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4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5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6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7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notesSlides/notesSlide8.xml" ContentType="application/vnd.openxmlformats-officedocument.presentationml.notes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notesSlides/notesSlide9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82.xml" ContentType="application/vnd.openxmlformats-officedocument.presentationml.tags+xml"/>
  <Override PartName="/ppt/notesSlides/notesSlide12.xml" ContentType="application/vnd.openxmlformats-officedocument.presentationml.notesSlide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13.xml" ContentType="application/vnd.openxmlformats-officedocument.presentationml.notesSlid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14.xml" ContentType="application/vnd.openxmlformats-officedocument.presentationml.notesSlid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notesSlides/notesSlide15.xml" ContentType="application/vnd.openxmlformats-officedocument.presentationml.notesSlid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notesSlides/notesSlide16.xml" ContentType="application/vnd.openxmlformats-officedocument.presentationml.notesSlide+xml"/>
  <Override PartName="/ppt/tags/tag192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0" r:id="rId2"/>
    <p:sldId id="257" r:id="rId3"/>
    <p:sldId id="262" r:id="rId4"/>
    <p:sldId id="258" r:id="rId5"/>
    <p:sldId id="269" r:id="rId6"/>
    <p:sldId id="265" r:id="rId7"/>
    <p:sldId id="275" r:id="rId8"/>
    <p:sldId id="270" r:id="rId9"/>
    <p:sldId id="272" r:id="rId10"/>
    <p:sldId id="274" r:id="rId11"/>
    <p:sldId id="261" r:id="rId12"/>
    <p:sldId id="264" r:id="rId13"/>
    <p:sldId id="279" r:id="rId14"/>
    <p:sldId id="278" r:id="rId15"/>
    <p:sldId id="273" r:id="rId16"/>
    <p:sldId id="280" r:id="rId17"/>
    <p:sldId id="271" r:id="rId18"/>
    <p:sldId id="266" r:id="rId19"/>
    <p:sldId id="26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E7550963-9AAB-41B9-877F-BFF66BEB00D9}">
          <p14:sldIdLst>
            <p14:sldId id="260"/>
            <p14:sldId id="257"/>
            <p14:sldId id="262"/>
            <p14:sldId id="258"/>
            <p14:sldId id="269"/>
            <p14:sldId id="265"/>
            <p14:sldId id="275"/>
            <p14:sldId id="270"/>
            <p14:sldId id="272"/>
            <p14:sldId id="274"/>
            <p14:sldId id="261"/>
            <p14:sldId id="264"/>
            <p14:sldId id="279"/>
            <p14:sldId id="278"/>
            <p14:sldId id="273"/>
            <p14:sldId id="280"/>
            <p14:sldId id="271"/>
            <p14:sldId id="266"/>
            <p14:sldId id="263"/>
          </p14:sldIdLst>
        </p14:section>
        <p14:section name="无标题节" id="{D9439122-E4A0-425C-A79D-4661CAC618E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1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2017"/>
    <a:srgbClr val="340E0C"/>
    <a:srgbClr val="AC9E96"/>
    <a:srgbClr val="7030A0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39" autoAdjust="0"/>
    <p:restoredTop sz="82537" autoAdjust="0"/>
  </p:normalViewPr>
  <p:slideViewPr>
    <p:cSldViewPr showGuides="1">
      <p:cViewPr varScale="1">
        <p:scale>
          <a:sx n="52" d="100"/>
          <a:sy n="52" d="100"/>
        </p:scale>
        <p:origin x="1440" y="48"/>
      </p:cViewPr>
      <p:guideLst>
        <p:guide orient="horz" pos="211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Graphique%20dans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621181173155305"/>
          <c:y val="9.8524403117637906E-3"/>
          <c:w val="0.493788188268447"/>
          <c:h val="0.7185753216152650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432F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C25-4A89-8732-3AE6B40B348C}"/>
              </c:ext>
            </c:extLst>
          </c:dPt>
          <c:dPt>
            <c:idx val="1"/>
            <c:bubble3D val="0"/>
            <c:spPr>
              <a:solidFill>
                <a:srgbClr val="FF93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C25-4A89-8732-3AE6B40B348C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C25-4A89-8732-3AE6B40B348C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C25-4A89-8732-3AE6B40B348C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C25-4A89-8732-3AE6B40B348C}"/>
              </c:ext>
            </c:extLst>
          </c:dPt>
          <c:dPt>
            <c:idx val="5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0C25-4A89-8732-3AE6B40B348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0C25-4A89-8732-3AE6B40B348C}"/>
              </c:ext>
            </c:extLst>
          </c:dPt>
          <c:dPt>
            <c:idx val="7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0C25-4A89-8732-3AE6B40B34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'[Graphique dans Microsoft PowerPoint]Feuil1'!$A$2:$A$9</c:f>
              <c:strCache>
                <c:ptCount val="8"/>
                <c:pt idx="0">
                  <c:v>c1</c:v>
                </c:pt>
                <c:pt idx="1">
                  <c:v>C2</c:v>
                </c:pt>
                <c:pt idx="2">
                  <c:v>C3</c:v>
                </c:pt>
                <c:pt idx="3">
                  <c:v>C4</c:v>
                </c:pt>
                <c:pt idx="4">
                  <c:v>C5</c:v>
                </c:pt>
                <c:pt idx="5">
                  <c:v>C6</c:v>
                </c:pt>
                <c:pt idx="6">
                  <c:v>c7</c:v>
                </c:pt>
                <c:pt idx="7">
                  <c:v>c8</c:v>
                </c:pt>
              </c:strCache>
            </c:strRef>
          </c:cat>
          <c:val>
            <c:numRef>
              <c:f>'[Graphique dans Microsoft PowerPoint]Feuil1'!$B$2:$B$9</c:f>
              <c:numCache>
                <c:formatCode>General</c:formatCode>
                <c:ptCount val="8"/>
                <c:pt idx="0">
                  <c:v>2261419</c:v>
                </c:pt>
                <c:pt idx="1">
                  <c:v>2206771</c:v>
                </c:pt>
                <c:pt idx="2">
                  <c:v>1931590</c:v>
                </c:pt>
                <c:pt idx="3">
                  <c:v>1414259</c:v>
                </c:pt>
                <c:pt idx="4">
                  <c:v>1089103</c:v>
                </c:pt>
                <c:pt idx="5">
                  <c:v>905677</c:v>
                </c:pt>
                <c:pt idx="6">
                  <c:v>604127</c:v>
                </c:pt>
                <c:pt idx="7">
                  <c:v>8879843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C25-4A89-8732-3AE6B40B348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F1B4E-4BB0-434A-89B4-5EDD6BC99499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20A3F-D5A9-4F25-BD4B-B04FC08B4A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1BA47-63C9-462A-BDDE-A49152359F2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25A68-C5E5-47CD-8891-CFE764CD45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Good </a:t>
            </a:r>
            <a:r>
              <a:rPr lang="en-US" altLang="zh-CN">
                <a:sym typeface="+mn-ea"/>
              </a:rPr>
              <a:t>afternoon</a:t>
            </a:r>
            <a:r>
              <a:rPr lang="zh-CN" altLang="en-US">
                <a:sym typeface="+mn-ea"/>
              </a:rPr>
              <a:t>, everyone. I’m </a:t>
            </a:r>
            <a:r>
              <a:rPr lang="en-US" altLang="zh-CN">
                <a:sym typeface="+mn-ea"/>
              </a:rPr>
              <a:t>Zhiyuan Guo</a:t>
            </a:r>
            <a:r>
              <a:rPr lang="zh-CN" altLang="en-US">
                <a:sym typeface="+mn-ea"/>
              </a:rPr>
              <a:t>, representing the collaboration between Tsinghua University, </a:t>
            </a:r>
            <a:r>
              <a:rPr lang="en-US" altLang="zh-CN">
                <a:sym typeface="+mn-ea"/>
              </a:rPr>
              <a:t>Institute of High Energy Physics Chinese Academy of Sciences</a:t>
            </a:r>
            <a:r>
              <a:rPr lang="zh-CN" altLang="en-US">
                <a:sym typeface="+mn-ea"/>
              </a:rPr>
              <a:t>，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Beijing Academy of Quantum Information Sciences, and Zhengzhou University. Today, I’ll present our recent progress on laser-driven Very High Energy Electron Radiotherapy. Let’s explore how this technology could transform </a:t>
            </a:r>
            <a:r>
              <a:rPr lang="en-US" altLang="zh-CN">
                <a:sym typeface="+mn-ea"/>
              </a:rPr>
              <a:t>radiotherapy.</a:t>
            </a:r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51BA47-63C9-462A-BDDE-A49152359F2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25A68-C5E5-47CD-8891-CFE764CD45A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as we can see</a:t>
            </a:r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The dose coverage the</a:t>
            </a:r>
            <a:r>
              <a:rPr lang="zh-CN" altLang="en-US">
                <a:sym typeface="+mn-ea"/>
              </a:rPr>
              <a:t> target while limiting OAR doses to &lt;8 Gy—meeting clinical tolerance criteria.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51BA47-63C9-462A-BDDE-A49152359F2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25A68-C5E5-47CD-8891-CFE764CD45AE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Three </a:t>
            </a:r>
            <a:r>
              <a:rPr lang="en-US" altLang="zh-CN">
                <a:sym typeface="+mn-ea"/>
              </a:rPr>
              <a:t>difficulties</a:t>
            </a:r>
            <a:r>
              <a:rPr lang="zh-CN" altLang="en-US">
                <a:sym typeface="+mn-ea"/>
              </a:rPr>
              <a:t> remain</a:t>
            </a:r>
            <a:r>
              <a:rPr lang="en-US" altLang="zh-CN">
                <a:sym typeface="+mn-ea"/>
              </a:rPr>
              <a:t> adressing to clinical translation</a:t>
            </a:r>
            <a:r>
              <a:rPr lang="zh-CN" altLang="en-US">
                <a:sym typeface="+mn-ea"/>
              </a:rPr>
              <a:t>: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Stability: Can lasers operate reliably at clinical </a:t>
            </a:r>
            <a:r>
              <a:rPr lang="en-US" altLang="zh-CN">
                <a:sym typeface="+mn-ea"/>
              </a:rPr>
              <a:t>demand</a:t>
            </a:r>
            <a:r>
              <a:rPr lang="zh-CN" altLang="en-US">
                <a:sym typeface="+mn-ea"/>
              </a:rPr>
              <a:t>?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Preclinical Models: Scaling from cells to animal tumors.</a:t>
            </a:r>
            <a:r>
              <a:rPr lang="en-US" altLang="zh-CN">
                <a:sym typeface="+mn-ea"/>
              </a:rPr>
              <a:t> works need tobe done to assure in vivo effect.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Beam Transport: Designing compact systems </a:t>
            </a:r>
            <a:r>
              <a:rPr lang="en-US" altLang="zh-CN">
                <a:sym typeface="+mn-ea"/>
              </a:rPr>
              <a:t>to deviler the laser driven VHEE beam</a:t>
            </a:r>
            <a:r>
              <a:rPr lang="zh-CN" altLang="en-US">
                <a:sym typeface="+mn-ea"/>
              </a:rPr>
              <a:t>.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We have conducted research addressing these key challenges and achieved </a:t>
            </a:r>
            <a:r>
              <a:rPr lang="en-US" altLang="zh-CN">
                <a:sym typeface="+mn-ea"/>
              </a:rPr>
              <a:t>followed </a:t>
            </a:r>
            <a:r>
              <a:rPr lang="zh-CN" altLang="en-US">
                <a:sym typeface="+mn-ea"/>
              </a:rPr>
              <a:t>promising progress.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51BA47-63C9-462A-BDDE-A49152359F2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25A68-C5E5-47CD-8891-CFE764CD45AE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 we achieved *10-hour stable</a:t>
            </a:r>
            <a:r>
              <a:rPr lang="en-US" altLang="zh-CN">
                <a:sym typeface="+mn-ea"/>
              </a:rPr>
              <a:t> continue</a:t>
            </a:r>
            <a:r>
              <a:rPr lang="zh-CN" altLang="en-US">
                <a:sym typeface="+mn-ea"/>
              </a:rPr>
              <a:t> operation* at 0.3Hz (left)</a:t>
            </a:r>
            <a:r>
              <a:rPr lang="en-US" altLang="zh-CN">
                <a:sym typeface="+mn-ea"/>
              </a:rPr>
              <a:t> using self-developed 20 TW laser facility.</a:t>
            </a:r>
            <a:endParaRPr lang="en-US" altLang="zh-CN"/>
          </a:p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51BA47-63C9-462A-BDDE-A49152359F2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25A68-C5E5-47CD-8891-CFE764CD45AE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scaling to 1Hz for a month (right) with 2000–3000 shots/day. Energy spread and charge remain consistent—critical for clinical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adoption.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51BA47-63C9-462A-BDDE-A49152359F2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25A68-C5E5-47CD-8891-CFE764CD45AE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In vivo validation: We started by building a radiotherapy prototype system. By implementing the quadrupole magnet focusing module discussed earlier, we improved beam pointing stability by an order of magnitude.</a:t>
            </a:r>
            <a:r>
              <a:rPr lang="en-US" altLang="zh-CN">
                <a:sym typeface="+mn-ea"/>
              </a:rPr>
              <a:t> we have conducted dosimetry and in vivo experiment in this prototype.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51BA47-63C9-462A-BDDE-A49152359F2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25A68-C5E5-47CD-8891-CFE764CD45AE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Mice with implanted tumors received </a:t>
            </a:r>
            <a:r>
              <a:rPr lang="en-US" altLang="zh-CN">
                <a:sym typeface="+mn-ea"/>
              </a:rPr>
              <a:t>6</a:t>
            </a:r>
            <a:r>
              <a:rPr lang="zh-CN" altLang="en-US">
                <a:sym typeface="+mn-ea"/>
              </a:rPr>
              <a:t> Gy via laser-accelerated electrons (blue) vs. X-rays (yellow). Laser-VHEE </a:t>
            </a:r>
            <a:r>
              <a:rPr lang="en-US" altLang="zh-CN">
                <a:sym typeface="+mn-ea"/>
              </a:rPr>
              <a:t>controlled</a:t>
            </a:r>
            <a:r>
              <a:rPr lang="zh-CN" altLang="en-US">
                <a:sym typeface="+mn-ea"/>
              </a:rPr>
              <a:t> tumor growth as effectively as X-rays, proving biological efficacy. The control group (gray) shows rapid progression.</a:t>
            </a:r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51BA47-63C9-462A-BDDE-A49152359F2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25A68-C5E5-47CD-8891-CFE764CD45AE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For beam delivery, we developed a compact quadrupole magnet system. By tuning magnet strength ratios, we </a:t>
            </a:r>
            <a:r>
              <a:rPr lang="en-US" altLang="zh-CN">
                <a:sym typeface="+mn-ea"/>
              </a:rPr>
              <a:t>can easily</a:t>
            </a:r>
            <a:r>
              <a:rPr lang="zh-CN" altLang="en-US">
                <a:sym typeface="+mn-ea"/>
              </a:rPr>
              <a:t> shift dose focus</a:t>
            </a:r>
            <a:r>
              <a:rPr lang="en-US" altLang="zh-CN">
                <a:sym typeface="+mn-ea"/>
              </a:rPr>
              <a:t>, lateral and transversial. Additionally this design is </a:t>
            </a:r>
            <a:r>
              <a:rPr lang="zh-CN" altLang="en-US">
                <a:sym typeface="+mn-ea"/>
              </a:rPr>
              <a:t>essential for handling </a:t>
            </a:r>
            <a:r>
              <a:rPr lang="en-US" altLang="zh-CN">
                <a:sym typeface="+mn-ea"/>
              </a:rPr>
              <a:t>laser acceleration</a:t>
            </a:r>
            <a:r>
              <a:rPr lang="zh-CN" altLang="en-US">
                <a:sym typeface="+mn-ea"/>
              </a:rPr>
              <a:t> </a:t>
            </a:r>
            <a:r>
              <a:rPr lang="en-US" altLang="zh-CN">
                <a:sym typeface="+mn-ea"/>
              </a:rPr>
              <a:t>with </a:t>
            </a:r>
            <a:r>
              <a:rPr lang="zh-CN" altLang="en-US">
                <a:sym typeface="+mn-ea"/>
              </a:rPr>
              <a:t>large energy spread and divergence.</a:t>
            </a:r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51BA47-63C9-462A-BDDE-A49152359F2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25A68-C5E5-47CD-8891-CFE764CD45AE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To enable treatment planning with laser-accelerated VHEE beams, we have developed a rotational intensity-modulation therapy system. This compact device is designed for fitting into existing radiotherapy </a:t>
            </a:r>
            <a:r>
              <a:rPr lang="en-US" altLang="zh-CN">
                <a:sym typeface="+mn-ea"/>
              </a:rPr>
              <a:t>rooms</a:t>
            </a:r>
            <a:r>
              <a:rPr lang="zh-CN" altLang="en-US">
                <a:sym typeface="+mn-ea"/>
              </a:rPr>
              <a:t>, featuring ±90° gantry rotation and incorporating our in-house compact beam transport magnets – uniquely engineered to handle large-energy-spread electron beams.</a:t>
            </a:r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51BA47-63C9-462A-BDDE-A49152359F2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25A68-C5E5-47CD-8891-CFE764CD45AE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In summary: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Laser acceleration </a:t>
            </a:r>
            <a:r>
              <a:rPr lang="en-US" altLang="zh-CN">
                <a:sym typeface="+mn-ea"/>
              </a:rPr>
              <a:t>is matured enough to meet</a:t>
            </a:r>
            <a:r>
              <a:rPr lang="zh-CN" altLang="en-US">
                <a:sym typeface="+mn-ea"/>
              </a:rPr>
              <a:t> key requirements for VHEE-RT</a:t>
            </a:r>
            <a:r>
              <a:rPr lang="en-US" altLang="zh-CN">
                <a:sym typeface="+mn-ea"/>
              </a:rPr>
              <a:t> clinical demand</a:t>
            </a:r>
            <a:r>
              <a:rPr lang="zh-CN" altLang="en-US">
                <a:sym typeface="+mn-ea"/>
              </a:rPr>
              <a:t>.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High-repetition</a:t>
            </a:r>
            <a:r>
              <a:rPr lang="en-US" altLang="zh-CN">
                <a:sym typeface="+mn-ea"/>
              </a:rPr>
              <a:t> rate</a:t>
            </a:r>
            <a:r>
              <a:rPr lang="zh-CN" altLang="en-US">
                <a:sym typeface="+mn-ea"/>
              </a:rPr>
              <a:t> lasers</a:t>
            </a:r>
            <a:r>
              <a:rPr lang="en-US" altLang="zh-CN">
                <a:sym typeface="+mn-ea"/>
              </a:rPr>
              <a:t> will</a:t>
            </a:r>
            <a:r>
              <a:rPr lang="zh-CN" altLang="en-US">
                <a:sym typeface="+mn-ea"/>
              </a:rPr>
              <a:t> enable</a:t>
            </a:r>
            <a:r>
              <a:rPr lang="en-US" altLang="zh-CN">
                <a:sym typeface="+mn-ea"/>
              </a:rPr>
              <a:t> a higher dose rate and even</a:t>
            </a:r>
            <a:r>
              <a:rPr lang="zh-CN" altLang="en-US">
                <a:sym typeface="+mn-ea"/>
              </a:rPr>
              <a:t> FLASH radiotherapy, reducing treatment times.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sym typeface="+mn-ea"/>
              </a:rPr>
              <a:t>Dose delivery systems require specialized design for laser-accelerated VHEE beams (point-source, large energy spread, high divergence).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sym typeface="+mn-ea"/>
              </a:rPr>
              <a:t>We</a:t>
            </a:r>
            <a:r>
              <a:rPr lang="zh-CN" altLang="en-US">
                <a:sym typeface="+mn-ea"/>
              </a:rPr>
              <a:t> has built infrastructure for translational research.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Next steps: Deep-seated tumor trials in larger animals, beamline standardization, and multi-center collaborations. We believe VHEE-RT could enter clinics </a:t>
            </a:r>
            <a:r>
              <a:rPr lang="en-US" altLang="zh-CN">
                <a:sym typeface="+mn-ea"/>
              </a:rPr>
              <a:t>in the next</a:t>
            </a:r>
            <a:r>
              <a:rPr lang="zh-CN" altLang="en-US">
                <a:sym typeface="+mn-ea"/>
              </a:rPr>
              <a:t> decade.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51BA47-63C9-462A-BDDE-A49152359F2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25A68-C5E5-47CD-8891-CFE764CD45AE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Thank you! I acknowledge our teams at Tsinghua, BAQIS, IHEP, and Zhengzhou University. Contact us for collaborations.</a:t>
            </a:r>
            <a:r>
              <a:rPr lang="en-US" altLang="zh-CN">
                <a:sym typeface="+mn-ea"/>
              </a:rPr>
              <a:t> Feel free to discuss if you have any questions</a:t>
            </a:r>
            <a:endParaRPr lang="en-US" altLang="zh-CN"/>
          </a:p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51BA47-63C9-462A-BDDE-A49152359F2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25A68-C5E5-47CD-8891-CFE764CD45AE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My talk has </a:t>
            </a:r>
            <a:r>
              <a:rPr lang="en-US" altLang="zh-CN">
                <a:sym typeface="+mn-ea"/>
              </a:rPr>
              <a:t>the following</a:t>
            </a:r>
            <a:r>
              <a:rPr lang="zh-CN" altLang="en-US">
                <a:sym typeface="+mn-ea"/>
              </a:rPr>
              <a:t> key sections: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A brief introduction to VHEE-RT and </a:t>
            </a:r>
            <a:r>
              <a:rPr lang="en-US" altLang="zh-CN">
                <a:sym typeface="+mn-ea"/>
              </a:rPr>
              <a:t>laser wakefield acceleration</a:t>
            </a:r>
            <a:r>
              <a:rPr lang="zh-CN" altLang="en-US">
                <a:sym typeface="+mn-ea"/>
              </a:rPr>
              <a:t>;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Recent breakthroughs in laser wakefield acceleration for radiotherapy;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Critical challenges in clinical translation;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Progress from Chinese institutions, including preclinical results.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sym typeface="+mn-ea"/>
              </a:rPr>
              <a:t>Finally </a:t>
            </a:r>
            <a:r>
              <a:rPr lang="zh-CN" altLang="en-US">
                <a:sym typeface="+mn-ea"/>
              </a:rPr>
              <a:t>I’ll conclude with future perspectives.</a:t>
            </a:r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51BA47-63C9-462A-BDDE-A49152359F2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25A68-C5E5-47CD-8891-CFE764CD45A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Cancer remains a global crisis. In 2020 alone, 19.3 million new cases and 10 million deaths were recorded. Breast, lung, and colorectal cancers dominate—but current treatments like X-ray radiotherapy have limitations in precision and healthy tissue sparing. This </a:t>
            </a:r>
            <a:r>
              <a:rPr lang="en-US" altLang="zh-CN">
                <a:sym typeface="+mn-ea"/>
              </a:rPr>
              <a:t>disadvantage</a:t>
            </a:r>
            <a:r>
              <a:rPr lang="zh-CN" altLang="en-US">
                <a:sym typeface="+mn-ea"/>
              </a:rPr>
              <a:t> need drives our work on VHEE-RT，</a:t>
            </a:r>
            <a:r>
              <a:rPr lang="en-US" altLang="zh-CN">
                <a:sym typeface="+mn-ea"/>
              </a:rPr>
              <a:t> which has deeper penetration capacity and potential FLASH effect</a:t>
            </a:r>
            <a:r>
              <a:rPr lang="zh-CN" altLang="en-US">
                <a:sym typeface="+mn-ea"/>
              </a:rPr>
              <a:t>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51BA47-63C9-462A-BDDE-A49152359F2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25A68-C5E5-47CD-8891-CFE764CD45A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Why lasers? Conventional RF cavities generate electric fields below 100 MV/m, requiring meters-long accelerators. Laser-driven plasma cavities achieve over *100 GV/m*—1,000× stronger fields. As simulated by Pukhov and </a:t>
            </a:r>
            <a:r>
              <a:rPr lang="en-US" altLang="zh-CN">
                <a:sym typeface="+mn-ea"/>
              </a:rPr>
              <a:t>Malka</a:t>
            </a:r>
            <a:r>
              <a:rPr lang="zh-CN" altLang="en-US">
                <a:sym typeface="+mn-ea"/>
              </a:rPr>
              <a:t>, this allows </a:t>
            </a:r>
            <a:r>
              <a:rPr lang="en-US" altLang="zh-CN">
                <a:sym typeface="+mn-ea"/>
              </a:rPr>
              <a:t>VHEE</a:t>
            </a:r>
            <a:r>
              <a:rPr lang="zh-CN" altLang="en-US">
                <a:sym typeface="+mn-ea"/>
              </a:rPr>
              <a:t> gains in millimeters, not meters.</a:t>
            </a:r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51BA47-63C9-462A-BDDE-A49152359F2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25A68-C5E5-47CD-8891-CFE764CD45AE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Depth-dose curves reveal VHEE’s </a:t>
            </a:r>
            <a:r>
              <a:rPr lang="en-US" altLang="zh-CN">
                <a:sym typeface="+mn-ea"/>
              </a:rPr>
              <a:t>advantage</a:t>
            </a:r>
            <a:r>
              <a:rPr lang="zh-CN" altLang="en-US">
                <a:sym typeface="+mn-ea"/>
              </a:rPr>
              <a:t>. While 8 MeV X-rays deposit peak dose superficially, 250 MeV electrons penetrate deeper with a more uniform profile. This enables precise targeting of deep-seated tumors while sparing critical organs—a challenge for photons.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51BA47-63C9-462A-BDDE-A49152359F2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25A68-C5E5-47CD-8891-CFE764CD45AE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The scientific community pioneered simulation studies on dosimetric properties of laser-accelerated electrons – notably their </a:t>
            </a:r>
            <a:r>
              <a:rPr lang="en-US" altLang="zh-CN">
                <a:sym typeface="+mn-ea"/>
              </a:rPr>
              <a:t>continuous</a:t>
            </a:r>
            <a:r>
              <a:rPr lang="zh-CN" altLang="en-US">
                <a:sym typeface="+mn-ea"/>
              </a:rPr>
              <a:t> energy sp</a:t>
            </a:r>
            <a:r>
              <a:rPr lang="en-US" altLang="zh-CN">
                <a:sym typeface="+mn-ea"/>
              </a:rPr>
              <a:t>ectrum</a:t>
            </a:r>
            <a:r>
              <a:rPr lang="zh-CN" altLang="en-US">
                <a:sym typeface="+mn-ea"/>
              </a:rPr>
              <a:t> and point-source nature. These investigations examined dose distributions at varying source-to-surface distances, while simulations of beam transport through quadrupole triplet systems demonstrated dual benefits: filtering out low-energy electrons and achieving </a:t>
            </a:r>
            <a:r>
              <a:rPr lang="en-US" altLang="zh-CN">
                <a:sym typeface="+mn-ea"/>
              </a:rPr>
              <a:t>satisfying</a:t>
            </a:r>
            <a:r>
              <a:rPr lang="zh-CN" altLang="en-US">
                <a:sym typeface="+mn-ea"/>
              </a:rPr>
              <a:t> dose distributions，</a:t>
            </a:r>
            <a:r>
              <a:rPr lang="en-US" altLang="zh-CN">
                <a:sym typeface="+mn-ea"/>
              </a:rPr>
              <a:t>reducing the penumbra significently</a:t>
            </a:r>
            <a:r>
              <a:rPr lang="zh-CN" altLang="en-US">
                <a:sym typeface="+mn-ea"/>
              </a:rPr>
              <a:t>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51BA47-63C9-462A-BDDE-A49152359F2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25A68-C5E5-47CD-8891-CFE764CD45AE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The research community has conducted dosimetric studies on an alternative injection scheme. While this approach dramatically reduces electron energy spread, </a:t>
            </a:r>
            <a:r>
              <a:rPr lang="en-US" altLang="zh-CN">
                <a:sym typeface="+mn-ea"/>
              </a:rPr>
              <a:t>yet</a:t>
            </a:r>
            <a:r>
              <a:rPr lang="zh-CN" altLang="en-US">
                <a:sym typeface="+mn-ea"/>
              </a:rPr>
              <a:t> caus</a:t>
            </a:r>
            <a:r>
              <a:rPr lang="en-US" altLang="zh-CN">
                <a:sym typeface="+mn-ea"/>
              </a:rPr>
              <a:t>ing</a:t>
            </a:r>
            <a:r>
              <a:rPr lang="zh-CN" altLang="en-US">
                <a:sym typeface="+mn-ea"/>
              </a:rPr>
              <a:t> significant bunch charge reduction. Crucially, simulations and experimental dose measurements show excellent agreement – validating the clinical applicability of this method.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51BA47-63C9-462A-BDDE-A49152359F2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25A68-C5E5-47CD-8891-CFE764CD45AE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scientists using </a:t>
            </a:r>
            <a:r>
              <a:rPr lang="zh-CN" altLang="en-US">
                <a:sym typeface="+mn-ea"/>
              </a:rPr>
              <a:t>7-beam VHEE plans for prostate cancer show equivalent target coverage to photon IMRT but reduce doses to </a:t>
            </a:r>
            <a:r>
              <a:rPr lang="en-US" altLang="zh-CN">
                <a:sym typeface="+mn-ea"/>
              </a:rPr>
              <a:t>healthy</a:t>
            </a:r>
            <a:r>
              <a:rPr lang="zh-CN" altLang="en-US">
                <a:sym typeface="+mn-ea"/>
              </a:rPr>
              <a:t> structures by up to 19%. This sparing could translate to fewer side effects </a:t>
            </a:r>
            <a:r>
              <a:rPr lang="en-US" altLang="zh-CN">
                <a:sym typeface="+mn-ea"/>
              </a:rPr>
              <a:t>in therapy</a:t>
            </a:r>
            <a:r>
              <a:rPr lang="zh-CN" altLang="en-US">
                <a:sym typeface="+mn-ea"/>
              </a:rPr>
              <a:t>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51BA47-63C9-462A-BDDE-A49152359F2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25A68-C5E5-47CD-8891-CFE764CD45AE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Recent work by Swendson confirms clinical viability. Using 36 angles, they delivered 2.72 Gy/fraction</a:t>
            </a:r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altLang="zh-CN"/>
              <a:t>W</a:t>
            </a:r>
            <a:r>
              <a:rPr lang="zh-CN" altLang="en-US"/>
              <a:t>波段三次谐波回旋管理论与实验研究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51BA47-63C9-462A-BDDE-A49152359F2D}" type="datetime1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625A68-C5E5-47CD-8891-CFE764CD45AE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20D87-670A-4C76-B3DC-1962BE00871F}" type="datetime1">
              <a:rPr lang="zh-CN" altLang="en-US" smtClean="0"/>
              <a:t>2025/9/16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7086600" y="152400"/>
            <a:ext cx="1903188" cy="649408"/>
            <a:chOff x="5564412" y="157716"/>
            <a:chExt cx="2726502" cy="930340"/>
          </a:xfrm>
        </p:grpSpPr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564412" y="157716"/>
              <a:ext cx="967854" cy="93034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532266" y="224584"/>
              <a:ext cx="1758648" cy="630626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651972" y="855210"/>
              <a:ext cx="1519237" cy="22753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5345-2F15-4E24-AB4B-D42252A2A5C1}" type="datetime1">
              <a:rPr lang="zh-CN" altLang="en-US" smtClean="0"/>
              <a:t>2025/9/16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1ABF8-88D2-4AB9-8C09-A990AC2CFA5C}" type="datetime1">
              <a:rPr lang="zh-CN" altLang="en-US" smtClean="0"/>
              <a:t>2025/9/16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5171"/>
            <a:ext cx="8839200" cy="388230"/>
          </a:xfrm>
          <a:noFill/>
        </p:spPr>
        <p:txBody>
          <a:bodyPr>
            <a:no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04365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9FFE-A69F-41F9-A062-6C235BEED263}" type="datetime1">
              <a:rPr lang="zh-CN" altLang="en-US" smtClean="0"/>
              <a:t>2025/9/16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2902" y="685800"/>
            <a:ext cx="905892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5960" y="34485"/>
            <a:ext cx="101204" cy="609601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7752770" y="145171"/>
            <a:ext cx="1238830" cy="422715"/>
            <a:chOff x="5564412" y="157716"/>
            <a:chExt cx="2726502" cy="930340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564412" y="157716"/>
              <a:ext cx="967854" cy="93034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532266" y="224584"/>
              <a:ext cx="1758648" cy="630626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651972" y="855210"/>
              <a:ext cx="1519237" cy="22753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231" y="154335"/>
            <a:ext cx="404386" cy="404386"/>
          </a:xfrm>
          <a:prstGeom prst="rect">
            <a:avLst/>
          </a:prstGeom>
        </p:spPr>
      </p:pic>
      <p:sp>
        <p:nvSpPr>
          <p:cNvPr id="5" name="ZoneTexte 1"/>
          <p:cNvSpPr txBox="1"/>
          <p:nvPr userDrawn="1">
            <p:custDataLst>
              <p:tags r:id="rId1"/>
            </p:custDataLst>
          </p:nvPr>
        </p:nvSpPr>
        <p:spPr>
          <a:xfrm>
            <a:off x="1219175" y="6566071"/>
            <a:ext cx="7181828" cy="218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30" i="0" u="none" strike="noStrike" dirty="0" err="1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Colloquia</a:t>
            </a:r>
            <a:r>
              <a:rPr 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 at the </a:t>
            </a:r>
            <a:r>
              <a:rPr lang="fr-FR" sz="830" i="0" u="none" strike="noStrike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International Workshop on Very High Energy Electron Radiotherapy (VHEE’25)</a:t>
            </a:r>
            <a:r>
              <a:rPr 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en-US" alt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Daresbury, UK</a:t>
            </a:r>
            <a:r>
              <a:rPr 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en-US" alt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 16 (202</a:t>
            </a:r>
            <a:r>
              <a:rPr lang="en-US" alt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5</a:t>
            </a:r>
            <a:r>
              <a:rPr 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)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188EB-F0AF-4F46-B0D0-2E83CCF8CA99}" type="datetime1">
              <a:rPr lang="zh-CN" altLang="en-US" smtClean="0"/>
              <a:t>2025/9/16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6580-7958-4A5C-A2F1-08CE19778321}" type="datetime1">
              <a:rPr lang="zh-CN" altLang="en-US" smtClean="0"/>
              <a:t>2025/9/16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4237B-6B37-4EAE-86F0-100508046691}" type="datetime1">
              <a:rPr lang="zh-CN" altLang="en-US" smtClean="0"/>
              <a:t>2025/9/16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B02D-2FF7-4111-9B64-79F3CDD9F4F1}" type="datetime1">
              <a:rPr lang="zh-CN" altLang="en-US" smtClean="0"/>
              <a:t>2025/9/16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93023-918A-4848-8543-C99797BD9E17}" type="datetime1">
              <a:rPr lang="zh-CN" altLang="en-US" smtClean="0"/>
              <a:t>2025/9/16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3008313" cy="7493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62000"/>
            <a:ext cx="5111750" cy="53641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222EF-C7FE-446E-8C81-E1E93B8E0881}" type="datetime1">
              <a:rPr lang="zh-CN" altLang="en-US" smtClean="0"/>
              <a:t>2025/9/16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83B-A708-4710-9C66-CC8BDAF0266B}" type="datetime1">
              <a:rPr lang="zh-CN" altLang="en-US" smtClean="0"/>
              <a:t>2025/9/16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02754"/>
            <a:ext cx="8229600" cy="614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030A0"/>
                </a:solidFill>
                <a:latin typeface="Times New Roman" panose="02020503050405090304" pitchFamily="18" charset="0"/>
                <a:ea typeface="黑体" pitchFamily="49" charset="-122"/>
                <a:cs typeface="Times New Roman" panose="02020503050405090304" pitchFamily="18" charset="0"/>
              </a:defRPr>
            </a:lvl1pPr>
          </a:lstStyle>
          <a:p>
            <a:fld id="{3AC3EEA7-6885-418E-B865-34CAA4D2BAF7}" type="datetime1">
              <a:rPr lang="zh-CN" altLang="en-US" smtClean="0"/>
              <a:t>2025/9/16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030A0"/>
                </a:solidFill>
                <a:latin typeface="Times New Roman" panose="02020503050405090304" pitchFamily="18" charset="0"/>
                <a:ea typeface="黑体" pitchFamily="49" charset="-122"/>
                <a:cs typeface="Times New Roman" panose="02020503050405090304" pitchFamily="18" charset="0"/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rgbClr val="7030A0"/>
          </a:solidFill>
          <a:latin typeface="Times New Roman" panose="02020503050405090304" pitchFamily="18" charset="0"/>
          <a:ea typeface="黑体" pitchFamily="49" charset="-122"/>
          <a:cs typeface="Times New Roman" panose="0202050305040509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rgbClr val="7030A0"/>
          </a:solidFill>
          <a:latin typeface="Times New Roman" panose="02020503050405090304" pitchFamily="18" charset="0"/>
          <a:ea typeface="黑体" pitchFamily="49" charset="-122"/>
          <a:cs typeface="Times New Roman" panose="0202050305040509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rgbClr val="7030A0"/>
          </a:solidFill>
          <a:latin typeface="Times New Roman" panose="02020503050405090304" pitchFamily="18" charset="0"/>
          <a:ea typeface="黑体" pitchFamily="49" charset="-122"/>
          <a:cs typeface="Times New Roman" panose="0202050305040509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1800" kern="1200">
          <a:solidFill>
            <a:srgbClr val="7030A0"/>
          </a:solidFill>
          <a:latin typeface="Times New Roman" panose="02020503050405090304" pitchFamily="18" charset="0"/>
          <a:ea typeface="黑体" pitchFamily="49" charset="-122"/>
          <a:cs typeface="Times New Roman" panose="0202050305040509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1600" kern="1200">
          <a:solidFill>
            <a:srgbClr val="7030A0"/>
          </a:solidFill>
          <a:latin typeface="Times New Roman" panose="02020503050405090304" pitchFamily="18" charset="0"/>
          <a:ea typeface="黑体" pitchFamily="49" charset="-122"/>
          <a:cs typeface="Times New Roman" panose="0202050305040509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1600" kern="1200">
          <a:solidFill>
            <a:srgbClr val="7030A0"/>
          </a:solidFill>
          <a:latin typeface="Times New Roman" panose="02020503050405090304" pitchFamily="18" charset="0"/>
          <a:ea typeface="黑体" pitchFamily="49" charset="-122"/>
          <a:cs typeface="Times New Roman" panose="0202050305040509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.xml"/><Relationship Id="rId7" Type="http://schemas.openxmlformats.org/officeDocument/2006/relationships/image" Target="../media/image5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tags" Target="../tags/tag179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95.xml"/><Relationship Id="rId7" Type="http://schemas.openxmlformats.org/officeDocument/2006/relationships/notesSlide" Target="../notesSlides/notesSlide19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41.emf"/><Relationship Id="rId5" Type="http://schemas.openxmlformats.org/officeDocument/2006/relationships/tags" Target="../tags/tag197.xml"/><Relationship Id="rId10" Type="http://schemas.openxmlformats.org/officeDocument/2006/relationships/image" Target="../media/image7.jpeg"/><Relationship Id="rId4" Type="http://schemas.openxmlformats.org/officeDocument/2006/relationships/tags" Target="../tags/tag196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tags" Target="../tags/tag32.xml"/><Relationship Id="rId39" Type="http://schemas.openxmlformats.org/officeDocument/2006/relationships/image" Target="../media/image10.tiff"/><Relationship Id="rId21" Type="http://schemas.openxmlformats.org/officeDocument/2006/relationships/tags" Target="../tags/tag27.xml"/><Relationship Id="rId34" Type="http://schemas.openxmlformats.org/officeDocument/2006/relationships/tags" Target="../tags/tag40.xml"/><Relationship Id="rId42" Type="http://schemas.openxmlformats.org/officeDocument/2006/relationships/image" Target="../media/image13.tiff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9" Type="http://schemas.openxmlformats.org/officeDocument/2006/relationships/tags" Target="../tags/tag35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tags" Target="../tags/tag30.xml"/><Relationship Id="rId32" Type="http://schemas.openxmlformats.org/officeDocument/2006/relationships/tags" Target="../tags/tag38.xml"/><Relationship Id="rId37" Type="http://schemas.openxmlformats.org/officeDocument/2006/relationships/image" Target="../media/image8.tiff"/><Relationship Id="rId40" Type="http://schemas.openxmlformats.org/officeDocument/2006/relationships/image" Target="../media/image11.tiff"/><Relationship Id="rId45" Type="http://schemas.openxmlformats.org/officeDocument/2006/relationships/image" Target="../media/image15.jpeg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tags" Target="../tags/tag29.xml"/><Relationship Id="rId28" Type="http://schemas.openxmlformats.org/officeDocument/2006/relationships/tags" Target="../tags/tag34.xml"/><Relationship Id="rId36" Type="http://schemas.openxmlformats.org/officeDocument/2006/relationships/notesSlide" Target="../notesSlides/notesSlide3.xml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31" Type="http://schemas.openxmlformats.org/officeDocument/2006/relationships/tags" Target="../tags/tag37.xml"/><Relationship Id="rId44" Type="http://schemas.openxmlformats.org/officeDocument/2006/relationships/chart" Target="../charts/chart1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tags" Target="../tags/tag28.xml"/><Relationship Id="rId27" Type="http://schemas.openxmlformats.org/officeDocument/2006/relationships/tags" Target="../tags/tag33.xml"/><Relationship Id="rId30" Type="http://schemas.openxmlformats.org/officeDocument/2006/relationships/tags" Target="../tags/tag36.xml"/><Relationship Id="rId35" Type="http://schemas.openxmlformats.org/officeDocument/2006/relationships/slideLayout" Target="../slideLayouts/slideLayout2.xml"/><Relationship Id="rId43" Type="http://schemas.openxmlformats.org/officeDocument/2006/relationships/image" Target="../media/image14.tiff"/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tags" Target="../tags/tag31.xml"/><Relationship Id="rId33" Type="http://schemas.openxmlformats.org/officeDocument/2006/relationships/tags" Target="../tags/tag39.xml"/><Relationship Id="rId38" Type="http://schemas.openxmlformats.org/officeDocument/2006/relationships/image" Target="../media/image9.tiff"/><Relationship Id="rId46" Type="http://schemas.openxmlformats.org/officeDocument/2006/relationships/image" Target="../media/image16.png"/><Relationship Id="rId20" Type="http://schemas.openxmlformats.org/officeDocument/2006/relationships/tags" Target="../tags/tag26.xml"/><Relationship Id="rId41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tags" Target="../tags/tag53.xml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image" Target="../media/image18.png"/><Relationship Id="rId2" Type="http://schemas.openxmlformats.org/officeDocument/2006/relationships/tags" Target="../tags/tag42.xml"/><Relationship Id="rId16" Type="http://schemas.openxmlformats.org/officeDocument/2006/relationships/image" Target="../media/image17.pn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5" Type="http://schemas.openxmlformats.org/officeDocument/2006/relationships/tags" Target="../tags/tag45.xml"/><Relationship Id="rId15" Type="http://schemas.openxmlformats.org/officeDocument/2006/relationships/notesSlide" Target="../notesSlides/notesSlide4.xml"/><Relationship Id="rId10" Type="http://schemas.openxmlformats.org/officeDocument/2006/relationships/tags" Target="../tags/tag50.xml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tags" Target="../tags/tag79.xml"/><Relationship Id="rId21" Type="http://schemas.openxmlformats.org/officeDocument/2006/relationships/tags" Target="../tags/tag74.xml"/><Relationship Id="rId34" Type="http://schemas.openxmlformats.org/officeDocument/2006/relationships/tags" Target="../tags/tag87.xml"/><Relationship Id="rId42" Type="http://schemas.openxmlformats.org/officeDocument/2006/relationships/tags" Target="../tags/tag95.xml"/><Relationship Id="rId47" Type="http://schemas.openxmlformats.org/officeDocument/2006/relationships/tags" Target="../tags/tag100.xml"/><Relationship Id="rId50" Type="http://schemas.openxmlformats.org/officeDocument/2006/relationships/tags" Target="../tags/tag103.xml"/><Relationship Id="rId55" Type="http://schemas.openxmlformats.org/officeDocument/2006/relationships/tags" Target="../tags/tag108.xml"/><Relationship Id="rId63" Type="http://schemas.openxmlformats.org/officeDocument/2006/relationships/tags" Target="../tags/tag116.xml"/><Relationship Id="rId68" Type="http://schemas.openxmlformats.org/officeDocument/2006/relationships/notesSlide" Target="../notesSlides/notesSlide5.xml"/><Relationship Id="rId7" Type="http://schemas.openxmlformats.org/officeDocument/2006/relationships/tags" Target="../tags/tag60.xml"/><Relationship Id="rId2" Type="http://schemas.openxmlformats.org/officeDocument/2006/relationships/tags" Target="../tags/tag55.xml"/><Relationship Id="rId16" Type="http://schemas.openxmlformats.org/officeDocument/2006/relationships/tags" Target="../tags/tag69.xml"/><Relationship Id="rId29" Type="http://schemas.openxmlformats.org/officeDocument/2006/relationships/tags" Target="../tags/tag82.xml"/><Relationship Id="rId11" Type="http://schemas.openxmlformats.org/officeDocument/2006/relationships/tags" Target="../tags/tag64.xml"/><Relationship Id="rId24" Type="http://schemas.openxmlformats.org/officeDocument/2006/relationships/tags" Target="../tags/tag77.xml"/><Relationship Id="rId32" Type="http://schemas.openxmlformats.org/officeDocument/2006/relationships/tags" Target="../tags/tag85.xml"/><Relationship Id="rId37" Type="http://schemas.openxmlformats.org/officeDocument/2006/relationships/tags" Target="../tags/tag90.xml"/><Relationship Id="rId40" Type="http://schemas.openxmlformats.org/officeDocument/2006/relationships/tags" Target="../tags/tag93.xml"/><Relationship Id="rId45" Type="http://schemas.openxmlformats.org/officeDocument/2006/relationships/tags" Target="../tags/tag98.xml"/><Relationship Id="rId53" Type="http://schemas.openxmlformats.org/officeDocument/2006/relationships/tags" Target="../tags/tag106.xml"/><Relationship Id="rId58" Type="http://schemas.openxmlformats.org/officeDocument/2006/relationships/tags" Target="../tags/tag111.xml"/><Relationship Id="rId66" Type="http://schemas.openxmlformats.org/officeDocument/2006/relationships/tags" Target="../tags/tag119.xml"/><Relationship Id="rId5" Type="http://schemas.openxmlformats.org/officeDocument/2006/relationships/tags" Target="../tags/tag58.xml"/><Relationship Id="rId61" Type="http://schemas.openxmlformats.org/officeDocument/2006/relationships/tags" Target="../tags/tag114.xml"/><Relationship Id="rId19" Type="http://schemas.openxmlformats.org/officeDocument/2006/relationships/tags" Target="../tags/tag72.xml"/><Relationship Id="rId14" Type="http://schemas.openxmlformats.org/officeDocument/2006/relationships/tags" Target="../tags/tag67.xml"/><Relationship Id="rId22" Type="http://schemas.openxmlformats.org/officeDocument/2006/relationships/tags" Target="../tags/tag75.xml"/><Relationship Id="rId27" Type="http://schemas.openxmlformats.org/officeDocument/2006/relationships/tags" Target="../tags/tag80.xml"/><Relationship Id="rId30" Type="http://schemas.openxmlformats.org/officeDocument/2006/relationships/tags" Target="../tags/tag83.xml"/><Relationship Id="rId35" Type="http://schemas.openxmlformats.org/officeDocument/2006/relationships/tags" Target="../tags/tag88.xml"/><Relationship Id="rId43" Type="http://schemas.openxmlformats.org/officeDocument/2006/relationships/tags" Target="../tags/tag96.xml"/><Relationship Id="rId48" Type="http://schemas.openxmlformats.org/officeDocument/2006/relationships/tags" Target="../tags/tag101.xml"/><Relationship Id="rId56" Type="http://schemas.openxmlformats.org/officeDocument/2006/relationships/tags" Target="../tags/tag109.xml"/><Relationship Id="rId64" Type="http://schemas.openxmlformats.org/officeDocument/2006/relationships/tags" Target="../tags/tag117.xml"/><Relationship Id="rId8" Type="http://schemas.openxmlformats.org/officeDocument/2006/relationships/tags" Target="../tags/tag61.xml"/><Relationship Id="rId51" Type="http://schemas.openxmlformats.org/officeDocument/2006/relationships/tags" Target="../tags/tag104.xml"/><Relationship Id="rId3" Type="http://schemas.openxmlformats.org/officeDocument/2006/relationships/tags" Target="../tags/tag56.xml"/><Relationship Id="rId12" Type="http://schemas.openxmlformats.org/officeDocument/2006/relationships/tags" Target="../tags/tag65.xml"/><Relationship Id="rId17" Type="http://schemas.openxmlformats.org/officeDocument/2006/relationships/tags" Target="../tags/tag70.xml"/><Relationship Id="rId25" Type="http://schemas.openxmlformats.org/officeDocument/2006/relationships/tags" Target="../tags/tag78.xml"/><Relationship Id="rId33" Type="http://schemas.openxmlformats.org/officeDocument/2006/relationships/tags" Target="../tags/tag86.xml"/><Relationship Id="rId38" Type="http://schemas.openxmlformats.org/officeDocument/2006/relationships/tags" Target="../tags/tag91.xml"/><Relationship Id="rId46" Type="http://schemas.openxmlformats.org/officeDocument/2006/relationships/tags" Target="../tags/tag99.xml"/><Relationship Id="rId59" Type="http://schemas.openxmlformats.org/officeDocument/2006/relationships/tags" Target="../tags/tag112.xml"/><Relationship Id="rId67" Type="http://schemas.openxmlformats.org/officeDocument/2006/relationships/slideLayout" Target="../slideLayouts/slideLayout2.xml"/><Relationship Id="rId20" Type="http://schemas.openxmlformats.org/officeDocument/2006/relationships/tags" Target="../tags/tag73.xml"/><Relationship Id="rId41" Type="http://schemas.openxmlformats.org/officeDocument/2006/relationships/tags" Target="../tags/tag94.xml"/><Relationship Id="rId54" Type="http://schemas.openxmlformats.org/officeDocument/2006/relationships/tags" Target="../tags/tag107.xml"/><Relationship Id="rId62" Type="http://schemas.openxmlformats.org/officeDocument/2006/relationships/tags" Target="../tags/tag11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5" Type="http://schemas.openxmlformats.org/officeDocument/2006/relationships/tags" Target="../tags/tag68.xml"/><Relationship Id="rId23" Type="http://schemas.openxmlformats.org/officeDocument/2006/relationships/tags" Target="../tags/tag76.xml"/><Relationship Id="rId28" Type="http://schemas.openxmlformats.org/officeDocument/2006/relationships/tags" Target="../tags/tag81.xml"/><Relationship Id="rId36" Type="http://schemas.openxmlformats.org/officeDocument/2006/relationships/tags" Target="../tags/tag89.xml"/><Relationship Id="rId49" Type="http://schemas.openxmlformats.org/officeDocument/2006/relationships/tags" Target="../tags/tag102.xml"/><Relationship Id="rId57" Type="http://schemas.openxmlformats.org/officeDocument/2006/relationships/tags" Target="../tags/tag110.xml"/><Relationship Id="rId10" Type="http://schemas.openxmlformats.org/officeDocument/2006/relationships/tags" Target="../tags/tag63.xml"/><Relationship Id="rId31" Type="http://schemas.openxmlformats.org/officeDocument/2006/relationships/tags" Target="../tags/tag84.xml"/><Relationship Id="rId44" Type="http://schemas.openxmlformats.org/officeDocument/2006/relationships/tags" Target="../tags/tag97.xml"/><Relationship Id="rId52" Type="http://schemas.openxmlformats.org/officeDocument/2006/relationships/tags" Target="../tags/tag105.xml"/><Relationship Id="rId60" Type="http://schemas.openxmlformats.org/officeDocument/2006/relationships/tags" Target="../tags/tag113.xml"/><Relationship Id="rId65" Type="http://schemas.openxmlformats.org/officeDocument/2006/relationships/tags" Target="../tags/tag118.xml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3" Type="http://schemas.openxmlformats.org/officeDocument/2006/relationships/tags" Target="../tags/tag66.xml"/><Relationship Id="rId18" Type="http://schemas.openxmlformats.org/officeDocument/2006/relationships/tags" Target="../tags/tag71.xml"/><Relationship Id="rId39" Type="http://schemas.openxmlformats.org/officeDocument/2006/relationships/tags" Target="../tags/tag9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122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4.png"/><Relationship Id="rId3" Type="http://schemas.openxmlformats.org/officeDocument/2006/relationships/tags" Target="../tags/tag127.xml"/><Relationship Id="rId7" Type="http://schemas.openxmlformats.org/officeDocument/2006/relationships/tags" Target="../tags/tag131.xml"/><Relationship Id="rId12" Type="http://schemas.openxmlformats.org/officeDocument/2006/relationships/image" Target="../media/image23.pn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image" Target="../media/image22.png"/><Relationship Id="rId5" Type="http://schemas.openxmlformats.org/officeDocument/2006/relationships/tags" Target="../tags/tag129.xml"/><Relationship Id="rId10" Type="http://schemas.openxmlformats.org/officeDocument/2006/relationships/image" Target="../media/image21.png"/><Relationship Id="rId4" Type="http://schemas.openxmlformats.org/officeDocument/2006/relationships/tags" Target="../tags/tag128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39.xml"/><Relationship Id="rId13" Type="http://schemas.openxmlformats.org/officeDocument/2006/relationships/tags" Target="../tags/tag144.xml"/><Relationship Id="rId18" Type="http://schemas.openxmlformats.org/officeDocument/2006/relationships/tags" Target="../tags/tag149.xml"/><Relationship Id="rId3" Type="http://schemas.openxmlformats.org/officeDocument/2006/relationships/tags" Target="../tags/tag134.xml"/><Relationship Id="rId21" Type="http://schemas.openxmlformats.org/officeDocument/2006/relationships/image" Target="../media/image25.png"/><Relationship Id="rId7" Type="http://schemas.openxmlformats.org/officeDocument/2006/relationships/tags" Target="../tags/tag138.xml"/><Relationship Id="rId12" Type="http://schemas.openxmlformats.org/officeDocument/2006/relationships/tags" Target="../tags/tag143.xml"/><Relationship Id="rId17" Type="http://schemas.openxmlformats.org/officeDocument/2006/relationships/tags" Target="../tags/tag148.xml"/><Relationship Id="rId2" Type="http://schemas.openxmlformats.org/officeDocument/2006/relationships/tags" Target="../tags/tag133.xml"/><Relationship Id="rId16" Type="http://schemas.openxmlformats.org/officeDocument/2006/relationships/tags" Target="../tags/tag147.xml"/><Relationship Id="rId20" Type="http://schemas.openxmlformats.org/officeDocument/2006/relationships/notesSlide" Target="../notesSlides/notesSlide8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tags" Target="../tags/tag142.xml"/><Relationship Id="rId5" Type="http://schemas.openxmlformats.org/officeDocument/2006/relationships/tags" Target="../tags/tag136.xml"/><Relationship Id="rId15" Type="http://schemas.openxmlformats.org/officeDocument/2006/relationships/tags" Target="../tags/tag146.xml"/><Relationship Id="rId23" Type="http://schemas.openxmlformats.org/officeDocument/2006/relationships/image" Target="../media/image27.png"/><Relationship Id="rId10" Type="http://schemas.openxmlformats.org/officeDocument/2006/relationships/tags" Target="../tags/tag141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9" Type="http://schemas.openxmlformats.org/officeDocument/2006/relationships/tags" Target="../tags/tag140.xml"/><Relationship Id="rId14" Type="http://schemas.openxmlformats.org/officeDocument/2006/relationships/tags" Target="../tags/tag145.xml"/><Relationship Id="rId2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13" Type="http://schemas.openxmlformats.org/officeDocument/2006/relationships/tags" Target="../tags/tag162.xml"/><Relationship Id="rId18" Type="http://schemas.openxmlformats.org/officeDocument/2006/relationships/tags" Target="../tags/tag167.xml"/><Relationship Id="rId26" Type="http://schemas.openxmlformats.org/officeDocument/2006/relationships/tags" Target="../tags/tag175.xml"/><Relationship Id="rId3" Type="http://schemas.openxmlformats.org/officeDocument/2006/relationships/tags" Target="../tags/tag152.xml"/><Relationship Id="rId21" Type="http://schemas.openxmlformats.org/officeDocument/2006/relationships/tags" Target="../tags/tag170.xml"/><Relationship Id="rId7" Type="http://schemas.openxmlformats.org/officeDocument/2006/relationships/tags" Target="../tags/tag156.xml"/><Relationship Id="rId12" Type="http://schemas.openxmlformats.org/officeDocument/2006/relationships/tags" Target="../tags/tag161.xml"/><Relationship Id="rId17" Type="http://schemas.openxmlformats.org/officeDocument/2006/relationships/tags" Target="../tags/tag166.xml"/><Relationship Id="rId25" Type="http://schemas.openxmlformats.org/officeDocument/2006/relationships/tags" Target="../tags/tag174.xml"/><Relationship Id="rId2" Type="http://schemas.openxmlformats.org/officeDocument/2006/relationships/tags" Target="../tags/tag151.xml"/><Relationship Id="rId16" Type="http://schemas.openxmlformats.org/officeDocument/2006/relationships/tags" Target="../tags/tag165.xml"/><Relationship Id="rId20" Type="http://schemas.openxmlformats.org/officeDocument/2006/relationships/tags" Target="../tags/tag169.xml"/><Relationship Id="rId29" Type="http://schemas.openxmlformats.org/officeDocument/2006/relationships/notesSlide" Target="../notesSlides/notesSlide9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tags" Target="../tags/tag160.xml"/><Relationship Id="rId24" Type="http://schemas.openxmlformats.org/officeDocument/2006/relationships/tags" Target="../tags/tag173.xml"/><Relationship Id="rId32" Type="http://schemas.openxmlformats.org/officeDocument/2006/relationships/image" Target="../media/image30.emf"/><Relationship Id="rId5" Type="http://schemas.openxmlformats.org/officeDocument/2006/relationships/tags" Target="../tags/tag154.xml"/><Relationship Id="rId15" Type="http://schemas.openxmlformats.org/officeDocument/2006/relationships/tags" Target="../tags/tag164.xml"/><Relationship Id="rId23" Type="http://schemas.openxmlformats.org/officeDocument/2006/relationships/tags" Target="../tags/tag172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159.xml"/><Relationship Id="rId19" Type="http://schemas.openxmlformats.org/officeDocument/2006/relationships/tags" Target="../tags/tag168.xml"/><Relationship Id="rId31" Type="http://schemas.openxmlformats.org/officeDocument/2006/relationships/image" Target="../media/image29.tiff"/><Relationship Id="rId4" Type="http://schemas.openxmlformats.org/officeDocument/2006/relationships/tags" Target="../tags/tag153.xml"/><Relationship Id="rId9" Type="http://schemas.openxmlformats.org/officeDocument/2006/relationships/tags" Target="../tags/tag158.xml"/><Relationship Id="rId14" Type="http://schemas.openxmlformats.org/officeDocument/2006/relationships/tags" Target="../tags/tag163.xml"/><Relationship Id="rId22" Type="http://schemas.openxmlformats.org/officeDocument/2006/relationships/tags" Target="../tags/tag171.xml"/><Relationship Id="rId27" Type="http://schemas.openxmlformats.org/officeDocument/2006/relationships/tags" Target="../tags/tag176.xml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685800" y="1139825"/>
            <a:ext cx="7772400" cy="1470025"/>
          </a:xfrm>
        </p:spPr>
        <p:txBody>
          <a:bodyPr>
            <a:normAutofit/>
          </a:bodyPr>
          <a:lstStyle/>
          <a:p>
            <a:r>
              <a:rPr lang="zh-CN" altLang="en-US"/>
              <a:t>Recent progress on laser-driven Very High Energy Electron radiotherapy</a:t>
            </a:r>
            <a:endParaRPr lang="en-US" altLang="zh-CN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752600"/>
          </a:xfrm>
        </p:spPr>
        <p:txBody>
          <a:bodyPr>
            <a:normAutofit fontScale="70000"/>
          </a:bodyPr>
          <a:lstStyle/>
          <a:p>
            <a:r>
              <a:rPr lang="en-US" altLang="zh-CN"/>
              <a:t>Zhiyuan Guo</a:t>
            </a:r>
            <a:r>
              <a:rPr lang="en-US" altLang="zh-CN" baseline="30000"/>
              <a:t>1</a:t>
            </a:r>
            <a:r>
              <a:rPr lang="en-US" altLang="zh-CN"/>
              <a:t>, Bing Zhou</a:t>
            </a:r>
            <a:r>
              <a:rPr lang="en-US" altLang="zh-CN" baseline="30000"/>
              <a:t>1</a:t>
            </a:r>
            <a:r>
              <a:rPr lang="en-US" altLang="zh-CN"/>
              <a:t>, Shuang Liu</a:t>
            </a:r>
            <a:r>
              <a:rPr lang="en-US" altLang="zh-CN" baseline="30000"/>
              <a:t>2</a:t>
            </a:r>
            <a:r>
              <a:rPr lang="en-US" altLang="zh-CN"/>
              <a:t>, Bo Guo</a:t>
            </a:r>
            <a:r>
              <a:rPr lang="en-US" altLang="zh-CN" baseline="30000"/>
              <a:t>3</a:t>
            </a:r>
            <a:r>
              <a:rPr lang="en-US" altLang="zh-CN"/>
              <a:t>, Bo Peng</a:t>
            </a:r>
            <a:r>
              <a:rPr lang="en-US" altLang="zh-CN" baseline="30000"/>
              <a:t>4</a:t>
            </a:r>
            <a:r>
              <a:rPr lang="en-US" altLang="zh-CN"/>
              <a:t>, </a:t>
            </a:r>
          </a:p>
          <a:p>
            <a:r>
              <a:rPr lang="en-US" altLang="zh-CN"/>
              <a:t>Chuanke Li</a:t>
            </a:r>
            <a:r>
              <a:rPr lang="en-US" altLang="zh-CN" baseline="30000"/>
              <a:t>4</a:t>
            </a:r>
            <a:r>
              <a:rPr lang="en-US" altLang="zh-CN"/>
              <a:t>, Jianfei Hua</a:t>
            </a:r>
            <a:r>
              <a:rPr lang="en-US" altLang="zh-CN" baseline="30000"/>
              <a:t>1</a:t>
            </a:r>
            <a:r>
              <a:rPr lang="en-US" altLang="zh-CN"/>
              <a:t>, Yang Wan</a:t>
            </a:r>
            <a:r>
              <a:rPr lang="en-US" altLang="zh-CN" baseline="30000"/>
              <a:t>4</a:t>
            </a:r>
            <a:r>
              <a:rPr lang="en-US" altLang="zh-CN"/>
              <a:t>  and Wei Lu</a:t>
            </a:r>
            <a:r>
              <a:rPr lang="en-US" altLang="zh-CN" baseline="30000"/>
              <a:t>1,2,3</a:t>
            </a:r>
          </a:p>
          <a:p>
            <a:endParaRPr lang="en-US" altLang="zh-CN" baseline="30000"/>
          </a:p>
          <a:p>
            <a:r>
              <a:rPr lang="en-US" altLang="zh-CN" baseline="30000"/>
              <a:t>1. Tsinghua University</a:t>
            </a:r>
          </a:p>
          <a:p>
            <a:r>
              <a:rPr lang="en-US" altLang="zh-CN" baseline="30000"/>
              <a:t>2. Institute of High Energy Physics Chinese Academy of Sciences</a:t>
            </a:r>
          </a:p>
          <a:p>
            <a:r>
              <a:rPr lang="en-US" altLang="zh-CN" baseline="30000"/>
              <a:t>3. Beijing Academy of Quantum Information Sciences</a:t>
            </a:r>
          </a:p>
          <a:p>
            <a:r>
              <a:rPr lang="en-US" altLang="zh-CN" baseline="30000"/>
              <a:t>4. Zhengzhou University</a:t>
            </a:r>
          </a:p>
          <a:p>
            <a:endParaRPr lang="en-US" altLang="zh-CN" baseline="3000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</a:t>
            </a:fld>
            <a:endParaRPr lang="en-US"/>
          </a:p>
        </p:txBody>
      </p:sp>
      <p:pic>
        <p:nvPicPr>
          <p:cNvPr id="5" name="图片 4" descr="logo_main20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4020" y="5339080"/>
            <a:ext cx="4629150" cy="1043940"/>
          </a:xfrm>
          <a:prstGeom prst="rect">
            <a:avLst/>
          </a:prstGeom>
        </p:spPr>
      </p:pic>
      <p:sp>
        <p:nvSpPr>
          <p:cNvPr id="7" name="ZoneTexte 1"/>
          <p:cNvSpPr txBox="1"/>
          <p:nvPr>
            <p:custDataLst>
              <p:tags r:id="rId1"/>
            </p:custDataLst>
          </p:nvPr>
        </p:nvSpPr>
        <p:spPr>
          <a:xfrm>
            <a:off x="1219175" y="6477171"/>
            <a:ext cx="7181828" cy="218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30" i="0" u="none" strike="noStrike" dirty="0" err="1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Colloquia</a:t>
            </a:r>
            <a:r>
              <a:rPr 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 at the </a:t>
            </a:r>
            <a:r>
              <a:rPr lang="fr-FR" sz="830" i="0" u="none" strike="noStrike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International Workshop on Very High Energy Electron Radiotherapy (VHEE’25)</a:t>
            </a:r>
            <a:r>
              <a:rPr 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en-US" alt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Daresbury, UK</a:t>
            </a:r>
            <a:r>
              <a:rPr 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en-US" alt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 16 (202</a:t>
            </a:r>
            <a:r>
              <a:rPr lang="en-US" alt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5</a:t>
            </a:r>
            <a:r>
              <a:rPr 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)</a:t>
            </a:r>
          </a:p>
        </p:txBody>
      </p:sp>
      <p:sp>
        <p:nvSpPr>
          <p:cNvPr id="16" name="文本框 7"/>
          <p:cNvSpPr txBox="1"/>
          <p:nvPr>
            <p:custDataLst>
              <p:tags r:id="rId2"/>
            </p:custDataLst>
          </p:nvPr>
        </p:nvSpPr>
        <p:spPr>
          <a:xfrm>
            <a:off x="304800" y="4572000"/>
            <a:ext cx="1373505" cy="99631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5400" b="1" dirty="0">
                <a:ln w="0">
                  <a:noFill/>
                </a:ln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BAQIS</a:t>
            </a:r>
          </a:p>
          <a:p>
            <a:pPr>
              <a:lnSpc>
                <a:spcPct val="150000"/>
              </a:lnSpc>
            </a:pPr>
            <a:r>
              <a:rPr kumimoji="1" lang="zh-CN" altLang="en-US" sz="1600" b="1" dirty="0">
                <a:ln w="0">
                  <a:noFill/>
                </a:ln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北京量子信息科学研究院</a:t>
            </a:r>
          </a:p>
        </p:txBody>
      </p:sp>
      <p:pic>
        <p:nvPicPr>
          <p:cNvPr id="12" name="图片 2" descr="home_nav_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76600" y="152400"/>
            <a:ext cx="3352800" cy="688340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04800" y="152400"/>
            <a:ext cx="2432685" cy="6426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Clinically acceptable focused VHEE-RT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</a:t>
            </a:fld>
            <a:endParaRPr lang="en-US"/>
          </a:p>
        </p:txBody>
      </p:sp>
      <p:pic>
        <p:nvPicPr>
          <p:cNvPr id="21" name="Picture 2" descr="Logotype of Lund university and Lund Laser Center.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910" y="5183730"/>
            <a:ext cx="1107831" cy="47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>
            <p:custDataLst>
              <p:tags r:id="rId2"/>
            </p:custDataLst>
          </p:nvPr>
        </p:nvSpPr>
        <p:spPr>
          <a:xfrm>
            <a:off x="3716120" y="3035027"/>
            <a:ext cx="407189" cy="419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25"/>
          </a:p>
        </p:txBody>
      </p:sp>
      <p:pic>
        <p:nvPicPr>
          <p:cNvPr id="5" name="Imag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28" y="1474603"/>
            <a:ext cx="6665344" cy="3307145"/>
          </a:xfrm>
          <a:prstGeom prst="rect">
            <a:avLst/>
          </a:prstGeom>
        </p:spPr>
      </p:pic>
      <p:sp>
        <p:nvSpPr>
          <p:cNvPr id="6" name="Rectangle 3"/>
          <p:cNvSpPr/>
          <p:nvPr>
            <p:custDataLst>
              <p:tags r:id="rId4"/>
            </p:custDataLst>
          </p:nvPr>
        </p:nvSpPr>
        <p:spPr>
          <a:xfrm>
            <a:off x="152259" y="4656046"/>
            <a:ext cx="89917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Century Gothic" panose="020B0502020202020204" pitchFamily="34" charset="0"/>
              </a:rPr>
              <a:t>Peak fractional dose delivered was 2.72 </a:t>
            </a:r>
            <a:r>
              <a:rPr lang="en-GB" sz="1400" dirty="0" err="1">
                <a:latin typeface="Century Gothic" panose="020B0502020202020204" pitchFamily="34" charset="0"/>
              </a:rPr>
              <a:t>Gy</a:t>
            </a:r>
            <a:r>
              <a:rPr lang="en-GB" sz="1400" dirty="0">
                <a:latin typeface="Century Gothic" panose="020B0502020202020204" pitchFamily="34" charset="0"/>
              </a:rPr>
              <a:t> which, with a total of 25 fractions, corresponds to a total maximum dose of 65 </a:t>
            </a:r>
            <a:r>
              <a:rPr lang="en-GB" sz="1400" dirty="0" err="1">
                <a:latin typeface="Century Gothic" panose="020B0502020202020204" pitchFamily="34" charset="0"/>
              </a:rPr>
              <a:t>Gy</a:t>
            </a:r>
            <a:r>
              <a:rPr lang="en-GB" sz="1400" dirty="0">
                <a:latin typeface="Century Gothic" panose="020B0502020202020204" pitchFamily="34" charset="0"/>
              </a:rPr>
              <a:t> to the target area while keeping the maximum dose to the OAR below 8 </a:t>
            </a:r>
            <a:r>
              <a:rPr lang="en-GB" sz="1400" dirty="0" err="1">
                <a:latin typeface="Century Gothic" panose="020B0502020202020204" pitchFamily="34" charset="0"/>
              </a:rPr>
              <a:t>Gy</a:t>
            </a:r>
            <a:r>
              <a:rPr lang="en-GB" sz="14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O. Lundh et al., Med. Phys. 39, 6 (2012)"/>
          <p:cNvSpPr txBox="1"/>
          <p:nvPr>
            <p:custDataLst>
              <p:tags r:id="rId5"/>
            </p:custDataLst>
          </p:nvPr>
        </p:nvSpPr>
        <p:spPr>
          <a:xfrm>
            <a:off x="1728702" y="5867378"/>
            <a:ext cx="5749345" cy="265385"/>
          </a:xfrm>
          <a:prstGeom prst="rect">
            <a:avLst/>
          </a:prstGeom>
          <a:ln w="12700">
            <a:miter lim="400000"/>
          </a:ln>
        </p:spPr>
        <p:txBody>
          <a:bodyPr lIns="24729" tIns="24729" rIns="24729" bIns="24729" anchor="ctr">
            <a:spAutoFit/>
          </a:bodyPr>
          <a:lstStyle/>
          <a:p>
            <a:pPr algn="ctr" defTabSz="284480">
              <a:defRPr sz="2400">
                <a:solidFill>
                  <a:srgbClr val="AB1D1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fr-FR" sz="1400" dirty="0" err="1"/>
              <a:t>Swendson</a:t>
            </a:r>
            <a:r>
              <a:rPr lang="fr-FR" sz="1400" dirty="0"/>
              <a:t> </a:t>
            </a:r>
            <a:r>
              <a:rPr lang="fr-FR" sz="1400" i="1" dirty="0"/>
              <a:t>et al.</a:t>
            </a:r>
            <a:r>
              <a:rPr lang="fr-FR" sz="1400" dirty="0"/>
              <a:t>, Scientific Reports </a:t>
            </a:r>
            <a:r>
              <a:rPr lang="fr-FR" sz="1400" b="1" dirty="0"/>
              <a:t>11</a:t>
            </a:r>
            <a:r>
              <a:rPr lang="fr-FR" sz="1400" dirty="0"/>
              <a:t>:5844 (2021)</a:t>
            </a:r>
            <a:endParaRPr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Main difficulties in clinical translation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>
                <a:latin typeface="Century Gothic" panose="020B0502020202020204" pitchFamily="34" charset="0"/>
                <a:cs typeface="Century Gothic" panose="020B0502020202020204" pitchFamily="34" charset="0"/>
              </a:rPr>
              <a:t>Operational Stableness </a:t>
            </a:r>
          </a:p>
          <a:p>
            <a:pPr marL="0" indent="0">
              <a:buNone/>
            </a:pPr>
            <a:r>
              <a:rPr lang="en-US" altLang="zh-CN" sz="2800">
                <a:latin typeface="Century Gothic" panose="020B0502020202020204" pitchFamily="34" charset="0"/>
                <a:cs typeface="Century Gothic" panose="020B0502020202020204" pitchFamily="34" charset="0"/>
              </a:rPr>
              <a:t>(From Acceleration to Accelerator)</a:t>
            </a:r>
          </a:p>
          <a:p>
            <a:pPr marL="0" indent="0">
              <a:buNone/>
            </a:pPr>
            <a:endParaRPr lang="en-US" altLang="zh-CN" sz="2800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r>
              <a:rPr lang="en-US" altLang="zh-CN" sz="2800">
                <a:latin typeface="Century Gothic" panose="020B0502020202020204" pitchFamily="34" charset="0"/>
                <a:cs typeface="Century Gothic" panose="020B0502020202020204" pitchFamily="34" charset="0"/>
              </a:rPr>
              <a:t>Preclinical Study </a:t>
            </a:r>
          </a:p>
          <a:p>
            <a:pPr marL="0" indent="0">
              <a:buNone/>
            </a:pPr>
            <a:r>
              <a:rPr lang="en-US" altLang="zh-CN" sz="2800">
                <a:latin typeface="Century Gothic" panose="020B0502020202020204" pitchFamily="34" charset="0"/>
                <a:cs typeface="Century Gothic" panose="020B0502020202020204" pitchFamily="34" charset="0"/>
              </a:rPr>
              <a:t>(From cell lines to animal tumor models)</a:t>
            </a:r>
          </a:p>
          <a:p>
            <a:pPr marL="0" indent="0">
              <a:buNone/>
            </a:pPr>
            <a:endParaRPr lang="en-US" altLang="zh-CN" sz="2800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r>
              <a:rPr lang="en-US" altLang="zh-CN" sz="2800">
                <a:latin typeface="Century Gothic" panose="020B0502020202020204" pitchFamily="34" charset="0"/>
                <a:cs typeface="Century Gothic" panose="020B0502020202020204" pitchFamily="34" charset="0"/>
              </a:rPr>
              <a:t>Transport System </a:t>
            </a:r>
          </a:p>
          <a:p>
            <a:pPr marL="0" indent="0">
              <a:buNone/>
            </a:pPr>
            <a:r>
              <a:rPr lang="en-US" altLang="zh-CN" sz="2800">
                <a:latin typeface="Century Gothic" panose="020B0502020202020204" pitchFamily="34" charset="0"/>
                <a:cs typeface="Century Gothic" panose="020B0502020202020204" pitchFamily="34" charset="0"/>
              </a:rPr>
              <a:t>(From Prototype to Machine)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Progress in China: Stableness of the LPA 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057400" y="5486400"/>
            <a:ext cx="4801235" cy="514985"/>
          </a:xfrm>
        </p:spPr>
        <p:txBody>
          <a:bodyPr/>
          <a:lstStyle/>
          <a:p>
            <a:r>
              <a:rPr lang="en-US" altLang="zh-CN"/>
              <a:t>10 hours stable operation (20TW, 0.3Hz)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2440" y="1143000"/>
            <a:ext cx="8199755" cy="38531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Progress in China: Stableness of the LPA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533400" y="5410200"/>
            <a:ext cx="8229600" cy="552450"/>
          </a:xfrm>
        </p:spPr>
        <p:txBody>
          <a:bodyPr/>
          <a:lstStyle/>
          <a:p>
            <a:r>
              <a:rPr lang="en-US" altLang="zh-CN">
                <a:sym typeface="+mn-ea"/>
              </a:rPr>
              <a:t>one month stable operation (20TW, 1Hz, 2000-3000 shots per day)</a:t>
            </a:r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81000" y="990600"/>
            <a:ext cx="8280400" cy="4137660"/>
          </a:xfrm>
          <a:prstGeom prst="rect">
            <a:avLst/>
          </a:prstGeom>
        </p:spPr>
      </p:pic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4800308" y="3962350"/>
            <a:ext cx="6098240" cy="810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428D"/>
                </a:solidFill>
                <a:effectLst/>
                <a:uLnTx/>
                <a:uFillTx/>
                <a:latin typeface="Arial" panose="020B0604020202090204"/>
                <a:ea typeface="微软雅黑 Light" panose="020B0502040204020203" charset="-122"/>
                <a:cs typeface="+mn-cs"/>
              </a:rPr>
              <a:t>charge~200pC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sz="1800" b="1" dirty="0">
                <a:solidFill>
                  <a:srgbClr val="F18814"/>
                </a:solidFill>
                <a:latin typeface="Arial" panose="020B0604020202090204"/>
                <a:ea typeface="微软雅黑 Light" panose="020B0502040204020203" charset="-122"/>
              </a:rPr>
              <a:t>average energy~70MeV</a:t>
            </a:r>
            <a:endParaRPr lang="en-US" b="1" dirty="0">
              <a:solidFill>
                <a:srgbClr val="F18814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LWFA-VHEE RT prototype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</a:t>
            </a:fld>
            <a:endParaRPr lang="en-US"/>
          </a:p>
        </p:txBody>
      </p:sp>
      <p:pic>
        <p:nvPicPr>
          <p:cNvPr id="13" name="图片 33" descr="figure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3400" y="838200"/>
            <a:ext cx="7834630" cy="4953635"/>
          </a:xfrm>
          <a:prstGeom prst="rect">
            <a:avLst/>
          </a:prstGeom>
        </p:spPr>
      </p:pic>
      <p:sp>
        <p:nvSpPr>
          <p:cNvPr id="7" name="ZoneTexte 4"/>
          <p:cNvSpPr txBox="1"/>
          <p:nvPr>
            <p:custDataLst>
              <p:tags r:id="rId2"/>
            </p:custDataLst>
          </p:nvPr>
        </p:nvSpPr>
        <p:spPr>
          <a:xfrm>
            <a:off x="1752318" y="6019669"/>
            <a:ext cx="58153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Z</a:t>
            </a:r>
            <a:r>
              <a:rPr lang="en-US" altLang="fr-FR" sz="1600" dirty="0" err="1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.</a:t>
            </a:r>
            <a:r>
              <a:rPr lang="fr-FR" sz="160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 Guo</a:t>
            </a:r>
            <a:r>
              <a:rPr lang="en-US" altLang="fr-FR" sz="160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, S. Liu, B. Zhou</a:t>
            </a:r>
            <a:r>
              <a:rPr lang="en-US" sz="160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1600" i="1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et al., </a:t>
            </a:r>
            <a:r>
              <a:rPr lang="en-US" sz="160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Nature Comm. 16;1895 (2025)</a:t>
            </a:r>
            <a:endParaRPr lang="fr-FR" sz="1600" dirty="0"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52400" y="145415"/>
            <a:ext cx="7068185" cy="387985"/>
          </a:xfrm>
        </p:spPr>
        <p:txBody>
          <a:bodyPr/>
          <a:lstStyle/>
          <a:p>
            <a:r>
              <a:rPr lang="en-US" altLang="zh-CN" sz="2400"/>
              <a:t>Preclinical Study:</a:t>
            </a:r>
            <a:br>
              <a:rPr lang="en-US" altLang="zh-CN" sz="2400"/>
            </a:br>
            <a:r>
              <a:rPr lang="zh-CN" altLang="en-US" sz="2400"/>
              <a:t>Tumor control in the irradiated mice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15</a:t>
            </a:fld>
            <a:endParaRPr lang="en-US"/>
          </a:p>
        </p:txBody>
      </p:sp>
      <p:pic>
        <p:nvPicPr>
          <p:cNvPr id="5" name="Imag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88054" y="1905283"/>
            <a:ext cx="4310838" cy="3077761"/>
          </a:xfrm>
          <a:prstGeom prst="rect">
            <a:avLst/>
          </a:prstGeom>
        </p:spPr>
      </p:pic>
      <p:sp>
        <p:nvSpPr>
          <p:cNvPr id="6" name="ZoneTexte 2"/>
          <p:cNvSpPr txBox="1"/>
          <p:nvPr>
            <p:custDataLst>
              <p:tags r:id="rId2"/>
            </p:custDataLst>
          </p:nvPr>
        </p:nvSpPr>
        <p:spPr>
          <a:xfrm>
            <a:off x="4572000" y="1981252"/>
            <a:ext cx="4417733" cy="2606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20"/>
              </a:lnSpc>
            </a:pPr>
            <a:r>
              <a:rPr lang="fr-FR" sz="1600" dirty="0">
                <a:effectLst/>
                <a:latin typeface="Century Gothic" panose="020B0502020202020204" pitchFamily="34" charset="0"/>
              </a:rPr>
              <a:t>The gray line </a:t>
            </a:r>
            <a:r>
              <a:rPr lang="fr-FR" sz="1600" dirty="0" err="1">
                <a:effectLst/>
                <a:latin typeface="Century Gothic" panose="020B0502020202020204" pitchFamily="34" charset="0"/>
              </a:rPr>
              <a:t>represents</a:t>
            </a:r>
            <a:r>
              <a:rPr lang="fr-FR" sz="1600" dirty="0">
                <a:effectLst/>
                <a:latin typeface="Century Gothic" panose="020B0502020202020204" pitchFamily="34" charset="0"/>
              </a:rPr>
              <a:t> the </a:t>
            </a:r>
            <a:r>
              <a:rPr lang="fr-FR" sz="1600" dirty="0" err="1">
                <a:effectLst/>
                <a:latin typeface="Century Gothic" panose="020B0502020202020204" pitchFamily="34" charset="0"/>
              </a:rPr>
              <a:t>tumor</a:t>
            </a:r>
            <a:r>
              <a:rPr lang="fr-FR" sz="1600" dirty="0">
                <a:effectLst/>
                <a:latin typeface="Century Gothic" panose="020B0502020202020204" pitchFamily="34" charset="0"/>
              </a:rPr>
              <a:t> volume changes in</a:t>
            </a:r>
            <a:r>
              <a:rPr lang="fr-FR" sz="1600" dirty="0">
                <a:latin typeface="Century Gothic" panose="020B0502020202020204" pitchFamily="34" charset="0"/>
              </a:rPr>
              <a:t> </a:t>
            </a:r>
            <a:r>
              <a:rPr lang="fr-FR" sz="1600" dirty="0">
                <a:effectLst/>
                <a:latin typeface="Century Gothic" panose="020B0502020202020204" pitchFamily="34" charset="0"/>
              </a:rPr>
              <a:t>the control group </a:t>
            </a:r>
            <a:r>
              <a:rPr lang="fr-FR" sz="1600" dirty="0" err="1">
                <a:effectLst/>
                <a:latin typeface="Century Gothic" panose="020B0502020202020204" pitchFamily="34" charset="0"/>
              </a:rPr>
              <a:t>mice</a:t>
            </a:r>
            <a:r>
              <a:rPr lang="fr-FR" sz="1600" dirty="0">
                <a:latin typeface="Century Gothic" panose="020B0502020202020204" pitchFamily="34" charset="0"/>
              </a:rPr>
              <a:t>.</a:t>
            </a:r>
          </a:p>
          <a:p>
            <a:pPr algn="just">
              <a:lnSpc>
                <a:spcPts val="2220"/>
              </a:lnSpc>
            </a:pPr>
            <a:r>
              <a:rPr lang="fr-FR" sz="1600" dirty="0">
                <a:effectLst/>
                <a:latin typeface="Century Gothic" panose="020B0502020202020204" pitchFamily="34" charset="0"/>
              </a:rPr>
              <a:t>The </a:t>
            </a:r>
            <a:r>
              <a:rPr lang="fr-FR" sz="1600" dirty="0" err="1">
                <a:effectLst/>
                <a:latin typeface="Century Gothic" panose="020B0502020202020204" pitchFamily="34" charset="0"/>
              </a:rPr>
              <a:t>yellow</a:t>
            </a:r>
            <a:r>
              <a:rPr lang="fr-FR" sz="1600" dirty="0">
                <a:effectLst/>
                <a:latin typeface="Century Gothic" panose="020B0502020202020204" pitchFamily="34" charset="0"/>
              </a:rPr>
              <a:t> line </a:t>
            </a:r>
            <a:r>
              <a:rPr lang="fr-FR" sz="1600" dirty="0" err="1">
                <a:effectLst/>
                <a:latin typeface="Century Gothic" panose="020B0502020202020204" pitchFamily="34" charset="0"/>
              </a:rPr>
              <a:t>represents</a:t>
            </a:r>
            <a:r>
              <a:rPr lang="fr-FR" sz="1600" dirty="0">
                <a:effectLst/>
                <a:latin typeface="Century Gothic" panose="020B0502020202020204" pitchFamily="34" charset="0"/>
              </a:rPr>
              <a:t> the </a:t>
            </a:r>
            <a:r>
              <a:rPr lang="fr-FR" sz="1600" dirty="0" err="1">
                <a:effectLst/>
                <a:latin typeface="Century Gothic" panose="020B0502020202020204" pitchFamily="34" charset="0"/>
              </a:rPr>
              <a:t>tumor</a:t>
            </a:r>
            <a:r>
              <a:rPr lang="fr-FR" sz="1600" dirty="0">
                <a:effectLst/>
                <a:latin typeface="Century Gothic" panose="020B0502020202020204" pitchFamily="34" charset="0"/>
              </a:rPr>
              <a:t> volume changes in</a:t>
            </a:r>
            <a:r>
              <a:rPr lang="fr-FR" sz="1600" dirty="0">
                <a:latin typeface="Century Gothic" panose="020B0502020202020204" pitchFamily="34" charset="0"/>
              </a:rPr>
              <a:t> </a:t>
            </a:r>
            <a:r>
              <a:rPr lang="fr-FR" sz="1600" dirty="0" err="1">
                <a:effectLst/>
                <a:latin typeface="Century Gothic" panose="020B0502020202020204" pitchFamily="34" charset="0"/>
              </a:rPr>
              <a:t>mice</a:t>
            </a:r>
            <a:r>
              <a:rPr lang="fr-FR" sz="1600" dirty="0">
                <a:effectLst/>
                <a:latin typeface="Century Gothic" panose="020B0502020202020204" pitchFamily="34" charset="0"/>
              </a:rPr>
              <a:t> </a:t>
            </a:r>
            <a:r>
              <a:rPr lang="fr-FR" sz="1600" dirty="0" err="1">
                <a:effectLst/>
                <a:latin typeface="Century Gothic" panose="020B0502020202020204" pitchFamily="34" charset="0"/>
              </a:rPr>
              <a:t>treated</a:t>
            </a:r>
            <a:r>
              <a:rPr lang="fr-FR" sz="1600" dirty="0">
                <a:effectLst/>
                <a:latin typeface="Century Gothic" panose="020B0502020202020204" pitchFamily="34" charset="0"/>
              </a:rPr>
              <a:t> </a:t>
            </a:r>
            <a:r>
              <a:rPr lang="fr-FR" sz="1600" dirty="0" err="1">
                <a:effectLst/>
                <a:latin typeface="Century Gothic" panose="020B0502020202020204" pitchFamily="34" charset="0"/>
              </a:rPr>
              <a:t>with</a:t>
            </a:r>
            <a:r>
              <a:rPr lang="fr-FR" sz="1600" dirty="0">
                <a:effectLst/>
                <a:latin typeface="Century Gothic" panose="020B0502020202020204" pitchFamily="34" charset="0"/>
              </a:rPr>
              <a:t> a </a:t>
            </a:r>
            <a:r>
              <a:rPr lang="fr-FR" sz="1600" dirty="0" err="1">
                <a:effectLst/>
                <a:latin typeface="Century Gothic" panose="020B0502020202020204" pitchFamily="34" charset="0"/>
              </a:rPr>
              <a:t>medical</a:t>
            </a:r>
            <a:r>
              <a:rPr lang="fr-FR" sz="1600" dirty="0">
                <a:effectLst/>
                <a:latin typeface="Century Gothic" panose="020B0502020202020204" pitchFamily="34" charset="0"/>
              </a:rPr>
              <a:t> X-ray machine</a:t>
            </a:r>
          </a:p>
          <a:p>
            <a:pPr algn="just">
              <a:lnSpc>
                <a:spcPts val="2220"/>
              </a:lnSpc>
            </a:pPr>
            <a:r>
              <a:rPr lang="fr-FR" sz="1600" dirty="0">
                <a:effectLst/>
                <a:latin typeface="Century Gothic" panose="020B0502020202020204" pitchFamily="34" charset="0"/>
              </a:rPr>
              <a:t>The </a:t>
            </a:r>
            <a:r>
              <a:rPr lang="fr-FR" sz="1600" dirty="0" err="1">
                <a:effectLst/>
                <a:latin typeface="Century Gothic" panose="020B0502020202020204" pitchFamily="34" charset="0"/>
              </a:rPr>
              <a:t>blue</a:t>
            </a:r>
            <a:r>
              <a:rPr lang="fr-FR" sz="1600" dirty="0">
                <a:effectLst/>
                <a:latin typeface="Century Gothic" panose="020B0502020202020204" pitchFamily="34" charset="0"/>
              </a:rPr>
              <a:t> line </a:t>
            </a:r>
            <a:r>
              <a:rPr lang="fr-FR" sz="1600" dirty="0" err="1">
                <a:effectLst/>
                <a:latin typeface="Century Gothic" panose="020B0502020202020204" pitchFamily="34" charset="0"/>
              </a:rPr>
              <a:t>represents</a:t>
            </a:r>
            <a:r>
              <a:rPr lang="fr-FR" sz="1600" dirty="0">
                <a:effectLst/>
                <a:latin typeface="Century Gothic" panose="020B0502020202020204" pitchFamily="34" charset="0"/>
              </a:rPr>
              <a:t> the </a:t>
            </a:r>
            <a:r>
              <a:rPr lang="fr-FR" sz="1600" dirty="0" err="1">
                <a:effectLst/>
                <a:latin typeface="Century Gothic" panose="020B0502020202020204" pitchFamily="34" charset="0"/>
              </a:rPr>
              <a:t>tumor</a:t>
            </a:r>
            <a:r>
              <a:rPr lang="fr-FR" sz="1600" dirty="0">
                <a:latin typeface="Century Gothic" panose="020B0502020202020204" pitchFamily="34" charset="0"/>
              </a:rPr>
              <a:t> </a:t>
            </a:r>
            <a:r>
              <a:rPr lang="fr-FR" sz="1600" dirty="0">
                <a:effectLst/>
                <a:latin typeface="Century Gothic" panose="020B0502020202020204" pitchFamily="34" charset="0"/>
              </a:rPr>
              <a:t>volume changes in </a:t>
            </a:r>
            <a:r>
              <a:rPr lang="fr-FR" sz="1600" dirty="0" err="1">
                <a:effectLst/>
                <a:latin typeface="Century Gothic" panose="020B0502020202020204" pitchFamily="34" charset="0"/>
              </a:rPr>
              <a:t>mice</a:t>
            </a:r>
            <a:r>
              <a:rPr lang="fr-FR" sz="1600" dirty="0">
                <a:effectLst/>
                <a:latin typeface="Century Gothic" panose="020B0502020202020204" pitchFamily="34" charset="0"/>
              </a:rPr>
              <a:t> </a:t>
            </a:r>
            <a:r>
              <a:rPr lang="fr-FR" sz="1600" dirty="0" err="1">
                <a:effectLst/>
                <a:latin typeface="Century Gothic" panose="020B0502020202020204" pitchFamily="34" charset="0"/>
              </a:rPr>
              <a:t>treated</a:t>
            </a:r>
            <a:r>
              <a:rPr lang="fr-FR" sz="1600" dirty="0">
                <a:effectLst/>
                <a:latin typeface="Century Gothic" panose="020B0502020202020204" pitchFamily="34" charset="0"/>
              </a:rPr>
              <a:t> </a:t>
            </a:r>
            <a:r>
              <a:rPr lang="fr-FR" sz="1600" dirty="0" err="1">
                <a:effectLst/>
                <a:latin typeface="Century Gothic" panose="020B0502020202020204" pitchFamily="34" charset="0"/>
              </a:rPr>
              <a:t>with</a:t>
            </a:r>
            <a:r>
              <a:rPr lang="fr-FR" sz="1600" dirty="0">
                <a:effectLst/>
                <a:latin typeface="Century Gothic" panose="020B0502020202020204" pitchFamily="34" charset="0"/>
              </a:rPr>
              <a:t> a laser-plasma </a:t>
            </a:r>
            <a:r>
              <a:rPr lang="fr-FR" sz="1600" dirty="0" err="1">
                <a:effectLst/>
                <a:latin typeface="Century Gothic" panose="020B0502020202020204" pitchFamily="34" charset="0"/>
              </a:rPr>
              <a:t>accelerator</a:t>
            </a:r>
            <a:r>
              <a:rPr lang="fr-FR" sz="16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just">
              <a:lnSpc>
                <a:spcPts val="2220"/>
              </a:lnSpc>
            </a:pP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8" name="ZoneTexte 4"/>
          <p:cNvSpPr txBox="1"/>
          <p:nvPr>
            <p:custDataLst>
              <p:tags r:id="rId3"/>
            </p:custDataLst>
          </p:nvPr>
        </p:nvSpPr>
        <p:spPr>
          <a:xfrm>
            <a:off x="1599918" y="5943469"/>
            <a:ext cx="58153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Z</a:t>
            </a:r>
            <a:r>
              <a:rPr lang="en-US" altLang="fr-FR" sz="1600" dirty="0" err="1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.</a:t>
            </a:r>
            <a:r>
              <a:rPr lang="fr-FR" sz="160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 Guo</a:t>
            </a:r>
            <a:r>
              <a:rPr lang="en-US" altLang="fr-FR" sz="160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, S. Liu, B. Zhou</a:t>
            </a:r>
            <a:r>
              <a:rPr lang="en-US" sz="160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1600" i="1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et al., </a:t>
            </a:r>
            <a:r>
              <a:rPr lang="en-US" sz="160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Nature Comm. 16;1895 (2025)</a:t>
            </a:r>
            <a:endParaRPr lang="fr-FR" sz="1600" dirty="0"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Transport system: compact dose delivery </a:t>
            </a:r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16</a:t>
            </a:fld>
            <a:endParaRPr lang="en-US"/>
          </a:p>
        </p:txBody>
      </p:sp>
      <p:pic>
        <p:nvPicPr>
          <p:cNvPr id="5" name="图片 4" descr="figure1_revise_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990600"/>
            <a:ext cx="5967730" cy="1957070"/>
          </a:xfrm>
          <a:prstGeom prst="rect">
            <a:avLst/>
          </a:prstGeom>
        </p:spPr>
      </p:pic>
      <p:sp>
        <p:nvSpPr>
          <p:cNvPr id="8" name="ZoneTexte 4"/>
          <p:cNvSpPr txBox="1"/>
          <p:nvPr>
            <p:custDataLst>
              <p:tags r:id="rId1"/>
            </p:custDataLst>
          </p:nvPr>
        </p:nvSpPr>
        <p:spPr>
          <a:xfrm>
            <a:off x="1980918" y="5943469"/>
            <a:ext cx="493458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fr-FR" sz="160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B. Zhou</a:t>
            </a:r>
            <a:r>
              <a:rPr lang="en-US" sz="160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1600" i="1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et al., </a:t>
            </a:r>
            <a:r>
              <a:rPr lang="en-US" sz="160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https://arxiv.org/abs/2401.01557v2</a:t>
            </a:r>
          </a:p>
        </p:txBody>
      </p:sp>
      <p:pic>
        <p:nvPicPr>
          <p:cNvPr id="6" name="图片 5" descr="figure3_revise_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352800"/>
            <a:ext cx="5708650" cy="1901825"/>
          </a:xfrm>
          <a:prstGeom prst="rect">
            <a:avLst/>
          </a:prstGeom>
        </p:spPr>
      </p:pic>
      <p:sp>
        <p:nvSpPr>
          <p:cNvPr id="7" name="内容占位符 6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272530" y="899795"/>
            <a:ext cx="2760980" cy="5043805"/>
          </a:xfrm>
        </p:spPr>
        <p:txBody>
          <a:bodyPr>
            <a:normAutofit lnSpcReduction="10000"/>
          </a:bodyPr>
          <a:lstStyle/>
          <a:p>
            <a:r>
              <a:rPr lang="en-US" altLang="zh-CN">
                <a:latin typeface="Century Gothic" panose="020B0502020202020204" pitchFamily="34" charset="0"/>
                <a:cs typeface="Century Gothic" panose="020B0502020202020204" pitchFamily="34" charset="0"/>
              </a:rPr>
              <a:t>Focusing via Multiple Beamlets</a:t>
            </a:r>
          </a:p>
          <a:p>
            <a:endParaRPr lang="en-US" altLang="zh-CN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endParaRPr lang="en-US" altLang="zh-CN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r>
              <a:rPr lang="en-US" altLang="zh-CN">
                <a:latin typeface="Century Gothic" panose="020B0502020202020204" pitchFamily="34" charset="0"/>
                <a:cs typeface="Century Gothic" panose="020B0502020202020204" pitchFamily="34" charset="0"/>
              </a:rPr>
              <a:t>Adjust Dipole Magnet Strength Ratio to Shift Dose Focus</a:t>
            </a:r>
          </a:p>
          <a:p>
            <a:endParaRPr lang="en-US" altLang="zh-CN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endParaRPr lang="en-US" altLang="zh-CN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endParaRPr lang="en-US" altLang="zh-CN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r>
              <a:rPr lang="en-US" altLang="zh-CN">
                <a:latin typeface="Century Gothic" panose="020B0502020202020204" pitchFamily="34" charset="0"/>
                <a:cs typeface="Century Gothic" panose="020B0502020202020204" pitchFamily="34" charset="0"/>
              </a:rPr>
              <a:t>Essential for LWFA Beam Characteristics (Extremely Large Energy Spread)</a:t>
            </a:r>
          </a:p>
        </p:txBody>
      </p:sp>
      <p:pic>
        <p:nvPicPr>
          <p:cNvPr id="4" name="图片 3" descr="截屏2025-09-16 10.39.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2530" y="3505200"/>
            <a:ext cx="2593975" cy="708025"/>
          </a:xfrm>
          <a:prstGeom prst="rect">
            <a:avLst/>
          </a:prstGeom>
        </p:spPr>
      </p:pic>
      <p:sp>
        <p:nvSpPr>
          <p:cNvPr id="9" name="图文框 8"/>
          <p:cNvSpPr/>
          <p:nvPr/>
        </p:nvSpPr>
        <p:spPr>
          <a:xfrm>
            <a:off x="8091805" y="3733800"/>
            <a:ext cx="154940" cy="443230"/>
          </a:xfrm>
          <a:prstGeom prst="frame">
            <a:avLst/>
          </a:prstGeom>
          <a:solidFill>
            <a:schemeClr val="accent2"/>
          </a:solidFill>
          <a:ln w="25400" cap="flat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Transport system: machine in design 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953000" y="1600200"/>
            <a:ext cx="3866515" cy="5043805"/>
          </a:xfrm>
        </p:spPr>
        <p:txBody>
          <a:bodyPr/>
          <a:lstStyle/>
          <a:p>
            <a:pPr>
              <a:buFont typeface="Wingdings" panose="05000000000000000000" charset="0"/>
              <a:buChar char=""/>
            </a:pPr>
            <a:r>
              <a:rPr lang="en-US" altLang="zh-CN">
                <a:latin typeface="Century Gothic" panose="020B0502020202020204" pitchFamily="34" charset="0"/>
                <a:cs typeface="Century Gothic" panose="020B0502020202020204" pitchFamily="34" charset="0"/>
              </a:rPr>
              <a:t>180 degree rotation </a:t>
            </a:r>
          </a:p>
          <a:p>
            <a:pPr>
              <a:buFont typeface="Wingdings" panose="05000000000000000000" charset="0"/>
              <a:buChar char=""/>
            </a:pPr>
            <a:r>
              <a:rPr lang="en-US" altLang="zh-CN">
                <a:latin typeface="Century Gothic" panose="020B0502020202020204" pitchFamily="34" charset="0"/>
                <a:cs typeface="Century Gothic" panose="020B0502020202020204" pitchFamily="34" charset="0"/>
              </a:rPr>
              <a:t>(-90 degree -&gt; +90 degree)</a:t>
            </a:r>
          </a:p>
          <a:p>
            <a:pPr>
              <a:buFont typeface="Wingdings" panose="05000000000000000000" charset="0"/>
              <a:buChar char=""/>
            </a:pPr>
            <a:endParaRPr lang="en-US" altLang="zh-CN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buFont typeface="Wingdings" panose="05000000000000000000" charset="0"/>
              <a:buChar char=""/>
            </a:pPr>
            <a:endParaRPr lang="en-US" altLang="zh-CN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buFont typeface="Wingdings" panose="05000000000000000000" charset="0"/>
              <a:buChar char=""/>
            </a:pPr>
            <a:r>
              <a:rPr lang="en-US" altLang="zh-CN">
                <a:latin typeface="Century Gothic" panose="020B0502020202020204" pitchFamily="34" charset="0"/>
                <a:cs typeface="Century Gothic" panose="020B0502020202020204" pitchFamily="34" charset="0"/>
              </a:rPr>
              <a:t>Compact beam transport system (mentioned in last slide)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7010" y="974090"/>
            <a:ext cx="5000625" cy="37376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Conclusion &amp; Perspectives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57200" y="1449070"/>
            <a:ext cx="8229600" cy="5043659"/>
          </a:xfrm>
        </p:spPr>
        <p:txBody>
          <a:bodyPr/>
          <a:lstStyle/>
          <a:p>
            <a:r>
              <a:rPr lang="en-US" altLang="zh-CN">
                <a:latin typeface="Century Gothic" panose="020B0502020202020204" pitchFamily="34" charset="0"/>
                <a:cs typeface="Century Gothic" panose="020B0502020202020204" pitchFamily="34" charset="0"/>
              </a:rPr>
              <a:t>Laser acceleration has matured sufficiently over nearly 40 years to meet clinical VHEE radiotherapy requirements.</a:t>
            </a:r>
          </a:p>
          <a:p>
            <a:r>
              <a:rPr lang="en-US" altLang="zh-CN">
                <a:latin typeface="Century Gothic" panose="020B0502020202020204" pitchFamily="34" charset="0"/>
                <a:cs typeface="Century Gothic" panose="020B0502020202020204" pitchFamily="34" charset="0"/>
              </a:rPr>
              <a:t>High-repetition-rate ultrashort ultra-intense lasers: Enabling high dose rates &amp; potential FLASH radiotherapy.</a:t>
            </a:r>
          </a:p>
          <a:p>
            <a:r>
              <a:rPr lang="en-US" altLang="zh-CN">
                <a:latin typeface="Century Gothic" panose="020B0502020202020204" pitchFamily="34" charset="0"/>
                <a:cs typeface="Century Gothic" panose="020B0502020202020204" pitchFamily="34" charset="0"/>
              </a:rPr>
              <a:t>Dose delivery systems require specialized design for laser-accelerated VHEE beams (point-source, large energy spread, high divergence).</a:t>
            </a:r>
          </a:p>
          <a:p>
            <a:r>
              <a:rPr lang="en-US" altLang="zh-CN">
                <a:latin typeface="Century Gothic" panose="020B0502020202020204" pitchFamily="34" charset="0"/>
                <a:cs typeface="Century Gothic" panose="020B0502020202020204" pitchFamily="34" charset="0"/>
              </a:rPr>
              <a:t>Perform further preclinical experiments:</a:t>
            </a:r>
          </a:p>
          <a:p>
            <a:pPr>
              <a:buFont typeface="Wingdings" panose="05000000000000000000" charset="0"/>
              <a:buChar char=""/>
            </a:pPr>
            <a:r>
              <a:rPr lang="en-US" altLang="zh-CN">
                <a:latin typeface="Century Gothic" panose="020B0502020202020204" pitchFamily="34" charset="0"/>
                <a:cs typeface="Century Gothic" panose="020B0502020202020204" pitchFamily="34" charset="0"/>
              </a:rPr>
              <a:t>      Generate more comprehensive radiation biology data.</a:t>
            </a:r>
          </a:p>
          <a:p>
            <a:pPr>
              <a:buFont typeface="Wingdings" panose="05000000000000000000" charset="0"/>
              <a:buChar char=""/>
            </a:pPr>
            <a:r>
              <a:rPr lang="en-US" altLang="zh-CN">
                <a:latin typeface="Century Gothic" panose="020B0502020202020204" pitchFamily="34" charset="0"/>
                <a:cs typeface="Century Gothic" panose="020B0502020202020204" pitchFamily="34" charset="0"/>
              </a:rPr>
              <a:t>      Evaluate efficacy in deep-seated tumors using medium-sized animal models.</a:t>
            </a:r>
          </a:p>
          <a:p>
            <a:pPr>
              <a:buFont typeface="Wingdings" panose="05000000000000000000" charset="0"/>
              <a:buChar char=""/>
            </a:pPr>
            <a:r>
              <a:rPr lang="en-US" altLang="zh-CN">
                <a:latin typeface="Century Gothic" panose="020B0502020202020204" pitchFamily="34" charset="0"/>
                <a:cs typeface="Century Gothic" panose="020B0502020202020204" pitchFamily="34" charset="0"/>
              </a:rPr>
              <a:t>      ......</a:t>
            </a:r>
            <a:endParaRPr lang="zh-CN" altLang="en-US"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722313" y="3340100"/>
            <a:ext cx="7772400" cy="1362075"/>
          </a:xfrm>
        </p:spPr>
        <p:txBody>
          <a:bodyPr/>
          <a:lstStyle/>
          <a:p>
            <a:r>
              <a:rPr lang="en-US" altLang="zh-CN"/>
              <a:t>Thanks for listening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722313" y="1839913"/>
            <a:ext cx="7772400" cy="1500187"/>
          </a:xfrm>
        </p:spPr>
        <p:txBody>
          <a:bodyPr/>
          <a:lstStyle/>
          <a:p>
            <a:r>
              <a:rPr lang="en-US" altLang="zh-CN"/>
              <a:t>Prof. Wei Lu: weilu@ihep.ac.cn</a:t>
            </a:r>
          </a:p>
          <a:p>
            <a:r>
              <a:rPr lang="en-US" altLang="zh-CN">
                <a:sym typeface="+mn-ea"/>
              </a:rPr>
              <a:t>Prof. Jianfei Hua: jfhua@tsinghua.edu.cn</a:t>
            </a:r>
            <a:endParaRPr lang="en-US" altLang="zh-CN"/>
          </a:p>
          <a:p>
            <a:r>
              <a:rPr lang="en-US" altLang="zh-CN"/>
              <a:t>Prof. Yang Wan: yangwan23@zzu.edu.cn</a:t>
            </a:r>
          </a:p>
          <a:p>
            <a:endParaRPr lang="en-US" altLang="zh-CN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19</a:t>
            </a:fld>
            <a:endParaRPr lang="en-US"/>
          </a:p>
        </p:txBody>
      </p:sp>
      <p:pic>
        <p:nvPicPr>
          <p:cNvPr id="5" name="图片 4" descr="logo_main20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876800" y="5486400"/>
            <a:ext cx="3976370" cy="896620"/>
          </a:xfrm>
          <a:prstGeom prst="rect">
            <a:avLst/>
          </a:prstGeom>
        </p:spPr>
      </p:pic>
      <p:sp>
        <p:nvSpPr>
          <p:cNvPr id="16" name="文本框 7"/>
          <p:cNvSpPr txBox="1"/>
          <p:nvPr>
            <p:custDataLst>
              <p:tags r:id="rId2"/>
            </p:custDataLst>
          </p:nvPr>
        </p:nvSpPr>
        <p:spPr>
          <a:xfrm>
            <a:off x="304800" y="4648200"/>
            <a:ext cx="1527810" cy="11080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5400" b="1" dirty="0">
                <a:ln w="0">
                  <a:noFill/>
                </a:ln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BAQIS</a:t>
            </a:r>
          </a:p>
          <a:p>
            <a:pPr>
              <a:lnSpc>
                <a:spcPct val="150000"/>
              </a:lnSpc>
            </a:pPr>
            <a:r>
              <a:rPr kumimoji="1" lang="zh-CN" altLang="en-US" sz="1600" b="1" dirty="0">
                <a:ln w="0">
                  <a:noFill/>
                </a:ln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北京量子信息科学研究院</a:t>
            </a:r>
          </a:p>
        </p:txBody>
      </p:sp>
      <p:pic>
        <p:nvPicPr>
          <p:cNvPr id="12" name="图片 2" descr="home_nav_logo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276600" y="152400"/>
            <a:ext cx="3352800" cy="688340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04800" y="152400"/>
            <a:ext cx="2432685" cy="642620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858000" y="42545"/>
            <a:ext cx="2190750" cy="8623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Outline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30000"/>
              </a:lnSpc>
            </a:pPr>
            <a:r>
              <a:rPr lang="en-US" altLang="zh-CN" sz="2400" dirty="0">
                <a:latin typeface="Century Gothic" panose="020B0502020202020204" pitchFamily="34" charset="0"/>
                <a:cs typeface="Century Gothic" panose="020B0502020202020204" pitchFamily="34" charset="0"/>
              </a:rPr>
              <a:t>A</a:t>
            </a:r>
            <a:r>
              <a:rPr lang="zh-CN" altLang="en-US" sz="2400" dirty="0">
                <a:latin typeface="Century Gothic" panose="020B0502020202020204" pitchFamily="34" charset="0"/>
                <a:cs typeface="Century Gothic" panose="020B0502020202020204" pitchFamily="34" charset="0"/>
              </a:rPr>
              <a:t> brief introduction</a:t>
            </a:r>
          </a:p>
          <a:p>
            <a:pPr>
              <a:lnSpc>
                <a:spcPct val="230000"/>
              </a:lnSpc>
            </a:pPr>
            <a:r>
              <a:rPr lang="en-US" altLang="zh-CN" sz="2400" dirty="0">
                <a:latin typeface="Century Gothic" panose="020B0502020202020204" pitchFamily="34" charset="0"/>
                <a:cs typeface="Century Gothic" panose="020B0502020202020204" pitchFamily="34" charset="0"/>
              </a:rPr>
              <a:t>Recent progress in LWFA-VHEE RT</a:t>
            </a:r>
            <a:endParaRPr lang="zh-CN" altLang="en-US" sz="2400" dirty="0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230000"/>
              </a:lnSpc>
            </a:pPr>
            <a:r>
              <a:rPr lang="zh-CN" altLang="en-US" sz="2400" dirty="0">
                <a:latin typeface="Century Gothic" panose="020B0502020202020204" pitchFamily="34" charset="0"/>
                <a:cs typeface="Century Gothic" panose="020B0502020202020204" pitchFamily="34" charset="0"/>
              </a:rPr>
              <a:t>Main difficulties in clinical translation</a:t>
            </a:r>
          </a:p>
          <a:p>
            <a:pPr>
              <a:lnSpc>
                <a:spcPct val="230000"/>
              </a:lnSpc>
            </a:pPr>
            <a:r>
              <a:rPr lang="en-US" altLang="zh-CN" sz="2400" dirty="0">
                <a:latin typeface="Century Gothic" panose="020B0502020202020204" pitchFamily="34" charset="0"/>
                <a:cs typeface="Century Gothic" panose="020B0502020202020204" pitchFamily="34" charset="0"/>
              </a:rPr>
              <a:t>Progress in China</a:t>
            </a:r>
          </a:p>
          <a:p>
            <a:pPr>
              <a:lnSpc>
                <a:spcPct val="230000"/>
              </a:lnSpc>
            </a:pPr>
            <a:r>
              <a:rPr lang="en-US" altLang="zh-CN" sz="2400" dirty="0">
                <a:latin typeface="Century Gothic" panose="020B0502020202020204" pitchFamily="34" charset="0"/>
                <a:cs typeface="Century Gothic" panose="020B0502020202020204" pitchFamily="34" charset="0"/>
              </a:rPr>
              <a:t>Conclusion &amp; Perspectives</a:t>
            </a:r>
            <a:endParaRPr lang="zh-CN" altLang="en-US" sz="2400" dirty="0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pPr>
              <a:lnSpc>
                <a:spcPct val="230000"/>
              </a:lnSpc>
            </a:pPr>
            <a:endParaRPr lang="zh-CN" altLang="en-US" sz="1800" dirty="0">
              <a:latin typeface="Century Gothic" panose="020B0502020202020204" pitchFamily="34" charset="0"/>
              <a:cs typeface="Century Gothic" panose="020B0502020202020204" pitchFamily="34" charset="0"/>
            </a:endParaRPr>
          </a:p>
          <a:p>
            <a:endParaRPr lang="zh-CN" altLang="en-US" sz="1800" dirty="0"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</a:t>
            </a:fld>
            <a:endParaRPr lang="en-US"/>
          </a:p>
        </p:txBody>
      </p:sp>
      <p:sp>
        <p:nvSpPr>
          <p:cNvPr id="7" name="ZoneTexte 1"/>
          <p:cNvSpPr txBox="1"/>
          <p:nvPr>
            <p:custDataLst>
              <p:tags r:id="rId1"/>
            </p:custDataLst>
          </p:nvPr>
        </p:nvSpPr>
        <p:spPr>
          <a:xfrm>
            <a:off x="1219175" y="6566071"/>
            <a:ext cx="7181828" cy="218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30" i="0" u="none" strike="noStrike" dirty="0" err="1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Colloquia</a:t>
            </a:r>
            <a:r>
              <a:rPr 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 at the </a:t>
            </a:r>
            <a:r>
              <a:rPr lang="fr-FR" sz="830" i="0" u="none" strike="noStrike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International Workshop on Very High Energy Electron Radiotherapy (VHEE’25)</a:t>
            </a:r>
            <a:r>
              <a:rPr 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en-US" alt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Daresbury, UK</a:t>
            </a:r>
            <a:r>
              <a:rPr 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en-US" alt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 16 (202</a:t>
            </a:r>
            <a:r>
              <a:rPr lang="en-US" alt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5</a:t>
            </a:r>
            <a:r>
              <a:rPr 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A</a:t>
            </a:r>
            <a:r>
              <a:rPr lang="zh-CN" altLang="en-US" dirty="0">
                <a:sym typeface="+mn-ea"/>
              </a:rPr>
              <a:t> brief introduction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304800" y="4648200"/>
            <a:ext cx="8229600" cy="5031740"/>
          </a:xfrm>
        </p:spPr>
        <p:txBody>
          <a:bodyPr/>
          <a:lstStyle/>
          <a:p>
            <a:r>
              <a:rPr lang="en-AU" noProof="0" dirty="0">
                <a:effectLst/>
                <a:latin typeface="Century Gothic" panose="020B0502020202020204" pitchFamily="34" charset="0"/>
                <a:sym typeface="+mn-ea"/>
              </a:rPr>
              <a:t>Estimated number of new cases in 2020, all cancers, both sexes, all ages*</a:t>
            </a:r>
            <a:endParaRPr lang="en-AU" b="0" i="0" u="none" strike="noStrike" cap="none" spc="0" baseline="0" noProof="0" dirty="0">
              <a:solidFill>
                <a:srgbClr val="C00000"/>
              </a:solidFill>
              <a:effectLst/>
              <a:uFillTx/>
              <a:latin typeface="Century Gothic" panose="020B0502020202020204" pitchFamily="34" charset="0"/>
              <a:ea typeface="+mn-ea"/>
              <a:cs typeface="+mn-cs"/>
              <a:sym typeface="Gill Sans" panose="020B0502020104020203"/>
            </a:endParaRPr>
          </a:p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AU" b="0" i="0" u="none" strike="noStrike" cap="none" spc="0" baseline="0" noProof="0" dirty="0">
              <a:solidFill>
                <a:srgbClr val="C00000"/>
              </a:solidFill>
              <a:effectLst/>
              <a:uFillTx/>
              <a:latin typeface="Century Gothic" panose="020B0502020202020204" pitchFamily="34" charset="0"/>
              <a:ea typeface="+mn-ea"/>
              <a:cs typeface="+mn-cs"/>
              <a:sym typeface="Gill Sans" panose="020B0502020104020203"/>
            </a:endParaRPr>
          </a:p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AU" b="0" i="0" u="none" strike="noStrike" cap="none" spc="0" baseline="0" noProof="0" dirty="0">
              <a:solidFill>
                <a:srgbClr val="C00000"/>
              </a:solidFill>
              <a:effectLst/>
              <a:uFillTx/>
              <a:latin typeface="Century Gothic" panose="020B0502020202020204" pitchFamily="34" charset="0"/>
              <a:ea typeface="+mn-ea"/>
              <a:cs typeface="+mn-cs"/>
              <a:sym typeface="Gill Sans" panose="020B0502020104020203"/>
            </a:endParaRPr>
          </a:p>
          <a:p>
            <a:pPr marL="0" marR="0" lvl="0" indent="0" algn="ct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AU" sz="1200" noProof="0" dirty="0">
                <a:solidFill>
                  <a:srgbClr val="C00000"/>
                </a:solidFill>
                <a:effectLst/>
                <a:uFillTx/>
                <a:latin typeface="Century Gothic" panose="020B0502020202020204" pitchFamily="34" charset="0"/>
                <a:ea typeface="+mn-ea"/>
                <a:cs typeface="+mn-cs"/>
                <a:sym typeface="Gill Sans" panose="020B0502020104020203"/>
              </a:rPr>
              <a:t>*World Health Organization: press release No 238 (2020) </a:t>
            </a:r>
            <a:endParaRPr lang="en-AU" sz="1200" b="0" i="0" u="none" strike="noStrike" cap="none" spc="0" baseline="0" noProof="0" dirty="0">
              <a:solidFill>
                <a:srgbClr val="C00000"/>
              </a:solidFill>
              <a:effectLst/>
              <a:uFillTx/>
              <a:latin typeface="Century Gothic" panose="020B0502020202020204" pitchFamily="34" charset="0"/>
              <a:ea typeface="+mn-ea"/>
              <a:cs typeface="+mn-cs"/>
              <a:sym typeface="Gill Sans" panose="020B0502020104020203"/>
            </a:endParaRPr>
          </a:p>
          <a:p>
            <a:endParaRPr lang="en-AU" altLang="en-US" sz="1200" b="0" i="0" u="none" strike="noStrike" cap="none" spc="0" baseline="0" noProof="0" dirty="0">
              <a:solidFill>
                <a:srgbClr val="C00000"/>
              </a:solidFill>
              <a:effectLst/>
              <a:uFillTx/>
              <a:latin typeface="Century Gothic" panose="020B0502020202020204" pitchFamily="34" charset="0"/>
              <a:ea typeface="+mn-ea"/>
              <a:cs typeface="+mn-cs"/>
              <a:sym typeface="Gill Sans" panose="020B0502020104020203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</a:t>
            </a:fld>
            <a:endParaRPr lang="en-US"/>
          </a:p>
        </p:txBody>
      </p:sp>
      <p:pic>
        <p:nvPicPr>
          <p:cNvPr id="34" name="Imag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3738249" y="2073582"/>
            <a:ext cx="1072943" cy="10729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6657249" y="1047774"/>
            <a:ext cx="614145" cy="61414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6617768" y="1897243"/>
            <a:ext cx="706695" cy="70669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1254951" y="1022517"/>
            <a:ext cx="690129" cy="69012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1232682" y="3459918"/>
            <a:ext cx="750094" cy="75009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6636380" y="3471362"/>
            <a:ext cx="738085" cy="725022"/>
          </a:xfrm>
          <a:prstGeom prst="rect">
            <a:avLst/>
          </a:prstGeom>
        </p:spPr>
      </p:pic>
      <p:sp>
        <p:nvSpPr>
          <p:cNvPr id="35" name="ZoneTexte 34"/>
          <p:cNvSpPr txBox="1"/>
          <p:nvPr>
            <p:custDataLst>
              <p:tags r:id="rId7"/>
            </p:custDataLst>
          </p:nvPr>
        </p:nvSpPr>
        <p:spPr>
          <a:xfrm>
            <a:off x="1945443" y="1047774"/>
            <a:ext cx="1225015" cy="539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70" b="1" noProof="1"/>
              <a:t>11,7%</a:t>
            </a:r>
          </a:p>
          <a:p>
            <a:r>
              <a:rPr lang="fr-FR" sz="970" noProof="1"/>
              <a:t>Breast cancer:</a:t>
            </a:r>
          </a:p>
          <a:p>
            <a:r>
              <a:rPr lang="fr-FR" sz="970" noProof="1"/>
              <a:t>2 261 419 new cases</a:t>
            </a:r>
          </a:p>
        </p:txBody>
      </p:sp>
      <p:sp>
        <p:nvSpPr>
          <p:cNvPr id="36" name="ZoneTexte 35"/>
          <p:cNvSpPr txBox="1"/>
          <p:nvPr>
            <p:custDataLst>
              <p:tags r:id="rId8"/>
            </p:custDataLst>
          </p:nvPr>
        </p:nvSpPr>
        <p:spPr>
          <a:xfrm>
            <a:off x="5530987" y="1070591"/>
            <a:ext cx="1225015" cy="539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70" b="1" noProof="1"/>
              <a:t>11,4%</a:t>
            </a:r>
          </a:p>
          <a:p>
            <a:r>
              <a:rPr lang="fr-FR" sz="970" noProof="1"/>
              <a:t>Lung cancer:</a:t>
            </a:r>
          </a:p>
          <a:p>
            <a:r>
              <a:rPr lang="fr-FR" sz="970" noProof="1"/>
              <a:t>2 206 771 new cases</a:t>
            </a:r>
          </a:p>
        </p:txBody>
      </p:sp>
      <p:sp>
        <p:nvSpPr>
          <p:cNvPr id="37" name="ZoneTexte 36"/>
          <p:cNvSpPr txBox="1"/>
          <p:nvPr>
            <p:custDataLst>
              <p:tags r:id="rId9"/>
            </p:custDataLst>
          </p:nvPr>
        </p:nvSpPr>
        <p:spPr>
          <a:xfrm>
            <a:off x="5520755" y="3464260"/>
            <a:ext cx="1225015" cy="539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70" b="1" noProof="1"/>
              <a:t>5,6%</a:t>
            </a:r>
          </a:p>
          <a:p>
            <a:r>
              <a:rPr lang="fr-FR" sz="970" noProof="1"/>
              <a:t>Stomach cancer:</a:t>
            </a:r>
          </a:p>
          <a:p>
            <a:r>
              <a:rPr lang="fr-FR" sz="970" noProof="1"/>
              <a:t>1 089 103 new cases</a:t>
            </a:r>
          </a:p>
        </p:txBody>
      </p:sp>
      <p:sp>
        <p:nvSpPr>
          <p:cNvPr id="46" name="ZoneTexte 45"/>
          <p:cNvSpPr txBox="1"/>
          <p:nvPr>
            <p:custDataLst>
              <p:tags r:id="rId10"/>
            </p:custDataLst>
          </p:nvPr>
        </p:nvSpPr>
        <p:spPr>
          <a:xfrm>
            <a:off x="1973046" y="3520507"/>
            <a:ext cx="1133644" cy="539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70" b="1" noProof="1"/>
              <a:t>4,7%</a:t>
            </a:r>
          </a:p>
          <a:p>
            <a:r>
              <a:rPr lang="fr-FR" sz="970" noProof="1"/>
              <a:t>Liver cancer:</a:t>
            </a:r>
          </a:p>
          <a:p>
            <a:r>
              <a:rPr lang="fr-FR" sz="970" noProof="1"/>
              <a:t>905 677 new cases</a:t>
            </a:r>
          </a:p>
        </p:txBody>
      </p:sp>
      <p:sp>
        <p:nvSpPr>
          <p:cNvPr id="47" name="ZoneTexte 46"/>
          <p:cNvSpPr txBox="1"/>
          <p:nvPr>
            <p:custDataLst>
              <p:tags r:id="rId11"/>
            </p:custDataLst>
          </p:nvPr>
        </p:nvSpPr>
        <p:spPr>
          <a:xfrm>
            <a:off x="1977054" y="1979069"/>
            <a:ext cx="1225015" cy="539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70" b="1" noProof="1"/>
              <a:t>46%</a:t>
            </a:r>
          </a:p>
          <a:p>
            <a:r>
              <a:rPr lang="fr-FR" sz="970" noProof="1"/>
              <a:t>Other cancers:</a:t>
            </a:r>
          </a:p>
          <a:p>
            <a:r>
              <a:rPr lang="fr-FR" sz="970" noProof="1"/>
              <a:t>8 879 843 new cases</a:t>
            </a:r>
          </a:p>
        </p:txBody>
      </p:sp>
      <p:sp>
        <p:nvSpPr>
          <p:cNvPr id="48" name="ZoneTexte 47"/>
          <p:cNvSpPr txBox="1"/>
          <p:nvPr>
            <p:custDataLst>
              <p:tags r:id="rId12"/>
            </p:custDataLst>
          </p:nvPr>
        </p:nvSpPr>
        <p:spPr>
          <a:xfrm>
            <a:off x="5507327" y="1967453"/>
            <a:ext cx="1225015" cy="539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70" b="1" noProof="1"/>
              <a:t>10%</a:t>
            </a:r>
          </a:p>
          <a:p>
            <a:r>
              <a:rPr lang="fr-FR" sz="970" noProof="1"/>
              <a:t>Colorectal cancer:</a:t>
            </a:r>
          </a:p>
          <a:p>
            <a:r>
              <a:rPr lang="fr-FR" sz="970" noProof="1"/>
              <a:t>1 931 590 new cases</a:t>
            </a:r>
          </a:p>
        </p:txBody>
      </p:sp>
      <p:sp>
        <p:nvSpPr>
          <p:cNvPr id="55" name="ZoneTexte 54"/>
          <p:cNvSpPr txBox="1"/>
          <p:nvPr>
            <p:custDataLst>
              <p:tags r:id="rId13"/>
            </p:custDataLst>
          </p:nvPr>
        </p:nvSpPr>
        <p:spPr>
          <a:xfrm>
            <a:off x="3693908" y="2368013"/>
            <a:ext cx="1185509" cy="482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45" b="1">
                <a:latin typeface="Century Gothic" panose="020B0502020202020204" pitchFamily="34" charset="0"/>
              </a:rPr>
              <a:t>Total </a:t>
            </a:r>
          </a:p>
          <a:p>
            <a:pPr algn="ctr"/>
            <a:r>
              <a:rPr lang="en-US" sz="845" b="1">
                <a:latin typeface="Century Gothic" panose="020B0502020202020204" pitchFamily="34" charset="0"/>
              </a:rPr>
              <a:t>New cases: 19,3 M</a:t>
            </a:r>
          </a:p>
          <a:p>
            <a:pPr algn="ctr"/>
            <a:r>
              <a:rPr lang="en-US" sz="845" b="1">
                <a:latin typeface="Century Gothic" panose="020B0502020202020204" pitchFamily="34" charset="0"/>
              </a:rPr>
              <a:t>Deaths: 10 M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1201831" y="1889316"/>
            <a:ext cx="753740" cy="753740"/>
            <a:chOff x="10799940" y="5705067"/>
            <a:chExt cx="1429314" cy="1429314"/>
          </a:xfrm>
        </p:grpSpPr>
        <p:pic>
          <p:nvPicPr>
            <p:cNvPr id="12" name="Image 11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43"/>
            <a:stretch>
              <a:fillRect/>
            </a:stretch>
          </p:blipFill>
          <p:spPr>
            <a:xfrm>
              <a:off x="10799940" y="5705067"/>
              <a:ext cx="1429314" cy="1429314"/>
            </a:xfrm>
            <a:prstGeom prst="rect">
              <a:avLst/>
            </a:prstGeom>
          </p:spPr>
        </p:pic>
        <p:sp>
          <p:nvSpPr>
            <p:cNvPr id="63" name="Ellipse 62"/>
            <p:cNvSpPr/>
            <p:nvPr>
              <p:custDataLst>
                <p:tags r:id="rId29"/>
              </p:custDataLst>
            </p:nvPr>
          </p:nvSpPr>
          <p:spPr>
            <a:xfrm flipV="1">
              <a:off x="11119753" y="5830325"/>
              <a:ext cx="60021" cy="600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30" i="1" dirty="0"/>
            </a:p>
          </p:txBody>
        </p:sp>
        <p:sp>
          <p:nvSpPr>
            <p:cNvPr id="64" name="Ellipse 63"/>
            <p:cNvSpPr/>
            <p:nvPr>
              <p:custDataLst>
                <p:tags r:id="rId30"/>
              </p:custDataLst>
            </p:nvPr>
          </p:nvSpPr>
          <p:spPr>
            <a:xfrm flipV="1">
              <a:off x="11820010" y="5987525"/>
              <a:ext cx="60021" cy="600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30" i="1" dirty="0"/>
            </a:p>
          </p:txBody>
        </p:sp>
        <p:sp>
          <p:nvSpPr>
            <p:cNvPr id="65" name="Ellipse 64"/>
            <p:cNvSpPr/>
            <p:nvPr>
              <p:custDataLst>
                <p:tags r:id="rId31"/>
              </p:custDataLst>
            </p:nvPr>
          </p:nvSpPr>
          <p:spPr>
            <a:xfrm flipV="1">
              <a:off x="11820008" y="6487708"/>
              <a:ext cx="60021" cy="600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30" i="1" dirty="0"/>
            </a:p>
          </p:txBody>
        </p:sp>
        <p:sp>
          <p:nvSpPr>
            <p:cNvPr id="66" name="Ellipse 65"/>
            <p:cNvSpPr/>
            <p:nvPr>
              <p:custDataLst>
                <p:tags r:id="rId32"/>
              </p:custDataLst>
            </p:nvPr>
          </p:nvSpPr>
          <p:spPr>
            <a:xfrm flipV="1">
              <a:off x="11148329" y="6616325"/>
              <a:ext cx="60021" cy="600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30" i="1" dirty="0"/>
            </a:p>
          </p:txBody>
        </p:sp>
        <p:sp>
          <p:nvSpPr>
            <p:cNvPr id="67" name="Ellipse 66"/>
            <p:cNvSpPr/>
            <p:nvPr>
              <p:custDataLst>
                <p:tags r:id="rId33"/>
              </p:custDataLst>
            </p:nvPr>
          </p:nvSpPr>
          <p:spPr>
            <a:xfrm flipV="1">
              <a:off x="11162614" y="6301922"/>
              <a:ext cx="60021" cy="600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30" i="1" dirty="0"/>
            </a:p>
          </p:txBody>
        </p:sp>
        <p:sp>
          <p:nvSpPr>
            <p:cNvPr id="68" name="Ellipse 67"/>
            <p:cNvSpPr/>
            <p:nvPr>
              <p:custDataLst>
                <p:tags r:id="rId34"/>
              </p:custDataLst>
            </p:nvPr>
          </p:nvSpPr>
          <p:spPr>
            <a:xfrm flipV="1">
              <a:off x="11848574" y="5744570"/>
              <a:ext cx="60021" cy="600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830" i="1" dirty="0"/>
            </a:p>
          </p:txBody>
        </p:sp>
      </p:grpSp>
      <p:graphicFrame>
        <p:nvGraphicFramePr>
          <p:cNvPr id="43" name="Graphique 42"/>
          <p:cNvGraphicFramePr/>
          <p:nvPr>
            <p:custDataLst>
              <p:tags r:id="rId14"/>
            </p:custDataLst>
          </p:nvPr>
        </p:nvGraphicFramePr>
        <p:xfrm>
          <a:off x="1311027" y="1593146"/>
          <a:ext cx="3956811" cy="2719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4"/>
          </a:graphicData>
        </a:graphic>
      </p:graphicFrame>
      <p:pic>
        <p:nvPicPr>
          <p:cNvPr id="44" name="Image 4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1183209" y="2769598"/>
            <a:ext cx="750094" cy="750094"/>
          </a:xfrm>
          <a:prstGeom prst="rect">
            <a:avLst/>
          </a:prstGeom>
        </p:spPr>
      </p:pic>
      <p:sp>
        <p:nvSpPr>
          <p:cNvPr id="56" name="ZoneTexte 55"/>
          <p:cNvSpPr txBox="1"/>
          <p:nvPr>
            <p:custDataLst>
              <p:tags r:id="rId16"/>
            </p:custDataLst>
          </p:nvPr>
        </p:nvSpPr>
        <p:spPr>
          <a:xfrm>
            <a:off x="5524017" y="2799909"/>
            <a:ext cx="1225015" cy="539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70" b="1" noProof="1"/>
              <a:t>7,3%</a:t>
            </a:r>
          </a:p>
          <a:p>
            <a:r>
              <a:rPr lang="fr-FR" sz="970" noProof="1"/>
              <a:t>Prostate cancer:</a:t>
            </a:r>
          </a:p>
          <a:p>
            <a:r>
              <a:rPr lang="fr-FR" sz="970" noProof="1"/>
              <a:t>1 414 259 new cases</a:t>
            </a:r>
          </a:p>
        </p:txBody>
      </p:sp>
      <p:pic>
        <p:nvPicPr>
          <p:cNvPr id="50" name="Image 49" descr="Une image contenant texte, clipart&#10;&#10;Description générée automatiquement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73" y="2663753"/>
            <a:ext cx="763711" cy="740366"/>
          </a:xfrm>
          <a:prstGeom prst="rect">
            <a:avLst/>
          </a:prstGeom>
        </p:spPr>
      </p:pic>
      <p:sp>
        <p:nvSpPr>
          <p:cNvPr id="57" name="ZoneTexte 56"/>
          <p:cNvSpPr txBox="1"/>
          <p:nvPr>
            <p:custDataLst>
              <p:tags r:id="rId18"/>
            </p:custDataLst>
          </p:nvPr>
        </p:nvSpPr>
        <p:spPr>
          <a:xfrm>
            <a:off x="1963305" y="2785864"/>
            <a:ext cx="1165704" cy="539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70" b="1" noProof="1"/>
              <a:t>3,1%</a:t>
            </a:r>
          </a:p>
          <a:p>
            <a:r>
              <a:rPr lang="fr-FR" sz="970" noProof="1"/>
              <a:t>Cervix uteri cancer:</a:t>
            </a:r>
          </a:p>
          <a:p>
            <a:r>
              <a:rPr lang="fr-FR" sz="970" noProof="1"/>
              <a:t>604 127 new cases</a:t>
            </a:r>
          </a:p>
        </p:txBody>
      </p:sp>
      <p:sp>
        <p:nvSpPr>
          <p:cNvPr id="119" name="Rectangle 118"/>
          <p:cNvSpPr/>
          <p:nvPr>
            <p:custDataLst>
              <p:tags r:id="rId19"/>
            </p:custDataLst>
          </p:nvPr>
        </p:nvSpPr>
        <p:spPr>
          <a:xfrm>
            <a:off x="4114945" y="1041076"/>
            <a:ext cx="1384932" cy="37867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7975" hangingPunct="0"/>
            <a:endParaRPr lang="en-US" sz="211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sym typeface="Gill Sans" panose="020B0502020104020203"/>
            </a:endParaRPr>
          </a:p>
        </p:txBody>
      </p:sp>
      <p:cxnSp>
        <p:nvCxnSpPr>
          <p:cNvPr id="20" name="Connecteur en angle 19"/>
          <p:cNvCxnSpPr/>
          <p:nvPr>
            <p:custDataLst>
              <p:tags r:id="rId20"/>
            </p:custDataLst>
          </p:nvPr>
        </p:nvCxnSpPr>
        <p:spPr>
          <a:xfrm flipV="1">
            <a:off x="5016250" y="1558000"/>
            <a:ext cx="1641000" cy="391618"/>
          </a:xfrm>
          <a:prstGeom prst="bentConnector3">
            <a:avLst>
              <a:gd name="adj1" fmla="val 33599"/>
            </a:avLst>
          </a:prstGeom>
          <a:ln w="1905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28"/>
          <p:cNvCxnSpPr/>
          <p:nvPr>
            <p:custDataLst>
              <p:tags r:id="rId21"/>
            </p:custDataLst>
          </p:nvPr>
        </p:nvCxnSpPr>
        <p:spPr>
          <a:xfrm rot="10800000" flipV="1">
            <a:off x="5257352" y="2467246"/>
            <a:ext cx="1399899" cy="228919"/>
          </a:xfrm>
          <a:prstGeom prst="bentConnector3">
            <a:avLst>
              <a:gd name="adj1" fmla="val 79239"/>
            </a:avLst>
          </a:prstGeom>
          <a:ln w="1905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en angle 16"/>
          <p:cNvCxnSpPr/>
          <p:nvPr>
            <p:custDataLst>
              <p:tags r:id="rId22"/>
            </p:custDataLst>
          </p:nvPr>
        </p:nvCxnSpPr>
        <p:spPr>
          <a:xfrm rot="10800000">
            <a:off x="1902637" y="1570709"/>
            <a:ext cx="2665052" cy="91209"/>
          </a:xfrm>
          <a:prstGeom prst="bentConnector3">
            <a:avLst>
              <a:gd name="adj1" fmla="val -73"/>
            </a:avLst>
          </a:prstGeom>
          <a:ln w="1905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en angle 26"/>
          <p:cNvCxnSpPr/>
          <p:nvPr>
            <p:custDataLst>
              <p:tags r:id="rId23"/>
            </p:custDataLst>
          </p:nvPr>
        </p:nvCxnSpPr>
        <p:spPr>
          <a:xfrm rot="10800000">
            <a:off x="1927101" y="2463419"/>
            <a:ext cx="1384616" cy="232747"/>
          </a:xfrm>
          <a:prstGeom prst="bentConnector3">
            <a:avLst>
              <a:gd name="adj1" fmla="val 22058"/>
            </a:avLst>
          </a:prstGeom>
          <a:ln w="1905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en angle 23"/>
          <p:cNvCxnSpPr/>
          <p:nvPr>
            <p:custDataLst>
              <p:tags r:id="rId24"/>
            </p:custDataLst>
          </p:nvPr>
        </p:nvCxnSpPr>
        <p:spPr>
          <a:xfrm rot="10800000">
            <a:off x="1675561" y="3316001"/>
            <a:ext cx="2439384" cy="255736"/>
          </a:xfrm>
          <a:prstGeom prst="bentConnector3">
            <a:avLst>
              <a:gd name="adj1" fmla="val 50000"/>
            </a:avLst>
          </a:prstGeom>
          <a:ln w="1905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en angle 30"/>
          <p:cNvCxnSpPr/>
          <p:nvPr>
            <p:custDataLst>
              <p:tags r:id="rId25"/>
            </p:custDataLst>
          </p:nvPr>
        </p:nvCxnSpPr>
        <p:spPr>
          <a:xfrm rot="10800000" flipV="1">
            <a:off x="1779247" y="3575957"/>
            <a:ext cx="2561604" cy="416003"/>
          </a:xfrm>
          <a:prstGeom prst="bentConnector3">
            <a:avLst>
              <a:gd name="adj1" fmla="val 313"/>
            </a:avLst>
          </a:prstGeom>
          <a:ln w="1905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en angle 84"/>
          <p:cNvCxnSpPr/>
          <p:nvPr>
            <p:custDataLst>
              <p:tags r:id="rId26"/>
            </p:custDataLst>
          </p:nvPr>
        </p:nvCxnSpPr>
        <p:spPr>
          <a:xfrm rot="10800000">
            <a:off x="4977000" y="3282008"/>
            <a:ext cx="1788637" cy="1238"/>
          </a:xfrm>
          <a:prstGeom prst="bentConnector3">
            <a:avLst>
              <a:gd name="adj1" fmla="val 50000"/>
            </a:avLst>
          </a:prstGeom>
          <a:ln w="1905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en angle 85"/>
          <p:cNvCxnSpPr/>
          <p:nvPr>
            <p:custDataLst>
              <p:tags r:id="rId27"/>
            </p:custDataLst>
          </p:nvPr>
        </p:nvCxnSpPr>
        <p:spPr>
          <a:xfrm rot="10800000">
            <a:off x="4659613" y="3519693"/>
            <a:ext cx="2065256" cy="489882"/>
          </a:xfrm>
          <a:prstGeom prst="bentConnector3">
            <a:avLst>
              <a:gd name="adj1" fmla="val 99683"/>
            </a:avLst>
          </a:prstGeom>
          <a:ln w="1905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235" y="152156"/>
            <a:ext cx="8839200" cy="388230"/>
          </a:xfrm>
        </p:spPr>
        <p:txBody>
          <a:bodyPr/>
          <a:lstStyle/>
          <a:p>
            <a:r>
              <a:rPr lang="en-US" altLang="zh-CN" dirty="0">
                <a:sym typeface="+mn-ea"/>
              </a:rPr>
              <a:t>A</a:t>
            </a:r>
            <a:r>
              <a:rPr lang="zh-CN" altLang="en-US" dirty="0">
                <a:sym typeface="+mn-ea"/>
              </a:rPr>
              <a:t> brief introduction</a:t>
            </a:r>
            <a:r>
              <a:rPr lang="en-US" altLang="zh-CN" dirty="0">
                <a:sym typeface="+mn-ea"/>
              </a:rPr>
              <a:t>: Linac v.s. Laser acceleration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</a:t>
            </a:fld>
            <a:endParaRPr lang="en-US"/>
          </a:p>
        </p:txBody>
      </p:sp>
      <p:sp>
        <p:nvSpPr>
          <p:cNvPr id="7" name="ZoneTexte 1"/>
          <p:cNvSpPr txBox="1"/>
          <p:nvPr>
            <p:custDataLst>
              <p:tags r:id="rId1"/>
            </p:custDataLst>
          </p:nvPr>
        </p:nvSpPr>
        <p:spPr>
          <a:xfrm>
            <a:off x="1219175" y="6566071"/>
            <a:ext cx="7181828" cy="218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830" i="0" u="none" strike="noStrike" dirty="0" err="1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Colloquia</a:t>
            </a:r>
            <a:r>
              <a:rPr 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 at the </a:t>
            </a:r>
            <a:r>
              <a:rPr lang="fr-FR" sz="830" i="0" u="none" strike="noStrike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International Workshop on Very High Energy Electron Radiotherapy (VHEE’25)</a:t>
            </a:r>
            <a:r>
              <a:rPr 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en-US" alt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Daresbury, UK</a:t>
            </a:r>
            <a:r>
              <a:rPr 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, </a:t>
            </a:r>
            <a:r>
              <a:rPr lang="en-US" alt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September</a:t>
            </a:r>
            <a:r>
              <a:rPr 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 16 (202</a:t>
            </a:r>
            <a:r>
              <a:rPr lang="en-US" alt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5</a:t>
            </a:r>
            <a:r>
              <a:rPr lang="fr-FR" sz="830" i="0" u="none" strike="noStrike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  <a:t>)</a:t>
            </a:r>
          </a:p>
        </p:txBody>
      </p:sp>
      <p:pic>
        <p:nvPicPr>
          <p:cNvPr id="18" name="droppedImage.pdf" descr="droppedImage.pd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985584" y="1207992"/>
            <a:ext cx="3191054" cy="24163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1" name="droppedImage.pdf" descr="droppedImage.pd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67362" y="1291155"/>
            <a:ext cx="2725104" cy="186380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2" name="RF Cavity"/>
          <p:cNvSpPr txBox="1"/>
          <p:nvPr>
            <p:custDataLst>
              <p:tags r:id="rId4"/>
            </p:custDataLst>
          </p:nvPr>
        </p:nvSpPr>
        <p:spPr>
          <a:xfrm>
            <a:off x="1918765" y="814196"/>
            <a:ext cx="690245" cy="363220"/>
          </a:xfrm>
          <a:prstGeom prst="rect">
            <a:avLst/>
          </a:prstGeom>
          <a:ln w="12700">
            <a:miter lim="400000"/>
          </a:ln>
        </p:spPr>
        <p:txBody>
          <a:bodyPr wrap="none" lIns="28239" tIns="28239" rIns="28239" bIns="28239" anchor="ctr">
            <a:spAutoFit/>
          </a:bodyPr>
          <a:lstStyle>
            <a:lvl1pPr algn="ctr" defTabSz="584200">
              <a:defRPr sz="3600">
                <a:solidFill>
                  <a:srgbClr val="AE16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sz="2000" dirty="0"/>
              <a:t>Linac</a:t>
            </a:r>
          </a:p>
        </p:txBody>
      </p:sp>
      <p:sp>
        <p:nvSpPr>
          <p:cNvPr id="23" name="Plasma Cavity"/>
          <p:cNvSpPr txBox="1"/>
          <p:nvPr>
            <p:custDataLst>
              <p:tags r:id="rId5"/>
            </p:custDataLst>
          </p:nvPr>
        </p:nvSpPr>
        <p:spPr>
          <a:xfrm>
            <a:off x="5302525" y="851050"/>
            <a:ext cx="3258185" cy="363220"/>
          </a:xfrm>
          <a:prstGeom prst="rect">
            <a:avLst/>
          </a:prstGeom>
          <a:ln w="12700">
            <a:miter lim="400000"/>
          </a:ln>
        </p:spPr>
        <p:txBody>
          <a:bodyPr wrap="none" lIns="28239" tIns="28239" rIns="28239" bIns="28239" anchor="ctr">
            <a:spAutoFit/>
          </a:bodyPr>
          <a:lstStyle>
            <a:lvl1pPr algn="ctr" defTabSz="584200">
              <a:defRPr sz="3600">
                <a:solidFill>
                  <a:srgbClr val="AE16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sz="2000"/>
              <a:t>Laser Plasma Acceleration</a:t>
            </a:r>
          </a:p>
        </p:txBody>
      </p:sp>
      <p:sp>
        <p:nvSpPr>
          <p:cNvPr id="24" name="Electric field &lt; 100 MV/m"/>
          <p:cNvSpPr txBox="1"/>
          <p:nvPr>
            <p:custDataLst>
              <p:tags r:id="rId6"/>
            </p:custDataLst>
          </p:nvPr>
        </p:nvSpPr>
        <p:spPr>
          <a:xfrm>
            <a:off x="671889" y="3815485"/>
            <a:ext cx="3395790" cy="364934"/>
          </a:xfrm>
          <a:prstGeom prst="rect">
            <a:avLst/>
          </a:prstGeom>
          <a:ln w="12700">
            <a:miter lim="400000"/>
          </a:ln>
        </p:spPr>
        <p:txBody>
          <a:bodyPr lIns="28239" tIns="28239" rIns="28239" bIns="28239" anchor="ctr">
            <a:spAutoFit/>
          </a:bodyPr>
          <a:lstStyle>
            <a:lvl1pPr algn="ctr" defTabSz="584200">
              <a:defRPr sz="3600">
                <a:solidFill>
                  <a:srgbClr val="4D22B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2000" dirty="0"/>
              <a:t>Electric field &lt; 100 MV/m</a:t>
            </a:r>
          </a:p>
        </p:txBody>
      </p:sp>
      <p:sp>
        <p:nvSpPr>
          <p:cNvPr id="25" name="Electric field &gt; 100 GV/m"/>
          <p:cNvSpPr txBox="1"/>
          <p:nvPr>
            <p:custDataLst>
              <p:tags r:id="rId7"/>
            </p:custDataLst>
          </p:nvPr>
        </p:nvSpPr>
        <p:spPr>
          <a:xfrm>
            <a:off x="4866609" y="3839564"/>
            <a:ext cx="3395790" cy="364934"/>
          </a:xfrm>
          <a:prstGeom prst="rect">
            <a:avLst/>
          </a:prstGeom>
          <a:ln w="12700">
            <a:miter lim="400000"/>
          </a:ln>
        </p:spPr>
        <p:txBody>
          <a:bodyPr lIns="28239" tIns="28239" rIns="28239" bIns="28239" anchor="ctr">
            <a:spAutoFit/>
          </a:bodyPr>
          <a:lstStyle>
            <a:lvl1pPr algn="ctr" defTabSz="584200">
              <a:defRPr sz="3600">
                <a:solidFill>
                  <a:srgbClr val="4D22B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2000"/>
              <a:t>Electric field &gt; 100 GV/m</a:t>
            </a:r>
          </a:p>
        </p:txBody>
      </p:sp>
      <p:sp>
        <p:nvSpPr>
          <p:cNvPr id="26" name="V. Malka et al., Science 298, 1596 (2002)"/>
          <p:cNvSpPr txBox="1"/>
          <p:nvPr>
            <p:custDataLst>
              <p:tags r:id="rId8"/>
            </p:custDataLst>
          </p:nvPr>
        </p:nvSpPr>
        <p:spPr>
          <a:xfrm>
            <a:off x="2630435" y="6204955"/>
            <a:ext cx="3782408" cy="287862"/>
          </a:xfrm>
          <a:prstGeom prst="rect">
            <a:avLst/>
          </a:prstGeom>
          <a:ln w="12700">
            <a:miter lim="400000"/>
          </a:ln>
        </p:spPr>
        <p:txBody>
          <a:bodyPr wrap="none" lIns="28239" tIns="28239" rIns="28239" bIns="28239" anchor="ctr">
            <a:spAutoFit/>
          </a:bodyPr>
          <a:lstStyle/>
          <a:p>
            <a:pPr algn="ctr" defTabSz="324485">
              <a:defRPr sz="2400">
                <a:solidFill>
                  <a:srgbClr val="AB1D1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500" dirty="0"/>
              <a:t>V. Malka </a:t>
            </a:r>
            <a:r>
              <a:rPr sz="1500" i="1" dirty="0"/>
              <a:t>et al.</a:t>
            </a:r>
            <a:r>
              <a:rPr sz="1500" dirty="0"/>
              <a:t>, Science </a:t>
            </a:r>
            <a:r>
              <a:rPr sz="1500" b="1" dirty="0"/>
              <a:t>298</a:t>
            </a:r>
            <a:r>
              <a:rPr sz="1500" dirty="0"/>
              <a:t>, 1596 (2002)</a:t>
            </a:r>
          </a:p>
        </p:txBody>
      </p:sp>
      <p:sp>
        <p:nvSpPr>
          <p:cNvPr id="27" name="Ligne"/>
          <p:cNvSpPr/>
          <p:nvPr>
            <p:custDataLst>
              <p:tags r:id="rId9"/>
            </p:custDataLst>
          </p:nvPr>
        </p:nvSpPr>
        <p:spPr>
          <a:xfrm>
            <a:off x="1259164" y="3503576"/>
            <a:ext cx="221444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endParaRPr sz="1015"/>
          </a:p>
        </p:txBody>
      </p:sp>
      <p:sp>
        <p:nvSpPr>
          <p:cNvPr id="28" name="Ligne"/>
          <p:cNvSpPr/>
          <p:nvPr>
            <p:custDataLst>
              <p:tags r:id="rId10"/>
            </p:custDataLst>
          </p:nvPr>
        </p:nvSpPr>
        <p:spPr>
          <a:xfrm>
            <a:off x="5456770" y="3277360"/>
            <a:ext cx="2381762" cy="310416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endParaRPr sz="1015"/>
          </a:p>
        </p:txBody>
      </p:sp>
      <p:sp>
        <p:nvSpPr>
          <p:cNvPr id="30" name="1mm =&gt; 100 MeV"/>
          <p:cNvSpPr txBox="1"/>
          <p:nvPr>
            <p:custDataLst>
              <p:tags r:id="rId11"/>
            </p:custDataLst>
          </p:nvPr>
        </p:nvSpPr>
        <p:spPr>
          <a:xfrm>
            <a:off x="4800679" y="4343523"/>
            <a:ext cx="3395790" cy="364934"/>
          </a:xfrm>
          <a:prstGeom prst="rect">
            <a:avLst/>
          </a:prstGeom>
          <a:ln w="12700">
            <a:miter lim="400000"/>
          </a:ln>
        </p:spPr>
        <p:txBody>
          <a:bodyPr lIns="28239" tIns="28239" rIns="28239" bIns="28239" anchor="ctr">
            <a:spAutoFit/>
          </a:bodyPr>
          <a:lstStyle>
            <a:lvl1pPr algn="ctr" defTabSz="584200"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2000"/>
              <a:t>1mm =&gt; 100 MeV</a:t>
            </a:r>
          </a:p>
        </p:txBody>
      </p:sp>
      <p:sp>
        <p:nvSpPr>
          <p:cNvPr id="3" name="Electric field &lt; 100 MV/m"/>
          <p:cNvSpPr txBox="1"/>
          <p:nvPr>
            <p:custDataLst>
              <p:tags r:id="rId12"/>
            </p:custDataLst>
          </p:nvPr>
        </p:nvSpPr>
        <p:spPr>
          <a:xfrm>
            <a:off x="381000" y="4952683"/>
            <a:ext cx="4169410" cy="671195"/>
          </a:xfrm>
          <a:prstGeom prst="rect">
            <a:avLst/>
          </a:prstGeom>
          <a:ln w="12700">
            <a:miter lim="400000"/>
          </a:ln>
        </p:spPr>
        <p:txBody>
          <a:bodyPr wrap="square" lIns="28239" tIns="28239" rIns="28239" bIns="28239" anchor="ctr">
            <a:spAutoFit/>
          </a:bodyPr>
          <a:lstStyle>
            <a:lvl1pPr algn="ctr" defTabSz="584200">
              <a:defRPr sz="3600">
                <a:solidFill>
                  <a:srgbClr val="4D22B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2000" dirty="0">
                <a:solidFill>
                  <a:srgbClr val="00B0F0"/>
                </a:solidFill>
              </a:rPr>
              <a:t>Accelerating Gradient</a:t>
            </a:r>
            <a:r>
              <a:rPr lang="en-US" sz="2000" dirty="0">
                <a:solidFill>
                  <a:srgbClr val="00B0F0"/>
                </a:solidFill>
              </a:rPr>
              <a:t> is limited due to material breakdown</a:t>
            </a:r>
          </a:p>
        </p:txBody>
      </p:sp>
      <p:sp>
        <p:nvSpPr>
          <p:cNvPr id="6" name="Electric field &lt; 100 MV/m"/>
          <p:cNvSpPr txBox="1"/>
          <p:nvPr>
            <p:custDataLst>
              <p:tags r:id="rId13"/>
            </p:custDataLst>
          </p:nvPr>
        </p:nvSpPr>
        <p:spPr>
          <a:xfrm>
            <a:off x="4648200" y="4818381"/>
            <a:ext cx="4169410" cy="979170"/>
          </a:xfrm>
          <a:prstGeom prst="rect">
            <a:avLst/>
          </a:prstGeom>
          <a:ln w="12700">
            <a:miter lim="400000"/>
          </a:ln>
        </p:spPr>
        <p:txBody>
          <a:bodyPr wrap="square" lIns="28239" tIns="28239" rIns="28239" bIns="28239" anchor="ctr">
            <a:spAutoFit/>
          </a:bodyPr>
          <a:lstStyle>
            <a:lvl1pPr algn="ctr" defTabSz="584200">
              <a:defRPr sz="3600">
                <a:solidFill>
                  <a:srgbClr val="4D22B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2000" dirty="0">
                <a:solidFill>
                  <a:srgbClr val="00B0F0"/>
                </a:solidFill>
              </a:rPr>
              <a:t>Accelerating Gradient</a:t>
            </a:r>
            <a:r>
              <a:rPr lang="en-US" sz="2000" dirty="0">
                <a:solidFill>
                  <a:srgbClr val="00B0F0"/>
                </a:solidFill>
              </a:rPr>
              <a:t> is much higher because a plasma that has already been ionized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A</a:t>
            </a:r>
            <a:r>
              <a:rPr lang="zh-CN" altLang="en-US" dirty="0">
                <a:sym typeface="+mn-ea"/>
              </a:rPr>
              <a:t> brief introduction</a:t>
            </a:r>
            <a:r>
              <a:rPr lang="en-US" altLang="zh-CN" dirty="0">
                <a:sym typeface="+mn-ea"/>
              </a:rPr>
              <a:t>: Photon v.s. VHEE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</a:t>
            </a:fld>
            <a:endParaRPr lang="en-US"/>
          </a:p>
        </p:txBody>
      </p:sp>
      <p:sp>
        <p:nvSpPr>
          <p:cNvPr id="578" name="Shape 432"/>
          <p:cNvSpPr/>
          <p:nvPr>
            <p:custDataLst>
              <p:tags r:id="rId1"/>
            </p:custDataLst>
          </p:nvPr>
        </p:nvSpPr>
        <p:spPr>
          <a:xfrm>
            <a:off x="2153622" y="1178803"/>
            <a:ext cx="3850592" cy="2616306"/>
          </a:xfrm>
          <a:prstGeom prst="rect">
            <a:avLst/>
          </a:prstGeom>
          <a:solidFill>
            <a:srgbClr val="929292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79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110"/>
          </a:p>
        </p:txBody>
      </p:sp>
      <p:sp>
        <p:nvSpPr>
          <p:cNvPr id="579" name="Shape 434"/>
          <p:cNvSpPr/>
          <p:nvPr>
            <p:custDataLst>
              <p:tags r:id="rId2"/>
            </p:custDataLst>
          </p:nvPr>
        </p:nvSpPr>
        <p:spPr>
          <a:xfrm>
            <a:off x="2153622" y="1188944"/>
            <a:ext cx="3861438" cy="2606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1" y="21600"/>
                </a:moveTo>
                <a:lnTo>
                  <a:pt x="0" y="1513"/>
                </a:lnTo>
                <a:lnTo>
                  <a:pt x="607" y="420"/>
                </a:lnTo>
                <a:lnTo>
                  <a:pt x="971" y="84"/>
                </a:lnTo>
                <a:lnTo>
                  <a:pt x="1456" y="0"/>
                </a:lnTo>
                <a:lnTo>
                  <a:pt x="2063" y="504"/>
                </a:lnTo>
                <a:lnTo>
                  <a:pt x="2852" y="1681"/>
                </a:lnTo>
                <a:lnTo>
                  <a:pt x="4369" y="3782"/>
                </a:lnTo>
                <a:lnTo>
                  <a:pt x="5461" y="5211"/>
                </a:lnTo>
                <a:lnTo>
                  <a:pt x="6856" y="6976"/>
                </a:lnTo>
                <a:lnTo>
                  <a:pt x="8130" y="8405"/>
                </a:lnTo>
                <a:lnTo>
                  <a:pt x="9162" y="9581"/>
                </a:lnTo>
                <a:lnTo>
                  <a:pt x="10497" y="10842"/>
                </a:lnTo>
                <a:lnTo>
                  <a:pt x="12074" y="12187"/>
                </a:lnTo>
                <a:lnTo>
                  <a:pt x="14137" y="13784"/>
                </a:lnTo>
                <a:lnTo>
                  <a:pt x="16321" y="15128"/>
                </a:lnTo>
                <a:lnTo>
                  <a:pt x="19234" y="16725"/>
                </a:lnTo>
                <a:lnTo>
                  <a:pt x="21600" y="17734"/>
                </a:lnTo>
                <a:lnTo>
                  <a:pt x="21600" y="21516"/>
                </a:lnTo>
                <a:lnTo>
                  <a:pt x="61" y="21600"/>
                </a:lnTo>
                <a:close/>
              </a:path>
            </a:pathLst>
          </a:custGeom>
          <a:solidFill>
            <a:srgbClr val="2C1376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79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110"/>
          </a:p>
        </p:txBody>
      </p:sp>
      <p:sp>
        <p:nvSpPr>
          <p:cNvPr id="582" name="Shape 439"/>
          <p:cNvSpPr/>
          <p:nvPr>
            <p:custDataLst>
              <p:tags r:id="rId3"/>
            </p:custDataLst>
          </p:nvPr>
        </p:nvSpPr>
        <p:spPr>
          <a:xfrm flipH="1">
            <a:off x="2153622" y="1068220"/>
            <a:ext cx="1" cy="2716749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24109" tIns="24109" rIns="24109" bIns="24109"/>
          <a:lstStyle/>
          <a:p>
            <a:endParaRPr sz="950"/>
          </a:p>
        </p:txBody>
      </p:sp>
      <p:sp>
        <p:nvSpPr>
          <p:cNvPr id="583" name="Shape 440"/>
          <p:cNvSpPr txBox="1"/>
          <p:nvPr>
            <p:custDataLst>
              <p:tags r:id="rId4"/>
            </p:custDataLst>
          </p:nvPr>
        </p:nvSpPr>
        <p:spPr>
          <a:xfrm rot="16199996">
            <a:off x="383922" y="2398000"/>
            <a:ext cx="2447083" cy="248898"/>
          </a:xfrm>
          <a:prstGeom prst="rect">
            <a:avLst/>
          </a:prstGeom>
          <a:ln w="12700">
            <a:miter lim="400000"/>
          </a:ln>
        </p:spPr>
        <p:txBody>
          <a:bodyPr lIns="26789" tIns="26789" rIns="26789" bIns="26789" anchor="ctr">
            <a:spAutoFit/>
          </a:bodyPr>
          <a:lstStyle>
            <a:lvl1pPr algn="ctr" defTabSz="584200"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1265" dirty="0"/>
              <a:t>relative dose deposition</a:t>
            </a:r>
          </a:p>
        </p:txBody>
      </p:sp>
      <p:sp>
        <p:nvSpPr>
          <p:cNvPr id="584" name="Shape 441"/>
          <p:cNvSpPr txBox="1"/>
          <p:nvPr>
            <p:custDataLst>
              <p:tags r:id="rId5"/>
            </p:custDataLst>
          </p:nvPr>
        </p:nvSpPr>
        <p:spPr>
          <a:xfrm>
            <a:off x="2987687" y="4121922"/>
            <a:ext cx="2250741" cy="248898"/>
          </a:xfrm>
          <a:prstGeom prst="rect">
            <a:avLst/>
          </a:prstGeom>
          <a:ln w="12700">
            <a:miter lim="400000"/>
          </a:ln>
        </p:spPr>
        <p:txBody>
          <a:bodyPr lIns="26789" tIns="26789" rIns="26789" bIns="26789" anchor="ctr">
            <a:spAutoFit/>
          </a:bodyPr>
          <a:lstStyle>
            <a:lvl1pPr algn="ctr" defTabSz="584200"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1265"/>
              <a:t>Depth in tissue (cm)</a:t>
            </a:r>
          </a:p>
        </p:txBody>
      </p:sp>
      <p:sp>
        <p:nvSpPr>
          <p:cNvPr id="585" name="Shape 442"/>
          <p:cNvSpPr txBox="1"/>
          <p:nvPr>
            <p:custDataLst>
              <p:tags r:id="rId6"/>
            </p:custDataLst>
          </p:nvPr>
        </p:nvSpPr>
        <p:spPr>
          <a:xfrm>
            <a:off x="2073872" y="3882629"/>
            <a:ext cx="195242" cy="200167"/>
          </a:xfrm>
          <a:prstGeom prst="rect">
            <a:avLst/>
          </a:prstGeom>
          <a:ln w="12700">
            <a:miter lim="400000"/>
          </a:ln>
        </p:spPr>
        <p:txBody>
          <a:bodyPr lIns="26789" tIns="26789" rIns="26789" bIns="26789" anchor="ctr">
            <a:spAutoFit/>
          </a:bodyPr>
          <a:lstStyle>
            <a:lvl1pPr algn="ctr" defTabSz="584200"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950"/>
              <a:t>0</a:t>
            </a:r>
          </a:p>
        </p:txBody>
      </p:sp>
      <p:sp>
        <p:nvSpPr>
          <p:cNvPr id="586" name="Shape 443"/>
          <p:cNvSpPr txBox="1"/>
          <p:nvPr>
            <p:custDataLst>
              <p:tags r:id="rId7"/>
            </p:custDataLst>
          </p:nvPr>
        </p:nvSpPr>
        <p:spPr>
          <a:xfrm>
            <a:off x="3239894" y="3882629"/>
            <a:ext cx="292863" cy="200167"/>
          </a:xfrm>
          <a:prstGeom prst="rect">
            <a:avLst/>
          </a:prstGeom>
          <a:ln w="12700">
            <a:miter lim="400000"/>
          </a:ln>
        </p:spPr>
        <p:txBody>
          <a:bodyPr lIns="26789" tIns="26789" rIns="26789" bIns="26789" anchor="ctr">
            <a:spAutoFit/>
          </a:bodyPr>
          <a:lstStyle>
            <a:lvl1pPr algn="ctr" defTabSz="584200"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950"/>
              <a:t>10</a:t>
            </a:r>
          </a:p>
        </p:txBody>
      </p:sp>
      <p:sp>
        <p:nvSpPr>
          <p:cNvPr id="587" name="Shape 444"/>
          <p:cNvSpPr txBox="1"/>
          <p:nvPr>
            <p:custDataLst>
              <p:tags r:id="rId8"/>
            </p:custDataLst>
          </p:nvPr>
        </p:nvSpPr>
        <p:spPr>
          <a:xfrm>
            <a:off x="4443882" y="3882629"/>
            <a:ext cx="292863" cy="200167"/>
          </a:xfrm>
          <a:prstGeom prst="rect">
            <a:avLst/>
          </a:prstGeom>
          <a:ln w="12700">
            <a:miter lim="400000"/>
          </a:ln>
        </p:spPr>
        <p:txBody>
          <a:bodyPr lIns="26789" tIns="26789" rIns="26789" bIns="26789" anchor="ctr">
            <a:spAutoFit/>
          </a:bodyPr>
          <a:lstStyle>
            <a:lvl1pPr algn="ctr" defTabSz="584200"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950"/>
              <a:t>20</a:t>
            </a:r>
          </a:p>
        </p:txBody>
      </p:sp>
      <p:sp>
        <p:nvSpPr>
          <p:cNvPr id="588" name="Shape 445"/>
          <p:cNvSpPr txBox="1"/>
          <p:nvPr>
            <p:custDataLst>
              <p:tags r:id="rId9"/>
            </p:custDataLst>
          </p:nvPr>
        </p:nvSpPr>
        <p:spPr>
          <a:xfrm>
            <a:off x="5561096" y="3882629"/>
            <a:ext cx="292862" cy="200167"/>
          </a:xfrm>
          <a:prstGeom prst="rect">
            <a:avLst/>
          </a:prstGeom>
          <a:ln w="12700">
            <a:miter lim="400000"/>
          </a:ln>
        </p:spPr>
        <p:txBody>
          <a:bodyPr lIns="26789" tIns="26789" rIns="26789" bIns="26789" anchor="ctr">
            <a:spAutoFit/>
          </a:bodyPr>
          <a:lstStyle>
            <a:lvl1pPr algn="ctr" defTabSz="584200"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950"/>
              <a:t>30</a:t>
            </a:r>
          </a:p>
        </p:txBody>
      </p:sp>
      <p:sp>
        <p:nvSpPr>
          <p:cNvPr id="589" name="Shape 446"/>
          <p:cNvSpPr/>
          <p:nvPr>
            <p:custDataLst>
              <p:tags r:id="rId10"/>
            </p:custDataLst>
          </p:nvPr>
        </p:nvSpPr>
        <p:spPr>
          <a:xfrm>
            <a:off x="3325069" y="3641446"/>
            <a:ext cx="1" cy="13338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4109" tIns="24109" rIns="24109" bIns="24109"/>
          <a:lstStyle/>
          <a:p>
            <a:endParaRPr sz="950"/>
          </a:p>
        </p:txBody>
      </p:sp>
      <p:sp>
        <p:nvSpPr>
          <p:cNvPr id="590" name="Shape 447"/>
          <p:cNvSpPr/>
          <p:nvPr>
            <p:custDataLst>
              <p:tags r:id="rId11"/>
            </p:custDataLst>
          </p:nvPr>
        </p:nvSpPr>
        <p:spPr>
          <a:xfrm>
            <a:off x="2153622" y="3641446"/>
            <a:ext cx="1" cy="134915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4109" tIns="24109" rIns="24109" bIns="24109"/>
          <a:lstStyle/>
          <a:p>
            <a:endParaRPr sz="950"/>
          </a:p>
        </p:txBody>
      </p:sp>
      <p:sp>
        <p:nvSpPr>
          <p:cNvPr id="591" name="Shape 448"/>
          <p:cNvSpPr/>
          <p:nvPr>
            <p:custDataLst>
              <p:tags r:id="rId12"/>
            </p:custDataLst>
          </p:nvPr>
        </p:nvSpPr>
        <p:spPr>
          <a:xfrm>
            <a:off x="4496516" y="3651588"/>
            <a:ext cx="1" cy="13338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4109" tIns="24109" rIns="24109" bIns="24109"/>
          <a:lstStyle/>
          <a:p>
            <a:endParaRPr sz="950"/>
          </a:p>
        </p:txBody>
      </p:sp>
      <p:sp>
        <p:nvSpPr>
          <p:cNvPr id="592" name="Shape 449"/>
          <p:cNvSpPr/>
          <p:nvPr>
            <p:custDataLst>
              <p:tags r:id="rId13"/>
            </p:custDataLst>
          </p:nvPr>
        </p:nvSpPr>
        <p:spPr>
          <a:xfrm>
            <a:off x="5657117" y="3641446"/>
            <a:ext cx="1" cy="13338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4109" tIns="24109" rIns="24109" bIns="24109"/>
          <a:lstStyle/>
          <a:p>
            <a:endParaRPr sz="950"/>
          </a:p>
        </p:txBody>
      </p:sp>
      <p:sp>
        <p:nvSpPr>
          <p:cNvPr id="593" name="Shape 450"/>
          <p:cNvSpPr txBox="1"/>
          <p:nvPr>
            <p:custDataLst>
              <p:tags r:id="rId14"/>
            </p:custDataLst>
          </p:nvPr>
        </p:nvSpPr>
        <p:spPr>
          <a:xfrm>
            <a:off x="1889477" y="3689955"/>
            <a:ext cx="195242" cy="200167"/>
          </a:xfrm>
          <a:prstGeom prst="rect">
            <a:avLst/>
          </a:prstGeom>
          <a:ln w="12700">
            <a:miter lim="400000"/>
          </a:ln>
        </p:spPr>
        <p:txBody>
          <a:bodyPr lIns="26789" tIns="26789" rIns="26789" bIns="26789" anchor="ctr">
            <a:spAutoFit/>
          </a:bodyPr>
          <a:lstStyle>
            <a:lvl1pPr algn="ctr" defTabSz="584200"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950"/>
              <a:t>0</a:t>
            </a:r>
          </a:p>
        </p:txBody>
      </p:sp>
      <p:sp>
        <p:nvSpPr>
          <p:cNvPr id="594" name="Shape 451"/>
          <p:cNvSpPr txBox="1"/>
          <p:nvPr>
            <p:custDataLst>
              <p:tags r:id="rId15"/>
            </p:custDataLst>
          </p:nvPr>
        </p:nvSpPr>
        <p:spPr>
          <a:xfrm>
            <a:off x="1759316" y="1073650"/>
            <a:ext cx="390483" cy="200167"/>
          </a:xfrm>
          <a:prstGeom prst="rect">
            <a:avLst/>
          </a:prstGeom>
          <a:ln w="12700">
            <a:miter lim="400000"/>
          </a:ln>
        </p:spPr>
        <p:txBody>
          <a:bodyPr lIns="26789" tIns="26789" rIns="26789" bIns="26789" anchor="ctr">
            <a:spAutoFit/>
          </a:bodyPr>
          <a:lstStyle>
            <a:lvl1pPr algn="ctr" defTabSz="584200"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950"/>
              <a:t>100</a:t>
            </a:r>
          </a:p>
        </p:txBody>
      </p:sp>
      <p:sp>
        <p:nvSpPr>
          <p:cNvPr id="595" name="Shape 452"/>
          <p:cNvSpPr txBox="1"/>
          <p:nvPr>
            <p:custDataLst>
              <p:tags r:id="rId16"/>
            </p:custDataLst>
          </p:nvPr>
        </p:nvSpPr>
        <p:spPr>
          <a:xfrm>
            <a:off x="1840666" y="2320958"/>
            <a:ext cx="292863" cy="200167"/>
          </a:xfrm>
          <a:prstGeom prst="rect">
            <a:avLst/>
          </a:prstGeom>
          <a:ln w="12700">
            <a:miter lim="400000"/>
          </a:ln>
        </p:spPr>
        <p:txBody>
          <a:bodyPr lIns="26789" tIns="26789" rIns="26789" bIns="26789" anchor="ctr">
            <a:spAutoFit/>
          </a:bodyPr>
          <a:lstStyle>
            <a:lvl1pPr algn="ctr" defTabSz="584200"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950"/>
              <a:t>50</a:t>
            </a:r>
          </a:p>
        </p:txBody>
      </p:sp>
      <p:sp>
        <p:nvSpPr>
          <p:cNvPr id="596" name="Shape 453"/>
          <p:cNvSpPr/>
          <p:nvPr>
            <p:custDataLst>
              <p:tags r:id="rId17"/>
            </p:custDataLst>
          </p:nvPr>
        </p:nvSpPr>
        <p:spPr>
          <a:xfrm flipH="1" flipV="1">
            <a:off x="2164469" y="3774827"/>
            <a:ext cx="4143454" cy="2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24109" tIns="24109" rIns="24109" bIns="24109"/>
          <a:lstStyle/>
          <a:p>
            <a:endParaRPr sz="950"/>
          </a:p>
        </p:txBody>
      </p:sp>
      <p:sp>
        <p:nvSpPr>
          <p:cNvPr id="598" name="Shape 433"/>
          <p:cNvSpPr/>
          <p:nvPr>
            <p:custDataLst>
              <p:tags r:id="rId18"/>
            </p:custDataLst>
          </p:nvPr>
        </p:nvSpPr>
        <p:spPr>
          <a:xfrm>
            <a:off x="2175315" y="2990136"/>
            <a:ext cx="3828898" cy="788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4061"/>
                </a:lnTo>
                <a:lnTo>
                  <a:pt x="2142" y="2851"/>
                </a:lnTo>
                <a:lnTo>
                  <a:pt x="5140" y="1469"/>
                </a:lnTo>
                <a:lnTo>
                  <a:pt x="7649" y="605"/>
                </a:lnTo>
                <a:lnTo>
                  <a:pt x="9729" y="173"/>
                </a:lnTo>
                <a:lnTo>
                  <a:pt x="11259" y="0"/>
                </a:lnTo>
                <a:lnTo>
                  <a:pt x="12666" y="86"/>
                </a:lnTo>
                <a:lnTo>
                  <a:pt x="13951" y="259"/>
                </a:lnTo>
                <a:lnTo>
                  <a:pt x="15175" y="518"/>
                </a:lnTo>
                <a:lnTo>
                  <a:pt x="16766" y="950"/>
                </a:lnTo>
                <a:lnTo>
                  <a:pt x="18479" y="1642"/>
                </a:lnTo>
                <a:lnTo>
                  <a:pt x="19703" y="2160"/>
                </a:lnTo>
                <a:lnTo>
                  <a:pt x="21600" y="3197"/>
                </a:lnTo>
                <a:lnTo>
                  <a:pt x="21539" y="21427"/>
                </a:lnTo>
                <a:lnTo>
                  <a:pt x="0" y="21600"/>
                </a:lnTo>
                <a:close/>
              </a:path>
            </a:pathLst>
          </a:custGeom>
          <a:solidFill>
            <a:srgbClr val="00A3D7">
              <a:alpha val="60000"/>
            </a:srgb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7975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110"/>
          </a:p>
        </p:txBody>
      </p:sp>
      <p:sp>
        <p:nvSpPr>
          <p:cNvPr id="580" name="Shape 436"/>
          <p:cNvSpPr txBox="1"/>
          <p:nvPr>
            <p:custDataLst>
              <p:tags r:id="rId19"/>
            </p:custDataLst>
          </p:nvPr>
        </p:nvSpPr>
        <p:spPr>
          <a:xfrm>
            <a:off x="3326071" y="3230829"/>
            <a:ext cx="2095666" cy="248898"/>
          </a:xfrm>
          <a:prstGeom prst="rect">
            <a:avLst/>
          </a:prstGeom>
          <a:ln w="12700">
            <a:miter lim="400000"/>
          </a:ln>
        </p:spPr>
        <p:txBody>
          <a:bodyPr lIns="26789" tIns="26789" rIns="26789" bIns="26789" anchor="ctr">
            <a:spAutoFit/>
          </a:bodyPr>
          <a:lstStyle>
            <a:lvl1pPr algn="ctr" defTabSz="584200"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1265" dirty="0">
                <a:solidFill>
                  <a:schemeClr val="bg1"/>
                </a:solidFill>
              </a:rPr>
              <a:t>250 MeV electrons</a:t>
            </a:r>
          </a:p>
        </p:txBody>
      </p:sp>
      <p:cxnSp>
        <p:nvCxnSpPr>
          <p:cNvPr id="5" name="Connecteur droit 2"/>
          <p:cNvCxnSpPr/>
          <p:nvPr>
            <p:custDataLst>
              <p:tags r:id="rId20"/>
            </p:custDataLst>
          </p:nvPr>
        </p:nvCxnSpPr>
        <p:spPr>
          <a:xfrm flipV="1">
            <a:off x="2157445" y="1218882"/>
            <a:ext cx="298077" cy="260143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>
            <p:custDataLst>
              <p:tags r:id="rId21"/>
            </p:custDataLst>
          </p:nvPr>
        </p:nvCxnSpPr>
        <p:spPr>
          <a:xfrm flipV="1">
            <a:off x="2168123" y="1274122"/>
            <a:ext cx="366455" cy="319818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>
            <p:custDataLst>
              <p:tags r:id="rId22"/>
            </p:custDataLst>
          </p:nvPr>
        </p:nvCxnSpPr>
        <p:spPr>
          <a:xfrm flipV="1">
            <a:off x="2162696" y="1338065"/>
            <a:ext cx="434387" cy="379105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>
            <p:custDataLst>
              <p:tags r:id="rId23"/>
            </p:custDataLst>
          </p:nvPr>
        </p:nvCxnSpPr>
        <p:spPr>
          <a:xfrm flipV="1">
            <a:off x="2158159" y="1414425"/>
            <a:ext cx="507827" cy="443198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>
            <p:custDataLst>
              <p:tags r:id="rId24"/>
            </p:custDataLst>
          </p:nvPr>
        </p:nvCxnSpPr>
        <p:spPr>
          <a:xfrm flipV="1">
            <a:off x="2163516" y="1482197"/>
            <a:ext cx="571372" cy="498656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>
            <p:custDataLst>
              <p:tags r:id="rId25"/>
            </p:custDataLst>
          </p:nvPr>
        </p:nvCxnSpPr>
        <p:spPr>
          <a:xfrm flipV="1">
            <a:off x="2168874" y="1537286"/>
            <a:ext cx="649449" cy="566796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>
            <p:custDataLst>
              <p:tags r:id="rId26"/>
            </p:custDataLst>
          </p:nvPr>
        </p:nvCxnSpPr>
        <p:spPr>
          <a:xfrm flipV="1">
            <a:off x="2166259" y="1598238"/>
            <a:ext cx="703252" cy="613753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>
            <p:custDataLst>
              <p:tags r:id="rId27"/>
            </p:custDataLst>
          </p:nvPr>
        </p:nvCxnSpPr>
        <p:spPr>
          <a:xfrm flipV="1">
            <a:off x="2163516" y="1657633"/>
            <a:ext cx="774897" cy="676279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>
            <p:custDataLst>
              <p:tags r:id="rId28"/>
            </p:custDataLst>
          </p:nvPr>
        </p:nvCxnSpPr>
        <p:spPr>
          <a:xfrm flipV="1">
            <a:off x="2158159" y="1724978"/>
            <a:ext cx="851209" cy="742880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>
            <p:custDataLst>
              <p:tags r:id="rId29"/>
            </p:custDataLst>
          </p:nvPr>
        </p:nvCxnSpPr>
        <p:spPr>
          <a:xfrm flipV="1">
            <a:off x="2162696" y="1784515"/>
            <a:ext cx="924881" cy="807176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>
            <p:custDataLst>
              <p:tags r:id="rId30"/>
            </p:custDataLst>
          </p:nvPr>
        </p:nvCxnSpPr>
        <p:spPr>
          <a:xfrm flipV="1">
            <a:off x="2168054" y="1852286"/>
            <a:ext cx="988426" cy="862634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>
            <p:custDataLst>
              <p:tags r:id="rId31"/>
            </p:custDataLst>
          </p:nvPr>
        </p:nvCxnSpPr>
        <p:spPr>
          <a:xfrm flipV="1">
            <a:off x="2173411" y="1912712"/>
            <a:ext cx="1060390" cy="925438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>
            <p:custDataLst>
              <p:tags r:id="rId32"/>
            </p:custDataLst>
          </p:nvPr>
        </p:nvCxnSpPr>
        <p:spPr>
          <a:xfrm flipV="1">
            <a:off x="2164852" y="1972995"/>
            <a:ext cx="1137852" cy="993042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>
            <p:custDataLst>
              <p:tags r:id="rId33"/>
            </p:custDataLst>
          </p:nvPr>
        </p:nvCxnSpPr>
        <p:spPr>
          <a:xfrm flipV="1">
            <a:off x="2180925" y="2041283"/>
            <a:ext cx="1188528" cy="1037269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>
            <p:custDataLst>
              <p:tags r:id="rId34"/>
            </p:custDataLst>
          </p:nvPr>
        </p:nvCxnSpPr>
        <p:spPr>
          <a:xfrm flipV="1">
            <a:off x="2287385" y="2107593"/>
            <a:ext cx="1154209" cy="1007318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>
            <p:custDataLst>
              <p:tags r:id="rId35"/>
            </p:custDataLst>
          </p:nvPr>
        </p:nvCxnSpPr>
        <p:spPr>
          <a:xfrm flipV="1">
            <a:off x="2455521" y="2158970"/>
            <a:ext cx="1068214" cy="932267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>
            <p:custDataLst>
              <p:tags r:id="rId36"/>
            </p:custDataLst>
          </p:nvPr>
        </p:nvCxnSpPr>
        <p:spPr>
          <a:xfrm flipV="1">
            <a:off x="2626243" y="2222132"/>
            <a:ext cx="977094" cy="852742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>
            <p:custDataLst>
              <p:tags r:id="rId37"/>
            </p:custDataLst>
          </p:nvPr>
        </p:nvCxnSpPr>
        <p:spPr>
          <a:xfrm flipV="1">
            <a:off x="2787844" y="2271387"/>
            <a:ext cx="888144" cy="791686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3" name="Connecteur droit 82"/>
          <p:cNvCxnSpPr/>
          <p:nvPr>
            <p:custDataLst>
              <p:tags r:id="rId38"/>
            </p:custDataLst>
          </p:nvPr>
        </p:nvCxnSpPr>
        <p:spPr>
          <a:xfrm flipV="1">
            <a:off x="2928147" y="2324683"/>
            <a:ext cx="828157" cy="722763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4" name="Connecteur droit 83"/>
          <p:cNvCxnSpPr/>
          <p:nvPr>
            <p:custDataLst>
              <p:tags r:id="rId39"/>
            </p:custDataLst>
          </p:nvPr>
        </p:nvCxnSpPr>
        <p:spPr>
          <a:xfrm flipV="1">
            <a:off x="3082820" y="2378789"/>
            <a:ext cx="756378" cy="660117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5" name="Connecteur droit 84"/>
          <p:cNvCxnSpPr/>
          <p:nvPr>
            <p:custDataLst>
              <p:tags r:id="rId40"/>
            </p:custDataLst>
          </p:nvPr>
        </p:nvCxnSpPr>
        <p:spPr>
          <a:xfrm flipV="1">
            <a:off x="3243919" y="2436233"/>
            <a:ext cx="674621" cy="588765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6" name="Connecteur droit 85"/>
          <p:cNvCxnSpPr/>
          <p:nvPr>
            <p:custDataLst>
              <p:tags r:id="rId41"/>
            </p:custDataLst>
          </p:nvPr>
        </p:nvCxnSpPr>
        <p:spPr>
          <a:xfrm flipV="1">
            <a:off x="3400397" y="2485872"/>
            <a:ext cx="602269" cy="525621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7" name="Connecteur droit 86"/>
          <p:cNvCxnSpPr/>
          <p:nvPr>
            <p:custDataLst>
              <p:tags r:id="rId42"/>
            </p:custDataLst>
          </p:nvPr>
        </p:nvCxnSpPr>
        <p:spPr>
          <a:xfrm flipV="1">
            <a:off x="3553512" y="2536483"/>
            <a:ext cx="537243" cy="468870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8" name="Connecteur droit 87"/>
          <p:cNvCxnSpPr/>
          <p:nvPr>
            <p:custDataLst>
              <p:tags r:id="rId43"/>
            </p:custDataLst>
          </p:nvPr>
        </p:nvCxnSpPr>
        <p:spPr>
          <a:xfrm flipV="1">
            <a:off x="3709829" y="2593320"/>
            <a:ext cx="463758" cy="404738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>
            <p:custDataLst>
              <p:tags r:id="rId44"/>
            </p:custDataLst>
          </p:nvPr>
        </p:nvCxnSpPr>
        <p:spPr>
          <a:xfrm flipV="1">
            <a:off x="3837587" y="2633358"/>
            <a:ext cx="415918" cy="362985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>
            <p:custDataLst>
              <p:tags r:id="rId45"/>
            </p:custDataLst>
          </p:nvPr>
        </p:nvCxnSpPr>
        <p:spPr>
          <a:xfrm flipV="1">
            <a:off x="3967426" y="2673796"/>
            <a:ext cx="366561" cy="319911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1" name="Connecteur droit 90"/>
          <p:cNvCxnSpPr/>
          <p:nvPr>
            <p:custDataLst>
              <p:tags r:id="rId46"/>
            </p:custDataLst>
          </p:nvPr>
        </p:nvCxnSpPr>
        <p:spPr>
          <a:xfrm flipV="1">
            <a:off x="4107209" y="2722204"/>
            <a:ext cx="304495" cy="265743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2" name="Connecteur droit 91"/>
          <p:cNvCxnSpPr/>
          <p:nvPr>
            <p:custDataLst>
              <p:tags r:id="rId47"/>
            </p:custDataLst>
          </p:nvPr>
        </p:nvCxnSpPr>
        <p:spPr>
          <a:xfrm flipV="1">
            <a:off x="4231943" y="2761935"/>
            <a:ext cx="250754" cy="218842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4" name="Connecteur droit 103"/>
          <p:cNvCxnSpPr/>
          <p:nvPr>
            <p:custDataLst>
              <p:tags r:id="rId48"/>
            </p:custDataLst>
          </p:nvPr>
        </p:nvCxnSpPr>
        <p:spPr>
          <a:xfrm flipV="1">
            <a:off x="4340817" y="2797337"/>
            <a:ext cx="218352" cy="190565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>
            <p:custDataLst>
              <p:tags r:id="rId49"/>
            </p:custDataLst>
          </p:nvPr>
        </p:nvCxnSpPr>
        <p:spPr>
          <a:xfrm flipV="1">
            <a:off x="4454124" y="2833751"/>
            <a:ext cx="175625" cy="153275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>
            <p:custDataLst>
              <p:tags r:id="rId50"/>
            </p:custDataLst>
          </p:nvPr>
        </p:nvCxnSpPr>
        <p:spPr>
          <a:xfrm flipV="1">
            <a:off x="4551169" y="2862638"/>
            <a:ext cx="151895" cy="132564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>
            <p:custDataLst>
              <p:tags r:id="rId51"/>
            </p:custDataLst>
          </p:nvPr>
        </p:nvCxnSpPr>
        <p:spPr>
          <a:xfrm flipV="1">
            <a:off x="4656214" y="2894729"/>
            <a:ext cx="105874" cy="100473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6" name="Connecteur droit 115"/>
          <p:cNvCxnSpPr/>
          <p:nvPr>
            <p:custDataLst>
              <p:tags r:id="rId52"/>
            </p:custDataLst>
          </p:nvPr>
        </p:nvCxnSpPr>
        <p:spPr>
          <a:xfrm flipV="1">
            <a:off x="4749494" y="2917830"/>
            <a:ext cx="83328" cy="79078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8" name="Connecteur droit 117"/>
          <p:cNvCxnSpPr/>
          <p:nvPr>
            <p:custDataLst>
              <p:tags r:id="rId53"/>
            </p:custDataLst>
          </p:nvPr>
        </p:nvCxnSpPr>
        <p:spPr>
          <a:xfrm flipV="1">
            <a:off x="4835605" y="2946763"/>
            <a:ext cx="57077" cy="54166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0" name="Connecteur droit 119"/>
          <p:cNvCxnSpPr/>
          <p:nvPr>
            <p:custDataLst>
              <p:tags r:id="rId54"/>
            </p:custDataLst>
          </p:nvPr>
        </p:nvCxnSpPr>
        <p:spPr>
          <a:xfrm flipV="1">
            <a:off x="4930856" y="2975113"/>
            <a:ext cx="34506" cy="32747"/>
          </a:xfrm>
          <a:prstGeom prst="line">
            <a:avLst/>
          </a:prstGeom>
          <a:ln w="381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81" name="Shape 438"/>
          <p:cNvSpPr txBox="1"/>
          <p:nvPr>
            <p:custDataLst>
              <p:tags r:id="rId55"/>
            </p:custDataLst>
          </p:nvPr>
        </p:nvSpPr>
        <p:spPr>
          <a:xfrm>
            <a:off x="2811412" y="1516779"/>
            <a:ext cx="1544008" cy="248898"/>
          </a:xfrm>
          <a:prstGeom prst="rect">
            <a:avLst/>
          </a:prstGeom>
          <a:ln w="12700">
            <a:miter lim="400000"/>
          </a:ln>
        </p:spPr>
        <p:txBody>
          <a:bodyPr lIns="26789" tIns="26789" rIns="26789" bIns="26789" anchor="ctr">
            <a:spAutoFit/>
          </a:bodyPr>
          <a:lstStyle>
            <a:lvl1pPr algn="ctr" defTabSz="584200"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1265" dirty="0"/>
              <a:t>8 MeV X-rays</a:t>
            </a:r>
          </a:p>
        </p:txBody>
      </p:sp>
      <p:sp>
        <p:nvSpPr>
          <p:cNvPr id="122" name="Cercle"/>
          <p:cNvSpPr/>
          <p:nvPr>
            <p:custDataLst>
              <p:tags r:id="rId56"/>
            </p:custDataLst>
          </p:nvPr>
        </p:nvSpPr>
        <p:spPr>
          <a:xfrm>
            <a:off x="4954015" y="2906068"/>
            <a:ext cx="221564" cy="221564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endParaRPr sz="950"/>
          </a:p>
        </p:txBody>
      </p:sp>
      <p:cxnSp>
        <p:nvCxnSpPr>
          <p:cNvPr id="123" name="Connecteur droit 122"/>
          <p:cNvCxnSpPr/>
          <p:nvPr>
            <p:custDataLst>
              <p:tags r:id="rId57"/>
            </p:custDataLst>
          </p:nvPr>
        </p:nvCxnSpPr>
        <p:spPr>
          <a:xfrm flipV="1">
            <a:off x="5236912" y="3037090"/>
            <a:ext cx="37198" cy="324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4" name="Connecteur droit 123"/>
          <p:cNvCxnSpPr/>
          <p:nvPr>
            <p:custDataLst>
              <p:tags r:id="rId58"/>
            </p:custDataLst>
          </p:nvPr>
        </p:nvCxnSpPr>
        <p:spPr>
          <a:xfrm flipV="1">
            <a:off x="5320704" y="3048336"/>
            <a:ext cx="66313" cy="57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5" name="Connecteur droit 124"/>
          <p:cNvCxnSpPr/>
          <p:nvPr>
            <p:custDataLst>
              <p:tags r:id="rId59"/>
            </p:custDataLst>
          </p:nvPr>
        </p:nvCxnSpPr>
        <p:spPr>
          <a:xfrm flipV="1">
            <a:off x="5417758" y="3047446"/>
            <a:ext cx="97097" cy="847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6" name="Connecteur droit 125"/>
          <p:cNvCxnSpPr/>
          <p:nvPr>
            <p:custDataLst>
              <p:tags r:id="rId60"/>
            </p:custDataLst>
          </p:nvPr>
        </p:nvCxnSpPr>
        <p:spPr>
          <a:xfrm flipV="1">
            <a:off x="5506938" y="3068663"/>
            <a:ext cx="116791" cy="101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7" name="Connecteur droit 126"/>
          <p:cNvCxnSpPr/>
          <p:nvPr>
            <p:custDataLst>
              <p:tags r:id="rId61"/>
            </p:custDataLst>
          </p:nvPr>
        </p:nvCxnSpPr>
        <p:spPr>
          <a:xfrm flipV="1">
            <a:off x="5583758" y="3074875"/>
            <a:ext cx="149370" cy="1303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8" name="Connecteur droit 127"/>
          <p:cNvCxnSpPr/>
          <p:nvPr>
            <p:custDataLst>
              <p:tags r:id="rId62"/>
            </p:custDataLst>
          </p:nvPr>
        </p:nvCxnSpPr>
        <p:spPr>
          <a:xfrm flipV="1">
            <a:off x="5674779" y="3098085"/>
            <a:ext cx="148790" cy="1298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9" name="Connecteur droit 128"/>
          <p:cNvCxnSpPr/>
          <p:nvPr>
            <p:custDataLst>
              <p:tags r:id="rId63"/>
            </p:custDataLst>
          </p:nvPr>
        </p:nvCxnSpPr>
        <p:spPr>
          <a:xfrm flipV="1">
            <a:off x="5850694" y="3140166"/>
            <a:ext cx="151895" cy="1325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3" name="Connecteur droit 142"/>
          <p:cNvCxnSpPr/>
          <p:nvPr>
            <p:custDataLst>
              <p:tags r:id="rId64"/>
            </p:custDataLst>
          </p:nvPr>
        </p:nvCxnSpPr>
        <p:spPr>
          <a:xfrm flipV="1">
            <a:off x="5775716" y="3107880"/>
            <a:ext cx="151895" cy="1325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4" name="Connecteur droit 143"/>
          <p:cNvCxnSpPr/>
          <p:nvPr>
            <p:custDataLst>
              <p:tags r:id="rId65"/>
            </p:custDataLst>
          </p:nvPr>
        </p:nvCxnSpPr>
        <p:spPr>
          <a:xfrm flipV="1">
            <a:off x="5938143" y="3250955"/>
            <a:ext cx="66070" cy="576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Electric field &lt; 100 MV/m"/>
          <p:cNvSpPr txBox="1"/>
          <p:nvPr>
            <p:custDataLst>
              <p:tags r:id="rId66"/>
            </p:custDataLst>
          </p:nvPr>
        </p:nvSpPr>
        <p:spPr>
          <a:xfrm>
            <a:off x="508635" y="4267200"/>
            <a:ext cx="8410575" cy="2096135"/>
          </a:xfrm>
          <a:prstGeom prst="rect">
            <a:avLst/>
          </a:prstGeom>
          <a:ln w="12700">
            <a:miter lim="400000"/>
          </a:ln>
        </p:spPr>
        <p:txBody>
          <a:bodyPr lIns="28239" tIns="28239" rIns="28239" bIns="28239" anchor="ctr">
            <a:noAutofit/>
          </a:bodyPr>
          <a:lstStyle>
            <a:lvl1pPr algn="ctr" defTabSz="584200">
              <a:defRPr sz="3600">
                <a:solidFill>
                  <a:srgbClr val="4D22B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2000" dirty="0"/>
              <a:t>Due to the build-up effect of X-rays, the depth dose profile (DPP) of X-rays rises rapidly at shallow depths and then decreases exponentially, whereas VHEE exhibits a more uniform distribution. This characteristic allows VHEE to better protect healthy tissues, particularly when treating deep-seated tumors.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LPA-VHHE dose calculations: a pencil beam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</a:t>
            </a:fld>
            <a:endParaRPr lang="en-US"/>
          </a:p>
        </p:txBody>
      </p:sp>
      <p:pic>
        <p:nvPicPr>
          <p:cNvPr id="6932" name="dose3.jpg" descr="dose3.jpg"/>
          <p:cNvPicPr/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2400" y="1068705"/>
            <a:ext cx="4963795" cy="285432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934" name="Isodose curves for different levels, 0.1, 0.2, 0.5, 1, 2, 5, 10, 20, 50 Gy/nC.…"/>
          <p:cNvSpPr txBox="1"/>
          <p:nvPr>
            <p:custDataLst>
              <p:tags r:id="rId2"/>
            </p:custDataLst>
          </p:nvPr>
        </p:nvSpPr>
        <p:spPr>
          <a:xfrm>
            <a:off x="533400" y="4419283"/>
            <a:ext cx="4662805" cy="915035"/>
          </a:xfrm>
          <a:prstGeom prst="rect">
            <a:avLst/>
          </a:prstGeom>
          <a:ln w="12700">
            <a:miter lim="400000"/>
          </a:ln>
        </p:spPr>
        <p:txBody>
          <a:bodyPr wrap="square" lIns="26789" tIns="26789" rIns="26789" bIns="26789" anchor="ctr">
            <a:spAutoFit/>
          </a:bodyPr>
          <a:lstStyle/>
          <a:p>
            <a:pPr defTabSz="307975"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400" dirty="0"/>
              <a:t>Isodose curves for different levels, 0.1, 0.2, 0.5, 1, 2, 5, 10, 20, 50 </a:t>
            </a:r>
            <a:r>
              <a:rPr sz="1400" dirty="0" err="1"/>
              <a:t>Gy</a:t>
            </a:r>
            <a:r>
              <a:rPr sz="1400" dirty="0"/>
              <a:t>/</a:t>
            </a:r>
            <a:r>
              <a:rPr sz="1400" dirty="0" err="1"/>
              <a:t>nC</a:t>
            </a:r>
            <a:r>
              <a:rPr sz="1400" dirty="0"/>
              <a:t>. </a:t>
            </a:r>
          </a:p>
          <a:p>
            <a:pPr defTabSz="307975"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400" dirty="0"/>
              <a:t>The source to surface distance is a</a:t>
            </a:r>
            <a:r>
              <a:rPr lang="en-US" sz="1400" dirty="0"/>
              <a:t>)</a:t>
            </a:r>
            <a:r>
              <a:rPr sz="1400" dirty="0"/>
              <a:t> 15 cm, b</a:t>
            </a:r>
            <a:r>
              <a:rPr lang="en-US" sz="1400" dirty="0"/>
              <a:t>)</a:t>
            </a:r>
            <a:r>
              <a:rPr sz="1400" dirty="0"/>
              <a:t> 30 cm, c</a:t>
            </a:r>
            <a:r>
              <a:rPr lang="en-US" sz="1400" dirty="0"/>
              <a:t>)</a:t>
            </a:r>
            <a:r>
              <a:rPr sz="1400" dirty="0"/>
              <a:t> 60 cm, d</a:t>
            </a:r>
            <a:r>
              <a:rPr lang="en-US" sz="1400" dirty="0"/>
              <a:t>)</a:t>
            </a:r>
            <a:r>
              <a:rPr sz="1400" dirty="0"/>
              <a:t> 100 cm </a:t>
            </a:r>
          </a:p>
        </p:txBody>
      </p:sp>
      <p:sp>
        <p:nvSpPr>
          <p:cNvPr id="6935" name="Y. Glinec et al. Med. Phys. 33, 1, 155-162 (2006), in coll. with DKFZ"/>
          <p:cNvSpPr txBox="1"/>
          <p:nvPr>
            <p:custDataLst>
              <p:tags r:id="rId3"/>
            </p:custDataLst>
          </p:nvPr>
        </p:nvSpPr>
        <p:spPr>
          <a:xfrm>
            <a:off x="1448051" y="5918014"/>
            <a:ext cx="6497734" cy="300322"/>
          </a:xfrm>
          <a:prstGeom prst="rect">
            <a:avLst/>
          </a:prstGeom>
          <a:ln w="12700">
            <a:miter lim="400000"/>
          </a:ln>
        </p:spPr>
        <p:txBody>
          <a:bodyPr wrap="square" lIns="26789" tIns="26789" rIns="26789" bIns="26789" anchor="ctr">
            <a:spAutoFit/>
          </a:bodyPr>
          <a:lstStyle/>
          <a:p>
            <a:pPr algn="ctr" defTabSz="307975">
              <a:defRPr sz="2400">
                <a:solidFill>
                  <a:srgbClr val="AB1D1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600" dirty="0"/>
              <a:t>Y. </a:t>
            </a:r>
            <a:r>
              <a:rPr sz="1600" dirty="0" err="1"/>
              <a:t>Glinec</a:t>
            </a:r>
            <a:r>
              <a:rPr sz="1600" dirty="0"/>
              <a:t> </a:t>
            </a:r>
            <a:r>
              <a:rPr sz="1600" i="1" dirty="0"/>
              <a:t>et al.</a:t>
            </a:r>
            <a:r>
              <a:rPr sz="1600" dirty="0"/>
              <a:t> Med. Phys. </a:t>
            </a:r>
            <a:r>
              <a:rPr sz="1600" b="1" dirty="0"/>
              <a:t>33</a:t>
            </a:r>
            <a:r>
              <a:rPr sz="1600" dirty="0"/>
              <a:t>, 1, 155-162 (2006)</a:t>
            </a:r>
          </a:p>
        </p:txBody>
      </p:sp>
      <p:sp>
        <p:nvSpPr>
          <p:cNvPr id="24" name="Electric field &lt; 100 MV/m"/>
          <p:cNvSpPr txBox="1"/>
          <p:nvPr>
            <p:custDataLst>
              <p:tags r:id="rId4"/>
            </p:custDataLst>
          </p:nvPr>
        </p:nvSpPr>
        <p:spPr>
          <a:xfrm>
            <a:off x="5196840" y="1295400"/>
            <a:ext cx="3820160" cy="2096135"/>
          </a:xfrm>
          <a:prstGeom prst="rect">
            <a:avLst/>
          </a:prstGeom>
          <a:ln w="12700">
            <a:miter lim="400000"/>
          </a:ln>
        </p:spPr>
        <p:txBody>
          <a:bodyPr lIns="28239" tIns="28239" rIns="28239" bIns="28239" anchor="ctr">
            <a:noAutofit/>
          </a:bodyPr>
          <a:lstStyle>
            <a:lvl1pPr algn="ctr" defTabSz="584200">
              <a:defRPr sz="3600">
                <a:solidFill>
                  <a:srgbClr val="4D22B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sz="1800" dirty="0"/>
              <a:t>U</a:t>
            </a:r>
            <a:r>
              <a:rPr sz="1800" dirty="0"/>
              <a:t>sing magnetic fields to refocus the electron beam inside the water phantom,</a:t>
            </a:r>
            <a:r>
              <a:rPr lang="en-US" sz="1800" dirty="0"/>
              <a:t> </a:t>
            </a:r>
            <a:r>
              <a:rPr sz="1800" dirty="0"/>
              <a:t>the transverse penumbra is improved. This electron beam is well suited for delivering</a:t>
            </a:r>
            <a:r>
              <a:rPr lang="en-US" sz="1800" dirty="0"/>
              <a:t> </a:t>
            </a:r>
            <a:r>
              <a:rPr sz="1800" dirty="0"/>
              <a:t>a high dose</a:t>
            </a:r>
            <a:r>
              <a:rPr lang="en-US" sz="1800" dirty="0"/>
              <a:t> </a:t>
            </a:r>
            <a:r>
              <a:rPr sz="1800" dirty="0"/>
              <a:t>peaked on</a:t>
            </a:r>
            <a:r>
              <a:rPr lang="en-US" sz="1800" dirty="0"/>
              <a:t> </a:t>
            </a:r>
            <a:r>
              <a:rPr sz="1800" dirty="0"/>
              <a:t>the propagation axis, a</a:t>
            </a:r>
            <a:r>
              <a:rPr lang="en-US" sz="1800" dirty="0"/>
              <a:t> </a:t>
            </a:r>
            <a:r>
              <a:rPr sz="1800" dirty="0"/>
              <a:t>sharp and narrow</a:t>
            </a:r>
            <a:r>
              <a:rPr lang="en-US" sz="1800" dirty="0"/>
              <a:t> </a:t>
            </a:r>
            <a:r>
              <a:rPr sz="1800" dirty="0"/>
              <a:t>ranverse penumbra</a:t>
            </a:r>
            <a:r>
              <a:rPr lang="en-US" sz="1800" dirty="0"/>
              <a:t> </a:t>
            </a:r>
            <a:r>
              <a:rPr sz="1800" dirty="0"/>
              <a:t>combined with a deep</a:t>
            </a:r>
            <a:r>
              <a:rPr lang="en-US" sz="1800" dirty="0"/>
              <a:t> </a:t>
            </a:r>
            <a:r>
              <a:rPr sz="1800" dirty="0"/>
              <a:t>penetration.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715000" y="3923030"/>
            <a:ext cx="2366010" cy="18434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LPA-VHHE dose calculations</a:t>
            </a:r>
            <a:r>
              <a:rPr lang="en-US" altLang="zh-CN"/>
              <a:t> vs measured result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</a:t>
            </a:fld>
            <a:endParaRPr lang="en-US"/>
          </a:p>
        </p:txBody>
      </p:sp>
      <p:pic>
        <p:nvPicPr>
          <p:cNvPr id="6946" name="droppedImage.pdf" descr="droppedImage.pd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51564" y="1371320"/>
            <a:ext cx="6088501" cy="104921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947" name="droppedImage.pdf" descr="droppedImage.pd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51564" y="2435227"/>
            <a:ext cx="6050815" cy="97110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948" name="Epic=120 MeV…"/>
          <p:cNvSpPr txBox="1"/>
          <p:nvPr>
            <p:custDataLst>
              <p:tags r:id="rId3"/>
            </p:custDataLst>
          </p:nvPr>
        </p:nvSpPr>
        <p:spPr>
          <a:xfrm>
            <a:off x="6666309" y="1356058"/>
            <a:ext cx="2477329" cy="2303884"/>
          </a:xfrm>
          <a:prstGeom prst="rect">
            <a:avLst/>
          </a:prstGeom>
          <a:ln w="12700">
            <a:miter lim="400000"/>
          </a:ln>
        </p:spPr>
        <p:txBody>
          <a:bodyPr wrap="square" lIns="26789" tIns="26789" rIns="26789" bIns="26789" anchor="ctr">
            <a:spAutoFit/>
          </a:bodyPr>
          <a:lstStyle/>
          <a:p>
            <a:pPr defTabSz="307975">
              <a:lnSpc>
                <a:spcPct val="150000"/>
              </a:lnSpc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 err="1"/>
              <a:t>E</a:t>
            </a:r>
            <a:r>
              <a:rPr sz="2000" baseline="-6000" dirty="0" err="1"/>
              <a:t>p</a:t>
            </a:r>
            <a:r>
              <a:rPr lang="en-US" sz="2000" baseline="-6000" dirty="0" err="1"/>
              <a:t>eak</a:t>
            </a:r>
            <a:r>
              <a:rPr sz="2000" dirty="0"/>
              <a:t>=120 MeV</a:t>
            </a:r>
          </a:p>
          <a:p>
            <a:pPr defTabSz="307975">
              <a:lnSpc>
                <a:spcPct val="150000"/>
              </a:lnSpc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/>
              <a:t>ΔE=20 MeV</a:t>
            </a:r>
          </a:p>
          <a:p>
            <a:pPr defTabSz="307975">
              <a:lnSpc>
                <a:spcPct val="150000"/>
              </a:lnSpc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 err="1"/>
              <a:t>Q</a:t>
            </a:r>
            <a:r>
              <a:rPr sz="2000" baseline="-6000" dirty="0" err="1"/>
              <a:t>p</a:t>
            </a:r>
            <a:r>
              <a:rPr lang="en-US" sz="2000" baseline="-6000" dirty="0" err="1"/>
              <a:t>eak</a:t>
            </a:r>
            <a:r>
              <a:rPr sz="2000" dirty="0"/>
              <a:t>=30pC</a:t>
            </a:r>
          </a:p>
          <a:p>
            <a:pPr defTabSz="307975">
              <a:lnSpc>
                <a:spcPct val="150000"/>
              </a:lnSpc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 err="1"/>
              <a:t>Θ</a:t>
            </a:r>
            <a:r>
              <a:rPr sz="2000" dirty="0"/>
              <a:t>=4.5mrad</a:t>
            </a:r>
          </a:p>
          <a:p>
            <a:pPr defTabSz="307975">
              <a:lnSpc>
                <a:spcPct val="150000"/>
              </a:lnSpc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000" dirty="0" err="1"/>
              <a:t>D</a:t>
            </a:r>
            <a:r>
              <a:rPr sz="2000" baseline="-6000" dirty="0" err="1"/>
              <a:t>max</a:t>
            </a:r>
            <a:r>
              <a:rPr sz="2000" dirty="0"/>
              <a:t>=1Gy/</a:t>
            </a:r>
            <a:r>
              <a:rPr sz="2000" dirty="0" err="1"/>
              <a:t>tir</a:t>
            </a:r>
            <a:endParaRPr sz="2000" dirty="0"/>
          </a:p>
        </p:txBody>
      </p:sp>
      <p:sp>
        <p:nvSpPr>
          <p:cNvPr id="6949" name="Polystyrene piece (10 mm thick)…"/>
          <p:cNvSpPr txBox="1"/>
          <p:nvPr>
            <p:custDataLst>
              <p:tags r:id="rId4"/>
            </p:custDataLst>
          </p:nvPr>
        </p:nvSpPr>
        <p:spPr>
          <a:xfrm>
            <a:off x="1533539" y="2993224"/>
            <a:ext cx="4086863" cy="378805"/>
          </a:xfrm>
          <a:prstGeom prst="rect">
            <a:avLst/>
          </a:prstGeom>
          <a:ln w="12700">
            <a:miter lim="400000"/>
          </a:ln>
        </p:spPr>
        <p:txBody>
          <a:bodyPr wrap="square" lIns="26789" tIns="26789" rIns="26789" bIns="26789" anchor="ctr">
            <a:spAutoFit/>
          </a:bodyPr>
          <a:lstStyle/>
          <a:p>
            <a:pPr algn="ctr" defTabSz="307975">
              <a:defRPr sz="4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055" dirty="0">
                <a:solidFill>
                  <a:schemeClr val="bg1"/>
                </a:solidFill>
              </a:rPr>
              <a:t>Polystyrene piece (</a:t>
            </a:r>
            <a:r>
              <a:rPr lang="en-US" sz="1055" dirty="0">
                <a:solidFill>
                  <a:schemeClr val="bg1"/>
                </a:solidFill>
              </a:rPr>
              <a:t>1 cm</a:t>
            </a:r>
            <a:r>
              <a:rPr sz="1055" dirty="0">
                <a:solidFill>
                  <a:schemeClr val="bg1"/>
                </a:solidFill>
              </a:rPr>
              <a:t> thick)Fuji Film Detector (40x40 mm</a:t>
            </a:r>
            <a:r>
              <a:rPr sz="1055" baseline="32000" dirty="0">
                <a:solidFill>
                  <a:schemeClr val="bg1"/>
                </a:solidFill>
              </a:rPr>
              <a:t>2</a:t>
            </a:r>
            <a:r>
              <a:rPr sz="1055" dirty="0">
                <a:solidFill>
                  <a:schemeClr val="bg1"/>
                </a:solidFill>
              </a:rPr>
              <a:t>)</a:t>
            </a:r>
            <a:r>
              <a:rPr lang="en-US" sz="1055" dirty="0">
                <a:solidFill>
                  <a:schemeClr val="bg1"/>
                </a:solidFill>
              </a:rPr>
              <a:t> </a:t>
            </a:r>
          </a:p>
          <a:p>
            <a:pPr algn="ctr" defTabSz="307975">
              <a:defRPr sz="4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055" dirty="0">
                <a:solidFill>
                  <a:schemeClr val="bg1"/>
                </a:solidFill>
              </a:rPr>
              <a:t>Phantom is at 430 mm from the source</a:t>
            </a:r>
            <a:r>
              <a:rPr lang="en-US" sz="1055" dirty="0">
                <a:solidFill>
                  <a:schemeClr val="bg1"/>
                </a:solidFill>
              </a:rPr>
              <a:t>, </a:t>
            </a:r>
            <a:endParaRPr sz="1055" dirty="0">
              <a:solidFill>
                <a:schemeClr val="bg1"/>
              </a:solidFill>
            </a:endParaRPr>
          </a:p>
        </p:txBody>
      </p:sp>
      <p:pic>
        <p:nvPicPr>
          <p:cNvPr id="6950" name="droppedImage.pdf" descr="droppedImage.pd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77033" y="3439413"/>
            <a:ext cx="2710412" cy="22366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951" name="droppedImage.pdf" descr="droppedImage.pd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86520" y="3444702"/>
            <a:ext cx="3553545" cy="244457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" name="O. Lundh et al., to be submitted"/>
          <p:cNvSpPr txBox="1"/>
          <p:nvPr>
            <p:custDataLst>
              <p:tags r:id="rId7"/>
            </p:custDataLst>
          </p:nvPr>
        </p:nvSpPr>
        <p:spPr>
          <a:xfrm>
            <a:off x="2630654" y="6012866"/>
            <a:ext cx="4379384" cy="284261"/>
          </a:xfrm>
          <a:prstGeom prst="rect">
            <a:avLst/>
          </a:prstGeom>
          <a:ln w="12700">
            <a:miter lim="400000"/>
          </a:ln>
        </p:spPr>
        <p:txBody>
          <a:bodyPr lIns="18836" tIns="18836" rIns="18836" bIns="18836" anchor="ctr">
            <a:spAutoFit/>
          </a:bodyPr>
          <a:lstStyle/>
          <a:p>
            <a:pPr algn="ctr" defTabSz="216535">
              <a:defRPr sz="2400">
                <a:solidFill>
                  <a:srgbClr val="AB1D1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600" dirty="0"/>
              <a:t>O. </a:t>
            </a:r>
            <a:r>
              <a:rPr sz="1600" dirty="0" err="1"/>
              <a:t>Lundh</a:t>
            </a:r>
            <a:r>
              <a:rPr sz="1600" dirty="0"/>
              <a:t> </a:t>
            </a:r>
            <a:r>
              <a:rPr sz="1600" i="1" dirty="0"/>
              <a:t>et al.,</a:t>
            </a:r>
            <a:r>
              <a:rPr sz="1600" dirty="0"/>
              <a:t> </a:t>
            </a:r>
            <a:r>
              <a:rPr lang="en-US" sz="1600" dirty="0"/>
              <a:t>Med. Phys. 39, 6 (2012)</a:t>
            </a:r>
            <a:endParaRPr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Prostate cancer case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</a:t>
            </a:fld>
            <a:endParaRPr lang="en-US"/>
          </a:p>
        </p:txBody>
      </p:sp>
      <p:sp>
        <p:nvSpPr>
          <p:cNvPr id="6962" name="simulations of prostate cancer with 7 irradiation beams"/>
          <p:cNvSpPr txBox="1"/>
          <p:nvPr>
            <p:custDataLst>
              <p:tags r:id="rId1"/>
            </p:custDataLst>
          </p:nvPr>
        </p:nvSpPr>
        <p:spPr>
          <a:xfrm>
            <a:off x="485868" y="1652519"/>
            <a:ext cx="3363749" cy="546544"/>
          </a:xfrm>
          <a:prstGeom prst="rect">
            <a:avLst/>
          </a:prstGeom>
          <a:ln w="12700">
            <a:miter lim="400000"/>
          </a:ln>
        </p:spPr>
        <p:txBody>
          <a:bodyPr lIns="26789" tIns="26789" rIns="26789" bIns="26789" anchor="ctr">
            <a:spAutoFit/>
          </a:bodyPr>
          <a:lstStyle>
            <a:lvl1pPr defTabSz="584200">
              <a:defRPr sz="3200">
                <a:solidFill>
                  <a:srgbClr val="004D6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1600" dirty="0">
                <a:solidFill>
                  <a:srgbClr val="0432FF"/>
                </a:solidFill>
              </a:rPr>
              <a:t>simulations of prostate cancer with 7 irradiation beams</a:t>
            </a:r>
          </a:p>
        </p:txBody>
      </p:sp>
      <p:pic>
        <p:nvPicPr>
          <p:cNvPr id="6963" name="droppedImage.pdf" descr="droppedImage.pd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367624" y="2614892"/>
            <a:ext cx="8208848" cy="196252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964" name="250 MeV electrons"/>
          <p:cNvSpPr txBox="1"/>
          <p:nvPr>
            <p:custDataLst>
              <p:tags r:id="rId3"/>
            </p:custDataLst>
          </p:nvPr>
        </p:nvSpPr>
        <p:spPr>
          <a:xfrm>
            <a:off x="994906" y="3631805"/>
            <a:ext cx="1655502" cy="2695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wrap="none" lIns="26789" tIns="26789" rIns="26789" bIns="26789" anchor="ctr">
            <a:spAutoFit/>
          </a:bodyPr>
          <a:lstStyle>
            <a:lvl1pPr algn="ctr" defTabSz="584200"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1400" dirty="0"/>
              <a:t>250 MeV electrons</a:t>
            </a:r>
          </a:p>
        </p:txBody>
      </p:sp>
      <p:sp>
        <p:nvSpPr>
          <p:cNvPr id="6965" name="X rays IMRT"/>
          <p:cNvSpPr txBox="1"/>
          <p:nvPr>
            <p:custDataLst>
              <p:tags r:id="rId4"/>
            </p:custDataLst>
          </p:nvPr>
        </p:nvSpPr>
        <p:spPr>
          <a:xfrm>
            <a:off x="4020088" y="3642129"/>
            <a:ext cx="996667" cy="2695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wrap="none" lIns="26789" tIns="26789" rIns="26789" bIns="26789" anchor="ctr">
            <a:spAutoFit/>
          </a:bodyPr>
          <a:lstStyle>
            <a:lvl1pPr algn="ctr" defTabSz="584200"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1400"/>
              <a:t>X rays IMRT</a:t>
            </a:r>
          </a:p>
        </p:txBody>
      </p:sp>
      <p:sp>
        <p:nvSpPr>
          <p:cNvPr id="6966" name="Difference"/>
          <p:cNvSpPr txBox="1"/>
          <p:nvPr>
            <p:custDataLst>
              <p:tags r:id="rId5"/>
            </p:custDataLst>
          </p:nvPr>
        </p:nvSpPr>
        <p:spPr>
          <a:xfrm>
            <a:off x="6775400" y="3610207"/>
            <a:ext cx="964607" cy="2695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wrap="none" lIns="26789" tIns="26789" rIns="26789" bIns="26789" anchor="ctr">
            <a:spAutoFit/>
          </a:bodyPr>
          <a:lstStyle>
            <a:lvl1pPr algn="ctr" defTabSz="584200"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1400" dirty="0"/>
              <a:t>Difference</a:t>
            </a:r>
          </a:p>
        </p:txBody>
      </p:sp>
      <p:sp>
        <p:nvSpPr>
          <p:cNvPr id="6967" name="T. Fuchs et al. Phys. Med. Biol. 54, 3315-3328 (2009), in coll. with DKFZ"/>
          <p:cNvSpPr txBox="1"/>
          <p:nvPr>
            <p:custDataLst>
              <p:tags r:id="rId6"/>
            </p:custDataLst>
          </p:nvPr>
        </p:nvSpPr>
        <p:spPr>
          <a:xfrm>
            <a:off x="2167743" y="5729152"/>
            <a:ext cx="5120159" cy="300322"/>
          </a:xfrm>
          <a:prstGeom prst="rect">
            <a:avLst/>
          </a:prstGeom>
          <a:ln w="12700">
            <a:miter lim="400000"/>
          </a:ln>
        </p:spPr>
        <p:txBody>
          <a:bodyPr wrap="square" lIns="26789" tIns="26789" rIns="26789" bIns="26789" anchor="ctr">
            <a:spAutoFit/>
          </a:bodyPr>
          <a:lstStyle/>
          <a:p>
            <a:pPr algn="ctr" defTabSz="307975">
              <a:defRPr sz="2400">
                <a:solidFill>
                  <a:srgbClr val="AB1D1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1600" dirty="0"/>
              <a:t>T. Fuchs </a:t>
            </a:r>
            <a:r>
              <a:rPr sz="1600" i="1" dirty="0"/>
              <a:t>et al.</a:t>
            </a:r>
            <a:r>
              <a:rPr sz="1600" dirty="0"/>
              <a:t> Phys. Med. Biol. </a:t>
            </a:r>
            <a:r>
              <a:rPr sz="1600" b="1" dirty="0"/>
              <a:t>54</a:t>
            </a:r>
            <a:r>
              <a:rPr sz="1600" dirty="0"/>
              <a:t>, 3315-3328 (2009</a:t>
            </a:r>
            <a:r>
              <a:rPr lang="fr-FR" sz="1600" dirty="0"/>
              <a:t>)</a:t>
            </a:r>
            <a:endParaRPr sz="1600" dirty="0"/>
          </a:p>
        </p:txBody>
      </p:sp>
      <p:sp>
        <p:nvSpPr>
          <p:cNvPr id="6968" name="A comparison of dose deposition with 6 MeV X ray an improvement of the quality of a clinically approved prostate treatment plan. While the target coverage is the same or even slightly better for 250 MeV electrons compared to photons the dose sparing of s"/>
          <p:cNvSpPr txBox="1"/>
          <p:nvPr>
            <p:custDataLst>
              <p:tags r:id="rId7"/>
            </p:custDataLst>
          </p:nvPr>
        </p:nvSpPr>
        <p:spPr>
          <a:xfrm>
            <a:off x="83890" y="4759684"/>
            <a:ext cx="8898746" cy="484988"/>
          </a:xfrm>
          <a:prstGeom prst="rect">
            <a:avLst/>
          </a:prstGeom>
          <a:ln w="12700">
            <a:miter lim="400000"/>
          </a:ln>
        </p:spPr>
        <p:txBody>
          <a:bodyPr wrap="square" lIns="26789" tIns="26789" rIns="26789" bIns="26789" anchor="ctr">
            <a:spAutoFit/>
          </a:bodyPr>
          <a:lstStyle>
            <a:lvl1pPr algn="just" defTabSz="584200">
              <a:defRPr sz="2200">
                <a:solidFill>
                  <a:srgbClr val="4D22B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1400" dirty="0">
                <a:solidFill>
                  <a:srgbClr val="0432FF"/>
                </a:solidFill>
              </a:rPr>
              <a:t>While the target coverage is the same or even slightly better for 250 MeV electrons compared to photons the dose sparing of sensitive structures is improved (up to 19%). </a:t>
            </a:r>
          </a:p>
        </p:txBody>
      </p:sp>
      <p:grpSp>
        <p:nvGrpSpPr>
          <p:cNvPr id="6979" name="Grouper"/>
          <p:cNvGrpSpPr/>
          <p:nvPr/>
        </p:nvGrpSpPr>
        <p:grpSpPr>
          <a:xfrm>
            <a:off x="4579632" y="1386409"/>
            <a:ext cx="1734592" cy="1121047"/>
            <a:chOff x="0" y="0"/>
            <a:chExt cx="3289300" cy="2125835"/>
          </a:xfrm>
        </p:grpSpPr>
        <p:grpSp>
          <p:nvGrpSpPr>
            <p:cNvPr id="6977" name="Grouper"/>
            <p:cNvGrpSpPr/>
            <p:nvPr/>
          </p:nvGrpSpPr>
          <p:grpSpPr>
            <a:xfrm>
              <a:off x="0" y="0"/>
              <a:ext cx="3289300" cy="2125835"/>
              <a:chOff x="0" y="0"/>
              <a:chExt cx="3289300" cy="2125834"/>
            </a:xfrm>
          </p:grpSpPr>
          <p:pic>
            <p:nvPicPr>
              <p:cNvPr id="6969" name="droppedImage.png" descr="droppedImage.png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2"/>
              <a:stretch>
                <a:fillRect/>
              </a:stretch>
            </p:blipFill>
            <p:spPr>
              <a:xfrm>
                <a:off x="375920" y="417609"/>
                <a:ext cx="2554047" cy="1359948"/>
              </a:xfrm>
              <a:prstGeom prst="rect">
                <a:avLst/>
              </a:prstGeom>
              <a:ln w="19050" cap="flat">
                <a:solidFill>
                  <a:schemeClr val="tx1"/>
                </a:solidFill>
                <a:miter lim="400000"/>
                <a:headEnd/>
                <a:tailEnd/>
              </a:ln>
              <a:effectLst/>
            </p:spPr>
          </p:pic>
          <p:sp>
            <p:nvSpPr>
              <p:cNvPr id="6970" name="Ligne"/>
              <p:cNvSpPr/>
              <p:nvPr>
                <p:custDataLst>
                  <p:tags r:id="rId12"/>
                </p:custDataLst>
              </p:nvPr>
            </p:nvSpPr>
            <p:spPr>
              <a:xfrm flipV="1">
                <a:off x="1594895" y="0"/>
                <a:ext cx="1" cy="420107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950"/>
              </a:p>
            </p:txBody>
          </p:sp>
          <p:sp>
            <p:nvSpPr>
              <p:cNvPr id="6971" name="Ligne"/>
              <p:cNvSpPr/>
              <p:nvPr>
                <p:custDataLst>
                  <p:tags r:id="rId13"/>
                </p:custDataLst>
              </p:nvPr>
            </p:nvSpPr>
            <p:spPr>
              <a:xfrm flipV="1">
                <a:off x="2589978" y="52746"/>
                <a:ext cx="328931" cy="317607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950"/>
              </a:p>
            </p:txBody>
          </p:sp>
          <p:sp>
            <p:nvSpPr>
              <p:cNvPr id="6972" name="Ligne"/>
              <p:cNvSpPr/>
              <p:nvPr>
                <p:custDataLst>
                  <p:tags r:id="rId14"/>
                </p:custDataLst>
              </p:nvPr>
            </p:nvSpPr>
            <p:spPr>
              <a:xfrm flipH="1" flipV="1">
                <a:off x="386976" y="83151"/>
                <a:ext cx="353808" cy="287202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950"/>
              </a:p>
            </p:txBody>
          </p:sp>
          <p:sp>
            <p:nvSpPr>
              <p:cNvPr id="6973" name="Ligne"/>
              <p:cNvSpPr/>
              <p:nvPr>
                <p:custDataLst>
                  <p:tags r:id="rId15"/>
                </p:custDataLst>
              </p:nvPr>
            </p:nvSpPr>
            <p:spPr>
              <a:xfrm flipH="1">
                <a:off x="0" y="1614205"/>
                <a:ext cx="334459" cy="188228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950"/>
              </a:p>
            </p:txBody>
          </p:sp>
          <p:sp>
            <p:nvSpPr>
              <p:cNvPr id="6974" name="Ligne"/>
              <p:cNvSpPr/>
              <p:nvPr>
                <p:custDataLst>
                  <p:tags r:id="rId16"/>
                </p:custDataLst>
              </p:nvPr>
            </p:nvSpPr>
            <p:spPr>
              <a:xfrm>
                <a:off x="2929964" y="1597620"/>
                <a:ext cx="359336" cy="21034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950"/>
              </a:p>
            </p:txBody>
          </p:sp>
          <p:sp>
            <p:nvSpPr>
              <p:cNvPr id="6975" name="Ligne"/>
              <p:cNvSpPr/>
              <p:nvPr>
                <p:custDataLst>
                  <p:tags r:id="rId17"/>
                </p:custDataLst>
              </p:nvPr>
            </p:nvSpPr>
            <p:spPr>
              <a:xfrm>
                <a:off x="1992928" y="1771760"/>
                <a:ext cx="154792" cy="354075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950"/>
              </a:p>
            </p:txBody>
          </p:sp>
          <p:sp>
            <p:nvSpPr>
              <p:cNvPr id="6976" name="Ligne"/>
              <p:cNvSpPr/>
              <p:nvPr>
                <p:custDataLst>
                  <p:tags r:id="rId18"/>
                </p:custDataLst>
              </p:nvPr>
            </p:nvSpPr>
            <p:spPr>
              <a:xfrm flipH="1">
                <a:off x="1111175" y="1783083"/>
                <a:ext cx="221130" cy="317875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sz="950"/>
              </a:p>
            </p:txBody>
          </p:sp>
        </p:grpSp>
        <p:sp>
          <p:nvSpPr>
            <p:cNvPr id="6978" name="Transversal view"/>
            <p:cNvSpPr txBox="1"/>
            <p:nvPr>
              <p:custDataLst>
                <p:tags r:id="rId10"/>
              </p:custDataLst>
            </p:nvPr>
          </p:nvSpPr>
          <p:spPr>
            <a:xfrm>
              <a:off x="498646" y="359141"/>
              <a:ext cx="2278823" cy="471984"/>
            </a:xfrm>
            <a:prstGeom prst="rect">
              <a:avLst/>
            </a:prstGeom>
            <a:noFill/>
            <a:ln w="19050" cap="flat">
              <a:solidFill>
                <a:schemeClr val="tx1"/>
              </a:solidFill>
              <a:miter lim="400000"/>
            </a:ln>
            <a:effectLst/>
          </p:spPr>
          <p:txBody>
            <a:bodyPr wrap="none" lIns="26789" tIns="26789" rIns="26789" bIns="26789" numCol="1" anchor="ctr">
              <a:spAutoFit/>
            </a:bodyPr>
            <a:lstStyle>
              <a:lvl1pPr algn="ctr" defTabSz="584200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 panose="020B0502020104020203"/>
                </a:defRPr>
              </a:lvl1pPr>
            </a:lstStyle>
            <a:p>
              <a:r>
                <a:rPr sz="1265"/>
                <a:t>Transversal view  </a:t>
              </a:r>
            </a:p>
          </p:txBody>
        </p:sp>
      </p:grpSp>
      <p:grpSp>
        <p:nvGrpSpPr>
          <p:cNvPr id="6982" name="Grouper"/>
          <p:cNvGrpSpPr/>
          <p:nvPr/>
        </p:nvGrpSpPr>
        <p:grpSpPr>
          <a:xfrm>
            <a:off x="6771856" y="1271726"/>
            <a:ext cx="1138535" cy="1430416"/>
            <a:chOff x="0" y="-7392"/>
            <a:chExt cx="2159000" cy="2712492"/>
          </a:xfrm>
        </p:grpSpPr>
        <p:pic>
          <p:nvPicPr>
            <p:cNvPr id="6980" name="droppedImage.png" descr="droppedImage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0" y="6350"/>
              <a:ext cx="2159000" cy="269875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6981" name="sagittal view"/>
            <p:cNvSpPr txBox="1"/>
            <p:nvPr>
              <p:custDataLst>
                <p:tags r:id="rId9"/>
              </p:custDataLst>
            </p:nvPr>
          </p:nvSpPr>
          <p:spPr>
            <a:xfrm>
              <a:off x="177395" y="-7392"/>
              <a:ext cx="1795258" cy="471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26789" tIns="26789" rIns="26789" bIns="26789" numCol="1" anchor="ctr">
              <a:spAutoFit/>
            </a:bodyPr>
            <a:lstStyle>
              <a:lvl1pPr algn="ctr" defTabSz="584200">
                <a:defRPr sz="2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 panose="020B0502020104020203"/>
                </a:defRPr>
              </a:lvl1pPr>
            </a:lstStyle>
            <a:p>
              <a:r>
                <a:rPr sz="1265"/>
                <a:t>sagittal view  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52400" y="145415"/>
            <a:ext cx="9349105" cy="387985"/>
          </a:xfrm>
        </p:spPr>
        <p:txBody>
          <a:bodyPr/>
          <a:lstStyle/>
          <a:p>
            <a:r>
              <a:rPr lang="zh-CN" altLang="en-US" sz="2400"/>
              <a:t>Focused multi-angles VHEE: small intracranial tumor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</a:t>
            </a:fld>
            <a:endParaRPr lang="en-US"/>
          </a:p>
        </p:txBody>
      </p:sp>
      <p:sp>
        <p:nvSpPr>
          <p:cNvPr id="27" name="TextBox 4"/>
          <p:cNvSpPr txBox="1"/>
          <p:nvPr>
            <p:custDataLst>
              <p:tags r:id="rId1"/>
            </p:custDataLst>
          </p:nvPr>
        </p:nvSpPr>
        <p:spPr>
          <a:xfrm>
            <a:off x="1565364" y="1302731"/>
            <a:ext cx="5016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  <a:latin typeface="Century Gothic" panose="020B0502020202020204" pitchFamily="34" charset="0"/>
              </a:rPr>
              <a:t>LLC wakefield accelerator with beam shaping magnets</a:t>
            </a:r>
          </a:p>
        </p:txBody>
      </p:sp>
      <p:sp>
        <p:nvSpPr>
          <p:cNvPr id="43" name="Rectangle 42"/>
          <p:cNvSpPr/>
          <p:nvPr>
            <p:custDataLst>
              <p:tags r:id="rId2"/>
            </p:custDataLst>
          </p:nvPr>
        </p:nvSpPr>
        <p:spPr>
          <a:xfrm>
            <a:off x="3716120" y="2865881"/>
            <a:ext cx="407189" cy="419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25"/>
          </a:p>
        </p:txBody>
      </p:sp>
      <p:sp>
        <p:nvSpPr>
          <p:cNvPr id="58" name="Rectangle 57"/>
          <p:cNvSpPr/>
          <p:nvPr>
            <p:custDataLst>
              <p:tags r:id="rId3"/>
            </p:custDataLst>
          </p:nvPr>
        </p:nvSpPr>
        <p:spPr>
          <a:xfrm>
            <a:off x="5156551" y="1804814"/>
            <a:ext cx="741628" cy="5072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25"/>
          </a:p>
        </p:txBody>
      </p:sp>
      <p:pic>
        <p:nvPicPr>
          <p:cNvPr id="59" name="Picture 1" descr="page2image1925328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2" y="1293400"/>
            <a:ext cx="4858649" cy="198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>
            <p:custDataLst>
              <p:tags r:id="rId5"/>
            </p:custDataLst>
          </p:nvPr>
        </p:nvSpPr>
        <p:spPr>
          <a:xfrm>
            <a:off x="5156551" y="2347632"/>
            <a:ext cx="741628" cy="7338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25"/>
          </a:p>
        </p:txBody>
      </p:sp>
      <p:grpSp>
        <p:nvGrpSpPr>
          <p:cNvPr id="63" name="Group 7"/>
          <p:cNvGrpSpPr>
            <a:grpSpLocks noChangeAspect="1"/>
          </p:cNvGrpSpPr>
          <p:nvPr/>
        </p:nvGrpSpPr>
        <p:grpSpPr>
          <a:xfrm>
            <a:off x="4647842" y="2304290"/>
            <a:ext cx="1259506" cy="809167"/>
            <a:chOff x="4844585" y="3317099"/>
            <a:chExt cx="3465308" cy="2226280"/>
          </a:xfrm>
        </p:grpSpPr>
        <p:grpSp>
          <p:nvGrpSpPr>
            <p:cNvPr id="64" name="Group 9"/>
            <p:cNvGrpSpPr/>
            <p:nvPr/>
          </p:nvGrpSpPr>
          <p:grpSpPr>
            <a:xfrm>
              <a:off x="6549207" y="3317099"/>
              <a:ext cx="1346466" cy="1900593"/>
              <a:chOff x="6341579" y="3737942"/>
              <a:chExt cx="720000" cy="1016310"/>
            </a:xfrm>
          </p:grpSpPr>
          <p:sp>
            <p:nvSpPr>
              <p:cNvPr id="69" name="Oval 16"/>
              <p:cNvSpPr/>
              <p:nvPr>
                <p:custDataLst>
                  <p:tags r:id="rId23"/>
                </p:custDataLst>
              </p:nvPr>
            </p:nvSpPr>
            <p:spPr>
              <a:xfrm>
                <a:off x="6341579" y="4034252"/>
                <a:ext cx="720000" cy="72000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2"/>
                </a:solidFill>
              </a:ln>
              <a:scene3d>
                <a:camera prst="isometricOffAxis2Top"/>
                <a:lightRig rig="threePt" dir="t"/>
              </a:scene3d>
              <a:sp3d extrusionH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25"/>
              </a:p>
            </p:txBody>
          </p:sp>
          <p:sp>
            <p:nvSpPr>
              <p:cNvPr id="70" name="Oval 17"/>
              <p:cNvSpPr/>
              <p:nvPr>
                <p:custDataLst>
                  <p:tags r:id="rId24"/>
                </p:custDataLst>
              </p:nvPr>
            </p:nvSpPr>
            <p:spPr>
              <a:xfrm>
                <a:off x="6341579" y="3960347"/>
                <a:ext cx="720000" cy="72000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2"/>
                </a:solidFill>
              </a:ln>
              <a:scene3d>
                <a:camera prst="isometricOffAxis2Top"/>
                <a:lightRig rig="threePt" dir="t"/>
              </a:scene3d>
              <a:sp3d extrusionH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25"/>
              </a:p>
            </p:txBody>
          </p:sp>
          <p:sp>
            <p:nvSpPr>
              <p:cNvPr id="71" name="Oval 18"/>
              <p:cNvSpPr/>
              <p:nvPr>
                <p:custDataLst>
                  <p:tags r:id="rId25"/>
                </p:custDataLst>
              </p:nvPr>
            </p:nvSpPr>
            <p:spPr>
              <a:xfrm>
                <a:off x="6341579" y="3886442"/>
                <a:ext cx="720000" cy="72000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2"/>
                </a:solidFill>
              </a:ln>
              <a:scene3d>
                <a:camera prst="isometricOffAxis2Top"/>
                <a:lightRig rig="threePt" dir="t"/>
              </a:scene3d>
              <a:sp3d extrusionH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25"/>
              </a:p>
            </p:txBody>
          </p:sp>
          <p:sp>
            <p:nvSpPr>
              <p:cNvPr id="72" name="Oval 19"/>
              <p:cNvSpPr/>
              <p:nvPr>
                <p:custDataLst>
                  <p:tags r:id="rId26"/>
                </p:custDataLst>
              </p:nvPr>
            </p:nvSpPr>
            <p:spPr>
              <a:xfrm>
                <a:off x="6341579" y="3812192"/>
                <a:ext cx="720000" cy="72000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2"/>
                </a:solidFill>
              </a:ln>
              <a:scene3d>
                <a:camera prst="isometricOffAxis2Top"/>
                <a:lightRig rig="threePt" dir="t"/>
              </a:scene3d>
              <a:sp3d extrusionH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25"/>
              </a:p>
            </p:txBody>
          </p:sp>
          <p:sp>
            <p:nvSpPr>
              <p:cNvPr id="73" name="Oval 20"/>
              <p:cNvSpPr/>
              <p:nvPr>
                <p:custDataLst>
                  <p:tags r:id="rId27"/>
                </p:custDataLst>
              </p:nvPr>
            </p:nvSpPr>
            <p:spPr>
              <a:xfrm>
                <a:off x="6341579" y="3737942"/>
                <a:ext cx="720000" cy="72000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2"/>
                </a:solidFill>
              </a:ln>
              <a:scene3d>
                <a:camera prst="isometricOffAxis2Top"/>
                <a:lightRig rig="threePt" dir="t"/>
              </a:scene3d>
              <a:sp3d extrusionH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25"/>
              </a:p>
            </p:txBody>
          </p:sp>
        </p:grpSp>
        <p:sp>
          <p:nvSpPr>
            <p:cNvPr id="65" name="Arc 64"/>
            <p:cNvSpPr/>
            <p:nvPr>
              <p:custDataLst>
                <p:tags r:id="rId19"/>
              </p:custDataLst>
            </p:nvPr>
          </p:nvSpPr>
          <p:spPr>
            <a:xfrm>
              <a:off x="6549207" y="4609716"/>
              <a:ext cx="1346466" cy="432439"/>
            </a:xfrm>
            <a:prstGeom prst="arc">
              <a:avLst>
                <a:gd name="adj1" fmla="val 328654"/>
                <a:gd name="adj2" fmla="val 10596205"/>
              </a:avLst>
            </a:prstGeom>
            <a:ln w="12700">
              <a:solidFill>
                <a:schemeClr val="tx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625"/>
            </a:p>
          </p:txBody>
        </p:sp>
        <p:sp>
          <p:nvSpPr>
            <p:cNvPr id="66" name="TextBox 11"/>
            <p:cNvSpPr txBox="1"/>
            <p:nvPr>
              <p:custDataLst>
                <p:tags r:id="rId20"/>
              </p:custDataLst>
            </p:nvPr>
          </p:nvSpPr>
          <p:spPr>
            <a:xfrm>
              <a:off x="4844585" y="3737941"/>
              <a:ext cx="45719" cy="51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625" dirty="0"/>
            </a:p>
          </p:txBody>
        </p:sp>
        <p:sp>
          <p:nvSpPr>
            <p:cNvPr id="67" name="TextBox 13"/>
            <p:cNvSpPr txBox="1"/>
            <p:nvPr>
              <p:custDataLst>
                <p:tags r:id="rId21"/>
              </p:custDataLst>
            </p:nvPr>
          </p:nvSpPr>
          <p:spPr>
            <a:xfrm>
              <a:off x="6465472" y="3402258"/>
              <a:ext cx="1844421" cy="51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25" dirty="0"/>
                <a:t>EBT3 film stack</a:t>
              </a:r>
            </a:p>
          </p:txBody>
        </p:sp>
        <p:sp>
          <p:nvSpPr>
            <p:cNvPr id="68" name="TextBox 14"/>
            <p:cNvSpPr txBox="1"/>
            <p:nvPr>
              <p:custDataLst>
                <p:tags r:id="rId22"/>
              </p:custDataLst>
            </p:nvPr>
          </p:nvSpPr>
          <p:spPr>
            <a:xfrm>
              <a:off x="6701580" y="5025599"/>
              <a:ext cx="1275480" cy="51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25" dirty="0"/>
                <a:t>Rotation</a:t>
              </a:r>
            </a:p>
          </p:txBody>
        </p:sp>
      </p:grpSp>
      <p:sp>
        <p:nvSpPr>
          <p:cNvPr id="74" name="Rectangle 73"/>
          <p:cNvSpPr/>
          <p:nvPr>
            <p:custDataLst>
              <p:tags r:id="rId6"/>
            </p:custDataLst>
          </p:nvPr>
        </p:nvSpPr>
        <p:spPr>
          <a:xfrm>
            <a:off x="3843120" y="2992881"/>
            <a:ext cx="407189" cy="419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25"/>
          </a:p>
        </p:txBody>
      </p:sp>
      <p:cxnSp>
        <p:nvCxnSpPr>
          <p:cNvPr id="75" name="Straight Connector 34"/>
          <p:cNvCxnSpPr/>
          <p:nvPr>
            <p:custDataLst>
              <p:tags r:id="rId7"/>
            </p:custDataLst>
          </p:nvPr>
        </p:nvCxnSpPr>
        <p:spPr>
          <a:xfrm flipV="1">
            <a:off x="4802650" y="2347632"/>
            <a:ext cx="353899" cy="47430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38"/>
          <p:cNvCxnSpPr/>
          <p:nvPr>
            <p:custDataLst>
              <p:tags r:id="rId8"/>
            </p:custDataLst>
          </p:nvPr>
        </p:nvCxnSpPr>
        <p:spPr>
          <a:xfrm>
            <a:off x="4802650" y="2821937"/>
            <a:ext cx="353899" cy="25954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46"/>
          <p:cNvSpPr txBox="1"/>
          <p:nvPr>
            <p:custDataLst>
              <p:tags r:id="rId9"/>
            </p:custDataLst>
          </p:nvPr>
        </p:nvSpPr>
        <p:spPr>
          <a:xfrm>
            <a:off x="5962730" y="2001601"/>
            <a:ext cx="3089307" cy="1153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Focusing the beam at depth </a:t>
            </a:r>
          </a:p>
          <a:p>
            <a:pPr marL="177800" indent="-177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atin typeface="Century Gothic" panose="020B0502020202020204" pitchFamily="34" charset="0"/>
              </a:rPr>
              <a:t>Mitigates lateral spread</a:t>
            </a:r>
          </a:p>
          <a:p>
            <a:pPr marL="177800" indent="-1778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dirty="0">
                <a:latin typeface="Century Gothic" panose="020B0502020202020204" pitchFamily="34" charset="0"/>
              </a:rPr>
              <a:t>Gives more uniform dose</a:t>
            </a:r>
          </a:p>
        </p:txBody>
      </p:sp>
      <p:sp>
        <p:nvSpPr>
          <p:cNvPr id="78" name="Rectangle 77"/>
          <p:cNvSpPr/>
          <p:nvPr>
            <p:custDataLst>
              <p:tags r:id="rId10"/>
            </p:custDataLst>
          </p:nvPr>
        </p:nvSpPr>
        <p:spPr>
          <a:xfrm>
            <a:off x="1939635" y="3433783"/>
            <a:ext cx="5348530" cy="209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25" dirty="0"/>
          </a:p>
        </p:txBody>
      </p:sp>
      <p:sp>
        <p:nvSpPr>
          <p:cNvPr id="79" name="TextBox 102"/>
          <p:cNvSpPr txBox="1"/>
          <p:nvPr>
            <p:custDataLst>
              <p:tags r:id="rId11"/>
            </p:custDataLst>
          </p:nvPr>
        </p:nvSpPr>
        <p:spPr>
          <a:xfrm>
            <a:off x="1540476" y="3265137"/>
            <a:ext cx="5628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  <a:latin typeface="Century Gothic" panose="020B0502020202020204" pitchFamily="34" charset="0"/>
              </a:rPr>
              <a:t>Focused beam – Multiple irradiation angles – Concave volume</a:t>
            </a:r>
          </a:p>
        </p:txBody>
      </p:sp>
      <p:grpSp>
        <p:nvGrpSpPr>
          <p:cNvPr id="81" name="Group 107"/>
          <p:cNvGrpSpPr>
            <a:grpSpLocks noChangeAspect="1"/>
          </p:cNvGrpSpPr>
          <p:nvPr/>
        </p:nvGrpSpPr>
        <p:grpSpPr>
          <a:xfrm>
            <a:off x="5213813" y="1690558"/>
            <a:ext cx="712054" cy="654129"/>
            <a:chOff x="7400782" y="3775898"/>
            <a:chExt cx="2669497" cy="2452338"/>
          </a:xfrm>
        </p:grpSpPr>
        <p:pic>
          <p:nvPicPr>
            <p:cNvPr id="82" name="Picture 108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7555792" y="4030676"/>
              <a:ext cx="2048143" cy="1980155"/>
            </a:xfrm>
            <a:prstGeom prst="rect">
              <a:avLst/>
            </a:prstGeom>
            <a:scene3d>
              <a:camera prst="isometricOffAxis1Top"/>
              <a:lightRig rig="threePt" dir="t"/>
            </a:scene3d>
            <a:sp3d extrusionH="50800" contourW="6350"/>
          </p:spPr>
        </p:pic>
        <p:pic>
          <p:nvPicPr>
            <p:cNvPr id="83" name="Picture 109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7555792" y="3895004"/>
              <a:ext cx="2048143" cy="1980155"/>
            </a:xfrm>
            <a:prstGeom prst="rect">
              <a:avLst/>
            </a:prstGeom>
            <a:scene3d>
              <a:camera prst="isometricOffAxis1Top"/>
              <a:lightRig rig="threePt" dir="t"/>
            </a:scene3d>
            <a:sp3d extrusionH="50800" contourW="6350"/>
          </p:spPr>
        </p:pic>
        <p:pic>
          <p:nvPicPr>
            <p:cNvPr id="84" name="Picture 110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7572997" y="3775898"/>
              <a:ext cx="2048143" cy="1980155"/>
            </a:xfrm>
            <a:prstGeom prst="rect">
              <a:avLst/>
            </a:prstGeom>
            <a:scene3d>
              <a:camera prst="isometricOffAxis1Top"/>
              <a:lightRig rig="threePt" dir="t"/>
            </a:scene3d>
            <a:sp3d extrusionH="50800" contourW="6350"/>
          </p:spPr>
        </p:pic>
        <p:sp>
          <p:nvSpPr>
            <p:cNvPr id="85" name="TextBox 111"/>
            <p:cNvSpPr txBox="1"/>
            <p:nvPr>
              <p:custDataLst>
                <p:tags r:id="rId18"/>
              </p:custDataLst>
            </p:nvPr>
          </p:nvSpPr>
          <p:spPr>
            <a:xfrm>
              <a:off x="7400782" y="5522698"/>
              <a:ext cx="2669497" cy="7055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625" dirty="0" err="1"/>
                <a:t>Fluka</a:t>
              </a:r>
              <a:r>
                <a:rPr lang="sv-SE" sz="625" dirty="0"/>
                <a:t> simulation</a:t>
              </a:r>
              <a:endParaRPr lang="en-US" sz="625" dirty="0"/>
            </a:p>
          </p:txBody>
        </p:sp>
      </p:grpSp>
      <p:sp>
        <p:nvSpPr>
          <p:cNvPr id="86" name="TextBox 31"/>
          <p:cNvSpPr txBox="1"/>
          <p:nvPr>
            <p:custDataLst>
              <p:tags r:id="rId12"/>
            </p:custDataLst>
          </p:nvPr>
        </p:nvSpPr>
        <p:spPr>
          <a:xfrm>
            <a:off x="5091731" y="3500977"/>
            <a:ext cx="31951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dirty="0" err="1">
                <a:latin typeface="Century Gothic" panose="020B0502020202020204" pitchFamily="34" charset="0"/>
              </a:rPr>
              <a:t>Measurements</a:t>
            </a:r>
            <a:r>
              <a:rPr lang="sv-SE" sz="1100" dirty="0">
                <a:latin typeface="Century Gothic" panose="020B0502020202020204" pitchFamily="34" charset="0"/>
              </a:rPr>
              <a:t> – 36 </a:t>
            </a:r>
            <a:r>
              <a:rPr lang="sv-SE" sz="1100" dirty="0" err="1">
                <a:latin typeface="Century Gothic" panose="020B0502020202020204" pitchFamily="34" charset="0"/>
              </a:rPr>
              <a:t>angles</a:t>
            </a:r>
            <a:r>
              <a:rPr lang="sv-SE" sz="1100" dirty="0">
                <a:latin typeface="Century Gothic" panose="020B0502020202020204" pitchFamily="34" charset="0"/>
              </a:rPr>
              <a:t> – 10 </a:t>
            </a:r>
            <a:r>
              <a:rPr lang="sv-SE" sz="1100" dirty="0" err="1">
                <a:latin typeface="Century Gothic" panose="020B0502020202020204" pitchFamily="34" charset="0"/>
              </a:rPr>
              <a:t>pulses</a:t>
            </a:r>
            <a:r>
              <a:rPr lang="sv-SE" sz="1100" dirty="0">
                <a:latin typeface="Century Gothic" panose="020B0502020202020204" pitchFamily="34" charset="0"/>
              </a:rPr>
              <a:t>/</a:t>
            </a:r>
            <a:r>
              <a:rPr lang="sv-SE" sz="1100" dirty="0" err="1">
                <a:latin typeface="Century Gothic" panose="020B0502020202020204" pitchFamily="34" charset="0"/>
              </a:rPr>
              <a:t>angle</a:t>
            </a:r>
            <a:endParaRPr lang="en-US" sz="1100" dirty="0">
              <a:latin typeface="Century Gothic" panose="020B0502020202020204" pitchFamily="34" charset="0"/>
            </a:endParaRPr>
          </a:p>
        </p:txBody>
      </p:sp>
      <p:pic>
        <p:nvPicPr>
          <p:cNvPr id="87" name="Picture 5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887364" y="3744683"/>
            <a:ext cx="7264250" cy="1394613"/>
          </a:xfrm>
          <a:prstGeom prst="rect">
            <a:avLst/>
          </a:prstGeom>
        </p:spPr>
      </p:pic>
      <p:sp>
        <p:nvSpPr>
          <p:cNvPr id="29" name="O. Lundh et al., Med. Phys. 39, 6 (2012)"/>
          <p:cNvSpPr txBox="1"/>
          <p:nvPr>
            <p:custDataLst>
              <p:tags r:id="rId14"/>
            </p:custDataLst>
          </p:nvPr>
        </p:nvSpPr>
        <p:spPr>
          <a:xfrm>
            <a:off x="1752849" y="5562687"/>
            <a:ext cx="5749345" cy="296162"/>
          </a:xfrm>
          <a:prstGeom prst="rect">
            <a:avLst/>
          </a:prstGeom>
          <a:ln w="12700">
            <a:miter lim="400000"/>
          </a:ln>
        </p:spPr>
        <p:txBody>
          <a:bodyPr lIns="24729" tIns="24729" rIns="24729" bIns="24729" anchor="ctr">
            <a:spAutoFit/>
          </a:bodyPr>
          <a:lstStyle/>
          <a:p>
            <a:pPr algn="ctr" defTabSz="284480">
              <a:defRPr sz="2400">
                <a:solidFill>
                  <a:srgbClr val="AB1D1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fr-FR" sz="1600" dirty="0"/>
              <a:t>K. </a:t>
            </a:r>
            <a:r>
              <a:rPr lang="fr-FR" sz="1600" dirty="0" err="1"/>
              <a:t>Swendson</a:t>
            </a:r>
            <a:r>
              <a:rPr lang="fr-FR" sz="1600" dirty="0"/>
              <a:t> </a:t>
            </a:r>
            <a:r>
              <a:rPr lang="fr-FR" sz="1600" i="1" dirty="0"/>
              <a:t>et al.</a:t>
            </a:r>
            <a:r>
              <a:rPr lang="fr-FR" sz="1600" dirty="0"/>
              <a:t>, Scientific Reports 11:5844 (2021)</a:t>
            </a:r>
            <a:endParaRPr sz="16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Times New Roman"/>
        <a:ea typeface="黑体"/>
        <a:cs typeface=""/>
      </a:majorFont>
      <a:minorFont>
        <a:latin typeface="Times New Roman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5921</Words>
  <Application>Microsoft Office PowerPoint</Application>
  <PresentationFormat>On-screen Show (4:3)</PresentationFormat>
  <Paragraphs>285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Bookman Old Style</vt:lpstr>
      <vt:lpstr>Calibri</vt:lpstr>
      <vt:lpstr>Century Gothic</vt:lpstr>
      <vt:lpstr>Gill Sans</vt:lpstr>
      <vt:lpstr>Times New Roman</vt:lpstr>
      <vt:lpstr>Wingdings</vt:lpstr>
      <vt:lpstr>Office Theme</vt:lpstr>
      <vt:lpstr>Recent progress on laser-driven Very High Energy Electron radiotherapy</vt:lpstr>
      <vt:lpstr>Outline</vt:lpstr>
      <vt:lpstr>A brief introduction</vt:lpstr>
      <vt:lpstr>A brief introduction: Linac v.s. Laser acceleration </vt:lpstr>
      <vt:lpstr>A brief introduction: Photon v.s. VHEE</vt:lpstr>
      <vt:lpstr>LPA-VHHE dose calculations: a pencil beam</vt:lpstr>
      <vt:lpstr>LPA-VHHE dose calculations vs measured result</vt:lpstr>
      <vt:lpstr>Prostate cancer case</vt:lpstr>
      <vt:lpstr>Focused multi-angles VHEE: small intracranial tumor</vt:lpstr>
      <vt:lpstr>Clinically acceptable focused VHEE-RT</vt:lpstr>
      <vt:lpstr>Main difficulties in clinical translation</vt:lpstr>
      <vt:lpstr>Progress in China: Stableness of the LPA </vt:lpstr>
      <vt:lpstr>Progress in China: Stableness of the LPA</vt:lpstr>
      <vt:lpstr>LWFA-VHEE RT prototype</vt:lpstr>
      <vt:lpstr>Preclinical Study: Tumor control in the irradiated mice</vt:lpstr>
      <vt:lpstr>Transport system: compact dose delivery </vt:lpstr>
      <vt:lpstr>Transport system: machine in design </vt:lpstr>
      <vt:lpstr>Conclusion &amp; Perspectives</vt:lpstr>
      <vt:lpstr>Thanks for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Angal-Kalinin, Deepa (STFC,DL,AST)</dc:creator>
  <cp:lastModifiedBy>Angal-Kalinin, Deepa (STFC,DL,AST)</cp:lastModifiedBy>
  <cp:revision>1578</cp:revision>
  <dcterms:created xsi:type="dcterms:W3CDTF">2025-09-16T09:41:34Z</dcterms:created>
  <dcterms:modified xsi:type="dcterms:W3CDTF">2025-09-16T10:13:17Z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2052-6.7.1.8828</vt:lpwstr>
  </property>
  <property fmtid="{D5CDD505-2E9C-101B-9397-08002B2CF9AE}" pid="3" name="ICV">
    <vt:lpwstr>AB1D560736662BD82FB2C7681B5E5B9B_43</vt:lpwstr>
  </property>
</Properties>
</file>