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86" r:id="rId2"/>
    <p:sldId id="406" r:id="rId3"/>
    <p:sldId id="394" r:id="rId4"/>
    <p:sldId id="395" r:id="rId5"/>
    <p:sldId id="276" r:id="rId6"/>
    <p:sldId id="382" r:id="rId7"/>
    <p:sldId id="387" r:id="rId8"/>
    <p:sldId id="388" r:id="rId9"/>
    <p:sldId id="290" r:id="rId10"/>
    <p:sldId id="389" r:id="rId11"/>
    <p:sldId id="400" r:id="rId12"/>
    <p:sldId id="402" r:id="rId13"/>
    <p:sldId id="401" r:id="rId14"/>
    <p:sldId id="403" r:id="rId15"/>
    <p:sldId id="399" r:id="rId16"/>
    <p:sldId id="390" r:id="rId17"/>
    <p:sldId id="405" r:id="rId18"/>
    <p:sldId id="404" r:id="rId19"/>
    <p:sldId id="396" r:id="rId20"/>
    <p:sldId id="377" r:id="rId21"/>
    <p:sldId id="376" r:id="rId22"/>
    <p:sldId id="397" r:id="rId23"/>
    <p:sldId id="407" r:id="rId24"/>
    <p:sldId id="393" r:id="rId25"/>
    <p:sldId id="408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5"/>
    <a:srgbClr val="FFFFAB"/>
    <a:srgbClr val="FFFC00"/>
    <a:srgbClr val="DE5C22"/>
    <a:srgbClr val="004D80"/>
    <a:srgbClr val="97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BCA8D-3B32-4FCA-B02D-DA0660AA2125}" v="7367" dt="2025-09-12T17:11:06.66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58" d="100"/>
          <a:sy n="58" d="100"/>
        </p:scale>
        <p:origin x="9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pablo.cirrone@lns.infn.it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7694194" y="1878349"/>
            <a:ext cx="11125734" cy="4073083"/>
          </a:xfrm>
          <a:prstGeom prst="rect">
            <a:avLst/>
          </a:prstGeom>
        </p:spPr>
        <p:txBody>
          <a:bodyPr/>
          <a:lstStyle>
            <a:lvl1pPr algn="l">
              <a:defRPr sz="10400">
                <a:solidFill>
                  <a:srgbClr val="9411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62888" y="5644120"/>
            <a:ext cx="9058223" cy="242776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5200">
                <a:solidFill>
                  <a:srgbClr val="000000"/>
                </a:solidFill>
              </a:defRPr>
            </a:lvl1pPr>
            <a:lvl2pPr indent="0">
              <a:spcBef>
                <a:spcPts val="0"/>
              </a:spcBef>
              <a:defRPr sz="5200"/>
            </a:lvl2pPr>
            <a:lvl3pPr marL="0" indent="0">
              <a:spcBef>
                <a:spcPts val="0"/>
              </a:spcBef>
              <a:buSzTx/>
              <a:buNone/>
              <a:defRPr sz="5200"/>
            </a:lvl3pPr>
            <a:lvl4pPr marL="0" indent="0">
              <a:spcBef>
                <a:spcPts val="0"/>
              </a:spcBef>
              <a:buSzTx/>
              <a:buNone/>
              <a:defRPr sz="5200"/>
            </a:lvl4pPr>
            <a:lvl5pPr marL="0" indent="0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30098" y="13181071"/>
            <a:ext cx="466268" cy="47767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73453" y="1982390"/>
            <a:ext cx="11037094" cy="2571751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>
              <a:defRPr sz="1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4634507"/>
            <a:ext cx="11037094" cy="6027540"/>
          </a:xfrm>
          <a:prstGeom prst="rect">
            <a:avLst/>
          </a:prstGeom>
        </p:spPr>
        <p:txBody>
          <a:bodyPr lIns="53578" tIns="53578" rIns="53578" bIns="53578" anchor="ctr">
            <a:noAutofit/>
          </a:bodyPr>
          <a:lstStyle>
            <a:lvl1pPr marL="997857" indent="-680357">
              <a:spcBef>
                <a:spcPts val="3300"/>
              </a:spcBef>
              <a:buSzPct val="171000"/>
              <a:buChar char="•"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442357" indent="-680357">
              <a:spcBef>
                <a:spcPts val="3300"/>
              </a:spcBef>
              <a:buSzPct val="171000"/>
              <a:buChar char="•"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18868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23313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27758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4" y="11479113"/>
            <a:ext cx="399257" cy="4246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11617242" y="4819496"/>
            <a:ext cx="5230794" cy="3054813"/>
          </a:xfrm>
          <a:prstGeom prst="rect">
            <a:avLst/>
          </a:prstGeom>
        </p:spPr>
        <p:txBody>
          <a:bodyPr lIns="53578" tIns="53578" rIns="53578" bIns="53578"/>
          <a:lstStyle>
            <a:lvl1pPr algn="l">
              <a:defRPr sz="10000">
                <a:solidFill>
                  <a:srgbClr val="9411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89546" y="7592933"/>
            <a:ext cx="6793668" cy="1820820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spcBef>
                <a:spcPts val="0"/>
              </a:spcBef>
              <a:defRPr sz="5000">
                <a:solidFill>
                  <a:srgbClr val="000000"/>
                </a:solidFill>
              </a:defRPr>
            </a:lvl1pPr>
            <a:lvl2pPr indent="0">
              <a:spcBef>
                <a:spcPts val="0"/>
              </a:spcBef>
              <a:defRPr sz="5000"/>
            </a:lvl2pPr>
            <a:lvl3pPr marL="0" indent="0">
              <a:spcBef>
                <a:spcPts val="0"/>
              </a:spcBef>
              <a:buSzTx/>
              <a:buNone/>
              <a:defRPr sz="5000"/>
            </a:lvl3pPr>
            <a:lvl4pPr marL="0" indent="0">
              <a:spcBef>
                <a:spcPts val="0"/>
              </a:spcBef>
              <a:buSzTx/>
              <a:buNone/>
              <a:defRPr sz="5000"/>
            </a:lvl4pPr>
            <a:lvl5pPr marL="0" indent="0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7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8456100" y="5769747"/>
            <a:ext cx="2715270" cy="182096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Line"/>
          <p:cNvSpPr/>
          <p:nvPr/>
        </p:nvSpPr>
        <p:spPr>
          <a:xfrm flipV="1">
            <a:off x="11327879" y="5888595"/>
            <a:ext cx="1" cy="3755525"/>
          </a:xfrm>
          <a:prstGeom prst="line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Line"/>
          <p:cNvSpPr/>
          <p:nvPr/>
        </p:nvSpPr>
        <p:spPr>
          <a:xfrm flipH="1">
            <a:off x="11315136" y="9636018"/>
            <a:ext cx="1544648" cy="1"/>
          </a:xfrm>
          <a:prstGeom prst="line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583395" y="11600303"/>
            <a:ext cx="374060" cy="3799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 b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596" y="1314450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7611" y="2590149"/>
            <a:ext cx="16410717" cy="776997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200"/>
            </a:lvl1pPr>
            <a:lvl2pPr>
              <a:defRPr sz="4200"/>
            </a:lvl2pPr>
            <a:lvl3pPr marL="1739106" indent="-583406">
              <a:defRPr sz="4200"/>
            </a:lvl3pPr>
            <a:lvl4pPr marL="1916906" indent="-583406">
              <a:defRPr sz="4200"/>
            </a:lvl4pPr>
            <a:lvl5pPr marL="2361406" indent="-583406"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GAP Cirrone, PhD - pablo.cirrone@lns.infn.it"/>
          <p:cNvSpPr txBox="1"/>
          <p:nvPr/>
        </p:nvSpPr>
        <p:spPr>
          <a:xfrm>
            <a:off x="174094" y="13261390"/>
            <a:ext cx="12966362" cy="32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6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0478" y="1354944"/>
            <a:ext cx="374061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00678" y="116043"/>
            <a:ext cx="14649278" cy="1254482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501134">
              <a:spcBef>
                <a:spcPts val="0"/>
              </a:spcBef>
              <a:defRPr sz="658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16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665963" y="272788"/>
            <a:ext cx="1403147" cy="94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1812" y="394189"/>
            <a:ext cx="1462850" cy="698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wit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22581296" y="13032144"/>
            <a:ext cx="1785938" cy="585656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867" y="13086136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2" name="GAP Cirrone, PhD - pablo.cirrone@lns.infn.it"/>
          <p:cNvSpPr txBox="1"/>
          <p:nvPr/>
        </p:nvSpPr>
        <p:spPr>
          <a:xfrm>
            <a:off x="-14121" y="13123922"/>
            <a:ext cx="17288481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4" y="110912"/>
            <a:ext cx="19532368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15191" y="1708787"/>
            <a:ext cx="1785942" cy="585659"/>
          </a:xfrm>
          <a:prstGeom prst="rect">
            <a:avLst/>
          </a:prstGeom>
          <a:solidFill>
            <a:srgbClr val="030E14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000" b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1136643" y="2553251"/>
            <a:ext cx="21880957" cy="10359969"/>
          </a:xfrm>
          <a:prstGeom prst="rect">
            <a:avLst/>
          </a:prstGeom>
        </p:spPr>
        <p:txBody>
          <a:bodyPr lIns="142873" tIns="142873" rIns="142873" bIns="142873"/>
          <a:lstStyle>
            <a:lvl1pPr defTabSz="821532">
              <a:spcBef>
                <a:spcPts val="5800"/>
              </a:spcBef>
              <a:defRPr>
                <a:solidFill>
                  <a:srgbClr val="280B25"/>
                </a:solidFill>
              </a:defRPr>
            </a:lvl1pPr>
            <a:lvl2pPr indent="0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2pPr>
            <a:lvl3pPr marL="135572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3pPr>
            <a:lvl4pPr marL="144462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4pPr>
            <a:lvl5pPr marL="166687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GAP Cirrone, PhD - pablo.cirrone@lns.infn.it"/>
          <p:cNvSpPr txBox="1"/>
          <p:nvPr/>
        </p:nvSpPr>
        <p:spPr>
          <a:xfrm>
            <a:off x="212074" y="13172024"/>
            <a:ext cx="17288480" cy="40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algn="l" defTabSz="1828800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S. Arjmand, PhD – sahar.arjmand@lns.infn.it</a:t>
            </a:r>
          </a:p>
        </p:txBody>
      </p:sp>
      <p:sp>
        <p:nvSpPr>
          <p:cNvPr id="19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3" y="110911"/>
            <a:ext cx="19532370" cy="1672646"/>
          </a:xfrm>
          <a:prstGeom prst="rect">
            <a:avLst/>
          </a:prstGeom>
        </p:spPr>
        <p:txBody>
          <a:bodyPr lIns="142873" tIns="142873" rIns="142873" bIns="142873" anchor="ctr"/>
          <a:lstStyle/>
          <a:p>
            <a:pPr defTabSz="649009">
              <a:spcBef>
                <a:spcPts val="2000"/>
              </a:spcBef>
              <a:defRPr sz="8800">
                <a:solidFill>
                  <a:srgbClr val="030E14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pic>
        <p:nvPicPr>
          <p:cNvPr id="19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153377" y="55221"/>
            <a:ext cx="1870863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5625" y="110912"/>
            <a:ext cx="2289969" cy="109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AP Cirrone, PhD - pablo.cirrone@lns.infn.it"/>
          <p:cNvSpPr txBox="1"/>
          <p:nvPr/>
        </p:nvSpPr>
        <p:spPr>
          <a:xfrm>
            <a:off x="5697832" y="13038674"/>
            <a:ext cx="13988762" cy="668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defTabSz="1828800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10th International Conference, Charged &amp; Neutral Particles Channeling Phenomena</a:t>
            </a:r>
          </a:p>
          <a:p>
            <a:pPr defTabSz="821532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September 8-13, 2024, Riccione (Rimini), Italy 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60" y="1762781"/>
            <a:ext cx="609142" cy="620545"/>
          </a:xfrm>
          <a:prstGeom prst="rect">
            <a:avLst/>
          </a:prstGeom>
        </p:spPr>
        <p:txBody>
          <a:bodyPr lIns="142873" tIns="142873" rIns="142873" bIns="142873"/>
          <a:lstStyle>
            <a:lvl1pPr defTabSz="821532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4405312" y="2160984"/>
            <a:ext cx="16948548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3048000" y="2160984"/>
            <a:ext cx="1321594" cy="48220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3048000" y="13233796"/>
            <a:ext cx="18305860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42" name="logo INFN-LNS.jpg" descr="logo INFN-LNS.jpg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9175015" y="232171"/>
            <a:ext cx="2071689" cy="177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GAP Cirrone, PhD - INFN-LNS (Italy) - pablo.cirrone@lns.infn.it"/>
          <p:cNvSpPr txBox="1"/>
          <p:nvPr/>
        </p:nvSpPr>
        <p:spPr>
          <a:xfrm>
            <a:off x="3138875" y="13196689"/>
            <a:ext cx="873323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2400" b="0">
                <a:solidFill>
                  <a:srgbClr val="94E3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GAP Cirrone, PhD - INFN-LNS (Italy) - pablo.cirrone@lns.infn.it</a:t>
            </a:r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3173015" y="339328"/>
            <a:ext cx="15912704" cy="1553766"/>
          </a:xfrm>
          <a:prstGeom prst="rect">
            <a:avLst/>
          </a:prstGeom>
          <a:effectLst>
            <a:outerShdw dir="2700000" rotWithShape="0">
              <a:srgbClr val="000000">
                <a:alpha val="0"/>
              </a:srgbClr>
            </a:outerShdw>
            <a:reflection stA="0" endPos="40000" dir="5400000" sy="-100000" algn="bl" rotWithShape="0"/>
          </a:effectLst>
        </p:spPr>
        <p:txBody>
          <a:bodyPr/>
          <a:lstStyle>
            <a:lvl1pPr algn="l">
              <a:defRPr sz="9000">
                <a:solidFill>
                  <a:srgbClr val="0329D7"/>
                </a:solidFill>
                <a:effectLst>
                  <a:outerShdw blurRad="50800" dist="25400" dir="2700000" rotWithShape="0">
                    <a:srgbClr val="000000">
                      <a:alpha val="75000"/>
                    </a:srgbClr>
                  </a:outerShdw>
                </a:effectLst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73015" y="2678906"/>
            <a:ext cx="16948548" cy="10537032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300"/>
              </a:spcBef>
              <a:defRPr sz="7200">
                <a:solidFill>
                  <a:srgbClr val="FF2600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1pPr>
            <a:lvl2pPr indent="381000">
              <a:spcBef>
                <a:spcPts val="3300"/>
              </a:spcBef>
              <a:defRPr sz="5800">
                <a:solidFill>
                  <a:srgbClr val="00882B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2pPr>
            <a:lvl3pPr marL="0" indent="762000">
              <a:spcBef>
                <a:spcPts val="3300"/>
              </a:spcBef>
              <a:buSzTx/>
              <a:buNone/>
              <a:defRPr sz="5800">
                <a:solidFill>
                  <a:srgbClr val="011993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3pPr>
            <a:lvl4pPr marL="0" indent="1143000">
              <a:spcBef>
                <a:spcPts val="3300"/>
              </a:spcBef>
              <a:buSzTx/>
              <a:buNone/>
              <a:defRPr sz="5800">
                <a:latin typeface="Apple Symbols"/>
                <a:ea typeface="Apple Symbols"/>
                <a:cs typeface="Apple Symbols"/>
                <a:sym typeface="Apple Symbols"/>
              </a:defRPr>
            </a:lvl4pPr>
            <a:lvl5pPr marL="0" indent="1397000">
              <a:spcBef>
                <a:spcPts val="3300"/>
              </a:spcBef>
              <a:buSzTx/>
              <a:buNone/>
              <a:defRPr sz="5800">
                <a:latin typeface="Apple Symbols"/>
                <a:ea typeface="Apple Symbols"/>
                <a:cs typeface="Apple Symbols"/>
                <a:sym typeface="Apple Symbol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69679" y="2160984"/>
            <a:ext cx="460376" cy="498476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97D7E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"/>
          <p:cNvSpPr/>
          <p:nvPr/>
        </p:nvSpPr>
        <p:spPr>
          <a:xfrm>
            <a:off x="3048000" y="2160984"/>
            <a:ext cx="1285875" cy="48220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4" name="Rectangle"/>
          <p:cNvSpPr/>
          <p:nvPr/>
        </p:nvSpPr>
        <p:spPr>
          <a:xfrm>
            <a:off x="4405312" y="2160984"/>
            <a:ext cx="16948548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5" name="Rectangle"/>
          <p:cNvSpPr/>
          <p:nvPr/>
        </p:nvSpPr>
        <p:spPr>
          <a:xfrm>
            <a:off x="3048000" y="13233796"/>
            <a:ext cx="18305860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6" name="GAP Cirrone, PhD - INFN-LNS (Italy) - pablo.cirrone@lns.infn.it"/>
          <p:cNvSpPr txBox="1"/>
          <p:nvPr/>
        </p:nvSpPr>
        <p:spPr>
          <a:xfrm>
            <a:off x="3138875" y="13196689"/>
            <a:ext cx="873323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400" b="0">
                <a:solidFill>
                  <a:srgbClr val="94E3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GAP Cirrone, PhD - INFN-LNS (Italy) - </a:t>
            </a:r>
            <a:r>
              <a:rPr u="sng">
                <a:hlinkClick r:id="rId2"/>
              </a:rPr>
              <a:t>pablo.cirrone@lns.infn.it</a:t>
            </a:r>
          </a:p>
        </p:txBody>
      </p:sp>
      <p:pic>
        <p:nvPicPr>
          <p:cNvPr id="257" name="logo INFN-LNS.jpg" descr="logo INFN-LNS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9175015" y="232171"/>
            <a:ext cx="2071689" cy="177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3173015" y="339328"/>
            <a:ext cx="15859126" cy="1589485"/>
          </a:xfrm>
          <a:prstGeom prst="rect">
            <a:avLst/>
          </a:prstGeom>
          <a:effectLst>
            <a:outerShdw blurRad="88900" dist="25400" dir="2700000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l">
              <a:defRPr sz="9000">
                <a:solidFill>
                  <a:srgbClr val="0329D7"/>
                </a:solidFill>
                <a:effectLst>
                  <a:outerShdw blurRad="50800" dist="25400" dir="2700000" rotWithShape="0">
                    <a:srgbClr val="000000">
                      <a:alpha val="75000"/>
                    </a:srgbClr>
                  </a:outerShdw>
                </a:effectLst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51820" y="2143125"/>
            <a:ext cx="460376" cy="49847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97D7E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1106714" indent="-789214">
              <a:spcBef>
                <a:spcPts val="3300"/>
              </a:spcBef>
              <a:buSzPct val="171000"/>
              <a:buChar char="•"/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4">
              <a:spcBef>
                <a:spcPts val="3300"/>
              </a:spcBef>
              <a:buSzPct val="171000"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"/>
          <p:cNvSpPr/>
          <p:nvPr/>
        </p:nvSpPr>
        <p:spPr>
          <a:xfrm>
            <a:off x="23042951" y="13126567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72260" y="13149876"/>
            <a:ext cx="374061" cy="3926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7" name="GAP Cirrone, PhD - pablo.cirrone@lns.infn.it"/>
          <p:cNvSpPr txBox="1"/>
          <p:nvPr/>
        </p:nvSpPr>
        <p:spPr>
          <a:xfrm>
            <a:off x="204544" y="13193918"/>
            <a:ext cx="12966361" cy="30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7656736" y="7750968"/>
            <a:ext cx="12494917" cy="4643439"/>
          </a:xfrm>
          <a:prstGeom prst="rect">
            <a:avLst/>
          </a:prstGeom>
        </p:spPr>
        <p:txBody>
          <a:bodyPr/>
          <a:lstStyle>
            <a:lvl1pPr algn="l">
              <a:defRPr sz="1040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Title Text</a:t>
            </a:r>
          </a:p>
        </p:txBody>
      </p:sp>
      <p:pic>
        <p:nvPicPr>
          <p:cNvPr id="2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8057" y="10021887"/>
            <a:ext cx="4188027" cy="101601"/>
          </a:xfrm>
          <a:prstGeom prst="rect">
            <a:avLst/>
          </a:prstGeom>
        </p:spPr>
      </p:pic>
      <p:pic>
        <p:nvPicPr>
          <p:cNvPr id="27" name="LOGO_INFN_NEWS_sito.jpg" descr="LOGO_INFN_NEWS_sito.jpg"/>
          <p:cNvPicPr>
            <a:picLocks noChangeAspect="1"/>
          </p:cNvPicPr>
          <p:nvPr/>
        </p:nvPicPr>
        <p:blipFill>
          <a:blip r:embed="rId3"/>
          <a:srcRect l="8621" r="8621"/>
          <a:stretch>
            <a:fillRect/>
          </a:stretch>
        </p:blipFill>
        <p:spPr>
          <a:xfrm>
            <a:off x="3434823" y="7972612"/>
            <a:ext cx="3620360" cy="242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190" y="10422742"/>
            <a:ext cx="3456064" cy="1649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67522" y="13201488"/>
            <a:ext cx="466269" cy="4776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/>
          <p:cNvSpPr/>
          <p:nvPr/>
        </p:nvSpPr>
        <p:spPr>
          <a:xfrm>
            <a:off x="22634767" y="12651982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2862378" cy="16726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38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1799445" y="107156"/>
            <a:ext cx="2416930" cy="162088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04361" y="1271440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Pablo Cirrone, PhD - pablo.cirrone@lns.infn.it"/>
          <p:cNvSpPr txBox="1"/>
          <p:nvPr/>
        </p:nvSpPr>
        <p:spPr>
          <a:xfrm>
            <a:off x="250140" y="13112008"/>
            <a:ext cx="5501330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  <p:pic>
        <p:nvPicPr>
          <p:cNvPr id="41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2095" y="297181"/>
            <a:ext cx="2600622" cy="1241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-773" y="185793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932519" y="2587768"/>
            <a:ext cx="16121157" cy="10359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  <a:lvl4pPr>
              <a:buSzPct val="145000"/>
            </a:lvl4pPr>
            <a:lvl5pPr>
              <a:buSzPct val="14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0426" y="192273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66499" y="62722"/>
            <a:ext cx="12741416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1511688" y="62629"/>
            <a:ext cx="2494481" cy="167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594" y="252654"/>
            <a:ext cx="2600622" cy="1241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blo Cirrone, PhD - pablo.cirrone@lns.infn.it"/>
          <p:cNvSpPr txBox="1"/>
          <p:nvPr/>
        </p:nvSpPr>
        <p:spPr>
          <a:xfrm>
            <a:off x="66599" y="12832658"/>
            <a:ext cx="542661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  <p:sp>
        <p:nvSpPr>
          <p:cNvPr id="62" name="Rectangle"/>
          <p:cNvSpPr/>
          <p:nvPr/>
        </p:nvSpPr>
        <p:spPr>
          <a:xfrm>
            <a:off x="22604781" y="1276814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50650" y="12824011"/>
            <a:ext cx="466268" cy="4776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"/>
          <p:cNvSpPr/>
          <p:nvPr/>
        </p:nvSpPr>
        <p:spPr>
          <a:xfrm>
            <a:off x="19552778" y="13008261"/>
            <a:ext cx="1785940" cy="585659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694693" y="13086136"/>
            <a:ext cx="466268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3027042" y="3049348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64819" y="3685835"/>
            <a:ext cx="12090867" cy="776997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56162" y="3097948"/>
            <a:ext cx="374060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204842" y="1794866"/>
            <a:ext cx="13069402" cy="1254483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681870">
              <a:spcBef>
                <a:spcPts val="0"/>
              </a:spcBef>
              <a:defRPr sz="8964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GAP Cirrone, PhD - pablo.cirrone@lns.infn.it"/>
          <p:cNvSpPr txBox="1"/>
          <p:nvPr/>
        </p:nvSpPr>
        <p:spPr>
          <a:xfrm>
            <a:off x="3229124" y="11641480"/>
            <a:ext cx="12966360" cy="30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"/>
          <p:cNvSpPr/>
          <p:nvPr/>
        </p:nvSpPr>
        <p:spPr>
          <a:xfrm>
            <a:off x="3019670" y="3141273"/>
            <a:ext cx="1339455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37818" y="3688651"/>
            <a:ext cx="12090867" cy="776997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GAP Cirrone, PhD - pablo.cirrone@lns.infn.it"/>
          <p:cNvSpPr txBox="1"/>
          <p:nvPr/>
        </p:nvSpPr>
        <p:spPr>
          <a:xfrm>
            <a:off x="3229124" y="11565280"/>
            <a:ext cx="12966360" cy="30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3390" y="3189873"/>
            <a:ext cx="374061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076050" y="1794866"/>
            <a:ext cx="14169463" cy="1254483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681870">
              <a:spcBef>
                <a:spcPts val="0"/>
              </a:spcBef>
              <a:defRPr sz="8964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3047999" y="3049174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51719" y="3097775"/>
            <a:ext cx="374061" cy="3926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9" name="Screenshot 2023-07-02 at 00.24.58.png" descr="Screenshot 2023-07-02 at 00.24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161" y="1851553"/>
            <a:ext cx="1989971" cy="1254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5191" y="1708788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36644" y="2553251"/>
            <a:ext cx="21880956" cy="1035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2pPr indent="444500">
              <a:spcBef>
                <a:spcPts val="2800"/>
              </a:spcBef>
              <a:defRPr sz="4400">
                <a:solidFill>
                  <a:srgbClr val="000000"/>
                </a:solidFill>
              </a:defRPr>
            </a:lvl2pPr>
            <a:lvl3pPr marL="17668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3pPr>
            <a:lvl4pPr marL="19446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4pPr>
            <a:lvl5pPr marL="23891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GAP Cirrone, PhD - pablo.cirrone@lns.infn.it"/>
          <p:cNvSpPr txBox="1"/>
          <p:nvPr/>
        </p:nvSpPr>
        <p:spPr>
          <a:xfrm>
            <a:off x="212073" y="13172023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196" y="1762781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LOGO_INFN_NEWS_sito.jpg" descr="LOGO_INFN_NEWS_sito.jpg"/>
          <p:cNvPicPr>
            <a:picLocks noChangeAspect="1"/>
          </p:cNvPicPr>
          <p:nvPr/>
        </p:nvPicPr>
        <p:blipFill>
          <a:blip r:embed="rId21"/>
          <a:srcRect l="8621" r="8621"/>
          <a:stretch>
            <a:fillRect/>
          </a:stretch>
        </p:blipFill>
        <p:spPr>
          <a:xfrm>
            <a:off x="22153377" y="319972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oup" descr="Group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147841" y="481840"/>
            <a:ext cx="1950466" cy="9307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4200331" y="2228401"/>
            <a:ext cx="15609095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70" r:id="rId16"/>
    <p:sldLayoutId id="2147483671" r:id="rId17"/>
    <p:sldLayoutId id="2147483672" r:id="rId18"/>
    <p:sldLayoutId id="2147483674" r:id="rId19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genda.infn.it/e/HPLA2025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7C5C2-194A-1D5F-67CA-1AD9D6DF8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I-LUCE: An Upcoming Facility for Radiation Production Using High-Power Laser Beams">
            <a:extLst>
              <a:ext uri="{FF2B5EF4-FFF2-40B4-BE49-F238E27FC236}">
                <a16:creationId xmlns:a16="http://schemas.microsoft.com/office/drawing/2014/main" id="{D8FCCFA0-E7EF-9D42-9FF5-52B7949C3BF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5895" y="4711757"/>
            <a:ext cx="23338869" cy="192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The I-LUCE laser-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based</a:t>
            </a:r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 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acceleration</a:t>
            </a:r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 facility 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at</a:t>
            </a:r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 INFN and 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its</a:t>
            </a:r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 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perspectives</a:t>
            </a:r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 for electron 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acceleration</a:t>
            </a:r>
            <a:r>
              <a:rPr lang="it-IT" sz="4300" b="1" dirty="0">
                <a:solidFill>
                  <a:srgbClr val="000000"/>
                </a:solidFill>
                <a:latin typeface="Aptos Display"/>
              </a:rPr>
              <a:t> in FLASH and VHEE </a:t>
            </a:r>
            <a:r>
              <a:rPr lang="it-IT" sz="4300" b="1" dirty="0" err="1">
                <a:solidFill>
                  <a:srgbClr val="000000"/>
                </a:solidFill>
                <a:latin typeface="Aptos Display"/>
              </a:rPr>
              <a:t>applications</a:t>
            </a:r>
            <a:endParaRPr lang="en-US" sz="4300" b="1" dirty="0">
              <a:solidFill>
                <a:srgbClr val="000000"/>
              </a:solidFill>
              <a:latin typeface="Aptos Display"/>
            </a:endParaRPr>
          </a:p>
        </p:txBody>
      </p:sp>
      <p:pic>
        <p:nvPicPr>
          <p:cNvPr id="317" name="LOGO_INFN_NEWS_sito.jpg" descr="LOGO_INFN_NEWS_sito.jpg">
            <a:extLst>
              <a:ext uri="{FF2B5EF4-FFF2-40B4-BE49-F238E27FC236}">
                <a16:creationId xmlns:a16="http://schemas.microsoft.com/office/drawing/2014/main" id="{9917C265-A386-3DDF-3AA8-10D8DE81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39486" y="149214"/>
            <a:ext cx="3997899" cy="2681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CC2D2-214D-622C-8AAB-67157EB4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524" y="414744"/>
            <a:ext cx="3064476" cy="1291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253CB-6931-8A98-3B6D-FC61CFA0C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906" y="469495"/>
            <a:ext cx="2361804" cy="1117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7D6C3C-F896-8285-32AB-C11993C84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9621" y="395694"/>
            <a:ext cx="2883978" cy="1280551"/>
          </a:xfrm>
          <a:prstGeom prst="rect">
            <a:avLst/>
          </a:prstGeom>
        </p:spPr>
      </p:pic>
      <p:pic>
        <p:nvPicPr>
          <p:cNvPr id="15" name="Group" descr="Group">
            <a:extLst>
              <a:ext uri="{FF2B5EF4-FFF2-40B4-BE49-F238E27FC236}">
                <a16:creationId xmlns:a16="http://schemas.microsoft.com/office/drawing/2014/main" id="{954493C5-A513-28CE-DDE5-FB889E8E8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425" y="280204"/>
            <a:ext cx="4184891" cy="1997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rmen Altana, Sahar Arjmand, Danilo Bonanno, Antonio Caruso,…">
            <a:extLst>
              <a:ext uri="{FF2B5EF4-FFF2-40B4-BE49-F238E27FC236}">
                <a16:creationId xmlns:a16="http://schemas.microsoft.com/office/drawing/2014/main" id="{C329F438-E158-B0F8-A3E3-EB7AF6E05D1E}"/>
              </a:ext>
            </a:extLst>
          </p:cNvPr>
          <p:cNvSpPr txBox="1"/>
          <p:nvPr/>
        </p:nvSpPr>
        <p:spPr>
          <a:xfrm>
            <a:off x="273705" y="9601538"/>
            <a:ext cx="23826933" cy="1313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800" b="0" i="1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dirty="0">
                <a:solidFill>
                  <a:schemeClr val="tx1"/>
                </a:solidFill>
                <a:latin typeface="Avenir Book"/>
              </a:rPr>
              <a:t>C</a:t>
            </a:r>
            <a:r>
              <a:rPr dirty="0">
                <a:solidFill>
                  <a:schemeClr val="tx1"/>
                </a:solidFill>
                <a:latin typeface="Avenir Book"/>
              </a:rPr>
              <a:t> Altana, 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A Amato, D </a:t>
            </a:r>
            <a:r>
              <a:rPr lang="it-IT" dirty="0" err="1">
                <a:solidFill>
                  <a:schemeClr val="tx1"/>
                </a:solidFill>
                <a:latin typeface="Avenir Book"/>
              </a:rPr>
              <a:t>Bandieramonte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, D</a:t>
            </a:r>
            <a:r>
              <a:rPr dirty="0">
                <a:solidFill>
                  <a:schemeClr val="tx1"/>
                </a:solidFill>
                <a:latin typeface="Avenir Book"/>
              </a:rPr>
              <a:t> Bonanno, 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A </a:t>
            </a:r>
            <a:r>
              <a:rPr dirty="0">
                <a:solidFill>
                  <a:schemeClr val="tx1"/>
                </a:solidFill>
                <a:latin typeface="Avenir Book"/>
              </a:rPr>
              <a:t>Caruso,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 G Cuttone, C Manna, GS Mauro, A Miraglia,                       MS Musumeci, D Rizzo, S</a:t>
            </a:r>
            <a:r>
              <a:rPr dirty="0">
                <a:solidFill>
                  <a:schemeClr val="tx1"/>
                </a:solidFill>
                <a:latin typeface="Avenir Book"/>
              </a:rPr>
              <a:t> Tudisco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, F </a:t>
            </a:r>
            <a:r>
              <a:rPr kumimoji="0" lang="en-IT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sym typeface="Helvetica Neue"/>
              </a:rPr>
              <a:t>Vinciguerra</a:t>
            </a:r>
            <a:endParaRPr lang="it-IT" dirty="0">
              <a:solidFill>
                <a:schemeClr val="tx1"/>
              </a:solidFill>
              <a:latin typeface="Avenir Book"/>
            </a:endParaRPr>
          </a:p>
        </p:txBody>
      </p:sp>
      <p:sp>
        <p:nvSpPr>
          <p:cNvPr id="17" name="I-LUCE: An Upcoming Facility for Radiation Production Using High-Power Laser Beams">
            <a:extLst>
              <a:ext uri="{FF2B5EF4-FFF2-40B4-BE49-F238E27FC236}">
                <a16:creationId xmlns:a16="http://schemas.microsoft.com/office/drawing/2014/main" id="{F2BD9E50-3F73-C1CC-A377-1FDF8865B92E}"/>
              </a:ext>
            </a:extLst>
          </p:cNvPr>
          <p:cNvSpPr txBox="1">
            <a:spLocks/>
          </p:cNvSpPr>
          <p:nvPr/>
        </p:nvSpPr>
        <p:spPr>
          <a:xfrm>
            <a:off x="375927" y="6337298"/>
            <a:ext cx="7206902" cy="1066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9411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it-IT" sz="4000" dirty="0">
                <a:solidFill>
                  <a:schemeClr val="accent2">
                    <a:lumMod val="50000"/>
                  </a:schemeClr>
                </a:solidFill>
              </a:rPr>
              <a:t>R Catalano, INFN-LNS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265810-A276-600A-BB3D-A54EDF704F8E}"/>
              </a:ext>
            </a:extLst>
          </p:cNvPr>
          <p:cNvSpPr txBox="1"/>
          <p:nvPr/>
        </p:nvSpPr>
        <p:spPr>
          <a:xfrm>
            <a:off x="4930262" y="12405792"/>
            <a:ext cx="14023069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0" i="1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International Workshop on </a:t>
            </a:r>
            <a:r>
              <a:rPr kumimoji="0" lang="it-IT" sz="3000" b="0" i="1" u="none" strike="noStrike" cap="none" spc="0" normalizeH="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Very</a:t>
            </a:r>
            <a:r>
              <a:rPr kumimoji="0" lang="it-IT" sz="3000" b="0" i="1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High Energy Electron </a:t>
            </a:r>
            <a:r>
              <a:rPr kumimoji="0" lang="it-IT" sz="3000" b="0" i="1" u="none" strike="noStrike" cap="none" spc="0" normalizeH="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Radiotherapy</a:t>
            </a:r>
            <a:r>
              <a:rPr kumimoji="0" lang="it-IT" sz="3000" b="0" i="1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(VHEE 2025)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000" b="0" i="1" dirty="0">
                <a:solidFill>
                  <a:schemeClr val="bg1">
                    <a:lumMod val="75000"/>
                  </a:schemeClr>
                </a:solidFill>
              </a:rPr>
              <a:t>STFC, </a:t>
            </a:r>
            <a:r>
              <a:rPr lang="it-IT" sz="3000" b="0" i="1" dirty="0" err="1">
                <a:solidFill>
                  <a:schemeClr val="bg1">
                    <a:lumMod val="75000"/>
                  </a:schemeClr>
                </a:solidFill>
              </a:rPr>
              <a:t>Daresbury</a:t>
            </a:r>
            <a:r>
              <a:rPr lang="it-IT" sz="3000" b="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3000" b="0" i="1" dirty="0" err="1">
                <a:solidFill>
                  <a:schemeClr val="bg1">
                    <a:lumMod val="75000"/>
                  </a:schemeClr>
                </a:solidFill>
              </a:rPr>
              <a:t>Laboratory</a:t>
            </a:r>
            <a:r>
              <a:rPr lang="it-IT" sz="3000" b="0" i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sz="3000" b="0" i="1" dirty="0" err="1">
                <a:solidFill>
                  <a:schemeClr val="bg1">
                    <a:lumMod val="75000"/>
                  </a:schemeClr>
                </a:solidFill>
              </a:rPr>
              <a:t>September</a:t>
            </a:r>
            <a:r>
              <a:rPr lang="it-IT" sz="3000" b="0" i="1" dirty="0">
                <a:solidFill>
                  <a:schemeClr val="bg1">
                    <a:lumMod val="75000"/>
                  </a:schemeClr>
                </a:solidFill>
              </a:rPr>
              <a:t> 16, 2025</a:t>
            </a:r>
            <a:endParaRPr kumimoji="0" lang="en-US" sz="3000" b="0" i="1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rmen Altana, Sahar Arjmand, Danilo Bonanno, Antonio Caruso,…">
            <a:extLst>
              <a:ext uri="{FF2B5EF4-FFF2-40B4-BE49-F238E27FC236}">
                <a16:creationId xmlns:a16="http://schemas.microsoft.com/office/drawing/2014/main" id="{D5599F9D-7D22-19AD-EEA2-DD235ABABA2F}"/>
              </a:ext>
            </a:extLst>
          </p:cNvPr>
          <p:cNvSpPr txBox="1"/>
          <p:nvPr/>
        </p:nvSpPr>
        <p:spPr>
          <a:xfrm>
            <a:off x="557067" y="8338902"/>
            <a:ext cx="23826933" cy="72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800" b="0" i="1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dirty="0">
                <a:solidFill>
                  <a:schemeClr val="tx1"/>
                </a:solidFill>
                <a:latin typeface="Avenir Book"/>
              </a:rPr>
              <a:t>GAP Cirrone, S </a:t>
            </a:r>
            <a:r>
              <a:rPr lang="it-IT" dirty="0" err="1">
                <a:solidFill>
                  <a:schemeClr val="tx1"/>
                </a:solidFill>
                <a:latin typeface="Avenir Book"/>
              </a:rPr>
              <a:t>Arjmand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, D</a:t>
            </a:r>
            <a:r>
              <a:rPr dirty="0">
                <a:solidFill>
                  <a:schemeClr val="tx1"/>
                </a:solidFill>
                <a:latin typeface="Avenir Book"/>
              </a:rPr>
              <a:t> Oliva,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 AD</a:t>
            </a:r>
            <a:r>
              <a:rPr dirty="0">
                <a:solidFill>
                  <a:schemeClr val="tx1"/>
                </a:solidFill>
                <a:latin typeface="Avenir Book"/>
              </a:rPr>
              <a:t> Pappalardo, 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G</a:t>
            </a:r>
            <a:r>
              <a:rPr dirty="0">
                <a:solidFill>
                  <a:schemeClr val="tx1"/>
                </a:solidFill>
                <a:latin typeface="Avenir Book"/>
              </a:rPr>
              <a:t> </a:t>
            </a:r>
            <a:r>
              <a:rPr dirty="0" err="1">
                <a:solidFill>
                  <a:schemeClr val="tx1"/>
                </a:solidFill>
                <a:latin typeface="Avenir Book"/>
              </a:rPr>
              <a:t>Petringa</a:t>
            </a:r>
            <a:r>
              <a:rPr lang="it-IT" dirty="0">
                <a:solidFill>
                  <a:schemeClr val="tx1"/>
                </a:solidFill>
                <a:latin typeface="Avenir Book"/>
              </a:rPr>
              <a:t>, A Sciuto, J</a:t>
            </a:r>
            <a:r>
              <a:rPr dirty="0">
                <a:solidFill>
                  <a:schemeClr val="tx1"/>
                </a:solidFill>
                <a:latin typeface="Avenir Book"/>
              </a:rPr>
              <a:t> </a:t>
            </a:r>
            <a:r>
              <a:rPr lang="en-GB" dirty="0">
                <a:solidFill>
                  <a:schemeClr val="tx1"/>
                </a:solidFill>
                <a:latin typeface="Avenir Book"/>
              </a:rPr>
              <a:t>Suarez-Vargas</a:t>
            </a:r>
            <a:endParaRPr lang="it-IT" dirty="0">
              <a:solidFill>
                <a:schemeClr val="tx1"/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517702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Electrons acceleration s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8641">
              <a:defRPr sz="7616"/>
            </a:lvl1pPr>
          </a:lstStyle>
          <a:p>
            <a:r>
              <a:t>Electrons acceleration station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50B5057-ECDA-6C9C-D266-C109621DD296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E3F851C-38B0-14CD-C326-F0D8DFA8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2" y="1734361"/>
            <a:ext cx="12287154" cy="8063057"/>
          </a:xfrm>
          <a:prstGeom prst="rect">
            <a:avLst/>
          </a:prstGeom>
        </p:spPr>
      </p:pic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188EAA03-6713-716C-F12A-C466B05ED6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90" t="26246" r="13290" b="36991"/>
          <a:stretch>
            <a:fillRect/>
          </a:stretch>
        </p:blipFill>
        <p:spPr>
          <a:xfrm>
            <a:off x="8719501" y="2160287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C87ABB9A-A7DA-818F-3867-8927D400AC62}"/>
              </a:ext>
            </a:extLst>
          </p:cNvPr>
          <p:cNvSpPr/>
          <p:nvPr/>
        </p:nvSpPr>
        <p:spPr>
          <a:xfrm>
            <a:off x="8626404" y="8383025"/>
            <a:ext cx="3572774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A8F857-DB01-C175-D737-B659278DAAE4}"/>
              </a:ext>
            </a:extLst>
          </p:cNvPr>
          <p:cNvSpPr txBox="1"/>
          <p:nvPr/>
        </p:nvSpPr>
        <p:spPr>
          <a:xfrm>
            <a:off x="9403451" y="4502831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EE02276-18D0-EDA6-04CC-FFCC47267782}"/>
              </a:ext>
            </a:extLst>
          </p:cNvPr>
          <p:cNvSpPr txBox="1"/>
          <p:nvPr/>
        </p:nvSpPr>
        <p:spPr>
          <a:xfrm>
            <a:off x="8766677" y="8569380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DE856D3-0CC8-D856-127A-47F569BF6DAC}"/>
              </a:ext>
            </a:extLst>
          </p:cNvPr>
          <p:cNvSpPr txBox="1"/>
          <p:nvPr/>
        </p:nvSpPr>
        <p:spPr>
          <a:xfrm>
            <a:off x="4693937" y="4767326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6D0B231-5762-BA1A-F84F-6B150F6BF84D}"/>
              </a:ext>
            </a:extLst>
          </p:cNvPr>
          <p:cNvSpPr txBox="1"/>
          <p:nvPr/>
        </p:nvSpPr>
        <p:spPr>
          <a:xfrm>
            <a:off x="2393628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D1FAD3-7097-1092-650E-8229F4C3C5FB}"/>
              </a:ext>
            </a:extLst>
          </p:cNvPr>
          <p:cNvSpPr txBox="1"/>
          <p:nvPr/>
        </p:nvSpPr>
        <p:spPr>
          <a:xfrm>
            <a:off x="6103275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sp>
        <p:nvSpPr>
          <p:cNvPr id="21" name="Supersonic gas-jet…">
            <a:extLst>
              <a:ext uri="{FF2B5EF4-FFF2-40B4-BE49-F238E27FC236}">
                <a16:creationId xmlns:a16="http://schemas.microsoft.com/office/drawing/2014/main" id="{EBA59944-B44A-C5C7-12D1-BA074A968016}"/>
              </a:ext>
            </a:extLst>
          </p:cNvPr>
          <p:cNvSpPr txBox="1">
            <a:spLocks/>
          </p:cNvSpPr>
          <p:nvPr/>
        </p:nvSpPr>
        <p:spPr>
          <a:xfrm>
            <a:off x="12813860" y="2044718"/>
            <a:ext cx="10704751" cy="654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sym typeface="Avenir Light"/>
              </a:rPr>
              <a:t>Two different approaches will be adopted, based on gas sources and LWFA mechanism: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 panose="02000503020000020003" pitchFamily="2" charset="0"/>
              <a:sym typeface="Avenir Light"/>
            </a:endParaRP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- Plasma Discharge Capillary   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lang="it-IT" sz="4000">
                <a:solidFill>
                  <a:srgbClr val="00A2FF">
                    <a:hueOff val="114395"/>
                    <a:lumOff val="-24975"/>
                  </a:srgbClr>
                </a:solidFill>
              </a:rPr>
              <a:t>- Gas jet system</a:t>
            </a:r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6751B35E-B59C-7BFF-A316-2E2420BEC3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6D8F1-28FF-FA33-7A9C-1F4D46B98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CAE318D2-1974-8BCF-8749-BA0D86C56F81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654" name="Electrons acceleration station">
            <a:extLst>
              <a:ext uri="{FF2B5EF4-FFF2-40B4-BE49-F238E27FC236}">
                <a16:creationId xmlns:a16="http://schemas.microsoft.com/office/drawing/2014/main" id="{EA4ADF96-9AEB-3874-0A4D-404F8BDF0A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8641">
              <a:defRPr sz="7616"/>
            </a:lvl1pPr>
          </a:lstStyle>
          <a:p>
            <a:r>
              <a:t>Electrons acceleration station</a:t>
            </a:r>
          </a:p>
        </p:txBody>
      </p:sp>
      <p:sp>
        <p:nvSpPr>
          <p:cNvPr id="5" name="Supersonic gas-jet…">
            <a:extLst>
              <a:ext uri="{FF2B5EF4-FFF2-40B4-BE49-F238E27FC236}">
                <a16:creationId xmlns:a16="http://schemas.microsoft.com/office/drawing/2014/main" id="{5E81EC14-EBFB-9772-70C1-772A918E463C}"/>
              </a:ext>
            </a:extLst>
          </p:cNvPr>
          <p:cNvSpPr txBox="1">
            <a:spLocks/>
          </p:cNvSpPr>
          <p:nvPr/>
        </p:nvSpPr>
        <p:spPr>
          <a:xfrm>
            <a:off x="12813860" y="2044718"/>
            <a:ext cx="10704751" cy="654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sym typeface="Avenir Light"/>
              </a:rPr>
              <a:t>Two different approaches will be adopted, based on gas sources and LWFA mechanism: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 panose="02000503020000020003" pitchFamily="2" charset="0"/>
              <a:sym typeface="Avenir Light"/>
            </a:endParaRP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- Plasma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Discharge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Capillary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   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venir Light"/>
                <a:sym typeface="Avenir Light"/>
              </a:rPr>
              <a:t>- Gas jet system</a:t>
            </a:r>
          </a:p>
        </p:txBody>
      </p:sp>
      <p:pic>
        <p:nvPicPr>
          <p:cNvPr id="3" name="hnibtY.gif" descr="hnibtY.gif">
            <a:extLst>
              <a:ext uri="{FF2B5EF4-FFF2-40B4-BE49-F238E27FC236}">
                <a16:creationId xmlns:a16="http://schemas.microsoft.com/office/drawing/2014/main" id="{478693CD-05B6-F0A4-0186-4BAD78A490C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5" y="10021791"/>
            <a:ext cx="6478137" cy="34937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Table 1-2">
            <a:extLst>
              <a:ext uri="{FF2B5EF4-FFF2-40B4-BE49-F238E27FC236}">
                <a16:creationId xmlns:a16="http://schemas.microsoft.com/office/drawing/2014/main" id="{CFEBAA0E-78F6-453F-11B8-EE548FA66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5827639"/>
              </p:ext>
            </p:extLst>
          </p:nvPr>
        </p:nvGraphicFramePr>
        <p:xfrm>
          <a:off x="12649664" y="10981762"/>
          <a:ext cx="11362991" cy="12192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1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582">
                <a:tc rowSpan="2">
                  <a:txBody>
                    <a:bodyPr/>
                    <a:lstStyle/>
                    <a:p>
                      <a:pPr algn="ctr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</a:t>
                      </a:r>
                      <a:r>
                        <a:rPr lang="it-IT"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ctrons</a:t>
                      </a:r>
                      <a:endParaRPr sz="3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energy</a:t>
                      </a:r>
                    </a:p>
                  </a:txBody>
                  <a:tcPr marL="121920" marR="121920" marT="60960" marB="60960" horzOverflow="overflow">
                    <a:lnR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GeV</a:t>
                      </a:r>
                    </a:p>
                  </a:txBody>
                  <a:tcPr marL="121920" marR="121920" marT="60960" marB="60960" horzOverflow="overflow">
                    <a:lnL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988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Particles per pulse</a:t>
                      </a:r>
                    </a:p>
                  </a:txBody>
                  <a:tcPr marL="121920" marR="121920" marT="60960" marB="60960" horzOverflow="overflow">
                    <a:lnR w="25400">
                      <a:solidFill>
                        <a:srgbClr val="FFFC66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10</a:t>
                      </a:r>
                      <a:r>
                        <a:rPr baseline="31999" dirty="0"/>
                        <a:t>9</a:t>
                      </a:r>
                    </a:p>
                  </a:txBody>
                  <a:tcPr marL="121920" marR="121920" marT="60960" marB="60960" horzOverflow="overflow">
                    <a:lnL w="25400">
                      <a:solidFill>
                        <a:srgbClr val="FFFC66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CDC9204D-80CA-7ED2-D038-498A7825F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2" y="1734361"/>
            <a:ext cx="12287154" cy="8063057"/>
          </a:xfrm>
          <a:prstGeom prst="rect">
            <a:avLst/>
          </a:prstGeom>
        </p:spPr>
      </p:pic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D2C9B419-AAB9-518C-4282-51C4F9DBEF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90" t="26246" r="13290" b="36991"/>
          <a:stretch>
            <a:fillRect/>
          </a:stretch>
        </p:blipFill>
        <p:spPr>
          <a:xfrm>
            <a:off x="8719501" y="2160287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2B2DFCC9-B156-31EE-B51A-7EF6C626AE44}"/>
              </a:ext>
            </a:extLst>
          </p:cNvPr>
          <p:cNvSpPr/>
          <p:nvPr/>
        </p:nvSpPr>
        <p:spPr>
          <a:xfrm>
            <a:off x="8626404" y="8383025"/>
            <a:ext cx="3572774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5317CF-2120-B2A1-A507-01083FA7F1AB}"/>
              </a:ext>
            </a:extLst>
          </p:cNvPr>
          <p:cNvSpPr txBox="1"/>
          <p:nvPr/>
        </p:nvSpPr>
        <p:spPr>
          <a:xfrm>
            <a:off x="9403451" y="4502831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E35C098-3152-C67C-D59B-A8A476F525F6}"/>
              </a:ext>
            </a:extLst>
          </p:cNvPr>
          <p:cNvSpPr txBox="1"/>
          <p:nvPr/>
        </p:nvSpPr>
        <p:spPr>
          <a:xfrm>
            <a:off x="8766677" y="8569380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67FDDD-5321-9F62-9D5B-3CF3FFC3437E}"/>
              </a:ext>
            </a:extLst>
          </p:cNvPr>
          <p:cNvSpPr txBox="1"/>
          <p:nvPr/>
        </p:nvSpPr>
        <p:spPr>
          <a:xfrm>
            <a:off x="4693937" y="4767326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99B1A-ED67-5A8E-E865-02154B4C2D47}"/>
              </a:ext>
            </a:extLst>
          </p:cNvPr>
          <p:cNvSpPr txBox="1"/>
          <p:nvPr/>
        </p:nvSpPr>
        <p:spPr>
          <a:xfrm>
            <a:off x="2393628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66E7DB-7987-76BD-E88F-52E14836C43F}"/>
              </a:ext>
            </a:extLst>
          </p:cNvPr>
          <p:cNvSpPr txBox="1"/>
          <p:nvPr/>
        </p:nvSpPr>
        <p:spPr>
          <a:xfrm>
            <a:off x="6103275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3E9F47B-8501-6F63-9E0E-3AD7EC55C794}"/>
              </a:ext>
            </a:extLst>
          </p:cNvPr>
          <p:cNvSpPr txBox="1"/>
          <p:nvPr/>
        </p:nvSpPr>
        <p:spPr>
          <a:xfrm>
            <a:off x="12649664" y="5039194"/>
            <a:ext cx="7671986" cy="5493812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a small diameter tube, filled with gas</a:t>
            </a:r>
            <a:endParaRPr lang="en-GB" sz="3000" baseline="-25000" dirty="0">
              <a:latin typeface="Abadi" panose="020B060402010402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a HV discharge is applied across the gas-filled capillary forming a plasma with a pa-</a:t>
            </a:r>
            <a:r>
              <a:rPr lang="en-GB" sz="3000" dirty="0" err="1">
                <a:latin typeface="Abadi" panose="020B0604020104020204" pitchFamily="34" charset="0"/>
              </a:rPr>
              <a:t>rabolic</a:t>
            </a:r>
            <a:r>
              <a:rPr lang="en-GB" sz="3000" dirty="0">
                <a:latin typeface="Abadi" panose="020B0604020104020204" pitchFamily="34" charset="0"/>
              </a:rPr>
              <a:t> transverse density profile</a:t>
            </a:r>
          </a:p>
          <a:p>
            <a:pPr marL="457200" indent="-457200" algn="just">
              <a:spcAft>
                <a:spcPts val="600"/>
              </a:spcAft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the laser pulse is focused into the plasma  channel pushing away electrons from the plasma and creating a region </a:t>
            </a:r>
            <a:r>
              <a:rPr lang="en-GB" sz="3000">
                <a:latin typeface="Abadi" panose="020B0604020104020204" pitchFamily="34" charset="0"/>
              </a:rPr>
              <a:t>of + ions</a:t>
            </a:r>
            <a:endParaRPr lang="en-GB" sz="3000" dirty="0">
              <a:latin typeface="Abadi" panose="020B0604020104020204" pitchFamily="34" charset="0"/>
            </a:endParaRPr>
          </a:p>
          <a:p>
            <a:pPr marL="457200" indent="-457200" algn="just">
              <a:spcAft>
                <a:spcPts val="600"/>
              </a:spcAft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this forms a strong electrical longitudinal field (10-100 GV/m)</a:t>
            </a:r>
          </a:p>
          <a:p>
            <a:pPr marL="457200" indent="-457200" algn="just"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the</a:t>
            </a:r>
            <a:r>
              <a:rPr lang="en-GB" sz="2500" dirty="0">
                <a:latin typeface="Abadi" panose="020B0604020104020204" pitchFamily="34" charset="0"/>
              </a:rPr>
              <a:t> </a:t>
            </a:r>
            <a:r>
              <a:rPr lang="en-GB" sz="3000" dirty="0">
                <a:latin typeface="Abadi" panose="020B0604020104020204" pitchFamily="34" charset="0"/>
              </a:rPr>
              <a:t>electrons</a:t>
            </a:r>
            <a:r>
              <a:rPr lang="en-GB" sz="2500" dirty="0">
                <a:latin typeface="Abadi" panose="020B0604020104020204" pitchFamily="34" charset="0"/>
              </a:rPr>
              <a:t> </a:t>
            </a:r>
            <a:r>
              <a:rPr lang="en-GB" sz="3000" dirty="0">
                <a:latin typeface="Abadi" panose="020B0604020104020204" pitchFamily="34" charset="0"/>
              </a:rPr>
              <a:t>are finally accelerated to high energies over just few centimeters   </a:t>
            </a:r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750B5DD3-58E1-822E-4CC6-7A523C95B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3970" y="4093864"/>
            <a:ext cx="3628526" cy="36731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626E2DF2-089B-65E1-759B-471E2782563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6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10</a:t>
            </a:r>
            <a:endParaRPr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B14204E-A96B-5E97-8DFC-76A9DEE9F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307" y="7753718"/>
            <a:ext cx="3502347" cy="24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9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A9579-2DD8-F4C2-134E-7317A43F3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A6DD4ED3-689B-EFF6-02AA-8919DA4B61DA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654" name="Electrons acceleration station">
            <a:extLst>
              <a:ext uri="{FF2B5EF4-FFF2-40B4-BE49-F238E27FC236}">
                <a16:creationId xmlns:a16="http://schemas.microsoft.com/office/drawing/2014/main" id="{2330A21A-6E9D-D746-1B2F-9660F34FF4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8641">
              <a:defRPr sz="7616"/>
            </a:lvl1pPr>
          </a:lstStyle>
          <a:p>
            <a:r>
              <a:t>Electrons acceleration station</a:t>
            </a:r>
          </a:p>
        </p:txBody>
      </p:sp>
      <p:sp>
        <p:nvSpPr>
          <p:cNvPr id="5" name="Supersonic gas-jet…">
            <a:extLst>
              <a:ext uri="{FF2B5EF4-FFF2-40B4-BE49-F238E27FC236}">
                <a16:creationId xmlns:a16="http://schemas.microsoft.com/office/drawing/2014/main" id="{3F83BD3D-9A19-85A6-901F-18B4E739FCB3}"/>
              </a:ext>
            </a:extLst>
          </p:cNvPr>
          <p:cNvSpPr txBox="1">
            <a:spLocks/>
          </p:cNvSpPr>
          <p:nvPr/>
        </p:nvSpPr>
        <p:spPr>
          <a:xfrm>
            <a:off x="12813860" y="2044718"/>
            <a:ext cx="10704751" cy="654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sym typeface="Avenir Light"/>
              </a:rPr>
              <a:t>Two different approaches will be adopted, based on gas sources and LWFA mechanism: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 panose="02000503020000020003" pitchFamily="2" charset="0"/>
              <a:sym typeface="Avenir Light"/>
            </a:endParaRP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- Plasma Discharge Capillary   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- Gas jet system</a:t>
            </a:r>
          </a:p>
        </p:txBody>
      </p:sp>
      <p:pic>
        <p:nvPicPr>
          <p:cNvPr id="3" name="hnibtY.gif" descr="hnibtY.gif">
            <a:extLst>
              <a:ext uri="{FF2B5EF4-FFF2-40B4-BE49-F238E27FC236}">
                <a16:creationId xmlns:a16="http://schemas.microsoft.com/office/drawing/2014/main" id="{A3CC44A8-D20C-ADC6-29BF-6C3F93AE32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5" y="10021791"/>
            <a:ext cx="6478137" cy="34937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Table 1-2">
            <a:extLst>
              <a:ext uri="{FF2B5EF4-FFF2-40B4-BE49-F238E27FC236}">
                <a16:creationId xmlns:a16="http://schemas.microsoft.com/office/drawing/2014/main" id="{F8922386-FF15-E2F8-2E82-8BABD736A6FD}"/>
              </a:ext>
            </a:extLst>
          </p:cNvPr>
          <p:cNvGraphicFramePr/>
          <p:nvPr/>
        </p:nvGraphicFramePr>
        <p:xfrm>
          <a:off x="12649664" y="10981762"/>
          <a:ext cx="11362991" cy="12192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1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582">
                <a:tc rowSpan="2">
                  <a:txBody>
                    <a:bodyPr/>
                    <a:lstStyle/>
                    <a:p>
                      <a:pPr algn="ctr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</a:t>
                      </a:r>
                      <a:r>
                        <a:rPr lang="it-IT"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ctrons</a:t>
                      </a:r>
                      <a:endParaRPr sz="3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energy</a:t>
                      </a:r>
                    </a:p>
                  </a:txBody>
                  <a:tcPr marL="121920" marR="121920" marT="60960" marB="60960" horzOverflow="overflow">
                    <a:lnR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GeV</a:t>
                      </a:r>
                    </a:p>
                  </a:txBody>
                  <a:tcPr marL="121920" marR="121920" marT="60960" marB="60960" horzOverflow="overflow">
                    <a:lnL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988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Particles per pulse</a:t>
                      </a:r>
                    </a:p>
                  </a:txBody>
                  <a:tcPr marL="121920" marR="121920" marT="60960" marB="60960" horzOverflow="overflow">
                    <a:lnR w="25400">
                      <a:solidFill>
                        <a:srgbClr val="FFFC66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10</a:t>
                      </a:r>
                      <a:r>
                        <a:rPr baseline="31999" dirty="0"/>
                        <a:t>9</a:t>
                      </a:r>
                    </a:p>
                  </a:txBody>
                  <a:tcPr marL="121920" marR="121920" marT="60960" marB="60960" horzOverflow="overflow">
                    <a:lnL w="25400">
                      <a:solidFill>
                        <a:srgbClr val="FFFC66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AE37F75D-A955-9400-FD91-A62CC742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2" y="1734361"/>
            <a:ext cx="12287154" cy="8063057"/>
          </a:xfrm>
          <a:prstGeom prst="rect">
            <a:avLst/>
          </a:prstGeom>
        </p:spPr>
      </p:pic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2F7B05C4-5AD4-4581-6631-8660F94381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90" t="26246" r="13290" b="36991"/>
          <a:stretch>
            <a:fillRect/>
          </a:stretch>
        </p:blipFill>
        <p:spPr>
          <a:xfrm>
            <a:off x="8719501" y="2160287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EAB18DF4-E699-2D80-8F81-76D4FE1738A9}"/>
              </a:ext>
            </a:extLst>
          </p:cNvPr>
          <p:cNvSpPr/>
          <p:nvPr/>
        </p:nvSpPr>
        <p:spPr>
          <a:xfrm>
            <a:off x="8626404" y="8383025"/>
            <a:ext cx="3572774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B892FB-AF06-EE47-CEAF-FDECB179809D}"/>
              </a:ext>
            </a:extLst>
          </p:cNvPr>
          <p:cNvSpPr txBox="1"/>
          <p:nvPr/>
        </p:nvSpPr>
        <p:spPr>
          <a:xfrm>
            <a:off x="9403451" y="4502831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EDDFDCF-8F65-3AE3-28F9-132E34140CFB}"/>
              </a:ext>
            </a:extLst>
          </p:cNvPr>
          <p:cNvSpPr txBox="1"/>
          <p:nvPr/>
        </p:nvSpPr>
        <p:spPr>
          <a:xfrm>
            <a:off x="8766677" y="8569380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90CE2D2-F3E1-903E-CB61-684FDF2CC106}"/>
              </a:ext>
            </a:extLst>
          </p:cNvPr>
          <p:cNvSpPr txBox="1"/>
          <p:nvPr/>
        </p:nvSpPr>
        <p:spPr>
          <a:xfrm>
            <a:off x="4693937" y="4767326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CB2013-A6D3-341C-C9A3-23FE1D9C91BA}"/>
              </a:ext>
            </a:extLst>
          </p:cNvPr>
          <p:cNvSpPr txBox="1"/>
          <p:nvPr/>
        </p:nvSpPr>
        <p:spPr>
          <a:xfrm>
            <a:off x="2393628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0449345-A548-602A-856F-2905DB69C066}"/>
              </a:ext>
            </a:extLst>
          </p:cNvPr>
          <p:cNvSpPr txBox="1"/>
          <p:nvPr/>
        </p:nvSpPr>
        <p:spPr>
          <a:xfrm>
            <a:off x="6103275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A16466-A05C-071A-652A-4A4F388E4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174" y="5250414"/>
            <a:ext cx="8352726" cy="52322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2AFEC9-AC4D-89EA-38CB-B7868FD59F54}"/>
              </a:ext>
            </a:extLst>
          </p:cNvPr>
          <p:cNvSpPr txBox="1"/>
          <p:nvPr/>
        </p:nvSpPr>
        <p:spPr>
          <a:xfrm>
            <a:off x="19678888" y="5315770"/>
            <a:ext cx="2696966" cy="57515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Plasma Lab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996CC3A6-3C35-4857-863E-EF8EDDD9C4E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6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10</a:t>
            </a:r>
            <a:endParaRPr/>
          </a:p>
        </p:txBody>
      </p:sp>
      <p:pic>
        <p:nvPicPr>
          <p:cNvPr id="2" name="Picture 5" descr="A clear plastic piece of object&#10;&#10;Description automatically generated">
            <a:extLst>
              <a:ext uri="{FF2B5EF4-FFF2-40B4-BE49-F238E27FC236}">
                <a16:creationId xmlns:a16="http://schemas.microsoft.com/office/drawing/2014/main" id="{E5ABBBB8-7521-06F7-1B25-61F2F202C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08" y="10188000"/>
            <a:ext cx="2752603" cy="280800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AB1C5C47-798A-693D-AE3D-193C55DB9948}"/>
              </a:ext>
            </a:extLst>
          </p:cNvPr>
          <p:cNvSpPr txBox="1"/>
          <p:nvPr/>
        </p:nvSpPr>
        <p:spPr>
          <a:xfrm>
            <a:off x="9891047" y="12445237"/>
            <a:ext cx="7671986" cy="646331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3000" dirty="0">
                <a:latin typeface="Abadi" panose="020B0604020104020204" pitchFamily="34" charset="0"/>
              </a:rPr>
              <a:t>Capillary prototype</a:t>
            </a:r>
          </a:p>
        </p:txBody>
      </p:sp>
    </p:spTree>
    <p:extLst>
      <p:ext uri="{BB962C8B-B14F-4D97-AF65-F5344CB8AC3E}">
        <p14:creationId xmlns:p14="http://schemas.microsoft.com/office/powerpoint/2010/main" val="3517632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6C6E-5AAD-675A-7A7D-2E5C7D71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2F7396A-3E5C-0479-55F4-466A2CBEC396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654" name="Electrons acceleration station">
            <a:extLst>
              <a:ext uri="{FF2B5EF4-FFF2-40B4-BE49-F238E27FC236}">
                <a16:creationId xmlns:a16="http://schemas.microsoft.com/office/drawing/2014/main" id="{2192CDC3-F9BA-A143-593F-A73DB74E4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8641">
              <a:defRPr sz="7616"/>
            </a:lvl1pPr>
          </a:lstStyle>
          <a:p>
            <a:r>
              <a:t>Electrons acceleration station</a:t>
            </a:r>
          </a:p>
        </p:txBody>
      </p:sp>
      <p:sp>
        <p:nvSpPr>
          <p:cNvPr id="5" name="Supersonic gas-jet…">
            <a:extLst>
              <a:ext uri="{FF2B5EF4-FFF2-40B4-BE49-F238E27FC236}">
                <a16:creationId xmlns:a16="http://schemas.microsoft.com/office/drawing/2014/main" id="{D2E87860-F391-147C-440F-1332C92B294B}"/>
              </a:ext>
            </a:extLst>
          </p:cNvPr>
          <p:cNvSpPr txBox="1">
            <a:spLocks/>
          </p:cNvSpPr>
          <p:nvPr/>
        </p:nvSpPr>
        <p:spPr>
          <a:xfrm>
            <a:off x="12813860" y="2044718"/>
            <a:ext cx="10704751" cy="654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sym typeface="Avenir Light"/>
              </a:rPr>
              <a:t>Two different approaches will be adopted, based on gas sources and LWFA mechanism: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 panose="02000503020000020003" pitchFamily="2" charset="0"/>
              <a:sym typeface="Avenir Light"/>
            </a:endParaRP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lang="it-IT" sz="4000">
                <a:solidFill>
                  <a:srgbClr val="FFFFFF">
                    <a:lumMod val="85000"/>
                  </a:srgbClr>
                </a:solidFill>
              </a:rPr>
              <a:t>- Plasma Discharge Capillary   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lang="it-IT" sz="4000">
                <a:solidFill>
                  <a:srgbClr val="00A2FF">
                    <a:hueOff val="114395"/>
                    <a:lumOff val="-24975"/>
                  </a:srgbClr>
                </a:solidFill>
              </a:rPr>
              <a:t>- Gas jet system</a:t>
            </a:r>
          </a:p>
        </p:txBody>
      </p:sp>
      <p:pic>
        <p:nvPicPr>
          <p:cNvPr id="3" name="hnibtY.gif" descr="hnibtY.gif">
            <a:extLst>
              <a:ext uri="{FF2B5EF4-FFF2-40B4-BE49-F238E27FC236}">
                <a16:creationId xmlns:a16="http://schemas.microsoft.com/office/drawing/2014/main" id="{64F728DA-4954-6908-2381-34662EDC53D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5" y="10021791"/>
            <a:ext cx="6478137" cy="34937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Table 1-2">
            <a:extLst>
              <a:ext uri="{FF2B5EF4-FFF2-40B4-BE49-F238E27FC236}">
                <a16:creationId xmlns:a16="http://schemas.microsoft.com/office/drawing/2014/main" id="{76284371-968B-8666-8506-C0FBF2B4CC26}"/>
              </a:ext>
            </a:extLst>
          </p:cNvPr>
          <p:cNvGraphicFramePr/>
          <p:nvPr/>
        </p:nvGraphicFramePr>
        <p:xfrm>
          <a:off x="12649664" y="10981762"/>
          <a:ext cx="11362991" cy="12192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1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582">
                <a:tc rowSpan="2">
                  <a:txBody>
                    <a:bodyPr/>
                    <a:lstStyle/>
                    <a:p>
                      <a:pPr algn="ctr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</a:t>
                      </a:r>
                      <a:r>
                        <a:rPr lang="it-IT"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ctrons</a:t>
                      </a:r>
                      <a:endParaRPr sz="3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energy</a:t>
                      </a:r>
                    </a:p>
                  </a:txBody>
                  <a:tcPr marL="121920" marR="121920" marT="60960" marB="60960" horzOverflow="overflow">
                    <a:lnR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GeV</a:t>
                      </a:r>
                    </a:p>
                  </a:txBody>
                  <a:tcPr marL="121920" marR="121920" marT="60960" marB="60960" horzOverflow="overflow">
                    <a:lnL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988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Particles per pulse</a:t>
                      </a:r>
                    </a:p>
                  </a:txBody>
                  <a:tcPr marL="121920" marR="121920" marT="60960" marB="60960" horzOverflow="overflow">
                    <a:lnR w="25400">
                      <a:solidFill>
                        <a:srgbClr val="FFFC66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10</a:t>
                      </a:r>
                      <a:r>
                        <a:rPr baseline="31999" dirty="0"/>
                        <a:t>9</a:t>
                      </a:r>
                    </a:p>
                  </a:txBody>
                  <a:tcPr marL="121920" marR="121920" marT="60960" marB="60960" horzOverflow="overflow">
                    <a:lnL w="25400">
                      <a:solidFill>
                        <a:srgbClr val="FFFC66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63AC4001-4183-DB3B-553A-1BC7BD93D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2" y="1734361"/>
            <a:ext cx="12287154" cy="8063057"/>
          </a:xfrm>
          <a:prstGeom prst="rect">
            <a:avLst/>
          </a:prstGeom>
        </p:spPr>
      </p:pic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A2F43F93-A7E9-E3E7-BD95-7C46909FE7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90" t="26246" r="13290" b="36991"/>
          <a:stretch>
            <a:fillRect/>
          </a:stretch>
        </p:blipFill>
        <p:spPr>
          <a:xfrm>
            <a:off x="8719501" y="2160287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DAD13B47-D861-CB21-1FFD-9D2BD9BA09B8}"/>
              </a:ext>
            </a:extLst>
          </p:cNvPr>
          <p:cNvSpPr/>
          <p:nvPr/>
        </p:nvSpPr>
        <p:spPr>
          <a:xfrm>
            <a:off x="8626404" y="8383025"/>
            <a:ext cx="3572774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89CBFD8-43CF-8668-A8F8-B62FD6B733B4}"/>
              </a:ext>
            </a:extLst>
          </p:cNvPr>
          <p:cNvSpPr txBox="1"/>
          <p:nvPr/>
        </p:nvSpPr>
        <p:spPr>
          <a:xfrm>
            <a:off x="9403451" y="4502831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642853A-6C09-65F1-6D6C-B55B7DAB232D}"/>
              </a:ext>
            </a:extLst>
          </p:cNvPr>
          <p:cNvSpPr txBox="1"/>
          <p:nvPr/>
        </p:nvSpPr>
        <p:spPr>
          <a:xfrm>
            <a:off x="8766677" y="8569380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BFAE020-9C7B-BA85-9463-6F1F73CEEB67}"/>
              </a:ext>
            </a:extLst>
          </p:cNvPr>
          <p:cNvSpPr txBox="1"/>
          <p:nvPr/>
        </p:nvSpPr>
        <p:spPr>
          <a:xfrm>
            <a:off x="4693937" y="4767326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02566A-FB2D-A7A6-3D7C-92146B25D7C6}"/>
              </a:ext>
            </a:extLst>
          </p:cNvPr>
          <p:cNvSpPr txBox="1"/>
          <p:nvPr/>
        </p:nvSpPr>
        <p:spPr>
          <a:xfrm>
            <a:off x="2393628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89BEF5-4978-661C-6C7D-FE6E943E05BA}"/>
              </a:ext>
            </a:extLst>
          </p:cNvPr>
          <p:cNvSpPr txBox="1"/>
          <p:nvPr/>
        </p:nvSpPr>
        <p:spPr>
          <a:xfrm>
            <a:off x="6103275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A990A83F-0703-075E-A492-2E5937C46E7F}"/>
              </a:ext>
            </a:extLst>
          </p:cNvPr>
          <p:cNvSpPr txBox="1"/>
          <p:nvPr/>
        </p:nvSpPr>
        <p:spPr>
          <a:xfrm>
            <a:off x="12649664" y="5134444"/>
            <a:ext cx="7671986" cy="5493812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3000" dirty="0">
                <a:solidFill>
                  <a:srgbClr val="000000"/>
                </a:solidFill>
                <a:latin typeface="Abadi" panose="020B0604020104020204" pitchFamily="34" charset="0"/>
              </a:rPr>
              <a:t>supersonic gas-jet injection into a vacuum chamber using a special nozzle (1-2 mm)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sym typeface="Helvetica Neue"/>
            </a:endParaRP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3000" dirty="0">
                <a:solidFill>
                  <a:srgbClr val="000000"/>
                </a:solidFill>
                <a:latin typeface="Abadi" panose="020B0604020104020204" pitchFamily="34" charset="0"/>
              </a:rPr>
              <a:t>the gas, usually He or a mix of He and N</a:t>
            </a:r>
            <a:r>
              <a:rPr lang="en-GB" sz="3000" baseline="-25000" dirty="0">
                <a:solidFill>
                  <a:srgbClr val="000000"/>
                </a:solidFill>
                <a:latin typeface="Abadi" panose="020B0604020104020204" pitchFamily="34" charset="0"/>
              </a:rPr>
              <a:t>2</a:t>
            </a:r>
            <a:r>
              <a:rPr lang="en-GB" sz="3000" dirty="0">
                <a:solidFill>
                  <a:srgbClr val="000000"/>
                </a:solidFill>
                <a:latin typeface="Abadi" panose="020B0604020104020204" pitchFamily="34" charset="0"/>
              </a:rPr>
              <a:t> with a carefully controlled density, serves as the target that will form the plasma 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sym typeface="Helvetica Neue"/>
            </a:endParaRP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the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high-intensity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and ultra-short laser pul-se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is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focused directly onto the gas-jet, thus stripping electrons from the gas and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crea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-ting the plasma</a:t>
            </a: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3000" dirty="0">
                <a:solidFill>
                  <a:srgbClr val="000000"/>
                </a:solidFill>
                <a:latin typeface="Abadi" panose="020B0604020104020204" pitchFamily="34" charset="0"/>
              </a:rPr>
              <a:t>the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sym typeface="Helvetica Neue"/>
              </a:rPr>
              <a:t> electrical longitudinal field accelerates electrons to high energies</a:t>
            </a:r>
          </a:p>
        </p:txBody>
      </p:sp>
      <p:pic>
        <p:nvPicPr>
          <p:cNvPr id="6" name="Picture 14" descr="A metal cone on a table&#10;&#10;Description automatically generated">
            <a:extLst>
              <a:ext uri="{FF2B5EF4-FFF2-40B4-BE49-F238E27FC236}">
                <a16:creationId xmlns:a16="http://schemas.microsoft.com/office/drawing/2014/main" id="{4D28952D-0B54-9F7E-F6AB-095FFB169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820" y="6559472"/>
            <a:ext cx="2753791" cy="2499239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D1873E13-D42B-DBE9-B084-1B1B4CCCFE3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6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1981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51D2F-FC9F-40F9-38E4-EFD0776D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98933819-A7C0-F2A1-9971-FE2AE2E19C07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EA7A2A56-3584-541A-56AB-D9BAE3EDB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837" y="4896266"/>
            <a:ext cx="8157195" cy="5047120"/>
          </a:xfrm>
          <a:prstGeom prst="rect">
            <a:avLst/>
          </a:prstGeom>
        </p:spPr>
      </p:pic>
      <p:sp>
        <p:nvSpPr>
          <p:cNvPr id="654" name="Electrons acceleration station">
            <a:extLst>
              <a:ext uri="{FF2B5EF4-FFF2-40B4-BE49-F238E27FC236}">
                <a16:creationId xmlns:a16="http://schemas.microsoft.com/office/drawing/2014/main" id="{A3A99F65-BF61-7AE0-825D-6A37C1693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8641">
              <a:defRPr sz="7616"/>
            </a:lvl1pPr>
          </a:lstStyle>
          <a:p>
            <a:r>
              <a:t>Electrons acceleration station</a:t>
            </a:r>
          </a:p>
        </p:txBody>
      </p:sp>
      <p:sp>
        <p:nvSpPr>
          <p:cNvPr id="5" name="Supersonic gas-jet…">
            <a:extLst>
              <a:ext uri="{FF2B5EF4-FFF2-40B4-BE49-F238E27FC236}">
                <a16:creationId xmlns:a16="http://schemas.microsoft.com/office/drawing/2014/main" id="{B360C082-7706-B6EE-B3EF-CF8211B4E462}"/>
              </a:ext>
            </a:extLst>
          </p:cNvPr>
          <p:cNvSpPr txBox="1">
            <a:spLocks/>
          </p:cNvSpPr>
          <p:nvPr/>
        </p:nvSpPr>
        <p:spPr>
          <a:xfrm>
            <a:off x="12813860" y="2044718"/>
            <a:ext cx="10704751" cy="654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sym typeface="Avenir Light"/>
              </a:rPr>
              <a:t>Two different approaches will be adopted, based on gas sources and LWFA mechanism: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 panose="02000503020000020003" pitchFamily="2" charset="0"/>
              <a:sym typeface="Avenir Light"/>
            </a:endParaRP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- Plasma Discharge Capillary   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it-IT" sz="4000" b="0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Light"/>
                <a:sym typeface="Avenir Light"/>
              </a:rPr>
              <a:t>- Gas jet system</a:t>
            </a:r>
          </a:p>
        </p:txBody>
      </p:sp>
      <p:pic>
        <p:nvPicPr>
          <p:cNvPr id="3" name="hnibtY.gif" descr="hnibtY.gif">
            <a:extLst>
              <a:ext uri="{FF2B5EF4-FFF2-40B4-BE49-F238E27FC236}">
                <a16:creationId xmlns:a16="http://schemas.microsoft.com/office/drawing/2014/main" id="{36402C5C-E987-CD54-A18A-F206F72CBBB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0635" y="10021791"/>
            <a:ext cx="6478137" cy="34937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Table 1-2">
            <a:extLst>
              <a:ext uri="{FF2B5EF4-FFF2-40B4-BE49-F238E27FC236}">
                <a16:creationId xmlns:a16="http://schemas.microsoft.com/office/drawing/2014/main" id="{84CA13E8-7E89-8997-0238-7C538DB7E06C}"/>
              </a:ext>
            </a:extLst>
          </p:cNvPr>
          <p:cNvGraphicFramePr/>
          <p:nvPr/>
        </p:nvGraphicFramePr>
        <p:xfrm>
          <a:off x="12649664" y="10981762"/>
          <a:ext cx="11362991" cy="12192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1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582">
                <a:tc rowSpan="2">
                  <a:txBody>
                    <a:bodyPr/>
                    <a:lstStyle/>
                    <a:p>
                      <a:pPr algn="ctr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</a:t>
                      </a:r>
                      <a:r>
                        <a:rPr lang="it-IT"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ctrons</a:t>
                      </a:r>
                      <a:endParaRPr sz="3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energy</a:t>
                      </a:r>
                    </a:p>
                  </a:txBody>
                  <a:tcPr marL="121920" marR="121920" marT="60960" marB="60960" horzOverflow="overflow">
                    <a:lnR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GeV</a:t>
                      </a:r>
                    </a:p>
                  </a:txBody>
                  <a:tcPr marL="121920" marR="121920" marT="60960" marB="60960" horzOverflow="overflow">
                    <a:lnL w="25400" cap="flat" cmpd="sng" algn="ctr">
                      <a:solidFill>
                        <a:srgbClr val="FFFC6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988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Particles per pulse</a:t>
                      </a:r>
                    </a:p>
                  </a:txBody>
                  <a:tcPr marL="121920" marR="121920" marT="60960" marB="60960" horzOverflow="overflow">
                    <a:lnR w="25400">
                      <a:solidFill>
                        <a:srgbClr val="FFFC66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10</a:t>
                      </a:r>
                      <a:r>
                        <a:rPr baseline="31999" dirty="0"/>
                        <a:t>9</a:t>
                      </a:r>
                    </a:p>
                  </a:txBody>
                  <a:tcPr marL="121920" marR="121920" marT="60960" marB="60960" horzOverflow="overflow">
                    <a:lnL w="25400">
                      <a:solidFill>
                        <a:srgbClr val="FFFC66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8FFC967B-1D22-9A27-E012-7EF4D5E38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2" y="1734361"/>
            <a:ext cx="12287154" cy="8063057"/>
          </a:xfrm>
          <a:prstGeom prst="rect">
            <a:avLst/>
          </a:prstGeom>
        </p:spPr>
      </p:pic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0A9D3DAE-EA6B-F9E3-2841-76D75B19EC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90" t="26246" r="13290" b="36991"/>
          <a:stretch>
            <a:fillRect/>
          </a:stretch>
        </p:blipFill>
        <p:spPr>
          <a:xfrm>
            <a:off x="8719501" y="2160287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5DB32749-8F33-02CB-FAF2-4632E0C72412}"/>
              </a:ext>
            </a:extLst>
          </p:cNvPr>
          <p:cNvSpPr/>
          <p:nvPr/>
        </p:nvSpPr>
        <p:spPr>
          <a:xfrm>
            <a:off x="8626404" y="8383025"/>
            <a:ext cx="3572774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3ED32EF-24E0-8017-214B-5710308E5DA4}"/>
              </a:ext>
            </a:extLst>
          </p:cNvPr>
          <p:cNvSpPr txBox="1"/>
          <p:nvPr/>
        </p:nvSpPr>
        <p:spPr>
          <a:xfrm>
            <a:off x="9403451" y="4502831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268E50F-2D6E-8670-49D8-B2265AC0368C}"/>
              </a:ext>
            </a:extLst>
          </p:cNvPr>
          <p:cNvSpPr txBox="1"/>
          <p:nvPr/>
        </p:nvSpPr>
        <p:spPr>
          <a:xfrm>
            <a:off x="8766677" y="8569380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E6EC25-55E9-4576-4385-0DF55789D7AD}"/>
              </a:ext>
            </a:extLst>
          </p:cNvPr>
          <p:cNvSpPr txBox="1"/>
          <p:nvPr/>
        </p:nvSpPr>
        <p:spPr>
          <a:xfrm>
            <a:off x="4693937" y="4767326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F124DEB-5A4C-633C-C895-E4E378FA8646}"/>
              </a:ext>
            </a:extLst>
          </p:cNvPr>
          <p:cNvSpPr txBox="1"/>
          <p:nvPr/>
        </p:nvSpPr>
        <p:spPr>
          <a:xfrm>
            <a:off x="2393628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9B8D02-29E0-2763-72B0-918CF64E9EB5}"/>
              </a:ext>
            </a:extLst>
          </p:cNvPr>
          <p:cNvSpPr txBox="1"/>
          <p:nvPr/>
        </p:nvSpPr>
        <p:spPr>
          <a:xfrm>
            <a:off x="6103275" y="9020231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sp>
        <p:nvSpPr>
          <p:cNvPr id="7" name="Electrons spectra from X. Wang et al. “Quasi-monoenergetic laser-plasma acceleration of electrons to 2 GeV”, NATURE COMMUNICATIONS, 4:1988 2018 DOI: 10.1038/ncomms2988">
            <a:extLst>
              <a:ext uri="{FF2B5EF4-FFF2-40B4-BE49-F238E27FC236}">
                <a16:creationId xmlns:a16="http://schemas.microsoft.com/office/drawing/2014/main" id="{1BFD1B8F-3881-AF7C-BD43-0C90B659AED2}"/>
              </a:ext>
            </a:extLst>
          </p:cNvPr>
          <p:cNvSpPr txBox="1"/>
          <p:nvPr/>
        </p:nvSpPr>
        <p:spPr>
          <a:xfrm>
            <a:off x="13133113" y="9997691"/>
            <a:ext cx="10066241" cy="53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hangingPunct="1">
              <a:spcBef>
                <a:spcPts val="4000"/>
              </a:spcBef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800" b="1">
                <a:latin typeface="Avenir Book" panose="02000503020000020003" pitchFamily="2" charset="0"/>
              </a:rPr>
              <a:t>C</a:t>
            </a:r>
            <a:r>
              <a:rPr lang="en-GB" sz="2800" b="1" i="0" u="none" strike="noStrike">
                <a:effectLst/>
                <a:latin typeface="Avenir Book" panose="02000503020000020003" pitchFamily="2" charset="0"/>
              </a:rPr>
              <a:t>ross-section of e-KAIO Gas-jet Chamber (~900 x ~500 mm)</a:t>
            </a:r>
            <a:endParaRPr lang="en-GB" sz="2800" b="1">
              <a:latin typeface="Avenir Book" panose="02000503020000020003" pitchFamily="2" charset="0"/>
            </a:endParaRPr>
          </a:p>
        </p:txBody>
      </p:sp>
      <p:sp>
        <p:nvSpPr>
          <p:cNvPr id="8" name="Electrons spectra from X. Wang et al. “Quasi-monoenergetic laser-plasma acceleration of electrons to 2 GeV”, NATURE COMMUNICATIONS, 4:1988 2018 DOI: 10.1038/ncomms2988">
            <a:extLst>
              <a:ext uri="{FF2B5EF4-FFF2-40B4-BE49-F238E27FC236}">
                <a16:creationId xmlns:a16="http://schemas.microsoft.com/office/drawing/2014/main" id="{DFB7D5E7-4EA1-811F-25B0-F2B45176D63F}"/>
              </a:ext>
            </a:extLst>
          </p:cNvPr>
          <p:cNvSpPr txBox="1"/>
          <p:nvPr/>
        </p:nvSpPr>
        <p:spPr>
          <a:xfrm>
            <a:off x="13202142" y="10411173"/>
            <a:ext cx="10066241" cy="53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hangingPunct="1">
              <a:spcBef>
                <a:spcPts val="4000"/>
              </a:spcBef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800" b="1">
                <a:latin typeface="Avenir Book" panose="02000503020000020003" pitchFamily="2" charset="0"/>
              </a:rPr>
              <a:t>Under discussion (SOURCE LAB)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288B0CFA-16E2-32A2-8A3B-51F5D53C2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4226" y="4872178"/>
            <a:ext cx="3524385" cy="848276"/>
          </a:xfrm>
          <a:prstGeom prst="rect">
            <a:avLst/>
          </a:prstGeom>
        </p:spPr>
      </p:pic>
      <p:sp>
        <p:nvSpPr>
          <p:cNvPr id="21" name="Slide Number">
            <a:extLst>
              <a:ext uri="{FF2B5EF4-FFF2-40B4-BE49-F238E27FC236}">
                <a16:creationId xmlns:a16="http://schemas.microsoft.com/office/drawing/2014/main" id="{33A1C74B-CDAF-5A68-9B0C-7FB517913FD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4287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43C6-5C83-F9B6-54C3-C51CE1944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Electrons acceleration station">
            <a:extLst>
              <a:ext uri="{FF2B5EF4-FFF2-40B4-BE49-F238E27FC236}">
                <a16:creationId xmlns:a16="http://schemas.microsoft.com/office/drawing/2014/main" id="{5451092F-E3F9-7E79-C3A9-0F631578DE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8641">
              <a:defRPr sz="7616"/>
            </a:lvl1pPr>
          </a:lstStyle>
          <a:p>
            <a:r>
              <a:rPr dirty="0"/>
              <a:t>Electrons acceleration station</a:t>
            </a:r>
          </a:p>
        </p:txBody>
      </p:sp>
      <p:sp>
        <p:nvSpPr>
          <p:cNvPr id="8" name="Electrons spectra from X. Wang et al. “Quasi-monoenergetic laser-plasma acceleration of electrons to 2 GeV”, NATURE COMMUNICATIONS, 4:1988 2018 DOI: 10.1038/ncomms2988">
            <a:extLst>
              <a:ext uri="{FF2B5EF4-FFF2-40B4-BE49-F238E27FC236}">
                <a16:creationId xmlns:a16="http://schemas.microsoft.com/office/drawing/2014/main" id="{333C467E-1AE8-61F9-5821-D11314F76CF0}"/>
              </a:ext>
            </a:extLst>
          </p:cNvPr>
          <p:cNvSpPr txBox="1"/>
          <p:nvPr/>
        </p:nvSpPr>
        <p:spPr>
          <a:xfrm>
            <a:off x="649113" y="2001547"/>
            <a:ext cx="14308922" cy="349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sym typeface="Helvetica Neue"/>
              </a:rPr>
              <a:t>Diagnostic Systems: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sym typeface="Helvetica Neue"/>
              </a:rPr>
              <a:t>Optical Emission Spectroscopy  (OES)</a:t>
            </a: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 panose="02000503020000020003" pitchFamily="2" charset="0"/>
              <a:sym typeface="Helvetica Neue"/>
            </a:endParaRP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sym typeface="Helvetica Neue"/>
              </a:rPr>
              <a:t>Interferometry (Mach-Zehnder)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sym typeface="Helvetica Neue"/>
              </a:rPr>
              <a:t>Lateral Shearing Interferometer (PHASICS)</a:t>
            </a:r>
          </a:p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00A2FF">
                    <a:hueOff val="114395"/>
                    <a:lumOff val="-24975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sym typeface="Helvetica Neue"/>
              </a:rPr>
              <a:t>Laser Spatio/temporal Characterization (TIPTOE - INSIGHT)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834A682-5875-0DCD-0690-4CB9225035F3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7" name="Picture 16" descr="A black and gold cube with a round button&#10;&#10;Description automatically generated">
            <a:extLst>
              <a:ext uri="{FF2B5EF4-FFF2-40B4-BE49-F238E27FC236}">
                <a16:creationId xmlns:a16="http://schemas.microsoft.com/office/drawing/2014/main" id="{E817E571-CC8A-3CC1-1845-C400CDB21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276" y="2250620"/>
            <a:ext cx="4451916" cy="2753159"/>
          </a:xfrm>
          <a:prstGeom prst="rect">
            <a:avLst/>
          </a:prstGeom>
        </p:spPr>
      </p:pic>
      <p:pic>
        <p:nvPicPr>
          <p:cNvPr id="19" name="Picture 18" descr="A close-up of a device&#10;&#10;Description automatically generated">
            <a:extLst>
              <a:ext uri="{FF2B5EF4-FFF2-40B4-BE49-F238E27FC236}">
                <a16:creationId xmlns:a16="http://schemas.microsoft.com/office/drawing/2014/main" id="{3AE3284F-99E1-B50D-6F16-D176F337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442" y="2250620"/>
            <a:ext cx="4085876" cy="2912496"/>
          </a:xfrm>
          <a:prstGeom prst="rect">
            <a:avLst/>
          </a:prstGeom>
        </p:spPr>
      </p:pic>
      <p:sp>
        <p:nvSpPr>
          <p:cNvPr id="22" name="Up to 900 targets…">
            <a:extLst>
              <a:ext uri="{FF2B5EF4-FFF2-40B4-BE49-F238E27FC236}">
                <a16:creationId xmlns:a16="http://schemas.microsoft.com/office/drawing/2014/main" id="{C0A7FB5C-D7C1-F94E-A9A3-6C58418FEB2D}"/>
              </a:ext>
            </a:extLst>
          </p:cNvPr>
          <p:cNvSpPr txBox="1">
            <a:spLocks/>
          </p:cNvSpPr>
          <p:nvPr/>
        </p:nvSpPr>
        <p:spPr>
          <a:xfrm>
            <a:off x="19752396" y="4900939"/>
            <a:ext cx="2341121" cy="673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algn="ctr" defTabSz="739378" hangingPunct="1"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80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INSIGHT</a:t>
            </a:r>
          </a:p>
        </p:txBody>
      </p:sp>
      <p:sp>
        <p:nvSpPr>
          <p:cNvPr id="20" name="Up to 900 targets…">
            <a:extLst>
              <a:ext uri="{FF2B5EF4-FFF2-40B4-BE49-F238E27FC236}">
                <a16:creationId xmlns:a16="http://schemas.microsoft.com/office/drawing/2014/main" id="{7A40667F-F196-4D78-57C9-7AA516F88D20}"/>
              </a:ext>
            </a:extLst>
          </p:cNvPr>
          <p:cNvSpPr txBox="1">
            <a:spLocks/>
          </p:cNvSpPr>
          <p:nvPr/>
        </p:nvSpPr>
        <p:spPr>
          <a:xfrm>
            <a:off x="14246867" y="4855071"/>
            <a:ext cx="5615608" cy="112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algn="ctr" defTabSz="739378" hangingPunct="1"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80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Lateral shearing interferometer (PHASICS)</a:t>
            </a:r>
          </a:p>
        </p:txBody>
      </p:sp>
      <p:pic>
        <p:nvPicPr>
          <p:cNvPr id="7" name="Picture 20" descr="A diagram of a laser beam&#10;&#10;Description automatically generated">
            <a:extLst>
              <a:ext uri="{FF2B5EF4-FFF2-40B4-BE49-F238E27FC236}">
                <a16:creationId xmlns:a16="http://schemas.microsoft.com/office/drawing/2014/main" id="{0AC28690-90CF-1DAC-30DB-6E8E6D1CB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84" y="6412749"/>
            <a:ext cx="7502394" cy="5001596"/>
          </a:xfrm>
          <a:prstGeom prst="rect">
            <a:avLst/>
          </a:prstGeom>
        </p:spPr>
      </p:pic>
      <p:pic>
        <p:nvPicPr>
          <p:cNvPr id="9" name="Picture 40" descr="Diagram of a diagram of a laser beam&#10;&#10;Description automatically generated">
            <a:extLst>
              <a:ext uri="{FF2B5EF4-FFF2-40B4-BE49-F238E27FC236}">
                <a16:creationId xmlns:a16="http://schemas.microsoft.com/office/drawing/2014/main" id="{AF529B2A-169D-62AB-A30D-EC242FC1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04" y="6308610"/>
            <a:ext cx="5114494" cy="5539917"/>
          </a:xfrm>
          <a:prstGeom prst="rect">
            <a:avLst/>
          </a:prstGeom>
        </p:spPr>
      </p:pic>
      <p:sp>
        <p:nvSpPr>
          <p:cNvPr id="12" name="Up to 900 targets…">
            <a:extLst>
              <a:ext uri="{FF2B5EF4-FFF2-40B4-BE49-F238E27FC236}">
                <a16:creationId xmlns:a16="http://schemas.microsoft.com/office/drawing/2014/main" id="{D9671B21-0915-A0D3-014D-70357EFF1782}"/>
              </a:ext>
            </a:extLst>
          </p:cNvPr>
          <p:cNvSpPr txBox="1">
            <a:spLocks/>
          </p:cNvSpPr>
          <p:nvPr/>
        </p:nvSpPr>
        <p:spPr>
          <a:xfrm>
            <a:off x="1374651" y="12061002"/>
            <a:ext cx="9862456" cy="828000"/>
          </a:xfrm>
          <a:prstGeom prst="rect">
            <a:avLst/>
          </a:prstGeom>
          <a:ln w="25400">
            <a:solidFill>
              <a:srgbClr val="00206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algn="ctr" defTabSz="739378" hangingPunct="1"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440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Mach Zehnder Interferometer</a:t>
            </a:r>
          </a:p>
        </p:txBody>
      </p:sp>
      <p:sp>
        <p:nvSpPr>
          <p:cNvPr id="14" name="Up to 900 targets…">
            <a:extLst>
              <a:ext uri="{FF2B5EF4-FFF2-40B4-BE49-F238E27FC236}">
                <a16:creationId xmlns:a16="http://schemas.microsoft.com/office/drawing/2014/main" id="{1BD5B4FC-5478-A263-1031-C3DF27EEC70A}"/>
              </a:ext>
            </a:extLst>
          </p:cNvPr>
          <p:cNvSpPr txBox="1">
            <a:spLocks/>
          </p:cNvSpPr>
          <p:nvPr/>
        </p:nvSpPr>
        <p:spPr>
          <a:xfrm>
            <a:off x="11520887" y="12061002"/>
            <a:ext cx="9862456" cy="828000"/>
          </a:xfrm>
          <a:prstGeom prst="rect">
            <a:avLst/>
          </a:prstGeom>
          <a:ln w="25400">
            <a:solidFill>
              <a:srgbClr val="00206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>
            <a:no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444500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marR="0" indent="-611187" algn="l" defTabSz="821531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4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algn="ctr" defTabSz="739378" hangingPunct="1"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440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Spectroscopy system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23B4ACB-5683-3E69-881C-3C1BCB57D9F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12568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I-LUCE Laser parameters and expected beams"/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495759" cy="1672644"/>
          </a:xfrm>
          <a:prstGeom prst="rect">
            <a:avLst/>
          </a:prstGeom>
        </p:spPr>
        <p:txBody>
          <a:bodyPr/>
          <a:lstStyle>
            <a:lvl1pPr defTabSz="509349">
              <a:defRPr sz="6944"/>
            </a:lvl1pPr>
          </a:lstStyle>
          <a:p>
            <a:r>
              <a:rPr dirty="0"/>
              <a:t>I-LUCE Laser parameters and expected beams</a:t>
            </a:r>
            <a:r>
              <a:rPr lang="it-IT" dirty="0"/>
              <a:t> (L2)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BC4DC09-F346-7CD9-CA50-727AEC4AC585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EBB0DBF-ACAA-F927-13E7-29AD8D048B2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14</a:t>
            </a:r>
            <a:endParaRPr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E5603E6E-F9AC-A79E-D1CF-EF4C6DBDE2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18997"/>
              </p:ext>
            </p:extLst>
          </p:nvPr>
        </p:nvGraphicFramePr>
        <p:xfrm>
          <a:off x="210340" y="2418784"/>
          <a:ext cx="11905460" cy="929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110">
                  <a:extLst>
                    <a:ext uri="{9D8B030D-6E8A-4147-A177-3AD203B41FA5}">
                      <a16:colId xmlns:a16="http://schemas.microsoft.com/office/drawing/2014/main" val="3521563350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87887522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4255406973"/>
                    </a:ext>
                  </a:extLst>
                </a:gridCol>
              </a:tblGrid>
              <a:tr h="3397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Laser Power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45 TW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69032"/>
                  </a:ext>
                </a:extLst>
              </a:tr>
              <a:tr h="25973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Energy per pulse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≥</a:t>
                      </a:r>
                      <a:r>
                        <a:rPr lang="en-US" sz="2100" dirty="0"/>
                        <a:t> 1.5 J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407392"/>
                  </a:ext>
                </a:extLst>
              </a:tr>
              <a:tr h="2559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Pulse Duration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≤</a:t>
                      </a:r>
                      <a:r>
                        <a:rPr lang="en-US" sz="2100" i="0" dirty="0"/>
                        <a:t> 23 fs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258522852"/>
                  </a:ext>
                </a:extLst>
              </a:tr>
              <a:tr h="25211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Focusing surface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36 um</a:t>
                      </a:r>
                      <a:r>
                        <a:rPr lang="en-US" sz="2100" baseline="30000" dirty="0"/>
                        <a:t>2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239530492"/>
                  </a:ext>
                </a:extLst>
              </a:tr>
              <a:tr h="34355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Max power density (at the target)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1.21 × 10</a:t>
                      </a:r>
                      <a:r>
                        <a:rPr lang="en-US" sz="2100" baseline="30000" dirty="0"/>
                        <a:t>20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887897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Contrast Ratio @ 100 ps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&lt; 10</a:t>
                      </a:r>
                      <a:r>
                        <a:rPr lang="en-US" sz="2100" baseline="30000" dirty="0"/>
                        <a:t>10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225359953"/>
                  </a:ext>
                </a:extLst>
              </a:tr>
              <a:tr h="31688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Repetition rate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dirty="0"/>
                        <a:t>10 Hz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998999412"/>
                  </a:ext>
                </a:extLst>
              </a:tr>
              <a:tr h="332120">
                <a:tc rowSpan="4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Proton ions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4 MeV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8443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Particle per pulse (at 2 MeV)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11</a:t>
                      </a: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MeV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-1</a:t>
                      </a: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sr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-1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23110"/>
                  </a:ext>
                </a:extLst>
              </a:tr>
              <a:tr h="28640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Energy spread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100%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5208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Max beam divergency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± 20°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912920"/>
                  </a:ext>
                </a:extLst>
              </a:tr>
              <a:tr h="335930">
                <a:tc row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Electrons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i="0" dirty="0"/>
                        <a:t>0.1 GeV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1127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Particle per pulse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9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5978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Max beam divergency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± 20 mrad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68076"/>
                  </a:ext>
                </a:extLst>
              </a:tr>
              <a:tr h="28426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Neutrons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TBD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1039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Gamma beams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Synchrotron radiation of the e- inside the plasma or bremsstrahlung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cap="none" spc="0" baseline="0" noProof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1603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up to 20 MeV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555634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BA0AAD68-1C7D-8B4C-2F08-288AD7FB4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571907"/>
              </p:ext>
            </p:extLst>
          </p:nvPr>
        </p:nvGraphicFramePr>
        <p:xfrm>
          <a:off x="12230100" y="2418784"/>
          <a:ext cx="11905460" cy="929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110">
                  <a:extLst>
                    <a:ext uri="{9D8B030D-6E8A-4147-A177-3AD203B41FA5}">
                      <a16:colId xmlns:a16="http://schemas.microsoft.com/office/drawing/2014/main" val="3521563350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87887522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4255406973"/>
                    </a:ext>
                  </a:extLst>
                </a:gridCol>
              </a:tblGrid>
              <a:tr h="3397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Laser Power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320 TW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69032"/>
                  </a:ext>
                </a:extLst>
              </a:tr>
              <a:tr h="25973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Energy per pulse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≥</a:t>
                      </a:r>
                      <a:r>
                        <a:rPr lang="en-US" sz="2100" dirty="0"/>
                        <a:t> 7 J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407392"/>
                  </a:ext>
                </a:extLst>
              </a:tr>
              <a:tr h="2559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Pulse Duration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≤</a:t>
                      </a:r>
                      <a:r>
                        <a:rPr lang="en-US" sz="2100" i="0" dirty="0"/>
                        <a:t> 23 fs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258522852"/>
                  </a:ext>
                </a:extLst>
              </a:tr>
              <a:tr h="25211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Focusing surface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36 um</a:t>
                      </a:r>
                      <a:r>
                        <a:rPr lang="en-US" sz="2100" baseline="30000" dirty="0"/>
                        <a:t>2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239530492"/>
                  </a:ext>
                </a:extLst>
              </a:tr>
              <a:tr h="34355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Max power density (at the target)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8.82 × 10</a:t>
                      </a:r>
                      <a:r>
                        <a:rPr lang="en-US" sz="2100" baseline="30000" dirty="0"/>
                        <a:t>20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887897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Contrast Ratio @ 100 ps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&lt; 10</a:t>
                      </a:r>
                      <a:r>
                        <a:rPr lang="en-US" sz="2100" baseline="30000" dirty="0"/>
                        <a:t>10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225359953"/>
                  </a:ext>
                </a:extLst>
              </a:tr>
              <a:tr h="316880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Repetition rate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dirty="0"/>
                        <a:t>2.5 Hz</a:t>
                      </a:r>
                    </a:p>
                  </a:txBody>
                  <a:tcPr marL="182880" marR="182880" marT="91440" marB="91440">
                    <a:solidFill>
                      <a:srgbClr val="DE5C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998999412"/>
                  </a:ext>
                </a:extLst>
              </a:tr>
              <a:tr h="332120">
                <a:tc rowSpan="4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Proton ions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50 MeV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8443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Particle per pulse (at 2 MeV)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11</a:t>
                      </a: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MeV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-1</a:t>
                      </a: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sr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-1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23110"/>
                  </a:ext>
                </a:extLst>
              </a:tr>
              <a:tr h="28640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Energy spread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100%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5208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Max beam divergency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± 20°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912920"/>
                  </a:ext>
                </a:extLst>
              </a:tr>
              <a:tr h="335930">
                <a:tc row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Electrons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i="0" dirty="0"/>
                        <a:t>3 GeV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1127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Particle per pulse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</a:t>
                      </a:r>
                      <a:r>
                        <a:rPr lang="en-US" sz="2100" b="1" i="0" u="none" strike="noStrike" cap="none" spc="0" baseline="3000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9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5978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100" dirty="0"/>
                        <a:t>Max beam divergency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± 20 mrad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68076"/>
                  </a:ext>
                </a:extLst>
              </a:tr>
              <a:tr h="28426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Neutrons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20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1039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100" dirty="0"/>
                        <a:t>Gamma beams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Synchrotron radiation of the e- inside the plasma or bremsstrahlung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cap="none" spc="0" baseline="0" noProof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1603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153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Max energy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cap="none" spc="0" baseline="0" noProof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up to 80 MeV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55563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5D5D0-1AF5-C12E-34BC-DA38F1155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I-LUCE Laser parameters and expected beams">
            <a:extLst>
              <a:ext uri="{FF2B5EF4-FFF2-40B4-BE49-F238E27FC236}">
                <a16:creationId xmlns:a16="http://schemas.microsoft.com/office/drawing/2014/main" id="{B243056C-7D28-BB4E-428A-48EFD1104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495759" cy="1672644"/>
          </a:xfrm>
          <a:prstGeom prst="rect">
            <a:avLst/>
          </a:prstGeom>
        </p:spPr>
        <p:txBody>
          <a:bodyPr/>
          <a:lstStyle>
            <a:lvl1pPr defTabSz="509349">
              <a:defRPr sz="6944"/>
            </a:lvl1pPr>
          </a:lstStyle>
          <a:p>
            <a:r>
              <a:rPr dirty="0"/>
              <a:t>I-LUCE Laser parameters and expected beams</a:t>
            </a:r>
            <a:r>
              <a:rPr lang="it-IT" dirty="0"/>
              <a:t> (L2)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E442D9F-9A73-A8D8-1C79-AB2F74ACBED4}"/>
              </a:ext>
            </a:extLst>
          </p:cNvPr>
          <p:cNvSpPr/>
          <p:nvPr/>
        </p:nvSpPr>
        <p:spPr>
          <a:xfrm>
            <a:off x="338347" y="13077056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5FCA917-138A-28FB-836B-54F49120998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15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F12DAF-145B-5150-829E-C7EA19A9B4AC}"/>
              </a:ext>
            </a:extLst>
          </p:cNvPr>
          <p:cNvSpPr txBox="1"/>
          <p:nvPr/>
        </p:nvSpPr>
        <p:spPr>
          <a:xfrm>
            <a:off x="504498" y="2031613"/>
            <a:ext cx="23328000" cy="39087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sz="3800" b="0" dirty="0">
                <a:latin typeface="Avenir Light"/>
              </a:rPr>
              <a:t>To perform dedicated dose studies, we developed a custom Geant4-based MC application that simulates dose depo-sition from laser-driven beams in complex geometries.</a:t>
            </a:r>
          </a:p>
          <a:p>
            <a:pPr algn="just"/>
            <a:endParaRPr lang="en-US" sz="1500" b="0" dirty="0">
              <a:latin typeface="Avenir Light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b="0" dirty="0">
                <a:latin typeface="Avenir Light"/>
              </a:rPr>
              <a:t>The input beam parameters (220 MeV, 120 pC, few-fs duration) were based on measurements from a standard capillary setup.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b="0" dirty="0">
                <a:latin typeface="Avenir Light"/>
              </a:rPr>
              <a:t>Four electron bunches were simulated entering a 400 × 400 × 400 mm</a:t>
            </a:r>
            <a:r>
              <a:rPr lang="en-US" sz="3800" b="0" baseline="30000" dirty="0">
                <a:latin typeface="Avenir Light"/>
              </a:rPr>
              <a:t>3</a:t>
            </a:r>
            <a:r>
              <a:rPr lang="en-US" sz="3800" b="0" dirty="0">
                <a:latin typeface="Avenir Light"/>
              </a:rPr>
              <a:t> water tank from orthogonal directions, with a 40 × 40 × 40 mm</a:t>
            </a:r>
            <a:r>
              <a:rPr lang="en-US" sz="3800" b="0" baseline="30000" dirty="0">
                <a:latin typeface="Avenir Light"/>
              </a:rPr>
              <a:t>3 </a:t>
            </a:r>
            <a:r>
              <a:rPr lang="en-US" sz="3800" b="0" dirty="0">
                <a:latin typeface="Avenir Light"/>
              </a:rPr>
              <a:t>tumor located at the center.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E577AAE-E455-8524-95F2-428DC4E65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56" y="6218091"/>
            <a:ext cx="14247781" cy="539783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EBEFA7-A03C-3C13-D43F-F60113661E59}"/>
              </a:ext>
            </a:extLst>
          </p:cNvPr>
          <p:cNvSpPr txBox="1"/>
          <p:nvPr/>
        </p:nvSpPr>
        <p:spPr>
          <a:xfrm>
            <a:off x="15297684" y="6858000"/>
            <a:ext cx="8059476" cy="4262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venir Light"/>
              </a:rPr>
              <a:t>The 4 beams converge to deliver a uniform 10 × 10 mm- dose profile at FWHM</a:t>
            </a:r>
          </a:p>
          <a:p>
            <a:pPr marL="457200" indent="-4572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venir Light"/>
              </a:rPr>
              <a:t>Geant4-based simulations, scaled to 120 pC per bunch, yield a deposited dose of 0.180 Gy per four bunches.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Avenir Light"/>
              </a:rPr>
              <a:t>With kHz-class lasers generating such beams dose rates could reach 42.5 Gy/s - enabling VHEET and FLASH-RT (coll. with INO-CNR)</a:t>
            </a:r>
            <a:endParaRPr lang="it-IT" b="0" dirty="0">
              <a:solidFill>
                <a:srgbClr val="FF0000"/>
              </a:solidFill>
              <a:latin typeface="Avenir Ligh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B11C97-1B1B-5B62-A816-5700981F7929}"/>
              </a:ext>
            </a:extLst>
          </p:cNvPr>
          <p:cNvSpPr txBox="1"/>
          <p:nvPr/>
        </p:nvSpPr>
        <p:spPr>
          <a:xfrm>
            <a:off x="631625" y="11988522"/>
            <a:ext cx="18471894" cy="1144543"/>
          </a:xfrm>
          <a:prstGeom prst="rect">
            <a:avLst/>
          </a:prstGeom>
          <a:solidFill>
            <a:srgbClr val="FFFFD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>
              <a:spcAft>
                <a:spcPts val="300"/>
              </a:spcAft>
            </a:pPr>
            <a:r>
              <a:rPr lang="it-IT" sz="2000" b="0" i="1" dirty="0" err="1">
                <a:solidFill>
                  <a:schemeClr val="tx1"/>
                </a:solidFill>
              </a:rPr>
              <a:t>Arjmand</a:t>
            </a:r>
            <a:r>
              <a:rPr lang="it-IT" sz="2000" b="0" i="1" dirty="0">
                <a:solidFill>
                  <a:schemeClr val="tx1"/>
                </a:solidFill>
              </a:rPr>
              <a:t> et al., </a:t>
            </a:r>
            <a:r>
              <a:rPr lang="en-US" sz="2000" i="1" dirty="0">
                <a:solidFill>
                  <a:schemeClr val="tx1"/>
                </a:solidFill>
              </a:rPr>
              <a:t>Performed plasma waveguides: Enabling high-energy electron beams for FLASH radiotherapy</a:t>
            </a:r>
            <a:r>
              <a:rPr lang="en-US" sz="2000" b="0" i="1" dirty="0">
                <a:solidFill>
                  <a:schemeClr val="tx1"/>
                </a:solidFill>
              </a:rPr>
              <a:t>, NIMA (2025)</a:t>
            </a:r>
          </a:p>
          <a:p>
            <a:pPr algn="l">
              <a:spcAft>
                <a:spcPts val="300"/>
              </a:spcAft>
            </a:pPr>
            <a:r>
              <a:rPr lang="it-IT" sz="2000" b="0" i="1" dirty="0" err="1">
                <a:solidFill>
                  <a:schemeClr val="tx1"/>
                </a:solidFill>
              </a:rPr>
              <a:t>Arjmand</a:t>
            </a:r>
            <a:r>
              <a:rPr lang="it-IT" sz="2000" b="0" i="1" dirty="0">
                <a:solidFill>
                  <a:schemeClr val="tx1"/>
                </a:solidFill>
              </a:rPr>
              <a:t> et al., </a:t>
            </a:r>
            <a:r>
              <a:rPr lang="en-US" sz="2000" i="1" dirty="0">
                <a:solidFill>
                  <a:schemeClr val="tx1"/>
                </a:solidFill>
              </a:rPr>
              <a:t>Parametric study of voltage in plasma-discharge capillary systems: a benchmarking of experimental and simulation data</a:t>
            </a:r>
            <a:r>
              <a:rPr lang="en-US" sz="2000" b="0" i="1" dirty="0">
                <a:solidFill>
                  <a:schemeClr val="tx1"/>
                </a:solidFill>
              </a:rPr>
              <a:t>, JINST (2025)</a:t>
            </a:r>
          </a:p>
          <a:p>
            <a:pPr algn="l"/>
            <a:r>
              <a:rPr lang="it-IT" sz="2000" b="0" i="1" dirty="0" err="1">
                <a:solidFill>
                  <a:schemeClr val="tx1"/>
                </a:solidFill>
              </a:rPr>
              <a:t>Arjmand</a:t>
            </a:r>
            <a:r>
              <a:rPr lang="it-IT" sz="2000" b="0" i="1" dirty="0">
                <a:solidFill>
                  <a:schemeClr val="tx1"/>
                </a:solidFill>
              </a:rPr>
              <a:t> et al., </a:t>
            </a:r>
            <a:r>
              <a:rPr lang="en-US" sz="2000" i="1" dirty="0">
                <a:solidFill>
                  <a:schemeClr val="tx1"/>
                </a:solidFill>
              </a:rPr>
              <a:t>Implementing plasma-discharge capillary design for very high energy electron (VHEE) applications at I-LUCE facility</a:t>
            </a:r>
            <a:r>
              <a:rPr lang="en-US" sz="2000" b="0" i="1" dirty="0">
                <a:solidFill>
                  <a:schemeClr val="tx1"/>
                </a:solidFill>
              </a:rPr>
              <a:t>, RAD (2024)</a:t>
            </a:r>
          </a:p>
        </p:txBody>
      </p:sp>
    </p:spTree>
    <p:extLst>
      <p:ext uri="{BB962C8B-B14F-4D97-AF65-F5344CB8AC3E}">
        <p14:creationId xmlns:p14="http://schemas.microsoft.com/office/powerpoint/2010/main" val="8939069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AAFDE-F165-31DB-EE05-F1348C88F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I-LUCE Laser parameters and expected beams">
            <a:extLst>
              <a:ext uri="{FF2B5EF4-FFF2-40B4-BE49-F238E27FC236}">
                <a16:creationId xmlns:a16="http://schemas.microsoft.com/office/drawing/2014/main" id="{BEAE0A55-4516-3007-AA9F-A70197AE7F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495759" cy="1672644"/>
          </a:xfrm>
          <a:prstGeom prst="rect">
            <a:avLst/>
          </a:prstGeom>
        </p:spPr>
        <p:txBody>
          <a:bodyPr/>
          <a:lstStyle>
            <a:lvl1pPr defTabSz="509349">
              <a:defRPr sz="6944"/>
            </a:lvl1pPr>
          </a:lstStyle>
          <a:p>
            <a:r>
              <a:rPr dirty="0"/>
              <a:t>I-LUCE Laser parameters and expected beam</a:t>
            </a:r>
            <a:r>
              <a:rPr lang="it-IT" dirty="0"/>
              <a:t>s (L1)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EE880F4-B6A6-629C-6C53-2F96C1BF3955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D5DF4B08-8D74-E674-E8B5-C1DFAEA9582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16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5185E6-CC18-4E0E-B89A-4E395F51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4" y="1753897"/>
            <a:ext cx="7720916" cy="579375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CA53E97-134E-CF96-3F27-FE7B9698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1" y="1844831"/>
            <a:ext cx="7603762" cy="570282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E090CC3-DAE2-C4C3-AC88-7E5DDCBFF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38" y="7971927"/>
            <a:ext cx="5220365" cy="3915274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4016C4C-0501-F05A-004E-1B67F0E50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15" y="8052382"/>
            <a:ext cx="5220365" cy="3915274"/>
          </a:xfrm>
          <a:prstGeom prst="rect">
            <a:avLst/>
          </a:prstGeom>
        </p:spPr>
      </p:pic>
      <p:sp>
        <p:nvSpPr>
          <p:cNvPr id="16" name="Line Callout 1 20">
            <a:extLst>
              <a:ext uri="{FF2B5EF4-FFF2-40B4-BE49-F238E27FC236}">
                <a16:creationId xmlns:a16="http://schemas.microsoft.com/office/drawing/2014/main" id="{FADFB092-BA89-0354-4323-9144E8378BDB}"/>
              </a:ext>
            </a:extLst>
          </p:cNvPr>
          <p:cNvSpPr/>
          <p:nvPr/>
        </p:nvSpPr>
        <p:spPr>
          <a:xfrm>
            <a:off x="871200" y="7937478"/>
            <a:ext cx="10562954" cy="4356122"/>
          </a:xfrm>
          <a:prstGeom prst="borderCallout1">
            <a:avLst>
              <a:gd name="adj1" fmla="val -3108"/>
              <a:gd name="adj2" fmla="val 23618"/>
              <a:gd name="adj3" fmla="val -113711"/>
              <a:gd name="adj4" fmla="val 82979"/>
            </a:avLst>
          </a:prstGeom>
          <a:solidFill>
            <a:schemeClr val="accent1">
              <a:alpha val="10374"/>
            </a:schemeClr>
          </a:solidFill>
          <a:ln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8F289402-12B1-1464-F995-5B07A460A5CE}"/>
              </a:ext>
            </a:extLst>
          </p:cNvPr>
          <p:cNvSpPr txBox="1"/>
          <p:nvPr/>
        </p:nvSpPr>
        <p:spPr>
          <a:xfrm>
            <a:off x="772983" y="12396029"/>
            <a:ext cx="1083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Light" panose="020B0402020203020204" pitchFamily="34" charset="77"/>
              </a:rPr>
              <a:t>Beam profile at the entrance position; D</a:t>
            </a:r>
            <a:r>
              <a:rPr lang="en-GB" baseline="-25000" dirty="0">
                <a:latin typeface="Avenir Light" panose="020B0402020203020204" pitchFamily="34" charset="77"/>
              </a:rPr>
              <a:t>av</a:t>
            </a:r>
            <a:r>
              <a:rPr lang="en-GB" dirty="0">
                <a:latin typeface="Avenir Light" panose="020B0402020203020204" pitchFamily="34" charset="77"/>
              </a:rPr>
              <a:t> = 0.6 mGy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52EDD490-8ADC-BEA8-20BF-C10B10AA4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8482" y="8052381"/>
            <a:ext cx="5222399" cy="3916800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1563C036-AC38-9A1D-BB2D-985B2C5FA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4974" y="8079675"/>
            <a:ext cx="5222400" cy="3916800"/>
          </a:xfrm>
          <a:prstGeom prst="rect">
            <a:avLst/>
          </a:prstGeom>
        </p:spPr>
      </p:pic>
      <p:sp>
        <p:nvSpPr>
          <p:cNvPr id="26" name="Line Callout 1 21">
            <a:extLst>
              <a:ext uri="{FF2B5EF4-FFF2-40B4-BE49-F238E27FC236}">
                <a16:creationId xmlns:a16="http://schemas.microsoft.com/office/drawing/2014/main" id="{C8337F8E-8F8C-A93D-520F-80E089452B6C}"/>
              </a:ext>
            </a:extLst>
          </p:cNvPr>
          <p:cNvSpPr/>
          <p:nvPr/>
        </p:nvSpPr>
        <p:spPr>
          <a:xfrm>
            <a:off x="11873407" y="7960674"/>
            <a:ext cx="10860469" cy="4332926"/>
          </a:xfrm>
          <a:prstGeom prst="borderCallout1">
            <a:avLst>
              <a:gd name="adj1" fmla="val -3108"/>
              <a:gd name="adj2" fmla="val 23618"/>
              <a:gd name="adj3" fmla="val -119665"/>
              <a:gd name="adj4" fmla="val -12965"/>
            </a:avLst>
          </a:prstGeom>
          <a:solidFill>
            <a:schemeClr val="accent1">
              <a:alpha val="9928"/>
            </a:schemeClr>
          </a:solidFill>
          <a:ln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F53DE445-D79F-9360-0F51-418B19F74FE7}"/>
              </a:ext>
            </a:extLst>
          </p:cNvPr>
          <p:cNvSpPr txBox="1"/>
          <p:nvPr/>
        </p:nvSpPr>
        <p:spPr>
          <a:xfrm>
            <a:off x="11873407" y="12396028"/>
            <a:ext cx="1083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Light" panose="020B0402020203020204" pitchFamily="34" charset="77"/>
              </a:rPr>
              <a:t>Beam profile at 7 mm in water; D</a:t>
            </a:r>
            <a:r>
              <a:rPr lang="en-GB" baseline="-25000" dirty="0">
                <a:latin typeface="Avenir Light" panose="020B0402020203020204" pitchFamily="34" charset="77"/>
              </a:rPr>
              <a:t>av</a:t>
            </a:r>
            <a:r>
              <a:rPr lang="en-GB" dirty="0">
                <a:latin typeface="Avenir Light" panose="020B0402020203020204" pitchFamily="34" charset="77"/>
              </a:rPr>
              <a:t> = 0.65 mGy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4CD380E0-1DF9-7994-E491-780E81BE18EC}"/>
              </a:ext>
            </a:extLst>
          </p:cNvPr>
          <p:cNvSpPr txBox="1"/>
          <p:nvPr/>
        </p:nvSpPr>
        <p:spPr>
          <a:xfrm>
            <a:off x="15849602" y="3189967"/>
            <a:ext cx="72164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700" dirty="0">
                <a:latin typeface="Avenir Light" panose="020B0402020203020204" pitchFamily="34" charset="77"/>
              </a:rPr>
              <a:t>E = 6 ± 0.1 MeV</a:t>
            </a:r>
          </a:p>
          <a:p>
            <a:pPr algn="l"/>
            <a:r>
              <a:rPr lang="en-GB" sz="3700" dirty="0">
                <a:latin typeface="Avenir Light" panose="020B0402020203020204" pitchFamily="34" charset="77"/>
              </a:rPr>
              <a:t>40 × 40 × 40 mm</a:t>
            </a:r>
            <a:r>
              <a:rPr lang="en-GB" sz="3700" baseline="30000" dirty="0">
                <a:latin typeface="Avenir Light" panose="020B0402020203020204" pitchFamily="34" charset="77"/>
              </a:rPr>
              <a:t>3</a:t>
            </a:r>
            <a:r>
              <a:rPr lang="en-GB" sz="3700" dirty="0">
                <a:latin typeface="Avenir Light" panose="020B0402020203020204" pitchFamily="34" charset="77"/>
              </a:rPr>
              <a:t> water</a:t>
            </a:r>
          </a:p>
          <a:p>
            <a:pPr algn="l"/>
            <a:r>
              <a:rPr lang="en-GB" sz="3700" dirty="0">
                <a:latin typeface="Avenir Light" panose="020B0402020203020204" pitchFamily="34" charset="77"/>
              </a:rPr>
              <a:t>Electron bunch charge: 200 pC</a:t>
            </a:r>
          </a:p>
          <a:p>
            <a:pPr algn="l"/>
            <a:r>
              <a:rPr lang="en-GB" sz="3700" dirty="0">
                <a:latin typeface="Avenir Light" panose="020B0402020203020204" pitchFamily="34" charset="77"/>
              </a:rPr>
              <a:t>Estimated dose: 0.811 Gy/bunch</a:t>
            </a:r>
          </a:p>
          <a:p>
            <a:pPr algn="l"/>
            <a:r>
              <a:rPr lang="en-GB" sz="3700" dirty="0">
                <a:latin typeface="Avenir Light" panose="020B0402020203020204" pitchFamily="34" charset="77"/>
              </a:rPr>
              <a:t>Estimated dose at 1 kHz: 811 Gy/s</a:t>
            </a:r>
          </a:p>
          <a:p>
            <a:pPr algn="l"/>
            <a:r>
              <a:rPr lang="en-GB" sz="3700" dirty="0">
                <a:latin typeface="Avenir Light" panose="020B0402020203020204" pitchFamily="34" charset="77"/>
              </a:rPr>
              <a:t>FLASH regime 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B1592742-47FC-73AE-DE73-EB0FFFAB6924}"/>
              </a:ext>
            </a:extLst>
          </p:cNvPr>
          <p:cNvSpPr txBox="1"/>
          <p:nvPr/>
        </p:nvSpPr>
        <p:spPr>
          <a:xfrm>
            <a:off x="10343604" y="1713875"/>
            <a:ext cx="424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Light" panose="020B0402020203020204" pitchFamily="34" charset="77"/>
              </a:rPr>
              <a:t>Depth dose profile</a:t>
            </a:r>
          </a:p>
        </p:txBody>
      </p:sp>
    </p:spTree>
    <p:extLst>
      <p:ext uri="{BB962C8B-B14F-4D97-AF65-F5344CB8AC3E}">
        <p14:creationId xmlns:p14="http://schemas.microsoft.com/office/powerpoint/2010/main" val="9424455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E4C783CA-434A-21C6-0881-5A7024157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785148"/>
              </p:ext>
            </p:extLst>
          </p:nvPr>
        </p:nvGraphicFramePr>
        <p:xfrm>
          <a:off x="765252" y="1981200"/>
          <a:ext cx="22781144" cy="1130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3670">
                  <a:extLst>
                    <a:ext uri="{9D8B030D-6E8A-4147-A177-3AD203B41FA5}">
                      <a16:colId xmlns:a16="http://schemas.microsoft.com/office/drawing/2014/main" val="2305743121"/>
                    </a:ext>
                  </a:extLst>
                </a:gridCol>
                <a:gridCol w="8808737">
                  <a:extLst>
                    <a:ext uri="{9D8B030D-6E8A-4147-A177-3AD203B41FA5}">
                      <a16:colId xmlns:a16="http://schemas.microsoft.com/office/drawing/2014/main" val="1456297264"/>
                    </a:ext>
                  </a:extLst>
                </a:gridCol>
                <a:gridCol w="8808737">
                  <a:extLst>
                    <a:ext uri="{9D8B030D-6E8A-4147-A177-3AD203B41FA5}">
                      <a16:colId xmlns:a16="http://schemas.microsoft.com/office/drawing/2014/main" val="2261735825"/>
                    </a:ext>
                  </a:extLst>
                </a:gridCol>
              </a:tblGrid>
              <a:tr h="629920">
                <a:tc>
                  <a:txBody>
                    <a:bodyPr/>
                    <a:lstStyle/>
                    <a:p>
                      <a:endParaRPr lang="it-IT" sz="900"/>
                    </a:p>
                    <a:p>
                      <a:r>
                        <a:rPr lang="it-IT"/>
                        <a:t>Characteristic</a:t>
                      </a:r>
                    </a:p>
                    <a:p>
                      <a:endParaRPr lang="it-IT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900"/>
                    </a:p>
                    <a:p>
                      <a:r>
                        <a:rPr lang="it-IT"/>
                        <a:t>Conventional RF Linac</a:t>
                      </a:r>
                    </a:p>
                    <a:p>
                      <a:endParaRPr lang="it-IT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900"/>
                    </a:p>
                    <a:p>
                      <a:r>
                        <a:rPr lang="it-IT"/>
                        <a:t>Laser-driven beams</a:t>
                      </a:r>
                    </a:p>
                    <a:p>
                      <a:endParaRPr lang="it-IT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09093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endParaRPr lang="it-IT" sz="1800" b="0"/>
                    </a:p>
                    <a:p>
                      <a:r>
                        <a:rPr lang="it-IT" b="0"/>
                        <a:t>Beam 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800" b="0" u="none" dirty="0"/>
                    </a:p>
                    <a:p>
                      <a:r>
                        <a:rPr lang="it-IT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50-250 MeV</a:t>
                      </a:r>
                      <a:r>
                        <a:rPr lang="it-IT" b="0" u="none" dirty="0"/>
                        <a:t> (future designs up to about 400 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u="none" dirty="0"/>
                    </a:p>
                    <a:p>
                      <a:r>
                        <a:rPr lang="en-US" b="0" u="none" dirty="0"/>
                        <a:t>50-200 MeV demonstrated in stable operation; </a:t>
                      </a:r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GeV-scale achieved in experiments (but with large energy spread)</a:t>
                      </a:r>
                    </a:p>
                    <a:p>
                      <a:endParaRPr lang="it-IT" sz="9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084720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endParaRPr lang="it-IT" sz="1600" b="0"/>
                    </a:p>
                    <a:p>
                      <a:r>
                        <a:rPr lang="it-IT" b="0"/>
                        <a:t>Dose rate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0" u="none" dirty="0"/>
                    </a:p>
                    <a:p>
                      <a:r>
                        <a:rPr lang="en-US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Can reach &gt; 40 Gy/s</a:t>
                      </a:r>
                      <a:r>
                        <a:rPr lang="en-US" b="0" u="none" dirty="0"/>
                        <a:t>. Continuous beam output, highly stable.</a:t>
                      </a:r>
                    </a:p>
                    <a:p>
                      <a:endParaRPr lang="it-IT" sz="9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u="none" dirty="0"/>
                    </a:p>
                    <a:p>
                      <a:r>
                        <a:rPr lang="en-US" b="0" u="none" dirty="0"/>
                        <a:t>Extremely high peak dose per pulse (fs-scale bursts); </a:t>
                      </a:r>
                      <a:r>
                        <a:rPr lang="en-US" b="1" u="none" dirty="0"/>
                        <a:t>naturally   suited for FLASH. </a:t>
                      </a:r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Repetition rates typically 1-10 Hz</a:t>
                      </a:r>
                      <a:r>
                        <a:rPr lang="en-US" b="0" u="none" dirty="0"/>
                        <a:t>.</a:t>
                      </a:r>
                    </a:p>
                    <a:p>
                      <a:endParaRPr lang="it-IT" sz="9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2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500" b="0"/>
                    </a:p>
                    <a:p>
                      <a:r>
                        <a:rPr lang="it-IT" b="0"/>
                        <a:t>Beam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900" b="0" u="none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it-IT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Quasi-</a:t>
                      </a:r>
                      <a:r>
                        <a:rPr lang="it-IT" b="0" u="none" baseline="0" dirty="0" err="1">
                          <a:uFill>
                            <a:solidFill>
                              <a:srgbClr val="FF0000"/>
                            </a:solidFill>
                          </a:uFill>
                        </a:rPr>
                        <a:t>monoenergetic</a:t>
                      </a:r>
                      <a:r>
                        <a:rPr lang="it-IT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 beam (&lt; 1% energy spread) with low divergency</a:t>
                      </a:r>
                      <a:r>
                        <a:rPr lang="it-IT" b="0" u="none" dirty="0"/>
                        <a:t>, enabling precise magnetic focusing and uniform penetration.</a:t>
                      </a:r>
                    </a:p>
                    <a:p>
                      <a:endParaRPr lang="it-IT" sz="9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dirty="0"/>
                    </a:p>
                    <a:p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Broad energy spectrum (often 5-20% or more) and large divergency</a:t>
                      </a:r>
                      <a:r>
                        <a:rPr lang="en-US" b="0" u="none" dirty="0"/>
                        <a:t>, requiring strong post acceleration focusing and energy selection.</a:t>
                      </a:r>
                      <a:endParaRPr lang="it-IT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499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600" b="0"/>
                    </a:p>
                    <a:p>
                      <a:r>
                        <a:rPr lang="it-IT" b="0"/>
                        <a:t>System 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u="none" dirty="0"/>
                    </a:p>
                    <a:p>
                      <a:r>
                        <a:rPr lang="en-US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Large fixed installation</a:t>
                      </a:r>
                      <a:r>
                        <a:rPr lang="en-US" b="0" u="none" dirty="0"/>
                        <a:t>: accelerating structures on order of few meters, plus shielding, RF power sources, and (optionally) a gantry.</a:t>
                      </a:r>
                      <a:endParaRPr lang="it-IT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dirty="0"/>
                    </a:p>
                    <a:p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Compact acceleration (mm-cm plasma stage) but requires   high-power laser apparatus (currently room-sized)</a:t>
                      </a:r>
                      <a:r>
                        <a:rPr lang="en-US" b="1" u="none" dirty="0"/>
                        <a:t> </a:t>
                      </a:r>
                      <a:r>
                        <a:rPr lang="en-US" b="0" u="none" dirty="0"/>
                        <a:t>and robust beam transport optics.</a:t>
                      </a:r>
                    </a:p>
                    <a:p>
                      <a:endParaRPr lang="it-IT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51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200" b="0"/>
                    </a:p>
                    <a:p>
                      <a:endParaRPr lang="it-IT" sz="1400" b="0"/>
                    </a:p>
                    <a:p>
                      <a:r>
                        <a:rPr lang="it-IT" b="0"/>
                        <a:t>Key 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u="none" dirty="0"/>
                    </a:p>
                    <a:p>
                      <a:r>
                        <a:rPr lang="en-US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Mature, proven technology; stable and reproducible beam output</a:t>
                      </a:r>
                      <a:r>
                        <a:rPr lang="en-US" b="0" u="none" dirty="0"/>
                        <a:t>. High beam quality allows efficient dose delivery and straightforward treatment planning.</a:t>
                      </a:r>
                      <a:endParaRPr lang="it-IT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dirty="0"/>
                    </a:p>
                    <a:p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Ultra-high accelerating gradient (10-100 GV/m) → potential for low-footprint accelerators</a:t>
                      </a:r>
                      <a:r>
                        <a:rPr lang="en-US" b="0" u="none" dirty="0"/>
                        <a:t>. Ultrashort bunches yield very high instantaneous dose rates ideal for FLASH. </a:t>
                      </a:r>
                      <a:r>
                        <a:rPr lang="en-US" b="1" u="none" dirty="0"/>
                        <a:t>No high-Z structures </a:t>
                      </a:r>
                      <a:r>
                        <a:rPr lang="en-US" b="0" u="none" dirty="0"/>
                        <a:t>→ reduced material activation and possibly </a:t>
                      </a:r>
                      <a:r>
                        <a:rPr lang="en-US" b="0" dirty="0"/>
                        <a:t>simpler radiation shielding.</a:t>
                      </a:r>
                    </a:p>
                    <a:p>
                      <a:endParaRPr lang="it-IT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3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600" b="0"/>
                    </a:p>
                    <a:p>
                      <a:r>
                        <a:rPr lang="it-IT" b="0"/>
                        <a:t>Key limitations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u="none" dirty="0"/>
                    </a:p>
                    <a:p>
                      <a:r>
                        <a:rPr lang="en-US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Significant infrastructure</a:t>
                      </a:r>
                      <a:r>
                        <a:rPr lang="en-US" b="0" u="none" dirty="0"/>
                        <a:t>. Also, high energy electrons (&gt; 100 MeV) produce some neutron/X-ray secondary radiation, necessitating shielding and dosimetric precautions. </a:t>
                      </a:r>
                    </a:p>
                    <a:p>
                      <a:endParaRPr lang="it-IT" sz="9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dirty="0"/>
                    </a:p>
                    <a:p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Beam stability and quality control are major challenges (energy spread, pointing jitter). Low repetition rate</a:t>
                      </a:r>
                      <a:r>
                        <a:rPr lang="en-US" b="1" u="none" dirty="0"/>
                        <a:t> </a:t>
                      </a:r>
                      <a:r>
                        <a:rPr lang="en-US" b="0" u="none" dirty="0"/>
                        <a:t>and laser reliability limit throughput. Laser systems are expensive and maintenance-intensive</a:t>
                      </a:r>
                      <a:r>
                        <a:rPr lang="en-US" b="0" dirty="0"/>
                        <a:t>.</a:t>
                      </a:r>
                    </a:p>
                    <a:p>
                      <a:endParaRPr lang="it-IT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72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b="0"/>
                    </a:p>
                    <a:p>
                      <a:endParaRPr lang="it-IT" sz="1600" b="0"/>
                    </a:p>
                    <a:p>
                      <a:r>
                        <a:rPr lang="it-IT" b="0"/>
                        <a:t>Clinical readiness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u="none" dirty="0"/>
                    </a:p>
                    <a:p>
                      <a:r>
                        <a:rPr lang="en-US" b="0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Several prototypes under development</a:t>
                      </a:r>
                      <a:r>
                        <a:rPr lang="en-US" b="0" u="none" dirty="0"/>
                        <a:t>. Likely within ~5 years for initial clinical pilot use (in limited settings).</a:t>
                      </a:r>
                      <a:endParaRPr lang="it-IT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b="0" dirty="0"/>
                    </a:p>
                    <a:p>
                      <a:r>
                        <a:rPr lang="en-US" b="0" dirty="0"/>
                        <a:t>First in vivo tumor </a:t>
                      </a:r>
                      <a:r>
                        <a:rPr lang="en-US" b="0" u="none" dirty="0"/>
                        <a:t>irradiation demonstrated in mice (2025), showing proof-of-concept. No human use yet; at least 10+ years away from clinical trial in patients. </a:t>
                      </a:r>
                      <a:r>
                        <a:rPr lang="en-US" b="1" u="none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Technology is still in early research stage, needing R&amp;D and engineering for a clinical-grade device</a:t>
                      </a:r>
                      <a:r>
                        <a:rPr lang="en-US" b="0" u="none" dirty="0"/>
                        <a:t>.</a:t>
                      </a:r>
                    </a:p>
                    <a:p>
                      <a:endParaRPr lang="it-IT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738147"/>
                  </a:ext>
                </a:extLst>
              </a:tr>
            </a:tbl>
          </a:graphicData>
        </a:graphic>
      </p:graphicFrame>
      <p:sp>
        <p:nvSpPr>
          <p:cNvPr id="2" name="Nuclear and nuclear astrophysics station">
            <a:extLst>
              <a:ext uri="{FF2B5EF4-FFF2-40B4-BE49-F238E27FC236}">
                <a16:creationId xmlns:a16="http://schemas.microsoft.com/office/drawing/2014/main" id="{5D3BA74F-B11E-4CF1-A3EC-7DE409866C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826" y="138403"/>
            <a:ext cx="18415418" cy="1672644"/>
          </a:xfrm>
          <a:prstGeom prst="rect">
            <a:avLst/>
          </a:prstGeom>
        </p:spPr>
        <p:txBody>
          <a:bodyPr>
            <a:noAutofit/>
          </a:bodyPr>
          <a:lstStyle>
            <a:lvl1pPr defTabSz="583287">
              <a:defRPr sz="7951"/>
            </a:lvl1pPr>
          </a:lstStyle>
          <a:p>
            <a:r>
              <a:rPr lang="it-IT" sz="5600" dirty="0"/>
              <a:t>Key features of laser-</a:t>
            </a:r>
            <a:r>
              <a:rPr lang="it-IT" sz="5600" dirty="0" err="1"/>
              <a:t>driven</a:t>
            </a:r>
            <a:r>
              <a:rPr lang="it-IT" sz="5600" dirty="0"/>
              <a:t> vs </a:t>
            </a:r>
            <a:r>
              <a:rPr lang="it-IT" sz="5600"/>
              <a:t>conventional </a:t>
            </a:r>
            <a:r>
              <a:rPr lang="it-IT" sz="5600" dirty="0"/>
              <a:t>VHEE </a:t>
            </a:r>
            <a:r>
              <a:rPr lang="it-IT" sz="5600" dirty="0" err="1"/>
              <a:t>accelerators</a:t>
            </a:r>
            <a:endParaRPr sz="5600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8EE850D-0B4C-8314-5AF9-FEF4166DAC6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6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/>
              <a:t>17</a:t>
            </a:r>
            <a:endParaRPr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488D112-14B0-B266-E49D-842996836AE6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776892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CDBDE-28DC-060D-705F-CE7A77EA6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he I-LUCE laser">
            <a:extLst>
              <a:ext uri="{FF2B5EF4-FFF2-40B4-BE49-F238E27FC236}">
                <a16:creationId xmlns:a16="http://schemas.microsoft.com/office/drawing/2014/main" id="{9FB2900A-4418-6FAE-8A4E-A5F50C04C6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6368474" cy="1672644"/>
          </a:xfrm>
          <a:prstGeom prst="rect">
            <a:avLst/>
          </a:prstGeom>
        </p:spPr>
        <p:txBody>
          <a:bodyPr>
            <a:normAutofit/>
          </a:bodyPr>
          <a:lstStyle>
            <a:lvl1pPr defTabSz="649009">
              <a:defRPr sz="8848"/>
            </a:lvl1pPr>
          </a:lstStyle>
          <a:p>
            <a:r>
              <a:rPr lang="it-IT" dirty="0" err="1"/>
              <a:t>Outline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17FCAB5-DAEC-238A-73E8-D0BE86C8FCAD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3C45C2B-E1F5-0199-00CB-65CB64B9922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2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" name="The Italian Institute for nuclear Physics (INFN-LNS)…">
            <a:extLst>
              <a:ext uri="{FF2B5EF4-FFF2-40B4-BE49-F238E27FC236}">
                <a16:creationId xmlns:a16="http://schemas.microsoft.com/office/drawing/2014/main" id="{F1A17DB8-F340-98A3-7BEB-B94BEA8A4003}"/>
              </a:ext>
            </a:extLst>
          </p:cNvPr>
          <p:cNvSpPr txBox="1">
            <a:spLocks/>
          </p:cNvSpPr>
          <p:nvPr/>
        </p:nvSpPr>
        <p:spPr>
          <a:xfrm>
            <a:off x="1802923" y="3061624"/>
            <a:ext cx="19799593" cy="7976490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defTabSz="632579" hangingPunct="1">
              <a:spcBef>
                <a:spcPts val="4500"/>
              </a:spcBef>
              <a:buSzPct val="100000"/>
              <a:defRPr sz="6622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60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The upcoming I-LUCE high power laser facility at INFN-LNS</a:t>
            </a:r>
          </a:p>
          <a:p>
            <a:pPr marL="2255520" lvl="2" indent="-488950" defTabSz="632579" hangingPunct="1">
              <a:spcBef>
                <a:spcPts val="2000"/>
              </a:spcBef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45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Laser system characteristics</a:t>
            </a:r>
          </a:p>
          <a:p>
            <a:pPr marL="2255520" lvl="2" indent="-488950" defTabSz="632579" hangingPunct="1">
              <a:spcBef>
                <a:spcPts val="2000"/>
              </a:spcBef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45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Proton/ions and electrons production and acceleration techniques</a:t>
            </a:r>
          </a:p>
          <a:p>
            <a:pPr marL="2255520" lvl="2" indent="-488950" defTabSz="632579" hangingPunct="1">
              <a:spcBef>
                <a:spcPts val="2000"/>
              </a:spcBef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45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Expected beams  </a:t>
            </a:r>
          </a:p>
          <a:p>
            <a:pPr marL="1765300" lvl="2" indent="-1765300" defTabSz="632579" hangingPunct="1">
              <a:spcBef>
                <a:spcPts val="4500"/>
              </a:spcBef>
              <a:buSzPct val="100000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6000" dirty="0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Key features of laser-driven vs conventional VHEE accelerators</a:t>
            </a:r>
          </a:p>
          <a:p>
            <a:pPr marL="1765300" lvl="2" indent="-1765300" defTabSz="632579" hangingPunct="1">
              <a:spcBef>
                <a:spcPts val="4500"/>
              </a:spcBef>
              <a:buSzPct val="100000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6000" dirty="0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Other applications and concluding remarks</a:t>
            </a:r>
          </a:p>
          <a:p>
            <a:pPr marL="1766570" lvl="2" defTabSz="632579" hangingPunct="1">
              <a:spcBef>
                <a:spcPts val="2000"/>
              </a:spcBef>
              <a:buSzPct val="100000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US" sz="4500" dirty="0">
              <a:solidFill>
                <a:srgbClr val="00549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69345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1A954-07FE-5223-0695-E4AB2801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opping power in plasma">
            <a:extLst>
              <a:ext uri="{FF2B5EF4-FFF2-40B4-BE49-F238E27FC236}">
                <a16:creationId xmlns:a16="http://schemas.microsoft.com/office/drawing/2014/main" id="{FEFFC237-98AD-29D2-9EF5-574900B5AB65}"/>
              </a:ext>
            </a:extLst>
          </p:cNvPr>
          <p:cNvSpPr txBox="1"/>
          <p:nvPr/>
        </p:nvSpPr>
        <p:spPr>
          <a:xfrm>
            <a:off x="436838" y="1546520"/>
            <a:ext cx="12774666" cy="68941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21919" tIns="121919" rIns="121919" bIns="121919">
            <a:spAutoFit/>
          </a:bodyPr>
          <a:lstStyle>
            <a:lvl1pPr algn="l" defTabSz="2438400">
              <a:defRPr sz="3600" b="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Stopping power in plasma</a:t>
            </a:r>
            <a:endParaRPr lang="it-IT" b="1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Positrons</a:t>
            </a: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 generation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Radioisotopes</a:t>
            </a: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 production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Nuclear reaction </a:t>
            </a: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schemes</a:t>
            </a:r>
            <a:endParaRPr lang="it-IT" b="1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Hydrogen generation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Conventional ions (4 AMeV – 80 AMeV) – plasma interaction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From fs to ps plasmas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Nuclear beta decay in plasmas of </a:t>
            </a: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isomeric</a:t>
            </a: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 states on interest in </a:t>
            </a: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nucleosyntesys</a:t>
            </a:r>
            <a:endParaRPr lang="it-IT" b="1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Reaction of </a:t>
            </a: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astrophysical</a:t>
            </a: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 interest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Inertial</a:t>
            </a: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 fusion studies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Warm Dense Matter studies</a:t>
            </a:r>
          </a:p>
        </p:txBody>
      </p:sp>
      <p:sp>
        <p:nvSpPr>
          <p:cNvPr id="16" name="I-LUCE Laser parameters and expected beams">
            <a:extLst>
              <a:ext uri="{FF2B5EF4-FFF2-40B4-BE49-F238E27FC236}">
                <a16:creationId xmlns:a16="http://schemas.microsoft.com/office/drawing/2014/main" id="{F70C32A9-F7F3-8B64-DBBF-1A68F478F9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714" y="0"/>
            <a:ext cx="18495759" cy="1672644"/>
          </a:xfrm>
          <a:prstGeom prst="rect">
            <a:avLst/>
          </a:prstGeom>
        </p:spPr>
        <p:txBody>
          <a:bodyPr>
            <a:normAutofit/>
          </a:bodyPr>
          <a:lstStyle>
            <a:lvl1pPr defTabSz="509349">
              <a:defRPr sz="6944"/>
            </a:lvl1pPr>
          </a:lstStyle>
          <a:p>
            <a:r>
              <a:rPr lang="it-IT" dirty="0"/>
              <a:t>Other applications</a:t>
            </a:r>
            <a:r>
              <a:rPr dirty="0"/>
              <a:t> 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594D6EB-E12A-48AA-5D1A-85E246B527A0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22" name="Screenshot 2024-01-11 at 01.25.56.png" descr="Screenshot 2024-01-11 at 01.25.56.png">
            <a:extLst>
              <a:ext uri="{FF2B5EF4-FFF2-40B4-BE49-F238E27FC236}">
                <a16:creationId xmlns:a16="http://schemas.microsoft.com/office/drawing/2014/main" id="{9D64F755-7907-A522-3584-312537E51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914" y="2496735"/>
            <a:ext cx="8041986" cy="9410386"/>
          </a:xfrm>
          <a:prstGeom prst="rect">
            <a:avLst/>
          </a:prstGeom>
          <a:ln w="25400">
            <a:miter lim="400000"/>
          </a:ln>
          <a:effectLst>
            <a:outerShdw blurRad="1651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" name="Chapter 6.2 Laser applications">
            <a:extLst>
              <a:ext uri="{FF2B5EF4-FFF2-40B4-BE49-F238E27FC236}">
                <a16:creationId xmlns:a16="http://schemas.microsoft.com/office/drawing/2014/main" id="{691B1DE0-9C92-C331-6385-87453D61D5E9}"/>
              </a:ext>
            </a:extLst>
          </p:cNvPr>
          <p:cNvSpPr txBox="1"/>
          <p:nvPr/>
        </p:nvSpPr>
        <p:spPr>
          <a:xfrm>
            <a:off x="16104814" y="1734451"/>
            <a:ext cx="6457986" cy="76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2438400">
              <a:defRPr sz="3600" b="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Chapter 6.2 Laser applications</a:t>
            </a:r>
          </a:p>
        </p:txBody>
      </p:sp>
      <p:sp>
        <p:nvSpPr>
          <p:cNvPr id="24" name="C Agodi et al., Eur. Phys. J. Plus (2023) 138:1038">
            <a:extLst>
              <a:ext uri="{FF2B5EF4-FFF2-40B4-BE49-F238E27FC236}">
                <a16:creationId xmlns:a16="http://schemas.microsoft.com/office/drawing/2014/main" id="{A465933C-02AB-BDBA-23E6-3DCC944683F0}"/>
              </a:ext>
            </a:extLst>
          </p:cNvPr>
          <p:cNvSpPr txBox="1"/>
          <p:nvPr/>
        </p:nvSpPr>
        <p:spPr>
          <a:xfrm>
            <a:off x="14851117" y="11982267"/>
            <a:ext cx="8811021" cy="584773"/>
          </a:xfrm>
          <a:prstGeom prst="rect">
            <a:avLst/>
          </a:prstGeom>
          <a:solidFill>
            <a:srgbClr val="EBF3D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21919" tIns="121919" rIns="121919" bIns="121919">
            <a:spAutoFit/>
          </a:bodyPr>
          <a:lstStyle>
            <a:lvl1pPr algn="l" defTabSz="2438400">
              <a:defRPr sz="2600" b="0">
                <a:solidFill>
                  <a:srgbClr val="477474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algn="ctr"/>
            <a:r>
              <a:rPr sz="2200"/>
              <a:t>C Agodi et al., Eur. Phys. J. Plus (2023) 138:1038 </a:t>
            </a:r>
          </a:p>
        </p:txBody>
      </p:sp>
      <p:pic>
        <p:nvPicPr>
          <p:cNvPr id="668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326" y="8750517"/>
            <a:ext cx="8261610" cy="453144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Line Callout 1 20">
            <a:extLst>
              <a:ext uri="{FF2B5EF4-FFF2-40B4-BE49-F238E27FC236}">
                <a16:creationId xmlns:a16="http://schemas.microsoft.com/office/drawing/2014/main" id="{7EB50273-29BC-EA36-B0CE-06CDD65A0BD4}"/>
              </a:ext>
            </a:extLst>
          </p:cNvPr>
          <p:cNvSpPr/>
          <p:nvPr/>
        </p:nvSpPr>
        <p:spPr>
          <a:xfrm>
            <a:off x="5727677" y="8463166"/>
            <a:ext cx="8811022" cy="4981154"/>
          </a:xfrm>
          <a:prstGeom prst="borderCallout1">
            <a:avLst>
              <a:gd name="adj1" fmla="val 58927"/>
              <a:gd name="adj2" fmla="val -716"/>
              <a:gd name="adj3" fmla="val -1669"/>
              <a:gd name="adj4" fmla="val -32251"/>
            </a:avLst>
          </a:prstGeom>
          <a:solidFill>
            <a:schemeClr val="accent1">
              <a:alpha val="10374"/>
            </a:schemeClr>
          </a:solidFill>
          <a:ln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Line Callout 1 20">
            <a:extLst>
              <a:ext uri="{FF2B5EF4-FFF2-40B4-BE49-F238E27FC236}">
                <a16:creationId xmlns:a16="http://schemas.microsoft.com/office/drawing/2014/main" id="{05D131B3-BCCD-2397-A987-6A90A04D98E8}"/>
              </a:ext>
            </a:extLst>
          </p:cNvPr>
          <p:cNvSpPr/>
          <p:nvPr/>
        </p:nvSpPr>
        <p:spPr>
          <a:xfrm>
            <a:off x="436838" y="4367423"/>
            <a:ext cx="13026914" cy="3933382"/>
          </a:xfrm>
          <a:prstGeom prst="borderCallout1">
            <a:avLst>
              <a:gd name="adj1" fmla="val 58927"/>
              <a:gd name="adj2" fmla="val -716"/>
              <a:gd name="adj3" fmla="val 58467"/>
              <a:gd name="adj4" fmla="val -759"/>
            </a:avLst>
          </a:prstGeom>
          <a:solidFill>
            <a:schemeClr val="accent1">
              <a:alpha val="10374"/>
            </a:schemeClr>
          </a:solidFill>
          <a:ln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Nuclear and nuclear astrophysics station">
            <a:extLst>
              <a:ext uri="{FF2B5EF4-FFF2-40B4-BE49-F238E27FC236}">
                <a16:creationId xmlns:a16="http://schemas.microsoft.com/office/drawing/2014/main" id="{86EAB410-93E6-C6A2-08D9-2660B686B1C5}"/>
              </a:ext>
            </a:extLst>
          </p:cNvPr>
          <p:cNvSpPr txBox="1">
            <a:spLocks/>
          </p:cNvSpPr>
          <p:nvPr/>
        </p:nvSpPr>
        <p:spPr>
          <a:xfrm>
            <a:off x="5967563" y="8291727"/>
            <a:ext cx="4479186" cy="771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58328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1" b="0" i="0" u="none" strike="noStrike" cap="none" spc="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sz="2000" b="1">
                <a:solidFill>
                  <a:schemeClr val="tx1"/>
                </a:solidFill>
              </a:rPr>
              <a:t>Nuclear and nuclear astrophysics station</a:t>
            </a:r>
          </a:p>
        </p:txBody>
      </p:sp>
      <p:sp>
        <p:nvSpPr>
          <p:cNvPr id="29" name="Slide Number">
            <a:extLst>
              <a:ext uri="{FF2B5EF4-FFF2-40B4-BE49-F238E27FC236}">
                <a16:creationId xmlns:a16="http://schemas.microsoft.com/office/drawing/2014/main" id="{79332070-FE48-9943-BEB2-356E27ED1B7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 dirty="0"/>
              <a:t>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9787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33098-8D07-5F49-EFD9-77E77F253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Nuclear and nuclear astrophysics station">
            <a:extLst>
              <a:ext uri="{FF2B5EF4-FFF2-40B4-BE49-F238E27FC236}">
                <a16:creationId xmlns:a16="http://schemas.microsoft.com/office/drawing/2014/main" id="{3D0D38F5-07F9-8204-DE41-68554FA83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415418" cy="1672644"/>
          </a:xfrm>
          <a:prstGeom prst="rect">
            <a:avLst/>
          </a:prstGeom>
        </p:spPr>
        <p:txBody>
          <a:bodyPr/>
          <a:lstStyle>
            <a:lvl1pPr defTabSz="583287">
              <a:defRPr sz="7951"/>
            </a:lvl1pPr>
          </a:lstStyle>
          <a:p>
            <a:r>
              <a:rPr lang="en-GB" dirty="0"/>
              <a:t>Concluding remarks</a:t>
            </a:r>
          </a:p>
        </p:txBody>
      </p:sp>
      <p:sp>
        <p:nvSpPr>
          <p:cNvPr id="2" name="Protons acceleration up to 15 MeV with solid target (up to 50 MeV)…">
            <a:extLst>
              <a:ext uri="{FF2B5EF4-FFF2-40B4-BE49-F238E27FC236}">
                <a16:creationId xmlns:a16="http://schemas.microsoft.com/office/drawing/2014/main" id="{4A7B312C-FECA-BECD-8D3A-A3D8F07D50AC}"/>
              </a:ext>
            </a:extLst>
          </p:cNvPr>
          <p:cNvSpPr txBox="1">
            <a:spLocks/>
          </p:cNvSpPr>
          <p:nvPr/>
        </p:nvSpPr>
        <p:spPr>
          <a:xfrm>
            <a:off x="413657" y="2047121"/>
            <a:ext cx="23643772" cy="10359967"/>
          </a:xfrm>
          <a:prstGeom prst="rect">
            <a:avLst/>
          </a:prstGeom>
        </p:spPr>
        <p:txBody>
          <a:bodyPr/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685800" indent="-685800" defTabSz="681870" hangingPunct="1">
              <a:spcBef>
                <a:spcPts val="20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b="1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Protons</a:t>
            </a:r>
            <a:r>
              <a:rPr lang="en-GB" sz="4648" b="1" dirty="0"/>
              <a:t> </a:t>
            </a:r>
            <a:r>
              <a:rPr lang="en-GB" sz="4648" b="1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acceleration</a:t>
            </a: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 up to 50 MeV with solid target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b="1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Electrons</a:t>
            </a:r>
            <a:r>
              <a:rPr lang="en-GB" sz="4648" b="1" dirty="0"/>
              <a:t> </a:t>
            </a:r>
            <a:r>
              <a:rPr lang="en-GB" sz="4648" b="1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acceleration</a:t>
            </a: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 up to 3 GeV with capillary and gas-jet system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Neutron</a:t>
            </a:r>
            <a:r>
              <a:rPr lang="en-GB" sz="4648" dirty="0"/>
              <a:t> </a:t>
            </a: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beam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Irradiations stations</a:t>
            </a:r>
            <a:r>
              <a:rPr lang="en-GB" sz="4648" dirty="0"/>
              <a:t> </a:t>
            </a: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for protons and electrons </a:t>
            </a:r>
            <a:r>
              <a:rPr lang="en-GB" sz="4648" b="1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for medical and multidisciplinary applications</a:t>
            </a:r>
          </a:p>
          <a:p>
            <a:pPr lvl="1" indent="368934" defTabSz="681870" hangingPunct="1">
              <a:spcBef>
                <a:spcPts val="1500"/>
              </a:spcBef>
              <a:defRPr sz="3652"/>
            </a:pPr>
            <a:r>
              <a:rPr lang="en-GB" sz="3652" dirty="0">
                <a:solidFill>
                  <a:srgbClr val="004D80"/>
                </a:solidFill>
              </a:rPr>
              <a:t>      -  Radiobiology</a:t>
            </a:r>
          </a:p>
          <a:p>
            <a:pPr lvl="1" indent="368934" defTabSz="681870" hangingPunct="1">
              <a:spcBef>
                <a:spcPts val="1500"/>
              </a:spcBef>
              <a:defRPr sz="3652"/>
            </a:pPr>
            <a:r>
              <a:rPr lang="en-GB" sz="3652" dirty="0">
                <a:solidFill>
                  <a:srgbClr val="004D80"/>
                </a:solidFill>
              </a:rPr>
              <a:t>      -  VHEE and FLASH radiotherapy applications</a:t>
            </a:r>
          </a:p>
          <a:p>
            <a:pPr lvl="1" indent="368934" defTabSz="681870" hangingPunct="1">
              <a:spcBef>
                <a:spcPts val="1500"/>
              </a:spcBef>
              <a:defRPr sz="3652"/>
            </a:pPr>
            <a:r>
              <a:rPr lang="en-GB" sz="3652" dirty="0">
                <a:solidFill>
                  <a:srgbClr val="004D80"/>
                </a:solidFill>
              </a:rPr>
              <a:t>      -  Material science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Interaction</a:t>
            </a:r>
            <a:r>
              <a:rPr lang="en-GB" sz="4648" dirty="0"/>
              <a:t> </a:t>
            </a: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of conventional ion beams with laser-generated plasmas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End of installation: February 2026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End of commissioning: within 2027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Opening of the facility to users: begin 2028</a:t>
            </a:r>
          </a:p>
          <a:p>
            <a:pPr marL="685800" indent="-685800" defTabSz="681870" hangingPunct="1">
              <a:spcBef>
                <a:spcPts val="1600"/>
              </a:spcBef>
              <a:buFont typeface="Wingdings" panose="05000000000000000000" pitchFamily="2" charset="2"/>
              <a:buChar char="q"/>
              <a:defRPr sz="4648"/>
            </a:pPr>
            <a:r>
              <a:rPr lang="en-GB" sz="4648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Comparison between conventional and laser-driven electron beams … …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95D19A-BA4A-D6B4-449C-DF27924C8A76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384A661-B040-F5B9-A6AD-184274CAD4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 dirty="0"/>
              <a:t>19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5469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B6550FDE-C910-2115-86F7-A985A377FD1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rPr lang="it-IT" dirty="0"/>
              <a:t>20</a:t>
            </a:r>
            <a:endParaRPr dirty="0"/>
          </a:p>
        </p:txBody>
      </p:sp>
      <p:sp>
        <p:nvSpPr>
          <p:cNvPr id="4" name="Nuclear and nuclear astrophysics station">
            <a:extLst>
              <a:ext uri="{FF2B5EF4-FFF2-40B4-BE49-F238E27FC236}">
                <a16:creationId xmlns:a16="http://schemas.microsoft.com/office/drawing/2014/main" id="{27A95FAD-5680-8E77-7663-293F92CA8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826" y="138403"/>
            <a:ext cx="18415418" cy="1672644"/>
          </a:xfrm>
          <a:prstGeom prst="rect">
            <a:avLst/>
          </a:prstGeom>
        </p:spPr>
        <p:txBody>
          <a:bodyPr>
            <a:noAutofit/>
          </a:bodyPr>
          <a:lstStyle>
            <a:lvl1pPr defTabSz="583287">
              <a:defRPr sz="7951"/>
            </a:lvl1pPr>
          </a:lstStyle>
          <a:p>
            <a:r>
              <a:rPr lang="it-IT" sz="5600" dirty="0" err="1"/>
              <a:t>Comparison</a:t>
            </a:r>
            <a:r>
              <a:rPr lang="it-IT" sz="5600" dirty="0"/>
              <a:t> </a:t>
            </a:r>
            <a:r>
              <a:rPr lang="it-IT" sz="5600" dirty="0" err="1"/>
              <a:t>between</a:t>
            </a:r>
            <a:r>
              <a:rPr lang="it-IT" sz="5600" dirty="0"/>
              <a:t> </a:t>
            </a:r>
            <a:r>
              <a:rPr lang="it-IT" sz="5600" dirty="0" err="1"/>
              <a:t>conventional</a:t>
            </a:r>
            <a:r>
              <a:rPr lang="it-IT" sz="5600" dirty="0"/>
              <a:t> and laser-</a:t>
            </a:r>
            <a:r>
              <a:rPr lang="it-IT" sz="5600" dirty="0" err="1"/>
              <a:t>driven</a:t>
            </a:r>
            <a:r>
              <a:rPr lang="it-IT" sz="5600" dirty="0"/>
              <a:t> </a:t>
            </a:r>
            <a:r>
              <a:rPr lang="it-IT" sz="5600" dirty="0" err="1"/>
              <a:t>beams</a:t>
            </a:r>
            <a:endParaRPr sz="5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A2B484-0066-9896-F9DE-D417A8160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04" y="11325145"/>
            <a:ext cx="3226786" cy="18669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FD588E-9036-5C6C-49D5-2F4795B3E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13" y="4244280"/>
            <a:ext cx="7678222" cy="4353533"/>
          </a:xfrm>
          <a:prstGeom prst="rect">
            <a:avLst/>
          </a:prstGeom>
        </p:spPr>
      </p:pic>
      <p:sp>
        <p:nvSpPr>
          <p:cNvPr id="10" name="The Italian Institute for nuclear Physics (INFN-LNS)…">
            <a:extLst>
              <a:ext uri="{FF2B5EF4-FFF2-40B4-BE49-F238E27FC236}">
                <a16:creationId xmlns:a16="http://schemas.microsoft.com/office/drawing/2014/main" id="{2DC09B38-DF48-0D12-3EDE-04DB975D90CD}"/>
              </a:ext>
            </a:extLst>
          </p:cNvPr>
          <p:cNvSpPr txBox="1">
            <a:spLocks/>
          </p:cNvSpPr>
          <p:nvPr/>
        </p:nvSpPr>
        <p:spPr>
          <a:xfrm>
            <a:off x="952500" y="2426162"/>
            <a:ext cx="22337511" cy="1672645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algn="just" defTabSz="632579" hangingPunct="1">
              <a:spcBef>
                <a:spcPts val="4500"/>
              </a:spcBef>
              <a:buSzPct val="100000"/>
              <a:defRPr sz="6622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40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 dedicated research accelerator for FLASH radiotherapy will be installed at the CAPiR-UNICT (Center for Ad-vanced Preclinical </a:t>
            </a:r>
            <a:r>
              <a:rPr lang="en-US" sz="4000" i="1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in vivo </a:t>
            </a:r>
            <a:r>
              <a:rPr lang="en-US" sz="40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Research – University of Catania) – </a:t>
            </a:r>
            <a:r>
              <a:rPr lang="en-US" sz="4000" b="1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1 km away from the LNS-INFN </a:t>
            </a:r>
            <a:endParaRPr lang="en-US" sz="2800" b="1" dirty="0">
              <a:solidFill>
                <a:srgbClr val="00549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ACB347F-8308-174B-00F7-94A964827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390" y="11674481"/>
            <a:ext cx="3428571" cy="1168254"/>
          </a:xfrm>
          <a:prstGeom prst="rect">
            <a:avLst/>
          </a:prstGeom>
        </p:spPr>
      </p:pic>
      <p:sp>
        <p:nvSpPr>
          <p:cNvPr id="13" name="The Italian Institute for nuclear Physics (INFN-LNS)…">
            <a:extLst>
              <a:ext uri="{FF2B5EF4-FFF2-40B4-BE49-F238E27FC236}">
                <a16:creationId xmlns:a16="http://schemas.microsoft.com/office/drawing/2014/main" id="{FEBCDF7C-0F59-4DB0-965B-FED58C2B61E2}"/>
              </a:ext>
            </a:extLst>
          </p:cNvPr>
          <p:cNvSpPr txBox="1">
            <a:spLocks/>
          </p:cNvSpPr>
          <p:nvPr/>
        </p:nvSpPr>
        <p:spPr>
          <a:xfrm>
            <a:off x="10333217" y="4466272"/>
            <a:ext cx="12660133" cy="457754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marL="488950" lvl="2" indent="-488950" defTabSz="632579" hangingPunct="1">
              <a:spcBef>
                <a:spcPts val="0"/>
              </a:spcBef>
              <a:spcAft>
                <a:spcPts val="1200"/>
              </a:spcAft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4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Real-time energy control between 7 and 9 MeV</a:t>
            </a:r>
          </a:p>
          <a:p>
            <a:pPr marL="488950" lvl="2" indent="-488950" defTabSz="632579" hangingPunct="1">
              <a:spcBef>
                <a:spcPts val="0"/>
              </a:spcBef>
              <a:spcAft>
                <a:spcPts val="1200"/>
              </a:spcAft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4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Real-time output monitoring</a:t>
            </a:r>
          </a:p>
          <a:p>
            <a:pPr marL="488950" lvl="2" indent="-488950" defTabSz="632579" hangingPunct="1">
              <a:spcBef>
                <a:spcPts val="0"/>
              </a:spcBef>
              <a:spcAft>
                <a:spcPts val="1200"/>
              </a:spcAft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4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Available fields from 1 cm up to 12 cm round fields</a:t>
            </a:r>
          </a:p>
          <a:p>
            <a:pPr marL="488950" lvl="2" indent="-488950" defTabSz="632579" hangingPunct="1">
              <a:spcBef>
                <a:spcPts val="0"/>
              </a:spcBef>
              <a:spcAft>
                <a:spcPts val="1200"/>
              </a:spcAft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4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Dose rate available range between 0.005 Gy/sec up to 10,000 Gy/sec</a:t>
            </a:r>
          </a:p>
          <a:p>
            <a:pPr marL="488950" lvl="2" indent="-488950" defTabSz="632579" hangingPunct="1">
              <a:spcBef>
                <a:spcPts val="0"/>
              </a:spcBef>
              <a:spcAft>
                <a:spcPts val="1200"/>
              </a:spcAft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4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Pulse duration from 0.2 to 4 us</a:t>
            </a:r>
          </a:p>
          <a:p>
            <a:pPr marL="488950" lvl="2" indent="-488950" defTabSz="632579" hangingPunct="1">
              <a:spcBef>
                <a:spcPts val="0"/>
              </a:spcBef>
              <a:spcAft>
                <a:spcPts val="1200"/>
              </a:spcAft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400" dirty="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Repetition rate between 1 and 250 Hz, with 1 </a:t>
            </a:r>
            <a:r>
              <a:rPr lang="en-US" sz="3400">
                <a:solidFill>
                  <a:srgbClr val="00549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Hz increments </a:t>
            </a:r>
            <a:endParaRPr lang="en-US" sz="3400" dirty="0">
              <a:solidFill>
                <a:srgbClr val="00549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L="488950" lvl="2" indent="-488950" defTabSz="632579" hangingPunct="1">
              <a:spcBef>
                <a:spcPts val="4500"/>
              </a:spcBef>
              <a:buSzPct val="100000"/>
              <a:buFont typeface="Arial"/>
              <a:buChar char="•"/>
              <a:defRPr sz="6622">
                <a:solidFill>
                  <a:schemeClr val="accent1">
                    <a:hueOff val="114395"/>
                    <a:lumOff val="-24975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US" sz="3400" dirty="0">
              <a:solidFill>
                <a:srgbClr val="00549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B5EC2D5-688D-E5A0-CF52-FD0A228B5B09}"/>
              </a:ext>
            </a:extLst>
          </p:cNvPr>
          <p:cNvSpPr txBox="1"/>
          <p:nvPr/>
        </p:nvSpPr>
        <p:spPr>
          <a:xfrm>
            <a:off x="2122399" y="8667086"/>
            <a:ext cx="72580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800" b="0">
                <a:solidFill>
                  <a:srgbClr val="005493"/>
                </a:solidFill>
                <a:latin typeface="Gill Sans Light"/>
                <a:sym typeface="Avenir Light"/>
              </a:rPr>
              <a:t>SIT - Sordina IORT Technologies S.p.A. (Italy)</a:t>
            </a:r>
            <a:endParaRPr lang="it-IT" sz="28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23C6BF7-9F02-E886-E718-C0B019C97E35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13952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6F888-6C86-521B-B506-A74320A9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Nuclear and nuclear astrophysics station">
            <a:extLst>
              <a:ext uri="{FF2B5EF4-FFF2-40B4-BE49-F238E27FC236}">
                <a16:creationId xmlns:a16="http://schemas.microsoft.com/office/drawing/2014/main" id="{8FD557FE-06FC-9626-1DD1-BC5B72B799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415418" cy="1672644"/>
          </a:xfrm>
          <a:prstGeom prst="rect">
            <a:avLst/>
          </a:prstGeom>
        </p:spPr>
        <p:txBody>
          <a:bodyPr/>
          <a:lstStyle>
            <a:lvl1pPr defTabSz="583287">
              <a:defRPr sz="7951"/>
            </a:lvl1pPr>
          </a:lstStyle>
          <a:p>
            <a:r>
              <a:rPr lang="en-GB" dirty="0"/>
              <a:t>Selected list of recent publications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F4823D5-06CD-3E3E-4136-8D40F6270E26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FE1B968-0578-7183-1F9E-7548BA82570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3917" y="12714401"/>
            <a:ext cx="458458" cy="4828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21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" name="Protons acceleration up to 15 MeV with solid target (up to 50 MeV)…">
            <a:extLst>
              <a:ext uri="{FF2B5EF4-FFF2-40B4-BE49-F238E27FC236}">
                <a16:creationId xmlns:a16="http://schemas.microsoft.com/office/drawing/2014/main" id="{A238D1E7-B20A-8D82-4969-571D483FE503}"/>
              </a:ext>
            </a:extLst>
          </p:cNvPr>
          <p:cNvSpPr txBox="1">
            <a:spLocks/>
          </p:cNvSpPr>
          <p:nvPr/>
        </p:nvSpPr>
        <p:spPr>
          <a:xfrm>
            <a:off x="478076" y="2161291"/>
            <a:ext cx="23300619" cy="11033302"/>
          </a:xfrm>
          <a:prstGeom prst="rect">
            <a:avLst/>
          </a:prstGeom>
        </p:spPr>
        <p:txBody>
          <a:bodyPr/>
          <a:lstStyle>
            <a:lvl1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5pPr>
            <a:lvl6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6pPr>
            <a:lvl7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7pPr>
            <a:lvl8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8pPr>
            <a:lvl9pPr marL="0" marR="0" indent="0" algn="l" defTabSz="821531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Avenir Light"/>
                <a:ea typeface="Avenir Light"/>
                <a:cs typeface="Avenir Light"/>
                <a:sym typeface="Avenir Light"/>
              </a:defRPr>
            </a:lvl9pPr>
          </a:lstStyle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S. Arjmand et al., 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Simulation-Based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</a:rPr>
              <a:t>Modeling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 and Machine Learning Optimization of Plasma Discharge Capillary in LWFA Systems, Laser and Particle Beams, (2025) (Submitted).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S. Arjmand et al., 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Real-Time Wavelength Calibration and Multi-Technique Plasma Diagnostics in Discharge Capillary, Laser and Particle Beams, (2025) (Accepted).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S. Arjmand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Performed plasma waveguides: Enabling high-energy electron beams for FLASH radiotherapy, NIMA (2025)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G.A.P. Cirrone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Beam delivery methods for laser-driven proton sources, NIMA (2025)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S. Arjmand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Parametric study of voltage in plasma-discharge capillary systems: a benchmarking of experimental and simulation data, Journal of Instrumentation (2025)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M.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</a:rPr>
              <a:t>Scisciò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Laser-initiated p-11B fusion reactions in petawatt high-repetition-rate laser facilities, Matter and Radiation at Extremes (2025)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P. Blaha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ELIMAIA-ELIMED: a new user platform for radiobiological research utilizing laser-driven protons, Frontiers in Physics (2025)  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K.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</a:rPr>
              <a:t>Hideghéty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From ultrafast laser-generated radiation to clinical impact: a roadmap for radiobiology and cancer research at the Extreme Light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</a:rPr>
              <a:t>Infrasctructure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 (ELI), European Physical Journal Plus (2025).</a:t>
            </a:r>
          </a:p>
          <a:p>
            <a:pPr marR="0" lvl="0" algn="just" defTabSz="68187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S. Arjmand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</a:rPr>
              <a:t>, Implementing plasma-discharge capillary design for very high energy electron (VHEE) applications at I-LUCE facility, RAD Conference Proceedings (2024)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G.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Petringa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, </a:t>
            </a:r>
            <a:r>
              <a:rPr lang="en-GB" sz="2800" b="1" i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et al.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, A comprehensive Beamline for Proton and Ion Beams Accelerated via Laser-plasma Interaction: the Approach Implemented at the I-LUCE Facility, RAD Conference Proceedings (2024). </a:t>
            </a:r>
          </a:p>
          <a:p>
            <a:pPr algn="just" defTabSz="681870" hangingPunct="1">
              <a:spcBef>
                <a:spcPts val="2000"/>
              </a:spcBef>
              <a:defRPr sz="4648"/>
            </a:pP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GAP. Cirrone et al., Laser Driven User Facilities and Status of I-LUCE at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Laboratori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 </a:t>
            </a:r>
            <a:r>
              <a:rPr lang="en-GB" sz="2800" b="1" dirty="0" err="1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Nazionali</a:t>
            </a:r>
            <a:r>
              <a:rPr lang="en-GB" sz="2800" b="1" dirty="0">
                <a:solidFill>
                  <a:srgbClr val="004D80"/>
                </a:solidFill>
                <a:latin typeface="Avenir Book" panose="02000503020000020003" pitchFamily="2" charset="0"/>
                <a:ea typeface="+mn-lt"/>
                <a:cs typeface="+mn-lt"/>
              </a:rPr>
              <a:t> del Sud of INFN (ITALY), RAD Conference Proceedings (2024).</a:t>
            </a:r>
            <a:endParaRPr lang="en-GB" sz="2800" dirty="0">
              <a:solidFill>
                <a:srgbClr val="004D80"/>
              </a:solidFill>
              <a:latin typeface="Avenir Book" panose="02000503020000020003" pitchFamily="2" charset="0"/>
            </a:endParaRPr>
          </a:p>
          <a:p>
            <a:pPr marR="0" lvl="0" algn="just" defTabSz="68187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 sz="4648"/>
            </a:pP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rgbClr val="004D80"/>
              </a:solidFill>
              <a:effectLst/>
              <a:uLnTx/>
              <a:uFillTx/>
              <a:latin typeface="Avenir Book" panose="02000503020000020003" pitchFamily="2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4752436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D2277344-9270-BF6B-6D3D-513A2D19B71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50650" y="12824011"/>
            <a:ext cx="466268" cy="47767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4" name="Nuclear and nuclear astrophysics station">
            <a:extLst>
              <a:ext uri="{FF2B5EF4-FFF2-40B4-BE49-F238E27FC236}">
                <a16:creationId xmlns:a16="http://schemas.microsoft.com/office/drawing/2014/main" id="{7E624454-D036-A6D9-DC3D-5675534012A5}"/>
              </a:ext>
            </a:extLst>
          </p:cNvPr>
          <p:cNvSpPr txBox="1">
            <a:spLocks/>
          </p:cNvSpPr>
          <p:nvPr/>
        </p:nvSpPr>
        <p:spPr>
          <a:xfrm>
            <a:off x="10096500" y="2988676"/>
            <a:ext cx="13458900" cy="7869824"/>
          </a:xfrm>
          <a:prstGeom prst="rect">
            <a:avLst/>
          </a:prstGeom>
        </p:spPr>
        <p:txBody>
          <a:bodyPr/>
          <a:lstStyle>
            <a:lvl1pPr marL="0" marR="0" indent="0" algn="ctr" defTabSz="58328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GB" sz="4000" i="1" dirty="0"/>
              <a:t>2nd INFN School and Workshop on “High Power Lasers for Fundamental Science and Applications” (HPLA)</a:t>
            </a:r>
          </a:p>
          <a:p>
            <a:pPr hangingPunct="1"/>
            <a:r>
              <a:rPr lang="en-GB" sz="4000" i="1" dirty="0">
                <a:hlinkClick r:id="rId2"/>
              </a:rPr>
              <a:t>https://agenda.infn.it/e/HPLA2025</a:t>
            </a:r>
            <a:r>
              <a:rPr lang="en-GB" sz="4000" i="1" dirty="0"/>
              <a:t> </a:t>
            </a:r>
          </a:p>
          <a:p>
            <a:pPr hangingPunct="1"/>
            <a:endParaRPr lang="en-GB" sz="4000" i="1" dirty="0"/>
          </a:p>
          <a:p>
            <a:pPr hangingPunct="1"/>
            <a:r>
              <a:rPr lang="en-GB" sz="4000" i="1" dirty="0" err="1"/>
              <a:t>Istituto</a:t>
            </a:r>
            <a:r>
              <a:rPr lang="en-GB" sz="4000" i="1" dirty="0"/>
              <a:t> Nazionale di </a:t>
            </a:r>
            <a:r>
              <a:rPr lang="en-GB" sz="4000" i="1" dirty="0" err="1"/>
              <a:t>Fisica</a:t>
            </a:r>
            <a:r>
              <a:rPr lang="en-GB" sz="4000" i="1" dirty="0"/>
              <a:t> </a:t>
            </a:r>
            <a:r>
              <a:rPr lang="en-GB" sz="4000" i="1" dirty="0" err="1"/>
              <a:t>Nucleare</a:t>
            </a:r>
            <a:endParaRPr lang="en-GB" sz="4000" i="1" dirty="0"/>
          </a:p>
          <a:p>
            <a:pPr hangingPunct="1"/>
            <a:r>
              <a:rPr lang="en-GB" sz="4000" i="1" dirty="0" err="1"/>
              <a:t>Laboratori</a:t>
            </a:r>
            <a:r>
              <a:rPr lang="en-GB" sz="4000" i="1" dirty="0"/>
              <a:t> </a:t>
            </a:r>
            <a:r>
              <a:rPr lang="en-GB" sz="4000" i="1" dirty="0" err="1"/>
              <a:t>Nazionali</a:t>
            </a:r>
            <a:r>
              <a:rPr lang="en-GB" sz="4000" i="1" dirty="0"/>
              <a:t> del Sud (Catania, Italy)</a:t>
            </a:r>
          </a:p>
          <a:p>
            <a:pPr hangingPunct="1"/>
            <a:r>
              <a:rPr lang="en-GB" sz="4000" i="1" dirty="0"/>
              <a:t>November 17-19, 2025</a:t>
            </a:r>
          </a:p>
          <a:p>
            <a:pPr hangingPunct="1"/>
            <a:endParaRPr lang="en-GB" sz="4000" i="1" dirty="0"/>
          </a:p>
          <a:p>
            <a:pPr hangingPunct="1"/>
            <a:r>
              <a:rPr lang="en-GB" sz="4000" i="1" dirty="0"/>
              <a:t>Publication on The European Physical Journal (EPJ)    Web of Conferences (WOC)</a:t>
            </a:r>
          </a:p>
          <a:p>
            <a:pPr hangingPunct="1"/>
            <a:r>
              <a:rPr lang="en-GB" sz="4000" i="1" dirty="0"/>
              <a:t>Poster session</a:t>
            </a:r>
          </a:p>
          <a:p>
            <a:pPr hangingPunct="1"/>
            <a:r>
              <a:rPr lang="en-GB" sz="4000" i="1" dirty="0"/>
              <a:t>Best poster Award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56E672D-07B4-AA7E-56AB-B4705B5C606C}"/>
              </a:ext>
            </a:extLst>
          </p:cNvPr>
          <p:cNvSpPr/>
          <p:nvPr/>
        </p:nvSpPr>
        <p:spPr>
          <a:xfrm>
            <a:off x="18795600" y="12044855"/>
            <a:ext cx="5591503" cy="15139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6" descr="A blue and white poster with text&#10;&#10;AI-generated content may be incorrect.">
            <a:extLst>
              <a:ext uri="{FF2B5EF4-FFF2-40B4-BE49-F238E27FC236}">
                <a16:creationId xmlns:a16="http://schemas.microsoft.com/office/drawing/2014/main" id="{6094FE99-6A4A-CC77-F742-3A89F681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157200"/>
            <a:ext cx="9496950" cy="134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436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B3E30-9352-D252-9979-8862577D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7D7B1003-42A3-9A8B-531B-7C7C231C2B3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50650" y="12824011"/>
            <a:ext cx="466268" cy="47767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" name="Nuclear and nuclear astrophysics station">
            <a:extLst>
              <a:ext uri="{FF2B5EF4-FFF2-40B4-BE49-F238E27FC236}">
                <a16:creationId xmlns:a16="http://schemas.microsoft.com/office/drawing/2014/main" id="{4E1B1983-723C-4CC4-AACE-288CD30946B9}"/>
              </a:ext>
            </a:extLst>
          </p:cNvPr>
          <p:cNvSpPr txBox="1">
            <a:spLocks/>
          </p:cNvSpPr>
          <p:nvPr/>
        </p:nvSpPr>
        <p:spPr>
          <a:xfrm>
            <a:off x="11437644" y="2036177"/>
            <a:ext cx="11103358" cy="3229506"/>
          </a:xfrm>
          <a:prstGeom prst="rect">
            <a:avLst/>
          </a:prstGeom>
        </p:spPr>
        <p:txBody>
          <a:bodyPr/>
          <a:lstStyle>
            <a:lvl1pPr marL="0" marR="0" indent="0" algn="ctr" defTabSz="58328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583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Thank you for your attention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5998DD-7B71-8DE6-C65F-1ACC88BD573F}"/>
              </a:ext>
            </a:extLst>
          </p:cNvPr>
          <p:cNvSpPr/>
          <p:nvPr/>
        </p:nvSpPr>
        <p:spPr>
          <a:xfrm>
            <a:off x="18795600" y="12044855"/>
            <a:ext cx="5591503" cy="15139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24" name="Picture 23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13773DF-E38B-E229-9464-08068A41E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239" y="6768645"/>
            <a:ext cx="14600168" cy="6800219"/>
          </a:xfrm>
          <a:prstGeom prst="rect">
            <a:avLst/>
          </a:prstGeom>
        </p:spPr>
      </p:pic>
      <p:pic>
        <p:nvPicPr>
          <p:cNvPr id="2" name="Picture 6" descr="A blue and white poster with text&#10;&#10;AI-generated content may be incorrect.">
            <a:extLst>
              <a:ext uri="{FF2B5EF4-FFF2-40B4-BE49-F238E27FC236}">
                <a16:creationId xmlns:a16="http://schemas.microsoft.com/office/drawing/2014/main" id="{754C6996-09C4-CD30-6B07-356F2B97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157200"/>
            <a:ext cx="9496950" cy="134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951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16-09-17 at 13.40.25.png" descr="Screen Shot 2016-09-17 at 13.40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" y="-1433"/>
            <a:ext cx="24382340" cy="1371866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Officies"/>
          <p:cNvSpPr txBox="1"/>
          <p:nvPr/>
        </p:nvSpPr>
        <p:spPr>
          <a:xfrm>
            <a:off x="13421156" y="2022188"/>
            <a:ext cx="3963909" cy="10604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1437" tIns="71437" rIns="71437" bIns="71437" numCol="1" anchor="b">
            <a:noAutofit/>
          </a:bodyPr>
          <a:lstStyle>
            <a:lvl1pPr>
              <a:defRPr sz="5800" b="0">
                <a:solidFill>
                  <a:srgbClr val="8311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3200">
                <a:solidFill>
                  <a:srgbClr val="FFFFFF"/>
                </a:solidFill>
              </a:rPr>
              <a:t>Offices</a:t>
            </a:r>
            <a:r>
              <a:rPr lang="en-US" sz="3200">
                <a:solidFill>
                  <a:srgbClr val="FFFFFF"/>
                </a:solidFill>
              </a:rPr>
              <a:t> and  laboratories</a:t>
            </a:r>
          </a:p>
        </p:txBody>
      </p:sp>
      <p:sp>
        <p:nvSpPr>
          <p:cNvPr id="243" name="I-LUCE area"/>
          <p:cNvSpPr txBox="1"/>
          <p:nvPr/>
        </p:nvSpPr>
        <p:spPr>
          <a:xfrm>
            <a:off x="5490691" y="2998415"/>
            <a:ext cx="2440604" cy="7752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/>
          <a:lstStyle>
            <a:lvl1pPr algn="l" defTabSz="91440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/>
              <a:t> Laser bay</a:t>
            </a:r>
          </a:p>
        </p:txBody>
      </p:sp>
      <p:sp>
        <p:nvSpPr>
          <p:cNvPr id="2" name="Officies">
            <a:extLst>
              <a:ext uri="{FF2B5EF4-FFF2-40B4-BE49-F238E27FC236}">
                <a16:creationId xmlns:a16="http://schemas.microsoft.com/office/drawing/2014/main" id="{01794732-3886-5606-D1EC-63FE33B0BE65}"/>
              </a:ext>
            </a:extLst>
          </p:cNvPr>
          <p:cNvSpPr txBox="1"/>
          <p:nvPr/>
        </p:nvSpPr>
        <p:spPr>
          <a:xfrm>
            <a:off x="4494366" y="7548737"/>
            <a:ext cx="5858023" cy="10604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b">
            <a:noAutofit/>
          </a:bodyPr>
          <a:lstStyle>
            <a:lvl1pPr>
              <a:defRPr sz="5800" b="0">
                <a:solidFill>
                  <a:srgbClr val="8311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US" sz="3200">
                <a:solidFill>
                  <a:srgbClr val="FFFFFF"/>
                </a:solidFill>
              </a:rPr>
              <a:t>80 AMeV superconducting cyclotron</a:t>
            </a:r>
            <a:endParaRPr lang="en-US"/>
          </a:p>
        </p:txBody>
      </p:sp>
      <p:sp>
        <p:nvSpPr>
          <p:cNvPr id="3" name="Officies">
            <a:extLst>
              <a:ext uri="{FF2B5EF4-FFF2-40B4-BE49-F238E27FC236}">
                <a16:creationId xmlns:a16="http://schemas.microsoft.com/office/drawing/2014/main" id="{69F785CA-E60F-3E5B-5C41-EA59A511D7FB}"/>
              </a:ext>
            </a:extLst>
          </p:cNvPr>
          <p:cNvSpPr txBox="1"/>
          <p:nvPr/>
        </p:nvSpPr>
        <p:spPr>
          <a:xfrm>
            <a:off x="12486951" y="6000562"/>
            <a:ext cx="5096024" cy="10386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noAutofit/>
          </a:bodyPr>
          <a:lstStyle>
            <a:lvl1pPr>
              <a:defRPr sz="5800" b="0">
                <a:solidFill>
                  <a:srgbClr val="8311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US" sz="3200">
                <a:solidFill>
                  <a:srgbClr val="FFFFFF"/>
                </a:solidFill>
              </a:rPr>
              <a:t>27 AMeV Tandem accelerator</a:t>
            </a:r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8CB3E3B-94B2-413B-FA69-81D38DE21C0E}"/>
              </a:ext>
            </a:extLst>
          </p:cNvPr>
          <p:cNvSpPr/>
          <p:nvPr/>
        </p:nvSpPr>
        <p:spPr>
          <a:xfrm rot="20482036">
            <a:off x="2541803" y="3973682"/>
            <a:ext cx="4535893" cy="2212443"/>
          </a:xfrm>
          <a:prstGeom prst="ellipse">
            <a:avLst/>
          </a:prstGeom>
          <a:noFill/>
          <a:ln w="1270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73343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374E3-869D-6725-F7C5-4E98B77A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NFN Laboratori Nazionali del Sud - SHARPER Night">
            <a:extLst>
              <a:ext uri="{FF2B5EF4-FFF2-40B4-BE49-F238E27FC236}">
                <a16:creationId xmlns:a16="http://schemas.microsoft.com/office/drawing/2014/main" id="{5355B857-AE20-696B-7AC0-09F7205F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0"/>
            <a:ext cx="2948700" cy="19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4FDDAD-765C-A385-3A00-C1A28804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7" y="2266396"/>
            <a:ext cx="15266594" cy="8375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4A603-06A3-1704-B29F-D2AA9EB0895A}"/>
              </a:ext>
            </a:extLst>
          </p:cNvPr>
          <p:cNvSpPr txBox="1"/>
          <p:nvPr/>
        </p:nvSpPr>
        <p:spPr>
          <a:xfrm>
            <a:off x="2249982" y="2348676"/>
            <a:ext cx="2408872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noProof="0">
                <a:solidFill>
                  <a:schemeClr val="bg1"/>
                </a:solidFill>
                <a:latin typeface="Avenir Light" panose="020B0402020203020204" pitchFamily="34" charset="77"/>
              </a:rPr>
              <a:t>May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E6BE3-D515-D590-D4D6-E602E2C63E73}"/>
              </a:ext>
            </a:extLst>
          </p:cNvPr>
          <p:cNvSpPr txBox="1"/>
          <p:nvPr/>
        </p:nvSpPr>
        <p:spPr>
          <a:xfrm>
            <a:off x="12814596" y="4221627"/>
            <a:ext cx="3406778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 eaLnBrk="1" hangingPunct="1">
              <a:defRPr sz="2800" kern="1200">
                <a:solidFill>
                  <a:schemeClr val="bg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914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February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A3D11-BD0D-E4E3-AC94-F37986DE1CAF}"/>
              </a:ext>
            </a:extLst>
          </p:cNvPr>
          <p:cNvSpPr txBox="1"/>
          <p:nvPr/>
        </p:nvSpPr>
        <p:spPr>
          <a:xfrm>
            <a:off x="16573209" y="2593128"/>
            <a:ext cx="7430522" cy="3262432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Abadi" panose="020B0604020104020204" pitchFamily="34" charset="0"/>
              </a:rPr>
              <a:t>ISO-7 clean room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noProof="0" dirty="0">
                <a:latin typeface="Abadi" panose="020B0604020104020204" pitchFamily="34" charset="0"/>
              </a:rPr>
              <a:t>Two </a:t>
            </a:r>
            <a:r>
              <a:rPr lang="en-GB" sz="4000" dirty="0">
                <a:solidFill>
                  <a:srgbClr val="0070C0"/>
                </a:solidFill>
                <a:latin typeface="Abadi" panose="020B0604020104020204" pitchFamily="34" charset="0"/>
              </a:rPr>
              <a:t>laser systems </a:t>
            </a:r>
            <a:r>
              <a:rPr lang="en-GB" sz="4000" dirty="0">
                <a:latin typeface="Abadi" panose="020B0604020104020204" pitchFamily="34" charset="0"/>
              </a:rPr>
              <a:t>(L1 and L2)</a:t>
            </a:r>
            <a:endParaRPr lang="en-GB" sz="4000" noProof="0" dirty="0"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noProof="0" dirty="0">
                <a:latin typeface="Abadi" panose="020B0604020104020204" pitchFamily="34" charset="0"/>
              </a:rPr>
              <a:t>Three </a:t>
            </a:r>
            <a:r>
              <a:rPr lang="en-GB" sz="4000" noProof="0" dirty="0">
                <a:solidFill>
                  <a:srgbClr val="0070C0"/>
                </a:solidFill>
                <a:latin typeface="Abadi" panose="020B0604020104020204" pitchFamily="34" charset="0"/>
              </a:rPr>
              <a:t>laser outputs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Abadi" panose="020B0604020104020204" pitchFamily="34" charset="0"/>
              </a:rPr>
              <a:t>Four</a:t>
            </a:r>
            <a:r>
              <a:rPr lang="en-GB" sz="4000" noProof="0" dirty="0">
                <a:latin typeface="Abadi" panose="020B0604020104020204" pitchFamily="34" charset="0"/>
              </a:rPr>
              <a:t> </a:t>
            </a:r>
            <a:r>
              <a:rPr lang="en-GB" sz="4000" noProof="0" dirty="0">
                <a:solidFill>
                  <a:srgbClr val="0070C0"/>
                </a:solidFill>
                <a:latin typeface="Abadi" panose="020B0604020104020204" pitchFamily="34" charset="0"/>
              </a:rPr>
              <a:t>experimental stations </a:t>
            </a:r>
            <a:br>
              <a:rPr lang="en-GB" sz="4000" noProof="0" dirty="0">
                <a:latin typeface="Abadi" panose="020B0604020104020204" pitchFamily="34" charset="0"/>
              </a:rPr>
            </a:br>
            <a:r>
              <a:rPr lang="en-GB" sz="4000" noProof="0" dirty="0">
                <a:latin typeface="Abadi" panose="020B0604020104020204" pitchFamily="34" charset="0"/>
              </a:rPr>
              <a:t>(ES1, ES2</a:t>
            </a:r>
            <a:r>
              <a:rPr lang="en-GB" sz="4000" dirty="0">
                <a:latin typeface="Abadi" panose="020B0604020104020204" pitchFamily="34" charset="0"/>
              </a:rPr>
              <a:t>,</a:t>
            </a:r>
            <a:r>
              <a:rPr lang="en-GB" sz="4000" noProof="0" dirty="0">
                <a:latin typeface="Abadi" panose="020B0604020104020204" pitchFamily="34" charset="0"/>
              </a:rPr>
              <a:t> </a:t>
            </a:r>
            <a:r>
              <a:rPr lang="en-GB" sz="4000" dirty="0">
                <a:latin typeface="Abadi" panose="020B0604020104020204" pitchFamily="34" charset="0"/>
              </a:rPr>
              <a:t>ES3 </a:t>
            </a:r>
            <a:r>
              <a:rPr lang="en-GB" sz="4000" noProof="0" dirty="0">
                <a:latin typeface="Abadi" panose="020B0604020104020204" pitchFamily="34" charset="0"/>
              </a:rPr>
              <a:t>and </a:t>
            </a:r>
            <a:r>
              <a:rPr lang="en-GB" sz="4000" dirty="0">
                <a:latin typeface="Abadi" panose="020B0604020104020204" pitchFamily="34" charset="0"/>
              </a:rPr>
              <a:t>ES4</a:t>
            </a:r>
            <a:r>
              <a:rPr lang="en-GB" sz="4000" noProof="0" dirty="0">
                <a:latin typeface="Abadi" panose="020B0604020104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69BDC1-5EE0-C2BE-A871-596ACCFAC97D}"/>
              </a:ext>
            </a:extLst>
          </p:cNvPr>
          <p:cNvSpPr txBox="1"/>
          <p:nvPr/>
        </p:nvSpPr>
        <p:spPr>
          <a:xfrm>
            <a:off x="9628022" y="5674800"/>
            <a:ext cx="849262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noProof="0">
                <a:solidFill>
                  <a:schemeClr val="bg1"/>
                </a:solidFill>
              </a:rPr>
              <a:t>L2</a:t>
            </a:r>
            <a:endParaRPr lang="en-GB" sz="7200" noProof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D5C847-B895-DB44-68E3-178AC941018D}"/>
              </a:ext>
            </a:extLst>
          </p:cNvPr>
          <p:cNvSpPr txBox="1"/>
          <p:nvPr/>
        </p:nvSpPr>
        <p:spPr>
          <a:xfrm>
            <a:off x="6169311" y="4960496"/>
            <a:ext cx="849262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noProof="0">
                <a:solidFill>
                  <a:schemeClr val="bg1"/>
                </a:solidFill>
              </a:rPr>
              <a:t>L1</a:t>
            </a:r>
            <a:endParaRPr lang="en-GB" sz="7200" noProof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21619-50D9-6770-C536-5BEAC621107F}"/>
              </a:ext>
            </a:extLst>
          </p:cNvPr>
          <p:cNvSpPr txBox="1"/>
          <p:nvPr/>
        </p:nvSpPr>
        <p:spPr>
          <a:xfrm>
            <a:off x="4660109" y="5506450"/>
            <a:ext cx="108749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82880" tIns="91440" rIns="182880" bIns="9144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eaLnBrk="1" hangingPunct="1"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ES1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A60F70C-4DDC-201F-DF9D-59043CA1E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683950"/>
              </p:ext>
            </p:extLst>
          </p:nvPr>
        </p:nvGraphicFramePr>
        <p:xfrm>
          <a:off x="4019550" y="10850670"/>
          <a:ext cx="10425283" cy="241911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5395240">
                  <a:extLst>
                    <a:ext uri="{9D8B030D-6E8A-4147-A177-3AD203B41FA5}">
                      <a16:colId xmlns:a16="http://schemas.microsoft.com/office/drawing/2014/main" val="3804838241"/>
                    </a:ext>
                  </a:extLst>
                </a:gridCol>
                <a:gridCol w="5030043">
                  <a:extLst>
                    <a:ext uri="{9D8B030D-6E8A-4147-A177-3AD203B41FA5}">
                      <a16:colId xmlns:a16="http://schemas.microsoft.com/office/drawing/2014/main" val="3582867979"/>
                    </a:ext>
                  </a:extLst>
                </a:gridCol>
              </a:tblGrid>
              <a:tr h="604778">
                <a:tc>
                  <a:txBody>
                    <a:bodyPr/>
                    <a:lstStyle/>
                    <a:p>
                      <a:r>
                        <a:rPr lang="en-GB" sz="2400" noProof="0"/>
                        <a:t>Electron temperature [K]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GB" sz="2400" noProof="0"/>
                        <a:t>10</a:t>
                      </a:r>
                      <a:r>
                        <a:rPr lang="en-GB" sz="2400" baseline="30000" noProof="0"/>
                        <a:t>10</a:t>
                      </a:r>
                      <a:r>
                        <a:rPr lang="en-GB" sz="2400" noProof="0"/>
                        <a:t> – 10</a:t>
                      </a:r>
                      <a:r>
                        <a:rPr lang="en-GB" sz="2400" baseline="30000" noProof="0"/>
                        <a:t>11</a:t>
                      </a:r>
                      <a:r>
                        <a:rPr lang="en-GB" sz="2400" noProof="0"/>
                        <a:t> (MeV range)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678915145"/>
                  </a:ext>
                </a:extLst>
              </a:tr>
              <a:tr h="604778">
                <a:tc>
                  <a:txBody>
                    <a:bodyPr/>
                    <a:lstStyle/>
                    <a:p>
                      <a:r>
                        <a:rPr lang="en-GB" sz="2400" noProof="0"/>
                        <a:t>Electron density [cm</a:t>
                      </a:r>
                      <a:r>
                        <a:rPr lang="en-GB" sz="2400" baseline="30000" noProof="0"/>
                        <a:t>-3</a:t>
                      </a:r>
                      <a:r>
                        <a:rPr lang="en-GB" sz="2400" noProof="0"/>
                        <a:t>]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GB" sz="2400" noProof="0"/>
                        <a:t>10</a:t>
                      </a:r>
                      <a:r>
                        <a:rPr lang="en-GB" sz="2400" baseline="30000" noProof="0"/>
                        <a:t>21</a:t>
                      </a:r>
                      <a:r>
                        <a:rPr lang="en-GB" sz="2400" noProof="0"/>
                        <a:t> – 10</a:t>
                      </a:r>
                      <a:r>
                        <a:rPr lang="en-GB" sz="2400" baseline="30000" noProof="0"/>
                        <a:t>24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629727977"/>
                  </a:ext>
                </a:extLst>
              </a:tr>
              <a:tr h="604778">
                <a:tc>
                  <a:txBody>
                    <a:bodyPr/>
                    <a:lstStyle/>
                    <a:p>
                      <a:r>
                        <a:rPr lang="en-GB" sz="2400" noProof="0"/>
                        <a:t>Ion temperature [K]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GB" sz="2400" noProof="0"/>
                        <a:t>10</a:t>
                      </a:r>
                      <a:r>
                        <a:rPr lang="en-GB" sz="2400" baseline="30000" noProof="0"/>
                        <a:t>7</a:t>
                      </a:r>
                      <a:r>
                        <a:rPr lang="en-GB" sz="2400" noProof="0"/>
                        <a:t> – 10</a:t>
                      </a:r>
                      <a:r>
                        <a:rPr lang="en-GB" sz="2400" baseline="30000" noProof="0"/>
                        <a:t>9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67999989"/>
                  </a:ext>
                </a:extLst>
              </a:tr>
              <a:tr h="604778">
                <a:tc>
                  <a:txBody>
                    <a:bodyPr/>
                    <a:lstStyle/>
                    <a:p>
                      <a:r>
                        <a:rPr lang="en-GB" sz="2400" noProof="0"/>
                        <a:t>Compressed matter density [cm</a:t>
                      </a:r>
                      <a:r>
                        <a:rPr lang="en-GB" sz="2400" baseline="30000" noProof="0"/>
                        <a:t>-3</a:t>
                      </a:r>
                      <a:r>
                        <a:rPr lang="en-GB" sz="2400" noProof="0"/>
                        <a:t>]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GB" sz="2400" noProof="0"/>
                        <a:t>Up to 10</a:t>
                      </a:r>
                      <a:r>
                        <a:rPr lang="en-GB" sz="2400" baseline="30000" noProof="0"/>
                        <a:t>26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667489724"/>
                  </a:ext>
                </a:extLst>
              </a:tr>
            </a:tbl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6166B3-96F7-C80F-D95C-06D39AA923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6608" y="65395"/>
            <a:ext cx="12741416" cy="1672643"/>
          </a:xfrm>
        </p:spPr>
        <p:txBody>
          <a:bodyPr/>
          <a:lstStyle/>
          <a:p>
            <a:pPr marL="0" marR="0" indent="0" algn="l" defTabSz="6490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I-LUCE</a:t>
            </a:r>
          </a:p>
        </p:txBody>
      </p:sp>
      <p:pic>
        <p:nvPicPr>
          <p:cNvPr id="8" name="Picture 20" descr="Picture 20">
            <a:extLst>
              <a:ext uri="{FF2B5EF4-FFF2-40B4-BE49-F238E27FC236}">
                <a16:creationId xmlns:a16="http://schemas.microsoft.com/office/drawing/2014/main" id="{BA955F73-946A-B612-2C38-923D46D9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289" y="2366859"/>
            <a:ext cx="3510727" cy="92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oherent laser engraving and cutting machines - Laser2000">
            <a:extLst>
              <a:ext uri="{FF2B5EF4-FFF2-40B4-BE49-F238E27FC236}">
                <a16:creationId xmlns:a16="http://schemas.microsoft.com/office/drawing/2014/main" id="{41DC52A9-C84F-5AE6-9870-161DFAB8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3" y="6840422"/>
            <a:ext cx="3294511" cy="9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7A49E5AB-0F1A-597E-38DD-7D5ABB877C6B}"/>
              </a:ext>
            </a:extLst>
          </p:cNvPr>
          <p:cNvSpPr txBox="1"/>
          <p:nvPr/>
        </p:nvSpPr>
        <p:spPr>
          <a:xfrm>
            <a:off x="5506452" y="7546654"/>
            <a:ext cx="108749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82880" tIns="91440" rIns="182880" bIns="9144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eaLnBrk="1" hangingPunct="1"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ES2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7A5D51F-93A5-9871-A43F-1F2DA59CA9A1}"/>
              </a:ext>
            </a:extLst>
          </p:cNvPr>
          <p:cNvSpPr txBox="1"/>
          <p:nvPr/>
        </p:nvSpPr>
        <p:spPr>
          <a:xfrm>
            <a:off x="6978221" y="6930642"/>
            <a:ext cx="108749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82880" tIns="91440" rIns="182880" bIns="9144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eaLnBrk="1" hangingPunct="1"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ES3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7179BB20-7875-AE4A-CB2E-774ADAAD2B08}"/>
              </a:ext>
            </a:extLst>
          </p:cNvPr>
          <p:cNvSpPr txBox="1"/>
          <p:nvPr/>
        </p:nvSpPr>
        <p:spPr>
          <a:xfrm>
            <a:off x="7842742" y="7852717"/>
            <a:ext cx="108749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82880" tIns="91440" rIns="182880" bIns="9144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eaLnBrk="1" hangingPunct="1"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eaLnBrk="1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ES4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AE0CF1-B66F-118D-CAA7-08107AB951A0}"/>
              </a:ext>
            </a:extLst>
          </p:cNvPr>
          <p:cNvGrpSpPr/>
          <p:nvPr/>
        </p:nvGrpSpPr>
        <p:grpSpPr>
          <a:xfrm>
            <a:off x="15006089" y="6047233"/>
            <a:ext cx="9200390" cy="7419288"/>
            <a:chOff x="7569719" y="3080766"/>
            <a:chExt cx="4600195" cy="37096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8195B5-D6AE-258D-B3C3-3DB564A2180A}"/>
                </a:ext>
              </a:extLst>
            </p:cNvPr>
            <p:cNvSpPr txBox="1"/>
            <p:nvPr/>
          </p:nvSpPr>
          <p:spPr>
            <a:xfrm>
              <a:off x="10969839" y="4400311"/>
              <a:ext cx="3473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7200" noProof="0"/>
            </a:p>
          </p:txBody>
        </p:sp>
        <p:pic>
          <p:nvPicPr>
            <p:cNvPr id="23" name="Picture 2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74BC30CA-0885-E3FA-952F-B4FBEDE3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0"/>
            <a:stretch/>
          </p:blipFill>
          <p:spPr>
            <a:xfrm>
              <a:off x="7569719" y="3080766"/>
              <a:ext cx="4600195" cy="370964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050AA0-240F-0140-01FD-9F94E70C4DFC}"/>
                </a:ext>
              </a:extLst>
            </p:cNvPr>
            <p:cNvSpPr/>
            <p:nvPr/>
          </p:nvSpPr>
          <p:spPr>
            <a:xfrm>
              <a:off x="10147783" y="5110288"/>
              <a:ext cx="546096" cy="54639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980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noProof="0">
                  <a:solidFill>
                    <a:schemeClr val="tx1"/>
                  </a:solidFill>
                </a:rPr>
                <a:t>WDM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703BDB-D737-D1DB-97DF-23B27BCEBA41}"/>
                </a:ext>
              </a:extLst>
            </p:cNvPr>
            <p:cNvSpPr/>
            <p:nvPr/>
          </p:nvSpPr>
          <p:spPr>
            <a:xfrm>
              <a:off x="10486013" y="5826039"/>
              <a:ext cx="304006" cy="15183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980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noProof="0">
                  <a:solidFill>
                    <a:schemeClr val="tx1"/>
                  </a:solidFill>
                </a:rPr>
                <a:t>CM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BDF6B3-44D5-F1B4-E260-DD27B1C651BC}"/>
                </a:ext>
              </a:extLst>
            </p:cNvPr>
            <p:cNvSpPr/>
            <p:nvPr/>
          </p:nvSpPr>
          <p:spPr>
            <a:xfrm>
              <a:off x="9494370" y="3085647"/>
              <a:ext cx="776972" cy="815856"/>
            </a:xfrm>
            <a:custGeom>
              <a:avLst/>
              <a:gdLst>
                <a:gd name="csX0" fmla="*/ 0 w 776972"/>
                <a:gd name="csY0" fmla="*/ 407928 h 815856"/>
                <a:gd name="csX1" fmla="*/ 388486 w 776972"/>
                <a:gd name="csY1" fmla="*/ 0 h 815856"/>
                <a:gd name="csX2" fmla="*/ 776972 w 776972"/>
                <a:gd name="csY2" fmla="*/ 407928 h 815856"/>
                <a:gd name="csX3" fmla="*/ 388486 w 776972"/>
                <a:gd name="csY3" fmla="*/ 815856 h 815856"/>
                <a:gd name="csX4" fmla="*/ 0 w 776972"/>
                <a:gd name="csY4" fmla="*/ 407928 h 8158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76972" h="815856" extrusionOk="0">
                  <a:moveTo>
                    <a:pt x="0" y="407928"/>
                  </a:moveTo>
                  <a:cubicBezTo>
                    <a:pt x="-33804" y="161785"/>
                    <a:pt x="128614" y="17008"/>
                    <a:pt x="388486" y="0"/>
                  </a:cubicBezTo>
                  <a:cubicBezTo>
                    <a:pt x="629866" y="5647"/>
                    <a:pt x="733141" y="184030"/>
                    <a:pt x="776972" y="407928"/>
                  </a:cubicBezTo>
                  <a:cubicBezTo>
                    <a:pt x="745053" y="664391"/>
                    <a:pt x="598754" y="839552"/>
                    <a:pt x="388486" y="815856"/>
                  </a:cubicBezTo>
                  <a:cubicBezTo>
                    <a:pt x="152208" y="803971"/>
                    <a:pt x="24128" y="644749"/>
                    <a:pt x="0" y="407928"/>
                  </a:cubicBez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7200" noProof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493257-E673-4816-BF4F-641B10DAB4EF}"/>
                </a:ext>
              </a:extLst>
            </p:cNvPr>
            <p:cNvSpPr/>
            <p:nvPr/>
          </p:nvSpPr>
          <p:spPr>
            <a:xfrm>
              <a:off x="10305393" y="4221827"/>
              <a:ext cx="776972" cy="815856"/>
            </a:xfrm>
            <a:custGeom>
              <a:avLst/>
              <a:gdLst>
                <a:gd name="csX0" fmla="*/ 0 w 776972"/>
                <a:gd name="csY0" fmla="*/ 407928 h 815856"/>
                <a:gd name="csX1" fmla="*/ 388486 w 776972"/>
                <a:gd name="csY1" fmla="*/ 0 h 815856"/>
                <a:gd name="csX2" fmla="*/ 776972 w 776972"/>
                <a:gd name="csY2" fmla="*/ 407928 h 815856"/>
                <a:gd name="csX3" fmla="*/ 388486 w 776972"/>
                <a:gd name="csY3" fmla="*/ 815856 h 815856"/>
                <a:gd name="csX4" fmla="*/ 0 w 776972"/>
                <a:gd name="csY4" fmla="*/ 407928 h 8158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76972" h="815856" extrusionOk="0">
                  <a:moveTo>
                    <a:pt x="0" y="407928"/>
                  </a:moveTo>
                  <a:cubicBezTo>
                    <a:pt x="-33804" y="161785"/>
                    <a:pt x="128614" y="17008"/>
                    <a:pt x="388486" y="0"/>
                  </a:cubicBezTo>
                  <a:cubicBezTo>
                    <a:pt x="629866" y="5647"/>
                    <a:pt x="733141" y="184030"/>
                    <a:pt x="776972" y="407928"/>
                  </a:cubicBezTo>
                  <a:cubicBezTo>
                    <a:pt x="745053" y="664391"/>
                    <a:pt x="598754" y="839552"/>
                    <a:pt x="388486" y="815856"/>
                  </a:cubicBezTo>
                  <a:cubicBezTo>
                    <a:pt x="152208" y="803971"/>
                    <a:pt x="24128" y="644749"/>
                    <a:pt x="0" y="407928"/>
                  </a:cubicBez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7200" noProof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106527-2498-3760-5FD4-69DAA54BF33B}"/>
                </a:ext>
              </a:extLst>
            </p:cNvPr>
            <p:cNvSpPr/>
            <p:nvPr/>
          </p:nvSpPr>
          <p:spPr>
            <a:xfrm>
              <a:off x="10374121" y="3198113"/>
              <a:ext cx="527789" cy="2929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276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noProof="0">
                  <a:solidFill>
                    <a:srgbClr val="FFFF00"/>
                  </a:solidFill>
                </a:rPr>
                <a:t>I-LUCE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6A874CE-732B-99BB-AF0B-16041F73891C}"/>
                </a:ext>
              </a:extLst>
            </p:cNvPr>
            <p:cNvSpPr/>
            <p:nvPr/>
          </p:nvSpPr>
          <p:spPr>
            <a:xfrm rot="580143">
              <a:off x="8544403" y="4863388"/>
              <a:ext cx="1470260" cy="514819"/>
            </a:xfrm>
            <a:custGeom>
              <a:avLst/>
              <a:gdLst>
                <a:gd name="csX0" fmla="*/ 0 w 1470260"/>
                <a:gd name="csY0" fmla="*/ 257410 h 514819"/>
                <a:gd name="csX1" fmla="*/ 735130 w 1470260"/>
                <a:gd name="csY1" fmla="*/ 0 h 514819"/>
                <a:gd name="csX2" fmla="*/ 1470260 w 1470260"/>
                <a:gd name="csY2" fmla="*/ 257410 h 514819"/>
                <a:gd name="csX3" fmla="*/ 735130 w 1470260"/>
                <a:gd name="csY3" fmla="*/ 514820 h 514819"/>
                <a:gd name="csX4" fmla="*/ 0 w 1470260"/>
                <a:gd name="csY4" fmla="*/ 257410 h 5148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70260" h="514819" extrusionOk="0">
                  <a:moveTo>
                    <a:pt x="0" y="257410"/>
                  </a:moveTo>
                  <a:cubicBezTo>
                    <a:pt x="-19188" y="103410"/>
                    <a:pt x="238937" y="33851"/>
                    <a:pt x="735130" y="0"/>
                  </a:cubicBezTo>
                  <a:cubicBezTo>
                    <a:pt x="1162003" y="4394"/>
                    <a:pt x="1464565" y="115427"/>
                    <a:pt x="1470260" y="257410"/>
                  </a:cubicBezTo>
                  <a:cubicBezTo>
                    <a:pt x="1403016" y="465241"/>
                    <a:pt x="1128971" y="582029"/>
                    <a:pt x="735130" y="514820"/>
                  </a:cubicBezTo>
                  <a:cubicBezTo>
                    <a:pt x="309235" y="503936"/>
                    <a:pt x="28174" y="413036"/>
                    <a:pt x="0" y="257410"/>
                  </a:cubicBez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7200" noProof="0"/>
            </a:p>
          </p:txBody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6888E312-9496-940E-829B-2FDF13A83C41}"/>
              </a:ext>
            </a:extLst>
          </p:cNvPr>
          <p:cNvSpPr/>
          <p:nvPr/>
        </p:nvSpPr>
        <p:spPr>
          <a:xfrm>
            <a:off x="0" y="1776074"/>
            <a:ext cx="2081800" cy="8001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3625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he I-LUCE laser"/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6368474" cy="1672644"/>
          </a:xfrm>
          <a:prstGeom prst="rect">
            <a:avLst/>
          </a:prstGeom>
        </p:spPr>
        <p:txBody>
          <a:bodyPr>
            <a:normAutofit/>
          </a:bodyPr>
          <a:lstStyle>
            <a:lvl1pPr defTabSz="649009">
              <a:defRPr sz="8848"/>
            </a:lvl1pPr>
          </a:lstStyle>
          <a:p>
            <a:r>
              <a:rPr dirty="0"/>
              <a:t>The I-LUCE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dirty="0"/>
              <a:t>laser</a:t>
            </a:r>
            <a:r>
              <a:rPr lang="it-IT" dirty="0"/>
              <a:t> systems (L2)</a:t>
            </a:r>
            <a:endParaRPr dirty="0"/>
          </a:p>
        </p:txBody>
      </p:sp>
      <p:sp>
        <p:nvSpPr>
          <p:cNvPr id="577" name="Thales Quark System 350 TW"/>
          <p:cNvSpPr txBox="1"/>
          <p:nvPr/>
        </p:nvSpPr>
        <p:spPr>
          <a:xfrm>
            <a:off x="248788" y="1760544"/>
            <a:ext cx="9105056" cy="104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sz="5866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Thales Quark System 3</a:t>
            </a:r>
            <a:r>
              <a:rPr lang="it-IT"/>
              <a:t>2</a:t>
            </a:r>
            <a:r>
              <a:t>0 TW</a:t>
            </a:r>
          </a:p>
        </p:txBody>
      </p:sp>
      <p:pic>
        <p:nvPicPr>
          <p:cNvPr id="57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431" y="4984992"/>
            <a:ext cx="8416529" cy="4567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pasted-movie.png" descr="pasted-movie.png"/>
          <p:cNvPicPr>
            <a:picLocks noChangeAspect="1"/>
          </p:cNvPicPr>
          <p:nvPr/>
        </p:nvPicPr>
        <p:blipFill>
          <a:blip r:embed="rId3"/>
          <a:srcRect l="6425" t="24498" r="6425" b="22570"/>
          <a:stretch>
            <a:fillRect/>
          </a:stretch>
        </p:blipFill>
        <p:spPr>
          <a:xfrm>
            <a:off x="15791069" y="9170443"/>
            <a:ext cx="4973431" cy="7631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B45F43D-F067-718A-CACA-5F08B55ED259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5C409FB-07FC-4299-4A90-B10A91CBE0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4">
                <a:extLst>
                  <a:ext uri="{FF2B5EF4-FFF2-40B4-BE49-F238E27FC236}">
                    <a16:creationId xmlns:a16="http://schemas.microsoft.com/office/drawing/2014/main" id="{59D8AE01-6DCB-468C-55D6-B3A796C3E1A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41989730"/>
                  </p:ext>
                </p:extLst>
              </p:nvPr>
            </p:nvGraphicFramePr>
            <p:xfrm>
              <a:off x="425692" y="2962283"/>
              <a:ext cx="14572112" cy="93173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62258">
                      <a:extLst>
                        <a:ext uri="{9D8B030D-6E8A-4147-A177-3AD203B41FA5}">
                          <a16:colId xmlns:a16="http://schemas.microsoft.com/office/drawing/2014/main" val="3521563350"/>
                        </a:ext>
                      </a:extLst>
                    </a:gridCol>
                    <a:gridCol w="4543992">
                      <a:extLst>
                        <a:ext uri="{9D8B030D-6E8A-4147-A177-3AD203B41FA5}">
                          <a16:colId xmlns:a16="http://schemas.microsoft.com/office/drawing/2014/main" val="287887522"/>
                        </a:ext>
                      </a:extLst>
                    </a:gridCol>
                    <a:gridCol w="4665862">
                      <a:extLst>
                        <a:ext uri="{9D8B030D-6E8A-4147-A177-3AD203B41FA5}">
                          <a16:colId xmlns:a16="http://schemas.microsoft.com/office/drawing/2014/main" val="4255406973"/>
                        </a:ext>
                      </a:extLst>
                    </a:gridCol>
                  </a:tblGrid>
                  <a:tr h="733278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dirty="0">
                              <a:solidFill>
                                <a:schemeClr val="tx1"/>
                              </a:solidFill>
                            </a:rPr>
                            <a:t>Laser Parameter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dirty="0">
                              <a:solidFill>
                                <a:schemeClr val="tx1"/>
                              </a:solidFill>
                            </a:rPr>
                            <a:t>Low Power Mode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dirty="0">
                              <a:solidFill>
                                <a:schemeClr val="tx1"/>
                              </a:solidFill>
                            </a:rPr>
                            <a:t>High Power Mode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886903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Output Energy [J]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≥</a:t>
                          </a:r>
                          <a:r>
                            <a:rPr lang="en-US" sz="2200" dirty="0"/>
                            <a:t> 1.5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≥</a:t>
                          </a:r>
                          <a:r>
                            <a:rPr lang="en-US" sz="2200" dirty="0"/>
                            <a:t> 8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40739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Pulse Duration [fs]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23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23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5852285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Peak Power [TW]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45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320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3953049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Repetition Rate [Hz]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/>
                            <a:t>10</a:t>
                          </a:r>
                          <a:endParaRPr lang="en-US" sz="2200" b="0" i="0" u="none" strike="noStrike" noProof="0" dirty="0">
                            <a:latin typeface="Aptos"/>
                          </a:endParaRP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2.5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887897908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Focusing surface [um</a:t>
                          </a:r>
                          <a:r>
                            <a:rPr lang="en-US" sz="2200" baseline="30000" dirty="0"/>
                            <a:t>2</a:t>
                          </a:r>
                          <a:r>
                            <a:rPr lang="en-US" sz="2200" dirty="0"/>
                            <a:t>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36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36 or better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4225359953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Spectrum (FWHM)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2200" dirty="0"/>
                            <a:t> 40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2200" dirty="0"/>
                            <a:t> 40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9899941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Central Wavelength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800 ± 10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800 ± 10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59844335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Beam Profile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Super Gaussian Top Hat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Super Gaussian Top Hat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830723110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Strehl Ratio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&gt; 80% with deformable mirrors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/>
                            <a:t>&gt; 80% with deformable mirrors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014520883"/>
                      </a:ext>
                    </a:extLst>
                  </a:tr>
                  <a:tr h="709494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Contrast Ratio @ ps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&lt; 1:10</a:t>
                          </a:r>
                          <a:r>
                            <a:rPr lang="en-US" sz="2200" baseline="30000" dirty="0"/>
                            <a:t>8</a:t>
                          </a:r>
                          <a:r>
                            <a:rPr lang="en-US" sz="2200" dirty="0"/>
                            <a:t> – 1:10</a:t>
                          </a:r>
                          <a:r>
                            <a:rPr lang="en-US" sz="2200" baseline="30000" dirty="0"/>
                            <a:t>10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/>
                            <a:t>&lt; 1:10</a:t>
                          </a:r>
                          <a:r>
                            <a:rPr lang="en-US" sz="2200" baseline="30000" dirty="0"/>
                            <a:t>8</a:t>
                          </a:r>
                          <a:r>
                            <a:rPr lang="en-US" sz="2200" dirty="0"/>
                            <a:t> – 1:10</a:t>
                          </a:r>
                          <a:r>
                            <a:rPr lang="en-US" sz="2200" baseline="30000" dirty="0"/>
                            <a:t>10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740912920"/>
                      </a:ext>
                    </a:extLst>
                  </a:tr>
                  <a:tr h="690325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Energy stability [% rms]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1.5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1.5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593112706"/>
                      </a:ext>
                    </a:extLst>
                  </a:tr>
                  <a:tr h="584746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Maximum Intensity on Target [W/cm</a:t>
                          </a:r>
                          <a:r>
                            <a:rPr lang="en-US" sz="2200" baseline="30000" dirty="0"/>
                            <a:t>2</a:t>
                          </a:r>
                          <a:r>
                            <a:rPr lang="en-US" sz="2200" dirty="0"/>
                            <a:t>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1 × 10</a:t>
                          </a:r>
                          <a:r>
                            <a:rPr lang="en-US" sz="2200" baseline="30000" dirty="0"/>
                            <a:t>20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/>
                            <a:t>9 × 10</a:t>
                          </a:r>
                          <a:r>
                            <a:rPr lang="en-US" sz="2200" baseline="30000" dirty="0"/>
                            <a:t>20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639597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4">
                <a:extLst>
                  <a:ext uri="{FF2B5EF4-FFF2-40B4-BE49-F238E27FC236}">
                    <a16:creationId xmlns:a16="http://schemas.microsoft.com/office/drawing/2014/main" id="{59D8AE01-6DCB-468C-55D6-B3A796C3E1A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41989730"/>
                  </p:ext>
                </p:extLst>
              </p:nvPr>
            </p:nvGraphicFramePr>
            <p:xfrm>
              <a:off x="425692" y="2962283"/>
              <a:ext cx="14572112" cy="93173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62258">
                      <a:extLst>
                        <a:ext uri="{9D8B030D-6E8A-4147-A177-3AD203B41FA5}">
                          <a16:colId xmlns:a16="http://schemas.microsoft.com/office/drawing/2014/main" val="3521563350"/>
                        </a:ext>
                      </a:extLst>
                    </a:gridCol>
                    <a:gridCol w="4543992">
                      <a:extLst>
                        <a:ext uri="{9D8B030D-6E8A-4147-A177-3AD203B41FA5}">
                          <a16:colId xmlns:a16="http://schemas.microsoft.com/office/drawing/2014/main" val="287887522"/>
                        </a:ext>
                      </a:extLst>
                    </a:gridCol>
                    <a:gridCol w="4665862">
                      <a:extLst>
                        <a:ext uri="{9D8B030D-6E8A-4147-A177-3AD203B41FA5}">
                          <a16:colId xmlns:a16="http://schemas.microsoft.com/office/drawing/2014/main" val="4255406973"/>
                        </a:ext>
                      </a:extLst>
                    </a:gridCol>
                  </a:tblGrid>
                  <a:tr h="733278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dirty="0">
                              <a:solidFill>
                                <a:schemeClr val="tx1"/>
                              </a:solidFill>
                            </a:rPr>
                            <a:t>Laser Parameter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dirty="0">
                              <a:solidFill>
                                <a:schemeClr val="tx1"/>
                              </a:solidFill>
                            </a:rPr>
                            <a:t>Low Power Mode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dirty="0">
                              <a:solidFill>
                                <a:schemeClr val="tx1"/>
                              </a:solidFill>
                            </a:rPr>
                            <a:t>High Power Mode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886903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Output Energy [J]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≥</a:t>
                          </a:r>
                          <a:r>
                            <a:rPr lang="en-US" sz="2200" dirty="0"/>
                            <a:t> 1.5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≥</a:t>
                          </a:r>
                          <a:r>
                            <a:rPr lang="en-US" sz="2200" dirty="0"/>
                            <a:t> 8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40739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Pulse Duration [fs]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23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23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5852285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Peak Power [TW]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45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320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3953049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Repetition Rate [Hz]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/>
                            <a:t>10</a:t>
                          </a:r>
                          <a:endParaRPr lang="en-US" sz="2200" b="0" i="0" u="none" strike="noStrike" noProof="0" dirty="0">
                            <a:latin typeface="Aptos"/>
                          </a:endParaRP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2.5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887897908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Focusing surface [um</a:t>
                          </a:r>
                          <a:r>
                            <a:rPr lang="en-US" sz="2200" baseline="30000" dirty="0"/>
                            <a:t>2</a:t>
                          </a:r>
                          <a:r>
                            <a:rPr lang="en-US" sz="2200" dirty="0"/>
                            <a:t>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36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36 or better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4225359953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dirty="0"/>
                            <a:t>Spectrum (FWHM)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82880" marR="182880" marT="91440" marB="91440">
                        <a:blipFill>
                          <a:blip r:embed="rId4"/>
                          <a:stretch>
                            <a:fillRect l="-118097" t="-597521" r="-103217" b="-569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82880" marR="182880" marT="91440" marB="91440">
                        <a:blipFill>
                          <a:blip r:embed="rId4"/>
                          <a:stretch>
                            <a:fillRect l="-212402" t="-597521" r="-522" b="-5694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8999412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Central Wavelength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800 ± 10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800 ± 10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59844335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Beam Profile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Super Gaussian Top Hat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i="0" u="none" strike="noStrike" cap="none" spc="0" baseline="0" noProof="0" dirty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Super Gaussian Top Hat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830723110"/>
                      </a:ext>
                    </a:extLst>
                  </a:tr>
                  <a:tr h="733278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Strehl Ratio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&gt; 80% with deformable mirrors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/>
                            <a:t>&gt; 80% with deformable mirrors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014520883"/>
                      </a:ext>
                    </a:extLst>
                  </a:tr>
                  <a:tr h="709494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Contrast Ratio @ ps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&lt; 1:10</a:t>
                          </a:r>
                          <a:r>
                            <a:rPr lang="en-US" sz="2200" baseline="30000" dirty="0"/>
                            <a:t>8</a:t>
                          </a:r>
                          <a:r>
                            <a:rPr lang="en-US" sz="2200" dirty="0"/>
                            <a:t> – 1:10</a:t>
                          </a:r>
                          <a:r>
                            <a:rPr lang="en-US" sz="2200" baseline="30000" dirty="0"/>
                            <a:t>10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/>
                            <a:t>&lt; 1:10</a:t>
                          </a:r>
                          <a:r>
                            <a:rPr lang="en-US" sz="2200" baseline="30000" dirty="0"/>
                            <a:t>8</a:t>
                          </a:r>
                          <a:r>
                            <a:rPr lang="en-US" sz="2200" dirty="0"/>
                            <a:t> – 1:10</a:t>
                          </a:r>
                          <a:r>
                            <a:rPr lang="en-US" sz="2200" baseline="30000" dirty="0"/>
                            <a:t>10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740912920"/>
                      </a:ext>
                    </a:extLst>
                  </a:tr>
                  <a:tr h="690325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Energy stability [% rms]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1.5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≤</a:t>
                          </a:r>
                          <a:r>
                            <a:rPr lang="en-US" sz="2200" i="0" dirty="0"/>
                            <a:t> 1.5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593112706"/>
                      </a:ext>
                    </a:extLst>
                  </a:tr>
                  <a:tr h="584746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200" dirty="0"/>
                            <a:t>Maximum Intensity on Target [W/cm</a:t>
                          </a:r>
                          <a:r>
                            <a:rPr lang="en-US" sz="2200" baseline="30000" dirty="0"/>
                            <a:t>2</a:t>
                          </a:r>
                          <a:r>
                            <a:rPr lang="en-US" sz="2200" dirty="0"/>
                            <a:t>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200" dirty="0"/>
                            <a:t>1 × 10</a:t>
                          </a:r>
                          <a:r>
                            <a:rPr lang="en-US" sz="2200" baseline="30000" dirty="0"/>
                            <a:t>20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/>
                            <a:t>9 × 10</a:t>
                          </a:r>
                          <a:r>
                            <a:rPr lang="en-US" sz="2200" baseline="30000" dirty="0"/>
                            <a:t>20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6395978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9">
            <a:extLst>
              <a:ext uri="{FF2B5EF4-FFF2-40B4-BE49-F238E27FC236}">
                <a16:creationId xmlns:a16="http://schemas.microsoft.com/office/drawing/2014/main" id="{E5673EDD-C969-B540-DAFB-B75CB725F055}"/>
              </a:ext>
            </a:extLst>
          </p:cNvPr>
          <p:cNvSpPr txBox="1"/>
          <p:nvPr/>
        </p:nvSpPr>
        <p:spPr>
          <a:xfrm>
            <a:off x="15451169" y="10248303"/>
            <a:ext cx="7847912" cy="1107996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latin typeface="Abadi" panose="020B0604020104020204" pitchFamily="34" charset="0"/>
              </a:rPr>
              <a:t>Installation within February, 2026</a:t>
            </a:r>
          </a:p>
          <a:p>
            <a:r>
              <a:rPr lang="en-GB" sz="3000" dirty="0">
                <a:latin typeface="Abadi" panose="020B0604020104020204" pitchFamily="34" charset="0"/>
              </a:rPr>
              <a:t>It can operate in two different configurations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A1D0A-F234-48BB-3181-894C37CD5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Content Placeholder 4">
                <a:extLst>
                  <a:ext uri="{FF2B5EF4-FFF2-40B4-BE49-F238E27FC236}">
                    <a16:creationId xmlns:a16="http://schemas.microsoft.com/office/drawing/2014/main" id="{3BE94D28-883B-624D-2AEF-E70C1570DB8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83420633"/>
                  </p:ext>
                </p:extLst>
              </p:nvPr>
            </p:nvGraphicFramePr>
            <p:xfrm>
              <a:off x="629114" y="2376159"/>
              <a:ext cx="17883859" cy="7975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99542">
                      <a:extLst>
                        <a:ext uri="{9D8B030D-6E8A-4147-A177-3AD203B41FA5}">
                          <a16:colId xmlns:a16="http://schemas.microsoft.com/office/drawing/2014/main" val="3521563350"/>
                        </a:ext>
                      </a:extLst>
                    </a:gridCol>
                    <a:gridCol w="9884317">
                      <a:extLst>
                        <a:ext uri="{9D8B030D-6E8A-4147-A177-3AD203B41FA5}">
                          <a16:colId xmlns:a16="http://schemas.microsoft.com/office/drawing/2014/main" val="287887522"/>
                        </a:ext>
                      </a:extLst>
                    </a:gridCol>
                  </a:tblGrid>
                  <a:tr h="688001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b="1">
                              <a:solidFill>
                                <a:schemeClr val="tx1"/>
                              </a:solidFill>
                            </a:rPr>
                            <a:t>Laser Parameter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b="1">
                              <a:solidFill>
                                <a:schemeClr val="tx1"/>
                              </a:solidFill>
                            </a:rPr>
                            <a:t>Values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886903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Output Energy [mJ]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it-IT" sz="2400" dirty="0"/>
                            <a:t>9</a:t>
                          </a:r>
                          <a:endParaRPr lang="en-US" sz="2400" dirty="0"/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40739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Pulse Duration [fs]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i="0" dirty="0"/>
                            <a:t>35 (7 or less after beam compression)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5852285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Repetition Rate [Hz]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i="0"/>
                            <a:t>1000</a:t>
                          </a:r>
                          <a:endParaRPr lang="en-US" sz="2400" b="0" i="0" u="none" strike="noStrike" noProof="0">
                            <a:latin typeface="Aptos"/>
                          </a:endParaRP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3953049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Spectrum (FWHM)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2400" dirty="0"/>
                            <a:t> 70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887897908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Central Wavelength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i="0"/>
                            <a:t>800</a:t>
                          </a:r>
                          <a:endParaRPr lang="en-US" sz="2400" b="0" i="0" u="none" strike="noStrike" noProof="0">
                            <a:latin typeface="Aptos"/>
                          </a:endParaRP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4225359953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Beam Profile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400" b="1" i="0" u="none" strike="noStrike" cap="none" spc="0" baseline="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Gaussian; M</a:t>
                          </a:r>
                          <a:r>
                            <a:rPr lang="en-US" sz="2400" b="1" i="0" u="none" strike="noStrike" cap="none" spc="0" baseline="3000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2</a:t>
                          </a:r>
                          <a:r>
                            <a:rPr lang="en-US" sz="2400" b="1" i="0" u="none" strike="noStrike" cap="none" spc="0" baseline="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 &lt; 1.23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9899941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Power stability [RMS]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400" b="1" i="0" u="none" strike="noStrike" cap="none" spc="0" baseline="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0.5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59844335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Contrast Ratio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/>
                            <a:t>&gt; 10</a:t>
                          </a:r>
                          <a:r>
                            <a:rPr lang="en-US" sz="2400" baseline="30000"/>
                            <a:t>3</a:t>
                          </a:r>
                          <a:r>
                            <a:rPr lang="en-US" sz="2400"/>
                            <a:t> (pre-pulse); &gt; 10</a:t>
                          </a:r>
                          <a:r>
                            <a:rPr lang="en-US" sz="2400" baseline="30000"/>
                            <a:t>2 </a:t>
                          </a:r>
                          <a:r>
                            <a:rPr lang="en-US" sz="2400" baseline="0"/>
                            <a:t>(post-pulse)</a:t>
                          </a:r>
                          <a:endParaRPr lang="en-US" sz="2400" baseline="30000"/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830723110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Beam diameter (mm)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/>
                            <a:t>13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014520883"/>
                      </a:ext>
                    </a:extLst>
                  </a:tr>
                  <a:tr h="1095582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 dirty="0"/>
                            <a:t>Maximum Intensity on Target [W/cm</a:t>
                          </a:r>
                          <a:r>
                            <a:rPr lang="en-US" sz="2400" baseline="30000" dirty="0"/>
                            <a:t>2</a:t>
                          </a:r>
                          <a:r>
                            <a:rPr lang="en-US" sz="2400" dirty="0"/>
                            <a:t>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dirty="0"/>
                            <a:t>5 × 10</a:t>
                          </a:r>
                          <a:r>
                            <a:rPr lang="en-US" sz="2400" baseline="30000" dirty="0"/>
                            <a:t>17 </a:t>
                          </a:r>
                          <a:r>
                            <a:rPr lang="en-US" sz="2400" dirty="0"/>
                            <a:t>– 10</a:t>
                          </a:r>
                          <a:r>
                            <a:rPr lang="en-US" sz="2400" baseline="30000" dirty="0"/>
                            <a:t>18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7409129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Content Placeholder 4">
                <a:extLst>
                  <a:ext uri="{FF2B5EF4-FFF2-40B4-BE49-F238E27FC236}">
                    <a16:creationId xmlns:a16="http://schemas.microsoft.com/office/drawing/2014/main" id="{3BE94D28-883B-624D-2AEF-E70C1570DB8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83420633"/>
                  </p:ext>
                </p:extLst>
              </p:nvPr>
            </p:nvGraphicFramePr>
            <p:xfrm>
              <a:off x="629114" y="2376159"/>
              <a:ext cx="17883859" cy="7975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99542">
                      <a:extLst>
                        <a:ext uri="{9D8B030D-6E8A-4147-A177-3AD203B41FA5}">
                          <a16:colId xmlns:a16="http://schemas.microsoft.com/office/drawing/2014/main" val="3521563350"/>
                        </a:ext>
                      </a:extLst>
                    </a:gridCol>
                    <a:gridCol w="9884317">
                      <a:extLst>
                        <a:ext uri="{9D8B030D-6E8A-4147-A177-3AD203B41FA5}">
                          <a16:colId xmlns:a16="http://schemas.microsoft.com/office/drawing/2014/main" val="287887522"/>
                        </a:ext>
                      </a:extLst>
                    </a:gridCol>
                  </a:tblGrid>
                  <a:tr h="688001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b="1">
                              <a:solidFill>
                                <a:schemeClr val="tx1"/>
                              </a:solidFill>
                            </a:rPr>
                            <a:t>Laser Parameter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b="1">
                              <a:solidFill>
                                <a:schemeClr val="tx1"/>
                              </a:solidFill>
                            </a:rPr>
                            <a:t>Values</a:t>
                          </a:r>
                        </a:p>
                      </a:txBody>
                      <a:tcPr marL="182880" marR="182880" marT="91440" marB="9144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886903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Output Energy [mJ]</a:t>
                          </a:r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it-IT" sz="2400" dirty="0"/>
                            <a:t>9</a:t>
                          </a:r>
                          <a:endParaRPr lang="en-US" sz="2400" dirty="0"/>
                        </a:p>
                      </a:txBody>
                      <a:tcPr marL="182880" marR="182880" marT="91440" marB="9144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40739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Pulse Duration [fs]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i="0" dirty="0"/>
                            <a:t>35 (7 or less after beam compression)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5852285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Repetition Rate [Hz]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i="0"/>
                            <a:t>1000</a:t>
                          </a:r>
                          <a:endParaRPr lang="en-US" sz="2400" b="0" i="0" u="none" strike="noStrike" noProof="0">
                            <a:latin typeface="Aptos"/>
                          </a:endParaRP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23953049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Spectrum (FWHM)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2880" marR="182880" marT="91440" marB="91440">
                        <a:blipFill>
                          <a:blip r:embed="rId2"/>
                          <a:stretch>
                            <a:fillRect l="-80949" t="-400885" r="-308" b="-6610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7897908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Central Wavelength [nm]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i="0"/>
                            <a:t>800</a:t>
                          </a:r>
                          <a:endParaRPr lang="en-US" sz="2400" b="0" i="0" u="none" strike="noStrike" noProof="0">
                            <a:latin typeface="Aptos"/>
                          </a:endParaRP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4225359953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Beam Profile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400" b="1" i="0" u="none" strike="noStrike" cap="none" spc="0" baseline="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Gaussian; M</a:t>
                          </a:r>
                          <a:r>
                            <a:rPr lang="en-US" sz="2400" b="1" i="0" u="none" strike="noStrike" cap="none" spc="0" baseline="3000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2</a:t>
                          </a:r>
                          <a:r>
                            <a:rPr lang="en-US" sz="2400" b="1" i="0" u="none" strike="noStrike" cap="none" spc="0" baseline="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 &lt; 1.23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98999412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Power stability [RMS]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1531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400" b="1" i="0" u="none" strike="noStrike" cap="none" spc="0" baseline="0" noProof="0">
                              <a:solidFill>
                                <a:schemeClr val="dk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0.5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1959844335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Contrast Ratio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/>
                            <a:t>&gt; 10</a:t>
                          </a:r>
                          <a:r>
                            <a:rPr lang="en-US" sz="2400" baseline="30000"/>
                            <a:t>3</a:t>
                          </a:r>
                          <a:r>
                            <a:rPr lang="en-US" sz="2400"/>
                            <a:t> (pre-pulse); &gt; 10</a:t>
                          </a:r>
                          <a:r>
                            <a:rPr lang="en-US" sz="2400" baseline="30000"/>
                            <a:t>2 </a:t>
                          </a:r>
                          <a:r>
                            <a:rPr lang="en-US" sz="2400" baseline="0"/>
                            <a:t>(post-pulse)</a:t>
                          </a:r>
                          <a:endParaRPr lang="en-US" sz="2400" baseline="30000"/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2830723110"/>
                      </a:ext>
                    </a:extLst>
                  </a:tr>
                  <a:tr h="688001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/>
                            <a:t>Beam diameter (mm)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/>
                            <a:t>13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3014520883"/>
                      </a:ext>
                    </a:extLst>
                  </a:tr>
                  <a:tr h="1095582">
                    <a:tc>
                      <a:txBody>
                        <a:bodyPr/>
                        <a:lstStyle/>
                        <a:p>
                          <a:pPr lvl="0" algn="l">
                            <a:buNone/>
                          </a:pPr>
                          <a:r>
                            <a:rPr lang="en-US" sz="2400" dirty="0"/>
                            <a:t>Maximum Intensity on Target [W/cm</a:t>
                          </a:r>
                          <a:r>
                            <a:rPr lang="en-US" sz="2400" baseline="30000" dirty="0"/>
                            <a:t>2</a:t>
                          </a:r>
                          <a:r>
                            <a:rPr lang="en-US" sz="2400" dirty="0"/>
                            <a:t>]</a:t>
                          </a:r>
                        </a:p>
                      </a:txBody>
                      <a:tcPr marL="182880" marR="182880" marT="91440" marB="91440"/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sz="2400" dirty="0"/>
                            <a:t>5 × 10</a:t>
                          </a:r>
                          <a:r>
                            <a:rPr lang="en-US" sz="2400" baseline="30000" dirty="0"/>
                            <a:t>17 </a:t>
                          </a:r>
                          <a:r>
                            <a:rPr lang="en-US" sz="2400" dirty="0"/>
                            <a:t>– 10</a:t>
                          </a:r>
                          <a:r>
                            <a:rPr lang="en-US" sz="2400" baseline="30000" dirty="0"/>
                            <a:t>18</a:t>
                          </a:r>
                        </a:p>
                      </a:txBody>
                      <a:tcPr marL="182880" marR="182880" marT="91440" marB="91440"/>
                    </a:tc>
                    <a:extLst>
                      <a:ext uri="{0D108BD9-81ED-4DB2-BD59-A6C34878D82A}">
                        <a16:rowId xmlns:a16="http://schemas.microsoft.com/office/drawing/2014/main" val="74091292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2" descr="Coherent laser engraving and cutting machines - Laser2000">
            <a:extLst>
              <a:ext uri="{FF2B5EF4-FFF2-40B4-BE49-F238E27FC236}">
                <a16:creationId xmlns:a16="http://schemas.microsoft.com/office/drawing/2014/main" id="{5A2D089C-1AD8-FB81-1954-8206761F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4" y="1531059"/>
            <a:ext cx="3294511" cy="9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B8AE95-444C-4592-E574-F00335B5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856" y="3855705"/>
            <a:ext cx="5016500" cy="5016500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856E2C4-35A2-4643-6164-B00ED8DB562A}"/>
              </a:ext>
            </a:extLst>
          </p:cNvPr>
          <p:cNvSpPr txBox="1"/>
          <p:nvPr/>
        </p:nvSpPr>
        <p:spPr>
          <a:xfrm>
            <a:off x="838664" y="10674206"/>
            <a:ext cx="14763286" cy="2031325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latin typeface="Abadi" panose="020B0604020104020204" pitchFamily="34" charset="0"/>
              </a:rPr>
              <a:t>Potential applications:</a:t>
            </a:r>
          </a:p>
          <a:p>
            <a:r>
              <a:rPr lang="en-GB" sz="3000" dirty="0">
                <a:latin typeface="Abadi" panose="020B0604020104020204" pitchFamily="34" charset="0"/>
              </a:rPr>
              <a:t>   - test bench for detectors to be employed with the main laser system</a:t>
            </a:r>
          </a:p>
          <a:p>
            <a:r>
              <a:rPr lang="en-GB" sz="3000" dirty="0">
                <a:latin typeface="Abadi" panose="020B0604020104020204" pitchFamily="34" charset="0"/>
              </a:rPr>
              <a:t>   - low power laser for high resolution plasma diagnostics of L2</a:t>
            </a:r>
          </a:p>
          <a:p>
            <a:r>
              <a:rPr lang="en-GB" sz="3000" dirty="0">
                <a:latin typeface="Abadi" panose="020B0604020104020204" pitchFamily="34" charset="0"/>
              </a:rPr>
              <a:t>   - stand-alone laser system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754BF77-47B8-723D-1AEB-C46FEB492F5B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86648D7-8FAE-C971-69A5-BC381354880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/>
          </a:p>
        </p:txBody>
      </p:sp>
      <p:sp>
        <p:nvSpPr>
          <p:cNvPr id="11" name="The I-LUCE laser">
            <a:extLst>
              <a:ext uri="{FF2B5EF4-FFF2-40B4-BE49-F238E27FC236}">
                <a16:creationId xmlns:a16="http://schemas.microsoft.com/office/drawing/2014/main" id="{2FAACA9C-07D5-AEE2-0489-9F839E8280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6368474" cy="1672644"/>
          </a:xfrm>
          <a:prstGeom prst="rect">
            <a:avLst/>
          </a:prstGeom>
        </p:spPr>
        <p:txBody>
          <a:bodyPr>
            <a:normAutofit/>
          </a:bodyPr>
          <a:lstStyle>
            <a:lvl1pPr defTabSz="649009">
              <a:defRPr sz="8848"/>
            </a:lvl1pPr>
          </a:lstStyle>
          <a:p>
            <a:r>
              <a:rPr lang="it-IT" dirty="0" err="1"/>
              <a:t>Ancillary</a:t>
            </a:r>
            <a:r>
              <a:rPr lang="it-IT" dirty="0"/>
              <a:t> </a:t>
            </a:r>
            <a:r>
              <a:rPr lang="it-IT" dirty="0" err="1"/>
              <a:t>femtosecond</a:t>
            </a:r>
            <a:r>
              <a:rPr lang="it-IT" dirty="0"/>
              <a:t> laser (L1)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1080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108B756-0C5B-73CD-4AB4-EBC04EB0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34" y="4433129"/>
            <a:ext cx="12287154" cy="8063057"/>
          </a:xfrm>
          <a:prstGeom prst="rect">
            <a:avLst/>
          </a:prstGeom>
        </p:spPr>
      </p:pic>
      <p:pic>
        <p:nvPicPr>
          <p:cNvPr id="606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88" y="1753897"/>
            <a:ext cx="11575136" cy="674886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Line"/>
          <p:cNvSpPr/>
          <p:nvPr/>
        </p:nvSpPr>
        <p:spPr>
          <a:xfrm flipH="1" flipV="1">
            <a:off x="4983004" y="5985340"/>
            <a:ext cx="6880474" cy="3298371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oval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08" name="pasted-movie.png" descr="pasted-movie.png"/>
          <p:cNvPicPr>
            <a:picLocks noChangeAspect="1"/>
          </p:cNvPicPr>
          <p:nvPr/>
        </p:nvPicPr>
        <p:blipFill>
          <a:blip r:embed="rId4"/>
          <a:srcRect l="13290" t="26246" r="13290" b="36991"/>
          <a:stretch>
            <a:fillRect/>
          </a:stretch>
        </p:blipFill>
        <p:spPr>
          <a:xfrm>
            <a:off x="20162303" y="4859055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Rectangle"/>
          <p:cNvSpPr/>
          <p:nvPr/>
        </p:nvSpPr>
        <p:spPr>
          <a:xfrm>
            <a:off x="20639690" y="7020861"/>
            <a:ext cx="2936071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1" name="Rectangle"/>
          <p:cNvSpPr/>
          <p:nvPr/>
        </p:nvSpPr>
        <p:spPr>
          <a:xfrm>
            <a:off x="20069206" y="11081793"/>
            <a:ext cx="3572774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1A769822-187D-6B42-2982-6642C0727E68}"/>
              </a:ext>
            </a:extLst>
          </p:cNvPr>
          <p:cNvSpPr/>
          <p:nvPr/>
        </p:nvSpPr>
        <p:spPr>
          <a:xfrm rot="2280000">
            <a:off x="3957281" y="5625212"/>
            <a:ext cx="2051447" cy="1270001"/>
          </a:xfrm>
          <a:prstGeom prst="rect">
            <a:avLst/>
          </a:prstGeom>
          <a:ln w="165100">
            <a:solidFill>
              <a:schemeClr val="accent5">
                <a:hueOff val="-82419"/>
                <a:satOff val="-9513"/>
                <a:lumOff val="-16343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CC51C4-EE78-4514-AAA9-8F711147A1A2}"/>
              </a:ext>
            </a:extLst>
          </p:cNvPr>
          <p:cNvSpPr txBox="1"/>
          <p:nvPr/>
        </p:nvSpPr>
        <p:spPr>
          <a:xfrm>
            <a:off x="20846253" y="7201599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75929D-70ED-8085-FDC5-D6A29C3BDCB5}"/>
              </a:ext>
            </a:extLst>
          </p:cNvPr>
          <p:cNvSpPr txBox="1"/>
          <p:nvPr/>
        </p:nvSpPr>
        <p:spPr>
          <a:xfrm>
            <a:off x="20209479" y="11268148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3EAE0A-71D5-7350-EE46-0084E5FC4479}"/>
              </a:ext>
            </a:extLst>
          </p:cNvPr>
          <p:cNvSpPr txBox="1"/>
          <p:nvPr/>
        </p:nvSpPr>
        <p:spPr>
          <a:xfrm>
            <a:off x="16136739" y="7466094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C7B9B6-B9F1-ED05-D3E6-644F5D5B7426}"/>
              </a:ext>
            </a:extLst>
          </p:cNvPr>
          <p:cNvSpPr txBox="1"/>
          <p:nvPr/>
        </p:nvSpPr>
        <p:spPr>
          <a:xfrm>
            <a:off x="13836430" y="11718999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26DE44-6CF1-6D7F-EE4C-A751450A7D61}"/>
              </a:ext>
            </a:extLst>
          </p:cNvPr>
          <p:cNvSpPr txBox="1"/>
          <p:nvPr/>
        </p:nvSpPr>
        <p:spPr>
          <a:xfrm>
            <a:off x="17546077" y="11718999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B23D9D0-B462-75E0-40BD-C6A1F87A326D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8385511-6A8A-DB8D-E7A0-971E8240A6CC}"/>
              </a:ext>
            </a:extLst>
          </p:cNvPr>
          <p:cNvSpPr txBox="1"/>
          <p:nvPr/>
        </p:nvSpPr>
        <p:spPr>
          <a:xfrm>
            <a:off x="667214" y="10007456"/>
            <a:ext cx="10210336" cy="2492990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one interaction chamber for proton/ions and electrons</a:t>
            </a:r>
          </a:p>
          <a:p>
            <a:pPr marL="457200" indent="-457200"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three different interaction points in the first phase</a:t>
            </a:r>
          </a:p>
          <a:p>
            <a:pPr marL="457200" indent="-457200"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a partially reflective mirror (beam splitter)</a:t>
            </a:r>
          </a:p>
          <a:p>
            <a:pPr marL="457200" indent="-457200">
              <a:buFontTx/>
              <a:buChar char="-"/>
            </a:pPr>
            <a:r>
              <a:rPr lang="en-GB" sz="3000" dirty="0">
                <a:latin typeface="Abadi" panose="020B0604020104020204" pitchFamily="34" charset="0"/>
              </a:rPr>
              <a:t>two OAPs for electrons in order to find the best configu-ration to maximize the output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7381D97-CF26-FAFA-1F4C-F7E39A2B7F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/>
          </a:p>
        </p:txBody>
      </p:sp>
      <p:sp>
        <p:nvSpPr>
          <p:cNvPr id="16" name="The I-LUCE laser">
            <a:extLst>
              <a:ext uri="{FF2B5EF4-FFF2-40B4-BE49-F238E27FC236}">
                <a16:creationId xmlns:a16="http://schemas.microsoft.com/office/drawing/2014/main" id="{D7373EDD-4376-5DBC-9AB4-C22041DB0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571924" cy="16726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009">
              <a:defRPr sz="8848"/>
            </a:lvl1pPr>
          </a:lstStyle>
          <a:p>
            <a:r>
              <a:rPr dirty="0"/>
              <a:t>The </a:t>
            </a:r>
            <a:r>
              <a:rPr lang="it-IT" dirty="0" err="1"/>
              <a:t>radiation</a:t>
            </a:r>
            <a:r>
              <a:rPr lang="it-IT" dirty="0"/>
              <a:t> production interaction </a:t>
            </a:r>
            <a:r>
              <a:rPr lang="it-IT" dirty="0" err="1"/>
              <a:t>chamber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Ion acceleration s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Ion acceleration station</a:t>
            </a:r>
          </a:p>
        </p:txBody>
      </p:sp>
      <p:pic>
        <p:nvPicPr>
          <p:cNvPr id="616" name="Screenshot 2024-09-19 at 09.26.30.png" descr="Screenshot 2024-09-19 at 09.26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310" y="11576121"/>
            <a:ext cx="44323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Curtesy of Source LAB"/>
          <p:cNvSpPr txBox="1"/>
          <p:nvPr/>
        </p:nvSpPr>
        <p:spPr>
          <a:xfrm>
            <a:off x="13946491" y="12789837"/>
            <a:ext cx="3242873" cy="54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it-IT" sz="2600" dirty="0"/>
              <a:t>Courtesy</a:t>
            </a:r>
            <a:r>
              <a:rPr sz="2600" dirty="0"/>
              <a:t> of</a:t>
            </a:r>
            <a:r>
              <a:rPr lang="en-US" sz="2600" dirty="0"/>
              <a:t> Source LAB</a:t>
            </a:r>
            <a:endParaRPr sz="2600" dirty="0"/>
          </a:p>
        </p:txBody>
      </p:sp>
      <p:pic>
        <p:nvPicPr>
          <p:cNvPr id="3" name="pasted-movie.png" descr="pasted-movie.png">
            <a:extLst>
              <a:ext uri="{FF2B5EF4-FFF2-40B4-BE49-F238E27FC236}">
                <a16:creationId xmlns:a16="http://schemas.microsoft.com/office/drawing/2014/main" id="{D9B9B3C1-EF9A-A1AC-D018-7ED37918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69" y="10121430"/>
            <a:ext cx="5798779" cy="2718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z-elimaia-4k.mp4" descr="mz-elimaia-4k.mp4">
            <a:extLst>
              <a:ext uri="{FF2B5EF4-FFF2-40B4-BE49-F238E27FC236}">
                <a16:creationId xmlns:a16="http://schemas.microsoft.com/office/drawing/2014/main" id="{6A72DD3C-8760-5495-F412-0C72D4D6931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8692" y="10053092"/>
            <a:ext cx="5462008" cy="29387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9FE895D-DE91-D598-5B1F-EE1DCA646C8D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A1751EC-012E-CFE9-AED2-0BE50019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8" y="1753897"/>
            <a:ext cx="12287154" cy="8063057"/>
          </a:xfrm>
          <a:prstGeom prst="rect">
            <a:avLst/>
          </a:prstGeom>
        </p:spPr>
      </p:pic>
      <p:pic>
        <p:nvPicPr>
          <p:cNvPr id="20" name="pasted-movie.png" descr="pasted-movie.png">
            <a:extLst>
              <a:ext uri="{FF2B5EF4-FFF2-40B4-BE49-F238E27FC236}">
                <a16:creationId xmlns:a16="http://schemas.microsoft.com/office/drawing/2014/main" id="{FA496142-E5DA-8623-4A31-444D0D8FF8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290" t="26246" r="13290" b="36991"/>
          <a:stretch>
            <a:fillRect/>
          </a:stretch>
        </p:blipFill>
        <p:spPr>
          <a:xfrm>
            <a:off x="8711107" y="2179823"/>
            <a:ext cx="3386580" cy="15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">
            <a:extLst>
              <a:ext uri="{FF2B5EF4-FFF2-40B4-BE49-F238E27FC236}">
                <a16:creationId xmlns:a16="http://schemas.microsoft.com/office/drawing/2014/main" id="{4597B724-AD95-8730-71B7-0F033BCC56D4}"/>
              </a:ext>
            </a:extLst>
          </p:cNvPr>
          <p:cNvSpPr/>
          <p:nvPr/>
        </p:nvSpPr>
        <p:spPr>
          <a:xfrm>
            <a:off x="9188494" y="4341629"/>
            <a:ext cx="2936071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EA9F8F2-0586-AB6C-1704-8C172A94BA98}"/>
              </a:ext>
            </a:extLst>
          </p:cNvPr>
          <p:cNvSpPr txBox="1"/>
          <p:nvPr/>
        </p:nvSpPr>
        <p:spPr>
          <a:xfrm>
            <a:off x="9395057" y="4522367"/>
            <a:ext cx="2585643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6BEB01A-BE86-9611-8F80-412A6E963E9E}"/>
              </a:ext>
            </a:extLst>
          </p:cNvPr>
          <p:cNvSpPr txBox="1"/>
          <p:nvPr/>
        </p:nvSpPr>
        <p:spPr>
          <a:xfrm>
            <a:off x="8758283" y="8588916"/>
            <a:ext cx="335187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2114041-1D19-B0EE-1144-81BD12226A97}"/>
              </a:ext>
            </a:extLst>
          </p:cNvPr>
          <p:cNvSpPr txBox="1"/>
          <p:nvPr/>
        </p:nvSpPr>
        <p:spPr>
          <a:xfrm>
            <a:off x="4685543" y="4786862"/>
            <a:ext cx="2122376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 mm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07A840F-71FE-4996-1813-C20D82C3747B}"/>
              </a:ext>
            </a:extLst>
          </p:cNvPr>
          <p:cNvSpPr txBox="1"/>
          <p:nvPr/>
        </p:nvSpPr>
        <p:spPr>
          <a:xfrm>
            <a:off x="2385234" y="9039767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2700 mm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6236298-9AFA-0682-0424-15020DA08C15}"/>
              </a:ext>
            </a:extLst>
          </p:cNvPr>
          <p:cNvSpPr txBox="1"/>
          <p:nvPr/>
        </p:nvSpPr>
        <p:spPr>
          <a:xfrm>
            <a:off x="6094881" y="9039767"/>
            <a:ext cx="2300309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OAP 1350 mm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3134629D-7F0B-3299-9989-670930991EE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8609"/>
          <a:stretch>
            <a:fillRect/>
          </a:stretch>
        </p:blipFill>
        <p:spPr>
          <a:xfrm>
            <a:off x="13020508" y="6005330"/>
            <a:ext cx="5094841" cy="6641794"/>
          </a:xfrm>
          <a:prstGeom prst="rect">
            <a:avLst/>
          </a:prstGeom>
        </p:spPr>
      </p:pic>
      <p:sp>
        <p:nvSpPr>
          <p:cNvPr id="29" name="Solid state laser, typically Ti:Sapphire">
            <a:extLst>
              <a:ext uri="{FF2B5EF4-FFF2-40B4-BE49-F238E27FC236}">
                <a16:creationId xmlns:a16="http://schemas.microsoft.com/office/drawing/2014/main" id="{2A77B111-783D-ECDD-98EA-F0DCC962755A}"/>
              </a:ext>
            </a:extLst>
          </p:cNvPr>
          <p:cNvSpPr txBox="1"/>
          <p:nvPr/>
        </p:nvSpPr>
        <p:spPr>
          <a:xfrm>
            <a:off x="18619865" y="7933735"/>
            <a:ext cx="4822465" cy="207236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rgbClr val="010F5E"/>
                </a:solidFill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Micrometric </a:t>
            </a:r>
            <a:r>
              <a:rPr lang="en-US" sz="3200" b="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b="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repeatability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requested for the five degrees of freedom 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14E13D7-D42B-C739-AD98-4471B5E664EF}"/>
              </a:ext>
            </a:extLst>
          </p:cNvPr>
          <p:cNvSpPr txBox="1"/>
          <p:nvPr/>
        </p:nvSpPr>
        <p:spPr>
          <a:xfrm>
            <a:off x="13020508" y="2021376"/>
            <a:ext cx="7559448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to 900 </a:t>
            </a:r>
            <a:r>
              <a:rPr lang="it-IT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 repetition rate: 3 Hz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Five degrees of freedom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XY = 105 mm @10 µm resolution, &gt;20 mm/s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= 25 mm @1 µm resolution, &lt; 10 mm/s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Tilt and rotation, ±2° @ 20 µrad resolution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it-IT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repeatability</a:t>
            </a: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EMP </a:t>
            </a:r>
            <a:r>
              <a:rPr lang="it-IT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compatibility</a:t>
            </a:r>
            <a:endParaRPr lang="it-IT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TNSA regime</a:t>
            </a:r>
          </a:p>
        </p:txBody>
      </p:sp>
      <p:sp>
        <p:nvSpPr>
          <p:cNvPr id="31" name="Slide Number">
            <a:extLst>
              <a:ext uri="{FF2B5EF4-FFF2-40B4-BE49-F238E27FC236}">
                <a16:creationId xmlns:a16="http://schemas.microsoft.com/office/drawing/2014/main" id="{1012CA7D-CC90-1A20-A2CA-9DEB25AFFDE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ransport beamline and diagnostic for ion beams"/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8769812" cy="1672644"/>
          </a:xfrm>
          <a:prstGeom prst="rect">
            <a:avLst/>
          </a:prstGeom>
        </p:spPr>
        <p:txBody>
          <a:bodyPr/>
          <a:lstStyle>
            <a:lvl1pPr defTabSz="484703">
              <a:defRPr sz="6607"/>
            </a:lvl1pPr>
          </a:lstStyle>
          <a:p>
            <a:r>
              <a:t>Transport beamline and diagnostic for ion beams</a:t>
            </a:r>
          </a:p>
        </p:txBody>
      </p:sp>
      <p:pic>
        <p:nvPicPr>
          <p:cNvPr id="195" name="AD_4nXdGLumQ0TJ4CFzJuc9uIG_uRTbgkO3O1VGgHxwGU-lG_8NRYtXkwBbBr73haT7fj4-fQxiuKQ_A4C6hczwfATa8sSSbivBxYZJAtBjzzgStR5kCVlmO4Bkt4JKUupPvMv7WWgd1yw56aMITf6Ki_ez5tFyd.png" descr="AD_4nXdGLumQ0TJ4CFzJuc9uIG_uRTbgkO3O1VGgHxwGU-lG_8NRYtXkwBbBr73haT7fj4-fQxiuKQ_A4C6hczwfATa8sSSbivBxYZJAtBjzzgStR5kCVlmO4Bkt4JKUupPvMv7WWgd1yw56aMITf6Ki_ez5tFy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40" y="2657712"/>
            <a:ext cx="11362993" cy="81304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" name="Group"/>
          <p:cNvGrpSpPr/>
          <p:nvPr/>
        </p:nvGrpSpPr>
        <p:grpSpPr>
          <a:xfrm>
            <a:off x="17727902" y="7296954"/>
            <a:ext cx="6233395" cy="5101167"/>
            <a:chOff x="0" y="0"/>
            <a:chExt cx="6233393" cy="5101166"/>
          </a:xfrm>
        </p:grpSpPr>
        <p:sp>
          <p:nvSpPr>
            <p:cNvPr id="196" name="Rectangle"/>
            <p:cNvSpPr/>
            <p:nvPr/>
          </p:nvSpPr>
          <p:spPr>
            <a:xfrm>
              <a:off x="0" y="0"/>
              <a:ext cx="6233393" cy="5101166"/>
            </a:xfrm>
            <a:prstGeom prst="rect">
              <a:avLst/>
            </a:prstGeom>
            <a:solidFill>
              <a:srgbClr val="00A1FF">
                <a:alpha val="1870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3"/>
            <a:srcRect t="17628" r="23255" b="17628"/>
            <a:stretch>
              <a:fillRect/>
            </a:stretch>
          </p:blipFill>
          <p:spPr>
            <a:xfrm>
              <a:off x="224470" y="132393"/>
              <a:ext cx="3847519" cy="1802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4"/>
            <a:srcRect t="8397" r="34298" b="12343"/>
            <a:stretch>
              <a:fillRect/>
            </a:stretch>
          </p:blipFill>
          <p:spPr>
            <a:xfrm>
              <a:off x="224470" y="2250937"/>
              <a:ext cx="5784367" cy="2612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Schermata 2022-02-23 alle 09.33.40.png" descr="Schermata 2022-02-23 alle 09.33.40.png"/>
            <p:cNvPicPr>
              <a:picLocks noChangeAspect="1"/>
            </p:cNvPicPr>
            <p:nvPr/>
          </p:nvPicPr>
          <p:blipFill>
            <a:blip r:embed="rId5"/>
            <a:srcRect l="11770" t="1481" r="15065" b="49999"/>
            <a:stretch>
              <a:fillRect/>
            </a:stretch>
          </p:blipFill>
          <p:spPr>
            <a:xfrm>
              <a:off x="4186002" y="132393"/>
              <a:ext cx="1659873" cy="1782869"/>
            </a:xfrm>
            <a:prstGeom prst="rect">
              <a:avLst/>
            </a:prstGeom>
            <a:ln w="12700" cap="flat">
              <a:solidFill>
                <a:srgbClr val="DDDDDD"/>
              </a:solidFill>
              <a:prstDash val="solid"/>
              <a:miter lim="400000"/>
            </a:ln>
            <a:effectLst/>
          </p:spPr>
        </p:pic>
        <p:sp>
          <p:nvSpPr>
            <p:cNvPr id="200" name="SEM"/>
            <p:cNvSpPr txBox="1"/>
            <p:nvPr/>
          </p:nvSpPr>
          <p:spPr>
            <a:xfrm>
              <a:off x="3041481" y="1441339"/>
              <a:ext cx="1019573" cy="4739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SEM</a:t>
              </a:r>
            </a:p>
          </p:txBody>
        </p:sp>
        <p:sp>
          <p:nvSpPr>
            <p:cNvPr id="201" name="ICT"/>
            <p:cNvSpPr txBox="1"/>
            <p:nvPr/>
          </p:nvSpPr>
          <p:spPr>
            <a:xfrm>
              <a:off x="4240937" y="1403190"/>
              <a:ext cx="775002" cy="4739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ICT</a:t>
              </a:r>
            </a:p>
          </p:txBody>
        </p:sp>
        <p:sp>
          <p:nvSpPr>
            <p:cNvPr id="202" name="Faraday cup"/>
            <p:cNvSpPr txBox="1"/>
            <p:nvPr/>
          </p:nvSpPr>
          <p:spPr>
            <a:xfrm>
              <a:off x="224470" y="4351528"/>
              <a:ext cx="2637833" cy="5078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spcAft>
                  <a:spcPts val="3000"/>
                </a:spcAft>
              </a:pPr>
              <a:r>
                <a:t>Faraday cup</a:t>
              </a:r>
            </a:p>
          </p:txBody>
        </p:sp>
      </p:grpSp>
      <p:grpSp>
        <p:nvGrpSpPr>
          <p:cNvPr id="213" name="Group"/>
          <p:cNvGrpSpPr/>
          <p:nvPr/>
        </p:nvGrpSpPr>
        <p:grpSpPr>
          <a:xfrm>
            <a:off x="17727903" y="3001039"/>
            <a:ext cx="6233394" cy="3467169"/>
            <a:chOff x="-114299" y="0"/>
            <a:chExt cx="6233393" cy="3467168"/>
          </a:xfrm>
        </p:grpSpPr>
        <p:sp>
          <p:nvSpPr>
            <p:cNvPr id="204" name="Rectangle"/>
            <p:cNvSpPr/>
            <p:nvPr/>
          </p:nvSpPr>
          <p:spPr>
            <a:xfrm>
              <a:off x="-114299" y="0"/>
              <a:ext cx="6233393" cy="3467168"/>
            </a:xfrm>
            <a:prstGeom prst="rect">
              <a:avLst/>
            </a:prstGeom>
            <a:solidFill>
              <a:schemeClr val="accent4">
                <a:hueOff val="-476017"/>
                <a:lumOff val="-10042"/>
                <a:alpha val="2710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7" name="Schermata 2018-11-05 alle 20.34.21.png" descr="Schermata 2018-11-05 alle 20.34.21.png"/>
            <p:cNvPicPr>
              <a:picLocks noChangeAspect="1"/>
            </p:cNvPicPr>
            <p:nvPr/>
          </p:nvPicPr>
          <p:blipFill>
            <a:blip r:embed="rId6"/>
            <a:srcRect l="6279" r="9506"/>
            <a:stretch>
              <a:fillRect/>
            </a:stretch>
          </p:blipFill>
          <p:spPr>
            <a:xfrm rot="16200000">
              <a:off x="-946233" y="1731250"/>
              <a:ext cx="2614458" cy="664156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8" name="Schermata 2019-06-03 alle 14.58.57.png" descr="Schermata 2019-06-03 alle 14.58.57.png"/>
            <p:cNvPicPr>
              <a:picLocks noChangeAspect="1"/>
            </p:cNvPicPr>
            <p:nvPr/>
          </p:nvPicPr>
          <p:blipFill>
            <a:blip r:embed="rId7"/>
            <a:srcRect l="61787" t="12108" r="7513" b="16899"/>
            <a:stretch>
              <a:fillRect/>
            </a:stretch>
          </p:blipFill>
          <p:spPr>
            <a:xfrm>
              <a:off x="730311" y="756276"/>
              <a:ext cx="2376000" cy="2616682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9" name="Schermata 2022-11-02 alle 20.47.10.png" descr="Schermata 2022-11-02 alle 20.47.10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73397" y="1985367"/>
              <a:ext cx="1877371" cy="1386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WhatsApp Image 2019-09-12 at 10.25.58.jpeg" descr="WhatsApp Image 2019-09-12 at 10.25.58.jpeg"/>
            <p:cNvPicPr>
              <a:picLocks noChangeAspect="1"/>
            </p:cNvPicPr>
            <p:nvPr/>
          </p:nvPicPr>
          <p:blipFill>
            <a:blip r:embed="rId9"/>
            <a:srcRect l="1075" t="11623" r="6166" b="29006"/>
            <a:stretch>
              <a:fillRect/>
            </a:stretch>
          </p:blipFill>
          <p:spPr>
            <a:xfrm rot="16200000">
              <a:off x="3900881" y="327085"/>
              <a:ext cx="1430797" cy="1885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Scintillator"/>
            <p:cNvSpPr txBox="1"/>
            <p:nvPr/>
          </p:nvSpPr>
          <p:spPr>
            <a:xfrm>
              <a:off x="366738" y="251877"/>
              <a:ext cx="2319735" cy="4739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Scintillator</a:t>
              </a:r>
            </a:p>
          </p:txBody>
        </p:sp>
        <p:sp>
          <p:nvSpPr>
            <p:cNvPr id="212" name="SiC &amp; Diamond"/>
            <p:cNvSpPr txBox="1"/>
            <p:nvPr/>
          </p:nvSpPr>
          <p:spPr>
            <a:xfrm>
              <a:off x="3303827" y="194197"/>
              <a:ext cx="2600621" cy="4739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SiC &amp; Diamond</a:t>
              </a:r>
            </a:p>
          </p:txBody>
        </p:sp>
      </p:grpSp>
      <p:grpSp>
        <p:nvGrpSpPr>
          <p:cNvPr id="221" name="Group"/>
          <p:cNvGrpSpPr/>
          <p:nvPr/>
        </p:nvGrpSpPr>
        <p:grpSpPr>
          <a:xfrm>
            <a:off x="11987539" y="3001039"/>
            <a:ext cx="5442160" cy="9397082"/>
            <a:chOff x="0" y="0"/>
            <a:chExt cx="5442158" cy="9397080"/>
          </a:xfrm>
        </p:grpSpPr>
        <p:grpSp>
          <p:nvGrpSpPr>
            <p:cNvPr id="218" name="Group"/>
            <p:cNvGrpSpPr/>
            <p:nvPr/>
          </p:nvGrpSpPr>
          <p:grpSpPr>
            <a:xfrm>
              <a:off x="0" y="0"/>
              <a:ext cx="5442158" cy="9397080"/>
              <a:chOff x="0" y="0"/>
              <a:chExt cx="5442157" cy="9397079"/>
            </a:xfrm>
          </p:grpSpPr>
          <p:sp>
            <p:nvSpPr>
              <p:cNvPr id="214" name="Rectangle"/>
              <p:cNvSpPr/>
              <p:nvPr/>
            </p:nvSpPr>
            <p:spPr>
              <a:xfrm>
                <a:off x="0" y="0"/>
                <a:ext cx="5442157" cy="9397079"/>
              </a:xfrm>
              <a:prstGeom prst="rect">
                <a:avLst/>
              </a:prstGeom>
              <a:solidFill>
                <a:schemeClr val="accent3">
                  <a:hueOff val="-274225"/>
                  <a:satOff val="26768"/>
                  <a:lumOff val="11368"/>
                  <a:alpha val="146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5" name="Transport up to 30 MeV with an energy revolution of 5 %"/>
              <p:cNvSpPr txBox="1"/>
              <p:nvPr/>
            </p:nvSpPr>
            <p:spPr>
              <a:xfrm>
                <a:off x="201915" y="8125209"/>
                <a:ext cx="4964402" cy="861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914400">
                  <a:lnSpc>
                    <a:spcPct val="100000"/>
                  </a:lnSpc>
                  <a:spcBef>
                    <a:spcPts val="0"/>
                  </a:spcBef>
                  <a:defRPr sz="27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it-IT" sz="2500" dirty="0"/>
                  <a:t>Select </a:t>
                </a:r>
                <a:r>
                  <a:rPr lang="it-IT" sz="2500" dirty="0" err="1"/>
                  <a:t>protons</a:t>
                </a:r>
                <a:r>
                  <a:rPr sz="2500" dirty="0"/>
                  <a:t> up to 30 MeV with an energy re</a:t>
                </a:r>
                <a:r>
                  <a:rPr lang="it-IT" sz="2500" dirty="0"/>
                  <a:t>s</a:t>
                </a:r>
                <a:r>
                  <a:rPr sz="2500" dirty="0" err="1"/>
                  <a:t>olution</a:t>
                </a:r>
                <a:r>
                  <a:rPr sz="2500" dirty="0"/>
                  <a:t> of 5%</a:t>
                </a:r>
              </a:p>
            </p:txBody>
          </p:sp>
          <p:pic>
            <p:nvPicPr>
              <p:cNvPr id="216" name="Screenshot 2024-09-19 at 16.36.15.png" descr="Screenshot 2024-09-19 at 16.36.15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270" y="265518"/>
                <a:ext cx="4813692" cy="30016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Screenshot 2024-09-19 at 16.39.18.png" descr="Screenshot 2024-09-19 at 16.39.18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270" y="4704042"/>
                <a:ext cx="4887616" cy="32339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9" name="Permanent Magnet Quadrupoles"/>
            <p:cNvSpPr txBox="1"/>
            <p:nvPr/>
          </p:nvSpPr>
          <p:spPr>
            <a:xfrm>
              <a:off x="380562" y="355662"/>
              <a:ext cx="4632507" cy="4247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Permanent Magnet Quadrupoles</a:t>
              </a:r>
            </a:p>
          </p:txBody>
        </p:sp>
        <p:sp>
          <p:nvSpPr>
            <p:cNvPr id="220" name="Energy Selection System"/>
            <p:cNvSpPr txBox="1"/>
            <p:nvPr/>
          </p:nvSpPr>
          <p:spPr>
            <a:xfrm>
              <a:off x="888144" y="7479313"/>
              <a:ext cx="3665869" cy="4247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Energy Selection System</a:t>
              </a:r>
            </a:p>
          </p:txBody>
        </p:sp>
      </p:grpSp>
      <p:sp>
        <p:nvSpPr>
          <p:cNvPr id="222" name="Diagnostic System"/>
          <p:cNvSpPr txBox="1"/>
          <p:nvPr/>
        </p:nvSpPr>
        <p:spPr>
          <a:xfrm>
            <a:off x="18730702" y="2423878"/>
            <a:ext cx="4140687" cy="595035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Diagnostic System</a:t>
            </a:r>
          </a:p>
        </p:txBody>
      </p:sp>
      <p:sp>
        <p:nvSpPr>
          <p:cNvPr id="223" name="Dosimetric System"/>
          <p:cNvSpPr txBox="1"/>
          <p:nvPr/>
        </p:nvSpPr>
        <p:spPr>
          <a:xfrm>
            <a:off x="18575888" y="6687878"/>
            <a:ext cx="4450313" cy="595035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Dosimetric System</a:t>
            </a:r>
          </a:p>
        </p:txBody>
      </p:sp>
      <p:sp>
        <p:nvSpPr>
          <p:cNvPr id="224" name="Transport System"/>
          <p:cNvSpPr txBox="1"/>
          <p:nvPr/>
        </p:nvSpPr>
        <p:spPr>
          <a:xfrm>
            <a:off x="12538716" y="2423878"/>
            <a:ext cx="4265879" cy="595035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Transport System</a:t>
            </a:r>
          </a:p>
        </p:txBody>
      </p:sp>
      <p:graphicFrame>
        <p:nvGraphicFramePr>
          <p:cNvPr id="225" name="Table 1-2"/>
          <p:cNvGraphicFramePr/>
          <p:nvPr>
            <p:extLst>
              <p:ext uri="{D42A27DB-BD31-4B8C-83A1-F6EECF244321}">
                <p14:modId xmlns:p14="http://schemas.microsoft.com/office/powerpoint/2010/main" val="2977820562"/>
              </p:ext>
            </p:extLst>
          </p:nvPr>
        </p:nvGraphicFramePr>
        <p:xfrm>
          <a:off x="364440" y="10971989"/>
          <a:ext cx="11362991" cy="127716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31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0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049">
                <a:tc rowSpan="2">
                  <a:txBody>
                    <a:bodyPr/>
                    <a:lstStyle/>
                    <a:p>
                      <a:pPr algn="ctr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Protons /Ions</a:t>
                      </a:r>
                    </a:p>
                  </a:txBody>
                  <a:tcPr marL="121920" marR="121920" marT="60960" marB="60960" anchor="ctr" horzOverflow="overflow">
                    <a:solidFill>
                      <a:srgbClr val="01199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energy</a:t>
                      </a:r>
                    </a:p>
                  </a:txBody>
                  <a:tcPr marL="121920" marR="121920" marT="60960" marB="60960" horzOverflow="overflow">
                    <a:lnR w="25400">
                      <a:solidFill>
                        <a:srgbClr val="FFFC66"/>
                      </a:solidFill>
                      <a:miter lim="400000"/>
                    </a:lnR>
                    <a:solidFill>
                      <a:srgbClr val="01199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 MeV</a:t>
                      </a:r>
                    </a:p>
                  </a:txBody>
                  <a:tcPr marL="121920" marR="121920" marT="60960" marB="60960" horzOverflow="overflow">
                    <a:lnL w="25400">
                      <a:solidFill>
                        <a:srgbClr val="FFFC66"/>
                      </a:solidFill>
                      <a:miter lim="400000"/>
                    </a:lnL>
                    <a:solidFill>
                      <a:srgbClr val="0119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112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Particle per pulse (at 30 MeV)</a:t>
                      </a:r>
                    </a:p>
                  </a:txBody>
                  <a:tcPr marL="121920" marR="121920" marT="60960" marB="60960" horzOverflow="overflow">
                    <a:lnR w="25400">
                      <a:solidFill>
                        <a:srgbClr val="FFFC66"/>
                      </a:solidFill>
                      <a:miter lim="400000"/>
                    </a:lnR>
                    <a:solidFill>
                      <a:srgbClr val="01199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10</a:t>
                      </a:r>
                      <a:r>
                        <a:rPr baseline="31999" dirty="0"/>
                        <a:t>11</a:t>
                      </a:r>
                      <a:r>
                        <a:rPr dirty="0"/>
                        <a:t> MeV</a:t>
                      </a:r>
                      <a:r>
                        <a:rPr baseline="31999" dirty="0"/>
                        <a:t>-1</a:t>
                      </a:r>
                      <a:r>
                        <a:rPr dirty="0"/>
                        <a:t> </a:t>
                      </a:r>
                      <a:r>
                        <a:rPr lang="it-IT" dirty="0"/>
                        <a:t>s</a:t>
                      </a:r>
                      <a:r>
                        <a:rPr dirty="0"/>
                        <a:t>r</a:t>
                      </a:r>
                      <a:r>
                        <a:rPr baseline="31999" dirty="0"/>
                        <a:t>-1</a:t>
                      </a:r>
                    </a:p>
                  </a:txBody>
                  <a:tcPr marL="121920" marR="121920" marT="60960" marB="60960" horzOverflow="overflow">
                    <a:lnL w="25400">
                      <a:solidFill>
                        <a:srgbClr val="FFFC66"/>
                      </a:solidFill>
                      <a:miter lim="400000"/>
                    </a:lnL>
                    <a:solidFill>
                      <a:srgbClr val="0119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2A12C4ED-B04F-9A2E-622B-6A25E7190BAB}"/>
              </a:ext>
            </a:extLst>
          </p:cNvPr>
          <p:cNvSpPr/>
          <p:nvPr/>
        </p:nvSpPr>
        <p:spPr>
          <a:xfrm>
            <a:off x="169014" y="13144790"/>
            <a:ext cx="4479186" cy="47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Solid state laser, typically Ti:Sapphire">
            <a:extLst>
              <a:ext uri="{FF2B5EF4-FFF2-40B4-BE49-F238E27FC236}">
                <a16:creationId xmlns:a16="http://schemas.microsoft.com/office/drawing/2014/main" id="{FA83CC01-8E75-8B65-23A6-1D3ED5675A93}"/>
              </a:ext>
            </a:extLst>
          </p:cNvPr>
          <p:cNvSpPr txBox="1"/>
          <p:nvPr/>
        </p:nvSpPr>
        <p:spPr>
          <a:xfrm>
            <a:off x="7625836" y="12623362"/>
            <a:ext cx="15960500" cy="56425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rgbClr val="010F5E"/>
                </a:solidFill>
              </a:defRPr>
            </a:lvl1pPr>
          </a:lstStyle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Thomson Parabola Spectrometer (TPS) is currently under construction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F8271E3-1F04-5E2A-DEDE-C054CE84D0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290011" y="12714401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/>
          </a:p>
        </p:txBody>
      </p:sp>
      <p:sp>
        <p:nvSpPr>
          <p:cNvPr id="5" name="Transport up to 30 MeV with an energy revolution of 5 %">
            <a:extLst>
              <a:ext uri="{FF2B5EF4-FFF2-40B4-BE49-F238E27FC236}">
                <a16:creationId xmlns:a16="http://schemas.microsoft.com/office/drawing/2014/main" id="{6803E94D-0A53-7556-377F-1DA9589FE374}"/>
              </a:ext>
            </a:extLst>
          </p:cNvPr>
          <p:cNvSpPr txBox="1"/>
          <p:nvPr/>
        </p:nvSpPr>
        <p:spPr>
          <a:xfrm>
            <a:off x="12189454" y="6439951"/>
            <a:ext cx="4964405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2500" dirty="0"/>
              <a:t>High </a:t>
            </a:r>
            <a:r>
              <a:rPr lang="it-IT" sz="2500" dirty="0" err="1"/>
              <a:t>magnetic</a:t>
            </a:r>
            <a:r>
              <a:rPr lang="it-IT" sz="2500" dirty="0"/>
              <a:t> field </a:t>
            </a:r>
            <a:r>
              <a:rPr lang="it-IT" sz="2500" dirty="0" err="1"/>
              <a:t>gradient</a:t>
            </a:r>
            <a:r>
              <a:rPr lang="it-IT" sz="2500" dirty="0"/>
              <a:t> to focus the </a:t>
            </a:r>
            <a:r>
              <a:rPr lang="it-IT" sz="2500" dirty="0" err="1"/>
              <a:t>particle</a:t>
            </a:r>
            <a:r>
              <a:rPr lang="it-IT" sz="2500" dirty="0"/>
              <a:t> </a:t>
            </a:r>
            <a:r>
              <a:rPr lang="it-IT" sz="2500" dirty="0" err="1"/>
              <a:t>beam</a:t>
            </a:r>
            <a:endParaRPr sz="2500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1E48DA3-E700-327C-FC2D-065CF20C5F92}"/>
              </a:ext>
            </a:extLst>
          </p:cNvPr>
          <p:cNvSpPr txBox="1"/>
          <p:nvPr/>
        </p:nvSpPr>
        <p:spPr>
          <a:xfrm>
            <a:off x="364440" y="1501110"/>
            <a:ext cx="14723160" cy="646331"/>
          </a:xfrm>
          <a:prstGeom prst="rect">
            <a:avLst/>
          </a:prstGeom>
          <a:solidFill>
            <a:srgbClr val="FFFFD5"/>
          </a:solidFill>
        </p:spPr>
        <p:txBody>
          <a:bodyPr wrap="square" lIns="182880" tIns="91440" rIns="182880" bIns="91440" rtlCol="0" anchor="t">
            <a:spAutoFit/>
          </a:bodyPr>
          <a:lstStyle>
            <a:defPPr>
              <a:defRPr lang="it-IT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b="0" dirty="0">
                <a:latin typeface="Abadi" panose="020B0604020104020204" pitchFamily="34" charset="0"/>
              </a:rPr>
              <a:t>GAP Cirrone </a:t>
            </a:r>
            <a:r>
              <a:rPr lang="en-GB" sz="3000" b="0" i="1" dirty="0">
                <a:latin typeface="Abadi" panose="020B0604020104020204" pitchFamily="34" charset="0"/>
              </a:rPr>
              <a:t>et al.</a:t>
            </a:r>
            <a:r>
              <a:rPr lang="en-GB" sz="3000" b="0" dirty="0">
                <a:latin typeface="Abadi" panose="020B0604020104020204" pitchFamily="34" charset="0"/>
              </a:rPr>
              <a:t>, </a:t>
            </a:r>
            <a:r>
              <a:rPr lang="en-GB" sz="3000" dirty="0">
                <a:latin typeface="Abadi" panose="020B0604020104020204" pitchFamily="34" charset="0"/>
              </a:rPr>
              <a:t>Beam delivery methods for laser-driven proton sources</a:t>
            </a:r>
            <a:r>
              <a:rPr lang="en-GB" sz="3000" b="0" dirty="0">
                <a:latin typeface="Abadi" panose="020B0604020104020204" pitchFamily="34" charset="0"/>
              </a:rPr>
              <a:t>, NIMA (2025)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2800</Words>
  <Application>Microsoft Macintosh PowerPoint</Application>
  <PresentationFormat>Custom</PresentationFormat>
  <Paragraphs>479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Abadi</vt:lpstr>
      <vt:lpstr>Apple Symbols</vt:lpstr>
      <vt:lpstr>Aptos</vt:lpstr>
      <vt:lpstr>Aptos Display</vt:lpstr>
      <vt:lpstr>Arial</vt:lpstr>
      <vt:lpstr>Avenir Book</vt:lpstr>
      <vt:lpstr>Avenir Light</vt:lpstr>
      <vt:lpstr>Calibri</vt:lpstr>
      <vt:lpstr>Cambria Math</vt:lpstr>
      <vt:lpstr>Chalkduster</vt:lpstr>
      <vt:lpstr>Gill Sans</vt:lpstr>
      <vt:lpstr>Gill Sans Light</vt:lpstr>
      <vt:lpstr>Helvetica Neue</vt:lpstr>
      <vt:lpstr>Helvetica Neue Medium</vt:lpstr>
      <vt:lpstr>Helvetica Neue Thin</vt:lpstr>
      <vt:lpstr>Times New Roman</vt:lpstr>
      <vt:lpstr>Wingdings</vt:lpstr>
      <vt:lpstr>White</vt:lpstr>
      <vt:lpstr>The I-LUCE laser-based acceleration facility at INFN and its perspectives for electron acceleration in FLASH and VHEE applications</vt:lpstr>
      <vt:lpstr>Outline</vt:lpstr>
      <vt:lpstr>PowerPoint Presentation</vt:lpstr>
      <vt:lpstr>PowerPoint Presentation</vt:lpstr>
      <vt:lpstr>The I-LUCE two laser systems (L2)</vt:lpstr>
      <vt:lpstr>Ancillary femtosecond laser (L1)</vt:lpstr>
      <vt:lpstr>The radiation production interaction chamber</vt:lpstr>
      <vt:lpstr>Ion acceleration station</vt:lpstr>
      <vt:lpstr>Transport beamline and diagnostic for ion beams</vt:lpstr>
      <vt:lpstr>Electrons acceleration station</vt:lpstr>
      <vt:lpstr>Electrons acceleration station</vt:lpstr>
      <vt:lpstr>Electrons acceleration station</vt:lpstr>
      <vt:lpstr>Electrons acceleration station</vt:lpstr>
      <vt:lpstr>Electrons acceleration station</vt:lpstr>
      <vt:lpstr>Electrons acceleration station</vt:lpstr>
      <vt:lpstr>I-LUCE Laser parameters and expected beams (L2)</vt:lpstr>
      <vt:lpstr>I-LUCE Laser parameters and expected beams (L2)</vt:lpstr>
      <vt:lpstr>I-LUCE Laser parameters and expected beams (L1)</vt:lpstr>
      <vt:lpstr>Key features of laser-driven vs conventional VHEE accelerators</vt:lpstr>
      <vt:lpstr>Other applications </vt:lpstr>
      <vt:lpstr>Concluding remarks</vt:lpstr>
      <vt:lpstr>Comparison between conventional and laser-driven beams</vt:lpstr>
      <vt:lpstr>Selected list of recent publications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catalano</dc:creator>
  <cp:lastModifiedBy>Giuseppe Cirrone</cp:lastModifiedBy>
  <cp:revision>50</cp:revision>
  <dcterms:modified xsi:type="dcterms:W3CDTF">2026-04-30T21:11:04Z</dcterms:modified>
</cp:coreProperties>
</file>