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</p:sldMasterIdLst>
  <p:notesMasterIdLst>
    <p:notesMasterId r:id="rId34"/>
  </p:notesMasterIdLst>
  <p:sldIdLst>
    <p:sldId id="256" r:id="rId4"/>
    <p:sldId id="322" r:id="rId5"/>
    <p:sldId id="261" r:id="rId6"/>
    <p:sldId id="370" r:id="rId7"/>
    <p:sldId id="365" r:id="rId8"/>
    <p:sldId id="270" r:id="rId9"/>
    <p:sldId id="378" r:id="rId10"/>
    <p:sldId id="416" r:id="rId11"/>
    <p:sldId id="381" r:id="rId12"/>
    <p:sldId id="417" r:id="rId13"/>
    <p:sldId id="382" r:id="rId14"/>
    <p:sldId id="368" r:id="rId15"/>
    <p:sldId id="346" r:id="rId16"/>
    <p:sldId id="403" r:id="rId17"/>
    <p:sldId id="332" r:id="rId18"/>
    <p:sldId id="376" r:id="rId19"/>
    <p:sldId id="385" r:id="rId20"/>
    <p:sldId id="393" r:id="rId21"/>
    <p:sldId id="386" r:id="rId22"/>
    <p:sldId id="394" r:id="rId23"/>
    <p:sldId id="415" r:id="rId24"/>
    <p:sldId id="377" r:id="rId25"/>
    <p:sldId id="406" r:id="rId26"/>
    <p:sldId id="371" r:id="rId27"/>
    <p:sldId id="420" r:id="rId28"/>
    <p:sldId id="410" r:id="rId29"/>
    <p:sldId id="411" r:id="rId30"/>
    <p:sldId id="274" r:id="rId31"/>
    <p:sldId id="300" r:id="rId32"/>
    <p:sldId id="277" r:id="rId33"/>
  </p:sldIdLst>
  <p:sldSz cx="9144000" cy="5143500" type="screen16x9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  <p15:guide id="4" pos="50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1E37"/>
    <a:srgbClr val="00FF00"/>
    <a:srgbClr val="99CC00"/>
    <a:srgbClr val="FF33CC"/>
    <a:srgbClr val="0000FF"/>
    <a:srgbClr val="006600"/>
    <a:srgbClr val="7500C4"/>
    <a:srgbClr val="9900FF"/>
    <a:srgbClr val="0099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95033" autoAdjust="0"/>
  </p:normalViewPr>
  <p:slideViewPr>
    <p:cSldViewPr snapToGrid="0" showGuides="1">
      <p:cViewPr varScale="1">
        <p:scale>
          <a:sx n="160" d="100"/>
          <a:sy n="160" d="100"/>
        </p:scale>
        <p:origin x="518" y="110"/>
      </p:cViewPr>
      <p:guideLst>
        <p:guide orient="horz" pos="645"/>
        <p:guide pos="499"/>
        <p:guide orient="horz" pos="2618"/>
        <p:guide pos="5035"/>
      </p:guideLst>
    </p:cSldViewPr>
  </p:slideViewPr>
  <p:outlineViewPr>
    <p:cViewPr varScale="1">
      <p:scale>
        <a:sx n="170" d="200"/>
        <a:sy n="170" d="200"/>
      </p:scale>
      <p:origin x="0" y="27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267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>
            <a:extLst>
              <a:ext uri="{FF2B5EF4-FFF2-40B4-BE49-F238E27FC236}">
                <a16:creationId xmlns:a16="http://schemas.microsoft.com/office/drawing/2014/main" id="{3AC198E9-37B8-161E-173D-98FC8F5D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3394DD98-6AF3-2CFF-701C-F934AF79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701C9F-0445-05B8-AF74-135C601899C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E9205549-906B-6C4D-D963-AC4BF7AA08E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53540EA-ED24-0A0B-8802-542AD68ABB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980CAAAA-AD0A-799A-4F9A-3E1676FB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389A26D-FF0A-FA93-C990-E5B44B79C8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D444F79-D1D6-4F09-95D3-5F668C0F5D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174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C0D48CC-4991-059A-C691-C50C38AC12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1F20D0-5639-47F1-82CA-C45D31ECBD33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150DFAE6-7285-FF74-272A-7AB912342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F9FBF7B-EB9A-2B64-FA46-D13E275BE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7F273-23FE-3227-9C18-819CA452D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1BF51E7-B819-E87F-F9E7-39807AE4A6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DF9B9FFC-2A6D-CCA2-3636-33567A69E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06E8889-6541-1161-74CD-E54C4B812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334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65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6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CE72EA4-E7DA-E387-EFAA-EAE0885F4A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34D30F-7261-4AFD-9127-7ADA7C1FC84C}" type="slidenum">
              <a:rPr lang="en-GB" altLang="en-US"/>
              <a:pPr eaLnBrk="1" hangingPunct="1"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78FB4665-007A-269A-BE34-BBB9BAFBE1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CB45251E-2D45-C806-2FFB-38E2DF8E3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383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50EE1-C3D3-EF4C-8BB2-6E88D67CB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E7EBF6A7-BBF1-FB83-13D4-17DE1F8FFA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C323A883-9324-844B-0E6F-94B7D58AA1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1B11501E-EE76-CC6D-A39D-C32570B8A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009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049946A-FDDB-1C4F-43FA-0EEE6DCB5D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7AB6A-D639-4678-80FF-09562242D05E}" type="slidenum">
              <a:rPr lang="en-GB" altLang="en-US"/>
              <a:pPr eaLnBrk="1" hangingPunct="1"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8A3B03FA-F907-3997-7AFB-02D6DD988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2A5D897-DADC-F1C8-679C-6A63C0CAF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634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2B0213C-B404-6448-0CE4-1F748C2B97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30AB15D-A7A5-BBB7-1181-B747480B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96C56B-A3B2-1A69-D286-EE76DEFA6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975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1EAEE-94AC-4CF0-5D0B-A017289A1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318569A-DDA5-A0CC-8A7B-F44FD12C8E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47FC3863-1031-7972-5614-979948CCB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0BBA076E-B1C5-58A7-D0DD-06FE1C515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403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2B0213C-B404-6448-0CE4-1F748C2B97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30AB15D-A7A5-BBB7-1181-B747480B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96C56B-A3B2-1A69-D286-EE76DEFA6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2B0213C-B404-6448-0CE4-1F748C2B97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30AB15D-A7A5-BBB7-1181-B747480B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96C56B-A3B2-1A69-D286-EE76DEFA6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71510-46CE-1216-F318-6B14C334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EC8DB74-55A8-5420-5DD6-88E07F22B5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7AB6A-D639-4678-80FF-09562242D05E}" type="slidenum">
              <a:rPr lang="en-GB" altLang="en-US"/>
              <a:pPr eaLnBrk="1" hangingPunct="1"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D94C55F6-D5F5-5775-1959-D0C016B9C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F88A8C57-D2CF-76E2-91B0-EB5640E57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9690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22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1986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55C7B-8572-14B8-0CA2-1F39A8D3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BCECD9D-CB75-7A3F-54DF-7678FEDA178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23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F2EC7A15-74C2-3D1E-33CE-BE631402D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BA0ECE2F-BFFB-E85D-1F0C-2CA1901C5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5217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2B0213C-B404-6448-0CE4-1F748C2B97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30AB15D-A7A5-BBB7-1181-B747480B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96C56B-A3B2-1A69-D286-EE76DEFA6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49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8287A-C356-3AD8-CA89-77E3DB536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6EDDA31-9252-B4A9-577D-E4360FB61E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812C960E-86CD-5A37-5F90-1592C166C2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CDBA21EE-63BA-492F-9837-3CF854665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6274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F6D1F3-7B25-6F40-A606-7C9FD0D7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5FD93FB-B62C-89C4-80EC-BC3C5D7CE0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26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0F6EDA34-9B28-947B-0632-1842FCE82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D406338-F0B9-D4AB-3B19-A312036A1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5956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0C4BBD-3A97-3886-A7E1-63390F57F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8A3C389-84D5-AB8E-D09B-D1EBE15F11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27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1B682F83-3B46-1BC0-8B67-CB634A37C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A2733327-3BB0-8F3B-4B5B-F58A32710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0398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240CE01-AA29-89DE-9573-C4EDF0E213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A3E7E7-E1AE-4BDF-B891-35EC18F4AFBE}" type="slidenum">
              <a:rPr lang="en-GB" altLang="en-US"/>
              <a:pPr eaLnBrk="1" hangingPunct="1"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DD103860-B65F-2C28-4836-74D2C7C647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9AF4CE0A-DBCB-6222-6E55-6E2363F0C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92328DF-1EDC-658A-EDD8-8D22FED79F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D95320-3C19-4903-B7F7-6A29C3AE72A2}" type="slidenum">
              <a:rPr lang="en-GB" altLang="en-US"/>
              <a:pPr eaLnBrk="1" hangingPunct="1"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9534A184-0C6E-D8ED-9955-2BFE2FE602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0F67F16D-42E7-5F21-11F5-42B103C59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A3A0553-48CD-5428-B649-DB763C77F4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F77C10-C2EC-4CE2-BF6C-DCBF6BD4E37E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C59E7755-77C2-A8F5-61B8-9D0FE6827D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84D31351-4914-A6E0-0F2D-0E22B1A55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DC5D02F-D81B-03D5-A4FE-51323D469D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D2F6E-753C-438D-A0EE-72CE3C1EE66E}" type="slidenum">
              <a:rPr lang="en-GB" altLang="en-US"/>
              <a:pPr eaLnBrk="1" hangingPunct="1"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891E90F-356C-6064-FB2E-8FDD751BC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40C976C-477B-F316-44C1-BCB3143A9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2B0213C-B404-6448-0CE4-1F748C2B97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30AB15D-A7A5-BBB7-1181-B747480B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96C56B-A3B2-1A69-D286-EE76DEFA6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2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2B0213C-B404-6448-0CE4-1F748C2B97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E19E33-C501-40B2-B213-0913F54AFA90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730AB15D-A7A5-BBB7-1181-B747480B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B296C56B-A3B2-1A69-D286-EE76DEFA6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9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049946A-FDDB-1C4F-43FA-0EEE6DCB5D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7AB6A-D639-4678-80FF-09562242D05E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8A3B03FA-F907-3997-7AFB-02D6DD988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2A5D897-DADC-F1C8-679C-6A63C0CAF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58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65DA87-5BDB-D02A-D633-F3EFE176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D43167C-E472-4B89-AC36-9ABBCA52F1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C6FC8E75-BCCF-2EB2-C8BC-3393E15EA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B3433AF7-81A2-2A64-D446-75AE52222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264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E1BD9F-0830-F874-3A3F-3F39C2A51C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0F2590-53BC-40AD-B93F-153B8CF0ABB2}" type="slidenum">
              <a:rPr lang="en-GB" altLang="en-US"/>
              <a:pPr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5E50AAD9-388F-8732-7C58-30DB7D404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637614F-DBD7-C793-0F09-2B12893A2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04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B3B386-0BB9-DCAC-87F2-39B492C6DCE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0BCCE2-FAF3-C991-94B1-26389168C6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5CC68-23FF-40F7-B75C-3D7BC3453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09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48A43E-98C1-83A7-2DF8-ED5A48DBFBC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7031EE-94C7-0832-77D1-BD00A1E222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4A376-6D4B-478F-8C02-4C7717C22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5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1203731"/>
            <a:ext cx="2055813" cy="3393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731"/>
            <a:ext cx="6019800" cy="3393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F99357-3951-8DA5-3164-5FC11ED944E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74785C-4947-F3CB-4122-B5A03A93CA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CA980-981E-4DA2-8254-F42E0E34E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4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9" y="1221586"/>
            <a:ext cx="3467100" cy="17395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EAAAF-8961-5E2B-AC27-32788F14C686}"/>
              </a:ext>
            </a:extLst>
          </p:cNvPr>
          <p:cNvSpPr>
            <a:spLocks noGrp="1"/>
          </p:cNvSpPr>
          <p:nvPr>
            <p:ph type="ftr" idx="10"/>
          </p:nvPr>
        </p:nvSpPr>
        <p:spPr>
          <a:xfrm>
            <a:off x="1403350" y="4684713"/>
            <a:ext cx="5043488" cy="35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F4216-AA2C-D7AF-1C2D-D1B9E6CDE8C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23400A-D4D4-48F7-AA39-9519F5830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35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64AA50-AFF1-4D71-F79C-899D8BE2659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F63256-BD8E-8B37-2B8A-720C6D4C48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4A23E-9721-4D03-A7FE-C74D32D34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2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85CFB7-E558-0DAB-0101-3D532E32676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2119312" y="195263"/>
            <a:ext cx="5900737" cy="1952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AC6C18-6328-2C90-CDAF-3BDA0CC46B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7698A-F005-4AF7-9652-FCCE7978D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43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1AA94B-6ABE-17F2-C487-50B0EF26D97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A2C8A1-53E2-0B28-3022-71D319CDF9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ED8F9-E300-4933-ACF1-56FC24AC7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6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425" y="1222781"/>
            <a:ext cx="37719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5" y="1222781"/>
            <a:ext cx="3773488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B8AF27-1CFE-E9BF-AD35-E325D136F09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905ACC2-559E-5899-AC3D-0F69E4EDCF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BB10A-6961-440B-B5AE-A1178C531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3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F053F-9EE7-426A-3358-0BF03B9FAE3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EB7F8-D7FB-E93A-48DB-D1B8E7822C7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74F5D-0904-4C2D-BC65-335403C0C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354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9A911C7-B102-8442-762E-14FA3D78433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E06A3F-9BEB-3F0C-D6E3-50F1B8DAE2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B566B-BB5F-41B3-B6E4-F4AD0E79E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16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A47E697-543B-27AC-5B8D-CB54524E943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614F28A-2B6C-62DE-E54D-07E1795EC0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F01C4-ABAA-4994-A13B-27273D853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81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749167-6BD1-8A09-D85C-4FDC92E39E5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E82668-70A2-43B2-4485-68E3A52B81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B23F9-56AB-4EB1-9AF9-033FB1BBC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838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965789-008B-5993-4C3B-F4E16EFCF76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7F5EBDC-512C-B64F-2212-67DB226114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B75FB-39C5-4787-AC60-216F127DF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25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D82A7C-D68E-3DAD-8935-C159FC5D7A0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F2183F-653E-100E-842A-E695C4CE2F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1EE16-6056-4D3D-97C6-7E956F768E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850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DAFF-FB1D-9C9D-7393-5482D678FE4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9BF41F-265C-D9FA-2F88-599E897FF5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63B83-5B3E-4A4E-9A80-3C9707298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658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164" y="450065"/>
            <a:ext cx="1924050" cy="41659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7426" y="450065"/>
            <a:ext cx="5621338" cy="41659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84D7E5-33C0-010F-0D80-1331484A2D3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7C89F8D-FAC7-D0B4-7009-CD379640ED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8E296-551A-4650-A09A-9D5EFE06B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737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31E99B-FD7E-1194-53CB-728157EF013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46B0B98-A834-D398-6DD9-B21395F72A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A0F8F-80CC-4629-93EA-D6FC9E96B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1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43214C-38FC-9F7D-BFD2-569351D5151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B173A50-D616-CAA3-4567-5B9C5E04B3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0573E1-6502-4921-838D-9FEE12A7E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90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B73BF6-5AF8-1CFB-31BC-CA5013ECF92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68B42AF-6601-F938-7007-9A4EBAF0D0A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D839A-5B5D-4637-9E62-B8A8C4D24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945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6" y="1203731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3731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E74706-9191-0D58-F2B8-15A4AB169E9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B6E7F7-CF06-C113-D680-68117A412E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9A890-D5FF-484E-AEB3-1492EF03C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605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1B290-6E89-F7DE-D19E-D233F88B2A5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E4B7EB-6E0C-35F8-60CE-26B42EA9CD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4FC74-9F97-41B0-9D37-1DC9A39FA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618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5A48799-B848-A1C0-2394-1545868D093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FF67BE8-28EB-16C2-6D51-39CAA967BF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4D4E7-537E-487E-9AD8-A5F2FAC12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D457E3-5110-FDBC-D70C-5CA3BD37B5F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EFAB5E-00DB-C7CE-C43E-15D931001D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7A0F5-8E34-4E2D-89D2-03393F3D7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21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6A6DC6E-6B12-54CE-E536-0010A054A75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7A03E69-3AFE-CFF9-CF5F-396C970493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4B0F9-F9D4-420D-BB29-DB2D8305E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968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3AA6F0-87D7-7684-ECF5-2BF175D4FC5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9AF3A69-CDE4-77D4-DE40-DD82A8C8311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6A646-54D9-46BC-B1C8-CA5BF8730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938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46B3D3-4E91-B938-4AEE-63F286DCB3D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F20852-1FDB-9465-21AC-EE35F5542B6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31C72-4D2F-4756-BD61-0A1968941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3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72A0C2-EAB8-52C5-DDDE-271C43A90BF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253F2E3-37C6-5ED6-3437-56DFF9D186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A5206-EE3C-4167-B399-35577833F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96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1203731"/>
            <a:ext cx="2055813" cy="3393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3731"/>
            <a:ext cx="6019800" cy="3393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56D5EB-C464-48B8-DA11-6EEB53FC45C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290CDB5-34B2-F142-4CF2-F7D4E6CD5FE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5E000-88A3-4D16-804F-39FEA301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98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54" y="1221586"/>
            <a:ext cx="6861175" cy="173950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52D11B8-4C93-9F87-86CD-490D31B07F0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xfrm>
            <a:off x="2119313" y="195263"/>
            <a:ext cx="598170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7FB0DC-7332-2063-56F1-4D8C804B76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A2D720-7430-402C-8785-9CB067E4C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2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6" y="1203731"/>
            <a:ext cx="4037013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03731"/>
            <a:ext cx="4038600" cy="3393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DC6636-BE14-1627-7B47-4F8A5214882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35CC5-EF82-F72C-943E-CB8DFAF481F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E0C2C-DA53-4ADE-9460-3B6594B09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70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1213D4A-5CF3-8090-D01F-7B365CD3DC7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B2DAAA4-2796-6731-A322-AED8EB7137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ADA1F-BE1A-45AF-9C7D-9F229E1F7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64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557EE8-D4A9-92E4-74B2-84B5EBF98F4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8CC897-6AA9-C351-F95A-558DAF1183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12D05-F1D8-41C2-B506-1C4BDC14D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24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8639A6-9D79-BE8F-38A9-2C6BBA73041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74122BE-BDD9-C313-FF7B-FD58363AD8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8B503-939D-4835-A8FD-140F5AAE0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5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48742E-1B31-0B58-6793-140C23C2088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0E63E6-5CDE-68AF-F148-EA62FFEF98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1A178-26E7-473F-98E1-A1530B48E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1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088-491C-9834-2A2C-4347D901D93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A9989A-82C1-28B2-9B08-29B25D1B76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66EAA-B7A3-4D4C-8D83-ECDC63457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6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1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3E9A47D-95B7-DD49-0741-3BCF81A32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5838" y="1222375"/>
            <a:ext cx="34671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1B987D2-7F4D-D2DF-F7EA-2FF614A39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55713"/>
            <a:ext cx="750888" cy="1587"/>
          </a:xfrm>
          <a:prstGeom prst="line">
            <a:avLst/>
          </a:prstGeom>
          <a:noFill/>
          <a:ln w="3960">
            <a:solidFill>
              <a:srgbClr val="3C1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" name="Line 3">
            <a:extLst>
              <a:ext uri="{FF2B5EF4-FFF2-40B4-BE49-F238E27FC236}">
                <a16:creationId xmlns:a16="http://schemas.microsoft.com/office/drawing/2014/main" id="{99CABBDD-1EAA-1640-7976-0DD21BD5C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5100"/>
            <a:ext cx="750888" cy="1588"/>
          </a:xfrm>
          <a:prstGeom prst="line">
            <a:avLst/>
          </a:prstGeom>
          <a:noFill/>
          <a:ln w="3960">
            <a:solidFill>
              <a:srgbClr val="3C1A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D1C8E067-CD6D-AA3D-EA78-4730FA3D6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95263"/>
            <a:ext cx="11318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sz="800">
                <a:solidFill>
                  <a:srgbClr val="381E37"/>
                </a:solidFill>
              </a:rPr>
              <a:t>The Royal Marsden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DEFF405-C57F-7934-F0A2-B223F2DB124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798638" y="4684713"/>
            <a:ext cx="4219575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800">
                <a:solidFill>
                  <a:srgbClr val="381E37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9628388-CDB2-2E40-073C-14940F9539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684713"/>
            <a:ext cx="2132013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800">
                <a:solidFill>
                  <a:srgbClr val="381E37"/>
                </a:solidFill>
                <a:latin typeface="Times New Roman" panose="02020603050405020304" pitchFamily="18" charset="0"/>
              </a:defRPr>
            </a:lvl1pPr>
          </a:lstStyle>
          <a:p>
            <a:fld id="{9AE0E611-A4D5-4D11-96F8-05F65447DE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10">
            <a:extLst>
              <a:ext uri="{FF2B5EF4-FFF2-40B4-BE49-F238E27FC236}">
                <a16:creationId xmlns:a16="http://schemas.microsoft.com/office/drawing/2014/main" id="{E3434B8C-C059-D2ED-F1DF-83B349ABF1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3" name="Picture 7">
            <a:extLst>
              <a:ext uri="{FF2B5EF4-FFF2-40B4-BE49-F238E27FC236}">
                <a16:creationId xmlns:a16="http://schemas.microsoft.com/office/drawing/2014/main" id="{CBD228F4-4698-94D4-ED39-1C00DA2BA9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50850"/>
            <a:ext cx="3060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4" name="Picture 8">
            <a:extLst>
              <a:ext uri="{FF2B5EF4-FFF2-40B4-BE49-F238E27FC236}">
                <a16:creationId xmlns:a16="http://schemas.microsoft.com/office/drawing/2014/main" id="{742F28E6-E290-F98E-D708-E9B3147D2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19638"/>
            <a:ext cx="365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5" name="Picture 9">
            <a:extLst>
              <a:ext uri="{FF2B5EF4-FFF2-40B4-BE49-F238E27FC236}">
                <a16:creationId xmlns:a16="http://schemas.microsoft.com/office/drawing/2014/main" id="{DED9FD29-36BF-5351-0899-BAC4A50A2A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133850"/>
            <a:ext cx="4349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  <p:sldLayoutId id="2147484736" r:id="rId12"/>
  </p:sldLayoutIdLst>
  <p:hf hdr="0" dt="0"/>
  <p:txStyles>
    <p:titleStyle>
      <a:lvl1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2pPr>
      <a:lvl3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3pPr>
      <a:lvl4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4pPr>
      <a:lvl5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5pPr>
      <a:lvl6pPr marL="25146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6pPr>
      <a:lvl7pPr marL="29718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7pPr>
      <a:lvl8pPr marL="34290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8pPr>
      <a:lvl9pPr marL="38862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C1A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C1A4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C1A4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C1A4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C1A40"/>
          </a:solidFill>
          <a:latin typeface="+mn-lt"/>
        </a:defRPr>
      </a:lvl5pPr>
      <a:lvl6pPr marL="25146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C1A40"/>
          </a:solidFill>
          <a:latin typeface="+mn-lt"/>
        </a:defRPr>
      </a:lvl6pPr>
      <a:lvl7pPr marL="29718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C1A40"/>
          </a:solidFill>
          <a:latin typeface="+mn-lt"/>
        </a:defRPr>
      </a:lvl7pPr>
      <a:lvl8pPr marL="3429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C1A40"/>
          </a:solidFill>
          <a:latin typeface="+mn-lt"/>
        </a:defRPr>
      </a:lvl8pPr>
      <a:lvl9pPr marL="38862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C1A4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9E9E5BD-762D-6D2A-533B-E71F14C5D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7425" y="450850"/>
            <a:ext cx="76977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95FE04CE-798E-9E29-FE9F-D35456D79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1222375"/>
            <a:ext cx="76977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2" name="Line 3">
            <a:extLst>
              <a:ext uri="{FF2B5EF4-FFF2-40B4-BE49-F238E27FC236}">
                <a16:creationId xmlns:a16="http://schemas.microsoft.com/office/drawing/2014/main" id="{02CD0341-E921-ECB9-BA2B-0F39D7E14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750888" cy="1588"/>
          </a:xfrm>
          <a:prstGeom prst="line">
            <a:avLst/>
          </a:prstGeom>
          <a:noFill/>
          <a:ln w="3960">
            <a:solidFill>
              <a:srgbClr val="381E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Line 4">
            <a:extLst>
              <a:ext uri="{FF2B5EF4-FFF2-40B4-BE49-F238E27FC236}">
                <a16:creationId xmlns:a16="http://schemas.microsoft.com/office/drawing/2014/main" id="{9D36DC64-85AE-959F-D440-DD8AF7474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5100"/>
            <a:ext cx="750888" cy="1588"/>
          </a:xfrm>
          <a:prstGeom prst="line">
            <a:avLst/>
          </a:prstGeom>
          <a:noFill/>
          <a:ln w="3960">
            <a:solidFill>
              <a:srgbClr val="381E3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2F68357F-E78B-3D3D-2CAA-730591F4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95263"/>
            <a:ext cx="11318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sz="800">
                <a:solidFill>
                  <a:srgbClr val="381E37"/>
                </a:solidFill>
              </a:rPr>
              <a:t>The Royal Marsden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1DA0053-78C7-CB63-6E37-69602C02CF8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119313" y="195263"/>
            <a:ext cx="5035550" cy="19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800">
                <a:solidFill>
                  <a:srgbClr val="381E37"/>
                </a:solidFill>
              </a:defRPr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6E672B1-2EA5-E4AB-E870-F6A035B6728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1475" y="195263"/>
            <a:ext cx="377825" cy="19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800">
                <a:solidFill>
                  <a:srgbClr val="381E37"/>
                </a:solidFill>
                <a:latin typeface="Times New Roman" panose="02020603050405020304" pitchFamily="18" charset="0"/>
              </a:defRPr>
            </a:lvl1pPr>
          </a:lstStyle>
          <a:p>
            <a:fld id="{432203DE-B016-4A6F-9881-FAF05D64310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7" name="Picture 8">
            <a:extLst>
              <a:ext uri="{FF2B5EF4-FFF2-40B4-BE49-F238E27FC236}">
                <a16:creationId xmlns:a16="http://schemas.microsoft.com/office/drawing/2014/main" id="{34022FDD-0C4A-FB5E-500E-015590458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132263"/>
            <a:ext cx="4286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hf hdr="0" dt="0"/>
  <p:txStyles>
    <p:titleStyle>
      <a:lvl1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2pPr>
      <a:lvl3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3pPr>
      <a:lvl4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4pPr>
      <a:lvl5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5pPr>
      <a:lvl6pPr marL="25146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6pPr>
      <a:lvl7pPr marL="29718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7pPr>
      <a:lvl8pPr marL="34290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8pPr>
      <a:lvl9pPr marL="38862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5pPr>
      <a:lvl6pPr marL="25146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6pPr>
      <a:lvl7pPr marL="29718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7pPr>
      <a:lvl8pPr marL="3429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8pPr>
      <a:lvl9pPr marL="38862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1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7281329-0EBD-7532-2665-7B36FFA95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5838" y="1222375"/>
            <a:ext cx="68611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5" name="Line 2">
            <a:extLst>
              <a:ext uri="{FF2B5EF4-FFF2-40B4-BE49-F238E27FC236}">
                <a16:creationId xmlns:a16="http://schemas.microsoft.com/office/drawing/2014/main" id="{8D0BC61A-EECC-A5EA-23CA-53A05F5AE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90600"/>
            <a:ext cx="750888" cy="0"/>
          </a:xfrm>
          <a:prstGeom prst="line">
            <a:avLst/>
          </a:prstGeom>
          <a:noFill/>
          <a:ln w="3960">
            <a:solidFill>
              <a:srgbClr val="00A0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" name="Line 3">
            <a:extLst>
              <a:ext uri="{FF2B5EF4-FFF2-40B4-BE49-F238E27FC236}">
                <a16:creationId xmlns:a16="http://schemas.microsoft.com/office/drawing/2014/main" id="{3D958995-F4C8-14C6-876F-F53FD3B06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65100"/>
            <a:ext cx="750888" cy="1588"/>
          </a:xfrm>
          <a:prstGeom prst="line">
            <a:avLst/>
          </a:prstGeom>
          <a:noFill/>
          <a:ln w="3960">
            <a:solidFill>
              <a:srgbClr val="00A0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F148C64-6CF0-448A-24B4-0A26D2DF3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95263"/>
            <a:ext cx="11318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sz="800"/>
              <a:t>The Royal Marsden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BB05769-285E-7448-FB2B-154B9BBED5F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119313" y="195263"/>
            <a:ext cx="5272087" cy="19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Symbol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800"/>
            </a:lvl1pPr>
          </a:lstStyle>
          <a:p>
            <a:pPr>
              <a:defRPr/>
            </a:pPr>
            <a:r>
              <a:rPr lang="en-GB"/>
              <a:t>VHEE2025 - Beam modelling of a scanned electron beam</a:t>
            </a: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97D0ACC-AC39-D126-C47A-618C08AD0C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1475" y="195263"/>
            <a:ext cx="377825" cy="19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Symbol" panose="05050102010706020507" pitchFamily="18" charset="2"/>
              <a:buNone/>
              <a:defRPr sz="800">
                <a:latin typeface="Times New Roman" panose="02020603050405020304" pitchFamily="18" charset="0"/>
              </a:defRPr>
            </a:lvl1pPr>
          </a:lstStyle>
          <a:p>
            <a:fld id="{0BC191E9-06EA-4605-AE60-E1686BEE0A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0" name="Rectangle 9">
            <a:extLst>
              <a:ext uri="{FF2B5EF4-FFF2-40B4-BE49-F238E27FC236}">
                <a16:creationId xmlns:a16="http://schemas.microsoft.com/office/drawing/2014/main" id="{0808C13C-5BB7-FCBA-3498-48FCBF20B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3081" name="Picture 4">
            <a:extLst>
              <a:ext uri="{FF2B5EF4-FFF2-40B4-BE49-F238E27FC236}">
                <a16:creationId xmlns:a16="http://schemas.microsoft.com/office/drawing/2014/main" id="{E2FD6977-4BCD-13A0-B9A3-C42E34D9F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137025"/>
            <a:ext cx="4349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2" name="Picture 8">
            <a:extLst>
              <a:ext uri="{FF2B5EF4-FFF2-40B4-BE49-F238E27FC236}">
                <a16:creationId xmlns:a16="http://schemas.microsoft.com/office/drawing/2014/main" id="{C92BCD22-EDAA-38E5-6789-F893AED2D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375150"/>
            <a:ext cx="16700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37" r:id="rId12"/>
  </p:sldLayoutIdLst>
  <p:hf hdr="0" dt="0"/>
  <p:txStyles>
    <p:titleStyle>
      <a:lvl1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2pPr>
      <a:lvl3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3pPr>
      <a:lvl4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4pPr>
      <a:lvl5pPr algn="l" defTabSz="457200" rtl="0" eaLnBrk="0" fontAlgn="base" hangingPunct="0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A0CD"/>
          </a:solidFill>
          <a:latin typeface="Trebuchet MS" pitchFamily="34" charset="0"/>
        </a:defRPr>
      </a:lvl5pPr>
      <a:lvl6pPr marL="25146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6pPr>
      <a:lvl7pPr marL="29718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7pPr>
      <a:lvl8pPr marL="34290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8pPr>
      <a:lvl9pPr marL="3886200" indent="-228600" algn="l" defTabSz="457200" rtl="0" fontAlgn="base">
        <a:lnSpc>
          <a:spcPts val="3188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A0CD"/>
          </a:solidFill>
          <a:latin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81E37"/>
          </a:solidFill>
          <a:latin typeface="+mn-lt"/>
        </a:defRPr>
      </a:lvl5pPr>
      <a:lvl6pPr marL="25146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6pPr>
      <a:lvl7pPr marL="29718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7pPr>
      <a:lvl8pPr marL="3429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8pPr>
      <a:lvl9pPr marL="38862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381E3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1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7535D232-4E5C-09EA-157A-EA8CCEEBF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6638" y="1308100"/>
            <a:ext cx="7358062" cy="2254907"/>
          </a:xfrm>
        </p:spPr>
        <p:txBody>
          <a:bodyPr/>
          <a:lstStyle/>
          <a:p>
            <a:pPr eaLnBrk="1" hangingPunct="1">
              <a:lnSpc>
                <a:spcPts val="4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 dirty="0">
                <a:solidFill>
                  <a:srgbClr val="48D7FF"/>
                </a:solidFill>
              </a:rPr>
              <a:t>Beam modelling, dose calculation and potential clinical application of a scanned electron beam with ultra-high dose rate</a:t>
            </a: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2588199E-3C6A-843D-B420-A7CCB27CF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95500" y="4684713"/>
            <a:ext cx="5272252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>
                <a:solidFill>
                  <a:schemeClr val="bg1"/>
                </a:solidFill>
                <a:latin typeface="Times New Roman" panose="02020603050405020304" pitchFamily="18" charset="0"/>
              </a:rPr>
              <a:t>VHEE2025 - Beam modelling of a scanned electron beam</a:t>
            </a:r>
            <a:endParaRPr lang="en-US" altLang="en-US" sz="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50C5618-CF71-105B-1255-7A299C9AC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3C1A40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9EFBE3-8F10-4CBC-B2DC-8FB1C5BBE489}" type="slidenum">
              <a:rPr lang="en-US" altLang="en-US" sz="800">
                <a:solidFill>
                  <a:schemeClr val="bg1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B233E7C5-0237-7E26-4569-D4D171D7135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82675" y="3762910"/>
            <a:ext cx="7421563" cy="782638"/>
          </a:xfrm>
        </p:spPr>
        <p:txBody>
          <a:bodyPr rIns="72000"/>
          <a:lstStyle/>
          <a:p>
            <a:pPr indent="-360000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48D7FF"/>
                </a:solidFill>
                <a:latin typeface="Trebuchet MS" pitchFamily="34" charset="0"/>
              </a:rPr>
              <a:t>J Bedford J, M Gross, F Riemer, Z Amirkhanyan,</a:t>
            </a:r>
          </a:p>
          <a:p>
            <a:pPr indent="-360000"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48D7FF"/>
                </a:solidFill>
                <a:latin typeface="Trebuchet MS" pitchFamily="34" charset="0"/>
              </a:rPr>
              <a:t>F Stephan and U Oelfke</a:t>
            </a:r>
          </a:p>
        </p:txBody>
      </p:sp>
      <p:pic>
        <p:nvPicPr>
          <p:cNvPr id="3" name="Picture 2" descr="A logo for the institute of cancer research&#10;&#10;Description automatically generated">
            <a:extLst>
              <a:ext uri="{FF2B5EF4-FFF2-40B4-BE49-F238E27FC236}">
                <a16:creationId xmlns:a16="http://schemas.microsoft.com/office/drawing/2014/main" id="{05B59DF1-2902-0D10-D7A6-8AD436728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45" y="386297"/>
            <a:ext cx="1823069" cy="7292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E8DA23-105C-F539-19B0-193B99B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842" y="386297"/>
            <a:ext cx="1708340" cy="7245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2580F-7741-D863-2A13-DAA0F907D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1FA09C40-4C2F-A140-7C3F-5C76BBC9F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11A69E27-7AE2-CF7B-90B5-238F05A400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F1EA4C2C-E225-8F76-C695-2D71F88DE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Beam parameters used in modelling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C10E0-2606-80F8-9E24-B82B2122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84" y="955358"/>
            <a:ext cx="5072316" cy="378031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DF5EE7D-57F8-5BC4-ADBB-C5BCD8353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40269"/>
            <a:ext cx="3132658" cy="23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72000" bIns="0"/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9pPr>
          </a:lstStyle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17.5 MeV Gaussian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Parallel beam (10 m source-axis distance)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4.0 mm spot spacing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Elliptical beam profile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	4.0 mm × 5.6 mm (spot </a:t>
            </a:r>
            <a:r>
              <a:rPr lang="el-GR" altLang="en-US" sz="1800" b="1" kern="0" dirty="0"/>
              <a:t>σ</a:t>
            </a:r>
            <a:r>
              <a:rPr lang="en-GB" altLang="en-US" sz="1800" b="1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9320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Classic distribution of electron fluence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77035-12BE-26CF-CABC-4817477A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26" y="928234"/>
            <a:ext cx="3221374" cy="346917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8E48681-5774-AFFA-4E54-7E1C6249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87804"/>
            <a:ext cx="4536636" cy="34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72000" bIns="0"/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9pPr>
          </a:lstStyle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ICRU 35 (adapted from Brahme 1971)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6 MeV electron beam in air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Gaussian initial distribution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Progressively widening Gaussian distributions of particle position and angle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Based on mass scattering power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b="1" kern="0" dirty="0"/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b="1" kern="0" dirty="0"/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b="1" kern="0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16CCE36-BC01-3263-AA30-32DFEE7F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547" y="4581518"/>
            <a:ext cx="77482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b-NO" altLang="en-US" sz="1600" dirty="0">
                <a:solidFill>
                  <a:srgbClr val="381E37"/>
                </a:solidFill>
              </a:rPr>
              <a:t>ICRU 35: Radiation dosimetry: electron beams between 1 and 50 MeV (1984).</a:t>
            </a:r>
            <a:endParaRPr lang="en-GB" altLang="en-US" sz="1600" dirty="0">
              <a:solidFill>
                <a:srgbClr val="381E37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37FC02A-039C-07F6-A8F8-591E180E4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75054"/>
              </p:ext>
            </p:extLst>
          </p:nvPr>
        </p:nvGraphicFramePr>
        <p:xfrm>
          <a:off x="6026464" y="3419654"/>
          <a:ext cx="12952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380880" progId="Equation.DSMT4">
                  <p:embed/>
                </p:oleObj>
              </mc:Choice>
              <mc:Fallback>
                <p:oleObj name="Equation" r:id="rId4" imgW="64764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8435AB0-ABAC-F000-8DAA-7A786ACAC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26464" y="3419654"/>
                        <a:ext cx="1295280" cy="761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720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Discrete ordinates Boltzmann solver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D5C468-ECA9-6573-675F-254AFF0F1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497388"/>
            <a:ext cx="172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527342-CC3E-6CF9-9D80-02982B14FAA9}"/>
              </a:ext>
            </a:extLst>
          </p:cNvPr>
          <p:cNvSpPr/>
          <p:nvPr/>
        </p:nvSpPr>
        <p:spPr>
          <a:xfrm>
            <a:off x="5957565" y="2162464"/>
            <a:ext cx="473184" cy="2334923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" name="Right Arrow 35">
            <a:extLst>
              <a:ext uri="{FF2B5EF4-FFF2-40B4-BE49-F238E27FC236}">
                <a16:creationId xmlns:a16="http://schemas.microsoft.com/office/drawing/2014/main" id="{322D8EAD-7591-681E-87DD-C178345C9B5B}"/>
              </a:ext>
            </a:extLst>
          </p:cNvPr>
          <p:cNvSpPr/>
          <p:nvPr/>
        </p:nvSpPr>
        <p:spPr>
          <a:xfrm>
            <a:off x="2484393" y="2421871"/>
            <a:ext cx="3718514" cy="265746"/>
          </a:xfrm>
          <a:prstGeom prst="rightArrow">
            <a:avLst>
              <a:gd name="adj1" fmla="val 50000"/>
              <a:gd name="adj2" fmla="val 12857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3C9ABBF-3B8D-4649-AF2D-C4576E01AE30}"/>
              </a:ext>
            </a:extLst>
          </p:cNvPr>
          <p:cNvSpPr/>
          <p:nvPr/>
        </p:nvSpPr>
        <p:spPr>
          <a:xfrm flipV="1">
            <a:off x="2537159" y="762000"/>
            <a:ext cx="1637540" cy="1699909"/>
          </a:xfrm>
          <a:prstGeom prst="arc">
            <a:avLst>
              <a:gd name="adj1" fmla="val 16200000"/>
              <a:gd name="adj2" fmla="val 20513397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A7B15-0ECA-66E0-A525-BE1AB24C71E4}"/>
              </a:ext>
            </a:extLst>
          </p:cNvPr>
          <p:cNvSpPr txBox="1"/>
          <p:nvPr/>
        </p:nvSpPr>
        <p:spPr>
          <a:xfrm>
            <a:off x="1199392" y="1415476"/>
            <a:ext cx="219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+mn-lt"/>
              </a:rPr>
              <a:t>1. Fixed source with continuous slowing 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198F7-03F3-9E4A-9435-44D416870612}"/>
              </a:ext>
            </a:extLst>
          </p:cNvPr>
          <p:cNvSpPr txBox="1"/>
          <p:nvPr/>
        </p:nvSpPr>
        <p:spPr>
          <a:xfrm>
            <a:off x="4227465" y="1082040"/>
            <a:ext cx="212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+mn-lt"/>
              </a:rPr>
              <a:t>2. Scatter calculated by Boltzmann integral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C5B5C-9B86-9DB8-0A4B-A4A6AFF9A2B3}"/>
              </a:ext>
            </a:extLst>
          </p:cNvPr>
          <p:cNvSpPr txBox="1"/>
          <p:nvPr/>
        </p:nvSpPr>
        <p:spPr>
          <a:xfrm>
            <a:off x="3269077" y="3042606"/>
            <a:ext cx="2096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Georgia" panose="02040502050405020303" pitchFamily="18" charset="0"/>
              </a:rPr>
              <a:t>3. Multiple scatters achieved by multiple iterations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07E71-D472-B1D2-9220-5934580BA56C}"/>
              </a:ext>
            </a:extLst>
          </p:cNvPr>
          <p:cNvSpPr txBox="1"/>
          <p:nvPr/>
        </p:nvSpPr>
        <p:spPr>
          <a:xfrm>
            <a:off x="6683486" y="2436625"/>
            <a:ext cx="2029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+mn-lt"/>
              </a:rPr>
              <a:t>4. Total </a:t>
            </a:r>
            <a:r>
              <a:rPr lang="en-GB" b="1" dirty="0" err="1">
                <a:solidFill>
                  <a:srgbClr val="3C1A40"/>
                </a:solidFill>
                <a:latin typeface="+mn-lt"/>
              </a:rPr>
              <a:t>fluence</a:t>
            </a:r>
            <a:r>
              <a:rPr lang="en-GB" b="1" dirty="0">
                <a:solidFill>
                  <a:srgbClr val="3C1A40"/>
                </a:solidFill>
                <a:latin typeface="+mn-lt"/>
              </a:rPr>
              <a:t> = fixed source + multiple scatters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3ED800B-BB5C-2D1D-7296-BA04CB2FF35A}"/>
              </a:ext>
            </a:extLst>
          </p:cNvPr>
          <p:cNvSpPr/>
          <p:nvPr/>
        </p:nvSpPr>
        <p:spPr>
          <a:xfrm>
            <a:off x="1738529" y="2640967"/>
            <a:ext cx="3317967" cy="1699909"/>
          </a:xfrm>
          <a:prstGeom prst="arc">
            <a:avLst>
              <a:gd name="adj1" fmla="val 16200000"/>
              <a:gd name="adj2" fmla="val 21256952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2311117-62DA-9AA6-65C8-643B83BF1C29}"/>
              </a:ext>
            </a:extLst>
          </p:cNvPr>
          <p:cNvSpPr/>
          <p:nvPr/>
        </p:nvSpPr>
        <p:spPr>
          <a:xfrm rot="14641556" flipH="1">
            <a:off x="4553947" y="2011177"/>
            <a:ext cx="2383280" cy="1699909"/>
          </a:xfrm>
          <a:prstGeom prst="arc">
            <a:avLst>
              <a:gd name="adj1" fmla="val 16200000"/>
              <a:gd name="adj2" fmla="val 2125633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062874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06A40B76-21F4-E8EA-B898-E509074D6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A discrete ordinates Boltzmann solver for photons and protons with application to inverse planning of lung radiotherapy</a:t>
            </a:r>
            <a:endParaRPr lang="en-US" altLang="en-US" sz="800"/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A12B35B3-8146-BF4F-21E2-11083644C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CBAA26E-9522-4A26-A090-5E735510B48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24FDCF35-9732-900D-787A-DA2B199AF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Discrete ordinates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932CB8-7682-E8F5-7021-850B7CE30D61}"/>
              </a:ext>
            </a:extLst>
          </p:cNvPr>
          <p:cNvGrpSpPr>
            <a:grpSpLocks noChangeAspect="1"/>
          </p:cNvGrpSpPr>
          <p:nvPr/>
        </p:nvGrpSpPr>
        <p:grpSpPr>
          <a:xfrm>
            <a:off x="2436071" y="1340516"/>
            <a:ext cx="4362577" cy="3160000"/>
            <a:chOff x="684677" y="546621"/>
            <a:chExt cx="7352905" cy="53260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669388D-EAA8-416F-4B67-FCF9D2D09B98}"/>
                </a:ext>
              </a:extLst>
            </p:cNvPr>
            <p:cNvSpPr/>
            <p:nvPr/>
          </p:nvSpPr>
          <p:spPr bwMode="auto">
            <a:xfrm>
              <a:off x="3058027" y="1726915"/>
              <a:ext cx="2532279" cy="2532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84F1D26-032F-72A2-5270-2BD3BBDAF281}"/>
                </a:ext>
              </a:extLst>
            </p:cNvPr>
            <p:cNvCxnSpPr/>
            <p:nvPr/>
          </p:nvCxnSpPr>
          <p:spPr bwMode="auto">
            <a:xfrm>
              <a:off x="2307400" y="1726915"/>
              <a:ext cx="367124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685034-B1EF-429B-8CA3-1DA3A274C51F}"/>
                </a:ext>
              </a:extLst>
            </p:cNvPr>
            <p:cNvCxnSpPr/>
            <p:nvPr/>
          </p:nvCxnSpPr>
          <p:spPr bwMode="auto">
            <a:xfrm>
              <a:off x="2273280" y="4259194"/>
              <a:ext cx="3807725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5DCA01-67D3-7FF2-FE2E-E474355950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58027" y="1275940"/>
              <a:ext cx="0" cy="340562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79260E-5AE7-849F-3516-B23496AC273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0306" y="1275940"/>
              <a:ext cx="0" cy="326433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058B1AC-FD06-0A51-5998-57A9BFA31E77}"/>
                </a:ext>
              </a:extLst>
            </p:cNvPr>
            <p:cNvSpPr/>
            <p:nvPr/>
          </p:nvSpPr>
          <p:spPr bwMode="auto">
            <a:xfrm rot="9214604">
              <a:off x="4171557" y="2451272"/>
              <a:ext cx="1180530" cy="24530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DF5D3BD-1090-17F3-686C-3ADA91D8372A}"/>
                </a:ext>
              </a:extLst>
            </p:cNvPr>
            <p:cNvSpPr/>
            <p:nvPr/>
          </p:nvSpPr>
          <p:spPr bwMode="auto">
            <a:xfrm rot="2717884">
              <a:off x="3133070" y="2289546"/>
              <a:ext cx="1180530" cy="245302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F46BFC2-6F08-015F-E2D7-E01E7768F628}"/>
                </a:ext>
              </a:extLst>
            </p:cNvPr>
            <p:cNvSpPr/>
            <p:nvPr/>
          </p:nvSpPr>
          <p:spPr bwMode="auto">
            <a:xfrm rot="5400000">
              <a:off x="3611251" y="3366818"/>
              <a:ext cx="1180530" cy="2453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1265" name="TextBox 11264">
              <a:extLst>
                <a:ext uri="{FF2B5EF4-FFF2-40B4-BE49-F238E27FC236}">
                  <a16:creationId xmlns:a16="http://schemas.microsoft.com/office/drawing/2014/main" id="{9742EE67-DFDD-0319-8041-0C88229D73A8}"/>
                </a:ext>
              </a:extLst>
            </p:cNvPr>
            <p:cNvSpPr txBox="1"/>
            <p:nvPr/>
          </p:nvSpPr>
          <p:spPr>
            <a:xfrm>
              <a:off x="684677" y="2271941"/>
              <a:ext cx="2366632" cy="2094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Probability from differential cross section </a:t>
              </a:r>
              <a:r>
                <a:rPr lang="el-GR" sz="1200" i="1" dirty="0">
                  <a:solidFill>
                    <a:srgbClr val="381E37"/>
                  </a:solidFill>
                </a:rPr>
                <a:t>σ</a:t>
              </a:r>
              <a:r>
                <a:rPr lang="en-GB" sz="1200" dirty="0">
                  <a:solidFill>
                    <a:srgbClr val="381E37"/>
                  </a:solidFill>
                </a:rPr>
                <a:t>(E,</a:t>
              </a:r>
              <a:r>
                <a:rPr lang="el-GR" sz="1200" i="1" dirty="0">
                  <a:solidFill>
                    <a:srgbClr val="381E37"/>
                  </a:solidFill>
                </a:rPr>
                <a:t>θ</a:t>
              </a:r>
              <a:r>
                <a:rPr lang="en-GB" sz="1200" dirty="0">
                  <a:solidFill>
                    <a:srgbClr val="381E37"/>
                  </a:solidFill>
                </a:rPr>
                <a:t>)</a:t>
              </a:r>
            </a:p>
          </p:txBody>
        </p:sp>
        <p:sp>
          <p:nvSpPr>
            <p:cNvPr id="2" name="Arc 1">
              <a:extLst>
                <a:ext uri="{FF2B5EF4-FFF2-40B4-BE49-F238E27FC236}">
                  <a16:creationId xmlns:a16="http://schemas.microsoft.com/office/drawing/2014/main" id="{168F5C89-F7B6-2857-18D9-E291B8E4F0B3}"/>
                </a:ext>
              </a:extLst>
            </p:cNvPr>
            <p:cNvSpPr/>
            <p:nvPr/>
          </p:nvSpPr>
          <p:spPr bwMode="auto">
            <a:xfrm flipV="1">
              <a:off x="3763696" y="2424703"/>
              <a:ext cx="730115" cy="879030"/>
            </a:xfrm>
            <a:prstGeom prst="arc">
              <a:avLst>
                <a:gd name="adj1" fmla="val 8428516"/>
                <a:gd name="adj2" fmla="val 16187419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C940599-B478-D667-7E1B-8BE7A7E0F02B}"/>
                </a:ext>
              </a:extLst>
            </p:cNvPr>
            <p:cNvCxnSpPr/>
            <p:nvPr/>
          </p:nvCxnSpPr>
          <p:spPr bwMode="auto">
            <a:xfrm>
              <a:off x="3636660" y="4079734"/>
              <a:ext cx="1073071" cy="0"/>
            </a:xfrm>
            <a:prstGeom prst="line">
              <a:avLst/>
            </a:prstGeom>
            <a:solidFill>
              <a:srgbClr val="00B8FF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6666EF-ABAC-C6EB-846B-C25A4A2F45F3}"/>
                </a:ext>
              </a:extLst>
            </p:cNvPr>
            <p:cNvSpPr txBox="1"/>
            <p:nvPr/>
          </p:nvSpPr>
          <p:spPr>
            <a:xfrm>
              <a:off x="5839826" y="2819123"/>
              <a:ext cx="2197756" cy="171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Probability from total cross section </a:t>
              </a:r>
              <a:r>
                <a:rPr lang="el-GR" sz="1200" i="1" dirty="0">
                  <a:solidFill>
                    <a:srgbClr val="381E37"/>
                  </a:solidFill>
                </a:rPr>
                <a:t>σ</a:t>
              </a:r>
              <a:r>
                <a:rPr lang="en-GB" sz="1200" i="1" baseline="-25000" dirty="0">
                  <a:solidFill>
                    <a:srgbClr val="381E37"/>
                  </a:solidFill>
                </a:rPr>
                <a:t>T</a:t>
              </a:r>
              <a:r>
                <a:rPr lang="en-GB" sz="1200" dirty="0">
                  <a:solidFill>
                    <a:srgbClr val="381E37"/>
                  </a:solidFill>
                </a:rPr>
                <a:t> (</a:t>
              </a:r>
              <a:r>
                <a:rPr lang="en-GB" sz="1200" i="1" dirty="0">
                  <a:solidFill>
                    <a:srgbClr val="381E37"/>
                  </a:solidFill>
                </a:rPr>
                <a:t>E</a:t>
              </a:r>
              <a:r>
                <a:rPr lang="en-GB" sz="1200" dirty="0">
                  <a:solidFill>
                    <a:srgbClr val="381E37"/>
                  </a:solidFill>
                </a:rPr>
                <a:t>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3F8087-36FF-5B95-5630-99012EDE6935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flipH="1">
              <a:off x="4413110" y="3675979"/>
              <a:ext cx="1426716" cy="149869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DA9E8B-2B93-A68B-5D9A-C33B8877DCE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761140" y="2917893"/>
              <a:ext cx="893509" cy="2853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58CC7DF-D3EC-C866-7169-B4CC25553A22}"/>
                </a:ext>
              </a:extLst>
            </p:cNvPr>
            <p:cNvSpPr/>
            <p:nvPr/>
          </p:nvSpPr>
          <p:spPr bwMode="auto">
            <a:xfrm rot="5400000">
              <a:off x="4015965" y="4405250"/>
              <a:ext cx="371099" cy="2453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01843840-A162-A117-9581-901BB7D655FA}"/>
                </a:ext>
              </a:extLst>
            </p:cNvPr>
            <p:cNvSpPr/>
            <p:nvPr/>
          </p:nvSpPr>
          <p:spPr bwMode="auto">
            <a:xfrm rot="5400000">
              <a:off x="4015964" y="1348902"/>
              <a:ext cx="371099" cy="24530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00D911-88F0-FC58-3D9F-3632E1DED186}"/>
                </a:ext>
              </a:extLst>
            </p:cNvPr>
            <p:cNvSpPr txBox="1"/>
            <p:nvPr/>
          </p:nvSpPr>
          <p:spPr>
            <a:xfrm>
              <a:off x="3668193" y="546621"/>
              <a:ext cx="1904810" cy="95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Incoming fluence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22EEF4-9CBA-738C-995C-C815C5633B18}"/>
                </a:ext>
              </a:extLst>
            </p:cNvPr>
            <p:cNvSpPr txBox="1"/>
            <p:nvPr/>
          </p:nvSpPr>
          <p:spPr>
            <a:xfrm>
              <a:off x="3522739" y="4920580"/>
              <a:ext cx="1904809" cy="95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Outgoing fluence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143F0-2DE5-BDFF-125D-533CC9338F73}"/>
              </a:ext>
            </a:extLst>
          </p:cNvPr>
          <p:cNvGrpSpPr>
            <a:grpSpLocks noChangeAspect="1"/>
          </p:cNvGrpSpPr>
          <p:nvPr/>
        </p:nvGrpSpPr>
        <p:grpSpPr>
          <a:xfrm>
            <a:off x="191340" y="1463418"/>
            <a:ext cx="3258297" cy="2983944"/>
            <a:chOff x="2273280" y="536690"/>
            <a:chExt cx="5505206" cy="50416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054A20-9A51-3FF4-F586-E124EF018C89}"/>
                </a:ext>
              </a:extLst>
            </p:cNvPr>
            <p:cNvSpPr/>
            <p:nvPr/>
          </p:nvSpPr>
          <p:spPr bwMode="auto">
            <a:xfrm>
              <a:off x="3058027" y="1552415"/>
              <a:ext cx="2532279" cy="2532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FEFAF6-2F35-7105-FAF3-6BECB3C75E3F}"/>
                </a:ext>
              </a:extLst>
            </p:cNvPr>
            <p:cNvCxnSpPr/>
            <p:nvPr/>
          </p:nvCxnSpPr>
          <p:spPr bwMode="auto">
            <a:xfrm>
              <a:off x="2307400" y="1552415"/>
              <a:ext cx="367124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8C9CFA-A57A-E74C-95E6-70B00352C159}"/>
                </a:ext>
              </a:extLst>
            </p:cNvPr>
            <p:cNvCxnSpPr/>
            <p:nvPr/>
          </p:nvCxnSpPr>
          <p:spPr bwMode="auto">
            <a:xfrm>
              <a:off x="2273280" y="4084694"/>
              <a:ext cx="3807725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8D63A-F767-C149-9B9C-46DABA9F57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58027" y="1101440"/>
              <a:ext cx="0" cy="340562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AB3F218-39FC-6360-8D17-B2E691BBFB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90306" y="1101440"/>
              <a:ext cx="0" cy="3264333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0DFCBF-56BA-E1FA-D4B3-68DC3F7452FD}"/>
                </a:ext>
              </a:extLst>
            </p:cNvPr>
            <p:cNvGrpSpPr/>
            <p:nvPr/>
          </p:nvGrpSpPr>
          <p:grpSpPr>
            <a:xfrm rot="5400000">
              <a:off x="3194313" y="2222430"/>
              <a:ext cx="1180530" cy="825465"/>
              <a:chOff x="3797491" y="2010371"/>
              <a:chExt cx="1180530" cy="825465"/>
            </a:xfrm>
          </p:grpSpPr>
          <p:sp>
            <p:nvSpPr>
              <p:cNvPr id="36" name="Arrow: Right 35">
                <a:extLst>
                  <a:ext uri="{FF2B5EF4-FFF2-40B4-BE49-F238E27FC236}">
                    <a16:creationId xmlns:a16="http://schemas.microsoft.com/office/drawing/2014/main" id="{38E24667-7BD7-CD59-1115-DC36E6379EFB}"/>
                  </a:ext>
                </a:extLst>
              </p:cNvPr>
              <p:cNvSpPr/>
              <p:nvPr/>
            </p:nvSpPr>
            <p:spPr bwMode="auto">
              <a:xfrm>
                <a:off x="3797491" y="2010371"/>
                <a:ext cx="1180530" cy="245302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388B7DB3-4186-A3EA-4CF2-C477675F8DFE}"/>
                  </a:ext>
                </a:extLst>
              </p:cNvPr>
              <p:cNvSpPr/>
              <p:nvPr/>
            </p:nvSpPr>
            <p:spPr bwMode="auto">
              <a:xfrm>
                <a:off x="3797491" y="2300452"/>
                <a:ext cx="1180530" cy="245302"/>
              </a:xfrm>
              <a:prstGeom prst="rightArrow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5AB54384-BA4F-8564-BB72-4ED12D4C5DE9}"/>
                  </a:ext>
                </a:extLst>
              </p:cNvPr>
              <p:cNvSpPr/>
              <p:nvPr/>
            </p:nvSpPr>
            <p:spPr bwMode="auto">
              <a:xfrm>
                <a:off x="3797491" y="2590534"/>
                <a:ext cx="1180530" cy="245302"/>
              </a:xfrm>
              <a:prstGeom prst="rightArrow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8765A5-5867-4EC3-4A92-6C56027964B4}"/>
                </a:ext>
              </a:extLst>
            </p:cNvPr>
            <p:cNvGrpSpPr/>
            <p:nvPr/>
          </p:nvGrpSpPr>
          <p:grpSpPr>
            <a:xfrm rot="2700000">
              <a:off x="4127886" y="2473534"/>
              <a:ext cx="1180530" cy="825465"/>
              <a:chOff x="3797491" y="2010371"/>
              <a:chExt cx="1180530" cy="825465"/>
            </a:xfrm>
          </p:grpSpPr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E9D52FC4-F224-D46A-626A-794A2060579F}"/>
                  </a:ext>
                </a:extLst>
              </p:cNvPr>
              <p:cNvSpPr/>
              <p:nvPr/>
            </p:nvSpPr>
            <p:spPr bwMode="auto">
              <a:xfrm>
                <a:off x="3797491" y="2010371"/>
                <a:ext cx="1180530" cy="245302"/>
              </a:xfrm>
              <a:prstGeom prst="rightArrow">
                <a:avLst/>
              </a:prstGeom>
              <a:solidFill>
                <a:schemeClr val="accent2">
                  <a:lumMod val="75000"/>
                  <a:alpha val="25000"/>
                </a:schemeClr>
              </a:solidFill>
              <a:ln w="9525" cap="flat" cmpd="sng" algn="ctr">
                <a:solidFill>
                  <a:schemeClr val="tx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1DCB521F-52DD-B2DB-3592-9CFF3060753D}"/>
                  </a:ext>
                </a:extLst>
              </p:cNvPr>
              <p:cNvSpPr/>
              <p:nvPr/>
            </p:nvSpPr>
            <p:spPr bwMode="auto">
              <a:xfrm>
                <a:off x="3797491" y="2300452"/>
                <a:ext cx="1180530" cy="245302"/>
              </a:xfrm>
              <a:prstGeom prst="rightArrow">
                <a:avLst/>
              </a:prstGeom>
              <a:solidFill>
                <a:srgbClr val="FFC000">
                  <a:alpha val="25000"/>
                </a:srgbClr>
              </a:solidFill>
              <a:ln w="9525" cap="flat" cmpd="sng" algn="ctr">
                <a:solidFill>
                  <a:schemeClr val="tx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090E4BB1-DAD2-199B-1656-D9AB4A2A8F86}"/>
                  </a:ext>
                </a:extLst>
              </p:cNvPr>
              <p:cNvSpPr/>
              <p:nvPr/>
            </p:nvSpPr>
            <p:spPr bwMode="auto">
              <a:xfrm>
                <a:off x="3797491" y="2590534"/>
                <a:ext cx="1180530" cy="245302"/>
              </a:xfrm>
              <a:prstGeom prst="rightArrow">
                <a:avLst/>
              </a:prstGeom>
              <a:solidFill>
                <a:srgbClr val="FF0000">
                  <a:alpha val="25000"/>
                </a:srgbClr>
              </a:solidFill>
              <a:ln w="9525" cap="flat" cmpd="sng" algn="ctr">
                <a:solidFill>
                  <a:schemeClr val="tx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E3B3CB7-2B9E-92B9-C15F-82AB426A3DE5}"/>
                </a:ext>
              </a:extLst>
            </p:cNvPr>
            <p:cNvGrpSpPr/>
            <p:nvPr/>
          </p:nvGrpSpPr>
          <p:grpSpPr>
            <a:xfrm>
              <a:off x="4246847" y="1846627"/>
              <a:ext cx="1180530" cy="825465"/>
              <a:chOff x="3797491" y="2010371"/>
              <a:chExt cx="1180530" cy="825465"/>
            </a:xfrm>
          </p:grpSpPr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9FAA9669-1ADF-41B2-E81C-F66C774765F0}"/>
                  </a:ext>
                </a:extLst>
              </p:cNvPr>
              <p:cNvSpPr/>
              <p:nvPr/>
            </p:nvSpPr>
            <p:spPr bwMode="auto">
              <a:xfrm>
                <a:off x="3797491" y="2010371"/>
                <a:ext cx="1180530" cy="245302"/>
              </a:xfrm>
              <a:prstGeom prst="rightArrow">
                <a:avLst/>
              </a:prstGeom>
              <a:solidFill>
                <a:srgbClr val="FF0000">
                  <a:alpha val="50000"/>
                </a:srgbClr>
              </a:solidFill>
              <a:ln w="952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01120D33-6EF7-D63D-5F01-2D20C839E6C1}"/>
                  </a:ext>
                </a:extLst>
              </p:cNvPr>
              <p:cNvSpPr/>
              <p:nvPr/>
            </p:nvSpPr>
            <p:spPr bwMode="auto">
              <a:xfrm>
                <a:off x="3797491" y="2300452"/>
                <a:ext cx="1180530" cy="245302"/>
              </a:xfrm>
              <a:prstGeom prst="rightArrow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B58CF5CA-80E2-DF15-E122-C525A09DCC97}"/>
                  </a:ext>
                </a:extLst>
              </p:cNvPr>
              <p:cNvSpPr/>
              <p:nvPr/>
            </p:nvSpPr>
            <p:spPr bwMode="auto">
              <a:xfrm>
                <a:off x="3797491" y="2590534"/>
                <a:ext cx="1180530" cy="245302"/>
              </a:xfrm>
              <a:prstGeom prst="rightArrow">
                <a:avLst/>
              </a:prstGeom>
              <a:solidFill>
                <a:schemeClr val="accent2">
                  <a:lumMod val="75000"/>
                  <a:alpha val="50000"/>
                </a:schemeClr>
              </a:solidFill>
              <a:ln w="952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432D40-6238-DD82-94F1-8AF190C913C2}"/>
                </a:ext>
              </a:extLst>
            </p:cNvPr>
            <p:cNvSpPr txBox="1"/>
            <p:nvPr/>
          </p:nvSpPr>
          <p:spPr>
            <a:xfrm>
              <a:off x="3309207" y="536690"/>
              <a:ext cx="3189177" cy="780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Set of energies and directions</a:t>
              </a:r>
            </a:p>
          </p:txBody>
        </p:sp>
        <p:sp>
          <p:nvSpPr>
            <p:cNvPr id="11302" name="TextBox 11301">
              <a:extLst>
                <a:ext uri="{FF2B5EF4-FFF2-40B4-BE49-F238E27FC236}">
                  <a16:creationId xmlns:a16="http://schemas.microsoft.com/office/drawing/2014/main" id="{FB96AFB8-18AB-3807-8008-8F29D450C24C}"/>
                </a:ext>
              </a:extLst>
            </p:cNvPr>
            <p:cNvSpPr txBox="1"/>
            <p:nvPr/>
          </p:nvSpPr>
          <p:spPr>
            <a:xfrm>
              <a:off x="3283062" y="4486315"/>
              <a:ext cx="4495424" cy="1092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Energy: 1 MeV steps</a:t>
              </a:r>
            </a:p>
            <a:p>
              <a:r>
                <a:rPr lang="en-GB" sz="1200" dirty="0">
                  <a:solidFill>
                    <a:srgbClr val="381E37"/>
                  </a:solidFill>
                </a:rPr>
                <a:t>Directions: simple angular</a:t>
              </a:r>
            </a:p>
            <a:p>
              <a:r>
                <a:rPr lang="en-GB" sz="1200" dirty="0">
                  <a:solidFill>
                    <a:srgbClr val="381E37"/>
                  </a:solidFill>
                </a:rPr>
                <a:t>grid</a:t>
              </a:r>
            </a:p>
          </p:txBody>
        </p:sp>
      </p:grpSp>
      <p:grpSp>
        <p:nvGrpSpPr>
          <p:cNvPr id="11300" name="Group 11299">
            <a:extLst>
              <a:ext uri="{FF2B5EF4-FFF2-40B4-BE49-F238E27FC236}">
                <a16:creationId xmlns:a16="http://schemas.microsoft.com/office/drawing/2014/main" id="{CBA51910-F2CC-F4A2-34D5-66910C08B831}"/>
              </a:ext>
            </a:extLst>
          </p:cNvPr>
          <p:cNvGrpSpPr>
            <a:grpSpLocks noChangeAspect="1"/>
          </p:cNvGrpSpPr>
          <p:nvPr/>
        </p:nvGrpSpPr>
        <p:grpSpPr>
          <a:xfrm>
            <a:off x="6940109" y="1287997"/>
            <a:ext cx="1520995" cy="3034983"/>
            <a:chOff x="6872178" y="1598355"/>
            <a:chExt cx="1491172" cy="297547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2A0EB3-96F7-A2EA-5999-A5DFD16CF87F}"/>
                </a:ext>
              </a:extLst>
            </p:cNvPr>
            <p:cNvSpPr/>
            <p:nvPr/>
          </p:nvSpPr>
          <p:spPr bwMode="auto">
            <a:xfrm flipH="1">
              <a:off x="7990554" y="2340227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D4F6D7F4-A3D0-C83E-63BA-3D886813DFB3}"/>
                </a:ext>
              </a:extLst>
            </p:cNvPr>
            <p:cNvSpPr/>
            <p:nvPr/>
          </p:nvSpPr>
          <p:spPr bwMode="auto">
            <a:xfrm rot="16200000" flipH="1">
              <a:off x="7661240" y="2140528"/>
              <a:ext cx="196046" cy="12958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94F141-C78E-46B0-AC42-0E014B9A4FF4}"/>
                </a:ext>
              </a:extLst>
            </p:cNvPr>
            <p:cNvSpPr txBox="1"/>
            <p:nvPr/>
          </p:nvSpPr>
          <p:spPr>
            <a:xfrm flipH="1">
              <a:off x="7333636" y="1598355"/>
              <a:ext cx="1006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Incoming fluence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C004C24-A0FB-5388-7500-9DF1B28C4416}"/>
                </a:ext>
              </a:extLst>
            </p:cNvPr>
            <p:cNvSpPr/>
            <p:nvPr/>
          </p:nvSpPr>
          <p:spPr bwMode="auto">
            <a:xfrm flipH="1">
              <a:off x="7990555" y="2709333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DFB4A98-B455-9915-22A9-23AE9EBE2F46}"/>
                </a:ext>
              </a:extLst>
            </p:cNvPr>
            <p:cNvSpPr/>
            <p:nvPr/>
          </p:nvSpPr>
          <p:spPr bwMode="auto">
            <a:xfrm flipH="1">
              <a:off x="7990556" y="3082127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59920C-4683-BF2A-659B-9A4BF3113817}"/>
                </a:ext>
              </a:extLst>
            </p:cNvPr>
            <p:cNvSpPr/>
            <p:nvPr/>
          </p:nvSpPr>
          <p:spPr bwMode="auto">
            <a:xfrm flipH="1">
              <a:off x="7990556" y="3454920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2262939-D53E-7A4D-4401-B02AABDFCCD0}"/>
                </a:ext>
              </a:extLst>
            </p:cNvPr>
            <p:cNvSpPr/>
            <p:nvPr/>
          </p:nvSpPr>
          <p:spPr bwMode="auto">
            <a:xfrm flipH="1">
              <a:off x="7617762" y="2340226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D05C46-CF14-B4BC-E6AD-0136E19F6B05}"/>
                </a:ext>
              </a:extLst>
            </p:cNvPr>
            <p:cNvSpPr/>
            <p:nvPr/>
          </p:nvSpPr>
          <p:spPr bwMode="auto">
            <a:xfrm flipH="1">
              <a:off x="7244970" y="2340226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13ECDE-FAEC-0FB8-387C-A92D5BF3397E}"/>
                </a:ext>
              </a:extLst>
            </p:cNvPr>
            <p:cNvSpPr/>
            <p:nvPr/>
          </p:nvSpPr>
          <p:spPr bwMode="auto">
            <a:xfrm flipH="1">
              <a:off x="6872178" y="2340225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C5BD822-9929-892E-597D-72A018389B6A}"/>
                </a:ext>
              </a:extLst>
            </p:cNvPr>
            <p:cNvSpPr/>
            <p:nvPr/>
          </p:nvSpPr>
          <p:spPr bwMode="auto">
            <a:xfrm flipH="1">
              <a:off x="7617764" y="2710090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5CC668-A425-6D6E-2483-D90D6D1DF9AA}"/>
                </a:ext>
              </a:extLst>
            </p:cNvPr>
            <p:cNvSpPr/>
            <p:nvPr/>
          </p:nvSpPr>
          <p:spPr bwMode="auto">
            <a:xfrm flipH="1">
              <a:off x="7244972" y="2710089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A68F655-B77D-CBF8-8BC5-C88AD46E4491}"/>
                </a:ext>
              </a:extLst>
            </p:cNvPr>
            <p:cNvSpPr/>
            <p:nvPr/>
          </p:nvSpPr>
          <p:spPr bwMode="auto">
            <a:xfrm flipH="1">
              <a:off x="6872180" y="2710089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FE529A-9401-0240-ABB3-DCB8D3F01DEE}"/>
                </a:ext>
              </a:extLst>
            </p:cNvPr>
            <p:cNvSpPr/>
            <p:nvPr/>
          </p:nvSpPr>
          <p:spPr bwMode="auto">
            <a:xfrm flipH="1">
              <a:off x="7617765" y="3083641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AAA2EE8-E294-8317-245A-917A50466D36}"/>
                </a:ext>
              </a:extLst>
            </p:cNvPr>
            <p:cNvSpPr/>
            <p:nvPr/>
          </p:nvSpPr>
          <p:spPr bwMode="auto">
            <a:xfrm flipH="1">
              <a:off x="7244973" y="3083641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C73497-4B9C-DE71-689D-D7D886875FF7}"/>
                </a:ext>
              </a:extLst>
            </p:cNvPr>
            <p:cNvSpPr/>
            <p:nvPr/>
          </p:nvSpPr>
          <p:spPr bwMode="auto">
            <a:xfrm flipH="1">
              <a:off x="6872181" y="3083640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A7A3AD5-965F-20E8-B59E-3D93BD94A38F}"/>
                </a:ext>
              </a:extLst>
            </p:cNvPr>
            <p:cNvSpPr/>
            <p:nvPr/>
          </p:nvSpPr>
          <p:spPr bwMode="auto">
            <a:xfrm flipH="1">
              <a:off x="7617767" y="3457193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F6CB48B-5477-81C1-B622-BEDD6BFD6EA2}"/>
                </a:ext>
              </a:extLst>
            </p:cNvPr>
            <p:cNvSpPr/>
            <p:nvPr/>
          </p:nvSpPr>
          <p:spPr bwMode="auto">
            <a:xfrm flipH="1">
              <a:off x="7244975" y="3457192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64EA6C-8D54-DFE5-D03B-4ADEC1327E13}"/>
                </a:ext>
              </a:extLst>
            </p:cNvPr>
            <p:cNvSpPr/>
            <p:nvPr/>
          </p:nvSpPr>
          <p:spPr bwMode="auto">
            <a:xfrm flipH="1">
              <a:off x="6872183" y="3457192"/>
              <a:ext cx="372794" cy="3727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DC9AC0-F45F-8F60-C5CD-EAF18E0CEF8C}"/>
                </a:ext>
              </a:extLst>
            </p:cNvPr>
            <p:cNvSpPr txBox="1"/>
            <p:nvPr/>
          </p:nvSpPr>
          <p:spPr>
            <a:xfrm flipH="1">
              <a:off x="7718617" y="2267567"/>
              <a:ext cx="1295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2E65355-CDF7-EC4B-33DF-F318022D8F5B}"/>
                </a:ext>
              </a:extLst>
            </p:cNvPr>
            <p:cNvSpPr txBox="1"/>
            <p:nvPr/>
          </p:nvSpPr>
          <p:spPr>
            <a:xfrm flipH="1">
              <a:off x="7715115" y="2383445"/>
              <a:ext cx="1295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4F466E-E95F-EFF6-2652-0E649A3BB93D}"/>
                </a:ext>
              </a:extLst>
            </p:cNvPr>
            <p:cNvSpPr txBox="1"/>
            <p:nvPr/>
          </p:nvSpPr>
          <p:spPr>
            <a:xfrm flipH="1">
              <a:off x="7701428" y="2500141"/>
              <a:ext cx="163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C99F6D9-917B-6114-1BA3-CACCC79FB92A}"/>
                </a:ext>
              </a:extLst>
            </p:cNvPr>
            <p:cNvSpPr txBox="1"/>
            <p:nvPr/>
          </p:nvSpPr>
          <p:spPr>
            <a:xfrm flipH="1">
              <a:off x="7702060" y="2638154"/>
              <a:ext cx="163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D8EFC2C-BC81-6FFF-E42C-85D3B80803CD}"/>
                </a:ext>
              </a:extLst>
            </p:cNvPr>
            <p:cNvSpPr txBox="1"/>
            <p:nvPr/>
          </p:nvSpPr>
          <p:spPr>
            <a:xfrm flipH="1">
              <a:off x="7707120" y="2752745"/>
              <a:ext cx="146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4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FAD201-9CA2-1C1E-52E2-3380CD79A262}"/>
                </a:ext>
              </a:extLst>
            </p:cNvPr>
            <p:cNvSpPr txBox="1"/>
            <p:nvPr/>
          </p:nvSpPr>
          <p:spPr>
            <a:xfrm flipH="1">
              <a:off x="7712484" y="2882742"/>
              <a:ext cx="1462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5</a:t>
              </a:r>
            </a:p>
          </p:txBody>
        </p:sp>
        <p:sp>
          <p:nvSpPr>
            <p:cNvPr id="11264" name="TextBox 11263">
              <a:extLst>
                <a:ext uri="{FF2B5EF4-FFF2-40B4-BE49-F238E27FC236}">
                  <a16:creationId xmlns:a16="http://schemas.microsoft.com/office/drawing/2014/main" id="{9E837796-0C08-F2AE-F16A-812FCE841107}"/>
                </a:ext>
              </a:extLst>
            </p:cNvPr>
            <p:cNvSpPr txBox="1"/>
            <p:nvPr/>
          </p:nvSpPr>
          <p:spPr>
            <a:xfrm flipH="1">
              <a:off x="7701428" y="3010266"/>
              <a:ext cx="163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5</a:t>
              </a:r>
            </a:p>
          </p:txBody>
        </p:sp>
        <p:sp>
          <p:nvSpPr>
            <p:cNvPr id="11269" name="TextBox 11268">
              <a:extLst>
                <a:ext uri="{FF2B5EF4-FFF2-40B4-BE49-F238E27FC236}">
                  <a16:creationId xmlns:a16="http://schemas.microsoft.com/office/drawing/2014/main" id="{923E7918-E67B-9F21-1275-670A48B7ED6B}"/>
                </a:ext>
              </a:extLst>
            </p:cNvPr>
            <p:cNvSpPr txBox="1"/>
            <p:nvPr/>
          </p:nvSpPr>
          <p:spPr>
            <a:xfrm flipH="1">
              <a:off x="7709020" y="3143311"/>
              <a:ext cx="1503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6</a:t>
              </a:r>
            </a:p>
          </p:txBody>
        </p:sp>
        <p:sp>
          <p:nvSpPr>
            <p:cNvPr id="11270" name="TextBox 11269">
              <a:extLst>
                <a:ext uri="{FF2B5EF4-FFF2-40B4-BE49-F238E27FC236}">
                  <a16:creationId xmlns:a16="http://schemas.microsoft.com/office/drawing/2014/main" id="{D635AC13-75AE-8310-035F-F8937B31168A}"/>
                </a:ext>
              </a:extLst>
            </p:cNvPr>
            <p:cNvSpPr txBox="1"/>
            <p:nvPr/>
          </p:nvSpPr>
          <p:spPr>
            <a:xfrm flipH="1">
              <a:off x="7729230" y="3252801"/>
              <a:ext cx="1308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7</a:t>
              </a:r>
            </a:p>
          </p:txBody>
        </p:sp>
        <p:sp>
          <p:nvSpPr>
            <p:cNvPr id="11271" name="TextBox 11270">
              <a:extLst>
                <a:ext uri="{FF2B5EF4-FFF2-40B4-BE49-F238E27FC236}">
                  <a16:creationId xmlns:a16="http://schemas.microsoft.com/office/drawing/2014/main" id="{C588DCEC-81D4-1426-3CAF-3FA74E0F54A2}"/>
                </a:ext>
              </a:extLst>
            </p:cNvPr>
            <p:cNvSpPr txBox="1"/>
            <p:nvPr/>
          </p:nvSpPr>
          <p:spPr>
            <a:xfrm flipH="1">
              <a:off x="7703438" y="3386363"/>
              <a:ext cx="23943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7</a:t>
              </a:r>
            </a:p>
          </p:txBody>
        </p:sp>
        <p:sp>
          <p:nvSpPr>
            <p:cNvPr id="11272" name="TextBox 11271">
              <a:extLst>
                <a:ext uri="{FF2B5EF4-FFF2-40B4-BE49-F238E27FC236}">
                  <a16:creationId xmlns:a16="http://schemas.microsoft.com/office/drawing/2014/main" id="{A40D961F-B7F3-0449-92C7-D55116C6E8E4}"/>
                </a:ext>
              </a:extLst>
            </p:cNvPr>
            <p:cNvSpPr txBox="1"/>
            <p:nvPr/>
          </p:nvSpPr>
          <p:spPr>
            <a:xfrm flipH="1">
              <a:off x="7691895" y="3518571"/>
              <a:ext cx="23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8</a:t>
              </a:r>
            </a:p>
          </p:txBody>
        </p:sp>
        <p:sp>
          <p:nvSpPr>
            <p:cNvPr id="11273" name="TextBox 11272">
              <a:extLst>
                <a:ext uri="{FF2B5EF4-FFF2-40B4-BE49-F238E27FC236}">
                  <a16:creationId xmlns:a16="http://schemas.microsoft.com/office/drawing/2014/main" id="{EB65316F-8118-C456-9D34-D68FCC27E127}"/>
                </a:ext>
              </a:extLst>
            </p:cNvPr>
            <p:cNvSpPr txBox="1"/>
            <p:nvPr/>
          </p:nvSpPr>
          <p:spPr>
            <a:xfrm flipH="1">
              <a:off x="7695086" y="3637161"/>
              <a:ext cx="23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9</a:t>
              </a:r>
            </a:p>
          </p:txBody>
        </p:sp>
        <p:sp>
          <p:nvSpPr>
            <p:cNvPr id="11274" name="TextBox 11273">
              <a:extLst>
                <a:ext uri="{FF2B5EF4-FFF2-40B4-BE49-F238E27FC236}">
                  <a16:creationId xmlns:a16="http://schemas.microsoft.com/office/drawing/2014/main" id="{0204D1FE-D5BE-0F81-EBBE-BF14F02E69BF}"/>
                </a:ext>
              </a:extLst>
            </p:cNvPr>
            <p:cNvSpPr txBox="1"/>
            <p:nvPr/>
          </p:nvSpPr>
          <p:spPr>
            <a:xfrm flipH="1">
              <a:off x="7241152" y="2261838"/>
              <a:ext cx="3343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14</a:t>
              </a:r>
            </a:p>
          </p:txBody>
        </p:sp>
        <p:sp>
          <p:nvSpPr>
            <p:cNvPr id="11275" name="TextBox 11274">
              <a:extLst>
                <a:ext uri="{FF2B5EF4-FFF2-40B4-BE49-F238E27FC236}">
                  <a16:creationId xmlns:a16="http://schemas.microsoft.com/office/drawing/2014/main" id="{14F9A718-3768-D405-97FE-0A2078693F75}"/>
                </a:ext>
              </a:extLst>
            </p:cNvPr>
            <p:cNvSpPr txBox="1"/>
            <p:nvPr/>
          </p:nvSpPr>
          <p:spPr>
            <a:xfrm flipH="1">
              <a:off x="7245861" y="2396337"/>
              <a:ext cx="3992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15</a:t>
              </a:r>
            </a:p>
          </p:txBody>
        </p:sp>
        <p:sp>
          <p:nvSpPr>
            <p:cNvPr id="11276" name="TextBox 11275">
              <a:extLst>
                <a:ext uri="{FF2B5EF4-FFF2-40B4-BE49-F238E27FC236}">
                  <a16:creationId xmlns:a16="http://schemas.microsoft.com/office/drawing/2014/main" id="{F3ED12F7-F89A-DAF1-18C0-9B431AE62F8A}"/>
                </a:ext>
              </a:extLst>
            </p:cNvPr>
            <p:cNvSpPr txBox="1"/>
            <p:nvPr/>
          </p:nvSpPr>
          <p:spPr>
            <a:xfrm flipH="1">
              <a:off x="7250921" y="2533058"/>
              <a:ext cx="3992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16</a:t>
              </a:r>
            </a:p>
          </p:txBody>
        </p:sp>
        <p:sp>
          <p:nvSpPr>
            <p:cNvPr id="11277" name="TextBox 11276">
              <a:extLst>
                <a:ext uri="{FF2B5EF4-FFF2-40B4-BE49-F238E27FC236}">
                  <a16:creationId xmlns:a16="http://schemas.microsoft.com/office/drawing/2014/main" id="{5803D921-0CA2-D4E5-B8E3-4D241F36886B}"/>
                </a:ext>
              </a:extLst>
            </p:cNvPr>
            <p:cNvSpPr txBox="1"/>
            <p:nvPr/>
          </p:nvSpPr>
          <p:spPr>
            <a:xfrm flipH="1">
              <a:off x="7246620" y="2651518"/>
              <a:ext cx="3752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16</a:t>
              </a:r>
            </a:p>
          </p:txBody>
        </p:sp>
        <p:sp>
          <p:nvSpPr>
            <p:cNvPr id="11278" name="TextBox 11277">
              <a:extLst>
                <a:ext uri="{FF2B5EF4-FFF2-40B4-BE49-F238E27FC236}">
                  <a16:creationId xmlns:a16="http://schemas.microsoft.com/office/drawing/2014/main" id="{E85900C1-C383-8EFA-9258-B60E16F85CDC}"/>
                </a:ext>
              </a:extLst>
            </p:cNvPr>
            <p:cNvSpPr txBox="1"/>
            <p:nvPr/>
          </p:nvSpPr>
          <p:spPr>
            <a:xfrm flipH="1">
              <a:off x="7244470" y="2763698"/>
              <a:ext cx="4211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17</a:t>
              </a:r>
            </a:p>
          </p:txBody>
        </p:sp>
        <p:sp>
          <p:nvSpPr>
            <p:cNvPr id="11279" name="TextBox 11278">
              <a:extLst>
                <a:ext uri="{FF2B5EF4-FFF2-40B4-BE49-F238E27FC236}">
                  <a16:creationId xmlns:a16="http://schemas.microsoft.com/office/drawing/2014/main" id="{03015617-9A25-33E8-2810-C8733A1C6BCB}"/>
                </a:ext>
              </a:extLst>
            </p:cNvPr>
            <p:cNvSpPr txBox="1"/>
            <p:nvPr/>
          </p:nvSpPr>
          <p:spPr>
            <a:xfrm flipH="1">
              <a:off x="7241968" y="2913513"/>
              <a:ext cx="36241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18</a:t>
              </a:r>
            </a:p>
          </p:txBody>
        </p:sp>
        <p:sp>
          <p:nvSpPr>
            <p:cNvPr id="11280" name="TextBox 11279">
              <a:extLst>
                <a:ext uri="{FF2B5EF4-FFF2-40B4-BE49-F238E27FC236}">
                  <a16:creationId xmlns:a16="http://schemas.microsoft.com/office/drawing/2014/main" id="{D3CF73C8-DE01-3250-16CB-B3465E250F58}"/>
                </a:ext>
              </a:extLst>
            </p:cNvPr>
            <p:cNvSpPr txBox="1"/>
            <p:nvPr/>
          </p:nvSpPr>
          <p:spPr>
            <a:xfrm flipH="1">
              <a:off x="7238949" y="3025363"/>
              <a:ext cx="4572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18</a:t>
              </a:r>
            </a:p>
          </p:txBody>
        </p:sp>
        <p:sp>
          <p:nvSpPr>
            <p:cNvPr id="11281" name="TextBox 11280">
              <a:extLst>
                <a:ext uri="{FF2B5EF4-FFF2-40B4-BE49-F238E27FC236}">
                  <a16:creationId xmlns:a16="http://schemas.microsoft.com/office/drawing/2014/main" id="{00DC8C5A-3BA6-24BE-8FCD-63CD79C8CEDC}"/>
                </a:ext>
              </a:extLst>
            </p:cNvPr>
            <p:cNvSpPr txBox="1"/>
            <p:nvPr/>
          </p:nvSpPr>
          <p:spPr>
            <a:xfrm flipH="1">
              <a:off x="7238951" y="3138332"/>
              <a:ext cx="3526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19</a:t>
              </a:r>
            </a:p>
          </p:txBody>
        </p:sp>
        <p:sp>
          <p:nvSpPr>
            <p:cNvPr id="11282" name="TextBox 11281">
              <a:extLst>
                <a:ext uri="{FF2B5EF4-FFF2-40B4-BE49-F238E27FC236}">
                  <a16:creationId xmlns:a16="http://schemas.microsoft.com/office/drawing/2014/main" id="{D2E095BA-51F5-3CB3-1CBF-AD65E762E338}"/>
                </a:ext>
              </a:extLst>
            </p:cNvPr>
            <p:cNvSpPr txBox="1"/>
            <p:nvPr/>
          </p:nvSpPr>
          <p:spPr>
            <a:xfrm flipH="1">
              <a:off x="7245138" y="3286216"/>
              <a:ext cx="3511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20</a:t>
              </a:r>
            </a:p>
          </p:txBody>
        </p:sp>
        <p:sp>
          <p:nvSpPr>
            <p:cNvPr id="11283" name="TextBox 11282">
              <a:extLst>
                <a:ext uri="{FF2B5EF4-FFF2-40B4-BE49-F238E27FC236}">
                  <a16:creationId xmlns:a16="http://schemas.microsoft.com/office/drawing/2014/main" id="{31FBA8E9-9508-A767-5700-DACAA856EDC3}"/>
                </a:ext>
              </a:extLst>
            </p:cNvPr>
            <p:cNvSpPr txBox="1"/>
            <p:nvPr/>
          </p:nvSpPr>
          <p:spPr>
            <a:xfrm flipH="1">
              <a:off x="7249954" y="3404463"/>
              <a:ext cx="3671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20</a:t>
              </a:r>
            </a:p>
          </p:txBody>
        </p:sp>
        <p:sp>
          <p:nvSpPr>
            <p:cNvPr id="11284" name="TextBox 11283">
              <a:extLst>
                <a:ext uri="{FF2B5EF4-FFF2-40B4-BE49-F238E27FC236}">
                  <a16:creationId xmlns:a16="http://schemas.microsoft.com/office/drawing/2014/main" id="{72D7D711-EA24-04F7-86AF-68CA68ACF8AE}"/>
                </a:ext>
              </a:extLst>
            </p:cNvPr>
            <p:cNvSpPr txBox="1"/>
            <p:nvPr/>
          </p:nvSpPr>
          <p:spPr>
            <a:xfrm flipH="1">
              <a:off x="7259548" y="3520826"/>
              <a:ext cx="3810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21</a:t>
              </a:r>
            </a:p>
          </p:txBody>
        </p:sp>
        <p:sp>
          <p:nvSpPr>
            <p:cNvPr id="11285" name="TextBox 11284">
              <a:extLst>
                <a:ext uri="{FF2B5EF4-FFF2-40B4-BE49-F238E27FC236}">
                  <a16:creationId xmlns:a16="http://schemas.microsoft.com/office/drawing/2014/main" id="{C2BE1042-8D1F-758D-3E8A-28A202EFFC48}"/>
                </a:ext>
              </a:extLst>
            </p:cNvPr>
            <p:cNvSpPr txBox="1"/>
            <p:nvPr/>
          </p:nvSpPr>
          <p:spPr>
            <a:xfrm flipH="1">
              <a:off x="7251666" y="3658359"/>
              <a:ext cx="343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22</a:t>
              </a:r>
            </a:p>
          </p:txBody>
        </p:sp>
        <p:sp>
          <p:nvSpPr>
            <p:cNvPr id="11286" name="TextBox 11285">
              <a:extLst>
                <a:ext uri="{FF2B5EF4-FFF2-40B4-BE49-F238E27FC236}">
                  <a16:creationId xmlns:a16="http://schemas.microsoft.com/office/drawing/2014/main" id="{0C608764-3F2D-8725-83A5-CFF484224A8A}"/>
                </a:ext>
              </a:extLst>
            </p:cNvPr>
            <p:cNvSpPr txBox="1"/>
            <p:nvPr/>
          </p:nvSpPr>
          <p:spPr>
            <a:xfrm flipH="1">
              <a:off x="7532681" y="2388553"/>
              <a:ext cx="4372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10</a:t>
              </a:r>
            </a:p>
          </p:txBody>
        </p:sp>
        <p:sp>
          <p:nvSpPr>
            <p:cNvPr id="11287" name="TextBox 11286">
              <a:extLst>
                <a:ext uri="{FF2B5EF4-FFF2-40B4-BE49-F238E27FC236}">
                  <a16:creationId xmlns:a16="http://schemas.microsoft.com/office/drawing/2014/main" id="{B9BC3A67-72E8-07D7-0444-E86501182D0C}"/>
                </a:ext>
              </a:extLst>
            </p:cNvPr>
            <p:cNvSpPr txBox="1"/>
            <p:nvPr/>
          </p:nvSpPr>
          <p:spPr>
            <a:xfrm flipH="1">
              <a:off x="7402070" y="2388826"/>
              <a:ext cx="3868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10</a:t>
              </a:r>
            </a:p>
          </p:txBody>
        </p:sp>
        <p:sp>
          <p:nvSpPr>
            <p:cNvPr id="11288" name="TextBox 11287">
              <a:extLst>
                <a:ext uri="{FF2B5EF4-FFF2-40B4-BE49-F238E27FC236}">
                  <a16:creationId xmlns:a16="http://schemas.microsoft.com/office/drawing/2014/main" id="{80167F8D-0168-9B94-1740-23E4432B7FD1}"/>
                </a:ext>
              </a:extLst>
            </p:cNvPr>
            <p:cNvSpPr txBox="1"/>
            <p:nvPr/>
          </p:nvSpPr>
          <p:spPr>
            <a:xfrm flipH="1">
              <a:off x="7541609" y="2774436"/>
              <a:ext cx="4988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11</a:t>
              </a:r>
            </a:p>
          </p:txBody>
        </p:sp>
        <p:sp>
          <p:nvSpPr>
            <p:cNvPr id="11289" name="TextBox 11288">
              <a:extLst>
                <a:ext uri="{FF2B5EF4-FFF2-40B4-BE49-F238E27FC236}">
                  <a16:creationId xmlns:a16="http://schemas.microsoft.com/office/drawing/2014/main" id="{F52DC30C-DB75-ECC2-BA2B-48CC1B329031}"/>
                </a:ext>
              </a:extLst>
            </p:cNvPr>
            <p:cNvSpPr txBox="1"/>
            <p:nvPr/>
          </p:nvSpPr>
          <p:spPr>
            <a:xfrm flipH="1">
              <a:off x="7423186" y="2772162"/>
              <a:ext cx="362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11</a:t>
              </a:r>
            </a:p>
          </p:txBody>
        </p:sp>
        <p:sp>
          <p:nvSpPr>
            <p:cNvPr id="11290" name="TextBox 11289">
              <a:extLst>
                <a:ext uri="{FF2B5EF4-FFF2-40B4-BE49-F238E27FC236}">
                  <a16:creationId xmlns:a16="http://schemas.microsoft.com/office/drawing/2014/main" id="{BA970A1E-7EF1-F421-54B8-1A687BBB393B}"/>
                </a:ext>
              </a:extLst>
            </p:cNvPr>
            <p:cNvSpPr txBox="1"/>
            <p:nvPr/>
          </p:nvSpPr>
          <p:spPr>
            <a:xfrm flipH="1">
              <a:off x="7539350" y="3140314"/>
              <a:ext cx="4782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12</a:t>
              </a:r>
            </a:p>
          </p:txBody>
        </p:sp>
        <p:sp>
          <p:nvSpPr>
            <p:cNvPr id="11291" name="TextBox 11290">
              <a:extLst>
                <a:ext uri="{FF2B5EF4-FFF2-40B4-BE49-F238E27FC236}">
                  <a16:creationId xmlns:a16="http://schemas.microsoft.com/office/drawing/2014/main" id="{6998D303-114C-2E80-CDBA-55BDE404F068}"/>
                </a:ext>
              </a:extLst>
            </p:cNvPr>
            <p:cNvSpPr txBox="1"/>
            <p:nvPr/>
          </p:nvSpPr>
          <p:spPr>
            <a:xfrm flipH="1">
              <a:off x="7396968" y="3140587"/>
              <a:ext cx="3827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12</a:t>
              </a:r>
            </a:p>
          </p:txBody>
        </p:sp>
        <p:sp>
          <p:nvSpPr>
            <p:cNvPr id="11292" name="TextBox 11291">
              <a:extLst>
                <a:ext uri="{FF2B5EF4-FFF2-40B4-BE49-F238E27FC236}">
                  <a16:creationId xmlns:a16="http://schemas.microsoft.com/office/drawing/2014/main" id="{5AC9DAB7-BC87-8DAA-65A3-754CE70B2299}"/>
                </a:ext>
              </a:extLst>
            </p:cNvPr>
            <p:cNvSpPr txBox="1"/>
            <p:nvPr/>
          </p:nvSpPr>
          <p:spPr>
            <a:xfrm flipH="1">
              <a:off x="7535200" y="3503915"/>
              <a:ext cx="4593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13</a:t>
              </a:r>
            </a:p>
          </p:txBody>
        </p:sp>
        <p:sp>
          <p:nvSpPr>
            <p:cNvPr id="11293" name="TextBox 11292">
              <a:extLst>
                <a:ext uri="{FF2B5EF4-FFF2-40B4-BE49-F238E27FC236}">
                  <a16:creationId xmlns:a16="http://schemas.microsoft.com/office/drawing/2014/main" id="{180B9421-2FE8-6A7E-F25B-661770436597}"/>
                </a:ext>
              </a:extLst>
            </p:cNvPr>
            <p:cNvSpPr txBox="1"/>
            <p:nvPr/>
          </p:nvSpPr>
          <p:spPr>
            <a:xfrm flipH="1">
              <a:off x="7411158" y="3518571"/>
              <a:ext cx="4593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rgbClr val="381E37"/>
                  </a:solidFill>
                </a:rPr>
                <a:t>13</a:t>
              </a:r>
            </a:p>
          </p:txBody>
        </p:sp>
        <p:sp>
          <p:nvSpPr>
            <p:cNvPr id="11294" name="Arrow: Right 11293">
              <a:extLst>
                <a:ext uri="{FF2B5EF4-FFF2-40B4-BE49-F238E27FC236}">
                  <a16:creationId xmlns:a16="http://schemas.microsoft.com/office/drawing/2014/main" id="{29A3CB86-DD5B-158A-B05B-CC4CA2F728BF}"/>
                </a:ext>
              </a:extLst>
            </p:cNvPr>
            <p:cNvSpPr/>
            <p:nvPr/>
          </p:nvSpPr>
          <p:spPr bwMode="auto">
            <a:xfrm rot="16200000" flipH="1">
              <a:off x="7636961" y="3920094"/>
              <a:ext cx="196046" cy="129589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1295" name="TextBox 11294">
              <a:extLst>
                <a:ext uri="{FF2B5EF4-FFF2-40B4-BE49-F238E27FC236}">
                  <a16:creationId xmlns:a16="http://schemas.microsoft.com/office/drawing/2014/main" id="{CA61B888-1535-69A5-930A-2499C8C5D28C}"/>
                </a:ext>
              </a:extLst>
            </p:cNvPr>
            <p:cNvSpPr txBox="1"/>
            <p:nvPr/>
          </p:nvSpPr>
          <p:spPr>
            <a:xfrm flipH="1">
              <a:off x="7301019" y="4112164"/>
              <a:ext cx="1006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Outgoing fluence</a:t>
              </a:r>
            </a:p>
          </p:txBody>
        </p:sp>
      </p:grpSp>
      <p:sp>
        <p:nvSpPr>
          <p:cNvPr id="11296" name="TextBox 11295">
            <a:extLst>
              <a:ext uri="{FF2B5EF4-FFF2-40B4-BE49-F238E27FC236}">
                <a16:creationId xmlns:a16="http://schemas.microsoft.com/office/drawing/2014/main" id="{B351A99F-BC3B-8101-FD16-5D99DD150BCA}"/>
              </a:ext>
            </a:extLst>
          </p:cNvPr>
          <p:cNvSpPr txBox="1"/>
          <p:nvPr/>
        </p:nvSpPr>
        <p:spPr>
          <a:xfrm>
            <a:off x="650752" y="973138"/>
            <a:ext cx="219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+mn-lt"/>
              </a:rPr>
              <a:t>1. Quadrature</a:t>
            </a:r>
          </a:p>
        </p:txBody>
      </p:sp>
      <p:sp>
        <p:nvSpPr>
          <p:cNvPr id="11297" name="TextBox 11296">
            <a:extLst>
              <a:ext uri="{FF2B5EF4-FFF2-40B4-BE49-F238E27FC236}">
                <a16:creationId xmlns:a16="http://schemas.microsoft.com/office/drawing/2014/main" id="{BBF07948-9285-507C-D902-EB81396B6A57}"/>
              </a:ext>
            </a:extLst>
          </p:cNvPr>
          <p:cNvSpPr txBox="1"/>
          <p:nvPr/>
        </p:nvSpPr>
        <p:spPr>
          <a:xfrm>
            <a:off x="3104392" y="973138"/>
            <a:ext cx="219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+mn-lt"/>
              </a:rPr>
              <a:t>2. Cross sections</a:t>
            </a:r>
          </a:p>
        </p:txBody>
      </p:sp>
      <p:sp>
        <p:nvSpPr>
          <p:cNvPr id="11298" name="TextBox 11297">
            <a:extLst>
              <a:ext uri="{FF2B5EF4-FFF2-40B4-BE49-F238E27FC236}">
                <a16:creationId xmlns:a16="http://schemas.microsoft.com/office/drawing/2014/main" id="{5438B5F3-A4E0-AB16-C3BE-6A86124E980D}"/>
              </a:ext>
            </a:extLst>
          </p:cNvPr>
          <p:cNvSpPr txBox="1"/>
          <p:nvPr/>
        </p:nvSpPr>
        <p:spPr>
          <a:xfrm>
            <a:off x="6298292" y="973138"/>
            <a:ext cx="258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C1A40"/>
                </a:solidFill>
                <a:latin typeface="+mn-lt"/>
              </a:rPr>
              <a:t>3. Transport sweeps</a:t>
            </a:r>
          </a:p>
        </p:txBody>
      </p:sp>
      <p:sp>
        <p:nvSpPr>
          <p:cNvPr id="11303" name="TextBox 11302">
            <a:extLst>
              <a:ext uri="{FF2B5EF4-FFF2-40B4-BE49-F238E27FC236}">
                <a16:creationId xmlns:a16="http://schemas.microsoft.com/office/drawing/2014/main" id="{D7F854A4-2819-5FE4-E054-67452760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4609683"/>
            <a:ext cx="46089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rgbClr val="381E37"/>
                </a:solidFill>
              </a:rPr>
              <a:t>Bedford JL.  Phys. Med. Biol. 68: 185019 (2023).</a:t>
            </a:r>
            <a:endParaRPr lang="en-US" altLang="en-US" sz="1600" dirty="0">
              <a:solidFill>
                <a:srgbClr val="381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85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3AB26-288C-6676-7324-BF714FB0B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A38AAD60-3686-2008-FA21-397D695C8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B356C977-4B74-04BB-8C14-58B02735C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BC39C526-86FC-C014-63DC-DBB981C9F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Fitted beam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6BDE4-2E4C-6303-6120-534BE0ED2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432" y="1023938"/>
            <a:ext cx="5205488" cy="3603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3D511-0D61-D982-8659-61FF7A60E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433" y="4678362"/>
            <a:ext cx="47051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rgbClr val="381E37"/>
                </a:solidFill>
              </a:rPr>
              <a:t>Bedford et al.  Phys. Med. 125: S334-S335 (2024).</a:t>
            </a:r>
            <a:endParaRPr lang="en-US" altLang="en-US" sz="1600" dirty="0">
              <a:solidFill>
                <a:srgbClr val="381E3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CBDE21-67B4-1F99-3263-1EA3CAAAFB8E}"/>
              </a:ext>
            </a:extLst>
          </p:cNvPr>
          <p:cNvSpPr txBox="1"/>
          <p:nvPr/>
        </p:nvSpPr>
        <p:spPr>
          <a:xfrm flipH="1">
            <a:off x="3918824" y="2066179"/>
            <a:ext cx="280201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381E37"/>
                </a:solidFill>
              </a:rPr>
              <a:t>R</a:t>
            </a:r>
            <a:r>
              <a:rPr lang="en-GB" baseline="-25000" dirty="0">
                <a:solidFill>
                  <a:srgbClr val="381E37"/>
                </a:solidFill>
              </a:rPr>
              <a:t>50%</a:t>
            </a:r>
            <a:r>
              <a:rPr lang="en-GB" dirty="0">
                <a:solidFill>
                  <a:srgbClr val="381E37"/>
                </a:solidFill>
              </a:rPr>
              <a:t> (mm) ≈ 2 × </a:t>
            </a:r>
            <a:r>
              <a:rPr lang="en-GB" i="1" dirty="0">
                <a:solidFill>
                  <a:srgbClr val="381E37"/>
                </a:solidFill>
              </a:rPr>
              <a:t>E</a:t>
            </a:r>
            <a:r>
              <a:rPr lang="en-GB" dirty="0">
                <a:solidFill>
                  <a:srgbClr val="381E37"/>
                </a:solidFill>
              </a:rPr>
              <a:t> (MeV)</a:t>
            </a:r>
          </a:p>
        </p:txBody>
      </p:sp>
    </p:spTree>
    <p:extLst>
      <p:ext uri="{BB962C8B-B14F-4D97-AF65-F5344CB8AC3E}">
        <p14:creationId xmlns:p14="http://schemas.microsoft.com/office/powerpoint/2010/main" val="2858309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Fitted beam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22399-E3C0-54AE-F542-7A044360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50" y="1049109"/>
            <a:ext cx="4292601" cy="3026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29D86E-7734-8C48-CFD4-DC77BDC1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63" y="1027338"/>
            <a:ext cx="4249699" cy="2982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BCCFD-0238-D3CA-8DC6-751AE053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433" y="4678362"/>
            <a:ext cx="47051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>
                <a:solidFill>
                  <a:srgbClr val="381E37"/>
                </a:solidFill>
              </a:rPr>
              <a:t>Bedford et al.  Phys. Med. 125: S334-S335 (2024).</a:t>
            </a:r>
            <a:endParaRPr lang="en-US" altLang="en-US" sz="1600" dirty="0">
              <a:solidFill>
                <a:srgbClr val="381E3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20BC5-57E8-60D6-6F0D-76DC43A3E182}"/>
              </a:ext>
            </a:extLst>
          </p:cNvPr>
          <p:cNvSpPr txBox="1"/>
          <p:nvPr/>
        </p:nvSpPr>
        <p:spPr>
          <a:xfrm>
            <a:off x="1815146" y="4116162"/>
            <a:ext cx="6509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b="1" kern="0" dirty="0">
                <a:solidFill>
                  <a:srgbClr val="381E37"/>
                </a:solidFill>
              </a:rPr>
              <a:t>Symmetrised beam profiles with calculated fits</a:t>
            </a:r>
            <a:endParaRPr lang="en-GB" altLang="en-US" sz="1800" b="1" kern="0" dirty="0">
              <a:solidFill>
                <a:srgbClr val="381E37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1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>
            <a:extLst>
              <a:ext uri="{FF2B5EF4-FFF2-40B4-BE49-F238E27FC236}">
                <a16:creationId xmlns:a16="http://schemas.microsoft.com/office/drawing/2014/main" id="{33CFA343-AE8C-D841-9DFC-3E6FF31F2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>
                <a:solidFill>
                  <a:schemeClr val="bg1"/>
                </a:solidFill>
              </a:rPr>
              <a:t>VHEE2025 - Beam modelling of a scanned electron beam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D0BAC82-A102-5BF5-3C80-6ED957860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849D1C2-BF37-40BA-9388-483FDBDFA56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A6028AD8-F302-D1F4-20A6-71085C27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1670050"/>
            <a:ext cx="1962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1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4E853DD3-4E3B-14C2-B071-2436502EB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222375"/>
            <a:ext cx="4585622" cy="1739900"/>
          </a:xfrm>
        </p:spPr>
        <p:txBody>
          <a:bodyPr/>
          <a:lstStyle/>
          <a:p>
            <a:pPr eaLnBrk="1" hangingPunct="1">
              <a:lnSpc>
                <a:spcPts val="4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200" dirty="0">
                <a:solidFill>
                  <a:srgbClr val="48D7FF"/>
                </a:solidFill>
              </a:rPr>
              <a:t>Treatment planning with FLASH effect</a:t>
            </a:r>
          </a:p>
        </p:txBody>
      </p:sp>
    </p:spTree>
    <p:extLst>
      <p:ext uri="{BB962C8B-B14F-4D97-AF65-F5344CB8AC3E}">
        <p14:creationId xmlns:p14="http://schemas.microsoft.com/office/powerpoint/2010/main" val="1640495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60909E3-CA0E-FDF3-7CAD-1DE46CFBC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/>
              <a:t>FLASH 2025 - Proton FLASH + Proton arc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965FDB4-42F1-35F0-2D34-9ED386534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284165A-EC39-FA16-3885-D8A8E381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Treatment planning summary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99DA70BA-4F37-1119-29AC-00B9714C4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3102" y="1243013"/>
            <a:ext cx="7450185" cy="2815370"/>
          </a:xfrm>
        </p:spPr>
        <p:txBody>
          <a:bodyPr/>
          <a:lstStyle/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 err="1"/>
              <a:t>AutoBeam</a:t>
            </a:r>
            <a:r>
              <a:rPr lang="en-GB" altLang="en-US" b="1" dirty="0"/>
              <a:t> v6.4 in-house software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New PITZ beam model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Discrete ordinates Boltzmann dose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Pulse-by-pulse model of dose rate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Used in iterative inverse planning scheme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Takes 10 mins at 2 mm dose grid resolution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D6413-4623-94F1-1522-DF078AD2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378" y="4523373"/>
            <a:ext cx="4578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381E37"/>
                </a:solidFill>
              </a:rPr>
              <a:t>Bedford JL.  Phys. Med. Biol. 69: 035021 (2024)</a:t>
            </a:r>
          </a:p>
        </p:txBody>
      </p:sp>
    </p:spTree>
    <p:extLst>
      <p:ext uri="{BB962C8B-B14F-4D97-AF65-F5344CB8AC3E}">
        <p14:creationId xmlns:p14="http://schemas.microsoft.com/office/powerpoint/2010/main" val="1673425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ED825-34E6-30CA-5CF5-8CD426C59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3D7363E0-350A-E264-9C76-2CC1238F7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/>
              <a:t>FLASH 2025 - Proton FLASH + Proton arc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0FCF5626-DBE9-A0CB-0DB6-A23C8C97F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06FED5A5-BC24-6A2E-9E75-D8863A694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Pulse-by-pulse treatment planning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59C9F0-B4C4-237A-77D0-E7E27F9A1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329" y="4609683"/>
            <a:ext cx="45833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381E37"/>
                </a:solidFill>
              </a:rPr>
              <a:t>Bedford JL.  Phys. Med. Biol. 70: 045010 (2025)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FCD30-124D-AF47-461F-E6CB60DA8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58" t="-1" r="10536" b="73688"/>
          <a:stretch>
            <a:fillRect/>
          </a:stretch>
        </p:blipFill>
        <p:spPr>
          <a:xfrm>
            <a:off x="44421" y="1026515"/>
            <a:ext cx="6955436" cy="1911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D5C468-ECA9-6573-675F-254AFF0F1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4369594"/>
            <a:ext cx="172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15199E9-70AB-A531-9A1D-3DEB3EEB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18" y="3045256"/>
            <a:ext cx="7449899" cy="14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72000" bIns="0"/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9pPr>
          </a:lstStyle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Beams give distinct directions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Segments give energy layers in “spread-out electron peak”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Pencil beams are spot positions from kicker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Pulses in this context are bunches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DD2FB39-A6A6-52FA-2B5D-FF4613FD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744" y="1450520"/>
            <a:ext cx="1851835" cy="148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72000" bIns="0"/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9pPr>
          </a:lstStyle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Direction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Energy layer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Spot position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Bunch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b="1" kern="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4A83AF-2C11-EE00-661C-5AE6D806BCEC}"/>
              </a:ext>
            </a:extLst>
          </p:cNvPr>
          <p:cNvCxnSpPr/>
          <p:nvPr/>
        </p:nvCxnSpPr>
        <p:spPr bwMode="auto">
          <a:xfrm flipH="1">
            <a:off x="6543207" y="1588958"/>
            <a:ext cx="599606" cy="22485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53F547-4FB4-3C43-C4B8-B48701F90C1F}"/>
              </a:ext>
            </a:extLst>
          </p:cNvPr>
          <p:cNvCxnSpPr>
            <a:cxnSpLocks/>
          </p:cNvCxnSpPr>
          <p:nvPr/>
        </p:nvCxnSpPr>
        <p:spPr bwMode="auto">
          <a:xfrm flipH="1">
            <a:off x="6573187" y="1931207"/>
            <a:ext cx="652072" cy="1074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477881-94CE-3A47-73F1-C9B0DC8677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5587" y="2191063"/>
            <a:ext cx="417226" cy="6309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75D421-2421-0F89-7773-7FD4636DCEF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81997" y="2373489"/>
            <a:ext cx="660816" cy="19107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55881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/>
              <a:t>FLASH 2025 - Proton FLASH + Proton arc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AutoBeam</a:t>
            </a:r>
            <a:r>
              <a:rPr lang="en-US" altLang="en-US" dirty="0"/>
              <a:t> biological layered strategy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2D5C468-ECA9-6573-675F-254AFF0F1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58" y="4432074"/>
            <a:ext cx="1722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699E0-C0C9-88F1-BCC8-3E8D3B0BB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25" y="868992"/>
            <a:ext cx="6417966" cy="39464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60909E3-CA0E-FDF3-7CAD-1DE46CFBC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965FDB4-42F1-35F0-2D34-9ED386534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284165A-EC39-FA16-3885-D8A8E381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Overview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99DA70BA-4F37-1119-29AC-00B9714C4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7652" y="1526558"/>
            <a:ext cx="6862397" cy="2369877"/>
          </a:xfrm>
        </p:spPr>
        <p:txBody>
          <a:bodyPr/>
          <a:lstStyle/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1.  VHEE background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2.  Electron beam model</a:t>
            </a:r>
          </a:p>
          <a:p>
            <a:pPr marL="458787" indent="-457200" eaLnBrk="1" hangingPunct="1">
              <a:buAutoNum type="arabicPeriod" startAt="3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Treatment planning with FLASH effect</a:t>
            </a:r>
          </a:p>
          <a:p>
            <a:pPr marL="458787" indent="-457200" eaLnBrk="1" hangingPunct="1">
              <a:buAutoNum type="arabicPeriod" startAt="3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Potential clinical applications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b="1" dirty="0"/>
              <a:t>5.  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60909E3-CA0E-FDF3-7CAD-1DE46CFBC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800"/>
              <a:t>FLASH 2025 - Proton FLASH + Proton arc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965FDB4-42F1-35F0-2D34-9ED386534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284165A-EC39-FA16-3885-D8A8E381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Key FLASH parameters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99DA70BA-4F37-1119-29AC-00B9714C4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868" y="1063625"/>
            <a:ext cx="4884198" cy="3435098"/>
          </a:xfrm>
        </p:spPr>
        <p:txBody>
          <a:bodyPr/>
          <a:lstStyle/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Monitor unit rate 10</a:t>
            </a:r>
            <a:r>
              <a:rPr lang="en-US" altLang="en-US" b="1" baseline="30000" dirty="0"/>
              <a:t>13</a:t>
            </a:r>
            <a:r>
              <a:rPr lang="en-US" altLang="en-US" b="1" dirty="0"/>
              <a:t> MU s</a:t>
            </a:r>
            <a:r>
              <a:rPr lang="en-US" altLang="en-US" b="1" baseline="30000" dirty="0"/>
              <a:t>-1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	(1 MU = 1 </a:t>
            </a:r>
            <a:r>
              <a:rPr lang="en-US" altLang="en-US" b="1" dirty="0" err="1"/>
              <a:t>cGy</a:t>
            </a:r>
            <a:r>
              <a:rPr lang="en-US" altLang="en-US" b="1" dirty="0"/>
              <a:t> to 0.01 m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	10</a:t>
            </a:r>
            <a:r>
              <a:rPr lang="en-US" altLang="en-US" b="1" baseline="30000" dirty="0"/>
              <a:t>11</a:t>
            </a:r>
            <a:r>
              <a:rPr lang="en-US" altLang="en-US" b="1" dirty="0"/>
              <a:t> Gy s</a:t>
            </a:r>
            <a:r>
              <a:rPr lang="en-US" altLang="en-US" b="1" baseline="30000" dirty="0"/>
              <a:t>-1</a:t>
            </a:r>
            <a:r>
              <a:rPr lang="en-US" altLang="en-US" b="1" dirty="0"/>
              <a:t> in target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FLASH threshold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	10 Gy dose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	40 Gy s</a:t>
            </a:r>
            <a:r>
              <a:rPr lang="en-US" altLang="en-US" b="1" baseline="30000" dirty="0"/>
              <a:t>-1</a:t>
            </a:r>
            <a:r>
              <a:rPr lang="en-US" altLang="en-US" b="1" dirty="0"/>
              <a:t> dose rate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dirty="0"/>
              <a:t>FLASH mod factor 0.2</a:t>
            </a:r>
          </a:p>
          <a:p>
            <a:pPr marL="358775" indent="-357188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1" dirty="0"/>
          </a:p>
        </p:txBody>
      </p:sp>
      <p:grpSp>
        <p:nvGrpSpPr>
          <p:cNvPr id="9288" name="Group 9287">
            <a:extLst>
              <a:ext uri="{FF2B5EF4-FFF2-40B4-BE49-F238E27FC236}">
                <a16:creationId xmlns:a16="http://schemas.microsoft.com/office/drawing/2014/main" id="{027C66EE-1236-410F-7818-1FB9920D4868}"/>
              </a:ext>
            </a:extLst>
          </p:cNvPr>
          <p:cNvGrpSpPr/>
          <p:nvPr/>
        </p:nvGrpSpPr>
        <p:grpSpPr>
          <a:xfrm>
            <a:off x="5963719" y="954737"/>
            <a:ext cx="2619894" cy="1985272"/>
            <a:chOff x="3372249" y="1709117"/>
            <a:chExt cx="2619894" cy="1985272"/>
          </a:xfrm>
        </p:grpSpPr>
        <p:cxnSp>
          <p:nvCxnSpPr>
            <p:cNvPr id="9254" name="Straight Arrow Connector 9253">
              <a:extLst>
                <a:ext uri="{FF2B5EF4-FFF2-40B4-BE49-F238E27FC236}">
                  <a16:creationId xmlns:a16="http://schemas.microsoft.com/office/drawing/2014/main" id="{BB727315-C988-189D-CE34-D376BA412488}"/>
                </a:ext>
              </a:extLst>
            </p:cNvPr>
            <p:cNvCxnSpPr/>
            <p:nvPr/>
          </p:nvCxnSpPr>
          <p:spPr bwMode="auto">
            <a:xfrm flipV="1">
              <a:off x="3808742" y="1773368"/>
              <a:ext cx="0" cy="146452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255" name="Straight Arrow Connector 9254">
              <a:extLst>
                <a:ext uri="{FF2B5EF4-FFF2-40B4-BE49-F238E27FC236}">
                  <a16:creationId xmlns:a16="http://schemas.microsoft.com/office/drawing/2014/main" id="{0EA81E5A-1A90-6CC8-3BC1-C6884CE709AE}"/>
                </a:ext>
              </a:extLst>
            </p:cNvPr>
            <p:cNvCxnSpPr/>
            <p:nvPr/>
          </p:nvCxnSpPr>
          <p:spPr bwMode="auto">
            <a:xfrm>
              <a:off x="3808742" y="3230460"/>
              <a:ext cx="2126166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256" name="Straight Connector 9255">
              <a:extLst>
                <a:ext uri="{FF2B5EF4-FFF2-40B4-BE49-F238E27FC236}">
                  <a16:creationId xmlns:a16="http://schemas.microsoft.com/office/drawing/2014/main" id="{BFB9A045-B8D1-70E1-5FE1-BF2F73F705B0}"/>
                </a:ext>
              </a:extLst>
            </p:cNvPr>
            <p:cNvCxnSpPr>
              <a:cxnSpLocks/>
              <a:stCxn id="9278" idx="0"/>
            </p:cNvCxnSpPr>
            <p:nvPr/>
          </p:nvCxnSpPr>
          <p:spPr bwMode="auto">
            <a:xfrm flipV="1">
              <a:off x="4249856" y="2300448"/>
              <a:ext cx="738474" cy="937451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58" name="Straight Connector 9257">
              <a:extLst>
                <a:ext uri="{FF2B5EF4-FFF2-40B4-BE49-F238E27FC236}">
                  <a16:creationId xmlns:a16="http://schemas.microsoft.com/office/drawing/2014/main" id="{BF356F8E-1E7A-1527-1608-10D66CD5E1C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27343" y="2303448"/>
              <a:ext cx="8139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59" name="TextBox 9258">
              <a:extLst>
                <a:ext uri="{FF2B5EF4-FFF2-40B4-BE49-F238E27FC236}">
                  <a16:creationId xmlns:a16="http://schemas.microsoft.com/office/drawing/2014/main" id="{5E5FFE58-F2C9-9956-EC7D-5C8442A6C87A}"/>
                </a:ext>
              </a:extLst>
            </p:cNvPr>
            <p:cNvSpPr txBox="1"/>
            <p:nvPr/>
          </p:nvSpPr>
          <p:spPr>
            <a:xfrm>
              <a:off x="3372444" y="2144149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0.2</a:t>
              </a:r>
            </a:p>
          </p:txBody>
        </p:sp>
        <p:sp>
          <p:nvSpPr>
            <p:cNvPr id="9260" name="TextBox 9259">
              <a:extLst>
                <a:ext uri="{FF2B5EF4-FFF2-40B4-BE49-F238E27FC236}">
                  <a16:creationId xmlns:a16="http://schemas.microsoft.com/office/drawing/2014/main" id="{DBFC26F1-4B97-CC0C-3CD8-086C0C859B71}"/>
                </a:ext>
              </a:extLst>
            </p:cNvPr>
            <p:cNvSpPr txBox="1"/>
            <p:nvPr/>
          </p:nvSpPr>
          <p:spPr>
            <a:xfrm>
              <a:off x="3443708" y="1709117"/>
              <a:ext cx="648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F</a:t>
              </a:r>
              <a:r>
                <a:rPr lang="en-GB" sz="1200" baseline="-25000" dirty="0">
                  <a:solidFill>
                    <a:srgbClr val="381E37"/>
                  </a:solidFill>
                </a:rPr>
                <a:t>R</a:t>
              </a:r>
            </a:p>
          </p:txBody>
        </p:sp>
        <p:cxnSp>
          <p:nvCxnSpPr>
            <p:cNvPr id="9261" name="Straight Connector 9260">
              <a:extLst>
                <a:ext uri="{FF2B5EF4-FFF2-40B4-BE49-F238E27FC236}">
                  <a16:creationId xmlns:a16="http://schemas.microsoft.com/office/drawing/2014/main" id="{74B391F6-118D-2091-0D3B-2EE266F0DF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80511" y="3230460"/>
              <a:ext cx="0" cy="9029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62" name="TextBox 9261">
              <a:extLst>
                <a:ext uri="{FF2B5EF4-FFF2-40B4-BE49-F238E27FC236}">
                  <a16:creationId xmlns:a16="http://schemas.microsoft.com/office/drawing/2014/main" id="{041B2A62-34D0-9B95-9196-57E0D90CB9E1}"/>
                </a:ext>
              </a:extLst>
            </p:cNvPr>
            <p:cNvSpPr txBox="1"/>
            <p:nvPr/>
          </p:nvSpPr>
          <p:spPr>
            <a:xfrm>
              <a:off x="4758907" y="3237895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100</a:t>
              </a:r>
            </a:p>
          </p:txBody>
        </p:sp>
        <p:sp>
          <p:nvSpPr>
            <p:cNvPr id="9263" name="TextBox 9262">
              <a:extLst>
                <a:ext uri="{FF2B5EF4-FFF2-40B4-BE49-F238E27FC236}">
                  <a16:creationId xmlns:a16="http://schemas.microsoft.com/office/drawing/2014/main" id="{5444006F-FA80-2AE4-430C-267E22C100E6}"/>
                </a:ext>
              </a:extLst>
            </p:cNvPr>
            <p:cNvSpPr txBox="1"/>
            <p:nvPr/>
          </p:nvSpPr>
          <p:spPr>
            <a:xfrm>
              <a:off x="5166276" y="3232724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Dose rate</a:t>
              </a:r>
            </a:p>
            <a:p>
              <a:r>
                <a:rPr lang="en-GB" sz="1200" dirty="0">
                  <a:solidFill>
                    <a:srgbClr val="381E37"/>
                  </a:solidFill>
                </a:rPr>
                <a:t>(Gy s</a:t>
              </a:r>
              <a:r>
                <a:rPr lang="en-GB" sz="1200" baseline="30000" dirty="0">
                  <a:solidFill>
                    <a:srgbClr val="381E37"/>
                  </a:solidFill>
                </a:rPr>
                <a:t>-1</a:t>
              </a:r>
              <a:r>
                <a:rPr lang="en-GB" sz="1200" dirty="0">
                  <a:solidFill>
                    <a:srgbClr val="381E37"/>
                  </a:solidFill>
                </a:rPr>
                <a:t>)</a:t>
              </a:r>
            </a:p>
          </p:txBody>
        </p:sp>
        <p:cxnSp>
          <p:nvCxnSpPr>
            <p:cNvPr id="9266" name="Straight Connector 9265">
              <a:extLst>
                <a:ext uri="{FF2B5EF4-FFF2-40B4-BE49-F238E27FC236}">
                  <a16:creationId xmlns:a16="http://schemas.microsoft.com/office/drawing/2014/main" id="{507634D2-1D65-D392-52FD-E8C2E2B4BCF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23993" y="2301531"/>
              <a:ext cx="124568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67" name="Straight Connector 9266">
              <a:extLst>
                <a:ext uri="{FF2B5EF4-FFF2-40B4-BE49-F238E27FC236}">
                  <a16:creationId xmlns:a16="http://schemas.microsoft.com/office/drawing/2014/main" id="{A5B2D97D-6FC2-4E85-63F8-24935C70EDB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979585" y="2301076"/>
              <a:ext cx="9180" cy="8997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68" name="Straight Connector 9267">
              <a:extLst>
                <a:ext uri="{FF2B5EF4-FFF2-40B4-BE49-F238E27FC236}">
                  <a16:creationId xmlns:a16="http://schemas.microsoft.com/office/drawing/2014/main" id="{A8DC5718-F182-B3B9-2DF7-8F7C2844DB0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09671" y="3226083"/>
              <a:ext cx="878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69" name="TextBox 9268">
              <a:extLst>
                <a:ext uri="{FF2B5EF4-FFF2-40B4-BE49-F238E27FC236}">
                  <a16:creationId xmlns:a16="http://schemas.microsoft.com/office/drawing/2014/main" id="{8AD3708B-22C6-CCE8-6E40-4B1DD7B21728}"/>
                </a:ext>
              </a:extLst>
            </p:cNvPr>
            <p:cNvSpPr txBox="1"/>
            <p:nvPr/>
          </p:nvSpPr>
          <p:spPr>
            <a:xfrm>
              <a:off x="3372249" y="3079947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0.0</a:t>
              </a:r>
            </a:p>
          </p:txBody>
        </p:sp>
        <p:cxnSp>
          <p:nvCxnSpPr>
            <p:cNvPr id="9270" name="Straight Connector 9269">
              <a:extLst>
                <a:ext uri="{FF2B5EF4-FFF2-40B4-BE49-F238E27FC236}">
                  <a16:creationId xmlns:a16="http://schemas.microsoft.com/office/drawing/2014/main" id="{E38D4263-99FC-E0A2-333F-0E91DF3329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09355" y="3231544"/>
              <a:ext cx="0" cy="9311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71" name="TextBox 9270">
              <a:extLst>
                <a:ext uri="{FF2B5EF4-FFF2-40B4-BE49-F238E27FC236}">
                  <a16:creationId xmlns:a16="http://schemas.microsoft.com/office/drawing/2014/main" id="{8F3D062C-2407-F25B-8573-4D17E10DE8F0}"/>
                </a:ext>
              </a:extLst>
            </p:cNvPr>
            <p:cNvSpPr txBox="1"/>
            <p:nvPr/>
          </p:nvSpPr>
          <p:spPr>
            <a:xfrm>
              <a:off x="3665594" y="3233140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0</a:t>
              </a:r>
            </a:p>
          </p:txBody>
        </p:sp>
        <p:cxnSp>
          <p:nvCxnSpPr>
            <p:cNvPr id="9273" name="Straight Connector 9272">
              <a:extLst>
                <a:ext uri="{FF2B5EF4-FFF2-40B4-BE49-F238E27FC236}">
                  <a16:creationId xmlns:a16="http://schemas.microsoft.com/office/drawing/2014/main" id="{A3CD3250-D966-6D0F-E207-74F72E8A31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78679" y="2303463"/>
              <a:ext cx="660121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77" name="Straight Connector 9276">
              <a:extLst>
                <a:ext uri="{FF2B5EF4-FFF2-40B4-BE49-F238E27FC236}">
                  <a16:creationId xmlns:a16="http://schemas.microsoft.com/office/drawing/2014/main" id="{20CA638B-3D53-8977-D354-D202F5A33D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64309" y="3230464"/>
              <a:ext cx="0" cy="9029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78" name="TextBox 9277">
              <a:extLst>
                <a:ext uri="{FF2B5EF4-FFF2-40B4-BE49-F238E27FC236}">
                  <a16:creationId xmlns:a16="http://schemas.microsoft.com/office/drawing/2014/main" id="{0CBD30AC-AEE7-509E-44C6-850FCF9E7D49}"/>
                </a:ext>
              </a:extLst>
            </p:cNvPr>
            <p:cNvSpPr txBox="1"/>
            <p:nvPr/>
          </p:nvSpPr>
          <p:spPr>
            <a:xfrm>
              <a:off x="4066953" y="3237899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p:grpSp>
        <p:nvGrpSpPr>
          <p:cNvPr id="9252" name="Group 9251">
            <a:extLst>
              <a:ext uri="{FF2B5EF4-FFF2-40B4-BE49-F238E27FC236}">
                <a16:creationId xmlns:a16="http://schemas.microsoft.com/office/drawing/2014/main" id="{0F6F65DA-4321-E435-BB8E-36303DCA2F8F}"/>
              </a:ext>
            </a:extLst>
          </p:cNvPr>
          <p:cNvGrpSpPr/>
          <p:nvPr/>
        </p:nvGrpSpPr>
        <p:grpSpPr>
          <a:xfrm>
            <a:off x="5877674" y="2861050"/>
            <a:ext cx="2945405" cy="1758860"/>
            <a:chOff x="369291" y="1780009"/>
            <a:chExt cx="2945405" cy="175886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EB25C5A-C062-7BB6-3643-75798FE7B849}"/>
                </a:ext>
              </a:extLst>
            </p:cNvPr>
            <p:cNvCxnSpPr/>
            <p:nvPr/>
          </p:nvCxnSpPr>
          <p:spPr bwMode="auto">
            <a:xfrm flipV="1">
              <a:off x="887222" y="1780009"/>
              <a:ext cx="0" cy="146452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53FBF18-3A82-57BC-DD81-E83E6673C5C8}"/>
                </a:ext>
              </a:extLst>
            </p:cNvPr>
            <p:cNvCxnSpPr/>
            <p:nvPr/>
          </p:nvCxnSpPr>
          <p:spPr bwMode="auto">
            <a:xfrm>
              <a:off x="887222" y="3237101"/>
              <a:ext cx="2126166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1C9D19-B02D-97A6-2FB7-7FEC77E078D3}"/>
                </a:ext>
              </a:extLst>
            </p:cNvPr>
            <p:cNvCxnSpPr/>
            <p:nvPr/>
          </p:nvCxnSpPr>
          <p:spPr bwMode="auto">
            <a:xfrm>
              <a:off x="887222" y="2303463"/>
              <a:ext cx="8034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D782D25-3825-F83C-D56F-8B551B1879EA}"/>
                </a:ext>
              </a:extLst>
            </p:cNvPr>
            <p:cNvSpPr/>
            <p:nvPr/>
          </p:nvSpPr>
          <p:spPr bwMode="auto">
            <a:xfrm flipH="1" flipV="1">
              <a:off x="1699867" y="1979436"/>
              <a:ext cx="1614829" cy="612776"/>
            </a:xfrm>
            <a:prstGeom prst="arc">
              <a:avLst>
                <a:gd name="adj1" fmla="val 16315726"/>
                <a:gd name="adj2" fmla="val 0"/>
              </a:avLst>
            </a:prstGeom>
            <a:noFill/>
            <a:ln w="3810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8A24F7-9C40-DF6A-8AF2-5FD46C33E2F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05823" y="2303463"/>
              <a:ext cx="8139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BFEBB1-C614-3AC2-449C-EDF499C8587C}"/>
                </a:ext>
              </a:extLst>
            </p:cNvPr>
            <p:cNvSpPr txBox="1"/>
            <p:nvPr/>
          </p:nvSpPr>
          <p:spPr>
            <a:xfrm>
              <a:off x="491957" y="2150790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1.0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0C84BD-39AD-6F4E-7C36-C5AE6C2F497B}"/>
                </a:ext>
              </a:extLst>
            </p:cNvPr>
            <p:cNvSpPr txBox="1"/>
            <p:nvPr/>
          </p:nvSpPr>
          <p:spPr>
            <a:xfrm>
              <a:off x="393176" y="1793196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RBE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B5402F9-F0E7-0C0C-8744-409D981998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0687" y="3237101"/>
              <a:ext cx="0" cy="9029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C5DE83-DA58-3FEC-37C0-62F33C6AA1B3}"/>
                </a:ext>
              </a:extLst>
            </p:cNvPr>
            <p:cNvSpPr txBox="1"/>
            <p:nvPr/>
          </p:nvSpPr>
          <p:spPr>
            <a:xfrm>
              <a:off x="1498445" y="3261870"/>
              <a:ext cx="344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E3397-2058-213D-0140-EF597991702E}"/>
                </a:ext>
              </a:extLst>
            </p:cNvPr>
            <p:cNvSpPr txBox="1"/>
            <p:nvPr/>
          </p:nvSpPr>
          <p:spPr>
            <a:xfrm>
              <a:off x="2150651" y="3246628"/>
              <a:ext cx="8627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Dose (Gy)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C98858-2643-4F7F-4F61-6CA2F6D06A4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92163" y="2627406"/>
              <a:ext cx="9505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50C7D8-E7D6-6B5D-3251-D483CDD36295}"/>
                </a:ext>
              </a:extLst>
            </p:cNvPr>
            <p:cNvSpPr txBox="1"/>
            <p:nvPr/>
          </p:nvSpPr>
          <p:spPr>
            <a:xfrm>
              <a:off x="369291" y="2480594"/>
              <a:ext cx="4732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FF0000"/>
                  </a:solidFill>
                </a:rPr>
                <a:t>1-F</a:t>
              </a:r>
              <a:r>
                <a:rPr lang="en-GB" sz="1200" baseline="-25000" dirty="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4F93C0-12AE-99FA-7164-9B86103DF67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87222" y="2631783"/>
              <a:ext cx="162005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AFCE67-DE08-1F06-1B66-FB400F4072C5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 flipH="1">
              <a:off x="1690687" y="2285824"/>
              <a:ext cx="9180" cy="8997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32" name="Straight Connector 9231">
              <a:extLst>
                <a:ext uri="{FF2B5EF4-FFF2-40B4-BE49-F238E27FC236}">
                  <a16:creationId xmlns:a16="http://schemas.microsoft.com/office/drawing/2014/main" id="{0A9C60CF-C5E1-9723-B50F-C0DCE5E1F0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8151" y="3232724"/>
              <a:ext cx="878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33" name="TextBox 9232">
              <a:extLst>
                <a:ext uri="{FF2B5EF4-FFF2-40B4-BE49-F238E27FC236}">
                  <a16:creationId xmlns:a16="http://schemas.microsoft.com/office/drawing/2014/main" id="{254AAE38-91FF-536E-162C-236F9C8F0C2F}"/>
                </a:ext>
              </a:extLst>
            </p:cNvPr>
            <p:cNvSpPr txBox="1"/>
            <p:nvPr/>
          </p:nvSpPr>
          <p:spPr>
            <a:xfrm>
              <a:off x="455124" y="308153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0.0</a:t>
              </a:r>
            </a:p>
          </p:txBody>
        </p:sp>
        <p:cxnSp>
          <p:nvCxnSpPr>
            <p:cNvPr id="9234" name="Straight Connector 9233">
              <a:extLst>
                <a:ext uri="{FF2B5EF4-FFF2-40B4-BE49-F238E27FC236}">
                  <a16:creationId xmlns:a16="http://schemas.microsoft.com/office/drawing/2014/main" id="{C298AD0F-8C67-8924-9422-86F927D594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81973" y="3238185"/>
              <a:ext cx="0" cy="9311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35" name="TextBox 9234">
              <a:extLst>
                <a:ext uri="{FF2B5EF4-FFF2-40B4-BE49-F238E27FC236}">
                  <a16:creationId xmlns:a16="http://schemas.microsoft.com/office/drawing/2014/main" id="{DDF9BCBB-B012-F056-F227-FF58AFE76545}"/>
                </a:ext>
              </a:extLst>
            </p:cNvPr>
            <p:cNvSpPr txBox="1"/>
            <p:nvPr/>
          </p:nvSpPr>
          <p:spPr>
            <a:xfrm>
              <a:off x="733687" y="3257224"/>
              <a:ext cx="2792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381E37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F22431-599C-856D-DE1D-BBAA716EE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68" y="4671728"/>
            <a:ext cx="6638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 dirty="0" err="1">
                <a:solidFill>
                  <a:srgbClr val="381E37"/>
                </a:solidFill>
              </a:rPr>
              <a:t>Böhlen</a:t>
            </a:r>
            <a:r>
              <a:rPr lang="en-GB" altLang="en-US" sz="1600" dirty="0">
                <a:solidFill>
                  <a:srgbClr val="381E37"/>
                </a:solidFill>
              </a:rPr>
              <a:t> et al.  Int. J. </a:t>
            </a:r>
            <a:r>
              <a:rPr lang="en-GB" altLang="en-US" sz="1600" dirty="0" err="1">
                <a:solidFill>
                  <a:srgbClr val="381E37"/>
                </a:solidFill>
              </a:rPr>
              <a:t>Radiat</a:t>
            </a:r>
            <a:r>
              <a:rPr lang="en-GB" altLang="en-US" sz="1600" dirty="0">
                <a:solidFill>
                  <a:srgbClr val="381E37"/>
                </a:solidFill>
              </a:rPr>
              <a:t>. Oncol. Biol. Phys. 114: 1032−1044 (2022)</a:t>
            </a:r>
            <a:r>
              <a:rPr lang="en-US" altLang="en-US" sz="1600" dirty="0">
                <a:solidFill>
                  <a:srgbClr val="381E3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961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1E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91F0D-F4AA-A932-B858-B5385F1A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>
            <a:extLst>
              <a:ext uri="{FF2B5EF4-FFF2-40B4-BE49-F238E27FC236}">
                <a16:creationId xmlns:a16="http://schemas.microsoft.com/office/drawing/2014/main" id="{F5DF721D-1DF4-6FAD-C07C-3B4D304B0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>
                <a:solidFill>
                  <a:schemeClr val="bg1"/>
                </a:solidFill>
              </a:rPr>
              <a:t>VHEE2025 - Beam modelling of a scanned electron beam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59FBF320-0AD0-7E6C-2D55-5AECA5568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849D1C2-BF37-40BA-9388-483FDBDFA56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F9B016C1-C684-5EBA-D210-82006CD8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1670050"/>
            <a:ext cx="1962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1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6933EEAA-D90F-8A2F-C6E8-BA1807300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222375"/>
            <a:ext cx="4585622" cy="1739900"/>
          </a:xfrm>
        </p:spPr>
        <p:txBody>
          <a:bodyPr/>
          <a:lstStyle/>
          <a:p>
            <a:pPr eaLnBrk="1" hangingPunct="1">
              <a:lnSpc>
                <a:spcPts val="4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200" dirty="0">
                <a:solidFill>
                  <a:srgbClr val="48D7FF"/>
                </a:solidFill>
              </a:rPr>
              <a:t>Potential clinical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7855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 dirty="0"/>
              <a:t>VHEE2025 - Beam modelling of a scanned electron beam</a:t>
            </a:r>
            <a:endParaRPr lang="en-US" altLang="en-US" sz="800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Superficial brain </a:t>
            </a:r>
            <a:r>
              <a:rPr lang="en-US" altLang="en-US" dirty="0" err="1"/>
              <a:t>tumour</a:t>
            </a:r>
            <a:endParaRPr lang="en-US" alt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72368A-82FD-9F1C-EC3F-5A5F6D757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4" t="15247" r="18323" b="26363"/>
          <a:stretch>
            <a:fillRect/>
          </a:stretch>
        </p:blipFill>
        <p:spPr>
          <a:xfrm>
            <a:off x="1115675" y="3389924"/>
            <a:ext cx="1685582" cy="1653424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8DFA73-7D88-5BF3-0B3D-09F748DC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5540" r="18984" b="26705"/>
          <a:stretch>
            <a:fillRect/>
          </a:stretch>
        </p:blipFill>
        <p:spPr>
          <a:xfrm>
            <a:off x="2968304" y="3376630"/>
            <a:ext cx="1845689" cy="1666227"/>
          </a:xfrm>
          <a:prstGeom prst="rect">
            <a:avLst/>
          </a:prstGeo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CE9E48E-3453-3C0C-985E-A0588D4E3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9986" r="1856" b="20845"/>
          <a:stretch>
            <a:fillRect/>
          </a:stretch>
        </p:blipFill>
        <p:spPr>
          <a:xfrm>
            <a:off x="3978898" y="1011151"/>
            <a:ext cx="3423622" cy="2315810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977E6C-406F-A272-C675-8F7BEA357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0353" r="1506" b="19530"/>
          <a:stretch>
            <a:fillRect/>
          </a:stretch>
        </p:blipFill>
        <p:spPr>
          <a:xfrm>
            <a:off x="4968672" y="3372705"/>
            <a:ext cx="2433848" cy="16529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8F103F-77D3-CBEB-03FD-F1A13A580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368" y="947822"/>
            <a:ext cx="1090745" cy="40778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D9489B-E46D-A438-6A1D-0FEEFC4CAE32}"/>
              </a:ext>
            </a:extLst>
          </p:cNvPr>
          <p:cNvSpPr txBox="1"/>
          <p:nvPr/>
        </p:nvSpPr>
        <p:spPr>
          <a:xfrm>
            <a:off x="5340007" y="107791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096455-53E5-1177-E5AF-B4681680A907}"/>
              </a:ext>
            </a:extLst>
          </p:cNvPr>
          <p:cNvSpPr txBox="1"/>
          <p:nvPr/>
        </p:nvSpPr>
        <p:spPr>
          <a:xfrm>
            <a:off x="5363699" y="291396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7355BC-3BC0-5E8E-32DA-1753DB2C7F34}"/>
              </a:ext>
            </a:extLst>
          </p:cNvPr>
          <p:cNvSpPr txBox="1"/>
          <p:nvPr/>
        </p:nvSpPr>
        <p:spPr>
          <a:xfrm>
            <a:off x="4020591" y="199434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7E7941-37EE-AF6C-BA47-DE95E462451C}"/>
              </a:ext>
            </a:extLst>
          </p:cNvPr>
          <p:cNvSpPr txBox="1"/>
          <p:nvPr/>
        </p:nvSpPr>
        <p:spPr>
          <a:xfrm>
            <a:off x="6974411" y="201777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17408" name="TextBox 17407">
            <a:extLst>
              <a:ext uri="{FF2B5EF4-FFF2-40B4-BE49-F238E27FC236}">
                <a16:creationId xmlns:a16="http://schemas.microsoft.com/office/drawing/2014/main" id="{07678C46-244E-58A5-5D82-7D579D87498D}"/>
              </a:ext>
            </a:extLst>
          </p:cNvPr>
          <p:cNvSpPr txBox="1"/>
          <p:nvPr/>
        </p:nvSpPr>
        <p:spPr>
          <a:xfrm>
            <a:off x="4999849" y="401450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7409" name="TextBox 17408">
            <a:extLst>
              <a:ext uri="{FF2B5EF4-FFF2-40B4-BE49-F238E27FC236}">
                <a16:creationId xmlns:a16="http://schemas.microsoft.com/office/drawing/2014/main" id="{09E935C4-53F9-9A8B-8446-2B30E524C768}"/>
              </a:ext>
            </a:extLst>
          </p:cNvPr>
          <p:cNvSpPr txBox="1"/>
          <p:nvPr/>
        </p:nvSpPr>
        <p:spPr>
          <a:xfrm>
            <a:off x="6972809" y="398952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17413" name="TextBox 17412">
            <a:extLst>
              <a:ext uri="{FF2B5EF4-FFF2-40B4-BE49-F238E27FC236}">
                <a16:creationId xmlns:a16="http://schemas.microsoft.com/office/drawing/2014/main" id="{D5AD5696-5B34-CCA2-A311-279C7D907AA4}"/>
              </a:ext>
            </a:extLst>
          </p:cNvPr>
          <p:cNvSpPr txBox="1"/>
          <p:nvPr/>
        </p:nvSpPr>
        <p:spPr>
          <a:xfrm>
            <a:off x="5902670" y="33727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7414" name="TextBox 17413">
            <a:extLst>
              <a:ext uri="{FF2B5EF4-FFF2-40B4-BE49-F238E27FC236}">
                <a16:creationId xmlns:a16="http://schemas.microsoft.com/office/drawing/2014/main" id="{F0D463F4-3373-3372-F0C7-BC2089A38131}"/>
              </a:ext>
            </a:extLst>
          </p:cNvPr>
          <p:cNvSpPr txBox="1"/>
          <p:nvPr/>
        </p:nvSpPr>
        <p:spPr>
          <a:xfrm>
            <a:off x="6048379" y="464190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cxnSp>
        <p:nvCxnSpPr>
          <p:cNvPr id="17416" name="Straight Arrow Connector 17415">
            <a:extLst>
              <a:ext uri="{FF2B5EF4-FFF2-40B4-BE49-F238E27FC236}">
                <a16:creationId xmlns:a16="http://schemas.microsoft.com/office/drawing/2014/main" id="{12133C38-6F6B-FD99-AD9F-603220ECB84A}"/>
              </a:ext>
            </a:extLst>
          </p:cNvPr>
          <p:cNvCxnSpPr/>
          <p:nvPr/>
        </p:nvCxnSpPr>
        <p:spPr bwMode="auto">
          <a:xfrm>
            <a:off x="1758651" y="3742037"/>
            <a:ext cx="360661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7418" name="TextBox 17417">
            <a:extLst>
              <a:ext uri="{FF2B5EF4-FFF2-40B4-BE49-F238E27FC236}">
                <a16:creationId xmlns:a16="http://schemas.microsoft.com/office/drawing/2014/main" id="{38D35052-A39F-F509-E3F5-A3ED55E8EB01}"/>
              </a:ext>
            </a:extLst>
          </p:cNvPr>
          <p:cNvSpPr txBox="1"/>
          <p:nvPr/>
        </p:nvSpPr>
        <p:spPr>
          <a:xfrm>
            <a:off x="2003256" y="3786743"/>
            <a:ext cx="121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mm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3F4AC6-7EE8-4840-68A4-85B2EEA3D50A}"/>
              </a:ext>
            </a:extLst>
          </p:cNvPr>
          <p:cNvGrpSpPr/>
          <p:nvPr/>
        </p:nvGrpSpPr>
        <p:grpSpPr>
          <a:xfrm>
            <a:off x="1096829" y="1031056"/>
            <a:ext cx="2705914" cy="2295905"/>
            <a:chOff x="1096829" y="1031056"/>
            <a:chExt cx="2705914" cy="2295905"/>
          </a:xfrm>
        </p:grpSpPr>
        <p:pic>
          <p:nvPicPr>
            <p:cNvPr id="17" name="Picture 1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777316C5-3572-D8EE-A071-FC63DA361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9" t="10788" r="19222" b="20572"/>
            <a:stretch>
              <a:fillRect/>
            </a:stretch>
          </p:blipFill>
          <p:spPr>
            <a:xfrm>
              <a:off x="1096829" y="1031056"/>
              <a:ext cx="2705914" cy="229590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D2330B-59B0-1867-18A0-A402632222CB}"/>
                </a:ext>
              </a:extLst>
            </p:cNvPr>
            <p:cNvSpPr txBox="1"/>
            <p:nvPr/>
          </p:nvSpPr>
          <p:spPr>
            <a:xfrm>
              <a:off x="2119312" y="1031056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DA44E5-EDBB-A609-97A9-60379C8C6220}"/>
                </a:ext>
              </a:extLst>
            </p:cNvPr>
            <p:cNvSpPr txBox="1"/>
            <p:nvPr/>
          </p:nvSpPr>
          <p:spPr>
            <a:xfrm>
              <a:off x="2143004" y="28671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615597-ACB1-5796-867A-C3BF34AA611C}"/>
                </a:ext>
              </a:extLst>
            </p:cNvPr>
            <p:cNvSpPr txBox="1"/>
            <p:nvPr/>
          </p:nvSpPr>
          <p:spPr>
            <a:xfrm>
              <a:off x="1115675" y="191642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AE0A0D-18FF-471A-9CB7-ECD1F9A94DEB}"/>
                </a:ext>
              </a:extLst>
            </p:cNvPr>
            <p:cNvSpPr txBox="1"/>
            <p:nvPr/>
          </p:nvSpPr>
          <p:spPr>
            <a:xfrm>
              <a:off x="3456173" y="191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350F5818-54CF-6B46-EC25-F144AD417B18}"/>
                </a:ext>
              </a:extLst>
            </p:cNvPr>
            <p:cNvSpPr/>
            <p:nvPr/>
          </p:nvSpPr>
          <p:spPr bwMode="auto">
            <a:xfrm rot="9286922">
              <a:off x="3456173" y="2363674"/>
              <a:ext cx="324128" cy="13808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7F05B70B-0537-3188-81BC-C3013AA08B07}"/>
                </a:ext>
              </a:extLst>
            </p:cNvPr>
            <p:cNvSpPr/>
            <p:nvPr/>
          </p:nvSpPr>
          <p:spPr bwMode="auto">
            <a:xfrm rot="12981714">
              <a:off x="3438338" y="2745437"/>
              <a:ext cx="324128" cy="138083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4580E1-F1A0-10C7-DD57-0B8474BD5484}"/>
              </a:ext>
            </a:extLst>
          </p:cNvPr>
          <p:cNvGrpSpPr/>
          <p:nvPr/>
        </p:nvGrpSpPr>
        <p:grpSpPr>
          <a:xfrm>
            <a:off x="1068560" y="1020575"/>
            <a:ext cx="4162523" cy="3844140"/>
            <a:chOff x="1096829" y="1094180"/>
            <a:chExt cx="4162523" cy="3844140"/>
          </a:xfrm>
        </p:grpSpPr>
        <p:pic>
          <p:nvPicPr>
            <p:cNvPr id="17421" name="Picture 17420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45199599-937B-92A8-7D3B-42630030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73" t="37165" r="19222" b="20572"/>
            <a:stretch>
              <a:fillRect/>
            </a:stretch>
          </p:blipFill>
          <p:spPr>
            <a:xfrm>
              <a:off x="1096829" y="1094180"/>
              <a:ext cx="3763076" cy="3484188"/>
            </a:xfrm>
            <a:prstGeom prst="rect">
              <a:avLst/>
            </a:prstGeom>
            <a:ln w="127000">
              <a:solidFill>
                <a:schemeClr val="bg1"/>
              </a:solidFill>
            </a:ln>
          </p:spPr>
        </p:pic>
        <p:sp>
          <p:nvSpPr>
            <p:cNvPr id="17422" name="TextBox 17421">
              <a:extLst>
                <a:ext uri="{FF2B5EF4-FFF2-40B4-BE49-F238E27FC236}">
                  <a16:creationId xmlns:a16="http://schemas.microsoft.com/office/drawing/2014/main" id="{88C587AA-E9C0-1979-9455-852FCFB8F47E}"/>
                </a:ext>
              </a:extLst>
            </p:cNvPr>
            <p:cNvSpPr txBox="1"/>
            <p:nvPr/>
          </p:nvSpPr>
          <p:spPr>
            <a:xfrm>
              <a:off x="2590257" y="1112809"/>
              <a:ext cx="838404" cy="910310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7423" name="TextBox 17422">
              <a:extLst>
                <a:ext uri="{FF2B5EF4-FFF2-40B4-BE49-F238E27FC236}">
                  <a16:creationId xmlns:a16="http://schemas.microsoft.com/office/drawing/2014/main" id="{319D5A07-D141-4C6C-CE38-74444C4ECAD5}"/>
                </a:ext>
              </a:extLst>
            </p:cNvPr>
            <p:cNvSpPr txBox="1"/>
            <p:nvPr/>
          </p:nvSpPr>
          <p:spPr>
            <a:xfrm>
              <a:off x="2722557" y="4028010"/>
              <a:ext cx="802842" cy="910310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P</a:t>
              </a:r>
            </a:p>
          </p:txBody>
        </p:sp>
        <p:sp>
          <p:nvSpPr>
            <p:cNvPr id="17424" name="TextBox 17423">
              <a:extLst>
                <a:ext uri="{FF2B5EF4-FFF2-40B4-BE49-F238E27FC236}">
                  <a16:creationId xmlns:a16="http://schemas.microsoft.com/office/drawing/2014/main" id="{EBFE7D41-38A5-C0E0-00F4-564C4FA37FEE}"/>
                </a:ext>
              </a:extLst>
            </p:cNvPr>
            <p:cNvSpPr txBox="1"/>
            <p:nvPr/>
          </p:nvSpPr>
          <p:spPr>
            <a:xfrm>
              <a:off x="1207168" y="2491041"/>
              <a:ext cx="854208" cy="910310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R</a:t>
              </a:r>
            </a:p>
          </p:txBody>
        </p:sp>
        <p:sp>
          <p:nvSpPr>
            <p:cNvPr id="17425" name="TextBox 17424">
              <a:extLst>
                <a:ext uri="{FF2B5EF4-FFF2-40B4-BE49-F238E27FC236}">
                  <a16:creationId xmlns:a16="http://schemas.microsoft.com/office/drawing/2014/main" id="{8ACD433F-731E-0CCF-3CCB-D0F2E6B3A9E6}"/>
                </a:ext>
              </a:extLst>
            </p:cNvPr>
            <p:cNvSpPr txBox="1"/>
            <p:nvPr/>
          </p:nvSpPr>
          <p:spPr>
            <a:xfrm>
              <a:off x="4460458" y="2445391"/>
              <a:ext cx="798894" cy="910310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/>
                <a:t>L</a:t>
              </a:r>
            </a:p>
          </p:txBody>
        </p:sp>
        <p:sp>
          <p:nvSpPr>
            <p:cNvPr id="17432" name="TextBox 17431">
              <a:extLst>
                <a:ext uri="{FF2B5EF4-FFF2-40B4-BE49-F238E27FC236}">
                  <a16:creationId xmlns:a16="http://schemas.microsoft.com/office/drawing/2014/main" id="{6DC9522E-7B85-2D27-0112-C5BA54DC46C3}"/>
                </a:ext>
              </a:extLst>
            </p:cNvPr>
            <p:cNvSpPr txBox="1"/>
            <p:nvPr/>
          </p:nvSpPr>
          <p:spPr>
            <a:xfrm>
              <a:off x="2061376" y="1504748"/>
              <a:ext cx="1110280" cy="923331"/>
            </a:xfrm>
            <a:prstGeom prst="rect">
              <a:avLst/>
            </a:prstGeom>
            <a:noFill/>
            <a:ln w="412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Gross tumour volume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C9DC1F-19B8-0622-6ACE-67D30820A0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77826" y="2284937"/>
              <a:ext cx="478347" cy="217103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2221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46B4F-0B6A-129A-C5EA-61585E705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63DD7D39-5C45-9158-166E-13CAAC9E1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498BE5B1-8A3A-0DED-E527-9E0F05A0D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6509DC94-267A-9327-8DE6-4BE7173F5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Estimation of FLASH effect</a:t>
            </a:r>
          </a:p>
        </p:txBody>
      </p:sp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FEFF4E4-B00F-E13C-35BF-01B78263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5" t="40520" r="18590" b="22810"/>
          <a:stretch>
            <a:fillRect/>
          </a:stretch>
        </p:blipFill>
        <p:spPr>
          <a:xfrm>
            <a:off x="1189408" y="1023561"/>
            <a:ext cx="3079774" cy="3174945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6F0799-F87C-A32B-9DCA-460B1E639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 t="10722" r="21026" b="20000"/>
          <a:stretch>
            <a:fillRect/>
          </a:stretch>
        </p:blipFill>
        <p:spPr>
          <a:xfrm>
            <a:off x="4369410" y="1008493"/>
            <a:ext cx="3616890" cy="320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433AE4-96F1-812E-63D8-326BD0F1A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528" y="1035670"/>
            <a:ext cx="754936" cy="3120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D8A828-B6EE-34E0-6CB3-896B17150F28}"/>
              </a:ext>
            </a:extLst>
          </p:cNvPr>
          <p:cNvSpPr txBox="1"/>
          <p:nvPr/>
        </p:nvSpPr>
        <p:spPr>
          <a:xfrm>
            <a:off x="3945054" y="224766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FF106-93EC-2DB4-27B6-F0A6C3BE7731}"/>
              </a:ext>
            </a:extLst>
          </p:cNvPr>
          <p:cNvSpPr txBox="1"/>
          <p:nvPr/>
        </p:nvSpPr>
        <p:spPr>
          <a:xfrm>
            <a:off x="1189408" y="222654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23DBC-4A86-D5E8-2F9F-DC87654B4819}"/>
              </a:ext>
            </a:extLst>
          </p:cNvPr>
          <p:cNvSpPr txBox="1"/>
          <p:nvPr/>
        </p:nvSpPr>
        <p:spPr>
          <a:xfrm>
            <a:off x="2505133" y="100849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9AD50-6FA0-21F6-7C28-E9098F548F58}"/>
              </a:ext>
            </a:extLst>
          </p:cNvPr>
          <p:cNvSpPr txBox="1"/>
          <p:nvPr/>
        </p:nvSpPr>
        <p:spPr>
          <a:xfrm>
            <a:off x="3820858" y="-20955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80D3E-9DD5-3A3D-5DD0-92693D783E7E}"/>
              </a:ext>
            </a:extLst>
          </p:cNvPr>
          <p:cNvSpPr txBox="1"/>
          <p:nvPr/>
        </p:nvSpPr>
        <p:spPr>
          <a:xfrm>
            <a:off x="2559216" y="375060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3AC78-A1D9-3BBF-9D82-F9A12747A335}"/>
              </a:ext>
            </a:extLst>
          </p:cNvPr>
          <p:cNvSpPr txBox="1"/>
          <p:nvPr/>
        </p:nvSpPr>
        <p:spPr>
          <a:xfrm>
            <a:off x="7553573" y="22627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9ACDA-2793-D62C-CEB0-7A7E5369204F}"/>
              </a:ext>
            </a:extLst>
          </p:cNvPr>
          <p:cNvSpPr txBox="1"/>
          <p:nvPr/>
        </p:nvSpPr>
        <p:spPr>
          <a:xfrm>
            <a:off x="4549959" y="224160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B4965-B649-49DE-5963-ED7231269DBB}"/>
              </a:ext>
            </a:extLst>
          </p:cNvPr>
          <p:cNvSpPr txBox="1"/>
          <p:nvPr/>
        </p:nvSpPr>
        <p:spPr>
          <a:xfrm>
            <a:off x="5966421" y="102356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B3F57-571F-1C75-0A7A-409124BE315E}"/>
              </a:ext>
            </a:extLst>
          </p:cNvPr>
          <p:cNvSpPr txBox="1"/>
          <p:nvPr/>
        </p:nvSpPr>
        <p:spPr>
          <a:xfrm>
            <a:off x="6020504" y="37656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1E37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210461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60909E3-CA0E-FDF3-7CAD-1DE46CFBC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965FDB4-42F1-35F0-2D34-9ED386534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284165A-EC39-FA16-3885-D8A8E381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Comparison with </a:t>
            </a:r>
            <a:r>
              <a:rPr lang="en-US" altLang="en-US" dirty="0" err="1"/>
              <a:t>Cyberknife</a:t>
            </a:r>
            <a:r>
              <a:rPr lang="en-US" altLang="en-US" dirty="0"/>
              <a:t>: robot paths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EC55A91-0398-7E99-A4B7-59B5BF8A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399" y="4636320"/>
            <a:ext cx="4509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altLang="en-US" sz="1600" dirty="0">
                <a:solidFill>
                  <a:srgbClr val="381E37"/>
                </a:solidFill>
              </a:rPr>
              <a:t>Bedford et al.  Med. Phys. 47: 1533-1544 (2020)</a:t>
            </a:r>
            <a:endParaRPr lang="en-GB" altLang="en-US" sz="1600" dirty="0">
              <a:solidFill>
                <a:srgbClr val="381E37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3566D-ED78-79EF-1418-36943DA3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591"/>
          <a:stretch>
            <a:fillRect/>
          </a:stretch>
        </p:blipFill>
        <p:spPr>
          <a:xfrm>
            <a:off x="5563066" y="1040951"/>
            <a:ext cx="3380990" cy="1784695"/>
          </a:xfrm>
          <a:prstGeom prst="rect">
            <a:avLst/>
          </a:prstGeom>
        </p:spPr>
      </p:pic>
      <p:pic>
        <p:nvPicPr>
          <p:cNvPr id="14" name="Picture 13" descr="A computer screen shot of a computer screen&#10;&#10;AI-generated content may be incorrect.">
            <a:extLst>
              <a:ext uri="{FF2B5EF4-FFF2-40B4-BE49-F238E27FC236}">
                <a16:creationId xmlns:a16="http://schemas.microsoft.com/office/drawing/2014/main" id="{96B59A97-FAFB-6C7C-4F85-5003C39BE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1" r="12316" b="19944"/>
          <a:stretch>
            <a:fillRect/>
          </a:stretch>
        </p:blipFill>
        <p:spPr>
          <a:xfrm>
            <a:off x="560387" y="1018655"/>
            <a:ext cx="4849851" cy="3051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4ADD8E-A326-E8E3-8F57-57EA7DE5639F}"/>
              </a:ext>
            </a:extLst>
          </p:cNvPr>
          <p:cNvSpPr txBox="1"/>
          <p:nvPr/>
        </p:nvSpPr>
        <p:spPr>
          <a:xfrm>
            <a:off x="1614783" y="415607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1E37"/>
                </a:solidFill>
              </a:rPr>
              <a:t>C-arm equivalent gantry angles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D6717-8F6E-EC72-E24A-562DDA4FFEA5}"/>
              </a:ext>
            </a:extLst>
          </p:cNvPr>
          <p:cNvSpPr txBox="1"/>
          <p:nvPr/>
        </p:nvSpPr>
        <p:spPr>
          <a:xfrm rot="16200000">
            <a:off x="-1065413" y="2376854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81E37"/>
                </a:solidFill>
              </a:rPr>
              <a:t>C-arm </a:t>
            </a:r>
            <a:r>
              <a:rPr lang="en-GB" dirty="0" err="1">
                <a:solidFill>
                  <a:srgbClr val="381E37"/>
                </a:solidFill>
              </a:rPr>
              <a:t>equiv</a:t>
            </a:r>
            <a:r>
              <a:rPr lang="en-GB" dirty="0">
                <a:solidFill>
                  <a:srgbClr val="381E37"/>
                </a:solidFill>
              </a:rPr>
              <a:t> couch 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15EB9-06BB-5347-C17F-68894741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887" b="3438"/>
          <a:stretch>
            <a:fillRect/>
          </a:stretch>
        </p:blipFill>
        <p:spPr>
          <a:xfrm>
            <a:off x="5563066" y="2932063"/>
            <a:ext cx="3387788" cy="1647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CE6367-AD3B-2DE1-2BD2-DCBAF2EC0CDC}"/>
              </a:ext>
            </a:extLst>
          </p:cNvPr>
          <p:cNvSpPr/>
          <p:nvPr/>
        </p:nvSpPr>
        <p:spPr bwMode="auto">
          <a:xfrm>
            <a:off x="5563066" y="1023938"/>
            <a:ext cx="351505" cy="2315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4B0D2-E404-A3A0-3A2F-C7ECE551B56C}"/>
              </a:ext>
            </a:extLst>
          </p:cNvPr>
          <p:cNvSpPr/>
          <p:nvPr/>
        </p:nvSpPr>
        <p:spPr bwMode="auto">
          <a:xfrm>
            <a:off x="5572783" y="2932063"/>
            <a:ext cx="351505" cy="23154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8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7820C-B92A-B589-D3F6-7FE47BB34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84F7BA62-863D-DCF2-60D8-874C4E561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57652C18-7D73-188B-D562-19C850974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546E7F09-291B-4F68-FFB1-BB36DEB8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Electrons versus </a:t>
            </a:r>
            <a:r>
              <a:rPr lang="en-US" altLang="en-US" dirty="0" err="1"/>
              <a:t>Cyberknife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FD8CF-0E2D-B3A2-BECB-913E4F00F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12" y="1069977"/>
            <a:ext cx="792062" cy="29249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D557A0C-C691-B59E-2016-583BE56304E3}"/>
              </a:ext>
            </a:extLst>
          </p:cNvPr>
          <p:cNvGrpSpPr/>
          <p:nvPr/>
        </p:nvGrpSpPr>
        <p:grpSpPr>
          <a:xfrm>
            <a:off x="4277204" y="1077913"/>
            <a:ext cx="3570074" cy="2983942"/>
            <a:chOff x="443985" y="1039075"/>
            <a:chExt cx="3570074" cy="2983942"/>
          </a:xfrm>
        </p:grpSpPr>
        <p:pic>
          <p:nvPicPr>
            <p:cNvPr id="2" name="Picture 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603E9C4-08B4-CCF3-FAF1-C6956645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0" t="10435" r="16281" b="19583"/>
            <a:stretch>
              <a:fillRect/>
            </a:stretch>
          </p:blipFill>
          <p:spPr>
            <a:xfrm>
              <a:off x="443985" y="1039075"/>
              <a:ext cx="3570074" cy="29839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334E9-B6D9-18D2-D0B9-0E63CA706947}"/>
                </a:ext>
              </a:extLst>
            </p:cNvPr>
            <p:cNvSpPr txBox="1"/>
            <p:nvPr/>
          </p:nvSpPr>
          <p:spPr>
            <a:xfrm>
              <a:off x="3689931" y="2375667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6372A0-C91A-1D09-69C5-C4C52176A385}"/>
                </a:ext>
              </a:extLst>
            </p:cNvPr>
            <p:cNvSpPr txBox="1"/>
            <p:nvPr/>
          </p:nvSpPr>
          <p:spPr>
            <a:xfrm>
              <a:off x="502623" y="2375667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BEDBF-264D-91A9-B65F-6F1D97AC1FA9}"/>
                </a:ext>
              </a:extLst>
            </p:cNvPr>
            <p:cNvSpPr txBox="1"/>
            <p:nvPr/>
          </p:nvSpPr>
          <p:spPr>
            <a:xfrm>
              <a:off x="1949233" y="103907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A765C7-B89E-0DDC-445E-C9404B944623}"/>
                </a:ext>
              </a:extLst>
            </p:cNvPr>
            <p:cNvSpPr txBox="1"/>
            <p:nvPr/>
          </p:nvSpPr>
          <p:spPr>
            <a:xfrm>
              <a:off x="1963661" y="357954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D31C5C-BDD5-85B7-12E4-D6370D07B33F}"/>
              </a:ext>
            </a:extLst>
          </p:cNvPr>
          <p:cNvGrpSpPr>
            <a:grpSpLocks noChangeAspect="1"/>
          </p:cNvGrpSpPr>
          <p:nvPr/>
        </p:nvGrpSpPr>
        <p:grpSpPr>
          <a:xfrm>
            <a:off x="657942" y="1069899"/>
            <a:ext cx="3499446" cy="2969198"/>
            <a:chOff x="1096829" y="1031056"/>
            <a:chExt cx="2705914" cy="2295905"/>
          </a:xfrm>
        </p:grpSpPr>
        <p:pic>
          <p:nvPicPr>
            <p:cNvPr id="18" name="Picture 1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90988BA0-C4EC-201F-65E6-ED68874B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9" t="10788" r="19222" b="20572"/>
            <a:stretch>
              <a:fillRect/>
            </a:stretch>
          </p:blipFill>
          <p:spPr>
            <a:xfrm>
              <a:off x="1096829" y="1031056"/>
              <a:ext cx="2705914" cy="229590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C9CCDF-C5CE-CE5D-8038-ACAF1FA414A1}"/>
                </a:ext>
              </a:extLst>
            </p:cNvPr>
            <p:cNvSpPr txBox="1"/>
            <p:nvPr/>
          </p:nvSpPr>
          <p:spPr>
            <a:xfrm>
              <a:off x="2119312" y="1031056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7159E3-B5BE-F88C-700A-AC6D4FDBEC66}"/>
                </a:ext>
              </a:extLst>
            </p:cNvPr>
            <p:cNvSpPr txBox="1"/>
            <p:nvPr/>
          </p:nvSpPr>
          <p:spPr>
            <a:xfrm>
              <a:off x="2143004" y="286711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EC696-76E9-8800-0E55-3A6E04D5756E}"/>
                </a:ext>
              </a:extLst>
            </p:cNvPr>
            <p:cNvSpPr txBox="1"/>
            <p:nvPr/>
          </p:nvSpPr>
          <p:spPr>
            <a:xfrm>
              <a:off x="1115675" y="191642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623FEF-F74D-AA54-4CFB-1C0F4D5462B7}"/>
                </a:ext>
              </a:extLst>
            </p:cNvPr>
            <p:cNvSpPr txBox="1"/>
            <p:nvPr/>
          </p:nvSpPr>
          <p:spPr>
            <a:xfrm>
              <a:off x="3456173" y="191642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34046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0865FA-4F76-0087-23AB-DD3D689F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570EC319-F89D-3FB5-8F84-7B41D354F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83E5E524-0C8C-406B-C013-77FB0CAA4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46FE0317-2FF7-DC1C-EC0F-7C3AEA9E6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VHEE arc: superficial lung at 180 MeV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E08152-1303-8DBD-561B-51EE1029C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10172" r="1595" b="19227"/>
          <a:stretch>
            <a:fillRect/>
          </a:stretch>
        </p:blipFill>
        <p:spPr>
          <a:xfrm>
            <a:off x="6126453" y="2687834"/>
            <a:ext cx="2460434" cy="1660131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5BAB0C0-F43E-8131-BB1E-76C71DF8A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t="9935" r="454" b="19255"/>
          <a:stretch>
            <a:fillRect/>
          </a:stretch>
        </p:blipFill>
        <p:spPr>
          <a:xfrm>
            <a:off x="6126453" y="983745"/>
            <a:ext cx="2460434" cy="1667885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2E8066-2EAB-A326-EFC1-BF3A48D6A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10694" r="848" b="19690"/>
          <a:stretch>
            <a:fillRect/>
          </a:stretch>
        </p:blipFill>
        <p:spPr>
          <a:xfrm>
            <a:off x="940972" y="985378"/>
            <a:ext cx="5085569" cy="3404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260833-ED26-CA9A-415F-153C80A9DEFD}"/>
              </a:ext>
            </a:extLst>
          </p:cNvPr>
          <p:cNvSpPr txBox="1"/>
          <p:nvPr/>
        </p:nvSpPr>
        <p:spPr>
          <a:xfrm>
            <a:off x="2708281" y="4468821"/>
            <a:ext cx="41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81E37"/>
                </a:solidFill>
              </a:rPr>
              <a:t>120° arc with 4° control point spacing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3A4A4-B5A9-6D5B-7C4F-4E9D9D00D2DE}"/>
              </a:ext>
            </a:extLst>
          </p:cNvPr>
          <p:cNvSpPr txBox="1"/>
          <p:nvPr/>
        </p:nvSpPr>
        <p:spPr>
          <a:xfrm>
            <a:off x="5584685" y="2320011"/>
            <a:ext cx="441855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54C01-646E-E18D-08A9-057850BD55DC}"/>
              </a:ext>
            </a:extLst>
          </p:cNvPr>
          <p:cNvSpPr txBox="1"/>
          <p:nvPr/>
        </p:nvSpPr>
        <p:spPr>
          <a:xfrm>
            <a:off x="1062248" y="2320011"/>
            <a:ext cx="47244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F4B62-EE90-DA2F-2AF5-C7D5C902691D}"/>
              </a:ext>
            </a:extLst>
          </p:cNvPr>
          <p:cNvSpPr txBox="1"/>
          <p:nvPr/>
        </p:nvSpPr>
        <p:spPr>
          <a:xfrm>
            <a:off x="3392764" y="1120554"/>
            <a:ext cx="46370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E41F8-DB2B-B2A0-923A-47280403BCE4}"/>
              </a:ext>
            </a:extLst>
          </p:cNvPr>
          <p:cNvSpPr txBox="1"/>
          <p:nvPr/>
        </p:nvSpPr>
        <p:spPr>
          <a:xfrm>
            <a:off x="3392764" y="3839535"/>
            <a:ext cx="444039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8D900-2598-72CC-AD0D-2C2FD29A60B3}"/>
              </a:ext>
            </a:extLst>
          </p:cNvPr>
          <p:cNvSpPr txBox="1"/>
          <p:nvPr/>
        </p:nvSpPr>
        <p:spPr>
          <a:xfrm>
            <a:off x="7356670" y="101406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04F4D-E2DE-AE9C-A162-56376849C1F4}"/>
              </a:ext>
            </a:extLst>
          </p:cNvPr>
          <p:cNvSpPr txBox="1"/>
          <p:nvPr/>
        </p:nvSpPr>
        <p:spPr>
          <a:xfrm>
            <a:off x="7333383" y="222348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93D36-84B0-F9F0-6253-86C0DD4E150B}"/>
              </a:ext>
            </a:extLst>
          </p:cNvPr>
          <p:cNvSpPr txBox="1"/>
          <p:nvPr/>
        </p:nvSpPr>
        <p:spPr>
          <a:xfrm>
            <a:off x="6126453" y="1677256"/>
            <a:ext cx="47244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2BB6CD-6889-7A9B-568F-DE19A18A30A3}"/>
              </a:ext>
            </a:extLst>
          </p:cNvPr>
          <p:cNvSpPr txBox="1"/>
          <p:nvPr/>
        </p:nvSpPr>
        <p:spPr>
          <a:xfrm>
            <a:off x="8166047" y="1623990"/>
            <a:ext cx="441855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3C7F5AB-2C3F-0831-92EF-B980BC97F249}"/>
              </a:ext>
            </a:extLst>
          </p:cNvPr>
          <p:cNvSpPr/>
          <p:nvPr/>
        </p:nvSpPr>
        <p:spPr bwMode="auto">
          <a:xfrm rot="16200000">
            <a:off x="1764552" y="3795251"/>
            <a:ext cx="589935" cy="2310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5E1A508-B0C7-3AF2-471C-811D1B3B81F4}"/>
              </a:ext>
            </a:extLst>
          </p:cNvPr>
          <p:cNvSpPr/>
          <p:nvPr/>
        </p:nvSpPr>
        <p:spPr bwMode="auto">
          <a:xfrm rot="2087929">
            <a:off x="1456403" y="3228156"/>
            <a:ext cx="589935" cy="2310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7248BD1-3BD6-0B3C-48E8-B723F92BB6E5}"/>
              </a:ext>
            </a:extLst>
          </p:cNvPr>
          <p:cNvSpPr/>
          <p:nvPr/>
        </p:nvSpPr>
        <p:spPr bwMode="auto">
          <a:xfrm rot="10800000">
            <a:off x="1443222" y="3140351"/>
            <a:ext cx="909175" cy="950922"/>
          </a:xfrm>
          <a:prstGeom prst="arc">
            <a:avLst>
              <a:gd name="adj1" fmla="val 16200000"/>
              <a:gd name="adj2" fmla="val 1887838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43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CA04AD-8CB7-2E96-4CB3-D58391F0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6405F929-430E-006F-1630-D553BADDA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 dirty="0"/>
              <a:t>VHEE2025 - Beam modelling of a scanned electron beam</a:t>
            </a:r>
            <a:endParaRPr lang="en-US" altLang="en-US" sz="800" dirty="0"/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656B49CD-C801-B5A6-9B23-268F78402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C2C815F5-51D9-69C5-B38D-DDCBAD7B1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Superficial lung: </a:t>
            </a:r>
            <a:r>
              <a:rPr lang="en-US" altLang="en-US" dirty="0" err="1"/>
              <a:t>Cyberknife</a:t>
            </a:r>
            <a:r>
              <a:rPr lang="en-US" altLang="en-US" dirty="0"/>
              <a:t> comparison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631F51-99EA-0FC9-749D-03B47694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0" t="11274" r="10534" b="22639"/>
          <a:stretch>
            <a:fillRect/>
          </a:stretch>
        </p:blipFill>
        <p:spPr>
          <a:xfrm>
            <a:off x="658674" y="1064968"/>
            <a:ext cx="3527733" cy="294976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C139BF-5C31-B4D3-92C5-6156A1428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9144" b="20719"/>
          <a:stretch>
            <a:fillRect/>
          </a:stretch>
        </p:blipFill>
        <p:spPr>
          <a:xfrm>
            <a:off x="6312159" y="3762714"/>
            <a:ext cx="1921191" cy="1290862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94F202-F833-BA40-3507-2D3DAF6C5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10054" r="1797" b="19348"/>
          <a:stretch>
            <a:fillRect/>
          </a:stretch>
        </p:blipFill>
        <p:spPr>
          <a:xfrm>
            <a:off x="4337994" y="3771990"/>
            <a:ext cx="1855662" cy="1281586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340421-7C18-776B-A32F-094468F68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0104" r="1816" b="20154"/>
          <a:stretch>
            <a:fillRect/>
          </a:stretch>
        </p:blipFill>
        <p:spPr>
          <a:xfrm>
            <a:off x="4337994" y="1063625"/>
            <a:ext cx="3895356" cy="2657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71FADC-4146-62B3-2F4B-DB7797A60237}"/>
              </a:ext>
            </a:extLst>
          </p:cNvPr>
          <p:cNvSpPr txBox="1"/>
          <p:nvPr/>
        </p:nvSpPr>
        <p:spPr>
          <a:xfrm>
            <a:off x="7791495" y="2304469"/>
            <a:ext cx="441855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D9E0A-4092-B2C8-960F-9950DF1D786B}"/>
              </a:ext>
            </a:extLst>
          </p:cNvPr>
          <p:cNvSpPr txBox="1"/>
          <p:nvPr/>
        </p:nvSpPr>
        <p:spPr>
          <a:xfrm>
            <a:off x="4364664" y="2288111"/>
            <a:ext cx="47244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2DC80-552E-C2AD-CB75-77BF953F007D}"/>
              </a:ext>
            </a:extLst>
          </p:cNvPr>
          <p:cNvSpPr txBox="1"/>
          <p:nvPr/>
        </p:nvSpPr>
        <p:spPr>
          <a:xfrm>
            <a:off x="6134605" y="1063625"/>
            <a:ext cx="46370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812A9-36C7-6FFC-FBA3-7B0E6AA38889}"/>
              </a:ext>
            </a:extLst>
          </p:cNvPr>
          <p:cNvSpPr txBox="1"/>
          <p:nvPr/>
        </p:nvSpPr>
        <p:spPr>
          <a:xfrm>
            <a:off x="6285672" y="3272887"/>
            <a:ext cx="444039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74E75-7DD6-B116-A824-019D77D64B45}"/>
              </a:ext>
            </a:extLst>
          </p:cNvPr>
          <p:cNvSpPr txBox="1"/>
          <p:nvPr/>
        </p:nvSpPr>
        <p:spPr>
          <a:xfrm>
            <a:off x="7842285" y="4254446"/>
            <a:ext cx="441855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DBD75-2C9F-8719-698A-AF251EE73555}"/>
              </a:ext>
            </a:extLst>
          </p:cNvPr>
          <p:cNvSpPr txBox="1"/>
          <p:nvPr/>
        </p:nvSpPr>
        <p:spPr>
          <a:xfrm>
            <a:off x="6312159" y="4272689"/>
            <a:ext cx="47244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7C000-70E4-EEDC-4452-7BC08927F033}"/>
              </a:ext>
            </a:extLst>
          </p:cNvPr>
          <p:cNvSpPr txBox="1"/>
          <p:nvPr/>
        </p:nvSpPr>
        <p:spPr>
          <a:xfrm>
            <a:off x="4337994" y="4272689"/>
            <a:ext cx="463708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AF713-D58D-F27A-4C32-37E093BE8B3A}"/>
              </a:ext>
            </a:extLst>
          </p:cNvPr>
          <p:cNvSpPr txBox="1"/>
          <p:nvPr/>
        </p:nvSpPr>
        <p:spPr>
          <a:xfrm>
            <a:off x="5868120" y="4254446"/>
            <a:ext cx="444039" cy="503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9D097-E9A7-05B1-547F-DDDB24311991}"/>
              </a:ext>
            </a:extLst>
          </p:cNvPr>
          <p:cNvSpPr txBox="1"/>
          <p:nvPr/>
        </p:nvSpPr>
        <p:spPr>
          <a:xfrm>
            <a:off x="5187817" y="373059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04AB3-D4A3-0FDC-242F-590021B2287F}"/>
              </a:ext>
            </a:extLst>
          </p:cNvPr>
          <p:cNvSpPr txBox="1"/>
          <p:nvPr/>
        </p:nvSpPr>
        <p:spPr>
          <a:xfrm>
            <a:off x="5211563" y="468424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0E7AB-7A6A-83BB-7B2A-B4F3230092DC}"/>
              </a:ext>
            </a:extLst>
          </p:cNvPr>
          <p:cNvSpPr txBox="1"/>
          <p:nvPr/>
        </p:nvSpPr>
        <p:spPr>
          <a:xfrm>
            <a:off x="7118773" y="376921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9A6865-A5F0-33C0-49CA-96F462622D36}"/>
              </a:ext>
            </a:extLst>
          </p:cNvPr>
          <p:cNvSpPr txBox="1"/>
          <p:nvPr/>
        </p:nvSpPr>
        <p:spPr>
          <a:xfrm>
            <a:off x="7194468" y="466390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49820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1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A9963BB1-9C6E-6056-9D60-F0262E838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>
                <a:solidFill>
                  <a:schemeClr val="bg1"/>
                </a:solidFill>
              </a:rPr>
              <a:t>VHEE2025 - Beam modelling of a scanned electron beam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461125DB-878A-9342-9A5F-E79420A7E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C11E3527-9E12-486D-B319-3301E052FB9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3556" name="Rectangle 1">
            <a:extLst>
              <a:ext uri="{FF2B5EF4-FFF2-40B4-BE49-F238E27FC236}">
                <a16:creationId xmlns:a16="http://schemas.microsoft.com/office/drawing/2014/main" id="{CABEEEA7-37C2-749A-793D-CEF2DFFF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1670050"/>
            <a:ext cx="1962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100" dirty="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0862630E-DA30-D2A0-3656-EA99DB88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222375"/>
            <a:ext cx="6862762" cy="1739900"/>
          </a:xfrm>
        </p:spPr>
        <p:txBody>
          <a:bodyPr/>
          <a:lstStyle/>
          <a:p>
            <a:pPr eaLnBrk="1" hangingPunct="1">
              <a:lnSpc>
                <a:spcPts val="4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200">
                <a:solidFill>
                  <a:srgbClr val="48D7FF"/>
                </a:solidFill>
              </a:rPr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9D07D85F-6D63-F42A-E4F5-8C8567AE6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59F5273-3D9B-A708-A1EF-44E45D259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18682AE-8F17-4A44-AFFF-14D087F6C007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96070959-1203-E54A-253A-FE4C5E549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Discussion and Conclusions</a:t>
            </a: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C7552D9E-62DA-81FD-7440-237E00B82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5879" y="1077913"/>
            <a:ext cx="6850696" cy="3377850"/>
          </a:xfrm>
        </p:spPr>
        <p:txBody>
          <a:bodyPr/>
          <a:lstStyle/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Need to decide on energy: depth dose versus penumbra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VHEE appears beneficial compared to photons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Planning: pulse resolution and overall treatment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Accelerators such as FLASHLAB@PITZ offer potential to exploit FLASH effect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This study uses conservative FLASH factor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The magnitude of the FLASH factor still unknown at such high dose rates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Higher energies may offer VHEE+FLASH benefits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 dirty="0"/>
              <a:t>Investigation on cohorts of patients needed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1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>
            <a:extLst>
              <a:ext uri="{FF2B5EF4-FFF2-40B4-BE49-F238E27FC236}">
                <a16:creationId xmlns:a16="http://schemas.microsoft.com/office/drawing/2014/main" id="{FC076397-ADE3-2103-F5DD-836548820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>
                <a:solidFill>
                  <a:schemeClr val="bg1"/>
                </a:solidFill>
              </a:rPr>
              <a:t>VHEE2025 - Beam modelling of a scanned electron beam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EF674374-FB6C-F3B9-98DA-1DD67BE7F4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267BA2F6-5073-47A5-871F-B9FF354C702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B3AC0B61-C22A-1F22-B8BC-417BE238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1670050"/>
            <a:ext cx="1962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1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B45D1AC7-F89E-4D58-3FEF-EABC971F2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222375"/>
            <a:ext cx="6862762" cy="1739900"/>
          </a:xfrm>
        </p:spPr>
        <p:txBody>
          <a:bodyPr/>
          <a:lstStyle/>
          <a:p>
            <a:pPr eaLnBrk="1" hangingPunct="1">
              <a:lnSpc>
                <a:spcPts val="4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600" dirty="0">
                <a:solidFill>
                  <a:srgbClr val="48D7FF"/>
                </a:solidFill>
              </a:rPr>
              <a:t>VHEE background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>
            <a:extLst>
              <a:ext uri="{FF2B5EF4-FFF2-40B4-BE49-F238E27FC236}">
                <a16:creationId xmlns:a16="http://schemas.microsoft.com/office/drawing/2014/main" id="{BEEAFF9E-9354-2CDE-5A04-804D56F662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75EA2D4E-17FD-E465-B589-4775BC7D92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8408B263-12EA-49F5-8537-B882B468B45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99566366-CB14-DE48-B5C0-0FA0D2005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Acknowledgments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05D374D-7BEB-E47E-B074-EFD1F808B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111" y="1380250"/>
            <a:ext cx="4697413" cy="3334631"/>
          </a:xfrm>
        </p:spPr>
        <p:txBody>
          <a:bodyPr/>
          <a:lstStyle/>
          <a:p>
            <a:pPr marL="358775" indent="-357188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dirty="0"/>
              <a:t>National Health Service</a:t>
            </a:r>
            <a:endParaRPr lang="en-GB" altLang="en-US" sz="1800" dirty="0"/>
          </a:p>
          <a:p>
            <a:pPr marL="358775" indent="-357188" eaLnBrk="1" hangingPunct="1">
              <a:buClr>
                <a:srgbClr val="3C1A40"/>
              </a:buClr>
              <a:buFont typeface="Georgia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600" dirty="0"/>
              <a:t>Funding to NIHR Biomedical Research Centre at The Royal Marsden and The Institute of Cancer Research</a:t>
            </a:r>
          </a:p>
          <a:p>
            <a:pPr marL="358775" indent="-357188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dirty="0"/>
          </a:p>
          <a:p>
            <a:pPr marL="358775" indent="-357188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dirty="0"/>
          </a:p>
          <a:p>
            <a:pPr marL="358775" indent="-357188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dirty="0"/>
          </a:p>
          <a:p>
            <a:pPr marL="358775" indent="-357188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dirty="0"/>
              <a:t>PITZ DESY</a:t>
            </a:r>
            <a:endParaRPr lang="en-GB" altLang="en-US" sz="1800" dirty="0"/>
          </a:p>
          <a:p>
            <a:pPr marL="358775" indent="-357188" eaLnBrk="1" hangingPunct="1">
              <a:buClr>
                <a:srgbClr val="3C1A40"/>
              </a:buClr>
              <a:buFont typeface="Georgia" pitchFamily="18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600" dirty="0" err="1"/>
              <a:t>FLASH</a:t>
            </a:r>
            <a:r>
              <a:rPr lang="en-GB" altLang="en-US" sz="1600" dirty="0" err="1">
                <a:latin typeface="Brush Script MT" panose="03060802040406070304" pitchFamily="66" charset="0"/>
              </a:rPr>
              <a:t>lab</a:t>
            </a:r>
            <a:r>
              <a:rPr lang="en-GB" altLang="en-US" sz="1600" dirty="0" err="1"/>
              <a:t>@PITZ</a:t>
            </a:r>
            <a:endParaRPr lang="en-GB" altLang="en-US" sz="1600" dirty="0"/>
          </a:p>
        </p:txBody>
      </p:sp>
      <p:pic>
        <p:nvPicPr>
          <p:cNvPr id="25606" name="Picture 7" descr="NIHR.bmp">
            <a:extLst>
              <a:ext uri="{FF2B5EF4-FFF2-40B4-BE49-F238E27FC236}">
                <a16:creationId xmlns:a16="http://schemas.microsoft.com/office/drawing/2014/main" id="{E102FE79-0940-5A2B-50C9-DF1B3FFD0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531377"/>
            <a:ext cx="25955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E3462A-9B5A-E57D-1044-ED1782821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49" y="3254949"/>
            <a:ext cx="2297159" cy="9742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60909E3-CA0E-FDF3-7CAD-1DE46CFBC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965FDB4-42F1-35F0-2D34-9ED386534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284165A-EC39-FA16-3885-D8A8E381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Treatment planning for VHEE: summary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EC55A91-0398-7E99-A4B7-59B5BF8A5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133" y="4638675"/>
            <a:ext cx="64315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altLang="en-US" sz="1600" dirty="0">
                <a:solidFill>
                  <a:srgbClr val="381E37"/>
                </a:solidFill>
              </a:rPr>
              <a:t>Bedford and Oelfke Phys. Imaging. Radiat. Oncol. 32: 100670 (2024)</a:t>
            </a:r>
            <a:endParaRPr lang="en-GB" altLang="en-US" sz="1600" dirty="0">
              <a:solidFill>
                <a:srgbClr val="381E3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A1485-AEBD-EC5A-E44A-04D7EF06D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280" y="998311"/>
            <a:ext cx="4485523" cy="35695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FE419E-F257-5CEE-947B-26210D20F1AA}"/>
              </a:ext>
            </a:extLst>
          </p:cNvPr>
          <p:cNvSpPr/>
          <p:nvPr/>
        </p:nvSpPr>
        <p:spPr bwMode="auto">
          <a:xfrm>
            <a:off x="5687786" y="998311"/>
            <a:ext cx="718457" cy="35695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77480-0160-C8AC-2ABD-3F6173B788F9}"/>
              </a:ext>
            </a:extLst>
          </p:cNvPr>
          <p:cNvSpPr txBox="1"/>
          <p:nvPr/>
        </p:nvSpPr>
        <p:spPr>
          <a:xfrm>
            <a:off x="6536871" y="2446420"/>
            <a:ext cx="226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Organ at risk sparing of 0-10%</a:t>
            </a:r>
          </a:p>
          <a:p>
            <a:r>
              <a:rPr lang="en-GB" dirty="0">
                <a:solidFill>
                  <a:srgbClr val="FF0000"/>
                </a:solidFill>
              </a:rPr>
              <a:t>of prescribed dose</a:t>
            </a:r>
          </a:p>
        </p:txBody>
      </p:sp>
    </p:spTree>
    <p:extLst>
      <p:ext uri="{BB962C8B-B14F-4D97-AF65-F5344CB8AC3E}">
        <p14:creationId xmlns:p14="http://schemas.microsoft.com/office/powerpoint/2010/main" val="1533127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60909E3-CA0E-FDF3-7CAD-1DE46CFBC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965FDB4-42F1-35F0-2D34-9ED386534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1389ACF7-0784-4F61-90DB-F7E1EF7E3BD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D284165A-EC39-FA16-3885-D8A8E381D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50850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Choice of VHEE energy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9" y="2454182"/>
            <a:ext cx="16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Low energy</a:t>
            </a:r>
            <a:endParaRPr lang="en-GB" b="1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6404" y="2453747"/>
            <a:ext cx="16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High energy</a:t>
            </a:r>
            <a:endParaRPr lang="en-GB" b="1" i="1" dirty="0">
              <a:solidFill>
                <a:srgbClr val="FF000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D9EC40-A1ED-0858-6657-3CEA6B0AAE1C}"/>
              </a:ext>
            </a:extLst>
          </p:cNvPr>
          <p:cNvGrpSpPr/>
          <p:nvPr/>
        </p:nvGrpSpPr>
        <p:grpSpPr>
          <a:xfrm>
            <a:off x="2047876" y="1336112"/>
            <a:ext cx="5922420" cy="2766372"/>
            <a:chOff x="2047876" y="1545662"/>
            <a:chExt cx="5922420" cy="2766372"/>
          </a:xfrm>
        </p:grpSpPr>
        <p:sp>
          <p:nvSpPr>
            <p:cNvPr id="5" name="Rectangle 4"/>
            <p:cNvSpPr/>
            <p:nvPr/>
          </p:nvSpPr>
          <p:spPr bwMode="auto">
            <a:xfrm>
              <a:off x="2066925" y="3223009"/>
              <a:ext cx="4991100" cy="133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4181475" y="3378584"/>
              <a:ext cx="742950" cy="93345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799" y="1545662"/>
              <a:ext cx="2465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381E37"/>
                  </a:solidFill>
                </a:rPr>
                <a:t>Depth dose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8606" y="1548328"/>
              <a:ext cx="3111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381E37"/>
                  </a:solidFill>
                </a:rPr>
                <a:t>Lower scatter</a:t>
              </a:r>
            </a:p>
            <a:p>
              <a:r>
                <a:rPr lang="en-GB" b="1" dirty="0">
                  <a:solidFill>
                    <a:srgbClr val="381E37"/>
                  </a:solidFill>
                </a:rPr>
                <a:t>Steeper penumbra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2047876" y="2937259"/>
              <a:ext cx="1838324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2200275" y="1784734"/>
              <a:ext cx="0" cy="13335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4" name="Freeform 13"/>
            <p:cNvSpPr/>
            <p:nvPr/>
          </p:nvSpPr>
          <p:spPr bwMode="auto">
            <a:xfrm>
              <a:off x="2190749" y="2225376"/>
              <a:ext cx="1253677" cy="712037"/>
            </a:xfrm>
            <a:custGeom>
              <a:avLst/>
              <a:gdLst>
                <a:gd name="connsiteX0" fmla="*/ 0 w 762000"/>
                <a:gd name="connsiteY0" fmla="*/ 142197 h 675752"/>
                <a:gd name="connsiteX1" fmla="*/ 285750 w 762000"/>
                <a:gd name="connsiteY1" fmla="*/ 27897 h 675752"/>
                <a:gd name="connsiteX2" fmla="*/ 495300 w 762000"/>
                <a:gd name="connsiteY2" fmla="*/ 56472 h 675752"/>
                <a:gd name="connsiteX3" fmla="*/ 666750 w 762000"/>
                <a:gd name="connsiteY3" fmla="*/ 608922 h 675752"/>
                <a:gd name="connsiteX4" fmla="*/ 762000 w 762000"/>
                <a:gd name="connsiteY4" fmla="*/ 666072 h 675752"/>
                <a:gd name="connsiteX5" fmla="*/ 762000 w 762000"/>
                <a:gd name="connsiteY5" fmla="*/ 666072 h 675752"/>
                <a:gd name="connsiteX0" fmla="*/ 0 w 762000"/>
                <a:gd name="connsiteY0" fmla="*/ 178482 h 712037"/>
                <a:gd name="connsiteX1" fmla="*/ 278931 w 762000"/>
                <a:gd name="connsiteY1" fmla="*/ 8084 h 712037"/>
                <a:gd name="connsiteX2" fmla="*/ 495300 w 762000"/>
                <a:gd name="connsiteY2" fmla="*/ 92757 h 712037"/>
                <a:gd name="connsiteX3" fmla="*/ 666750 w 762000"/>
                <a:gd name="connsiteY3" fmla="*/ 645207 h 712037"/>
                <a:gd name="connsiteX4" fmla="*/ 762000 w 762000"/>
                <a:gd name="connsiteY4" fmla="*/ 702357 h 712037"/>
                <a:gd name="connsiteX5" fmla="*/ 762000 w 762000"/>
                <a:gd name="connsiteY5" fmla="*/ 702357 h 7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0" h="712037">
                  <a:moveTo>
                    <a:pt x="0" y="178482"/>
                  </a:moveTo>
                  <a:cubicBezTo>
                    <a:pt x="101600" y="128475"/>
                    <a:pt x="196381" y="22371"/>
                    <a:pt x="278931" y="8084"/>
                  </a:cubicBezTo>
                  <a:cubicBezTo>
                    <a:pt x="361481" y="-6203"/>
                    <a:pt x="430664" y="-13430"/>
                    <a:pt x="495300" y="92757"/>
                  </a:cubicBezTo>
                  <a:cubicBezTo>
                    <a:pt x="559936" y="198944"/>
                    <a:pt x="622300" y="543607"/>
                    <a:pt x="666750" y="645207"/>
                  </a:cubicBezTo>
                  <a:cubicBezTo>
                    <a:pt x="711200" y="746807"/>
                    <a:pt x="762000" y="702357"/>
                    <a:pt x="762000" y="702357"/>
                  </a:cubicBezTo>
                  <a:lnTo>
                    <a:pt x="762000" y="702357"/>
                  </a:ln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" name="Freeform 1"/>
            <p:cNvSpPr/>
            <p:nvPr/>
          </p:nvSpPr>
          <p:spPr bwMode="auto">
            <a:xfrm>
              <a:off x="5406887" y="2323269"/>
              <a:ext cx="1144988" cy="305075"/>
            </a:xfrm>
            <a:custGeom>
              <a:avLst/>
              <a:gdLst>
                <a:gd name="connsiteX0" fmla="*/ 0 w 1144988"/>
                <a:gd name="connsiteY0" fmla="*/ 278296 h 305075"/>
                <a:gd name="connsiteX1" fmla="*/ 739471 w 1144988"/>
                <a:gd name="connsiteY1" fmla="*/ 278296 h 305075"/>
                <a:gd name="connsiteX2" fmla="*/ 1144988 w 1144988"/>
                <a:gd name="connsiteY2" fmla="*/ 0 h 3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988" h="305075">
                  <a:moveTo>
                    <a:pt x="0" y="278296"/>
                  </a:moveTo>
                  <a:cubicBezTo>
                    <a:pt x="274320" y="301487"/>
                    <a:pt x="548640" y="324679"/>
                    <a:pt x="739471" y="278296"/>
                  </a:cubicBezTo>
                  <a:cubicBezTo>
                    <a:pt x="930302" y="231913"/>
                    <a:pt x="1037645" y="115956"/>
                    <a:pt x="1144988" y="0"/>
                  </a:cubicBezTo>
                </a:path>
              </a:pathLst>
            </a:custGeom>
            <a:noFill/>
            <a:ln w="2540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flipV="1">
              <a:off x="5416169" y="2809611"/>
              <a:ext cx="1144988" cy="305075"/>
            </a:xfrm>
            <a:custGeom>
              <a:avLst/>
              <a:gdLst>
                <a:gd name="connsiteX0" fmla="*/ 0 w 1144988"/>
                <a:gd name="connsiteY0" fmla="*/ 278296 h 305075"/>
                <a:gd name="connsiteX1" fmla="*/ 739471 w 1144988"/>
                <a:gd name="connsiteY1" fmla="*/ 278296 h 305075"/>
                <a:gd name="connsiteX2" fmla="*/ 1144988 w 1144988"/>
                <a:gd name="connsiteY2" fmla="*/ 0 h 30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988" h="305075">
                  <a:moveTo>
                    <a:pt x="0" y="278296"/>
                  </a:moveTo>
                  <a:cubicBezTo>
                    <a:pt x="274320" y="301487"/>
                    <a:pt x="548640" y="324679"/>
                    <a:pt x="739471" y="278296"/>
                  </a:cubicBezTo>
                  <a:cubicBezTo>
                    <a:pt x="930302" y="231913"/>
                    <a:pt x="1037645" y="115956"/>
                    <a:pt x="1144988" y="0"/>
                  </a:cubicBezTo>
                </a:path>
              </a:pathLst>
            </a:custGeom>
            <a:noFill/>
            <a:ln w="2540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5416169" y="2720834"/>
              <a:ext cx="1247026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9229" name="Group 9228">
            <a:extLst>
              <a:ext uri="{FF2B5EF4-FFF2-40B4-BE49-F238E27FC236}">
                <a16:creationId xmlns:a16="http://schemas.microsoft.com/office/drawing/2014/main" id="{C85676AF-C4A6-3BFB-693F-2EDD61CF8670}"/>
              </a:ext>
            </a:extLst>
          </p:cNvPr>
          <p:cNvGrpSpPr/>
          <p:nvPr/>
        </p:nvGrpSpPr>
        <p:grpSpPr>
          <a:xfrm>
            <a:off x="1962195" y="1585151"/>
            <a:ext cx="5637518" cy="2509378"/>
            <a:chOff x="2023611" y="1828821"/>
            <a:chExt cx="5637518" cy="2509378"/>
          </a:xfrm>
        </p:grpSpPr>
        <p:sp>
          <p:nvSpPr>
            <p:cNvPr id="9230" name="TextBox 9229">
              <a:extLst>
                <a:ext uri="{FF2B5EF4-FFF2-40B4-BE49-F238E27FC236}">
                  <a16:creationId xmlns:a16="http://schemas.microsoft.com/office/drawing/2014/main" id="{6183A8F1-E426-09CE-8792-455998D82942}"/>
                </a:ext>
              </a:extLst>
            </p:cNvPr>
            <p:cNvSpPr txBox="1"/>
            <p:nvPr/>
          </p:nvSpPr>
          <p:spPr>
            <a:xfrm>
              <a:off x="5299977" y="1828821"/>
              <a:ext cx="2361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381E37"/>
                  </a:solidFill>
                </a:rPr>
                <a:t>Lower scatter</a:t>
              </a:r>
            </a:p>
            <a:p>
              <a:r>
                <a:rPr lang="en-GB" sz="1200" b="1" dirty="0">
                  <a:solidFill>
                    <a:srgbClr val="381E37"/>
                  </a:solidFill>
                </a:rPr>
                <a:t>Steeper penumbra</a:t>
              </a:r>
            </a:p>
          </p:txBody>
        </p:sp>
        <p:sp>
          <p:nvSpPr>
            <p:cNvPr id="9231" name="Rectangle 9230">
              <a:extLst>
                <a:ext uri="{FF2B5EF4-FFF2-40B4-BE49-F238E27FC236}">
                  <a16:creationId xmlns:a16="http://schemas.microsoft.com/office/drawing/2014/main" id="{751AB684-32D7-4C96-8163-093F463DE513}"/>
                </a:ext>
              </a:extLst>
            </p:cNvPr>
            <p:cNvSpPr/>
            <p:nvPr/>
          </p:nvSpPr>
          <p:spPr bwMode="auto">
            <a:xfrm rot="20877383">
              <a:off x="2129288" y="3249174"/>
              <a:ext cx="4991100" cy="1333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9232" name="Isosceles Triangle 9231">
              <a:extLst>
                <a:ext uri="{FF2B5EF4-FFF2-40B4-BE49-F238E27FC236}">
                  <a16:creationId xmlns:a16="http://schemas.microsoft.com/office/drawing/2014/main" id="{BF6D6424-B9C2-CB48-798E-5114D0CABDD4}"/>
                </a:ext>
              </a:extLst>
            </p:cNvPr>
            <p:cNvSpPr/>
            <p:nvPr/>
          </p:nvSpPr>
          <p:spPr bwMode="auto">
            <a:xfrm>
              <a:off x="4243838" y="3404749"/>
              <a:ext cx="742950" cy="93345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solidFill>
                <a:srgbClr val="381E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</a:endParaRPr>
            </a:p>
          </p:txBody>
        </p:sp>
        <p:grpSp>
          <p:nvGrpSpPr>
            <p:cNvPr id="9233" name="Group 9232">
              <a:extLst>
                <a:ext uri="{FF2B5EF4-FFF2-40B4-BE49-F238E27FC236}">
                  <a16:creationId xmlns:a16="http://schemas.microsoft.com/office/drawing/2014/main" id="{F357809A-1594-0BD5-D8E7-AF2929BD08FF}"/>
                </a:ext>
              </a:extLst>
            </p:cNvPr>
            <p:cNvGrpSpPr/>
            <p:nvPr/>
          </p:nvGrpSpPr>
          <p:grpSpPr>
            <a:xfrm>
              <a:off x="2023611" y="2073899"/>
              <a:ext cx="2627490" cy="1374677"/>
              <a:chOff x="2047876" y="1743557"/>
              <a:chExt cx="2627490" cy="1374677"/>
            </a:xfrm>
          </p:grpSpPr>
          <p:sp>
            <p:nvSpPr>
              <p:cNvPr id="9239" name="TextBox 9238">
                <a:extLst>
                  <a:ext uri="{FF2B5EF4-FFF2-40B4-BE49-F238E27FC236}">
                    <a16:creationId xmlns:a16="http://schemas.microsoft.com/office/drawing/2014/main" id="{1D8C67DB-8FCB-7323-EA4D-4682EDBB0EC8}"/>
                  </a:ext>
                </a:extLst>
              </p:cNvPr>
              <p:cNvSpPr txBox="1"/>
              <p:nvPr/>
            </p:nvSpPr>
            <p:spPr>
              <a:xfrm>
                <a:off x="2209799" y="1743557"/>
                <a:ext cx="2465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381E37"/>
                    </a:solidFill>
                  </a:rPr>
                  <a:t>Depth dose</a:t>
                </a:r>
              </a:p>
            </p:txBody>
          </p:sp>
          <p:cxnSp>
            <p:nvCxnSpPr>
              <p:cNvPr id="9240" name="Straight Arrow Connector 9239">
                <a:extLst>
                  <a:ext uri="{FF2B5EF4-FFF2-40B4-BE49-F238E27FC236}">
                    <a16:creationId xmlns:a16="http://schemas.microsoft.com/office/drawing/2014/main" id="{9C1B7798-DE8F-EB60-43D1-A47923E03E91}"/>
                  </a:ext>
                </a:extLst>
              </p:cNvPr>
              <p:cNvCxnSpPr/>
              <p:nvPr/>
            </p:nvCxnSpPr>
            <p:spPr bwMode="auto">
              <a:xfrm>
                <a:off x="2047876" y="2937259"/>
                <a:ext cx="1838324" cy="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9241" name="Straight Arrow Connector 9240">
                <a:extLst>
                  <a:ext uri="{FF2B5EF4-FFF2-40B4-BE49-F238E27FC236}">
                    <a16:creationId xmlns:a16="http://schemas.microsoft.com/office/drawing/2014/main" id="{0AC26300-B328-37DA-A195-EEC6850C8D47}"/>
                  </a:ext>
                </a:extLst>
              </p:cNvPr>
              <p:cNvCxnSpPr/>
              <p:nvPr/>
            </p:nvCxnSpPr>
            <p:spPr bwMode="auto">
              <a:xfrm flipV="1">
                <a:off x="2200275" y="1784734"/>
                <a:ext cx="0" cy="13335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9242" name="Freeform 13">
                <a:extLst>
                  <a:ext uri="{FF2B5EF4-FFF2-40B4-BE49-F238E27FC236}">
                    <a16:creationId xmlns:a16="http://schemas.microsoft.com/office/drawing/2014/main" id="{A580BB8A-7FEE-664F-CC00-253836ECCAD4}"/>
                  </a:ext>
                </a:extLst>
              </p:cNvPr>
              <p:cNvSpPr/>
              <p:nvPr/>
            </p:nvSpPr>
            <p:spPr bwMode="auto">
              <a:xfrm>
                <a:off x="2190749" y="2225376"/>
                <a:ext cx="1253677" cy="712037"/>
              </a:xfrm>
              <a:custGeom>
                <a:avLst/>
                <a:gdLst>
                  <a:gd name="connsiteX0" fmla="*/ 0 w 762000"/>
                  <a:gd name="connsiteY0" fmla="*/ 142197 h 675752"/>
                  <a:gd name="connsiteX1" fmla="*/ 285750 w 762000"/>
                  <a:gd name="connsiteY1" fmla="*/ 27897 h 675752"/>
                  <a:gd name="connsiteX2" fmla="*/ 495300 w 762000"/>
                  <a:gd name="connsiteY2" fmla="*/ 56472 h 675752"/>
                  <a:gd name="connsiteX3" fmla="*/ 666750 w 762000"/>
                  <a:gd name="connsiteY3" fmla="*/ 608922 h 675752"/>
                  <a:gd name="connsiteX4" fmla="*/ 762000 w 762000"/>
                  <a:gd name="connsiteY4" fmla="*/ 666072 h 675752"/>
                  <a:gd name="connsiteX5" fmla="*/ 762000 w 762000"/>
                  <a:gd name="connsiteY5" fmla="*/ 666072 h 675752"/>
                  <a:gd name="connsiteX0" fmla="*/ 0 w 762000"/>
                  <a:gd name="connsiteY0" fmla="*/ 178482 h 712037"/>
                  <a:gd name="connsiteX1" fmla="*/ 278931 w 762000"/>
                  <a:gd name="connsiteY1" fmla="*/ 8084 h 712037"/>
                  <a:gd name="connsiteX2" fmla="*/ 495300 w 762000"/>
                  <a:gd name="connsiteY2" fmla="*/ 92757 h 712037"/>
                  <a:gd name="connsiteX3" fmla="*/ 666750 w 762000"/>
                  <a:gd name="connsiteY3" fmla="*/ 645207 h 712037"/>
                  <a:gd name="connsiteX4" fmla="*/ 762000 w 762000"/>
                  <a:gd name="connsiteY4" fmla="*/ 702357 h 712037"/>
                  <a:gd name="connsiteX5" fmla="*/ 762000 w 762000"/>
                  <a:gd name="connsiteY5" fmla="*/ 702357 h 71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0" h="712037">
                    <a:moveTo>
                      <a:pt x="0" y="178482"/>
                    </a:moveTo>
                    <a:cubicBezTo>
                      <a:pt x="101600" y="128475"/>
                      <a:pt x="196381" y="22371"/>
                      <a:pt x="278931" y="8084"/>
                    </a:cubicBezTo>
                    <a:cubicBezTo>
                      <a:pt x="361481" y="-6203"/>
                      <a:pt x="430664" y="-13430"/>
                      <a:pt x="495300" y="92757"/>
                    </a:cubicBezTo>
                    <a:cubicBezTo>
                      <a:pt x="559936" y="198944"/>
                      <a:pt x="622300" y="543607"/>
                      <a:pt x="666750" y="645207"/>
                    </a:cubicBezTo>
                    <a:cubicBezTo>
                      <a:pt x="711200" y="746807"/>
                      <a:pt x="762000" y="702357"/>
                      <a:pt x="762000" y="702357"/>
                    </a:cubicBezTo>
                    <a:lnTo>
                      <a:pt x="762000" y="702357"/>
                    </a:ln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</p:grpSp>
        <p:grpSp>
          <p:nvGrpSpPr>
            <p:cNvPr id="9234" name="Group 9233">
              <a:extLst>
                <a:ext uri="{FF2B5EF4-FFF2-40B4-BE49-F238E27FC236}">
                  <a16:creationId xmlns:a16="http://schemas.microsoft.com/office/drawing/2014/main" id="{DF03C80D-C103-8B58-39D9-09429CB4FB40}"/>
                </a:ext>
              </a:extLst>
            </p:cNvPr>
            <p:cNvGrpSpPr/>
            <p:nvPr/>
          </p:nvGrpSpPr>
          <p:grpSpPr>
            <a:xfrm>
              <a:off x="5720963" y="2263132"/>
              <a:ext cx="821953" cy="542936"/>
              <a:chOff x="5406887" y="2323269"/>
              <a:chExt cx="1256308" cy="791417"/>
            </a:xfrm>
          </p:grpSpPr>
          <p:sp>
            <p:nvSpPr>
              <p:cNvPr id="9236" name="Freeform 1">
                <a:extLst>
                  <a:ext uri="{FF2B5EF4-FFF2-40B4-BE49-F238E27FC236}">
                    <a16:creationId xmlns:a16="http://schemas.microsoft.com/office/drawing/2014/main" id="{CAAAD2BB-20E7-FB99-51F0-E3782A654A4D}"/>
                  </a:ext>
                </a:extLst>
              </p:cNvPr>
              <p:cNvSpPr/>
              <p:nvPr/>
            </p:nvSpPr>
            <p:spPr bwMode="auto">
              <a:xfrm>
                <a:off x="5406887" y="2323269"/>
                <a:ext cx="1144988" cy="305075"/>
              </a:xfrm>
              <a:custGeom>
                <a:avLst/>
                <a:gdLst>
                  <a:gd name="connsiteX0" fmla="*/ 0 w 1144988"/>
                  <a:gd name="connsiteY0" fmla="*/ 278296 h 305075"/>
                  <a:gd name="connsiteX1" fmla="*/ 739471 w 1144988"/>
                  <a:gd name="connsiteY1" fmla="*/ 278296 h 305075"/>
                  <a:gd name="connsiteX2" fmla="*/ 1144988 w 1144988"/>
                  <a:gd name="connsiteY2" fmla="*/ 0 h 30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988" h="305075">
                    <a:moveTo>
                      <a:pt x="0" y="278296"/>
                    </a:moveTo>
                    <a:cubicBezTo>
                      <a:pt x="274320" y="301487"/>
                      <a:pt x="548640" y="324679"/>
                      <a:pt x="739471" y="278296"/>
                    </a:cubicBezTo>
                    <a:cubicBezTo>
                      <a:pt x="930302" y="231913"/>
                      <a:pt x="1037645" y="115956"/>
                      <a:pt x="1144988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81E37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9237" name="Freeform 14">
                <a:extLst>
                  <a:ext uri="{FF2B5EF4-FFF2-40B4-BE49-F238E27FC236}">
                    <a16:creationId xmlns:a16="http://schemas.microsoft.com/office/drawing/2014/main" id="{E5415CD1-E1BA-6561-D657-8DB2389FABC4}"/>
                  </a:ext>
                </a:extLst>
              </p:cNvPr>
              <p:cNvSpPr/>
              <p:nvPr/>
            </p:nvSpPr>
            <p:spPr bwMode="auto">
              <a:xfrm flipV="1">
                <a:off x="5416169" y="2809611"/>
                <a:ext cx="1144988" cy="305075"/>
              </a:xfrm>
              <a:custGeom>
                <a:avLst/>
                <a:gdLst>
                  <a:gd name="connsiteX0" fmla="*/ 0 w 1144988"/>
                  <a:gd name="connsiteY0" fmla="*/ 278296 h 305075"/>
                  <a:gd name="connsiteX1" fmla="*/ 739471 w 1144988"/>
                  <a:gd name="connsiteY1" fmla="*/ 278296 h 305075"/>
                  <a:gd name="connsiteX2" fmla="*/ 1144988 w 1144988"/>
                  <a:gd name="connsiteY2" fmla="*/ 0 h 305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4988" h="305075">
                    <a:moveTo>
                      <a:pt x="0" y="278296"/>
                    </a:moveTo>
                    <a:cubicBezTo>
                      <a:pt x="274320" y="301487"/>
                      <a:pt x="548640" y="324679"/>
                      <a:pt x="739471" y="278296"/>
                    </a:cubicBezTo>
                    <a:cubicBezTo>
                      <a:pt x="930302" y="231913"/>
                      <a:pt x="1037645" y="115956"/>
                      <a:pt x="1144988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381E37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</a:endParaRPr>
              </a:p>
            </p:txBody>
          </p:sp>
          <p:cxnSp>
            <p:nvCxnSpPr>
              <p:cNvPr id="9238" name="Straight Arrow Connector 9237">
                <a:extLst>
                  <a:ext uri="{FF2B5EF4-FFF2-40B4-BE49-F238E27FC236}">
                    <a16:creationId xmlns:a16="http://schemas.microsoft.com/office/drawing/2014/main" id="{8BCBECFD-3AE4-B96C-9D83-9980A4310431}"/>
                  </a:ext>
                </a:extLst>
              </p:cNvPr>
              <p:cNvCxnSpPr/>
              <p:nvPr/>
            </p:nvCxnSpPr>
            <p:spPr bwMode="auto">
              <a:xfrm>
                <a:off x="5416169" y="2720834"/>
                <a:ext cx="1247026" cy="0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" name="TextBox 6">
            <a:extLst>
              <a:ext uri="{FF2B5EF4-FFF2-40B4-BE49-F238E27FC236}">
                <a16:creationId xmlns:a16="http://schemas.microsoft.com/office/drawing/2014/main" id="{F7BBEA97-A946-4036-942A-8728CC00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337" y="4661959"/>
            <a:ext cx="4464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altLang="en-US" sz="1600" dirty="0">
                <a:solidFill>
                  <a:srgbClr val="381E37"/>
                </a:solidFill>
              </a:rPr>
              <a:t>Böhlen et al. </a:t>
            </a:r>
            <a:r>
              <a:rPr lang="en-GB" altLang="en-US" sz="1600" dirty="0">
                <a:solidFill>
                  <a:srgbClr val="381E37"/>
                </a:solidFill>
              </a:rPr>
              <a:t>Med. Phys. 48: 3958-3967 (2021)</a:t>
            </a:r>
            <a:r>
              <a:rPr lang="nb-NO" altLang="en-US" sz="1600" dirty="0">
                <a:solidFill>
                  <a:srgbClr val="381E37"/>
                </a:solidFill>
              </a:rPr>
              <a:t>.</a:t>
            </a:r>
            <a:endParaRPr lang="en-GB" altLang="en-US" sz="1600" dirty="0">
              <a:solidFill>
                <a:srgbClr val="381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40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1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>
            <a:extLst>
              <a:ext uri="{FF2B5EF4-FFF2-40B4-BE49-F238E27FC236}">
                <a16:creationId xmlns:a16="http://schemas.microsoft.com/office/drawing/2014/main" id="{33CFA343-AE8C-D841-9DFC-3E6FF31F2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>
                <a:solidFill>
                  <a:schemeClr val="bg1"/>
                </a:solidFill>
              </a:rPr>
              <a:t>VHEE2025 - Beam modelling of a scanned electron beam</a:t>
            </a:r>
            <a:endParaRPr lang="en-US" altLang="en-US" sz="800">
              <a:solidFill>
                <a:schemeClr val="bg1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BD0BAC82-A102-5BF5-3C80-6ED957860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849D1C2-BF37-40BA-9388-483FDBDFA56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A6028AD8-F302-D1F4-20A6-71085C27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1670050"/>
            <a:ext cx="19621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1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4E853DD3-4E3B-14C2-B071-2436502EB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222375"/>
            <a:ext cx="4585622" cy="1739900"/>
          </a:xfrm>
        </p:spPr>
        <p:txBody>
          <a:bodyPr/>
          <a:lstStyle/>
          <a:p>
            <a:pPr eaLnBrk="1" hangingPunct="1">
              <a:lnSpc>
                <a:spcPts val="4388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200" dirty="0">
                <a:solidFill>
                  <a:srgbClr val="48D7FF"/>
                </a:solidFill>
              </a:rPr>
              <a:t>Electron beam model (18 MeV)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 dirty="0"/>
              <a:t>VHEE2025 - Beam modelling of a scanned electron beam</a:t>
            </a:r>
            <a:endParaRPr lang="en-US" altLang="en-US" sz="800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Beam line at PITZ: 18 MeV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E05552-F3B5-3D41-48C8-1D23705F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8" y="1147984"/>
            <a:ext cx="8562109" cy="1890075"/>
          </a:xfrm>
          <a:prstGeom prst="rect">
            <a:avLst/>
          </a:prstGeom>
        </p:spPr>
      </p:pic>
      <p:grpSp>
        <p:nvGrpSpPr>
          <p:cNvPr id="17464" name="Group 17463">
            <a:extLst>
              <a:ext uri="{FF2B5EF4-FFF2-40B4-BE49-F238E27FC236}">
                <a16:creationId xmlns:a16="http://schemas.microsoft.com/office/drawing/2014/main" id="{DD91A0B4-077C-9426-B2CD-D249F9CDC609}"/>
              </a:ext>
            </a:extLst>
          </p:cNvPr>
          <p:cNvGrpSpPr/>
          <p:nvPr/>
        </p:nvGrpSpPr>
        <p:grpSpPr>
          <a:xfrm>
            <a:off x="916448" y="3061024"/>
            <a:ext cx="4500353" cy="1480342"/>
            <a:chOff x="1171772" y="3173207"/>
            <a:chExt cx="4500353" cy="1480342"/>
          </a:xfrm>
        </p:grpSpPr>
        <p:cxnSp>
          <p:nvCxnSpPr>
            <p:cNvPr id="3" name="Straight Arrow Connector 153">
              <a:extLst>
                <a:ext uri="{FF2B5EF4-FFF2-40B4-BE49-F238E27FC236}">
                  <a16:creationId xmlns:a16="http://schemas.microsoft.com/office/drawing/2014/main" id="{7F0A4A7D-BE63-5A75-0D56-497A7A828F6F}"/>
                </a:ext>
              </a:extLst>
            </p:cNvPr>
            <p:cNvCxnSpPr>
              <a:cxnSpLocks/>
            </p:cNvCxnSpPr>
            <p:nvPr/>
          </p:nvCxnSpPr>
          <p:spPr>
            <a:xfrm>
              <a:off x="3437164" y="4173431"/>
              <a:ext cx="2234961" cy="0"/>
            </a:xfrm>
            <a:prstGeom prst="straightConnector1">
              <a:avLst/>
            </a:prstGeom>
            <a:ln w="25400">
              <a:solidFill>
                <a:srgbClr val="381E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154">
              <a:extLst>
                <a:ext uri="{FF2B5EF4-FFF2-40B4-BE49-F238E27FC236}">
                  <a16:creationId xmlns:a16="http://schemas.microsoft.com/office/drawing/2014/main" id="{2CECF1CC-3A46-1470-DE2E-A70DCBD8E84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565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155">
              <a:extLst>
                <a:ext uri="{FF2B5EF4-FFF2-40B4-BE49-F238E27FC236}">
                  <a16:creationId xmlns:a16="http://schemas.microsoft.com/office/drawing/2014/main" id="{D271DB88-ED81-6C7F-6CD1-6DBC8E8E4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84439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156">
              <a:extLst>
                <a:ext uri="{FF2B5EF4-FFF2-40B4-BE49-F238E27FC236}">
                  <a16:creationId xmlns:a16="http://schemas.microsoft.com/office/drawing/2014/main" id="{74352467-2159-B874-629E-A52052F44619}"/>
                </a:ext>
              </a:extLst>
            </p:cNvPr>
            <p:cNvCxnSpPr>
              <a:cxnSpLocks/>
            </p:cNvCxnSpPr>
            <p:nvPr/>
          </p:nvCxnSpPr>
          <p:spPr>
            <a:xfrm>
              <a:off x="2040314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157">
              <a:extLst>
                <a:ext uri="{FF2B5EF4-FFF2-40B4-BE49-F238E27FC236}">
                  <a16:creationId xmlns:a16="http://schemas.microsoft.com/office/drawing/2014/main" id="{D2F8F29B-CEEE-DE16-ECAA-098647401563}"/>
                </a:ext>
              </a:extLst>
            </p:cNvPr>
            <p:cNvCxnSpPr>
              <a:cxnSpLocks/>
            </p:cNvCxnSpPr>
            <p:nvPr/>
          </p:nvCxnSpPr>
          <p:spPr>
            <a:xfrm>
              <a:off x="2096188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158">
              <a:extLst>
                <a:ext uri="{FF2B5EF4-FFF2-40B4-BE49-F238E27FC236}">
                  <a16:creationId xmlns:a16="http://schemas.microsoft.com/office/drawing/2014/main" id="{670C74A3-D7EF-92A4-7ADD-68706D516010}"/>
                </a:ext>
              </a:extLst>
            </p:cNvPr>
            <p:cNvCxnSpPr>
              <a:cxnSpLocks/>
            </p:cNvCxnSpPr>
            <p:nvPr/>
          </p:nvCxnSpPr>
          <p:spPr>
            <a:xfrm>
              <a:off x="2152062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159">
              <a:extLst>
                <a:ext uri="{FF2B5EF4-FFF2-40B4-BE49-F238E27FC236}">
                  <a16:creationId xmlns:a16="http://schemas.microsoft.com/office/drawing/2014/main" id="{454625A9-9D8D-EB66-F2B6-02D7F3D58FF8}"/>
                </a:ext>
              </a:extLst>
            </p:cNvPr>
            <p:cNvCxnSpPr>
              <a:cxnSpLocks/>
            </p:cNvCxnSpPr>
            <p:nvPr/>
          </p:nvCxnSpPr>
          <p:spPr>
            <a:xfrm>
              <a:off x="2207936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160">
              <a:extLst>
                <a:ext uri="{FF2B5EF4-FFF2-40B4-BE49-F238E27FC236}">
                  <a16:creationId xmlns:a16="http://schemas.microsoft.com/office/drawing/2014/main" id="{EE71A7A5-42E1-0DD8-3358-2A82E8A7C6A6}"/>
                </a:ext>
              </a:extLst>
            </p:cNvPr>
            <p:cNvCxnSpPr>
              <a:cxnSpLocks/>
            </p:cNvCxnSpPr>
            <p:nvPr/>
          </p:nvCxnSpPr>
          <p:spPr>
            <a:xfrm>
              <a:off x="2263810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61">
              <a:extLst>
                <a:ext uri="{FF2B5EF4-FFF2-40B4-BE49-F238E27FC236}">
                  <a16:creationId xmlns:a16="http://schemas.microsoft.com/office/drawing/2014/main" id="{F564F174-848A-A872-9C56-C89698671E03}"/>
                </a:ext>
              </a:extLst>
            </p:cNvPr>
            <p:cNvCxnSpPr>
              <a:cxnSpLocks/>
            </p:cNvCxnSpPr>
            <p:nvPr/>
          </p:nvCxnSpPr>
          <p:spPr>
            <a:xfrm>
              <a:off x="2319684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62">
              <a:extLst>
                <a:ext uri="{FF2B5EF4-FFF2-40B4-BE49-F238E27FC236}">
                  <a16:creationId xmlns:a16="http://schemas.microsoft.com/office/drawing/2014/main" id="{C6997169-99F5-044A-A9A3-0BB617464E37}"/>
                </a:ext>
              </a:extLst>
            </p:cNvPr>
            <p:cNvCxnSpPr>
              <a:cxnSpLocks/>
            </p:cNvCxnSpPr>
            <p:nvPr/>
          </p:nvCxnSpPr>
          <p:spPr>
            <a:xfrm>
              <a:off x="2375558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63">
              <a:extLst>
                <a:ext uri="{FF2B5EF4-FFF2-40B4-BE49-F238E27FC236}">
                  <a16:creationId xmlns:a16="http://schemas.microsoft.com/office/drawing/2014/main" id="{2A9116A9-2916-EE67-BB7F-D25A5448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431432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64">
              <a:extLst>
                <a:ext uri="{FF2B5EF4-FFF2-40B4-BE49-F238E27FC236}">
                  <a16:creationId xmlns:a16="http://schemas.microsoft.com/office/drawing/2014/main" id="{0B69A25F-C800-1A86-A473-FD2FC5B9E38B}"/>
                </a:ext>
              </a:extLst>
            </p:cNvPr>
            <p:cNvCxnSpPr>
              <a:cxnSpLocks/>
            </p:cNvCxnSpPr>
            <p:nvPr/>
          </p:nvCxnSpPr>
          <p:spPr>
            <a:xfrm>
              <a:off x="2487306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65">
              <a:extLst>
                <a:ext uri="{FF2B5EF4-FFF2-40B4-BE49-F238E27FC236}">
                  <a16:creationId xmlns:a16="http://schemas.microsoft.com/office/drawing/2014/main" id="{9F235509-730A-EE5A-EE5D-DE046542F5F7}"/>
                </a:ext>
              </a:extLst>
            </p:cNvPr>
            <p:cNvCxnSpPr>
              <a:cxnSpLocks/>
            </p:cNvCxnSpPr>
            <p:nvPr/>
          </p:nvCxnSpPr>
          <p:spPr>
            <a:xfrm>
              <a:off x="2543180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66">
              <a:extLst>
                <a:ext uri="{FF2B5EF4-FFF2-40B4-BE49-F238E27FC236}">
                  <a16:creationId xmlns:a16="http://schemas.microsoft.com/office/drawing/2014/main" id="{83CD4167-572F-5F51-62D8-72434B09F8A8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78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7">
              <a:extLst>
                <a:ext uri="{FF2B5EF4-FFF2-40B4-BE49-F238E27FC236}">
                  <a16:creationId xmlns:a16="http://schemas.microsoft.com/office/drawing/2014/main" id="{AA91E372-E47C-BA7A-89A7-51C4C8A8A8B9}"/>
                </a:ext>
              </a:extLst>
            </p:cNvPr>
            <p:cNvCxnSpPr>
              <a:cxnSpLocks/>
            </p:cNvCxnSpPr>
            <p:nvPr/>
          </p:nvCxnSpPr>
          <p:spPr>
            <a:xfrm>
              <a:off x="4107652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68">
              <a:extLst>
                <a:ext uri="{FF2B5EF4-FFF2-40B4-BE49-F238E27FC236}">
                  <a16:creationId xmlns:a16="http://schemas.microsoft.com/office/drawing/2014/main" id="{B3AB1BAC-87C7-0E09-6E20-EBA019473436}"/>
                </a:ext>
              </a:extLst>
            </p:cNvPr>
            <p:cNvCxnSpPr>
              <a:cxnSpLocks/>
            </p:cNvCxnSpPr>
            <p:nvPr/>
          </p:nvCxnSpPr>
          <p:spPr>
            <a:xfrm>
              <a:off x="4163526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69">
              <a:extLst>
                <a:ext uri="{FF2B5EF4-FFF2-40B4-BE49-F238E27FC236}">
                  <a16:creationId xmlns:a16="http://schemas.microsoft.com/office/drawing/2014/main" id="{0B9BC446-682F-F86B-6420-6A3532B69D5C}"/>
                </a:ext>
              </a:extLst>
            </p:cNvPr>
            <p:cNvCxnSpPr>
              <a:cxnSpLocks/>
            </p:cNvCxnSpPr>
            <p:nvPr/>
          </p:nvCxnSpPr>
          <p:spPr>
            <a:xfrm>
              <a:off x="4219400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70">
              <a:extLst>
                <a:ext uri="{FF2B5EF4-FFF2-40B4-BE49-F238E27FC236}">
                  <a16:creationId xmlns:a16="http://schemas.microsoft.com/office/drawing/2014/main" id="{618753E0-42C5-9A8C-65B1-084C515B8E3A}"/>
                </a:ext>
              </a:extLst>
            </p:cNvPr>
            <p:cNvCxnSpPr>
              <a:cxnSpLocks/>
            </p:cNvCxnSpPr>
            <p:nvPr/>
          </p:nvCxnSpPr>
          <p:spPr>
            <a:xfrm>
              <a:off x="4275274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171">
              <a:extLst>
                <a:ext uri="{FF2B5EF4-FFF2-40B4-BE49-F238E27FC236}">
                  <a16:creationId xmlns:a16="http://schemas.microsoft.com/office/drawing/2014/main" id="{21F202F7-26FF-0D3A-9D92-1CBCBFE8EA02}"/>
                </a:ext>
              </a:extLst>
            </p:cNvPr>
            <p:cNvCxnSpPr>
              <a:cxnSpLocks/>
            </p:cNvCxnSpPr>
            <p:nvPr/>
          </p:nvCxnSpPr>
          <p:spPr>
            <a:xfrm>
              <a:off x="4331148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172">
              <a:extLst>
                <a:ext uri="{FF2B5EF4-FFF2-40B4-BE49-F238E27FC236}">
                  <a16:creationId xmlns:a16="http://schemas.microsoft.com/office/drawing/2014/main" id="{BAD406A2-EA11-1315-0B04-D35903696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78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173">
              <a:extLst>
                <a:ext uri="{FF2B5EF4-FFF2-40B4-BE49-F238E27FC236}">
                  <a16:creationId xmlns:a16="http://schemas.microsoft.com/office/drawing/2014/main" id="{348DD2D2-67C3-CE79-B8E7-D25653C56A0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652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174">
              <a:extLst>
                <a:ext uri="{FF2B5EF4-FFF2-40B4-BE49-F238E27FC236}">
                  <a16:creationId xmlns:a16="http://schemas.microsoft.com/office/drawing/2014/main" id="{C7EA7111-A181-D214-C338-A205C145D1B0}"/>
                </a:ext>
              </a:extLst>
            </p:cNvPr>
            <p:cNvCxnSpPr>
              <a:cxnSpLocks/>
            </p:cNvCxnSpPr>
            <p:nvPr/>
          </p:nvCxnSpPr>
          <p:spPr>
            <a:xfrm>
              <a:off x="4163526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175">
              <a:extLst>
                <a:ext uri="{FF2B5EF4-FFF2-40B4-BE49-F238E27FC236}">
                  <a16:creationId xmlns:a16="http://schemas.microsoft.com/office/drawing/2014/main" id="{B8011F70-C772-0F79-A7BA-24E2E4A76246}"/>
                </a:ext>
              </a:extLst>
            </p:cNvPr>
            <p:cNvCxnSpPr>
              <a:cxnSpLocks/>
            </p:cNvCxnSpPr>
            <p:nvPr/>
          </p:nvCxnSpPr>
          <p:spPr>
            <a:xfrm>
              <a:off x="4219400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176">
              <a:extLst>
                <a:ext uri="{FF2B5EF4-FFF2-40B4-BE49-F238E27FC236}">
                  <a16:creationId xmlns:a16="http://schemas.microsoft.com/office/drawing/2014/main" id="{CF5AD19D-DAD2-602F-F45D-C8D1A52A4F64}"/>
                </a:ext>
              </a:extLst>
            </p:cNvPr>
            <p:cNvCxnSpPr>
              <a:cxnSpLocks/>
            </p:cNvCxnSpPr>
            <p:nvPr/>
          </p:nvCxnSpPr>
          <p:spPr>
            <a:xfrm>
              <a:off x="4275274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177">
              <a:extLst>
                <a:ext uri="{FF2B5EF4-FFF2-40B4-BE49-F238E27FC236}">
                  <a16:creationId xmlns:a16="http://schemas.microsoft.com/office/drawing/2014/main" id="{654AB2B1-0C82-9F74-7EB4-C07F8FF8916B}"/>
                </a:ext>
              </a:extLst>
            </p:cNvPr>
            <p:cNvCxnSpPr>
              <a:cxnSpLocks/>
            </p:cNvCxnSpPr>
            <p:nvPr/>
          </p:nvCxnSpPr>
          <p:spPr>
            <a:xfrm>
              <a:off x="4331148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178">
              <a:extLst>
                <a:ext uri="{FF2B5EF4-FFF2-40B4-BE49-F238E27FC236}">
                  <a16:creationId xmlns:a16="http://schemas.microsoft.com/office/drawing/2014/main" id="{EB1F7BAC-FC63-5942-4B8A-9792031BA6A7}"/>
                </a:ext>
              </a:extLst>
            </p:cNvPr>
            <p:cNvCxnSpPr>
              <a:cxnSpLocks/>
            </p:cNvCxnSpPr>
            <p:nvPr/>
          </p:nvCxnSpPr>
          <p:spPr>
            <a:xfrm>
              <a:off x="4387022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179">
              <a:extLst>
                <a:ext uri="{FF2B5EF4-FFF2-40B4-BE49-F238E27FC236}">
                  <a16:creationId xmlns:a16="http://schemas.microsoft.com/office/drawing/2014/main" id="{28ACB8AD-C945-3189-4207-0059EBF39569}"/>
                </a:ext>
              </a:extLst>
            </p:cNvPr>
            <p:cNvCxnSpPr>
              <a:cxnSpLocks/>
            </p:cNvCxnSpPr>
            <p:nvPr/>
          </p:nvCxnSpPr>
          <p:spPr>
            <a:xfrm>
              <a:off x="4442896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180">
              <a:extLst>
                <a:ext uri="{FF2B5EF4-FFF2-40B4-BE49-F238E27FC236}">
                  <a16:creationId xmlns:a16="http://schemas.microsoft.com/office/drawing/2014/main" id="{23014C48-8EFF-6340-902D-FB13C83303F4}"/>
                </a:ext>
              </a:extLst>
            </p:cNvPr>
            <p:cNvCxnSpPr>
              <a:cxnSpLocks/>
            </p:cNvCxnSpPr>
            <p:nvPr/>
          </p:nvCxnSpPr>
          <p:spPr>
            <a:xfrm>
              <a:off x="4498771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181">
              <a:extLst>
                <a:ext uri="{FF2B5EF4-FFF2-40B4-BE49-F238E27FC236}">
                  <a16:creationId xmlns:a16="http://schemas.microsoft.com/office/drawing/2014/main" id="{240D533D-CC5B-3810-53E3-EE5E3EED8E54}"/>
                </a:ext>
              </a:extLst>
            </p:cNvPr>
            <p:cNvCxnSpPr>
              <a:cxnSpLocks/>
            </p:cNvCxnSpPr>
            <p:nvPr/>
          </p:nvCxnSpPr>
          <p:spPr>
            <a:xfrm>
              <a:off x="4554645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182">
              <a:extLst>
                <a:ext uri="{FF2B5EF4-FFF2-40B4-BE49-F238E27FC236}">
                  <a16:creationId xmlns:a16="http://schemas.microsoft.com/office/drawing/2014/main" id="{FC3F9CC2-CCEB-EE9F-62A4-A99C357ABCA1}"/>
                </a:ext>
              </a:extLst>
            </p:cNvPr>
            <p:cNvCxnSpPr>
              <a:cxnSpLocks/>
            </p:cNvCxnSpPr>
            <p:nvPr/>
          </p:nvCxnSpPr>
          <p:spPr>
            <a:xfrm>
              <a:off x="4610519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183">
              <a:extLst>
                <a:ext uri="{FF2B5EF4-FFF2-40B4-BE49-F238E27FC236}">
                  <a16:creationId xmlns:a16="http://schemas.microsoft.com/office/drawing/2014/main" id="{E3F65E02-BCF2-9911-D2C3-E840DCD70AB8}"/>
                </a:ext>
              </a:extLst>
            </p:cNvPr>
            <p:cNvCxnSpPr>
              <a:cxnSpLocks/>
            </p:cNvCxnSpPr>
            <p:nvPr/>
          </p:nvCxnSpPr>
          <p:spPr>
            <a:xfrm>
              <a:off x="4666393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184">
              <a:extLst>
                <a:ext uri="{FF2B5EF4-FFF2-40B4-BE49-F238E27FC236}">
                  <a16:creationId xmlns:a16="http://schemas.microsoft.com/office/drawing/2014/main" id="{109ED241-948F-FC37-A266-59E6FBFE4228}"/>
                </a:ext>
              </a:extLst>
            </p:cNvPr>
            <p:cNvCxnSpPr>
              <a:cxnSpLocks/>
            </p:cNvCxnSpPr>
            <p:nvPr/>
          </p:nvCxnSpPr>
          <p:spPr>
            <a:xfrm>
              <a:off x="4387022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185">
              <a:extLst>
                <a:ext uri="{FF2B5EF4-FFF2-40B4-BE49-F238E27FC236}">
                  <a16:creationId xmlns:a16="http://schemas.microsoft.com/office/drawing/2014/main" id="{4E24C53E-C70D-3250-14A4-A52BC7F54B06}"/>
                </a:ext>
              </a:extLst>
            </p:cNvPr>
            <p:cNvCxnSpPr>
              <a:cxnSpLocks/>
            </p:cNvCxnSpPr>
            <p:nvPr/>
          </p:nvCxnSpPr>
          <p:spPr>
            <a:xfrm>
              <a:off x="4442896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186">
              <a:extLst>
                <a:ext uri="{FF2B5EF4-FFF2-40B4-BE49-F238E27FC236}">
                  <a16:creationId xmlns:a16="http://schemas.microsoft.com/office/drawing/2014/main" id="{F10BB9F6-16D9-641F-59DF-2A93FA93BFF5}"/>
                </a:ext>
              </a:extLst>
            </p:cNvPr>
            <p:cNvCxnSpPr>
              <a:cxnSpLocks/>
            </p:cNvCxnSpPr>
            <p:nvPr/>
          </p:nvCxnSpPr>
          <p:spPr>
            <a:xfrm>
              <a:off x="4498771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187">
              <a:extLst>
                <a:ext uri="{FF2B5EF4-FFF2-40B4-BE49-F238E27FC236}">
                  <a16:creationId xmlns:a16="http://schemas.microsoft.com/office/drawing/2014/main" id="{4F2715C1-8649-85B5-5799-7B1FEDCF4D34}"/>
                </a:ext>
              </a:extLst>
            </p:cNvPr>
            <p:cNvCxnSpPr>
              <a:cxnSpLocks/>
            </p:cNvCxnSpPr>
            <p:nvPr/>
          </p:nvCxnSpPr>
          <p:spPr>
            <a:xfrm>
              <a:off x="4554645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188">
              <a:extLst>
                <a:ext uri="{FF2B5EF4-FFF2-40B4-BE49-F238E27FC236}">
                  <a16:creationId xmlns:a16="http://schemas.microsoft.com/office/drawing/2014/main" id="{26B2FBF3-50FE-880B-626B-080DAF60DBE7}"/>
                </a:ext>
              </a:extLst>
            </p:cNvPr>
            <p:cNvCxnSpPr>
              <a:cxnSpLocks/>
            </p:cNvCxnSpPr>
            <p:nvPr/>
          </p:nvCxnSpPr>
          <p:spPr>
            <a:xfrm>
              <a:off x="4610519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189">
              <a:extLst>
                <a:ext uri="{FF2B5EF4-FFF2-40B4-BE49-F238E27FC236}">
                  <a16:creationId xmlns:a16="http://schemas.microsoft.com/office/drawing/2014/main" id="{901EB920-743A-325B-4423-325BDCF06F60}"/>
                </a:ext>
              </a:extLst>
            </p:cNvPr>
            <p:cNvCxnSpPr>
              <a:cxnSpLocks/>
            </p:cNvCxnSpPr>
            <p:nvPr/>
          </p:nvCxnSpPr>
          <p:spPr>
            <a:xfrm>
              <a:off x="4666393" y="3527737"/>
              <a:ext cx="0" cy="614614"/>
            </a:xfrm>
            <a:prstGeom prst="line">
              <a:avLst/>
            </a:prstGeom>
            <a:ln w="1905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190">
              <a:extLst>
                <a:ext uri="{FF2B5EF4-FFF2-40B4-BE49-F238E27FC236}">
                  <a16:creationId xmlns:a16="http://schemas.microsoft.com/office/drawing/2014/main" id="{3D6D7EEB-DBEC-5F4D-7B82-C35F8F4D0A21}"/>
                </a:ext>
              </a:extLst>
            </p:cNvPr>
            <p:cNvCxnSpPr/>
            <p:nvPr/>
          </p:nvCxnSpPr>
          <p:spPr>
            <a:xfrm>
              <a:off x="1171772" y="4173431"/>
              <a:ext cx="2123213" cy="0"/>
            </a:xfrm>
            <a:prstGeom prst="line">
              <a:avLst/>
            </a:prstGeom>
            <a:ln w="254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191">
              <a:extLst>
                <a:ext uri="{FF2B5EF4-FFF2-40B4-BE49-F238E27FC236}">
                  <a16:creationId xmlns:a16="http://schemas.microsoft.com/office/drawing/2014/main" id="{0B4ACDD5-465A-5679-60F6-9254BE539F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3668" y="3949935"/>
              <a:ext cx="236533" cy="363068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192">
              <a:extLst>
                <a:ext uri="{FF2B5EF4-FFF2-40B4-BE49-F238E27FC236}">
                  <a16:creationId xmlns:a16="http://schemas.microsoft.com/office/drawing/2014/main" id="{E0545D1C-7076-7820-7CB2-1F22E421BD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5416" y="3949935"/>
              <a:ext cx="236533" cy="363068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193">
              <a:extLst>
                <a:ext uri="{FF2B5EF4-FFF2-40B4-BE49-F238E27FC236}">
                  <a16:creationId xmlns:a16="http://schemas.microsoft.com/office/drawing/2014/main" id="{75561507-B03C-672B-052A-BC7F3DEF38EC}"/>
                </a:ext>
              </a:extLst>
            </p:cNvPr>
            <p:cNvCxnSpPr/>
            <p:nvPr/>
          </p:nvCxnSpPr>
          <p:spPr>
            <a:xfrm>
              <a:off x="1928565" y="4497391"/>
              <a:ext cx="2123213" cy="0"/>
            </a:xfrm>
            <a:prstGeom prst="straightConnector1">
              <a:avLst/>
            </a:prstGeom>
            <a:ln w="12700">
              <a:solidFill>
                <a:srgbClr val="381E37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194">
              <a:extLst>
                <a:ext uri="{FF2B5EF4-FFF2-40B4-BE49-F238E27FC236}">
                  <a16:creationId xmlns:a16="http://schemas.microsoft.com/office/drawing/2014/main" id="{654CD0E5-B8A5-E44C-F2C0-DE9ACED46451}"/>
                </a:ext>
              </a:extLst>
            </p:cNvPr>
            <p:cNvSpPr txBox="1"/>
            <p:nvPr/>
          </p:nvSpPr>
          <p:spPr>
            <a:xfrm>
              <a:off x="2586649" y="42236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0.1-1 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Arrow Connector 195">
              <a:extLst>
                <a:ext uri="{FF2B5EF4-FFF2-40B4-BE49-F238E27FC236}">
                  <a16:creationId xmlns:a16="http://schemas.microsoft.com/office/drawing/2014/main" id="{04C172F6-A47D-B318-39EA-BD106D374890}"/>
                </a:ext>
              </a:extLst>
            </p:cNvPr>
            <p:cNvCxnSpPr/>
            <p:nvPr/>
          </p:nvCxnSpPr>
          <p:spPr>
            <a:xfrm>
              <a:off x="1252217" y="3949935"/>
              <a:ext cx="670488" cy="0"/>
            </a:xfrm>
            <a:prstGeom prst="straightConnector1">
              <a:avLst/>
            </a:prstGeom>
            <a:ln w="12700">
              <a:solidFill>
                <a:srgbClr val="381E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196">
              <a:extLst>
                <a:ext uri="{FF2B5EF4-FFF2-40B4-BE49-F238E27FC236}">
                  <a16:creationId xmlns:a16="http://schemas.microsoft.com/office/drawing/2014/main" id="{47A15F87-70A0-88BD-2E76-C84308CCAC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3180" y="3949935"/>
              <a:ext cx="670488" cy="0"/>
            </a:xfrm>
            <a:prstGeom prst="straightConnector1">
              <a:avLst/>
            </a:prstGeom>
            <a:ln w="12700">
              <a:solidFill>
                <a:srgbClr val="381E37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97">
                  <a:extLst>
                    <a:ext uri="{FF2B5EF4-FFF2-40B4-BE49-F238E27FC236}">
                      <a16:creationId xmlns:a16="http://schemas.microsoft.com/office/drawing/2014/main" id="{FA5658ED-682F-3446-A152-9D3F89458683}"/>
                    </a:ext>
                  </a:extLst>
                </p:cNvPr>
                <p:cNvSpPr txBox="1"/>
                <p:nvPr/>
              </p:nvSpPr>
              <p:spPr>
                <a:xfrm>
                  <a:off x="2474270" y="3570614"/>
                  <a:ext cx="66665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1200" dirty="0">
                      <a:solidFill>
                        <a:srgbClr val="FF0000"/>
                      </a:solidFill>
                    </a:rPr>
                    <a:t> ms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48" name="TextBox 197">
                  <a:extLst>
                    <a:ext uri="{FF2B5EF4-FFF2-40B4-BE49-F238E27FC236}">
                      <a16:creationId xmlns:a16="http://schemas.microsoft.com/office/drawing/2014/main" id="{FA5658ED-682F-3446-A152-9D3F89458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270" y="3570614"/>
                  <a:ext cx="666657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2174" b="-13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198">
                  <a:extLst>
                    <a:ext uri="{FF2B5EF4-FFF2-40B4-BE49-F238E27FC236}">
                      <a16:creationId xmlns:a16="http://schemas.microsoft.com/office/drawing/2014/main" id="{DBBFEDA6-15A7-B2AF-7F65-B2C706F3D715}"/>
                    </a:ext>
                  </a:extLst>
                </p:cNvPr>
                <p:cNvSpPr txBox="1"/>
                <p:nvPr/>
              </p:nvSpPr>
              <p:spPr>
                <a:xfrm>
                  <a:off x="5334340" y="3753580"/>
                  <a:ext cx="33778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198">
                  <a:extLst>
                    <a:ext uri="{FF2B5EF4-FFF2-40B4-BE49-F238E27FC236}">
                      <a16:creationId xmlns:a16="http://schemas.microsoft.com/office/drawing/2014/main" id="{DBBFEDA6-15A7-B2AF-7F65-B2C706F3D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340" y="3753580"/>
                  <a:ext cx="33778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199">
              <a:extLst>
                <a:ext uri="{FF2B5EF4-FFF2-40B4-BE49-F238E27FC236}">
                  <a16:creationId xmlns:a16="http://schemas.microsoft.com/office/drawing/2014/main" id="{341451CC-E128-A448-4839-D235329E0E8A}"/>
                </a:ext>
              </a:extLst>
            </p:cNvPr>
            <p:cNvCxnSpPr/>
            <p:nvPr/>
          </p:nvCxnSpPr>
          <p:spPr>
            <a:xfrm>
              <a:off x="4304992" y="4488819"/>
              <a:ext cx="583943" cy="0"/>
            </a:xfrm>
            <a:prstGeom prst="straightConnector1">
              <a:avLst/>
            </a:prstGeom>
            <a:ln w="12700">
              <a:solidFill>
                <a:srgbClr val="381E37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200">
                  <a:extLst>
                    <a:ext uri="{FF2B5EF4-FFF2-40B4-BE49-F238E27FC236}">
                      <a16:creationId xmlns:a16="http://schemas.microsoft.com/office/drawing/2014/main" id="{9706B7EE-F3E1-C2F4-A02D-2435D59023BD}"/>
                    </a:ext>
                  </a:extLst>
                </p:cNvPr>
                <p:cNvSpPr txBox="1"/>
                <p:nvPr/>
              </p:nvSpPr>
              <p:spPr>
                <a:xfrm>
                  <a:off x="4300716" y="4223631"/>
                  <a:ext cx="916064" cy="4299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FF0000"/>
                      </a:solidFill>
                    </a:rPr>
                    <a:t>0.2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μs</m:t>
                      </m:r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200">
                  <a:extLst>
                    <a:ext uri="{FF2B5EF4-FFF2-40B4-BE49-F238E27FC236}">
                      <a16:creationId xmlns:a16="http://schemas.microsoft.com/office/drawing/2014/main" id="{9706B7EE-F3E1-C2F4-A02D-2435D5902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716" y="4223631"/>
                  <a:ext cx="916064" cy="429918"/>
                </a:xfrm>
                <a:prstGeom prst="rect">
                  <a:avLst/>
                </a:prstGeom>
                <a:blipFill>
                  <a:blip r:embed="rId6"/>
                  <a:stretch>
                    <a:fillRect l="-667" t="-28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201">
              <a:extLst>
                <a:ext uri="{FF2B5EF4-FFF2-40B4-BE49-F238E27FC236}">
                  <a16:creationId xmlns:a16="http://schemas.microsoft.com/office/drawing/2014/main" id="{773B35FD-7B76-27DD-B018-C972FA33A8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2545" y="4072392"/>
              <a:ext cx="232101" cy="164155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202">
              <a:extLst>
                <a:ext uri="{FF2B5EF4-FFF2-40B4-BE49-F238E27FC236}">
                  <a16:creationId xmlns:a16="http://schemas.microsoft.com/office/drawing/2014/main" id="{D4BB54B7-17C2-2492-EE08-C54640E6811C}"/>
                </a:ext>
              </a:extLst>
            </p:cNvPr>
            <p:cNvCxnSpPr>
              <a:cxnSpLocks/>
            </p:cNvCxnSpPr>
            <p:nvPr/>
          </p:nvCxnSpPr>
          <p:spPr>
            <a:xfrm>
              <a:off x="4596963" y="4074213"/>
              <a:ext cx="271287" cy="167121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203">
              <a:extLst>
                <a:ext uri="{FF2B5EF4-FFF2-40B4-BE49-F238E27FC236}">
                  <a16:creationId xmlns:a16="http://schemas.microsoft.com/office/drawing/2014/main" id="{111C4947-9137-1971-CCE6-A5508E478D4B}"/>
                </a:ext>
              </a:extLst>
            </p:cNvPr>
            <p:cNvCxnSpPr>
              <a:cxnSpLocks/>
            </p:cNvCxnSpPr>
            <p:nvPr/>
          </p:nvCxnSpPr>
          <p:spPr>
            <a:xfrm>
              <a:off x="4308251" y="4252344"/>
              <a:ext cx="0" cy="319925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204">
              <a:extLst>
                <a:ext uri="{FF2B5EF4-FFF2-40B4-BE49-F238E27FC236}">
                  <a16:creationId xmlns:a16="http://schemas.microsoft.com/office/drawing/2014/main" id="{BECCB016-D8DF-ADB7-47E2-04D840DE2121}"/>
                </a:ext>
              </a:extLst>
            </p:cNvPr>
            <p:cNvCxnSpPr>
              <a:cxnSpLocks/>
            </p:cNvCxnSpPr>
            <p:nvPr/>
          </p:nvCxnSpPr>
          <p:spPr>
            <a:xfrm>
              <a:off x="4888934" y="4252344"/>
              <a:ext cx="0" cy="319925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200">
                  <a:extLst>
                    <a:ext uri="{FF2B5EF4-FFF2-40B4-BE49-F238E27FC236}">
                      <a16:creationId xmlns:a16="http://schemas.microsoft.com/office/drawing/2014/main" id="{5FA4A632-B126-C83A-68D7-8735A1C887E8}"/>
                    </a:ext>
                  </a:extLst>
                </p:cNvPr>
                <p:cNvSpPr txBox="1"/>
                <p:nvPr/>
              </p:nvSpPr>
              <p:spPr>
                <a:xfrm>
                  <a:off x="4610519" y="3173207"/>
                  <a:ext cx="55175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200" dirty="0">
                      <a:solidFill>
                        <a:srgbClr val="FF0000"/>
                      </a:solidFill>
                    </a:rPr>
                    <a:t>30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de-DE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200">
                  <a:extLst>
                    <a:ext uri="{FF2B5EF4-FFF2-40B4-BE49-F238E27FC236}">
                      <a16:creationId xmlns:a16="http://schemas.microsoft.com/office/drawing/2014/main" id="{5FA4A632-B126-C83A-68D7-8735A1C88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519" y="3173207"/>
                  <a:ext cx="551754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2174" b="-130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202">
              <a:extLst>
                <a:ext uri="{FF2B5EF4-FFF2-40B4-BE49-F238E27FC236}">
                  <a16:creationId xmlns:a16="http://schemas.microsoft.com/office/drawing/2014/main" id="{2D695A13-EC20-D480-B4C9-5FA5AE6149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2328" y="3367984"/>
              <a:ext cx="130169" cy="128673"/>
            </a:xfrm>
            <a:prstGeom prst="line">
              <a:avLst/>
            </a:prstGeom>
            <a:ln w="12700">
              <a:solidFill>
                <a:srgbClr val="381E3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7463" name="Table 17462">
            <a:extLst>
              <a:ext uri="{FF2B5EF4-FFF2-40B4-BE49-F238E27FC236}">
                <a16:creationId xmlns:a16="http://schemas.microsoft.com/office/drawing/2014/main" id="{BEAB1371-58AC-E66A-7CC4-D0173E28F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53369"/>
              </p:ext>
            </p:extLst>
          </p:nvPr>
        </p:nvGraphicFramePr>
        <p:xfrm>
          <a:off x="5597236" y="3114284"/>
          <a:ext cx="3180452" cy="14803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68087733"/>
                    </a:ext>
                  </a:extLst>
                </a:gridCol>
                <a:gridCol w="1656452">
                  <a:extLst>
                    <a:ext uri="{9D8B030D-6E8A-4147-A177-3AD203B41FA5}">
                      <a16:colId xmlns:a16="http://schemas.microsoft.com/office/drawing/2014/main" val="3806249212"/>
                    </a:ext>
                  </a:extLst>
                </a:gridCol>
              </a:tblGrid>
              <a:tr h="4554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Dose rate (Gy s</a:t>
                      </a:r>
                      <a:r>
                        <a:rPr lang="en-GB" sz="1800" baseline="30000" dirty="0"/>
                        <a:t>-1</a:t>
                      </a:r>
                      <a:r>
                        <a:rPr lang="en-GB" sz="1800" dirty="0"/>
                        <a:t>)</a:t>
                      </a:r>
                    </a:p>
                  </a:txBody>
                  <a:tcPr>
                    <a:solidFill>
                      <a:srgbClr val="381E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43061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81E37"/>
                          </a:solidFill>
                        </a:rPr>
                        <a:t>Bunch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81E37"/>
                          </a:solidFill>
                        </a:rPr>
                        <a:t>4 × 10</a:t>
                      </a:r>
                      <a:r>
                        <a:rPr lang="en-GB" sz="1800" baseline="30000" dirty="0">
                          <a:solidFill>
                            <a:srgbClr val="381E37"/>
                          </a:solidFill>
                        </a:rPr>
                        <a:t>13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2526768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81E37"/>
                          </a:solidFill>
                        </a:rPr>
                        <a:t>Train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381E37"/>
                          </a:solidFill>
                        </a:rPr>
                        <a:t>1 × 10</a:t>
                      </a:r>
                      <a:r>
                        <a:rPr lang="en-GB" sz="1800" baseline="30000" dirty="0">
                          <a:solidFill>
                            <a:srgbClr val="381E37"/>
                          </a:solidFill>
                        </a:rPr>
                        <a:t>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4235311"/>
                  </a:ext>
                </a:extLst>
              </a:tr>
              <a:tr h="34161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381E37"/>
                          </a:solidFill>
                        </a:rPr>
                        <a:t>Overall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381E37"/>
                          </a:solidFill>
                        </a:rPr>
                        <a:t>1 × 10</a:t>
                      </a:r>
                      <a:r>
                        <a:rPr lang="en-GB" sz="1800" baseline="30000" dirty="0">
                          <a:solidFill>
                            <a:srgbClr val="381E37"/>
                          </a:solidFill>
                        </a:rPr>
                        <a:t>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034782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1990D677-BFEE-0768-36EF-0567BA1B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337" y="4661959"/>
            <a:ext cx="4453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altLang="en-US" sz="1600" dirty="0">
                <a:solidFill>
                  <a:srgbClr val="381E37"/>
                </a:solidFill>
              </a:rPr>
              <a:t>Stephan et al. Phys. Med. 104: 174–187 (2022).</a:t>
            </a:r>
            <a:endParaRPr lang="en-GB" altLang="en-US" sz="1600" dirty="0">
              <a:solidFill>
                <a:srgbClr val="381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19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DA033-60DF-0E4A-F69E-9EF28D04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5405574A-D104-894F-EC31-13C534683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E67E7CB8-A455-D735-42DE-C52ED04C4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EE4BAD84-D826-4014-5DB4-9C401E727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Experimental measurements at PITZ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EED92-CD24-9C6D-CCE8-0007C334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8" y="1271632"/>
            <a:ext cx="4095550" cy="23179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71B9D9-D298-DB5F-B951-47623E796DE2}"/>
              </a:ext>
            </a:extLst>
          </p:cNvPr>
          <p:cNvSpPr txBox="1"/>
          <p:nvPr/>
        </p:nvSpPr>
        <p:spPr>
          <a:xfrm>
            <a:off x="951116" y="3923473"/>
            <a:ext cx="1025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81E37"/>
                </a:solidFill>
              </a:rPr>
              <a:t>50 </a:t>
            </a:r>
            <a:r>
              <a:rPr lang="el-GR" dirty="0">
                <a:solidFill>
                  <a:srgbClr val="381E37"/>
                </a:solidFill>
              </a:rPr>
              <a:t>μ</a:t>
            </a:r>
            <a:r>
              <a:rPr lang="en-GB" dirty="0">
                <a:solidFill>
                  <a:srgbClr val="381E37"/>
                </a:solidFill>
              </a:rPr>
              <a:t>m Ti exit window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96C6E2-8452-4D23-F2B8-301C89013DA5}"/>
              </a:ext>
            </a:extLst>
          </p:cNvPr>
          <p:cNvSpPr txBox="1"/>
          <p:nvPr/>
        </p:nvSpPr>
        <p:spPr>
          <a:xfrm>
            <a:off x="2307476" y="4000000"/>
            <a:ext cx="136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381E37"/>
                </a:solidFill>
              </a:rPr>
              <a:t>Gafchromic</a:t>
            </a:r>
            <a:r>
              <a:rPr lang="en-GB" dirty="0">
                <a:solidFill>
                  <a:srgbClr val="381E37"/>
                </a:solidFill>
              </a:rPr>
              <a:t> films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F74C02-726C-766C-9D45-92C4A219EBAA}"/>
              </a:ext>
            </a:extLst>
          </p:cNvPr>
          <p:cNvCxnSpPr>
            <a:cxnSpLocks/>
          </p:cNvCxnSpPr>
          <p:nvPr/>
        </p:nvCxnSpPr>
        <p:spPr bwMode="auto">
          <a:xfrm flipV="1">
            <a:off x="1297479" y="2827020"/>
            <a:ext cx="0" cy="101339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381E37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15584E-0B40-E53A-B7C1-E86CB095B56B}"/>
              </a:ext>
            </a:extLst>
          </p:cNvPr>
          <p:cNvCxnSpPr>
            <a:cxnSpLocks/>
          </p:cNvCxnSpPr>
          <p:nvPr/>
        </p:nvCxnSpPr>
        <p:spPr bwMode="auto">
          <a:xfrm flipV="1">
            <a:off x="2672543" y="2827020"/>
            <a:ext cx="0" cy="101339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381E37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DE7CDC-3E8E-7BD4-327C-37B230B13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639" y="1271632"/>
            <a:ext cx="3855141" cy="2317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29DFB-CC61-6C67-B8BD-5BBB6BECDF6F}"/>
              </a:ext>
            </a:extLst>
          </p:cNvPr>
          <p:cNvSpPr txBox="1"/>
          <p:nvPr/>
        </p:nvSpPr>
        <p:spPr>
          <a:xfrm>
            <a:off x="4959236" y="1152526"/>
            <a:ext cx="10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81E37"/>
                </a:solidFill>
              </a:rPr>
              <a:t>50 </a:t>
            </a:r>
            <a:r>
              <a:rPr lang="el-GR" sz="1200" dirty="0">
                <a:solidFill>
                  <a:srgbClr val="381E37"/>
                </a:solidFill>
              </a:rPr>
              <a:t>μ</a:t>
            </a:r>
            <a:r>
              <a:rPr lang="en-GB" sz="1200" dirty="0">
                <a:solidFill>
                  <a:srgbClr val="381E37"/>
                </a:solidFill>
              </a:rPr>
              <a:t>m Ti exit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928864-EC07-30B2-85C5-CAF122B2A5DC}"/>
              </a:ext>
            </a:extLst>
          </p:cNvPr>
          <p:cNvCxnSpPr>
            <a:cxnSpLocks/>
          </p:cNvCxnSpPr>
          <p:nvPr/>
        </p:nvCxnSpPr>
        <p:spPr bwMode="auto">
          <a:xfrm>
            <a:off x="5568835" y="4280179"/>
            <a:ext cx="678873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381E37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7FD791-419E-A90D-945C-4ACD180B423E}"/>
              </a:ext>
            </a:extLst>
          </p:cNvPr>
          <p:cNvCxnSpPr>
            <a:cxnSpLocks/>
          </p:cNvCxnSpPr>
          <p:nvPr/>
        </p:nvCxnSpPr>
        <p:spPr bwMode="auto">
          <a:xfrm>
            <a:off x="5568835" y="3456709"/>
            <a:ext cx="0" cy="1070263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137093-2F54-92FC-F3EF-2430064B0281}"/>
              </a:ext>
            </a:extLst>
          </p:cNvPr>
          <p:cNvCxnSpPr/>
          <p:nvPr/>
        </p:nvCxnSpPr>
        <p:spPr bwMode="auto">
          <a:xfrm>
            <a:off x="6247708" y="3695700"/>
            <a:ext cx="0" cy="82434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1A12A3-9A8B-4A57-685E-3EDB3AEC5491}"/>
              </a:ext>
            </a:extLst>
          </p:cNvPr>
          <p:cNvCxnSpPr/>
          <p:nvPr/>
        </p:nvCxnSpPr>
        <p:spPr bwMode="auto">
          <a:xfrm>
            <a:off x="6455092" y="3695699"/>
            <a:ext cx="0" cy="82434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12DC2B-89DA-61E2-0BF3-D1D652227097}"/>
              </a:ext>
            </a:extLst>
          </p:cNvPr>
          <p:cNvCxnSpPr/>
          <p:nvPr/>
        </p:nvCxnSpPr>
        <p:spPr bwMode="auto">
          <a:xfrm>
            <a:off x="6662476" y="3695698"/>
            <a:ext cx="0" cy="82434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D0466D-4723-A504-C839-765D7DEAC448}"/>
              </a:ext>
            </a:extLst>
          </p:cNvPr>
          <p:cNvCxnSpPr/>
          <p:nvPr/>
        </p:nvCxnSpPr>
        <p:spPr bwMode="auto">
          <a:xfrm>
            <a:off x="6918351" y="3695697"/>
            <a:ext cx="0" cy="82434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DAB0E9-3707-63B3-2ADF-FF196F3E7DB2}"/>
              </a:ext>
            </a:extLst>
          </p:cNvPr>
          <p:cNvCxnSpPr/>
          <p:nvPr/>
        </p:nvCxnSpPr>
        <p:spPr bwMode="auto">
          <a:xfrm>
            <a:off x="7229644" y="3695696"/>
            <a:ext cx="0" cy="824345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26E075-9353-8C09-86B9-B95F9BD86352}"/>
              </a:ext>
            </a:extLst>
          </p:cNvPr>
          <p:cNvSpPr txBox="1"/>
          <p:nvPr/>
        </p:nvSpPr>
        <p:spPr>
          <a:xfrm>
            <a:off x="5576423" y="3914541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81E37"/>
                </a:solidFill>
              </a:rPr>
              <a:t>26 mm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700346-0687-7E86-7B39-F867D6AB72AC}"/>
              </a:ext>
            </a:extLst>
          </p:cNvPr>
          <p:cNvSpPr txBox="1"/>
          <p:nvPr/>
        </p:nvSpPr>
        <p:spPr>
          <a:xfrm rot="16200000">
            <a:off x="5859120" y="3917061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81E37"/>
                </a:solidFill>
              </a:rPr>
              <a:t>10 mm wall</a:t>
            </a:r>
          </a:p>
        </p:txBody>
      </p:sp>
      <p:sp>
        <p:nvSpPr>
          <p:cNvPr id="17408" name="TextBox 17407">
            <a:extLst>
              <a:ext uri="{FF2B5EF4-FFF2-40B4-BE49-F238E27FC236}">
                <a16:creationId xmlns:a16="http://schemas.microsoft.com/office/drawing/2014/main" id="{18D8FED1-4867-9995-B662-1F3365E91714}"/>
              </a:ext>
            </a:extLst>
          </p:cNvPr>
          <p:cNvSpPr txBox="1"/>
          <p:nvPr/>
        </p:nvSpPr>
        <p:spPr>
          <a:xfrm rot="16200000">
            <a:off x="6655209" y="3954393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81E37"/>
                </a:solidFill>
              </a:rPr>
              <a:t>11.85 mm</a:t>
            </a:r>
          </a:p>
        </p:txBody>
      </p:sp>
      <p:sp>
        <p:nvSpPr>
          <p:cNvPr id="17409" name="TextBox 17408">
            <a:extLst>
              <a:ext uri="{FF2B5EF4-FFF2-40B4-BE49-F238E27FC236}">
                <a16:creationId xmlns:a16="http://schemas.microsoft.com/office/drawing/2014/main" id="{6EE06B65-B489-9070-3E1E-80A029938FA1}"/>
              </a:ext>
            </a:extLst>
          </p:cNvPr>
          <p:cNvSpPr txBox="1"/>
          <p:nvPr/>
        </p:nvSpPr>
        <p:spPr>
          <a:xfrm rot="16200000">
            <a:off x="6359394" y="3954393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81E37"/>
                </a:solidFill>
              </a:rPr>
              <a:t>11.85 mm</a:t>
            </a:r>
          </a:p>
        </p:txBody>
      </p:sp>
      <p:sp>
        <p:nvSpPr>
          <p:cNvPr id="17413" name="TextBox 17412">
            <a:extLst>
              <a:ext uri="{FF2B5EF4-FFF2-40B4-BE49-F238E27FC236}">
                <a16:creationId xmlns:a16="http://schemas.microsoft.com/office/drawing/2014/main" id="{C75A4A68-5240-C5D0-E575-6005A7301E41}"/>
              </a:ext>
            </a:extLst>
          </p:cNvPr>
          <p:cNvSpPr txBox="1"/>
          <p:nvPr/>
        </p:nvSpPr>
        <p:spPr>
          <a:xfrm rot="16200000">
            <a:off x="6110106" y="3939045"/>
            <a:ext cx="8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381E37"/>
                </a:solidFill>
              </a:rPr>
              <a:t>10.85 mm</a:t>
            </a:r>
          </a:p>
        </p:txBody>
      </p:sp>
    </p:spTree>
    <p:extLst>
      <p:ext uri="{BB962C8B-B14F-4D97-AF65-F5344CB8AC3E}">
        <p14:creationId xmlns:p14="http://schemas.microsoft.com/office/powerpoint/2010/main" val="2889679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00EA93DD-DE3F-8304-4ABD-FA36682A9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1pPr>
            <a:lvl2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2pPr>
            <a:lvl3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3pPr>
            <a:lvl4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4pPr>
            <a:lvl5pPr eaLnBrk="0" hangingPunct="0"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381E37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800"/>
              <a:t>VHEE2025 - Beam modelling of a scanned electron beam</a:t>
            </a:r>
            <a:endParaRPr lang="en-US" altLang="en-US" sz="80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DB2F8D3-C432-19B8-35FC-F395D922A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7C8F102E-43FA-46A7-9562-00F15B3E571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DE19CE6F-ED40-5AC7-ECE6-9F7D10752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425" y="465138"/>
            <a:ext cx="7699375" cy="6127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Raw measured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92A5E-35DD-BF98-5D61-4FE81F687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8" y="936721"/>
            <a:ext cx="5164142" cy="359792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AFD849A-9138-C7F3-D76C-93D4075A7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168" y="1152526"/>
            <a:ext cx="3132658" cy="23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72000" bIns="0"/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381E37"/>
                </a:solidFill>
                <a:latin typeface="+mn-lt"/>
              </a:defRPr>
            </a:lvl9pPr>
          </a:lstStyle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Aim: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Model with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Gaussian beam model 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altLang="en-US" sz="1800" b="1" kern="0" dirty="0"/>
              <a:t>+ Boltzmann solver</a:t>
            </a:r>
          </a:p>
          <a:p>
            <a:pPr marL="358775" indent="-357188" eaLnBrk="1" hangingPunct="1">
              <a:buClrTx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altLang="en-US" sz="1800" b="1" kern="0" dirty="0"/>
          </a:p>
        </p:txBody>
      </p:sp>
    </p:spTree>
    <p:extLst>
      <p:ext uri="{BB962C8B-B14F-4D97-AF65-F5344CB8AC3E}">
        <p14:creationId xmlns:p14="http://schemas.microsoft.com/office/powerpoint/2010/main" val="4211737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8617</TotalTime>
  <Words>1260</Words>
  <Application>Microsoft Office PowerPoint</Application>
  <PresentationFormat>On-screen Show (16:9)</PresentationFormat>
  <Paragraphs>348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Brush Script MT</vt:lpstr>
      <vt:lpstr>Cambria Math</vt:lpstr>
      <vt:lpstr>Georgia</vt:lpstr>
      <vt:lpstr>Symbol</vt:lpstr>
      <vt:lpstr>Times New Roman</vt:lpstr>
      <vt:lpstr>Trebuchet MS</vt:lpstr>
      <vt:lpstr>Default Design</vt:lpstr>
      <vt:lpstr>1_Default Design</vt:lpstr>
      <vt:lpstr>2_Default Design</vt:lpstr>
      <vt:lpstr>Equation</vt:lpstr>
      <vt:lpstr>Beam modelling, dose calculation and potential clinical application of a scanned electron beam with ultra-high dose rate</vt:lpstr>
      <vt:lpstr>Overview</vt:lpstr>
      <vt:lpstr>VHEE background</vt:lpstr>
      <vt:lpstr>Treatment planning for VHEE: summary</vt:lpstr>
      <vt:lpstr>Choice of VHEE energy</vt:lpstr>
      <vt:lpstr>Electron beam model (18 MeV)</vt:lpstr>
      <vt:lpstr>Beam line at PITZ: 18 MeV</vt:lpstr>
      <vt:lpstr>Experimental measurements at PITZ</vt:lpstr>
      <vt:lpstr>Raw measured data</vt:lpstr>
      <vt:lpstr>Beam parameters used in modelling</vt:lpstr>
      <vt:lpstr>Classic distribution of electron fluence</vt:lpstr>
      <vt:lpstr>Discrete ordinates Boltzmann solver</vt:lpstr>
      <vt:lpstr>Discrete ordinates</vt:lpstr>
      <vt:lpstr>Fitted beam model</vt:lpstr>
      <vt:lpstr>Fitted beam model</vt:lpstr>
      <vt:lpstr>Treatment planning with FLASH effect</vt:lpstr>
      <vt:lpstr>Treatment planning summary</vt:lpstr>
      <vt:lpstr>Pulse-by-pulse treatment planning model</vt:lpstr>
      <vt:lpstr>AutoBeam biological layered strategy</vt:lpstr>
      <vt:lpstr>Key FLASH parameters</vt:lpstr>
      <vt:lpstr>Potential clinical applications</vt:lpstr>
      <vt:lpstr>Superficial brain tumour</vt:lpstr>
      <vt:lpstr>Estimation of FLASH effect</vt:lpstr>
      <vt:lpstr>Comparison with Cyberknife: robot paths</vt:lpstr>
      <vt:lpstr>Electrons versus Cyberknife</vt:lpstr>
      <vt:lpstr>VHEE arc: superficial lung at 180 MeV</vt:lpstr>
      <vt:lpstr>Superficial lung: Cyberknife comparison</vt:lpstr>
      <vt:lpstr>Conclusions</vt:lpstr>
      <vt:lpstr>Discussion and 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Sample Cover</dc:title>
  <dc:creator>douglasi</dc:creator>
  <cp:lastModifiedBy>James Bedford</cp:lastModifiedBy>
  <cp:revision>1009</cp:revision>
  <cp:lastPrinted>1601-01-01T00:00:00Z</cp:lastPrinted>
  <dcterms:created xsi:type="dcterms:W3CDTF">2009-12-24T09:48:42Z</dcterms:created>
  <dcterms:modified xsi:type="dcterms:W3CDTF">2025-08-28T13:43:51Z</dcterms:modified>
</cp:coreProperties>
</file>