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5143500" type="screen16x9"/>
  <p:notesSz cx="6858000" cy="9144000"/>
  <p:embeddedFontLst>
    <p:embeddedFont>
      <p:font typeface="Abril Fatface" panose="02000503000000020003" pitchFamily="2" charset="77"/>
      <p:regular r:id="rId27"/>
    </p:embeddedFont>
    <p:embeddedFont>
      <p:font typeface="Helvetica Neue" panose="02000503000000020004" pitchFamily="2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FCBAF-6CC5-4226-9A2E-ADEC7D463306}">
  <a:tblStyle styleId="{593FCBAF-6CC5-4226-9A2E-ADEC7D4633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554FF1A-3B88-46B7-8026-4F9A1A5169F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ec4962220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ec4962220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c5e83536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c5e83536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217ae828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b217ae828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217ae8284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b217ae8284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ed5fc858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ed5fc858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ed5fc858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7ed5fc858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8ef0ae802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8ef0ae802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d5fc858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ed5fc858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ef983380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7ef983380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217ae828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b217ae8284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217ae8284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217ae8284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c5e83536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7c5e83536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48ef0ae80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48ef0ae80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7c5e83536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7c5e83536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ed5fc858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ed5fc858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7ed5fc858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7ed5fc858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217ae828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217ae8284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b217ae8284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e486277f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e486277f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217ae828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b217ae8284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b217ae8284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8ef0ae80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8ef0ae80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a9b465c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13a9b465c0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c5e8353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c5e8353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217ae8284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217ae8284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11900" y="1130675"/>
            <a:ext cx="59202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11900" y="3220225"/>
            <a:ext cx="59202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720000" y="277968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20000" y="3222940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3"/>
          </p:nvPr>
        </p:nvSpPr>
        <p:spPr>
          <a:xfrm>
            <a:off x="3403800" y="277968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3403800" y="3222940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/>
          </p:nvPr>
        </p:nvSpPr>
        <p:spPr>
          <a:xfrm>
            <a:off x="6087600" y="277968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6"/>
          </p:nvPr>
        </p:nvSpPr>
        <p:spPr>
          <a:xfrm>
            <a:off x="6087600" y="3222940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755150" y="1922065"/>
            <a:ext cx="563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755100" y="2586734"/>
            <a:ext cx="56337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37109" y="1771430"/>
            <a:ext cx="2806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2"/>
          </p:nvPr>
        </p:nvSpPr>
        <p:spPr>
          <a:xfrm>
            <a:off x="2002709" y="1373636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237109" y="2191227"/>
            <a:ext cx="28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3"/>
          </p:nvPr>
        </p:nvSpPr>
        <p:spPr>
          <a:xfrm>
            <a:off x="5101054" y="1771430"/>
            <a:ext cx="2806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4"/>
          </p:nvPr>
        </p:nvSpPr>
        <p:spPr>
          <a:xfrm>
            <a:off x="5866654" y="1373636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5"/>
          </p:nvPr>
        </p:nvSpPr>
        <p:spPr>
          <a:xfrm>
            <a:off x="5101054" y="2191227"/>
            <a:ext cx="28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6"/>
          </p:nvPr>
        </p:nvSpPr>
        <p:spPr>
          <a:xfrm>
            <a:off x="1237109" y="3256030"/>
            <a:ext cx="2806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7"/>
          </p:nvPr>
        </p:nvSpPr>
        <p:spPr>
          <a:xfrm>
            <a:off x="2002709" y="2858237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8"/>
          </p:nvPr>
        </p:nvSpPr>
        <p:spPr>
          <a:xfrm>
            <a:off x="1237109" y="3675827"/>
            <a:ext cx="28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9"/>
          </p:nvPr>
        </p:nvSpPr>
        <p:spPr>
          <a:xfrm>
            <a:off x="5101054" y="3256030"/>
            <a:ext cx="2806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13"/>
          </p:nvPr>
        </p:nvSpPr>
        <p:spPr>
          <a:xfrm>
            <a:off x="5866654" y="2858237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4"/>
          </p:nvPr>
        </p:nvSpPr>
        <p:spPr>
          <a:xfrm>
            <a:off x="5101054" y="3675827"/>
            <a:ext cx="28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034838" y="3147025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1545275" y="1962150"/>
            <a:ext cx="60534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88650"/>
            <a:ext cx="77040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2643100" y="2382025"/>
            <a:ext cx="38577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888356" y="2396625"/>
            <a:ext cx="5367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title" idx="2"/>
          </p:nvPr>
        </p:nvSpPr>
        <p:spPr>
          <a:xfrm>
            <a:off x="1888344" y="1554825"/>
            <a:ext cx="5367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1"/>
          </p:nvPr>
        </p:nvSpPr>
        <p:spPr>
          <a:xfrm>
            <a:off x="1888356" y="3073875"/>
            <a:ext cx="5367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s41571-022-00697-z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1611900" y="1130675"/>
            <a:ext cx="59202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3200" noProof="0" dirty="0"/>
              <a:t>The challenge of VHEE planning: providing robust plans that will ease a FLASH delivery</a:t>
            </a:r>
            <a:endParaRPr lang="en-GB" sz="500" noProof="0" dirty="0"/>
          </a:p>
        </p:txBody>
      </p:sp>
      <p:pic>
        <p:nvPicPr>
          <p:cNvPr id="74" name="Google Shape;74;p15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63" y="-126987"/>
            <a:ext cx="1516375" cy="11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1611900" y="3220225"/>
            <a:ext cx="59202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A. Sarti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International Workshop on Very High Energy Electron Radiotherapy (VHEE’25)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STFC, Daresbury Laboratory</a:t>
            </a:r>
          </a:p>
        </p:txBody>
      </p:sp>
      <p:sp>
        <p:nvSpPr>
          <p:cNvPr id="76" name="Google Shape;76;p15"/>
          <p:cNvSpPr/>
          <p:nvPr/>
        </p:nvSpPr>
        <p:spPr>
          <a:xfrm>
            <a:off x="209436" y="167344"/>
            <a:ext cx="3058500" cy="397200"/>
          </a:xfrm>
          <a:prstGeom prst="rect">
            <a:avLst/>
          </a:prstGeom>
          <a:solidFill>
            <a:srgbClr val="FFFFFF"/>
          </a:solidFill>
          <a:ln w="15025" cap="flat" cmpd="sng">
            <a:solidFill>
              <a:srgbClr val="782B35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15024" dist="6010" dir="3600001" rotWithShape="0">
              <a:srgbClr val="000000">
                <a:alpha val="49800"/>
              </a:srgbClr>
            </a:outerShdw>
          </a:effectLst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7"/>
              <a:buFont typeface="Helvetica Neue"/>
              <a:buNone/>
            </a:pPr>
            <a:endParaRPr lang="en-GB" sz="757" b="0" i="0" u="none" strike="noStrike" cap="none" noProof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" name="Google Shape;77;p15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00" y="62900"/>
            <a:ext cx="1260009" cy="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6718" y="172158"/>
            <a:ext cx="1174894" cy="3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2632" y="204388"/>
            <a:ext cx="654210" cy="3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A step forward: including DR</a:t>
            </a:r>
          </a:p>
        </p:txBody>
      </p:sp>
      <p:sp>
        <p:nvSpPr>
          <p:cNvPr id="208" name="Google Shape;208;p24"/>
          <p:cNvSpPr txBox="1"/>
          <p:nvPr/>
        </p:nvSpPr>
        <p:spPr>
          <a:xfrm>
            <a:off x="308550" y="926625"/>
            <a:ext cx="3881787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Neglecting the DR dependence can have a HUGE impact on the results: </a:t>
            </a:r>
            <a:r>
              <a:rPr lang="en-GB" sz="1600" b="1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FLASH</a:t>
            </a:r>
            <a:r>
              <a:rPr lang="en-GB" sz="16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it’s not “only” about D but </a:t>
            </a:r>
            <a:r>
              <a:rPr lang="en-GB" sz="16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mainly about DR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noProof="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We need to include the ‘details’ on how we want to deliver the beam to compute the DR and account for it </a:t>
            </a:r>
          </a:p>
        </p:txBody>
      </p:sp>
      <p:sp>
        <p:nvSpPr>
          <p:cNvPr id="209" name="Google Shape;209;p24"/>
          <p:cNvSpPr txBox="1"/>
          <p:nvPr/>
        </p:nvSpPr>
        <p:spPr>
          <a:xfrm>
            <a:off x="4596192" y="867953"/>
            <a:ext cx="3760557" cy="212362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perfect candidate for FLASH studies: treatment of NSCLC with very </a:t>
            </a:r>
            <a:r>
              <a:rPr lang="en-GB" sz="1800" b="1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 doses per fraction</a:t>
            </a: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small number of PBs (small volume 4 to 10 cc), promising results from </a:t>
            </a:r>
            <a:r>
              <a:rPr lang="en-GB" sz="18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lung toxicity reduction in mice with FLASH</a:t>
            </a: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</a:p>
        </p:txBody>
      </p:sp>
      <p:grpSp>
        <p:nvGrpSpPr>
          <p:cNvPr id="210" name="Google Shape;210;p24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211" name="Google Shape;211;p24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12" name="Google Shape;212;p2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4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4" name="Google Shape;21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6002" y="2943612"/>
            <a:ext cx="7211643" cy="21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150700" y="2944557"/>
            <a:ext cx="1856400" cy="2123628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noProof="0" dirty="0">
                <a:solidFill>
                  <a:srgbClr val="830022"/>
                </a:solidFill>
              </a:rPr>
              <a:t>Lung tumour patients </a:t>
            </a:r>
            <a:r>
              <a:rPr lang="en-GB" noProof="0" dirty="0">
                <a:solidFill>
                  <a:schemeClr val="dk1"/>
                </a:solidFill>
              </a:rPr>
              <a:t>treated at Campus Bio-Medico University Hospital of Rome </a:t>
            </a:r>
            <a:r>
              <a:rPr lang="en-GB" b="1" noProof="0" dirty="0">
                <a:solidFill>
                  <a:srgbClr val="FF0000"/>
                </a:solidFill>
              </a:rPr>
              <a:t>with high D prescriptions </a:t>
            </a:r>
            <a:r>
              <a:rPr lang="en-GB" noProof="0" dirty="0">
                <a:solidFill>
                  <a:schemeClr val="dk1"/>
                </a:solidFill>
              </a:rPr>
              <a:t>using photons delivered with VMAT technique.</a:t>
            </a:r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BA4EF20A-1C9F-68F6-0160-45F21B779E61}"/>
              </a:ext>
            </a:extLst>
          </p:cNvPr>
          <p:cNvSpPr/>
          <p:nvPr/>
        </p:nvSpPr>
        <p:spPr>
          <a:xfrm>
            <a:off x="4138695" y="1735137"/>
            <a:ext cx="372089" cy="291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Three examples.. (not exhaustive!)</a:t>
            </a:r>
          </a:p>
        </p:txBody>
      </p:sp>
      <p:pic>
        <p:nvPicPr>
          <p:cNvPr id="222" name="Google Shape;2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525" y="1006274"/>
            <a:ext cx="4211926" cy="1188775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299" y="1865978"/>
            <a:ext cx="2234450" cy="1924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5969" y="3815517"/>
            <a:ext cx="4211925" cy="112318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5" name="Google Shape;225;p25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226" name="Google Shape;226;p25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27" name="Google Shape;227;p25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5" descr="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" name="Google Shape;229;p25"/>
          <p:cNvSpPr txBox="1"/>
          <p:nvPr/>
        </p:nvSpPr>
        <p:spPr>
          <a:xfrm>
            <a:off x="572954" y="3409250"/>
            <a:ext cx="2234450" cy="104641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‘Flat’ beam with 2D (transverse) D shaping → </a:t>
            </a:r>
            <a:r>
              <a:rPr lang="en-GB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worse PTV coverage, but highest DR</a:t>
            </a: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</a:p>
        </p:txBody>
      </p:sp>
      <p:sp>
        <p:nvSpPr>
          <p:cNvPr id="230" name="Google Shape;230;p25"/>
          <p:cNvSpPr txBox="1"/>
          <p:nvPr/>
        </p:nvSpPr>
        <p:spPr>
          <a:xfrm>
            <a:off x="4303356" y="2317515"/>
            <a:ext cx="2396100" cy="126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Spatial fractionation (</a:t>
            </a:r>
            <a:r>
              <a:rPr lang="en-GB" noProof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minibeam</a:t>
            </a: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→ combines advantages of SFRT &amp; FLASH (</a:t>
            </a:r>
            <a:r>
              <a:rPr lang="en-GB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 and DR increase in entry channel</a:t>
            </a: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232" name="Google Shape;232;p25"/>
          <p:cNvSpPr txBox="1"/>
          <p:nvPr/>
        </p:nvSpPr>
        <p:spPr>
          <a:xfrm>
            <a:off x="303300" y="2035623"/>
            <a:ext cx="3343500" cy="1046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Active scanning with smallest number of PBs compatible with reasonable dose conformation to the PTV → </a:t>
            </a:r>
            <a:r>
              <a:rPr lang="en-GB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slower but better PTV coverage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238" name="Google Shape;238;p26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APBS lung treatment</a:t>
            </a:r>
          </a:p>
        </p:txBody>
      </p:sp>
      <p:pic>
        <p:nvPicPr>
          <p:cNvPr id="240" name="Google Shape;240;p2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590" y="612768"/>
            <a:ext cx="3250390" cy="298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6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243" name="Google Shape;243;p26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44" name="Google Shape;244;p26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6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26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5239" y="2109637"/>
            <a:ext cx="2678361" cy="2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6061975" y="3622332"/>
            <a:ext cx="2736900" cy="12621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130 MeV are needed </a:t>
            </a: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 reduce the </a:t>
            </a:r>
            <a:r>
              <a:rPr lang="en-GB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dose in the entrance channel </a:t>
            </a: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[</a:t>
            </a:r>
            <a:r>
              <a:rPr lang="en-GB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chestwall</a:t>
            </a: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/ribs].. No significant gain in overall plan quality going @ 200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82EBC-4DFB-9D84-237A-789A9A81F8B2}"/>
              </a:ext>
            </a:extLst>
          </p:cNvPr>
          <p:cNvSpPr txBox="1"/>
          <p:nvPr/>
        </p:nvSpPr>
        <p:spPr>
          <a:xfrm>
            <a:off x="3145238" y="1917424"/>
            <a:ext cx="2460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202124"/>
                </a:solidFill>
                <a:sym typeface="Wingdings" pitchFamily="2" charset="2"/>
              </a:rPr>
              <a:t>Beam E optimisation</a:t>
            </a:r>
            <a:endParaRPr lang="en-GB" dirty="0"/>
          </a:p>
        </p:txBody>
      </p:sp>
      <p:sp>
        <p:nvSpPr>
          <p:cNvPr id="239" name="Google Shape;239;p26"/>
          <p:cNvSpPr/>
          <p:nvPr/>
        </p:nvSpPr>
        <p:spPr>
          <a:xfrm>
            <a:off x="111342" y="1690370"/>
            <a:ext cx="2815966" cy="336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02124"/>
                </a:solidFill>
              </a:rPr>
              <a:t>PBS: optimised #PB + fixed FWHM (1cm) </a:t>
            </a:r>
            <a:r>
              <a:rPr lang="en-GB" sz="1500" dirty="0">
                <a:solidFill>
                  <a:srgbClr val="202124"/>
                </a:solidFill>
                <a:sym typeface="Wingdings" pitchFamily="2" charset="2"/>
              </a:rPr>
              <a:t> looking @ dose conf in CONV mode</a:t>
            </a:r>
          </a:p>
          <a:p>
            <a:pPr marL="431800" lvl="0" indent="-285750">
              <a:buClr>
                <a:srgbClr val="202124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1500" noProof="0" dirty="0">
                <a:solidFill>
                  <a:srgbClr val="202124"/>
                </a:solidFill>
                <a:sym typeface="Wingdings" pitchFamily="2" charset="2"/>
              </a:rPr>
              <a:t>FLAT: ‘emulated’ </a:t>
            </a:r>
            <a:r>
              <a:rPr lang="en-GB" sz="1500" dirty="0">
                <a:solidFill>
                  <a:srgbClr val="202124"/>
                </a:solidFill>
                <a:sym typeface="Wingdings" pitchFamily="2" charset="2"/>
              </a:rPr>
              <a:t>2D collimation  no real entrance beam shape optimisation  conservative results</a:t>
            </a:r>
          </a:p>
          <a:p>
            <a:pPr marL="431800" lvl="0" indent="-285750">
              <a:buClr>
                <a:srgbClr val="202124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1500" noProof="0" dirty="0">
                <a:solidFill>
                  <a:srgbClr val="202124"/>
                </a:solidFill>
                <a:sym typeface="Wingdings" pitchFamily="2" charset="2"/>
              </a:rPr>
              <a:t>SFRT: went for highest PVDR ratio while keeping good uniformity/coverage of PTV</a:t>
            </a:r>
            <a:endParaRPr lang="en-GB" sz="1500" noProof="0" dirty="0">
              <a:solidFill>
                <a:srgbClr val="2021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42BE7-2683-1559-A3B3-BB825DF4C8F2}"/>
              </a:ext>
            </a:extLst>
          </p:cNvPr>
          <p:cNvSpPr txBox="1"/>
          <p:nvPr/>
        </p:nvSpPr>
        <p:spPr>
          <a:xfrm>
            <a:off x="2027583" y="851313"/>
            <a:ext cx="3888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300"/>
            </a:pPr>
            <a:r>
              <a:rPr lang="en-GB" sz="1800" noProof="0" dirty="0">
                <a:solidFill>
                  <a:srgbClr val="202124"/>
                </a:solidFill>
              </a:rPr>
              <a:t>Same 4 fields approach for all the different options (PBS, Flat, SFRT)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254" name="Google Shape;254;p27"/>
          <p:cNvSpPr/>
          <p:nvPr/>
        </p:nvSpPr>
        <p:spPr>
          <a:xfrm>
            <a:off x="8798873" y="4850734"/>
            <a:ext cx="256800" cy="246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noProof="0" dirty="0">
                <a:latin typeface="Roboto"/>
                <a:ea typeface="Roboto"/>
                <a:cs typeface="Roboto"/>
                <a:sym typeface="Roboto"/>
              </a:rPr>
              <a:t>9</a:t>
            </a:r>
            <a:endParaRPr lang="en-GB" noProof="0" dirty="0"/>
          </a:p>
        </p:txBody>
      </p:sp>
      <p:grpSp>
        <p:nvGrpSpPr>
          <p:cNvPr id="255" name="Google Shape;255;p27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256" name="Google Shape;256;p27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57" name="Google Shape;257;p27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7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951" y="763191"/>
            <a:ext cx="3435601" cy="34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674" y="4309890"/>
            <a:ext cx="2522991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3418" y="665342"/>
            <a:ext cx="316104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2091" y="668106"/>
            <a:ext cx="194263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0276" y="3214723"/>
            <a:ext cx="2820706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4323566" y="3870897"/>
            <a:ext cx="62496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FF0000"/>
                </a:solidFill>
                <a:latin typeface="Chalkboard" panose="03050602040202020205" pitchFamily="66" charset="77"/>
                <a:ea typeface="Sue Ellen Francisco"/>
                <a:cs typeface="Sue Ellen Francisco"/>
                <a:sym typeface="Sue Ellen Francisco"/>
              </a:rPr>
              <a:t>PTV</a:t>
            </a:r>
          </a:p>
        </p:txBody>
      </p:sp>
      <p:sp>
        <p:nvSpPr>
          <p:cNvPr id="265" name="Google Shape;265;p27"/>
          <p:cNvSpPr txBox="1"/>
          <p:nvPr/>
        </p:nvSpPr>
        <p:spPr>
          <a:xfrm>
            <a:off x="3434963" y="4202238"/>
            <a:ext cx="140106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0000FF"/>
                </a:solidFill>
                <a:latin typeface="Chalkboard" panose="03050602040202020205" pitchFamily="66" charset="77"/>
                <a:ea typeface="Sue Ellen Francisco"/>
                <a:cs typeface="Sue Ellen Francisco"/>
                <a:sym typeface="Sue Ellen Francisco"/>
              </a:rPr>
              <a:t>Portion of lung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0000FF"/>
                </a:solidFill>
                <a:latin typeface="Chalkboard" panose="03050602040202020205" pitchFamily="66" charset="77"/>
                <a:ea typeface="Sue Ellen Francisco"/>
                <a:cs typeface="Sue Ellen Francisco"/>
                <a:sym typeface="Sue Ellen Francisco"/>
              </a:rPr>
              <a:t>tissue within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0000FF"/>
                </a:solidFill>
                <a:latin typeface="Chalkboard" panose="03050602040202020205" pitchFamily="66" charset="77"/>
                <a:ea typeface="Sue Ellen Francisco"/>
                <a:cs typeface="Sue Ellen Francisco"/>
                <a:sym typeface="Sue Ellen Francisco"/>
              </a:rPr>
              <a:t>cm of the CTV</a:t>
            </a:r>
          </a:p>
        </p:txBody>
      </p:sp>
      <p:sp>
        <p:nvSpPr>
          <p:cNvPr id="266" name="Google Shape;266;p27"/>
          <p:cNvSpPr txBox="1"/>
          <p:nvPr/>
        </p:nvSpPr>
        <p:spPr>
          <a:xfrm>
            <a:off x="3177075" y="4439100"/>
            <a:ext cx="422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238;p26">
            <a:extLst>
              <a:ext uri="{FF2B5EF4-FFF2-40B4-BE49-F238E27FC236}">
                <a16:creationId xmlns:a16="http://schemas.microsoft.com/office/drawing/2014/main" id="{753A278C-6B94-DA98-6DFC-9BBE585777FD}"/>
              </a:ext>
            </a:extLst>
          </p:cNvPr>
          <p:cNvSpPr txBox="1">
            <a:spLocks/>
          </p:cNvSpPr>
          <p:nvPr/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GB" dirty="0"/>
              <a:t>NSCLC results - CONV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>
            <a:spLocks noGrp="1"/>
          </p:cNvSpPr>
          <p:nvPr>
            <p:ph type="title" idx="4294967295"/>
          </p:nvPr>
        </p:nvSpPr>
        <p:spPr>
          <a:xfrm>
            <a:off x="720000" y="19805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What about the ‘DR’?</a:t>
            </a:r>
          </a:p>
        </p:txBody>
      </p:sp>
      <p:pic>
        <p:nvPicPr>
          <p:cNvPr id="272" name="Google Shape;2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600" y="922097"/>
            <a:ext cx="4465539" cy="3951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28"/>
          <p:cNvCxnSpPr/>
          <p:nvPr/>
        </p:nvCxnSpPr>
        <p:spPr>
          <a:xfrm rot="10800000">
            <a:off x="5282850" y="1034550"/>
            <a:ext cx="29400" cy="27075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8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275" name="Google Shape;275;p28"/>
          <p:cNvSpPr txBox="1"/>
          <p:nvPr/>
        </p:nvSpPr>
        <p:spPr>
          <a:xfrm>
            <a:off x="595361" y="1559869"/>
            <a:ext cx="2365389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When computing the DR in </a:t>
            </a:r>
            <a:r>
              <a:rPr lang="en-GB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multi-field</a:t>
            </a:r>
            <a:r>
              <a:rPr lang="en-GB" sz="16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approach we are facing an important challenge: account for the ‘field switching effect’.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82;p22">
            <a:extLst>
              <a:ext uri="{FF2B5EF4-FFF2-40B4-BE49-F238E27FC236}">
                <a16:creationId xmlns:a16="http://schemas.microsoft.com/office/drawing/2014/main" id="{AF03069E-497E-1322-ED40-5BA428250B3B}"/>
              </a:ext>
            </a:extLst>
          </p:cNvPr>
          <p:cNvSpPr txBox="1"/>
          <p:nvPr/>
        </p:nvSpPr>
        <p:spPr>
          <a:xfrm>
            <a:off x="6574714" y="584287"/>
            <a:ext cx="6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PTV</a:t>
            </a:r>
          </a:p>
        </p:txBody>
      </p:sp>
      <p:cxnSp>
        <p:nvCxnSpPr>
          <p:cNvPr id="4" name="Google Shape;183;p22">
            <a:extLst>
              <a:ext uri="{FF2B5EF4-FFF2-40B4-BE49-F238E27FC236}">
                <a16:creationId xmlns:a16="http://schemas.microsoft.com/office/drawing/2014/main" id="{A5B96A55-BDE5-797E-33A8-B62D96A2C41F}"/>
              </a:ext>
            </a:extLst>
          </p:cNvPr>
          <p:cNvCxnSpPr>
            <a:cxnSpLocks/>
          </p:cNvCxnSpPr>
          <p:nvPr/>
        </p:nvCxnSpPr>
        <p:spPr>
          <a:xfrm flipH="1">
            <a:off x="5852160" y="850790"/>
            <a:ext cx="722554" cy="59634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" name="Google Shape;183;p22">
            <a:extLst>
              <a:ext uri="{FF2B5EF4-FFF2-40B4-BE49-F238E27FC236}">
                <a16:creationId xmlns:a16="http://schemas.microsoft.com/office/drawing/2014/main" id="{ED26A870-9B3F-3B8D-79ED-C0590AF4987E}"/>
              </a:ext>
            </a:extLst>
          </p:cNvPr>
          <p:cNvCxnSpPr>
            <a:cxnSpLocks/>
          </p:cNvCxnSpPr>
          <p:nvPr/>
        </p:nvCxnSpPr>
        <p:spPr>
          <a:xfrm flipH="1">
            <a:off x="6134926" y="1308984"/>
            <a:ext cx="615731" cy="33335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EB1D5205-B076-A9D7-A336-27EF8D432AAE}"/>
              </a:ext>
            </a:extLst>
          </p:cNvPr>
          <p:cNvSpPr txBox="1"/>
          <p:nvPr/>
        </p:nvSpPr>
        <p:spPr>
          <a:xfrm>
            <a:off x="6763098" y="1082174"/>
            <a:ext cx="6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GB" sz="1800" noProof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TV</a:t>
            </a:r>
          </a:p>
        </p:txBody>
      </p:sp>
      <p:cxnSp>
        <p:nvCxnSpPr>
          <p:cNvPr id="10" name="Google Shape;183;p22">
            <a:extLst>
              <a:ext uri="{FF2B5EF4-FFF2-40B4-BE49-F238E27FC236}">
                <a16:creationId xmlns:a16="http://schemas.microsoft.com/office/drawing/2014/main" id="{BA4AFF06-7A3E-049B-CE47-9BE10B7361F2}"/>
              </a:ext>
            </a:extLst>
          </p:cNvPr>
          <p:cNvCxnSpPr>
            <a:cxnSpLocks/>
          </p:cNvCxnSpPr>
          <p:nvPr/>
        </p:nvCxnSpPr>
        <p:spPr>
          <a:xfrm flipH="1">
            <a:off x="5740842" y="3057191"/>
            <a:ext cx="958392" cy="488768"/>
          </a:xfrm>
          <a:prstGeom prst="straightConnector1">
            <a:avLst/>
          </a:prstGeom>
          <a:noFill/>
          <a:ln w="2857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C16430AF-7B54-44B9-9153-370CC515B8AB}"/>
              </a:ext>
            </a:extLst>
          </p:cNvPr>
          <p:cNvSpPr txBox="1"/>
          <p:nvPr/>
        </p:nvSpPr>
        <p:spPr>
          <a:xfrm>
            <a:off x="6660094" y="1969119"/>
            <a:ext cx="1979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accent1">
                    <a:lumMod val="9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2cm lungs -CTV</a:t>
            </a:r>
            <a:endParaRPr lang="en-GB" sz="1800" noProof="0" dirty="0">
              <a:solidFill>
                <a:schemeClr val="accent1">
                  <a:lumMod val="9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82;p22">
            <a:extLst>
              <a:ext uri="{FF2B5EF4-FFF2-40B4-BE49-F238E27FC236}">
                <a16:creationId xmlns:a16="http://schemas.microsoft.com/office/drawing/2014/main" id="{4DBE6C2F-3FDE-B163-D034-8D80C8B0273A}"/>
              </a:ext>
            </a:extLst>
          </p:cNvPr>
          <p:cNvSpPr txBox="1"/>
          <p:nvPr/>
        </p:nvSpPr>
        <p:spPr>
          <a:xfrm>
            <a:off x="6660094" y="2757539"/>
            <a:ext cx="1979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chestwall</a:t>
            </a:r>
            <a:endParaRPr lang="en-GB" sz="1800" noProof="0" dirty="0">
              <a:solidFill>
                <a:schemeClr val="accent5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" name="Google Shape;183;p22">
            <a:extLst>
              <a:ext uri="{FF2B5EF4-FFF2-40B4-BE49-F238E27FC236}">
                <a16:creationId xmlns:a16="http://schemas.microsoft.com/office/drawing/2014/main" id="{B028A8B8-7DCC-98A4-53E5-FB42541D02ED}"/>
              </a:ext>
            </a:extLst>
          </p:cNvPr>
          <p:cNvCxnSpPr>
            <a:cxnSpLocks/>
          </p:cNvCxnSpPr>
          <p:nvPr/>
        </p:nvCxnSpPr>
        <p:spPr>
          <a:xfrm flipH="1">
            <a:off x="5852160" y="2199936"/>
            <a:ext cx="840473" cy="237547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" name="Google Shape;182;p22">
            <a:extLst>
              <a:ext uri="{FF2B5EF4-FFF2-40B4-BE49-F238E27FC236}">
                <a16:creationId xmlns:a16="http://schemas.microsoft.com/office/drawing/2014/main" id="{066F3588-19AB-51B8-5E93-5D6EA05A4A29}"/>
              </a:ext>
            </a:extLst>
          </p:cNvPr>
          <p:cNvSpPr txBox="1"/>
          <p:nvPr/>
        </p:nvSpPr>
        <p:spPr>
          <a:xfrm>
            <a:off x="4822168" y="691279"/>
            <a:ext cx="8434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DRVH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FD3EAE-F560-8C0E-F64D-CE03A7097FA6}"/>
              </a:ext>
            </a:extLst>
          </p:cNvPr>
          <p:cNvSpPr txBox="1"/>
          <p:nvPr/>
        </p:nvSpPr>
        <p:spPr>
          <a:xfrm>
            <a:off x="5258149" y="2758644"/>
            <a:ext cx="815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rgbClr val="FF40FF"/>
                </a:solidFill>
                <a:latin typeface="Roboto"/>
                <a:ea typeface="Roboto"/>
                <a:cs typeface="Roboto"/>
                <a:sym typeface="Roboto"/>
              </a:rPr>
              <a:t>40 Gy/s</a:t>
            </a:r>
            <a:endParaRPr lang="en-GB" dirty="0"/>
          </a:p>
        </p:txBody>
      </p:sp>
      <p:pic>
        <p:nvPicPr>
          <p:cNvPr id="21" name="Google Shape;240;p26">
            <a:extLst>
              <a:ext uri="{FF2B5EF4-FFF2-40B4-BE49-F238E27FC236}">
                <a16:creationId xmlns:a16="http://schemas.microsoft.com/office/drawing/2014/main" id="{21A44C9B-3A6F-79C5-33BB-29786C5589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32465" t="23300" r="34084" b="29720"/>
          <a:stretch>
            <a:fillRect/>
          </a:stretch>
        </p:blipFill>
        <p:spPr>
          <a:xfrm>
            <a:off x="2978014" y="1645361"/>
            <a:ext cx="1087276" cy="140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30DFA7-8B78-0514-90E6-92195E883A6C}"/>
              </a:ext>
            </a:extLst>
          </p:cNvPr>
          <p:cNvSpPr txBox="1"/>
          <p:nvPr/>
        </p:nvSpPr>
        <p:spPr>
          <a:xfrm>
            <a:off x="480509" y="3281382"/>
            <a:ext cx="35905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For now: computing a ‘per field’ DR and applying the FMF correction if (in each field) D and DR requirements </a:t>
            </a:r>
            <a:r>
              <a:rPr lang="en-GB" sz="1600" noProof="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-GB" sz="1600" b="1" noProof="0" dirty="0">
                <a:solidFill>
                  <a:srgbClr val="FF40FF"/>
                </a:solidFill>
                <a:latin typeface="Roboto"/>
                <a:ea typeface="Roboto"/>
                <a:cs typeface="Roboto"/>
                <a:sym typeface="Roboto"/>
              </a:rPr>
              <a:t>&gt;40 Gy/s</a:t>
            </a:r>
            <a:r>
              <a:rPr lang="en-GB" sz="16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) are met!</a:t>
            </a:r>
          </a:p>
        </p:txBody>
      </p:sp>
      <p:grpSp>
        <p:nvGrpSpPr>
          <p:cNvPr id="24" name="Google Shape;210;p24">
            <a:extLst>
              <a:ext uri="{FF2B5EF4-FFF2-40B4-BE49-F238E27FC236}">
                <a16:creationId xmlns:a16="http://schemas.microsoft.com/office/drawing/2014/main" id="{676FDC2D-62AF-2D69-6435-53C97BB5C28E}"/>
              </a:ext>
            </a:extLst>
          </p:cNvPr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25" name="Google Shape;211;p24">
              <a:extLst>
                <a:ext uri="{FF2B5EF4-FFF2-40B4-BE49-F238E27FC236}">
                  <a16:creationId xmlns:a16="http://schemas.microsoft.com/office/drawing/2014/main" id="{2FABB8D8-3D6C-CBE7-8313-ABB12F3D748A}"/>
                </a:ext>
              </a:extLst>
            </p:cNvPr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6" name="Google Shape;212;p24" descr="Image">
              <a:extLst>
                <a:ext uri="{FF2B5EF4-FFF2-40B4-BE49-F238E27FC236}">
                  <a16:creationId xmlns:a16="http://schemas.microsoft.com/office/drawing/2014/main" id="{C6615BB2-71FD-51CC-9943-4D1E504E050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13;p24" descr="Image">
              <a:extLst>
                <a:ext uri="{FF2B5EF4-FFF2-40B4-BE49-F238E27FC236}">
                  <a16:creationId xmlns:a16="http://schemas.microsoft.com/office/drawing/2014/main" id="{1665C6CA-2347-F971-128C-08AFF63D442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The FLASH potential</a:t>
            </a:r>
          </a:p>
        </p:txBody>
      </p:sp>
      <p:pic>
        <p:nvPicPr>
          <p:cNvPr id="281" name="Google Shape;2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825" y="958772"/>
            <a:ext cx="3624691" cy="39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283" name="Google Shape;283;p29"/>
          <p:cNvPicPr preferRelativeResize="0"/>
          <p:nvPr/>
        </p:nvPicPr>
        <p:blipFill rotWithShape="1">
          <a:blip r:embed="rId4">
            <a:alphaModFix/>
          </a:blip>
          <a:srcRect t="47112" r="51446" b="10789"/>
          <a:stretch/>
        </p:blipFill>
        <p:spPr>
          <a:xfrm>
            <a:off x="1734497" y="2443637"/>
            <a:ext cx="3337977" cy="25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4">
            <a:alphaModFix/>
          </a:blip>
          <a:srcRect l="24165" t="89206" r="19623"/>
          <a:stretch/>
        </p:blipFill>
        <p:spPr>
          <a:xfrm>
            <a:off x="93275" y="2671942"/>
            <a:ext cx="4016576" cy="677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5" name="Google Shape;285;p29"/>
          <p:cNvGraphicFramePr/>
          <p:nvPr>
            <p:extLst>
              <p:ext uri="{D42A27DB-BD31-4B8C-83A1-F6EECF244321}">
                <p14:modId xmlns:p14="http://schemas.microsoft.com/office/powerpoint/2010/main" val="1506691589"/>
              </p:ext>
            </p:extLst>
          </p:nvPr>
        </p:nvGraphicFramePr>
        <p:xfrm>
          <a:off x="879015" y="816445"/>
          <a:ext cx="3119500" cy="1401960"/>
        </p:xfrm>
        <a:graphic>
          <a:graphicData uri="http://schemas.openxmlformats.org/drawingml/2006/table">
            <a:tbl>
              <a:tblPr>
                <a:noFill/>
                <a:tableStyleId>{A554FF1A-3B88-46B7-8026-4F9A1A5169F5}</a:tableStyleId>
              </a:tblPr>
              <a:tblGrid>
                <a:gridCol w="7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noProof="0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Lungs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Other OARs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 err="1"/>
                        <a:t>FMF</a:t>
                      </a:r>
                      <a:r>
                        <a:rPr lang="en-GB" sz="1100" baseline="30000" noProof="0" dirty="0" err="1"/>
                        <a:t>min</a:t>
                      </a:r>
                      <a:endParaRPr lang="en-GB" sz="1100" baseline="30000" noProof="0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0.12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0.6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 err="1"/>
                        <a:t>D</a:t>
                      </a:r>
                      <a:r>
                        <a:rPr lang="en-GB" sz="1100" baseline="-25000" noProof="0" dirty="0" err="1"/>
                        <a:t>th</a:t>
                      </a:r>
                      <a:endParaRPr lang="en-GB" sz="1100" baseline="-25000" noProof="0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6 Gy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13 Gy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Data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Mouse lung 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noProof="0" dirty="0"/>
                        <a:t>Zebrafish body 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6" name="Google Shape;2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089" y="3744563"/>
            <a:ext cx="3264898" cy="293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10;p24">
            <a:extLst>
              <a:ext uri="{FF2B5EF4-FFF2-40B4-BE49-F238E27FC236}">
                <a16:creationId xmlns:a16="http://schemas.microsoft.com/office/drawing/2014/main" id="{55A54B31-2881-346C-2E5E-59EE5A56B2FC}"/>
              </a:ext>
            </a:extLst>
          </p:cNvPr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3" name="Google Shape;211;p24">
              <a:extLst>
                <a:ext uri="{FF2B5EF4-FFF2-40B4-BE49-F238E27FC236}">
                  <a16:creationId xmlns:a16="http://schemas.microsoft.com/office/drawing/2014/main" id="{B23D0595-5309-B17F-5694-528C6721598E}"/>
                </a:ext>
              </a:extLst>
            </p:cNvPr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" name="Google Shape;212;p24" descr="Image">
              <a:extLst>
                <a:ext uri="{FF2B5EF4-FFF2-40B4-BE49-F238E27FC236}">
                  <a16:creationId xmlns:a16="http://schemas.microsoft.com/office/drawing/2014/main" id="{15469121-3A80-FEF2-0CB8-2868AC2B642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13;p24" descr="Image">
              <a:extLst>
                <a:ext uri="{FF2B5EF4-FFF2-40B4-BE49-F238E27FC236}">
                  <a16:creationId xmlns:a16="http://schemas.microsoft.com/office/drawing/2014/main" id="{B535A9D4-6F64-317A-006A-CF1ED032FF4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>
            <a:spLocks noGrp="1"/>
          </p:cNvSpPr>
          <p:nvPr>
            <p:ph type="title" idx="4294967295"/>
          </p:nvPr>
        </p:nvSpPr>
        <p:spPr>
          <a:xfrm>
            <a:off x="720000" y="19771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The FLASH potential</a:t>
            </a:r>
          </a:p>
        </p:txBody>
      </p:sp>
      <p:sp>
        <p:nvSpPr>
          <p:cNvPr id="292" name="Google Shape;292;p30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293" name="Google Shape;293;p3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063" y="86400"/>
            <a:ext cx="5612591" cy="49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/>
        </p:nvSpPr>
        <p:spPr>
          <a:xfrm>
            <a:off x="719999" y="1233208"/>
            <a:ext cx="184245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PT 1: 4 x 12 Gy</a:t>
            </a:r>
          </a:p>
          <a:p>
            <a:pPr lvl="0"/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PT 2: 3 x 15 Gy</a:t>
            </a:r>
          </a:p>
          <a:p>
            <a:pPr lvl="0"/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PT 3: 3 x 15 Gy</a:t>
            </a:r>
          </a:p>
          <a:p>
            <a:pPr lvl="0"/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PT 4: 8 x 7.5 Gy</a:t>
            </a:r>
          </a:p>
        </p:txBody>
      </p:sp>
      <p:sp>
        <p:nvSpPr>
          <p:cNvPr id="2" name="Google Shape;294;p30">
            <a:extLst>
              <a:ext uri="{FF2B5EF4-FFF2-40B4-BE49-F238E27FC236}">
                <a16:creationId xmlns:a16="http://schemas.microsoft.com/office/drawing/2014/main" id="{8917DA43-1733-2E9D-21BA-ED02324B4684}"/>
              </a:ext>
            </a:extLst>
          </p:cNvPr>
          <p:cNvSpPr txBox="1"/>
          <p:nvPr/>
        </p:nvSpPr>
        <p:spPr>
          <a:xfrm>
            <a:off x="714177" y="2639262"/>
            <a:ext cx="184245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Why such a small effect?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D/field outside PTV is small! </a:t>
            </a:r>
          </a:p>
        </p:txBody>
      </p:sp>
      <p:sp>
        <p:nvSpPr>
          <p:cNvPr id="3" name="Google Shape;280;p29">
            <a:extLst>
              <a:ext uri="{FF2B5EF4-FFF2-40B4-BE49-F238E27FC236}">
                <a16:creationId xmlns:a16="http://schemas.microsoft.com/office/drawing/2014/main" id="{CC7309C3-2337-2266-2A9D-8E6D58B0F482}"/>
              </a:ext>
            </a:extLst>
          </p:cNvPr>
          <p:cNvSpPr txBox="1">
            <a:spLocks/>
          </p:cNvSpPr>
          <p:nvPr/>
        </p:nvSpPr>
        <p:spPr>
          <a:xfrm>
            <a:off x="99796" y="86400"/>
            <a:ext cx="29376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GB" dirty="0"/>
              <a:t>The D dependence</a:t>
            </a:r>
          </a:p>
        </p:txBody>
      </p:sp>
      <p:grpSp>
        <p:nvGrpSpPr>
          <p:cNvPr id="4" name="Google Shape;210;p24">
            <a:extLst>
              <a:ext uri="{FF2B5EF4-FFF2-40B4-BE49-F238E27FC236}">
                <a16:creationId xmlns:a16="http://schemas.microsoft.com/office/drawing/2014/main" id="{7FE0717B-8599-17D1-AA2A-73B253CB4F99}"/>
              </a:ext>
            </a:extLst>
          </p:cNvPr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5" name="Google Shape;211;p24">
              <a:extLst>
                <a:ext uri="{FF2B5EF4-FFF2-40B4-BE49-F238E27FC236}">
                  <a16:creationId xmlns:a16="http://schemas.microsoft.com/office/drawing/2014/main" id="{E52A7654-7176-EA0B-E1E5-EDD497D67999}"/>
                </a:ext>
              </a:extLst>
            </p:cNvPr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6" name="Google Shape;212;p24" descr="Image">
              <a:extLst>
                <a:ext uri="{FF2B5EF4-FFF2-40B4-BE49-F238E27FC236}">
                  <a16:creationId xmlns:a16="http://schemas.microsoft.com/office/drawing/2014/main" id="{FCC143ED-4C0E-56E2-C3AF-92A1922B90A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13;p24" descr="Image">
              <a:extLst>
                <a:ext uri="{FF2B5EF4-FFF2-40B4-BE49-F238E27FC236}">
                  <a16:creationId xmlns:a16="http://schemas.microsoft.com/office/drawing/2014/main" id="{5FD802EC-10E0-2092-714C-384F8745DA8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17</a:t>
            </a:fld>
            <a:endParaRPr lang="en-GB" noProof="0" dirty="0"/>
          </a:p>
        </p:txBody>
      </p:sp>
      <p:pic>
        <p:nvPicPr>
          <p:cNvPr id="313" name="Google Shape;3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50" y="915500"/>
            <a:ext cx="8839197" cy="11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568" y="2203780"/>
            <a:ext cx="2242106" cy="255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10;p24">
            <a:extLst>
              <a:ext uri="{FF2B5EF4-FFF2-40B4-BE49-F238E27FC236}">
                <a16:creationId xmlns:a16="http://schemas.microsoft.com/office/drawing/2014/main" id="{1606D1B9-70DA-B460-6206-67AD570331AC}"/>
              </a:ext>
            </a:extLst>
          </p:cNvPr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3" name="Google Shape;211;p24">
              <a:extLst>
                <a:ext uri="{FF2B5EF4-FFF2-40B4-BE49-F238E27FC236}">
                  <a16:creationId xmlns:a16="http://schemas.microsoft.com/office/drawing/2014/main" id="{1C046515-0190-F7F9-7D29-2DAA1A10FEF2}"/>
                </a:ext>
              </a:extLst>
            </p:cNvPr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" name="Google Shape;212;p24" descr="Image">
              <a:extLst>
                <a:ext uri="{FF2B5EF4-FFF2-40B4-BE49-F238E27FC236}">
                  <a16:creationId xmlns:a16="http://schemas.microsoft.com/office/drawing/2014/main" id="{F5EF9655-1FF6-8256-459B-0E86F89DC61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13;p24" descr="Image">
              <a:extLst>
                <a:ext uri="{FF2B5EF4-FFF2-40B4-BE49-F238E27FC236}">
                  <a16:creationId xmlns:a16="http://schemas.microsoft.com/office/drawing/2014/main" id="{FA6572F6-88D1-7142-3E24-DB5A4A5C80B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6A51CB1-1579-6293-7BC5-3F85AE84D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966" y="2296076"/>
            <a:ext cx="3911479" cy="756000"/>
          </a:xfrm>
          <a:prstGeom prst="rect">
            <a:avLst/>
          </a:prstGeom>
        </p:spPr>
      </p:pic>
      <p:sp>
        <p:nvSpPr>
          <p:cNvPr id="8" name="Google Shape;306;p31">
            <a:extLst>
              <a:ext uri="{FF2B5EF4-FFF2-40B4-BE49-F238E27FC236}">
                <a16:creationId xmlns:a16="http://schemas.microsoft.com/office/drawing/2014/main" id="{C084C1E5-FC17-9F07-5A72-1D35F724AFD6}"/>
              </a:ext>
            </a:extLst>
          </p:cNvPr>
          <p:cNvSpPr txBox="1"/>
          <p:nvPr/>
        </p:nvSpPr>
        <p:spPr>
          <a:xfrm>
            <a:off x="287675" y="2229602"/>
            <a:ext cx="2344207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How to increase the FLASH effect? Deliver 1 field x fraction: </a:t>
            </a:r>
            <a:r>
              <a:rPr lang="en-GB" sz="18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dose per field/fraction increases!</a:t>
            </a: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→ Switch to BED to account for new fractionation scheme..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412BD1-E538-2790-BC6E-AB2192B11428}"/>
              </a:ext>
            </a:extLst>
          </p:cNvPr>
          <p:cNvSpPr/>
          <p:nvPr/>
        </p:nvSpPr>
        <p:spPr>
          <a:xfrm>
            <a:off x="357809" y="1367624"/>
            <a:ext cx="779228" cy="30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7270-7B85-8282-053F-86963248F687}"/>
              </a:ext>
            </a:extLst>
          </p:cNvPr>
          <p:cNvSpPr/>
          <p:nvPr/>
        </p:nvSpPr>
        <p:spPr>
          <a:xfrm>
            <a:off x="4827767" y="1367624"/>
            <a:ext cx="779228" cy="30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121C7-E79D-CBFD-D4E3-3CFD77C7B14F}"/>
              </a:ext>
            </a:extLst>
          </p:cNvPr>
          <p:cNvSpPr txBox="1"/>
          <p:nvPr/>
        </p:nvSpPr>
        <p:spPr>
          <a:xfrm>
            <a:off x="2768913" y="3320624"/>
            <a:ext cx="3899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our example: 4 fields? </a:t>
            </a:r>
            <a:r>
              <a:rPr lang="en-GB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→</a:t>
            </a:r>
            <a:r>
              <a:rPr lang="en-GB" dirty="0">
                <a:sym typeface="Wingdings" pitchFamily="2" charset="2"/>
              </a:rPr>
              <a:t> 4 fractions</a:t>
            </a:r>
          </a:p>
          <a:p>
            <a:pPr algn="ctr"/>
            <a:r>
              <a:rPr lang="en-GB" dirty="0">
                <a:sym typeface="Wingdings" pitchFamily="2" charset="2"/>
              </a:rPr>
              <a:t>What matters are the ⍺/β values:</a:t>
            </a:r>
          </a:p>
          <a:p>
            <a:pPr algn="ctr"/>
            <a:r>
              <a:rPr lang="en-GB" dirty="0">
                <a:sym typeface="Wingdings" pitchFamily="2" charset="2"/>
              </a:rPr>
              <a:t>⍺/β (PTV) : 10 Gy while ⍺/β (OAR) : 3 Gy</a:t>
            </a:r>
          </a:p>
          <a:p>
            <a:pPr algn="ctr"/>
            <a:endParaRPr lang="en-GB" dirty="0">
              <a:sym typeface="Wingdings" pitchFamily="2" charset="2"/>
            </a:endParaRPr>
          </a:p>
          <a:p>
            <a:pPr algn="ctr"/>
            <a:r>
              <a:rPr lang="en-GB" sz="1600" dirty="0">
                <a:sym typeface="Wingdings" pitchFamily="2" charset="2"/>
              </a:rPr>
              <a:t>Can FLASH balance the huge increase in toxicity for the OARs? </a:t>
            </a:r>
            <a:endParaRPr lang="en-GB" sz="1600" dirty="0"/>
          </a:p>
        </p:txBody>
      </p:sp>
      <p:sp>
        <p:nvSpPr>
          <p:cNvPr id="12" name="Google Shape;299;p31">
            <a:extLst>
              <a:ext uri="{FF2B5EF4-FFF2-40B4-BE49-F238E27FC236}">
                <a16:creationId xmlns:a16="http://schemas.microsoft.com/office/drawing/2014/main" id="{B8BF34E7-6BA6-2A0F-070E-3DDF7DD4A173}"/>
              </a:ext>
            </a:extLst>
          </p:cNvPr>
          <p:cNvSpPr txBox="1">
            <a:spLocks/>
          </p:cNvSpPr>
          <p:nvPr/>
        </p:nvSpPr>
        <p:spPr>
          <a:xfrm>
            <a:off x="720000" y="86400"/>
            <a:ext cx="711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GB"/>
              <a:t>The ‘one field per fraction’ approach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18</a:t>
            </a:fld>
            <a:endParaRPr lang="en-GB" noProof="0" dirty="0"/>
          </a:p>
        </p:txBody>
      </p:sp>
      <p:pic>
        <p:nvPicPr>
          <p:cNvPr id="322" name="Google Shape;322;p3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974774"/>
            <a:ext cx="271068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650" y="915483"/>
            <a:ext cx="3248025" cy="2588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10;p24">
            <a:extLst>
              <a:ext uri="{FF2B5EF4-FFF2-40B4-BE49-F238E27FC236}">
                <a16:creationId xmlns:a16="http://schemas.microsoft.com/office/drawing/2014/main" id="{E355DDE9-C10B-4A45-3931-DA954AAAE68F}"/>
              </a:ext>
            </a:extLst>
          </p:cNvPr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3" name="Google Shape;211;p24">
              <a:extLst>
                <a:ext uri="{FF2B5EF4-FFF2-40B4-BE49-F238E27FC236}">
                  <a16:creationId xmlns:a16="http://schemas.microsoft.com/office/drawing/2014/main" id="{2FFC0C39-B975-9CDB-91B3-86D43368661C}"/>
                </a:ext>
              </a:extLst>
            </p:cNvPr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" name="Google Shape;212;p24" descr="Image">
              <a:extLst>
                <a:ext uri="{FF2B5EF4-FFF2-40B4-BE49-F238E27FC236}">
                  <a16:creationId xmlns:a16="http://schemas.microsoft.com/office/drawing/2014/main" id="{BD560E81-94BB-4FA2-A892-271F13EE388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13;p24" descr="Image">
              <a:extLst>
                <a:ext uri="{FF2B5EF4-FFF2-40B4-BE49-F238E27FC236}">
                  <a16:creationId xmlns:a16="http://schemas.microsoft.com/office/drawing/2014/main" id="{57CD46ED-6F70-4E41-A913-31AD33F318C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315;p32">
            <a:extLst>
              <a:ext uri="{FF2B5EF4-FFF2-40B4-BE49-F238E27FC236}">
                <a16:creationId xmlns:a16="http://schemas.microsoft.com/office/drawing/2014/main" id="{F9B2BAE0-568D-3FB3-33DD-CE5AE311F31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18" y="883677"/>
            <a:ext cx="4535982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9;p31">
            <a:extLst>
              <a:ext uri="{FF2B5EF4-FFF2-40B4-BE49-F238E27FC236}">
                <a16:creationId xmlns:a16="http://schemas.microsoft.com/office/drawing/2014/main" id="{B9ECAE75-D961-3B1D-DFAB-E69754CDFA9E}"/>
              </a:ext>
            </a:extLst>
          </p:cNvPr>
          <p:cNvSpPr txBox="1">
            <a:spLocks/>
          </p:cNvSpPr>
          <p:nvPr/>
        </p:nvSpPr>
        <p:spPr>
          <a:xfrm>
            <a:off x="720000" y="86400"/>
            <a:ext cx="711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GB" dirty="0"/>
              <a:t>OFPF : results</a:t>
            </a:r>
          </a:p>
        </p:txBody>
      </p:sp>
      <p:sp>
        <p:nvSpPr>
          <p:cNvPr id="9" name="Google Shape;306;p31">
            <a:extLst>
              <a:ext uri="{FF2B5EF4-FFF2-40B4-BE49-F238E27FC236}">
                <a16:creationId xmlns:a16="http://schemas.microsoft.com/office/drawing/2014/main" id="{C0CB41E8-49EC-C355-B5E4-83D779D1CA41}"/>
              </a:ext>
            </a:extLst>
          </p:cNvPr>
          <p:cNvSpPr txBox="1"/>
          <p:nvPr/>
        </p:nvSpPr>
        <p:spPr>
          <a:xfrm>
            <a:off x="262818" y="3136051"/>
            <a:ext cx="414915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CONV exposes OARs in </a:t>
            </a:r>
            <a:r>
              <a:rPr lang="en-GB" sz="1600" noProof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entry channel to </a:t>
            </a:r>
            <a:endParaRPr lang="en-GB" sz="16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>
            <a:spLocks noGrp="1"/>
          </p:cNvSpPr>
          <p:nvPr>
            <p:ph type="title" idx="4294967295"/>
          </p:nvPr>
        </p:nvSpPr>
        <p:spPr>
          <a:xfrm>
            <a:off x="720000" y="86400"/>
            <a:ext cx="757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Concluding remarks</a:t>
            </a:r>
          </a:p>
        </p:txBody>
      </p:sp>
      <p:grpSp>
        <p:nvGrpSpPr>
          <p:cNvPr id="329" name="Google Shape;329;p34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330" name="Google Shape;330;p34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31" name="Google Shape;331;p3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4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34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334" name="Google Shape;334;p34"/>
          <p:cNvSpPr txBox="1"/>
          <p:nvPr/>
        </p:nvSpPr>
        <p:spPr>
          <a:xfrm>
            <a:off x="983200" y="1129964"/>
            <a:ext cx="7437232" cy="39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</a:pP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VHEE (E ≥ 100 MeV) are competitive with state-of-the-art RT and PT → interesting for FLASH applications in view of fixed-E ‘SOBP’ </a:t>
            </a:r>
            <a:r>
              <a:rPr lang="en-GB" sz="17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w.r.t</a:t>
            </a: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Roboto"/>
              <a:buChar char="○"/>
            </a:pPr>
            <a:r>
              <a:rPr lang="en-GB" sz="15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Still room for ‘optimising tools optimisation’ → conservative results so far!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</a:pP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FLASH evaluation, so far, starts after </a:t>
            </a:r>
            <a:r>
              <a:rPr lang="en-GB" sz="1700" noProof="0" dirty="0">
                <a:solidFill>
                  <a:schemeClr val="accent5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reaching the CONV conformity </a:t>
            </a: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and aiming to </a:t>
            </a:r>
            <a:r>
              <a:rPr lang="en-GB" sz="1700" b="1" noProof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go beyond exploiting the FLASH sparing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</a:pP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FLASH planning challenge is </a:t>
            </a:r>
            <a:r>
              <a:rPr lang="en-GB" sz="17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 balance</a:t>
            </a: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two competing requirements: bring D and DR to maximum values while keeping BED and dose conformity at the level of CONV irradiations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</a:pPr>
            <a:r>
              <a:rPr lang="en-GB" sz="15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Better modelling of D, DR and tissue dependence of FMF is crucial to define the best irradiation scenario </a:t>
            </a:r>
            <a:r>
              <a:rPr lang="en-GB" sz="15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 Robustness calls for full </a:t>
            </a:r>
            <a:r>
              <a:rPr lang="en-GB" sz="15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FMF</a:t>
            </a:r>
            <a:r>
              <a:rPr lang="en-GB" sz="1500" baseline="30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m</a:t>
            </a:r>
            <a:r>
              <a:rPr lang="en-GB" sz="1500" baseline="300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in</a:t>
            </a:r>
            <a:r>
              <a:rPr lang="en-GB" sz="15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, </a:t>
            </a:r>
            <a:r>
              <a:rPr lang="en-GB" sz="15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D</a:t>
            </a:r>
            <a:r>
              <a:rPr lang="en-GB" sz="1500" baseline="-250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th</a:t>
            </a:r>
            <a:r>
              <a:rPr lang="en-GB" sz="15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, tissue study for each specific plan..</a:t>
            </a:r>
            <a:endParaRPr lang="en-GB" sz="15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-GB" sz="15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→ Different fractionation approaches might help to enhance the FLASH effect..</a:t>
            </a:r>
            <a:endParaRPr lang="en-GB" sz="15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720000" y="8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The challenge of VHEE planning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978740" y="803083"/>
            <a:ext cx="3189021" cy="220622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Planning with 𝛾 (earliest) and p / </a:t>
            </a:r>
            <a:r>
              <a:rPr lang="en-GB" sz="1500" baseline="30000" noProof="0" dirty="0"/>
              <a:t>12</a:t>
            </a:r>
            <a:r>
              <a:rPr lang="en-GB" sz="1500" noProof="0" dirty="0"/>
              <a:t>C (more recent) has a long history… For VHE e- it’s, almost, an unexplored territory (10 y?)..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What are the VHEE characteristics that we can exploit when planning a treatment?</a:t>
            </a:r>
          </a:p>
        </p:txBody>
      </p:sp>
      <p:grpSp>
        <p:nvGrpSpPr>
          <p:cNvPr id="86" name="Google Shape;86;p16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87" name="Google Shape;87;p16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88" name="Google Shape;88;p1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6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" name="Google Shape;90;p16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004" y="850593"/>
            <a:ext cx="4011242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835325" y="4028225"/>
            <a:ext cx="377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 noProof="0" dirty="0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Vozenin, MC., Bourhis, J. &amp; Durante, M. </a:t>
            </a:r>
            <a:r>
              <a:rPr lang="en-GB" sz="1200" i="1" u="sng" noProof="0" dirty="0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Nat Rev Clin Oncol</a:t>
            </a:r>
            <a:r>
              <a:rPr lang="en-GB" sz="1200" u="sng" noProof="0" dirty="0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 19, 791–803 (2022). </a:t>
            </a:r>
            <a:endParaRPr lang="en-GB" noProof="0" dirty="0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375" y="3184425"/>
            <a:ext cx="4116751" cy="18473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794800" y="4831200"/>
            <a:ext cx="309600" cy="23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</a:t>
            </a:fld>
            <a:endParaRPr lang="en-GB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1611900" y="1130675"/>
            <a:ext cx="5920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Spare slides</a:t>
            </a: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1611900" y="3220225"/>
            <a:ext cx="59202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325" y="1382625"/>
            <a:ext cx="4305173" cy="2997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Pancreatic cancer: results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5038"/>
            <a:ext cx="8839204" cy="313342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22</a:t>
            </a:fld>
            <a:endParaRPr lang="en-GB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6325"/>
            <a:ext cx="8839204" cy="318090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23</a:t>
            </a:fld>
            <a:endParaRPr lang="en-GB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450" y="1539175"/>
            <a:ext cx="8839204" cy="327585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>
            <a:spLocks noGrp="1"/>
          </p:cNvSpPr>
          <p:nvPr>
            <p:ph type="title" idx="4294967295"/>
          </p:nvPr>
        </p:nvSpPr>
        <p:spPr>
          <a:xfrm>
            <a:off x="719999" y="31439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Arc? Yes we can.</a:t>
            </a:r>
          </a:p>
        </p:txBody>
      </p:sp>
      <p:sp>
        <p:nvSpPr>
          <p:cNvPr id="366" name="Google Shape;366;p39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24</a:t>
            </a:fld>
            <a:endParaRPr lang="en-GB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 idx="4294967295"/>
          </p:nvPr>
        </p:nvSpPr>
        <p:spPr>
          <a:xfrm>
            <a:off x="1983450" y="86400"/>
            <a:ext cx="578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Are VHEE (CONV) suited for RT? </a:t>
            </a:r>
          </a:p>
        </p:txBody>
      </p:sp>
      <p:sp>
        <p:nvSpPr>
          <p:cNvPr id="100" name="Google Shape;100;p17"/>
          <p:cNvSpPr txBox="1"/>
          <p:nvPr/>
        </p:nvSpPr>
        <p:spPr>
          <a:xfrm>
            <a:off x="842004" y="1071234"/>
            <a:ext cx="357097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YES! known since, at least, 2014..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But initially with a focus on E&gt;&gt; 100 MeV (dose reduction in entrance channel + better dose conformity)</a:t>
            </a: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598" y="2793917"/>
            <a:ext cx="3255271" cy="21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791" y="2703969"/>
            <a:ext cx="3039413" cy="22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116" y="3441253"/>
            <a:ext cx="1469750" cy="26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7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05" name="Google Shape;105;p17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06" name="Google Shape;106;p17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7" descr="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7"/>
          <p:cNvSpPr txBox="1"/>
          <p:nvPr/>
        </p:nvSpPr>
        <p:spPr>
          <a:xfrm>
            <a:off x="4731028" y="994152"/>
            <a:ext cx="3641695" cy="1661963"/>
          </a:xfrm>
          <a:prstGeom prst="rect">
            <a:avLst/>
          </a:prstGeom>
          <a:solidFill>
            <a:srgbClr val="FFFFFF">
              <a:alpha val="51765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→ Geometry and beam delivery in first attempts was inherited from IMRT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→ We kept this approach as we are looking towards FLASH: no arc, no need to reduce dose to OARs as FLASH will help us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3</a:t>
            </a:fld>
            <a:endParaRPr lang="en-GB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224" y="1105150"/>
            <a:ext cx="3618400" cy="38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575" y="1105150"/>
            <a:ext cx="4312899" cy="3727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8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17" name="Google Shape;117;p18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8" name="Google Shape;118;p18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294967295"/>
          </p:nvPr>
        </p:nvSpPr>
        <p:spPr>
          <a:xfrm>
            <a:off x="1983450" y="86400"/>
            <a:ext cx="578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IMRT ok for complex geometries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631F3-9E80-DF06-D3E4-085B9A5A5592}"/>
              </a:ext>
            </a:extLst>
          </p:cNvPr>
          <p:cNvSpPr txBox="1"/>
          <p:nvPr/>
        </p:nvSpPr>
        <p:spPr>
          <a:xfrm>
            <a:off x="1753262" y="659100"/>
            <a:ext cx="1777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Intracranial lesions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B7C7F-413E-B8E4-587D-23373CED632D}"/>
              </a:ext>
            </a:extLst>
          </p:cNvPr>
          <p:cNvSpPr txBox="1"/>
          <p:nvPr/>
        </p:nvSpPr>
        <p:spPr>
          <a:xfrm>
            <a:off x="6032789" y="739788"/>
            <a:ext cx="1777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34343"/>
                </a:solidFill>
                <a:latin typeface="Roboto"/>
                <a:ea typeface="Roboto"/>
                <a:sym typeface="Roboto"/>
              </a:rPr>
              <a:t>Pancreatic cancer</a:t>
            </a:r>
            <a:endParaRPr lang="en-GB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 idx="4294967295"/>
          </p:nvPr>
        </p:nvSpPr>
        <p:spPr>
          <a:xfrm>
            <a:off x="720000" y="8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To plan → we need a beam model</a:t>
            </a: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4294967295"/>
          </p:nvPr>
        </p:nvSpPr>
        <p:spPr>
          <a:xfrm>
            <a:off x="780350" y="1029646"/>
            <a:ext cx="7759282" cy="1015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noProof="0" dirty="0"/>
              <a:t>The exploration of ALL the possible solutions will take some time :)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noProof="0" dirty="0"/>
              <a:t>We started from few (arbitrary) assumptions</a:t>
            </a:r>
            <a:r>
              <a:rPr lang="en-GB" dirty="0"/>
              <a:t> on a possible road towards FLASH</a:t>
            </a:r>
            <a:endParaRPr lang="en-GB" noProof="0" dirty="0"/>
          </a:p>
        </p:txBody>
      </p:sp>
      <p:sp>
        <p:nvSpPr>
          <p:cNvPr id="129" name="Google Shape;129;p19"/>
          <p:cNvSpPr txBox="1"/>
          <p:nvPr/>
        </p:nvSpPr>
        <p:spPr>
          <a:xfrm>
            <a:off x="433591" y="1993586"/>
            <a:ext cx="42264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Compact accelerating solution (small footprint, advantage </a:t>
            </a:r>
            <a:r>
              <a:rPr lang="en-GB" sz="18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wrt</a:t>
            </a: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p) → ‘small’ E [70 - 150 MeV]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Few irradiation fields (IMRT like)</a:t>
            </a:r>
          </a:p>
        </p:txBody>
      </p:sp>
      <p:sp>
        <p:nvSpPr>
          <p:cNvPr id="130" name="Google Shape;130;p19"/>
          <p:cNvSpPr txBox="1"/>
          <p:nvPr/>
        </p:nvSpPr>
        <p:spPr>
          <a:xfrm>
            <a:off x="2211150" y="3367733"/>
            <a:ext cx="5191513" cy="16619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We had in mind a ‘SAFEST’-like solution [see L. Giuliano talk] for VHEE… Most of the results can be generalised in a straightforward way!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[please be reminded that everything I show in the next slides is MC </a:t>
            </a:r>
            <a:r>
              <a:rPr lang="en-GB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</a:t>
            </a:r>
            <a:r>
              <a:rPr lang="en-GB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]</a:t>
            </a:r>
            <a:endParaRPr lang="en-GB" sz="16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32" name="Google Shape;132;p19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33" name="Google Shape;133;p19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9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D564C-0C15-2B57-5EDE-9070BF3395F1}"/>
              </a:ext>
            </a:extLst>
          </p:cNvPr>
          <p:cNvSpPr txBox="1"/>
          <p:nvPr/>
        </p:nvSpPr>
        <p:spPr>
          <a:xfrm>
            <a:off x="4572000" y="2024847"/>
            <a:ext cx="3776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Naturally VHEE from RF are coming in ‘pencil beams’ transverse size @ exit window of ~mm, with small divergence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4294967295"/>
          </p:nvPr>
        </p:nvSpPr>
        <p:spPr>
          <a:xfrm>
            <a:off x="720000" y="8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/>
              <a:t>The workflow</a:t>
            </a: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100" y="760240"/>
            <a:ext cx="4503125" cy="30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450" y="2470852"/>
            <a:ext cx="3554400" cy="191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3">
            <a:alphaModFix/>
          </a:blip>
          <a:srcRect l="68368" t="54090"/>
          <a:stretch/>
        </p:blipFill>
        <p:spPr>
          <a:xfrm>
            <a:off x="118475" y="2337965"/>
            <a:ext cx="2476849" cy="24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2850075" y="4330290"/>
            <a:ext cx="4885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Assumption for FLASH: 1 field &lt;-&gt; 1 E</a:t>
            </a:r>
          </a:p>
        </p:txBody>
      </p:sp>
      <p:sp>
        <p:nvSpPr>
          <p:cNvPr id="146" name="Google Shape;146;p20"/>
          <p:cNvSpPr txBox="1"/>
          <p:nvPr/>
        </p:nvSpPr>
        <p:spPr>
          <a:xfrm>
            <a:off x="278800" y="1908915"/>
            <a:ext cx="187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AutoNum type="arabicPeriod"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Mimic IMRT</a:t>
            </a:r>
          </a:p>
        </p:txBody>
      </p:sp>
      <p:sp>
        <p:nvSpPr>
          <p:cNvPr id="147" name="Google Shape;147;p20"/>
          <p:cNvSpPr txBox="1"/>
          <p:nvPr/>
        </p:nvSpPr>
        <p:spPr>
          <a:xfrm>
            <a:off x="2595325" y="3741565"/>
            <a:ext cx="27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2. Choose APBS pattern</a:t>
            </a:r>
          </a:p>
        </p:txBody>
      </p:sp>
      <p:sp>
        <p:nvSpPr>
          <p:cNvPr id="148" name="Google Shape;148;p20"/>
          <p:cNvSpPr txBox="1"/>
          <p:nvPr/>
        </p:nvSpPr>
        <p:spPr>
          <a:xfrm>
            <a:off x="6900674" y="1971565"/>
            <a:ext cx="187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3. Define field 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How to include FLASH?</a:t>
            </a:r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4294967295"/>
          </p:nvPr>
        </p:nvSpPr>
        <p:spPr>
          <a:xfrm>
            <a:off x="123808" y="1827775"/>
            <a:ext cx="23364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noProof="0" dirty="0"/>
              <a:t>Little is known </a:t>
            </a:r>
            <a:r>
              <a:rPr lang="en-GB" b="1" noProof="0" dirty="0"/>
              <a:t>yet</a:t>
            </a:r>
            <a:r>
              <a:rPr lang="en-GB" noProof="0" dirty="0"/>
              <a:t> about dependence on </a:t>
            </a:r>
            <a:r>
              <a:rPr lang="en-GB" b="1" noProof="0" dirty="0"/>
              <a:t>tissue</a:t>
            </a:r>
            <a:r>
              <a:rPr lang="en-GB" noProof="0" dirty="0"/>
              <a:t>, </a:t>
            </a:r>
            <a:r>
              <a:rPr lang="en-GB" b="1" noProof="0" dirty="0">
                <a:solidFill>
                  <a:srgbClr val="FF0000"/>
                </a:solidFill>
              </a:rPr>
              <a:t>D</a:t>
            </a:r>
            <a:r>
              <a:rPr lang="en-GB" noProof="0" dirty="0"/>
              <a:t> and </a:t>
            </a:r>
            <a:r>
              <a:rPr lang="en-GB" b="1" noProof="0" dirty="0">
                <a:solidFill>
                  <a:srgbClr val="0000FF"/>
                </a:solidFill>
              </a:rPr>
              <a:t>DR</a:t>
            </a:r>
            <a:r>
              <a:rPr lang="en-GB" noProof="0" dirty="0"/>
              <a:t> of the FMF (FLASH sparing)</a:t>
            </a: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051" y="997700"/>
            <a:ext cx="4559626" cy="1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2884000" y="3053875"/>
            <a:ext cx="3545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→ D </a:t>
            </a:r>
            <a:r>
              <a:rPr lang="en-GB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modeling</a:t>
            </a: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as in </a:t>
            </a:r>
            <a:r>
              <a:rPr lang="en-GB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Bohlen</a:t>
            </a:r>
            <a:r>
              <a:rPr lang="en-GB" sz="1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,Int</a:t>
            </a:r>
            <a:r>
              <a:rPr lang="en-GB" sz="10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J </a:t>
            </a:r>
            <a:r>
              <a:rPr lang="en-GB" sz="1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Radiat</a:t>
            </a:r>
            <a:r>
              <a:rPr lang="en-GB" sz="10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Oncol </a:t>
            </a:r>
            <a:r>
              <a:rPr lang="en-GB" sz="1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Biol</a:t>
            </a:r>
            <a:r>
              <a:rPr lang="en-GB" sz="10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Phys. 2022 Dec 1;114(5):1032-1044</a:t>
            </a:r>
            <a:r>
              <a:rPr lang="en-GB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3270" y="3591799"/>
            <a:ext cx="2994674" cy="5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400" y="2925900"/>
            <a:ext cx="2140113" cy="210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21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61" name="Google Shape;161;p21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62" name="Google Shape;162;p21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1" descr="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4" name="Google Shape;164;p21"/>
          <p:cNvSpPr txBox="1"/>
          <p:nvPr/>
        </p:nvSpPr>
        <p:spPr>
          <a:xfrm>
            <a:off x="2782225" y="1040638"/>
            <a:ext cx="15246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→ DR calculation as in Folkerts,</a:t>
            </a:r>
            <a:r>
              <a:rPr lang="en-GB" sz="10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M.M. (2020), Med. Phys., 47: 6396-6404</a:t>
            </a:r>
            <a:r>
              <a:rPr lang="en-GB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+ Threshold (40 Gy/s)</a:t>
            </a:r>
          </a:p>
        </p:txBody>
      </p:sp>
      <p:sp>
        <p:nvSpPr>
          <p:cNvPr id="165" name="Google Shape;165;p21"/>
          <p:cNvSpPr/>
          <p:nvPr/>
        </p:nvSpPr>
        <p:spPr>
          <a:xfrm>
            <a:off x="2765250" y="882175"/>
            <a:ext cx="6378900" cy="1850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2765250" y="2849550"/>
            <a:ext cx="5818800" cy="22212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728429" y="4283121"/>
            <a:ext cx="48858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Robustness comes from varying </a:t>
            </a:r>
            <a:r>
              <a:rPr lang="en-GB" sz="17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GB" sz="1700" baseline="-25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17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FMF</a:t>
            </a:r>
            <a:r>
              <a:rPr lang="en-GB" sz="1700" baseline="-25000" noProof="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min</a:t>
            </a:r>
            <a:r>
              <a:rPr lang="en-GB" sz="1700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DR threshold AFTER ensuring CONV compatibility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A first exercise: pancreatic cancer</a:t>
            </a:r>
          </a:p>
        </p:txBody>
      </p:sp>
      <p:sp>
        <p:nvSpPr>
          <p:cNvPr id="173" name="Google Shape;173;p22"/>
          <p:cNvSpPr txBox="1"/>
          <p:nvPr/>
        </p:nvSpPr>
        <p:spPr>
          <a:xfrm>
            <a:off x="308550" y="1079575"/>
            <a:ext cx="7784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Start with a “simple” exercise: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Implement APBS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Neglect, on first attempt, the DR dependence: </a:t>
            </a:r>
            <a:r>
              <a:rPr lang="en-GB" sz="18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go only for D dependence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308550" y="2123438"/>
            <a:ext cx="4754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Treatment efficacy is limited by induced </a:t>
            </a:r>
            <a:r>
              <a:rPr lang="en-GB" sz="1800" b="1" noProof="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duodenum toxicity</a:t>
            </a:r>
            <a:r>
              <a:rPr lang="en-GB" sz="18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→ Can we increase the dose to the </a:t>
            </a:r>
            <a:r>
              <a:rPr lang="en-GB" sz="1800" b="1" noProof="0" dirty="0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PTV</a:t>
            </a:r>
            <a:r>
              <a:rPr lang="en-GB" sz="18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while keeping the max dose to the duodenum under control (avoid perforation → patient death)?  </a:t>
            </a:r>
          </a:p>
        </p:txBody>
      </p:sp>
      <p:sp>
        <p:nvSpPr>
          <p:cNvPr id="175" name="Google Shape;175;p22"/>
          <p:cNvSpPr txBox="1"/>
          <p:nvPr/>
        </p:nvSpPr>
        <p:spPr>
          <a:xfrm>
            <a:off x="476950" y="3767150"/>
            <a:ext cx="4351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202124"/>
                </a:solidFill>
              </a:rPr>
              <a:t>Treatment of </a:t>
            </a:r>
            <a:r>
              <a:rPr lang="en-GB" sz="1600" b="1" noProof="0" dirty="0">
                <a:solidFill>
                  <a:srgbClr val="FF00FF"/>
                </a:solidFill>
              </a:rPr>
              <a:t>pancreatic</a:t>
            </a:r>
            <a:r>
              <a:rPr lang="en-GB" sz="1600" noProof="0" dirty="0">
                <a:solidFill>
                  <a:srgbClr val="202124"/>
                </a:solidFill>
              </a:rPr>
              <a:t> </a:t>
            </a:r>
            <a:r>
              <a:rPr lang="en-GB" sz="1600" b="1" noProof="0" dirty="0">
                <a:solidFill>
                  <a:srgbClr val="FF00FF"/>
                </a:solidFill>
              </a:rPr>
              <a:t>cancer</a:t>
            </a:r>
            <a:r>
              <a:rPr lang="en-GB" sz="1600" noProof="0" dirty="0">
                <a:solidFill>
                  <a:srgbClr val="202124"/>
                </a:solidFill>
              </a:rPr>
              <a:t> with very high dose per-fraction (e.g. 6 Gy) is likely to profit significantly from the FLASH effect!</a:t>
            </a:r>
          </a:p>
        </p:txBody>
      </p:sp>
      <p:grpSp>
        <p:nvGrpSpPr>
          <p:cNvPr id="176" name="Google Shape;176;p22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77" name="Google Shape;177;p22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8" name="Google Shape;178;p2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2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0" name="Google Shape;18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760" y="2617400"/>
            <a:ext cx="3211290" cy="24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182" name="Google Shape;182;p22"/>
          <p:cNvSpPr txBox="1"/>
          <p:nvPr/>
        </p:nvSpPr>
        <p:spPr>
          <a:xfrm>
            <a:off x="7286125" y="1995775"/>
            <a:ext cx="6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PTV</a:t>
            </a:r>
          </a:p>
        </p:txBody>
      </p:sp>
      <p:cxnSp>
        <p:nvCxnSpPr>
          <p:cNvPr id="183" name="Google Shape;183;p22"/>
          <p:cNvCxnSpPr>
            <a:stCxn id="182" idx="2"/>
          </p:cNvCxnSpPr>
          <p:nvPr/>
        </p:nvCxnSpPr>
        <p:spPr>
          <a:xfrm flipH="1">
            <a:off x="6978025" y="2457475"/>
            <a:ext cx="616200" cy="135060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4" name="Google Shape;184;p22"/>
          <p:cNvSpPr txBox="1"/>
          <p:nvPr/>
        </p:nvSpPr>
        <p:spPr>
          <a:xfrm>
            <a:off x="5235275" y="2053925"/>
            <a:ext cx="130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duodenum</a:t>
            </a:r>
          </a:p>
        </p:txBody>
      </p:sp>
      <p:cxnSp>
        <p:nvCxnSpPr>
          <p:cNvPr id="185" name="Google Shape;185;p22"/>
          <p:cNvCxnSpPr>
            <a:stCxn id="184" idx="3"/>
          </p:cNvCxnSpPr>
          <p:nvPr/>
        </p:nvCxnSpPr>
        <p:spPr>
          <a:xfrm>
            <a:off x="6545075" y="2284775"/>
            <a:ext cx="87900" cy="1633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title" idx="4294967295"/>
          </p:nvPr>
        </p:nvSpPr>
        <p:spPr>
          <a:xfrm>
            <a:off x="719999" y="86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noProof="0" dirty="0"/>
              <a:t>Pancreatic cancer: results</a:t>
            </a:r>
          </a:p>
        </p:txBody>
      </p:sp>
      <p:grpSp>
        <p:nvGrpSpPr>
          <p:cNvPr id="191" name="Google Shape;191;p23"/>
          <p:cNvGrpSpPr/>
          <p:nvPr/>
        </p:nvGrpSpPr>
        <p:grpSpPr>
          <a:xfrm>
            <a:off x="7566275" y="48224"/>
            <a:ext cx="1524706" cy="472886"/>
            <a:chOff x="95400" y="62900"/>
            <a:chExt cx="1973730" cy="612150"/>
          </a:xfrm>
        </p:grpSpPr>
        <p:sp>
          <p:nvSpPr>
            <p:cNvPr id="192" name="Google Shape;192;p23"/>
            <p:cNvSpPr/>
            <p:nvPr/>
          </p:nvSpPr>
          <p:spPr>
            <a:xfrm>
              <a:off x="209429" y="167350"/>
              <a:ext cx="1859700" cy="397200"/>
            </a:xfrm>
            <a:prstGeom prst="rect">
              <a:avLst/>
            </a:prstGeom>
            <a:solidFill>
              <a:srgbClr val="FFFFFF"/>
            </a:solidFill>
            <a:ln w="11600" cap="flat" cmpd="sng">
              <a:solidFill>
                <a:srgbClr val="782B3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11607" dist="4643" dir="3600001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85"/>
                <a:buFont typeface="Helvetica Neue"/>
                <a:buNone/>
              </a:pPr>
              <a:endParaRPr lang="en-GB" sz="584" b="0" i="0" u="none" strike="noStrike" cap="none" noProof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93" name="Google Shape;193;p2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400" y="62900"/>
              <a:ext cx="1260009" cy="61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3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2632" y="204388"/>
              <a:ext cx="654210" cy="329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3038" y="1840977"/>
            <a:ext cx="3776113" cy="27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5610250" y="1393400"/>
            <a:ext cx="2165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Prescribed dose (*0.95) that can be reached in </a:t>
            </a:r>
            <a:r>
              <a:rPr lang="en-GB" sz="1300" b="1" noProof="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100% of the target volume</a:t>
            </a:r>
          </a:p>
        </p:txBody>
      </p:sp>
      <p:sp>
        <p:nvSpPr>
          <p:cNvPr id="197" name="Google Shape;197;p23"/>
          <p:cNvSpPr txBox="1">
            <a:spLocks noGrp="1"/>
          </p:cNvSpPr>
          <p:nvPr>
            <p:ph type="sldNum" idx="12"/>
          </p:nvPr>
        </p:nvSpPr>
        <p:spPr>
          <a:xfrm>
            <a:off x="8794025" y="4832625"/>
            <a:ext cx="311400" cy="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198" name="Google Shape;198;p23"/>
          <p:cNvSpPr txBox="1"/>
          <p:nvPr/>
        </p:nvSpPr>
        <p:spPr>
          <a:xfrm>
            <a:off x="5673985" y="4606109"/>
            <a:ext cx="29181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A. De Gregorio et al., Phys Med </a:t>
            </a:r>
            <a:r>
              <a:rPr lang="en-GB" sz="1100" b="1" i="1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137</a:t>
            </a:r>
            <a:r>
              <a:rPr lang="en-GB" sz="1100" i="1" noProof="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2025, 105076 [10.1016/j.ejmp.2025.105076]</a:t>
            </a:r>
            <a:endParaRPr lang="en-GB" sz="1800" noProof="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6">
            <a:alphaModFix/>
          </a:blip>
          <a:srcRect t="56631" r="50531"/>
          <a:stretch/>
        </p:blipFill>
        <p:spPr>
          <a:xfrm>
            <a:off x="271500" y="1130800"/>
            <a:ext cx="3634325" cy="28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6">
            <a:alphaModFix/>
          </a:blip>
          <a:srcRect l="57756" t="58523" r="2372" b="5813"/>
          <a:stretch/>
        </p:blipFill>
        <p:spPr>
          <a:xfrm>
            <a:off x="3609975" y="1228300"/>
            <a:ext cx="1790325" cy="1448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1782750" y="4143902"/>
            <a:ext cx="4143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noProof="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The FLASH effect</a:t>
            </a:r>
            <a:r>
              <a:rPr lang="en-GB" sz="17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could allow to </a:t>
            </a:r>
            <a:r>
              <a:rPr lang="en-GB" sz="1700" b="1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significantly increase the D prescriptions</a:t>
            </a:r>
            <a:r>
              <a:rPr lang="en-GB" sz="1700" noProof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</a:p>
        </p:txBody>
      </p:sp>
      <p:sp>
        <p:nvSpPr>
          <p:cNvPr id="202" name="Google Shape;202;p23"/>
          <p:cNvSpPr txBox="1"/>
          <p:nvPr/>
        </p:nvSpPr>
        <p:spPr>
          <a:xfrm>
            <a:off x="790050" y="659100"/>
            <a:ext cx="7273800" cy="41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noProof="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[neglecting DR dependence, assuming FLASH in the whole OAR volume]</a:t>
            </a:r>
            <a:endParaRPr lang="en-GB" sz="1500" noProof="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al Watercolor Meeting by Slidesgo">
  <a:themeElements>
    <a:clrScheme name="Simple Light">
      <a:dk1>
        <a:srgbClr val="191919"/>
      </a:dk1>
      <a:lt1>
        <a:srgbClr val="FFFFFF"/>
      </a:lt1>
      <a:dk2>
        <a:srgbClr val="434343"/>
      </a:dk2>
      <a:lt2>
        <a:srgbClr val="E4E4E4"/>
      </a:lt2>
      <a:accent1>
        <a:srgbClr val="BDBAFF"/>
      </a:accent1>
      <a:accent2>
        <a:srgbClr val="FFB798"/>
      </a:accent2>
      <a:accent3>
        <a:srgbClr val="FDD578"/>
      </a:accent3>
      <a:accent4>
        <a:srgbClr val="FFE3D6"/>
      </a:accent4>
      <a:accent5>
        <a:srgbClr val="9A94FF"/>
      </a:accent5>
      <a:accent6>
        <a:srgbClr val="434343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1332</Words>
  <Application>Microsoft Macintosh PowerPoint</Application>
  <PresentationFormat>On-screen Show (16:9)</PresentationFormat>
  <Paragraphs>145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Abril Fatface</vt:lpstr>
      <vt:lpstr>Roboto</vt:lpstr>
      <vt:lpstr>Wingdings</vt:lpstr>
      <vt:lpstr>Helvetica Neue</vt:lpstr>
      <vt:lpstr>Chalkboard</vt:lpstr>
      <vt:lpstr>Arial</vt:lpstr>
      <vt:lpstr>Persal Watercolor Meeting by Slidesgo</vt:lpstr>
      <vt:lpstr>The challenge of VHEE planning: providing robust plans that will ease a FLASH delivery</vt:lpstr>
      <vt:lpstr>The challenge of VHEE planning</vt:lpstr>
      <vt:lpstr>Are VHEE (CONV) suited for RT? </vt:lpstr>
      <vt:lpstr>IMRT ok for complex geometries</vt:lpstr>
      <vt:lpstr>To plan → we need a beam model</vt:lpstr>
      <vt:lpstr>The workflow</vt:lpstr>
      <vt:lpstr>How to include FLASH?</vt:lpstr>
      <vt:lpstr>A first exercise: pancreatic cancer</vt:lpstr>
      <vt:lpstr>Pancreatic cancer: results</vt:lpstr>
      <vt:lpstr>A step forward: including DR</vt:lpstr>
      <vt:lpstr>Three examples.. (not exhaustive!)</vt:lpstr>
      <vt:lpstr>APBS lung treatment</vt:lpstr>
      <vt:lpstr>PowerPoint Presentation</vt:lpstr>
      <vt:lpstr>What about the ‘DR’?</vt:lpstr>
      <vt:lpstr>The FLASH potential</vt:lpstr>
      <vt:lpstr>The FLASH potential</vt:lpstr>
      <vt:lpstr>PowerPoint Presentation</vt:lpstr>
      <vt:lpstr>PowerPoint Presentation</vt:lpstr>
      <vt:lpstr>Concluding remarks</vt:lpstr>
      <vt:lpstr>Spare slides</vt:lpstr>
      <vt:lpstr>Pancreatic cancer: results</vt:lpstr>
      <vt:lpstr>PowerPoint Presentation</vt:lpstr>
      <vt:lpstr>PowerPoint Presentation</vt:lpstr>
      <vt:lpstr>Arc? Yes we can.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Alessio Sarti</cp:lastModifiedBy>
  <cp:revision>1</cp:revision>
  <dcterms:modified xsi:type="dcterms:W3CDTF">2025-09-15T14:34:55Z</dcterms:modified>
</cp:coreProperties>
</file>