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7" r:id="rId3"/>
    <p:sldId id="263" r:id="rId4"/>
    <p:sldId id="258" r:id="rId5"/>
    <p:sldId id="264" r:id="rId6"/>
    <p:sldId id="265" r:id="rId7"/>
    <p:sldId id="266" r:id="rId8"/>
    <p:sldId id="273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07DF9-8581-4E17-9948-289931401FA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16BF3BC-378C-479E-8B9E-D39A7624BBE4}">
      <dgm:prSet/>
      <dgm:spPr/>
      <dgm:t>
        <a:bodyPr/>
        <a:lstStyle/>
        <a:p>
          <a:r>
            <a:rPr lang="en-US" b="1" i="0" baseline="0"/>
            <a:t>Introduction – FLASH &amp; the VHEE Opportunity</a:t>
          </a:r>
          <a:endParaRPr lang="en-US"/>
        </a:p>
      </dgm:t>
    </dgm:pt>
    <dgm:pt modelId="{A2DBABBE-9577-4273-A3E0-19572B04FBC1}" type="parTrans" cxnId="{1C895988-07AF-45E7-A43D-A6549605DA10}">
      <dgm:prSet/>
      <dgm:spPr/>
      <dgm:t>
        <a:bodyPr/>
        <a:lstStyle/>
        <a:p>
          <a:endParaRPr lang="en-US"/>
        </a:p>
      </dgm:t>
    </dgm:pt>
    <dgm:pt modelId="{0A5B1F3D-81F9-432A-B65C-66789AB9CB8E}" type="sibTrans" cxnId="{1C895988-07AF-45E7-A43D-A6549605DA10}">
      <dgm:prSet/>
      <dgm:spPr/>
      <dgm:t>
        <a:bodyPr/>
        <a:lstStyle/>
        <a:p>
          <a:endParaRPr lang="en-US"/>
        </a:p>
      </dgm:t>
    </dgm:pt>
    <dgm:pt modelId="{021500FA-C752-453C-9AF3-A4AEDC73456C}">
      <dgm:prSet/>
      <dgm:spPr/>
      <dgm:t>
        <a:bodyPr/>
        <a:lstStyle/>
        <a:p>
          <a:r>
            <a:rPr lang="en-US" b="1" i="0" baseline="0"/>
            <a:t>Low-Energy Electron FLASH Research Platforms</a:t>
          </a:r>
          <a:endParaRPr lang="en-US"/>
        </a:p>
      </dgm:t>
    </dgm:pt>
    <dgm:pt modelId="{52D61D3E-8827-4032-A725-B7472305172B}" type="parTrans" cxnId="{7F573A35-8527-4590-A424-DC86B3B472E4}">
      <dgm:prSet/>
      <dgm:spPr/>
      <dgm:t>
        <a:bodyPr/>
        <a:lstStyle/>
        <a:p>
          <a:endParaRPr lang="en-US"/>
        </a:p>
      </dgm:t>
    </dgm:pt>
    <dgm:pt modelId="{46EED2DD-7E88-4F28-B6B4-0052A1180730}" type="sibTrans" cxnId="{7F573A35-8527-4590-A424-DC86B3B472E4}">
      <dgm:prSet/>
      <dgm:spPr/>
      <dgm:t>
        <a:bodyPr/>
        <a:lstStyle/>
        <a:p>
          <a:endParaRPr lang="en-US"/>
        </a:p>
      </dgm:t>
    </dgm:pt>
    <dgm:pt modelId="{8C533345-B642-4405-9F6D-4F578EDCB346}">
      <dgm:prSet/>
      <dgm:spPr/>
      <dgm:t>
        <a:bodyPr/>
        <a:lstStyle/>
        <a:p>
          <a:r>
            <a:rPr lang="en-US" b="1" i="0" baseline="0"/>
            <a:t>Taking FLASH Deep: Very-High-Energy Electrons (VHEE)</a:t>
          </a:r>
          <a:endParaRPr lang="en-US"/>
        </a:p>
      </dgm:t>
    </dgm:pt>
    <dgm:pt modelId="{2276F020-83D2-4DBC-9367-D1798B8EF1D2}" type="parTrans" cxnId="{1BBB8E8B-F5A8-45FA-8125-A1F2567E58C7}">
      <dgm:prSet/>
      <dgm:spPr/>
      <dgm:t>
        <a:bodyPr/>
        <a:lstStyle/>
        <a:p>
          <a:endParaRPr lang="en-US"/>
        </a:p>
      </dgm:t>
    </dgm:pt>
    <dgm:pt modelId="{2F483BF0-EC5E-45F5-AB6A-48048451099F}" type="sibTrans" cxnId="{1BBB8E8B-F5A8-45FA-8125-A1F2567E58C7}">
      <dgm:prSet/>
      <dgm:spPr/>
      <dgm:t>
        <a:bodyPr/>
        <a:lstStyle/>
        <a:p>
          <a:endParaRPr lang="en-US"/>
        </a:p>
      </dgm:t>
    </dgm:pt>
    <dgm:pt modelId="{67FAB075-F227-47B7-9B2E-92555B28DCC5}">
      <dgm:prSet/>
      <dgm:spPr/>
      <dgm:t>
        <a:bodyPr/>
        <a:lstStyle/>
        <a:p>
          <a:r>
            <a:rPr lang="en-US" b="1" i="0" baseline="0"/>
            <a:t>Best Beam Modalities for VHEE-FLASH (Open-Field vs PBS)</a:t>
          </a:r>
          <a:endParaRPr lang="en-US"/>
        </a:p>
      </dgm:t>
    </dgm:pt>
    <dgm:pt modelId="{EECC5B19-EDF8-46B2-B6C4-4E24644B5AE5}" type="parTrans" cxnId="{DB8417FB-28FD-46F8-A4E6-419DC2C1B943}">
      <dgm:prSet/>
      <dgm:spPr/>
      <dgm:t>
        <a:bodyPr/>
        <a:lstStyle/>
        <a:p>
          <a:endParaRPr lang="en-US"/>
        </a:p>
      </dgm:t>
    </dgm:pt>
    <dgm:pt modelId="{E6F59803-5481-4575-B5EA-20B59D539301}" type="sibTrans" cxnId="{DB8417FB-28FD-46F8-A4E6-419DC2C1B943}">
      <dgm:prSet/>
      <dgm:spPr/>
      <dgm:t>
        <a:bodyPr/>
        <a:lstStyle/>
        <a:p>
          <a:endParaRPr lang="en-US"/>
        </a:p>
      </dgm:t>
    </dgm:pt>
    <dgm:pt modelId="{3FE015A9-19C8-4FAE-8CC8-9DF0928BA5CF}">
      <dgm:prSet/>
      <dgm:spPr/>
      <dgm:t>
        <a:bodyPr/>
        <a:lstStyle/>
        <a:p>
          <a:r>
            <a:rPr lang="en-US" b="1" i="0" baseline="0"/>
            <a:t>Clinical Targets for VHEE-FLASH</a:t>
          </a:r>
          <a:endParaRPr lang="en-US"/>
        </a:p>
      </dgm:t>
    </dgm:pt>
    <dgm:pt modelId="{F076BE33-CBFC-4F36-97E7-851B5A1BBE43}" type="parTrans" cxnId="{BAA4E429-2CCA-4978-8581-878781E7D0FB}">
      <dgm:prSet/>
      <dgm:spPr/>
      <dgm:t>
        <a:bodyPr/>
        <a:lstStyle/>
        <a:p>
          <a:endParaRPr lang="en-US"/>
        </a:p>
      </dgm:t>
    </dgm:pt>
    <dgm:pt modelId="{142C2759-8172-4D89-A6BE-A193CB2B0D74}" type="sibTrans" cxnId="{BAA4E429-2CCA-4978-8581-878781E7D0FB}">
      <dgm:prSet/>
      <dgm:spPr/>
      <dgm:t>
        <a:bodyPr/>
        <a:lstStyle/>
        <a:p>
          <a:endParaRPr lang="en-US"/>
        </a:p>
      </dgm:t>
    </dgm:pt>
    <dgm:pt modelId="{80CFCF78-86C8-4EC5-BD6E-83929F139535}">
      <dgm:prSet/>
      <dgm:spPr/>
      <dgm:t>
        <a:bodyPr/>
        <a:lstStyle/>
        <a:p>
          <a:r>
            <a:rPr lang="en-US" b="1" i="0" baseline="0"/>
            <a:t>Design Requirements for a Clinical VHEE-FLASH Linac</a:t>
          </a:r>
          <a:endParaRPr lang="en-US"/>
        </a:p>
      </dgm:t>
    </dgm:pt>
    <dgm:pt modelId="{898B21DF-7F3C-4388-8593-A38D24EF2546}" type="parTrans" cxnId="{4D37BD1F-CDA4-46D1-9BAD-F60A988518DE}">
      <dgm:prSet/>
      <dgm:spPr/>
      <dgm:t>
        <a:bodyPr/>
        <a:lstStyle/>
        <a:p>
          <a:endParaRPr lang="en-US"/>
        </a:p>
      </dgm:t>
    </dgm:pt>
    <dgm:pt modelId="{2D8448E8-9A9F-49B4-97DB-008A8028F06C}" type="sibTrans" cxnId="{4D37BD1F-CDA4-46D1-9BAD-F60A988518DE}">
      <dgm:prSet/>
      <dgm:spPr/>
      <dgm:t>
        <a:bodyPr/>
        <a:lstStyle/>
        <a:p>
          <a:endParaRPr lang="en-US"/>
        </a:p>
      </dgm:t>
    </dgm:pt>
    <dgm:pt modelId="{0E0FB234-DC93-406D-B063-A80F3B7E1D6A}">
      <dgm:prSet/>
      <dgm:spPr/>
      <dgm:t>
        <a:bodyPr/>
        <a:lstStyle/>
        <a:p>
          <a:r>
            <a:rPr lang="en-US" b="1" i="0" baseline="0"/>
            <a:t>Conclusion &amp; Outlook: VHEE as the Missing Link</a:t>
          </a:r>
          <a:endParaRPr lang="en-US"/>
        </a:p>
      </dgm:t>
    </dgm:pt>
    <dgm:pt modelId="{96D72305-F1FB-485C-93A9-E4C9F84991D0}" type="parTrans" cxnId="{A8118D92-C8BA-4739-AD78-AE77DB69A241}">
      <dgm:prSet/>
      <dgm:spPr/>
      <dgm:t>
        <a:bodyPr/>
        <a:lstStyle/>
        <a:p>
          <a:endParaRPr lang="en-US"/>
        </a:p>
      </dgm:t>
    </dgm:pt>
    <dgm:pt modelId="{E1619502-BE34-40EE-8CA9-5DA23B5BA8BC}" type="sibTrans" cxnId="{A8118D92-C8BA-4739-AD78-AE77DB69A241}">
      <dgm:prSet/>
      <dgm:spPr/>
      <dgm:t>
        <a:bodyPr/>
        <a:lstStyle/>
        <a:p>
          <a:endParaRPr lang="en-US"/>
        </a:p>
      </dgm:t>
    </dgm:pt>
    <dgm:pt modelId="{62D566D3-B01A-4F00-9AFA-2F69DED44056}" type="pres">
      <dgm:prSet presAssocID="{B2907DF9-8581-4E17-9948-289931401FA7}" presName="Name0" presStyleCnt="0">
        <dgm:presLayoutVars>
          <dgm:dir/>
          <dgm:resizeHandles val="exact"/>
        </dgm:presLayoutVars>
      </dgm:prSet>
      <dgm:spPr/>
    </dgm:pt>
    <dgm:pt modelId="{F9A6C2AE-1FD2-4198-9E3C-575C2815DFEF}" type="pres">
      <dgm:prSet presAssocID="{616BF3BC-378C-479E-8B9E-D39A7624BBE4}" presName="node" presStyleLbl="node1" presStyleIdx="0" presStyleCnt="7">
        <dgm:presLayoutVars>
          <dgm:bulletEnabled val="1"/>
        </dgm:presLayoutVars>
      </dgm:prSet>
      <dgm:spPr/>
    </dgm:pt>
    <dgm:pt modelId="{0B17E6EB-428D-4F95-AAB2-406C801B196D}" type="pres">
      <dgm:prSet presAssocID="{0A5B1F3D-81F9-432A-B65C-66789AB9CB8E}" presName="sibTrans" presStyleLbl="sibTrans1D1" presStyleIdx="0" presStyleCnt="6"/>
      <dgm:spPr/>
    </dgm:pt>
    <dgm:pt modelId="{9143A91E-917A-47E4-986C-D25C64F7FC76}" type="pres">
      <dgm:prSet presAssocID="{0A5B1F3D-81F9-432A-B65C-66789AB9CB8E}" presName="connectorText" presStyleLbl="sibTrans1D1" presStyleIdx="0" presStyleCnt="6"/>
      <dgm:spPr/>
    </dgm:pt>
    <dgm:pt modelId="{8B1B5D83-BB4F-4951-9AF4-DB770B03DD3D}" type="pres">
      <dgm:prSet presAssocID="{021500FA-C752-453C-9AF3-A4AEDC73456C}" presName="node" presStyleLbl="node1" presStyleIdx="1" presStyleCnt="7">
        <dgm:presLayoutVars>
          <dgm:bulletEnabled val="1"/>
        </dgm:presLayoutVars>
      </dgm:prSet>
      <dgm:spPr/>
    </dgm:pt>
    <dgm:pt modelId="{E5C78DD5-522D-4029-AA37-7CFEE6E6C2FF}" type="pres">
      <dgm:prSet presAssocID="{46EED2DD-7E88-4F28-B6B4-0052A1180730}" presName="sibTrans" presStyleLbl="sibTrans1D1" presStyleIdx="1" presStyleCnt="6"/>
      <dgm:spPr/>
    </dgm:pt>
    <dgm:pt modelId="{50EA5DAC-FA46-4166-BA59-C830C0924358}" type="pres">
      <dgm:prSet presAssocID="{46EED2DD-7E88-4F28-B6B4-0052A1180730}" presName="connectorText" presStyleLbl="sibTrans1D1" presStyleIdx="1" presStyleCnt="6"/>
      <dgm:spPr/>
    </dgm:pt>
    <dgm:pt modelId="{774FCA36-6F8B-4010-AC7B-756008EB320E}" type="pres">
      <dgm:prSet presAssocID="{8C533345-B642-4405-9F6D-4F578EDCB346}" presName="node" presStyleLbl="node1" presStyleIdx="2" presStyleCnt="7">
        <dgm:presLayoutVars>
          <dgm:bulletEnabled val="1"/>
        </dgm:presLayoutVars>
      </dgm:prSet>
      <dgm:spPr/>
    </dgm:pt>
    <dgm:pt modelId="{224DEAC0-9530-47DF-90E0-FA5BBFB8EC80}" type="pres">
      <dgm:prSet presAssocID="{2F483BF0-EC5E-45F5-AB6A-48048451099F}" presName="sibTrans" presStyleLbl="sibTrans1D1" presStyleIdx="2" presStyleCnt="6"/>
      <dgm:spPr/>
    </dgm:pt>
    <dgm:pt modelId="{A00A3902-2613-42E4-8B81-896182BF13FF}" type="pres">
      <dgm:prSet presAssocID="{2F483BF0-EC5E-45F5-AB6A-48048451099F}" presName="connectorText" presStyleLbl="sibTrans1D1" presStyleIdx="2" presStyleCnt="6"/>
      <dgm:spPr/>
    </dgm:pt>
    <dgm:pt modelId="{4B81CE10-F1BA-41E1-995B-FF6758947543}" type="pres">
      <dgm:prSet presAssocID="{67FAB075-F227-47B7-9B2E-92555B28DCC5}" presName="node" presStyleLbl="node1" presStyleIdx="3" presStyleCnt="7">
        <dgm:presLayoutVars>
          <dgm:bulletEnabled val="1"/>
        </dgm:presLayoutVars>
      </dgm:prSet>
      <dgm:spPr/>
    </dgm:pt>
    <dgm:pt modelId="{1274AD54-C64E-4365-B540-791C4584A421}" type="pres">
      <dgm:prSet presAssocID="{E6F59803-5481-4575-B5EA-20B59D539301}" presName="sibTrans" presStyleLbl="sibTrans1D1" presStyleIdx="3" presStyleCnt="6"/>
      <dgm:spPr/>
    </dgm:pt>
    <dgm:pt modelId="{CD3D9F29-5043-432A-854D-12836E7C111C}" type="pres">
      <dgm:prSet presAssocID="{E6F59803-5481-4575-B5EA-20B59D539301}" presName="connectorText" presStyleLbl="sibTrans1D1" presStyleIdx="3" presStyleCnt="6"/>
      <dgm:spPr/>
    </dgm:pt>
    <dgm:pt modelId="{BD3F8ACF-3864-47E7-AE96-B27FC5C69067}" type="pres">
      <dgm:prSet presAssocID="{3FE015A9-19C8-4FAE-8CC8-9DF0928BA5CF}" presName="node" presStyleLbl="node1" presStyleIdx="4" presStyleCnt="7">
        <dgm:presLayoutVars>
          <dgm:bulletEnabled val="1"/>
        </dgm:presLayoutVars>
      </dgm:prSet>
      <dgm:spPr/>
    </dgm:pt>
    <dgm:pt modelId="{162CA2BE-D513-4F0A-95D3-D75166B00DC8}" type="pres">
      <dgm:prSet presAssocID="{142C2759-8172-4D89-A6BE-A193CB2B0D74}" presName="sibTrans" presStyleLbl="sibTrans1D1" presStyleIdx="4" presStyleCnt="6"/>
      <dgm:spPr/>
    </dgm:pt>
    <dgm:pt modelId="{BF0C7896-2FFE-4682-A829-67E30BBEB5DB}" type="pres">
      <dgm:prSet presAssocID="{142C2759-8172-4D89-A6BE-A193CB2B0D74}" presName="connectorText" presStyleLbl="sibTrans1D1" presStyleIdx="4" presStyleCnt="6"/>
      <dgm:spPr/>
    </dgm:pt>
    <dgm:pt modelId="{CF74AECD-DFF6-49AA-B035-3B4200DF8B18}" type="pres">
      <dgm:prSet presAssocID="{80CFCF78-86C8-4EC5-BD6E-83929F139535}" presName="node" presStyleLbl="node1" presStyleIdx="5" presStyleCnt="7">
        <dgm:presLayoutVars>
          <dgm:bulletEnabled val="1"/>
        </dgm:presLayoutVars>
      </dgm:prSet>
      <dgm:spPr/>
    </dgm:pt>
    <dgm:pt modelId="{1A99231B-B86C-4B54-B1B0-9317FB0FCA26}" type="pres">
      <dgm:prSet presAssocID="{2D8448E8-9A9F-49B4-97DB-008A8028F06C}" presName="sibTrans" presStyleLbl="sibTrans1D1" presStyleIdx="5" presStyleCnt="6"/>
      <dgm:spPr/>
    </dgm:pt>
    <dgm:pt modelId="{CDFE5271-A65D-4301-81D0-083F12606FE3}" type="pres">
      <dgm:prSet presAssocID="{2D8448E8-9A9F-49B4-97DB-008A8028F06C}" presName="connectorText" presStyleLbl="sibTrans1D1" presStyleIdx="5" presStyleCnt="6"/>
      <dgm:spPr/>
    </dgm:pt>
    <dgm:pt modelId="{8AC96D8E-BB70-4C76-8A8E-31A8A6A72A34}" type="pres">
      <dgm:prSet presAssocID="{0E0FB234-DC93-406D-B063-A80F3B7E1D6A}" presName="node" presStyleLbl="node1" presStyleIdx="6" presStyleCnt="7">
        <dgm:presLayoutVars>
          <dgm:bulletEnabled val="1"/>
        </dgm:presLayoutVars>
      </dgm:prSet>
      <dgm:spPr/>
    </dgm:pt>
  </dgm:ptLst>
  <dgm:cxnLst>
    <dgm:cxn modelId="{9C215D01-12B8-4CF8-8C0A-3E17E08F6391}" type="presOf" srcId="{0A5B1F3D-81F9-432A-B65C-66789AB9CB8E}" destId="{0B17E6EB-428D-4F95-AAB2-406C801B196D}" srcOrd="0" destOrd="0" presId="urn:microsoft.com/office/officeart/2016/7/layout/RepeatingBendingProcessNew"/>
    <dgm:cxn modelId="{AE2B1B09-2F34-4775-9A6C-D0BFBE914017}" type="presOf" srcId="{B2907DF9-8581-4E17-9948-289931401FA7}" destId="{62D566D3-B01A-4F00-9AFA-2F69DED44056}" srcOrd="0" destOrd="0" presId="urn:microsoft.com/office/officeart/2016/7/layout/RepeatingBendingProcessNew"/>
    <dgm:cxn modelId="{F3FB2910-E1AA-45DB-ACC9-C4240BD92D63}" type="presOf" srcId="{0A5B1F3D-81F9-432A-B65C-66789AB9CB8E}" destId="{9143A91E-917A-47E4-986C-D25C64F7FC76}" srcOrd="1" destOrd="0" presId="urn:microsoft.com/office/officeart/2016/7/layout/RepeatingBendingProcessNew"/>
    <dgm:cxn modelId="{D75AE513-E35D-41C6-AA26-EEA3E2872AFC}" type="presOf" srcId="{2F483BF0-EC5E-45F5-AB6A-48048451099F}" destId="{224DEAC0-9530-47DF-90E0-FA5BBFB8EC80}" srcOrd="0" destOrd="0" presId="urn:microsoft.com/office/officeart/2016/7/layout/RepeatingBendingProcessNew"/>
    <dgm:cxn modelId="{4D37BD1F-CDA4-46D1-9BAD-F60A988518DE}" srcId="{B2907DF9-8581-4E17-9948-289931401FA7}" destId="{80CFCF78-86C8-4EC5-BD6E-83929F139535}" srcOrd="5" destOrd="0" parTransId="{898B21DF-7F3C-4388-8593-A38D24EF2546}" sibTransId="{2D8448E8-9A9F-49B4-97DB-008A8028F06C}"/>
    <dgm:cxn modelId="{BAA4E429-2CCA-4978-8581-878781E7D0FB}" srcId="{B2907DF9-8581-4E17-9948-289931401FA7}" destId="{3FE015A9-19C8-4FAE-8CC8-9DF0928BA5CF}" srcOrd="4" destOrd="0" parTransId="{F076BE33-CBFC-4F36-97E7-851B5A1BBE43}" sibTransId="{142C2759-8172-4D89-A6BE-A193CB2B0D74}"/>
    <dgm:cxn modelId="{7F573A35-8527-4590-A424-DC86B3B472E4}" srcId="{B2907DF9-8581-4E17-9948-289931401FA7}" destId="{021500FA-C752-453C-9AF3-A4AEDC73456C}" srcOrd="1" destOrd="0" parTransId="{52D61D3E-8827-4032-A725-B7472305172B}" sibTransId="{46EED2DD-7E88-4F28-B6B4-0052A1180730}"/>
    <dgm:cxn modelId="{5BBB963B-A649-4DAC-872E-16D1C74A0BD2}" type="presOf" srcId="{142C2759-8172-4D89-A6BE-A193CB2B0D74}" destId="{162CA2BE-D513-4F0A-95D3-D75166B00DC8}" srcOrd="0" destOrd="0" presId="urn:microsoft.com/office/officeart/2016/7/layout/RepeatingBendingProcessNew"/>
    <dgm:cxn modelId="{444B5B3F-4C90-42A8-9629-642318B94741}" type="presOf" srcId="{E6F59803-5481-4575-B5EA-20B59D539301}" destId="{CD3D9F29-5043-432A-854D-12836E7C111C}" srcOrd="1" destOrd="0" presId="urn:microsoft.com/office/officeart/2016/7/layout/RepeatingBendingProcessNew"/>
    <dgm:cxn modelId="{6041F95E-87B5-4CDF-A1F3-745F7237F3CA}" type="presOf" srcId="{2F483BF0-EC5E-45F5-AB6A-48048451099F}" destId="{A00A3902-2613-42E4-8B81-896182BF13FF}" srcOrd="1" destOrd="0" presId="urn:microsoft.com/office/officeart/2016/7/layout/RepeatingBendingProcessNew"/>
    <dgm:cxn modelId="{A430FE5E-AF0D-4141-8139-C9FB4EB8BB5B}" type="presOf" srcId="{46EED2DD-7E88-4F28-B6B4-0052A1180730}" destId="{E5C78DD5-522D-4029-AA37-7CFEE6E6C2FF}" srcOrd="0" destOrd="0" presId="urn:microsoft.com/office/officeart/2016/7/layout/RepeatingBendingProcessNew"/>
    <dgm:cxn modelId="{08BB0560-20D3-4FFD-BBBD-7933A55FC0CB}" type="presOf" srcId="{142C2759-8172-4D89-A6BE-A193CB2B0D74}" destId="{BF0C7896-2FFE-4682-A829-67E30BBEB5DB}" srcOrd="1" destOrd="0" presId="urn:microsoft.com/office/officeart/2016/7/layout/RepeatingBendingProcessNew"/>
    <dgm:cxn modelId="{C96BB77B-5319-466B-BC8E-AB532E7F65A0}" type="presOf" srcId="{021500FA-C752-453C-9AF3-A4AEDC73456C}" destId="{8B1B5D83-BB4F-4951-9AF4-DB770B03DD3D}" srcOrd="0" destOrd="0" presId="urn:microsoft.com/office/officeart/2016/7/layout/RepeatingBendingProcessNew"/>
    <dgm:cxn modelId="{6E3B2F7C-68F9-4C2E-A38F-6DA13133E1AC}" type="presOf" srcId="{67FAB075-F227-47B7-9B2E-92555B28DCC5}" destId="{4B81CE10-F1BA-41E1-995B-FF6758947543}" srcOrd="0" destOrd="0" presId="urn:microsoft.com/office/officeart/2016/7/layout/RepeatingBendingProcessNew"/>
    <dgm:cxn modelId="{FE486E84-6A5A-4796-8324-A7005736116C}" type="presOf" srcId="{80CFCF78-86C8-4EC5-BD6E-83929F139535}" destId="{CF74AECD-DFF6-49AA-B035-3B4200DF8B18}" srcOrd="0" destOrd="0" presId="urn:microsoft.com/office/officeart/2016/7/layout/RepeatingBendingProcessNew"/>
    <dgm:cxn modelId="{1C895988-07AF-45E7-A43D-A6549605DA10}" srcId="{B2907DF9-8581-4E17-9948-289931401FA7}" destId="{616BF3BC-378C-479E-8B9E-D39A7624BBE4}" srcOrd="0" destOrd="0" parTransId="{A2DBABBE-9577-4273-A3E0-19572B04FBC1}" sibTransId="{0A5B1F3D-81F9-432A-B65C-66789AB9CB8E}"/>
    <dgm:cxn modelId="{6C94B488-674F-4E3A-9DBB-D4987066B54B}" type="presOf" srcId="{2D8448E8-9A9F-49B4-97DB-008A8028F06C}" destId="{1A99231B-B86C-4B54-B1B0-9317FB0FCA26}" srcOrd="0" destOrd="0" presId="urn:microsoft.com/office/officeart/2016/7/layout/RepeatingBendingProcessNew"/>
    <dgm:cxn modelId="{1BBB8E8B-F5A8-45FA-8125-A1F2567E58C7}" srcId="{B2907DF9-8581-4E17-9948-289931401FA7}" destId="{8C533345-B642-4405-9F6D-4F578EDCB346}" srcOrd="2" destOrd="0" parTransId="{2276F020-83D2-4DBC-9367-D1798B8EF1D2}" sibTransId="{2F483BF0-EC5E-45F5-AB6A-48048451099F}"/>
    <dgm:cxn modelId="{A8118D92-C8BA-4739-AD78-AE77DB69A241}" srcId="{B2907DF9-8581-4E17-9948-289931401FA7}" destId="{0E0FB234-DC93-406D-B063-A80F3B7E1D6A}" srcOrd="6" destOrd="0" parTransId="{96D72305-F1FB-485C-93A9-E4C9F84991D0}" sibTransId="{E1619502-BE34-40EE-8CA9-5DA23B5BA8BC}"/>
    <dgm:cxn modelId="{FED51C9E-B987-4C5D-956A-8E8102EA74F2}" type="presOf" srcId="{0E0FB234-DC93-406D-B063-A80F3B7E1D6A}" destId="{8AC96D8E-BB70-4C76-8A8E-31A8A6A72A34}" srcOrd="0" destOrd="0" presId="urn:microsoft.com/office/officeart/2016/7/layout/RepeatingBendingProcessNew"/>
    <dgm:cxn modelId="{EF05DBA2-954E-4E75-9CD0-56E88CBC992D}" type="presOf" srcId="{8C533345-B642-4405-9F6D-4F578EDCB346}" destId="{774FCA36-6F8B-4010-AC7B-756008EB320E}" srcOrd="0" destOrd="0" presId="urn:microsoft.com/office/officeart/2016/7/layout/RepeatingBendingProcessNew"/>
    <dgm:cxn modelId="{B50F62A3-82D0-4082-BDDD-94C6D2237CEF}" type="presOf" srcId="{3FE015A9-19C8-4FAE-8CC8-9DF0928BA5CF}" destId="{BD3F8ACF-3864-47E7-AE96-B27FC5C69067}" srcOrd="0" destOrd="0" presId="urn:microsoft.com/office/officeart/2016/7/layout/RepeatingBendingProcessNew"/>
    <dgm:cxn modelId="{2DA6C8B6-CC30-472D-BB55-4FB13A81221C}" type="presOf" srcId="{616BF3BC-378C-479E-8B9E-D39A7624BBE4}" destId="{F9A6C2AE-1FD2-4198-9E3C-575C2815DFEF}" srcOrd="0" destOrd="0" presId="urn:microsoft.com/office/officeart/2016/7/layout/RepeatingBendingProcessNew"/>
    <dgm:cxn modelId="{49741FBE-6633-4C01-B33E-041EE4B5CF89}" type="presOf" srcId="{46EED2DD-7E88-4F28-B6B4-0052A1180730}" destId="{50EA5DAC-FA46-4166-BA59-C830C0924358}" srcOrd="1" destOrd="0" presId="urn:microsoft.com/office/officeart/2016/7/layout/RepeatingBendingProcessNew"/>
    <dgm:cxn modelId="{DB8417FB-28FD-46F8-A4E6-419DC2C1B943}" srcId="{B2907DF9-8581-4E17-9948-289931401FA7}" destId="{67FAB075-F227-47B7-9B2E-92555B28DCC5}" srcOrd="3" destOrd="0" parTransId="{EECC5B19-EDF8-46B2-B6C4-4E24644B5AE5}" sibTransId="{E6F59803-5481-4575-B5EA-20B59D539301}"/>
    <dgm:cxn modelId="{EB1083FE-A93F-4ADD-AEE8-0FECDF1A072B}" type="presOf" srcId="{E6F59803-5481-4575-B5EA-20B59D539301}" destId="{1274AD54-C64E-4365-B540-791C4584A421}" srcOrd="0" destOrd="0" presId="urn:microsoft.com/office/officeart/2016/7/layout/RepeatingBendingProcessNew"/>
    <dgm:cxn modelId="{8CF58CFE-A4A2-4BBF-8C20-D6A295D42C9C}" type="presOf" srcId="{2D8448E8-9A9F-49B4-97DB-008A8028F06C}" destId="{CDFE5271-A65D-4301-81D0-083F12606FE3}" srcOrd="1" destOrd="0" presId="urn:microsoft.com/office/officeart/2016/7/layout/RepeatingBendingProcessNew"/>
    <dgm:cxn modelId="{2F12D4B6-7701-49B6-BA3B-6B6BD4B711C5}" type="presParOf" srcId="{62D566D3-B01A-4F00-9AFA-2F69DED44056}" destId="{F9A6C2AE-1FD2-4198-9E3C-575C2815DFEF}" srcOrd="0" destOrd="0" presId="urn:microsoft.com/office/officeart/2016/7/layout/RepeatingBendingProcessNew"/>
    <dgm:cxn modelId="{5308B9ED-67C7-463D-AAF3-83A7D8518D54}" type="presParOf" srcId="{62D566D3-B01A-4F00-9AFA-2F69DED44056}" destId="{0B17E6EB-428D-4F95-AAB2-406C801B196D}" srcOrd="1" destOrd="0" presId="urn:microsoft.com/office/officeart/2016/7/layout/RepeatingBendingProcessNew"/>
    <dgm:cxn modelId="{CB76D493-FE13-4B84-A274-A4F4ECDBA966}" type="presParOf" srcId="{0B17E6EB-428D-4F95-AAB2-406C801B196D}" destId="{9143A91E-917A-47E4-986C-D25C64F7FC76}" srcOrd="0" destOrd="0" presId="urn:microsoft.com/office/officeart/2016/7/layout/RepeatingBendingProcessNew"/>
    <dgm:cxn modelId="{C4F17105-D971-4A64-85C0-A4446DF491FE}" type="presParOf" srcId="{62D566D3-B01A-4F00-9AFA-2F69DED44056}" destId="{8B1B5D83-BB4F-4951-9AF4-DB770B03DD3D}" srcOrd="2" destOrd="0" presId="urn:microsoft.com/office/officeart/2016/7/layout/RepeatingBendingProcessNew"/>
    <dgm:cxn modelId="{2A1FF58A-8E88-40A4-979C-12BEE2EA3517}" type="presParOf" srcId="{62D566D3-B01A-4F00-9AFA-2F69DED44056}" destId="{E5C78DD5-522D-4029-AA37-7CFEE6E6C2FF}" srcOrd="3" destOrd="0" presId="urn:microsoft.com/office/officeart/2016/7/layout/RepeatingBendingProcessNew"/>
    <dgm:cxn modelId="{014C38C2-69CB-467B-81E4-4609DBD341E4}" type="presParOf" srcId="{E5C78DD5-522D-4029-AA37-7CFEE6E6C2FF}" destId="{50EA5DAC-FA46-4166-BA59-C830C0924358}" srcOrd="0" destOrd="0" presId="urn:microsoft.com/office/officeart/2016/7/layout/RepeatingBendingProcessNew"/>
    <dgm:cxn modelId="{2A1EB5D8-285F-46B1-9D1B-EE85FC330476}" type="presParOf" srcId="{62D566D3-B01A-4F00-9AFA-2F69DED44056}" destId="{774FCA36-6F8B-4010-AC7B-756008EB320E}" srcOrd="4" destOrd="0" presId="urn:microsoft.com/office/officeart/2016/7/layout/RepeatingBendingProcessNew"/>
    <dgm:cxn modelId="{3C90EC0D-3AB9-4F80-92C2-7F20E24FE8F4}" type="presParOf" srcId="{62D566D3-B01A-4F00-9AFA-2F69DED44056}" destId="{224DEAC0-9530-47DF-90E0-FA5BBFB8EC80}" srcOrd="5" destOrd="0" presId="urn:microsoft.com/office/officeart/2016/7/layout/RepeatingBendingProcessNew"/>
    <dgm:cxn modelId="{E8EC0417-F0F1-49B0-867C-3E9CB6920D5B}" type="presParOf" srcId="{224DEAC0-9530-47DF-90E0-FA5BBFB8EC80}" destId="{A00A3902-2613-42E4-8B81-896182BF13FF}" srcOrd="0" destOrd="0" presId="urn:microsoft.com/office/officeart/2016/7/layout/RepeatingBendingProcessNew"/>
    <dgm:cxn modelId="{AE733C45-E7DC-4EBD-AA3F-E69D924E534E}" type="presParOf" srcId="{62D566D3-B01A-4F00-9AFA-2F69DED44056}" destId="{4B81CE10-F1BA-41E1-995B-FF6758947543}" srcOrd="6" destOrd="0" presId="urn:microsoft.com/office/officeart/2016/7/layout/RepeatingBendingProcessNew"/>
    <dgm:cxn modelId="{BE3E6F62-2B9C-42E6-B4BF-F1A643FE2E80}" type="presParOf" srcId="{62D566D3-B01A-4F00-9AFA-2F69DED44056}" destId="{1274AD54-C64E-4365-B540-791C4584A421}" srcOrd="7" destOrd="0" presId="urn:microsoft.com/office/officeart/2016/7/layout/RepeatingBendingProcessNew"/>
    <dgm:cxn modelId="{EE2A7C52-DD7D-4855-8FD1-7F7FE9FCA86C}" type="presParOf" srcId="{1274AD54-C64E-4365-B540-791C4584A421}" destId="{CD3D9F29-5043-432A-854D-12836E7C111C}" srcOrd="0" destOrd="0" presId="urn:microsoft.com/office/officeart/2016/7/layout/RepeatingBendingProcessNew"/>
    <dgm:cxn modelId="{2016C5EF-B20F-4869-93A9-4F8A15EE78AC}" type="presParOf" srcId="{62D566D3-B01A-4F00-9AFA-2F69DED44056}" destId="{BD3F8ACF-3864-47E7-AE96-B27FC5C69067}" srcOrd="8" destOrd="0" presId="urn:microsoft.com/office/officeart/2016/7/layout/RepeatingBendingProcessNew"/>
    <dgm:cxn modelId="{C26B5232-7935-4B4B-B8A7-486D96F6D11A}" type="presParOf" srcId="{62D566D3-B01A-4F00-9AFA-2F69DED44056}" destId="{162CA2BE-D513-4F0A-95D3-D75166B00DC8}" srcOrd="9" destOrd="0" presId="urn:microsoft.com/office/officeart/2016/7/layout/RepeatingBendingProcessNew"/>
    <dgm:cxn modelId="{08DDDBD4-430F-4CC3-A423-8B399C6B8DB9}" type="presParOf" srcId="{162CA2BE-D513-4F0A-95D3-D75166B00DC8}" destId="{BF0C7896-2FFE-4682-A829-67E30BBEB5DB}" srcOrd="0" destOrd="0" presId="urn:microsoft.com/office/officeart/2016/7/layout/RepeatingBendingProcessNew"/>
    <dgm:cxn modelId="{91790205-57EA-4E90-A0D9-131EA7B7C179}" type="presParOf" srcId="{62D566D3-B01A-4F00-9AFA-2F69DED44056}" destId="{CF74AECD-DFF6-49AA-B035-3B4200DF8B18}" srcOrd="10" destOrd="0" presId="urn:microsoft.com/office/officeart/2016/7/layout/RepeatingBendingProcessNew"/>
    <dgm:cxn modelId="{6CDCBEC9-87E8-42A7-9CCC-32447D6A02B4}" type="presParOf" srcId="{62D566D3-B01A-4F00-9AFA-2F69DED44056}" destId="{1A99231B-B86C-4B54-B1B0-9317FB0FCA26}" srcOrd="11" destOrd="0" presId="urn:microsoft.com/office/officeart/2016/7/layout/RepeatingBendingProcessNew"/>
    <dgm:cxn modelId="{B992C68B-2C63-4606-8BCB-9A00CEE7714E}" type="presParOf" srcId="{1A99231B-B86C-4B54-B1B0-9317FB0FCA26}" destId="{CDFE5271-A65D-4301-81D0-083F12606FE3}" srcOrd="0" destOrd="0" presId="urn:microsoft.com/office/officeart/2016/7/layout/RepeatingBendingProcessNew"/>
    <dgm:cxn modelId="{A1A03FD5-7097-415E-B6E2-88E969CF6D15}" type="presParOf" srcId="{62D566D3-B01A-4F00-9AFA-2F69DED44056}" destId="{8AC96D8E-BB70-4C76-8A8E-31A8A6A72A34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AA03C3-D0FE-4301-A7B6-AB8086A99C1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844A6-8757-4BD3-B753-D6CE94A9F2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ARES: Accelerator Research Experiment at SINBAD, DESY, Hamburg, Germany, Operational since 2020 </a:t>
          </a:r>
        </a:p>
      </dgm:t>
    </dgm:pt>
    <dgm:pt modelId="{BD56A080-B785-4328-A8BC-74DE48EC3BA7}" type="parTrans" cxnId="{7B17D344-9369-4C80-A5FB-312E0CF2564F}">
      <dgm:prSet/>
      <dgm:spPr/>
      <dgm:t>
        <a:bodyPr/>
        <a:lstStyle/>
        <a:p>
          <a:endParaRPr lang="en-US"/>
        </a:p>
      </dgm:t>
    </dgm:pt>
    <dgm:pt modelId="{F59E2253-525E-469B-AF91-B87F7CEC9CED}" type="sibTrans" cxnId="{7B17D344-9369-4C80-A5FB-312E0CF256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1FA5B0-03A4-42D1-87C5-A43EC43F7E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CLARA: Compact Linear Accelerator for Research and Applications, STFC, Daresbury Laboratory, U.K. operational since 2017 </a:t>
          </a:r>
        </a:p>
      </dgm:t>
    </dgm:pt>
    <dgm:pt modelId="{03F4DD8B-BAAC-41E3-A6BA-2497F4774F91}" type="parTrans" cxnId="{20755D54-20B9-4E3E-96A6-ABF6812A3A01}">
      <dgm:prSet/>
      <dgm:spPr/>
      <dgm:t>
        <a:bodyPr/>
        <a:lstStyle/>
        <a:p>
          <a:endParaRPr lang="en-US"/>
        </a:p>
      </dgm:t>
    </dgm:pt>
    <dgm:pt modelId="{79184B75-B118-45AC-A5EC-6E6E8E082350}" type="sibTrans" cxnId="{20755D54-20B9-4E3E-96A6-ABF6812A3A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4F9ED4-7A22-454B-ADC9-DD7F3DB770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CLEAR: The CERN Linear Electron Accelerator for Research, CERN, Geneva, Operational since 2017</a:t>
          </a:r>
        </a:p>
      </dgm:t>
    </dgm:pt>
    <dgm:pt modelId="{E0C20DB2-1BF6-42DC-9B6F-C93A70F98CC3}" type="parTrans" cxnId="{792D90B3-DE01-47A4-92E7-17E74EA3024C}">
      <dgm:prSet/>
      <dgm:spPr/>
      <dgm:t>
        <a:bodyPr/>
        <a:lstStyle/>
        <a:p>
          <a:endParaRPr lang="en-US"/>
        </a:p>
      </dgm:t>
    </dgm:pt>
    <dgm:pt modelId="{81B2E97C-5BED-496F-AF44-5341175B7310}" type="sibTrans" cxnId="{792D90B3-DE01-47A4-92E7-17E74EA302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62A510-F376-469E-9DF7-9000B1AEC03F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  <a:p>
          <a:pPr>
            <a:lnSpc>
              <a:spcPct val="100000"/>
            </a:lnSpc>
          </a:pPr>
          <a:r>
            <a:rPr lang="en-US" dirty="0"/>
            <a:t>SAFEST: Sapienza Flash Electron Source for radiotherapy, Sapienza University and INFN project in development</a:t>
          </a:r>
        </a:p>
      </dgm:t>
    </dgm:pt>
    <dgm:pt modelId="{5674CBEB-AE3A-4D39-A739-EF75AB22E9BE}" type="parTrans" cxnId="{4DE216C1-24BC-436B-AD67-993889D46901}">
      <dgm:prSet/>
      <dgm:spPr/>
      <dgm:t>
        <a:bodyPr/>
        <a:lstStyle/>
        <a:p>
          <a:endParaRPr lang="en-US"/>
        </a:p>
      </dgm:t>
    </dgm:pt>
    <dgm:pt modelId="{21E62DCB-34D3-4516-9790-37F9328A0223}" type="sibTrans" cxnId="{4DE216C1-24BC-436B-AD67-993889D46901}">
      <dgm:prSet/>
      <dgm:spPr/>
      <dgm:t>
        <a:bodyPr/>
        <a:lstStyle/>
        <a:p>
          <a:endParaRPr lang="en-US"/>
        </a:p>
      </dgm:t>
    </dgm:pt>
    <dgm:pt modelId="{BCF10423-DDDD-492E-8F29-770B5A2AE36B}" type="pres">
      <dgm:prSet presAssocID="{C0AA03C3-D0FE-4301-A7B6-AB8086A99C16}" presName="root" presStyleCnt="0">
        <dgm:presLayoutVars>
          <dgm:dir/>
          <dgm:resizeHandles val="exact"/>
        </dgm:presLayoutVars>
      </dgm:prSet>
      <dgm:spPr/>
    </dgm:pt>
    <dgm:pt modelId="{78D5ABD7-20A9-438D-926A-EFE15A69525A}" type="pres">
      <dgm:prSet presAssocID="{C0AA03C3-D0FE-4301-A7B6-AB8086A99C16}" presName="container" presStyleCnt="0">
        <dgm:presLayoutVars>
          <dgm:dir/>
          <dgm:resizeHandles val="exact"/>
        </dgm:presLayoutVars>
      </dgm:prSet>
      <dgm:spPr/>
    </dgm:pt>
    <dgm:pt modelId="{0B424760-B7C5-4805-895A-282AE831293D}" type="pres">
      <dgm:prSet presAssocID="{D67844A6-8757-4BD3-B753-D6CE94A9F206}" presName="compNode" presStyleCnt="0"/>
      <dgm:spPr/>
    </dgm:pt>
    <dgm:pt modelId="{EA99DA40-774B-4E6A-9057-B2FABA8E1B9C}" type="pres">
      <dgm:prSet presAssocID="{D67844A6-8757-4BD3-B753-D6CE94A9F206}" presName="iconBgRect" presStyleLbl="bgShp" presStyleIdx="0" presStyleCnt="4"/>
      <dgm:spPr/>
    </dgm:pt>
    <dgm:pt modelId="{6591F1A9-E507-4689-8881-31D12731D1B3}" type="pres">
      <dgm:prSet presAssocID="{D67844A6-8757-4BD3-B753-D6CE94A9F2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et"/>
        </a:ext>
      </dgm:extLst>
    </dgm:pt>
    <dgm:pt modelId="{B93FAA5D-5290-4276-AF28-C006D2F7CF23}" type="pres">
      <dgm:prSet presAssocID="{D67844A6-8757-4BD3-B753-D6CE94A9F206}" presName="spaceRect" presStyleCnt="0"/>
      <dgm:spPr/>
    </dgm:pt>
    <dgm:pt modelId="{5B7E9653-AC3F-470F-9DC8-C832896CE0D4}" type="pres">
      <dgm:prSet presAssocID="{D67844A6-8757-4BD3-B753-D6CE94A9F206}" presName="textRect" presStyleLbl="revTx" presStyleIdx="0" presStyleCnt="4">
        <dgm:presLayoutVars>
          <dgm:chMax val="1"/>
          <dgm:chPref val="1"/>
        </dgm:presLayoutVars>
      </dgm:prSet>
      <dgm:spPr/>
    </dgm:pt>
    <dgm:pt modelId="{B858B6F7-1E3E-47DC-8A07-09076450AB1E}" type="pres">
      <dgm:prSet presAssocID="{F59E2253-525E-469B-AF91-B87F7CEC9CED}" presName="sibTrans" presStyleLbl="sibTrans2D1" presStyleIdx="0" presStyleCnt="0"/>
      <dgm:spPr/>
    </dgm:pt>
    <dgm:pt modelId="{36C86F03-678B-45A4-A47D-842408371720}" type="pres">
      <dgm:prSet presAssocID="{381FA5B0-03A4-42D1-87C5-A43EC43F7E2B}" presName="compNode" presStyleCnt="0"/>
      <dgm:spPr/>
    </dgm:pt>
    <dgm:pt modelId="{9223D1ED-BA15-4469-8185-C7F1AE3E1CC8}" type="pres">
      <dgm:prSet presAssocID="{381FA5B0-03A4-42D1-87C5-A43EC43F7E2B}" presName="iconBgRect" presStyleLbl="bgShp" presStyleIdx="1" presStyleCnt="4"/>
      <dgm:spPr/>
    </dgm:pt>
    <dgm:pt modelId="{307DF31F-5F63-4A2C-82D8-7A2F2B83AFB6}" type="pres">
      <dgm:prSet presAssocID="{381FA5B0-03A4-42D1-87C5-A43EC43F7E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704568D1-6337-45E9-8CE5-F58D1572DC27}" type="pres">
      <dgm:prSet presAssocID="{381FA5B0-03A4-42D1-87C5-A43EC43F7E2B}" presName="spaceRect" presStyleCnt="0"/>
      <dgm:spPr/>
    </dgm:pt>
    <dgm:pt modelId="{5F9EABC4-0330-409D-BFDF-042691C3A8B1}" type="pres">
      <dgm:prSet presAssocID="{381FA5B0-03A4-42D1-87C5-A43EC43F7E2B}" presName="textRect" presStyleLbl="revTx" presStyleIdx="1" presStyleCnt="4">
        <dgm:presLayoutVars>
          <dgm:chMax val="1"/>
          <dgm:chPref val="1"/>
        </dgm:presLayoutVars>
      </dgm:prSet>
      <dgm:spPr/>
    </dgm:pt>
    <dgm:pt modelId="{88CD4CB3-95F9-4ECD-92C6-A6FA4C1122DC}" type="pres">
      <dgm:prSet presAssocID="{79184B75-B118-45AC-A5EC-6E6E8E082350}" presName="sibTrans" presStyleLbl="sibTrans2D1" presStyleIdx="0" presStyleCnt="0"/>
      <dgm:spPr/>
    </dgm:pt>
    <dgm:pt modelId="{D6268513-7B0A-430D-A40C-7392C58EF921}" type="pres">
      <dgm:prSet presAssocID="{BB4F9ED4-7A22-454B-ADC9-DD7F3DB77008}" presName="compNode" presStyleCnt="0"/>
      <dgm:spPr/>
    </dgm:pt>
    <dgm:pt modelId="{9D51BBFB-CD1A-49AA-A843-17B30EA009D5}" type="pres">
      <dgm:prSet presAssocID="{BB4F9ED4-7A22-454B-ADC9-DD7F3DB77008}" presName="iconBgRect" presStyleLbl="bgShp" presStyleIdx="2" presStyleCnt="4"/>
      <dgm:spPr/>
    </dgm:pt>
    <dgm:pt modelId="{3A74D425-E61E-4539-B71B-0255F2632A62}" type="pres">
      <dgm:prSet presAssocID="{BB4F9ED4-7A22-454B-ADC9-DD7F3DB7700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7A48B15E-E0E5-4A55-8CFD-D8D72318B9CF}" type="pres">
      <dgm:prSet presAssocID="{BB4F9ED4-7A22-454B-ADC9-DD7F3DB77008}" presName="spaceRect" presStyleCnt="0"/>
      <dgm:spPr/>
    </dgm:pt>
    <dgm:pt modelId="{E48B1DC5-CDF7-413C-823A-C4BF98F5F5C3}" type="pres">
      <dgm:prSet presAssocID="{BB4F9ED4-7A22-454B-ADC9-DD7F3DB77008}" presName="textRect" presStyleLbl="revTx" presStyleIdx="2" presStyleCnt="4">
        <dgm:presLayoutVars>
          <dgm:chMax val="1"/>
          <dgm:chPref val="1"/>
        </dgm:presLayoutVars>
      </dgm:prSet>
      <dgm:spPr/>
    </dgm:pt>
    <dgm:pt modelId="{C13C2A5F-A81E-4FF3-813A-8BDD29EF8DAF}" type="pres">
      <dgm:prSet presAssocID="{81B2E97C-5BED-496F-AF44-5341175B7310}" presName="sibTrans" presStyleLbl="sibTrans2D1" presStyleIdx="0" presStyleCnt="0"/>
      <dgm:spPr/>
    </dgm:pt>
    <dgm:pt modelId="{A6A2D68D-D6B7-4D14-95A5-035C4A821035}" type="pres">
      <dgm:prSet presAssocID="{0262A510-F376-469E-9DF7-9000B1AEC03F}" presName="compNode" presStyleCnt="0"/>
      <dgm:spPr/>
    </dgm:pt>
    <dgm:pt modelId="{9EC20A7A-285F-416D-9DA2-FFCB6D49F8E9}" type="pres">
      <dgm:prSet presAssocID="{0262A510-F376-469E-9DF7-9000B1AEC03F}" presName="iconBgRect" presStyleLbl="bgShp" presStyleIdx="3" presStyleCnt="4"/>
      <dgm:spPr/>
    </dgm:pt>
    <dgm:pt modelId="{B4CCF0DB-ACB8-47A4-9E69-B6302B2A00C1}" type="pres">
      <dgm:prSet presAssocID="{0262A510-F376-469E-9DF7-9000B1AEC0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EB688AA0-F6D4-42F7-8D64-78BCA5ECCDC4}" type="pres">
      <dgm:prSet presAssocID="{0262A510-F376-469E-9DF7-9000B1AEC03F}" presName="spaceRect" presStyleCnt="0"/>
      <dgm:spPr/>
    </dgm:pt>
    <dgm:pt modelId="{CCFFFD90-6DA0-42F5-AE45-A7BE056454AA}" type="pres">
      <dgm:prSet presAssocID="{0262A510-F376-469E-9DF7-9000B1AEC03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CEF0614-81C6-44EF-B2BC-F9A9A7930420}" type="presOf" srcId="{381FA5B0-03A4-42D1-87C5-A43EC43F7E2B}" destId="{5F9EABC4-0330-409D-BFDF-042691C3A8B1}" srcOrd="0" destOrd="0" presId="urn:microsoft.com/office/officeart/2018/2/layout/IconCircleList"/>
    <dgm:cxn modelId="{5A480015-4A6C-418C-8C34-EECFA5DE1F08}" type="presOf" srcId="{81B2E97C-5BED-496F-AF44-5341175B7310}" destId="{C13C2A5F-A81E-4FF3-813A-8BDD29EF8DAF}" srcOrd="0" destOrd="0" presId="urn:microsoft.com/office/officeart/2018/2/layout/IconCircleList"/>
    <dgm:cxn modelId="{79B4B615-D38C-49A0-983B-1F599B93F8EE}" type="presOf" srcId="{F59E2253-525E-469B-AF91-B87F7CEC9CED}" destId="{B858B6F7-1E3E-47DC-8A07-09076450AB1E}" srcOrd="0" destOrd="0" presId="urn:microsoft.com/office/officeart/2018/2/layout/IconCircleList"/>
    <dgm:cxn modelId="{71418734-28DF-42C7-BDBB-0BDF28E2241A}" type="presOf" srcId="{BB4F9ED4-7A22-454B-ADC9-DD7F3DB77008}" destId="{E48B1DC5-CDF7-413C-823A-C4BF98F5F5C3}" srcOrd="0" destOrd="0" presId="urn:microsoft.com/office/officeart/2018/2/layout/IconCircleList"/>
    <dgm:cxn modelId="{9C2FEE3A-D68D-49E4-B1A7-59FC2FADCDD3}" type="presOf" srcId="{D67844A6-8757-4BD3-B753-D6CE94A9F206}" destId="{5B7E9653-AC3F-470F-9DC8-C832896CE0D4}" srcOrd="0" destOrd="0" presId="urn:microsoft.com/office/officeart/2018/2/layout/IconCircleList"/>
    <dgm:cxn modelId="{7B17D344-9369-4C80-A5FB-312E0CF2564F}" srcId="{C0AA03C3-D0FE-4301-A7B6-AB8086A99C16}" destId="{D67844A6-8757-4BD3-B753-D6CE94A9F206}" srcOrd="0" destOrd="0" parTransId="{BD56A080-B785-4328-A8BC-74DE48EC3BA7}" sibTransId="{F59E2253-525E-469B-AF91-B87F7CEC9CED}"/>
    <dgm:cxn modelId="{20755D54-20B9-4E3E-96A6-ABF6812A3A01}" srcId="{C0AA03C3-D0FE-4301-A7B6-AB8086A99C16}" destId="{381FA5B0-03A4-42D1-87C5-A43EC43F7E2B}" srcOrd="1" destOrd="0" parTransId="{03F4DD8B-BAAC-41E3-A6BA-2497F4774F91}" sibTransId="{79184B75-B118-45AC-A5EC-6E6E8E082350}"/>
    <dgm:cxn modelId="{A2D69B7C-53D1-4FBA-938F-62C1B4177B36}" type="presOf" srcId="{0262A510-F376-469E-9DF7-9000B1AEC03F}" destId="{CCFFFD90-6DA0-42F5-AE45-A7BE056454AA}" srcOrd="0" destOrd="0" presId="urn:microsoft.com/office/officeart/2018/2/layout/IconCircleList"/>
    <dgm:cxn modelId="{8CF97A89-72B5-429A-A0DC-B566B2F3C1EC}" type="presOf" srcId="{C0AA03C3-D0FE-4301-A7B6-AB8086A99C16}" destId="{BCF10423-DDDD-492E-8F29-770B5A2AE36B}" srcOrd="0" destOrd="0" presId="urn:microsoft.com/office/officeart/2018/2/layout/IconCircleList"/>
    <dgm:cxn modelId="{792D90B3-DE01-47A4-92E7-17E74EA3024C}" srcId="{C0AA03C3-D0FE-4301-A7B6-AB8086A99C16}" destId="{BB4F9ED4-7A22-454B-ADC9-DD7F3DB77008}" srcOrd="2" destOrd="0" parTransId="{E0C20DB2-1BF6-42DC-9B6F-C93A70F98CC3}" sibTransId="{81B2E97C-5BED-496F-AF44-5341175B7310}"/>
    <dgm:cxn modelId="{4DE216C1-24BC-436B-AD67-993889D46901}" srcId="{C0AA03C3-D0FE-4301-A7B6-AB8086A99C16}" destId="{0262A510-F376-469E-9DF7-9000B1AEC03F}" srcOrd="3" destOrd="0" parTransId="{5674CBEB-AE3A-4D39-A739-EF75AB22E9BE}" sibTransId="{21E62DCB-34D3-4516-9790-37F9328A0223}"/>
    <dgm:cxn modelId="{96F827E7-BEFB-41E7-912F-898778102C80}" type="presOf" srcId="{79184B75-B118-45AC-A5EC-6E6E8E082350}" destId="{88CD4CB3-95F9-4ECD-92C6-A6FA4C1122DC}" srcOrd="0" destOrd="0" presId="urn:microsoft.com/office/officeart/2018/2/layout/IconCircleList"/>
    <dgm:cxn modelId="{4BD07AB0-6CCC-4249-9A43-2BD59F91DFB4}" type="presParOf" srcId="{BCF10423-DDDD-492E-8F29-770B5A2AE36B}" destId="{78D5ABD7-20A9-438D-926A-EFE15A69525A}" srcOrd="0" destOrd="0" presId="urn:microsoft.com/office/officeart/2018/2/layout/IconCircleList"/>
    <dgm:cxn modelId="{A2D6EFFC-C3BA-4006-8DB2-24FA6529592A}" type="presParOf" srcId="{78D5ABD7-20A9-438D-926A-EFE15A69525A}" destId="{0B424760-B7C5-4805-895A-282AE831293D}" srcOrd="0" destOrd="0" presId="urn:microsoft.com/office/officeart/2018/2/layout/IconCircleList"/>
    <dgm:cxn modelId="{420469C8-789F-4707-BFE5-62D08A1CD217}" type="presParOf" srcId="{0B424760-B7C5-4805-895A-282AE831293D}" destId="{EA99DA40-774B-4E6A-9057-B2FABA8E1B9C}" srcOrd="0" destOrd="0" presId="urn:microsoft.com/office/officeart/2018/2/layout/IconCircleList"/>
    <dgm:cxn modelId="{5A02247F-063A-4B09-9D35-551D10692608}" type="presParOf" srcId="{0B424760-B7C5-4805-895A-282AE831293D}" destId="{6591F1A9-E507-4689-8881-31D12731D1B3}" srcOrd="1" destOrd="0" presId="urn:microsoft.com/office/officeart/2018/2/layout/IconCircleList"/>
    <dgm:cxn modelId="{A4981B8E-1500-42F0-A206-A2EA17621C55}" type="presParOf" srcId="{0B424760-B7C5-4805-895A-282AE831293D}" destId="{B93FAA5D-5290-4276-AF28-C006D2F7CF23}" srcOrd="2" destOrd="0" presId="urn:microsoft.com/office/officeart/2018/2/layout/IconCircleList"/>
    <dgm:cxn modelId="{4CE97B91-C242-4D7E-B799-17C92AFC7B1E}" type="presParOf" srcId="{0B424760-B7C5-4805-895A-282AE831293D}" destId="{5B7E9653-AC3F-470F-9DC8-C832896CE0D4}" srcOrd="3" destOrd="0" presId="urn:microsoft.com/office/officeart/2018/2/layout/IconCircleList"/>
    <dgm:cxn modelId="{FB166488-98D2-4B02-999E-4091CF84A390}" type="presParOf" srcId="{78D5ABD7-20A9-438D-926A-EFE15A69525A}" destId="{B858B6F7-1E3E-47DC-8A07-09076450AB1E}" srcOrd="1" destOrd="0" presId="urn:microsoft.com/office/officeart/2018/2/layout/IconCircleList"/>
    <dgm:cxn modelId="{C4E93DCE-3333-40EF-BFF8-A4F193ED2A1B}" type="presParOf" srcId="{78D5ABD7-20A9-438D-926A-EFE15A69525A}" destId="{36C86F03-678B-45A4-A47D-842408371720}" srcOrd="2" destOrd="0" presId="urn:microsoft.com/office/officeart/2018/2/layout/IconCircleList"/>
    <dgm:cxn modelId="{5C47028B-5985-4631-88D3-6D47243AF7AB}" type="presParOf" srcId="{36C86F03-678B-45A4-A47D-842408371720}" destId="{9223D1ED-BA15-4469-8185-C7F1AE3E1CC8}" srcOrd="0" destOrd="0" presId="urn:microsoft.com/office/officeart/2018/2/layout/IconCircleList"/>
    <dgm:cxn modelId="{D4F0B2C5-71DD-4427-AFBE-5425EEAF38BB}" type="presParOf" srcId="{36C86F03-678B-45A4-A47D-842408371720}" destId="{307DF31F-5F63-4A2C-82D8-7A2F2B83AFB6}" srcOrd="1" destOrd="0" presId="urn:microsoft.com/office/officeart/2018/2/layout/IconCircleList"/>
    <dgm:cxn modelId="{06741A6D-0D05-4B40-936E-F512A6BFC1D1}" type="presParOf" srcId="{36C86F03-678B-45A4-A47D-842408371720}" destId="{704568D1-6337-45E9-8CE5-F58D1572DC27}" srcOrd="2" destOrd="0" presId="urn:microsoft.com/office/officeart/2018/2/layout/IconCircleList"/>
    <dgm:cxn modelId="{A05523A2-DC1B-426B-86B5-A5A5789F216C}" type="presParOf" srcId="{36C86F03-678B-45A4-A47D-842408371720}" destId="{5F9EABC4-0330-409D-BFDF-042691C3A8B1}" srcOrd="3" destOrd="0" presId="urn:microsoft.com/office/officeart/2018/2/layout/IconCircleList"/>
    <dgm:cxn modelId="{E0D565E1-1E37-4269-BB20-AB35287B01DC}" type="presParOf" srcId="{78D5ABD7-20A9-438D-926A-EFE15A69525A}" destId="{88CD4CB3-95F9-4ECD-92C6-A6FA4C1122DC}" srcOrd="3" destOrd="0" presId="urn:microsoft.com/office/officeart/2018/2/layout/IconCircleList"/>
    <dgm:cxn modelId="{FECA4A7B-7495-406E-82BC-C39FFC13A55E}" type="presParOf" srcId="{78D5ABD7-20A9-438D-926A-EFE15A69525A}" destId="{D6268513-7B0A-430D-A40C-7392C58EF921}" srcOrd="4" destOrd="0" presId="urn:microsoft.com/office/officeart/2018/2/layout/IconCircleList"/>
    <dgm:cxn modelId="{FB842BF0-13B7-455F-BDF5-3741CA836C45}" type="presParOf" srcId="{D6268513-7B0A-430D-A40C-7392C58EF921}" destId="{9D51BBFB-CD1A-49AA-A843-17B30EA009D5}" srcOrd="0" destOrd="0" presId="urn:microsoft.com/office/officeart/2018/2/layout/IconCircleList"/>
    <dgm:cxn modelId="{FB1C0DFA-B3D3-4754-AA3A-0DB1649F331E}" type="presParOf" srcId="{D6268513-7B0A-430D-A40C-7392C58EF921}" destId="{3A74D425-E61E-4539-B71B-0255F2632A62}" srcOrd="1" destOrd="0" presId="urn:microsoft.com/office/officeart/2018/2/layout/IconCircleList"/>
    <dgm:cxn modelId="{3180F290-7F94-4D9F-9C00-C6CF39DE39B0}" type="presParOf" srcId="{D6268513-7B0A-430D-A40C-7392C58EF921}" destId="{7A48B15E-E0E5-4A55-8CFD-D8D72318B9CF}" srcOrd="2" destOrd="0" presId="urn:microsoft.com/office/officeart/2018/2/layout/IconCircleList"/>
    <dgm:cxn modelId="{64D8827E-5B33-4E39-84BD-353FCF4859CB}" type="presParOf" srcId="{D6268513-7B0A-430D-A40C-7392C58EF921}" destId="{E48B1DC5-CDF7-413C-823A-C4BF98F5F5C3}" srcOrd="3" destOrd="0" presId="urn:microsoft.com/office/officeart/2018/2/layout/IconCircleList"/>
    <dgm:cxn modelId="{F4945C13-30E2-426F-B8CC-40D7549103E3}" type="presParOf" srcId="{78D5ABD7-20A9-438D-926A-EFE15A69525A}" destId="{C13C2A5F-A81E-4FF3-813A-8BDD29EF8DAF}" srcOrd="5" destOrd="0" presId="urn:microsoft.com/office/officeart/2018/2/layout/IconCircleList"/>
    <dgm:cxn modelId="{3B5B0C27-6013-4AB1-BC38-3B621AE803EF}" type="presParOf" srcId="{78D5ABD7-20A9-438D-926A-EFE15A69525A}" destId="{A6A2D68D-D6B7-4D14-95A5-035C4A821035}" srcOrd="6" destOrd="0" presId="urn:microsoft.com/office/officeart/2018/2/layout/IconCircleList"/>
    <dgm:cxn modelId="{EC71362C-9A0D-4F98-9A96-35BBA493060F}" type="presParOf" srcId="{A6A2D68D-D6B7-4D14-95A5-035C4A821035}" destId="{9EC20A7A-285F-416D-9DA2-FFCB6D49F8E9}" srcOrd="0" destOrd="0" presId="urn:microsoft.com/office/officeart/2018/2/layout/IconCircleList"/>
    <dgm:cxn modelId="{A8238107-7B40-4B6E-A0FE-FB9C688C4B75}" type="presParOf" srcId="{A6A2D68D-D6B7-4D14-95A5-035C4A821035}" destId="{B4CCF0DB-ACB8-47A4-9E69-B6302B2A00C1}" srcOrd="1" destOrd="0" presId="urn:microsoft.com/office/officeart/2018/2/layout/IconCircleList"/>
    <dgm:cxn modelId="{BF4778A1-E642-426C-8397-9693D448851E}" type="presParOf" srcId="{A6A2D68D-D6B7-4D14-95A5-035C4A821035}" destId="{EB688AA0-F6D4-42F7-8D64-78BCA5ECCDC4}" srcOrd="2" destOrd="0" presId="urn:microsoft.com/office/officeart/2018/2/layout/IconCircleList"/>
    <dgm:cxn modelId="{05AE8344-7F5F-40C7-B4A6-B9B7F82B56D2}" type="presParOf" srcId="{A6A2D68D-D6B7-4D14-95A5-035C4A821035}" destId="{CCFFFD90-6DA0-42F5-AE45-A7BE056454A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9E8D67-6AB1-407F-812A-477FBCC28E1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502694-B195-4DA7-BD55-18C2BD46C5A1}">
      <dgm:prSet/>
      <dgm:spPr/>
      <dgm:t>
        <a:bodyPr/>
        <a:lstStyle/>
        <a:p>
          <a:r>
            <a:rPr lang="en-US" b="1" i="0" baseline="0" dirty="0"/>
            <a:t>Brain tumors &amp; multiple metastases</a:t>
          </a:r>
          <a:r>
            <a:rPr lang="en-US" b="0" i="0" baseline="0" dirty="0"/>
            <a:t> – potential for neuro-cognitive sparing → opens door to safe dose-escalation trials.</a:t>
          </a:r>
          <a:endParaRPr lang="en-US" dirty="0"/>
        </a:p>
      </dgm:t>
    </dgm:pt>
    <dgm:pt modelId="{2685FB16-2887-46EE-8332-34A6666FA40E}" type="parTrans" cxnId="{967E59AE-E082-4F86-B6DF-C660E98C3133}">
      <dgm:prSet/>
      <dgm:spPr/>
      <dgm:t>
        <a:bodyPr/>
        <a:lstStyle/>
        <a:p>
          <a:endParaRPr lang="en-US"/>
        </a:p>
      </dgm:t>
    </dgm:pt>
    <dgm:pt modelId="{66775EB1-91D7-4858-89A2-CA4794A15024}" type="sibTrans" cxnId="{967E59AE-E082-4F86-B6DF-C660E98C3133}">
      <dgm:prSet/>
      <dgm:spPr/>
      <dgm:t>
        <a:bodyPr/>
        <a:lstStyle/>
        <a:p>
          <a:endParaRPr lang="en-US"/>
        </a:p>
      </dgm:t>
    </dgm:pt>
    <dgm:pt modelId="{91E1BEDF-E6AF-482B-A3B4-C435D70EF53E}">
      <dgm:prSet/>
      <dgm:spPr/>
      <dgm:t>
        <a:bodyPr/>
        <a:lstStyle/>
        <a:p>
          <a:r>
            <a:rPr lang="en-US" b="1" i="0" baseline="0"/>
            <a:t>Locally advanced NSCLC</a:t>
          </a:r>
          <a:r>
            <a:rPr lang="en-US" b="0" i="0" baseline="0"/>
            <a:t> – pre-clinical data show far less pneumonitis/fibrosis, enabling higher curative doses.</a:t>
          </a:r>
          <a:endParaRPr lang="en-US"/>
        </a:p>
      </dgm:t>
    </dgm:pt>
    <dgm:pt modelId="{3BF6FE35-2C4A-46C2-8CF2-3DDBE5978EAA}" type="parTrans" cxnId="{8089665D-64DA-4FB4-B904-24EA812F7BAC}">
      <dgm:prSet/>
      <dgm:spPr/>
      <dgm:t>
        <a:bodyPr/>
        <a:lstStyle/>
        <a:p>
          <a:endParaRPr lang="en-US"/>
        </a:p>
      </dgm:t>
    </dgm:pt>
    <dgm:pt modelId="{0C0C4F4E-7684-4B4D-AC06-6FB751A1562A}" type="sibTrans" cxnId="{8089665D-64DA-4FB4-B904-24EA812F7BAC}">
      <dgm:prSet/>
      <dgm:spPr/>
      <dgm:t>
        <a:bodyPr/>
        <a:lstStyle/>
        <a:p>
          <a:endParaRPr lang="en-US"/>
        </a:p>
      </dgm:t>
    </dgm:pt>
    <dgm:pt modelId="{39AD6921-5FAE-4E7E-94A9-1A82799C3FF5}">
      <dgm:prSet/>
      <dgm:spPr/>
      <dgm:t>
        <a:bodyPr/>
        <a:lstStyle/>
        <a:p>
          <a:r>
            <a:rPr lang="en-US" b="1" i="0" baseline="0"/>
            <a:t>Pancreas &amp; other abdomen</a:t>
          </a:r>
          <a:r>
            <a:rPr lang="en-US" b="0" i="0" baseline="0"/>
            <a:t> – FLASH reduces GI toxicity; VHEE could finally allow ablative doses near duodenum/small bowel.</a:t>
          </a:r>
          <a:endParaRPr lang="en-US"/>
        </a:p>
      </dgm:t>
    </dgm:pt>
    <dgm:pt modelId="{502352F1-DB8B-4213-81B5-52869DA7DA7F}" type="parTrans" cxnId="{91F6AF03-3E56-490A-9385-FA9A62C7132C}">
      <dgm:prSet/>
      <dgm:spPr/>
      <dgm:t>
        <a:bodyPr/>
        <a:lstStyle/>
        <a:p>
          <a:endParaRPr lang="en-US"/>
        </a:p>
      </dgm:t>
    </dgm:pt>
    <dgm:pt modelId="{74CBF7B0-A759-4747-92A6-589D7FA68987}" type="sibTrans" cxnId="{91F6AF03-3E56-490A-9385-FA9A62C7132C}">
      <dgm:prSet/>
      <dgm:spPr/>
      <dgm:t>
        <a:bodyPr/>
        <a:lstStyle/>
        <a:p>
          <a:endParaRPr lang="en-US"/>
        </a:p>
      </dgm:t>
    </dgm:pt>
    <dgm:pt modelId="{185D2ED4-DB5A-4D3A-A9D0-C68F436026D0}">
      <dgm:prSet/>
      <dgm:spPr/>
      <dgm:t>
        <a:bodyPr/>
        <a:lstStyle/>
        <a:p>
          <a:r>
            <a:rPr lang="en-US" b="1" i="0" baseline="0"/>
            <a:t>Vertebral metastases</a:t>
          </a:r>
          <a:r>
            <a:rPr lang="en-US" b="0" i="0" baseline="0"/>
            <a:t> – deeper penetration + FLASH may protect spinal cord while boosting vertebral dose; ideal early-phase trial site.</a:t>
          </a:r>
          <a:endParaRPr lang="en-US"/>
        </a:p>
      </dgm:t>
    </dgm:pt>
    <dgm:pt modelId="{7C5EF375-0C48-4775-8C46-4C88F514A0BD}" type="parTrans" cxnId="{88680E81-26DB-478E-A1C9-E566525E4A7C}">
      <dgm:prSet/>
      <dgm:spPr/>
      <dgm:t>
        <a:bodyPr/>
        <a:lstStyle/>
        <a:p>
          <a:endParaRPr lang="en-US"/>
        </a:p>
      </dgm:t>
    </dgm:pt>
    <dgm:pt modelId="{D19039A0-09F9-465C-9381-36942C80A131}" type="sibTrans" cxnId="{88680E81-26DB-478E-A1C9-E566525E4A7C}">
      <dgm:prSet/>
      <dgm:spPr/>
      <dgm:t>
        <a:bodyPr/>
        <a:lstStyle/>
        <a:p>
          <a:endParaRPr lang="en-US"/>
        </a:p>
      </dgm:t>
    </dgm:pt>
    <dgm:pt modelId="{F25D082C-357B-4558-915E-E8671624CC99}">
      <dgm:prSet/>
      <dgm:spPr/>
      <dgm:t>
        <a:bodyPr/>
        <a:lstStyle/>
        <a:p>
          <a:r>
            <a:rPr lang="en-US" b="1" i="0" baseline="0"/>
            <a:t>Immuno-oncology synergy</a:t>
          </a:r>
          <a:r>
            <a:rPr lang="en-US" b="0" i="0" baseline="0"/>
            <a:t> – FLASH alters immune milieu and cytokines, promising combination with checkpoint inhibitors.</a:t>
          </a:r>
          <a:endParaRPr lang="en-US"/>
        </a:p>
      </dgm:t>
    </dgm:pt>
    <dgm:pt modelId="{3C56DA67-F89B-498E-9E03-302503453E45}" type="parTrans" cxnId="{DB11044D-1EFD-45AF-A658-8F4D6D37858B}">
      <dgm:prSet/>
      <dgm:spPr/>
      <dgm:t>
        <a:bodyPr/>
        <a:lstStyle/>
        <a:p>
          <a:endParaRPr lang="en-US"/>
        </a:p>
      </dgm:t>
    </dgm:pt>
    <dgm:pt modelId="{26CF44A7-12C1-4EF8-850A-3714818E18EB}" type="sibTrans" cxnId="{DB11044D-1EFD-45AF-A658-8F4D6D37858B}">
      <dgm:prSet/>
      <dgm:spPr/>
      <dgm:t>
        <a:bodyPr/>
        <a:lstStyle/>
        <a:p>
          <a:endParaRPr lang="en-US"/>
        </a:p>
      </dgm:t>
    </dgm:pt>
    <dgm:pt modelId="{B3806BEE-7ABC-499E-992F-C4F64E37079B}" type="pres">
      <dgm:prSet presAssocID="{9C9E8D67-6AB1-407F-812A-477FBCC28E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27A700-8024-43ED-9EE8-093D0CD93EB8}" type="pres">
      <dgm:prSet presAssocID="{AB502694-B195-4DA7-BD55-18C2BD46C5A1}" presName="hierRoot1" presStyleCnt="0"/>
      <dgm:spPr/>
    </dgm:pt>
    <dgm:pt modelId="{91A7BBE5-D9F1-4402-B0C5-F49AD83D5AE4}" type="pres">
      <dgm:prSet presAssocID="{AB502694-B195-4DA7-BD55-18C2BD46C5A1}" presName="composite" presStyleCnt="0"/>
      <dgm:spPr/>
    </dgm:pt>
    <dgm:pt modelId="{854AC7BE-1185-435E-BE7F-E83389ACBA59}" type="pres">
      <dgm:prSet presAssocID="{AB502694-B195-4DA7-BD55-18C2BD46C5A1}" presName="background" presStyleLbl="node0" presStyleIdx="0" presStyleCnt="5"/>
      <dgm:spPr/>
    </dgm:pt>
    <dgm:pt modelId="{1070C7F5-F2D8-4D29-8455-2D55C32385F2}" type="pres">
      <dgm:prSet presAssocID="{AB502694-B195-4DA7-BD55-18C2BD46C5A1}" presName="text" presStyleLbl="fgAcc0" presStyleIdx="0" presStyleCnt="5">
        <dgm:presLayoutVars>
          <dgm:chPref val="3"/>
        </dgm:presLayoutVars>
      </dgm:prSet>
      <dgm:spPr/>
    </dgm:pt>
    <dgm:pt modelId="{35B688D8-7CA7-4CB9-AD3A-F5289577D1B2}" type="pres">
      <dgm:prSet presAssocID="{AB502694-B195-4DA7-BD55-18C2BD46C5A1}" presName="hierChild2" presStyleCnt="0"/>
      <dgm:spPr/>
    </dgm:pt>
    <dgm:pt modelId="{292F75C5-16DD-4E2E-A880-32330B3F75B7}" type="pres">
      <dgm:prSet presAssocID="{91E1BEDF-E6AF-482B-A3B4-C435D70EF53E}" presName="hierRoot1" presStyleCnt="0"/>
      <dgm:spPr/>
    </dgm:pt>
    <dgm:pt modelId="{37EF203F-7699-4957-A97F-FEB30870ABB8}" type="pres">
      <dgm:prSet presAssocID="{91E1BEDF-E6AF-482B-A3B4-C435D70EF53E}" presName="composite" presStyleCnt="0"/>
      <dgm:spPr/>
    </dgm:pt>
    <dgm:pt modelId="{7653C683-62F2-4FF3-8DDB-F6E25101EDF1}" type="pres">
      <dgm:prSet presAssocID="{91E1BEDF-E6AF-482B-A3B4-C435D70EF53E}" presName="background" presStyleLbl="node0" presStyleIdx="1" presStyleCnt="5"/>
      <dgm:spPr/>
    </dgm:pt>
    <dgm:pt modelId="{44C3631D-CDD4-41D0-9F2F-51C9868150D9}" type="pres">
      <dgm:prSet presAssocID="{91E1BEDF-E6AF-482B-A3B4-C435D70EF53E}" presName="text" presStyleLbl="fgAcc0" presStyleIdx="1" presStyleCnt="5">
        <dgm:presLayoutVars>
          <dgm:chPref val="3"/>
        </dgm:presLayoutVars>
      </dgm:prSet>
      <dgm:spPr/>
    </dgm:pt>
    <dgm:pt modelId="{99406B44-65C3-4616-AA8E-557BCE10B564}" type="pres">
      <dgm:prSet presAssocID="{91E1BEDF-E6AF-482B-A3B4-C435D70EF53E}" presName="hierChild2" presStyleCnt="0"/>
      <dgm:spPr/>
    </dgm:pt>
    <dgm:pt modelId="{D71F5BD4-3DC4-41AD-B39F-AE8D4AE0B9DD}" type="pres">
      <dgm:prSet presAssocID="{39AD6921-5FAE-4E7E-94A9-1A82799C3FF5}" presName="hierRoot1" presStyleCnt="0"/>
      <dgm:spPr/>
    </dgm:pt>
    <dgm:pt modelId="{C77FE2F0-3555-45E4-806A-A5ACF019E81B}" type="pres">
      <dgm:prSet presAssocID="{39AD6921-5FAE-4E7E-94A9-1A82799C3FF5}" presName="composite" presStyleCnt="0"/>
      <dgm:spPr/>
    </dgm:pt>
    <dgm:pt modelId="{461B96FA-A367-4F4E-9664-7D83017F39F7}" type="pres">
      <dgm:prSet presAssocID="{39AD6921-5FAE-4E7E-94A9-1A82799C3FF5}" presName="background" presStyleLbl="node0" presStyleIdx="2" presStyleCnt="5"/>
      <dgm:spPr/>
    </dgm:pt>
    <dgm:pt modelId="{0E29051C-46F2-4AEA-82DB-408F1A921A40}" type="pres">
      <dgm:prSet presAssocID="{39AD6921-5FAE-4E7E-94A9-1A82799C3FF5}" presName="text" presStyleLbl="fgAcc0" presStyleIdx="2" presStyleCnt="5">
        <dgm:presLayoutVars>
          <dgm:chPref val="3"/>
        </dgm:presLayoutVars>
      </dgm:prSet>
      <dgm:spPr/>
    </dgm:pt>
    <dgm:pt modelId="{F9F765B5-0DF6-420B-B18E-18E1F7C8F2FC}" type="pres">
      <dgm:prSet presAssocID="{39AD6921-5FAE-4E7E-94A9-1A82799C3FF5}" presName="hierChild2" presStyleCnt="0"/>
      <dgm:spPr/>
    </dgm:pt>
    <dgm:pt modelId="{B7D8990E-ADDA-4D12-9FA2-EA38B45D8594}" type="pres">
      <dgm:prSet presAssocID="{185D2ED4-DB5A-4D3A-A9D0-C68F436026D0}" presName="hierRoot1" presStyleCnt="0"/>
      <dgm:spPr/>
    </dgm:pt>
    <dgm:pt modelId="{14AD7BC7-FB10-4348-AF2D-6CE2DC513DE4}" type="pres">
      <dgm:prSet presAssocID="{185D2ED4-DB5A-4D3A-A9D0-C68F436026D0}" presName="composite" presStyleCnt="0"/>
      <dgm:spPr/>
    </dgm:pt>
    <dgm:pt modelId="{09228D19-7605-4FED-9022-7AE46DC8CEAF}" type="pres">
      <dgm:prSet presAssocID="{185D2ED4-DB5A-4D3A-A9D0-C68F436026D0}" presName="background" presStyleLbl="node0" presStyleIdx="3" presStyleCnt="5"/>
      <dgm:spPr/>
    </dgm:pt>
    <dgm:pt modelId="{5B43A694-AE96-40E7-ABF2-9CA66E8EAD2D}" type="pres">
      <dgm:prSet presAssocID="{185D2ED4-DB5A-4D3A-A9D0-C68F436026D0}" presName="text" presStyleLbl="fgAcc0" presStyleIdx="3" presStyleCnt="5">
        <dgm:presLayoutVars>
          <dgm:chPref val="3"/>
        </dgm:presLayoutVars>
      </dgm:prSet>
      <dgm:spPr/>
    </dgm:pt>
    <dgm:pt modelId="{D6D832A5-E107-4E43-AC9F-F4C3E21EECD2}" type="pres">
      <dgm:prSet presAssocID="{185D2ED4-DB5A-4D3A-A9D0-C68F436026D0}" presName="hierChild2" presStyleCnt="0"/>
      <dgm:spPr/>
    </dgm:pt>
    <dgm:pt modelId="{DBDDADD5-D532-4402-858D-D090D31F8FE8}" type="pres">
      <dgm:prSet presAssocID="{F25D082C-357B-4558-915E-E8671624CC99}" presName="hierRoot1" presStyleCnt="0"/>
      <dgm:spPr/>
    </dgm:pt>
    <dgm:pt modelId="{5BD45F53-C14C-4459-A1AB-1EE6BD9D7202}" type="pres">
      <dgm:prSet presAssocID="{F25D082C-357B-4558-915E-E8671624CC99}" presName="composite" presStyleCnt="0"/>
      <dgm:spPr/>
    </dgm:pt>
    <dgm:pt modelId="{5B894B1C-367E-4367-A8ED-6CD283177F8F}" type="pres">
      <dgm:prSet presAssocID="{F25D082C-357B-4558-915E-E8671624CC99}" presName="background" presStyleLbl="node0" presStyleIdx="4" presStyleCnt="5"/>
      <dgm:spPr/>
    </dgm:pt>
    <dgm:pt modelId="{920BF09C-B48E-46B9-B16A-16C6348CED17}" type="pres">
      <dgm:prSet presAssocID="{F25D082C-357B-4558-915E-E8671624CC99}" presName="text" presStyleLbl="fgAcc0" presStyleIdx="4" presStyleCnt="5">
        <dgm:presLayoutVars>
          <dgm:chPref val="3"/>
        </dgm:presLayoutVars>
      </dgm:prSet>
      <dgm:spPr/>
    </dgm:pt>
    <dgm:pt modelId="{9924C2C3-760E-4707-A809-A0E2F5466200}" type="pres">
      <dgm:prSet presAssocID="{F25D082C-357B-4558-915E-E8671624CC99}" presName="hierChild2" presStyleCnt="0"/>
      <dgm:spPr/>
    </dgm:pt>
  </dgm:ptLst>
  <dgm:cxnLst>
    <dgm:cxn modelId="{19882F01-4E46-43E5-BBC6-0A63E50FA2E3}" type="presOf" srcId="{91E1BEDF-E6AF-482B-A3B4-C435D70EF53E}" destId="{44C3631D-CDD4-41D0-9F2F-51C9868150D9}" srcOrd="0" destOrd="0" presId="urn:microsoft.com/office/officeart/2005/8/layout/hierarchy1"/>
    <dgm:cxn modelId="{91F6AF03-3E56-490A-9385-FA9A62C7132C}" srcId="{9C9E8D67-6AB1-407F-812A-477FBCC28E16}" destId="{39AD6921-5FAE-4E7E-94A9-1A82799C3FF5}" srcOrd="2" destOrd="0" parTransId="{502352F1-DB8B-4213-81B5-52869DA7DA7F}" sibTransId="{74CBF7B0-A759-4747-92A6-589D7FA68987}"/>
    <dgm:cxn modelId="{E4BF4E12-B9D4-477C-88AC-AD9E6A335A2D}" type="presOf" srcId="{9C9E8D67-6AB1-407F-812A-477FBCC28E16}" destId="{B3806BEE-7ABC-499E-992F-C4F64E37079B}" srcOrd="0" destOrd="0" presId="urn:microsoft.com/office/officeart/2005/8/layout/hierarchy1"/>
    <dgm:cxn modelId="{8089665D-64DA-4FB4-B904-24EA812F7BAC}" srcId="{9C9E8D67-6AB1-407F-812A-477FBCC28E16}" destId="{91E1BEDF-E6AF-482B-A3B4-C435D70EF53E}" srcOrd="1" destOrd="0" parTransId="{3BF6FE35-2C4A-46C2-8CF2-3DDBE5978EAA}" sibTransId="{0C0C4F4E-7684-4B4D-AC06-6FB751A1562A}"/>
    <dgm:cxn modelId="{19CFB86A-65D9-48FA-A3D1-D91289A353FA}" type="presOf" srcId="{185D2ED4-DB5A-4D3A-A9D0-C68F436026D0}" destId="{5B43A694-AE96-40E7-ABF2-9CA66E8EAD2D}" srcOrd="0" destOrd="0" presId="urn:microsoft.com/office/officeart/2005/8/layout/hierarchy1"/>
    <dgm:cxn modelId="{DB11044D-1EFD-45AF-A658-8F4D6D37858B}" srcId="{9C9E8D67-6AB1-407F-812A-477FBCC28E16}" destId="{F25D082C-357B-4558-915E-E8671624CC99}" srcOrd="4" destOrd="0" parTransId="{3C56DA67-F89B-498E-9E03-302503453E45}" sibTransId="{26CF44A7-12C1-4EF8-850A-3714818E18EB}"/>
    <dgm:cxn modelId="{A814BE4D-01A0-4422-A1BC-E6B6CEA3AA4A}" type="presOf" srcId="{39AD6921-5FAE-4E7E-94A9-1A82799C3FF5}" destId="{0E29051C-46F2-4AEA-82DB-408F1A921A40}" srcOrd="0" destOrd="0" presId="urn:microsoft.com/office/officeart/2005/8/layout/hierarchy1"/>
    <dgm:cxn modelId="{57659D50-2F4C-4F3E-8313-5548E30E512B}" type="presOf" srcId="{F25D082C-357B-4558-915E-E8671624CC99}" destId="{920BF09C-B48E-46B9-B16A-16C6348CED17}" srcOrd="0" destOrd="0" presId="urn:microsoft.com/office/officeart/2005/8/layout/hierarchy1"/>
    <dgm:cxn modelId="{88680E81-26DB-478E-A1C9-E566525E4A7C}" srcId="{9C9E8D67-6AB1-407F-812A-477FBCC28E16}" destId="{185D2ED4-DB5A-4D3A-A9D0-C68F436026D0}" srcOrd="3" destOrd="0" parTransId="{7C5EF375-0C48-4775-8C46-4C88F514A0BD}" sibTransId="{D19039A0-09F9-465C-9381-36942C80A131}"/>
    <dgm:cxn modelId="{967E59AE-E082-4F86-B6DF-C660E98C3133}" srcId="{9C9E8D67-6AB1-407F-812A-477FBCC28E16}" destId="{AB502694-B195-4DA7-BD55-18C2BD46C5A1}" srcOrd="0" destOrd="0" parTransId="{2685FB16-2887-46EE-8332-34A6666FA40E}" sibTransId="{66775EB1-91D7-4858-89A2-CA4794A15024}"/>
    <dgm:cxn modelId="{9F805DCA-82A6-4291-8B1C-49668717BC0E}" type="presOf" srcId="{AB502694-B195-4DA7-BD55-18C2BD46C5A1}" destId="{1070C7F5-F2D8-4D29-8455-2D55C32385F2}" srcOrd="0" destOrd="0" presId="urn:microsoft.com/office/officeart/2005/8/layout/hierarchy1"/>
    <dgm:cxn modelId="{B3294310-A203-4511-A42F-C5C784408273}" type="presParOf" srcId="{B3806BEE-7ABC-499E-992F-C4F64E37079B}" destId="{8A27A700-8024-43ED-9EE8-093D0CD93EB8}" srcOrd="0" destOrd="0" presId="urn:microsoft.com/office/officeart/2005/8/layout/hierarchy1"/>
    <dgm:cxn modelId="{D657F634-ADFC-42C4-B4C7-8FD59A3441EE}" type="presParOf" srcId="{8A27A700-8024-43ED-9EE8-093D0CD93EB8}" destId="{91A7BBE5-D9F1-4402-B0C5-F49AD83D5AE4}" srcOrd="0" destOrd="0" presId="urn:microsoft.com/office/officeart/2005/8/layout/hierarchy1"/>
    <dgm:cxn modelId="{360C6AAB-8B32-48AD-A8ED-F6C580E70297}" type="presParOf" srcId="{91A7BBE5-D9F1-4402-B0C5-F49AD83D5AE4}" destId="{854AC7BE-1185-435E-BE7F-E83389ACBA59}" srcOrd="0" destOrd="0" presId="urn:microsoft.com/office/officeart/2005/8/layout/hierarchy1"/>
    <dgm:cxn modelId="{13C813E1-94CB-43F6-870E-E63245F193FC}" type="presParOf" srcId="{91A7BBE5-D9F1-4402-B0C5-F49AD83D5AE4}" destId="{1070C7F5-F2D8-4D29-8455-2D55C32385F2}" srcOrd="1" destOrd="0" presId="urn:microsoft.com/office/officeart/2005/8/layout/hierarchy1"/>
    <dgm:cxn modelId="{8F793F5E-A570-4F24-A81B-ACAB22236FB5}" type="presParOf" srcId="{8A27A700-8024-43ED-9EE8-093D0CD93EB8}" destId="{35B688D8-7CA7-4CB9-AD3A-F5289577D1B2}" srcOrd="1" destOrd="0" presId="urn:microsoft.com/office/officeart/2005/8/layout/hierarchy1"/>
    <dgm:cxn modelId="{92C4D4F6-D9F9-4331-9588-7F5D2D9BF26A}" type="presParOf" srcId="{B3806BEE-7ABC-499E-992F-C4F64E37079B}" destId="{292F75C5-16DD-4E2E-A880-32330B3F75B7}" srcOrd="1" destOrd="0" presId="urn:microsoft.com/office/officeart/2005/8/layout/hierarchy1"/>
    <dgm:cxn modelId="{F5CEA758-6A2C-4CE4-9F66-77554DD959D0}" type="presParOf" srcId="{292F75C5-16DD-4E2E-A880-32330B3F75B7}" destId="{37EF203F-7699-4957-A97F-FEB30870ABB8}" srcOrd="0" destOrd="0" presId="urn:microsoft.com/office/officeart/2005/8/layout/hierarchy1"/>
    <dgm:cxn modelId="{454D3FA7-E8A6-47EE-85E5-ED43DDF25E76}" type="presParOf" srcId="{37EF203F-7699-4957-A97F-FEB30870ABB8}" destId="{7653C683-62F2-4FF3-8DDB-F6E25101EDF1}" srcOrd="0" destOrd="0" presId="urn:microsoft.com/office/officeart/2005/8/layout/hierarchy1"/>
    <dgm:cxn modelId="{B8663063-418C-4DFD-8511-36155D82E45D}" type="presParOf" srcId="{37EF203F-7699-4957-A97F-FEB30870ABB8}" destId="{44C3631D-CDD4-41D0-9F2F-51C9868150D9}" srcOrd="1" destOrd="0" presId="urn:microsoft.com/office/officeart/2005/8/layout/hierarchy1"/>
    <dgm:cxn modelId="{5DB3EECB-2B2E-46BA-A018-4D500A3E2DEB}" type="presParOf" srcId="{292F75C5-16DD-4E2E-A880-32330B3F75B7}" destId="{99406B44-65C3-4616-AA8E-557BCE10B564}" srcOrd="1" destOrd="0" presId="urn:microsoft.com/office/officeart/2005/8/layout/hierarchy1"/>
    <dgm:cxn modelId="{2682C08D-6CB0-4AF7-9842-B468C436B352}" type="presParOf" srcId="{B3806BEE-7ABC-499E-992F-C4F64E37079B}" destId="{D71F5BD4-3DC4-41AD-B39F-AE8D4AE0B9DD}" srcOrd="2" destOrd="0" presId="urn:microsoft.com/office/officeart/2005/8/layout/hierarchy1"/>
    <dgm:cxn modelId="{A00510FD-B4E3-4032-BAAB-99BF8FD9BF4C}" type="presParOf" srcId="{D71F5BD4-3DC4-41AD-B39F-AE8D4AE0B9DD}" destId="{C77FE2F0-3555-45E4-806A-A5ACF019E81B}" srcOrd="0" destOrd="0" presId="urn:microsoft.com/office/officeart/2005/8/layout/hierarchy1"/>
    <dgm:cxn modelId="{67EBDD59-734B-45D9-89D5-1245E32BEE48}" type="presParOf" srcId="{C77FE2F0-3555-45E4-806A-A5ACF019E81B}" destId="{461B96FA-A367-4F4E-9664-7D83017F39F7}" srcOrd="0" destOrd="0" presId="urn:microsoft.com/office/officeart/2005/8/layout/hierarchy1"/>
    <dgm:cxn modelId="{5FF77475-9A40-435C-871A-E79A237CEFF8}" type="presParOf" srcId="{C77FE2F0-3555-45E4-806A-A5ACF019E81B}" destId="{0E29051C-46F2-4AEA-82DB-408F1A921A40}" srcOrd="1" destOrd="0" presId="urn:microsoft.com/office/officeart/2005/8/layout/hierarchy1"/>
    <dgm:cxn modelId="{7AC4FC7B-66F2-49CE-BCAB-D4BF4E68CE28}" type="presParOf" srcId="{D71F5BD4-3DC4-41AD-B39F-AE8D4AE0B9DD}" destId="{F9F765B5-0DF6-420B-B18E-18E1F7C8F2FC}" srcOrd="1" destOrd="0" presId="urn:microsoft.com/office/officeart/2005/8/layout/hierarchy1"/>
    <dgm:cxn modelId="{25671DF5-4BA9-4032-B7EE-9465D72468D9}" type="presParOf" srcId="{B3806BEE-7ABC-499E-992F-C4F64E37079B}" destId="{B7D8990E-ADDA-4D12-9FA2-EA38B45D8594}" srcOrd="3" destOrd="0" presId="urn:microsoft.com/office/officeart/2005/8/layout/hierarchy1"/>
    <dgm:cxn modelId="{8C0E4023-E910-4484-882D-CEB8D132A21B}" type="presParOf" srcId="{B7D8990E-ADDA-4D12-9FA2-EA38B45D8594}" destId="{14AD7BC7-FB10-4348-AF2D-6CE2DC513DE4}" srcOrd="0" destOrd="0" presId="urn:microsoft.com/office/officeart/2005/8/layout/hierarchy1"/>
    <dgm:cxn modelId="{FCA77311-3AF5-4864-9CA7-CC9750761BE5}" type="presParOf" srcId="{14AD7BC7-FB10-4348-AF2D-6CE2DC513DE4}" destId="{09228D19-7605-4FED-9022-7AE46DC8CEAF}" srcOrd="0" destOrd="0" presId="urn:microsoft.com/office/officeart/2005/8/layout/hierarchy1"/>
    <dgm:cxn modelId="{F46BF6C8-96FB-49CF-B2F8-F3C0CD76FAB2}" type="presParOf" srcId="{14AD7BC7-FB10-4348-AF2D-6CE2DC513DE4}" destId="{5B43A694-AE96-40E7-ABF2-9CA66E8EAD2D}" srcOrd="1" destOrd="0" presId="urn:microsoft.com/office/officeart/2005/8/layout/hierarchy1"/>
    <dgm:cxn modelId="{795E8A90-BF4F-4894-BE80-6C2A808D486E}" type="presParOf" srcId="{B7D8990E-ADDA-4D12-9FA2-EA38B45D8594}" destId="{D6D832A5-E107-4E43-AC9F-F4C3E21EECD2}" srcOrd="1" destOrd="0" presId="urn:microsoft.com/office/officeart/2005/8/layout/hierarchy1"/>
    <dgm:cxn modelId="{DDA3A3E5-06F5-40E5-9B39-3D2B6B27AB26}" type="presParOf" srcId="{B3806BEE-7ABC-499E-992F-C4F64E37079B}" destId="{DBDDADD5-D532-4402-858D-D090D31F8FE8}" srcOrd="4" destOrd="0" presId="urn:microsoft.com/office/officeart/2005/8/layout/hierarchy1"/>
    <dgm:cxn modelId="{81972957-21FF-401E-9F51-45927117BBC6}" type="presParOf" srcId="{DBDDADD5-D532-4402-858D-D090D31F8FE8}" destId="{5BD45F53-C14C-4459-A1AB-1EE6BD9D7202}" srcOrd="0" destOrd="0" presId="urn:microsoft.com/office/officeart/2005/8/layout/hierarchy1"/>
    <dgm:cxn modelId="{C68F09F1-C239-408A-A24A-A81368BD01D2}" type="presParOf" srcId="{5BD45F53-C14C-4459-A1AB-1EE6BD9D7202}" destId="{5B894B1C-367E-4367-A8ED-6CD283177F8F}" srcOrd="0" destOrd="0" presId="urn:microsoft.com/office/officeart/2005/8/layout/hierarchy1"/>
    <dgm:cxn modelId="{57A08C26-59E8-4192-ACA6-6B5E1FE57788}" type="presParOf" srcId="{5BD45F53-C14C-4459-A1AB-1EE6BD9D7202}" destId="{920BF09C-B48E-46B9-B16A-16C6348CED17}" srcOrd="1" destOrd="0" presId="urn:microsoft.com/office/officeart/2005/8/layout/hierarchy1"/>
    <dgm:cxn modelId="{780AE91E-A1FE-4DCF-ABE6-14FCC82694C4}" type="presParOf" srcId="{DBDDADD5-D532-4402-858D-D090D31F8FE8}" destId="{9924C2C3-760E-4707-A809-A0E2F54662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605FA7-E91F-4B6D-A6F0-20284768629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7A30573-4737-4852-84DC-96C990A036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+mj-lt"/>
            </a:rPr>
            <a:t>VHEE is key enabler of FLASH therapy for deep-seated tumors. </a:t>
          </a:r>
        </a:p>
      </dgm:t>
    </dgm:pt>
    <dgm:pt modelId="{67B60C11-D9D4-43FD-BA69-AA5CE4EC14BE}" type="parTrans" cxnId="{CADF4479-A91E-468B-A5D1-1CE1CBA42FB6}">
      <dgm:prSet/>
      <dgm:spPr/>
      <dgm:t>
        <a:bodyPr/>
        <a:lstStyle/>
        <a:p>
          <a:endParaRPr lang="en-US"/>
        </a:p>
      </dgm:t>
    </dgm:pt>
    <dgm:pt modelId="{0BEA3CD1-D675-4C45-A127-88878412772F}" type="sibTrans" cxnId="{CADF4479-A91E-468B-A5D1-1CE1CBA42FB6}">
      <dgm:prSet/>
      <dgm:spPr/>
      <dgm:t>
        <a:bodyPr/>
        <a:lstStyle/>
        <a:p>
          <a:endParaRPr lang="en-US"/>
        </a:p>
      </dgm:t>
    </dgm:pt>
    <dgm:pt modelId="{9C90D845-5660-47E8-8675-B8EAAB6411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+mj-lt"/>
            </a:rPr>
            <a:t>Bridging research with clinical application: from Low energy to full-scale VHEE-FLASH systems.  </a:t>
          </a:r>
        </a:p>
      </dgm:t>
    </dgm:pt>
    <dgm:pt modelId="{1BF736DC-AA6C-41C2-B53E-178BE4BD49E1}" type="parTrans" cxnId="{59556C7E-AA15-4B50-B54F-90644EC38E6D}">
      <dgm:prSet/>
      <dgm:spPr/>
      <dgm:t>
        <a:bodyPr/>
        <a:lstStyle/>
        <a:p>
          <a:endParaRPr lang="en-US"/>
        </a:p>
      </dgm:t>
    </dgm:pt>
    <dgm:pt modelId="{5E3CF835-0ADD-401E-958D-3BEE292575A4}" type="sibTrans" cxnId="{59556C7E-AA15-4B50-B54F-90644EC38E6D}">
      <dgm:prSet/>
      <dgm:spPr/>
      <dgm:t>
        <a:bodyPr/>
        <a:lstStyle/>
        <a:p>
          <a:endParaRPr lang="en-US"/>
        </a:p>
      </dgm:t>
    </dgm:pt>
    <dgm:pt modelId="{EFDB81B1-8B29-48A7-8764-49121F84122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+mj-lt"/>
            </a:rPr>
            <a:t>Challenges ahead: machine development, clinical trials, and regulatory pathways.  </a:t>
          </a:r>
        </a:p>
      </dgm:t>
    </dgm:pt>
    <dgm:pt modelId="{FCAEE3A6-A7EA-45B1-86F0-4035D25CF036}" type="parTrans" cxnId="{18EEA482-C5A0-45A5-AF6A-3363FB6B1C5B}">
      <dgm:prSet/>
      <dgm:spPr/>
      <dgm:t>
        <a:bodyPr/>
        <a:lstStyle/>
        <a:p>
          <a:endParaRPr lang="en-US"/>
        </a:p>
      </dgm:t>
    </dgm:pt>
    <dgm:pt modelId="{18AA5A92-A095-45D1-BBC6-271F1561C1BD}" type="sibTrans" cxnId="{18EEA482-C5A0-45A5-AF6A-3363FB6B1C5B}">
      <dgm:prSet/>
      <dgm:spPr/>
      <dgm:t>
        <a:bodyPr/>
        <a:lstStyle/>
        <a:p>
          <a:endParaRPr lang="en-US"/>
        </a:p>
      </dgm:t>
    </dgm:pt>
    <dgm:pt modelId="{54F47D8F-1932-432D-B5F8-462F04B3359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100" kern="1200" dirty="0">
              <a:solidFill>
                <a:srgbClr val="007434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Key Message: VHEE is the missing link to bring FLASH to deep-seated tumors. </a:t>
          </a:r>
        </a:p>
      </dgm:t>
    </dgm:pt>
    <dgm:pt modelId="{94FB0ECA-B241-44BC-AA3A-B161E3631064}" type="parTrans" cxnId="{7F1AEB3C-D63E-464E-B98B-7648B4BC5393}">
      <dgm:prSet/>
      <dgm:spPr/>
      <dgm:t>
        <a:bodyPr/>
        <a:lstStyle/>
        <a:p>
          <a:endParaRPr lang="en-US"/>
        </a:p>
      </dgm:t>
    </dgm:pt>
    <dgm:pt modelId="{202A1967-9C12-40A6-B55A-C98FEB5ABD2F}" type="sibTrans" cxnId="{7F1AEB3C-D63E-464E-B98B-7648B4BC5393}">
      <dgm:prSet/>
      <dgm:spPr/>
      <dgm:t>
        <a:bodyPr/>
        <a:lstStyle/>
        <a:p>
          <a:endParaRPr lang="en-US"/>
        </a:p>
      </dgm:t>
    </dgm:pt>
    <dgm:pt modelId="{2F9B14AA-63BC-421C-B79B-9A32723DE135}" type="pres">
      <dgm:prSet presAssocID="{5F605FA7-E91F-4B6D-A6F0-202847686290}" presName="root" presStyleCnt="0">
        <dgm:presLayoutVars>
          <dgm:dir/>
          <dgm:resizeHandles val="exact"/>
        </dgm:presLayoutVars>
      </dgm:prSet>
      <dgm:spPr/>
    </dgm:pt>
    <dgm:pt modelId="{CD5E7298-9D44-41C9-BD03-0A54EDBAE044}" type="pres">
      <dgm:prSet presAssocID="{17A30573-4737-4852-84DC-96C990A03628}" presName="compNode" presStyleCnt="0"/>
      <dgm:spPr/>
    </dgm:pt>
    <dgm:pt modelId="{1F4D37F3-E7E6-490C-A052-44E3D695EEF8}" type="pres">
      <dgm:prSet presAssocID="{17A30573-4737-4852-84DC-96C990A0362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21009EF-E2B6-4F7B-A223-28A68F876225}" type="pres">
      <dgm:prSet presAssocID="{17A30573-4737-4852-84DC-96C990A0362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E6DA8C6-10DA-4248-B73E-5200BEF9836A}" type="pres">
      <dgm:prSet presAssocID="{17A30573-4737-4852-84DC-96C990A03628}" presName="spaceRect" presStyleCnt="0"/>
      <dgm:spPr/>
    </dgm:pt>
    <dgm:pt modelId="{8AD6C2E8-DDBE-4DE1-99E8-70B42FFB7239}" type="pres">
      <dgm:prSet presAssocID="{17A30573-4737-4852-84DC-96C990A03628}" presName="textRect" presStyleLbl="revTx" presStyleIdx="0" presStyleCnt="4">
        <dgm:presLayoutVars>
          <dgm:chMax val="1"/>
          <dgm:chPref val="1"/>
        </dgm:presLayoutVars>
      </dgm:prSet>
      <dgm:spPr/>
    </dgm:pt>
    <dgm:pt modelId="{AFF5C185-A4F9-4230-9291-EA502309A2C2}" type="pres">
      <dgm:prSet presAssocID="{0BEA3CD1-D675-4C45-A127-88878412772F}" presName="sibTrans" presStyleCnt="0"/>
      <dgm:spPr/>
    </dgm:pt>
    <dgm:pt modelId="{5993F7FB-C3ED-4678-B74F-EB04749E9EAA}" type="pres">
      <dgm:prSet presAssocID="{9C90D845-5660-47E8-8675-B8EAAB641161}" presName="compNode" presStyleCnt="0"/>
      <dgm:spPr/>
    </dgm:pt>
    <dgm:pt modelId="{4AAE553B-660D-4C2E-849F-ADF381C7FB67}" type="pres">
      <dgm:prSet presAssocID="{9C90D845-5660-47E8-8675-B8EAAB641161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9FD8819-2AF6-4B0C-AE46-9A2FC91CE5AC}" type="pres">
      <dgm:prSet presAssocID="{9C90D845-5660-47E8-8675-B8EAAB64116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707F392C-5CA8-4BF8-BD39-0F0878CF300B}" type="pres">
      <dgm:prSet presAssocID="{9C90D845-5660-47E8-8675-B8EAAB641161}" presName="spaceRect" presStyleCnt="0"/>
      <dgm:spPr/>
    </dgm:pt>
    <dgm:pt modelId="{7F7F59A8-963D-447A-A563-7F695434D8B0}" type="pres">
      <dgm:prSet presAssocID="{9C90D845-5660-47E8-8675-B8EAAB641161}" presName="textRect" presStyleLbl="revTx" presStyleIdx="1" presStyleCnt="4">
        <dgm:presLayoutVars>
          <dgm:chMax val="1"/>
          <dgm:chPref val="1"/>
        </dgm:presLayoutVars>
      </dgm:prSet>
      <dgm:spPr/>
    </dgm:pt>
    <dgm:pt modelId="{EFA1A46F-625E-4DF8-823D-A0FC3BB27B08}" type="pres">
      <dgm:prSet presAssocID="{5E3CF835-0ADD-401E-958D-3BEE292575A4}" presName="sibTrans" presStyleCnt="0"/>
      <dgm:spPr/>
    </dgm:pt>
    <dgm:pt modelId="{0953F1CC-B599-4313-9DF8-07E8A4A2EA1F}" type="pres">
      <dgm:prSet presAssocID="{EFDB81B1-8B29-48A7-8764-49121F841226}" presName="compNode" presStyleCnt="0"/>
      <dgm:spPr/>
    </dgm:pt>
    <dgm:pt modelId="{998F32BA-BC52-4A63-839C-B44B7BB307C3}" type="pres">
      <dgm:prSet presAssocID="{EFDB81B1-8B29-48A7-8764-49121F841226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C297E0A-11D8-41CC-996D-E5C135F772AF}" type="pres">
      <dgm:prSet presAssocID="{EFDB81B1-8B29-48A7-8764-49121F84122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4AE98B7-1FF7-4641-9484-90A13DD188A9}" type="pres">
      <dgm:prSet presAssocID="{EFDB81B1-8B29-48A7-8764-49121F841226}" presName="spaceRect" presStyleCnt="0"/>
      <dgm:spPr/>
    </dgm:pt>
    <dgm:pt modelId="{893647E9-389A-4340-9A35-BCE9BCD9470F}" type="pres">
      <dgm:prSet presAssocID="{EFDB81B1-8B29-48A7-8764-49121F841226}" presName="textRect" presStyleLbl="revTx" presStyleIdx="2" presStyleCnt="4" custScaleX="123684">
        <dgm:presLayoutVars>
          <dgm:chMax val="1"/>
          <dgm:chPref val="1"/>
        </dgm:presLayoutVars>
      </dgm:prSet>
      <dgm:spPr/>
    </dgm:pt>
    <dgm:pt modelId="{690951B7-CA0B-480F-B96E-B31B1E6A19A0}" type="pres">
      <dgm:prSet presAssocID="{18AA5A92-A095-45D1-BBC6-271F1561C1BD}" presName="sibTrans" presStyleCnt="0"/>
      <dgm:spPr/>
    </dgm:pt>
    <dgm:pt modelId="{7421DD96-A099-4B3D-BED5-6DD065323E51}" type="pres">
      <dgm:prSet presAssocID="{54F47D8F-1932-432D-B5F8-462F04B3359E}" presName="compNode" presStyleCnt="0"/>
      <dgm:spPr/>
    </dgm:pt>
    <dgm:pt modelId="{EF4F5F4C-EE2E-4CD2-B820-B76B110C1587}" type="pres">
      <dgm:prSet presAssocID="{54F47D8F-1932-432D-B5F8-462F04B3359E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CD36724-28E1-4908-ADDA-38F5A024F147}" type="pres">
      <dgm:prSet presAssocID="{54F47D8F-1932-432D-B5F8-462F04B3359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91F83F9-6934-4B2C-B679-4D1C149A8542}" type="pres">
      <dgm:prSet presAssocID="{54F47D8F-1932-432D-B5F8-462F04B3359E}" presName="spaceRect" presStyleCnt="0"/>
      <dgm:spPr/>
    </dgm:pt>
    <dgm:pt modelId="{9505CCE7-66ED-4562-AAF1-CEDB2BDD5FD9}" type="pres">
      <dgm:prSet presAssocID="{54F47D8F-1932-432D-B5F8-462F04B3359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5E392D-3875-48E8-8989-8BE45A691CDE}" type="presOf" srcId="{17A30573-4737-4852-84DC-96C990A03628}" destId="{8AD6C2E8-DDBE-4DE1-99E8-70B42FFB7239}" srcOrd="0" destOrd="0" presId="urn:microsoft.com/office/officeart/2018/5/layout/IconLeafLabelList"/>
    <dgm:cxn modelId="{7F1AEB3C-D63E-464E-B98B-7648B4BC5393}" srcId="{5F605FA7-E91F-4B6D-A6F0-202847686290}" destId="{54F47D8F-1932-432D-B5F8-462F04B3359E}" srcOrd="3" destOrd="0" parTransId="{94FB0ECA-B241-44BC-AA3A-B161E3631064}" sibTransId="{202A1967-9C12-40A6-B55A-C98FEB5ABD2F}"/>
    <dgm:cxn modelId="{04CDC749-677D-4118-8B16-777946D5CCB7}" type="presOf" srcId="{EFDB81B1-8B29-48A7-8764-49121F841226}" destId="{893647E9-389A-4340-9A35-BCE9BCD9470F}" srcOrd="0" destOrd="0" presId="urn:microsoft.com/office/officeart/2018/5/layout/IconLeafLabelList"/>
    <dgm:cxn modelId="{41611756-7F84-45E0-B78B-424F22AADD26}" type="presOf" srcId="{5F605FA7-E91F-4B6D-A6F0-202847686290}" destId="{2F9B14AA-63BC-421C-B79B-9A32723DE135}" srcOrd="0" destOrd="0" presId="urn:microsoft.com/office/officeart/2018/5/layout/IconLeafLabelList"/>
    <dgm:cxn modelId="{CADF4479-A91E-468B-A5D1-1CE1CBA42FB6}" srcId="{5F605FA7-E91F-4B6D-A6F0-202847686290}" destId="{17A30573-4737-4852-84DC-96C990A03628}" srcOrd="0" destOrd="0" parTransId="{67B60C11-D9D4-43FD-BA69-AA5CE4EC14BE}" sibTransId="{0BEA3CD1-D675-4C45-A127-88878412772F}"/>
    <dgm:cxn modelId="{59556C7E-AA15-4B50-B54F-90644EC38E6D}" srcId="{5F605FA7-E91F-4B6D-A6F0-202847686290}" destId="{9C90D845-5660-47E8-8675-B8EAAB641161}" srcOrd="1" destOrd="0" parTransId="{1BF736DC-AA6C-41C2-B53E-178BE4BD49E1}" sibTransId="{5E3CF835-0ADD-401E-958D-3BEE292575A4}"/>
    <dgm:cxn modelId="{18EEA482-C5A0-45A5-AF6A-3363FB6B1C5B}" srcId="{5F605FA7-E91F-4B6D-A6F0-202847686290}" destId="{EFDB81B1-8B29-48A7-8764-49121F841226}" srcOrd="2" destOrd="0" parTransId="{FCAEE3A6-A7EA-45B1-86F0-4035D25CF036}" sibTransId="{18AA5A92-A095-45D1-BBC6-271F1561C1BD}"/>
    <dgm:cxn modelId="{34CB139A-D545-4880-B617-DC615469EC35}" type="presOf" srcId="{54F47D8F-1932-432D-B5F8-462F04B3359E}" destId="{9505CCE7-66ED-4562-AAF1-CEDB2BDD5FD9}" srcOrd="0" destOrd="0" presId="urn:microsoft.com/office/officeart/2018/5/layout/IconLeafLabelList"/>
    <dgm:cxn modelId="{2CB975B7-0B1E-406C-B575-FD1A9CB7D695}" type="presOf" srcId="{9C90D845-5660-47E8-8675-B8EAAB641161}" destId="{7F7F59A8-963D-447A-A563-7F695434D8B0}" srcOrd="0" destOrd="0" presId="urn:microsoft.com/office/officeart/2018/5/layout/IconLeafLabelList"/>
    <dgm:cxn modelId="{1D4FC307-BB15-47DC-9BF7-5D058CF8507D}" type="presParOf" srcId="{2F9B14AA-63BC-421C-B79B-9A32723DE135}" destId="{CD5E7298-9D44-41C9-BD03-0A54EDBAE044}" srcOrd="0" destOrd="0" presId="urn:microsoft.com/office/officeart/2018/5/layout/IconLeafLabelList"/>
    <dgm:cxn modelId="{7F0576CD-A76A-453D-BFE8-336D1B6238BA}" type="presParOf" srcId="{CD5E7298-9D44-41C9-BD03-0A54EDBAE044}" destId="{1F4D37F3-E7E6-490C-A052-44E3D695EEF8}" srcOrd="0" destOrd="0" presId="urn:microsoft.com/office/officeart/2018/5/layout/IconLeafLabelList"/>
    <dgm:cxn modelId="{230B58EB-A606-4C89-B762-376E0D021E43}" type="presParOf" srcId="{CD5E7298-9D44-41C9-BD03-0A54EDBAE044}" destId="{521009EF-E2B6-4F7B-A223-28A68F876225}" srcOrd="1" destOrd="0" presId="urn:microsoft.com/office/officeart/2018/5/layout/IconLeafLabelList"/>
    <dgm:cxn modelId="{8C94F6EA-BE5E-4557-93AB-5797840D0845}" type="presParOf" srcId="{CD5E7298-9D44-41C9-BD03-0A54EDBAE044}" destId="{CE6DA8C6-10DA-4248-B73E-5200BEF9836A}" srcOrd="2" destOrd="0" presId="urn:microsoft.com/office/officeart/2018/5/layout/IconLeafLabelList"/>
    <dgm:cxn modelId="{36C3CDFB-4D6B-49A4-A746-DB29AC3F6C80}" type="presParOf" srcId="{CD5E7298-9D44-41C9-BD03-0A54EDBAE044}" destId="{8AD6C2E8-DDBE-4DE1-99E8-70B42FFB7239}" srcOrd="3" destOrd="0" presId="urn:microsoft.com/office/officeart/2018/5/layout/IconLeafLabelList"/>
    <dgm:cxn modelId="{8FA0F144-35F4-49FA-B899-A88A17CDB661}" type="presParOf" srcId="{2F9B14AA-63BC-421C-B79B-9A32723DE135}" destId="{AFF5C185-A4F9-4230-9291-EA502309A2C2}" srcOrd="1" destOrd="0" presId="urn:microsoft.com/office/officeart/2018/5/layout/IconLeafLabelList"/>
    <dgm:cxn modelId="{E4724100-7FF4-4D01-9DEB-D69F0994A6B8}" type="presParOf" srcId="{2F9B14AA-63BC-421C-B79B-9A32723DE135}" destId="{5993F7FB-C3ED-4678-B74F-EB04749E9EAA}" srcOrd="2" destOrd="0" presId="urn:microsoft.com/office/officeart/2018/5/layout/IconLeafLabelList"/>
    <dgm:cxn modelId="{223C2980-1660-4E3E-9D94-569EACD958E1}" type="presParOf" srcId="{5993F7FB-C3ED-4678-B74F-EB04749E9EAA}" destId="{4AAE553B-660D-4C2E-849F-ADF381C7FB67}" srcOrd="0" destOrd="0" presId="urn:microsoft.com/office/officeart/2018/5/layout/IconLeafLabelList"/>
    <dgm:cxn modelId="{C79D90E4-16CE-4D39-8934-38540711A9ED}" type="presParOf" srcId="{5993F7FB-C3ED-4678-B74F-EB04749E9EAA}" destId="{39FD8819-2AF6-4B0C-AE46-9A2FC91CE5AC}" srcOrd="1" destOrd="0" presId="urn:microsoft.com/office/officeart/2018/5/layout/IconLeafLabelList"/>
    <dgm:cxn modelId="{F812D869-0028-4816-A180-013ECB043EA7}" type="presParOf" srcId="{5993F7FB-C3ED-4678-B74F-EB04749E9EAA}" destId="{707F392C-5CA8-4BF8-BD39-0F0878CF300B}" srcOrd="2" destOrd="0" presId="urn:microsoft.com/office/officeart/2018/5/layout/IconLeafLabelList"/>
    <dgm:cxn modelId="{0495AB1B-6092-4E2E-9C3C-3066B1E67F4A}" type="presParOf" srcId="{5993F7FB-C3ED-4678-B74F-EB04749E9EAA}" destId="{7F7F59A8-963D-447A-A563-7F695434D8B0}" srcOrd="3" destOrd="0" presId="urn:microsoft.com/office/officeart/2018/5/layout/IconLeafLabelList"/>
    <dgm:cxn modelId="{B6797B43-D537-4BB2-8E47-207CB341F215}" type="presParOf" srcId="{2F9B14AA-63BC-421C-B79B-9A32723DE135}" destId="{EFA1A46F-625E-4DF8-823D-A0FC3BB27B08}" srcOrd="3" destOrd="0" presId="urn:microsoft.com/office/officeart/2018/5/layout/IconLeafLabelList"/>
    <dgm:cxn modelId="{C1C9ABC8-901F-451D-B0FB-28FC0B333F3B}" type="presParOf" srcId="{2F9B14AA-63BC-421C-B79B-9A32723DE135}" destId="{0953F1CC-B599-4313-9DF8-07E8A4A2EA1F}" srcOrd="4" destOrd="0" presId="urn:microsoft.com/office/officeart/2018/5/layout/IconLeafLabelList"/>
    <dgm:cxn modelId="{0C3AC011-015D-400B-B426-55C6E21DBAAA}" type="presParOf" srcId="{0953F1CC-B599-4313-9DF8-07E8A4A2EA1F}" destId="{998F32BA-BC52-4A63-839C-B44B7BB307C3}" srcOrd="0" destOrd="0" presId="urn:microsoft.com/office/officeart/2018/5/layout/IconLeafLabelList"/>
    <dgm:cxn modelId="{423A03B8-5349-41DD-BD0A-C0818C4173D5}" type="presParOf" srcId="{0953F1CC-B599-4313-9DF8-07E8A4A2EA1F}" destId="{1C297E0A-11D8-41CC-996D-E5C135F772AF}" srcOrd="1" destOrd="0" presId="urn:microsoft.com/office/officeart/2018/5/layout/IconLeafLabelList"/>
    <dgm:cxn modelId="{7171709A-4755-4C68-9FAA-50A20288DC00}" type="presParOf" srcId="{0953F1CC-B599-4313-9DF8-07E8A4A2EA1F}" destId="{24AE98B7-1FF7-4641-9484-90A13DD188A9}" srcOrd="2" destOrd="0" presId="urn:microsoft.com/office/officeart/2018/5/layout/IconLeafLabelList"/>
    <dgm:cxn modelId="{1E8F1C6A-E1F6-4C2B-9EFA-6EB8DF5A0F29}" type="presParOf" srcId="{0953F1CC-B599-4313-9DF8-07E8A4A2EA1F}" destId="{893647E9-389A-4340-9A35-BCE9BCD9470F}" srcOrd="3" destOrd="0" presId="urn:microsoft.com/office/officeart/2018/5/layout/IconLeafLabelList"/>
    <dgm:cxn modelId="{933EE8FC-5D3C-4874-82AC-4041F1E802D2}" type="presParOf" srcId="{2F9B14AA-63BC-421C-B79B-9A32723DE135}" destId="{690951B7-CA0B-480F-B96E-B31B1E6A19A0}" srcOrd="5" destOrd="0" presId="urn:microsoft.com/office/officeart/2018/5/layout/IconLeafLabelList"/>
    <dgm:cxn modelId="{461A7140-573E-4FF2-8155-8257FE536323}" type="presParOf" srcId="{2F9B14AA-63BC-421C-B79B-9A32723DE135}" destId="{7421DD96-A099-4B3D-BED5-6DD065323E51}" srcOrd="6" destOrd="0" presId="urn:microsoft.com/office/officeart/2018/5/layout/IconLeafLabelList"/>
    <dgm:cxn modelId="{7BE6EAD3-56D1-4DDB-BE58-2EE2770017FE}" type="presParOf" srcId="{7421DD96-A099-4B3D-BED5-6DD065323E51}" destId="{EF4F5F4C-EE2E-4CD2-B820-B76B110C1587}" srcOrd="0" destOrd="0" presId="urn:microsoft.com/office/officeart/2018/5/layout/IconLeafLabelList"/>
    <dgm:cxn modelId="{406C9416-643B-4AE3-87D0-D1E1DBFE2BDC}" type="presParOf" srcId="{7421DD96-A099-4B3D-BED5-6DD065323E51}" destId="{BCD36724-28E1-4908-ADDA-38F5A024F147}" srcOrd="1" destOrd="0" presId="urn:microsoft.com/office/officeart/2018/5/layout/IconLeafLabelList"/>
    <dgm:cxn modelId="{A2CD4E03-DF02-4AB7-BC90-C6E1B9C30547}" type="presParOf" srcId="{7421DD96-A099-4B3D-BED5-6DD065323E51}" destId="{991F83F9-6934-4B2C-B679-4D1C149A8542}" srcOrd="2" destOrd="0" presId="urn:microsoft.com/office/officeart/2018/5/layout/IconLeafLabelList"/>
    <dgm:cxn modelId="{342DFED4-41DF-4B3E-ACDE-87944BC7EA90}" type="presParOf" srcId="{7421DD96-A099-4B3D-BED5-6DD065323E51}" destId="{9505CCE7-66ED-4562-AAF1-CEDB2BDD5FD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7E6EB-428D-4F95-AAB2-406C801B196D}">
      <dsp:nvSpPr>
        <dsp:cNvPr id="0" name=""/>
        <dsp:cNvSpPr/>
      </dsp:nvSpPr>
      <dsp:spPr>
        <a:xfrm>
          <a:off x="1746655" y="801649"/>
          <a:ext cx="371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6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2196" y="845360"/>
        <a:ext cx="20088" cy="4017"/>
      </dsp:txXfrm>
    </dsp:sp>
    <dsp:sp modelId="{F9A6C2AE-1FD2-4198-9E3C-575C2815DFEF}">
      <dsp:nvSpPr>
        <dsp:cNvPr id="0" name=""/>
        <dsp:cNvSpPr/>
      </dsp:nvSpPr>
      <dsp:spPr>
        <a:xfrm>
          <a:off x="1630" y="323322"/>
          <a:ext cx="1746825" cy="1048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96" tIns="89848" rIns="85596" bIns="8984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Introduction – FLASH &amp; the VHEE Opportunity</a:t>
          </a:r>
          <a:endParaRPr lang="en-US" sz="1300" kern="1200"/>
        </a:p>
      </dsp:txBody>
      <dsp:txXfrm>
        <a:off x="1630" y="323322"/>
        <a:ext cx="1746825" cy="1048095"/>
      </dsp:txXfrm>
    </dsp:sp>
    <dsp:sp modelId="{E5C78DD5-522D-4029-AA37-7CFEE6E6C2FF}">
      <dsp:nvSpPr>
        <dsp:cNvPr id="0" name=""/>
        <dsp:cNvSpPr/>
      </dsp:nvSpPr>
      <dsp:spPr>
        <a:xfrm>
          <a:off x="3895250" y="801649"/>
          <a:ext cx="371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6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70791" y="845360"/>
        <a:ext cx="20088" cy="4017"/>
      </dsp:txXfrm>
    </dsp:sp>
    <dsp:sp modelId="{8B1B5D83-BB4F-4951-9AF4-DB770B03DD3D}">
      <dsp:nvSpPr>
        <dsp:cNvPr id="0" name=""/>
        <dsp:cNvSpPr/>
      </dsp:nvSpPr>
      <dsp:spPr>
        <a:xfrm>
          <a:off x="2150225" y="323322"/>
          <a:ext cx="1746825" cy="1048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96" tIns="89848" rIns="85596" bIns="8984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Low-Energy Electron FLASH Research Platforms</a:t>
          </a:r>
          <a:endParaRPr lang="en-US" sz="1300" kern="1200"/>
        </a:p>
      </dsp:txBody>
      <dsp:txXfrm>
        <a:off x="2150225" y="323322"/>
        <a:ext cx="1746825" cy="1048095"/>
      </dsp:txXfrm>
    </dsp:sp>
    <dsp:sp modelId="{224DEAC0-9530-47DF-90E0-FA5BBFB8EC80}">
      <dsp:nvSpPr>
        <dsp:cNvPr id="0" name=""/>
        <dsp:cNvSpPr/>
      </dsp:nvSpPr>
      <dsp:spPr>
        <a:xfrm>
          <a:off x="6043845" y="801649"/>
          <a:ext cx="371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6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19386" y="845360"/>
        <a:ext cx="20088" cy="4017"/>
      </dsp:txXfrm>
    </dsp:sp>
    <dsp:sp modelId="{774FCA36-6F8B-4010-AC7B-756008EB320E}">
      <dsp:nvSpPr>
        <dsp:cNvPr id="0" name=""/>
        <dsp:cNvSpPr/>
      </dsp:nvSpPr>
      <dsp:spPr>
        <a:xfrm>
          <a:off x="4298820" y="323322"/>
          <a:ext cx="1746825" cy="1048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96" tIns="89848" rIns="85596" bIns="8984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Taking FLASH Deep: Very-High-Energy Electrons (VHEE)</a:t>
          </a:r>
          <a:endParaRPr lang="en-US" sz="1300" kern="1200"/>
        </a:p>
      </dsp:txBody>
      <dsp:txXfrm>
        <a:off x="4298820" y="323322"/>
        <a:ext cx="1746825" cy="1048095"/>
      </dsp:txXfrm>
    </dsp:sp>
    <dsp:sp modelId="{1274AD54-C64E-4365-B540-791C4584A421}">
      <dsp:nvSpPr>
        <dsp:cNvPr id="0" name=""/>
        <dsp:cNvSpPr/>
      </dsp:nvSpPr>
      <dsp:spPr>
        <a:xfrm>
          <a:off x="875043" y="1369617"/>
          <a:ext cx="6445784" cy="371169"/>
        </a:xfrm>
        <a:custGeom>
          <a:avLst/>
          <a:gdLst/>
          <a:ahLst/>
          <a:cxnLst/>
          <a:rect l="0" t="0" r="0" b="0"/>
          <a:pathLst>
            <a:path>
              <a:moveTo>
                <a:pt x="6445784" y="0"/>
              </a:moveTo>
              <a:lnTo>
                <a:pt x="6445784" y="202684"/>
              </a:lnTo>
              <a:lnTo>
                <a:pt x="0" y="202684"/>
              </a:lnTo>
              <a:lnTo>
                <a:pt x="0" y="37116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36478" y="1553193"/>
        <a:ext cx="322914" cy="4017"/>
      </dsp:txXfrm>
    </dsp:sp>
    <dsp:sp modelId="{4B81CE10-F1BA-41E1-995B-FF6758947543}">
      <dsp:nvSpPr>
        <dsp:cNvPr id="0" name=""/>
        <dsp:cNvSpPr/>
      </dsp:nvSpPr>
      <dsp:spPr>
        <a:xfrm>
          <a:off x="6447415" y="323322"/>
          <a:ext cx="1746825" cy="1048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96" tIns="89848" rIns="85596" bIns="8984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Best Beam Modalities for VHEE-FLASH (Open-Field vs PBS)</a:t>
          </a:r>
          <a:endParaRPr lang="en-US" sz="1300" kern="1200"/>
        </a:p>
      </dsp:txBody>
      <dsp:txXfrm>
        <a:off x="6447415" y="323322"/>
        <a:ext cx="1746825" cy="1048095"/>
      </dsp:txXfrm>
    </dsp:sp>
    <dsp:sp modelId="{162CA2BE-D513-4F0A-95D3-D75166B00DC8}">
      <dsp:nvSpPr>
        <dsp:cNvPr id="0" name=""/>
        <dsp:cNvSpPr/>
      </dsp:nvSpPr>
      <dsp:spPr>
        <a:xfrm>
          <a:off x="1746655" y="2251514"/>
          <a:ext cx="371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6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22196" y="2295225"/>
        <a:ext cx="20088" cy="4017"/>
      </dsp:txXfrm>
    </dsp:sp>
    <dsp:sp modelId="{BD3F8ACF-3864-47E7-AE96-B27FC5C69067}">
      <dsp:nvSpPr>
        <dsp:cNvPr id="0" name=""/>
        <dsp:cNvSpPr/>
      </dsp:nvSpPr>
      <dsp:spPr>
        <a:xfrm>
          <a:off x="1630" y="1773186"/>
          <a:ext cx="1746825" cy="1048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96" tIns="89848" rIns="85596" bIns="8984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Clinical Targets for VHEE-FLASH</a:t>
          </a:r>
          <a:endParaRPr lang="en-US" sz="1300" kern="1200"/>
        </a:p>
      </dsp:txBody>
      <dsp:txXfrm>
        <a:off x="1630" y="1773186"/>
        <a:ext cx="1746825" cy="1048095"/>
      </dsp:txXfrm>
    </dsp:sp>
    <dsp:sp modelId="{1A99231B-B86C-4B54-B1B0-9317FB0FCA26}">
      <dsp:nvSpPr>
        <dsp:cNvPr id="0" name=""/>
        <dsp:cNvSpPr/>
      </dsp:nvSpPr>
      <dsp:spPr>
        <a:xfrm>
          <a:off x="3895250" y="2251514"/>
          <a:ext cx="371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16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70791" y="2295225"/>
        <a:ext cx="20088" cy="4017"/>
      </dsp:txXfrm>
    </dsp:sp>
    <dsp:sp modelId="{CF74AECD-DFF6-49AA-B035-3B4200DF8B18}">
      <dsp:nvSpPr>
        <dsp:cNvPr id="0" name=""/>
        <dsp:cNvSpPr/>
      </dsp:nvSpPr>
      <dsp:spPr>
        <a:xfrm>
          <a:off x="2150225" y="1773186"/>
          <a:ext cx="1746825" cy="1048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96" tIns="89848" rIns="85596" bIns="8984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Design Requirements for a Clinical VHEE-FLASH Linac</a:t>
          </a:r>
          <a:endParaRPr lang="en-US" sz="1300" kern="1200"/>
        </a:p>
      </dsp:txBody>
      <dsp:txXfrm>
        <a:off x="2150225" y="1773186"/>
        <a:ext cx="1746825" cy="1048095"/>
      </dsp:txXfrm>
    </dsp:sp>
    <dsp:sp modelId="{8AC96D8E-BB70-4C76-8A8E-31A8A6A72A34}">
      <dsp:nvSpPr>
        <dsp:cNvPr id="0" name=""/>
        <dsp:cNvSpPr/>
      </dsp:nvSpPr>
      <dsp:spPr>
        <a:xfrm>
          <a:off x="4298820" y="1773186"/>
          <a:ext cx="1746825" cy="1048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96" tIns="89848" rIns="85596" bIns="89848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baseline="0"/>
            <a:t>Conclusion &amp; Outlook: VHEE as the Missing Link</a:t>
          </a:r>
          <a:endParaRPr lang="en-US" sz="1300" kern="1200"/>
        </a:p>
      </dsp:txBody>
      <dsp:txXfrm>
        <a:off x="4298820" y="1773186"/>
        <a:ext cx="1746825" cy="1048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9DA40-774B-4E6A-9057-B2FABA8E1B9C}">
      <dsp:nvSpPr>
        <dsp:cNvPr id="0" name=""/>
        <dsp:cNvSpPr/>
      </dsp:nvSpPr>
      <dsp:spPr>
        <a:xfrm>
          <a:off x="1799" y="554324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1F1A9-E507-4689-8881-31D12731D1B3}">
      <dsp:nvSpPr>
        <dsp:cNvPr id="0" name=""/>
        <dsp:cNvSpPr/>
      </dsp:nvSpPr>
      <dsp:spPr>
        <a:xfrm>
          <a:off x="128807" y="681332"/>
          <a:ext cx="350784" cy="350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E9653-AC3F-470F-9DC8-C832896CE0D4}">
      <dsp:nvSpPr>
        <dsp:cNvPr id="0" name=""/>
        <dsp:cNvSpPr/>
      </dsp:nvSpPr>
      <dsp:spPr>
        <a:xfrm>
          <a:off x="736200" y="554324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ARES: Accelerator Research Experiment at SINBAD, DESY, Hamburg, Germany, Operational since 2020 </a:t>
          </a:r>
        </a:p>
      </dsp:txBody>
      <dsp:txXfrm>
        <a:off x="736200" y="554324"/>
        <a:ext cx="1425599" cy="604800"/>
      </dsp:txXfrm>
    </dsp:sp>
    <dsp:sp modelId="{9223D1ED-BA15-4469-8185-C7F1AE3E1CC8}">
      <dsp:nvSpPr>
        <dsp:cNvPr id="0" name=""/>
        <dsp:cNvSpPr/>
      </dsp:nvSpPr>
      <dsp:spPr>
        <a:xfrm>
          <a:off x="2410200" y="554324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DF31F-5F63-4A2C-82D8-7A2F2B83AFB6}">
      <dsp:nvSpPr>
        <dsp:cNvPr id="0" name=""/>
        <dsp:cNvSpPr/>
      </dsp:nvSpPr>
      <dsp:spPr>
        <a:xfrm>
          <a:off x="2537208" y="681332"/>
          <a:ext cx="350784" cy="350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EABC4-0330-409D-BFDF-042691C3A8B1}">
      <dsp:nvSpPr>
        <dsp:cNvPr id="0" name=""/>
        <dsp:cNvSpPr/>
      </dsp:nvSpPr>
      <dsp:spPr>
        <a:xfrm>
          <a:off x="3144600" y="554324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CLARA: Compact Linear Accelerator for Research and Applications, STFC, Daresbury Laboratory, U.K. operational since 2017 </a:t>
          </a:r>
        </a:p>
      </dsp:txBody>
      <dsp:txXfrm>
        <a:off x="3144600" y="554324"/>
        <a:ext cx="1425599" cy="604800"/>
      </dsp:txXfrm>
    </dsp:sp>
    <dsp:sp modelId="{9D51BBFB-CD1A-49AA-A843-17B30EA009D5}">
      <dsp:nvSpPr>
        <dsp:cNvPr id="0" name=""/>
        <dsp:cNvSpPr/>
      </dsp:nvSpPr>
      <dsp:spPr>
        <a:xfrm>
          <a:off x="1799" y="1633947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4D425-E61E-4539-B71B-0255F2632A62}">
      <dsp:nvSpPr>
        <dsp:cNvPr id="0" name=""/>
        <dsp:cNvSpPr/>
      </dsp:nvSpPr>
      <dsp:spPr>
        <a:xfrm>
          <a:off x="128807" y="1760955"/>
          <a:ext cx="350784" cy="350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B1DC5-CDF7-413C-823A-C4BF98F5F5C3}">
      <dsp:nvSpPr>
        <dsp:cNvPr id="0" name=""/>
        <dsp:cNvSpPr/>
      </dsp:nvSpPr>
      <dsp:spPr>
        <a:xfrm>
          <a:off x="736200" y="1633947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CLEAR: The CERN Linear Electron Accelerator for Research, CERN, Geneva, Operational since 2017</a:t>
          </a:r>
        </a:p>
      </dsp:txBody>
      <dsp:txXfrm>
        <a:off x="736200" y="1633947"/>
        <a:ext cx="1425599" cy="604800"/>
      </dsp:txXfrm>
    </dsp:sp>
    <dsp:sp modelId="{9EC20A7A-285F-416D-9DA2-FFCB6D49F8E9}">
      <dsp:nvSpPr>
        <dsp:cNvPr id="0" name=""/>
        <dsp:cNvSpPr/>
      </dsp:nvSpPr>
      <dsp:spPr>
        <a:xfrm>
          <a:off x="2410200" y="1633947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CF0DB-ACB8-47A4-9E69-B6302B2A00C1}">
      <dsp:nvSpPr>
        <dsp:cNvPr id="0" name=""/>
        <dsp:cNvSpPr/>
      </dsp:nvSpPr>
      <dsp:spPr>
        <a:xfrm>
          <a:off x="2537208" y="1760955"/>
          <a:ext cx="350784" cy="3507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FFD90-6DA0-42F5-AE45-A7BE056454AA}">
      <dsp:nvSpPr>
        <dsp:cNvPr id="0" name=""/>
        <dsp:cNvSpPr/>
      </dsp:nvSpPr>
      <dsp:spPr>
        <a:xfrm>
          <a:off x="3144600" y="1633947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SAFEST: Sapienza Flash Electron Source for radiotherapy, Sapienza University and INFN project in development</a:t>
          </a:r>
        </a:p>
      </dsp:txBody>
      <dsp:txXfrm>
        <a:off x="3144600" y="1633947"/>
        <a:ext cx="1425599" cy="60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AC7BE-1185-435E-BE7F-E83389ACBA59}">
      <dsp:nvSpPr>
        <dsp:cNvPr id="0" name=""/>
        <dsp:cNvSpPr/>
      </dsp:nvSpPr>
      <dsp:spPr>
        <a:xfrm>
          <a:off x="3019" y="1358572"/>
          <a:ext cx="1471346" cy="93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70C7F5-F2D8-4D29-8455-2D55C32385F2}">
      <dsp:nvSpPr>
        <dsp:cNvPr id="0" name=""/>
        <dsp:cNvSpPr/>
      </dsp:nvSpPr>
      <dsp:spPr>
        <a:xfrm>
          <a:off x="166502" y="1513880"/>
          <a:ext cx="1471346" cy="93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baseline="0" dirty="0"/>
            <a:t>Brain tumors &amp; multiple metastases</a:t>
          </a:r>
          <a:r>
            <a:rPr lang="en-US" sz="900" b="0" i="0" kern="1200" baseline="0" dirty="0"/>
            <a:t> – potential for neuro-cognitive sparing → opens door to safe dose-escalation trials.</a:t>
          </a:r>
          <a:endParaRPr lang="en-US" sz="900" kern="1200" dirty="0"/>
        </a:p>
      </dsp:txBody>
      <dsp:txXfrm>
        <a:off x="193867" y="1541245"/>
        <a:ext cx="1416616" cy="879575"/>
      </dsp:txXfrm>
    </dsp:sp>
    <dsp:sp modelId="{7653C683-62F2-4FF3-8DDB-F6E25101EDF1}">
      <dsp:nvSpPr>
        <dsp:cNvPr id="0" name=""/>
        <dsp:cNvSpPr/>
      </dsp:nvSpPr>
      <dsp:spPr>
        <a:xfrm>
          <a:off x="1801331" y="1358572"/>
          <a:ext cx="1471346" cy="93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3631D-CDD4-41D0-9F2F-51C9868150D9}">
      <dsp:nvSpPr>
        <dsp:cNvPr id="0" name=""/>
        <dsp:cNvSpPr/>
      </dsp:nvSpPr>
      <dsp:spPr>
        <a:xfrm>
          <a:off x="1964814" y="1513880"/>
          <a:ext cx="1471346" cy="93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baseline="0"/>
            <a:t>Locally advanced NSCLC</a:t>
          </a:r>
          <a:r>
            <a:rPr lang="en-US" sz="900" b="0" i="0" kern="1200" baseline="0"/>
            <a:t> – pre-clinical data show far less pneumonitis/fibrosis, enabling higher curative doses.</a:t>
          </a:r>
          <a:endParaRPr lang="en-US" sz="900" kern="1200"/>
        </a:p>
      </dsp:txBody>
      <dsp:txXfrm>
        <a:off x="1992179" y="1541245"/>
        <a:ext cx="1416616" cy="879575"/>
      </dsp:txXfrm>
    </dsp:sp>
    <dsp:sp modelId="{461B96FA-A367-4F4E-9664-7D83017F39F7}">
      <dsp:nvSpPr>
        <dsp:cNvPr id="0" name=""/>
        <dsp:cNvSpPr/>
      </dsp:nvSpPr>
      <dsp:spPr>
        <a:xfrm>
          <a:off x="3599644" y="1358572"/>
          <a:ext cx="1471346" cy="93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9051C-46F2-4AEA-82DB-408F1A921A40}">
      <dsp:nvSpPr>
        <dsp:cNvPr id="0" name=""/>
        <dsp:cNvSpPr/>
      </dsp:nvSpPr>
      <dsp:spPr>
        <a:xfrm>
          <a:off x="3763127" y="1513880"/>
          <a:ext cx="1471346" cy="93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baseline="0"/>
            <a:t>Pancreas &amp; other abdomen</a:t>
          </a:r>
          <a:r>
            <a:rPr lang="en-US" sz="900" b="0" i="0" kern="1200" baseline="0"/>
            <a:t> – FLASH reduces GI toxicity; VHEE could finally allow ablative doses near duodenum/small bowel.</a:t>
          </a:r>
          <a:endParaRPr lang="en-US" sz="900" kern="1200"/>
        </a:p>
      </dsp:txBody>
      <dsp:txXfrm>
        <a:off x="3790492" y="1541245"/>
        <a:ext cx="1416616" cy="879575"/>
      </dsp:txXfrm>
    </dsp:sp>
    <dsp:sp modelId="{09228D19-7605-4FED-9022-7AE46DC8CEAF}">
      <dsp:nvSpPr>
        <dsp:cNvPr id="0" name=""/>
        <dsp:cNvSpPr/>
      </dsp:nvSpPr>
      <dsp:spPr>
        <a:xfrm>
          <a:off x="5397956" y="1358572"/>
          <a:ext cx="1471346" cy="93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3A694-AE96-40E7-ABF2-9CA66E8EAD2D}">
      <dsp:nvSpPr>
        <dsp:cNvPr id="0" name=""/>
        <dsp:cNvSpPr/>
      </dsp:nvSpPr>
      <dsp:spPr>
        <a:xfrm>
          <a:off x="5561439" y="1513880"/>
          <a:ext cx="1471346" cy="93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baseline="0"/>
            <a:t>Vertebral metastases</a:t>
          </a:r>
          <a:r>
            <a:rPr lang="en-US" sz="900" b="0" i="0" kern="1200" baseline="0"/>
            <a:t> – deeper penetration + FLASH may protect spinal cord while boosting vertebral dose; ideal early-phase trial site.</a:t>
          </a:r>
          <a:endParaRPr lang="en-US" sz="900" kern="1200"/>
        </a:p>
      </dsp:txBody>
      <dsp:txXfrm>
        <a:off x="5588804" y="1541245"/>
        <a:ext cx="1416616" cy="879575"/>
      </dsp:txXfrm>
    </dsp:sp>
    <dsp:sp modelId="{5B894B1C-367E-4367-A8ED-6CD283177F8F}">
      <dsp:nvSpPr>
        <dsp:cNvPr id="0" name=""/>
        <dsp:cNvSpPr/>
      </dsp:nvSpPr>
      <dsp:spPr>
        <a:xfrm>
          <a:off x="7196269" y="1358572"/>
          <a:ext cx="1471346" cy="93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BF09C-B48E-46B9-B16A-16C6348CED17}">
      <dsp:nvSpPr>
        <dsp:cNvPr id="0" name=""/>
        <dsp:cNvSpPr/>
      </dsp:nvSpPr>
      <dsp:spPr>
        <a:xfrm>
          <a:off x="7359752" y="1513880"/>
          <a:ext cx="1471346" cy="934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kern="1200" baseline="0"/>
            <a:t>Immuno-oncology synergy</a:t>
          </a:r>
          <a:r>
            <a:rPr lang="en-US" sz="900" b="0" i="0" kern="1200" baseline="0"/>
            <a:t> – FLASH alters immune milieu and cytokines, promising combination with checkpoint inhibitors.</a:t>
          </a:r>
          <a:endParaRPr lang="en-US" sz="900" kern="1200"/>
        </a:p>
      </dsp:txBody>
      <dsp:txXfrm>
        <a:off x="7387117" y="1541245"/>
        <a:ext cx="1416616" cy="879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D37F3-E7E6-490C-A052-44E3D695EEF8}">
      <dsp:nvSpPr>
        <dsp:cNvPr id="0" name=""/>
        <dsp:cNvSpPr/>
      </dsp:nvSpPr>
      <dsp:spPr>
        <a:xfrm>
          <a:off x="315425" y="747416"/>
          <a:ext cx="977906" cy="97790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009EF-E2B6-4F7B-A223-28A68F876225}">
      <dsp:nvSpPr>
        <dsp:cNvPr id="0" name=""/>
        <dsp:cNvSpPr/>
      </dsp:nvSpPr>
      <dsp:spPr>
        <a:xfrm>
          <a:off x="523831" y="955822"/>
          <a:ext cx="561093" cy="561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6C2E8-DDBE-4DE1-99E8-70B42FFB7239}">
      <dsp:nvSpPr>
        <dsp:cNvPr id="0" name=""/>
        <dsp:cNvSpPr/>
      </dsp:nvSpPr>
      <dsp:spPr>
        <a:xfrm>
          <a:off x="2815" y="2029916"/>
          <a:ext cx="1603125" cy="74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latin typeface="+mj-lt"/>
            </a:rPr>
            <a:t>VHEE is key enabler of FLASH therapy for deep-seated tumors. </a:t>
          </a:r>
        </a:p>
      </dsp:txBody>
      <dsp:txXfrm>
        <a:off x="2815" y="2029916"/>
        <a:ext cx="1603125" cy="741445"/>
      </dsp:txXfrm>
    </dsp:sp>
    <dsp:sp modelId="{4AAE553B-660D-4C2E-849F-ADF381C7FB67}">
      <dsp:nvSpPr>
        <dsp:cNvPr id="0" name=""/>
        <dsp:cNvSpPr/>
      </dsp:nvSpPr>
      <dsp:spPr>
        <a:xfrm>
          <a:off x="2199096" y="747416"/>
          <a:ext cx="977906" cy="97790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D8819-2AF6-4B0C-AE46-9A2FC91CE5AC}">
      <dsp:nvSpPr>
        <dsp:cNvPr id="0" name=""/>
        <dsp:cNvSpPr/>
      </dsp:nvSpPr>
      <dsp:spPr>
        <a:xfrm>
          <a:off x="2407503" y="955822"/>
          <a:ext cx="561093" cy="561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F59A8-963D-447A-A563-7F695434D8B0}">
      <dsp:nvSpPr>
        <dsp:cNvPr id="0" name=""/>
        <dsp:cNvSpPr/>
      </dsp:nvSpPr>
      <dsp:spPr>
        <a:xfrm>
          <a:off x="1886487" y="2029916"/>
          <a:ext cx="1603125" cy="74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latin typeface="+mj-lt"/>
            </a:rPr>
            <a:t>Bridging research with clinical application: from Low energy to full-scale VHEE-FLASH systems.  </a:t>
          </a:r>
        </a:p>
      </dsp:txBody>
      <dsp:txXfrm>
        <a:off x="1886487" y="2029916"/>
        <a:ext cx="1603125" cy="741445"/>
      </dsp:txXfrm>
    </dsp:sp>
    <dsp:sp modelId="{998F32BA-BC52-4A63-839C-B44B7BB307C3}">
      <dsp:nvSpPr>
        <dsp:cNvPr id="0" name=""/>
        <dsp:cNvSpPr/>
      </dsp:nvSpPr>
      <dsp:spPr>
        <a:xfrm>
          <a:off x="4272610" y="747416"/>
          <a:ext cx="977906" cy="97790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97E0A-11D8-41CC-996D-E5C135F772AF}">
      <dsp:nvSpPr>
        <dsp:cNvPr id="0" name=""/>
        <dsp:cNvSpPr/>
      </dsp:nvSpPr>
      <dsp:spPr>
        <a:xfrm>
          <a:off x="4481017" y="955822"/>
          <a:ext cx="561093" cy="561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647E9-389A-4340-9A35-BCE9BCD9470F}">
      <dsp:nvSpPr>
        <dsp:cNvPr id="0" name=""/>
        <dsp:cNvSpPr/>
      </dsp:nvSpPr>
      <dsp:spPr>
        <a:xfrm>
          <a:off x="3770159" y="2029916"/>
          <a:ext cx="1982809" cy="74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latin typeface="+mj-lt"/>
            </a:rPr>
            <a:t>Challenges ahead: machine development, clinical trials, and regulatory pathways.  </a:t>
          </a:r>
        </a:p>
      </dsp:txBody>
      <dsp:txXfrm>
        <a:off x="3770159" y="2029916"/>
        <a:ext cx="1982809" cy="741445"/>
      </dsp:txXfrm>
    </dsp:sp>
    <dsp:sp modelId="{EF4F5F4C-EE2E-4CD2-B820-B76B110C1587}">
      <dsp:nvSpPr>
        <dsp:cNvPr id="0" name=""/>
        <dsp:cNvSpPr/>
      </dsp:nvSpPr>
      <dsp:spPr>
        <a:xfrm>
          <a:off x="6346124" y="747416"/>
          <a:ext cx="977906" cy="977906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36724-28E1-4908-ADDA-38F5A024F147}">
      <dsp:nvSpPr>
        <dsp:cNvPr id="0" name=""/>
        <dsp:cNvSpPr/>
      </dsp:nvSpPr>
      <dsp:spPr>
        <a:xfrm>
          <a:off x="6554530" y="955822"/>
          <a:ext cx="561093" cy="5610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5CCE7-66ED-4562-AAF1-CEDB2BDD5FD9}">
      <dsp:nvSpPr>
        <dsp:cNvPr id="0" name=""/>
        <dsp:cNvSpPr/>
      </dsp:nvSpPr>
      <dsp:spPr>
        <a:xfrm>
          <a:off x="6033515" y="2029916"/>
          <a:ext cx="1603125" cy="74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solidFill>
                <a:srgbClr val="007434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rPr>
            <a:t>Key Message: VHEE is the missing link to bring FLASH to deep-seated tumors. </a:t>
          </a:r>
        </a:p>
      </dsp:txBody>
      <dsp:txXfrm>
        <a:off x="6033515" y="2029916"/>
        <a:ext cx="1603125" cy="741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BFE7-0021-3F47-9B63-10ABD8C28104}" type="datetimeFigureOut">
              <a:rPr lang="nl-BE" smtClean="0"/>
              <a:t>15/09/2025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4CCD8-F321-984E-8D53-437445F01A1F}" type="slidenum">
              <a:rPr lang="nl-BE" smtClean="0"/>
              <a:t>‹N›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98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4CCD8-F321-984E-8D53-437445F01A1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44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81B02B74-AEF4-2E49-A0C5-8F34AD889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440000"/>
            <a:ext cx="8460000" cy="316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653B5CC7-B619-4142-A27F-AF346F7E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480000" cy="90000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11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39DD2-FEA5-E242-8744-32CF3931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F1CFE9-94F5-A84F-9BBE-28B13E2C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3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C7A65-6612-0E4D-86F3-F49CD856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4D0951-F7B5-324E-A5C5-207942AB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104000" cy="316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B3ABA7-37FC-E140-8317-890279F67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40000"/>
            <a:ext cx="4104000" cy="316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8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29785-5967-3145-A420-AEC3F8C4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6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82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F11BE-219C-2B4E-A3BB-F556A3F3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7" y="360000"/>
            <a:ext cx="4032000" cy="90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C46D8A-DFEA-B84B-A4EC-9DD3F5537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0" y="936000"/>
            <a:ext cx="4320000" cy="36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2E2A19-31EA-6F4B-AE28-6ED21520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439997"/>
            <a:ext cx="4031999" cy="316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926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8766A8-6C08-8944-94B4-1905BBCA3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44000" y="936000"/>
            <a:ext cx="4320000" cy="3672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0952AC-35AE-A04D-B026-62844174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7559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0632918-E9DA-014F-8BE4-75FC8E0552EF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2021D58-5BAD-4440-A39F-B1BEBDBB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7" y="360000"/>
            <a:ext cx="4032000" cy="90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580561A2-59D3-BF43-8BA7-3033CBF85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1439997"/>
            <a:ext cx="4031999" cy="316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75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4E06A4-9302-F649-82AF-12CC11BB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480000" cy="90000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2375DD-1DE2-F046-BE7F-62AF3F46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84600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8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48DC8BD-EAF7-344E-92A0-927E4986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03346"/>
            <a:ext cx="6480000" cy="9000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j-lt"/>
              </a:rPr>
              <a:t>Note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DB04D3-3C5E-F94B-A459-73CBD55D450E}"/>
              </a:ext>
            </a:extLst>
          </p:cNvPr>
          <p:cNvSpPr txBox="1"/>
          <p:nvPr/>
        </p:nvSpPr>
        <p:spPr>
          <a:xfrm>
            <a:off x="361740" y="1737873"/>
            <a:ext cx="5217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43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Please feel free to photograph and share these slides on social media.</a:t>
            </a:r>
          </a:p>
        </p:txBody>
      </p:sp>
      <p:pic>
        <p:nvPicPr>
          <p:cNvPr id="7" name="Afbeelding 8">
            <a:extLst>
              <a:ext uri="{FF2B5EF4-FFF2-40B4-BE49-F238E27FC236}">
                <a16:creationId xmlns:a16="http://schemas.microsoft.com/office/drawing/2014/main" id="{5769B15F-6473-9A43-A5C4-2BCF88BEA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85" y="2713339"/>
            <a:ext cx="1376265" cy="1376265"/>
          </a:xfrm>
          <a:prstGeom prst="rect">
            <a:avLst/>
          </a:prstGeom>
        </p:spPr>
      </p:pic>
      <p:pic>
        <p:nvPicPr>
          <p:cNvPr id="8" name="Afbeelding 10">
            <a:extLst>
              <a:ext uri="{FF2B5EF4-FFF2-40B4-BE49-F238E27FC236}">
                <a16:creationId xmlns:a16="http://schemas.microsoft.com/office/drawing/2014/main" id="{104A7346-7C73-D84B-B8C5-ED5AACE75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565" y="2713339"/>
            <a:ext cx="1366573" cy="1376265"/>
          </a:xfrm>
          <a:prstGeom prst="rect">
            <a:avLst/>
          </a:prstGeom>
        </p:spPr>
      </p:pic>
      <p:pic>
        <p:nvPicPr>
          <p:cNvPr id="9" name="Afbeelding 12">
            <a:extLst>
              <a:ext uri="{FF2B5EF4-FFF2-40B4-BE49-F238E27FC236}">
                <a16:creationId xmlns:a16="http://schemas.microsoft.com/office/drawing/2014/main" id="{DE8B280E-52DE-D543-9C63-9BDDC5DB5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865" y="2713339"/>
            <a:ext cx="1366573" cy="1376265"/>
          </a:xfrm>
          <a:prstGeom prst="rect">
            <a:avLst/>
          </a:prstGeom>
        </p:spPr>
      </p:pic>
      <p:pic>
        <p:nvPicPr>
          <p:cNvPr id="2" name="Afbeelding 5">
            <a:extLst>
              <a:ext uri="{FF2B5EF4-FFF2-40B4-BE49-F238E27FC236}">
                <a16:creationId xmlns:a16="http://schemas.microsoft.com/office/drawing/2014/main" id="{E21C82C7-A34C-3EA7-96CB-53A5974694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12862" y="2713338"/>
            <a:ext cx="1376265" cy="1376265"/>
          </a:xfrm>
          <a:prstGeom prst="rect">
            <a:avLst/>
          </a:prstGeom>
        </p:spPr>
      </p:pic>
      <p:pic>
        <p:nvPicPr>
          <p:cNvPr id="6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6AF51274-5B10-D94B-B4B4-CA70E456B50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C880B3-F989-5824-1DA0-65B02DC04AE9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1/14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2DB5950-81FD-AC7A-CE96-E25DB3679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6994" y="135820"/>
            <a:ext cx="4609738" cy="10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26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08CEF-4FE6-787B-6EF1-7E9EA2E7A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4869B9-D86F-F129-A552-CE35D1EF7560}"/>
              </a:ext>
            </a:extLst>
          </p:cNvPr>
          <p:cNvSpPr txBox="1"/>
          <p:nvPr/>
        </p:nvSpPr>
        <p:spPr>
          <a:xfrm>
            <a:off x="369116" y="439851"/>
            <a:ext cx="542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Standard Requirements for a Clinical VHEE FLASH-Capable Linac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2CC1B-AB97-F8EB-82BF-997E059EAA7E}"/>
              </a:ext>
            </a:extLst>
          </p:cNvPr>
          <p:cNvSpPr txBox="1"/>
          <p:nvPr/>
        </p:nvSpPr>
        <p:spPr>
          <a:xfrm>
            <a:off x="668502" y="1313125"/>
            <a:ext cx="4572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Technical specifications: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Energy range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50-250 MeV.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Dose rate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Exceeding FLASH threshold (~40 Gy/s). 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Beam control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the UHDR dimension.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Field size 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considerations.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New standards needed for FLASH-specific dose monitoring: beyond IEC60601-2-1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</a:p>
          <a:p>
            <a:pPr lvl="1" fontAlgn="base"/>
            <a:r>
              <a:rPr lang="en-US" sz="1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</a:t>
            </a:r>
            <a:r>
              <a:rPr lang="en-US" sz="1400" b="1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Technology</a:t>
            </a:r>
            <a:r>
              <a:rPr lang="en-US" sz="1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Multi-gap ion chamber (recombination-corrected); ultrathin Si &amp; </a:t>
            </a:r>
            <a:r>
              <a:rPr lang="en-US" sz="1400" dirty="0" err="1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SiC</a:t>
            </a:r>
            <a:r>
              <a:rPr lang="en-US" sz="1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fast rad-hard sensors; BCT pulse-charge readout; segmented transmission calorimeter for dose-rate-independent flatness.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Adaptations in treatment planning systems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Dose Rate Volume Histograms and more.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Regulatory and clinical adoption challenges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Need for standardized protocols.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marR="0" fontAlgn="base"/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Clinical trials to validate efficacy and safety.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A176EA33-8096-8292-DAAC-10A35F09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405" y="1172949"/>
            <a:ext cx="3039779" cy="2078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49B1E-C974-166A-A54F-1C46B3DFB497}"/>
              </a:ext>
            </a:extLst>
          </p:cNvPr>
          <p:cNvSpPr txBox="1"/>
          <p:nvPr/>
        </p:nvSpPr>
        <p:spPr>
          <a:xfrm>
            <a:off x="6369894" y="1187919"/>
            <a:ext cx="10885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Beyond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D1A28D-0CD4-B0C0-D7F1-168A5D12F1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6" r="3881" b="1414"/>
          <a:stretch/>
        </p:blipFill>
        <p:spPr>
          <a:xfrm>
            <a:off x="5690405" y="3266448"/>
            <a:ext cx="3287949" cy="1859455"/>
          </a:xfrm>
          <a:prstGeom prst="rect">
            <a:avLst/>
          </a:prstGeom>
        </p:spPr>
      </p:pic>
      <p:pic>
        <p:nvPicPr>
          <p:cNvPr id="3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01D9EF63-9AB8-4614-0343-CCCCF1AA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3B2A74-5C57-F39B-9955-5BE4A33D90CD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10/14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6737077-692D-09B2-3A7E-5F346EA4F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FD101-6A87-3933-BEA9-758A7EE6F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0D001A8B-5907-11FD-BC40-2E5FDBB3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765" y="1219116"/>
            <a:ext cx="1642690" cy="1123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975D36-59C8-8EF8-B200-1928F8B7BF64}"/>
              </a:ext>
            </a:extLst>
          </p:cNvPr>
          <p:cNvSpPr txBox="1"/>
          <p:nvPr/>
        </p:nvSpPr>
        <p:spPr>
          <a:xfrm>
            <a:off x="321242" y="1780732"/>
            <a:ext cx="42507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Aptos" panose="020B0004020202020204" pitchFamily="34" charset="0"/>
              </a:rPr>
              <a:t>-Basic </a:t>
            </a:r>
            <a:r>
              <a:rPr lang="it-IT" b="1" dirty="0" err="1">
                <a:latin typeface="Aptos" panose="020B0004020202020204" pitchFamily="34" charset="0"/>
              </a:rPr>
              <a:t>safety</a:t>
            </a:r>
            <a:r>
              <a:rPr lang="it-IT" b="1" dirty="0">
                <a:latin typeface="Aptos" panose="020B0004020202020204" pitchFamily="34" charset="0"/>
              </a:rPr>
              <a:t> and </a:t>
            </a:r>
            <a:r>
              <a:rPr lang="it-IT" b="1" dirty="0" err="1">
                <a:latin typeface="Aptos" panose="020B0004020202020204" pitchFamily="34" charset="0"/>
              </a:rPr>
              <a:t>essential</a:t>
            </a:r>
            <a:r>
              <a:rPr lang="it-IT" b="1" dirty="0">
                <a:latin typeface="Aptos" panose="020B0004020202020204" pitchFamily="34" charset="0"/>
              </a:rPr>
              <a:t> performance </a:t>
            </a:r>
            <a:r>
              <a:rPr lang="it-IT" b="1" dirty="0" err="1">
                <a:latin typeface="Aptos" panose="020B0004020202020204" pitchFamily="34" charset="0"/>
              </a:rPr>
              <a:t>boils</a:t>
            </a:r>
            <a:r>
              <a:rPr lang="it-IT" b="1" dirty="0">
                <a:latin typeface="Aptos" panose="020B0004020202020204" pitchFamily="34" charset="0"/>
              </a:rPr>
              <a:t> down to </a:t>
            </a:r>
            <a:r>
              <a:rPr lang="it-IT" b="1" dirty="0" err="1">
                <a:latin typeface="Aptos" panose="020B0004020202020204" pitchFamily="34" charset="0"/>
              </a:rPr>
              <a:t>identifying</a:t>
            </a:r>
            <a:r>
              <a:rPr lang="it-IT" b="1" dirty="0">
                <a:latin typeface="Aptos" panose="020B0004020202020204" pitchFamily="34" charset="0"/>
              </a:rPr>
              <a:t> and </a:t>
            </a:r>
            <a:r>
              <a:rPr lang="it-IT" b="1" dirty="0" err="1">
                <a:latin typeface="Aptos" panose="020B0004020202020204" pitchFamily="34" charset="0"/>
              </a:rPr>
              <a:t>controlling</a:t>
            </a:r>
            <a:r>
              <a:rPr lang="it-IT" b="1" dirty="0">
                <a:latin typeface="Aptos" panose="020B0004020202020204" pitchFamily="34" charset="0"/>
              </a:rPr>
              <a:t> the </a:t>
            </a:r>
            <a:r>
              <a:rPr lang="it-IT" b="1" dirty="0" err="1">
                <a:latin typeface="Aptos" panose="020B0004020202020204" pitchFamily="34" charset="0"/>
              </a:rPr>
              <a:t>fundamental</a:t>
            </a:r>
            <a:r>
              <a:rPr lang="it-IT" b="1" dirty="0">
                <a:latin typeface="Aptos" panose="020B0004020202020204" pitchFamily="34" charset="0"/>
              </a:rPr>
              <a:t> </a:t>
            </a:r>
            <a:r>
              <a:rPr lang="it-IT" b="1" dirty="0" err="1">
                <a:latin typeface="Aptos" panose="020B0004020202020204" pitchFamily="34" charset="0"/>
              </a:rPr>
              <a:t>variables</a:t>
            </a:r>
            <a:r>
              <a:rPr lang="it-IT" b="1" dirty="0"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FC5AA5A-C74E-4DB1-D6B1-68478E8F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64" y="2397578"/>
            <a:ext cx="3921791" cy="262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945BA5A-9615-5D4C-0335-454D8921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6" y="2815469"/>
            <a:ext cx="4205601" cy="19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817AE466-104F-0CF5-E8F4-EA323498FB4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AD2D935A-F83E-CB27-AA92-71D6634F1139}"/>
              </a:ext>
            </a:extLst>
          </p:cNvPr>
          <p:cNvSpPr txBox="1"/>
          <p:nvPr/>
        </p:nvSpPr>
        <p:spPr>
          <a:xfrm>
            <a:off x="551545" y="819600"/>
            <a:ext cx="336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Basic safety and essential performance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DD40A-6192-8EC4-0F4B-F05B8BCBE46E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11/14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61724B2-5106-E66D-D2CC-FA4E372FD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A8B8E-CD5F-7C52-838D-DBDB45847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189BA5-1C55-3DDA-E4E7-DB62FCD0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155" y="739794"/>
            <a:ext cx="4920079" cy="4103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B1FAB5-5040-50B5-EBB6-EA3D9C4B62B2}"/>
              </a:ext>
            </a:extLst>
          </p:cNvPr>
          <p:cNvSpPr txBox="1"/>
          <p:nvPr/>
        </p:nvSpPr>
        <p:spPr>
          <a:xfrm>
            <a:off x="121899" y="2115633"/>
            <a:ext cx="3368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noProof="0" dirty="0">
                <a:latin typeface="Aptos" panose="020B0004020202020204" pitchFamily="34" charset="0"/>
              </a:rPr>
              <a:t>In the </a:t>
            </a:r>
            <a:r>
              <a:rPr lang="en-US" sz="1600" b="1" noProof="0" dirty="0">
                <a:latin typeface="Aptos" panose="020B0004020202020204" pitchFamily="34" charset="0"/>
              </a:rPr>
              <a:t>VHEE-FLASH</a:t>
            </a:r>
            <a:r>
              <a:rPr lang="en-US" sz="1600" noProof="0" dirty="0">
                <a:latin typeface="Aptos" panose="020B0004020202020204" pitchFamily="34" charset="0"/>
              </a:rPr>
              <a:t> dimension, even conventionally trivial matters, </a:t>
            </a:r>
            <a:r>
              <a:rPr lang="en-US" sz="1600" b="1" noProof="0" dirty="0">
                <a:latin typeface="Aptos" panose="020B0004020202020204" pitchFamily="34" charset="0"/>
              </a:rPr>
              <a:t>matter</a:t>
            </a:r>
            <a:r>
              <a:rPr lang="en-US" sz="1600" noProof="0" dirty="0">
                <a:latin typeface="Aptos" panose="020B0004020202020204" pitchFamily="34" charset="0"/>
              </a:rPr>
              <a:t>!</a:t>
            </a:r>
          </a:p>
          <a:p>
            <a:endParaRPr lang="en-US" sz="1600" noProof="0" dirty="0">
              <a:latin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noProof="0" dirty="0">
                <a:latin typeface="Aptos" panose="020B0004020202020204" pitchFamily="34" charset="0"/>
              </a:rPr>
              <a:t>Energy variations due to output fluctuations </a:t>
            </a:r>
            <a:r>
              <a:rPr lang="en-US" sz="1600" b="1" noProof="0" dirty="0">
                <a:latin typeface="Aptos" panose="020B0004020202020204" pitchFamily="34" charset="0"/>
              </a:rPr>
              <a:t>become critical!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5E16300-839D-8646-0648-4636DA3781E7}"/>
              </a:ext>
            </a:extLst>
          </p:cNvPr>
          <p:cNvSpPr/>
          <p:nvPr/>
        </p:nvSpPr>
        <p:spPr>
          <a:xfrm>
            <a:off x="3287441" y="2682748"/>
            <a:ext cx="725714" cy="2177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C1006DE0-2DA2-C767-CFEB-09744B5F47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E86ECE3-674A-22BD-1748-12BEA694ABF7}"/>
              </a:ext>
            </a:extLst>
          </p:cNvPr>
          <p:cNvSpPr txBox="1"/>
          <p:nvPr/>
        </p:nvSpPr>
        <p:spPr>
          <a:xfrm>
            <a:off x="551545" y="819600"/>
            <a:ext cx="336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Basic safety and essential performance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91CF3-2F88-79E6-3FAB-F80A247E4ED5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12/14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939704-8C4D-2701-281F-8BE3C9266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1FAAF-8C28-1713-1AB2-F1EFB60EB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9A263D-029A-8E70-C505-2F1D02A60E9A}"/>
              </a:ext>
            </a:extLst>
          </p:cNvPr>
          <p:cNvSpPr txBox="1"/>
          <p:nvPr/>
        </p:nvSpPr>
        <p:spPr>
          <a:xfrm>
            <a:off x="553249" y="1186335"/>
            <a:ext cx="80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Conclusions: The Future of VHEE in Clinical Radiotherapy </a:t>
            </a:r>
            <a:endParaRPr lang="en-US" dirty="0"/>
          </a:p>
        </p:txBody>
      </p:sp>
      <p:graphicFrame>
        <p:nvGraphicFramePr>
          <p:cNvPr id="3" name="TextBox 8">
            <a:extLst>
              <a:ext uri="{FF2B5EF4-FFF2-40B4-BE49-F238E27FC236}">
                <a16:creationId xmlns:a16="http://schemas.microsoft.com/office/drawing/2014/main" id="{DA57F52A-B4DD-7277-D95A-8C6E1DB7E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21932"/>
              </p:ext>
            </p:extLst>
          </p:nvPr>
        </p:nvGraphicFramePr>
        <p:xfrm>
          <a:off x="752272" y="1379552"/>
          <a:ext cx="7639456" cy="351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78F1DC99-85EE-EF31-E650-A48740B0B3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A3045-F796-A5F2-2156-ACAA54A70AE9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13/14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CC3167-64F7-B241-32DE-525B14373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66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98535-DD2E-EECA-E0FC-9F7711E6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05D842-3097-7837-DDBB-861AE8950197}"/>
              </a:ext>
            </a:extLst>
          </p:cNvPr>
          <p:cNvSpPr txBox="1"/>
          <p:nvPr/>
        </p:nvSpPr>
        <p:spPr>
          <a:xfrm>
            <a:off x="3572949" y="2870883"/>
            <a:ext cx="5074804" cy="876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E806E-8C2E-9009-771F-55A2BB359821}"/>
              </a:ext>
            </a:extLst>
          </p:cNvPr>
          <p:cNvSpPr txBox="1"/>
          <p:nvPr/>
        </p:nvSpPr>
        <p:spPr>
          <a:xfrm>
            <a:off x="3572949" y="3816079"/>
            <a:ext cx="5074804" cy="876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FFFFFE"/>
                </a:solidFill>
              </a:rPr>
              <a:t>jake.pensavalle@soiort.com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8884"/>
            <a:ext cx="2964194" cy="4449129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93593" y="0"/>
            <a:ext cx="3356811" cy="2442252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1338301" y="460215"/>
            <a:ext cx="4649945" cy="4649945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D4EC67-A2C2-CFF6-4E22-53FE525302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02"/>
          <a:stretch/>
        </p:blipFill>
        <p:spPr>
          <a:xfrm>
            <a:off x="3993531" y="190222"/>
            <a:ext cx="1156937" cy="1578618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3308" y="0"/>
            <a:ext cx="2580692" cy="2755973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A8F97903-B0BB-C04E-4184-08FFD10B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35" t="16241" r="13820" b="19465"/>
          <a:stretch/>
        </p:blipFill>
        <p:spPr>
          <a:xfrm>
            <a:off x="7350342" y="451279"/>
            <a:ext cx="1731364" cy="156907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24C3FE-6AF0-080E-3422-B70EC7DD73DE}"/>
              </a:ext>
            </a:extLst>
          </p:cNvPr>
          <p:cNvSpPr txBox="1"/>
          <p:nvPr/>
        </p:nvSpPr>
        <p:spPr>
          <a:xfrm>
            <a:off x="8464279" y="4912473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13/14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12080E0-EDBE-92AF-5EA5-B1DD1386C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" y="2292817"/>
            <a:ext cx="2573626" cy="5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7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FD0643-2C9D-5441-B7A1-ED7EF1E6F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089565"/>
            <a:ext cx="8460000" cy="1353556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Very High Energy Electrons: Clinical Perspective and Constraints</a:t>
            </a:r>
          </a:p>
          <a:p>
            <a:pPr algn="ctr"/>
            <a:r>
              <a:rPr lang="it-IT" sz="1600" i="1" dirty="0" err="1"/>
              <a:t>Technological</a:t>
            </a:r>
            <a:r>
              <a:rPr lang="it-IT" sz="1600" i="1" dirty="0"/>
              <a:t> </a:t>
            </a:r>
            <a:r>
              <a:rPr lang="it-IT" sz="1600" i="1" dirty="0" err="1"/>
              <a:t>adaptations</a:t>
            </a:r>
            <a:r>
              <a:rPr lang="it-IT" sz="1600" i="1" dirty="0"/>
              <a:t> and clinical </a:t>
            </a:r>
            <a:r>
              <a:rPr lang="it-IT" sz="1600" i="1" dirty="0" err="1"/>
              <a:t>applications</a:t>
            </a:r>
            <a:r>
              <a:rPr lang="it-IT" sz="1600" i="1" dirty="0"/>
              <a:t> with FLASH</a:t>
            </a:r>
            <a:endParaRPr lang="en-US" sz="1600" i="1" dirty="0"/>
          </a:p>
          <a:p>
            <a:endParaRPr lang="en-GB" sz="32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7D93D7C-03DC-414A-9AD3-9113697C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" y="1681773"/>
            <a:ext cx="8538111" cy="900000"/>
          </a:xfrm>
        </p:spPr>
        <p:txBody>
          <a:bodyPr/>
          <a:lstStyle/>
          <a:p>
            <a:r>
              <a:rPr lang="en-GB" dirty="0"/>
              <a:t>Dr. Jake Harold Pensavalle</a:t>
            </a:r>
            <a:br>
              <a:rPr lang="en-GB" dirty="0"/>
            </a:br>
            <a:r>
              <a:rPr lang="en-GB" sz="800" dirty="0"/>
              <a:t> </a:t>
            </a:r>
            <a:br>
              <a:rPr lang="en-GB" dirty="0"/>
            </a:br>
            <a:r>
              <a:rPr lang="en-GB" dirty="0"/>
              <a:t>Sordina IORT Technologies S.p.A. (SIT)</a:t>
            </a:r>
          </a:p>
        </p:txBody>
      </p:sp>
      <p:pic>
        <p:nvPicPr>
          <p:cNvPr id="6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70C6764C-1231-3891-EB06-F2279E0B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DEECCC-1C17-A695-4697-8E1F03CF0D09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2/14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D59C85-9C12-B3A2-AB76-FD4C9A336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6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3506C-258D-F49F-F83A-26DD4EFC8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A5932-592B-DA7A-02CC-A6D579451272}"/>
              </a:ext>
            </a:extLst>
          </p:cNvPr>
          <p:cNvSpPr txBox="1"/>
          <p:nvPr/>
        </p:nvSpPr>
        <p:spPr>
          <a:xfrm>
            <a:off x="579280" y="724325"/>
            <a:ext cx="763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Outline</a:t>
            </a:r>
          </a:p>
        </p:txBody>
      </p:sp>
      <p:graphicFrame>
        <p:nvGraphicFramePr>
          <p:cNvPr id="2" name="TextBox 9">
            <a:extLst>
              <a:ext uri="{FF2B5EF4-FFF2-40B4-BE49-F238E27FC236}">
                <a16:creationId xmlns:a16="http://schemas.microsoft.com/office/drawing/2014/main" id="{AD498655-210C-BB9E-3980-D8F657F39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414166"/>
              </p:ext>
            </p:extLst>
          </p:nvPr>
        </p:nvGraphicFramePr>
        <p:xfrm>
          <a:off x="483042" y="1196033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5E57A99C-ED75-34D6-EB11-4D17B8D30F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C92CE-74FA-2A04-65A3-B89B268BFB1A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3/14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655C8B-4B11-A957-FD50-8470DB8875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2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CA8BF9-53B5-B4EE-2E8D-482EF9D944B3}"/>
              </a:ext>
            </a:extLst>
          </p:cNvPr>
          <p:cNvSpPr txBox="1"/>
          <p:nvPr/>
        </p:nvSpPr>
        <p:spPr>
          <a:xfrm>
            <a:off x="-293993" y="1642902"/>
            <a:ext cx="657867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- The big revolution in radiotherapy is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FLASH therapy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beyond conformality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Ultra-high dose rate 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treatment with promising biological effects.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5350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Challenge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Extending FLASH to deep-seated tumors. 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5350" marR="0" fontAlgn="base"/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Solution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Very High Energy Electrons (VHEE) offer a pathway to achieving this.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A5871-0979-A993-8533-9AE2D0A3CB9B}"/>
              </a:ext>
            </a:extLst>
          </p:cNvPr>
          <p:cNvSpPr txBox="1"/>
          <p:nvPr/>
        </p:nvSpPr>
        <p:spPr>
          <a:xfrm>
            <a:off x="320375" y="560086"/>
            <a:ext cx="58707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Introduction: </a:t>
            </a:r>
          </a:p>
          <a:p>
            <a:r>
              <a:rPr lang="en-US" sz="2400" dirty="0">
                <a:latin typeface="Trebuchet MS" panose="020B0703020202090204" pitchFamily="34" charset="0"/>
              </a:rPr>
              <a:t>VHEE in the Context of Clinical Machines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0C301-D0A1-4D22-42FB-3A2CB85D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39" y="2850857"/>
            <a:ext cx="5028804" cy="22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10">
            <a:extLst>
              <a:ext uri="{FF2B5EF4-FFF2-40B4-BE49-F238E27FC236}">
                <a16:creationId xmlns:a16="http://schemas.microsoft.com/office/drawing/2014/main" id="{382C2150-51CE-E6D2-4E89-AB49387A7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9" t="64874" r="4171" b="6876"/>
          <a:stretch/>
        </p:blipFill>
        <p:spPr>
          <a:xfrm>
            <a:off x="6284686" y="1045992"/>
            <a:ext cx="2799414" cy="1676549"/>
          </a:xfrm>
          <a:prstGeom prst="rect">
            <a:avLst/>
          </a:prstGeom>
        </p:spPr>
      </p:pic>
      <p:pic>
        <p:nvPicPr>
          <p:cNvPr id="8" name="Picture 7" descr="A close-up of a diagram&#10;&#10;Description automatically generated">
            <a:extLst>
              <a:ext uri="{FF2B5EF4-FFF2-40B4-BE49-F238E27FC236}">
                <a16:creationId xmlns:a16="http://schemas.microsoft.com/office/drawing/2014/main" id="{91C9BAF5-6FB2-E778-63CD-60DA8AB74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43" y="3013361"/>
            <a:ext cx="3452257" cy="1950524"/>
          </a:xfrm>
          <a:prstGeom prst="rect">
            <a:avLst/>
          </a:prstGeom>
        </p:spPr>
      </p:pic>
      <p:pic>
        <p:nvPicPr>
          <p:cNvPr id="6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172A5953-F642-C1F4-4BBA-3560EAE4D2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855E68-26B8-51C0-BC2D-D22561BDB864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4/14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DADF8E-55A9-6692-748E-1D66DB588E24}"/>
              </a:ext>
            </a:extLst>
          </p:cNvPr>
          <p:cNvSpPr txBox="1"/>
          <p:nvPr/>
        </p:nvSpPr>
        <p:spPr>
          <a:xfrm>
            <a:off x="5871411" y="4843418"/>
            <a:ext cx="24750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/>
              <a:t>Courtesy of Prof. Fabiola </a:t>
            </a:r>
            <a:r>
              <a:rPr lang="en-US" sz="600" i="1" dirty="0" err="1"/>
              <a:t>Paiar</a:t>
            </a:r>
            <a:endParaRPr lang="it-IT" sz="600" i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183377B-B339-7AC8-129C-E377514AE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4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9FE19-74A2-20B3-115E-824C4167C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5384B-FD59-5E8A-2A5C-635DA974BAFF}"/>
              </a:ext>
            </a:extLst>
          </p:cNvPr>
          <p:cNvSpPr txBox="1"/>
          <p:nvPr/>
        </p:nvSpPr>
        <p:spPr>
          <a:xfrm>
            <a:off x="-168613" y="1729806"/>
            <a:ext cx="667657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Why electrons?</a:t>
            </a:r>
          </a:p>
          <a:p>
            <a:pPr marL="790575" lvl="1" fontAlgn="base"/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preclinical data, ease of obtaining a FLASH beam with low impact accelerators.</a:t>
            </a:r>
          </a:p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Preclinical studies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Exploring FLASH with low-energy electrons (6-10 MeV).  </a:t>
            </a:r>
          </a:p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Clinical relevance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Effective for superficial tumors and intraoperative settings. </a:t>
            </a:r>
          </a:p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- </a:t>
            </a:r>
            <a:r>
              <a:rPr lang="en-US" sz="14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Limitations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Depth penetration restricts applicability for deeper tumors.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43745-0498-3279-6683-702E90EEA762}"/>
              </a:ext>
            </a:extLst>
          </p:cNvPr>
          <p:cNvSpPr txBox="1"/>
          <p:nvPr/>
        </p:nvSpPr>
        <p:spPr>
          <a:xfrm>
            <a:off x="267903" y="1032824"/>
            <a:ext cx="610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Steppingstone: Low-Energy Electron FLASH </a:t>
            </a:r>
            <a:endParaRPr lang="en-US" dirty="0"/>
          </a:p>
        </p:txBody>
      </p:sp>
      <p:pic>
        <p:nvPicPr>
          <p:cNvPr id="9" name="Picture 8" descr="A large machine with wheels&#10;&#10;AI-generated content may be incorrect.">
            <a:extLst>
              <a:ext uri="{FF2B5EF4-FFF2-40B4-BE49-F238E27FC236}">
                <a16:creationId xmlns:a16="http://schemas.microsoft.com/office/drawing/2014/main" id="{DEA4C8E5-9C32-3C05-8CD0-75EAF552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37" y="3760254"/>
            <a:ext cx="1291554" cy="1291554"/>
          </a:xfrm>
          <a:prstGeom prst="rect">
            <a:avLst/>
          </a:prstGeom>
        </p:spPr>
      </p:pic>
      <p:pic>
        <p:nvPicPr>
          <p:cNvPr id="13" name="Picture 12" descr="A white and grey machine&#10;&#10;AI-generated content may be incorrect.">
            <a:extLst>
              <a:ext uri="{FF2B5EF4-FFF2-40B4-BE49-F238E27FC236}">
                <a16:creationId xmlns:a16="http://schemas.microsoft.com/office/drawing/2014/main" id="{FCDC9FE0-400A-C141-CCFF-9B9BD2D1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337" y="3330244"/>
            <a:ext cx="1289563" cy="1407466"/>
          </a:xfrm>
          <a:prstGeom prst="rect">
            <a:avLst/>
          </a:prstGeom>
        </p:spPr>
      </p:pic>
      <p:pic>
        <p:nvPicPr>
          <p:cNvPr id="14" name="Picture 11" descr="A machine in a room&#10;&#10;Description automatically generated">
            <a:extLst>
              <a:ext uri="{FF2B5EF4-FFF2-40B4-BE49-F238E27FC236}">
                <a16:creationId xmlns:a16="http://schemas.microsoft.com/office/drawing/2014/main" id="{2713A27F-D888-B7D5-70FE-2320394BF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919" y="1459019"/>
            <a:ext cx="2133918" cy="1600439"/>
          </a:xfrm>
          <a:prstGeom prst="rect">
            <a:avLst/>
          </a:prstGeom>
        </p:spPr>
      </p:pic>
      <p:sp>
        <p:nvSpPr>
          <p:cNvPr id="15" name="Rettangolo 2">
            <a:extLst>
              <a:ext uri="{FF2B5EF4-FFF2-40B4-BE49-F238E27FC236}">
                <a16:creationId xmlns:a16="http://schemas.microsoft.com/office/drawing/2014/main" id="{EDAC44ED-558E-93C2-AAC4-E323D29B364B}"/>
              </a:ext>
            </a:extLst>
          </p:cNvPr>
          <p:cNvSpPr/>
          <p:nvPr/>
        </p:nvSpPr>
        <p:spPr>
          <a:xfrm>
            <a:off x="7309353" y="3050443"/>
            <a:ext cx="1802990" cy="5334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Dose Rate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1000 Gy/s </a:t>
            </a:r>
          </a:p>
        </p:txBody>
      </p:sp>
      <p:pic>
        <p:nvPicPr>
          <p:cNvPr id="16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964B3CD-2429-8B5C-F7BB-9D33A3347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46" y="3400572"/>
            <a:ext cx="1453878" cy="1173908"/>
          </a:xfrm>
          <a:prstGeom prst="rect">
            <a:avLst/>
          </a:prstGeom>
        </p:spPr>
      </p:pic>
      <p:pic>
        <p:nvPicPr>
          <p:cNvPr id="17" name="Immagine 8" descr="Immagine che contiene gatto, bianco, gatto domestico, sedendo&#10;&#10;Descrizione generata automaticamente">
            <a:extLst>
              <a:ext uri="{FF2B5EF4-FFF2-40B4-BE49-F238E27FC236}">
                <a16:creationId xmlns:a16="http://schemas.microsoft.com/office/drawing/2014/main" id="{31C20298-C5ED-FE90-D41D-6741D6AE3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97" y="3495191"/>
            <a:ext cx="1213100" cy="945644"/>
          </a:xfrm>
          <a:prstGeom prst="rect">
            <a:avLst/>
          </a:prstGeom>
        </p:spPr>
      </p:pic>
      <p:pic>
        <p:nvPicPr>
          <p:cNvPr id="18" name="Immagine 6" descr="Immagine che contiene gatto, mammifero, bianco, gatto domestico&#10;&#10;Descrizione generata automaticamente">
            <a:extLst>
              <a:ext uri="{FF2B5EF4-FFF2-40B4-BE49-F238E27FC236}">
                <a16:creationId xmlns:a16="http://schemas.microsoft.com/office/drawing/2014/main" id="{F00ED9EE-4932-FEFE-E186-26AA5990C9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4" y="3481748"/>
            <a:ext cx="1121434" cy="972530"/>
          </a:xfrm>
          <a:prstGeom prst="rect">
            <a:avLst/>
          </a:prstGeom>
        </p:spPr>
      </p:pic>
      <p:sp>
        <p:nvSpPr>
          <p:cNvPr id="19" name="CasellaDiTesto 7">
            <a:extLst>
              <a:ext uri="{FF2B5EF4-FFF2-40B4-BE49-F238E27FC236}">
                <a16:creationId xmlns:a16="http://schemas.microsoft.com/office/drawing/2014/main" id="{9ACCF542-E7B6-C93A-3202-ACDAFE7E0856}"/>
              </a:ext>
            </a:extLst>
          </p:cNvPr>
          <p:cNvSpPr txBox="1"/>
          <p:nvPr/>
        </p:nvSpPr>
        <p:spPr>
          <a:xfrm>
            <a:off x="1158497" y="4620280"/>
            <a:ext cx="3037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700" i="1" dirty="0" err="1">
                <a:solidFill>
                  <a:srgbClr val="0070C0"/>
                </a:solidFill>
              </a:rPr>
              <a:t>Vozenin</a:t>
            </a:r>
            <a:r>
              <a:rPr lang="it-IT" sz="700" i="1" dirty="0">
                <a:solidFill>
                  <a:srgbClr val="0070C0"/>
                </a:solidFill>
              </a:rPr>
              <a:t> MC, De </a:t>
            </a:r>
            <a:r>
              <a:rPr lang="it-IT" sz="700" i="1" dirty="0" err="1">
                <a:solidFill>
                  <a:srgbClr val="0070C0"/>
                </a:solidFill>
              </a:rPr>
              <a:t>Fornel</a:t>
            </a:r>
            <a:r>
              <a:rPr lang="it-IT" sz="700" i="1" dirty="0">
                <a:solidFill>
                  <a:srgbClr val="0070C0"/>
                </a:solidFill>
              </a:rPr>
              <a:t> P, Petersson K, </a:t>
            </a:r>
            <a:r>
              <a:rPr lang="it-IT" sz="700" i="1" dirty="0" err="1">
                <a:solidFill>
                  <a:srgbClr val="0070C0"/>
                </a:solidFill>
              </a:rPr>
              <a:t>Favaudon</a:t>
            </a:r>
            <a:r>
              <a:rPr lang="it-IT" sz="700" i="1" dirty="0">
                <a:solidFill>
                  <a:srgbClr val="0070C0"/>
                </a:solidFill>
              </a:rPr>
              <a:t> V, </a:t>
            </a:r>
            <a:r>
              <a:rPr lang="it-IT" sz="700" i="1" dirty="0" err="1">
                <a:solidFill>
                  <a:srgbClr val="0070C0"/>
                </a:solidFill>
              </a:rPr>
              <a:t>Jaccard</a:t>
            </a:r>
            <a:r>
              <a:rPr lang="it-IT" sz="700" i="1" dirty="0">
                <a:solidFill>
                  <a:srgbClr val="0070C0"/>
                </a:solidFill>
              </a:rPr>
              <a:t> M</a:t>
            </a:r>
            <a:r>
              <a:rPr lang="it-IT" sz="400" i="1" dirty="0">
                <a:solidFill>
                  <a:srgbClr val="0070C0"/>
                </a:solidFill>
              </a:rPr>
              <a:t>,</a:t>
            </a:r>
            <a:r>
              <a:rPr lang="it-IT" sz="700" i="1" dirty="0">
                <a:solidFill>
                  <a:srgbClr val="0070C0"/>
                </a:solidFill>
              </a:rPr>
              <a:t> </a:t>
            </a:r>
            <a:r>
              <a:rPr lang="it-IT" sz="700" i="1" dirty="0" err="1">
                <a:solidFill>
                  <a:srgbClr val="0070C0"/>
                </a:solidFill>
              </a:rPr>
              <a:t>Germond</a:t>
            </a:r>
            <a:r>
              <a:rPr lang="it-IT" sz="700" i="1" dirty="0">
                <a:solidFill>
                  <a:srgbClr val="0070C0"/>
                </a:solidFill>
              </a:rPr>
              <a:t> JF, Petit B, </a:t>
            </a:r>
            <a:r>
              <a:rPr lang="it-IT" sz="700" i="1" dirty="0" err="1">
                <a:solidFill>
                  <a:srgbClr val="0070C0"/>
                </a:solidFill>
              </a:rPr>
              <a:t>Burki</a:t>
            </a:r>
            <a:r>
              <a:rPr lang="it-IT" sz="700" i="1" dirty="0">
                <a:solidFill>
                  <a:srgbClr val="0070C0"/>
                </a:solidFill>
              </a:rPr>
              <a:t> M, Ferrand G, </a:t>
            </a:r>
            <a:r>
              <a:rPr lang="it-IT" sz="700" i="1" dirty="0" err="1">
                <a:solidFill>
                  <a:srgbClr val="0070C0"/>
                </a:solidFill>
              </a:rPr>
              <a:t>Patin</a:t>
            </a:r>
            <a:r>
              <a:rPr lang="it-IT" sz="700" i="1" dirty="0">
                <a:solidFill>
                  <a:srgbClr val="0070C0"/>
                </a:solidFill>
              </a:rPr>
              <a:t> D, </a:t>
            </a:r>
            <a:r>
              <a:rPr lang="it-IT" sz="700" i="1" dirty="0" err="1">
                <a:solidFill>
                  <a:srgbClr val="0070C0"/>
                </a:solidFill>
              </a:rPr>
              <a:t>Bouchaab</a:t>
            </a:r>
            <a:r>
              <a:rPr lang="it-IT" sz="700" i="1" dirty="0">
                <a:solidFill>
                  <a:srgbClr val="0070C0"/>
                </a:solidFill>
              </a:rPr>
              <a:t> H. The </a:t>
            </a:r>
            <a:r>
              <a:rPr lang="it-IT" sz="700" i="1" dirty="0" err="1">
                <a:solidFill>
                  <a:srgbClr val="0070C0"/>
                </a:solidFill>
              </a:rPr>
              <a:t>advantage</a:t>
            </a:r>
            <a:r>
              <a:rPr lang="it-IT" sz="700" i="1" dirty="0">
                <a:solidFill>
                  <a:srgbClr val="0070C0"/>
                </a:solidFill>
              </a:rPr>
              <a:t> of FLASH </a:t>
            </a:r>
            <a:r>
              <a:rPr lang="it-IT" sz="700" i="1" dirty="0" err="1">
                <a:solidFill>
                  <a:srgbClr val="0070C0"/>
                </a:solidFill>
              </a:rPr>
              <a:t>radiotherapy</a:t>
            </a:r>
            <a:r>
              <a:rPr lang="it-IT" sz="700" i="1" dirty="0">
                <a:solidFill>
                  <a:srgbClr val="0070C0"/>
                </a:solidFill>
              </a:rPr>
              <a:t> </a:t>
            </a:r>
            <a:r>
              <a:rPr lang="it-IT" sz="700" i="1" dirty="0" err="1">
                <a:solidFill>
                  <a:srgbClr val="0070C0"/>
                </a:solidFill>
              </a:rPr>
              <a:t>confirmed</a:t>
            </a:r>
            <a:r>
              <a:rPr lang="it-IT" sz="700" i="1" dirty="0">
                <a:solidFill>
                  <a:srgbClr val="0070C0"/>
                </a:solidFill>
              </a:rPr>
              <a:t> in mini-</a:t>
            </a:r>
            <a:r>
              <a:rPr lang="it-IT" sz="700" i="1" dirty="0" err="1">
                <a:solidFill>
                  <a:srgbClr val="0070C0"/>
                </a:solidFill>
              </a:rPr>
              <a:t>pig</a:t>
            </a:r>
            <a:r>
              <a:rPr lang="it-IT" sz="700" i="1" dirty="0">
                <a:solidFill>
                  <a:srgbClr val="0070C0"/>
                </a:solidFill>
              </a:rPr>
              <a:t> and </a:t>
            </a:r>
            <a:r>
              <a:rPr lang="it-IT" sz="700" i="1" dirty="0" err="1">
                <a:solidFill>
                  <a:srgbClr val="0070C0"/>
                </a:solidFill>
              </a:rPr>
              <a:t>cat-cancer</a:t>
            </a:r>
            <a:r>
              <a:rPr lang="it-IT" sz="700" i="1" dirty="0">
                <a:solidFill>
                  <a:srgbClr val="0070C0"/>
                </a:solidFill>
              </a:rPr>
              <a:t> </a:t>
            </a:r>
            <a:r>
              <a:rPr lang="it-IT" sz="700" i="1" dirty="0" err="1">
                <a:solidFill>
                  <a:srgbClr val="0070C0"/>
                </a:solidFill>
              </a:rPr>
              <a:t>patients</a:t>
            </a:r>
            <a:r>
              <a:rPr lang="it-IT" sz="700" i="1" dirty="0">
                <a:solidFill>
                  <a:srgbClr val="0070C0"/>
                </a:solidFill>
              </a:rPr>
              <a:t>. Clinical Cancer </a:t>
            </a:r>
            <a:r>
              <a:rPr lang="it-IT" sz="700" i="1" dirty="0" err="1">
                <a:solidFill>
                  <a:srgbClr val="0070C0"/>
                </a:solidFill>
              </a:rPr>
              <a:t>Research</a:t>
            </a:r>
            <a:r>
              <a:rPr lang="it-IT" sz="700" i="1" dirty="0">
                <a:solidFill>
                  <a:srgbClr val="0070C0"/>
                </a:solidFill>
              </a:rPr>
              <a:t>. 2019</a:t>
            </a:r>
          </a:p>
        </p:txBody>
      </p:sp>
      <p:pic>
        <p:nvPicPr>
          <p:cNvPr id="5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3E2CD4C3-7E8C-B751-436F-09CF45B632D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1839BD-4F0D-D9AF-8A88-102F702C44A6}"/>
              </a:ext>
            </a:extLst>
          </p:cNvPr>
          <p:cNvSpPr txBox="1"/>
          <p:nvPr/>
        </p:nvSpPr>
        <p:spPr>
          <a:xfrm>
            <a:off x="6377825" y="751133"/>
            <a:ext cx="2832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solidFill>
                  <a:srgbClr val="0070C0"/>
                </a:solidFill>
              </a:rPr>
              <a:t>Di Martino, F., et al. "Architecture, flexibility and performance of a special electron linac dedicated to Flash radiotherapy research: </a:t>
            </a:r>
            <a:r>
              <a:rPr lang="en-US" sz="800" i="1" dirty="0" err="1">
                <a:solidFill>
                  <a:srgbClr val="0070C0"/>
                </a:solidFill>
              </a:rPr>
              <a:t>electronFlash</a:t>
            </a:r>
            <a:r>
              <a:rPr lang="en-US" sz="800" i="1" dirty="0">
                <a:solidFill>
                  <a:srgbClr val="0070C0"/>
                </a:solidFill>
              </a:rPr>
              <a:t> with a triode gun of the </a:t>
            </a:r>
            <a:r>
              <a:rPr lang="en-US" sz="800" i="1" dirty="0" err="1">
                <a:solidFill>
                  <a:srgbClr val="0070C0"/>
                </a:solidFill>
              </a:rPr>
              <a:t>centro</a:t>
            </a:r>
            <a:r>
              <a:rPr lang="en-US" sz="800" i="1" dirty="0">
                <a:solidFill>
                  <a:srgbClr val="0070C0"/>
                </a:solidFill>
              </a:rPr>
              <a:t> </a:t>
            </a:r>
            <a:r>
              <a:rPr lang="en-US" sz="800" i="1" dirty="0" err="1">
                <a:solidFill>
                  <a:srgbClr val="0070C0"/>
                </a:solidFill>
              </a:rPr>
              <a:t>pisano</a:t>
            </a:r>
            <a:r>
              <a:rPr lang="en-US" sz="800" i="1" dirty="0">
                <a:solidFill>
                  <a:srgbClr val="0070C0"/>
                </a:solidFill>
              </a:rPr>
              <a:t> flash radiotherapy (CPFR)." Frontiers in Physics 11 (2023): 1268310.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2DA08-D210-5B74-B97C-46F81D2DC032}"/>
              </a:ext>
            </a:extLst>
          </p:cNvPr>
          <p:cNvSpPr txBox="1"/>
          <p:nvPr/>
        </p:nvSpPr>
        <p:spPr>
          <a:xfrm>
            <a:off x="7794214" y="3886837"/>
            <a:ext cx="10653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i="1" dirty="0" err="1">
                <a:solidFill>
                  <a:srgbClr val="0070C0"/>
                </a:solidFill>
              </a:rPr>
              <a:t>Moeckli</a:t>
            </a:r>
            <a:r>
              <a:rPr lang="en-US" sz="600" i="1" dirty="0">
                <a:solidFill>
                  <a:srgbClr val="0070C0"/>
                </a:solidFill>
              </a:rPr>
              <a:t>, Raphaël, et al. "Commissioning of an ultra‐high dose rate pulsed electron beam medical LINAC for FLASH RT preclinical animal experiments and future clinical human protocols." Medical physics 48.6 (2021): 3134-3142.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280A7-309E-D2EE-A122-45AD25395C32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5/14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83AF09-7342-A1E9-9C06-24EA60F5E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3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57699-7CCA-FD2E-5A57-B6A611DEC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CD416A-4D0E-1A35-0E5F-0F0989C26329}"/>
              </a:ext>
            </a:extLst>
          </p:cNvPr>
          <p:cNvSpPr txBox="1"/>
          <p:nvPr/>
        </p:nvSpPr>
        <p:spPr>
          <a:xfrm>
            <a:off x="0" y="1708393"/>
            <a:ext cx="48695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Why VHEE?  </a:t>
            </a:r>
          </a:p>
          <a:p>
            <a:pPr marL="790575" lvl="1" fontAlgn="base"/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High-energy electrons (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50-250 MeV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penetrate deeper than conventional electrons.  </a:t>
            </a:r>
          </a:p>
          <a:p>
            <a:pPr marL="790575" lvl="1" fontAlgn="base"/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Studies suggest better dose conformity in comparison to photons.  </a:t>
            </a:r>
          </a:p>
          <a:p>
            <a:pPr marL="790575" lvl="1" fontAlgn="base"/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-Potential for motion robustness, particularly in lung and abdominal tumors.</a:t>
            </a:r>
          </a:p>
          <a:p>
            <a:pPr marL="790575" lvl="1" fontAlgn="base"/>
            <a:r>
              <a:rPr lang="en-US" sz="1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</a:t>
            </a:r>
            <a:r>
              <a:rPr lang="en-US" sz="1400" b="1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Combined with FLASH, previously untreatable tumors become possible </a:t>
            </a:r>
            <a:r>
              <a:rPr lang="en-US" sz="1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(pancreas, brain).</a:t>
            </a:r>
          </a:p>
          <a:p>
            <a:pPr marL="790575" lvl="1" fontAlgn="base"/>
            <a:endParaRPr lang="en-US" sz="1400" dirty="0">
              <a:latin typeface="Aptos" panose="020B00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447675" fontAlgn="base"/>
            <a:r>
              <a:rPr lang="en-US" sz="1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Key research areas:  </a:t>
            </a:r>
          </a:p>
          <a:p>
            <a:pPr marL="790575" lvl="1" fontAlgn="base"/>
            <a:r>
              <a:rPr lang="en-US" sz="1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Dosimetry and treatment planning.</a:t>
            </a:r>
          </a:p>
          <a:p>
            <a:pPr marL="790575" lvl="1" fontAlgn="base"/>
            <a:r>
              <a:rPr lang="en-US" sz="1400" dirty="0"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Dose delivery to use FLASH at its full potential.</a:t>
            </a:r>
          </a:p>
          <a:p>
            <a:pPr marL="790575" lvl="1" fontAlgn="base"/>
            <a:endParaRPr lang="en-US" sz="1400" dirty="0">
              <a:latin typeface="Aptos" panose="020B00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4D9E4-852C-57C5-3F1B-419144E4071B}"/>
              </a:ext>
            </a:extLst>
          </p:cNvPr>
          <p:cNvSpPr txBox="1"/>
          <p:nvPr/>
        </p:nvSpPr>
        <p:spPr>
          <a:xfrm>
            <a:off x="251670" y="757451"/>
            <a:ext cx="4193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Extending FLASH to Deep-Seated Tumors with VHEE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017CE2-D39C-4B44-DAB4-BBC20C91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209" y="3612204"/>
            <a:ext cx="2588723" cy="133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772F-5063-EA4C-EAF3-3FFC9724D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021" y="1802653"/>
            <a:ext cx="2118963" cy="1720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BFC698-0DFD-DFF2-0F53-4723077B220F}"/>
              </a:ext>
            </a:extLst>
          </p:cNvPr>
          <p:cNvSpPr txBox="1"/>
          <p:nvPr/>
        </p:nvSpPr>
        <p:spPr>
          <a:xfrm>
            <a:off x="4311159" y="1293591"/>
            <a:ext cx="23370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" i="1" dirty="0" err="1">
                <a:solidFill>
                  <a:srgbClr val="0070C0"/>
                </a:solidFill>
              </a:rPr>
              <a:t>Bazalova</a:t>
            </a:r>
            <a:r>
              <a:rPr lang="en-US" sz="500" i="1" dirty="0">
                <a:solidFill>
                  <a:srgbClr val="0070C0"/>
                </a:solidFill>
              </a:rPr>
              <a:t>‐Carter, Magdalena, et al. "Treatment planning for radiotherapy with very high‐energy electron beams and comparison of VHEE and VMAT plans." Medical physics 42.5 (2015): 2615-2625.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9F1E8A-EFC0-C9C9-8CBE-4D107EFAE022}"/>
              </a:ext>
            </a:extLst>
          </p:cNvPr>
          <p:cNvSpPr txBox="1"/>
          <p:nvPr/>
        </p:nvSpPr>
        <p:spPr>
          <a:xfrm>
            <a:off x="6658925" y="1390106"/>
            <a:ext cx="243515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" i="1" dirty="0">
                <a:solidFill>
                  <a:srgbClr val="0070C0"/>
                </a:solidFill>
              </a:rPr>
              <a:t>Giuliano, Lucia, et al. "A compact C-band FLASH electron linear accelerator prototype for the VHEE SAFEST project." Frontiers in Oncology 15 (2025): 1516576.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B29304-4E50-6EF6-C077-A0E0FC65E222}"/>
              </a:ext>
            </a:extLst>
          </p:cNvPr>
          <p:cNvSpPr txBox="1"/>
          <p:nvPr/>
        </p:nvSpPr>
        <p:spPr>
          <a:xfrm>
            <a:off x="4712158" y="4261881"/>
            <a:ext cx="194676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i="1" dirty="0">
                <a:solidFill>
                  <a:srgbClr val="0070C0"/>
                </a:solidFill>
              </a:rPr>
              <a:t>Muscato, Annalisa, et al. "Treatment planning of intracranial lesions with VHEE: comparing conventional and FLASH irradiation potential with state-of-the-art photon and proton radiotherapy." Frontiers in Physics 11 (2023): 1185598.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455FC57-54BD-CAA1-C85F-ABFC9587F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319" y="1651929"/>
            <a:ext cx="1677887" cy="2283930"/>
          </a:xfrm>
          <a:prstGeom prst="rect">
            <a:avLst/>
          </a:prstGeom>
        </p:spPr>
      </p:pic>
      <p:pic>
        <p:nvPicPr>
          <p:cNvPr id="6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716E5B30-18AD-B5CA-35F6-27C164F63A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7AB9FF-77CE-28A1-42BA-FB5C5BA33FF3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6/14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1496F73-3463-3ACE-7384-9D10FEA49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BFD8D-9E8A-C9DA-F20D-3C3FFAACB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8855D6-FFAE-60F4-CEDE-23DC76032299}"/>
              </a:ext>
            </a:extLst>
          </p:cNvPr>
          <p:cNvSpPr txBox="1"/>
          <p:nvPr/>
        </p:nvSpPr>
        <p:spPr>
          <a:xfrm>
            <a:off x="65315" y="1708393"/>
            <a:ext cx="510223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Two major delivery approaches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 </a:t>
            </a:r>
          </a:p>
          <a:p>
            <a:pPr marL="790575" lvl="1" fontAlgn="base"/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“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Open-field” conformal VHEE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Simple, robust, but less precise in dose shaping, straightforward for FLASH, tricky radiation protection.  </a:t>
            </a:r>
          </a:p>
          <a:p>
            <a:pPr marL="790575" lvl="1" fontAlgn="base"/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Pencil beam scanning VHEE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Higher precision, better dose shaping, but technically demanding, FLASH + beamlets?  Delay time? </a:t>
            </a:r>
          </a:p>
          <a:p>
            <a:pPr marL="447675" marR="0" fontAlgn="base">
              <a:buNone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Comparing modalities for different clinical applications:  </a:t>
            </a:r>
          </a:p>
          <a:p>
            <a:pPr marL="790575" lvl="1" fontAlgn="base"/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Open-field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Suitable for large homogenous tumors.  </a:t>
            </a:r>
          </a:p>
          <a:p>
            <a:pPr marL="790575" lvl="1" fontAlgn="base"/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</a:t>
            </a:r>
            <a:r>
              <a:rPr lang="en-US" sz="1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Pencil beam scanning</a:t>
            </a: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 Ideal for complex anatomies and organ sparing. </a:t>
            </a:r>
            <a:endParaRPr lang="en-US" sz="1400" dirty="0">
              <a:latin typeface="Aptos" panose="020B00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A1AF7-DD6A-A083-5883-C6D16A7A806C}"/>
              </a:ext>
            </a:extLst>
          </p:cNvPr>
          <p:cNvSpPr txBox="1"/>
          <p:nvPr/>
        </p:nvSpPr>
        <p:spPr>
          <a:xfrm>
            <a:off x="276838" y="757451"/>
            <a:ext cx="489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FLASH with VHEE: </a:t>
            </a:r>
          </a:p>
          <a:p>
            <a:pPr algn="ctr"/>
            <a:r>
              <a:rPr lang="en-US" sz="2400" dirty="0">
                <a:latin typeface="Trebuchet MS" panose="020B0703020202090204" pitchFamily="34" charset="0"/>
              </a:rPr>
              <a:t>Best Beam Modalities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1BD0C-826F-C965-A21F-165561438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930" y="1551088"/>
            <a:ext cx="4035755" cy="1122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1DAA24-DB31-AACB-9B46-48A1C0A811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922"/>
          <a:stretch/>
        </p:blipFill>
        <p:spPr>
          <a:xfrm>
            <a:off x="5954593" y="3367314"/>
            <a:ext cx="2337048" cy="14620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34F8C2-0A82-BB20-1DA6-F641DA95BE2A}"/>
              </a:ext>
            </a:extLst>
          </p:cNvPr>
          <p:cNvSpPr txBox="1"/>
          <p:nvPr/>
        </p:nvSpPr>
        <p:spPr>
          <a:xfrm>
            <a:off x="5313959" y="1333460"/>
            <a:ext cx="16153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Pencil</a:t>
            </a:r>
            <a:r>
              <a:rPr lang="it-IT" i="1" dirty="0"/>
              <a:t> </a:t>
            </a:r>
            <a:r>
              <a:rPr lang="it-IT" i="1" dirty="0" err="1"/>
              <a:t>Beams</a:t>
            </a:r>
            <a:endParaRPr 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B9B843-92DD-5400-989C-3F52955B8D3C}"/>
              </a:ext>
            </a:extLst>
          </p:cNvPr>
          <p:cNvSpPr txBox="1"/>
          <p:nvPr/>
        </p:nvSpPr>
        <p:spPr>
          <a:xfrm>
            <a:off x="5471083" y="3164215"/>
            <a:ext cx="16153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Open fields</a:t>
            </a:r>
            <a:endParaRPr lang="en-US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A3C852-9E3F-8D5E-4FAF-03369E9A3CF5}"/>
              </a:ext>
            </a:extLst>
          </p:cNvPr>
          <p:cNvSpPr txBox="1"/>
          <p:nvPr/>
        </p:nvSpPr>
        <p:spPr>
          <a:xfrm>
            <a:off x="6741637" y="1277863"/>
            <a:ext cx="23370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" i="1" dirty="0" err="1">
                <a:solidFill>
                  <a:srgbClr val="0070C0"/>
                </a:solidFill>
              </a:rPr>
              <a:t>Bazalova</a:t>
            </a:r>
            <a:r>
              <a:rPr lang="en-US" sz="500" i="1" dirty="0">
                <a:solidFill>
                  <a:srgbClr val="0070C0"/>
                </a:solidFill>
              </a:rPr>
              <a:t>‐Carter, Magdalena, et al. "Treatment planning for radiotherapy with very high‐energy electron beams and comparison of VHEE and VMAT plans." Medical physics 42.5 (2015): 2615-2625.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F10317-B8DB-F6F4-55D3-FA0849D10752}"/>
              </a:ext>
            </a:extLst>
          </p:cNvPr>
          <p:cNvSpPr txBox="1"/>
          <p:nvPr/>
        </p:nvSpPr>
        <p:spPr>
          <a:xfrm>
            <a:off x="6055721" y="4820335"/>
            <a:ext cx="20614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" i="1" dirty="0">
                <a:solidFill>
                  <a:srgbClr val="0070C0"/>
                </a:solidFill>
              </a:rPr>
              <a:t>Rahman, Mahbubur, et al. "FLASH radiotherapy treatment planning and models for electron beams." Radiotherapy and Oncology 175 (2022): 210-221.</a:t>
            </a:r>
          </a:p>
        </p:txBody>
      </p:sp>
      <p:pic>
        <p:nvPicPr>
          <p:cNvPr id="5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69FB7CB4-86B2-2951-0515-8DF88F626A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4618AB-81D5-1F6D-0BC6-BA811CEE361C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7/14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D5428BB-3A4A-65BF-6347-238DAFBE2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1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6B97DE1-0857-8D7F-534F-7A8B3A22C254}"/>
              </a:ext>
            </a:extLst>
          </p:cNvPr>
          <p:cNvCxnSpPr>
            <a:cxnSpLocks/>
            <a:endCxn id="7" idx="0"/>
          </p:cNvCxnSpPr>
          <p:nvPr/>
        </p:nvCxnSpPr>
        <p:spPr>
          <a:xfrm flipV="1">
            <a:off x="4572000" y="3474764"/>
            <a:ext cx="1386046" cy="79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E97D182-F0AB-5E9F-192C-69EBD00724D7}"/>
              </a:ext>
            </a:extLst>
          </p:cNvPr>
          <p:cNvSpPr txBox="1"/>
          <p:nvPr/>
        </p:nvSpPr>
        <p:spPr>
          <a:xfrm>
            <a:off x="226977" y="819569"/>
            <a:ext cx="699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Trebuchet MS" panose="020B0703020202090204" pitchFamily="34" charset="0"/>
              </a:rPr>
              <a:t>Examples</a:t>
            </a:r>
            <a:r>
              <a:rPr lang="it-IT" sz="2400" dirty="0">
                <a:latin typeface="Trebuchet MS" panose="020B0703020202090204" pitchFamily="34" charset="0"/>
              </a:rPr>
              <a:t> of VHEE </a:t>
            </a:r>
            <a:r>
              <a:rPr lang="it-IT" sz="2400" dirty="0" err="1">
                <a:latin typeface="Trebuchet MS" panose="020B0703020202090204" pitchFamily="34" charset="0"/>
              </a:rPr>
              <a:t>research</a:t>
            </a:r>
            <a:r>
              <a:rPr lang="it-IT" sz="2400" dirty="0">
                <a:latin typeface="Trebuchet MS" panose="020B0703020202090204" pitchFamily="34" charset="0"/>
              </a:rPr>
              <a:t> </a:t>
            </a:r>
            <a:r>
              <a:rPr lang="it-IT" sz="2400" dirty="0" err="1">
                <a:latin typeface="Trebuchet MS" panose="020B0703020202090204" pitchFamily="34" charset="0"/>
              </a:rPr>
              <a:t>platforms</a:t>
            </a:r>
            <a:endParaRPr lang="en-US" sz="2400" dirty="0">
              <a:latin typeface="Trebuchet MS" panose="020B070302020209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F8D921F-C1AC-4564-2450-5E5A6F455068}"/>
              </a:ext>
            </a:extLst>
          </p:cNvPr>
          <p:cNvSpPr/>
          <p:nvPr/>
        </p:nvSpPr>
        <p:spPr>
          <a:xfrm>
            <a:off x="4820054" y="2710839"/>
            <a:ext cx="1420239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92D12-012C-502C-173B-BAAB315CC5C8}"/>
              </a:ext>
            </a:extLst>
          </p:cNvPr>
          <p:cNvSpPr txBox="1"/>
          <p:nvPr/>
        </p:nvSpPr>
        <p:spPr>
          <a:xfrm>
            <a:off x="6118698" y="2687755"/>
            <a:ext cx="28145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a clinical VHEE </a:t>
            </a:r>
            <a:r>
              <a:rPr lang="it-IT" dirty="0" err="1"/>
              <a:t>medical</a:t>
            </a:r>
            <a:r>
              <a:rPr lang="it-IT" dirty="0"/>
              <a:t> device </a:t>
            </a:r>
            <a:r>
              <a:rPr lang="it-IT" dirty="0" err="1"/>
              <a:t>need</a:t>
            </a:r>
            <a:r>
              <a:rPr lang="it-IT" dirty="0"/>
              <a:t>?</a:t>
            </a:r>
            <a:endParaRPr lang="en-US" dirty="0"/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4AE2DE1D-5C5A-185A-DE74-915AE80FA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24696"/>
              </p:ext>
            </p:extLst>
          </p:nvPr>
        </p:nvGraphicFramePr>
        <p:xfrm>
          <a:off x="79829" y="1545136"/>
          <a:ext cx="4572000" cy="2793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F0ABC664-6728-6A40-0F7B-A72C0D2DAD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5880D1-BF4A-15D9-D4DE-0281D69C6AD9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8/14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AA8AEE9-A57F-7EE2-A88F-67E952225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9169C5E-B727-73EB-986B-3D2511C2CF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5859" y="3474764"/>
            <a:ext cx="1564374" cy="1192396"/>
          </a:xfrm>
          <a:prstGeom prst="rect">
            <a:avLst/>
          </a:prstGeom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ADB2083-F7AA-C18A-E45D-706560E47D5A}"/>
              </a:ext>
            </a:extLst>
          </p:cNvPr>
          <p:cNvCxnSpPr/>
          <p:nvPr/>
        </p:nvCxnSpPr>
        <p:spPr>
          <a:xfrm>
            <a:off x="4572000" y="3554472"/>
            <a:ext cx="603859" cy="1112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EC04E8C-34C4-ECD0-E295-BB31897787B6}"/>
              </a:ext>
            </a:extLst>
          </p:cNvPr>
          <p:cNvSpPr txBox="1"/>
          <p:nvPr/>
        </p:nvSpPr>
        <p:spPr>
          <a:xfrm>
            <a:off x="3482985" y="4358191"/>
            <a:ext cx="15600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Collaboration with SIT</a:t>
            </a:r>
            <a:endParaRPr lang="it-IT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9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94FAC-5F58-9D94-E34F-7BB3839E8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EAAE72-E981-76F6-B9ED-0BE2536E9CB8}"/>
              </a:ext>
            </a:extLst>
          </p:cNvPr>
          <p:cNvSpPr txBox="1"/>
          <p:nvPr/>
        </p:nvSpPr>
        <p:spPr>
          <a:xfrm>
            <a:off x="601270" y="866508"/>
            <a:ext cx="763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rebuchet MS" panose="020B0703020202090204" pitchFamily="34" charset="0"/>
              </a:rPr>
              <a:t>Clinical Applications of VHEE-FLASH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46C53-5297-8A67-F18D-E11EC9219ECD}"/>
              </a:ext>
            </a:extLst>
          </p:cNvPr>
          <p:cNvSpPr txBox="1"/>
          <p:nvPr/>
        </p:nvSpPr>
        <p:spPr>
          <a:xfrm>
            <a:off x="4445540" y="4165024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0070C0"/>
                </a:solidFill>
              </a:rPr>
              <a:t>Pensavalle, J. H., et al. "Standard requirements for clinical very high energy electron and ultra high dose rate medical devices." Frontiers in Physics 12 (2024).</a:t>
            </a:r>
          </a:p>
        </p:txBody>
      </p:sp>
      <p:pic>
        <p:nvPicPr>
          <p:cNvPr id="5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8EE6C9C2-D51B-6B70-0EFA-D5289EF9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08" t="23174" r="17924" b="24210"/>
          <a:stretch/>
        </p:blipFill>
        <p:spPr>
          <a:xfrm>
            <a:off x="7226731" y="0"/>
            <a:ext cx="733100" cy="560086"/>
          </a:xfrm>
          <a:prstGeom prst="rect">
            <a:avLst/>
          </a:prstGeom>
        </p:spPr>
      </p:pic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DAEAF35D-C59A-0C63-54CD-06313A5D9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337796"/>
              </p:ext>
            </p:extLst>
          </p:nvPr>
        </p:nvGraphicFramePr>
        <p:xfrm>
          <a:off x="183422" y="1005191"/>
          <a:ext cx="8834118" cy="380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919B98-6BD4-AF48-A82F-D05956214BA6}"/>
              </a:ext>
            </a:extLst>
          </p:cNvPr>
          <p:cNvSpPr txBox="1"/>
          <p:nvPr/>
        </p:nvSpPr>
        <p:spPr>
          <a:xfrm>
            <a:off x="8539264" y="4843418"/>
            <a:ext cx="787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9/14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F1275B-2693-8FF6-E86A-DBA520384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046" y="135820"/>
            <a:ext cx="1268685" cy="2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84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STRO 2023">
      <a:dk1>
        <a:srgbClr val="000000"/>
      </a:dk1>
      <a:lt1>
        <a:srgbClr val="FFFFFF"/>
      </a:lt1>
      <a:dk2>
        <a:srgbClr val="4BBABD"/>
      </a:dk2>
      <a:lt2>
        <a:srgbClr val="F4AEC0"/>
      </a:lt2>
      <a:accent1>
        <a:srgbClr val="005857"/>
      </a:accent1>
      <a:accent2>
        <a:srgbClr val="BED2D3"/>
      </a:accent2>
      <a:accent3>
        <a:srgbClr val="F49800"/>
      </a:accent3>
      <a:accent4>
        <a:srgbClr val="334866"/>
      </a:accent4>
      <a:accent5>
        <a:srgbClr val="B95220"/>
      </a:accent5>
      <a:accent6>
        <a:srgbClr val="6E984B"/>
      </a:accent6>
      <a:hlink>
        <a:srgbClr val="000000"/>
      </a:hlink>
      <a:folHlink>
        <a:srgbClr val="4BBAB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_ESTRO 2021_template_16x9" id="{89457311-F0D4-1543-9CC2-62FBC1D61EDB}" vid="{5430A743-1C4A-7D4C-BBA5-B2DFED9876E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1213</Words>
  <Application>Microsoft Office PowerPoint</Application>
  <PresentationFormat>Presentazione su schermo (16:9)</PresentationFormat>
  <Paragraphs>111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Times New Roman</vt:lpstr>
      <vt:lpstr>Trebuchet MS</vt:lpstr>
      <vt:lpstr>Thème Office</vt:lpstr>
      <vt:lpstr>Note</vt:lpstr>
      <vt:lpstr>Dr. Jake Harold Pensavalle   Sordina IORT Technologies S.p.A. (SIT)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Sir, Madam,   Please find herewith the PowerPoint template to be used for ESTRO 2021.  This will be the only template accepted at the Congress.   Kind regards, The ESTRO Team</dc:title>
  <dc:creator>Daneel Bogaerts</dc:creator>
  <cp:lastModifiedBy>S.I.T Sordina IORT Tecnologies S.p.A.</cp:lastModifiedBy>
  <cp:revision>45</cp:revision>
  <dcterms:created xsi:type="dcterms:W3CDTF">2021-10-04T14:09:19Z</dcterms:created>
  <dcterms:modified xsi:type="dcterms:W3CDTF">2025-09-15T10:30:36Z</dcterms:modified>
</cp:coreProperties>
</file>