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82" r:id="rId3"/>
    <p:sldId id="417" r:id="rId4"/>
    <p:sldId id="377" r:id="rId5"/>
    <p:sldId id="390" r:id="rId6"/>
    <p:sldId id="355" r:id="rId7"/>
    <p:sldId id="359" r:id="rId8"/>
    <p:sldId id="437" r:id="rId9"/>
    <p:sldId id="438" r:id="rId10"/>
    <p:sldId id="387" r:id="rId11"/>
    <p:sldId id="436" r:id="rId12"/>
    <p:sldId id="400" r:id="rId13"/>
    <p:sldId id="397" r:id="rId14"/>
    <p:sldId id="398" r:id="rId15"/>
    <p:sldId id="413" r:id="rId16"/>
    <p:sldId id="412" r:id="rId17"/>
    <p:sldId id="439" r:id="rId18"/>
    <p:sldId id="333" r:id="rId19"/>
    <p:sldId id="441" r:id="rId20"/>
    <p:sldId id="444" r:id="rId21"/>
    <p:sldId id="392" r:id="rId22"/>
    <p:sldId id="445" r:id="rId23"/>
    <p:sldId id="395" r:id="rId24"/>
    <p:sldId id="343" r:id="rId25"/>
    <p:sldId id="383" r:id="rId26"/>
    <p:sldId id="430" r:id="rId27"/>
    <p:sldId id="431" r:id="rId28"/>
    <p:sldId id="443" r:id="rId29"/>
    <p:sldId id="256" r:id="rId30"/>
    <p:sldId id="36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FF"/>
    <a:srgbClr val="CDCE74"/>
    <a:srgbClr val="79D1F5"/>
    <a:srgbClr val="F3B3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6005" autoAdjust="0"/>
  </p:normalViewPr>
  <p:slideViewPr>
    <p:cSldViewPr snapToGrid="0">
      <p:cViewPr varScale="1">
        <p:scale>
          <a:sx n="63" d="100"/>
          <a:sy n="63" d="100"/>
        </p:scale>
        <p:origin x="1060" y="44"/>
      </p:cViewPr>
      <p:guideLst/>
    </p:cSldViewPr>
  </p:slideViewPr>
  <p:outlineViewPr>
    <p:cViewPr>
      <p:scale>
        <a:sx n="33" d="100"/>
        <a:sy n="33" d="100"/>
      </p:scale>
      <p:origin x="0" y="-3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6D28D-50FC-486F-8D84-E8C0A9A9E11F}" type="datetimeFigureOut">
              <a:rPr lang="es-ES" smtClean="0"/>
              <a:t>15/09/2025</a:t>
            </a:fld>
            <a:endParaRPr lang="es-E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36C3C-0D1D-483E-982C-0566125068CF}" type="slidenum">
              <a:rPr lang="es-ES" smtClean="0"/>
              <a:t>‹#›</a:t>
            </a:fld>
            <a:endParaRPr lang="es-ES"/>
          </a:p>
        </p:txBody>
      </p:sp>
    </p:spTree>
    <p:extLst>
      <p:ext uri="{BB962C8B-B14F-4D97-AF65-F5344CB8AC3E}">
        <p14:creationId xmlns:p14="http://schemas.microsoft.com/office/powerpoint/2010/main" val="229538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36C3C-0D1D-483E-982C-0566125068CF}" type="slidenum">
              <a:rPr lang="es-ES" smtClean="0"/>
              <a:t>1</a:t>
            </a:fld>
            <a:endParaRPr lang="es-ES"/>
          </a:p>
        </p:txBody>
      </p:sp>
    </p:spTree>
    <p:extLst>
      <p:ext uri="{BB962C8B-B14F-4D97-AF65-F5344CB8AC3E}">
        <p14:creationId xmlns:p14="http://schemas.microsoft.com/office/powerpoint/2010/main" val="216469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36C3C-0D1D-483E-982C-0566125068CF}" type="slidenum">
              <a:rPr lang="es-ES" smtClean="0"/>
              <a:t>2</a:t>
            </a:fld>
            <a:endParaRPr lang="es-ES"/>
          </a:p>
        </p:txBody>
      </p:sp>
    </p:spTree>
    <p:extLst>
      <p:ext uri="{BB962C8B-B14F-4D97-AF65-F5344CB8AC3E}">
        <p14:creationId xmlns:p14="http://schemas.microsoft.com/office/powerpoint/2010/main" val="297990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Early</a:t>
            </a:r>
            <a:r>
              <a:rPr lang="nl-NL" dirty="0"/>
              <a:t> </a:t>
            </a:r>
            <a:r>
              <a:rPr lang="nl-NL" dirty="0" err="1"/>
              <a:t>epithelial</a:t>
            </a:r>
            <a:r>
              <a:rPr lang="nl-NL" dirty="0"/>
              <a:t> </a:t>
            </a:r>
            <a:r>
              <a:rPr lang="nl-NL" dirty="0" err="1"/>
              <a:t>barrier</a:t>
            </a:r>
            <a:r>
              <a:rPr lang="nl-NL" dirty="0"/>
              <a:t> </a:t>
            </a:r>
            <a:r>
              <a:rPr lang="nl-NL" dirty="0" err="1"/>
              <a:t>dysfunctions</a:t>
            </a:r>
            <a:r>
              <a:rPr lang="nl-NL" dirty="0"/>
              <a:t> </a:t>
            </a:r>
            <a:r>
              <a:rPr lang="nl-NL" dirty="0" err="1"/>
              <a:t>with</a:t>
            </a:r>
            <a:r>
              <a:rPr lang="nl-NL" dirty="0"/>
              <a:t> mucositis </a:t>
            </a:r>
            <a:r>
              <a:rPr lang="nl-NL" dirty="0" err="1"/>
              <a:t>symptoms</a:t>
            </a:r>
            <a:r>
              <a:rPr lang="nl-NL" dirty="0"/>
              <a:t>. The </a:t>
            </a:r>
            <a:r>
              <a:rPr lang="nl-NL" dirty="0" err="1"/>
              <a:t>mucosal</a:t>
            </a:r>
            <a:r>
              <a:rPr lang="nl-NL" dirty="0"/>
              <a:t> </a:t>
            </a:r>
            <a:r>
              <a:rPr lang="nl-NL" dirty="0" err="1"/>
              <a:t>and</a:t>
            </a:r>
            <a:r>
              <a:rPr lang="nl-NL" dirty="0"/>
              <a:t> </a:t>
            </a:r>
            <a:r>
              <a:rPr lang="nl-NL" dirty="0" err="1"/>
              <a:t>epithelial</a:t>
            </a:r>
            <a:r>
              <a:rPr lang="nl-NL" dirty="0"/>
              <a:t> breakdown </a:t>
            </a:r>
            <a:r>
              <a:rPr lang="nl-NL" dirty="0" err="1"/>
              <a:t>results</a:t>
            </a:r>
            <a:r>
              <a:rPr lang="nl-NL" dirty="0"/>
              <a:t> in severe </a:t>
            </a:r>
            <a:r>
              <a:rPr lang="nl-NL" dirty="0" err="1"/>
              <a:t>inflammatory</a:t>
            </a:r>
            <a:r>
              <a:rPr lang="nl-NL" dirty="0"/>
              <a:t> responses, </a:t>
            </a:r>
            <a:r>
              <a:rPr lang="nl-NL" dirty="0" err="1"/>
              <a:t>increasing</a:t>
            </a:r>
            <a:r>
              <a:rPr lang="nl-NL" dirty="0"/>
              <a:t> pro-</a:t>
            </a:r>
            <a:r>
              <a:rPr lang="nl-NL" dirty="0" err="1"/>
              <a:t>inflammatory</a:t>
            </a:r>
            <a:r>
              <a:rPr lang="nl-NL" dirty="0"/>
              <a:t> cytokines. </a:t>
            </a:r>
            <a:r>
              <a:rPr lang="nl-NL" dirty="0" err="1"/>
              <a:t>Its</a:t>
            </a:r>
            <a:r>
              <a:rPr lang="nl-NL" dirty="0"/>
              <a:t> </a:t>
            </a:r>
            <a:r>
              <a:rPr lang="nl-NL" dirty="0" err="1"/>
              <a:t>considered</a:t>
            </a:r>
            <a:r>
              <a:rPr lang="nl-NL" dirty="0"/>
              <a:t> </a:t>
            </a:r>
            <a:r>
              <a:rPr lang="nl-NL" dirty="0" err="1"/>
              <a:t>an</a:t>
            </a:r>
            <a:r>
              <a:rPr lang="nl-NL" dirty="0"/>
              <a:t> </a:t>
            </a:r>
            <a:r>
              <a:rPr lang="nl-NL" dirty="0" err="1"/>
              <a:t>early</a:t>
            </a:r>
            <a:r>
              <a:rPr lang="nl-NL" dirty="0"/>
              <a:t> </a:t>
            </a:r>
            <a:r>
              <a:rPr lang="nl-NL" dirty="0" err="1"/>
              <a:t>responding</a:t>
            </a:r>
            <a:r>
              <a:rPr lang="nl-NL" dirty="0"/>
              <a:t> tissue but </a:t>
            </a:r>
            <a:r>
              <a:rPr lang="nl-NL" dirty="0" err="1"/>
              <a:t>can</a:t>
            </a:r>
            <a:r>
              <a:rPr lang="nl-NL" dirty="0"/>
              <a:t> </a:t>
            </a:r>
            <a:r>
              <a:rPr lang="nl-NL" dirty="0" err="1"/>
              <a:t>also</a:t>
            </a:r>
            <a:r>
              <a:rPr lang="nl-NL" dirty="0"/>
              <a:t> </a:t>
            </a:r>
            <a:r>
              <a:rPr lang="nl-NL" dirty="0" err="1"/>
              <a:t>accumulate</a:t>
            </a:r>
            <a:r>
              <a:rPr lang="nl-NL" dirty="0"/>
              <a:t> severe late </a:t>
            </a:r>
            <a:r>
              <a:rPr lang="nl-NL" dirty="0" err="1"/>
              <a:t>toxicities</a:t>
            </a:r>
            <a:r>
              <a:rPr lang="nl-NL" dirty="0"/>
              <a:t> </a:t>
            </a:r>
            <a:r>
              <a:rPr lang="nl-NL" dirty="0" err="1"/>
              <a:t>where</a:t>
            </a:r>
            <a:r>
              <a:rPr lang="nl-NL" dirty="0"/>
              <a:t> </a:t>
            </a:r>
            <a:r>
              <a:rPr lang="nl-NL" dirty="0" err="1"/>
              <a:t>the</a:t>
            </a:r>
            <a:r>
              <a:rPr lang="nl-NL" dirty="0"/>
              <a:t> </a:t>
            </a:r>
            <a:r>
              <a:rPr lang="nl-NL" dirty="0" err="1"/>
              <a:t>inflammatory</a:t>
            </a:r>
            <a:r>
              <a:rPr lang="nl-NL" dirty="0"/>
              <a:t> response </a:t>
            </a:r>
            <a:r>
              <a:rPr lang="nl-NL" dirty="0" err="1"/>
              <a:t>prevales</a:t>
            </a:r>
            <a:r>
              <a:rPr lang="nl-NL" dirty="0"/>
              <a:t> </a:t>
            </a:r>
            <a:r>
              <a:rPr lang="nl-NL" dirty="0" err="1"/>
              <a:t>together</a:t>
            </a:r>
            <a:r>
              <a:rPr lang="nl-NL" dirty="0"/>
              <a:t> </a:t>
            </a:r>
            <a:r>
              <a:rPr lang="nl-NL" dirty="0" err="1"/>
              <a:t>with</a:t>
            </a:r>
            <a:r>
              <a:rPr lang="nl-NL" dirty="0"/>
              <a:t> a </a:t>
            </a:r>
            <a:r>
              <a:rPr lang="nl-NL" dirty="0" err="1"/>
              <a:t>continuation</a:t>
            </a:r>
            <a:r>
              <a:rPr lang="nl-NL" dirty="0"/>
              <a:t> of stem </a:t>
            </a:r>
            <a:r>
              <a:rPr lang="nl-NL" dirty="0" err="1"/>
              <a:t>cell</a:t>
            </a:r>
            <a:r>
              <a:rPr lang="nl-NL" dirty="0"/>
              <a:t> </a:t>
            </a:r>
            <a:r>
              <a:rPr lang="nl-NL" dirty="0" err="1"/>
              <a:t>depletion</a:t>
            </a:r>
            <a:r>
              <a:rPr lang="nl-NL" dirty="0"/>
              <a:t>, </a:t>
            </a:r>
            <a:r>
              <a:rPr lang="nl-NL" dirty="0" err="1"/>
              <a:t>resulting</a:t>
            </a:r>
            <a:r>
              <a:rPr lang="nl-NL" dirty="0"/>
              <a:t> in ECM changes </a:t>
            </a:r>
            <a:r>
              <a:rPr lang="nl-NL" dirty="0" err="1"/>
              <a:t>including</a:t>
            </a:r>
            <a:r>
              <a:rPr lang="nl-NL" dirty="0"/>
              <a:t> fibrosis, </a:t>
            </a:r>
            <a:r>
              <a:rPr lang="nl-NL" dirty="0" err="1"/>
              <a:t>loss</a:t>
            </a:r>
            <a:r>
              <a:rPr lang="nl-NL" dirty="0"/>
              <a:t> of </a:t>
            </a:r>
            <a:r>
              <a:rPr lang="nl-NL" dirty="0" err="1"/>
              <a:t>function</a:t>
            </a:r>
            <a:r>
              <a:rPr lang="nl-NL" dirty="0"/>
              <a:t>. </a:t>
            </a:r>
          </a:p>
        </p:txBody>
      </p:sp>
      <p:sp>
        <p:nvSpPr>
          <p:cNvPr id="4" name="Slide Number Placeholder 3"/>
          <p:cNvSpPr>
            <a:spLocks noGrp="1"/>
          </p:cNvSpPr>
          <p:nvPr>
            <p:ph type="sldNum" sz="quarter" idx="5"/>
          </p:nvPr>
        </p:nvSpPr>
        <p:spPr/>
        <p:txBody>
          <a:bodyPr/>
          <a:lstStyle/>
          <a:p>
            <a:fld id="{9B436C3C-0D1D-483E-982C-0566125068CF}" type="slidenum">
              <a:rPr lang="es-ES" smtClean="0"/>
              <a:t>4</a:t>
            </a:fld>
            <a:endParaRPr lang="es-ES"/>
          </a:p>
        </p:txBody>
      </p:sp>
    </p:spTree>
    <p:extLst>
      <p:ext uri="{BB962C8B-B14F-4D97-AF65-F5344CB8AC3E}">
        <p14:creationId xmlns:p14="http://schemas.microsoft.com/office/powerpoint/2010/main" val="341938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0842-CF1E-67AB-A143-93ABAACFA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74EF2-65EC-0228-AF46-85B57C060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2B4C6-16E1-5E3E-60AA-F11477CC979D}"/>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Radiotherapy acts through numerous mechanisms to kill cancer cells, including direct damage to cellular structures, cell death and senescence, immune activation, vasculature disruption and impaired wound healing. However, these events also occur in healthy tissues including the skin, contributing to the development of radiation dermatitis (5-9). </a:t>
            </a:r>
          </a:p>
          <a:p>
            <a:r>
              <a:rPr lang="en-GB" sz="1200" kern="1200" dirty="0">
                <a:solidFill>
                  <a:schemeClr val="tx1"/>
                </a:solidFill>
                <a:effectLst/>
                <a:latin typeface="+mn-lt"/>
                <a:ea typeface="+mn-ea"/>
                <a:cs typeface="+mn-cs"/>
              </a:rPr>
              <a:t>Radiation-induced early toxicity progresses into late toxicity, both contributing to alterations in the tissue’s microenvironment. This results in major wound healing complications within the irradiated area observed in up to 35% of post-operative patients (10, 11). It highlights the vast complexity of radiotherapy’s impact on the skin, from the initial ionization of biomolecules within femtosecond time to late toxicities months to years after irradiation.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a:extLst>
              <a:ext uri="{FF2B5EF4-FFF2-40B4-BE49-F238E27FC236}">
                <a16:creationId xmlns:a16="http://schemas.microsoft.com/office/drawing/2014/main" id="{09DCB126-0035-54EF-66D8-00F95E24579F}"/>
              </a:ext>
            </a:extLst>
          </p:cNvPr>
          <p:cNvSpPr>
            <a:spLocks noGrp="1"/>
          </p:cNvSpPr>
          <p:nvPr>
            <p:ph type="sldNum" sz="quarter" idx="5"/>
          </p:nvPr>
        </p:nvSpPr>
        <p:spPr/>
        <p:txBody>
          <a:bodyPr/>
          <a:lstStyle/>
          <a:p>
            <a:fld id="{9B436C3C-0D1D-483E-982C-0566125068CF}" type="slidenum">
              <a:rPr lang="es-ES" smtClean="0"/>
              <a:t>5</a:t>
            </a:fld>
            <a:endParaRPr lang="es-ES"/>
          </a:p>
        </p:txBody>
      </p:sp>
    </p:spTree>
    <p:extLst>
      <p:ext uri="{BB962C8B-B14F-4D97-AF65-F5344CB8AC3E}">
        <p14:creationId xmlns:p14="http://schemas.microsoft.com/office/powerpoint/2010/main" val="1499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D7E37-DC21-00C5-22C8-5BE47B67A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16E54-76F7-3EBB-89CE-43032F88E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A594E-FFED-CE88-C7D6-099242FE5A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3688C5-B507-1760-3EAB-4731ACAC021A}"/>
              </a:ext>
            </a:extLst>
          </p:cNvPr>
          <p:cNvSpPr>
            <a:spLocks noGrp="1"/>
          </p:cNvSpPr>
          <p:nvPr>
            <p:ph type="sldNum" sz="quarter" idx="5"/>
          </p:nvPr>
        </p:nvSpPr>
        <p:spPr/>
        <p:txBody>
          <a:bodyPr/>
          <a:lstStyle/>
          <a:p>
            <a:fld id="{9B436C3C-0D1D-483E-982C-0566125068CF}" type="slidenum">
              <a:rPr lang="es-ES" smtClean="0"/>
              <a:t>11</a:t>
            </a:fld>
            <a:endParaRPr lang="es-ES"/>
          </a:p>
        </p:txBody>
      </p:sp>
    </p:spTree>
    <p:extLst>
      <p:ext uri="{BB962C8B-B14F-4D97-AF65-F5344CB8AC3E}">
        <p14:creationId xmlns:p14="http://schemas.microsoft.com/office/powerpoint/2010/main" val="112570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36C3C-0D1D-483E-982C-0566125068CF}" type="slidenum">
              <a:rPr lang="es-ES" smtClean="0"/>
              <a:t>29</a:t>
            </a:fld>
            <a:endParaRPr lang="es-ES"/>
          </a:p>
        </p:txBody>
      </p:sp>
    </p:spTree>
    <p:extLst>
      <p:ext uri="{BB962C8B-B14F-4D97-AF65-F5344CB8AC3E}">
        <p14:creationId xmlns:p14="http://schemas.microsoft.com/office/powerpoint/2010/main" val="368414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36C3C-0D1D-483E-982C-0566125068CF}" type="slidenum">
              <a:rPr lang="es-ES" smtClean="0"/>
              <a:t>30</a:t>
            </a:fld>
            <a:endParaRPr lang="es-ES"/>
          </a:p>
        </p:txBody>
      </p:sp>
    </p:spTree>
    <p:extLst>
      <p:ext uri="{BB962C8B-B14F-4D97-AF65-F5344CB8AC3E}">
        <p14:creationId xmlns:p14="http://schemas.microsoft.com/office/powerpoint/2010/main" val="275063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00580-699A-0C54-91D0-0E1BBFE593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s-ES"/>
          </a:p>
        </p:txBody>
      </p:sp>
      <p:sp>
        <p:nvSpPr>
          <p:cNvPr id="3" name="Sous-titre 2">
            <a:extLst>
              <a:ext uri="{FF2B5EF4-FFF2-40B4-BE49-F238E27FC236}">
                <a16:creationId xmlns:a16="http://schemas.microsoft.com/office/drawing/2014/main" id="{235A6B76-D78A-0A8F-913E-97D8C636F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s-ES"/>
          </a:p>
        </p:txBody>
      </p:sp>
      <p:sp>
        <p:nvSpPr>
          <p:cNvPr id="4" name="Espace réservé de la date 3">
            <a:extLst>
              <a:ext uri="{FF2B5EF4-FFF2-40B4-BE49-F238E27FC236}">
                <a16:creationId xmlns:a16="http://schemas.microsoft.com/office/drawing/2014/main" id="{1988B7F6-B2DC-D025-15EC-04A1B462823A}"/>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74F2FD31-7719-8FF7-375C-C9009E959E96}"/>
              </a:ext>
            </a:extLst>
          </p:cNvPr>
          <p:cNvSpPr>
            <a:spLocks noGrp="1"/>
          </p:cNvSpPr>
          <p:nvPr>
            <p:ph type="ftr" sz="quarter" idx="11"/>
          </p:nvPr>
        </p:nvSpPr>
        <p:spPr/>
        <p:txBody>
          <a:bodyPr/>
          <a:lstStyle/>
          <a:p>
            <a:endParaRPr lang="es-ES" dirty="0"/>
          </a:p>
        </p:txBody>
      </p:sp>
      <p:sp>
        <p:nvSpPr>
          <p:cNvPr id="6" name="Espace réservé du numéro de diapositive 5">
            <a:extLst>
              <a:ext uri="{FF2B5EF4-FFF2-40B4-BE49-F238E27FC236}">
                <a16:creationId xmlns:a16="http://schemas.microsoft.com/office/drawing/2014/main" id="{FC5175A0-411F-DB77-B1A8-B5038D7701A2}"/>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335835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6086B-6D86-B6D6-4ECC-447353A69385}"/>
              </a:ext>
            </a:extLst>
          </p:cNvPr>
          <p:cNvSpPr>
            <a:spLocks noGrp="1"/>
          </p:cNvSpPr>
          <p:nvPr>
            <p:ph type="title"/>
          </p:nvPr>
        </p:nvSpPr>
        <p:spPr/>
        <p:txBody>
          <a:bodyPr/>
          <a:lstStyle/>
          <a:p>
            <a:r>
              <a:rPr lang="fr-FR"/>
              <a:t>Modifiez le style du titre</a:t>
            </a:r>
            <a:endParaRPr lang="es-ES"/>
          </a:p>
        </p:txBody>
      </p:sp>
      <p:sp>
        <p:nvSpPr>
          <p:cNvPr id="3" name="Espace réservé du texte vertical 2">
            <a:extLst>
              <a:ext uri="{FF2B5EF4-FFF2-40B4-BE49-F238E27FC236}">
                <a16:creationId xmlns:a16="http://schemas.microsoft.com/office/drawing/2014/main" id="{25DB48F8-B326-309C-6D9D-B10D0A1C4C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491E88CD-0E19-82E2-C80D-F8794FA8DC1F}"/>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CAC574E7-0BD5-BD74-4890-7384BC6CF1D9}"/>
              </a:ext>
            </a:extLst>
          </p:cNvPr>
          <p:cNvSpPr>
            <a:spLocks noGrp="1"/>
          </p:cNvSpPr>
          <p:nvPr>
            <p:ph type="ftr" sz="quarter" idx="11"/>
          </p:nvPr>
        </p:nvSpPr>
        <p:spPr/>
        <p:txBody>
          <a:bodyPr/>
          <a:lstStyle/>
          <a:p>
            <a:endParaRPr lang="es-ES" dirty="0"/>
          </a:p>
        </p:txBody>
      </p:sp>
      <p:sp>
        <p:nvSpPr>
          <p:cNvPr id="6" name="Espace réservé du numéro de diapositive 5">
            <a:extLst>
              <a:ext uri="{FF2B5EF4-FFF2-40B4-BE49-F238E27FC236}">
                <a16:creationId xmlns:a16="http://schemas.microsoft.com/office/drawing/2014/main" id="{55D946DE-10EC-9845-AB2A-EF8AB0BB2818}"/>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383969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DA291C-D907-3E40-2A13-AA230843BD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s-ES"/>
          </a:p>
        </p:txBody>
      </p:sp>
      <p:sp>
        <p:nvSpPr>
          <p:cNvPr id="3" name="Espace réservé du texte vertical 2">
            <a:extLst>
              <a:ext uri="{FF2B5EF4-FFF2-40B4-BE49-F238E27FC236}">
                <a16:creationId xmlns:a16="http://schemas.microsoft.com/office/drawing/2014/main" id="{9662422C-7D53-B37A-B20D-E9268ADB55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411DFF43-ECB2-4635-8AF6-7721DA03F01F}"/>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14C5E829-4D82-5CCD-5D44-8FC156DB7F89}"/>
              </a:ext>
            </a:extLst>
          </p:cNvPr>
          <p:cNvSpPr>
            <a:spLocks noGrp="1"/>
          </p:cNvSpPr>
          <p:nvPr>
            <p:ph type="ftr" sz="quarter" idx="11"/>
          </p:nvPr>
        </p:nvSpPr>
        <p:spPr/>
        <p:txBody>
          <a:bodyPr/>
          <a:lstStyle/>
          <a:p>
            <a:endParaRPr lang="es-ES" dirty="0"/>
          </a:p>
        </p:txBody>
      </p:sp>
      <p:sp>
        <p:nvSpPr>
          <p:cNvPr id="6" name="Espace réservé du numéro de diapositive 5">
            <a:extLst>
              <a:ext uri="{FF2B5EF4-FFF2-40B4-BE49-F238E27FC236}">
                <a16:creationId xmlns:a16="http://schemas.microsoft.com/office/drawing/2014/main" id="{98DF301F-141E-E3A1-4F31-D6D802538AA7}"/>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34770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604F3-AA4D-356B-81FA-B630B8F88B6C}"/>
              </a:ext>
            </a:extLst>
          </p:cNvPr>
          <p:cNvSpPr>
            <a:spLocks noGrp="1"/>
          </p:cNvSpPr>
          <p:nvPr>
            <p:ph type="title"/>
          </p:nvPr>
        </p:nvSpPr>
        <p:spPr/>
        <p:txBody>
          <a:bodyPr/>
          <a:lstStyle/>
          <a:p>
            <a:r>
              <a:rPr lang="fr-FR"/>
              <a:t>Modifiez le style du titre</a:t>
            </a:r>
            <a:endParaRPr lang="es-ES"/>
          </a:p>
        </p:txBody>
      </p:sp>
      <p:sp>
        <p:nvSpPr>
          <p:cNvPr id="3" name="Espace réservé du contenu 2">
            <a:extLst>
              <a:ext uri="{FF2B5EF4-FFF2-40B4-BE49-F238E27FC236}">
                <a16:creationId xmlns:a16="http://schemas.microsoft.com/office/drawing/2014/main" id="{EC546BBA-09A5-8B5F-B41D-F91FC240382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1B1F7CBA-D03D-6253-C439-628CC0574604}"/>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F26A9669-BABF-E063-3839-29FD5F78B109}"/>
              </a:ext>
            </a:extLst>
          </p:cNvPr>
          <p:cNvSpPr>
            <a:spLocks noGrp="1"/>
          </p:cNvSpPr>
          <p:nvPr>
            <p:ph type="ftr" sz="quarter" idx="11"/>
          </p:nvPr>
        </p:nvSpPr>
        <p:spPr/>
        <p:txBody>
          <a:bodyPr/>
          <a:lstStyle/>
          <a:p>
            <a:endParaRPr lang="es-ES" dirty="0"/>
          </a:p>
        </p:txBody>
      </p:sp>
      <p:sp>
        <p:nvSpPr>
          <p:cNvPr id="6" name="Espace réservé du numéro de diapositive 5">
            <a:extLst>
              <a:ext uri="{FF2B5EF4-FFF2-40B4-BE49-F238E27FC236}">
                <a16:creationId xmlns:a16="http://schemas.microsoft.com/office/drawing/2014/main" id="{2C4FA91B-7402-5253-4882-27C6E073D290}"/>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276298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ADF8E-340E-943B-2291-9CCAB41EE2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s-ES"/>
          </a:p>
        </p:txBody>
      </p:sp>
      <p:sp>
        <p:nvSpPr>
          <p:cNvPr id="3" name="Espace réservé du texte 2">
            <a:extLst>
              <a:ext uri="{FF2B5EF4-FFF2-40B4-BE49-F238E27FC236}">
                <a16:creationId xmlns:a16="http://schemas.microsoft.com/office/drawing/2014/main" id="{A112EE71-73C4-4508-60EB-032839581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08AE7C-69B3-1CF9-2766-0A7F6ED3C912}"/>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346145E7-A5BD-7613-6E5A-64589DF556AA}"/>
              </a:ext>
            </a:extLst>
          </p:cNvPr>
          <p:cNvSpPr>
            <a:spLocks noGrp="1"/>
          </p:cNvSpPr>
          <p:nvPr>
            <p:ph type="ftr" sz="quarter" idx="11"/>
          </p:nvPr>
        </p:nvSpPr>
        <p:spPr/>
        <p:txBody>
          <a:bodyPr/>
          <a:lstStyle/>
          <a:p>
            <a:endParaRPr lang="es-ES" dirty="0"/>
          </a:p>
        </p:txBody>
      </p:sp>
      <p:sp>
        <p:nvSpPr>
          <p:cNvPr id="6" name="Espace réservé du numéro de diapositive 5">
            <a:extLst>
              <a:ext uri="{FF2B5EF4-FFF2-40B4-BE49-F238E27FC236}">
                <a16:creationId xmlns:a16="http://schemas.microsoft.com/office/drawing/2014/main" id="{0E3B92A7-6FD7-64C5-2F6C-9916CFEAD249}"/>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226645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5FE03-8A7D-4681-AEDD-B7411253EA96}"/>
              </a:ext>
            </a:extLst>
          </p:cNvPr>
          <p:cNvSpPr>
            <a:spLocks noGrp="1"/>
          </p:cNvSpPr>
          <p:nvPr>
            <p:ph type="title"/>
          </p:nvPr>
        </p:nvSpPr>
        <p:spPr/>
        <p:txBody>
          <a:bodyPr/>
          <a:lstStyle/>
          <a:p>
            <a:r>
              <a:rPr lang="fr-FR"/>
              <a:t>Modifiez le style du titre</a:t>
            </a:r>
            <a:endParaRPr lang="es-ES"/>
          </a:p>
        </p:txBody>
      </p:sp>
      <p:sp>
        <p:nvSpPr>
          <p:cNvPr id="3" name="Espace réservé du contenu 2">
            <a:extLst>
              <a:ext uri="{FF2B5EF4-FFF2-40B4-BE49-F238E27FC236}">
                <a16:creationId xmlns:a16="http://schemas.microsoft.com/office/drawing/2014/main" id="{A7DFDE5E-2340-8A7A-2E73-A9F8B3362D5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contenu 3">
            <a:extLst>
              <a:ext uri="{FF2B5EF4-FFF2-40B4-BE49-F238E27FC236}">
                <a16:creationId xmlns:a16="http://schemas.microsoft.com/office/drawing/2014/main" id="{9853E706-9F1E-A45F-B5C8-8EE2FF0B798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e la date 4">
            <a:extLst>
              <a:ext uri="{FF2B5EF4-FFF2-40B4-BE49-F238E27FC236}">
                <a16:creationId xmlns:a16="http://schemas.microsoft.com/office/drawing/2014/main" id="{08E95DBD-92C7-1EDE-4B25-500EE42B47A1}"/>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6" name="Espace réservé du pied de page 5">
            <a:extLst>
              <a:ext uri="{FF2B5EF4-FFF2-40B4-BE49-F238E27FC236}">
                <a16:creationId xmlns:a16="http://schemas.microsoft.com/office/drawing/2014/main" id="{A6FBBBC2-2D98-4036-38AB-070CC17977A4}"/>
              </a:ext>
            </a:extLst>
          </p:cNvPr>
          <p:cNvSpPr>
            <a:spLocks noGrp="1"/>
          </p:cNvSpPr>
          <p:nvPr>
            <p:ph type="ftr" sz="quarter" idx="11"/>
          </p:nvPr>
        </p:nvSpPr>
        <p:spPr/>
        <p:txBody>
          <a:bodyPr/>
          <a:lstStyle/>
          <a:p>
            <a:endParaRPr lang="es-ES" dirty="0"/>
          </a:p>
        </p:txBody>
      </p:sp>
      <p:sp>
        <p:nvSpPr>
          <p:cNvPr id="7" name="Espace réservé du numéro de diapositive 6">
            <a:extLst>
              <a:ext uri="{FF2B5EF4-FFF2-40B4-BE49-F238E27FC236}">
                <a16:creationId xmlns:a16="http://schemas.microsoft.com/office/drawing/2014/main" id="{ED349BEB-C360-FB9A-8191-F9661B06EA14}"/>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420721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8B2F5-4122-1FE8-BDB6-AE2503F89166}"/>
              </a:ext>
            </a:extLst>
          </p:cNvPr>
          <p:cNvSpPr>
            <a:spLocks noGrp="1"/>
          </p:cNvSpPr>
          <p:nvPr>
            <p:ph type="title"/>
          </p:nvPr>
        </p:nvSpPr>
        <p:spPr>
          <a:xfrm>
            <a:off x="839788" y="365125"/>
            <a:ext cx="10515600" cy="1325563"/>
          </a:xfrm>
        </p:spPr>
        <p:txBody>
          <a:bodyPr/>
          <a:lstStyle/>
          <a:p>
            <a:r>
              <a:rPr lang="fr-FR"/>
              <a:t>Modifiez le style du titre</a:t>
            </a:r>
            <a:endParaRPr lang="es-ES"/>
          </a:p>
        </p:txBody>
      </p:sp>
      <p:sp>
        <p:nvSpPr>
          <p:cNvPr id="3" name="Espace réservé du texte 2">
            <a:extLst>
              <a:ext uri="{FF2B5EF4-FFF2-40B4-BE49-F238E27FC236}">
                <a16:creationId xmlns:a16="http://schemas.microsoft.com/office/drawing/2014/main" id="{B3BB2AD1-AFF7-F33B-8ECC-3E6BEF477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6BDBC0-BB8F-0642-96C0-456EFA6317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u texte 4">
            <a:extLst>
              <a:ext uri="{FF2B5EF4-FFF2-40B4-BE49-F238E27FC236}">
                <a16:creationId xmlns:a16="http://schemas.microsoft.com/office/drawing/2014/main" id="{C68509E3-9B91-0FDF-DCAF-1B9635694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419C22-F66D-9F04-72F6-655FA72A96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7" name="Espace réservé de la date 6">
            <a:extLst>
              <a:ext uri="{FF2B5EF4-FFF2-40B4-BE49-F238E27FC236}">
                <a16:creationId xmlns:a16="http://schemas.microsoft.com/office/drawing/2014/main" id="{2AB17DFC-5F03-88E5-8656-9E917F1A0599}"/>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8" name="Espace réservé du pied de page 7">
            <a:extLst>
              <a:ext uri="{FF2B5EF4-FFF2-40B4-BE49-F238E27FC236}">
                <a16:creationId xmlns:a16="http://schemas.microsoft.com/office/drawing/2014/main" id="{D6853D24-F359-EBAA-174B-37173282A4CE}"/>
              </a:ext>
            </a:extLst>
          </p:cNvPr>
          <p:cNvSpPr>
            <a:spLocks noGrp="1"/>
          </p:cNvSpPr>
          <p:nvPr>
            <p:ph type="ftr" sz="quarter" idx="11"/>
          </p:nvPr>
        </p:nvSpPr>
        <p:spPr/>
        <p:txBody>
          <a:bodyPr/>
          <a:lstStyle/>
          <a:p>
            <a:endParaRPr lang="es-ES" dirty="0"/>
          </a:p>
        </p:txBody>
      </p:sp>
      <p:sp>
        <p:nvSpPr>
          <p:cNvPr id="9" name="Espace réservé du numéro de diapositive 8">
            <a:extLst>
              <a:ext uri="{FF2B5EF4-FFF2-40B4-BE49-F238E27FC236}">
                <a16:creationId xmlns:a16="http://schemas.microsoft.com/office/drawing/2014/main" id="{494783EF-2795-BDF6-6A05-B5AF7F35FD3F}"/>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18677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95EEC-F7C3-A5F2-8FCA-72DB1128C5D5}"/>
              </a:ext>
            </a:extLst>
          </p:cNvPr>
          <p:cNvSpPr>
            <a:spLocks noGrp="1"/>
          </p:cNvSpPr>
          <p:nvPr>
            <p:ph type="title"/>
          </p:nvPr>
        </p:nvSpPr>
        <p:spPr/>
        <p:txBody>
          <a:bodyPr/>
          <a:lstStyle/>
          <a:p>
            <a:r>
              <a:rPr lang="fr-FR"/>
              <a:t>Modifiez le style du titre</a:t>
            </a:r>
            <a:endParaRPr lang="es-ES"/>
          </a:p>
        </p:txBody>
      </p:sp>
      <p:sp>
        <p:nvSpPr>
          <p:cNvPr id="3" name="Espace réservé de la date 2">
            <a:extLst>
              <a:ext uri="{FF2B5EF4-FFF2-40B4-BE49-F238E27FC236}">
                <a16:creationId xmlns:a16="http://schemas.microsoft.com/office/drawing/2014/main" id="{D0267D8C-8F77-9E22-5395-3EA0E1EFD401}"/>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4" name="Espace réservé du pied de page 3">
            <a:extLst>
              <a:ext uri="{FF2B5EF4-FFF2-40B4-BE49-F238E27FC236}">
                <a16:creationId xmlns:a16="http://schemas.microsoft.com/office/drawing/2014/main" id="{21F3A0AA-821C-8545-5AD0-AE45EFAF386E}"/>
              </a:ext>
            </a:extLst>
          </p:cNvPr>
          <p:cNvSpPr>
            <a:spLocks noGrp="1"/>
          </p:cNvSpPr>
          <p:nvPr>
            <p:ph type="ftr" sz="quarter" idx="11"/>
          </p:nvPr>
        </p:nvSpPr>
        <p:spPr/>
        <p:txBody>
          <a:bodyPr/>
          <a:lstStyle/>
          <a:p>
            <a:endParaRPr lang="es-ES" dirty="0"/>
          </a:p>
        </p:txBody>
      </p:sp>
      <p:sp>
        <p:nvSpPr>
          <p:cNvPr id="5" name="Espace réservé du numéro de diapositive 4">
            <a:extLst>
              <a:ext uri="{FF2B5EF4-FFF2-40B4-BE49-F238E27FC236}">
                <a16:creationId xmlns:a16="http://schemas.microsoft.com/office/drawing/2014/main" id="{6A6D69EE-50E4-2732-8F85-099F06FBF08C}"/>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10090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2D4E74-9DC6-3685-8861-37C05DDC8F5C}"/>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3" name="Espace réservé du pied de page 2">
            <a:extLst>
              <a:ext uri="{FF2B5EF4-FFF2-40B4-BE49-F238E27FC236}">
                <a16:creationId xmlns:a16="http://schemas.microsoft.com/office/drawing/2014/main" id="{A83F83BA-367E-26D9-4504-9F83106A402B}"/>
              </a:ext>
            </a:extLst>
          </p:cNvPr>
          <p:cNvSpPr>
            <a:spLocks noGrp="1"/>
          </p:cNvSpPr>
          <p:nvPr>
            <p:ph type="ftr" sz="quarter" idx="11"/>
          </p:nvPr>
        </p:nvSpPr>
        <p:spPr/>
        <p:txBody>
          <a:bodyPr/>
          <a:lstStyle/>
          <a:p>
            <a:endParaRPr lang="es-ES" dirty="0"/>
          </a:p>
        </p:txBody>
      </p:sp>
      <p:sp>
        <p:nvSpPr>
          <p:cNvPr id="4" name="Espace réservé du numéro de diapositive 3">
            <a:extLst>
              <a:ext uri="{FF2B5EF4-FFF2-40B4-BE49-F238E27FC236}">
                <a16:creationId xmlns:a16="http://schemas.microsoft.com/office/drawing/2014/main" id="{1C92EB17-C6DA-03DC-F4DF-6FEF15AF7CCA}"/>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688654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FAA7DC-7015-5CAC-92E6-BA38E41002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ES"/>
          </a:p>
        </p:txBody>
      </p:sp>
      <p:sp>
        <p:nvSpPr>
          <p:cNvPr id="3" name="Espace réservé du contenu 2">
            <a:extLst>
              <a:ext uri="{FF2B5EF4-FFF2-40B4-BE49-F238E27FC236}">
                <a16:creationId xmlns:a16="http://schemas.microsoft.com/office/drawing/2014/main" id="{933482B0-6897-DAD9-6730-1ABF3F016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texte 3">
            <a:extLst>
              <a:ext uri="{FF2B5EF4-FFF2-40B4-BE49-F238E27FC236}">
                <a16:creationId xmlns:a16="http://schemas.microsoft.com/office/drawing/2014/main" id="{B4023D8B-DC5E-E825-BF25-638FB5A08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C8665E-8548-A1B1-7FC9-F71310A55F9A}"/>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6" name="Espace réservé du pied de page 5">
            <a:extLst>
              <a:ext uri="{FF2B5EF4-FFF2-40B4-BE49-F238E27FC236}">
                <a16:creationId xmlns:a16="http://schemas.microsoft.com/office/drawing/2014/main" id="{C7324E05-48EA-01F4-4168-F0B60E559FED}"/>
              </a:ext>
            </a:extLst>
          </p:cNvPr>
          <p:cNvSpPr>
            <a:spLocks noGrp="1"/>
          </p:cNvSpPr>
          <p:nvPr>
            <p:ph type="ftr" sz="quarter" idx="11"/>
          </p:nvPr>
        </p:nvSpPr>
        <p:spPr/>
        <p:txBody>
          <a:bodyPr/>
          <a:lstStyle/>
          <a:p>
            <a:endParaRPr lang="es-ES" dirty="0"/>
          </a:p>
        </p:txBody>
      </p:sp>
      <p:sp>
        <p:nvSpPr>
          <p:cNvPr id="7" name="Espace réservé du numéro de diapositive 6">
            <a:extLst>
              <a:ext uri="{FF2B5EF4-FFF2-40B4-BE49-F238E27FC236}">
                <a16:creationId xmlns:a16="http://schemas.microsoft.com/office/drawing/2014/main" id="{99794696-D2B0-1AE9-FFFB-9B002F042F6B}"/>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216147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DCBF8-30BA-FD30-4BE4-8EBA805B8E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ES"/>
          </a:p>
        </p:txBody>
      </p:sp>
      <p:sp>
        <p:nvSpPr>
          <p:cNvPr id="3" name="Espace réservé pour une image  2">
            <a:extLst>
              <a:ext uri="{FF2B5EF4-FFF2-40B4-BE49-F238E27FC236}">
                <a16:creationId xmlns:a16="http://schemas.microsoft.com/office/drawing/2014/main" id="{47C4D931-19F6-0D14-510E-86F0AB3B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Espace réservé du texte 3">
            <a:extLst>
              <a:ext uri="{FF2B5EF4-FFF2-40B4-BE49-F238E27FC236}">
                <a16:creationId xmlns:a16="http://schemas.microsoft.com/office/drawing/2014/main" id="{FF012F93-36D8-6612-D406-2BF3A0FC9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463248-E477-4B02-2FB5-EB6C4D6F3A53}"/>
              </a:ext>
            </a:extLst>
          </p:cNvPr>
          <p:cNvSpPr>
            <a:spLocks noGrp="1"/>
          </p:cNvSpPr>
          <p:nvPr>
            <p:ph type="dt" sz="half" idx="10"/>
          </p:nvPr>
        </p:nvSpPr>
        <p:spPr/>
        <p:txBody>
          <a:bodyPr/>
          <a:lstStyle/>
          <a:p>
            <a:fld id="{82377B3E-8225-45A0-BEFF-50B43511A3F2}" type="datetimeFigureOut">
              <a:rPr lang="es-ES" smtClean="0"/>
              <a:t>15/09/2025</a:t>
            </a:fld>
            <a:endParaRPr lang="es-ES" dirty="0"/>
          </a:p>
        </p:txBody>
      </p:sp>
      <p:sp>
        <p:nvSpPr>
          <p:cNvPr id="6" name="Espace réservé du pied de page 5">
            <a:extLst>
              <a:ext uri="{FF2B5EF4-FFF2-40B4-BE49-F238E27FC236}">
                <a16:creationId xmlns:a16="http://schemas.microsoft.com/office/drawing/2014/main" id="{A82AAD4C-8320-215E-256D-AA126175396D}"/>
              </a:ext>
            </a:extLst>
          </p:cNvPr>
          <p:cNvSpPr>
            <a:spLocks noGrp="1"/>
          </p:cNvSpPr>
          <p:nvPr>
            <p:ph type="ftr" sz="quarter" idx="11"/>
          </p:nvPr>
        </p:nvSpPr>
        <p:spPr/>
        <p:txBody>
          <a:bodyPr/>
          <a:lstStyle/>
          <a:p>
            <a:endParaRPr lang="es-ES" dirty="0"/>
          </a:p>
        </p:txBody>
      </p:sp>
      <p:sp>
        <p:nvSpPr>
          <p:cNvPr id="7" name="Espace réservé du numéro de diapositive 6">
            <a:extLst>
              <a:ext uri="{FF2B5EF4-FFF2-40B4-BE49-F238E27FC236}">
                <a16:creationId xmlns:a16="http://schemas.microsoft.com/office/drawing/2014/main" id="{DD155502-C53E-E04F-91FC-AF8E425B605A}"/>
              </a:ext>
            </a:extLst>
          </p:cNvPr>
          <p:cNvSpPr>
            <a:spLocks noGrp="1"/>
          </p:cNvSpPr>
          <p:nvPr>
            <p:ph type="sldNum" sz="quarter" idx="12"/>
          </p:nvPr>
        </p:nvSpPr>
        <p:spPr/>
        <p:txBody>
          <a:bodyPr/>
          <a:lstStyle/>
          <a:p>
            <a:fld id="{0990A513-6863-457C-8E91-D05C3CE00275}" type="slidenum">
              <a:rPr lang="es-ES" smtClean="0"/>
              <a:t>‹#›</a:t>
            </a:fld>
            <a:endParaRPr lang="es-ES" dirty="0"/>
          </a:p>
        </p:txBody>
      </p:sp>
    </p:spTree>
    <p:extLst>
      <p:ext uri="{BB962C8B-B14F-4D97-AF65-F5344CB8AC3E}">
        <p14:creationId xmlns:p14="http://schemas.microsoft.com/office/powerpoint/2010/main" val="399469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EA5FBE5-B26F-1337-7294-3B1EA8D6D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s-ES"/>
          </a:p>
        </p:txBody>
      </p:sp>
      <p:sp>
        <p:nvSpPr>
          <p:cNvPr id="3" name="Espace réservé du texte 2">
            <a:extLst>
              <a:ext uri="{FF2B5EF4-FFF2-40B4-BE49-F238E27FC236}">
                <a16:creationId xmlns:a16="http://schemas.microsoft.com/office/drawing/2014/main" id="{38DEE575-521B-6AB1-FDCA-91065C5B8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9C4249C6-B291-2116-8DDD-01022A0B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77B3E-8225-45A0-BEFF-50B43511A3F2}" type="datetimeFigureOut">
              <a:rPr lang="es-ES" smtClean="0"/>
              <a:t>15/09/2025</a:t>
            </a:fld>
            <a:endParaRPr lang="es-ES" dirty="0"/>
          </a:p>
        </p:txBody>
      </p:sp>
      <p:sp>
        <p:nvSpPr>
          <p:cNvPr id="5" name="Espace réservé du pied de page 4">
            <a:extLst>
              <a:ext uri="{FF2B5EF4-FFF2-40B4-BE49-F238E27FC236}">
                <a16:creationId xmlns:a16="http://schemas.microsoft.com/office/drawing/2014/main" id="{2D1B476C-6382-E3DE-A278-3D111CD92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Espace réservé du numéro de diapositive 5">
            <a:extLst>
              <a:ext uri="{FF2B5EF4-FFF2-40B4-BE49-F238E27FC236}">
                <a16:creationId xmlns:a16="http://schemas.microsoft.com/office/drawing/2014/main" id="{B459522A-64CB-717F-4468-B126C4E21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0A513-6863-457C-8E91-D05C3CE00275}" type="slidenum">
              <a:rPr lang="es-ES" smtClean="0"/>
              <a:t>‹#›</a:t>
            </a:fld>
            <a:endParaRPr lang="es-ES" dirty="0"/>
          </a:p>
        </p:txBody>
      </p:sp>
    </p:spTree>
    <p:extLst>
      <p:ext uri="{BB962C8B-B14F-4D97-AF65-F5344CB8AC3E}">
        <p14:creationId xmlns:p14="http://schemas.microsoft.com/office/powerpoint/2010/main" val="191810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emf"/><Relationship Id="rId4" Type="http://schemas.microsoft.com/office/2007/relationships/hdphoto" Target="../media/hdphoto1.wdp"/><Relationship Id="rId9"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47.jpg"/><Relationship Id="rId4" Type="http://schemas.openxmlformats.org/officeDocument/2006/relationships/image" Target="../media/image1.jpeg"/><Relationship Id="rId9"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bout – Agora">
            <a:extLst>
              <a:ext uri="{FF2B5EF4-FFF2-40B4-BE49-F238E27FC236}">
                <a16:creationId xmlns:a16="http://schemas.microsoft.com/office/drawing/2014/main" id="{6403349F-5B83-0A66-E5C9-DC3A46D3A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5772150" y="0"/>
            <a:ext cx="6419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 Agora">
            <a:extLst>
              <a:ext uri="{FF2B5EF4-FFF2-40B4-BE49-F238E27FC236}">
                <a16:creationId xmlns:a16="http://schemas.microsoft.com/office/drawing/2014/main" id="{D2F2D93B-F2F7-5998-9581-D8828EDE8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 y="0"/>
            <a:ext cx="578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DE9343-BD2E-734C-3FCC-41FE8291CAB9}"/>
              </a:ext>
            </a:extLst>
          </p:cNvPr>
          <p:cNvSpPr/>
          <p:nvPr/>
        </p:nvSpPr>
        <p:spPr>
          <a:xfrm>
            <a:off x="10530038" y="704551"/>
            <a:ext cx="1661962" cy="1470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3" name="Picture 4" descr="Fondation ISREC - Objective">
            <a:extLst>
              <a:ext uri="{FF2B5EF4-FFF2-40B4-BE49-F238E27FC236}">
                <a16:creationId xmlns:a16="http://schemas.microsoft.com/office/drawing/2014/main" id="{3935F592-7B35-6113-5121-C4BE29BEC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950" y="733426"/>
            <a:ext cx="1429394" cy="14293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1708050-0628-FAB8-B6A3-79C42D5F8AA7}"/>
              </a:ext>
            </a:extLst>
          </p:cNvPr>
          <p:cNvSpPr/>
          <p:nvPr/>
        </p:nvSpPr>
        <p:spPr>
          <a:xfrm>
            <a:off x="8187655" y="4829813"/>
            <a:ext cx="4004345" cy="1294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Times New Roman" panose="02020603050405020304" pitchFamily="18" charset="0"/>
                <a:cs typeface="Times New Roman" panose="02020603050405020304" pitchFamily="18" charset="0"/>
              </a:rPr>
              <a:t>Anouk Sesink, </a:t>
            </a:r>
            <a:r>
              <a:rPr lang="es-ES" sz="2400" b="1" dirty="0" err="1">
                <a:solidFill>
                  <a:schemeClr val="tx1"/>
                </a:solidFill>
                <a:latin typeface="Times New Roman" panose="02020603050405020304" pitchFamily="18" charset="0"/>
                <a:cs typeface="Times New Roman" panose="02020603050405020304" pitchFamily="18" charset="0"/>
              </a:rPr>
              <a:t>Ph.D</a:t>
            </a:r>
            <a:r>
              <a:rPr lang="es-ES" sz="2400" b="1" dirty="0">
                <a:solidFill>
                  <a:schemeClr val="tx1"/>
                </a:solidFill>
                <a:latin typeface="Times New Roman" panose="02020603050405020304" pitchFamily="18" charset="0"/>
                <a:cs typeface="Times New Roman" panose="02020603050405020304" pitchFamily="18" charset="0"/>
              </a:rPr>
              <a:t>.</a:t>
            </a:r>
          </a:p>
          <a:p>
            <a:pPr algn="ctr"/>
            <a:r>
              <a:rPr lang="es-ES" sz="2000" dirty="0">
                <a:solidFill>
                  <a:schemeClr val="tx1"/>
                </a:solidFill>
                <a:latin typeface="Times New Roman" panose="02020603050405020304" pitchFamily="18" charset="0"/>
                <a:cs typeface="Times New Roman" panose="02020603050405020304" pitchFamily="18" charset="0"/>
              </a:rPr>
              <a:t>Dept. Radio-Oncology, CHUV</a:t>
            </a:r>
          </a:p>
        </p:txBody>
      </p:sp>
      <p:sp>
        <p:nvSpPr>
          <p:cNvPr id="9" name="Rectangle 8">
            <a:extLst>
              <a:ext uri="{FF2B5EF4-FFF2-40B4-BE49-F238E27FC236}">
                <a16:creationId xmlns:a16="http://schemas.microsoft.com/office/drawing/2014/main" id="{88F3A840-0AEC-92A1-86D8-BA12883C718D}"/>
              </a:ext>
            </a:extLst>
          </p:cNvPr>
          <p:cNvSpPr/>
          <p:nvPr/>
        </p:nvSpPr>
        <p:spPr>
          <a:xfrm>
            <a:off x="4356545" y="692060"/>
            <a:ext cx="5978391" cy="147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8" name="ZoneTexte 7">
            <a:extLst>
              <a:ext uri="{FF2B5EF4-FFF2-40B4-BE49-F238E27FC236}">
                <a16:creationId xmlns:a16="http://schemas.microsoft.com/office/drawing/2014/main" id="{6B1A8109-C7D1-1018-8A17-CF80CF5AB706}"/>
              </a:ext>
            </a:extLst>
          </p:cNvPr>
          <p:cNvSpPr txBox="1"/>
          <p:nvPr/>
        </p:nvSpPr>
        <p:spPr>
          <a:xfrm>
            <a:off x="4429760" y="747433"/>
            <a:ext cx="5811520" cy="1384995"/>
          </a:xfrm>
          <a:prstGeom prst="rect">
            <a:avLst/>
          </a:prstGeom>
          <a:noFill/>
        </p:spPr>
        <p:txBody>
          <a:bodyPr wrap="square">
            <a:spAutoFit/>
          </a:bodyPr>
          <a:lstStyle/>
          <a:p>
            <a:pPr algn="ctr"/>
            <a:r>
              <a:rPr lang="en-GB" sz="2800" b="1" dirty="0">
                <a:solidFill>
                  <a:schemeClr val="tx1"/>
                </a:solidFill>
                <a:latin typeface="Times New Roman" panose="02020603050405020304" pitchFamily="18" charset="0"/>
                <a:cs typeface="Times New Roman" panose="02020603050405020304" pitchFamily="18" charset="0"/>
              </a:rPr>
              <a:t>Experimental conditions for the FLASH sparing effect: Systematic in vivo studies</a:t>
            </a:r>
          </a:p>
        </p:txBody>
      </p:sp>
    </p:spTree>
    <p:extLst>
      <p:ext uri="{BB962C8B-B14F-4D97-AF65-F5344CB8AC3E}">
        <p14:creationId xmlns:p14="http://schemas.microsoft.com/office/powerpoint/2010/main" val="72658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6" y="951957"/>
            <a:ext cx="64253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Fractionated radiotherapy is part of the standard of care</a:t>
            </a:r>
          </a:p>
          <a:p>
            <a:pPr marL="742950" lvl="1" indent="-285750" algn="just" eaLnBrk="0" fontAlgn="base" hangingPunct="0">
              <a:spcBef>
                <a:spcPct val="0"/>
              </a:spcBef>
              <a:spcAft>
                <a:spcPct val="0"/>
              </a:spcAft>
              <a:buFont typeface="Courier New" panose="02070309020205020404" pitchFamily="49" charset="0"/>
              <a:buChar char="o"/>
            </a:pPr>
            <a:r>
              <a:rPr lang="en-GB" sz="2000" dirty="0">
                <a:latin typeface="Times New Roman" panose="02020603050405020304" pitchFamily="18" charset="0"/>
                <a:ea typeface="+mj-ea"/>
                <a:cs typeface="Times New Roman" panose="02020603050405020304" pitchFamily="18" charset="0"/>
              </a:rPr>
              <a:t>Repair of sublethal damage in the normal tissue</a:t>
            </a:r>
          </a:p>
          <a:p>
            <a:pPr marL="742950" lvl="1" indent="-285750" algn="just" eaLnBrk="0" fontAlgn="base" hangingPunct="0">
              <a:spcBef>
                <a:spcPct val="0"/>
              </a:spcBef>
              <a:spcAft>
                <a:spcPct val="0"/>
              </a:spcAft>
              <a:buFont typeface="Courier New" panose="02070309020205020404" pitchFamily="49" charset="0"/>
              <a:buChar char="o"/>
            </a:pPr>
            <a:r>
              <a:rPr lang="en-GB" sz="2000" dirty="0">
                <a:latin typeface="Times New Roman" panose="02020603050405020304" pitchFamily="18" charset="0"/>
                <a:ea typeface="+mj-ea"/>
                <a:cs typeface="Times New Roman" panose="02020603050405020304" pitchFamily="18" charset="0"/>
              </a:rPr>
              <a:t>Less normal tissue toxicities</a:t>
            </a:r>
          </a:p>
          <a:p>
            <a:pPr marL="742950" lvl="1" indent="-285750" algn="just" eaLnBrk="0" fontAlgn="base" hangingPunct="0">
              <a:spcBef>
                <a:spcPct val="0"/>
              </a:spcBef>
              <a:spcAft>
                <a:spcPct val="0"/>
              </a:spcAft>
              <a:buFont typeface="Courier New" panose="02070309020205020404" pitchFamily="49" charset="0"/>
              <a:buChar char="o"/>
            </a:pPr>
            <a:r>
              <a:rPr lang="en-GB" sz="2000" dirty="0">
                <a:latin typeface="Times New Roman" panose="02020603050405020304" pitchFamily="18" charset="0"/>
                <a:ea typeface="+mj-ea"/>
                <a:cs typeface="Times New Roman" panose="02020603050405020304" pitchFamily="18" charset="0"/>
              </a:rPr>
              <a:t>Higher total dose delivery</a:t>
            </a:r>
          </a:p>
          <a:p>
            <a:pPr marL="742950" lvl="1" indent="-285750" algn="just" eaLnBrk="0" fontAlgn="base" hangingPunct="0">
              <a:spcBef>
                <a:spcPct val="0"/>
              </a:spcBef>
              <a:spcAft>
                <a:spcPct val="0"/>
              </a:spcAft>
              <a:buFont typeface="Courier New" panose="02070309020205020404" pitchFamily="49" charset="0"/>
              <a:buChar char="o"/>
            </a:pPr>
            <a:r>
              <a:rPr lang="en-GB" sz="2000" dirty="0">
                <a:latin typeface="Times New Roman" panose="02020603050405020304" pitchFamily="18" charset="0"/>
                <a:ea typeface="+mj-ea"/>
                <a:cs typeface="Times New Roman" panose="02020603050405020304" pitchFamily="18" charset="0"/>
              </a:rPr>
              <a:t>Tumour reoxygenation of hypoxic new outer tumour layer results in better tumour control</a:t>
            </a:r>
          </a:p>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lang="en-US" sz="2000" dirty="0">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DE183C36-184B-1084-1F43-3664CDA1125D}"/>
              </a:ext>
            </a:extLst>
          </p:cNvPr>
          <p:cNvPicPr>
            <a:picLocks noChangeAspect="1"/>
          </p:cNvPicPr>
          <p:nvPr/>
        </p:nvPicPr>
        <p:blipFill>
          <a:blip r:embed="rId5"/>
          <a:stretch>
            <a:fillRect/>
          </a:stretch>
        </p:blipFill>
        <p:spPr>
          <a:xfrm>
            <a:off x="8396956" y="951957"/>
            <a:ext cx="3795044" cy="5168082"/>
          </a:xfrm>
          <a:prstGeom prst="rect">
            <a:avLst/>
          </a:prstGeom>
        </p:spPr>
      </p:pic>
      <p:sp>
        <p:nvSpPr>
          <p:cNvPr id="9" name="Rectangle 1">
            <a:extLst>
              <a:ext uri="{FF2B5EF4-FFF2-40B4-BE49-F238E27FC236}">
                <a16:creationId xmlns:a16="http://schemas.microsoft.com/office/drawing/2014/main" id="{81A6F3E9-1665-E2D7-FE7D-759568E66332}"/>
              </a:ext>
            </a:extLst>
          </p:cNvPr>
          <p:cNvSpPr>
            <a:spLocks noChangeArrowheads="1"/>
          </p:cNvSpPr>
          <p:nvPr/>
        </p:nvSpPr>
        <p:spPr bwMode="auto">
          <a:xfrm>
            <a:off x="8766851" y="6502186"/>
            <a:ext cx="35562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lgn="just" eaLnBrk="0" fontAlgn="base" hangingPunct="0">
              <a:spcBef>
                <a:spcPct val="0"/>
              </a:spcBef>
              <a:spcAft>
                <a:spcPct val="0"/>
              </a:spcAft>
            </a:pPr>
            <a:r>
              <a:rPr lang="en-GB" sz="1200" dirty="0">
                <a:latin typeface="Times New Roman" panose="02020603050405020304" pitchFamily="18" charset="0"/>
                <a:ea typeface="+mj-ea"/>
                <a:cs typeface="Times New Roman" panose="02020603050405020304" pitchFamily="18" charset="0"/>
              </a:rPr>
              <a:t>Radiobiology for the radiologist 8</a:t>
            </a:r>
            <a:r>
              <a:rPr lang="en-GB" sz="1200" baseline="30000" dirty="0">
                <a:latin typeface="Times New Roman" panose="02020603050405020304" pitchFamily="18" charset="0"/>
                <a:ea typeface="+mj-ea"/>
                <a:cs typeface="Times New Roman" panose="02020603050405020304" pitchFamily="18" charset="0"/>
              </a:rPr>
              <a:t>th</a:t>
            </a:r>
            <a:r>
              <a:rPr lang="en-GB" sz="1200" dirty="0">
                <a:latin typeface="Times New Roman" panose="02020603050405020304" pitchFamily="18" charset="0"/>
                <a:ea typeface="+mj-ea"/>
                <a:cs typeface="Times New Roman" panose="02020603050405020304" pitchFamily="18" charset="0"/>
              </a:rPr>
              <a:t> edition</a:t>
            </a:r>
            <a:endParaRPr lang="en-US" sz="1200" dirty="0">
              <a:latin typeface="Times New Roman" panose="02020603050405020304" pitchFamily="18" charset="0"/>
              <a:ea typeface="+mj-ea"/>
              <a:cs typeface="Times New Roman" panose="02020603050405020304" pitchFamily="18" charset="0"/>
            </a:endParaRPr>
          </a:p>
        </p:txBody>
      </p:sp>
      <p:pic>
        <p:nvPicPr>
          <p:cNvPr id="11" name="Picture 10">
            <a:extLst>
              <a:ext uri="{FF2B5EF4-FFF2-40B4-BE49-F238E27FC236}">
                <a16:creationId xmlns:a16="http://schemas.microsoft.com/office/drawing/2014/main" id="{F54A5EDA-5AA6-E5F1-BAB4-520DAFA8B29B}"/>
              </a:ext>
            </a:extLst>
          </p:cNvPr>
          <p:cNvPicPr>
            <a:picLocks noChangeAspect="1"/>
          </p:cNvPicPr>
          <p:nvPr/>
        </p:nvPicPr>
        <p:blipFill>
          <a:blip r:embed="rId6"/>
          <a:stretch>
            <a:fillRect/>
          </a:stretch>
        </p:blipFill>
        <p:spPr>
          <a:xfrm>
            <a:off x="4254976" y="2788974"/>
            <a:ext cx="2997162" cy="3909078"/>
          </a:xfrm>
          <a:prstGeom prst="rect">
            <a:avLst/>
          </a:prstGeom>
        </p:spPr>
      </p:pic>
      <p:sp>
        <p:nvSpPr>
          <p:cNvPr id="6" name="Rectangle 1">
            <a:extLst>
              <a:ext uri="{FF2B5EF4-FFF2-40B4-BE49-F238E27FC236}">
                <a16:creationId xmlns:a16="http://schemas.microsoft.com/office/drawing/2014/main" id="{AF4CE0CC-5DE1-AB49-B323-120D2541A5E3}"/>
              </a:ext>
            </a:extLst>
          </p:cNvPr>
          <p:cNvSpPr>
            <a:spLocks noChangeArrowheads="1"/>
          </p:cNvSpPr>
          <p:nvPr/>
        </p:nvSpPr>
        <p:spPr bwMode="auto">
          <a:xfrm>
            <a:off x="3092845" y="3332608"/>
            <a:ext cx="2281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lgn="just" eaLnBrk="0" fontAlgn="base" hangingPunct="0">
              <a:spcBef>
                <a:spcPct val="0"/>
              </a:spcBef>
              <a:spcAft>
                <a:spcPct val="0"/>
              </a:spcAft>
            </a:pPr>
            <a:r>
              <a:rPr lang="en-GB" sz="2000" dirty="0">
                <a:latin typeface="Times New Roman" panose="02020603050405020304" pitchFamily="18" charset="0"/>
                <a:ea typeface="+mj-ea"/>
                <a:cs typeface="Times New Roman" panose="02020603050405020304" pitchFamily="18" charset="0"/>
              </a:rPr>
              <a:t>sublethal damage repair</a:t>
            </a:r>
            <a:endParaRPr lang="en-US" sz="2000" dirty="0">
              <a:latin typeface="Times New Roman" panose="02020603050405020304" pitchFamily="18" charset="0"/>
              <a:ea typeface="+mj-ea"/>
              <a:cs typeface="Times New Roman" panose="02020603050405020304" pitchFamily="18" charset="0"/>
            </a:endParaRPr>
          </a:p>
        </p:txBody>
      </p:sp>
      <p:sp>
        <p:nvSpPr>
          <p:cNvPr id="12" name="Rectangle 1">
            <a:extLst>
              <a:ext uri="{FF2B5EF4-FFF2-40B4-BE49-F238E27FC236}">
                <a16:creationId xmlns:a16="http://schemas.microsoft.com/office/drawing/2014/main" id="{5C3A6723-26EC-9583-C74E-52A3627C0C62}"/>
              </a:ext>
            </a:extLst>
          </p:cNvPr>
          <p:cNvSpPr>
            <a:spLocks noChangeArrowheads="1"/>
          </p:cNvSpPr>
          <p:nvPr/>
        </p:nvSpPr>
        <p:spPr bwMode="auto">
          <a:xfrm>
            <a:off x="8862372" y="737961"/>
            <a:ext cx="3279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GB" sz="2000" dirty="0">
                <a:latin typeface="Times New Roman" panose="02020603050405020304" pitchFamily="18" charset="0"/>
                <a:ea typeface="+mj-ea"/>
                <a:cs typeface="Times New Roman" panose="02020603050405020304" pitchFamily="18" charset="0"/>
              </a:rPr>
              <a:t>Tumour reoxygenation</a:t>
            </a:r>
          </a:p>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lang="en-US" sz="2000"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18F5CC1E-11A6-BF7F-17FE-40A3C898B8B1}"/>
              </a:ext>
            </a:extLst>
          </p:cNvPr>
          <p:cNvSpPr txBox="1"/>
          <p:nvPr/>
        </p:nvSpPr>
        <p:spPr>
          <a:xfrm>
            <a:off x="240146" y="4743513"/>
            <a:ext cx="3888366" cy="646331"/>
          </a:xfrm>
          <a:prstGeom prst="rect">
            <a:avLst/>
          </a:prstGeom>
          <a:noFill/>
        </p:spPr>
        <p:txBody>
          <a:bodyPr wrap="square">
            <a:spAutoFit/>
          </a:bodyPr>
          <a:lstStyle/>
          <a:p>
            <a:r>
              <a:rPr lang="en-GB" sz="1800" dirty="0">
                <a:latin typeface="Times New Roman" panose="02020603050405020304" pitchFamily="18" charset="0"/>
                <a:cs typeface="Times New Roman" panose="02020603050405020304" pitchFamily="18" charset="0"/>
              </a:rPr>
              <a:t>Can maintain the </a:t>
            </a:r>
            <a:r>
              <a:rPr lang="en-GB" dirty="0">
                <a:latin typeface="Times New Roman" panose="02020603050405020304" pitchFamily="18" charset="0"/>
                <a:cs typeface="Times New Roman" panose="02020603050405020304" pitchFamily="18" charset="0"/>
              </a:rPr>
              <a:t>FLASH sparing effect in a fractionated setting?</a:t>
            </a:r>
          </a:p>
        </p:txBody>
      </p:sp>
    </p:spTree>
    <p:extLst>
      <p:ext uri="{BB962C8B-B14F-4D97-AF65-F5344CB8AC3E}">
        <p14:creationId xmlns:p14="http://schemas.microsoft.com/office/powerpoint/2010/main" val="65139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DD27-29D7-4DBD-2A43-57C66B8D84E9}"/>
            </a:ext>
          </a:extLst>
        </p:cNvPr>
        <p:cNvGrpSpPr/>
        <p:nvPr/>
      </p:nvGrpSpPr>
      <p:grpSpPr>
        <a:xfrm>
          <a:off x="0" y="0"/>
          <a:ext cx="0" cy="0"/>
          <a:chOff x="0" y="0"/>
          <a:chExt cx="0" cy="0"/>
        </a:xfrm>
      </p:grpSpPr>
      <p:pic>
        <p:nvPicPr>
          <p:cNvPr id="4" name="Picture 4" descr="About – Agora">
            <a:extLst>
              <a:ext uri="{FF2B5EF4-FFF2-40B4-BE49-F238E27FC236}">
                <a16:creationId xmlns:a16="http://schemas.microsoft.com/office/drawing/2014/main" id="{F71B6F63-5685-2284-F9AB-A8FBB8838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ndation ISREC - Objective">
            <a:extLst>
              <a:ext uri="{FF2B5EF4-FFF2-40B4-BE49-F238E27FC236}">
                <a16:creationId xmlns:a16="http://schemas.microsoft.com/office/drawing/2014/main" id="{BE27F1DE-384F-0237-BECE-BBEEEEE4A8C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
            <a:extLst>
              <a:ext uri="{FF2B5EF4-FFF2-40B4-BE49-F238E27FC236}">
                <a16:creationId xmlns:a16="http://schemas.microsoft.com/office/drawing/2014/main" id="{23C027BE-E725-5CA3-9FAE-5AF7F2AC4F9E}"/>
              </a:ext>
            </a:extLst>
          </p:cNvPr>
          <p:cNvSpPr>
            <a:spLocks noChangeArrowheads="1"/>
          </p:cNvSpPr>
          <p:nvPr/>
        </p:nvSpPr>
        <p:spPr bwMode="auto">
          <a:xfrm>
            <a:off x="240145" y="951957"/>
            <a:ext cx="84527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742950" lvl="1" indent="-285750" algn="just" eaLnBrk="0" fontAlgn="base" hangingPunct="0">
              <a:spcBef>
                <a:spcPct val="0"/>
              </a:spcBef>
              <a:spcAft>
                <a:spcPct val="0"/>
              </a:spcAft>
              <a:buFont typeface="Courier New" panose="02070309020205020404" pitchFamily="49" charset="0"/>
              <a:buChar char="o"/>
            </a:pPr>
            <a:r>
              <a:rPr lang="en-US" altLang="fr-FR" sz="2000" dirty="0">
                <a:latin typeface="Times New Roman" panose="02020603050405020304" pitchFamily="18" charset="0"/>
                <a:ea typeface="Times New Roman" panose="02020603050405020304" pitchFamily="18" charset="0"/>
                <a:cs typeface="Times New Roman" panose="02020603050405020304" pitchFamily="18" charset="0"/>
              </a:rPr>
              <a:t>FLASH Dose Modifying Factor: FDMF</a:t>
            </a:r>
          </a:p>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fr-FR" sz="2000" b="0"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eaLnBrk="0" fontAlgn="base" hangingPunct="0">
              <a:spcBef>
                <a:spcPct val="0"/>
              </a:spcBef>
              <a:spcAft>
                <a:spcPct val="0"/>
              </a:spcAft>
              <a:buFont typeface="Arial" panose="020B0604020202020204" pitchFamily="34" charset="0"/>
              <a:buChar char="•"/>
            </a:pPr>
            <a:endParaRPr lang="en-US" altLang="fr-FR" sz="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9DE8A36-15BA-0EEE-593F-F1EA1013A291}"/>
              </a:ext>
            </a:extLst>
          </p:cNvPr>
          <p:cNvPicPr>
            <a:picLocks noChangeAspect="1"/>
          </p:cNvPicPr>
          <p:nvPr/>
        </p:nvPicPr>
        <p:blipFill>
          <a:blip r:embed="rId6"/>
          <a:stretch>
            <a:fillRect/>
          </a:stretch>
        </p:blipFill>
        <p:spPr>
          <a:xfrm>
            <a:off x="3667225" y="3239842"/>
            <a:ext cx="3881206" cy="3110105"/>
          </a:xfrm>
          <a:prstGeom prst="rect">
            <a:avLst/>
          </a:prstGeom>
        </p:spPr>
      </p:pic>
      <p:cxnSp>
        <p:nvCxnSpPr>
          <p:cNvPr id="10" name="Straight Connector 9">
            <a:extLst>
              <a:ext uri="{FF2B5EF4-FFF2-40B4-BE49-F238E27FC236}">
                <a16:creationId xmlns:a16="http://schemas.microsoft.com/office/drawing/2014/main" id="{6876EECC-A80C-BA51-CEA2-3B32C7D728E2}"/>
              </a:ext>
            </a:extLst>
          </p:cNvPr>
          <p:cNvCxnSpPr/>
          <p:nvPr/>
        </p:nvCxnSpPr>
        <p:spPr>
          <a:xfrm flipV="1">
            <a:off x="6341444" y="2413534"/>
            <a:ext cx="0" cy="2050181"/>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BF6C442-E7B8-3102-09A6-442CB3AD2A9A}"/>
              </a:ext>
            </a:extLst>
          </p:cNvPr>
          <p:cNvCxnSpPr/>
          <p:nvPr/>
        </p:nvCxnSpPr>
        <p:spPr>
          <a:xfrm flipV="1">
            <a:off x="5338813" y="2403909"/>
            <a:ext cx="0" cy="2050181"/>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E1B15EE-A305-840F-1375-B63C782CC1D1}"/>
              </a:ext>
            </a:extLst>
          </p:cNvPr>
          <p:cNvCxnSpPr>
            <a:cxnSpLocks/>
          </p:cNvCxnSpPr>
          <p:nvPr/>
        </p:nvCxnSpPr>
        <p:spPr>
          <a:xfrm flipV="1">
            <a:off x="5338813" y="2403908"/>
            <a:ext cx="1002631" cy="9626"/>
          </a:xfrm>
          <a:prstGeom prst="line">
            <a:avLst/>
          </a:prstGeom>
          <a:ln w="28575"/>
        </p:spPr>
        <p:style>
          <a:lnRef idx="1">
            <a:schemeClr val="dk1"/>
          </a:lnRef>
          <a:fillRef idx="0">
            <a:schemeClr val="dk1"/>
          </a:fillRef>
          <a:effectRef idx="0">
            <a:schemeClr val="dk1"/>
          </a:effectRef>
          <a:fontRef idx="minor">
            <a:schemeClr val="tx1"/>
          </a:fontRef>
        </p:style>
      </p:cxnSp>
      <p:sp>
        <p:nvSpPr>
          <p:cNvPr id="14" name="Rectangle 1">
            <a:extLst>
              <a:ext uri="{FF2B5EF4-FFF2-40B4-BE49-F238E27FC236}">
                <a16:creationId xmlns:a16="http://schemas.microsoft.com/office/drawing/2014/main" id="{4BEE78D3-F8DB-26CE-DB0E-46A03B0DFDE6}"/>
              </a:ext>
            </a:extLst>
          </p:cNvPr>
          <p:cNvSpPr>
            <a:spLocks noChangeArrowheads="1"/>
          </p:cNvSpPr>
          <p:nvPr/>
        </p:nvSpPr>
        <p:spPr bwMode="auto">
          <a:xfrm>
            <a:off x="5416933" y="1941240"/>
            <a:ext cx="11474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FDMF</a:t>
            </a:r>
          </a:p>
          <a:p>
            <a:pPr marL="742950" lvl="1" indent="-285750" algn="just" eaLnBrk="0" fontAlgn="base" hangingPunct="0">
              <a:spcBef>
                <a:spcPct val="0"/>
              </a:spcBef>
              <a:spcAft>
                <a:spcPct val="0"/>
              </a:spcAft>
              <a:buFont typeface="Arial" panose="020B0604020202020204" pitchFamily="34" charset="0"/>
              <a:buChar char="•"/>
            </a:pPr>
            <a:endParaRPr lang="en-US" altLang="fr-FR" sz="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ABD2962-9449-7772-6043-23C31860A73B}"/>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63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4ED1-755C-F2DA-3388-6D22210FFD4D}"/>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C6DBEF3C-D6B4-E4B2-EBEA-BC5E8972C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EB195F-474A-53CE-FDEA-C0DE94D9E28E}"/>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324ADD53-D669-4968-34D3-1F3D3DC7CF9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988B8FFC-5F67-1427-A4F3-46661A91FA21}"/>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Methods</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sp>
        <p:nvSpPr>
          <p:cNvPr id="5" name="Rectangle 4">
            <a:extLst>
              <a:ext uri="{FF2B5EF4-FFF2-40B4-BE49-F238E27FC236}">
                <a16:creationId xmlns:a16="http://schemas.microsoft.com/office/drawing/2014/main" id="{03FF6CD2-0CE9-637A-56D8-218A440D6DA9}"/>
              </a:ext>
            </a:extLst>
          </p:cNvPr>
          <p:cNvSpPr/>
          <p:nvPr/>
        </p:nvSpPr>
        <p:spPr>
          <a:xfrm rot="1753395">
            <a:off x="748882" y="5190928"/>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6" name="Connecteur droit avec flèche 10">
            <a:extLst>
              <a:ext uri="{FF2B5EF4-FFF2-40B4-BE49-F238E27FC236}">
                <a16:creationId xmlns:a16="http://schemas.microsoft.com/office/drawing/2014/main" id="{BD5CF9C1-67B0-B205-0CAF-BC50691B1D90}"/>
              </a:ext>
            </a:extLst>
          </p:cNvPr>
          <p:cNvCxnSpPr>
            <a:cxnSpLocks/>
          </p:cNvCxnSpPr>
          <p:nvPr/>
        </p:nvCxnSpPr>
        <p:spPr>
          <a:xfrm>
            <a:off x="1364064" y="5864612"/>
            <a:ext cx="5470621" cy="128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ZoneTexte 26">
            <a:extLst>
              <a:ext uri="{FF2B5EF4-FFF2-40B4-BE49-F238E27FC236}">
                <a16:creationId xmlns:a16="http://schemas.microsoft.com/office/drawing/2014/main" id="{6CC19847-8B25-7509-5063-1516B8C8D59D}"/>
              </a:ext>
            </a:extLst>
          </p:cNvPr>
          <p:cNvSpPr txBox="1"/>
          <p:nvPr/>
        </p:nvSpPr>
        <p:spPr>
          <a:xfrm>
            <a:off x="8180400" y="5453141"/>
            <a:ext cx="194431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SURVIVAL</a:t>
            </a:r>
          </a:p>
          <a:p>
            <a:pPr algn="ctr"/>
            <a:r>
              <a:rPr lang="en-US" sz="1400" i="1" dirty="0">
                <a:latin typeface="Times New Roman" panose="02020603050405020304" pitchFamily="18" charset="0"/>
                <a:cs typeface="Times New Roman" panose="02020603050405020304" pitchFamily="18" charset="0"/>
              </a:rPr>
              <a:t>Follow-up until</a:t>
            </a:r>
          </a:p>
          <a:p>
            <a:pPr algn="ctr"/>
            <a:r>
              <a:rPr lang="en-US" sz="1400" i="1" dirty="0">
                <a:latin typeface="Times New Roman" panose="02020603050405020304" pitchFamily="18" charset="0"/>
                <a:cs typeface="Times New Roman" panose="02020603050405020304" pitchFamily="18" charset="0"/>
              </a:rPr>
              <a:t>Endpoint is reached</a:t>
            </a:r>
          </a:p>
        </p:txBody>
      </p:sp>
      <p:pic>
        <p:nvPicPr>
          <p:cNvPr id="8" name="Image 6">
            <a:extLst>
              <a:ext uri="{FF2B5EF4-FFF2-40B4-BE49-F238E27FC236}">
                <a16:creationId xmlns:a16="http://schemas.microsoft.com/office/drawing/2014/main" id="{2D25368C-6CBE-F68E-A56E-9E165C8744A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48182" y="5791569"/>
            <a:ext cx="394660" cy="367954"/>
          </a:xfrm>
          <a:prstGeom prst="rect">
            <a:avLst/>
          </a:prstGeom>
        </p:spPr>
      </p:pic>
      <p:sp>
        <p:nvSpPr>
          <p:cNvPr id="15" name="ZoneTexte 7">
            <a:extLst>
              <a:ext uri="{FF2B5EF4-FFF2-40B4-BE49-F238E27FC236}">
                <a16:creationId xmlns:a16="http://schemas.microsoft.com/office/drawing/2014/main" id="{D1FF5951-49B9-4F5D-E49E-F0F97DCAC460}"/>
              </a:ext>
            </a:extLst>
          </p:cNvPr>
          <p:cNvSpPr txBox="1"/>
          <p:nvPr/>
        </p:nvSpPr>
        <p:spPr>
          <a:xfrm>
            <a:off x="1199949" y="5455312"/>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a:t>
            </a:r>
          </a:p>
        </p:txBody>
      </p:sp>
      <p:sp>
        <p:nvSpPr>
          <p:cNvPr id="16" name="ZoneTexte 8">
            <a:extLst>
              <a:ext uri="{FF2B5EF4-FFF2-40B4-BE49-F238E27FC236}">
                <a16:creationId xmlns:a16="http://schemas.microsoft.com/office/drawing/2014/main" id="{EFD9902C-E2FE-9795-6D93-61F5A4AAF10F}"/>
              </a:ext>
            </a:extLst>
          </p:cNvPr>
          <p:cNvSpPr txBox="1"/>
          <p:nvPr/>
        </p:nvSpPr>
        <p:spPr>
          <a:xfrm>
            <a:off x="1277122" y="6232716"/>
            <a:ext cx="394660" cy="338554"/>
          </a:xfrm>
          <a:prstGeom prst="rect">
            <a:avLst/>
          </a:prstGeom>
          <a:noFill/>
        </p:spPr>
        <p:txBody>
          <a:bodyPr wrap="none" rtlCol="0">
            <a:spAutoFit/>
          </a:bodyPr>
          <a:lstStyle/>
          <a:p>
            <a:r>
              <a:rPr lang="es-ES" sz="1600" i="1" dirty="0"/>
              <a:t>0d</a:t>
            </a:r>
          </a:p>
        </p:txBody>
      </p:sp>
      <p:pic>
        <p:nvPicPr>
          <p:cNvPr id="17" name="Image 1">
            <a:extLst>
              <a:ext uri="{FF2B5EF4-FFF2-40B4-BE49-F238E27FC236}">
                <a16:creationId xmlns:a16="http://schemas.microsoft.com/office/drawing/2014/main" id="{4F240E7B-D918-3548-31DF-F88B074316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94" t="4429" b="56328"/>
          <a:stretch/>
        </p:blipFill>
        <p:spPr>
          <a:xfrm rot="16200000">
            <a:off x="57114" y="5137197"/>
            <a:ext cx="1549398" cy="1064501"/>
          </a:xfrm>
          <a:prstGeom prst="rect">
            <a:avLst/>
          </a:prstGeom>
        </p:spPr>
      </p:pic>
      <p:sp>
        <p:nvSpPr>
          <p:cNvPr id="18" name="ZoneTexte 8">
            <a:extLst>
              <a:ext uri="{FF2B5EF4-FFF2-40B4-BE49-F238E27FC236}">
                <a16:creationId xmlns:a16="http://schemas.microsoft.com/office/drawing/2014/main" id="{B63EE026-1F32-F3C0-D926-35320D7D6205}"/>
              </a:ext>
            </a:extLst>
          </p:cNvPr>
          <p:cNvSpPr txBox="1"/>
          <p:nvPr/>
        </p:nvSpPr>
        <p:spPr>
          <a:xfrm>
            <a:off x="6441601" y="6127866"/>
            <a:ext cx="647934" cy="338554"/>
          </a:xfrm>
          <a:prstGeom prst="rect">
            <a:avLst/>
          </a:prstGeom>
          <a:noFill/>
        </p:spPr>
        <p:txBody>
          <a:bodyPr wrap="none" rtlCol="0">
            <a:spAutoFit/>
          </a:bodyPr>
          <a:lstStyle/>
          <a:p>
            <a:r>
              <a:rPr lang="es-ES" sz="1600" i="1" dirty="0"/>
              <a:t>± 25d</a:t>
            </a:r>
          </a:p>
        </p:txBody>
      </p:sp>
      <p:pic>
        <p:nvPicPr>
          <p:cNvPr id="19" name="Picture 18">
            <a:extLst>
              <a:ext uri="{FF2B5EF4-FFF2-40B4-BE49-F238E27FC236}">
                <a16:creationId xmlns:a16="http://schemas.microsoft.com/office/drawing/2014/main" id="{7D18CD82-8F76-10B4-FCA6-94E26A3F3992}"/>
              </a:ext>
            </a:extLst>
          </p:cNvPr>
          <p:cNvPicPr>
            <a:picLocks noChangeAspect="1"/>
          </p:cNvPicPr>
          <p:nvPr/>
        </p:nvPicPr>
        <p:blipFill>
          <a:blip r:embed="rId7"/>
          <a:stretch>
            <a:fillRect/>
          </a:stretch>
        </p:blipFill>
        <p:spPr>
          <a:xfrm>
            <a:off x="7005492" y="5245726"/>
            <a:ext cx="1431256" cy="1015381"/>
          </a:xfrm>
          <a:prstGeom prst="rect">
            <a:avLst/>
          </a:prstGeom>
        </p:spPr>
      </p:pic>
      <p:cxnSp>
        <p:nvCxnSpPr>
          <p:cNvPr id="20" name="Straight Arrow Connector 19">
            <a:extLst>
              <a:ext uri="{FF2B5EF4-FFF2-40B4-BE49-F238E27FC236}">
                <a16:creationId xmlns:a16="http://schemas.microsoft.com/office/drawing/2014/main" id="{8B941E9F-9ACB-F615-4E0B-A92FFB7D0E71}"/>
              </a:ext>
            </a:extLst>
          </p:cNvPr>
          <p:cNvCxnSpPr>
            <a:cxnSpLocks/>
          </p:cNvCxnSpPr>
          <p:nvPr/>
        </p:nvCxnSpPr>
        <p:spPr>
          <a:xfrm flipV="1">
            <a:off x="1418810" y="5365589"/>
            <a:ext cx="5406147" cy="21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1" name="ZoneTexte 7">
            <a:extLst>
              <a:ext uri="{FF2B5EF4-FFF2-40B4-BE49-F238E27FC236}">
                <a16:creationId xmlns:a16="http://schemas.microsoft.com/office/drawing/2014/main" id="{F620A797-1502-F136-9A7C-0B09CB151691}"/>
              </a:ext>
            </a:extLst>
          </p:cNvPr>
          <p:cNvSpPr txBox="1"/>
          <p:nvPr/>
        </p:nvSpPr>
        <p:spPr>
          <a:xfrm>
            <a:off x="3253295" y="4966775"/>
            <a:ext cx="1683829"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Daily observation</a:t>
            </a:r>
          </a:p>
        </p:txBody>
      </p:sp>
      <p:pic>
        <p:nvPicPr>
          <p:cNvPr id="34" name="Image 6">
            <a:extLst>
              <a:ext uri="{FF2B5EF4-FFF2-40B4-BE49-F238E27FC236}">
                <a16:creationId xmlns:a16="http://schemas.microsoft.com/office/drawing/2014/main" id="{9EC18662-1A8D-9DDF-835A-B7BC9F97A50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88047" y="5788574"/>
            <a:ext cx="394660" cy="367954"/>
          </a:xfrm>
          <a:prstGeom prst="rect">
            <a:avLst/>
          </a:prstGeom>
        </p:spPr>
      </p:pic>
      <p:pic>
        <p:nvPicPr>
          <p:cNvPr id="38" name="Image 6">
            <a:extLst>
              <a:ext uri="{FF2B5EF4-FFF2-40B4-BE49-F238E27FC236}">
                <a16:creationId xmlns:a16="http://schemas.microsoft.com/office/drawing/2014/main" id="{421788A1-FB4B-D733-055C-F47A6B498C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26793" y="5797010"/>
            <a:ext cx="394660" cy="367954"/>
          </a:xfrm>
          <a:prstGeom prst="rect">
            <a:avLst/>
          </a:prstGeom>
        </p:spPr>
      </p:pic>
      <p:pic>
        <p:nvPicPr>
          <p:cNvPr id="39" name="Image 6">
            <a:extLst>
              <a:ext uri="{FF2B5EF4-FFF2-40B4-BE49-F238E27FC236}">
                <a16:creationId xmlns:a16="http://schemas.microsoft.com/office/drawing/2014/main" id="{C83C5799-4A26-718A-B113-B027C506171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66658" y="5794015"/>
            <a:ext cx="394660" cy="367954"/>
          </a:xfrm>
          <a:prstGeom prst="rect">
            <a:avLst/>
          </a:prstGeom>
        </p:spPr>
      </p:pic>
      <p:pic>
        <p:nvPicPr>
          <p:cNvPr id="40" name="Image 6">
            <a:extLst>
              <a:ext uri="{FF2B5EF4-FFF2-40B4-BE49-F238E27FC236}">
                <a16:creationId xmlns:a16="http://schemas.microsoft.com/office/drawing/2014/main" id="{3C3893EB-C3E1-AC06-DAC3-BE5972BEE68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594960" y="5797419"/>
            <a:ext cx="394660" cy="367954"/>
          </a:xfrm>
          <a:prstGeom prst="rect">
            <a:avLst/>
          </a:prstGeom>
        </p:spPr>
      </p:pic>
      <p:sp>
        <p:nvSpPr>
          <p:cNvPr id="41" name="ZoneTexte 7">
            <a:extLst>
              <a:ext uri="{FF2B5EF4-FFF2-40B4-BE49-F238E27FC236}">
                <a16:creationId xmlns:a16="http://schemas.microsoft.com/office/drawing/2014/main" id="{7943D238-F999-AA45-BBEF-3F5E5EB8128D}"/>
              </a:ext>
            </a:extLst>
          </p:cNvPr>
          <p:cNvSpPr txBox="1"/>
          <p:nvPr/>
        </p:nvSpPr>
        <p:spPr>
          <a:xfrm>
            <a:off x="1517497" y="5451934"/>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#2</a:t>
            </a:r>
          </a:p>
        </p:txBody>
      </p:sp>
      <p:sp>
        <p:nvSpPr>
          <p:cNvPr id="42" name="ZoneTexte 7">
            <a:extLst>
              <a:ext uri="{FF2B5EF4-FFF2-40B4-BE49-F238E27FC236}">
                <a16:creationId xmlns:a16="http://schemas.microsoft.com/office/drawing/2014/main" id="{EEBE3ADE-DEB0-9BBD-89C0-1BF3C575DC86}"/>
              </a:ext>
            </a:extLst>
          </p:cNvPr>
          <p:cNvSpPr txBox="1"/>
          <p:nvPr/>
        </p:nvSpPr>
        <p:spPr>
          <a:xfrm>
            <a:off x="1856327" y="5448450"/>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#3</a:t>
            </a:r>
          </a:p>
        </p:txBody>
      </p:sp>
      <p:sp>
        <p:nvSpPr>
          <p:cNvPr id="43" name="ZoneTexte 7">
            <a:extLst>
              <a:ext uri="{FF2B5EF4-FFF2-40B4-BE49-F238E27FC236}">
                <a16:creationId xmlns:a16="http://schemas.microsoft.com/office/drawing/2014/main" id="{C53A1EDE-001F-4371-FD1E-F0357349D44E}"/>
              </a:ext>
            </a:extLst>
          </p:cNvPr>
          <p:cNvSpPr txBox="1"/>
          <p:nvPr/>
        </p:nvSpPr>
        <p:spPr>
          <a:xfrm>
            <a:off x="2200016" y="5453308"/>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#4</a:t>
            </a:r>
          </a:p>
        </p:txBody>
      </p:sp>
      <p:sp>
        <p:nvSpPr>
          <p:cNvPr id="44" name="ZoneTexte 7">
            <a:extLst>
              <a:ext uri="{FF2B5EF4-FFF2-40B4-BE49-F238E27FC236}">
                <a16:creationId xmlns:a16="http://schemas.microsoft.com/office/drawing/2014/main" id="{E8611E3E-6D00-DDD5-A1AE-31D70033F6AC}"/>
              </a:ext>
            </a:extLst>
          </p:cNvPr>
          <p:cNvSpPr txBox="1"/>
          <p:nvPr/>
        </p:nvSpPr>
        <p:spPr>
          <a:xfrm>
            <a:off x="2539368" y="5451536"/>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#5</a:t>
            </a:r>
          </a:p>
        </p:txBody>
      </p:sp>
      <p:sp>
        <p:nvSpPr>
          <p:cNvPr id="46" name="ZoneTexte 8">
            <a:extLst>
              <a:ext uri="{FF2B5EF4-FFF2-40B4-BE49-F238E27FC236}">
                <a16:creationId xmlns:a16="http://schemas.microsoft.com/office/drawing/2014/main" id="{38C4B879-BFE2-E308-EE98-D2D0A1533D8E}"/>
              </a:ext>
            </a:extLst>
          </p:cNvPr>
          <p:cNvSpPr txBox="1"/>
          <p:nvPr/>
        </p:nvSpPr>
        <p:spPr>
          <a:xfrm>
            <a:off x="1907273" y="6231252"/>
            <a:ext cx="394660" cy="338554"/>
          </a:xfrm>
          <a:prstGeom prst="rect">
            <a:avLst/>
          </a:prstGeom>
          <a:noFill/>
        </p:spPr>
        <p:txBody>
          <a:bodyPr wrap="none" rtlCol="0">
            <a:spAutoFit/>
          </a:bodyPr>
          <a:lstStyle/>
          <a:p>
            <a:r>
              <a:rPr lang="es-ES" sz="1600" i="1" dirty="0"/>
              <a:t>2d</a:t>
            </a:r>
          </a:p>
        </p:txBody>
      </p:sp>
      <p:sp>
        <p:nvSpPr>
          <p:cNvPr id="47" name="ZoneTexte 8">
            <a:extLst>
              <a:ext uri="{FF2B5EF4-FFF2-40B4-BE49-F238E27FC236}">
                <a16:creationId xmlns:a16="http://schemas.microsoft.com/office/drawing/2014/main" id="{5FC2E6EE-CDBA-3A86-35EC-E256E28AB4A7}"/>
              </a:ext>
            </a:extLst>
          </p:cNvPr>
          <p:cNvSpPr txBox="1"/>
          <p:nvPr/>
        </p:nvSpPr>
        <p:spPr>
          <a:xfrm>
            <a:off x="2241002" y="6226348"/>
            <a:ext cx="394660" cy="338554"/>
          </a:xfrm>
          <a:prstGeom prst="rect">
            <a:avLst/>
          </a:prstGeom>
          <a:noFill/>
        </p:spPr>
        <p:txBody>
          <a:bodyPr wrap="none" rtlCol="0">
            <a:spAutoFit/>
          </a:bodyPr>
          <a:lstStyle/>
          <a:p>
            <a:r>
              <a:rPr lang="es-ES" sz="1600" i="1" dirty="0"/>
              <a:t>3d</a:t>
            </a:r>
          </a:p>
        </p:txBody>
      </p:sp>
      <p:sp>
        <p:nvSpPr>
          <p:cNvPr id="48" name="ZoneTexte 8">
            <a:extLst>
              <a:ext uri="{FF2B5EF4-FFF2-40B4-BE49-F238E27FC236}">
                <a16:creationId xmlns:a16="http://schemas.microsoft.com/office/drawing/2014/main" id="{D3B1717F-1EFC-65FA-6FC1-0C373F06611D}"/>
              </a:ext>
            </a:extLst>
          </p:cNvPr>
          <p:cNvSpPr txBox="1"/>
          <p:nvPr/>
        </p:nvSpPr>
        <p:spPr>
          <a:xfrm>
            <a:off x="2591407" y="6233022"/>
            <a:ext cx="394660" cy="338554"/>
          </a:xfrm>
          <a:prstGeom prst="rect">
            <a:avLst/>
          </a:prstGeom>
          <a:noFill/>
        </p:spPr>
        <p:txBody>
          <a:bodyPr wrap="none" rtlCol="0">
            <a:spAutoFit/>
          </a:bodyPr>
          <a:lstStyle/>
          <a:p>
            <a:r>
              <a:rPr lang="es-ES" sz="1600" i="1" dirty="0"/>
              <a:t>4d</a:t>
            </a:r>
          </a:p>
        </p:txBody>
      </p:sp>
      <p:sp>
        <p:nvSpPr>
          <p:cNvPr id="49" name="ZoneTexte 8">
            <a:extLst>
              <a:ext uri="{FF2B5EF4-FFF2-40B4-BE49-F238E27FC236}">
                <a16:creationId xmlns:a16="http://schemas.microsoft.com/office/drawing/2014/main" id="{705E15C1-A231-D175-B567-9CB2A905DC7D}"/>
              </a:ext>
            </a:extLst>
          </p:cNvPr>
          <p:cNvSpPr txBox="1"/>
          <p:nvPr/>
        </p:nvSpPr>
        <p:spPr>
          <a:xfrm>
            <a:off x="1587334" y="6230916"/>
            <a:ext cx="394660" cy="338554"/>
          </a:xfrm>
          <a:prstGeom prst="rect">
            <a:avLst/>
          </a:prstGeom>
          <a:noFill/>
        </p:spPr>
        <p:txBody>
          <a:bodyPr wrap="none" rtlCol="0">
            <a:spAutoFit/>
          </a:bodyPr>
          <a:lstStyle/>
          <a:p>
            <a:r>
              <a:rPr lang="es-ES" sz="1600" i="1" dirty="0"/>
              <a:t>1d</a:t>
            </a:r>
          </a:p>
        </p:txBody>
      </p:sp>
      <p:pic>
        <p:nvPicPr>
          <p:cNvPr id="50" name="Image 6">
            <a:extLst>
              <a:ext uri="{FF2B5EF4-FFF2-40B4-BE49-F238E27FC236}">
                <a16:creationId xmlns:a16="http://schemas.microsoft.com/office/drawing/2014/main" id="{2529E47A-0D5E-C7BD-0ED7-94722DE3AE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28113" y="5789398"/>
            <a:ext cx="394660" cy="367954"/>
          </a:xfrm>
          <a:prstGeom prst="rect">
            <a:avLst/>
          </a:prstGeom>
        </p:spPr>
      </p:pic>
      <p:sp>
        <p:nvSpPr>
          <p:cNvPr id="51" name="ZoneTexte 7">
            <a:extLst>
              <a:ext uri="{FF2B5EF4-FFF2-40B4-BE49-F238E27FC236}">
                <a16:creationId xmlns:a16="http://schemas.microsoft.com/office/drawing/2014/main" id="{2F5E6EB0-F454-4C40-2D3D-22BC6E0E7E2B}"/>
              </a:ext>
            </a:extLst>
          </p:cNvPr>
          <p:cNvSpPr txBox="1"/>
          <p:nvPr/>
        </p:nvSpPr>
        <p:spPr>
          <a:xfrm>
            <a:off x="3479880" y="5453141"/>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#6</a:t>
            </a:r>
          </a:p>
        </p:txBody>
      </p:sp>
      <p:sp>
        <p:nvSpPr>
          <p:cNvPr id="52" name="ZoneTexte 8">
            <a:extLst>
              <a:ext uri="{FF2B5EF4-FFF2-40B4-BE49-F238E27FC236}">
                <a16:creationId xmlns:a16="http://schemas.microsoft.com/office/drawing/2014/main" id="{37905DE5-D0E1-805B-EF0D-124CA85E8B81}"/>
              </a:ext>
            </a:extLst>
          </p:cNvPr>
          <p:cNvSpPr txBox="1"/>
          <p:nvPr/>
        </p:nvSpPr>
        <p:spPr>
          <a:xfrm>
            <a:off x="3557053" y="6230545"/>
            <a:ext cx="394660" cy="338554"/>
          </a:xfrm>
          <a:prstGeom prst="rect">
            <a:avLst/>
          </a:prstGeom>
          <a:noFill/>
        </p:spPr>
        <p:txBody>
          <a:bodyPr wrap="none" rtlCol="0">
            <a:spAutoFit/>
          </a:bodyPr>
          <a:lstStyle/>
          <a:p>
            <a:r>
              <a:rPr lang="es-ES" sz="1600" i="1" dirty="0"/>
              <a:t>7d</a:t>
            </a:r>
          </a:p>
        </p:txBody>
      </p:sp>
      <p:pic>
        <p:nvPicPr>
          <p:cNvPr id="53" name="Image 6">
            <a:extLst>
              <a:ext uri="{FF2B5EF4-FFF2-40B4-BE49-F238E27FC236}">
                <a16:creationId xmlns:a16="http://schemas.microsoft.com/office/drawing/2014/main" id="{32FF2FD6-AD88-C864-65CC-875A4661C06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67978" y="5786403"/>
            <a:ext cx="394660" cy="367954"/>
          </a:xfrm>
          <a:prstGeom prst="rect">
            <a:avLst/>
          </a:prstGeom>
        </p:spPr>
      </p:pic>
      <p:pic>
        <p:nvPicPr>
          <p:cNvPr id="54" name="Image 6">
            <a:extLst>
              <a:ext uri="{FF2B5EF4-FFF2-40B4-BE49-F238E27FC236}">
                <a16:creationId xmlns:a16="http://schemas.microsoft.com/office/drawing/2014/main" id="{C2158D85-A8BE-7AE8-17F9-E848B2F7C7C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06724" y="5794839"/>
            <a:ext cx="394660" cy="367954"/>
          </a:xfrm>
          <a:prstGeom prst="rect">
            <a:avLst/>
          </a:prstGeom>
        </p:spPr>
      </p:pic>
      <p:pic>
        <p:nvPicPr>
          <p:cNvPr id="55" name="Image 6">
            <a:extLst>
              <a:ext uri="{FF2B5EF4-FFF2-40B4-BE49-F238E27FC236}">
                <a16:creationId xmlns:a16="http://schemas.microsoft.com/office/drawing/2014/main" id="{01075469-3013-19F2-E32F-EFE5B63492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46589" y="5791844"/>
            <a:ext cx="394660" cy="367954"/>
          </a:xfrm>
          <a:prstGeom prst="rect">
            <a:avLst/>
          </a:prstGeom>
        </p:spPr>
      </p:pic>
      <p:pic>
        <p:nvPicPr>
          <p:cNvPr id="56" name="Image 6">
            <a:extLst>
              <a:ext uri="{FF2B5EF4-FFF2-40B4-BE49-F238E27FC236}">
                <a16:creationId xmlns:a16="http://schemas.microsoft.com/office/drawing/2014/main" id="{073C838B-360A-6202-7783-8E8D71D57E5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74891" y="5795248"/>
            <a:ext cx="394660" cy="367954"/>
          </a:xfrm>
          <a:prstGeom prst="rect">
            <a:avLst/>
          </a:prstGeom>
        </p:spPr>
      </p:pic>
      <p:sp>
        <p:nvSpPr>
          <p:cNvPr id="57" name="ZoneTexte 7">
            <a:extLst>
              <a:ext uri="{FF2B5EF4-FFF2-40B4-BE49-F238E27FC236}">
                <a16:creationId xmlns:a16="http://schemas.microsoft.com/office/drawing/2014/main" id="{BFEFDD9B-A5ED-2357-D04D-ACAEBC0F3ADC}"/>
              </a:ext>
            </a:extLst>
          </p:cNvPr>
          <p:cNvSpPr txBox="1"/>
          <p:nvPr/>
        </p:nvSpPr>
        <p:spPr>
          <a:xfrm>
            <a:off x="3797428" y="5449763"/>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#7</a:t>
            </a:r>
          </a:p>
        </p:txBody>
      </p:sp>
      <p:sp>
        <p:nvSpPr>
          <p:cNvPr id="58" name="ZoneTexte 7">
            <a:extLst>
              <a:ext uri="{FF2B5EF4-FFF2-40B4-BE49-F238E27FC236}">
                <a16:creationId xmlns:a16="http://schemas.microsoft.com/office/drawing/2014/main" id="{FAE6D6D6-2BB1-D832-F3F2-2BA40D820B6A}"/>
              </a:ext>
            </a:extLst>
          </p:cNvPr>
          <p:cNvSpPr txBox="1"/>
          <p:nvPr/>
        </p:nvSpPr>
        <p:spPr>
          <a:xfrm>
            <a:off x="4136258" y="5446279"/>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#8</a:t>
            </a:r>
          </a:p>
        </p:txBody>
      </p:sp>
      <p:sp>
        <p:nvSpPr>
          <p:cNvPr id="59" name="ZoneTexte 7">
            <a:extLst>
              <a:ext uri="{FF2B5EF4-FFF2-40B4-BE49-F238E27FC236}">
                <a16:creationId xmlns:a16="http://schemas.microsoft.com/office/drawing/2014/main" id="{0DC093C4-1D4D-15B4-9BBD-BA6E88A0CEEA}"/>
              </a:ext>
            </a:extLst>
          </p:cNvPr>
          <p:cNvSpPr txBox="1"/>
          <p:nvPr/>
        </p:nvSpPr>
        <p:spPr>
          <a:xfrm>
            <a:off x="4479947" y="5451137"/>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#9</a:t>
            </a:r>
          </a:p>
        </p:txBody>
      </p:sp>
      <p:sp>
        <p:nvSpPr>
          <p:cNvPr id="60" name="ZoneTexte 7">
            <a:extLst>
              <a:ext uri="{FF2B5EF4-FFF2-40B4-BE49-F238E27FC236}">
                <a16:creationId xmlns:a16="http://schemas.microsoft.com/office/drawing/2014/main" id="{12EE6D60-E86B-3A5F-7799-947F36986DA5}"/>
              </a:ext>
            </a:extLst>
          </p:cNvPr>
          <p:cNvSpPr txBox="1"/>
          <p:nvPr/>
        </p:nvSpPr>
        <p:spPr>
          <a:xfrm>
            <a:off x="4819299" y="5449365"/>
            <a:ext cx="498532"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#10</a:t>
            </a:r>
          </a:p>
        </p:txBody>
      </p:sp>
      <p:sp>
        <p:nvSpPr>
          <p:cNvPr id="61" name="ZoneTexte 8">
            <a:extLst>
              <a:ext uri="{FF2B5EF4-FFF2-40B4-BE49-F238E27FC236}">
                <a16:creationId xmlns:a16="http://schemas.microsoft.com/office/drawing/2014/main" id="{0FBE02DD-1C15-78EC-6E11-6A9451ED8FF0}"/>
              </a:ext>
            </a:extLst>
          </p:cNvPr>
          <p:cNvSpPr txBox="1"/>
          <p:nvPr/>
        </p:nvSpPr>
        <p:spPr>
          <a:xfrm>
            <a:off x="4187204" y="6229081"/>
            <a:ext cx="394660" cy="338554"/>
          </a:xfrm>
          <a:prstGeom prst="rect">
            <a:avLst/>
          </a:prstGeom>
          <a:noFill/>
        </p:spPr>
        <p:txBody>
          <a:bodyPr wrap="none" rtlCol="0">
            <a:spAutoFit/>
          </a:bodyPr>
          <a:lstStyle/>
          <a:p>
            <a:r>
              <a:rPr lang="es-ES" sz="1600" i="1" dirty="0"/>
              <a:t>9d</a:t>
            </a:r>
          </a:p>
        </p:txBody>
      </p:sp>
      <p:sp>
        <p:nvSpPr>
          <p:cNvPr id="62" name="ZoneTexte 8">
            <a:extLst>
              <a:ext uri="{FF2B5EF4-FFF2-40B4-BE49-F238E27FC236}">
                <a16:creationId xmlns:a16="http://schemas.microsoft.com/office/drawing/2014/main" id="{C0E1D4B4-49A4-65AA-CDBE-DBD8734AA51F}"/>
              </a:ext>
            </a:extLst>
          </p:cNvPr>
          <p:cNvSpPr txBox="1"/>
          <p:nvPr/>
        </p:nvSpPr>
        <p:spPr>
          <a:xfrm>
            <a:off x="4491749" y="6224177"/>
            <a:ext cx="498855" cy="338554"/>
          </a:xfrm>
          <a:prstGeom prst="rect">
            <a:avLst/>
          </a:prstGeom>
          <a:noFill/>
        </p:spPr>
        <p:txBody>
          <a:bodyPr wrap="none" rtlCol="0">
            <a:spAutoFit/>
          </a:bodyPr>
          <a:lstStyle/>
          <a:p>
            <a:r>
              <a:rPr lang="es-ES" sz="1600" i="1" dirty="0"/>
              <a:t>10d</a:t>
            </a:r>
          </a:p>
        </p:txBody>
      </p:sp>
      <p:sp>
        <p:nvSpPr>
          <p:cNvPr id="63" name="ZoneTexte 8">
            <a:extLst>
              <a:ext uri="{FF2B5EF4-FFF2-40B4-BE49-F238E27FC236}">
                <a16:creationId xmlns:a16="http://schemas.microsoft.com/office/drawing/2014/main" id="{0D93C3C5-11ED-2F32-ED94-FE6208D93832}"/>
              </a:ext>
            </a:extLst>
          </p:cNvPr>
          <p:cNvSpPr txBox="1"/>
          <p:nvPr/>
        </p:nvSpPr>
        <p:spPr>
          <a:xfrm>
            <a:off x="4871338" y="6230851"/>
            <a:ext cx="498855" cy="338554"/>
          </a:xfrm>
          <a:prstGeom prst="rect">
            <a:avLst/>
          </a:prstGeom>
          <a:noFill/>
        </p:spPr>
        <p:txBody>
          <a:bodyPr wrap="none" rtlCol="0">
            <a:spAutoFit/>
          </a:bodyPr>
          <a:lstStyle/>
          <a:p>
            <a:r>
              <a:rPr lang="es-ES" sz="1600" i="1" dirty="0"/>
              <a:t>11d</a:t>
            </a:r>
          </a:p>
        </p:txBody>
      </p:sp>
      <p:sp>
        <p:nvSpPr>
          <p:cNvPr id="64" name="ZoneTexte 8">
            <a:extLst>
              <a:ext uri="{FF2B5EF4-FFF2-40B4-BE49-F238E27FC236}">
                <a16:creationId xmlns:a16="http://schemas.microsoft.com/office/drawing/2014/main" id="{D9641D02-08A0-2BB6-755F-17BDDDB3077A}"/>
              </a:ext>
            </a:extLst>
          </p:cNvPr>
          <p:cNvSpPr txBox="1"/>
          <p:nvPr/>
        </p:nvSpPr>
        <p:spPr>
          <a:xfrm>
            <a:off x="3867265" y="6228745"/>
            <a:ext cx="394660" cy="338554"/>
          </a:xfrm>
          <a:prstGeom prst="rect">
            <a:avLst/>
          </a:prstGeom>
          <a:noFill/>
        </p:spPr>
        <p:txBody>
          <a:bodyPr wrap="none" rtlCol="0">
            <a:spAutoFit/>
          </a:bodyPr>
          <a:lstStyle/>
          <a:p>
            <a:r>
              <a:rPr lang="es-ES" sz="1600" i="1" dirty="0"/>
              <a:t>8d</a:t>
            </a:r>
          </a:p>
        </p:txBody>
      </p:sp>
      <p:sp>
        <p:nvSpPr>
          <p:cNvPr id="13" name="TextBox 12">
            <a:extLst>
              <a:ext uri="{FF2B5EF4-FFF2-40B4-BE49-F238E27FC236}">
                <a16:creationId xmlns:a16="http://schemas.microsoft.com/office/drawing/2014/main" id="{C76E2F41-783F-09D1-BF2F-F33B29C2E3F7}"/>
              </a:ext>
            </a:extLst>
          </p:cNvPr>
          <p:cNvSpPr txBox="1"/>
          <p:nvPr/>
        </p:nvSpPr>
        <p:spPr>
          <a:xfrm>
            <a:off x="10106493" y="5786311"/>
            <a:ext cx="2148287" cy="584775"/>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5, 5.5, 6, 6.5, 7 Gy</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51111533-7DA4-4C3D-BBF7-4D3C438C724D}"/>
              </a:ext>
            </a:extLst>
          </p:cNvPr>
          <p:cNvSpPr/>
          <p:nvPr/>
        </p:nvSpPr>
        <p:spPr>
          <a:xfrm rot="1753395">
            <a:off x="745261" y="3564178"/>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25" name="Connecteur droit avec flèche 10">
            <a:extLst>
              <a:ext uri="{FF2B5EF4-FFF2-40B4-BE49-F238E27FC236}">
                <a16:creationId xmlns:a16="http://schemas.microsoft.com/office/drawing/2014/main" id="{8B9F4DB0-2097-B6F4-ABE4-8DA9E016BAE7}"/>
              </a:ext>
            </a:extLst>
          </p:cNvPr>
          <p:cNvCxnSpPr>
            <a:cxnSpLocks/>
          </p:cNvCxnSpPr>
          <p:nvPr/>
        </p:nvCxnSpPr>
        <p:spPr>
          <a:xfrm>
            <a:off x="1360443" y="4237862"/>
            <a:ext cx="5470621" cy="128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ZoneTexte 26">
            <a:extLst>
              <a:ext uri="{FF2B5EF4-FFF2-40B4-BE49-F238E27FC236}">
                <a16:creationId xmlns:a16="http://schemas.microsoft.com/office/drawing/2014/main" id="{FC7A6B5F-9587-8949-3721-2284B837D399}"/>
              </a:ext>
            </a:extLst>
          </p:cNvPr>
          <p:cNvSpPr txBox="1"/>
          <p:nvPr/>
        </p:nvSpPr>
        <p:spPr>
          <a:xfrm>
            <a:off x="8183483" y="3918820"/>
            <a:ext cx="194431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SURVIVAL</a:t>
            </a:r>
          </a:p>
          <a:p>
            <a:pPr algn="ctr"/>
            <a:r>
              <a:rPr lang="en-US" sz="1400" i="1" dirty="0">
                <a:latin typeface="Times New Roman" panose="02020603050405020304" pitchFamily="18" charset="0"/>
                <a:cs typeface="Times New Roman" panose="02020603050405020304" pitchFamily="18" charset="0"/>
              </a:rPr>
              <a:t>Follow-up until</a:t>
            </a:r>
          </a:p>
          <a:p>
            <a:pPr algn="ctr"/>
            <a:r>
              <a:rPr lang="en-US" sz="1400" i="1" dirty="0">
                <a:latin typeface="Times New Roman" panose="02020603050405020304" pitchFamily="18" charset="0"/>
                <a:cs typeface="Times New Roman" panose="02020603050405020304" pitchFamily="18" charset="0"/>
              </a:rPr>
              <a:t>Endpoint is reached</a:t>
            </a:r>
          </a:p>
        </p:txBody>
      </p:sp>
      <p:pic>
        <p:nvPicPr>
          <p:cNvPr id="27" name="Image 6">
            <a:extLst>
              <a:ext uri="{FF2B5EF4-FFF2-40B4-BE49-F238E27FC236}">
                <a16:creationId xmlns:a16="http://schemas.microsoft.com/office/drawing/2014/main" id="{F9B95F6C-63CF-2445-5E9E-842300C05F0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44561" y="4164819"/>
            <a:ext cx="394660" cy="367954"/>
          </a:xfrm>
          <a:prstGeom prst="rect">
            <a:avLst/>
          </a:prstGeom>
        </p:spPr>
      </p:pic>
      <p:sp>
        <p:nvSpPr>
          <p:cNvPr id="28" name="ZoneTexte 7">
            <a:extLst>
              <a:ext uri="{FF2B5EF4-FFF2-40B4-BE49-F238E27FC236}">
                <a16:creationId xmlns:a16="http://schemas.microsoft.com/office/drawing/2014/main" id="{D1590E65-7C84-E41D-8660-7B5B20F3FA32}"/>
              </a:ext>
            </a:extLst>
          </p:cNvPr>
          <p:cNvSpPr txBox="1"/>
          <p:nvPr/>
        </p:nvSpPr>
        <p:spPr>
          <a:xfrm>
            <a:off x="1196328" y="3828562"/>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a:t>
            </a:r>
          </a:p>
        </p:txBody>
      </p:sp>
      <p:sp>
        <p:nvSpPr>
          <p:cNvPr id="29" name="ZoneTexte 8">
            <a:extLst>
              <a:ext uri="{FF2B5EF4-FFF2-40B4-BE49-F238E27FC236}">
                <a16:creationId xmlns:a16="http://schemas.microsoft.com/office/drawing/2014/main" id="{C5BEF5CE-52C4-9D7C-96C1-72324DB13712}"/>
              </a:ext>
            </a:extLst>
          </p:cNvPr>
          <p:cNvSpPr txBox="1"/>
          <p:nvPr/>
        </p:nvSpPr>
        <p:spPr>
          <a:xfrm>
            <a:off x="1273501" y="4605966"/>
            <a:ext cx="394660" cy="338554"/>
          </a:xfrm>
          <a:prstGeom prst="rect">
            <a:avLst/>
          </a:prstGeom>
          <a:noFill/>
        </p:spPr>
        <p:txBody>
          <a:bodyPr wrap="none" rtlCol="0">
            <a:spAutoFit/>
          </a:bodyPr>
          <a:lstStyle/>
          <a:p>
            <a:r>
              <a:rPr lang="es-ES" sz="1600" i="1" dirty="0"/>
              <a:t>0d</a:t>
            </a:r>
          </a:p>
        </p:txBody>
      </p:sp>
      <p:pic>
        <p:nvPicPr>
          <p:cNvPr id="30" name="Image 1">
            <a:extLst>
              <a:ext uri="{FF2B5EF4-FFF2-40B4-BE49-F238E27FC236}">
                <a16:creationId xmlns:a16="http://schemas.microsoft.com/office/drawing/2014/main" id="{7B6E4662-1151-C0AF-C3C2-BF74B542C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94" t="4429" b="56328"/>
          <a:stretch/>
        </p:blipFill>
        <p:spPr>
          <a:xfrm rot="16200000">
            <a:off x="53493" y="3510447"/>
            <a:ext cx="1549398" cy="1064501"/>
          </a:xfrm>
          <a:prstGeom prst="rect">
            <a:avLst/>
          </a:prstGeom>
        </p:spPr>
      </p:pic>
      <p:sp>
        <p:nvSpPr>
          <p:cNvPr id="31" name="ZoneTexte 8">
            <a:extLst>
              <a:ext uri="{FF2B5EF4-FFF2-40B4-BE49-F238E27FC236}">
                <a16:creationId xmlns:a16="http://schemas.microsoft.com/office/drawing/2014/main" id="{2D7B3205-3837-C720-6690-FA7D8028885E}"/>
              </a:ext>
            </a:extLst>
          </p:cNvPr>
          <p:cNvSpPr txBox="1"/>
          <p:nvPr/>
        </p:nvSpPr>
        <p:spPr>
          <a:xfrm>
            <a:off x="6437980" y="4501116"/>
            <a:ext cx="647934" cy="338554"/>
          </a:xfrm>
          <a:prstGeom prst="rect">
            <a:avLst/>
          </a:prstGeom>
          <a:noFill/>
        </p:spPr>
        <p:txBody>
          <a:bodyPr wrap="none" rtlCol="0">
            <a:spAutoFit/>
          </a:bodyPr>
          <a:lstStyle/>
          <a:p>
            <a:r>
              <a:rPr lang="es-ES" sz="1600" i="1" dirty="0"/>
              <a:t>± 15d</a:t>
            </a:r>
          </a:p>
        </p:txBody>
      </p:sp>
      <p:pic>
        <p:nvPicPr>
          <p:cNvPr id="32" name="Picture 31">
            <a:extLst>
              <a:ext uri="{FF2B5EF4-FFF2-40B4-BE49-F238E27FC236}">
                <a16:creationId xmlns:a16="http://schemas.microsoft.com/office/drawing/2014/main" id="{0FE66C55-7BAA-2897-4C59-0D80CDD80DE5}"/>
              </a:ext>
            </a:extLst>
          </p:cNvPr>
          <p:cNvPicPr>
            <a:picLocks noChangeAspect="1"/>
          </p:cNvPicPr>
          <p:nvPr/>
        </p:nvPicPr>
        <p:blipFill>
          <a:blip r:embed="rId7"/>
          <a:stretch>
            <a:fillRect/>
          </a:stretch>
        </p:blipFill>
        <p:spPr>
          <a:xfrm>
            <a:off x="7001871" y="3618976"/>
            <a:ext cx="1431256" cy="1015381"/>
          </a:xfrm>
          <a:prstGeom prst="rect">
            <a:avLst/>
          </a:prstGeom>
        </p:spPr>
      </p:pic>
      <p:cxnSp>
        <p:nvCxnSpPr>
          <p:cNvPr id="33" name="Straight Arrow Connector 32">
            <a:extLst>
              <a:ext uri="{FF2B5EF4-FFF2-40B4-BE49-F238E27FC236}">
                <a16:creationId xmlns:a16="http://schemas.microsoft.com/office/drawing/2014/main" id="{75BE7BA7-95A5-40B2-AFF7-DB8511798EBC}"/>
              </a:ext>
            </a:extLst>
          </p:cNvPr>
          <p:cNvCxnSpPr>
            <a:cxnSpLocks/>
          </p:cNvCxnSpPr>
          <p:nvPr/>
        </p:nvCxnSpPr>
        <p:spPr>
          <a:xfrm flipV="1">
            <a:off x="1415189" y="3738839"/>
            <a:ext cx="5406147" cy="21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35" name="ZoneTexte 7">
            <a:extLst>
              <a:ext uri="{FF2B5EF4-FFF2-40B4-BE49-F238E27FC236}">
                <a16:creationId xmlns:a16="http://schemas.microsoft.com/office/drawing/2014/main" id="{6D28994B-70E6-398F-F9ED-A460470EEA4B}"/>
              </a:ext>
            </a:extLst>
          </p:cNvPr>
          <p:cNvSpPr txBox="1"/>
          <p:nvPr/>
        </p:nvSpPr>
        <p:spPr>
          <a:xfrm>
            <a:off x="3249674" y="3340025"/>
            <a:ext cx="1683829"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Daily observation</a:t>
            </a:r>
          </a:p>
        </p:txBody>
      </p:sp>
      <p:pic>
        <p:nvPicPr>
          <p:cNvPr id="36" name="Image 6">
            <a:extLst>
              <a:ext uri="{FF2B5EF4-FFF2-40B4-BE49-F238E27FC236}">
                <a16:creationId xmlns:a16="http://schemas.microsoft.com/office/drawing/2014/main" id="{FE5976CE-F491-6A47-A20C-F92432D420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84426" y="4161824"/>
            <a:ext cx="394660" cy="367954"/>
          </a:xfrm>
          <a:prstGeom prst="rect">
            <a:avLst/>
          </a:prstGeom>
        </p:spPr>
      </p:pic>
      <p:sp>
        <p:nvSpPr>
          <p:cNvPr id="37" name="ZoneTexte 7">
            <a:extLst>
              <a:ext uri="{FF2B5EF4-FFF2-40B4-BE49-F238E27FC236}">
                <a16:creationId xmlns:a16="http://schemas.microsoft.com/office/drawing/2014/main" id="{DAE621E0-0E80-3A09-5CA6-4A841C8E5F2E}"/>
              </a:ext>
            </a:extLst>
          </p:cNvPr>
          <p:cNvSpPr txBox="1"/>
          <p:nvPr/>
        </p:nvSpPr>
        <p:spPr>
          <a:xfrm>
            <a:off x="1513876" y="3825184"/>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#2</a:t>
            </a:r>
          </a:p>
        </p:txBody>
      </p:sp>
      <p:sp>
        <p:nvSpPr>
          <p:cNvPr id="45" name="ZoneTexte 8">
            <a:extLst>
              <a:ext uri="{FF2B5EF4-FFF2-40B4-BE49-F238E27FC236}">
                <a16:creationId xmlns:a16="http://schemas.microsoft.com/office/drawing/2014/main" id="{63313640-398C-9CD1-7B7E-8BC7946FC11F}"/>
              </a:ext>
            </a:extLst>
          </p:cNvPr>
          <p:cNvSpPr txBox="1"/>
          <p:nvPr/>
        </p:nvSpPr>
        <p:spPr>
          <a:xfrm>
            <a:off x="1583713" y="4604166"/>
            <a:ext cx="394660" cy="338554"/>
          </a:xfrm>
          <a:prstGeom prst="rect">
            <a:avLst/>
          </a:prstGeom>
          <a:noFill/>
        </p:spPr>
        <p:txBody>
          <a:bodyPr wrap="none" rtlCol="0">
            <a:spAutoFit/>
          </a:bodyPr>
          <a:lstStyle/>
          <a:p>
            <a:r>
              <a:rPr lang="es-ES" sz="1600" i="1" dirty="0"/>
              <a:t>1d</a:t>
            </a:r>
          </a:p>
        </p:txBody>
      </p:sp>
      <p:sp>
        <p:nvSpPr>
          <p:cNvPr id="66" name="TextBox 65">
            <a:extLst>
              <a:ext uri="{FF2B5EF4-FFF2-40B4-BE49-F238E27FC236}">
                <a16:creationId xmlns:a16="http://schemas.microsoft.com/office/drawing/2014/main" id="{5A094D8C-9DDB-ED58-5BA6-29040C24B8D3}"/>
              </a:ext>
            </a:extLst>
          </p:cNvPr>
          <p:cNvSpPr txBox="1"/>
          <p:nvPr/>
        </p:nvSpPr>
        <p:spPr>
          <a:xfrm>
            <a:off x="10003555" y="4241901"/>
            <a:ext cx="2353551" cy="584775"/>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8, 9, 10, 11, 12, 13 Gy</a:t>
            </a:r>
          </a:p>
          <a:p>
            <a:endParaRPr lang="en-GB" sz="1600"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1FDE8B46-8447-D59F-808E-BFA633D76B2C}"/>
              </a:ext>
            </a:extLst>
          </p:cNvPr>
          <p:cNvSpPr txBox="1"/>
          <p:nvPr/>
        </p:nvSpPr>
        <p:spPr>
          <a:xfrm>
            <a:off x="10188036" y="5443730"/>
            <a:ext cx="2148287" cy="584775"/>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CONV/FLASH</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5DE051E3-199B-8CBC-8B3A-F6297FBE85CA}"/>
              </a:ext>
            </a:extLst>
          </p:cNvPr>
          <p:cNvSpPr txBox="1"/>
          <p:nvPr/>
        </p:nvSpPr>
        <p:spPr>
          <a:xfrm>
            <a:off x="10174449" y="3927478"/>
            <a:ext cx="2148287" cy="584775"/>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CONV/FLASH</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6FCB1BFF-3A6D-377E-8B59-7E45A0460BE0}"/>
              </a:ext>
            </a:extLst>
          </p:cNvPr>
          <p:cNvSpPr/>
          <p:nvPr/>
        </p:nvSpPr>
        <p:spPr>
          <a:xfrm rot="1753395">
            <a:off x="690515" y="1943616"/>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71" name="Connecteur droit avec flèche 10">
            <a:extLst>
              <a:ext uri="{FF2B5EF4-FFF2-40B4-BE49-F238E27FC236}">
                <a16:creationId xmlns:a16="http://schemas.microsoft.com/office/drawing/2014/main" id="{426FB5A2-F5FC-DDA7-F86C-998A149E0DAC}"/>
              </a:ext>
            </a:extLst>
          </p:cNvPr>
          <p:cNvCxnSpPr>
            <a:cxnSpLocks/>
          </p:cNvCxnSpPr>
          <p:nvPr/>
        </p:nvCxnSpPr>
        <p:spPr>
          <a:xfrm>
            <a:off x="1305697" y="2617300"/>
            <a:ext cx="5470621" cy="128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2" name="ZoneTexte 26">
            <a:extLst>
              <a:ext uri="{FF2B5EF4-FFF2-40B4-BE49-F238E27FC236}">
                <a16:creationId xmlns:a16="http://schemas.microsoft.com/office/drawing/2014/main" id="{A1B77090-EC71-0EFD-66A5-E89A31B6A130}"/>
              </a:ext>
            </a:extLst>
          </p:cNvPr>
          <p:cNvSpPr txBox="1"/>
          <p:nvPr/>
        </p:nvSpPr>
        <p:spPr>
          <a:xfrm>
            <a:off x="8180399" y="2136772"/>
            <a:ext cx="194431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SURVIVAL</a:t>
            </a:r>
          </a:p>
          <a:p>
            <a:pPr algn="ctr"/>
            <a:r>
              <a:rPr lang="en-US" sz="1400" i="1" dirty="0">
                <a:latin typeface="Times New Roman" panose="02020603050405020304" pitchFamily="18" charset="0"/>
                <a:cs typeface="Times New Roman" panose="02020603050405020304" pitchFamily="18" charset="0"/>
              </a:rPr>
              <a:t>Follow-up until</a:t>
            </a:r>
          </a:p>
          <a:p>
            <a:pPr algn="ctr"/>
            <a:r>
              <a:rPr lang="en-US" sz="1400" i="1" dirty="0">
                <a:latin typeface="Times New Roman" panose="02020603050405020304" pitchFamily="18" charset="0"/>
                <a:cs typeface="Times New Roman" panose="02020603050405020304" pitchFamily="18" charset="0"/>
              </a:rPr>
              <a:t>Endpoint is reached</a:t>
            </a:r>
          </a:p>
        </p:txBody>
      </p:sp>
      <p:pic>
        <p:nvPicPr>
          <p:cNvPr id="73" name="Image 6">
            <a:extLst>
              <a:ext uri="{FF2B5EF4-FFF2-40B4-BE49-F238E27FC236}">
                <a16:creationId xmlns:a16="http://schemas.microsoft.com/office/drawing/2014/main" id="{B67EE4FE-B942-7A2A-1115-BD96F568629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89815" y="2544257"/>
            <a:ext cx="394660" cy="367954"/>
          </a:xfrm>
          <a:prstGeom prst="rect">
            <a:avLst/>
          </a:prstGeom>
        </p:spPr>
      </p:pic>
      <p:sp>
        <p:nvSpPr>
          <p:cNvPr id="74" name="ZoneTexte 7">
            <a:extLst>
              <a:ext uri="{FF2B5EF4-FFF2-40B4-BE49-F238E27FC236}">
                <a16:creationId xmlns:a16="http://schemas.microsoft.com/office/drawing/2014/main" id="{36DD5521-53A9-4ADB-BBFC-420069951B0B}"/>
              </a:ext>
            </a:extLst>
          </p:cNvPr>
          <p:cNvSpPr txBox="1"/>
          <p:nvPr/>
        </p:nvSpPr>
        <p:spPr>
          <a:xfrm>
            <a:off x="1141582" y="2208000"/>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a:t>
            </a:r>
          </a:p>
        </p:txBody>
      </p:sp>
      <p:sp>
        <p:nvSpPr>
          <p:cNvPr id="75" name="ZoneTexte 8">
            <a:extLst>
              <a:ext uri="{FF2B5EF4-FFF2-40B4-BE49-F238E27FC236}">
                <a16:creationId xmlns:a16="http://schemas.microsoft.com/office/drawing/2014/main" id="{9B78FA93-A584-9769-ECDA-142E24930953}"/>
              </a:ext>
            </a:extLst>
          </p:cNvPr>
          <p:cNvSpPr txBox="1"/>
          <p:nvPr/>
        </p:nvSpPr>
        <p:spPr>
          <a:xfrm>
            <a:off x="1218755" y="2985404"/>
            <a:ext cx="394660" cy="338554"/>
          </a:xfrm>
          <a:prstGeom prst="rect">
            <a:avLst/>
          </a:prstGeom>
          <a:noFill/>
        </p:spPr>
        <p:txBody>
          <a:bodyPr wrap="none" rtlCol="0">
            <a:spAutoFit/>
          </a:bodyPr>
          <a:lstStyle/>
          <a:p>
            <a:r>
              <a:rPr lang="es-ES" sz="1600" i="1" dirty="0"/>
              <a:t>0d</a:t>
            </a:r>
          </a:p>
        </p:txBody>
      </p:sp>
      <p:pic>
        <p:nvPicPr>
          <p:cNvPr id="76" name="Image 1">
            <a:extLst>
              <a:ext uri="{FF2B5EF4-FFF2-40B4-BE49-F238E27FC236}">
                <a16:creationId xmlns:a16="http://schemas.microsoft.com/office/drawing/2014/main" id="{019E02F8-5F60-C275-DA65-3C6D2E3B29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94" t="4429" b="56328"/>
          <a:stretch/>
        </p:blipFill>
        <p:spPr>
          <a:xfrm rot="16200000">
            <a:off x="-1253" y="1889885"/>
            <a:ext cx="1549398" cy="1064501"/>
          </a:xfrm>
          <a:prstGeom prst="rect">
            <a:avLst/>
          </a:prstGeom>
        </p:spPr>
      </p:pic>
      <p:sp>
        <p:nvSpPr>
          <p:cNvPr id="77" name="ZoneTexte 8">
            <a:extLst>
              <a:ext uri="{FF2B5EF4-FFF2-40B4-BE49-F238E27FC236}">
                <a16:creationId xmlns:a16="http://schemas.microsoft.com/office/drawing/2014/main" id="{C6883E04-79B4-02FE-B97F-D766252EAD69}"/>
              </a:ext>
            </a:extLst>
          </p:cNvPr>
          <p:cNvSpPr txBox="1"/>
          <p:nvPr/>
        </p:nvSpPr>
        <p:spPr>
          <a:xfrm>
            <a:off x="6383234" y="2880554"/>
            <a:ext cx="647934" cy="338554"/>
          </a:xfrm>
          <a:prstGeom prst="rect">
            <a:avLst/>
          </a:prstGeom>
          <a:noFill/>
        </p:spPr>
        <p:txBody>
          <a:bodyPr wrap="none" rtlCol="0">
            <a:spAutoFit/>
          </a:bodyPr>
          <a:lstStyle/>
          <a:p>
            <a:r>
              <a:rPr lang="es-ES" sz="1600" i="1" dirty="0"/>
              <a:t>± 15d</a:t>
            </a:r>
          </a:p>
        </p:txBody>
      </p:sp>
      <p:pic>
        <p:nvPicPr>
          <p:cNvPr id="78" name="Picture 77">
            <a:extLst>
              <a:ext uri="{FF2B5EF4-FFF2-40B4-BE49-F238E27FC236}">
                <a16:creationId xmlns:a16="http://schemas.microsoft.com/office/drawing/2014/main" id="{61F1C34A-5CB5-1E72-E136-7E05B8BC6C4F}"/>
              </a:ext>
            </a:extLst>
          </p:cNvPr>
          <p:cNvPicPr>
            <a:picLocks noChangeAspect="1"/>
          </p:cNvPicPr>
          <p:nvPr/>
        </p:nvPicPr>
        <p:blipFill>
          <a:blip r:embed="rId7"/>
          <a:stretch>
            <a:fillRect/>
          </a:stretch>
        </p:blipFill>
        <p:spPr>
          <a:xfrm>
            <a:off x="6947125" y="1998414"/>
            <a:ext cx="1431256" cy="1015381"/>
          </a:xfrm>
          <a:prstGeom prst="rect">
            <a:avLst/>
          </a:prstGeom>
        </p:spPr>
      </p:pic>
      <p:cxnSp>
        <p:nvCxnSpPr>
          <p:cNvPr id="79" name="Straight Arrow Connector 78">
            <a:extLst>
              <a:ext uri="{FF2B5EF4-FFF2-40B4-BE49-F238E27FC236}">
                <a16:creationId xmlns:a16="http://schemas.microsoft.com/office/drawing/2014/main" id="{0C280722-2138-F318-43D9-460C7A0EEADF}"/>
              </a:ext>
            </a:extLst>
          </p:cNvPr>
          <p:cNvCxnSpPr>
            <a:cxnSpLocks/>
          </p:cNvCxnSpPr>
          <p:nvPr/>
        </p:nvCxnSpPr>
        <p:spPr>
          <a:xfrm flipV="1">
            <a:off x="1360443" y="2118277"/>
            <a:ext cx="5406147" cy="21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80" name="ZoneTexte 7">
            <a:extLst>
              <a:ext uri="{FF2B5EF4-FFF2-40B4-BE49-F238E27FC236}">
                <a16:creationId xmlns:a16="http://schemas.microsoft.com/office/drawing/2014/main" id="{39C38F45-F7B7-C77F-16E6-DCE9CCFCC08B}"/>
              </a:ext>
            </a:extLst>
          </p:cNvPr>
          <p:cNvSpPr txBox="1"/>
          <p:nvPr/>
        </p:nvSpPr>
        <p:spPr>
          <a:xfrm>
            <a:off x="3194928" y="1719463"/>
            <a:ext cx="1683829"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Daily observation</a:t>
            </a:r>
          </a:p>
        </p:txBody>
      </p:sp>
      <p:sp>
        <p:nvSpPr>
          <p:cNvPr id="85" name="TextBox 84">
            <a:extLst>
              <a:ext uri="{FF2B5EF4-FFF2-40B4-BE49-F238E27FC236}">
                <a16:creationId xmlns:a16="http://schemas.microsoft.com/office/drawing/2014/main" id="{F4F5FD23-1D3D-9FEF-EA87-07757787C7C2}"/>
              </a:ext>
            </a:extLst>
          </p:cNvPr>
          <p:cNvSpPr txBox="1"/>
          <p:nvPr/>
        </p:nvSpPr>
        <p:spPr>
          <a:xfrm>
            <a:off x="9943973" y="2051566"/>
            <a:ext cx="2699206" cy="830997"/>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           CONV: </a:t>
            </a:r>
          </a:p>
          <a:p>
            <a:r>
              <a:rPr lang="en-GB" sz="1600" dirty="0">
                <a:latin typeface="Times New Roman" panose="02020603050405020304" pitchFamily="18" charset="0"/>
                <a:cs typeface="Times New Roman" panose="02020603050405020304" pitchFamily="18" charset="0"/>
              </a:rPr>
              <a:t>12, 14, 15, 16, 17 Gy</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9BC88444-CCAD-7194-AFA0-A19939DCD850}"/>
              </a:ext>
            </a:extLst>
          </p:cNvPr>
          <p:cNvSpPr txBox="1"/>
          <p:nvPr/>
        </p:nvSpPr>
        <p:spPr>
          <a:xfrm>
            <a:off x="9924346" y="2754339"/>
            <a:ext cx="3124596" cy="584775"/>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            FLASH:</a:t>
            </a:r>
          </a:p>
          <a:p>
            <a:r>
              <a:rPr lang="en-GB" sz="1600" dirty="0">
                <a:latin typeface="Times New Roman" panose="02020603050405020304" pitchFamily="18" charset="0"/>
                <a:cs typeface="Times New Roman" panose="02020603050405020304" pitchFamily="18" charset="0"/>
              </a:rPr>
              <a:t>12, 14, 16, 17, 18, 20 Gy</a:t>
            </a:r>
          </a:p>
        </p:txBody>
      </p:sp>
      <p:sp>
        <p:nvSpPr>
          <p:cNvPr id="9" name="TextBox 8">
            <a:extLst>
              <a:ext uri="{FF2B5EF4-FFF2-40B4-BE49-F238E27FC236}">
                <a16:creationId xmlns:a16="http://schemas.microsoft.com/office/drawing/2014/main" id="{8F1FBCA9-91FC-7B17-8938-52930E434C97}"/>
              </a:ext>
            </a:extLst>
          </p:cNvPr>
          <p:cNvSpPr txBox="1"/>
          <p:nvPr/>
        </p:nvSpPr>
        <p:spPr>
          <a:xfrm>
            <a:off x="9713900" y="6466420"/>
            <a:ext cx="2363147"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et al. (2025) Submitted</a:t>
            </a:r>
          </a:p>
        </p:txBody>
      </p:sp>
      <p:pic>
        <p:nvPicPr>
          <p:cNvPr id="12" name="Picture 2" descr="IntraOp Medical Corporation | LinkedIn">
            <a:extLst>
              <a:ext uri="{FF2B5EF4-FFF2-40B4-BE49-F238E27FC236}">
                <a16:creationId xmlns:a16="http://schemas.microsoft.com/office/drawing/2014/main" id="{8288C2DE-DA25-1195-7B90-CAEFCC492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a:extLst>
              <a:ext uri="{FF2B5EF4-FFF2-40B4-BE49-F238E27FC236}">
                <a16:creationId xmlns:a16="http://schemas.microsoft.com/office/drawing/2014/main" id="{BE0DC9CC-B199-5466-1D21-FC4C39FA8508}"/>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90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6B536-4D97-7643-1EB2-32B46A1DC0AF}"/>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21B941DE-570F-9E9C-7C03-3F3DA12E92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790006-18F4-096B-8D22-030BE1B6406E}"/>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B4947E7-1B99-C2F6-F1C8-7508D6AA418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34734DAB-678A-685E-E9E4-9A879BEFEC1C}"/>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Results</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sp>
        <p:nvSpPr>
          <p:cNvPr id="21" name="TextBox 20">
            <a:extLst>
              <a:ext uri="{FF2B5EF4-FFF2-40B4-BE49-F238E27FC236}">
                <a16:creationId xmlns:a16="http://schemas.microsoft.com/office/drawing/2014/main" id="{B4901082-7B77-CCBE-ED8D-9DFDE1DA1524}"/>
              </a:ext>
            </a:extLst>
          </p:cNvPr>
          <p:cNvSpPr txBox="1"/>
          <p:nvPr/>
        </p:nvSpPr>
        <p:spPr>
          <a:xfrm>
            <a:off x="426919" y="4633516"/>
            <a:ext cx="74090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8-29</a:t>
            </a:r>
          </a:p>
        </p:txBody>
      </p:sp>
      <p:sp>
        <p:nvSpPr>
          <p:cNvPr id="19" name="TextBox 18">
            <a:extLst>
              <a:ext uri="{FF2B5EF4-FFF2-40B4-BE49-F238E27FC236}">
                <a16:creationId xmlns:a16="http://schemas.microsoft.com/office/drawing/2014/main" id="{6FF5985B-3B60-B62C-DAAC-9FF946B48DF6}"/>
              </a:ext>
            </a:extLst>
          </p:cNvPr>
          <p:cNvSpPr txBox="1"/>
          <p:nvPr/>
        </p:nvSpPr>
        <p:spPr>
          <a:xfrm>
            <a:off x="1769263" y="1573158"/>
            <a:ext cx="1082412"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 fraction</a:t>
            </a:r>
          </a:p>
        </p:txBody>
      </p:sp>
      <p:sp>
        <p:nvSpPr>
          <p:cNvPr id="23" name="TextBox 22">
            <a:extLst>
              <a:ext uri="{FF2B5EF4-FFF2-40B4-BE49-F238E27FC236}">
                <a16:creationId xmlns:a16="http://schemas.microsoft.com/office/drawing/2014/main" id="{4A7A1909-981B-A762-D078-1F90E91A078C}"/>
              </a:ext>
            </a:extLst>
          </p:cNvPr>
          <p:cNvSpPr txBox="1"/>
          <p:nvPr/>
        </p:nvSpPr>
        <p:spPr>
          <a:xfrm>
            <a:off x="9435430" y="1573158"/>
            <a:ext cx="1289199"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10 fractions</a:t>
            </a:r>
          </a:p>
        </p:txBody>
      </p:sp>
      <p:pic>
        <p:nvPicPr>
          <p:cNvPr id="5" name="Picture 4" descr="A graph of a number of red and blue lines&#10;&#10;AI-generated content may be incorrect.">
            <a:extLst>
              <a:ext uri="{FF2B5EF4-FFF2-40B4-BE49-F238E27FC236}">
                <a16:creationId xmlns:a16="http://schemas.microsoft.com/office/drawing/2014/main" id="{E59D88D5-3928-5A1A-37D6-C4B9B6F7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39" y="2169000"/>
            <a:ext cx="3730322" cy="2520000"/>
          </a:xfrm>
          <a:prstGeom prst="rect">
            <a:avLst/>
          </a:prstGeom>
        </p:spPr>
      </p:pic>
      <p:pic>
        <p:nvPicPr>
          <p:cNvPr id="6" name="Picture 5" descr="A graph of a function&#10;&#10;AI-generated content may be incorrect.">
            <a:extLst>
              <a:ext uri="{FF2B5EF4-FFF2-40B4-BE49-F238E27FC236}">
                <a16:creationId xmlns:a16="http://schemas.microsoft.com/office/drawing/2014/main" id="{2D84742D-CD67-2220-5B02-80355677D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759" y="2169000"/>
            <a:ext cx="3730322" cy="2520000"/>
          </a:xfrm>
          <a:prstGeom prst="rect">
            <a:avLst/>
          </a:prstGeom>
        </p:spPr>
      </p:pic>
      <p:pic>
        <p:nvPicPr>
          <p:cNvPr id="7" name="Picture 6" descr="A graph of a line graph&#10;&#10;AI-generated content may be incorrect.">
            <a:extLst>
              <a:ext uri="{FF2B5EF4-FFF2-40B4-BE49-F238E27FC236}">
                <a16:creationId xmlns:a16="http://schemas.microsoft.com/office/drawing/2014/main" id="{CBF3C9D5-0B42-31AE-4DC9-081B8A20FE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099" y="2169000"/>
            <a:ext cx="3730322" cy="2520000"/>
          </a:xfrm>
          <a:prstGeom prst="rect">
            <a:avLst/>
          </a:prstGeom>
        </p:spPr>
      </p:pic>
      <p:sp>
        <p:nvSpPr>
          <p:cNvPr id="8" name="TextBox 7">
            <a:extLst>
              <a:ext uri="{FF2B5EF4-FFF2-40B4-BE49-F238E27FC236}">
                <a16:creationId xmlns:a16="http://schemas.microsoft.com/office/drawing/2014/main" id="{3613B789-CA22-E2F8-DC4B-85A4E4D87CEF}"/>
              </a:ext>
            </a:extLst>
          </p:cNvPr>
          <p:cNvSpPr txBox="1"/>
          <p:nvPr/>
        </p:nvSpPr>
        <p:spPr>
          <a:xfrm>
            <a:off x="5621609" y="1573158"/>
            <a:ext cx="1165704"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2 fractions</a:t>
            </a:r>
          </a:p>
        </p:txBody>
      </p:sp>
      <p:sp>
        <p:nvSpPr>
          <p:cNvPr id="9" name="TextBox 8">
            <a:extLst>
              <a:ext uri="{FF2B5EF4-FFF2-40B4-BE49-F238E27FC236}">
                <a16:creationId xmlns:a16="http://schemas.microsoft.com/office/drawing/2014/main" id="{917B1BD1-7227-E222-A796-62D62B4DE2DB}"/>
              </a:ext>
            </a:extLst>
          </p:cNvPr>
          <p:cNvSpPr txBox="1"/>
          <p:nvPr/>
        </p:nvSpPr>
        <p:spPr>
          <a:xfrm>
            <a:off x="9753261" y="6448881"/>
            <a:ext cx="2363147"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et al. (2025) Submitted</a:t>
            </a:r>
          </a:p>
        </p:txBody>
      </p:sp>
      <p:sp>
        <p:nvSpPr>
          <p:cNvPr id="10" name="TextBox 9">
            <a:extLst>
              <a:ext uri="{FF2B5EF4-FFF2-40B4-BE49-F238E27FC236}">
                <a16:creationId xmlns:a16="http://schemas.microsoft.com/office/drawing/2014/main" id="{37F95823-76A4-CEE6-C9DF-CC46A43034B2}"/>
              </a:ext>
            </a:extLst>
          </p:cNvPr>
          <p:cNvSpPr txBox="1"/>
          <p:nvPr/>
        </p:nvSpPr>
        <p:spPr>
          <a:xfrm>
            <a:off x="4201472" y="4669950"/>
            <a:ext cx="74090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5-15</a:t>
            </a:r>
          </a:p>
        </p:txBody>
      </p:sp>
      <p:sp>
        <p:nvSpPr>
          <p:cNvPr id="11" name="TextBox 10">
            <a:extLst>
              <a:ext uri="{FF2B5EF4-FFF2-40B4-BE49-F238E27FC236}">
                <a16:creationId xmlns:a16="http://schemas.microsoft.com/office/drawing/2014/main" id="{8E90DCCA-AAE8-6511-D8E4-7C9DBA80F53E}"/>
              </a:ext>
            </a:extLst>
          </p:cNvPr>
          <p:cNvSpPr txBox="1"/>
          <p:nvPr/>
        </p:nvSpPr>
        <p:spPr>
          <a:xfrm>
            <a:off x="8035057" y="4689000"/>
            <a:ext cx="817853"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10-20</a:t>
            </a:r>
          </a:p>
        </p:txBody>
      </p:sp>
      <p:sp>
        <p:nvSpPr>
          <p:cNvPr id="12" name="TextBox 11">
            <a:extLst>
              <a:ext uri="{FF2B5EF4-FFF2-40B4-BE49-F238E27FC236}">
                <a16:creationId xmlns:a16="http://schemas.microsoft.com/office/drawing/2014/main" id="{B8796B50-7C77-27B2-77E3-FE7551F38372}"/>
              </a:ext>
            </a:extLst>
          </p:cNvPr>
          <p:cNvSpPr txBox="1"/>
          <p:nvPr/>
        </p:nvSpPr>
        <p:spPr>
          <a:xfrm>
            <a:off x="5599167" y="1227943"/>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1.03</a:t>
            </a:r>
          </a:p>
        </p:txBody>
      </p:sp>
      <p:sp>
        <p:nvSpPr>
          <p:cNvPr id="13" name="TextBox 12">
            <a:extLst>
              <a:ext uri="{FF2B5EF4-FFF2-40B4-BE49-F238E27FC236}">
                <a16:creationId xmlns:a16="http://schemas.microsoft.com/office/drawing/2014/main" id="{B72515F3-0EAB-4864-C129-261627FAE8E1}"/>
              </a:ext>
            </a:extLst>
          </p:cNvPr>
          <p:cNvSpPr txBox="1"/>
          <p:nvPr/>
        </p:nvSpPr>
        <p:spPr>
          <a:xfrm>
            <a:off x="1746041" y="1272295"/>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1.14</a:t>
            </a:r>
          </a:p>
        </p:txBody>
      </p:sp>
      <p:sp>
        <p:nvSpPr>
          <p:cNvPr id="15" name="TextBox 14">
            <a:extLst>
              <a:ext uri="{FF2B5EF4-FFF2-40B4-BE49-F238E27FC236}">
                <a16:creationId xmlns:a16="http://schemas.microsoft.com/office/drawing/2014/main" id="{99276E70-E1CC-1F5A-2015-8C5FCC8DB4FA}"/>
              </a:ext>
            </a:extLst>
          </p:cNvPr>
          <p:cNvSpPr txBox="1"/>
          <p:nvPr/>
        </p:nvSpPr>
        <p:spPr>
          <a:xfrm>
            <a:off x="9514041" y="1227943"/>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1.00</a:t>
            </a:r>
          </a:p>
        </p:txBody>
      </p:sp>
      <p:sp>
        <p:nvSpPr>
          <p:cNvPr id="16" name="TextBox 15">
            <a:extLst>
              <a:ext uri="{FF2B5EF4-FFF2-40B4-BE49-F238E27FC236}">
                <a16:creationId xmlns:a16="http://schemas.microsoft.com/office/drawing/2014/main" id="{9DB63E96-5163-ADA7-6B14-CE2E7D5E8B66}"/>
              </a:ext>
            </a:extLst>
          </p:cNvPr>
          <p:cNvSpPr txBox="1"/>
          <p:nvPr/>
        </p:nvSpPr>
        <p:spPr>
          <a:xfrm>
            <a:off x="135370" y="6077194"/>
            <a:ext cx="3368230"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FLASH dose modifying factor</a:t>
            </a:r>
          </a:p>
        </p:txBody>
      </p:sp>
      <p:pic>
        <p:nvPicPr>
          <p:cNvPr id="18" name="Picture 2" descr="IntraOp Medical Corporation | LinkedIn">
            <a:extLst>
              <a:ext uri="{FF2B5EF4-FFF2-40B4-BE49-F238E27FC236}">
                <a16:creationId xmlns:a16="http://schemas.microsoft.com/office/drawing/2014/main" id="{154DA73B-E245-2195-4C78-45ED3DAF4F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
            <a:extLst>
              <a:ext uri="{FF2B5EF4-FFF2-40B4-BE49-F238E27FC236}">
                <a16:creationId xmlns:a16="http://schemas.microsoft.com/office/drawing/2014/main" id="{F215B1AA-D223-6CC6-1782-438023563073}"/>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29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D11A-E17B-46EC-9256-FCFF73DC1084}"/>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9691F139-EF0E-A360-56CE-BCDFBDAC8B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CAC16D-98A0-EA4C-8C4C-FB960571D293}"/>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0D6D6A25-63D4-4418-183A-31D23200B7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5D1FE82D-0971-0F47-E021-963B35F3B2F1}"/>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Results</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sp>
        <p:nvSpPr>
          <p:cNvPr id="20" name="TextBox 19">
            <a:extLst>
              <a:ext uri="{FF2B5EF4-FFF2-40B4-BE49-F238E27FC236}">
                <a16:creationId xmlns:a16="http://schemas.microsoft.com/office/drawing/2014/main" id="{78C55F35-9D7E-08A0-EE20-4A0537E3482E}"/>
              </a:ext>
            </a:extLst>
          </p:cNvPr>
          <p:cNvSpPr txBox="1"/>
          <p:nvPr/>
        </p:nvSpPr>
        <p:spPr>
          <a:xfrm>
            <a:off x="1847650" y="5501341"/>
            <a:ext cx="9635691"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Conclusion: The FLASH effect is not maintained with fractionated radiotherapy of the abdominal cavity of C57BL6/J female mice using 10 fractions. Verify in a second model.</a:t>
            </a:r>
          </a:p>
        </p:txBody>
      </p:sp>
      <p:sp>
        <p:nvSpPr>
          <p:cNvPr id="19" name="TextBox 18">
            <a:extLst>
              <a:ext uri="{FF2B5EF4-FFF2-40B4-BE49-F238E27FC236}">
                <a16:creationId xmlns:a16="http://schemas.microsoft.com/office/drawing/2014/main" id="{2BDECDB5-0BC8-B9B3-9267-59FCF3AAB5EB}"/>
              </a:ext>
            </a:extLst>
          </p:cNvPr>
          <p:cNvSpPr txBox="1"/>
          <p:nvPr/>
        </p:nvSpPr>
        <p:spPr>
          <a:xfrm>
            <a:off x="1769263" y="1573158"/>
            <a:ext cx="1082412"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 fraction</a:t>
            </a:r>
          </a:p>
        </p:txBody>
      </p:sp>
      <p:sp>
        <p:nvSpPr>
          <p:cNvPr id="23" name="TextBox 22">
            <a:extLst>
              <a:ext uri="{FF2B5EF4-FFF2-40B4-BE49-F238E27FC236}">
                <a16:creationId xmlns:a16="http://schemas.microsoft.com/office/drawing/2014/main" id="{58C74741-FE3B-7FAC-697A-28A0CF35D164}"/>
              </a:ext>
            </a:extLst>
          </p:cNvPr>
          <p:cNvSpPr txBox="1"/>
          <p:nvPr/>
        </p:nvSpPr>
        <p:spPr>
          <a:xfrm>
            <a:off x="9435430" y="1573158"/>
            <a:ext cx="1289199"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10 fractions</a:t>
            </a:r>
          </a:p>
        </p:txBody>
      </p:sp>
      <p:pic>
        <p:nvPicPr>
          <p:cNvPr id="5" name="Picture 4" descr="A graph of a number of red and blue lines&#10;&#10;AI-generated content may be incorrect.">
            <a:extLst>
              <a:ext uri="{FF2B5EF4-FFF2-40B4-BE49-F238E27FC236}">
                <a16:creationId xmlns:a16="http://schemas.microsoft.com/office/drawing/2014/main" id="{1E3E6CF9-F4C1-BEC0-E3CB-40D006A35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39" y="2169000"/>
            <a:ext cx="3730322" cy="2520000"/>
          </a:xfrm>
          <a:prstGeom prst="rect">
            <a:avLst/>
          </a:prstGeom>
        </p:spPr>
      </p:pic>
      <p:pic>
        <p:nvPicPr>
          <p:cNvPr id="6" name="Picture 5" descr="A graph of a function&#10;&#10;AI-generated content may be incorrect.">
            <a:extLst>
              <a:ext uri="{FF2B5EF4-FFF2-40B4-BE49-F238E27FC236}">
                <a16:creationId xmlns:a16="http://schemas.microsoft.com/office/drawing/2014/main" id="{D81645A4-4CD2-891C-8F9C-58F67FB85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759" y="2169000"/>
            <a:ext cx="3730322" cy="2520000"/>
          </a:xfrm>
          <a:prstGeom prst="rect">
            <a:avLst/>
          </a:prstGeom>
        </p:spPr>
      </p:pic>
      <p:pic>
        <p:nvPicPr>
          <p:cNvPr id="7" name="Picture 6" descr="A graph of a line graph&#10;&#10;AI-generated content may be incorrect.">
            <a:extLst>
              <a:ext uri="{FF2B5EF4-FFF2-40B4-BE49-F238E27FC236}">
                <a16:creationId xmlns:a16="http://schemas.microsoft.com/office/drawing/2014/main" id="{6D146DAE-50B5-B4C6-C07B-10F90D3FFB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099" y="2169000"/>
            <a:ext cx="3730322" cy="2520000"/>
          </a:xfrm>
          <a:prstGeom prst="rect">
            <a:avLst/>
          </a:prstGeom>
        </p:spPr>
      </p:pic>
      <p:sp>
        <p:nvSpPr>
          <p:cNvPr id="8" name="TextBox 7">
            <a:extLst>
              <a:ext uri="{FF2B5EF4-FFF2-40B4-BE49-F238E27FC236}">
                <a16:creationId xmlns:a16="http://schemas.microsoft.com/office/drawing/2014/main" id="{7FE2A857-A734-3D47-56CF-81493C28B691}"/>
              </a:ext>
            </a:extLst>
          </p:cNvPr>
          <p:cNvSpPr txBox="1"/>
          <p:nvPr/>
        </p:nvSpPr>
        <p:spPr>
          <a:xfrm>
            <a:off x="5621609" y="1573158"/>
            <a:ext cx="1165704"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2 fractions</a:t>
            </a:r>
          </a:p>
        </p:txBody>
      </p:sp>
      <p:sp>
        <p:nvSpPr>
          <p:cNvPr id="9" name="TextBox 8">
            <a:extLst>
              <a:ext uri="{FF2B5EF4-FFF2-40B4-BE49-F238E27FC236}">
                <a16:creationId xmlns:a16="http://schemas.microsoft.com/office/drawing/2014/main" id="{C75C8F6B-3A03-2D09-6D3F-4D8529299D88}"/>
              </a:ext>
            </a:extLst>
          </p:cNvPr>
          <p:cNvSpPr txBox="1"/>
          <p:nvPr/>
        </p:nvSpPr>
        <p:spPr>
          <a:xfrm>
            <a:off x="9753261" y="6448881"/>
            <a:ext cx="2363147"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et al. (2025) Submitted</a:t>
            </a:r>
          </a:p>
        </p:txBody>
      </p:sp>
      <p:sp>
        <p:nvSpPr>
          <p:cNvPr id="10" name="TextBox 9">
            <a:extLst>
              <a:ext uri="{FF2B5EF4-FFF2-40B4-BE49-F238E27FC236}">
                <a16:creationId xmlns:a16="http://schemas.microsoft.com/office/drawing/2014/main" id="{3BB49657-250B-89E5-8085-821F5146D941}"/>
              </a:ext>
            </a:extLst>
          </p:cNvPr>
          <p:cNvSpPr txBox="1"/>
          <p:nvPr/>
        </p:nvSpPr>
        <p:spPr>
          <a:xfrm>
            <a:off x="426919" y="4633516"/>
            <a:ext cx="74090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8-29</a:t>
            </a:r>
          </a:p>
        </p:txBody>
      </p:sp>
      <p:sp>
        <p:nvSpPr>
          <p:cNvPr id="11" name="TextBox 10">
            <a:extLst>
              <a:ext uri="{FF2B5EF4-FFF2-40B4-BE49-F238E27FC236}">
                <a16:creationId xmlns:a16="http://schemas.microsoft.com/office/drawing/2014/main" id="{0FC66126-01AE-C0C7-FFCB-40FC4255FD37}"/>
              </a:ext>
            </a:extLst>
          </p:cNvPr>
          <p:cNvSpPr txBox="1"/>
          <p:nvPr/>
        </p:nvSpPr>
        <p:spPr>
          <a:xfrm>
            <a:off x="4201472" y="4669950"/>
            <a:ext cx="74090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5-15</a:t>
            </a:r>
          </a:p>
        </p:txBody>
      </p:sp>
      <p:sp>
        <p:nvSpPr>
          <p:cNvPr id="12" name="TextBox 11">
            <a:extLst>
              <a:ext uri="{FF2B5EF4-FFF2-40B4-BE49-F238E27FC236}">
                <a16:creationId xmlns:a16="http://schemas.microsoft.com/office/drawing/2014/main" id="{67DAD2D2-9619-C51B-C81F-CCBD65B39DDB}"/>
              </a:ext>
            </a:extLst>
          </p:cNvPr>
          <p:cNvSpPr txBox="1"/>
          <p:nvPr/>
        </p:nvSpPr>
        <p:spPr>
          <a:xfrm>
            <a:off x="8035057" y="4689000"/>
            <a:ext cx="817853"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10-20</a:t>
            </a:r>
          </a:p>
        </p:txBody>
      </p:sp>
      <p:sp>
        <p:nvSpPr>
          <p:cNvPr id="13" name="TextBox 12">
            <a:extLst>
              <a:ext uri="{FF2B5EF4-FFF2-40B4-BE49-F238E27FC236}">
                <a16:creationId xmlns:a16="http://schemas.microsoft.com/office/drawing/2014/main" id="{EB5489FE-44B7-2BE3-1D8D-24034AF270CD}"/>
              </a:ext>
            </a:extLst>
          </p:cNvPr>
          <p:cNvSpPr txBox="1"/>
          <p:nvPr/>
        </p:nvSpPr>
        <p:spPr>
          <a:xfrm>
            <a:off x="5599167" y="1218418"/>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1.03</a:t>
            </a:r>
          </a:p>
        </p:txBody>
      </p:sp>
      <p:sp>
        <p:nvSpPr>
          <p:cNvPr id="15" name="TextBox 14">
            <a:extLst>
              <a:ext uri="{FF2B5EF4-FFF2-40B4-BE49-F238E27FC236}">
                <a16:creationId xmlns:a16="http://schemas.microsoft.com/office/drawing/2014/main" id="{B6DBE8A2-E406-4EBB-A2AC-85404CBC3184}"/>
              </a:ext>
            </a:extLst>
          </p:cNvPr>
          <p:cNvSpPr txBox="1"/>
          <p:nvPr/>
        </p:nvSpPr>
        <p:spPr>
          <a:xfrm>
            <a:off x="1746041" y="1262770"/>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1.14</a:t>
            </a:r>
          </a:p>
        </p:txBody>
      </p:sp>
      <p:sp>
        <p:nvSpPr>
          <p:cNvPr id="16" name="TextBox 15">
            <a:extLst>
              <a:ext uri="{FF2B5EF4-FFF2-40B4-BE49-F238E27FC236}">
                <a16:creationId xmlns:a16="http://schemas.microsoft.com/office/drawing/2014/main" id="{DCE335C0-CB3B-B14A-EE47-0A190AA6DF21}"/>
              </a:ext>
            </a:extLst>
          </p:cNvPr>
          <p:cNvSpPr txBox="1"/>
          <p:nvPr/>
        </p:nvSpPr>
        <p:spPr>
          <a:xfrm>
            <a:off x="9514041" y="1218418"/>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1.00</a:t>
            </a:r>
          </a:p>
        </p:txBody>
      </p:sp>
      <p:pic>
        <p:nvPicPr>
          <p:cNvPr id="18" name="Picture 2" descr="IntraOp Medical Corporation | LinkedIn">
            <a:extLst>
              <a:ext uri="{FF2B5EF4-FFF2-40B4-BE49-F238E27FC236}">
                <a16:creationId xmlns:a16="http://schemas.microsoft.com/office/drawing/2014/main" id="{3990D798-10F5-F651-8444-5FC7890690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
            <a:extLst>
              <a:ext uri="{FF2B5EF4-FFF2-40B4-BE49-F238E27FC236}">
                <a16:creationId xmlns:a16="http://schemas.microsoft.com/office/drawing/2014/main" id="{05439B57-42E6-CA96-AAB5-C8067E6AE00B}"/>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34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1FA9E-F9C3-B937-836C-561D227B140E}"/>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290E2CF-CE60-810B-F7A3-1132C05CC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6F6D05-78F9-31FF-0B9A-9E21FA5C1C2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4389D917-3790-DD83-FC4D-EBD2ACF9BB4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ED59279-29BC-7EDF-C129-8AC42F2E8792}"/>
              </a:ext>
            </a:extLst>
          </p:cNvPr>
          <p:cNvSpPr/>
          <p:nvPr/>
        </p:nvSpPr>
        <p:spPr>
          <a:xfrm rot="1753395">
            <a:off x="840511" y="3929105"/>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8" name="Connecteur droit avec flèche 10">
            <a:extLst>
              <a:ext uri="{FF2B5EF4-FFF2-40B4-BE49-F238E27FC236}">
                <a16:creationId xmlns:a16="http://schemas.microsoft.com/office/drawing/2014/main" id="{DBD07EE1-5143-6EB5-424F-66948D25BD24}"/>
              </a:ext>
            </a:extLst>
          </p:cNvPr>
          <p:cNvCxnSpPr>
            <a:cxnSpLocks/>
          </p:cNvCxnSpPr>
          <p:nvPr/>
        </p:nvCxnSpPr>
        <p:spPr>
          <a:xfrm>
            <a:off x="1455693" y="4602789"/>
            <a:ext cx="5470621" cy="128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ZoneTexte 26">
            <a:extLst>
              <a:ext uri="{FF2B5EF4-FFF2-40B4-BE49-F238E27FC236}">
                <a16:creationId xmlns:a16="http://schemas.microsoft.com/office/drawing/2014/main" id="{AB69E7F2-8F63-661A-438B-24E6ABE1F70C}"/>
              </a:ext>
            </a:extLst>
          </p:cNvPr>
          <p:cNvSpPr txBox="1"/>
          <p:nvPr/>
        </p:nvSpPr>
        <p:spPr>
          <a:xfrm>
            <a:off x="8278733" y="4283747"/>
            <a:ext cx="194431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SURVIVAL</a:t>
            </a:r>
          </a:p>
          <a:p>
            <a:pPr algn="ctr"/>
            <a:r>
              <a:rPr lang="en-US" sz="1400" i="1" dirty="0">
                <a:latin typeface="Times New Roman" panose="02020603050405020304" pitchFamily="18" charset="0"/>
                <a:cs typeface="Times New Roman" panose="02020603050405020304" pitchFamily="18" charset="0"/>
              </a:rPr>
              <a:t>Follow-up until</a:t>
            </a:r>
          </a:p>
          <a:p>
            <a:pPr algn="ctr"/>
            <a:r>
              <a:rPr lang="en-US" sz="1400" i="1" dirty="0">
                <a:latin typeface="Times New Roman" panose="02020603050405020304" pitchFamily="18" charset="0"/>
                <a:cs typeface="Times New Roman" panose="02020603050405020304" pitchFamily="18" charset="0"/>
              </a:rPr>
              <a:t>Endpoint is reached</a:t>
            </a:r>
          </a:p>
        </p:txBody>
      </p:sp>
      <p:pic>
        <p:nvPicPr>
          <p:cNvPr id="10" name="Image 6">
            <a:extLst>
              <a:ext uri="{FF2B5EF4-FFF2-40B4-BE49-F238E27FC236}">
                <a16:creationId xmlns:a16="http://schemas.microsoft.com/office/drawing/2014/main" id="{3BA322F2-A0D7-5E55-B4EE-94C4C4D7DF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39811" y="4529746"/>
            <a:ext cx="394660" cy="367954"/>
          </a:xfrm>
          <a:prstGeom prst="rect">
            <a:avLst/>
          </a:prstGeom>
        </p:spPr>
      </p:pic>
      <p:sp>
        <p:nvSpPr>
          <p:cNvPr id="11" name="ZoneTexte 7">
            <a:extLst>
              <a:ext uri="{FF2B5EF4-FFF2-40B4-BE49-F238E27FC236}">
                <a16:creationId xmlns:a16="http://schemas.microsoft.com/office/drawing/2014/main" id="{F294E690-B240-48CA-6E72-2DA4677252A5}"/>
              </a:ext>
            </a:extLst>
          </p:cNvPr>
          <p:cNvSpPr txBox="1"/>
          <p:nvPr/>
        </p:nvSpPr>
        <p:spPr>
          <a:xfrm>
            <a:off x="1291578" y="4193489"/>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a:t>
            </a:r>
          </a:p>
        </p:txBody>
      </p:sp>
      <p:sp>
        <p:nvSpPr>
          <p:cNvPr id="12" name="ZoneTexte 8">
            <a:extLst>
              <a:ext uri="{FF2B5EF4-FFF2-40B4-BE49-F238E27FC236}">
                <a16:creationId xmlns:a16="http://schemas.microsoft.com/office/drawing/2014/main" id="{4AFAC866-19A6-AED1-24ED-4D9FB6D2A973}"/>
              </a:ext>
            </a:extLst>
          </p:cNvPr>
          <p:cNvSpPr txBox="1"/>
          <p:nvPr/>
        </p:nvSpPr>
        <p:spPr>
          <a:xfrm>
            <a:off x="1368751" y="4980418"/>
            <a:ext cx="394660" cy="338554"/>
          </a:xfrm>
          <a:prstGeom prst="rect">
            <a:avLst/>
          </a:prstGeom>
          <a:noFill/>
        </p:spPr>
        <p:txBody>
          <a:bodyPr wrap="none" rtlCol="0">
            <a:spAutoFit/>
          </a:bodyPr>
          <a:lstStyle/>
          <a:p>
            <a:r>
              <a:rPr lang="es-ES" sz="1600" i="1" dirty="0"/>
              <a:t>0d</a:t>
            </a:r>
          </a:p>
        </p:txBody>
      </p:sp>
      <p:pic>
        <p:nvPicPr>
          <p:cNvPr id="13" name="Image 1">
            <a:extLst>
              <a:ext uri="{FF2B5EF4-FFF2-40B4-BE49-F238E27FC236}">
                <a16:creationId xmlns:a16="http://schemas.microsoft.com/office/drawing/2014/main" id="{F9E87E9F-D246-572C-B6EA-719D919AE8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94" t="4429" b="56328"/>
          <a:stretch/>
        </p:blipFill>
        <p:spPr>
          <a:xfrm rot="16200000">
            <a:off x="148743" y="3875374"/>
            <a:ext cx="1549398" cy="1064501"/>
          </a:xfrm>
          <a:prstGeom prst="rect">
            <a:avLst/>
          </a:prstGeom>
        </p:spPr>
      </p:pic>
      <p:sp>
        <p:nvSpPr>
          <p:cNvPr id="15" name="ZoneTexte 8">
            <a:extLst>
              <a:ext uri="{FF2B5EF4-FFF2-40B4-BE49-F238E27FC236}">
                <a16:creationId xmlns:a16="http://schemas.microsoft.com/office/drawing/2014/main" id="{3F8F914C-D92D-26A3-EC47-40D309549BA0}"/>
              </a:ext>
            </a:extLst>
          </p:cNvPr>
          <p:cNvSpPr txBox="1"/>
          <p:nvPr/>
        </p:nvSpPr>
        <p:spPr>
          <a:xfrm>
            <a:off x="6533230" y="4866043"/>
            <a:ext cx="647934" cy="338554"/>
          </a:xfrm>
          <a:prstGeom prst="rect">
            <a:avLst/>
          </a:prstGeom>
          <a:noFill/>
        </p:spPr>
        <p:txBody>
          <a:bodyPr wrap="none" rtlCol="0">
            <a:spAutoFit/>
          </a:bodyPr>
          <a:lstStyle/>
          <a:p>
            <a:r>
              <a:rPr lang="es-ES" sz="1600" i="1" dirty="0"/>
              <a:t>± 50d</a:t>
            </a:r>
          </a:p>
        </p:txBody>
      </p:sp>
      <p:cxnSp>
        <p:nvCxnSpPr>
          <p:cNvPr id="17" name="Straight Arrow Connector 16">
            <a:extLst>
              <a:ext uri="{FF2B5EF4-FFF2-40B4-BE49-F238E27FC236}">
                <a16:creationId xmlns:a16="http://schemas.microsoft.com/office/drawing/2014/main" id="{BC7C2558-0C23-34EC-0FD7-A97D74BDCAFE}"/>
              </a:ext>
            </a:extLst>
          </p:cNvPr>
          <p:cNvCxnSpPr>
            <a:cxnSpLocks/>
          </p:cNvCxnSpPr>
          <p:nvPr/>
        </p:nvCxnSpPr>
        <p:spPr>
          <a:xfrm flipV="1">
            <a:off x="1510439" y="4103766"/>
            <a:ext cx="5406147" cy="21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8" name="ZoneTexte 7">
            <a:extLst>
              <a:ext uri="{FF2B5EF4-FFF2-40B4-BE49-F238E27FC236}">
                <a16:creationId xmlns:a16="http://schemas.microsoft.com/office/drawing/2014/main" id="{3E545A12-F89B-F17D-F59B-164D70F18D05}"/>
              </a:ext>
            </a:extLst>
          </p:cNvPr>
          <p:cNvSpPr txBox="1"/>
          <p:nvPr/>
        </p:nvSpPr>
        <p:spPr>
          <a:xfrm>
            <a:off x="3344924" y="3704952"/>
            <a:ext cx="1683829"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Daily observation</a:t>
            </a:r>
          </a:p>
        </p:txBody>
      </p:sp>
      <p:pic>
        <p:nvPicPr>
          <p:cNvPr id="19" name="Image 6">
            <a:extLst>
              <a:ext uri="{FF2B5EF4-FFF2-40B4-BE49-F238E27FC236}">
                <a16:creationId xmlns:a16="http://schemas.microsoft.com/office/drawing/2014/main" id="{8FA0A503-A771-4F92-D4A7-CC32634312E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79676" y="4526751"/>
            <a:ext cx="394660" cy="367954"/>
          </a:xfrm>
          <a:prstGeom prst="rect">
            <a:avLst/>
          </a:prstGeom>
        </p:spPr>
      </p:pic>
      <p:sp>
        <p:nvSpPr>
          <p:cNvPr id="20" name="ZoneTexte 7">
            <a:extLst>
              <a:ext uri="{FF2B5EF4-FFF2-40B4-BE49-F238E27FC236}">
                <a16:creationId xmlns:a16="http://schemas.microsoft.com/office/drawing/2014/main" id="{1ED448F2-6B7A-A1DB-12B3-1A0C0560FCDB}"/>
              </a:ext>
            </a:extLst>
          </p:cNvPr>
          <p:cNvSpPr txBox="1"/>
          <p:nvPr/>
        </p:nvSpPr>
        <p:spPr>
          <a:xfrm>
            <a:off x="1609126" y="4190111"/>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#2</a:t>
            </a:r>
          </a:p>
        </p:txBody>
      </p:sp>
      <p:sp>
        <p:nvSpPr>
          <p:cNvPr id="21" name="ZoneTexte 8">
            <a:extLst>
              <a:ext uri="{FF2B5EF4-FFF2-40B4-BE49-F238E27FC236}">
                <a16:creationId xmlns:a16="http://schemas.microsoft.com/office/drawing/2014/main" id="{44483615-2765-0256-7C8E-57DB80B2FBEA}"/>
              </a:ext>
            </a:extLst>
          </p:cNvPr>
          <p:cNvSpPr txBox="1"/>
          <p:nvPr/>
        </p:nvSpPr>
        <p:spPr>
          <a:xfrm>
            <a:off x="1678963" y="4988143"/>
            <a:ext cx="394660" cy="338554"/>
          </a:xfrm>
          <a:prstGeom prst="rect">
            <a:avLst/>
          </a:prstGeom>
          <a:noFill/>
        </p:spPr>
        <p:txBody>
          <a:bodyPr wrap="none" rtlCol="0">
            <a:spAutoFit/>
          </a:bodyPr>
          <a:lstStyle/>
          <a:p>
            <a:r>
              <a:rPr lang="es-ES" sz="1600" i="1" dirty="0"/>
              <a:t>1d</a:t>
            </a:r>
          </a:p>
        </p:txBody>
      </p:sp>
      <p:sp>
        <p:nvSpPr>
          <p:cNvPr id="24" name="Rectangle 23">
            <a:extLst>
              <a:ext uri="{FF2B5EF4-FFF2-40B4-BE49-F238E27FC236}">
                <a16:creationId xmlns:a16="http://schemas.microsoft.com/office/drawing/2014/main" id="{6C4504CA-0C70-089F-9C48-DBEDC9A59DC2}"/>
              </a:ext>
            </a:extLst>
          </p:cNvPr>
          <p:cNvSpPr/>
          <p:nvPr/>
        </p:nvSpPr>
        <p:spPr>
          <a:xfrm rot="1753395">
            <a:off x="785765" y="1575118"/>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cxnSp>
        <p:nvCxnSpPr>
          <p:cNvPr id="25" name="Connecteur droit avec flèche 10">
            <a:extLst>
              <a:ext uri="{FF2B5EF4-FFF2-40B4-BE49-F238E27FC236}">
                <a16:creationId xmlns:a16="http://schemas.microsoft.com/office/drawing/2014/main" id="{E378939B-C32E-32E9-9B19-902BB4DFCE7B}"/>
              </a:ext>
            </a:extLst>
          </p:cNvPr>
          <p:cNvCxnSpPr>
            <a:cxnSpLocks/>
          </p:cNvCxnSpPr>
          <p:nvPr/>
        </p:nvCxnSpPr>
        <p:spPr>
          <a:xfrm>
            <a:off x="1400947" y="2248802"/>
            <a:ext cx="5470621" cy="1285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ZoneTexte 26">
            <a:extLst>
              <a:ext uri="{FF2B5EF4-FFF2-40B4-BE49-F238E27FC236}">
                <a16:creationId xmlns:a16="http://schemas.microsoft.com/office/drawing/2014/main" id="{E96A87F0-D45E-6A8D-72F1-DD0F34E5327E}"/>
              </a:ext>
            </a:extLst>
          </p:cNvPr>
          <p:cNvSpPr txBox="1"/>
          <p:nvPr/>
        </p:nvSpPr>
        <p:spPr>
          <a:xfrm>
            <a:off x="8275649" y="1768274"/>
            <a:ext cx="1944319" cy="738664"/>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SURVIVAL</a:t>
            </a:r>
          </a:p>
          <a:p>
            <a:pPr algn="ctr"/>
            <a:r>
              <a:rPr lang="en-US" sz="1400" i="1" dirty="0">
                <a:latin typeface="Times New Roman" panose="02020603050405020304" pitchFamily="18" charset="0"/>
                <a:cs typeface="Times New Roman" panose="02020603050405020304" pitchFamily="18" charset="0"/>
              </a:rPr>
              <a:t>Follow-up until</a:t>
            </a:r>
          </a:p>
          <a:p>
            <a:pPr algn="ctr"/>
            <a:r>
              <a:rPr lang="en-US" sz="1400" i="1" dirty="0">
                <a:latin typeface="Times New Roman" panose="02020603050405020304" pitchFamily="18" charset="0"/>
                <a:cs typeface="Times New Roman" panose="02020603050405020304" pitchFamily="18" charset="0"/>
              </a:rPr>
              <a:t>Endpoint is reached</a:t>
            </a:r>
          </a:p>
        </p:txBody>
      </p:sp>
      <p:pic>
        <p:nvPicPr>
          <p:cNvPr id="27" name="Image 6">
            <a:extLst>
              <a:ext uri="{FF2B5EF4-FFF2-40B4-BE49-F238E27FC236}">
                <a16:creationId xmlns:a16="http://schemas.microsoft.com/office/drawing/2014/main" id="{07B5E0BE-1DBE-F98C-6D7A-2402F43B0A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85065" y="2175759"/>
            <a:ext cx="394660" cy="367954"/>
          </a:xfrm>
          <a:prstGeom prst="rect">
            <a:avLst/>
          </a:prstGeom>
        </p:spPr>
      </p:pic>
      <p:sp>
        <p:nvSpPr>
          <p:cNvPr id="28" name="ZoneTexte 7">
            <a:extLst>
              <a:ext uri="{FF2B5EF4-FFF2-40B4-BE49-F238E27FC236}">
                <a16:creationId xmlns:a16="http://schemas.microsoft.com/office/drawing/2014/main" id="{3008F74B-5B0B-447E-8306-5440BCF98614}"/>
              </a:ext>
            </a:extLst>
          </p:cNvPr>
          <p:cNvSpPr txBox="1"/>
          <p:nvPr/>
        </p:nvSpPr>
        <p:spPr>
          <a:xfrm>
            <a:off x="1236832" y="1839502"/>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#1</a:t>
            </a:r>
          </a:p>
        </p:txBody>
      </p:sp>
      <p:sp>
        <p:nvSpPr>
          <p:cNvPr id="29" name="ZoneTexte 8">
            <a:extLst>
              <a:ext uri="{FF2B5EF4-FFF2-40B4-BE49-F238E27FC236}">
                <a16:creationId xmlns:a16="http://schemas.microsoft.com/office/drawing/2014/main" id="{916D6A57-1017-6F1C-C732-6098FB184FFC}"/>
              </a:ext>
            </a:extLst>
          </p:cNvPr>
          <p:cNvSpPr txBox="1"/>
          <p:nvPr/>
        </p:nvSpPr>
        <p:spPr>
          <a:xfrm>
            <a:off x="1314005" y="2616906"/>
            <a:ext cx="394660" cy="338554"/>
          </a:xfrm>
          <a:prstGeom prst="rect">
            <a:avLst/>
          </a:prstGeom>
          <a:noFill/>
        </p:spPr>
        <p:txBody>
          <a:bodyPr wrap="none" rtlCol="0">
            <a:spAutoFit/>
          </a:bodyPr>
          <a:lstStyle/>
          <a:p>
            <a:r>
              <a:rPr lang="es-ES" sz="1600" i="1" dirty="0"/>
              <a:t>0d</a:t>
            </a:r>
          </a:p>
        </p:txBody>
      </p:sp>
      <p:pic>
        <p:nvPicPr>
          <p:cNvPr id="30" name="Image 1">
            <a:extLst>
              <a:ext uri="{FF2B5EF4-FFF2-40B4-BE49-F238E27FC236}">
                <a16:creationId xmlns:a16="http://schemas.microsoft.com/office/drawing/2014/main" id="{A3CF5DB2-11BF-F721-6EB5-11890A673B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94" t="4429" b="56328"/>
          <a:stretch/>
        </p:blipFill>
        <p:spPr>
          <a:xfrm rot="16200000">
            <a:off x="93997" y="1521387"/>
            <a:ext cx="1549398" cy="1064501"/>
          </a:xfrm>
          <a:prstGeom prst="rect">
            <a:avLst/>
          </a:prstGeom>
        </p:spPr>
      </p:pic>
      <p:sp>
        <p:nvSpPr>
          <p:cNvPr id="31" name="ZoneTexte 8">
            <a:extLst>
              <a:ext uri="{FF2B5EF4-FFF2-40B4-BE49-F238E27FC236}">
                <a16:creationId xmlns:a16="http://schemas.microsoft.com/office/drawing/2014/main" id="{AF8D43BA-9FAA-EE17-0E15-DD424E51DD2A}"/>
              </a:ext>
            </a:extLst>
          </p:cNvPr>
          <p:cNvSpPr txBox="1"/>
          <p:nvPr/>
        </p:nvSpPr>
        <p:spPr>
          <a:xfrm>
            <a:off x="6478484" y="2512056"/>
            <a:ext cx="647934" cy="338554"/>
          </a:xfrm>
          <a:prstGeom prst="rect">
            <a:avLst/>
          </a:prstGeom>
          <a:noFill/>
        </p:spPr>
        <p:txBody>
          <a:bodyPr wrap="none" rtlCol="0">
            <a:spAutoFit/>
          </a:bodyPr>
          <a:lstStyle/>
          <a:p>
            <a:r>
              <a:rPr lang="es-ES" sz="1600" i="1" dirty="0"/>
              <a:t>± 50d</a:t>
            </a:r>
          </a:p>
        </p:txBody>
      </p:sp>
      <p:cxnSp>
        <p:nvCxnSpPr>
          <p:cNvPr id="33" name="Straight Arrow Connector 32">
            <a:extLst>
              <a:ext uri="{FF2B5EF4-FFF2-40B4-BE49-F238E27FC236}">
                <a16:creationId xmlns:a16="http://schemas.microsoft.com/office/drawing/2014/main" id="{6E67C63F-95E6-A138-2CC4-A9BE1AA49F12}"/>
              </a:ext>
            </a:extLst>
          </p:cNvPr>
          <p:cNvCxnSpPr>
            <a:cxnSpLocks/>
          </p:cNvCxnSpPr>
          <p:nvPr/>
        </p:nvCxnSpPr>
        <p:spPr>
          <a:xfrm flipV="1">
            <a:off x="1455693" y="1749779"/>
            <a:ext cx="5406147" cy="217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34" name="ZoneTexte 7">
            <a:extLst>
              <a:ext uri="{FF2B5EF4-FFF2-40B4-BE49-F238E27FC236}">
                <a16:creationId xmlns:a16="http://schemas.microsoft.com/office/drawing/2014/main" id="{6DA4D067-D5C0-8B0B-1698-EEE3B17AAE30}"/>
              </a:ext>
            </a:extLst>
          </p:cNvPr>
          <p:cNvSpPr txBox="1"/>
          <p:nvPr/>
        </p:nvSpPr>
        <p:spPr>
          <a:xfrm>
            <a:off x="3290178" y="1350965"/>
            <a:ext cx="1683829"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Daily observation</a:t>
            </a:r>
          </a:p>
        </p:txBody>
      </p:sp>
      <p:sp>
        <p:nvSpPr>
          <p:cNvPr id="35" name="TextBox 34">
            <a:extLst>
              <a:ext uri="{FF2B5EF4-FFF2-40B4-BE49-F238E27FC236}">
                <a16:creationId xmlns:a16="http://schemas.microsoft.com/office/drawing/2014/main" id="{1DA0382D-0A90-719B-5144-7D523EA2DC6E}"/>
              </a:ext>
            </a:extLst>
          </p:cNvPr>
          <p:cNvSpPr txBox="1"/>
          <p:nvPr/>
        </p:nvSpPr>
        <p:spPr>
          <a:xfrm>
            <a:off x="10039223" y="1683068"/>
            <a:ext cx="2699206" cy="830997"/>
          </a:xfrm>
          <a:prstGeom prst="rect">
            <a:avLst/>
          </a:prstGeom>
          <a:noFill/>
        </p:spPr>
        <p:txBody>
          <a:bodyPr wrap="square">
            <a:spAutoFit/>
          </a:bodyPr>
          <a:lstStyle/>
          <a:p>
            <a:r>
              <a:rPr lang="en-GB" sz="1600" dirty="0">
                <a:latin typeface="Times New Roman" panose="02020603050405020304" pitchFamily="18" charset="0"/>
                <a:cs typeface="Times New Roman" panose="02020603050405020304" pitchFamily="18" charset="0"/>
              </a:rPr>
              <a:t>           CONV: </a:t>
            </a:r>
          </a:p>
          <a:p>
            <a:r>
              <a:rPr lang="en-GB" sz="1600" dirty="0">
                <a:latin typeface="Times New Roman" panose="02020603050405020304" pitchFamily="18" charset="0"/>
                <a:cs typeface="Times New Roman" panose="02020603050405020304" pitchFamily="18" charset="0"/>
              </a:rPr>
              <a:t>18, 21, 24, 27, 30 Gy</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209E261-A416-4A3E-6C40-5982B66F3C39}"/>
              </a:ext>
            </a:extLst>
          </p:cNvPr>
          <p:cNvSpPr txBox="1"/>
          <p:nvPr/>
        </p:nvSpPr>
        <p:spPr>
          <a:xfrm>
            <a:off x="9508447" y="2355417"/>
            <a:ext cx="3124596" cy="830997"/>
          </a:xfrm>
          <a:prstGeom prst="rect">
            <a:avLst/>
          </a:prstGeom>
          <a:noFill/>
        </p:spPr>
        <p:txBody>
          <a:bodyPr wrap="square">
            <a:spAutoFit/>
          </a:bodyPr>
          <a:lstStyle/>
          <a:p>
            <a:pPr algn="ctr"/>
            <a:r>
              <a:rPr lang="en-GB" sz="1600" dirty="0">
                <a:latin typeface="Times New Roman" panose="02020603050405020304" pitchFamily="18" charset="0"/>
                <a:cs typeface="Times New Roman" panose="02020603050405020304" pitchFamily="18" charset="0"/>
              </a:rPr>
              <a:t>FLASH:</a:t>
            </a:r>
          </a:p>
          <a:p>
            <a:pPr algn="ctr"/>
            <a:r>
              <a:rPr lang="en-GB" sz="1600" dirty="0">
                <a:latin typeface="Times New Roman" panose="02020603050405020304" pitchFamily="18" charset="0"/>
                <a:cs typeface="Times New Roman" panose="02020603050405020304" pitchFamily="18" charset="0"/>
              </a:rPr>
              <a:t>21, 28, 30, 32, 34, 36,</a:t>
            </a:r>
          </a:p>
          <a:p>
            <a:pPr algn="ctr"/>
            <a:r>
              <a:rPr lang="en-GB" sz="1600" dirty="0">
                <a:latin typeface="Times New Roman" panose="02020603050405020304" pitchFamily="18" charset="0"/>
                <a:cs typeface="Times New Roman" panose="02020603050405020304" pitchFamily="18" charset="0"/>
              </a:rPr>
              <a:t>38, 40 Gy</a:t>
            </a:r>
          </a:p>
        </p:txBody>
      </p:sp>
      <p:pic>
        <p:nvPicPr>
          <p:cNvPr id="37" name="Picture 2" descr="Mouse – ODIN Bioscience">
            <a:extLst>
              <a:ext uri="{FF2B5EF4-FFF2-40B4-BE49-F238E27FC236}">
                <a16:creationId xmlns:a16="http://schemas.microsoft.com/office/drawing/2014/main" id="{54640887-4AA5-F95C-3840-988BC5F80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0470" y="3022743"/>
            <a:ext cx="2670061" cy="25862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ouse – ODIN Bioscience">
            <a:extLst>
              <a:ext uri="{FF2B5EF4-FFF2-40B4-BE49-F238E27FC236}">
                <a16:creationId xmlns:a16="http://schemas.microsoft.com/office/drawing/2014/main" id="{6E220B23-9F37-F9E7-F755-4EE017776E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5435" y="740356"/>
            <a:ext cx="2670061" cy="2586294"/>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6">
            <a:extLst>
              <a:ext uri="{FF2B5EF4-FFF2-40B4-BE49-F238E27FC236}">
                <a16:creationId xmlns:a16="http://schemas.microsoft.com/office/drawing/2014/main" id="{43ABC812-5D12-896C-874F-FBD82399AE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21733" y="4537801"/>
            <a:ext cx="394660" cy="367954"/>
          </a:xfrm>
          <a:prstGeom prst="rect">
            <a:avLst/>
          </a:prstGeom>
        </p:spPr>
      </p:pic>
      <p:sp>
        <p:nvSpPr>
          <p:cNvPr id="40" name="ZoneTexte 7">
            <a:extLst>
              <a:ext uri="{FF2B5EF4-FFF2-40B4-BE49-F238E27FC236}">
                <a16:creationId xmlns:a16="http://schemas.microsoft.com/office/drawing/2014/main" id="{609A42CC-FEBE-CF1C-FC07-AB08E52DE69D}"/>
              </a:ext>
            </a:extLst>
          </p:cNvPr>
          <p:cNvSpPr txBox="1"/>
          <p:nvPr/>
        </p:nvSpPr>
        <p:spPr>
          <a:xfrm>
            <a:off x="1951030" y="4200098"/>
            <a:ext cx="457177" cy="338554"/>
          </a:xfrm>
          <a:prstGeom prst="rect">
            <a:avLst/>
          </a:prstGeom>
          <a:noFill/>
        </p:spPr>
        <p:txBody>
          <a:bodyPr wrap="square" rtlCol="0">
            <a:spAutoFit/>
          </a:bodyPr>
          <a:lstStyle/>
          <a:p>
            <a:pPr algn="r"/>
            <a:r>
              <a:rPr lang="en-US" sz="1600" dirty="0">
                <a:latin typeface="Times New Roman" panose="02020603050405020304" pitchFamily="18" charset="0"/>
                <a:cs typeface="Times New Roman" panose="02020603050405020304" pitchFamily="18" charset="0"/>
              </a:rPr>
              <a:t>#3</a:t>
            </a:r>
          </a:p>
        </p:txBody>
      </p:sp>
      <p:sp>
        <p:nvSpPr>
          <p:cNvPr id="41" name="ZoneTexte 8">
            <a:extLst>
              <a:ext uri="{FF2B5EF4-FFF2-40B4-BE49-F238E27FC236}">
                <a16:creationId xmlns:a16="http://schemas.microsoft.com/office/drawing/2014/main" id="{EF05081E-E220-227B-F38D-15C8FBE17A32}"/>
              </a:ext>
            </a:extLst>
          </p:cNvPr>
          <p:cNvSpPr txBox="1"/>
          <p:nvPr/>
        </p:nvSpPr>
        <p:spPr>
          <a:xfrm>
            <a:off x="2021020" y="4980143"/>
            <a:ext cx="394660" cy="338554"/>
          </a:xfrm>
          <a:prstGeom prst="rect">
            <a:avLst/>
          </a:prstGeom>
          <a:noFill/>
        </p:spPr>
        <p:txBody>
          <a:bodyPr wrap="none" rtlCol="0">
            <a:spAutoFit/>
          </a:bodyPr>
          <a:lstStyle/>
          <a:p>
            <a:r>
              <a:rPr lang="es-ES" sz="1600" i="1" dirty="0"/>
              <a:t>2d</a:t>
            </a:r>
          </a:p>
        </p:txBody>
      </p:sp>
      <p:sp>
        <p:nvSpPr>
          <p:cNvPr id="44" name="TextBox 43">
            <a:extLst>
              <a:ext uri="{FF2B5EF4-FFF2-40B4-BE49-F238E27FC236}">
                <a16:creationId xmlns:a16="http://schemas.microsoft.com/office/drawing/2014/main" id="{D3DD89B3-CFF3-1C85-6EEA-F8CD92FCD6F0}"/>
              </a:ext>
            </a:extLst>
          </p:cNvPr>
          <p:cNvSpPr txBox="1"/>
          <p:nvPr/>
        </p:nvSpPr>
        <p:spPr>
          <a:xfrm>
            <a:off x="9660468" y="3988802"/>
            <a:ext cx="2699206" cy="830997"/>
          </a:xfrm>
          <a:prstGeom prst="rect">
            <a:avLst/>
          </a:prstGeom>
          <a:noFill/>
        </p:spPr>
        <p:txBody>
          <a:bodyPr wrap="square">
            <a:spAutoFit/>
          </a:bodyPr>
          <a:lstStyle/>
          <a:p>
            <a:pPr algn="ctr"/>
            <a:r>
              <a:rPr lang="en-GB" sz="1600" dirty="0">
                <a:latin typeface="Times New Roman" panose="02020603050405020304" pitchFamily="18" charset="0"/>
                <a:cs typeface="Times New Roman" panose="02020603050405020304" pitchFamily="18" charset="0"/>
              </a:rPr>
              <a:t>CONV: </a:t>
            </a:r>
          </a:p>
          <a:p>
            <a:pPr algn="ctr"/>
            <a:r>
              <a:rPr lang="en-GB" sz="1600" dirty="0">
                <a:latin typeface="Times New Roman" panose="02020603050405020304" pitchFamily="18" charset="0"/>
                <a:cs typeface="Times New Roman" panose="02020603050405020304" pitchFamily="18" charset="0"/>
              </a:rPr>
              <a:t>10, 12, 14, 16 Gy</a:t>
            </a:r>
          </a:p>
          <a:p>
            <a:pPr marL="285750" indent="-285750">
              <a:buFontTx/>
              <a:buChar char="-"/>
            </a:pPr>
            <a:endParaRPr lang="en-GB" sz="16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C9F5EDBC-ABB7-A0BC-93EE-63BD65BDE0C3}"/>
              </a:ext>
            </a:extLst>
          </p:cNvPr>
          <p:cNvSpPr txBox="1"/>
          <p:nvPr/>
        </p:nvSpPr>
        <p:spPr>
          <a:xfrm>
            <a:off x="9508447" y="4721778"/>
            <a:ext cx="3124596" cy="584775"/>
          </a:xfrm>
          <a:prstGeom prst="rect">
            <a:avLst/>
          </a:prstGeom>
          <a:noFill/>
        </p:spPr>
        <p:txBody>
          <a:bodyPr wrap="square">
            <a:spAutoFit/>
          </a:bodyPr>
          <a:lstStyle/>
          <a:p>
            <a:pPr algn="ctr"/>
            <a:r>
              <a:rPr lang="en-GB" sz="1600" dirty="0">
                <a:latin typeface="Times New Roman" panose="02020603050405020304" pitchFamily="18" charset="0"/>
                <a:cs typeface="Times New Roman" panose="02020603050405020304" pitchFamily="18" charset="0"/>
              </a:rPr>
              <a:t>FLASH:</a:t>
            </a:r>
          </a:p>
          <a:p>
            <a:pPr algn="ctr"/>
            <a:r>
              <a:rPr lang="en-GB" sz="1600" dirty="0">
                <a:latin typeface="Times New Roman" panose="02020603050405020304" pitchFamily="18" charset="0"/>
                <a:cs typeface="Times New Roman" panose="02020603050405020304" pitchFamily="18" charset="0"/>
              </a:rPr>
              <a:t>10, 12, 14, 16, 18, 20 Gy</a:t>
            </a:r>
          </a:p>
        </p:txBody>
      </p:sp>
      <p:pic>
        <p:nvPicPr>
          <p:cNvPr id="5" name="Image 6">
            <a:extLst>
              <a:ext uri="{FF2B5EF4-FFF2-40B4-BE49-F238E27FC236}">
                <a16:creationId xmlns:a16="http://schemas.microsoft.com/office/drawing/2014/main" id="{90E3385A-A26F-BC25-663D-77037016D80A}"/>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6" name="Rectangle 1">
            <a:extLst>
              <a:ext uri="{FF2B5EF4-FFF2-40B4-BE49-F238E27FC236}">
                <a16:creationId xmlns:a16="http://schemas.microsoft.com/office/drawing/2014/main" id="{EC7946EB-2425-8781-3B83-3910532F8B0B}"/>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Tree>
    <p:extLst>
      <p:ext uri="{BB962C8B-B14F-4D97-AF65-F5344CB8AC3E}">
        <p14:creationId xmlns:p14="http://schemas.microsoft.com/office/powerpoint/2010/main" val="387366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22DD0-04DE-1CC5-9F25-5419C310B17C}"/>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F064E75B-087A-018A-A924-23F083B54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2D925B9-5102-FD04-887D-04B6203F3AE8}"/>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616FB481-E877-C111-23BC-F2EEFC1AEE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10C8470E-8F73-B613-5C1B-C72F77EB4B1F}"/>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Results</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sp>
        <p:nvSpPr>
          <p:cNvPr id="20" name="TextBox 19">
            <a:extLst>
              <a:ext uri="{FF2B5EF4-FFF2-40B4-BE49-F238E27FC236}">
                <a16:creationId xmlns:a16="http://schemas.microsoft.com/office/drawing/2014/main" id="{329219AF-AE89-2479-E804-A17D2D04CBFE}"/>
              </a:ext>
            </a:extLst>
          </p:cNvPr>
          <p:cNvSpPr txBox="1"/>
          <p:nvPr/>
        </p:nvSpPr>
        <p:spPr>
          <a:xfrm>
            <a:off x="794941" y="5797690"/>
            <a:ext cx="121920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Conclusion: The FLASH effect is maintained with fractionated radiotherapy of BALB/c skin following 3 fractions</a:t>
            </a:r>
          </a:p>
        </p:txBody>
      </p:sp>
      <p:sp>
        <p:nvSpPr>
          <p:cNvPr id="19" name="TextBox 18">
            <a:extLst>
              <a:ext uri="{FF2B5EF4-FFF2-40B4-BE49-F238E27FC236}">
                <a16:creationId xmlns:a16="http://schemas.microsoft.com/office/drawing/2014/main" id="{72E230C6-7AFB-DAA6-2757-8F296B0AB4E5}"/>
              </a:ext>
            </a:extLst>
          </p:cNvPr>
          <p:cNvSpPr txBox="1"/>
          <p:nvPr/>
        </p:nvSpPr>
        <p:spPr>
          <a:xfrm>
            <a:off x="98908" y="3031215"/>
            <a:ext cx="1082412"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 fraction</a:t>
            </a:r>
          </a:p>
        </p:txBody>
      </p:sp>
      <p:sp>
        <p:nvSpPr>
          <p:cNvPr id="8" name="TextBox 7">
            <a:extLst>
              <a:ext uri="{FF2B5EF4-FFF2-40B4-BE49-F238E27FC236}">
                <a16:creationId xmlns:a16="http://schemas.microsoft.com/office/drawing/2014/main" id="{9FC7F19E-9613-8279-A04E-A94CE90FF3DD}"/>
              </a:ext>
            </a:extLst>
          </p:cNvPr>
          <p:cNvSpPr txBox="1"/>
          <p:nvPr/>
        </p:nvSpPr>
        <p:spPr>
          <a:xfrm>
            <a:off x="5924448" y="3080543"/>
            <a:ext cx="1165704"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3 fractions</a:t>
            </a:r>
          </a:p>
        </p:txBody>
      </p:sp>
      <p:sp>
        <p:nvSpPr>
          <p:cNvPr id="9" name="TextBox 8">
            <a:extLst>
              <a:ext uri="{FF2B5EF4-FFF2-40B4-BE49-F238E27FC236}">
                <a16:creationId xmlns:a16="http://schemas.microsoft.com/office/drawing/2014/main" id="{4421A40C-96A0-09A1-56E1-B6214DFAF4F3}"/>
              </a:ext>
            </a:extLst>
          </p:cNvPr>
          <p:cNvSpPr txBox="1"/>
          <p:nvPr/>
        </p:nvSpPr>
        <p:spPr>
          <a:xfrm>
            <a:off x="9364392" y="6461839"/>
            <a:ext cx="27815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in prep.</a:t>
            </a:r>
          </a:p>
        </p:txBody>
      </p:sp>
      <p:sp>
        <p:nvSpPr>
          <p:cNvPr id="10" name="TextBox 9">
            <a:extLst>
              <a:ext uri="{FF2B5EF4-FFF2-40B4-BE49-F238E27FC236}">
                <a16:creationId xmlns:a16="http://schemas.microsoft.com/office/drawing/2014/main" id="{64142CE7-AC61-7D1F-2AF1-DC37C994C73F}"/>
              </a:ext>
            </a:extLst>
          </p:cNvPr>
          <p:cNvSpPr txBox="1"/>
          <p:nvPr/>
        </p:nvSpPr>
        <p:spPr>
          <a:xfrm>
            <a:off x="1452189" y="5322209"/>
            <a:ext cx="61266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10</a:t>
            </a:r>
          </a:p>
        </p:txBody>
      </p:sp>
      <p:sp>
        <p:nvSpPr>
          <p:cNvPr id="11" name="TextBox 10">
            <a:extLst>
              <a:ext uri="{FF2B5EF4-FFF2-40B4-BE49-F238E27FC236}">
                <a16:creationId xmlns:a16="http://schemas.microsoft.com/office/drawing/2014/main" id="{F1C2AE63-281C-342C-61A4-42A116D8418D}"/>
              </a:ext>
            </a:extLst>
          </p:cNvPr>
          <p:cNvSpPr txBox="1"/>
          <p:nvPr/>
        </p:nvSpPr>
        <p:spPr>
          <a:xfrm>
            <a:off x="6466963" y="5301218"/>
            <a:ext cx="612668"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N = 10</a:t>
            </a:r>
          </a:p>
        </p:txBody>
      </p:sp>
      <p:sp>
        <p:nvSpPr>
          <p:cNvPr id="13" name="TextBox 12">
            <a:extLst>
              <a:ext uri="{FF2B5EF4-FFF2-40B4-BE49-F238E27FC236}">
                <a16:creationId xmlns:a16="http://schemas.microsoft.com/office/drawing/2014/main" id="{55D5CCA4-6A5D-285B-A4F7-55337D9AF678}"/>
              </a:ext>
            </a:extLst>
          </p:cNvPr>
          <p:cNvSpPr txBox="1"/>
          <p:nvPr/>
        </p:nvSpPr>
        <p:spPr>
          <a:xfrm>
            <a:off x="5902006" y="2725803"/>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1.28</a:t>
            </a:r>
          </a:p>
        </p:txBody>
      </p:sp>
      <p:sp>
        <p:nvSpPr>
          <p:cNvPr id="15" name="TextBox 14">
            <a:extLst>
              <a:ext uri="{FF2B5EF4-FFF2-40B4-BE49-F238E27FC236}">
                <a16:creationId xmlns:a16="http://schemas.microsoft.com/office/drawing/2014/main" id="{2F739CE9-44D3-5B1C-72DA-16C83808A67C}"/>
              </a:ext>
            </a:extLst>
          </p:cNvPr>
          <p:cNvSpPr txBox="1"/>
          <p:nvPr/>
        </p:nvSpPr>
        <p:spPr>
          <a:xfrm>
            <a:off x="75686" y="2720827"/>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1.41</a:t>
            </a:r>
          </a:p>
        </p:txBody>
      </p:sp>
      <p:pic>
        <p:nvPicPr>
          <p:cNvPr id="21" name="Image 6">
            <a:extLst>
              <a:ext uri="{FF2B5EF4-FFF2-40B4-BE49-F238E27FC236}">
                <a16:creationId xmlns:a16="http://schemas.microsoft.com/office/drawing/2014/main" id="{296EC011-B2A5-222B-FEBF-254A7A16DC78}"/>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5" name="TextBox 4">
            <a:extLst>
              <a:ext uri="{FF2B5EF4-FFF2-40B4-BE49-F238E27FC236}">
                <a16:creationId xmlns:a16="http://schemas.microsoft.com/office/drawing/2014/main" id="{4DE70450-1DA6-8E10-56A5-3EE3B80406FF}"/>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pic>
        <p:nvPicPr>
          <p:cNvPr id="7" name="Picture 6" descr="A graph of a normal tissue&#10;&#10;AI-generated content may be incorrect.">
            <a:extLst>
              <a:ext uri="{FF2B5EF4-FFF2-40B4-BE49-F238E27FC236}">
                <a16:creationId xmlns:a16="http://schemas.microsoft.com/office/drawing/2014/main" id="{8354CA29-243F-2466-7508-46760B040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0953" y="1002209"/>
            <a:ext cx="4320000" cy="4320000"/>
          </a:xfrm>
          <a:prstGeom prst="rect">
            <a:avLst/>
          </a:prstGeom>
        </p:spPr>
      </p:pic>
      <p:pic>
        <p:nvPicPr>
          <p:cNvPr id="16" name="Picture 15" descr="A graph of a normal tissue&#10;&#10;AI-generated content may be incorrect.">
            <a:extLst>
              <a:ext uri="{FF2B5EF4-FFF2-40B4-BE49-F238E27FC236}">
                <a16:creationId xmlns:a16="http://schemas.microsoft.com/office/drawing/2014/main" id="{0E51CEF0-38EF-38A8-66B4-E87EEA79D8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392" y="1055448"/>
            <a:ext cx="4320000" cy="4320000"/>
          </a:xfrm>
          <a:prstGeom prst="rect">
            <a:avLst/>
          </a:prstGeom>
        </p:spPr>
      </p:pic>
      <p:sp>
        <p:nvSpPr>
          <p:cNvPr id="6" name="Rectangle 1">
            <a:extLst>
              <a:ext uri="{FF2B5EF4-FFF2-40B4-BE49-F238E27FC236}">
                <a16:creationId xmlns:a16="http://schemas.microsoft.com/office/drawing/2014/main" id="{70000DB6-71C9-4C68-9DC4-97935650ED37}"/>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Tree>
    <p:extLst>
      <p:ext uri="{BB962C8B-B14F-4D97-AF65-F5344CB8AC3E}">
        <p14:creationId xmlns:p14="http://schemas.microsoft.com/office/powerpoint/2010/main" val="66547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0B010-AE10-8648-653A-B8E4E1DC9C9B}"/>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7BA53273-7A03-E1C3-2AE2-F403906879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74588AE-28E7-C635-616C-302574C0928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Fractionated radiotherapy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B0E70D30-E12F-FC8E-8881-B936F12B7ED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68CB84CB-122A-5769-C3CC-A0408BAEDA2C}"/>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Results</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sp>
        <p:nvSpPr>
          <p:cNvPr id="20" name="TextBox 19">
            <a:extLst>
              <a:ext uri="{FF2B5EF4-FFF2-40B4-BE49-F238E27FC236}">
                <a16:creationId xmlns:a16="http://schemas.microsoft.com/office/drawing/2014/main" id="{805D0BF9-EEAC-CD4D-ABAE-604D75B28185}"/>
              </a:ext>
            </a:extLst>
          </p:cNvPr>
          <p:cNvSpPr txBox="1"/>
          <p:nvPr/>
        </p:nvSpPr>
        <p:spPr>
          <a:xfrm>
            <a:off x="794941" y="5797690"/>
            <a:ext cx="121920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Conclusion: The FLASH effect is maintained with fractionated radiotherapy of BALB/c skin following 3 fractions</a:t>
            </a:r>
          </a:p>
        </p:txBody>
      </p:sp>
      <p:sp>
        <p:nvSpPr>
          <p:cNvPr id="19" name="TextBox 18">
            <a:extLst>
              <a:ext uri="{FF2B5EF4-FFF2-40B4-BE49-F238E27FC236}">
                <a16:creationId xmlns:a16="http://schemas.microsoft.com/office/drawing/2014/main" id="{ED381223-8C36-2E2C-3A01-ADFB6BACD494}"/>
              </a:ext>
            </a:extLst>
          </p:cNvPr>
          <p:cNvSpPr txBox="1"/>
          <p:nvPr/>
        </p:nvSpPr>
        <p:spPr>
          <a:xfrm>
            <a:off x="98908" y="3031215"/>
            <a:ext cx="1082412"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1 fraction</a:t>
            </a:r>
          </a:p>
        </p:txBody>
      </p:sp>
      <p:sp>
        <p:nvSpPr>
          <p:cNvPr id="8" name="TextBox 7">
            <a:extLst>
              <a:ext uri="{FF2B5EF4-FFF2-40B4-BE49-F238E27FC236}">
                <a16:creationId xmlns:a16="http://schemas.microsoft.com/office/drawing/2014/main" id="{DD78CBFA-B20A-C49D-61A8-4D07552AC45C}"/>
              </a:ext>
            </a:extLst>
          </p:cNvPr>
          <p:cNvSpPr txBox="1"/>
          <p:nvPr/>
        </p:nvSpPr>
        <p:spPr>
          <a:xfrm>
            <a:off x="5924448" y="3080543"/>
            <a:ext cx="1165704"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3 fractions</a:t>
            </a:r>
          </a:p>
        </p:txBody>
      </p:sp>
      <p:sp>
        <p:nvSpPr>
          <p:cNvPr id="9" name="TextBox 8">
            <a:extLst>
              <a:ext uri="{FF2B5EF4-FFF2-40B4-BE49-F238E27FC236}">
                <a16:creationId xmlns:a16="http://schemas.microsoft.com/office/drawing/2014/main" id="{3BCD690E-BB83-EA51-2014-6E082FBACD2A}"/>
              </a:ext>
            </a:extLst>
          </p:cNvPr>
          <p:cNvSpPr txBox="1"/>
          <p:nvPr/>
        </p:nvSpPr>
        <p:spPr>
          <a:xfrm>
            <a:off x="9364392" y="6461839"/>
            <a:ext cx="27815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in prep.</a:t>
            </a:r>
          </a:p>
        </p:txBody>
      </p:sp>
      <p:sp>
        <p:nvSpPr>
          <p:cNvPr id="10" name="TextBox 9">
            <a:extLst>
              <a:ext uri="{FF2B5EF4-FFF2-40B4-BE49-F238E27FC236}">
                <a16:creationId xmlns:a16="http://schemas.microsoft.com/office/drawing/2014/main" id="{904A2DD5-7CA5-FF1B-CEE7-8971CA2ADE13}"/>
              </a:ext>
            </a:extLst>
          </p:cNvPr>
          <p:cNvSpPr txBox="1"/>
          <p:nvPr/>
        </p:nvSpPr>
        <p:spPr>
          <a:xfrm>
            <a:off x="1452189" y="5322209"/>
            <a:ext cx="61266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N = 10</a:t>
            </a:r>
          </a:p>
        </p:txBody>
      </p:sp>
      <p:sp>
        <p:nvSpPr>
          <p:cNvPr id="11" name="TextBox 10">
            <a:extLst>
              <a:ext uri="{FF2B5EF4-FFF2-40B4-BE49-F238E27FC236}">
                <a16:creationId xmlns:a16="http://schemas.microsoft.com/office/drawing/2014/main" id="{242C19C1-8767-0758-AAC5-9E4F3D4B8D8A}"/>
              </a:ext>
            </a:extLst>
          </p:cNvPr>
          <p:cNvSpPr txBox="1"/>
          <p:nvPr/>
        </p:nvSpPr>
        <p:spPr>
          <a:xfrm>
            <a:off x="6466963" y="5301218"/>
            <a:ext cx="612668"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N = 10</a:t>
            </a:r>
          </a:p>
        </p:txBody>
      </p:sp>
      <p:sp>
        <p:nvSpPr>
          <p:cNvPr id="13" name="TextBox 12">
            <a:extLst>
              <a:ext uri="{FF2B5EF4-FFF2-40B4-BE49-F238E27FC236}">
                <a16:creationId xmlns:a16="http://schemas.microsoft.com/office/drawing/2014/main" id="{F0019E5D-3FE7-B16D-ADAC-EF2DCABB8C44}"/>
              </a:ext>
            </a:extLst>
          </p:cNvPr>
          <p:cNvSpPr txBox="1"/>
          <p:nvPr/>
        </p:nvSpPr>
        <p:spPr>
          <a:xfrm>
            <a:off x="5902006" y="2725803"/>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1.28</a:t>
            </a:r>
          </a:p>
        </p:txBody>
      </p:sp>
      <p:sp>
        <p:nvSpPr>
          <p:cNvPr id="15" name="TextBox 14">
            <a:extLst>
              <a:ext uri="{FF2B5EF4-FFF2-40B4-BE49-F238E27FC236}">
                <a16:creationId xmlns:a16="http://schemas.microsoft.com/office/drawing/2014/main" id="{75719359-99B5-9BC8-4677-657A67DD0064}"/>
              </a:ext>
            </a:extLst>
          </p:cNvPr>
          <p:cNvSpPr txBox="1"/>
          <p:nvPr/>
        </p:nvSpPr>
        <p:spPr>
          <a:xfrm>
            <a:off x="75686" y="2720827"/>
            <a:ext cx="1210588"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FDMF: 1.41</a:t>
            </a:r>
          </a:p>
        </p:txBody>
      </p:sp>
      <p:pic>
        <p:nvPicPr>
          <p:cNvPr id="21" name="Image 6">
            <a:extLst>
              <a:ext uri="{FF2B5EF4-FFF2-40B4-BE49-F238E27FC236}">
                <a16:creationId xmlns:a16="http://schemas.microsoft.com/office/drawing/2014/main" id="{AB3109A6-158D-35F5-7B62-73B26D3B2727}"/>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5" name="TextBox 4">
            <a:extLst>
              <a:ext uri="{FF2B5EF4-FFF2-40B4-BE49-F238E27FC236}">
                <a16:creationId xmlns:a16="http://schemas.microsoft.com/office/drawing/2014/main" id="{7BE19702-9DF3-E082-BB25-9CA382E44588}"/>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pic>
        <p:nvPicPr>
          <p:cNvPr id="7" name="Picture 6" descr="A graph of a normal tissue&#10;&#10;AI-generated content may be incorrect.">
            <a:extLst>
              <a:ext uri="{FF2B5EF4-FFF2-40B4-BE49-F238E27FC236}">
                <a16:creationId xmlns:a16="http://schemas.microsoft.com/office/drawing/2014/main" id="{66B3D4FC-26BB-1C90-8BF9-E3378D2661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0953" y="1002209"/>
            <a:ext cx="4320000" cy="4320000"/>
          </a:xfrm>
          <a:prstGeom prst="rect">
            <a:avLst/>
          </a:prstGeom>
        </p:spPr>
      </p:pic>
      <p:pic>
        <p:nvPicPr>
          <p:cNvPr id="16" name="Picture 15" descr="A graph of a normal tissue&#10;&#10;AI-generated content may be incorrect.">
            <a:extLst>
              <a:ext uri="{FF2B5EF4-FFF2-40B4-BE49-F238E27FC236}">
                <a16:creationId xmlns:a16="http://schemas.microsoft.com/office/drawing/2014/main" id="{2F88687A-4A56-50B5-BE5E-DE0140416B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392" y="1055448"/>
            <a:ext cx="4320000" cy="4320000"/>
          </a:xfrm>
          <a:prstGeom prst="rect">
            <a:avLst/>
          </a:prstGeom>
        </p:spPr>
      </p:pic>
      <p:sp>
        <p:nvSpPr>
          <p:cNvPr id="18" name="TextBox 17">
            <a:extLst>
              <a:ext uri="{FF2B5EF4-FFF2-40B4-BE49-F238E27FC236}">
                <a16:creationId xmlns:a16="http://schemas.microsoft.com/office/drawing/2014/main" id="{2E2C4574-A4E7-C3FC-1889-D99D03015B20}"/>
              </a:ext>
            </a:extLst>
          </p:cNvPr>
          <p:cNvSpPr txBox="1"/>
          <p:nvPr/>
        </p:nvSpPr>
        <p:spPr>
          <a:xfrm>
            <a:off x="46077" y="6219932"/>
            <a:ext cx="8608825"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Next: can we maintain the FLASH effect with increased fractions of 5 or 10 fractions and can we replace a fraction with CONV and maintain the FDMF of 1.28?</a:t>
            </a:r>
          </a:p>
        </p:txBody>
      </p:sp>
      <p:sp>
        <p:nvSpPr>
          <p:cNvPr id="6" name="Rectangle 1">
            <a:extLst>
              <a:ext uri="{FF2B5EF4-FFF2-40B4-BE49-F238E27FC236}">
                <a16:creationId xmlns:a16="http://schemas.microsoft.com/office/drawing/2014/main" id="{D2DEFC4E-4126-48A7-0D06-3480CC170B5E}"/>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Tree>
    <p:extLst>
      <p:ext uri="{BB962C8B-B14F-4D97-AF65-F5344CB8AC3E}">
        <p14:creationId xmlns:p14="http://schemas.microsoft.com/office/powerpoint/2010/main" val="135797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‘’Increase of Oxygen in tissue results in the loss of the FLASH effect’’</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DC3A5FC-6BCC-1818-F64C-8611E99CB0AF}"/>
              </a:ext>
            </a:extLst>
          </p:cNvPr>
          <p:cNvPicPr>
            <a:picLocks noChangeAspect="1"/>
          </p:cNvPicPr>
          <p:nvPr/>
        </p:nvPicPr>
        <p:blipFill>
          <a:blip r:embed="rId5"/>
          <a:stretch>
            <a:fillRect/>
          </a:stretch>
        </p:blipFill>
        <p:spPr>
          <a:xfrm>
            <a:off x="757858" y="1718405"/>
            <a:ext cx="3960727" cy="3592287"/>
          </a:xfrm>
          <a:prstGeom prst="rect">
            <a:avLst/>
          </a:prstGeom>
        </p:spPr>
      </p:pic>
      <p:sp>
        <p:nvSpPr>
          <p:cNvPr id="7" name="TextBox 6">
            <a:extLst>
              <a:ext uri="{FF2B5EF4-FFF2-40B4-BE49-F238E27FC236}">
                <a16:creationId xmlns:a16="http://schemas.microsoft.com/office/drawing/2014/main" id="{14D89C9C-10E9-0721-7894-EF4FDFEECE9A}"/>
              </a:ext>
            </a:extLst>
          </p:cNvPr>
          <p:cNvSpPr txBox="1"/>
          <p:nvPr/>
        </p:nvSpPr>
        <p:spPr>
          <a:xfrm flipH="1">
            <a:off x="980611" y="5600626"/>
            <a:ext cx="3960726"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Increase concentration of oxygen in the normal tissue resulted in a loss of the FLASH effect</a:t>
            </a:r>
          </a:p>
        </p:txBody>
      </p:sp>
      <p:sp>
        <p:nvSpPr>
          <p:cNvPr id="8" name="TextBox 7">
            <a:extLst>
              <a:ext uri="{FF2B5EF4-FFF2-40B4-BE49-F238E27FC236}">
                <a16:creationId xmlns:a16="http://schemas.microsoft.com/office/drawing/2014/main" id="{EEB9CA7E-5F36-4A83-48C4-5DE270BC837E}"/>
              </a:ext>
            </a:extLst>
          </p:cNvPr>
          <p:cNvSpPr txBox="1"/>
          <p:nvPr/>
        </p:nvSpPr>
        <p:spPr>
          <a:xfrm flipH="1">
            <a:off x="535106" y="5156803"/>
            <a:ext cx="3960726" cy="276999"/>
          </a:xfrm>
          <a:prstGeom prst="rect">
            <a:avLst/>
          </a:prstGeom>
          <a:noFill/>
        </p:spPr>
        <p:txBody>
          <a:bodyPr wrap="square" rtlCol="0">
            <a:spAutoFit/>
          </a:bodyPr>
          <a:lstStyle/>
          <a:p>
            <a:r>
              <a:rPr lang="en-GB" sz="1200" dirty="0" err="1">
                <a:latin typeface="Times New Roman" panose="02020603050405020304" pitchFamily="18" charset="0"/>
                <a:cs typeface="Times New Roman" panose="02020603050405020304" pitchFamily="18" charset="0"/>
              </a:rPr>
              <a:t>Montay</a:t>
            </a:r>
            <a:r>
              <a:rPr lang="en-GB" sz="1200" dirty="0">
                <a:latin typeface="Times New Roman" panose="02020603050405020304" pitchFamily="18" charset="0"/>
                <a:cs typeface="Times New Roman" panose="02020603050405020304" pitchFamily="18" charset="0"/>
              </a:rPr>
              <a:t>-Gruel et al. (2019)</a:t>
            </a:r>
          </a:p>
        </p:txBody>
      </p:sp>
      <p:sp>
        <p:nvSpPr>
          <p:cNvPr id="12" name="TextBox 11">
            <a:extLst>
              <a:ext uri="{FF2B5EF4-FFF2-40B4-BE49-F238E27FC236}">
                <a16:creationId xmlns:a16="http://schemas.microsoft.com/office/drawing/2014/main" id="{FF22D29B-0437-D5C0-600C-6F713198ADF9}"/>
              </a:ext>
            </a:extLst>
          </p:cNvPr>
          <p:cNvSpPr txBox="1"/>
          <p:nvPr/>
        </p:nvSpPr>
        <p:spPr>
          <a:xfrm flipH="1">
            <a:off x="4186160" y="1431662"/>
            <a:ext cx="1131727" cy="461665"/>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Cognitive impairment</a:t>
            </a:r>
          </a:p>
        </p:txBody>
      </p:sp>
      <p:sp>
        <p:nvSpPr>
          <p:cNvPr id="21" name="TextBox 20">
            <a:extLst>
              <a:ext uri="{FF2B5EF4-FFF2-40B4-BE49-F238E27FC236}">
                <a16:creationId xmlns:a16="http://schemas.microsoft.com/office/drawing/2014/main" id="{744C0582-71C8-E2E2-16C0-FBBA984FB095}"/>
              </a:ext>
            </a:extLst>
          </p:cNvPr>
          <p:cNvSpPr txBox="1"/>
          <p:nvPr/>
        </p:nvSpPr>
        <p:spPr>
          <a:xfrm>
            <a:off x="535106" y="6248112"/>
            <a:ext cx="1013289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Does oxygen alter the FLASH NTCP or results in overall radio sensitization of the radiotoxicity model? </a:t>
            </a:r>
          </a:p>
        </p:txBody>
      </p:sp>
      <p:pic>
        <p:nvPicPr>
          <p:cNvPr id="6" name="Picture 2"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BF64D1A9-EABA-5852-B314-53CAC60296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9074"/>
          <a:stretch/>
        </p:blipFill>
        <p:spPr bwMode="auto">
          <a:xfrm>
            <a:off x="6629653" y="2109577"/>
            <a:ext cx="4126422" cy="33242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D3338B-746A-500A-D2F3-358698A640FA}"/>
              </a:ext>
            </a:extLst>
          </p:cNvPr>
          <p:cNvSpPr txBox="1"/>
          <p:nvPr/>
        </p:nvSpPr>
        <p:spPr>
          <a:xfrm>
            <a:off x="7424728" y="2019514"/>
            <a:ext cx="791361" cy="369332"/>
          </a:xfrm>
          <a:prstGeom prst="rect">
            <a:avLst/>
          </a:prstGeom>
          <a:solidFill>
            <a:schemeClr val="bg1"/>
          </a:solidFill>
        </p:spPr>
        <p:txBody>
          <a:bodyPr wrap="square" rtlCol="0">
            <a:spAutoFit/>
          </a:bodyPr>
          <a:lstStyle/>
          <a:p>
            <a:endParaRPr lang="en-GB" dirty="0"/>
          </a:p>
        </p:txBody>
      </p:sp>
      <p:sp>
        <p:nvSpPr>
          <p:cNvPr id="10" name="Rectangle 9">
            <a:extLst>
              <a:ext uri="{FF2B5EF4-FFF2-40B4-BE49-F238E27FC236}">
                <a16:creationId xmlns:a16="http://schemas.microsoft.com/office/drawing/2014/main" id="{3E83886C-4951-EB62-F42D-76BE77B6F081}"/>
              </a:ext>
            </a:extLst>
          </p:cNvPr>
          <p:cNvSpPr/>
          <p:nvPr/>
        </p:nvSpPr>
        <p:spPr>
          <a:xfrm>
            <a:off x="7697079" y="2322255"/>
            <a:ext cx="2795382" cy="25163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F356052-620E-A402-BD70-7C7AAF73846F}"/>
              </a:ext>
            </a:extLst>
          </p:cNvPr>
          <p:cNvSpPr txBox="1"/>
          <p:nvPr/>
        </p:nvSpPr>
        <p:spPr>
          <a:xfrm>
            <a:off x="8858834" y="3501320"/>
            <a:ext cx="666370" cy="307777"/>
          </a:xfrm>
          <a:prstGeom prst="rect">
            <a:avLst/>
          </a:prstGeom>
          <a:solidFill>
            <a:schemeClr val="bg1"/>
          </a:solidFill>
        </p:spPr>
        <p:txBody>
          <a:bodyPr wrap="square" rtlCol="0">
            <a:spAutoFit/>
          </a:bodyPr>
          <a:lstStyle/>
          <a:p>
            <a:r>
              <a:rPr lang="en-GB" sz="1400" dirty="0">
                <a:solidFill>
                  <a:srgbClr val="C00000"/>
                </a:solidFill>
              </a:rPr>
              <a:t>FLASH</a:t>
            </a:r>
          </a:p>
        </p:txBody>
      </p:sp>
      <p:sp>
        <p:nvSpPr>
          <p:cNvPr id="13" name="TextBox 12">
            <a:extLst>
              <a:ext uri="{FF2B5EF4-FFF2-40B4-BE49-F238E27FC236}">
                <a16:creationId xmlns:a16="http://schemas.microsoft.com/office/drawing/2014/main" id="{D2A444EF-74CD-3207-FB24-29007F1D7DF3}"/>
              </a:ext>
            </a:extLst>
          </p:cNvPr>
          <p:cNvSpPr txBox="1"/>
          <p:nvPr/>
        </p:nvSpPr>
        <p:spPr>
          <a:xfrm>
            <a:off x="8113538" y="3494893"/>
            <a:ext cx="666370" cy="307777"/>
          </a:xfrm>
          <a:prstGeom prst="rect">
            <a:avLst/>
          </a:prstGeom>
          <a:solidFill>
            <a:schemeClr val="bg1"/>
          </a:solidFill>
        </p:spPr>
        <p:txBody>
          <a:bodyPr wrap="square" rtlCol="0">
            <a:spAutoFit/>
          </a:bodyPr>
          <a:lstStyle/>
          <a:p>
            <a:r>
              <a:rPr lang="en-GB" sz="1400" dirty="0">
                <a:solidFill>
                  <a:schemeClr val="accent1"/>
                </a:solidFill>
              </a:rPr>
              <a:t>CONV</a:t>
            </a:r>
          </a:p>
        </p:txBody>
      </p:sp>
      <p:pic>
        <p:nvPicPr>
          <p:cNvPr id="15" name="Picture 2"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177E0297-BD1B-A70D-1D95-64C0F1D289C0}"/>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13816" r="49074" b="17778"/>
          <a:stretch/>
        </p:blipFill>
        <p:spPr bwMode="auto">
          <a:xfrm>
            <a:off x="7197931" y="2125789"/>
            <a:ext cx="3006972" cy="27332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25EA628E-4340-A451-9165-54A5FA124F9A}"/>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8023" b="81375" l="15647" r="47059">
                        <a14:foregroundMark x1="33765" y1="8596" x2="33765" y2="8596"/>
                        <a14:foregroundMark x1="17529" y1="79656" x2="17529" y2="79656"/>
                        <a14:foregroundMark x1="25412" y1="81375" x2="25412" y2="81375"/>
                        <a14:foregroundMark x1="15647" y1="81375" x2="15647" y2="81375"/>
                      </a14:backgroundRemoval>
                    </a14:imgEffect>
                  </a14:imgLayer>
                </a14:imgProps>
              </a:ext>
              <a:ext uri="{28A0092B-C50C-407E-A947-70E740481C1C}">
                <a14:useLocalDpi xmlns:a14="http://schemas.microsoft.com/office/drawing/2010/main" val="0"/>
              </a:ext>
            </a:extLst>
          </a:blip>
          <a:srcRect l="13816" r="49074" b="17979"/>
          <a:stretch/>
        </p:blipFill>
        <p:spPr bwMode="auto">
          <a:xfrm>
            <a:off x="7768492" y="2125789"/>
            <a:ext cx="3006972" cy="272656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9A926688-12C4-1D20-CBF4-2FB48C87150B}"/>
              </a:ext>
            </a:extLst>
          </p:cNvPr>
          <p:cNvCxnSpPr>
            <a:cxnSpLocks/>
          </p:cNvCxnSpPr>
          <p:nvPr/>
        </p:nvCxnSpPr>
        <p:spPr>
          <a:xfrm flipH="1" flipV="1">
            <a:off x="8216089" y="3456505"/>
            <a:ext cx="442114" cy="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680A2C-64D0-84E2-FAB5-A7272F2C46C2}"/>
              </a:ext>
            </a:extLst>
          </p:cNvPr>
          <p:cNvCxnSpPr>
            <a:cxnSpLocks/>
          </p:cNvCxnSpPr>
          <p:nvPr/>
        </p:nvCxnSpPr>
        <p:spPr>
          <a:xfrm flipH="1" flipV="1">
            <a:off x="8941059" y="3455081"/>
            <a:ext cx="442114" cy="2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1BC96D-FAEC-D839-7D71-784FF2004732}"/>
              </a:ext>
            </a:extLst>
          </p:cNvPr>
          <p:cNvSpPr/>
          <p:nvPr/>
        </p:nvSpPr>
        <p:spPr>
          <a:xfrm>
            <a:off x="9183553" y="4327992"/>
            <a:ext cx="67620" cy="5715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AE8ACBCE-2196-C69E-4C04-59B07ED29EF5}"/>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34568" t="3473" r="61977" b="87057"/>
          <a:stretch/>
        </p:blipFill>
        <p:spPr bwMode="auto">
          <a:xfrm>
            <a:off x="9209024" y="2246593"/>
            <a:ext cx="279964" cy="31481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C69B53DA-EC97-90B4-AFCA-52EBD554A0D9}"/>
              </a:ext>
            </a:extLst>
          </p:cNvPr>
          <p:cNvSpPr/>
          <p:nvPr/>
        </p:nvSpPr>
        <p:spPr>
          <a:xfrm>
            <a:off x="9232124" y="2538955"/>
            <a:ext cx="67620" cy="5715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1E9C28C-32D7-A5E6-6897-5A44CB0C5137}"/>
              </a:ext>
            </a:extLst>
          </p:cNvPr>
          <p:cNvSpPr/>
          <p:nvPr/>
        </p:nvSpPr>
        <p:spPr>
          <a:xfrm>
            <a:off x="9232124" y="2449477"/>
            <a:ext cx="67620" cy="57150"/>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45F67DF-F0D4-4E42-02EA-AD1366BDDA44}"/>
              </a:ext>
            </a:extLst>
          </p:cNvPr>
          <p:cNvSpPr/>
          <p:nvPr/>
        </p:nvSpPr>
        <p:spPr>
          <a:xfrm>
            <a:off x="9232124" y="2389076"/>
            <a:ext cx="67620" cy="57150"/>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BA80BDA-4CAD-D4B8-A822-EE9ED5157A43}"/>
              </a:ext>
            </a:extLst>
          </p:cNvPr>
          <p:cNvSpPr txBox="1"/>
          <p:nvPr/>
        </p:nvSpPr>
        <p:spPr>
          <a:xfrm rot="16200000">
            <a:off x="5449162" y="2898221"/>
            <a:ext cx="2440455" cy="400110"/>
          </a:xfrm>
          <a:prstGeom prst="rect">
            <a:avLst/>
          </a:prstGeom>
          <a:solidFill>
            <a:schemeClr val="bg1"/>
          </a:solidFill>
        </p:spPr>
        <p:txBody>
          <a:bodyPr wrap="square">
            <a:spAutoFit/>
          </a:bodyPr>
          <a:lstStyle/>
          <a:p>
            <a:r>
              <a:rPr lang="en-US" sz="2000" b="1" dirty="0">
                <a:latin typeface="+mj-lt"/>
                <a:cs typeface="Times New Roman" panose="02020603050405020304" pitchFamily="18" charset="0"/>
              </a:rPr>
              <a:t>NTCP probability</a:t>
            </a:r>
          </a:p>
        </p:txBody>
      </p:sp>
      <p:pic>
        <p:nvPicPr>
          <p:cNvPr id="30" name="Picture 29"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324F356B-B2F6-20AB-9696-4ABB8EF6F02B}"/>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34568" t="3473" r="61977" b="87057"/>
          <a:stretch/>
        </p:blipFill>
        <p:spPr bwMode="auto">
          <a:xfrm>
            <a:off x="8985970" y="2246593"/>
            <a:ext cx="279964" cy="3148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B924AD95-9329-41BF-2252-3E88B056FA44}"/>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34568" t="3473" r="61977" b="87057"/>
          <a:stretch/>
        </p:blipFill>
        <p:spPr bwMode="auto">
          <a:xfrm>
            <a:off x="9092142" y="2246593"/>
            <a:ext cx="279964" cy="3148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AF8DEAA7-76B4-C2A8-942D-80EB1B5E3200}"/>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34568" t="3473" r="61977" b="87057"/>
          <a:stretch/>
        </p:blipFill>
        <p:spPr bwMode="auto">
          <a:xfrm>
            <a:off x="9728040" y="2258850"/>
            <a:ext cx="279964" cy="3148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Dose response relationships for tumor cure probability (TCP) and normal tissue complication probability (NTCP) in patients undergoing external beam radiotherapy. b Dose response for clonogenic death of HELA cells exposed to X-rays under in vitro conditions. Graph on a drawn based on (Holthusen 1936) and on b based on (Puck and Marcus 1956)">
            <a:extLst>
              <a:ext uri="{FF2B5EF4-FFF2-40B4-BE49-F238E27FC236}">
                <a16:creationId xmlns:a16="http://schemas.microsoft.com/office/drawing/2014/main" id="{CE2AE9F4-A6EB-029A-0EBB-D151A0386AAF}"/>
              </a:ext>
            </a:extLst>
          </p:cNvPr>
          <p:cNvPicPr>
            <a:picLocks noChangeAspect="1" noChangeArrowheads="1"/>
          </p:cNvPicPr>
          <p:nvPr/>
        </p:nvPicPr>
        <p:blipFill rotWithShape="1">
          <a:blip r:embed="rId7">
            <a:duotone>
              <a:srgbClr val="E7E6E6">
                <a:shade val="45000"/>
                <a:satMod val="135000"/>
              </a:srgbClr>
              <a:prstClr val="white"/>
            </a:duotone>
            <a:extLst>
              <a:ext uri="{BEBA8EAE-BF5A-486C-A8C5-ECC9F3942E4B}">
                <a14:imgProps xmlns:a14="http://schemas.microsoft.com/office/drawing/2010/main">
                  <a14:imgLayer r:embed="rId8">
                    <a14:imgEffect>
                      <a14:backgroundRemoval t="8023" b="81662" l="15647" r="47059">
                        <a14:foregroundMark x1="29647" y1="74785" x2="29647" y2="74785"/>
                        <a14:foregroundMark x1="27647" y1="78510" x2="27647" y2="78510"/>
                        <a14:foregroundMark x1="24118" y1="81662" x2="24118" y2="81662"/>
                        <a14:foregroundMark x1="15647" y1="81089" x2="15647" y2="81089"/>
                      </a14:backgroundRemoval>
                    </a14:imgEffect>
                  </a14:imgLayer>
                </a14:imgProps>
              </a:ext>
              <a:ext uri="{28A0092B-C50C-407E-A947-70E740481C1C}">
                <a14:useLocalDpi xmlns:a14="http://schemas.microsoft.com/office/drawing/2010/main" val="0"/>
              </a:ext>
            </a:extLst>
          </a:blip>
          <a:srcRect l="34568" t="3473" r="61977" b="87057"/>
          <a:stretch/>
        </p:blipFill>
        <p:spPr bwMode="auto">
          <a:xfrm>
            <a:off x="9857114" y="2258850"/>
            <a:ext cx="279964" cy="31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4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F5B5-52B9-079A-B873-9DC90408EF41}"/>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4F7F2D91-52C6-4A48-87B2-4399156D49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0916543-6D67-4F14-22D7-87CBAC5BA4A7}"/>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75919D96-1111-7C31-42A2-641D294F02D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C04A357E-B727-DBC5-6A30-5095B5562601}"/>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Results</a:t>
            </a:r>
          </a:p>
        </p:txBody>
      </p:sp>
      <p:sp>
        <p:nvSpPr>
          <p:cNvPr id="8" name="TextBox 7">
            <a:extLst>
              <a:ext uri="{FF2B5EF4-FFF2-40B4-BE49-F238E27FC236}">
                <a16:creationId xmlns:a16="http://schemas.microsoft.com/office/drawing/2014/main" id="{FE80995B-3363-656A-FC72-0E64099C426F}"/>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pic>
        <p:nvPicPr>
          <p:cNvPr id="9" name="Picture 2" descr="IntraOp Medical Corporation | LinkedIn">
            <a:extLst>
              <a:ext uri="{FF2B5EF4-FFF2-40B4-BE49-F238E27FC236}">
                <a16:creationId xmlns:a16="http://schemas.microsoft.com/office/drawing/2014/main" id="{56BA4155-2CC5-C092-07FC-2D2561F5A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54770D34-1A1E-2070-1A69-8D8000E29E87}"/>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682E44-4FB6-DBD8-A3E3-9B0FC07069F1}"/>
              </a:ext>
            </a:extLst>
          </p:cNvPr>
          <p:cNvSpPr txBox="1"/>
          <p:nvPr/>
        </p:nvSpPr>
        <p:spPr>
          <a:xfrm>
            <a:off x="1867822" y="1845883"/>
            <a:ext cx="1593706"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Air: FDMF: 1.14</a:t>
            </a:r>
          </a:p>
        </p:txBody>
      </p:sp>
      <p:sp>
        <p:nvSpPr>
          <p:cNvPr id="10" name="TextBox 9">
            <a:extLst>
              <a:ext uri="{FF2B5EF4-FFF2-40B4-BE49-F238E27FC236}">
                <a16:creationId xmlns:a16="http://schemas.microsoft.com/office/drawing/2014/main" id="{13E26853-34C0-476C-C53E-9758E1A7EDBD}"/>
              </a:ext>
            </a:extLst>
          </p:cNvPr>
          <p:cNvSpPr txBox="1"/>
          <p:nvPr/>
        </p:nvSpPr>
        <p:spPr>
          <a:xfrm>
            <a:off x="1492719" y="2181238"/>
            <a:ext cx="1968809"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Oxygen: FDMF: 1.00</a:t>
            </a:r>
          </a:p>
        </p:txBody>
      </p:sp>
      <p:pic>
        <p:nvPicPr>
          <p:cNvPr id="15" name="Picture 14">
            <a:extLst>
              <a:ext uri="{FF2B5EF4-FFF2-40B4-BE49-F238E27FC236}">
                <a16:creationId xmlns:a16="http://schemas.microsoft.com/office/drawing/2014/main" id="{C2434E5B-7874-35DF-295B-68A96F0FE3B2}"/>
              </a:ext>
            </a:extLst>
          </p:cNvPr>
          <p:cNvPicPr>
            <a:picLocks noChangeAspect="1"/>
          </p:cNvPicPr>
          <p:nvPr/>
        </p:nvPicPr>
        <p:blipFill>
          <a:blip r:embed="rId6"/>
          <a:stretch>
            <a:fillRect/>
          </a:stretch>
        </p:blipFill>
        <p:spPr>
          <a:xfrm>
            <a:off x="3588324" y="1273635"/>
            <a:ext cx="5181818" cy="4320000"/>
          </a:xfrm>
          <a:prstGeom prst="rect">
            <a:avLst/>
          </a:prstGeom>
        </p:spPr>
      </p:pic>
      <p:sp>
        <p:nvSpPr>
          <p:cNvPr id="20" name="TextBox 19">
            <a:extLst>
              <a:ext uri="{FF2B5EF4-FFF2-40B4-BE49-F238E27FC236}">
                <a16:creationId xmlns:a16="http://schemas.microsoft.com/office/drawing/2014/main" id="{DC58935B-CB71-14BE-6B9A-13041DDAEC66}"/>
              </a:ext>
            </a:extLst>
          </p:cNvPr>
          <p:cNvSpPr txBox="1"/>
          <p:nvPr/>
        </p:nvSpPr>
        <p:spPr>
          <a:xfrm>
            <a:off x="240145" y="5231718"/>
            <a:ext cx="1019831"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N = 8-29</a:t>
            </a:r>
          </a:p>
        </p:txBody>
      </p:sp>
    </p:spTree>
    <p:extLst>
      <p:ext uri="{BB962C8B-B14F-4D97-AF65-F5344CB8AC3E}">
        <p14:creationId xmlns:p14="http://schemas.microsoft.com/office/powerpoint/2010/main" val="293818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bout – Agora">
            <a:extLst>
              <a:ext uri="{FF2B5EF4-FFF2-40B4-BE49-F238E27FC236}">
                <a16:creationId xmlns:a16="http://schemas.microsoft.com/office/drawing/2014/main" id="{C8BFA2EC-FDDD-3F0A-6D7F-3EBC841A7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ndation ISREC - Objective">
            <a:extLst>
              <a:ext uri="{FF2B5EF4-FFF2-40B4-BE49-F238E27FC236}">
                <a16:creationId xmlns:a16="http://schemas.microsoft.com/office/drawing/2014/main" id="{86B92CD7-5CD2-D4DD-164D-A13B6C7D15D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2">
            <a:extLst>
              <a:ext uri="{FF2B5EF4-FFF2-40B4-BE49-F238E27FC236}">
                <a16:creationId xmlns:a16="http://schemas.microsoft.com/office/drawing/2014/main" id="{E4A5B8CF-E7B2-34AC-BD20-4200A1A60CA9}"/>
              </a:ext>
            </a:extLst>
          </p:cNvPr>
          <p:cNvGrpSpPr/>
          <p:nvPr/>
        </p:nvGrpSpPr>
        <p:grpSpPr>
          <a:xfrm>
            <a:off x="2808749" y="1343895"/>
            <a:ext cx="6627919" cy="4383928"/>
            <a:chOff x="4970269" y="2458666"/>
            <a:chExt cx="5565334" cy="3681098"/>
          </a:xfrm>
        </p:grpSpPr>
        <p:pic>
          <p:nvPicPr>
            <p:cNvPr id="6" name="Image 4">
              <a:extLst>
                <a:ext uri="{FF2B5EF4-FFF2-40B4-BE49-F238E27FC236}">
                  <a16:creationId xmlns:a16="http://schemas.microsoft.com/office/drawing/2014/main" id="{E4E7B52F-ADBB-7B32-59D9-2BE5E1162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269" y="2459444"/>
              <a:ext cx="5520480" cy="3680320"/>
            </a:xfrm>
            <a:prstGeom prst="rect">
              <a:avLst/>
            </a:prstGeom>
          </p:spPr>
        </p:pic>
        <p:pic>
          <p:nvPicPr>
            <p:cNvPr id="14" name="Picture 2" descr="Hospital Clipart Images, Stock Photos &amp;amp; Vectors | Shutterstock">
              <a:extLst>
                <a:ext uri="{FF2B5EF4-FFF2-40B4-BE49-F238E27FC236}">
                  <a16:creationId xmlns:a16="http://schemas.microsoft.com/office/drawing/2014/main" id="{8A1FA900-4091-189B-4B39-EA83CBD5B5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27" t="17872" r="8421" b="31675"/>
            <a:stretch/>
          </p:blipFill>
          <p:spPr bwMode="auto">
            <a:xfrm>
              <a:off x="4970269" y="2458666"/>
              <a:ext cx="2355507" cy="154473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6">
              <a:extLst>
                <a:ext uri="{FF2B5EF4-FFF2-40B4-BE49-F238E27FC236}">
                  <a16:creationId xmlns:a16="http://schemas.microsoft.com/office/drawing/2014/main" id="{9D7EF07B-AA25-D4B2-B9A8-DC6374195414}"/>
                </a:ext>
              </a:extLst>
            </p:cNvPr>
            <p:cNvSpPr txBox="1"/>
            <p:nvPr/>
          </p:nvSpPr>
          <p:spPr>
            <a:xfrm rot="341654">
              <a:off x="9011047" y="3649841"/>
              <a:ext cx="862361" cy="284277"/>
            </a:xfrm>
            <a:prstGeom prst="rect">
              <a:avLst/>
            </a:prstGeom>
            <a:noFill/>
          </p:spPr>
          <p:txBody>
            <a:bodyPr wrap="square" rtlCol="0">
              <a:spAutoFit/>
            </a:bodyPr>
            <a:lstStyle/>
            <a:p>
              <a:r>
                <a:rPr lang="fr-CH" sz="1600" b="1" dirty="0">
                  <a:latin typeface="Century Gothic" panose="020B0502020202020204" pitchFamily="34" charset="0"/>
                </a:rPr>
                <a:t>40 Gy/s</a:t>
              </a:r>
            </a:p>
          </p:txBody>
        </p:sp>
        <p:sp>
          <p:nvSpPr>
            <p:cNvPr id="16" name="ZoneTexte 7">
              <a:extLst>
                <a:ext uri="{FF2B5EF4-FFF2-40B4-BE49-F238E27FC236}">
                  <a16:creationId xmlns:a16="http://schemas.microsoft.com/office/drawing/2014/main" id="{DDA2634C-ADD7-9A85-74C5-C04D6E879DE3}"/>
                </a:ext>
              </a:extLst>
            </p:cNvPr>
            <p:cNvSpPr txBox="1"/>
            <p:nvPr/>
          </p:nvSpPr>
          <p:spPr>
            <a:xfrm rot="20920435">
              <a:off x="5842701" y="3925926"/>
              <a:ext cx="862361" cy="219669"/>
            </a:xfrm>
            <a:prstGeom prst="rect">
              <a:avLst/>
            </a:prstGeom>
            <a:noFill/>
          </p:spPr>
          <p:txBody>
            <a:bodyPr wrap="square" rtlCol="0">
              <a:spAutoFit/>
            </a:bodyPr>
            <a:lstStyle/>
            <a:p>
              <a:r>
                <a:rPr lang="fr-CH" sz="1050" b="1" dirty="0">
                  <a:latin typeface="Century Gothic" panose="020B0502020202020204" pitchFamily="34" charset="0"/>
                </a:rPr>
                <a:t>100 ms</a:t>
              </a:r>
            </a:p>
          </p:txBody>
        </p:sp>
        <p:sp>
          <p:nvSpPr>
            <p:cNvPr id="17" name="ZoneTexte 8">
              <a:extLst>
                <a:ext uri="{FF2B5EF4-FFF2-40B4-BE49-F238E27FC236}">
                  <a16:creationId xmlns:a16="http://schemas.microsoft.com/office/drawing/2014/main" id="{F163238E-C42E-A0E1-F12C-890478A89E54}"/>
                </a:ext>
              </a:extLst>
            </p:cNvPr>
            <p:cNvSpPr txBox="1"/>
            <p:nvPr/>
          </p:nvSpPr>
          <p:spPr>
            <a:xfrm>
              <a:off x="6082349" y="5628060"/>
              <a:ext cx="1575576" cy="491024"/>
            </a:xfrm>
            <a:prstGeom prst="rect">
              <a:avLst/>
            </a:prstGeom>
            <a:noFill/>
          </p:spPr>
          <p:txBody>
            <a:bodyPr wrap="square" rtlCol="0">
              <a:spAutoFit/>
            </a:bodyPr>
            <a:lstStyle/>
            <a:p>
              <a:r>
                <a:rPr lang="fr-CH" sz="1600" b="1" dirty="0">
                  <a:solidFill>
                    <a:schemeClr val="bg1"/>
                  </a:solidFill>
                  <a:latin typeface="Century Gothic" panose="020B0502020202020204" pitchFamily="34" charset="0"/>
                </a:rPr>
                <a:t>Split dose </a:t>
              </a:r>
              <a:r>
                <a:rPr lang="fr-CH" sz="1600" b="1" dirty="0" err="1">
                  <a:solidFill>
                    <a:schemeClr val="bg1"/>
                  </a:solidFill>
                  <a:latin typeface="Century Gothic" panose="020B0502020202020204" pitchFamily="34" charset="0"/>
                </a:rPr>
                <a:t>delivery</a:t>
              </a:r>
              <a:endParaRPr lang="fr-CH" sz="1600" b="1" dirty="0">
                <a:solidFill>
                  <a:schemeClr val="bg1"/>
                </a:solidFill>
                <a:latin typeface="Century Gothic" panose="020B0502020202020204" pitchFamily="34" charset="0"/>
              </a:endParaRPr>
            </a:p>
          </p:txBody>
        </p:sp>
        <p:sp>
          <p:nvSpPr>
            <p:cNvPr id="18" name="ZoneTexte 9">
              <a:extLst>
                <a:ext uri="{FF2B5EF4-FFF2-40B4-BE49-F238E27FC236}">
                  <a16:creationId xmlns:a16="http://schemas.microsoft.com/office/drawing/2014/main" id="{B0B84FAF-712D-4914-D5E2-1E5F4ECA2E52}"/>
                </a:ext>
              </a:extLst>
            </p:cNvPr>
            <p:cNvSpPr txBox="1"/>
            <p:nvPr/>
          </p:nvSpPr>
          <p:spPr>
            <a:xfrm>
              <a:off x="8011717" y="5332645"/>
              <a:ext cx="1355646" cy="491024"/>
            </a:xfrm>
            <a:prstGeom prst="rect">
              <a:avLst/>
            </a:prstGeom>
            <a:noFill/>
          </p:spPr>
          <p:txBody>
            <a:bodyPr wrap="square" rtlCol="0">
              <a:spAutoFit/>
            </a:bodyPr>
            <a:lstStyle/>
            <a:p>
              <a:r>
                <a:rPr lang="fr-CH" sz="1600" b="1" dirty="0">
                  <a:solidFill>
                    <a:schemeClr val="bg1"/>
                  </a:solidFill>
                  <a:latin typeface="Century Gothic" panose="020B0502020202020204" pitchFamily="34" charset="0"/>
                </a:rPr>
                <a:t>Time </a:t>
              </a:r>
              <a:r>
                <a:rPr lang="fr-CH" sz="1600" b="1" dirty="0" err="1">
                  <a:solidFill>
                    <a:schemeClr val="bg1"/>
                  </a:solidFill>
                  <a:latin typeface="Century Gothic" panose="020B0502020202020204" pitchFamily="34" charset="0"/>
                </a:rPr>
                <a:t>fractionation</a:t>
              </a:r>
              <a:endParaRPr lang="fr-CH" sz="1600" b="1" dirty="0">
                <a:solidFill>
                  <a:schemeClr val="bg1"/>
                </a:solidFill>
                <a:latin typeface="Century Gothic" panose="020B0502020202020204" pitchFamily="34" charset="0"/>
              </a:endParaRPr>
            </a:p>
          </p:txBody>
        </p:sp>
        <p:sp>
          <p:nvSpPr>
            <p:cNvPr id="19" name="ZoneTexte 10">
              <a:extLst>
                <a:ext uri="{FF2B5EF4-FFF2-40B4-BE49-F238E27FC236}">
                  <a16:creationId xmlns:a16="http://schemas.microsoft.com/office/drawing/2014/main" id="{4C799E38-2A5D-676F-7D81-1B4C6F947705}"/>
                </a:ext>
              </a:extLst>
            </p:cNvPr>
            <p:cNvSpPr txBox="1"/>
            <p:nvPr/>
          </p:nvSpPr>
          <p:spPr>
            <a:xfrm>
              <a:off x="5783543" y="4682586"/>
              <a:ext cx="1232543" cy="491024"/>
            </a:xfrm>
            <a:prstGeom prst="rect">
              <a:avLst/>
            </a:prstGeom>
            <a:noFill/>
          </p:spPr>
          <p:txBody>
            <a:bodyPr wrap="square" rtlCol="0">
              <a:spAutoFit/>
            </a:bodyPr>
            <a:lstStyle/>
            <a:p>
              <a:r>
                <a:rPr lang="fr-CH" sz="1600" b="1" dirty="0">
                  <a:solidFill>
                    <a:schemeClr val="bg1"/>
                  </a:solidFill>
                  <a:latin typeface="Century Gothic" panose="020B0502020202020204" pitchFamily="34" charset="0"/>
                </a:rPr>
                <a:t>Beam </a:t>
              </a:r>
              <a:r>
                <a:rPr lang="fr-CH" sz="1600" b="1" dirty="0" err="1">
                  <a:solidFill>
                    <a:schemeClr val="bg1"/>
                  </a:solidFill>
                  <a:latin typeface="Century Gothic" panose="020B0502020202020204" pitchFamily="34" charset="0"/>
                </a:rPr>
                <a:t>parameters</a:t>
              </a:r>
              <a:endParaRPr lang="fr-CH" sz="1600" b="1" dirty="0">
                <a:solidFill>
                  <a:schemeClr val="bg1"/>
                </a:solidFill>
                <a:latin typeface="Century Gothic" panose="020B0502020202020204" pitchFamily="34" charset="0"/>
              </a:endParaRPr>
            </a:p>
          </p:txBody>
        </p:sp>
        <p:sp>
          <p:nvSpPr>
            <p:cNvPr id="20" name="ZoneTexte 11">
              <a:extLst>
                <a:ext uri="{FF2B5EF4-FFF2-40B4-BE49-F238E27FC236}">
                  <a16:creationId xmlns:a16="http://schemas.microsoft.com/office/drawing/2014/main" id="{5A10857E-C8C4-09B6-C2AE-360D7276E004}"/>
                </a:ext>
              </a:extLst>
            </p:cNvPr>
            <p:cNvSpPr txBox="1"/>
            <p:nvPr/>
          </p:nvSpPr>
          <p:spPr>
            <a:xfrm>
              <a:off x="9673242" y="4960755"/>
              <a:ext cx="862361" cy="697772"/>
            </a:xfrm>
            <a:prstGeom prst="rect">
              <a:avLst/>
            </a:prstGeom>
            <a:noFill/>
          </p:spPr>
          <p:txBody>
            <a:bodyPr wrap="square" rtlCol="0">
              <a:spAutoFit/>
            </a:bodyPr>
            <a:lstStyle/>
            <a:p>
              <a:r>
                <a:rPr lang="fr-CH" sz="1600" b="1" dirty="0">
                  <a:solidFill>
                    <a:schemeClr val="bg1"/>
                  </a:solidFill>
                  <a:latin typeface="Century Gothic" panose="020B0502020202020204" pitchFamily="34" charset="0"/>
                </a:rPr>
                <a:t>Dose per fraction</a:t>
              </a:r>
            </a:p>
          </p:txBody>
        </p:sp>
        <p:pic>
          <p:nvPicPr>
            <p:cNvPr id="21" name="Image 12">
              <a:extLst>
                <a:ext uri="{FF2B5EF4-FFF2-40B4-BE49-F238E27FC236}">
                  <a16:creationId xmlns:a16="http://schemas.microsoft.com/office/drawing/2014/main" id="{1A3FFB6A-011D-296E-E9FA-BD185B53C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1054" y="4296600"/>
              <a:ext cx="382874" cy="664155"/>
            </a:xfrm>
            <a:prstGeom prst="rect">
              <a:avLst/>
            </a:prstGeom>
          </p:spPr>
        </p:pic>
        <p:sp>
          <p:nvSpPr>
            <p:cNvPr id="22" name="ZoneTexte 13">
              <a:extLst>
                <a:ext uri="{FF2B5EF4-FFF2-40B4-BE49-F238E27FC236}">
                  <a16:creationId xmlns:a16="http://schemas.microsoft.com/office/drawing/2014/main" id="{97697B90-C829-1DC8-6998-D33CEDEE9A33}"/>
                </a:ext>
              </a:extLst>
            </p:cNvPr>
            <p:cNvSpPr txBox="1"/>
            <p:nvPr/>
          </p:nvSpPr>
          <p:spPr>
            <a:xfrm>
              <a:off x="8194890" y="4369709"/>
              <a:ext cx="989301" cy="491024"/>
            </a:xfrm>
            <a:prstGeom prst="rect">
              <a:avLst/>
            </a:prstGeom>
            <a:noFill/>
          </p:spPr>
          <p:txBody>
            <a:bodyPr wrap="square" rtlCol="0">
              <a:spAutoFit/>
            </a:bodyPr>
            <a:lstStyle/>
            <a:p>
              <a:r>
                <a:rPr lang="fr-CH" sz="1600" b="1" dirty="0">
                  <a:solidFill>
                    <a:schemeClr val="bg1"/>
                  </a:solidFill>
                  <a:latin typeface="Century Gothic" panose="020B0502020202020204" pitchFamily="34" charset="0"/>
                </a:rPr>
                <a:t>Beam scanning</a:t>
              </a:r>
            </a:p>
          </p:txBody>
        </p:sp>
      </p:grpSp>
      <p:sp>
        <p:nvSpPr>
          <p:cNvPr id="23" name="Rectangle 22">
            <a:extLst>
              <a:ext uri="{FF2B5EF4-FFF2-40B4-BE49-F238E27FC236}">
                <a16:creationId xmlns:a16="http://schemas.microsoft.com/office/drawing/2014/main" id="{5AD25C62-7049-7271-A2AC-E1E2DBD0FA5F}"/>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ZoneTexte 9">
            <a:extLst>
              <a:ext uri="{FF2B5EF4-FFF2-40B4-BE49-F238E27FC236}">
                <a16:creationId xmlns:a16="http://schemas.microsoft.com/office/drawing/2014/main" id="{67783082-EB82-18C9-0B8A-3A8755CC38CF}"/>
              </a:ext>
            </a:extLst>
          </p:cNvPr>
          <p:cNvSpPr txBox="1"/>
          <p:nvPr/>
        </p:nvSpPr>
        <p:spPr>
          <a:xfrm>
            <a:off x="4511237" y="3420321"/>
            <a:ext cx="1614478" cy="338554"/>
          </a:xfrm>
          <a:prstGeom prst="rect">
            <a:avLst/>
          </a:prstGeom>
          <a:noFill/>
        </p:spPr>
        <p:txBody>
          <a:bodyPr wrap="square" rtlCol="0">
            <a:spAutoFit/>
          </a:bodyPr>
          <a:lstStyle/>
          <a:p>
            <a:r>
              <a:rPr lang="fr-CH" sz="1600" b="1" dirty="0" err="1">
                <a:solidFill>
                  <a:schemeClr val="bg1"/>
                </a:solidFill>
                <a:latin typeface="Century Gothic" panose="020B0502020202020204" pitchFamily="34" charset="0"/>
              </a:rPr>
              <a:t>Hybrid</a:t>
            </a:r>
            <a:endParaRPr lang="fr-CH"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5990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EC19-8D12-62ED-7020-5D7CE3011117}"/>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A838935C-CF8B-AA6F-D5BC-2F05E7115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51E561B-7D0A-CB85-7A1D-78BE72144DEA}"/>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80181378-DCB2-AFB5-8341-96E4144C59B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14530BCA-4C59-AE7C-18A0-E8AF3B279550}"/>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Results</a:t>
            </a:r>
          </a:p>
        </p:txBody>
      </p:sp>
      <p:sp>
        <p:nvSpPr>
          <p:cNvPr id="8" name="TextBox 7">
            <a:extLst>
              <a:ext uri="{FF2B5EF4-FFF2-40B4-BE49-F238E27FC236}">
                <a16:creationId xmlns:a16="http://schemas.microsoft.com/office/drawing/2014/main" id="{F5DA7B07-6734-59C9-6E7C-0BA939C524CC}"/>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pic>
        <p:nvPicPr>
          <p:cNvPr id="9" name="Picture 2" descr="IntraOp Medical Corporation | LinkedIn">
            <a:extLst>
              <a:ext uri="{FF2B5EF4-FFF2-40B4-BE49-F238E27FC236}">
                <a16:creationId xmlns:a16="http://schemas.microsoft.com/office/drawing/2014/main" id="{98CDB23B-EC4B-B817-D819-8BFCD1233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86EFBE-551A-2F8F-E8BF-2B926D8CED65}"/>
              </a:ext>
            </a:extLst>
          </p:cNvPr>
          <p:cNvSpPr txBox="1"/>
          <p:nvPr/>
        </p:nvSpPr>
        <p:spPr>
          <a:xfrm>
            <a:off x="240145" y="5231718"/>
            <a:ext cx="1019831"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N = 8-29</a:t>
            </a:r>
          </a:p>
        </p:txBody>
      </p:sp>
      <p:sp>
        <p:nvSpPr>
          <p:cNvPr id="5" name="Rectangle 1">
            <a:extLst>
              <a:ext uri="{FF2B5EF4-FFF2-40B4-BE49-F238E27FC236}">
                <a16:creationId xmlns:a16="http://schemas.microsoft.com/office/drawing/2014/main" id="{2415D0D5-E888-21F5-9045-6A8DF04C840D}"/>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EA3710-8641-75AB-AB6F-FCADF23207C5}"/>
              </a:ext>
            </a:extLst>
          </p:cNvPr>
          <p:cNvSpPr txBox="1"/>
          <p:nvPr/>
        </p:nvSpPr>
        <p:spPr>
          <a:xfrm>
            <a:off x="1867822" y="1845883"/>
            <a:ext cx="1593706"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Air: FDMF: 1.14</a:t>
            </a:r>
          </a:p>
        </p:txBody>
      </p:sp>
      <p:pic>
        <p:nvPicPr>
          <p:cNvPr id="15" name="Picture 14">
            <a:extLst>
              <a:ext uri="{FF2B5EF4-FFF2-40B4-BE49-F238E27FC236}">
                <a16:creationId xmlns:a16="http://schemas.microsoft.com/office/drawing/2014/main" id="{581FA0E5-2C6E-A955-B2A3-7F9E7ABBD0F4}"/>
              </a:ext>
            </a:extLst>
          </p:cNvPr>
          <p:cNvPicPr>
            <a:picLocks noChangeAspect="1"/>
          </p:cNvPicPr>
          <p:nvPr/>
        </p:nvPicPr>
        <p:blipFill>
          <a:blip r:embed="rId6"/>
          <a:stretch>
            <a:fillRect/>
          </a:stretch>
        </p:blipFill>
        <p:spPr>
          <a:xfrm>
            <a:off x="3588324" y="1273635"/>
            <a:ext cx="5181818" cy="4320000"/>
          </a:xfrm>
          <a:prstGeom prst="rect">
            <a:avLst/>
          </a:prstGeom>
        </p:spPr>
      </p:pic>
      <p:sp>
        <p:nvSpPr>
          <p:cNvPr id="6" name="TextBox 5">
            <a:extLst>
              <a:ext uri="{FF2B5EF4-FFF2-40B4-BE49-F238E27FC236}">
                <a16:creationId xmlns:a16="http://schemas.microsoft.com/office/drawing/2014/main" id="{9FE6825D-C520-BC01-AFB8-B11B6050FB6D}"/>
              </a:ext>
            </a:extLst>
          </p:cNvPr>
          <p:cNvSpPr txBox="1"/>
          <p:nvPr/>
        </p:nvSpPr>
        <p:spPr>
          <a:xfrm>
            <a:off x="1047341" y="5659463"/>
            <a:ext cx="10625834" cy="1015663"/>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Conclusion: There is no overall radio sensitization of the model but indeed a loss of the FLASH effect in the abdominal toxicity model</a:t>
            </a:r>
          </a:p>
          <a:p>
            <a:endParaRPr lang="en-GB"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8F08F45-A3D0-4182-791C-3164C2A54BC5}"/>
              </a:ext>
            </a:extLst>
          </p:cNvPr>
          <p:cNvSpPr txBox="1"/>
          <p:nvPr/>
        </p:nvSpPr>
        <p:spPr>
          <a:xfrm>
            <a:off x="1492719" y="2181238"/>
            <a:ext cx="1968809"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Oxygen: FDMF: 1.00</a:t>
            </a:r>
          </a:p>
        </p:txBody>
      </p:sp>
    </p:spTree>
    <p:extLst>
      <p:ext uri="{BB962C8B-B14F-4D97-AF65-F5344CB8AC3E}">
        <p14:creationId xmlns:p14="http://schemas.microsoft.com/office/powerpoint/2010/main" val="23577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17571-CF2B-E6F9-4DC1-4D61610C283A}"/>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F8F79C3B-465B-4118-2757-63F6B6D69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D3DE88D-6AC0-8E5E-870B-E74AED047CDD}"/>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7B2B8D4-AE40-58A7-56B5-1A88F9C3A8F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E35C20E9-8295-FB4F-549E-1A32BA9AB5B5}"/>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Results</a:t>
            </a:r>
          </a:p>
        </p:txBody>
      </p:sp>
      <p:sp>
        <p:nvSpPr>
          <p:cNvPr id="12" name="TextBox 11">
            <a:extLst>
              <a:ext uri="{FF2B5EF4-FFF2-40B4-BE49-F238E27FC236}">
                <a16:creationId xmlns:a16="http://schemas.microsoft.com/office/drawing/2014/main" id="{A62144BB-F8CC-85C1-BB85-083D627D8200}"/>
              </a:ext>
            </a:extLst>
          </p:cNvPr>
          <p:cNvSpPr txBox="1"/>
          <p:nvPr/>
        </p:nvSpPr>
        <p:spPr>
          <a:xfrm>
            <a:off x="135370" y="6334377"/>
            <a:ext cx="827471"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N = 10</a:t>
            </a:r>
          </a:p>
        </p:txBody>
      </p:sp>
      <p:pic>
        <p:nvPicPr>
          <p:cNvPr id="10" name="Image 6">
            <a:extLst>
              <a:ext uri="{FF2B5EF4-FFF2-40B4-BE49-F238E27FC236}">
                <a16:creationId xmlns:a16="http://schemas.microsoft.com/office/drawing/2014/main" id="{8CD5D5E4-CFAE-D17F-9E79-420F6B25E873}"/>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13" name="TextBox 12">
            <a:extLst>
              <a:ext uri="{FF2B5EF4-FFF2-40B4-BE49-F238E27FC236}">
                <a16:creationId xmlns:a16="http://schemas.microsoft.com/office/drawing/2014/main" id="{36D56AE9-AD88-A961-0DC8-1F43FE25CE9E}"/>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90E4074-94AF-C601-4A0D-8C8961A9904D}"/>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6" name="Rectangle 1">
            <a:extLst>
              <a:ext uri="{FF2B5EF4-FFF2-40B4-BE49-F238E27FC236}">
                <a16:creationId xmlns:a16="http://schemas.microsoft.com/office/drawing/2014/main" id="{CD953B32-EA3B-843B-793A-65ECD8C0F35F}"/>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8" name="Picture 7">
            <a:extLst>
              <a:ext uri="{FF2B5EF4-FFF2-40B4-BE49-F238E27FC236}">
                <a16:creationId xmlns:a16="http://schemas.microsoft.com/office/drawing/2014/main" id="{D127825A-0A81-6D7F-4B57-A91DBF1A90BF}"/>
              </a:ext>
            </a:extLst>
          </p:cNvPr>
          <p:cNvPicPr>
            <a:picLocks noChangeAspect="1"/>
          </p:cNvPicPr>
          <p:nvPr/>
        </p:nvPicPr>
        <p:blipFill>
          <a:blip r:embed="rId6"/>
          <a:stretch>
            <a:fillRect/>
          </a:stretch>
        </p:blipFill>
        <p:spPr>
          <a:xfrm>
            <a:off x="3468371" y="1269000"/>
            <a:ext cx="5255257" cy="4320000"/>
          </a:xfrm>
          <a:prstGeom prst="rect">
            <a:avLst/>
          </a:prstGeom>
        </p:spPr>
      </p:pic>
      <p:sp>
        <p:nvSpPr>
          <p:cNvPr id="11" name="TextBox 10">
            <a:extLst>
              <a:ext uri="{FF2B5EF4-FFF2-40B4-BE49-F238E27FC236}">
                <a16:creationId xmlns:a16="http://schemas.microsoft.com/office/drawing/2014/main" id="{C58BF310-4220-69CF-ECFB-DD72F6797451}"/>
              </a:ext>
            </a:extLst>
          </p:cNvPr>
          <p:cNvSpPr txBox="1"/>
          <p:nvPr/>
        </p:nvSpPr>
        <p:spPr>
          <a:xfrm>
            <a:off x="1867822" y="1845883"/>
            <a:ext cx="1593706"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Air: FDMF: 1.41</a:t>
            </a:r>
          </a:p>
        </p:txBody>
      </p:sp>
      <p:sp>
        <p:nvSpPr>
          <p:cNvPr id="15" name="TextBox 14">
            <a:extLst>
              <a:ext uri="{FF2B5EF4-FFF2-40B4-BE49-F238E27FC236}">
                <a16:creationId xmlns:a16="http://schemas.microsoft.com/office/drawing/2014/main" id="{D2DA3D1B-237E-7653-6661-F7943FBA400F}"/>
              </a:ext>
            </a:extLst>
          </p:cNvPr>
          <p:cNvSpPr txBox="1"/>
          <p:nvPr/>
        </p:nvSpPr>
        <p:spPr>
          <a:xfrm>
            <a:off x="1492719" y="2181238"/>
            <a:ext cx="1968809"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Oxygen: FDMF: 1.36</a:t>
            </a:r>
          </a:p>
        </p:txBody>
      </p:sp>
    </p:spTree>
    <p:extLst>
      <p:ext uri="{BB962C8B-B14F-4D97-AF65-F5344CB8AC3E}">
        <p14:creationId xmlns:p14="http://schemas.microsoft.com/office/powerpoint/2010/main" val="156892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F099-104D-20D1-0400-6ECF64BCB71E}"/>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4D56D07E-4D9C-6E15-8E40-A40A73F3C3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35FA79-DA92-1D62-C5D2-9E1C71E2F2E0}"/>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1A204E0C-0609-5B80-7B11-49D00755EF4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C57BCC19-4232-B93C-8604-5645834E55B3}"/>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Results</a:t>
            </a:r>
          </a:p>
        </p:txBody>
      </p:sp>
      <p:sp>
        <p:nvSpPr>
          <p:cNvPr id="7" name="Rectangle 6">
            <a:extLst>
              <a:ext uri="{FF2B5EF4-FFF2-40B4-BE49-F238E27FC236}">
                <a16:creationId xmlns:a16="http://schemas.microsoft.com/office/drawing/2014/main" id="{531C531B-4B83-1EA3-1384-BEEA283AC21C}"/>
              </a:ext>
            </a:extLst>
          </p:cNvPr>
          <p:cNvSpPr/>
          <p:nvPr/>
        </p:nvSpPr>
        <p:spPr>
          <a:xfrm rot="1753395">
            <a:off x="1531607" y="1805777"/>
            <a:ext cx="696287" cy="377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FB026EF-5EAF-2557-4298-CECCE513C5D9}"/>
              </a:ext>
            </a:extLst>
          </p:cNvPr>
          <p:cNvSpPr txBox="1"/>
          <p:nvPr/>
        </p:nvSpPr>
        <p:spPr>
          <a:xfrm>
            <a:off x="135370" y="6334377"/>
            <a:ext cx="827471"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N = 10</a:t>
            </a:r>
          </a:p>
        </p:txBody>
      </p:sp>
      <p:pic>
        <p:nvPicPr>
          <p:cNvPr id="10" name="Image 6">
            <a:extLst>
              <a:ext uri="{FF2B5EF4-FFF2-40B4-BE49-F238E27FC236}">
                <a16:creationId xmlns:a16="http://schemas.microsoft.com/office/drawing/2014/main" id="{DC4DA9F9-88A3-6A56-5FCA-210804176A9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13" name="TextBox 12">
            <a:extLst>
              <a:ext uri="{FF2B5EF4-FFF2-40B4-BE49-F238E27FC236}">
                <a16:creationId xmlns:a16="http://schemas.microsoft.com/office/drawing/2014/main" id="{5BB23B5C-CE69-9A97-2260-661AFE2F87D9}"/>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78B07E2-DA96-EF4B-DCCF-43E307651088}"/>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6" name="Rectangle 1">
            <a:extLst>
              <a:ext uri="{FF2B5EF4-FFF2-40B4-BE49-F238E27FC236}">
                <a16:creationId xmlns:a16="http://schemas.microsoft.com/office/drawing/2014/main" id="{87441CF2-4732-4386-1155-1BF8F979FD8B}"/>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8" name="Picture 7">
            <a:extLst>
              <a:ext uri="{FF2B5EF4-FFF2-40B4-BE49-F238E27FC236}">
                <a16:creationId xmlns:a16="http://schemas.microsoft.com/office/drawing/2014/main" id="{E58B69B8-A559-AA73-2BEA-DDFE46C8949C}"/>
              </a:ext>
            </a:extLst>
          </p:cNvPr>
          <p:cNvPicPr>
            <a:picLocks noChangeAspect="1"/>
          </p:cNvPicPr>
          <p:nvPr/>
        </p:nvPicPr>
        <p:blipFill>
          <a:blip r:embed="rId6"/>
          <a:stretch>
            <a:fillRect/>
          </a:stretch>
        </p:blipFill>
        <p:spPr>
          <a:xfrm>
            <a:off x="3468371" y="1269000"/>
            <a:ext cx="5255257" cy="4320000"/>
          </a:xfrm>
          <a:prstGeom prst="rect">
            <a:avLst/>
          </a:prstGeom>
        </p:spPr>
      </p:pic>
      <p:sp>
        <p:nvSpPr>
          <p:cNvPr id="5" name="TextBox 4">
            <a:extLst>
              <a:ext uri="{FF2B5EF4-FFF2-40B4-BE49-F238E27FC236}">
                <a16:creationId xmlns:a16="http://schemas.microsoft.com/office/drawing/2014/main" id="{C9071311-0E7A-646D-0487-C01B4648FE02}"/>
              </a:ext>
            </a:extLst>
          </p:cNvPr>
          <p:cNvSpPr txBox="1"/>
          <p:nvPr/>
        </p:nvSpPr>
        <p:spPr>
          <a:xfrm>
            <a:off x="945277" y="5772693"/>
            <a:ext cx="10625834"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Conclusion: There is overall radio sensitization of the model with no loss of the FLASH effect</a:t>
            </a:r>
          </a:p>
        </p:txBody>
      </p:sp>
      <p:sp>
        <p:nvSpPr>
          <p:cNvPr id="9" name="TextBox 8">
            <a:extLst>
              <a:ext uri="{FF2B5EF4-FFF2-40B4-BE49-F238E27FC236}">
                <a16:creationId xmlns:a16="http://schemas.microsoft.com/office/drawing/2014/main" id="{35E245AB-3FB7-A124-042B-E2E37CE21252}"/>
              </a:ext>
            </a:extLst>
          </p:cNvPr>
          <p:cNvSpPr txBox="1"/>
          <p:nvPr/>
        </p:nvSpPr>
        <p:spPr>
          <a:xfrm>
            <a:off x="1867822" y="1845883"/>
            <a:ext cx="1593706"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Air: FDMF: 1.41</a:t>
            </a:r>
          </a:p>
        </p:txBody>
      </p:sp>
      <p:sp>
        <p:nvSpPr>
          <p:cNvPr id="11" name="TextBox 10">
            <a:extLst>
              <a:ext uri="{FF2B5EF4-FFF2-40B4-BE49-F238E27FC236}">
                <a16:creationId xmlns:a16="http://schemas.microsoft.com/office/drawing/2014/main" id="{880569EF-78ED-47EE-152A-C33B28F148E7}"/>
              </a:ext>
            </a:extLst>
          </p:cNvPr>
          <p:cNvSpPr txBox="1"/>
          <p:nvPr/>
        </p:nvSpPr>
        <p:spPr>
          <a:xfrm>
            <a:off x="1492719" y="2181238"/>
            <a:ext cx="1968809" cy="338554"/>
          </a:xfrm>
          <a:prstGeom prst="rect">
            <a:avLst/>
          </a:prstGeom>
          <a:noFill/>
        </p:spPr>
        <p:txBody>
          <a:bodyPr wrap="none" rtlCol="0">
            <a:spAutoFit/>
          </a:bodyPr>
          <a:lstStyle/>
          <a:p>
            <a:r>
              <a:rPr lang="en-GB" sz="1600" dirty="0">
                <a:latin typeface="Times New Roman" panose="02020603050405020304" pitchFamily="18" charset="0"/>
                <a:cs typeface="Times New Roman" panose="02020603050405020304" pitchFamily="18" charset="0"/>
              </a:rPr>
              <a:t>Oxygen: FDMF: 1.36</a:t>
            </a:r>
          </a:p>
        </p:txBody>
      </p:sp>
    </p:spTree>
    <p:extLst>
      <p:ext uri="{BB962C8B-B14F-4D97-AF65-F5344CB8AC3E}">
        <p14:creationId xmlns:p14="http://schemas.microsoft.com/office/powerpoint/2010/main" val="420983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41AA-A283-0FCD-781D-6DDD8C81DEBA}"/>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21D21099-8C53-ACE5-6966-8352A942A4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21DC338-90E6-BE56-9C48-8E32369CE6B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946ED16D-3D38-873F-15D1-4B0633BA171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E2BE5F18-C8C5-7D08-2C90-DC24A5F77DD3}"/>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Results</a:t>
            </a:r>
          </a:p>
        </p:txBody>
      </p:sp>
      <p:sp>
        <p:nvSpPr>
          <p:cNvPr id="6" name="Rectangle 5">
            <a:extLst>
              <a:ext uri="{FF2B5EF4-FFF2-40B4-BE49-F238E27FC236}">
                <a16:creationId xmlns:a16="http://schemas.microsoft.com/office/drawing/2014/main" id="{0B4D8EF3-C6DA-2F82-ADD0-7330485F545E}"/>
              </a:ext>
            </a:extLst>
          </p:cNvPr>
          <p:cNvSpPr/>
          <p:nvPr/>
        </p:nvSpPr>
        <p:spPr>
          <a:xfrm>
            <a:off x="4782207" y="2409491"/>
            <a:ext cx="1614582" cy="346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F40C2B1-E601-3C16-E4A8-2F92A91BAF5F}"/>
              </a:ext>
            </a:extLst>
          </p:cNvPr>
          <p:cNvSpPr txBox="1"/>
          <p:nvPr/>
        </p:nvSpPr>
        <p:spPr>
          <a:xfrm>
            <a:off x="5179075" y="5844621"/>
            <a:ext cx="2787479" cy="707886"/>
          </a:xfrm>
          <a:prstGeom prst="rect">
            <a:avLst/>
          </a:prstGeom>
          <a:noFill/>
        </p:spPr>
        <p:txBody>
          <a:bodyPr wrap="square" rtlCol="0">
            <a:spAutoFit/>
          </a:bodyPr>
          <a:lstStyle/>
          <a:p>
            <a:r>
              <a:rPr lang="en-GB" sz="2000" dirty="0" err="1">
                <a:latin typeface="Times New Roman" panose="02020603050405020304" pitchFamily="18" charset="0"/>
                <a:cs typeface="Times New Roman" panose="02020603050405020304" pitchFamily="18" charset="0"/>
              </a:rPr>
              <a:t>Whats</a:t>
            </a:r>
            <a:r>
              <a:rPr lang="en-GB" sz="2000" dirty="0">
                <a:latin typeface="Times New Roman" panose="02020603050405020304" pitchFamily="18" charset="0"/>
                <a:cs typeface="Times New Roman" panose="02020603050405020304" pitchFamily="18" charset="0"/>
              </a:rPr>
              <a:t> going on?</a:t>
            </a:r>
          </a:p>
          <a:p>
            <a:endParaRPr lang="en-GB" sz="2000" dirty="0">
              <a:latin typeface="Times New Roman" panose="02020603050405020304" pitchFamily="18" charset="0"/>
              <a:cs typeface="Times New Roman" panose="02020603050405020304" pitchFamily="18" charset="0"/>
            </a:endParaRPr>
          </a:p>
        </p:txBody>
      </p:sp>
      <p:pic>
        <p:nvPicPr>
          <p:cNvPr id="13" name="Image 6">
            <a:extLst>
              <a:ext uri="{FF2B5EF4-FFF2-40B4-BE49-F238E27FC236}">
                <a16:creationId xmlns:a16="http://schemas.microsoft.com/office/drawing/2014/main" id="{EAAF4DD2-E834-AD9C-119E-831A022005F9}"/>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9" name="TextBox 8">
            <a:extLst>
              <a:ext uri="{FF2B5EF4-FFF2-40B4-BE49-F238E27FC236}">
                <a16:creationId xmlns:a16="http://schemas.microsoft.com/office/drawing/2014/main" id="{7F0D8E96-7B2F-793B-00BD-8609E0CE358E}"/>
              </a:ext>
            </a:extLst>
          </p:cNvPr>
          <p:cNvSpPr txBox="1"/>
          <p:nvPr/>
        </p:nvSpPr>
        <p:spPr>
          <a:xfrm>
            <a:off x="9658350" y="6180489"/>
            <a:ext cx="2392121"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Till </a:t>
            </a:r>
            <a:r>
              <a:rPr lang="en-GB" sz="1400" dirty="0" err="1">
                <a:latin typeface="Times New Roman" panose="02020603050405020304" pitchFamily="18" charset="0"/>
                <a:cs typeface="Times New Roman" panose="02020603050405020304" pitchFamily="18" charset="0"/>
              </a:rPr>
              <a:t>Böhlen</a:t>
            </a:r>
            <a:endParaRPr lang="en-GB" sz="1400" dirty="0">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D095FD5-D60B-8773-2F82-607F2A99AFF3}"/>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12" name="Rectangle 1">
            <a:extLst>
              <a:ext uri="{FF2B5EF4-FFF2-40B4-BE49-F238E27FC236}">
                <a16:creationId xmlns:a16="http://schemas.microsoft.com/office/drawing/2014/main" id="{06650790-A317-11A7-38AA-2046794F5609}"/>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16" name="Picture 15">
            <a:extLst>
              <a:ext uri="{FF2B5EF4-FFF2-40B4-BE49-F238E27FC236}">
                <a16:creationId xmlns:a16="http://schemas.microsoft.com/office/drawing/2014/main" id="{FA225562-37AA-1866-5B6E-64AA62286664}"/>
              </a:ext>
            </a:extLst>
          </p:cNvPr>
          <p:cNvPicPr>
            <a:picLocks noChangeAspect="1"/>
          </p:cNvPicPr>
          <p:nvPr/>
        </p:nvPicPr>
        <p:blipFill>
          <a:blip r:embed="rId6"/>
          <a:stretch>
            <a:fillRect/>
          </a:stretch>
        </p:blipFill>
        <p:spPr>
          <a:xfrm>
            <a:off x="6474033" y="1662074"/>
            <a:ext cx="4379381" cy="3600000"/>
          </a:xfrm>
          <a:prstGeom prst="rect">
            <a:avLst/>
          </a:prstGeom>
        </p:spPr>
      </p:pic>
      <p:pic>
        <p:nvPicPr>
          <p:cNvPr id="17" name="Picture 16">
            <a:extLst>
              <a:ext uri="{FF2B5EF4-FFF2-40B4-BE49-F238E27FC236}">
                <a16:creationId xmlns:a16="http://schemas.microsoft.com/office/drawing/2014/main" id="{9CF01278-6941-D347-8939-A82F6FEB38F8}"/>
              </a:ext>
            </a:extLst>
          </p:cNvPr>
          <p:cNvPicPr>
            <a:picLocks noChangeAspect="1"/>
          </p:cNvPicPr>
          <p:nvPr/>
        </p:nvPicPr>
        <p:blipFill>
          <a:blip r:embed="rId7"/>
          <a:stretch>
            <a:fillRect/>
          </a:stretch>
        </p:blipFill>
        <p:spPr>
          <a:xfrm>
            <a:off x="1185719" y="1654919"/>
            <a:ext cx="4318182" cy="3600000"/>
          </a:xfrm>
          <a:prstGeom prst="rect">
            <a:avLst/>
          </a:prstGeom>
        </p:spPr>
      </p:pic>
    </p:spTree>
    <p:extLst>
      <p:ext uri="{BB962C8B-B14F-4D97-AF65-F5344CB8AC3E}">
        <p14:creationId xmlns:p14="http://schemas.microsoft.com/office/powerpoint/2010/main" val="62563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5" y="951957"/>
            <a:ext cx="84527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In vivo oxygen measurements</a:t>
            </a:r>
          </a:p>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Methods</a:t>
            </a:r>
            <a:endParaRPr lang="en-US" sz="2000" kern="1200" dirty="0">
              <a:latin typeface="Times New Roman" panose="02020603050405020304" pitchFamily="18" charset="0"/>
              <a:ea typeface="+mj-ea"/>
              <a:cs typeface="Times New Roman" panose="02020603050405020304" pitchFamily="18" charset="0"/>
            </a:endParaRPr>
          </a:p>
        </p:txBody>
      </p:sp>
      <p:sp>
        <p:nvSpPr>
          <p:cNvPr id="11" name="TextBox 10">
            <a:extLst>
              <a:ext uri="{FF2B5EF4-FFF2-40B4-BE49-F238E27FC236}">
                <a16:creationId xmlns:a16="http://schemas.microsoft.com/office/drawing/2014/main" id="{C20F154E-157F-65E6-77AD-FDBB1B134838}"/>
              </a:ext>
            </a:extLst>
          </p:cNvPr>
          <p:cNvSpPr txBox="1"/>
          <p:nvPr/>
        </p:nvSpPr>
        <p:spPr>
          <a:xfrm>
            <a:off x="135370" y="6550223"/>
            <a:ext cx="3245139" cy="307777"/>
          </a:xfrm>
          <a:prstGeom prst="rect">
            <a:avLst/>
          </a:prstGeom>
          <a:noFill/>
        </p:spPr>
        <p:txBody>
          <a:bodyPr wrap="square">
            <a:spAutoFit/>
          </a:bodyPr>
          <a:lstStyle/>
          <a:p>
            <a:r>
              <a:rPr lang="en-GB" sz="1400" dirty="0">
                <a:solidFill>
                  <a:srgbClr val="1F1F1F"/>
                </a:solidFill>
                <a:latin typeface="Times New Roman" panose="02020603050405020304" pitchFamily="18" charset="0"/>
                <a:cs typeface="Times New Roman" panose="02020603050405020304" pitchFamily="18" charset="0"/>
              </a:rPr>
              <a:t>For further info: </a:t>
            </a:r>
            <a:r>
              <a:rPr lang="en-GB" sz="1400" b="0" i="0" dirty="0" err="1">
                <a:solidFill>
                  <a:srgbClr val="1F1F1F"/>
                </a:solidFill>
                <a:effectLst/>
                <a:latin typeface="Times New Roman" panose="02020603050405020304" pitchFamily="18" charset="0"/>
                <a:cs typeface="Times New Roman" panose="02020603050405020304" pitchFamily="18" charset="0"/>
              </a:rPr>
              <a:t>Esipova</a:t>
            </a:r>
            <a:r>
              <a:rPr lang="en-GB" sz="1400" b="0" i="0" dirty="0">
                <a:solidFill>
                  <a:srgbClr val="1F1F1F"/>
                </a:solidFill>
                <a:effectLst/>
                <a:latin typeface="Times New Roman" panose="02020603050405020304" pitchFamily="18" charset="0"/>
                <a:cs typeface="Times New Roman" panose="02020603050405020304" pitchFamily="18" charset="0"/>
              </a:rPr>
              <a:t> et al. (2019)</a:t>
            </a:r>
            <a:endParaRPr lang="en-GB" sz="1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C0CD76C-45E3-DC3C-1FB3-136623A18EAE}"/>
              </a:ext>
            </a:extLst>
          </p:cNvPr>
          <p:cNvSpPr txBox="1"/>
          <p:nvPr/>
        </p:nvSpPr>
        <p:spPr>
          <a:xfrm>
            <a:off x="10279798" y="5442833"/>
            <a:ext cx="1852289" cy="738664"/>
          </a:xfrm>
          <a:prstGeom prst="rect">
            <a:avLst/>
          </a:prstGeom>
          <a:noFill/>
        </p:spPr>
        <p:txBody>
          <a:bodyPr wrap="square">
            <a:spAutoFit/>
          </a:bodyPr>
          <a:lstStyle/>
          <a:p>
            <a:r>
              <a:rPr lang="en-GB" sz="1400" b="0" i="0" dirty="0">
                <a:solidFill>
                  <a:srgbClr val="1F1F1F"/>
                </a:solidFill>
                <a:effectLst/>
                <a:latin typeface="Times New Roman" panose="02020603050405020304" pitchFamily="18" charset="0"/>
                <a:cs typeface="Times New Roman" panose="02020603050405020304" pitchFamily="18" charset="0"/>
              </a:rPr>
              <a:t>Oxygen breathing </a:t>
            </a:r>
          </a:p>
          <a:p>
            <a:r>
              <a:rPr lang="en-GB" sz="1400" b="0" i="0" dirty="0">
                <a:solidFill>
                  <a:srgbClr val="1F1F1F"/>
                </a:solidFill>
                <a:effectLst/>
                <a:latin typeface="Times New Roman" panose="02020603050405020304" pitchFamily="18" charset="0"/>
                <a:cs typeface="Times New Roman" panose="02020603050405020304" pitchFamily="18" charset="0"/>
              </a:rPr>
              <a:t>vs </a:t>
            </a:r>
          </a:p>
          <a:p>
            <a:r>
              <a:rPr lang="en-GB" sz="1400" b="0" i="0" dirty="0">
                <a:solidFill>
                  <a:srgbClr val="1F1F1F"/>
                </a:solidFill>
                <a:effectLst/>
                <a:latin typeface="Times New Roman" panose="02020603050405020304" pitchFamily="18" charset="0"/>
                <a:cs typeface="Times New Roman" panose="02020603050405020304" pitchFamily="18" charset="0"/>
              </a:rPr>
              <a:t>air breathing </a:t>
            </a:r>
            <a:endParaRPr lang="en-GB"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4ED2D35-7D7F-CBBF-B9A8-20936367796F}"/>
              </a:ext>
            </a:extLst>
          </p:cNvPr>
          <p:cNvPicPr>
            <a:picLocks noChangeAspect="1"/>
          </p:cNvPicPr>
          <p:nvPr/>
        </p:nvPicPr>
        <p:blipFill>
          <a:blip r:embed="rId5"/>
          <a:stretch>
            <a:fillRect/>
          </a:stretch>
        </p:blipFill>
        <p:spPr>
          <a:xfrm>
            <a:off x="10488847" y="1861221"/>
            <a:ext cx="1540770" cy="3519602"/>
          </a:xfrm>
          <a:prstGeom prst="rect">
            <a:avLst/>
          </a:prstGeom>
        </p:spPr>
      </p:pic>
      <p:grpSp>
        <p:nvGrpSpPr>
          <p:cNvPr id="5" name="Groupe 14">
            <a:extLst>
              <a:ext uri="{FF2B5EF4-FFF2-40B4-BE49-F238E27FC236}">
                <a16:creationId xmlns:a16="http://schemas.microsoft.com/office/drawing/2014/main" id="{06408D3F-B84C-FAC0-0D89-A02565A21B9C}"/>
              </a:ext>
            </a:extLst>
          </p:cNvPr>
          <p:cNvGrpSpPr/>
          <p:nvPr/>
        </p:nvGrpSpPr>
        <p:grpSpPr>
          <a:xfrm>
            <a:off x="135370" y="2032265"/>
            <a:ext cx="4567104" cy="3633811"/>
            <a:chOff x="9178608" y="1031038"/>
            <a:chExt cx="6484909" cy="4962535"/>
          </a:xfrm>
        </p:grpSpPr>
        <p:pic>
          <p:nvPicPr>
            <p:cNvPr id="10" name="Image 4">
              <a:extLst>
                <a:ext uri="{FF2B5EF4-FFF2-40B4-BE49-F238E27FC236}">
                  <a16:creationId xmlns:a16="http://schemas.microsoft.com/office/drawing/2014/main" id="{6DDC8E01-8EE3-66DD-D980-739014823A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4513" y="1449119"/>
              <a:ext cx="6449004" cy="4544454"/>
            </a:xfrm>
            <a:prstGeom prst="rect">
              <a:avLst/>
            </a:prstGeom>
          </p:spPr>
        </p:pic>
        <p:sp>
          <p:nvSpPr>
            <p:cNvPr id="9" name="ZoneTexte 13">
              <a:extLst>
                <a:ext uri="{FF2B5EF4-FFF2-40B4-BE49-F238E27FC236}">
                  <a16:creationId xmlns:a16="http://schemas.microsoft.com/office/drawing/2014/main" id="{695379FB-98E6-1448-DE58-9718E62157C3}"/>
                </a:ext>
              </a:extLst>
            </p:cNvPr>
            <p:cNvSpPr txBox="1"/>
            <p:nvPr/>
          </p:nvSpPr>
          <p:spPr>
            <a:xfrm>
              <a:off x="9178608" y="1031038"/>
              <a:ext cx="1569084" cy="276999"/>
            </a:xfrm>
            <a:prstGeom prst="rect">
              <a:avLst/>
            </a:prstGeom>
            <a:noFill/>
          </p:spPr>
          <p:txBody>
            <a:bodyPr wrap="none" rtlCol="0">
              <a:spAutoFit/>
            </a:bodyPr>
            <a:lstStyle/>
            <a:p>
              <a:r>
                <a:rPr lang="fr-CH" sz="1200" i="1" dirty="0"/>
                <a:t>Vinogradov </a:t>
              </a:r>
              <a:r>
                <a:rPr lang="fr-CH" sz="1200" i="1" dirty="0" err="1"/>
                <a:t>lab</a:t>
              </a:r>
              <a:r>
                <a:rPr lang="fr-CH" sz="1200" i="1" dirty="0"/>
                <a:t> </a:t>
              </a:r>
              <a:r>
                <a:rPr lang="fr-CH" sz="1200" i="1" dirty="0" err="1"/>
                <a:t>UPenn</a:t>
              </a:r>
              <a:endParaRPr lang="fr-CH" sz="1200" i="1" dirty="0"/>
            </a:p>
          </p:txBody>
        </p:sp>
      </p:grpSp>
      <p:grpSp>
        <p:nvGrpSpPr>
          <p:cNvPr id="13" name="Groupe 21">
            <a:extLst>
              <a:ext uri="{FF2B5EF4-FFF2-40B4-BE49-F238E27FC236}">
                <a16:creationId xmlns:a16="http://schemas.microsoft.com/office/drawing/2014/main" id="{F33DB35C-7762-47D3-8589-01C8509EADC3}"/>
              </a:ext>
            </a:extLst>
          </p:cNvPr>
          <p:cNvGrpSpPr/>
          <p:nvPr/>
        </p:nvGrpSpPr>
        <p:grpSpPr>
          <a:xfrm>
            <a:off x="5095235" y="1449573"/>
            <a:ext cx="5007598" cy="4801463"/>
            <a:chOff x="6937135" y="681068"/>
            <a:chExt cx="5866143" cy="5286295"/>
          </a:xfrm>
        </p:grpSpPr>
        <p:grpSp>
          <p:nvGrpSpPr>
            <p:cNvPr id="15" name="Groupe 3">
              <a:extLst>
                <a:ext uri="{FF2B5EF4-FFF2-40B4-BE49-F238E27FC236}">
                  <a16:creationId xmlns:a16="http://schemas.microsoft.com/office/drawing/2014/main" id="{A622037B-08FC-C601-D423-E48DCF3630CE}"/>
                </a:ext>
              </a:extLst>
            </p:cNvPr>
            <p:cNvGrpSpPr/>
            <p:nvPr/>
          </p:nvGrpSpPr>
          <p:grpSpPr>
            <a:xfrm>
              <a:off x="6937135" y="5265621"/>
              <a:ext cx="1982820" cy="701742"/>
              <a:chOff x="9981317" y="3098406"/>
              <a:chExt cx="1644993" cy="701742"/>
            </a:xfrm>
          </p:grpSpPr>
          <p:sp>
            <p:nvSpPr>
              <p:cNvPr id="22" name="ZoneTexte 5">
                <a:extLst>
                  <a:ext uri="{FF2B5EF4-FFF2-40B4-BE49-F238E27FC236}">
                    <a16:creationId xmlns:a16="http://schemas.microsoft.com/office/drawing/2014/main" id="{89D971B2-2D03-502A-DE1B-028ECA89F3B1}"/>
                  </a:ext>
                </a:extLst>
              </p:cNvPr>
              <p:cNvSpPr txBox="1"/>
              <p:nvPr/>
            </p:nvSpPr>
            <p:spPr>
              <a:xfrm>
                <a:off x="9981317" y="3098406"/>
                <a:ext cx="1566310" cy="643823"/>
              </a:xfrm>
              <a:prstGeom prst="rect">
                <a:avLst/>
              </a:prstGeom>
              <a:noFill/>
            </p:spPr>
            <p:txBody>
              <a:bodyPr wrap="square" rtlCol="0">
                <a:spAutoFit/>
              </a:bodyPr>
              <a:lstStyle/>
              <a:p>
                <a:r>
                  <a:rPr lang="fr-CH" sz="1600" dirty="0" err="1">
                    <a:latin typeface="Times New Roman" panose="02020603050405020304" pitchFamily="18" charset="0"/>
                    <a:cs typeface="Times New Roman" panose="02020603050405020304" pitchFamily="18" charset="0"/>
                  </a:rPr>
                  <a:t>Oxygen</a:t>
                </a:r>
                <a:r>
                  <a:rPr lang="fr-CH" sz="1600" dirty="0">
                    <a:latin typeface="Times New Roman" panose="02020603050405020304" pitchFamily="18" charset="0"/>
                    <a:cs typeface="Times New Roman" panose="02020603050405020304" pitchFamily="18" charset="0"/>
                  </a:rPr>
                  <a:t> concentration</a:t>
                </a:r>
              </a:p>
            </p:txBody>
          </p:sp>
          <p:cxnSp>
            <p:nvCxnSpPr>
              <p:cNvPr id="23" name="Connecteur droit avec flèche 15">
                <a:extLst>
                  <a:ext uri="{FF2B5EF4-FFF2-40B4-BE49-F238E27FC236}">
                    <a16:creationId xmlns:a16="http://schemas.microsoft.com/office/drawing/2014/main" id="{17DE27CC-5A4C-610B-22FE-032764867935}"/>
                  </a:ext>
                </a:extLst>
              </p:cNvPr>
              <p:cNvCxnSpPr/>
              <p:nvPr/>
            </p:nvCxnSpPr>
            <p:spPr>
              <a:xfrm flipV="1">
                <a:off x="11626310" y="3241348"/>
                <a:ext cx="0" cy="5588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7">
              <a:extLst>
                <a:ext uri="{FF2B5EF4-FFF2-40B4-BE49-F238E27FC236}">
                  <a16:creationId xmlns:a16="http://schemas.microsoft.com/office/drawing/2014/main" id="{AE611AAD-B87B-EF45-7BAE-790628E48B36}"/>
                </a:ext>
              </a:extLst>
            </p:cNvPr>
            <p:cNvSpPr txBox="1"/>
            <p:nvPr/>
          </p:nvSpPr>
          <p:spPr>
            <a:xfrm>
              <a:off x="10088257" y="5265622"/>
              <a:ext cx="2169861" cy="643823"/>
            </a:xfrm>
            <a:prstGeom prst="rect">
              <a:avLst/>
            </a:prstGeom>
            <a:noFill/>
          </p:spPr>
          <p:txBody>
            <a:bodyPr wrap="square" rtlCol="0">
              <a:spAutoFit/>
            </a:bodyPr>
            <a:lstStyle/>
            <a:p>
              <a:r>
                <a:rPr lang="fr-CH" sz="1600" dirty="0">
                  <a:latin typeface="Times New Roman" panose="02020603050405020304" pitchFamily="18" charset="0"/>
                  <a:cs typeface="Times New Roman" panose="02020603050405020304" pitchFamily="18" charset="0"/>
                </a:rPr>
                <a:t>Phosphorescence </a:t>
              </a:r>
              <a:r>
                <a:rPr lang="fr-CH" sz="1600" dirty="0" err="1">
                  <a:latin typeface="Times New Roman" panose="02020603050405020304" pitchFamily="18" charset="0"/>
                  <a:cs typeface="Times New Roman" panose="02020603050405020304" pitchFamily="18" charset="0"/>
                </a:rPr>
                <a:t>lifetime</a:t>
              </a:r>
              <a:endParaRPr lang="fr-CH" sz="1600" dirty="0">
                <a:latin typeface="Times New Roman" panose="02020603050405020304" pitchFamily="18" charset="0"/>
                <a:cs typeface="Times New Roman" panose="02020603050405020304" pitchFamily="18" charset="0"/>
              </a:endParaRPr>
            </a:p>
          </p:txBody>
        </p:sp>
        <p:pic>
          <p:nvPicPr>
            <p:cNvPr id="18" name="Picture 4" descr="https://www.tecsense.com/wp-content/uploads/2016/12/opto-chemical_oxygen_determination3.jpg">
              <a:extLst>
                <a:ext uri="{FF2B5EF4-FFF2-40B4-BE49-F238E27FC236}">
                  <a16:creationId xmlns:a16="http://schemas.microsoft.com/office/drawing/2014/main" id="{9500208F-7779-38FC-F01E-F1EA965C81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605" b="7248"/>
            <a:stretch/>
          </p:blipFill>
          <p:spPr bwMode="auto">
            <a:xfrm>
              <a:off x="7049586" y="2441767"/>
              <a:ext cx="5181142" cy="2346946"/>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20">
              <a:extLst>
                <a:ext uri="{FF2B5EF4-FFF2-40B4-BE49-F238E27FC236}">
                  <a16:creationId xmlns:a16="http://schemas.microsoft.com/office/drawing/2014/main" id="{713B2243-9FBC-3086-75F1-5A224E3FB555}"/>
                </a:ext>
              </a:extLst>
            </p:cNvPr>
            <p:cNvSpPr txBox="1"/>
            <p:nvPr/>
          </p:nvSpPr>
          <p:spPr>
            <a:xfrm>
              <a:off x="7049586" y="681068"/>
              <a:ext cx="5753692" cy="1524846"/>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GB" sz="1600" dirty="0">
                  <a:latin typeface="Times New Roman" panose="02020603050405020304" pitchFamily="18" charset="0"/>
                  <a:cs typeface="Times New Roman" panose="02020603050405020304" pitchFamily="18" charset="0"/>
                </a:rPr>
                <a:t>Pt </a:t>
              </a:r>
              <a:r>
                <a:rPr lang="en-GB" sz="1600" dirty="0" err="1">
                  <a:latin typeface="Times New Roman" panose="02020603050405020304" pitchFamily="18" charset="0"/>
                  <a:cs typeface="Times New Roman" panose="02020603050405020304" pitchFamily="18" charset="0"/>
                </a:rPr>
                <a:t>phorphyrin</a:t>
              </a:r>
              <a:r>
                <a:rPr lang="en-GB" sz="1600" dirty="0">
                  <a:latin typeface="Times New Roman" panose="02020603050405020304" pitchFamily="18" charset="0"/>
                  <a:cs typeface="Times New Roman" panose="02020603050405020304" pitchFamily="18" charset="0"/>
                </a:rPr>
                <a:t> enclosed by hydrophobic dendrimers</a:t>
              </a:r>
            </a:p>
            <a:p>
              <a:pPr marL="285750" indent="-285750">
                <a:spcAft>
                  <a:spcPts val="1200"/>
                </a:spcAft>
                <a:buFont typeface="Wingdings" panose="05000000000000000000" pitchFamily="2" charset="2"/>
                <a:buChar char="§"/>
              </a:pPr>
              <a:r>
                <a:rPr lang="en-GB" sz="1600" dirty="0">
                  <a:latin typeface="Times New Roman" panose="02020603050405020304" pitchFamily="18" charset="0"/>
                  <a:cs typeface="Times New Roman" panose="02020603050405020304" pitchFamily="18" charset="0"/>
                </a:rPr>
                <a:t>Dissolved in medium, cannot enter inside the cell </a:t>
              </a:r>
              <a:endParaRPr lang="fr-CH" sz="1600" dirty="0">
                <a:latin typeface="Times New Roman" panose="02020603050405020304" pitchFamily="18" charset="0"/>
                <a:cs typeface="Times New Roman" panose="02020603050405020304" pitchFamily="18" charset="0"/>
              </a:endParaRPr>
            </a:p>
            <a:p>
              <a:pPr marL="285750" indent="-285750">
                <a:spcAft>
                  <a:spcPts val="1200"/>
                </a:spcAft>
                <a:buFont typeface="Wingdings" panose="05000000000000000000" pitchFamily="2" charset="2"/>
                <a:buChar char="§"/>
              </a:pPr>
              <a:r>
                <a:rPr lang="fr-CH" sz="1600" dirty="0" err="1">
                  <a:latin typeface="Times New Roman" panose="02020603050405020304" pitchFamily="18" charset="0"/>
                  <a:cs typeface="Times New Roman" panose="02020603050405020304" pitchFamily="18" charset="0"/>
                </a:rPr>
                <a:t>Oxygen</a:t>
              </a:r>
              <a:r>
                <a:rPr lang="fr-CH" sz="1600" dirty="0">
                  <a:latin typeface="Times New Roman" panose="02020603050405020304" pitchFamily="18" charset="0"/>
                  <a:cs typeface="Times New Roman" panose="02020603050405020304" pitchFamily="18" charset="0"/>
                </a:rPr>
                <a:t> quenches phosphorescence and </a:t>
              </a:r>
              <a:r>
                <a:rPr lang="fr-CH" sz="1600" dirty="0" err="1">
                  <a:latin typeface="Times New Roman" panose="02020603050405020304" pitchFamily="18" charset="0"/>
                  <a:cs typeface="Times New Roman" panose="02020603050405020304" pitchFamily="18" charset="0"/>
                </a:rPr>
                <a:t>decreases</a:t>
              </a:r>
              <a:r>
                <a:rPr lang="fr-CH" sz="1600" dirty="0">
                  <a:latin typeface="Times New Roman" panose="02020603050405020304" pitchFamily="18" charset="0"/>
                  <a:cs typeface="Times New Roman" panose="02020603050405020304" pitchFamily="18" charset="0"/>
                </a:rPr>
                <a:t> </a:t>
              </a:r>
              <a:r>
                <a:rPr lang="fr-CH" sz="1600" dirty="0" err="1">
                  <a:latin typeface="Times New Roman" panose="02020603050405020304" pitchFamily="18" charset="0"/>
                  <a:cs typeface="Times New Roman" panose="02020603050405020304" pitchFamily="18" charset="0"/>
                </a:rPr>
                <a:t>its</a:t>
              </a:r>
              <a:r>
                <a:rPr lang="fr-CH" sz="1600" dirty="0">
                  <a:latin typeface="Times New Roman" panose="02020603050405020304" pitchFamily="18" charset="0"/>
                  <a:cs typeface="Times New Roman" panose="02020603050405020304" pitchFamily="18" charset="0"/>
                </a:rPr>
                <a:t> </a:t>
              </a:r>
              <a:r>
                <a:rPr lang="fr-CH" sz="1600" dirty="0" err="1">
                  <a:latin typeface="Times New Roman" panose="02020603050405020304" pitchFamily="18" charset="0"/>
                  <a:cs typeface="Times New Roman" panose="02020603050405020304" pitchFamily="18" charset="0"/>
                </a:rPr>
                <a:t>lifetime</a:t>
              </a:r>
              <a:endParaRPr lang="fr-CH" sz="1600" dirty="0">
                <a:latin typeface="Times New Roman" panose="02020603050405020304" pitchFamily="18" charset="0"/>
                <a:cs typeface="Times New Roman" panose="02020603050405020304" pitchFamily="18" charset="0"/>
              </a:endParaRPr>
            </a:p>
          </p:txBody>
        </p:sp>
      </p:grpSp>
      <p:cxnSp>
        <p:nvCxnSpPr>
          <p:cNvPr id="26" name="Connecteur droit avec flèche 15">
            <a:extLst>
              <a:ext uri="{FF2B5EF4-FFF2-40B4-BE49-F238E27FC236}">
                <a16:creationId xmlns:a16="http://schemas.microsoft.com/office/drawing/2014/main" id="{217F380F-5804-17D2-CE26-948DFF62AB6E}"/>
              </a:ext>
            </a:extLst>
          </p:cNvPr>
          <p:cNvCxnSpPr/>
          <p:nvPr/>
        </p:nvCxnSpPr>
        <p:spPr>
          <a:xfrm flipV="1">
            <a:off x="6625934" y="5587109"/>
            <a:ext cx="0" cy="55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18">
            <a:extLst>
              <a:ext uri="{FF2B5EF4-FFF2-40B4-BE49-F238E27FC236}">
                <a16:creationId xmlns:a16="http://schemas.microsoft.com/office/drawing/2014/main" id="{4E475FBA-A9FC-A20D-371B-2588427F8C28}"/>
              </a:ext>
            </a:extLst>
          </p:cNvPr>
          <p:cNvCxnSpPr/>
          <p:nvPr/>
        </p:nvCxnSpPr>
        <p:spPr>
          <a:xfrm>
            <a:off x="9614080" y="5608853"/>
            <a:ext cx="0" cy="55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6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5" y="951957"/>
            <a:ext cx="84527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a:latin typeface="Times New Roman" panose="02020603050405020304" pitchFamily="18" charset="0"/>
                <a:ea typeface="+mj-ea"/>
                <a:cs typeface="Times New Roman" panose="02020603050405020304" pitchFamily="18" charset="0"/>
              </a:rPr>
              <a:t>In vivo oxygen measurements</a:t>
            </a:r>
          </a:p>
        </p:txBody>
      </p:sp>
      <p:sp>
        <p:nvSpPr>
          <p:cNvPr id="77" name="TextBox 76">
            <a:extLst>
              <a:ext uri="{FF2B5EF4-FFF2-40B4-BE49-F238E27FC236}">
                <a16:creationId xmlns:a16="http://schemas.microsoft.com/office/drawing/2014/main" id="{BFC365B8-3533-83C2-A57E-08F1B2790FEE}"/>
              </a:ext>
            </a:extLst>
          </p:cNvPr>
          <p:cNvSpPr txBox="1"/>
          <p:nvPr/>
        </p:nvSpPr>
        <p:spPr>
          <a:xfrm>
            <a:off x="7989394" y="3308601"/>
            <a:ext cx="4099878" cy="923330"/>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Conclusion: oxygen breathing results in a severe rapid increase in oxygen within the intestine and skin</a:t>
            </a:r>
          </a:p>
        </p:txBody>
      </p:sp>
      <p:sp>
        <p:nvSpPr>
          <p:cNvPr id="8" name="TextBox 7">
            <a:extLst>
              <a:ext uri="{FF2B5EF4-FFF2-40B4-BE49-F238E27FC236}">
                <a16:creationId xmlns:a16="http://schemas.microsoft.com/office/drawing/2014/main" id="{9EB59841-04CE-3B1F-9F45-0FED3EFB2EBA}"/>
              </a:ext>
            </a:extLst>
          </p:cNvPr>
          <p:cNvSpPr txBox="1"/>
          <p:nvPr/>
        </p:nvSpPr>
        <p:spPr>
          <a:xfrm>
            <a:off x="1739495" y="2784704"/>
            <a:ext cx="1647611"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Intestine</a:t>
            </a:r>
          </a:p>
        </p:txBody>
      </p:sp>
      <p:sp>
        <p:nvSpPr>
          <p:cNvPr id="9" name="TextBox 8">
            <a:extLst>
              <a:ext uri="{FF2B5EF4-FFF2-40B4-BE49-F238E27FC236}">
                <a16:creationId xmlns:a16="http://schemas.microsoft.com/office/drawing/2014/main" id="{FCD0B48A-57F8-25FC-9984-42557926F093}"/>
              </a:ext>
            </a:extLst>
          </p:cNvPr>
          <p:cNvSpPr txBox="1"/>
          <p:nvPr/>
        </p:nvSpPr>
        <p:spPr>
          <a:xfrm>
            <a:off x="2191908" y="5085522"/>
            <a:ext cx="1647611"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Skin</a:t>
            </a:r>
          </a:p>
        </p:txBody>
      </p:sp>
      <p:pic>
        <p:nvPicPr>
          <p:cNvPr id="15" name="Picture 14" descr="A graph of a graph&#10;&#10;AI-generated content may be incorrect.">
            <a:extLst>
              <a:ext uri="{FF2B5EF4-FFF2-40B4-BE49-F238E27FC236}">
                <a16:creationId xmlns:a16="http://schemas.microsoft.com/office/drawing/2014/main" id="{E55F400E-0E40-EE55-00F0-68A7737AD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407" y="1827270"/>
            <a:ext cx="3238500" cy="2152650"/>
          </a:xfrm>
          <a:prstGeom prst="rect">
            <a:avLst/>
          </a:prstGeom>
        </p:spPr>
      </p:pic>
      <p:pic>
        <p:nvPicPr>
          <p:cNvPr id="16" name="Picture 15" descr="A graph of a graph showing time&#10;&#10;AI-generated content may be incorrect.">
            <a:extLst>
              <a:ext uri="{FF2B5EF4-FFF2-40B4-BE49-F238E27FC236}">
                <a16:creationId xmlns:a16="http://schemas.microsoft.com/office/drawing/2014/main" id="{9592653D-0573-7108-CB07-FE443083A9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7792" y="4302034"/>
            <a:ext cx="3238500" cy="2152650"/>
          </a:xfrm>
          <a:prstGeom prst="rect">
            <a:avLst/>
          </a:prstGeom>
        </p:spPr>
      </p:pic>
      <p:graphicFrame>
        <p:nvGraphicFramePr>
          <p:cNvPr id="17" name="Object 16">
            <a:extLst>
              <a:ext uri="{FF2B5EF4-FFF2-40B4-BE49-F238E27FC236}">
                <a16:creationId xmlns:a16="http://schemas.microsoft.com/office/drawing/2014/main" id="{B563D26E-5802-4A70-3AD8-94030AB0779A}"/>
              </a:ext>
            </a:extLst>
          </p:cNvPr>
          <p:cNvGraphicFramePr>
            <a:graphicFrameLocks noChangeAspect="1"/>
          </p:cNvGraphicFramePr>
          <p:nvPr>
            <p:extLst>
              <p:ext uri="{D42A27DB-BD31-4B8C-83A1-F6EECF244321}">
                <p14:modId xmlns:p14="http://schemas.microsoft.com/office/powerpoint/2010/main" val="3664278868"/>
              </p:ext>
            </p:extLst>
          </p:nvPr>
        </p:nvGraphicFramePr>
        <p:xfrm>
          <a:off x="6647865" y="4448146"/>
          <a:ext cx="1435744" cy="2152650"/>
        </p:xfrm>
        <a:graphic>
          <a:graphicData uri="http://schemas.openxmlformats.org/presentationml/2006/ole">
            <mc:AlternateContent xmlns:mc="http://schemas.openxmlformats.org/markup-compatibility/2006">
              <mc:Choice xmlns:v="urn:schemas-microsoft-com:vml" Requires="v">
                <p:oleObj name="Prism 10" r:id="rId7" imgW="2358529" imgH="3537073" progId="Prism10.Document">
                  <p:embed/>
                </p:oleObj>
              </mc:Choice>
              <mc:Fallback>
                <p:oleObj name="Prism 10" r:id="rId7" imgW="2358529" imgH="3537073" progId="Prism10.Document">
                  <p:embed/>
                  <p:pic>
                    <p:nvPicPr>
                      <p:cNvPr id="17" name="Object 16">
                        <a:extLst>
                          <a:ext uri="{FF2B5EF4-FFF2-40B4-BE49-F238E27FC236}">
                            <a16:creationId xmlns:a16="http://schemas.microsoft.com/office/drawing/2014/main" id="{4567ED1B-5FAB-C276-F98A-BC05C7669935}"/>
                          </a:ext>
                        </a:extLst>
                      </p:cNvPr>
                      <p:cNvPicPr/>
                      <p:nvPr/>
                    </p:nvPicPr>
                    <p:blipFill>
                      <a:blip r:embed="rId8"/>
                      <a:stretch>
                        <a:fillRect/>
                      </a:stretch>
                    </p:blipFill>
                    <p:spPr>
                      <a:xfrm>
                        <a:off x="6647865" y="4448146"/>
                        <a:ext cx="1435744" cy="21526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02B4F4D-D4F2-42BA-ABCA-6A8EA024FE4C}"/>
              </a:ext>
            </a:extLst>
          </p:cNvPr>
          <p:cNvGraphicFramePr>
            <a:graphicFrameLocks noChangeAspect="1"/>
          </p:cNvGraphicFramePr>
          <p:nvPr>
            <p:extLst>
              <p:ext uri="{D42A27DB-BD31-4B8C-83A1-F6EECF244321}">
                <p14:modId xmlns:p14="http://schemas.microsoft.com/office/powerpoint/2010/main" val="716418787"/>
              </p:ext>
            </p:extLst>
          </p:nvPr>
        </p:nvGraphicFramePr>
        <p:xfrm>
          <a:off x="6647866" y="1752049"/>
          <a:ext cx="1435744" cy="2334292"/>
        </p:xfrm>
        <a:graphic>
          <a:graphicData uri="http://schemas.openxmlformats.org/presentationml/2006/ole">
            <mc:AlternateContent xmlns:mc="http://schemas.openxmlformats.org/markup-compatibility/2006">
              <mc:Choice xmlns:v="urn:schemas-microsoft-com:vml" Requires="v">
                <p:oleObj name="Prism 10" r:id="rId9" imgW="2358529" imgH="3836001" progId="Prism10.Document">
                  <p:embed/>
                </p:oleObj>
              </mc:Choice>
              <mc:Fallback>
                <p:oleObj name="Prism 10" r:id="rId9" imgW="2358529" imgH="3836001" progId="Prism10.Document">
                  <p:embed/>
                  <p:pic>
                    <p:nvPicPr>
                      <p:cNvPr id="18" name="Object 17">
                        <a:extLst>
                          <a:ext uri="{FF2B5EF4-FFF2-40B4-BE49-F238E27FC236}">
                            <a16:creationId xmlns:a16="http://schemas.microsoft.com/office/drawing/2014/main" id="{080CB357-4453-2080-02BB-88E42E740806}"/>
                          </a:ext>
                        </a:extLst>
                      </p:cNvPr>
                      <p:cNvPicPr/>
                      <p:nvPr/>
                    </p:nvPicPr>
                    <p:blipFill>
                      <a:blip r:embed="rId10"/>
                      <a:stretch>
                        <a:fillRect/>
                      </a:stretch>
                    </p:blipFill>
                    <p:spPr>
                      <a:xfrm>
                        <a:off x="6647866" y="1752049"/>
                        <a:ext cx="1435744" cy="2334292"/>
                      </a:xfrm>
                      <a:prstGeom prst="rect">
                        <a:avLst/>
                      </a:prstGeom>
                    </p:spPr>
                  </p:pic>
                </p:oleObj>
              </mc:Fallback>
            </mc:AlternateContent>
          </a:graphicData>
        </a:graphic>
      </p:graphicFrame>
      <p:cxnSp>
        <p:nvCxnSpPr>
          <p:cNvPr id="20" name="Straight Arrow Connector 19">
            <a:extLst>
              <a:ext uri="{FF2B5EF4-FFF2-40B4-BE49-F238E27FC236}">
                <a16:creationId xmlns:a16="http://schemas.microsoft.com/office/drawing/2014/main" id="{62C350E9-EBF4-1A32-6660-8B0929FA6099}"/>
              </a:ext>
            </a:extLst>
          </p:cNvPr>
          <p:cNvCxnSpPr/>
          <p:nvPr/>
        </p:nvCxnSpPr>
        <p:spPr>
          <a:xfrm>
            <a:off x="4135289" y="1870402"/>
            <a:ext cx="0" cy="6246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B3E1DB-A3A0-5B69-6379-76F270188853}"/>
              </a:ext>
            </a:extLst>
          </p:cNvPr>
          <p:cNvCxnSpPr/>
          <p:nvPr/>
        </p:nvCxnSpPr>
        <p:spPr>
          <a:xfrm>
            <a:off x="4141041" y="4231932"/>
            <a:ext cx="0" cy="62467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5C27F18-B68E-B670-4BFD-CD99D6E84E93}"/>
              </a:ext>
            </a:extLst>
          </p:cNvPr>
          <p:cNvSpPr txBox="1"/>
          <p:nvPr/>
        </p:nvSpPr>
        <p:spPr>
          <a:xfrm>
            <a:off x="3795520" y="1373686"/>
            <a:ext cx="783933" cy="461665"/>
          </a:xfrm>
          <a:prstGeom prst="rect">
            <a:avLst/>
          </a:prstGeom>
          <a:noFill/>
        </p:spPr>
        <p:txBody>
          <a:bodyPr wrap="none" rtlCol="0">
            <a:spAutoFit/>
          </a:bodyPr>
          <a:lstStyle/>
          <a:p>
            <a:r>
              <a:rPr lang="en-GB" sz="1200" dirty="0"/>
              <a:t>Start O2 </a:t>
            </a:r>
          </a:p>
          <a:p>
            <a:r>
              <a:rPr lang="en-GB" sz="1200" dirty="0"/>
              <a:t>breathing</a:t>
            </a:r>
          </a:p>
        </p:txBody>
      </p:sp>
      <p:cxnSp>
        <p:nvCxnSpPr>
          <p:cNvPr id="23" name="Straight Arrow Connector 22">
            <a:extLst>
              <a:ext uri="{FF2B5EF4-FFF2-40B4-BE49-F238E27FC236}">
                <a16:creationId xmlns:a16="http://schemas.microsoft.com/office/drawing/2014/main" id="{074B93B6-4D20-203C-BAFC-F16B4E7C312B}"/>
              </a:ext>
            </a:extLst>
          </p:cNvPr>
          <p:cNvCxnSpPr>
            <a:cxnSpLocks/>
          </p:cNvCxnSpPr>
          <p:nvPr/>
        </p:nvCxnSpPr>
        <p:spPr>
          <a:xfrm>
            <a:off x="5464583" y="1413622"/>
            <a:ext cx="0" cy="76911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87DA48A-9EFD-F888-945F-435D97DF2099}"/>
              </a:ext>
            </a:extLst>
          </p:cNvPr>
          <p:cNvCxnSpPr/>
          <p:nvPr/>
        </p:nvCxnSpPr>
        <p:spPr>
          <a:xfrm>
            <a:off x="5522091" y="3919595"/>
            <a:ext cx="0" cy="6246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D93DFB-DD00-5141-BB2A-5180E244C068}"/>
              </a:ext>
            </a:extLst>
          </p:cNvPr>
          <p:cNvSpPr txBox="1"/>
          <p:nvPr/>
        </p:nvSpPr>
        <p:spPr>
          <a:xfrm>
            <a:off x="4705816" y="951957"/>
            <a:ext cx="1779091" cy="461665"/>
          </a:xfrm>
          <a:prstGeom prst="rect">
            <a:avLst/>
          </a:prstGeom>
          <a:noFill/>
        </p:spPr>
        <p:txBody>
          <a:bodyPr wrap="square" rtlCol="0">
            <a:spAutoFit/>
          </a:bodyPr>
          <a:lstStyle/>
          <a:p>
            <a:r>
              <a:rPr lang="en-GB" sz="1200" dirty="0"/>
              <a:t>Removal from box to place in the mask</a:t>
            </a:r>
          </a:p>
        </p:txBody>
      </p:sp>
      <p:cxnSp>
        <p:nvCxnSpPr>
          <p:cNvPr id="26" name="Straight Arrow Connector 25">
            <a:extLst>
              <a:ext uri="{FF2B5EF4-FFF2-40B4-BE49-F238E27FC236}">
                <a16:creationId xmlns:a16="http://schemas.microsoft.com/office/drawing/2014/main" id="{AB4D5AC4-4F59-75EA-0A3E-28BDFAA19C83}"/>
              </a:ext>
            </a:extLst>
          </p:cNvPr>
          <p:cNvCxnSpPr>
            <a:cxnSpLocks/>
          </p:cNvCxnSpPr>
          <p:nvPr/>
        </p:nvCxnSpPr>
        <p:spPr>
          <a:xfrm>
            <a:off x="5626426" y="1870038"/>
            <a:ext cx="0" cy="373841"/>
          </a:xfrm>
          <a:prstGeom prst="straightConnector1">
            <a:avLst/>
          </a:prstGeom>
          <a:ln w="28575">
            <a:solidFill>
              <a:srgbClr val="4D4D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D1F75F-3BF3-11C5-3FC6-52F2C8D1144F}"/>
              </a:ext>
            </a:extLst>
          </p:cNvPr>
          <p:cNvCxnSpPr>
            <a:cxnSpLocks/>
          </p:cNvCxnSpPr>
          <p:nvPr/>
        </p:nvCxnSpPr>
        <p:spPr>
          <a:xfrm>
            <a:off x="5701187" y="4302034"/>
            <a:ext cx="0" cy="381011"/>
          </a:xfrm>
          <a:prstGeom prst="straightConnector1">
            <a:avLst/>
          </a:prstGeom>
          <a:ln w="28575">
            <a:solidFill>
              <a:srgbClr val="4D4DFF"/>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46E5BD-4338-80A3-0134-F4E297B69CEC}"/>
              </a:ext>
            </a:extLst>
          </p:cNvPr>
          <p:cNvSpPr txBox="1"/>
          <p:nvPr/>
        </p:nvSpPr>
        <p:spPr>
          <a:xfrm>
            <a:off x="5442070" y="1408373"/>
            <a:ext cx="1081638" cy="461665"/>
          </a:xfrm>
          <a:prstGeom prst="rect">
            <a:avLst/>
          </a:prstGeom>
          <a:noFill/>
        </p:spPr>
        <p:txBody>
          <a:bodyPr wrap="square" rtlCol="0">
            <a:spAutoFit/>
          </a:bodyPr>
          <a:lstStyle/>
          <a:p>
            <a:r>
              <a:rPr lang="en-GB" sz="1200" dirty="0"/>
              <a:t>Time of irradiation</a:t>
            </a:r>
          </a:p>
        </p:txBody>
      </p:sp>
      <p:sp>
        <p:nvSpPr>
          <p:cNvPr id="35" name="Star: 5 Points 34">
            <a:extLst>
              <a:ext uri="{FF2B5EF4-FFF2-40B4-BE49-F238E27FC236}">
                <a16:creationId xmlns:a16="http://schemas.microsoft.com/office/drawing/2014/main" id="{48EBFCF6-7014-F0D6-4EF1-F2191850A049}"/>
              </a:ext>
            </a:extLst>
          </p:cNvPr>
          <p:cNvSpPr/>
          <p:nvPr/>
        </p:nvSpPr>
        <p:spPr>
          <a:xfrm>
            <a:off x="3991081" y="5490285"/>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B11806B7-EDBF-FABC-989E-35C2954FD99A}"/>
              </a:ext>
            </a:extLst>
          </p:cNvPr>
          <p:cNvSpPr/>
          <p:nvPr/>
        </p:nvSpPr>
        <p:spPr>
          <a:xfrm>
            <a:off x="3965115" y="3193554"/>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ar: 5 Points 36">
            <a:extLst>
              <a:ext uri="{FF2B5EF4-FFF2-40B4-BE49-F238E27FC236}">
                <a16:creationId xmlns:a16="http://schemas.microsoft.com/office/drawing/2014/main" id="{82EECB33-777D-9DEB-0C7F-08BC7755FF56}"/>
              </a:ext>
            </a:extLst>
          </p:cNvPr>
          <p:cNvSpPr/>
          <p:nvPr/>
        </p:nvSpPr>
        <p:spPr>
          <a:xfrm>
            <a:off x="6942073" y="6162638"/>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B12D1FE6-6991-F1D0-4627-C26F1AAD368C}"/>
              </a:ext>
            </a:extLst>
          </p:cNvPr>
          <p:cNvSpPr/>
          <p:nvPr/>
        </p:nvSpPr>
        <p:spPr>
          <a:xfrm>
            <a:off x="6942072" y="3652521"/>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9" name="Star: 5 Points 38">
            <a:extLst>
              <a:ext uri="{FF2B5EF4-FFF2-40B4-BE49-F238E27FC236}">
                <a16:creationId xmlns:a16="http://schemas.microsoft.com/office/drawing/2014/main" id="{72655912-48D0-3023-F6C4-B714E30223D1}"/>
              </a:ext>
            </a:extLst>
          </p:cNvPr>
          <p:cNvSpPr/>
          <p:nvPr/>
        </p:nvSpPr>
        <p:spPr>
          <a:xfrm>
            <a:off x="3995969" y="5492233"/>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3E3EFA9B-0BB7-E404-1B7B-1E5F8444B69A}"/>
              </a:ext>
            </a:extLst>
          </p:cNvPr>
          <p:cNvSpPr/>
          <p:nvPr/>
        </p:nvSpPr>
        <p:spPr>
          <a:xfrm>
            <a:off x="3970003" y="3195502"/>
            <a:ext cx="72545" cy="683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6F64D052-16F9-3F76-F79F-D227D7A59722}"/>
              </a:ext>
            </a:extLst>
          </p:cNvPr>
          <p:cNvSpPr/>
          <p:nvPr/>
        </p:nvSpPr>
        <p:spPr>
          <a:xfrm>
            <a:off x="5678246" y="4884023"/>
            <a:ext cx="72545" cy="68372"/>
          </a:xfrm>
          <a:prstGeom prst="star5">
            <a:avLst/>
          </a:prstGeom>
          <a:solidFill>
            <a:srgbClr val="4D4DFF"/>
          </a:solidFill>
          <a:ln>
            <a:solidFill>
              <a:srgbClr val="4D4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ar: 5 Points 41">
            <a:extLst>
              <a:ext uri="{FF2B5EF4-FFF2-40B4-BE49-F238E27FC236}">
                <a16:creationId xmlns:a16="http://schemas.microsoft.com/office/drawing/2014/main" id="{2C3DA53B-A7A3-3EFF-6D17-B8369CF2DC30}"/>
              </a:ext>
            </a:extLst>
          </p:cNvPr>
          <p:cNvSpPr/>
          <p:nvPr/>
        </p:nvSpPr>
        <p:spPr>
          <a:xfrm>
            <a:off x="5586540" y="2553407"/>
            <a:ext cx="72545" cy="68372"/>
          </a:xfrm>
          <a:prstGeom prst="star5">
            <a:avLst/>
          </a:prstGeom>
          <a:solidFill>
            <a:srgbClr val="4D4DFF"/>
          </a:solidFill>
          <a:ln>
            <a:solidFill>
              <a:srgbClr val="4D4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ar: 5 Points 42">
            <a:extLst>
              <a:ext uri="{FF2B5EF4-FFF2-40B4-BE49-F238E27FC236}">
                <a16:creationId xmlns:a16="http://schemas.microsoft.com/office/drawing/2014/main" id="{65AAA299-9B17-3460-0CA5-52D80564B427}"/>
              </a:ext>
            </a:extLst>
          </p:cNvPr>
          <p:cNvSpPr/>
          <p:nvPr/>
        </p:nvSpPr>
        <p:spPr>
          <a:xfrm>
            <a:off x="6925790" y="6514190"/>
            <a:ext cx="72545" cy="68372"/>
          </a:xfrm>
          <a:prstGeom prst="star5">
            <a:avLst/>
          </a:prstGeom>
          <a:solidFill>
            <a:srgbClr val="4D4DFF"/>
          </a:solidFill>
          <a:ln>
            <a:solidFill>
              <a:srgbClr val="4D4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tar: 5 Points 43">
            <a:extLst>
              <a:ext uri="{FF2B5EF4-FFF2-40B4-BE49-F238E27FC236}">
                <a16:creationId xmlns:a16="http://schemas.microsoft.com/office/drawing/2014/main" id="{F6259D7D-8FBC-C895-B8A0-6094288CE786}"/>
              </a:ext>
            </a:extLst>
          </p:cNvPr>
          <p:cNvSpPr/>
          <p:nvPr/>
        </p:nvSpPr>
        <p:spPr>
          <a:xfrm>
            <a:off x="6921518" y="3992900"/>
            <a:ext cx="72545" cy="68372"/>
          </a:xfrm>
          <a:prstGeom prst="star5">
            <a:avLst/>
          </a:prstGeom>
          <a:solidFill>
            <a:srgbClr val="4D4DFF"/>
          </a:solidFill>
          <a:ln>
            <a:solidFill>
              <a:srgbClr val="4D4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B0590F4-5E4E-3BC1-9B11-A6F3C21E0923}"/>
              </a:ext>
            </a:extLst>
          </p:cNvPr>
          <p:cNvSpPr txBox="1"/>
          <p:nvPr/>
        </p:nvSpPr>
        <p:spPr>
          <a:xfrm>
            <a:off x="9268940" y="6448881"/>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Tree>
    <p:extLst>
      <p:ext uri="{BB962C8B-B14F-4D97-AF65-F5344CB8AC3E}">
        <p14:creationId xmlns:p14="http://schemas.microsoft.com/office/powerpoint/2010/main" val="377317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8533-F0E4-2B4E-6D06-374948B60842}"/>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DEAA0B80-C8C6-DF94-9DEF-A6CF6F8303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1504FD-8FEF-66D6-9593-54EA0C7A0D42}"/>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375B0FF8-A7D1-8B4D-635C-1B0D9037AC5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0415C6-39B1-654A-2E45-FF9EDE313D3B}"/>
              </a:ext>
            </a:extLst>
          </p:cNvPr>
          <p:cNvSpPr txBox="1"/>
          <p:nvPr/>
        </p:nvSpPr>
        <p:spPr>
          <a:xfrm>
            <a:off x="2269443" y="1348944"/>
            <a:ext cx="1647611"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Intestine</a:t>
            </a:r>
          </a:p>
        </p:txBody>
      </p:sp>
      <p:pic>
        <p:nvPicPr>
          <p:cNvPr id="13" name="Image 6">
            <a:extLst>
              <a:ext uri="{FF2B5EF4-FFF2-40B4-BE49-F238E27FC236}">
                <a16:creationId xmlns:a16="http://schemas.microsoft.com/office/drawing/2014/main" id="{E58F37FB-7BEC-AA25-EF6B-3C687CEF639B}"/>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pic>
        <p:nvPicPr>
          <p:cNvPr id="20" name="Picture 19">
            <a:extLst>
              <a:ext uri="{FF2B5EF4-FFF2-40B4-BE49-F238E27FC236}">
                <a16:creationId xmlns:a16="http://schemas.microsoft.com/office/drawing/2014/main" id="{4B75038D-2151-AAEA-BC63-AF319EFFAC7E}"/>
              </a:ext>
            </a:extLst>
          </p:cNvPr>
          <p:cNvPicPr>
            <a:picLocks noChangeAspect="1"/>
          </p:cNvPicPr>
          <p:nvPr/>
        </p:nvPicPr>
        <p:blipFill>
          <a:blip r:embed="rId6"/>
          <a:stretch>
            <a:fillRect/>
          </a:stretch>
        </p:blipFill>
        <p:spPr>
          <a:xfrm>
            <a:off x="1529352" y="2101531"/>
            <a:ext cx="3969939" cy="3614232"/>
          </a:xfrm>
          <a:prstGeom prst="rect">
            <a:avLst/>
          </a:prstGeom>
        </p:spPr>
      </p:pic>
      <p:sp>
        <p:nvSpPr>
          <p:cNvPr id="27" name="TextBox 26">
            <a:extLst>
              <a:ext uri="{FF2B5EF4-FFF2-40B4-BE49-F238E27FC236}">
                <a16:creationId xmlns:a16="http://schemas.microsoft.com/office/drawing/2014/main" id="{41642D97-6635-1A5E-A23B-63D5D0A81260}"/>
              </a:ext>
            </a:extLst>
          </p:cNvPr>
          <p:cNvSpPr txBox="1"/>
          <p:nvPr/>
        </p:nvSpPr>
        <p:spPr>
          <a:xfrm>
            <a:off x="297555" y="949612"/>
            <a:ext cx="6124352" cy="369332"/>
          </a:xfrm>
          <a:prstGeom prst="rect">
            <a:avLst/>
          </a:prstGeom>
          <a:noFill/>
        </p:spPr>
        <p:txBody>
          <a:bodyPr wrap="square">
            <a:spAutoFit/>
          </a:bodyPr>
          <a:lstStyle/>
          <a:p>
            <a:pPr marL="342900" indent="-3429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Loss of the FLASH sparing effect</a:t>
            </a:r>
          </a:p>
        </p:txBody>
      </p:sp>
      <p:sp>
        <p:nvSpPr>
          <p:cNvPr id="7" name="TextBox 6">
            <a:extLst>
              <a:ext uri="{FF2B5EF4-FFF2-40B4-BE49-F238E27FC236}">
                <a16:creationId xmlns:a16="http://schemas.microsoft.com/office/drawing/2014/main" id="{EEBB2E1E-6260-7E54-C2D4-BC997AB418CA}"/>
              </a:ext>
            </a:extLst>
          </p:cNvPr>
          <p:cNvSpPr txBox="1"/>
          <p:nvPr/>
        </p:nvSpPr>
        <p:spPr>
          <a:xfrm>
            <a:off x="9250169" y="6374536"/>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6" name="Rectangle 1">
            <a:extLst>
              <a:ext uri="{FF2B5EF4-FFF2-40B4-BE49-F238E27FC236}">
                <a16:creationId xmlns:a16="http://schemas.microsoft.com/office/drawing/2014/main" id="{6B816315-E471-216B-1FA9-7B3C68F1FAA9}"/>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9" name="Picture 8">
            <a:extLst>
              <a:ext uri="{FF2B5EF4-FFF2-40B4-BE49-F238E27FC236}">
                <a16:creationId xmlns:a16="http://schemas.microsoft.com/office/drawing/2014/main" id="{F4D3861F-A4D9-B517-DA9E-206BF6151E8A}"/>
              </a:ext>
            </a:extLst>
          </p:cNvPr>
          <p:cNvPicPr>
            <a:picLocks noChangeAspect="1"/>
          </p:cNvPicPr>
          <p:nvPr/>
        </p:nvPicPr>
        <p:blipFill>
          <a:blip r:embed="rId7"/>
          <a:stretch>
            <a:fillRect/>
          </a:stretch>
        </p:blipFill>
        <p:spPr>
          <a:xfrm>
            <a:off x="6402902" y="1975247"/>
            <a:ext cx="4318182" cy="3600000"/>
          </a:xfrm>
          <a:prstGeom prst="rect">
            <a:avLst/>
          </a:prstGeom>
        </p:spPr>
      </p:pic>
    </p:spTree>
    <p:extLst>
      <p:ext uri="{BB962C8B-B14F-4D97-AF65-F5344CB8AC3E}">
        <p14:creationId xmlns:p14="http://schemas.microsoft.com/office/powerpoint/2010/main" val="205112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CB7C-EF48-1368-8580-84E25C30EC49}"/>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D9433F2A-9DBA-6E0F-CDDD-8866875827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DC55319-3899-30C3-F423-4F5C7B444D60}"/>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2D5DC478-5BC5-1356-E948-45AC44116A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C98840-5FFE-CF89-A2B6-6DD253713756}"/>
              </a:ext>
            </a:extLst>
          </p:cNvPr>
          <p:cNvSpPr txBox="1"/>
          <p:nvPr/>
        </p:nvSpPr>
        <p:spPr>
          <a:xfrm>
            <a:off x="8516168" y="1454559"/>
            <a:ext cx="1647611"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Skin</a:t>
            </a:r>
          </a:p>
        </p:txBody>
      </p:sp>
      <p:pic>
        <p:nvPicPr>
          <p:cNvPr id="13" name="Image 6">
            <a:extLst>
              <a:ext uri="{FF2B5EF4-FFF2-40B4-BE49-F238E27FC236}">
                <a16:creationId xmlns:a16="http://schemas.microsoft.com/office/drawing/2014/main" id="{BF6FF1EC-5A3A-055C-6C14-0A2CFE0D8B4A}"/>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pic>
        <p:nvPicPr>
          <p:cNvPr id="22" name="Picture 21">
            <a:extLst>
              <a:ext uri="{FF2B5EF4-FFF2-40B4-BE49-F238E27FC236}">
                <a16:creationId xmlns:a16="http://schemas.microsoft.com/office/drawing/2014/main" id="{D27C93DB-62C4-5567-EE25-B5A2B4EB79F7}"/>
              </a:ext>
            </a:extLst>
          </p:cNvPr>
          <p:cNvPicPr>
            <a:picLocks noChangeAspect="1"/>
          </p:cNvPicPr>
          <p:nvPr/>
        </p:nvPicPr>
        <p:blipFill>
          <a:blip r:embed="rId6"/>
          <a:stretch>
            <a:fillRect/>
          </a:stretch>
        </p:blipFill>
        <p:spPr>
          <a:xfrm>
            <a:off x="6459688" y="2061196"/>
            <a:ext cx="4466352" cy="3452439"/>
          </a:xfrm>
          <a:prstGeom prst="rect">
            <a:avLst/>
          </a:prstGeom>
        </p:spPr>
      </p:pic>
      <p:sp>
        <p:nvSpPr>
          <p:cNvPr id="5" name="TextBox 4">
            <a:extLst>
              <a:ext uri="{FF2B5EF4-FFF2-40B4-BE49-F238E27FC236}">
                <a16:creationId xmlns:a16="http://schemas.microsoft.com/office/drawing/2014/main" id="{5D295C9A-1057-48C6-1950-355747E60A11}"/>
              </a:ext>
            </a:extLst>
          </p:cNvPr>
          <p:cNvSpPr txBox="1"/>
          <p:nvPr/>
        </p:nvSpPr>
        <p:spPr>
          <a:xfrm>
            <a:off x="135370" y="768433"/>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8" name="TextBox 7">
            <a:extLst>
              <a:ext uri="{FF2B5EF4-FFF2-40B4-BE49-F238E27FC236}">
                <a16:creationId xmlns:a16="http://schemas.microsoft.com/office/drawing/2014/main" id="{A8BCBF93-74EC-4713-A8FC-8B9C999D2894}"/>
              </a:ext>
            </a:extLst>
          </p:cNvPr>
          <p:cNvSpPr txBox="1"/>
          <p:nvPr/>
        </p:nvSpPr>
        <p:spPr>
          <a:xfrm>
            <a:off x="830955" y="1264138"/>
            <a:ext cx="6124352" cy="369332"/>
          </a:xfrm>
          <a:prstGeom prst="rect">
            <a:avLst/>
          </a:prstGeom>
          <a:noFill/>
        </p:spPr>
        <p:txBody>
          <a:bodyPr wrap="square">
            <a:spAutoFit/>
          </a:bodyPr>
          <a:lstStyle/>
          <a:p>
            <a:pPr marL="342900" indent="-3429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FLASH sparing effect is maintained</a:t>
            </a:r>
          </a:p>
        </p:txBody>
      </p:sp>
      <p:sp>
        <p:nvSpPr>
          <p:cNvPr id="6" name="Rectangle 1">
            <a:extLst>
              <a:ext uri="{FF2B5EF4-FFF2-40B4-BE49-F238E27FC236}">
                <a16:creationId xmlns:a16="http://schemas.microsoft.com/office/drawing/2014/main" id="{0C168AFA-568E-F76F-8D7D-F063A6E9B114}"/>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9" name="Picture 8">
            <a:extLst>
              <a:ext uri="{FF2B5EF4-FFF2-40B4-BE49-F238E27FC236}">
                <a16:creationId xmlns:a16="http://schemas.microsoft.com/office/drawing/2014/main" id="{98063213-7527-B81F-428A-0BE60351E47D}"/>
              </a:ext>
            </a:extLst>
          </p:cNvPr>
          <p:cNvPicPr>
            <a:picLocks noChangeAspect="1"/>
          </p:cNvPicPr>
          <p:nvPr/>
        </p:nvPicPr>
        <p:blipFill>
          <a:blip r:embed="rId7"/>
          <a:stretch>
            <a:fillRect/>
          </a:stretch>
        </p:blipFill>
        <p:spPr>
          <a:xfrm>
            <a:off x="1352932" y="1913635"/>
            <a:ext cx="4379381" cy="3600000"/>
          </a:xfrm>
          <a:prstGeom prst="rect">
            <a:avLst/>
          </a:prstGeom>
        </p:spPr>
      </p:pic>
    </p:spTree>
    <p:extLst>
      <p:ext uri="{BB962C8B-B14F-4D97-AF65-F5344CB8AC3E}">
        <p14:creationId xmlns:p14="http://schemas.microsoft.com/office/powerpoint/2010/main" val="400812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28BE4-0B32-D63D-3800-AF70ECF2FB70}"/>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AED2A8CF-9EE3-0F09-3847-5D9C3A50B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22DDC8A-FAD9-8C6F-131A-E812ECD83188}"/>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Oxygen and the FLASH effect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882D43AD-078F-2535-49D5-F5924589B1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CCF7AC-9263-60D1-4753-E922C6CF67C7}"/>
              </a:ext>
            </a:extLst>
          </p:cNvPr>
          <p:cNvSpPr txBox="1"/>
          <p:nvPr/>
        </p:nvSpPr>
        <p:spPr>
          <a:xfrm>
            <a:off x="8516168" y="1454559"/>
            <a:ext cx="1647611"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Skin</a:t>
            </a:r>
          </a:p>
        </p:txBody>
      </p:sp>
      <p:pic>
        <p:nvPicPr>
          <p:cNvPr id="13" name="Image 6">
            <a:extLst>
              <a:ext uri="{FF2B5EF4-FFF2-40B4-BE49-F238E27FC236}">
                <a16:creationId xmlns:a16="http://schemas.microsoft.com/office/drawing/2014/main" id="{5FBD244A-05EC-4FF8-EF86-E8BFE8BA53E1}"/>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pic>
        <p:nvPicPr>
          <p:cNvPr id="22" name="Picture 21">
            <a:extLst>
              <a:ext uri="{FF2B5EF4-FFF2-40B4-BE49-F238E27FC236}">
                <a16:creationId xmlns:a16="http://schemas.microsoft.com/office/drawing/2014/main" id="{158D2AB8-280B-ED24-B94B-FC2AD07624BE}"/>
              </a:ext>
            </a:extLst>
          </p:cNvPr>
          <p:cNvPicPr>
            <a:picLocks noChangeAspect="1"/>
          </p:cNvPicPr>
          <p:nvPr/>
        </p:nvPicPr>
        <p:blipFill>
          <a:blip r:embed="rId6"/>
          <a:stretch>
            <a:fillRect/>
          </a:stretch>
        </p:blipFill>
        <p:spPr>
          <a:xfrm>
            <a:off x="6459688" y="2061196"/>
            <a:ext cx="4466352" cy="3452439"/>
          </a:xfrm>
          <a:prstGeom prst="rect">
            <a:avLst/>
          </a:prstGeom>
        </p:spPr>
      </p:pic>
      <p:sp>
        <p:nvSpPr>
          <p:cNvPr id="8" name="TextBox 7">
            <a:extLst>
              <a:ext uri="{FF2B5EF4-FFF2-40B4-BE49-F238E27FC236}">
                <a16:creationId xmlns:a16="http://schemas.microsoft.com/office/drawing/2014/main" id="{E6FE20DD-4508-9687-C3E6-6F3BDD421A86}"/>
              </a:ext>
            </a:extLst>
          </p:cNvPr>
          <p:cNvSpPr txBox="1"/>
          <p:nvPr/>
        </p:nvSpPr>
        <p:spPr>
          <a:xfrm>
            <a:off x="830955" y="1264138"/>
            <a:ext cx="6124352" cy="369332"/>
          </a:xfrm>
          <a:prstGeom prst="rect">
            <a:avLst/>
          </a:prstGeom>
          <a:noFill/>
        </p:spPr>
        <p:txBody>
          <a:bodyPr wrap="square">
            <a:spAutoFit/>
          </a:bodyPr>
          <a:lstStyle/>
          <a:p>
            <a:pPr marL="342900" indent="-3429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FLASH sparing effect is maintained</a:t>
            </a:r>
          </a:p>
        </p:txBody>
      </p:sp>
      <p:sp>
        <p:nvSpPr>
          <p:cNvPr id="6" name="TextBox 5">
            <a:extLst>
              <a:ext uri="{FF2B5EF4-FFF2-40B4-BE49-F238E27FC236}">
                <a16:creationId xmlns:a16="http://schemas.microsoft.com/office/drawing/2014/main" id="{D87FE02C-B694-1858-ECB0-D5281F64BFBA}"/>
              </a:ext>
            </a:extLst>
          </p:cNvPr>
          <p:cNvSpPr txBox="1"/>
          <p:nvPr/>
        </p:nvSpPr>
        <p:spPr>
          <a:xfrm>
            <a:off x="830954" y="5644431"/>
            <a:ext cx="10095085" cy="923330"/>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Conclusion:</a:t>
            </a:r>
          </a:p>
          <a:p>
            <a:pPr marL="285750" indent="-285750">
              <a:buFontTx/>
              <a:buChar char="-"/>
            </a:pPr>
            <a:r>
              <a:rPr lang="en-GB" sz="1800" dirty="0">
                <a:latin typeface="Times New Roman" panose="02020603050405020304" pitchFamily="18" charset="0"/>
                <a:cs typeface="Times New Roman" panose="02020603050405020304" pitchFamily="18" charset="0"/>
              </a:rPr>
              <a:t>Loss of </a:t>
            </a:r>
            <a:r>
              <a:rPr lang="en-GB" dirty="0">
                <a:latin typeface="Times New Roman" panose="02020603050405020304" pitchFamily="18" charset="0"/>
                <a:cs typeface="Times New Roman" panose="02020603050405020304" pitchFamily="18" charset="0"/>
              </a:rPr>
              <a:t>FLASH sparing under oxygen breathing is tissue specific</a:t>
            </a:r>
          </a:p>
          <a:p>
            <a:pPr marL="285750" indent="-285750">
              <a:buFontTx/>
              <a:buChar char="-"/>
            </a:pPr>
            <a:r>
              <a:rPr lang="en-GB" sz="1800" dirty="0">
                <a:latin typeface="Times New Roman" panose="02020603050405020304" pitchFamily="18" charset="0"/>
                <a:cs typeface="Times New Roman" panose="02020603050405020304" pitchFamily="18" charset="0"/>
              </a:rPr>
              <a:t>Important to conduct full dose response studies in FLASH research to avoid drawing wrong conclusions</a:t>
            </a:r>
          </a:p>
        </p:txBody>
      </p:sp>
      <p:sp>
        <p:nvSpPr>
          <p:cNvPr id="9" name="TextBox 8">
            <a:extLst>
              <a:ext uri="{FF2B5EF4-FFF2-40B4-BE49-F238E27FC236}">
                <a16:creationId xmlns:a16="http://schemas.microsoft.com/office/drawing/2014/main" id="{5EB22D30-9C74-CCE8-473F-47ABC0E66B73}"/>
              </a:ext>
            </a:extLst>
          </p:cNvPr>
          <p:cNvSpPr txBox="1"/>
          <p:nvPr/>
        </p:nvSpPr>
        <p:spPr>
          <a:xfrm>
            <a:off x="135370" y="768433"/>
            <a:ext cx="2941831" cy="307777"/>
          </a:xfrm>
          <a:prstGeom prst="rect">
            <a:avLst/>
          </a:prstGeom>
          <a:noFill/>
        </p:spPr>
        <p:txBody>
          <a:bodyPr wrap="none" rtlCol="0">
            <a:spAutoFit/>
          </a:bodyPr>
          <a:lstStyle/>
          <a:p>
            <a:r>
              <a:rPr lang="en-GB" sz="1400" dirty="0">
                <a:latin typeface="Times New Roman" panose="02020603050405020304" pitchFamily="18" charset="0"/>
                <a:cs typeface="Times New Roman" panose="02020603050405020304" pitchFamily="18" charset="0"/>
              </a:rPr>
              <a:t>Sesink, Soutter et al. (2025) submitted</a:t>
            </a:r>
          </a:p>
        </p:txBody>
      </p:sp>
      <p:sp>
        <p:nvSpPr>
          <p:cNvPr id="11" name="Rectangle 1">
            <a:extLst>
              <a:ext uri="{FF2B5EF4-FFF2-40B4-BE49-F238E27FC236}">
                <a16:creationId xmlns:a16="http://schemas.microsoft.com/office/drawing/2014/main" id="{0FFEE87C-51AB-13EE-0B49-8D3FBBA5A473}"/>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pic>
        <p:nvPicPr>
          <p:cNvPr id="12" name="Picture 11">
            <a:extLst>
              <a:ext uri="{FF2B5EF4-FFF2-40B4-BE49-F238E27FC236}">
                <a16:creationId xmlns:a16="http://schemas.microsoft.com/office/drawing/2014/main" id="{4EDB6FEA-2B3E-F5F2-D791-C56EAD65854D}"/>
              </a:ext>
            </a:extLst>
          </p:cNvPr>
          <p:cNvPicPr>
            <a:picLocks noChangeAspect="1"/>
          </p:cNvPicPr>
          <p:nvPr/>
        </p:nvPicPr>
        <p:blipFill>
          <a:blip r:embed="rId7"/>
          <a:stretch>
            <a:fillRect/>
          </a:stretch>
        </p:blipFill>
        <p:spPr>
          <a:xfrm>
            <a:off x="1352932" y="1913635"/>
            <a:ext cx="4379381" cy="3600000"/>
          </a:xfrm>
          <a:prstGeom prst="rect">
            <a:avLst/>
          </a:prstGeom>
        </p:spPr>
      </p:pic>
    </p:spTree>
    <p:extLst>
      <p:ext uri="{BB962C8B-B14F-4D97-AF65-F5344CB8AC3E}">
        <p14:creationId xmlns:p14="http://schemas.microsoft.com/office/powerpoint/2010/main" val="386734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ndation ISREC - Objective">
            <a:extLst>
              <a:ext uri="{FF2B5EF4-FFF2-40B4-BE49-F238E27FC236}">
                <a16:creationId xmlns:a16="http://schemas.microsoft.com/office/drawing/2014/main" id="{49288BBE-DD26-AE8A-9816-817363167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830" y="2537115"/>
            <a:ext cx="1646696" cy="16466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5F606FA-F942-625E-151B-FF0FF8C98766}"/>
              </a:ext>
            </a:extLst>
          </p:cNvPr>
          <p:cNvSpPr txBox="1"/>
          <p:nvPr/>
        </p:nvSpPr>
        <p:spPr>
          <a:xfrm>
            <a:off x="198206" y="1069273"/>
            <a:ext cx="2782297" cy="38164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Dept. Radiation Oncology</a:t>
            </a:r>
            <a:endParaRPr lang="en-US" sz="1600" b="1" dirty="0">
              <a:latin typeface="Times New Roman" panose="02020603050405020304" pitchFamily="18" charset="0"/>
              <a:cs typeface="Times New Roman" panose="02020603050405020304" pitchFamily="18" charset="0"/>
            </a:endParaRPr>
          </a:p>
          <a:p>
            <a:endParaRPr lang="en-US" sz="1600"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Dr. Veljko </a:t>
            </a:r>
            <a:r>
              <a:rPr lang="en-US" b="1" dirty="0" err="1">
                <a:latin typeface="Times New Roman" panose="02020603050405020304" pitchFamily="18" charset="0"/>
                <a:cs typeface="Times New Roman" panose="02020603050405020304" pitchFamily="18" charset="0"/>
              </a:rPr>
              <a:t>Grilj</a:t>
            </a:r>
            <a:endParaRPr lang="en-US" b="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Dr. Preethi </a:t>
            </a:r>
            <a:r>
              <a:rPr lang="en-US" sz="1600" b="1" dirty="0" err="1">
                <a:latin typeface="Times New Roman" panose="02020603050405020304" pitchFamily="18" charset="0"/>
                <a:cs typeface="Times New Roman" panose="02020603050405020304" pitchFamily="18" charset="0"/>
              </a:rPr>
              <a:t>Devanand</a:t>
            </a:r>
            <a:endParaRPr lang="en-US" sz="1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Anet Valdes Zayas</a:t>
            </a:r>
          </a:p>
          <a:p>
            <a:r>
              <a:rPr lang="en-US" sz="1600" dirty="0">
                <a:latin typeface="Times New Roman" panose="02020603050405020304" pitchFamily="18" charset="0"/>
                <a:cs typeface="Times New Roman" panose="02020603050405020304" pitchFamily="18" charset="0"/>
              </a:rPr>
              <a:t>Prof. Fernanda Herrera</a:t>
            </a:r>
          </a:p>
          <a:p>
            <a:r>
              <a:rPr lang="en-US" sz="1600" dirty="0">
                <a:latin typeface="Times New Roman" panose="02020603050405020304" pitchFamily="18" charset="0"/>
                <a:cs typeface="Times New Roman" panose="02020603050405020304" pitchFamily="18" charset="0"/>
              </a:rPr>
              <a:t>Prof. Jean </a:t>
            </a:r>
            <a:r>
              <a:rPr lang="en-US" sz="1600" dirty="0" err="1">
                <a:latin typeface="Times New Roman" panose="02020603050405020304" pitchFamily="18" charset="0"/>
                <a:cs typeface="Times New Roman" panose="02020603050405020304" pitchFamily="18" charset="0"/>
              </a:rPr>
              <a:t>Bourhis</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Prior lab members:</a:t>
            </a:r>
          </a:p>
          <a:p>
            <a:r>
              <a:rPr lang="en-US" sz="1600" b="1" dirty="0">
                <a:latin typeface="Times New Roman" panose="02020603050405020304" pitchFamily="18" charset="0"/>
                <a:cs typeface="Times New Roman" panose="02020603050405020304" pitchFamily="18" charset="0"/>
              </a:rPr>
              <a:t>Dr. David </a:t>
            </a:r>
            <a:r>
              <a:rPr lang="en-US" sz="1600" b="1" dirty="0" err="1">
                <a:latin typeface="Times New Roman" panose="02020603050405020304" pitchFamily="18" charset="0"/>
                <a:cs typeface="Times New Roman" panose="02020603050405020304" pitchFamily="18" charset="0"/>
              </a:rPr>
              <a:t>Repáraz</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Pernaut</a:t>
            </a:r>
            <a:endParaRPr lang="en-US" sz="1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a:t>
            </a:r>
            <a:r>
              <a:rPr lang="en-US" sz="1600" dirty="0" err="1">
                <a:latin typeface="Times New Roman" panose="02020603050405020304" pitchFamily="18" charset="0"/>
                <a:cs typeface="Times New Roman" panose="02020603050405020304" pitchFamily="18" charset="0"/>
              </a:rPr>
              <a:t>Lorela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Çiraku</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Katiuska </a:t>
            </a:r>
            <a:r>
              <a:rPr lang="en-US" sz="1600" dirty="0" err="1">
                <a:latin typeface="Times New Roman" panose="02020603050405020304" pitchFamily="18" charset="0"/>
                <a:cs typeface="Times New Roman" panose="02020603050405020304" pitchFamily="18" charset="0"/>
              </a:rPr>
              <a:t>Passelli</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Julie Pernot</a:t>
            </a:r>
          </a:p>
          <a:p>
            <a:endParaRPr lang="en-US" sz="16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A8957B94-651C-66F4-F09F-7E494E705368}"/>
              </a:ext>
            </a:extLst>
          </p:cNvPr>
          <p:cNvSpPr txBox="1"/>
          <p:nvPr/>
        </p:nvSpPr>
        <p:spPr>
          <a:xfrm>
            <a:off x="2980503" y="1069273"/>
            <a:ext cx="3182348" cy="215443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Institute of Radiation Physics</a:t>
            </a:r>
          </a:p>
          <a:p>
            <a:endParaRPr lang="en-US" sz="16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Luca Soutter</a:t>
            </a:r>
          </a:p>
          <a:p>
            <a:r>
              <a:rPr lang="en-US" b="1" dirty="0">
                <a:latin typeface="Times New Roman" panose="02020603050405020304" pitchFamily="18" charset="0"/>
                <a:cs typeface="Times New Roman" panose="02020603050405020304" pitchFamily="18" charset="0"/>
              </a:rPr>
              <a:t>Dr. Reiner Geyer</a:t>
            </a:r>
          </a:p>
          <a:p>
            <a:r>
              <a:rPr lang="en-US" sz="1600" b="1" dirty="0">
                <a:latin typeface="Times New Roman" panose="02020603050405020304" pitchFamily="18" charset="0"/>
                <a:cs typeface="Times New Roman" panose="02020603050405020304" pitchFamily="18" charset="0"/>
              </a:rPr>
              <a:t>Dr. Till </a:t>
            </a:r>
            <a:r>
              <a:rPr lang="en-US" sz="1600" b="1" dirty="0" err="1">
                <a:latin typeface="Times New Roman" panose="02020603050405020304" pitchFamily="18" charset="0"/>
                <a:cs typeface="Times New Roman" panose="02020603050405020304" pitchFamily="18" charset="0"/>
              </a:rPr>
              <a:t>Böhlen</a:t>
            </a:r>
            <a:endParaRPr lang="en-US" sz="1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Prof. Raphaël </a:t>
            </a:r>
            <a:r>
              <a:rPr lang="en-US" sz="1600" dirty="0" err="1">
                <a:latin typeface="Times New Roman" panose="02020603050405020304" pitchFamily="18" charset="0"/>
                <a:cs typeface="Times New Roman" panose="02020603050405020304" pitchFamily="18" charset="0"/>
              </a:rPr>
              <a:t>Moeckli</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Pascal </a:t>
            </a:r>
            <a:r>
              <a:rPr lang="en-US" sz="1600" dirty="0" err="1">
                <a:latin typeface="Times New Roman" panose="02020603050405020304" pitchFamily="18" charset="0"/>
                <a:cs typeface="Times New Roman" panose="02020603050405020304" pitchFamily="18" charset="0"/>
              </a:rPr>
              <a:t>Froidevaux</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Claude </a:t>
            </a:r>
            <a:r>
              <a:rPr lang="en-US" sz="1600" dirty="0" err="1">
                <a:latin typeface="Times New Roman" panose="02020603050405020304" pitchFamily="18" charset="0"/>
                <a:cs typeface="Times New Roman" panose="02020603050405020304" pitchFamily="18" charset="0"/>
              </a:rPr>
              <a:t>Bailat</a:t>
            </a:r>
            <a:endParaRPr lang="en-US" sz="1600" dirty="0">
              <a:latin typeface="Times New Roman" panose="02020603050405020304" pitchFamily="18" charset="0"/>
              <a:cs typeface="Times New Roman" panose="02020603050405020304" pitchFamily="18" charset="0"/>
            </a:endParaRPr>
          </a:p>
        </p:txBody>
      </p:sp>
      <p:pic>
        <p:nvPicPr>
          <p:cNvPr id="6" name="Picture 4" descr="About – Agora">
            <a:extLst>
              <a:ext uri="{FF2B5EF4-FFF2-40B4-BE49-F238E27FC236}">
                <a16:creationId xmlns:a16="http://schemas.microsoft.com/office/drawing/2014/main" id="{51EF99A0-453B-7220-0B2A-8612D277A3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07ACF0-CF72-5174-C65B-ED6F817E4F1D}"/>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ACKNOWLEDGEMENTS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4" descr="Fondation ISREC - Objective">
            <a:extLst>
              <a:ext uri="{FF2B5EF4-FFF2-40B4-BE49-F238E27FC236}">
                <a16:creationId xmlns:a16="http://schemas.microsoft.com/office/drawing/2014/main" id="{66454F4F-EE36-91FC-B01C-B357AB8E5FE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chuv - Lausanne NoSAS Score">
            <a:extLst>
              <a:ext uri="{FF2B5EF4-FFF2-40B4-BE49-F238E27FC236}">
                <a16:creationId xmlns:a16="http://schemas.microsoft.com/office/drawing/2014/main" id="{FED4CF96-0C8B-1682-3888-43CA5E6E98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6224" y="2683893"/>
            <a:ext cx="1986951" cy="149021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4">
            <a:extLst>
              <a:ext uri="{FF2B5EF4-FFF2-40B4-BE49-F238E27FC236}">
                <a16:creationId xmlns:a16="http://schemas.microsoft.com/office/drawing/2014/main" id="{6D0FA5AD-B0AD-3005-47AA-745C4CC8BF52}"/>
              </a:ext>
            </a:extLst>
          </p:cNvPr>
          <p:cNvSpPr txBox="1"/>
          <p:nvPr/>
        </p:nvSpPr>
        <p:spPr>
          <a:xfrm>
            <a:off x="6096000" y="1053885"/>
            <a:ext cx="3182348" cy="86177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Animal facilities</a:t>
            </a:r>
          </a:p>
          <a:p>
            <a:r>
              <a:rPr lang="en-US" sz="1600" b="1" dirty="0">
                <a:latin typeface="Times New Roman" panose="02020603050405020304" pitchFamily="18" charset="0"/>
                <a:cs typeface="Times New Roman" panose="02020603050405020304" pitchFamily="18" charset="0"/>
              </a:rPr>
              <a:t>CHUV</a:t>
            </a:r>
          </a:p>
          <a:p>
            <a:r>
              <a:rPr lang="en-US" sz="1600" dirty="0">
                <a:latin typeface="Times New Roman" panose="02020603050405020304" pitchFamily="18" charset="0"/>
                <a:cs typeface="Times New Roman" panose="02020603050405020304" pitchFamily="18" charset="0"/>
              </a:rPr>
              <a:t>Dr. David </a:t>
            </a:r>
            <a:r>
              <a:rPr lang="en-US" sz="1600" dirty="0" err="1">
                <a:latin typeface="Times New Roman" panose="02020603050405020304" pitchFamily="18" charset="0"/>
                <a:cs typeface="Times New Roman" panose="02020603050405020304" pitchFamily="18" charset="0"/>
              </a:rPr>
              <a:t>Viertl</a:t>
            </a:r>
            <a:endParaRPr lang="en-US" sz="1600" dirty="0">
              <a:latin typeface="Times New Roman" panose="02020603050405020304" pitchFamily="18" charset="0"/>
              <a:cs typeface="Times New Roman" panose="02020603050405020304" pitchFamily="18" charset="0"/>
            </a:endParaRPr>
          </a:p>
        </p:txBody>
      </p:sp>
      <p:sp>
        <p:nvSpPr>
          <p:cNvPr id="3" name="ZoneTexte 4">
            <a:extLst>
              <a:ext uri="{FF2B5EF4-FFF2-40B4-BE49-F238E27FC236}">
                <a16:creationId xmlns:a16="http://schemas.microsoft.com/office/drawing/2014/main" id="{1D75741D-E988-03EA-63A7-79E01F817865}"/>
              </a:ext>
            </a:extLst>
          </p:cNvPr>
          <p:cNvSpPr txBox="1"/>
          <p:nvPr/>
        </p:nvSpPr>
        <p:spPr>
          <a:xfrm>
            <a:off x="6093401" y="1921042"/>
            <a:ext cx="3182348" cy="83099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AGORA</a:t>
            </a:r>
          </a:p>
          <a:p>
            <a:r>
              <a:rPr lang="en-US" sz="1600" dirty="0">
                <a:latin typeface="Times New Roman" panose="02020603050405020304" pitchFamily="18" charset="0"/>
                <a:cs typeface="Times New Roman" panose="02020603050405020304" pitchFamily="18" charset="0"/>
              </a:rPr>
              <a:t>Isabelle Grandjean</a:t>
            </a:r>
          </a:p>
          <a:p>
            <a:r>
              <a:rPr lang="en-US" sz="1600" dirty="0">
                <a:latin typeface="Times New Roman" panose="02020603050405020304" pitchFamily="18" charset="0"/>
                <a:cs typeface="Times New Roman" panose="02020603050405020304" pitchFamily="18" charset="0"/>
              </a:rPr>
              <a:t>Jacques Barraud</a:t>
            </a:r>
          </a:p>
        </p:txBody>
      </p:sp>
      <p:sp>
        <p:nvSpPr>
          <p:cNvPr id="9" name="ZoneTexte 4">
            <a:extLst>
              <a:ext uri="{FF2B5EF4-FFF2-40B4-BE49-F238E27FC236}">
                <a16:creationId xmlns:a16="http://schemas.microsoft.com/office/drawing/2014/main" id="{719737F9-54EB-9EE1-3F98-3E8D325DC2E5}"/>
              </a:ext>
            </a:extLst>
          </p:cNvPr>
          <p:cNvSpPr txBox="1"/>
          <p:nvPr/>
        </p:nvSpPr>
        <p:spPr>
          <a:xfrm>
            <a:off x="6093401" y="2793202"/>
            <a:ext cx="3182348" cy="83099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EPALINGES</a:t>
            </a:r>
          </a:p>
          <a:p>
            <a:r>
              <a:rPr lang="en-US" sz="1600" dirty="0">
                <a:latin typeface="Times New Roman" panose="02020603050405020304" pitchFamily="18" charset="0"/>
                <a:cs typeface="Times New Roman" panose="02020603050405020304" pitchFamily="18" charset="0"/>
              </a:rPr>
              <a:t>Francis </a:t>
            </a:r>
            <a:r>
              <a:rPr lang="en-US" sz="1600" dirty="0" err="1">
                <a:latin typeface="Times New Roman" panose="02020603050405020304" pitchFamily="18" charset="0"/>
                <a:cs typeface="Times New Roman" panose="02020603050405020304" pitchFamily="18" charset="0"/>
              </a:rPr>
              <a:t>Derouet</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Lisa </a:t>
            </a:r>
            <a:r>
              <a:rPr lang="en-US" sz="1600" dirty="0" err="1">
                <a:latin typeface="Times New Roman" panose="02020603050405020304" pitchFamily="18" charset="0"/>
                <a:cs typeface="Times New Roman" panose="02020603050405020304" pitchFamily="18" charset="0"/>
              </a:rPr>
              <a:t>Arlandi</a:t>
            </a:r>
            <a:endParaRPr lang="en-US" sz="1600" dirty="0">
              <a:latin typeface="Times New Roman" panose="02020603050405020304" pitchFamily="18" charset="0"/>
              <a:cs typeface="Times New Roman" panose="02020603050405020304" pitchFamily="18" charset="0"/>
            </a:endParaRPr>
          </a:p>
        </p:txBody>
      </p:sp>
      <p:sp>
        <p:nvSpPr>
          <p:cNvPr id="10" name="ZoneTexte 4">
            <a:extLst>
              <a:ext uri="{FF2B5EF4-FFF2-40B4-BE49-F238E27FC236}">
                <a16:creationId xmlns:a16="http://schemas.microsoft.com/office/drawing/2014/main" id="{C1AAAF5F-C1AC-DCBA-7A99-D734651DFDB6}"/>
              </a:ext>
            </a:extLst>
          </p:cNvPr>
          <p:cNvSpPr txBox="1"/>
          <p:nvPr/>
        </p:nvSpPr>
        <p:spPr>
          <a:xfrm>
            <a:off x="8233652" y="1069273"/>
            <a:ext cx="3182348"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Collaborators</a:t>
            </a:r>
          </a:p>
          <a:p>
            <a:r>
              <a:rPr lang="en-US" sz="1600" dirty="0">
                <a:latin typeface="Times New Roman" panose="02020603050405020304" pitchFamily="18" charset="0"/>
                <a:cs typeface="Times New Roman" panose="02020603050405020304" pitchFamily="18" charset="0"/>
              </a:rPr>
              <a:t>Prof. Margret </a:t>
            </a:r>
            <a:r>
              <a:rPr lang="en-US" sz="1600" dirty="0" err="1">
                <a:latin typeface="Times New Roman" panose="02020603050405020304" pitchFamily="18" charset="0"/>
                <a:cs typeface="Times New Roman" panose="02020603050405020304" pitchFamily="18" charset="0"/>
              </a:rPr>
              <a:t>Schottelius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David </a:t>
            </a:r>
            <a:r>
              <a:rPr lang="en-US" sz="1600" dirty="0" err="1">
                <a:latin typeface="Times New Roman" panose="02020603050405020304" pitchFamily="18" charset="0"/>
                <a:cs typeface="Times New Roman" panose="02020603050405020304" pitchFamily="18" charset="0"/>
              </a:rPr>
              <a:t>Viertl</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Dr. Alexandra Litvinenko</a:t>
            </a:r>
          </a:p>
          <a:p>
            <a:r>
              <a:rPr lang="en-US" sz="1600" dirty="0">
                <a:latin typeface="Times New Roman" panose="02020603050405020304" pitchFamily="18" charset="0"/>
                <a:cs typeface="Times New Roman" panose="02020603050405020304" pitchFamily="18" charset="0"/>
              </a:rPr>
              <a:t>And the rest of the team</a:t>
            </a:r>
          </a:p>
        </p:txBody>
      </p:sp>
      <p:pic>
        <p:nvPicPr>
          <p:cNvPr id="12" name="Picture 11" descr="A group of people sitting at a table&#10;&#10;AI-generated content may be incorrect.">
            <a:extLst>
              <a:ext uri="{FF2B5EF4-FFF2-40B4-BE49-F238E27FC236}">
                <a16:creationId xmlns:a16="http://schemas.microsoft.com/office/drawing/2014/main" id="{CD40B48A-388D-5EFF-E0D6-7CF6FBE1D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3197" y="4334897"/>
            <a:ext cx="2775052" cy="2081289"/>
          </a:xfrm>
          <a:prstGeom prst="rect">
            <a:avLst/>
          </a:prstGeom>
        </p:spPr>
      </p:pic>
      <p:pic>
        <p:nvPicPr>
          <p:cNvPr id="14" name="Picture 13" descr="A group of people sitting in chairs&#10;&#10;AI-generated content may be incorrect.">
            <a:extLst>
              <a:ext uri="{FF2B5EF4-FFF2-40B4-BE49-F238E27FC236}">
                <a16:creationId xmlns:a16="http://schemas.microsoft.com/office/drawing/2014/main" id="{15BE1C46-B581-6142-F00C-8C8A233EA3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3954" y="4334897"/>
            <a:ext cx="2775053" cy="2082591"/>
          </a:xfrm>
          <a:prstGeom prst="rect">
            <a:avLst/>
          </a:prstGeom>
        </p:spPr>
      </p:pic>
      <p:pic>
        <p:nvPicPr>
          <p:cNvPr id="16" name="Picture 15" descr="A group of people sitting at a table with food&#10;&#10;AI-generated content may be incorrect.">
            <a:extLst>
              <a:ext uri="{FF2B5EF4-FFF2-40B4-BE49-F238E27FC236}">
                <a16:creationId xmlns:a16="http://schemas.microsoft.com/office/drawing/2014/main" id="{DB45A856-D697-2434-3985-B630223F23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5194" y="4334897"/>
            <a:ext cx="2782298" cy="2081289"/>
          </a:xfrm>
          <a:prstGeom prst="rect">
            <a:avLst/>
          </a:prstGeom>
        </p:spPr>
      </p:pic>
    </p:spTree>
    <p:extLst>
      <p:ext uri="{BB962C8B-B14F-4D97-AF65-F5344CB8AC3E}">
        <p14:creationId xmlns:p14="http://schemas.microsoft.com/office/powerpoint/2010/main" val="100817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BD6A-DD12-69DC-A968-E6343E88B54D}"/>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2E6FEBA9-38DD-3DB6-89A2-147C17AD1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ondation ISREC - Objective">
            <a:extLst>
              <a:ext uri="{FF2B5EF4-FFF2-40B4-BE49-F238E27FC236}">
                <a16:creationId xmlns:a16="http://schemas.microsoft.com/office/drawing/2014/main" id="{71644938-BE29-818D-A107-7E15FA5B9B4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5">
            <a:extLst>
              <a:ext uri="{FF2B5EF4-FFF2-40B4-BE49-F238E27FC236}">
                <a16:creationId xmlns:a16="http://schemas.microsoft.com/office/drawing/2014/main" id="{5B735037-A6AC-4F58-8D35-4DC5148F3748}"/>
              </a:ext>
            </a:extLst>
          </p:cNvPr>
          <p:cNvSpPr/>
          <p:nvPr/>
        </p:nvSpPr>
        <p:spPr>
          <a:xfrm>
            <a:off x="503642" y="1211903"/>
            <a:ext cx="11340955" cy="1440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imes New Roman" panose="02020603050405020304" pitchFamily="18" charset="0"/>
                <a:cs typeface="Times New Roman" panose="02020603050405020304" pitchFamily="18" charset="0"/>
              </a:rPr>
              <a:t>Experimental conditions for the FLASH sparing effect: Systematic in vivo studies</a:t>
            </a:r>
          </a:p>
        </p:txBody>
      </p:sp>
      <p:sp>
        <p:nvSpPr>
          <p:cNvPr id="7" name="Rectángulo 6">
            <a:extLst>
              <a:ext uri="{FF2B5EF4-FFF2-40B4-BE49-F238E27FC236}">
                <a16:creationId xmlns:a16="http://schemas.microsoft.com/office/drawing/2014/main" id="{3214DB38-0973-9E1D-74F5-170776F35AA7}"/>
              </a:ext>
            </a:extLst>
          </p:cNvPr>
          <p:cNvSpPr/>
          <p:nvPr/>
        </p:nvSpPr>
        <p:spPr>
          <a:xfrm>
            <a:off x="5705853" y="5371124"/>
            <a:ext cx="6138741" cy="1253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Times New Roman" panose="02020603050405020304" pitchFamily="18" charset="0"/>
                <a:cs typeface="Times New Roman" panose="02020603050405020304" pitchFamily="18" charset="0"/>
              </a:rPr>
              <a:t>3. AIM</a:t>
            </a:r>
          </a:p>
          <a:p>
            <a:pPr algn="ctr"/>
            <a:endParaRPr lang="es-ES" sz="800" b="1" dirty="0">
              <a:solidFill>
                <a:schemeClr val="tx1"/>
              </a:solidFill>
              <a:latin typeface="Times New Roman" panose="02020603050405020304" pitchFamily="18" charset="0"/>
              <a:cs typeface="Times New Roman" panose="02020603050405020304" pitchFamily="18" charset="0"/>
            </a:endParaRPr>
          </a:p>
          <a:p>
            <a:pPr algn="ctr"/>
            <a:r>
              <a:rPr lang="en-GB" dirty="0">
                <a:solidFill>
                  <a:schemeClr val="tx1"/>
                </a:solidFill>
                <a:latin typeface="Times New Roman" panose="02020603050405020304" pitchFamily="18" charset="0"/>
                <a:cs typeface="Times New Roman" panose="02020603050405020304" pitchFamily="18" charset="0"/>
              </a:rPr>
              <a:t>The role of oxygen in the FLASH effect</a:t>
            </a:r>
          </a:p>
        </p:txBody>
      </p:sp>
      <p:sp>
        <p:nvSpPr>
          <p:cNvPr id="8" name="Rectángulo 6">
            <a:extLst>
              <a:ext uri="{FF2B5EF4-FFF2-40B4-BE49-F238E27FC236}">
                <a16:creationId xmlns:a16="http://schemas.microsoft.com/office/drawing/2014/main" id="{E470A54B-6EA0-226D-8662-37545C738E28}"/>
              </a:ext>
            </a:extLst>
          </p:cNvPr>
          <p:cNvSpPr/>
          <p:nvPr/>
        </p:nvSpPr>
        <p:spPr>
          <a:xfrm>
            <a:off x="5705854" y="2729343"/>
            <a:ext cx="6138741" cy="1255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Times New Roman" panose="02020603050405020304" pitchFamily="18" charset="0"/>
                <a:cs typeface="Times New Roman" panose="02020603050405020304" pitchFamily="18" charset="0"/>
              </a:rPr>
              <a:t>1. AIM</a:t>
            </a:r>
          </a:p>
          <a:p>
            <a:pPr algn="ctr"/>
            <a:endParaRPr lang="es-ES" sz="800" b="1" dirty="0">
              <a:solidFill>
                <a:schemeClr val="tx1"/>
              </a:solidFill>
              <a:latin typeface="Times New Roman" panose="02020603050405020304" pitchFamily="18" charset="0"/>
              <a:cs typeface="Times New Roman" panose="02020603050405020304" pitchFamily="18" charset="0"/>
            </a:endParaRPr>
          </a:p>
          <a:p>
            <a:pPr algn="ctr"/>
            <a:r>
              <a:rPr lang="en-GB" dirty="0">
                <a:solidFill>
                  <a:schemeClr val="tx1"/>
                </a:solidFill>
                <a:latin typeface="Times New Roman" panose="02020603050405020304" pitchFamily="18" charset="0"/>
                <a:cs typeface="Times New Roman" panose="02020603050405020304" pitchFamily="18" charset="0"/>
              </a:rPr>
              <a:t>Determining the optimum physical beam parameters</a:t>
            </a:r>
          </a:p>
        </p:txBody>
      </p:sp>
      <p:sp>
        <p:nvSpPr>
          <p:cNvPr id="9" name="Rectángulo 6">
            <a:extLst>
              <a:ext uri="{FF2B5EF4-FFF2-40B4-BE49-F238E27FC236}">
                <a16:creationId xmlns:a16="http://schemas.microsoft.com/office/drawing/2014/main" id="{868C69D3-BD77-B1F5-1F64-49B827322AE7}"/>
              </a:ext>
            </a:extLst>
          </p:cNvPr>
          <p:cNvSpPr/>
          <p:nvPr/>
        </p:nvSpPr>
        <p:spPr>
          <a:xfrm>
            <a:off x="5705854" y="4113424"/>
            <a:ext cx="6138742" cy="1128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latin typeface="Times New Roman" panose="02020603050405020304" pitchFamily="18" charset="0"/>
                <a:cs typeface="Times New Roman" panose="02020603050405020304" pitchFamily="18" charset="0"/>
              </a:rPr>
              <a:t>2. AIM</a:t>
            </a:r>
          </a:p>
          <a:p>
            <a:pPr algn="ctr"/>
            <a:endParaRPr lang="es-ES" sz="800" b="1" dirty="0">
              <a:solidFill>
                <a:schemeClr val="tx1"/>
              </a:solidFill>
              <a:latin typeface="Times New Roman" panose="02020603050405020304" pitchFamily="18" charset="0"/>
              <a:cs typeface="Times New Roman" panose="02020603050405020304" pitchFamily="18" charset="0"/>
            </a:endParaRPr>
          </a:p>
          <a:p>
            <a:pPr algn="ctr"/>
            <a:r>
              <a:rPr lang="en-GB" dirty="0">
                <a:solidFill>
                  <a:schemeClr val="tx1"/>
                </a:solidFill>
                <a:latin typeface="Times New Roman" panose="02020603050405020304" pitchFamily="18" charset="0"/>
                <a:cs typeface="Times New Roman" panose="02020603050405020304" pitchFamily="18" charset="0"/>
              </a:rPr>
              <a:t>Implementing the fractionation, split dose and beam scanning in FLASH-RT</a:t>
            </a:r>
          </a:p>
        </p:txBody>
      </p:sp>
      <p:pic>
        <p:nvPicPr>
          <p:cNvPr id="10" name="Picture 9">
            <a:extLst>
              <a:ext uri="{FF2B5EF4-FFF2-40B4-BE49-F238E27FC236}">
                <a16:creationId xmlns:a16="http://schemas.microsoft.com/office/drawing/2014/main" id="{2E78DBFE-21CB-5D4E-DE59-CEFD68C3654F}"/>
              </a:ext>
            </a:extLst>
          </p:cNvPr>
          <p:cNvPicPr>
            <a:picLocks noChangeAspect="1"/>
          </p:cNvPicPr>
          <p:nvPr/>
        </p:nvPicPr>
        <p:blipFill>
          <a:blip r:embed="rId5"/>
          <a:stretch>
            <a:fillRect/>
          </a:stretch>
        </p:blipFill>
        <p:spPr>
          <a:xfrm>
            <a:off x="2024763" y="5295380"/>
            <a:ext cx="1754124" cy="1473952"/>
          </a:xfrm>
          <a:prstGeom prst="rect">
            <a:avLst/>
          </a:prstGeom>
        </p:spPr>
      </p:pic>
      <p:pic>
        <p:nvPicPr>
          <p:cNvPr id="11" name="Picture 10">
            <a:extLst>
              <a:ext uri="{FF2B5EF4-FFF2-40B4-BE49-F238E27FC236}">
                <a16:creationId xmlns:a16="http://schemas.microsoft.com/office/drawing/2014/main" id="{2BAEBF40-895C-1617-288E-15E5C57384BB}"/>
              </a:ext>
            </a:extLst>
          </p:cNvPr>
          <p:cNvPicPr>
            <a:picLocks noChangeAspect="1"/>
          </p:cNvPicPr>
          <p:nvPr/>
        </p:nvPicPr>
        <p:blipFill rotWithShape="1">
          <a:blip r:embed="rId6"/>
          <a:srcRect t="13373" b="73529"/>
          <a:stretch/>
        </p:blipFill>
        <p:spPr>
          <a:xfrm>
            <a:off x="972846" y="4463261"/>
            <a:ext cx="4264357" cy="513906"/>
          </a:xfrm>
          <a:prstGeom prst="rect">
            <a:avLst/>
          </a:prstGeom>
        </p:spPr>
      </p:pic>
      <p:pic>
        <p:nvPicPr>
          <p:cNvPr id="12" name="Picture 11">
            <a:extLst>
              <a:ext uri="{FF2B5EF4-FFF2-40B4-BE49-F238E27FC236}">
                <a16:creationId xmlns:a16="http://schemas.microsoft.com/office/drawing/2014/main" id="{F4BEB233-D69D-908F-3BB1-0CEA5F625C3E}"/>
              </a:ext>
            </a:extLst>
          </p:cNvPr>
          <p:cNvPicPr>
            <a:picLocks noChangeAspect="1"/>
          </p:cNvPicPr>
          <p:nvPr/>
        </p:nvPicPr>
        <p:blipFill rotWithShape="1">
          <a:blip r:embed="rId7"/>
          <a:srcRect l="49735"/>
          <a:stretch/>
        </p:blipFill>
        <p:spPr>
          <a:xfrm>
            <a:off x="1691274" y="2697850"/>
            <a:ext cx="2421102" cy="1565668"/>
          </a:xfrm>
          <a:prstGeom prst="rect">
            <a:avLst/>
          </a:prstGeom>
        </p:spPr>
      </p:pic>
      <p:sp>
        <p:nvSpPr>
          <p:cNvPr id="13" name="Rectangle 12">
            <a:extLst>
              <a:ext uri="{FF2B5EF4-FFF2-40B4-BE49-F238E27FC236}">
                <a16:creationId xmlns:a16="http://schemas.microsoft.com/office/drawing/2014/main" id="{A68D8FA0-ADF9-32EE-C8B7-55C1F8EAE281}"/>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213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bout – Agora">
            <a:extLst>
              <a:ext uri="{FF2B5EF4-FFF2-40B4-BE49-F238E27FC236}">
                <a16:creationId xmlns:a16="http://schemas.microsoft.com/office/drawing/2014/main" id="{6403349F-5B83-0A66-E5C9-DC3A46D3A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5772150" y="0"/>
            <a:ext cx="6419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 Agora">
            <a:extLst>
              <a:ext uri="{FF2B5EF4-FFF2-40B4-BE49-F238E27FC236}">
                <a16:creationId xmlns:a16="http://schemas.microsoft.com/office/drawing/2014/main" id="{D2F2D93B-F2F7-5998-9581-D8828EDE8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 y="0"/>
            <a:ext cx="5781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DE9343-BD2E-734C-3FCC-41FE8291CAB9}"/>
              </a:ext>
            </a:extLst>
          </p:cNvPr>
          <p:cNvSpPr/>
          <p:nvPr/>
        </p:nvSpPr>
        <p:spPr>
          <a:xfrm>
            <a:off x="10530038" y="704551"/>
            <a:ext cx="1661962" cy="1470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3" name="Picture 4" descr="Fondation ISREC - Objective">
            <a:extLst>
              <a:ext uri="{FF2B5EF4-FFF2-40B4-BE49-F238E27FC236}">
                <a16:creationId xmlns:a16="http://schemas.microsoft.com/office/drawing/2014/main" id="{3935F592-7B35-6113-5121-C4BE29BEC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950" y="733426"/>
            <a:ext cx="1429394" cy="14293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1708050-0628-FAB8-B6A3-79C42D5F8AA7}"/>
              </a:ext>
            </a:extLst>
          </p:cNvPr>
          <p:cNvSpPr/>
          <p:nvPr/>
        </p:nvSpPr>
        <p:spPr>
          <a:xfrm>
            <a:off x="8187655" y="4829813"/>
            <a:ext cx="4004345" cy="1294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Times New Roman" panose="02020603050405020304" pitchFamily="18" charset="0"/>
                <a:cs typeface="Times New Roman" panose="02020603050405020304" pitchFamily="18" charset="0"/>
              </a:rPr>
              <a:t>Anouk Sesink, </a:t>
            </a:r>
            <a:r>
              <a:rPr lang="es-ES" sz="2400" b="1" dirty="0" err="1">
                <a:solidFill>
                  <a:schemeClr val="tx1"/>
                </a:solidFill>
                <a:latin typeface="Times New Roman" panose="02020603050405020304" pitchFamily="18" charset="0"/>
                <a:cs typeface="Times New Roman" panose="02020603050405020304" pitchFamily="18" charset="0"/>
              </a:rPr>
              <a:t>Ph.D</a:t>
            </a:r>
            <a:r>
              <a:rPr lang="es-ES" sz="2400" b="1" dirty="0">
                <a:solidFill>
                  <a:schemeClr val="tx1"/>
                </a:solidFill>
                <a:latin typeface="Times New Roman" panose="02020603050405020304" pitchFamily="18" charset="0"/>
                <a:cs typeface="Times New Roman" panose="02020603050405020304" pitchFamily="18" charset="0"/>
              </a:rPr>
              <a:t>.</a:t>
            </a:r>
          </a:p>
          <a:p>
            <a:pPr algn="ctr"/>
            <a:r>
              <a:rPr lang="es-ES" sz="2000" dirty="0">
                <a:solidFill>
                  <a:schemeClr val="tx1"/>
                </a:solidFill>
                <a:latin typeface="Times New Roman" panose="02020603050405020304" pitchFamily="18" charset="0"/>
                <a:cs typeface="Times New Roman" panose="02020603050405020304" pitchFamily="18" charset="0"/>
              </a:rPr>
              <a:t>Dept. Radio-Oncology, CHUV</a:t>
            </a:r>
          </a:p>
        </p:txBody>
      </p:sp>
      <p:sp>
        <p:nvSpPr>
          <p:cNvPr id="9" name="Rectangle 8">
            <a:extLst>
              <a:ext uri="{FF2B5EF4-FFF2-40B4-BE49-F238E27FC236}">
                <a16:creationId xmlns:a16="http://schemas.microsoft.com/office/drawing/2014/main" id="{88F3A840-0AEC-92A1-86D8-BA12883C718D}"/>
              </a:ext>
            </a:extLst>
          </p:cNvPr>
          <p:cNvSpPr/>
          <p:nvPr/>
        </p:nvSpPr>
        <p:spPr>
          <a:xfrm>
            <a:off x="4356545" y="692060"/>
            <a:ext cx="5978391" cy="147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7" name="ZoneTexte 7">
            <a:extLst>
              <a:ext uri="{FF2B5EF4-FFF2-40B4-BE49-F238E27FC236}">
                <a16:creationId xmlns:a16="http://schemas.microsoft.com/office/drawing/2014/main" id="{FCF413A5-3D97-D400-BF6D-797D98BF68B6}"/>
              </a:ext>
            </a:extLst>
          </p:cNvPr>
          <p:cNvSpPr txBox="1"/>
          <p:nvPr/>
        </p:nvSpPr>
        <p:spPr>
          <a:xfrm>
            <a:off x="4429760" y="747433"/>
            <a:ext cx="5811520" cy="1384995"/>
          </a:xfrm>
          <a:prstGeom prst="rect">
            <a:avLst/>
          </a:prstGeom>
          <a:noFill/>
        </p:spPr>
        <p:txBody>
          <a:bodyPr wrap="square">
            <a:spAutoFit/>
          </a:bodyPr>
          <a:lstStyle/>
          <a:p>
            <a:pPr algn="ctr"/>
            <a:r>
              <a:rPr lang="en-GB" sz="2800" b="1" dirty="0">
                <a:solidFill>
                  <a:schemeClr val="tx1"/>
                </a:solidFill>
                <a:latin typeface="Times New Roman" panose="02020603050405020304" pitchFamily="18" charset="0"/>
                <a:cs typeface="Times New Roman" panose="02020603050405020304" pitchFamily="18" charset="0"/>
              </a:rPr>
              <a:t>Experimental conditions for the FLASH sparing effect: Systematic in vivo studies</a:t>
            </a:r>
          </a:p>
        </p:txBody>
      </p:sp>
    </p:spTree>
    <p:extLst>
      <p:ext uri="{BB962C8B-B14F-4D97-AF65-F5344CB8AC3E}">
        <p14:creationId xmlns:p14="http://schemas.microsoft.com/office/powerpoint/2010/main" val="34783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5" y="951957"/>
            <a:ext cx="845271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Methods: Radiation induced intestine toxicity, a model of early toxicity</a:t>
            </a:r>
          </a:p>
          <a:p>
            <a:pPr marL="742950" lvl="1" indent="-285750" algn="just" eaLnBrk="0" fontAlgn="base" hangingPunct="0">
              <a:spcBef>
                <a:spcPct val="0"/>
              </a:spcBef>
              <a:spcAft>
                <a:spcPct val="0"/>
              </a:spcAft>
              <a:buFont typeface="Courier New" panose="02070309020205020404" pitchFamily="49" charset="0"/>
              <a:buChar char="o"/>
            </a:pP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Large numbers of self-renewing crypt-villus units</a:t>
            </a:r>
          </a:p>
          <a:p>
            <a:pPr marL="742950" lvl="1" indent="-285750" algn="just" eaLnBrk="0" fontAlgn="base" hangingPunct="0">
              <a:spcBef>
                <a:spcPct val="0"/>
              </a:spcBef>
              <a:spcAft>
                <a:spcPct val="0"/>
              </a:spcAft>
              <a:buFont typeface="Courier New" panose="02070309020205020404" pitchFamily="49" charset="0"/>
              <a:buChar char="o"/>
            </a:pPr>
            <a:r>
              <a:rPr lang="en-US" altLang="en-CH" sz="2000" dirty="0">
                <a:latin typeface="Times New Roman" panose="02020603050405020304" pitchFamily="18" charset="0"/>
                <a:cs typeface="Times New Roman" panose="02020603050405020304" pitchFamily="18" charset="0"/>
              </a:rPr>
              <a:t>Rapid turnover (3-5 days)</a:t>
            </a:r>
          </a:p>
          <a:p>
            <a:pPr marL="742950" lvl="1" indent="-285750" algn="just" eaLnBrk="0" fontAlgn="base" hangingPunct="0">
              <a:spcBef>
                <a:spcPct val="0"/>
              </a:spcBef>
              <a:spcAft>
                <a:spcPct val="0"/>
              </a:spcAft>
              <a:buFont typeface="Courier New" panose="02070309020205020404" pitchFamily="49" charset="0"/>
              <a:buChar char="o"/>
            </a:pP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Radiation-induced toxicity: mainly; loss of stem cells  (ISC) in the crypts, loss of crypt renewal, </a:t>
            </a:r>
            <a:r>
              <a:rPr lang="en-GB" altLang="fr-FR" sz="2000" dirty="0">
                <a:latin typeface="Times New Roman" panose="02020603050405020304" pitchFamily="18" charset="0"/>
                <a:ea typeface="Times New Roman" panose="02020603050405020304" pitchFamily="18" charset="0"/>
                <a:cs typeface="Times New Roman" panose="02020603050405020304" pitchFamily="18" charset="0"/>
              </a:rPr>
              <a:t>loss of epithelial barrier with inflammation</a:t>
            </a:r>
            <a:endPar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eaLnBrk="0" fontAlgn="base" hangingPunct="0">
              <a:spcBef>
                <a:spcPct val="0"/>
              </a:spcBef>
              <a:spcAft>
                <a:spcPct val="0"/>
              </a:spcAft>
              <a:buFont typeface="Courier New" panose="02070309020205020404" pitchFamily="49" charset="0"/>
              <a:buChar char="o"/>
            </a:pPr>
            <a:r>
              <a:rPr lang="en-GB" altLang="fr-FR" sz="2000" dirty="0">
                <a:latin typeface="Times New Roman" panose="02020603050405020304" pitchFamily="18" charset="0"/>
                <a:ea typeface="Times New Roman" panose="02020603050405020304" pitchFamily="18" charset="0"/>
                <a:cs typeface="Times New Roman" panose="02020603050405020304" pitchFamily="18" charset="0"/>
              </a:rPr>
              <a:t>Late toxicity: chronic inflammation, fibrosis</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B2EDDD9-3863-6507-F89A-8B4BAB1B4827}"/>
              </a:ext>
            </a:extLst>
          </p:cNvPr>
          <p:cNvPicPr>
            <a:picLocks noChangeAspect="1"/>
          </p:cNvPicPr>
          <p:nvPr/>
        </p:nvPicPr>
        <p:blipFill>
          <a:blip r:embed="rId6"/>
          <a:stretch>
            <a:fillRect/>
          </a:stretch>
        </p:blipFill>
        <p:spPr>
          <a:xfrm>
            <a:off x="1095375" y="3627988"/>
            <a:ext cx="3142939" cy="2741580"/>
          </a:xfrm>
          <a:prstGeom prst="rect">
            <a:avLst/>
          </a:prstGeom>
        </p:spPr>
      </p:pic>
      <p:sp>
        <p:nvSpPr>
          <p:cNvPr id="9" name="ZoneTexte 4">
            <a:extLst>
              <a:ext uri="{FF2B5EF4-FFF2-40B4-BE49-F238E27FC236}">
                <a16:creationId xmlns:a16="http://schemas.microsoft.com/office/drawing/2014/main" id="{F63F63B9-52B7-6D97-5AFA-2E76BCB7E953}"/>
              </a:ext>
            </a:extLst>
          </p:cNvPr>
          <p:cNvSpPr txBox="1"/>
          <p:nvPr/>
        </p:nvSpPr>
        <p:spPr>
          <a:xfrm>
            <a:off x="1016124" y="3294365"/>
            <a:ext cx="3470151" cy="369332"/>
          </a:xfrm>
          <a:prstGeom prst="rect">
            <a:avLst/>
          </a:prstGeom>
          <a:noFill/>
          <a:ln w="12700">
            <a:noFill/>
            <a:prstDash val="solid"/>
          </a:ln>
        </p:spPr>
        <p:txBody>
          <a:bodyPr wrap="square" rtlCol="0">
            <a:spAutoFit/>
          </a:bodyPr>
          <a:lstStyle/>
          <a:p>
            <a:pPr lvl="2" algn="just">
              <a:buClr>
                <a:srgbClr val="429294"/>
              </a:buClr>
            </a:pPr>
            <a:r>
              <a:rPr lang="en-GB" sz="1800" dirty="0">
                <a:solidFill>
                  <a:schemeClr val="tx1">
                    <a:lumMod val="50000"/>
                  </a:schemeClr>
                </a:solidFill>
                <a:latin typeface="Times New Roman" panose="02020603050405020304" pitchFamily="18" charset="0"/>
                <a:cs typeface="Times New Roman" panose="02020603050405020304" pitchFamily="18" charset="0"/>
              </a:rPr>
              <a:t>C57BL6/J mice</a:t>
            </a:r>
          </a:p>
        </p:txBody>
      </p:sp>
      <p:pic>
        <p:nvPicPr>
          <p:cNvPr id="3074" name="Picture 2" descr="IntraOp Medical Corporation | LinkedIn">
            <a:extLst>
              <a:ext uri="{FF2B5EF4-FFF2-40B4-BE49-F238E27FC236}">
                <a16:creationId xmlns:a16="http://schemas.microsoft.com/office/drawing/2014/main" id="{CA5AB897-FDD6-F1AE-3ECF-1CF8F436E4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9969" y="737254"/>
            <a:ext cx="555954" cy="5559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104">
            <a:extLst>
              <a:ext uri="{FF2B5EF4-FFF2-40B4-BE49-F238E27FC236}">
                <a16:creationId xmlns:a16="http://schemas.microsoft.com/office/drawing/2014/main" id="{2265569F-DBB8-E900-48D1-3DC04A3597ED}"/>
              </a:ext>
            </a:extLst>
          </p:cNvPr>
          <p:cNvSpPr/>
          <p:nvPr/>
        </p:nvSpPr>
        <p:spPr>
          <a:xfrm>
            <a:off x="6044400" y="3967052"/>
            <a:ext cx="5296927" cy="1569787"/>
          </a:xfrm>
          <a:prstGeom prst="roundRect">
            <a:avLst>
              <a:gd name="adj" fmla="val 221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tabLst>
                <a:tab pos="457200" algn="l"/>
              </a:tabLst>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Humane endpoint reached during follow up include:</a:t>
            </a:r>
          </a:p>
          <a:p>
            <a:pPr marL="171450" lvl="0" indent="-171450" algn="just">
              <a:lnSpc>
                <a:spcPct val="107000"/>
              </a:lnSpc>
              <a:buFontTx/>
              <a:buChar char="-"/>
              <a:tabLst>
                <a:tab pos="457200" algn="l"/>
              </a:tabLst>
            </a:pPr>
            <a:r>
              <a:rPr lang="en-GB"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Impairment of mobility</a:t>
            </a:r>
          </a:p>
          <a:p>
            <a:pPr marL="171450" lvl="0" indent="-171450" algn="just">
              <a:lnSpc>
                <a:spcPct val="107000"/>
              </a:lnSpc>
              <a:buFontTx/>
              <a:buChar char="-"/>
              <a:tabLst>
                <a:tab pos="457200" algn="l"/>
              </a:tabLst>
            </a:pPr>
            <a:r>
              <a:rPr lang="en-GB"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Diarrhoea</a:t>
            </a:r>
          </a:p>
          <a:p>
            <a:pPr marL="171450" lvl="0" indent="-171450" algn="just">
              <a:lnSpc>
                <a:spcPct val="107000"/>
              </a:lnSpc>
              <a:buFontTx/>
              <a:buChar char="-"/>
              <a:tabLst>
                <a:tab pos="457200" algn="l"/>
              </a:tabLst>
            </a:pPr>
            <a:r>
              <a:rPr lang="en-GB"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Continued weight loss</a:t>
            </a:r>
            <a:endParaRPr lang="en-GB"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4339E8C-82E6-BA27-DF12-49B7C4E4C75B}"/>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DBE0B51C-749C-97F8-A5C8-50E69CFFDFE4}"/>
              </a:ext>
            </a:extLst>
          </p:cNvPr>
          <p:cNvSpPr>
            <a:spLocks noChangeArrowheads="1"/>
          </p:cNvSpPr>
          <p:nvPr/>
        </p:nvSpPr>
        <p:spPr bwMode="auto">
          <a:xfrm>
            <a:off x="10334589" y="815176"/>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Mobetron</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77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A4F3-BB71-3664-4DCF-84AD459C9BCD}"/>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68DFCACA-3800-F177-2062-96A25E5151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ondation ISREC - Objective">
            <a:extLst>
              <a:ext uri="{FF2B5EF4-FFF2-40B4-BE49-F238E27FC236}">
                <a16:creationId xmlns:a16="http://schemas.microsoft.com/office/drawing/2014/main" id="{E6A3D149-AB64-243D-A5ED-C154714DA99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C0BD497-E7BC-BF2E-D881-7F97DBFE9685}"/>
              </a:ext>
            </a:extLst>
          </p:cNvPr>
          <p:cNvSpPr>
            <a:spLocks noChangeArrowheads="1"/>
          </p:cNvSpPr>
          <p:nvPr/>
        </p:nvSpPr>
        <p:spPr bwMode="auto">
          <a:xfrm>
            <a:off x="240145" y="951957"/>
            <a:ext cx="996113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kern="1200" dirty="0">
                <a:latin typeface="Times New Roman" panose="02020603050405020304" pitchFamily="18" charset="0"/>
                <a:ea typeface="+mj-ea"/>
                <a:cs typeface="Times New Roman" panose="02020603050405020304" pitchFamily="18" charset="0"/>
              </a:rPr>
              <a:t>Methods: Radiation induced skin injury, a model of early toxicity</a:t>
            </a:r>
          </a:p>
          <a:p>
            <a:pPr marL="742950" lvl="1" indent="-285750" algn="just" eaLnBrk="0" fontAlgn="base" hangingPunct="0">
              <a:spcBef>
                <a:spcPct val="0"/>
              </a:spcBef>
              <a:spcAft>
                <a:spcPct val="0"/>
              </a:spcAft>
              <a:buFont typeface="Courier New" panose="02070309020205020404" pitchFamily="49" charset="0"/>
              <a:buChar char="o"/>
            </a:pPr>
            <a:r>
              <a:rPr lang="en-US" altLang="en-CH" sz="2000" dirty="0">
                <a:latin typeface="Times New Roman" panose="02020603050405020304" pitchFamily="18" charset="0"/>
                <a:cs typeface="Times New Roman" panose="02020603050405020304" pitchFamily="18" charset="0"/>
              </a:rPr>
              <a:t>Rapid turnover rate (4-8 weeks in human, 2 weeks in mice)</a:t>
            </a:r>
          </a:p>
          <a:p>
            <a:pPr marL="742950" lvl="1" indent="-285750" algn="just" eaLnBrk="0" fontAlgn="base" hangingPunct="0">
              <a:spcBef>
                <a:spcPct val="0"/>
              </a:spcBef>
              <a:spcAft>
                <a:spcPct val="0"/>
              </a:spcAft>
              <a:buFont typeface="Courier New" panose="02070309020205020404" pitchFamily="49" charset="0"/>
              <a:buChar char="o"/>
            </a:pP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Radiation-induced toxicity: </a:t>
            </a:r>
            <a:r>
              <a:rPr lang="en-GB" sz="2000" dirty="0">
                <a:latin typeface="Times New Roman" panose="02020603050405020304" pitchFamily="18" charset="0"/>
                <a:cs typeface="Times New Roman" panose="02020603050405020304" pitchFamily="18" charset="0"/>
              </a:rPr>
              <a:t>damage to cellular structures, cell death and senescence, immune activation, vasculature disruption and impaired wound healing. </a:t>
            </a:r>
          </a:p>
          <a:p>
            <a:pPr marL="742950" lvl="1" indent="-285750" algn="just" eaLnBrk="0" fontAlgn="base" hangingPunct="0">
              <a:spcBef>
                <a:spcPct val="0"/>
              </a:spcBef>
              <a:spcAft>
                <a:spcPct val="0"/>
              </a:spcAft>
              <a:buFont typeface="Courier New" panose="02070309020205020404" pitchFamily="49" charset="0"/>
              <a:buChar char="o"/>
            </a:pPr>
            <a:r>
              <a:rPr kumimoji="0" lang="en-GB"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Late toxicity: impaired wound healing, skin fibrosis</a:t>
            </a:r>
            <a:endPar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ZoneTexte 4">
            <a:extLst>
              <a:ext uri="{FF2B5EF4-FFF2-40B4-BE49-F238E27FC236}">
                <a16:creationId xmlns:a16="http://schemas.microsoft.com/office/drawing/2014/main" id="{C428F82A-F5AC-DBAC-6126-02A683232F87}"/>
              </a:ext>
            </a:extLst>
          </p:cNvPr>
          <p:cNvSpPr txBox="1"/>
          <p:nvPr/>
        </p:nvSpPr>
        <p:spPr>
          <a:xfrm>
            <a:off x="2811056" y="3240642"/>
            <a:ext cx="2848661" cy="369332"/>
          </a:xfrm>
          <a:prstGeom prst="rect">
            <a:avLst/>
          </a:prstGeom>
          <a:noFill/>
          <a:ln w="12700">
            <a:noFill/>
            <a:prstDash val="solid"/>
          </a:ln>
        </p:spPr>
        <p:txBody>
          <a:bodyPr wrap="square" rtlCol="0">
            <a:spAutoFit/>
          </a:bodyPr>
          <a:lstStyle/>
          <a:p>
            <a:pPr lvl="2" algn="just">
              <a:buClr>
                <a:srgbClr val="429294"/>
              </a:buClr>
            </a:pPr>
            <a:r>
              <a:rPr lang="en-GB" sz="1800" dirty="0" err="1">
                <a:solidFill>
                  <a:schemeClr val="tx1">
                    <a:lumMod val="50000"/>
                  </a:schemeClr>
                </a:solidFill>
                <a:latin typeface="Times New Roman" panose="02020603050405020304" pitchFamily="18" charset="0"/>
                <a:cs typeface="Times New Roman" panose="02020603050405020304" pitchFamily="18" charset="0"/>
              </a:rPr>
              <a:t>Balb</a:t>
            </a:r>
            <a:r>
              <a:rPr lang="en-GB" sz="1800" dirty="0">
                <a:solidFill>
                  <a:schemeClr val="tx1">
                    <a:lumMod val="50000"/>
                  </a:schemeClr>
                </a:solidFill>
                <a:latin typeface="Times New Roman" panose="02020603050405020304" pitchFamily="18" charset="0"/>
                <a:cs typeface="Times New Roman" panose="02020603050405020304" pitchFamily="18" charset="0"/>
              </a:rPr>
              <a:t>/</a:t>
            </a:r>
            <a:r>
              <a:rPr lang="en-GB" dirty="0">
                <a:solidFill>
                  <a:schemeClr val="tx1">
                    <a:lumMod val="50000"/>
                  </a:schemeClr>
                </a:solidFill>
                <a:latin typeface="Times New Roman" panose="02020603050405020304" pitchFamily="18" charset="0"/>
                <a:cs typeface="Times New Roman" panose="02020603050405020304" pitchFamily="18" charset="0"/>
              </a:rPr>
              <a:t>C </a:t>
            </a:r>
            <a:r>
              <a:rPr lang="en-GB" sz="1800" dirty="0">
                <a:solidFill>
                  <a:schemeClr val="tx1">
                    <a:lumMod val="50000"/>
                  </a:schemeClr>
                </a:solidFill>
                <a:latin typeface="Times New Roman" panose="02020603050405020304" pitchFamily="18" charset="0"/>
                <a:cs typeface="Times New Roman" panose="02020603050405020304" pitchFamily="18" charset="0"/>
              </a:rPr>
              <a:t>mice</a:t>
            </a:r>
          </a:p>
        </p:txBody>
      </p:sp>
      <p:pic>
        <p:nvPicPr>
          <p:cNvPr id="1028" name="Picture 4" descr="Mouse – ODIN Bioscience">
            <a:extLst>
              <a:ext uri="{FF2B5EF4-FFF2-40B4-BE49-F238E27FC236}">
                <a16:creationId xmlns:a16="http://schemas.microsoft.com/office/drawing/2014/main" id="{5D934206-DBE9-EDD1-C1CF-26CC803DD4D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699" t="36238" r="14730" b="28174"/>
          <a:stretch/>
        </p:blipFill>
        <p:spPr bwMode="auto">
          <a:xfrm>
            <a:off x="3142918" y="4165645"/>
            <a:ext cx="2784095" cy="146363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6">
            <a:extLst>
              <a:ext uri="{FF2B5EF4-FFF2-40B4-BE49-F238E27FC236}">
                <a16:creationId xmlns:a16="http://schemas.microsoft.com/office/drawing/2014/main" id="{2B7EA731-6CAA-125E-B947-A481E46F9F42}"/>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7" name="TextBox 6">
            <a:extLst>
              <a:ext uri="{FF2B5EF4-FFF2-40B4-BE49-F238E27FC236}">
                <a16:creationId xmlns:a16="http://schemas.microsoft.com/office/drawing/2014/main" id="{7C5E4157-764A-3948-80E7-A479D663D943}"/>
              </a:ext>
            </a:extLst>
          </p:cNvPr>
          <p:cNvSpPr txBox="1"/>
          <p:nvPr/>
        </p:nvSpPr>
        <p:spPr>
          <a:xfrm>
            <a:off x="1324887" y="6176210"/>
            <a:ext cx="2533650"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Luca Soutter</a:t>
            </a:r>
          </a:p>
          <a:p>
            <a:endParaRPr lang="en-GB" dirty="0">
              <a:latin typeface="Times New Roman" panose="02020603050405020304" pitchFamily="18" charset="0"/>
              <a:cs typeface="Times New Roman" panose="02020603050405020304" pitchFamily="18" charset="0"/>
            </a:endParaRPr>
          </a:p>
        </p:txBody>
      </p:sp>
      <p:pic>
        <p:nvPicPr>
          <p:cNvPr id="10" name="Picture 2" descr="Soutter">
            <a:extLst>
              <a:ext uri="{FF2B5EF4-FFF2-40B4-BE49-F238E27FC236}">
                <a16:creationId xmlns:a16="http://schemas.microsoft.com/office/drawing/2014/main" id="{B7459741-295C-2E77-E3C4-1BBCE7E7CB3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000" t="21421" r="21085"/>
          <a:stretch/>
        </p:blipFill>
        <p:spPr bwMode="auto">
          <a:xfrm>
            <a:off x="1107325" y="2957485"/>
            <a:ext cx="1740650" cy="29938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104">
            <a:extLst>
              <a:ext uri="{FF2B5EF4-FFF2-40B4-BE49-F238E27FC236}">
                <a16:creationId xmlns:a16="http://schemas.microsoft.com/office/drawing/2014/main" id="{32631893-EED3-6D05-704E-C74A03ABE009}"/>
              </a:ext>
            </a:extLst>
          </p:cNvPr>
          <p:cNvSpPr/>
          <p:nvPr/>
        </p:nvSpPr>
        <p:spPr>
          <a:xfrm>
            <a:off x="6221956" y="3383280"/>
            <a:ext cx="5679239" cy="2124369"/>
          </a:xfrm>
          <a:prstGeom prst="roundRect">
            <a:avLst>
              <a:gd name="adj" fmla="val 221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buFont typeface="Arial" panose="020B0604020202020204" pitchFamily="34" charset="0"/>
              <a:buChar char="•"/>
              <a:tabLst>
                <a:tab pos="457200" algn="l"/>
              </a:tabLst>
            </a:pPr>
            <a:r>
              <a:rPr lang="en-GB"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 = no skin alterations observed</a:t>
            </a:r>
          </a:p>
          <a:p>
            <a:pPr marL="342900" lvl="0" indent="-342900" algn="just">
              <a:lnSpc>
                <a:spcPct val="107000"/>
              </a:lnSpc>
              <a:buFont typeface="Arial" panose="020B0604020202020204" pitchFamily="34" charset="0"/>
              <a:buChar char="•"/>
              <a:tabLst>
                <a:tab pos="457200" algn="l"/>
              </a:tabLst>
            </a:pPr>
            <a:r>
              <a:rPr lang="en-GB"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 &lt; 50% alopecia in irradiated volume</a:t>
            </a:r>
          </a:p>
          <a:p>
            <a:pPr marL="342900" indent="-342900" algn="just">
              <a:lnSpc>
                <a:spcPct val="107000"/>
              </a:lnSpc>
              <a:buFont typeface="Arial" panose="020B0604020202020204" pitchFamily="34" charset="0"/>
              <a:buChar char="•"/>
              <a:tabLst>
                <a:tab pos="457200" algn="l"/>
              </a:tabLst>
            </a:pPr>
            <a:r>
              <a:rPr lang="en-GB"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GB"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50% alopecia in irradiated volume</a:t>
            </a:r>
          </a:p>
          <a:p>
            <a:pPr marL="342900" indent="-342900" algn="just">
              <a:lnSpc>
                <a:spcPct val="107000"/>
              </a:lnSpc>
              <a:buFont typeface="Arial" panose="020B0604020202020204" pitchFamily="34" charset="0"/>
              <a:buChar char="•"/>
              <a:tabLst>
                <a:tab pos="457200" algn="l"/>
              </a:tabLst>
            </a:pPr>
            <a:r>
              <a:rPr lang="en-GB"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a:t>
            </a:r>
            <a:r>
              <a:rPr lang="en-GB" sz="16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t>
            </a:r>
            <a:r>
              <a:rPr lang="en-GB" sz="1600" dirty="0">
                <a:solidFill>
                  <a:schemeClr val="tx1"/>
                </a:solidFill>
                <a:latin typeface="Times New Roman" panose="02020603050405020304" pitchFamily="18" charset="0"/>
                <a:cs typeface="Times New Roman" panose="02020603050405020304" pitchFamily="18" charset="0"/>
              </a:rPr>
              <a:t>rosion no depression &lt; 50% of irradiated volume</a:t>
            </a:r>
          </a:p>
          <a:p>
            <a:pPr marL="342900" indent="-342900" algn="just">
              <a:lnSpc>
                <a:spcPct val="107000"/>
              </a:lnSpc>
              <a:buFont typeface="Arial" panose="020B0604020202020204" pitchFamily="34" charset="0"/>
              <a:buChar char="•"/>
              <a:tabLst>
                <a:tab pos="457200" algn="l"/>
              </a:tabLst>
            </a:pPr>
            <a:r>
              <a:rPr lang="en-GB" sz="16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3.5 = E</a:t>
            </a:r>
            <a:r>
              <a:rPr lang="en-GB" sz="1600" dirty="0">
                <a:solidFill>
                  <a:schemeClr val="tx1"/>
                </a:solidFill>
                <a:latin typeface="Times New Roman" panose="02020603050405020304" pitchFamily="18" charset="0"/>
                <a:cs typeface="Times New Roman" panose="02020603050405020304" pitchFamily="18" charset="0"/>
              </a:rPr>
              <a:t>rosion no depression &gt; 50% of irradiated volume</a:t>
            </a:r>
          </a:p>
          <a:p>
            <a:pPr marL="342900" indent="-342900" algn="just">
              <a:lnSpc>
                <a:spcPct val="107000"/>
              </a:lnSpc>
              <a:buFont typeface="Arial" panose="020B0604020202020204" pitchFamily="34" charset="0"/>
              <a:buChar char="•"/>
              <a:tabLst>
                <a:tab pos="457200" algn="l"/>
              </a:tabLst>
            </a:pPr>
            <a:r>
              <a:rPr lang="en-GB" sz="1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small ulceration &lt; 3mm2</a:t>
            </a:r>
          </a:p>
          <a:p>
            <a:pPr marL="342900" indent="-342900" algn="just">
              <a:lnSpc>
                <a:spcPct val="107000"/>
              </a:lnSpc>
              <a:buFont typeface="Arial" panose="020B0604020202020204" pitchFamily="34" charset="0"/>
              <a:buChar char="•"/>
              <a:tabLst>
                <a:tab pos="457200" algn="l"/>
              </a:tabLst>
            </a:pPr>
            <a:r>
              <a:rPr lang="en-GB" sz="16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 big ulceration &gt; 3mm2</a:t>
            </a:r>
          </a:p>
        </p:txBody>
      </p:sp>
      <p:sp>
        <p:nvSpPr>
          <p:cNvPr id="5" name="Rectangle 4">
            <a:extLst>
              <a:ext uri="{FF2B5EF4-FFF2-40B4-BE49-F238E27FC236}">
                <a16:creationId xmlns:a16="http://schemas.microsoft.com/office/drawing/2014/main" id="{BB4AF2A2-FFA8-627F-86B6-3A54BA6E72E0}"/>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E8BF391B-FED0-5276-6181-85C0758F5066}"/>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Tree>
    <p:extLst>
      <p:ext uri="{BB962C8B-B14F-4D97-AF65-F5344CB8AC3E}">
        <p14:creationId xmlns:p14="http://schemas.microsoft.com/office/powerpoint/2010/main" val="193891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Temporal beam parameters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44D702F-9EAA-3F17-90DB-AA2216E53680}"/>
              </a:ext>
            </a:extLst>
          </p:cNvPr>
          <p:cNvSpPr/>
          <p:nvPr/>
        </p:nvSpPr>
        <p:spPr>
          <a:xfrm>
            <a:off x="0" y="681308"/>
            <a:ext cx="12192000" cy="6271942"/>
          </a:xfrm>
          <a:prstGeom prst="rect">
            <a:avLst/>
          </a:prstGeom>
          <a:solidFill>
            <a:srgbClr val="201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93127907-872A-2D9A-A2B0-052587C73165}"/>
              </a:ext>
            </a:extLst>
          </p:cNvPr>
          <p:cNvPicPr>
            <a:picLocks noChangeAspect="1"/>
          </p:cNvPicPr>
          <p:nvPr/>
        </p:nvPicPr>
        <p:blipFill>
          <a:blip r:embed="rId5"/>
          <a:stretch>
            <a:fillRect/>
          </a:stretch>
        </p:blipFill>
        <p:spPr>
          <a:xfrm>
            <a:off x="669765" y="1228525"/>
            <a:ext cx="10852470" cy="5629475"/>
          </a:xfrm>
          <a:prstGeom prst="rect">
            <a:avLst/>
          </a:prstGeom>
        </p:spPr>
      </p:pic>
      <p:sp>
        <p:nvSpPr>
          <p:cNvPr id="16" name="ZoneTexte 73">
            <a:extLst>
              <a:ext uri="{FF2B5EF4-FFF2-40B4-BE49-F238E27FC236}">
                <a16:creationId xmlns:a16="http://schemas.microsoft.com/office/drawing/2014/main" id="{C2CC7A52-B25B-487B-A292-9A87741F82C2}"/>
              </a:ext>
            </a:extLst>
          </p:cNvPr>
          <p:cNvSpPr txBox="1"/>
          <p:nvPr/>
        </p:nvSpPr>
        <p:spPr>
          <a:xfrm>
            <a:off x="8254218" y="6340836"/>
            <a:ext cx="3602899" cy="276999"/>
          </a:xfrm>
          <a:prstGeom prst="rect">
            <a:avLst/>
          </a:prstGeom>
          <a:noFill/>
        </p:spPr>
        <p:txBody>
          <a:bodyPr wrap="square" rtlCol="0">
            <a:spAutoFit/>
          </a:bodyPr>
          <a:lstStyle/>
          <a:p>
            <a:r>
              <a:rPr lang="fr-CH" sz="1200" i="1" dirty="0">
                <a:solidFill>
                  <a:srgbClr val="CEE2EE"/>
                </a:solidFill>
                <a:latin typeface="Calibri Light" panose="020F0302020204030204"/>
              </a:rPr>
              <a:t>Montay-Gruel et al. </a:t>
            </a:r>
            <a:r>
              <a:rPr lang="fr-CH" sz="1200" i="1" dirty="0" err="1">
                <a:solidFill>
                  <a:srgbClr val="CEE2EE"/>
                </a:solidFill>
                <a:latin typeface="Calibri Light" panose="020F0302020204030204"/>
              </a:rPr>
              <a:t>Radiotherapy</a:t>
            </a:r>
            <a:r>
              <a:rPr lang="fr-CH" sz="1200" i="1" dirty="0">
                <a:solidFill>
                  <a:srgbClr val="CEE2EE"/>
                </a:solidFill>
                <a:latin typeface="Calibri Light" panose="020F0302020204030204"/>
              </a:rPr>
              <a:t> and </a:t>
            </a:r>
            <a:r>
              <a:rPr lang="fr-CH" sz="1200" i="1" dirty="0" err="1">
                <a:solidFill>
                  <a:srgbClr val="CEE2EE"/>
                </a:solidFill>
                <a:latin typeface="Calibri Light" panose="020F0302020204030204"/>
              </a:rPr>
              <a:t>Oncology</a:t>
            </a:r>
            <a:r>
              <a:rPr lang="fr-CH" sz="1200" i="1" dirty="0">
                <a:solidFill>
                  <a:srgbClr val="CEE2EE"/>
                </a:solidFill>
                <a:latin typeface="Calibri Light" panose="020F0302020204030204"/>
              </a:rPr>
              <a:t> 2017</a:t>
            </a:r>
            <a:r>
              <a:rPr lang="fr-CH" sz="1200" dirty="0">
                <a:solidFill>
                  <a:srgbClr val="CEE2EE"/>
                </a:solidFill>
                <a:latin typeface="Calibri Light" panose="020F0302020204030204"/>
              </a:rPr>
              <a:t> </a:t>
            </a:r>
          </a:p>
        </p:txBody>
      </p:sp>
    </p:spTree>
    <p:extLst>
      <p:ext uri="{BB962C8B-B14F-4D97-AF65-F5344CB8AC3E}">
        <p14:creationId xmlns:p14="http://schemas.microsoft.com/office/powerpoint/2010/main" val="18042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863E97A2-FC73-ABE5-7526-2656A03E9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961EAD-7BA0-9A37-5421-6BD431CFDA79}"/>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Temporal beam parameters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C87FD3A-E5F2-56D6-5670-F982E1815AC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a:extLst>
              <a:ext uri="{FF2B5EF4-FFF2-40B4-BE49-F238E27FC236}">
                <a16:creationId xmlns:a16="http://schemas.microsoft.com/office/drawing/2014/main" id="{045CB523-6841-A174-855D-9C106F3E55AC}"/>
              </a:ext>
            </a:extLst>
          </p:cNvPr>
          <p:cNvSpPr>
            <a:spLocks noChangeArrowheads="1"/>
          </p:cNvSpPr>
          <p:nvPr/>
        </p:nvSpPr>
        <p:spPr bwMode="auto">
          <a:xfrm>
            <a:off x="240146" y="951957"/>
            <a:ext cx="6425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sz="2000" dirty="0" err="1">
                <a:latin typeface="Times New Roman" panose="02020603050405020304" pitchFamily="18" charset="0"/>
                <a:ea typeface="+mj-ea"/>
                <a:cs typeface="Times New Roman" panose="02020603050405020304" pitchFamily="18" charset="0"/>
              </a:rPr>
              <a:t>Grilj</a:t>
            </a:r>
            <a:r>
              <a:rPr lang="en-US" sz="2000" dirty="0">
                <a:latin typeface="Times New Roman" panose="02020603050405020304" pitchFamily="18" charset="0"/>
                <a:ea typeface="+mj-ea"/>
                <a:cs typeface="Times New Roman" panose="02020603050405020304" pitchFamily="18" charset="0"/>
              </a:rPr>
              <a:t> et al. (2025)</a:t>
            </a:r>
          </a:p>
          <a:p>
            <a:pPr marR="0" lvl="0" algn="just" defTabSz="914400" rtl="0" eaLnBrk="0" fontAlgn="base" latinLnBrk="0" hangingPunct="0">
              <a:lnSpc>
                <a:spcPct val="100000"/>
              </a:lnSpc>
              <a:spcBef>
                <a:spcPct val="0"/>
              </a:spcBef>
              <a:spcAft>
                <a:spcPct val="0"/>
              </a:spcAft>
              <a:buClrTx/>
              <a:buSzTx/>
              <a:tabLst/>
            </a:pPr>
            <a:endParaRPr lang="en-US" sz="2000" dirty="0">
              <a:latin typeface="Times New Roman" panose="02020603050405020304" pitchFamily="18" charset="0"/>
              <a:ea typeface="+mj-ea"/>
              <a:cs typeface="Times New Roman" panose="02020603050405020304" pitchFamily="18" charset="0"/>
            </a:endParaRPr>
          </a:p>
        </p:txBody>
      </p:sp>
      <p:pic>
        <p:nvPicPr>
          <p:cNvPr id="5" name="Image 1">
            <a:extLst>
              <a:ext uri="{FF2B5EF4-FFF2-40B4-BE49-F238E27FC236}">
                <a16:creationId xmlns:a16="http://schemas.microsoft.com/office/drawing/2014/main" id="{26794E8B-557D-9511-D6D7-37F2128D3B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294" t="4429" b="56328"/>
          <a:stretch/>
        </p:blipFill>
        <p:spPr>
          <a:xfrm rot="16200000">
            <a:off x="689625" y="2304614"/>
            <a:ext cx="1786888" cy="1227667"/>
          </a:xfrm>
          <a:prstGeom prst="rect">
            <a:avLst/>
          </a:prstGeom>
        </p:spPr>
      </p:pic>
      <p:pic>
        <p:nvPicPr>
          <p:cNvPr id="7" name="Image 7">
            <a:extLst>
              <a:ext uri="{FF2B5EF4-FFF2-40B4-BE49-F238E27FC236}">
                <a16:creationId xmlns:a16="http://schemas.microsoft.com/office/drawing/2014/main" id="{B5055EEF-3CFB-040E-0455-4204B707F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258" y="951957"/>
            <a:ext cx="6568479" cy="4719188"/>
          </a:xfrm>
          <a:prstGeom prst="rect">
            <a:avLst/>
          </a:prstGeom>
        </p:spPr>
      </p:pic>
      <p:sp>
        <p:nvSpPr>
          <p:cNvPr id="8" name="TextBox 7">
            <a:extLst>
              <a:ext uri="{FF2B5EF4-FFF2-40B4-BE49-F238E27FC236}">
                <a16:creationId xmlns:a16="http://schemas.microsoft.com/office/drawing/2014/main" id="{646D0BBA-47E3-BEBB-C065-2DFEF288CEA4}"/>
              </a:ext>
            </a:extLst>
          </p:cNvPr>
          <p:cNvSpPr txBox="1"/>
          <p:nvPr/>
        </p:nvSpPr>
        <p:spPr>
          <a:xfrm>
            <a:off x="657726" y="5730972"/>
            <a:ext cx="9312612" cy="872034"/>
          </a:xfrm>
          <a:prstGeom prst="rect">
            <a:avLst/>
          </a:prstGeom>
          <a:noFill/>
        </p:spPr>
        <p:txBody>
          <a:bodyPr wrap="square">
            <a:spAutoFit/>
          </a:bodyPr>
          <a:lstStyle/>
          <a:p>
            <a:pPr marL="111760" algn="just">
              <a:lnSpc>
                <a:spcPct val="150000"/>
              </a:lnSpc>
              <a:spcBef>
                <a:spcPts val="390"/>
              </a:spcBef>
              <a:spcAft>
                <a:spcPts val="0"/>
              </a:spcAft>
            </a:pPr>
            <a:r>
              <a:rPr lang="en-US" dirty="0">
                <a:latin typeface="Times New Roman" panose="02020603050405020304" pitchFamily="18" charset="0"/>
                <a:cs typeface="Times New Roman" panose="02020603050405020304" pitchFamily="18" charset="0"/>
              </a:rPr>
              <a:t>This research provides evidence that the average dose rate is the critical beam parameter for reproducing the FLASH normal tissue sparing effect with minimum dose rate of 100 </a:t>
            </a:r>
            <a:r>
              <a:rPr lang="en-US" dirty="0" err="1">
                <a:latin typeface="Times New Roman" panose="02020603050405020304" pitchFamily="18" charset="0"/>
                <a:cs typeface="Times New Roman" panose="02020603050405020304" pitchFamily="18" charset="0"/>
              </a:rPr>
              <a:t>Gy</a:t>
            </a:r>
            <a:r>
              <a:rPr lang="en-US" dirty="0">
                <a:latin typeface="Times New Roman" panose="02020603050405020304" pitchFamily="18" charset="0"/>
                <a:cs typeface="Times New Roman" panose="02020603050405020304" pitchFamily="18" charset="0"/>
              </a:rPr>
              <a:t>/s.</a:t>
            </a:r>
            <a:endParaRPr lang="en-GB" dirty="0">
              <a:latin typeface="Times New Roman" panose="02020603050405020304" pitchFamily="18" charset="0"/>
              <a:cs typeface="Times New Roman" panose="02020603050405020304" pitchFamily="18" charset="0"/>
            </a:endParaRPr>
          </a:p>
        </p:txBody>
      </p:sp>
      <p:pic>
        <p:nvPicPr>
          <p:cNvPr id="9" name="Image 6">
            <a:extLst>
              <a:ext uri="{FF2B5EF4-FFF2-40B4-BE49-F238E27FC236}">
                <a16:creationId xmlns:a16="http://schemas.microsoft.com/office/drawing/2014/main" id="{C08CEDD7-E9B0-3EC2-2FDC-1E704543BEF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11" name="TextBox 10">
            <a:extLst>
              <a:ext uri="{FF2B5EF4-FFF2-40B4-BE49-F238E27FC236}">
                <a16:creationId xmlns:a16="http://schemas.microsoft.com/office/drawing/2014/main" id="{07C684E6-8593-2C07-2967-B65258064928}"/>
              </a:ext>
            </a:extLst>
          </p:cNvPr>
          <p:cNvSpPr txBox="1"/>
          <p:nvPr/>
        </p:nvSpPr>
        <p:spPr>
          <a:xfrm>
            <a:off x="1061752" y="3750877"/>
            <a:ext cx="1650900" cy="458074"/>
          </a:xfrm>
          <a:prstGeom prst="rect">
            <a:avLst/>
          </a:prstGeom>
          <a:noFill/>
        </p:spPr>
        <p:txBody>
          <a:bodyPr wrap="square">
            <a:spAutoFit/>
          </a:bodyPr>
          <a:lstStyle/>
          <a:p>
            <a:pPr marL="111760" algn="just">
              <a:lnSpc>
                <a:spcPct val="150000"/>
              </a:lnSpc>
              <a:spcBef>
                <a:spcPts val="390"/>
              </a:spcBef>
              <a:spcAft>
                <a:spcPts val="0"/>
              </a:spcAft>
            </a:pPr>
            <a:r>
              <a:rPr lang="en-US" dirty="0">
                <a:latin typeface="Times New Roman" panose="02020603050405020304" pitchFamily="18" charset="0"/>
                <a:cs typeface="Times New Roman" panose="02020603050405020304" pitchFamily="18" charset="0"/>
              </a:rPr>
              <a:t>17 Gy</a:t>
            </a:r>
            <a:endParaRPr lang="en-GB" dirty="0">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E3D49EA7-1C9E-1DB8-739B-81403EBF2EE6}"/>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Tree>
    <p:extLst>
      <p:ext uri="{BB962C8B-B14F-4D97-AF65-F5344CB8AC3E}">
        <p14:creationId xmlns:p14="http://schemas.microsoft.com/office/powerpoint/2010/main" val="30534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467BF-BC75-2A30-D4DB-E1337F9C05DB}"/>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E9E7B10B-CD19-15D2-2B9E-5384FE4F2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B34C674-167A-CD53-8685-7DC0532E5964}"/>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Temporal beam parameters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D6D2D048-1BF4-E49C-073A-7EA4431EB35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ouse – ODIN Bioscience">
            <a:extLst>
              <a:ext uri="{FF2B5EF4-FFF2-40B4-BE49-F238E27FC236}">
                <a16:creationId xmlns:a16="http://schemas.microsoft.com/office/drawing/2014/main" id="{0FE8CFEC-A4E0-93C8-D175-F50B68FBDD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07" t="32972" r="13659" b="23254"/>
          <a:stretch/>
        </p:blipFill>
        <p:spPr bwMode="auto">
          <a:xfrm>
            <a:off x="48596" y="1056024"/>
            <a:ext cx="2268354" cy="14369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B1A6759-3BC8-0325-2C1D-836EDA3AA568}"/>
              </a:ext>
            </a:extLst>
          </p:cNvPr>
          <p:cNvSpPr/>
          <p:nvPr/>
        </p:nvSpPr>
        <p:spPr>
          <a:xfrm rot="19733910">
            <a:off x="1421303" y="1664971"/>
            <a:ext cx="381184" cy="195898"/>
          </a:xfrm>
          <a:prstGeom prst="rect">
            <a:avLst/>
          </a:prstGeom>
          <a:solidFill>
            <a:schemeClr val="accent1">
              <a:alpha val="32000"/>
            </a:schemeClr>
          </a:solidFill>
          <a:ln>
            <a:headEnd type="none" w="med" len="med"/>
            <a:tailEnd type="none" w="med" len="med"/>
          </a:ln>
          <a:effectLst>
            <a:outerShdw blurRad="50800"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 6">
            <a:extLst>
              <a:ext uri="{FF2B5EF4-FFF2-40B4-BE49-F238E27FC236}">
                <a16:creationId xmlns:a16="http://schemas.microsoft.com/office/drawing/2014/main" id="{3D9249AD-D0BF-A967-C92A-F50837B1A1B8}"/>
              </a:ext>
            </a:extLst>
          </p:cNvPr>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5" name="TextBox 4">
            <a:extLst>
              <a:ext uri="{FF2B5EF4-FFF2-40B4-BE49-F238E27FC236}">
                <a16:creationId xmlns:a16="http://schemas.microsoft.com/office/drawing/2014/main" id="{9048CEEE-EEAA-8F88-54FD-E72DACBD1768}"/>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pic>
        <p:nvPicPr>
          <p:cNvPr id="7" name="Picture 6" descr="A graph with numbers and dots&#10;&#10;AI-generated content may be incorrect.">
            <a:extLst>
              <a:ext uri="{FF2B5EF4-FFF2-40B4-BE49-F238E27FC236}">
                <a16:creationId xmlns:a16="http://schemas.microsoft.com/office/drawing/2014/main" id="{2FED8F1C-0BA4-5083-D99F-B0CFF3250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001" y="860911"/>
            <a:ext cx="5715798" cy="5715798"/>
          </a:xfrm>
          <a:prstGeom prst="rect">
            <a:avLst/>
          </a:prstGeom>
        </p:spPr>
      </p:pic>
      <p:sp>
        <p:nvSpPr>
          <p:cNvPr id="6" name="Rectangle 1">
            <a:extLst>
              <a:ext uri="{FF2B5EF4-FFF2-40B4-BE49-F238E27FC236}">
                <a16:creationId xmlns:a16="http://schemas.microsoft.com/office/drawing/2014/main" id="{45421973-F478-0C2A-A2B6-96435625C26C}"/>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
        <p:nvSpPr>
          <p:cNvPr id="8" name="TextBox 7">
            <a:extLst>
              <a:ext uri="{FF2B5EF4-FFF2-40B4-BE49-F238E27FC236}">
                <a16:creationId xmlns:a16="http://schemas.microsoft.com/office/drawing/2014/main" id="{EA6EEEC3-4B6B-4AC0-1F1B-85683368A92F}"/>
              </a:ext>
            </a:extLst>
          </p:cNvPr>
          <p:cNvSpPr txBox="1"/>
          <p:nvPr/>
        </p:nvSpPr>
        <p:spPr>
          <a:xfrm>
            <a:off x="8209695" y="890401"/>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N=10</a:t>
            </a:r>
          </a:p>
          <a:p>
            <a:endParaRPr lang="en-GB"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AF34A9D-BC25-0C7C-E940-22897B6097B8}"/>
              </a:ext>
            </a:extLst>
          </p:cNvPr>
          <p:cNvSpPr txBox="1"/>
          <p:nvPr/>
        </p:nvSpPr>
        <p:spPr>
          <a:xfrm>
            <a:off x="666050" y="2308714"/>
            <a:ext cx="1650900" cy="458074"/>
          </a:xfrm>
          <a:prstGeom prst="rect">
            <a:avLst/>
          </a:prstGeom>
          <a:noFill/>
        </p:spPr>
        <p:txBody>
          <a:bodyPr wrap="square">
            <a:spAutoFit/>
          </a:bodyPr>
          <a:lstStyle/>
          <a:p>
            <a:pPr marL="111760" algn="just">
              <a:lnSpc>
                <a:spcPct val="150000"/>
              </a:lnSpc>
              <a:spcBef>
                <a:spcPts val="390"/>
              </a:spcBef>
              <a:spcAft>
                <a:spcPts val="0"/>
              </a:spcAft>
            </a:pPr>
            <a:r>
              <a:rPr lang="en-US" dirty="0">
                <a:latin typeface="Times New Roman" panose="02020603050405020304" pitchFamily="18" charset="0"/>
                <a:cs typeface="Times New Roman" panose="02020603050405020304" pitchFamily="18" charset="0"/>
              </a:rPr>
              <a:t>30 Gy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04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7DBC-FA93-ECCE-A920-0A9B370DF07B}"/>
            </a:ext>
          </a:extLst>
        </p:cNvPr>
        <p:cNvGrpSpPr/>
        <p:nvPr/>
      </p:nvGrpSpPr>
      <p:grpSpPr>
        <a:xfrm>
          <a:off x="0" y="0"/>
          <a:ext cx="0" cy="0"/>
          <a:chOff x="0" y="0"/>
          <a:chExt cx="0" cy="0"/>
        </a:xfrm>
      </p:grpSpPr>
      <p:pic>
        <p:nvPicPr>
          <p:cNvPr id="2" name="Picture 4" descr="About – Agora">
            <a:extLst>
              <a:ext uri="{FF2B5EF4-FFF2-40B4-BE49-F238E27FC236}">
                <a16:creationId xmlns:a16="http://schemas.microsoft.com/office/drawing/2014/main" id="{188F87CD-7764-74E4-8C82-12889FD769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87" b="15417"/>
          <a:stretch/>
        </p:blipFill>
        <p:spPr bwMode="auto">
          <a:xfrm flipH="1">
            <a:off x="0" y="1"/>
            <a:ext cx="12192000" cy="691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74ED2E2-8C0B-F3E9-482D-79C4078E1EDE}"/>
              </a:ext>
            </a:extLst>
          </p:cNvPr>
          <p:cNvSpPr/>
          <p:nvPr/>
        </p:nvSpPr>
        <p:spPr>
          <a:xfrm>
            <a:off x="135370" y="0"/>
            <a:ext cx="11018982" cy="579967"/>
          </a:xfrm>
          <a:prstGeom prst="rect">
            <a:avLst/>
          </a:prstGeom>
        </p:spPr>
        <p:txBody>
          <a:bodyPr wrap="square">
            <a:spAutoFit/>
          </a:bodyPr>
          <a:lstStyle/>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Temporal beam parameters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descr="Fondation ISREC - Objective">
            <a:extLst>
              <a:ext uri="{FF2B5EF4-FFF2-40B4-BE49-F238E27FC236}">
                <a16:creationId xmlns:a16="http://schemas.microsoft.com/office/drawing/2014/main" id="{083D1246-F4D1-13C3-AC30-DF67CCB4BC3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21545" t="6985" r="21619" b="38966"/>
          <a:stretch/>
        </p:blipFill>
        <p:spPr bwMode="auto">
          <a:xfrm>
            <a:off x="11416000" y="101342"/>
            <a:ext cx="514351" cy="489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ouse – ODIN Bioscience">
            <a:extLst>
              <a:ext uri="{FF2B5EF4-FFF2-40B4-BE49-F238E27FC236}">
                <a16:creationId xmlns:a16="http://schemas.microsoft.com/office/drawing/2014/main" id="{0A2162C2-FC66-AC03-240B-67949D3719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07" t="32972" r="13659" b="23254"/>
          <a:stretch/>
        </p:blipFill>
        <p:spPr bwMode="auto">
          <a:xfrm>
            <a:off x="48596" y="1056024"/>
            <a:ext cx="2268354" cy="14369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F1FDC8E-40BF-BB71-97F5-AE5BE5C6979A}"/>
              </a:ext>
            </a:extLst>
          </p:cNvPr>
          <p:cNvSpPr/>
          <p:nvPr/>
        </p:nvSpPr>
        <p:spPr>
          <a:xfrm rot="19733910">
            <a:off x="1421303" y="1664971"/>
            <a:ext cx="381184" cy="195898"/>
          </a:xfrm>
          <a:prstGeom prst="rect">
            <a:avLst/>
          </a:prstGeom>
          <a:solidFill>
            <a:schemeClr val="accent1">
              <a:alpha val="32000"/>
            </a:schemeClr>
          </a:solidFill>
          <a:ln>
            <a:headEnd type="none" w="med" len="med"/>
            <a:tailEnd type="none" w="med" len="med"/>
          </a:ln>
          <a:effectLst>
            <a:outerShdw blurRad="50800"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 6">
            <a:extLst>
              <a:ext uri="{FF2B5EF4-FFF2-40B4-BE49-F238E27FC236}">
                <a16:creationId xmlns:a16="http://schemas.microsoft.com/office/drawing/2014/main" id="{59C3BE9B-0C2A-5D1D-A671-6D7278F9CF39}"/>
              </a:ext>
            </a:extLst>
          </p:cNvPr>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11673175" y="727956"/>
            <a:ext cx="480517" cy="448001"/>
          </a:xfrm>
          <a:prstGeom prst="rect">
            <a:avLst/>
          </a:prstGeom>
        </p:spPr>
      </p:pic>
      <p:sp>
        <p:nvSpPr>
          <p:cNvPr id="5" name="TextBox 4">
            <a:extLst>
              <a:ext uri="{FF2B5EF4-FFF2-40B4-BE49-F238E27FC236}">
                <a16:creationId xmlns:a16="http://schemas.microsoft.com/office/drawing/2014/main" id="{0CC5059B-F2AF-5B6B-5C0E-68F421756699}"/>
              </a:ext>
            </a:extLst>
          </p:cNvPr>
          <p:cNvSpPr txBox="1"/>
          <p:nvPr/>
        </p:nvSpPr>
        <p:spPr>
          <a:xfrm>
            <a:off x="9658350" y="6180489"/>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Plots provided by Luca Soutter</a:t>
            </a:r>
          </a:p>
          <a:p>
            <a:endParaRPr lang="en-GB" sz="1400" dirty="0">
              <a:latin typeface="Times New Roman" panose="02020603050405020304" pitchFamily="18" charset="0"/>
              <a:cs typeface="Times New Roman" panose="02020603050405020304" pitchFamily="18" charset="0"/>
            </a:endParaRPr>
          </a:p>
        </p:txBody>
      </p:sp>
      <p:pic>
        <p:nvPicPr>
          <p:cNvPr id="7" name="Picture 6" descr="A graph with numbers and dots&#10;&#10;AI-generated content may be incorrect.">
            <a:extLst>
              <a:ext uri="{FF2B5EF4-FFF2-40B4-BE49-F238E27FC236}">
                <a16:creationId xmlns:a16="http://schemas.microsoft.com/office/drawing/2014/main" id="{D9B4EE00-3F4A-FCA2-D587-B172137C0A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001" y="860911"/>
            <a:ext cx="5715798" cy="5715798"/>
          </a:xfrm>
          <a:prstGeom prst="rect">
            <a:avLst/>
          </a:prstGeom>
        </p:spPr>
      </p:pic>
      <p:sp>
        <p:nvSpPr>
          <p:cNvPr id="6" name="TextBox 5">
            <a:extLst>
              <a:ext uri="{FF2B5EF4-FFF2-40B4-BE49-F238E27FC236}">
                <a16:creationId xmlns:a16="http://schemas.microsoft.com/office/drawing/2014/main" id="{83518393-803B-9672-2B69-184BA4884BAD}"/>
              </a:ext>
            </a:extLst>
          </p:cNvPr>
          <p:cNvSpPr txBox="1"/>
          <p:nvPr/>
        </p:nvSpPr>
        <p:spPr>
          <a:xfrm>
            <a:off x="512475" y="4597400"/>
            <a:ext cx="3213100" cy="1200329"/>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In skin, an average dose rate of 5 Gy/s or higher results in survival above 80%. Equal DPP results in equal toxicity.</a:t>
            </a:r>
          </a:p>
        </p:txBody>
      </p:sp>
      <p:sp>
        <p:nvSpPr>
          <p:cNvPr id="8" name="Rectangle 1">
            <a:extLst>
              <a:ext uri="{FF2B5EF4-FFF2-40B4-BE49-F238E27FC236}">
                <a16:creationId xmlns:a16="http://schemas.microsoft.com/office/drawing/2014/main" id="{483D8A8D-9430-59AA-D823-2C1AD3512D4D}"/>
              </a:ext>
            </a:extLst>
          </p:cNvPr>
          <p:cNvSpPr>
            <a:spLocks noChangeArrowheads="1"/>
          </p:cNvSpPr>
          <p:nvPr/>
        </p:nvSpPr>
        <p:spPr bwMode="auto">
          <a:xfrm>
            <a:off x="10853414" y="751901"/>
            <a:ext cx="26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eRT6</a:t>
            </a:r>
          </a:p>
        </p:txBody>
      </p:sp>
      <p:sp>
        <p:nvSpPr>
          <p:cNvPr id="12" name="TextBox 11">
            <a:extLst>
              <a:ext uri="{FF2B5EF4-FFF2-40B4-BE49-F238E27FC236}">
                <a16:creationId xmlns:a16="http://schemas.microsoft.com/office/drawing/2014/main" id="{4EC16028-69DE-BC17-CBE4-7F49336B31F7}"/>
              </a:ext>
            </a:extLst>
          </p:cNvPr>
          <p:cNvSpPr txBox="1"/>
          <p:nvPr/>
        </p:nvSpPr>
        <p:spPr>
          <a:xfrm>
            <a:off x="8209695" y="890401"/>
            <a:ext cx="2533650" cy="523220"/>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N=10</a:t>
            </a:r>
          </a:p>
          <a:p>
            <a:endParaRPr lang="en-GB"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C98B67-3507-1F52-322A-CCE638500FE9}"/>
              </a:ext>
            </a:extLst>
          </p:cNvPr>
          <p:cNvSpPr txBox="1"/>
          <p:nvPr/>
        </p:nvSpPr>
        <p:spPr>
          <a:xfrm>
            <a:off x="666050" y="2308714"/>
            <a:ext cx="1650900" cy="458074"/>
          </a:xfrm>
          <a:prstGeom prst="rect">
            <a:avLst/>
          </a:prstGeom>
          <a:noFill/>
        </p:spPr>
        <p:txBody>
          <a:bodyPr wrap="square">
            <a:spAutoFit/>
          </a:bodyPr>
          <a:lstStyle/>
          <a:p>
            <a:pPr marL="111760" algn="just">
              <a:lnSpc>
                <a:spcPct val="150000"/>
              </a:lnSpc>
              <a:spcBef>
                <a:spcPts val="390"/>
              </a:spcBef>
              <a:spcAft>
                <a:spcPts val="0"/>
              </a:spcAft>
            </a:pPr>
            <a:r>
              <a:rPr lang="en-US" dirty="0">
                <a:latin typeface="Times New Roman" panose="02020603050405020304" pitchFamily="18" charset="0"/>
                <a:cs typeface="Times New Roman" panose="02020603050405020304" pitchFamily="18" charset="0"/>
              </a:rPr>
              <a:t>30 Gy</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5611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25141</TotalTime>
  <Words>1819</Words>
  <Application>Microsoft Office PowerPoint</Application>
  <PresentationFormat>Widescreen</PresentationFormat>
  <Paragraphs>354</Paragraphs>
  <Slides>30</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Century Gothic</vt:lpstr>
      <vt:lpstr>Courier New</vt:lpstr>
      <vt:lpstr>Times New Roman</vt:lpstr>
      <vt:lpstr>Wingdings</vt:lpstr>
      <vt:lpstr>Thème Office</vt:lpstr>
      <vt:lpstr>Prism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Centre Hospitalier Universitaire Vaudois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Reparaz Pernaut David</dc:creator>
  <cp:lastModifiedBy>Sesink Anouk</cp:lastModifiedBy>
  <cp:revision>144</cp:revision>
  <dcterms:created xsi:type="dcterms:W3CDTF">2023-06-07T12:29:29Z</dcterms:created>
  <dcterms:modified xsi:type="dcterms:W3CDTF">2025-09-15T21:32:19Z</dcterms:modified>
</cp:coreProperties>
</file>