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sldIdLst>
    <p:sldId id="257" r:id="rId2"/>
    <p:sldId id="577" r:id="rId3"/>
    <p:sldId id="289" r:id="rId4"/>
    <p:sldId id="583" r:id="rId5"/>
    <p:sldId id="581" r:id="rId6"/>
    <p:sldId id="2838" r:id="rId7"/>
    <p:sldId id="263" r:id="rId8"/>
    <p:sldId id="2134805772" r:id="rId9"/>
    <p:sldId id="2134805756" r:id="rId10"/>
    <p:sldId id="2134805774" r:id="rId11"/>
    <p:sldId id="585" r:id="rId12"/>
    <p:sldId id="259" r:id="rId13"/>
    <p:sldId id="261" r:id="rId14"/>
    <p:sldId id="2134805770" r:id="rId15"/>
    <p:sldId id="2839" r:id="rId16"/>
    <p:sldId id="290" r:id="rId17"/>
    <p:sldId id="586" r:id="rId18"/>
    <p:sldId id="587" r:id="rId19"/>
    <p:sldId id="589" r:id="rId20"/>
    <p:sldId id="2829" r:id="rId21"/>
    <p:sldId id="2831" r:id="rId22"/>
    <p:sldId id="2830" r:id="rId23"/>
    <p:sldId id="2134805773" r:id="rId24"/>
    <p:sldId id="2134805776" r:id="rId25"/>
    <p:sldId id="2134805758" r:id="rId26"/>
    <p:sldId id="276" r:id="rId27"/>
    <p:sldId id="258" r:id="rId28"/>
    <p:sldId id="2134805775" r:id="rId29"/>
    <p:sldId id="2134805771" r:id="rId3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18F1F"/>
    <a:srgbClr val="009FDF"/>
    <a:srgbClr val="14A5E0"/>
    <a:srgbClr val="6600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093" autoAdjust="0"/>
  </p:normalViewPr>
  <p:slideViewPr>
    <p:cSldViewPr snapToGrid="0">
      <p:cViewPr>
        <p:scale>
          <a:sx n="60" d="100"/>
          <a:sy n="60" d="100"/>
        </p:scale>
        <p:origin x="87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C14C39D6-4F43-4682-A5B4-42C592C8ECF0}" type="datetimeFigureOut">
              <a:rPr lang="en-US" smtClean="0"/>
              <a:t>9/14/2025</a:t>
            </a:fld>
            <a:endParaRPr lang="en-US"/>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B3532935-1DA3-452D-B337-4CAFDC68F8B0}" type="slidenum">
              <a:rPr lang="en-US" smtClean="0"/>
              <a:t>‹#›</a:t>
            </a:fld>
            <a:endParaRPr lang="en-US"/>
          </a:p>
        </p:txBody>
      </p:sp>
    </p:spTree>
    <p:extLst>
      <p:ext uri="{BB962C8B-B14F-4D97-AF65-F5344CB8AC3E}">
        <p14:creationId xmlns:p14="http://schemas.microsoft.com/office/powerpoint/2010/main" val="85597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Self introduction;</a:t>
            </a:r>
          </a:p>
          <a:p>
            <a:r>
              <a:rPr lang="en-US" altLang="zh-CN" dirty="0"/>
              <a:t>Outline</a:t>
            </a:r>
            <a:endParaRPr lang="en-US" dirty="0"/>
          </a:p>
        </p:txBody>
      </p:sp>
      <p:sp>
        <p:nvSpPr>
          <p:cNvPr id="4" name="Slide Number Placeholder 3"/>
          <p:cNvSpPr>
            <a:spLocks noGrp="1"/>
          </p:cNvSpPr>
          <p:nvPr>
            <p:ph type="sldNum" sz="quarter" idx="5"/>
          </p:nvPr>
        </p:nvSpPr>
        <p:spPr/>
        <p:txBody>
          <a:bodyPr/>
          <a:lstStyle/>
          <a:p>
            <a:fld id="{B3532935-1DA3-452D-B337-4CAFDC68F8B0}" type="slidenum">
              <a:rPr lang="en-US" smtClean="0"/>
              <a:t>1</a:t>
            </a:fld>
            <a:endParaRPr lang="en-US"/>
          </a:p>
        </p:txBody>
      </p:sp>
    </p:spTree>
    <p:extLst>
      <p:ext uri="{BB962C8B-B14F-4D97-AF65-F5344CB8AC3E}">
        <p14:creationId xmlns:p14="http://schemas.microsoft.com/office/powerpoint/2010/main" val="66427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err="1"/>
              <a:t>For</a:t>
            </a:r>
            <a:r>
              <a:rPr lang="de-DE" sz="1000" dirty="0"/>
              <a:t> </a:t>
            </a:r>
            <a:r>
              <a:rPr lang="de-DE" sz="1000" dirty="0" err="1"/>
              <a:t>mice</a:t>
            </a:r>
            <a:r>
              <a:rPr lang="de-DE" sz="1000" dirty="0"/>
              <a:t>, </a:t>
            </a:r>
            <a:r>
              <a:rPr lang="de-DE" sz="1000" dirty="0" err="1"/>
              <a:t>we</a:t>
            </a:r>
            <a:r>
              <a:rPr lang="de-DE" sz="1000" dirty="0"/>
              <a:t> </a:t>
            </a:r>
            <a:r>
              <a:rPr lang="de-DE" sz="1000" dirty="0" err="1"/>
              <a:t>obained</a:t>
            </a:r>
            <a:r>
              <a:rPr lang="de-DE" sz="1000" dirty="0"/>
              <a:t> </a:t>
            </a:r>
            <a:r>
              <a:rPr lang="de-DE" sz="1000" dirty="0" err="1"/>
              <a:t>the</a:t>
            </a:r>
            <a:r>
              <a:rPr lang="de-DE" sz="1000" dirty="0"/>
              <a:t> </a:t>
            </a:r>
            <a:r>
              <a:rPr lang="de-DE" sz="1000" dirty="0" err="1"/>
              <a:t>permission</a:t>
            </a:r>
            <a:r>
              <a:rPr lang="de-DE" sz="1000" dirty="0"/>
              <a:t> </a:t>
            </a:r>
            <a:r>
              <a:rPr lang="de-DE" sz="1000" dirty="0" err="1"/>
              <a:t>to</a:t>
            </a:r>
            <a:r>
              <a:rPr lang="de-DE" sz="1000" dirty="0"/>
              <a:t> </a:t>
            </a:r>
            <a:r>
              <a:rPr lang="de-DE" sz="1000" dirty="0" err="1"/>
              <a:t>house</a:t>
            </a:r>
            <a:r>
              <a:rPr lang="de-DE" sz="1000" dirty="0"/>
              <a:t> </a:t>
            </a:r>
            <a:r>
              <a:rPr lang="de-DE" sz="1000" dirty="0" err="1"/>
              <a:t>up</a:t>
            </a:r>
            <a:r>
              <a:rPr lang="de-DE" sz="1000" dirty="0"/>
              <a:t> </a:t>
            </a:r>
            <a:r>
              <a:rPr lang="de-DE" sz="1000" dirty="0" err="1"/>
              <a:t>to</a:t>
            </a:r>
            <a:r>
              <a:rPr lang="de-DE" sz="1000" dirty="0"/>
              <a:t> 450 </a:t>
            </a:r>
            <a:r>
              <a:rPr lang="de-DE" sz="1000" dirty="0" err="1"/>
              <a:t>mice</a:t>
            </a:r>
            <a:r>
              <a:rPr lang="de-DE" sz="1000" dirty="0"/>
              <a:t> </a:t>
            </a:r>
            <a:r>
              <a:rPr lang="de-DE" sz="1000" dirty="0" err="1"/>
              <a:t>simultaneously</a:t>
            </a:r>
            <a:r>
              <a:rPr lang="de-DE" sz="1000" dirty="0"/>
              <a:t> in </a:t>
            </a:r>
            <a:r>
              <a:rPr lang="de-DE" sz="1000" dirty="0" err="1"/>
              <a:t>July</a:t>
            </a:r>
            <a:r>
              <a:rPr lang="de-DE" sz="1000" dirty="0"/>
              <a:t> 2025. </a:t>
            </a:r>
          </a:p>
          <a:p>
            <a:r>
              <a:rPr lang="de-DE" sz="1000" dirty="0"/>
              <a:t>The </a:t>
            </a:r>
            <a:r>
              <a:rPr lang="de-DE" sz="1000" dirty="0" err="1"/>
              <a:t>mouse</a:t>
            </a:r>
            <a:r>
              <a:rPr lang="de-DE" sz="1000" dirty="0"/>
              <a:t> </a:t>
            </a:r>
            <a:r>
              <a:rPr lang="de-DE" sz="1000" dirty="0" err="1"/>
              <a:t>room</a:t>
            </a:r>
            <a:r>
              <a:rPr lang="de-DE" sz="1000" dirty="0"/>
              <a:t> </a:t>
            </a:r>
            <a:r>
              <a:rPr lang="de-DE" sz="1000" dirty="0" err="1"/>
              <a:t>is</a:t>
            </a:r>
            <a:r>
              <a:rPr lang="de-DE" sz="1000" dirty="0"/>
              <a:t> </a:t>
            </a:r>
            <a:r>
              <a:rPr lang="de-DE" sz="1000" dirty="0" err="1"/>
              <a:t>equipped</a:t>
            </a:r>
            <a:r>
              <a:rPr lang="de-DE" sz="1000" dirty="0"/>
              <a:t> </a:t>
            </a:r>
            <a:r>
              <a:rPr lang="de-DE" sz="1000" dirty="0" err="1"/>
              <a:t>with</a:t>
            </a:r>
            <a:r>
              <a:rPr lang="de-DE" sz="1000" dirty="0"/>
              <a:t> </a:t>
            </a:r>
            <a:r>
              <a:rPr lang="de-DE" sz="1000" dirty="0" err="1"/>
              <a:t>air</a:t>
            </a:r>
            <a:r>
              <a:rPr lang="de-DE" sz="1000" dirty="0"/>
              <a:t> </a:t>
            </a:r>
            <a:r>
              <a:rPr lang="de-DE" sz="1000" dirty="0" err="1"/>
              <a:t>system</a:t>
            </a:r>
            <a:r>
              <a:rPr lang="de-DE" sz="1000" dirty="0"/>
              <a:t> and </a:t>
            </a:r>
            <a:r>
              <a:rPr lang="de-DE" sz="1000" dirty="0" err="1"/>
              <a:t>rack</a:t>
            </a:r>
            <a:r>
              <a:rPr lang="de-DE" sz="1000" dirty="0"/>
              <a:t> </a:t>
            </a:r>
            <a:r>
              <a:rPr lang="de-DE" sz="1000" dirty="0" err="1"/>
              <a:t>for</a:t>
            </a:r>
            <a:r>
              <a:rPr lang="de-DE" sz="1000" dirty="0"/>
              <a:t> </a:t>
            </a:r>
            <a:r>
              <a:rPr lang="de-DE" sz="1000" dirty="0" err="1"/>
              <a:t>individually</a:t>
            </a:r>
            <a:r>
              <a:rPr lang="de-DE" sz="1000" dirty="0"/>
              <a:t> </a:t>
            </a:r>
            <a:r>
              <a:rPr lang="de-DE" sz="1000" dirty="0" err="1"/>
              <a:t>ventilated</a:t>
            </a:r>
            <a:r>
              <a:rPr lang="de-DE" sz="1000" dirty="0"/>
              <a:t> </a:t>
            </a:r>
            <a:r>
              <a:rPr lang="de-DE" sz="1000" dirty="0" err="1"/>
              <a:t>cages</a:t>
            </a:r>
            <a:r>
              <a:rPr lang="de-DE" sz="1000" dirty="0"/>
              <a:t>, </a:t>
            </a:r>
            <a:r>
              <a:rPr lang="de-DE" sz="1000" dirty="0" err="1"/>
              <a:t>cleaning</a:t>
            </a:r>
            <a:r>
              <a:rPr lang="de-DE" sz="1000" dirty="0"/>
              <a:t> </a:t>
            </a:r>
            <a:r>
              <a:rPr lang="de-DE" sz="1000" dirty="0" err="1"/>
              <a:t>station</a:t>
            </a:r>
            <a:r>
              <a:rPr lang="de-DE" sz="1000" dirty="0"/>
              <a:t> and </a:t>
            </a:r>
            <a:r>
              <a:rPr lang="de-DE" sz="1000" dirty="0" err="1"/>
              <a:t>anesthesia</a:t>
            </a:r>
            <a:r>
              <a:rPr lang="de-DE" sz="1000" dirty="0"/>
              <a:t> </a:t>
            </a:r>
            <a:r>
              <a:rPr lang="de-DE" sz="1000" dirty="0" err="1"/>
              <a:t>system</a:t>
            </a:r>
            <a:r>
              <a:rPr lang="de-DE" sz="1000" dirty="0"/>
              <a:t>.</a:t>
            </a:r>
          </a:p>
          <a:p>
            <a:endParaRPr lang="de-DE" sz="1000" dirty="0"/>
          </a:p>
          <a:p>
            <a:r>
              <a:rPr lang="de-DE" sz="1000" dirty="0"/>
              <a:t>In </a:t>
            </a:r>
            <a:r>
              <a:rPr lang="de-DE" sz="1000" dirty="0" err="1"/>
              <a:t>addition</a:t>
            </a:r>
            <a:r>
              <a:rPr lang="de-DE" sz="1000" dirty="0"/>
              <a:t>, </a:t>
            </a:r>
            <a:r>
              <a:rPr lang="de-DE" sz="1000" dirty="0" err="1"/>
              <a:t>we</a:t>
            </a:r>
            <a:r>
              <a:rPr lang="de-DE" sz="1000" dirty="0"/>
              <a:t> </a:t>
            </a:r>
            <a:r>
              <a:rPr lang="de-DE" sz="1000" dirty="0" err="1"/>
              <a:t>are</a:t>
            </a:r>
            <a:r>
              <a:rPr lang="de-DE" sz="1000" dirty="0"/>
              <a:t> </a:t>
            </a:r>
            <a:r>
              <a:rPr lang="de-DE" sz="1000" dirty="0" err="1"/>
              <a:t>purchasing</a:t>
            </a:r>
            <a:r>
              <a:rPr lang="de-DE" sz="1000" dirty="0"/>
              <a:t> a </a:t>
            </a:r>
            <a:r>
              <a:rPr lang="de-DE" sz="1000" dirty="0" err="1"/>
              <a:t>small</a:t>
            </a:r>
            <a:r>
              <a:rPr lang="de-DE" sz="1000" dirty="0"/>
              <a:t> </a:t>
            </a:r>
            <a:r>
              <a:rPr lang="de-DE" sz="1000" dirty="0" err="1"/>
              <a:t>animal</a:t>
            </a:r>
            <a:r>
              <a:rPr lang="de-DE" sz="1000" dirty="0"/>
              <a:t> </a:t>
            </a:r>
            <a:r>
              <a:rPr lang="de-DE" sz="1000" dirty="0" err="1"/>
              <a:t>radiation</a:t>
            </a:r>
            <a:r>
              <a:rPr lang="de-DE" sz="1000" dirty="0"/>
              <a:t> </a:t>
            </a:r>
            <a:r>
              <a:rPr lang="de-DE" sz="1000" dirty="0" err="1"/>
              <a:t>research</a:t>
            </a:r>
            <a:r>
              <a:rPr lang="de-DE" sz="1000" dirty="0"/>
              <a:t> </a:t>
            </a:r>
            <a:r>
              <a:rPr lang="de-DE" sz="1000" dirty="0" err="1"/>
              <a:t>platform</a:t>
            </a:r>
            <a:r>
              <a:rPr lang="de-DE" sz="1000" dirty="0"/>
              <a:t>, </a:t>
            </a:r>
            <a:r>
              <a:rPr lang="de-DE" sz="1000" dirty="0" err="1"/>
              <a:t>which</a:t>
            </a:r>
            <a:r>
              <a:rPr lang="de-DE" sz="1000" dirty="0"/>
              <a:t> will </a:t>
            </a:r>
            <a:r>
              <a:rPr lang="de-DE" sz="1000" dirty="0" err="1"/>
              <a:t>significantly</a:t>
            </a:r>
            <a:r>
              <a:rPr lang="de-DE" sz="1000" dirty="0"/>
              <a:t> </a:t>
            </a:r>
            <a:r>
              <a:rPr lang="de-DE" sz="1000" dirty="0" err="1"/>
              <a:t>enhance</a:t>
            </a:r>
            <a:r>
              <a:rPr lang="de-DE" sz="1000" dirty="0"/>
              <a:t> </a:t>
            </a:r>
            <a:r>
              <a:rPr lang="de-DE" sz="1000" dirty="0" err="1"/>
              <a:t>our</a:t>
            </a:r>
            <a:r>
              <a:rPr lang="de-DE" sz="1000" dirty="0"/>
              <a:t> </a:t>
            </a:r>
            <a:r>
              <a:rPr lang="de-DE" sz="1000" dirty="0" err="1"/>
              <a:t>research</a:t>
            </a:r>
            <a:r>
              <a:rPr lang="de-DE" sz="1000" dirty="0"/>
              <a:t> </a:t>
            </a:r>
            <a:r>
              <a:rPr lang="de-DE" sz="1000" dirty="0" err="1"/>
              <a:t>capabilities</a:t>
            </a:r>
            <a:r>
              <a:rPr lang="de-DE" sz="1000" dirty="0"/>
              <a:t> </a:t>
            </a:r>
            <a:r>
              <a:rPr lang="de-DE" sz="1000" dirty="0" err="1"/>
              <a:t>by</a:t>
            </a:r>
            <a:r>
              <a:rPr lang="de-DE" sz="1000" dirty="0"/>
              <a:t> </a:t>
            </a:r>
            <a:r>
              <a:rPr lang="de-DE" sz="1000" dirty="0" err="1"/>
              <a:t>enabling</a:t>
            </a:r>
            <a:r>
              <a:rPr lang="de-DE" sz="1000" dirty="0"/>
              <a:t>:</a:t>
            </a:r>
            <a:br>
              <a:rPr lang="de-DE" sz="1000" dirty="0"/>
            </a:br>
            <a:r>
              <a:rPr lang="en-US" sz="1000" b="1" dirty="0"/>
              <a:t>Precision conformal radiotherapy</a:t>
            </a:r>
            <a:r>
              <a:rPr lang="en-US" sz="1000" dirty="0"/>
              <a:t> – delivering clinically relevant treatment plans with sub-millimeter accuracy.</a:t>
            </a:r>
          </a:p>
          <a:p>
            <a:r>
              <a:rPr lang="en-US" sz="1000" b="1" dirty="0"/>
              <a:t>High-resolution CT imaging</a:t>
            </a:r>
            <a:r>
              <a:rPr lang="en-US" sz="1000" dirty="0"/>
              <a:t> – allowing accurate tumor localization and treatment planning.</a:t>
            </a:r>
          </a:p>
          <a:p>
            <a:r>
              <a:rPr lang="en-US" sz="1000" b="1" dirty="0"/>
              <a:t>Dynamic couch and gantry movements</a:t>
            </a:r>
            <a:r>
              <a:rPr lang="en-US" sz="1000" dirty="0"/>
              <a:t> – enabling precise beam positioning from multiple angles.</a:t>
            </a:r>
          </a:p>
          <a:p>
            <a:r>
              <a:rPr lang="en-US" sz="1000" b="1" dirty="0"/>
              <a:t>Simple and complex arc therapy</a:t>
            </a:r>
            <a:r>
              <a:rPr lang="en-US" sz="1000" dirty="0"/>
              <a:t> – supporting both basic and advanced irradiation protocols for sophisticated experimental designs.</a:t>
            </a:r>
          </a:p>
          <a:p>
            <a:endParaRPr lang="de-DE" sz="1000" dirty="0"/>
          </a:p>
          <a:p>
            <a:r>
              <a:rPr lang="de-DE" sz="1000" dirty="0" err="1"/>
              <a:t>We</a:t>
            </a:r>
            <a:r>
              <a:rPr lang="de-DE" sz="1000" dirty="0"/>
              <a:t> </a:t>
            </a:r>
            <a:r>
              <a:rPr lang="de-DE" sz="1000" dirty="0" err="1"/>
              <a:t>are</a:t>
            </a:r>
            <a:r>
              <a:rPr lang="de-DE" sz="1000" dirty="0"/>
              <a:t> </a:t>
            </a:r>
            <a:r>
              <a:rPr lang="de-DE" sz="1000" dirty="0" err="1"/>
              <a:t>searchig</a:t>
            </a:r>
            <a:r>
              <a:rPr lang="de-DE" sz="1000" dirty="0"/>
              <a:t> </a:t>
            </a:r>
            <a:r>
              <a:rPr lang="de-DE" sz="1000" dirty="0" err="1"/>
              <a:t>for</a:t>
            </a:r>
            <a:r>
              <a:rPr lang="de-DE" sz="1000" dirty="0"/>
              <a:t> </a:t>
            </a:r>
            <a:r>
              <a:rPr lang="de-DE" sz="1000" dirty="0" err="1"/>
              <a:t>qualified</a:t>
            </a:r>
            <a:r>
              <a:rPr lang="de-DE" sz="1000" dirty="0"/>
              <a:t> </a:t>
            </a:r>
            <a:r>
              <a:rPr lang="de-DE" sz="1000" dirty="0" err="1"/>
              <a:t>experts</a:t>
            </a:r>
            <a:r>
              <a:rPr lang="de-DE" sz="1000" dirty="0"/>
              <a:t> </a:t>
            </a:r>
            <a:r>
              <a:rPr lang="de-DE" sz="1000" dirty="0" err="1"/>
              <a:t>as</a:t>
            </a:r>
            <a:r>
              <a:rPr lang="de-DE" sz="1000" dirty="0"/>
              <a:t> a </a:t>
            </a:r>
            <a:r>
              <a:rPr lang="de-DE" sz="1000" dirty="0" err="1"/>
              <a:t>second</a:t>
            </a:r>
            <a:r>
              <a:rPr lang="de-DE" sz="1000" dirty="0"/>
              <a:t> </a:t>
            </a:r>
            <a:r>
              <a:rPr lang="de-DE" sz="1000" dirty="0" err="1"/>
              <a:t>animal</a:t>
            </a:r>
            <a:r>
              <a:rPr lang="de-DE" sz="1000" dirty="0"/>
              <a:t> </a:t>
            </a:r>
            <a:r>
              <a:rPr lang="de-DE" sz="1000" dirty="0" err="1"/>
              <a:t>welfare</a:t>
            </a:r>
            <a:r>
              <a:rPr lang="de-DE" sz="1000" dirty="0"/>
              <a:t> </a:t>
            </a:r>
            <a:r>
              <a:rPr lang="de-DE" sz="1000" dirty="0" err="1"/>
              <a:t>officer</a:t>
            </a:r>
            <a:r>
              <a:rPr lang="de-DE" sz="1000" dirty="0"/>
              <a:t> and </a:t>
            </a:r>
            <a:r>
              <a:rPr lang="de-DE" sz="1000" dirty="0" err="1"/>
              <a:t>as</a:t>
            </a:r>
            <a:r>
              <a:rPr lang="de-DE" sz="1000" dirty="0"/>
              <a:t> an </a:t>
            </a:r>
            <a:r>
              <a:rPr lang="de-DE" sz="1000" dirty="0" err="1"/>
              <a:t>animal</a:t>
            </a:r>
            <a:r>
              <a:rPr lang="de-DE" sz="1000" dirty="0"/>
              <a:t> </a:t>
            </a:r>
            <a:r>
              <a:rPr lang="de-DE" sz="1000" dirty="0" err="1"/>
              <a:t>caretaker</a:t>
            </a:r>
            <a:r>
              <a:rPr lang="de-DE" sz="1000" dirty="0"/>
              <a:t>.</a:t>
            </a:r>
          </a:p>
          <a:p>
            <a:r>
              <a:rPr lang="de-DE" sz="1000" dirty="0"/>
              <a:t>First </a:t>
            </a:r>
            <a:r>
              <a:rPr lang="de-DE" sz="1000" dirty="0" err="1"/>
              <a:t>radiation</a:t>
            </a:r>
            <a:r>
              <a:rPr lang="de-DE" sz="1000" dirty="0"/>
              <a:t> </a:t>
            </a:r>
            <a:r>
              <a:rPr lang="de-DE" sz="1000" dirty="0" err="1"/>
              <a:t>experiments</a:t>
            </a:r>
            <a:r>
              <a:rPr lang="de-DE" sz="1000" dirty="0"/>
              <a:t> </a:t>
            </a:r>
            <a:r>
              <a:rPr lang="de-DE" sz="1000" dirty="0" err="1"/>
              <a:t>are</a:t>
            </a:r>
            <a:r>
              <a:rPr lang="de-DE" sz="1000" dirty="0"/>
              <a:t> </a:t>
            </a:r>
            <a:r>
              <a:rPr lang="de-DE" sz="1000" dirty="0" err="1"/>
              <a:t>planned</a:t>
            </a:r>
            <a:r>
              <a:rPr lang="de-DE" sz="1000" dirty="0"/>
              <a:t> in 2026.</a:t>
            </a:r>
          </a:p>
          <a:p>
            <a:endParaRPr lang="de-DE" sz="1000" dirty="0"/>
          </a:p>
        </p:txBody>
      </p:sp>
      <p:sp>
        <p:nvSpPr>
          <p:cNvPr id="4" name="Foliennummernplatzhalter 3"/>
          <p:cNvSpPr>
            <a:spLocks noGrp="1"/>
          </p:cNvSpPr>
          <p:nvPr>
            <p:ph type="sldNum" sz="quarter" idx="5"/>
          </p:nvPr>
        </p:nvSpPr>
        <p:spPr/>
        <p:txBody>
          <a:bodyPr/>
          <a:lstStyle/>
          <a:p>
            <a:fld id="{BE7B5255-5329-45F9-87F3-A2F9FB4734DF}" type="slidenum">
              <a:rPr lang="de-DE" smtClean="0"/>
              <a:t>10</a:t>
            </a:fld>
            <a:endParaRPr lang="de-DE"/>
          </a:p>
        </p:txBody>
      </p:sp>
    </p:spTree>
    <p:extLst>
      <p:ext uri="{BB962C8B-B14F-4D97-AF65-F5344CB8AC3E}">
        <p14:creationId xmlns:p14="http://schemas.microsoft.com/office/powerpoint/2010/main" val="260153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beamline has come into operation in August. </a:t>
            </a:r>
          </a:p>
          <a:p>
            <a:r>
              <a:rPr lang="en-US" dirty="0"/>
              <a:t>Besides commissioning shifts, we have spent 9 shifts on dosimetry and 11 shifts on radiation experiments, which were grouped into 68 sessions in total.</a:t>
            </a:r>
          </a:p>
          <a:p>
            <a:endParaRPr lang="en-US" dirty="0"/>
          </a:p>
          <a:p>
            <a:r>
              <a:rPr lang="en-US" dirty="0"/>
              <a:t>For each session, 30 to 40 minutes are required for dismounting and …</a:t>
            </a:r>
          </a:p>
          <a:p>
            <a:r>
              <a:rPr lang="en-US" dirty="0"/>
              <a:t>At low dose rate, the radiation takes 30 minutes to a few hours;</a:t>
            </a:r>
          </a:p>
          <a:p>
            <a:r>
              <a:rPr lang="en-US" dirty="0"/>
              <a:t>At high dose rate, it takes only a few minutes.</a:t>
            </a:r>
          </a:p>
          <a:p>
            <a:endParaRPr lang="en-US" dirty="0"/>
          </a:p>
        </p:txBody>
      </p:sp>
      <p:sp>
        <p:nvSpPr>
          <p:cNvPr id="4" name="Slide Number Placeholder 3"/>
          <p:cNvSpPr>
            <a:spLocks noGrp="1"/>
          </p:cNvSpPr>
          <p:nvPr>
            <p:ph type="sldNum" sz="quarter" idx="5"/>
          </p:nvPr>
        </p:nvSpPr>
        <p:spPr/>
        <p:txBody>
          <a:bodyPr/>
          <a:lstStyle/>
          <a:p>
            <a:fld id="{B3532935-1DA3-452D-B337-4CAFDC68F8B0}" type="slidenum">
              <a:rPr lang="en-US" smtClean="0"/>
              <a:t>11</a:t>
            </a:fld>
            <a:endParaRPr lang="en-US"/>
          </a:p>
        </p:txBody>
      </p:sp>
    </p:spTree>
    <p:extLst>
      <p:ext uri="{BB962C8B-B14F-4D97-AF65-F5344CB8AC3E}">
        <p14:creationId xmlns:p14="http://schemas.microsoft.com/office/powerpoint/2010/main" val="96445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large range of bunch charge, electron beams with variable beam size have been transported towards the exit window. </a:t>
            </a:r>
          </a:p>
          <a:p>
            <a:r>
              <a:rPr lang="en-US" dirty="0"/>
              <a:t>By focusing or defocusing the electron beams, the homogeneous dose area can be adjusted.</a:t>
            </a:r>
          </a:p>
          <a:p>
            <a:r>
              <a:rPr lang="en-US" dirty="0"/>
              <a:t> </a:t>
            </a:r>
          </a:p>
          <a:p>
            <a:r>
              <a:rPr lang="en-US" dirty="0"/>
              <a:t>On the right side, it shows the measured dose distributions from focused and defocused beams, on the films in front of or behind the samples. </a:t>
            </a:r>
          </a:p>
          <a:p>
            <a:r>
              <a:rPr lang="en-US" dirty="0"/>
              <a:t>In this case, the shadow shows clearly a uniform dose for the sample.</a:t>
            </a:r>
          </a:p>
          <a:p>
            <a:endParaRPr lang="en-US" dirty="0"/>
          </a:p>
          <a:p>
            <a:r>
              <a:rPr lang="en-US" dirty="0"/>
              <a:t>At the bottom, it shows a uniform charge distribution along the RF pulse, which means a very nice linear dependence of dose on the number of electron bunches.</a:t>
            </a:r>
          </a:p>
          <a:p>
            <a:endParaRPr lang="en-US" dirty="0"/>
          </a:p>
        </p:txBody>
      </p:sp>
      <p:sp>
        <p:nvSpPr>
          <p:cNvPr id="4" name="Slide Number Placeholder 3"/>
          <p:cNvSpPr>
            <a:spLocks noGrp="1"/>
          </p:cNvSpPr>
          <p:nvPr>
            <p:ph type="sldNum" sz="quarter" idx="5"/>
          </p:nvPr>
        </p:nvSpPr>
        <p:spPr/>
        <p:txBody>
          <a:bodyPr/>
          <a:lstStyle/>
          <a:p>
            <a:fld id="{B3532935-1DA3-452D-B337-4CAFDC68F8B0}" type="slidenum">
              <a:rPr lang="en-US" smtClean="0"/>
              <a:t>12</a:t>
            </a:fld>
            <a:endParaRPr lang="en-US"/>
          </a:p>
        </p:txBody>
      </p:sp>
    </p:spTree>
    <p:extLst>
      <p:ext uri="{BB962C8B-B14F-4D97-AF65-F5344CB8AC3E}">
        <p14:creationId xmlns:p14="http://schemas.microsoft.com/office/powerpoint/2010/main" val="34848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two slides, I will show the results from recent radiation experiments.</a:t>
            </a:r>
          </a:p>
          <a:p>
            <a:r>
              <a:rPr lang="en-US" dirty="0"/>
              <a:t>Due to the short time between the experiments and this talk, the result here is very preliminary.</a:t>
            </a:r>
          </a:p>
          <a:p>
            <a:endParaRPr lang="en-US" dirty="0"/>
          </a:p>
          <a:p>
            <a:r>
              <a:rPr lang="en-US" dirty="0"/>
              <a:t>On this slide, ROS production in the normal and cancer lung cells irradiated at three dose rates are presented.</a:t>
            </a:r>
          </a:p>
          <a:p>
            <a:r>
              <a:rPr lang="en-US" dirty="0"/>
              <a:t>For both types of cells, it shows a clear difference between low dose rate and high dose rate. </a:t>
            </a:r>
          </a:p>
          <a:p>
            <a:r>
              <a:rPr lang="en-US" dirty="0"/>
              <a:t>And the difference is more significant for normal cells.</a:t>
            </a:r>
          </a:p>
          <a:p>
            <a:endParaRPr lang="en-US" dirty="0"/>
          </a:p>
          <a:p>
            <a:r>
              <a:rPr lang="en-US" dirty="0"/>
              <a:t>On the bottom, it shows the ongoing </a:t>
            </a:r>
            <a:r>
              <a:rPr lang="en-US" dirty="0" err="1"/>
              <a:t>Clonogenic</a:t>
            </a:r>
            <a:r>
              <a:rPr lang="en-US" dirty="0"/>
              <a:t> assay, a higher survival rate was observed from normal cells irradiated by 2 </a:t>
            </a:r>
            <a:r>
              <a:rPr lang="en-US" dirty="0" err="1"/>
              <a:t>Gy</a:t>
            </a:r>
            <a:r>
              <a:rPr lang="en-US" dirty="0"/>
              <a:t> under HDR.</a:t>
            </a:r>
          </a:p>
          <a:p>
            <a:endParaRPr lang="en-US" dirty="0"/>
          </a:p>
        </p:txBody>
      </p:sp>
      <p:sp>
        <p:nvSpPr>
          <p:cNvPr id="4" name="Slide Number Placeholder 3"/>
          <p:cNvSpPr>
            <a:spLocks noGrp="1"/>
          </p:cNvSpPr>
          <p:nvPr>
            <p:ph type="sldNum" sz="quarter" idx="5"/>
          </p:nvPr>
        </p:nvSpPr>
        <p:spPr/>
        <p:txBody>
          <a:bodyPr/>
          <a:lstStyle/>
          <a:p>
            <a:fld id="{B3532935-1DA3-452D-B337-4CAFDC68F8B0}" type="slidenum">
              <a:rPr lang="en-US" smtClean="0"/>
              <a:t>13</a:t>
            </a:fld>
            <a:endParaRPr lang="en-US"/>
          </a:p>
        </p:txBody>
      </p:sp>
    </p:spTree>
    <p:extLst>
      <p:ext uri="{BB962C8B-B14F-4D97-AF65-F5344CB8AC3E}">
        <p14:creationId xmlns:p14="http://schemas.microsoft.com/office/powerpoint/2010/main" val="92354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4B8E-85CD-357A-77F1-5365E030B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DF0FB-49A3-17A7-B4C1-7603A9E38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DCF2C-416F-EA70-1830-350C11172587}"/>
              </a:ext>
            </a:extLst>
          </p:cNvPr>
          <p:cNvSpPr>
            <a:spLocks noGrp="1"/>
          </p:cNvSpPr>
          <p:nvPr>
            <p:ph type="body" idx="1"/>
          </p:nvPr>
        </p:nvSpPr>
        <p:spPr/>
        <p:txBody>
          <a:bodyPr/>
          <a:lstStyle/>
          <a:p>
            <a:r>
              <a:rPr lang="en-US" dirty="0"/>
              <a:t>This slide shows the deformity of spine and pericardial edema of zebrafish embryos under radiations of X-rays and electrons.</a:t>
            </a:r>
          </a:p>
          <a:p>
            <a:r>
              <a:rPr lang="en-US" dirty="0"/>
              <a:t>The radiation was carried out 24 hours post fertilization and the analysis was done 4 days after radiation, or 5 days post fertilization.</a:t>
            </a:r>
          </a:p>
          <a:p>
            <a:r>
              <a:rPr lang="en-US" dirty="0"/>
              <a:t>For both spinal curvature and pericardial edema, while LDR radiation shows similar medium and sever deformities, we observed no severe deformities and less medium deformities under HDR.</a:t>
            </a:r>
          </a:p>
          <a:p>
            <a:endParaRPr lang="en-US" dirty="0"/>
          </a:p>
          <a:p>
            <a:r>
              <a:rPr lang="en-US" dirty="0"/>
              <a:t> </a:t>
            </a:r>
          </a:p>
        </p:txBody>
      </p:sp>
      <p:sp>
        <p:nvSpPr>
          <p:cNvPr id="4" name="Slide Number Placeholder 3">
            <a:extLst>
              <a:ext uri="{FF2B5EF4-FFF2-40B4-BE49-F238E27FC236}">
                <a16:creationId xmlns:a16="http://schemas.microsoft.com/office/drawing/2014/main" id="{E29977FA-B14B-5D95-46CE-D302D277D42B}"/>
              </a:ext>
            </a:extLst>
          </p:cNvPr>
          <p:cNvSpPr>
            <a:spLocks noGrp="1"/>
          </p:cNvSpPr>
          <p:nvPr>
            <p:ph type="sldNum" sz="quarter" idx="5"/>
          </p:nvPr>
        </p:nvSpPr>
        <p:spPr/>
        <p:txBody>
          <a:bodyPr/>
          <a:lstStyle/>
          <a:p>
            <a:fld id="{551490F7-7628-49E1-929E-3474EAC9F9CC}" type="slidenum">
              <a:rPr lang="en-US" smtClean="0"/>
              <a:t>14</a:t>
            </a:fld>
            <a:endParaRPr lang="en-US"/>
          </a:p>
        </p:txBody>
      </p:sp>
    </p:spTree>
    <p:extLst>
      <p:ext uri="{BB962C8B-B14F-4D97-AF65-F5344CB8AC3E}">
        <p14:creationId xmlns:p14="http://schemas.microsoft.com/office/powerpoint/2010/main" val="34529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15</a:t>
            </a:fld>
            <a:endParaRPr lang="en-US"/>
          </a:p>
        </p:txBody>
      </p:sp>
    </p:spTree>
    <p:extLst>
      <p:ext uri="{BB962C8B-B14F-4D97-AF65-F5344CB8AC3E}">
        <p14:creationId xmlns:p14="http://schemas.microsoft.com/office/powerpoint/2010/main" val="71212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16</a:t>
            </a:fld>
            <a:endParaRPr lang="en-US"/>
          </a:p>
        </p:txBody>
      </p:sp>
    </p:spTree>
    <p:extLst>
      <p:ext uri="{BB962C8B-B14F-4D97-AF65-F5344CB8AC3E}">
        <p14:creationId xmlns:p14="http://schemas.microsoft.com/office/powerpoint/2010/main" val="197470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17</a:t>
            </a:fld>
            <a:endParaRPr lang="en-US"/>
          </a:p>
        </p:txBody>
      </p:sp>
    </p:spTree>
    <p:extLst>
      <p:ext uri="{BB962C8B-B14F-4D97-AF65-F5344CB8AC3E}">
        <p14:creationId xmlns:p14="http://schemas.microsoft.com/office/powerpoint/2010/main" val="341663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18</a:t>
            </a:fld>
            <a:endParaRPr lang="en-US"/>
          </a:p>
        </p:txBody>
      </p:sp>
    </p:spTree>
    <p:extLst>
      <p:ext uri="{BB962C8B-B14F-4D97-AF65-F5344CB8AC3E}">
        <p14:creationId xmlns:p14="http://schemas.microsoft.com/office/powerpoint/2010/main" val="359362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19</a:t>
            </a:fld>
            <a:endParaRPr lang="en-US"/>
          </a:p>
        </p:txBody>
      </p:sp>
    </p:spTree>
    <p:extLst>
      <p:ext uri="{BB962C8B-B14F-4D97-AF65-F5344CB8AC3E}">
        <p14:creationId xmlns:p14="http://schemas.microsoft.com/office/powerpoint/2010/main" val="83033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Introduction to PITZ, refers to </a:t>
            </a:r>
            <a:r>
              <a:rPr lang="en-US" dirty="0" err="1"/>
              <a:t>FLASHlab@PITZ</a:t>
            </a:r>
            <a:r>
              <a:rPr lang="en-US" dirty="0"/>
              <a:t> as an application</a:t>
            </a:r>
          </a:p>
          <a:p>
            <a:pPr marL="0" indent="0">
              <a:buNone/>
            </a:pPr>
            <a:r>
              <a:rPr lang="en-US" dirty="0"/>
              <a:t>then the beamline and beam parameters, comes to </a:t>
            </a:r>
            <a:r>
              <a:rPr lang="en-US" dirty="0" err="1"/>
              <a:t>FLASHlab@PITZ</a:t>
            </a:r>
            <a:r>
              <a:rPr lang="en-US" dirty="0"/>
              <a:t> beamline in the end</a:t>
            </a:r>
          </a:p>
        </p:txBody>
      </p:sp>
      <p:sp>
        <p:nvSpPr>
          <p:cNvPr id="4" name="Slide Number Placeholder 3"/>
          <p:cNvSpPr>
            <a:spLocks noGrp="1"/>
          </p:cNvSpPr>
          <p:nvPr>
            <p:ph type="sldNum" sz="quarter" idx="10"/>
          </p:nvPr>
        </p:nvSpPr>
        <p:spPr/>
        <p:txBody>
          <a:bodyPr/>
          <a:lstStyle/>
          <a:p>
            <a:fld id="{BE7B5255-5329-45F9-87F3-A2F9FB4734DF}" type="slidenum">
              <a:rPr lang="de-DE" smtClean="0"/>
              <a:t>2</a:t>
            </a:fld>
            <a:endParaRPr lang="de-DE"/>
          </a:p>
        </p:txBody>
      </p:sp>
    </p:spTree>
    <p:extLst>
      <p:ext uri="{BB962C8B-B14F-4D97-AF65-F5344CB8AC3E}">
        <p14:creationId xmlns:p14="http://schemas.microsoft.com/office/powerpoint/2010/main" val="3149638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20</a:t>
            </a:fld>
            <a:endParaRPr lang="en-US"/>
          </a:p>
        </p:txBody>
      </p:sp>
    </p:spTree>
    <p:extLst>
      <p:ext uri="{BB962C8B-B14F-4D97-AF65-F5344CB8AC3E}">
        <p14:creationId xmlns:p14="http://schemas.microsoft.com/office/powerpoint/2010/main" val="922453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21</a:t>
            </a:fld>
            <a:endParaRPr lang="en-US"/>
          </a:p>
        </p:txBody>
      </p:sp>
    </p:spTree>
    <p:extLst>
      <p:ext uri="{BB962C8B-B14F-4D97-AF65-F5344CB8AC3E}">
        <p14:creationId xmlns:p14="http://schemas.microsoft.com/office/powerpoint/2010/main" val="186926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22</a:t>
            </a:fld>
            <a:endParaRPr lang="en-US"/>
          </a:p>
        </p:txBody>
      </p:sp>
    </p:spTree>
    <p:extLst>
      <p:ext uri="{BB962C8B-B14F-4D97-AF65-F5344CB8AC3E}">
        <p14:creationId xmlns:p14="http://schemas.microsoft.com/office/powerpoint/2010/main" val="331691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DF04B-9685-477C-AFD0-34A39D3BB215}" type="slidenum">
              <a:rPr lang="en-US" smtClean="0"/>
              <a:t>23</a:t>
            </a:fld>
            <a:endParaRPr lang="en-US"/>
          </a:p>
        </p:txBody>
      </p:sp>
    </p:spTree>
    <p:extLst>
      <p:ext uri="{BB962C8B-B14F-4D97-AF65-F5344CB8AC3E}">
        <p14:creationId xmlns:p14="http://schemas.microsoft.com/office/powerpoint/2010/main" val="1866589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FLASHlab@PITZ</a:t>
            </a:r>
            <a:r>
              <a:rPr lang="en-US" dirty="0"/>
              <a:t> beamline: how the electrons move, the diagnostics and experimental area</a:t>
            </a:r>
          </a:p>
          <a:p>
            <a:r>
              <a:rPr lang="en-US" dirty="0"/>
              <a:t>Zoomed view of the motor stage, 9 slots for samples and 1 slot for online dosimetry</a:t>
            </a:r>
          </a:p>
          <a:p>
            <a:r>
              <a:rPr lang="en-US" dirty="0"/>
              <a:t>More flexible PITZ-robot is under preparation</a:t>
            </a:r>
          </a:p>
          <a:p>
            <a:r>
              <a:rPr lang="en-US" dirty="0"/>
              <a:t>Also mention the vertical kicker</a:t>
            </a:r>
          </a:p>
        </p:txBody>
      </p:sp>
      <p:sp>
        <p:nvSpPr>
          <p:cNvPr id="4" name="Slide Number Placeholder 3"/>
          <p:cNvSpPr>
            <a:spLocks noGrp="1"/>
          </p:cNvSpPr>
          <p:nvPr>
            <p:ph type="sldNum" sz="quarter" idx="5"/>
          </p:nvPr>
        </p:nvSpPr>
        <p:spPr/>
        <p:txBody>
          <a:bodyPr/>
          <a:lstStyle/>
          <a:p>
            <a:fld id="{D9DDF04B-9685-477C-AFD0-34A39D3BB215}" type="slidenum">
              <a:rPr lang="en-US" smtClean="0"/>
              <a:t>24</a:t>
            </a:fld>
            <a:endParaRPr lang="en-US"/>
          </a:p>
        </p:txBody>
      </p:sp>
    </p:spTree>
    <p:extLst>
      <p:ext uri="{BB962C8B-B14F-4D97-AF65-F5344CB8AC3E}">
        <p14:creationId xmlns:p14="http://schemas.microsoft.com/office/powerpoint/2010/main" val="3035967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0" i="0" kern="1200" dirty="0">
                <a:solidFill>
                  <a:schemeClr val="tx1"/>
                </a:solidFill>
                <a:effectLst/>
                <a:latin typeface="+mn-lt"/>
                <a:ea typeface="+mn-ea"/>
                <a:cs typeface="+mn-cs"/>
              </a:rPr>
              <a:t>H, or General Hardness, measures the concentration of minerals such as calcium and magnesium in the water. KH, or Carbonate Hardness, measures the buffering capacity of the water, which is essential to maintain a stable pH level. Low levels of both GH and KH can produce an </a:t>
            </a:r>
            <a:r>
              <a:rPr lang="en-US" sz="1000" b="0" i="0" kern="1200" dirty="0" err="1">
                <a:solidFill>
                  <a:schemeClr val="tx1"/>
                </a:solidFill>
                <a:effectLst/>
                <a:latin typeface="+mn-lt"/>
                <a:ea typeface="+mn-ea"/>
                <a:cs typeface="+mn-cs"/>
              </a:rPr>
              <a:t>unfavourable</a:t>
            </a:r>
            <a:r>
              <a:rPr lang="en-US" sz="1000" b="0" i="0" kern="1200" dirty="0">
                <a:solidFill>
                  <a:schemeClr val="tx1"/>
                </a:solidFill>
                <a:effectLst/>
                <a:latin typeface="+mn-lt"/>
                <a:ea typeface="+mn-ea"/>
                <a:cs typeface="+mn-cs"/>
              </a:rPr>
              <a:t> environment for aquatic life.</a:t>
            </a:r>
            <a:endParaRPr lang="de-DE" sz="1000" dirty="0"/>
          </a:p>
        </p:txBody>
      </p:sp>
      <p:sp>
        <p:nvSpPr>
          <p:cNvPr id="4" name="Foliennummernplatzhalter 3"/>
          <p:cNvSpPr>
            <a:spLocks noGrp="1"/>
          </p:cNvSpPr>
          <p:nvPr>
            <p:ph type="sldNum" sz="quarter" idx="5"/>
          </p:nvPr>
        </p:nvSpPr>
        <p:spPr/>
        <p:txBody>
          <a:bodyPr/>
          <a:lstStyle/>
          <a:p>
            <a:fld id="{BE7B5255-5329-45F9-87F3-A2F9FB4734DF}" type="slidenum">
              <a:rPr lang="de-DE" smtClean="0"/>
              <a:t>25</a:t>
            </a:fld>
            <a:endParaRPr lang="de-DE"/>
          </a:p>
        </p:txBody>
      </p:sp>
    </p:spTree>
    <p:extLst>
      <p:ext uri="{BB962C8B-B14F-4D97-AF65-F5344CB8AC3E}">
        <p14:creationId xmlns:p14="http://schemas.microsoft.com/office/powerpoint/2010/main" val="3798692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26</a:t>
            </a:fld>
            <a:endParaRPr lang="en-US"/>
          </a:p>
        </p:txBody>
      </p:sp>
    </p:spTree>
    <p:extLst>
      <p:ext uri="{BB962C8B-B14F-4D97-AF65-F5344CB8AC3E}">
        <p14:creationId xmlns:p14="http://schemas.microsoft.com/office/powerpoint/2010/main" val="162496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27</a:t>
            </a:fld>
            <a:endParaRPr lang="en-US"/>
          </a:p>
        </p:txBody>
      </p:sp>
    </p:spTree>
    <p:extLst>
      <p:ext uri="{BB962C8B-B14F-4D97-AF65-F5344CB8AC3E}">
        <p14:creationId xmlns:p14="http://schemas.microsoft.com/office/powerpoint/2010/main" val="3535714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32935-1DA3-452D-B337-4CAFDC68F8B0}" type="slidenum">
              <a:rPr lang="en-US" smtClean="0"/>
              <a:t>28</a:t>
            </a:fld>
            <a:endParaRPr lang="en-US"/>
          </a:p>
        </p:txBody>
      </p:sp>
    </p:spTree>
    <p:extLst>
      <p:ext uri="{BB962C8B-B14F-4D97-AF65-F5344CB8AC3E}">
        <p14:creationId xmlns:p14="http://schemas.microsoft.com/office/powerpoint/2010/main" val="3824945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ADD77-74FF-E121-1E2A-7BA51028D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F0692-AA83-7534-6782-520ADB186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1C5D8-05A9-79A3-9DD9-77104A3D9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06DDE6-9F5D-52BA-307F-B393AD1AB323}"/>
              </a:ext>
            </a:extLst>
          </p:cNvPr>
          <p:cNvSpPr>
            <a:spLocks noGrp="1"/>
          </p:cNvSpPr>
          <p:nvPr>
            <p:ph type="sldNum" sz="quarter" idx="5"/>
          </p:nvPr>
        </p:nvSpPr>
        <p:spPr/>
        <p:txBody>
          <a:bodyPr/>
          <a:lstStyle/>
          <a:p>
            <a:fld id="{551490F7-7628-49E1-929E-3474EAC9F9CC}" type="slidenum">
              <a:rPr lang="en-US" smtClean="0"/>
              <a:t>29</a:t>
            </a:fld>
            <a:endParaRPr lang="en-US"/>
          </a:p>
        </p:txBody>
      </p:sp>
    </p:spTree>
    <p:extLst>
      <p:ext uri="{BB962C8B-B14F-4D97-AF65-F5344CB8AC3E}">
        <p14:creationId xmlns:p14="http://schemas.microsoft.com/office/powerpoint/2010/main" val="266275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FLASHlab@PITZ</a:t>
            </a:r>
            <a:r>
              <a:rPr lang="en-US" dirty="0"/>
              <a:t> beamline: how the electrons move, the diagnostics and experimental area</a:t>
            </a:r>
          </a:p>
          <a:p>
            <a:r>
              <a:rPr lang="en-US" dirty="0"/>
              <a:t>Zoomed view of the motor stage, 9 slots for samples and 1 slot for online dosimetry</a:t>
            </a:r>
          </a:p>
          <a:p>
            <a:r>
              <a:rPr lang="en-US" dirty="0"/>
              <a:t>More flexible PITZ-robot is under preparation</a:t>
            </a:r>
          </a:p>
          <a:p>
            <a:r>
              <a:rPr lang="en-US" dirty="0"/>
              <a:t>Also mention the vertical kicker</a:t>
            </a:r>
          </a:p>
        </p:txBody>
      </p:sp>
      <p:sp>
        <p:nvSpPr>
          <p:cNvPr id="4" name="Slide Number Placeholder 3"/>
          <p:cNvSpPr>
            <a:spLocks noGrp="1"/>
          </p:cNvSpPr>
          <p:nvPr>
            <p:ph type="sldNum" sz="quarter" idx="5"/>
          </p:nvPr>
        </p:nvSpPr>
        <p:spPr/>
        <p:txBody>
          <a:bodyPr/>
          <a:lstStyle/>
          <a:p>
            <a:fld id="{D9DDF04B-9685-477C-AFD0-34A39D3BB215}" type="slidenum">
              <a:rPr lang="en-US" smtClean="0"/>
              <a:t>3</a:t>
            </a:fld>
            <a:endParaRPr lang="en-US"/>
          </a:p>
        </p:txBody>
      </p:sp>
    </p:spTree>
    <p:extLst>
      <p:ext uri="{BB962C8B-B14F-4D97-AF65-F5344CB8AC3E}">
        <p14:creationId xmlns:p14="http://schemas.microsoft.com/office/powerpoint/2010/main" val="171245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unique capability is to generate radiation field with scanning beams;</a:t>
            </a:r>
          </a:p>
          <a:p>
            <a:r>
              <a:rPr lang="en-US" dirty="0"/>
              <a:t>To do this, we have installed a slow kicker on the beamline, which is to be tested soon</a:t>
            </a:r>
          </a:p>
          <a:p>
            <a:r>
              <a:rPr lang="en-US" dirty="0"/>
              <a:t>The quick kicker design is finished and the production is ongoing</a:t>
            </a:r>
          </a:p>
          <a:p>
            <a:r>
              <a:rPr lang="en-US" dirty="0"/>
              <a:t>The benefits of scanning beams includes …</a:t>
            </a:r>
          </a:p>
          <a:p>
            <a:r>
              <a:rPr lang="en-US" dirty="0"/>
              <a:t>Simulation case: 15x15 electron beams with an RMS size of 0.1 mm and spacing of 1.8 mm; after 2.5 cm in air, maintains a PVDR of 2.2</a:t>
            </a:r>
          </a:p>
          <a:p>
            <a:r>
              <a:rPr lang="en-US" dirty="0"/>
              <a:t>Became uniform from 1 cm in water</a:t>
            </a:r>
          </a:p>
          <a:p>
            <a:endParaRPr lang="en-US" dirty="0"/>
          </a:p>
        </p:txBody>
      </p:sp>
      <p:sp>
        <p:nvSpPr>
          <p:cNvPr id="4" name="Slide Number Placeholder 3"/>
          <p:cNvSpPr>
            <a:spLocks noGrp="1"/>
          </p:cNvSpPr>
          <p:nvPr>
            <p:ph type="sldNum" sz="quarter" idx="5"/>
          </p:nvPr>
        </p:nvSpPr>
        <p:spPr/>
        <p:txBody>
          <a:bodyPr/>
          <a:lstStyle/>
          <a:p>
            <a:fld id="{D9DDF04B-9685-477C-AFD0-34A39D3BB215}" type="slidenum">
              <a:rPr lang="en-US" smtClean="0"/>
              <a:t>4</a:t>
            </a:fld>
            <a:endParaRPr lang="en-US"/>
          </a:p>
        </p:txBody>
      </p:sp>
    </p:spTree>
    <p:extLst>
      <p:ext uri="{BB962C8B-B14F-4D97-AF65-F5344CB8AC3E}">
        <p14:creationId xmlns:p14="http://schemas.microsoft.com/office/powerpoint/2010/main" val="419588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Design and test the dual-scatter scheme, which allows to generate broad uniform radiation field inside the target with a good transmission efficiency towards the target;</a:t>
            </a:r>
          </a:p>
          <a:p>
            <a:r>
              <a:rPr lang="en-US" altLang="zh-CN" dirty="0"/>
              <a:t>Exit window as first scatter to expand the beam, a specially design film introduce a radially dependent scatter angle to flatten the beam; After optimization, 60% efficiency</a:t>
            </a:r>
          </a:p>
          <a:p>
            <a:endParaRPr lang="en-US" altLang="zh-CN" dirty="0"/>
          </a:p>
          <a:p>
            <a:r>
              <a:rPr lang="en-US" dirty="0"/>
              <a:t>In addition, it is also possible to focus very low charge bunch into sub-micrometer size. In this simulation, two additional quadrupoles are employed to focus the beam by a factor of more than 1000.</a:t>
            </a:r>
          </a:p>
          <a:p>
            <a:r>
              <a:rPr lang="en-US" dirty="0"/>
              <a:t>Given the very low bunch charge, the local dose can reach up to 200 </a:t>
            </a:r>
            <a:r>
              <a:rPr lang="en-US" dirty="0" err="1"/>
              <a:t>Gy</a:t>
            </a:r>
            <a:r>
              <a:rPr lang="en-US" dirty="0"/>
              <a:t>;</a:t>
            </a:r>
          </a:p>
          <a:p>
            <a:r>
              <a:rPr lang="en-US" dirty="0"/>
              <a:t>The high dose can be precisely delivered to individual cells, allowing studying cell damage mechanism and by stander effects.</a:t>
            </a:r>
          </a:p>
        </p:txBody>
      </p:sp>
      <p:sp>
        <p:nvSpPr>
          <p:cNvPr id="4" name="Slide Number Placeholder 3"/>
          <p:cNvSpPr>
            <a:spLocks noGrp="1"/>
          </p:cNvSpPr>
          <p:nvPr>
            <p:ph type="sldNum" sz="quarter" idx="5"/>
          </p:nvPr>
        </p:nvSpPr>
        <p:spPr/>
        <p:txBody>
          <a:bodyPr/>
          <a:lstStyle/>
          <a:p>
            <a:fld id="{D9DDF04B-9685-477C-AFD0-34A39D3BB215}" type="slidenum">
              <a:rPr lang="en-US" smtClean="0"/>
              <a:t>5</a:t>
            </a:fld>
            <a:endParaRPr lang="en-US"/>
          </a:p>
        </p:txBody>
      </p:sp>
    </p:spTree>
    <p:extLst>
      <p:ext uri="{BB962C8B-B14F-4D97-AF65-F5344CB8AC3E}">
        <p14:creationId xmlns:p14="http://schemas.microsoft.com/office/powerpoint/2010/main" val="755297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827088"/>
            <a:ext cx="7281863" cy="4097337"/>
          </a:xfrm>
        </p:spPr>
      </p:sp>
      <p:sp>
        <p:nvSpPr>
          <p:cNvPr id="3" name="Notes Placeholder 2"/>
          <p:cNvSpPr>
            <a:spLocks noGrp="1"/>
          </p:cNvSpPr>
          <p:nvPr>
            <p:ph type="body" idx="1"/>
          </p:nvPr>
        </p:nvSpPr>
        <p:spPr/>
        <p:txBody>
          <a:bodyPr/>
          <a:lstStyle/>
          <a:p>
            <a:r>
              <a:rPr lang="en-US" dirty="0"/>
              <a:t>0.2 </a:t>
            </a:r>
            <a:r>
              <a:rPr lang="en-US" dirty="0" err="1"/>
              <a:t>Gy</a:t>
            </a:r>
            <a:r>
              <a:rPr lang="en-US" dirty="0"/>
              <a:t> per </a:t>
            </a:r>
            <a:r>
              <a:rPr lang="en-US" dirty="0" err="1"/>
              <a:t>pC</a:t>
            </a:r>
            <a:r>
              <a:rPr lang="en-US" dirty="0"/>
              <a:t> within 1mm </a:t>
            </a:r>
            <a:r>
              <a:rPr lang="en-US" dirty="0">
                <a:sym typeface="Wingdings" panose="05000000000000000000" pitchFamily="2" charset="2"/>
              </a:rPr>
              <a:t> </a:t>
            </a:r>
            <a:r>
              <a:rPr lang="en-US" dirty="0"/>
              <a:t>50 bunches for 10 </a:t>
            </a:r>
            <a:r>
              <a:rPr lang="en-US" dirty="0" err="1"/>
              <a:t>Gy</a:t>
            </a:r>
            <a:endParaRPr lang="en-US" dirty="0"/>
          </a:p>
          <a:p>
            <a:endParaRPr lang="en-US" dirty="0"/>
          </a:p>
          <a:p>
            <a:r>
              <a:rPr lang="en-US" b="1" dirty="0"/>
              <a:t>This slide summarizes our dose parameter space.</a:t>
            </a:r>
            <a:br>
              <a:rPr lang="en-US" dirty="0"/>
            </a:br>
            <a:r>
              <a:rPr lang="en-US" dirty="0"/>
              <a:t>We considered both the scanning and scattering methods mentioned earlier, as well as the capabilities of our two laser systems.</a:t>
            </a:r>
          </a:p>
          <a:p>
            <a:r>
              <a:rPr lang="en-US" dirty="0"/>
              <a:t>Our lasers operate in what is called </a:t>
            </a:r>
            <a:r>
              <a:rPr lang="en-US" i="1" dirty="0"/>
              <a:t>burst mode</a:t>
            </a:r>
            <a:r>
              <a:rPr lang="en-US" dirty="0"/>
              <a:t>. The bursts repeat at 10 Hz, and within each burst the laser pulses repeat at a frequency of up to 4.5 MHz —  or separated by about 220 ns.</a:t>
            </a:r>
            <a:br>
              <a:rPr lang="en-US" dirty="0"/>
            </a:br>
            <a:r>
              <a:rPr lang="en-US" dirty="0"/>
              <a:t>When we combine the two lasers, we can reach even shorter pulse separation — down to the RF frequency of 1.3 GHz, or roughly 770 ps.</a:t>
            </a:r>
          </a:p>
          <a:p>
            <a:endParaRPr lang="en-US" dirty="0"/>
          </a:p>
          <a:p>
            <a:r>
              <a:rPr lang="en-US" dirty="0"/>
              <a:t>On this plot, the </a:t>
            </a:r>
            <a:r>
              <a:rPr lang="en-US" b="1" dirty="0"/>
              <a:t>horizontal axis</a:t>
            </a:r>
            <a:r>
              <a:rPr lang="en-US" dirty="0"/>
              <a:t> shows the dose rate, and the </a:t>
            </a:r>
            <a:r>
              <a:rPr lang="en-US" b="1" dirty="0"/>
              <a:t>vertical axis</a:t>
            </a:r>
            <a:r>
              <a:rPr lang="en-US" dirty="0"/>
              <a:t> shows the time required to deliver at least 10 </a:t>
            </a:r>
            <a:r>
              <a:rPr lang="en-US" dirty="0" err="1"/>
              <a:t>Gy</a:t>
            </a:r>
            <a:r>
              <a:rPr lang="en-US" dirty="0"/>
              <a:t>.</a:t>
            </a:r>
            <a:br>
              <a:rPr lang="en-US" dirty="0"/>
            </a:br>
            <a:r>
              <a:rPr lang="en-US" dirty="0"/>
              <a:t>We have also indicated the regions where FLASH effects have been studied in other laboratories for comparison.</a:t>
            </a:r>
          </a:p>
          <a:p>
            <a:endParaRPr lang="en-US" dirty="0"/>
          </a:p>
          <a:p>
            <a:r>
              <a:rPr lang="en-US" dirty="0"/>
              <a:t>Using the </a:t>
            </a:r>
            <a:r>
              <a:rPr lang="en-US" b="1" dirty="0"/>
              <a:t>scattering method</a:t>
            </a:r>
            <a:r>
              <a:rPr lang="en-US" dirty="0"/>
              <a:t> with a single laser, we can reach dose rates up to about 10⁸ </a:t>
            </a:r>
            <a:r>
              <a:rPr lang="en-US" dirty="0" err="1"/>
              <a:t>Gy</a:t>
            </a:r>
            <a:r>
              <a:rPr lang="en-US" dirty="0"/>
              <a:t>/s.</a:t>
            </a:r>
            <a:br>
              <a:rPr lang="en-US" dirty="0"/>
            </a:br>
            <a:r>
              <a:rPr lang="en-US" dirty="0"/>
              <a:t>With the </a:t>
            </a:r>
            <a:r>
              <a:rPr lang="en-US" b="1" dirty="0"/>
              <a:t>two-bunch scheme</a:t>
            </a:r>
            <a:r>
              <a:rPr lang="en-US" dirty="0"/>
              <a:t>, this extends by roughly two orders of magnitude.</a:t>
            </a:r>
          </a:p>
          <a:p>
            <a:endParaRPr lang="en-US" dirty="0"/>
          </a:p>
          <a:p>
            <a:r>
              <a:rPr lang="en-US" dirty="0"/>
              <a:t>When we switch to 2D </a:t>
            </a:r>
            <a:r>
              <a:rPr lang="en-US" b="1" dirty="0"/>
              <a:t>beam scanning</a:t>
            </a:r>
            <a:r>
              <a:rPr lang="en-US" dirty="0"/>
              <a:t>, the available parameter space becomes larger with uniform radiation fields, and even more with spatially fractionated radiation fields.</a:t>
            </a:r>
          </a:p>
          <a:p>
            <a:endParaRPr lang="en-US" dirty="0"/>
          </a:p>
          <a:p>
            <a:r>
              <a:rPr lang="en-US" dirty="0"/>
              <a:t>Ref:</a:t>
            </a:r>
          </a:p>
          <a:p>
            <a:r>
              <a:rPr lang="en-US" dirty="0" err="1"/>
              <a:t>Folkerts</a:t>
            </a:r>
            <a:r>
              <a:rPr lang="en-US" dirty="0"/>
              <a:t> M, Abel E, </a:t>
            </a:r>
            <a:r>
              <a:rPr lang="en-US" dirty="0" err="1"/>
              <a:t>Busold</a:t>
            </a:r>
            <a:r>
              <a:rPr lang="en-US" dirty="0"/>
              <a:t> S, Perez J, </a:t>
            </a:r>
            <a:r>
              <a:rPr lang="en-US" dirty="0" err="1"/>
              <a:t>Krishnamurthi</a:t>
            </a:r>
            <a:r>
              <a:rPr lang="en-US" dirty="0"/>
              <a:t> V and Ling C 2020 A framework for defining FLASH dose rate for pencil beam scanning Med. Phys. 47 6396–404</a:t>
            </a:r>
          </a:p>
          <a:p>
            <a:endParaRPr lang="en-US" dirty="0"/>
          </a:p>
        </p:txBody>
      </p:sp>
      <p:sp>
        <p:nvSpPr>
          <p:cNvPr id="4" name="Slide Number Placeholder 3"/>
          <p:cNvSpPr>
            <a:spLocks noGrp="1"/>
          </p:cNvSpPr>
          <p:nvPr>
            <p:ph type="sldNum" idx="3"/>
          </p:nvPr>
        </p:nvSpPr>
        <p:spPr/>
        <p:txBody>
          <a:bodyPr/>
          <a:lstStyle/>
          <a:p>
            <a:pPr indent="0" algn="r">
              <a:buNone/>
            </a:pPr>
            <a:fld id="{8345ECC3-0900-402D-934F-7E84C348715B}" type="slidenum">
              <a:rPr lang="en-US" sz="1400" b="0" strike="noStrike" spc="-1" smtClean="0">
                <a:solidFill>
                  <a:srgbClr val="000000"/>
                </a:solidFill>
                <a:latin typeface="Times New Roman"/>
              </a:rPr>
              <a:t>6</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76135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243013"/>
            <a:ext cx="5946775" cy="3346450"/>
          </a:xfrm>
        </p:spPr>
      </p:sp>
      <p:sp>
        <p:nvSpPr>
          <p:cNvPr id="3" name="Notizenplatzhalter 2"/>
          <p:cNvSpPr>
            <a:spLocks noGrp="1"/>
          </p:cNvSpPr>
          <p:nvPr>
            <p:ph type="body" idx="1"/>
          </p:nvPr>
        </p:nvSpPr>
        <p:spPr/>
        <p:txBody>
          <a:bodyPr/>
          <a:lstStyle/>
          <a:p>
            <a:r>
              <a:rPr lang="en-US" dirty="0"/>
              <a:t>To better support biochemical experiments, dose measurement has been integrated into radiation experiments on the platform.</a:t>
            </a:r>
            <a:endParaRPr lang="de-DE" dirty="0"/>
          </a:p>
          <a:p>
            <a:r>
              <a:rPr lang="de-DE" dirty="0" err="1"/>
              <a:t>To</a:t>
            </a:r>
            <a:r>
              <a:rPr lang="de-DE" dirty="0"/>
              <a:t> support bio-</a:t>
            </a:r>
            <a:r>
              <a:rPr lang="de-DE" dirty="0" err="1"/>
              <a:t>chemical</a:t>
            </a:r>
            <a:r>
              <a:rPr lang="de-DE" dirty="0"/>
              <a:t> </a:t>
            </a:r>
            <a:r>
              <a:rPr lang="de-DE" dirty="0" err="1"/>
              <a:t>experiments</a:t>
            </a:r>
            <a:r>
              <a:rPr lang="de-DE" dirty="0"/>
              <a:t>, </a:t>
            </a:r>
            <a:r>
              <a:rPr lang="de-DE" dirty="0" err="1"/>
              <a:t>we</a:t>
            </a:r>
            <a:r>
              <a:rPr lang="de-DE" dirty="0"/>
              <a:t> </a:t>
            </a:r>
            <a:r>
              <a:rPr lang="de-DE" dirty="0" err="1"/>
              <a:t>offer</a:t>
            </a:r>
            <a:r>
              <a:rPr lang="de-DE" dirty="0"/>
              <a:t> online </a:t>
            </a:r>
            <a:r>
              <a:rPr lang="de-DE" dirty="0" err="1"/>
              <a:t>detectors</a:t>
            </a:r>
            <a:r>
              <a:rPr lang="de-DE" dirty="0"/>
              <a:t> </a:t>
            </a:r>
            <a:r>
              <a:rPr lang="de-DE" dirty="0" err="1"/>
              <a:t>for</a:t>
            </a:r>
            <a:r>
              <a:rPr lang="de-DE" dirty="0"/>
              <a:t> … and </a:t>
            </a:r>
            <a:r>
              <a:rPr lang="de-DE" dirty="0" err="1"/>
              <a:t>films</a:t>
            </a:r>
            <a:r>
              <a:rPr lang="de-DE" dirty="0"/>
              <a:t> </a:t>
            </a:r>
            <a:r>
              <a:rPr lang="de-DE" dirty="0" err="1"/>
              <a:t>for</a:t>
            </a:r>
            <a:r>
              <a:rPr lang="de-DE" dirty="0"/>
              <a:t> …</a:t>
            </a:r>
          </a:p>
          <a:p>
            <a:r>
              <a:rPr lang="de-DE" dirty="0"/>
              <a:t>In </a:t>
            </a:r>
            <a:r>
              <a:rPr lang="de-DE" dirty="0" err="1"/>
              <a:t>addition</a:t>
            </a:r>
            <a:r>
              <a:rPr lang="de-DE" dirty="0"/>
              <a:t>, </a:t>
            </a:r>
            <a:r>
              <a:rPr lang="de-DE" dirty="0" err="1"/>
              <a:t>we</a:t>
            </a:r>
            <a:r>
              <a:rPr lang="de-DE" dirty="0"/>
              <a:t> also </a:t>
            </a:r>
            <a:r>
              <a:rPr lang="de-DE" dirty="0" err="1"/>
              <a:t>use</a:t>
            </a:r>
            <a:r>
              <a:rPr lang="de-DE" dirty="0"/>
              <a:t> </a:t>
            </a:r>
            <a:r>
              <a:rPr lang="de-DE" dirty="0" err="1"/>
              <a:t>the</a:t>
            </a:r>
            <a:r>
              <a:rPr lang="de-DE" dirty="0"/>
              <a:t> </a:t>
            </a:r>
            <a:r>
              <a:rPr lang="de-DE" dirty="0" err="1"/>
              <a:t>platform</a:t>
            </a:r>
            <a:r>
              <a:rPr lang="de-DE" dirty="0"/>
              <a:t> </a:t>
            </a:r>
            <a:r>
              <a:rPr lang="de-DE" dirty="0" err="1"/>
              <a:t>for</a:t>
            </a:r>
            <a:r>
              <a:rPr lang="de-DE" dirty="0"/>
              <a:t> </a:t>
            </a:r>
            <a:r>
              <a:rPr lang="de-DE" dirty="0" err="1"/>
              <a:t>dosimetry</a:t>
            </a:r>
            <a:r>
              <a:rPr lang="de-DE" dirty="0"/>
              <a:t> </a:t>
            </a:r>
            <a:r>
              <a:rPr lang="de-DE" dirty="0" err="1"/>
              <a:t>studies</a:t>
            </a:r>
            <a:r>
              <a:rPr lang="de-DE" dirty="0"/>
              <a:t>, such </a:t>
            </a:r>
            <a:r>
              <a:rPr lang="de-DE" dirty="0" err="1"/>
              <a:t>as</a:t>
            </a:r>
            <a:r>
              <a:rPr lang="de-DE" dirty="0"/>
              <a:t> </a:t>
            </a:r>
            <a:r>
              <a:rPr lang="de-DE" dirty="0" err="1"/>
              <a:t>cross-calibration</a:t>
            </a:r>
            <a:r>
              <a:rPr lang="de-DE" dirty="0"/>
              <a:t> </a:t>
            </a:r>
            <a:r>
              <a:rPr lang="de-DE" dirty="0" err="1"/>
              <a:t>of</a:t>
            </a:r>
            <a:r>
              <a:rPr lang="de-DE" dirty="0"/>
              <a:t> all </a:t>
            </a:r>
            <a:r>
              <a:rPr lang="de-DE" dirty="0" err="1"/>
              <a:t>detectors</a:t>
            </a:r>
            <a:r>
              <a:rPr lang="de-DE" dirty="0"/>
              <a:t> </a:t>
            </a:r>
            <a:r>
              <a:rPr lang="de-DE" dirty="0" err="1"/>
              <a:t>with</a:t>
            </a:r>
            <a:r>
              <a:rPr lang="de-DE" dirty="0"/>
              <a:t> </a:t>
            </a:r>
            <a:r>
              <a:rPr lang="en-US" altLang="zh-CN" dirty="0"/>
              <a:t>Alanine, </a:t>
            </a:r>
            <a:r>
              <a:rPr lang="en-US" altLang="zh-CN" dirty="0" err="1"/>
              <a:t>doserate</a:t>
            </a:r>
            <a:r>
              <a:rPr lang="en-US" altLang="zh-CN" dirty="0"/>
              <a:t> linearities investigation, and characterization of ..</a:t>
            </a:r>
          </a:p>
          <a:p>
            <a:r>
              <a:rPr lang="en-US" altLang="zh-CN" dirty="0"/>
              <a:t>More details on the dosimetry at PITZ can be found from Oliver’s talk tomorrow</a:t>
            </a:r>
          </a:p>
          <a:p>
            <a:endParaRPr lang="de-DE" dirty="0"/>
          </a:p>
          <a:p>
            <a:endParaRPr lang="de-DE" dirty="0"/>
          </a:p>
          <a:p>
            <a:r>
              <a:rPr lang="de-DE" dirty="0" err="1"/>
              <a:t>Is</a:t>
            </a:r>
            <a:r>
              <a:rPr lang="de-DE" dirty="0"/>
              <a:t> </a:t>
            </a:r>
            <a:r>
              <a:rPr lang="de-DE" dirty="0" err="1"/>
              <a:t>the</a:t>
            </a:r>
            <a:r>
              <a:rPr lang="de-DE" dirty="0"/>
              <a:t> super-</a:t>
            </a:r>
            <a:r>
              <a:rPr lang="de-DE" dirty="0" err="1"/>
              <a:t>linearity</a:t>
            </a:r>
            <a:r>
              <a:rPr lang="de-DE" dirty="0"/>
              <a:t> relevant </a:t>
            </a:r>
            <a:r>
              <a:rPr lang="de-DE" dirty="0" err="1"/>
              <a:t>with</a:t>
            </a:r>
            <a:r>
              <a:rPr lang="de-DE" dirty="0"/>
              <a:t> dose rate </a:t>
            </a:r>
            <a:r>
              <a:rPr lang="de-DE" dirty="0" err="1"/>
              <a:t>or</a:t>
            </a:r>
            <a:r>
              <a:rPr lang="de-DE" dirty="0"/>
              <a:t> dose? </a:t>
            </a:r>
            <a:r>
              <a:rPr lang="de-DE" dirty="0">
                <a:sym typeface="Wingdings" panose="05000000000000000000" pitchFamily="2" charset="2"/>
              </a:rPr>
              <a:t> Comments </a:t>
            </a:r>
            <a:r>
              <a:rPr lang="de-DE" dirty="0" err="1">
                <a:sym typeface="Wingdings" panose="05000000000000000000" pitchFamily="2" charset="2"/>
              </a:rPr>
              <a:t>from</a:t>
            </a:r>
            <a:r>
              <a:rPr lang="de-DE" dirty="0">
                <a:sym typeface="Wingdings" panose="05000000000000000000" pitchFamily="2" charset="2"/>
              </a:rPr>
              <a:t> Felix: </a:t>
            </a:r>
            <a:r>
              <a:rPr lang="de-DE" dirty="0" err="1">
                <a:sym typeface="Wingdings" panose="05000000000000000000" pitchFamily="2" charset="2"/>
              </a:rPr>
              <a:t>both</a:t>
            </a:r>
            <a:endParaRPr lang="de-DE" dirty="0"/>
          </a:p>
          <a:p>
            <a:endParaRPr lang="de-DE" dirty="0"/>
          </a:p>
          <a:p>
            <a:r>
              <a:rPr lang="de-DE" dirty="0"/>
              <a:t>More </a:t>
            </a:r>
            <a:r>
              <a:rPr lang="de-DE" dirty="0" err="1"/>
              <a:t>comments</a:t>
            </a:r>
            <a:r>
              <a:rPr lang="de-DE" dirty="0"/>
              <a:t> </a:t>
            </a:r>
            <a:r>
              <a:rPr lang="de-DE" dirty="0" err="1"/>
              <a:t>from</a:t>
            </a:r>
            <a:r>
              <a:rPr lang="de-DE" dirty="0"/>
              <a:t> Flex:</a:t>
            </a:r>
          </a:p>
          <a:p>
            <a:r>
              <a:rPr lang="en-US" sz="1200" b="0" i="0" kern="1200" dirty="0">
                <a:solidFill>
                  <a:schemeClr val="tx1"/>
                </a:solidFill>
                <a:effectLst/>
                <a:latin typeface="+mn-lt"/>
                <a:ea typeface="+mn-ea"/>
                <a:cs typeface="+mn-cs"/>
              </a:rPr>
              <a:t>Online detectors for dose estimations: IC and Diamond (as shown in the</a:t>
            </a:r>
            <a:br>
              <a:rPr lang="en-US" dirty="0"/>
            </a:br>
            <a:r>
              <a:rPr lang="en-US" sz="1200" b="0" i="0" kern="1200" dirty="0">
                <a:solidFill>
                  <a:schemeClr val="tx1"/>
                </a:solidFill>
                <a:effectLst/>
                <a:latin typeface="+mn-lt"/>
                <a:ea typeface="+mn-ea"/>
                <a:cs typeface="+mn-cs"/>
              </a:rPr>
              <a:t>table). IC for LDR (20pC), Diamond for HDR and UHDR (700pC, 3.5nC)</a:t>
            </a:r>
            <a:br>
              <a:rPr lang="en-US" dirty="0"/>
            </a:br>
            <a:br>
              <a:rPr lang="en-US" dirty="0"/>
            </a:br>
            <a:r>
              <a:rPr lang="en-US" sz="1200" b="0" i="0" kern="1200" dirty="0">
                <a:solidFill>
                  <a:schemeClr val="tx1"/>
                </a:solidFill>
                <a:effectLst/>
                <a:latin typeface="+mn-lt"/>
                <a:ea typeface="+mn-ea"/>
                <a:cs typeface="+mn-cs"/>
              </a:rPr>
              <a:t>See attached picture for super-linearity of films (old picture). Further</a:t>
            </a:r>
            <a:br>
              <a:rPr lang="en-US" dirty="0"/>
            </a:br>
            <a:r>
              <a:rPr lang="en-US" sz="1200" b="0" i="0" kern="1200" dirty="0">
                <a:solidFill>
                  <a:schemeClr val="tx1"/>
                </a:solidFill>
                <a:effectLst/>
                <a:latin typeface="+mn-lt"/>
                <a:ea typeface="+mn-ea"/>
                <a:cs typeface="+mn-cs"/>
              </a:rPr>
              <a:t>investigation is ongoing, but the data from last week is not yet </a:t>
            </a:r>
            <a:r>
              <a:rPr lang="en-US" sz="1200" b="0" i="0" kern="1200" dirty="0" err="1">
                <a:solidFill>
                  <a:schemeClr val="tx1"/>
                </a:solidFill>
                <a:effectLst/>
                <a:latin typeface="+mn-lt"/>
                <a:ea typeface="+mn-ea"/>
                <a:cs typeface="+mn-cs"/>
              </a:rPr>
              <a:t>analysed</a:t>
            </a:r>
            <a:r>
              <a:rPr lang="en-US" sz="1200" b="0" i="0" kern="1200" dirty="0">
                <a:solidFill>
                  <a:schemeClr val="tx1"/>
                </a:solidFill>
                <a:effectLst/>
                <a:latin typeface="+mn-lt"/>
                <a:ea typeface="+mn-ea"/>
                <a:cs typeface="+mn-cs"/>
              </a:rPr>
              <a:t>.</a:t>
            </a:r>
            <a:br>
              <a:rPr lang="en-US" dirty="0"/>
            </a:br>
            <a:br>
              <a:rPr lang="en-US" dirty="0"/>
            </a:br>
            <a:r>
              <a:rPr lang="en-US" sz="1200" b="0" i="0" kern="1200" dirty="0">
                <a:solidFill>
                  <a:schemeClr val="tx1"/>
                </a:solidFill>
                <a:effectLst/>
                <a:latin typeface="+mn-lt"/>
                <a:ea typeface="+mn-ea"/>
                <a:cs typeface="+mn-cs"/>
              </a:rPr>
              <a:t>For the dose rate of the </a:t>
            </a:r>
            <a:r>
              <a:rPr lang="en-US" sz="1200" b="0" i="0" kern="1200" dirty="0" err="1">
                <a:solidFill>
                  <a:schemeClr val="tx1"/>
                </a:solidFill>
                <a:effectLst/>
                <a:latin typeface="+mn-lt"/>
                <a:ea typeface="+mn-ea"/>
                <a:cs typeface="+mn-cs"/>
              </a:rPr>
              <a:t>flashDiamond</a:t>
            </a:r>
            <a:r>
              <a:rPr lang="en-US" sz="1200" b="0" i="0" kern="1200" dirty="0">
                <a:solidFill>
                  <a:schemeClr val="tx1"/>
                </a:solidFill>
                <a:effectLst/>
                <a:latin typeface="+mn-lt"/>
                <a:ea typeface="+mn-ea"/>
                <a:cs typeface="+mn-cs"/>
              </a:rPr>
              <a:t> (see also attached picture): Up to</a:t>
            </a:r>
            <a:br>
              <a:rPr lang="en-US" dirty="0"/>
            </a:br>
            <a:r>
              <a:rPr lang="en-US" sz="1200" b="0" i="0" kern="1200" dirty="0">
                <a:solidFill>
                  <a:schemeClr val="tx1"/>
                </a:solidFill>
                <a:effectLst/>
                <a:latin typeface="+mn-lt"/>
                <a:ea typeface="+mn-ea"/>
                <a:cs typeface="+mn-cs"/>
              </a:rPr>
              <a:t>110 </a:t>
            </a:r>
            <a:r>
              <a:rPr lang="en-US" sz="1200" b="0" i="0" kern="1200" dirty="0" err="1">
                <a:solidFill>
                  <a:schemeClr val="tx1"/>
                </a:solidFill>
                <a:effectLst/>
                <a:latin typeface="+mn-lt"/>
                <a:ea typeface="+mn-ea"/>
                <a:cs typeface="+mn-cs"/>
              </a:rPr>
              <a:t>Gy</a:t>
            </a:r>
            <a:r>
              <a:rPr lang="en-US" sz="1200" b="0" i="0" kern="1200" dirty="0">
                <a:solidFill>
                  <a:schemeClr val="tx1"/>
                </a:solidFill>
                <a:effectLst/>
                <a:latin typeface="+mn-lt"/>
                <a:ea typeface="+mn-ea"/>
                <a:cs typeface="+mn-cs"/>
              </a:rPr>
              <a:t>/pulse. (418 </a:t>
            </a:r>
            <a:r>
              <a:rPr lang="en-US" sz="1200" b="0" i="0" kern="1200" dirty="0" err="1">
                <a:solidFill>
                  <a:schemeClr val="tx1"/>
                </a:solidFill>
                <a:effectLst/>
                <a:latin typeface="+mn-lt"/>
                <a:ea typeface="+mn-ea"/>
                <a:cs typeface="+mn-cs"/>
              </a:rPr>
              <a:t>NoP</a:t>
            </a:r>
            <a:r>
              <a:rPr lang="en-US" sz="1200" b="0" i="0" kern="1200" dirty="0">
                <a:solidFill>
                  <a:schemeClr val="tx1"/>
                </a:solidFill>
                <a:effectLst/>
                <a:latin typeface="+mn-lt"/>
                <a:ea typeface="+mn-ea"/>
                <a:cs typeface="+mn-cs"/>
              </a:rPr>
              <a:t> --&gt; ~93µs --&gt; ~1.2E6 </a:t>
            </a:r>
            <a:r>
              <a:rPr lang="en-US" sz="1200" b="0" i="0" kern="1200" dirty="0" err="1">
                <a:solidFill>
                  <a:schemeClr val="tx1"/>
                </a:solidFill>
                <a:effectLst/>
                <a:latin typeface="+mn-lt"/>
                <a:ea typeface="+mn-ea"/>
                <a:cs typeface="+mn-cs"/>
              </a:rPr>
              <a:t>Gy</a:t>
            </a:r>
            <a:r>
              <a:rPr lang="en-US" sz="1200" b="0" i="0" kern="1200" dirty="0">
                <a:solidFill>
                  <a:schemeClr val="tx1"/>
                </a:solidFill>
                <a:effectLst/>
                <a:latin typeface="+mn-lt"/>
                <a:ea typeface="+mn-ea"/>
                <a:cs typeface="+mn-cs"/>
              </a:rPr>
              <a:t>/s)</a:t>
            </a:r>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7</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To</a:t>
            </a:r>
            <a:r>
              <a:rPr lang="de-DE" dirty="0"/>
              <a:t> </a:t>
            </a:r>
            <a:r>
              <a:rPr lang="de-DE" dirty="0" err="1"/>
              <a:t>enable</a:t>
            </a:r>
            <a:r>
              <a:rPr lang="de-DE" dirty="0"/>
              <a:t> </a:t>
            </a:r>
            <a:r>
              <a:rPr lang="de-DE" dirty="0" err="1"/>
              <a:t>preclinical</a:t>
            </a:r>
            <a:r>
              <a:rPr lang="de-DE" dirty="0"/>
              <a:t> </a:t>
            </a:r>
            <a:r>
              <a:rPr lang="de-DE" dirty="0" err="1"/>
              <a:t>researches</a:t>
            </a:r>
            <a:r>
              <a:rPr lang="de-DE" dirty="0"/>
              <a:t>, a mobile container-lab </a:t>
            </a:r>
            <a:r>
              <a:rPr lang="de-DE" dirty="0" err="1"/>
              <a:t>has</a:t>
            </a:r>
            <a:r>
              <a:rPr lang="de-DE" dirty="0"/>
              <a:t> </a:t>
            </a:r>
            <a:r>
              <a:rPr lang="de-DE" dirty="0" err="1"/>
              <a:t>been</a:t>
            </a:r>
            <a:r>
              <a:rPr lang="de-DE" dirty="0"/>
              <a:t> </a:t>
            </a:r>
            <a:r>
              <a:rPr lang="de-DE" dirty="0" err="1"/>
              <a:t>built</a:t>
            </a:r>
            <a:r>
              <a:rPr lang="de-DE" dirty="0"/>
              <a:t> </a:t>
            </a:r>
            <a:r>
              <a:rPr lang="de-DE" dirty="0" err="1"/>
              <a:t>next</a:t>
            </a:r>
            <a:r>
              <a:rPr lang="de-DE" dirty="0"/>
              <a:t> </a:t>
            </a:r>
            <a:r>
              <a:rPr lang="de-DE" dirty="0" err="1"/>
              <a:t>to</a:t>
            </a:r>
            <a:r>
              <a:rPr lang="de-DE" dirty="0"/>
              <a:t> </a:t>
            </a:r>
            <a:r>
              <a:rPr lang="de-DE" dirty="0" err="1"/>
              <a:t>our</a:t>
            </a:r>
            <a:r>
              <a:rPr lang="de-DE" dirty="0"/>
              <a:t> </a:t>
            </a:r>
            <a:r>
              <a:rPr lang="de-DE" dirty="0" err="1"/>
              <a:t>accelerator</a:t>
            </a:r>
            <a:r>
              <a:rPr lang="de-DE" dirty="0"/>
              <a:t>. </a:t>
            </a:r>
            <a:r>
              <a:rPr lang="de-DE" dirty="0" err="1"/>
              <a:t>It</a:t>
            </a:r>
            <a:r>
              <a:rPr lang="de-DE" dirty="0"/>
              <a:t> </a:t>
            </a:r>
            <a:r>
              <a:rPr lang="de-DE" dirty="0" err="1"/>
              <a:t>allows</a:t>
            </a:r>
            <a:r>
              <a:rPr lang="de-DE" dirty="0"/>
              <a:t> </a:t>
            </a:r>
            <a:r>
              <a:rPr lang="de-DE" dirty="0" err="1"/>
              <a:t>the</a:t>
            </a:r>
            <a:r>
              <a:rPr lang="de-DE" dirty="0"/>
              <a:t> </a:t>
            </a:r>
            <a:r>
              <a:rPr lang="de-DE" dirty="0" err="1"/>
              <a:t>housing</a:t>
            </a:r>
            <a:r>
              <a:rPr lang="de-DE" dirty="0"/>
              <a:t> </a:t>
            </a:r>
            <a:r>
              <a:rPr lang="de-DE" dirty="0" err="1"/>
              <a:t>of</a:t>
            </a:r>
            <a:r>
              <a:rPr lang="de-DE" dirty="0"/>
              <a:t> </a:t>
            </a:r>
            <a:r>
              <a:rPr lang="de-DE" dirty="0" err="1"/>
              <a:t>zebrafish</a:t>
            </a:r>
            <a:r>
              <a:rPr lang="de-DE" dirty="0"/>
              <a:t> and </a:t>
            </a:r>
            <a:r>
              <a:rPr lang="de-DE" dirty="0" err="1"/>
              <a:t>mice</a:t>
            </a:r>
            <a:r>
              <a:rPr lang="en-US" dirty="0"/>
              <a:t> and preparation for radiation experiments.</a:t>
            </a:r>
          </a:p>
          <a:p>
            <a:r>
              <a:rPr lang="en-US" dirty="0"/>
              <a:t>Here is the layout of the lab, the entrance, the preparation room, the fish room and the mouse room. It is worth mentioning that all animal experiments are to be conducted following the European and German regulations.</a:t>
            </a:r>
          </a:p>
          <a:p>
            <a:endParaRPr lang="en-US" dirty="0"/>
          </a:p>
          <a:p>
            <a:endParaRPr lang="de-DE" dirty="0"/>
          </a:p>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371995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0" i="0" kern="1200" dirty="0">
                <a:solidFill>
                  <a:schemeClr val="tx1"/>
                </a:solidFill>
                <a:effectLst/>
                <a:latin typeface="+mn-lt"/>
                <a:ea typeface="+mn-ea"/>
                <a:cs typeface="+mn-cs"/>
              </a:rPr>
              <a:t>For Zebrafish, we were granted the permission in May 2024 to house 1000 fishes annually and to breed 800 annually.</a:t>
            </a:r>
          </a:p>
          <a:p>
            <a:r>
              <a:rPr lang="en-US" sz="1000" dirty="0"/>
              <a:t>We received our first fish from MDC in August last year and now maintain 316, excluding those that have been retired and including those we hatched ourselves.</a:t>
            </a:r>
          </a:p>
          <a:p>
            <a:r>
              <a:rPr lang="en-US" altLang="zh-CN" sz="1000" b="0" i="0" kern="1200" dirty="0">
                <a:solidFill>
                  <a:schemeClr val="tx1"/>
                </a:solidFill>
                <a:effectLst/>
                <a:latin typeface="+mn-lt"/>
                <a:ea typeface="+mn-ea"/>
                <a:cs typeface="+mn-cs"/>
              </a:rPr>
              <a:t>Procedures have been established for fish care, providing not only a healthy living environment in the laboratory, but also after their retirement. </a:t>
            </a:r>
          </a:p>
          <a:p>
            <a:r>
              <a:rPr lang="en-US" altLang="zh-CN" sz="1000" b="0" i="0" kern="1200" dirty="0">
                <a:solidFill>
                  <a:schemeClr val="tx1"/>
                </a:solidFill>
                <a:effectLst/>
                <a:latin typeface="+mn-lt"/>
                <a:ea typeface="+mn-ea"/>
                <a:cs typeface="+mn-cs"/>
              </a:rPr>
              <a:t>Currently, we are optimizing embryo generation. </a:t>
            </a:r>
            <a:br>
              <a:rPr lang="en-US" altLang="zh-CN" sz="1000" b="0" i="0" kern="1200" dirty="0">
                <a:solidFill>
                  <a:schemeClr val="tx1"/>
                </a:solidFill>
                <a:effectLst/>
                <a:latin typeface="+mn-lt"/>
                <a:ea typeface="+mn-ea"/>
                <a:cs typeface="+mn-cs"/>
              </a:rPr>
            </a:br>
            <a:r>
              <a:rPr lang="en-US" altLang="zh-CN" sz="1000" b="0" i="0" kern="1200" dirty="0">
                <a:solidFill>
                  <a:schemeClr val="tx1"/>
                </a:solidFill>
                <a:effectLst/>
                <a:latin typeface="+mn-lt"/>
                <a:ea typeface="+mn-ea"/>
                <a:cs typeface="+mn-cs"/>
              </a:rPr>
              <a:t>First electron irradiation was performed last month, preliminary results will be discussed later.</a:t>
            </a:r>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H, or General Hardness, measures the concentration of minerals such as calcium and magnesium in the water. KH, or Carbonate Hardness, measures the buffering capacity of the water, which is essential to maintain a stable pH level. Low levels of both GH and KH can produce an </a:t>
            </a:r>
            <a:r>
              <a:rPr lang="en-US" sz="1000" b="0" i="0" kern="1200" dirty="0" err="1">
                <a:solidFill>
                  <a:schemeClr val="tx1"/>
                </a:solidFill>
                <a:effectLst/>
                <a:latin typeface="+mn-lt"/>
                <a:ea typeface="+mn-ea"/>
                <a:cs typeface="+mn-cs"/>
              </a:rPr>
              <a:t>unfavourable</a:t>
            </a:r>
            <a:r>
              <a:rPr lang="en-US" sz="1000" b="0" i="0" kern="1200" dirty="0">
                <a:solidFill>
                  <a:schemeClr val="tx1"/>
                </a:solidFill>
                <a:effectLst/>
                <a:latin typeface="+mn-lt"/>
                <a:ea typeface="+mn-ea"/>
                <a:cs typeface="+mn-cs"/>
              </a:rPr>
              <a:t> environment for aquatic life.</a:t>
            </a:r>
            <a:endParaRPr lang="de-DE" sz="1000" dirty="0"/>
          </a:p>
        </p:txBody>
      </p:sp>
      <p:sp>
        <p:nvSpPr>
          <p:cNvPr id="4" name="Foliennummernplatzhalter 3"/>
          <p:cNvSpPr>
            <a:spLocks noGrp="1"/>
          </p:cNvSpPr>
          <p:nvPr>
            <p:ph type="sldNum" sz="quarter" idx="5"/>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2325381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US" noProof="0"/>
              <a:t>Edit Master text styles</a:t>
            </a: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244754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90912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309228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418501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4393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574048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79715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Footer Placeholder 3"/>
          <p:cNvSpPr>
            <a:spLocks noGrp="1"/>
          </p:cNvSpPr>
          <p:nvPr>
            <p:ph type="ftr" sz="quarter" idx="11"/>
          </p:nvPr>
        </p:nvSpPr>
        <p:spPr/>
        <p:txBody>
          <a:bodyPr/>
          <a:lstStyle/>
          <a:p>
            <a:r>
              <a:rPr lang="en-US"/>
              <a:t>X.-K. Li          |          VHEE'25, Daresbury          |          The new beamline and biolab at FLASHlab@PITZ</a:t>
            </a:r>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2462989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810353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spTree>
    <p:extLst>
      <p:ext uri="{BB962C8B-B14F-4D97-AF65-F5344CB8AC3E}">
        <p14:creationId xmlns:p14="http://schemas.microsoft.com/office/powerpoint/2010/main" val="1795033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X.-K. Li          |          VHEE'25, Daresbury          |          The new beamline and biolab at FLASHlab@PITZ</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290873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US" noProof="0"/>
              <a:t>Edit Master text styles</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2503028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5D6E1-7CE2-48FA-A375-46AEFC0E0F5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61CAF19-955E-4282-8F92-6B3879FB04D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BB8477-6B9E-40EF-9BDD-E030679CC9B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516EB10B-AA17-43C5-9655-630C81E7BFF5}"/>
              </a:ext>
            </a:extLst>
          </p:cNvPr>
          <p:cNvSpPr>
            <a:spLocks noGrp="1"/>
          </p:cNvSpPr>
          <p:nvPr>
            <p:ph type="ftr" sz="quarter" idx="11"/>
          </p:nvPr>
        </p:nvSpPr>
        <p:spPr/>
        <p:txBody>
          <a:bodyPr/>
          <a:lstStyle/>
          <a:p>
            <a:r>
              <a:rPr lang="en-US"/>
              <a:t>X.-K. Li          |          VHEE'25, Daresbury          |          The new beamline and biolab at FLASHlab@PITZ</a:t>
            </a:r>
            <a:endParaRPr lang="de-DE"/>
          </a:p>
        </p:txBody>
      </p:sp>
      <p:sp>
        <p:nvSpPr>
          <p:cNvPr id="6" name="Foliennummernplatzhalter 5">
            <a:extLst>
              <a:ext uri="{FF2B5EF4-FFF2-40B4-BE49-F238E27FC236}">
                <a16:creationId xmlns:a16="http://schemas.microsoft.com/office/drawing/2014/main" id="{8F808537-0A1B-44F3-91AF-D221587A47A4}"/>
              </a:ext>
            </a:extLst>
          </p:cNvPr>
          <p:cNvSpPr>
            <a:spLocks noGrp="1"/>
          </p:cNvSpPr>
          <p:nvPr>
            <p:ph type="sldNum" sz="quarter" idx="12"/>
          </p:nvPr>
        </p:nvSpPr>
        <p:spPr/>
        <p:txBody>
          <a:bodyPr/>
          <a:lstStyle/>
          <a:p>
            <a:fld id="{C42799AA-A722-4CEA-98B0-62496A06DEAA}" type="slidenum">
              <a:rPr lang="de-DE" smtClean="0"/>
              <a:t>‹#›</a:t>
            </a:fld>
            <a:endParaRPr lang="de-DE"/>
          </a:p>
        </p:txBody>
      </p:sp>
    </p:spTree>
    <p:extLst>
      <p:ext uri="{BB962C8B-B14F-4D97-AF65-F5344CB8AC3E}">
        <p14:creationId xmlns:p14="http://schemas.microsoft.com/office/powerpoint/2010/main" val="289516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Contact">
    <p:bg>
      <p:bgPr>
        <a:solidFill>
          <a:srgbClr val="FFFFFF"/>
        </a:solidFill>
        <a:effectLst/>
      </p:bgPr>
    </p:bg>
    <p:spTree>
      <p:nvGrpSpPr>
        <p:cNvPr id="1" name=""/>
        <p:cNvGrpSpPr/>
        <p:nvPr/>
      </p:nvGrpSpPr>
      <p:grpSpPr>
        <a:xfrm>
          <a:off x="0" y="0"/>
          <a:ext cx="0" cy="0"/>
          <a:chOff x="0" y="0"/>
          <a:chExt cx="0" cy="0"/>
        </a:xfrm>
      </p:grpSpPr>
      <p:sp>
        <p:nvSpPr>
          <p:cNvPr id="76" name="Textfeld 13" hidden="1"/>
          <p:cNvSpPr/>
          <p:nvPr/>
        </p:nvSpPr>
        <p:spPr>
          <a:xfrm>
            <a:off x="10848600" y="6580800"/>
            <a:ext cx="934200" cy="18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u="none" strike="noStrike">
                <a:solidFill>
                  <a:schemeClr val="dk1"/>
                </a:solidFill>
                <a:effectLst/>
                <a:uFillTx/>
                <a:latin typeface="Arial"/>
              </a:rPr>
              <a:t>Page </a:t>
            </a:r>
            <a:fld id="{90DC7F07-E837-40AE-9482-5D804C2B532E}" type="slidenum">
              <a:rPr lang="en-US" sz="1000" b="1" u="none" strike="noStrike">
                <a:solidFill>
                  <a:schemeClr val="dk1"/>
                </a:solidFill>
                <a:effectLst/>
                <a:uFillTx/>
                <a:latin typeface="Arial"/>
              </a:rPr>
              <a:t>‹#›</a:t>
            </a:fld>
            <a:endParaRPr lang="de-DE" sz="1000" b="0" u="none" strike="noStrike">
              <a:solidFill>
                <a:srgbClr val="000000"/>
              </a:solidFill>
              <a:effectLst/>
              <a:uFillTx/>
              <a:latin typeface="Arial"/>
            </a:endParaRPr>
          </a:p>
        </p:txBody>
      </p:sp>
      <p:pic>
        <p:nvPicPr>
          <p:cNvPr id="77" name="Grafik 9"/>
          <p:cNvPicPr/>
          <p:nvPr/>
        </p:nvPicPr>
        <p:blipFill>
          <a:blip r:embed="rId2"/>
          <a:stretch/>
        </p:blipFill>
        <p:spPr>
          <a:xfrm>
            <a:off x="403200" y="6613920"/>
            <a:ext cx="324000" cy="99360"/>
          </a:xfrm>
          <a:prstGeom prst="rect">
            <a:avLst/>
          </a:prstGeom>
          <a:noFill/>
          <a:ln w="0">
            <a:noFill/>
          </a:ln>
        </p:spPr>
      </p:pic>
      <p:pic>
        <p:nvPicPr>
          <p:cNvPr id="78" name="Grafik 3"/>
          <p:cNvPicPr/>
          <p:nvPr/>
        </p:nvPicPr>
        <p:blipFill>
          <a:blip r:embed="rId2"/>
          <a:stretch/>
        </p:blipFill>
        <p:spPr>
          <a:xfrm>
            <a:off x="408600" y="4587120"/>
            <a:ext cx="597240" cy="183600"/>
          </a:xfrm>
          <a:prstGeom prst="rect">
            <a:avLst/>
          </a:prstGeom>
          <a:noFill/>
          <a:ln w="0">
            <a:noFill/>
          </a:ln>
        </p:spPr>
      </p:pic>
      <p:sp>
        <p:nvSpPr>
          <p:cNvPr id="79" name="Rechteck 4"/>
          <p:cNvSpPr/>
          <p:nvPr/>
        </p:nvSpPr>
        <p:spPr>
          <a:xfrm>
            <a:off x="395280" y="3980160"/>
            <a:ext cx="4570560" cy="371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57200">
              <a:lnSpc>
                <a:spcPct val="110000"/>
              </a:lnSpc>
            </a:pPr>
            <a:r>
              <a:rPr lang="de-DE" sz="1800" b="1" u="none" strike="noStrike">
                <a:solidFill>
                  <a:schemeClr val="dk1"/>
                </a:solidFill>
                <a:effectLst/>
                <a:uFillTx/>
                <a:latin typeface="Arial"/>
              </a:rPr>
              <a:t>Contact</a:t>
            </a:r>
            <a:endParaRPr lang="de-DE" sz="1800" b="0" u="none" strike="noStrike">
              <a:solidFill>
                <a:srgbClr val="000000"/>
              </a:solidFill>
              <a:effectLst/>
              <a:uFillTx/>
              <a:latin typeface="Arial"/>
            </a:endParaRPr>
          </a:p>
        </p:txBody>
      </p:sp>
      <p:sp>
        <p:nvSpPr>
          <p:cNvPr id="80" name="Rechteck 5"/>
          <p:cNvSpPr/>
          <p:nvPr/>
        </p:nvSpPr>
        <p:spPr>
          <a:xfrm>
            <a:off x="395280" y="4516560"/>
            <a:ext cx="2699280" cy="189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457200">
              <a:lnSpc>
                <a:spcPct val="120000"/>
              </a:lnSpc>
              <a:tabLst>
                <a:tab pos="716040" algn="l"/>
              </a:tabLst>
            </a:pPr>
            <a:r>
              <a:rPr lang="de-DE" sz="1800" b="0" u="none" strike="noStrike">
                <a:solidFill>
                  <a:schemeClr val="dk1"/>
                </a:solidFill>
                <a:effectLst/>
                <a:uFillTx/>
                <a:latin typeface="Arial"/>
              </a:rPr>
              <a:t>	Deutsches </a:t>
            </a:r>
            <a:endParaRPr lang="de-DE" sz="1800" b="0" u="none" strike="noStrike">
              <a:solidFill>
                <a:srgbClr val="000000"/>
              </a:solidFill>
              <a:effectLst/>
              <a:uFillTx/>
              <a:latin typeface="Arial"/>
            </a:endParaRPr>
          </a:p>
          <a:p>
            <a:pPr defTabSz="457200">
              <a:lnSpc>
                <a:spcPct val="120000"/>
              </a:lnSpc>
              <a:tabLst>
                <a:tab pos="716040" algn="l"/>
              </a:tabLst>
            </a:pPr>
            <a:r>
              <a:rPr lang="de-DE" sz="1800" b="0" u="none" strike="noStrike">
                <a:solidFill>
                  <a:schemeClr val="dk1"/>
                </a:solidFill>
                <a:effectLst/>
                <a:uFillTx/>
                <a:latin typeface="Arial"/>
              </a:rPr>
              <a:t>Elektronen-Synchrotron</a:t>
            </a:r>
            <a:endParaRPr lang="de-DE" sz="1800" b="0" u="none" strike="noStrike">
              <a:solidFill>
                <a:srgbClr val="000000"/>
              </a:solidFill>
              <a:effectLst/>
              <a:uFillTx/>
              <a:latin typeface="Arial"/>
            </a:endParaRPr>
          </a:p>
          <a:p>
            <a:pPr defTabSz="457200">
              <a:lnSpc>
                <a:spcPct val="120000"/>
              </a:lnSpc>
              <a:tabLst>
                <a:tab pos="716040" algn="l"/>
              </a:tabLst>
            </a:pPr>
            <a:endParaRPr lang="de-DE" sz="1800" b="0" u="none" strike="noStrike">
              <a:solidFill>
                <a:srgbClr val="000000"/>
              </a:solidFill>
              <a:effectLst/>
              <a:uFillTx/>
              <a:latin typeface="Arial"/>
            </a:endParaRPr>
          </a:p>
          <a:p>
            <a:pPr defTabSz="457200">
              <a:lnSpc>
                <a:spcPct val="120000"/>
              </a:lnSpc>
              <a:tabLst>
                <a:tab pos="716040" algn="l"/>
              </a:tabLst>
            </a:pPr>
            <a:r>
              <a:rPr lang="de-DE" sz="1800" b="0" u="none" strike="noStrike">
                <a:solidFill>
                  <a:schemeClr val="dk1"/>
                </a:solidFill>
                <a:effectLst/>
                <a:uFillTx/>
                <a:latin typeface="Arial"/>
              </a:rPr>
              <a:t>www.desy.de</a:t>
            </a:r>
            <a:endParaRPr lang="de-DE" sz="1800" b="0" u="none" strike="noStrike">
              <a:solidFill>
                <a:srgbClr val="000000"/>
              </a:solidFill>
              <a:effectLst/>
              <a:uFillTx/>
              <a:latin typeface="Arial"/>
            </a:endParaRPr>
          </a:p>
        </p:txBody>
      </p:sp>
      <p:sp>
        <p:nvSpPr>
          <p:cNvPr id="81" name="PlaceHolder 1"/>
          <p:cNvSpPr>
            <a:spLocks noGrp="1"/>
          </p:cNvSpPr>
          <p:nvPr>
            <p:ph type="body"/>
          </p:nvPr>
        </p:nvSpPr>
        <p:spPr>
          <a:xfrm>
            <a:off x="3600000" y="4516560"/>
            <a:ext cx="5147280" cy="1898640"/>
          </a:xfrm>
          <a:prstGeom prst="rect">
            <a:avLst/>
          </a:prstGeom>
          <a:noFill/>
          <a:ln w="0">
            <a:noFill/>
          </a:ln>
        </p:spPr>
        <p:txBody>
          <a:bodyPr lIns="0" tIns="0" rIns="0" bIns="0" anchor="t">
            <a:noAutofit/>
          </a:bodyPr>
          <a:lstStyle/>
          <a:p>
            <a:pPr indent="0" defTabSz="914400">
              <a:lnSpc>
                <a:spcPct val="120000"/>
              </a:lnSpc>
              <a:buNone/>
              <a:tabLst>
                <a:tab pos="0" algn="l"/>
              </a:tabLst>
            </a:pPr>
            <a:r>
              <a:rPr lang="en-US" sz="1800" b="0" u="none" strike="noStrike">
                <a:solidFill>
                  <a:schemeClr val="dk1"/>
                </a:solidFill>
                <a:effectLst/>
                <a:uFillTx/>
                <a:latin typeface="Arial"/>
              </a:rPr>
              <a:t>Edit Master text styles</a:t>
            </a:r>
            <a:endParaRPr lang="de-DE" sz="1800" b="0" u="none" strike="noStrike">
              <a:solidFill>
                <a:srgbClr val="000000"/>
              </a:solidFill>
              <a:effectLst/>
              <a:uFillTx/>
              <a:latin typeface="Arial"/>
            </a:endParaRPr>
          </a:p>
        </p:txBody>
      </p:sp>
      <p:sp>
        <p:nvSpPr>
          <p:cNvPr id="82" name="PlaceHolder 2"/>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nSpc>
                <a:spcPct val="100000"/>
              </a:lnSpc>
              <a:buNone/>
              <a:tabLst>
                <a:tab pos="0" algn="l"/>
              </a:tabLst>
            </a:pPr>
            <a:r>
              <a:rPr lang="en-US" sz="1800" b="0" u="none" strike="noStrike">
                <a:solidFill>
                  <a:schemeClr val="dk1"/>
                </a:solidFill>
                <a:effectLst/>
                <a:uFillTx/>
                <a:latin typeface="Arial"/>
              </a:rPr>
              <a:t>Click to edit the title text format</a:t>
            </a:r>
            <a:endParaRPr lang="de-DE" sz="1800" b="0" u="none" strike="noStrike">
              <a:solidFill>
                <a:srgbClr val="000000"/>
              </a:solidFill>
              <a:effectLst/>
              <a:uFillTx/>
              <a:latin typeface="Arial"/>
            </a:endParaRPr>
          </a:p>
        </p:txBody>
      </p:sp>
    </p:spTree>
    <p:extLst>
      <p:ext uri="{BB962C8B-B14F-4D97-AF65-F5344CB8AC3E}">
        <p14:creationId xmlns:p14="http://schemas.microsoft.com/office/powerpoint/2010/main" val="94513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70168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28847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312693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Edit Master text styles</a:t>
            </a:r>
          </a:p>
        </p:txBody>
      </p:sp>
    </p:spTree>
    <p:extLst>
      <p:ext uri="{BB962C8B-B14F-4D97-AF65-F5344CB8AC3E}">
        <p14:creationId xmlns:p14="http://schemas.microsoft.com/office/powerpoint/2010/main" val="144564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US" noProof="0"/>
              <a:t>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US" noProof="0"/>
              <a:t>Edit Master text styles</a:t>
            </a:r>
          </a:p>
        </p:txBody>
      </p:sp>
    </p:spTree>
    <p:extLst>
      <p:ext uri="{BB962C8B-B14F-4D97-AF65-F5344CB8AC3E}">
        <p14:creationId xmlns:p14="http://schemas.microsoft.com/office/powerpoint/2010/main" val="428206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58390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a:t>X.-K. Li          |          VHEE'25, Daresbury          |          The new beamline and biolab at FLASHlab@PITZ</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150548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X.-K. Li          |          VHEE'25, Daresbury          |          The new beamline and biolab at FLASHlab@PITZ</a:t>
            </a:r>
          </a:p>
        </p:txBody>
      </p:sp>
      <p:sp>
        <p:nvSpPr>
          <p:cNvPr id="14" name="Textfeld 13"/>
          <p:cNvSpPr txBox="1"/>
          <p:nvPr/>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1807122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6.jpg"/><Relationship Id="rId5" Type="http://schemas.openxmlformats.org/officeDocument/2006/relationships/image" Target="../media/image51.png"/><Relationship Id="rId10" Type="http://schemas.openxmlformats.org/officeDocument/2006/relationships/image" Target="../media/image550.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tiff"/><Relationship Id="rId3" Type="http://schemas.openxmlformats.org/officeDocument/2006/relationships/image" Target="../media/image62.tiff"/><Relationship Id="rId7" Type="http://schemas.openxmlformats.org/officeDocument/2006/relationships/image" Target="../media/image66.png"/><Relationship Id="rId12" Type="http://schemas.openxmlformats.org/officeDocument/2006/relationships/image" Target="../media/image71.ti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5.tiff"/><Relationship Id="rId11" Type="http://schemas.openxmlformats.org/officeDocument/2006/relationships/image" Target="../media/image70.tiff"/><Relationship Id="rId5" Type="http://schemas.openxmlformats.org/officeDocument/2006/relationships/image" Target="../media/image64.tiff"/><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tiff"/><Relationship Id="rId9" Type="http://schemas.openxmlformats.org/officeDocument/2006/relationships/image" Target="../media/image68.pn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1.png"/><Relationship Id="rId3" Type="http://schemas.openxmlformats.org/officeDocument/2006/relationships/image" Target="../media/image70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media/image810.png"/><Relationship Id="rId9" Type="http://schemas.openxmlformats.org/officeDocument/2006/relationships/image" Target="../media/image86.png"/><Relationship Id="rId1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200.png"/></Relationships>
</file>

<file path=ppt/slides/_rels/slide23.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95.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0.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98.png"/><Relationship Id="rId5" Type="http://schemas.openxmlformats.org/officeDocument/2006/relationships/image" Target="../media/image96.png"/><Relationship Id="rId10" Type="http://schemas.openxmlformats.org/officeDocument/2006/relationships/image" Target="../media/image97.png"/><Relationship Id="rId4" Type="http://schemas.openxmlformats.org/officeDocument/2006/relationships/image" Target="../media/image39.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6.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219354-2EFD-4CE1-85E3-8BE442691B1E}"/>
              </a:ext>
            </a:extLst>
          </p:cNvPr>
          <p:cNvSpPr>
            <a:spLocks noGrp="1"/>
          </p:cNvSpPr>
          <p:nvPr>
            <p:ph type="ctrTitle"/>
          </p:nvPr>
        </p:nvSpPr>
        <p:spPr/>
        <p:txBody>
          <a:bodyPr/>
          <a:lstStyle/>
          <a:p>
            <a:r>
              <a:rPr lang="en-US" dirty="0"/>
              <a:t>The new beamline and biolab at </a:t>
            </a:r>
            <a:r>
              <a:rPr lang="en-US" dirty="0" err="1"/>
              <a:t>FLASH</a:t>
            </a:r>
            <a:r>
              <a:rPr lang="en-US" dirty="0" err="1">
                <a:latin typeface="Script MT Bold" panose="03040602040607080904" pitchFamily="66" charset="0"/>
              </a:rPr>
              <a:t>lab</a:t>
            </a:r>
            <a:r>
              <a:rPr lang="en-US" dirty="0" err="1"/>
              <a:t>@PITZ</a:t>
            </a:r>
            <a:r>
              <a:rPr lang="en-US" dirty="0"/>
              <a:t> </a:t>
            </a:r>
          </a:p>
        </p:txBody>
      </p:sp>
      <p:sp>
        <p:nvSpPr>
          <p:cNvPr id="5" name="Subtitle 4">
            <a:extLst>
              <a:ext uri="{FF2B5EF4-FFF2-40B4-BE49-F238E27FC236}">
                <a16:creationId xmlns:a16="http://schemas.microsoft.com/office/drawing/2014/main" id="{BAB5AFD8-2397-4934-B35A-C0E5989C8E15}"/>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A3A1C8FA-F280-44A4-9872-4D2B47FF44B5}"/>
              </a:ext>
            </a:extLst>
          </p:cNvPr>
          <p:cNvSpPr>
            <a:spLocks noGrp="1"/>
          </p:cNvSpPr>
          <p:nvPr>
            <p:ph type="body" sz="quarter" idx="10"/>
          </p:nvPr>
        </p:nvSpPr>
        <p:spPr/>
        <p:txBody>
          <a:bodyPr/>
          <a:lstStyle/>
          <a:p>
            <a:r>
              <a:rPr lang="en-US" dirty="0"/>
              <a:t>Xiangkun Li for the PITZ team, DESY</a:t>
            </a:r>
          </a:p>
          <a:p>
            <a:r>
              <a:rPr lang="en-US" dirty="0"/>
              <a:t>VHEE’25, STFC, Daresbury Laboratory, 15-17.09.2025</a:t>
            </a:r>
          </a:p>
          <a:p>
            <a:endParaRPr lang="en-US" dirty="0"/>
          </a:p>
        </p:txBody>
      </p:sp>
      <p:sp>
        <p:nvSpPr>
          <p:cNvPr id="7" name="TextBox 4">
            <a:extLst>
              <a:ext uri="{FF2B5EF4-FFF2-40B4-BE49-F238E27FC236}">
                <a16:creationId xmlns:a16="http://schemas.microsoft.com/office/drawing/2014/main" id="{14D13A41-97E5-4A40-A31E-B6C4714AAD48}"/>
              </a:ext>
            </a:extLst>
          </p:cNvPr>
          <p:cNvSpPr/>
          <p:nvPr/>
        </p:nvSpPr>
        <p:spPr>
          <a:xfrm>
            <a:off x="7164630" y="3990950"/>
            <a:ext cx="3451884" cy="186828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en-US" sz="2400" b="1" u="none" strike="noStrike" dirty="0">
                <a:solidFill>
                  <a:schemeClr val="dk1"/>
                </a:solidFill>
                <a:effectLst/>
                <a:uFillTx/>
                <a:latin typeface="Arial"/>
              </a:rPr>
              <a:t>Outline</a:t>
            </a:r>
            <a:endParaRPr lang="de-DE" sz="2400" b="0" u="none" strike="noStrike" dirty="0">
              <a:solidFill>
                <a:srgbClr val="000000"/>
              </a:solidFill>
              <a:effectLst/>
              <a:uFillTx/>
              <a:latin typeface="Arial"/>
            </a:endParaRPr>
          </a:p>
          <a:p>
            <a:pPr marL="285840" indent="-285840" defTabSz="457200">
              <a:lnSpc>
                <a:spcPct val="100000"/>
              </a:lnSpc>
              <a:spcAft>
                <a:spcPts val="300"/>
              </a:spcAft>
              <a:buClr>
                <a:srgbClr val="000000"/>
              </a:buClr>
              <a:buFont typeface="Arial"/>
              <a:buChar char="•"/>
            </a:pPr>
            <a:r>
              <a:rPr lang="en-US" sz="2000" b="0" u="none" strike="noStrike" dirty="0">
                <a:solidFill>
                  <a:schemeClr val="dk1"/>
                </a:solidFill>
                <a:effectLst/>
                <a:uFillTx/>
                <a:latin typeface="Arial"/>
              </a:rPr>
              <a:t>About PITZ</a:t>
            </a:r>
            <a:endParaRPr lang="de-DE" sz="2000" b="0" u="none" strike="noStrike" dirty="0">
              <a:solidFill>
                <a:srgbClr val="000000"/>
              </a:solidFill>
              <a:effectLst/>
              <a:uFillTx/>
              <a:latin typeface="Arial"/>
            </a:endParaRPr>
          </a:p>
          <a:p>
            <a:pPr marL="285840" indent="-285840" defTabSz="457200">
              <a:lnSpc>
                <a:spcPct val="100000"/>
              </a:lnSpc>
              <a:spcAft>
                <a:spcPts val="300"/>
              </a:spcAft>
              <a:buClr>
                <a:srgbClr val="000000"/>
              </a:buClr>
              <a:buFont typeface="Arial"/>
              <a:buChar char="•"/>
            </a:pPr>
            <a:r>
              <a:rPr lang="en-US" sz="2000" b="0" u="none" strike="noStrike" dirty="0">
                <a:solidFill>
                  <a:schemeClr val="dk1"/>
                </a:solidFill>
                <a:effectLst/>
                <a:uFillTx/>
                <a:latin typeface="Arial"/>
              </a:rPr>
              <a:t>New beamline and </a:t>
            </a:r>
            <a:r>
              <a:rPr lang="en-US" altLang="zh-CN" sz="2000" b="0" u="none" strike="noStrike" dirty="0">
                <a:solidFill>
                  <a:schemeClr val="dk1"/>
                </a:solidFill>
                <a:effectLst/>
                <a:uFillTx/>
                <a:latin typeface="Arial"/>
              </a:rPr>
              <a:t>Biolab</a:t>
            </a:r>
            <a:r>
              <a:rPr lang="en-US" sz="2000" b="0" u="none" strike="noStrike" dirty="0">
                <a:solidFill>
                  <a:schemeClr val="dk1"/>
                </a:solidFill>
                <a:effectLst/>
                <a:uFillTx/>
                <a:latin typeface="Arial"/>
              </a:rPr>
              <a:t> </a:t>
            </a:r>
            <a:endParaRPr lang="de-DE" sz="2000" b="0" u="none" strike="noStrike" dirty="0">
              <a:solidFill>
                <a:srgbClr val="000000"/>
              </a:solidFill>
              <a:effectLst/>
              <a:uFillTx/>
              <a:latin typeface="Arial"/>
            </a:endParaRPr>
          </a:p>
          <a:p>
            <a:pPr marL="285840" indent="-285840" defTabSz="457200">
              <a:lnSpc>
                <a:spcPct val="100000"/>
              </a:lnSpc>
              <a:spcAft>
                <a:spcPts val="300"/>
              </a:spcAft>
              <a:buClr>
                <a:srgbClr val="000000"/>
              </a:buClr>
              <a:buFont typeface="Arial"/>
              <a:buChar char="•"/>
            </a:pPr>
            <a:r>
              <a:rPr lang="en-US" altLang="zh-CN" sz="2000" b="0" u="none" strike="noStrike" dirty="0">
                <a:solidFill>
                  <a:schemeClr val="dk1"/>
                </a:solidFill>
                <a:effectLst/>
                <a:uFillTx/>
                <a:latin typeface="Arial"/>
              </a:rPr>
              <a:t>R</a:t>
            </a:r>
            <a:r>
              <a:rPr lang="en-US" sz="2000" b="0" u="none" strike="noStrike" dirty="0">
                <a:solidFill>
                  <a:schemeClr val="dk1"/>
                </a:solidFill>
                <a:effectLst/>
                <a:uFillTx/>
                <a:latin typeface="Arial"/>
              </a:rPr>
              <a:t>ecent experiments</a:t>
            </a:r>
          </a:p>
          <a:p>
            <a:pPr marL="285840" indent="-285840" defTabSz="457200">
              <a:lnSpc>
                <a:spcPct val="100000"/>
              </a:lnSpc>
              <a:spcAft>
                <a:spcPts val="300"/>
              </a:spcAft>
              <a:buClr>
                <a:srgbClr val="000000"/>
              </a:buClr>
              <a:buFont typeface="Arial"/>
              <a:buChar char="•"/>
            </a:pPr>
            <a:r>
              <a:rPr lang="en-US" sz="2000" dirty="0">
                <a:solidFill>
                  <a:schemeClr val="dk1"/>
                </a:solidFill>
                <a:latin typeface="Arial"/>
              </a:rPr>
              <a:t>Summary</a:t>
            </a:r>
            <a:endParaRPr lang="de-DE" sz="2000" b="0" u="none" strike="noStrike" dirty="0">
              <a:solidFill>
                <a:srgbClr val="000000"/>
              </a:solidFill>
              <a:effectLst/>
              <a:uFillTx/>
              <a:latin typeface="Arial"/>
            </a:endParaRPr>
          </a:p>
        </p:txBody>
      </p:sp>
    </p:spTree>
    <p:extLst>
      <p:ext uri="{BB962C8B-B14F-4D97-AF65-F5344CB8AC3E}">
        <p14:creationId xmlns:p14="http://schemas.microsoft.com/office/powerpoint/2010/main" val="152291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CDED8DB-949B-4749-9945-14CE76B8D1F9}"/>
              </a:ext>
            </a:extLst>
          </p:cNvPr>
          <p:cNvSpPr>
            <a:spLocks noGrp="1"/>
          </p:cNvSpPr>
          <p:nvPr>
            <p:ph type="title"/>
          </p:nvPr>
        </p:nvSpPr>
        <p:spPr/>
        <p:txBody>
          <a:bodyPr/>
          <a:lstStyle/>
          <a:p>
            <a:r>
              <a:rPr lang="en-US" dirty="0"/>
              <a:t>Mice Unit Preparation</a:t>
            </a:r>
          </a:p>
        </p:txBody>
      </p:sp>
      <p:sp>
        <p:nvSpPr>
          <p:cNvPr id="26" name="Text Placeholder 25">
            <a:extLst>
              <a:ext uri="{FF2B5EF4-FFF2-40B4-BE49-F238E27FC236}">
                <a16:creationId xmlns:a16="http://schemas.microsoft.com/office/drawing/2014/main" id="{03B9B4B4-F1A0-4AB5-B324-5F7A017FDC22}"/>
              </a:ext>
            </a:extLst>
          </p:cNvPr>
          <p:cNvSpPr>
            <a:spLocks noGrp="1"/>
          </p:cNvSpPr>
          <p:nvPr>
            <p:ph type="body" sz="quarter" idx="13"/>
          </p:nvPr>
        </p:nvSpPr>
        <p:spPr/>
        <p:txBody>
          <a:bodyPr/>
          <a:lstStyle/>
          <a:p>
            <a:r>
              <a:rPr lang="en-US" dirty="0"/>
              <a:t>Small system – still much of work</a:t>
            </a:r>
          </a:p>
        </p:txBody>
      </p:sp>
      <p:pic>
        <p:nvPicPr>
          <p:cNvPr id="1026" name="Picture 2" descr="ARIA CS60 - Changing Station | Laboratory Animal Equipment">
            <a:extLst>
              <a:ext uri="{FF2B5EF4-FFF2-40B4-BE49-F238E27FC236}">
                <a16:creationId xmlns:a16="http://schemas.microsoft.com/office/drawing/2014/main" id="{027F407A-631E-4810-9CE0-F8107F34E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830" y="3136817"/>
            <a:ext cx="2900882" cy="3178257"/>
          </a:xfrm>
          <a:prstGeom prst="rect">
            <a:avLst/>
          </a:prstGeom>
          <a:noFill/>
          <a:extLst>
            <a:ext uri="{909E8E84-426E-40DD-AFC4-6F175D3DCCD1}">
              <a14:hiddenFill xmlns:a14="http://schemas.microsoft.com/office/drawing/2010/main">
                <a:solidFill>
                  <a:srgbClr val="FFFFFF"/>
                </a:solidFill>
              </a14:hiddenFill>
            </a:ext>
          </a:extLst>
        </p:spPr>
      </p:pic>
      <p:sp>
        <p:nvSpPr>
          <p:cNvPr id="270" name="Rectangle 24"/>
          <p:cNvSpPr/>
          <p:nvPr/>
        </p:nvSpPr>
        <p:spPr>
          <a:xfrm>
            <a:off x="50448" y="1197283"/>
            <a:ext cx="8736978" cy="9064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defTabSz="457200">
              <a:lnSpc>
                <a:spcPct val="100000"/>
              </a:lnSpc>
              <a:buFont typeface="Arial" panose="020B0604020202020204" pitchFamily="34" charset="0"/>
              <a:buChar char="•"/>
            </a:pPr>
            <a:r>
              <a:rPr lang="de-DE" sz="1600" spc="-1" dirty="0">
                <a:solidFill>
                  <a:schemeClr val="dk1"/>
                </a:solidFill>
                <a:latin typeface="DesySans Office" panose="020B0503040000020003" pitchFamily="34" charset="0"/>
              </a:rPr>
              <a:t>03.07.2025</a:t>
            </a:r>
            <a:r>
              <a:rPr lang="de-DE" sz="1600" strike="noStrike" spc="-1" dirty="0">
                <a:latin typeface="DesySans Office" panose="020B0503040000020003" pitchFamily="34" charset="0"/>
                <a:ea typeface="DejaVu Sans"/>
              </a:rPr>
              <a:t>: </a:t>
            </a:r>
            <a:r>
              <a:rPr lang="de-DE" sz="1600" b="1" strike="noStrike" spc="-1" dirty="0" err="1">
                <a:latin typeface="DesySans Office" panose="020B0503040000020003" pitchFamily="34" charset="0"/>
                <a:ea typeface="DejaVu Sans"/>
              </a:rPr>
              <a:t>Authorized</a:t>
            </a:r>
            <a:r>
              <a:rPr lang="de-DE" sz="1600" b="1" strike="noStrike" spc="-1" dirty="0">
                <a:latin typeface="DesySans Office" panose="020B0503040000020003" pitchFamily="34" charset="0"/>
                <a:ea typeface="DejaVu Sans"/>
              </a:rPr>
              <a:t> </a:t>
            </a:r>
            <a:r>
              <a:rPr lang="de-DE" sz="1600" b="1" spc="-1" dirty="0" err="1">
                <a:solidFill>
                  <a:schemeClr val="dk1"/>
                </a:solidFill>
                <a:latin typeface="DesySans Office" panose="020B0503040000020003" pitchFamily="34" charset="0"/>
              </a:rPr>
              <a:t>Husbandry</a:t>
            </a:r>
            <a:r>
              <a:rPr lang="de-DE" sz="1600" b="1" spc="-1" dirty="0">
                <a:solidFill>
                  <a:schemeClr val="dk1"/>
                </a:solidFill>
                <a:latin typeface="DesySans Office" panose="020B0503040000020003" pitchFamily="34" charset="0"/>
              </a:rPr>
              <a:t> </a:t>
            </a:r>
            <a:r>
              <a:rPr lang="de-DE" sz="1600" b="1" strike="noStrike" spc="-1" dirty="0" err="1">
                <a:latin typeface="DesySans Office" panose="020B0503040000020003" pitchFamily="34" charset="0"/>
                <a:ea typeface="DejaVu Sans"/>
              </a:rPr>
              <a:t>by</a:t>
            </a:r>
            <a:r>
              <a:rPr lang="de-DE" sz="1600" b="1" strike="noStrike" spc="-1" dirty="0">
                <a:latin typeface="DesySans Office" panose="020B0503040000020003" pitchFamily="34" charset="0"/>
                <a:ea typeface="DejaVu Sans"/>
              </a:rPr>
              <a:t> </a:t>
            </a:r>
            <a:r>
              <a:rPr lang="en-US" sz="1600" b="1" strike="noStrike" spc="-1" dirty="0">
                <a:latin typeface="DesySans Office" panose="020B0503040000020003" pitchFamily="34" charset="0"/>
                <a:ea typeface="DejaVu Sans"/>
              </a:rPr>
              <a:t>Office for Veterinary Affairs, Consumer Protection </a:t>
            </a:r>
            <a:br>
              <a:rPr lang="en-US" sz="1600" b="1" strike="noStrike" spc="-1" dirty="0">
                <a:latin typeface="DesySans Office" panose="020B0503040000020003" pitchFamily="34" charset="0"/>
                <a:ea typeface="DejaVu Sans"/>
              </a:rPr>
            </a:br>
            <a:r>
              <a:rPr lang="en-US" sz="1600" b="1" strike="noStrike" spc="-1" dirty="0">
                <a:latin typeface="DesySans Office" panose="020B0503040000020003" pitchFamily="34" charset="0"/>
                <a:ea typeface="DejaVu Sans"/>
              </a:rPr>
              <a:t>and Agriculture </a:t>
            </a:r>
            <a:r>
              <a:rPr lang="en-US" sz="1600" strike="noStrike" spc="-1" dirty="0">
                <a:latin typeface="DesySans Office" panose="020B0503040000020003" pitchFamily="34" charset="0"/>
                <a:ea typeface="DejaVu Sans"/>
              </a:rPr>
              <a:t>(</a:t>
            </a:r>
            <a:r>
              <a:rPr lang="de-DE" sz="1600" strike="noStrike" spc="-1" dirty="0">
                <a:latin typeface="DesySans Office" panose="020B0503040000020003" pitchFamily="34" charset="0"/>
                <a:ea typeface="DejaVu Sans"/>
              </a:rPr>
              <a:t>Amt für Veterinärwesen, Verbrauchschutz und Landwirtschaft)</a:t>
            </a:r>
          </a:p>
          <a:p>
            <a:pPr marL="743040" lvl="1" indent="-285840">
              <a:spcBef>
                <a:spcPts val="600"/>
              </a:spcBef>
              <a:buClr>
                <a:srgbClr val="000000"/>
              </a:buClr>
              <a:buFont typeface="Arial"/>
              <a:buChar char="•"/>
            </a:pPr>
            <a:r>
              <a:rPr lang="de-DE" sz="1600" b="0" strike="noStrike" spc="-1" dirty="0" err="1">
                <a:solidFill>
                  <a:schemeClr val="dk1"/>
                </a:solidFill>
                <a:latin typeface="DesySans Office" panose="020B0503040000020003" pitchFamily="34" charset="0"/>
                <a:ea typeface="DejaVu Sans"/>
              </a:rPr>
              <a:t>to</a:t>
            </a:r>
            <a:r>
              <a:rPr lang="de-DE" sz="1600" b="0"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house</a:t>
            </a:r>
            <a:r>
              <a:rPr lang="de-DE" sz="1600" b="1"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up</a:t>
            </a:r>
            <a:r>
              <a:rPr lang="de-DE" sz="1600" b="1"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to</a:t>
            </a:r>
            <a:r>
              <a:rPr lang="de-DE" sz="1600" b="1" strike="noStrike" spc="-1" dirty="0">
                <a:solidFill>
                  <a:schemeClr val="dk1"/>
                </a:solidFill>
                <a:latin typeface="DesySans Office" panose="020B0503040000020003" pitchFamily="34" charset="0"/>
                <a:ea typeface="DejaVu Sans"/>
              </a:rPr>
              <a:t> </a:t>
            </a:r>
            <a:r>
              <a:rPr lang="de-DE" sz="1600" b="1" spc="-1" dirty="0">
                <a:solidFill>
                  <a:schemeClr val="dk1"/>
                </a:solidFill>
                <a:latin typeface="DesySans Office" panose="020B0503040000020003" pitchFamily="34" charset="0"/>
                <a:ea typeface="DejaVu Sans"/>
              </a:rPr>
              <a:t>450</a:t>
            </a:r>
            <a:r>
              <a:rPr lang="de-DE" sz="1600" b="0" strike="noStrike" spc="-1" dirty="0">
                <a:solidFill>
                  <a:schemeClr val="dk1"/>
                </a:solidFill>
                <a:latin typeface="DesySans Office" panose="020B0503040000020003" pitchFamily="34" charset="0"/>
                <a:ea typeface="DejaVu Sans"/>
              </a:rPr>
              <a:t> </a:t>
            </a:r>
            <a:r>
              <a:rPr lang="de-DE" sz="1600" b="0" strike="noStrike" spc="-1" dirty="0" err="1">
                <a:solidFill>
                  <a:schemeClr val="dk1"/>
                </a:solidFill>
                <a:latin typeface="DesySans Office" panose="020B0503040000020003" pitchFamily="34" charset="0"/>
                <a:ea typeface="DejaVu Sans"/>
              </a:rPr>
              <a:t>mice</a:t>
            </a:r>
            <a:r>
              <a:rPr lang="de-DE" sz="1600" spc="-1" dirty="0">
                <a:solidFill>
                  <a:schemeClr val="dk1"/>
                </a:solidFill>
                <a:latin typeface="DesySans Office" panose="020B0503040000020003" pitchFamily="34" charset="0"/>
                <a:ea typeface="DejaVu Sans"/>
              </a:rPr>
              <a:t> </a:t>
            </a:r>
            <a:r>
              <a:rPr lang="de-DE" sz="1600" spc="-1" dirty="0" err="1">
                <a:solidFill>
                  <a:schemeClr val="dk1"/>
                </a:solidFill>
                <a:latin typeface="DesySans Office" panose="020B0503040000020003" pitchFamily="34" charset="0"/>
                <a:ea typeface="DejaVu Sans"/>
              </a:rPr>
              <a:t>simultaneously</a:t>
            </a:r>
            <a:endParaRPr lang="en-US" sz="1600" b="0" strike="noStrike" spc="-1" dirty="0">
              <a:solidFill>
                <a:srgbClr val="000000"/>
              </a:solidFill>
              <a:latin typeface="DesySans Office" panose="020B0503040000020003" pitchFamily="34" charset="0"/>
            </a:endParaRPr>
          </a:p>
        </p:txBody>
      </p:sp>
      <p:sp>
        <p:nvSpPr>
          <p:cNvPr id="28" name="Rectangle 27">
            <a:extLst>
              <a:ext uri="{FF2B5EF4-FFF2-40B4-BE49-F238E27FC236}">
                <a16:creationId xmlns:a16="http://schemas.microsoft.com/office/drawing/2014/main" id="{A75EB03E-82BA-4990-ACAF-72C3C4F9075D}"/>
              </a:ext>
            </a:extLst>
          </p:cNvPr>
          <p:cNvSpPr/>
          <p:nvPr/>
        </p:nvSpPr>
        <p:spPr>
          <a:xfrm>
            <a:off x="50448" y="2225115"/>
            <a:ext cx="3806845" cy="2831544"/>
          </a:xfrm>
          <a:prstGeom prst="rect">
            <a:avLst/>
          </a:prstGeom>
        </p:spPr>
        <p:txBody>
          <a:bodyPr wrap="square">
            <a:spAutoFit/>
          </a:bodyPr>
          <a:lstStyle/>
          <a:p>
            <a:pPr marL="285750" indent="-285750">
              <a:buFont typeface="Arial" panose="020B0604020202020204" pitchFamily="34" charset="0"/>
              <a:buChar char="•"/>
            </a:pPr>
            <a:r>
              <a:rPr lang="de-DE" sz="1600" b="1" spc="-1" dirty="0">
                <a:latin typeface="DesySans Office" panose="020B0503040000020003" pitchFamily="34" charset="0"/>
              </a:rPr>
              <a:t>Operation </a:t>
            </a:r>
            <a:r>
              <a:rPr lang="de-DE" sz="1600" spc="-1" dirty="0" err="1">
                <a:latin typeface="DesySans Office" panose="020B0503040000020003" pitchFamily="34" charset="0"/>
              </a:rPr>
              <a:t>set</a:t>
            </a:r>
            <a:r>
              <a:rPr lang="de-DE" sz="1600" spc="-1" dirty="0">
                <a:latin typeface="DesySans Office" panose="020B0503040000020003" pitchFamily="34" charset="0"/>
              </a:rPr>
              <a:t> </a:t>
            </a:r>
            <a:r>
              <a:rPr lang="de-DE" sz="1600" spc="-1" dirty="0" err="1">
                <a:latin typeface="DesySans Office" panose="020B0503040000020003" pitchFamily="34" charset="0"/>
              </a:rPr>
              <a:t>with</a:t>
            </a:r>
            <a:r>
              <a:rPr lang="de-DE" sz="1600" spc="-1" dirty="0">
                <a:latin typeface="DesySans Office" panose="020B0503040000020003" pitchFamily="34" charset="0"/>
              </a:rPr>
              <a:t> MDC and TH Wildau</a:t>
            </a:r>
          </a:p>
          <a:p>
            <a:pPr marL="285750" indent="-285750">
              <a:buFont typeface="Arial" panose="020B0604020202020204" pitchFamily="34" charset="0"/>
              <a:buChar char="•"/>
            </a:pPr>
            <a:endParaRPr lang="en-US" sz="1600" dirty="0">
              <a:latin typeface="DesySans Office" panose="020B0503040000020003" pitchFamily="34" charset="0"/>
            </a:endParaRPr>
          </a:p>
          <a:p>
            <a:pPr marL="285750" indent="-285750">
              <a:buFont typeface="Arial" panose="020B0604020202020204" pitchFamily="34" charset="0"/>
              <a:buChar char="•"/>
            </a:pPr>
            <a:r>
              <a:rPr lang="en-US" sz="1600" dirty="0">
                <a:latin typeface="DesySans Office" panose="020B0503040000020003" pitchFamily="34" charset="0"/>
              </a:rPr>
              <a:t>Individually ventilated cage (</a:t>
            </a:r>
            <a:r>
              <a:rPr lang="en-US" sz="1600" b="1" dirty="0">
                <a:latin typeface="DesySans Office" panose="020B0503040000020003" pitchFamily="34" charset="0"/>
              </a:rPr>
              <a:t>IVC</a:t>
            </a:r>
            <a:r>
              <a:rPr lang="en-US" sz="1600" dirty="0">
                <a:latin typeface="DesySans Office" panose="020B0503040000020003" pitchFamily="34" charset="0"/>
              </a:rPr>
              <a:t>) </a:t>
            </a:r>
            <a:r>
              <a:rPr lang="en-US" sz="1600" spc="-1" dirty="0">
                <a:latin typeface="DesySans Office" panose="020B0503040000020003" pitchFamily="34" charset="0"/>
              </a:rPr>
              <a:t>system</a:t>
            </a:r>
          </a:p>
          <a:p>
            <a:pPr marL="285750" indent="-285750">
              <a:buFont typeface="Arial" panose="020B0604020202020204" pitchFamily="34" charset="0"/>
              <a:buChar char="•"/>
            </a:pPr>
            <a:endParaRPr lang="en-US" sz="1600" spc="-1" dirty="0">
              <a:latin typeface="DesySans Office" panose="020B0503040000020003" pitchFamily="34" charset="0"/>
            </a:endParaRPr>
          </a:p>
          <a:p>
            <a:pPr marL="285750" indent="-285750">
              <a:buFont typeface="Arial" panose="020B0604020202020204" pitchFamily="34" charset="0"/>
              <a:buChar char="•"/>
            </a:pPr>
            <a:r>
              <a:rPr lang="en-US" sz="1600" b="1" spc="-1" dirty="0">
                <a:latin typeface="DesySans Office" panose="020B0503040000020003" pitchFamily="34" charset="0"/>
              </a:rPr>
              <a:t>Search for qualified experts </a:t>
            </a:r>
            <a:r>
              <a:rPr lang="en-US" sz="1600" spc="-1" dirty="0">
                <a:latin typeface="DesySans Office" panose="020B0503040000020003" pitchFamily="34" charset="0"/>
              </a:rPr>
              <a:t>for the positions of a second Animal Welfare Officer and an Animal Caretaker</a:t>
            </a:r>
            <a:endParaRPr lang="en-US" sz="1600" dirty="0">
              <a:latin typeface="DesySans Office" panose="020B0503040000020003" pitchFamily="34" charset="0"/>
            </a:endParaRPr>
          </a:p>
          <a:p>
            <a:pPr marL="285750" indent="-285750">
              <a:buFont typeface="Arial" panose="020B0604020202020204" pitchFamily="34" charset="0"/>
              <a:buChar char="•"/>
            </a:pPr>
            <a:endParaRPr lang="en-US" sz="1600" dirty="0">
              <a:latin typeface="DesySans Office" panose="020B0503040000020003" pitchFamily="34" charset="0"/>
            </a:endParaRPr>
          </a:p>
          <a:p>
            <a:pPr marL="285750" indent="-285750">
              <a:buFont typeface="Arial" panose="020B0604020202020204" pitchFamily="34" charset="0"/>
              <a:buChar char="•"/>
            </a:pPr>
            <a:r>
              <a:rPr lang="en-US" sz="1600" dirty="0">
                <a:latin typeface="DesySans Office" panose="020B0503040000020003" pitchFamily="34" charset="0"/>
              </a:rPr>
              <a:t>First </a:t>
            </a:r>
            <a:r>
              <a:rPr lang="en-US" sz="1600" b="1" dirty="0">
                <a:latin typeface="DesySans Office" panose="020B0503040000020003" pitchFamily="34" charset="0"/>
              </a:rPr>
              <a:t>e</a:t>
            </a:r>
            <a:r>
              <a:rPr lang="en-US" sz="1600" b="1" baseline="30000" dirty="0">
                <a:latin typeface="DesySans Office" panose="020B0503040000020003" pitchFamily="34" charset="0"/>
              </a:rPr>
              <a:t>-</a:t>
            </a:r>
            <a:r>
              <a:rPr lang="en-US" sz="1600" b="1" dirty="0">
                <a:latin typeface="DesySans Office" panose="020B0503040000020003" pitchFamily="34" charset="0"/>
              </a:rPr>
              <a:t> irradiation </a:t>
            </a:r>
            <a:r>
              <a:rPr lang="en-US" sz="1600" dirty="0">
                <a:latin typeface="DesySans Office" panose="020B0503040000020003" pitchFamily="34" charset="0"/>
              </a:rPr>
              <a:t>planned for 2026</a:t>
            </a:r>
            <a:endParaRPr lang="tr-TR" sz="1600" dirty="0">
              <a:latin typeface="DesySans Office" panose="020B0503040000020003" pitchFamily="34" charset="0"/>
            </a:endParaRPr>
          </a:p>
          <a:p>
            <a:pPr marL="285750" indent="-285750">
              <a:buFont typeface="Arial" panose="020B0604020202020204" pitchFamily="34" charset="0"/>
              <a:buChar char="•"/>
            </a:pPr>
            <a:endParaRPr lang="de-DE" sz="1600" b="1" spc="-1" dirty="0">
              <a:latin typeface="DesySans Office" panose="020B0503040000020003" pitchFamily="34" charset="0"/>
            </a:endParaRPr>
          </a:p>
          <a:p>
            <a:pPr marL="285750" indent="-285750">
              <a:buFont typeface="Arial" panose="020B0604020202020204" pitchFamily="34" charset="0"/>
              <a:buChar char="•"/>
            </a:pPr>
            <a:endParaRPr lang="de-DE" dirty="0">
              <a:latin typeface="DesySans Office" panose="020B0503040000020003" pitchFamily="34" charset="0"/>
            </a:endParaRPr>
          </a:p>
        </p:txBody>
      </p:sp>
      <p:sp>
        <p:nvSpPr>
          <p:cNvPr id="23" name="Titel 1">
            <a:extLst>
              <a:ext uri="{FF2B5EF4-FFF2-40B4-BE49-F238E27FC236}">
                <a16:creationId xmlns:a16="http://schemas.microsoft.com/office/drawing/2014/main" id="{245DC5D0-24AA-4E44-85A1-13590B309691}"/>
              </a:ext>
            </a:extLst>
          </p:cNvPr>
          <p:cNvSpPr txBox="1">
            <a:spLocks/>
          </p:cNvSpPr>
          <p:nvPr/>
        </p:nvSpPr>
        <p:spPr>
          <a:xfrm>
            <a:off x="407988" y="349610"/>
            <a:ext cx="11376025" cy="4864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endParaRPr lang="de-DE" spc="-1" dirty="0">
              <a:solidFill>
                <a:srgbClr val="00B0F0"/>
              </a:solidFill>
              <a:latin typeface="DesySans Office" panose="020B0503040000020003" pitchFamily="34" charset="0"/>
              <a:ea typeface="DejaVu Sans"/>
            </a:endParaRPr>
          </a:p>
        </p:txBody>
      </p:sp>
      <p:pic>
        <p:nvPicPr>
          <p:cNvPr id="13" name="Picture 14">
            <a:extLst>
              <a:ext uri="{FF2B5EF4-FFF2-40B4-BE49-F238E27FC236}">
                <a16:creationId xmlns:a16="http://schemas.microsoft.com/office/drawing/2014/main" id="{CEC18517-C183-438E-A3B6-70CB8238821F}"/>
              </a:ext>
            </a:extLst>
          </p:cNvPr>
          <p:cNvPicPr/>
          <p:nvPr/>
        </p:nvPicPr>
        <p:blipFill>
          <a:blip r:embed="rId4"/>
          <a:stretch/>
        </p:blipFill>
        <p:spPr>
          <a:xfrm>
            <a:off x="545375" y="4332684"/>
            <a:ext cx="2983016" cy="1982390"/>
          </a:xfrm>
          <a:prstGeom prst="rect">
            <a:avLst/>
          </a:prstGeom>
          <a:noFill/>
          <a:ln w="0">
            <a:noFill/>
          </a:ln>
        </p:spPr>
      </p:pic>
      <p:sp>
        <p:nvSpPr>
          <p:cNvPr id="4" name="Rechteck 3">
            <a:extLst>
              <a:ext uri="{FF2B5EF4-FFF2-40B4-BE49-F238E27FC236}">
                <a16:creationId xmlns:a16="http://schemas.microsoft.com/office/drawing/2014/main" id="{AA153A38-CB35-44E5-A601-BC34113F352B}"/>
              </a:ext>
            </a:extLst>
          </p:cNvPr>
          <p:cNvSpPr/>
          <p:nvPr/>
        </p:nvSpPr>
        <p:spPr>
          <a:xfrm>
            <a:off x="6409173" y="6144777"/>
            <a:ext cx="1406795" cy="307777"/>
          </a:xfrm>
          <a:prstGeom prst="rect">
            <a:avLst/>
          </a:prstGeom>
        </p:spPr>
        <p:txBody>
          <a:bodyPr wrap="none">
            <a:spAutoFit/>
          </a:bodyPr>
          <a:lstStyle/>
          <a:p>
            <a:r>
              <a:rPr lang="de-DE" sz="1400" b="1" i="1" spc="-1" dirty="0" err="1">
                <a:latin typeface="DesySans Office" panose="020B0503040000020003" pitchFamily="34" charset="0"/>
              </a:rPr>
              <a:t>Cleaning</a:t>
            </a:r>
            <a:r>
              <a:rPr lang="de-DE" sz="1400" b="1" i="1" spc="-1" dirty="0">
                <a:latin typeface="DesySans Office" panose="020B0503040000020003" pitchFamily="34" charset="0"/>
              </a:rPr>
              <a:t> Station</a:t>
            </a:r>
          </a:p>
        </p:txBody>
      </p:sp>
      <p:grpSp>
        <p:nvGrpSpPr>
          <p:cNvPr id="8" name="Group 7">
            <a:extLst>
              <a:ext uri="{FF2B5EF4-FFF2-40B4-BE49-F238E27FC236}">
                <a16:creationId xmlns:a16="http://schemas.microsoft.com/office/drawing/2014/main" id="{4F149096-BD4F-405A-9487-5195958C1AA3}"/>
              </a:ext>
            </a:extLst>
          </p:cNvPr>
          <p:cNvGrpSpPr/>
          <p:nvPr/>
        </p:nvGrpSpPr>
        <p:grpSpPr>
          <a:xfrm>
            <a:off x="5014740" y="1665666"/>
            <a:ext cx="2208426" cy="1623441"/>
            <a:chOff x="8960376" y="276504"/>
            <a:chExt cx="2208426" cy="1623441"/>
          </a:xfrm>
        </p:grpSpPr>
        <p:pic>
          <p:nvPicPr>
            <p:cNvPr id="12" name="Picture 10" descr="somnosuite - left - simple screen">
              <a:extLst>
                <a:ext uri="{FF2B5EF4-FFF2-40B4-BE49-F238E27FC236}">
                  <a16:creationId xmlns:a16="http://schemas.microsoft.com/office/drawing/2014/main" id="{F06E3194-D73F-4AC6-9E70-815718C9F0FA}"/>
                </a:ext>
              </a:extLst>
            </p:cNvPr>
            <p:cNvPicPr/>
            <p:nvPr/>
          </p:nvPicPr>
          <p:blipFill>
            <a:blip r:embed="rId5"/>
            <a:stretch/>
          </p:blipFill>
          <p:spPr>
            <a:xfrm>
              <a:off x="8960376" y="276504"/>
              <a:ext cx="2208426" cy="1504649"/>
            </a:xfrm>
            <a:prstGeom prst="rect">
              <a:avLst/>
            </a:prstGeom>
            <a:noFill/>
            <a:ln w="0">
              <a:noFill/>
            </a:ln>
          </p:spPr>
        </p:pic>
        <p:sp>
          <p:nvSpPr>
            <p:cNvPr id="16" name="Rechteck 15">
              <a:extLst>
                <a:ext uri="{FF2B5EF4-FFF2-40B4-BE49-F238E27FC236}">
                  <a16:creationId xmlns:a16="http://schemas.microsoft.com/office/drawing/2014/main" id="{552862F0-DA55-485B-BB48-34DAF08A5352}"/>
                </a:ext>
              </a:extLst>
            </p:cNvPr>
            <p:cNvSpPr/>
            <p:nvPr/>
          </p:nvSpPr>
          <p:spPr>
            <a:xfrm>
              <a:off x="9326041" y="1592168"/>
              <a:ext cx="1552541" cy="307777"/>
            </a:xfrm>
            <a:prstGeom prst="rect">
              <a:avLst/>
            </a:prstGeom>
          </p:spPr>
          <p:txBody>
            <a:bodyPr wrap="none">
              <a:spAutoFit/>
            </a:bodyPr>
            <a:lstStyle/>
            <a:p>
              <a:r>
                <a:rPr lang="de-DE" sz="1400" b="1" i="1" spc="-1" dirty="0" err="1">
                  <a:latin typeface="DesySans Office" panose="020B0503040000020003" pitchFamily="34" charset="0"/>
                </a:rPr>
                <a:t>Anesthesia</a:t>
              </a:r>
              <a:r>
                <a:rPr lang="de-DE" sz="1400" b="1" i="1" spc="-1" dirty="0">
                  <a:latin typeface="DesySans Office" panose="020B0503040000020003" pitchFamily="34" charset="0"/>
                </a:rPr>
                <a:t> </a:t>
              </a:r>
              <a:r>
                <a:rPr lang="de-DE" sz="1400" b="1" i="1" spc="-1" dirty="0" err="1">
                  <a:latin typeface="DesySans Office" panose="020B0503040000020003" pitchFamily="34" charset="0"/>
                </a:rPr>
                <a:t>system</a:t>
              </a:r>
              <a:endParaRPr lang="de-DE" sz="1400" b="1" i="1" spc="-1" dirty="0">
                <a:latin typeface="DesySans Office" panose="020B0503040000020003" pitchFamily="34" charset="0"/>
              </a:endParaRPr>
            </a:p>
          </p:txBody>
        </p:sp>
      </p:grpSp>
      <p:grpSp>
        <p:nvGrpSpPr>
          <p:cNvPr id="7" name="Group 6">
            <a:extLst>
              <a:ext uri="{FF2B5EF4-FFF2-40B4-BE49-F238E27FC236}">
                <a16:creationId xmlns:a16="http://schemas.microsoft.com/office/drawing/2014/main" id="{98443CAE-1A3D-4C2E-BCDA-F1A36817A0CB}"/>
              </a:ext>
            </a:extLst>
          </p:cNvPr>
          <p:cNvGrpSpPr/>
          <p:nvPr/>
        </p:nvGrpSpPr>
        <p:grpSpPr>
          <a:xfrm>
            <a:off x="3712109" y="3372092"/>
            <a:ext cx="2019300" cy="3125723"/>
            <a:chOff x="4048287" y="3408679"/>
            <a:chExt cx="2019300" cy="3125723"/>
          </a:xfrm>
        </p:grpSpPr>
        <p:pic>
          <p:nvPicPr>
            <p:cNvPr id="11" name="Picture 13">
              <a:extLst>
                <a:ext uri="{FF2B5EF4-FFF2-40B4-BE49-F238E27FC236}">
                  <a16:creationId xmlns:a16="http://schemas.microsoft.com/office/drawing/2014/main" id="{4C1A1D90-18E7-417F-AB9B-E23D6A5EE3B6}"/>
                </a:ext>
              </a:extLst>
            </p:cNvPr>
            <p:cNvPicPr/>
            <p:nvPr/>
          </p:nvPicPr>
          <p:blipFill>
            <a:blip r:embed="rId6"/>
            <a:srcRect t="38632"/>
            <a:stretch/>
          </p:blipFill>
          <p:spPr>
            <a:xfrm>
              <a:off x="4048287" y="3408679"/>
              <a:ext cx="2019300" cy="2808969"/>
            </a:xfrm>
            <a:prstGeom prst="rect">
              <a:avLst/>
            </a:prstGeom>
            <a:noFill/>
            <a:ln w="0">
              <a:noFill/>
            </a:ln>
          </p:spPr>
        </p:pic>
        <p:sp>
          <p:nvSpPr>
            <p:cNvPr id="17" name="Rechteck 16">
              <a:extLst>
                <a:ext uri="{FF2B5EF4-FFF2-40B4-BE49-F238E27FC236}">
                  <a16:creationId xmlns:a16="http://schemas.microsoft.com/office/drawing/2014/main" id="{0296A92B-0B42-413D-B97C-9EE3A8769ED7}"/>
                </a:ext>
              </a:extLst>
            </p:cNvPr>
            <p:cNvSpPr/>
            <p:nvPr/>
          </p:nvSpPr>
          <p:spPr>
            <a:xfrm>
              <a:off x="4110341" y="6226625"/>
              <a:ext cx="1932517" cy="307777"/>
            </a:xfrm>
            <a:prstGeom prst="rect">
              <a:avLst/>
            </a:prstGeom>
          </p:spPr>
          <p:txBody>
            <a:bodyPr wrap="none">
              <a:spAutoFit/>
            </a:bodyPr>
            <a:lstStyle/>
            <a:p>
              <a:r>
                <a:rPr lang="de-DE" sz="1400" b="1" i="1" spc="-1" dirty="0">
                  <a:latin typeface="DesySans Office" panose="020B0503040000020003" pitchFamily="34" charset="0"/>
                </a:rPr>
                <a:t>Air </a:t>
              </a:r>
              <a:r>
                <a:rPr lang="de-DE" sz="1400" b="1" i="1" spc="-1" dirty="0" err="1">
                  <a:latin typeface="DesySans Office" panose="020B0503040000020003" pitchFamily="34" charset="0"/>
                </a:rPr>
                <a:t>system</a:t>
              </a:r>
              <a:r>
                <a:rPr lang="de-DE" sz="1400" b="1" i="1" spc="-1" dirty="0">
                  <a:latin typeface="DesySans Office" panose="020B0503040000020003" pitchFamily="34" charset="0"/>
                </a:rPr>
                <a:t> and IVC-rack</a:t>
              </a:r>
            </a:p>
          </p:txBody>
        </p:sp>
      </p:grpSp>
      <p:sp>
        <p:nvSpPr>
          <p:cNvPr id="5" name="Footer Placeholder 4">
            <a:extLst>
              <a:ext uri="{FF2B5EF4-FFF2-40B4-BE49-F238E27FC236}">
                <a16:creationId xmlns:a16="http://schemas.microsoft.com/office/drawing/2014/main" id="{4506A0BE-FB5F-4FD0-BF86-3FAFB4A4F1B7}"/>
              </a:ext>
            </a:extLst>
          </p:cNvPr>
          <p:cNvSpPr>
            <a:spLocks noGrp="1"/>
          </p:cNvSpPr>
          <p:nvPr>
            <p:ph type="ftr" sz="quarter" idx="11"/>
          </p:nvPr>
        </p:nvSpPr>
        <p:spPr/>
        <p:txBody>
          <a:bodyPr/>
          <a:lstStyle/>
          <a:p>
            <a:r>
              <a:rPr lang="en-US" dirty="0"/>
              <a:t>X.-K. Li          |          VHEE'25, Daresbury          |          The new beamline and biolab at </a:t>
            </a:r>
            <a:r>
              <a:rPr lang="en-US" dirty="0" err="1"/>
              <a:t>FLASHlab@PITZ</a:t>
            </a:r>
            <a:endParaRPr lang="en-US" dirty="0"/>
          </a:p>
        </p:txBody>
      </p:sp>
      <p:grpSp>
        <p:nvGrpSpPr>
          <p:cNvPr id="14" name="Group 13">
            <a:extLst>
              <a:ext uri="{FF2B5EF4-FFF2-40B4-BE49-F238E27FC236}">
                <a16:creationId xmlns:a16="http://schemas.microsoft.com/office/drawing/2014/main" id="{97D0FE69-3DF7-4FC7-BFCC-8D4CF72E5228}"/>
              </a:ext>
            </a:extLst>
          </p:cNvPr>
          <p:cNvGrpSpPr/>
          <p:nvPr/>
        </p:nvGrpSpPr>
        <p:grpSpPr>
          <a:xfrm>
            <a:off x="8291304" y="421819"/>
            <a:ext cx="4135997" cy="6152648"/>
            <a:chOff x="8291304" y="521572"/>
            <a:chExt cx="4135997" cy="6152648"/>
          </a:xfrm>
        </p:grpSpPr>
        <p:pic>
          <p:nvPicPr>
            <p:cNvPr id="25" name="Content Placeholder 9">
              <a:extLst>
                <a:ext uri="{FF2B5EF4-FFF2-40B4-BE49-F238E27FC236}">
                  <a16:creationId xmlns:a16="http://schemas.microsoft.com/office/drawing/2014/main" id="{3F2770DC-B23C-4741-82F8-F1870FF994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214" r="31476"/>
            <a:stretch/>
          </p:blipFill>
          <p:spPr>
            <a:xfrm>
              <a:off x="8825922" y="782828"/>
              <a:ext cx="3103124" cy="4276812"/>
            </a:xfrm>
            <a:prstGeom prst="rect">
              <a:avLst/>
            </a:prstGeom>
          </p:spPr>
        </p:pic>
        <p:sp>
          <p:nvSpPr>
            <p:cNvPr id="9" name="Rectangle 8">
              <a:extLst>
                <a:ext uri="{FF2B5EF4-FFF2-40B4-BE49-F238E27FC236}">
                  <a16:creationId xmlns:a16="http://schemas.microsoft.com/office/drawing/2014/main" id="{4B3E0C50-C45D-4BA6-A86C-D09B4B651343}"/>
                </a:ext>
              </a:extLst>
            </p:cNvPr>
            <p:cNvSpPr/>
            <p:nvPr/>
          </p:nvSpPr>
          <p:spPr>
            <a:xfrm>
              <a:off x="8291304" y="5197121"/>
              <a:ext cx="4135997" cy="584775"/>
            </a:xfrm>
            <a:prstGeom prst="rect">
              <a:avLst/>
            </a:prstGeom>
          </p:spPr>
          <p:txBody>
            <a:bodyPr wrap="square">
              <a:spAutoFit/>
            </a:bodyPr>
            <a:lstStyle/>
            <a:p>
              <a:pPr marL="285750" indent="-285750">
                <a:buFont typeface="Arial" panose="020B0604020202020204" pitchFamily="34" charset="0"/>
                <a:buChar char="•"/>
              </a:pPr>
              <a:r>
                <a:rPr lang="en-US" sz="1600" dirty="0">
                  <a:latin typeface="DesySans Office" panose="020B0503040000020003" pitchFamily="34" charset="0"/>
                </a:rPr>
                <a:t>Small Animal Radiation Research Platform </a:t>
              </a:r>
              <a:r>
                <a:rPr lang="en-US" sz="1600" b="1" dirty="0">
                  <a:latin typeface="DesySans Office" panose="020B0503040000020003" pitchFamily="34" charset="0"/>
                </a:rPr>
                <a:t>(SARRP) </a:t>
              </a:r>
              <a:r>
                <a:rPr lang="en-US" sz="1600" dirty="0">
                  <a:latin typeface="DesySans Office" panose="020B0503040000020003" pitchFamily="34" charset="0"/>
                </a:rPr>
                <a:t>will be delivered this year</a:t>
              </a:r>
              <a:endParaRPr lang="en-US" sz="1600" dirty="0"/>
            </a:p>
          </p:txBody>
        </p:sp>
        <p:sp>
          <p:nvSpPr>
            <p:cNvPr id="10" name="Rectangle 9">
              <a:extLst>
                <a:ext uri="{FF2B5EF4-FFF2-40B4-BE49-F238E27FC236}">
                  <a16:creationId xmlns:a16="http://schemas.microsoft.com/office/drawing/2014/main" id="{2954643D-F5D2-4CC8-AE77-034C53A4F6E9}"/>
                </a:ext>
              </a:extLst>
            </p:cNvPr>
            <p:cNvSpPr/>
            <p:nvPr/>
          </p:nvSpPr>
          <p:spPr>
            <a:xfrm>
              <a:off x="8291304" y="5720113"/>
              <a:ext cx="3777136" cy="954107"/>
            </a:xfrm>
            <a:prstGeom prst="rect">
              <a:avLst/>
            </a:prstGeom>
          </p:spPr>
          <p:txBody>
            <a:bodyPr wrap="square">
              <a:spAutoFit/>
            </a:bodyPr>
            <a:lstStyle/>
            <a:p>
              <a:pPr marL="285750" indent="-285750">
                <a:spcAft>
                  <a:spcPts val="0"/>
                </a:spcAft>
                <a:buFont typeface="Arial" panose="020B0604020202020204" pitchFamily="34" charset="0"/>
                <a:buChar char="•"/>
              </a:pPr>
              <a:r>
                <a:rPr lang="en-US" sz="1400" dirty="0">
                  <a:latin typeface="DesySans Office" panose="020B0503040000020003" pitchFamily="34" charset="0"/>
                </a:rPr>
                <a:t>Precision of conformal clinical radiotherapy</a:t>
              </a:r>
            </a:p>
            <a:p>
              <a:pPr marL="285750" indent="-285750">
                <a:spcAft>
                  <a:spcPts val="0"/>
                </a:spcAft>
                <a:buFont typeface="Arial" panose="020B0604020202020204" pitchFamily="34" charset="0"/>
                <a:buChar char="•"/>
              </a:pPr>
              <a:r>
                <a:rPr lang="en-US" sz="1400" dirty="0">
                  <a:latin typeface="DesySans Office" panose="020B0503040000020003" pitchFamily="34" charset="0"/>
                </a:rPr>
                <a:t>High-resolution CT imaging</a:t>
              </a:r>
            </a:p>
            <a:p>
              <a:pPr marL="285750" indent="-285750">
                <a:spcAft>
                  <a:spcPts val="0"/>
                </a:spcAft>
                <a:buFont typeface="Arial" panose="020B0604020202020204" pitchFamily="34" charset="0"/>
                <a:buChar char="•"/>
              </a:pPr>
              <a:r>
                <a:rPr lang="en-US" sz="1400" dirty="0">
                  <a:latin typeface="DesySans Office" panose="020B0503040000020003" pitchFamily="34" charset="0"/>
                </a:rPr>
                <a:t>Dynamic couch and gantry movements </a:t>
              </a:r>
            </a:p>
            <a:p>
              <a:pPr marL="285750" indent="-285750">
                <a:spcAft>
                  <a:spcPts val="0"/>
                </a:spcAft>
                <a:buFont typeface="Arial" panose="020B0604020202020204" pitchFamily="34" charset="0"/>
                <a:buChar char="•"/>
              </a:pPr>
              <a:r>
                <a:rPr lang="en-US" sz="1400" dirty="0">
                  <a:latin typeface="DesySans Office" panose="020B0503040000020003" pitchFamily="34" charset="0"/>
                </a:rPr>
                <a:t>Simple and complex arc therapy</a:t>
              </a:r>
            </a:p>
          </p:txBody>
        </p:sp>
        <p:pic>
          <p:nvPicPr>
            <p:cNvPr id="29" name="Picture 2" descr="Business promotion bank in the federal state of Brandenburg">
              <a:extLst>
                <a:ext uri="{FF2B5EF4-FFF2-40B4-BE49-F238E27FC236}">
                  <a16:creationId xmlns:a16="http://schemas.microsoft.com/office/drawing/2014/main" id="{E32EF311-6A8A-4F9A-9DE6-0C77A20242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8640" y="521572"/>
              <a:ext cx="2159620" cy="52910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33F9673F-07EC-4D56-8407-6C72659C731B}"/>
              </a:ext>
            </a:extLst>
          </p:cNvPr>
          <p:cNvSpPr txBox="1"/>
          <p:nvPr/>
        </p:nvSpPr>
        <p:spPr>
          <a:xfrm>
            <a:off x="10350610" y="8604"/>
            <a:ext cx="2030305" cy="276999"/>
          </a:xfrm>
          <a:prstGeom prst="rect">
            <a:avLst/>
          </a:prstGeom>
          <a:noFill/>
        </p:spPr>
        <p:txBody>
          <a:bodyPr wrap="square" rtlCol="0">
            <a:spAutoFit/>
          </a:bodyPr>
          <a:lstStyle/>
          <a:p>
            <a:r>
              <a:rPr lang="en-US" sz="1200" b="1" dirty="0"/>
              <a:t>Courtesy: A. </a:t>
            </a:r>
            <a:r>
              <a:rPr lang="en-US" sz="1200" b="1" dirty="0" err="1"/>
              <a:t>Grebinyk</a:t>
            </a:r>
            <a:endParaRPr lang="en-US" sz="1200" b="1" dirty="0"/>
          </a:p>
        </p:txBody>
      </p:sp>
      <p:cxnSp>
        <p:nvCxnSpPr>
          <p:cNvPr id="21" name="Straight Arrow Connector 20">
            <a:extLst>
              <a:ext uri="{FF2B5EF4-FFF2-40B4-BE49-F238E27FC236}">
                <a16:creationId xmlns:a16="http://schemas.microsoft.com/office/drawing/2014/main" id="{C974C4B9-5E2E-4F96-810E-D513FAC30009}"/>
              </a:ext>
            </a:extLst>
          </p:cNvPr>
          <p:cNvCxnSpPr/>
          <p:nvPr/>
        </p:nvCxnSpPr>
        <p:spPr>
          <a:xfrm flipV="1">
            <a:off x="3286125" y="4238625"/>
            <a:ext cx="1234006" cy="609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C46484-A096-4198-A555-9AD523FC5680}"/>
              </a:ext>
            </a:extLst>
          </p:cNvPr>
          <p:cNvSpPr/>
          <p:nvPr/>
        </p:nvSpPr>
        <p:spPr>
          <a:xfrm>
            <a:off x="1727241" y="6052703"/>
            <a:ext cx="513732" cy="307777"/>
          </a:xfrm>
          <a:prstGeom prst="rect">
            <a:avLst/>
          </a:prstGeom>
        </p:spPr>
        <p:txBody>
          <a:bodyPr wrap="square">
            <a:spAutoFit/>
          </a:bodyPr>
          <a:lstStyle/>
          <a:p>
            <a:r>
              <a:rPr lang="en-US" sz="1400" b="1" dirty="0">
                <a:latin typeface="DesySans Office" panose="020B0503040000020003" pitchFamily="34" charset="0"/>
              </a:rPr>
              <a:t>IVC</a:t>
            </a:r>
            <a:endParaRPr lang="en-US" sz="1400" dirty="0"/>
          </a:p>
        </p:txBody>
      </p:sp>
    </p:spTree>
    <p:extLst>
      <p:ext uri="{BB962C8B-B14F-4D97-AF65-F5344CB8AC3E}">
        <p14:creationId xmlns:p14="http://schemas.microsoft.com/office/powerpoint/2010/main" val="1118764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0A49-6972-46A7-8583-05E9979B6103}"/>
              </a:ext>
            </a:extLst>
          </p:cNvPr>
          <p:cNvSpPr>
            <a:spLocks noGrp="1"/>
          </p:cNvSpPr>
          <p:nvPr>
            <p:ph type="title"/>
          </p:nvPr>
        </p:nvSpPr>
        <p:spPr/>
        <p:txBody>
          <a:bodyPr/>
          <a:lstStyle/>
          <a:p>
            <a:r>
              <a:rPr lang="en-US" dirty="0"/>
              <a:t>Recent experiments</a:t>
            </a:r>
            <a:br>
              <a:rPr lang="en-US" dirty="0"/>
            </a:br>
            <a:endParaRPr lang="en-US" dirty="0"/>
          </a:p>
        </p:txBody>
      </p:sp>
      <p:sp>
        <p:nvSpPr>
          <p:cNvPr id="3" name="Content Placeholder 2">
            <a:extLst>
              <a:ext uri="{FF2B5EF4-FFF2-40B4-BE49-F238E27FC236}">
                <a16:creationId xmlns:a16="http://schemas.microsoft.com/office/drawing/2014/main" id="{8E86A143-4B3B-4D35-9C85-C09A715F82E0}"/>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For </a:t>
            </a:r>
            <a:r>
              <a:rPr lang="en-US" b="1" dirty="0"/>
              <a:t>each session</a:t>
            </a:r>
            <a:r>
              <a:rPr lang="en-US" dirty="0"/>
              <a:t>: </a:t>
            </a:r>
            <a:r>
              <a:rPr lang="en-US" u="sng" dirty="0"/>
              <a:t>30-40 minutes</a:t>
            </a:r>
            <a:r>
              <a:rPr lang="en-US" dirty="0"/>
              <a:t> for dismounting &amp; installation of samples &amp; films, and accelerator recovery</a:t>
            </a:r>
          </a:p>
          <a:p>
            <a:r>
              <a:rPr lang="en-US" dirty="0"/>
              <a:t>At low dose rate (</a:t>
            </a:r>
            <a:r>
              <a:rPr lang="en-US" b="1" dirty="0"/>
              <a:t>LDR</a:t>
            </a:r>
            <a:r>
              <a:rPr lang="en-US" dirty="0"/>
              <a:t>, 0.05 </a:t>
            </a:r>
            <a:r>
              <a:rPr lang="en-US" dirty="0" err="1"/>
              <a:t>Gy</a:t>
            </a:r>
            <a:r>
              <a:rPr lang="en-US" dirty="0"/>
              <a:t>/s): the radiation takes </a:t>
            </a:r>
            <a:r>
              <a:rPr lang="en-US" u="sng" dirty="0"/>
              <a:t>30 min. to a few hours</a:t>
            </a:r>
            <a:r>
              <a:rPr lang="en-US" dirty="0"/>
              <a:t>, depending on the total dose of all 9 samples</a:t>
            </a:r>
          </a:p>
          <a:p>
            <a:r>
              <a:rPr lang="en-US" dirty="0"/>
              <a:t>At high dose rate (</a:t>
            </a:r>
            <a:r>
              <a:rPr lang="en-US" b="1" dirty="0"/>
              <a:t>HDR</a:t>
            </a:r>
            <a:r>
              <a:rPr lang="en-US" dirty="0"/>
              <a:t>, 3~6x10</a:t>
            </a:r>
            <a:r>
              <a:rPr lang="en-US" baseline="30000" dirty="0"/>
              <a:t>6 </a:t>
            </a:r>
            <a:r>
              <a:rPr lang="en-US" dirty="0" err="1"/>
              <a:t>Gy</a:t>
            </a:r>
            <a:r>
              <a:rPr lang="en-US" dirty="0"/>
              <a:t>/s): the radiation only takes </a:t>
            </a:r>
            <a:r>
              <a:rPr lang="en-US" u="sng" dirty="0"/>
              <a:t>a few minutes</a:t>
            </a:r>
            <a:endParaRPr lang="en-US" dirty="0"/>
          </a:p>
          <a:p>
            <a:endParaRPr lang="en-US" dirty="0"/>
          </a:p>
        </p:txBody>
      </p:sp>
      <p:sp>
        <p:nvSpPr>
          <p:cNvPr id="4" name="Text Placeholder 3">
            <a:extLst>
              <a:ext uri="{FF2B5EF4-FFF2-40B4-BE49-F238E27FC236}">
                <a16:creationId xmlns:a16="http://schemas.microsoft.com/office/drawing/2014/main" id="{178DB888-30E7-438B-A80C-16B1729A251B}"/>
              </a:ext>
            </a:extLst>
          </p:cNvPr>
          <p:cNvSpPr>
            <a:spLocks noGrp="1"/>
          </p:cNvSpPr>
          <p:nvPr>
            <p:ph type="body" sz="quarter" idx="13"/>
          </p:nvPr>
        </p:nvSpPr>
        <p:spPr/>
        <p:txBody>
          <a:bodyPr/>
          <a:lstStyle/>
          <a:p>
            <a:r>
              <a:rPr lang="en-US" dirty="0"/>
              <a:t>New beamline in operation in August</a:t>
            </a:r>
          </a:p>
        </p:txBody>
      </p:sp>
      <p:graphicFrame>
        <p:nvGraphicFramePr>
          <p:cNvPr id="7" name="Table 6">
            <a:extLst>
              <a:ext uri="{FF2B5EF4-FFF2-40B4-BE49-F238E27FC236}">
                <a16:creationId xmlns:a16="http://schemas.microsoft.com/office/drawing/2014/main" id="{642FEF86-AF54-4302-BAFE-B09E8A20638F}"/>
              </a:ext>
            </a:extLst>
          </p:cNvPr>
          <p:cNvGraphicFramePr>
            <a:graphicFrameLocks noGrp="1"/>
          </p:cNvGraphicFramePr>
          <p:nvPr>
            <p:extLst>
              <p:ext uri="{D42A27DB-BD31-4B8C-83A1-F6EECF244321}">
                <p14:modId xmlns:p14="http://schemas.microsoft.com/office/powerpoint/2010/main" val="2092965540"/>
              </p:ext>
            </p:extLst>
          </p:nvPr>
        </p:nvGraphicFramePr>
        <p:xfrm>
          <a:off x="696176" y="1306251"/>
          <a:ext cx="5399823" cy="3020358"/>
        </p:xfrm>
        <a:graphic>
          <a:graphicData uri="http://schemas.openxmlformats.org/drawingml/2006/table">
            <a:tbl>
              <a:tblPr firstRow="1" bandRow="1">
                <a:tableStyleId>{5C22544A-7EE6-4342-B048-85BDC9FD1C3A}</a:tableStyleId>
              </a:tblPr>
              <a:tblGrid>
                <a:gridCol w="1652792">
                  <a:extLst>
                    <a:ext uri="{9D8B030D-6E8A-4147-A177-3AD203B41FA5}">
                      <a16:colId xmlns:a16="http://schemas.microsoft.com/office/drawing/2014/main" val="1852371132"/>
                    </a:ext>
                  </a:extLst>
                </a:gridCol>
                <a:gridCol w="1376453">
                  <a:extLst>
                    <a:ext uri="{9D8B030D-6E8A-4147-A177-3AD203B41FA5}">
                      <a16:colId xmlns:a16="http://schemas.microsoft.com/office/drawing/2014/main" val="4108690327"/>
                    </a:ext>
                  </a:extLst>
                </a:gridCol>
                <a:gridCol w="1234294">
                  <a:extLst>
                    <a:ext uri="{9D8B030D-6E8A-4147-A177-3AD203B41FA5}">
                      <a16:colId xmlns:a16="http://schemas.microsoft.com/office/drawing/2014/main" val="148603385"/>
                    </a:ext>
                  </a:extLst>
                </a:gridCol>
                <a:gridCol w="1136284">
                  <a:extLst>
                    <a:ext uri="{9D8B030D-6E8A-4147-A177-3AD203B41FA5}">
                      <a16:colId xmlns:a16="http://schemas.microsoft.com/office/drawing/2014/main" val="947853071"/>
                    </a:ext>
                  </a:extLst>
                </a:gridCol>
              </a:tblGrid>
              <a:tr h="626038">
                <a:tc>
                  <a:txBody>
                    <a:bodyPr/>
                    <a:lstStyle/>
                    <a:p>
                      <a:endParaRPr lang="en-US" sz="1600" dirty="0"/>
                    </a:p>
                  </a:txBody>
                  <a:tcPr/>
                </a:tc>
                <a:tc>
                  <a:txBody>
                    <a:bodyPr/>
                    <a:lstStyle/>
                    <a:p>
                      <a:r>
                        <a:rPr lang="en-US" sz="1600" dirty="0"/>
                        <a:t>Targets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 of sessions</a:t>
                      </a:r>
                    </a:p>
                  </a:txBody>
                  <a:tcPr anchor="ctr"/>
                </a:tc>
                <a:tc>
                  <a:txBody>
                    <a:bodyPr/>
                    <a:lstStyle/>
                    <a:p>
                      <a:r>
                        <a:rPr lang="en-US" sz="1600" dirty="0"/>
                        <a:t># of 8h shifts</a:t>
                      </a:r>
                    </a:p>
                  </a:txBody>
                  <a:tcPr anchor="ctr"/>
                </a:tc>
                <a:extLst>
                  <a:ext uri="{0D108BD9-81ED-4DB2-BD59-A6C34878D82A}">
                    <a16:rowId xmlns:a16="http://schemas.microsoft.com/office/drawing/2014/main" val="2950370273"/>
                  </a:ext>
                </a:extLst>
              </a:tr>
              <a:tr h="400884">
                <a:tc>
                  <a:txBody>
                    <a:bodyPr/>
                    <a:lstStyle/>
                    <a:p>
                      <a:r>
                        <a:rPr lang="en-US" sz="1400" b="1" dirty="0"/>
                        <a:t>Commissioning</a:t>
                      </a:r>
                    </a:p>
                  </a:txBody>
                  <a:tcP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16.5</a:t>
                      </a:r>
                    </a:p>
                  </a:txBody>
                  <a:tcPr anchor="ctr"/>
                </a:tc>
                <a:extLst>
                  <a:ext uri="{0D108BD9-81ED-4DB2-BD59-A6C34878D82A}">
                    <a16:rowId xmlns:a16="http://schemas.microsoft.com/office/drawing/2014/main" val="1724956788"/>
                  </a:ext>
                </a:extLst>
              </a:tr>
              <a:tr h="790784">
                <a:tc>
                  <a:txBody>
                    <a:bodyPr/>
                    <a:lstStyle/>
                    <a:p>
                      <a:r>
                        <a:rPr lang="en-US" sz="1400" b="1" dirty="0"/>
                        <a:t>Dosimetry</a:t>
                      </a:r>
                    </a:p>
                  </a:txBody>
                  <a:tcPr/>
                </a:tc>
                <a:tc>
                  <a:txBody>
                    <a:bodyPr/>
                    <a:lstStyle/>
                    <a:p>
                      <a:pPr algn="ctr"/>
                      <a:r>
                        <a:rPr lang="en-US" sz="1400" dirty="0"/>
                        <a:t>IC, Diamond, </a:t>
                      </a:r>
                      <a:r>
                        <a:rPr lang="en-US" sz="1400" dirty="0" err="1"/>
                        <a:t>Alalin</a:t>
                      </a:r>
                      <a:r>
                        <a:rPr lang="en-US" sz="1400" dirty="0"/>
                        <a:t>, Mouse phantom, </a:t>
                      </a:r>
                      <a:r>
                        <a:rPr lang="en-US" sz="1400" dirty="0" err="1"/>
                        <a:t>etc</a:t>
                      </a:r>
                      <a:endParaRPr lang="en-US" sz="1400" dirty="0"/>
                    </a:p>
                  </a:txBody>
                  <a:tcPr anchor="ctr"/>
                </a:tc>
                <a:tc>
                  <a:txBody>
                    <a:bodyPr/>
                    <a:lstStyle/>
                    <a:p>
                      <a:pPr algn="ctr"/>
                      <a:r>
                        <a:rPr lang="en-US" sz="1400" dirty="0"/>
                        <a:t>-</a:t>
                      </a:r>
                    </a:p>
                  </a:txBody>
                  <a:tcPr anchor="ctr"/>
                </a:tc>
                <a:tc>
                  <a:txBody>
                    <a:bodyPr/>
                    <a:lstStyle/>
                    <a:p>
                      <a:pPr algn="ctr"/>
                      <a:r>
                        <a:rPr lang="en-US" sz="1400" dirty="0"/>
                        <a:t>9</a:t>
                      </a:r>
                    </a:p>
                  </a:txBody>
                  <a:tcPr anchor="ctr"/>
                </a:tc>
                <a:extLst>
                  <a:ext uri="{0D108BD9-81ED-4DB2-BD59-A6C34878D82A}">
                    <a16:rowId xmlns:a16="http://schemas.microsoft.com/office/drawing/2014/main" val="1627663027"/>
                  </a:ext>
                </a:extLst>
              </a:tr>
              <a:tr h="400884">
                <a:tc>
                  <a:txBody>
                    <a:bodyPr/>
                    <a:lstStyle/>
                    <a:p>
                      <a:r>
                        <a:rPr lang="en-US" sz="1400" b="1" dirty="0"/>
                        <a:t>Rad. LDR</a:t>
                      </a:r>
                    </a:p>
                  </a:txBody>
                  <a:tcPr/>
                </a:tc>
                <a:tc rowSpan="2">
                  <a:txBody>
                    <a:bodyPr/>
                    <a:lstStyle/>
                    <a:p>
                      <a:pPr algn="ctr"/>
                      <a:r>
                        <a:rPr lang="en-US" sz="1400" dirty="0"/>
                        <a:t>Fish, Cell, DNA, </a:t>
                      </a:r>
                      <a:r>
                        <a:rPr lang="en-US" sz="1400" dirty="0" err="1"/>
                        <a:t>etc</a:t>
                      </a:r>
                      <a:endParaRPr lang="en-US" sz="1400" dirty="0"/>
                    </a:p>
                  </a:txBody>
                  <a:tcPr anchor="ctr"/>
                </a:tc>
                <a:tc>
                  <a:txBody>
                    <a:bodyPr/>
                    <a:lstStyle/>
                    <a:p>
                      <a:pPr algn="ctr"/>
                      <a:r>
                        <a:rPr lang="en-US" sz="1400" dirty="0"/>
                        <a:t>11</a:t>
                      </a:r>
                    </a:p>
                  </a:txBody>
                  <a:tcPr anchor="ctr"/>
                </a:tc>
                <a:tc>
                  <a:txBody>
                    <a:bodyPr/>
                    <a:lstStyle/>
                    <a:p>
                      <a:pPr algn="ctr"/>
                      <a:r>
                        <a:rPr lang="en-US" sz="1400" dirty="0"/>
                        <a:t>2</a:t>
                      </a:r>
                    </a:p>
                  </a:txBody>
                  <a:tcPr anchor="ctr"/>
                </a:tc>
                <a:extLst>
                  <a:ext uri="{0D108BD9-81ED-4DB2-BD59-A6C34878D82A}">
                    <a16:rowId xmlns:a16="http://schemas.microsoft.com/office/drawing/2014/main" val="711077470"/>
                  </a:ext>
                </a:extLst>
              </a:tr>
              <a:tr h="400884">
                <a:tc>
                  <a:txBody>
                    <a:bodyPr/>
                    <a:lstStyle/>
                    <a:p>
                      <a:r>
                        <a:rPr lang="en-US" sz="1400" b="1" dirty="0"/>
                        <a:t>Rad. HDR</a:t>
                      </a:r>
                    </a:p>
                  </a:txBody>
                  <a:tcPr/>
                </a:tc>
                <a:tc vMerge="1">
                  <a:txBody>
                    <a:bodyPr/>
                    <a:lstStyle/>
                    <a:p>
                      <a:endParaRPr lang="en-US" dirty="0"/>
                    </a:p>
                  </a:txBody>
                  <a:tcPr/>
                </a:tc>
                <a:tc>
                  <a:txBody>
                    <a:bodyPr/>
                    <a:lstStyle/>
                    <a:p>
                      <a:pPr algn="ctr"/>
                      <a:r>
                        <a:rPr lang="en-US" sz="1400" dirty="0"/>
                        <a:t>57</a:t>
                      </a:r>
                    </a:p>
                  </a:txBody>
                  <a:tcPr anchor="ctr"/>
                </a:tc>
                <a:tc>
                  <a:txBody>
                    <a:bodyPr/>
                    <a:lstStyle/>
                    <a:p>
                      <a:pPr algn="ctr"/>
                      <a:r>
                        <a:rPr lang="en-US" sz="1400" dirty="0"/>
                        <a:t>9</a:t>
                      </a:r>
                    </a:p>
                  </a:txBody>
                  <a:tcPr anchor="ctr"/>
                </a:tc>
                <a:extLst>
                  <a:ext uri="{0D108BD9-81ED-4DB2-BD59-A6C34878D82A}">
                    <a16:rowId xmlns:a16="http://schemas.microsoft.com/office/drawing/2014/main" val="1639381516"/>
                  </a:ext>
                </a:extLst>
              </a:tr>
              <a:tr h="400884">
                <a:tc>
                  <a:txBody>
                    <a:bodyPr/>
                    <a:lstStyle/>
                    <a:p>
                      <a:r>
                        <a:rPr lang="en-US" sz="1400" b="1" dirty="0"/>
                        <a:t>Sum</a:t>
                      </a:r>
                    </a:p>
                  </a:txBody>
                  <a:tcPr/>
                </a:tc>
                <a:tc>
                  <a:txBody>
                    <a:bodyPr/>
                    <a:lstStyle/>
                    <a:p>
                      <a:pPr algn="ctr"/>
                      <a:endParaRPr lang="en-US" sz="1400" dirty="0"/>
                    </a:p>
                  </a:txBody>
                  <a:tcPr anchor="ctr"/>
                </a:tc>
                <a:tc>
                  <a:txBody>
                    <a:bodyPr/>
                    <a:lstStyle/>
                    <a:p>
                      <a:pPr algn="ctr"/>
                      <a:r>
                        <a:rPr lang="en-US" sz="1400" b="1" dirty="0"/>
                        <a:t>68</a:t>
                      </a:r>
                    </a:p>
                  </a:txBody>
                  <a:tcPr anchor="ctr"/>
                </a:tc>
                <a:tc>
                  <a:txBody>
                    <a:bodyPr/>
                    <a:lstStyle/>
                    <a:p>
                      <a:pPr algn="ctr"/>
                      <a:r>
                        <a:rPr lang="en-US" sz="1400" b="1" dirty="0"/>
                        <a:t>36.5</a:t>
                      </a:r>
                    </a:p>
                  </a:txBody>
                  <a:tcPr anchor="ctr"/>
                </a:tc>
                <a:extLst>
                  <a:ext uri="{0D108BD9-81ED-4DB2-BD59-A6C34878D82A}">
                    <a16:rowId xmlns:a16="http://schemas.microsoft.com/office/drawing/2014/main" val="571271070"/>
                  </a:ext>
                </a:extLst>
              </a:tr>
            </a:tbl>
          </a:graphicData>
        </a:graphic>
      </p:graphicFrame>
      <p:sp>
        <p:nvSpPr>
          <p:cNvPr id="5" name="Footer Placeholder 4">
            <a:extLst>
              <a:ext uri="{FF2B5EF4-FFF2-40B4-BE49-F238E27FC236}">
                <a16:creationId xmlns:a16="http://schemas.microsoft.com/office/drawing/2014/main" id="{40FDE9AC-5334-4DED-B110-89F914174BC6}"/>
              </a:ext>
            </a:extLst>
          </p:cNvPr>
          <p:cNvSpPr>
            <a:spLocks noGrp="1"/>
          </p:cNvSpPr>
          <p:nvPr>
            <p:ph type="ftr" sz="quarter" idx="11"/>
          </p:nvPr>
        </p:nvSpPr>
        <p:spPr/>
        <p:txBody>
          <a:bodyPr/>
          <a:lstStyle/>
          <a:p>
            <a:r>
              <a:rPr lang="en-US"/>
              <a:t>X.-K. Li          |          VHEE'25, Daresbury          |          The new beamline and biolab at FLASHlab@PITZ</a:t>
            </a:r>
          </a:p>
        </p:txBody>
      </p:sp>
      <p:pic>
        <p:nvPicPr>
          <p:cNvPr id="8" name="Picture 7">
            <a:extLst>
              <a:ext uri="{FF2B5EF4-FFF2-40B4-BE49-F238E27FC236}">
                <a16:creationId xmlns:a16="http://schemas.microsoft.com/office/drawing/2014/main" id="{E5AD7598-FFCD-4F96-9EB1-1FA3E5DDA384}"/>
              </a:ext>
            </a:extLst>
          </p:cNvPr>
          <p:cNvPicPr>
            <a:picLocks noChangeAspect="1"/>
          </p:cNvPicPr>
          <p:nvPr/>
        </p:nvPicPr>
        <p:blipFill>
          <a:blip r:embed="rId3"/>
          <a:stretch>
            <a:fillRect/>
          </a:stretch>
        </p:blipFill>
        <p:spPr>
          <a:xfrm>
            <a:off x="6473747" y="1213543"/>
            <a:ext cx="4730906" cy="3139712"/>
          </a:xfrm>
          <a:prstGeom prst="rect">
            <a:avLst/>
          </a:prstGeom>
        </p:spPr>
      </p:pic>
    </p:spTree>
    <p:extLst>
      <p:ext uri="{BB962C8B-B14F-4D97-AF65-F5344CB8AC3E}">
        <p14:creationId xmlns:p14="http://schemas.microsoft.com/office/powerpoint/2010/main" val="37529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4" descr="Ein Bild, das Text, Screenshot, Farbigkeit enthält.&#10;&#10;KI-generierte Inhalte können fehlerhaft sein.">
            <a:extLst>
              <a:ext uri="{FF2B5EF4-FFF2-40B4-BE49-F238E27FC236}">
                <a16:creationId xmlns:a16="http://schemas.microsoft.com/office/drawing/2014/main" id="{D73A87AB-8C8F-498F-8565-B839F76E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066" y="2350131"/>
            <a:ext cx="2500165" cy="1874409"/>
          </a:xfrm>
          <a:prstGeom prst="rect">
            <a:avLst/>
          </a:prstGeom>
        </p:spPr>
      </p:pic>
      <p:pic>
        <p:nvPicPr>
          <p:cNvPr id="20" name="Picture 19">
            <a:extLst>
              <a:ext uri="{FF2B5EF4-FFF2-40B4-BE49-F238E27FC236}">
                <a16:creationId xmlns:a16="http://schemas.microsoft.com/office/drawing/2014/main" id="{625E9937-8B78-48FB-BD12-708A993236B0}"/>
              </a:ext>
            </a:extLst>
          </p:cNvPr>
          <p:cNvPicPr>
            <a:picLocks/>
          </p:cNvPicPr>
          <p:nvPr/>
        </p:nvPicPr>
        <p:blipFill>
          <a:blip r:embed="rId4"/>
          <a:stretch>
            <a:fillRect/>
          </a:stretch>
        </p:blipFill>
        <p:spPr>
          <a:xfrm>
            <a:off x="364634" y="4106415"/>
            <a:ext cx="4786790" cy="2304000"/>
          </a:xfrm>
          <a:prstGeom prst="rect">
            <a:avLst/>
          </a:prstGeom>
        </p:spPr>
      </p:pic>
      <p:pic>
        <p:nvPicPr>
          <p:cNvPr id="5" name="Picture 4">
            <a:extLst>
              <a:ext uri="{FF2B5EF4-FFF2-40B4-BE49-F238E27FC236}">
                <a16:creationId xmlns:a16="http://schemas.microsoft.com/office/drawing/2014/main" id="{27DE381E-AB87-47A2-B2DB-97B95B872FF5}"/>
              </a:ext>
            </a:extLst>
          </p:cNvPr>
          <p:cNvPicPr>
            <a:picLocks noChangeAspect="1"/>
          </p:cNvPicPr>
          <p:nvPr/>
        </p:nvPicPr>
        <p:blipFill>
          <a:blip r:embed="rId5"/>
          <a:stretch>
            <a:fillRect/>
          </a:stretch>
        </p:blipFill>
        <p:spPr>
          <a:xfrm>
            <a:off x="356283" y="4061860"/>
            <a:ext cx="4803492" cy="2355959"/>
          </a:xfrm>
          <a:prstGeom prst="rect">
            <a:avLst/>
          </a:prstGeom>
        </p:spPr>
      </p:pic>
      <p:sp>
        <p:nvSpPr>
          <p:cNvPr id="2" name="Title 1">
            <a:extLst>
              <a:ext uri="{FF2B5EF4-FFF2-40B4-BE49-F238E27FC236}">
                <a16:creationId xmlns:a16="http://schemas.microsoft.com/office/drawing/2014/main" id="{60D990AB-E65C-4A1D-A077-3D8E3072A26E}"/>
              </a:ext>
            </a:extLst>
          </p:cNvPr>
          <p:cNvSpPr>
            <a:spLocks noGrp="1"/>
          </p:cNvSpPr>
          <p:nvPr>
            <p:ph type="title"/>
          </p:nvPr>
        </p:nvSpPr>
        <p:spPr/>
        <p:txBody>
          <a:bodyPr/>
          <a:lstStyle/>
          <a:p>
            <a:r>
              <a:rPr lang="en-US" dirty="0"/>
              <a:t>Delivered e</a:t>
            </a:r>
            <a:r>
              <a:rPr lang="en-US" baseline="30000" dirty="0"/>
              <a:t>-</a:t>
            </a:r>
            <a:r>
              <a:rPr lang="en-US" dirty="0"/>
              <a:t> beam and dose</a:t>
            </a:r>
          </a:p>
        </p:txBody>
      </p:sp>
      <p:sp>
        <p:nvSpPr>
          <p:cNvPr id="4" name="Text Placeholder 3">
            <a:extLst>
              <a:ext uri="{FF2B5EF4-FFF2-40B4-BE49-F238E27FC236}">
                <a16:creationId xmlns:a16="http://schemas.microsoft.com/office/drawing/2014/main" id="{8D1AE433-7070-4CBA-B597-6E209853957F}"/>
              </a:ext>
            </a:extLst>
          </p:cNvPr>
          <p:cNvSpPr>
            <a:spLocks noGrp="1"/>
          </p:cNvSpPr>
          <p:nvPr>
            <p:ph type="body" sz="quarter" idx="13"/>
          </p:nvPr>
        </p:nvSpPr>
        <p:spPr>
          <a:xfrm>
            <a:off x="407988" y="817500"/>
            <a:ext cx="11376024" cy="379252"/>
          </a:xfrm>
        </p:spPr>
        <p:txBody>
          <a:bodyPr/>
          <a:lstStyle/>
          <a:p>
            <a:r>
              <a:rPr lang="en-US" dirty="0"/>
              <a:t>Variable e</a:t>
            </a:r>
            <a:r>
              <a:rPr lang="en-US" baseline="30000" dirty="0"/>
              <a:t>-</a:t>
            </a:r>
            <a:r>
              <a:rPr lang="en-US" dirty="0"/>
              <a:t> beam charge, size and dose</a:t>
            </a:r>
          </a:p>
        </p:txBody>
      </p:sp>
      <p:sp>
        <p:nvSpPr>
          <p:cNvPr id="8" name="Content Placeholder 7">
            <a:extLst>
              <a:ext uri="{FF2B5EF4-FFF2-40B4-BE49-F238E27FC236}">
                <a16:creationId xmlns:a16="http://schemas.microsoft.com/office/drawing/2014/main" id="{AC5A2604-47DB-4404-9E06-C16D7A20C09D}"/>
              </a:ext>
            </a:extLst>
          </p:cNvPr>
          <p:cNvSpPr>
            <a:spLocks noGrp="1"/>
          </p:cNvSpPr>
          <p:nvPr>
            <p:ph idx="1"/>
          </p:nvPr>
        </p:nvSpPr>
        <p:spPr/>
        <p:txBody>
          <a:bodyPr/>
          <a:lstStyle/>
          <a:p>
            <a:pPr marL="0" indent="0">
              <a:buNone/>
            </a:pPr>
            <a:r>
              <a:rPr lang="en-US" dirty="0"/>
              <a:t> </a:t>
            </a:r>
          </a:p>
        </p:txBody>
      </p:sp>
      <p:sp>
        <p:nvSpPr>
          <p:cNvPr id="10" name="Textfeld 21">
            <a:extLst>
              <a:ext uri="{FF2B5EF4-FFF2-40B4-BE49-F238E27FC236}">
                <a16:creationId xmlns:a16="http://schemas.microsoft.com/office/drawing/2014/main" id="{0288CC27-6610-45D5-BA0E-F579D0ABA292}"/>
              </a:ext>
            </a:extLst>
          </p:cNvPr>
          <p:cNvSpPr txBox="1"/>
          <p:nvPr/>
        </p:nvSpPr>
        <p:spPr>
          <a:xfrm rot="16200000">
            <a:off x="5477866" y="3133448"/>
            <a:ext cx="1248428" cy="307777"/>
          </a:xfrm>
          <a:prstGeom prst="rect">
            <a:avLst/>
          </a:prstGeom>
          <a:noFill/>
        </p:spPr>
        <p:txBody>
          <a:bodyPr wrap="square" rtlCol="0">
            <a:spAutoFit/>
          </a:bodyPr>
          <a:lstStyle/>
          <a:p>
            <a:pPr algn="ctr"/>
            <a:r>
              <a:rPr lang="de-DE" sz="1400" b="1" dirty="0" err="1"/>
              <a:t>focused</a:t>
            </a:r>
            <a:endParaRPr lang="de-DE" sz="1400" b="1" dirty="0"/>
          </a:p>
        </p:txBody>
      </p:sp>
      <p:sp>
        <p:nvSpPr>
          <p:cNvPr id="11" name="Textfeld 22">
            <a:extLst>
              <a:ext uri="{FF2B5EF4-FFF2-40B4-BE49-F238E27FC236}">
                <a16:creationId xmlns:a16="http://schemas.microsoft.com/office/drawing/2014/main" id="{387F6789-05AC-4190-BB7C-28E0FA504E53}"/>
              </a:ext>
            </a:extLst>
          </p:cNvPr>
          <p:cNvSpPr txBox="1"/>
          <p:nvPr/>
        </p:nvSpPr>
        <p:spPr>
          <a:xfrm rot="16200000">
            <a:off x="5486829" y="5010224"/>
            <a:ext cx="1330770" cy="307777"/>
          </a:xfrm>
          <a:prstGeom prst="rect">
            <a:avLst/>
          </a:prstGeom>
          <a:noFill/>
        </p:spPr>
        <p:txBody>
          <a:bodyPr wrap="square" rtlCol="0">
            <a:spAutoFit/>
          </a:bodyPr>
          <a:lstStyle/>
          <a:p>
            <a:pPr algn="ctr"/>
            <a:r>
              <a:rPr lang="de-DE" sz="1400" b="1" dirty="0" err="1"/>
              <a:t>defocused</a:t>
            </a:r>
            <a:endParaRPr lang="de-DE" sz="1400" b="1" dirty="0"/>
          </a:p>
        </p:txBody>
      </p:sp>
      <p:sp>
        <p:nvSpPr>
          <p:cNvPr id="13" name="Textfeld 23">
            <a:extLst>
              <a:ext uri="{FF2B5EF4-FFF2-40B4-BE49-F238E27FC236}">
                <a16:creationId xmlns:a16="http://schemas.microsoft.com/office/drawing/2014/main" id="{1AC0D1EE-D925-4A2F-B589-0B9E881B6A51}"/>
              </a:ext>
            </a:extLst>
          </p:cNvPr>
          <p:cNvSpPr txBox="1"/>
          <p:nvPr/>
        </p:nvSpPr>
        <p:spPr>
          <a:xfrm>
            <a:off x="7232177" y="2127941"/>
            <a:ext cx="596176" cy="338554"/>
          </a:xfrm>
          <a:prstGeom prst="rect">
            <a:avLst/>
          </a:prstGeom>
          <a:noFill/>
        </p:spPr>
        <p:txBody>
          <a:bodyPr wrap="square" rtlCol="0">
            <a:spAutoFit/>
          </a:bodyPr>
          <a:lstStyle/>
          <a:p>
            <a:r>
              <a:rPr lang="de-DE" sz="1600" dirty="0"/>
              <a:t>front</a:t>
            </a:r>
          </a:p>
        </p:txBody>
      </p:sp>
      <p:sp>
        <p:nvSpPr>
          <p:cNvPr id="14" name="Textfeld 24">
            <a:extLst>
              <a:ext uri="{FF2B5EF4-FFF2-40B4-BE49-F238E27FC236}">
                <a16:creationId xmlns:a16="http://schemas.microsoft.com/office/drawing/2014/main" id="{A49CF963-219C-4FF8-A3CC-332D610B3BD6}"/>
              </a:ext>
            </a:extLst>
          </p:cNvPr>
          <p:cNvSpPr txBox="1"/>
          <p:nvPr/>
        </p:nvSpPr>
        <p:spPr>
          <a:xfrm>
            <a:off x="9489415" y="2113427"/>
            <a:ext cx="855103" cy="338554"/>
          </a:xfrm>
          <a:prstGeom prst="rect">
            <a:avLst/>
          </a:prstGeom>
          <a:noFill/>
        </p:spPr>
        <p:txBody>
          <a:bodyPr wrap="square" rtlCol="0">
            <a:spAutoFit/>
          </a:bodyPr>
          <a:lstStyle/>
          <a:p>
            <a:r>
              <a:rPr lang="de-DE" sz="1600" dirty="0" err="1"/>
              <a:t>behind</a:t>
            </a:r>
            <a:endParaRPr lang="de-DE" sz="1600" dirty="0"/>
          </a:p>
        </p:txBody>
      </p:sp>
      <p:pic>
        <p:nvPicPr>
          <p:cNvPr id="16" name="Grafik 6" descr="Ein Bild, das Text, Screenshot, Farbigkeit enthält.&#10;&#10;KI-generierte Inhalte können fehlerhaft sein.">
            <a:extLst>
              <a:ext uri="{FF2B5EF4-FFF2-40B4-BE49-F238E27FC236}">
                <a16:creationId xmlns:a16="http://schemas.microsoft.com/office/drawing/2014/main" id="{12E19A19-D964-4F45-BE3A-013C6A9F4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004" y="2384540"/>
            <a:ext cx="2500165" cy="1874409"/>
          </a:xfrm>
          <a:prstGeom prst="rect">
            <a:avLst/>
          </a:prstGeom>
        </p:spPr>
      </p:pic>
      <p:pic>
        <p:nvPicPr>
          <p:cNvPr id="17" name="Grafik 8" descr="Ein Bild, das Text, Screenshot, Farbigkeit enthält.&#10;&#10;KI-generierte Inhalte können fehlerhaft sein.">
            <a:extLst>
              <a:ext uri="{FF2B5EF4-FFF2-40B4-BE49-F238E27FC236}">
                <a16:creationId xmlns:a16="http://schemas.microsoft.com/office/drawing/2014/main" id="{FAB46FEB-16BC-4F99-95BF-7364900BE9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4204" y="4339286"/>
            <a:ext cx="2500165" cy="1874409"/>
          </a:xfrm>
          <a:prstGeom prst="rect">
            <a:avLst/>
          </a:prstGeom>
        </p:spPr>
      </p:pic>
      <p:pic>
        <p:nvPicPr>
          <p:cNvPr id="18" name="Grafik 10" descr="Ein Bild, das Text, Screenshot, Farbigkeit enthält.&#10;&#10;KI-generierte Inhalte können fehlerhaft sein.">
            <a:extLst>
              <a:ext uri="{FF2B5EF4-FFF2-40B4-BE49-F238E27FC236}">
                <a16:creationId xmlns:a16="http://schemas.microsoft.com/office/drawing/2014/main" id="{0B8E3596-9A16-41E8-8C6D-1ED80FB314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1168" y="4316898"/>
            <a:ext cx="2500165" cy="1874409"/>
          </a:xfrm>
          <a:prstGeom prst="rect">
            <a:avLst/>
          </a:prstGeom>
        </p:spPr>
      </p:pic>
      <p:sp>
        <p:nvSpPr>
          <p:cNvPr id="9" name="TextBox 8">
            <a:extLst>
              <a:ext uri="{FF2B5EF4-FFF2-40B4-BE49-F238E27FC236}">
                <a16:creationId xmlns:a16="http://schemas.microsoft.com/office/drawing/2014/main" id="{7FFB771D-7335-4D27-9567-10A7FE62B416}"/>
              </a:ext>
            </a:extLst>
          </p:cNvPr>
          <p:cNvSpPr txBox="1"/>
          <p:nvPr/>
        </p:nvSpPr>
        <p:spPr>
          <a:xfrm>
            <a:off x="7100830" y="6242858"/>
            <a:ext cx="4683182" cy="523220"/>
          </a:xfrm>
          <a:prstGeom prst="rect">
            <a:avLst/>
          </a:prstGeom>
          <a:noFill/>
        </p:spPr>
        <p:txBody>
          <a:bodyPr wrap="square" rtlCol="0">
            <a:spAutoFit/>
          </a:bodyPr>
          <a:lstStyle/>
          <a:p>
            <a:r>
              <a:rPr lang="en-US" sz="1400" b="1" dirty="0"/>
              <a:t>Measured dose distributions under HDR, with uniform field tuned by e</a:t>
            </a:r>
            <a:r>
              <a:rPr lang="en-US" sz="1400" b="1" baseline="30000" dirty="0"/>
              <a:t>-</a:t>
            </a:r>
            <a:r>
              <a:rPr lang="en-US" sz="1400" b="1" dirty="0"/>
              <a:t> beam size</a:t>
            </a:r>
          </a:p>
        </p:txBody>
      </p:sp>
      <p:sp>
        <p:nvSpPr>
          <p:cNvPr id="3" name="Footer Placeholder 2">
            <a:extLst>
              <a:ext uri="{FF2B5EF4-FFF2-40B4-BE49-F238E27FC236}">
                <a16:creationId xmlns:a16="http://schemas.microsoft.com/office/drawing/2014/main" id="{0807FC43-9129-45C8-8850-8C5C0A3E1A5E}"/>
              </a:ext>
            </a:extLst>
          </p:cNvPr>
          <p:cNvSpPr>
            <a:spLocks noGrp="1"/>
          </p:cNvSpPr>
          <p:nvPr>
            <p:ph type="ftr" sz="quarter" idx="11"/>
          </p:nvPr>
        </p:nvSpPr>
        <p:spPr/>
        <p:txBody>
          <a:bodyPr/>
          <a:lstStyle/>
          <a:p>
            <a:r>
              <a:rPr lang="en-US"/>
              <a:t>X.-K. Li          |          VHEE'25, Daresbury          |          The new beamline and biolab at FLASHlab@PITZ</a:t>
            </a:r>
          </a:p>
        </p:txBody>
      </p:sp>
      <p:pic>
        <p:nvPicPr>
          <p:cNvPr id="21" name="Picture 20">
            <a:extLst>
              <a:ext uri="{FF2B5EF4-FFF2-40B4-BE49-F238E27FC236}">
                <a16:creationId xmlns:a16="http://schemas.microsoft.com/office/drawing/2014/main" id="{1B466FD7-0F14-4C7B-85A9-307D984BC692}"/>
              </a:ext>
            </a:extLst>
          </p:cNvPr>
          <p:cNvPicPr>
            <a:picLocks noChangeAspect="1"/>
          </p:cNvPicPr>
          <p:nvPr/>
        </p:nvPicPr>
        <p:blipFill>
          <a:blip r:embed="rId9"/>
          <a:stretch>
            <a:fillRect/>
          </a:stretch>
        </p:blipFill>
        <p:spPr>
          <a:xfrm>
            <a:off x="537024" y="1420487"/>
            <a:ext cx="4716000" cy="2240303"/>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D881FB-8952-4F14-A29B-A051E14A5360}"/>
                  </a:ext>
                </a:extLst>
              </p:cNvPr>
              <p:cNvSpPr txBox="1"/>
              <p:nvPr/>
            </p:nvSpPr>
            <p:spPr>
              <a:xfrm>
                <a:off x="847376" y="3870465"/>
                <a:ext cx="4312399" cy="307777"/>
              </a:xfrm>
              <a:prstGeom prst="rect">
                <a:avLst/>
              </a:prstGeom>
              <a:noFill/>
            </p:spPr>
            <p:txBody>
              <a:bodyPr wrap="none" rtlCol="0">
                <a:spAutoFit/>
              </a:bodyPr>
              <a:lstStyle/>
              <a:p>
                <a:r>
                  <a:rPr lang="en-US" sz="1400" b="1" dirty="0"/>
                  <a:t>Charge stability along the RF pulse (p2p: </a:t>
                </a:r>
                <a14:m>
                  <m:oMath xmlns:m="http://schemas.openxmlformats.org/officeDocument/2006/math">
                    <m:r>
                      <a:rPr lang="en-US" sz="1400" b="1" i="1" smtClean="0">
                        <a:latin typeface="Cambria Math" panose="02040503050406030204" pitchFamily="18" charset="0"/>
                      </a:rPr>
                      <m:t>±</m:t>
                    </m:r>
                  </m:oMath>
                </a14:m>
                <a:r>
                  <a:rPr lang="en-US" sz="1400" b="1" dirty="0"/>
                  <a:t>1.5%)</a:t>
                </a:r>
              </a:p>
            </p:txBody>
          </p:sp>
        </mc:Choice>
        <mc:Fallback xmlns="">
          <p:sp>
            <p:nvSpPr>
              <p:cNvPr id="22" name="TextBox 21">
                <a:extLst>
                  <a:ext uri="{FF2B5EF4-FFF2-40B4-BE49-F238E27FC236}">
                    <a16:creationId xmlns:a16="http://schemas.microsoft.com/office/drawing/2014/main" id="{B1D881FB-8952-4F14-A29B-A051E14A5360}"/>
                  </a:ext>
                </a:extLst>
              </p:cNvPr>
              <p:cNvSpPr txBox="1">
                <a:spLocks noRot="1" noChangeAspect="1" noMove="1" noResize="1" noEditPoints="1" noAdjustHandles="1" noChangeArrowheads="1" noChangeShapeType="1" noTextEdit="1"/>
              </p:cNvSpPr>
              <p:nvPr/>
            </p:nvSpPr>
            <p:spPr>
              <a:xfrm>
                <a:off x="847376" y="3870465"/>
                <a:ext cx="4312399" cy="307777"/>
              </a:xfrm>
              <a:prstGeom prst="rect">
                <a:avLst/>
              </a:prstGeom>
              <a:blipFill>
                <a:blip r:embed="rId10"/>
                <a:stretch>
                  <a:fillRect l="-424" t="-4000" b="-2000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0DE0A4B1-6A8A-40D4-8049-F7C94381EF89}"/>
              </a:ext>
            </a:extLst>
          </p:cNvPr>
          <p:cNvSpPr txBox="1"/>
          <p:nvPr/>
        </p:nvSpPr>
        <p:spPr>
          <a:xfrm>
            <a:off x="1013703" y="1231167"/>
            <a:ext cx="3976858" cy="307777"/>
          </a:xfrm>
          <a:prstGeom prst="rect">
            <a:avLst/>
          </a:prstGeom>
          <a:noFill/>
        </p:spPr>
        <p:txBody>
          <a:bodyPr wrap="none" rtlCol="0">
            <a:spAutoFit/>
          </a:bodyPr>
          <a:lstStyle/>
          <a:p>
            <a:r>
              <a:rPr lang="en-US" sz="1400" b="1" dirty="0"/>
              <a:t>Tunable beam size at various bunch charges</a:t>
            </a:r>
          </a:p>
        </p:txBody>
      </p:sp>
      <p:cxnSp>
        <p:nvCxnSpPr>
          <p:cNvPr id="26" name="Straight Arrow Connector 25">
            <a:extLst>
              <a:ext uri="{FF2B5EF4-FFF2-40B4-BE49-F238E27FC236}">
                <a16:creationId xmlns:a16="http://schemas.microsoft.com/office/drawing/2014/main" id="{53920F76-2612-49BC-AA22-C79C402F6402}"/>
              </a:ext>
            </a:extLst>
          </p:cNvPr>
          <p:cNvCxnSpPr/>
          <p:nvPr/>
        </p:nvCxnSpPr>
        <p:spPr>
          <a:xfrm>
            <a:off x="1794626" y="2966952"/>
            <a:ext cx="0" cy="936765"/>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50E63A9-52FE-4F6A-AE84-A2A8A86607C9}"/>
              </a:ext>
            </a:extLst>
          </p:cNvPr>
          <p:cNvSpPr txBox="1"/>
          <p:nvPr/>
        </p:nvSpPr>
        <p:spPr>
          <a:xfrm>
            <a:off x="10312332" y="7419"/>
            <a:ext cx="2030305" cy="276999"/>
          </a:xfrm>
          <a:prstGeom prst="rect">
            <a:avLst/>
          </a:prstGeom>
          <a:noFill/>
        </p:spPr>
        <p:txBody>
          <a:bodyPr wrap="square" rtlCol="0">
            <a:spAutoFit/>
          </a:bodyPr>
          <a:lstStyle/>
          <a:p>
            <a:r>
              <a:rPr lang="en-US" sz="1200" b="1" dirty="0"/>
              <a:t>Courtesy: F. Riemer</a:t>
            </a:r>
          </a:p>
        </p:txBody>
      </p:sp>
      <p:pic>
        <p:nvPicPr>
          <p:cNvPr id="12" name="Picture 11">
            <a:extLst>
              <a:ext uri="{FF2B5EF4-FFF2-40B4-BE49-F238E27FC236}">
                <a16:creationId xmlns:a16="http://schemas.microsoft.com/office/drawing/2014/main" id="{D3F88B78-FAC1-4D4A-9D10-5E99081DB500}"/>
              </a:ext>
            </a:extLst>
          </p:cNvPr>
          <p:cNvPicPr>
            <a:picLocks noChangeAspect="1"/>
          </p:cNvPicPr>
          <p:nvPr/>
        </p:nvPicPr>
        <p:blipFill rotWithShape="1">
          <a:blip r:embed="rId11">
            <a:extLst>
              <a:ext uri="{28A0092B-C50C-407E-A947-70E740481C1C}">
                <a14:useLocalDpi xmlns:a14="http://schemas.microsoft.com/office/drawing/2010/main" val="0"/>
              </a:ext>
            </a:extLst>
          </a:blip>
          <a:srcRect l="32207" t="8996" r="12577" b="19716"/>
          <a:stretch/>
        </p:blipFill>
        <p:spPr>
          <a:xfrm rot="5400000">
            <a:off x="9101561" y="635687"/>
            <a:ext cx="1630809" cy="1184869"/>
          </a:xfrm>
          <a:prstGeom prst="rect">
            <a:avLst/>
          </a:prstGeom>
        </p:spPr>
      </p:pic>
      <p:pic>
        <p:nvPicPr>
          <p:cNvPr id="19" name="Picture 18">
            <a:extLst>
              <a:ext uri="{FF2B5EF4-FFF2-40B4-BE49-F238E27FC236}">
                <a16:creationId xmlns:a16="http://schemas.microsoft.com/office/drawing/2014/main" id="{E38CE377-F465-4362-A812-F668D6C6ADC8}"/>
              </a:ext>
            </a:extLst>
          </p:cNvPr>
          <p:cNvPicPr>
            <a:picLocks noChangeAspect="1"/>
          </p:cNvPicPr>
          <p:nvPr/>
        </p:nvPicPr>
        <p:blipFill rotWithShape="1">
          <a:blip r:embed="rId12"/>
          <a:srcRect l="8918" t="5293" r="11228" b="3925"/>
          <a:stretch/>
        </p:blipFill>
        <p:spPr>
          <a:xfrm>
            <a:off x="7048651" y="426762"/>
            <a:ext cx="1184869" cy="1630809"/>
          </a:xfrm>
          <a:prstGeom prst="rect">
            <a:avLst/>
          </a:prstGeom>
        </p:spPr>
      </p:pic>
      <p:cxnSp>
        <p:nvCxnSpPr>
          <p:cNvPr id="7" name="Straight Arrow Connector 6">
            <a:extLst>
              <a:ext uri="{FF2B5EF4-FFF2-40B4-BE49-F238E27FC236}">
                <a16:creationId xmlns:a16="http://schemas.microsoft.com/office/drawing/2014/main" id="{1267C512-91DB-4AD1-B9FD-9778ED868E36}"/>
              </a:ext>
            </a:extLst>
          </p:cNvPr>
          <p:cNvCxnSpPr/>
          <p:nvPr/>
        </p:nvCxnSpPr>
        <p:spPr>
          <a:xfrm flipV="1">
            <a:off x="7481597" y="1739804"/>
            <a:ext cx="159488" cy="416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D9B383-272D-4B32-BFDC-3167594BBDCA}"/>
              </a:ext>
            </a:extLst>
          </p:cNvPr>
          <p:cNvCxnSpPr>
            <a:cxnSpLocks/>
          </p:cNvCxnSpPr>
          <p:nvPr/>
        </p:nvCxnSpPr>
        <p:spPr>
          <a:xfrm flipV="1">
            <a:off x="9792586" y="1583849"/>
            <a:ext cx="99355" cy="576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946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6531-D313-3F22-47F7-35727C5C900F}"/>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B0313BE6-8454-A196-CA78-E2C8F6265BED}"/>
              </a:ext>
            </a:extLst>
          </p:cNvPr>
          <p:cNvSpPr txBox="1">
            <a:spLocks/>
          </p:cNvSpPr>
          <p:nvPr/>
        </p:nvSpPr>
        <p:spPr>
          <a:xfrm>
            <a:off x="198948" y="206243"/>
            <a:ext cx="10783377" cy="4510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US" dirty="0">
                <a:solidFill>
                  <a:srgbClr val="14A5E0"/>
                </a:solidFill>
                <a:latin typeface="DesySans Office" panose="020B0503040000020003" pitchFamily="34" charset="0"/>
              </a:rPr>
              <a:t>Cell irradiation</a:t>
            </a:r>
          </a:p>
        </p:txBody>
      </p:sp>
      <p:pic>
        <p:nvPicPr>
          <p:cNvPr id="10" name="Picture 7">
            <a:extLst>
              <a:ext uri="{FF2B5EF4-FFF2-40B4-BE49-F238E27FC236}">
                <a16:creationId xmlns:a16="http://schemas.microsoft.com/office/drawing/2014/main" id="{22EAA23B-7356-89CB-2DBE-36AD8F919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778" r="2593"/>
          <a:stretch/>
        </p:blipFill>
        <p:spPr>
          <a:xfrm rot="5400000">
            <a:off x="9192956" y="3568306"/>
            <a:ext cx="2002883" cy="2852204"/>
          </a:xfrm>
          <a:prstGeom prst="rect">
            <a:avLst/>
          </a:prstGeom>
        </p:spPr>
      </p:pic>
      <p:pic>
        <p:nvPicPr>
          <p:cNvPr id="11" name="Picture 5">
            <a:extLst>
              <a:ext uri="{FF2B5EF4-FFF2-40B4-BE49-F238E27FC236}">
                <a16:creationId xmlns:a16="http://schemas.microsoft.com/office/drawing/2014/main" id="{E69F0078-6137-1E18-25B5-D18D1CF6EBC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069" t="1016" r="5810"/>
          <a:stretch/>
        </p:blipFill>
        <p:spPr>
          <a:xfrm rot="16200000">
            <a:off x="6170338" y="3573094"/>
            <a:ext cx="2012459" cy="2852203"/>
          </a:xfrm>
          <a:prstGeom prst="rect">
            <a:avLst/>
          </a:prstGeom>
        </p:spPr>
      </p:pic>
      <p:sp>
        <p:nvSpPr>
          <p:cNvPr id="14" name="Textfeld 13">
            <a:extLst>
              <a:ext uri="{FF2B5EF4-FFF2-40B4-BE49-F238E27FC236}">
                <a16:creationId xmlns:a16="http://schemas.microsoft.com/office/drawing/2014/main" id="{028799E2-18A1-B55C-01E5-FC01467506FA}"/>
              </a:ext>
            </a:extLst>
          </p:cNvPr>
          <p:cNvSpPr txBox="1"/>
          <p:nvPr/>
        </p:nvSpPr>
        <p:spPr>
          <a:xfrm>
            <a:off x="8768295" y="6091543"/>
            <a:ext cx="2191657" cy="646331"/>
          </a:xfrm>
          <a:prstGeom prst="rect">
            <a:avLst/>
          </a:prstGeom>
          <a:noFill/>
        </p:spPr>
        <p:txBody>
          <a:bodyPr wrap="square" rtlCol="0">
            <a:spAutoFit/>
          </a:bodyPr>
          <a:lstStyle/>
          <a:p>
            <a:r>
              <a:rPr lang="de-DE" dirty="0">
                <a:latin typeface="DesySans Office" panose="020B0503040000020003" pitchFamily="34" charset="0"/>
              </a:rPr>
              <a:t>HEL299 </a:t>
            </a:r>
          </a:p>
          <a:p>
            <a:r>
              <a:rPr lang="de-DE" b="1" dirty="0">
                <a:solidFill>
                  <a:srgbClr val="FF9E1B"/>
                </a:solidFill>
                <a:latin typeface="DesySans Office" panose="020B0503040000020003" pitchFamily="34" charset="0"/>
              </a:rPr>
              <a:t>HDR</a:t>
            </a:r>
            <a:r>
              <a:rPr lang="de-DE" b="1" dirty="0">
                <a:solidFill>
                  <a:srgbClr val="EA621E"/>
                </a:solidFill>
                <a:latin typeface="DesySans Office" panose="020B0503040000020003" pitchFamily="34" charset="0"/>
              </a:rPr>
              <a:t>  </a:t>
            </a:r>
            <a:r>
              <a:rPr lang="de-DE" dirty="0">
                <a:latin typeface="DesySans Office" panose="020B0503040000020003" pitchFamily="34" charset="0"/>
              </a:rPr>
              <a:t>2 Gy</a:t>
            </a:r>
          </a:p>
        </p:txBody>
      </p:sp>
      <p:sp>
        <p:nvSpPr>
          <p:cNvPr id="15" name="Textfeld 14">
            <a:extLst>
              <a:ext uri="{FF2B5EF4-FFF2-40B4-BE49-F238E27FC236}">
                <a16:creationId xmlns:a16="http://schemas.microsoft.com/office/drawing/2014/main" id="{4AAB2416-5F5F-1085-27BC-832C575D64A6}"/>
              </a:ext>
            </a:extLst>
          </p:cNvPr>
          <p:cNvSpPr txBox="1"/>
          <p:nvPr/>
        </p:nvSpPr>
        <p:spPr>
          <a:xfrm>
            <a:off x="5750466" y="6094456"/>
            <a:ext cx="2191657" cy="646331"/>
          </a:xfrm>
          <a:prstGeom prst="rect">
            <a:avLst/>
          </a:prstGeom>
          <a:noFill/>
        </p:spPr>
        <p:txBody>
          <a:bodyPr wrap="square" rtlCol="0">
            <a:spAutoFit/>
          </a:bodyPr>
          <a:lstStyle/>
          <a:p>
            <a:r>
              <a:rPr lang="de-DE" dirty="0">
                <a:latin typeface="DesySans Office" panose="020B0503040000020003" pitchFamily="34" charset="0"/>
              </a:rPr>
              <a:t>A549 </a:t>
            </a:r>
          </a:p>
          <a:p>
            <a:r>
              <a:rPr lang="de-DE" b="1" dirty="0">
                <a:solidFill>
                  <a:srgbClr val="FF9E1B"/>
                </a:solidFill>
                <a:latin typeface="DesySans Office" panose="020B0503040000020003" pitchFamily="34" charset="0"/>
              </a:rPr>
              <a:t>HDR</a:t>
            </a:r>
            <a:r>
              <a:rPr lang="de-DE" b="1" dirty="0">
                <a:solidFill>
                  <a:srgbClr val="EA621E"/>
                </a:solidFill>
                <a:latin typeface="DesySans Office" panose="020B0503040000020003" pitchFamily="34" charset="0"/>
              </a:rPr>
              <a:t> </a:t>
            </a:r>
            <a:r>
              <a:rPr lang="de-DE" dirty="0">
                <a:latin typeface="DesySans Office" panose="020B0503040000020003" pitchFamily="34" charset="0"/>
              </a:rPr>
              <a:t>2 Gy</a:t>
            </a:r>
          </a:p>
        </p:txBody>
      </p:sp>
      <p:sp>
        <p:nvSpPr>
          <p:cNvPr id="2" name="Rectangle 1">
            <a:extLst>
              <a:ext uri="{FF2B5EF4-FFF2-40B4-BE49-F238E27FC236}">
                <a16:creationId xmlns:a16="http://schemas.microsoft.com/office/drawing/2014/main" id="{6A2E3282-E50D-66CA-CB62-6B2831DF6057}"/>
              </a:ext>
            </a:extLst>
          </p:cNvPr>
          <p:cNvSpPr/>
          <p:nvPr/>
        </p:nvSpPr>
        <p:spPr>
          <a:xfrm rot="16200000">
            <a:off x="-779475" y="1912736"/>
            <a:ext cx="2688860" cy="584775"/>
          </a:xfrm>
          <a:prstGeom prst="rect">
            <a:avLst/>
          </a:prstGeom>
        </p:spPr>
        <p:txBody>
          <a:bodyPr wrap="square">
            <a:spAutoFit/>
          </a:bodyPr>
          <a:lstStyle/>
          <a:p>
            <a:pPr algn="ctr"/>
            <a:r>
              <a:rPr lang="en-DE" sz="1600" dirty="0">
                <a:latin typeface="DesySans Office" panose="020B0503040000020003"/>
              </a:rPr>
              <a:t>Human </a:t>
            </a:r>
            <a:r>
              <a:rPr lang="en-US" sz="1600" dirty="0">
                <a:latin typeface="DesySans Office" panose="020B0503040000020003"/>
              </a:rPr>
              <a:t>lung </a:t>
            </a:r>
            <a:r>
              <a:rPr lang="en-DE" sz="1600" dirty="0">
                <a:latin typeface="DesySans Office" panose="020B0503040000020003"/>
              </a:rPr>
              <a:t>adeno</a:t>
            </a:r>
            <a:r>
              <a:rPr lang="en-US" sz="1600" dirty="0">
                <a:latin typeface="DesySans Office" panose="020B0503040000020003"/>
              </a:rPr>
              <a:t>-carcinoma  </a:t>
            </a:r>
            <a:r>
              <a:rPr lang="en-US" sz="1600" b="1" dirty="0">
                <a:latin typeface="DesySans Office" panose="020B0503040000020003"/>
              </a:rPr>
              <a:t>A549</a:t>
            </a:r>
            <a:r>
              <a:rPr lang="en-US" sz="1600" dirty="0">
                <a:latin typeface="DesySans Office" panose="020B0503040000020003"/>
              </a:rPr>
              <a:t> cells</a:t>
            </a:r>
            <a:endParaRPr lang="en-DE" sz="1600" dirty="0">
              <a:latin typeface="DesySans Office" panose="020B0503040000020003"/>
            </a:endParaRPr>
          </a:p>
        </p:txBody>
      </p:sp>
      <p:sp>
        <p:nvSpPr>
          <p:cNvPr id="3" name="Rectangle 2">
            <a:extLst>
              <a:ext uri="{FF2B5EF4-FFF2-40B4-BE49-F238E27FC236}">
                <a16:creationId xmlns:a16="http://schemas.microsoft.com/office/drawing/2014/main" id="{3AAA472A-1A71-1467-C04F-1E5B2D420B3B}"/>
              </a:ext>
            </a:extLst>
          </p:cNvPr>
          <p:cNvSpPr/>
          <p:nvPr/>
        </p:nvSpPr>
        <p:spPr>
          <a:xfrm rot="16200000">
            <a:off x="-689486" y="4754976"/>
            <a:ext cx="2483050" cy="584775"/>
          </a:xfrm>
          <a:prstGeom prst="rect">
            <a:avLst/>
          </a:prstGeom>
        </p:spPr>
        <p:txBody>
          <a:bodyPr wrap="square">
            <a:spAutoFit/>
          </a:bodyPr>
          <a:lstStyle/>
          <a:p>
            <a:pPr algn="ctr"/>
            <a:r>
              <a:rPr lang="en-DE" sz="1600" dirty="0">
                <a:latin typeface="DesySans Office" panose="020B0503040000020003"/>
              </a:rPr>
              <a:t>Human </a:t>
            </a:r>
            <a:r>
              <a:rPr lang="en-DE" sz="1600" dirty="0" err="1">
                <a:latin typeface="DesySans Office" panose="020B0503040000020003"/>
              </a:rPr>
              <a:t>fetal</a:t>
            </a:r>
            <a:r>
              <a:rPr lang="en-DE" sz="1600" dirty="0">
                <a:latin typeface="DesySans Office" panose="020B0503040000020003"/>
              </a:rPr>
              <a:t> </a:t>
            </a:r>
            <a:r>
              <a:rPr lang="en-US" sz="1600" dirty="0">
                <a:latin typeface="DesySans Office" panose="020B0503040000020003"/>
              </a:rPr>
              <a:t>lung fibroblast </a:t>
            </a:r>
            <a:r>
              <a:rPr lang="en-US" sz="1600" b="1" dirty="0">
                <a:latin typeface="DesySans Office" panose="020B0503040000020003"/>
              </a:rPr>
              <a:t>HEL299</a:t>
            </a:r>
            <a:r>
              <a:rPr lang="en-US" sz="1600" dirty="0">
                <a:latin typeface="DesySans Office" panose="020B0503040000020003"/>
              </a:rPr>
              <a:t> cells</a:t>
            </a:r>
            <a:r>
              <a:rPr lang="en-DE" sz="1600" dirty="0">
                <a:latin typeface="DesySans Office" panose="020B0503040000020003"/>
              </a:rPr>
              <a:t> </a:t>
            </a:r>
          </a:p>
        </p:txBody>
      </p:sp>
      <p:pic>
        <p:nvPicPr>
          <p:cNvPr id="6" name="Picture 5">
            <a:extLst>
              <a:ext uri="{FF2B5EF4-FFF2-40B4-BE49-F238E27FC236}">
                <a16:creationId xmlns:a16="http://schemas.microsoft.com/office/drawing/2014/main" id="{9079CAB5-45B0-4404-282F-3B53D185C927}"/>
              </a:ext>
            </a:extLst>
          </p:cNvPr>
          <p:cNvPicPr>
            <a:picLocks noChangeAspect="1"/>
          </p:cNvPicPr>
          <p:nvPr/>
        </p:nvPicPr>
        <p:blipFill>
          <a:blip r:embed="rId7"/>
          <a:srcRect r="33822" b="19902"/>
          <a:stretch>
            <a:fillRect/>
          </a:stretch>
        </p:blipFill>
        <p:spPr>
          <a:xfrm>
            <a:off x="920626" y="653992"/>
            <a:ext cx="4334181" cy="2698808"/>
          </a:xfrm>
          <a:prstGeom prst="rect">
            <a:avLst/>
          </a:prstGeom>
        </p:spPr>
      </p:pic>
      <p:pic>
        <p:nvPicPr>
          <p:cNvPr id="20" name="Picture 19">
            <a:extLst>
              <a:ext uri="{FF2B5EF4-FFF2-40B4-BE49-F238E27FC236}">
                <a16:creationId xmlns:a16="http://schemas.microsoft.com/office/drawing/2014/main" id="{23AF1FB6-905A-992E-0C12-9D94DBF59B05}"/>
              </a:ext>
            </a:extLst>
          </p:cNvPr>
          <p:cNvPicPr>
            <a:picLocks noChangeAspect="1"/>
          </p:cNvPicPr>
          <p:nvPr/>
        </p:nvPicPr>
        <p:blipFill>
          <a:blip r:embed="rId8"/>
          <a:srcRect r="31839"/>
          <a:stretch>
            <a:fillRect/>
          </a:stretch>
        </p:blipFill>
        <p:spPr>
          <a:xfrm>
            <a:off x="905418" y="3190875"/>
            <a:ext cx="4431365" cy="3732276"/>
          </a:xfrm>
          <a:prstGeom prst="rect">
            <a:avLst/>
          </a:prstGeom>
        </p:spPr>
      </p:pic>
      <p:graphicFrame>
        <p:nvGraphicFramePr>
          <p:cNvPr id="22" name="Table 21">
            <a:extLst>
              <a:ext uri="{FF2B5EF4-FFF2-40B4-BE49-F238E27FC236}">
                <a16:creationId xmlns:a16="http://schemas.microsoft.com/office/drawing/2014/main" id="{A6C71600-3C6E-8D5C-BB8F-2DB6679B79D7}"/>
              </a:ext>
            </a:extLst>
          </p:cNvPr>
          <p:cNvGraphicFramePr>
            <a:graphicFrameLocks noGrp="1"/>
          </p:cNvGraphicFramePr>
          <p:nvPr>
            <p:extLst>
              <p:ext uri="{D42A27DB-BD31-4B8C-83A1-F6EECF244321}">
                <p14:modId xmlns:p14="http://schemas.microsoft.com/office/powerpoint/2010/main" val="2004921087"/>
              </p:ext>
            </p:extLst>
          </p:nvPr>
        </p:nvGraphicFramePr>
        <p:xfrm>
          <a:off x="5791200" y="422552"/>
          <a:ext cx="5829300" cy="2702560"/>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3283742913"/>
                    </a:ext>
                  </a:extLst>
                </a:gridCol>
                <a:gridCol w="1219200">
                  <a:extLst>
                    <a:ext uri="{9D8B030D-6E8A-4147-A177-3AD203B41FA5}">
                      <a16:colId xmlns:a16="http://schemas.microsoft.com/office/drawing/2014/main" val="1310104392"/>
                    </a:ext>
                  </a:extLst>
                </a:gridCol>
                <a:gridCol w="1152525">
                  <a:extLst>
                    <a:ext uri="{9D8B030D-6E8A-4147-A177-3AD203B41FA5}">
                      <a16:colId xmlns:a16="http://schemas.microsoft.com/office/drawing/2014/main" val="3331088499"/>
                    </a:ext>
                  </a:extLst>
                </a:gridCol>
                <a:gridCol w="933450">
                  <a:extLst>
                    <a:ext uri="{9D8B030D-6E8A-4147-A177-3AD203B41FA5}">
                      <a16:colId xmlns:a16="http://schemas.microsoft.com/office/drawing/2014/main" val="3177682301"/>
                    </a:ext>
                  </a:extLst>
                </a:gridCol>
                <a:gridCol w="1152525">
                  <a:extLst>
                    <a:ext uri="{9D8B030D-6E8A-4147-A177-3AD203B41FA5}">
                      <a16:colId xmlns:a16="http://schemas.microsoft.com/office/drawing/2014/main" val="182273316"/>
                    </a:ext>
                  </a:extLst>
                </a:gridCol>
              </a:tblGrid>
              <a:tr h="370840">
                <a:tc>
                  <a:txBody>
                    <a:bodyPr/>
                    <a:lstStyle/>
                    <a:p>
                      <a:pPr algn="ctr"/>
                      <a:r>
                        <a:rPr lang="en-DE" sz="1700" b="1" dirty="0">
                          <a:latin typeface="DesySans Office" panose="020B0503040000020003"/>
                        </a:rPr>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b="1" dirty="0">
                          <a:latin typeface="DesySans Office" panose="020B0503040000020003"/>
                        </a:rPr>
                        <a:t>Assay: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DF"/>
                    </a:solidFill>
                  </a:tcPr>
                </a:tc>
                <a:tc>
                  <a:txBody>
                    <a:bodyPr/>
                    <a:lstStyle/>
                    <a:p>
                      <a:pPr algn="ctr"/>
                      <a:r>
                        <a:rPr lang="en-DE" sz="1700" b="1" dirty="0">
                          <a:latin typeface="DesySans Office" panose="020B0503040000020003"/>
                        </a:rPr>
                        <a:t>Dose rate, Gy/s: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DF"/>
                    </a:solidFill>
                  </a:tcPr>
                </a:tc>
                <a:tc>
                  <a:txBody>
                    <a:bodyPr/>
                    <a:lstStyle/>
                    <a:p>
                      <a:pPr algn="ctr"/>
                      <a:r>
                        <a:rPr lang="en-DE" sz="1700" b="1" dirty="0">
                          <a:latin typeface="DesySans Office" panose="020B0503040000020003"/>
                        </a:rPr>
                        <a:t>Charge, </a:t>
                      </a:r>
                      <a:r>
                        <a:rPr lang="en-DE" sz="1700" b="1" dirty="0" err="1">
                          <a:latin typeface="DesySans Office" panose="020B0503040000020003"/>
                        </a:rPr>
                        <a:t>pC</a:t>
                      </a:r>
                      <a:r>
                        <a:rPr lang="en-DE" sz="1700" b="1" dirty="0">
                          <a:latin typeface="DesySans Office" panose="020B0503040000020003"/>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DF"/>
                    </a:solidFill>
                  </a:tcPr>
                </a:tc>
                <a:tc>
                  <a:txBody>
                    <a:bodyPr/>
                    <a:lstStyle/>
                    <a:p>
                      <a:pPr algn="ctr"/>
                      <a:r>
                        <a:rPr lang="en-DE" sz="1700" b="1" dirty="0">
                          <a:latin typeface="DesySans Office" panose="020B0503040000020003"/>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DF"/>
                    </a:solidFill>
                  </a:tcPr>
                </a:tc>
                <a:extLst>
                  <a:ext uri="{0D108BD9-81ED-4DB2-BD59-A6C34878D82A}">
                    <a16:rowId xmlns:a16="http://schemas.microsoft.com/office/drawing/2014/main" val="4138677111"/>
                  </a:ext>
                </a:extLst>
              </a:tr>
              <a:tr h="370840">
                <a:tc>
                  <a:txBody>
                    <a:bodyPr/>
                    <a:lstStyle/>
                    <a:p>
                      <a:pPr algn="ctr"/>
                      <a:r>
                        <a:rPr lang="en-DE" sz="1700" dirty="0">
                          <a:latin typeface="DesySans Office" panose="020B0503040000020003"/>
                        </a:rPr>
                        <a:t>H</a:t>
                      </a:r>
                      <a:r>
                        <a:rPr lang="en-DE" sz="1700" baseline="-25000" dirty="0">
                          <a:latin typeface="DesySans Office" panose="020B0503040000020003"/>
                        </a:rPr>
                        <a:t>2</a:t>
                      </a:r>
                      <a:r>
                        <a:rPr lang="en-DE" sz="1700" dirty="0">
                          <a:latin typeface="DesySans Office" panose="020B0503040000020003"/>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dirty="0">
                          <a:latin typeface="DesySans Office" panose="020B0503040000020003"/>
                        </a:rPr>
                        <a:t>Coumarin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DE" sz="1700" b="1" dirty="0">
                          <a:solidFill>
                            <a:srgbClr val="FF9E1B"/>
                          </a:solidFill>
                          <a:latin typeface="DesySans Office" panose="020B0503040000020003"/>
                        </a:rPr>
                        <a:t>7.8×10</a:t>
                      </a:r>
                      <a:r>
                        <a:rPr lang="en-DE" sz="1700" b="1" baseline="30000" dirty="0">
                          <a:solidFill>
                            <a:srgbClr val="FF9E1B"/>
                          </a:solidFill>
                          <a:latin typeface="DesySans Office" panose="020B0503040000020003"/>
                        </a:rPr>
                        <a:t>5</a:t>
                      </a:r>
                      <a:endParaRPr lang="en-DE" sz="1700" b="1" dirty="0">
                        <a:solidFill>
                          <a:srgbClr val="FF9E1B"/>
                        </a:solidFill>
                        <a:latin typeface="DesySans Office" panose="020B0503040000020003"/>
                      </a:endParaRPr>
                    </a:p>
                    <a:p>
                      <a:pPr algn="ctr"/>
                      <a:r>
                        <a:rPr lang="en-DE" sz="1700" b="1" dirty="0">
                          <a:latin typeface="DesySans Office" panose="020B0503040000020003"/>
                        </a:rPr>
                        <a:t>4.5×10</a:t>
                      </a:r>
                      <a:r>
                        <a:rPr lang="en-DE" sz="1700" b="1" baseline="30000" dirty="0">
                          <a:latin typeface="DesySans Office" panose="020B0503040000020003"/>
                        </a:rPr>
                        <a:t>6</a:t>
                      </a:r>
                      <a:endParaRPr lang="en-DE" sz="1700" b="1" dirty="0">
                        <a:latin typeface="DesySans Office" panose="020B050304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DE" sz="1700" b="1" dirty="0">
                          <a:solidFill>
                            <a:srgbClr val="FF9E1B"/>
                          </a:solidFill>
                          <a:latin typeface="DesySans Office" panose="020B0503040000020003"/>
                        </a:rPr>
                        <a:t>700</a:t>
                      </a:r>
                    </a:p>
                    <a:p>
                      <a:pPr algn="ctr"/>
                      <a:r>
                        <a:rPr lang="en-DE" sz="1700" b="1" dirty="0">
                          <a:latin typeface="DesySans Office" panose="020B0503040000020003"/>
                        </a:rPr>
                        <a:t>3100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endParaRPr lang="en-DE" sz="1700" dirty="0">
                        <a:latin typeface="DesySans Office" panose="020B050304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49646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dirty="0">
                          <a:latin typeface="DesySans Office" panose="020B0503040000020003"/>
                        </a:rPr>
                        <a:t>DNA plasmid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dirty="0">
                          <a:latin typeface="DesySans Office" panose="020B0503040000020003"/>
                        </a:rPr>
                        <a:t>pBR322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en-DE" sz="1700" b="1" dirty="0">
                          <a:solidFill>
                            <a:srgbClr val="009FDF"/>
                          </a:solidFill>
                          <a:latin typeface="DesySans Office" panose="020B0503040000020003"/>
                        </a:rPr>
                        <a:t>0.05</a:t>
                      </a:r>
                    </a:p>
                    <a:p>
                      <a:pPr algn="ctr"/>
                      <a:r>
                        <a:rPr lang="en-DE" sz="1700" b="1" dirty="0">
                          <a:solidFill>
                            <a:srgbClr val="FF9E1B"/>
                          </a:solidFill>
                          <a:latin typeface="DesySans Office" panose="020B0503040000020003"/>
                        </a:rPr>
                        <a:t>7.8×10</a:t>
                      </a:r>
                      <a:r>
                        <a:rPr lang="en-DE" sz="1700" b="1" baseline="30000" dirty="0">
                          <a:solidFill>
                            <a:srgbClr val="FF9E1B"/>
                          </a:solidFill>
                          <a:latin typeface="DesySans Office" panose="020B0503040000020003"/>
                        </a:rPr>
                        <a:t>5</a:t>
                      </a:r>
                      <a:endParaRPr lang="en-DE" sz="1700" b="1" dirty="0">
                        <a:solidFill>
                          <a:srgbClr val="FF9E1B"/>
                        </a:solidFill>
                        <a:latin typeface="DesySans Office" panose="020B0503040000020003"/>
                      </a:endParaRPr>
                    </a:p>
                    <a:p>
                      <a:pPr algn="ctr"/>
                      <a:r>
                        <a:rPr lang="en-DE" sz="1700" b="1" dirty="0">
                          <a:latin typeface="DesySans Office" panose="020B0503040000020003"/>
                        </a:rPr>
                        <a:t>4.5×10</a:t>
                      </a:r>
                      <a:r>
                        <a:rPr lang="en-DE" sz="1700" b="1" baseline="30000" dirty="0">
                          <a:latin typeface="DesySans Office" panose="020B0503040000020003"/>
                        </a:rPr>
                        <a:t>6</a:t>
                      </a:r>
                      <a:endParaRPr lang="en-DE" sz="1700" b="1" dirty="0">
                        <a:latin typeface="DesySans Office" panose="020B05030400000200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en-DE" sz="1700" b="1" dirty="0">
                          <a:solidFill>
                            <a:srgbClr val="009FDF"/>
                          </a:solidFill>
                          <a:latin typeface="DesySans Office" panose="020B0503040000020003"/>
                        </a:rPr>
                        <a:t>10</a:t>
                      </a:r>
                    </a:p>
                    <a:p>
                      <a:pPr algn="ctr"/>
                      <a:r>
                        <a:rPr lang="en-DE" sz="1700" b="1" dirty="0">
                          <a:solidFill>
                            <a:srgbClr val="FF9E1B"/>
                          </a:solidFill>
                          <a:latin typeface="DesySans Office" panose="020B0503040000020003"/>
                        </a:rPr>
                        <a:t>700</a:t>
                      </a:r>
                    </a:p>
                    <a:p>
                      <a:pPr algn="ctr"/>
                      <a:r>
                        <a:rPr lang="en-DE" sz="1700" b="1" dirty="0">
                          <a:latin typeface="DesySans Office" panose="020B0503040000020003"/>
                        </a:rPr>
                        <a:t>3100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DE" dirty="0"/>
                    </a:p>
                  </a:txBody>
                  <a:tcPr/>
                </a:tc>
                <a:extLst>
                  <a:ext uri="{0D108BD9-81ED-4DB2-BD59-A6C34878D82A}">
                    <a16:rowId xmlns:a16="http://schemas.microsoft.com/office/drawing/2014/main" val="2832352816"/>
                  </a:ext>
                </a:extLst>
              </a:tr>
              <a:tr h="3708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dirty="0">
                          <a:latin typeface="DesySans Office" panose="020B0503040000020003"/>
                        </a:rPr>
                        <a:t>Cancer A549 and healthy HEL299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700" b="1" dirty="0">
                          <a:latin typeface="DesySans Office" panose="020B0503040000020003"/>
                        </a:rPr>
                        <a:t>DCFH-DA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DE" dirty="0"/>
                    </a:p>
                  </a:txBody>
                  <a:tcPr/>
                </a:tc>
                <a:tc vMerge="1">
                  <a:txBody>
                    <a:bodyPr/>
                    <a:lstStyle/>
                    <a:p>
                      <a:endParaRPr lang="en-DE" dirty="0"/>
                    </a:p>
                  </a:txBody>
                  <a:tcPr/>
                </a:tc>
                <a:tc vMerge="1">
                  <a:txBody>
                    <a:bodyPr/>
                    <a:lstStyle/>
                    <a:p>
                      <a:endParaRPr lang="en-DE" dirty="0"/>
                    </a:p>
                  </a:txBody>
                  <a:tcPr/>
                </a:tc>
                <a:extLst>
                  <a:ext uri="{0D108BD9-81ED-4DB2-BD59-A6C34878D82A}">
                    <a16:rowId xmlns:a16="http://schemas.microsoft.com/office/drawing/2014/main" val="3868099651"/>
                  </a:ext>
                </a:extLst>
              </a:tr>
              <a:tr h="370840">
                <a:tc vMerge="1">
                  <a:txBody>
                    <a:bodyPr/>
                    <a:lstStyle/>
                    <a:p>
                      <a:endParaRPr lang="en-DE" dirty="0"/>
                    </a:p>
                  </a:txBody>
                  <a:tcPr/>
                </a:tc>
                <a:tc>
                  <a:txBody>
                    <a:bodyPr/>
                    <a:lstStyle/>
                    <a:p>
                      <a:pPr algn="ctr"/>
                      <a:r>
                        <a:rPr lang="en-DE" sz="1700" dirty="0">
                          <a:highlight>
                            <a:srgbClr val="FFFF00"/>
                          </a:highlight>
                          <a:latin typeface="DesySans Office" panose="020B0503040000020003"/>
                        </a:rPr>
                        <a:t>Clonogenic</a:t>
                      </a:r>
                      <a:r>
                        <a:rPr lang="en-DE" sz="1700" dirty="0">
                          <a:latin typeface="DesySans Office" panose="020B0503040000020003"/>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DE" dirty="0"/>
                    </a:p>
                  </a:txBody>
                  <a:tcPr/>
                </a:tc>
                <a:tc vMerge="1">
                  <a:txBody>
                    <a:bodyPr/>
                    <a:lstStyle/>
                    <a:p>
                      <a:endParaRPr lang="en-DE" dirty="0"/>
                    </a:p>
                  </a:txBody>
                  <a:tcPr/>
                </a:tc>
                <a:tc vMerge="1">
                  <a:txBody>
                    <a:bodyPr/>
                    <a:lstStyle/>
                    <a:p>
                      <a:endParaRPr lang="en-DE" dirty="0"/>
                    </a:p>
                  </a:txBody>
                  <a:tcPr/>
                </a:tc>
                <a:extLst>
                  <a:ext uri="{0D108BD9-81ED-4DB2-BD59-A6C34878D82A}">
                    <a16:rowId xmlns:a16="http://schemas.microsoft.com/office/drawing/2014/main" val="3849974407"/>
                  </a:ext>
                </a:extLst>
              </a:tr>
              <a:tr h="370840">
                <a:tc vMerge="1">
                  <a:txBody>
                    <a:bodyPr/>
                    <a:lstStyle/>
                    <a:p>
                      <a:endParaRPr lang="en-DE" dirty="0"/>
                    </a:p>
                  </a:txBody>
                  <a:tcPr/>
                </a:tc>
                <a:tc>
                  <a:txBody>
                    <a:bodyPr/>
                    <a:lstStyle/>
                    <a:p>
                      <a:pPr algn="ctr"/>
                      <a:r>
                        <a:rPr lang="en-DE" sz="1700" dirty="0">
                          <a:latin typeface="DesySans Office" panose="020B0503040000020003"/>
                        </a:rPr>
                        <a:t>Comet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DE" dirty="0"/>
                    </a:p>
                  </a:txBody>
                  <a:tcPr/>
                </a:tc>
                <a:tc vMerge="1">
                  <a:txBody>
                    <a:bodyPr/>
                    <a:lstStyle/>
                    <a:p>
                      <a:endParaRPr lang="en-DE" dirty="0"/>
                    </a:p>
                  </a:txBody>
                  <a:tcPr/>
                </a:tc>
                <a:tc vMerge="1">
                  <a:txBody>
                    <a:bodyPr/>
                    <a:lstStyle/>
                    <a:p>
                      <a:endParaRPr lang="en-DE" dirty="0"/>
                    </a:p>
                  </a:txBody>
                  <a:tcPr/>
                </a:tc>
                <a:extLst>
                  <a:ext uri="{0D108BD9-81ED-4DB2-BD59-A6C34878D82A}">
                    <a16:rowId xmlns:a16="http://schemas.microsoft.com/office/drawing/2014/main" val="3276519170"/>
                  </a:ext>
                </a:extLst>
              </a:tr>
            </a:tbl>
          </a:graphicData>
        </a:graphic>
      </p:graphicFrame>
      <p:sp>
        <p:nvSpPr>
          <p:cNvPr id="18" name="Stern: 16 Zacken 17">
            <a:extLst>
              <a:ext uri="{FF2B5EF4-FFF2-40B4-BE49-F238E27FC236}">
                <a16:creationId xmlns:a16="http://schemas.microsoft.com/office/drawing/2014/main" id="{B046C734-848C-E3A7-4573-8C1DDB114635}"/>
              </a:ext>
            </a:extLst>
          </p:cNvPr>
          <p:cNvSpPr/>
          <p:nvPr/>
        </p:nvSpPr>
        <p:spPr>
          <a:xfrm>
            <a:off x="10294468" y="2081943"/>
            <a:ext cx="1507007" cy="1265203"/>
          </a:xfrm>
          <a:prstGeom prst="star16">
            <a:avLst>
              <a:gd name="adj" fmla="val 44729"/>
            </a:avLst>
          </a:prstGeom>
          <a:solidFill>
            <a:srgbClr val="FFFF00"/>
          </a:solidFill>
          <a:ln w="28575">
            <a:solidFill>
              <a:srgbClr val="FF9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9E1B"/>
              </a:solidFill>
            </a:endParaRPr>
          </a:p>
        </p:txBody>
      </p:sp>
      <p:sp>
        <p:nvSpPr>
          <p:cNvPr id="23" name="TextBox 22">
            <a:extLst>
              <a:ext uri="{FF2B5EF4-FFF2-40B4-BE49-F238E27FC236}">
                <a16:creationId xmlns:a16="http://schemas.microsoft.com/office/drawing/2014/main" id="{9B123F3D-AB8B-60BE-20D8-8B4C21150CF7}"/>
              </a:ext>
            </a:extLst>
          </p:cNvPr>
          <p:cNvSpPr txBox="1"/>
          <p:nvPr/>
        </p:nvSpPr>
        <p:spPr>
          <a:xfrm>
            <a:off x="10418863" y="2499961"/>
            <a:ext cx="1271758" cy="615553"/>
          </a:xfrm>
          <a:prstGeom prst="rect">
            <a:avLst/>
          </a:prstGeom>
          <a:noFill/>
        </p:spPr>
        <p:txBody>
          <a:bodyPr wrap="none" rtlCol="0">
            <a:spAutoFit/>
          </a:bodyPr>
          <a:lstStyle/>
          <a:p>
            <a:r>
              <a:rPr lang="en-DE" sz="1700" dirty="0">
                <a:latin typeface="DesySans Office" panose="020B0503040000020003"/>
              </a:rPr>
              <a:t>are ongoing</a:t>
            </a:r>
          </a:p>
          <a:p>
            <a:endParaRPr lang="en-DE" sz="1700" dirty="0">
              <a:latin typeface="DesySans Office" panose="020B0503040000020003"/>
            </a:endParaRPr>
          </a:p>
        </p:txBody>
      </p:sp>
      <p:sp>
        <p:nvSpPr>
          <p:cNvPr id="26" name="Rectangle: Rounded Corners 25">
            <a:extLst>
              <a:ext uri="{FF2B5EF4-FFF2-40B4-BE49-F238E27FC236}">
                <a16:creationId xmlns:a16="http://schemas.microsoft.com/office/drawing/2014/main" id="{46CB09B9-0F71-5820-D92E-08CC84D2A7D5}"/>
              </a:ext>
            </a:extLst>
          </p:cNvPr>
          <p:cNvSpPr/>
          <p:nvPr/>
        </p:nvSpPr>
        <p:spPr>
          <a:xfrm>
            <a:off x="257605" y="875407"/>
            <a:ext cx="575296" cy="2635927"/>
          </a:xfrm>
          <a:prstGeom prst="roundRect">
            <a:avLst/>
          </a:prstGeom>
          <a:noFill/>
          <a:ln>
            <a:solidFill>
              <a:srgbClr val="009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7" name="Rectangle: Rounded Corners 26">
            <a:extLst>
              <a:ext uri="{FF2B5EF4-FFF2-40B4-BE49-F238E27FC236}">
                <a16:creationId xmlns:a16="http://schemas.microsoft.com/office/drawing/2014/main" id="{181A0E6A-6A0E-E917-4E44-196D105BAB47}"/>
              </a:ext>
            </a:extLst>
          </p:cNvPr>
          <p:cNvSpPr/>
          <p:nvPr/>
        </p:nvSpPr>
        <p:spPr>
          <a:xfrm>
            <a:off x="241093" y="3729400"/>
            <a:ext cx="575296" cy="2635927"/>
          </a:xfrm>
          <a:prstGeom prst="roundRect">
            <a:avLst/>
          </a:prstGeom>
          <a:noFill/>
          <a:ln>
            <a:solidFill>
              <a:srgbClr val="009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Subtitle 2">
            <a:extLst>
              <a:ext uri="{FF2B5EF4-FFF2-40B4-BE49-F238E27FC236}">
                <a16:creationId xmlns:a16="http://schemas.microsoft.com/office/drawing/2014/main" id="{C98669B6-E6F6-03F6-B406-E01ADDFEC37B}"/>
              </a:ext>
            </a:extLst>
          </p:cNvPr>
          <p:cNvSpPr txBox="1">
            <a:spLocks/>
          </p:cNvSpPr>
          <p:nvPr/>
        </p:nvSpPr>
        <p:spPr>
          <a:xfrm>
            <a:off x="198948" y="579680"/>
            <a:ext cx="10439921" cy="41160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tabLst>
                <a:tab pos="266700" algn="l"/>
              </a:tabLst>
              <a:defRPr sz="1800" b="1" kern="1200">
                <a:solidFill>
                  <a:schemeClr val="accent2"/>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FF0000"/>
                </a:solidFill>
              </a:rPr>
              <a:t>Preliminary results</a:t>
            </a:r>
            <a:r>
              <a:rPr lang="en-DE" dirty="0">
                <a:solidFill>
                  <a:srgbClr val="FF0000"/>
                </a:solidFill>
              </a:rPr>
              <a:t>: </a:t>
            </a:r>
            <a:r>
              <a:rPr lang="en-US" dirty="0">
                <a:solidFill>
                  <a:srgbClr val="FF9E1B"/>
                </a:solidFill>
              </a:rPr>
              <a:t>intracellular </a:t>
            </a:r>
            <a:r>
              <a:rPr lang="en-DE" dirty="0">
                <a:solidFill>
                  <a:srgbClr val="FF9E1B"/>
                </a:solidFill>
              </a:rPr>
              <a:t>ROS production</a:t>
            </a:r>
            <a:endParaRPr lang="en-US" dirty="0">
              <a:solidFill>
                <a:srgbClr val="FF9E1B"/>
              </a:solidFill>
            </a:endParaRPr>
          </a:p>
        </p:txBody>
      </p:sp>
      <p:sp>
        <p:nvSpPr>
          <p:cNvPr id="100" name="TextBox 99">
            <a:extLst>
              <a:ext uri="{FF2B5EF4-FFF2-40B4-BE49-F238E27FC236}">
                <a16:creationId xmlns:a16="http://schemas.microsoft.com/office/drawing/2014/main" id="{F9EFA921-6F7F-42B5-B290-AF8052124170}"/>
              </a:ext>
            </a:extLst>
          </p:cNvPr>
          <p:cNvSpPr txBox="1"/>
          <p:nvPr/>
        </p:nvSpPr>
        <p:spPr>
          <a:xfrm>
            <a:off x="9403710" y="36211"/>
            <a:ext cx="2589342" cy="276999"/>
          </a:xfrm>
          <a:prstGeom prst="rect">
            <a:avLst/>
          </a:prstGeom>
          <a:noFill/>
        </p:spPr>
        <p:txBody>
          <a:bodyPr wrap="square" rtlCol="0">
            <a:spAutoFit/>
          </a:bodyPr>
          <a:lstStyle/>
          <a:p>
            <a:r>
              <a:rPr lang="en-US" sz="1200" b="1" dirty="0"/>
              <a:t>Courtesy: A. </a:t>
            </a:r>
            <a:r>
              <a:rPr lang="en-US" sz="1200" b="1" dirty="0" err="1"/>
              <a:t>Grebynik</a:t>
            </a:r>
            <a:r>
              <a:rPr lang="en-US" sz="1200" b="1" dirty="0"/>
              <a:t>, </a:t>
            </a:r>
            <a:r>
              <a:rPr lang="en-US" sz="1200" b="1" i="1" dirty="0"/>
              <a:t>et. al.</a:t>
            </a:r>
          </a:p>
        </p:txBody>
      </p:sp>
      <p:sp>
        <p:nvSpPr>
          <p:cNvPr id="8" name="TextBox 7">
            <a:extLst>
              <a:ext uri="{FF2B5EF4-FFF2-40B4-BE49-F238E27FC236}">
                <a16:creationId xmlns:a16="http://schemas.microsoft.com/office/drawing/2014/main" id="{0CF08A82-66DA-CAAE-29A2-63D270330FEB}"/>
              </a:ext>
            </a:extLst>
          </p:cNvPr>
          <p:cNvSpPr txBox="1"/>
          <p:nvPr/>
        </p:nvSpPr>
        <p:spPr>
          <a:xfrm>
            <a:off x="1783406" y="1438765"/>
            <a:ext cx="994189" cy="461665"/>
          </a:xfrm>
          <a:prstGeom prst="rect">
            <a:avLst/>
          </a:prstGeom>
          <a:noFill/>
        </p:spPr>
        <p:txBody>
          <a:bodyPr wrap="square">
            <a:spAutoFit/>
          </a:bodyPr>
          <a:lstStyle/>
          <a:p>
            <a:pPr algn="ctr"/>
            <a:r>
              <a:rPr lang="en-DE" sz="1200" b="1" dirty="0">
                <a:solidFill>
                  <a:srgbClr val="009FDF"/>
                </a:solidFill>
                <a:latin typeface="DesySans Office" panose="020B0503040000020003"/>
              </a:rPr>
              <a:t>0.05</a:t>
            </a:r>
            <a:r>
              <a:rPr lang="en-US" sz="1200" b="1" dirty="0">
                <a:solidFill>
                  <a:srgbClr val="009FDF"/>
                </a:solidFill>
                <a:latin typeface="DesySans Office" panose="020B0503040000020003"/>
              </a:rPr>
              <a:t> </a:t>
            </a:r>
            <a:r>
              <a:rPr lang="en-US" sz="1200" b="1" dirty="0" err="1">
                <a:solidFill>
                  <a:srgbClr val="009FDF"/>
                </a:solidFill>
                <a:latin typeface="DesySans Office" panose="020B0503040000020003"/>
              </a:rPr>
              <a:t>Gy</a:t>
            </a:r>
            <a:r>
              <a:rPr lang="en-US" sz="1200" b="1" dirty="0">
                <a:solidFill>
                  <a:srgbClr val="009FDF"/>
                </a:solidFill>
                <a:latin typeface="DesySans Office" panose="020B0503040000020003"/>
              </a:rPr>
              <a:t>/s</a:t>
            </a:r>
            <a:endParaRPr lang="en-DE" sz="1200" b="1" dirty="0">
              <a:solidFill>
                <a:srgbClr val="009FDF"/>
              </a:solidFill>
              <a:latin typeface="DesySans Office" panose="020B0503040000020003"/>
            </a:endParaRPr>
          </a:p>
          <a:p>
            <a:pPr algn="ctr"/>
            <a:r>
              <a:rPr lang="en-DE" sz="1200" b="1" dirty="0">
                <a:solidFill>
                  <a:srgbClr val="FF9E1B"/>
                </a:solidFill>
                <a:latin typeface="DesySans Office" panose="020B0503040000020003"/>
              </a:rPr>
              <a:t>7.8×10</a:t>
            </a:r>
            <a:r>
              <a:rPr lang="en-DE" sz="1200" b="1" baseline="30000" dirty="0">
                <a:solidFill>
                  <a:srgbClr val="FF9E1B"/>
                </a:solidFill>
                <a:latin typeface="DesySans Office" panose="020B0503040000020003"/>
              </a:rPr>
              <a:t>5</a:t>
            </a:r>
            <a:r>
              <a:rPr lang="en-US" sz="1200" b="1" baseline="30000" dirty="0">
                <a:solidFill>
                  <a:srgbClr val="FF9E1B"/>
                </a:solidFill>
                <a:latin typeface="DesySans Office" panose="020B0503040000020003"/>
              </a:rPr>
              <a:t> </a:t>
            </a:r>
            <a:r>
              <a:rPr lang="en-US" sz="1200" b="1" dirty="0" err="1">
                <a:solidFill>
                  <a:srgbClr val="FF9E1B"/>
                </a:solidFill>
                <a:latin typeface="DesySans Office" panose="020B0503040000020003"/>
              </a:rPr>
              <a:t>Gy</a:t>
            </a:r>
            <a:r>
              <a:rPr lang="en-US" sz="1200" b="1" dirty="0">
                <a:solidFill>
                  <a:srgbClr val="FF9E1B"/>
                </a:solidFill>
                <a:latin typeface="DesySans Office" panose="020B0503040000020003"/>
              </a:rPr>
              <a:t>/s</a:t>
            </a:r>
            <a:endParaRPr lang="en-DE" sz="1200" b="1" dirty="0">
              <a:solidFill>
                <a:srgbClr val="FF9E1B"/>
              </a:solidFill>
              <a:latin typeface="DesySans Office" panose="020B0503040000020003"/>
            </a:endParaRPr>
          </a:p>
        </p:txBody>
      </p:sp>
      <p:sp>
        <p:nvSpPr>
          <p:cNvPr id="21" name="TextBox 20">
            <a:extLst>
              <a:ext uri="{FF2B5EF4-FFF2-40B4-BE49-F238E27FC236}">
                <a16:creationId xmlns:a16="http://schemas.microsoft.com/office/drawing/2014/main" id="{0C11D713-9AAF-47B4-A4F1-394136580BDF}"/>
              </a:ext>
            </a:extLst>
          </p:cNvPr>
          <p:cNvSpPr txBox="1"/>
          <p:nvPr/>
        </p:nvSpPr>
        <p:spPr>
          <a:xfrm>
            <a:off x="1783406" y="4359769"/>
            <a:ext cx="994189" cy="461665"/>
          </a:xfrm>
          <a:prstGeom prst="rect">
            <a:avLst/>
          </a:prstGeom>
          <a:noFill/>
        </p:spPr>
        <p:txBody>
          <a:bodyPr wrap="square">
            <a:spAutoFit/>
          </a:bodyPr>
          <a:lstStyle/>
          <a:p>
            <a:pPr algn="ctr"/>
            <a:r>
              <a:rPr lang="en-DE" sz="1200" b="1" dirty="0">
                <a:solidFill>
                  <a:srgbClr val="009FDF"/>
                </a:solidFill>
                <a:latin typeface="DesySans Office" panose="020B0503040000020003"/>
              </a:rPr>
              <a:t>0.05</a:t>
            </a:r>
            <a:r>
              <a:rPr lang="en-US" sz="1200" b="1" dirty="0">
                <a:solidFill>
                  <a:srgbClr val="009FDF"/>
                </a:solidFill>
                <a:latin typeface="DesySans Office" panose="020B0503040000020003"/>
              </a:rPr>
              <a:t> </a:t>
            </a:r>
            <a:r>
              <a:rPr lang="en-US" sz="1200" b="1" dirty="0" err="1">
                <a:solidFill>
                  <a:srgbClr val="009FDF"/>
                </a:solidFill>
                <a:latin typeface="DesySans Office" panose="020B0503040000020003"/>
              </a:rPr>
              <a:t>Gy</a:t>
            </a:r>
            <a:r>
              <a:rPr lang="en-US" sz="1200" b="1" dirty="0">
                <a:solidFill>
                  <a:srgbClr val="009FDF"/>
                </a:solidFill>
                <a:latin typeface="DesySans Office" panose="020B0503040000020003"/>
              </a:rPr>
              <a:t>/s</a:t>
            </a:r>
            <a:endParaRPr lang="en-DE" sz="1200" b="1" dirty="0">
              <a:solidFill>
                <a:srgbClr val="009FDF"/>
              </a:solidFill>
              <a:latin typeface="DesySans Office" panose="020B0503040000020003"/>
            </a:endParaRPr>
          </a:p>
          <a:p>
            <a:pPr algn="ctr"/>
            <a:r>
              <a:rPr lang="en-DE" sz="1200" b="1" dirty="0">
                <a:solidFill>
                  <a:srgbClr val="FF9E1B"/>
                </a:solidFill>
                <a:latin typeface="DesySans Office" panose="020B0503040000020003"/>
              </a:rPr>
              <a:t>7.8×10</a:t>
            </a:r>
            <a:r>
              <a:rPr lang="en-DE" sz="1200" b="1" baseline="30000" dirty="0">
                <a:solidFill>
                  <a:srgbClr val="FF9E1B"/>
                </a:solidFill>
                <a:latin typeface="DesySans Office" panose="020B0503040000020003"/>
              </a:rPr>
              <a:t>5</a:t>
            </a:r>
            <a:r>
              <a:rPr lang="en-US" sz="1200" b="1" baseline="30000" dirty="0">
                <a:solidFill>
                  <a:srgbClr val="FF9E1B"/>
                </a:solidFill>
                <a:latin typeface="DesySans Office" panose="020B0503040000020003"/>
              </a:rPr>
              <a:t> </a:t>
            </a:r>
            <a:r>
              <a:rPr lang="en-US" sz="1200" b="1" dirty="0" err="1">
                <a:solidFill>
                  <a:srgbClr val="FF9E1B"/>
                </a:solidFill>
                <a:latin typeface="DesySans Office" panose="020B0503040000020003"/>
              </a:rPr>
              <a:t>Gy</a:t>
            </a:r>
            <a:r>
              <a:rPr lang="en-US" sz="1200" b="1" dirty="0">
                <a:solidFill>
                  <a:srgbClr val="FF9E1B"/>
                </a:solidFill>
                <a:latin typeface="DesySans Office" panose="020B0503040000020003"/>
              </a:rPr>
              <a:t>/s</a:t>
            </a:r>
            <a:endParaRPr lang="en-DE" sz="1200" b="1" dirty="0">
              <a:solidFill>
                <a:srgbClr val="FF9E1B"/>
              </a:solidFill>
              <a:latin typeface="DesySans Office" panose="020B0503040000020003"/>
            </a:endParaRPr>
          </a:p>
        </p:txBody>
      </p:sp>
    </p:spTree>
    <p:extLst>
      <p:ext uri="{BB962C8B-B14F-4D97-AF65-F5344CB8AC3E}">
        <p14:creationId xmlns:p14="http://schemas.microsoft.com/office/powerpoint/2010/main" val="301521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321D-7D33-EBBE-65CE-952E56B92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D2FB4-F427-BEC0-35C5-929867BC71EC}"/>
              </a:ext>
            </a:extLst>
          </p:cNvPr>
          <p:cNvSpPr>
            <a:spLocks noGrp="1"/>
          </p:cNvSpPr>
          <p:nvPr>
            <p:ph type="title"/>
          </p:nvPr>
        </p:nvSpPr>
        <p:spPr>
          <a:xfrm>
            <a:off x="91441" y="2760"/>
            <a:ext cx="8273594" cy="1150179"/>
          </a:xfrm>
        </p:spPr>
        <p:txBody>
          <a:bodyPr vert="horz" lIns="91440" tIns="45720" rIns="91440" bIns="45720" rtlCol="0" anchor="ctr">
            <a:noAutofit/>
          </a:bodyPr>
          <a:lstStyle/>
          <a:p>
            <a:pPr algn="just"/>
            <a:r>
              <a:rPr lang="en-US" sz="2800" b="1" dirty="0">
                <a:solidFill>
                  <a:srgbClr val="009FDF"/>
                </a:solidFill>
                <a:latin typeface="DesySans Office" panose="020B0503040000020003" pitchFamily="34" charset="0"/>
              </a:rPr>
              <a:t>Assessment of Spine Curvature and Pericardial Edema in Zebrafish Embryos 24hpf Irradiation - 5dpf</a:t>
            </a:r>
          </a:p>
        </p:txBody>
      </p:sp>
      <p:pic>
        <p:nvPicPr>
          <p:cNvPr id="11" name="Grafik 10" descr="Ein Bild, das Fisch enthält.&#10;&#10;KI-generierte Inhalte können fehlerhaft sein.">
            <a:extLst>
              <a:ext uri="{FF2B5EF4-FFF2-40B4-BE49-F238E27FC236}">
                <a16:creationId xmlns:a16="http://schemas.microsoft.com/office/drawing/2014/main" id="{C95D34A0-B9FB-F89E-D10B-20EF6D8A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585" y="386764"/>
            <a:ext cx="1637966" cy="1233369"/>
          </a:xfrm>
          <a:prstGeom prst="rect">
            <a:avLst/>
          </a:prstGeom>
          <a:ln w="15875">
            <a:solidFill>
              <a:schemeClr val="accent2"/>
            </a:solidFill>
          </a:ln>
        </p:spPr>
      </p:pic>
      <p:sp>
        <p:nvSpPr>
          <p:cNvPr id="40" name="TextBox 39">
            <a:extLst>
              <a:ext uri="{FF2B5EF4-FFF2-40B4-BE49-F238E27FC236}">
                <a16:creationId xmlns:a16="http://schemas.microsoft.com/office/drawing/2014/main" id="{8BE75139-155E-7FC2-DE7D-0294D42169F3}"/>
              </a:ext>
            </a:extLst>
          </p:cNvPr>
          <p:cNvSpPr txBox="1"/>
          <p:nvPr/>
        </p:nvSpPr>
        <p:spPr>
          <a:xfrm>
            <a:off x="12836592" y="880581"/>
            <a:ext cx="184731" cy="369332"/>
          </a:xfrm>
          <a:prstGeom prst="rect">
            <a:avLst/>
          </a:prstGeom>
          <a:noFill/>
        </p:spPr>
        <p:txBody>
          <a:bodyPr wrap="none" rtlCol="0">
            <a:spAutoFit/>
          </a:bodyPr>
          <a:lstStyle/>
          <a:p>
            <a:endParaRPr lang="en-US" dirty="0"/>
          </a:p>
        </p:txBody>
      </p:sp>
      <p:pic>
        <p:nvPicPr>
          <p:cNvPr id="13" name="Grafik 12">
            <a:extLst>
              <a:ext uri="{FF2B5EF4-FFF2-40B4-BE49-F238E27FC236}">
                <a16:creationId xmlns:a16="http://schemas.microsoft.com/office/drawing/2014/main" id="{314323B4-1C0C-50A9-257A-4E6B56B6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583" y="2032060"/>
            <a:ext cx="1637967" cy="1233435"/>
          </a:xfrm>
          <a:prstGeom prst="rect">
            <a:avLst/>
          </a:prstGeom>
          <a:ln w="15875">
            <a:solidFill>
              <a:schemeClr val="accent2"/>
            </a:solidFill>
          </a:ln>
        </p:spPr>
      </p:pic>
      <p:pic>
        <p:nvPicPr>
          <p:cNvPr id="24" name="Grafik 23" descr="Ein Bild, das Wurm, Schmetterlinge enthält.&#10;&#10;KI-generierte Inhalte können fehlerhaft sein.">
            <a:extLst>
              <a:ext uri="{FF2B5EF4-FFF2-40B4-BE49-F238E27FC236}">
                <a16:creationId xmlns:a16="http://schemas.microsoft.com/office/drawing/2014/main" id="{40C7756D-7245-F868-40FD-B11ADB6AD7AD}"/>
              </a:ext>
            </a:extLst>
          </p:cNvPr>
          <p:cNvPicPr>
            <a:picLocks noChangeAspect="1"/>
          </p:cNvPicPr>
          <p:nvPr/>
        </p:nvPicPr>
        <p:blipFill>
          <a:blip r:embed="rId5" cstate="print">
            <a:extLst>
              <a:ext uri="{28A0092B-C50C-407E-A947-70E740481C1C}">
                <a14:useLocalDpi xmlns:a14="http://schemas.microsoft.com/office/drawing/2010/main" val="0"/>
              </a:ext>
            </a:extLst>
          </a:blip>
          <a:srcRect l="5917"/>
          <a:stretch>
            <a:fillRect/>
          </a:stretch>
        </p:blipFill>
        <p:spPr>
          <a:xfrm>
            <a:off x="9252331" y="5254734"/>
            <a:ext cx="1637968" cy="1310526"/>
          </a:xfrm>
          <a:prstGeom prst="rect">
            <a:avLst/>
          </a:prstGeom>
          <a:ln w="15875">
            <a:solidFill>
              <a:schemeClr val="accent2"/>
            </a:solidFill>
          </a:ln>
        </p:spPr>
      </p:pic>
      <p:pic>
        <p:nvPicPr>
          <p:cNvPr id="19" name="Grafik 18">
            <a:extLst>
              <a:ext uri="{FF2B5EF4-FFF2-40B4-BE49-F238E27FC236}">
                <a16:creationId xmlns:a16="http://schemas.microsoft.com/office/drawing/2014/main" id="{5595F679-6A26-6BBB-2446-2A4BC19AEF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2331" y="3620564"/>
            <a:ext cx="1637968" cy="1233362"/>
          </a:xfrm>
          <a:prstGeom prst="rect">
            <a:avLst/>
          </a:prstGeom>
          <a:ln w="15875">
            <a:solidFill>
              <a:schemeClr val="accent2"/>
            </a:solidFill>
          </a:ln>
        </p:spPr>
      </p:pic>
      <p:sp>
        <p:nvSpPr>
          <p:cNvPr id="53" name="Rectangle 52">
            <a:extLst>
              <a:ext uri="{FF2B5EF4-FFF2-40B4-BE49-F238E27FC236}">
                <a16:creationId xmlns:a16="http://schemas.microsoft.com/office/drawing/2014/main" id="{F86C2C21-37E3-32FD-35FE-2AFEA53EBDB9}"/>
              </a:ext>
            </a:extLst>
          </p:cNvPr>
          <p:cNvSpPr/>
          <p:nvPr/>
        </p:nvSpPr>
        <p:spPr>
          <a:xfrm>
            <a:off x="10331471" y="5575948"/>
            <a:ext cx="4445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F28964-96B4-603F-3E2E-B24D57EC6E5B}"/>
              </a:ext>
            </a:extLst>
          </p:cNvPr>
          <p:cNvSpPr/>
          <p:nvPr/>
        </p:nvSpPr>
        <p:spPr>
          <a:xfrm>
            <a:off x="10354378" y="3972886"/>
            <a:ext cx="4445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F5F24FC-A48D-125D-BD23-98B191F86F0A}"/>
              </a:ext>
            </a:extLst>
          </p:cNvPr>
          <p:cNvSpPr/>
          <p:nvPr/>
        </p:nvSpPr>
        <p:spPr>
          <a:xfrm>
            <a:off x="10195970" y="2264080"/>
            <a:ext cx="4445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7E025CE-8FF5-509A-2E04-011167029B92}"/>
              </a:ext>
            </a:extLst>
          </p:cNvPr>
          <p:cNvSpPr/>
          <p:nvPr/>
        </p:nvSpPr>
        <p:spPr>
          <a:xfrm>
            <a:off x="10275593" y="707947"/>
            <a:ext cx="4445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descr="Ein Bild, das Fisch enthält.&#10;&#10;KI-generierte Inhalte können fehlerhaft sein.">
            <a:extLst>
              <a:ext uri="{FF2B5EF4-FFF2-40B4-BE49-F238E27FC236}">
                <a16:creationId xmlns:a16="http://schemas.microsoft.com/office/drawing/2014/main" id="{D30EE860-A423-D99C-8CD4-521C6643B5E8}"/>
              </a:ext>
            </a:extLst>
          </p:cNvPr>
          <p:cNvPicPr>
            <a:picLocks noChangeAspect="1"/>
          </p:cNvPicPr>
          <p:nvPr/>
        </p:nvPicPr>
        <p:blipFill>
          <a:blip r:embed="rId3" cstate="print">
            <a:extLst>
              <a:ext uri="{28A0092B-C50C-407E-A947-70E740481C1C}">
                <a14:useLocalDpi xmlns:a14="http://schemas.microsoft.com/office/drawing/2010/main" val="0"/>
              </a:ext>
            </a:extLst>
          </a:blip>
          <a:srcRect l="60849" t="23236" r="9406" b="24931"/>
          <a:stretch>
            <a:fillRect/>
          </a:stretch>
        </p:blipFill>
        <p:spPr>
          <a:xfrm>
            <a:off x="11065333" y="426008"/>
            <a:ext cx="832707" cy="1092655"/>
          </a:xfrm>
          <a:prstGeom prst="rect">
            <a:avLst/>
          </a:prstGeom>
        </p:spPr>
      </p:pic>
      <p:pic>
        <p:nvPicPr>
          <p:cNvPr id="18" name="Grafik 17">
            <a:extLst>
              <a:ext uri="{FF2B5EF4-FFF2-40B4-BE49-F238E27FC236}">
                <a16:creationId xmlns:a16="http://schemas.microsoft.com/office/drawing/2014/main" id="{A7D9771D-3958-4A3C-FDA9-54C632668B80}"/>
              </a:ext>
            </a:extLst>
          </p:cNvPr>
          <p:cNvPicPr>
            <a:picLocks noChangeAspect="1"/>
          </p:cNvPicPr>
          <p:nvPr/>
        </p:nvPicPr>
        <p:blipFill>
          <a:blip r:embed="rId4" cstate="print">
            <a:extLst>
              <a:ext uri="{28A0092B-C50C-407E-A947-70E740481C1C}">
                <a14:useLocalDpi xmlns:a14="http://schemas.microsoft.com/office/drawing/2010/main" val="0"/>
              </a:ext>
            </a:extLst>
          </a:blip>
          <a:srcRect l="69021" t="13120" r="7939" b="47380"/>
          <a:stretch>
            <a:fillRect/>
          </a:stretch>
        </p:blipFill>
        <p:spPr>
          <a:xfrm>
            <a:off x="11065333" y="1984369"/>
            <a:ext cx="836010" cy="1079302"/>
          </a:xfrm>
          <a:prstGeom prst="rect">
            <a:avLst/>
          </a:prstGeom>
        </p:spPr>
      </p:pic>
      <p:pic>
        <p:nvPicPr>
          <p:cNvPr id="22" name="Grafik 21">
            <a:extLst>
              <a:ext uri="{FF2B5EF4-FFF2-40B4-BE49-F238E27FC236}">
                <a16:creationId xmlns:a16="http://schemas.microsoft.com/office/drawing/2014/main" id="{46866EFC-C268-88DC-F23B-B8117A9F6B95}"/>
              </a:ext>
            </a:extLst>
          </p:cNvPr>
          <p:cNvPicPr>
            <a:picLocks noChangeAspect="1"/>
          </p:cNvPicPr>
          <p:nvPr/>
        </p:nvPicPr>
        <p:blipFill>
          <a:blip r:embed="rId6" cstate="print">
            <a:extLst>
              <a:ext uri="{28A0092B-C50C-407E-A947-70E740481C1C}">
                <a14:useLocalDpi xmlns:a14="http://schemas.microsoft.com/office/drawing/2010/main" val="0"/>
              </a:ext>
            </a:extLst>
          </a:blip>
          <a:srcRect l="62826" t="20505" r="10013" b="31995"/>
          <a:stretch>
            <a:fillRect/>
          </a:stretch>
        </p:blipFill>
        <p:spPr>
          <a:xfrm>
            <a:off x="11093655" y="3724916"/>
            <a:ext cx="776062" cy="1021936"/>
          </a:xfrm>
          <a:prstGeom prst="rect">
            <a:avLst/>
          </a:prstGeom>
        </p:spPr>
      </p:pic>
      <p:sp>
        <p:nvSpPr>
          <p:cNvPr id="63" name="Rectangle 62">
            <a:extLst>
              <a:ext uri="{FF2B5EF4-FFF2-40B4-BE49-F238E27FC236}">
                <a16:creationId xmlns:a16="http://schemas.microsoft.com/office/drawing/2014/main" id="{003AB2B6-8342-6B6C-635C-F425B06E9982}"/>
              </a:ext>
            </a:extLst>
          </p:cNvPr>
          <p:cNvSpPr/>
          <p:nvPr/>
        </p:nvSpPr>
        <p:spPr>
          <a:xfrm>
            <a:off x="11158336" y="5408097"/>
            <a:ext cx="776063" cy="10151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FB6DB03-254D-5C24-5018-836C7BDBFFFD}"/>
              </a:ext>
            </a:extLst>
          </p:cNvPr>
          <p:cNvSpPr/>
          <p:nvPr/>
        </p:nvSpPr>
        <p:spPr>
          <a:xfrm>
            <a:off x="11093656" y="3733277"/>
            <a:ext cx="776062" cy="995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2B0D720-79CD-011E-4A5C-D48F7BB2727D}"/>
              </a:ext>
            </a:extLst>
          </p:cNvPr>
          <p:cNvSpPr/>
          <p:nvPr/>
        </p:nvSpPr>
        <p:spPr>
          <a:xfrm>
            <a:off x="11065333" y="1992730"/>
            <a:ext cx="842893" cy="10793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0E9F31D-F8DA-169B-5C5D-A67A6A1CB7CF}"/>
              </a:ext>
            </a:extLst>
          </p:cNvPr>
          <p:cNvSpPr/>
          <p:nvPr/>
        </p:nvSpPr>
        <p:spPr>
          <a:xfrm>
            <a:off x="11065333" y="434708"/>
            <a:ext cx="842893" cy="10926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9AA4F35-7CDE-E4BE-95FD-A834095FD67E}"/>
              </a:ext>
            </a:extLst>
          </p:cNvPr>
          <p:cNvCxnSpPr>
            <a:cxnSpLocks/>
          </p:cNvCxnSpPr>
          <p:nvPr/>
        </p:nvCxnSpPr>
        <p:spPr>
          <a:xfrm flipH="1">
            <a:off x="10526267" y="422201"/>
            <a:ext cx="545222" cy="27704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ABC5EEE-891E-5713-F9AD-8C47E509ED35}"/>
              </a:ext>
            </a:extLst>
          </p:cNvPr>
          <p:cNvCxnSpPr>
            <a:cxnSpLocks/>
            <a:endCxn id="56" idx="2"/>
          </p:cNvCxnSpPr>
          <p:nvPr/>
        </p:nvCxnSpPr>
        <p:spPr>
          <a:xfrm flipH="1" flipV="1">
            <a:off x="10497843" y="1304847"/>
            <a:ext cx="557304" cy="2496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6F09ABE-2DF6-AEE2-E0DE-787E4AC2D1CD}"/>
              </a:ext>
            </a:extLst>
          </p:cNvPr>
          <p:cNvCxnSpPr>
            <a:cxnSpLocks/>
            <a:endCxn id="55" idx="0"/>
          </p:cNvCxnSpPr>
          <p:nvPr/>
        </p:nvCxnSpPr>
        <p:spPr>
          <a:xfrm flipH="1">
            <a:off x="10418220" y="1984369"/>
            <a:ext cx="636927" cy="279711"/>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9467901-501E-06D8-1428-05C8F3B7ED97}"/>
              </a:ext>
            </a:extLst>
          </p:cNvPr>
          <p:cNvCxnSpPr>
            <a:cxnSpLocks/>
            <a:endCxn id="55" idx="2"/>
          </p:cNvCxnSpPr>
          <p:nvPr/>
        </p:nvCxnSpPr>
        <p:spPr>
          <a:xfrm flipH="1" flipV="1">
            <a:off x="10418220" y="2860980"/>
            <a:ext cx="647113" cy="21941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A7AE9D9-7B0C-B293-52CD-8B40B30BB881}"/>
              </a:ext>
            </a:extLst>
          </p:cNvPr>
          <p:cNvCxnSpPr>
            <a:cxnSpLocks/>
            <a:endCxn id="54" idx="0"/>
          </p:cNvCxnSpPr>
          <p:nvPr/>
        </p:nvCxnSpPr>
        <p:spPr>
          <a:xfrm flipH="1">
            <a:off x="10576628" y="3733277"/>
            <a:ext cx="517026" cy="239609"/>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7F4CB91-A834-41CC-502A-7AD3195DECF5}"/>
              </a:ext>
            </a:extLst>
          </p:cNvPr>
          <p:cNvCxnSpPr>
            <a:cxnSpLocks/>
            <a:endCxn id="54" idx="2"/>
          </p:cNvCxnSpPr>
          <p:nvPr/>
        </p:nvCxnSpPr>
        <p:spPr>
          <a:xfrm flipH="1" flipV="1">
            <a:off x="10576628" y="4569786"/>
            <a:ext cx="517026" cy="1519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C5F52CD-4C54-AA0B-65E7-D3E2C00E8C00}"/>
              </a:ext>
            </a:extLst>
          </p:cNvPr>
          <p:cNvCxnSpPr>
            <a:cxnSpLocks/>
            <a:endCxn id="53" idx="0"/>
          </p:cNvCxnSpPr>
          <p:nvPr/>
        </p:nvCxnSpPr>
        <p:spPr>
          <a:xfrm flipH="1">
            <a:off x="10553721" y="5397065"/>
            <a:ext cx="604615" cy="178883"/>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EED6FBC-CF57-7685-A9BE-DF3E404F09A6}"/>
              </a:ext>
            </a:extLst>
          </p:cNvPr>
          <p:cNvCxnSpPr>
            <a:cxnSpLocks/>
            <a:endCxn id="53" idx="2"/>
          </p:cNvCxnSpPr>
          <p:nvPr/>
        </p:nvCxnSpPr>
        <p:spPr>
          <a:xfrm flipH="1" flipV="1">
            <a:off x="10553721" y="6172848"/>
            <a:ext cx="604615" cy="250444"/>
          </a:xfrm>
          <a:prstGeom prst="line">
            <a:avLst/>
          </a:prstGeom>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972816ED-6B5E-D105-BEE6-0AC78D3D2E81}"/>
              </a:ext>
            </a:extLst>
          </p:cNvPr>
          <p:cNvSpPr/>
          <p:nvPr/>
        </p:nvSpPr>
        <p:spPr>
          <a:xfrm>
            <a:off x="8614475" y="2485920"/>
            <a:ext cx="527709" cy="307777"/>
          </a:xfrm>
          <a:prstGeom prst="rect">
            <a:avLst/>
          </a:prstGeom>
        </p:spPr>
        <p:txBody>
          <a:bodyPr wrap="none">
            <a:spAutoFit/>
          </a:bodyPr>
          <a:lstStyle/>
          <a:p>
            <a:r>
              <a:rPr lang="en-US" sz="1400" b="1" dirty="0">
                <a:latin typeface="Calibri" panose="020F0502020204030204" pitchFamily="34" charset="0"/>
                <a:ea typeface="Times New Roman" panose="02020603050405020304" pitchFamily="18" charset="0"/>
              </a:rPr>
              <a:t>Mild</a:t>
            </a:r>
            <a:endParaRPr lang="en-US" sz="2000" dirty="0"/>
          </a:p>
        </p:txBody>
      </p:sp>
      <p:sp>
        <p:nvSpPr>
          <p:cNvPr id="58" name="Rectangle 57">
            <a:extLst>
              <a:ext uri="{FF2B5EF4-FFF2-40B4-BE49-F238E27FC236}">
                <a16:creationId xmlns:a16="http://schemas.microsoft.com/office/drawing/2014/main" id="{4C0103DA-2D53-B959-F2FB-8D368CFF4380}"/>
              </a:ext>
            </a:extLst>
          </p:cNvPr>
          <p:cNvSpPr/>
          <p:nvPr/>
        </p:nvSpPr>
        <p:spPr>
          <a:xfrm>
            <a:off x="8376936" y="4188334"/>
            <a:ext cx="814647" cy="307777"/>
          </a:xfrm>
          <a:prstGeom prst="rect">
            <a:avLst/>
          </a:prstGeom>
        </p:spPr>
        <p:txBody>
          <a:bodyPr wrap="none">
            <a:spAutoFit/>
          </a:bodyPr>
          <a:lstStyle/>
          <a:p>
            <a:r>
              <a:rPr lang="en-US" sz="1400" b="1" dirty="0">
                <a:latin typeface="Calibri" panose="020F0502020204030204" pitchFamily="34" charset="0"/>
                <a:ea typeface="Calibri" panose="020F0502020204030204" pitchFamily="34" charset="0"/>
                <a:cs typeface="Calibri" panose="020F0502020204030204" pitchFamily="34" charset="0"/>
              </a:rPr>
              <a:t>Medium</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A7FD8330-94BE-1F98-B607-67BE006CE284}"/>
              </a:ext>
            </a:extLst>
          </p:cNvPr>
          <p:cNvSpPr/>
          <p:nvPr/>
        </p:nvSpPr>
        <p:spPr>
          <a:xfrm>
            <a:off x="8467897" y="5785469"/>
            <a:ext cx="820866" cy="307777"/>
          </a:xfrm>
          <a:prstGeom prst="rect">
            <a:avLst/>
          </a:prstGeom>
        </p:spPr>
        <p:txBody>
          <a:bodyPr wrap="square">
            <a:spAutoFit/>
          </a:bodyPr>
          <a:lstStyle/>
          <a:p>
            <a:r>
              <a:rPr lang="en-US" sz="1400" b="1" dirty="0"/>
              <a:t>Severe</a:t>
            </a:r>
          </a:p>
        </p:txBody>
      </p:sp>
      <p:sp>
        <p:nvSpPr>
          <p:cNvPr id="66" name="Rectangle 65">
            <a:extLst>
              <a:ext uri="{FF2B5EF4-FFF2-40B4-BE49-F238E27FC236}">
                <a16:creationId xmlns:a16="http://schemas.microsoft.com/office/drawing/2014/main" id="{309C14D1-1D17-7913-0EA3-3F859BF77462}"/>
              </a:ext>
            </a:extLst>
          </p:cNvPr>
          <p:cNvSpPr/>
          <p:nvPr/>
        </p:nvSpPr>
        <p:spPr>
          <a:xfrm>
            <a:off x="8552004" y="798895"/>
            <a:ext cx="585417" cy="307777"/>
          </a:xfrm>
          <a:prstGeom prst="rect">
            <a:avLst/>
          </a:prstGeom>
        </p:spPr>
        <p:txBody>
          <a:bodyPr wrap="none">
            <a:spAutoFit/>
          </a:bodyPr>
          <a:lstStyle/>
          <a:p>
            <a:r>
              <a:rPr lang="en-US" sz="1400" b="1" dirty="0">
                <a:latin typeface="Calibri" panose="020F0502020204030204" pitchFamily="34" charset="0"/>
              </a:rPr>
              <a:t>None</a:t>
            </a:r>
            <a:endParaRPr lang="en-US" sz="1400" dirty="0"/>
          </a:p>
        </p:txBody>
      </p:sp>
      <p:sp>
        <p:nvSpPr>
          <p:cNvPr id="7" name="Rectangle 24">
            <a:extLst>
              <a:ext uri="{FF2B5EF4-FFF2-40B4-BE49-F238E27FC236}">
                <a16:creationId xmlns:a16="http://schemas.microsoft.com/office/drawing/2014/main" id="{CAA4FEDE-C64B-4507-0B46-5AB7C39BF22C}"/>
              </a:ext>
            </a:extLst>
          </p:cNvPr>
          <p:cNvSpPr/>
          <p:nvPr/>
        </p:nvSpPr>
        <p:spPr>
          <a:xfrm>
            <a:off x="2969111" y="940247"/>
            <a:ext cx="1781257" cy="400110"/>
          </a:xfrm>
          <a:prstGeom prst="rect">
            <a:avLst/>
          </a:prstGeom>
        </p:spPr>
        <p:txBody>
          <a:bodyPr wrap="none">
            <a:spAutoFit/>
          </a:bodyPr>
          <a:lstStyle/>
          <a:p>
            <a:r>
              <a:rPr lang="en-US" sz="2000" b="1" dirty="0">
                <a:latin typeface="Calibri" panose="020F0502020204030204" pitchFamily="34" charset="0"/>
              </a:rPr>
              <a:t>LDR Irradiation</a:t>
            </a:r>
            <a:endParaRPr lang="en-US" sz="2000" dirty="0"/>
          </a:p>
        </p:txBody>
      </p:sp>
      <p:pic>
        <p:nvPicPr>
          <p:cNvPr id="8" name="Grafik 7" descr="Ein Bild, das Text, Screenshot, Diagramm, Reihe enthält.&#10;&#10;KI-generierte Inhalte können fehlerhaft sein.">
            <a:extLst>
              <a:ext uri="{FF2B5EF4-FFF2-40B4-BE49-F238E27FC236}">
                <a16:creationId xmlns:a16="http://schemas.microsoft.com/office/drawing/2014/main" id="{C95A439F-B420-41FE-568F-BFA6D5400DB5}"/>
              </a:ext>
            </a:extLst>
          </p:cNvPr>
          <p:cNvPicPr>
            <a:picLocks noChangeAspect="1"/>
          </p:cNvPicPr>
          <p:nvPr/>
        </p:nvPicPr>
        <p:blipFill>
          <a:blip r:embed="rId7"/>
          <a:stretch>
            <a:fillRect/>
          </a:stretch>
        </p:blipFill>
        <p:spPr>
          <a:xfrm>
            <a:off x="3032177" y="2995309"/>
            <a:ext cx="2453502" cy="1620237"/>
          </a:xfrm>
          <a:prstGeom prst="rect">
            <a:avLst/>
          </a:prstGeom>
          <a:ln w="15875">
            <a:solidFill>
              <a:schemeClr val="accent2"/>
            </a:solidFill>
          </a:ln>
        </p:spPr>
      </p:pic>
      <p:sp>
        <p:nvSpPr>
          <p:cNvPr id="9" name="Rectangle 24">
            <a:extLst>
              <a:ext uri="{FF2B5EF4-FFF2-40B4-BE49-F238E27FC236}">
                <a16:creationId xmlns:a16="http://schemas.microsoft.com/office/drawing/2014/main" id="{18103E67-CECF-8192-7B34-A1730B4FCFA8}"/>
              </a:ext>
            </a:extLst>
          </p:cNvPr>
          <p:cNvSpPr/>
          <p:nvPr/>
        </p:nvSpPr>
        <p:spPr>
          <a:xfrm>
            <a:off x="367969" y="948650"/>
            <a:ext cx="1907125" cy="400110"/>
          </a:xfrm>
          <a:prstGeom prst="rect">
            <a:avLst/>
          </a:prstGeom>
        </p:spPr>
        <p:txBody>
          <a:bodyPr wrap="none">
            <a:spAutoFit/>
          </a:bodyPr>
          <a:lstStyle/>
          <a:p>
            <a:r>
              <a:rPr lang="en-US" sz="2000" b="1" dirty="0">
                <a:latin typeface="Calibri" panose="020F0502020204030204" pitchFamily="34" charset="0"/>
              </a:rPr>
              <a:t>X-ray Irradiation</a:t>
            </a:r>
            <a:endParaRPr lang="en-US" sz="2000" dirty="0"/>
          </a:p>
        </p:txBody>
      </p:sp>
      <p:pic>
        <p:nvPicPr>
          <p:cNvPr id="30" name="Grafik 29" descr="Ein Bild, das Wurm, Schmetterlinge enthält.&#10;&#10;KI-generierte Inhalte können fehlerhaft sein.">
            <a:extLst>
              <a:ext uri="{FF2B5EF4-FFF2-40B4-BE49-F238E27FC236}">
                <a16:creationId xmlns:a16="http://schemas.microsoft.com/office/drawing/2014/main" id="{24E048E0-E181-0187-E0D5-ED08167D3788}"/>
              </a:ext>
            </a:extLst>
          </p:cNvPr>
          <p:cNvPicPr>
            <a:picLocks noChangeAspect="1"/>
          </p:cNvPicPr>
          <p:nvPr/>
        </p:nvPicPr>
        <p:blipFill>
          <a:blip r:embed="rId5" cstate="print">
            <a:extLst>
              <a:ext uri="{28A0092B-C50C-407E-A947-70E740481C1C}">
                <a14:useLocalDpi xmlns:a14="http://schemas.microsoft.com/office/drawing/2010/main" val="0"/>
              </a:ext>
            </a:extLst>
          </a:blip>
          <a:srcRect l="60499" t="11528" r="11026" b="39691"/>
          <a:stretch>
            <a:fillRect/>
          </a:stretch>
        </p:blipFill>
        <p:spPr>
          <a:xfrm>
            <a:off x="11158336" y="5422527"/>
            <a:ext cx="776063" cy="1000766"/>
          </a:xfrm>
          <a:prstGeom prst="rect">
            <a:avLst/>
          </a:prstGeom>
        </p:spPr>
      </p:pic>
      <p:pic>
        <p:nvPicPr>
          <p:cNvPr id="25" name="Grafik 24" descr="Ein Bild, das Text, Screenshot, Diagramm, Reihe enthält.&#10;&#10;KI-generierte Inhalte können fehlerhaft sein.">
            <a:extLst>
              <a:ext uri="{FF2B5EF4-FFF2-40B4-BE49-F238E27FC236}">
                <a16:creationId xmlns:a16="http://schemas.microsoft.com/office/drawing/2014/main" id="{F714898E-AEF4-0EF5-C9B4-843E1896A114}"/>
              </a:ext>
            </a:extLst>
          </p:cNvPr>
          <p:cNvPicPr>
            <a:picLocks noChangeAspect="1"/>
          </p:cNvPicPr>
          <p:nvPr/>
        </p:nvPicPr>
        <p:blipFill>
          <a:blip r:embed="rId8"/>
          <a:stretch>
            <a:fillRect/>
          </a:stretch>
        </p:blipFill>
        <p:spPr>
          <a:xfrm>
            <a:off x="3092522" y="1323923"/>
            <a:ext cx="2332813" cy="1540537"/>
          </a:xfrm>
          <a:prstGeom prst="rect">
            <a:avLst/>
          </a:prstGeom>
          <a:ln w="15875">
            <a:solidFill>
              <a:schemeClr val="accent4"/>
            </a:solidFill>
          </a:ln>
        </p:spPr>
      </p:pic>
      <p:pic>
        <p:nvPicPr>
          <p:cNvPr id="46" name="Grafik 45" descr="Ein Bild, das Text, Screenshot, Diagramm enthält.&#10;&#10;KI-generierte Inhalte können fehlerhaft sein.">
            <a:extLst>
              <a:ext uri="{FF2B5EF4-FFF2-40B4-BE49-F238E27FC236}">
                <a16:creationId xmlns:a16="http://schemas.microsoft.com/office/drawing/2014/main" id="{D01AE1C6-EC07-A144-529F-4E7E38873E8D}"/>
              </a:ext>
            </a:extLst>
          </p:cNvPr>
          <p:cNvPicPr>
            <a:picLocks noChangeAspect="1"/>
          </p:cNvPicPr>
          <p:nvPr/>
        </p:nvPicPr>
        <p:blipFill>
          <a:blip r:embed="rId9"/>
          <a:stretch>
            <a:fillRect/>
          </a:stretch>
        </p:blipFill>
        <p:spPr>
          <a:xfrm>
            <a:off x="5737505" y="1340357"/>
            <a:ext cx="2332813" cy="1540537"/>
          </a:xfrm>
          <a:prstGeom prst="rect">
            <a:avLst/>
          </a:prstGeom>
          <a:ln w="15875">
            <a:solidFill>
              <a:schemeClr val="accent4"/>
            </a:solidFill>
          </a:ln>
        </p:spPr>
      </p:pic>
      <p:pic>
        <p:nvPicPr>
          <p:cNvPr id="47" name="Grafik 46" descr="Ein Bild, das Text, Screenshot, Diagramm enthält.&#10;&#10;KI-generierte Inhalte können fehlerhaft sein.">
            <a:extLst>
              <a:ext uri="{FF2B5EF4-FFF2-40B4-BE49-F238E27FC236}">
                <a16:creationId xmlns:a16="http://schemas.microsoft.com/office/drawing/2014/main" id="{48657DD8-38A8-1D9C-4B06-E48661AADEC8}"/>
              </a:ext>
            </a:extLst>
          </p:cNvPr>
          <p:cNvPicPr>
            <a:picLocks noChangeAspect="1"/>
          </p:cNvPicPr>
          <p:nvPr/>
        </p:nvPicPr>
        <p:blipFill>
          <a:blip r:embed="rId10"/>
          <a:stretch>
            <a:fillRect/>
          </a:stretch>
        </p:blipFill>
        <p:spPr>
          <a:xfrm>
            <a:off x="5794041" y="3021332"/>
            <a:ext cx="2332813" cy="1540536"/>
          </a:xfrm>
          <a:prstGeom prst="rect">
            <a:avLst/>
          </a:prstGeom>
          <a:ln w="15875">
            <a:solidFill>
              <a:schemeClr val="accent2"/>
            </a:solidFill>
          </a:ln>
        </p:spPr>
      </p:pic>
      <p:pic>
        <p:nvPicPr>
          <p:cNvPr id="48" name="Grafik 47" descr="Ein Bild, das Fisch enthält.&#10;&#10;KI-generierte Inhalte können fehlerhaft sein.">
            <a:extLst>
              <a:ext uri="{FF2B5EF4-FFF2-40B4-BE49-F238E27FC236}">
                <a16:creationId xmlns:a16="http://schemas.microsoft.com/office/drawing/2014/main" id="{9DAEE9EB-3FC2-5842-2E6D-FA7FC541E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4" y="5100956"/>
            <a:ext cx="1907125" cy="1436042"/>
          </a:xfrm>
          <a:prstGeom prst="rect">
            <a:avLst/>
          </a:prstGeom>
          <a:ln w="15875">
            <a:solidFill>
              <a:schemeClr val="accent4"/>
            </a:solidFill>
          </a:ln>
        </p:spPr>
      </p:pic>
      <p:sp>
        <p:nvSpPr>
          <p:cNvPr id="49" name="Rectangle 24">
            <a:extLst>
              <a:ext uri="{FF2B5EF4-FFF2-40B4-BE49-F238E27FC236}">
                <a16:creationId xmlns:a16="http://schemas.microsoft.com/office/drawing/2014/main" id="{A3053F89-2D52-D115-A82A-BF1B9DED4877}"/>
              </a:ext>
            </a:extLst>
          </p:cNvPr>
          <p:cNvSpPr/>
          <p:nvPr/>
        </p:nvSpPr>
        <p:spPr>
          <a:xfrm>
            <a:off x="5611755" y="960559"/>
            <a:ext cx="1834156" cy="400110"/>
          </a:xfrm>
          <a:prstGeom prst="rect">
            <a:avLst/>
          </a:prstGeom>
        </p:spPr>
        <p:txBody>
          <a:bodyPr wrap="none">
            <a:spAutoFit/>
          </a:bodyPr>
          <a:lstStyle/>
          <a:p>
            <a:r>
              <a:rPr lang="en-US" sz="2000" b="1" dirty="0">
                <a:latin typeface="Calibri" panose="020F0502020204030204" pitchFamily="34" charset="0"/>
              </a:rPr>
              <a:t>HDR Irradiation</a:t>
            </a:r>
            <a:endParaRPr lang="en-US" sz="2000" dirty="0"/>
          </a:p>
        </p:txBody>
      </p:sp>
      <p:pic>
        <p:nvPicPr>
          <p:cNvPr id="51" name="Grafik 50">
            <a:extLst>
              <a:ext uri="{FF2B5EF4-FFF2-40B4-BE49-F238E27FC236}">
                <a16:creationId xmlns:a16="http://schemas.microsoft.com/office/drawing/2014/main" id="{1FF45A92-ABD2-1D6C-8CF8-AD7B0717D7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1498" y="5087586"/>
            <a:ext cx="1907208" cy="1436042"/>
          </a:xfrm>
          <a:prstGeom prst="rect">
            <a:avLst/>
          </a:prstGeom>
          <a:ln w="15875">
            <a:solidFill>
              <a:schemeClr val="accent4"/>
            </a:solidFill>
          </a:ln>
        </p:spPr>
      </p:pic>
      <p:pic>
        <p:nvPicPr>
          <p:cNvPr id="52" name="Grafik 51" descr="Ein Bild, das Salamander enthält.&#10;&#10;KI-generierte Inhalte können fehlerhaft sein.">
            <a:extLst>
              <a:ext uri="{FF2B5EF4-FFF2-40B4-BE49-F238E27FC236}">
                <a16:creationId xmlns:a16="http://schemas.microsoft.com/office/drawing/2014/main" id="{DC2CA6A2-3528-9580-9851-A687EBFED6AA}"/>
              </a:ext>
            </a:extLst>
          </p:cNvPr>
          <p:cNvPicPr>
            <a:picLocks noChangeAspect="1"/>
          </p:cNvPicPr>
          <p:nvPr/>
        </p:nvPicPr>
        <p:blipFill>
          <a:blip r:embed="rId12"/>
          <a:stretch>
            <a:fillRect/>
          </a:stretch>
        </p:blipFill>
        <p:spPr>
          <a:xfrm>
            <a:off x="4290579" y="5087283"/>
            <a:ext cx="1907243" cy="1436042"/>
          </a:xfrm>
          <a:prstGeom prst="rect">
            <a:avLst/>
          </a:prstGeom>
          <a:ln w="15875">
            <a:solidFill>
              <a:schemeClr val="accent4"/>
            </a:solidFill>
          </a:ln>
        </p:spPr>
      </p:pic>
      <p:pic>
        <p:nvPicPr>
          <p:cNvPr id="57" name="Grafik 56">
            <a:extLst>
              <a:ext uri="{FF2B5EF4-FFF2-40B4-BE49-F238E27FC236}">
                <a16:creationId xmlns:a16="http://schemas.microsoft.com/office/drawing/2014/main" id="{C92FF396-213D-B28D-E25C-64833DC95E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31841" y="5086990"/>
            <a:ext cx="1907126" cy="1436335"/>
          </a:xfrm>
          <a:prstGeom prst="rect">
            <a:avLst/>
          </a:prstGeom>
          <a:ln w="15875">
            <a:solidFill>
              <a:schemeClr val="accent4"/>
            </a:solidFill>
          </a:ln>
        </p:spPr>
      </p:pic>
      <p:sp>
        <p:nvSpPr>
          <p:cNvPr id="59" name="Rectangle 65">
            <a:extLst>
              <a:ext uri="{FF2B5EF4-FFF2-40B4-BE49-F238E27FC236}">
                <a16:creationId xmlns:a16="http://schemas.microsoft.com/office/drawing/2014/main" id="{1E73C81B-0E16-4F67-EEC2-6F1DD7D23DA3}"/>
              </a:ext>
            </a:extLst>
          </p:cNvPr>
          <p:cNvSpPr/>
          <p:nvPr/>
        </p:nvSpPr>
        <p:spPr>
          <a:xfrm>
            <a:off x="479661" y="4820930"/>
            <a:ext cx="585417" cy="307777"/>
          </a:xfrm>
          <a:prstGeom prst="rect">
            <a:avLst/>
          </a:prstGeom>
        </p:spPr>
        <p:txBody>
          <a:bodyPr wrap="none">
            <a:spAutoFit/>
          </a:bodyPr>
          <a:lstStyle/>
          <a:p>
            <a:r>
              <a:rPr lang="en-US" sz="1400" b="1" dirty="0">
                <a:latin typeface="Calibri" panose="020F0502020204030204" pitchFamily="34" charset="0"/>
              </a:rPr>
              <a:t>None</a:t>
            </a:r>
            <a:endParaRPr lang="en-US" sz="1400" dirty="0"/>
          </a:p>
        </p:txBody>
      </p:sp>
      <p:sp>
        <p:nvSpPr>
          <p:cNvPr id="61" name="Rectangle 20">
            <a:extLst>
              <a:ext uri="{FF2B5EF4-FFF2-40B4-BE49-F238E27FC236}">
                <a16:creationId xmlns:a16="http://schemas.microsoft.com/office/drawing/2014/main" id="{EF93FA93-B51E-03A5-AED3-6DE785D06651}"/>
              </a:ext>
            </a:extLst>
          </p:cNvPr>
          <p:cNvSpPr/>
          <p:nvPr/>
        </p:nvSpPr>
        <p:spPr>
          <a:xfrm>
            <a:off x="2303808" y="4820930"/>
            <a:ext cx="527709" cy="307777"/>
          </a:xfrm>
          <a:prstGeom prst="rect">
            <a:avLst/>
          </a:prstGeom>
        </p:spPr>
        <p:txBody>
          <a:bodyPr wrap="none">
            <a:spAutoFit/>
          </a:bodyPr>
          <a:lstStyle/>
          <a:p>
            <a:r>
              <a:rPr lang="en-US" sz="1400" b="1" dirty="0">
                <a:latin typeface="Calibri" panose="020F0502020204030204" pitchFamily="34" charset="0"/>
                <a:ea typeface="Times New Roman" panose="02020603050405020304" pitchFamily="18" charset="0"/>
              </a:rPr>
              <a:t>Mild</a:t>
            </a:r>
            <a:endParaRPr lang="en-US" dirty="0"/>
          </a:p>
        </p:txBody>
      </p:sp>
      <p:sp>
        <p:nvSpPr>
          <p:cNvPr id="67" name="Rectangle 57">
            <a:extLst>
              <a:ext uri="{FF2B5EF4-FFF2-40B4-BE49-F238E27FC236}">
                <a16:creationId xmlns:a16="http://schemas.microsoft.com/office/drawing/2014/main" id="{D44D1C60-2B9E-581D-3913-EE5E573BE6A7}"/>
              </a:ext>
            </a:extLst>
          </p:cNvPr>
          <p:cNvSpPr/>
          <p:nvPr/>
        </p:nvSpPr>
        <p:spPr>
          <a:xfrm>
            <a:off x="4297573" y="4805586"/>
            <a:ext cx="814647" cy="307777"/>
          </a:xfrm>
          <a:prstGeom prst="rect">
            <a:avLst/>
          </a:prstGeom>
        </p:spPr>
        <p:txBody>
          <a:bodyPr wrap="none">
            <a:spAutoFit/>
          </a:bodyPr>
          <a:lstStyle/>
          <a:p>
            <a:r>
              <a:rPr lang="en-US" sz="1400" b="1" dirty="0">
                <a:latin typeface="Calibri" panose="020F0502020204030204" pitchFamily="34" charset="0"/>
                <a:ea typeface="Calibri" panose="020F0502020204030204" pitchFamily="34" charset="0"/>
                <a:cs typeface="Calibri" panose="020F0502020204030204" pitchFamily="34" charset="0"/>
              </a:rPr>
              <a:t>Medium</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68" name="Rectangle 59">
            <a:extLst>
              <a:ext uri="{FF2B5EF4-FFF2-40B4-BE49-F238E27FC236}">
                <a16:creationId xmlns:a16="http://schemas.microsoft.com/office/drawing/2014/main" id="{37EFF696-D5A5-859D-7DBC-970D7B276958}"/>
              </a:ext>
            </a:extLst>
          </p:cNvPr>
          <p:cNvSpPr/>
          <p:nvPr/>
        </p:nvSpPr>
        <p:spPr>
          <a:xfrm>
            <a:off x="6339295" y="4805586"/>
            <a:ext cx="820866" cy="307777"/>
          </a:xfrm>
          <a:prstGeom prst="rect">
            <a:avLst/>
          </a:prstGeom>
        </p:spPr>
        <p:txBody>
          <a:bodyPr wrap="square">
            <a:spAutoFit/>
          </a:bodyPr>
          <a:lstStyle/>
          <a:p>
            <a:r>
              <a:rPr lang="en-US" sz="1400" b="1" dirty="0"/>
              <a:t>Severe</a:t>
            </a:r>
          </a:p>
        </p:txBody>
      </p:sp>
      <p:pic>
        <p:nvPicPr>
          <p:cNvPr id="70" name="Grafik 69" descr="Ein Bild, das Text, Screenshot, Diagramm, Design enthält.&#10;&#10;KI-generierte Inhalte können fehlerhaft sein.">
            <a:extLst>
              <a:ext uri="{FF2B5EF4-FFF2-40B4-BE49-F238E27FC236}">
                <a16:creationId xmlns:a16="http://schemas.microsoft.com/office/drawing/2014/main" id="{5F6EB6FD-D525-60EE-52AC-2FF577207D37}"/>
              </a:ext>
            </a:extLst>
          </p:cNvPr>
          <p:cNvPicPr>
            <a:picLocks noChangeAspect="1"/>
          </p:cNvPicPr>
          <p:nvPr/>
        </p:nvPicPr>
        <p:blipFill>
          <a:blip r:embed="rId14"/>
          <a:stretch>
            <a:fillRect/>
          </a:stretch>
        </p:blipFill>
        <p:spPr>
          <a:xfrm>
            <a:off x="479661" y="1332694"/>
            <a:ext cx="2332813" cy="1540537"/>
          </a:xfrm>
          <a:prstGeom prst="rect">
            <a:avLst/>
          </a:prstGeom>
          <a:ln w="15875">
            <a:solidFill>
              <a:schemeClr val="accent4"/>
            </a:solidFill>
          </a:ln>
        </p:spPr>
      </p:pic>
      <p:sp>
        <p:nvSpPr>
          <p:cNvPr id="71" name="Rectangle 65">
            <a:extLst>
              <a:ext uri="{FF2B5EF4-FFF2-40B4-BE49-F238E27FC236}">
                <a16:creationId xmlns:a16="http://schemas.microsoft.com/office/drawing/2014/main" id="{37129D15-BBB4-8089-3BB3-05F200BE0122}"/>
              </a:ext>
            </a:extLst>
          </p:cNvPr>
          <p:cNvSpPr/>
          <p:nvPr/>
        </p:nvSpPr>
        <p:spPr>
          <a:xfrm>
            <a:off x="166896" y="4646198"/>
            <a:ext cx="1396664" cy="307777"/>
          </a:xfrm>
          <a:prstGeom prst="rect">
            <a:avLst/>
          </a:prstGeom>
        </p:spPr>
        <p:txBody>
          <a:bodyPr wrap="none">
            <a:spAutoFit/>
          </a:bodyPr>
          <a:lstStyle/>
          <a:p>
            <a:r>
              <a:rPr lang="en-US" sz="1400" b="1" dirty="0">
                <a:latin typeface="Calibri" panose="020F0502020204030204" pitchFamily="34" charset="0"/>
              </a:rPr>
              <a:t>Spinal curvature</a:t>
            </a:r>
            <a:endParaRPr lang="en-US" sz="1400" dirty="0"/>
          </a:p>
        </p:txBody>
      </p:sp>
      <p:sp>
        <p:nvSpPr>
          <p:cNvPr id="72" name="Rectangle 65">
            <a:extLst>
              <a:ext uri="{FF2B5EF4-FFF2-40B4-BE49-F238E27FC236}">
                <a16:creationId xmlns:a16="http://schemas.microsoft.com/office/drawing/2014/main" id="{4A79D79B-F122-A186-9619-F804D3E765CD}"/>
              </a:ext>
            </a:extLst>
          </p:cNvPr>
          <p:cNvSpPr/>
          <p:nvPr/>
        </p:nvSpPr>
        <p:spPr>
          <a:xfrm rot="16200000">
            <a:off x="-460608" y="1878171"/>
            <a:ext cx="1396664" cy="307777"/>
          </a:xfrm>
          <a:prstGeom prst="rect">
            <a:avLst/>
          </a:prstGeom>
        </p:spPr>
        <p:txBody>
          <a:bodyPr wrap="none">
            <a:spAutoFit/>
          </a:bodyPr>
          <a:lstStyle/>
          <a:p>
            <a:r>
              <a:rPr lang="en-US" sz="1400" b="1" dirty="0">
                <a:latin typeface="Calibri" panose="020F0502020204030204" pitchFamily="34" charset="0"/>
              </a:rPr>
              <a:t>Spinal curvature</a:t>
            </a:r>
          </a:p>
        </p:txBody>
      </p:sp>
      <p:sp>
        <p:nvSpPr>
          <p:cNvPr id="73" name="Rectangle 65">
            <a:extLst>
              <a:ext uri="{FF2B5EF4-FFF2-40B4-BE49-F238E27FC236}">
                <a16:creationId xmlns:a16="http://schemas.microsoft.com/office/drawing/2014/main" id="{E8E17F73-FB36-9D44-5CF9-5F2BDAB63579}"/>
              </a:ext>
            </a:extLst>
          </p:cNvPr>
          <p:cNvSpPr/>
          <p:nvPr/>
        </p:nvSpPr>
        <p:spPr>
          <a:xfrm>
            <a:off x="8949647" y="104250"/>
            <a:ext cx="1525097" cy="307777"/>
          </a:xfrm>
          <a:prstGeom prst="rect">
            <a:avLst/>
          </a:prstGeom>
        </p:spPr>
        <p:txBody>
          <a:bodyPr wrap="none">
            <a:spAutoFit/>
          </a:bodyPr>
          <a:lstStyle/>
          <a:p>
            <a:r>
              <a:rPr lang="en-US" sz="1400" b="1" dirty="0">
                <a:latin typeface="Calibri" panose="020F0502020204030204" pitchFamily="34" charset="0"/>
              </a:rPr>
              <a:t>Pericardial edema</a:t>
            </a:r>
            <a:endParaRPr lang="en-US" sz="1400" dirty="0"/>
          </a:p>
        </p:txBody>
      </p:sp>
      <p:pic>
        <p:nvPicPr>
          <p:cNvPr id="75" name="Grafik 74" descr="Ein Bild, das Text, Screenshot, Diagramm enthält.&#10;&#10;KI-generierte Inhalte können fehlerhaft sein.">
            <a:extLst>
              <a:ext uri="{FF2B5EF4-FFF2-40B4-BE49-F238E27FC236}">
                <a16:creationId xmlns:a16="http://schemas.microsoft.com/office/drawing/2014/main" id="{56D15BAF-5EAF-43FD-AD8A-E7C50DF4D2B9}"/>
              </a:ext>
            </a:extLst>
          </p:cNvPr>
          <p:cNvPicPr>
            <a:picLocks noChangeAspect="1"/>
          </p:cNvPicPr>
          <p:nvPr/>
        </p:nvPicPr>
        <p:blipFill>
          <a:blip r:embed="rId15"/>
          <a:stretch>
            <a:fillRect/>
          </a:stretch>
        </p:blipFill>
        <p:spPr>
          <a:xfrm>
            <a:off x="447266" y="2997623"/>
            <a:ext cx="2434878" cy="1607938"/>
          </a:xfrm>
          <a:prstGeom prst="rect">
            <a:avLst/>
          </a:prstGeom>
          <a:ln w="15875">
            <a:solidFill>
              <a:schemeClr val="accent2"/>
            </a:solidFill>
          </a:ln>
        </p:spPr>
      </p:pic>
      <p:sp>
        <p:nvSpPr>
          <p:cNvPr id="76" name="Rectangle 65">
            <a:extLst>
              <a:ext uri="{FF2B5EF4-FFF2-40B4-BE49-F238E27FC236}">
                <a16:creationId xmlns:a16="http://schemas.microsoft.com/office/drawing/2014/main" id="{C79FB0DD-980B-650A-736B-8E946A2520F7}"/>
              </a:ext>
            </a:extLst>
          </p:cNvPr>
          <p:cNvSpPr/>
          <p:nvPr/>
        </p:nvSpPr>
        <p:spPr>
          <a:xfrm rot="16200000">
            <a:off x="-524825" y="3541574"/>
            <a:ext cx="1525097" cy="307777"/>
          </a:xfrm>
          <a:prstGeom prst="rect">
            <a:avLst/>
          </a:prstGeom>
        </p:spPr>
        <p:txBody>
          <a:bodyPr wrap="none">
            <a:spAutoFit/>
          </a:bodyPr>
          <a:lstStyle/>
          <a:p>
            <a:r>
              <a:rPr lang="en-US" sz="1400" b="1" dirty="0">
                <a:latin typeface="Calibri" panose="020F0502020204030204" pitchFamily="34" charset="0"/>
              </a:rPr>
              <a:t>Pericardial edema</a:t>
            </a:r>
            <a:endParaRPr lang="en-US" sz="1400" dirty="0"/>
          </a:p>
        </p:txBody>
      </p:sp>
      <p:sp>
        <p:nvSpPr>
          <p:cNvPr id="77" name="Textfeld 76">
            <a:extLst>
              <a:ext uri="{FF2B5EF4-FFF2-40B4-BE49-F238E27FC236}">
                <a16:creationId xmlns:a16="http://schemas.microsoft.com/office/drawing/2014/main" id="{C93D4C5A-0812-C65A-7434-BA76D37E672A}"/>
              </a:ext>
            </a:extLst>
          </p:cNvPr>
          <p:cNvSpPr txBox="1"/>
          <p:nvPr/>
        </p:nvSpPr>
        <p:spPr>
          <a:xfrm>
            <a:off x="6986227" y="6592557"/>
            <a:ext cx="3654243" cy="276999"/>
          </a:xfrm>
          <a:prstGeom prst="rect">
            <a:avLst/>
          </a:prstGeom>
          <a:noFill/>
        </p:spPr>
        <p:txBody>
          <a:bodyPr wrap="square" rtlCol="0">
            <a:spAutoFit/>
          </a:bodyPr>
          <a:lstStyle/>
          <a:p>
            <a:r>
              <a:rPr lang="de-DE" sz="1200" b="1" dirty="0" err="1"/>
              <a:t>Preliminary</a:t>
            </a:r>
            <a:r>
              <a:rPr lang="de-DE" sz="1200" b="1" dirty="0"/>
              <a:t> Data – </a:t>
            </a:r>
            <a:r>
              <a:rPr lang="de-DE" sz="1200" b="1" dirty="0" err="1"/>
              <a:t>Courtesy</a:t>
            </a:r>
            <a:r>
              <a:rPr lang="de-DE" sz="1200" b="1" dirty="0"/>
              <a:t> </a:t>
            </a:r>
            <a:r>
              <a:rPr lang="de-DE" sz="1200" b="1" dirty="0" err="1"/>
              <a:t>of</a:t>
            </a:r>
            <a:r>
              <a:rPr lang="de-DE" sz="1200" b="1" dirty="0"/>
              <a:t> PITZ Bio </a:t>
            </a:r>
            <a:r>
              <a:rPr lang="de-DE" sz="1200" b="1" dirty="0" err="1"/>
              <a:t>group</a:t>
            </a:r>
            <a:r>
              <a:rPr lang="de-DE" sz="1200" b="1" dirty="0"/>
              <a:t> </a:t>
            </a:r>
          </a:p>
        </p:txBody>
      </p:sp>
      <p:sp>
        <p:nvSpPr>
          <p:cNvPr id="4" name="Footer Placeholder 3">
            <a:extLst>
              <a:ext uri="{FF2B5EF4-FFF2-40B4-BE49-F238E27FC236}">
                <a16:creationId xmlns:a16="http://schemas.microsoft.com/office/drawing/2014/main" id="{0B415199-FB70-4406-8A67-C9D4EEA3BB6E}"/>
              </a:ext>
            </a:extLst>
          </p:cNvPr>
          <p:cNvSpPr>
            <a:spLocks noGrp="1"/>
          </p:cNvSpPr>
          <p:nvPr>
            <p:ph type="ftr" sz="quarter" idx="11"/>
          </p:nvPr>
        </p:nvSpPr>
        <p:spPr/>
        <p:txBody>
          <a:bodyPr/>
          <a:lstStyle/>
          <a:p>
            <a:r>
              <a:rPr lang="en-US" dirty="0"/>
              <a:t>X.-K. Li          |          VHEE'25, Daresbury          |          The new beamline and biolab at </a:t>
            </a:r>
            <a:r>
              <a:rPr lang="en-US" dirty="0" err="1"/>
              <a:t>FLASHlab@PITZ</a:t>
            </a:r>
            <a:endParaRPr lang="de-DE" dirty="0"/>
          </a:p>
        </p:txBody>
      </p:sp>
    </p:spTree>
    <p:extLst>
      <p:ext uri="{BB962C8B-B14F-4D97-AF65-F5344CB8AC3E}">
        <p14:creationId xmlns:p14="http://schemas.microsoft.com/office/powerpoint/2010/main" val="198173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7D4F-E6FC-4944-8E7B-955092209A6F}"/>
              </a:ext>
            </a:extLst>
          </p:cNvPr>
          <p:cNvSpPr>
            <a:spLocks noGrp="1"/>
          </p:cNvSpPr>
          <p:nvPr>
            <p:ph type="title"/>
          </p:nvPr>
        </p:nvSpPr>
        <p:spPr/>
        <p:txBody>
          <a:bodyPr/>
          <a:lstStyle/>
          <a:p>
            <a:r>
              <a:rPr lang="en-US" dirty="0"/>
              <a:t>Summary &amp; Outlook</a:t>
            </a:r>
          </a:p>
        </p:txBody>
      </p:sp>
      <p:sp>
        <p:nvSpPr>
          <p:cNvPr id="3" name="Content Placeholder 2">
            <a:extLst>
              <a:ext uri="{FF2B5EF4-FFF2-40B4-BE49-F238E27FC236}">
                <a16:creationId xmlns:a16="http://schemas.microsoft.com/office/drawing/2014/main" id="{38198775-1680-4B65-ACDF-318595BF313D}"/>
              </a:ext>
            </a:extLst>
          </p:cNvPr>
          <p:cNvSpPr>
            <a:spLocks noGrp="1"/>
          </p:cNvSpPr>
          <p:nvPr>
            <p:ph idx="1"/>
          </p:nvPr>
        </p:nvSpPr>
        <p:spPr/>
        <p:txBody>
          <a:bodyPr/>
          <a:lstStyle/>
          <a:p>
            <a:r>
              <a:rPr lang="en-US" b="1" dirty="0"/>
              <a:t>R&amp;D platform </a:t>
            </a:r>
            <a:r>
              <a:rPr lang="en-US" b="1" dirty="0" err="1"/>
              <a:t>FLASH</a:t>
            </a:r>
            <a:r>
              <a:rPr lang="en-US" b="1" dirty="0" err="1">
                <a:latin typeface="Script MT Bold" panose="03040602040607080904" pitchFamily="66" charset="0"/>
              </a:rPr>
              <a:t>lab</a:t>
            </a:r>
            <a:r>
              <a:rPr lang="en-US" b="1" dirty="0" err="1"/>
              <a:t>@PITZ</a:t>
            </a:r>
            <a:r>
              <a:rPr lang="en-US" b="1" dirty="0"/>
              <a:t> restarted in August:</a:t>
            </a:r>
          </a:p>
          <a:p>
            <a:pPr lvl="1"/>
            <a:r>
              <a:rPr lang="en-US" dirty="0"/>
              <a:t>Provides improved beam quality and more flexible beam control across a wide range of bunch charges</a:t>
            </a:r>
          </a:p>
          <a:p>
            <a:pPr lvl="1"/>
            <a:r>
              <a:rPr lang="en-US" altLang="zh-CN" dirty="0"/>
              <a:t>Produces radiation fields at both LDR and UHDR by scattering a broad electron beam using an aluminum plate</a:t>
            </a:r>
            <a:endParaRPr lang="en-US" dirty="0"/>
          </a:p>
          <a:p>
            <a:pPr lvl="1"/>
            <a:endParaRPr lang="en-US" dirty="0"/>
          </a:p>
          <a:p>
            <a:r>
              <a:rPr lang="en-US" b="1" dirty="0"/>
              <a:t>Dosimetry studies</a:t>
            </a:r>
            <a:r>
              <a:rPr lang="en-US" dirty="0"/>
              <a:t> </a:t>
            </a:r>
            <a:r>
              <a:rPr lang="en-US" b="1" dirty="0"/>
              <a:t>continue:</a:t>
            </a:r>
            <a:r>
              <a:rPr lang="en-US" dirty="0"/>
              <a:t> e.g., cross-calibration of all detectors with Alanine and characterization of detector prototypes</a:t>
            </a:r>
          </a:p>
          <a:p>
            <a:r>
              <a:rPr lang="en-US" b="1" dirty="0"/>
              <a:t>Preclinical research infrastructure established: </a:t>
            </a:r>
          </a:p>
          <a:p>
            <a:pPr lvl="1"/>
            <a:r>
              <a:rPr lang="en-US" dirty="0"/>
              <a:t>A comprehensive </a:t>
            </a:r>
            <a:r>
              <a:rPr lang="en-US" dirty="0" err="1"/>
              <a:t>BioLab</a:t>
            </a:r>
            <a:r>
              <a:rPr lang="en-US" dirty="0"/>
              <a:t> supports preclinical research, including </a:t>
            </a:r>
            <a:r>
              <a:rPr lang="en-US" b="1" dirty="0"/>
              <a:t>zebrafish and mouse </a:t>
            </a:r>
            <a:r>
              <a:rPr lang="en-US" dirty="0"/>
              <a:t>husbandry as well as preparation for radiation experiments</a:t>
            </a:r>
          </a:p>
          <a:p>
            <a:pPr lvl="1"/>
            <a:r>
              <a:rPr lang="en-US" dirty="0"/>
              <a:t>First zebrafish experiments were conducted in August</a:t>
            </a:r>
          </a:p>
          <a:p>
            <a:pPr lvl="1"/>
            <a:endParaRPr lang="en-US" dirty="0"/>
          </a:p>
          <a:p>
            <a:r>
              <a:rPr lang="en-US" b="1" dirty="0"/>
              <a:t>Future developments: </a:t>
            </a:r>
            <a:r>
              <a:rPr lang="en-US" dirty="0"/>
              <a:t>more flexible sample handling using </a:t>
            </a:r>
            <a:r>
              <a:rPr lang="en-US" b="1" dirty="0"/>
              <a:t>PITZ-robot</a:t>
            </a:r>
            <a:r>
              <a:rPr lang="en-US" dirty="0"/>
              <a:t>, more efficient dose generation through </a:t>
            </a:r>
            <a:r>
              <a:rPr lang="en-US" b="1" dirty="0"/>
              <a:t>2D scanning </a:t>
            </a:r>
            <a:r>
              <a:rPr lang="en-US" dirty="0"/>
              <a:t>and dual-scattering, and the installation of radiation platform (</a:t>
            </a:r>
            <a:r>
              <a:rPr lang="en-US" b="1" dirty="0"/>
              <a:t>SARRP</a:t>
            </a:r>
            <a:r>
              <a:rPr lang="en-US" dirty="0"/>
              <a:t>)</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DD2F1253-C2E5-4054-90C6-ECA2251C59AE}"/>
              </a:ext>
            </a:extLst>
          </p:cNvPr>
          <p:cNvSpPr>
            <a:spLocks noGrp="1"/>
          </p:cNvSpPr>
          <p:nvPr>
            <p:ph type="body" sz="quarter" idx="13"/>
          </p:nvPr>
        </p:nvSpPr>
        <p:spPr/>
        <p:txBody>
          <a:bodyPr/>
          <a:lstStyle/>
          <a:p>
            <a:endParaRPr lang="en-US"/>
          </a:p>
        </p:txBody>
      </p:sp>
      <p:sp>
        <p:nvSpPr>
          <p:cNvPr id="5" name="Footer Placeholder 4">
            <a:extLst>
              <a:ext uri="{FF2B5EF4-FFF2-40B4-BE49-F238E27FC236}">
                <a16:creationId xmlns:a16="http://schemas.microsoft.com/office/drawing/2014/main" id="{76D0706B-8ED1-4E0D-9617-9013173F8DE5}"/>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1415689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PlaceHolder 1"/>
          <p:cNvSpPr>
            <a:spLocks noGrp="1"/>
          </p:cNvSpPr>
          <p:nvPr>
            <p:ph/>
          </p:nvPr>
        </p:nvSpPr>
        <p:spPr>
          <a:xfrm>
            <a:off x="3600000" y="4516560"/>
            <a:ext cx="5147280" cy="1898640"/>
          </a:xfrm>
          <a:prstGeom prst="rect">
            <a:avLst/>
          </a:prstGeom>
          <a:noFill/>
          <a:ln w="0">
            <a:noFill/>
          </a:ln>
        </p:spPr>
        <p:txBody>
          <a:bodyPr lIns="0" tIns="0" rIns="0" bIns="0" anchor="t">
            <a:noAutofit/>
          </a:bodyPr>
          <a:lstStyle/>
          <a:p>
            <a:pPr indent="0" defTabSz="914400">
              <a:lnSpc>
                <a:spcPct val="120000"/>
              </a:lnSpc>
              <a:buNone/>
              <a:tabLst>
                <a:tab pos="0" algn="l"/>
              </a:tabLst>
            </a:pPr>
            <a:r>
              <a:rPr lang="de-DE" sz="1800" b="0" u="none" strike="noStrike">
                <a:solidFill>
                  <a:schemeClr val="dk1"/>
                </a:solidFill>
                <a:effectLst/>
                <a:uFillTx/>
                <a:latin typeface="Arial"/>
              </a:rPr>
              <a:t>Xiangkun Li</a:t>
            </a:r>
            <a:endParaRPr lang="de-DE" sz="1800" b="0" u="none" strike="noStrike">
              <a:solidFill>
                <a:srgbClr val="000000"/>
              </a:solidFill>
              <a:effectLst/>
              <a:uFillTx/>
              <a:latin typeface="Arial"/>
            </a:endParaRPr>
          </a:p>
          <a:p>
            <a:pPr indent="0" defTabSz="914400">
              <a:lnSpc>
                <a:spcPct val="120000"/>
              </a:lnSpc>
              <a:buNone/>
              <a:tabLst>
                <a:tab pos="0" algn="l"/>
              </a:tabLst>
            </a:pPr>
            <a:r>
              <a:rPr lang="de-DE" sz="1800" b="0" u="none" strike="noStrike">
                <a:solidFill>
                  <a:schemeClr val="dk1"/>
                </a:solidFill>
                <a:effectLst/>
                <a:uFillTx/>
                <a:latin typeface="Arial"/>
              </a:rPr>
              <a:t>PITZ</a:t>
            </a:r>
            <a:endParaRPr lang="de-DE" sz="1800" b="0" u="none" strike="noStrike">
              <a:solidFill>
                <a:srgbClr val="000000"/>
              </a:solidFill>
              <a:effectLst/>
              <a:uFillTx/>
              <a:latin typeface="Arial"/>
            </a:endParaRPr>
          </a:p>
          <a:p>
            <a:pPr indent="0" defTabSz="914400">
              <a:lnSpc>
                <a:spcPct val="120000"/>
              </a:lnSpc>
              <a:buNone/>
              <a:tabLst>
                <a:tab pos="0" algn="l"/>
              </a:tabLst>
            </a:pPr>
            <a:r>
              <a:rPr lang="de-DE" sz="1800" b="0" u="none" strike="noStrike">
                <a:solidFill>
                  <a:schemeClr val="dk1"/>
                </a:solidFill>
                <a:effectLst/>
                <a:uFillTx/>
                <a:latin typeface="Arial"/>
              </a:rPr>
              <a:t>xiangkun.li@desy.de</a:t>
            </a:r>
            <a:endParaRPr lang="de-DE" sz="1800" b="0" u="none" strike="noStrike">
              <a:solidFill>
                <a:srgbClr val="000000"/>
              </a:solidFill>
              <a:effectLst/>
              <a:uFillTx/>
              <a:latin typeface="Arial"/>
            </a:endParaRPr>
          </a:p>
          <a:p>
            <a:pPr indent="0" defTabSz="914400">
              <a:lnSpc>
                <a:spcPct val="120000"/>
              </a:lnSpc>
              <a:buNone/>
              <a:tabLst>
                <a:tab pos="0" algn="l"/>
              </a:tabLst>
            </a:pPr>
            <a:r>
              <a:rPr lang="de-DE" sz="1800" b="0" u="none" strike="noStrike">
                <a:solidFill>
                  <a:schemeClr val="dk1"/>
                </a:solidFill>
                <a:effectLst/>
                <a:uFillTx/>
                <a:latin typeface="Arial"/>
              </a:rPr>
              <a:t>+49 33762 77185</a:t>
            </a:r>
            <a:endParaRPr lang="de-DE" sz="1800" b="0" u="none" strike="noStrike">
              <a:solidFill>
                <a:srgbClr val="000000"/>
              </a:solidFill>
              <a:effectLst/>
              <a:uFillTx/>
              <a:latin typeface="Arial"/>
            </a:endParaRPr>
          </a:p>
        </p:txBody>
      </p:sp>
      <p:sp>
        <p:nvSpPr>
          <p:cNvPr id="1158" name="Titel 1"/>
          <p:cNvSpPr/>
          <p:nvPr/>
        </p:nvSpPr>
        <p:spPr>
          <a:xfrm>
            <a:off x="407880" y="349560"/>
            <a:ext cx="11374560" cy="350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de-DE" sz="5400" b="1" u="none" strike="noStrike">
                <a:solidFill>
                  <a:schemeClr val="accent1"/>
                </a:solidFill>
                <a:effectLst/>
                <a:uFillTx/>
                <a:latin typeface="Arial"/>
              </a:rPr>
              <a:t>Thank you</a:t>
            </a:r>
            <a:endParaRPr lang="de-DE" sz="5400" b="0" u="none" strike="noStrike">
              <a:solidFill>
                <a:srgbClr val="000000"/>
              </a:solidFill>
              <a:effectLst/>
              <a:uFillTx/>
              <a:latin typeface="Arial"/>
            </a:endParaRPr>
          </a:p>
        </p:txBody>
      </p:sp>
      <p:pic>
        <p:nvPicPr>
          <p:cNvPr id="1159" name="Picture 2" descr="https://pitz.desy.de/sites/sites_desygroups/sites_extern/site_pitz/content/e284680/PITZ-Collaboration-Meeting-2024-Web.jpg"/>
          <p:cNvPicPr/>
          <p:nvPr/>
        </p:nvPicPr>
        <p:blipFill>
          <a:blip r:embed="rId3"/>
          <a:stretch/>
        </p:blipFill>
        <p:spPr>
          <a:xfrm>
            <a:off x="6252120" y="140040"/>
            <a:ext cx="5694840" cy="3647520"/>
          </a:xfrm>
          <a:prstGeom prst="rect">
            <a:avLst/>
          </a:prstGeom>
          <a:noFill/>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868AC6-5E93-43D4-B144-251ED6ADA098}"/>
              </a:ext>
            </a:extLst>
          </p:cNvPr>
          <p:cNvSpPr>
            <a:spLocks noGrp="1"/>
          </p:cNvSpPr>
          <p:nvPr>
            <p:ph type="ctrTitle"/>
          </p:nvPr>
        </p:nvSpPr>
        <p:spPr/>
        <p:txBody>
          <a:bodyPr/>
          <a:lstStyle/>
          <a:p>
            <a:r>
              <a:rPr lang="en-US" dirty="0"/>
              <a:t>Backup</a:t>
            </a:r>
          </a:p>
        </p:txBody>
      </p:sp>
    </p:spTree>
    <p:extLst>
      <p:ext uri="{BB962C8B-B14F-4D97-AF65-F5344CB8AC3E}">
        <p14:creationId xmlns:p14="http://schemas.microsoft.com/office/powerpoint/2010/main" val="2346730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14A18-FBCF-443C-955E-B206930F768B}"/>
              </a:ext>
            </a:extLst>
          </p:cNvPr>
          <p:cNvPicPr>
            <a:picLocks noChangeAspect="1"/>
          </p:cNvPicPr>
          <p:nvPr/>
        </p:nvPicPr>
        <p:blipFill rotWithShape="1">
          <a:blip r:embed="rId3"/>
          <a:srcRect b="24479"/>
          <a:stretch/>
        </p:blipFill>
        <p:spPr>
          <a:xfrm>
            <a:off x="2022928" y="742951"/>
            <a:ext cx="7811590" cy="2604336"/>
          </a:xfrm>
          <a:prstGeom prst="rect">
            <a:avLst/>
          </a:prstGeom>
        </p:spPr>
      </p:pic>
      <p:sp>
        <p:nvSpPr>
          <p:cNvPr id="6" name="Rectangle: Rounded Corners 5">
            <a:extLst>
              <a:ext uri="{FF2B5EF4-FFF2-40B4-BE49-F238E27FC236}">
                <a16:creationId xmlns:a16="http://schemas.microsoft.com/office/drawing/2014/main" id="{115BD4BE-7E35-4B1A-80C9-F2AAFD6391EE}"/>
              </a:ext>
            </a:extLst>
          </p:cNvPr>
          <p:cNvSpPr/>
          <p:nvPr/>
        </p:nvSpPr>
        <p:spPr>
          <a:xfrm>
            <a:off x="5961697" y="1640866"/>
            <a:ext cx="883139" cy="1613706"/>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1400" b="1" dirty="0">
                <a:solidFill>
                  <a:srgbClr val="C00000"/>
                </a:solidFill>
              </a:rPr>
              <a:t>LDR</a:t>
            </a:r>
          </a:p>
        </p:txBody>
      </p:sp>
      <p:sp>
        <p:nvSpPr>
          <p:cNvPr id="7" name="Rectangle: Rounded Corners 6">
            <a:extLst>
              <a:ext uri="{FF2B5EF4-FFF2-40B4-BE49-F238E27FC236}">
                <a16:creationId xmlns:a16="http://schemas.microsoft.com/office/drawing/2014/main" id="{9E9F0B54-802B-4CD2-A944-CDDA2316CE6C}"/>
              </a:ext>
            </a:extLst>
          </p:cNvPr>
          <p:cNvSpPr/>
          <p:nvPr/>
        </p:nvSpPr>
        <p:spPr>
          <a:xfrm>
            <a:off x="8886664" y="1672215"/>
            <a:ext cx="883139" cy="775504"/>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HDR</a:t>
            </a:r>
          </a:p>
          <a:p>
            <a:pPr algn="ctr"/>
            <a:r>
              <a:rPr lang="en-US" altLang="zh-CN" sz="1400" b="1" dirty="0">
                <a:solidFill>
                  <a:srgbClr val="C00000"/>
                </a:solidFill>
              </a:rPr>
              <a:t>Felix</a:t>
            </a:r>
          </a:p>
          <a:p>
            <a:pPr algn="ctr"/>
            <a:endParaRPr lang="en-US" altLang="zh-CN" sz="1400" b="1" dirty="0">
              <a:solidFill>
                <a:srgbClr val="C00000"/>
              </a:solidFill>
            </a:endParaRPr>
          </a:p>
        </p:txBody>
      </p:sp>
      <p:sp>
        <p:nvSpPr>
          <p:cNvPr id="8" name="Rectangle: Rounded Corners 7">
            <a:extLst>
              <a:ext uri="{FF2B5EF4-FFF2-40B4-BE49-F238E27FC236}">
                <a16:creationId xmlns:a16="http://schemas.microsoft.com/office/drawing/2014/main" id="{B0BF5DEE-015E-4974-9BD4-AF7E716BA32B}"/>
              </a:ext>
            </a:extLst>
          </p:cNvPr>
          <p:cNvSpPr/>
          <p:nvPr/>
        </p:nvSpPr>
        <p:spPr>
          <a:xfrm>
            <a:off x="6926897" y="1672214"/>
            <a:ext cx="883139" cy="1582357"/>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1400" b="1" dirty="0">
                <a:solidFill>
                  <a:srgbClr val="C00000"/>
                </a:solidFill>
              </a:rPr>
              <a:t>HDR</a:t>
            </a:r>
          </a:p>
          <a:p>
            <a:pPr algn="ctr"/>
            <a:r>
              <a:rPr lang="en-US" altLang="zh-CN" sz="1400" b="1" dirty="0">
                <a:solidFill>
                  <a:srgbClr val="C00000"/>
                </a:solidFill>
              </a:rPr>
              <a:t>Marc</a:t>
            </a:r>
          </a:p>
        </p:txBody>
      </p:sp>
      <p:sp>
        <p:nvSpPr>
          <p:cNvPr id="9" name="Rectangle: Rounded Corners 8">
            <a:extLst>
              <a:ext uri="{FF2B5EF4-FFF2-40B4-BE49-F238E27FC236}">
                <a16:creationId xmlns:a16="http://schemas.microsoft.com/office/drawing/2014/main" id="{563716DC-2511-417F-92D4-8DB4B00AF16E}"/>
              </a:ext>
            </a:extLst>
          </p:cNvPr>
          <p:cNvSpPr/>
          <p:nvPr/>
        </p:nvSpPr>
        <p:spPr>
          <a:xfrm>
            <a:off x="7910688" y="1672214"/>
            <a:ext cx="883139" cy="1582357"/>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1400" b="1" dirty="0">
                <a:solidFill>
                  <a:srgbClr val="C00000"/>
                </a:solidFill>
              </a:rPr>
              <a:t>HDR</a:t>
            </a:r>
          </a:p>
        </p:txBody>
      </p:sp>
      <p:sp>
        <p:nvSpPr>
          <p:cNvPr id="10" name="Rectangle: Rounded Corners 9">
            <a:extLst>
              <a:ext uri="{FF2B5EF4-FFF2-40B4-BE49-F238E27FC236}">
                <a16:creationId xmlns:a16="http://schemas.microsoft.com/office/drawing/2014/main" id="{2CC281FF-C128-482F-AAA5-1AA19EE1F7D9}"/>
              </a:ext>
            </a:extLst>
          </p:cNvPr>
          <p:cNvSpPr/>
          <p:nvPr/>
        </p:nvSpPr>
        <p:spPr>
          <a:xfrm>
            <a:off x="8886663" y="2479067"/>
            <a:ext cx="883139" cy="775504"/>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endParaRPr lang="en-US" altLang="zh-CN" sz="1400" b="1" dirty="0">
              <a:solidFill>
                <a:srgbClr val="C00000"/>
              </a:solidFill>
            </a:endParaRPr>
          </a:p>
        </p:txBody>
      </p:sp>
      <p:pic>
        <p:nvPicPr>
          <p:cNvPr id="11" name="Picture 10">
            <a:extLst>
              <a:ext uri="{FF2B5EF4-FFF2-40B4-BE49-F238E27FC236}">
                <a16:creationId xmlns:a16="http://schemas.microsoft.com/office/drawing/2014/main" id="{6BC15F3D-0BE1-4BE4-9D6E-65B38E6E1852}"/>
              </a:ext>
            </a:extLst>
          </p:cNvPr>
          <p:cNvPicPr>
            <a:picLocks noChangeAspect="1"/>
          </p:cNvPicPr>
          <p:nvPr/>
        </p:nvPicPr>
        <p:blipFill rotWithShape="1">
          <a:blip r:embed="rId4"/>
          <a:srcRect b="23422"/>
          <a:stretch/>
        </p:blipFill>
        <p:spPr>
          <a:xfrm>
            <a:off x="2003878" y="3333750"/>
            <a:ext cx="7802064" cy="2604336"/>
          </a:xfrm>
          <a:prstGeom prst="rect">
            <a:avLst/>
          </a:prstGeom>
        </p:spPr>
      </p:pic>
      <p:sp>
        <p:nvSpPr>
          <p:cNvPr id="12" name="Rectangle: Rounded Corners 11">
            <a:extLst>
              <a:ext uri="{FF2B5EF4-FFF2-40B4-BE49-F238E27FC236}">
                <a16:creationId xmlns:a16="http://schemas.microsoft.com/office/drawing/2014/main" id="{0CCCE0DA-81E0-4899-80AA-70A0E8882273}"/>
              </a:ext>
            </a:extLst>
          </p:cNvPr>
          <p:cNvSpPr/>
          <p:nvPr/>
        </p:nvSpPr>
        <p:spPr>
          <a:xfrm>
            <a:off x="3036969" y="4227436"/>
            <a:ext cx="883139" cy="1105702"/>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endParaRPr lang="en-US" altLang="zh-CN" sz="1400" b="1" dirty="0">
              <a:solidFill>
                <a:srgbClr val="C00000"/>
              </a:solidFill>
            </a:endParaRPr>
          </a:p>
        </p:txBody>
      </p:sp>
      <p:sp>
        <p:nvSpPr>
          <p:cNvPr id="13" name="Rectangle: Rounded Corners 12">
            <a:extLst>
              <a:ext uri="{FF2B5EF4-FFF2-40B4-BE49-F238E27FC236}">
                <a16:creationId xmlns:a16="http://schemas.microsoft.com/office/drawing/2014/main" id="{B18A6900-FD0F-415D-860C-2E4966A3DD80}"/>
              </a:ext>
            </a:extLst>
          </p:cNvPr>
          <p:cNvSpPr/>
          <p:nvPr/>
        </p:nvSpPr>
        <p:spPr>
          <a:xfrm>
            <a:off x="3036969" y="5395662"/>
            <a:ext cx="883139" cy="490500"/>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r>
              <a:rPr lang="en-US" altLang="zh-CN" sz="1400" b="1" dirty="0">
                <a:solidFill>
                  <a:srgbClr val="C00000"/>
                </a:solidFill>
              </a:rPr>
              <a:t>Felix</a:t>
            </a:r>
          </a:p>
          <a:p>
            <a:pPr algn="ctr"/>
            <a:endParaRPr lang="en-US" altLang="zh-CN" sz="1400" b="1" dirty="0">
              <a:solidFill>
                <a:srgbClr val="C00000"/>
              </a:solidFill>
            </a:endParaRPr>
          </a:p>
        </p:txBody>
      </p:sp>
      <p:sp>
        <p:nvSpPr>
          <p:cNvPr id="14" name="Rectangle: Rounded Corners 13">
            <a:extLst>
              <a:ext uri="{FF2B5EF4-FFF2-40B4-BE49-F238E27FC236}">
                <a16:creationId xmlns:a16="http://schemas.microsoft.com/office/drawing/2014/main" id="{4EF4FE23-AE96-48CF-860A-0E3A9F7EBFDD}"/>
              </a:ext>
            </a:extLst>
          </p:cNvPr>
          <p:cNvSpPr/>
          <p:nvPr/>
        </p:nvSpPr>
        <p:spPr>
          <a:xfrm>
            <a:off x="4026512" y="4536806"/>
            <a:ext cx="883139" cy="484379"/>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r>
              <a:rPr lang="en-US" altLang="zh-CN" sz="1400" b="1" dirty="0">
                <a:solidFill>
                  <a:srgbClr val="C00000"/>
                </a:solidFill>
              </a:rPr>
              <a:t>Felix</a:t>
            </a:r>
          </a:p>
          <a:p>
            <a:pPr algn="ctr"/>
            <a:endParaRPr lang="en-US" altLang="zh-CN" sz="1400" b="1" dirty="0">
              <a:solidFill>
                <a:srgbClr val="C00000"/>
              </a:solidFill>
            </a:endParaRPr>
          </a:p>
        </p:txBody>
      </p:sp>
      <p:sp>
        <p:nvSpPr>
          <p:cNvPr id="15" name="Rectangle: Rounded Corners 14">
            <a:extLst>
              <a:ext uri="{FF2B5EF4-FFF2-40B4-BE49-F238E27FC236}">
                <a16:creationId xmlns:a16="http://schemas.microsoft.com/office/drawing/2014/main" id="{60DA3346-D1BE-44E4-BB21-270028C6BE73}"/>
              </a:ext>
            </a:extLst>
          </p:cNvPr>
          <p:cNvSpPr/>
          <p:nvPr/>
        </p:nvSpPr>
        <p:spPr>
          <a:xfrm>
            <a:off x="4042522" y="5069891"/>
            <a:ext cx="883139" cy="816271"/>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LDR</a:t>
            </a:r>
          </a:p>
          <a:p>
            <a:pPr algn="ctr"/>
            <a:r>
              <a:rPr lang="en-US" altLang="zh-CN" sz="1400" b="1" dirty="0">
                <a:solidFill>
                  <a:srgbClr val="C00000"/>
                </a:solidFill>
              </a:rPr>
              <a:t>Felix</a:t>
            </a:r>
          </a:p>
          <a:p>
            <a:pPr algn="ctr"/>
            <a:endParaRPr lang="en-US" altLang="zh-CN" sz="1400" b="1" dirty="0">
              <a:solidFill>
                <a:srgbClr val="C00000"/>
              </a:solidFill>
            </a:endParaRPr>
          </a:p>
        </p:txBody>
      </p:sp>
      <p:sp>
        <p:nvSpPr>
          <p:cNvPr id="16" name="Rectangle: Rounded Corners 15">
            <a:extLst>
              <a:ext uri="{FF2B5EF4-FFF2-40B4-BE49-F238E27FC236}">
                <a16:creationId xmlns:a16="http://schemas.microsoft.com/office/drawing/2014/main" id="{DDC73FA0-445A-4875-BBC2-FD23B54502A8}"/>
              </a:ext>
            </a:extLst>
          </p:cNvPr>
          <p:cNvSpPr/>
          <p:nvPr/>
        </p:nvSpPr>
        <p:spPr>
          <a:xfrm>
            <a:off x="4042521" y="4222551"/>
            <a:ext cx="883139" cy="265549"/>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endParaRPr lang="en-US" altLang="zh-CN" sz="1400" b="1" dirty="0">
              <a:solidFill>
                <a:srgbClr val="C00000"/>
              </a:solidFill>
            </a:endParaRPr>
          </a:p>
        </p:txBody>
      </p:sp>
      <p:sp>
        <p:nvSpPr>
          <p:cNvPr id="17" name="Rectangle: Rounded Corners 16">
            <a:extLst>
              <a:ext uri="{FF2B5EF4-FFF2-40B4-BE49-F238E27FC236}">
                <a16:creationId xmlns:a16="http://schemas.microsoft.com/office/drawing/2014/main" id="{6460A882-0182-4DE2-A627-B1C382C79B8F}"/>
              </a:ext>
            </a:extLst>
          </p:cNvPr>
          <p:cNvSpPr/>
          <p:nvPr/>
        </p:nvSpPr>
        <p:spPr>
          <a:xfrm>
            <a:off x="4077490" y="5115038"/>
            <a:ext cx="432000" cy="180000"/>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000" b="1" dirty="0">
              <a:solidFill>
                <a:srgbClr val="C00000"/>
              </a:solidFill>
            </a:endParaRPr>
          </a:p>
          <a:p>
            <a:pPr algn="ctr"/>
            <a:r>
              <a:rPr lang="en-US" altLang="zh-CN" sz="1000" b="1" dirty="0">
                <a:solidFill>
                  <a:srgbClr val="C00000"/>
                </a:solidFill>
              </a:rPr>
              <a:t>LDR</a:t>
            </a:r>
          </a:p>
          <a:p>
            <a:pPr algn="ctr"/>
            <a:endParaRPr lang="en-US" altLang="zh-CN" sz="1000" b="1" dirty="0">
              <a:solidFill>
                <a:srgbClr val="C00000"/>
              </a:solidFill>
            </a:endParaRPr>
          </a:p>
        </p:txBody>
      </p:sp>
      <p:sp>
        <p:nvSpPr>
          <p:cNvPr id="2" name="Footer Placeholder 1">
            <a:extLst>
              <a:ext uri="{FF2B5EF4-FFF2-40B4-BE49-F238E27FC236}">
                <a16:creationId xmlns:a16="http://schemas.microsoft.com/office/drawing/2014/main" id="{EDB0C543-5F72-43E7-AEAA-ADBF2D48B341}"/>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257500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79217-2730-48EF-A6BF-3AA0B6081942}"/>
              </a:ext>
            </a:extLst>
          </p:cNvPr>
          <p:cNvPicPr>
            <a:picLocks noChangeAspect="1"/>
          </p:cNvPicPr>
          <p:nvPr/>
        </p:nvPicPr>
        <p:blipFill>
          <a:blip r:embed="rId3"/>
          <a:stretch>
            <a:fillRect/>
          </a:stretch>
        </p:blipFill>
        <p:spPr>
          <a:xfrm>
            <a:off x="2190205" y="1704734"/>
            <a:ext cx="7811590" cy="3448531"/>
          </a:xfrm>
          <a:prstGeom prst="rect">
            <a:avLst/>
          </a:prstGeom>
        </p:spPr>
      </p:pic>
      <p:sp>
        <p:nvSpPr>
          <p:cNvPr id="3" name="Rectangle: Rounded Corners 2">
            <a:extLst>
              <a:ext uri="{FF2B5EF4-FFF2-40B4-BE49-F238E27FC236}">
                <a16:creationId xmlns:a16="http://schemas.microsoft.com/office/drawing/2014/main" id="{B53E892D-3C2A-4EC8-A01F-E15920AB7E04}"/>
              </a:ext>
            </a:extLst>
          </p:cNvPr>
          <p:cNvSpPr/>
          <p:nvPr/>
        </p:nvSpPr>
        <p:spPr>
          <a:xfrm>
            <a:off x="5274768" y="2766820"/>
            <a:ext cx="1641847" cy="2141242"/>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UHDR</a:t>
            </a:r>
          </a:p>
          <a:p>
            <a:pPr algn="ctr"/>
            <a:r>
              <a:rPr lang="en-US" altLang="zh-CN" sz="1400" b="1" dirty="0">
                <a:solidFill>
                  <a:srgbClr val="C00000"/>
                </a:solidFill>
              </a:rPr>
              <a:t>Felix</a:t>
            </a:r>
          </a:p>
          <a:p>
            <a:pPr algn="ctr"/>
            <a:endParaRPr lang="en-US" altLang="zh-CN" sz="1400" b="1" dirty="0">
              <a:solidFill>
                <a:srgbClr val="C00000"/>
              </a:solidFill>
            </a:endParaRPr>
          </a:p>
        </p:txBody>
      </p:sp>
      <p:sp>
        <p:nvSpPr>
          <p:cNvPr id="4" name="Rectangle: Rounded Corners 3">
            <a:extLst>
              <a:ext uri="{FF2B5EF4-FFF2-40B4-BE49-F238E27FC236}">
                <a16:creationId xmlns:a16="http://schemas.microsoft.com/office/drawing/2014/main" id="{74F77528-88F7-432F-A88B-0AEAE939A1DD}"/>
              </a:ext>
            </a:extLst>
          </p:cNvPr>
          <p:cNvSpPr/>
          <p:nvPr/>
        </p:nvSpPr>
        <p:spPr>
          <a:xfrm>
            <a:off x="7115291" y="2645682"/>
            <a:ext cx="879847" cy="1558995"/>
          </a:xfrm>
          <a:prstGeom prst="roundRect">
            <a:avLst/>
          </a:prstGeom>
          <a:solidFill>
            <a:schemeClr val="bg1">
              <a:lumMod val="65000"/>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altLang="zh-CN" sz="1400" b="1" dirty="0">
              <a:solidFill>
                <a:srgbClr val="C00000"/>
              </a:solidFill>
            </a:endParaRPr>
          </a:p>
          <a:p>
            <a:pPr algn="ctr"/>
            <a:r>
              <a:rPr lang="en-US" altLang="zh-CN" sz="1400" b="1" dirty="0">
                <a:solidFill>
                  <a:srgbClr val="C00000"/>
                </a:solidFill>
              </a:rPr>
              <a:t>HDR</a:t>
            </a:r>
          </a:p>
          <a:p>
            <a:pPr algn="ctr"/>
            <a:r>
              <a:rPr lang="en-US" altLang="zh-CN" sz="1400" b="1" dirty="0">
                <a:solidFill>
                  <a:srgbClr val="C00000"/>
                </a:solidFill>
              </a:rPr>
              <a:t>Marc</a:t>
            </a:r>
          </a:p>
          <a:p>
            <a:pPr algn="ctr"/>
            <a:endParaRPr lang="en-US" altLang="zh-CN" sz="1400" b="1" dirty="0">
              <a:solidFill>
                <a:srgbClr val="C00000"/>
              </a:solidFill>
            </a:endParaRPr>
          </a:p>
        </p:txBody>
      </p:sp>
      <p:sp>
        <p:nvSpPr>
          <p:cNvPr id="5" name="Footer Placeholder 4">
            <a:extLst>
              <a:ext uri="{FF2B5EF4-FFF2-40B4-BE49-F238E27FC236}">
                <a16:creationId xmlns:a16="http://schemas.microsoft.com/office/drawing/2014/main" id="{9E62A27C-142D-493E-BF05-691E419E8640}"/>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305753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D37F5BD-1D76-4903-A603-6DE8FE1ACF1A}"/>
              </a:ext>
            </a:extLst>
          </p:cNvPr>
          <p:cNvSpPr>
            <a:spLocks noGrp="1"/>
          </p:cNvSpPr>
          <p:nvPr>
            <p:ph idx="1"/>
          </p:nvPr>
        </p:nvSpPr>
        <p:spPr>
          <a:xfrm>
            <a:off x="407987" y="1196752"/>
            <a:ext cx="7488213" cy="5010249"/>
          </a:xfrm>
          <a:ln>
            <a:noFill/>
          </a:ln>
        </p:spPr>
        <p:txBody>
          <a:bodyPr/>
          <a:lstStyle/>
          <a:p>
            <a:pPr marL="285744" indent="-285744"/>
            <a:r>
              <a:rPr lang="en-US" dirty="0">
                <a:solidFill>
                  <a:srgbClr val="000000"/>
                </a:solidFill>
              </a:rPr>
              <a:t>PITZ develops optimized electron sources (minimized emittance) for short-wavelength Free Electron Laser (FEL) user facilities like the  </a:t>
            </a:r>
            <a:r>
              <a:rPr lang="en-US" b="1" dirty="0">
                <a:solidFill>
                  <a:srgbClr val="000000"/>
                </a:solidFill>
              </a:rPr>
              <a:t>European X-ray Free Electron Lasers</a:t>
            </a:r>
            <a:r>
              <a:rPr lang="en-US" dirty="0">
                <a:solidFill>
                  <a:srgbClr val="000000"/>
                </a:solidFill>
              </a:rPr>
              <a:t> in Hamburg</a:t>
            </a:r>
          </a:p>
          <a:p>
            <a:pPr marL="285744" indent="-285744"/>
            <a:r>
              <a:rPr lang="en-US" dirty="0"/>
              <a:t>General accelerator R&amp;D and applications of high brightness beam</a:t>
            </a:r>
            <a:br>
              <a:rPr lang="en-US" dirty="0"/>
            </a:br>
            <a:r>
              <a:rPr lang="en-US" dirty="0">
                <a:sym typeface="Wingdings" panose="05000000000000000000" pitchFamily="2" charset="2"/>
              </a:rPr>
              <a:t> R&amp;D on electron FLASH radiation therapy (</a:t>
            </a:r>
            <a:r>
              <a:rPr lang="en-US" b="1" dirty="0" err="1">
                <a:solidFill>
                  <a:srgbClr val="FF0000"/>
                </a:solidFill>
                <a:sym typeface="Wingdings" panose="05000000000000000000" pitchFamily="2" charset="2"/>
              </a:rPr>
              <a:t>FLASH</a:t>
            </a:r>
            <a:r>
              <a:rPr lang="en-US" b="1" dirty="0" err="1">
                <a:solidFill>
                  <a:srgbClr val="FF0000"/>
                </a:solidFill>
                <a:latin typeface="Script MT Bold" panose="03040602040607080904" pitchFamily="66" charset="0"/>
                <a:sym typeface="Wingdings" panose="05000000000000000000" pitchFamily="2" charset="2"/>
              </a:rPr>
              <a:t>lab</a:t>
            </a:r>
            <a:r>
              <a:rPr lang="en-US" b="1" dirty="0" err="1">
                <a:solidFill>
                  <a:srgbClr val="FF0000"/>
                </a:solidFill>
                <a:sym typeface="Wingdings" panose="05000000000000000000" pitchFamily="2" charset="2"/>
              </a:rPr>
              <a:t>@PITZ</a:t>
            </a:r>
            <a:r>
              <a:rPr lang="en-US" dirty="0">
                <a:sym typeface="Wingdings" panose="05000000000000000000" pitchFamily="2" charset="2"/>
              </a:rPr>
              <a:t>)</a:t>
            </a:r>
            <a:endParaRPr lang="en-US" dirty="0"/>
          </a:p>
          <a:p>
            <a:endParaRPr lang="en-US" dirty="0"/>
          </a:p>
        </p:txBody>
      </p:sp>
      <p:sp>
        <p:nvSpPr>
          <p:cNvPr id="2" name="Title 1"/>
          <p:cNvSpPr>
            <a:spLocks noGrp="1"/>
          </p:cNvSpPr>
          <p:nvPr>
            <p:ph type="title"/>
          </p:nvPr>
        </p:nvSpPr>
        <p:spPr/>
        <p:txBody>
          <a:bodyPr/>
          <a:lstStyle/>
          <a:p>
            <a:r>
              <a:rPr lang="en-US" sz="3200" dirty="0"/>
              <a:t>About PITZ</a:t>
            </a:r>
          </a:p>
        </p:txBody>
      </p:sp>
      <p:sp>
        <p:nvSpPr>
          <p:cNvPr id="20" name="Text Placeholder 19">
            <a:extLst>
              <a:ext uri="{FF2B5EF4-FFF2-40B4-BE49-F238E27FC236}">
                <a16:creationId xmlns:a16="http://schemas.microsoft.com/office/drawing/2014/main" id="{959C131C-4C60-437D-B308-F247E5EDDC54}"/>
              </a:ext>
            </a:extLst>
          </p:cNvPr>
          <p:cNvSpPr>
            <a:spLocks noGrp="1"/>
          </p:cNvSpPr>
          <p:nvPr>
            <p:ph type="body" sz="quarter" idx="13"/>
          </p:nvPr>
        </p:nvSpPr>
        <p:spPr/>
        <p:txBody>
          <a:bodyPr/>
          <a:lstStyle/>
          <a:p>
            <a:r>
              <a:rPr lang="en-US" dirty="0">
                <a:solidFill>
                  <a:srgbClr val="FF0000"/>
                </a:solidFill>
              </a:rPr>
              <a:t>P</a:t>
            </a:r>
            <a:r>
              <a:rPr lang="en-US" dirty="0"/>
              <a:t>hoto </a:t>
            </a:r>
            <a:r>
              <a:rPr lang="en-US" dirty="0">
                <a:solidFill>
                  <a:srgbClr val="FF0000"/>
                </a:solidFill>
              </a:rPr>
              <a:t>I</a:t>
            </a:r>
            <a:r>
              <a:rPr lang="en-US" dirty="0"/>
              <a:t>njector </a:t>
            </a:r>
            <a:r>
              <a:rPr lang="en-US" dirty="0">
                <a:solidFill>
                  <a:srgbClr val="FF0000"/>
                </a:solidFill>
              </a:rPr>
              <a:t>T</a:t>
            </a:r>
            <a:r>
              <a:rPr lang="en-US" dirty="0"/>
              <a:t>est facility at DESY in </a:t>
            </a:r>
            <a:r>
              <a:rPr lang="en-US" dirty="0" err="1">
                <a:solidFill>
                  <a:srgbClr val="FF0000"/>
                </a:solidFill>
              </a:rPr>
              <a:t>Z</a:t>
            </a:r>
            <a:r>
              <a:rPr lang="en-US" dirty="0" err="1"/>
              <a:t>euthen</a:t>
            </a:r>
            <a:r>
              <a:rPr lang="en-US" dirty="0"/>
              <a:t> (</a:t>
            </a:r>
            <a:r>
              <a:rPr lang="en-US" dirty="0">
                <a:solidFill>
                  <a:srgbClr val="FF0000"/>
                </a:solidFill>
              </a:rPr>
              <a:t>PITZ</a:t>
            </a:r>
            <a:r>
              <a:rPr lang="en-US" dirty="0"/>
              <a:t>)</a:t>
            </a:r>
          </a:p>
        </p:txBody>
      </p:sp>
      <p:grpSp>
        <p:nvGrpSpPr>
          <p:cNvPr id="4" name="Group 3">
            <a:extLst>
              <a:ext uri="{FF2B5EF4-FFF2-40B4-BE49-F238E27FC236}">
                <a16:creationId xmlns:a16="http://schemas.microsoft.com/office/drawing/2014/main" id="{B95C0084-9D3C-4346-B3A5-9556EE6A1AA3}"/>
              </a:ext>
            </a:extLst>
          </p:cNvPr>
          <p:cNvGrpSpPr/>
          <p:nvPr/>
        </p:nvGrpSpPr>
        <p:grpSpPr>
          <a:xfrm>
            <a:off x="7968208" y="188640"/>
            <a:ext cx="3503712" cy="2327092"/>
            <a:chOff x="8256240" y="884001"/>
            <a:chExt cx="3503712" cy="2327092"/>
          </a:xfrm>
        </p:grpSpPr>
        <p:pic>
          <p:nvPicPr>
            <p:cNvPr id="89" name="Picture 88">
              <a:extLst>
                <a:ext uri="{FF2B5EF4-FFF2-40B4-BE49-F238E27FC236}">
                  <a16:creationId xmlns:a16="http://schemas.microsoft.com/office/drawing/2014/main" id="{A6597478-C77F-486F-B01C-D1F39DA73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884001"/>
              <a:ext cx="3503712" cy="2327092"/>
            </a:xfrm>
            <a:prstGeom prst="rect">
              <a:avLst/>
            </a:prstGeom>
          </p:spPr>
        </p:pic>
        <p:sp>
          <p:nvSpPr>
            <p:cNvPr id="93" name="TextBox 92">
              <a:extLst>
                <a:ext uri="{FF2B5EF4-FFF2-40B4-BE49-F238E27FC236}">
                  <a16:creationId xmlns:a16="http://schemas.microsoft.com/office/drawing/2014/main" id="{F44951BE-03EB-49EC-A1C1-4DAEFB6AEE3B}"/>
                </a:ext>
              </a:extLst>
            </p:cNvPr>
            <p:cNvSpPr txBox="1"/>
            <p:nvPr/>
          </p:nvSpPr>
          <p:spPr>
            <a:xfrm>
              <a:off x="8328248" y="2852936"/>
              <a:ext cx="3413114" cy="338554"/>
            </a:xfrm>
            <a:prstGeom prst="rect">
              <a:avLst/>
            </a:prstGeom>
            <a:noFill/>
          </p:spPr>
          <p:txBody>
            <a:bodyPr wrap="none" rtlCol="0">
              <a:spAutoFit/>
            </a:bodyPr>
            <a:lstStyle/>
            <a:p>
              <a:r>
                <a:rPr lang="en-US" sz="1600" b="1" dirty="0">
                  <a:solidFill>
                    <a:schemeClr val="bg1"/>
                  </a:solidFill>
                </a:rPr>
                <a:t>PITZ cooperates with 26 partners</a:t>
              </a:r>
            </a:p>
          </p:txBody>
        </p:sp>
      </p:grpSp>
      <p:grpSp>
        <p:nvGrpSpPr>
          <p:cNvPr id="100" name="Group 99">
            <a:extLst>
              <a:ext uri="{FF2B5EF4-FFF2-40B4-BE49-F238E27FC236}">
                <a16:creationId xmlns:a16="http://schemas.microsoft.com/office/drawing/2014/main" id="{2681D738-8068-47F4-96F7-C34A7BD63A90}"/>
              </a:ext>
            </a:extLst>
          </p:cNvPr>
          <p:cNvGrpSpPr/>
          <p:nvPr/>
        </p:nvGrpSpPr>
        <p:grpSpPr>
          <a:xfrm>
            <a:off x="191344" y="4365104"/>
            <a:ext cx="2088232" cy="2013650"/>
            <a:chOff x="-45635" y="4880992"/>
            <a:chExt cx="1642851" cy="1584176"/>
          </a:xfrm>
        </p:grpSpPr>
        <p:pic>
          <p:nvPicPr>
            <p:cNvPr id="170" name="Picture 169">
              <a:extLst>
                <a:ext uri="{FF2B5EF4-FFF2-40B4-BE49-F238E27FC236}">
                  <a16:creationId xmlns:a16="http://schemas.microsoft.com/office/drawing/2014/main" id="{EE8A8299-863B-4B5C-9E61-5B8B083BE5ED}"/>
                </a:ext>
              </a:extLst>
            </p:cNvPr>
            <p:cNvPicPr>
              <a:picLocks noChangeAspect="1"/>
            </p:cNvPicPr>
            <p:nvPr/>
          </p:nvPicPr>
          <p:blipFill rotWithShape="1">
            <a:blip r:embed="rId4"/>
            <a:srcRect l="9136" t="2918" r="4379" b="3181"/>
            <a:stretch/>
          </p:blipFill>
          <p:spPr>
            <a:xfrm flipH="1">
              <a:off x="0" y="5054600"/>
              <a:ext cx="1544293" cy="1382157"/>
            </a:xfrm>
            <a:prstGeom prst="rect">
              <a:avLst/>
            </a:prstGeom>
          </p:spPr>
        </p:pic>
        <p:sp>
          <p:nvSpPr>
            <p:cNvPr id="171" name="Rectangular Callout 20">
              <a:extLst>
                <a:ext uri="{FF2B5EF4-FFF2-40B4-BE49-F238E27FC236}">
                  <a16:creationId xmlns:a16="http://schemas.microsoft.com/office/drawing/2014/main" id="{B01B09EA-A1A2-44CF-93B2-50D76DCC3769}"/>
                </a:ext>
              </a:extLst>
            </p:cNvPr>
            <p:cNvSpPr/>
            <p:nvPr/>
          </p:nvSpPr>
          <p:spPr bwMode="auto">
            <a:xfrm>
              <a:off x="0" y="4911100"/>
              <a:ext cx="1597216" cy="1554068"/>
            </a:xfrm>
            <a:prstGeom prst="wedgeRectCallout">
              <a:avLst>
                <a:gd name="adj1" fmla="val -39025"/>
                <a:gd name="adj2" fmla="val -72949"/>
              </a:avLst>
            </a:prstGeom>
            <a:noFill/>
            <a:ln w="19050" cap="flat" cmpd="sng" algn="ctr">
              <a:solidFill>
                <a:srgbClr val="00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1600">
                <a:latin typeface="Arial" charset="0"/>
              </a:endParaRPr>
            </a:p>
          </p:txBody>
        </p:sp>
        <p:sp>
          <p:nvSpPr>
            <p:cNvPr id="172" name="Rectangle 171">
              <a:extLst>
                <a:ext uri="{FF2B5EF4-FFF2-40B4-BE49-F238E27FC236}">
                  <a16:creationId xmlns:a16="http://schemas.microsoft.com/office/drawing/2014/main" id="{111F9E07-8BF3-4BE1-8386-42B576A8A810}"/>
                </a:ext>
              </a:extLst>
            </p:cNvPr>
            <p:cNvSpPr/>
            <p:nvPr/>
          </p:nvSpPr>
          <p:spPr>
            <a:xfrm>
              <a:off x="-45635" y="4880992"/>
              <a:ext cx="1262626" cy="242134"/>
            </a:xfrm>
            <a:prstGeom prst="rect">
              <a:avLst/>
            </a:prstGeom>
          </p:spPr>
          <p:txBody>
            <a:bodyPr wrap="none">
              <a:spAutoFit/>
            </a:bodyPr>
            <a:lstStyle/>
            <a:p>
              <a:r>
                <a:rPr lang="en-US" sz="1400" b="1" dirty="0">
                  <a:solidFill>
                    <a:srgbClr val="006600"/>
                  </a:solidFill>
                </a:rPr>
                <a:t>L-band (1.3 GHz)</a:t>
              </a:r>
            </a:p>
          </p:txBody>
        </p:sp>
      </p:grpSp>
      <p:sp>
        <p:nvSpPr>
          <p:cNvPr id="12" name="TextBox 11">
            <a:extLst>
              <a:ext uri="{FF2B5EF4-FFF2-40B4-BE49-F238E27FC236}">
                <a16:creationId xmlns:a16="http://schemas.microsoft.com/office/drawing/2014/main" id="{E2E59485-792B-4D00-936F-D4B6CB881266}"/>
              </a:ext>
            </a:extLst>
          </p:cNvPr>
          <p:cNvSpPr txBox="1"/>
          <p:nvPr/>
        </p:nvSpPr>
        <p:spPr>
          <a:xfrm>
            <a:off x="199651" y="4621902"/>
            <a:ext cx="1071323" cy="318100"/>
          </a:xfrm>
          <a:prstGeom prst="rect">
            <a:avLst/>
          </a:prstGeom>
          <a:noFill/>
        </p:spPr>
        <p:txBody>
          <a:bodyPr wrap="square" rtlCol="0">
            <a:spAutoFit/>
          </a:bodyPr>
          <a:lstStyle/>
          <a:p>
            <a:r>
              <a:rPr lang="en-US" sz="1400" b="1" dirty="0">
                <a:solidFill>
                  <a:srgbClr val="006600"/>
                </a:solidFill>
              </a:rPr>
              <a:t>60 </a:t>
            </a:r>
            <a:r>
              <a:rPr lang="en-US" altLang="zh-CN" sz="1400" b="1" dirty="0">
                <a:solidFill>
                  <a:srgbClr val="006600"/>
                </a:solidFill>
              </a:rPr>
              <a:t>MV/m</a:t>
            </a:r>
            <a:endParaRPr lang="en-US" sz="1400" b="1" dirty="0">
              <a:solidFill>
                <a:srgbClr val="006600"/>
              </a:solidFill>
            </a:endParaRPr>
          </a:p>
        </p:txBody>
      </p:sp>
      <p:graphicFrame>
        <p:nvGraphicFramePr>
          <p:cNvPr id="325" name="Table 324">
            <a:extLst>
              <a:ext uri="{FF2B5EF4-FFF2-40B4-BE49-F238E27FC236}">
                <a16:creationId xmlns:a16="http://schemas.microsoft.com/office/drawing/2014/main" id="{FC0FB525-952B-48D3-9A6F-BF071AB7A2A0}"/>
              </a:ext>
            </a:extLst>
          </p:cNvPr>
          <p:cNvGraphicFramePr>
            <a:graphicFrameLocks noGrp="1"/>
          </p:cNvGraphicFramePr>
          <p:nvPr>
            <p:extLst>
              <p:ext uri="{D42A27DB-BD31-4B8C-83A1-F6EECF244321}">
                <p14:modId xmlns:p14="http://schemas.microsoft.com/office/powerpoint/2010/main" val="1561595237"/>
              </p:ext>
            </p:extLst>
          </p:nvPr>
        </p:nvGraphicFramePr>
        <p:xfrm>
          <a:off x="3755064" y="4799725"/>
          <a:ext cx="3387463" cy="1524000"/>
        </p:xfrm>
        <a:graphic>
          <a:graphicData uri="http://schemas.openxmlformats.org/drawingml/2006/table">
            <a:tbl>
              <a:tblPr firstRow="1" bandRow="1">
                <a:tableStyleId>{5C22544A-7EE6-4342-B048-85BDC9FD1C3A}</a:tableStyleId>
              </a:tblPr>
              <a:tblGrid>
                <a:gridCol w="1764354">
                  <a:extLst>
                    <a:ext uri="{9D8B030D-6E8A-4147-A177-3AD203B41FA5}">
                      <a16:colId xmlns:a16="http://schemas.microsoft.com/office/drawing/2014/main" val="2147200784"/>
                    </a:ext>
                  </a:extLst>
                </a:gridCol>
                <a:gridCol w="1623109">
                  <a:extLst>
                    <a:ext uri="{9D8B030D-6E8A-4147-A177-3AD203B41FA5}">
                      <a16:colId xmlns:a16="http://schemas.microsoft.com/office/drawing/2014/main" val="3573846818"/>
                    </a:ext>
                  </a:extLst>
                </a:gridCol>
              </a:tblGrid>
              <a:tr h="228025">
                <a:tc>
                  <a:txBody>
                    <a:bodyPr/>
                    <a:lstStyle/>
                    <a:p>
                      <a:r>
                        <a:rPr lang="en-US" sz="1400" dirty="0"/>
                        <a:t>Property</a:t>
                      </a:r>
                    </a:p>
                  </a:txBody>
                  <a:tcPr/>
                </a:tc>
                <a:tc>
                  <a:txBody>
                    <a:bodyPr/>
                    <a:lstStyle/>
                    <a:p>
                      <a:r>
                        <a:rPr lang="en-US" sz="1400" dirty="0"/>
                        <a:t>Value</a:t>
                      </a:r>
                    </a:p>
                  </a:txBody>
                  <a:tcPr/>
                </a:tc>
                <a:extLst>
                  <a:ext uri="{0D108BD9-81ED-4DB2-BD59-A6C34878D82A}">
                    <a16:rowId xmlns:a16="http://schemas.microsoft.com/office/drawing/2014/main" val="3057071135"/>
                  </a:ext>
                </a:extLst>
              </a:tr>
              <a:tr h="228025">
                <a:tc>
                  <a:txBody>
                    <a:bodyPr/>
                    <a:lstStyle/>
                    <a:p>
                      <a:r>
                        <a:rPr lang="en-US" sz="1400" dirty="0"/>
                        <a:t>Energy</a:t>
                      </a:r>
                    </a:p>
                  </a:txBody>
                  <a:tcPr/>
                </a:tc>
                <a:tc>
                  <a:txBody>
                    <a:bodyPr/>
                    <a:lstStyle/>
                    <a:p>
                      <a:r>
                        <a:rPr lang="en-US" sz="1400" dirty="0"/>
                        <a:t>&lt; 22 MeV</a:t>
                      </a:r>
                    </a:p>
                  </a:txBody>
                  <a:tcPr/>
                </a:tc>
                <a:extLst>
                  <a:ext uri="{0D108BD9-81ED-4DB2-BD59-A6C34878D82A}">
                    <a16:rowId xmlns:a16="http://schemas.microsoft.com/office/drawing/2014/main" val="3243263263"/>
                  </a:ext>
                </a:extLst>
              </a:tr>
              <a:tr h="228025">
                <a:tc>
                  <a:txBody>
                    <a:bodyPr/>
                    <a:lstStyle/>
                    <a:p>
                      <a:r>
                        <a:rPr lang="en-US" sz="1400" dirty="0"/>
                        <a:t>Bunch charge</a:t>
                      </a:r>
                    </a:p>
                  </a:txBody>
                  <a:tcPr/>
                </a:tc>
                <a:tc>
                  <a:txBody>
                    <a:bodyPr/>
                    <a:lstStyle/>
                    <a:p>
                      <a:r>
                        <a:rPr lang="en-US" sz="1400" dirty="0" err="1"/>
                        <a:t>fC</a:t>
                      </a:r>
                      <a:r>
                        <a:rPr lang="en-US" sz="1400" dirty="0"/>
                        <a:t> to 5 </a:t>
                      </a:r>
                      <a:r>
                        <a:rPr lang="en-US" sz="1400" dirty="0" err="1"/>
                        <a:t>nC</a:t>
                      </a:r>
                      <a:endParaRPr lang="en-US" sz="1400" dirty="0"/>
                    </a:p>
                  </a:txBody>
                  <a:tcPr/>
                </a:tc>
                <a:extLst>
                  <a:ext uri="{0D108BD9-81ED-4DB2-BD59-A6C34878D82A}">
                    <a16:rowId xmlns:a16="http://schemas.microsoft.com/office/drawing/2014/main" val="968188476"/>
                  </a:ext>
                </a:extLst>
              </a:tr>
              <a:tr h="228025">
                <a:tc>
                  <a:txBody>
                    <a:bodyPr/>
                    <a:lstStyle/>
                    <a:p>
                      <a:r>
                        <a:rPr lang="en-US" sz="1400" dirty="0"/>
                        <a:t>Duration (FWHM)</a:t>
                      </a:r>
                    </a:p>
                  </a:txBody>
                  <a:tcPr/>
                </a:tc>
                <a:tc>
                  <a:txBody>
                    <a:bodyPr/>
                    <a:lstStyle/>
                    <a:p>
                      <a:r>
                        <a:rPr lang="en-US" sz="1400" dirty="0"/>
                        <a:t>0.1 – 30 </a:t>
                      </a:r>
                      <a:r>
                        <a:rPr lang="en-US" sz="1400" dirty="0" err="1"/>
                        <a:t>ps</a:t>
                      </a:r>
                      <a:endParaRPr lang="en-US" sz="1400" dirty="0"/>
                    </a:p>
                  </a:txBody>
                  <a:tcPr/>
                </a:tc>
                <a:extLst>
                  <a:ext uri="{0D108BD9-81ED-4DB2-BD59-A6C34878D82A}">
                    <a16:rowId xmlns:a16="http://schemas.microsoft.com/office/drawing/2014/main" val="3176214483"/>
                  </a:ext>
                </a:extLst>
              </a:tr>
              <a:tr h="228025">
                <a:tc>
                  <a:txBody>
                    <a:bodyPr/>
                    <a:lstStyle/>
                    <a:p>
                      <a:r>
                        <a:rPr lang="en-US" sz="1400" dirty="0"/>
                        <a:t>Beam size (RMS)</a:t>
                      </a:r>
                    </a:p>
                  </a:txBody>
                  <a:tcPr/>
                </a:tc>
                <a:tc>
                  <a:txBody>
                    <a:bodyPr/>
                    <a:lstStyle/>
                    <a:p>
                      <a:r>
                        <a:rPr lang="en-US" sz="1400" dirty="0"/>
                        <a:t>µm – mm</a:t>
                      </a:r>
                    </a:p>
                  </a:txBody>
                  <a:tcPr/>
                </a:tc>
                <a:extLst>
                  <a:ext uri="{0D108BD9-81ED-4DB2-BD59-A6C34878D82A}">
                    <a16:rowId xmlns:a16="http://schemas.microsoft.com/office/drawing/2014/main" val="3590268668"/>
                  </a:ext>
                </a:extLst>
              </a:tr>
            </a:tbl>
          </a:graphicData>
        </a:graphic>
      </p:graphicFrame>
      <p:sp>
        <p:nvSpPr>
          <p:cNvPr id="99" name="Rectangle 98">
            <a:extLst>
              <a:ext uri="{FF2B5EF4-FFF2-40B4-BE49-F238E27FC236}">
                <a16:creationId xmlns:a16="http://schemas.microsoft.com/office/drawing/2014/main" id="{F5502687-82B1-4C3A-B510-F05D2BA6E23F}"/>
              </a:ext>
            </a:extLst>
          </p:cNvPr>
          <p:cNvSpPr/>
          <p:nvPr/>
        </p:nvSpPr>
        <p:spPr>
          <a:xfrm>
            <a:off x="9158794" y="4793076"/>
            <a:ext cx="2706618" cy="738664"/>
          </a:xfrm>
          <a:prstGeom prst="rect">
            <a:avLst/>
          </a:prstGeom>
        </p:spPr>
        <p:txBody>
          <a:bodyPr wrap="square">
            <a:spAutoFit/>
          </a:bodyPr>
          <a:lstStyle/>
          <a:p>
            <a:pPr>
              <a:spcAft>
                <a:spcPts val="600"/>
              </a:spcAft>
            </a:pPr>
            <a:r>
              <a:rPr lang="en-US" sz="1400" b="1" dirty="0">
                <a:solidFill>
                  <a:srgbClr val="FF0000"/>
                </a:solidFill>
              </a:rPr>
              <a:t>Separate access to Tunnel 2 </a:t>
            </a:r>
            <a:r>
              <a:rPr lang="en-US" sz="1400" dirty="0">
                <a:solidFill>
                  <a:srgbClr val="000000"/>
                </a:solidFill>
              </a:rPr>
              <a:t>allows sample exchange while the accelerator is running</a:t>
            </a:r>
          </a:p>
        </p:txBody>
      </p:sp>
      <p:sp>
        <p:nvSpPr>
          <p:cNvPr id="3" name="Footer Placeholder 2">
            <a:extLst>
              <a:ext uri="{FF2B5EF4-FFF2-40B4-BE49-F238E27FC236}">
                <a16:creationId xmlns:a16="http://schemas.microsoft.com/office/drawing/2014/main" id="{B327F4D8-ED0C-497A-96FC-90B359798062}"/>
              </a:ext>
            </a:extLst>
          </p:cNvPr>
          <p:cNvSpPr>
            <a:spLocks noGrp="1"/>
          </p:cNvSpPr>
          <p:nvPr>
            <p:ph type="ftr" sz="quarter" idx="11"/>
          </p:nvPr>
        </p:nvSpPr>
        <p:spPr/>
        <p:txBody>
          <a:bodyPr/>
          <a:lstStyle/>
          <a:p>
            <a:r>
              <a:rPr lang="en-US"/>
              <a:t>X.-K. Li          |          VHEE'25, Daresbury          |          The new beamline and biolab at FLASHlab@PITZ</a:t>
            </a:r>
          </a:p>
        </p:txBody>
      </p:sp>
      <p:grpSp>
        <p:nvGrpSpPr>
          <p:cNvPr id="5" name="Group 4">
            <a:extLst>
              <a:ext uri="{FF2B5EF4-FFF2-40B4-BE49-F238E27FC236}">
                <a16:creationId xmlns:a16="http://schemas.microsoft.com/office/drawing/2014/main" id="{CEC9C291-F960-43CE-AA5B-3262B814B175}"/>
              </a:ext>
            </a:extLst>
          </p:cNvPr>
          <p:cNvGrpSpPr/>
          <p:nvPr/>
        </p:nvGrpSpPr>
        <p:grpSpPr>
          <a:xfrm>
            <a:off x="191344" y="2708920"/>
            <a:ext cx="11864458" cy="2304255"/>
            <a:chOff x="191344" y="2708920"/>
            <a:chExt cx="11864458" cy="2304255"/>
          </a:xfrm>
        </p:grpSpPr>
        <p:grpSp>
          <p:nvGrpSpPr>
            <p:cNvPr id="176" name="Group 175">
              <a:extLst>
                <a:ext uri="{FF2B5EF4-FFF2-40B4-BE49-F238E27FC236}">
                  <a16:creationId xmlns:a16="http://schemas.microsoft.com/office/drawing/2014/main" id="{4E3102F5-79CD-4907-B85E-8FD0E0164BA1}"/>
                </a:ext>
              </a:extLst>
            </p:cNvPr>
            <p:cNvGrpSpPr/>
            <p:nvPr/>
          </p:nvGrpSpPr>
          <p:grpSpPr>
            <a:xfrm>
              <a:off x="191344" y="2708920"/>
              <a:ext cx="11864458" cy="2304255"/>
              <a:chOff x="191344" y="2132856"/>
              <a:chExt cx="11864458" cy="2304255"/>
            </a:xfrm>
          </p:grpSpPr>
          <p:grpSp>
            <p:nvGrpSpPr>
              <p:cNvPr id="177" name="Group 176">
                <a:extLst>
                  <a:ext uri="{FF2B5EF4-FFF2-40B4-BE49-F238E27FC236}">
                    <a16:creationId xmlns:a16="http://schemas.microsoft.com/office/drawing/2014/main" id="{800CF004-961F-4BB7-A619-4CC468A8624B}"/>
                  </a:ext>
                </a:extLst>
              </p:cNvPr>
              <p:cNvGrpSpPr/>
              <p:nvPr/>
            </p:nvGrpSpPr>
            <p:grpSpPr>
              <a:xfrm>
                <a:off x="191344" y="2132856"/>
                <a:ext cx="11864458" cy="2304255"/>
                <a:chOff x="191344" y="3429000"/>
                <a:chExt cx="11864458" cy="2304255"/>
              </a:xfrm>
            </p:grpSpPr>
            <p:grpSp>
              <p:nvGrpSpPr>
                <p:cNvPr id="179" name="Group 178">
                  <a:extLst>
                    <a:ext uri="{FF2B5EF4-FFF2-40B4-BE49-F238E27FC236}">
                      <a16:creationId xmlns:a16="http://schemas.microsoft.com/office/drawing/2014/main" id="{6078FEDF-DEDB-4E9F-9B93-B0DFF1A66F83}"/>
                    </a:ext>
                  </a:extLst>
                </p:cNvPr>
                <p:cNvGrpSpPr/>
                <p:nvPr/>
              </p:nvGrpSpPr>
              <p:grpSpPr>
                <a:xfrm>
                  <a:off x="191344" y="3429000"/>
                  <a:ext cx="11864458" cy="2304255"/>
                  <a:chOff x="191344" y="448674"/>
                  <a:chExt cx="11864458" cy="2656014"/>
                </a:xfrm>
              </p:grpSpPr>
              <p:pic>
                <p:nvPicPr>
                  <p:cNvPr id="184" name="Picture 183">
                    <a:extLst>
                      <a:ext uri="{FF2B5EF4-FFF2-40B4-BE49-F238E27FC236}">
                        <a16:creationId xmlns:a16="http://schemas.microsoft.com/office/drawing/2014/main" id="{D8EDCC08-A5D4-4A85-B881-CD1B0D5CB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620688"/>
                    <a:ext cx="11846171" cy="2484000"/>
                  </a:xfrm>
                  <a:prstGeom prst="rect">
                    <a:avLst/>
                  </a:prstGeom>
                </p:spPr>
              </p:pic>
              <p:sp>
                <p:nvSpPr>
                  <p:cNvPr id="186" name="Text Box 33">
                    <a:extLst>
                      <a:ext uri="{FF2B5EF4-FFF2-40B4-BE49-F238E27FC236}">
                        <a16:creationId xmlns:a16="http://schemas.microsoft.com/office/drawing/2014/main" id="{2CE47D19-0FE9-4CB7-A86B-198EC7E3C020}"/>
                      </a:ext>
                    </a:extLst>
                  </p:cNvPr>
                  <p:cNvSpPr txBox="1">
                    <a:spLocks noChangeArrowheads="1"/>
                  </p:cNvSpPr>
                  <p:nvPr/>
                </p:nvSpPr>
                <p:spPr bwMode="auto">
                  <a:xfrm>
                    <a:off x="2229929" y="847745"/>
                    <a:ext cx="860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solidFill>
                          <a:srgbClr val="FF0000"/>
                        </a:solidFill>
                      </a:rPr>
                      <a:t>&lt;25 MeV</a:t>
                    </a:r>
                  </a:p>
                </p:txBody>
              </p:sp>
              <p:sp>
                <p:nvSpPr>
                  <p:cNvPr id="187" name="Rectangle: Rounded Corners 186">
                    <a:extLst>
                      <a:ext uri="{FF2B5EF4-FFF2-40B4-BE49-F238E27FC236}">
                        <a16:creationId xmlns:a16="http://schemas.microsoft.com/office/drawing/2014/main" id="{E2B31E3D-BCAD-4661-9C11-89AF19F6C17A}"/>
                      </a:ext>
                    </a:extLst>
                  </p:cNvPr>
                  <p:cNvSpPr/>
                  <p:nvPr/>
                </p:nvSpPr>
                <p:spPr>
                  <a:xfrm>
                    <a:off x="9626600" y="448674"/>
                    <a:ext cx="2429202" cy="118133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rgbClr val="FF0000"/>
                      </a:solidFill>
                    </a:endParaRPr>
                  </a:p>
                </p:txBody>
              </p:sp>
              <p:sp>
                <p:nvSpPr>
                  <p:cNvPr id="188" name="Text Box 32">
                    <a:extLst>
                      <a:ext uri="{FF2B5EF4-FFF2-40B4-BE49-F238E27FC236}">
                        <a16:creationId xmlns:a16="http://schemas.microsoft.com/office/drawing/2014/main" id="{7B539C8C-4BB4-42AD-BF8D-2B593AF8C7CC}"/>
                      </a:ext>
                    </a:extLst>
                  </p:cNvPr>
                  <p:cNvSpPr txBox="1">
                    <a:spLocks noChangeArrowheads="1"/>
                  </p:cNvSpPr>
                  <p:nvPr/>
                </p:nvSpPr>
                <p:spPr bwMode="auto">
                  <a:xfrm>
                    <a:off x="10128448" y="479888"/>
                    <a:ext cx="1736964" cy="31928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200" b="1" dirty="0" err="1">
                        <a:solidFill>
                          <a:srgbClr val="FF0000"/>
                        </a:solidFill>
                      </a:rPr>
                      <a:t>FLASH</a:t>
                    </a:r>
                    <a:r>
                      <a:rPr lang="en-US" altLang="en-US" sz="1200" b="1" dirty="0" err="1">
                        <a:solidFill>
                          <a:srgbClr val="FF0000"/>
                        </a:solidFill>
                        <a:latin typeface="Script MT Bold" panose="03040602040607080904" pitchFamily="66" charset="0"/>
                      </a:rPr>
                      <a:t>lab</a:t>
                    </a:r>
                    <a:r>
                      <a:rPr lang="en-US" altLang="en-US" sz="1200" b="1" dirty="0" err="1">
                        <a:solidFill>
                          <a:srgbClr val="FF0000"/>
                        </a:solidFill>
                      </a:rPr>
                      <a:t>@PITZ</a:t>
                    </a:r>
                    <a:endParaRPr lang="en-US" altLang="en-US" sz="1200" b="1" dirty="0">
                      <a:solidFill>
                        <a:srgbClr val="FF0000"/>
                      </a:solidFill>
                    </a:endParaRPr>
                  </a:p>
                </p:txBody>
              </p:sp>
            </p:grpSp>
            <p:sp>
              <p:nvSpPr>
                <p:cNvPr id="180" name="Rectangle 179">
                  <a:extLst>
                    <a:ext uri="{FF2B5EF4-FFF2-40B4-BE49-F238E27FC236}">
                      <a16:creationId xmlns:a16="http://schemas.microsoft.com/office/drawing/2014/main" id="{5E8B2DE3-E8DF-4594-A2CC-283599A3E537}"/>
                    </a:ext>
                  </a:extLst>
                </p:cNvPr>
                <p:cNvSpPr/>
                <p:nvPr/>
              </p:nvSpPr>
              <p:spPr>
                <a:xfrm rot="10800000" flipH="1" flipV="1">
                  <a:off x="2207568" y="3717032"/>
                  <a:ext cx="864096" cy="3600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&lt;22 MeV</a:t>
                  </a:r>
                </a:p>
              </p:txBody>
            </p:sp>
            <p:sp>
              <p:nvSpPr>
                <p:cNvPr id="181" name="Rectangle 180">
                  <a:extLst>
                    <a:ext uri="{FF2B5EF4-FFF2-40B4-BE49-F238E27FC236}">
                      <a16:creationId xmlns:a16="http://schemas.microsoft.com/office/drawing/2014/main" id="{79D745D6-C903-43D4-A2AD-22942FF47D93}"/>
                    </a:ext>
                  </a:extLst>
                </p:cNvPr>
                <p:cNvSpPr/>
                <p:nvPr/>
              </p:nvSpPr>
              <p:spPr>
                <a:xfrm rot="10800000" flipH="1" flipV="1">
                  <a:off x="695400" y="3901430"/>
                  <a:ext cx="720080" cy="31965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82" name="Rectangle 181">
                  <a:extLst>
                    <a:ext uri="{FF2B5EF4-FFF2-40B4-BE49-F238E27FC236}">
                      <a16:creationId xmlns:a16="http://schemas.microsoft.com/office/drawing/2014/main" id="{CB217CDE-BC24-4BEB-90A5-019103517659}"/>
                    </a:ext>
                  </a:extLst>
                </p:cNvPr>
                <p:cNvSpPr/>
                <p:nvPr/>
              </p:nvSpPr>
              <p:spPr>
                <a:xfrm rot="10800000" flipH="1" flipV="1">
                  <a:off x="3359696" y="3861048"/>
                  <a:ext cx="1008112" cy="2880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83" name="Rectangle 182">
                  <a:extLst>
                    <a:ext uri="{FF2B5EF4-FFF2-40B4-BE49-F238E27FC236}">
                      <a16:creationId xmlns:a16="http://schemas.microsoft.com/office/drawing/2014/main" id="{20441171-1703-4513-ADD0-C1AB1EE3D0E5}"/>
                    </a:ext>
                  </a:extLst>
                </p:cNvPr>
                <p:cNvSpPr/>
                <p:nvPr/>
              </p:nvSpPr>
              <p:spPr>
                <a:xfrm rot="10800000" flipH="1" flipV="1">
                  <a:off x="5807968" y="3933056"/>
                  <a:ext cx="504056" cy="2880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178" name="Rectangle 177">
                <a:extLst>
                  <a:ext uri="{FF2B5EF4-FFF2-40B4-BE49-F238E27FC236}">
                    <a16:creationId xmlns:a16="http://schemas.microsoft.com/office/drawing/2014/main" id="{81C17844-51F8-4C8D-B43D-A393A371737C}"/>
                  </a:ext>
                </a:extLst>
              </p:cNvPr>
              <p:cNvSpPr/>
              <p:nvPr/>
            </p:nvSpPr>
            <p:spPr>
              <a:xfrm rot="10800000" flipH="1" flipV="1">
                <a:off x="2428949" y="3768070"/>
                <a:ext cx="6300757" cy="3600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0000"/>
                    </a:solidFill>
                  </a:rPr>
                  <a:t>e</a:t>
                </a:r>
                <a:r>
                  <a:rPr lang="en-US" sz="1400" b="1" u="sng" baseline="30000" dirty="0">
                    <a:solidFill>
                      <a:srgbClr val="000000"/>
                    </a:solidFill>
                  </a:rPr>
                  <a:t>-</a:t>
                </a:r>
                <a:r>
                  <a:rPr lang="en-US" sz="1400" b="1" u="sng" dirty="0">
                    <a:solidFill>
                      <a:srgbClr val="000000"/>
                    </a:solidFill>
                  </a:rPr>
                  <a:t> beam diagnostics </a:t>
                </a:r>
                <a:r>
                  <a:rPr lang="en-US" sz="1400" u="sng" dirty="0">
                    <a:solidFill>
                      <a:srgbClr val="000000"/>
                    </a:solidFill>
                  </a:rPr>
                  <a:t>(charge, spectrum, emittance, current profile, </a:t>
                </a:r>
                <a:r>
                  <a:rPr lang="en-US" sz="1400" u="sng" dirty="0" err="1">
                    <a:solidFill>
                      <a:srgbClr val="000000"/>
                    </a:solidFill>
                  </a:rPr>
                  <a:t>etc</a:t>
                </a:r>
                <a:r>
                  <a:rPr lang="en-US" sz="1400" u="sng" dirty="0">
                    <a:solidFill>
                      <a:srgbClr val="000000"/>
                    </a:solidFill>
                  </a:rPr>
                  <a:t>)</a:t>
                </a:r>
              </a:p>
            </p:txBody>
          </p:sp>
        </p:grpSp>
        <p:sp>
          <p:nvSpPr>
            <p:cNvPr id="101" name="Text Box 32">
              <a:extLst>
                <a:ext uri="{FF2B5EF4-FFF2-40B4-BE49-F238E27FC236}">
                  <a16:creationId xmlns:a16="http://schemas.microsoft.com/office/drawing/2014/main" id="{6A8EBA99-FC67-4D26-BCC5-FAEE9E82824F}"/>
                </a:ext>
              </a:extLst>
            </p:cNvPr>
            <p:cNvSpPr txBox="1">
              <a:spLocks noChangeArrowheads="1"/>
            </p:cNvSpPr>
            <p:nvPr/>
          </p:nvSpPr>
          <p:spPr bwMode="auto">
            <a:xfrm>
              <a:off x="457915" y="3041247"/>
              <a:ext cx="799906" cy="24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a:solidFill>
                    <a:srgbClr val="FF0000"/>
                  </a:solidFill>
                </a:rPr>
                <a:t>&lt;7 MeV</a:t>
              </a:r>
            </a:p>
          </p:txBody>
        </p:sp>
      </p:grpSp>
      <p:sp>
        <p:nvSpPr>
          <p:cNvPr id="6" name="Rectangle 5">
            <a:extLst>
              <a:ext uri="{FF2B5EF4-FFF2-40B4-BE49-F238E27FC236}">
                <a16:creationId xmlns:a16="http://schemas.microsoft.com/office/drawing/2014/main" id="{A8713665-4AF2-6866-5BD8-7446116632A7}"/>
              </a:ext>
            </a:extLst>
          </p:cNvPr>
          <p:cNvSpPr/>
          <p:nvPr/>
        </p:nvSpPr>
        <p:spPr>
          <a:xfrm>
            <a:off x="4637213" y="3189798"/>
            <a:ext cx="866731" cy="37052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RF </a:t>
            </a:r>
            <a:br>
              <a:rPr lang="en-US" sz="1200" dirty="0">
                <a:solidFill>
                  <a:schemeClr val="tx1"/>
                </a:solidFill>
              </a:rPr>
            </a:br>
            <a:r>
              <a:rPr lang="en-US" sz="1200" dirty="0">
                <a:solidFill>
                  <a:schemeClr val="tx1"/>
                </a:solidFill>
              </a:rPr>
              <a:t>deflector</a:t>
            </a:r>
          </a:p>
        </p:txBody>
      </p:sp>
    </p:spTree>
    <p:extLst>
      <p:ext uri="{BB962C8B-B14F-4D97-AF65-F5344CB8AC3E}">
        <p14:creationId xmlns:p14="http://schemas.microsoft.com/office/powerpoint/2010/main" val="21742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A2D7-58C2-429B-BFA4-D271B5730D04}"/>
              </a:ext>
            </a:extLst>
          </p:cNvPr>
          <p:cNvSpPr>
            <a:spLocks noGrp="1"/>
          </p:cNvSpPr>
          <p:nvPr>
            <p:ph type="title"/>
          </p:nvPr>
        </p:nvSpPr>
        <p:spPr/>
        <p:txBody>
          <a:bodyPr/>
          <a:lstStyle/>
          <a:p>
            <a:r>
              <a:rPr lang="en-US" dirty="0"/>
              <a:t>Generating homogeneous dose distribution</a:t>
            </a:r>
          </a:p>
        </p:txBody>
      </p:sp>
      <p:sp>
        <p:nvSpPr>
          <p:cNvPr id="3" name="Content Placeholder 2">
            <a:extLst>
              <a:ext uri="{FF2B5EF4-FFF2-40B4-BE49-F238E27FC236}">
                <a16:creationId xmlns:a16="http://schemas.microsoft.com/office/drawing/2014/main" id="{6DE8ADF1-B92F-4422-86C4-6B2FA4163D01}"/>
              </a:ext>
            </a:extLst>
          </p:cNvPr>
          <p:cNvSpPr>
            <a:spLocks noGrp="1"/>
          </p:cNvSpPr>
          <p:nvPr>
            <p:ph idx="1"/>
          </p:nvPr>
        </p:nvSpPr>
        <p:spPr>
          <a:xfrm>
            <a:off x="407988" y="1406427"/>
            <a:ext cx="7145338" cy="5010249"/>
          </a:xfrm>
        </p:spPr>
        <p:txBody>
          <a:bodyPr/>
          <a:lstStyle/>
          <a:p>
            <a:r>
              <a:rPr lang="en-US" sz="1600" dirty="0"/>
              <a:t>Plate </a:t>
            </a:r>
            <a:r>
              <a:rPr lang="en-US" sz="1600" dirty="0" err="1"/>
              <a:t>scatterer</a:t>
            </a:r>
            <a:r>
              <a:rPr lang="en-US" sz="1600" dirty="0"/>
              <a:t> </a:t>
            </a:r>
            <a:r>
              <a:rPr lang="en-US" sz="1600" dirty="0">
                <a:sym typeface="Wingdings" panose="05000000000000000000" pitchFamily="2" charset="2"/>
              </a:rPr>
              <a:t> only 10% of bunch charge remains within the area having at least 90% of the peak dose</a:t>
            </a:r>
            <a:endParaRPr lang="en-US" sz="1600" dirty="0"/>
          </a:p>
          <a:p>
            <a:pPr lvl="1"/>
            <a:endParaRPr lang="en-US" sz="1400" dirty="0"/>
          </a:p>
          <a:p>
            <a:r>
              <a:rPr lang="en-US" sz="1600" dirty="0"/>
              <a:t>Cone-shape </a:t>
            </a:r>
            <a:r>
              <a:rPr lang="en-US" sz="1600" dirty="0" err="1"/>
              <a:t>scatterer</a:t>
            </a:r>
            <a:r>
              <a:rPr lang="en-US" sz="1600" dirty="0"/>
              <a:t> </a:t>
            </a:r>
            <a:br>
              <a:rPr lang="en-US" sz="1600" dirty="0"/>
            </a:br>
            <a:r>
              <a:rPr lang="en-US" sz="1600" dirty="0">
                <a:sym typeface="Wingdings" panose="05000000000000000000" pitchFamily="2" charset="2"/>
              </a:rPr>
              <a:t> </a:t>
            </a:r>
            <a:r>
              <a:rPr lang="en-US" sz="1600" dirty="0"/>
              <a:t>Introduce more scattering to the electrons near the beam axis, moving faster outwards</a:t>
            </a:r>
            <a:br>
              <a:rPr lang="en-US" sz="1600" dirty="0"/>
            </a:br>
            <a:r>
              <a:rPr lang="en-US" sz="1600" dirty="0">
                <a:sym typeface="Wingdings" panose="05000000000000000000" pitchFamily="2" charset="2"/>
              </a:rPr>
              <a:t> ~60% of bunch charge remains within the flattened dose distribution </a:t>
            </a:r>
            <a:endParaRPr lang="en-US" sz="1600" dirty="0"/>
          </a:p>
          <a:p>
            <a:r>
              <a:rPr lang="en-US" sz="1600" dirty="0"/>
              <a:t>Dose distribution is usually round</a:t>
            </a:r>
          </a:p>
          <a:p>
            <a:pPr lvl="1"/>
            <a:endParaRPr lang="en-US" sz="1400" dirty="0"/>
          </a:p>
        </p:txBody>
      </p:sp>
      <p:sp>
        <p:nvSpPr>
          <p:cNvPr id="4" name="Text Placeholder 3">
            <a:extLst>
              <a:ext uri="{FF2B5EF4-FFF2-40B4-BE49-F238E27FC236}">
                <a16:creationId xmlns:a16="http://schemas.microsoft.com/office/drawing/2014/main" id="{692EE27B-D8AE-4B13-9A14-86DA78043EB1}"/>
              </a:ext>
            </a:extLst>
          </p:cNvPr>
          <p:cNvSpPr>
            <a:spLocks noGrp="1"/>
          </p:cNvSpPr>
          <p:nvPr>
            <p:ph type="body" sz="quarter" idx="13"/>
          </p:nvPr>
        </p:nvSpPr>
        <p:spPr/>
        <p:txBody>
          <a:bodyPr/>
          <a:lstStyle/>
          <a:p>
            <a:r>
              <a:rPr lang="en-US" dirty="0"/>
              <a:t>Scattering and collimating</a:t>
            </a:r>
          </a:p>
        </p:txBody>
      </p:sp>
      <p:sp>
        <p:nvSpPr>
          <p:cNvPr id="19" name="TextBox 18">
            <a:extLst>
              <a:ext uri="{FF2B5EF4-FFF2-40B4-BE49-F238E27FC236}">
                <a16:creationId xmlns:a16="http://schemas.microsoft.com/office/drawing/2014/main" id="{7287E769-9BE6-497D-BB14-CFAA0AE6B34C}"/>
              </a:ext>
            </a:extLst>
          </p:cNvPr>
          <p:cNvSpPr txBox="1"/>
          <p:nvPr/>
        </p:nvSpPr>
        <p:spPr>
          <a:xfrm>
            <a:off x="7701349" y="3135270"/>
            <a:ext cx="4105275" cy="461665"/>
          </a:xfrm>
          <a:prstGeom prst="rect">
            <a:avLst/>
          </a:prstGeom>
          <a:noFill/>
        </p:spPr>
        <p:txBody>
          <a:bodyPr wrap="square" rtlCol="0">
            <a:spAutoFit/>
          </a:bodyPr>
          <a:lstStyle/>
          <a:p>
            <a:r>
              <a:rPr lang="en-US" sz="1200" dirty="0"/>
              <a:t>The </a:t>
            </a:r>
            <a:r>
              <a:rPr lang="en-US" sz="1200" b="1" dirty="0"/>
              <a:t>scattering angle </a:t>
            </a:r>
            <a:r>
              <a:rPr lang="en-US" sz="1200" dirty="0"/>
              <a:t>follows approximately </a:t>
            </a:r>
            <a:r>
              <a:rPr lang="en-US" sz="1200" b="1" dirty="0"/>
              <a:t>gaussian</a:t>
            </a:r>
            <a:r>
              <a:rPr lang="en-US" sz="1200" dirty="0"/>
              <a:t> distribution, and thus the </a:t>
            </a:r>
            <a:r>
              <a:rPr lang="en-US" sz="1200" b="1" dirty="0"/>
              <a:t>beam</a:t>
            </a:r>
            <a:r>
              <a:rPr lang="en-US" sz="1200" dirty="0"/>
              <a:t> distribution is </a:t>
            </a:r>
            <a:r>
              <a:rPr lang="en-US" sz="1200" b="1" dirty="0"/>
              <a:t>gaussian</a:t>
            </a:r>
          </a:p>
        </p:txBody>
      </p:sp>
      <p:grpSp>
        <p:nvGrpSpPr>
          <p:cNvPr id="29" name="Group 28">
            <a:extLst>
              <a:ext uri="{FF2B5EF4-FFF2-40B4-BE49-F238E27FC236}">
                <a16:creationId xmlns:a16="http://schemas.microsoft.com/office/drawing/2014/main" id="{6061FB4B-547B-416A-9C7C-4AD73B8A91B7}"/>
              </a:ext>
            </a:extLst>
          </p:cNvPr>
          <p:cNvGrpSpPr/>
          <p:nvPr/>
        </p:nvGrpSpPr>
        <p:grpSpPr>
          <a:xfrm>
            <a:off x="8218200" y="621724"/>
            <a:ext cx="2805112" cy="2526380"/>
            <a:chOff x="8191500" y="959770"/>
            <a:chExt cx="2805112" cy="2526380"/>
          </a:xfrm>
        </p:grpSpPr>
        <p:pic>
          <p:nvPicPr>
            <p:cNvPr id="20" name="Picture 19">
              <a:extLst>
                <a:ext uri="{FF2B5EF4-FFF2-40B4-BE49-F238E27FC236}">
                  <a16:creationId xmlns:a16="http://schemas.microsoft.com/office/drawing/2014/main" id="{04C80F8C-975D-498B-B031-F86BE246F90F}"/>
                </a:ext>
              </a:extLst>
            </p:cNvPr>
            <p:cNvPicPr>
              <a:picLocks noChangeAspect="1"/>
            </p:cNvPicPr>
            <p:nvPr/>
          </p:nvPicPr>
          <p:blipFill>
            <a:blip r:embed="rId3"/>
            <a:stretch>
              <a:fillRect/>
            </a:stretch>
          </p:blipFill>
          <p:spPr>
            <a:xfrm>
              <a:off x="8191500" y="959770"/>
              <a:ext cx="2805112" cy="2526380"/>
            </a:xfrm>
            <a:prstGeom prst="rect">
              <a:avLst/>
            </a:prstGeom>
          </p:spPr>
        </p:pic>
        <p:cxnSp>
          <p:nvCxnSpPr>
            <p:cNvPr id="23" name="Straight Connector 22">
              <a:extLst>
                <a:ext uri="{FF2B5EF4-FFF2-40B4-BE49-F238E27FC236}">
                  <a16:creationId xmlns:a16="http://schemas.microsoft.com/office/drawing/2014/main" id="{BD77291A-CEE0-4C2F-982B-CC2BC08C3C7C}"/>
                </a:ext>
              </a:extLst>
            </p:cNvPr>
            <p:cNvCxnSpPr>
              <a:cxnSpLocks/>
            </p:cNvCxnSpPr>
            <p:nvPr/>
          </p:nvCxnSpPr>
          <p:spPr>
            <a:xfrm>
              <a:off x="8940800" y="1104900"/>
              <a:ext cx="0" cy="21145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B42D63-216D-4865-83CC-04C531F85B6C}"/>
                </a:ext>
              </a:extLst>
            </p:cNvPr>
            <p:cNvCxnSpPr>
              <a:cxnSpLocks/>
            </p:cNvCxnSpPr>
            <p:nvPr/>
          </p:nvCxnSpPr>
          <p:spPr>
            <a:xfrm>
              <a:off x="8604250" y="1371600"/>
              <a:ext cx="565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C7B3E7-C24E-4E4F-B006-4761F3EFCCD4}"/>
                </a:ext>
              </a:extLst>
            </p:cNvPr>
            <p:cNvCxnSpPr>
              <a:cxnSpLocks/>
            </p:cNvCxnSpPr>
            <p:nvPr/>
          </p:nvCxnSpPr>
          <p:spPr>
            <a:xfrm>
              <a:off x="8585200" y="2933700"/>
              <a:ext cx="56515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A7B8E4CD-0487-4936-A2C9-63C23FA9B9F0}"/>
              </a:ext>
            </a:extLst>
          </p:cNvPr>
          <p:cNvCxnSpPr>
            <a:cxnSpLocks/>
          </p:cNvCxnSpPr>
          <p:nvPr/>
        </p:nvCxnSpPr>
        <p:spPr>
          <a:xfrm>
            <a:off x="6565557" y="1746422"/>
            <a:ext cx="1985319" cy="8155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FDFC18-2755-468C-9097-B9331BAD55D5}"/>
              </a:ext>
            </a:extLst>
          </p:cNvPr>
          <p:cNvPicPr>
            <a:picLocks noChangeAspect="1"/>
          </p:cNvPicPr>
          <p:nvPr/>
        </p:nvPicPr>
        <p:blipFill>
          <a:blip r:embed="rId4"/>
          <a:stretch>
            <a:fillRect/>
          </a:stretch>
        </p:blipFill>
        <p:spPr>
          <a:xfrm>
            <a:off x="4192647" y="3884636"/>
            <a:ext cx="3221407" cy="2813322"/>
          </a:xfrm>
          <a:prstGeom prst="rect">
            <a:avLst/>
          </a:prstGeom>
        </p:spPr>
      </p:pic>
      <p:pic>
        <p:nvPicPr>
          <p:cNvPr id="14" name="Picture 13">
            <a:extLst>
              <a:ext uri="{FF2B5EF4-FFF2-40B4-BE49-F238E27FC236}">
                <a16:creationId xmlns:a16="http://schemas.microsoft.com/office/drawing/2014/main" id="{882D6192-0162-4E8F-A38C-CF67C0CCE1F1}"/>
              </a:ext>
            </a:extLst>
          </p:cNvPr>
          <p:cNvPicPr>
            <a:picLocks noChangeAspect="1"/>
          </p:cNvPicPr>
          <p:nvPr/>
        </p:nvPicPr>
        <p:blipFill>
          <a:blip r:embed="rId5"/>
          <a:stretch>
            <a:fillRect/>
          </a:stretch>
        </p:blipFill>
        <p:spPr>
          <a:xfrm>
            <a:off x="1039578" y="4159194"/>
            <a:ext cx="2743649" cy="2160000"/>
          </a:xfrm>
          <a:prstGeom prst="rect">
            <a:avLst/>
          </a:prstGeom>
        </p:spPr>
      </p:pic>
      <p:pic>
        <p:nvPicPr>
          <p:cNvPr id="15" name="Picture 14">
            <a:extLst>
              <a:ext uri="{FF2B5EF4-FFF2-40B4-BE49-F238E27FC236}">
                <a16:creationId xmlns:a16="http://schemas.microsoft.com/office/drawing/2014/main" id="{D74D6210-FF93-459E-91F6-593CBA1C2D93}"/>
              </a:ext>
            </a:extLst>
          </p:cNvPr>
          <p:cNvPicPr>
            <a:picLocks noChangeAspect="1"/>
          </p:cNvPicPr>
          <p:nvPr/>
        </p:nvPicPr>
        <p:blipFill>
          <a:blip r:embed="rId6"/>
          <a:stretch>
            <a:fillRect/>
          </a:stretch>
        </p:blipFill>
        <p:spPr>
          <a:xfrm>
            <a:off x="8159210" y="4016460"/>
            <a:ext cx="855413" cy="2520000"/>
          </a:xfrm>
          <a:prstGeom prst="rect">
            <a:avLst/>
          </a:prstGeom>
        </p:spPr>
      </p:pic>
      <p:sp>
        <p:nvSpPr>
          <p:cNvPr id="8" name="Rectangle 7">
            <a:extLst>
              <a:ext uri="{FF2B5EF4-FFF2-40B4-BE49-F238E27FC236}">
                <a16:creationId xmlns:a16="http://schemas.microsoft.com/office/drawing/2014/main" id="{CCA0EE26-A040-425A-89A9-DEADD2E7B5BE}"/>
              </a:ext>
            </a:extLst>
          </p:cNvPr>
          <p:cNvSpPr/>
          <p:nvPr/>
        </p:nvSpPr>
        <p:spPr>
          <a:xfrm>
            <a:off x="8748584" y="4720281"/>
            <a:ext cx="230659" cy="996778"/>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cxnSp>
        <p:nvCxnSpPr>
          <p:cNvPr id="10" name="Straight Arrow Connector 9">
            <a:extLst>
              <a:ext uri="{FF2B5EF4-FFF2-40B4-BE49-F238E27FC236}">
                <a16:creationId xmlns:a16="http://schemas.microsoft.com/office/drawing/2014/main" id="{27AC47BB-A003-4E40-B19F-DA7872D4E565}"/>
              </a:ext>
            </a:extLst>
          </p:cNvPr>
          <p:cNvCxnSpPr/>
          <p:nvPr/>
        </p:nvCxnSpPr>
        <p:spPr>
          <a:xfrm>
            <a:off x="7117492" y="2998573"/>
            <a:ext cx="1565189" cy="21747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FA59CD-7AC9-4654-A331-BA07DBAF704C}"/>
              </a:ext>
            </a:extLst>
          </p:cNvPr>
          <p:cNvSpPr txBox="1"/>
          <p:nvPr/>
        </p:nvSpPr>
        <p:spPr>
          <a:xfrm>
            <a:off x="6063049" y="4448433"/>
            <a:ext cx="877163" cy="461665"/>
          </a:xfrm>
          <a:prstGeom prst="rect">
            <a:avLst/>
          </a:prstGeom>
          <a:noFill/>
        </p:spPr>
        <p:txBody>
          <a:bodyPr wrap="none" rtlCol="0">
            <a:spAutoFit/>
          </a:bodyPr>
          <a:lstStyle/>
          <a:p>
            <a:r>
              <a:rPr lang="en-US" sz="1200" b="1" dirty="0">
                <a:solidFill>
                  <a:srgbClr val="FF0000"/>
                </a:solidFill>
              </a:rPr>
              <a:t>Gaussian</a:t>
            </a:r>
          </a:p>
          <a:p>
            <a:r>
              <a:rPr lang="en-US" sz="1200" b="1" dirty="0">
                <a:solidFill>
                  <a:srgbClr val="0000FF"/>
                </a:solidFill>
              </a:rPr>
              <a:t>Flattened</a:t>
            </a:r>
          </a:p>
        </p:txBody>
      </p:sp>
      <p:sp>
        <p:nvSpPr>
          <p:cNvPr id="12" name="Rectangle 11">
            <a:extLst>
              <a:ext uri="{FF2B5EF4-FFF2-40B4-BE49-F238E27FC236}">
                <a16:creationId xmlns:a16="http://schemas.microsoft.com/office/drawing/2014/main" id="{A857636F-A635-42EB-A46B-EF2B704E3658}"/>
              </a:ext>
            </a:extLst>
          </p:cNvPr>
          <p:cNvSpPr/>
          <p:nvPr/>
        </p:nvSpPr>
        <p:spPr>
          <a:xfrm>
            <a:off x="1824868" y="6292334"/>
            <a:ext cx="978153" cy="307777"/>
          </a:xfrm>
          <a:prstGeom prst="rect">
            <a:avLst/>
          </a:prstGeom>
        </p:spPr>
        <p:txBody>
          <a:bodyPr wrap="none">
            <a:spAutoFit/>
          </a:bodyPr>
          <a:lstStyle/>
          <a:p>
            <a:r>
              <a:rPr lang="en-US" sz="1400" b="1" dirty="0"/>
              <a:t>Flattened</a:t>
            </a:r>
          </a:p>
        </p:txBody>
      </p:sp>
      <p:sp>
        <p:nvSpPr>
          <p:cNvPr id="5" name="Footer Placeholder 4">
            <a:extLst>
              <a:ext uri="{FF2B5EF4-FFF2-40B4-BE49-F238E27FC236}">
                <a16:creationId xmlns:a16="http://schemas.microsoft.com/office/drawing/2014/main" id="{00E3A374-CF06-434F-ABDB-1A20CEA870A5}"/>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2585947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003742D-217D-4BAC-8024-D017D9472DD0}"/>
              </a:ext>
            </a:extLst>
          </p:cNvPr>
          <p:cNvGrpSpPr/>
          <p:nvPr/>
        </p:nvGrpSpPr>
        <p:grpSpPr>
          <a:xfrm>
            <a:off x="469556" y="3439444"/>
            <a:ext cx="4989776" cy="1775733"/>
            <a:chOff x="469556" y="3439444"/>
            <a:chExt cx="4989776" cy="1775733"/>
          </a:xfrm>
        </p:grpSpPr>
        <p:grpSp>
          <p:nvGrpSpPr>
            <p:cNvPr id="10" name="Group 9">
              <a:extLst>
                <a:ext uri="{FF2B5EF4-FFF2-40B4-BE49-F238E27FC236}">
                  <a16:creationId xmlns:a16="http://schemas.microsoft.com/office/drawing/2014/main" id="{CE57AA1E-BD8A-4338-AC3E-5177BED1B560}"/>
                </a:ext>
              </a:extLst>
            </p:cNvPr>
            <p:cNvGrpSpPr/>
            <p:nvPr/>
          </p:nvGrpSpPr>
          <p:grpSpPr>
            <a:xfrm>
              <a:off x="1062681" y="3439444"/>
              <a:ext cx="4396651" cy="1775733"/>
              <a:chOff x="1351006" y="1355271"/>
              <a:chExt cx="4396651" cy="1775733"/>
            </a:xfrm>
          </p:grpSpPr>
          <p:sp>
            <p:nvSpPr>
              <p:cNvPr id="5" name="Rectangle 4">
                <a:extLst>
                  <a:ext uri="{FF2B5EF4-FFF2-40B4-BE49-F238E27FC236}">
                    <a16:creationId xmlns:a16="http://schemas.microsoft.com/office/drawing/2014/main" id="{E0B4650A-FA97-402A-B97E-82BFC4F8C269}"/>
                  </a:ext>
                </a:extLst>
              </p:cNvPr>
              <p:cNvSpPr/>
              <p:nvPr/>
            </p:nvSpPr>
            <p:spPr>
              <a:xfrm>
                <a:off x="1412421" y="2049236"/>
                <a:ext cx="97972" cy="947057"/>
              </a:xfrm>
              <a:prstGeom prst="rect">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6" name="Isosceles Triangle 5">
                <a:extLst>
                  <a:ext uri="{FF2B5EF4-FFF2-40B4-BE49-F238E27FC236}">
                    <a16:creationId xmlns:a16="http://schemas.microsoft.com/office/drawing/2014/main" id="{E675DCEB-B8D1-4299-934D-ACFD971A37CF}"/>
                  </a:ext>
                </a:extLst>
              </p:cNvPr>
              <p:cNvSpPr/>
              <p:nvPr/>
            </p:nvSpPr>
            <p:spPr>
              <a:xfrm rot="5400000">
                <a:off x="2628900" y="2351315"/>
                <a:ext cx="1281793" cy="277586"/>
              </a:xfrm>
              <a:prstGeom prst="triangl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8" name="Rectangle 7">
                <a:extLst>
                  <a:ext uri="{FF2B5EF4-FFF2-40B4-BE49-F238E27FC236}">
                    <a16:creationId xmlns:a16="http://schemas.microsoft.com/office/drawing/2014/main" id="{AF0A7CA5-F10B-4C4F-93C3-DB9388A0D808}"/>
                  </a:ext>
                </a:extLst>
              </p:cNvPr>
              <p:cNvSpPr/>
              <p:nvPr/>
            </p:nvSpPr>
            <p:spPr>
              <a:xfrm>
                <a:off x="5061858" y="2018270"/>
                <a:ext cx="685799" cy="9226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Exp.</a:t>
                </a:r>
              </a:p>
              <a:p>
                <a:pPr algn="ctr"/>
                <a:r>
                  <a:rPr lang="en-US" sz="1400" b="1" dirty="0">
                    <a:solidFill>
                      <a:schemeClr val="tx1"/>
                    </a:solidFill>
                  </a:rPr>
                  <a:t>area</a:t>
                </a:r>
              </a:p>
            </p:txBody>
          </p:sp>
          <p:sp>
            <p:nvSpPr>
              <p:cNvPr id="9" name="TextBox 8">
                <a:extLst>
                  <a:ext uri="{FF2B5EF4-FFF2-40B4-BE49-F238E27FC236}">
                    <a16:creationId xmlns:a16="http://schemas.microsoft.com/office/drawing/2014/main" id="{FA575B0E-9187-488F-A679-E765495A07A0}"/>
                  </a:ext>
                </a:extLst>
              </p:cNvPr>
              <p:cNvSpPr txBox="1"/>
              <p:nvPr/>
            </p:nvSpPr>
            <p:spPr>
              <a:xfrm>
                <a:off x="2098221" y="2522765"/>
                <a:ext cx="412292" cy="338554"/>
              </a:xfrm>
              <a:prstGeom prst="rect">
                <a:avLst/>
              </a:prstGeom>
              <a:noFill/>
            </p:spPr>
            <p:txBody>
              <a:bodyPr wrap="none" rtlCol="0">
                <a:spAutoFit/>
              </a:bodyPr>
              <a:lstStyle/>
              <a:p>
                <a:r>
                  <a:rPr lang="en-US" sz="1600" dirty="0"/>
                  <a:t>L1</a:t>
                </a:r>
              </a:p>
            </p:txBody>
          </p:sp>
          <p:cxnSp>
            <p:nvCxnSpPr>
              <p:cNvPr id="11" name="Straight Arrow Connector 10">
                <a:extLst>
                  <a:ext uri="{FF2B5EF4-FFF2-40B4-BE49-F238E27FC236}">
                    <a16:creationId xmlns:a16="http://schemas.microsoft.com/office/drawing/2014/main" id="{6FD03682-6841-440F-99B9-EC948816747D}"/>
                  </a:ext>
                </a:extLst>
              </p:cNvPr>
              <p:cNvCxnSpPr>
                <a:cxnSpLocks/>
                <a:stCxn id="88" idx="6"/>
              </p:cNvCxnSpPr>
              <p:nvPr/>
            </p:nvCxnSpPr>
            <p:spPr>
              <a:xfrm>
                <a:off x="1351006" y="2471352"/>
                <a:ext cx="3694523"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2F60BC-4A65-464A-8BC2-5D3E0FECAF38}"/>
                  </a:ext>
                </a:extLst>
              </p:cNvPr>
              <p:cNvSpPr txBox="1"/>
              <p:nvPr/>
            </p:nvSpPr>
            <p:spPr>
              <a:xfrm>
                <a:off x="4054928" y="2544537"/>
                <a:ext cx="412292" cy="338554"/>
              </a:xfrm>
              <a:prstGeom prst="rect">
                <a:avLst/>
              </a:prstGeom>
              <a:noFill/>
            </p:spPr>
            <p:txBody>
              <a:bodyPr wrap="none" rtlCol="0">
                <a:spAutoFit/>
              </a:bodyPr>
              <a:lstStyle/>
              <a:p>
                <a:r>
                  <a:rPr lang="en-US" sz="1600" dirty="0"/>
                  <a:t>L2</a:t>
                </a:r>
              </a:p>
            </p:txBody>
          </p:sp>
          <p:cxnSp>
            <p:nvCxnSpPr>
              <p:cNvPr id="15" name="Straight Arrow Connector 14">
                <a:extLst>
                  <a:ext uri="{FF2B5EF4-FFF2-40B4-BE49-F238E27FC236}">
                    <a16:creationId xmlns:a16="http://schemas.microsoft.com/office/drawing/2014/main" id="{07E823D5-E29A-4001-A262-6AE04DC6D866}"/>
                  </a:ext>
                </a:extLst>
              </p:cNvPr>
              <p:cNvCxnSpPr>
                <a:cxnSpLocks/>
              </p:cNvCxnSpPr>
              <p:nvPr/>
            </p:nvCxnSpPr>
            <p:spPr>
              <a:xfrm>
                <a:off x="3077936" y="1722664"/>
                <a:ext cx="326571"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8E06C2-FB32-4ADB-A106-43D30DFE7C2B}"/>
                      </a:ext>
                    </a:extLst>
                  </p:cNvPr>
                  <p:cNvSpPr txBox="1"/>
                  <p:nvPr/>
                </p:nvSpPr>
                <p:spPr>
                  <a:xfrm>
                    <a:off x="3082018" y="1355271"/>
                    <a:ext cx="474232" cy="246221"/>
                  </a:xfrm>
                  <a:prstGeom prst="rect">
                    <a:avLst/>
                  </a:prstGeom>
                  <a:noFill/>
                </p:spPr>
                <p:txBody>
                  <a:bodyPr wrap="non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m:rPr>
                                <m:sty m:val="p"/>
                              </m:rPr>
                              <a:rPr lang="en-US" sz="1600" b="0" i="0" smtClean="0">
                                <a:latin typeface="Cambria Math" panose="02040503050406030204" pitchFamily="18" charset="0"/>
                              </a:rPr>
                              <m:t>max</m:t>
                            </m:r>
                          </m:sub>
                        </m:sSub>
                      </m:oMath>
                    </a14:m>
                    <a:r>
                      <a:rPr lang="en-US" sz="1600" dirty="0"/>
                      <a:t> </a:t>
                    </a:r>
                    <a:endParaRPr lang="en-US" sz="1600" dirty="0" err="1"/>
                  </a:p>
                </p:txBody>
              </p:sp>
            </mc:Choice>
            <mc:Fallback xmlns="">
              <p:sp>
                <p:nvSpPr>
                  <p:cNvPr id="16" name="TextBox 15">
                    <a:extLst>
                      <a:ext uri="{FF2B5EF4-FFF2-40B4-BE49-F238E27FC236}">
                        <a16:creationId xmlns:a16="http://schemas.microsoft.com/office/drawing/2014/main" id="{EA8E06C2-FB32-4ADB-A106-43D30DFE7C2B}"/>
                      </a:ext>
                    </a:extLst>
                  </p:cNvPr>
                  <p:cNvSpPr txBox="1">
                    <a:spLocks noRot="1" noChangeAspect="1" noMove="1" noResize="1" noEditPoints="1" noAdjustHandles="1" noChangeArrowheads="1" noChangeShapeType="1" noTextEdit="1"/>
                  </p:cNvSpPr>
                  <p:nvPr/>
                </p:nvSpPr>
                <p:spPr>
                  <a:xfrm>
                    <a:off x="3082018" y="1355271"/>
                    <a:ext cx="474232" cy="246221"/>
                  </a:xfrm>
                  <a:prstGeom prst="rect">
                    <a:avLst/>
                  </a:prstGeom>
                  <a:blipFill>
                    <a:blip r:embed="rId3"/>
                    <a:stretch>
                      <a:fillRect l="-15385" b="-1219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49E7CF2-186E-452B-B9E2-457F4C7F04F8}"/>
                  </a:ext>
                </a:extLst>
              </p:cNvPr>
              <p:cNvCxnSpPr>
                <a:cxnSpLocks/>
              </p:cNvCxnSpPr>
              <p:nvPr/>
            </p:nvCxnSpPr>
            <p:spPr>
              <a:xfrm>
                <a:off x="3018065" y="2038349"/>
                <a:ext cx="0" cy="443593"/>
              </a:xfrm>
              <a:prstGeom prst="straightConnector1">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3A85426-A1AE-43F5-BD7C-764599417984}"/>
                      </a:ext>
                    </a:extLst>
                  </p:cNvPr>
                  <p:cNvSpPr txBox="1"/>
                  <p:nvPr/>
                </p:nvSpPr>
                <p:spPr>
                  <a:xfrm>
                    <a:off x="2760889" y="2095499"/>
                    <a:ext cx="2557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𝑟</m:t>
                              </m:r>
                            </m:sub>
                          </m:sSub>
                        </m:oMath>
                      </m:oMathPara>
                    </a14:m>
                    <a:endParaRPr lang="en-US" sz="1600" dirty="0" err="1"/>
                  </a:p>
                </p:txBody>
              </p:sp>
            </mc:Choice>
            <mc:Fallback xmlns="">
              <p:sp>
                <p:nvSpPr>
                  <p:cNvPr id="22" name="TextBox 21">
                    <a:extLst>
                      <a:ext uri="{FF2B5EF4-FFF2-40B4-BE49-F238E27FC236}">
                        <a16:creationId xmlns:a16="http://schemas.microsoft.com/office/drawing/2014/main" id="{53A85426-A1AE-43F5-BD7C-764599417984}"/>
                      </a:ext>
                    </a:extLst>
                  </p:cNvPr>
                  <p:cNvSpPr txBox="1">
                    <a:spLocks noRot="1" noChangeAspect="1" noMove="1" noResize="1" noEditPoints="1" noAdjustHandles="1" noChangeArrowheads="1" noChangeShapeType="1" noTextEdit="1"/>
                  </p:cNvSpPr>
                  <p:nvPr/>
                </p:nvSpPr>
                <p:spPr>
                  <a:xfrm>
                    <a:off x="2760889" y="2095499"/>
                    <a:ext cx="255711" cy="246221"/>
                  </a:xfrm>
                  <a:prstGeom prst="rect">
                    <a:avLst/>
                  </a:prstGeom>
                  <a:blipFill>
                    <a:blip r:embed="rId4"/>
                    <a:stretch>
                      <a:fillRect l="-952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B4C3CA-3670-47BB-9C87-517901903089}"/>
                      </a:ext>
                    </a:extLst>
                  </p:cNvPr>
                  <p:cNvSpPr txBox="1"/>
                  <p:nvPr/>
                </p:nvSpPr>
                <p:spPr>
                  <a:xfrm>
                    <a:off x="3315731" y="2034745"/>
                    <a:ext cx="1878784" cy="188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FF0000"/>
                              </a:solidFill>
                              <a:latin typeface="Cambria Math" panose="02040503050406030204" pitchFamily="18" charset="0"/>
                            </a:rPr>
                            <m:t>𝜽</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𝒓</m:t>
                              </m:r>
                            </m:e>
                          </m:d>
                          <m:r>
                            <a:rPr lang="en-US" sz="1200" b="1" i="1" smtClean="0">
                              <a:solidFill>
                                <a:srgbClr val="FF0000"/>
                              </a:solidFill>
                              <a:latin typeface="Cambria Math" panose="02040503050406030204" pitchFamily="18" charset="0"/>
                            </a:rPr>
                            <m:t>=</m:t>
                          </m:r>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𝜽</m:t>
                              </m:r>
                            </m:e>
                            <m:sub>
                              <m:r>
                                <a:rPr lang="en-US" sz="1200" b="1" i="0" smtClean="0">
                                  <a:solidFill>
                                    <a:srgbClr val="FF0000"/>
                                  </a:solidFill>
                                  <a:latin typeface="Cambria Math" panose="02040503050406030204" pitchFamily="18" charset="0"/>
                                </a:rPr>
                                <m:t>𝐦𝐚𝐱</m:t>
                              </m:r>
                            </m:sub>
                          </m:sSub>
                          <m:r>
                            <a:rPr lang="en-US" sz="1200" b="1" i="0" smtClean="0">
                              <a:solidFill>
                                <a:srgbClr val="FF0000"/>
                              </a:solidFill>
                              <a:latin typeface="Cambria Math" panose="02040503050406030204" pitchFamily="18" charset="0"/>
                            </a:rPr>
                            <m:t>𝐞𝐱𝐩</m:t>
                          </m:r>
                          <m:r>
                            <a:rPr lang="en-US" sz="1200" b="1" i="1" smtClean="0">
                              <a:solidFill>
                                <a:srgbClr val="FF0000"/>
                              </a:solidFill>
                              <a:latin typeface="Cambria Math" panose="02040503050406030204" pitchFamily="18" charset="0"/>
                            </a:rPr>
                            <m:t>(−</m:t>
                          </m:r>
                          <m:sSup>
                            <m:sSupPr>
                              <m:ctrlPr>
                                <a:rPr lang="en-US" sz="1200" b="1" i="1" smtClean="0">
                                  <a:solidFill>
                                    <a:srgbClr val="FF0000"/>
                                  </a:solidFill>
                                  <a:latin typeface="Cambria Math" panose="02040503050406030204" pitchFamily="18" charset="0"/>
                                </a:rPr>
                              </m:ctrlPr>
                            </m:sSupPr>
                            <m:e>
                              <m:r>
                                <a:rPr lang="en-US" sz="1200" b="1" i="1" smtClean="0">
                                  <a:solidFill>
                                    <a:srgbClr val="FF0000"/>
                                  </a:solidFill>
                                  <a:latin typeface="Cambria Math" panose="02040503050406030204" pitchFamily="18" charset="0"/>
                                </a:rPr>
                                <m:t>𝒓</m:t>
                              </m:r>
                            </m:e>
                            <m:sup>
                              <m:r>
                                <a:rPr lang="en-US" sz="1200" b="1" i="1" smtClean="0">
                                  <a:solidFill>
                                    <a:srgbClr val="FF0000"/>
                                  </a:solidFill>
                                  <a:latin typeface="Cambria Math" panose="02040503050406030204" pitchFamily="18" charset="0"/>
                                </a:rPr>
                                <m:t>𝟐</m:t>
                              </m:r>
                            </m:sup>
                          </m:sSup>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𝟐</m:t>
                          </m:r>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𝝈</m:t>
                              </m:r>
                            </m:e>
                            <m:sub>
                              <m:r>
                                <a:rPr lang="en-US" sz="1200" b="1" i="1" smtClean="0">
                                  <a:solidFill>
                                    <a:srgbClr val="FF0000"/>
                                  </a:solidFill>
                                  <a:latin typeface="Cambria Math" panose="02040503050406030204" pitchFamily="18" charset="0"/>
                                </a:rPr>
                                <m:t>𝒓</m:t>
                              </m:r>
                            </m:sub>
                          </m:sSub>
                          <m:r>
                            <a:rPr lang="en-US" sz="1200" b="1" i="1" smtClean="0">
                              <a:solidFill>
                                <a:srgbClr val="FF0000"/>
                              </a:solidFill>
                              <a:latin typeface="Cambria Math" panose="02040503050406030204" pitchFamily="18" charset="0"/>
                            </a:rPr>
                            <m:t>)</m:t>
                          </m:r>
                        </m:oMath>
                      </m:oMathPara>
                    </a14:m>
                    <a:endParaRPr lang="en-US" sz="1200" b="1" dirty="0" err="1">
                      <a:solidFill>
                        <a:srgbClr val="FF0000"/>
                      </a:solidFill>
                    </a:endParaRPr>
                  </a:p>
                </p:txBody>
              </p:sp>
            </mc:Choice>
            <mc:Fallback xmlns="">
              <p:sp>
                <p:nvSpPr>
                  <p:cNvPr id="7" name="TextBox 6">
                    <a:extLst>
                      <a:ext uri="{FF2B5EF4-FFF2-40B4-BE49-F238E27FC236}">
                        <a16:creationId xmlns:a16="http://schemas.microsoft.com/office/drawing/2014/main" id="{64B4C3CA-3670-47BB-9C87-517901903089}"/>
                      </a:ext>
                    </a:extLst>
                  </p:cNvPr>
                  <p:cNvSpPr txBox="1">
                    <a:spLocks noRot="1" noChangeAspect="1" noMove="1" noResize="1" noEditPoints="1" noAdjustHandles="1" noChangeArrowheads="1" noChangeShapeType="1" noTextEdit="1"/>
                  </p:cNvSpPr>
                  <p:nvPr/>
                </p:nvSpPr>
                <p:spPr>
                  <a:xfrm>
                    <a:off x="3315731" y="2034745"/>
                    <a:ext cx="1878784" cy="188834"/>
                  </a:xfrm>
                  <a:prstGeom prst="rect">
                    <a:avLst/>
                  </a:prstGeom>
                  <a:blipFill>
                    <a:blip r:embed="rId5"/>
                    <a:stretch>
                      <a:fillRect l="-974" r="-1948" b="-38710"/>
                    </a:stretch>
                  </a:blipFill>
                </p:spPr>
                <p:txBody>
                  <a:bodyPr/>
                  <a:lstStyle/>
                  <a:p>
                    <a:r>
                      <a:rPr lang="en-US">
                        <a:noFill/>
                      </a:rPr>
                      <a:t> </a:t>
                    </a:r>
                  </a:p>
                </p:txBody>
              </p:sp>
            </mc:Fallback>
          </mc:AlternateContent>
        </p:grpSp>
        <p:sp>
          <p:nvSpPr>
            <p:cNvPr id="87" name="TextBox 86">
              <a:extLst>
                <a:ext uri="{FF2B5EF4-FFF2-40B4-BE49-F238E27FC236}">
                  <a16:creationId xmlns:a16="http://schemas.microsoft.com/office/drawing/2014/main" id="{631E069D-6E2F-4703-AC06-4D5FB17E1CDD}"/>
                </a:ext>
              </a:extLst>
            </p:cNvPr>
            <p:cNvSpPr txBox="1"/>
            <p:nvPr/>
          </p:nvSpPr>
          <p:spPr>
            <a:xfrm>
              <a:off x="469556" y="4637903"/>
              <a:ext cx="694421" cy="461665"/>
            </a:xfrm>
            <a:prstGeom prst="rect">
              <a:avLst/>
            </a:prstGeom>
            <a:noFill/>
          </p:spPr>
          <p:txBody>
            <a:bodyPr wrap="none" rtlCol="0">
              <a:spAutoFit/>
            </a:bodyPr>
            <a:lstStyle/>
            <a:p>
              <a:r>
                <a:rPr lang="en-US" sz="1200" i="1" dirty="0"/>
                <a:t>Exit</a:t>
              </a:r>
            </a:p>
            <a:p>
              <a:r>
                <a:rPr lang="en-US" sz="1200" i="1" dirty="0"/>
                <a:t>window</a:t>
              </a:r>
            </a:p>
          </p:txBody>
        </p:sp>
        <p:sp>
          <p:nvSpPr>
            <p:cNvPr id="88" name="Oval 87">
              <a:extLst>
                <a:ext uri="{FF2B5EF4-FFF2-40B4-BE49-F238E27FC236}">
                  <a16:creationId xmlns:a16="http://schemas.microsoft.com/office/drawing/2014/main" id="{D79C5E43-27A5-44FF-8E60-247F2FE39175}"/>
                </a:ext>
              </a:extLst>
            </p:cNvPr>
            <p:cNvSpPr/>
            <p:nvPr/>
          </p:nvSpPr>
          <p:spPr>
            <a:xfrm>
              <a:off x="667265" y="4464908"/>
              <a:ext cx="395416" cy="181233"/>
            </a:xfrm>
            <a:prstGeom prst="ellips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2" name="Title 1">
            <a:extLst>
              <a:ext uri="{FF2B5EF4-FFF2-40B4-BE49-F238E27FC236}">
                <a16:creationId xmlns:a16="http://schemas.microsoft.com/office/drawing/2014/main" id="{B17FD861-EAF7-42B9-B50C-495DA94AC804}"/>
              </a:ext>
            </a:extLst>
          </p:cNvPr>
          <p:cNvSpPr>
            <a:spLocks noGrp="1"/>
          </p:cNvSpPr>
          <p:nvPr>
            <p:ph type="title"/>
          </p:nvPr>
        </p:nvSpPr>
        <p:spPr/>
        <p:txBody>
          <a:bodyPr/>
          <a:lstStyle/>
          <a:p>
            <a:r>
              <a:rPr lang="en-US" dirty="0"/>
              <a:t>Generating homogeneous dose distribution</a:t>
            </a:r>
          </a:p>
        </p:txBody>
      </p:sp>
      <p:sp>
        <p:nvSpPr>
          <p:cNvPr id="3" name="Content Placeholder 2">
            <a:extLst>
              <a:ext uri="{FF2B5EF4-FFF2-40B4-BE49-F238E27FC236}">
                <a16:creationId xmlns:a16="http://schemas.microsoft.com/office/drawing/2014/main" id="{1BB980FC-861B-4EC9-BE53-D554CB362C01}"/>
              </a:ext>
            </a:extLst>
          </p:cNvPr>
          <p:cNvSpPr>
            <a:spLocks noGrp="1"/>
          </p:cNvSpPr>
          <p:nvPr>
            <p:ph idx="1"/>
          </p:nvPr>
        </p:nvSpPr>
        <p:spPr/>
        <p:txBody>
          <a:bodyPr/>
          <a:lstStyle/>
          <a:p>
            <a:r>
              <a:rPr lang="en-US" dirty="0"/>
              <a:t>The location and geometry of the </a:t>
            </a:r>
            <a:r>
              <a:rPr lang="en-US" dirty="0" err="1"/>
              <a:t>scatterer</a:t>
            </a:r>
            <a:r>
              <a:rPr lang="en-US" dirty="0"/>
              <a:t> is optimized for:</a:t>
            </a:r>
          </a:p>
          <a:p>
            <a:pPr marL="704850" lvl="1" indent="-342900">
              <a:buFont typeface="+mj-lt"/>
              <a:buAutoNum type="arabicParenR"/>
            </a:pPr>
            <a:r>
              <a:rPr lang="en-US" dirty="0"/>
              <a:t>Homogeneous dose distribution and </a:t>
            </a:r>
          </a:p>
          <a:p>
            <a:pPr marL="704850" lvl="1" indent="-342900">
              <a:buFont typeface="+mj-lt"/>
              <a:buAutoNum type="arabicParenR"/>
            </a:pPr>
            <a:r>
              <a:rPr lang="en-US" dirty="0"/>
              <a:t>More charge within a given circle</a:t>
            </a:r>
          </a:p>
        </p:txBody>
      </p:sp>
      <p:sp>
        <p:nvSpPr>
          <p:cNvPr id="4" name="Text Placeholder 3">
            <a:extLst>
              <a:ext uri="{FF2B5EF4-FFF2-40B4-BE49-F238E27FC236}">
                <a16:creationId xmlns:a16="http://schemas.microsoft.com/office/drawing/2014/main" id="{48BBAA3D-CA29-43BC-A6AC-675478F0F557}"/>
              </a:ext>
            </a:extLst>
          </p:cNvPr>
          <p:cNvSpPr>
            <a:spLocks noGrp="1"/>
          </p:cNvSpPr>
          <p:nvPr>
            <p:ph type="body" sz="quarter" idx="13"/>
          </p:nvPr>
        </p:nvSpPr>
        <p:spPr/>
        <p:txBody>
          <a:bodyPr/>
          <a:lstStyle/>
          <a:p>
            <a:r>
              <a:rPr lang="en-US" dirty="0"/>
              <a:t>Scattering and collimating: optimization</a:t>
            </a:r>
          </a:p>
        </p:txBody>
      </p:sp>
      <p:pic>
        <p:nvPicPr>
          <p:cNvPr id="13" name="Picture 12">
            <a:extLst>
              <a:ext uri="{FF2B5EF4-FFF2-40B4-BE49-F238E27FC236}">
                <a16:creationId xmlns:a16="http://schemas.microsoft.com/office/drawing/2014/main" id="{7F42A141-3E3E-46DE-BE90-5F6E35B1D6AF}"/>
              </a:ext>
            </a:extLst>
          </p:cNvPr>
          <p:cNvPicPr>
            <a:picLocks noChangeAspect="1"/>
          </p:cNvPicPr>
          <p:nvPr/>
        </p:nvPicPr>
        <p:blipFill>
          <a:blip r:embed="rId6"/>
          <a:stretch>
            <a:fillRect/>
          </a:stretch>
        </p:blipFill>
        <p:spPr>
          <a:xfrm>
            <a:off x="7036785" y="766118"/>
            <a:ext cx="3140602" cy="2880000"/>
          </a:xfrm>
          <a:prstGeom prst="rect">
            <a:avLst/>
          </a:prstGeom>
        </p:spPr>
      </p:pic>
      <p:grpSp>
        <p:nvGrpSpPr>
          <p:cNvPr id="95" name="Group 94">
            <a:extLst>
              <a:ext uri="{FF2B5EF4-FFF2-40B4-BE49-F238E27FC236}">
                <a16:creationId xmlns:a16="http://schemas.microsoft.com/office/drawing/2014/main" id="{76D84B25-521A-43B3-9B17-D61A765D276E}"/>
              </a:ext>
            </a:extLst>
          </p:cNvPr>
          <p:cNvGrpSpPr/>
          <p:nvPr/>
        </p:nvGrpSpPr>
        <p:grpSpPr>
          <a:xfrm>
            <a:off x="6848766" y="1474572"/>
            <a:ext cx="2068200" cy="4217774"/>
            <a:chOff x="6848766" y="1474572"/>
            <a:chExt cx="2068200" cy="4217774"/>
          </a:xfrm>
        </p:grpSpPr>
        <p:pic>
          <p:nvPicPr>
            <p:cNvPr id="14" name="Picture 13">
              <a:extLst>
                <a:ext uri="{FF2B5EF4-FFF2-40B4-BE49-F238E27FC236}">
                  <a16:creationId xmlns:a16="http://schemas.microsoft.com/office/drawing/2014/main" id="{8F8F4567-1EF6-4E2E-9FF4-DC5538F5F7D4}"/>
                </a:ext>
              </a:extLst>
            </p:cNvPr>
            <p:cNvPicPr>
              <a:picLocks noChangeAspect="1"/>
            </p:cNvPicPr>
            <p:nvPr/>
          </p:nvPicPr>
          <p:blipFill>
            <a:blip r:embed="rId7"/>
            <a:stretch>
              <a:fillRect/>
            </a:stretch>
          </p:blipFill>
          <p:spPr>
            <a:xfrm>
              <a:off x="6848766" y="3781168"/>
              <a:ext cx="2068200" cy="1911178"/>
            </a:xfrm>
            <a:prstGeom prst="rect">
              <a:avLst/>
            </a:prstGeom>
          </p:spPr>
        </p:pic>
        <p:sp>
          <p:nvSpPr>
            <p:cNvPr id="17" name="Rectangle 16">
              <a:extLst>
                <a:ext uri="{FF2B5EF4-FFF2-40B4-BE49-F238E27FC236}">
                  <a16:creationId xmlns:a16="http://schemas.microsoft.com/office/drawing/2014/main" id="{4B9B26F3-2DAA-4938-9298-3ED2E42477A2}"/>
                </a:ext>
              </a:extLst>
            </p:cNvPr>
            <p:cNvSpPr/>
            <p:nvPr/>
          </p:nvSpPr>
          <p:spPr>
            <a:xfrm>
              <a:off x="7455242" y="1474572"/>
              <a:ext cx="922638" cy="183703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cxnSp>
          <p:nvCxnSpPr>
            <p:cNvPr id="23" name="Straight Connector 22">
              <a:extLst>
                <a:ext uri="{FF2B5EF4-FFF2-40B4-BE49-F238E27FC236}">
                  <a16:creationId xmlns:a16="http://schemas.microsoft.com/office/drawing/2014/main" id="{F90E3303-FE82-4D9B-B2E7-202F92034ECF}"/>
                </a:ext>
              </a:extLst>
            </p:cNvPr>
            <p:cNvCxnSpPr>
              <a:cxnSpLocks/>
            </p:cNvCxnSpPr>
            <p:nvPr/>
          </p:nvCxnSpPr>
          <p:spPr>
            <a:xfrm>
              <a:off x="8386119" y="3319849"/>
              <a:ext cx="494270" cy="5189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655728D-BD23-471C-9697-2649D4E541DF}"/>
                </a:ext>
              </a:extLst>
            </p:cNvPr>
            <p:cNvCxnSpPr>
              <a:cxnSpLocks/>
            </p:cNvCxnSpPr>
            <p:nvPr/>
          </p:nvCxnSpPr>
          <p:spPr>
            <a:xfrm flipH="1">
              <a:off x="7084541" y="3319850"/>
              <a:ext cx="362464" cy="53545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99995B3-1E1D-46DD-8A0D-990EB697C234}"/>
              </a:ext>
            </a:extLst>
          </p:cNvPr>
          <p:cNvGrpSpPr/>
          <p:nvPr/>
        </p:nvGrpSpPr>
        <p:grpSpPr>
          <a:xfrm>
            <a:off x="0" y="2835874"/>
            <a:ext cx="2159999" cy="1554893"/>
            <a:chOff x="0" y="2835874"/>
            <a:chExt cx="2159999" cy="1554893"/>
          </a:xfrm>
        </p:grpSpPr>
        <p:pic>
          <p:nvPicPr>
            <p:cNvPr id="75" name="Picture 74">
              <a:extLst>
                <a:ext uri="{FF2B5EF4-FFF2-40B4-BE49-F238E27FC236}">
                  <a16:creationId xmlns:a16="http://schemas.microsoft.com/office/drawing/2014/main" id="{CD59FBC9-1ADE-4A06-960E-263A7662B8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35874"/>
              <a:ext cx="2159999" cy="1080000"/>
            </a:xfrm>
            <a:prstGeom prst="rect">
              <a:avLst/>
            </a:prstGeom>
          </p:spPr>
        </p:pic>
        <p:cxnSp>
          <p:nvCxnSpPr>
            <p:cNvPr id="54" name="Straight Connector 53">
              <a:extLst>
                <a:ext uri="{FF2B5EF4-FFF2-40B4-BE49-F238E27FC236}">
                  <a16:creationId xmlns:a16="http://schemas.microsoft.com/office/drawing/2014/main" id="{C0F97CFE-0493-4365-AA42-007F0F60B297}"/>
                </a:ext>
              </a:extLst>
            </p:cNvPr>
            <p:cNvCxnSpPr>
              <a:cxnSpLocks/>
            </p:cNvCxnSpPr>
            <p:nvPr/>
          </p:nvCxnSpPr>
          <p:spPr>
            <a:xfrm>
              <a:off x="873211" y="3838832"/>
              <a:ext cx="222422" cy="551935"/>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D61370BD-03C5-45CF-88CA-211BFCD35EF6}"/>
              </a:ext>
            </a:extLst>
          </p:cNvPr>
          <p:cNvGrpSpPr/>
          <p:nvPr/>
        </p:nvGrpSpPr>
        <p:grpSpPr>
          <a:xfrm>
            <a:off x="0" y="4757351"/>
            <a:ext cx="2159999" cy="1481593"/>
            <a:chOff x="0" y="4757351"/>
            <a:chExt cx="2159999" cy="1481593"/>
          </a:xfrm>
        </p:grpSpPr>
        <p:pic>
          <p:nvPicPr>
            <p:cNvPr id="77" name="Picture 76">
              <a:extLst>
                <a:ext uri="{FF2B5EF4-FFF2-40B4-BE49-F238E27FC236}">
                  <a16:creationId xmlns:a16="http://schemas.microsoft.com/office/drawing/2014/main" id="{CE16C69F-C9B4-4441-9CA1-9C191EB98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58944"/>
              <a:ext cx="2159999" cy="1080000"/>
            </a:xfrm>
            <a:prstGeom prst="rect">
              <a:avLst/>
            </a:prstGeom>
          </p:spPr>
        </p:pic>
        <p:cxnSp>
          <p:nvCxnSpPr>
            <p:cNvPr id="57" name="Straight Connector 56">
              <a:extLst>
                <a:ext uri="{FF2B5EF4-FFF2-40B4-BE49-F238E27FC236}">
                  <a16:creationId xmlns:a16="http://schemas.microsoft.com/office/drawing/2014/main" id="{5280135D-B904-4625-A772-CFCFF93CDD9B}"/>
                </a:ext>
              </a:extLst>
            </p:cNvPr>
            <p:cNvCxnSpPr>
              <a:cxnSpLocks/>
            </p:cNvCxnSpPr>
            <p:nvPr/>
          </p:nvCxnSpPr>
          <p:spPr>
            <a:xfrm flipH="1" flipV="1">
              <a:off x="1231558" y="4757351"/>
              <a:ext cx="341869" cy="432486"/>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B4CE0D11-4F59-4EEA-9E91-EA77A1992764}"/>
              </a:ext>
            </a:extLst>
          </p:cNvPr>
          <p:cNvGrpSpPr/>
          <p:nvPr/>
        </p:nvGrpSpPr>
        <p:grpSpPr>
          <a:xfrm>
            <a:off x="3150974" y="2596976"/>
            <a:ext cx="2386535" cy="1888526"/>
            <a:chOff x="3150974" y="2596976"/>
            <a:chExt cx="2386535" cy="1888526"/>
          </a:xfrm>
        </p:grpSpPr>
        <p:pic>
          <p:nvPicPr>
            <p:cNvPr id="82" name="Picture 81">
              <a:extLst>
                <a:ext uri="{FF2B5EF4-FFF2-40B4-BE49-F238E27FC236}">
                  <a16:creationId xmlns:a16="http://schemas.microsoft.com/office/drawing/2014/main" id="{0BDB87B4-CD61-4FA7-9BB1-107D237DE7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7510" y="2596976"/>
              <a:ext cx="2159999" cy="1080000"/>
            </a:xfrm>
            <a:prstGeom prst="rect">
              <a:avLst/>
            </a:prstGeom>
          </p:spPr>
        </p:pic>
        <p:cxnSp>
          <p:nvCxnSpPr>
            <p:cNvPr id="65" name="Straight Connector 64">
              <a:extLst>
                <a:ext uri="{FF2B5EF4-FFF2-40B4-BE49-F238E27FC236}">
                  <a16:creationId xmlns:a16="http://schemas.microsoft.com/office/drawing/2014/main" id="{4004D9AE-9F53-437F-BB13-FBC1FFD8F01C}"/>
                </a:ext>
              </a:extLst>
            </p:cNvPr>
            <p:cNvCxnSpPr>
              <a:cxnSpLocks/>
            </p:cNvCxnSpPr>
            <p:nvPr/>
          </p:nvCxnSpPr>
          <p:spPr>
            <a:xfrm flipH="1">
              <a:off x="3150974" y="3591697"/>
              <a:ext cx="1149177" cy="893805"/>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808D3D8-74F8-4439-AD48-0EFF2540E057}"/>
              </a:ext>
            </a:extLst>
          </p:cNvPr>
          <p:cNvGrpSpPr/>
          <p:nvPr/>
        </p:nvGrpSpPr>
        <p:grpSpPr>
          <a:xfrm>
            <a:off x="2067693" y="4662618"/>
            <a:ext cx="2159999" cy="1971742"/>
            <a:chOff x="2067693" y="4662618"/>
            <a:chExt cx="2159999" cy="1971742"/>
          </a:xfrm>
        </p:grpSpPr>
        <p:cxnSp>
          <p:nvCxnSpPr>
            <p:cNvPr id="61" name="Straight Connector 60">
              <a:extLst>
                <a:ext uri="{FF2B5EF4-FFF2-40B4-BE49-F238E27FC236}">
                  <a16:creationId xmlns:a16="http://schemas.microsoft.com/office/drawing/2014/main" id="{32A5C3DE-31F7-43F0-BA48-375F47368DD9}"/>
                </a:ext>
              </a:extLst>
            </p:cNvPr>
            <p:cNvCxnSpPr>
              <a:cxnSpLocks/>
              <a:stCxn id="79" idx="0"/>
            </p:cNvCxnSpPr>
            <p:nvPr/>
          </p:nvCxnSpPr>
          <p:spPr>
            <a:xfrm flipH="1" flipV="1">
              <a:off x="2800867" y="4662618"/>
              <a:ext cx="346826" cy="891742"/>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92E2C788-6A03-44CE-97B7-DC3547C825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7693" y="5554360"/>
              <a:ext cx="2159999" cy="1080000"/>
            </a:xfrm>
            <a:prstGeom prst="rect">
              <a:avLst/>
            </a:prstGeom>
          </p:spPr>
        </p:pic>
      </p:grpSp>
      <p:grpSp>
        <p:nvGrpSpPr>
          <p:cNvPr id="94" name="Group 93">
            <a:extLst>
              <a:ext uri="{FF2B5EF4-FFF2-40B4-BE49-F238E27FC236}">
                <a16:creationId xmlns:a16="http://schemas.microsoft.com/office/drawing/2014/main" id="{D0267793-8075-4B68-8EB0-9005C9F0C2B6}"/>
              </a:ext>
            </a:extLst>
          </p:cNvPr>
          <p:cNvGrpSpPr/>
          <p:nvPr/>
        </p:nvGrpSpPr>
        <p:grpSpPr>
          <a:xfrm>
            <a:off x="4275434" y="4617310"/>
            <a:ext cx="2159999" cy="2017049"/>
            <a:chOff x="4275434" y="4617310"/>
            <a:chExt cx="2159999" cy="2017049"/>
          </a:xfrm>
        </p:grpSpPr>
        <p:cxnSp>
          <p:nvCxnSpPr>
            <p:cNvPr id="70" name="Straight Connector 69">
              <a:extLst>
                <a:ext uri="{FF2B5EF4-FFF2-40B4-BE49-F238E27FC236}">
                  <a16:creationId xmlns:a16="http://schemas.microsoft.com/office/drawing/2014/main" id="{9CF5D70C-0973-428A-9FF2-96500F5BA5B9}"/>
                </a:ext>
              </a:extLst>
            </p:cNvPr>
            <p:cNvCxnSpPr>
              <a:cxnSpLocks/>
            </p:cNvCxnSpPr>
            <p:nvPr/>
          </p:nvCxnSpPr>
          <p:spPr>
            <a:xfrm flipH="1" flipV="1">
              <a:off x="4749116" y="4617310"/>
              <a:ext cx="350106" cy="943231"/>
            </a:xfrm>
            <a:prstGeom prst="line">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8B18FA4E-40FD-4624-A5E8-62B8481DDA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5434" y="5554359"/>
              <a:ext cx="2159999" cy="1080000"/>
            </a:xfrm>
            <a:prstGeom prst="rect">
              <a:avLst/>
            </a:prstGeom>
          </p:spPr>
        </p:pic>
      </p:grpSp>
      <p:grpSp>
        <p:nvGrpSpPr>
          <p:cNvPr id="96" name="Group 95">
            <a:extLst>
              <a:ext uri="{FF2B5EF4-FFF2-40B4-BE49-F238E27FC236}">
                <a16:creationId xmlns:a16="http://schemas.microsoft.com/office/drawing/2014/main" id="{700AD0FA-BAF7-4D2F-B6BB-1208039B125E}"/>
              </a:ext>
            </a:extLst>
          </p:cNvPr>
          <p:cNvGrpSpPr/>
          <p:nvPr/>
        </p:nvGrpSpPr>
        <p:grpSpPr>
          <a:xfrm>
            <a:off x="7611762" y="3614095"/>
            <a:ext cx="4389738" cy="2436596"/>
            <a:chOff x="7611762" y="3614095"/>
            <a:chExt cx="4389738" cy="2436596"/>
          </a:xfrm>
        </p:grpSpPr>
        <p:pic>
          <p:nvPicPr>
            <p:cNvPr id="27" name="Picture 26">
              <a:extLst>
                <a:ext uri="{FF2B5EF4-FFF2-40B4-BE49-F238E27FC236}">
                  <a16:creationId xmlns:a16="http://schemas.microsoft.com/office/drawing/2014/main" id="{7F5ACBC7-D864-486A-9B5C-323D774B73CD}"/>
                </a:ext>
              </a:extLst>
            </p:cNvPr>
            <p:cNvPicPr>
              <a:picLocks noChangeAspect="1"/>
            </p:cNvPicPr>
            <p:nvPr/>
          </p:nvPicPr>
          <p:blipFill>
            <a:blip r:embed="rId13"/>
            <a:stretch>
              <a:fillRect/>
            </a:stretch>
          </p:blipFill>
          <p:spPr>
            <a:xfrm>
              <a:off x="9053384" y="3614095"/>
              <a:ext cx="2948116" cy="2436596"/>
            </a:xfrm>
            <a:prstGeom prst="rect">
              <a:avLst/>
            </a:prstGeom>
          </p:spPr>
        </p:pic>
        <p:cxnSp>
          <p:nvCxnSpPr>
            <p:cNvPr id="29" name="Straight Arrow Connector 28">
              <a:extLst>
                <a:ext uri="{FF2B5EF4-FFF2-40B4-BE49-F238E27FC236}">
                  <a16:creationId xmlns:a16="http://schemas.microsoft.com/office/drawing/2014/main" id="{E11219F7-7778-4BF8-89E5-53212DB28250}"/>
                </a:ext>
              </a:extLst>
            </p:cNvPr>
            <p:cNvCxnSpPr>
              <a:cxnSpLocks/>
            </p:cNvCxnSpPr>
            <p:nvPr/>
          </p:nvCxnSpPr>
          <p:spPr>
            <a:xfrm>
              <a:off x="7611762" y="4555524"/>
              <a:ext cx="2693773" cy="189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1D680B8D-231D-4794-8E58-EB88FAB5DAB9}"/>
              </a:ext>
            </a:extLst>
          </p:cNvPr>
          <p:cNvGrpSpPr/>
          <p:nvPr/>
        </p:nvGrpSpPr>
        <p:grpSpPr>
          <a:xfrm>
            <a:off x="10204630" y="1672281"/>
            <a:ext cx="1987370" cy="2726724"/>
            <a:chOff x="10204630" y="1672281"/>
            <a:chExt cx="1987370" cy="2726724"/>
          </a:xfrm>
        </p:grpSpPr>
        <p:pic>
          <p:nvPicPr>
            <p:cNvPr id="32" name="Picture 31">
              <a:extLst>
                <a:ext uri="{FF2B5EF4-FFF2-40B4-BE49-F238E27FC236}">
                  <a16:creationId xmlns:a16="http://schemas.microsoft.com/office/drawing/2014/main" id="{C2623F99-E673-4EB3-934A-FAA75EEB2A09}"/>
                </a:ext>
              </a:extLst>
            </p:cNvPr>
            <p:cNvPicPr>
              <a:picLocks noChangeAspect="1"/>
            </p:cNvPicPr>
            <p:nvPr/>
          </p:nvPicPr>
          <p:blipFill>
            <a:blip r:embed="rId14"/>
            <a:stretch>
              <a:fillRect/>
            </a:stretch>
          </p:blipFill>
          <p:spPr>
            <a:xfrm>
              <a:off x="10204630" y="1672281"/>
              <a:ext cx="1987370" cy="1983002"/>
            </a:xfrm>
            <a:prstGeom prst="rect">
              <a:avLst/>
            </a:prstGeom>
          </p:spPr>
        </p:pic>
        <p:cxnSp>
          <p:nvCxnSpPr>
            <p:cNvPr id="33" name="Straight Arrow Connector 32">
              <a:extLst>
                <a:ext uri="{FF2B5EF4-FFF2-40B4-BE49-F238E27FC236}">
                  <a16:creationId xmlns:a16="http://schemas.microsoft.com/office/drawing/2014/main" id="{4A575B6A-AAF0-4EF9-A71A-7DE455863800}"/>
                </a:ext>
              </a:extLst>
            </p:cNvPr>
            <p:cNvCxnSpPr>
              <a:cxnSpLocks/>
            </p:cNvCxnSpPr>
            <p:nvPr/>
          </p:nvCxnSpPr>
          <p:spPr>
            <a:xfrm flipV="1">
              <a:off x="10569146" y="3122141"/>
              <a:ext cx="510746" cy="12768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Footer Placeholder 19">
            <a:extLst>
              <a:ext uri="{FF2B5EF4-FFF2-40B4-BE49-F238E27FC236}">
                <a16:creationId xmlns:a16="http://schemas.microsoft.com/office/drawing/2014/main" id="{4B6E79D1-CBD6-4745-B1C7-10628B2B7269}"/>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41724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76FB7F-473B-4836-8AC6-D1CA75E66595}"/>
              </a:ext>
            </a:extLst>
          </p:cNvPr>
          <p:cNvGrpSpPr/>
          <p:nvPr/>
        </p:nvGrpSpPr>
        <p:grpSpPr>
          <a:xfrm>
            <a:off x="5552479" y="3599623"/>
            <a:ext cx="3674076" cy="2989508"/>
            <a:chOff x="5544065" y="4061254"/>
            <a:chExt cx="3674076" cy="2989508"/>
          </a:xfrm>
        </p:grpSpPr>
        <p:pic>
          <p:nvPicPr>
            <p:cNvPr id="19" name="Picture 18">
              <a:extLst>
                <a:ext uri="{FF2B5EF4-FFF2-40B4-BE49-F238E27FC236}">
                  <a16:creationId xmlns:a16="http://schemas.microsoft.com/office/drawing/2014/main" id="{908B1218-0906-4913-AF7D-05BB3D6C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065" y="4111501"/>
              <a:ext cx="3674076" cy="2939261"/>
            </a:xfrm>
            <a:prstGeom prst="rect">
              <a:avLst/>
            </a:prstGeom>
          </p:spPr>
        </p:pic>
        <p:sp>
          <p:nvSpPr>
            <p:cNvPr id="20" name="TextBox 19">
              <a:extLst>
                <a:ext uri="{FF2B5EF4-FFF2-40B4-BE49-F238E27FC236}">
                  <a16:creationId xmlns:a16="http://schemas.microsoft.com/office/drawing/2014/main" id="{65B4DBE3-4938-4382-B649-F67B631FCE81}"/>
                </a:ext>
              </a:extLst>
            </p:cNvPr>
            <p:cNvSpPr txBox="1"/>
            <p:nvPr/>
          </p:nvSpPr>
          <p:spPr>
            <a:xfrm>
              <a:off x="7125729" y="4061254"/>
              <a:ext cx="691979" cy="307777"/>
            </a:xfrm>
            <a:prstGeom prst="rect">
              <a:avLst/>
            </a:prstGeom>
            <a:noFill/>
          </p:spPr>
          <p:txBody>
            <a:bodyPr wrap="square" rtlCol="0">
              <a:spAutoFit/>
            </a:bodyPr>
            <a:lstStyle/>
            <a:p>
              <a:r>
                <a:rPr lang="en-US" sz="1400" b="1" dirty="0"/>
                <a:t>25x25</a:t>
              </a:r>
            </a:p>
          </p:txBody>
        </p:sp>
      </p:grpSp>
      <p:sp>
        <p:nvSpPr>
          <p:cNvPr id="2" name="Title 1">
            <a:extLst>
              <a:ext uri="{FF2B5EF4-FFF2-40B4-BE49-F238E27FC236}">
                <a16:creationId xmlns:a16="http://schemas.microsoft.com/office/drawing/2014/main" id="{C025A2D7-58C2-429B-BFA4-D271B5730D04}"/>
              </a:ext>
            </a:extLst>
          </p:cNvPr>
          <p:cNvSpPr>
            <a:spLocks noGrp="1"/>
          </p:cNvSpPr>
          <p:nvPr>
            <p:ph type="title"/>
          </p:nvPr>
        </p:nvSpPr>
        <p:spPr/>
        <p:txBody>
          <a:bodyPr/>
          <a:lstStyle/>
          <a:p>
            <a:r>
              <a:rPr lang="en-US" dirty="0"/>
              <a:t>Generating homogeneous dose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E8ADF1-B92F-4422-86C4-6B2FA4163D01}"/>
                  </a:ext>
                </a:extLst>
              </p:cNvPr>
              <p:cNvSpPr>
                <a:spLocks noGrp="1"/>
              </p:cNvSpPr>
              <p:nvPr>
                <p:ph idx="1"/>
              </p:nvPr>
            </p:nvSpPr>
            <p:spPr>
              <a:xfrm>
                <a:off x="407987" y="1406427"/>
                <a:ext cx="7665093" cy="5010249"/>
              </a:xfrm>
            </p:spPr>
            <p:txBody>
              <a:bodyPr/>
              <a:lstStyle/>
              <a:p>
                <a:r>
                  <a:rPr lang="en-US" dirty="0"/>
                  <a:t>A 2D kicker system scans the bunches in the transverse plane</a:t>
                </a:r>
              </a:p>
              <a:p>
                <a:r>
                  <a:rPr lang="en-US" dirty="0"/>
                  <a:t>The dose within a voxel comes not only from the bunch which hits it, but also from neighboring bunches </a:t>
                </a:r>
                <a:r>
                  <a:rPr lang="en-US" dirty="0">
                    <a:sym typeface="Wingdings" panose="05000000000000000000" pitchFamily="2" charset="2"/>
                  </a:rPr>
                  <a:t> radiation time, dose rate</a:t>
                </a:r>
                <a:endParaRPr lang="en-US" dirty="0"/>
              </a:p>
              <a:p>
                <a:r>
                  <a:rPr lang="en-US" dirty="0"/>
                  <a:t>The bunches at borders are not contributing much to the homogeneous distribution </a:t>
                </a:r>
                <a:r>
                  <a:rPr lang="en-US" dirty="0">
                    <a:sym typeface="Wingdings" panose="05000000000000000000" pitchFamily="2" charset="2"/>
                  </a:rPr>
                  <a:t> ratio of useful bunch charge: </a:t>
                </a:r>
                <a14:m>
                  <m:oMath xmlns:m="http://schemas.openxmlformats.org/officeDocument/2006/math">
                    <m:r>
                      <a:rPr lang="en-US" b="0" i="0" dirty="0" smtClean="0">
                        <a:latin typeface="Cambria Math" panose="02040503050406030204" pitchFamily="18" charset="0"/>
                        <a:sym typeface="Wingdings" panose="05000000000000000000" pitchFamily="2" charset="2"/>
                      </a:rPr>
                      <m:t>1−</m:t>
                    </m:r>
                    <m:f>
                      <m:fPr>
                        <m:ctrlPr>
                          <a:rPr lang="en-US" i="1" dirty="0">
                            <a:latin typeface="Cambria Math" panose="02040503050406030204" pitchFamily="18" charset="0"/>
                            <a:sym typeface="Wingdings" panose="05000000000000000000" pitchFamily="2" charset="2"/>
                          </a:rPr>
                        </m:ctrlPr>
                      </m:fPr>
                      <m:num>
                        <m:r>
                          <a:rPr lang="en-US" i="1" dirty="0">
                            <a:latin typeface="Cambria Math" panose="02040503050406030204" pitchFamily="18" charset="0"/>
                            <a:sym typeface="Wingdings" panose="05000000000000000000" pitchFamily="2" charset="2"/>
                          </a:rPr>
                          <m:t>4</m:t>
                        </m:r>
                        <m:r>
                          <a:rPr lang="en-US" i="1" dirty="0">
                            <a:latin typeface="Cambria Math" panose="02040503050406030204" pitchFamily="18" charset="0"/>
                            <a:sym typeface="Wingdings" panose="05000000000000000000" pitchFamily="2" charset="2"/>
                          </a:rPr>
                          <m:t>𝑛</m:t>
                        </m:r>
                      </m:num>
                      <m:den>
                        <m:sSup>
                          <m:sSupPr>
                            <m:ctrlPr>
                              <a:rPr lang="en-US" i="1" dirty="0">
                                <a:latin typeface="Cambria Math" panose="02040503050406030204" pitchFamily="18" charset="0"/>
                                <a:sym typeface="Wingdings" panose="05000000000000000000" pitchFamily="2" charset="2"/>
                              </a:rPr>
                            </m:ctrlPr>
                          </m:sSupPr>
                          <m:e>
                            <m:r>
                              <a:rPr lang="en-US" i="1" dirty="0">
                                <a:latin typeface="Cambria Math" panose="02040503050406030204" pitchFamily="18" charset="0"/>
                                <a:sym typeface="Wingdings" panose="05000000000000000000" pitchFamily="2" charset="2"/>
                              </a:rPr>
                              <m:t>𝑛</m:t>
                            </m:r>
                          </m:e>
                          <m:sup>
                            <m:r>
                              <a:rPr lang="en-US" i="1" dirty="0">
                                <a:latin typeface="Cambria Math" panose="02040503050406030204" pitchFamily="18" charset="0"/>
                                <a:sym typeface="Wingdings" panose="05000000000000000000" pitchFamily="2" charset="2"/>
                              </a:rPr>
                              <m:t>2</m:t>
                            </m:r>
                          </m:sup>
                        </m:sSup>
                      </m:den>
                    </m:f>
                    <m:r>
                      <a:rPr lang="en-US" dirty="0">
                        <a:latin typeface="Cambria Math" panose="02040503050406030204" pitchFamily="18" charset="0"/>
                        <a:sym typeface="Wingdings" panose="05000000000000000000" pitchFamily="2" charset="2"/>
                      </a:rPr>
                      <m:t>=</m:t>
                    </m:r>
                    <m:r>
                      <a:rPr lang="en-US" b="0" i="0" dirty="0" smtClean="0">
                        <a:latin typeface="Cambria Math" panose="02040503050406030204" pitchFamily="18" charset="0"/>
                        <a:sym typeface="Wingdings" panose="05000000000000000000" pitchFamily="2" charset="2"/>
                      </a:rPr>
                      <m:t>1−</m:t>
                    </m:r>
                    <m:f>
                      <m:fPr>
                        <m:ctrlPr>
                          <a:rPr lang="en-US" i="1" dirty="0">
                            <a:latin typeface="Cambria Math" panose="02040503050406030204" pitchFamily="18" charset="0"/>
                            <a:sym typeface="Wingdings" panose="05000000000000000000" pitchFamily="2" charset="2"/>
                          </a:rPr>
                        </m:ctrlPr>
                      </m:fPr>
                      <m:num>
                        <m:r>
                          <a:rPr lang="en-US" dirty="0">
                            <a:latin typeface="Cambria Math" panose="02040503050406030204" pitchFamily="18" charset="0"/>
                            <a:sym typeface="Wingdings" panose="05000000000000000000" pitchFamily="2" charset="2"/>
                          </a:rPr>
                          <m:t>4</m:t>
                        </m:r>
                      </m:num>
                      <m:den>
                        <m:r>
                          <m:rPr>
                            <m:sty m:val="p"/>
                          </m:rPr>
                          <a:rPr lang="en-US" dirty="0">
                            <a:latin typeface="Cambria Math" panose="02040503050406030204" pitchFamily="18" charset="0"/>
                            <a:sym typeface="Wingdings" panose="05000000000000000000" pitchFamily="2" charset="2"/>
                          </a:rPr>
                          <m:t>n</m:t>
                        </m:r>
                      </m:den>
                    </m:f>
                  </m:oMath>
                </a14:m>
                <a:br>
                  <a:rPr lang="en-US" b="1" dirty="0"/>
                </a:br>
                <a:r>
                  <a:rPr lang="en-US" b="1" dirty="0">
                    <a:sym typeface="Wingdings" panose="05000000000000000000" pitchFamily="2" charset="2"/>
                  </a:rPr>
                  <a:t> </a:t>
                </a:r>
                <a:r>
                  <a:rPr lang="en-US" b="1" dirty="0"/>
                  <a:t>~80% </a:t>
                </a:r>
                <a:r>
                  <a:rPr lang="en-US" dirty="0"/>
                  <a:t>of bunch charge inside the homogeneous dose area</a:t>
                </a:r>
              </a:p>
              <a:p>
                <a:endParaRPr lang="en-US" dirty="0"/>
              </a:p>
              <a:p>
                <a:r>
                  <a:rPr lang="en-US" dirty="0"/>
                  <a:t>Can produce arbitrary dose distribution</a:t>
                </a:r>
              </a:p>
              <a:p>
                <a:endParaRPr lang="en-US" dirty="0"/>
              </a:p>
              <a:p>
                <a:r>
                  <a:rPr lang="en-US" dirty="0"/>
                  <a:t>The number of bunches can be from </a:t>
                </a:r>
                <a:r>
                  <a:rPr lang="en-US" b="1" dirty="0"/>
                  <a:t>5x5 to 67x67</a:t>
                </a:r>
              </a:p>
            </p:txBody>
          </p:sp>
        </mc:Choice>
        <mc:Fallback xmlns="">
          <p:sp>
            <p:nvSpPr>
              <p:cNvPr id="3" name="Content Placeholder 2">
                <a:extLst>
                  <a:ext uri="{FF2B5EF4-FFF2-40B4-BE49-F238E27FC236}">
                    <a16:creationId xmlns:a16="http://schemas.microsoft.com/office/drawing/2014/main" id="{6DE8ADF1-B92F-4422-86C4-6B2FA4163D01}"/>
                  </a:ext>
                </a:extLst>
              </p:cNvPr>
              <p:cNvSpPr>
                <a:spLocks noGrp="1" noRot="1" noChangeAspect="1" noMove="1" noResize="1" noEditPoints="1" noAdjustHandles="1" noChangeArrowheads="1" noChangeShapeType="1" noTextEdit="1"/>
              </p:cNvSpPr>
              <p:nvPr>
                <p:ph idx="1"/>
              </p:nvPr>
            </p:nvSpPr>
            <p:spPr>
              <a:xfrm>
                <a:off x="407987" y="1406427"/>
                <a:ext cx="7665093" cy="5010249"/>
              </a:xfrm>
              <a:blipFill>
                <a:blip r:embed="rId4"/>
                <a:stretch>
                  <a:fillRect l="-1750" t="-1460" r="-2148"/>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692EE27B-D8AE-4B13-9A14-86DA78043EB1}"/>
              </a:ext>
            </a:extLst>
          </p:cNvPr>
          <p:cNvSpPr>
            <a:spLocks noGrp="1"/>
          </p:cNvSpPr>
          <p:nvPr>
            <p:ph type="body" sz="quarter" idx="13"/>
          </p:nvPr>
        </p:nvSpPr>
        <p:spPr/>
        <p:txBody>
          <a:bodyPr/>
          <a:lstStyle/>
          <a:p>
            <a:r>
              <a:rPr lang="en-US" dirty="0"/>
              <a:t>Scanning beams</a:t>
            </a:r>
          </a:p>
        </p:txBody>
      </p:sp>
      <p:grpSp>
        <p:nvGrpSpPr>
          <p:cNvPr id="23" name="Group 22">
            <a:extLst>
              <a:ext uri="{FF2B5EF4-FFF2-40B4-BE49-F238E27FC236}">
                <a16:creationId xmlns:a16="http://schemas.microsoft.com/office/drawing/2014/main" id="{0DDA4E27-1182-47E1-B90A-EFA846AB82D4}"/>
              </a:ext>
            </a:extLst>
          </p:cNvPr>
          <p:cNvGrpSpPr/>
          <p:nvPr/>
        </p:nvGrpSpPr>
        <p:grpSpPr>
          <a:xfrm>
            <a:off x="8366812" y="644869"/>
            <a:ext cx="3410902" cy="3152775"/>
            <a:chOff x="7781924" y="1114425"/>
            <a:chExt cx="3410902" cy="3152775"/>
          </a:xfrm>
        </p:grpSpPr>
        <p:grpSp>
          <p:nvGrpSpPr>
            <p:cNvPr id="17" name="Group 16">
              <a:extLst>
                <a:ext uri="{FF2B5EF4-FFF2-40B4-BE49-F238E27FC236}">
                  <a16:creationId xmlns:a16="http://schemas.microsoft.com/office/drawing/2014/main" id="{6463CAE2-270A-4E1D-A144-DE074459D3AF}"/>
                </a:ext>
              </a:extLst>
            </p:cNvPr>
            <p:cNvGrpSpPr/>
            <p:nvPr/>
          </p:nvGrpSpPr>
          <p:grpSpPr>
            <a:xfrm>
              <a:off x="7781924" y="1114425"/>
              <a:ext cx="3286126" cy="3152775"/>
              <a:chOff x="7143749" y="3705225"/>
              <a:chExt cx="3286126" cy="3152775"/>
            </a:xfrm>
          </p:grpSpPr>
          <p:grpSp>
            <p:nvGrpSpPr>
              <p:cNvPr id="5" name="Group 4">
                <a:extLst>
                  <a:ext uri="{FF2B5EF4-FFF2-40B4-BE49-F238E27FC236}">
                    <a16:creationId xmlns:a16="http://schemas.microsoft.com/office/drawing/2014/main" id="{E87C4EC3-9661-4B5A-B02F-7E75D0EA3A90}"/>
                  </a:ext>
                </a:extLst>
              </p:cNvPr>
              <p:cNvGrpSpPr/>
              <p:nvPr/>
            </p:nvGrpSpPr>
            <p:grpSpPr>
              <a:xfrm>
                <a:off x="7143749" y="3884191"/>
                <a:ext cx="3286126" cy="2973809"/>
                <a:chOff x="7581900" y="796925"/>
                <a:chExt cx="4610100" cy="4171950"/>
              </a:xfrm>
            </p:grpSpPr>
            <p:pic>
              <p:nvPicPr>
                <p:cNvPr id="6" name="Picture 5">
                  <a:extLst>
                    <a:ext uri="{FF2B5EF4-FFF2-40B4-BE49-F238E27FC236}">
                      <a16:creationId xmlns:a16="http://schemas.microsoft.com/office/drawing/2014/main" id="{CB9764D9-2173-4BF2-9A54-031FD9DC4561}"/>
                    </a:ext>
                  </a:extLst>
                </p:cNvPr>
                <p:cNvPicPr>
                  <a:picLocks noChangeAspect="1"/>
                </p:cNvPicPr>
                <p:nvPr/>
              </p:nvPicPr>
              <p:blipFill>
                <a:blip r:embed="rId5"/>
                <a:stretch>
                  <a:fillRect/>
                </a:stretch>
              </p:blipFill>
              <p:spPr>
                <a:xfrm>
                  <a:off x="7581900" y="796925"/>
                  <a:ext cx="4610100" cy="4171950"/>
                </a:xfrm>
                <a:prstGeom prst="rect">
                  <a:avLst/>
                </a:prstGeom>
              </p:spPr>
            </p:pic>
            <p:cxnSp>
              <p:nvCxnSpPr>
                <p:cNvPr id="7" name="Straight Arrow Connector 6">
                  <a:extLst>
                    <a:ext uri="{FF2B5EF4-FFF2-40B4-BE49-F238E27FC236}">
                      <a16:creationId xmlns:a16="http://schemas.microsoft.com/office/drawing/2014/main" id="{D5211077-3C54-45DA-990F-425A37AF0041}"/>
                    </a:ext>
                  </a:extLst>
                </p:cNvPr>
                <p:cNvCxnSpPr/>
                <p:nvPr/>
              </p:nvCxnSpPr>
              <p:spPr>
                <a:xfrm flipV="1">
                  <a:off x="8369300" y="1308100"/>
                  <a:ext cx="0" cy="292100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60A84AF-0DE0-4889-9826-502FD01D1D54}"/>
                    </a:ext>
                  </a:extLst>
                </p:cNvPr>
                <p:cNvCxnSpPr>
                  <a:cxnSpLocks/>
                </p:cNvCxnSpPr>
                <p:nvPr/>
              </p:nvCxnSpPr>
              <p:spPr>
                <a:xfrm>
                  <a:off x="8382000" y="1270000"/>
                  <a:ext cx="749300" cy="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90D38F-7145-49AF-9883-95A6004C3D19}"/>
                    </a:ext>
                  </a:extLst>
                </p:cNvPr>
                <p:cNvCxnSpPr>
                  <a:cxnSpLocks/>
                </p:cNvCxnSpPr>
                <p:nvPr/>
              </p:nvCxnSpPr>
              <p:spPr>
                <a:xfrm>
                  <a:off x="9067800" y="1397000"/>
                  <a:ext cx="0" cy="276860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963C6A-8A53-4A37-ADCE-6DA42B177794}"/>
                    </a:ext>
                  </a:extLst>
                </p:cNvPr>
                <p:cNvCxnSpPr>
                  <a:cxnSpLocks/>
                </p:cNvCxnSpPr>
                <p:nvPr/>
              </p:nvCxnSpPr>
              <p:spPr>
                <a:xfrm>
                  <a:off x="9017000" y="4241800"/>
                  <a:ext cx="749300" cy="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A3E8ACF-2AD9-4059-A480-2E6DC506A293}"/>
                    </a:ext>
                  </a:extLst>
                </p:cNvPr>
                <p:cNvCxnSpPr/>
                <p:nvPr/>
              </p:nvCxnSpPr>
              <p:spPr>
                <a:xfrm flipV="1">
                  <a:off x="9715500" y="1270000"/>
                  <a:ext cx="0" cy="292100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5161AA8-FB75-4FAB-A884-01C7BE21529F}"/>
                    </a:ext>
                  </a:extLst>
                </p:cNvPr>
                <p:cNvCxnSpPr>
                  <a:cxnSpLocks/>
                </p:cNvCxnSpPr>
                <p:nvPr/>
              </p:nvCxnSpPr>
              <p:spPr>
                <a:xfrm>
                  <a:off x="9728200" y="1231900"/>
                  <a:ext cx="749300" cy="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0DF53E-A9AB-46E1-BDE7-62DFB26C9A89}"/>
                    </a:ext>
                  </a:extLst>
                </p:cNvPr>
                <p:cNvCxnSpPr>
                  <a:cxnSpLocks/>
                </p:cNvCxnSpPr>
                <p:nvPr/>
              </p:nvCxnSpPr>
              <p:spPr>
                <a:xfrm>
                  <a:off x="10375900" y="1358900"/>
                  <a:ext cx="0" cy="276860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2AA5B3-345C-43FF-AB23-D32FEB3502A5}"/>
                    </a:ext>
                  </a:extLst>
                </p:cNvPr>
                <p:cNvCxnSpPr>
                  <a:cxnSpLocks/>
                </p:cNvCxnSpPr>
                <p:nvPr/>
              </p:nvCxnSpPr>
              <p:spPr>
                <a:xfrm>
                  <a:off x="10312400" y="4216400"/>
                  <a:ext cx="749300" cy="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42AF15-D498-4E5F-9FE7-74E8DD83DFAD}"/>
                    </a:ext>
                  </a:extLst>
                </p:cNvPr>
                <p:cNvCxnSpPr/>
                <p:nvPr/>
              </p:nvCxnSpPr>
              <p:spPr>
                <a:xfrm flipV="1">
                  <a:off x="11023600" y="1244600"/>
                  <a:ext cx="0" cy="2921000"/>
                </a:xfrm>
                <a:prstGeom prst="straightConnector1">
                  <a:avLst/>
                </a:prstGeom>
                <a:ln w="571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0C18DB1-1534-4C21-8813-5CEFA1B38033}"/>
                  </a:ext>
                </a:extLst>
              </p:cNvPr>
              <p:cNvSpPr txBox="1"/>
              <p:nvPr/>
            </p:nvSpPr>
            <p:spPr>
              <a:xfrm>
                <a:off x="8229600" y="3705225"/>
                <a:ext cx="1391728" cy="338554"/>
              </a:xfrm>
              <a:prstGeom prst="rect">
                <a:avLst/>
              </a:prstGeom>
              <a:noFill/>
            </p:spPr>
            <p:txBody>
              <a:bodyPr wrap="none" rtlCol="0">
                <a:spAutoFit/>
              </a:bodyPr>
              <a:lstStyle/>
              <a:p>
                <a:r>
                  <a:rPr lang="en-US" sz="1600" dirty="0"/>
                  <a:t>5x5 scanning</a:t>
                </a:r>
              </a:p>
            </p:txBody>
          </p:sp>
        </p:grpSp>
        <p:sp>
          <p:nvSpPr>
            <p:cNvPr id="21" name="TextBox 20">
              <a:extLst>
                <a:ext uri="{FF2B5EF4-FFF2-40B4-BE49-F238E27FC236}">
                  <a16:creationId xmlns:a16="http://schemas.microsoft.com/office/drawing/2014/main" id="{76E590BD-CF93-43D7-B6AE-C38020102B75}"/>
                </a:ext>
              </a:extLst>
            </p:cNvPr>
            <p:cNvSpPr txBox="1"/>
            <p:nvPr/>
          </p:nvSpPr>
          <p:spPr>
            <a:xfrm rot="16200000">
              <a:off x="10147275" y="2529667"/>
              <a:ext cx="1783325" cy="307777"/>
            </a:xfrm>
            <a:prstGeom prst="rect">
              <a:avLst/>
            </a:prstGeom>
            <a:solidFill>
              <a:schemeClr val="bg1"/>
            </a:solidFill>
          </p:spPr>
          <p:txBody>
            <a:bodyPr wrap="square" rtlCol="0">
              <a:spAutoFit/>
            </a:bodyPr>
            <a:lstStyle/>
            <a:p>
              <a:pPr algn="ctr"/>
              <a:r>
                <a:rPr lang="en-US" sz="1400" b="1" dirty="0"/>
                <a:t># of bunches </a:t>
              </a:r>
            </a:p>
          </p:txBody>
        </p:sp>
      </p:grpSp>
      <p:cxnSp>
        <p:nvCxnSpPr>
          <p:cNvPr id="24" name="Straight Arrow Connector 23">
            <a:extLst>
              <a:ext uri="{FF2B5EF4-FFF2-40B4-BE49-F238E27FC236}">
                <a16:creationId xmlns:a16="http://schemas.microsoft.com/office/drawing/2014/main" id="{3A0F5D3A-BF75-49BD-92F2-F1749E62ABE1}"/>
              </a:ext>
            </a:extLst>
          </p:cNvPr>
          <p:cNvCxnSpPr>
            <a:cxnSpLocks/>
          </p:cNvCxnSpPr>
          <p:nvPr/>
        </p:nvCxnSpPr>
        <p:spPr>
          <a:xfrm>
            <a:off x="5231027" y="3624649"/>
            <a:ext cx="1878227" cy="127686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D10B21-1CFC-4D91-98C8-CA5035C3483C}"/>
              </a:ext>
            </a:extLst>
          </p:cNvPr>
          <p:cNvCxnSpPr>
            <a:cxnSpLocks/>
          </p:cNvCxnSpPr>
          <p:nvPr/>
        </p:nvCxnSpPr>
        <p:spPr>
          <a:xfrm>
            <a:off x="7834184" y="2166551"/>
            <a:ext cx="1013254" cy="4283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2C590D-CB2D-4793-9BBF-FC9F3336F1DE}"/>
              </a:ext>
            </a:extLst>
          </p:cNvPr>
          <p:cNvSpPr txBox="1"/>
          <p:nvPr/>
        </p:nvSpPr>
        <p:spPr>
          <a:xfrm>
            <a:off x="9270458" y="3822970"/>
            <a:ext cx="2772383"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relevant bunches for dose rate calculation are those </a:t>
            </a:r>
            <a:r>
              <a:rPr lang="en-US" sz="1400" dirty="0" err="1"/>
              <a:t>neighbouring</a:t>
            </a:r>
            <a:r>
              <a:rPr lang="en-US" sz="1400" dirty="0"/>
              <a:t> bunches which contribute to 5% to 95% of the total dose</a:t>
            </a:r>
          </a:p>
          <a:p>
            <a:pPr marL="285750" indent="-285750">
              <a:buFont typeface="Arial" panose="020B0604020202020204" pitchFamily="34" charset="0"/>
              <a:buChar char="•"/>
            </a:pPr>
            <a:r>
              <a:rPr lang="en-US" sz="1400" dirty="0"/>
              <a:t>It is usually in the order of 2n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dose is estimated by considering only the local bunch (with RMS size from 0.5 to 1.5 mm)</a:t>
            </a:r>
          </a:p>
        </p:txBody>
      </p:sp>
      <p:sp>
        <p:nvSpPr>
          <p:cNvPr id="26" name="Rectangle 25">
            <a:extLst>
              <a:ext uri="{FF2B5EF4-FFF2-40B4-BE49-F238E27FC236}">
                <a16:creationId xmlns:a16="http://schemas.microsoft.com/office/drawing/2014/main" id="{B6E718F7-08E4-4C45-AF32-45A45BA56726}"/>
              </a:ext>
            </a:extLst>
          </p:cNvPr>
          <p:cNvSpPr/>
          <p:nvPr/>
        </p:nvSpPr>
        <p:spPr>
          <a:xfrm>
            <a:off x="9737387" y="2081719"/>
            <a:ext cx="262647" cy="23346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cxnSp>
        <p:nvCxnSpPr>
          <p:cNvPr id="29" name="Straight Arrow Connector 28">
            <a:extLst>
              <a:ext uri="{FF2B5EF4-FFF2-40B4-BE49-F238E27FC236}">
                <a16:creationId xmlns:a16="http://schemas.microsoft.com/office/drawing/2014/main" id="{88BFC875-D52E-4395-A414-734BEEAF7FBA}"/>
              </a:ext>
            </a:extLst>
          </p:cNvPr>
          <p:cNvCxnSpPr>
            <a:cxnSpLocks/>
            <a:endCxn id="26" idx="2"/>
          </p:cNvCxnSpPr>
          <p:nvPr/>
        </p:nvCxnSpPr>
        <p:spPr>
          <a:xfrm>
            <a:off x="9465013" y="2178996"/>
            <a:ext cx="39600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4FC305-9440-438F-AF16-7BC81556BE6A}"/>
              </a:ext>
            </a:extLst>
          </p:cNvPr>
          <p:cNvCxnSpPr>
            <a:cxnSpLocks/>
          </p:cNvCxnSpPr>
          <p:nvPr/>
        </p:nvCxnSpPr>
        <p:spPr>
          <a:xfrm flipH="1">
            <a:off x="9896681" y="2185481"/>
            <a:ext cx="41463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027DD227-739C-4D97-AB69-360E2C92CB6B}"/>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574979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158">
            <a:extLst>
              <a:ext uri="{FF2B5EF4-FFF2-40B4-BE49-F238E27FC236}">
                <a16:creationId xmlns:a16="http://schemas.microsoft.com/office/drawing/2014/main" id="{FCF29459-C2F2-465A-B27C-0F007E70D812}"/>
              </a:ext>
            </a:extLst>
          </p:cNvPr>
          <p:cNvGrpSpPr/>
          <p:nvPr/>
        </p:nvGrpSpPr>
        <p:grpSpPr>
          <a:xfrm>
            <a:off x="3096378" y="946395"/>
            <a:ext cx="8174752" cy="2770637"/>
            <a:chOff x="2191503" y="734645"/>
            <a:chExt cx="8174752" cy="2770637"/>
          </a:xfrm>
        </p:grpSpPr>
        <p:grpSp>
          <p:nvGrpSpPr>
            <p:cNvPr id="151" name="Group 150">
              <a:extLst>
                <a:ext uri="{FF2B5EF4-FFF2-40B4-BE49-F238E27FC236}">
                  <a16:creationId xmlns:a16="http://schemas.microsoft.com/office/drawing/2014/main" id="{72B69307-A0CC-4835-9420-F409091723B7}"/>
                </a:ext>
              </a:extLst>
            </p:cNvPr>
            <p:cNvGrpSpPr/>
            <p:nvPr/>
          </p:nvGrpSpPr>
          <p:grpSpPr>
            <a:xfrm>
              <a:off x="2191503" y="734645"/>
              <a:ext cx="8174752" cy="2770637"/>
              <a:chOff x="2191503" y="734645"/>
              <a:chExt cx="8174752" cy="2770637"/>
            </a:xfrm>
          </p:grpSpPr>
          <p:grpSp>
            <p:nvGrpSpPr>
              <p:cNvPr id="148" name="Group 147">
                <a:extLst>
                  <a:ext uri="{FF2B5EF4-FFF2-40B4-BE49-F238E27FC236}">
                    <a16:creationId xmlns:a16="http://schemas.microsoft.com/office/drawing/2014/main" id="{4642B504-4978-4BB7-8658-3E76C640743C}"/>
                  </a:ext>
                </a:extLst>
              </p:cNvPr>
              <p:cNvGrpSpPr/>
              <p:nvPr/>
            </p:nvGrpSpPr>
            <p:grpSpPr>
              <a:xfrm>
                <a:off x="2191503" y="734645"/>
                <a:ext cx="8174752" cy="2770637"/>
                <a:chOff x="1979748" y="773146"/>
                <a:chExt cx="8174752" cy="2770637"/>
              </a:xfrm>
            </p:grpSpPr>
            <p:pic>
              <p:nvPicPr>
                <p:cNvPr id="146" name="Picture 145">
                  <a:extLst>
                    <a:ext uri="{FF2B5EF4-FFF2-40B4-BE49-F238E27FC236}">
                      <a16:creationId xmlns:a16="http://schemas.microsoft.com/office/drawing/2014/main" id="{8BBA8A4E-66FA-4C7D-8B34-0C5CEE43A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48" y="773146"/>
                  <a:ext cx="8174752" cy="2770637"/>
                </a:xfrm>
                <a:prstGeom prst="rect">
                  <a:avLst/>
                </a:prstGeom>
              </p:spPr>
            </p:pic>
            <p:sp>
              <p:nvSpPr>
                <p:cNvPr id="143" name="Diamond 142">
                  <a:extLst>
                    <a:ext uri="{FF2B5EF4-FFF2-40B4-BE49-F238E27FC236}">
                      <a16:creationId xmlns:a16="http://schemas.microsoft.com/office/drawing/2014/main" id="{D3F3B6C2-5ED0-45F3-B1FC-69EEF1BDC1AF}"/>
                    </a:ext>
                  </a:extLst>
                </p:cNvPr>
                <p:cNvSpPr/>
                <p:nvPr/>
              </p:nvSpPr>
              <p:spPr>
                <a:xfrm>
                  <a:off x="8431932" y="1145506"/>
                  <a:ext cx="216000" cy="2016000"/>
                </a:xfrm>
                <a:prstGeom prst="diamond">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44" name="Diamond 143">
                  <a:extLst>
                    <a:ext uri="{FF2B5EF4-FFF2-40B4-BE49-F238E27FC236}">
                      <a16:creationId xmlns:a16="http://schemas.microsoft.com/office/drawing/2014/main" id="{D1909BBC-7EB6-4B85-A28F-0AADD584279D}"/>
                    </a:ext>
                  </a:extLst>
                </p:cNvPr>
                <p:cNvSpPr/>
                <p:nvPr/>
              </p:nvSpPr>
              <p:spPr>
                <a:xfrm>
                  <a:off x="8742248" y="1148810"/>
                  <a:ext cx="216000" cy="2016000"/>
                </a:xfrm>
                <a:prstGeom prst="diamond">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149" name="Diamond 148">
                <a:extLst>
                  <a:ext uri="{FF2B5EF4-FFF2-40B4-BE49-F238E27FC236}">
                    <a16:creationId xmlns:a16="http://schemas.microsoft.com/office/drawing/2014/main" id="{3C6D3070-63F7-4E80-96E4-53674ECDCFA6}"/>
                  </a:ext>
                </a:extLst>
              </p:cNvPr>
              <p:cNvSpPr/>
              <p:nvPr/>
            </p:nvSpPr>
            <p:spPr>
              <a:xfrm>
                <a:off x="3463691" y="1269026"/>
                <a:ext cx="216000" cy="1728000"/>
              </a:xfrm>
              <a:prstGeom prst="diamond">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50" name="Diamond 149">
                <a:extLst>
                  <a:ext uri="{FF2B5EF4-FFF2-40B4-BE49-F238E27FC236}">
                    <a16:creationId xmlns:a16="http://schemas.microsoft.com/office/drawing/2014/main" id="{AB2446E7-248A-42CF-91A3-4B2BD85C1EF6}"/>
                  </a:ext>
                </a:extLst>
              </p:cNvPr>
              <p:cNvSpPr/>
              <p:nvPr/>
            </p:nvSpPr>
            <p:spPr>
              <a:xfrm>
                <a:off x="3870257" y="1272330"/>
                <a:ext cx="216000" cy="1728000"/>
              </a:xfrm>
              <a:prstGeom prst="diamond">
                <a:avLst/>
              </a:prstGeom>
              <a:solidFill>
                <a:srgbClr val="0000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155" name="Rectangle 154">
              <a:extLst>
                <a:ext uri="{FF2B5EF4-FFF2-40B4-BE49-F238E27FC236}">
                  <a16:creationId xmlns:a16="http://schemas.microsoft.com/office/drawing/2014/main" id="{A6840A6B-12B9-49CD-BB75-247C9D78D1E4}"/>
                </a:ext>
              </a:extLst>
            </p:cNvPr>
            <p:cNvSpPr/>
            <p:nvPr/>
          </p:nvSpPr>
          <p:spPr>
            <a:xfrm>
              <a:off x="3997239" y="1052641"/>
              <a:ext cx="1951174" cy="523220"/>
            </a:xfrm>
            <a:prstGeom prst="rect">
              <a:avLst/>
            </a:prstGeom>
          </p:spPr>
          <p:txBody>
            <a:bodyPr wrap="square">
              <a:spAutoFit/>
            </a:bodyPr>
            <a:lstStyle/>
            <a:p>
              <a:r>
                <a:rPr lang="en-US" sz="1400" b="1" dirty="0"/>
                <a:t>Adjust the beam size before focusing</a:t>
              </a:r>
            </a:p>
          </p:txBody>
        </p:sp>
        <p:sp>
          <p:nvSpPr>
            <p:cNvPr id="156" name="Rectangle 155">
              <a:extLst>
                <a:ext uri="{FF2B5EF4-FFF2-40B4-BE49-F238E27FC236}">
                  <a16:creationId xmlns:a16="http://schemas.microsoft.com/office/drawing/2014/main" id="{2F7CCA50-2B46-49EC-A12A-6A714E26AE28}"/>
                </a:ext>
              </a:extLst>
            </p:cNvPr>
            <p:cNvSpPr/>
            <p:nvPr/>
          </p:nvSpPr>
          <p:spPr>
            <a:xfrm>
              <a:off x="6549295" y="1635500"/>
              <a:ext cx="1907895" cy="307777"/>
            </a:xfrm>
            <a:prstGeom prst="rect">
              <a:avLst/>
            </a:prstGeom>
          </p:spPr>
          <p:txBody>
            <a:bodyPr wrap="none">
              <a:spAutoFit/>
            </a:bodyPr>
            <a:lstStyle/>
            <a:p>
              <a:r>
                <a:rPr lang="en-US" sz="1400" b="1" dirty="0"/>
                <a:t>Minimize beam size </a:t>
              </a:r>
            </a:p>
          </p:txBody>
        </p:sp>
      </p:grpSp>
      <p:sp>
        <p:nvSpPr>
          <p:cNvPr id="2" name="Title 1">
            <a:extLst>
              <a:ext uri="{FF2B5EF4-FFF2-40B4-BE49-F238E27FC236}">
                <a16:creationId xmlns:a16="http://schemas.microsoft.com/office/drawing/2014/main" id="{226A5401-AB00-462D-A566-FEB3A078C209}"/>
              </a:ext>
            </a:extLst>
          </p:cNvPr>
          <p:cNvSpPr>
            <a:spLocks noGrp="1"/>
          </p:cNvSpPr>
          <p:nvPr>
            <p:ph type="title"/>
          </p:nvPr>
        </p:nvSpPr>
        <p:spPr/>
        <p:txBody>
          <a:bodyPr/>
          <a:lstStyle/>
          <a:p>
            <a:r>
              <a:rPr lang="en-US" dirty="0"/>
              <a:t>Flexible dose generation</a:t>
            </a:r>
          </a:p>
        </p:txBody>
      </p:sp>
      <p:sp>
        <p:nvSpPr>
          <p:cNvPr id="52" name="Footer Placeholder 51">
            <a:extLst>
              <a:ext uri="{FF2B5EF4-FFF2-40B4-BE49-F238E27FC236}">
                <a16:creationId xmlns:a16="http://schemas.microsoft.com/office/drawing/2014/main" id="{059E7BB0-D0E6-4551-AFF3-04A305AC60A1}"/>
              </a:ext>
            </a:extLst>
          </p:cNvPr>
          <p:cNvSpPr>
            <a:spLocks noGrp="1"/>
          </p:cNvSpPr>
          <p:nvPr>
            <p:ph type="ftr" sz="quarter" idx="11"/>
          </p:nvPr>
        </p:nvSpPr>
        <p:spPr/>
        <p:txBody>
          <a:bodyPr/>
          <a:lstStyle/>
          <a:p>
            <a:r>
              <a:rPr lang="en-US"/>
              <a:t>X.-K. Li          |          VHEE'25, Daresbury          |          The new beamline and biolab at FLASHlab@PITZ</a:t>
            </a:r>
          </a:p>
        </p:txBody>
      </p:sp>
      <p:sp>
        <p:nvSpPr>
          <p:cNvPr id="4" name="Text Placeholder 3">
            <a:extLst>
              <a:ext uri="{FF2B5EF4-FFF2-40B4-BE49-F238E27FC236}">
                <a16:creationId xmlns:a16="http://schemas.microsoft.com/office/drawing/2014/main" id="{C1ACEA5C-95DA-4C86-83A1-839AD7CDA802}"/>
              </a:ext>
            </a:extLst>
          </p:cNvPr>
          <p:cNvSpPr>
            <a:spLocks noGrp="1"/>
          </p:cNvSpPr>
          <p:nvPr>
            <p:ph type="body" sz="quarter" idx="13"/>
          </p:nvPr>
        </p:nvSpPr>
        <p:spPr/>
        <p:txBody>
          <a:bodyPr/>
          <a:lstStyle/>
          <a:p>
            <a:r>
              <a:rPr lang="en-US" altLang="zh-CN" dirty="0"/>
              <a:t>More option: g</a:t>
            </a:r>
            <a:r>
              <a:rPr lang="en-US" dirty="0"/>
              <a:t>enerating micrometer electron beam (1 </a:t>
            </a:r>
            <a:r>
              <a:rPr lang="en-US" dirty="0" err="1"/>
              <a:t>f</a:t>
            </a:r>
            <a:r>
              <a:rPr lang="en-US" altLang="zh-CN" dirty="0" err="1"/>
              <a:t>C</a:t>
            </a:r>
            <a:r>
              <a:rPr lang="en-US" altLang="zh-CN" dirty="0"/>
              <a:t>)</a:t>
            </a:r>
            <a:endParaRPr lang="en-US" dirty="0"/>
          </a:p>
        </p:txBody>
      </p:sp>
      <p:grpSp>
        <p:nvGrpSpPr>
          <p:cNvPr id="131" name="Group 130">
            <a:extLst>
              <a:ext uri="{FF2B5EF4-FFF2-40B4-BE49-F238E27FC236}">
                <a16:creationId xmlns:a16="http://schemas.microsoft.com/office/drawing/2014/main" id="{DC9AEA5F-B710-40EF-919F-F766532792AB}"/>
              </a:ext>
            </a:extLst>
          </p:cNvPr>
          <p:cNvGrpSpPr/>
          <p:nvPr/>
        </p:nvGrpSpPr>
        <p:grpSpPr>
          <a:xfrm>
            <a:off x="4006320" y="2415941"/>
            <a:ext cx="5214782" cy="4077140"/>
            <a:chOff x="5046976" y="2210941"/>
            <a:chExt cx="5214782" cy="4077140"/>
          </a:xfrm>
        </p:grpSpPr>
        <p:cxnSp>
          <p:nvCxnSpPr>
            <p:cNvPr id="25" name="Straight Arrow Connector 24">
              <a:extLst>
                <a:ext uri="{FF2B5EF4-FFF2-40B4-BE49-F238E27FC236}">
                  <a16:creationId xmlns:a16="http://schemas.microsoft.com/office/drawing/2014/main" id="{97B325CD-BE66-40A7-9A2D-CEDBCEBDE4F1}"/>
                </a:ext>
              </a:extLst>
            </p:cNvPr>
            <p:cNvCxnSpPr>
              <a:cxnSpLocks/>
            </p:cNvCxnSpPr>
            <p:nvPr/>
          </p:nvCxnSpPr>
          <p:spPr>
            <a:xfrm flipH="1">
              <a:off x="8230831" y="2210941"/>
              <a:ext cx="2030927" cy="1761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32A9A25-B5BD-4C34-A5E5-6E25B833C3D2}"/>
                </a:ext>
              </a:extLst>
            </p:cNvPr>
            <p:cNvGrpSpPr/>
            <p:nvPr/>
          </p:nvGrpSpPr>
          <p:grpSpPr>
            <a:xfrm>
              <a:off x="5046976" y="3544660"/>
              <a:ext cx="3164977" cy="2743421"/>
              <a:chOff x="144776" y="2998561"/>
              <a:chExt cx="3164977" cy="2743421"/>
            </a:xfrm>
          </p:grpSpPr>
          <p:grpSp>
            <p:nvGrpSpPr>
              <p:cNvPr id="124" name="Group 123">
                <a:extLst>
                  <a:ext uri="{FF2B5EF4-FFF2-40B4-BE49-F238E27FC236}">
                    <a16:creationId xmlns:a16="http://schemas.microsoft.com/office/drawing/2014/main" id="{F11566E6-701B-4CD9-8B2F-AD04E6F10C6D}"/>
                  </a:ext>
                </a:extLst>
              </p:cNvPr>
              <p:cNvGrpSpPr/>
              <p:nvPr/>
            </p:nvGrpSpPr>
            <p:grpSpPr>
              <a:xfrm>
                <a:off x="144776" y="2998561"/>
                <a:ext cx="3108966" cy="2743421"/>
                <a:chOff x="144776" y="2998561"/>
                <a:chExt cx="3108966" cy="2743421"/>
              </a:xfrm>
            </p:grpSpPr>
            <p:pic>
              <p:nvPicPr>
                <p:cNvPr id="126" name="Picture 125">
                  <a:extLst>
                    <a:ext uri="{FF2B5EF4-FFF2-40B4-BE49-F238E27FC236}">
                      <a16:creationId xmlns:a16="http://schemas.microsoft.com/office/drawing/2014/main" id="{58721530-1D0F-4372-A54C-37AB79ADB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76" y="3122678"/>
                  <a:ext cx="3108966" cy="2619304"/>
                </a:xfrm>
                <a:prstGeom prst="rect">
                  <a:avLst/>
                </a:prstGeom>
              </p:spPr>
            </p:pic>
            <p:grpSp>
              <p:nvGrpSpPr>
                <p:cNvPr id="127" name="Group 126">
                  <a:extLst>
                    <a:ext uri="{FF2B5EF4-FFF2-40B4-BE49-F238E27FC236}">
                      <a16:creationId xmlns:a16="http://schemas.microsoft.com/office/drawing/2014/main" id="{0F9B2BCB-64DA-4057-8597-047E8C60D1DC}"/>
                    </a:ext>
                  </a:extLst>
                </p:cNvPr>
                <p:cNvGrpSpPr/>
                <p:nvPr/>
              </p:nvGrpSpPr>
              <p:grpSpPr>
                <a:xfrm>
                  <a:off x="1058571" y="2998561"/>
                  <a:ext cx="1503232" cy="2056112"/>
                  <a:chOff x="1734846" y="2969986"/>
                  <a:chExt cx="1503232" cy="2056112"/>
                </a:xfrm>
              </p:grpSpPr>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39C14573-5EE5-40C7-9040-62167487DF3E}"/>
                          </a:ext>
                        </a:extLst>
                      </p:cNvPr>
                      <p:cNvSpPr txBox="1"/>
                      <p:nvPr/>
                    </p:nvSpPr>
                    <p:spPr>
                      <a:xfrm>
                        <a:off x="1734846" y="2969986"/>
                        <a:ext cx="1503232" cy="268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𝝈</m:t>
                                  </m:r>
                                </m:e>
                                <m:sub>
                                  <m:r>
                                    <a:rPr lang="en-US" sz="1600" b="1" i="1" smtClean="0">
                                      <a:latin typeface="Cambria Math" panose="02040503050406030204" pitchFamily="18" charset="0"/>
                                    </a:rPr>
                                    <m:t>𝒙𝒚</m:t>
                                  </m:r>
                                </m:sub>
                              </m:sSub>
                              <m:r>
                                <a:rPr lang="en-US" sz="1600" b="1" i="1" smtClean="0">
                                  <a:latin typeface="Cambria Math" panose="02040503050406030204" pitchFamily="18" charset="0"/>
                                </a:rPr>
                                <m:t>=</m:t>
                              </m:r>
                              <m:r>
                                <a:rPr lang="en-US" sz="1600" b="1" i="1" smtClean="0">
                                  <a:latin typeface="Cambria Math" panose="02040503050406030204" pitchFamily="18" charset="0"/>
                                </a:rPr>
                                <m:t>𝟎</m:t>
                              </m:r>
                              <m:r>
                                <a:rPr lang="en-US" sz="1600" b="1" i="1" smtClean="0">
                                  <a:latin typeface="Cambria Math" panose="02040503050406030204" pitchFamily="18" charset="0"/>
                                </a:rPr>
                                <m:t>.</m:t>
                              </m:r>
                              <m:r>
                                <a:rPr lang="en-US" sz="1600" b="1" i="1" smtClean="0">
                                  <a:latin typeface="Cambria Math" panose="02040503050406030204" pitchFamily="18" charset="0"/>
                                </a:rPr>
                                <m:t>𝟗𝟕</m:t>
                              </m:r>
                              <m:r>
                                <a:rPr lang="en-US" sz="1600" b="1" i="1" smtClean="0">
                                  <a:latin typeface="Cambria Math" panose="02040503050406030204" pitchFamily="18" charset="0"/>
                                </a:rPr>
                                <m:t> </m:t>
                              </m:r>
                              <m:r>
                                <a:rPr lang="en-US" sz="1600" b="1" i="0" smtClean="0">
                                  <a:latin typeface="Cambria Math" panose="02040503050406030204" pitchFamily="18" charset="0"/>
                                </a:rPr>
                                <m:t>𝐦𝐦</m:t>
                              </m:r>
                            </m:oMath>
                          </m:oMathPara>
                        </a14:m>
                        <a:endParaRPr lang="en-US" sz="1600" b="1" dirty="0" err="1"/>
                      </a:p>
                    </p:txBody>
                  </p:sp>
                </mc:Choice>
                <mc:Fallback xmlns="">
                  <p:sp>
                    <p:nvSpPr>
                      <p:cNvPr id="128" name="TextBox 127">
                        <a:extLst>
                          <a:ext uri="{FF2B5EF4-FFF2-40B4-BE49-F238E27FC236}">
                            <a16:creationId xmlns:a16="http://schemas.microsoft.com/office/drawing/2014/main" id="{39C14573-5EE5-40C7-9040-62167487DF3E}"/>
                          </a:ext>
                        </a:extLst>
                      </p:cNvPr>
                      <p:cNvSpPr txBox="1">
                        <a:spLocks noRot="1" noChangeAspect="1" noMove="1" noResize="1" noEditPoints="1" noAdjustHandles="1" noChangeArrowheads="1" noChangeShapeType="1" noTextEdit="1"/>
                      </p:cNvSpPr>
                      <p:nvPr/>
                    </p:nvSpPr>
                    <p:spPr>
                      <a:xfrm>
                        <a:off x="1734846" y="2969986"/>
                        <a:ext cx="1503232" cy="268792"/>
                      </a:xfrm>
                      <a:prstGeom prst="rect">
                        <a:avLst/>
                      </a:prstGeom>
                      <a:blipFill>
                        <a:blip r:embed="rId5"/>
                        <a:stretch>
                          <a:fillRect l="-1220" r="-1220" b="-20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6616500C-3E2B-4D82-B735-5BCB58530FD2}"/>
                          </a:ext>
                        </a:extLst>
                      </p:cNvPr>
                      <p:cNvSpPr/>
                      <p:nvPr/>
                    </p:nvSpPr>
                    <p:spPr>
                      <a:xfrm>
                        <a:off x="2506202" y="4749099"/>
                        <a:ext cx="582211" cy="276999"/>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0" smtClean="0">
                                  <a:solidFill>
                                    <a:schemeClr val="tx1"/>
                                  </a:solidFill>
                                  <a:latin typeface="Cambria Math" panose="02040503050406030204" pitchFamily="18" charset="0"/>
                                </a:rPr>
                                <m:t>𝐱</m:t>
                              </m:r>
                              <m:r>
                                <a:rPr lang="en-US" sz="1200" b="1" i="1" smtClean="0">
                                  <a:solidFill>
                                    <a:schemeClr val="tx1"/>
                                  </a:solidFill>
                                  <a:latin typeface="Cambria Math" panose="02040503050406030204" pitchFamily="18" charset="0"/>
                                </a:rPr>
                                <m:t>𝟏𝟎𝟎</m:t>
                              </m:r>
                            </m:oMath>
                          </m:oMathPara>
                        </a14:m>
                        <a:endParaRPr lang="en-US" sz="1200" dirty="0">
                          <a:solidFill>
                            <a:schemeClr val="tx1"/>
                          </a:solidFill>
                        </a:endParaRPr>
                      </a:p>
                    </p:txBody>
                  </p:sp>
                </mc:Choice>
                <mc:Fallback xmlns="">
                  <p:sp>
                    <p:nvSpPr>
                      <p:cNvPr id="129" name="Rectangle 128">
                        <a:extLst>
                          <a:ext uri="{FF2B5EF4-FFF2-40B4-BE49-F238E27FC236}">
                            <a16:creationId xmlns:a16="http://schemas.microsoft.com/office/drawing/2014/main" id="{6616500C-3E2B-4D82-B735-5BCB58530FD2}"/>
                          </a:ext>
                        </a:extLst>
                      </p:cNvPr>
                      <p:cNvSpPr>
                        <a:spLocks noRot="1" noChangeAspect="1" noMove="1" noResize="1" noEditPoints="1" noAdjustHandles="1" noChangeArrowheads="1" noChangeShapeType="1" noTextEdit="1"/>
                      </p:cNvSpPr>
                      <p:nvPr/>
                    </p:nvSpPr>
                    <p:spPr>
                      <a:xfrm>
                        <a:off x="2506202" y="4749099"/>
                        <a:ext cx="582211" cy="276999"/>
                      </a:xfrm>
                      <a:prstGeom prst="rect">
                        <a:avLst/>
                      </a:prstGeom>
                      <a:blipFill>
                        <a:blip r:embed="rId6"/>
                        <a:stretch>
                          <a:fillRect/>
                        </a:stretch>
                      </a:blipFill>
                      <a:ln>
                        <a:noFill/>
                      </a:ln>
                    </p:spPr>
                    <p:txBody>
                      <a:bodyPr/>
                      <a:lstStyle/>
                      <a:p>
                        <a:r>
                          <a:rPr lang="en-US">
                            <a:noFill/>
                          </a:rPr>
                          <a:t> </a:t>
                        </a:r>
                      </a:p>
                    </p:txBody>
                  </p:sp>
                </mc:Fallback>
              </mc:AlternateContent>
            </p:grpSp>
          </p:grpSp>
          <p:sp>
            <p:nvSpPr>
              <p:cNvPr id="125" name="TextBox 124">
                <a:extLst>
                  <a:ext uri="{FF2B5EF4-FFF2-40B4-BE49-F238E27FC236}">
                    <a16:creationId xmlns:a16="http://schemas.microsoft.com/office/drawing/2014/main" id="{E18049F2-D1F2-4266-9C2E-DA924208DFA2}"/>
                  </a:ext>
                </a:extLst>
              </p:cNvPr>
              <p:cNvSpPr txBox="1"/>
              <p:nvPr/>
            </p:nvSpPr>
            <p:spPr>
              <a:xfrm rot="10800000">
                <a:off x="2940421" y="3260827"/>
                <a:ext cx="369332" cy="906658"/>
              </a:xfrm>
              <a:prstGeom prst="rect">
                <a:avLst/>
              </a:prstGeom>
              <a:noFill/>
            </p:spPr>
            <p:txBody>
              <a:bodyPr vert="eaVert" wrap="none" rtlCol="0">
                <a:spAutoFit/>
              </a:bodyPr>
              <a:lstStyle/>
              <a:p>
                <a:r>
                  <a:rPr lang="en-US" sz="1200" b="1" dirty="0"/>
                  <a:t>Dose (µ</a:t>
                </a:r>
                <a:r>
                  <a:rPr lang="en-US" sz="1200" b="1" dirty="0" err="1"/>
                  <a:t>Gy</a:t>
                </a:r>
                <a:r>
                  <a:rPr lang="en-US" sz="1200" b="1" dirty="0"/>
                  <a:t>)</a:t>
                </a:r>
              </a:p>
            </p:txBody>
          </p:sp>
        </p:grpSp>
      </p:grpSp>
      <p:grpSp>
        <p:nvGrpSpPr>
          <p:cNvPr id="130" name="Group 129">
            <a:extLst>
              <a:ext uri="{FF2B5EF4-FFF2-40B4-BE49-F238E27FC236}">
                <a16:creationId xmlns:a16="http://schemas.microsoft.com/office/drawing/2014/main" id="{C6908D02-C6A0-4DF1-B67D-E9F22DCE998C}"/>
              </a:ext>
            </a:extLst>
          </p:cNvPr>
          <p:cNvGrpSpPr/>
          <p:nvPr/>
        </p:nvGrpSpPr>
        <p:grpSpPr>
          <a:xfrm>
            <a:off x="6236758" y="2396691"/>
            <a:ext cx="5778549" cy="4077934"/>
            <a:chOff x="6233705" y="2219400"/>
            <a:chExt cx="5778549" cy="4077934"/>
          </a:xfrm>
        </p:grpSpPr>
        <p:cxnSp>
          <p:nvCxnSpPr>
            <p:cNvPr id="49" name="Straight Arrow Connector 48">
              <a:extLst>
                <a:ext uri="{FF2B5EF4-FFF2-40B4-BE49-F238E27FC236}">
                  <a16:creationId xmlns:a16="http://schemas.microsoft.com/office/drawing/2014/main" id="{05419DC3-86FD-468A-8405-88B39FACACC6}"/>
                </a:ext>
              </a:extLst>
            </p:cNvPr>
            <p:cNvCxnSpPr>
              <a:cxnSpLocks/>
            </p:cNvCxnSpPr>
            <p:nvPr/>
          </p:nvCxnSpPr>
          <p:spPr>
            <a:xfrm>
              <a:off x="10615042" y="2219400"/>
              <a:ext cx="0" cy="11839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5F3E11A5-803D-4783-BEEA-E793A98647B8}"/>
                </a:ext>
              </a:extLst>
            </p:cNvPr>
            <p:cNvGrpSpPr/>
            <p:nvPr/>
          </p:nvGrpSpPr>
          <p:grpSpPr>
            <a:xfrm>
              <a:off x="8755739" y="3547835"/>
              <a:ext cx="3256515" cy="2749499"/>
              <a:chOff x="8089896" y="3802743"/>
              <a:chExt cx="3256515" cy="2749499"/>
            </a:xfrm>
          </p:grpSpPr>
          <p:pic>
            <p:nvPicPr>
              <p:cNvPr id="40" name="Picture 39">
                <a:extLst>
                  <a:ext uri="{FF2B5EF4-FFF2-40B4-BE49-F238E27FC236}">
                    <a16:creationId xmlns:a16="http://schemas.microsoft.com/office/drawing/2014/main" id="{508C1155-A45E-427B-BC54-AE617AAB6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9896" y="3932938"/>
                <a:ext cx="3108966" cy="2619304"/>
              </a:xfrm>
              <a:prstGeom prst="rect">
                <a:avLst/>
              </a:prstGeom>
            </p:spPr>
          </p:pic>
          <p:grpSp>
            <p:nvGrpSpPr>
              <p:cNvPr id="61" name="Group 60">
                <a:extLst>
                  <a:ext uri="{FF2B5EF4-FFF2-40B4-BE49-F238E27FC236}">
                    <a16:creationId xmlns:a16="http://schemas.microsoft.com/office/drawing/2014/main" id="{1FDE4E78-3FBE-44B9-84C0-74F36F762E12}"/>
                  </a:ext>
                </a:extLst>
              </p:cNvPr>
              <p:cNvGrpSpPr/>
              <p:nvPr/>
            </p:nvGrpSpPr>
            <p:grpSpPr>
              <a:xfrm>
                <a:off x="9063653" y="3802743"/>
                <a:ext cx="2282758" cy="1101347"/>
                <a:chOff x="9629775" y="4127500"/>
                <a:chExt cx="2282758" cy="1101347"/>
              </a:xfrm>
            </p:grpSpPr>
            <p:sp>
              <p:nvSpPr>
                <p:cNvPr id="55" name="TextBox 54">
                  <a:extLst>
                    <a:ext uri="{FF2B5EF4-FFF2-40B4-BE49-F238E27FC236}">
                      <a16:creationId xmlns:a16="http://schemas.microsoft.com/office/drawing/2014/main" id="{8AD51C63-68E8-4DD2-86CD-28D7EE574150}"/>
                    </a:ext>
                  </a:extLst>
                </p:cNvPr>
                <p:cNvSpPr txBox="1"/>
                <p:nvPr/>
              </p:nvSpPr>
              <p:spPr>
                <a:xfrm rot="10800000">
                  <a:off x="11543201" y="4410353"/>
                  <a:ext cx="369332" cy="818494"/>
                </a:xfrm>
                <a:prstGeom prst="rect">
                  <a:avLst/>
                </a:prstGeom>
                <a:noFill/>
              </p:spPr>
              <p:txBody>
                <a:bodyPr vert="eaVert" wrap="none" rtlCol="0">
                  <a:spAutoFit/>
                </a:bodyPr>
                <a:lstStyle/>
                <a:p>
                  <a:r>
                    <a:rPr lang="en-US" sz="1200" b="1" dirty="0"/>
                    <a:t>Dose (</a:t>
                  </a:r>
                  <a:r>
                    <a:rPr lang="en-US" sz="1200" b="1" dirty="0" err="1"/>
                    <a:t>Gy</a:t>
                  </a:r>
                  <a:r>
                    <a:rPr lang="en-US" sz="1200" b="1" dirty="0"/>
                    <a:t>)</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C63BC4F-A3BC-40C0-AF4A-4229352A8501}"/>
                        </a:ext>
                      </a:extLst>
                    </p:cNvPr>
                    <p:cNvSpPr txBox="1"/>
                    <p:nvPr/>
                  </p:nvSpPr>
                  <p:spPr>
                    <a:xfrm>
                      <a:off x="9629775" y="4127500"/>
                      <a:ext cx="1322093" cy="268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𝝈</m:t>
                                </m:r>
                              </m:e>
                              <m:sub>
                                <m:r>
                                  <a:rPr lang="en-US" sz="1600" b="1" i="1" smtClean="0">
                                    <a:latin typeface="Cambria Math" panose="02040503050406030204" pitchFamily="18" charset="0"/>
                                  </a:rPr>
                                  <m:t>𝒙𝒚</m:t>
                                </m:r>
                              </m:sub>
                            </m:sSub>
                            <m:r>
                              <a:rPr lang="en-US" sz="1600" b="1" i="1" smtClean="0">
                                <a:latin typeface="Cambria Math" panose="02040503050406030204" pitchFamily="18" charset="0"/>
                              </a:rPr>
                              <m:t>=</m:t>
                            </m:r>
                            <m:r>
                              <a:rPr lang="en-US" sz="1600" b="1" i="1" smtClean="0">
                                <a:latin typeface="Cambria Math" panose="02040503050406030204" pitchFamily="18" charset="0"/>
                              </a:rPr>
                              <m:t>𝟎</m:t>
                            </m:r>
                            <m:r>
                              <a:rPr lang="en-US" sz="1600" b="1" i="1" smtClean="0">
                                <a:latin typeface="Cambria Math" panose="02040503050406030204" pitchFamily="18" charset="0"/>
                              </a:rPr>
                              <m:t>.</m:t>
                            </m:r>
                            <m:r>
                              <a:rPr lang="en-US" sz="1600" b="1" i="1" smtClean="0">
                                <a:latin typeface="Cambria Math" panose="02040503050406030204" pitchFamily="18" charset="0"/>
                              </a:rPr>
                              <m:t>𝟑</m:t>
                            </m:r>
                            <m:r>
                              <a:rPr lang="en-US" sz="1600" b="1" i="1" smtClean="0">
                                <a:latin typeface="Cambria Math" panose="02040503050406030204" pitchFamily="18" charset="0"/>
                              </a:rPr>
                              <m:t> </m:t>
                            </m:r>
                            <m:r>
                              <a:rPr lang="en-US" sz="1600" b="1" i="0" smtClean="0">
                                <a:latin typeface="Cambria Math" panose="02040503050406030204" pitchFamily="18" charset="0"/>
                              </a:rPr>
                              <m:t>𝛍</m:t>
                            </m:r>
                            <m:r>
                              <a:rPr lang="en-US" sz="1600" b="1" i="0" smtClean="0">
                                <a:latin typeface="Cambria Math" panose="02040503050406030204" pitchFamily="18" charset="0"/>
                              </a:rPr>
                              <m:t>𝐦</m:t>
                            </m:r>
                          </m:oMath>
                        </m:oMathPara>
                      </a14:m>
                      <a:endParaRPr lang="en-US" sz="1600" b="1" dirty="0" err="1"/>
                    </a:p>
                  </p:txBody>
                </p:sp>
              </mc:Choice>
              <mc:Fallback xmlns="">
                <p:sp>
                  <p:nvSpPr>
                    <p:cNvPr id="60" name="TextBox 59">
                      <a:extLst>
                        <a:ext uri="{FF2B5EF4-FFF2-40B4-BE49-F238E27FC236}">
                          <a16:creationId xmlns:a16="http://schemas.microsoft.com/office/drawing/2014/main" id="{9C63BC4F-A3BC-40C0-AF4A-4229352A8501}"/>
                        </a:ext>
                      </a:extLst>
                    </p:cNvPr>
                    <p:cNvSpPr txBox="1">
                      <a:spLocks noRot="1" noChangeAspect="1" noMove="1" noResize="1" noEditPoints="1" noAdjustHandles="1" noChangeArrowheads="1" noChangeShapeType="1" noTextEdit="1"/>
                    </p:cNvSpPr>
                    <p:nvPr/>
                  </p:nvSpPr>
                  <p:spPr>
                    <a:xfrm>
                      <a:off x="9629775" y="4127500"/>
                      <a:ext cx="1322093" cy="268792"/>
                    </a:xfrm>
                    <a:prstGeom prst="rect">
                      <a:avLst/>
                    </a:prstGeom>
                    <a:blipFill>
                      <a:blip r:embed="rId8"/>
                      <a:stretch>
                        <a:fillRect l="-922" r="-2765" b="-20455"/>
                      </a:stretch>
                    </a:blipFill>
                  </p:spPr>
                  <p:txBody>
                    <a:bodyPr/>
                    <a:lstStyle/>
                    <a:p>
                      <a:r>
                        <a:rPr lang="en-US">
                          <a:noFill/>
                        </a:rPr>
                        <a:t> </a:t>
                      </a:r>
                    </a:p>
                  </p:txBody>
                </p:sp>
              </mc:Fallback>
            </mc:AlternateContent>
          </p:grpSp>
        </p:grpSp>
        <p:cxnSp>
          <p:nvCxnSpPr>
            <p:cNvPr id="67" name="Straight Arrow Connector 66">
              <a:extLst>
                <a:ext uri="{FF2B5EF4-FFF2-40B4-BE49-F238E27FC236}">
                  <a16:creationId xmlns:a16="http://schemas.microsoft.com/office/drawing/2014/main" id="{B853A08B-677E-4D81-A02C-ADACE9B7F0E9}"/>
                </a:ext>
              </a:extLst>
            </p:cNvPr>
            <p:cNvCxnSpPr>
              <a:cxnSpLocks/>
            </p:cNvCxnSpPr>
            <p:nvPr/>
          </p:nvCxnSpPr>
          <p:spPr>
            <a:xfrm flipV="1">
              <a:off x="6233705" y="3806785"/>
              <a:ext cx="3094693" cy="1648732"/>
            </a:xfrm>
            <a:prstGeom prst="straightConnector1">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D122E1B-A9FD-4F03-BCD5-6657EEFC7830}"/>
                </a:ext>
              </a:extLst>
            </p:cNvPr>
            <p:cNvCxnSpPr>
              <a:cxnSpLocks/>
            </p:cNvCxnSpPr>
            <p:nvPr/>
          </p:nvCxnSpPr>
          <p:spPr>
            <a:xfrm>
              <a:off x="6252755" y="5552884"/>
              <a:ext cx="3080838" cy="377108"/>
            </a:xfrm>
            <a:prstGeom prst="straightConnector1">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7" name="TextBox 166">
            <a:extLst>
              <a:ext uri="{FF2B5EF4-FFF2-40B4-BE49-F238E27FC236}">
                <a16:creationId xmlns:a16="http://schemas.microsoft.com/office/drawing/2014/main" id="{3CAA2534-5CEF-4606-967C-A3EE7B6F3029}"/>
              </a:ext>
            </a:extLst>
          </p:cNvPr>
          <p:cNvSpPr txBox="1"/>
          <p:nvPr/>
        </p:nvSpPr>
        <p:spPr>
          <a:xfrm>
            <a:off x="10643235" y="6250087"/>
            <a:ext cx="1718740" cy="276999"/>
          </a:xfrm>
          <a:prstGeom prst="rect">
            <a:avLst/>
          </a:prstGeom>
          <a:noFill/>
        </p:spPr>
        <p:txBody>
          <a:bodyPr wrap="none" rtlCol="0">
            <a:spAutoFit/>
          </a:bodyPr>
          <a:lstStyle/>
          <a:p>
            <a:r>
              <a:rPr lang="en-US" sz="1200" b="1" u="sng" dirty="0"/>
              <a:t>Simulation by Ocelot</a:t>
            </a:r>
          </a:p>
        </p:txBody>
      </p:sp>
      <p:sp>
        <p:nvSpPr>
          <p:cNvPr id="3" name="Rectangle 2">
            <a:extLst>
              <a:ext uri="{FF2B5EF4-FFF2-40B4-BE49-F238E27FC236}">
                <a16:creationId xmlns:a16="http://schemas.microsoft.com/office/drawing/2014/main" id="{EE9F2D41-0D67-4497-BCDD-A106DBEE80B7}"/>
              </a:ext>
            </a:extLst>
          </p:cNvPr>
          <p:cNvSpPr/>
          <p:nvPr/>
        </p:nvSpPr>
        <p:spPr>
          <a:xfrm>
            <a:off x="9295992" y="1152090"/>
            <a:ext cx="1048158" cy="247660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5" name="TextBox 4">
            <a:extLst>
              <a:ext uri="{FF2B5EF4-FFF2-40B4-BE49-F238E27FC236}">
                <a16:creationId xmlns:a16="http://schemas.microsoft.com/office/drawing/2014/main" id="{6335B591-2D83-4A3A-A2F6-DFC7CEF442D7}"/>
              </a:ext>
            </a:extLst>
          </p:cNvPr>
          <p:cNvSpPr txBox="1"/>
          <p:nvPr/>
        </p:nvSpPr>
        <p:spPr>
          <a:xfrm>
            <a:off x="9203489" y="836220"/>
            <a:ext cx="1222899" cy="307777"/>
          </a:xfrm>
          <a:prstGeom prst="rect">
            <a:avLst/>
          </a:prstGeom>
          <a:noFill/>
        </p:spPr>
        <p:txBody>
          <a:bodyPr wrap="none" rtlCol="0">
            <a:spAutoFit/>
          </a:bodyPr>
          <a:lstStyle/>
          <a:p>
            <a:r>
              <a:rPr lang="en-US" sz="1400" b="1" dirty="0"/>
              <a:t>To be added</a:t>
            </a:r>
          </a:p>
        </p:txBody>
      </p:sp>
      <p:sp>
        <p:nvSpPr>
          <p:cNvPr id="36" name="TextBox 35">
            <a:extLst>
              <a:ext uri="{FF2B5EF4-FFF2-40B4-BE49-F238E27FC236}">
                <a16:creationId xmlns:a16="http://schemas.microsoft.com/office/drawing/2014/main" id="{F715A952-2216-4646-A7AC-18C27E1FA8AA}"/>
              </a:ext>
            </a:extLst>
          </p:cNvPr>
          <p:cNvSpPr txBox="1"/>
          <p:nvPr/>
        </p:nvSpPr>
        <p:spPr>
          <a:xfrm>
            <a:off x="4093118" y="3108601"/>
            <a:ext cx="1455848" cy="307777"/>
          </a:xfrm>
          <a:prstGeom prst="rect">
            <a:avLst/>
          </a:prstGeom>
          <a:noFill/>
        </p:spPr>
        <p:txBody>
          <a:bodyPr wrap="none" rtlCol="0">
            <a:spAutoFit/>
          </a:bodyPr>
          <a:lstStyle/>
          <a:p>
            <a:r>
              <a:rPr lang="en-US" sz="1400" b="1" dirty="0"/>
              <a:t>Existing quads</a:t>
            </a:r>
          </a:p>
        </p:txBody>
      </p:sp>
      <p:sp>
        <p:nvSpPr>
          <p:cNvPr id="6" name="TextBox 5">
            <a:extLst>
              <a:ext uri="{FF2B5EF4-FFF2-40B4-BE49-F238E27FC236}">
                <a16:creationId xmlns:a16="http://schemas.microsoft.com/office/drawing/2014/main" id="{0EEDFA84-0ED9-4F86-A49C-E109B30FD314}"/>
              </a:ext>
            </a:extLst>
          </p:cNvPr>
          <p:cNvSpPr txBox="1"/>
          <p:nvPr/>
        </p:nvSpPr>
        <p:spPr>
          <a:xfrm>
            <a:off x="356613" y="4406901"/>
            <a:ext cx="3593696" cy="1077218"/>
          </a:xfrm>
          <a:prstGeom prst="rect">
            <a:avLst/>
          </a:prstGeom>
          <a:noFill/>
        </p:spPr>
        <p:txBody>
          <a:bodyPr wrap="square" rtlCol="0">
            <a:spAutoFit/>
          </a:bodyPr>
          <a:lstStyle/>
          <a:p>
            <a:r>
              <a:rPr lang="en-US" sz="1600" dirty="0"/>
              <a:t>Microbeam allows for precise delivery of dose within individual cells</a:t>
            </a:r>
            <a:br>
              <a:rPr lang="en-US" sz="1600" dirty="0"/>
            </a:br>
            <a:r>
              <a:rPr lang="en-US" sz="1600" dirty="0">
                <a:sym typeface="Wingdings" panose="05000000000000000000" pitchFamily="2" charset="2"/>
              </a:rPr>
              <a:t> Study cell damages</a:t>
            </a:r>
          </a:p>
          <a:p>
            <a:r>
              <a:rPr lang="en-US" sz="1600" dirty="0">
                <a:sym typeface="Wingdings" panose="05000000000000000000" pitchFamily="2" charset="2"/>
              </a:rPr>
              <a:t> Bystander effects</a:t>
            </a:r>
            <a:endParaRPr lang="en-US" sz="1600" dirty="0"/>
          </a:p>
        </p:txBody>
      </p:sp>
    </p:spTree>
    <p:extLst>
      <p:ext uri="{BB962C8B-B14F-4D97-AF65-F5344CB8AC3E}">
        <p14:creationId xmlns:p14="http://schemas.microsoft.com/office/powerpoint/2010/main" val="1578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6BF088-C34D-4D77-8CAF-C9B1C72FD3BC}"/>
              </a:ext>
            </a:extLst>
          </p:cNvPr>
          <p:cNvPicPr>
            <a:picLocks noChangeAspect="1"/>
          </p:cNvPicPr>
          <p:nvPr/>
        </p:nvPicPr>
        <p:blipFill rotWithShape="1">
          <a:blip r:embed="rId3">
            <a:extLst>
              <a:ext uri="{28A0092B-C50C-407E-A947-70E740481C1C}">
                <a14:useLocalDpi xmlns:a14="http://schemas.microsoft.com/office/drawing/2010/main" val="0"/>
              </a:ext>
            </a:extLst>
          </a:blip>
          <a:srcRect t="31133" b="13794"/>
          <a:stretch/>
        </p:blipFill>
        <p:spPr>
          <a:xfrm>
            <a:off x="407988" y="1779515"/>
            <a:ext cx="11376024" cy="3525629"/>
          </a:xfrm>
          <a:prstGeom prst="rect">
            <a:avLst/>
          </a:prstGeom>
        </p:spPr>
      </p:pic>
      <p:sp>
        <p:nvSpPr>
          <p:cNvPr id="2" name="Title 1">
            <a:extLst>
              <a:ext uri="{FF2B5EF4-FFF2-40B4-BE49-F238E27FC236}">
                <a16:creationId xmlns:a16="http://schemas.microsoft.com/office/drawing/2014/main" id="{5214EB73-78EE-4067-A38B-0E5390EE7215}"/>
              </a:ext>
            </a:extLst>
          </p:cNvPr>
          <p:cNvSpPr>
            <a:spLocks noGrp="1"/>
          </p:cNvSpPr>
          <p:nvPr>
            <p:ph type="title"/>
          </p:nvPr>
        </p:nvSpPr>
        <p:spPr/>
        <p:txBody>
          <a:bodyPr/>
          <a:lstStyle/>
          <a:p>
            <a:r>
              <a:rPr lang="en-US" dirty="0" err="1"/>
              <a:t>FLASH</a:t>
            </a:r>
            <a:r>
              <a:rPr lang="en-US" dirty="0" err="1">
                <a:latin typeface="Script MT Bold" panose="03040602040607080904" pitchFamily="66" charset="0"/>
              </a:rPr>
              <a:t>lab</a:t>
            </a:r>
            <a:r>
              <a:rPr lang="en-US" dirty="0" err="1"/>
              <a:t>@PITZ</a:t>
            </a:r>
            <a:r>
              <a:rPr lang="en-US" dirty="0"/>
              <a:t> </a:t>
            </a:r>
          </a:p>
        </p:txBody>
      </p:sp>
      <p:sp>
        <p:nvSpPr>
          <p:cNvPr id="6" name="Text Placeholder 5">
            <a:extLst>
              <a:ext uri="{FF2B5EF4-FFF2-40B4-BE49-F238E27FC236}">
                <a16:creationId xmlns:a16="http://schemas.microsoft.com/office/drawing/2014/main" id="{7E224842-7AC6-4BB7-B540-223F4DAA256B}"/>
              </a:ext>
            </a:extLst>
          </p:cNvPr>
          <p:cNvSpPr>
            <a:spLocks noGrp="1"/>
          </p:cNvSpPr>
          <p:nvPr>
            <p:ph type="body" sz="quarter" idx="13"/>
          </p:nvPr>
        </p:nvSpPr>
        <p:spPr/>
        <p:txBody>
          <a:bodyPr/>
          <a:lstStyle/>
          <a:p>
            <a:r>
              <a:rPr lang="en-US" dirty="0"/>
              <a:t>Overview of beamline, in operation in August 2025</a:t>
            </a:r>
          </a:p>
        </p:txBody>
      </p:sp>
      <p:sp>
        <p:nvSpPr>
          <p:cNvPr id="84" name="Footer Placeholder 83">
            <a:extLst>
              <a:ext uri="{FF2B5EF4-FFF2-40B4-BE49-F238E27FC236}">
                <a16:creationId xmlns:a16="http://schemas.microsoft.com/office/drawing/2014/main" id="{DCE36AA0-F116-4AA4-A83B-F9D055E97E39}"/>
              </a:ext>
            </a:extLst>
          </p:cNvPr>
          <p:cNvSpPr>
            <a:spLocks noGrp="1"/>
          </p:cNvSpPr>
          <p:nvPr>
            <p:ph type="ftr" sz="quarter" idx="11"/>
          </p:nvPr>
        </p:nvSpPr>
        <p:spPr/>
        <p:txBody>
          <a:bodyPr/>
          <a:lstStyle/>
          <a:p>
            <a:r>
              <a:rPr lang="en-US"/>
              <a:t>X.-K. Li          |          VHEE'25, Daresbury          |          The new beamline and biolab at FLASHlab@PITZ</a:t>
            </a:r>
          </a:p>
        </p:txBody>
      </p:sp>
      <p:cxnSp>
        <p:nvCxnSpPr>
          <p:cNvPr id="5" name="Straight Arrow Connector 4">
            <a:extLst>
              <a:ext uri="{FF2B5EF4-FFF2-40B4-BE49-F238E27FC236}">
                <a16:creationId xmlns:a16="http://schemas.microsoft.com/office/drawing/2014/main" id="{D56D5973-5BA7-E32E-4FEA-082028B6BE04}"/>
              </a:ext>
            </a:extLst>
          </p:cNvPr>
          <p:cNvCxnSpPr>
            <a:cxnSpLocks/>
          </p:cNvCxnSpPr>
          <p:nvPr/>
        </p:nvCxnSpPr>
        <p:spPr>
          <a:xfrm flipV="1">
            <a:off x="407988" y="3048000"/>
            <a:ext cx="3960812" cy="7241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E4F562-3926-4388-89EF-059EEFA7C273}"/>
              </a:ext>
            </a:extLst>
          </p:cNvPr>
          <p:cNvCxnSpPr>
            <a:cxnSpLocks/>
          </p:cNvCxnSpPr>
          <p:nvPr/>
        </p:nvCxnSpPr>
        <p:spPr>
          <a:xfrm>
            <a:off x="4817267" y="3105864"/>
            <a:ext cx="5744622" cy="6662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1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IA CS60 - Changing Station | Laboratory Animal Equipment">
            <a:extLst>
              <a:ext uri="{FF2B5EF4-FFF2-40B4-BE49-F238E27FC236}">
                <a16:creationId xmlns:a16="http://schemas.microsoft.com/office/drawing/2014/main" id="{027F407A-631E-4810-9CE0-F8107F34E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8614" y="3468204"/>
            <a:ext cx="3125033" cy="3423841"/>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3"/>
          <p:cNvPicPr/>
          <p:nvPr/>
        </p:nvPicPr>
        <p:blipFill>
          <a:blip r:embed="rId4"/>
          <a:srcRect t="1438" r="2060"/>
          <a:stretch/>
        </p:blipFill>
        <p:spPr>
          <a:xfrm rot="49800">
            <a:off x="9444919" y="71791"/>
            <a:ext cx="1836241" cy="2638009"/>
          </a:xfrm>
          <a:prstGeom prst="rect">
            <a:avLst/>
          </a:prstGeom>
          <a:ln w="0">
            <a:solidFill>
              <a:srgbClr val="000000"/>
            </a:solidFill>
          </a:ln>
        </p:spPr>
      </p:pic>
      <p:pic>
        <p:nvPicPr>
          <p:cNvPr id="261" name="Picture 21"/>
          <p:cNvPicPr/>
          <p:nvPr/>
        </p:nvPicPr>
        <p:blipFill>
          <a:blip r:embed="rId4"/>
          <a:srcRect t="1438" r="2060"/>
          <a:stretch/>
        </p:blipFill>
        <p:spPr>
          <a:xfrm>
            <a:off x="9394320" y="88913"/>
            <a:ext cx="1871091" cy="2666563"/>
          </a:xfrm>
          <a:prstGeom prst="rect">
            <a:avLst/>
          </a:prstGeom>
          <a:ln w="0">
            <a:solidFill>
              <a:srgbClr val="000000"/>
            </a:solidFill>
          </a:ln>
        </p:spPr>
      </p:pic>
      <p:sp>
        <p:nvSpPr>
          <p:cNvPr id="270" name="Rectangle 24"/>
          <p:cNvSpPr/>
          <p:nvPr/>
        </p:nvSpPr>
        <p:spPr>
          <a:xfrm>
            <a:off x="50448" y="1321108"/>
            <a:ext cx="8736978" cy="9064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defTabSz="457200">
              <a:lnSpc>
                <a:spcPct val="100000"/>
              </a:lnSpc>
              <a:buFont typeface="Arial" panose="020B0604020202020204" pitchFamily="34" charset="0"/>
              <a:buChar char="•"/>
            </a:pPr>
            <a:r>
              <a:rPr lang="de-DE" sz="1600" spc="-1" dirty="0">
                <a:solidFill>
                  <a:schemeClr val="dk1"/>
                </a:solidFill>
                <a:latin typeface="DesySans Office" panose="020B0503040000020003" pitchFamily="34" charset="0"/>
              </a:rPr>
              <a:t>03.07.2025</a:t>
            </a:r>
            <a:r>
              <a:rPr lang="de-DE" sz="1600" strike="noStrike" spc="-1" dirty="0">
                <a:latin typeface="DesySans Office" panose="020B0503040000020003" pitchFamily="34" charset="0"/>
                <a:ea typeface="DejaVu Sans"/>
              </a:rPr>
              <a:t>: </a:t>
            </a:r>
            <a:r>
              <a:rPr lang="de-DE" sz="1600" b="1" strike="noStrike" spc="-1" dirty="0" err="1">
                <a:latin typeface="DesySans Office" panose="020B0503040000020003" pitchFamily="34" charset="0"/>
                <a:ea typeface="DejaVu Sans"/>
              </a:rPr>
              <a:t>Authorized</a:t>
            </a:r>
            <a:r>
              <a:rPr lang="de-DE" sz="1600" b="1" strike="noStrike" spc="-1" dirty="0">
                <a:latin typeface="DesySans Office" panose="020B0503040000020003" pitchFamily="34" charset="0"/>
                <a:ea typeface="DejaVu Sans"/>
              </a:rPr>
              <a:t> </a:t>
            </a:r>
            <a:r>
              <a:rPr lang="de-DE" sz="1600" b="1" spc="-1" dirty="0" err="1">
                <a:solidFill>
                  <a:schemeClr val="dk1"/>
                </a:solidFill>
                <a:latin typeface="DesySans Office" panose="020B0503040000020003" pitchFamily="34" charset="0"/>
              </a:rPr>
              <a:t>Husbandry</a:t>
            </a:r>
            <a:r>
              <a:rPr lang="de-DE" sz="1600" b="1" spc="-1" dirty="0">
                <a:solidFill>
                  <a:schemeClr val="dk1"/>
                </a:solidFill>
                <a:latin typeface="DesySans Office" panose="020B0503040000020003" pitchFamily="34" charset="0"/>
              </a:rPr>
              <a:t> </a:t>
            </a:r>
            <a:r>
              <a:rPr lang="de-DE" sz="1600" b="1" strike="noStrike" spc="-1" dirty="0" err="1">
                <a:latin typeface="DesySans Office" panose="020B0503040000020003" pitchFamily="34" charset="0"/>
                <a:ea typeface="DejaVu Sans"/>
              </a:rPr>
              <a:t>by</a:t>
            </a:r>
            <a:r>
              <a:rPr lang="de-DE" sz="1600" b="1" strike="noStrike" spc="-1" dirty="0">
                <a:latin typeface="DesySans Office" panose="020B0503040000020003" pitchFamily="34" charset="0"/>
                <a:ea typeface="DejaVu Sans"/>
              </a:rPr>
              <a:t> </a:t>
            </a:r>
            <a:r>
              <a:rPr lang="en-US" sz="1600" b="1" strike="noStrike" spc="-1" dirty="0">
                <a:latin typeface="DesySans Office" panose="020B0503040000020003" pitchFamily="34" charset="0"/>
                <a:ea typeface="DejaVu Sans"/>
              </a:rPr>
              <a:t>Office for Veterinary Affairs, Consumer Protection and Agriculture </a:t>
            </a:r>
            <a:r>
              <a:rPr lang="en-US" sz="1600" strike="noStrike" spc="-1" dirty="0">
                <a:latin typeface="DesySans Office" panose="020B0503040000020003" pitchFamily="34" charset="0"/>
                <a:ea typeface="DejaVu Sans"/>
              </a:rPr>
              <a:t>(</a:t>
            </a:r>
            <a:r>
              <a:rPr lang="de-DE" sz="1600" strike="noStrike" spc="-1" dirty="0">
                <a:latin typeface="DesySans Office" panose="020B0503040000020003" pitchFamily="34" charset="0"/>
                <a:ea typeface="DejaVu Sans"/>
              </a:rPr>
              <a:t>Amt für Veterinärwesen, Verbrauchschutz und Landwirtschaft)</a:t>
            </a:r>
          </a:p>
          <a:p>
            <a:pPr marL="743040" lvl="1" indent="-285840">
              <a:spcBef>
                <a:spcPts val="600"/>
              </a:spcBef>
              <a:buClr>
                <a:srgbClr val="000000"/>
              </a:buClr>
              <a:buFont typeface="Arial"/>
              <a:buChar char="•"/>
            </a:pPr>
            <a:r>
              <a:rPr lang="de-DE" sz="1600" b="0" strike="noStrike" spc="-1" dirty="0" err="1">
                <a:solidFill>
                  <a:schemeClr val="dk1"/>
                </a:solidFill>
                <a:latin typeface="DesySans Office" panose="020B0503040000020003" pitchFamily="34" charset="0"/>
                <a:ea typeface="DejaVu Sans"/>
              </a:rPr>
              <a:t>to</a:t>
            </a:r>
            <a:r>
              <a:rPr lang="de-DE" sz="1600" b="0"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house</a:t>
            </a:r>
            <a:r>
              <a:rPr lang="de-DE" sz="1600" b="1"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up</a:t>
            </a:r>
            <a:r>
              <a:rPr lang="de-DE" sz="1600" b="1"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to</a:t>
            </a:r>
            <a:r>
              <a:rPr lang="de-DE" sz="1600" b="1" strike="noStrike" spc="-1" dirty="0">
                <a:solidFill>
                  <a:schemeClr val="dk1"/>
                </a:solidFill>
                <a:latin typeface="DesySans Office" panose="020B0503040000020003" pitchFamily="34" charset="0"/>
                <a:ea typeface="DejaVu Sans"/>
              </a:rPr>
              <a:t> </a:t>
            </a:r>
            <a:r>
              <a:rPr lang="de-DE" sz="1600" b="1" spc="-1" dirty="0">
                <a:solidFill>
                  <a:schemeClr val="dk1"/>
                </a:solidFill>
                <a:latin typeface="DesySans Office" panose="020B0503040000020003" pitchFamily="34" charset="0"/>
                <a:ea typeface="DejaVu Sans"/>
              </a:rPr>
              <a:t>450</a:t>
            </a:r>
            <a:r>
              <a:rPr lang="de-DE" sz="1600" b="0" strike="noStrike" spc="-1" dirty="0">
                <a:solidFill>
                  <a:schemeClr val="dk1"/>
                </a:solidFill>
                <a:latin typeface="DesySans Office" panose="020B0503040000020003" pitchFamily="34" charset="0"/>
                <a:ea typeface="DejaVu Sans"/>
              </a:rPr>
              <a:t> </a:t>
            </a:r>
            <a:r>
              <a:rPr lang="de-DE" sz="1600" b="0" strike="noStrike" spc="-1" dirty="0" err="1">
                <a:solidFill>
                  <a:schemeClr val="dk1"/>
                </a:solidFill>
                <a:latin typeface="DesySans Office" panose="020B0503040000020003" pitchFamily="34" charset="0"/>
                <a:ea typeface="DejaVu Sans"/>
              </a:rPr>
              <a:t>mice</a:t>
            </a:r>
            <a:r>
              <a:rPr lang="de-DE" sz="1600" spc="-1" dirty="0">
                <a:solidFill>
                  <a:schemeClr val="dk1"/>
                </a:solidFill>
                <a:latin typeface="DesySans Office" panose="020B0503040000020003" pitchFamily="34" charset="0"/>
                <a:ea typeface="DejaVu Sans"/>
              </a:rPr>
              <a:t> </a:t>
            </a:r>
            <a:r>
              <a:rPr lang="de-DE" sz="1600" spc="-1" dirty="0" err="1">
                <a:solidFill>
                  <a:schemeClr val="dk1"/>
                </a:solidFill>
                <a:latin typeface="DesySans Office" panose="020B0503040000020003" pitchFamily="34" charset="0"/>
                <a:ea typeface="DejaVu Sans"/>
              </a:rPr>
              <a:t>simultaneously</a:t>
            </a:r>
            <a:endParaRPr lang="en-US" sz="1600" b="0" strike="noStrike" spc="-1" dirty="0">
              <a:solidFill>
                <a:srgbClr val="000000"/>
              </a:solidFill>
              <a:latin typeface="DesySans Office" panose="020B0503040000020003" pitchFamily="34" charset="0"/>
            </a:endParaRPr>
          </a:p>
        </p:txBody>
      </p:sp>
      <p:sp>
        <p:nvSpPr>
          <p:cNvPr id="28" name="Rectangle 27">
            <a:extLst>
              <a:ext uri="{FF2B5EF4-FFF2-40B4-BE49-F238E27FC236}">
                <a16:creationId xmlns:a16="http://schemas.microsoft.com/office/drawing/2014/main" id="{A75EB03E-82BA-4990-ACAF-72C3C4F9075D}"/>
              </a:ext>
            </a:extLst>
          </p:cNvPr>
          <p:cNvSpPr/>
          <p:nvPr/>
        </p:nvSpPr>
        <p:spPr>
          <a:xfrm>
            <a:off x="50447" y="2883210"/>
            <a:ext cx="8355321" cy="2585323"/>
          </a:xfrm>
          <a:prstGeom prst="rect">
            <a:avLst/>
          </a:prstGeom>
        </p:spPr>
        <p:txBody>
          <a:bodyPr wrap="square">
            <a:spAutoFit/>
          </a:bodyPr>
          <a:lstStyle/>
          <a:p>
            <a:pPr marL="285750" indent="-285750">
              <a:buFont typeface="Arial" panose="020B0604020202020204" pitchFamily="34" charset="0"/>
              <a:buChar char="•"/>
            </a:pPr>
            <a:r>
              <a:rPr lang="en-US" sz="1600" b="1" spc="-1" dirty="0">
                <a:latin typeface="DesySans Office" panose="020B0503040000020003" pitchFamily="34" charset="0"/>
              </a:rPr>
              <a:t>Search for qualified experts </a:t>
            </a:r>
            <a:r>
              <a:rPr lang="en-US" sz="1600" spc="-1" dirty="0">
                <a:latin typeface="DesySans Office" panose="020B0503040000020003" pitchFamily="34" charset="0"/>
              </a:rPr>
              <a:t>for the positions of a second Animal Welfare Officer and an Animal Caretaker</a:t>
            </a:r>
          </a:p>
          <a:p>
            <a:pPr marL="285750" indent="-285750">
              <a:buFont typeface="Arial" panose="020B0604020202020204" pitchFamily="34" charset="0"/>
              <a:buChar char="•"/>
            </a:pPr>
            <a:endParaRPr lang="de-DE" sz="1600" spc="-1" dirty="0">
              <a:latin typeface="DesySans Office" panose="020B0503040000020003" pitchFamily="34" charset="0"/>
            </a:endParaRPr>
          </a:p>
          <a:p>
            <a:pPr marL="285750" indent="-285750">
              <a:buFont typeface="Arial" panose="020B0604020202020204" pitchFamily="34" charset="0"/>
              <a:buChar char="•"/>
            </a:pPr>
            <a:r>
              <a:rPr lang="de-DE" sz="1600" b="1" spc="-1" dirty="0">
                <a:latin typeface="DesySans Office" panose="020B0503040000020003" pitchFamily="34" charset="0"/>
              </a:rPr>
              <a:t>Operation </a:t>
            </a:r>
            <a:r>
              <a:rPr lang="de-DE" sz="1600" spc="-1" dirty="0" err="1">
                <a:latin typeface="DesySans Office" panose="020B0503040000020003" pitchFamily="34" charset="0"/>
              </a:rPr>
              <a:t>set</a:t>
            </a:r>
            <a:r>
              <a:rPr lang="de-DE" sz="1600" spc="-1" dirty="0">
                <a:latin typeface="DesySans Office" panose="020B0503040000020003" pitchFamily="34" charset="0"/>
              </a:rPr>
              <a:t> </a:t>
            </a:r>
            <a:r>
              <a:rPr lang="de-DE" sz="1600" spc="-1" dirty="0" err="1">
                <a:latin typeface="DesySans Office" panose="020B0503040000020003" pitchFamily="34" charset="0"/>
              </a:rPr>
              <a:t>with</a:t>
            </a:r>
            <a:r>
              <a:rPr lang="de-DE" sz="1600" spc="-1" dirty="0">
                <a:latin typeface="DesySans Office" panose="020B0503040000020003" pitchFamily="34" charset="0"/>
              </a:rPr>
              <a:t> MDC and TH Wildau</a:t>
            </a:r>
          </a:p>
          <a:p>
            <a:pPr marL="171450" indent="-171450">
              <a:buFont typeface="Arial" panose="020B0604020202020204" pitchFamily="34" charset="0"/>
              <a:buChar char="•"/>
            </a:pPr>
            <a:endParaRPr lang="en-US" sz="1600" dirty="0">
              <a:latin typeface="DesySans Office" panose="020B0503040000020003" pitchFamily="34" charset="0"/>
            </a:endParaRPr>
          </a:p>
          <a:p>
            <a:pPr marL="171450" indent="-171450">
              <a:buFont typeface="Arial" panose="020B0604020202020204" pitchFamily="34" charset="0"/>
              <a:buChar char="•"/>
            </a:pPr>
            <a:r>
              <a:rPr lang="en-US" sz="1600" dirty="0">
                <a:latin typeface="DesySans Office" panose="020B0503040000020003" pitchFamily="34" charset="0"/>
              </a:rPr>
              <a:t>  Individually ventilated cage (IVC) </a:t>
            </a:r>
            <a:r>
              <a:rPr lang="en-US" sz="1600" b="1" spc="-1" dirty="0">
                <a:latin typeface="DesySans Office" panose="020B0503040000020003" pitchFamily="34" charset="0"/>
              </a:rPr>
              <a:t>system</a:t>
            </a:r>
          </a:p>
          <a:p>
            <a:pPr marL="171450" indent="-171450">
              <a:buFont typeface="Arial" panose="020B0604020202020204" pitchFamily="34" charset="0"/>
              <a:buChar char="•"/>
            </a:pPr>
            <a:endParaRPr lang="en-US" sz="1600" dirty="0">
              <a:latin typeface="DesySans Office" panose="020B0503040000020003" pitchFamily="34" charset="0"/>
            </a:endParaRPr>
          </a:p>
          <a:p>
            <a:pPr marL="171450" indent="-171450">
              <a:buFont typeface="Arial" panose="020B0604020202020204" pitchFamily="34" charset="0"/>
              <a:buChar char="•"/>
            </a:pPr>
            <a:r>
              <a:rPr lang="en-US" sz="1600" dirty="0">
                <a:latin typeface="DesySans Office" panose="020B0503040000020003" pitchFamily="34" charset="0"/>
              </a:rPr>
              <a:t>  First </a:t>
            </a:r>
            <a:r>
              <a:rPr lang="en-US" sz="1600" b="1" dirty="0">
                <a:latin typeface="DesySans Office" panose="020B0503040000020003" pitchFamily="34" charset="0"/>
              </a:rPr>
              <a:t>electron irradiation </a:t>
            </a:r>
            <a:r>
              <a:rPr lang="en-US" sz="1600" dirty="0">
                <a:latin typeface="DesySans Office" panose="020B0503040000020003" pitchFamily="34" charset="0"/>
              </a:rPr>
              <a:t>planned for 2026</a:t>
            </a:r>
            <a:endParaRPr lang="tr-TR" sz="1600" dirty="0">
              <a:latin typeface="DesySans Office" panose="020B0503040000020003" pitchFamily="34" charset="0"/>
            </a:endParaRPr>
          </a:p>
          <a:p>
            <a:pPr marL="285750" indent="-285750">
              <a:buFont typeface="Arial" panose="020B0604020202020204" pitchFamily="34" charset="0"/>
              <a:buChar char="•"/>
            </a:pPr>
            <a:endParaRPr lang="de-DE" sz="1600" b="1" spc="-1" dirty="0">
              <a:latin typeface="DesySans Office" panose="020B0503040000020003" pitchFamily="34" charset="0"/>
            </a:endParaRPr>
          </a:p>
          <a:p>
            <a:endParaRPr lang="de-DE" dirty="0">
              <a:latin typeface="DesySans Office" panose="020B0503040000020003" pitchFamily="34" charset="0"/>
            </a:endParaRPr>
          </a:p>
        </p:txBody>
      </p:sp>
      <p:sp>
        <p:nvSpPr>
          <p:cNvPr id="23" name="Titel 1">
            <a:extLst>
              <a:ext uri="{FF2B5EF4-FFF2-40B4-BE49-F238E27FC236}">
                <a16:creationId xmlns:a16="http://schemas.microsoft.com/office/drawing/2014/main" id="{245DC5D0-24AA-4E44-85A1-13590B309691}"/>
              </a:ext>
            </a:extLst>
          </p:cNvPr>
          <p:cNvSpPr txBox="1">
            <a:spLocks/>
          </p:cNvSpPr>
          <p:nvPr/>
        </p:nvSpPr>
        <p:spPr>
          <a:xfrm>
            <a:off x="407988" y="349610"/>
            <a:ext cx="11376025" cy="4864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de-DE" spc="-1" dirty="0" err="1">
                <a:solidFill>
                  <a:srgbClr val="00B0F0"/>
                </a:solidFill>
                <a:latin typeface="DesySans Office" panose="020B0503040000020003" pitchFamily="34" charset="0"/>
                <a:ea typeface="DejaVu Sans"/>
              </a:rPr>
              <a:t>Mice</a:t>
            </a:r>
            <a:r>
              <a:rPr lang="de-DE" spc="-1" dirty="0">
                <a:solidFill>
                  <a:srgbClr val="00B0F0"/>
                </a:solidFill>
                <a:latin typeface="DesySans Office" panose="020B0503040000020003" pitchFamily="34" charset="0"/>
                <a:ea typeface="DejaVu Sans"/>
              </a:rPr>
              <a:t> Unit </a:t>
            </a:r>
            <a:r>
              <a:rPr lang="de-DE" spc="-1" dirty="0" err="1">
                <a:solidFill>
                  <a:srgbClr val="00B0F0"/>
                </a:solidFill>
                <a:latin typeface="DesySans Office" panose="020B0503040000020003" pitchFamily="34" charset="0"/>
                <a:ea typeface="DejaVu Sans"/>
              </a:rPr>
              <a:t>Preparetion</a:t>
            </a:r>
            <a:endParaRPr lang="tr-TR" spc="-1" dirty="0">
              <a:solidFill>
                <a:srgbClr val="00B0F0"/>
              </a:solidFill>
              <a:latin typeface="DesySans Office" panose="020B0503040000020003" pitchFamily="34" charset="0"/>
              <a:ea typeface="DejaVu Sans"/>
            </a:endParaRPr>
          </a:p>
          <a:p>
            <a:endParaRPr lang="de-DE" spc="-1" dirty="0">
              <a:solidFill>
                <a:srgbClr val="00B0F0"/>
              </a:solidFill>
              <a:latin typeface="DesySans Office" panose="020B0503040000020003" pitchFamily="34" charset="0"/>
              <a:ea typeface="DejaVu Sans"/>
            </a:endParaRPr>
          </a:p>
        </p:txBody>
      </p:sp>
      <p:sp>
        <p:nvSpPr>
          <p:cNvPr id="3" name="Rechteck 2">
            <a:extLst>
              <a:ext uri="{FF2B5EF4-FFF2-40B4-BE49-F238E27FC236}">
                <a16:creationId xmlns:a16="http://schemas.microsoft.com/office/drawing/2014/main" id="{09F73756-DCC4-46C4-9DD9-C4C3DD19A904}"/>
              </a:ext>
            </a:extLst>
          </p:cNvPr>
          <p:cNvSpPr/>
          <p:nvPr/>
        </p:nvSpPr>
        <p:spPr>
          <a:xfrm>
            <a:off x="311350" y="686717"/>
            <a:ext cx="4208781" cy="400110"/>
          </a:xfrm>
          <a:prstGeom prst="rect">
            <a:avLst/>
          </a:prstGeom>
        </p:spPr>
        <p:txBody>
          <a:bodyPr wrap="none">
            <a:spAutoFit/>
          </a:bodyPr>
          <a:lstStyle/>
          <a:p>
            <a:r>
              <a:rPr lang="en-US" sz="2000" b="1" spc="-1" dirty="0">
                <a:solidFill>
                  <a:srgbClr val="FF9E1D"/>
                </a:solidFill>
                <a:latin typeface="DesySans Office" panose="020B0503040000020003" pitchFamily="34" charset="0"/>
              </a:rPr>
              <a:t>Small system – still much of work</a:t>
            </a:r>
            <a:endParaRPr lang="de-DE" sz="2000" dirty="0"/>
          </a:p>
        </p:txBody>
      </p:sp>
      <p:pic>
        <p:nvPicPr>
          <p:cNvPr id="2" name="Grafik 1">
            <a:extLst>
              <a:ext uri="{FF2B5EF4-FFF2-40B4-BE49-F238E27FC236}">
                <a16:creationId xmlns:a16="http://schemas.microsoft.com/office/drawing/2014/main" id="{218981B6-7A3F-475A-AF35-058415F50071}"/>
              </a:ext>
            </a:extLst>
          </p:cNvPr>
          <p:cNvPicPr>
            <a:picLocks noChangeAspect="1"/>
          </p:cNvPicPr>
          <p:nvPr/>
        </p:nvPicPr>
        <p:blipFill>
          <a:blip r:embed="rId5"/>
          <a:stretch>
            <a:fillRect/>
          </a:stretch>
        </p:blipFill>
        <p:spPr>
          <a:xfrm>
            <a:off x="9387220" y="117387"/>
            <a:ext cx="1837300" cy="2609614"/>
          </a:xfrm>
          <a:prstGeom prst="rect">
            <a:avLst/>
          </a:prstGeom>
          <a:ln>
            <a:solidFill>
              <a:srgbClr val="302E27"/>
            </a:solidFill>
          </a:ln>
        </p:spPr>
      </p:pic>
      <p:pic>
        <p:nvPicPr>
          <p:cNvPr id="272" name="Picture 255"/>
          <p:cNvPicPr/>
          <p:nvPr/>
        </p:nvPicPr>
        <p:blipFill>
          <a:blip r:embed="rId6"/>
          <a:stretch/>
        </p:blipFill>
        <p:spPr>
          <a:xfrm>
            <a:off x="10563726" y="1155639"/>
            <a:ext cx="1475303" cy="1307996"/>
          </a:xfrm>
          <a:prstGeom prst="rect">
            <a:avLst/>
          </a:prstGeom>
          <a:ln w="0">
            <a:noFill/>
          </a:ln>
        </p:spPr>
      </p:pic>
      <p:pic>
        <p:nvPicPr>
          <p:cNvPr id="11" name="Picture 13">
            <a:extLst>
              <a:ext uri="{FF2B5EF4-FFF2-40B4-BE49-F238E27FC236}">
                <a16:creationId xmlns:a16="http://schemas.microsoft.com/office/drawing/2014/main" id="{4C1A1D90-18E7-417F-AB9B-E23D6A5EE3B6}"/>
              </a:ext>
            </a:extLst>
          </p:cNvPr>
          <p:cNvPicPr/>
          <p:nvPr/>
        </p:nvPicPr>
        <p:blipFill>
          <a:blip r:embed="rId7"/>
          <a:srcRect t="38632"/>
          <a:stretch/>
        </p:blipFill>
        <p:spPr>
          <a:xfrm>
            <a:off x="5073491" y="3279832"/>
            <a:ext cx="2328880" cy="3239614"/>
          </a:xfrm>
          <a:prstGeom prst="rect">
            <a:avLst/>
          </a:prstGeom>
          <a:noFill/>
          <a:ln w="0">
            <a:noFill/>
          </a:ln>
        </p:spPr>
      </p:pic>
      <p:pic>
        <p:nvPicPr>
          <p:cNvPr id="12" name="Picture 10" descr="somnosuite - left - simple screen">
            <a:extLst>
              <a:ext uri="{FF2B5EF4-FFF2-40B4-BE49-F238E27FC236}">
                <a16:creationId xmlns:a16="http://schemas.microsoft.com/office/drawing/2014/main" id="{F06E3194-D73F-4AC6-9E70-815718C9F0FA}"/>
              </a:ext>
            </a:extLst>
          </p:cNvPr>
          <p:cNvPicPr/>
          <p:nvPr/>
        </p:nvPicPr>
        <p:blipFill>
          <a:blip r:embed="rId8"/>
          <a:stretch/>
        </p:blipFill>
        <p:spPr>
          <a:xfrm>
            <a:off x="9830603" y="3075037"/>
            <a:ext cx="2208426" cy="1504649"/>
          </a:xfrm>
          <a:prstGeom prst="rect">
            <a:avLst/>
          </a:prstGeom>
          <a:noFill/>
          <a:ln w="0">
            <a:noFill/>
          </a:ln>
        </p:spPr>
      </p:pic>
      <p:pic>
        <p:nvPicPr>
          <p:cNvPr id="13" name="Picture 14">
            <a:extLst>
              <a:ext uri="{FF2B5EF4-FFF2-40B4-BE49-F238E27FC236}">
                <a16:creationId xmlns:a16="http://schemas.microsoft.com/office/drawing/2014/main" id="{CEC18517-C183-438E-A3B6-70CB8238821F}"/>
              </a:ext>
            </a:extLst>
          </p:cNvPr>
          <p:cNvPicPr/>
          <p:nvPr/>
        </p:nvPicPr>
        <p:blipFill>
          <a:blip r:embed="rId9"/>
          <a:stretch/>
        </p:blipFill>
        <p:spPr>
          <a:xfrm>
            <a:off x="2477180" y="4853457"/>
            <a:ext cx="2964424" cy="1793655"/>
          </a:xfrm>
          <a:prstGeom prst="rect">
            <a:avLst/>
          </a:prstGeom>
          <a:noFill/>
          <a:ln w="0">
            <a:noFill/>
          </a:ln>
        </p:spPr>
      </p:pic>
      <p:sp>
        <p:nvSpPr>
          <p:cNvPr id="4" name="Rechteck 3">
            <a:extLst>
              <a:ext uri="{FF2B5EF4-FFF2-40B4-BE49-F238E27FC236}">
                <a16:creationId xmlns:a16="http://schemas.microsoft.com/office/drawing/2014/main" id="{AA153A38-CB35-44E5-A601-BC34113F352B}"/>
              </a:ext>
            </a:extLst>
          </p:cNvPr>
          <p:cNvSpPr/>
          <p:nvPr/>
        </p:nvSpPr>
        <p:spPr>
          <a:xfrm>
            <a:off x="8405768" y="6508390"/>
            <a:ext cx="1808059" cy="338554"/>
          </a:xfrm>
          <a:prstGeom prst="rect">
            <a:avLst/>
          </a:prstGeom>
        </p:spPr>
        <p:txBody>
          <a:bodyPr wrap="none">
            <a:spAutoFit/>
          </a:bodyPr>
          <a:lstStyle/>
          <a:p>
            <a:r>
              <a:rPr lang="de-DE" sz="1600" i="1" spc="-1" dirty="0" err="1">
                <a:latin typeface="DesySans Office" panose="020B0503040000020003" pitchFamily="34" charset="0"/>
              </a:rPr>
              <a:t>Changing</a:t>
            </a:r>
            <a:r>
              <a:rPr lang="de-DE" sz="1600" i="1" spc="-1" dirty="0">
                <a:latin typeface="DesySans Office" panose="020B0503040000020003" pitchFamily="34" charset="0"/>
              </a:rPr>
              <a:t> Station</a:t>
            </a:r>
          </a:p>
        </p:txBody>
      </p:sp>
      <p:sp>
        <p:nvSpPr>
          <p:cNvPr id="16" name="Rechteck 15">
            <a:extLst>
              <a:ext uri="{FF2B5EF4-FFF2-40B4-BE49-F238E27FC236}">
                <a16:creationId xmlns:a16="http://schemas.microsoft.com/office/drawing/2014/main" id="{552862F0-DA55-485B-BB48-34DAF08A5352}"/>
              </a:ext>
            </a:extLst>
          </p:cNvPr>
          <p:cNvSpPr/>
          <p:nvPr/>
        </p:nvSpPr>
        <p:spPr>
          <a:xfrm>
            <a:off x="10120200" y="4514903"/>
            <a:ext cx="1992277" cy="338554"/>
          </a:xfrm>
          <a:prstGeom prst="rect">
            <a:avLst/>
          </a:prstGeom>
        </p:spPr>
        <p:txBody>
          <a:bodyPr wrap="none">
            <a:spAutoFit/>
          </a:bodyPr>
          <a:lstStyle/>
          <a:p>
            <a:r>
              <a:rPr lang="de-DE" sz="1600" i="1" spc="-1" dirty="0" err="1">
                <a:latin typeface="DesySans Office" panose="020B0503040000020003" pitchFamily="34" charset="0"/>
              </a:rPr>
              <a:t>Anesthesia</a:t>
            </a:r>
            <a:r>
              <a:rPr lang="de-DE" sz="1600" i="1" spc="-1" dirty="0">
                <a:latin typeface="DesySans Office" panose="020B0503040000020003" pitchFamily="34" charset="0"/>
              </a:rPr>
              <a:t> </a:t>
            </a:r>
            <a:r>
              <a:rPr lang="de-DE" sz="1600" i="1" spc="-1" dirty="0" err="1">
                <a:latin typeface="DesySans Office" panose="020B0503040000020003" pitchFamily="34" charset="0"/>
              </a:rPr>
              <a:t>system</a:t>
            </a:r>
            <a:endParaRPr lang="de-DE" sz="1600" i="1" spc="-1" dirty="0">
              <a:latin typeface="DesySans Office" panose="020B0503040000020003" pitchFamily="34" charset="0"/>
            </a:endParaRPr>
          </a:p>
        </p:txBody>
      </p:sp>
      <p:sp>
        <p:nvSpPr>
          <p:cNvPr id="17" name="Rechteck 16">
            <a:extLst>
              <a:ext uri="{FF2B5EF4-FFF2-40B4-BE49-F238E27FC236}">
                <a16:creationId xmlns:a16="http://schemas.microsoft.com/office/drawing/2014/main" id="{0296A92B-0B42-413D-B97C-9EE3A8769ED7}"/>
              </a:ext>
            </a:extLst>
          </p:cNvPr>
          <p:cNvSpPr/>
          <p:nvPr/>
        </p:nvSpPr>
        <p:spPr>
          <a:xfrm>
            <a:off x="5073491" y="6158888"/>
            <a:ext cx="2186048" cy="338554"/>
          </a:xfrm>
          <a:prstGeom prst="rect">
            <a:avLst/>
          </a:prstGeom>
        </p:spPr>
        <p:txBody>
          <a:bodyPr wrap="none">
            <a:spAutoFit/>
          </a:bodyPr>
          <a:lstStyle/>
          <a:p>
            <a:r>
              <a:rPr lang="de-DE" sz="1600" b="1" i="1" spc="-1" dirty="0">
                <a:solidFill>
                  <a:schemeClr val="bg1"/>
                </a:solidFill>
                <a:latin typeface="DesySans Office" panose="020B0503040000020003" pitchFamily="34" charset="0"/>
              </a:rPr>
              <a:t>Air </a:t>
            </a:r>
            <a:r>
              <a:rPr lang="de-DE" sz="1600" b="1" i="1" spc="-1" dirty="0" err="1">
                <a:solidFill>
                  <a:schemeClr val="bg1"/>
                </a:solidFill>
                <a:latin typeface="DesySans Office" panose="020B0503040000020003" pitchFamily="34" charset="0"/>
              </a:rPr>
              <a:t>system</a:t>
            </a:r>
            <a:r>
              <a:rPr lang="de-DE" sz="1600" b="1" i="1" spc="-1" dirty="0">
                <a:solidFill>
                  <a:schemeClr val="bg1"/>
                </a:solidFill>
                <a:latin typeface="DesySans Office" panose="020B0503040000020003" pitchFamily="34" charset="0"/>
              </a:rPr>
              <a:t> and IVC-rack</a:t>
            </a:r>
          </a:p>
        </p:txBody>
      </p:sp>
      <p:grpSp>
        <p:nvGrpSpPr>
          <p:cNvPr id="18" name="Group 13">
            <a:extLst>
              <a:ext uri="{FF2B5EF4-FFF2-40B4-BE49-F238E27FC236}">
                <a16:creationId xmlns:a16="http://schemas.microsoft.com/office/drawing/2014/main" id="{7B3FB87C-0278-477A-A810-07ED5F4D3104}"/>
              </a:ext>
            </a:extLst>
          </p:cNvPr>
          <p:cNvGrpSpPr/>
          <p:nvPr/>
        </p:nvGrpSpPr>
        <p:grpSpPr>
          <a:xfrm>
            <a:off x="10525589" y="4936166"/>
            <a:ext cx="1513440" cy="1583280"/>
            <a:chOff x="10416600" y="188640"/>
            <a:chExt cx="1513440" cy="1583280"/>
          </a:xfrm>
        </p:grpSpPr>
        <p:pic>
          <p:nvPicPr>
            <p:cNvPr id="19" name="Picture 14">
              <a:extLst>
                <a:ext uri="{FF2B5EF4-FFF2-40B4-BE49-F238E27FC236}">
                  <a16:creationId xmlns:a16="http://schemas.microsoft.com/office/drawing/2014/main" id="{4D1D013F-3078-49C2-B9FE-91DF204D8EB9}"/>
                </a:ext>
              </a:extLst>
            </p:cNvPr>
            <p:cNvPicPr/>
            <p:nvPr/>
          </p:nvPicPr>
          <p:blipFill>
            <a:blip r:embed="rId10"/>
            <a:srcRect r="31775"/>
            <a:stretch/>
          </p:blipFill>
          <p:spPr>
            <a:xfrm>
              <a:off x="10416600" y="188640"/>
              <a:ext cx="1513440" cy="1583280"/>
            </a:xfrm>
            <a:prstGeom prst="rect">
              <a:avLst/>
            </a:prstGeom>
            <a:noFill/>
            <a:ln w="0">
              <a:noFill/>
            </a:ln>
          </p:spPr>
        </p:pic>
        <p:pic>
          <p:nvPicPr>
            <p:cNvPr id="20" name="Picture 15">
              <a:extLst>
                <a:ext uri="{FF2B5EF4-FFF2-40B4-BE49-F238E27FC236}">
                  <a16:creationId xmlns:a16="http://schemas.microsoft.com/office/drawing/2014/main" id="{A8111038-B397-4BFF-BC1D-9702AFCBC7A7}"/>
                </a:ext>
              </a:extLst>
            </p:cNvPr>
            <p:cNvPicPr/>
            <p:nvPr/>
          </p:nvPicPr>
          <p:blipFill>
            <a:blip r:embed="rId11"/>
            <a:stretch/>
          </p:blipFill>
          <p:spPr>
            <a:xfrm flipH="1">
              <a:off x="10897200" y="469440"/>
              <a:ext cx="537120" cy="681120"/>
            </a:xfrm>
            <a:prstGeom prst="rect">
              <a:avLst/>
            </a:prstGeom>
            <a:noFill/>
            <a:ln w="0">
              <a:noFill/>
            </a:ln>
          </p:spPr>
        </p:pic>
      </p:grpSp>
      <p:sp>
        <p:nvSpPr>
          <p:cNvPr id="5" name="Footer Placeholder 4">
            <a:extLst>
              <a:ext uri="{FF2B5EF4-FFF2-40B4-BE49-F238E27FC236}">
                <a16:creationId xmlns:a16="http://schemas.microsoft.com/office/drawing/2014/main" id="{4506A0BE-FB5F-4FD0-BF86-3FAFB4A4F1B7}"/>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1642552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FA10-1D3A-4D40-87E1-DB99A0BA77F8}"/>
              </a:ext>
            </a:extLst>
          </p:cNvPr>
          <p:cNvSpPr>
            <a:spLocks noGrp="1"/>
          </p:cNvSpPr>
          <p:nvPr>
            <p:ph type="title"/>
          </p:nvPr>
        </p:nvSpPr>
        <p:spPr/>
        <p:txBody>
          <a:bodyPr/>
          <a:lstStyle/>
          <a:p>
            <a:r>
              <a:rPr lang="de-DE" dirty="0">
                <a:latin typeface="DesySans Office" panose="020B0503040000020003" pitchFamily="34" charset="0"/>
              </a:rPr>
              <a:t>SARRP (</a:t>
            </a:r>
            <a:r>
              <a:rPr lang="en-US" dirty="0">
                <a:latin typeface="DesySans Office" panose="020B0503040000020003" pitchFamily="34" charset="0"/>
              </a:rPr>
              <a:t>Small Animal Radiation Research Platform)</a:t>
            </a:r>
            <a:br>
              <a:rPr lang="en-US" dirty="0">
                <a:latin typeface="DesySans Office" panose="020B0503040000020003" pitchFamily="34" charset="0"/>
              </a:rPr>
            </a:br>
            <a:endParaRPr lang="en-US" dirty="0">
              <a:latin typeface="DesySans Office" panose="020B0503040000020003" pitchFamily="34" charset="0"/>
            </a:endParaRPr>
          </a:p>
        </p:txBody>
      </p:sp>
      <p:sp>
        <p:nvSpPr>
          <p:cNvPr id="3" name="Content Placeholder 2">
            <a:extLst>
              <a:ext uri="{FF2B5EF4-FFF2-40B4-BE49-F238E27FC236}">
                <a16:creationId xmlns:a16="http://schemas.microsoft.com/office/drawing/2014/main" id="{359CA381-58E9-4F5D-AEAC-0C6885E3F80C}"/>
              </a:ext>
            </a:extLst>
          </p:cNvPr>
          <p:cNvSpPr>
            <a:spLocks noGrp="1"/>
          </p:cNvSpPr>
          <p:nvPr>
            <p:ph idx="1"/>
          </p:nvPr>
        </p:nvSpPr>
        <p:spPr>
          <a:xfrm>
            <a:off x="408673" y="1450607"/>
            <a:ext cx="3239739" cy="3922609"/>
          </a:xfrm>
        </p:spPr>
        <p:txBody>
          <a:bodyPr/>
          <a:lstStyle/>
          <a:p>
            <a:r>
              <a:rPr lang="de-DE" dirty="0" err="1">
                <a:latin typeface="DesySans Office" panose="020B0503040000020003" pitchFamily="34" charset="0"/>
              </a:rPr>
              <a:t>Ongoing</a:t>
            </a:r>
            <a:r>
              <a:rPr lang="de-DE" dirty="0">
                <a:latin typeface="DesySans Office" panose="020B0503040000020003" pitchFamily="34" charset="0"/>
              </a:rPr>
              <a:t> </a:t>
            </a:r>
            <a:r>
              <a:rPr lang="de-DE" dirty="0" err="1">
                <a:latin typeface="DesySans Office" panose="020B0503040000020003" pitchFamily="34" charset="0"/>
              </a:rPr>
              <a:t>process</a:t>
            </a:r>
            <a:r>
              <a:rPr lang="de-DE" dirty="0">
                <a:latin typeface="DesySans Office" panose="020B0503040000020003" pitchFamily="34" charset="0"/>
              </a:rPr>
              <a:t>:</a:t>
            </a:r>
          </a:p>
          <a:p>
            <a:pPr lvl="1"/>
            <a:r>
              <a:rPr lang="de-DE" dirty="0">
                <a:latin typeface="DesySans Office" panose="020B0503040000020003" pitchFamily="34" charset="0"/>
              </a:rPr>
              <a:t>Design </a:t>
            </a:r>
            <a:r>
              <a:rPr lang="de-DE" dirty="0" err="1">
                <a:latin typeface="DesySans Office" panose="020B0503040000020003" pitchFamily="34" charset="0"/>
              </a:rPr>
              <a:t>work</a:t>
            </a:r>
            <a:r>
              <a:rPr lang="de-DE" dirty="0">
                <a:latin typeface="DesySans Office" panose="020B0503040000020003" pitchFamily="34" charset="0"/>
              </a:rPr>
              <a:t> </a:t>
            </a:r>
            <a:r>
              <a:rPr lang="de-DE" dirty="0" err="1">
                <a:latin typeface="DesySans Office" panose="020B0503040000020003" pitchFamily="34" charset="0"/>
              </a:rPr>
              <a:t>with</a:t>
            </a:r>
            <a:r>
              <a:rPr lang="de-DE" dirty="0">
                <a:latin typeface="DesySans Office" panose="020B0503040000020003" pitchFamily="34" charset="0"/>
              </a:rPr>
              <a:t> the </a:t>
            </a:r>
            <a:r>
              <a:rPr lang="de-DE" dirty="0" err="1">
                <a:latin typeface="DesySans Office" panose="020B0503040000020003" pitchFamily="34" charset="0"/>
              </a:rPr>
              <a:t>manufacturer</a:t>
            </a:r>
            <a:r>
              <a:rPr lang="de-DE" dirty="0">
                <a:latin typeface="DesySans Office" panose="020B0503040000020003" pitchFamily="34" charset="0"/>
              </a:rPr>
              <a:t> X-Strahl </a:t>
            </a:r>
            <a:r>
              <a:rPr lang="de-DE" dirty="0" err="1">
                <a:latin typeface="DesySans Office" panose="020B0503040000020003" pitchFamily="34" charset="0"/>
              </a:rPr>
              <a:t>for</a:t>
            </a:r>
            <a:r>
              <a:rPr lang="de-DE" dirty="0">
                <a:latin typeface="DesySans Office" panose="020B0503040000020003" pitchFamily="34" charset="0"/>
              </a:rPr>
              <a:t> </a:t>
            </a:r>
            <a:r>
              <a:rPr lang="de-DE" dirty="0" err="1">
                <a:latin typeface="DesySans Office" panose="020B0503040000020003" pitchFamily="34" charset="0"/>
              </a:rPr>
              <a:t>optimized</a:t>
            </a:r>
            <a:r>
              <a:rPr lang="de-DE" dirty="0">
                <a:latin typeface="DesySans Office" panose="020B0503040000020003" pitchFamily="34" charset="0"/>
              </a:rPr>
              <a:t> PITZ </a:t>
            </a:r>
            <a:r>
              <a:rPr lang="de-DE" dirty="0" err="1">
                <a:latin typeface="DesySans Office" panose="020B0503040000020003" pitchFamily="34" charset="0"/>
              </a:rPr>
              <a:t>layout</a:t>
            </a:r>
            <a:endParaRPr lang="de-DE" dirty="0">
              <a:latin typeface="DesySans Office" panose="020B0503040000020003" pitchFamily="34" charset="0"/>
            </a:endParaRPr>
          </a:p>
          <a:p>
            <a:pPr lvl="1"/>
            <a:endParaRPr lang="de-DE" dirty="0">
              <a:latin typeface="DesySans Office" panose="020B0503040000020003" pitchFamily="34" charset="0"/>
            </a:endParaRPr>
          </a:p>
          <a:p>
            <a:pPr>
              <a:spcAft>
                <a:spcPts val="0"/>
              </a:spcAft>
            </a:pPr>
            <a:r>
              <a:rPr lang="en-US" dirty="0">
                <a:latin typeface="DesySans Office" panose="020B0503040000020003" pitchFamily="34" charset="0"/>
              </a:rPr>
              <a:t>For studying radiobiological effects on:</a:t>
            </a:r>
          </a:p>
          <a:p>
            <a:pPr marL="536575" lvl="1" indent="174625">
              <a:spcAft>
                <a:spcPts val="0"/>
              </a:spcAft>
            </a:pPr>
            <a:r>
              <a:rPr lang="en-US" dirty="0">
                <a:latin typeface="DesySans Office" panose="020B0503040000020003" pitchFamily="34" charset="0"/>
              </a:rPr>
              <a:t>Normal tissues</a:t>
            </a:r>
          </a:p>
          <a:p>
            <a:pPr marL="536575" lvl="1" indent="174625">
              <a:spcAft>
                <a:spcPts val="0"/>
              </a:spcAft>
            </a:pPr>
            <a:r>
              <a:rPr lang="en-US" dirty="0">
                <a:latin typeface="DesySans Office" panose="020B0503040000020003" pitchFamily="34" charset="0"/>
              </a:rPr>
              <a:t>Tumor lesions</a:t>
            </a:r>
          </a:p>
          <a:p>
            <a:pPr marL="536575" lvl="1" indent="174625">
              <a:spcAft>
                <a:spcPts val="0"/>
              </a:spcAft>
            </a:pPr>
            <a:endParaRPr lang="en-US" dirty="0">
              <a:latin typeface="DesySans Office" panose="020B0503040000020003" pitchFamily="34" charset="0"/>
            </a:endParaRPr>
          </a:p>
          <a:p>
            <a:pPr marL="536575" lvl="1" indent="174625">
              <a:spcAft>
                <a:spcPts val="0"/>
              </a:spcAft>
            </a:pPr>
            <a:endParaRPr lang="en-US" dirty="0">
              <a:latin typeface="DesySans Office" panose="020B0503040000020003" pitchFamily="34" charset="0"/>
            </a:endParaRPr>
          </a:p>
          <a:p>
            <a:pPr marL="260350" indent="-260350">
              <a:spcAft>
                <a:spcPts val="0"/>
              </a:spcAft>
            </a:pPr>
            <a:r>
              <a:rPr lang="en-US" dirty="0">
                <a:latin typeface="DesySans Office" panose="020B0503040000020003" pitchFamily="34" charset="0"/>
              </a:rPr>
              <a:t>Precision of conformal clinical radiotherapy</a:t>
            </a:r>
          </a:p>
          <a:p>
            <a:pPr marL="260350" indent="-260350">
              <a:spcAft>
                <a:spcPts val="0"/>
              </a:spcAft>
            </a:pPr>
            <a:r>
              <a:rPr lang="en-US" dirty="0">
                <a:latin typeface="DesySans Office" panose="020B0503040000020003" pitchFamily="34" charset="0"/>
              </a:rPr>
              <a:t>High-resolution CT imaging</a:t>
            </a:r>
          </a:p>
          <a:p>
            <a:pPr marL="260350" indent="-260350">
              <a:spcAft>
                <a:spcPts val="0"/>
              </a:spcAft>
            </a:pPr>
            <a:r>
              <a:rPr lang="en-US" dirty="0">
                <a:latin typeface="DesySans Office" panose="020B0503040000020003" pitchFamily="34" charset="0"/>
              </a:rPr>
              <a:t>Dynamic couch and gantry movements </a:t>
            </a:r>
          </a:p>
          <a:p>
            <a:pPr marL="260350" indent="-260350">
              <a:spcAft>
                <a:spcPts val="0"/>
              </a:spcAft>
            </a:pPr>
            <a:r>
              <a:rPr lang="en-US" dirty="0">
                <a:latin typeface="DesySans Office" panose="020B0503040000020003" pitchFamily="34" charset="0"/>
              </a:rPr>
              <a:t>Simple and complex arc therapy</a:t>
            </a:r>
          </a:p>
          <a:p>
            <a:pPr marL="260350" indent="-260350">
              <a:spcAft>
                <a:spcPts val="0"/>
              </a:spcAft>
            </a:pPr>
            <a:endParaRPr lang="en-US" dirty="0">
              <a:latin typeface="DesySans Office" panose="020B0503040000020003" pitchFamily="34" charset="0"/>
            </a:endParaRPr>
          </a:p>
          <a:p>
            <a:pPr marL="260350" indent="-260350">
              <a:spcAft>
                <a:spcPts val="0"/>
              </a:spcAft>
            </a:pPr>
            <a:endParaRPr lang="en-US" dirty="0">
              <a:latin typeface="DesySans Office" panose="020B0503040000020003" pitchFamily="34" charset="0"/>
            </a:endParaRPr>
          </a:p>
          <a:p>
            <a:pPr marL="260350" indent="174625">
              <a:spcAft>
                <a:spcPts val="0"/>
              </a:spcAft>
            </a:pPr>
            <a:endParaRPr lang="en-US" dirty="0">
              <a:latin typeface="DesySans Office" panose="020B0503040000020003" pitchFamily="34" charset="0"/>
            </a:endParaRPr>
          </a:p>
          <a:p>
            <a:pPr lvl="1"/>
            <a:endParaRPr lang="de-DE" dirty="0">
              <a:latin typeface="DesySans Office" panose="020B0503040000020003" pitchFamily="34" charset="0"/>
            </a:endParaRPr>
          </a:p>
        </p:txBody>
      </p:sp>
      <p:sp>
        <p:nvSpPr>
          <p:cNvPr id="5" name="Text Placeholder 4">
            <a:extLst>
              <a:ext uri="{FF2B5EF4-FFF2-40B4-BE49-F238E27FC236}">
                <a16:creationId xmlns:a16="http://schemas.microsoft.com/office/drawing/2014/main" id="{0200F4F4-F561-4857-9805-DBBD4D941716}"/>
              </a:ext>
            </a:extLst>
          </p:cNvPr>
          <p:cNvSpPr>
            <a:spLocks noGrp="1"/>
          </p:cNvSpPr>
          <p:nvPr>
            <p:ph type="body" sz="quarter" idx="13"/>
          </p:nvPr>
        </p:nvSpPr>
        <p:spPr/>
        <p:txBody>
          <a:bodyPr/>
          <a:lstStyle/>
          <a:p>
            <a:r>
              <a:rPr lang="de-DE" dirty="0">
                <a:latin typeface="DesySans Office" panose="020B0503040000020003" pitchFamily="34" charset="0"/>
              </a:rPr>
              <a:t>Will </a:t>
            </a:r>
            <a:r>
              <a:rPr lang="de-DE" dirty="0" err="1">
                <a:latin typeface="DesySans Office" panose="020B0503040000020003" pitchFamily="34" charset="0"/>
              </a:rPr>
              <a:t>be</a:t>
            </a:r>
            <a:r>
              <a:rPr lang="de-DE" dirty="0">
                <a:latin typeface="DesySans Office" panose="020B0503040000020003" pitchFamily="34" charset="0"/>
              </a:rPr>
              <a:t> </a:t>
            </a:r>
            <a:r>
              <a:rPr lang="de-DE" dirty="0" err="1">
                <a:latin typeface="DesySans Office" panose="020B0503040000020003" pitchFamily="34" charset="0"/>
              </a:rPr>
              <a:t>bought</a:t>
            </a:r>
            <a:r>
              <a:rPr lang="de-DE" dirty="0">
                <a:latin typeface="DesySans Office" panose="020B0503040000020003" pitchFamily="34" charset="0"/>
              </a:rPr>
              <a:t> </a:t>
            </a:r>
            <a:r>
              <a:rPr lang="de-DE" dirty="0" err="1">
                <a:latin typeface="DesySans Office" panose="020B0503040000020003" pitchFamily="34" charset="0"/>
              </a:rPr>
              <a:t>this</a:t>
            </a:r>
            <a:r>
              <a:rPr lang="de-DE" dirty="0">
                <a:latin typeface="DesySans Office" panose="020B0503040000020003" pitchFamily="34" charset="0"/>
              </a:rPr>
              <a:t> </a:t>
            </a:r>
            <a:r>
              <a:rPr lang="de-DE" dirty="0" err="1">
                <a:latin typeface="DesySans Office" panose="020B0503040000020003" pitchFamily="34" charset="0"/>
              </a:rPr>
              <a:t>year</a:t>
            </a:r>
            <a:r>
              <a:rPr lang="de-DE" dirty="0">
                <a:latin typeface="DesySans Office" panose="020B0503040000020003" pitchFamily="34" charset="0"/>
              </a:rPr>
              <a:t> </a:t>
            </a:r>
            <a:endParaRPr lang="en-US" dirty="0">
              <a:latin typeface="DesySans Office" panose="020B0503040000020003" pitchFamily="34" charset="0"/>
            </a:endParaRPr>
          </a:p>
        </p:txBody>
      </p:sp>
      <p:sp>
        <p:nvSpPr>
          <p:cNvPr id="8" name="TextBox 7">
            <a:extLst>
              <a:ext uri="{FF2B5EF4-FFF2-40B4-BE49-F238E27FC236}">
                <a16:creationId xmlns:a16="http://schemas.microsoft.com/office/drawing/2014/main" id="{1BF88849-F2C8-4ABD-A230-469C54172A04}"/>
              </a:ext>
            </a:extLst>
          </p:cNvPr>
          <p:cNvSpPr txBox="1"/>
          <p:nvPr/>
        </p:nvSpPr>
        <p:spPr>
          <a:xfrm>
            <a:off x="10293828" y="154671"/>
            <a:ext cx="1562812" cy="738664"/>
          </a:xfrm>
          <a:prstGeom prst="rect">
            <a:avLst/>
          </a:prstGeom>
          <a:noFill/>
        </p:spPr>
        <p:txBody>
          <a:bodyPr wrap="square" rtlCol="0">
            <a:spAutoFit/>
          </a:bodyPr>
          <a:lstStyle/>
          <a:p>
            <a:r>
              <a:rPr lang="en-US" sz="1400" dirty="0">
                <a:latin typeface="DesySans Office" panose="020B0503040000020003" pitchFamily="34" charset="0"/>
              </a:rPr>
              <a:t>Courtesy: Anna Grebinyk / Frieder M</a:t>
            </a:r>
            <a:r>
              <a:rPr lang="de-DE" sz="1400" dirty="0">
                <a:latin typeface="DesySans Office" panose="020B0503040000020003" pitchFamily="34" charset="0"/>
              </a:rPr>
              <a:t>ü</a:t>
            </a:r>
            <a:r>
              <a:rPr lang="en-US" sz="1400" dirty="0" err="1">
                <a:latin typeface="DesySans Office" panose="020B0503040000020003" pitchFamily="34" charset="0"/>
              </a:rPr>
              <a:t>ller</a:t>
            </a:r>
            <a:endParaRPr lang="en-US" sz="1400" dirty="0">
              <a:latin typeface="DesySans Office" panose="020B0503040000020003" pitchFamily="34" charset="0"/>
            </a:endParaRPr>
          </a:p>
        </p:txBody>
      </p:sp>
      <p:sp>
        <p:nvSpPr>
          <p:cNvPr id="41" name="Rectangle 40">
            <a:extLst>
              <a:ext uri="{FF2B5EF4-FFF2-40B4-BE49-F238E27FC236}">
                <a16:creationId xmlns:a16="http://schemas.microsoft.com/office/drawing/2014/main" id="{D102A0C8-C503-4A06-AC03-8013E2D88799}"/>
              </a:ext>
            </a:extLst>
          </p:cNvPr>
          <p:cNvSpPr/>
          <p:nvPr/>
        </p:nvSpPr>
        <p:spPr>
          <a:xfrm>
            <a:off x="4367808" y="2636912"/>
            <a:ext cx="2031266" cy="360683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DesySans Office" panose="020B0503040000020003" pitchFamily="34" charset="0"/>
            </a:endParaRPr>
          </a:p>
        </p:txBody>
      </p:sp>
      <p:pic>
        <p:nvPicPr>
          <p:cNvPr id="10" name="Content Placeholder 9">
            <a:extLst>
              <a:ext uri="{FF2B5EF4-FFF2-40B4-BE49-F238E27FC236}">
                <a16:creationId xmlns:a16="http://schemas.microsoft.com/office/drawing/2014/main" id="{7E879068-8A46-482E-9EE1-88392785558F}"/>
              </a:ext>
            </a:extLst>
          </p:cNvPr>
          <p:cNvPicPr>
            <a:picLocks noGrp="1" noChangeAspect="1"/>
          </p:cNvPicPr>
          <p:nvPr>
            <p:ph idx="14"/>
          </p:nvPr>
        </p:nvPicPr>
        <p:blipFill rotWithShape="1">
          <a:blip r:embed="rId3" cstate="screen">
            <a:extLst>
              <a:ext uri="{28A0092B-C50C-407E-A947-70E740481C1C}">
                <a14:useLocalDpi xmlns:a14="http://schemas.microsoft.com/office/drawing/2010/main"/>
              </a:ext>
            </a:extLst>
          </a:blip>
          <a:srcRect r="19287"/>
          <a:stretch/>
        </p:blipFill>
        <p:spPr>
          <a:xfrm>
            <a:off x="4469714" y="1170143"/>
            <a:ext cx="7279040" cy="5010248"/>
          </a:xfrm>
        </p:spPr>
      </p:pic>
      <p:pic>
        <p:nvPicPr>
          <p:cNvPr id="1026" name="Picture 2" descr="Business promotion bank in the federal state of Brandenburg">
            <a:extLst>
              <a:ext uri="{FF2B5EF4-FFF2-40B4-BE49-F238E27FC236}">
                <a16:creationId xmlns:a16="http://schemas.microsoft.com/office/drawing/2014/main" id="{0FD1F221-B93F-4307-B0F2-79549EDED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408" y="1220230"/>
            <a:ext cx="2159620" cy="5291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29">
            <a:extLst>
              <a:ext uri="{FF2B5EF4-FFF2-40B4-BE49-F238E27FC236}">
                <a16:creationId xmlns:a16="http://schemas.microsoft.com/office/drawing/2014/main" id="{EC29ED46-2718-454F-982A-58365226A13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4013" t="46314" r="38780"/>
          <a:stretch/>
        </p:blipFill>
        <p:spPr bwMode="auto">
          <a:xfrm>
            <a:off x="2582608" y="3086577"/>
            <a:ext cx="1659440" cy="827522"/>
          </a:xfrm>
          <a:prstGeom prst="rect">
            <a:avLst/>
          </a:prstGeom>
        </p:spPr>
      </p:pic>
      <p:grpSp>
        <p:nvGrpSpPr>
          <p:cNvPr id="12" name="Group 31">
            <a:extLst>
              <a:ext uri="{FF2B5EF4-FFF2-40B4-BE49-F238E27FC236}">
                <a16:creationId xmlns:a16="http://schemas.microsoft.com/office/drawing/2014/main" id="{112801B6-EEC3-46D8-9E40-ABD87CC1E8FF}"/>
              </a:ext>
            </a:extLst>
          </p:cNvPr>
          <p:cNvGrpSpPr/>
          <p:nvPr/>
        </p:nvGrpSpPr>
        <p:grpSpPr>
          <a:xfrm>
            <a:off x="2432651" y="2458896"/>
            <a:ext cx="1389572" cy="459112"/>
            <a:chOff x="9172878" y="4981609"/>
            <a:chExt cx="1309507" cy="451098"/>
          </a:xfrm>
        </p:grpSpPr>
        <p:pic>
          <p:nvPicPr>
            <p:cNvPr id="13" name="Graphic 33">
              <a:extLst>
                <a:ext uri="{FF2B5EF4-FFF2-40B4-BE49-F238E27FC236}">
                  <a16:creationId xmlns:a16="http://schemas.microsoft.com/office/drawing/2014/main" id="{7683D144-AC04-445C-B578-AA5DA5AAE6C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55983"/>
            <a:stretch/>
          </p:blipFill>
          <p:spPr>
            <a:xfrm>
              <a:off x="9172878" y="4981609"/>
              <a:ext cx="1309507" cy="451098"/>
            </a:xfrm>
            <a:prstGeom prst="rect">
              <a:avLst/>
            </a:prstGeom>
          </p:spPr>
        </p:pic>
        <p:sp>
          <p:nvSpPr>
            <p:cNvPr id="14" name="Oval 34">
              <a:extLst>
                <a:ext uri="{FF2B5EF4-FFF2-40B4-BE49-F238E27FC236}">
                  <a16:creationId xmlns:a16="http://schemas.microsoft.com/office/drawing/2014/main" id="{481512E4-BCEB-4E7E-B7DA-03C24CFA9016}"/>
                </a:ext>
              </a:extLst>
            </p:cNvPr>
            <p:cNvSpPr/>
            <p:nvPr/>
          </p:nvSpPr>
          <p:spPr>
            <a:xfrm>
              <a:off x="9624392" y="5101761"/>
              <a:ext cx="288032" cy="273765"/>
            </a:xfrm>
            <a:prstGeom prst="ellipse">
              <a:avLst/>
            </a:prstGeom>
            <a:solidFill>
              <a:srgbClr val="86878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err="1">
                <a:solidFill>
                  <a:schemeClr val="tx1"/>
                </a:solidFill>
              </a:endParaRPr>
            </a:p>
          </p:txBody>
        </p:sp>
      </p:grpSp>
      <p:sp>
        <p:nvSpPr>
          <p:cNvPr id="7" name="Rechteck 6">
            <a:extLst>
              <a:ext uri="{FF2B5EF4-FFF2-40B4-BE49-F238E27FC236}">
                <a16:creationId xmlns:a16="http://schemas.microsoft.com/office/drawing/2014/main" id="{C51E9AF9-7F2C-4AEC-9B4E-F93F6ABCF460}"/>
              </a:ext>
            </a:extLst>
          </p:cNvPr>
          <p:cNvSpPr/>
          <p:nvPr/>
        </p:nvSpPr>
        <p:spPr>
          <a:xfrm>
            <a:off x="4324264" y="902898"/>
            <a:ext cx="6096000" cy="738664"/>
          </a:xfrm>
          <a:prstGeom prst="rect">
            <a:avLst/>
          </a:prstGeom>
        </p:spPr>
        <p:txBody>
          <a:bodyPr>
            <a:spAutoFit/>
          </a:bodyPr>
          <a:lstStyle/>
          <a:p>
            <a:pPr marL="260350" indent="-260350">
              <a:spcAft>
                <a:spcPts val="0"/>
              </a:spcAft>
            </a:pPr>
            <a:endParaRPr lang="en-US" sz="1400" dirty="0">
              <a:solidFill>
                <a:schemeClr val="accent4"/>
              </a:solidFill>
              <a:latin typeface="DesySans Office" panose="020B0503040000020003" pitchFamily="34" charset="0"/>
            </a:endParaRPr>
          </a:p>
          <a:p>
            <a:pPr marL="260350" indent="-260350">
              <a:spcAft>
                <a:spcPts val="0"/>
              </a:spcAft>
            </a:pPr>
            <a:r>
              <a:rPr lang="en-US" sz="1400" dirty="0">
                <a:solidFill>
                  <a:schemeClr val="accent4"/>
                </a:solidFill>
                <a:latin typeface="DesySans Office" panose="020B0503040000020003" pitchFamily="34" charset="0"/>
              </a:rPr>
              <a:t>Dimensions: 2060 mm H x 1480mm W x 1040mm D</a:t>
            </a:r>
          </a:p>
          <a:p>
            <a:pPr marL="260350" indent="-260350">
              <a:spcAft>
                <a:spcPts val="0"/>
              </a:spcAft>
            </a:pPr>
            <a:r>
              <a:rPr lang="en-US" sz="1400" dirty="0">
                <a:solidFill>
                  <a:schemeClr val="accent4"/>
                </a:solidFill>
                <a:latin typeface="DesySans Office" panose="020B0503040000020003" pitchFamily="34" charset="0"/>
              </a:rPr>
              <a:t>Weight: 2590 kg </a:t>
            </a:r>
          </a:p>
        </p:txBody>
      </p:sp>
      <p:sp>
        <p:nvSpPr>
          <p:cNvPr id="4" name="Footer Placeholder 3">
            <a:extLst>
              <a:ext uri="{FF2B5EF4-FFF2-40B4-BE49-F238E27FC236}">
                <a16:creationId xmlns:a16="http://schemas.microsoft.com/office/drawing/2014/main" id="{A0CCF48E-77D6-4AF2-B476-7C83A4D91EB5}"/>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36850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FC51DF-3202-4B1F-9DEA-3A765F63A679}"/>
              </a:ext>
            </a:extLst>
          </p:cNvPr>
          <p:cNvSpPr>
            <a:spLocks noGrp="1"/>
          </p:cNvSpPr>
          <p:nvPr>
            <p:ph type="title"/>
          </p:nvPr>
        </p:nvSpPr>
        <p:spPr/>
        <p:txBody>
          <a:bodyPr/>
          <a:lstStyle/>
          <a:p>
            <a:r>
              <a:rPr lang="en-US" altLang="zh-CN" dirty="0"/>
              <a:t>Bunch charge along the pulse</a:t>
            </a:r>
            <a:endParaRPr lang="en-US" dirty="0"/>
          </a:p>
        </p:txBody>
      </p:sp>
      <p:sp>
        <p:nvSpPr>
          <p:cNvPr id="8" name="Text Placeholder 7">
            <a:extLst>
              <a:ext uri="{FF2B5EF4-FFF2-40B4-BE49-F238E27FC236}">
                <a16:creationId xmlns:a16="http://schemas.microsoft.com/office/drawing/2014/main" id="{C50EB285-CF2B-4C2B-B341-CE4A668BCB19}"/>
              </a:ext>
            </a:extLst>
          </p:cNvPr>
          <p:cNvSpPr>
            <a:spLocks noGrp="1"/>
          </p:cNvSpPr>
          <p:nvPr>
            <p:ph type="body" sz="quarter" idx="13"/>
          </p:nvPr>
        </p:nvSpPr>
        <p:spPr/>
        <p:txBody>
          <a:bodyPr/>
          <a:lstStyle/>
          <a:p>
            <a:r>
              <a:rPr lang="en-US" dirty="0"/>
              <a:t>Peak-to-peak jitter +/- 1.5 %</a:t>
            </a:r>
          </a:p>
        </p:txBody>
      </p:sp>
      <p:pic>
        <p:nvPicPr>
          <p:cNvPr id="16" name="Content Placeholder 15">
            <a:extLst>
              <a:ext uri="{FF2B5EF4-FFF2-40B4-BE49-F238E27FC236}">
                <a16:creationId xmlns:a16="http://schemas.microsoft.com/office/drawing/2014/main" id="{6A699EB2-8851-4506-B35B-08D7D30C8CD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175522"/>
            <a:ext cx="11376025" cy="2844006"/>
          </a:xfrm>
        </p:spPr>
      </p:pic>
      <p:pic>
        <p:nvPicPr>
          <p:cNvPr id="18" name="Picture 17">
            <a:extLst>
              <a:ext uri="{FF2B5EF4-FFF2-40B4-BE49-F238E27FC236}">
                <a16:creationId xmlns:a16="http://schemas.microsoft.com/office/drawing/2014/main" id="{87E0792E-14B5-4B47-9207-33BE6305A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3543"/>
            <a:ext cx="12192000" cy="3048000"/>
          </a:xfrm>
          <a:prstGeom prst="rect">
            <a:avLst/>
          </a:prstGeom>
        </p:spPr>
      </p:pic>
      <p:sp>
        <p:nvSpPr>
          <p:cNvPr id="2" name="Footer Placeholder 1">
            <a:extLst>
              <a:ext uri="{FF2B5EF4-FFF2-40B4-BE49-F238E27FC236}">
                <a16:creationId xmlns:a16="http://schemas.microsoft.com/office/drawing/2014/main" id="{82BAD5D4-F304-4D9E-9F82-6A505BC0A1A7}"/>
              </a:ext>
            </a:extLst>
          </p:cNvPr>
          <p:cNvSpPr>
            <a:spLocks noGrp="1"/>
          </p:cNvSpPr>
          <p:nvPr>
            <p:ph type="ftr" sz="quarter" idx="11"/>
          </p:nvPr>
        </p:nvSpPr>
        <p:spPr/>
        <p:txBody>
          <a:bodyPr/>
          <a:lstStyle/>
          <a:p>
            <a:r>
              <a:rPr lang="en-US"/>
              <a:t>X.-K. Li          |          VHEE'25, Daresbury          |          The new beamline and biolab at FLASHlab@PITZ</a:t>
            </a:r>
          </a:p>
        </p:txBody>
      </p:sp>
    </p:spTree>
    <p:extLst>
      <p:ext uri="{BB962C8B-B14F-4D97-AF65-F5344CB8AC3E}">
        <p14:creationId xmlns:p14="http://schemas.microsoft.com/office/powerpoint/2010/main" val="130579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48FE-6810-4358-A97D-E4AC103055D4}"/>
              </a:ext>
            </a:extLst>
          </p:cNvPr>
          <p:cNvSpPr>
            <a:spLocks noGrp="1"/>
          </p:cNvSpPr>
          <p:nvPr>
            <p:ph type="title"/>
          </p:nvPr>
        </p:nvSpPr>
        <p:spPr/>
        <p:txBody>
          <a:bodyPr/>
          <a:lstStyle/>
          <a:p>
            <a:r>
              <a:rPr lang="en-US" dirty="0"/>
              <a:t>Super-linearity</a:t>
            </a:r>
          </a:p>
        </p:txBody>
      </p:sp>
      <p:sp>
        <p:nvSpPr>
          <p:cNvPr id="3" name="Content Placeholder 2">
            <a:extLst>
              <a:ext uri="{FF2B5EF4-FFF2-40B4-BE49-F238E27FC236}">
                <a16:creationId xmlns:a16="http://schemas.microsoft.com/office/drawing/2014/main" id="{C22B1715-58C3-483E-9FFA-8012610EEC1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A7F3E49-0B4E-4C8E-891D-36615395A50B}"/>
              </a:ext>
            </a:extLst>
          </p:cNvPr>
          <p:cNvSpPr>
            <a:spLocks noGrp="1"/>
          </p:cNvSpPr>
          <p:nvPr>
            <p:ph type="ftr" sz="quarter" idx="11"/>
          </p:nvPr>
        </p:nvSpPr>
        <p:spPr/>
        <p:txBody>
          <a:bodyPr/>
          <a:lstStyle/>
          <a:p>
            <a:r>
              <a:rPr lang="en-US"/>
              <a:t>X.-K. Li          |          VHEE'25, Daresbury          |          The new beamline and biolab at FLASHlab@PITZ</a:t>
            </a:r>
          </a:p>
        </p:txBody>
      </p:sp>
      <p:sp>
        <p:nvSpPr>
          <p:cNvPr id="5" name="Text Placeholder 4">
            <a:extLst>
              <a:ext uri="{FF2B5EF4-FFF2-40B4-BE49-F238E27FC236}">
                <a16:creationId xmlns:a16="http://schemas.microsoft.com/office/drawing/2014/main" id="{C2202158-A5FA-4C41-89E9-DFBF49E232CF}"/>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C68EA4D6-7CB4-42C1-B994-F56B1CA1D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922" y="2096899"/>
            <a:ext cx="5386700" cy="3106219"/>
          </a:xfrm>
          <a:prstGeom prst="rect">
            <a:avLst/>
          </a:prstGeom>
        </p:spPr>
      </p:pic>
    </p:spTree>
    <p:extLst>
      <p:ext uri="{BB962C8B-B14F-4D97-AF65-F5344CB8AC3E}">
        <p14:creationId xmlns:p14="http://schemas.microsoft.com/office/powerpoint/2010/main" val="725750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7B513-F6BE-31CD-F4AC-940D39DA3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DF090-9E7D-B16F-2ADD-32B2D9AC2392}"/>
              </a:ext>
            </a:extLst>
          </p:cNvPr>
          <p:cNvSpPr>
            <a:spLocks noGrp="1"/>
          </p:cNvSpPr>
          <p:nvPr>
            <p:ph type="title"/>
          </p:nvPr>
        </p:nvSpPr>
        <p:spPr>
          <a:xfrm>
            <a:off x="272448" y="180459"/>
            <a:ext cx="8248098" cy="783188"/>
          </a:xfrm>
        </p:spPr>
        <p:txBody>
          <a:bodyPr vert="horz" lIns="91440" tIns="45720" rIns="91440" bIns="45720" rtlCol="0" anchor="ctr">
            <a:noAutofit/>
          </a:bodyPr>
          <a:lstStyle/>
          <a:p>
            <a:r>
              <a:rPr lang="en-US" sz="2800" b="1" dirty="0">
                <a:solidFill>
                  <a:srgbClr val="00B0F0"/>
                </a:solidFill>
                <a:latin typeface="DesySans Office" panose="020B0503040000020003" pitchFamily="34" charset="0"/>
              </a:rPr>
              <a:t>Assessment of body length and eye diameter in Zebrafish Embryos 24hpf Irradiation - 5dpf</a:t>
            </a:r>
          </a:p>
        </p:txBody>
      </p:sp>
      <p:sp>
        <p:nvSpPr>
          <p:cNvPr id="40" name="TextBox 39">
            <a:extLst>
              <a:ext uri="{FF2B5EF4-FFF2-40B4-BE49-F238E27FC236}">
                <a16:creationId xmlns:a16="http://schemas.microsoft.com/office/drawing/2014/main" id="{E0219BEA-8B2E-CA90-1E06-0AC43B9E794E}"/>
              </a:ext>
            </a:extLst>
          </p:cNvPr>
          <p:cNvSpPr txBox="1"/>
          <p:nvPr/>
        </p:nvSpPr>
        <p:spPr>
          <a:xfrm>
            <a:off x="12836592" y="778981"/>
            <a:ext cx="184731" cy="369332"/>
          </a:xfrm>
          <a:prstGeom prst="rect">
            <a:avLst/>
          </a:prstGeom>
          <a:noFill/>
        </p:spPr>
        <p:txBody>
          <a:bodyPr wrap="none" rtlCol="0">
            <a:spAutoFit/>
          </a:bodyPr>
          <a:lstStyle/>
          <a:p>
            <a:endParaRPr lang="en-US" dirty="0"/>
          </a:p>
        </p:txBody>
      </p:sp>
      <p:pic>
        <p:nvPicPr>
          <p:cNvPr id="4" name="Grafik 3" descr="Ein Bild, das Text, Screenshot, Reihe, Diagramm enthält.&#10;&#10;KI-generierte Inhalte können fehlerhaft sein.">
            <a:extLst>
              <a:ext uri="{FF2B5EF4-FFF2-40B4-BE49-F238E27FC236}">
                <a16:creationId xmlns:a16="http://schemas.microsoft.com/office/drawing/2014/main" id="{A8479F69-C374-D9D1-2BFC-68780C16A6AD}"/>
              </a:ext>
            </a:extLst>
          </p:cNvPr>
          <p:cNvPicPr>
            <a:picLocks noChangeAspect="1"/>
          </p:cNvPicPr>
          <p:nvPr/>
        </p:nvPicPr>
        <p:blipFill>
          <a:blip r:embed="rId3"/>
          <a:srcRect t="9375"/>
          <a:stretch>
            <a:fillRect/>
          </a:stretch>
        </p:blipFill>
        <p:spPr>
          <a:xfrm>
            <a:off x="507999" y="2215177"/>
            <a:ext cx="5588000" cy="3683000"/>
          </a:xfrm>
          <a:prstGeom prst="rect">
            <a:avLst/>
          </a:prstGeom>
        </p:spPr>
      </p:pic>
      <p:sp>
        <p:nvSpPr>
          <p:cNvPr id="6" name="Rectangle 65">
            <a:extLst>
              <a:ext uri="{FF2B5EF4-FFF2-40B4-BE49-F238E27FC236}">
                <a16:creationId xmlns:a16="http://schemas.microsoft.com/office/drawing/2014/main" id="{C47FF384-C057-7E14-4427-31327A43FF57}"/>
              </a:ext>
            </a:extLst>
          </p:cNvPr>
          <p:cNvSpPr/>
          <p:nvPr/>
        </p:nvSpPr>
        <p:spPr>
          <a:xfrm>
            <a:off x="507999" y="1876623"/>
            <a:ext cx="1242776" cy="338554"/>
          </a:xfrm>
          <a:prstGeom prst="rect">
            <a:avLst/>
          </a:prstGeom>
        </p:spPr>
        <p:txBody>
          <a:bodyPr wrap="none">
            <a:spAutoFit/>
          </a:bodyPr>
          <a:lstStyle/>
          <a:p>
            <a:r>
              <a:rPr lang="en-US" sz="1600" b="1" dirty="0">
                <a:latin typeface="Calibri" panose="020F0502020204030204" pitchFamily="34" charset="0"/>
              </a:rPr>
              <a:t>Body Length</a:t>
            </a:r>
            <a:endParaRPr lang="en-US" sz="1600" dirty="0"/>
          </a:p>
        </p:txBody>
      </p:sp>
      <p:pic>
        <p:nvPicPr>
          <p:cNvPr id="8" name="Grafik 7" descr="Ein Bild, das Text, Screenshot, Reihe, Diagramm enthält.&#10;&#10;KI-generierte Inhalte können fehlerhaft sein.">
            <a:extLst>
              <a:ext uri="{FF2B5EF4-FFF2-40B4-BE49-F238E27FC236}">
                <a16:creationId xmlns:a16="http://schemas.microsoft.com/office/drawing/2014/main" id="{E466F195-B51B-AD75-A490-14C05DC969AC}"/>
              </a:ext>
            </a:extLst>
          </p:cNvPr>
          <p:cNvPicPr>
            <a:picLocks noChangeAspect="1"/>
          </p:cNvPicPr>
          <p:nvPr/>
        </p:nvPicPr>
        <p:blipFill>
          <a:blip r:embed="rId4"/>
          <a:srcRect t="9376"/>
          <a:stretch>
            <a:fillRect/>
          </a:stretch>
        </p:blipFill>
        <p:spPr>
          <a:xfrm>
            <a:off x="6096001" y="2280171"/>
            <a:ext cx="5588000" cy="3683000"/>
          </a:xfrm>
          <a:prstGeom prst="rect">
            <a:avLst/>
          </a:prstGeom>
        </p:spPr>
      </p:pic>
      <p:sp>
        <p:nvSpPr>
          <p:cNvPr id="12" name="Rectangle 65">
            <a:extLst>
              <a:ext uri="{FF2B5EF4-FFF2-40B4-BE49-F238E27FC236}">
                <a16:creationId xmlns:a16="http://schemas.microsoft.com/office/drawing/2014/main" id="{7CAEC932-8707-1A90-0720-BF0A4DAA0492}"/>
              </a:ext>
            </a:extLst>
          </p:cNvPr>
          <p:cNvSpPr/>
          <p:nvPr/>
        </p:nvSpPr>
        <p:spPr>
          <a:xfrm>
            <a:off x="6095999" y="1876623"/>
            <a:ext cx="1316066" cy="338554"/>
          </a:xfrm>
          <a:prstGeom prst="rect">
            <a:avLst/>
          </a:prstGeom>
        </p:spPr>
        <p:txBody>
          <a:bodyPr wrap="none">
            <a:spAutoFit/>
          </a:bodyPr>
          <a:lstStyle/>
          <a:p>
            <a:r>
              <a:rPr lang="en-US" sz="1600" b="1" dirty="0">
                <a:latin typeface="Calibri" panose="020F0502020204030204" pitchFamily="34" charset="0"/>
              </a:rPr>
              <a:t>Eye Diameter</a:t>
            </a:r>
          </a:p>
        </p:txBody>
      </p:sp>
      <p:sp>
        <p:nvSpPr>
          <p:cNvPr id="3" name="Textfeld 2">
            <a:extLst>
              <a:ext uri="{FF2B5EF4-FFF2-40B4-BE49-F238E27FC236}">
                <a16:creationId xmlns:a16="http://schemas.microsoft.com/office/drawing/2014/main" id="{74B2586D-DD13-F013-848A-79E4359DB8A3}"/>
              </a:ext>
            </a:extLst>
          </p:cNvPr>
          <p:cNvSpPr txBox="1"/>
          <p:nvPr/>
        </p:nvSpPr>
        <p:spPr>
          <a:xfrm>
            <a:off x="8615631" y="6602100"/>
            <a:ext cx="3319924" cy="261610"/>
          </a:xfrm>
          <a:prstGeom prst="rect">
            <a:avLst/>
          </a:prstGeom>
          <a:noFill/>
        </p:spPr>
        <p:txBody>
          <a:bodyPr wrap="square" rtlCol="0">
            <a:spAutoFit/>
          </a:bodyPr>
          <a:lstStyle/>
          <a:p>
            <a:r>
              <a:rPr lang="de-DE" sz="1100" dirty="0" err="1"/>
              <a:t>Preliminary</a:t>
            </a:r>
            <a:r>
              <a:rPr lang="de-DE" sz="1100" dirty="0"/>
              <a:t> Data – </a:t>
            </a:r>
            <a:r>
              <a:rPr lang="de-DE" sz="1100" dirty="0" err="1"/>
              <a:t>courtesy</a:t>
            </a:r>
            <a:r>
              <a:rPr lang="de-DE" sz="1100" dirty="0"/>
              <a:t> </a:t>
            </a:r>
            <a:r>
              <a:rPr lang="de-DE" sz="1100" dirty="0" err="1"/>
              <a:t>of</a:t>
            </a:r>
            <a:r>
              <a:rPr lang="de-DE" sz="1100" dirty="0"/>
              <a:t> PITZ Bio </a:t>
            </a:r>
            <a:r>
              <a:rPr lang="de-DE" sz="1100" dirty="0" err="1"/>
              <a:t>group</a:t>
            </a:r>
            <a:r>
              <a:rPr lang="de-DE" sz="1100" dirty="0"/>
              <a:t> </a:t>
            </a:r>
          </a:p>
        </p:txBody>
      </p:sp>
      <p:sp>
        <p:nvSpPr>
          <p:cNvPr id="7" name="Footer Placeholder 6">
            <a:extLst>
              <a:ext uri="{FF2B5EF4-FFF2-40B4-BE49-F238E27FC236}">
                <a16:creationId xmlns:a16="http://schemas.microsoft.com/office/drawing/2014/main" id="{ADA89725-773F-47D3-9820-E2D4C1226221}"/>
              </a:ext>
            </a:extLst>
          </p:cNvPr>
          <p:cNvSpPr>
            <a:spLocks noGrp="1"/>
          </p:cNvSpPr>
          <p:nvPr>
            <p:ph type="ftr" sz="quarter" idx="11"/>
          </p:nvPr>
        </p:nvSpPr>
        <p:spPr/>
        <p:txBody>
          <a:bodyPr/>
          <a:lstStyle/>
          <a:p>
            <a:r>
              <a:rPr lang="en-US"/>
              <a:t>X.-K. Li          |          VHEE'25, Daresbury          |          The new beamline and biolab at FLASHlab@PITZ</a:t>
            </a:r>
            <a:endParaRPr lang="de-DE"/>
          </a:p>
        </p:txBody>
      </p:sp>
    </p:spTree>
    <p:extLst>
      <p:ext uri="{BB962C8B-B14F-4D97-AF65-F5344CB8AC3E}">
        <p14:creationId xmlns:p14="http://schemas.microsoft.com/office/powerpoint/2010/main" val="275846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D4EED4CD-339D-45E0-8729-0443472CE319}"/>
              </a:ext>
            </a:extLst>
          </p:cNvPr>
          <p:cNvGrpSpPr/>
          <p:nvPr/>
        </p:nvGrpSpPr>
        <p:grpSpPr>
          <a:xfrm>
            <a:off x="403225" y="1196752"/>
            <a:ext cx="7969250" cy="5346436"/>
            <a:chOff x="542925" y="1451386"/>
            <a:chExt cx="7083878" cy="5129902"/>
          </a:xfrm>
        </p:grpSpPr>
        <p:grpSp>
          <p:nvGrpSpPr>
            <p:cNvPr id="15" name="Group 14">
              <a:extLst>
                <a:ext uri="{FF2B5EF4-FFF2-40B4-BE49-F238E27FC236}">
                  <a16:creationId xmlns:a16="http://schemas.microsoft.com/office/drawing/2014/main" id="{DE49B546-C876-428B-B7FB-31E4FF8DA300}"/>
                </a:ext>
              </a:extLst>
            </p:cNvPr>
            <p:cNvGrpSpPr/>
            <p:nvPr/>
          </p:nvGrpSpPr>
          <p:grpSpPr>
            <a:xfrm>
              <a:off x="542925" y="1451386"/>
              <a:ext cx="7083878" cy="5129902"/>
              <a:chOff x="3410859" y="758180"/>
              <a:chExt cx="7692569" cy="5570695"/>
            </a:xfrm>
          </p:grpSpPr>
          <p:pic>
            <p:nvPicPr>
              <p:cNvPr id="7" name="Grafik 2">
                <a:extLst>
                  <a:ext uri="{FF2B5EF4-FFF2-40B4-BE49-F238E27FC236}">
                    <a16:creationId xmlns:a16="http://schemas.microsoft.com/office/drawing/2014/main" id="{C69BEFD4-2E56-497A-98FA-78C650BB9173}"/>
                  </a:ext>
                </a:extLst>
              </p:cNvPr>
              <p:cNvPicPr>
                <a:picLocks noChangeAspect="1"/>
              </p:cNvPicPr>
              <p:nvPr/>
            </p:nvPicPr>
            <p:blipFill rotWithShape="1">
              <a:blip r:embed="rId3">
                <a:extLst>
                  <a:ext uri="{28A0092B-C50C-407E-A947-70E740481C1C}">
                    <a14:useLocalDpi xmlns:a14="http://schemas.microsoft.com/office/drawing/2010/main" val="0"/>
                  </a:ext>
                </a:extLst>
              </a:blip>
              <a:srcRect r="8297" b="11455"/>
              <a:stretch/>
            </p:blipFill>
            <p:spPr>
              <a:xfrm>
                <a:off x="3410859" y="758180"/>
                <a:ext cx="7692569" cy="5570695"/>
              </a:xfrm>
              <a:prstGeom prst="rect">
                <a:avLst/>
              </a:prstGeom>
            </p:spPr>
          </p:pic>
          <p:sp>
            <p:nvSpPr>
              <p:cNvPr id="8" name="Textfeld 26">
                <a:extLst>
                  <a:ext uri="{FF2B5EF4-FFF2-40B4-BE49-F238E27FC236}">
                    <a16:creationId xmlns:a16="http://schemas.microsoft.com/office/drawing/2014/main" id="{3234D822-5CC6-4BC0-BF1B-D2ABAF810A2F}"/>
                  </a:ext>
                </a:extLst>
              </p:cNvPr>
              <p:cNvSpPr txBox="1"/>
              <p:nvPr/>
            </p:nvSpPr>
            <p:spPr>
              <a:xfrm>
                <a:off x="7526441" y="2354223"/>
                <a:ext cx="1321085" cy="300800"/>
              </a:xfrm>
              <a:prstGeom prst="rect">
                <a:avLst/>
              </a:prstGeom>
              <a:solidFill>
                <a:schemeClr val="bg1"/>
              </a:solidFill>
              <a:ln w="38100">
                <a:solidFill>
                  <a:srgbClr val="FF0000"/>
                </a:solidFill>
              </a:ln>
            </p:spPr>
            <p:txBody>
              <a:bodyPr wrap="none" rtlCol="0">
                <a:spAutoFit/>
              </a:bodyPr>
              <a:lstStyle/>
              <a:p>
                <a:r>
                  <a:rPr lang="de-DE" sz="1200" b="1" dirty="0" err="1"/>
                  <a:t>Vertical</a:t>
                </a:r>
                <a:r>
                  <a:rPr lang="de-DE" sz="1200" b="1" dirty="0"/>
                  <a:t> </a:t>
                </a:r>
                <a:r>
                  <a:rPr lang="de-DE" sz="1200" b="1" dirty="0" err="1"/>
                  <a:t>kicker</a:t>
                </a:r>
                <a:endParaRPr lang="de-DE" sz="1200" b="1" dirty="0"/>
              </a:p>
            </p:txBody>
          </p:sp>
          <p:sp>
            <p:nvSpPr>
              <p:cNvPr id="9" name="Textfeld 20">
                <a:extLst>
                  <a:ext uri="{FF2B5EF4-FFF2-40B4-BE49-F238E27FC236}">
                    <a16:creationId xmlns:a16="http://schemas.microsoft.com/office/drawing/2014/main" id="{12031DAC-325C-470B-A634-40FB7A408DF9}"/>
                  </a:ext>
                </a:extLst>
              </p:cNvPr>
              <p:cNvSpPr txBox="1"/>
              <p:nvPr/>
            </p:nvSpPr>
            <p:spPr>
              <a:xfrm>
                <a:off x="4579491" y="1836448"/>
                <a:ext cx="682690" cy="288618"/>
              </a:xfrm>
              <a:prstGeom prst="rect">
                <a:avLst/>
              </a:prstGeom>
              <a:solidFill>
                <a:schemeClr val="bg1"/>
              </a:solidFill>
              <a:ln w="38100">
                <a:solidFill>
                  <a:srgbClr val="FF0000"/>
                </a:solidFill>
              </a:ln>
            </p:spPr>
            <p:txBody>
              <a:bodyPr wrap="none" rtlCol="0">
                <a:spAutoFit/>
              </a:bodyPr>
              <a:lstStyle/>
              <a:p>
                <a:r>
                  <a:rPr lang="de-DE" sz="1200" b="1" dirty="0" err="1"/>
                  <a:t>Dogleg</a:t>
                </a:r>
                <a:endParaRPr lang="de-DE" sz="1200" b="1" dirty="0"/>
              </a:p>
            </p:txBody>
          </p:sp>
          <p:sp>
            <p:nvSpPr>
              <p:cNvPr id="10" name="Textfeld 20">
                <a:extLst>
                  <a:ext uri="{FF2B5EF4-FFF2-40B4-BE49-F238E27FC236}">
                    <a16:creationId xmlns:a16="http://schemas.microsoft.com/office/drawing/2014/main" id="{930B89F7-F3C8-4664-952A-80283D271BC4}"/>
                  </a:ext>
                </a:extLst>
              </p:cNvPr>
              <p:cNvSpPr txBox="1"/>
              <p:nvPr/>
            </p:nvSpPr>
            <p:spPr>
              <a:xfrm>
                <a:off x="6304505" y="3389682"/>
                <a:ext cx="1112004" cy="300800"/>
              </a:xfrm>
              <a:prstGeom prst="rect">
                <a:avLst/>
              </a:prstGeom>
              <a:solidFill>
                <a:schemeClr val="bg1"/>
              </a:solidFill>
              <a:ln w="38100">
                <a:solidFill>
                  <a:srgbClr val="FF0000"/>
                </a:solidFill>
              </a:ln>
            </p:spPr>
            <p:txBody>
              <a:bodyPr wrap="square" rtlCol="0">
                <a:spAutoFit/>
              </a:bodyPr>
              <a:lstStyle/>
              <a:p>
                <a:r>
                  <a:rPr lang="de-DE" sz="1200" b="1" dirty="0" err="1"/>
                  <a:t>Quadrupoles</a:t>
                </a:r>
                <a:endParaRPr lang="de-DE" sz="1200" b="1" dirty="0"/>
              </a:p>
            </p:txBody>
          </p:sp>
          <p:sp>
            <p:nvSpPr>
              <p:cNvPr id="11" name="Textfeld 28">
                <a:extLst>
                  <a:ext uri="{FF2B5EF4-FFF2-40B4-BE49-F238E27FC236}">
                    <a16:creationId xmlns:a16="http://schemas.microsoft.com/office/drawing/2014/main" id="{5ECAA127-11C4-43C8-B251-32AED123F84F}"/>
                  </a:ext>
                </a:extLst>
              </p:cNvPr>
              <p:cNvSpPr txBox="1"/>
              <p:nvPr/>
            </p:nvSpPr>
            <p:spPr>
              <a:xfrm>
                <a:off x="8418601" y="4388787"/>
                <a:ext cx="1193155" cy="501334"/>
              </a:xfrm>
              <a:prstGeom prst="rect">
                <a:avLst/>
              </a:prstGeom>
              <a:solidFill>
                <a:schemeClr val="bg1"/>
              </a:solidFill>
              <a:ln w="38100">
                <a:solidFill>
                  <a:srgbClr val="5BC5F1"/>
                </a:solidFill>
              </a:ln>
            </p:spPr>
            <p:txBody>
              <a:bodyPr wrap="square" rtlCol="0">
                <a:spAutoFit/>
              </a:bodyPr>
              <a:lstStyle/>
              <a:p>
                <a:r>
                  <a:rPr lang="de-DE" sz="1200" b="1" dirty="0"/>
                  <a:t>Screen + Faraday </a:t>
                </a:r>
                <a:r>
                  <a:rPr lang="de-DE" sz="1200" b="1" dirty="0" err="1"/>
                  <a:t>cup</a:t>
                </a:r>
                <a:endParaRPr lang="de-DE" sz="1200" b="1" dirty="0"/>
              </a:p>
            </p:txBody>
          </p:sp>
          <p:sp>
            <p:nvSpPr>
              <p:cNvPr id="12" name="Textfeld 27">
                <a:extLst>
                  <a:ext uri="{FF2B5EF4-FFF2-40B4-BE49-F238E27FC236}">
                    <a16:creationId xmlns:a16="http://schemas.microsoft.com/office/drawing/2014/main" id="{03CC7D65-10EF-4FE6-85BA-6271DD72B6BD}"/>
                  </a:ext>
                </a:extLst>
              </p:cNvPr>
              <p:cNvSpPr txBox="1"/>
              <p:nvPr/>
            </p:nvSpPr>
            <p:spPr>
              <a:xfrm>
                <a:off x="6944870" y="3894144"/>
                <a:ext cx="1379127" cy="501334"/>
              </a:xfrm>
              <a:prstGeom prst="rect">
                <a:avLst/>
              </a:prstGeom>
              <a:solidFill>
                <a:schemeClr val="bg1"/>
              </a:solidFill>
              <a:ln w="38100">
                <a:solidFill>
                  <a:srgbClr val="5BC5F1"/>
                </a:solidFill>
              </a:ln>
            </p:spPr>
            <p:txBody>
              <a:bodyPr wrap="square" rtlCol="0">
                <a:spAutoFit/>
              </a:bodyPr>
              <a:lstStyle/>
              <a:p>
                <a:r>
                  <a:rPr lang="de-DE" sz="1200" b="1" dirty="0"/>
                  <a:t>Beam </a:t>
                </a:r>
                <a:r>
                  <a:rPr lang="de-DE" sz="1200" b="1" dirty="0" err="1"/>
                  <a:t>position</a:t>
                </a:r>
                <a:r>
                  <a:rPr lang="de-DE" sz="1200" b="1" dirty="0"/>
                  <a:t> monitor</a:t>
                </a:r>
              </a:p>
            </p:txBody>
          </p:sp>
          <p:sp>
            <p:nvSpPr>
              <p:cNvPr id="13" name="Textfeld 29">
                <a:extLst>
                  <a:ext uri="{FF2B5EF4-FFF2-40B4-BE49-F238E27FC236}">
                    <a16:creationId xmlns:a16="http://schemas.microsoft.com/office/drawing/2014/main" id="{BFB5D767-FC69-4C5D-82BF-D76E078FE062}"/>
                  </a:ext>
                </a:extLst>
              </p:cNvPr>
              <p:cNvSpPr txBox="1"/>
              <p:nvPr/>
            </p:nvSpPr>
            <p:spPr>
              <a:xfrm>
                <a:off x="9422745" y="3079122"/>
                <a:ext cx="1010466" cy="300800"/>
              </a:xfrm>
              <a:prstGeom prst="rect">
                <a:avLst/>
              </a:prstGeom>
              <a:solidFill>
                <a:schemeClr val="bg1"/>
              </a:solidFill>
              <a:ln w="38100">
                <a:solidFill>
                  <a:srgbClr val="D1AA05"/>
                </a:solidFill>
              </a:ln>
            </p:spPr>
            <p:txBody>
              <a:bodyPr wrap="none" rtlCol="0">
                <a:spAutoFit/>
              </a:bodyPr>
              <a:lstStyle/>
              <a:p>
                <a:r>
                  <a:rPr lang="de-DE" sz="1200" b="1" dirty="0"/>
                  <a:t>Ti </a:t>
                </a:r>
                <a:r>
                  <a:rPr lang="de-DE" sz="1200" b="1" dirty="0" err="1"/>
                  <a:t>window</a:t>
                </a:r>
                <a:endParaRPr lang="de-DE" sz="1200" b="1" dirty="0"/>
              </a:p>
            </p:txBody>
          </p:sp>
          <p:sp>
            <p:nvSpPr>
              <p:cNvPr id="14" name="Textfeld 26">
                <a:extLst>
                  <a:ext uri="{FF2B5EF4-FFF2-40B4-BE49-F238E27FC236}">
                    <a16:creationId xmlns:a16="http://schemas.microsoft.com/office/drawing/2014/main" id="{99F96A54-1D82-4E87-9590-1361522813EE}"/>
                  </a:ext>
                </a:extLst>
              </p:cNvPr>
              <p:cNvSpPr txBox="1"/>
              <p:nvPr/>
            </p:nvSpPr>
            <p:spPr>
              <a:xfrm>
                <a:off x="8643373" y="2776194"/>
                <a:ext cx="522616" cy="300800"/>
              </a:xfrm>
              <a:prstGeom prst="rect">
                <a:avLst/>
              </a:prstGeom>
              <a:solidFill>
                <a:schemeClr val="bg1"/>
              </a:solidFill>
              <a:ln w="38100">
                <a:solidFill>
                  <a:srgbClr val="5BC5F1"/>
                </a:solidFill>
              </a:ln>
            </p:spPr>
            <p:txBody>
              <a:bodyPr wrap="square" rtlCol="0">
                <a:spAutoFit/>
              </a:bodyPr>
              <a:lstStyle/>
              <a:p>
                <a:r>
                  <a:rPr lang="de-DE" sz="1200" b="1" dirty="0"/>
                  <a:t>ICT</a:t>
                </a:r>
              </a:p>
            </p:txBody>
          </p:sp>
        </p:grpSp>
        <p:cxnSp>
          <p:nvCxnSpPr>
            <p:cNvPr id="33" name="Gerade Verbindung mit Pfeil 33">
              <a:extLst>
                <a:ext uri="{FF2B5EF4-FFF2-40B4-BE49-F238E27FC236}">
                  <a16:creationId xmlns:a16="http://schemas.microsoft.com/office/drawing/2014/main" id="{1C423EAE-2BEB-4415-9034-899966FA1B98}"/>
                </a:ext>
              </a:extLst>
            </p:cNvPr>
            <p:cNvCxnSpPr>
              <a:cxnSpLocks/>
              <a:stCxn id="11" idx="0"/>
            </p:cNvCxnSpPr>
            <p:nvPr/>
          </p:nvCxnSpPr>
          <p:spPr>
            <a:xfrm flipV="1">
              <a:off x="5703791" y="4181476"/>
              <a:ext cx="236634" cy="613238"/>
            </a:xfrm>
            <a:prstGeom prst="straightConnector1">
              <a:avLst/>
            </a:prstGeom>
            <a:ln w="38100">
              <a:solidFill>
                <a:srgbClr val="5BC5F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Gerade Verbindung mit Pfeil 33">
              <a:extLst>
                <a:ext uri="{FF2B5EF4-FFF2-40B4-BE49-F238E27FC236}">
                  <a16:creationId xmlns:a16="http://schemas.microsoft.com/office/drawing/2014/main" id="{F365546E-06E9-4D03-B7B9-C01A194A0C7A}"/>
                </a:ext>
              </a:extLst>
            </p:cNvPr>
            <p:cNvCxnSpPr>
              <a:cxnSpLocks/>
            </p:cNvCxnSpPr>
            <p:nvPr/>
          </p:nvCxnSpPr>
          <p:spPr>
            <a:xfrm flipH="1">
              <a:off x="5480052" y="3594937"/>
              <a:ext cx="82548" cy="491288"/>
            </a:xfrm>
            <a:prstGeom prst="straightConnector1">
              <a:avLst/>
            </a:prstGeom>
            <a:ln w="38100">
              <a:solidFill>
                <a:srgbClr val="5BC5F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Gerade Verbindung mit Pfeil 33">
              <a:extLst>
                <a:ext uri="{FF2B5EF4-FFF2-40B4-BE49-F238E27FC236}">
                  <a16:creationId xmlns:a16="http://schemas.microsoft.com/office/drawing/2014/main" id="{A26C94BB-9FEA-4217-9E0A-674880AE3C07}"/>
                </a:ext>
              </a:extLst>
            </p:cNvPr>
            <p:cNvCxnSpPr>
              <a:cxnSpLocks/>
            </p:cNvCxnSpPr>
            <p:nvPr/>
          </p:nvCxnSpPr>
          <p:spPr>
            <a:xfrm>
              <a:off x="5657850" y="3585412"/>
              <a:ext cx="139700" cy="491288"/>
            </a:xfrm>
            <a:prstGeom prst="straightConnector1">
              <a:avLst/>
            </a:prstGeom>
            <a:ln w="38100">
              <a:solidFill>
                <a:srgbClr val="5BC5F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Gerade Verbindung mit Pfeil 33">
              <a:extLst>
                <a:ext uri="{FF2B5EF4-FFF2-40B4-BE49-F238E27FC236}">
                  <a16:creationId xmlns:a16="http://schemas.microsoft.com/office/drawing/2014/main" id="{017B6991-18C1-4259-ACEE-E63BB1BFBDC7}"/>
                </a:ext>
              </a:extLst>
            </p:cNvPr>
            <p:cNvCxnSpPr>
              <a:cxnSpLocks/>
              <a:stCxn id="11" idx="3"/>
            </p:cNvCxnSpPr>
            <p:nvPr/>
          </p:nvCxnSpPr>
          <p:spPr>
            <a:xfrm flipV="1">
              <a:off x="6253163" y="4752976"/>
              <a:ext cx="554037" cy="272571"/>
            </a:xfrm>
            <a:prstGeom prst="straightConnector1">
              <a:avLst/>
            </a:prstGeom>
            <a:ln w="38100">
              <a:solidFill>
                <a:srgbClr val="5BC5F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Gerade Verbindung mit Pfeil 33">
              <a:extLst>
                <a:ext uri="{FF2B5EF4-FFF2-40B4-BE49-F238E27FC236}">
                  <a16:creationId xmlns:a16="http://schemas.microsoft.com/office/drawing/2014/main" id="{AF778D05-B1B8-4DD3-AF4B-DE973F614C5E}"/>
                </a:ext>
              </a:extLst>
            </p:cNvPr>
            <p:cNvCxnSpPr>
              <a:cxnSpLocks/>
            </p:cNvCxnSpPr>
            <p:nvPr/>
          </p:nvCxnSpPr>
          <p:spPr>
            <a:xfrm flipH="1" flipV="1">
              <a:off x="3618548" y="3351070"/>
              <a:ext cx="101065" cy="51460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Gerade Verbindung mit Pfeil 33">
              <a:extLst>
                <a:ext uri="{FF2B5EF4-FFF2-40B4-BE49-F238E27FC236}">
                  <a16:creationId xmlns:a16="http://schemas.microsoft.com/office/drawing/2014/main" id="{6C208570-94FA-4A83-91A6-1154983251E5}"/>
                </a:ext>
              </a:extLst>
            </p:cNvPr>
            <p:cNvCxnSpPr>
              <a:cxnSpLocks/>
            </p:cNvCxnSpPr>
            <p:nvPr/>
          </p:nvCxnSpPr>
          <p:spPr>
            <a:xfrm flipV="1">
              <a:off x="3719613" y="3602055"/>
              <a:ext cx="423921" cy="27261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Gerade Verbindung mit Pfeil 33">
              <a:extLst>
                <a:ext uri="{FF2B5EF4-FFF2-40B4-BE49-F238E27FC236}">
                  <a16:creationId xmlns:a16="http://schemas.microsoft.com/office/drawing/2014/main" id="{1DFA08A1-BEAA-4A3C-B0E6-999A06A1369A}"/>
                </a:ext>
              </a:extLst>
            </p:cNvPr>
            <p:cNvCxnSpPr>
              <a:cxnSpLocks/>
            </p:cNvCxnSpPr>
            <p:nvPr/>
          </p:nvCxnSpPr>
          <p:spPr>
            <a:xfrm flipH="1">
              <a:off x="6210300" y="3855720"/>
              <a:ext cx="266700" cy="510540"/>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Gerade Verbindung mit Pfeil 33">
              <a:extLst>
                <a:ext uri="{FF2B5EF4-FFF2-40B4-BE49-F238E27FC236}">
                  <a16:creationId xmlns:a16="http://schemas.microsoft.com/office/drawing/2014/main" id="{EFEC7F3C-8F4C-4C7C-A7E9-4D7A54959BFD}"/>
                </a:ext>
              </a:extLst>
            </p:cNvPr>
            <p:cNvCxnSpPr>
              <a:cxnSpLocks/>
            </p:cNvCxnSpPr>
            <p:nvPr/>
          </p:nvCxnSpPr>
          <p:spPr>
            <a:xfrm flipV="1">
              <a:off x="5067300" y="4175760"/>
              <a:ext cx="678180" cy="335280"/>
            </a:xfrm>
            <a:prstGeom prst="straightConnector1">
              <a:avLst/>
            </a:prstGeom>
            <a:ln w="38100">
              <a:solidFill>
                <a:srgbClr val="5BC5F1"/>
              </a:solidFill>
              <a:tailEnd type="triangle" w="lg" len="lg"/>
            </a:ln>
          </p:spPr>
          <p:style>
            <a:lnRef idx="1">
              <a:schemeClr val="accent1"/>
            </a:lnRef>
            <a:fillRef idx="0">
              <a:schemeClr val="accent1"/>
            </a:fillRef>
            <a:effectRef idx="0">
              <a:schemeClr val="accent1"/>
            </a:effectRef>
            <a:fontRef idx="minor">
              <a:schemeClr val="tx1"/>
            </a:fontRef>
          </p:style>
        </p:cxnSp>
        <p:sp>
          <p:nvSpPr>
            <p:cNvPr id="63" name="Textfeld 29">
              <a:extLst>
                <a:ext uri="{FF2B5EF4-FFF2-40B4-BE49-F238E27FC236}">
                  <a16:creationId xmlns:a16="http://schemas.microsoft.com/office/drawing/2014/main" id="{9901B470-D62E-4632-8361-D45388D56903}"/>
                </a:ext>
              </a:extLst>
            </p:cNvPr>
            <p:cNvSpPr txBox="1"/>
            <p:nvPr/>
          </p:nvSpPr>
          <p:spPr>
            <a:xfrm>
              <a:off x="6750471" y="3940001"/>
              <a:ext cx="816249" cy="276999"/>
            </a:xfrm>
            <a:prstGeom prst="rect">
              <a:avLst/>
            </a:prstGeom>
            <a:solidFill>
              <a:schemeClr val="bg1"/>
            </a:solidFill>
            <a:ln w="38100">
              <a:solidFill>
                <a:srgbClr val="D1AA05"/>
              </a:solidFill>
            </a:ln>
          </p:spPr>
          <p:txBody>
            <a:bodyPr wrap="none" rtlCol="0">
              <a:spAutoFit/>
            </a:bodyPr>
            <a:lstStyle/>
            <a:p>
              <a:r>
                <a:rPr lang="de-DE" sz="1200" b="1" dirty="0"/>
                <a:t>Samples</a:t>
              </a:r>
            </a:p>
          </p:txBody>
        </p:sp>
        <p:cxnSp>
          <p:nvCxnSpPr>
            <p:cNvPr id="64" name="Gerade Verbindung mit Pfeil 33">
              <a:extLst>
                <a:ext uri="{FF2B5EF4-FFF2-40B4-BE49-F238E27FC236}">
                  <a16:creationId xmlns:a16="http://schemas.microsoft.com/office/drawing/2014/main" id="{AF6DB279-22DD-4165-9446-B2E60A936D12}"/>
                </a:ext>
              </a:extLst>
            </p:cNvPr>
            <p:cNvCxnSpPr>
              <a:cxnSpLocks/>
            </p:cNvCxnSpPr>
            <p:nvPr/>
          </p:nvCxnSpPr>
          <p:spPr>
            <a:xfrm flipH="1">
              <a:off x="6375400" y="4084320"/>
              <a:ext cx="353060" cy="386080"/>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214EB73-78EE-4067-A38B-0E5390EE7215}"/>
              </a:ext>
            </a:extLst>
          </p:cNvPr>
          <p:cNvSpPr>
            <a:spLocks noGrp="1"/>
          </p:cNvSpPr>
          <p:nvPr>
            <p:ph type="title"/>
          </p:nvPr>
        </p:nvSpPr>
        <p:spPr/>
        <p:txBody>
          <a:bodyPr/>
          <a:lstStyle/>
          <a:p>
            <a:r>
              <a:rPr lang="en-US" dirty="0" err="1"/>
              <a:t>FLASH</a:t>
            </a:r>
            <a:r>
              <a:rPr lang="en-US" dirty="0" err="1">
                <a:latin typeface="Script MT Bold" panose="03040602040607080904" pitchFamily="66" charset="0"/>
              </a:rPr>
              <a:t>lab</a:t>
            </a:r>
            <a:r>
              <a:rPr lang="en-US" dirty="0" err="1"/>
              <a:t>@PITZ</a:t>
            </a:r>
            <a:r>
              <a:rPr lang="en-US" dirty="0"/>
              <a:t> </a:t>
            </a:r>
          </a:p>
        </p:txBody>
      </p:sp>
      <p:sp>
        <p:nvSpPr>
          <p:cNvPr id="6" name="Text Placeholder 5">
            <a:extLst>
              <a:ext uri="{FF2B5EF4-FFF2-40B4-BE49-F238E27FC236}">
                <a16:creationId xmlns:a16="http://schemas.microsoft.com/office/drawing/2014/main" id="{7E224842-7AC6-4BB7-B540-223F4DAA256B}"/>
              </a:ext>
            </a:extLst>
          </p:cNvPr>
          <p:cNvSpPr>
            <a:spLocks noGrp="1"/>
          </p:cNvSpPr>
          <p:nvPr>
            <p:ph type="body" sz="quarter" idx="13"/>
          </p:nvPr>
        </p:nvSpPr>
        <p:spPr/>
        <p:txBody>
          <a:bodyPr/>
          <a:lstStyle/>
          <a:p>
            <a:r>
              <a:rPr lang="en-US" dirty="0"/>
              <a:t>Overview of beamline, in operation in August 2025</a:t>
            </a:r>
          </a:p>
        </p:txBody>
      </p:sp>
      <p:grpSp>
        <p:nvGrpSpPr>
          <p:cNvPr id="21" name="Group 20">
            <a:extLst>
              <a:ext uri="{FF2B5EF4-FFF2-40B4-BE49-F238E27FC236}">
                <a16:creationId xmlns:a16="http://schemas.microsoft.com/office/drawing/2014/main" id="{90B7A518-28EF-4EF6-A554-C71535FA8215}"/>
              </a:ext>
            </a:extLst>
          </p:cNvPr>
          <p:cNvGrpSpPr/>
          <p:nvPr/>
        </p:nvGrpSpPr>
        <p:grpSpPr>
          <a:xfrm>
            <a:off x="8489377" y="3185807"/>
            <a:ext cx="3048688" cy="3349818"/>
            <a:chOff x="8489377" y="3185807"/>
            <a:chExt cx="3048688" cy="3349818"/>
          </a:xfrm>
        </p:grpSpPr>
        <p:pic>
          <p:nvPicPr>
            <p:cNvPr id="16" name="Imagem 7" descr="Uma imagem contendo Desenho técnico&#10;&#10;Descrição gerada automaticamente">
              <a:extLst>
                <a:ext uri="{FF2B5EF4-FFF2-40B4-BE49-F238E27FC236}">
                  <a16:creationId xmlns:a16="http://schemas.microsoft.com/office/drawing/2014/main" id="{00EF48A2-4BFE-4236-8737-A4651EB6777A}"/>
                </a:ext>
              </a:extLst>
            </p:cNvPr>
            <p:cNvPicPr>
              <a:picLocks noChangeAspect="1"/>
            </p:cNvPicPr>
            <p:nvPr/>
          </p:nvPicPr>
          <p:blipFill rotWithShape="1">
            <a:blip r:embed="rId4">
              <a:extLst>
                <a:ext uri="{28A0092B-C50C-407E-A947-70E740481C1C}">
                  <a14:useLocalDpi xmlns:a14="http://schemas.microsoft.com/office/drawing/2010/main" val="0"/>
                </a:ext>
              </a:extLst>
            </a:blip>
            <a:srcRect l="16688" r="13551"/>
            <a:stretch/>
          </p:blipFill>
          <p:spPr>
            <a:xfrm>
              <a:off x="8519945" y="3321741"/>
              <a:ext cx="2705808" cy="2916000"/>
            </a:xfrm>
            <a:prstGeom prst="rect">
              <a:avLst/>
            </a:prstGeom>
            <a:solidFill>
              <a:schemeClr val="bg1">
                <a:lumMod val="85000"/>
              </a:schemeClr>
            </a:solidFill>
          </p:spPr>
        </p:pic>
        <p:pic>
          <p:nvPicPr>
            <p:cNvPr id="18" name="Picture 17">
              <a:extLst>
                <a:ext uri="{FF2B5EF4-FFF2-40B4-BE49-F238E27FC236}">
                  <a16:creationId xmlns:a16="http://schemas.microsoft.com/office/drawing/2014/main" id="{63ECABA7-4962-4BF1-B546-39386E3D8947}"/>
                </a:ext>
              </a:extLst>
            </p:cNvPr>
            <p:cNvPicPr>
              <a:picLocks noChangeAspect="1"/>
            </p:cNvPicPr>
            <p:nvPr/>
          </p:nvPicPr>
          <p:blipFill rotWithShape="1">
            <a:blip r:embed="rId5">
              <a:extLst>
                <a:ext uri="{28A0092B-C50C-407E-A947-70E740481C1C}">
                  <a14:useLocalDpi xmlns:a14="http://schemas.microsoft.com/office/drawing/2010/main" val="0"/>
                </a:ext>
              </a:extLst>
            </a:blip>
            <a:srcRect l="10301" r="5785" b="23273"/>
            <a:stretch/>
          </p:blipFill>
          <p:spPr>
            <a:xfrm>
              <a:off x="8489377" y="3185807"/>
              <a:ext cx="2758442" cy="3349818"/>
            </a:xfrm>
            <a:prstGeom prst="rect">
              <a:avLst/>
            </a:prstGeom>
          </p:spPr>
        </p:pic>
        <p:sp>
          <p:nvSpPr>
            <p:cNvPr id="17" name="Rectangle 16">
              <a:extLst>
                <a:ext uri="{FF2B5EF4-FFF2-40B4-BE49-F238E27FC236}">
                  <a16:creationId xmlns:a16="http://schemas.microsoft.com/office/drawing/2014/main" id="{AF0141AA-B8DE-4EDF-BA72-8BED7722F927}"/>
                </a:ext>
              </a:extLst>
            </p:cNvPr>
            <p:cNvSpPr/>
            <p:nvPr/>
          </p:nvSpPr>
          <p:spPr>
            <a:xfrm>
              <a:off x="9885740" y="3744395"/>
              <a:ext cx="1652325" cy="669415"/>
            </a:xfrm>
            <a:prstGeom prst="rect">
              <a:avLst/>
            </a:prstGeom>
            <a:solidFill>
              <a:schemeClr val="bg1"/>
            </a:solidFill>
          </p:spPr>
          <p:txBody>
            <a:bodyPr wrap="square">
              <a:spAutoFit/>
            </a:bodyPr>
            <a:lstStyle/>
            <a:p>
              <a:pPr>
                <a:lnSpc>
                  <a:spcPts val="1500"/>
                </a:lnSpc>
              </a:pPr>
              <a:r>
                <a:rPr lang="en-US" sz="1400" b="1" u="sng" dirty="0">
                  <a:solidFill>
                    <a:srgbClr val="7030A0"/>
                  </a:solidFill>
                </a:rPr>
                <a:t>PITZ-robot based on C-Robot </a:t>
              </a:r>
              <a:r>
                <a:rPr lang="en-US" altLang="zh-CN" sz="1400" b="1" u="sng" dirty="0">
                  <a:solidFill>
                    <a:srgbClr val="7030A0"/>
                  </a:solidFill>
                </a:rPr>
                <a:t>from CERN</a:t>
              </a:r>
              <a:r>
                <a:rPr lang="en-US" altLang="zh-CN" sz="1400" b="1" dirty="0">
                  <a:solidFill>
                    <a:srgbClr val="7030A0"/>
                  </a:solidFill>
                </a:rPr>
                <a:t> (</a:t>
              </a:r>
              <a:r>
                <a:rPr lang="en-US" altLang="zh-CN" sz="1400" b="1" dirty="0">
                  <a:solidFill>
                    <a:srgbClr val="FF0000"/>
                  </a:solidFill>
                </a:rPr>
                <a:t>ongoing</a:t>
              </a:r>
              <a:r>
                <a:rPr lang="en-US" altLang="zh-CN" sz="1400" b="1" dirty="0">
                  <a:solidFill>
                    <a:srgbClr val="7030A0"/>
                  </a:solidFill>
                </a:rPr>
                <a:t>)</a:t>
              </a:r>
              <a:endParaRPr lang="en-US" sz="1400" b="1" dirty="0">
                <a:solidFill>
                  <a:srgbClr val="7030A0"/>
                </a:solidFill>
              </a:endParaRPr>
            </a:p>
          </p:txBody>
        </p:sp>
      </p:grpSp>
      <p:sp>
        <p:nvSpPr>
          <p:cNvPr id="84" name="Footer Placeholder 83">
            <a:extLst>
              <a:ext uri="{FF2B5EF4-FFF2-40B4-BE49-F238E27FC236}">
                <a16:creationId xmlns:a16="http://schemas.microsoft.com/office/drawing/2014/main" id="{DCE36AA0-F116-4AA4-A83B-F9D055E97E39}"/>
              </a:ext>
            </a:extLst>
          </p:cNvPr>
          <p:cNvSpPr>
            <a:spLocks noGrp="1"/>
          </p:cNvSpPr>
          <p:nvPr>
            <p:ph type="ftr" sz="quarter" idx="11"/>
          </p:nvPr>
        </p:nvSpPr>
        <p:spPr/>
        <p:txBody>
          <a:bodyPr/>
          <a:lstStyle/>
          <a:p>
            <a:r>
              <a:rPr lang="en-US"/>
              <a:t>X.-K. Li          |          VHEE'25, Daresbury          |          The new beamline and biolab at FLASHlab@PITZ</a:t>
            </a:r>
          </a:p>
        </p:txBody>
      </p:sp>
      <p:cxnSp>
        <p:nvCxnSpPr>
          <p:cNvPr id="5" name="Straight Arrow Connector 4">
            <a:extLst>
              <a:ext uri="{FF2B5EF4-FFF2-40B4-BE49-F238E27FC236}">
                <a16:creationId xmlns:a16="http://schemas.microsoft.com/office/drawing/2014/main" id="{D56D5973-5BA7-E32E-4FEA-082028B6BE04}"/>
              </a:ext>
            </a:extLst>
          </p:cNvPr>
          <p:cNvCxnSpPr>
            <a:cxnSpLocks/>
          </p:cNvCxnSpPr>
          <p:nvPr/>
        </p:nvCxnSpPr>
        <p:spPr>
          <a:xfrm>
            <a:off x="250529" y="2766155"/>
            <a:ext cx="3622366" cy="2506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E509A6-F264-41EB-87E3-95A1D8FA78C5}"/>
              </a:ext>
            </a:extLst>
          </p:cNvPr>
          <p:cNvSpPr txBox="1"/>
          <p:nvPr/>
        </p:nvSpPr>
        <p:spPr>
          <a:xfrm rot="231389">
            <a:off x="589672" y="3008309"/>
            <a:ext cx="1665842" cy="307777"/>
          </a:xfrm>
          <a:prstGeom prst="rect">
            <a:avLst/>
          </a:prstGeom>
          <a:solidFill>
            <a:schemeClr val="bg1"/>
          </a:solidFill>
        </p:spPr>
        <p:txBody>
          <a:bodyPr wrap="none" rtlCol="0" anchor="ctr">
            <a:spAutoFit/>
          </a:bodyPr>
          <a:lstStyle/>
          <a:p>
            <a:pPr algn="ctr"/>
            <a:r>
              <a:rPr lang="en-US" sz="1400" b="1" dirty="0">
                <a:solidFill>
                  <a:srgbClr val="FF0000"/>
                </a:solidFill>
              </a:rPr>
              <a:t>e- beam direction</a:t>
            </a:r>
          </a:p>
        </p:txBody>
      </p:sp>
      <p:cxnSp>
        <p:nvCxnSpPr>
          <p:cNvPr id="39" name="Straight Arrow Connector 38">
            <a:extLst>
              <a:ext uri="{FF2B5EF4-FFF2-40B4-BE49-F238E27FC236}">
                <a16:creationId xmlns:a16="http://schemas.microsoft.com/office/drawing/2014/main" id="{E0E4F562-3926-4388-89EF-059EEFA7C273}"/>
              </a:ext>
            </a:extLst>
          </p:cNvPr>
          <p:cNvCxnSpPr>
            <a:cxnSpLocks/>
          </p:cNvCxnSpPr>
          <p:nvPr/>
        </p:nvCxnSpPr>
        <p:spPr>
          <a:xfrm>
            <a:off x="3863252" y="3016822"/>
            <a:ext cx="2758279" cy="1332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A8FEAC7-A254-4840-99DB-BB06113700E4}"/>
              </a:ext>
            </a:extLst>
          </p:cNvPr>
          <p:cNvGrpSpPr/>
          <p:nvPr/>
        </p:nvGrpSpPr>
        <p:grpSpPr>
          <a:xfrm>
            <a:off x="7063801" y="277188"/>
            <a:ext cx="4546992" cy="2818911"/>
            <a:chOff x="7063801" y="277188"/>
            <a:chExt cx="4546992" cy="2818911"/>
          </a:xfrm>
        </p:grpSpPr>
        <p:pic>
          <p:nvPicPr>
            <p:cNvPr id="43" name="Picture 42">
              <a:extLst>
                <a:ext uri="{FF2B5EF4-FFF2-40B4-BE49-F238E27FC236}">
                  <a16:creationId xmlns:a16="http://schemas.microsoft.com/office/drawing/2014/main" id="{03E919BE-902D-4227-9999-2B2BC5C944DF}"/>
                </a:ext>
              </a:extLst>
            </p:cNvPr>
            <p:cNvPicPr>
              <a:picLocks noChangeAspect="1"/>
            </p:cNvPicPr>
            <p:nvPr/>
          </p:nvPicPr>
          <p:blipFill rotWithShape="1">
            <a:blip r:embed="rId6">
              <a:extLst>
                <a:ext uri="{28A0092B-C50C-407E-A947-70E740481C1C}">
                  <a14:useLocalDpi xmlns:a14="http://schemas.microsoft.com/office/drawing/2010/main" val="0"/>
                </a:ext>
              </a:extLst>
            </a:blip>
            <a:srcRect l="78757" t="53177" b="26025"/>
            <a:stretch/>
          </p:blipFill>
          <p:spPr>
            <a:xfrm>
              <a:off x="7063801" y="590910"/>
              <a:ext cx="4546992" cy="2505189"/>
            </a:xfrm>
            <a:prstGeom prst="rect">
              <a:avLst/>
            </a:prstGeom>
          </p:spPr>
        </p:pic>
        <p:sp>
          <p:nvSpPr>
            <p:cNvPr id="54" name="Textfeld 29">
              <a:extLst>
                <a:ext uri="{FF2B5EF4-FFF2-40B4-BE49-F238E27FC236}">
                  <a16:creationId xmlns:a16="http://schemas.microsoft.com/office/drawing/2014/main" id="{F698467C-E1D8-4A85-9E3F-95CC3DD6B496}"/>
                </a:ext>
              </a:extLst>
            </p:cNvPr>
            <p:cNvSpPr txBox="1"/>
            <p:nvPr/>
          </p:nvSpPr>
          <p:spPr>
            <a:xfrm>
              <a:off x="9337297" y="625641"/>
              <a:ext cx="829073" cy="461665"/>
            </a:xfrm>
            <a:prstGeom prst="rect">
              <a:avLst/>
            </a:prstGeom>
            <a:solidFill>
              <a:schemeClr val="bg1"/>
            </a:solidFill>
            <a:ln w="38100">
              <a:solidFill>
                <a:srgbClr val="D1AA05"/>
              </a:solidFill>
            </a:ln>
          </p:spPr>
          <p:txBody>
            <a:bodyPr wrap="square" rtlCol="0">
              <a:spAutoFit/>
            </a:bodyPr>
            <a:lstStyle/>
            <a:p>
              <a:r>
                <a:rPr lang="de-DE" sz="1200" b="1" dirty="0"/>
                <a:t>Sample </a:t>
              </a:r>
              <a:br>
                <a:rPr lang="de-DE" sz="1200" b="1" dirty="0"/>
              </a:br>
              <a:r>
                <a:rPr lang="de-DE" sz="1200" b="1" dirty="0" err="1"/>
                <a:t>handling</a:t>
              </a:r>
              <a:endParaRPr lang="de-DE" sz="1200" b="1" dirty="0"/>
            </a:p>
          </p:txBody>
        </p:sp>
        <p:cxnSp>
          <p:nvCxnSpPr>
            <p:cNvPr id="55" name="Gerade Verbindung mit Pfeil 33">
              <a:extLst>
                <a:ext uri="{FF2B5EF4-FFF2-40B4-BE49-F238E27FC236}">
                  <a16:creationId xmlns:a16="http://schemas.microsoft.com/office/drawing/2014/main" id="{AE1E3D37-DBD8-42DE-BFE5-C7929CA29341}"/>
                </a:ext>
              </a:extLst>
            </p:cNvPr>
            <p:cNvCxnSpPr>
              <a:cxnSpLocks/>
            </p:cNvCxnSpPr>
            <p:nvPr/>
          </p:nvCxnSpPr>
          <p:spPr>
            <a:xfrm flipH="1">
              <a:off x="9078412" y="1072587"/>
              <a:ext cx="449948" cy="669410"/>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feld 29">
              <a:extLst>
                <a:ext uri="{FF2B5EF4-FFF2-40B4-BE49-F238E27FC236}">
                  <a16:creationId xmlns:a16="http://schemas.microsoft.com/office/drawing/2014/main" id="{E0F69601-7AF6-4694-8F7F-E627346A95BB}"/>
                </a:ext>
              </a:extLst>
            </p:cNvPr>
            <p:cNvSpPr txBox="1"/>
            <p:nvPr/>
          </p:nvSpPr>
          <p:spPr>
            <a:xfrm>
              <a:off x="9701579" y="1714380"/>
              <a:ext cx="918841" cy="461665"/>
            </a:xfrm>
            <a:prstGeom prst="rect">
              <a:avLst/>
            </a:prstGeom>
            <a:solidFill>
              <a:schemeClr val="bg1"/>
            </a:solidFill>
            <a:ln w="38100">
              <a:solidFill>
                <a:srgbClr val="D1AA05"/>
              </a:solidFill>
            </a:ln>
          </p:spPr>
          <p:txBody>
            <a:bodyPr wrap="none" rtlCol="0">
              <a:spAutoFit/>
            </a:bodyPr>
            <a:lstStyle/>
            <a:p>
              <a:r>
                <a:rPr lang="de-DE" sz="1200" b="1" dirty="0"/>
                <a:t>Online </a:t>
              </a:r>
              <a:br>
                <a:rPr lang="de-DE" sz="1200" b="1" dirty="0"/>
              </a:br>
              <a:r>
                <a:rPr lang="de-DE" sz="1200" b="1" dirty="0" err="1"/>
                <a:t>dosimetry</a:t>
              </a:r>
              <a:endParaRPr lang="de-DE" sz="1200" b="1" dirty="0"/>
            </a:p>
          </p:txBody>
        </p:sp>
        <p:cxnSp>
          <p:nvCxnSpPr>
            <p:cNvPr id="34" name="Gerade Verbindung mit Pfeil 33">
              <a:extLst>
                <a:ext uri="{FF2B5EF4-FFF2-40B4-BE49-F238E27FC236}">
                  <a16:creationId xmlns:a16="http://schemas.microsoft.com/office/drawing/2014/main" id="{60F407F2-85B3-406C-9AC9-52E75552A08E}"/>
                </a:ext>
              </a:extLst>
            </p:cNvPr>
            <p:cNvCxnSpPr>
              <a:cxnSpLocks/>
            </p:cNvCxnSpPr>
            <p:nvPr/>
          </p:nvCxnSpPr>
          <p:spPr>
            <a:xfrm flipH="1">
              <a:off x="8886362" y="1912137"/>
              <a:ext cx="817154" cy="229091"/>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Textfeld 29">
              <a:extLst>
                <a:ext uri="{FF2B5EF4-FFF2-40B4-BE49-F238E27FC236}">
                  <a16:creationId xmlns:a16="http://schemas.microsoft.com/office/drawing/2014/main" id="{F7E10C32-1FB3-470E-95D5-4900EE4473A2}"/>
                </a:ext>
              </a:extLst>
            </p:cNvPr>
            <p:cNvSpPr txBox="1"/>
            <p:nvPr/>
          </p:nvSpPr>
          <p:spPr>
            <a:xfrm>
              <a:off x="7536943" y="2416930"/>
              <a:ext cx="878285" cy="276999"/>
            </a:xfrm>
            <a:prstGeom prst="rect">
              <a:avLst/>
            </a:prstGeom>
            <a:solidFill>
              <a:schemeClr val="bg1"/>
            </a:solidFill>
            <a:ln w="38100">
              <a:solidFill>
                <a:srgbClr val="D1AA05"/>
              </a:solidFill>
            </a:ln>
          </p:spPr>
          <p:txBody>
            <a:bodyPr wrap="square" rtlCol="0">
              <a:spAutoFit/>
            </a:bodyPr>
            <a:lstStyle/>
            <a:p>
              <a:r>
                <a:rPr lang="de-DE" sz="1200" b="1" dirty="0" err="1"/>
                <a:t>Shielding</a:t>
              </a:r>
              <a:endParaRPr lang="de-DE" sz="1200" b="1" dirty="0"/>
            </a:p>
          </p:txBody>
        </p:sp>
        <p:cxnSp>
          <p:nvCxnSpPr>
            <p:cNvPr id="50" name="Gerade Verbindung mit Pfeil 33">
              <a:extLst>
                <a:ext uri="{FF2B5EF4-FFF2-40B4-BE49-F238E27FC236}">
                  <a16:creationId xmlns:a16="http://schemas.microsoft.com/office/drawing/2014/main" id="{1BB947A4-6728-4D55-A95D-8BC515676802}"/>
                </a:ext>
              </a:extLst>
            </p:cNvPr>
            <p:cNvCxnSpPr>
              <a:cxnSpLocks/>
            </p:cNvCxnSpPr>
            <p:nvPr/>
          </p:nvCxnSpPr>
          <p:spPr>
            <a:xfrm flipV="1">
              <a:off x="8068658" y="2041553"/>
              <a:ext cx="389324" cy="373077"/>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sp>
          <p:nvSpPr>
            <p:cNvPr id="57" name="Textfeld 29">
              <a:extLst>
                <a:ext uri="{FF2B5EF4-FFF2-40B4-BE49-F238E27FC236}">
                  <a16:creationId xmlns:a16="http://schemas.microsoft.com/office/drawing/2014/main" id="{0E7DB2B5-6DD9-4C08-9243-ADD97C2E6DE2}"/>
                </a:ext>
              </a:extLst>
            </p:cNvPr>
            <p:cNvSpPr txBox="1"/>
            <p:nvPr/>
          </p:nvSpPr>
          <p:spPr>
            <a:xfrm>
              <a:off x="8068658" y="277188"/>
              <a:ext cx="829073" cy="276999"/>
            </a:xfrm>
            <a:prstGeom prst="rect">
              <a:avLst/>
            </a:prstGeom>
            <a:solidFill>
              <a:schemeClr val="bg1"/>
            </a:solidFill>
            <a:ln w="38100">
              <a:solidFill>
                <a:srgbClr val="D1AA05"/>
              </a:solidFill>
            </a:ln>
          </p:spPr>
          <p:txBody>
            <a:bodyPr wrap="square" rtlCol="0">
              <a:spAutoFit/>
            </a:bodyPr>
            <a:lstStyle/>
            <a:p>
              <a:r>
                <a:rPr lang="de-DE" sz="1200" b="1" dirty="0"/>
                <a:t>Alu </a:t>
              </a:r>
              <a:r>
                <a:rPr lang="de-DE" sz="1200" b="1" dirty="0" err="1"/>
                <a:t>plate</a:t>
              </a:r>
              <a:endParaRPr lang="de-DE" sz="1200" b="1" dirty="0"/>
            </a:p>
          </p:txBody>
        </p:sp>
        <p:cxnSp>
          <p:nvCxnSpPr>
            <p:cNvPr id="58" name="Gerade Verbindung mit Pfeil 33">
              <a:extLst>
                <a:ext uri="{FF2B5EF4-FFF2-40B4-BE49-F238E27FC236}">
                  <a16:creationId xmlns:a16="http://schemas.microsoft.com/office/drawing/2014/main" id="{02585E90-E656-4086-9AF0-4211FC4C98AD}"/>
                </a:ext>
              </a:extLst>
            </p:cNvPr>
            <p:cNvCxnSpPr>
              <a:cxnSpLocks/>
            </p:cNvCxnSpPr>
            <p:nvPr/>
          </p:nvCxnSpPr>
          <p:spPr>
            <a:xfrm>
              <a:off x="8457982" y="538663"/>
              <a:ext cx="360892" cy="827087"/>
            </a:xfrm>
            <a:prstGeom prst="straightConnector1">
              <a:avLst/>
            </a:prstGeom>
            <a:ln w="38100">
              <a:solidFill>
                <a:srgbClr val="D1AA05"/>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7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EB73-78EE-4067-A38B-0E5390EE7215}"/>
              </a:ext>
            </a:extLst>
          </p:cNvPr>
          <p:cNvSpPr>
            <a:spLocks noGrp="1"/>
          </p:cNvSpPr>
          <p:nvPr>
            <p:ph type="title"/>
          </p:nvPr>
        </p:nvSpPr>
        <p:spPr/>
        <p:txBody>
          <a:bodyPr/>
          <a:lstStyle/>
          <a:p>
            <a:r>
              <a:rPr lang="en-US" dirty="0"/>
              <a:t>Flexible dose generation (1)</a:t>
            </a:r>
          </a:p>
        </p:txBody>
      </p:sp>
      <p:sp>
        <p:nvSpPr>
          <p:cNvPr id="6" name="Text Placeholder 5">
            <a:extLst>
              <a:ext uri="{FF2B5EF4-FFF2-40B4-BE49-F238E27FC236}">
                <a16:creationId xmlns:a16="http://schemas.microsoft.com/office/drawing/2014/main" id="{7E224842-7AC6-4BB7-B540-223F4DAA256B}"/>
              </a:ext>
            </a:extLst>
          </p:cNvPr>
          <p:cNvSpPr>
            <a:spLocks noGrp="1"/>
          </p:cNvSpPr>
          <p:nvPr>
            <p:ph type="body" sz="quarter" idx="13"/>
          </p:nvPr>
        </p:nvSpPr>
        <p:spPr/>
        <p:txBody>
          <a:bodyPr/>
          <a:lstStyle/>
          <a:p>
            <a:endParaRPr lang="en-US" dirty="0"/>
          </a:p>
        </p:txBody>
      </p:sp>
      <p:sp>
        <p:nvSpPr>
          <p:cNvPr id="84" name="Footer Placeholder 83">
            <a:extLst>
              <a:ext uri="{FF2B5EF4-FFF2-40B4-BE49-F238E27FC236}">
                <a16:creationId xmlns:a16="http://schemas.microsoft.com/office/drawing/2014/main" id="{DCE36AA0-F116-4AA4-A83B-F9D055E97E39}"/>
              </a:ext>
            </a:extLst>
          </p:cNvPr>
          <p:cNvSpPr>
            <a:spLocks noGrp="1"/>
          </p:cNvSpPr>
          <p:nvPr>
            <p:ph type="ftr" sz="quarter" idx="11"/>
          </p:nvPr>
        </p:nvSpPr>
        <p:spPr/>
        <p:txBody>
          <a:bodyPr/>
          <a:lstStyle/>
          <a:p>
            <a:r>
              <a:rPr lang="en-US"/>
              <a:t>X.-K. Li          |          VHEE'25, Daresbury          |          The new beamline and biolab at FLASHlab@PITZ</a:t>
            </a:r>
          </a:p>
        </p:txBody>
      </p:sp>
      <p:sp>
        <p:nvSpPr>
          <p:cNvPr id="26" name="Rectangle 25">
            <a:extLst>
              <a:ext uri="{FF2B5EF4-FFF2-40B4-BE49-F238E27FC236}">
                <a16:creationId xmlns:a16="http://schemas.microsoft.com/office/drawing/2014/main" id="{850710A0-D93B-4081-9CCE-C277E099FB38}"/>
              </a:ext>
            </a:extLst>
          </p:cNvPr>
          <p:cNvSpPr/>
          <p:nvPr/>
        </p:nvSpPr>
        <p:spPr>
          <a:xfrm>
            <a:off x="407988" y="1582741"/>
            <a:ext cx="5380164" cy="338554"/>
          </a:xfrm>
          <a:prstGeom prst="rect">
            <a:avLst/>
          </a:prstGeom>
        </p:spPr>
        <p:txBody>
          <a:bodyPr wrap="square">
            <a:spAutoFit/>
          </a:bodyPr>
          <a:lstStyle/>
          <a:p>
            <a:pPr marL="342900" indent="-342900">
              <a:buAutoNum type="arabicPeriod"/>
            </a:pPr>
            <a:r>
              <a:rPr lang="en-US" sz="1600" b="1" dirty="0"/>
              <a:t>Scanning beams </a:t>
            </a:r>
            <a:endParaRPr lang="en-US" sz="1400" dirty="0"/>
          </a:p>
        </p:txBody>
      </p:sp>
      <p:sp>
        <p:nvSpPr>
          <p:cNvPr id="123" name="Rectangle 122">
            <a:extLst>
              <a:ext uri="{FF2B5EF4-FFF2-40B4-BE49-F238E27FC236}">
                <a16:creationId xmlns:a16="http://schemas.microsoft.com/office/drawing/2014/main" id="{628B4B01-B3C5-4AC4-A0AC-BABAE539DFF7}"/>
              </a:ext>
            </a:extLst>
          </p:cNvPr>
          <p:cNvSpPr/>
          <p:nvPr/>
        </p:nvSpPr>
        <p:spPr>
          <a:xfrm>
            <a:off x="369970" y="4422001"/>
            <a:ext cx="4476385" cy="1384995"/>
          </a:xfrm>
          <a:prstGeom prst="rect">
            <a:avLst/>
          </a:prstGeom>
        </p:spPr>
        <p:txBody>
          <a:bodyPr wrap="square">
            <a:spAutoFit/>
          </a:bodyPr>
          <a:lstStyle/>
          <a:p>
            <a:pPr marL="285750" indent="-285750">
              <a:buFont typeface="Arial" panose="020B0604020202020204" pitchFamily="34" charset="0"/>
              <a:buChar char="•"/>
            </a:pPr>
            <a:r>
              <a:rPr lang="en-US" sz="1400" dirty="0">
                <a:sym typeface="Wingdings" panose="05000000000000000000" pitchFamily="2" charset="2"/>
              </a:rPr>
              <a:t>Slow kicker: installed, to be tested soon</a:t>
            </a:r>
          </a:p>
          <a:p>
            <a:pPr marL="285750" indent="-285750">
              <a:buFont typeface="Arial" panose="020B0604020202020204" pitchFamily="34" charset="0"/>
              <a:buChar char="•"/>
            </a:pPr>
            <a:r>
              <a:rPr lang="en-US" sz="1400" dirty="0">
                <a:sym typeface="Wingdings" panose="05000000000000000000" pitchFamily="2" charset="2"/>
              </a:rPr>
              <a:t>Fast kicker: design ready, production </a:t>
            </a:r>
            <a:r>
              <a:rPr lang="en-US" sz="1400" dirty="0">
                <a:solidFill>
                  <a:srgbClr val="FF0000"/>
                </a:solidFill>
                <a:sym typeface="Wingdings" panose="05000000000000000000" pitchFamily="2" charset="2"/>
              </a:rPr>
              <a:t>ongoing</a:t>
            </a:r>
          </a:p>
          <a:p>
            <a:pPr marL="285750" indent="-285750">
              <a:buFont typeface="Arial" panose="020B0604020202020204" pitchFamily="34" charset="0"/>
              <a:buChar char="•"/>
            </a:pPr>
            <a:endParaRPr lang="en-US" sz="1400" dirty="0">
              <a:sym typeface="Wingdings" panose="05000000000000000000" pitchFamily="2" charset="2"/>
            </a:endParaRPr>
          </a:p>
          <a:p>
            <a:pPr marL="285750" indent="-285750">
              <a:buFont typeface="Arial" panose="020B0604020202020204" pitchFamily="34" charset="0"/>
              <a:buChar char="•"/>
            </a:pPr>
            <a:r>
              <a:rPr lang="en-US" sz="1400" dirty="0">
                <a:sym typeface="Wingdings" panose="05000000000000000000" pitchFamily="2" charset="2"/>
              </a:rPr>
              <a:t>Almost 100% usage of electrons</a:t>
            </a:r>
          </a:p>
          <a:p>
            <a:pPr marL="285750" indent="-285750">
              <a:buFont typeface="Arial" panose="020B0604020202020204" pitchFamily="34" charset="0"/>
              <a:buChar char="•"/>
            </a:pPr>
            <a:r>
              <a:rPr lang="en-US" sz="1400" dirty="0">
                <a:sym typeface="Wingdings" panose="05000000000000000000" pitchFamily="2" charset="2"/>
              </a:rPr>
              <a:t>Can be spatially fractionated or uniform</a:t>
            </a:r>
          </a:p>
          <a:p>
            <a:pPr marL="285750" indent="-285750">
              <a:buFont typeface="Arial" panose="020B0604020202020204" pitchFamily="34" charset="0"/>
              <a:buChar char="•"/>
            </a:pPr>
            <a:r>
              <a:rPr lang="en-US" sz="1400" dirty="0">
                <a:sym typeface="Wingdings" panose="05000000000000000000" pitchFamily="2" charset="2"/>
              </a:rPr>
              <a:t>Full 2D scan can be finished within 1 </a:t>
            </a:r>
            <a:r>
              <a:rPr lang="en-US" sz="1400" dirty="0" err="1">
                <a:sym typeface="Wingdings" panose="05000000000000000000" pitchFamily="2" charset="2"/>
              </a:rPr>
              <a:t>ms</a:t>
            </a:r>
            <a:endParaRPr lang="en-US" sz="1400" dirty="0">
              <a:sym typeface="Wingdings" panose="05000000000000000000" pitchFamily="2" charset="2"/>
            </a:endParaRPr>
          </a:p>
        </p:txBody>
      </p:sp>
      <p:grpSp>
        <p:nvGrpSpPr>
          <p:cNvPr id="207" name="Group 206">
            <a:extLst>
              <a:ext uri="{FF2B5EF4-FFF2-40B4-BE49-F238E27FC236}">
                <a16:creationId xmlns:a16="http://schemas.microsoft.com/office/drawing/2014/main" id="{80836D29-6AF6-49A6-83F4-F7FA535CC39F}"/>
              </a:ext>
            </a:extLst>
          </p:cNvPr>
          <p:cNvGrpSpPr/>
          <p:nvPr/>
        </p:nvGrpSpPr>
        <p:grpSpPr>
          <a:xfrm>
            <a:off x="181846" y="1808965"/>
            <a:ext cx="4834995" cy="2214305"/>
            <a:chOff x="181845" y="1974850"/>
            <a:chExt cx="4834995" cy="2214305"/>
          </a:xfrm>
        </p:grpSpPr>
        <p:sp>
          <p:nvSpPr>
            <p:cNvPr id="99" name="Flowchart: Data 98">
              <a:extLst>
                <a:ext uri="{FF2B5EF4-FFF2-40B4-BE49-F238E27FC236}">
                  <a16:creationId xmlns:a16="http://schemas.microsoft.com/office/drawing/2014/main" id="{A3F38273-1278-4D26-9AE4-EA14ED613620}"/>
                </a:ext>
              </a:extLst>
            </p:cNvPr>
            <p:cNvSpPr/>
            <p:nvPr/>
          </p:nvSpPr>
          <p:spPr>
            <a:xfrm rot="16200000">
              <a:off x="3471792" y="2592617"/>
              <a:ext cx="2162816" cy="927281"/>
            </a:xfrm>
            <a:prstGeom prst="flowChartInputOutp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cxnSp>
          <p:nvCxnSpPr>
            <p:cNvPr id="111" name="Straight Arrow Connector 110">
              <a:extLst>
                <a:ext uri="{FF2B5EF4-FFF2-40B4-BE49-F238E27FC236}">
                  <a16:creationId xmlns:a16="http://schemas.microsoft.com/office/drawing/2014/main" id="{B7F4AEFD-F8DF-402A-900A-2230F8CCE168}"/>
                </a:ext>
              </a:extLst>
            </p:cNvPr>
            <p:cNvCxnSpPr>
              <a:cxnSpLocks/>
            </p:cNvCxnSpPr>
            <p:nvPr/>
          </p:nvCxnSpPr>
          <p:spPr>
            <a:xfrm>
              <a:off x="4300672" y="2915541"/>
              <a:ext cx="0" cy="252000"/>
            </a:xfrm>
            <a:prstGeom prst="straightConnector1">
              <a:avLst/>
            </a:prstGeom>
            <a:ln w="63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9" name="Cube 55">
              <a:extLst>
                <a:ext uri="{FF2B5EF4-FFF2-40B4-BE49-F238E27FC236}">
                  <a16:creationId xmlns:a16="http://schemas.microsoft.com/office/drawing/2014/main" id="{91F3AD14-C95E-4B59-A586-F82733A9B893}"/>
                </a:ext>
              </a:extLst>
            </p:cNvPr>
            <p:cNvSpPr/>
            <p:nvPr/>
          </p:nvSpPr>
          <p:spPr>
            <a:xfrm>
              <a:off x="804413" y="3249531"/>
              <a:ext cx="884168" cy="353213"/>
            </a:xfrm>
            <a:prstGeom prst="cube">
              <a:avLst>
                <a:gd name="adj" fmla="val 79842"/>
              </a:avLst>
            </a:prstGeom>
            <a:solidFill>
              <a:srgbClr val="996633"/>
            </a:solidFill>
            <a:ln w="9525">
              <a:noFill/>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defTabSz="457200">
                <a:lnSpc>
                  <a:spcPct val="100000"/>
                </a:lnSpc>
              </a:pPr>
              <a:endParaRPr lang="en-US" sz="1600" b="0" u="none" strike="noStrike">
                <a:solidFill>
                  <a:schemeClr val="dk1"/>
                </a:solidFill>
                <a:effectLst/>
                <a:uFillTx/>
                <a:latin typeface="Arial"/>
              </a:endParaRPr>
            </a:p>
          </p:txBody>
        </p:sp>
        <p:sp>
          <p:nvSpPr>
            <p:cNvPr id="70" name="Cube 57">
              <a:extLst>
                <a:ext uri="{FF2B5EF4-FFF2-40B4-BE49-F238E27FC236}">
                  <a16:creationId xmlns:a16="http://schemas.microsoft.com/office/drawing/2014/main" id="{A226766A-02A6-4A0F-8354-95D31C908454}"/>
                </a:ext>
              </a:extLst>
            </p:cNvPr>
            <p:cNvSpPr/>
            <p:nvPr/>
          </p:nvSpPr>
          <p:spPr>
            <a:xfrm>
              <a:off x="804413" y="2444777"/>
              <a:ext cx="884168" cy="353213"/>
            </a:xfrm>
            <a:prstGeom prst="cube">
              <a:avLst>
                <a:gd name="adj" fmla="val 79842"/>
              </a:avLst>
            </a:prstGeom>
            <a:solidFill>
              <a:srgbClr val="996633"/>
            </a:solidFill>
            <a:ln w="9525">
              <a:noFill/>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defTabSz="457200">
                <a:lnSpc>
                  <a:spcPct val="100000"/>
                </a:lnSpc>
              </a:pPr>
              <a:endParaRPr lang="en-US" sz="1600" b="0" u="none" strike="noStrike" dirty="0">
                <a:solidFill>
                  <a:schemeClr val="dk1"/>
                </a:solidFill>
                <a:effectLst/>
                <a:uFillTx/>
                <a:latin typeface="Arial"/>
              </a:endParaRPr>
            </a:p>
          </p:txBody>
        </p:sp>
        <p:sp>
          <p:nvSpPr>
            <p:cNvPr id="71" name="Cube 54">
              <a:extLst>
                <a:ext uri="{FF2B5EF4-FFF2-40B4-BE49-F238E27FC236}">
                  <a16:creationId xmlns:a16="http://schemas.microsoft.com/office/drawing/2014/main" id="{B87364C6-7CE5-494A-9C4C-B9FF5E1D74DD}"/>
                </a:ext>
              </a:extLst>
            </p:cNvPr>
            <p:cNvSpPr/>
            <p:nvPr/>
          </p:nvSpPr>
          <p:spPr>
            <a:xfrm>
              <a:off x="2449518" y="2500816"/>
              <a:ext cx="588875" cy="708246"/>
            </a:xfrm>
            <a:prstGeom prst="cube">
              <a:avLst>
                <a:gd name="adj" fmla="val 9978"/>
              </a:avLst>
            </a:prstGeom>
            <a:solidFill>
              <a:srgbClr val="6600CC"/>
            </a:solidFill>
            <a:ln w="9525">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600" b="0" u="none" strike="noStrike">
                <a:solidFill>
                  <a:schemeClr val="dk1"/>
                </a:solidFill>
                <a:effectLst/>
                <a:uFillTx/>
                <a:latin typeface="Arial"/>
              </a:endParaRPr>
            </a:p>
          </p:txBody>
        </p:sp>
        <p:grpSp>
          <p:nvGrpSpPr>
            <p:cNvPr id="64" name="Group 63">
              <a:extLst>
                <a:ext uri="{FF2B5EF4-FFF2-40B4-BE49-F238E27FC236}">
                  <a16:creationId xmlns:a16="http://schemas.microsoft.com/office/drawing/2014/main" id="{83667290-38BE-4AC7-A664-FCFB192EDAA1}"/>
                </a:ext>
              </a:extLst>
            </p:cNvPr>
            <p:cNvGrpSpPr/>
            <p:nvPr/>
          </p:nvGrpSpPr>
          <p:grpSpPr>
            <a:xfrm>
              <a:off x="1051996" y="2775743"/>
              <a:ext cx="1518372" cy="574565"/>
              <a:chOff x="547136" y="4164377"/>
              <a:chExt cx="1262614" cy="477784"/>
            </a:xfrm>
          </p:grpSpPr>
          <p:cxnSp>
            <p:nvCxnSpPr>
              <p:cNvPr id="12" name="Straight Connector 11">
                <a:extLst>
                  <a:ext uri="{FF2B5EF4-FFF2-40B4-BE49-F238E27FC236}">
                    <a16:creationId xmlns:a16="http://schemas.microsoft.com/office/drawing/2014/main" id="{43CFF178-4669-48A6-B1CA-24093274B048}"/>
                  </a:ext>
                </a:extLst>
              </p:cNvPr>
              <p:cNvCxnSpPr>
                <a:cxnSpLocks/>
              </p:cNvCxnSpPr>
              <p:nvPr/>
            </p:nvCxnSpPr>
            <p:spPr>
              <a:xfrm>
                <a:off x="547193" y="4387653"/>
                <a:ext cx="1243543" cy="2017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4F54CE-AF85-4F73-9386-6D7D725636CF}"/>
                  </a:ext>
                </a:extLst>
              </p:cNvPr>
              <p:cNvCxnSpPr>
                <a:cxnSpLocks/>
              </p:cNvCxnSpPr>
              <p:nvPr/>
            </p:nvCxnSpPr>
            <p:spPr>
              <a:xfrm>
                <a:off x="547136" y="4387653"/>
                <a:ext cx="1249639" cy="254508"/>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655848-E07C-466D-AEC8-C0F18BD2BB83}"/>
                  </a:ext>
                </a:extLst>
              </p:cNvPr>
              <p:cNvCxnSpPr>
                <a:cxnSpLocks/>
              </p:cNvCxnSpPr>
              <p:nvPr/>
            </p:nvCxnSpPr>
            <p:spPr>
              <a:xfrm flipV="1">
                <a:off x="547193" y="4164377"/>
                <a:ext cx="1262557" cy="221865"/>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FE378E9-7E21-4462-9FF0-FFFCB2E6241F}"/>
                </a:ext>
              </a:extLst>
            </p:cNvPr>
            <p:cNvGrpSpPr/>
            <p:nvPr/>
          </p:nvGrpSpPr>
          <p:grpSpPr>
            <a:xfrm rot="337026">
              <a:off x="2603131" y="2257095"/>
              <a:ext cx="2230745" cy="628607"/>
              <a:chOff x="1809750" y="3713415"/>
              <a:chExt cx="1854994" cy="522723"/>
            </a:xfrm>
          </p:grpSpPr>
          <p:cxnSp>
            <p:nvCxnSpPr>
              <p:cNvPr id="45" name="Straight Connector 44">
                <a:extLst>
                  <a:ext uri="{FF2B5EF4-FFF2-40B4-BE49-F238E27FC236}">
                    <a16:creationId xmlns:a16="http://schemas.microsoft.com/office/drawing/2014/main" id="{4D6A4E63-4136-4FB0-A4D1-7F99742481C2}"/>
                  </a:ext>
                </a:extLst>
              </p:cNvPr>
              <p:cNvCxnSpPr>
                <a:cxnSpLocks/>
              </p:cNvCxnSpPr>
              <p:nvPr/>
            </p:nvCxnSpPr>
            <p:spPr>
              <a:xfrm flipV="1">
                <a:off x="1809750" y="3713415"/>
                <a:ext cx="1400175" cy="522723"/>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BBB9040-D046-4DF8-8C87-F00B0E545550}"/>
                  </a:ext>
                </a:extLst>
              </p:cNvPr>
              <p:cNvCxnSpPr>
                <a:cxnSpLocks/>
              </p:cNvCxnSpPr>
              <p:nvPr/>
            </p:nvCxnSpPr>
            <p:spPr>
              <a:xfrm flipV="1">
                <a:off x="1809750" y="3802775"/>
                <a:ext cx="1604963" cy="430303"/>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CF55154-5604-4503-AB7D-61EA09CD1311}"/>
                  </a:ext>
                </a:extLst>
              </p:cNvPr>
              <p:cNvCxnSpPr>
                <a:cxnSpLocks/>
              </p:cNvCxnSpPr>
              <p:nvPr/>
            </p:nvCxnSpPr>
            <p:spPr>
              <a:xfrm flipV="1">
                <a:off x="1809750" y="3900488"/>
                <a:ext cx="1854994" cy="33259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36641612-077E-40BB-9767-84B0C07385EE}"/>
                </a:ext>
              </a:extLst>
            </p:cNvPr>
            <p:cNvSpPr/>
            <p:nvPr/>
          </p:nvSpPr>
          <p:spPr>
            <a:xfrm>
              <a:off x="4246973" y="2240393"/>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75" name="Oval 74">
              <a:extLst>
                <a:ext uri="{FF2B5EF4-FFF2-40B4-BE49-F238E27FC236}">
                  <a16:creationId xmlns:a16="http://schemas.microsoft.com/office/drawing/2014/main" id="{BCC9B191-A691-4DF0-88DA-EE5EAA04F439}"/>
                </a:ext>
              </a:extLst>
            </p:cNvPr>
            <p:cNvSpPr/>
            <p:nvPr/>
          </p:nvSpPr>
          <p:spPr>
            <a:xfrm>
              <a:off x="4484594" y="2377005"/>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76" name="Oval 75">
              <a:extLst>
                <a:ext uri="{FF2B5EF4-FFF2-40B4-BE49-F238E27FC236}">
                  <a16:creationId xmlns:a16="http://schemas.microsoft.com/office/drawing/2014/main" id="{98D25F04-449F-4B3F-B4BD-749BFE919E00}"/>
                </a:ext>
              </a:extLst>
            </p:cNvPr>
            <p:cNvSpPr/>
            <p:nvPr/>
          </p:nvSpPr>
          <p:spPr>
            <a:xfrm>
              <a:off x="4756374" y="252787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grpSp>
          <p:nvGrpSpPr>
            <p:cNvPr id="85" name="Group 84">
              <a:extLst>
                <a:ext uri="{FF2B5EF4-FFF2-40B4-BE49-F238E27FC236}">
                  <a16:creationId xmlns:a16="http://schemas.microsoft.com/office/drawing/2014/main" id="{04CF3427-CB22-4133-B538-8784299C3475}"/>
                </a:ext>
              </a:extLst>
            </p:cNvPr>
            <p:cNvGrpSpPr/>
            <p:nvPr/>
          </p:nvGrpSpPr>
          <p:grpSpPr>
            <a:xfrm rot="337026">
              <a:off x="2551496" y="2857959"/>
              <a:ext cx="2214788" cy="242418"/>
              <a:chOff x="1785126" y="3850983"/>
              <a:chExt cx="1841725" cy="201585"/>
            </a:xfrm>
          </p:grpSpPr>
          <p:cxnSp>
            <p:nvCxnSpPr>
              <p:cNvPr id="86" name="Straight Connector 85">
                <a:extLst>
                  <a:ext uri="{FF2B5EF4-FFF2-40B4-BE49-F238E27FC236}">
                    <a16:creationId xmlns:a16="http://schemas.microsoft.com/office/drawing/2014/main" id="{6EBC203D-1E8A-43C0-9782-760B554B823B}"/>
                  </a:ext>
                </a:extLst>
              </p:cNvPr>
              <p:cNvCxnSpPr>
                <a:cxnSpLocks/>
              </p:cNvCxnSpPr>
              <p:nvPr/>
            </p:nvCxnSpPr>
            <p:spPr>
              <a:xfrm rot="21262974" flipV="1">
                <a:off x="1785126" y="3850983"/>
                <a:ext cx="1408794" cy="200482"/>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33C4668-BED4-4762-A0D7-F1DBE85C3941}"/>
                  </a:ext>
                </a:extLst>
              </p:cNvPr>
              <p:cNvCxnSpPr>
                <a:cxnSpLocks/>
                <a:endCxn id="94" idx="2"/>
              </p:cNvCxnSpPr>
              <p:nvPr/>
            </p:nvCxnSpPr>
            <p:spPr>
              <a:xfrm rot="21262974" flipV="1">
                <a:off x="1793970" y="3938009"/>
                <a:ext cx="1601104" cy="88818"/>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737DE32-4574-472D-AEE9-0822EACE0C28}"/>
                  </a:ext>
                </a:extLst>
              </p:cNvPr>
              <p:cNvCxnSpPr>
                <a:cxnSpLocks/>
                <a:endCxn id="95" idx="2"/>
              </p:cNvCxnSpPr>
              <p:nvPr/>
            </p:nvCxnSpPr>
            <p:spPr>
              <a:xfrm rot="21262974">
                <a:off x="1790047" y="4019119"/>
                <a:ext cx="1836804" cy="3344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C3CB74E-16FA-4DBC-BDA8-3AC7B1AD328B}"/>
                </a:ext>
              </a:extLst>
            </p:cNvPr>
            <p:cNvGrpSpPr/>
            <p:nvPr/>
          </p:nvGrpSpPr>
          <p:grpSpPr>
            <a:xfrm rot="337026">
              <a:off x="2542166" y="3339982"/>
              <a:ext cx="2203728" cy="261046"/>
              <a:chOff x="1770675" y="3891932"/>
              <a:chExt cx="1832528" cy="217075"/>
            </a:xfrm>
          </p:grpSpPr>
          <p:cxnSp>
            <p:nvCxnSpPr>
              <p:cNvPr id="90" name="Straight Connector 89">
                <a:extLst>
                  <a:ext uri="{FF2B5EF4-FFF2-40B4-BE49-F238E27FC236}">
                    <a16:creationId xmlns:a16="http://schemas.microsoft.com/office/drawing/2014/main" id="{B0DEEE91-2861-4A49-9D0C-8429BB5623CA}"/>
                  </a:ext>
                </a:extLst>
              </p:cNvPr>
              <p:cNvCxnSpPr>
                <a:cxnSpLocks/>
                <a:endCxn id="96" idx="2"/>
              </p:cNvCxnSpPr>
              <p:nvPr/>
            </p:nvCxnSpPr>
            <p:spPr>
              <a:xfrm rot="21262974" flipV="1">
                <a:off x="1770675" y="3891932"/>
                <a:ext cx="1397823" cy="2434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5BACCDC-2ED2-445B-BAEC-22239866508F}"/>
                  </a:ext>
                </a:extLst>
              </p:cNvPr>
              <p:cNvCxnSpPr>
                <a:cxnSpLocks/>
                <a:endCxn id="97" idx="2"/>
              </p:cNvCxnSpPr>
              <p:nvPr/>
            </p:nvCxnSpPr>
            <p:spPr>
              <a:xfrm rot="21262974">
                <a:off x="1782374" y="3911068"/>
                <a:ext cx="1589038" cy="8419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40D8076-CAA9-4AA9-8F91-D230C0352354}"/>
                  </a:ext>
                </a:extLst>
              </p:cNvPr>
              <p:cNvCxnSpPr>
                <a:cxnSpLocks/>
                <a:endCxn id="98" idx="2"/>
              </p:cNvCxnSpPr>
              <p:nvPr/>
            </p:nvCxnSpPr>
            <p:spPr>
              <a:xfrm rot="21262974">
                <a:off x="1794757" y="3903636"/>
                <a:ext cx="1808446" cy="20537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3" name="Oval 92">
              <a:extLst>
                <a:ext uri="{FF2B5EF4-FFF2-40B4-BE49-F238E27FC236}">
                  <a16:creationId xmlns:a16="http://schemas.microsoft.com/office/drawing/2014/main" id="{3F1CDAB4-FDFC-40A7-AC71-8EC219201FF3}"/>
                </a:ext>
              </a:extLst>
            </p:cNvPr>
            <p:cNvSpPr/>
            <p:nvPr/>
          </p:nvSpPr>
          <p:spPr>
            <a:xfrm>
              <a:off x="4246973" y="2747766"/>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94" name="Oval 93">
              <a:extLst>
                <a:ext uri="{FF2B5EF4-FFF2-40B4-BE49-F238E27FC236}">
                  <a16:creationId xmlns:a16="http://schemas.microsoft.com/office/drawing/2014/main" id="{41B528C2-0BCD-4109-B9FE-2EDE006B80A4}"/>
                </a:ext>
              </a:extLst>
            </p:cNvPr>
            <p:cNvSpPr/>
            <p:nvPr/>
          </p:nvSpPr>
          <p:spPr>
            <a:xfrm>
              <a:off x="4484594" y="2884378"/>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95" name="Oval 94">
              <a:extLst>
                <a:ext uri="{FF2B5EF4-FFF2-40B4-BE49-F238E27FC236}">
                  <a16:creationId xmlns:a16="http://schemas.microsoft.com/office/drawing/2014/main" id="{CE3BDF91-7AB4-489B-A453-302F0A5024E3}"/>
                </a:ext>
              </a:extLst>
            </p:cNvPr>
            <p:cNvSpPr/>
            <p:nvPr/>
          </p:nvSpPr>
          <p:spPr>
            <a:xfrm>
              <a:off x="4756374" y="3035243"/>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96" name="Oval 95">
              <a:extLst>
                <a:ext uri="{FF2B5EF4-FFF2-40B4-BE49-F238E27FC236}">
                  <a16:creationId xmlns:a16="http://schemas.microsoft.com/office/drawing/2014/main" id="{847D4802-0FAC-462C-9D95-5731F210D5C1}"/>
                </a:ext>
              </a:extLst>
            </p:cNvPr>
            <p:cNvSpPr/>
            <p:nvPr/>
          </p:nvSpPr>
          <p:spPr>
            <a:xfrm>
              <a:off x="4235734" y="3249995"/>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97" name="Oval 96">
              <a:extLst>
                <a:ext uri="{FF2B5EF4-FFF2-40B4-BE49-F238E27FC236}">
                  <a16:creationId xmlns:a16="http://schemas.microsoft.com/office/drawing/2014/main" id="{BD44FFE5-B27E-4B1B-9DC1-265DF95A8D8D}"/>
                </a:ext>
              </a:extLst>
            </p:cNvPr>
            <p:cNvSpPr/>
            <p:nvPr/>
          </p:nvSpPr>
          <p:spPr>
            <a:xfrm>
              <a:off x="4473355" y="3386607"/>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98" name="Oval 97">
              <a:extLst>
                <a:ext uri="{FF2B5EF4-FFF2-40B4-BE49-F238E27FC236}">
                  <a16:creationId xmlns:a16="http://schemas.microsoft.com/office/drawing/2014/main" id="{1BE7F41B-F9F5-4DC4-B655-075295D53104}"/>
                </a:ext>
              </a:extLst>
            </p:cNvPr>
            <p:cNvSpPr/>
            <p:nvPr/>
          </p:nvSpPr>
          <p:spPr>
            <a:xfrm>
              <a:off x="4745135" y="3537472"/>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cxnSp>
          <p:nvCxnSpPr>
            <p:cNvPr id="102" name="Straight Arrow Connector 101">
              <a:extLst>
                <a:ext uri="{FF2B5EF4-FFF2-40B4-BE49-F238E27FC236}">
                  <a16:creationId xmlns:a16="http://schemas.microsoft.com/office/drawing/2014/main" id="{EA49684A-2DD3-4D3F-B9A7-8A9294484A93}"/>
                </a:ext>
              </a:extLst>
            </p:cNvPr>
            <p:cNvCxnSpPr>
              <a:cxnSpLocks/>
            </p:cNvCxnSpPr>
            <p:nvPr/>
          </p:nvCxnSpPr>
          <p:spPr>
            <a:xfrm>
              <a:off x="4350984" y="2194414"/>
              <a:ext cx="559144" cy="330490"/>
            </a:xfrm>
            <a:prstGeom prst="straightConnector1">
              <a:avLst/>
            </a:prstGeom>
            <a:ln w="63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EB708D78-C90A-47DB-B17F-6CB0721059C6}"/>
                </a:ext>
              </a:extLst>
            </p:cNvPr>
            <p:cNvCxnSpPr>
              <a:cxnSpLocks/>
            </p:cNvCxnSpPr>
            <p:nvPr/>
          </p:nvCxnSpPr>
          <p:spPr>
            <a:xfrm>
              <a:off x="4837265" y="2694176"/>
              <a:ext cx="0" cy="259753"/>
            </a:xfrm>
            <a:prstGeom prst="straightConnector1">
              <a:avLst/>
            </a:prstGeom>
            <a:ln w="63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F4103C0-A60A-4541-95EA-C70759AABA03}"/>
                </a:ext>
              </a:extLst>
            </p:cNvPr>
            <p:cNvCxnSpPr>
              <a:cxnSpLocks/>
            </p:cNvCxnSpPr>
            <p:nvPr/>
          </p:nvCxnSpPr>
          <p:spPr>
            <a:xfrm flipH="1" flipV="1">
              <a:off x="4300810" y="2682251"/>
              <a:ext cx="501382" cy="304283"/>
            </a:xfrm>
            <a:prstGeom prst="straightConnector1">
              <a:avLst/>
            </a:prstGeom>
            <a:ln w="63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9D8E6FB1-C562-4F65-A302-F2011E676BD1}"/>
                </a:ext>
              </a:extLst>
            </p:cNvPr>
            <p:cNvCxnSpPr>
              <a:cxnSpLocks/>
            </p:cNvCxnSpPr>
            <p:nvPr/>
          </p:nvCxnSpPr>
          <p:spPr>
            <a:xfrm>
              <a:off x="4310004" y="3194669"/>
              <a:ext cx="559144" cy="330490"/>
            </a:xfrm>
            <a:prstGeom prst="straightConnector1">
              <a:avLst/>
            </a:prstGeom>
            <a:ln w="6350">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256E847F-A8EA-4BDA-9B7D-33BCBB3C7F26}"/>
                </a:ext>
              </a:extLst>
            </p:cNvPr>
            <p:cNvGrpSpPr/>
            <p:nvPr/>
          </p:nvGrpSpPr>
          <p:grpSpPr>
            <a:xfrm>
              <a:off x="181845" y="2976491"/>
              <a:ext cx="773318" cy="144000"/>
              <a:chOff x="2592000" y="4608000"/>
              <a:chExt cx="1309102" cy="129877"/>
            </a:xfrm>
          </p:grpSpPr>
          <p:sp>
            <p:nvSpPr>
              <p:cNvPr id="124" name="Oval 123">
                <a:extLst>
                  <a:ext uri="{FF2B5EF4-FFF2-40B4-BE49-F238E27FC236}">
                    <a16:creationId xmlns:a16="http://schemas.microsoft.com/office/drawing/2014/main" id="{3C5E71B5-A99D-4EE0-8CF5-D593FCB9CF46}"/>
                  </a:ext>
                </a:extLst>
              </p:cNvPr>
              <p:cNvSpPr/>
              <p:nvPr/>
            </p:nvSpPr>
            <p:spPr>
              <a:xfrm>
                <a:off x="2592000"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25" name="Oval 124">
                <a:extLst>
                  <a:ext uri="{FF2B5EF4-FFF2-40B4-BE49-F238E27FC236}">
                    <a16:creationId xmlns:a16="http://schemas.microsoft.com/office/drawing/2014/main" id="{E03E4A1F-9FB4-4AE8-A0F0-A84F2E6C642A}"/>
                  </a:ext>
                </a:extLst>
              </p:cNvPr>
              <p:cNvSpPr/>
              <p:nvPr/>
            </p:nvSpPr>
            <p:spPr>
              <a:xfrm>
                <a:off x="2736000"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26" name="Oval 125">
                <a:extLst>
                  <a:ext uri="{FF2B5EF4-FFF2-40B4-BE49-F238E27FC236}">
                    <a16:creationId xmlns:a16="http://schemas.microsoft.com/office/drawing/2014/main" id="{72FFB9B0-C8F9-4314-A6C8-C1E6B6B6EE4F}"/>
                  </a:ext>
                </a:extLst>
              </p:cNvPr>
              <p:cNvSpPr/>
              <p:nvPr/>
            </p:nvSpPr>
            <p:spPr>
              <a:xfrm>
                <a:off x="2880000"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127" name="Oval 126">
                <a:extLst>
                  <a:ext uri="{FF2B5EF4-FFF2-40B4-BE49-F238E27FC236}">
                    <a16:creationId xmlns:a16="http://schemas.microsoft.com/office/drawing/2014/main" id="{074B6CE0-A68F-4E06-8C55-AE26D6BDB3AD}"/>
                  </a:ext>
                </a:extLst>
              </p:cNvPr>
              <p:cNvSpPr/>
              <p:nvPr/>
            </p:nvSpPr>
            <p:spPr>
              <a:xfrm>
                <a:off x="3038902"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28" name="Oval 127">
                <a:extLst>
                  <a:ext uri="{FF2B5EF4-FFF2-40B4-BE49-F238E27FC236}">
                    <a16:creationId xmlns:a16="http://schemas.microsoft.com/office/drawing/2014/main" id="{2834E3BE-6141-4B1C-86F4-8FF311720463}"/>
                  </a:ext>
                </a:extLst>
              </p:cNvPr>
              <p:cNvSpPr/>
              <p:nvPr/>
            </p:nvSpPr>
            <p:spPr>
              <a:xfrm>
                <a:off x="3182902"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29" name="Oval 128">
                <a:extLst>
                  <a:ext uri="{FF2B5EF4-FFF2-40B4-BE49-F238E27FC236}">
                    <a16:creationId xmlns:a16="http://schemas.microsoft.com/office/drawing/2014/main" id="{068894F9-07FB-4E7D-BACC-A1B736552753}"/>
                  </a:ext>
                </a:extLst>
              </p:cNvPr>
              <p:cNvSpPr/>
              <p:nvPr/>
            </p:nvSpPr>
            <p:spPr>
              <a:xfrm>
                <a:off x="3326902"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130" name="Oval 129">
                <a:extLst>
                  <a:ext uri="{FF2B5EF4-FFF2-40B4-BE49-F238E27FC236}">
                    <a16:creationId xmlns:a16="http://schemas.microsoft.com/office/drawing/2014/main" id="{9C505690-A2E8-4987-978B-522E443E5072}"/>
                  </a:ext>
                </a:extLst>
              </p:cNvPr>
              <p:cNvSpPr/>
              <p:nvPr/>
            </p:nvSpPr>
            <p:spPr>
              <a:xfrm>
                <a:off x="3483225"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31" name="Oval 130">
                <a:extLst>
                  <a:ext uri="{FF2B5EF4-FFF2-40B4-BE49-F238E27FC236}">
                    <a16:creationId xmlns:a16="http://schemas.microsoft.com/office/drawing/2014/main" id="{58C2B0F8-B91B-4B67-8B51-72EC8BA14146}"/>
                  </a:ext>
                </a:extLst>
              </p:cNvPr>
              <p:cNvSpPr/>
              <p:nvPr/>
            </p:nvSpPr>
            <p:spPr>
              <a:xfrm>
                <a:off x="3627225"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132" name="Oval 131">
                <a:extLst>
                  <a:ext uri="{FF2B5EF4-FFF2-40B4-BE49-F238E27FC236}">
                    <a16:creationId xmlns:a16="http://schemas.microsoft.com/office/drawing/2014/main" id="{623A4538-BEC4-4756-ADF8-475888F17D41}"/>
                  </a:ext>
                </a:extLst>
              </p:cNvPr>
              <p:cNvSpPr/>
              <p:nvPr/>
            </p:nvSpPr>
            <p:spPr>
              <a:xfrm>
                <a:off x="3771225" y="4608000"/>
                <a:ext cx="129877" cy="129877"/>
              </a:xfrm>
              <a:prstGeom prst="ellipse">
                <a:avLst/>
              </a:prstGeom>
              <a:gradFill flip="none" rotWithShape="1">
                <a:gsLst>
                  <a:gs pos="0">
                    <a:srgbClr val="FF0000"/>
                  </a:gs>
                  <a:gs pos="33000">
                    <a:srgbClr val="FF0000">
                      <a:alpha val="70000"/>
                    </a:srgbClr>
                  </a:gs>
                  <a:gs pos="100000">
                    <a:schemeClr val="bg1">
                      <a:alpha val="1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grpSp>
        <p:sp>
          <p:nvSpPr>
            <p:cNvPr id="183" name="TextBox 182">
              <a:extLst>
                <a:ext uri="{FF2B5EF4-FFF2-40B4-BE49-F238E27FC236}">
                  <a16:creationId xmlns:a16="http://schemas.microsoft.com/office/drawing/2014/main" id="{D8FF10A7-0405-4B95-A288-FB467F2DE11D}"/>
                </a:ext>
              </a:extLst>
            </p:cNvPr>
            <p:cNvSpPr txBox="1"/>
            <p:nvPr/>
          </p:nvSpPr>
          <p:spPr>
            <a:xfrm>
              <a:off x="594085" y="3727490"/>
              <a:ext cx="1031051" cy="461665"/>
            </a:xfrm>
            <a:prstGeom prst="rect">
              <a:avLst/>
            </a:prstGeom>
            <a:noFill/>
          </p:spPr>
          <p:txBody>
            <a:bodyPr wrap="none" rtlCol="0">
              <a:spAutoFit/>
            </a:bodyPr>
            <a:lstStyle/>
            <a:p>
              <a:r>
                <a:rPr lang="en-US" sz="1200" b="1" dirty="0"/>
                <a:t>Slow kicker</a:t>
              </a:r>
            </a:p>
            <a:p>
              <a:r>
                <a:rPr lang="en-US" sz="1200" b="1" dirty="0"/>
                <a:t>(a few </a:t>
              </a:r>
              <a:r>
                <a:rPr lang="el-GR" sz="1200" b="1" dirty="0"/>
                <a:t>μ</a:t>
              </a:r>
              <a:r>
                <a:rPr lang="en-US" sz="1200" b="1" dirty="0"/>
                <a:t>s)</a:t>
              </a:r>
            </a:p>
          </p:txBody>
        </p:sp>
        <p:sp>
          <p:nvSpPr>
            <p:cNvPr id="184" name="TextBox 183">
              <a:extLst>
                <a:ext uri="{FF2B5EF4-FFF2-40B4-BE49-F238E27FC236}">
                  <a16:creationId xmlns:a16="http://schemas.microsoft.com/office/drawing/2014/main" id="{BDDBF8AB-A7F0-4FC5-9279-845606976F7B}"/>
                </a:ext>
              </a:extLst>
            </p:cNvPr>
            <p:cNvSpPr txBox="1"/>
            <p:nvPr/>
          </p:nvSpPr>
          <p:spPr>
            <a:xfrm>
              <a:off x="1911557" y="3727490"/>
              <a:ext cx="986167" cy="461665"/>
            </a:xfrm>
            <a:prstGeom prst="rect">
              <a:avLst/>
            </a:prstGeom>
            <a:noFill/>
          </p:spPr>
          <p:txBody>
            <a:bodyPr wrap="none" rtlCol="0">
              <a:spAutoFit/>
            </a:bodyPr>
            <a:lstStyle/>
            <a:p>
              <a:r>
                <a:rPr lang="en-US" sz="1200" b="1" dirty="0"/>
                <a:t>Fast kicker</a:t>
              </a:r>
            </a:p>
            <a:p>
              <a:r>
                <a:rPr lang="en-US" sz="1200" b="1" dirty="0"/>
                <a:t>(0.1 </a:t>
              </a:r>
              <a:r>
                <a:rPr lang="el-GR" sz="1200" b="1" dirty="0"/>
                <a:t>μ</a:t>
              </a:r>
              <a:r>
                <a:rPr lang="en-US" sz="1200" b="1" dirty="0"/>
                <a:t>s)</a:t>
              </a:r>
            </a:p>
          </p:txBody>
        </p:sp>
        <p:sp>
          <p:nvSpPr>
            <p:cNvPr id="206" name="Cube 56">
              <a:extLst>
                <a:ext uri="{FF2B5EF4-FFF2-40B4-BE49-F238E27FC236}">
                  <a16:creationId xmlns:a16="http://schemas.microsoft.com/office/drawing/2014/main" id="{964EF992-1476-4DFB-8557-DF18005D0A99}"/>
                </a:ext>
              </a:extLst>
            </p:cNvPr>
            <p:cNvSpPr/>
            <p:nvPr/>
          </p:nvSpPr>
          <p:spPr>
            <a:xfrm>
              <a:off x="2103180" y="3076362"/>
              <a:ext cx="588875" cy="708246"/>
            </a:xfrm>
            <a:prstGeom prst="cube">
              <a:avLst>
                <a:gd name="adj" fmla="val 9978"/>
              </a:avLst>
            </a:prstGeom>
            <a:solidFill>
              <a:srgbClr val="6600CC"/>
            </a:solidFill>
            <a:ln w="9525">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600" b="0" u="none" strike="noStrike" dirty="0">
                <a:solidFill>
                  <a:schemeClr val="dk1"/>
                </a:solidFill>
                <a:effectLst/>
                <a:uFillTx/>
                <a:latin typeface="Arial"/>
              </a:endParaRPr>
            </a:p>
          </p:txBody>
        </p:sp>
      </p:grpSp>
      <p:sp>
        <p:nvSpPr>
          <p:cNvPr id="3" name="TextBox 2">
            <a:extLst>
              <a:ext uri="{FF2B5EF4-FFF2-40B4-BE49-F238E27FC236}">
                <a16:creationId xmlns:a16="http://schemas.microsoft.com/office/drawing/2014/main" id="{C1ACAC56-DD12-7172-2CDD-B6F0B950ED1E}"/>
              </a:ext>
            </a:extLst>
          </p:cNvPr>
          <p:cNvSpPr txBox="1"/>
          <p:nvPr/>
        </p:nvSpPr>
        <p:spPr>
          <a:xfrm>
            <a:off x="9105900" y="101474"/>
            <a:ext cx="3018367" cy="276999"/>
          </a:xfrm>
          <a:prstGeom prst="rect">
            <a:avLst/>
          </a:prstGeom>
          <a:noFill/>
        </p:spPr>
        <p:txBody>
          <a:bodyPr wrap="square" rtlCol="0">
            <a:spAutoFit/>
          </a:bodyPr>
          <a:lstStyle/>
          <a:p>
            <a:r>
              <a:rPr lang="en-US" sz="1200" b="1" dirty="0" err="1"/>
              <a:t>Fluka</a:t>
            </a:r>
            <a:r>
              <a:rPr lang="en-US" sz="1200" b="1" dirty="0"/>
              <a:t> simulation by Z. </a:t>
            </a:r>
            <a:r>
              <a:rPr lang="en-US" sz="1200" b="1" dirty="0" err="1"/>
              <a:t>Amirkhanyan</a:t>
            </a:r>
            <a:endParaRPr lang="en-US" sz="1200" b="1" dirty="0"/>
          </a:p>
        </p:txBody>
      </p:sp>
      <p:grpSp>
        <p:nvGrpSpPr>
          <p:cNvPr id="154" name="Group 153">
            <a:extLst>
              <a:ext uri="{FF2B5EF4-FFF2-40B4-BE49-F238E27FC236}">
                <a16:creationId xmlns:a16="http://schemas.microsoft.com/office/drawing/2014/main" id="{936CAE57-DCC5-4C73-A971-5A83B33A1B6D}"/>
              </a:ext>
            </a:extLst>
          </p:cNvPr>
          <p:cNvGrpSpPr/>
          <p:nvPr/>
        </p:nvGrpSpPr>
        <p:grpSpPr>
          <a:xfrm>
            <a:off x="8889258" y="350060"/>
            <a:ext cx="2919311" cy="3360933"/>
            <a:chOff x="5353511" y="3049962"/>
            <a:chExt cx="2919311" cy="3360933"/>
          </a:xfrm>
        </p:grpSpPr>
        <p:pic>
          <p:nvPicPr>
            <p:cNvPr id="153" name="Picture 152">
              <a:extLst>
                <a:ext uri="{FF2B5EF4-FFF2-40B4-BE49-F238E27FC236}">
                  <a16:creationId xmlns:a16="http://schemas.microsoft.com/office/drawing/2014/main" id="{B6C76707-5C8F-424D-83B3-EC92E6B9CA70}"/>
                </a:ext>
              </a:extLst>
            </p:cNvPr>
            <p:cNvPicPr>
              <a:picLocks noChangeAspect="1"/>
            </p:cNvPicPr>
            <p:nvPr/>
          </p:nvPicPr>
          <p:blipFill rotWithShape="1">
            <a:blip r:embed="rId3">
              <a:extLst>
                <a:ext uri="{28A0092B-C50C-407E-A947-70E740481C1C}">
                  <a14:useLocalDpi xmlns:a14="http://schemas.microsoft.com/office/drawing/2010/main" val="0"/>
                </a:ext>
              </a:extLst>
            </a:blip>
            <a:srcRect l="3260" t="7805" r="6637" b="5849"/>
            <a:stretch/>
          </p:blipFill>
          <p:spPr>
            <a:xfrm>
              <a:off x="5353511" y="4172791"/>
              <a:ext cx="2919311" cy="2238104"/>
            </a:xfrm>
            <a:prstGeom prst="rect">
              <a:avLst/>
            </a:prstGeom>
          </p:spPr>
        </p:pic>
        <p:pic>
          <p:nvPicPr>
            <p:cNvPr id="151" name="Picture 150">
              <a:extLst>
                <a:ext uri="{FF2B5EF4-FFF2-40B4-BE49-F238E27FC236}">
                  <a16:creationId xmlns:a16="http://schemas.microsoft.com/office/drawing/2014/main" id="{B91F534E-6312-4A3A-B92A-748BD2D75B84}"/>
                </a:ext>
              </a:extLst>
            </p:cNvPr>
            <p:cNvPicPr>
              <a:picLocks noChangeAspect="1"/>
            </p:cNvPicPr>
            <p:nvPr/>
          </p:nvPicPr>
          <p:blipFill rotWithShape="1">
            <a:blip r:embed="rId4">
              <a:extLst>
                <a:ext uri="{28A0092B-C50C-407E-A947-70E740481C1C}">
                  <a14:useLocalDpi xmlns:a14="http://schemas.microsoft.com/office/drawing/2010/main" val="0"/>
                </a:ext>
              </a:extLst>
            </a:blip>
            <a:srcRect b="14010"/>
            <a:stretch/>
          </p:blipFill>
          <p:spPr>
            <a:xfrm>
              <a:off x="5353511" y="3049962"/>
              <a:ext cx="2592000" cy="1114433"/>
            </a:xfrm>
            <a:prstGeom prst="rect">
              <a:avLst/>
            </a:prstGeom>
          </p:spPr>
        </p:pic>
      </p:grpSp>
      <p:grpSp>
        <p:nvGrpSpPr>
          <p:cNvPr id="10" name="Group 9">
            <a:extLst>
              <a:ext uri="{FF2B5EF4-FFF2-40B4-BE49-F238E27FC236}">
                <a16:creationId xmlns:a16="http://schemas.microsoft.com/office/drawing/2014/main" id="{7EB7E6FA-4935-460B-8CA6-C4A934F1EE9A}"/>
              </a:ext>
            </a:extLst>
          </p:cNvPr>
          <p:cNvGrpSpPr/>
          <p:nvPr/>
        </p:nvGrpSpPr>
        <p:grpSpPr>
          <a:xfrm>
            <a:off x="5891443" y="432771"/>
            <a:ext cx="2846235" cy="3405391"/>
            <a:chOff x="5891443" y="432771"/>
            <a:chExt cx="2846235" cy="3405391"/>
          </a:xfrm>
        </p:grpSpPr>
        <p:grpSp>
          <p:nvGrpSpPr>
            <p:cNvPr id="147" name="Group 146">
              <a:extLst>
                <a:ext uri="{FF2B5EF4-FFF2-40B4-BE49-F238E27FC236}">
                  <a16:creationId xmlns:a16="http://schemas.microsoft.com/office/drawing/2014/main" id="{B689B333-672C-4F54-A481-44A63C24A92F}"/>
                </a:ext>
              </a:extLst>
            </p:cNvPr>
            <p:cNvGrpSpPr/>
            <p:nvPr/>
          </p:nvGrpSpPr>
          <p:grpSpPr>
            <a:xfrm>
              <a:off x="5891443" y="432771"/>
              <a:ext cx="2846235" cy="3405391"/>
              <a:chOff x="8302393" y="4217431"/>
              <a:chExt cx="2846235" cy="3405391"/>
            </a:xfrm>
          </p:grpSpPr>
          <p:pic>
            <p:nvPicPr>
              <p:cNvPr id="140" name="Picture 139">
                <a:extLst>
                  <a:ext uri="{FF2B5EF4-FFF2-40B4-BE49-F238E27FC236}">
                    <a16:creationId xmlns:a16="http://schemas.microsoft.com/office/drawing/2014/main" id="{A20F110E-8384-4044-857C-73858CB9923A}"/>
                  </a:ext>
                </a:extLst>
              </p:cNvPr>
              <p:cNvPicPr>
                <a:picLocks noChangeAspect="1"/>
              </p:cNvPicPr>
              <p:nvPr/>
            </p:nvPicPr>
            <p:blipFill rotWithShape="1">
              <a:blip r:embed="rId5">
                <a:extLst>
                  <a:ext uri="{28A0092B-C50C-407E-A947-70E740481C1C}">
                    <a14:useLocalDpi xmlns:a14="http://schemas.microsoft.com/office/drawing/2010/main" val="0"/>
                  </a:ext>
                </a:extLst>
              </a:blip>
              <a:srcRect l="3040" t="6905" r="9112" b="4399"/>
              <a:stretch/>
            </p:blipFill>
            <p:spPr>
              <a:xfrm>
                <a:off x="8302393" y="5323824"/>
                <a:ext cx="2846235" cy="2298998"/>
              </a:xfrm>
              <a:prstGeom prst="rect">
                <a:avLst/>
              </a:prstGeom>
            </p:spPr>
          </p:pic>
          <p:pic>
            <p:nvPicPr>
              <p:cNvPr id="146" name="Picture 145">
                <a:extLst>
                  <a:ext uri="{FF2B5EF4-FFF2-40B4-BE49-F238E27FC236}">
                    <a16:creationId xmlns:a16="http://schemas.microsoft.com/office/drawing/2014/main" id="{F7F401FE-EC01-4FAC-9293-9B96C538A28A}"/>
                  </a:ext>
                </a:extLst>
              </p:cNvPr>
              <p:cNvPicPr>
                <a:picLocks noChangeAspect="1"/>
              </p:cNvPicPr>
              <p:nvPr/>
            </p:nvPicPr>
            <p:blipFill rotWithShape="1">
              <a:blip r:embed="rId6">
                <a:extLst>
                  <a:ext uri="{28A0092B-C50C-407E-A947-70E740481C1C}">
                    <a14:useLocalDpi xmlns:a14="http://schemas.microsoft.com/office/drawing/2010/main" val="0"/>
                  </a:ext>
                </a:extLst>
              </a:blip>
              <a:srcRect b="14630"/>
              <a:stretch/>
            </p:blipFill>
            <p:spPr>
              <a:xfrm>
                <a:off x="8302393" y="4217431"/>
                <a:ext cx="2592000" cy="1106393"/>
              </a:xfrm>
              <a:prstGeom prst="rect">
                <a:avLst/>
              </a:prstGeom>
            </p:spPr>
          </p:pic>
        </p:grpSp>
        <p:sp>
          <p:nvSpPr>
            <p:cNvPr id="176" name="TextBox 175">
              <a:extLst>
                <a:ext uri="{FF2B5EF4-FFF2-40B4-BE49-F238E27FC236}">
                  <a16:creationId xmlns:a16="http://schemas.microsoft.com/office/drawing/2014/main" id="{03E640E0-ACA5-4986-913E-DE1CD8E4E58B}"/>
                </a:ext>
              </a:extLst>
            </p:cNvPr>
            <p:cNvSpPr txBox="1"/>
            <p:nvPr/>
          </p:nvSpPr>
          <p:spPr>
            <a:xfrm>
              <a:off x="6666930" y="1143121"/>
              <a:ext cx="1037463" cy="307777"/>
            </a:xfrm>
            <a:prstGeom prst="rect">
              <a:avLst/>
            </a:prstGeom>
            <a:noFill/>
          </p:spPr>
          <p:txBody>
            <a:bodyPr wrap="none" rtlCol="0">
              <a:spAutoFit/>
            </a:bodyPr>
            <a:lstStyle/>
            <a:p>
              <a:r>
                <a:rPr lang="en-US" sz="1400" b="1" dirty="0"/>
                <a:t>PVDR~2.2</a:t>
              </a:r>
            </a:p>
          </p:txBody>
        </p:sp>
      </p:grpSp>
      <p:grpSp>
        <p:nvGrpSpPr>
          <p:cNvPr id="9" name="Group 8">
            <a:extLst>
              <a:ext uri="{FF2B5EF4-FFF2-40B4-BE49-F238E27FC236}">
                <a16:creationId xmlns:a16="http://schemas.microsoft.com/office/drawing/2014/main" id="{9424C9EF-8F4F-46F6-A684-CC5C66848F1F}"/>
              </a:ext>
            </a:extLst>
          </p:cNvPr>
          <p:cNvGrpSpPr/>
          <p:nvPr/>
        </p:nvGrpSpPr>
        <p:grpSpPr>
          <a:xfrm>
            <a:off x="4310004" y="3677657"/>
            <a:ext cx="7585256" cy="2899468"/>
            <a:chOff x="4310004" y="3611155"/>
            <a:chExt cx="7585256" cy="2899468"/>
          </a:xfrm>
        </p:grpSpPr>
        <p:grpSp>
          <p:nvGrpSpPr>
            <p:cNvPr id="174" name="Group 173">
              <a:extLst>
                <a:ext uri="{FF2B5EF4-FFF2-40B4-BE49-F238E27FC236}">
                  <a16:creationId xmlns:a16="http://schemas.microsoft.com/office/drawing/2014/main" id="{56951148-CC7C-48DF-8CCB-D15B617BD4D9}"/>
                </a:ext>
              </a:extLst>
            </p:cNvPr>
            <p:cNvGrpSpPr/>
            <p:nvPr/>
          </p:nvGrpSpPr>
          <p:grpSpPr>
            <a:xfrm>
              <a:off x="5317724" y="3611155"/>
              <a:ext cx="6577536" cy="2899468"/>
              <a:chOff x="5160444" y="3628901"/>
              <a:chExt cx="6577536" cy="2899468"/>
            </a:xfrm>
          </p:grpSpPr>
          <p:pic>
            <p:nvPicPr>
              <p:cNvPr id="160" name="Picture 159">
                <a:extLst>
                  <a:ext uri="{FF2B5EF4-FFF2-40B4-BE49-F238E27FC236}">
                    <a16:creationId xmlns:a16="http://schemas.microsoft.com/office/drawing/2014/main" id="{68B65F6A-D7DF-49F1-BD31-FC9E1E68D81D}"/>
                  </a:ext>
                </a:extLst>
              </p:cNvPr>
              <p:cNvPicPr>
                <a:picLocks noChangeAspect="1"/>
              </p:cNvPicPr>
              <p:nvPr/>
            </p:nvPicPr>
            <p:blipFill rotWithShape="1">
              <a:blip r:embed="rId7">
                <a:extLst>
                  <a:ext uri="{28A0092B-C50C-407E-A947-70E740481C1C}">
                    <a14:useLocalDpi xmlns:a14="http://schemas.microsoft.com/office/drawing/2010/main" val="0"/>
                  </a:ext>
                </a:extLst>
              </a:blip>
              <a:srcRect l="1449" t="4288" r="8635" b="6863"/>
              <a:stretch/>
            </p:blipFill>
            <p:spPr>
              <a:xfrm>
                <a:off x="5160444" y="4091051"/>
                <a:ext cx="6577536" cy="2437318"/>
              </a:xfrm>
              <a:prstGeom prst="rect">
                <a:avLst/>
              </a:prstGeom>
            </p:spPr>
          </p:pic>
          <p:cxnSp>
            <p:nvCxnSpPr>
              <p:cNvPr id="162" name="Straight Connector 161">
                <a:extLst>
                  <a:ext uri="{FF2B5EF4-FFF2-40B4-BE49-F238E27FC236}">
                    <a16:creationId xmlns:a16="http://schemas.microsoft.com/office/drawing/2014/main" id="{9C87BA04-9CFD-40D2-983B-F335A0881647}"/>
                  </a:ext>
                </a:extLst>
              </p:cNvPr>
              <p:cNvCxnSpPr>
                <a:cxnSpLocks/>
              </p:cNvCxnSpPr>
              <p:nvPr/>
            </p:nvCxnSpPr>
            <p:spPr>
              <a:xfrm flipV="1">
                <a:off x="7730067" y="3628901"/>
                <a:ext cx="0" cy="2592000"/>
              </a:xfrm>
              <a:prstGeom prst="line">
                <a:avLst/>
              </a:prstGeom>
              <a:ln w="28575">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5621D90-EE56-42FC-918D-4E3E76B2E27A}"/>
                  </a:ext>
                </a:extLst>
              </p:cNvPr>
              <p:cNvCxnSpPr>
                <a:cxnSpLocks/>
              </p:cNvCxnSpPr>
              <p:nvPr/>
            </p:nvCxnSpPr>
            <p:spPr>
              <a:xfrm flipV="1">
                <a:off x="8494340" y="4236720"/>
                <a:ext cx="0" cy="1977813"/>
              </a:xfrm>
              <a:prstGeom prst="line">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9465868-3752-4E66-8703-24448C4252A9}"/>
                  </a:ext>
                </a:extLst>
              </p:cNvPr>
              <p:cNvCxnSpPr>
                <a:cxnSpLocks/>
              </p:cNvCxnSpPr>
              <p:nvPr/>
            </p:nvCxnSpPr>
            <p:spPr>
              <a:xfrm flipV="1">
                <a:off x="8580398" y="3641071"/>
                <a:ext cx="874602" cy="991797"/>
              </a:xfrm>
              <a:prstGeom prst="line">
                <a:avLst/>
              </a:prstGeom>
              <a:ln w="28575">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BECB2621-B84C-4AF3-8F67-C1DE8155760E}"/>
                  </a:ext>
                </a:extLst>
              </p:cNvPr>
              <p:cNvSpPr txBox="1"/>
              <p:nvPr/>
            </p:nvSpPr>
            <p:spPr>
              <a:xfrm rot="19349857">
                <a:off x="8447008" y="4359398"/>
                <a:ext cx="1059906" cy="307777"/>
              </a:xfrm>
              <a:prstGeom prst="rect">
                <a:avLst/>
              </a:prstGeom>
              <a:noFill/>
            </p:spPr>
            <p:txBody>
              <a:bodyPr wrap="none" rtlCol="0">
                <a:spAutoFit/>
              </a:bodyPr>
              <a:lstStyle/>
              <a:p>
                <a:r>
                  <a:rPr lang="en-US" sz="1400" b="1" dirty="0"/>
                  <a:t>1 cm deep</a:t>
                </a:r>
              </a:p>
            </p:txBody>
          </p:sp>
        </p:grpSp>
        <p:cxnSp>
          <p:nvCxnSpPr>
            <p:cNvPr id="178" name="Straight Arrow Connector 177">
              <a:extLst>
                <a:ext uri="{FF2B5EF4-FFF2-40B4-BE49-F238E27FC236}">
                  <a16:creationId xmlns:a16="http://schemas.microsoft.com/office/drawing/2014/main" id="{9FE98A2D-C345-48D8-B7BC-9CE23CF156DE}"/>
                </a:ext>
              </a:extLst>
            </p:cNvPr>
            <p:cNvCxnSpPr>
              <a:cxnSpLocks/>
            </p:cNvCxnSpPr>
            <p:nvPr/>
          </p:nvCxnSpPr>
          <p:spPr>
            <a:xfrm>
              <a:off x="5407981" y="4073305"/>
              <a:ext cx="478248" cy="43480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C6FBD82C-0BAB-4903-B740-BB1497236780}"/>
                </a:ext>
              </a:extLst>
            </p:cNvPr>
            <p:cNvSpPr txBox="1"/>
            <p:nvPr/>
          </p:nvSpPr>
          <p:spPr>
            <a:xfrm>
              <a:off x="5105722" y="3845237"/>
              <a:ext cx="3377717" cy="276999"/>
            </a:xfrm>
            <a:prstGeom prst="rect">
              <a:avLst/>
            </a:prstGeom>
            <a:noFill/>
          </p:spPr>
          <p:txBody>
            <a:bodyPr wrap="square" rtlCol="0">
              <a:spAutoFit/>
            </a:bodyPr>
            <a:lstStyle/>
            <a:p>
              <a:r>
                <a:rPr lang="en-US" sz="1200" b="1" dirty="0" err="1">
                  <a:solidFill>
                    <a:srgbClr val="7030A0"/>
                  </a:solidFill>
                </a:rPr>
                <a:t>Ti</a:t>
              </a:r>
              <a:r>
                <a:rPr lang="en-US" sz="1200" b="1" dirty="0">
                  <a:solidFill>
                    <a:srgbClr val="7030A0"/>
                  </a:solidFill>
                </a:rPr>
                <a:t> window         +         air            +         water</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4EC63E5-5C30-4734-A805-DC9C506F4430}"/>
                    </a:ext>
                  </a:extLst>
                </p:cNvPr>
                <p:cNvSpPr txBox="1"/>
                <p:nvPr/>
              </p:nvSpPr>
              <p:spPr>
                <a:xfrm>
                  <a:off x="4310004" y="4156742"/>
                  <a:ext cx="1433406" cy="646331"/>
                </a:xfrm>
                <a:prstGeom prst="rect">
                  <a:avLst/>
                </a:prstGeom>
                <a:noFill/>
              </p:spPr>
              <p:txBody>
                <a:bodyPr wrap="none" rtlCol="0">
                  <a:spAutoFit/>
                </a:bodyPr>
                <a:lstStyle/>
                <a:p>
                  <a:r>
                    <a:rPr lang="en-US" sz="1200" b="1" dirty="0">
                      <a:latin typeface="Cambria Math" panose="02040503050406030204" pitchFamily="18" charset="0"/>
                    </a:rPr>
                    <a:t>15x15 beams with:</a:t>
                  </a:r>
                </a:p>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𝝈</m:t>
                            </m:r>
                          </m:e>
                          <m:sub>
                            <m:r>
                              <a:rPr lang="en-US" sz="1200" b="1" i="0" smtClean="0">
                                <a:latin typeface="Cambria Math" panose="02040503050406030204" pitchFamily="18" charset="0"/>
                              </a:rPr>
                              <m:t>𝐗𝐘</m:t>
                            </m:r>
                          </m:sub>
                        </m:sSub>
                        <m:r>
                          <a:rPr lang="en-US" sz="1200" b="1" i="1" smtClean="0">
                            <a:latin typeface="Cambria Math" panose="02040503050406030204" pitchFamily="18" charset="0"/>
                          </a:rPr>
                          <m:t>=</m:t>
                        </m:r>
                        <m:r>
                          <a:rPr lang="en-US" sz="1200" b="1" i="1" smtClean="0">
                            <a:latin typeface="Cambria Math" panose="02040503050406030204" pitchFamily="18" charset="0"/>
                          </a:rPr>
                          <m:t>𝟎</m:t>
                        </m:r>
                        <m:r>
                          <a:rPr lang="en-US" sz="1200" b="1" i="1" smtClean="0">
                            <a:latin typeface="Cambria Math" panose="02040503050406030204" pitchFamily="18" charset="0"/>
                          </a:rPr>
                          <m:t>.</m:t>
                        </m:r>
                        <m:r>
                          <a:rPr lang="en-US" sz="1200" b="1" i="1" smtClean="0">
                            <a:latin typeface="Cambria Math" panose="02040503050406030204" pitchFamily="18" charset="0"/>
                          </a:rPr>
                          <m:t>𝟏</m:t>
                        </m:r>
                        <m:r>
                          <a:rPr lang="en-US" sz="1200" b="1" i="1" smtClean="0">
                            <a:latin typeface="Cambria Math" panose="02040503050406030204" pitchFamily="18" charset="0"/>
                          </a:rPr>
                          <m:t> </m:t>
                        </m:r>
                        <m:r>
                          <a:rPr lang="en-US" sz="1200" b="1" i="0" smtClean="0">
                            <a:latin typeface="Cambria Math" panose="02040503050406030204" pitchFamily="18" charset="0"/>
                          </a:rPr>
                          <m:t>𝐦𝐦</m:t>
                        </m:r>
                      </m:oMath>
                    </m:oMathPara>
                  </a14:m>
                  <a:endParaRPr lang="en-US" sz="1200" b="1" dirty="0"/>
                </a:p>
                <a:p>
                  <a:pPr/>
                  <a14:m>
                    <m:oMathPara xmlns:m="http://schemas.openxmlformats.org/officeDocument/2006/math">
                      <m:oMathParaPr>
                        <m:jc m:val="centerGroup"/>
                      </m:oMathParaPr>
                      <m:oMath xmlns:m="http://schemas.openxmlformats.org/officeDocument/2006/math">
                        <m:r>
                          <a:rPr lang="en-US" sz="1200" b="1" i="0" smtClean="0">
                            <a:latin typeface="Cambria Math" panose="02040503050406030204" pitchFamily="18" charset="0"/>
                          </a:rPr>
                          <m:t>𝚫</m:t>
                        </m:r>
                        <m:r>
                          <a:rPr lang="en-US" sz="1200" b="1" i="1" smtClean="0">
                            <a:latin typeface="Cambria Math" panose="02040503050406030204" pitchFamily="18" charset="0"/>
                          </a:rPr>
                          <m:t>=</m:t>
                        </m:r>
                        <m:r>
                          <a:rPr lang="en-US" sz="1200" b="1" i="1" smtClean="0">
                            <a:latin typeface="Cambria Math" panose="02040503050406030204" pitchFamily="18" charset="0"/>
                          </a:rPr>
                          <m:t>𝟏</m:t>
                        </m:r>
                        <m:r>
                          <a:rPr lang="en-US" sz="1200" b="1" i="1" smtClean="0">
                            <a:latin typeface="Cambria Math" panose="02040503050406030204" pitchFamily="18" charset="0"/>
                          </a:rPr>
                          <m:t>.</m:t>
                        </m:r>
                        <m:r>
                          <a:rPr lang="en-US" sz="1200" b="1" i="1" smtClean="0">
                            <a:latin typeface="Cambria Math" panose="02040503050406030204" pitchFamily="18" charset="0"/>
                          </a:rPr>
                          <m:t>𝟖</m:t>
                        </m:r>
                        <m:r>
                          <a:rPr lang="en-US" sz="1200" b="1" i="1" smtClean="0">
                            <a:latin typeface="Cambria Math" panose="02040503050406030204" pitchFamily="18" charset="0"/>
                          </a:rPr>
                          <m:t> </m:t>
                        </m:r>
                        <m:r>
                          <a:rPr lang="en-US" sz="1200" b="1" i="0" smtClean="0">
                            <a:latin typeface="Cambria Math" panose="02040503050406030204" pitchFamily="18" charset="0"/>
                          </a:rPr>
                          <m:t>𝐦𝐦</m:t>
                        </m:r>
                      </m:oMath>
                    </m:oMathPara>
                  </a14:m>
                  <a:endParaRPr lang="en-US" sz="1200" b="1" dirty="0" err="1"/>
                </a:p>
              </p:txBody>
            </p:sp>
          </mc:Choice>
          <mc:Fallback>
            <p:sp>
              <p:nvSpPr>
                <p:cNvPr id="8" name="TextBox 7">
                  <a:extLst>
                    <a:ext uri="{FF2B5EF4-FFF2-40B4-BE49-F238E27FC236}">
                      <a16:creationId xmlns:a16="http://schemas.microsoft.com/office/drawing/2014/main" id="{A4EC63E5-5C30-4734-A805-DC9C506F4430}"/>
                    </a:ext>
                  </a:extLst>
                </p:cNvPr>
                <p:cNvSpPr txBox="1">
                  <a:spLocks noRot="1" noChangeAspect="1" noMove="1" noResize="1" noEditPoints="1" noAdjustHandles="1" noChangeArrowheads="1" noChangeShapeType="1" noTextEdit="1"/>
                </p:cNvSpPr>
                <p:nvPr/>
              </p:nvSpPr>
              <p:spPr>
                <a:xfrm>
                  <a:off x="4310004" y="4156742"/>
                  <a:ext cx="1433406" cy="646331"/>
                </a:xfrm>
                <a:prstGeom prst="rect">
                  <a:avLst/>
                </a:prstGeom>
                <a:blipFill>
                  <a:blip r:embed="rId8"/>
                  <a:stretch>
                    <a:fillRect t="-943"/>
                  </a:stretch>
                </a:blipFill>
              </p:spPr>
              <p:txBody>
                <a:bodyPr/>
                <a:lstStyle/>
                <a:p>
                  <a:r>
                    <a:rPr lang="en-US">
                      <a:noFill/>
                    </a:rPr>
                    <a:t> </a:t>
                  </a:r>
                </a:p>
              </p:txBody>
            </p:sp>
          </mc:Fallback>
        </mc:AlternateContent>
      </p:grpSp>
      <p:sp>
        <p:nvSpPr>
          <p:cNvPr id="5" name="Rectangle 4">
            <a:extLst>
              <a:ext uri="{FF2B5EF4-FFF2-40B4-BE49-F238E27FC236}">
                <a16:creationId xmlns:a16="http://schemas.microsoft.com/office/drawing/2014/main" id="{1A0323AC-3696-4128-89D3-794DB3CF1B87}"/>
              </a:ext>
            </a:extLst>
          </p:cNvPr>
          <p:cNvSpPr/>
          <p:nvPr/>
        </p:nvSpPr>
        <p:spPr>
          <a:xfrm>
            <a:off x="854058" y="5913309"/>
            <a:ext cx="3866764" cy="338554"/>
          </a:xfrm>
          <a:prstGeom prst="rect">
            <a:avLst/>
          </a:prstGeom>
        </p:spPr>
        <p:txBody>
          <a:bodyPr wrap="none">
            <a:spAutoFit/>
          </a:bodyPr>
          <a:lstStyle/>
          <a:p>
            <a:r>
              <a:rPr lang="en-US" sz="1600" b="1" dirty="0"/>
              <a:t>Allows SFRT in addition to FLASH-RT</a:t>
            </a:r>
          </a:p>
        </p:txBody>
      </p:sp>
    </p:spTree>
    <p:extLst>
      <p:ext uri="{BB962C8B-B14F-4D97-AF65-F5344CB8AC3E}">
        <p14:creationId xmlns:p14="http://schemas.microsoft.com/office/powerpoint/2010/main" val="18823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401-AB00-462D-A566-FEB3A078C209}"/>
              </a:ext>
            </a:extLst>
          </p:cNvPr>
          <p:cNvSpPr>
            <a:spLocks noGrp="1"/>
          </p:cNvSpPr>
          <p:nvPr>
            <p:ph type="title"/>
          </p:nvPr>
        </p:nvSpPr>
        <p:spPr/>
        <p:txBody>
          <a:bodyPr/>
          <a:lstStyle/>
          <a:p>
            <a:r>
              <a:rPr lang="en-US" dirty="0"/>
              <a:t>Flexible dose generation (2)</a:t>
            </a:r>
          </a:p>
        </p:txBody>
      </p:sp>
      <p:sp>
        <p:nvSpPr>
          <p:cNvPr id="52" name="Footer Placeholder 51">
            <a:extLst>
              <a:ext uri="{FF2B5EF4-FFF2-40B4-BE49-F238E27FC236}">
                <a16:creationId xmlns:a16="http://schemas.microsoft.com/office/drawing/2014/main" id="{059E7BB0-D0E6-4551-AFF3-04A305AC60A1}"/>
              </a:ext>
            </a:extLst>
          </p:cNvPr>
          <p:cNvSpPr>
            <a:spLocks noGrp="1"/>
          </p:cNvSpPr>
          <p:nvPr>
            <p:ph type="ftr" sz="quarter" idx="11"/>
          </p:nvPr>
        </p:nvSpPr>
        <p:spPr/>
        <p:txBody>
          <a:bodyPr/>
          <a:lstStyle/>
          <a:p>
            <a:r>
              <a:rPr lang="en-US"/>
              <a:t>X.-K. Li          |          VHEE'25, Daresbury          |          The new beamline and biolab at FLASHlab@PITZ</a:t>
            </a:r>
          </a:p>
        </p:txBody>
      </p:sp>
      <p:sp>
        <p:nvSpPr>
          <p:cNvPr id="4" name="Text Placeholder 3">
            <a:extLst>
              <a:ext uri="{FF2B5EF4-FFF2-40B4-BE49-F238E27FC236}">
                <a16:creationId xmlns:a16="http://schemas.microsoft.com/office/drawing/2014/main" id="{C1ACEA5C-95DA-4C86-83A1-839AD7CDA802}"/>
              </a:ext>
            </a:extLst>
          </p:cNvPr>
          <p:cNvSpPr>
            <a:spLocks noGrp="1"/>
          </p:cNvSpPr>
          <p:nvPr>
            <p:ph type="body" sz="quarter" idx="13"/>
          </p:nvPr>
        </p:nvSpPr>
        <p:spPr/>
        <p:txBody>
          <a:bodyPr/>
          <a:lstStyle/>
          <a:p>
            <a:endParaRPr lang="en-US" dirty="0"/>
          </a:p>
        </p:txBody>
      </p:sp>
      <p:sp>
        <p:nvSpPr>
          <p:cNvPr id="6" name="TextBox 5">
            <a:extLst>
              <a:ext uri="{FF2B5EF4-FFF2-40B4-BE49-F238E27FC236}">
                <a16:creationId xmlns:a16="http://schemas.microsoft.com/office/drawing/2014/main" id="{0EEDFA84-0ED9-4F86-A49C-E109B30FD314}"/>
              </a:ext>
            </a:extLst>
          </p:cNvPr>
          <p:cNvSpPr txBox="1"/>
          <p:nvPr/>
        </p:nvSpPr>
        <p:spPr>
          <a:xfrm>
            <a:off x="7294386" y="5771280"/>
            <a:ext cx="4294464"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Microbeam allows for precise delivery of dose within individual cells</a:t>
            </a:r>
            <a:br>
              <a:rPr lang="en-US" sz="1400" dirty="0"/>
            </a:br>
            <a:r>
              <a:rPr lang="en-US" sz="1400" dirty="0">
                <a:sym typeface="Wingdings" panose="05000000000000000000" pitchFamily="2" charset="2"/>
              </a:rPr>
              <a:t> Studies of cell damage and bystander effects</a:t>
            </a:r>
            <a:endParaRPr lang="en-US" sz="1400" dirty="0"/>
          </a:p>
        </p:txBody>
      </p:sp>
      <p:grpSp>
        <p:nvGrpSpPr>
          <p:cNvPr id="65" name="Group 64">
            <a:extLst>
              <a:ext uri="{FF2B5EF4-FFF2-40B4-BE49-F238E27FC236}">
                <a16:creationId xmlns:a16="http://schemas.microsoft.com/office/drawing/2014/main" id="{F58D5D89-70C9-4A44-8B48-0D925AEC4A8C}"/>
              </a:ext>
            </a:extLst>
          </p:cNvPr>
          <p:cNvGrpSpPr/>
          <p:nvPr/>
        </p:nvGrpSpPr>
        <p:grpSpPr>
          <a:xfrm>
            <a:off x="323704" y="1355640"/>
            <a:ext cx="5237775" cy="5069080"/>
            <a:chOff x="6288088" y="1582741"/>
            <a:chExt cx="5237775" cy="5069080"/>
          </a:xfrm>
        </p:grpSpPr>
        <p:pic>
          <p:nvPicPr>
            <p:cNvPr id="66" name="Picture 65">
              <a:extLst>
                <a:ext uri="{FF2B5EF4-FFF2-40B4-BE49-F238E27FC236}">
                  <a16:creationId xmlns:a16="http://schemas.microsoft.com/office/drawing/2014/main" id="{A2AC945C-BD94-4A28-8ED8-7A81DEA38266}"/>
                </a:ext>
              </a:extLst>
            </p:cNvPr>
            <p:cNvPicPr>
              <a:picLocks noChangeAspect="1"/>
            </p:cNvPicPr>
            <p:nvPr/>
          </p:nvPicPr>
          <p:blipFill>
            <a:blip r:embed="rId3"/>
            <a:stretch>
              <a:fillRect/>
            </a:stretch>
          </p:blipFill>
          <p:spPr>
            <a:xfrm>
              <a:off x="8716052" y="4311821"/>
              <a:ext cx="2809811" cy="2340000"/>
            </a:xfrm>
            <a:prstGeom prst="rect">
              <a:avLst/>
            </a:prstGeom>
          </p:spPr>
        </p:pic>
        <p:sp>
          <p:nvSpPr>
            <p:cNvPr id="68" name="Rectangle 67">
              <a:extLst>
                <a:ext uri="{FF2B5EF4-FFF2-40B4-BE49-F238E27FC236}">
                  <a16:creationId xmlns:a16="http://schemas.microsoft.com/office/drawing/2014/main" id="{0B5073AF-F472-4D04-AD2C-8A8BD40EAFE6}"/>
                </a:ext>
              </a:extLst>
            </p:cNvPr>
            <p:cNvSpPr/>
            <p:nvPr/>
          </p:nvSpPr>
          <p:spPr>
            <a:xfrm>
              <a:off x="6882463" y="5309296"/>
              <a:ext cx="1982476" cy="307777"/>
            </a:xfrm>
            <a:prstGeom prst="rect">
              <a:avLst/>
            </a:prstGeom>
          </p:spPr>
          <p:txBody>
            <a:bodyPr wrap="square">
              <a:spAutoFit/>
            </a:bodyPr>
            <a:lstStyle/>
            <a:p>
              <a:r>
                <a:rPr lang="en-US" sz="1400" b="1" dirty="0"/>
                <a:t>Dose @1 cm in water</a:t>
              </a:r>
              <a:endParaRPr lang="en-US" sz="1400" dirty="0"/>
            </a:p>
          </p:txBody>
        </p:sp>
        <p:pic>
          <p:nvPicPr>
            <p:cNvPr id="69" name="Picture 68">
              <a:extLst>
                <a:ext uri="{FF2B5EF4-FFF2-40B4-BE49-F238E27FC236}">
                  <a16:creationId xmlns:a16="http://schemas.microsoft.com/office/drawing/2014/main" id="{14E2F4C3-A70F-483F-BE7A-E603F464ACE4}"/>
                </a:ext>
              </a:extLst>
            </p:cNvPr>
            <p:cNvPicPr>
              <a:picLocks noChangeAspect="1"/>
            </p:cNvPicPr>
            <p:nvPr/>
          </p:nvPicPr>
          <p:blipFill>
            <a:blip r:embed="rId4"/>
            <a:stretch>
              <a:fillRect/>
            </a:stretch>
          </p:blipFill>
          <p:spPr>
            <a:xfrm>
              <a:off x="6991212" y="2126568"/>
              <a:ext cx="4089736" cy="1867590"/>
            </a:xfrm>
            <a:prstGeom prst="rect">
              <a:avLst/>
            </a:prstGeom>
            <a:solidFill>
              <a:schemeClr val="bg1"/>
            </a:solidFill>
            <a:ln>
              <a:solidFill>
                <a:schemeClr val="tx1"/>
              </a:solidFill>
            </a:ln>
          </p:spPr>
        </p:pic>
        <p:sp>
          <p:nvSpPr>
            <p:cNvPr id="71" name="Rectangle 70">
              <a:extLst>
                <a:ext uri="{FF2B5EF4-FFF2-40B4-BE49-F238E27FC236}">
                  <a16:creationId xmlns:a16="http://schemas.microsoft.com/office/drawing/2014/main" id="{EDCF9541-7041-4195-BC52-9B2B1D483414}"/>
                </a:ext>
              </a:extLst>
            </p:cNvPr>
            <p:cNvSpPr/>
            <p:nvPr/>
          </p:nvSpPr>
          <p:spPr>
            <a:xfrm>
              <a:off x="6288088" y="1582741"/>
              <a:ext cx="2612272" cy="338554"/>
            </a:xfrm>
            <a:prstGeom prst="rect">
              <a:avLst/>
            </a:prstGeom>
          </p:spPr>
          <p:txBody>
            <a:bodyPr wrap="square">
              <a:spAutoFit/>
            </a:bodyPr>
            <a:lstStyle/>
            <a:p>
              <a:r>
                <a:rPr lang="en-US" sz="1600" b="1" dirty="0"/>
                <a:t>2. Scattering beams</a:t>
              </a:r>
              <a:endParaRPr lang="en-US" sz="1600" dirty="0"/>
            </a:p>
          </p:txBody>
        </p:sp>
      </p:grpSp>
      <p:sp>
        <p:nvSpPr>
          <p:cNvPr id="72" name="Arrow: Down 110">
            <a:extLst>
              <a:ext uri="{FF2B5EF4-FFF2-40B4-BE49-F238E27FC236}">
                <a16:creationId xmlns:a16="http://schemas.microsoft.com/office/drawing/2014/main" id="{950EF422-2953-4A93-B1D4-8E89D9248C25}"/>
              </a:ext>
            </a:extLst>
          </p:cNvPr>
          <p:cNvSpPr/>
          <p:nvPr/>
        </p:nvSpPr>
        <p:spPr>
          <a:xfrm>
            <a:off x="3936195" y="3331859"/>
            <a:ext cx="279720" cy="865619"/>
          </a:xfrm>
          <a:prstGeom prst="downArrow">
            <a:avLst>
              <a:gd name="adj1" fmla="val 50000"/>
              <a:gd name="adj2" fmla="val 50000"/>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600" b="0" u="none" strike="noStrike">
              <a:solidFill>
                <a:schemeClr val="dk1"/>
              </a:solidFill>
              <a:effectLst/>
              <a:uFillTx/>
              <a:latin typeface="Arial"/>
            </a:endParaRPr>
          </a:p>
        </p:txBody>
      </p:sp>
      <p:sp>
        <p:nvSpPr>
          <p:cNvPr id="7" name="TextBox 6">
            <a:extLst>
              <a:ext uri="{FF2B5EF4-FFF2-40B4-BE49-F238E27FC236}">
                <a16:creationId xmlns:a16="http://schemas.microsoft.com/office/drawing/2014/main" id="{59081E4B-33B6-4095-91D3-AB44086CE396}"/>
              </a:ext>
            </a:extLst>
          </p:cNvPr>
          <p:cNvSpPr txBox="1"/>
          <p:nvPr/>
        </p:nvSpPr>
        <p:spPr>
          <a:xfrm>
            <a:off x="214615" y="5522951"/>
            <a:ext cx="2797561" cy="276999"/>
          </a:xfrm>
          <a:prstGeom prst="rect">
            <a:avLst/>
          </a:prstGeom>
          <a:noFill/>
        </p:spPr>
        <p:txBody>
          <a:bodyPr wrap="none" rtlCol="0">
            <a:spAutoFit/>
          </a:bodyPr>
          <a:lstStyle/>
          <a:p>
            <a:r>
              <a:rPr lang="en-US" sz="1200" b="1" dirty="0"/>
              <a:t>~60% of electrons inside the circle!</a:t>
            </a:r>
          </a:p>
        </p:txBody>
      </p:sp>
      <p:grpSp>
        <p:nvGrpSpPr>
          <p:cNvPr id="5" name="Group 4">
            <a:extLst>
              <a:ext uri="{FF2B5EF4-FFF2-40B4-BE49-F238E27FC236}">
                <a16:creationId xmlns:a16="http://schemas.microsoft.com/office/drawing/2014/main" id="{CF775ADE-E768-491A-B086-B5543287E4CA}"/>
              </a:ext>
            </a:extLst>
          </p:cNvPr>
          <p:cNvGrpSpPr/>
          <p:nvPr/>
        </p:nvGrpSpPr>
        <p:grpSpPr>
          <a:xfrm>
            <a:off x="6214968" y="548880"/>
            <a:ext cx="5387040" cy="5235840"/>
            <a:chOff x="6214968" y="548880"/>
            <a:chExt cx="5387040" cy="5235840"/>
          </a:xfrm>
        </p:grpSpPr>
        <p:grpSp>
          <p:nvGrpSpPr>
            <p:cNvPr id="38" name="Group 58">
              <a:extLst>
                <a:ext uri="{FF2B5EF4-FFF2-40B4-BE49-F238E27FC236}">
                  <a16:creationId xmlns:a16="http://schemas.microsoft.com/office/drawing/2014/main" id="{7E7D89E8-AA26-4DB6-BADB-F078E490E319}"/>
                </a:ext>
              </a:extLst>
            </p:cNvPr>
            <p:cNvGrpSpPr/>
            <p:nvPr/>
          </p:nvGrpSpPr>
          <p:grpSpPr>
            <a:xfrm>
              <a:off x="6214968" y="548880"/>
              <a:ext cx="5387040" cy="5235840"/>
              <a:chOff x="6849360" y="790560"/>
              <a:chExt cx="5387040" cy="5235840"/>
            </a:xfrm>
          </p:grpSpPr>
          <p:grpSp>
            <p:nvGrpSpPr>
              <p:cNvPr id="39" name="Group 60">
                <a:extLst>
                  <a:ext uri="{FF2B5EF4-FFF2-40B4-BE49-F238E27FC236}">
                    <a16:creationId xmlns:a16="http://schemas.microsoft.com/office/drawing/2014/main" id="{7BE87C4D-7369-4DFE-94B6-21490021A38B}"/>
                  </a:ext>
                </a:extLst>
              </p:cNvPr>
              <p:cNvGrpSpPr/>
              <p:nvPr/>
            </p:nvGrpSpPr>
            <p:grpSpPr>
              <a:xfrm>
                <a:off x="7980120" y="909000"/>
                <a:ext cx="4140360" cy="2483640"/>
                <a:chOff x="7980120" y="909000"/>
                <a:chExt cx="4140360" cy="2483640"/>
              </a:xfrm>
            </p:grpSpPr>
            <p:grpSp>
              <p:nvGrpSpPr>
                <p:cNvPr id="58" name="Group 96">
                  <a:extLst>
                    <a:ext uri="{FF2B5EF4-FFF2-40B4-BE49-F238E27FC236}">
                      <a16:creationId xmlns:a16="http://schemas.microsoft.com/office/drawing/2014/main" id="{BEF78078-8642-43FF-93EF-33CDD17B6286}"/>
                    </a:ext>
                  </a:extLst>
                </p:cNvPr>
                <p:cNvGrpSpPr/>
                <p:nvPr/>
              </p:nvGrpSpPr>
              <p:grpSpPr>
                <a:xfrm>
                  <a:off x="7980120" y="909000"/>
                  <a:ext cx="4140360" cy="2483640"/>
                  <a:chOff x="7980120" y="909000"/>
                  <a:chExt cx="4140360" cy="2483640"/>
                </a:xfrm>
              </p:grpSpPr>
              <p:pic>
                <p:nvPicPr>
                  <p:cNvPr id="62" name="Picture 99">
                    <a:extLst>
                      <a:ext uri="{FF2B5EF4-FFF2-40B4-BE49-F238E27FC236}">
                        <a16:creationId xmlns:a16="http://schemas.microsoft.com/office/drawing/2014/main" id="{A166ACD5-F427-4925-8490-8B20E7EE36C9}"/>
                      </a:ext>
                    </a:extLst>
                  </p:cNvPr>
                  <p:cNvPicPr/>
                  <p:nvPr/>
                </p:nvPicPr>
                <p:blipFill>
                  <a:blip r:embed="rId5"/>
                  <a:stretch/>
                </p:blipFill>
                <p:spPr>
                  <a:xfrm>
                    <a:off x="7980120" y="909000"/>
                    <a:ext cx="4140360" cy="2483640"/>
                  </a:xfrm>
                  <a:prstGeom prst="rect">
                    <a:avLst/>
                  </a:prstGeom>
                  <a:noFill/>
                  <a:ln w="0">
                    <a:noFill/>
                  </a:ln>
                </p:spPr>
              </p:pic>
              <p:sp>
                <p:nvSpPr>
                  <p:cNvPr id="63" name="Diamond 100">
                    <a:extLst>
                      <a:ext uri="{FF2B5EF4-FFF2-40B4-BE49-F238E27FC236}">
                        <a16:creationId xmlns:a16="http://schemas.microsoft.com/office/drawing/2014/main" id="{2BA6DBF8-24A5-4C8F-A70E-242F1FEF8D36}"/>
                      </a:ext>
                    </a:extLst>
                  </p:cNvPr>
                  <p:cNvSpPr/>
                  <p:nvPr/>
                </p:nvSpPr>
                <p:spPr>
                  <a:xfrm>
                    <a:off x="9262080" y="1321920"/>
                    <a:ext cx="235080" cy="1655280"/>
                  </a:xfrm>
                  <a:prstGeom prst="diamond">
                    <a:avLst/>
                  </a:prstGeom>
                  <a:solidFill>
                    <a:srgbClr val="FF0000"/>
                  </a:solidFill>
                  <a:ln w="9525">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600" b="0" u="none" strike="noStrike">
                      <a:solidFill>
                        <a:schemeClr val="dk1"/>
                      </a:solidFill>
                      <a:effectLst/>
                      <a:uFillTx/>
                      <a:latin typeface="Arial"/>
                    </a:endParaRPr>
                  </a:p>
                </p:txBody>
              </p:sp>
              <p:sp>
                <p:nvSpPr>
                  <p:cNvPr id="64" name="Diamond 102">
                    <a:extLst>
                      <a:ext uri="{FF2B5EF4-FFF2-40B4-BE49-F238E27FC236}">
                        <a16:creationId xmlns:a16="http://schemas.microsoft.com/office/drawing/2014/main" id="{315C933A-14E0-4AB6-980E-2E40706CAD9F}"/>
                      </a:ext>
                    </a:extLst>
                  </p:cNvPr>
                  <p:cNvSpPr/>
                  <p:nvPr/>
                </p:nvSpPr>
                <p:spPr>
                  <a:xfrm>
                    <a:off x="9882720" y="1328400"/>
                    <a:ext cx="235080" cy="1655280"/>
                  </a:xfrm>
                  <a:prstGeom prst="diamond">
                    <a:avLst/>
                  </a:prstGeom>
                  <a:solidFill>
                    <a:srgbClr val="0000FF"/>
                  </a:solidFill>
                  <a:ln w="9525">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600" b="0" u="none" strike="noStrike">
                      <a:solidFill>
                        <a:schemeClr val="dk1"/>
                      </a:solidFill>
                      <a:effectLst/>
                      <a:uFillTx/>
                      <a:latin typeface="Arial"/>
                    </a:endParaRPr>
                  </a:p>
                </p:txBody>
              </p:sp>
            </p:grpSp>
            <p:sp>
              <p:nvSpPr>
                <p:cNvPr id="59" name="TextBox 97">
                  <a:extLst>
                    <a:ext uri="{FF2B5EF4-FFF2-40B4-BE49-F238E27FC236}">
                      <a16:creationId xmlns:a16="http://schemas.microsoft.com/office/drawing/2014/main" id="{47CA97D2-4068-4AF1-9D45-2D0A61340205}"/>
                    </a:ext>
                  </a:extLst>
                </p:cNvPr>
                <p:cNvSpPr/>
                <p:nvPr/>
              </p:nvSpPr>
              <p:spPr>
                <a:xfrm>
                  <a:off x="10563459" y="1254875"/>
                  <a:ext cx="1297080"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1100" b="1" u="none" strike="noStrike" dirty="0">
                      <a:solidFill>
                        <a:schemeClr val="dk1"/>
                      </a:solidFill>
                      <a:effectLst/>
                      <a:uFillTx/>
                      <a:latin typeface="Arial"/>
                    </a:rPr>
                    <a:t>Exit window</a:t>
                  </a:r>
                </a:p>
                <a:p>
                  <a:r>
                    <a:rPr lang="en-US" sz="1100" b="1" dirty="0">
                      <a:solidFill>
                        <a:schemeClr val="dk1"/>
                      </a:solidFill>
                      <a:latin typeface="Arial"/>
                    </a:rPr>
                    <a:t>7.5 </a:t>
                  </a:r>
                  <a:r>
                    <a:rPr lang="el-GR" sz="1100" b="1" dirty="0"/>
                    <a:t>μ</a:t>
                  </a:r>
                  <a:r>
                    <a:rPr lang="en-US" sz="1100" b="1" dirty="0">
                      <a:solidFill>
                        <a:schemeClr val="dk1"/>
                      </a:solidFill>
                      <a:latin typeface="Arial"/>
                    </a:rPr>
                    <a:t>m Kapton</a:t>
                  </a:r>
                  <a:endParaRPr lang="de-DE" sz="1100" b="0" u="none" strike="noStrike" dirty="0">
                    <a:solidFill>
                      <a:srgbClr val="000000"/>
                    </a:solidFill>
                    <a:effectLst/>
                    <a:uFillTx/>
                    <a:latin typeface="Arial"/>
                  </a:endParaRPr>
                </a:p>
              </p:txBody>
            </p:sp>
          </p:grpSp>
          <p:sp>
            <p:nvSpPr>
              <p:cNvPr id="42" name="Rectangle 61">
                <a:extLst>
                  <a:ext uri="{FF2B5EF4-FFF2-40B4-BE49-F238E27FC236}">
                    <a16:creationId xmlns:a16="http://schemas.microsoft.com/office/drawing/2014/main" id="{7BB5F515-1C25-43ED-A5C5-1354B5FFE3A4}"/>
                  </a:ext>
                </a:extLst>
              </p:cNvPr>
              <p:cNvSpPr/>
              <p:nvPr/>
            </p:nvSpPr>
            <p:spPr>
              <a:xfrm>
                <a:off x="7917291" y="790560"/>
                <a:ext cx="2975040" cy="30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1400" b="1" u="none" strike="noStrike" dirty="0">
                    <a:effectLst/>
                    <a:uFillTx/>
                    <a:latin typeface="Arial"/>
                  </a:rPr>
                  <a:t>3. Microbeam generation (~1 </a:t>
                </a:r>
                <a:r>
                  <a:rPr lang="en-US" sz="1400" b="1" u="none" strike="noStrike" dirty="0" err="1">
                    <a:effectLst/>
                    <a:uFillTx/>
                    <a:latin typeface="Arial"/>
                  </a:rPr>
                  <a:t>fC</a:t>
                </a:r>
                <a:r>
                  <a:rPr lang="en-US" sz="1400" b="1" u="none" strike="noStrike" dirty="0">
                    <a:effectLst/>
                    <a:uFillTx/>
                    <a:latin typeface="Arial"/>
                  </a:rPr>
                  <a:t>)</a:t>
                </a:r>
                <a:endParaRPr lang="de-DE" sz="1400" b="0" u="none" strike="noStrike" dirty="0">
                  <a:effectLst/>
                  <a:uFillTx/>
                  <a:latin typeface="Arial"/>
                </a:endParaRPr>
              </a:p>
            </p:txBody>
          </p:sp>
          <p:pic>
            <p:nvPicPr>
              <p:cNvPr id="43" name="Picture 62">
                <a:extLst>
                  <a:ext uri="{FF2B5EF4-FFF2-40B4-BE49-F238E27FC236}">
                    <a16:creationId xmlns:a16="http://schemas.microsoft.com/office/drawing/2014/main" id="{6880A3BC-520E-4093-9F44-3EC82486AE3B}"/>
                  </a:ext>
                </a:extLst>
              </p:cNvPr>
              <p:cNvPicPr/>
              <p:nvPr/>
            </p:nvPicPr>
            <p:blipFill>
              <a:blip r:embed="rId6"/>
              <a:stretch/>
            </p:blipFill>
            <p:spPr>
              <a:xfrm>
                <a:off x="6849360" y="3867840"/>
                <a:ext cx="2562480" cy="2158560"/>
              </a:xfrm>
              <a:prstGeom prst="rect">
                <a:avLst/>
              </a:prstGeom>
              <a:noFill/>
              <a:ln w="0">
                <a:noFill/>
              </a:ln>
            </p:spPr>
          </p:pic>
          <p:grpSp>
            <p:nvGrpSpPr>
              <p:cNvPr id="44" name="Group 64">
                <a:extLst>
                  <a:ext uri="{FF2B5EF4-FFF2-40B4-BE49-F238E27FC236}">
                    <a16:creationId xmlns:a16="http://schemas.microsoft.com/office/drawing/2014/main" id="{002DCF23-C9B8-4B74-B3FA-F946FF17965C}"/>
                  </a:ext>
                </a:extLst>
              </p:cNvPr>
              <p:cNvGrpSpPr/>
              <p:nvPr/>
            </p:nvGrpSpPr>
            <p:grpSpPr>
              <a:xfrm>
                <a:off x="8693280" y="1671480"/>
                <a:ext cx="3543120" cy="4352400"/>
                <a:chOff x="8693280" y="1671480"/>
                <a:chExt cx="3543120" cy="4352400"/>
              </a:xfrm>
            </p:grpSpPr>
            <p:cxnSp>
              <p:nvCxnSpPr>
                <p:cNvPr id="47" name="Straight Arrow Connector 72">
                  <a:extLst>
                    <a:ext uri="{FF2B5EF4-FFF2-40B4-BE49-F238E27FC236}">
                      <a16:creationId xmlns:a16="http://schemas.microsoft.com/office/drawing/2014/main" id="{46AE1FF0-69D9-44FB-A36A-361229FC989C}"/>
                    </a:ext>
                  </a:extLst>
                </p:cNvPr>
                <p:cNvCxnSpPr/>
                <p:nvPr/>
              </p:nvCxnSpPr>
              <p:spPr>
                <a:xfrm>
                  <a:off x="11237400" y="1671480"/>
                  <a:ext cx="1440" cy="1758960"/>
                </a:xfrm>
                <a:prstGeom prst="straightConnector1">
                  <a:avLst/>
                </a:prstGeom>
                <a:ln w="28575">
                  <a:solidFill>
                    <a:srgbClr val="000000"/>
                  </a:solidFill>
                  <a:round/>
                  <a:tailEnd type="triangle" w="med" len="med"/>
                </a:ln>
              </p:spPr>
            </p:cxnSp>
            <p:grpSp>
              <p:nvGrpSpPr>
                <p:cNvPr id="48" name="Group 73">
                  <a:extLst>
                    <a:ext uri="{FF2B5EF4-FFF2-40B4-BE49-F238E27FC236}">
                      <a16:creationId xmlns:a16="http://schemas.microsoft.com/office/drawing/2014/main" id="{9DC0A52B-AB4A-4475-BAD3-59744357D488}"/>
                    </a:ext>
                  </a:extLst>
                </p:cNvPr>
                <p:cNvGrpSpPr/>
                <p:nvPr/>
              </p:nvGrpSpPr>
              <p:grpSpPr>
                <a:xfrm>
                  <a:off x="9487800" y="3678120"/>
                  <a:ext cx="2748600" cy="2345760"/>
                  <a:chOff x="9487800" y="3678120"/>
                  <a:chExt cx="2748600" cy="2345760"/>
                </a:xfrm>
              </p:grpSpPr>
              <p:pic>
                <p:nvPicPr>
                  <p:cNvPr id="53" name="Picture 76">
                    <a:extLst>
                      <a:ext uri="{FF2B5EF4-FFF2-40B4-BE49-F238E27FC236}">
                        <a16:creationId xmlns:a16="http://schemas.microsoft.com/office/drawing/2014/main" id="{92616545-564C-4AC7-A6CB-73CFA9CE0A98}"/>
                      </a:ext>
                    </a:extLst>
                  </p:cNvPr>
                  <p:cNvPicPr/>
                  <p:nvPr/>
                </p:nvPicPr>
                <p:blipFill>
                  <a:blip r:embed="rId7"/>
                  <a:stretch/>
                </p:blipFill>
                <p:spPr>
                  <a:xfrm>
                    <a:off x="9487800" y="3865320"/>
                    <a:ext cx="2562480" cy="2158560"/>
                  </a:xfrm>
                  <a:prstGeom prst="rect">
                    <a:avLst/>
                  </a:prstGeom>
                  <a:noFill/>
                  <a:ln w="0">
                    <a:noFill/>
                  </a:ln>
                </p:spPr>
              </p:pic>
              <p:grpSp>
                <p:nvGrpSpPr>
                  <p:cNvPr id="54" name="Group 93">
                    <a:extLst>
                      <a:ext uri="{FF2B5EF4-FFF2-40B4-BE49-F238E27FC236}">
                        <a16:creationId xmlns:a16="http://schemas.microsoft.com/office/drawing/2014/main" id="{0CF121F1-A967-4148-8C1A-F9EFDD105146}"/>
                      </a:ext>
                    </a:extLst>
                  </p:cNvPr>
                  <p:cNvGrpSpPr/>
                  <p:nvPr/>
                </p:nvGrpSpPr>
                <p:grpSpPr>
                  <a:xfrm>
                    <a:off x="10166400" y="3678120"/>
                    <a:ext cx="2070000" cy="1578240"/>
                    <a:chOff x="10166400" y="3678120"/>
                    <a:chExt cx="2070000" cy="1578240"/>
                  </a:xfrm>
                </p:grpSpPr>
                <p:sp>
                  <p:nvSpPr>
                    <p:cNvPr id="56" name="TextBox 94">
                      <a:extLst>
                        <a:ext uri="{FF2B5EF4-FFF2-40B4-BE49-F238E27FC236}">
                          <a16:creationId xmlns:a16="http://schemas.microsoft.com/office/drawing/2014/main" id="{FD3B53B8-639E-40EE-AE65-1BFA2EDB8942}"/>
                        </a:ext>
                      </a:extLst>
                    </p:cNvPr>
                    <p:cNvSpPr/>
                    <p:nvPr/>
                  </p:nvSpPr>
                  <p:spPr>
                    <a:xfrm rot="10800000">
                      <a:off x="11868480" y="4439160"/>
                      <a:ext cx="367920" cy="817200"/>
                    </a:xfrm>
                    <a:prstGeom prst="rect">
                      <a:avLst/>
                    </a:prstGeom>
                    <a:noFill/>
                    <a:ln w="0">
                      <a:noFill/>
                    </a:ln>
                  </p:spPr>
                  <p:style>
                    <a:lnRef idx="0">
                      <a:scrgbClr r="0" g="0" b="0"/>
                    </a:lnRef>
                    <a:fillRef idx="0">
                      <a:scrgbClr r="0" g="0" b="0"/>
                    </a:fillRef>
                    <a:effectRef idx="0">
                      <a:scrgbClr r="0" g="0" b="0"/>
                    </a:effectRef>
                    <a:fontRef idx="minor"/>
                  </p:style>
                  <p:txBody>
                    <a:bodyPr vert="eaVert" wrap="none" lIns="45000" tIns="90000" rIns="45000" bIns="90000" anchor="t">
                      <a:noAutofit/>
                    </a:bodyPr>
                    <a:lstStyle/>
                    <a:p>
                      <a:pPr defTabSz="457200">
                        <a:lnSpc>
                          <a:spcPct val="100000"/>
                        </a:lnSpc>
                      </a:pPr>
                      <a:r>
                        <a:rPr lang="en-US" sz="1200" b="1" u="none" strike="noStrike">
                          <a:solidFill>
                            <a:schemeClr val="dk1"/>
                          </a:solidFill>
                          <a:effectLst/>
                          <a:uFillTx/>
                          <a:latin typeface="Arial"/>
                        </a:rPr>
                        <a:t>Dose (Gy)</a:t>
                      </a:r>
                      <a:endParaRPr lang="de-DE" sz="1200" b="0" u="none" strike="noStrike">
                        <a:solidFill>
                          <a:srgbClr val="000000"/>
                        </a:solidFill>
                        <a:effectLst/>
                        <a:uFillTx/>
                        <a:latin typeface="Arial"/>
                      </a:endParaRPr>
                    </a:p>
                  </p:txBody>
                </p:sp>
                <p:sp>
                  <p:nvSpPr>
                    <p:cNvPr id="57" name="TextBox 92">
                      <a:extLst>
                        <a:ext uri="{FF2B5EF4-FFF2-40B4-BE49-F238E27FC236}">
                          <a16:creationId xmlns:a16="http://schemas.microsoft.com/office/drawing/2014/main" id="{E61913CB-E747-46D6-897A-D3E50D1797C5}"/>
                        </a:ext>
                      </a:extLst>
                    </p:cNvPr>
                    <p:cNvSpPr/>
                    <p:nvPr/>
                  </p:nvSpPr>
                  <p:spPr>
                    <a:xfrm>
                      <a:off x="10166400" y="3678120"/>
                      <a:ext cx="1320480" cy="267480"/>
                    </a:xfrm>
                    <a:prstGeom prst="rect">
                      <a:avLst/>
                    </a:prstGeom>
                    <a:blipFill rotWithShape="0">
                      <a:blip r:embed="rId8"/>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en-US" sz="1800" b="0" u="none" strike="noStrike">
                          <a:solidFill>
                            <a:srgbClr val="FFFFFF">
                              <a:alpha val="1000"/>
                            </a:srgbClr>
                          </a:solidFill>
                          <a:effectLst/>
                          <a:uFillTx/>
                          <a:latin typeface="Arial"/>
                        </a:rPr>
                        <a:t> </a:t>
                      </a:r>
                      <a:endParaRPr lang="de-DE" sz="1800" b="0" u="none" strike="noStrike">
                        <a:solidFill>
                          <a:srgbClr val="000000"/>
                        </a:solidFill>
                        <a:effectLst/>
                        <a:uFillTx/>
                        <a:latin typeface="Arial"/>
                      </a:endParaRPr>
                    </a:p>
                  </p:txBody>
                </p:sp>
              </p:grpSp>
            </p:grpSp>
            <p:cxnSp>
              <p:nvCxnSpPr>
                <p:cNvPr id="50" name="Straight Arrow Connector 74">
                  <a:extLst>
                    <a:ext uri="{FF2B5EF4-FFF2-40B4-BE49-F238E27FC236}">
                      <a16:creationId xmlns:a16="http://schemas.microsoft.com/office/drawing/2014/main" id="{EC0A7E96-9B64-43B5-97CE-B2724188E4FA}"/>
                    </a:ext>
                  </a:extLst>
                </p:cNvPr>
                <p:cNvCxnSpPr/>
                <p:nvPr/>
              </p:nvCxnSpPr>
              <p:spPr>
                <a:xfrm flipV="1">
                  <a:off x="8693280" y="4008960"/>
                  <a:ext cx="1190520" cy="1331280"/>
                </a:xfrm>
                <a:prstGeom prst="straightConnector1">
                  <a:avLst/>
                </a:prstGeom>
                <a:ln w="19050">
                  <a:solidFill>
                    <a:srgbClr val="000000"/>
                  </a:solidFill>
                  <a:prstDash val="dash"/>
                  <a:round/>
                </a:ln>
              </p:spPr>
            </p:cxnSp>
            <p:cxnSp>
              <p:nvCxnSpPr>
                <p:cNvPr id="51" name="Straight Arrow Connector 75">
                  <a:extLst>
                    <a:ext uri="{FF2B5EF4-FFF2-40B4-BE49-F238E27FC236}">
                      <a16:creationId xmlns:a16="http://schemas.microsoft.com/office/drawing/2014/main" id="{6D051C1E-4236-4EB1-A0A4-32AD6C7F2317}"/>
                    </a:ext>
                  </a:extLst>
                </p:cNvPr>
                <p:cNvCxnSpPr/>
                <p:nvPr/>
              </p:nvCxnSpPr>
              <p:spPr>
                <a:xfrm>
                  <a:off x="8693280" y="5389920"/>
                  <a:ext cx="1157040" cy="261000"/>
                </a:xfrm>
                <a:prstGeom prst="straightConnector1">
                  <a:avLst/>
                </a:prstGeom>
                <a:ln w="19050">
                  <a:solidFill>
                    <a:srgbClr val="000000"/>
                  </a:solidFill>
                  <a:prstDash val="dash"/>
                  <a:round/>
                </a:ln>
              </p:spPr>
            </p:cxnSp>
          </p:grpSp>
          <p:cxnSp>
            <p:nvCxnSpPr>
              <p:cNvPr id="45" name="Straight Arrow Connector 66">
                <a:extLst>
                  <a:ext uri="{FF2B5EF4-FFF2-40B4-BE49-F238E27FC236}">
                    <a16:creationId xmlns:a16="http://schemas.microsoft.com/office/drawing/2014/main" id="{007BD975-84A5-4E93-A069-8C9F5EAD714C}"/>
                  </a:ext>
                </a:extLst>
              </p:cNvPr>
              <p:cNvCxnSpPr/>
              <p:nvPr/>
            </p:nvCxnSpPr>
            <p:spPr>
              <a:xfrm>
                <a:off x="8609040" y="2418120"/>
                <a:ext cx="1440" cy="1199160"/>
              </a:xfrm>
              <a:prstGeom prst="straightConnector1">
                <a:avLst/>
              </a:prstGeom>
              <a:ln w="28575">
                <a:solidFill>
                  <a:srgbClr val="000000"/>
                </a:solidFill>
                <a:round/>
                <a:tailEnd type="triangle" w="med" len="med"/>
              </a:ln>
            </p:spPr>
          </p:cxnSp>
          <p:sp>
            <p:nvSpPr>
              <p:cNvPr id="46" name="TextBox 70">
                <a:extLst>
                  <a:ext uri="{FF2B5EF4-FFF2-40B4-BE49-F238E27FC236}">
                    <a16:creationId xmlns:a16="http://schemas.microsoft.com/office/drawing/2014/main" id="{71E17FF5-088B-44F2-8483-8A964B333BC6}"/>
                  </a:ext>
                </a:extLst>
              </p:cNvPr>
              <p:cNvSpPr/>
              <p:nvPr/>
            </p:nvSpPr>
            <p:spPr>
              <a:xfrm>
                <a:off x="7439760" y="3711600"/>
                <a:ext cx="1368360" cy="267480"/>
              </a:xfrm>
              <a:prstGeom prst="rect">
                <a:avLst/>
              </a:prstGeom>
              <a:blipFill rotWithShape="0">
                <a:blip r:embed="rId9"/>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100000"/>
                  </a:lnSpc>
                </a:pPr>
                <a:r>
                  <a:rPr lang="en-US" sz="1800" b="0" u="none" strike="noStrike">
                    <a:solidFill>
                      <a:srgbClr val="FFFFFF">
                        <a:alpha val="1000"/>
                      </a:srgbClr>
                    </a:solidFill>
                    <a:effectLst/>
                    <a:uFillTx/>
                    <a:latin typeface="Arial"/>
                  </a:rPr>
                  <a:t> </a:t>
                </a:r>
                <a:endParaRPr lang="de-DE" sz="1800" b="0" u="none" strike="noStrike">
                  <a:solidFill>
                    <a:srgbClr val="000000"/>
                  </a:solidFill>
                  <a:effectLst/>
                  <a:uFillTx/>
                  <a:latin typeface="Arial"/>
                </a:endParaRPr>
              </a:p>
            </p:txBody>
          </p:sp>
        </p:grpSp>
        <p:sp>
          <p:nvSpPr>
            <p:cNvPr id="167" name="TextBox 166">
              <a:extLst>
                <a:ext uri="{FF2B5EF4-FFF2-40B4-BE49-F238E27FC236}">
                  <a16:creationId xmlns:a16="http://schemas.microsoft.com/office/drawing/2014/main" id="{3CAA2534-5CEF-4606-967C-A3EE7B6F3029}"/>
                </a:ext>
              </a:extLst>
            </p:cNvPr>
            <p:cNvSpPr txBox="1"/>
            <p:nvPr/>
          </p:nvSpPr>
          <p:spPr>
            <a:xfrm>
              <a:off x="8575164" y="3110647"/>
              <a:ext cx="1718740" cy="276999"/>
            </a:xfrm>
            <a:prstGeom prst="rect">
              <a:avLst/>
            </a:prstGeom>
            <a:noFill/>
          </p:spPr>
          <p:txBody>
            <a:bodyPr wrap="none" rtlCol="0">
              <a:spAutoFit/>
            </a:bodyPr>
            <a:lstStyle/>
            <a:p>
              <a:r>
                <a:rPr lang="en-US" sz="1200" b="1" u="sng" dirty="0"/>
                <a:t>Simulation by Ocelot</a:t>
              </a:r>
            </a:p>
          </p:txBody>
        </p:sp>
      </p:grpSp>
      <p:sp>
        <p:nvSpPr>
          <p:cNvPr id="3" name="Rectangle 2">
            <a:extLst>
              <a:ext uri="{FF2B5EF4-FFF2-40B4-BE49-F238E27FC236}">
                <a16:creationId xmlns:a16="http://schemas.microsoft.com/office/drawing/2014/main" id="{A40017B1-5848-E46C-C2B9-A97AE342495C}"/>
              </a:ext>
            </a:extLst>
          </p:cNvPr>
          <p:cNvSpPr/>
          <p:nvPr/>
        </p:nvSpPr>
        <p:spPr>
          <a:xfrm>
            <a:off x="984493" y="2967015"/>
            <a:ext cx="856689" cy="3308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030A0"/>
                </a:solidFill>
              </a:rPr>
              <a:t>50 </a:t>
            </a:r>
            <a:r>
              <a:rPr lang="el-GR" sz="1200" b="1" dirty="0">
                <a:solidFill>
                  <a:srgbClr val="7030A0"/>
                </a:solidFill>
              </a:rPr>
              <a:t>μ</a:t>
            </a:r>
            <a:r>
              <a:rPr lang="en-US" sz="1200" b="1" dirty="0">
                <a:solidFill>
                  <a:srgbClr val="7030A0"/>
                </a:solidFill>
              </a:rPr>
              <a:t>m </a:t>
            </a:r>
            <a:r>
              <a:rPr lang="en-US" sz="1200" b="1" dirty="0" err="1">
                <a:solidFill>
                  <a:srgbClr val="7030A0"/>
                </a:solidFill>
              </a:rPr>
              <a:t>Ti</a:t>
            </a:r>
            <a:endParaRPr lang="en-US" sz="1200" b="1" dirty="0">
              <a:solidFill>
                <a:srgbClr val="7030A0"/>
              </a:solidFill>
            </a:endParaRPr>
          </a:p>
        </p:txBody>
      </p:sp>
      <p:cxnSp>
        <p:nvCxnSpPr>
          <p:cNvPr id="8" name="Straight Arrow Connector 7">
            <a:extLst>
              <a:ext uri="{FF2B5EF4-FFF2-40B4-BE49-F238E27FC236}">
                <a16:creationId xmlns:a16="http://schemas.microsoft.com/office/drawing/2014/main" id="{44CA352D-64BB-4736-9B38-17EAA928DAFD}"/>
              </a:ext>
            </a:extLst>
          </p:cNvPr>
          <p:cNvCxnSpPr>
            <a:cxnSpLocks/>
          </p:cNvCxnSpPr>
          <p:nvPr/>
        </p:nvCxnSpPr>
        <p:spPr>
          <a:xfrm flipH="1">
            <a:off x="2935976" y="1808166"/>
            <a:ext cx="385560" cy="57096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381ECB-FA1A-4A30-B335-09255EC42B9E}"/>
              </a:ext>
            </a:extLst>
          </p:cNvPr>
          <p:cNvSpPr txBox="1"/>
          <p:nvPr/>
        </p:nvSpPr>
        <p:spPr>
          <a:xfrm>
            <a:off x="2804970" y="1388609"/>
            <a:ext cx="1609893" cy="461665"/>
          </a:xfrm>
          <a:prstGeom prst="rect">
            <a:avLst/>
          </a:prstGeom>
          <a:noFill/>
        </p:spPr>
        <p:txBody>
          <a:bodyPr wrap="square" rtlCol="0">
            <a:spAutoFit/>
          </a:bodyPr>
          <a:lstStyle/>
          <a:p>
            <a:r>
              <a:rPr lang="en-US" sz="1200" dirty="0"/>
              <a:t>Radially dependent scattering angle</a:t>
            </a:r>
          </a:p>
        </p:txBody>
      </p:sp>
    </p:spTree>
    <p:extLst>
      <p:ext uri="{BB962C8B-B14F-4D97-AF65-F5344CB8AC3E}">
        <p14:creationId xmlns:p14="http://schemas.microsoft.com/office/powerpoint/2010/main" val="250170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D7A-D228-40BF-A855-96803EA6ECC4}"/>
              </a:ext>
            </a:extLst>
          </p:cNvPr>
          <p:cNvSpPr>
            <a:spLocks noGrp="1"/>
          </p:cNvSpPr>
          <p:nvPr>
            <p:ph type="title"/>
          </p:nvPr>
        </p:nvSpPr>
        <p:spPr/>
        <p:txBody>
          <a:bodyPr/>
          <a:lstStyle/>
          <a:p>
            <a:r>
              <a:rPr lang="en-US" dirty="0"/>
              <a:t>Dose parameter space</a:t>
            </a:r>
          </a:p>
        </p:txBody>
      </p:sp>
      <p:sp>
        <p:nvSpPr>
          <p:cNvPr id="4" name="Text Placeholder 3">
            <a:extLst>
              <a:ext uri="{FF2B5EF4-FFF2-40B4-BE49-F238E27FC236}">
                <a16:creationId xmlns:a16="http://schemas.microsoft.com/office/drawing/2014/main" id="{0B9C2B5B-A71F-4F2D-8A7F-C8C756786D94}"/>
              </a:ext>
            </a:extLst>
          </p:cNvPr>
          <p:cNvSpPr>
            <a:spLocks noGrp="1"/>
          </p:cNvSpPr>
          <p:nvPr>
            <p:ph type="body" sz="quarter" idx="13"/>
          </p:nvPr>
        </p:nvSpPr>
        <p:spPr>
          <a:xfrm>
            <a:off x="407988" y="817500"/>
            <a:ext cx="11376024" cy="748422"/>
          </a:xfrm>
        </p:spPr>
        <p:txBody>
          <a:bodyPr/>
          <a:lstStyle/>
          <a:p>
            <a:r>
              <a:rPr lang="en-US" u="sng" dirty="0"/>
              <a:t>1 cm</a:t>
            </a:r>
            <a:r>
              <a:rPr lang="en-US" u="sng" baseline="30000" dirty="0"/>
              <a:t>2</a:t>
            </a:r>
            <a:r>
              <a:rPr lang="en-US" u="sng" dirty="0"/>
              <a:t> uniform </a:t>
            </a:r>
            <a:r>
              <a:rPr lang="en-US" dirty="0"/>
              <a:t>dose from scattering beams</a:t>
            </a:r>
            <a:br>
              <a:rPr lang="en-US" dirty="0"/>
            </a:br>
            <a:r>
              <a:rPr lang="en-US" dirty="0"/>
              <a:t>0.5-1.5 mm RMS size for scanning beams (uniform and </a:t>
            </a:r>
            <a:r>
              <a:rPr lang="en-US" dirty="0" err="1"/>
              <a:t>minibeam</a:t>
            </a:r>
            <a:r>
              <a:rPr lang="zh-CN" altLang="en-US" dirty="0"/>
              <a:t>）</a:t>
            </a:r>
            <a:endParaRPr lang="en-US" dirty="0"/>
          </a:p>
        </p:txBody>
      </p:sp>
      <p:pic>
        <p:nvPicPr>
          <p:cNvPr id="5" name="Picture 4">
            <a:extLst>
              <a:ext uri="{FF2B5EF4-FFF2-40B4-BE49-F238E27FC236}">
                <a16:creationId xmlns:a16="http://schemas.microsoft.com/office/drawing/2014/main" id="{C20E4C39-91B8-4595-89F7-2C6696935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17" y="1565922"/>
            <a:ext cx="8229616" cy="4937770"/>
          </a:xfrm>
          <a:prstGeom prst="rect">
            <a:avLst/>
          </a:prstGeom>
        </p:spPr>
      </p:pic>
      <p:grpSp>
        <p:nvGrpSpPr>
          <p:cNvPr id="99" name="Group 98">
            <a:extLst>
              <a:ext uri="{FF2B5EF4-FFF2-40B4-BE49-F238E27FC236}">
                <a16:creationId xmlns:a16="http://schemas.microsoft.com/office/drawing/2014/main" id="{9C193E4B-9B3B-45EB-934F-B5D8D31DDA11}"/>
              </a:ext>
            </a:extLst>
          </p:cNvPr>
          <p:cNvGrpSpPr/>
          <p:nvPr/>
        </p:nvGrpSpPr>
        <p:grpSpPr>
          <a:xfrm>
            <a:off x="8695015" y="2837819"/>
            <a:ext cx="2937052" cy="705059"/>
            <a:chOff x="8695015" y="3077867"/>
            <a:chExt cx="2937052" cy="705059"/>
          </a:xfrm>
        </p:grpSpPr>
        <p:sp>
          <p:nvSpPr>
            <p:cNvPr id="8" name="Rectangle 7">
              <a:extLst>
                <a:ext uri="{FF2B5EF4-FFF2-40B4-BE49-F238E27FC236}">
                  <a16:creationId xmlns:a16="http://schemas.microsoft.com/office/drawing/2014/main" id="{7A96A98B-CF34-475A-8856-0EF6877E9210}"/>
                </a:ext>
              </a:extLst>
            </p:cNvPr>
            <p:cNvSpPr/>
            <p:nvPr/>
          </p:nvSpPr>
          <p:spPr>
            <a:xfrm>
              <a:off x="8713517" y="3623100"/>
              <a:ext cx="324000" cy="108000"/>
            </a:xfrm>
            <a:prstGeom prst="rect">
              <a:avLst/>
            </a:prstGeom>
            <a:solidFill>
              <a:schemeClr val="bg1"/>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11" name="TextBox 10">
              <a:extLst>
                <a:ext uri="{FF2B5EF4-FFF2-40B4-BE49-F238E27FC236}">
                  <a16:creationId xmlns:a16="http://schemas.microsoft.com/office/drawing/2014/main" id="{71280F3B-6100-4E41-8061-DB3F246A9D3F}"/>
                </a:ext>
              </a:extLst>
            </p:cNvPr>
            <p:cNvSpPr txBox="1"/>
            <p:nvPr/>
          </p:nvSpPr>
          <p:spPr>
            <a:xfrm>
              <a:off x="9019015" y="3505927"/>
              <a:ext cx="1322798" cy="276999"/>
            </a:xfrm>
            <a:prstGeom prst="rect">
              <a:avLst/>
            </a:prstGeom>
            <a:noFill/>
          </p:spPr>
          <p:txBody>
            <a:bodyPr wrap="none" rtlCol="0">
              <a:spAutoFit/>
            </a:bodyPr>
            <a:lstStyle/>
            <a:p>
              <a:r>
                <a:rPr lang="en-US" sz="1200" b="1" dirty="0"/>
                <a:t>Scanning beam</a:t>
              </a:r>
            </a:p>
          </p:txBody>
        </p:sp>
        <p:grpSp>
          <p:nvGrpSpPr>
            <p:cNvPr id="96" name="Group 95">
              <a:extLst>
                <a:ext uri="{FF2B5EF4-FFF2-40B4-BE49-F238E27FC236}">
                  <a16:creationId xmlns:a16="http://schemas.microsoft.com/office/drawing/2014/main" id="{E77C7D55-E87A-4D7D-814F-6B12E882F7C5}"/>
                </a:ext>
              </a:extLst>
            </p:cNvPr>
            <p:cNvGrpSpPr/>
            <p:nvPr/>
          </p:nvGrpSpPr>
          <p:grpSpPr>
            <a:xfrm>
              <a:off x="8695015" y="3077867"/>
              <a:ext cx="2937052" cy="467499"/>
              <a:chOff x="8714027" y="3401418"/>
              <a:chExt cx="2937052" cy="467499"/>
            </a:xfrm>
          </p:grpSpPr>
          <p:sp>
            <p:nvSpPr>
              <p:cNvPr id="7" name="Rectangle 6">
                <a:extLst>
                  <a:ext uri="{FF2B5EF4-FFF2-40B4-BE49-F238E27FC236}">
                    <a16:creationId xmlns:a16="http://schemas.microsoft.com/office/drawing/2014/main" id="{56B8DF75-243C-495E-A7B6-953170664655}"/>
                  </a:ext>
                </a:extLst>
              </p:cNvPr>
              <p:cNvSpPr/>
              <p:nvPr/>
            </p:nvSpPr>
            <p:spPr>
              <a:xfrm>
                <a:off x="8714027" y="3495531"/>
                <a:ext cx="324000" cy="108000"/>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9" name="Rectangle 8">
                <a:extLst>
                  <a:ext uri="{FF2B5EF4-FFF2-40B4-BE49-F238E27FC236}">
                    <a16:creationId xmlns:a16="http://schemas.microsoft.com/office/drawing/2014/main" id="{DEFA2FED-12DE-4F1B-9FDE-29FC3B7EB14C}"/>
                  </a:ext>
                </a:extLst>
              </p:cNvPr>
              <p:cNvSpPr/>
              <p:nvPr/>
            </p:nvSpPr>
            <p:spPr>
              <a:xfrm>
                <a:off x="8714027" y="3675531"/>
                <a:ext cx="324000" cy="108000"/>
              </a:xfrm>
              <a:prstGeom prst="rect">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chemeClr val="tx1"/>
                  </a:solidFill>
                </a:endParaRPr>
              </a:p>
            </p:txBody>
          </p:sp>
          <p:sp>
            <p:nvSpPr>
              <p:cNvPr id="10" name="TextBox 9">
                <a:extLst>
                  <a:ext uri="{FF2B5EF4-FFF2-40B4-BE49-F238E27FC236}">
                    <a16:creationId xmlns:a16="http://schemas.microsoft.com/office/drawing/2014/main" id="{773B52FC-815D-4BBF-93EC-8DE379DFD084}"/>
                  </a:ext>
                </a:extLst>
              </p:cNvPr>
              <p:cNvSpPr txBox="1"/>
              <p:nvPr/>
            </p:nvSpPr>
            <p:spPr>
              <a:xfrm>
                <a:off x="9015421" y="3401418"/>
                <a:ext cx="1883849" cy="307777"/>
              </a:xfrm>
              <a:prstGeom prst="rect">
                <a:avLst/>
              </a:prstGeom>
              <a:noFill/>
            </p:spPr>
            <p:txBody>
              <a:bodyPr wrap="none" rtlCol="0">
                <a:spAutoFit/>
              </a:bodyPr>
              <a:lstStyle/>
              <a:p>
                <a:r>
                  <a:rPr lang="en-US" sz="1200" b="1" dirty="0"/>
                  <a:t>Scattering, 4.5 MHz (</a:t>
                </a:r>
                <a:r>
                  <a:rPr lang="en-US" sz="1400" b="1" dirty="0">
                    <a:solidFill>
                      <a:srgbClr val="00B050"/>
                    </a:solidFill>
                  </a:rPr>
                  <a:t>✓</a:t>
                </a:r>
                <a:r>
                  <a:rPr lang="en-US" sz="1200" b="1" dirty="0"/>
                  <a:t>)</a:t>
                </a:r>
              </a:p>
            </p:txBody>
          </p:sp>
          <p:sp>
            <p:nvSpPr>
              <p:cNvPr id="12" name="TextBox 11">
                <a:extLst>
                  <a:ext uri="{FF2B5EF4-FFF2-40B4-BE49-F238E27FC236}">
                    <a16:creationId xmlns:a16="http://schemas.microsoft.com/office/drawing/2014/main" id="{8B15379C-D9E1-4CA5-9C1D-7B4208EB12D7}"/>
                  </a:ext>
                </a:extLst>
              </p:cNvPr>
              <p:cNvSpPr txBox="1"/>
              <p:nvPr/>
            </p:nvSpPr>
            <p:spPr>
              <a:xfrm>
                <a:off x="9015421" y="3591918"/>
                <a:ext cx="2635658" cy="276999"/>
              </a:xfrm>
              <a:prstGeom prst="rect">
                <a:avLst/>
              </a:prstGeom>
              <a:noFill/>
            </p:spPr>
            <p:txBody>
              <a:bodyPr wrap="none" rtlCol="0">
                <a:spAutoFit/>
              </a:bodyPr>
              <a:lstStyle/>
              <a:p>
                <a:r>
                  <a:rPr lang="en-US" sz="1200" b="1" dirty="0"/>
                  <a:t>Scattering, two-bunch scheme(</a:t>
                </a:r>
                <a:r>
                  <a:rPr lang="en-US" sz="1200" b="1" dirty="0">
                    <a:solidFill>
                      <a:srgbClr val="00B050"/>
                    </a:solidFill>
                  </a:rPr>
                  <a:t>✓</a:t>
                </a:r>
                <a:r>
                  <a:rPr lang="en-US" sz="1200" b="1" dirty="0"/>
                  <a:t>)</a:t>
                </a:r>
              </a:p>
            </p:txBody>
          </p:sp>
        </p:grpSp>
      </p:grpSp>
      <p:sp>
        <p:nvSpPr>
          <p:cNvPr id="13" name="TextBox 12">
            <a:extLst>
              <a:ext uri="{FF2B5EF4-FFF2-40B4-BE49-F238E27FC236}">
                <a16:creationId xmlns:a16="http://schemas.microsoft.com/office/drawing/2014/main" id="{4D1E9284-CD88-446E-A298-C218D75F1DB6}"/>
              </a:ext>
            </a:extLst>
          </p:cNvPr>
          <p:cNvSpPr txBox="1"/>
          <p:nvPr/>
        </p:nvSpPr>
        <p:spPr>
          <a:xfrm>
            <a:off x="8665225" y="4738240"/>
            <a:ext cx="2348918" cy="646331"/>
          </a:xfrm>
          <a:prstGeom prst="rect">
            <a:avLst/>
          </a:prstGeom>
          <a:noFill/>
        </p:spPr>
        <p:txBody>
          <a:bodyPr wrap="square" rtlCol="0">
            <a:spAutoFit/>
          </a:bodyPr>
          <a:lstStyle/>
          <a:p>
            <a:r>
              <a:rPr lang="en-US" sz="1200" b="1" dirty="0"/>
              <a:t>Scanning beams for spatially fractionated RT:</a:t>
            </a:r>
          </a:p>
          <a:p>
            <a:r>
              <a:rPr lang="en-US" altLang="zh-CN" sz="1200" b="1" dirty="0"/>
              <a:t>0.5-1.5 mm</a:t>
            </a:r>
            <a:r>
              <a:rPr lang="en-US" altLang="zh-CN" sz="1200" b="1" baseline="30000" dirty="0"/>
              <a:t>2</a:t>
            </a:r>
            <a:r>
              <a:rPr lang="en-US" altLang="zh-CN" sz="1200" b="1" dirty="0"/>
              <a:t> </a:t>
            </a:r>
            <a:r>
              <a:rPr lang="en-US" altLang="zh-CN" sz="1200" b="1" dirty="0" err="1"/>
              <a:t>minibeam</a:t>
            </a:r>
            <a:endParaRPr lang="en-US" altLang="zh-CN" sz="1200" b="1" dirty="0"/>
          </a:p>
        </p:txBody>
      </p:sp>
      <p:sp>
        <p:nvSpPr>
          <p:cNvPr id="14" name="Rectangle 13">
            <a:extLst>
              <a:ext uri="{FF2B5EF4-FFF2-40B4-BE49-F238E27FC236}">
                <a16:creationId xmlns:a16="http://schemas.microsoft.com/office/drawing/2014/main" id="{15D2E676-93D7-448C-9467-EBE3DDB79A5E}"/>
              </a:ext>
            </a:extLst>
          </p:cNvPr>
          <p:cNvSpPr/>
          <p:nvPr/>
        </p:nvSpPr>
        <p:spPr>
          <a:xfrm>
            <a:off x="2143955" y="5143338"/>
            <a:ext cx="5486400" cy="748422"/>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cxnSp>
        <p:nvCxnSpPr>
          <p:cNvPr id="15" name="Straight Arrow Connector 14">
            <a:extLst>
              <a:ext uri="{FF2B5EF4-FFF2-40B4-BE49-F238E27FC236}">
                <a16:creationId xmlns:a16="http://schemas.microsoft.com/office/drawing/2014/main" id="{54D8030E-53F7-4949-886B-B785A395D142}"/>
              </a:ext>
            </a:extLst>
          </p:cNvPr>
          <p:cNvCxnSpPr>
            <a:cxnSpLocks/>
            <a:stCxn id="13" idx="1"/>
          </p:cNvCxnSpPr>
          <p:nvPr/>
        </p:nvCxnSpPr>
        <p:spPr>
          <a:xfrm flipH="1">
            <a:off x="7696537" y="5061406"/>
            <a:ext cx="968688" cy="39154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Footer Placeholder 88">
            <a:extLst>
              <a:ext uri="{FF2B5EF4-FFF2-40B4-BE49-F238E27FC236}">
                <a16:creationId xmlns:a16="http://schemas.microsoft.com/office/drawing/2014/main" id="{169C0C57-146F-41F8-AEC4-B4BBC2B12687}"/>
              </a:ext>
            </a:extLst>
          </p:cNvPr>
          <p:cNvSpPr>
            <a:spLocks noGrp="1"/>
          </p:cNvSpPr>
          <p:nvPr>
            <p:ph type="ftr" sz="quarter" idx="11"/>
          </p:nvPr>
        </p:nvSpPr>
        <p:spPr/>
        <p:txBody>
          <a:bodyPr/>
          <a:lstStyle/>
          <a:p>
            <a:r>
              <a:rPr lang="en-US"/>
              <a:t>X.-K. Li          |          VHEE'25, Daresbury          |          The new beamline and biolab at FLASHlab@PITZ</a:t>
            </a:r>
          </a:p>
        </p:txBody>
      </p:sp>
      <p:grpSp>
        <p:nvGrpSpPr>
          <p:cNvPr id="92" name="Group 91">
            <a:extLst>
              <a:ext uri="{FF2B5EF4-FFF2-40B4-BE49-F238E27FC236}">
                <a16:creationId xmlns:a16="http://schemas.microsoft.com/office/drawing/2014/main" id="{BC775B1B-7A5B-4D46-B26F-2D1773874C9E}"/>
              </a:ext>
            </a:extLst>
          </p:cNvPr>
          <p:cNvGrpSpPr/>
          <p:nvPr/>
        </p:nvGrpSpPr>
        <p:grpSpPr>
          <a:xfrm>
            <a:off x="8003341" y="74053"/>
            <a:ext cx="3736792" cy="2460632"/>
            <a:chOff x="8003341" y="74053"/>
            <a:chExt cx="3736792" cy="2460632"/>
          </a:xfrm>
        </p:grpSpPr>
        <p:grpSp>
          <p:nvGrpSpPr>
            <p:cNvPr id="18" name="Group 17">
              <a:extLst>
                <a:ext uri="{FF2B5EF4-FFF2-40B4-BE49-F238E27FC236}">
                  <a16:creationId xmlns:a16="http://schemas.microsoft.com/office/drawing/2014/main" id="{34991663-B31B-4B18-BCEF-D2DD53607F07}"/>
                </a:ext>
              </a:extLst>
            </p:cNvPr>
            <p:cNvGrpSpPr>
              <a:grpSpLocks noChangeAspect="1"/>
            </p:cNvGrpSpPr>
            <p:nvPr/>
          </p:nvGrpSpPr>
          <p:grpSpPr>
            <a:xfrm>
              <a:off x="8003341" y="74053"/>
              <a:ext cx="3339547" cy="1691187"/>
              <a:chOff x="1727201" y="5144526"/>
              <a:chExt cx="2784335" cy="1227162"/>
            </a:xfrm>
          </p:grpSpPr>
          <p:sp>
            <p:nvSpPr>
              <p:cNvPr id="19" name="Rectangle 18">
                <a:extLst>
                  <a:ext uri="{FF2B5EF4-FFF2-40B4-BE49-F238E27FC236}">
                    <a16:creationId xmlns:a16="http://schemas.microsoft.com/office/drawing/2014/main" id="{63A823C8-7E19-4E1E-B1B4-7D94DE43B41D}"/>
                  </a:ext>
                </a:extLst>
              </p:cNvPr>
              <p:cNvSpPr/>
              <p:nvPr/>
            </p:nvSpPr>
            <p:spPr>
              <a:xfrm>
                <a:off x="1919536" y="5144526"/>
                <a:ext cx="2592000" cy="243876"/>
              </a:xfrm>
              <a:prstGeom prst="rect">
                <a:avLst/>
              </a:prstGeom>
            </p:spPr>
            <p:txBody>
              <a:bodyPr wrap="square">
                <a:spAutoFit/>
              </a:bodyPr>
              <a:lstStyle/>
              <a:p>
                <a:pPr algn="ctr"/>
                <a:r>
                  <a:rPr lang="en-US" sz="1600" b="1" dirty="0">
                    <a:solidFill>
                      <a:srgbClr val="FF0000"/>
                    </a:solidFill>
                  </a:rPr>
                  <a:t>Pulse Train Time Structure</a:t>
                </a:r>
                <a:endParaRPr lang="en-US" sz="1600" dirty="0">
                  <a:solidFill>
                    <a:srgbClr val="FF0000"/>
                  </a:solidFill>
                </a:endParaRPr>
              </a:p>
            </p:txBody>
          </p:sp>
          <p:grpSp>
            <p:nvGrpSpPr>
              <p:cNvPr id="20" name="Group 19">
                <a:extLst>
                  <a:ext uri="{FF2B5EF4-FFF2-40B4-BE49-F238E27FC236}">
                    <a16:creationId xmlns:a16="http://schemas.microsoft.com/office/drawing/2014/main" id="{4BC9BB76-B59F-4A75-9DEE-5608AD22F137}"/>
                  </a:ext>
                </a:extLst>
              </p:cNvPr>
              <p:cNvGrpSpPr/>
              <p:nvPr/>
            </p:nvGrpSpPr>
            <p:grpSpPr>
              <a:xfrm>
                <a:off x="1727201" y="5401153"/>
                <a:ext cx="2684630" cy="970535"/>
                <a:chOff x="1993800" y="2714628"/>
                <a:chExt cx="2013473" cy="727901"/>
              </a:xfrm>
            </p:grpSpPr>
            <p:sp>
              <p:nvSpPr>
                <p:cNvPr id="21" name="Line 2">
                  <a:extLst>
                    <a:ext uri="{FF2B5EF4-FFF2-40B4-BE49-F238E27FC236}">
                      <a16:creationId xmlns:a16="http://schemas.microsoft.com/office/drawing/2014/main" id="{2B9C874F-3043-42F2-84EA-36D17CDBEA20}"/>
                    </a:ext>
                  </a:extLst>
                </p:cNvPr>
                <p:cNvSpPr>
                  <a:spLocks noChangeShapeType="1"/>
                </p:cNvSpPr>
                <p:nvPr/>
              </p:nvSpPr>
              <p:spPr bwMode="auto">
                <a:xfrm>
                  <a:off x="2105212" y="3088308"/>
                  <a:ext cx="1800000" cy="0"/>
                </a:xfrm>
                <a:prstGeom prst="line">
                  <a:avLst/>
                </a:prstGeom>
                <a:noFill/>
                <a:ln w="19050">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US" sz="1100" dirty="0"/>
                </a:p>
              </p:txBody>
            </p:sp>
            <p:sp>
              <p:nvSpPr>
                <p:cNvPr id="22" name="Line 3">
                  <a:extLst>
                    <a:ext uri="{FF2B5EF4-FFF2-40B4-BE49-F238E27FC236}">
                      <a16:creationId xmlns:a16="http://schemas.microsoft.com/office/drawing/2014/main" id="{C78D8449-3534-485A-BA74-23F25C8A9ACB}"/>
                    </a:ext>
                  </a:extLst>
                </p:cNvPr>
                <p:cNvSpPr>
                  <a:spLocks noChangeShapeType="1"/>
                </p:cNvSpPr>
                <p:nvPr/>
              </p:nvSpPr>
              <p:spPr bwMode="auto">
                <a:xfrm flipH="1">
                  <a:off x="2193024" y="2911968"/>
                  <a:ext cx="7656" cy="4215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23" name="Line 4">
                  <a:extLst>
                    <a:ext uri="{FF2B5EF4-FFF2-40B4-BE49-F238E27FC236}">
                      <a16:creationId xmlns:a16="http://schemas.microsoft.com/office/drawing/2014/main" id="{BB35ADD8-E159-4F77-AA72-A94C5BC03174}"/>
                    </a:ext>
                  </a:extLst>
                </p:cNvPr>
                <p:cNvSpPr>
                  <a:spLocks noChangeShapeType="1"/>
                </p:cNvSpPr>
                <p:nvPr/>
              </p:nvSpPr>
              <p:spPr bwMode="auto">
                <a:xfrm>
                  <a:off x="3492000" y="2952750"/>
                  <a:ext cx="0" cy="3849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24" name="Text Box 5">
                  <a:extLst>
                    <a:ext uri="{FF2B5EF4-FFF2-40B4-BE49-F238E27FC236}">
                      <a16:creationId xmlns:a16="http://schemas.microsoft.com/office/drawing/2014/main" id="{FF35AFAD-4D11-4285-8EE3-1BA61B4097AE}"/>
                    </a:ext>
                  </a:extLst>
                </p:cNvPr>
                <p:cNvSpPr txBox="1">
                  <a:spLocks noChangeArrowheads="1"/>
                </p:cNvSpPr>
                <p:nvPr/>
              </p:nvSpPr>
              <p:spPr bwMode="auto">
                <a:xfrm>
                  <a:off x="2642148" y="3116802"/>
                  <a:ext cx="714515" cy="25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900">
                      <a:solidFill>
                        <a:schemeClr val="tx1"/>
                      </a:solidFill>
                      <a:latin typeface="Arial" pitchFamily="34" charset="0"/>
                      <a:ea typeface="ＭＳ Ｐゴシック" pitchFamily="34" charset="-128"/>
                    </a:defRPr>
                  </a:lvl1pPr>
                  <a:lvl2pPr marL="37931725" indent="-37474525" eaLnBrk="0" hangingPunct="0">
                    <a:defRPr sz="900">
                      <a:solidFill>
                        <a:schemeClr val="tx1"/>
                      </a:solidFill>
                      <a:latin typeface="Arial" pitchFamily="34" charset="0"/>
                      <a:ea typeface="ＭＳ Ｐゴシック" pitchFamily="34" charset="-128"/>
                    </a:defRPr>
                  </a:lvl2pPr>
                  <a:lvl3pPr eaLnBrk="0" hangingPunct="0">
                    <a:defRPr sz="900">
                      <a:solidFill>
                        <a:schemeClr val="tx1"/>
                      </a:solidFill>
                      <a:latin typeface="Arial" pitchFamily="34" charset="0"/>
                      <a:ea typeface="ＭＳ Ｐゴシック" pitchFamily="34" charset="-128"/>
                    </a:defRPr>
                  </a:lvl3pPr>
                  <a:lvl4pPr eaLnBrk="0" hangingPunct="0">
                    <a:defRPr sz="900">
                      <a:solidFill>
                        <a:schemeClr val="tx1"/>
                      </a:solidFill>
                      <a:latin typeface="Arial" pitchFamily="34" charset="0"/>
                      <a:ea typeface="ＭＳ Ｐゴシック" pitchFamily="34" charset="-128"/>
                    </a:defRPr>
                  </a:lvl4pPr>
                  <a:lvl5pPr eaLnBrk="0" hangingPunct="0">
                    <a:defRPr sz="9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9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9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9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900">
                      <a:solidFill>
                        <a:schemeClr val="tx1"/>
                      </a:solidFill>
                      <a:latin typeface="Arial" pitchFamily="34" charset="0"/>
                      <a:ea typeface="ＭＳ Ｐゴシック" pitchFamily="34" charset="-128"/>
                    </a:defRPr>
                  </a:lvl9pPr>
                </a:lstStyle>
                <a:p>
                  <a:pPr eaLnBrk="1" hangingPunct="1">
                    <a:buFont typeface="Wingdings" pitchFamily="2" charset="2"/>
                    <a:buNone/>
                  </a:pPr>
                  <a:r>
                    <a:rPr lang="de-DE" sz="1400" b="1" dirty="0">
                      <a:solidFill>
                        <a:srgbClr val="FF0000"/>
                      </a:solidFill>
                      <a:latin typeface="Helvetica" pitchFamily="34" charset="0"/>
                    </a:rPr>
                    <a:t>1-10 Hz</a:t>
                  </a:r>
                  <a:endParaRPr lang="de-DE" sz="1400" dirty="0">
                    <a:solidFill>
                      <a:srgbClr val="FF0000"/>
                    </a:solidFill>
                    <a:latin typeface="Times New Roman" pitchFamily="18" charset="0"/>
                  </a:endParaRPr>
                </a:p>
              </p:txBody>
            </p:sp>
            <p:sp>
              <p:nvSpPr>
                <p:cNvPr id="25" name="Text Box 6">
                  <a:extLst>
                    <a:ext uri="{FF2B5EF4-FFF2-40B4-BE49-F238E27FC236}">
                      <a16:creationId xmlns:a16="http://schemas.microsoft.com/office/drawing/2014/main" id="{FA4243B3-55C2-4D46-A413-B2C55A66A418}"/>
                    </a:ext>
                  </a:extLst>
                </p:cNvPr>
                <p:cNvSpPr txBox="1">
                  <a:spLocks noChangeArrowheads="1"/>
                </p:cNvSpPr>
                <p:nvPr/>
              </p:nvSpPr>
              <p:spPr bwMode="auto">
                <a:xfrm>
                  <a:off x="3810000" y="2876550"/>
                  <a:ext cx="197273" cy="2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900">
                      <a:solidFill>
                        <a:schemeClr val="tx1"/>
                      </a:solidFill>
                      <a:latin typeface="Arial" pitchFamily="34" charset="0"/>
                      <a:ea typeface="ＭＳ Ｐゴシック" pitchFamily="34" charset="-128"/>
                    </a:defRPr>
                  </a:lvl1pPr>
                  <a:lvl2pPr marL="37931725" indent="-37474525" eaLnBrk="0" hangingPunct="0">
                    <a:defRPr sz="900">
                      <a:solidFill>
                        <a:schemeClr val="tx1"/>
                      </a:solidFill>
                      <a:latin typeface="Arial" pitchFamily="34" charset="0"/>
                      <a:ea typeface="ＭＳ Ｐゴシック" pitchFamily="34" charset="-128"/>
                    </a:defRPr>
                  </a:lvl2pPr>
                  <a:lvl3pPr eaLnBrk="0" hangingPunct="0">
                    <a:defRPr sz="900">
                      <a:solidFill>
                        <a:schemeClr val="tx1"/>
                      </a:solidFill>
                      <a:latin typeface="Arial" pitchFamily="34" charset="0"/>
                      <a:ea typeface="ＭＳ Ｐゴシック" pitchFamily="34" charset="-128"/>
                    </a:defRPr>
                  </a:lvl3pPr>
                  <a:lvl4pPr eaLnBrk="0" hangingPunct="0">
                    <a:defRPr sz="900">
                      <a:solidFill>
                        <a:schemeClr val="tx1"/>
                      </a:solidFill>
                      <a:latin typeface="Arial" pitchFamily="34" charset="0"/>
                      <a:ea typeface="ＭＳ Ｐゴシック" pitchFamily="34" charset="-128"/>
                    </a:defRPr>
                  </a:lvl4pPr>
                  <a:lvl5pPr eaLnBrk="0" hangingPunct="0">
                    <a:defRPr sz="9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9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9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9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900">
                      <a:solidFill>
                        <a:schemeClr val="tx1"/>
                      </a:solidFill>
                      <a:latin typeface="Arial" pitchFamily="34" charset="0"/>
                      <a:ea typeface="ＭＳ Ｐゴシック" pitchFamily="34" charset="-128"/>
                    </a:defRPr>
                  </a:lvl9pPr>
                </a:lstStyle>
                <a:p>
                  <a:pPr eaLnBrk="1" hangingPunct="1">
                    <a:buFont typeface="Wingdings" pitchFamily="2" charset="2"/>
                    <a:buNone/>
                  </a:pPr>
                  <a:r>
                    <a:rPr lang="de-DE" sz="2000" dirty="0">
                      <a:cs typeface="Arial" pitchFamily="34" charset="0"/>
                    </a:rPr>
                    <a:t>t</a:t>
                  </a:r>
                </a:p>
              </p:txBody>
            </p:sp>
            <p:sp>
              <p:nvSpPr>
                <p:cNvPr id="26" name="Line 7">
                  <a:extLst>
                    <a:ext uri="{FF2B5EF4-FFF2-40B4-BE49-F238E27FC236}">
                      <a16:creationId xmlns:a16="http://schemas.microsoft.com/office/drawing/2014/main" id="{F0B9A9E1-3B69-451E-8135-A2F874E46D1B}"/>
                    </a:ext>
                  </a:extLst>
                </p:cNvPr>
                <p:cNvSpPr>
                  <a:spLocks noChangeShapeType="1"/>
                </p:cNvSpPr>
                <p:nvPr/>
              </p:nvSpPr>
              <p:spPr bwMode="auto">
                <a:xfrm>
                  <a:off x="2193024" y="3276000"/>
                  <a:ext cx="1296000" cy="1525"/>
                </a:xfrm>
                <a:prstGeom prst="line">
                  <a:avLst/>
                </a:prstGeom>
                <a:noFill/>
                <a:ln w="12700">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en-US" sz="1100"/>
                </a:p>
              </p:txBody>
            </p:sp>
            <p:sp>
              <p:nvSpPr>
                <p:cNvPr id="27" name="Rectangle 11">
                  <a:extLst>
                    <a:ext uri="{FF2B5EF4-FFF2-40B4-BE49-F238E27FC236}">
                      <a16:creationId xmlns:a16="http://schemas.microsoft.com/office/drawing/2014/main" id="{17C41932-E7F9-496A-B9D8-31C560147715}"/>
                    </a:ext>
                  </a:extLst>
                </p:cNvPr>
                <p:cNvSpPr>
                  <a:spLocks noChangeArrowheads="1"/>
                </p:cNvSpPr>
                <p:nvPr/>
              </p:nvSpPr>
              <p:spPr bwMode="auto">
                <a:xfrm>
                  <a:off x="2971800" y="2857847"/>
                  <a:ext cx="38561" cy="311007"/>
                </a:xfrm>
                <a:prstGeom prst="rect">
                  <a:avLst/>
                </a:prstGeom>
                <a:solidFill>
                  <a:srgbClr val="FFFFFF"/>
                </a:solidFill>
                <a:ln w="9525">
                  <a:solidFill>
                    <a:srgbClr val="FFFFFF"/>
                  </a:solidFill>
                  <a:miter lim="800000"/>
                  <a:headEnd/>
                  <a:tailEnd/>
                </a:ln>
              </p:spPr>
              <p:txBody>
                <a:bodyPr/>
                <a:lstStyle/>
                <a:p>
                  <a:endParaRPr lang="en-US" sz="1100"/>
                </a:p>
              </p:txBody>
            </p:sp>
            <p:sp>
              <p:nvSpPr>
                <p:cNvPr id="28" name="Line 12">
                  <a:extLst>
                    <a:ext uri="{FF2B5EF4-FFF2-40B4-BE49-F238E27FC236}">
                      <a16:creationId xmlns:a16="http://schemas.microsoft.com/office/drawing/2014/main" id="{687B27FC-CEE3-481D-88B3-00E248930315}"/>
                    </a:ext>
                  </a:extLst>
                </p:cNvPr>
                <p:cNvSpPr>
                  <a:spLocks noChangeShapeType="1"/>
                </p:cNvSpPr>
                <p:nvPr/>
              </p:nvSpPr>
              <p:spPr bwMode="auto">
                <a:xfrm flipH="1">
                  <a:off x="2971800" y="2909681"/>
                  <a:ext cx="77122" cy="2073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29" name="Line 13">
                  <a:extLst>
                    <a:ext uri="{FF2B5EF4-FFF2-40B4-BE49-F238E27FC236}">
                      <a16:creationId xmlns:a16="http://schemas.microsoft.com/office/drawing/2014/main" id="{3C5EEB37-F013-4C80-BDF8-C8D322C00965}"/>
                    </a:ext>
                  </a:extLst>
                </p:cNvPr>
                <p:cNvSpPr>
                  <a:spLocks noChangeShapeType="1"/>
                </p:cNvSpPr>
                <p:nvPr/>
              </p:nvSpPr>
              <p:spPr bwMode="auto">
                <a:xfrm flipH="1">
                  <a:off x="3010361" y="2909681"/>
                  <a:ext cx="77122" cy="2073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30" name="Line 27">
                  <a:extLst>
                    <a:ext uri="{FF2B5EF4-FFF2-40B4-BE49-F238E27FC236}">
                      <a16:creationId xmlns:a16="http://schemas.microsoft.com/office/drawing/2014/main" id="{6896841B-7777-4318-9A6F-AA280332BC08}"/>
                    </a:ext>
                  </a:extLst>
                </p:cNvPr>
                <p:cNvSpPr>
                  <a:spLocks noChangeShapeType="1"/>
                </p:cNvSpPr>
                <p:nvPr/>
              </p:nvSpPr>
              <p:spPr bwMode="auto">
                <a:xfrm>
                  <a:off x="1993800" y="2998867"/>
                  <a:ext cx="216000" cy="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sz="1100" dirty="0"/>
                </a:p>
              </p:txBody>
            </p:sp>
            <p:sp>
              <p:nvSpPr>
                <p:cNvPr id="31" name="Line 28">
                  <a:extLst>
                    <a:ext uri="{FF2B5EF4-FFF2-40B4-BE49-F238E27FC236}">
                      <a16:creationId xmlns:a16="http://schemas.microsoft.com/office/drawing/2014/main" id="{D65129A2-CDDD-4D76-8871-7657726CA265}"/>
                    </a:ext>
                  </a:extLst>
                </p:cNvPr>
                <p:cNvSpPr>
                  <a:spLocks noChangeShapeType="1"/>
                </p:cNvSpPr>
                <p:nvPr/>
              </p:nvSpPr>
              <p:spPr bwMode="auto">
                <a:xfrm>
                  <a:off x="2526464" y="2998866"/>
                  <a:ext cx="252000" cy="0"/>
                </a:xfrm>
                <a:prstGeom prst="line">
                  <a:avLst/>
                </a:prstGeom>
                <a:noFill/>
                <a:ln w="19050">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wrap="none" anchor="ctr"/>
                <a:lstStyle/>
                <a:p>
                  <a:endParaRPr lang="en-US" sz="1100"/>
                </a:p>
              </p:txBody>
            </p:sp>
            <p:grpSp>
              <p:nvGrpSpPr>
                <p:cNvPr id="32" name="Group 30">
                  <a:extLst>
                    <a:ext uri="{FF2B5EF4-FFF2-40B4-BE49-F238E27FC236}">
                      <a16:creationId xmlns:a16="http://schemas.microsoft.com/office/drawing/2014/main" id="{640F149B-18D2-4A2D-985F-624AE79D2BF7}"/>
                    </a:ext>
                  </a:extLst>
                </p:cNvPr>
                <p:cNvGrpSpPr>
                  <a:grpSpLocks/>
                </p:cNvGrpSpPr>
                <p:nvPr/>
              </p:nvGrpSpPr>
              <p:grpSpPr bwMode="auto">
                <a:xfrm>
                  <a:off x="2199829" y="2759514"/>
                  <a:ext cx="326635" cy="312531"/>
                  <a:chOff x="816" y="1872"/>
                  <a:chExt cx="288" cy="278"/>
                </a:xfrm>
              </p:grpSpPr>
              <p:grpSp>
                <p:nvGrpSpPr>
                  <p:cNvPr id="66" name="Group 31">
                    <a:extLst>
                      <a:ext uri="{FF2B5EF4-FFF2-40B4-BE49-F238E27FC236}">
                        <a16:creationId xmlns:a16="http://schemas.microsoft.com/office/drawing/2014/main" id="{7520C3E6-9839-4811-9CDB-08501C857EE9}"/>
                      </a:ext>
                    </a:extLst>
                  </p:cNvPr>
                  <p:cNvGrpSpPr>
                    <a:grpSpLocks/>
                  </p:cNvGrpSpPr>
                  <p:nvPr/>
                </p:nvGrpSpPr>
                <p:grpSpPr bwMode="auto">
                  <a:xfrm>
                    <a:off x="816" y="1872"/>
                    <a:ext cx="144" cy="278"/>
                    <a:chOff x="816" y="1885"/>
                    <a:chExt cx="432" cy="278"/>
                  </a:xfrm>
                </p:grpSpPr>
                <p:sp>
                  <p:nvSpPr>
                    <p:cNvPr id="78" name="Line 32">
                      <a:extLst>
                        <a:ext uri="{FF2B5EF4-FFF2-40B4-BE49-F238E27FC236}">
                          <a16:creationId xmlns:a16="http://schemas.microsoft.com/office/drawing/2014/main" id="{1C53A231-9BC7-4F32-B82C-47BD61381DCA}"/>
                        </a:ext>
                      </a:extLst>
                    </p:cNvPr>
                    <p:cNvSpPr>
                      <a:spLocks noChangeShapeType="1"/>
                    </p:cNvSpPr>
                    <p:nvPr/>
                  </p:nvSpPr>
                  <p:spPr bwMode="auto">
                    <a:xfrm flipV="1">
                      <a:off x="81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9" name="Line 33">
                      <a:extLst>
                        <a:ext uri="{FF2B5EF4-FFF2-40B4-BE49-F238E27FC236}">
                          <a16:creationId xmlns:a16="http://schemas.microsoft.com/office/drawing/2014/main" id="{7877CF15-A20F-4F1B-AD52-1CCBF4CF0879}"/>
                        </a:ext>
                      </a:extLst>
                    </p:cNvPr>
                    <p:cNvSpPr>
                      <a:spLocks noChangeShapeType="1"/>
                    </p:cNvSpPr>
                    <p:nvPr/>
                  </p:nvSpPr>
                  <p:spPr bwMode="auto">
                    <a:xfrm flipV="1">
                      <a:off x="86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0" name="Line 34">
                      <a:extLst>
                        <a:ext uri="{FF2B5EF4-FFF2-40B4-BE49-F238E27FC236}">
                          <a16:creationId xmlns:a16="http://schemas.microsoft.com/office/drawing/2014/main" id="{607D2781-CE55-4F17-9B98-991614F904AC}"/>
                        </a:ext>
                      </a:extLst>
                    </p:cNvPr>
                    <p:cNvSpPr>
                      <a:spLocks noChangeShapeType="1"/>
                    </p:cNvSpPr>
                    <p:nvPr/>
                  </p:nvSpPr>
                  <p:spPr bwMode="auto">
                    <a:xfrm flipV="1">
                      <a:off x="91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1" name="Line 35">
                      <a:extLst>
                        <a:ext uri="{FF2B5EF4-FFF2-40B4-BE49-F238E27FC236}">
                          <a16:creationId xmlns:a16="http://schemas.microsoft.com/office/drawing/2014/main" id="{1A91F101-27B5-4AA3-8576-F632ECF01361}"/>
                        </a:ext>
                      </a:extLst>
                    </p:cNvPr>
                    <p:cNvSpPr>
                      <a:spLocks noChangeShapeType="1"/>
                    </p:cNvSpPr>
                    <p:nvPr/>
                  </p:nvSpPr>
                  <p:spPr bwMode="auto">
                    <a:xfrm flipV="1">
                      <a:off x="96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2" name="Line 36">
                      <a:extLst>
                        <a:ext uri="{FF2B5EF4-FFF2-40B4-BE49-F238E27FC236}">
                          <a16:creationId xmlns:a16="http://schemas.microsoft.com/office/drawing/2014/main" id="{9AB7E246-7309-4A08-BEB7-8512A985D456}"/>
                        </a:ext>
                      </a:extLst>
                    </p:cNvPr>
                    <p:cNvSpPr>
                      <a:spLocks noChangeShapeType="1"/>
                    </p:cNvSpPr>
                    <p:nvPr/>
                  </p:nvSpPr>
                  <p:spPr bwMode="auto">
                    <a:xfrm flipV="1">
                      <a:off x="100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3" name="Line 37">
                      <a:extLst>
                        <a:ext uri="{FF2B5EF4-FFF2-40B4-BE49-F238E27FC236}">
                          <a16:creationId xmlns:a16="http://schemas.microsoft.com/office/drawing/2014/main" id="{86D19655-C481-4253-9CBF-EC551A28F904}"/>
                        </a:ext>
                      </a:extLst>
                    </p:cNvPr>
                    <p:cNvSpPr>
                      <a:spLocks noChangeShapeType="1"/>
                    </p:cNvSpPr>
                    <p:nvPr/>
                  </p:nvSpPr>
                  <p:spPr bwMode="auto">
                    <a:xfrm flipV="1">
                      <a:off x="105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4" name="Line 38">
                      <a:extLst>
                        <a:ext uri="{FF2B5EF4-FFF2-40B4-BE49-F238E27FC236}">
                          <a16:creationId xmlns:a16="http://schemas.microsoft.com/office/drawing/2014/main" id="{9F35B6AB-8552-4BCD-806A-6AB5E5A954A3}"/>
                        </a:ext>
                      </a:extLst>
                    </p:cNvPr>
                    <p:cNvSpPr>
                      <a:spLocks noChangeShapeType="1"/>
                    </p:cNvSpPr>
                    <p:nvPr/>
                  </p:nvSpPr>
                  <p:spPr bwMode="auto">
                    <a:xfrm flipV="1">
                      <a:off x="120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5" name="Line 39">
                      <a:extLst>
                        <a:ext uri="{FF2B5EF4-FFF2-40B4-BE49-F238E27FC236}">
                          <a16:creationId xmlns:a16="http://schemas.microsoft.com/office/drawing/2014/main" id="{BB8DE47D-175F-4D3B-BEB4-9D6EBC7D7525}"/>
                        </a:ext>
                      </a:extLst>
                    </p:cNvPr>
                    <p:cNvSpPr>
                      <a:spLocks noChangeShapeType="1"/>
                    </p:cNvSpPr>
                    <p:nvPr/>
                  </p:nvSpPr>
                  <p:spPr bwMode="auto">
                    <a:xfrm flipV="1">
                      <a:off x="110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6" name="Line 40">
                      <a:extLst>
                        <a:ext uri="{FF2B5EF4-FFF2-40B4-BE49-F238E27FC236}">
                          <a16:creationId xmlns:a16="http://schemas.microsoft.com/office/drawing/2014/main" id="{9D8F6067-EFEA-4824-9D61-B2C75C742E37}"/>
                        </a:ext>
                      </a:extLst>
                    </p:cNvPr>
                    <p:cNvSpPr>
                      <a:spLocks noChangeShapeType="1"/>
                    </p:cNvSpPr>
                    <p:nvPr/>
                  </p:nvSpPr>
                  <p:spPr bwMode="auto">
                    <a:xfrm flipV="1">
                      <a:off x="115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87" name="Line 41">
                      <a:extLst>
                        <a:ext uri="{FF2B5EF4-FFF2-40B4-BE49-F238E27FC236}">
                          <a16:creationId xmlns:a16="http://schemas.microsoft.com/office/drawing/2014/main" id="{06F08942-7A58-4FEC-8DFB-C805BF6A825C}"/>
                        </a:ext>
                      </a:extLst>
                    </p:cNvPr>
                    <p:cNvSpPr>
                      <a:spLocks noChangeShapeType="1"/>
                    </p:cNvSpPr>
                    <p:nvPr/>
                  </p:nvSpPr>
                  <p:spPr bwMode="auto">
                    <a:xfrm flipV="1">
                      <a:off x="124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grpSp>
              <p:grpSp>
                <p:nvGrpSpPr>
                  <p:cNvPr id="67" name="Group 42">
                    <a:extLst>
                      <a:ext uri="{FF2B5EF4-FFF2-40B4-BE49-F238E27FC236}">
                        <a16:creationId xmlns:a16="http://schemas.microsoft.com/office/drawing/2014/main" id="{21462C33-45B9-4E62-A0DF-083ABA22C175}"/>
                      </a:ext>
                    </a:extLst>
                  </p:cNvPr>
                  <p:cNvGrpSpPr>
                    <a:grpSpLocks/>
                  </p:cNvGrpSpPr>
                  <p:nvPr/>
                </p:nvGrpSpPr>
                <p:grpSpPr bwMode="auto">
                  <a:xfrm>
                    <a:off x="960" y="1872"/>
                    <a:ext cx="144" cy="278"/>
                    <a:chOff x="816" y="1885"/>
                    <a:chExt cx="432" cy="278"/>
                  </a:xfrm>
                </p:grpSpPr>
                <p:sp>
                  <p:nvSpPr>
                    <p:cNvPr id="68" name="Line 43">
                      <a:extLst>
                        <a:ext uri="{FF2B5EF4-FFF2-40B4-BE49-F238E27FC236}">
                          <a16:creationId xmlns:a16="http://schemas.microsoft.com/office/drawing/2014/main" id="{DD4DE0AC-0253-440A-B3F9-38A10FA04B9B}"/>
                        </a:ext>
                      </a:extLst>
                    </p:cNvPr>
                    <p:cNvSpPr>
                      <a:spLocks noChangeShapeType="1"/>
                    </p:cNvSpPr>
                    <p:nvPr/>
                  </p:nvSpPr>
                  <p:spPr bwMode="auto">
                    <a:xfrm flipV="1">
                      <a:off x="81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9" name="Line 44">
                      <a:extLst>
                        <a:ext uri="{FF2B5EF4-FFF2-40B4-BE49-F238E27FC236}">
                          <a16:creationId xmlns:a16="http://schemas.microsoft.com/office/drawing/2014/main" id="{948496E8-CD5E-4458-86A8-AC843CF27853}"/>
                        </a:ext>
                      </a:extLst>
                    </p:cNvPr>
                    <p:cNvSpPr>
                      <a:spLocks noChangeShapeType="1"/>
                    </p:cNvSpPr>
                    <p:nvPr/>
                  </p:nvSpPr>
                  <p:spPr bwMode="auto">
                    <a:xfrm flipV="1">
                      <a:off x="86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0" name="Line 45">
                      <a:extLst>
                        <a:ext uri="{FF2B5EF4-FFF2-40B4-BE49-F238E27FC236}">
                          <a16:creationId xmlns:a16="http://schemas.microsoft.com/office/drawing/2014/main" id="{8169225B-7A6F-466A-89D2-B6CD06552860}"/>
                        </a:ext>
                      </a:extLst>
                    </p:cNvPr>
                    <p:cNvSpPr>
                      <a:spLocks noChangeShapeType="1"/>
                    </p:cNvSpPr>
                    <p:nvPr/>
                  </p:nvSpPr>
                  <p:spPr bwMode="auto">
                    <a:xfrm flipV="1">
                      <a:off x="91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1" name="Line 46">
                      <a:extLst>
                        <a:ext uri="{FF2B5EF4-FFF2-40B4-BE49-F238E27FC236}">
                          <a16:creationId xmlns:a16="http://schemas.microsoft.com/office/drawing/2014/main" id="{9F0531F3-55B1-4CFE-901E-74FC7CE08F61}"/>
                        </a:ext>
                      </a:extLst>
                    </p:cNvPr>
                    <p:cNvSpPr>
                      <a:spLocks noChangeShapeType="1"/>
                    </p:cNvSpPr>
                    <p:nvPr/>
                  </p:nvSpPr>
                  <p:spPr bwMode="auto">
                    <a:xfrm flipV="1">
                      <a:off x="96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2" name="Line 47">
                      <a:extLst>
                        <a:ext uri="{FF2B5EF4-FFF2-40B4-BE49-F238E27FC236}">
                          <a16:creationId xmlns:a16="http://schemas.microsoft.com/office/drawing/2014/main" id="{EBFECA4A-E071-4D12-A917-38190FC02C8A}"/>
                        </a:ext>
                      </a:extLst>
                    </p:cNvPr>
                    <p:cNvSpPr>
                      <a:spLocks noChangeShapeType="1"/>
                    </p:cNvSpPr>
                    <p:nvPr/>
                  </p:nvSpPr>
                  <p:spPr bwMode="auto">
                    <a:xfrm flipV="1">
                      <a:off x="100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3" name="Line 48">
                      <a:extLst>
                        <a:ext uri="{FF2B5EF4-FFF2-40B4-BE49-F238E27FC236}">
                          <a16:creationId xmlns:a16="http://schemas.microsoft.com/office/drawing/2014/main" id="{FA1316BA-154D-4042-8484-754AD0755048}"/>
                        </a:ext>
                      </a:extLst>
                    </p:cNvPr>
                    <p:cNvSpPr>
                      <a:spLocks noChangeShapeType="1"/>
                    </p:cNvSpPr>
                    <p:nvPr/>
                  </p:nvSpPr>
                  <p:spPr bwMode="auto">
                    <a:xfrm flipV="1">
                      <a:off x="105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4" name="Line 49">
                      <a:extLst>
                        <a:ext uri="{FF2B5EF4-FFF2-40B4-BE49-F238E27FC236}">
                          <a16:creationId xmlns:a16="http://schemas.microsoft.com/office/drawing/2014/main" id="{56FDCD53-4C18-4646-8264-B0E48F285CE4}"/>
                        </a:ext>
                      </a:extLst>
                    </p:cNvPr>
                    <p:cNvSpPr>
                      <a:spLocks noChangeShapeType="1"/>
                    </p:cNvSpPr>
                    <p:nvPr/>
                  </p:nvSpPr>
                  <p:spPr bwMode="auto">
                    <a:xfrm flipV="1">
                      <a:off x="120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5" name="Line 50">
                      <a:extLst>
                        <a:ext uri="{FF2B5EF4-FFF2-40B4-BE49-F238E27FC236}">
                          <a16:creationId xmlns:a16="http://schemas.microsoft.com/office/drawing/2014/main" id="{1239FC49-8C95-433B-B5FF-52FC2D7CE0E3}"/>
                        </a:ext>
                      </a:extLst>
                    </p:cNvPr>
                    <p:cNvSpPr>
                      <a:spLocks noChangeShapeType="1"/>
                    </p:cNvSpPr>
                    <p:nvPr/>
                  </p:nvSpPr>
                  <p:spPr bwMode="auto">
                    <a:xfrm flipV="1">
                      <a:off x="110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6" name="Line 51">
                      <a:extLst>
                        <a:ext uri="{FF2B5EF4-FFF2-40B4-BE49-F238E27FC236}">
                          <a16:creationId xmlns:a16="http://schemas.microsoft.com/office/drawing/2014/main" id="{59CEC739-3B1E-409A-8D0C-C89F7F1808FD}"/>
                        </a:ext>
                      </a:extLst>
                    </p:cNvPr>
                    <p:cNvSpPr>
                      <a:spLocks noChangeShapeType="1"/>
                    </p:cNvSpPr>
                    <p:nvPr/>
                  </p:nvSpPr>
                  <p:spPr bwMode="auto">
                    <a:xfrm flipV="1">
                      <a:off x="115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77" name="Line 52">
                      <a:extLst>
                        <a:ext uri="{FF2B5EF4-FFF2-40B4-BE49-F238E27FC236}">
                          <a16:creationId xmlns:a16="http://schemas.microsoft.com/office/drawing/2014/main" id="{D8A5B458-2235-4C3A-B7FB-AFDA34CE3911}"/>
                        </a:ext>
                      </a:extLst>
                    </p:cNvPr>
                    <p:cNvSpPr>
                      <a:spLocks noChangeShapeType="1"/>
                    </p:cNvSpPr>
                    <p:nvPr/>
                  </p:nvSpPr>
                  <p:spPr bwMode="auto">
                    <a:xfrm flipV="1">
                      <a:off x="124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grpSp>
            </p:grpSp>
            <p:grpSp>
              <p:nvGrpSpPr>
                <p:cNvPr id="33" name="Group 64">
                  <a:extLst>
                    <a:ext uri="{FF2B5EF4-FFF2-40B4-BE49-F238E27FC236}">
                      <a16:creationId xmlns:a16="http://schemas.microsoft.com/office/drawing/2014/main" id="{09A14876-3123-40D6-B0F6-8AC4E4C15943}"/>
                    </a:ext>
                  </a:extLst>
                </p:cNvPr>
                <p:cNvGrpSpPr>
                  <a:grpSpLocks/>
                </p:cNvGrpSpPr>
                <p:nvPr/>
              </p:nvGrpSpPr>
              <p:grpSpPr bwMode="auto">
                <a:xfrm>
                  <a:off x="3492000" y="2759514"/>
                  <a:ext cx="326635" cy="312531"/>
                  <a:chOff x="816" y="1872"/>
                  <a:chExt cx="288" cy="278"/>
                </a:xfrm>
              </p:grpSpPr>
              <p:grpSp>
                <p:nvGrpSpPr>
                  <p:cNvPr id="44" name="Group 65">
                    <a:extLst>
                      <a:ext uri="{FF2B5EF4-FFF2-40B4-BE49-F238E27FC236}">
                        <a16:creationId xmlns:a16="http://schemas.microsoft.com/office/drawing/2014/main" id="{DF99AB02-411B-4F26-A937-2E1084AF57BD}"/>
                      </a:ext>
                    </a:extLst>
                  </p:cNvPr>
                  <p:cNvGrpSpPr>
                    <a:grpSpLocks/>
                  </p:cNvGrpSpPr>
                  <p:nvPr/>
                </p:nvGrpSpPr>
                <p:grpSpPr bwMode="auto">
                  <a:xfrm>
                    <a:off x="816" y="1872"/>
                    <a:ext cx="144" cy="278"/>
                    <a:chOff x="816" y="1885"/>
                    <a:chExt cx="432" cy="278"/>
                  </a:xfrm>
                </p:grpSpPr>
                <p:sp>
                  <p:nvSpPr>
                    <p:cNvPr id="56" name="Line 66">
                      <a:extLst>
                        <a:ext uri="{FF2B5EF4-FFF2-40B4-BE49-F238E27FC236}">
                          <a16:creationId xmlns:a16="http://schemas.microsoft.com/office/drawing/2014/main" id="{AB6C6F21-988C-47CE-A204-F415D5499D50}"/>
                        </a:ext>
                      </a:extLst>
                    </p:cNvPr>
                    <p:cNvSpPr>
                      <a:spLocks noChangeShapeType="1"/>
                    </p:cNvSpPr>
                    <p:nvPr/>
                  </p:nvSpPr>
                  <p:spPr bwMode="auto">
                    <a:xfrm flipV="1">
                      <a:off x="81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7" name="Line 67">
                      <a:extLst>
                        <a:ext uri="{FF2B5EF4-FFF2-40B4-BE49-F238E27FC236}">
                          <a16:creationId xmlns:a16="http://schemas.microsoft.com/office/drawing/2014/main" id="{97815D2C-7655-4763-A6C9-6ABF1B0E9DDF}"/>
                        </a:ext>
                      </a:extLst>
                    </p:cNvPr>
                    <p:cNvSpPr>
                      <a:spLocks noChangeShapeType="1"/>
                    </p:cNvSpPr>
                    <p:nvPr/>
                  </p:nvSpPr>
                  <p:spPr bwMode="auto">
                    <a:xfrm flipV="1">
                      <a:off x="86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8" name="Line 68">
                      <a:extLst>
                        <a:ext uri="{FF2B5EF4-FFF2-40B4-BE49-F238E27FC236}">
                          <a16:creationId xmlns:a16="http://schemas.microsoft.com/office/drawing/2014/main" id="{4F854E61-1698-4CB3-A1D7-39D6A6EBF6F0}"/>
                        </a:ext>
                      </a:extLst>
                    </p:cNvPr>
                    <p:cNvSpPr>
                      <a:spLocks noChangeShapeType="1"/>
                    </p:cNvSpPr>
                    <p:nvPr/>
                  </p:nvSpPr>
                  <p:spPr bwMode="auto">
                    <a:xfrm flipV="1">
                      <a:off x="91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9" name="Line 69">
                      <a:extLst>
                        <a:ext uri="{FF2B5EF4-FFF2-40B4-BE49-F238E27FC236}">
                          <a16:creationId xmlns:a16="http://schemas.microsoft.com/office/drawing/2014/main" id="{21CD2B0C-84F1-4D16-84ED-DFA7C2B5C494}"/>
                        </a:ext>
                      </a:extLst>
                    </p:cNvPr>
                    <p:cNvSpPr>
                      <a:spLocks noChangeShapeType="1"/>
                    </p:cNvSpPr>
                    <p:nvPr/>
                  </p:nvSpPr>
                  <p:spPr bwMode="auto">
                    <a:xfrm flipV="1">
                      <a:off x="96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0" name="Line 70">
                      <a:extLst>
                        <a:ext uri="{FF2B5EF4-FFF2-40B4-BE49-F238E27FC236}">
                          <a16:creationId xmlns:a16="http://schemas.microsoft.com/office/drawing/2014/main" id="{DF101544-97D3-482B-970A-8B27E889722E}"/>
                        </a:ext>
                      </a:extLst>
                    </p:cNvPr>
                    <p:cNvSpPr>
                      <a:spLocks noChangeShapeType="1"/>
                    </p:cNvSpPr>
                    <p:nvPr/>
                  </p:nvSpPr>
                  <p:spPr bwMode="auto">
                    <a:xfrm flipV="1">
                      <a:off x="100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1" name="Line 71">
                      <a:extLst>
                        <a:ext uri="{FF2B5EF4-FFF2-40B4-BE49-F238E27FC236}">
                          <a16:creationId xmlns:a16="http://schemas.microsoft.com/office/drawing/2014/main" id="{42B0D151-5606-42E7-A1EB-47A2B2C6F42A}"/>
                        </a:ext>
                      </a:extLst>
                    </p:cNvPr>
                    <p:cNvSpPr>
                      <a:spLocks noChangeShapeType="1"/>
                    </p:cNvSpPr>
                    <p:nvPr/>
                  </p:nvSpPr>
                  <p:spPr bwMode="auto">
                    <a:xfrm flipV="1">
                      <a:off x="105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2" name="Line 72">
                      <a:extLst>
                        <a:ext uri="{FF2B5EF4-FFF2-40B4-BE49-F238E27FC236}">
                          <a16:creationId xmlns:a16="http://schemas.microsoft.com/office/drawing/2014/main" id="{2C54B9C7-B954-48F5-BA54-7CCD14505918}"/>
                        </a:ext>
                      </a:extLst>
                    </p:cNvPr>
                    <p:cNvSpPr>
                      <a:spLocks noChangeShapeType="1"/>
                    </p:cNvSpPr>
                    <p:nvPr/>
                  </p:nvSpPr>
                  <p:spPr bwMode="auto">
                    <a:xfrm flipV="1">
                      <a:off x="120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3" name="Line 73">
                      <a:extLst>
                        <a:ext uri="{FF2B5EF4-FFF2-40B4-BE49-F238E27FC236}">
                          <a16:creationId xmlns:a16="http://schemas.microsoft.com/office/drawing/2014/main" id="{275B7677-0A04-4D86-824F-AC76A24095A8}"/>
                        </a:ext>
                      </a:extLst>
                    </p:cNvPr>
                    <p:cNvSpPr>
                      <a:spLocks noChangeShapeType="1"/>
                    </p:cNvSpPr>
                    <p:nvPr/>
                  </p:nvSpPr>
                  <p:spPr bwMode="auto">
                    <a:xfrm flipV="1">
                      <a:off x="110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4" name="Line 74">
                      <a:extLst>
                        <a:ext uri="{FF2B5EF4-FFF2-40B4-BE49-F238E27FC236}">
                          <a16:creationId xmlns:a16="http://schemas.microsoft.com/office/drawing/2014/main" id="{06A18DE2-864F-4C2A-BEB7-5FE6B3CC9DCC}"/>
                        </a:ext>
                      </a:extLst>
                    </p:cNvPr>
                    <p:cNvSpPr>
                      <a:spLocks noChangeShapeType="1"/>
                    </p:cNvSpPr>
                    <p:nvPr/>
                  </p:nvSpPr>
                  <p:spPr bwMode="auto">
                    <a:xfrm flipV="1">
                      <a:off x="115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65" name="Line 75">
                      <a:extLst>
                        <a:ext uri="{FF2B5EF4-FFF2-40B4-BE49-F238E27FC236}">
                          <a16:creationId xmlns:a16="http://schemas.microsoft.com/office/drawing/2014/main" id="{DF5AEB39-0FA6-418D-9C88-07711DCA0CE4}"/>
                        </a:ext>
                      </a:extLst>
                    </p:cNvPr>
                    <p:cNvSpPr>
                      <a:spLocks noChangeShapeType="1"/>
                    </p:cNvSpPr>
                    <p:nvPr/>
                  </p:nvSpPr>
                  <p:spPr bwMode="auto">
                    <a:xfrm flipV="1">
                      <a:off x="124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grpSp>
              <p:grpSp>
                <p:nvGrpSpPr>
                  <p:cNvPr id="45" name="Group 76">
                    <a:extLst>
                      <a:ext uri="{FF2B5EF4-FFF2-40B4-BE49-F238E27FC236}">
                        <a16:creationId xmlns:a16="http://schemas.microsoft.com/office/drawing/2014/main" id="{BF969C3F-4A29-4A74-93FE-959AC745E6F2}"/>
                      </a:ext>
                    </a:extLst>
                  </p:cNvPr>
                  <p:cNvGrpSpPr>
                    <a:grpSpLocks/>
                  </p:cNvGrpSpPr>
                  <p:nvPr/>
                </p:nvGrpSpPr>
                <p:grpSpPr bwMode="auto">
                  <a:xfrm>
                    <a:off x="960" y="1872"/>
                    <a:ext cx="144" cy="278"/>
                    <a:chOff x="816" y="1885"/>
                    <a:chExt cx="432" cy="278"/>
                  </a:xfrm>
                </p:grpSpPr>
                <p:sp>
                  <p:nvSpPr>
                    <p:cNvPr id="46" name="Line 77">
                      <a:extLst>
                        <a:ext uri="{FF2B5EF4-FFF2-40B4-BE49-F238E27FC236}">
                          <a16:creationId xmlns:a16="http://schemas.microsoft.com/office/drawing/2014/main" id="{2A4C5430-A0D7-42D1-9F10-D03D9C4FD533}"/>
                        </a:ext>
                      </a:extLst>
                    </p:cNvPr>
                    <p:cNvSpPr>
                      <a:spLocks noChangeShapeType="1"/>
                    </p:cNvSpPr>
                    <p:nvPr/>
                  </p:nvSpPr>
                  <p:spPr bwMode="auto">
                    <a:xfrm flipV="1">
                      <a:off x="81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47" name="Line 78">
                      <a:extLst>
                        <a:ext uri="{FF2B5EF4-FFF2-40B4-BE49-F238E27FC236}">
                          <a16:creationId xmlns:a16="http://schemas.microsoft.com/office/drawing/2014/main" id="{27AD054A-A100-41F8-B1CE-4A3C37DA06AB}"/>
                        </a:ext>
                      </a:extLst>
                    </p:cNvPr>
                    <p:cNvSpPr>
                      <a:spLocks noChangeShapeType="1"/>
                    </p:cNvSpPr>
                    <p:nvPr/>
                  </p:nvSpPr>
                  <p:spPr bwMode="auto">
                    <a:xfrm flipV="1">
                      <a:off x="86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48" name="Line 79">
                      <a:extLst>
                        <a:ext uri="{FF2B5EF4-FFF2-40B4-BE49-F238E27FC236}">
                          <a16:creationId xmlns:a16="http://schemas.microsoft.com/office/drawing/2014/main" id="{23EC1A51-4BD9-4622-9FF0-65A5552FB423}"/>
                        </a:ext>
                      </a:extLst>
                    </p:cNvPr>
                    <p:cNvSpPr>
                      <a:spLocks noChangeShapeType="1"/>
                    </p:cNvSpPr>
                    <p:nvPr/>
                  </p:nvSpPr>
                  <p:spPr bwMode="auto">
                    <a:xfrm flipV="1">
                      <a:off x="91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49" name="Line 80">
                      <a:extLst>
                        <a:ext uri="{FF2B5EF4-FFF2-40B4-BE49-F238E27FC236}">
                          <a16:creationId xmlns:a16="http://schemas.microsoft.com/office/drawing/2014/main" id="{303F72A9-B5F0-448E-BA1A-048C67E0FCE9}"/>
                        </a:ext>
                      </a:extLst>
                    </p:cNvPr>
                    <p:cNvSpPr>
                      <a:spLocks noChangeShapeType="1"/>
                    </p:cNvSpPr>
                    <p:nvPr/>
                  </p:nvSpPr>
                  <p:spPr bwMode="auto">
                    <a:xfrm flipV="1">
                      <a:off x="96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0" name="Line 81">
                      <a:extLst>
                        <a:ext uri="{FF2B5EF4-FFF2-40B4-BE49-F238E27FC236}">
                          <a16:creationId xmlns:a16="http://schemas.microsoft.com/office/drawing/2014/main" id="{0EAD378B-C9B4-4D7F-841B-004D385C0A91}"/>
                        </a:ext>
                      </a:extLst>
                    </p:cNvPr>
                    <p:cNvSpPr>
                      <a:spLocks noChangeShapeType="1"/>
                    </p:cNvSpPr>
                    <p:nvPr/>
                  </p:nvSpPr>
                  <p:spPr bwMode="auto">
                    <a:xfrm flipV="1">
                      <a:off x="100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1" name="Line 82">
                      <a:extLst>
                        <a:ext uri="{FF2B5EF4-FFF2-40B4-BE49-F238E27FC236}">
                          <a16:creationId xmlns:a16="http://schemas.microsoft.com/office/drawing/2014/main" id="{2539C11F-660A-4683-8B3D-BF3C54018CD9}"/>
                        </a:ext>
                      </a:extLst>
                    </p:cNvPr>
                    <p:cNvSpPr>
                      <a:spLocks noChangeShapeType="1"/>
                    </p:cNvSpPr>
                    <p:nvPr/>
                  </p:nvSpPr>
                  <p:spPr bwMode="auto">
                    <a:xfrm flipV="1">
                      <a:off x="1056"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2" name="Line 83">
                      <a:extLst>
                        <a:ext uri="{FF2B5EF4-FFF2-40B4-BE49-F238E27FC236}">
                          <a16:creationId xmlns:a16="http://schemas.microsoft.com/office/drawing/2014/main" id="{57166397-863F-4942-B1B1-D251C02FCF26}"/>
                        </a:ext>
                      </a:extLst>
                    </p:cNvPr>
                    <p:cNvSpPr>
                      <a:spLocks noChangeShapeType="1"/>
                    </p:cNvSpPr>
                    <p:nvPr/>
                  </p:nvSpPr>
                  <p:spPr bwMode="auto">
                    <a:xfrm flipV="1">
                      <a:off x="1200"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3" name="Line 84">
                      <a:extLst>
                        <a:ext uri="{FF2B5EF4-FFF2-40B4-BE49-F238E27FC236}">
                          <a16:creationId xmlns:a16="http://schemas.microsoft.com/office/drawing/2014/main" id="{BD74570E-A536-4AEE-9791-EFCF324BBB00}"/>
                        </a:ext>
                      </a:extLst>
                    </p:cNvPr>
                    <p:cNvSpPr>
                      <a:spLocks noChangeShapeType="1"/>
                    </p:cNvSpPr>
                    <p:nvPr/>
                  </p:nvSpPr>
                  <p:spPr bwMode="auto">
                    <a:xfrm flipV="1">
                      <a:off x="1104"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4" name="Line 85">
                      <a:extLst>
                        <a:ext uri="{FF2B5EF4-FFF2-40B4-BE49-F238E27FC236}">
                          <a16:creationId xmlns:a16="http://schemas.microsoft.com/office/drawing/2014/main" id="{BD9EC3BB-B324-4F0C-879B-7072D5C34715}"/>
                        </a:ext>
                      </a:extLst>
                    </p:cNvPr>
                    <p:cNvSpPr>
                      <a:spLocks noChangeShapeType="1"/>
                    </p:cNvSpPr>
                    <p:nvPr/>
                  </p:nvSpPr>
                  <p:spPr bwMode="auto">
                    <a:xfrm flipV="1">
                      <a:off x="1152"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sp>
                  <p:nvSpPr>
                    <p:cNvPr id="55" name="Line 86">
                      <a:extLst>
                        <a:ext uri="{FF2B5EF4-FFF2-40B4-BE49-F238E27FC236}">
                          <a16:creationId xmlns:a16="http://schemas.microsoft.com/office/drawing/2014/main" id="{6A80ACC0-407C-4381-AB44-323A75A726CC}"/>
                        </a:ext>
                      </a:extLst>
                    </p:cNvPr>
                    <p:cNvSpPr>
                      <a:spLocks noChangeShapeType="1"/>
                    </p:cNvSpPr>
                    <p:nvPr/>
                  </p:nvSpPr>
                  <p:spPr bwMode="auto">
                    <a:xfrm flipV="1">
                      <a:off x="1248" y="1885"/>
                      <a:ext cx="0" cy="278"/>
                    </a:xfrm>
                    <a:prstGeom prst="line">
                      <a:avLst/>
                    </a:prstGeom>
                    <a:noFill/>
                    <a:ln w="9525">
                      <a:solidFill>
                        <a:srgbClr val="261748"/>
                      </a:solidFill>
                      <a:round/>
                      <a:headEnd/>
                      <a:tailEnd/>
                    </a:ln>
                    <a:extLst>
                      <a:ext uri="{909E8E84-426E-40DD-AFC4-6F175D3DCCD1}">
                        <a14:hiddenFill xmlns:a14="http://schemas.microsoft.com/office/drawing/2010/main">
                          <a:noFill/>
                        </a14:hiddenFill>
                      </a:ext>
                    </a:extLst>
                  </p:spPr>
                  <p:txBody>
                    <a:bodyPr/>
                    <a:lstStyle/>
                    <a:p>
                      <a:endParaRPr lang="en-US" sz="1100"/>
                    </a:p>
                  </p:txBody>
                </p:sp>
              </p:grpSp>
            </p:grpSp>
            <p:grpSp>
              <p:nvGrpSpPr>
                <p:cNvPr id="34" name="Group 33">
                  <a:extLst>
                    <a:ext uri="{FF2B5EF4-FFF2-40B4-BE49-F238E27FC236}">
                      <a16:creationId xmlns:a16="http://schemas.microsoft.com/office/drawing/2014/main" id="{5A601E52-6B2F-43B7-8B7C-EAF91C1C959A}"/>
                    </a:ext>
                  </a:extLst>
                </p:cNvPr>
                <p:cNvGrpSpPr/>
                <p:nvPr/>
              </p:nvGrpSpPr>
              <p:grpSpPr>
                <a:xfrm>
                  <a:off x="3505199" y="3093750"/>
                  <a:ext cx="486822" cy="348779"/>
                  <a:chOff x="2925535" y="5656640"/>
                  <a:chExt cx="1219572" cy="873750"/>
                </a:xfrm>
              </p:grpSpPr>
              <p:sp>
                <p:nvSpPr>
                  <p:cNvPr id="36" name="Line 20">
                    <a:extLst>
                      <a:ext uri="{FF2B5EF4-FFF2-40B4-BE49-F238E27FC236}">
                        <a16:creationId xmlns:a16="http://schemas.microsoft.com/office/drawing/2014/main" id="{20B8FE58-2E35-4B98-A643-9CE67FE7F614}"/>
                      </a:ext>
                    </a:extLst>
                  </p:cNvPr>
                  <p:cNvSpPr>
                    <a:spLocks noChangeShapeType="1"/>
                  </p:cNvSpPr>
                  <p:nvPr/>
                </p:nvSpPr>
                <p:spPr bwMode="auto">
                  <a:xfrm flipH="1">
                    <a:off x="2944047" y="5656640"/>
                    <a:ext cx="236518" cy="51230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100"/>
                  </a:p>
                </p:txBody>
              </p:sp>
              <p:sp>
                <p:nvSpPr>
                  <p:cNvPr id="37" name="Line 21">
                    <a:extLst>
                      <a:ext uri="{FF2B5EF4-FFF2-40B4-BE49-F238E27FC236}">
                        <a16:creationId xmlns:a16="http://schemas.microsoft.com/office/drawing/2014/main" id="{98359DF5-EEE1-4C38-8B59-68EF627EA5E1}"/>
                      </a:ext>
                    </a:extLst>
                  </p:cNvPr>
                  <p:cNvSpPr>
                    <a:spLocks noChangeShapeType="1"/>
                  </p:cNvSpPr>
                  <p:nvPr/>
                </p:nvSpPr>
                <p:spPr bwMode="auto">
                  <a:xfrm>
                    <a:off x="3230398" y="5656642"/>
                    <a:ext cx="465005" cy="18765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100"/>
                  </a:p>
                </p:txBody>
              </p:sp>
              <p:sp>
                <p:nvSpPr>
                  <p:cNvPr id="38" name="Oval 22">
                    <a:extLst>
                      <a:ext uri="{FF2B5EF4-FFF2-40B4-BE49-F238E27FC236}">
                        <a16:creationId xmlns:a16="http://schemas.microsoft.com/office/drawing/2014/main" id="{B3A64C6A-9F19-4426-A5DA-9491CFC594E5}"/>
                      </a:ext>
                    </a:extLst>
                  </p:cNvPr>
                  <p:cNvSpPr>
                    <a:spLocks noChangeArrowheads="1"/>
                  </p:cNvSpPr>
                  <p:nvPr/>
                </p:nvSpPr>
                <p:spPr bwMode="auto">
                  <a:xfrm>
                    <a:off x="2925535" y="5820699"/>
                    <a:ext cx="1219572" cy="7096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100"/>
                  </a:p>
                </p:txBody>
              </p:sp>
              <p:sp>
                <p:nvSpPr>
                  <p:cNvPr id="39" name="Line 23">
                    <a:extLst>
                      <a:ext uri="{FF2B5EF4-FFF2-40B4-BE49-F238E27FC236}">
                        <a16:creationId xmlns:a16="http://schemas.microsoft.com/office/drawing/2014/main" id="{D45E4DA9-797A-45CD-A61F-8E18F8F5F345}"/>
                      </a:ext>
                    </a:extLst>
                  </p:cNvPr>
                  <p:cNvSpPr>
                    <a:spLocks noChangeShapeType="1"/>
                  </p:cNvSpPr>
                  <p:nvPr/>
                </p:nvSpPr>
                <p:spPr bwMode="auto">
                  <a:xfrm>
                    <a:off x="3007250" y="6274630"/>
                    <a:ext cx="848417" cy="1657"/>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sz="1100"/>
                  </a:p>
                </p:txBody>
              </p:sp>
              <p:sp>
                <p:nvSpPr>
                  <p:cNvPr id="40" name="Line 24">
                    <a:extLst>
                      <a:ext uri="{FF2B5EF4-FFF2-40B4-BE49-F238E27FC236}">
                        <a16:creationId xmlns:a16="http://schemas.microsoft.com/office/drawing/2014/main" id="{0383CAD1-700E-4A15-86D0-96689D5E10AB}"/>
                      </a:ext>
                    </a:extLst>
                  </p:cNvPr>
                  <p:cNvSpPr>
                    <a:spLocks noChangeShapeType="1"/>
                  </p:cNvSpPr>
                  <p:nvPr/>
                </p:nvSpPr>
                <p:spPr bwMode="auto">
                  <a:xfrm>
                    <a:off x="3603793" y="5996243"/>
                    <a:ext cx="829" cy="292472"/>
                  </a:xfrm>
                  <a:prstGeom prst="line">
                    <a:avLst/>
                  </a:prstGeom>
                  <a:noFill/>
                  <a:ln w="19050">
                    <a:solidFill>
                      <a:srgbClr val="261748"/>
                    </a:solidFill>
                    <a:round/>
                    <a:headEnd/>
                    <a:tailEnd/>
                  </a:ln>
                  <a:extLst>
                    <a:ext uri="{909E8E84-426E-40DD-AFC4-6F175D3DCCD1}">
                      <a14:hiddenFill xmlns:a14="http://schemas.microsoft.com/office/drawing/2010/main">
                        <a:noFill/>
                      </a14:hiddenFill>
                    </a:ext>
                  </a:extLst>
                </p:spPr>
                <p:txBody>
                  <a:bodyPr wrap="none" anchor="ctr"/>
                  <a:lstStyle/>
                  <a:p>
                    <a:endParaRPr lang="en-US" sz="1100"/>
                  </a:p>
                </p:txBody>
              </p:sp>
              <p:sp>
                <p:nvSpPr>
                  <p:cNvPr id="42" name="Line 53">
                    <a:extLst>
                      <a:ext uri="{FF2B5EF4-FFF2-40B4-BE49-F238E27FC236}">
                        <a16:creationId xmlns:a16="http://schemas.microsoft.com/office/drawing/2014/main" id="{EB198A97-B185-45C5-9563-551C6837062D}"/>
                      </a:ext>
                    </a:extLst>
                  </p:cNvPr>
                  <p:cNvSpPr>
                    <a:spLocks noChangeShapeType="1"/>
                  </p:cNvSpPr>
                  <p:nvPr/>
                </p:nvSpPr>
                <p:spPr bwMode="auto">
                  <a:xfrm>
                    <a:off x="3245867" y="5996243"/>
                    <a:ext cx="829" cy="292472"/>
                  </a:xfrm>
                  <a:prstGeom prst="line">
                    <a:avLst/>
                  </a:prstGeom>
                  <a:noFill/>
                  <a:ln w="19050">
                    <a:solidFill>
                      <a:srgbClr val="261748"/>
                    </a:solidFill>
                    <a:round/>
                    <a:headEnd/>
                    <a:tailEnd/>
                  </a:ln>
                  <a:extLst>
                    <a:ext uri="{909E8E84-426E-40DD-AFC4-6F175D3DCCD1}">
                      <a14:hiddenFill xmlns:a14="http://schemas.microsoft.com/office/drawing/2010/main">
                        <a:noFill/>
                      </a14:hiddenFill>
                    </a:ext>
                  </a:extLst>
                </p:spPr>
                <p:txBody>
                  <a:bodyPr wrap="none" anchor="ctr"/>
                  <a:lstStyle/>
                  <a:p>
                    <a:endParaRPr lang="en-US" sz="1100"/>
                  </a:p>
                </p:txBody>
              </p:sp>
              <p:sp>
                <p:nvSpPr>
                  <p:cNvPr id="43" name="Line 54">
                    <a:extLst>
                      <a:ext uri="{FF2B5EF4-FFF2-40B4-BE49-F238E27FC236}">
                        <a16:creationId xmlns:a16="http://schemas.microsoft.com/office/drawing/2014/main" id="{2B669FFE-FBC4-4829-B3CE-A52956CAF90F}"/>
                      </a:ext>
                    </a:extLst>
                  </p:cNvPr>
                  <p:cNvSpPr>
                    <a:spLocks noChangeShapeType="1"/>
                  </p:cNvSpPr>
                  <p:nvPr/>
                </p:nvSpPr>
                <p:spPr bwMode="auto">
                  <a:xfrm>
                    <a:off x="3245867" y="6155322"/>
                    <a:ext cx="371183" cy="1657"/>
                  </a:xfrm>
                  <a:prstGeom prst="line">
                    <a:avLst/>
                  </a:prstGeom>
                  <a:noFill/>
                  <a:ln w="1905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sz="1100"/>
                  </a:p>
                </p:txBody>
              </p:sp>
            </p:grpSp>
            <p:sp>
              <p:nvSpPr>
                <p:cNvPr id="35" name="Text Box 29">
                  <a:extLst>
                    <a:ext uri="{FF2B5EF4-FFF2-40B4-BE49-F238E27FC236}">
                      <a16:creationId xmlns:a16="http://schemas.microsoft.com/office/drawing/2014/main" id="{58139F50-8C24-4B2A-AEBB-57BBC9E8B4B3}"/>
                    </a:ext>
                  </a:extLst>
                </p:cNvPr>
                <p:cNvSpPr txBox="1">
                  <a:spLocks noChangeArrowheads="1"/>
                </p:cNvSpPr>
                <p:nvPr/>
              </p:nvSpPr>
              <p:spPr bwMode="auto">
                <a:xfrm>
                  <a:off x="2331766" y="2714628"/>
                  <a:ext cx="707710" cy="21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900">
                      <a:solidFill>
                        <a:schemeClr val="tx1"/>
                      </a:solidFill>
                      <a:latin typeface="Arial" pitchFamily="34" charset="0"/>
                      <a:ea typeface="ＭＳ Ｐゴシック" pitchFamily="34" charset="-128"/>
                    </a:defRPr>
                  </a:lvl1pPr>
                  <a:lvl2pPr marL="37931725" indent="-37474525" eaLnBrk="0" hangingPunct="0">
                    <a:defRPr sz="900">
                      <a:solidFill>
                        <a:schemeClr val="tx1"/>
                      </a:solidFill>
                      <a:latin typeface="Arial" pitchFamily="34" charset="0"/>
                      <a:ea typeface="ＭＳ Ｐゴシック" pitchFamily="34" charset="-128"/>
                    </a:defRPr>
                  </a:lvl2pPr>
                  <a:lvl3pPr eaLnBrk="0" hangingPunct="0">
                    <a:defRPr sz="900">
                      <a:solidFill>
                        <a:schemeClr val="tx1"/>
                      </a:solidFill>
                      <a:latin typeface="Arial" pitchFamily="34" charset="0"/>
                      <a:ea typeface="ＭＳ Ｐゴシック" pitchFamily="34" charset="-128"/>
                    </a:defRPr>
                  </a:lvl3pPr>
                  <a:lvl4pPr eaLnBrk="0" hangingPunct="0">
                    <a:defRPr sz="900">
                      <a:solidFill>
                        <a:schemeClr val="tx1"/>
                      </a:solidFill>
                      <a:latin typeface="Arial" pitchFamily="34" charset="0"/>
                      <a:ea typeface="ＭＳ Ｐゴシック" pitchFamily="34" charset="-128"/>
                    </a:defRPr>
                  </a:lvl4pPr>
                  <a:lvl5pPr eaLnBrk="0" hangingPunct="0">
                    <a:defRPr sz="9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9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9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9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900">
                      <a:solidFill>
                        <a:schemeClr val="tx1"/>
                      </a:solidFill>
                      <a:latin typeface="Arial" pitchFamily="34" charset="0"/>
                      <a:ea typeface="ＭＳ Ｐゴシック" pitchFamily="34" charset="-128"/>
                    </a:defRPr>
                  </a:lvl9pPr>
                </a:lstStyle>
                <a:p>
                  <a:pPr algn="ctr" eaLnBrk="1" hangingPunct="1">
                    <a:buFont typeface="Wingdings" pitchFamily="2" charset="2"/>
                    <a:buNone/>
                  </a:pPr>
                  <a:r>
                    <a:rPr lang="de-DE" sz="1400" b="1" dirty="0" err="1">
                      <a:solidFill>
                        <a:srgbClr val="261748"/>
                      </a:solidFill>
                      <a:latin typeface="Helvetica" pitchFamily="34" charset="0"/>
                    </a:rPr>
                    <a:t>up</a:t>
                  </a:r>
                  <a:r>
                    <a:rPr lang="de-DE" sz="1400" b="1" dirty="0">
                      <a:solidFill>
                        <a:srgbClr val="261748"/>
                      </a:solidFill>
                      <a:latin typeface="Helvetica" pitchFamily="34" charset="0"/>
                    </a:rPr>
                    <a:t> </a:t>
                  </a:r>
                  <a:r>
                    <a:rPr lang="de-DE" sz="1400" b="1" dirty="0" err="1">
                      <a:solidFill>
                        <a:srgbClr val="261748"/>
                      </a:solidFill>
                      <a:latin typeface="Helvetica" pitchFamily="34" charset="0"/>
                    </a:rPr>
                    <a:t>to</a:t>
                  </a:r>
                  <a:r>
                    <a:rPr lang="de-DE" sz="1400" b="1" dirty="0">
                      <a:solidFill>
                        <a:srgbClr val="261748"/>
                      </a:solidFill>
                      <a:latin typeface="Helvetica" pitchFamily="34" charset="0"/>
                    </a:rPr>
                    <a:t> </a:t>
                  </a:r>
                  <a:br>
                    <a:rPr lang="de-DE" sz="1400" b="1" dirty="0">
                      <a:solidFill>
                        <a:srgbClr val="261748"/>
                      </a:solidFill>
                      <a:latin typeface="Helvetica" pitchFamily="34" charset="0"/>
                    </a:rPr>
                  </a:br>
                  <a:r>
                    <a:rPr lang="de-DE" sz="1400" b="1" dirty="0">
                      <a:solidFill>
                        <a:srgbClr val="FF0000"/>
                      </a:solidFill>
                      <a:latin typeface="Helvetica" pitchFamily="34" charset="0"/>
                    </a:rPr>
                    <a:t>1 </a:t>
                  </a:r>
                  <a:r>
                    <a:rPr lang="de-DE" sz="1400" b="1" dirty="0" err="1">
                      <a:solidFill>
                        <a:srgbClr val="FF0000"/>
                      </a:solidFill>
                      <a:latin typeface="Helvetica" pitchFamily="34" charset="0"/>
                    </a:rPr>
                    <a:t>ms</a:t>
                  </a:r>
                  <a:endParaRPr lang="de-DE" sz="800" b="1" dirty="0">
                    <a:solidFill>
                      <a:srgbClr val="FF0000"/>
                    </a:solidFill>
                    <a:latin typeface="Helvetica" pitchFamily="34" charset="0"/>
                  </a:endParaRPr>
                </a:p>
              </p:txBody>
            </p:sp>
          </p:grpSp>
        </p:grpSp>
        <p:sp>
          <p:nvSpPr>
            <p:cNvPr id="90" name="TextBox 89">
              <a:extLst>
                <a:ext uri="{FF2B5EF4-FFF2-40B4-BE49-F238E27FC236}">
                  <a16:creationId xmlns:a16="http://schemas.microsoft.com/office/drawing/2014/main" id="{240A4209-4057-455F-8A0A-3B8EE3EF66BB}"/>
                </a:ext>
              </a:extLst>
            </p:cNvPr>
            <p:cNvSpPr txBox="1"/>
            <p:nvPr/>
          </p:nvSpPr>
          <p:spPr>
            <a:xfrm>
              <a:off x="9715220" y="1765244"/>
              <a:ext cx="2024913" cy="769441"/>
            </a:xfrm>
            <a:prstGeom prst="rect">
              <a:avLst/>
            </a:prstGeom>
            <a:noFill/>
          </p:spPr>
          <p:txBody>
            <a:bodyPr wrap="none" rtlCol="0">
              <a:spAutoFit/>
            </a:bodyPr>
            <a:lstStyle/>
            <a:p>
              <a:r>
                <a:rPr lang="en-US" sz="1100" b="1" dirty="0"/>
                <a:t>NEPAL laser: up to </a:t>
              </a:r>
              <a:r>
                <a:rPr lang="en-US" sz="1100" b="1" dirty="0">
                  <a:solidFill>
                    <a:srgbClr val="FF0000"/>
                  </a:solidFill>
                </a:rPr>
                <a:t>4.5 MHz</a:t>
              </a:r>
            </a:p>
            <a:p>
              <a:r>
                <a:rPr lang="en-US" sz="1100" b="1" dirty="0"/>
                <a:t>(Arbitrary bunch pattern)</a:t>
              </a:r>
            </a:p>
            <a:p>
              <a:endParaRPr lang="en-US" sz="1100" b="1" dirty="0">
                <a:solidFill>
                  <a:srgbClr val="FF0000"/>
                </a:solidFill>
              </a:endParaRPr>
            </a:p>
            <a:p>
              <a:r>
                <a:rPr lang="en-US" sz="1100" b="1" dirty="0"/>
                <a:t>Pharos laser: up to </a:t>
              </a:r>
              <a:r>
                <a:rPr lang="en-US" sz="1100" b="1" dirty="0">
                  <a:solidFill>
                    <a:srgbClr val="FF0000"/>
                  </a:solidFill>
                </a:rPr>
                <a:t>1 MHz</a:t>
              </a:r>
            </a:p>
          </p:txBody>
        </p:sp>
      </p:grpSp>
      <p:grpSp>
        <p:nvGrpSpPr>
          <p:cNvPr id="95" name="Group 94">
            <a:extLst>
              <a:ext uri="{FF2B5EF4-FFF2-40B4-BE49-F238E27FC236}">
                <a16:creationId xmlns:a16="http://schemas.microsoft.com/office/drawing/2014/main" id="{70F8F7ED-C904-4370-AA85-32E27A344053}"/>
              </a:ext>
            </a:extLst>
          </p:cNvPr>
          <p:cNvGrpSpPr/>
          <p:nvPr/>
        </p:nvGrpSpPr>
        <p:grpSpPr>
          <a:xfrm>
            <a:off x="1309900" y="1751352"/>
            <a:ext cx="3573053" cy="2336057"/>
            <a:chOff x="1309900" y="1751352"/>
            <a:chExt cx="3573053" cy="2336057"/>
          </a:xfrm>
        </p:grpSpPr>
        <p:sp>
          <p:nvSpPr>
            <p:cNvPr id="16" name="Ellipse 2">
              <a:extLst>
                <a:ext uri="{FF2B5EF4-FFF2-40B4-BE49-F238E27FC236}">
                  <a16:creationId xmlns:a16="http://schemas.microsoft.com/office/drawing/2014/main" id="{BBDCADA6-C293-47C9-9B6B-36B54DD4ACB2}"/>
                </a:ext>
              </a:extLst>
            </p:cNvPr>
            <p:cNvSpPr/>
            <p:nvPr/>
          </p:nvSpPr>
          <p:spPr>
            <a:xfrm rot="2038823">
              <a:off x="4026508" y="3713323"/>
              <a:ext cx="856445" cy="374086"/>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err="1">
                <a:solidFill>
                  <a:schemeClr val="bg1">
                    <a:lumMod val="50000"/>
                  </a:schemeClr>
                </a:solidFill>
              </a:endParaRPr>
            </a:p>
          </p:txBody>
        </p:sp>
        <p:sp>
          <p:nvSpPr>
            <p:cNvPr id="17" name="Ellipse 78">
              <a:extLst>
                <a:ext uri="{FF2B5EF4-FFF2-40B4-BE49-F238E27FC236}">
                  <a16:creationId xmlns:a16="http://schemas.microsoft.com/office/drawing/2014/main" id="{73DFFE85-2B7C-498D-8ED3-18F55139CFC1}"/>
                </a:ext>
              </a:extLst>
            </p:cNvPr>
            <p:cNvSpPr/>
            <p:nvPr/>
          </p:nvSpPr>
          <p:spPr>
            <a:xfrm rot="2071948">
              <a:off x="1309900" y="1751352"/>
              <a:ext cx="436276" cy="46384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err="1">
                <a:solidFill>
                  <a:schemeClr val="bg1">
                    <a:lumMod val="50000"/>
                  </a:schemeClr>
                </a:solidFill>
              </a:endParaRPr>
            </a:p>
          </p:txBody>
        </p:sp>
        <p:cxnSp>
          <p:nvCxnSpPr>
            <p:cNvPr id="41" name="Straight Arrow Connector 40">
              <a:extLst>
                <a:ext uri="{FF2B5EF4-FFF2-40B4-BE49-F238E27FC236}">
                  <a16:creationId xmlns:a16="http://schemas.microsoft.com/office/drawing/2014/main" id="{446464CC-9BFC-8862-CCC3-FAE913E36B06}"/>
                </a:ext>
              </a:extLst>
            </p:cNvPr>
            <p:cNvCxnSpPr>
              <a:cxnSpLocks/>
              <a:stCxn id="3" idx="0"/>
            </p:cNvCxnSpPr>
            <p:nvPr/>
          </p:nvCxnSpPr>
          <p:spPr>
            <a:xfrm flipH="1" flipV="1">
              <a:off x="1659838" y="2196133"/>
              <a:ext cx="405462" cy="851024"/>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6761ADB-E214-4AEB-E9A1-DE2238A6AB03}"/>
                </a:ext>
              </a:extLst>
            </p:cNvPr>
            <p:cNvCxnSpPr>
              <a:cxnSpLocks/>
            </p:cNvCxnSpPr>
            <p:nvPr/>
          </p:nvCxnSpPr>
          <p:spPr>
            <a:xfrm>
              <a:off x="2221547" y="3324156"/>
              <a:ext cx="1962609" cy="65737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1E7505-038C-4973-920C-575D7C138EB5}"/>
                </a:ext>
              </a:extLst>
            </p:cNvPr>
            <p:cNvSpPr txBox="1"/>
            <p:nvPr/>
          </p:nvSpPr>
          <p:spPr>
            <a:xfrm>
              <a:off x="1614695" y="3047157"/>
              <a:ext cx="901209" cy="276999"/>
            </a:xfrm>
            <a:prstGeom prst="rect">
              <a:avLst/>
            </a:prstGeom>
            <a:noFill/>
          </p:spPr>
          <p:txBody>
            <a:bodyPr wrap="none" rtlCol="0">
              <a:spAutoFit/>
            </a:bodyPr>
            <a:lstStyle/>
            <a:p>
              <a:r>
                <a:rPr lang="en-US" sz="1200" b="1" dirty="0">
                  <a:solidFill>
                    <a:schemeClr val="bg1">
                      <a:lumMod val="50000"/>
                    </a:schemeClr>
                  </a:solidFill>
                </a:rPr>
                <a:t>Measured</a:t>
              </a:r>
            </a:p>
          </p:txBody>
        </p:sp>
      </p:grpSp>
      <p:sp>
        <p:nvSpPr>
          <p:cNvPr id="100" name="TextBox 99">
            <a:extLst>
              <a:ext uri="{FF2B5EF4-FFF2-40B4-BE49-F238E27FC236}">
                <a16:creationId xmlns:a16="http://schemas.microsoft.com/office/drawing/2014/main" id="{F62B17C5-457C-4988-A101-3B5AEC03A643}"/>
              </a:ext>
            </a:extLst>
          </p:cNvPr>
          <p:cNvSpPr txBox="1"/>
          <p:nvPr/>
        </p:nvSpPr>
        <p:spPr>
          <a:xfrm>
            <a:off x="8646833" y="4005455"/>
            <a:ext cx="2348918" cy="461665"/>
          </a:xfrm>
          <a:prstGeom prst="rect">
            <a:avLst/>
          </a:prstGeom>
          <a:noFill/>
        </p:spPr>
        <p:txBody>
          <a:bodyPr wrap="square" rtlCol="0">
            <a:spAutoFit/>
          </a:bodyPr>
          <a:lstStyle/>
          <a:p>
            <a:r>
              <a:rPr lang="en-US" sz="1200" b="1" dirty="0"/>
              <a:t>Scanning beams for uniform dose distribution</a:t>
            </a:r>
            <a:endParaRPr lang="en-US" altLang="zh-CN" sz="1200" b="1" dirty="0"/>
          </a:p>
        </p:txBody>
      </p:sp>
      <p:cxnSp>
        <p:nvCxnSpPr>
          <p:cNvPr id="101" name="Straight Arrow Connector 100">
            <a:extLst>
              <a:ext uri="{FF2B5EF4-FFF2-40B4-BE49-F238E27FC236}">
                <a16:creationId xmlns:a16="http://schemas.microsoft.com/office/drawing/2014/main" id="{12BE2451-9A1A-45FA-B5D4-DC2A1A856473}"/>
              </a:ext>
            </a:extLst>
          </p:cNvPr>
          <p:cNvCxnSpPr>
            <a:cxnSpLocks/>
            <a:stCxn id="100" idx="1"/>
          </p:cNvCxnSpPr>
          <p:nvPr/>
        </p:nvCxnSpPr>
        <p:spPr>
          <a:xfrm flipH="1" flipV="1">
            <a:off x="5305425" y="3698478"/>
            <a:ext cx="3341408" cy="53781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4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Dosimetry at </a:t>
            </a:r>
            <a:r>
              <a:rPr lang="en-US" dirty="0" err="1"/>
              <a:t>FLASH</a:t>
            </a:r>
            <a:r>
              <a:rPr lang="en-US" dirty="0" err="1">
                <a:latin typeface="Script MT Bold" panose="03040602040607080904" pitchFamily="66" charset="0"/>
              </a:rPr>
              <a:t>lab</a:t>
            </a:r>
            <a:r>
              <a:rPr lang="en-US" dirty="0" err="1"/>
              <a:t>@PITZ</a:t>
            </a:r>
            <a:r>
              <a:rPr lang="en-US" dirty="0"/>
              <a:t> </a:t>
            </a:r>
          </a:p>
        </p:txBody>
      </p:sp>
      <p:sp>
        <p:nvSpPr>
          <p:cNvPr id="8" name="Textplatzhalter 7"/>
          <p:cNvSpPr>
            <a:spLocks noGrp="1"/>
          </p:cNvSpPr>
          <p:nvPr>
            <p:ph idx="1"/>
          </p:nvPr>
        </p:nvSpPr>
        <p:spPr>
          <a:xfrm>
            <a:off x="407988" y="1051339"/>
            <a:ext cx="7206721" cy="5529461"/>
          </a:xfrm>
        </p:spPr>
        <p:txBody>
          <a:bodyPr/>
          <a:lstStyle/>
          <a:p>
            <a:pPr marL="0" indent="0">
              <a:buNone/>
            </a:pPr>
            <a:r>
              <a:rPr lang="en-US" b="1" dirty="0"/>
              <a:t>Dose measurement for bio-chemical experiments:</a:t>
            </a:r>
          </a:p>
          <a:p>
            <a:r>
              <a:rPr lang="en-US" sz="1600" dirty="0"/>
              <a:t>Online detectors (</a:t>
            </a:r>
            <a:r>
              <a:rPr lang="en-US" sz="1600" b="1" dirty="0"/>
              <a:t>Ionization chamber for LDR</a:t>
            </a:r>
            <a:r>
              <a:rPr lang="en-US" sz="1600" dirty="0"/>
              <a:t> and </a:t>
            </a:r>
            <a:r>
              <a:rPr lang="en-US" sz="1600" b="1" dirty="0"/>
              <a:t>Diamond for HDR</a:t>
            </a:r>
            <a:r>
              <a:rPr lang="en-US" sz="1600" dirty="0"/>
              <a:t>) are used for beam alignment and dose estimation</a:t>
            </a:r>
          </a:p>
          <a:p>
            <a:r>
              <a:rPr lang="en-US" sz="1600" dirty="0" err="1"/>
              <a:t>Gafchromic</a:t>
            </a:r>
            <a:r>
              <a:rPr lang="en-US" sz="1600" dirty="0"/>
              <a:t> films are used to measure the delivered dose for each sample </a:t>
            </a:r>
            <a:r>
              <a:rPr lang="en-US" sz="1600" dirty="0">
                <a:sym typeface="Wingdings" panose="05000000000000000000" pitchFamily="2" charset="2"/>
              </a:rPr>
              <a:t> non-destructive measurement</a:t>
            </a:r>
          </a:p>
          <a:p>
            <a:pPr marL="0" indent="0">
              <a:buNone/>
            </a:pPr>
            <a:r>
              <a:rPr lang="en-US" b="1" dirty="0">
                <a:sym typeface="Wingdings" panose="05000000000000000000" pitchFamily="2" charset="2"/>
              </a:rPr>
              <a:t>Dosimetry research</a:t>
            </a:r>
          </a:p>
          <a:p>
            <a:r>
              <a:rPr lang="en-US" sz="1600" dirty="0">
                <a:sym typeface="Wingdings" panose="05000000000000000000" pitchFamily="2" charset="2"/>
              </a:rPr>
              <a:t>Cross-calibration of all detectors using Alanine (analysis by PTB)</a:t>
            </a:r>
          </a:p>
          <a:p>
            <a:r>
              <a:rPr lang="en-US" sz="1600" dirty="0">
                <a:sym typeface="Wingdings" panose="05000000000000000000" pitchFamily="2" charset="2"/>
              </a:rPr>
              <a:t>TLD/OSLD readout on campus (since July)</a:t>
            </a:r>
          </a:p>
          <a:p>
            <a:r>
              <a:rPr lang="en-US" sz="1600" u="sng" dirty="0" err="1">
                <a:sym typeface="Wingdings" panose="05000000000000000000" pitchFamily="2" charset="2"/>
              </a:rPr>
              <a:t>Doserate</a:t>
            </a:r>
            <a:r>
              <a:rPr lang="en-US" sz="1600" dirty="0">
                <a:sym typeface="Wingdings" panose="05000000000000000000" pitchFamily="2" charset="2"/>
              </a:rPr>
              <a:t> linearity measurements:</a:t>
            </a:r>
          </a:p>
          <a:p>
            <a:pPr lvl="1"/>
            <a:r>
              <a:rPr lang="en-US" sz="1400" dirty="0" err="1">
                <a:sym typeface="Wingdings" panose="05000000000000000000" pitchFamily="2" charset="2"/>
              </a:rPr>
              <a:t>flashDiamond</a:t>
            </a:r>
            <a:r>
              <a:rPr lang="en-US" sz="1400" dirty="0">
                <a:sym typeface="Wingdings" panose="05000000000000000000" pitchFamily="2" charset="2"/>
              </a:rPr>
              <a:t> detector shows linearity </a:t>
            </a:r>
            <a:br>
              <a:rPr lang="en-US" sz="1400" dirty="0">
                <a:sym typeface="Wingdings" panose="05000000000000000000" pitchFamily="2" charset="2"/>
              </a:rPr>
            </a:br>
            <a:r>
              <a:rPr lang="en-US" sz="1400" dirty="0">
                <a:sym typeface="Wingdings" panose="05000000000000000000" pitchFamily="2" charset="2"/>
              </a:rPr>
              <a:t>for the full parameter range of PITZ</a:t>
            </a:r>
          </a:p>
          <a:p>
            <a:pPr lvl="1"/>
            <a:r>
              <a:rPr lang="en-US" sz="1400" dirty="0" err="1">
                <a:sym typeface="Wingdings" panose="05000000000000000000" pitchFamily="2" charset="2"/>
              </a:rPr>
              <a:t>Gafchromic</a:t>
            </a:r>
            <a:r>
              <a:rPr lang="en-US" sz="1400" dirty="0">
                <a:sym typeface="Wingdings" panose="05000000000000000000" pitchFamily="2" charset="2"/>
              </a:rPr>
              <a:t> films show super-linearity</a:t>
            </a:r>
          </a:p>
          <a:p>
            <a:r>
              <a:rPr lang="en-US" sz="1600" dirty="0">
                <a:sym typeface="Wingdings" panose="05000000000000000000" pitchFamily="2" charset="2"/>
              </a:rPr>
              <a:t>Characterization of detector prototypes</a:t>
            </a:r>
            <a:br>
              <a:rPr lang="en-US" sz="1600" dirty="0">
                <a:sym typeface="Wingdings" panose="05000000000000000000" pitchFamily="2" charset="2"/>
              </a:rPr>
            </a:br>
            <a:r>
              <a:rPr lang="en-US" sz="1600" dirty="0">
                <a:sym typeface="Wingdings" panose="05000000000000000000" pitchFamily="2" charset="2"/>
              </a:rPr>
              <a:t>(</a:t>
            </a:r>
            <a:r>
              <a:rPr lang="en-US" sz="1600" dirty="0" err="1">
                <a:sym typeface="Wingdings" panose="05000000000000000000" pitchFamily="2" charset="2"/>
              </a:rPr>
              <a:t>flashDiamond</a:t>
            </a:r>
            <a:r>
              <a:rPr lang="en-US" sz="1600" dirty="0">
                <a:sym typeface="Wingdings" panose="05000000000000000000" pitchFamily="2" charset="2"/>
              </a:rPr>
              <a:t>, </a:t>
            </a:r>
            <a:r>
              <a:rPr lang="en-US" sz="1600" dirty="0" err="1">
                <a:sym typeface="Wingdings" panose="05000000000000000000" pitchFamily="2" charset="2"/>
              </a:rPr>
              <a:t>SiC</a:t>
            </a:r>
            <a:r>
              <a:rPr lang="en-US" sz="1600" dirty="0">
                <a:sym typeface="Wingdings" panose="05000000000000000000" pitchFamily="2" charset="2"/>
              </a:rPr>
              <a:t> detector)</a:t>
            </a:r>
          </a:p>
          <a:p>
            <a:r>
              <a:rPr lang="en-US" sz="1600" dirty="0">
                <a:sym typeface="Wingdings" panose="05000000000000000000" pitchFamily="2" charset="2"/>
              </a:rPr>
              <a:t>Planned: </a:t>
            </a:r>
            <a:r>
              <a:rPr lang="en-US" sz="1600" dirty="0" err="1">
                <a:sym typeface="Wingdings" panose="05000000000000000000" pitchFamily="2" charset="2"/>
              </a:rPr>
              <a:t>TurboICT</a:t>
            </a:r>
            <a:r>
              <a:rPr lang="en-US" sz="1600" dirty="0">
                <a:sym typeface="Wingdings" panose="05000000000000000000" pitchFamily="2" charset="2"/>
              </a:rPr>
              <a:t> and calibrated screen</a:t>
            </a:r>
          </a:p>
          <a:p>
            <a:endParaRPr lang="en-US" sz="1600" dirty="0">
              <a:sym typeface="Wingdings" panose="05000000000000000000" pitchFamily="2" charset="2"/>
            </a:endParaRPr>
          </a:p>
          <a:p>
            <a:pPr marL="0" indent="0">
              <a:buNone/>
            </a:pPr>
            <a:endParaRPr lang="en-US" sz="1600" dirty="0">
              <a:sym typeface="Wingdings" panose="05000000000000000000" pitchFamily="2" charset="2"/>
            </a:endParaRPr>
          </a:p>
          <a:p>
            <a:endParaRPr lang="en-US" sz="1600" dirty="0"/>
          </a:p>
        </p:txBody>
      </p:sp>
      <p:sp>
        <p:nvSpPr>
          <p:cNvPr id="3" name="Fußzeilenplatzhalter 2"/>
          <p:cNvSpPr>
            <a:spLocks noGrp="1"/>
          </p:cNvSpPr>
          <p:nvPr>
            <p:ph type="ftr" sz="quarter" idx="11"/>
          </p:nvPr>
        </p:nvSpPr>
        <p:spPr/>
        <p:txBody>
          <a:bodyPr/>
          <a:lstStyle/>
          <a:p>
            <a:r>
              <a:rPr lang="en-US"/>
              <a:t>X.-K. Li          |          VHEE'25, Daresbury          |          The new beamline and biolab at FLASHlab@PITZ</a:t>
            </a:r>
          </a:p>
        </p:txBody>
      </p:sp>
      <p:graphicFrame>
        <p:nvGraphicFramePr>
          <p:cNvPr id="7" name="Tabelle 6">
            <a:extLst>
              <a:ext uri="{FF2B5EF4-FFF2-40B4-BE49-F238E27FC236}">
                <a16:creationId xmlns:a16="http://schemas.microsoft.com/office/drawing/2014/main" id="{220180B2-759E-1A6E-E3E5-A87FEB6C7A68}"/>
              </a:ext>
            </a:extLst>
          </p:cNvPr>
          <p:cNvGraphicFramePr>
            <a:graphicFrameLocks noGrp="1"/>
          </p:cNvGraphicFramePr>
          <p:nvPr>
            <p:extLst>
              <p:ext uri="{D42A27DB-BD31-4B8C-83A1-F6EECF244321}">
                <p14:modId xmlns:p14="http://schemas.microsoft.com/office/powerpoint/2010/main" val="712242446"/>
              </p:ext>
            </p:extLst>
          </p:nvPr>
        </p:nvGraphicFramePr>
        <p:xfrm>
          <a:off x="5539870" y="4098505"/>
          <a:ext cx="6379659" cy="1587399"/>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17760949"/>
                    </a:ext>
                  </a:extLst>
                </a:gridCol>
                <a:gridCol w="2664296">
                  <a:extLst>
                    <a:ext uri="{9D8B030D-6E8A-4147-A177-3AD203B41FA5}">
                      <a16:colId xmlns:a16="http://schemas.microsoft.com/office/drawing/2014/main" val="2542891361"/>
                    </a:ext>
                  </a:extLst>
                </a:gridCol>
                <a:gridCol w="2491227">
                  <a:extLst>
                    <a:ext uri="{9D8B030D-6E8A-4147-A177-3AD203B41FA5}">
                      <a16:colId xmlns:a16="http://schemas.microsoft.com/office/drawing/2014/main" val="3107031456"/>
                    </a:ext>
                  </a:extLst>
                </a:gridCol>
              </a:tblGrid>
              <a:tr h="415341">
                <a:tc>
                  <a:txBody>
                    <a:bodyPr/>
                    <a:lstStyle/>
                    <a:p>
                      <a:r>
                        <a:rPr lang="en-JM" sz="1400" noProof="0" dirty="0"/>
                        <a:t>Dose rate</a:t>
                      </a:r>
                    </a:p>
                  </a:txBody>
                  <a:tcPr/>
                </a:tc>
                <a:tc>
                  <a:txBody>
                    <a:bodyPr/>
                    <a:lstStyle/>
                    <a:p>
                      <a:r>
                        <a:rPr lang="en-JM" sz="1400" noProof="0" dirty="0"/>
                        <a:t>Online measurement</a:t>
                      </a:r>
                    </a:p>
                  </a:txBody>
                  <a:tcPr/>
                </a:tc>
                <a:tc>
                  <a:txBody>
                    <a:bodyPr/>
                    <a:lstStyle/>
                    <a:p>
                      <a:r>
                        <a:rPr lang="en-JM" sz="1400" noProof="0" dirty="0"/>
                        <a:t>Offline measurement</a:t>
                      </a:r>
                    </a:p>
                  </a:txBody>
                  <a:tcPr/>
                </a:tc>
                <a:extLst>
                  <a:ext uri="{0D108BD9-81ED-4DB2-BD59-A6C34878D82A}">
                    <a16:rowId xmlns:a16="http://schemas.microsoft.com/office/drawing/2014/main" val="2130393432"/>
                  </a:ext>
                </a:extLst>
              </a:tr>
              <a:tr h="415341">
                <a:tc>
                  <a:txBody>
                    <a:bodyPr/>
                    <a:lstStyle/>
                    <a:p>
                      <a:r>
                        <a:rPr lang="en-JM" sz="1400" noProof="0" dirty="0"/>
                        <a:t>Low</a:t>
                      </a:r>
                    </a:p>
                  </a:txBody>
                  <a:tcPr/>
                </a:tc>
                <a:tc>
                  <a:txBody>
                    <a:bodyPr/>
                    <a:lstStyle/>
                    <a:p>
                      <a:r>
                        <a:rPr lang="en-JM" sz="1400" noProof="0" dirty="0"/>
                        <a:t>IBA PPC05 Ionization chamber</a:t>
                      </a:r>
                    </a:p>
                  </a:txBody>
                  <a:tcPr/>
                </a:tc>
                <a:tc rowSpan="3">
                  <a:txBody>
                    <a:bodyPr/>
                    <a:lstStyle/>
                    <a:p>
                      <a:r>
                        <a:rPr lang="en-JM" sz="1400" noProof="0" dirty="0" err="1"/>
                        <a:t>Gafchromic</a:t>
                      </a:r>
                      <a:r>
                        <a:rPr lang="en-JM" sz="1400" noProof="0" dirty="0"/>
                        <a:t> EBT-XD films, TLD-100</a:t>
                      </a:r>
                    </a:p>
                  </a:txBody>
                  <a:tcPr anchor="ctr"/>
                </a:tc>
                <a:extLst>
                  <a:ext uri="{0D108BD9-81ED-4DB2-BD59-A6C34878D82A}">
                    <a16:rowId xmlns:a16="http://schemas.microsoft.com/office/drawing/2014/main" val="243399882"/>
                  </a:ext>
                </a:extLst>
              </a:tr>
              <a:tr h="415341">
                <a:tc>
                  <a:txBody>
                    <a:bodyPr/>
                    <a:lstStyle/>
                    <a:p>
                      <a:r>
                        <a:rPr lang="en-JM" sz="1400" noProof="0" dirty="0"/>
                        <a:t>High</a:t>
                      </a:r>
                    </a:p>
                  </a:txBody>
                  <a:tcPr/>
                </a:tc>
                <a:tc>
                  <a:txBody>
                    <a:bodyPr/>
                    <a:lstStyle/>
                    <a:p>
                      <a:r>
                        <a:rPr lang="en-JM" sz="1400" noProof="0" dirty="0"/>
                        <a:t>PTW </a:t>
                      </a:r>
                      <a:r>
                        <a:rPr lang="en-JM" sz="1400" noProof="0" dirty="0" err="1"/>
                        <a:t>flashDiamond</a:t>
                      </a:r>
                      <a:endParaRPr lang="en-JM" sz="1400" noProof="0"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400" noProof="0" dirty="0"/>
                    </a:p>
                  </a:txBody>
                  <a:tcPr/>
                </a:tc>
                <a:extLst>
                  <a:ext uri="{0D108BD9-81ED-4DB2-BD59-A6C34878D82A}">
                    <a16:rowId xmlns:a16="http://schemas.microsoft.com/office/drawing/2014/main" val="354853572"/>
                  </a:ext>
                </a:extLst>
              </a:tr>
              <a:tr h="341376">
                <a:tc>
                  <a:txBody>
                    <a:bodyPr/>
                    <a:lstStyle/>
                    <a:p>
                      <a:r>
                        <a:rPr lang="en-JM" sz="1400" noProof="0" dirty="0"/>
                        <a:t>Ultra-high</a:t>
                      </a:r>
                    </a:p>
                  </a:txBody>
                  <a:tcPr/>
                </a:tc>
                <a:tc>
                  <a:txBody>
                    <a:bodyPr/>
                    <a:lstStyle/>
                    <a:p>
                      <a:r>
                        <a:rPr lang="en-JM" sz="1400" noProof="0" dirty="0"/>
                        <a:t>PTW </a:t>
                      </a:r>
                      <a:r>
                        <a:rPr lang="en-JM" sz="1400" noProof="0" dirty="0" err="1"/>
                        <a:t>flashDiamond</a:t>
                      </a:r>
                      <a:endParaRPr lang="en-JM" sz="1400" noProof="0"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400" noProof="0" dirty="0"/>
                    </a:p>
                  </a:txBody>
                  <a:tcPr/>
                </a:tc>
                <a:extLst>
                  <a:ext uri="{0D108BD9-81ED-4DB2-BD59-A6C34878D82A}">
                    <a16:rowId xmlns:a16="http://schemas.microsoft.com/office/drawing/2014/main" val="493210068"/>
                  </a:ext>
                </a:extLst>
              </a:tr>
            </a:tbl>
          </a:graphicData>
        </a:graphic>
      </p:graphicFrame>
      <p:sp>
        <p:nvSpPr>
          <p:cNvPr id="16" name="Textfeld 15">
            <a:extLst>
              <a:ext uri="{FF2B5EF4-FFF2-40B4-BE49-F238E27FC236}">
                <a16:creationId xmlns:a16="http://schemas.microsoft.com/office/drawing/2014/main" id="{E4DA5503-8109-1D74-2E33-E0E0A637B42F}"/>
              </a:ext>
            </a:extLst>
          </p:cNvPr>
          <p:cNvSpPr txBox="1"/>
          <p:nvPr/>
        </p:nvSpPr>
        <p:spPr>
          <a:xfrm>
            <a:off x="9509488" y="2483861"/>
            <a:ext cx="1597118" cy="830997"/>
          </a:xfrm>
          <a:prstGeom prst="rect">
            <a:avLst/>
          </a:prstGeom>
          <a:noFill/>
        </p:spPr>
        <p:txBody>
          <a:bodyPr wrap="square" rtlCol="0">
            <a:spAutoFit/>
          </a:bodyPr>
          <a:lstStyle/>
          <a:p>
            <a:pPr algn="ctr"/>
            <a:r>
              <a:rPr lang="en-029" sz="1200" b="1" noProof="0" dirty="0"/>
              <a:t>Sample in tube sandwiched between two </a:t>
            </a:r>
            <a:r>
              <a:rPr lang="en-029" sz="1200" b="1" noProof="0" dirty="0" err="1"/>
              <a:t>Gafchromic</a:t>
            </a:r>
            <a:r>
              <a:rPr lang="en-029" sz="1200" b="1" noProof="0" dirty="0"/>
              <a:t> films</a:t>
            </a:r>
          </a:p>
        </p:txBody>
      </p:sp>
      <p:pic>
        <p:nvPicPr>
          <p:cNvPr id="20" name="Grafik 19" descr="Ein Bild, das Maschine, Bautechnik, Plastik, Fräsmaschine enthält.&#10;&#10;KI-generierte Inhalte können fehlerhaft sein.">
            <a:extLst>
              <a:ext uri="{FF2B5EF4-FFF2-40B4-BE49-F238E27FC236}">
                <a16:creationId xmlns:a16="http://schemas.microsoft.com/office/drawing/2014/main" id="{5BE0E3B6-87E9-CE85-7DE8-8F211FFD2C22}"/>
              </a:ext>
            </a:extLst>
          </p:cNvPr>
          <p:cNvPicPr>
            <a:picLocks noChangeAspect="1"/>
          </p:cNvPicPr>
          <p:nvPr/>
        </p:nvPicPr>
        <p:blipFill>
          <a:blip r:embed="rId3">
            <a:extLst>
              <a:ext uri="{28A0092B-C50C-407E-A947-70E740481C1C}">
                <a14:useLocalDpi xmlns:a14="http://schemas.microsoft.com/office/drawing/2010/main" val="0"/>
              </a:ext>
            </a:extLst>
          </a:blip>
          <a:srcRect l="17142" t="13322" r="5694" b="24473"/>
          <a:stretch>
            <a:fillRect/>
          </a:stretch>
        </p:blipFill>
        <p:spPr>
          <a:xfrm>
            <a:off x="9257205" y="75502"/>
            <a:ext cx="1944836" cy="2016224"/>
          </a:xfrm>
          <a:prstGeom prst="rect">
            <a:avLst/>
          </a:prstGeom>
        </p:spPr>
      </p:pic>
      <p:sp>
        <p:nvSpPr>
          <p:cNvPr id="21" name="Textfeld 20">
            <a:extLst>
              <a:ext uri="{FF2B5EF4-FFF2-40B4-BE49-F238E27FC236}">
                <a16:creationId xmlns:a16="http://schemas.microsoft.com/office/drawing/2014/main" id="{924197EC-5488-4B83-B732-DF39ECD97564}"/>
              </a:ext>
            </a:extLst>
          </p:cNvPr>
          <p:cNvSpPr txBox="1"/>
          <p:nvPr/>
        </p:nvSpPr>
        <p:spPr>
          <a:xfrm>
            <a:off x="7945639" y="602878"/>
            <a:ext cx="1224136" cy="1200329"/>
          </a:xfrm>
          <a:prstGeom prst="rect">
            <a:avLst/>
          </a:prstGeom>
          <a:noFill/>
        </p:spPr>
        <p:txBody>
          <a:bodyPr wrap="square" rtlCol="0">
            <a:spAutoFit/>
          </a:bodyPr>
          <a:lstStyle/>
          <a:p>
            <a:pPr algn="ctr"/>
            <a:r>
              <a:rPr lang="en-US" sz="1200" b="1" noProof="0" dirty="0"/>
              <a:t>PPC05 Ionization chamber (left) &amp; </a:t>
            </a:r>
            <a:r>
              <a:rPr lang="en-US" sz="1200" b="1" noProof="0" dirty="0" err="1"/>
              <a:t>flashDiamond</a:t>
            </a:r>
            <a:r>
              <a:rPr lang="en-US" sz="1200" b="1" noProof="0" dirty="0"/>
              <a:t> (right)</a:t>
            </a:r>
          </a:p>
        </p:txBody>
      </p:sp>
      <p:cxnSp>
        <p:nvCxnSpPr>
          <p:cNvPr id="5" name="Straight Arrow Connector 4">
            <a:extLst>
              <a:ext uri="{FF2B5EF4-FFF2-40B4-BE49-F238E27FC236}">
                <a16:creationId xmlns:a16="http://schemas.microsoft.com/office/drawing/2014/main" id="{27689F0C-D479-4D7D-BEA8-7100163BFD01}"/>
              </a:ext>
            </a:extLst>
          </p:cNvPr>
          <p:cNvCxnSpPr>
            <a:cxnSpLocks/>
          </p:cNvCxnSpPr>
          <p:nvPr/>
        </p:nvCxnSpPr>
        <p:spPr>
          <a:xfrm flipV="1">
            <a:off x="7277100" y="946617"/>
            <a:ext cx="627870" cy="55833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6E7021-5FB5-4D5F-9883-16424B696EE2}"/>
              </a:ext>
            </a:extLst>
          </p:cNvPr>
          <p:cNvCxnSpPr>
            <a:cxnSpLocks/>
          </p:cNvCxnSpPr>
          <p:nvPr/>
        </p:nvCxnSpPr>
        <p:spPr>
          <a:xfrm>
            <a:off x="6548928" y="2488773"/>
            <a:ext cx="1210912" cy="5414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fik 13" descr="Ein Bild, das Text, Elektronik, Gerät, Person enthält.&#10;&#10;KI-generierte Inhalte können fehlerhaft sein.">
            <a:extLst>
              <a:ext uri="{FF2B5EF4-FFF2-40B4-BE49-F238E27FC236}">
                <a16:creationId xmlns:a16="http://schemas.microsoft.com/office/drawing/2014/main" id="{3D927EDA-B63B-3931-CB86-A5B289B58F80}"/>
              </a:ext>
            </a:extLst>
          </p:cNvPr>
          <p:cNvPicPr>
            <a:picLocks noChangeAspect="1"/>
          </p:cNvPicPr>
          <p:nvPr/>
        </p:nvPicPr>
        <p:blipFill>
          <a:blip r:embed="rId4">
            <a:extLst>
              <a:ext uri="{28A0092B-C50C-407E-A947-70E740481C1C}">
                <a14:useLocalDpi xmlns:a14="http://schemas.microsoft.com/office/drawing/2010/main" val="0"/>
              </a:ext>
            </a:extLst>
          </a:blip>
          <a:srcRect l="13100" t="6713" r="8302" b="24442"/>
          <a:stretch>
            <a:fillRect/>
          </a:stretch>
        </p:blipFill>
        <p:spPr>
          <a:xfrm>
            <a:off x="7819274" y="1891248"/>
            <a:ext cx="1728192" cy="2016224"/>
          </a:xfrm>
          <a:prstGeom prst="rect">
            <a:avLst/>
          </a:prstGeom>
        </p:spPr>
      </p:pic>
      <p:sp>
        <p:nvSpPr>
          <p:cNvPr id="15" name="TextBox 14">
            <a:extLst>
              <a:ext uri="{FF2B5EF4-FFF2-40B4-BE49-F238E27FC236}">
                <a16:creationId xmlns:a16="http://schemas.microsoft.com/office/drawing/2014/main" id="{D490274C-49CC-4E3D-A8B5-D06D1B117A6E}"/>
              </a:ext>
            </a:extLst>
          </p:cNvPr>
          <p:cNvSpPr txBox="1"/>
          <p:nvPr/>
        </p:nvSpPr>
        <p:spPr>
          <a:xfrm>
            <a:off x="6564770" y="5875423"/>
            <a:ext cx="5225684" cy="584775"/>
          </a:xfrm>
          <a:prstGeom prst="rect">
            <a:avLst/>
          </a:prstGeom>
          <a:noFill/>
          <a:ln>
            <a:solidFill>
              <a:schemeClr val="tx1"/>
            </a:solidFill>
          </a:ln>
        </p:spPr>
        <p:txBody>
          <a:bodyPr wrap="square" rtlCol="0">
            <a:spAutoFit/>
          </a:bodyPr>
          <a:lstStyle/>
          <a:p>
            <a:r>
              <a:rPr lang="en-US" sz="1600" dirty="0"/>
              <a:t>More details from dedicated talk</a:t>
            </a:r>
            <a:r>
              <a:rPr lang="zh-CN" altLang="en-US" sz="1600" dirty="0"/>
              <a:t> </a:t>
            </a:r>
            <a:r>
              <a:rPr lang="en-US" altLang="zh-CN" sz="1600" dirty="0"/>
              <a:t>by</a:t>
            </a:r>
            <a:r>
              <a:rPr lang="zh-CN" altLang="en-US" sz="1600" dirty="0"/>
              <a:t> </a:t>
            </a:r>
            <a:r>
              <a:rPr lang="en-US" sz="1600" u="sng" dirty="0"/>
              <a:t>O. Stein, “Dosimetry at ultra high dose rate at PITZ and ARES”</a:t>
            </a:r>
          </a:p>
        </p:txBody>
      </p:sp>
      <p:sp>
        <p:nvSpPr>
          <p:cNvPr id="19" name="TextBox 18">
            <a:extLst>
              <a:ext uri="{FF2B5EF4-FFF2-40B4-BE49-F238E27FC236}">
                <a16:creationId xmlns:a16="http://schemas.microsoft.com/office/drawing/2014/main" id="{714E4C7F-87DB-4C6D-8B7E-B46210B7D682}"/>
              </a:ext>
            </a:extLst>
          </p:cNvPr>
          <p:cNvSpPr txBox="1"/>
          <p:nvPr/>
        </p:nvSpPr>
        <p:spPr>
          <a:xfrm>
            <a:off x="7042658" y="79212"/>
            <a:ext cx="1805962" cy="307777"/>
          </a:xfrm>
          <a:prstGeom prst="rect">
            <a:avLst/>
          </a:prstGeom>
          <a:noFill/>
        </p:spPr>
        <p:txBody>
          <a:bodyPr wrap="square" rtlCol="0">
            <a:spAutoFit/>
          </a:bodyPr>
          <a:lstStyle/>
          <a:p>
            <a:r>
              <a:rPr lang="en-US" sz="1400" dirty="0"/>
              <a:t>Courtesy: F. Riemer</a:t>
            </a:r>
          </a:p>
        </p:txBody>
      </p:sp>
    </p:spTree>
    <p:extLst>
      <p:ext uri="{BB962C8B-B14F-4D97-AF65-F5344CB8AC3E}">
        <p14:creationId xmlns:p14="http://schemas.microsoft.com/office/powerpoint/2010/main" val="1227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823DCC-25CC-4D86-B1F1-88CC5069D1BF}"/>
              </a:ext>
            </a:extLst>
          </p:cNvPr>
          <p:cNvSpPr>
            <a:spLocks noGrp="1"/>
          </p:cNvSpPr>
          <p:nvPr>
            <p:ph type="title"/>
          </p:nvPr>
        </p:nvSpPr>
        <p:spPr/>
        <p:txBody>
          <a:bodyPr/>
          <a:lstStyle/>
          <a:p>
            <a:r>
              <a:rPr lang="en-US" dirty="0" err="1"/>
              <a:t>FLASH</a:t>
            </a:r>
            <a:r>
              <a:rPr lang="en-US" dirty="0" err="1">
                <a:latin typeface="Script MT Bold" panose="03040602040607080904" pitchFamily="66" charset="0"/>
              </a:rPr>
              <a:t>lab</a:t>
            </a:r>
            <a:r>
              <a:rPr lang="en-US" dirty="0" err="1"/>
              <a:t>@PITZ</a:t>
            </a:r>
            <a:r>
              <a:rPr lang="en-US" dirty="0"/>
              <a:t> : Infrastructure</a:t>
            </a:r>
            <a:br>
              <a:rPr lang="en-US" dirty="0"/>
            </a:br>
            <a:endParaRPr lang="en-US" dirty="0"/>
          </a:p>
        </p:txBody>
      </p:sp>
      <p:sp>
        <p:nvSpPr>
          <p:cNvPr id="3" name="Footer Placeholder 2">
            <a:extLst>
              <a:ext uri="{FF2B5EF4-FFF2-40B4-BE49-F238E27FC236}">
                <a16:creationId xmlns:a16="http://schemas.microsoft.com/office/drawing/2014/main" id="{2285C313-E3BC-4C77-8A91-F126379E0DC0}"/>
              </a:ext>
            </a:extLst>
          </p:cNvPr>
          <p:cNvSpPr>
            <a:spLocks noGrp="1"/>
          </p:cNvSpPr>
          <p:nvPr>
            <p:ph type="ftr" sz="quarter" idx="11"/>
          </p:nvPr>
        </p:nvSpPr>
        <p:spPr/>
        <p:txBody>
          <a:bodyPr/>
          <a:lstStyle/>
          <a:p>
            <a:r>
              <a:rPr lang="en-US" noProof="0" dirty="0"/>
              <a:t>X.-K. Li          |          VHEE'25, Daresbury          |          The new beamline and biolab at </a:t>
            </a:r>
            <a:r>
              <a:rPr lang="en-US" noProof="0" dirty="0" err="1"/>
              <a:t>FLASHlab@PITZ</a:t>
            </a:r>
            <a:endParaRPr lang="en-US" noProof="0" dirty="0"/>
          </a:p>
        </p:txBody>
      </p:sp>
      <p:sp>
        <p:nvSpPr>
          <p:cNvPr id="6" name="Text Placeholder 5">
            <a:extLst>
              <a:ext uri="{FF2B5EF4-FFF2-40B4-BE49-F238E27FC236}">
                <a16:creationId xmlns:a16="http://schemas.microsoft.com/office/drawing/2014/main" id="{E8B571D1-5CC5-4D3B-BC08-2F64554C9300}"/>
              </a:ext>
            </a:extLst>
          </p:cNvPr>
          <p:cNvSpPr>
            <a:spLocks noGrp="1"/>
          </p:cNvSpPr>
          <p:nvPr>
            <p:ph type="body" sz="quarter" idx="13"/>
          </p:nvPr>
        </p:nvSpPr>
        <p:spPr/>
        <p:txBody>
          <a:bodyPr/>
          <a:lstStyle/>
          <a:p>
            <a:r>
              <a:rPr lang="en-US" dirty="0" err="1">
                <a:latin typeface="DesySans Office" panose="020B0503040000020003" pitchFamily="34" charset="0"/>
              </a:rPr>
              <a:t>BioLab</a:t>
            </a:r>
            <a:r>
              <a:rPr lang="en-US" dirty="0">
                <a:latin typeface="DesySans Office" panose="020B0503040000020003" pitchFamily="34" charset="0"/>
              </a:rPr>
              <a:t> for comprehensive preclinical research</a:t>
            </a:r>
          </a:p>
        </p:txBody>
      </p:sp>
      <p:sp>
        <p:nvSpPr>
          <p:cNvPr id="82" name="Title 1">
            <a:extLst>
              <a:ext uri="{FF2B5EF4-FFF2-40B4-BE49-F238E27FC236}">
                <a16:creationId xmlns:a16="http://schemas.microsoft.com/office/drawing/2014/main" id="{40E922B1-5A0A-4006-B1C3-2F5D02254D1A}"/>
              </a:ext>
            </a:extLst>
          </p:cNvPr>
          <p:cNvSpPr txBox="1">
            <a:spLocks/>
          </p:cNvSpPr>
          <p:nvPr/>
        </p:nvSpPr>
        <p:spPr bwMode="auto">
          <a:xfrm>
            <a:off x="365745" y="308395"/>
            <a:ext cx="11232000" cy="57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endParaRPr lang="en-US" dirty="0">
              <a:solidFill>
                <a:srgbClr val="F08F1D"/>
              </a:solidFill>
              <a:latin typeface="DesySans Office" panose="020B0503040000020003" pitchFamily="34" charset="0"/>
            </a:endParaRPr>
          </a:p>
        </p:txBody>
      </p:sp>
      <p:sp>
        <p:nvSpPr>
          <p:cNvPr id="84" name="TextBox 9">
            <a:extLst>
              <a:ext uri="{FF2B5EF4-FFF2-40B4-BE49-F238E27FC236}">
                <a16:creationId xmlns:a16="http://schemas.microsoft.com/office/drawing/2014/main" id="{BA611759-D29B-458B-BF6E-E548C92DB2F6}"/>
              </a:ext>
            </a:extLst>
          </p:cNvPr>
          <p:cNvSpPr txBox="1"/>
          <p:nvPr/>
        </p:nvSpPr>
        <p:spPr>
          <a:xfrm>
            <a:off x="318100" y="2513867"/>
            <a:ext cx="6115491" cy="1508105"/>
          </a:xfrm>
          <a:prstGeom prst="rect">
            <a:avLst/>
          </a:prstGeom>
          <a:noFill/>
        </p:spPr>
        <p:txBody>
          <a:bodyPr wrap="square" rtlCol="0">
            <a:spAutoFit/>
          </a:bodyPr>
          <a:lstStyle/>
          <a:p>
            <a:pPr>
              <a:buClr>
                <a:schemeClr val="accent3">
                  <a:lumMod val="75000"/>
                </a:schemeClr>
              </a:buClr>
            </a:pPr>
            <a:r>
              <a:rPr lang="en-US" sz="1600" b="1" dirty="0">
                <a:latin typeface="DesySans Office" panose="020B0503040000020003" pitchFamily="34" charset="0"/>
              </a:rPr>
              <a:t>Mobile Container-Lab Solution: </a:t>
            </a:r>
            <a:r>
              <a:rPr lang="en-US" sz="1600" dirty="0">
                <a:latin typeface="DesySans Office" panose="020B0503040000020003" pitchFamily="34" charset="0"/>
              </a:rPr>
              <a:t>rapid-deploy of container laboratories for agile research directly next to the accelerator facility</a:t>
            </a:r>
          </a:p>
          <a:p>
            <a:pPr marL="742950" lvl="1" indent="-285750">
              <a:buClr>
                <a:schemeClr val="accent3">
                  <a:lumMod val="75000"/>
                </a:schemeClr>
              </a:buClr>
              <a:buFont typeface="Arial" panose="020B0604020202020204" pitchFamily="34" charset="0"/>
              <a:buChar char="•"/>
            </a:pPr>
            <a:r>
              <a:rPr lang="en-US" sz="1400" dirty="0">
                <a:latin typeface="DesySans Office" panose="020B0503040000020003" pitchFamily="34" charset="0"/>
              </a:rPr>
              <a:t>Supported by Technical University of Applied Sciences </a:t>
            </a:r>
            <a:r>
              <a:rPr lang="en-US" sz="1400" dirty="0" err="1">
                <a:latin typeface="DesySans Office" panose="020B0503040000020003" pitchFamily="34" charset="0"/>
              </a:rPr>
              <a:t>Wildau</a:t>
            </a:r>
            <a:r>
              <a:rPr lang="en-US" sz="1400" dirty="0">
                <a:latin typeface="DesySans Office" panose="020B0503040000020003" pitchFamily="34" charset="0"/>
              </a:rPr>
              <a:t> and Max Delbrück Center for Molecular Medicine (MDC)</a:t>
            </a:r>
          </a:p>
          <a:p>
            <a:pPr marL="685794" lvl="1" indent="-228594">
              <a:buClr>
                <a:schemeClr val="accent3">
                  <a:lumMod val="75000"/>
                </a:schemeClr>
              </a:buClr>
              <a:buFont typeface="Wingdings" pitchFamily="2" charset="2"/>
              <a:buChar char="§"/>
            </a:pPr>
            <a:endParaRPr lang="en-US" sz="1400" dirty="0">
              <a:latin typeface="DesySans Office" panose="020B0503040000020003" pitchFamily="34" charset="0"/>
            </a:endParaRPr>
          </a:p>
          <a:p>
            <a:pPr marL="685794" lvl="1" indent="-228594">
              <a:buClr>
                <a:schemeClr val="accent3">
                  <a:lumMod val="75000"/>
                </a:schemeClr>
              </a:buClr>
              <a:buFont typeface="Wingdings" pitchFamily="2" charset="2"/>
              <a:buChar char="§"/>
            </a:pPr>
            <a:endParaRPr lang="en-US" sz="900" dirty="0">
              <a:latin typeface="DesySans Office" panose="020B0503040000020003" pitchFamily="34" charset="0"/>
            </a:endParaRPr>
          </a:p>
          <a:p>
            <a:pPr lvl="1">
              <a:buClr>
                <a:schemeClr val="accent3">
                  <a:lumMod val="75000"/>
                </a:schemeClr>
              </a:buClr>
            </a:pPr>
            <a:endParaRPr lang="en-US" sz="900" dirty="0">
              <a:latin typeface="DesySans Office" panose="020B0503040000020003" pitchFamily="34" charset="0"/>
            </a:endParaRPr>
          </a:p>
        </p:txBody>
      </p:sp>
      <p:sp>
        <p:nvSpPr>
          <p:cNvPr id="85" name="TextBox 9">
            <a:extLst>
              <a:ext uri="{FF2B5EF4-FFF2-40B4-BE49-F238E27FC236}">
                <a16:creationId xmlns:a16="http://schemas.microsoft.com/office/drawing/2014/main" id="{C410A534-505F-45F7-AF99-1A3BEB19BC97}"/>
              </a:ext>
            </a:extLst>
          </p:cNvPr>
          <p:cNvSpPr txBox="1"/>
          <p:nvPr/>
        </p:nvSpPr>
        <p:spPr>
          <a:xfrm>
            <a:off x="338068" y="1355228"/>
            <a:ext cx="5669779" cy="1215717"/>
          </a:xfrm>
          <a:prstGeom prst="rect">
            <a:avLst/>
          </a:prstGeom>
          <a:noFill/>
        </p:spPr>
        <p:txBody>
          <a:bodyPr wrap="square" rtlCol="0">
            <a:spAutoFit/>
          </a:bodyPr>
          <a:lstStyle/>
          <a:p>
            <a:pPr>
              <a:buClr>
                <a:schemeClr val="accent3">
                  <a:lumMod val="75000"/>
                </a:schemeClr>
              </a:buClr>
            </a:pPr>
            <a:r>
              <a:rPr lang="en-US" sz="1600" b="1" dirty="0">
                <a:latin typeface="DesySans Office" panose="020B0503040000020003" pitchFamily="34" charset="0"/>
              </a:rPr>
              <a:t>Laboratory </a:t>
            </a:r>
            <a:r>
              <a:rPr lang="en-US" sz="1600" dirty="0">
                <a:latin typeface="DesySans Office" panose="020B0503040000020003" pitchFamily="34" charset="0"/>
              </a:rPr>
              <a:t>for biological experiments:</a:t>
            </a:r>
          </a:p>
          <a:p>
            <a:pPr marL="742950" lvl="1" indent="-285750">
              <a:buClr>
                <a:schemeClr val="accent3">
                  <a:lumMod val="75000"/>
                </a:schemeClr>
              </a:buClr>
              <a:buFont typeface="Arial" panose="020B0604020202020204" pitchFamily="34" charset="0"/>
              <a:buChar char="•"/>
            </a:pPr>
            <a:r>
              <a:rPr lang="en-US" sz="1600" dirty="0">
                <a:latin typeface="DesySans Office" panose="020B0503040000020003" pitchFamily="34" charset="0"/>
              </a:rPr>
              <a:t>from </a:t>
            </a:r>
            <a:r>
              <a:rPr lang="en-US" sz="1600" b="1" dirty="0">
                <a:latin typeface="DesySans Office" panose="020B0503040000020003" pitchFamily="34" charset="0"/>
              </a:rPr>
              <a:t>zebrafish embryos </a:t>
            </a:r>
            <a:r>
              <a:rPr lang="en-US" sz="1600" dirty="0">
                <a:latin typeface="DesySans Office" panose="020B0503040000020003" pitchFamily="34" charset="0"/>
              </a:rPr>
              <a:t>(</a:t>
            </a:r>
            <a:r>
              <a:rPr lang="en-GB" sz="1400" spc="-1" dirty="0">
                <a:latin typeface="DesySans Office" panose="020B0503040000020003" pitchFamily="34" charset="0"/>
              </a:rPr>
              <a:t>fast &amp; high-throughput screening model, first studies done</a:t>
            </a:r>
            <a:r>
              <a:rPr lang="en-US" sz="1600" dirty="0">
                <a:latin typeface="DesySans Office" panose="020B0503040000020003" pitchFamily="34" charset="0"/>
              </a:rPr>
              <a:t>)</a:t>
            </a:r>
          </a:p>
          <a:p>
            <a:pPr marL="742950" lvl="1" indent="-285750">
              <a:buClr>
                <a:schemeClr val="accent3">
                  <a:lumMod val="75000"/>
                </a:schemeClr>
              </a:buClr>
              <a:buFont typeface="Arial" panose="020B0604020202020204" pitchFamily="34" charset="0"/>
              <a:buChar char="•"/>
            </a:pPr>
            <a:r>
              <a:rPr lang="en-US" sz="1600" dirty="0">
                <a:latin typeface="DesySans Office" panose="020B0503040000020003" pitchFamily="34" charset="0"/>
              </a:rPr>
              <a:t>to </a:t>
            </a:r>
            <a:r>
              <a:rPr lang="en-US" sz="1600" b="1" dirty="0">
                <a:latin typeface="DesySans Office" panose="020B0503040000020003" pitchFamily="34" charset="0"/>
              </a:rPr>
              <a:t>mice</a:t>
            </a:r>
            <a:r>
              <a:rPr lang="en-US" sz="1600" dirty="0">
                <a:latin typeface="DesySans Office" panose="020B0503040000020003" pitchFamily="34" charset="0"/>
              </a:rPr>
              <a:t> (</a:t>
            </a:r>
            <a:r>
              <a:rPr lang="en-US" sz="1400" dirty="0">
                <a:latin typeface="DesySans Office" panose="020B0503040000020003" pitchFamily="34" charset="0"/>
              </a:rPr>
              <a:t>bridging preclinical research to radiotherapy</a:t>
            </a:r>
            <a:r>
              <a:rPr lang="en-US" sz="1600" dirty="0">
                <a:latin typeface="DesySans Office" panose="020B0503040000020003" pitchFamily="34" charset="0"/>
              </a:rPr>
              <a:t>)</a:t>
            </a:r>
          </a:p>
          <a:p>
            <a:pPr marL="685794" lvl="1" indent="-228594">
              <a:buClr>
                <a:schemeClr val="accent3">
                  <a:lumMod val="75000"/>
                </a:schemeClr>
              </a:buClr>
              <a:buFont typeface="Wingdings" pitchFamily="2" charset="2"/>
              <a:buChar char="§"/>
            </a:pPr>
            <a:endParaRPr lang="en-US" sz="900" dirty="0">
              <a:latin typeface="DesySans Office" panose="020B0503040000020003" pitchFamily="34" charset="0"/>
            </a:endParaRPr>
          </a:p>
        </p:txBody>
      </p:sp>
      <p:sp>
        <p:nvSpPr>
          <p:cNvPr id="88" name="Rechteck 87">
            <a:extLst>
              <a:ext uri="{FF2B5EF4-FFF2-40B4-BE49-F238E27FC236}">
                <a16:creationId xmlns:a16="http://schemas.microsoft.com/office/drawing/2014/main" id="{E03869E7-B398-4E4F-AB2F-1F3B958AC4EF}"/>
              </a:ext>
            </a:extLst>
          </p:cNvPr>
          <p:cNvSpPr/>
          <p:nvPr/>
        </p:nvSpPr>
        <p:spPr>
          <a:xfrm>
            <a:off x="6848214" y="5581662"/>
            <a:ext cx="5006865" cy="1015663"/>
          </a:xfrm>
          <a:prstGeom prst="rect">
            <a:avLst/>
          </a:prstGeom>
          <a:solidFill>
            <a:schemeClr val="accent2">
              <a:lumMod val="40000"/>
              <a:lumOff val="60000"/>
            </a:schemeClr>
          </a:solidFill>
          <a:ln>
            <a:solidFill>
              <a:srgbClr val="FFFF00"/>
            </a:solidFill>
          </a:ln>
        </p:spPr>
        <p:txBody>
          <a:bodyPr wrap="square">
            <a:spAutoFit/>
          </a:bodyPr>
          <a:lstStyle/>
          <a:p>
            <a:r>
              <a:rPr lang="en-US" sz="1200" dirty="0">
                <a:latin typeface="DesySans Office" panose="020B0503040000020003" pitchFamily="34" charset="0"/>
              </a:rPr>
              <a:t>All animal experiments are rigorously planned to be conducted in accordance with:</a:t>
            </a:r>
          </a:p>
          <a:p>
            <a:pPr marL="742950" lvl="1" indent="-285750">
              <a:buFont typeface="Wingdings" panose="05000000000000000000" pitchFamily="2" charset="2"/>
              <a:buChar char="ü"/>
            </a:pPr>
            <a:r>
              <a:rPr lang="en-US" sz="1200" dirty="0">
                <a:latin typeface="DesySans Office" panose="020B0503040000020003" pitchFamily="34" charset="0"/>
              </a:rPr>
              <a:t>European Directive 2010/63/EU on the protection of animals used for scientific purposes </a:t>
            </a:r>
          </a:p>
          <a:p>
            <a:pPr marL="742950" lvl="1" indent="-285750">
              <a:buFont typeface="Wingdings" panose="05000000000000000000" pitchFamily="2" charset="2"/>
              <a:buChar char="ü"/>
            </a:pPr>
            <a:r>
              <a:rPr lang="en-US" sz="1200" dirty="0">
                <a:latin typeface="DesySans Office" panose="020B0503040000020003" pitchFamily="34" charset="0"/>
              </a:rPr>
              <a:t>German Animal Welfare Act (</a:t>
            </a:r>
            <a:r>
              <a:rPr lang="en-US" sz="1200" dirty="0" err="1">
                <a:latin typeface="DesySans Office" panose="020B0503040000020003" pitchFamily="34" charset="0"/>
              </a:rPr>
              <a:t>Tierschutzgesetz</a:t>
            </a:r>
            <a:r>
              <a:rPr lang="en-US" sz="1200" dirty="0">
                <a:latin typeface="DesySans Office" panose="020B0503040000020003" pitchFamily="34" charset="0"/>
              </a:rPr>
              <a:t>, </a:t>
            </a:r>
            <a:r>
              <a:rPr lang="en-US" sz="1200" dirty="0" err="1">
                <a:latin typeface="DesySans Office" panose="020B0503040000020003" pitchFamily="34" charset="0"/>
              </a:rPr>
              <a:t>TierSchG</a:t>
            </a:r>
            <a:r>
              <a:rPr lang="en-US" sz="1200" dirty="0">
                <a:latin typeface="DesySans Office" panose="020B0503040000020003" pitchFamily="34" charset="0"/>
              </a:rPr>
              <a:t>)</a:t>
            </a:r>
            <a:endParaRPr lang="de-DE" sz="1200" dirty="0">
              <a:latin typeface="DesySans Office" panose="020B0503040000020003" pitchFamily="34" charset="0"/>
            </a:endParaRPr>
          </a:p>
        </p:txBody>
      </p:sp>
      <p:grpSp>
        <p:nvGrpSpPr>
          <p:cNvPr id="2" name="Gruppieren 1">
            <a:extLst>
              <a:ext uri="{FF2B5EF4-FFF2-40B4-BE49-F238E27FC236}">
                <a16:creationId xmlns:a16="http://schemas.microsoft.com/office/drawing/2014/main" id="{6285EAEA-0F68-4155-8D31-4CB58248A59F}"/>
              </a:ext>
            </a:extLst>
          </p:cNvPr>
          <p:cNvGrpSpPr/>
          <p:nvPr/>
        </p:nvGrpSpPr>
        <p:grpSpPr>
          <a:xfrm>
            <a:off x="6560443" y="266832"/>
            <a:ext cx="5343890" cy="5174040"/>
            <a:chOff x="6340985" y="411946"/>
            <a:chExt cx="6019711" cy="6142582"/>
          </a:xfrm>
        </p:grpSpPr>
        <p:pic>
          <p:nvPicPr>
            <p:cNvPr id="86" name="Picture 11">
              <a:extLst>
                <a:ext uri="{FF2B5EF4-FFF2-40B4-BE49-F238E27FC236}">
                  <a16:creationId xmlns:a16="http://schemas.microsoft.com/office/drawing/2014/main" id="{0F4E605D-5AA5-4FDF-8628-6E7DC39C82CB}"/>
                </a:ext>
              </a:extLst>
            </p:cNvPr>
            <p:cNvPicPr>
              <a:picLocks noChangeAspect="1"/>
            </p:cNvPicPr>
            <p:nvPr/>
          </p:nvPicPr>
          <p:blipFill>
            <a:blip r:embed="rId3"/>
            <a:stretch>
              <a:fillRect/>
            </a:stretch>
          </p:blipFill>
          <p:spPr>
            <a:xfrm>
              <a:off x="6340985" y="411946"/>
              <a:ext cx="5531457" cy="6142582"/>
            </a:xfrm>
            <a:prstGeom prst="rect">
              <a:avLst/>
            </a:prstGeom>
          </p:spPr>
        </p:pic>
        <p:pic>
          <p:nvPicPr>
            <p:cNvPr id="87" name="Picture 7">
              <a:extLst>
                <a:ext uri="{FF2B5EF4-FFF2-40B4-BE49-F238E27FC236}">
                  <a16:creationId xmlns:a16="http://schemas.microsoft.com/office/drawing/2014/main" id="{8EC45628-D927-4B64-AC40-0649DC37FC70}"/>
                </a:ext>
              </a:extLst>
            </p:cNvPr>
            <p:cNvPicPr>
              <a:picLocks noChangeAspect="1"/>
            </p:cNvPicPr>
            <p:nvPr/>
          </p:nvPicPr>
          <p:blipFill rotWithShape="1">
            <a:blip r:embed="rId4">
              <a:extLst>
                <a:ext uri="{28A0092B-C50C-407E-A947-70E740481C1C}">
                  <a14:useLocalDpi xmlns:a14="http://schemas.microsoft.com/office/drawing/2010/main" val="0"/>
                </a:ext>
              </a:extLst>
            </a:blip>
            <a:srcRect b="13031"/>
            <a:stretch/>
          </p:blipFill>
          <p:spPr bwMode="auto">
            <a:xfrm>
              <a:off x="10517268" y="3429000"/>
              <a:ext cx="1843428" cy="1214460"/>
            </a:xfrm>
            <a:prstGeom prst="rect">
              <a:avLst/>
            </a:prstGeom>
          </p:spPr>
        </p:pic>
        <p:sp>
          <p:nvSpPr>
            <p:cNvPr id="89" name="Ellipse 88">
              <a:extLst>
                <a:ext uri="{FF2B5EF4-FFF2-40B4-BE49-F238E27FC236}">
                  <a16:creationId xmlns:a16="http://schemas.microsoft.com/office/drawing/2014/main" id="{69AE93C0-2D49-42DA-BC5E-8B04619A5E2F}"/>
                </a:ext>
              </a:extLst>
            </p:cNvPr>
            <p:cNvSpPr/>
            <p:nvPr/>
          </p:nvSpPr>
          <p:spPr>
            <a:xfrm>
              <a:off x="6744073" y="2636912"/>
              <a:ext cx="1008111" cy="108012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90" name="Graphic 17">
              <a:extLst>
                <a:ext uri="{FF2B5EF4-FFF2-40B4-BE49-F238E27FC236}">
                  <a16:creationId xmlns:a16="http://schemas.microsoft.com/office/drawing/2014/main" id="{A5DE12DE-0301-43F8-A9D3-BA6DEB2C9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6482692" y="3098029"/>
              <a:ext cx="739557" cy="621432"/>
            </a:xfrm>
            <a:prstGeom prst="rect">
              <a:avLst/>
            </a:prstGeom>
          </p:spPr>
        </p:pic>
      </p:grpSp>
      <p:pic>
        <p:nvPicPr>
          <p:cNvPr id="14" name="Picture 2">
            <a:extLst>
              <a:ext uri="{FF2B5EF4-FFF2-40B4-BE49-F238E27FC236}">
                <a16:creationId xmlns:a16="http://schemas.microsoft.com/office/drawing/2014/main" id="{17BD78AC-24F3-49B0-AD48-C4695E1231CF}"/>
              </a:ext>
            </a:extLst>
          </p:cNvPr>
          <p:cNvPicPr>
            <a:picLocks noChangeAspect="1"/>
          </p:cNvPicPr>
          <p:nvPr/>
        </p:nvPicPr>
        <p:blipFill>
          <a:blip r:embed="rId7"/>
          <a:stretch>
            <a:fillRect/>
          </a:stretch>
        </p:blipFill>
        <p:spPr>
          <a:xfrm>
            <a:off x="643973" y="3818726"/>
            <a:ext cx="5057967" cy="2427685"/>
          </a:xfrm>
          <a:prstGeom prst="rect">
            <a:avLst/>
          </a:prstGeom>
        </p:spPr>
      </p:pic>
      <p:pic>
        <p:nvPicPr>
          <p:cNvPr id="15" name="Graphic 5">
            <a:extLst>
              <a:ext uri="{FF2B5EF4-FFF2-40B4-BE49-F238E27FC236}">
                <a16:creationId xmlns:a16="http://schemas.microsoft.com/office/drawing/2014/main" id="{C129FB27-0F8F-4288-BD23-E422ACBF38C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7688" t="49074" r="63921" b="-1663"/>
          <a:stretch/>
        </p:blipFill>
        <p:spPr>
          <a:xfrm>
            <a:off x="670904" y="4989537"/>
            <a:ext cx="561355" cy="562321"/>
          </a:xfrm>
          <a:prstGeom prst="rect">
            <a:avLst/>
          </a:prstGeom>
        </p:spPr>
      </p:pic>
      <p:grpSp>
        <p:nvGrpSpPr>
          <p:cNvPr id="16" name="Group 6">
            <a:extLst>
              <a:ext uri="{FF2B5EF4-FFF2-40B4-BE49-F238E27FC236}">
                <a16:creationId xmlns:a16="http://schemas.microsoft.com/office/drawing/2014/main" id="{CA18A92F-A645-4902-9BD1-F28B2FB97F97}"/>
              </a:ext>
            </a:extLst>
          </p:cNvPr>
          <p:cNvGrpSpPr/>
          <p:nvPr/>
        </p:nvGrpSpPr>
        <p:grpSpPr>
          <a:xfrm>
            <a:off x="2240371" y="5133928"/>
            <a:ext cx="1121566" cy="315814"/>
            <a:chOff x="9172878" y="4981609"/>
            <a:chExt cx="1309507" cy="451098"/>
          </a:xfrm>
        </p:grpSpPr>
        <p:pic>
          <p:nvPicPr>
            <p:cNvPr id="17" name="Graphic 7">
              <a:extLst>
                <a:ext uri="{FF2B5EF4-FFF2-40B4-BE49-F238E27FC236}">
                  <a16:creationId xmlns:a16="http://schemas.microsoft.com/office/drawing/2014/main" id="{E3D4E44B-EA89-44F7-BAE0-D0B3D3D31BA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55983"/>
            <a:stretch/>
          </p:blipFill>
          <p:spPr>
            <a:xfrm>
              <a:off x="9172878" y="4981609"/>
              <a:ext cx="1309507" cy="451098"/>
            </a:xfrm>
            <a:prstGeom prst="rect">
              <a:avLst/>
            </a:prstGeom>
          </p:spPr>
        </p:pic>
        <p:sp>
          <p:nvSpPr>
            <p:cNvPr id="18" name="Oval 8">
              <a:extLst>
                <a:ext uri="{FF2B5EF4-FFF2-40B4-BE49-F238E27FC236}">
                  <a16:creationId xmlns:a16="http://schemas.microsoft.com/office/drawing/2014/main" id="{36FB3DC7-C48E-493D-842D-9B58F1132A4C}"/>
                </a:ext>
              </a:extLst>
            </p:cNvPr>
            <p:cNvSpPr/>
            <p:nvPr/>
          </p:nvSpPr>
          <p:spPr>
            <a:xfrm>
              <a:off x="9624392" y="5101761"/>
              <a:ext cx="288032" cy="273765"/>
            </a:xfrm>
            <a:prstGeom prst="ellipse">
              <a:avLst/>
            </a:prstGeom>
            <a:solidFill>
              <a:srgbClr val="86878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pic>
        <p:nvPicPr>
          <p:cNvPr id="19" name="Graphic 9">
            <a:extLst>
              <a:ext uri="{FF2B5EF4-FFF2-40B4-BE49-F238E27FC236}">
                <a16:creationId xmlns:a16="http://schemas.microsoft.com/office/drawing/2014/main" id="{A8BB3162-3927-4334-BA0E-05CB0CF7B38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3412"/>
          <a:stretch/>
        </p:blipFill>
        <p:spPr>
          <a:xfrm>
            <a:off x="2094356" y="6051390"/>
            <a:ext cx="1065455" cy="457913"/>
          </a:xfrm>
          <a:prstGeom prst="rect">
            <a:avLst/>
          </a:prstGeom>
        </p:spPr>
      </p:pic>
      <p:sp>
        <p:nvSpPr>
          <p:cNvPr id="22" name="TextBox 21">
            <a:extLst>
              <a:ext uri="{FF2B5EF4-FFF2-40B4-BE49-F238E27FC236}">
                <a16:creationId xmlns:a16="http://schemas.microsoft.com/office/drawing/2014/main" id="{16F45EE7-95A2-4EE6-ADC3-89AAF1B958EB}"/>
              </a:ext>
            </a:extLst>
          </p:cNvPr>
          <p:cNvSpPr txBox="1"/>
          <p:nvPr/>
        </p:nvSpPr>
        <p:spPr>
          <a:xfrm>
            <a:off x="10350610" y="8606"/>
            <a:ext cx="2030305" cy="276999"/>
          </a:xfrm>
          <a:prstGeom prst="rect">
            <a:avLst/>
          </a:prstGeom>
          <a:noFill/>
        </p:spPr>
        <p:txBody>
          <a:bodyPr wrap="square" rtlCol="0">
            <a:spAutoFit/>
          </a:bodyPr>
          <a:lstStyle/>
          <a:p>
            <a:r>
              <a:rPr lang="en-US" sz="1200" b="1" dirty="0"/>
              <a:t>Courtesy: A. </a:t>
            </a:r>
            <a:r>
              <a:rPr lang="en-US" sz="1200" b="1" dirty="0" err="1"/>
              <a:t>Grebinyk</a:t>
            </a:r>
            <a:r>
              <a:rPr lang="en-US" sz="1200" b="1" dirty="0"/>
              <a:t> </a:t>
            </a:r>
          </a:p>
        </p:txBody>
      </p:sp>
    </p:spTree>
    <p:extLst>
      <p:ext uri="{BB962C8B-B14F-4D97-AF65-F5344CB8AC3E}">
        <p14:creationId xmlns:p14="http://schemas.microsoft.com/office/powerpoint/2010/main" val="74735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7838CA-A3BA-4D43-9B0A-B450ABBA6A07}"/>
              </a:ext>
            </a:extLst>
          </p:cNvPr>
          <p:cNvSpPr>
            <a:spLocks noGrp="1"/>
          </p:cNvSpPr>
          <p:nvPr>
            <p:ph type="title"/>
          </p:nvPr>
        </p:nvSpPr>
        <p:spPr/>
        <p:txBody>
          <a:bodyPr/>
          <a:lstStyle/>
          <a:p>
            <a:r>
              <a:rPr lang="tr-TR" sz="2800" spc="-1" dirty="0">
                <a:solidFill>
                  <a:srgbClr val="009FDF"/>
                </a:solidFill>
                <a:latin typeface="DesySans Office" panose="020B0503040000020003" pitchFamily="34" charset="0"/>
                <a:ea typeface="DejaVu Sans"/>
              </a:rPr>
              <a:t>Zebrafish Husbandry</a:t>
            </a:r>
            <a:endParaRPr lang="en-US" dirty="0">
              <a:solidFill>
                <a:srgbClr val="009FDF"/>
              </a:solidFill>
            </a:endParaRPr>
          </a:p>
        </p:txBody>
      </p:sp>
      <p:sp>
        <p:nvSpPr>
          <p:cNvPr id="4" name="Footer Placeholder 3">
            <a:extLst>
              <a:ext uri="{FF2B5EF4-FFF2-40B4-BE49-F238E27FC236}">
                <a16:creationId xmlns:a16="http://schemas.microsoft.com/office/drawing/2014/main" id="{EDF29500-5D34-4C63-B6CD-C40D18B27EA0}"/>
              </a:ext>
            </a:extLst>
          </p:cNvPr>
          <p:cNvSpPr>
            <a:spLocks noGrp="1"/>
          </p:cNvSpPr>
          <p:nvPr>
            <p:ph type="ftr" sz="quarter" idx="11"/>
          </p:nvPr>
        </p:nvSpPr>
        <p:spPr/>
        <p:txBody>
          <a:bodyPr/>
          <a:lstStyle/>
          <a:p>
            <a:r>
              <a:rPr lang="en-US"/>
              <a:t>X.-K. Li          |          VHEE'25, Daresbury          |          The new beamline and biolab at FLASHlab@PITZ</a:t>
            </a:r>
          </a:p>
        </p:txBody>
      </p:sp>
      <p:sp>
        <p:nvSpPr>
          <p:cNvPr id="7" name="Text Placeholder 6">
            <a:extLst>
              <a:ext uri="{FF2B5EF4-FFF2-40B4-BE49-F238E27FC236}">
                <a16:creationId xmlns:a16="http://schemas.microsoft.com/office/drawing/2014/main" id="{35F0DF95-916D-497D-91BD-2D3DD0F706E3}"/>
              </a:ext>
            </a:extLst>
          </p:cNvPr>
          <p:cNvSpPr>
            <a:spLocks noGrp="1"/>
          </p:cNvSpPr>
          <p:nvPr>
            <p:ph type="body" sz="quarter" idx="13"/>
          </p:nvPr>
        </p:nvSpPr>
        <p:spPr/>
        <p:txBody>
          <a:bodyPr/>
          <a:lstStyle/>
          <a:p>
            <a:r>
              <a:rPr lang="en-US" spc="-1" dirty="0">
                <a:solidFill>
                  <a:srgbClr val="F18F1F"/>
                </a:solidFill>
                <a:latin typeface="DesySans Office" panose="020B0503040000020003" pitchFamily="34" charset="0"/>
              </a:rPr>
              <a:t>Small system – still much of work</a:t>
            </a:r>
            <a:endParaRPr lang="de-DE" dirty="0">
              <a:solidFill>
                <a:srgbClr val="F18F1F"/>
              </a:solidFill>
            </a:endParaRPr>
          </a:p>
        </p:txBody>
      </p:sp>
      <p:pic>
        <p:nvPicPr>
          <p:cNvPr id="2" name="Grafik 1">
            <a:extLst>
              <a:ext uri="{FF2B5EF4-FFF2-40B4-BE49-F238E27FC236}">
                <a16:creationId xmlns:a16="http://schemas.microsoft.com/office/drawing/2014/main" id="{661D3EE6-1132-4509-BE70-A201E1CB4095}"/>
              </a:ext>
            </a:extLst>
          </p:cNvPr>
          <p:cNvPicPr>
            <a:picLocks noChangeAspect="1"/>
          </p:cNvPicPr>
          <p:nvPr/>
        </p:nvPicPr>
        <p:blipFill>
          <a:blip r:embed="rId3"/>
          <a:stretch>
            <a:fillRect/>
          </a:stretch>
        </p:blipFill>
        <p:spPr>
          <a:xfrm>
            <a:off x="8623641" y="1562894"/>
            <a:ext cx="3568359" cy="4934422"/>
          </a:xfrm>
          <a:prstGeom prst="rect">
            <a:avLst/>
          </a:prstGeom>
        </p:spPr>
      </p:pic>
      <p:pic>
        <p:nvPicPr>
          <p:cNvPr id="260" name="Picture 33"/>
          <p:cNvPicPr/>
          <p:nvPr/>
        </p:nvPicPr>
        <p:blipFill>
          <a:blip r:embed="rId4"/>
          <a:srcRect t="1438" r="2060"/>
          <a:stretch/>
        </p:blipFill>
        <p:spPr>
          <a:xfrm rot="49800">
            <a:off x="384069" y="1213013"/>
            <a:ext cx="1836241" cy="2638009"/>
          </a:xfrm>
          <a:prstGeom prst="rect">
            <a:avLst/>
          </a:prstGeom>
          <a:ln w="0">
            <a:solidFill>
              <a:srgbClr val="000000"/>
            </a:solidFill>
          </a:ln>
        </p:spPr>
      </p:pic>
      <p:pic>
        <p:nvPicPr>
          <p:cNvPr id="261" name="Picture 21"/>
          <p:cNvPicPr/>
          <p:nvPr/>
        </p:nvPicPr>
        <p:blipFill>
          <a:blip r:embed="rId4"/>
          <a:srcRect t="1438" r="2060"/>
          <a:stretch/>
        </p:blipFill>
        <p:spPr>
          <a:xfrm>
            <a:off x="333470" y="1230135"/>
            <a:ext cx="1871091" cy="2666563"/>
          </a:xfrm>
          <a:prstGeom prst="rect">
            <a:avLst/>
          </a:prstGeom>
          <a:ln w="0">
            <a:solidFill>
              <a:srgbClr val="000000"/>
            </a:solidFill>
          </a:ln>
        </p:spPr>
      </p:pic>
      <p:pic>
        <p:nvPicPr>
          <p:cNvPr id="262" name="Picture 3"/>
          <p:cNvPicPr/>
          <p:nvPr/>
        </p:nvPicPr>
        <p:blipFill>
          <a:blip r:embed="rId4"/>
          <a:srcRect t="1438" r="2060"/>
          <a:stretch/>
        </p:blipFill>
        <p:spPr>
          <a:xfrm>
            <a:off x="308990" y="1257855"/>
            <a:ext cx="1871091" cy="2666563"/>
          </a:xfrm>
          <a:prstGeom prst="rect">
            <a:avLst/>
          </a:prstGeom>
          <a:ln w="0">
            <a:solidFill>
              <a:srgbClr val="000000"/>
            </a:solidFill>
          </a:ln>
        </p:spPr>
      </p:pic>
      <p:sp>
        <p:nvSpPr>
          <p:cNvPr id="270" name="Rectangle 24"/>
          <p:cNvSpPr/>
          <p:nvPr/>
        </p:nvSpPr>
        <p:spPr>
          <a:xfrm>
            <a:off x="4160947" y="137431"/>
            <a:ext cx="8248094" cy="139892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defTabSz="457200">
              <a:lnSpc>
                <a:spcPct val="100000"/>
              </a:lnSpc>
              <a:buFont typeface="Arial" panose="020B0604020202020204" pitchFamily="34" charset="0"/>
              <a:buChar char="•"/>
            </a:pPr>
            <a:r>
              <a:rPr lang="de-DE" sz="1600" strike="noStrike" spc="-1" dirty="0">
                <a:latin typeface="DesySans Office" panose="020B0503040000020003" pitchFamily="34" charset="0"/>
                <a:ea typeface="DejaVu Sans"/>
              </a:rPr>
              <a:t>21.05.2024: </a:t>
            </a:r>
            <a:r>
              <a:rPr lang="de-DE" sz="1600" b="1" strike="noStrike" spc="-1" dirty="0" err="1">
                <a:latin typeface="DesySans Office" panose="020B0503040000020003" pitchFamily="34" charset="0"/>
                <a:ea typeface="DejaVu Sans"/>
              </a:rPr>
              <a:t>Authorized</a:t>
            </a:r>
            <a:r>
              <a:rPr lang="de-DE" sz="1600" b="1" strike="noStrike" spc="-1" dirty="0">
                <a:latin typeface="DesySans Office" panose="020B0503040000020003" pitchFamily="34" charset="0"/>
                <a:ea typeface="DejaVu Sans"/>
              </a:rPr>
              <a:t> </a:t>
            </a:r>
            <a:r>
              <a:rPr lang="de-DE" sz="1600" b="1" strike="noStrike" spc="-1" dirty="0" err="1">
                <a:latin typeface="DesySans Office" panose="020B0503040000020003" pitchFamily="34" charset="0"/>
                <a:ea typeface="DejaVu Sans"/>
              </a:rPr>
              <a:t>by</a:t>
            </a:r>
            <a:r>
              <a:rPr lang="de-DE" sz="1600" b="1" strike="noStrike" spc="-1" dirty="0">
                <a:latin typeface="DesySans Office" panose="020B0503040000020003" pitchFamily="34" charset="0"/>
                <a:ea typeface="DejaVu Sans"/>
              </a:rPr>
              <a:t> </a:t>
            </a:r>
            <a:r>
              <a:rPr lang="en-US" sz="1600" b="1" strike="noStrike" spc="-1" dirty="0">
                <a:latin typeface="DesySans Office" panose="020B0503040000020003" pitchFamily="34" charset="0"/>
                <a:ea typeface="DejaVu Sans"/>
              </a:rPr>
              <a:t>Office for Veterinary Affairs, Consumer Protection and Agriculture </a:t>
            </a:r>
            <a:r>
              <a:rPr lang="en-US" sz="1600" strike="noStrike" spc="-1" dirty="0">
                <a:latin typeface="DesySans Office" panose="020B0503040000020003" pitchFamily="34" charset="0"/>
                <a:ea typeface="DejaVu Sans"/>
              </a:rPr>
              <a:t>(</a:t>
            </a:r>
            <a:r>
              <a:rPr lang="de-DE" sz="1600" strike="noStrike" spc="-1" dirty="0">
                <a:latin typeface="DesySans Office" panose="020B0503040000020003" pitchFamily="34" charset="0"/>
                <a:ea typeface="DejaVu Sans"/>
              </a:rPr>
              <a:t>Amt für Veterinärwesen, Verbrauchschutz und Landwirtschaft)</a:t>
            </a:r>
          </a:p>
          <a:p>
            <a:pPr marL="743040" lvl="1" indent="-285840">
              <a:spcBef>
                <a:spcPts val="600"/>
              </a:spcBef>
              <a:buClr>
                <a:srgbClr val="000000"/>
              </a:buClr>
              <a:buFont typeface="Arial"/>
              <a:buChar char="•"/>
            </a:pPr>
            <a:r>
              <a:rPr lang="de-DE" sz="1600" b="0" strike="noStrike" spc="-1" dirty="0" err="1">
                <a:solidFill>
                  <a:schemeClr val="dk1"/>
                </a:solidFill>
                <a:latin typeface="DesySans Office" panose="020B0503040000020003" pitchFamily="34" charset="0"/>
                <a:ea typeface="DejaVu Sans"/>
              </a:rPr>
              <a:t>to</a:t>
            </a:r>
            <a:r>
              <a:rPr lang="de-DE" sz="1600" b="0"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house</a:t>
            </a:r>
            <a:r>
              <a:rPr lang="de-DE" sz="1600" b="1" strike="noStrike" spc="-1" dirty="0">
                <a:solidFill>
                  <a:schemeClr val="dk1"/>
                </a:solidFill>
                <a:latin typeface="DesySans Office" panose="020B0503040000020003" pitchFamily="34" charset="0"/>
                <a:ea typeface="DejaVu Sans"/>
              </a:rPr>
              <a:t> 1,000</a:t>
            </a:r>
            <a:r>
              <a:rPr lang="de-DE" sz="1600" b="0" strike="noStrike" spc="-1" dirty="0">
                <a:solidFill>
                  <a:schemeClr val="dk1"/>
                </a:solidFill>
                <a:latin typeface="DesySans Office" panose="020B0503040000020003" pitchFamily="34" charset="0"/>
                <a:ea typeface="DejaVu Sans"/>
              </a:rPr>
              <a:t> Zebra Fish </a:t>
            </a:r>
            <a:r>
              <a:rPr lang="de-DE" sz="1600" b="0" strike="noStrike" spc="-1" dirty="0" err="1">
                <a:solidFill>
                  <a:schemeClr val="dk1"/>
                </a:solidFill>
                <a:latin typeface="DesySans Office" panose="020B0503040000020003" pitchFamily="34" charset="0"/>
                <a:ea typeface="DejaVu Sans"/>
              </a:rPr>
              <a:t>annually</a:t>
            </a:r>
            <a:endParaRPr lang="en-US" sz="1600" b="0" strike="noStrike" spc="-1" dirty="0">
              <a:solidFill>
                <a:srgbClr val="000000"/>
              </a:solidFill>
              <a:latin typeface="DesySans Office" panose="020B0503040000020003" pitchFamily="34" charset="0"/>
            </a:endParaRPr>
          </a:p>
          <a:p>
            <a:pPr marL="743040" lvl="1" indent="-285840">
              <a:buClr>
                <a:srgbClr val="000000"/>
              </a:buClr>
              <a:buFont typeface="Arial"/>
              <a:buChar char="•"/>
            </a:pPr>
            <a:r>
              <a:rPr lang="de-DE" sz="1600" b="0" strike="noStrike" spc="-1" dirty="0" err="1">
                <a:solidFill>
                  <a:schemeClr val="dk1"/>
                </a:solidFill>
                <a:latin typeface="DesySans Office" panose="020B0503040000020003" pitchFamily="34" charset="0"/>
                <a:ea typeface="DejaVu Sans"/>
              </a:rPr>
              <a:t>to</a:t>
            </a:r>
            <a:r>
              <a:rPr lang="de-DE" sz="1600" b="0" strike="noStrike" spc="-1" dirty="0">
                <a:solidFill>
                  <a:schemeClr val="dk1"/>
                </a:solidFill>
                <a:latin typeface="DesySans Office" panose="020B0503040000020003" pitchFamily="34" charset="0"/>
                <a:ea typeface="DejaVu Sans"/>
              </a:rPr>
              <a:t> </a:t>
            </a:r>
            <a:r>
              <a:rPr lang="de-DE" sz="1600" b="1" strike="noStrike" spc="-1" dirty="0" err="1">
                <a:solidFill>
                  <a:schemeClr val="dk1"/>
                </a:solidFill>
                <a:latin typeface="DesySans Office" panose="020B0503040000020003" pitchFamily="34" charset="0"/>
                <a:ea typeface="DejaVu Sans"/>
              </a:rPr>
              <a:t>breed</a:t>
            </a:r>
            <a:r>
              <a:rPr lang="de-DE" sz="1600" b="1" strike="noStrike" spc="-1" dirty="0">
                <a:solidFill>
                  <a:schemeClr val="dk1"/>
                </a:solidFill>
                <a:latin typeface="DesySans Office" panose="020B0503040000020003" pitchFamily="34" charset="0"/>
                <a:ea typeface="DejaVu Sans"/>
              </a:rPr>
              <a:t> 800</a:t>
            </a:r>
            <a:r>
              <a:rPr lang="de-DE" sz="1600" b="0" strike="noStrike" spc="-1" dirty="0">
                <a:solidFill>
                  <a:schemeClr val="dk1"/>
                </a:solidFill>
                <a:latin typeface="DesySans Office" panose="020B0503040000020003" pitchFamily="34" charset="0"/>
                <a:ea typeface="DejaVu Sans"/>
              </a:rPr>
              <a:t> Zebra Fish </a:t>
            </a:r>
            <a:r>
              <a:rPr lang="de-DE" sz="1600" b="0" strike="noStrike" spc="-1" dirty="0" err="1">
                <a:solidFill>
                  <a:schemeClr val="dk1"/>
                </a:solidFill>
                <a:latin typeface="DesySans Office" panose="020B0503040000020003" pitchFamily="34" charset="0"/>
                <a:ea typeface="DejaVu Sans"/>
              </a:rPr>
              <a:t>annually</a:t>
            </a:r>
            <a:endParaRPr lang="de-DE" sz="1600" b="0" strike="noStrike" spc="-1" dirty="0">
              <a:solidFill>
                <a:schemeClr val="dk1"/>
              </a:solidFill>
              <a:latin typeface="DesySans Office" panose="020B0503040000020003" pitchFamily="34" charset="0"/>
              <a:ea typeface="DejaVu Sans"/>
            </a:endParaRPr>
          </a:p>
          <a:p>
            <a:pPr lvl="1" indent="263525">
              <a:buClr>
                <a:srgbClr val="000000"/>
              </a:buClr>
            </a:pPr>
            <a:r>
              <a:rPr lang="de-DE" sz="1600" spc="-1" dirty="0">
                <a:solidFill>
                  <a:schemeClr val="dk1"/>
                </a:solidFill>
                <a:latin typeface="DesySans Office" panose="020B0503040000020003" pitchFamily="34" charset="0"/>
              </a:rPr>
              <a:t>(update </a:t>
            </a:r>
            <a:r>
              <a:rPr lang="de-DE" sz="1600" spc="-1" dirty="0" err="1">
                <a:solidFill>
                  <a:schemeClr val="dk1"/>
                </a:solidFill>
                <a:latin typeface="DesySans Office" panose="020B0503040000020003" pitchFamily="34" charset="0"/>
              </a:rPr>
              <a:t>from</a:t>
            </a:r>
            <a:r>
              <a:rPr lang="de-DE" sz="1600" spc="-1" dirty="0">
                <a:solidFill>
                  <a:schemeClr val="dk1"/>
                </a:solidFill>
                <a:latin typeface="DesySans Office" panose="020B0503040000020003" pitchFamily="34" charset="0"/>
              </a:rPr>
              <a:t> 03.07.2025) </a:t>
            </a:r>
            <a:endParaRPr lang="en-US" sz="1600" b="0" strike="noStrike" spc="-1" dirty="0">
              <a:solidFill>
                <a:srgbClr val="000000"/>
              </a:solidFill>
              <a:latin typeface="DesySans Office" panose="020B0503040000020003" pitchFamily="34" charset="0"/>
            </a:endParaRPr>
          </a:p>
        </p:txBody>
      </p:sp>
      <p:pic>
        <p:nvPicPr>
          <p:cNvPr id="271" name="Picture 32"/>
          <p:cNvPicPr/>
          <p:nvPr/>
        </p:nvPicPr>
        <p:blipFill>
          <a:blip r:embed="rId4"/>
          <a:srcRect t="1438" r="2060"/>
          <a:stretch/>
        </p:blipFill>
        <p:spPr>
          <a:xfrm>
            <a:off x="275510" y="1257855"/>
            <a:ext cx="1871091" cy="2666563"/>
          </a:xfrm>
          <a:prstGeom prst="rect">
            <a:avLst/>
          </a:prstGeom>
          <a:ln w="0">
            <a:solidFill>
              <a:srgbClr val="000000"/>
            </a:solidFill>
          </a:ln>
        </p:spPr>
      </p:pic>
      <p:sp>
        <p:nvSpPr>
          <p:cNvPr id="28" name="Rectangle 27">
            <a:extLst>
              <a:ext uri="{FF2B5EF4-FFF2-40B4-BE49-F238E27FC236}">
                <a16:creationId xmlns:a16="http://schemas.microsoft.com/office/drawing/2014/main" id="{A75EB03E-82BA-4990-ACAF-72C3C4F9075D}"/>
              </a:ext>
            </a:extLst>
          </p:cNvPr>
          <p:cNvSpPr/>
          <p:nvPr/>
        </p:nvSpPr>
        <p:spPr>
          <a:xfrm>
            <a:off x="4159393" y="1994855"/>
            <a:ext cx="4465803" cy="1354217"/>
          </a:xfrm>
          <a:prstGeom prst="rect">
            <a:avLst/>
          </a:prstGeom>
        </p:spPr>
        <p:txBody>
          <a:bodyPr wrap="square">
            <a:spAutoFit/>
          </a:bodyPr>
          <a:lstStyle/>
          <a:p>
            <a:pPr marL="285750" indent="-285750">
              <a:buFont typeface="Arial" panose="020B0604020202020204" pitchFamily="34" charset="0"/>
              <a:buChar char="•"/>
            </a:pPr>
            <a:r>
              <a:rPr lang="de-DE" sz="1600" spc="-1" dirty="0">
                <a:latin typeface="DesySans Office" panose="020B0503040000020003" pitchFamily="34" charset="0"/>
              </a:rPr>
              <a:t>08.08.</a:t>
            </a:r>
            <a:r>
              <a:rPr lang="tr-TR" sz="1600" spc="-1" dirty="0">
                <a:latin typeface="DesySans Office" panose="020B0503040000020003" pitchFamily="34" charset="0"/>
              </a:rPr>
              <a:t>2024</a:t>
            </a:r>
            <a:r>
              <a:rPr lang="en-US" sz="1600" spc="-1" dirty="0">
                <a:latin typeface="DesySans Office" panose="020B0503040000020003" pitchFamily="34" charset="0"/>
              </a:rPr>
              <a:t>: w</a:t>
            </a:r>
            <a:r>
              <a:rPr lang="tr-TR" sz="1600" spc="-1" dirty="0">
                <a:latin typeface="DesySans Office" panose="020B0503040000020003" pitchFamily="34" charset="0"/>
              </a:rPr>
              <a:t>e </a:t>
            </a:r>
            <a:r>
              <a:rPr lang="de-DE" sz="1600" spc="-1" dirty="0" err="1">
                <a:latin typeface="DesySans Office" panose="020B0503040000020003" pitchFamily="34" charset="0"/>
              </a:rPr>
              <a:t>have</a:t>
            </a:r>
            <a:r>
              <a:rPr lang="de-DE" sz="1600" spc="-1" dirty="0">
                <a:latin typeface="DesySans Office" panose="020B0503040000020003" pitchFamily="34" charset="0"/>
              </a:rPr>
              <a:t> </a:t>
            </a:r>
            <a:r>
              <a:rPr lang="de-DE" sz="1600" spc="-1" dirty="0" err="1">
                <a:latin typeface="DesySans Office" panose="020B0503040000020003" pitchFamily="34" charset="0"/>
              </a:rPr>
              <a:t>got</a:t>
            </a:r>
            <a:r>
              <a:rPr lang="de-DE" sz="1600" spc="-1" dirty="0">
                <a:latin typeface="DesySans Office" panose="020B0503040000020003" pitchFamily="34" charset="0"/>
              </a:rPr>
              <a:t> </a:t>
            </a:r>
            <a:r>
              <a:rPr lang="de-DE" sz="1600" b="1" spc="-1" dirty="0">
                <a:latin typeface="DesySans Office" panose="020B0503040000020003" pitchFamily="34" charset="0"/>
              </a:rPr>
              <a:t>367</a:t>
            </a:r>
            <a:r>
              <a:rPr lang="tr-TR" sz="1600" b="1" spc="-1" dirty="0">
                <a:latin typeface="DesySans Office" panose="020B0503040000020003" pitchFamily="34" charset="0"/>
              </a:rPr>
              <a:t> Zebrafish</a:t>
            </a:r>
            <a:r>
              <a:rPr lang="de-DE" sz="1600" b="1" spc="-1" dirty="0">
                <a:latin typeface="DesySans Office" panose="020B0503040000020003" pitchFamily="34" charset="0"/>
              </a:rPr>
              <a:t> </a:t>
            </a:r>
            <a:r>
              <a:rPr lang="de-DE" sz="1600" spc="-1" dirty="0" err="1">
                <a:latin typeface="DesySans Office" panose="020B0503040000020003" pitchFamily="34" charset="0"/>
              </a:rPr>
              <a:t>from</a:t>
            </a:r>
            <a:r>
              <a:rPr lang="de-DE" sz="1600" spc="-1" dirty="0">
                <a:latin typeface="DesySans Office" panose="020B0503040000020003" pitchFamily="34" charset="0"/>
              </a:rPr>
              <a:t> MDC</a:t>
            </a:r>
          </a:p>
          <a:p>
            <a:pPr marL="742950" lvl="1" indent="-285750">
              <a:buFont typeface="Arial" panose="020B0604020202020204" pitchFamily="34" charset="0"/>
              <a:buChar char="•"/>
            </a:pPr>
            <a:endParaRPr lang="de-DE" sz="1600" spc="-1" dirty="0">
              <a:latin typeface="DesySans Office" panose="020B0503040000020003" pitchFamily="34" charset="0"/>
            </a:endParaRPr>
          </a:p>
          <a:p>
            <a:pPr marL="285750" indent="-285750">
              <a:buFont typeface="Arial" panose="020B0604020202020204" pitchFamily="34" charset="0"/>
              <a:buChar char="•"/>
            </a:pPr>
            <a:r>
              <a:rPr lang="de-DE" sz="1600" spc="-1" dirty="0">
                <a:latin typeface="DesySans Office" panose="020B0503040000020003" pitchFamily="34" charset="0"/>
              </a:rPr>
              <a:t>05.09.2025: </a:t>
            </a:r>
            <a:r>
              <a:rPr lang="de-DE" sz="1600" b="1" spc="-1" dirty="0">
                <a:latin typeface="DesySans Office" panose="020B0503040000020003" pitchFamily="34" charset="0"/>
              </a:rPr>
              <a:t>316 </a:t>
            </a:r>
            <a:r>
              <a:rPr lang="tr-TR" sz="1600" b="1" spc="-1" dirty="0">
                <a:latin typeface="DesySans Office" panose="020B0503040000020003" pitchFamily="34" charset="0"/>
              </a:rPr>
              <a:t>Zebrafish</a:t>
            </a:r>
            <a:endParaRPr lang="de-DE" sz="1600" b="1" spc="-1" dirty="0">
              <a:latin typeface="DesySans Office" panose="020B0503040000020003" pitchFamily="34" charset="0"/>
            </a:endParaRPr>
          </a:p>
          <a:p>
            <a:endParaRPr lang="de-DE" dirty="0">
              <a:latin typeface="DesySans Office" panose="020B0503040000020003" pitchFamily="34" charset="0"/>
            </a:endParaRPr>
          </a:p>
        </p:txBody>
      </p:sp>
      <p:sp>
        <p:nvSpPr>
          <p:cNvPr id="23" name="Titel 1">
            <a:extLst>
              <a:ext uri="{FF2B5EF4-FFF2-40B4-BE49-F238E27FC236}">
                <a16:creationId xmlns:a16="http://schemas.microsoft.com/office/drawing/2014/main" id="{245DC5D0-24AA-4E44-85A1-13590B309691}"/>
              </a:ext>
            </a:extLst>
          </p:cNvPr>
          <p:cNvSpPr txBox="1">
            <a:spLocks/>
          </p:cNvSpPr>
          <p:nvPr/>
        </p:nvSpPr>
        <p:spPr>
          <a:xfrm>
            <a:off x="407988" y="349610"/>
            <a:ext cx="11376025" cy="4864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endParaRPr lang="de-DE" sz="3200" spc="-1" dirty="0">
              <a:solidFill>
                <a:srgbClr val="00B0F0"/>
              </a:solidFill>
              <a:latin typeface="DesySans Office" panose="020B0503040000020003" pitchFamily="34" charset="0"/>
              <a:ea typeface="DejaVu Sans"/>
            </a:endParaRPr>
          </a:p>
        </p:txBody>
      </p:sp>
      <p:sp>
        <p:nvSpPr>
          <p:cNvPr id="24" name="TextBox 5">
            <a:extLst>
              <a:ext uri="{FF2B5EF4-FFF2-40B4-BE49-F238E27FC236}">
                <a16:creationId xmlns:a16="http://schemas.microsoft.com/office/drawing/2014/main" id="{ADB4E92C-DB75-4BEB-B093-A93DD3639586}"/>
              </a:ext>
            </a:extLst>
          </p:cNvPr>
          <p:cNvSpPr txBox="1"/>
          <p:nvPr/>
        </p:nvSpPr>
        <p:spPr>
          <a:xfrm>
            <a:off x="4191098" y="3476171"/>
            <a:ext cx="4465803" cy="3400931"/>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US" sz="1600" b="1" spc="-1" dirty="0">
                <a:latin typeface="DesySans Office" panose="020B0503040000020003" pitchFamily="34" charset="0"/>
              </a:rPr>
              <a:t>Established procedures:</a:t>
            </a:r>
            <a:endParaRPr lang="en-US" sz="1400" b="1" spc="-1" dirty="0">
              <a:latin typeface="DesySans Office" panose="020B0503040000020003" pitchFamily="34" charset="0"/>
            </a:endParaRPr>
          </a:p>
          <a:p>
            <a:pPr marL="628650" lvl="1" indent="-171450">
              <a:buFont typeface="Arial" panose="020B0604020202020204" pitchFamily="34" charset="0"/>
              <a:buChar char="•"/>
            </a:pPr>
            <a:r>
              <a:rPr lang="de-DE" sz="1400" b="1" dirty="0">
                <a:latin typeface="DesySans Office" panose="020B0503040000020003" pitchFamily="34" charset="0"/>
              </a:rPr>
              <a:t>Fish care: </a:t>
            </a:r>
            <a:r>
              <a:rPr lang="de-DE" sz="1400" dirty="0">
                <a:latin typeface="DesySans Office" panose="020B0503040000020003" pitchFamily="34" charset="0"/>
              </a:rPr>
              <a:t>p</a:t>
            </a:r>
            <a:r>
              <a:rPr lang="tr-TR" sz="1400" dirty="0">
                <a:latin typeface="DesySans Office" panose="020B0503040000020003" pitchFamily="34" charset="0"/>
              </a:rPr>
              <a:t>H </a:t>
            </a:r>
            <a:r>
              <a:rPr lang="de-DE" sz="1400" dirty="0">
                <a:latin typeface="DesySans Office" panose="020B0503040000020003" pitchFamily="34" charset="0"/>
              </a:rPr>
              <a:t>c</a:t>
            </a:r>
            <a:r>
              <a:rPr lang="tr-TR" sz="1400" dirty="0">
                <a:latin typeface="DesySans Office" panose="020B0503040000020003" pitchFamily="34" charset="0"/>
              </a:rPr>
              <a:t>alibration</a:t>
            </a:r>
            <a:r>
              <a:rPr lang="de-DE" sz="1400" dirty="0">
                <a:latin typeface="DesySans Office" panose="020B0503040000020003" pitchFamily="34" charset="0"/>
              </a:rPr>
              <a:t>, </a:t>
            </a:r>
            <a:r>
              <a:rPr lang="tr-TR" sz="1400" dirty="0">
                <a:latin typeface="DesySans Office" panose="020B0503040000020003" pitchFamily="34" charset="0"/>
              </a:rPr>
              <a:t>Artemia preparation</a:t>
            </a:r>
            <a:r>
              <a:rPr lang="de-DE" sz="1400" dirty="0">
                <a:latin typeface="DesySans Office" panose="020B0503040000020003" pitchFamily="34" charset="0"/>
              </a:rPr>
              <a:t>, </a:t>
            </a:r>
            <a:r>
              <a:rPr lang="tr-TR" sz="1400" dirty="0">
                <a:latin typeface="DesySans Office" panose="020B0503040000020003" pitchFamily="34" charset="0"/>
              </a:rPr>
              <a:t>water quality</a:t>
            </a:r>
            <a:r>
              <a:rPr lang="de-DE" sz="1400" dirty="0">
                <a:latin typeface="DesySans Office" panose="020B0503040000020003" pitchFamily="34" charset="0"/>
              </a:rPr>
              <a:t> </a:t>
            </a:r>
            <a:r>
              <a:rPr lang="de-DE" sz="1400" dirty="0" err="1">
                <a:latin typeface="DesySans Office" panose="020B0503040000020003" pitchFamily="34" charset="0"/>
              </a:rPr>
              <a:t>testing</a:t>
            </a:r>
            <a:r>
              <a:rPr lang="de-DE" sz="1400" dirty="0">
                <a:latin typeface="DesySans Office" panose="020B0503040000020003" pitchFamily="34" charset="0"/>
              </a:rPr>
              <a:t> and </a:t>
            </a:r>
            <a:r>
              <a:rPr lang="tr-TR" sz="1400" dirty="0">
                <a:latin typeface="DesySans Office" panose="020B0503040000020003" pitchFamily="34" charset="0"/>
              </a:rPr>
              <a:t>report</a:t>
            </a:r>
            <a:r>
              <a:rPr lang="de-DE" sz="1400" dirty="0" err="1">
                <a:latin typeface="DesySans Office" panose="020B0503040000020003" pitchFamily="34" charset="0"/>
              </a:rPr>
              <a:t>ing</a:t>
            </a:r>
            <a:endParaRPr lang="de-DE" sz="1400" dirty="0">
              <a:latin typeface="DesySans Office" panose="020B0503040000020003" pitchFamily="34" charset="0"/>
            </a:endParaRPr>
          </a:p>
          <a:p>
            <a:pPr marL="628650" lvl="1" indent="-171450">
              <a:buFont typeface="Arial" panose="020B0604020202020204" pitchFamily="34" charset="0"/>
              <a:buChar char="•"/>
            </a:pPr>
            <a:r>
              <a:rPr lang="en-US" sz="1400" b="1" dirty="0">
                <a:latin typeface="DesySans Office" panose="020B0503040000020003" pitchFamily="34" charset="0"/>
              </a:rPr>
              <a:t>To balance pH </a:t>
            </a:r>
            <a:r>
              <a:rPr lang="en-US" sz="1400" dirty="0">
                <a:latin typeface="DesySans Office" panose="020B0503040000020003" pitchFamily="34" charset="0"/>
              </a:rPr>
              <a:t>level build CO</a:t>
            </a:r>
            <a:r>
              <a:rPr lang="en-US" sz="1400" baseline="-25000" dirty="0">
                <a:latin typeface="DesySans Office" panose="020B0503040000020003" pitchFamily="34" charset="0"/>
              </a:rPr>
              <a:t>2</a:t>
            </a:r>
            <a:r>
              <a:rPr lang="en-US" sz="1400" dirty="0">
                <a:latin typeface="DesySans Office" panose="020B0503040000020003" pitchFamily="34" charset="0"/>
              </a:rPr>
              <a:t> generating system</a:t>
            </a:r>
          </a:p>
          <a:p>
            <a:pPr marL="628650" lvl="1" indent="-171450">
              <a:buFont typeface="Arial" panose="020B0604020202020204" pitchFamily="34" charset="0"/>
              <a:buChar char="•"/>
            </a:pPr>
            <a:r>
              <a:rPr lang="en-US" sz="1400" b="1" dirty="0">
                <a:latin typeface="DesySans Office" panose="020B0503040000020003" pitchFamily="34" charset="0"/>
              </a:rPr>
              <a:t>Breeding</a:t>
            </a:r>
            <a:r>
              <a:rPr lang="en-US" sz="1400" dirty="0">
                <a:latin typeface="DesySans Office" panose="020B0503040000020003" pitchFamily="34" charset="0"/>
              </a:rPr>
              <a:t> to maintain heathy adult population</a:t>
            </a:r>
          </a:p>
          <a:p>
            <a:pPr marL="628650" lvl="1" indent="-171450">
              <a:buFont typeface="Arial" panose="020B0604020202020204" pitchFamily="34" charset="0"/>
              <a:buChar char="•"/>
            </a:pPr>
            <a:r>
              <a:rPr lang="de-DE" sz="1400" b="1" dirty="0">
                <a:latin typeface="DesySans Office" panose="020B0503040000020003" pitchFamily="34" charset="0"/>
              </a:rPr>
              <a:t>Rehoming </a:t>
            </a:r>
            <a:r>
              <a:rPr lang="de-DE" sz="1400" b="1" dirty="0" err="1">
                <a:latin typeface="DesySans Office" panose="020B0503040000020003" pitchFamily="34" charset="0"/>
              </a:rPr>
              <a:t>of</a:t>
            </a:r>
            <a:r>
              <a:rPr lang="de-DE" sz="1400" b="1" dirty="0">
                <a:latin typeface="DesySans Office" panose="020B0503040000020003" pitchFamily="34" charset="0"/>
              </a:rPr>
              <a:t> </a:t>
            </a:r>
            <a:r>
              <a:rPr lang="de-DE" sz="1400" b="1" dirty="0" err="1">
                <a:latin typeface="DesySans Office" panose="020B0503040000020003" pitchFamily="34" charset="0"/>
              </a:rPr>
              <a:t>retired</a:t>
            </a:r>
            <a:r>
              <a:rPr lang="de-DE" sz="1400" b="1" dirty="0">
                <a:latin typeface="DesySans Office" panose="020B0503040000020003" pitchFamily="34" charset="0"/>
              </a:rPr>
              <a:t> </a:t>
            </a:r>
            <a:r>
              <a:rPr lang="de-DE" sz="1400" b="1" dirty="0" err="1">
                <a:latin typeface="DesySans Office" panose="020B0503040000020003" pitchFamily="34" charset="0"/>
              </a:rPr>
              <a:t>animals</a:t>
            </a:r>
            <a:r>
              <a:rPr lang="de-DE" sz="1400" b="1" dirty="0">
                <a:latin typeface="DesySans Office" panose="020B0503040000020003" pitchFamily="34" charset="0"/>
              </a:rPr>
              <a:t> </a:t>
            </a:r>
            <a:r>
              <a:rPr lang="de-DE" sz="1400" dirty="0">
                <a:latin typeface="DesySans Office" panose="020B0503040000020003" pitchFamily="34" charset="0"/>
              </a:rPr>
              <a:t>in TH Wildau Aquarium and private </a:t>
            </a:r>
            <a:r>
              <a:rPr lang="de-DE" sz="1400" dirty="0" err="1">
                <a:latin typeface="DesySans Office" panose="020B0503040000020003" pitchFamily="34" charset="0"/>
              </a:rPr>
              <a:t>hobby</a:t>
            </a:r>
            <a:r>
              <a:rPr lang="de-DE" sz="1400" dirty="0">
                <a:latin typeface="DesySans Office" panose="020B0503040000020003" pitchFamily="34" charset="0"/>
              </a:rPr>
              <a:t> care</a:t>
            </a:r>
            <a:endParaRPr lang="en-US" sz="1400" dirty="0">
              <a:latin typeface="DesySans Office" panose="020B0503040000020003" pitchFamily="34" charset="0"/>
            </a:endParaRPr>
          </a:p>
          <a:p>
            <a:pPr marL="628650" lvl="1" indent="-171450">
              <a:buFont typeface="Arial" panose="020B0604020202020204" pitchFamily="34" charset="0"/>
              <a:buChar char="•"/>
            </a:pPr>
            <a:r>
              <a:rPr lang="en-US" sz="1400" b="1" dirty="0">
                <a:latin typeface="DesySans Office" panose="020B0503040000020003" pitchFamily="34" charset="0"/>
              </a:rPr>
              <a:t>Embryo generation</a:t>
            </a:r>
            <a:r>
              <a:rPr lang="en-US" sz="1400" dirty="0">
                <a:latin typeface="DesySans Office" panose="020B0503040000020003" pitchFamily="34" charset="0"/>
              </a:rPr>
              <a:t>: optimization ongoing</a:t>
            </a:r>
          </a:p>
          <a:p>
            <a:pPr marL="628650" lvl="1" indent="-171450">
              <a:buFont typeface="Arial" panose="020B0604020202020204" pitchFamily="34" charset="0"/>
              <a:buChar char="•"/>
            </a:pPr>
            <a:endParaRPr lang="en-US" sz="1400" dirty="0">
              <a:latin typeface="DesySans Office" panose="020B0503040000020003" pitchFamily="34" charset="0"/>
            </a:endParaRPr>
          </a:p>
          <a:p>
            <a:pPr marL="171450" indent="-171450">
              <a:buFont typeface="Arial" panose="020B0604020202020204" pitchFamily="34" charset="0"/>
              <a:buChar char="•"/>
            </a:pPr>
            <a:r>
              <a:rPr lang="en-US" sz="1600" dirty="0">
                <a:latin typeface="DesySans Office" panose="020B0503040000020003" pitchFamily="34" charset="0"/>
              </a:rPr>
              <a:t>First </a:t>
            </a:r>
            <a:r>
              <a:rPr lang="en-US" sz="1600" b="1" dirty="0">
                <a:latin typeface="DesySans Office" panose="020B0503040000020003" pitchFamily="34" charset="0"/>
              </a:rPr>
              <a:t>electron irradiation </a:t>
            </a:r>
            <a:r>
              <a:rPr lang="en-US" sz="1600" dirty="0">
                <a:latin typeface="DesySans Office" panose="020B0503040000020003" pitchFamily="34" charset="0"/>
              </a:rPr>
              <a:t>of embryo done in August 2025</a:t>
            </a:r>
            <a:endParaRPr lang="tr-TR" sz="1600" dirty="0">
              <a:latin typeface="DesySans Office" panose="020B0503040000020003" pitchFamily="34" charset="0"/>
            </a:endParaRPr>
          </a:p>
          <a:p>
            <a:pPr lvl="1"/>
            <a:r>
              <a:rPr lang="tr-TR" sz="1050" dirty="0">
                <a:latin typeface="DesySans Office" panose="020B0503040000020003" pitchFamily="34" charset="0"/>
              </a:rPr>
              <a:t> </a:t>
            </a:r>
          </a:p>
        </p:txBody>
      </p:sp>
      <p:sp>
        <p:nvSpPr>
          <p:cNvPr id="3" name="Rechteck 2">
            <a:extLst>
              <a:ext uri="{FF2B5EF4-FFF2-40B4-BE49-F238E27FC236}">
                <a16:creationId xmlns:a16="http://schemas.microsoft.com/office/drawing/2014/main" id="{09F73756-DCC4-46C4-9DD9-C4C3DD19A904}"/>
              </a:ext>
            </a:extLst>
          </p:cNvPr>
          <p:cNvSpPr/>
          <p:nvPr/>
        </p:nvSpPr>
        <p:spPr>
          <a:xfrm>
            <a:off x="311350" y="686717"/>
            <a:ext cx="184731" cy="400110"/>
          </a:xfrm>
          <a:prstGeom prst="rect">
            <a:avLst/>
          </a:prstGeom>
        </p:spPr>
        <p:txBody>
          <a:bodyPr wrap="none">
            <a:spAutoFit/>
          </a:bodyPr>
          <a:lstStyle/>
          <a:p>
            <a:endParaRPr lang="de-DE" sz="2000" dirty="0"/>
          </a:p>
        </p:txBody>
      </p:sp>
      <p:pic>
        <p:nvPicPr>
          <p:cNvPr id="17" name="Picture 2">
            <a:extLst>
              <a:ext uri="{FF2B5EF4-FFF2-40B4-BE49-F238E27FC236}">
                <a16:creationId xmlns:a16="http://schemas.microsoft.com/office/drawing/2014/main" id="{2B7B3798-016B-491C-B225-A431CCAFD457}"/>
              </a:ext>
            </a:extLst>
          </p:cNvPr>
          <p:cNvPicPr/>
          <p:nvPr/>
        </p:nvPicPr>
        <p:blipFill rotWithShape="1">
          <a:blip r:embed="rId5"/>
          <a:srcRect t="20981" b="27434"/>
          <a:stretch/>
        </p:blipFill>
        <p:spPr>
          <a:xfrm>
            <a:off x="669595" y="2564334"/>
            <a:ext cx="3238013" cy="3963872"/>
          </a:xfrm>
          <a:prstGeom prst="rect">
            <a:avLst/>
          </a:prstGeom>
          <a:noFill/>
          <a:ln w="0">
            <a:noFill/>
          </a:ln>
        </p:spPr>
      </p:pic>
      <p:pic>
        <p:nvPicPr>
          <p:cNvPr id="272" name="Picture 255"/>
          <p:cNvPicPr/>
          <p:nvPr/>
        </p:nvPicPr>
        <p:blipFill>
          <a:blip r:embed="rId6"/>
          <a:stretch/>
        </p:blipFill>
        <p:spPr>
          <a:xfrm>
            <a:off x="1678088" y="1878019"/>
            <a:ext cx="1475303" cy="1307996"/>
          </a:xfrm>
          <a:prstGeom prst="rect">
            <a:avLst/>
          </a:prstGeom>
          <a:ln w="0">
            <a:noFill/>
          </a:ln>
        </p:spPr>
      </p:pic>
      <p:sp>
        <p:nvSpPr>
          <p:cNvPr id="16" name="TextBox 15">
            <a:extLst>
              <a:ext uri="{FF2B5EF4-FFF2-40B4-BE49-F238E27FC236}">
                <a16:creationId xmlns:a16="http://schemas.microsoft.com/office/drawing/2014/main" id="{B7D98FAF-ADF4-495D-9C4A-FC49CF830EFD}"/>
              </a:ext>
            </a:extLst>
          </p:cNvPr>
          <p:cNvSpPr txBox="1"/>
          <p:nvPr/>
        </p:nvSpPr>
        <p:spPr>
          <a:xfrm>
            <a:off x="6830590" y="6189539"/>
            <a:ext cx="2030305" cy="276999"/>
          </a:xfrm>
          <a:prstGeom prst="rect">
            <a:avLst/>
          </a:prstGeom>
          <a:noFill/>
        </p:spPr>
        <p:txBody>
          <a:bodyPr wrap="square" rtlCol="0">
            <a:spAutoFit/>
          </a:bodyPr>
          <a:lstStyle/>
          <a:p>
            <a:r>
              <a:rPr lang="en-US" sz="1200" b="1" dirty="0"/>
              <a:t>Courtesy: A. </a:t>
            </a:r>
            <a:r>
              <a:rPr lang="en-US" sz="1200" b="1" dirty="0" err="1"/>
              <a:t>Grebinyk</a:t>
            </a:r>
            <a:r>
              <a:rPr lang="en-US" sz="1200" b="1" dirty="0"/>
              <a:t>  </a:t>
            </a:r>
          </a:p>
        </p:txBody>
      </p:sp>
    </p:spTree>
    <p:extLst>
      <p:ext uri="{BB962C8B-B14F-4D97-AF65-F5344CB8AC3E}">
        <p14:creationId xmlns:p14="http://schemas.microsoft.com/office/powerpoint/2010/main" val="9163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4" grpId="0"/>
    </p:bldLst>
  </p:timing>
</p:sld>
</file>

<file path=ppt/theme/theme1.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DESY_PowerPoint_16x9_en_ger</Template>
  <TotalTime>0</TotalTime>
  <Words>4217</Words>
  <Application>Microsoft Office PowerPoint</Application>
  <PresentationFormat>Widescreen</PresentationFormat>
  <Paragraphs>568</Paragraphs>
  <Slides>29</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DejaVu Sans</vt:lpstr>
      <vt:lpstr>等线</vt:lpstr>
      <vt:lpstr>DesySans Office</vt:lpstr>
      <vt:lpstr>ＭＳ Ｐゴシック</vt:lpstr>
      <vt:lpstr>Arial</vt:lpstr>
      <vt:lpstr>Calibri</vt:lpstr>
      <vt:lpstr>Cambria Math</vt:lpstr>
      <vt:lpstr>Helvetica</vt:lpstr>
      <vt:lpstr>Script MT Bold</vt:lpstr>
      <vt:lpstr>Times New Roman</vt:lpstr>
      <vt:lpstr>Wingdings</vt:lpstr>
      <vt:lpstr>DESY</vt:lpstr>
      <vt:lpstr>The new beamline and biolab at FLASHlab@PITZ </vt:lpstr>
      <vt:lpstr>About PITZ</vt:lpstr>
      <vt:lpstr>FLASHlab@PITZ </vt:lpstr>
      <vt:lpstr>Flexible dose generation (1)</vt:lpstr>
      <vt:lpstr>Flexible dose generation (2)</vt:lpstr>
      <vt:lpstr>Dose parameter space</vt:lpstr>
      <vt:lpstr>Dosimetry at FLASHlab@PITZ </vt:lpstr>
      <vt:lpstr>FLASHlab@PITZ : Infrastructure </vt:lpstr>
      <vt:lpstr>Zebrafish Husbandry</vt:lpstr>
      <vt:lpstr>Mice Unit Preparation</vt:lpstr>
      <vt:lpstr>Recent experiments </vt:lpstr>
      <vt:lpstr>Delivered e- beam and dose</vt:lpstr>
      <vt:lpstr>PowerPoint Presentation</vt:lpstr>
      <vt:lpstr>Assessment of Spine Curvature and Pericardial Edema in Zebrafish Embryos 24hpf Irradiation - 5dpf</vt:lpstr>
      <vt:lpstr>Summary &amp; Outlook</vt:lpstr>
      <vt:lpstr>PowerPoint Presentation</vt:lpstr>
      <vt:lpstr>Backup</vt:lpstr>
      <vt:lpstr>PowerPoint Presentation</vt:lpstr>
      <vt:lpstr>PowerPoint Presentation</vt:lpstr>
      <vt:lpstr>Generating homogeneous dose distribution</vt:lpstr>
      <vt:lpstr>Generating homogeneous dose distribution</vt:lpstr>
      <vt:lpstr>Generating homogeneous dose distribution</vt:lpstr>
      <vt:lpstr>Flexible dose generation</vt:lpstr>
      <vt:lpstr>FLASHlab@PITZ </vt:lpstr>
      <vt:lpstr>PowerPoint Presentation</vt:lpstr>
      <vt:lpstr>SARRP (Small Animal Radiation Research Platform) </vt:lpstr>
      <vt:lpstr>Bunch charge along the pulse</vt:lpstr>
      <vt:lpstr>Super-linearity</vt:lpstr>
      <vt:lpstr>Assessment of body length and eye diameter in Zebrafish Embryos 24hpf Irradiation - 5dpf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beamline and biolab at FLASHlab@PITZ</dc:title>
  <dc:creator>Li, Xiangkun</dc:creator>
  <cp:lastModifiedBy>Li, Xiangkun</cp:lastModifiedBy>
  <cp:revision>221</cp:revision>
  <cp:lastPrinted>2025-09-12T13:24:20Z</cp:lastPrinted>
  <dcterms:created xsi:type="dcterms:W3CDTF">2025-09-02T15:41:41Z</dcterms:created>
  <dcterms:modified xsi:type="dcterms:W3CDTF">2025-09-14T18:48:16Z</dcterms:modified>
</cp:coreProperties>
</file>