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9" r:id="rId5"/>
    <p:sldMasterId id="2147483707" r:id="rId6"/>
  </p:sldMasterIdLst>
  <p:notesMasterIdLst>
    <p:notesMasterId r:id="rId30"/>
  </p:notesMasterIdLst>
  <p:handoutMasterIdLst>
    <p:handoutMasterId r:id="rId31"/>
  </p:handoutMasterIdLst>
  <p:sldIdLst>
    <p:sldId id="258" r:id="rId7"/>
    <p:sldId id="1045" r:id="rId8"/>
    <p:sldId id="1060" r:id="rId9"/>
    <p:sldId id="749" r:id="rId10"/>
    <p:sldId id="690" r:id="rId11"/>
    <p:sldId id="1056" r:id="rId12"/>
    <p:sldId id="320" r:id="rId13"/>
    <p:sldId id="321" r:id="rId14"/>
    <p:sldId id="1062" r:id="rId15"/>
    <p:sldId id="1049" r:id="rId16"/>
    <p:sldId id="1063" r:id="rId17"/>
    <p:sldId id="1057" r:id="rId18"/>
    <p:sldId id="1050" r:id="rId19"/>
    <p:sldId id="659" r:id="rId20"/>
    <p:sldId id="265" r:id="rId21"/>
    <p:sldId id="279" r:id="rId22"/>
    <p:sldId id="282" r:id="rId23"/>
    <p:sldId id="264" r:id="rId24"/>
    <p:sldId id="1053" r:id="rId25"/>
    <p:sldId id="1054" r:id="rId26"/>
    <p:sldId id="1064" r:id="rId27"/>
    <p:sldId id="1048" r:id="rId28"/>
    <p:sldId id="1051" r:id="rId29"/>
  </p:sldIdLst>
  <p:sldSz cx="13444538" cy="7562850"/>
  <p:notesSz cx="6794500" cy="9906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7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AA12-3B07-648D-531F-1FA6D2F1B8E4}" name="Noguiez-Hellin Patricia" initials="PN" userId="S::patricia.noguiez-hellin@curie.fr::62b64c2f-d3b8-49c4-92eb-572ed334c85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rebours Florence" initials="LF" lastIdx="4" clrIdx="0">
    <p:extLst>
      <p:ext uri="{19B8F6BF-5375-455C-9EA6-DF929625EA0E}">
        <p15:presenceInfo xmlns:p15="http://schemas.microsoft.com/office/powerpoint/2012/main" userId="S-1-5-21-2004250038-741965703-1042822891-200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892"/>
    <a:srgbClr val="FFCC66"/>
    <a:srgbClr val="555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70" autoAdjust="0"/>
    <p:restoredTop sz="76243" autoAdjust="0"/>
  </p:normalViewPr>
  <p:slideViewPr>
    <p:cSldViewPr snapToGrid="0">
      <p:cViewPr varScale="1">
        <p:scale>
          <a:sx n="73" d="100"/>
          <a:sy n="73" d="100"/>
        </p:scale>
        <p:origin x="1024" y="488"/>
      </p:cViewPr>
      <p:guideLst>
        <p:guide orient="horz" pos="2880"/>
        <p:guide pos="27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200" d="100"/>
        <a:sy n="2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commentAuthors" Target="commentAuthor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04BC74-C30E-4B7E-A6C8-B1FFA7406CB7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82874FB-2AF0-4D3A-9475-41A9500A462D}" type="pres">
      <dgm:prSet presAssocID="{3904BC74-C30E-4B7E-A6C8-B1FFA7406CB7}" presName="Name0" presStyleCnt="0">
        <dgm:presLayoutVars>
          <dgm:chPref val="3"/>
          <dgm:dir/>
          <dgm:animLvl val="lvl"/>
          <dgm:resizeHandles/>
        </dgm:presLayoutVars>
      </dgm:prSet>
      <dgm:spPr/>
    </dgm:pt>
  </dgm:ptLst>
  <dgm:cxnLst>
    <dgm:cxn modelId="{4E1E8CDD-C511-4706-8A38-C37843299373}" type="presOf" srcId="{3904BC74-C30E-4B7E-A6C8-B1FFA7406CB7}" destId="{682874FB-2AF0-4D3A-9475-41A9500A462D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0B3C976-C857-5C43-B957-A8EB0039CA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351" cy="496964"/>
          </a:xfrm>
          <a:prstGeom prst="rect">
            <a:avLst/>
          </a:prstGeom>
        </p:spPr>
        <p:txBody>
          <a:bodyPr vert="horz" lIns="83640" tIns="41820" rIns="83640" bIns="41820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A14C98-7E7B-6446-AB50-7201BC58B8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142" y="1"/>
            <a:ext cx="2943342" cy="496964"/>
          </a:xfrm>
          <a:prstGeom prst="rect">
            <a:avLst/>
          </a:prstGeom>
        </p:spPr>
        <p:txBody>
          <a:bodyPr vert="horz" lIns="83640" tIns="41820" rIns="83640" bIns="41820" rtlCol="0"/>
          <a:lstStyle>
            <a:lvl1pPr algn="r">
              <a:defRPr sz="1100"/>
            </a:lvl1pPr>
          </a:lstStyle>
          <a:p>
            <a:fld id="{563B78F8-9AC2-E042-A99D-67A652DD864A}" type="datetimeFigureOut">
              <a:rPr lang="fr-FR" smtClean="0"/>
              <a:t>14/09/2025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C474848-620B-F74C-A091-E6377F7A9A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09038"/>
            <a:ext cx="2944351" cy="496963"/>
          </a:xfrm>
          <a:prstGeom prst="rect">
            <a:avLst/>
          </a:prstGeom>
        </p:spPr>
        <p:txBody>
          <a:bodyPr vert="horz" lIns="83640" tIns="41820" rIns="83640" bIns="41820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DF1E74-8F22-FF4A-BF6C-48FD37953A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142" y="9409038"/>
            <a:ext cx="2943342" cy="496963"/>
          </a:xfrm>
          <a:prstGeom prst="rect">
            <a:avLst/>
          </a:prstGeom>
        </p:spPr>
        <p:txBody>
          <a:bodyPr vert="horz" lIns="83640" tIns="41820" rIns="83640" bIns="41820" rtlCol="0" anchor="b"/>
          <a:lstStyle>
            <a:lvl1pPr algn="r">
              <a:defRPr sz="1100"/>
            </a:lvl1pPr>
          </a:lstStyle>
          <a:p>
            <a:fld id="{12084146-2A86-0D40-BEA9-5E0B8E6254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715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351" cy="496964"/>
          </a:xfrm>
          <a:prstGeom prst="rect">
            <a:avLst/>
          </a:prstGeom>
        </p:spPr>
        <p:txBody>
          <a:bodyPr vert="horz" lIns="83640" tIns="41820" rIns="83640" bIns="41820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142" y="1"/>
            <a:ext cx="2943342" cy="496964"/>
          </a:xfrm>
          <a:prstGeom prst="rect">
            <a:avLst/>
          </a:prstGeom>
        </p:spPr>
        <p:txBody>
          <a:bodyPr vert="horz" lIns="83640" tIns="41820" rIns="83640" bIns="41820" rtlCol="0"/>
          <a:lstStyle>
            <a:lvl1pPr algn="r">
              <a:defRPr sz="1100"/>
            </a:lvl1pPr>
          </a:lstStyle>
          <a:p>
            <a:fld id="{28BC9821-F21E-C544-AEF1-C1E10B33278B}" type="datetimeFigureOut">
              <a:rPr lang="fr-FR" smtClean="0"/>
              <a:t>14/09/2025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39838"/>
            <a:ext cx="5940425" cy="3341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640" tIns="41820" rIns="83640" bIns="418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854" y="4767940"/>
            <a:ext cx="5434793" cy="3900851"/>
          </a:xfrm>
          <a:prstGeom prst="rect">
            <a:avLst/>
          </a:prstGeom>
        </p:spPr>
        <p:txBody>
          <a:bodyPr vert="horz" lIns="83640" tIns="41820" rIns="83640" bIns="418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09038"/>
            <a:ext cx="2944351" cy="496963"/>
          </a:xfrm>
          <a:prstGeom prst="rect">
            <a:avLst/>
          </a:prstGeom>
        </p:spPr>
        <p:txBody>
          <a:bodyPr vert="horz" lIns="83640" tIns="41820" rIns="83640" bIns="41820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142" y="9409038"/>
            <a:ext cx="2943342" cy="496963"/>
          </a:xfrm>
          <a:prstGeom prst="rect">
            <a:avLst/>
          </a:prstGeom>
        </p:spPr>
        <p:txBody>
          <a:bodyPr vert="horz" lIns="83640" tIns="41820" rIns="83640" bIns="41820" rtlCol="0" anchor="b"/>
          <a:lstStyle>
            <a:lvl1pPr algn="r">
              <a:defRPr sz="1100"/>
            </a:lvl1pPr>
          </a:lstStyle>
          <a:p>
            <a:fld id="{7E5AFB84-503A-DB46-A39E-B750BE3DA5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72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FB84-503A-DB46-A39E-B750BE3DA50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337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chosen</a:t>
            </a:r>
            <a:r>
              <a:rPr lang="fr-FR" dirty="0"/>
              <a:t> to focus on </a:t>
            </a:r>
            <a:r>
              <a:rPr lang="fr-FR" dirty="0" err="1"/>
              <a:t>locally</a:t>
            </a:r>
            <a:r>
              <a:rPr lang="fr-FR" dirty="0"/>
              <a:t> </a:t>
            </a:r>
            <a:r>
              <a:rPr lang="fr-FR" dirty="0" err="1"/>
              <a:t>advanced</a:t>
            </a:r>
            <a:r>
              <a:rPr lang="fr-FR" dirty="0"/>
              <a:t> </a:t>
            </a:r>
            <a:r>
              <a:rPr lang="fr-FR" dirty="0" err="1"/>
              <a:t>tumors</a:t>
            </a:r>
            <a:r>
              <a:rPr lang="fr-FR" dirty="0"/>
              <a:t> in situ or in the </a:t>
            </a:r>
            <a:r>
              <a:rPr lang="fr-FR" dirty="0" err="1"/>
              <a:t>preoperative</a:t>
            </a:r>
            <a:r>
              <a:rPr lang="fr-FR" dirty="0"/>
              <a:t> setting, for </a:t>
            </a:r>
            <a:r>
              <a:rPr lang="fr-FR" dirty="0" err="1"/>
              <a:t>which</a:t>
            </a:r>
            <a:r>
              <a:rPr lang="fr-FR" dirty="0"/>
              <a:t> the </a:t>
            </a:r>
            <a:r>
              <a:rPr lang="fr-FR" dirty="0" err="1"/>
              <a:t>toxicities</a:t>
            </a:r>
            <a:r>
              <a:rPr lang="fr-FR" dirty="0"/>
              <a:t> of </a:t>
            </a:r>
            <a:r>
              <a:rPr lang="fr-FR" dirty="0" err="1"/>
              <a:t>radiotherapy</a:t>
            </a:r>
            <a:r>
              <a:rPr lang="fr-FR" dirty="0"/>
              <a:t> </a:t>
            </a:r>
            <a:r>
              <a:rPr lang="fr-FR" dirty="0" err="1"/>
              <a:t>remain</a:t>
            </a:r>
            <a:r>
              <a:rPr lang="fr-FR" dirty="0"/>
              <a:t> </a:t>
            </a:r>
            <a:r>
              <a:rPr lang="fr-FR" dirty="0" err="1"/>
              <a:t>significant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possible long-</a:t>
            </a:r>
            <a:r>
              <a:rPr lang="fr-FR" dirty="0" err="1"/>
              <a:t>term</a:t>
            </a:r>
            <a:r>
              <a:rPr lang="fr-FR" dirty="0"/>
              <a:t> </a:t>
            </a:r>
            <a:r>
              <a:rPr lang="fr-FR" dirty="0" err="1"/>
              <a:t>sequelae</a:t>
            </a:r>
            <a:r>
              <a:rPr lang="fr-FR" dirty="0"/>
              <a:t> in long-</a:t>
            </a:r>
            <a:r>
              <a:rPr lang="fr-FR" dirty="0" err="1"/>
              <a:t>term</a:t>
            </a:r>
            <a:r>
              <a:rPr lang="fr-FR" dirty="0"/>
              <a:t> </a:t>
            </a:r>
            <a:r>
              <a:rPr lang="fr-FR" dirty="0" err="1"/>
              <a:t>survivors</a:t>
            </a:r>
            <a:r>
              <a:rPr lang="fr-FR" dirty="0"/>
              <a:t>, if </a:t>
            </a:r>
            <a:r>
              <a:rPr lang="fr-FR" dirty="0" err="1"/>
              <a:t>any</a:t>
            </a:r>
            <a:r>
              <a:rPr lang="fr-FR" dirty="0"/>
              <a:t>.</a:t>
            </a:r>
          </a:p>
          <a:p>
            <a:r>
              <a:rPr lang="fr-FR" dirty="0" err="1"/>
              <a:t>Namely</a:t>
            </a:r>
            <a:r>
              <a:rPr lang="fr-FR" dirty="0"/>
              <a:t>, </a:t>
            </a:r>
            <a:r>
              <a:rPr lang="fr-FR" dirty="0" err="1"/>
              <a:t>brain</a:t>
            </a:r>
            <a:r>
              <a:rPr lang="fr-FR" dirty="0"/>
              <a:t> </a:t>
            </a:r>
            <a:r>
              <a:rPr lang="fr-FR" dirty="0" err="1"/>
              <a:t>tumors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ranked</a:t>
            </a:r>
            <a:r>
              <a:rPr lang="fr-FR" dirty="0"/>
              <a:t> 12th in the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deaths</a:t>
            </a:r>
            <a:r>
              <a:rPr lang="fr-FR" dirty="0"/>
              <a:t> </a:t>
            </a:r>
            <a:r>
              <a:rPr lang="fr-FR" dirty="0" err="1"/>
              <a:t>worldwide</a:t>
            </a:r>
            <a:r>
              <a:rPr lang="fr-FR" dirty="0"/>
              <a:t>, but if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take</a:t>
            </a:r>
            <a:r>
              <a:rPr lang="fr-FR" dirty="0"/>
              <a:t> GBM </a:t>
            </a:r>
            <a:r>
              <a:rPr lang="fr-FR" dirty="0" err="1"/>
              <a:t>only</a:t>
            </a:r>
            <a:r>
              <a:rPr lang="fr-FR" dirty="0"/>
              <a:t>, the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far </a:t>
            </a:r>
            <a:r>
              <a:rPr lang="fr-FR" dirty="0" err="1"/>
              <a:t>worse</a:t>
            </a:r>
            <a:r>
              <a:rPr lang="fr-FR" dirty="0"/>
              <a:t>.</a:t>
            </a:r>
          </a:p>
          <a:p>
            <a:r>
              <a:rPr lang="fr-FR" dirty="0" err="1"/>
              <a:t>Pancreatic</a:t>
            </a:r>
            <a:r>
              <a:rPr lang="fr-FR" dirty="0"/>
              <a:t> cancer , a </a:t>
            </a:r>
            <a:r>
              <a:rPr lang="fr-FR" dirty="0" err="1"/>
              <a:t>radioresistant</a:t>
            </a:r>
            <a:r>
              <a:rPr lang="fr-FR" dirty="0"/>
              <a:t> cancer </a:t>
            </a:r>
            <a:r>
              <a:rPr lang="fr-FR" dirty="0" err="1"/>
              <a:t>with</a:t>
            </a:r>
            <a:r>
              <a:rPr lang="fr-FR" dirty="0"/>
              <a:t> high </a:t>
            </a:r>
            <a:r>
              <a:rPr lang="fr-FR" dirty="0" err="1"/>
              <a:t>chemoradiation</a:t>
            </a:r>
            <a:r>
              <a:rPr lang="fr-FR" dirty="0"/>
              <a:t> </a:t>
            </a:r>
            <a:r>
              <a:rPr lang="fr-FR" dirty="0" err="1"/>
              <a:t>related</a:t>
            </a:r>
            <a:r>
              <a:rPr lang="fr-FR" dirty="0"/>
              <a:t> adverse </a:t>
            </a:r>
            <a:r>
              <a:rPr lang="fr-FR" dirty="0" err="1"/>
              <a:t>events</a:t>
            </a:r>
            <a:r>
              <a:rPr lang="fr-FR" dirty="0"/>
              <a:t>. This cancer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expected</a:t>
            </a:r>
            <a:r>
              <a:rPr lang="fr-FR" dirty="0"/>
              <a:t> to </a:t>
            </a:r>
            <a:r>
              <a:rPr lang="fr-FR" dirty="0" err="1"/>
              <a:t>increase</a:t>
            </a:r>
            <a:r>
              <a:rPr lang="fr-FR" dirty="0"/>
              <a:t> by more </a:t>
            </a:r>
            <a:r>
              <a:rPr lang="fr-FR" dirty="0" err="1"/>
              <a:t>than</a:t>
            </a:r>
            <a:r>
              <a:rPr lang="fr-FR" dirty="0"/>
              <a:t> 30% in 2030.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FB84-503A-DB46-A39E-B750BE3DA50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059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types of cancer, at </a:t>
            </a:r>
            <a:r>
              <a:rPr lang="fr-FR" dirty="0" err="1"/>
              <a:t>localized</a:t>
            </a:r>
            <a:r>
              <a:rPr lang="fr-FR" dirty="0"/>
              <a:t> stages, proton </a:t>
            </a:r>
            <a:r>
              <a:rPr lang="fr-FR" dirty="0" err="1"/>
              <a:t>therapy</a:t>
            </a:r>
            <a:r>
              <a:rPr lang="fr-FR" dirty="0"/>
              <a:t> and modern </a:t>
            </a:r>
            <a:r>
              <a:rPr lang="fr-FR" dirty="0" err="1"/>
              <a:t>conventional</a:t>
            </a:r>
            <a:r>
              <a:rPr lang="fr-FR" dirty="0"/>
              <a:t> </a:t>
            </a:r>
            <a:r>
              <a:rPr lang="fr-FR" dirty="0" err="1"/>
              <a:t>radiotherapy</a:t>
            </a:r>
            <a:r>
              <a:rPr lang="fr-FR" dirty="0"/>
              <a:t> </a:t>
            </a:r>
            <a:r>
              <a:rPr lang="fr-FR" dirty="0" err="1"/>
              <a:t>under</a:t>
            </a:r>
            <a:r>
              <a:rPr lang="fr-FR" dirty="0"/>
              <a:t> </a:t>
            </a:r>
            <a:r>
              <a:rPr lang="fr-FR" dirty="0" err="1"/>
              <a:t>stereotactic</a:t>
            </a:r>
            <a:r>
              <a:rPr lang="fr-FR" dirty="0"/>
              <a:t> conditions </a:t>
            </a:r>
            <a:r>
              <a:rPr lang="fr-FR" dirty="0" err="1"/>
              <a:t>offer</a:t>
            </a:r>
            <a:r>
              <a:rPr lang="fr-FR" dirty="0"/>
              <a:t> a </a:t>
            </a:r>
            <a:r>
              <a:rPr lang="fr-FR" dirty="0" err="1"/>
              <a:t>very</a:t>
            </a:r>
            <a:r>
              <a:rPr lang="fr-FR" dirty="0"/>
              <a:t> good </a:t>
            </a:r>
            <a:r>
              <a:rPr lang="fr-FR" dirty="0" err="1"/>
              <a:t>therapeutic</a:t>
            </a:r>
            <a:r>
              <a:rPr lang="fr-FR" dirty="0"/>
              <a:t> index, </a:t>
            </a:r>
            <a:r>
              <a:rPr lang="fr-FR" dirty="0" err="1"/>
              <a:t>with</a:t>
            </a:r>
            <a:r>
              <a:rPr lang="fr-FR" dirty="0"/>
              <a:t> over 90% local control and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10% </a:t>
            </a:r>
            <a:r>
              <a:rPr lang="fr-FR" dirty="0" err="1"/>
              <a:t>severe</a:t>
            </a:r>
            <a:r>
              <a:rPr lang="fr-FR" dirty="0"/>
              <a:t> </a:t>
            </a:r>
            <a:r>
              <a:rPr lang="fr-FR" dirty="0" err="1"/>
              <a:t>toxicity</a:t>
            </a:r>
            <a:r>
              <a:rPr lang="fr-FR" dirty="0"/>
              <a:t>.</a:t>
            </a:r>
          </a:p>
          <a:p>
            <a:r>
              <a:rPr lang="fr-FR" dirty="0" err="1"/>
              <a:t>However</a:t>
            </a:r>
            <a:r>
              <a:rPr lang="fr-FR" dirty="0"/>
              <a:t>, for </a:t>
            </a:r>
            <a:r>
              <a:rPr lang="fr-FR" dirty="0" err="1"/>
              <a:t>locally</a:t>
            </a:r>
            <a:r>
              <a:rPr lang="fr-FR" dirty="0"/>
              <a:t> </a:t>
            </a:r>
            <a:r>
              <a:rPr lang="fr-FR" dirty="0" err="1"/>
              <a:t>advanced</a:t>
            </a:r>
            <a:r>
              <a:rPr lang="fr-FR" dirty="0"/>
              <a:t> stage III </a:t>
            </a:r>
            <a:r>
              <a:rPr lang="fr-FR" dirty="0" err="1"/>
              <a:t>tumors</a:t>
            </a:r>
            <a:r>
              <a:rPr lang="fr-FR" dirty="0"/>
              <a:t>,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treatments</a:t>
            </a:r>
            <a:r>
              <a:rPr lang="fr-FR" dirty="0"/>
              <a:t> must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fractionated</a:t>
            </a:r>
            <a:r>
              <a:rPr lang="fr-FR" dirty="0"/>
              <a:t> and </a:t>
            </a:r>
            <a:r>
              <a:rPr lang="fr-FR" dirty="0" err="1"/>
              <a:t>often</a:t>
            </a:r>
            <a:r>
              <a:rPr lang="fr-FR" dirty="0"/>
              <a:t> </a:t>
            </a:r>
            <a:r>
              <a:rPr lang="fr-FR" dirty="0" err="1"/>
              <a:t>combined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radiopotentiating</a:t>
            </a:r>
            <a:r>
              <a:rPr lang="fr-FR" dirty="0"/>
              <a:t> </a:t>
            </a:r>
            <a:r>
              <a:rPr lang="fr-FR" dirty="0" err="1"/>
              <a:t>drug</a:t>
            </a:r>
            <a:r>
              <a:rPr lang="fr-FR" dirty="0"/>
              <a:t>, the </a:t>
            </a:r>
            <a:r>
              <a:rPr lang="fr-FR" dirty="0" err="1"/>
              <a:t>results</a:t>
            </a:r>
            <a:r>
              <a:rPr lang="fr-FR" dirty="0"/>
              <a:t> are not as good.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FB84-503A-DB46-A39E-B750BE3DA50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257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know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evidence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</a:t>
            </a:r>
            <a:r>
              <a:rPr lang="fr-FR" dirty="0" err="1"/>
              <a:t>medicine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phase III trials in </a:t>
            </a:r>
            <a:r>
              <a:rPr lang="fr-FR" dirty="0" err="1"/>
              <a:t>such</a:t>
            </a:r>
            <a:r>
              <a:rPr lang="fr-FR" dirty="0"/>
              <a:t> cancers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even</a:t>
            </a:r>
            <a:r>
              <a:rPr lang="fr-FR" dirty="0"/>
              <a:t> if the first cause of </a:t>
            </a:r>
            <a:r>
              <a:rPr lang="fr-FR" dirty="0" err="1"/>
              <a:t>death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cancer, </a:t>
            </a:r>
            <a:r>
              <a:rPr lang="fr-FR" dirty="0" err="1"/>
              <a:t>survivors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</a:t>
            </a:r>
            <a:r>
              <a:rPr lang="fr-FR" dirty="0" err="1"/>
              <a:t>suffer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severe</a:t>
            </a:r>
            <a:r>
              <a:rPr lang="fr-FR" dirty="0"/>
              <a:t> </a:t>
            </a:r>
            <a:r>
              <a:rPr lang="fr-FR" dirty="0" err="1"/>
              <a:t>toxicity</a:t>
            </a:r>
            <a:r>
              <a:rPr lang="fr-FR" dirty="0"/>
              <a:t> or </a:t>
            </a:r>
            <a:r>
              <a:rPr lang="fr-FR" dirty="0" err="1"/>
              <a:t>even</a:t>
            </a:r>
            <a:r>
              <a:rPr lang="fr-FR" dirty="0"/>
              <a:t> </a:t>
            </a:r>
            <a:r>
              <a:rPr lang="fr-FR" dirty="0" err="1"/>
              <a:t>sequelae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local </a:t>
            </a:r>
            <a:r>
              <a:rPr lang="fr-FR" dirty="0" err="1"/>
              <a:t>failure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occur</a:t>
            </a:r>
            <a:r>
              <a:rPr lang="fr-FR" dirty="0"/>
              <a:t> </a:t>
            </a:r>
            <a:r>
              <a:rPr lang="fr-FR" dirty="0" err="1"/>
              <a:t>mostly</a:t>
            </a:r>
            <a:r>
              <a:rPr lang="fr-FR" dirty="0"/>
              <a:t>, </a:t>
            </a:r>
            <a:r>
              <a:rPr lang="fr-FR" dirty="0" err="1"/>
              <a:t>often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metastatic</a:t>
            </a:r>
            <a:r>
              <a:rPr lang="fr-FR" dirty="0"/>
              <a:t> </a:t>
            </a:r>
            <a:r>
              <a:rPr lang="fr-FR" dirty="0" err="1"/>
              <a:t>disease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brings</a:t>
            </a:r>
            <a:r>
              <a:rPr lang="fr-FR" dirty="0"/>
              <a:t> questions on the </a:t>
            </a:r>
            <a:r>
              <a:rPr lang="fr-FR" dirty="0" err="1"/>
              <a:t>efficacy</a:t>
            </a:r>
            <a:r>
              <a:rPr lang="fr-FR" dirty="0"/>
              <a:t> of </a:t>
            </a:r>
            <a:r>
              <a:rPr lang="fr-FR" dirty="0" err="1"/>
              <a:t>conventional</a:t>
            </a:r>
            <a:r>
              <a:rPr lang="fr-FR" dirty="0"/>
              <a:t> </a:t>
            </a:r>
            <a:r>
              <a:rPr lang="fr-FR" dirty="0" err="1"/>
              <a:t>radiotherapy</a:t>
            </a:r>
            <a:r>
              <a:rPr lang="fr-FR" dirty="0"/>
              <a:t> at </a:t>
            </a:r>
            <a:r>
              <a:rPr lang="fr-FR" dirty="0" err="1"/>
              <a:t>such</a:t>
            </a:r>
            <a:r>
              <a:rPr lang="fr-FR" dirty="0"/>
              <a:t> range of doses.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FB84-503A-DB46-A39E-B750BE3DA50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301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Children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cancer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suffer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significant</a:t>
            </a:r>
            <a:r>
              <a:rPr lang="fr-FR" dirty="0"/>
              <a:t> </a:t>
            </a:r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 </a:t>
            </a:r>
            <a:r>
              <a:rPr lang="fr-FR" dirty="0" err="1"/>
              <a:t>related</a:t>
            </a:r>
            <a:r>
              <a:rPr lang="fr-FR" dirty="0"/>
              <a:t> to </a:t>
            </a:r>
            <a:r>
              <a:rPr lang="fr-FR" dirty="0" err="1"/>
              <a:t>radiotherapy</a:t>
            </a:r>
            <a:r>
              <a:rPr lang="fr-FR" dirty="0"/>
              <a:t>, </a:t>
            </a:r>
            <a:r>
              <a:rPr lang="fr-FR" dirty="0" err="1"/>
              <a:t>such</a:t>
            </a:r>
            <a:r>
              <a:rPr lang="fr-FR" dirty="0"/>
              <a:t> as </a:t>
            </a:r>
            <a:r>
              <a:rPr lang="fr-FR" dirty="0" err="1"/>
              <a:t>growth</a:t>
            </a:r>
            <a:r>
              <a:rPr lang="fr-FR" dirty="0"/>
              <a:t> </a:t>
            </a:r>
            <a:r>
              <a:rPr lang="fr-FR" dirty="0" err="1"/>
              <a:t>disorders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become</a:t>
            </a:r>
            <a:r>
              <a:rPr lang="fr-FR" dirty="0"/>
              <a:t> </a:t>
            </a:r>
            <a:r>
              <a:rPr lang="fr-FR" dirty="0" err="1"/>
              <a:t>disharmonious</a:t>
            </a:r>
            <a:r>
              <a:rPr lang="fr-FR" dirty="0"/>
              <a:t>, endocrine or mental </a:t>
            </a:r>
            <a:r>
              <a:rPr lang="fr-FR" dirty="0" err="1"/>
              <a:t>development</a:t>
            </a:r>
            <a:r>
              <a:rPr lang="fr-FR" dirty="0"/>
              <a:t> </a:t>
            </a:r>
            <a:r>
              <a:rPr lang="fr-FR" dirty="0" err="1"/>
              <a:t>disorders</a:t>
            </a:r>
            <a:r>
              <a:rPr lang="fr-FR" dirty="0"/>
              <a:t>, as </a:t>
            </a:r>
            <a:r>
              <a:rPr lang="fr-FR" dirty="0" err="1"/>
              <a:t>well</a:t>
            </a:r>
            <a:r>
              <a:rPr lang="fr-FR" dirty="0"/>
              <a:t> as the </a:t>
            </a:r>
            <a:r>
              <a:rPr lang="fr-FR" dirty="0" err="1"/>
              <a:t>risk</a:t>
            </a:r>
            <a:r>
              <a:rPr lang="fr-FR" dirty="0"/>
              <a:t> of </a:t>
            </a:r>
            <a:r>
              <a:rPr lang="fr-FR" dirty="0" err="1"/>
              <a:t>secondary</a:t>
            </a:r>
            <a:r>
              <a:rPr lang="fr-FR" dirty="0"/>
              <a:t> cancers for long-</a:t>
            </a:r>
            <a:r>
              <a:rPr lang="fr-FR" dirty="0" err="1"/>
              <a:t>term</a:t>
            </a:r>
            <a:r>
              <a:rPr lang="fr-FR" dirty="0"/>
              <a:t> </a:t>
            </a:r>
            <a:r>
              <a:rPr lang="fr-FR" dirty="0" err="1"/>
              <a:t>survivors</a:t>
            </a:r>
            <a:r>
              <a:rPr lang="fr-FR" dirty="0"/>
              <a:t>.</a:t>
            </a:r>
          </a:p>
          <a:p>
            <a:r>
              <a:rPr lang="fr-FR" dirty="0"/>
              <a:t>Re-irradiation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remains</a:t>
            </a:r>
            <a:r>
              <a:rPr lang="fr-FR" dirty="0"/>
              <a:t> an area of exploration for flash </a:t>
            </a:r>
            <a:r>
              <a:rPr lang="fr-FR" dirty="0" err="1"/>
              <a:t>radiotherapy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must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investigated</a:t>
            </a:r>
            <a:r>
              <a:rPr lang="fr-FR" dirty="0"/>
              <a:t> in the </a:t>
            </a:r>
            <a:r>
              <a:rPr lang="fr-FR" dirty="0" err="1"/>
              <a:t>various</a:t>
            </a:r>
            <a:r>
              <a:rPr lang="fr-FR" dirty="0"/>
              <a:t> cancers </a:t>
            </a:r>
            <a:r>
              <a:rPr lang="fr-FR" dirty="0" err="1"/>
              <a:t>mentioned</a:t>
            </a:r>
            <a:r>
              <a:rPr lang="fr-FR" dirty="0"/>
              <a:t> </a:t>
            </a:r>
            <a:r>
              <a:rPr lang="fr-FR" dirty="0" err="1"/>
              <a:t>above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AFB84-503A-DB46-A39E-B750BE3DA501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506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</a:t>
            </a:r>
            <a:r>
              <a:rPr lang="fr-FR" dirty="0" err="1"/>
              <a:t>this</a:t>
            </a:r>
            <a:r>
              <a:rPr lang="fr-FR" dirty="0"/>
              <a:t> end,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received</a:t>
            </a:r>
            <a:r>
              <a:rPr lang="fr-FR" dirty="0"/>
              <a:t> €37 million in </a:t>
            </a:r>
            <a:r>
              <a:rPr lang="fr-FR" dirty="0" err="1"/>
              <a:t>funding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French </a:t>
            </a:r>
            <a:r>
              <a:rPr lang="fr-FR" dirty="0" err="1"/>
              <a:t>government</a:t>
            </a:r>
            <a:r>
              <a:rPr lang="fr-FR" dirty="0"/>
              <a:t> and the Île-de-France </a:t>
            </a:r>
            <a:r>
              <a:rPr lang="fr-FR" dirty="0" err="1"/>
              <a:t>region</a:t>
            </a:r>
            <a:r>
              <a:rPr lang="fr-FR" dirty="0"/>
              <a:t>, </a:t>
            </a:r>
            <a:r>
              <a:rPr lang="fr-FR" dirty="0" err="1"/>
              <a:t>enabling</a:t>
            </a:r>
            <a:r>
              <a:rPr lang="fr-FR" dirty="0"/>
              <a:t> us to set up a consortium </a:t>
            </a:r>
            <a:r>
              <a:rPr lang="fr-FR" dirty="0" err="1"/>
              <a:t>between</a:t>
            </a:r>
            <a:r>
              <a:rPr lang="fr-FR" dirty="0"/>
              <a:t> the Institut Curie, the French Atomic Energy Commission, and an </a:t>
            </a:r>
            <a:r>
              <a:rPr lang="fr-FR" dirty="0" err="1"/>
              <a:t>industrial</a:t>
            </a:r>
            <a:r>
              <a:rPr lang="fr-FR" dirty="0"/>
              <a:t> </a:t>
            </a:r>
            <a:r>
              <a:rPr lang="fr-FR" dirty="0" err="1"/>
              <a:t>partner</a:t>
            </a:r>
            <a:r>
              <a:rPr lang="fr-FR" dirty="0"/>
              <a:t>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FB84-503A-DB46-A39E-B750BE3DA50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852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aim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to </a:t>
            </a:r>
            <a:r>
              <a:rPr lang="fr-FR" dirty="0" err="1"/>
              <a:t>develop</a:t>
            </a:r>
            <a:r>
              <a:rPr lang="fr-FR" dirty="0"/>
              <a:t> a prototype </a:t>
            </a:r>
            <a:r>
              <a:rPr lang="fr-FR" dirty="0" err="1"/>
              <a:t>linear</a:t>
            </a:r>
            <a:r>
              <a:rPr lang="fr-FR" dirty="0"/>
              <a:t>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accelerator</a:t>
            </a:r>
            <a:r>
              <a:rPr lang="fr-FR" dirty="0"/>
              <a:t> </a:t>
            </a:r>
            <a:r>
              <a:rPr lang="fr-FR" dirty="0" err="1"/>
              <a:t>delivering</a:t>
            </a:r>
            <a:r>
              <a:rPr lang="fr-FR" dirty="0"/>
              <a:t> ultra-high-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electrons</a:t>
            </a:r>
            <a:r>
              <a:rPr lang="fr-FR" dirty="0"/>
              <a:t> and </a:t>
            </a:r>
            <a:r>
              <a:rPr lang="fr-FR" dirty="0" err="1"/>
              <a:t>demonstrate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equipment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safe</a:t>
            </a:r>
            <a:r>
              <a:rPr lang="fr-FR" dirty="0"/>
              <a:t> and effective.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FB84-503A-DB46-A39E-B750BE3DA50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667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whole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 has been set up as </a:t>
            </a:r>
            <a:r>
              <a:rPr lang="fr-FR" dirty="0" err="1"/>
              <a:t>followed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9 </a:t>
            </a:r>
            <a:r>
              <a:rPr lang="fr-FR" dirty="0" err="1"/>
              <a:t>worckpackages</a:t>
            </a:r>
            <a:r>
              <a:rPr lang="fr-FR" dirty="0"/>
              <a:t>. </a:t>
            </a:r>
          </a:p>
          <a:p>
            <a:r>
              <a:rPr lang="fr-FR" dirty="0"/>
              <a:t>First WP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aimed</a:t>
            </a:r>
            <a:r>
              <a:rPr lang="fr-FR" dirty="0"/>
              <a:t> to </a:t>
            </a:r>
            <a:r>
              <a:rPr lang="fr-FR" dirty="0" err="1"/>
              <a:t>coordonate</a:t>
            </a:r>
            <a:r>
              <a:rPr lang="fr-FR" dirty="0"/>
              <a:t> the </a:t>
            </a:r>
            <a:r>
              <a:rPr lang="fr-FR" dirty="0" err="1"/>
              <a:t>whole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 and to </a:t>
            </a:r>
            <a:r>
              <a:rPr lang="fr-FR" dirty="0" err="1"/>
              <a:t>scale</a:t>
            </a:r>
            <a:r>
              <a:rPr lang="fr-FR" dirty="0"/>
              <a:t> and to follow the </a:t>
            </a:r>
            <a:r>
              <a:rPr lang="fr-FR" dirty="0" err="1"/>
              <a:t>tasks</a:t>
            </a:r>
            <a:r>
              <a:rPr lang="fr-FR" dirty="0"/>
              <a:t>’ </a:t>
            </a:r>
            <a:r>
              <a:rPr lang="fr-FR" dirty="0" err="1"/>
              <a:t>schedule</a:t>
            </a:r>
            <a:r>
              <a:rPr lang="fr-FR" dirty="0"/>
              <a:t> of </a:t>
            </a:r>
            <a:r>
              <a:rPr lang="fr-FR" dirty="0" err="1"/>
              <a:t>each</a:t>
            </a:r>
            <a:r>
              <a:rPr lang="fr-FR" dirty="0"/>
              <a:t> WP as </a:t>
            </a:r>
            <a:r>
              <a:rPr lang="fr-FR" dirty="0" err="1"/>
              <a:t>well</a:t>
            </a:r>
            <a:r>
              <a:rPr lang="fr-FR" dirty="0"/>
              <a:t> as </a:t>
            </a:r>
            <a:r>
              <a:rPr lang="fr-FR" dirty="0" err="1"/>
              <a:t>hirings</a:t>
            </a:r>
            <a:r>
              <a:rPr lang="fr-FR" dirty="0"/>
              <a:t>, and budget control</a:t>
            </a:r>
          </a:p>
          <a:p>
            <a:r>
              <a:rPr lang="fr-FR" dirty="0"/>
              <a:t>WG2 3 and 8 on </a:t>
            </a:r>
            <a:r>
              <a:rPr lang="fr-FR" dirty="0" err="1"/>
              <a:t>demonstrator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, </a:t>
            </a:r>
            <a:r>
              <a:rPr lang="fr-FR" dirty="0" err="1"/>
              <a:t>premises</a:t>
            </a:r>
            <a:r>
              <a:rPr lang="fr-FR" dirty="0"/>
              <a:t> </a:t>
            </a:r>
            <a:r>
              <a:rPr lang="fr-FR" dirty="0" err="1"/>
              <a:t>fitting</a:t>
            </a:r>
            <a:r>
              <a:rPr lang="fr-FR" dirty="0"/>
              <a:t> and </a:t>
            </a:r>
            <a:r>
              <a:rPr lang="fr-FR" dirty="0" err="1"/>
              <a:t>regulatory</a:t>
            </a:r>
            <a:r>
              <a:rPr lang="fr-FR" dirty="0"/>
              <a:t> </a:t>
            </a:r>
            <a:r>
              <a:rPr lang="fr-FR" dirty="0" err="1"/>
              <a:t>activities</a:t>
            </a:r>
            <a:r>
              <a:rPr lang="fr-FR" dirty="0"/>
              <a:t> have been </a:t>
            </a:r>
            <a:r>
              <a:rPr lang="fr-FR" dirty="0" err="1"/>
              <a:t>initiated</a:t>
            </a:r>
            <a:r>
              <a:rPr lang="fr-FR" dirty="0"/>
              <a:t> at the </a:t>
            </a:r>
            <a:r>
              <a:rPr lang="fr-FR" dirty="0" err="1"/>
              <a:t>beginning</a:t>
            </a:r>
            <a:r>
              <a:rPr lang="fr-FR" dirty="0"/>
              <a:t> of the </a:t>
            </a:r>
            <a:r>
              <a:rPr lang="fr-FR" dirty="0" err="1"/>
              <a:t>project</a:t>
            </a:r>
            <a:r>
              <a:rPr lang="fr-FR" dirty="0"/>
              <a:t> to </a:t>
            </a:r>
            <a:r>
              <a:rPr lang="fr-FR" dirty="0" err="1"/>
              <a:t>ensure</a:t>
            </a:r>
            <a:r>
              <a:rPr lang="fr-FR" dirty="0"/>
              <a:t>  </a:t>
            </a:r>
            <a:r>
              <a:rPr lang="fr-FR" dirty="0" err="1"/>
              <a:t>reaching</a:t>
            </a:r>
            <a:r>
              <a:rPr lang="fr-FR" dirty="0"/>
              <a:t> the </a:t>
            </a:r>
            <a:r>
              <a:rPr lang="fr-FR" dirty="0" err="1"/>
              <a:t>milestones</a:t>
            </a:r>
            <a:r>
              <a:rPr lang="fr-FR" dirty="0"/>
              <a:t> of the </a:t>
            </a:r>
            <a:r>
              <a:rPr lang="fr-FR" dirty="0" err="1"/>
              <a:t>project</a:t>
            </a:r>
            <a:r>
              <a:rPr lang="fr-FR" dirty="0"/>
              <a:t>.</a:t>
            </a:r>
          </a:p>
          <a:p>
            <a:r>
              <a:rPr lang="fr-FR" dirty="0" err="1"/>
              <a:t>Other</a:t>
            </a:r>
            <a:r>
              <a:rPr lang="fr-FR" dirty="0"/>
              <a:t> WG have been </a:t>
            </a:r>
            <a:r>
              <a:rPr lang="fr-FR" dirty="0" err="1"/>
              <a:t>initiated</a:t>
            </a:r>
            <a:r>
              <a:rPr lang="fr-FR" dirty="0"/>
              <a:t> in a second </a:t>
            </a:r>
            <a:r>
              <a:rPr lang="fr-FR" dirty="0" err="1"/>
              <a:t>step</a:t>
            </a:r>
            <a:r>
              <a:rPr lang="fr-FR" dirty="0"/>
              <a:t> and are </a:t>
            </a:r>
            <a:r>
              <a:rPr lang="fr-FR" dirty="0" err="1"/>
              <a:t>currently</a:t>
            </a:r>
            <a:r>
              <a:rPr lang="fr-FR" dirty="0"/>
              <a:t> </a:t>
            </a:r>
            <a:r>
              <a:rPr lang="fr-FR" dirty="0" err="1"/>
              <a:t>organising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activities</a:t>
            </a:r>
            <a:r>
              <a:rPr lang="fr-FR" dirty="0"/>
              <a:t> and </a:t>
            </a:r>
            <a:r>
              <a:rPr lang="fr-FR" dirty="0" err="1"/>
              <a:t>schedule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AFB84-503A-DB46-A39E-B750BE3DA501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386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prototype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probably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installed</a:t>
            </a:r>
            <a:r>
              <a:rPr lang="fr-FR" dirty="0"/>
              <a:t> in 2027, as </a:t>
            </a:r>
            <a:r>
              <a:rPr lang="fr-FR" dirty="0" err="1"/>
              <a:t>we</a:t>
            </a:r>
            <a:r>
              <a:rPr lang="fr-FR" dirty="0"/>
              <a:t> are six </a:t>
            </a:r>
            <a:r>
              <a:rPr lang="fr-FR" dirty="0" err="1"/>
              <a:t>months</a:t>
            </a:r>
            <a:r>
              <a:rPr lang="fr-FR" dirty="0"/>
              <a:t> </a:t>
            </a:r>
            <a:r>
              <a:rPr lang="fr-FR" dirty="0" err="1"/>
              <a:t>behind</a:t>
            </a:r>
            <a:r>
              <a:rPr lang="fr-FR" dirty="0"/>
              <a:t> </a:t>
            </a:r>
            <a:r>
              <a:rPr lang="fr-FR" dirty="0" err="1"/>
              <a:t>schedule</a:t>
            </a:r>
            <a:r>
              <a:rPr lang="fr-FR" dirty="0"/>
              <a:t> due to the administrative </a:t>
            </a:r>
            <a:r>
              <a:rPr lang="fr-FR" dirty="0" err="1"/>
              <a:t>rules</a:t>
            </a:r>
            <a:r>
              <a:rPr lang="fr-FR" dirty="0"/>
              <a:t> </a:t>
            </a:r>
            <a:r>
              <a:rPr lang="fr-FR" dirty="0" err="1"/>
              <a:t>governing</a:t>
            </a:r>
            <a:r>
              <a:rPr lang="fr-FR" dirty="0"/>
              <a:t> French public </a:t>
            </a:r>
            <a:r>
              <a:rPr lang="fr-FR" dirty="0" err="1"/>
              <a:t>procurement</a:t>
            </a:r>
            <a:r>
              <a:rPr lang="fr-FR" dirty="0"/>
              <a:t> at </a:t>
            </a:r>
            <a:r>
              <a:rPr lang="fr-FR" dirty="0" err="1"/>
              <a:t>our</a:t>
            </a:r>
            <a:r>
              <a:rPr lang="fr-FR" dirty="0"/>
              <a:t> proton </a:t>
            </a:r>
            <a:r>
              <a:rPr lang="fr-FR" dirty="0" err="1"/>
              <a:t>therapy</a:t>
            </a:r>
            <a:r>
              <a:rPr lang="fr-FR" dirty="0"/>
              <a:t> center in Orsay, </a:t>
            </a:r>
            <a:r>
              <a:rPr lang="fr-FR" dirty="0" err="1"/>
              <a:t>south</a:t>
            </a:r>
            <a:r>
              <a:rPr lang="fr-FR" dirty="0"/>
              <a:t> of Paris.</a:t>
            </a:r>
          </a:p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?</a:t>
            </a:r>
          </a:p>
          <a:p>
            <a:r>
              <a:rPr lang="fr-FR" dirty="0"/>
              <a:t>The first </a:t>
            </a:r>
            <a:r>
              <a:rPr lang="fr-FR" dirty="0" err="1"/>
              <a:t>reason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a large </a:t>
            </a:r>
            <a:r>
              <a:rPr lang="fr-FR" dirty="0" err="1"/>
              <a:t>empty</a:t>
            </a:r>
            <a:r>
              <a:rPr lang="fr-FR" dirty="0"/>
              <a:t> bunker </a:t>
            </a:r>
            <a:r>
              <a:rPr lang="fr-FR" dirty="0" err="1"/>
              <a:t>available</a:t>
            </a:r>
            <a:r>
              <a:rPr lang="fr-FR" dirty="0"/>
              <a:t>.</a:t>
            </a:r>
          </a:p>
          <a:p>
            <a:r>
              <a:rPr lang="fr-FR" dirty="0"/>
              <a:t>The second </a:t>
            </a:r>
            <a:r>
              <a:rPr lang="fr-FR" dirty="0" err="1"/>
              <a:t>reason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low-energy</a:t>
            </a:r>
            <a:r>
              <a:rPr lang="fr-FR" dirty="0"/>
              <a:t> </a:t>
            </a:r>
            <a:r>
              <a:rPr lang="fr-FR" dirty="0" err="1"/>
              <a:t>electron</a:t>
            </a:r>
            <a:r>
              <a:rPr lang="fr-FR" dirty="0"/>
              <a:t> and flash proton </a:t>
            </a:r>
            <a:r>
              <a:rPr lang="fr-FR" dirty="0" err="1"/>
              <a:t>experiments</a:t>
            </a:r>
            <a:r>
              <a:rPr lang="fr-FR" dirty="0"/>
              <a:t> are </a:t>
            </a:r>
            <a:r>
              <a:rPr lang="fr-FR" dirty="0" err="1"/>
              <a:t>carried</a:t>
            </a:r>
            <a:r>
              <a:rPr lang="fr-FR" dirty="0"/>
              <a:t> out </a:t>
            </a:r>
            <a:r>
              <a:rPr lang="fr-FR" dirty="0" err="1"/>
              <a:t>there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all the animal </a:t>
            </a:r>
            <a:r>
              <a:rPr lang="fr-FR" dirty="0" err="1"/>
              <a:t>facilities</a:t>
            </a:r>
            <a:r>
              <a:rPr lang="fr-FR" dirty="0"/>
              <a:t> and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err="1"/>
              <a:t>laboratories</a:t>
            </a:r>
            <a:r>
              <a:rPr lang="fr-FR" dirty="0"/>
              <a:t> </a:t>
            </a:r>
            <a:r>
              <a:rPr lang="fr-FR" dirty="0" err="1"/>
              <a:t>nearby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FB84-503A-DB46-A39E-B750BE3DA501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505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Work package 2, </a:t>
            </a:r>
            <a:r>
              <a:rPr lang="fr-FR" dirty="0" err="1"/>
              <a:t>coordinated</a:t>
            </a:r>
            <a:r>
              <a:rPr lang="fr-FR" dirty="0"/>
              <a:t> by Ludo,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today</a:t>
            </a:r>
            <a:r>
              <a:rPr lang="fr-FR" dirty="0"/>
              <a:t>, </a:t>
            </a:r>
            <a:r>
              <a:rPr lang="fr-FR" dirty="0" err="1"/>
              <a:t>designed</a:t>
            </a:r>
            <a:r>
              <a:rPr lang="fr-FR" dirty="0"/>
              <a:t> the </a:t>
            </a:r>
            <a:r>
              <a:rPr lang="fr-FR" dirty="0" err="1"/>
              <a:t>technical</a:t>
            </a:r>
            <a:r>
              <a:rPr lang="fr-FR" dirty="0"/>
              <a:t> </a:t>
            </a:r>
            <a:r>
              <a:rPr lang="fr-FR" dirty="0" err="1"/>
              <a:t>specifications</a:t>
            </a:r>
            <a:r>
              <a:rPr lang="fr-FR" dirty="0"/>
              <a:t> </a:t>
            </a:r>
            <a:r>
              <a:rPr lang="fr-FR" dirty="0" err="1"/>
              <a:t>required</a:t>
            </a:r>
            <a:r>
              <a:rPr lang="fr-FR" dirty="0"/>
              <a:t> by the manufacturer.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FB84-503A-DB46-A39E-B750BE3DA501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370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Broadly</a:t>
            </a:r>
            <a:r>
              <a:rPr lang="fr-FR" dirty="0"/>
              <a:t> </a:t>
            </a:r>
            <a:r>
              <a:rPr lang="fr-FR" dirty="0" err="1"/>
              <a:t>speaking</a:t>
            </a:r>
            <a:r>
              <a:rPr lang="fr-FR" dirty="0"/>
              <a:t>, the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packages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ensure</a:t>
            </a:r>
            <a:r>
              <a:rPr lang="fr-FR" dirty="0"/>
              <a:t> compliance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regulatory</a:t>
            </a:r>
            <a:r>
              <a:rPr lang="fr-FR" dirty="0"/>
              <a:t> standards of the French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safety</a:t>
            </a:r>
            <a:r>
              <a:rPr lang="fr-FR" dirty="0"/>
              <a:t> </a:t>
            </a:r>
            <a:r>
              <a:rPr lang="fr-FR" dirty="0" err="1"/>
              <a:t>authority</a:t>
            </a:r>
            <a:r>
              <a:rPr lang="fr-FR" dirty="0"/>
              <a:t>, carry out </a:t>
            </a:r>
            <a:r>
              <a:rPr lang="fr-FR" dirty="0" err="1"/>
              <a:t>dosimetric</a:t>
            </a:r>
            <a:r>
              <a:rPr lang="fr-FR" dirty="0"/>
              <a:t> </a:t>
            </a:r>
            <a:r>
              <a:rPr lang="fr-FR" dirty="0" err="1"/>
              <a:t>studies</a:t>
            </a:r>
            <a:r>
              <a:rPr lang="fr-FR" dirty="0"/>
              <a:t> and </a:t>
            </a:r>
            <a:r>
              <a:rPr lang="fr-FR" dirty="0" err="1"/>
              <a:t>quality</a:t>
            </a:r>
            <a:r>
              <a:rPr lang="fr-FR" dirty="0"/>
              <a:t> assurance of the irradiation </a:t>
            </a:r>
            <a:r>
              <a:rPr lang="fr-FR" dirty="0" err="1"/>
              <a:t>beam</a:t>
            </a:r>
            <a:r>
              <a:rPr lang="fr-FR" dirty="0"/>
              <a:t>, and model the </a:t>
            </a:r>
            <a:r>
              <a:rPr lang="fr-FR" dirty="0" err="1"/>
              <a:t>risks</a:t>
            </a:r>
            <a:r>
              <a:rPr lang="fr-FR" dirty="0"/>
              <a:t> of </a:t>
            </a:r>
            <a:r>
              <a:rPr lang="fr-FR" dirty="0" err="1"/>
              <a:t>secondary</a:t>
            </a:r>
            <a:r>
              <a:rPr lang="fr-FR" dirty="0"/>
              <a:t> irradiation for </a:t>
            </a:r>
            <a:r>
              <a:rPr lang="fr-FR" dirty="0" err="1"/>
              <a:t>workers</a:t>
            </a:r>
            <a:r>
              <a:rPr lang="fr-FR" dirty="0"/>
              <a:t> and patients.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FB84-503A-DB46-A39E-B750BE3DA50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375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Since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Marie Curie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discovered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the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anti-cancer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properties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of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radioactivity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at the Radium Institute and Claudius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Regaud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discovered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the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effects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of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fractionation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in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limiting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toxicity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, “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clinical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”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radiotherapy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has been able to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develop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thanks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to the first radium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bomb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nearly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20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years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later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. Of note, the initial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clinical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results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were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not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very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convincing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...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Which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just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illustrates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that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you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should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never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give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up and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hope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!</a:t>
            </a:r>
          </a:p>
          <a:p>
            <a:endParaRPr lang="fr-FR" dirty="0">
              <a:solidFill>
                <a:schemeClr val="tx1">
                  <a:lumMod val="50000"/>
                </a:schemeClr>
              </a:solidFill>
              <a:latin typeface="TradeGothicNext-Regular"/>
            </a:endParaRPr>
          </a:p>
          <a:p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Over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this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century,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various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technological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developments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involving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cobalt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bombs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and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then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Linacs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made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it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possible to go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beyond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the protection of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healthy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tissue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through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physical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,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geometric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protection of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healthy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tissue by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better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distributing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doses to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healthy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tissue. 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This made </a:t>
            </a:r>
            <a:r>
              <a:rPr lang="fr-FR" b="1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it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possible to </a:t>
            </a:r>
            <a:r>
              <a:rPr lang="fr-FR" b="1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begin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b="1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revisiting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the </a:t>
            </a:r>
            <a:r>
              <a:rPr lang="fr-FR" b="1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principles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of </a:t>
            </a:r>
            <a:r>
              <a:rPr lang="fr-FR" b="1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fractionation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and </a:t>
            </a:r>
            <a:r>
              <a:rPr lang="fr-FR" b="1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concentrating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b="1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radiotherapy</a:t>
            </a:r>
            <a:r>
              <a:rPr lang="fr-FR" b="1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sessions.</a:t>
            </a:r>
          </a:p>
          <a:p>
            <a:endParaRPr lang="fr-FR" dirty="0">
              <a:solidFill>
                <a:schemeClr val="tx1">
                  <a:lumMod val="50000"/>
                </a:schemeClr>
              </a:solidFill>
              <a:latin typeface="TradeGothicNext-Regular"/>
            </a:endParaRPr>
          </a:p>
          <a:p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At the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same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time, in the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early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2000s, Vincent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Favaudon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described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the “W”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effect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.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Ten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years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later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,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his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experiments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on ultra-high dose rates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revealed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the protective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effect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of flash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radiotherapy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on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healthy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lung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tissue in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mice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.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Today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, proton.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facilities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. are the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only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option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available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for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treating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all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deep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tumors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with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external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beams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in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humans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, but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their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cost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and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accessibility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likely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limit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the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development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of proton FLASH.</a:t>
            </a:r>
          </a:p>
          <a:p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In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this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context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, the Institut Curie has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developed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a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research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program to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develop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a prototype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accelerator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that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generates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very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high-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energy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electrons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in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order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to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respond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to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this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 </a:t>
            </a:r>
            <a:r>
              <a:rPr lang="fr-FR" dirty="0" err="1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need</a:t>
            </a:r>
            <a:r>
              <a:rPr lang="fr-FR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.</a:t>
            </a:r>
          </a:p>
          <a:p>
            <a:pPr algn="just">
              <a:buNone/>
            </a:pPr>
            <a:endParaRPr lang="fr-FR" dirty="0">
              <a:solidFill>
                <a:srgbClr val="A7A8A9"/>
              </a:solidFill>
              <a:latin typeface="TradeGothicNext-Regular"/>
            </a:endParaRPr>
          </a:p>
          <a:p>
            <a:pPr algn="just">
              <a:buNone/>
            </a:pPr>
            <a:endParaRPr lang="fr-FR" dirty="0">
              <a:solidFill>
                <a:srgbClr val="A7A8A9"/>
              </a:solidFill>
              <a:latin typeface="TradeGothicNext-Regular"/>
            </a:endParaRPr>
          </a:p>
          <a:p>
            <a:pPr algn="just">
              <a:buNone/>
            </a:pPr>
            <a:endParaRPr lang="fr-FR" sz="1200" b="0" i="0" u="none" strike="noStrike" dirty="0">
              <a:solidFill>
                <a:srgbClr val="A7A8A9"/>
              </a:solidFill>
              <a:effectLst/>
              <a:latin typeface="TradeGothicNext-Regular"/>
            </a:endParaRPr>
          </a:p>
          <a:p>
            <a:pPr algn="just">
              <a:buNone/>
            </a:pPr>
            <a:endParaRPr lang="fr-FR" dirty="0">
              <a:solidFill>
                <a:srgbClr val="A7A8A9"/>
              </a:solidFill>
              <a:latin typeface="TradeGothicNext-Regular"/>
            </a:endParaRPr>
          </a:p>
          <a:p>
            <a:pPr algn="just">
              <a:buNone/>
            </a:pPr>
            <a:endParaRPr lang="fr-FR" dirty="0">
              <a:solidFill>
                <a:srgbClr val="A7A8A9"/>
              </a:solidFill>
              <a:latin typeface="TradeGothicNext-Regular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FB84-503A-DB46-A39E-B750BE3DA50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041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Charles </a:t>
            </a:r>
            <a:r>
              <a:rPr lang="fr-FR" dirty="0" err="1"/>
              <a:t>Fouillâde</a:t>
            </a:r>
            <a:r>
              <a:rPr lang="fr-FR" dirty="0"/>
              <a:t> </a:t>
            </a:r>
            <a:r>
              <a:rPr lang="fr-FR" dirty="0" err="1"/>
              <a:t>coordinates</a:t>
            </a:r>
            <a:r>
              <a:rPr lang="fr-FR" dirty="0"/>
              <a:t> WP6 and has </a:t>
            </a:r>
            <a:r>
              <a:rPr lang="fr-FR" dirty="0" err="1"/>
              <a:t>begun</a:t>
            </a:r>
            <a:r>
              <a:rPr lang="fr-FR" dirty="0"/>
              <a:t> to </a:t>
            </a:r>
            <a:r>
              <a:rPr lang="fr-FR" dirty="0" err="1"/>
              <a:t>consider</a:t>
            </a:r>
            <a:r>
              <a:rPr lang="fr-FR" dirty="0"/>
              <a:t> </a:t>
            </a:r>
            <a:r>
              <a:rPr lang="fr-FR" dirty="0" err="1"/>
              <a:t>various</a:t>
            </a:r>
            <a:r>
              <a:rPr lang="fr-FR" dirty="0"/>
              <a:t> </a:t>
            </a:r>
            <a:r>
              <a:rPr lang="fr-FR" dirty="0" err="1"/>
              <a:t>preclinical</a:t>
            </a:r>
            <a:r>
              <a:rPr lang="fr-FR" dirty="0"/>
              <a:t> </a:t>
            </a:r>
            <a:r>
              <a:rPr lang="fr-FR" dirty="0" err="1"/>
              <a:t>studies</a:t>
            </a:r>
            <a:r>
              <a:rPr lang="fr-FR" dirty="0"/>
              <a:t> on </a:t>
            </a:r>
            <a:r>
              <a:rPr lang="fr-FR" dirty="0" err="1"/>
              <a:t>healthy</a:t>
            </a:r>
            <a:r>
              <a:rPr lang="fr-FR" dirty="0"/>
              <a:t> and </a:t>
            </a:r>
            <a:r>
              <a:rPr lang="fr-FR" dirty="0" err="1"/>
              <a:t>tumorous</a:t>
            </a:r>
            <a:r>
              <a:rPr lang="fr-FR" dirty="0"/>
              <a:t> </a:t>
            </a:r>
            <a:r>
              <a:rPr lang="fr-FR" dirty="0" err="1"/>
              <a:t>lungs</a:t>
            </a:r>
            <a:r>
              <a:rPr lang="fr-FR" dirty="0"/>
              <a:t>, </a:t>
            </a:r>
            <a:r>
              <a:rPr lang="fr-FR" dirty="0" err="1"/>
              <a:t>both</a:t>
            </a:r>
            <a:r>
              <a:rPr lang="fr-FR" dirty="0"/>
              <a:t> in </a:t>
            </a:r>
            <a:r>
              <a:rPr lang="fr-FR" dirty="0" err="1"/>
              <a:t>primary</a:t>
            </a:r>
            <a:r>
              <a:rPr lang="fr-FR" dirty="0"/>
              <a:t> irradiation and </a:t>
            </a:r>
            <a:r>
              <a:rPr lang="fr-FR" dirty="0" err="1"/>
              <a:t>reirradiation</a:t>
            </a:r>
            <a:r>
              <a:rPr lang="fr-FR" dirty="0"/>
              <a:t>.</a:t>
            </a:r>
          </a:p>
          <a:p>
            <a:r>
              <a:rPr lang="fr-FR" dirty="0"/>
              <a:t>Work </a:t>
            </a:r>
            <a:r>
              <a:rPr lang="fr-FR" dirty="0" err="1"/>
              <a:t>with</a:t>
            </a:r>
            <a:r>
              <a:rPr lang="fr-FR" dirty="0"/>
              <a:t> the CEA on </a:t>
            </a:r>
            <a:r>
              <a:rPr lang="fr-FR" dirty="0" err="1"/>
              <a:t>brain</a:t>
            </a:r>
            <a:r>
              <a:rPr lang="fr-FR" dirty="0"/>
              <a:t> tissue and </a:t>
            </a:r>
            <a:r>
              <a:rPr lang="fr-FR" dirty="0" err="1"/>
              <a:t>pediatric</a:t>
            </a:r>
            <a:r>
              <a:rPr lang="fr-FR" dirty="0"/>
              <a:t> </a:t>
            </a:r>
            <a:r>
              <a:rPr lang="fr-FR" dirty="0" err="1"/>
              <a:t>brain</a:t>
            </a:r>
            <a:r>
              <a:rPr lang="fr-FR" dirty="0"/>
              <a:t> </a:t>
            </a:r>
            <a:r>
              <a:rPr lang="fr-FR" dirty="0" err="1"/>
              <a:t>tumors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explored</a:t>
            </a:r>
            <a:r>
              <a:rPr lang="fr-FR" dirty="0"/>
              <a:t> and </a:t>
            </a:r>
            <a:r>
              <a:rPr lang="fr-FR" dirty="0" err="1"/>
              <a:t>compared</a:t>
            </a:r>
            <a:r>
              <a:rPr lang="fr-FR" dirty="0"/>
              <a:t> in </a:t>
            </a:r>
            <a:r>
              <a:rPr lang="fr-FR" dirty="0" err="1"/>
              <a:t>different</a:t>
            </a:r>
            <a:r>
              <a:rPr lang="fr-FR" dirty="0"/>
              <a:t> irradiation </a:t>
            </a:r>
            <a:r>
              <a:rPr lang="fr-FR" dirty="0" err="1"/>
              <a:t>modalities</a:t>
            </a:r>
            <a:r>
              <a:rPr lang="fr-FR" dirty="0"/>
              <a:t>.</a:t>
            </a:r>
          </a:p>
          <a:p>
            <a:r>
              <a:rPr lang="fr-FR" dirty="0" err="1"/>
              <a:t>Finally</a:t>
            </a:r>
            <a:r>
              <a:rPr lang="fr-FR" dirty="0"/>
              <a:t>, </a:t>
            </a:r>
            <a:r>
              <a:rPr lang="fr-FR" dirty="0" err="1"/>
              <a:t>cardiotoxicity</a:t>
            </a:r>
            <a:r>
              <a:rPr lang="fr-FR" dirty="0"/>
              <a:t> and </a:t>
            </a:r>
            <a:r>
              <a:rPr lang="fr-FR" dirty="0" err="1"/>
              <a:t>sequences</a:t>
            </a:r>
            <a:r>
              <a:rPr lang="fr-FR" dirty="0"/>
              <a:t> </a:t>
            </a:r>
            <a:r>
              <a:rPr lang="fr-FR" dirty="0" err="1"/>
              <a:t>involving</a:t>
            </a:r>
            <a:r>
              <a:rPr lang="fr-FR" dirty="0"/>
              <a:t> multiple </a:t>
            </a:r>
            <a:r>
              <a:rPr lang="fr-FR" dirty="0" err="1"/>
              <a:t>drugs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studied</a:t>
            </a:r>
            <a:r>
              <a:rPr lang="fr-FR" dirty="0"/>
              <a:t>, as </a:t>
            </a:r>
            <a:r>
              <a:rPr lang="fr-FR" dirty="0" err="1"/>
              <a:t>well</a:t>
            </a:r>
            <a:r>
              <a:rPr lang="fr-FR" dirty="0"/>
              <a:t> as the impact of flash irradiation on the </a:t>
            </a:r>
            <a:r>
              <a:rPr lang="fr-FR" dirty="0" err="1"/>
              <a:t>tumor</a:t>
            </a:r>
            <a:r>
              <a:rPr lang="fr-FR" dirty="0"/>
              <a:t> </a:t>
            </a:r>
            <a:r>
              <a:rPr lang="fr-FR" dirty="0" err="1"/>
              <a:t>microenvironment</a:t>
            </a:r>
            <a:r>
              <a:rPr lang="fr-FR" dirty="0"/>
              <a:t>.</a:t>
            </a:r>
          </a:p>
          <a:p>
            <a:r>
              <a:rPr lang="fr-FR" dirty="0"/>
              <a:t>This </a:t>
            </a:r>
            <a:r>
              <a:rPr lang="fr-FR" dirty="0" err="1"/>
              <a:t>will</a:t>
            </a:r>
            <a:r>
              <a:rPr lang="fr-FR" dirty="0"/>
              <a:t> pave the </a:t>
            </a:r>
            <a:r>
              <a:rPr lang="fr-FR" dirty="0" err="1"/>
              <a:t>way</a:t>
            </a:r>
            <a:r>
              <a:rPr lang="fr-FR" dirty="0"/>
              <a:t> for the final WP9 </a:t>
            </a:r>
            <a:r>
              <a:rPr lang="fr-FR" dirty="0" err="1"/>
              <a:t>which</a:t>
            </a:r>
            <a:r>
              <a:rPr lang="fr-FR" dirty="0"/>
              <a:t>, if the WP6 </a:t>
            </a:r>
            <a:r>
              <a:rPr lang="fr-FR" dirty="0" err="1"/>
              <a:t>studies</a:t>
            </a:r>
            <a:r>
              <a:rPr lang="fr-FR" dirty="0"/>
              <a:t> are conclusive,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designate</a:t>
            </a:r>
            <a:r>
              <a:rPr lang="fr-FR" dirty="0"/>
              <a:t> the </a:t>
            </a:r>
            <a:r>
              <a:rPr lang="fr-FR" dirty="0" err="1"/>
              <a:t>methodology</a:t>
            </a:r>
            <a:r>
              <a:rPr lang="fr-FR" dirty="0"/>
              <a:t> for </a:t>
            </a:r>
            <a:r>
              <a:rPr lang="fr-FR" dirty="0" err="1"/>
              <a:t>clinical</a:t>
            </a:r>
            <a:r>
              <a:rPr lang="fr-FR" dirty="0"/>
              <a:t> trials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conducted</a:t>
            </a:r>
            <a:r>
              <a:rPr lang="fr-FR" dirty="0"/>
              <a:t> in </a:t>
            </a:r>
            <a:r>
              <a:rPr lang="fr-FR" dirty="0" err="1"/>
              <a:t>humans</a:t>
            </a:r>
            <a:r>
              <a:rPr lang="fr-FR" dirty="0"/>
              <a:t> for the </a:t>
            </a:r>
            <a:r>
              <a:rPr lang="fr-FR" dirty="0" err="1"/>
              <a:t>following</a:t>
            </a:r>
            <a:r>
              <a:rPr lang="fr-FR" dirty="0"/>
              <a:t> types of cancer: </a:t>
            </a:r>
            <a:r>
              <a:rPr lang="fr-FR" dirty="0" err="1"/>
              <a:t>brain</a:t>
            </a:r>
            <a:r>
              <a:rPr lang="fr-FR" dirty="0"/>
              <a:t>, </a:t>
            </a:r>
            <a:r>
              <a:rPr lang="fr-FR" dirty="0" err="1"/>
              <a:t>lung</a:t>
            </a:r>
            <a:r>
              <a:rPr lang="fr-FR" dirty="0"/>
              <a:t>, </a:t>
            </a:r>
            <a:r>
              <a:rPr lang="fr-FR" dirty="0" err="1"/>
              <a:t>pancreas</a:t>
            </a:r>
            <a:r>
              <a:rPr lang="fr-FR" dirty="0"/>
              <a:t>, </a:t>
            </a:r>
            <a:r>
              <a:rPr lang="fr-FR" dirty="0" err="1"/>
              <a:t>liver</a:t>
            </a:r>
            <a:r>
              <a:rPr lang="fr-FR" dirty="0"/>
              <a:t>, and </a:t>
            </a:r>
            <a:r>
              <a:rPr lang="fr-FR" dirty="0" err="1"/>
              <a:t>childhood</a:t>
            </a:r>
            <a:r>
              <a:rPr lang="fr-FR" dirty="0"/>
              <a:t> cancers.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FB84-503A-DB46-A39E-B750BE3DA501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7858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FB84-503A-DB46-A39E-B750BE3DA501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325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As </a:t>
            </a:r>
            <a:r>
              <a:rPr lang="fr-FR" sz="1200" dirty="0" err="1"/>
              <a:t>previously</a:t>
            </a:r>
            <a:r>
              <a:rPr lang="fr-FR" sz="1200" dirty="0"/>
              <a:t> </a:t>
            </a:r>
            <a:r>
              <a:rPr lang="fr-FR" sz="1200" dirty="0" err="1"/>
              <a:t>described</a:t>
            </a:r>
            <a:r>
              <a:rPr lang="fr-FR" sz="1200" dirty="0"/>
              <a:t>, </a:t>
            </a:r>
            <a:r>
              <a:rPr lang="fr-FR" sz="1200" b="1" dirty="0" err="1"/>
              <a:t>advances</a:t>
            </a:r>
            <a:r>
              <a:rPr lang="fr-FR" sz="1200" b="1" dirty="0"/>
              <a:t> in </a:t>
            </a:r>
            <a:r>
              <a:rPr lang="fr-FR" sz="1200" b="1" dirty="0" err="1"/>
              <a:t>conventional</a:t>
            </a:r>
            <a:r>
              <a:rPr lang="fr-FR" sz="1200" b="1" dirty="0"/>
              <a:t> </a:t>
            </a:r>
            <a:r>
              <a:rPr lang="fr-FR" sz="1200" b="1" dirty="0" err="1"/>
              <a:t>radiotherapy</a:t>
            </a:r>
            <a:r>
              <a:rPr lang="fr-FR" sz="1200" b="1" dirty="0"/>
              <a:t> have </a:t>
            </a:r>
            <a:r>
              <a:rPr lang="fr-FR" sz="1200" b="1" dirty="0" err="1"/>
              <a:t>broadened</a:t>
            </a:r>
            <a:r>
              <a:rPr lang="fr-FR" sz="1200" b="1" dirty="0"/>
              <a:t> the </a:t>
            </a:r>
            <a:r>
              <a:rPr lang="fr-FR" sz="1200" b="1" dirty="0" err="1"/>
              <a:t>therapeutic</a:t>
            </a:r>
            <a:r>
              <a:rPr lang="fr-FR" sz="1200" b="1" dirty="0"/>
              <a:t> </a:t>
            </a:r>
            <a:r>
              <a:rPr lang="fr-FR" sz="1200" b="1" dirty="0" err="1"/>
              <a:t>window</a:t>
            </a:r>
            <a:r>
              <a:rPr lang="fr-FR" sz="1200" dirty="0"/>
              <a:t>, </a:t>
            </a:r>
            <a:r>
              <a:rPr lang="fr-FR" sz="1200" dirty="0" err="1"/>
              <a:t>significantly</a:t>
            </a:r>
            <a:r>
              <a:rPr lang="fr-FR" sz="1200" dirty="0"/>
              <a:t> </a:t>
            </a:r>
            <a:r>
              <a:rPr lang="fr-FR" sz="1200" dirty="0" err="1"/>
              <a:t>reducing</a:t>
            </a:r>
            <a:r>
              <a:rPr lang="fr-FR" sz="1200" dirty="0"/>
              <a:t> </a:t>
            </a:r>
            <a:r>
              <a:rPr lang="fr-FR" sz="1200" dirty="0" err="1"/>
              <a:t>toxicity</a:t>
            </a:r>
            <a:r>
              <a:rPr lang="fr-FR" sz="1200" dirty="0"/>
              <a:t> </a:t>
            </a:r>
            <a:r>
              <a:rPr lang="fr-FR" sz="1200" dirty="0" err="1"/>
              <a:t>while</a:t>
            </a:r>
            <a:r>
              <a:rPr lang="fr-FR" sz="1200" dirty="0"/>
              <a:t> </a:t>
            </a:r>
            <a:r>
              <a:rPr lang="fr-FR" sz="1200" dirty="0" err="1"/>
              <a:t>allowing</a:t>
            </a:r>
            <a:r>
              <a:rPr lang="fr-FR" sz="1200" dirty="0"/>
              <a:t> </a:t>
            </a:r>
            <a:r>
              <a:rPr lang="fr-FR" sz="1200" dirty="0" err="1"/>
              <a:t>biologically</a:t>
            </a:r>
            <a:r>
              <a:rPr lang="fr-FR" sz="1200" dirty="0"/>
              <a:t> </a:t>
            </a:r>
            <a:r>
              <a:rPr lang="fr-FR" sz="1200" dirty="0" err="1"/>
              <a:t>escalated</a:t>
            </a:r>
            <a:r>
              <a:rPr lang="fr-FR" sz="1200" dirty="0"/>
              <a:t> doses to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delivered</a:t>
            </a:r>
            <a:r>
              <a:rPr lang="fr-FR" sz="1200" dirty="0"/>
              <a:t> to more </a:t>
            </a:r>
            <a:r>
              <a:rPr lang="fr-FR" sz="1200" dirty="0" err="1"/>
              <a:t>resistant</a:t>
            </a:r>
            <a:r>
              <a:rPr lang="fr-FR" sz="1200" dirty="0"/>
              <a:t> </a:t>
            </a:r>
            <a:r>
              <a:rPr lang="fr-FR" sz="1200" dirty="0" err="1"/>
              <a:t>tumors</a:t>
            </a:r>
            <a:r>
              <a:rPr lang="fr-FR" sz="1200" dirty="0"/>
              <a:t>, </a:t>
            </a:r>
            <a:r>
              <a:rPr lang="fr-FR" sz="1200" dirty="0" err="1"/>
              <a:t>thanks</a:t>
            </a:r>
            <a:r>
              <a:rPr lang="fr-FR" sz="1200" dirty="0"/>
              <a:t> to IG-IMRT, proton </a:t>
            </a:r>
            <a:r>
              <a:rPr lang="fr-FR" sz="1200" dirty="0" err="1"/>
              <a:t>therapy</a:t>
            </a:r>
            <a:r>
              <a:rPr lang="fr-FR" sz="1200" dirty="0"/>
              <a:t>, </a:t>
            </a:r>
            <a:r>
              <a:rPr lang="fr-FR" sz="1200" dirty="0" err="1"/>
              <a:t>brachytherapy</a:t>
            </a:r>
            <a:r>
              <a:rPr lang="fr-FR" sz="1200" dirty="0"/>
              <a:t>, and </a:t>
            </a:r>
            <a:r>
              <a:rPr lang="fr-FR" sz="1200" dirty="0" err="1"/>
              <a:t>stereotactic</a:t>
            </a:r>
            <a:r>
              <a:rPr lang="fr-FR" sz="1200" dirty="0"/>
              <a:t> </a:t>
            </a:r>
            <a:r>
              <a:rPr lang="fr-FR" sz="1200" dirty="0" err="1"/>
              <a:t>radiotherapy</a:t>
            </a:r>
            <a:r>
              <a:rPr lang="fr-FR" sz="1200" dirty="0"/>
              <a:t>. </a:t>
            </a:r>
            <a:r>
              <a:rPr lang="fr-FR" sz="1200" b="1" dirty="0" err="1"/>
              <a:t>Nevertheless</a:t>
            </a:r>
            <a:r>
              <a:rPr lang="fr-FR" sz="1200" b="1" dirty="0"/>
              <a:t>, in the case of </a:t>
            </a:r>
            <a:r>
              <a:rPr lang="fr-FR" sz="1200" b="1" dirty="0" err="1"/>
              <a:t>locally</a:t>
            </a:r>
            <a:r>
              <a:rPr lang="fr-FR" sz="1200" b="1" dirty="0"/>
              <a:t> </a:t>
            </a:r>
            <a:r>
              <a:rPr lang="fr-FR" sz="1200" b="1" dirty="0" err="1"/>
              <a:t>advanced</a:t>
            </a:r>
            <a:r>
              <a:rPr lang="fr-FR" sz="1200" b="1" dirty="0"/>
              <a:t> </a:t>
            </a:r>
            <a:r>
              <a:rPr lang="fr-FR" sz="1200" b="1" dirty="0" err="1"/>
              <a:t>tumors</a:t>
            </a:r>
            <a:r>
              <a:rPr lang="fr-FR" sz="1200" b="1" dirty="0"/>
              <a:t> </a:t>
            </a:r>
            <a:r>
              <a:rPr lang="fr-FR" sz="1200" b="1" dirty="0" err="1"/>
              <a:t>with</a:t>
            </a:r>
            <a:r>
              <a:rPr lang="fr-FR" sz="1200" b="1" dirty="0"/>
              <a:t> a </a:t>
            </a:r>
            <a:r>
              <a:rPr lang="fr-FR" sz="1200" b="1" dirty="0" err="1"/>
              <a:t>greater</a:t>
            </a:r>
            <a:r>
              <a:rPr lang="fr-FR" sz="1200" b="1" dirty="0"/>
              <a:t> </a:t>
            </a:r>
            <a:r>
              <a:rPr lang="fr-FR" sz="1200" b="1" dirty="0" err="1"/>
              <a:t>exposure</a:t>
            </a:r>
            <a:r>
              <a:rPr lang="fr-FR" sz="1200" b="1" dirty="0"/>
              <a:t> of </a:t>
            </a:r>
            <a:r>
              <a:rPr lang="fr-FR" sz="1200" b="1" dirty="0" err="1"/>
              <a:t>healthy</a:t>
            </a:r>
            <a:r>
              <a:rPr lang="fr-FR" sz="1200" b="1" dirty="0"/>
              <a:t> tissue or </a:t>
            </a:r>
            <a:r>
              <a:rPr lang="fr-FR" sz="1200" b="1" dirty="0" err="1"/>
              <a:t>organs</a:t>
            </a:r>
            <a:r>
              <a:rPr lang="fr-FR" sz="1200" b="1" dirty="0"/>
              <a:t> at </a:t>
            </a:r>
            <a:r>
              <a:rPr lang="fr-FR" sz="1200" b="1" dirty="0" err="1"/>
              <a:t>risk</a:t>
            </a:r>
            <a:r>
              <a:rPr lang="fr-FR" sz="1200" b="1" dirty="0"/>
              <a:t> to radiation, a high </a:t>
            </a:r>
            <a:r>
              <a:rPr lang="fr-FR" sz="1200" b="1" dirty="0" err="1"/>
              <a:t>probability</a:t>
            </a:r>
            <a:r>
              <a:rPr lang="fr-FR" sz="1200" b="1" dirty="0"/>
              <a:t> of </a:t>
            </a:r>
            <a:r>
              <a:rPr lang="fr-FR" sz="1200" b="1" dirty="0" err="1"/>
              <a:t>tumor</a:t>
            </a:r>
            <a:r>
              <a:rPr lang="fr-FR" sz="1200" b="1" dirty="0"/>
              <a:t> control </a:t>
            </a:r>
            <a:r>
              <a:rPr lang="fr-FR" sz="1200" b="1" dirty="0" err="1"/>
              <a:t>remains</a:t>
            </a:r>
            <a:r>
              <a:rPr lang="fr-FR" sz="1200" b="1" dirty="0"/>
              <a:t> but </a:t>
            </a:r>
            <a:r>
              <a:rPr lang="fr-FR" sz="1200" b="1" dirty="0" err="1"/>
              <a:t>correlated</a:t>
            </a:r>
            <a:r>
              <a:rPr lang="fr-FR" sz="1200" b="1" dirty="0"/>
              <a:t> </a:t>
            </a:r>
            <a:r>
              <a:rPr lang="fr-FR" sz="1200" b="1" dirty="0" err="1"/>
              <a:t>with</a:t>
            </a:r>
            <a:r>
              <a:rPr lang="fr-FR" sz="1200" b="1" dirty="0"/>
              <a:t> a </a:t>
            </a:r>
            <a:r>
              <a:rPr lang="fr-FR" sz="1200" b="1" dirty="0" err="1"/>
              <a:t>higher</a:t>
            </a:r>
            <a:r>
              <a:rPr lang="fr-FR" sz="1200" b="1" dirty="0"/>
              <a:t> </a:t>
            </a:r>
            <a:r>
              <a:rPr lang="fr-FR" sz="1200" b="1" dirty="0" err="1"/>
              <a:t>probability</a:t>
            </a:r>
            <a:r>
              <a:rPr lang="fr-FR" sz="1200" b="1" dirty="0"/>
              <a:t> of complications.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err="1"/>
              <a:t>Furthermore</a:t>
            </a:r>
            <a:r>
              <a:rPr lang="fr-FR" sz="1200" dirty="0"/>
              <a:t>, the </a:t>
            </a:r>
            <a:r>
              <a:rPr lang="fr-FR" sz="1200" dirty="0" err="1"/>
              <a:t>need</a:t>
            </a:r>
            <a:r>
              <a:rPr lang="fr-FR" sz="1200" dirty="0"/>
              <a:t> for </a:t>
            </a:r>
            <a:r>
              <a:rPr lang="fr-FR" sz="1200" dirty="0" err="1"/>
              <a:t>radiotherapy</a:t>
            </a:r>
            <a:r>
              <a:rPr lang="fr-FR" sz="1200" dirty="0"/>
              <a:t> </a:t>
            </a:r>
            <a:r>
              <a:rPr lang="fr-FR" sz="1200" dirty="0" err="1"/>
              <a:t>will</a:t>
            </a:r>
            <a:r>
              <a:rPr lang="fr-FR" sz="1200" dirty="0"/>
              <a:t> </a:t>
            </a:r>
            <a:r>
              <a:rPr lang="fr-FR" sz="1200" dirty="0" err="1"/>
              <a:t>increase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the </a:t>
            </a:r>
            <a:r>
              <a:rPr lang="fr-FR" sz="1200" dirty="0" err="1"/>
              <a:t>aging</a:t>
            </a:r>
            <a:r>
              <a:rPr lang="fr-FR" sz="1200" dirty="0"/>
              <a:t> of the population, </a:t>
            </a:r>
            <a:r>
              <a:rPr lang="fr-FR" sz="1200" dirty="0" err="1"/>
              <a:t>among</a:t>
            </a:r>
            <a:r>
              <a:rPr lang="fr-FR" sz="1200" dirty="0"/>
              <a:t> </a:t>
            </a:r>
            <a:r>
              <a:rPr lang="fr-FR" sz="1200" dirty="0" err="1"/>
              <a:t>other</a:t>
            </a:r>
            <a:r>
              <a:rPr lang="fr-FR" sz="1200" dirty="0"/>
              <a:t> </a:t>
            </a:r>
            <a:r>
              <a:rPr lang="fr-FR" sz="1200" dirty="0" err="1"/>
              <a:t>factors</a:t>
            </a:r>
            <a:r>
              <a:rPr lang="fr-FR" sz="1200" dirty="0"/>
              <a:t>, and </a:t>
            </a:r>
            <a:r>
              <a:rPr lang="fr-FR" sz="1200" dirty="0" err="1"/>
              <a:t>it</a:t>
            </a:r>
            <a:r>
              <a:rPr lang="fr-FR" sz="1200" dirty="0"/>
              <a:t> </a:t>
            </a:r>
            <a:r>
              <a:rPr lang="fr-FR" sz="1200" dirty="0" err="1"/>
              <a:t>will</a:t>
            </a:r>
            <a:r>
              <a:rPr lang="fr-FR" sz="1200" dirty="0"/>
              <a:t> </a:t>
            </a:r>
            <a:r>
              <a:rPr lang="fr-FR" sz="1200" dirty="0" err="1"/>
              <a:t>be</a:t>
            </a:r>
            <a:r>
              <a:rPr lang="fr-FR" sz="1200" dirty="0"/>
              <a:t> important to </a:t>
            </a:r>
            <a:r>
              <a:rPr lang="fr-FR" sz="1200" dirty="0" err="1"/>
              <a:t>improve</a:t>
            </a:r>
            <a:r>
              <a:rPr lang="fr-FR" sz="1200" dirty="0"/>
              <a:t> </a:t>
            </a:r>
            <a:r>
              <a:rPr lang="fr-FR" sz="1200" dirty="0" err="1"/>
              <a:t>tolerance</a:t>
            </a:r>
            <a:r>
              <a:rPr lang="fr-FR" sz="1200" dirty="0"/>
              <a:t> in </a:t>
            </a:r>
            <a:r>
              <a:rPr lang="fr-FR" sz="1200" dirty="0" err="1"/>
              <a:t>aggressive</a:t>
            </a:r>
            <a:r>
              <a:rPr lang="fr-FR" sz="1200" dirty="0"/>
              <a:t> cancers, </a:t>
            </a:r>
            <a:r>
              <a:rPr lang="fr-FR" sz="1200" b="1" dirty="0"/>
              <a:t>but </a:t>
            </a:r>
            <a:r>
              <a:rPr lang="fr-FR" sz="1200" b="1" dirty="0" err="1"/>
              <a:t>also</a:t>
            </a:r>
            <a:r>
              <a:rPr lang="fr-FR" sz="1200" b="1" dirty="0"/>
              <a:t> to </a:t>
            </a:r>
            <a:r>
              <a:rPr lang="fr-FR" sz="1200" b="1" dirty="0" err="1"/>
              <a:t>increase</a:t>
            </a:r>
            <a:r>
              <a:rPr lang="fr-FR" sz="1200" b="1" dirty="0"/>
              <a:t> </a:t>
            </a:r>
            <a:r>
              <a:rPr lang="fr-FR" sz="1200" b="1" dirty="0" err="1"/>
              <a:t>access</a:t>
            </a:r>
            <a:r>
              <a:rPr lang="fr-FR" sz="1200" b="1" dirty="0"/>
              <a:t> to </a:t>
            </a:r>
            <a:r>
              <a:rPr lang="fr-FR" sz="1200" b="1" dirty="0" err="1"/>
              <a:t>radiotherapy</a:t>
            </a:r>
            <a:r>
              <a:rPr lang="fr-FR" sz="1200" b="1" dirty="0"/>
              <a:t> and </a:t>
            </a:r>
            <a:r>
              <a:rPr lang="fr-FR" sz="1200" b="1" dirty="0" err="1"/>
              <a:t>improve</a:t>
            </a:r>
            <a:r>
              <a:rPr lang="fr-FR" sz="1200" b="1" dirty="0"/>
              <a:t> compliance </a:t>
            </a:r>
            <a:r>
              <a:rPr lang="fr-FR" sz="1200" b="1" dirty="0" err="1"/>
              <a:t>among</a:t>
            </a:r>
            <a:r>
              <a:rPr lang="fr-FR" sz="1200" b="1" dirty="0"/>
              <a:t> </a:t>
            </a:r>
            <a:r>
              <a:rPr lang="fr-FR" sz="1200" b="1" dirty="0" err="1"/>
              <a:t>elderly</a:t>
            </a:r>
            <a:r>
              <a:rPr lang="fr-FR" sz="1200" b="1" dirty="0"/>
              <a:t> and </a:t>
            </a:r>
            <a:r>
              <a:rPr lang="fr-FR" sz="1200" b="1" dirty="0" err="1"/>
              <a:t>frail</a:t>
            </a:r>
            <a:r>
              <a:rPr lang="fr-FR" sz="1200" b="1" dirty="0"/>
              <a:t> patients, </a:t>
            </a:r>
            <a:r>
              <a:rPr lang="fr-FR" sz="1200" dirty="0"/>
              <a:t>as </a:t>
            </a:r>
            <a:r>
              <a:rPr lang="fr-FR" sz="1200" dirty="0" err="1"/>
              <a:t>well</a:t>
            </a:r>
            <a:r>
              <a:rPr lang="fr-FR" sz="1200" dirty="0"/>
              <a:t> as to </a:t>
            </a:r>
            <a:r>
              <a:rPr lang="fr-FR" sz="1200" dirty="0" err="1"/>
              <a:t>be</a:t>
            </a:r>
            <a:r>
              <a:rPr lang="fr-FR" sz="1200" dirty="0"/>
              <a:t> able to re-</a:t>
            </a:r>
            <a:r>
              <a:rPr lang="fr-FR" sz="1200" dirty="0" err="1"/>
              <a:t>irradiate</a:t>
            </a:r>
            <a:r>
              <a:rPr lang="fr-FR" sz="1200" dirty="0"/>
              <a:t> </a:t>
            </a:r>
            <a:r>
              <a:rPr lang="fr-FR" sz="1200" dirty="0" err="1"/>
              <a:t>recurrent</a:t>
            </a:r>
            <a:r>
              <a:rPr lang="fr-FR" sz="1200" dirty="0"/>
              <a:t> </a:t>
            </a:r>
            <a:r>
              <a:rPr lang="fr-FR" sz="1200" dirty="0" err="1"/>
              <a:t>tumors</a:t>
            </a:r>
            <a:r>
              <a:rPr lang="fr-FR" sz="1200" dirty="0"/>
              <a:t> </a:t>
            </a:r>
            <a:r>
              <a:rPr lang="fr-FR" sz="1200" dirty="0" err="1"/>
              <a:t>that</a:t>
            </a:r>
            <a:r>
              <a:rPr lang="fr-FR" sz="1200" dirty="0"/>
              <a:t> are inaccessible to </a:t>
            </a:r>
            <a:r>
              <a:rPr lang="fr-FR" sz="1200" dirty="0" err="1"/>
              <a:t>other</a:t>
            </a:r>
            <a:r>
              <a:rPr lang="fr-FR" sz="1200" dirty="0"/>
              <a:t> techniques.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FB84-503A-DB46-A39E-B750BE3DA50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278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bunch</a:t>
            </a:r>
            <a:r>
              <a:rPr lang="fr-FR" dirty="0"/>
              <a:t> of in vitro </a:t>
            </a:r>
            <a:r>
              <a:rPr lang="fr-FR" dirty="0" err="1"/>
              <a:t>studies</a:t>
            </a:r>
            <a:r>
              <a:rPr lang="fr-FR" dirty="0"/>
              <a:t> have </a:t>
            </a:r>
            <a:r>
              <a:rPr lang="fr-FR" dirty="0" err="1"/>
              <a:t>demonstrated</a:t>
            </a:r>
            <a:r>
              <a:rPr lang="fr-FR" dirty="0"/>
              <a:t> a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antitumor</a:t>
            </a:r>
            <a:r>
              <a:rPr lang="fr-FR" dirty="0"/>
              <a:t> </a:t>
            </a:r>
            <a:r>
              <a:rPr lang="fr-FR" dirty="0" err="1"/>
              <a:t>effect</a:t>
            </a:r>
            <a:r>
              <a:rPr lang="fr-FR" dirty="0"/>
              <a:t> of radiation </a:t>
            </a:r>
            <a:r>
              <a:rPr lang="fr-FR" dirty="0" err="1"/>
              <a:t>delivered</a:t>
            </a:r>
            <a:r>
              <a:rPr lang="fr-FR" dirty="0"/>
              <a:t> at an </a:t>
            </a:r>
            <a:r>
              <a:rPr lang="fr-FR" dirty="0" err="1"/>
              <a:t>increasing</a:t>
            </a:r>
            <a:r>
              <a:rPr lang="fr-FR" dirty="0"/>
              <a:t> dose rate. </a:t>
            </a:r>
          </a:p>
          <a:p>
            <a:r>
              <a:rPr lang="fr-FR" dirty="0" err="1"/>
              <a:t>We</a:t>
            </a:r>
            <a:r>
              <a:rPr lang="fr-FR" dirty="0"/>
              <a:t> know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conventional</a:t>
            </a:r>
            <a:r>
              <a:rPr lang="fr-FR" dirty="0"/>
              <a:t> </a:t>
            </a:r>
            <a:r>
              <a:rPr lang="fr-FR" dirty="0" err="1"/>
              <a:t>radiotherapy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a </a:t>
            </a:r>
            <a:r>
              <a:rPr lang="fr-FR" dirty="0" err="1"/>
              <a:t>low</a:t>
            </a:r>
            <a:r>
              <a:rPr lang="fr-FR" dirty="0"/>
              <a:t> or high dose rate </a:t>
            </a:r>
            <a:r>
              <a:rPr lang="fr-FR" dirty="0" err="1"/>
              <a:t>produces</a:t>
            </a:r>
            <a:r>
              <a:rPr lang="fr-FR" dirty="0"/>
              <a:t> </a:t>
            </a:r>
            <a:r>
              <a:rPr lang="fr-FR" dirty="0" err="1"/>
              <a:t>essentially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clinical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regardless</a:t>
            </a:r>
            <a:r>
              <a:rPr lang="fr-FR" dirty="0"/>
              <a:t> of the type of </a:t>
            </a:r>
            <a:r>
              <a:rPr lang="fr-FR" dirty="0" err="1"/>
              <a:t>technology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. </a:t>
            </a:r>
            <a:r>
              <a:rPr lang="fr-FR" dirty="0" err="1"/>
              <a:t>Although</a:t>
            </a:r>
            <a:r>
              <a:rPr lang="fr-FR" dirty="0"/>
              <a:t> the irradiation time </a:t>
            </a:r>
            <a:r>
              <a:rPr lang="fr-FR" dirty="0" err="1"/>
              <a:t>differs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one </a:t>
            </a:r>
            <a:r>
              <a:rPr lang="fr-FR" dirty="0" err="1"/>
              <a:t>technology</a:t>
            </a:r>
            <a:r>
              <a:rPr lang="fr-FR" dirty="0"/>
              <a:t> to </a:t>
            </a:r>
            <a:r>
              <a:rPr lang="fr-FR" dirty="0" err="1"/>
              <a:t>another</a:t>
            </a:r>
            <a:r>
              <a:rPr lang="fr-FR" dirty="0"/>
              <a:t>,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technology</a:t>
            </a:r>
            <a:r>
              <a:rPr lang="fr-FR" dirty="0"/>
              <a:t> has </a:t>
            </a:r>
            <a:r>
              <a:rPr lang="fr-FR" dirty="0" err="1"/>
              <a:t>ways</a:t>
            </a:r>
            <a:r>
              <a:rPr lang="fr-FR" dirty="0"/>
              <a:t> of </a:t>
            </a:r>
            <a:r>
              <a:rPr lang="fr-FR" dirty="0" err="1"/>
              <a:t>managing</a:t>
            </a:r>
            <a:r>
              <a:rPr lang="fr-FR" dirty="0"/>
              <a:t> the </a:t>
            </a:r>
            <a:r>
              <a:rPr lang="fr-FR" dirty="0" err="1"/>
              <a:t>various</a:t>
            </a:r>
            <a:r>
              <a:rPr lang="fr-FR" dirty="0"/>
              <a:t> </a:t>
            </a:r>
            <a:r>
              <a:rPr lang="fr-FR" dirty="0" err="1"/>
              <a:t>uncertainties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irradiation of </a:t>
            </a:r>
            <a:r>
              <a:rPr lang="fr-FR" dirty="0" err="1"/>
              <a:t>Humans</a:t>
            </a:r>
            <a:r>
              <a:rPr lang="fr-FR" dirty="0"/>
              <a:t> (inter- and intra-fraction </a:t>
            </a:r>
            <a:r>
              <a:rPr lang="fr-FR" dirty="0" err="1"/>
              <a:t>movements</a:t>
            </a:r>
            <a:r>
              <a:rPr lang="fr-FR" dirty="0"/>
              <a:t>).</a:t>
            </a:r>
          </a:p>
          <a:p>
            <a:r>
              <a:rPr lang="fr-FR" dirty="0" err="1"/>
              <a:t>Since</a:t>
            </a:r>
            <a:r>
              <a:rPr lang="fr-FR" dirty="0"/>
              <a:t> flash </a:t>
            </a:r>
            <a:r>
              <a:rPr lang="fr-FR" dirty="0" err="1"/>
              <a:t>radiotherapy</a:t>
            </a:r>
            <a:r>
              <a:rPr lang="fr-FR" dirty="0"/>
              <a:t> has been </a:t>
            </a:r>
            <a:r>
              <a:rPr lang="fr-FR" dirty="0" err="1"/>
              <a:t>shown</a:t>
            </a:r>
            <a:r>
              <a:rPr lang="fr-FR" dirty="0"/>
              <a:t> to </a:t>
            </a:r>
            <a:r>
              <a:rPr lang="fr-FR" dirty="0" err="1"/>
              <a:t>provide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protection of </a:t>
            </a:r>
            <a:r>
              <a:rPr lang="fr-FR" dirty="0" err="1"/>
              <a:t>healthy</a:t>
            </a:r>
            <a:r>
              <a:rPr lang="fr-FR" dirty="0"/>
              <a:t> tissue </a:t>
            </a:r>
            <a:r>
              <a:rPr lang="fr-FR" dirty="0" err="1"/>
              <a:t>from</a:t>
            </a:r>
            <a:r>
              <a:rPr lang="fr-FR" dirty="0"/>
              <a:t> a </a:t>
            </a:r>
            <a:r>
              <a:rPr lang="fr-FR" dirty="0" err="1"/>
              <a:t>biological</a:t>
            </a:r>
            <a:r>
              <a:rPr lang="fr-FR" dirty="0"/>
              <a:t> </a:t>
            </a:r>
            <a:r>
              <a:rPr lang="fr-FR" dirty="0" err="1"/>
              <a:t>standpoint</a:t>
            </a:r>
            <a:r>
              <a:rPr lang="fr-FR" dirty="0"/>
              <a:t>, issues </a:t>
            </a:r>
            <a:r>
              <a:rPr lang="fr-FR" dirty="0" err="1"/>
              <a:t>related</a:t>
            </a:r>
            <a:r>
              <a:rPr lang="fr-FR" dirty="0"/>
              <a:t> to patient </a:t>
            </a:r>
            <a:r>
              <a:rPr lang="fr-FR" dirty="0" err="1"/>
              <a:t>positioning</a:t>
            </a:r>
            <a:r>
              <a:rPr lang="fr-FR" dirty="0"/>
              <a:t> and patient </a:t>
            </a:r>
            <a:r>
              <a:rPr lang="fr-FR" dirty="0" err="1"/>
              <a:t>movement</a:t>
            </a:r>
            <a:r>
              <a:rPr lang="fr-FR" dirty="0"/>
              <a:t> at a </a:t>
            </a:r>
            <a:r>
              <a:rPr lang="fr-FR" dirty="0" err="1"/>
              <a:t>given</a:t>
            </a:r>
            <a:r>
              <a:rPr lang="fr-FR" dirty="0"/>
              <a:t> moment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studied</a:t>
            </a:r>
            <a:r>
              <a:rPr lang="fr-FR" dirty="0"/>
              <a:t> to </a:t>
            </a:r>
            <a:r>
              <a:rPr lang="fr-FR" dirty="0" err="1"/>
              <a:t>determine</a:t>
            </a:r>
            <a:r>
              <a:rPr lang="fr-FR" dirty="0"/>
              <a:t> </a:t>
            </a:r>
            <a:r>
              <a:rPr lang="fr-FR" dirty="0" err="1"/>
              <a:t>whether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type of </a:t>
            </a:r>
            <a:r>
              <a:rPr lang="fr-FR" dirty="0" err="1"/>
              <a:t>radiotherapy</a:t>
            </a:r>
            <a:r>
              <a:rPr lang="fr-FR" dirty="0"/>
              <a:t> in </a:t>
            </a:r>
            <a:r>
              <a:rPr lang="fr-FR" dirty="0" err="1"/>
              <a:t>humans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produce</a:t>
            </a:r>
            <a:r>
              <a:rPr lang="fr-FR" dirty="0"/>
              <a:t> </a:t>
            </a:r>
            <a:r>
              <a:rPr lang="fr-FR" dirty="0" err="1"/>
              <a:t>equivalent</a:t>
            </a:r>
            <a:r>
              <a:rPr lang="fr-FR" dirty="0"/>
              <a:t> or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hope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FB84-503A-DB46-A39E-B750BE3DA50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793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in vitro </a:t>
            </a:r>
            <a:r>
              <a:rPr lang="fr-FR" dirty="0" err="1"/>
              <a:t>models</a:t>
            </a:r>
            <a:r>
              <a:rPr lang="fr-FR" dirty="0"/>
              <a:t> or in </a:t>
            </a:r>
            <a:r>
              <a:rPr lang="fr-FR" dirty="0" err="1"/>
              <a:t>small</a:t>
            </a:r>
            <a:r>
              <a:rPr lang="fr-FR" dirty="0"/>
              <a:t> or large </a:t>
            </a:r>
            <a:r>
              <a:rPr lang="fr-FR" dirty="0" err="1"/>
              <a:t>animals</a:t>
            </a:r>
            <a:r>
              <a:rPr lang="fr-FR" dirty="0"/>
              <a:t>, a </a:t>
            </a:r>
            <a:r>
              <a:rPr lang="fr-FR" dirty="0" err="1"/>
              <a:t>growing</a:t>
            </a:r>
            <a:r>
              <a:rPr lang="fr-FR" dirty="0"/>
              <a:t> body of </a:t>
            </a:r>
            <a:r>
              <a:rPr lang="fr-FR" dirty="0" err="1"/>
              <a:t>literature</a:t>
            </a:r>
            <a:r>
              <a:rPr lang="fr-FR" dirty="0"/>
              <a:t> has </a:t>
            </a:r>
            <a:r>
              <a:rPr lang="fr-FR" dirty="0" err="1"/>
              <a:t>studied</a:t>
            </a:r>
            <a:r>
              <a:rPr lang="fr-FR" dirty="0"/>
              <a:t> the Flash </a:t>
            </a:r>
            <a:r>
              <a:rPr lang="fr-FR" dirty="0" err="1"/>
              <a:t>effect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particles</a:t>
            </a:r>
            <a:r>
              <a:rPr lang="fr-FR" dirty="0"/>
              <a:t> in a </a:t>
            </a:r>
            <a:r>
              <a:rPr lang="fr-FR" dirty="0" err="1"/>
              <a:t>reproducible</a:t>
            </a:r>
            <a:r>
              <a:rPr lang="fr-FR" dirty="0"/>
              <a:t> </a:t>
            </a:r>
            <a:r>
              <a:rPr lang="fr-FR" dirty="0" err="1"/>
              <a:t>manner</a:t>
            </a:r>
            <a:r>
              <a:rPr lang="fr-FR" dirty="0"/>
              <a:t> in </a:t>
            </a:r>
            <a:r>
              <a:rPr lang="fr-FR" dirty="0" err="1"/>
              <a:t>terms</a:t>
            </a:r>
            <a:r>
              <a:rPr lang="fr-FR" dirty="0"/>
              <a:t> of gains in </a:t>
            </a:r>
            <a:r>
              <a:rPr lang="fr-FR" dirty="0" err="1"/>
              <a:t>brain</a:t>
            </a:r>
            <a:r>
              <a:rPr lang="fr-FR" dirty="0"/>
              <a:t> tissue, digestive </a:t>
            </a:r>
            <a:r>
              <a:rPr lang="fr-FR" dirty="0" err="1"/>
              <a:t>mucosa</a:t>
            </a:r>
            <a:r>
              <a:rPr lang="fr-FR" dirty="0"/>
              <a:t>, skin tissue, </a:t>
            </a:r>
            <a:r>
              <a:rPr lang="fr-FR" dirty="0" err="1"/>
              <a:t>lung</a:t>
            </a:r>
            <a:r>
              <a:rPr lang="fr-FR" dirty="0"/>
              <a:t> tissue, and </a:t>
            </a:r>
            <a:r>
              <a:rPr lang="fr-FR" dirty="0" err="1"/>
              <a:t>morphogenesis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FB84-503A-DB46-A39E-B750BE3DA50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001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2800" dirty="0" err="1"/>
              <a:t>Various</a:t>
            </a:r>
            <a:r>
              <a:rPr lang="fr-FR" sz="2800" dirty="0"/>
              <a:t> </a:t>
            </a:r>
            <a:r>
              <a:rPr lang="fr-FR" sz="2800" dirty="0" err="1"/>
              <a:t>research</a:t>
            </a:r>
            <a:r>
              <a:rPr lang="fr-FR" sz="2800" dirty="0"/>
              <a:t> programs have been </a:t>
            </a:r>
            <a:r>
              <a:rPr lang="fr-FR" sz="2800" dirty="0" err="1"/>
              <a:t>developed</a:t>
            </a:r>
            <a:r>
              <a:rPr lang="fr-FR" sz="2800" dirty="0"/>
              <a:t> over the </a:t>
            </a:r>
            <a:r>
              <a:rPr lang="fr-FR" sz="2800" dirty="0" err="1"/>
              <a:t>past</a:t>
            </a:r>
            <a:r>
              <a:rPr lang="fr-FR" sz="2800" dirty="0"/>
              <a:t> 10 </a:t>
            </a:r>
            <a:r>
              <a:rPr lang="fr-FR" sz="2800" dirty="0" err="1"/>
              <a:t>years</a:t>
            </a:r>
            <a:r>
              <a:rPr lang="fr-FR" sz="2800" dirty="0"/>
              <a:t> </a:t>
            </a:r>
            <a:r>
              <a:rPr lang="fr-FR" sz="2800" dirty="0" err="1"/>
              <a:t>using</a:t>
            </a:r>
            <a:r>
              <a:rPr lang="fr-FR" sz="2800" dirty="0"/>
              <a:t> </a:t>
            </a:r>
            <a:r>
              <a:rPr lang="fr-FR" sz="2800" dirty="0" err="1"/>
              <a:t>different</a:t>
            </a:r>
            <a:r>
              <a:rPr lang="fr-FR" sz="2800" dirty="0"/>
              <a:t> technologies. </a:t>
            </a:r>
            <a:r>
              <a:rPr lang="fr-FR" sz="2800" dirty="0" err="1"/>
              <a:t>Only</a:t>
            </a:r>
            <a:r>
              <a:rPr lang="fr-FR" sz="2800" dirty="0"/>
              <a:t> </a:t>
            </a:r>
            <a:r>
              <a:rPr lang="fr-FR" sz="2800" dirty="0" err="1"/>
              <a:t>low-energy</a:t>
            </a:r>
            <a:r>
              <a:rPr lang="fr-FR" sz="2800" dirty="0"/>
              <a:t> </a:t>
            </a:r>
            <a:r>
              <a:rPr lang="fr-FR" sz="2800" dirty="0" err="1"/>
              <a:t>electrons</a:t>
            </a:r>
            <a:r>
              <a:rPr lang="fr-FR" sz="2800" dirty="0"/>
              <a:t> or protons </a:t>
            </a:r>
            <a:r>
              <a:rPr lang="fr-FR" sz="2800" dirty="0" err="1"/>
              <a:t>could</a:t>
            </a:r>
            <a:r>
              <a:rPr lang="fr-FR" sz="2800" dirty="0"/>
              <a:t> </a:t>
            </a:r>
            <a:r>
              <a:rPr lang="fr-FR" sz="2800" dirty="0" err="1"/>
              <a:t>be</a:t>
            </a:r>
            <a:r>
              <a:rPr lang="fr-FR" sz="2800" dirty="0"/>
              <a:t> </a:t>
            </a:r>
            <a:r>
              <a:rPr lang="fr-FR" sz="2800" dirty="0" err="1"/>
              <a:t>used</a:t>
            </a:r>
            <a:r>
              <a:rPr lang="fr-FR" sz="2800" dirty="0"/>
              <a:t> in </a:t>
            </a:r>
            <a:r>
              <a:rPr lang="fr-FR" sz="2800" dirty="0" err="1"/>
              <a:t>humans</a:t>
            </a:r>
            <a:r>
              <a:rPr lang="fr-FR" sz="2800" dirty="0"/>
              <a:t>. Low-</a:t>
            </a:r>
            <a:r>
              <a:rPr lang="fr-FR" sz="2800" dirty="0" err="1"/>
              <a:t>energy</a:t>
            </a:r>
            <a:r>
              <a:rPr lang="fr-FR" sz="2800" dirty="0"/>
              <a:t> </a:t>
            </a:r>
            <a:r>
              <a:rPr lang="fr-FR" sz="2800" dirty="0" err="1"/>
              <a:t>electrons</a:t>
            </a:r>
            <a:r>
              <a:rPr lang="fr-FR" sz="2800" dirty="0"/>
              <a:t>, </a:t>
            </a:r>
            <a:r>
              <a:rPr lang="fr-FR" sz="2800" dirty="0" err="1"/>
              <a:t>such</a:t>
            </a:r>
            <a:r>
              <a:rPr lang="fr-FR" sz="2800" dirty="0"/>
              <a:t> as </a:t>
            </a:r>
            <a:r>
              <a:rPr lang="fr-FR" sz="2800" dirty="0" err="1"/>
              <a:t>intraoperative</a:t>
            </a:r>
            <a:r>
              <a:rPr lang="fr-FR" sz="2800" dirty="0"/>
              <a:t> RT, </a:t>
            </a:r>
            <a:r>
              <a:rPr lang="fr-FR" sz="2800" dirty="0" err="1"/>
              <a:t>suffers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</a:t>
            </a:r>
            <a:r>
              <a:rPr lang="fr-FR" sz="2800" dirty="0" err="1"/>
              <a:t>limited</a:t>
            </a:r>
            <a:r>
              <a:rPr lang="fr-FR" sz="2800" dirty="0"/>
              <a:t> </a:t>
            </a:r>
            <a:r>
              <a:rPr lang="fr-FR" sz="2800" dirty="0" err="1"/>
              <a:t>development</a:t>
            </a:r>
            <a:r>
              <a:rPr lang="fr-FR" sz="2800" dirty="0"/>
              <a:t> </a:t>
            </a:r>
            <a:r>
              <a:rPr lang="fr-FR" sz="2800" dirty="0" err="1"/>
              <a:t>capabilities</a:t>
            </a:r>
            <a:r>
              <a:rPr lang="fr-FR" sz="2800" dirty="0"/>
              <a:t> due to the </a:t>
            </a:r>
            <a:r>
              <a:rPr lang="fr-FR" sz="2800" dirty="0" err="1"/>
              <a:t>need</a:t>
            </a:r>
            <a:r>
              <a:rPr lang="fr-FR" sz="2800" dirty="0"/>
              <a:t> for </a:t>
            </a:r>
            <a:r>
              <a:rPr lang="fr-FR" sz="2800" dirty="0" err="1"/>
              <a:t>multidisciplinary</a:t>
            </a:r>
            <a:r>
              <a:rPr lang="fr-FR" sz="2800" dirty="0"/>
              <a:t> </a:t>
            </a:r>
            <a:r>
              <a:rPr lang="fr-FR" sz="2800" dirty="0" err="1"/>
              <a:t>human</a:t>
            </a:r>
            <a:r>
              <a:rPr lang="fr-FR" sz="2800" dirty="0"/>
              <a:t> </a:t>
            </a:r>
            <a:r>
              <a:rPr lang="fr-FR" sz="2800" dirty="0" err="1"/>
              <a:t>resources</a:t>
            </a:r>
            <a:r>
              <a:rPr lang="fr-FR" sz="2800" dirty="0"/>
              <a:t> in an operating room and the </a:t>
            </a:r>
            <a:r>
              <a:rPr lang="fr-FR" sz="2800" dirty="0" err="1"/>
              <a:t>greater</a:t>
            </a:r>
            <a:r>
              <a:rPr lang="fr-FR" sz="2800" dirty="0"/>
              <a:t> </a:t>
            </a:r>
            <a:r>
              <a:rPr lang="fr-FR" sz="2800" dirty="0" err="1"/>
              <a:t>heterogeneity</a:t>
            </a:r>
            <a:r>
              <a:rPr lang="fr-FR" sz="2800" dirty="0"/>
              <a:t> of </a:t>
            </a:r>
            <a:r>
              <a:rPr lang="fr-FR" sz="2800" dirty="0" err="1"/>
              <a:t>published</a:t>
            </a:r>
            <a:r>
              <a:rPr lang="fr-FR" sz="2800" dirty="0"/>
              <a:t> </a:t>
            </a:r>
            <a:r>
              <a:rPr lang="fr-FR" sz="2800" dirty="0" err="1"/>
              <a:t>clinical</a:t>
            </a:r>
            <a:r>
              <a:rPr lang="fr-FR" sz="2800" dirty="0"/>
              <a:t> </a:t>
            </a:r>
            <a:r>
              <a:rPr lang="fr-FR" sz="2800" dirty="0" err="1"/>
              <a:t>results</a:t>
            </a:r>
            <a:r>
              <a:rPr lang="fr-FR" sz="2800" dirty="0"/>
              <a:t>, </a:t>
            </a:r>
            <a:r>
              <a:rPr lang="fr-FR" sz="2800" dirty="0" err="1"/>
              <a:t>reflecting</a:t>
            </a:r>
            <a:r>
              <a:rPr lang="fr-FR" sz="2800" dirty="0"/>
              <a:t> </a:t>
            </a:r>
            <a:r>
              <a:rPr lang="fr-FR" sz="2800" dirty="0" err="1"/>
              <a:t>greater</a:t>
            </a:r>
            <a:r>
              <a:rPr lang="fr-FR" sz="2800" dirty="0"/>
              <a:t> </a:t>
            </a:r>
            <a:r>
              <a:rPr lang="fr-FR" sz="2800" dirty="0" err="1"/>
              <a:t>uncertainties</a:t>
            </a:r>
            <a:r>
              <a:rPr lang="fr-FR" sz="2800" dirty="0"/>
              <a:t> about </a:t>
            </a:r>
            <a:r>
              <a:rPr lang="fr-FR" sz="2800" dirty="0" err="1"/>
              <a:t>this</a:t>
            </a:r>
            <a:r>
              <a:rPr lang="fr-FR" sz="2800" dirty="0"/>
              <a:t> technique in </a:t>
            </a:r>
            <a:r>
              <a:rPr lang="fr-FR" sz="2800" dirty="0" err="1"/>
              <a:t>terms</a:t>
            </a:r>
            <a:r>
              <a:rPr lang="fr-FR" sz="2800" dirty="0"/>
              <a:t> of </a:t>
            </a:r>
            <a:r>
              <a:rPr lang="fr-FR" sz="2800" dirty="0" err="1"/>
              <a:t>quality</a:t>
            </a:r>
            <a:r>
              <a:rPr lang="fr-FR" sz="2800" dirty="0"/>
              <a:t>, as </a:t>
            </a:r>
            <a:r>
              <a:rPr lang="fr-FR" sz="2800" dirty="0" err="1"/>
              <a:t>it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more </a:t>
            </a:r>
            <a:r>
              <a:rPr lang="fr-FR" sz="2800" dirty="0" err="1"/>
              <a:t>operator-dependent</a:t>
            </a:r>
            <a:r>
              <a:rPr lang="fr-FR" sz="2800" dirty="0"/>
              <a:t>.</a:t>
            </a:r>
          </a:p>
          <a:p>
            <a:r>
              <a:rPr lang="fr-FR" sz="2800" dirty="0"/>
              <a:t>Protons </a:t>
            </a:r>
            <a:r>
              <a:rPr lang="fr-FR" sz="2800" dirty="0" err="1"/>
              <a:t>could</a:t>
            </a:r>
            <a:r>
              <a:rPr lang="fr-FR" sz="2800" dirty="0"/>
              <a:t> </a:t>
            </a:r>
            <a:r>
              <a:rPr lang="fr-FR" sz="2800" dirty="0" err="1"/>
              <a:t>be</a:t>
            </a:r>
            <a:r>
              <a:rPr lang="fr-FR" sz="2800" dirty="0"/>
              <a:t> </a:t>
            </a:r>
            <a:r>
              <a:rPr lang="fr-FR" sz="2800" dirty="0" err="1"/>
              <a:t>used</a:t>
            </a:r>
            <a:r>
              <a:rPr lang="fr-FR" sz="2800" dirty="0"/>
              <a:t> to </a:t>
            </a:r>
            <a:r>
              <a:rPr lang="fr-FR" sz="2800" dirty="0" err="1"/>
              <a:t>treat</a:t>
            </a:r>
            <a:r>
              <a:rPr lang="fr-FR" sz="2800" dirty="0"/>
              <a:t> all </a:t>
            </a:r>
            <a:r>
              <a:rPr lang="fr-FR" sz="2800" dirty="0" err="1"/>
              <a:t>tumors</a:t>
            </a:r>
            <a:r>
              <a:rPr lang="fr-FR" sz="2800" dirty="0"/>
              <a:t>, but the </a:t>
            </a:r>
            <a:r>
              <a:rPr lang="fr-FR" sz="2800" dirty="0" err="1"/>
              <a:t>facilities</a:t>
            </a:r>
            <a:r>
              <a:rPr lang="fr-FR" sz="2800" dirty="0"/>
              <a:t> </a:t>
            </a:r>
            <a:r>
              <a:rPr lang="fr-FR" sz="2800" dirty="0" err="1"/>
              <a:t>remain</a:t>
            </a:r>
            <a:r>
              <a:rPr lang="fr-FR" sz="2800" dirty="0"/>
              <a:t> </a:t>
            </a:r>
            <a:r>
              <a:rPr lang="fr-FR" sz="2800" dirty="0" err="1"/>
              <a:t>very</a:t>
            </a:r>
            <a:r>
              <a:rPr lang="fr-FR" sz="2800" dirty="0"/>
              <a:t> </a:t>
            </a:r>
            <a:r>
              <a:rPr lang="fr-FR" sz="2800" dirty="0" err="1"/>
              <a:t>expensive</a:t>
            </a:r>
            <a:r>
              <a:rPr lang="fr-FR" sz="2800" dirty="0"/>
              <a:t> and few in </a:t>
            </a:r>
            <a:r>
              <a:rPr lang="fr-FR" sz="2800" dirty="0" err="1"/>
              <a:t>number</a:t>
            </a:r>
            <a:r>
              <a:rPr lang="fr-FR" sz="2800" dirty="0"/>
              <a:t>, </a:t>
            </a:r>
            <a:r>
              <a:rPr lang="fr-FR" sz="2800" dirty="0" err="1"/>
              <a:t>with</a:t>
            </a:r>
            <a:r>
              <a:rPr lang="fr-FR" sz="2800" dirty="0"/>
              <a:t> </a:t>
            </a:r>
            <a:r>
              <a:rPr lang="fr-FR" sz="2800" dirty="0" err="1"/>
              <a:t>already</a:t>
            </a:r>
            <a:r>
              <a:rPr lang="fr-FR" sz="2800" dirty="0"/>
              <a:t> </a:t>
            </a:r>
            <a:r>
              <a:rPr lang="fr-FR" sz="2800" dirty="0" err="1"/>
              <a:t>limited</a:t>
            </a:r>
            <a:r>
              <a:rPr lang="fr-FR" sz="2800" dirty="0"/>
              <a:t> </a:t>
            </a:r>
            <a:r>
              <a:rPr lang="fr-FR" sz="2800" dirty="0" err="1"/>
              <a:t>access</a:t>
            </a:r>
            <a:r>
              <a:rPr lang="fr-FR" sz="2800" dirty="0"/>
              <a:t> for </a:t>
            </a:r>
            <a:r>
              <a:rPr lang="fr-FR" sz="2800" dirty="0" err="1"/>
              <a:t>tumors</a:t>
            </a:r>
            <a:r>
              <a:rPr lang="fr-FR" sz="2800" dirty="0"/>
              <a:t> in </a:t>
            </a:r>
            <a:r>
              <a:rPr lang="fr-FR" sz="2800" dirty="0" err="1"/>
              <a:t>validated</a:t>
            </a:r>
            <a:r>
              <a:rPr lang="fr-FR" sz="2800" dirty="0"/>
              <a:t> indications. </a:t>
            </a:r>
            <a:r>
              <a:rPr lang="fr-FR" sz="2800" dirty="0" err="1"/>
              <a:t>Furthermore</a:t>
            </a:r>
            <a:r>
              <a:rPr lang="fr-FR" sz="2800" dirty="0"/>
              <a:t>, protons are more sensitive to </a:t>
            </a:r>
            <a:r>
              <a:rPr lang="fr-FR" sz="2800" dirty="0" err="1"/>
              <a:t>heterogeneity</a:t>
            </a:r>
            <a:r>
              <a:rPr lang="fr-FR" sz="2800" dirty="0"/>
              <a:t> and </a:t>
            </a:r>
            <a:r>
              <a:rPr lang="fr-FR" sz="2800" dirty="0" err="1"/>
              <a:t>movement</a:t>
            </a:r>
            <a:r>
              <a:rPr lang="fr-FR" sz="2800" dirty="0"/>
              <a:t> </a:t>
            </a:r>
            <a:r>
              <a:rPr lang="fr-FR" sz="2800" dirty="0" err="1"/>
              <a:t>than</a:t>
            </a:r>
            <a:r>
              <a:rPr lang="fr-FR" sz="2800" dirty="0"/>
              <a:t> </a:t>
            </a:r>
            <a:r>
              <a:rPr lang="fr-FR" sz="2800" dirty="0" err="1"/>
              <a:t>electrons</a:t>
            </a:r>
            <a:r>
              <a:rPr lang="fr-FR" sz="2800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FB84-503A-DB46-A39E-B750BE3DA50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717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addition to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depth</a:t>
            </a:r>
            <a:r>
              <a:rPr lang="fr-FR" dirty="0"/>
              <a:t> </a:t>
            </a:r>
            <a:r>
              <a:rPr lang="fr-FR" dirty="0" err="1"/>
              <a:t>penetration</a:t>
            </a:r>
            <a:r>
              <a:rPr lang="fr-FR" dirty="0"/>
              <a:t> </a:t>
            </a:r>
            <a:r>
              <a:rPr lang="fr-FR" dirty="0" err="1"/>
              <a:t>characteristics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a profile </a:t>
            </a:r>
            <a:r>
              <a:rPr lang="fr-FR" dirty="0" err="1"/>
              <a:t>closer</a:t>
            </a:r>
            <a:r>
              <a:rPr lang="fr-FR" dirty="0"/>
              <a:t> to </a:t>
            </a:r>
            <a:r>
              <a:rPr lang="fr-FR" dirty="0" err="1"/>
              <a:t>that</a:t>
            </a:r>
            <a:r>
              <a:rPr lang="fr-FR" dirty="0"/>
              <a:t> of photons, </a:t>
            </a:r>
            <a:r>
              <a:rPr lang="fr-FR" dirty="0" err="1"/>
              <a:t>very</a:t>
            </a:r>
            <a:r>
              <a:rPr lang="fr-FR" dirty="0"/>
              <a:t> high-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electrons</a:t>
            </a:r>
            <a:r>
              <a:rPr lang="fr-FR" dirty="0"/>
              <a:t> have </a:t>
            </a:r>
            <a:r>
              <a:rPr lang="fr-FR" dirty="0" err="1"/>
              <a:t>interesting</a:t>
            </a:r>
            <a:r>
              <a:rPr lang="fr-FR" dirty="0"/>
              <a:t> </a:t>
            </a:r>
            <a:r>
              <a:rPr lang="fr-FR" dirty="0" err="1"/>
              <a:t>characteristics</a:t>
            </a:r>
            <a:r>
              <a:rPr lang="fr-FR" dirty="0"/>
              <a:t> </a:t>
            </a:r>
            <a:r>
              <a:rPr lang="fr-FR" dirty="0" err="1"/>
              <a:t>compared</a:t>
            </a:r>
            <a:r>
              <a:rPr lang="fr-FR" dirty="0"/>
              <a:t> to protons, </a:t>
            </a:r>
            <a:r>
              <a:rPr lang="fr-FR" dirty="0" err="1"/>
              <a:t>offering</a:t>
            </a:r>
            <a:r>
              <a:rPr lang="fr-FR" dirty="0"/>
              <a:t> the prospect of more compact installations. Electrons are </a:t>
            </a:r>
            <a:r>
              <a:rPr lang="fr-FR" dirty="0" err="1"/>
              <a:t>robust</a:t>
            </a:r>
            <a:r>
              <a:rPr lang="fr-FR" dirty="0"/>
              <a:t> for FLASH irradiation, are </a:t>
            </a:r>
            <a:r>
              <a:rPr lang="fr-FR" dirty="0" err="1"/>
              <a:t>easily</a:t>
            </a:r>
            <a:r>
              <a:rPr lang="fr-FR" dirty="0"/>
              <a:t> </a:t>
            </a:r>
            <a:r>
              <a:rPr lang="fr-FR" dirty="0" err="1"/>
              <a:t>focused</a:t>
            </a:r>
            <a:r>
              <a:rPr lang="fr-FR" dirty="0"/>
              <a:t>, and are </a:t>
            </a:r>
            <a:r>
              <a:rPr lang="fr-FR" dirty="0" err="1"/>
              <a:t>less</a:t>
            </a:r>
            <a:r>
              <a:rPr lang="fr-FR" dirty="0"/>
              <a:t> sensitive to </a:t>
            </a:r>
            <a:r>
              <a:rPr lang="fr-FR" dirty="0" err="1"/>
              <a:t>heterogeneities</a:t>
            </a:r>
            <a:r>
              <a:rPr lang="fr-FR" dirty="0"/>
              <a:t>. </a:t>
            </a:r>
            <a:r>
              <a:rPr lang="fr-FR" dirty="0" err="1"/>
              <a:t>Furthermore</a:t>
            </a:r>
            <a:r>
              <a:rPr lang="fr-FR" dirty="0"/>
              <a:t>, </a:t>
            </a:r>
            <a:r>
              <a:rPr lang="fr-FR" dirty="0" err="1"/>
              <a:t>dynamic</a:t>
            </a:r>
            <a:r>
              <a:rPr lang="fr-FR" dirty="0"/>
              <a:t> scanning and IMRT are possible.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AFB84-503A-DB46-A39E-B750BE3DA501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963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addition, VHEE </a:t>
            </a:r>
            <a:r>
              <a:rPr lang="fr-FR" dirty="0" err="1"/>
              <a:t>combined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VMAT </a:t>
            </a:r>
            <a:r>
              <a:rPr lang="fr-FR" dirty="0" err="1"/>
              <a:t>produce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favorable 3D dose distributions </a:t>
            </a:r>
            <a:r>
              <a:rPr lang="fr-FR" dirty="0" err="1"/>
              <a:t>compared</a:t>
            </a:r>
            <a:r>
              <a:rPr lang="fr-FR" dirty="0"/>
              <a:t> to photons in </a:t>
            </a:r>
            <a:r>
              <a:rPr lang="fr-FR" dirty="0" err="1"/>
              <a:t>terms</a:t>
            </a:r>
            <a:r>
              <a:rPr lang="fr-FR" dirty="0"/>
              <a:t> of </a:t>
            </a:r>
            <a:r>
              <a:rPr lang="fr-FR" dirty="0" err="1"/>
              <a:t>integral</a:t>
            </a:r>
            <a:r>
              <a:rPr lang="fr-FR" dirty="0"/>
              <a:t> dose and </a:t>
            </a:r>
            <a:r>
              <a:rPr lang="fr-FR" dirty="0" err="1"/>
              <a:t>conformity</a:t>
            </a:r>
            <a:r>
              <a:rPr lang="fr-FR" dirty="0"/>
              <a:t>, for </a:t>
            </a:r>
            <a:r>
              <a:rPr lang="fr-FR" dirty="0" err="1"/>
              <a:t>example</a:t>
            </a:r>
            <a:r>
              <a:rPr lang="fr-FR" dirty="0"/>
              <a:t>.</a:t>
            </a:r>
          </a:p>
          <a:p>
            <a:r>
              <a:rPr lang="fr-FR" dirty="0"/>
              <a:t>The minimum </a:t>
            </a:r>
            <a:r>
              <a:rPr lang="fr-FR" dirty="0" err="1"/>
              <a:t>parameters</a:t>
            </a:r>
            <a:r>
              <a:rPr lang="fr-FR" dirty="0"/>
              <a:t> for VMAT irradiation in FLASH mode are </a:t>
            </a:r>
            <a:r>
              <a:rPr lang="fr-FR" dirty="0" err="1"/>
              <a:t>beginning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established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AFB84-503A-DB46-A39E-B750BE3DA501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133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Radiotherapy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needed</a:t>
            </a:r>
            <a:r>
              <a:rPr lang="fr-FR" dirty="0"/>
              <a:t> in </a:t>
            </a:r>
            <a:r>
              <a:rPr lang="fr-FR" dirty="0" err="1"/>
              <a:t>almost</a:t>
            </a:r>
            <a:r>
              <a:rPr lang="fr-FR" dirty="0"/>
              <a:t> all cancers!</a:t>
            </a:r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currently</a:t>
            </a:r>
            <a:r>
              <a:rPr lang="fr-FR" dirty="0"/>
              <a:t> have </a:t>
            </a:r>
            <a:r>
              <a:rPr lang="fr-FR" dirty="0" err="1"/>
              <a:t>three</a:t>
            </a:r>
            <a:r>
              <a:rPr lang="fr-FR" dirty="0"/>
              <a:t> options for </a:t>
            </a:r>
            <a:r>
              <a:rPr lang="fr-FR" dirty="0" err="1"/>
              <a:t>studying</a:t>
            </a:r>
            <a:r>
              <a:rPr lang="fr-FR" dirty="0"/>
              <a:t> FLASH in </a:t>
            </a:r>
            <a:r>
              <a:rPr lang="fr-FR" dirty="0" err="1"/>
              <a:t>humans</a:t>
            </a:r>
            <a:r>
              <a:rPr lang="fr-FR" dirty="0"/>
              <a:t>: </a:t>
            </a:r>
          </a:p>
          <a:p>
            <a:r>
              <a:rPr lang="fr-FR" dirty="0"/>
              <a:t>1- </a:t>
            </a:r>
            <a:r>
              <a:rPr lang="fr-FR" dirty="0" err="1"/>
              <a:t>Preoperatively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advantage</a:t>
            </a:r>
            <a:r>
              <a:rPr lang="fr-FR" dirty="0"/>
              <a:t> of </a:t>
            </a:r>
            <a:r>
              <a:rPr lang="fr-FR" dirty="0" err="1"/>
              <a:t>having</a:t>
            </a:r>
            <a:r>
              <a:rPr lang="fr-FR" dirty="0"/>
              <a:t> the </a:t>
            </a:r>
            <a:r>
              <a:rPr lang="fr-FR" dirty="0" err="1"/>
              <a:t>pathological</a:t>
            </a:r>
            <a:r>
              <a:rPr lang="fr-FR" dirty="0"/>
              <a:t> </a:t>
            </a:r>
            <a:r>
              <a:rPr lang="fr-FR" dirty="0" err="1"/>
              <a:t>specimen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to </a:t>
            </a:r>
            <a:r>
              <a:rPr lang="fr-FR" dirty="0" err="1"/>
              <a:t>study</a:t>
            </a:r>
            <a:r>
              <a:rPr lang="fr-FR" dirty="0"/>
              <a:t> the short-</a:t>
            </a:r>
            <a:r>
              <a:rPr lang="fr-FR" dirty="0" err="1"/>
              <a:t>term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 on tissues (e.g., rectum, </a:t>
            </a:r>
            <a:r>
              <a:rPr lang="fr-FR" dirty="0" err="1"/>
              <a:t>esophagus</a:t>
            </a:r>
            <a:r>
              <a:rPr lang="fr-FR" dirty="0"/>
              <a:t>, </a:t>
            </a:r>
            <a:r>
              <a:rPr lang="fr-FR" dirty="0" err="1"/>
              <a:t>pancreas</a:t>
            </a:r>
            <a:r>
              <a:rPr lang="fr-FR" dirty="0"/>
              <a:t>)</a:t>
            </a:r>
          </a:p>
          <a:p>
            <a:r>
              <a:rPr lang="fr-FR" dirty="0"/>
              <a:t>2- </a:t>
            </a:r>
            <a:r>
              <a:rPr lang="fr-FR" dirty="0" err="1"/>
              <a:t>Postoperatively</a:t>
            </a:r>
            <a:r>
              <a:rPr lang="fr-FR" dirty="0"/>
              <a:t>,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disadvantage</a:t>
            </a:r>
            <a:r>
              <a:rPr lang="fr-FR" dirty="0"/>
              <a:t> of </a:t>
            </a:r>
            <a:r>
              <a:rPr lang="fr-FR" dirty="0" err="1"/>
              <a:t>often</a:t>
            </a:r>
            <a:r>
              <a:rPr lang="fr-FR" dirty="0"/>
              <a:t> </a:t>
            </a:r>
            <a:r>
              <a:rPr lang="fr-FR" dirty="0" err="1"/>
              <a:t>having</a:t>
            </a:r>
            <a:r>
              <a:rPr lang="fr-FR" dirty="0"/>
              <a:t> </a:t>
            </a:r>
            <a:r>
              <a:rPr lang="fr-FR" dirty="0" err="1"/>
              <a:t>larger</a:t>
            </a:r>
            <a:r>
              <a:rPr lang="fr-FR" dirty="0"/>
              <a:t> irradiation volumes </a:t>
            </a:r>
            <a:r>
              <a:rPr lang="fr-FR" dirty="0" err="1"/>
              <a:t>than</a:t>
            </a:r>
            <a:r>
              <a:rPr lang="fr-FR" dirty="0"/>
              <a:t> in </a:t>
            </a:r>
            <a:r>
              <a:rPr lang="fr-FR" dirty="0" err="1"/>
              <a:t>models</a:t>
            </a:r>
            <a:r>
              <a:rPr lang="fr-FR" dirty="0"/>
              <a:t> of </a:t>
            </a:r>
            <a:r>
              <a:rPr lang="fr-FR" dirty="0" err="1"/>
              <a:t>tumors</a:t>
            </a:r>
            <a:r>
              <a:rPr lang="fr-FR" dirty="0"/>
              <a:t> </a:t>
            </a:r>
            <a:r>
              <a:rPr lang="fr-FR" dirty="0" err="1"/>
              <a:t>treated</a:t>
            </a:r>
            <a:r>
              <a:rPr lang="fr-FR" dirty="0"/>
              <a:t> </a:t>
            </a:r>
            <a:r>
              <a:rPr lang="fr-FR" dirty="0" err="1"/>
              <a:t>preoperatively</a:t>
            </a:r>
            <a:r>
              <a:rPr lang="fr-FR" dirty="0"/>
              <a:t>, </a:t>
            </a:r>
            <a:r>
              <a:rPr lang="fr-FR" dirty="0" err="1"/>
              <a:t>thus</a:t>
            </a:r>
            <a:r>
              <a:rPr lang="fr-FR" dirty="0"/>
              <a:t> </a:t>
            </a:r>
            <a:r>
              <a:rPr lang="fr-FR" dirty="0" err="1"/>
              <a:t>exposing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more </a:t>
            </a:r>
            <a:r>
              <a:rPr lang="fr-FR" dirty="0" err="1"/>
              <a:t>healthy</a:t>
            </a:r>
            <a:r>
              <a:rPr lang="fr-FR" dirty="0"/>
              <a:t> tissue in </a:t>
            </a:r>
            <a:r>
              <a:rPr lang="fr-FR" dirty="0" err="1"/>
              <a:t>some</a:t>
            </a:r>
            <a:r>
              <a:rPr lang="fr-FR" dirty="0"/>
              <a:t> cases (</a:t>
            </a:r>
            <a:r>
              <a:rPr lang="fr-FR" dirty="0" err="1"/>
              <a:t>breast</a:t>
            </a:r>
            <a:r>
              <a:rPr lang="fr-FR" dirty="0"/>
              <a:t>, prostate, </a:t>
            </a:r>
            <a:r>
              <a:rPr lang="fr-FR" dirty="0" err="1"/>
              <a:t>uterus</a:t>
            </a:r>
            <a:r>
              <a:rPr lang="fr-FR" dirty="0"/>
              <a:t>).</a:t>
            </a:r>
          </a:p>
          <a:p>
            <a:r>
              <a:rPr lang="fr-FR" b="1" dirty="0"/>
              <a:t>3- For </a:t>
            </a:r>
            <a:r>
              <a:rPr lang="fr-FR" b="1" dirty="0" err="1"/>
              <a:t>tumors</a:t>
            </a:r>
            <a:r>
              <a:rPr lang="fr-FR" b="1" dirty="0"/>
              <a:t> in place: for </a:t>
            </a:r>
            <a:r>
              <a:rPr lang="fr-FR" b="1" dirty="0" err="1"/>
              <a:t>which</a:t>
            </a:r>
            <a:r>
              <a:rPr lang="fr-FR" b="1" dirty="0"/>
              <a:t> the </a:t>
            </a:r>
            <a:r>
              <a:rPr lang="fr-FR" b="1" dirty="0" err="1"/>
              <a:t>risk</a:t>
            </a:r>
            <a:r>
              <a:rPr lang="fr-FR" b="1" dirty="0"/>
              <a:t>/</a:t>
            </a:r>
            <a:r>
              <a:rPr lang="fr-FR" b="1" dirty="0" err="1"/>
              <a:t>benefit</a:t>
            </a:r>
            <a:r>
              <a:rPr lang="fr-FR" b="1" dirty="0"/>
              <a:t> balance </a:t>
            </a:r>
            <a:r>
              <a:rPr lang="fr-FR" b="1" dirty="0" err="1"/>
              <a:t>remains</a:t>
            </a:r>
            <a:r>
              <a:rPr lang="fr-FR" b="1" dirty="0"/>
              <a:t> suboptimal, </a:t>
            </a:r>
            <a:r>
              <a:rPr lang="fr-FR" b="1" dirty="0" err="1"/>
              <a:t>given</a:t>
            </a:r>
            <a:r>
              <a:rPr lang="fr-FR" b="1" dirty="0"/>
              <a:t> the </a:t>
            </a:r>
            <a:r>
              <a:rPr lang="fr-FR" b="1" dirty="0" err="1"/>
              <a:t>movements</a:t>
            </a:r>
            <a:r>
              <a:rPr lang="fr-FR" b="1" dirty="0"/>
              <a:t> of the </a:t>
            </a:r>
            <a:r>
              <a:rPr lang="fr-FR" b="1" dirty="0" err="1"/>
              <a:t>affected</a:t>
            </a:r>
            <a:r>
              <a:rPr lang="fr-FR" b="1" dirty="0"/>
              <a:t> </a:t>
            </a:r>
            <a:r>
              <a:rPr lang="fr-FR" b="1" dirty="0" err="1"/>
              <a:t>organ</a:t>
            </a:r>
            <a:r>
              <a:rPr lang="fr-FR" b="1" dirty="0"/>
              <a:t> or the </a:t>
            </a:r>
            <a:r>
              <a:rPr lang="fr-FR" b="1" dirty="0" err="1"/>
              <a:t>presence</a:t>
            </a:r>
            <a:r>
              <a:rPr lang="fr-FR" b="1" dirty="0"/>
              <a:t> of </a:t>
            </a:r>
            <a:r>
              <a:rPr lang="fr-FR" b="1" dirty="0" err="1"/>
              <a:t>critical</a:t>
            </a:r>
            <a:r>
              <a:rPr lang="fr-FR" b="1" dirty="0"/>
              <a:t> </a:t>
            </a:r>
            <a:r>
              <a:rPr lang="fr-FR" b="1" dirty="0" err="1"/>
              <a:t>organs</a:t>
            </a:r>
            <a:r>
              <a:rPr lang="fr-FR" b="1" dirty="0"/>
              <a:t> at </a:t>
            </a:r>
            <a:r>
              <a:rPr lang="fr-FR" b="1" dirty="0" err="1"/>
              <a:t>risk</a:t>
            </a:r>
            <a:r>
              <a:rPr lang="fr-FR" b="1" dirty="0"/>
              <a:t> </a:t>
            </a:r>
            <a:r>
              <a:rPr lang="fr-FR" b="1" dirty="0" err="1"/>
              <a:t>that</a:t>
            </a:r>
            <a:r>
              <a:rPr lang="fr-FR" b="1" dirty="0"/>
              <a:t> </a:t>
            </a:r>
            <a:r>
              <a:rPr lang="fr-FR" b="1" dirty="0" err="1"/>
              <a:t>cannot</a:t>
            </a:r>
            <a:r>
              <a:rPr lang="fr-FR" b="1" dirty="0"/>
              <a:t> </a:t>
            </a:r>
            <a:r>
              <a:rPr lang="fr-FR" b="1" dirty="0" err="1"/>
              <a:t>tolerate</a:t>
            </a:r>
            <a:r>
              <a:rPr lang="fr-FR" b="1" dirty="0"/>
              <a:t> curative doses (</a:t>
            </a:r>
            <a:r>
              <a:rPr lang="fr-FR" b="1" dirty="0" err="1"/>
              <a:t>esophagus</a:t>
            </a:r>
            <a:r>
              <a:rPr lang="fr-FR" b="1" dirty="0"/>
              <a:t>, </a:t>
            </a:r>
            <a:r>
              <a:rPr lang="fr-FR" b="1" dirty="0" err="1"/>
              <a:t>pancreas</a:t>
            </a:r>
            <a:r>
              <a:rPr lang="fr-FR" b="1" dirty="0"/>
              <a:t>, </a:t>
            </a:r>
            <a:r>
              <a:rPr lang="fr-FR" b="1" dirty="0" err="1"/>
              <a:t>lung</a:t>
            </a:r>
            <a:r>
              <a:rPr lang="fr-FR" b="1" dirty="0"/>
              <a:t>, </a:t>
            </a:r>
            <a:r>
              <a:rPr lang="fr-FR" b="1" dirty="0" err="1"/>
              <a:t>brain</a:t>
            </a:r>
            <a:r>
              <a:rPr lang="fr-FR" b="1" dirty="0"/>
              <a:t>).</a:t>
            </a:r>
          </a:p>
          <a:p>
            <a:r>
              <a:rPr lang="fr-FR" b="1" dirty="0" err="1"/>
              <a:t>Furthermore</a:t>
            </a:r>
            <a:r>
              <a:rPr lang="fr-FR" b="1" dirty="0"/>
              <a:t>, the </a:t>
            </a:r>
            <a:r>
              <a:rPr lang="fr-FR" b="1" dirty="0" err="1"/>
              <a:t>mortality</a:t>
            </a:r>
            <a:r>
              <a:rPr lang="fr-FR" b="1" dirty="0"/>
              <a:t> rate for certain cancers </a:t>
            </a:r>
            <a:r>
              <a:rPr lang="fr-FR" b="1" dirty="0" err="1"/>
              <a:t>remains</a:t>
            </a:r>
            <a:r>
              <a:rPr lang="fr-FR" b="1" dirty="0"/>
              <a:t> high, and long-</a:t>
            </a:r>
            <a:r>
              <a:rPr lang="fr-FR" b="1" dirty="0" err="1"/>
              <a:t>term</a:t>
            </a:r>
            <a:r>
              <a:rPr lang="fr-FR" b="1" dirty="0"/>
              <a:t> </a:t>
            </a:r>
            <a:r>
              <a:rPr lang="fr-FR" b="1" dirty="0" err="1"/>
              <a:t>morbidity</a:t>
            </a:r>
            <a:r>
              <a:rPr lang="fr-FR" b="1" dirty="0"/>
              <a:t> and </a:t>
            </a:r>
            <a:r>
              <a:rPr lang="fr-FR" b="1" dirty="0" err="1"/>
              <a:t>mortality</a:t>
            </a:r>
            <a:r>
              <a:rPr lang="fr-FR" b="1" dirty="0"/>
              <a:t> in </a:t>
            </a:r>
            <a:r>
              <a:rPr lang="fr-FR" b="1" dirty="0" err="1"/>
              <a:t>cured</a:t>
            </a:r>
            <a:r>
              <a:rPr lang="fr-FR" b="1" dirty="0"/>
              <a:t> patients </a:t>
            </a:r>
            <a:r>
              <a:rPr lang="fr-FR" b="1" dirty="0" err="1"/>
              <a:t>remains</a:t>
            </a:r>
            <a:r>
              <a:rPr lang="fr-FR" b="1" dirty="0"/>
              <a:t> a </a:t>
            </a:r>
            <a:r>
              <a:rPr lang="fr-FR" b="1" dirty="0" err="1"/>
              <a:t>problem</a:t>
            </a:r>
            <a:r>
              <a:rPr lang="fr-FR" b="1" dirty="0"/>
              <a:t> for </a:t>
            </a:r>
            <a:r>
              <a:rPr lang="fr-FR" b="1" dirty="0" err="1"/>
              <a:t>several</a:t>
            </a:r>
            <a:r>
              <a:rPr lang="fr-FR" b="1" dirty="0"/>
              <a:t> cancers.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5AFB84-503A-DB46-A39E-B750BE3DA50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941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>
            <a:extLst>
              <a:ext uri="{FF2B5EF4-FFF2-40B4-BE49-F238E27FC236}">
                <a16:creationId xmlns:a16="http://schemas.microsoft.com/office/drawing/2014/main" id="{14D755EA-F59D-F549-B08C-A04D632D2DF2}"/>
              </a:ext>
            </a:extLst>
          </p:cNvPr>
          <p:cNvSpPr/>
          <p:nvPr userDrawn="1"/>
        </p:nvSpPr>
        <p:spPr>
          <a:xfrm>
            <a:off x="1" y="0"/>
            <a:ext cx="5881586" cy="5670550"/>
          </a:xfrm>
          <a:custGeom>
            <a:avLst/>
            <a:gdLst/>
            <a:ahLst/>
            <a:cxnLst/>
            <a:rect l="l" t="t" r="r" b="b"/>
            <a:pathLst>
              <a:path w="4678045" h="5670550">
                <a:moveTo>
                  <a:pt x="0" y="5670003"/>
                </a:moveTo>
                <a:lnTo>
                  <a:pt x="4677752" y="5670003"/>
                </a:lnTo>
                <a:lnTo>
                  <a:pt x="4677752" y="0"/>
                </a:lnTo>
                <a:lnTo>
                  <a:pt x="0" y="0"/>
                </a:lnTo>
                <a:lnTo>
                  <a:pt x="0" y="5670003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pPr algn="l"/>
            <a:endParaRPr sz="226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228A734A-1081-8642-8619-6064EFF073ED}"/>
              </a:ext>
            </a:extLst>
          </p:cNvPr>
          <p:cNvSpPr txBox="1"/>
          <p:nvPr userDrawn="1"/>
        </p:nvSpPr>
        <p:spPr>
          <a:xfrm>
            <a:off x="807631" y="6650581"/>
            <a:ext cx="1804314" cy="461117"/>
          </a:xfrm>
          <a:prstGeom prst="rect">
            <a:avLst/>
          </a:prstGeom>
        </p:spPr>
        <p:txBody>
          <a:bodyPr vert="horz" wrap="square" lIns="0" tIns="15967" rIns="0" bIns="0" rtlCol="0">
            <a:spAutoFit/>
          </a:bodyPr>
          <a:lstStyle/>
          <a:p>
            <a:pPr marL="15968" marR="6387">
              <a:lnSpc>
                <a:spcPct val="100000"/>
              </a:lnSpc>
              <a:spcBef>
                <a:spcPts val="126"/>
              </a:spcBef>
            </a:pPr>
            <a:r>
              <a:rPr sz="1446" dirty="0">
                <a:latin typeface="Calibri" panose="020F0502020204030204" pitchFamily="34" charset="0"/>
                <a:cs typeface="Calibri" panose="020F0502020204030204" pitchFamily="34" charset="0"/>
              </a:rPr>
              <a:t>ENSEMBLE, </a:t>
            </a:r>
            <a:r>
              <a:rPr sz="1446" spc="0" dirty="0">
                <a:latin typeface="Calibri" panose="020F0502020204030204" pitchFamily="34" charset="0"/>
                <a:cs typeface="Calibri" panose="020F0502020204030204" pitchFamily="34" charset="0"/>
              </a:rPr>
              <a:t>PRENONS  </a:t>
            </a:r>
            <a:r>
              <a:rPr sz="1446" dirty="0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sz="1446" spc="0" dirty="0">
                <a:latin typeface="Calibri" panose="020F0502020204030204" pitchFamily="34" charset="0"/>
                <a:cs typeface="Calibri" panose="020F0502020204030204" pitchFamily="34" charset="0"/>
              </a:rPr>
              <a:t>CANCER </a:t>
            </a:r>
            <a:r>
              <a:rPr sz="1446" dirty="0"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sz="1446" spc="-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46" spc="0" dirty="0">
                <a:latin typeface="Calibri" panose="020F0502020204030204" pitchFamily="34" charset="0"/>
                <a:cs typeface="Calibri" panose="020F0502020204030204" pitchFamily="34" charset="0"/>
              </a:rPr>
              <a:t>VITESSE</a:t>
            </a:r>
            <a:endParaRPr sz="1446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B5351C12-2F20-EE41-ABA2-B04FD7AFB7F4}"/>
              </a:ext>
            </a:extLst>
          </p:cNvPr>
          <p:cNvSpPr/>
          <p:nvPr userDrawn="1"/>
        </p:nvSpPr>
        <p:spPr>
          <a:xfrm>
            <a:off x="840172" y="7084330"/>
            <a:ext cx="1661111" cy="0"/>
          </a:xfrm>
          <a:custGeom>
            <a:avLst/>
            <a:gdLst/>
            <a:ahLst/>
            <a:cxnLst/>
            <a:rect l="l" t="t" r="r" b="b"/>
            <a:pathLst>
              <a:path w="1659889">
                <a:moveTo>
                  <a:pt x="0" y="0"/>
                </a:moveTo>
                <a:lnTo>
                  <a:pt x="1659559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26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EBE5B579-D989-8A48-A10B-F1935F82C2A0}"/>
              </a:ext>
            </a:extLst>
          </p:cNvPr>
          <p:cNvSpPr/>
          <p:nvPr userDrawn="1"/>
        </p:nvSpPr>
        <p:spPr>
          <a:xfrm>
            <a:off x="840172" y="1404805"/>
            <a:ext cx="1564804" cy="0"/>
          </a:xfrm>
          <a:custGeom>
            <a:avLst/>
            <a:gdLst/>
            <a:ahLst/>
            <a:cxnLst/>
            <a:rect l="l" t="t" r="r" b="b"/>
            <a:pathLst>
              <a:path w="1244600">
                <a:moveTo>
                  <a:pt x="0" y="0"/>
                </a:moveTo>
                <a:lnTo>
                  <a:pt x="12446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26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Espace réservé pour une image  3">
            <a:extLst>
              <a:ext uri="{FF2B5EF4-FFF2-40B4-BE49-F238E27FC236}">
                <a16:creationId xmlns:a16="http://schemas.microsoft.com/office/drawing/2014/main" id="{C543F4C9-384B-5A49-989C-6C00B2949C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0030" y="-15875"/>
            <a:ext cx="7584508" cy="56864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E3227E9-3780-5341-A849-36C5E8F66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597" y="1571625"/>
            <a:ext cx="4598607" cy="3200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algn="l">
              <a:defRPr sz="7292" b="1" i="0">
                <a:solidFill>
                  <a:srgbClr val="5557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9134B6DF-34AE-0146-9021-91147961A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402" y="276225"/>
            <a:ext cx="4598607" cy="68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/>
          <a:lstStyle>
            <a:lvl1pPr algn="l">
              <a:defRPr sz="2263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b="1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  <a:lvl6pPr>
              <a:defRPr b="1">
                <a:solidFill>
                  <a:schemeClr val="bg1"/>
                </a:solidFill>
              </a:defRPr>
            </a:lvl6pPr>
            <a:lvl7pPr>
              <a:defRPr b="1">
                <a:solidFill>
                  <a:schemeClr val="bg1"/>
                </a:solidFill>
              </a:defRPr>
            </a:lvl7pPr>
            <a:lvl8pPr>
              <a:defRPr b="1">
                <a:solidFill>
                  <a:schemeClr val="bg1"/>
                </a:solidFill>
              </a:defRPr>
            </a:lvl8pPr>
            <a:lvl9pPr>
              <a:defRPr b="1">
                <a:solidFill>
                  <a:schemeClr val="bg1"/>
                </a:solidFill>
              </a:defRPr>
            </a:lvl9pPr>
          </a:lstStyle>
          <a:p>
            <a:pPr lvl="0"/>
            <a:r>
              <a:rPr lang="fr-FR"/>
              <a:t>Dr NOM Prénom + Fonction…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67805DF-91B4-E249-9846-4DE0BC9D07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402" y="1038225"/>
            <a:ext cx="4598607" cy="30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/>
          <a:lstStyle>
            <a:lvl1pPr algn="l">
              <a:defRPr sz="2012">
                <a:solidFill>
                  <a:schemeClr val="bg1"/>
                </a:solidFill>
              </a:defRPr>
            </a:lvl1pPr>
            <a:lvl2pPr>
              <a:defRPr sz="2012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12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12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12">
                <a:solidFill>
                  <a:schemeClr val="bg1"/>
                </a:solidFill>
              </a:defRPr>
            </a:lvl5pPr>
            <a:lvl6pPr>
              <a:defRPr sz="2012">
                <a:solidFill>
                  <a:schemeClr val="bg1"/>
                </a:solidFill>
              </a:defRPr>
            </a:lvl6pPr>
            <a:lvl7pPr>
              <a:defRPr sz="2012">
                <a:solidFill>
                  <a:schemeClr val="bg1"/>
                </a:solidFill>
              </a:defRPr>
            </a:lvl7pPr>
            <a:lvl8pPr>
              <a:defRPr sz="2012">
                <a:solidFill>
                  <a:schemeClr val="bg1"/>
                </a:solidFill>
              </a:defRPr>
            </a:lvl8pPr>
            <a:lvl9pPr>
              <a:defRPr sz="2012">
                <a:solidFill>
                  <a:schemeClr val="bg1"/>
                </a:solidFill>
              </a:defRPr>
            </a:lvl9pPr>
          </a:lstStyle>
          <a:p>
            <a:pPr lvl="0"/>
            <a:r>
              <a:rPr lang="fr-FR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93058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2">
          <p15:clr>
            <a:srgbClr val="FBAE40"/>
          </p15:clr>
        </p15:guide>
        <p15:guide id="2" pos="423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>
            <a:extLst>
              <a:ext uri="{FF2B5EF4-FFF2-40B4-BE49-F238E27FC236}">
                <a16:creationId xmlns:a16="http://schemas.microsoft.com/office/drawing/2014/main" id="{14D755EA-F59D-F549-B08C-A04D632D2DF2}"/>
              </a:ext>
            </a:extLst>
          </p:cNvPr>
          <p:cNvSpPr/>
          <p:nvPr userDrawn="1"/>
        </p:nvSpPr>
        <p:spPr>
          <a:xfrm>
            <a:off x="2" y="0"/>
            <a:ext cx="5881585" cy="5670550"/>
          </a:xfrm>
          <a:custGeom>
            <a:avLst/>
            <a:gdLst/>
            <a:ahLst/>
            <a:cxnLst/>
            <a:rect l="l" t="t" r="r" b="b"/>
            <a:pathLst>
              <a:path w="4678045" h="5670550">
                <a:moveTo>
                  <a:pt x="0" y="5670003"/>
                </a:moveTo>
                <a:lnTo>
                  <a:pt x="4677752" y="5670003"/>
                </a:lnTo>
                <a:lnTo>
                  <a:pt x="4677752" y="0"/>
                </a:lnTo>
                <a:lnTo>
                  <a:pt x="0" y="0"/>
                </a:lnTo>
                <a:lnTo>
                  <a:pt x="0" y="5670003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pPr algn="l"/>
            <a:endParaRPr sz="226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228A734A-1081-8642-8619-6064EFF073ED}"/>
              </a:ext>
            </a:extLst>
          </p:cNvPr>
          <p:cNvSpPr txBox="1"/>
          <p:nvPr userDrawn="1"/>
        </p:nvSpPr>
        <p:spPr>
          <a:xfrm>
            <a:off x="807631" y="6650581"/>
            <a:ext cx="1804315" cy="460859"/>
          </a:xfrm>
          <a:prstGeom prst="rect">
            <a:avLst/>
          </a:prstGeom>
        </p:spPr>
        <p:txBody>
          <a:bodyPr vert="horz" wrap="square" lIns="0" tIns="15966" rIns="0" bIns="0" rtlCol="0">
            <a:spAutoFit/>
          </a:bodyPr>
          <a:lstStyle/>
          <a:p>
            <a:pPr marL="15967" marR="6387">
              <a:lnSpc>
                <a:spcPct val="100000"/>
              </a:lnSpc>
              <a:spcBef>
                <a:spcPts val="126"/>
              </a:spcBef>
            </a:pPr>
            <a:r>
              <a:rPr sz="1445">
                <a:latin typeface="Calibri" panose="020F0502020204030204" pitchFamily="34" charset="0"/>
                <a:cs typeface="Calibri" panose="020F0502020204030204" pitchFamily="34" charset="0"/>
              </a:rPr>
              <a:t>ENSEMBLE, </a:t>
            </a:r>
            <a:r>
              <a:rPr sz="1445" spc="0">
                <a:latin typeface="Calibri" panose="020F0502020204030204" pitchFamily="34" charset="0"/>
                <a:cs typeface="Calibri" panose="020F0502020204030204" pitchFamily="34" charset="0"/>
              </a:rPr>
              <a:t>PRENONS  </a:t>
            </a:r>
            <a:r>
              <a:rPr sz="1445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sz="1445" spc="0">
                <a:latin typeface="Calibri" panose="020F0502020204030204" pitchFamily="34" charset="0"/>
                <a:cs typeface="Calibri" panose="020F0502020204030204" pitchFamily="34" charset="0"/>
              </a:rPr>
              <a:t>CANCER </a:t>
            </a:r>
            <a:r>
              <a:rPr sz="1445"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sz="1445" spc="-13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445" spc="0">
                <a:latin typeface="Calibri" panose="020F0502020204030204" pitchFamily="34" charset="0"/>
                <a:cs typeface="Calibri" panose="020F0502020204030204" pitchFamily="34" charset="0"/>
              </a:rPr>
              <a:t>VITESSE</a:t>
            </a:r>
            <a:endParaRPr sz="144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B5351C12-2F20-EE41-ABA2-B04FD7AFB7F4}"/>
              </a:ext>
            </a:extLst>
          </p:cNvPr>
          <p:cNvSpPr/>
          <p:nvPr userDrawn="1"/>
        </p:nvSpPr>
        <p:spPr>
          <a:xfrm>
            <a:off x="840174" y="7084330"/>
            <a:ext cx="1661111" cy="0"/>
          </a:xfrm>
          <a:custGeom>
            <a:avLst/>
            <a:gdLst/>
            <a:ahLst/>
            <a:cxnLst/>
            <a:rect l="l" t="t" r="r" b="b"/>
            <a:pathLst>
              <a:path w="1659889">
                <a:moveTo>
                  <a:pt x="0" y="0"/>
                </a:moveTo>
                <a:lnTo>
                  <a:pt x="1659559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26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EBE5B579-D989-8A48-A10B-F1935F82C2A0}"/>
              </a:ext>
            </a:extLst>
          </p:cNvPr>
          <p:cNvSpPr/>
          <p:nvPr userDrawn="1"/>
        </p:nvSpPr>
        <p:spPr>
          <a:xfrm>
            <a:off x="840172" y="1404805"/>
            <a:ext cx="1564804" cy="0"/>
          </a:xfrm>
          <a:custGeom>
            <a:avLst/>
            <a:gdLst/>
            <a:ahLst/>
            <a:cxnLst/>
            <a:rect l="l" t="t" r="r" b="b"/>
            <a:pathLst>
              <a:path w="1244600">
                <a:moveTo>
                  <a:pt x="0" y="0"/>
                </a:moveTo>
                <a:lnTo>
                  <a:pt x="12446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26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Espace réservé pour une image  3">
            <a:extLst>
              <a:ext uri="{FF2B5EF4-FFF2-40B4-BE49-F238E27FC236}">
                <a16:creationId xmlns:a16="http://schemas.microsoft.com/office/drawing/2014/main" id="{C543F4C9-384B-5A49-989C-6C00B2949C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0031" y="-15874"/>
            <a:ext cx="7584507" cy="56864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E3227E9-3780-5341-A849-36C5E8F66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598" y="1571626"/>
            <a:ext cx="4598607" cy="32003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algn="l">
              <a:defRPr sz="7291" b="1" i="0">
                <a:solidFill>
                  <a:srgbClr val="5557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9134B6DF-34AE-0146-9021-91147961A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403" y="276226"/>
            <a:ext cx="4598607" cy="68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/>
          <a:lstStyle>
            <a:lvl1pPr algn="l">
              <a:defRPr sz="2263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b="1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  <a:lvl6pPr>
              <a:defRPr b="1">
                <a:solidFill>
                  <a:schemeClr val="bg1"/>
                </a:solidFill>
              </a:defRPr>
            </a:lvl6pPr>
            <a:lvl7pPr>
              <a:defRPr b="1">
                <a:solidFill>
                  <a:schemeClr val="bg1"/>
                </a:solidFill>
              </a:defRPr>
            </a:lvl7pPr>
            <a:lvl8pPr>
              <a:defRPr b="1">
                <a:solidFill>
                  <a:schemeClr val="bg1"/>
                </a:solidFill>
              </a:defRPr>
            </a:lvl8pPr>
            <a:lvl9pPr>
              <a:defRPr b="1">
                <a:solidFill>
                  <a:schemeClr val="bg1"/>
                </a:solidFill>
              </a:defRPr>
            </a:lvl9pPr>
          </a:lstStyle>
          <a:p>
            <a:pPr lvl="0"/>
            <a:r>
              <a:rPr lang="fr-FR"/>
              <a:t>Dr NOM Prénom + Fonction…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67805DF-91B4-E249-9846-4DE0BC9D07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403" y="1038225"/>
            <a:ext cx="4598607" cy="30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/>
          <a:lstStyle>
            <a:lvl1pPr algn="l">
              <a:defRPr sz="2011">
                <a:solidFill>
                  <a:schemeClr val="bg1"/>
                </a:solidFill>
              </a:defRPr>
            </a:lvl1pPr>
            <a:lvl2pPr>
              <a:defRPr sz="2011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11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11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11">
                <a:solidFill>
                  <a:schemeClr val="bg1"/>
                </a:solidFill>
              </a:defRPr>
            </a:lvl5pPr>
            <a:lvl6pPr>
              <a:defRPr sz="2011">
                <a:solidFill>
                  <a:schemeClr val="bg1"/>
                </a:solidFill>
              </a:defRPr>
            </a:lvl6pPr>
            <a:lvl7pPr>
              <a:defRPr sz="2011">
                <a:solidFill>
                  <a:schemeClr val="bg1"/>
                </a:solidFill>
              </a:defRPr>
            </a:lvl7pPr>
            <a:lvl8pPr>
              <a:defRPr sz="2011">
                <a:solidFill>
                  <a:schemeClr val="bg1"/>
                </a:solidFill>
              </a:defRPr>
            </a:lvl8pPr>
            <a:lvl9pPr>
              <a:defRPr sz="2011">
                <a:solidFill>
                  <a:schemeClr val="bg1"/>
                </a:solidFill>
              </a:defRPr>
            </a:lvl9pPr>
          </a:lstStyle>
          <a:p>
            <a:pPr lvl="0"/>
            <a:r>
              <a:rPr lang="fr-FR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259114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2">
          <p15:clr>
            <a:srgbClr val="FBAE40"/>
          </p15:clr>
        </p15:guide>
        <p15:guide id="2" pos="423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s sous-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0" y="1"/>
            <a:ext cx="12603058" cy="840105"/>
          </a:xfrm>
          <a:custGeom>
            <a:avLst/>
            <a:gdLst/>
            <a:ahLst/>
            <a:cxnLst/>
            <a:rect l="l" t="t" r="r" b="b"/>
            <a:pathLst>
              <a:path w="10024110" h="840105">
                <a:moveTo>
                  <a:pt x="0" y="839990"/>
                </a:moveTo>
                <a:lnTo>
                  <a:pt x="10023754" y="839990"/>
                </a:lnTo>
                <a:lnTo>
                  <a:pt x="10023754" y="0"/>
                </a:lnTo>
                <a:lnTo>
                  <a:pt x="0" y="0"/>
                </a:lnTo>
                <a:lnTo>
                  <a:pt x="0" y="839990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13536C0-5928-3B44-86E3-D2970FDC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05" y="200025"/>
            <a:ext cx="11742126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>
            <a:lvl1pPr algn="l">
              <a:defRPr sz="3268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ADAB42-9B41-FA48-85C5-633047E0C369}"/>
              </a:ext>
            </a:extLst>
          </p:cNvPr>
          <p:cNvSpPr/>
          <p:nvPr userDrawn="1"/>
        </p:nvSpPr>
        <p:spPr>
          <a:xfrm>
            <a:off x="12566332" y="-4626"/>
            <a:ext cx="878206" cy="844731"/>
          </a:xfrm>
          <a:prstGeom prst="rect">
            <a:avLst/>
          </a:prstGeom>
          <a:solidFill>
            <a:srgbClr val="55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63"/>
          </a:p>
        </p:txBody>
      </p:sp>
      <p:sp>
        <p:nvSpPr>
          <p:cNvPr id="27" name="Holder 6">
            <a:extLst>
              <a:ext uri="{FF2B5EF4-FFF2-40B4-BE49-F238E27FC236}">
                <a16:creationId xmlns:a16="http://schemas.microsoft.com/office/drawing/2014/main" id="{6D311D75-903D-2A41-8384-4A389E687D8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757943" y="352426"/>
            <a:ext cx="505527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0" tIns="0" rIns="0" bIns="0"/>
          <a:lstStyle>
            <a:lvl1pPr algn="ctr">
              <a:defRPr sz="176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F82FFA0-0397-F04D-9B0D-1F8D36EB5F6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8" name="Holder 4">
            <a:extLst>
              <a:ext uri="{FF2B5EF4-FFF2-40B4-BE49-F238E27FC236}">
                <a16:creationId xmlns:a16="http://schemas.microsoft.com/office/drawing/2014/main" id="{D442FB65-AA69-6E4D-B3EB-6A5CD2F9611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824206" y="7019772"/>
            <a:ext cx="4269391" cy="228600"/>
          </a:xfrm>
          <a:prstGeom prst="rect">
            <a:avLst/>
          </a:prstGeom>
        </p:spPr>
        <p:txBody>
          <a:bodyPr lIns="0" tIns="0" rIns="0" bIns="0"/>
          <a:lstStyle>
            <a:lvl1pPr>
              <a:defRPr sz="1760" b="0" i="0">
                <a:solidFill>
                  <a:srgbClr val="5557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15967">
              <a:spcBef>
                <a:spcPts val="31"/>
              </a:spcBef>
            </a:pPr>
            <a:r>
              <a:rPr lang="fr-FR" b="1" spc="19"/>
              <a:t>ISAB</a:t>
            </a:r>
          </a:p>
        </p:txBody>
      </p:sp>
      <p:sp>
        <p:nvSpPr>
          <p:cNvPr id="29" name="bk object 18">
            <a:extLst>
              <a:ext uri="{FF2B5EF4-FFF2-40B4-BE49-F238E27FC236}">
                <a16:creationId xmlns:a16="http://schemas.microsoft.com/office/drawing/2014/main" id="{88057E8B-4208-3C4F-864C-2A19E851883B}"/>
              </a:ext>
            </a:extLst>
          </p:cNvPr>
          <p:cNvSpPr/>
          <p:nvPr userDrawn="1"/>
        </p:nvSpPr>
        <p:spPr>
          <a:xfrm>
            <a:off x="0" y="840017"/>
            <a:ext cx="13442941" cy="5880099"/>
          </a:xfrm>
          <a:custGeom>
            <a:avLst/>
            <a:gdLst/>
            <a:ahLst/>
            <a:cxnLst/>
            <a:rect l="l" t="t" r="r" b="b"/>
            <a:pathLst>
              <a:path w="10692130" h="5880100">
                <a:moveTo>
                  <a:pt x="0" y="5879985"/>
                </a:moveTo>
                <a:lnTo>
                  <a:pt x="10692003" y="5879985"/>
                </a:lnTo>
                <a:lnTo>
                  <a:pt x="10692003" y="0"/>
                </a:lnTo>
                <a:lnTo>
                  <a:pt x="0" y="0"/>
                </a:lnTo>
                <a:lnTo>
                  <a:pt x="0" y="5879985"/>
                </a:lnTo>
                <a:close/>
              </a:path>
            </a:pathLst>
          </a:custGeom>
          <a:solidFill>
            <a:srgbClr val="EBEAEB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6F139C94-0C04-8745-B877-9AA6DB2229F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85204" y="7019772"/>
            <a:ext cx="4023782" cy="228600"/>
          </a:xfrm>
          <a:prstGeom prst="rect">
            <a:avLst/>
          </a:prstGeom>
        </p:spPr>
        <p:txBody>
          <a:bodyPr/>
          <a:lstStyle>
            <a:lvl1pPr>
              <a:defRPr sz="1760"/>
            </a:lvl1pPr>
          </a:lstStyle>
          <a:p>
            <a:r>
              <a:rPr lang="fr-FR"/>
              <a:t>01/10/24</a:t>
            </a:r>
            <a:endParaRPr lang="en-US"/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F05DC4ED-B9DE-BE44-AABD-01EC29546D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205" y="1724026"/>
            <a:ext cx="11742126" cy="40386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934065" indent="-359256">
              <a:buClr>
                <a:schemeClr val="tx2"/>
              </a:buClr>
              <a:buFont typeface="Arial" panose="020B0604020202020204" pitchFamily="34" charset="0"/>
              <a:buChar char="•"/>
              <a:defRPr sz="2011">
                <a:solidFill>
                  <a:schemeClr val="tx1"/>
                </a:solidFill>
              </a:defRPr>
            </a:lvl2pPr>
            <a:lvl3pPr marL="1508875" indent="-359256">
              <a:buClr>
                <a:schemeClr val="tx2"/>
              </a:buClr>
              <a:buFont typeface="Arial" panose="020B0604020202020204" pitchFamily="34" charset="0"/>
              <a:buChar char="•"/>
              <a:defRPr sz="1760">
                <a:solidFill>
                  <a:schemeClr val="tx1"/>
                </a:solidFill>
              </a:defRPr>
            </a:lvl3pPr>
            <a:lvl4pPr marL="1939981" indent="-215553">
              <a:buClr>
                <a:schemeClr val="tx2"/>
              </a:buClr>
              <a:buFont typeface="Arial" panose="020B0604020202020204" pitchFamily="34" charset="0"/>
              <a:buChar char="•"/>
              <a:defRPr sz="1509">
                <a:solidFill>
                  <a:schemeClr val="tx1"/>
                </a:solidFill>
              </a:defRPr>
            </a:lvl4pPr>
            <a:lvl5pPr marL="2514791" indent="-215553">
              <a:buClr>
                <a:schemeClr val="tx2"/>
              </a:buClr>
              <a:buFont typeface="Arial" panose="020B0604020202020204" pitchFamily="34" charset="0"/>
              <a:buChar char="•"/>
              <a:defRPr sz="1384">
                <a:solidFill>
                  <a:schemeClr val="tx1"/>
                </a:solidFill>
              </a:defRPr>
            </a:lvl5pPr>
            <a:lvl6pPr marL="3089600" indent="-215553">
              <a:buClr>
                <a:schemeClr val="tx2"/>
              </a:buClr>
              <a:buFont typeface="Arial" panose="020B0604020202020204" pitchFamily="34" charset="0"/>
              <a:buChar char="•"/>
              <a:defRPr sz="1320">
                <a:solidFill>
                  <a:schemeClr val="tx1"/>
                </a:solidFill>
              </a:defRPr>
            </a:lvl6pPr>
            <a:lvl7pPr marL="3808112" indent="-359256">
              <a:buClr>
                <a:schemeClr val="tx2"/>
              </a:buClr>
              <a:buFont typeface="Arial" panose="020B0604020202020204" pitchFamily="34" charset="0"/>
              <a:buChar char="•"/>
              <a:defRPr sz="1257">
                <a:solidFill>
                  <a:schemeClr val="tx1"/>
                </a:solidFill>
              </a:defRPr>
            </a:lvl7pPr>
            <a:lvl8pPr marL="4382922" indent="-359256">
              <a:buClr>
                <a:schemeClr val="tx2"/>
              </a:buClr>
              <a:buFont typeface="Arial" panose="020B0604020202020204" pitchFamily="34" charset="0"/>
              <a:buChar char="•"/>
              <a:defRPr sz="1132">
                <a:solidFill>
                  <a:schemeClr val="tx1"/>
                </a:solidFill>
              </a:defRPr>
            </a:lvl8pPr>
            <a:lvl9pPr marL="4814030" indent="-215553">
              <a:buClr>
                <a:schemeClr val="tx2"/>
              </a:buClr>
              <a:buFont typeface="Arial" panose="020B0604020202020204" pitchFamily="34" charset="0"/>
              <a:buChar char="•"/>
              <a:defRPr sz="1006">
                <a:solidFill>
                  <a:schemeClr val="tx1"/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2474D8FE-36C6-488C-A280-D603BB8798C8}"/>
              </a:ext>
            </a:extLst>
          </p:cNvPr>
          <p:cNvSpPr/>
          <p:nvPr userDrawn="1"/>
        </p:nvSpPr>
        <p:spPr>
          <a:xfrm>
            <a:off x="12208668" y="6905626"/>
            <a:ext cx="413578" cy="432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6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813" y="7042861"/>
            <a:ext cx="449139" cy="36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2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s sous-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0" y="1"/>
            <a:ext cx="12603057" cy="840105"/>
          </a:xfrm>
          <a:custGeom>
            <a:avLst/>
            <a:gdLst/>
            <a:ahLst/>
            <a:cxnLst/>
            <a:rect l="l" t="t" r="r" b="b"/>
            <a:pathLst>
              <a:path w="10024110" h="840105">
                <a:moveTo>
                  <a:pt x="0" y="839990"/>
                </a:moveTo>
                <a:lnTo>
                  <a:pt x="10023754" y="839990"/>
                </a:lnTo>
                <a:lnTo>
                  <a:pt x="10023754" y="0"/>
                </a:lnTo>
                <a:lnTo>
                  <a:pt x="0" y="0"/>
                </a:lnTo>
                <a:lnTo>
                  <a:pt x="0" y="839990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13536C0-5928-3B44-86E3-D2970FDC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04" y="200025"/>
            <a:ext cx="11742127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>
            <a:lvl1pPr algn="l">
              <a:defRPr sz="3269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ADAB42-9B41-FA48-85C5-633047E0C369}"/>
              </a:ext>
            </a:extLst>
          </p:cNvPr>
          <p:cNvSpPr/>
          <p:nvPr userDrawn="1"/>
        </p:nvSpPr>
        <p:spPr>
          <a:xfrm>
            <a:off x="12566332" y="-4626"/>
            <a:ext cx="878206" cy="844731"/>
          </a:xfrm>
          <a:prstGeom prst="rect">
            <a:avLst/>
          </a:prstGeom>
          <a:solidFill>
            <a:srgbClr val="55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63"/>
          </a:p>
        </p:txBody>
      </p:sp>
      <p:sp>
        <p:nvSpPr>
          <p:cNvPr id="27" name="Holder 6">
            <a:extLst>
              <a:ext uri="{FF2B5EF4-FFF2-40B4-BE49-F238E27FC236}">
                <a16:creationId xmlns:a16="http://schemas.microsoft.com/office/drawing/2014/main" id="{6D311D75-903D-2A41-8384-4A389E687D8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757941" y="352425"/>
            <a:ext cx="505527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0" tIns="0" rIns="0" bIns="0"/>
          <a:lstStyle>
            <a:lvl1pPr algn="ctr">
              <a:defRPr sz="176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F82FFA0-0397-F04D-9B0D-1F8D36EB5F6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8" name="Holder 4">
            <a:extLst>
              <a:ext uri="{FF2B5EF4-FFF2-40B4-BE49-F238E27FC236}">
                <a16:creationId xmlns:a16="http://schemas.microsoft.com/office/drawing/2014/main" id="{D442FB65-AA69-6E4D-B3EB-6A5CD2F9611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824205" y="7019772"/>
            <a:ext cx="4269391" cy="228600"/>
          </a:xfrm>
          <a:prstGeom prst="rect">
            <a:avLst/>
          </a:prstGeom>
        </p:spPr>
        <p:txBody>
          <a:bodyPr lIns="0" tIns="0" rIns="0" bIns="0"/>
          <a:lstStyle>
            <a:lvl1pPr>
              <a:defRPr sz="1760" b="0" i="0">
                <a:solidFill>
                  <a:srgbClr val="5557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15968">
              <a:spcBef>
                <a:spcPts val="31"/>
              </a:spcBef>
            </a:pPr>
            <a:r>
              <a:rPr lang="fr-FR" b="1" spc="19"/>
              <a:t>ISAB</a:t>
            </a:r>
          </a:p>
        </p:txBody>
      </p:sp>
      <p:sp>
        <p:nvSpPr>
          <p:cNvPr id="29" name="bk object 18">
            <a:extLst>
              <a:ext uri="{FF2B5EF4-FFF2-40B4-BE49-F238E27FC236}">
                <a16:creationId xmlns:a16="http://schemas.microsoft.com/office/drawing/2014/main" id="{88057E8B-4208-3C4F-864C-2A19E851883B}"/>
              </a:ext>
            </a:extLst>
          </p:cNvPr>
          <p:cNvSpPr/>
          <p:nvPr userDrawn="1"/>
        </p:nvSpPr>
        <p:spPr>
          <a:xfrm>
            <a:off x="0" y="840016"/>
            <a:ext cx="13442941" cy="5880100"/>
          </a:xfrm>
          <a:custGeom>
            <a:avLst/>
            <a:gdLst/>
            <a:ahLst/>
            <a:cxnLst/>
            <a:rect l="l" t="t" r="r" b="b"/>
            <a:pathLst>
              <a:path w="10692130" h="5880100">
                <a:moveTo>
                  <a:pt x="0" y="5879985"/>
                </a:moveTo>
                <a:lnTo>
                  <a:pt x="10692003" y="5879985"/>
                </a:lnTo>
                <a:lnTo>
                  <a:pt x="10692003" y="0"/>
                </a:lnTo>
                <a:lnTo>
                  <a:pt x="0" y="0"/>
                </a:lnTo>
                <a:lnTo>
                  <a:pt x="0" y="5879985"/>
                </a:lnTo>
                <a:close/>
              </a:path>
            </a:pathLst>
          </a:custGeom>
          <a:solidFill>
            <a:srgbClr val="EBEAEB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6F139C94-0C04-8745-B877-9AA6DB2229F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85204" y="7019772"/>
            <a:ext cx="4023782" cy="228600"/>
          </a:xfrm>
          <a:prstGeom prst="rect">
            <a:avLst/>
          </a:prstGeom>
        </p:spPr>
        <p:txBody>
          <a:bodyPr/>
          <a:lstStyle>
            <a:lvl1pPr>
              <a:defRPr sz="1760"/>
            </a:lvl1pPr>
          </a:lstStyle>
          <a:p>
            <a:r>
              <a:rPr lang="fr-FR"/>
              <a:t>01/10/24</a:t>
            </a:r>
            <a:endParaRPr lang="en-US"/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F05DC4ED-B9DE-BE44-AABD-01EC29546D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4204" y="1724025"/>
            <a:ext cx="11742127" cy="40386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934111" indent="-359273">
              <a:buClr>
                <a:schemeClr val="tx2"/>
              </a:buClr>
              <a:buFont typeface="Arial" panose="020B0604020202020204" pitchFamily="34" charset="0"/>
              <a:buChar char="•"/>
              <a:defRPr sz="2012">
                <a:solidFill>
                  <a:schemeClr val="tx1"/>
                </a:solidFill>
              </a:defRPr>
            </a:lvl2pPr>
            <a:lvl3pPr marL="1508949" indent="-359273">
              <a:buClr>
                <a:schemeClr val="tx2"/>
              </a:buClr>
              <a:buFont typeface="Arial" panose="020B0604020202020204" pitchFamily="34" charset="0"/>
              <a:buChar char="•"/>
              <a:defRPr sz="1760">
                <a:solidFill>
                  <a:schemeClr val="tx1"/>
                </a:solidFill>
              </a:defRPr>
            </a:lvl3pPr>
            <a:lvl4pPr marL="1940077" indent="-215564">
              <a:buClr>
                <a:schemeClr val="tx2"/>
              </a:buClr>
              <a:buFont typeface="Arial" panose="020B0604020202020204" pitchFamily="34" charset="0"/>
              <a:buChar char="•"/>
              <a:defRPr sz="1509">
                <a:solidFill>
                  <a:schemeClr val="tx1"/>
                </a:solidFill>
              </a:defRPr>
            </a:lvl4pPr>
            <a:lvl5pPr marL="2514914" indent="-215564">
              <a:buClr>
                <a:schemeClr val="tx2"/>
              </a:buClr>
              <a:buFont typeface="Arial" panose="020B0604020202020204" pitchFamily="34" charset="0"/>
              <a:buChar char="•"/>
              <a:defRPr sz="1383">
                <a:solidFill>
                  <a:schemeClr val="tx1"/>
                </a:solidFill>
              </a:defRPr>
            </a:lvl5pPr>
            <a:lvl6pPr marL="3089752" indent="-215564">
              <a:buClr>
                <a:schemeClr val="tx2"/>
              </a:buClr>
              <a:buFont typeface="Arial" panose="020B0604020202020204" pitchFamily="34" charset="0"/>
              <a:buChar char="•"/>
              <a:defRPr sz="1320">
                <a:solidFill>
                  <a:schemeClr val="tx1"/>
                </a:solidFill>
              </a:defRPr>
            </a:lvl6pPr>
            <a:lvl7pPr marL="3808299" indent="-359273">
              <a:buClr>
                <a:schemeClr val="tx2"/>
              </a:buClr>
              <a:buFont typeface="Arial" panose="020B0604020202020204" pitchFamily="34" charset="0"/>
              <a:buChar char="•"/>
              <a:defRPr sz="1257">
                <a:solidFill>
                  <a:schemeClr val="tx1"/>
                </a:solidFill>
              </a:defRPr>
            </a:lvl7pPr>
            <a:lvl8pPr marL="4383136" indent="-359273">
              <a:buClr>
                <a:schemeClr val="tx2"/>
              </a:buClr>
              <a:buFont typeface="Arial" panose="020B0604020202020204" pitchFamily="34" charset="0"/>
              <a:buChar char="•"/>
              <a:defRPr sz="1132">
                <a:solidFill>
                  <a:schemeClr val="tx1"/>
                </a:solidFill>
              </a:defRPr>
            </a:lvl8pPr>
            <a:lvl9pPr marL="4814265" indent="-215564">
              <a:buClr>
                <a:schemeClr val="tx2"/>
              </a:buClr>
              <a:buFont typeface="Arial" panose="020B0604020202020204" pitchFamily="34" charset="0"/>
              <a:buChar char="•"/>
              <a:defRPr sz="1006">
                <a:solidFill>
                  <a:schemeClr val="tx1"/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2474D8FE-36C6-488C-A280-D603BB8798C8}"/>
              </a:ext>
            </a:extLst>
          </p:cNvPr>
          <p:cNvSpPr/>
          <p:nvPr userDrawn="1"/>
        </p:nvSpPr>
        <p:spPr>
          <a:xfrm>
            <a:off x="12208668" y="6905625"/>
            <a:ext cx="413579" cy="432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6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813" y="7042860"/>
            <a:ext cx="449140" cy="36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34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5190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>
            <a:extLst>
              <a:ext uri="{FF2B5EF4-FFF2-40B4-BE49-F238E27FC236}">
                <a16:creationId xmlns:a16="http://schemas.microsoft.com/office/drawing/2014/main" id="{14D755EA-F59D-F549-B08C-A04D632D2DF2}"/>
              </a:ext>
            </a:extLst>
          </p:cNvPr>
          <p:cNvSpPr/>
          <p:nvPr userDrawn="1"/>
        </p:nvSpPr>
        <p:spPr>
          <a:xfrm>
            <a:off x="1" y="0"/>
            <a:ext cx="5881587" cy="5670550"/>
          </a:xfrm>
          <a:custGeom>
            <a:avLst/>
            <a:gdLst/>
            <a:ahLst/>
            <a:cxnLst/>
            <a:rect l="l" t="t" r="r" b="b"/>
            <a:pathLst>
              <a:path w="4678045" h="5670550">
                <a:moveTo>
                  <a:pt x="0" y="5670003"/>
                </a:moveTo>
                <a:lnTo>
                  <a:pt x="4677752" y="5670003"/>
                </a:lnTo>
                <a:lnTo>
                  <a:pt x="4677752" y="0"/>
                </a:lnTo>
                <a:lnTo>
                  <a:pt x="0" y="0"/>
                </a:lnTo>
                <a:lnTo>
                  <a:pt x="0" y="5670003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pPr algn="l"/>
            <a:endParaRPr sz="1634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46BE0077-1408-D74C-B7D8-02991C20F9BD}"/>
              </a:ext>
            </a:extLst>
          </p:cNvPr>
          <p:cNvSpPr/>
          <p:nvPr userDrawn="1"/>
        </p:nvSpPr>
        <p:spPr>
          <a:xfrm>
            <a:off x="11649406" y="6316508"/>
            <a:ext cx="953167" cy="771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228A734A-1081-8642-8619-6064EFF073ED}"/>
              </a:ext>
            </a:extLst>
          </p:cNvPr>
          <p:cNvSpPr txBox="1"/>
          <p:nvPr userDrawn="1"/>
        </p:nvSpPr>
        <p:spPr>
          <a:xfrm>
            <a:off x="807631" y="6650581"/>
            <a:ext cx="1804315" cy="366766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699" marR="5080">
              <a:lnSpc>
                <a:spcPct val="100000"/>
              </a:lnSpc>
              <a:spcBef>
                <a:spcPts val="100"/>
              </a:spcBef>
            </a:pPr>
            <a:r>
              <a:rPr sz="1150" dirty="0">
                <a:latin typeface="Calibri" panose="020F0502020204030204" pitchFamily="34" charset="0"/>
                <a:cs typeface="Calibri" panose="020F0502020204030204" pitchFamily="34" charset="0"/>
              </a:rPr>
              <a:t>ENSEMBLE, </a:t>
            </a:r>
            <a:r>
              <a:rPr sz="1150" spc="0" dirty="0">
                <a:latin typeface="Calibri" panose="020F0502020204030204" pitchFamily="34" charset="0"/>
                <a:cs typeface="Calibri" panose="020F0502020204030204" pitchFamily="34" charset="0"/>
              </a:rPr>
              <a:t>PRENONS  </a:t>
            </a:r>
            <a:r>
              <a:rPr sz="1150" dirty="0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sz="1150" spc="0" dirty="0">
                <a:latin typeface="Calibri" panose="020F0502020204030204" pitchFamily="34" charset="0"/>
                <a:cs typeface="Calibri" panose="020F0502020204030204" pitchFamily="34" charset="0"/>
              </a:rPr>
              <a:t>CANCER </a:t>
            </a:r>
            <a:r>
              <a:rPr sz="1150" dirty="0"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sz="1150" spc="-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1150" spc="0" dirty="0">
                <a:latin typeface="Calibri" panose="020F0502020204030204" pitchFamily="34" charset="0"/>
                <a:cs typeface="Calibri" panose="020F0502020204030204" pitchFamily="34" charset="0"/>
              </a:rPr>
              <a:t>VITESSE</a:t>
            </a:r>
            <a:endParaRPr sz="11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B5351C12-2F20-EE41-ABA2-B04FD7AFB7F4}"/>
              </a:ext>
            </a:extLst>
          </p:cNvPr>
          <p:cNvSpPr/>
          <p:nvPr userDrawn="1"/>
        </p:nvSpPr>
        <p:spPr>
          <a:xfrm>
            <a:off x="840172" y="7084330"/>
            <a:ext cx="1661111" cy="0"/>
          </a:xfrm>
          <a:custGeom>
            <a:avLst/>
            <a:gdLst/>
            <a:ahLst/>
            <a:cxnLst/>
            <a:rect l="l" t="t" r="r" b="b"/>
            <a:pathLst>
              <a:path w="1659889">
                <a:moveTo>
                  <a:pt x="0" y="0"/>
                </a:moveTo>
                <a:lnTo>
                  <a:pt x="1659559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4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EBE5B579-D989-8A48-A10B-F1935F82C2A0}"/>
              </a:ext>
            </a:extLst>
          </p:cNvPr>
          <p:cNvSpPr/>
          <p:nvPr userDrawn="1"/>
        </p:nvSpPr>
        <p:spPr>
          <a:xfrm>
            <a:off x="840172" y="1404805"/>
            <a:ext cx="1564804" cy="0"/>
          </a:xfrm>
          <a:custGeom>
            <a:avLst/>
            <a:gdLst/>
            <a:ahLst/>
            <a:cxnLst/>
            <a:rect l="l" t="t" r="r" b="b"/>
            <a:pathLst>
              <a:path w="1244600">
                <a:moveTo>
                  <a:pt x="0" y="0"/>
                </a:moveTo>
                <a:lnTo>
                  <a:pt x="12446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4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Espace réservé pour une image  3">
            <a:extLst>
              <a:ext uri="{FF2B5EF4-FFF2-40B4-BE49-F238E27FC236}">
                <a16:creationId xmlns:a16="http://schemas.microsoft.com/office/drawing/2014/main" id="{C543F4C9-384B-5A49-989C-6C00B2949C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60031" y="-15874"/>
            <a:ext cx="7584507" cy="56864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E3227E9-3780-5341-A849-36C5E8F66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598" y="1571626"/>
            <a:ext cx="4598607" cy="32003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algn="l">
              <a:defRPr sz="5800" b="1" i="0">
                <a:solidFill>
                  <a:srgbClr val="5557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9134B6DF-34AE-0146-9021-91147961A3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403" y="276226"/>
            <a:ext cx="4598607" cy="68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/>
          <a:lstStyle>
            <a:lvl1pPr algn="l">
              <a:defRPr sz="1800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b="1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  <a:lvl6pPr>
              <a:defRPr b="1">
                <a:solidFill>
                  <a:schemeClr val="bg1"/>
                </a:solidFill>
              </a:defRPr>
            </a:lvl6pPr>
            <a:lvl7pPr>
              <a:defRPr b="1">
                <a:solidFill>
                  <a:schemeClr val="bg1"/>
                </a:solidFill>
              </a:defRPr>
            </a:lvl7pPr>
            <a:lvl8pPr>
              <a:defRPr b="1">
                <a:solidFill>
                  <a:schemeClr val="bg1"/>
                </a:solidFill>
              </a:defRPr>
            </a:lvl8pPr>
            <a:lvl9pPr>
              <a:defRPr b="1">
                <a:solidFill>
                  <a:schemeClr val="bg1"/>
                </a:solidFill>
              </a:defRPr>
            </a:lvl9pPr>
          </a:lstStyle>
          <a:p>
            <a:pPr lvl="0"/>
            <a:r>
              <a:rPr lang="fr-FR" dirty="0"/>
              <a:t>Dr NOM Prénom + Fonction…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67805DF-91B4-E249-9846-4DE0BC9D07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403" y="1038225"/>
            <a:ext cx="4598607" cy="30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>
                <a:solidFill>
                  <a:schemeClr val="bg1"/>
                </a:solidFill>
              </a:defRPr>
            </a:lvl6pPr>
            <a:lvl7pPr>
              <a:defRPr sz="1600">
                <a:solidFill>
                  <a:schemeClr val="bg1"/>
                </a:solidFill>
              </a:defRPr>
            </a:lvl7pPr>
            <a:lvl8pPr>
              <a:defRPr sz="1600">
                <a:solidFill>
                  <a:schemeClr val="bg1"/>
                </a:solidFill>
              </a:defRPr>
            </a:lvl8pPr>
            <a:lvl9pPr>
              <a:defRPr sz="1600">
                <a:solidFill>
                  <a:schemeClr val="bg1"/>
                </a:solidFill>
              </a:defRPr>
            </a:lvl9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54376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2">
          <p15:clr>
            <a:srgbClr val="FBAE40"/>
          </p15:clr>
        </p15:guide>
        <p15:guide id="2" pos="33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et graphiq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840017"/>
            <a:ext cx="13442941" cy="5880099"/>
          </a:xfrm>
          <a:custGeom>
            <a:avLst/>
            <a:gdLst/>
            <a:ahLst/>
            <a:cxnLst/>
            <a:rect l="l" t="t" r="r" b="b"/>
            <a:pathLst>
              <a:path w="10692130" h="5880100">
                <a:moveTo>
                  <a:pt x="0" y="5879985"/>
                </a:moveTo>
                <a:lnTo>
                  <a:pt x="10692003" y="5879985"/>
                </a:lnTo>
                <a:lnTo>
                  <a:pt x="10692003" y="0"/>
                </a:lnTo>
                <a:lnTo>
                  <a:pt x="0" y="0"/>
                </a:lnTo>
                <a:lnTo>
                  <a:pt x="0" y="587998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l"/>
            <a:endParaRPr sz="1634" dirty="0"/>
          </a:p>
        </p:txBody>
      </p:sp>
      <p:sp>
        <p:nvSpPr>
          <p:cNvPr id="8" name="bk object 17">
            <a:extLst>
              <a:ext uri="{FF2B5EF4-FFF2-40B4-BE49-F238E27FC236}">
                <a16:creationId xmlns:a16="http://schemas.microsoft.com/office/drawing/2014/main" id="{53E8E008-47DC-334F-B810-D3E0D89ECF29}"/>
              </a:ext>
            </a:extLst>
          </p:cNvPr>
          <p:cNvSpPr/>
          <p:nvPr userDrawn="1"/>
        </p:nvSpPr>
        <p:spPr>
          <a:xfrm>
            <a:off x="0" y="0"/>
            <a:ext cx="12603058" cy="840105"/>
          </a:xfrm>
          <a:custGeom>
            <a:avLst/>
            <a:gdLst/>
            <a:ahLst/>
            <a:cxnLst/>
            <a:rect l="l" t="t" r="r" b="b"/>
            <a:pathLst>
              <a:path w="10024110" h="840105">
                <a:moveTo>
                  <a:pt x="0" y="839990"/>
                </a:moveTo>
                <a:lnTo>
                  <a:pt x="10023754" y="839990"/>
                </a:lnTo>
                <a:lnTo>
                  <a:pt x="10023754" y="0"/>
                </a:lnTo>
                <a:lnTo>
                  <a:pt x="0" y="0"/>
                </a:lnTo>
                <a:lnTo>
                  <a:pt x="0" y="839990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5CBE6D-892B-2D49-B4D3-5DCC962EBA43}"/>
              </a:ext>
            </a:extLst>
          </p:cNvPr>
          <p:cNvSpPr/>
          <p:nvPr userDrawn="1"/>
        </p:nvSpPr>
        <p:spPr>
          <a:xfrm>
            <a:off x="12566332" y="-4626"/>
            <a:ext cx="878206" cy="844731"/>
          </a:xfrm>
          <a:prstGeom prst="rect">
            <a:avLst/>
          </a:prstGeom>
          <a:solidFill>
            <a:srgbClr val="55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4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757941" y="352426"/>
            <a:ext cx="505527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0" tIns="0" rIns="0" bIns="0"/>
          <a:lstStyle>
            <a:lvl1pPr algn="ctr">
              <a:defRPr sz="1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F82FFA0-0397-F04D-9B0D-1F8D36EB5F6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8">
            <a:extLst>
              <a:ext uri="{FF2B5EF4-FFF2-40B4-BE49-F238E27FC236}">
                <a16:creationId xmlns:a16="http://schemas.microsoft.com/office/drawing/2014/main" id="{CBF6A0A1-9748-9E4C-BEB2-74EBDD7D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07" y="200025"/>
            <a:ext cx="11596312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/>
          <a:lstStyle>
            <a:lvl1pPr algn="l">
              <a:defRPr sz="2599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DB4A879-21A8-EA48-A297-CB789EC9948F}"/>
              </a:ext>
            </a:extLst>
          </p:cNvPr>
          <p:cNvSpPr/>
          <p:nvPr userDrawn="1"/>
        </p:nvSpPr>
        <p:spPr>
          <a:xfrm>
            <a:off x="12087310" y="6905626"/>
            <a:ext cx="534938" cy="432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Espace réservé du graphique 18">
            <a:extLst>
              <a:ext uri="{FF2B5EF4-FFF2-40B4-BE49-F238E27FC236}">
                <a16:creationId xmlns:a16="http://schemas.microsoft.com/office/drawing/2014/main" id="{78584D47-7A45-2A4A-9306-64130FEBC15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51639" y="1724026"/>
            <a:ext cx="6706301" cy="396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algn="l">
              <a:defRPr/>
            </a:lvl1pPr>
          </a:lstStyle>
          <a:p>
            <a:endParaRPr lang="fr-FR"/>
          </a:p>
        </p:txBody>
      </p:sp>
      <p:sp>
        <p:nvSpPr>
          <p:cNvPr id="12" name="Holder 4">
            <a:extLst>
              <a:ext uri="{FF2B5EF4-FFF2-40B4-BE49-F238E27FC236}">
                <a16:creationId xmlns:a16="http://schemas.microsoft.com/office/drawing/2014/main" id="{22AC6E86-953A-AC4E-9EBA-76D8CBF3F3D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824206" y="7043902"/>
            <a:ext cx="4269391" cy="20447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 i="0">
                <a:solidFill>
                  <a:srgbClr val="5557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12699">
              <a:spcBef>
                <a:spcPts val="25"/>
              </a:spcBef>
            </a:pPr>
            <a:r>
              <a:rPr lang="fr-FR" spc="15"/>
              <a:t>Prénom NOM émetteur - </a:t>
            </a:r>
            <a:r>
              <a:rPr lang="fr-FR" b="1" spc="15"/>
              <a:t>Titre présentation</a:t>
            </a:r>
            <a:endParaRPr lang="fr-FR" b="1" spc="15" dirty="0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A98AA49B-FF3C-B44E-A20A-F2B3E098918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85205" y="7019772"/>
            <a:ext cx="4023781" cy="228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400383A2-B965-C646-9517-4993DDF0F02E}" type="datetime3">
              <a:rPr lang="fr-FR" smtClean="0"/>
              <a:t>14.09.25</a:t>
            </a:fld>
            <a:endParaRPr lang="en-US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7EAFE4E8-68B8-114B-9BCD-7E52C07047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9814" y="1724026"/>
            <a:ext cx="4502803" cy="40386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742913" indent="-285737"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091" indent="-285737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2974" indent="-171441"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152" indent="-171441">
              <a:buClr>
                <a:schemeClr val="tx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 marL="2457330" indent="-171441">
              <a:buClr>
                <a:schemeClr val="tx2"/>
              </a:buClr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6pPr>
            <a:lvl7pPr marL="3028802" indent="-285737">
              <a:buClr>
                <a:schemeClr val="tx2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</a:defRPr>
            </a:lvl7pPr>
            <a:lvl8pPr marL="3485980" indent="-285737">
              <a:buClr>
                <a:schemeClr val="tx2"/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8pPr>
            <a:lvl9pPr marL="3828863" indent="-171441">
              <a:buClr>
                <a:schemeClr val="tx2"/>
              </a:buClr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9pPr>
          </a:lstStyle>
          <a:p>
            <a:r>
              <a:rPr lang="fr-FR" dirty="0"/>
              <a:t>Modifier les styles du texte du masque</a:t>
            </a:r>
          </a:p>
          <a:p>
            <a:pPr lvl="0"/>
            <a:r>
              <a:rPr lang="fr-FR" dirty="0"/>
              <a:t>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8208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es sous-tit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0" y="0"/>
            <a:ext cx="12603058" cy="840105"/>
          </a:xfrm>
          <a:custGeom>
            <a:avLst/>
            <a:gdLst/>
            <a:ahLst/>
            <a:cxnLst/>
            <a:rect l="l" t="t" r="r" b="b"/>
            <a:pathLst>
              <a:path w="10024110" h="840105">
                <a:moveTo>
                  <a:pt x="0" y="839990"/>
                </a:moveTo>
                <a:lnTo>
                  <a:pt x="10023754" y="839990"/>
                </a:lnTo>
                <a:lnTo>
                  <a:pt x="10023754" y="0"/>
                </a:lnTo>
                <a:lnTo>
                  <a:pt x="0" y="0"/>
                </a:lnTo>
                <a:lnTo>
                  <a:pt x="0" y="839990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13536C0-5928-3B44-86E3-D2970FDC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07" y="200025"/>
            <a:ext cx="11596312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/>
          <a:lstStyle>
            <a:lvl1pPr algn="l">
              <a:defRPr sz="2599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ADAB42-9B41-FA48-85C5-633047E0C369}"/>
              </a:ext>
            </a:extLst>
          </p:cNvPr>
          <p:cNvSpPr/>
          <p:nvPr userDrawn="1"/>
        </p:nvSpPr>
        <p:spPr>
          <a:xfrm>
            <a:off x="12566332" y="-4626"/>
            <a:ext cx="878206" cy="844731"/>
          </a:xfrm>
          <a:prstGeom prst="rect">
            <a:avLst/>
          </a:prstGeom>
          <a:solidFill>
            <a:srgbClr val="55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4"/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E91554C7-5897-0B40-985F-7487FB6DB70A}"/>
              </a:ext>
            </a:extLst>
          </p:cNvPr>
          <p:cNvSpPr/>
          <p:nvPr userDrawn="1"/>
        </p:nvSpPr>
        <p:spPr>
          <a:xfrm>
            <a:off x="12087310" y="6905626"/>
            <a:ext cx="534938" cy="432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Holder 6">
            <a:extLst>
              <a:ext uri="{FF2B5EF4-FFF2-40B4-BE49-F238E27FC236}">
                <a16:creationId xmlns:a16="http://schemas.microsoft.com/office/drawing/2014/main" id="{6D311D75-903D-2A41-8384-4A389E687D8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757941" y="352426"/>
            <a:ext cx="505527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0" tIns="0" rIns="0" bIns="0"/>
          <a:lstStyle>
            <a:lvl1pPr algn="ctr">
              <a:defRPr sz="1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F82FFA0-0397-F04D-9B0D-1F8D36EB5F6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8" name="Holder 4">
            <a:extLst>
              <a:ext uri="{FF2B5EF4-FFF2-40B4-BE49-F238E27FC236}">
                <a16:creationId xmlns:a16="http://schemas.microsoft.com/office/drawing/2014/main" id="{D442FB65-AA69-6E4D-B3EB-6A5CD2F9611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824206" y="7043902"/>
            <a:ext cx="4269391" cy="20447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 i="0">
                <a:solidFill>
                  <a:srgbClr val="5557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12699">
              <a:spcBef>
                <a:spcPts val="25"/>
              </a:spcBef>
            </a:pPr>
            <a:r>
              <a:rPr lang="fr-FR" spc="15"/>
              <a:t>Prénom NOM émetteur - </a:t>
            </a:r>
            <a:r>
              <a:rPr lang="fr-FR" b="1" spc="15"/>
              <a:t>Titre présentation</a:t>
            </a:r>
            <a:endParaRPr lang="fr-FR" b="1" spc="15" dirty="0"/>
          </a:p>
        </p:txBody>
      </p:sp>
      <p:sp>
        <p:nvSpPr>
          <p:cNvPr id="29" name="bk object 18">
            <a:extLst>
              <a:ext uri="{FF2B5EF4-FFF2-40B4-BE49-F238E27FC236}">
                <a16:creationId xmlns:a16="http://schemas.microsoft.com/office/drawing/2014/main" id="{88057E8B-4208-3C4F-864C-2A19E851883B}"/>
              </a:ext>
            </a:extLst>
          </p:cNvPr>
          <p:cNvSpPr/>
          <p:nvPr userDrawn="1"/>
        </p:nvSpPr>
        <p:spPr>
          <a:xfrm>
            <a:off x="0" y="840017"/>
            <a:ext cx="13442941" cy="5880099"/>
          </a:xfrm>
          <a:custGeom>
            <a:avLst/>
            <a:gdLst/>
            <a:ahLst/>
            <a:cxnLst/>
            <a:rect l="l" t="t" r="r" b="b"/>
            <a:pathLst>
              <a:path w="10692130" h="5880100">
                <a:moveTo>
                  <a:pt x="0" y="5879985"/>
                </a:moveTo>
                <a:lnTo>
                  <a:pt x="10692003" y="5879985"/>
                </a:lnTo>
                <a:lnTo>
                  <a:pt x="10692003" y="0"/>
                </a:lnTo>
                <a:lnTo>
                  <a:pt x="0" y="0"/>
                </a:lnTo>
                <a:lnTo>
                  <a:pt x="0" y="587998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6F139C94-0C04-8745-B877-9AA6DB2229F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85204" y="7019772"/>
            <a:ext cx="4023782" cy="228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400383A2-B965-C646-9517-4993DDF0F02E}" type="datetime3">
              <a:rPr lang="fr-FR" smtClean="0"/>
              <a:t>14.09.25</a:t>
            </a:fld>
            <a:endParaRPr lang="en-US" dirty="0"/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F05DC4ED-B9DE-BE44-AABD-01EC29546D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9814" y="1724026"/>
            <a:ext cx="11209104" cy="40386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742913" indent="-285737"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091" indent="-285737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2974" indent="-171441"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152" indent="-171441">
              <a:buClr>
                <a:schemeClr val="tx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 marL="2457330" indent="-171441">
              <a:buClr>
                <a:schemeClr val="tx2"/>
              </a:buClr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6pPr>
            <a:lvl7pPr marL="3028802" indent="-285737">
              <a:buClr>
                <a:schemeClr val="tx2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</a:defRPr>
            </a:lvl7pPr>
            <a:lvl8pPr marL="3485980" indent="-285737">
              <a:buClr>
                <a:schemeClr val="tx2"/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8pPr>
            <a:lvl9pPr marL="3828863" indent="-171441">
              <a:buClr>
                <a:schemeClr val="tx2"/>
              </a:buClr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9pPr>
          </a:lstStyle>
          <a:p>
            <a:r>
              <a:rPr lang="fr-FR" dirty="0"/>
              <a:t>Modifier les styles du texte du masque</a:t>
            </a:r>
          </a:p>
          <a:p>
            <a:pPr lvl="0"/>
            <a:r>
              <a:rPr lang="fr-FR" dirty="0"/>
              <a:t>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632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e avec pu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0" y="0"/>
            <a:ext cx="12603058" cy="840105"/>
          </a:xfrm>
          <a:custGeom>
            <a:avLst/>
            <a:gdLst/>
            <a:ahLst/>
            <a:cxnLst/>
            <a:rect l="l" t="t" r="r" b="b"/>
            <a:pathLst>
              <a:path w="10024110" h="840105">
                <a:moveTo>
                  <a:pt x="0" y="839990"/>
                </a:moveTo>
                <a:lnTo>
                  <a:pt x="10023754" y="839990"/>
                </a:lnTo>
                <a:lnTo>
                  <a:pt x="10023754" y="0"/>
                </a:lnTo>
                <a:lnTo>
                  <a:pt x="0" y="0"/>
                </a:lnTo>
                <a:lnTo>
                  <a:pt x="0" y="839990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13536C0-5928-3B44-86E3-D2970FDC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07" y="200025"/>
            <a:ext cx="11596312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/>
          <a:lstStyle>
            <a:lvl1pPr algn="l">
              <a:defRPr sz="2599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ADAB42-9B41-FA48-85C5-633047E0C369}"/>
              </a:ext>
            </a:extLst>
          </p:cNvPr>
          <p:cNvSpPr/>
          <p:nvPr userDrawn="1"/>
        </p:nvSpPr>
        <p:spPr>
          <a:xfrm>
            <a:off x="12566332" y="-4626"/>
            <a:ext cx="878206" cy="844731"/>
          </a:xfrm>
          <a:prstGeom prst="rect">
            <a:avLst/>
          </a:prstGeom>
          <a:solidFill>
            <a:srgbClr val="55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4"/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E91554C7-5897-0B40-985F-7487FB6DB70A}"/>
              </a:ext>
            </a:extLst>
          </p:cNvPr>
          <p:cNvSpPr/>
          <p:nvPr userDrawn="1"/>
        </p:nvSpPr>
        <p:spPr>
          <a:xfrm>
            <a:off x="12087310" y="6905626"/>
            <a:ext cx="534938" cy="432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Holder 6">
            <a:extLst>
              <a:ext uri="{FF2B5EF4-FFF2-40B4-BE49-F238E27FC236}">
                <a16:creationId xmlns:a16="http://schemas.microsoft.com/office/drawing/2014/main" id="{6D311D75-903D-2A41-8384-4A389E687D8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757941" y="352426"/>
            <a:ext cx="505527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0" tIns="0" rIns="0" bIns="0"/>
          <a:lstStyle>
            <a:lvl1pPr algn="ctr">
              <a:defRPr sz="1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F82FFA0-0397-F04D-9B0D-1F8D36EB5F6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bk object 18">
            <a:extLst>
              <a:ext uri="{FF2B5EF4-FFF2-40B4-BE49-F238E27FC236}">
                <a16:creationId xmlns:a16="http://schemas.microsoft.com/office/drawing/2014/main" id="{88057E8B-4208-3C4F-864C-2A19E851883B}"/>
              </a:ext>
            </a:extLst>
          </p:cNvPr>
          <p:cNvSpPr/>
          <p:nvPr userDrawn="1"/>
        </p:nvSpPr>
        <p:spPr>
          <a:xfrm>
            <a:off x="0" y="838801"/>
            <a:ext cx="13442941" cy="5880099"/>
          </a:xfrm>
          <a:custGeom>
            <a:avLst/>
            <a:gdLst/>
            <a:ahLst/>
            <a:cxnLst/>
            <a:rect l="l" t="t" r="r" b="b"/>
            <a:pathLst>
              <a:path w="10692130" h="5880100">
                <a:moveTo>
                  <a:pt x="0" y="5879985"/>
                </a:moveTo>
                <a:lnTo>
                  <a:pt x="10692003" y="5879985"/>
                </a:lnTo>
                <a:lnTo>
                  <a:pt x="10692003" y="0"/>
                </a:lnTo>
                <a:lnTo>
                  <a:pt x="0" y="0"/>
                </a:lnTo>
                <a:lnTo>
                  <a:pt x="0" y="587998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algn="l"/>
            <a:endParaRPr sz="1634" dirty="0"/>
          </a:p>
        </p:txBody>
      </p:sp>
      <p:sp>
        <p:nvSpPr>
          <p:cNvPr id="11" name="Holder 4">
            <a:extLst>
              <a:ext uri="{FF2B5EF4-FFF2-40B4-BE49-F238E27FC236}">
                <a16:creationId xmlns:a16="http://schemas.microsoft.com/office/drawing/2014/main" id="{E4D8CFED-93BF-4948-B186-D01AD8B32BF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824206" y="7043902"/>
            <a:ext cx="4269391" cy="20447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 i="0">
                <a:solidFill>
                  <a:srgbClr val="5557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12699">
              <a:spcBef>
                <a:spcPts val="25"/>
              </a:spcBef>
            </a:pPr>
            <a:r>
              <a:rPr lang="fr-FR" spc="15"/>
              <a:t>Prénom NOM émetteur - </a:t>
            </a:r>
            <a:r>
              <a:rPr lang="fr-FR" b="1" spc="15"/>
              <a:t>Titre présentation</a:t>
            </a:r>
            <a:endParaRPr lang="fr-FR" b="1" spc="15" dirty="0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C9D93BE3-2A58-5D4C-80EC-32A2E4CEAC7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85205" y="7019772"/>
            <a:ext cx="3927977" cy="228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400383A2-B965-C646-9517-4993DDF0F02E}" type="datetime3">
              <a:rPr lang="fr-FR" smtClean="0"/>
              <a:t>14.09.25</a:t>
            </a:fld>
            <a:endParaRPr lang="en-US" dirty="0"/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74B97C63-8404-B948-95A3-F59FAF77FE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9814" y="1724026"/>
            <a:ext cx="4502803" cy="4038600"/>
          </a:xfrm>
          <a:prstGeom prst="rect">
            <a:avLst/>
          </a:prstGeom>
        </p:spPr>
        <p:txBody>
          <a:bodyPr/>
          <a:lstStyle>
            <a:lvl1pPr marL="285737" indent="-285737">
              <a:buClr>
                <a:schemeClr val="tx2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1pPr>
            <a:lvl2pPr marL="742913" indent="-285737"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091" indent="-285737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2974" indent="-171441"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152" indent="-171441">
              <a:buClr>
                <a:schemeClr val="tx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 marL="2457330" indent="-171441">
              <a:buClr>
                <a:schemeClr val="tx2"/>
              </a:buClr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6pPr>
            <a:lvl7pPr marL="3028802" indent="-285737">
              <a:buClr>
                <a:schemeClr val="tx2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</a:defRPr>
            </a:lvl7pPr>
            <a:lvl8pPr marL="3485980" indent="-285737">
              <a:buClr>
                <a:schemeClr val="tx2"/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8pPr>
            <a:lvl9pPr marL="3828863" indent="-171441">
              <a:buClr>
                <a:schemeClr val="tx2"/>
              </a:buClr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0"/>
            <a:r>
              <a:rPr lang="fr-FR" dirty="0"/>
              <a:t>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333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s et tex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0" y="0"/>
            <a:ext cx="12603058" cy="840105"/>
          </a:xfrm>
          <a:custGeom>
            <a:avLst/>
            <a:gdLst/>
            <a:ahLst/>
            <a:cxnLst/>
            <a:rect l="l" t="t" r="r" b="b"/>
            <a:pathLst>
              <a:path w="10024110" h="840105">
                <a:moveTo>
                  <a:pt x="0" y="839990"/>
                </a:moveTo>
                <a:lnTo>
                  <a:pt x="10023754" y="839990"/>
                </a:lnTo>
                <a:lnTo>
                  <a:pt x="10023754" y="0"/>
                </a:lnTo>
                <a:lnTo>
                  <a:pt x="0" y="0"/>
                </a:lnTo>
                <a:lnTo>
                  <a:pt x="0" y="839990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413536C0-5928-3B44-86E3-D2970FDC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07" y="200025"/>
            <a:ext cx="11596312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/>
          <a:lstStyle>
            <a:lvl1pPr>
              <a:defRPr sz="2599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ADAB42-9B41-FA48-85C5-633047E0C369}"/>
              </a:ext>
            </a:extLst>
          </p:cNvPr>
          <p:cNvSpPr/>
          <p:nvPr userDrawn="1"/>
        </p:nvSpPr>
        <p:spPr>
          <a:xfrm>
            <a:off x="12566332" y="-4626"/>
            <a:ext cx="878206" cy="844731"/>
          </a:xfrm>
          <a:prstGeom prst="rect">
            <a:avLst/>
          </a:prstGeom>
          <a:solidFill>
            <a:srgbClr val="55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4"/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E91554C7-5897-0B40-985F-7487FB6DB70A}"/>
              </a:ext>
            </a:extLst>
          </p:cNvPr>
          <p:cNvSpPr/>
          <p:nvPr userDrawn="1"/>
        </p:nvSpPr>
        <p:spPr>
          <a:xfrm>
            <a:off x="12087310" y="6905626"/>
            <a:ext cx="534938" cy="432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Holder 6">
            <a:extLst>
              <a:ext uri="{FF2B5EF4-FFF2-40B4-BE49-F238E27FC236}">
                <a16:creationId xmlns:a16="http://schemas.microsoft.com/office/drawing/2014/main" id="{6D311D75-903D-2A41-8384-4A389E687D8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757941" y="352426"/>
            <a:ext cx="505527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0" tIns="0" rIns="0" bIns="0"/>
          <a:lstStyle>
            <a:lvl1pPr algn="ctr">
              <a:defRPr sz="1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F82FFA0-0397-F04D-9B0D-1F8D36EB5F6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bk object 18">
            <a:extLst>
              <a:ext uri="{FF2B5EF4-FFF2-40B4-BE49-F238E27FC236}">
                <a16:creationId xmlns:a16="http://schemas.microsoft.com/office/drawing/2014/main" id="{88057E8B-4208-3C4F-864C-2A19E851883B}"/>
              </a:ext>
            </a:extLst>
          </p:cNvPr>
          <p:cNvSpPr/>
          <p:nvPr userDrawn="1"/>
        </p:nvSpPr>
        <p:spPr>
          <a:xfrm>
            <a:off x="0" y="840017"/>
            <a:ext cx="13442941" cy="5880099"/>
          </a:xfrm>
          <a:custGeom>
            <a:avLst/>
            <a:gdLst/>
            <a:ahLst/>
            <a:cxnLst/>
            <a:rect l="l" t="t" r="r" b="b"/>
            <a:pathLst>
              <a:path w="10692130" h="5880100">
                <a:moveTo>
                  <a:pt x="0" y="5879985"/>
                </a:moveTo>
                <a:lnTo>
                  <a:pt x="10692003" y="5879985"/>
                </a:lnTo>
                <a:lnTo>
                  <a:pt x="10692003" y="0"/>
                </a:lnTo>
                <a:lnTo>
                  <a:pt x="0" y="0"/>
                </a:lnTo>
                <a:lnTo>
                  <a:pt x="0" y="587998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5" name="Espace réservé pour une image  2">
            <a:extLst>
              <a:ext uri="{FF2B5EF4-FFF2-40B4-BE49-F238E27FC236}">
                <a16:creationId xmlns:a16="http://schemas.microsoft.com/office/drawing/2014/main" id="{BB92545D-E8EB-704B-AA7E-9F48B4F666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842876"/>
            <a:ext cx="6721388" cy="5860801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0" name="Holder 4">
            <a:extLst>
              <a:ext uri="{FF2B5EF4-FFF2-40B4-BE49-F238E27FC236}">
                <a16:creationId xmlns:a16="http://schemas.microsoft.com/office/drawing/2014/main" id="{F25A5F43-49FA-9B43-BEEB-06C525738B8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824206" y="7043902"/>
            <a:ext cx="4269391" cy="20447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 i="0">
                <a:solidFill>
                  <a:srgbClr val="5557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12699">
              <a:spcBef>
                <a:spcPts val="25"/>
              </a:spcBef>
            </a:pPr>
            <a:r>
              <a:rPr lang="fr-FR" spc="15"/>
              <a:t>Prénom NOM émetteur - </a:t>
            </a:r>
            <a:r>
              <a:rPr lang="fr-FR" b="1" spc="15"/>
              <a:t>Titre présentation</a:t>
            </a:r>
            <a:endParaRPr lang="fr-FR" b="1" spc="15" dirty="0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D578042D-3BDB-AA46-B532-3E01EEFB6A6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285205" y="7019772"/>
            <a:ext cx="3927977" cy="228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400383A2-B965-C646-9517-4993DDF0F02E}" type="datetime3">
              <a:rPr lang="fr-FR" smtClean="0"/>
              <a:t>14.09.25</a:t>
            </a:fld>
            <a:endParaRPr lang="en-US" dirty="0"/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80CA5F09-E60A-9F4E-BB2D-BFBBBBE3D0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97095" y="1724025"/>
            <a:ext cx="5365041" cy="4343401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742913" indent="-285737"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2pPr>
            <a:lvl3pPr marL="1200091" indent="-285737"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2974" indent="-171441"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152" indent="-171441">
              <a:buClr>
                <a:schemeClr val="tx2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  <a:lvl6pPr marL="2457330" indent="-171441">
              <a:buClr>
                <a:schemeClr val="tx2"/>
              </a:buClr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</a:defRPr>
            </a:lvl6pPr>
            <a:lvl7pPr marL="3028802" indent="-285737">
              <a:buClr>
                <a:schemeClr val="tx2"/>
              </a:buClr>
              <a:buFont typeface="Arial" panose="020B0604020202020204" pitchFamily="34" charset="0"/>
              <a:buChar char="•"/>
              <a:defRPr sz="1000">
                <a:solidFill>
                  <a:schemeClr val="tx1"/>
                </a:solidFill>
              </a:defRPr>
            </a:lvl7pPr>
            <a:lvl8pPr marL="3485980" indent="-285737">
              <a:buClr>
                <a:schemeClr val="tx2"/>
              </a:buClr>
              <a:buFont typeface="Arial" panose="020B0604020202020204" pitchFamily="34" charset="0"/>
              <a:buChar char="•"/>
              <a:defRPr sz="900">
                <a:solidFill>
                  <a:schemeClr val="tx1"/>
                </a:solidFill>
              </a:defRPr>
            </a:lvl8pPr>
            <a:lvl9pPr marL="3828863" indent="-171441">
              <a:buClr>
                <a:schemeClr val="tx2"/>
              </a:buClr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</a:defRPr>
            </a:lvl9pPr>
          </a:lstStyle>
          <a:p>
            <a:r>
              <a:rPr lang="fr-FR" dirty="0"/>
              <a:t>Modifier les styles du texte du masque</a:t>
            </a:r>
          </a:p>
          <a:p>
            <a:pPr lvl="0"/>
            <a:r>
              <a:rPr lang="fr-FR" dirty="0"/>
              <a:t>Deuxième niveau
Troisième niveau
Quatrième niveau
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68439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1A08BFAE-5BA6-4FFF-BCDD-26C33CDC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BFC5636-F478-4212-A9FE-1EDB00C6E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227" y="1344507"/>
            <a:ext cx="11847999" cy="5375611"/>
          </a:xfrm>
        </p:spPr>
        <p:txBody>
          <a:bodyPr/>
          <a:lstStyle>
            <a:lvl1pPr marL="299349" indent="-299349">
              <a:buClr>
                <a:srgbClr val="EF7D00"/>
              </a:buClr>
              <a:buFont typeface="Wingdings" panose="05000000000000000000" pitchFamily="2" charset="2"/>
              <a:buChar char="§"/>
              <a:defRPr sz="1985">
                <a:solidFill>
                  <a:srgbClr val="505050"/>
                </a:solidFill>
              </a:defRPr>
            </a:lvl1pPr>
            <a:lvl2pPr marL="589945" indent="-290596">
              <a:buClr>
                <a:srgbClr val="EF7D00"/>
              </a:buClr>
              <a:buFont typeface="Calibri" panose="020F0502020204030204" pitchFamily="34" charset="0"/>
              <a:buChar char="‐"/>
              <a:defRPr sz="1764">
                <a:solidFill>
                  <a:srgbClr val="505050"/>
                </a:solidFill>
              </a:defRPr>
            </a:lvl2pPr>
            <a:lvl3pPr marL="891044" indent="-301100">
              <a:buClr>
                <a:srgbClr val="EF7D00"/>
              </a:buClr>
              <a:buFont typeface="Wingdings" panose="05000000000000000000" pitchFamily="2" charset="2"/>
              <a:buChar char="§"/>
              <a:defRPr sz="1544">
                <a:solidFill>
                  <a:srgbClr val="505050"/>
                </a:solidFill>
              </a:defRPr>
            </a:lvl3pPr>
            <a:lvl4pPr marL="891044" indent="-301100">
              <a:buClr>
                <a:srgbClr val="EF7D00"/>
              </a:buClr>
              <a:buFont typeface="Wingdings" panose="05000000000000000000" pitchFamily="2" charset="2"/>
              <a:buChar char="§"/>
              <a:defRPr sz="1544">
                <a:solidFill>
                  <a:srgbClr val="505050"/>
                </a:solidFill>
              </a:defRPr>
            </a:lvl4pPr>
            <a:lvl5pPr marL="891044" indent="-301100">
              <a:buClr>
                <a:srgbClr val="EF7D00"/>
              </a:buClr>
              <a:buFont typeface="Wingdings" panose="05000000000000000000" pitchFamily="2" charset="2"/>
              <a:buChar char="§"/>
              <a:defRPr sz="1544">
                <a:solidFill>
                  <a:srgbClr val="505050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5957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>
            <a:extLst>
              <a:ext uri="{FF2B5EF4-FFF2-40B4-BE49-F238E27FC236}">
                <a16:creationId xmlns:a16="http://schemas.microsoft.com/office/drawing/2014/main" id="{43D2AA4D-103B-984B-996D-FBA164F3CD73}"/>
              </a:ext>
            </a:extLst>
          </p:cNvPr>
          <p:cNvSpPr/>
          <p:nvPr userDrawn="1"/>
        </p:nvSpPr>
        <p:spPr>
          <a:xfrm>
            <a:off x="0" y="840016"/>
            <a:ext cx="13442941" cy="5880100"/>
          </a:xfrm>
          <a:custGeom>
            <a:avLst/>
            <a:gdLst/>
            <a:ahLst/>
            <a:cxnLst/>
            <a:rect l="l" t="t" r="r" b="b"/>
            <a:pathLst>
              <a:path w="10692130" h="5880100">
                <a:moveTo>
                  <a:pt x="0" y="5879985"/>
                </a:moveTo>
                <a:lnTo>
                  <a:pt x="10692003" y="5879985"/>
                </a:lnTo>
                <a:lnTo>
                  <a:pt x="10692003" y="0"/>
                </a:lnTo>
                <a:lnTo>
                  <a:pt x="0" y="0"/>
                </a:lnTo>
                <a:lnTo>
                  <a:pt x="0" y="5879985"/>
                </a:lnTo>
                <a:close/>
              </a:path>
            </a:pathLst>
          </a:custGeom>
          <a:solidFill>
            <a:srgbClr val="EBEAEB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sp>
        <p:nvSpPr>
          <p:cNvPr id="3" name="bk object 17">
            <a:extLst>
              <a:ext uri="{FF2B5EF4-FFF2-40B4-BE49-F238E27FC236}">
                <a16:creationId xmlns:a16="http://schemas.microsoft.com/office/drawing/2014/main" id="{FBE69CD5-A783-FD44-B025-F8F57C390B97}"/>
              </a:ext>
            </a:extLst>
          </p:cNvPr>
          <p:cNvSpPr/>
          <p:nvPr userDrawn="1"/>
        </p:nvSpPr>
        <p:spPr>
          <a:xfrm>
            <a:off x="0" y="1"/>
            <a:ext cx="12603057" cy="840105"/>
          </a:xfrm>
          <a:custGeom>
            <a:avLst/>
            <a:gdLst/>
            <a:ahLst/>
            <a:cxnLst/>
            <a:rect l="l" t="t" r="r" b="b"/>
            <a:pathLst>
              <a:path w="10024110" h="840105">
                <a:moveTo>
                  <a:pt x="0" y="839990"/>
                </a:moveTo>
                <a:lnTo>
                  <a:pt x="10023754" y="839990"/>
                </a:lnTo>
                <a:lnTo>
                  <a:pt x="10023754" y="0"/>
                </a:lnTo>
                <a:lnTo>
                  <a:pt x="0" y="0"/>
                </a:lnTo>
                <a:lnTo>
                  <a:pt x="0" y="839990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516383-89CC-8E41-BAB6-03BB2DCA25CC}"/>
              </a:ext>
            </a:extLst>
          </p:cNvPr>
          <p:cNvSpPr/>
          <p:nvPr userDrawn="1"/>
        </p:nvSpPr>
        <p:spPr>
          <a:xfrm>
            <a:off x="12566332" y="-4626"/>
            <a:ext cx="878206" cy="844731"/>
          </a:xfrm>
          <a:prstGeom prst="rect">
            <a:avLst/>
          </a:prstGeom>
          <a:solidFill>
            <a:srgbClr val="55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63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C89937EB-96FC-2742-B346-86A1EC3B6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57941" y="352425"/>
            <a:ext cx="505527" cy="2286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76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F82FFA0-0397-F04D-9B0D-1F8D36EB5F6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8">
            <a:extLst>
              <a:ext uri="{FF2B5EF4-FFF2-40B4-BE49-F238E27FC236}">
                <a16:creationId xmlns:a16="http://schemas.microsoft.com/office/drawing/2014/main" id="{3135DFDC-9287-A740-B064-48BA389F9DDC}"/>
              </a:ext>
            </a:extLst>
          </p:cNvPr>
          <p:cNvSpPr txBox="1">
            <a:spLocks/>
          </p:cNvSpPr>
          <p:nvPr userDrawn="1"/>
        </p:nvSpPr>
        <p:spPr>
          <a:xfrm>
            <a:off x="824206" y="200025"/>
            <a:ext cx="11742126" cy="457200"/>
          </a:xfrm>
          <a:prstGeom prst="rect">
            <a:avLst/>
          </a:prstGeom>
        </p:spPr>
        <p:txBody>
          <a:bodyPr anchor="ctr"/>
          <a:lstStyle>
            <a:lvl1pPr>
              <a:defRPr sz="2600" b="1" i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sz="3269" kern="0"/>
              <a:t>Modifiez le style du titre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A593CCD0-E3FB-084B-9F0E-0C0E967A2D18}"/>
              </a:ext>
            </a:extLst>
          </p:cNvPr>
          <p:cNvSpPr/>
          <p:nvPr userDrawn="1"/>
        </p:nvSpPr>
        <p:spPr>
          <a:xfrm>
            <a:off x="12208668" y="6905625"/>
            <a:ext cx="413579" cy="4327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6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Holder 4">
            <a:extLst>
              <a:ext uri="{FF2B5EF4-FFF2-40B4-BE49-F238E27FC236}">
                <a16:creationId xmlns:a16="http://schemas.microsoft.com/office/drawing/2014/main" id="{D6698A1E-C4DC-5045-BA05-1303EBB2D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05" y="7010400"/>
            <a:ext cx="4269391" cy="2379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760" b="0" i="0">
                <a:solidFill>
                  <a:srgbClr val="5557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760">
                <a:solidFill>
                  <a:schemeClr val="tx1"/>
                </a:solidFill>
              </a:defRPr>
            </a:lvl2pPr>
            <a:lvl3pPr>
              <a:defRPr sz="1760">
                <a:solidFill>
                  <a:schemeClr val="tx1"/>
                </a:solidFill>
              </a:defRPr>
            </a:lvl3pPr>
            <a:lvl4pPr>
              <a:defRPr sz="1760">
                <a:solidFill>
                  <a:schemeClr val="tx1"/>
                </a:solidFill>
              </a:defRPr>
            </a:lvl4pPr>
            <a:lvl5pPr>
              <a:defRPr sz="1760">
                <a:solidFill>
                  <a:schemeClr val="tx1"/>
                </a:solidFill>
              </a:defRPr>
            </a:lvl5pPr>
            <a:lvl6pPr>
              <a:defRPr sz="1760"/>
            </a:lvl6pPr>
            <a:lvl7pPr>
              <a:defRPr sz="1760">
                <a:solidFill>
                  <a:schemeClr val="tx1"/>
                </a:solidFill>
              </a:defRPr>
            </a:lvl7pPr>
            <a:lvl8pPr>
              <a:defRPr sz="1760">
                <a:solidFill>
                  <a:schemeClr val="tx1"/>
                </a:solidFill>
              </a:defRPr>
            </a:lvl8pPr>
            <a:lvl9pPr>
              <a:defRPr sz="1760">
                <a:solidFill>
                  <a:schemeClr val="tx1"/>
                </a:solidFill>
              </a:defRPr>
            </a:lvl9pPr>
          </a:lstStyle>
          <a:p>
            <a:pPr marL="15968">
              <a:spcBef>
                <a:spcPts val="31"/>
              </a:spcBef>
            </a:pPr>
            <a:r>
              <a:rPr lang="fr-FR" b="1" spc="19"/>
              <a:t>ISAB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D5DDF01F-A844-9546-A49B-6E534907E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5205" y="7019772"/>
            <a:ext cx="4119585" cy="228600"/>
          </a:xfrm>
          <a:prstGeom prst="rect">
            <a:avLst/>
          </a:prstGeom>
        </p:spPr>
        <p:txBody>
          <a:bodyPr anchor="ctr"/>
          <a:lstStyle>
            <a:lvl1pPr>
              <a:defRPr sz="1760"/>
            </a:lvl1pPr>
            <a:lvl2pPr>
              <a:defRPr sz="1760">
                <a:solidFill>
                  <a:schemeClr val="tx1"/>
                </a:solidFill>
              </a:defRPr>
            </a:lvl2pPr>
            <a:lvl3pPr>
              <a:defRPr sz="1760">
                <a:solidFill>
                  <a:schemeClr val="tx1"/>
                </a:solidFill>
              </a:defRPr>
            </a:lvl3pPr>
            <a:lvl4pPr>
              <a:defRPr sz="1760">
                <a:solidFill>
                  <a:schemeClr val="tx1"/>
                </a:solidFill>
              </a:defRPr>
            </a:lvl4pPr>
            <a:lvl5pPr>
              <a:defRPr sz="1760">
                <a:solidFill>
                  <a:schemeClr val="tx1"/>
                </a:solidFill>
              </a:defRPr>
            </a:lvl5pPr>
            <a:lvl6pPr>
              <a:defRPr sz="1760">
                <a:solidFill>
                  <a:schemeClr val="tx1"/>
                </a:solidFill>
              </a:defRPr>
            </a:lvl6pPr>
            <a:lvl7pPr>
              <a:defRPr sz="1760">
                <a:solidFill>
                  <a:schemeClr val="tx1"/>
                </a:solidFill>
              </a:defRPr>
            </a:lvl7pPr>
            <a:lvl8pPr>
              <a:defRPr sz="1760">
                <a:solidFill>
                  <a:schemeClr val="tx1"/>
                </a:solidFill>
              </a:defRPr>
            </a:lvl8pPr>
            <a:lvl9pPr>
              <a:defRPr sz="1760">
                <a:solidFill>
                  <a:schemeClr val="tx1"/>
                </a:solidFill>
              </a:defRPr>
            </a:lvl9pPr>
          </a:lstStyle>
          <a:p>
            <a:r>
              <a:rPr lang="fr-FR"/>
              <a:t>01/10/24</a:t>
            </a:r>
            <a:endParaRPr lang="en-US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813" y="6996399"/>
            <a:ext cx="449141" cy="3664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710" r:id="rId3"/>
  </p:sldLayoutIdLst>
  <p:hf hdr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574838" eaLnBrk="1" hangingPunct="1">
        <a:defRPr>
          <a:latin typeface="+mn-lt"/>
          <a:ea typeface="+mn-ea"/>
          <a:cs typeface="+mn-cs"/>
        </a:defRPr>
      </a:lvl2pPr>
      <a:lvl3pPr marL="1149675" eaLnBrk="1" hangingPunct="1">
        <a:defRPr>
          <a:latin typeface="+mn-lt"/>
          <a:ea typeface="+mn-ea"/>
          <a:cs typeface="+mn-cs"/>
        </a:defRPr>
      </a:lvl3pPr>
      <a:lvl4pPr marL="1724513" eaLnBrk="1" hangingPunct="1">
        <a:defRPr>
          <a:latin typeface="+mn-lt"/>
          <a:ea typeface="+mn-ea"/>
          <a:cs typeface="+mn-cs"/>
        </a:defRPr>
      </a:lvl4pPr>
      <a:lvl5pPr marL="2299350" eaLnBrk="1" hangingPunct="1">
        <a:defRPr>
          <a:latin typeface="+mn-lt"/>
          <a:ea typeface="+mn-ea"/>
          <a:cs typeface="+mn-cs"/>
        </a:defRPr>
      </a:lvl5pPr>
      <a:lvl6pPr marL="2874188" eaLnBrk="1" hangingPunct="1">
        <a:defRPr>
          <a:latin typeface="+mn-lt"/>
          <a:ea typeface="+mn-ea"/>
          <a:cs typeface="+mn-cs"/>
        </a:defRPr>
      </a:lvl6pPr>
      <a:lvl7pPr marL="3449025" eaLnBrk="1" hangingPunct="1">
        <a:defRPr>
          <a:latin typeface="+mn-lt"/>
          <a:ea typeface="+mn-ea"/>
          <a:cs typeface="+mn-cs"/>
        </a:defRPr>
      </a:lvl7pPr>
      <a:lvl8pPr marL="4023863" eaLnBrk="1" hangingPunct="1">
        <a:defRPr>
          <a:latin typeface="+mn-lt"/>
          <a:ea typeface="+mn-ea"/>
          <a:cs typeface="+mn-cs"/>
        </a:defRPr>
      </a:lvl8pPr>
      <a:lvl9pPr marL="45987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574838" eaLnBrk="1" hangingPunct="1">
        <a:defRPr>
          <a:latin typeface="+mn-lt"/>
          <a:ea typeface="+mn-ea"/>
          <a:cs typeface="+mn-cs"/>
        </a:defRPr>
      </a:lvl2pPr>
      <a:lvl3pPr marL="1149675" eaLnBrk="1" hangingPunct="1">
        <a:defRPr>
          <a:latin typeface="+mn-lt"/>
          <a:ea typeface="+mn-ea"/>
          <a:cs typeface="+mn-cs"/>
        </a:defRPr>
      </a:lvl3pPr>
      <a:lvl4pPr marL="1724513" eaLnBrk="1" hangingPunct="1">
        <a:defRPr>
          <a:latin typeface="+mn-lt"/>
          <a:ea typeface="+mn-ea"/>
          <a:cs typeface="+mn-cs"/>
        </a:defRPr>
      </a:lvl4pPr>
      <a:lvl5pPr marL="2299350" eaLnBrk="1" hangingPunct="1">
        <a:defRPr>
          <a:latin typeface="+mn-lt"/>
          <a:ea typeface="+mn-ea"/>
          <a:cs typeface="+mn-cs"/>
        </a:defRPr>
      </a:lvl5pPr>
      <a:lvl6pPr marL="2874188" eaLnBrk="1" hangingPunct="1">
        <a:defRPr>
          <a:latin typeface="+mn-lt"/>
          <a:ea typeface="+mn-ea"/>
          <a:cs typeface="+mn-cs"/>
        </a:defRPr>
      </a:lvl6pPr>
      <a:lvl7pPr marL="3449025" eaLnBrk="1" hangingPunct="1">
        <a:defRPr>
          <a:latin typeface="+mn-lt"/>
          <a:ea typeface="+mn-ea"/>
          <a:cs typeface="+mn-cs"/>
        </a:defRPr>
      </a:lvl7pPr>
      <a:lvl8pPr marL="4023863" eaLnBrk="1" hangingPunct="1">
        <a:defRPr>
          <a:latin typeface="+mn-lt"/>
          <a:ea typeface="+mn-ea"/>
          <a:cs typeface="+mn-cs"/>
        </a:defRPr>
      </a:lvl8pPr>
      <a:lvl9pPr marL="45987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>
            <a:extLst>
              <a:ext uri="{FF2B5EF4-FFF2-40B4-BE49-F238E27FC236}">
                <a16:creationId xmlns:a16="http://schemas.microsoft.com/office/drawing/2014/main" id="{43D2AA4D-103B-984B-996D-FBA164F3CD73}"/>
              </a:ext>
            </a:extLst>
          </p:cNvPr>
          <p:cNvSpPr/>
          <p:nvPr userDrawn="1"/>
        </p:nvSpPr>
        <p:spPr>
          <a:xfrm>
            <a:off x="0" y="840017"/>
            <a:ext cx="13442941" cy="5880099"/>
          </a:xfrm>
          <a:custGeom>
            <a:avLst/>
            <a:gdLst/>
            <a:ahLst/>
            <a:cxnLst/>
            <a:rect l="l" t="t" r="r" b="b"/>
            <a:pathLst>
              <a:path w="10692130" h="5880100">
                <a:moveTo>
                  <a:pt x="0" y="5879985"/>
                </a:moveTo>
                <a:lnTo>
                  <a:pt x="10692003" y="5879985"/>
                </a:lnTo>
                <a:lnTo>
                  <a:pt x="10692003" y="0"/>
                </a:lnTo>
                <a:lnTo>
                  <a:pt x="0" y="0"/>
                </a:lnTo>
                <a:lnTo>
                  <a:pt x="0" y="5879985"/>
                </a:lnTo>
                <a:close/>
              </a:path>
            </a:pathLst>
          </a:custGeom>
          <a:solidFill>
            <a:srgbClr val="EBEAEB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bk object 17">
            <a:extLst>
              <a:ext uri="{FF2B5EF4-FFF2-40B4-BE49-F238E27FC236}">
                <a16:creationId xmlns:a16="http://schemas.microsoft.com/office/drawing/2014/main" id="{FBE69CD5-A783-FD44-B025-F8F57C390B97}"/>
              </a:ext>
            </a:extLst>
          </p:cNvPr>
          <p:cNvSpPr/>
          <p:nvPr userDrawn="1"/>
        </p:nvSpPr>
        <p:spPr>
          <a:xfrm>
            <a:off x="0" y="0"/>
            <a:ext cx="12603058" cy="840105"/>
          </a:xfrm>
          <a:custGeom>
            <a:avLst/>
            <a:gdLst/>
            <a:ahLst/>
            <a:cxnLst/>
            <a:rect l="l" t="t" r="r" b="b"/>
            <a:pathLst>
              <a:path w="10024110" h="840105">
                <a:moveTo>
                  <a:pt x="0" y="839990"/>
                </a:moveTo>
                <a:lnTo>
                  <a:pt x="10023754" y="839990"/>
                </a:lnTo>
                <a:lnTo>
                  <a:pt x="10023754" y="0"/>
                </a:lnTo>
                <a:lnTo>
                  <a:pt x="0" y="0"/>
                </a:lnTo>
                <a:lnTo>
                  <a:pt x="0" y="839990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516383-89CC-8E41-BAB6-03BB2DCA25CC}"/>
              </a:ext>
            </a:extLst>
          </p:cNvPr>
          <p:cNvSpPr/>
          <p:nvPr userDrawn="1"/>
        </p:nvSpPr>
        <p:spPr>
          <a:xfrm>
            <a:off x="12566332" y="-4626"/>
            <a:ext cx="878206" cy="844731"/>
          </a:xfrm>
          <a:prstGeom prst="rect">
            <a:avLst/>
          </a:prstGeom>
          <a:solidFill>
            <a:srgbClr val="55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4" dirty="0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C89937EB-96FC-2742-B346-86A1EC3B6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57941" y="352426"/>
            <a:ext cx="505527" cy="2286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F82FFA0-0397-F04D-9B0D-1F8D36EB5F6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Titre 8">
            <a:extLst>
              <a:ext uri="{FF2B5EF4-FFF2-40B4-BE49-F238E27FC236}">
                <a16:creationId xmlns:a16="http://schemas.microsoft.com/office/drawing/2014/main" id="{3135DFDC-9287-A740-B064-48BA389F9DDC}"/>
              </a:ext>
            </a:extLst>
          </p:cNvPr>
          <p:cNvSpPr txBox="1">
            <a:spLocks/>
          </p:cNvSpPr>
          <p:nvPr userDrawn="1"/>
        </p:nvSpPr>
        <p:spPr>
          <a:xfrm>
            <a:off x="824207" y="200025"/>
            <a:ext cx="11596312" cy="457200"/>
          </a:xfrm>
          <a:prstGeom prst="rect">
            <a:avLst/>
          </a:prstGeom>
        </p:spPr>
        <p:txBody>
          <a:bodyPr/>
          <a:lstStyle>
            <a:lvl1pPr>
              <a:defRPr sz="2600" b="1" i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sz="2599" kern="0"/>
              <a:t>Modifiez le style du titre</a:t>
            </a:r>
            <a:endParaRPr lang="fr-FR" sz="2599" kern="0"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A593CCD0-E3FB-084B-9F0E-0C0E967A2D18}"/>
              </a:ext>
            </a:extLst>
          </p:cNvPr>
          <p:cNvSpPr/>
          <p:nvPr userDrawn="1"/>
        </p:nvSpPr>
        <p:spPr>
          <a:xfrm>
            <a:off x="12087310" y="6905626"/>
            <a:ext cx="534938" cy="4327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Holder 4">
            <a:extLst>
              <a:ext uri="{FF2B5EF4-FFF2-40B4-BE49-F238E27FC236}">
                <a16:creationId xmlns:a16="http://schemas.microsoft.com/office/drawing/2014/main" id="{D6698A1E-C4DC-5045-BA05-1303EBB2D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06" y="7043902"/>
            <a:ext cx="4269391" cy="20447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 i="0">
                <a:solidFill>
                  <a:srgbClr val="5557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400"/>
            </a:lvl6pPr>
            <a:lvl7pPr>
              <a:defRPr sz="1400">
                <a:solidFill>
                  <a:schemeClr val="tx1"/>
                </a:solidFill>
              </a:defRPr>
            </a:lvl7pPr>
            <a:lvl8pPr>
              <a:defRPr sz="1400">
                <a:solidFill>
                  <a:schemeClr val="tx1"/>
                </a:solidFill>
              </a:defRPr>
            </a:lvl8pPr>
            <a:lvl9pPr>
              <a:defRPr sz="1400">
                <a:solidFill>
                  <a:schemeClr val="tx1"/>
                </a:solidFill>
              </a:defRPr>
            </a:lvl9pPr>
          </a:lstStyle>
          <a:p>
            <a:pPr marL="12699">
              <a:spcBef>
                <a:spcPts val="25"/>
              </a:spcBef>
            </a:pPr>
            <a:r>
              <a:rPr lang="fr-FR" spc="15"/>
              <a:t>Prénom NOM émetteur - </a:t>
            </a:r>
            <a:r>
              <a:rPr lang="fr-FR" b="1" spc="15"/>
              <a:t>Titre présentation</a:t>
            </a:r>
            <a:endParaRPr lang="fr-FR" b="1" spc="15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D5DDF01F-A844-9546-A49B-6E534907E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5205" y="7019772"/>
            <a:ext cx="4119585" cy="228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400">
                <a:solidFill>
                  <a:schemeClr val="tx1"/>
                </a:solidFill>
              </a:defRPr>
            </a:lvl6pPr>
            <a:lvl7pPr>
              <a:defRPr sz="1400">
                <a:solidFill>
                  <a:schemeClr val="tx1"/>
                </a:solidFill>
              </a:defRPr>
            </a:lvl7pPr>
            <a:lvl8pPr>
              <a:defRPr sz="1400">
                <a:solidFill>
                  <a:schemeClr val="tx1"/>
                </a:solidFill>
              </a:defRPr>
            </a:lvl8pPr>
            <a:lvl9pPr>
              <a:defRPr sz="1400">
                <a:solidFill>
                  <a:schemeClr val="tx1"/>
                </a:solidFill>
              </a:defRPr>
            </a:lvl9pPr>
          </a:lstStyle>
          <a:p>
            <a:fld id="{400383A2-B965-C646-9517-4993DDF0F02E}" type="datetime3">
              <a:rPr lang="fr-FR" smtClean="0"/>
              <a:pPr/>
              <a:t>14.09.25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724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hdr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78">
        <a:defRPr>
          <a:latin typeface="+mn-lt"/>
          <a:ea typeface="+mn-ea"/>
          <a:cs typeface="+mn-cs"/>
        </a:defRPr>
      </a:lvl2pPr>
      <a:lvl3pPr marL="914355">
        <a:defRPr>
          <a:latin typeface="+mn-lt"/>
          <a:ea typeface="+mn-ea"/>
          <a:cs typeface="+mn-cs"/>
        </a:defRPr>
      </a:lvl3pPr>
      <a:lvl4pPr marL="1371533">
        <a:defRPr>
          <a:latin typeface="+mn-lt"/>
          <a:ea typeface="+mn-ea"/>
          <a:cs typeface="+mn-cs"/>
        </a:defRPr>
      </a:lvl4pPr>
      <a:lvl5pPr marL="1828711">
        <a:defRPr>
          <a:latin typeface="+mn-lt"/>
          <a:ea typeface="+mn-ea"/>
          <a:cs typeface="+mn-cs"/>
        </a:defRPr>
      </a:lvl5pPr>
      <a:lvl6pPr marL="2285889">
        <a:defRPr>
          <a:latin typeface="+mn-lt"/>
          <a:ea typeface="+mn-ea"/>
          <a:cs typeface="+mn-cs"/>
        </a:defRPr>
      </a:lvl6pPr>
      <a:lvl7pPr marL="2743065">
        <a:defRPr>
          <a:latin typeface="+mn-lt"/>
          <a:ea typeface="+mn-ea"/>
          <a:cs typeface="+mn-cs"/>
        </a:defRPr>
      </a:lvl7pPr>
      <a:lvl8pPr marL="3200243">
        <a:defRPr>
          <a:latin typeface="+mn-lt"/>
          <a:ea typeface="+mn-ea"/>
          <a:cs typeface="+mn-cs"/>
        </a:defRPr>
      </a:lvl8pPr>
      <a:lvl9pPr marL="365742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78">
        <a:defRPr>
          <a:latin typeface="+mn-lt"/>
          <a:ea typeface="+mn-ea"/>
          <a:cs typeface="+mn-cs"/>
        </a:defRPr>
      </a:lvl2pPr>
      <a:lvl3pPr marL="914355">
        <a:defRPr>
          <a:latin typeface="+mn-lt"/>
          <a:ea typeface="+mn-ea"/>
          <a:cs typeface="+mn-cs"/>
        </a:defRPr>
      </a:lvl3pPr>
      <a:lvl4pPr marL="1371533">
        <a:defRPr>
          <a:latin typeface="+mn-lt"/>
          <a:ea typeface="+mn-ea"/>
          <a:cs typeface="+mn-cs"/>
        </a:defRPr>
      </a:lvl4pPr>
      <a:lvl5pPr marL="1828711">
        <a:defRPr>
          <a:latin typeface="+mn-lt"/>
          <a:ea typeface="+mn-ea"/>
          <a:cs typeface="+mn-cs"/>
        </a:defRPr>
      </a:lvl5pPr>
      <a:lvl6pPr marL="2285889">
        <a:defRPr>
          <a:latin typeface="+mn-lt"/>
          <a:ea typeface="+mn-ea"/>
          <a:cs typeface="+mn-cs"/>
        </a:defRPr>
      </a:lvl6pPr>
      <a:lvl7pPr marL="2743065">
        <a:defRPr>
          <a:latin typeface="+mn-lt"/>
          <a:ea typeface="+mn-ea"/>
          <a:cs typeface="+mn-cs"/>
        </a:defRPr>
      </a:lvl7pPr>
      <a:lvl8pPr marL="3200243">
        <a:defRPr>
          <a:latin typeface="+mn-lt"/>
          <a:ea typeface="+mn-ea"/>
          <a:cs typeface="+mn-cs"/>
        </a:defRPr>
      </a:lvl8pPr>
      <a:lvl9pPr marL="365742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>
            <a:extLst>
              <a:ext uri="{FF2B5EF4-FFF2-40B4-BE49-F238E27FC236}">
                <a16:creationId xmlns:a16="http://schemas.microsoft.com/office/drawing/2014/main" id="{43D2AA4D-103B-984B-996D-FBA164F3CD73}"/>
              </a:ext>
            </a:extLst>
          </p:cNvPr>
          <p:cNvSpPr/>
          <p:nvPr userDrawn="1"/>
        </p:nvSpPr>
        <p:spPr>
          <a:xfrm>
            <a:off x="0" y="840017"/>
            <a:ext cx="13442941" cy="5880099"/>
          </a:xfrm>
          <a:custGeom>
            <a:avLst/>
            <a:gdLst/>
            <a:ahLst/>
            <a:cxnLst/>
            <a:rect l="l" t="t" r="r" b="b"/>
            <a:pathLst>
              <a:path w="10692130" h="5880100">
                <a:moveTo>
                  <a:pt x="0" y="5879985"/>
                </a:moveTo>
                <a:lnTo>
                  <a:pt x="10692003" y="5879985"/>
                </a:lnTo>
                <a:lnTo>
                  <a:pt x="10692003" y="0"/>
                </a:lnTo>
                <a:lnTo>
                  <a:pt x="0" y="0"/>
                </a:lnTo>
                <a:lnTo>
                  <a:pt x="0" y="5879985"/>
                </a:lnTo>
                <a:close/>
              </a:path>
            </a:pathLst>
          </a:custGeom>
          <a:solidFill>
            <a:srgbClr val="EBEAEB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sp>
        <p:nvSpPr>
          <p:cNvPr id="3" name="bk object 17">
            <a:extLst>
              <a:ext uri="{FF2B5EF4-FFF2-40B4-BE49-F238E27FC236}">
                <a16:creationId xmlns:a16="http://schemas.microsoft.com/office/drawing/2014/main" id="{FBE69CD5-A783-FD44-B025-F8F57C390B97}"/>
              </a:ext>
            </a:extLst>
          </p:cNvPr>
          <p:cNvSpPr/>
          <p:nvPr userDrawn="1"/>
        </p:nvSpPr>
        <p:spPr>
          <a:xfrm>
            <a:off x="0" y="1"/>
            <a:ext cx="12603058" cy="840105"/>
          </a:xfrm>
          <a:custGeom>
            <a:avLst/>
            <a:gdLst/>
            <a:ahLst/>
            <a:cxnLst/>
            <a:rect l="l" t="t" r="r" b="b"/>
            <a:pathLst>
              <a:path w="10024110" h="840105">
                <a:moveTo>
                  <a:pt x="0" y="839990"/>
                </a:moveTo>
                <a:lnTo>
                  <a:pt x="10023754" y="839990"/>
                </a:lnTo>
                <a:lnTo>
                  <a:pt x="10023754" y="0"/>
                </a:lnTo>
                <a:lnTo>
                  <a:pt x="0" y="0"/>
                </a:lnTo>
                <a:lnTo>
                  <a:pt x="0" y="839990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endParaRPr sz="2263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516383-89CC-8E41-BAB6-03BB2DCA25CC}"/>
              </a:ext>
            </a:extLst>
          </p:cNvPr>
          <p:cNvSpPr/>
          <p:nvPr userDrawn="1"/>
        </p:nvSpPr>
        <p:spPr>
          <a:xfrm>
            <a:off x="12566332" y="-4626"/>
            <a:ext cx="878206" cy="844731"/>
          </a:xfrm>
          <a:prstGeom prst="rect">
            <a:avLst/>
          </a:prstGeom>
          <a:solidFill>
            <a:srgbClr val="55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63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C89937EB-96FC-2742-B346-86A1EC3B6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757943" y="352426"/>
            <a:ext cx="505527" cy="2286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76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F82FFA0-0397-F04D-9B0D-1F8D36EB5F6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8">
            <a:extLst>
              <a:ext uri="{FF2B5EF4-FFF2-40B4-BE49-F238E27FC236}">
                <a16:creationId xmlns:a16="http://schemas.microsoft.com/office/drawing/2014/main" id="{3135DFDC-9287-A740-B064-48BA389F9DDC}"/>
              </a:ext>
            </a:extLst>
          </p:cNvPr>
          <p:cNvSpPr txBox="1">
            <a:spLocks/>
          </p:cNvSpPr>
          <p:nvPr userDrawn="1"/>
        </p:nvSpPr>
        <p:spPr>
          <a:xfrm>
            <a:off x="824207" y="200025"/>
            <a:ext cx="11742126" cy="457200"/>
          </a:xfrm>
          <a:prstGeom prst="rect">
            <a:avLst/>
          </a:prstGeom>
        </p:spPr>
        <p:txBody>
          <a:bodyPr anchor="ctr"/>
          <a:lstStyle>
            <a:lvl1pPr>
              <a:defRPr sz="2600" b="1" i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sz="3268" kern="0"/>
              <a:t>Modifiez le style du titre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A593CCD0-E3FB-084B-9F0E-0C0E967A2D18}"/>
              </a:ext>
            </a:extLst>
          </p:cNvPr>
          <p:cNvSpPr/>
          <p:nvPr userDrawn="1"/>
        </p:nvSpPr>
        <p:spPr>
          <a:xfrm>
            <a:off x="12208668" y="6905626"/>
            <a:ext cx="413578" cy="432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26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Holder 4">
            <a:extLst>
              <a:ext uri="{FF2B5EF4-FFF2-40B4-BE49-F238E27FC236}">
                <a16:creationId xmlns:a16="http://schemas.microsoft.com/office/drawing/2014/main" id="{D6698A1E-C4DC-5045-BA05-1303EBB2D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4206" y="7010400"/>
            <a:ext cx="4269391" cy="23797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1760" b="0" i="0">
                <a:solidFill>
                  <a:srgbClr val="55575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760">
                <a:solidFill>
                  <a:schemeClr val="tx1"/>
                </a:solidFill>
              </a:defRPr>
            </a:lvl2pPr>
            <a:lvl3pPr>
              <a:defRPr sz="1760">
                <a:solidFill>
                  <a:schemeClr val="tx1"/>
                </a:solidFill>
              </a:defRPr>
            </a:lvl3pPr>
            <a:lvl4pPr>
              <a:defRPr sz="1760">
                <a:solidFill>
                  <a:schemeClr val="tx1"/>
                </a:solidFill>
              </a:defRPr>
            </a:lvl4pPr>
            <a:lvl5pPr>
              <a:defRPr sz="1760">
                <a:solidFill>
                  <a:schemeClr val="tx1"/>
                </a:solidFill>
              </a:defRPr>
            </a:lvl5pPr>
            <a:lvl6pPr>
              <a:defRPr sz="1760"/>
            </a:lvl6pPr>
            <a:lvl7pPr>
              <a:defRPr sz="1760">
                <a:solidFill>
                  <a:schemeClr val="tx1"/>
                </a:solidFill>
              </a:defRPr>
            </a:lvl7pPr>
            <a:lvl8pPr>
              <a:defRPr sz="1760">
                <a:solidFill>
                  <a:schemeClr val="tx1"/>
                </a:solidFill>
              </a:defRPr>
            </a:lvl8pPr>
            <a:lvl9pPr>
              <a:defRPr sz="1760">
                <a:solidFill>
                  <a:schemeClr val="tx1"/>
                </a:solidFill>
              </a:defRPr>
            </a:lvl9pPr>
          </a:lstStyle>
          <a:p>
            <a:pPr marL="15967">
              <a:spcBef>
                <a:spcPts val="31"/>
              </a:spcBef>
            </a:pPr>
            <a:r>
              <a:rPr lang="fr-FR" b="1" spc="19"/>
              <a:t>ISAB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D5DDF01F-A844-9546-A49B-6E534907E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5207" y="7019772"/>
            <a:ext cx="4119585" cy="228600"/>
          </a:xfrm>
          <a:prstGeom prst="rect">
            <a:avLst/>
          </a:prstGeom>
        </p:spPr>
        <p:txBody>
          <a:bodyPr anchor="ctr"/>
          <a:lstStyle>
            <a:lvl1pPr>
              <a:defRPr sz="1760"/>
            </a:lvl1pPr>
            <a:lvl2pPr>
              <a:defRPr sz="1760">
                <a:solidFill>
                  <a:schemeClr val="tx1"/>
                </a:solidFill>
              </a:defRPr>
            </a:lvl2pPr>
            <a:lvl3pPr>
              <a:defRPr sz="1760">
                <a:solidFill>
                  <a:schemeClr val="tx1"/>
                </a:solidFill>
              </a:defRPr>
            </a:lvl3pPr>
            <a:lvl4pPr>
              <a:defRPr sz="1760">
                <a:solidFill>
                  <a:schemeClr val="tx1"/>
                </a:solidFill>
              </a:defRPr>
            </a:lvl4pPr>
            <a:lvl5pPr>
              <a:defRPr sz="1760">
                <a:solidFill>
                  <a:schemeClr val="tx1"/>
                </a:solidFill>
              </a:defRPr>
            </a:lvl5pPr>
            <a:lvl6pPr>
              <a:defRPr sz="1760">
                <a:solidFill>
                  <a:schemeClr val="tx1"/>
                </a:solidFill>
              </a:defRPr>
            </a:lvl6pPr>
            <a:lvl7pPr>
              <a:defRPr sz="1760">
                <a:solidFill>
                  <a:schemeClr val="tx1"/>
                </a:solidFill>
              </a:defRPr>
            </a:lvl7pPr>
            <a:lvl8pPr>
              <a:defRPr sz="1760">
                <a:solidFill>
                  <a:schemeClr val="tx1"/>
                </a:solidFill>
              </a:defRPr>
            </a:lvl8pPr>
            <a:lvl9pPr>
              <a:defRPr sz="1760">
                <a:solidFill>
                  <a:schemeClr val="tx1"/>
                </a:solidFill>
              </a:defRPr>
            </a:lvl9pPr>
          </a:lstStyle>
          <a:p>
            <a:r>
              <a:rPr lang="fr-FR"/>
              <a:t>01/10/24</a:t>
            </a:r>
            <a:endParaRPr lang="en-US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815" y="6996399"/>
            <a:ext cx="449141" cy="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4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</p:sldLayoutIdLst>
  <p:hf hdr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574809" eaLnBrk="1" hangingPunct="1">
        <a:defRPr>
          <a:latin typeface="+mn-lt"/>
          <a:ea typeface="+mn-ea"/>
          <a:cs typeface="+mn-cs"/>
        </a:defRPr>
      </a:lvl2pPr>
      <a:lvl3pPr marL="1149619" eaLnBrk="1" hangingPunct="1">
        <a:defRPr>
          <a:latin typeface="+mn-lt"/>
          <a:ea typeface="+mn-ea"/>
          <a:cs typeface="+mn-cs"/>
        </a:defRPr>
      </a:lvl3pPr>
      <a:lvl4pPr marL="1724428" eaLnBrk="1" hangingPunct="1">
        <a:defRPr>
          <a:latin typeface="+mn-lt"/>
          <a:ea typeface="+mn-ea"/>
          <a:cs typeface="+mn-cs"/>
        </a:defRPr>
      </a:lvl4pPr>
      <a:lvl5pPr marL="2299237" eaLnBrk="1" hangingPunct="1">
        <a:defRPr>
          <a:latin typeface="+mn-lt"/>
          <a:ea typeface="+mn-ea"/>
          <a:cs typeface="+mn-cs"/>
        </a:defRPr>
      </a:lvl5pPr>
      <a:lvl6pPr marL="2874047" eaLnBrk="1" hangingPunct="1">
        <a:defRPr>
          <a:latin typeface="+mn-lt"/>
          <a:ea typeface="+mn-ea"/>
          <a:cs typeface="+mn-cs"/>
        </a:defRPr>
      </a:lvl6pPr>
      <a:lvl7pPr marL="3448856" eaLnBrk="1" hangingPunct="1">
        <a:defRPr>
          <a:latin typeface="+mn-lt"/>
          <a:ea typeface="+mn-ea"/>
          <a:cs typeface="+mn-cs"/>
        </a:defRPr>
      </a:lvl7pPr>
      <a:lvl8pPr marL="4023666" eaLnBrk="1" hangingPunct="1">
        <a:defRPr>
          <a:latin typeface="+mn-lt"/>
          <a:ea typeface="+mn-ea"/>
          <a:cs typeface="+mn-cs"/>
        </a:defRPr>
      </a:lvl8pPr>
      <a:lvl9pPr marL="4598475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574809" eaLnBrk="1" hangingPunct="1">
        <a:defRPr>
          <a:latin typeface="+mn-lt"/>
          <a:ea typeface="+mn-ea"/>
          <a:cs typeface="+mn-cs"/>
        </a:defRPr>
      </a:lvl2pPr>
      <a:lvl3pPr marL="1149619" eaLnBrk="1" hangingPunct="1">
        <a:defRPr>
          <a:latin typeface="+mn-lt"/>
          <a:ea typeface="+mn-ea"/>
          <a:cs typeface="+mn-cs"/>
        </a:defRPr>
      </a:lvl3pPr>
      <a:lvl4pPr marL="1724428" eaLnBrk="1" hangingPunct="1">
        <a:defRPr>
          <a:latin typeface="+mn-lt"/>
          <a:ea typeface="+mn-ea"/>
          <a:cs typeface="+mn-cs"/>
        </a:defRPr>
      </a:lvl4pPr>
      <a:lvl5pPr marL="2299237" eaLnBrk="1" hangingPunct="1">
        <a:defRPr>
          <a:latin typeface="+mn-lt"/>
          <a:ea typeface="+mn-ea"/>
          <a:cs typeface="+mn-cs"/>
        </a:defRPr>
      </a:lvl5pPr>
      <a:lvl6pPr marL="2874047" eaLnBrk="1" hangingPunct="1">
        <a:defRPr>
          <a:latin typeface="+mn-lt"/>
          <a:ea typeface="+mn-ea"/>
          <a:cs typeface="+mn-cs"/>
        </a:defRPr>
      </a:lvl6pPr>
      <a:lvl7pPr marL="3448856" eaLnBrk="1" hangingPunct="1">
        <a:defRPr>
          <a:latin typeface="+mn-lt"/>
          <a:ea typeface="+mn-ea"/>
          <a:cs typeface="+mn-cs"/>
        </a:defRPr>
      </a:lvl7pPr>
      <a:lvl8pPr marL="4023666" eaLnBrk="1" hangingPunct="1">
        <a:defRPr>
          <a:latin typeface="+mn-lt"/>
          <a:ea typeface="+mn-ea"/>
          <a:cs typeface="+mn-cs"/>
        </a:defRPr>
      </a:lvl8pPr>
      <a:lvl9pPr marL="4598475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0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9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g"/><Relationship Id="rId10" Type="http://schemas.openxmlformats.org/officeDocument/2006/relationships/image" Target="../media/image56.jpeg"/><Relationship Id="rId4" Type="http://schemas.openxmlformats.org/officeDocument/2006/relationships/image" Target="../media/image50.jpg"/><Relationship Id="rId9" Type="http://schemas.openxmlformats.org/officeDocument/2006/relationships/image" Target="../media/image55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20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9.jpeg"/><Relationship Id="rId9" Type="http://schemas.openxmlformats.org/officeDocument/2006/relationships/image" Target="../media/image6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diagramDrawing" Target="../diagrams/drawing1.xml"/><Relationship Id="rId18" Type="http://schemas.openxmlformats.org/officeDocument/2006/relationships/image" Target="../media/image17.jpg"/><Relationship Id="rId3" Type="http://schemas.openxmlformats.org/officeDocument/2006/relationships/image" Target="../media/image8.png"/><Relationship Id="rId21" Type="http://schemas.openxmlformats.org/officeDocument/2006/relationships/image" Target="../media/image20.png"/><Relationship Id="rId7" Type="http://schemas.openxmlformats.org/officeDocument/2006/relationships/image" Target="../media/image12.emf"/><Relationship Id="rId12" Type="http://schemas.openxmlformats.org/officeDocument/2006/relationships/diagramColors" Target="../diagrams/colors1.xml"/><Relationship Id="rId1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0.jpeg"/><Relationship Id="rId15" Type="http://schemas.openxmlformats.org/officeDocument/2006/relationships/image" Target="../media/image14.jpeg"/><Relationship Id="rId10" Type="http://schemas.openxmlformats.org/officeDocument/2006/relationships/diagramLayout" Target="../diagrams/layout1.xml"/><Relationship Id="rId19" Type="http://schemas.openxmlformats.org/officeDocument/2006/relationships/image" Target="../media/image18.jpg"/><Relationship Id="rId4" Type="http://schemas.openxmlformats.org/officeDocument/2006/relationships/image" Target="../media/image9.png"/><Relationship Id="rId9" Type="http://schemas.openxmlformats.org/officeDocument/2006/relationships/diagramData" Target="../diagrams/data1.xml"/><Relationship Id="rId1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19.jpeg"/><Relationship Id="rId10" Type="http://schemas.openxmlformats.org/officeDocument/2006/relationships/image" Target="../media/image67.jpg"/><Relationship Id="rId4" Type="http://schemas.openxmlformats.org/officeDocument/2006/relationships/image" Target="../media/image81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9.jpe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20.png"/><Relationship Id="rId5" Type="http://schemas.openxmlformats.org/officeDocument/2006/relationships/image" Target="../media/image86.png"/><Relationship Id="rId10" Type="http://schemas.openxmlformats.org/officeDocument/2006/relationships/image" Target="../media/image91.jpg"/><Relationship Id="rId4" Type="http://schemas.openxmlformats.org/officeDocument/2006/relationships/image" Target="../media/image85.png"/><Relationship Id="rId9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96.png"/><Relationship Id="rId18" Type="http://schemas.openxmlformats.org/officeDocument/2006/relationships/image" Target="../media/image11.jpeg"/><Relationship Id="rId3" Type="http://schemas.openxmlformats.org/officeDocument/2006/relationships/image" Target="../media/image19.jpeg"/><Relationship Id="rId7" Type="http://schemas.openxmlformats.org/officeDocument/2006/relationships/image" Target="../media/image91.jpg"/><Relationship Id="rId12" Type="http://schemas.openxmlformats.org/officeDocument/2006/relationships/image" Target="../media/image86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85.png"/><Relationship Id="rId5" Type="http://schemas.openxmlformats.org/officeDocument/2006/relationships/image" Target="../media/image94.jpeg"/><Relationship Id="rId15" Type="http://schemas.openxmlformats.org/officeDocument/2006/relationships/image" Target="../media/image98.png"/><Relationship Id="rId10" Type="http://schemas.openxmlformats.org/officeDocument/2006/relationships/image" Target="../media/image95.png"/><Relationship Id="rId19" Type="http://schemas.openxmlformats.org/officeDocument/2006/relationships/image" Target="../media/image20.png"/><Relationship Id="rId4" Type="http://schemas.openxmlformats.org/officeDocument/2006/relationships/image" Target="../media/image93.jpeg"/><Relationship Id="rId9" Type="http://schemas.openxmlformats.org/officeDocument/2006/relationships/image" Target="../media/image68.png"/><Relationship Id="rId1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0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782C2D0-2AF8-437E-AB0A-DC99214C6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220" y="2525991"/>
            <a:ext cx="4883544" cy="3200400"/>
          </a:xfrm>
        </p:spPr>
        <p:txBody>
          <a:bodyPr lIns="91440" tIns="45720" rIns="91440" bIns="45720" anchor="t"/>
          <a:lstStyle/>
          <a:p>
            <a:pPr algn="ctr"/>
            <a:br>
              <a:rPr lang="fr-FR" sz="3200" dirty="0">
                <a:solidFill>
                  <a:schemeClr val="bg1"/>
                </a:solidFill>
              </a:rPr>
            </a:br>
            <a:br>
              <a:rPr lang="fr-FR" sz="32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Prof Gilles Créhange, MD, PhD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1800" dirty="0">
                <a:solidFill>
                  <a:schemeClr val="bg1"/>
                </a:solidFill>
              </a:rPr>
              <a:t>Institut Curie, Paris</a:t>
            </a:r>
            <a:br>
              <a:rPr lang="fr-FR" sz="2400" dirty="0">
                <a:solidFill>
                  <a:schemeClr val="bg1"/>
                </a:solidFill>
              </a:rPr>
            </a:b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1800" dirty="0">
                <a:solidFill>
                  <a:schemeClr val="bg1"/>
                </a:solidFill>
              </a:rPr>
              <a:t>STFC, </a:t>
            </a:r>
            <a:r>
              <a:rPr lang="fr-FR" sz="1800" dirty="0" err="1">
                <a:solidFill>
                  <a:schemeClr val="bg1"/>
                </a:solidFill>
              </a:rPr>
              <a:t>Daresbury</a:t>
            </a:r>
            <a:r>
              <a:rPr lang="fr-FR" sz="1800" dirty="0">
                <a:solidFill>
                  <a:schemeClr val="bg1"/>
                </a:solidFill>
              </a:rPr>
              <a:t> </a:t>
            </a:r>
            <a:r>
              <a:rPr lang="fr-FR" sz="1800" dirty="0" err="1">
                <a:solidFill>
                  <a:schemeClr val="bg1"/>
                </a:solidFill>
              </a:rPr>
              <a:t>Laboratory</a:t>
            </a:r>
            <a:br>
              <a:rPr lang="fr-FR" dirty="0"/>
            </a:br>
            <a:r>
              <a:rPr lang="fr-FR" sz="2400" dirty="0">
                <a:solidFill>
                  <a:schemeClr val="bg1"/>
                </a:solidFill>
              </a:rPr>
              <a:t>VHEE’25</a:t>
            </a:r>
            <a:r>
              <a:rPr lang="fr-FR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br>
              <a:rPr lang="fr-FR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</a:br>
            <a:r>
              <a:rPr lang="fr-FR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15 Sept 2025</a:t>
            </a:r>
            <a:endParaRPr lang="fr-FR" sz="18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D37214-BA24-F8FD-2622-2542889DDC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" t="8138" r="-348" b="12539"/>
          <a:stretch/>
        </p:blipFill>
        <p:spPr>
          <a:xfrm>
            <a:off x="8878020" y="6736553"/>
            <a:ext cx="2087243" cy="8262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1A6C36D-888A-1058-A98E-418C800AF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769" y="6794423"/>
            <a:ext cx="783018" cy="768427"/>
          </a:xfrm>
          <a:prstGeom prst="rect">
            <a:avLst/>
          </a:prstGeom>
        </p:spPr>
      </p:pic>
      <p:pic>
        <p:nvPicPr>
          <p:cNvPr id="6" name="Image 5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45D7763-FD99-B5D7-C980-BE82978A92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4" y="219347"/>
            <a:ext cx="4126976" cy="189868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109D927-B002-1B85-5AE7-353ABD98F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8324" y="784934"/>
            <a:ext cx="8676214" cy="488037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5759F2C-3A7A-6833-7924-05D6DA16FA5A}"/>
              </a:ext>
            </a:extLst>
          </p:cNvPr>
          <p:cNvSpPr txBox="1"/>
          <p:nvPr/>
        </p:nvSpPr>
        <p:spPr>
          <a:xfrm>
            <a:off x="0" y="2355649"/>
            <a:ext cx="4883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Clinical</a:t>
            </a:r>
            <a:r>
              <a:rPr lang="fr-FR" sz="2800" b="1" dirty="0">
                <a:solidFill>
                  <a:schemeClr val="bg1"/>
                </a:solidFill>
              </a:rPr>
              <a:t> perspectives </a:t>
            </a:r>
            <a:r>
              <a:rPr lang="fr-FR" sz="2800" b="1" dirty="0" err="1">
                <a:solidFill>
                  <a:schemeClr val="bg1"/>
                </a:solidFill>
              </a:rPr>
              <a:t>with</a:t>
            </a:r>
            <a:r>
              <a:rPr lang="fr-FR" sz="2800" b="1" dirty="0">
                <a:solidFill>
                  <a:schemeClr val="bg1"/>
                </a:solidFill>
              </a:rPr>
              <a:t> VHEE</a:t>
            </a:r>
          </a:p>
        </p:txBody>
      </p:sp>
      <p:pic>
        <p:nvPicPr>
          <p:cNvPr id="4" name="Picture 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EA28DCC-65CC-622C-3533-A940FE19B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711" y="6933236"/>
            <a:ext cx="1922717" cy="4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A260901-E4CD-732E-786F-E6B29FAA8089}"/>
              </a:ext>
            </a:extLst>
          </p:cNvPr>
          <p:cNvSpPr txBox="1"/>
          <p:nvPr/>
        </p:nvSpPr>
        <p:spPr>
          <a:xfrm>
            <a:off x="3277082" y="6974171"/>
            <a:ext cx="6785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ANR-24-FRAT-0001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09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048D7-21C8-ED04-BAB5-F9ACB70E8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94065E-71B7-0C2C-EF40-776087F72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90DC26-9323-AE21-3B13-8B680A9CB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069" y="1132802"/>
            <a:ext cx="7772400" cy="529724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E2B9536-C771-D247-6A79-A69FF6796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069" y="1125980"/>
            <a:ext cx="7772400" cy="530406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81B2402-508D-5614-6BCA-984CD3F99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069" y="1120673"/>
            <a:ext cx="7772400" cy="53215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8ED672-C035-6E4C-CEF4-0D2B8B782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6069" y="1125700"/>
            <a:ext cx="7772400" cy="532178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8D18BD3-710A-AE31-0F40-9D17118699BC}"/>
              </a:ext>
            </a:extLst>
          </p:cNvPr>
          <p:cNvSpPr txBox="1"/>
          <p:nvPr/>
        </p:nvSpPr>
        <p:spPr>
          <a:xfrm>
            <a:off x="12700" y="0"/>
            <a:ext cx="12407900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2"/>
                </a:solidFill>
              </a:rPr>
              <a:t>		</a:t>
            </a:r>
            <a:r>
              <a:rPr lang="fr-FR" sz="3000" b="1" dirty="0">
                <a:solidFill>
                  <a:schemeClr val="bg2"/>
                </a:solidFill>
              </a:rPr>
              <a:t>Our </a:t>
            </a:r>
            <a:r>
              <a:rPr lang="fr-FR" sz="3000" b="1" dirty="0" err="1">
                <a:solidFill>
                  <a:schemeClr val="bg2"/>
                </a:solidFill>
              </a:rPr>
              <a:t>target</a:t>
            </a:r>
            <a:r>
              <a:rPr lang="fr-FR" sz="3000" b="1" dirty="0">
                <a:solidFill>
                  <a:schemeClr val="bg2"/>
                </a:solidFill>
              </a:rPr>
              <a:t> : Cancers at high </a:t>
            </a:r>
            <a:r>
              <a:rPr lang="fr-FR" sz="3000" b="1" dirty="0" err="1">
                <a:solidFill>
                  <a:schemeClr val="bg2"/>
                </a:solidFill>
              </a:rPr>
              <a:t>risk</a:t>
            </a:r>
            <a:r>
              <a:rPr lang="fr-FR" sz="3000" b="1" dirty="0">
                <a:solidFill>
                  <a:schemeClr val="bg2"/>
                </a:solidFill>
              </a:rPr>
              <a:t> of </a:t>
            </a:r>
            <a:r>
              <a:rPr lang="fr-FR" sz="3000" b="1" dirty="0" err="1">
                <a:solidFill>
                  <a:schemeClr val="bg2"/>
                </a:solidFill>
              </a:rPr>
              <a:t>morbidity</a:t>
            </a:r>
            <a:r>
              <a:rPr lang="fr-FR" sz="3000" b="1" dirty="0">
                <a:solidFill>
                  <a:schemeClr val="bg2"/>
                </a:solidFill>
              </a:rPr>
              <a:t> and </a:t>
            </a:r>
            <a:r>
              <a:rPr lang="fr-FR" sz="3000" b="1" dirty="0" err="1">
                <a:solidFill>
                  <a:schemeClr val="bg2"/>
                </a:solidFill>
              </a:rPr>
              <a:t>mortality</a:t>
            </a:r>
            <a:endParaRPr lang="fr-FR" sz="3000" b="1" dirty="0">
              <a:solidFill>
                <a:schemeClr val="bg2"/>
              </a:solidFill>
            </a:endParaRPr>
          </a:p>
        </p:txBody>
      </p:sp>
      <p:pic>
        <p:nvPicPr>
          <p:cNvPr id="10" name="Image 9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4080839-3F52-B786-401D-DF363CB50F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0" y="57542"/>
            <a:ext cx="1544548" cy="7105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4370B2-E9F1-A632-02C0-D0CC9556F9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62E12C44-3424-C02B-A73A-D3CA74CC83E6}"/>
              </a:ext>
            </a:extLst>
          </p:cNvPr>
          <p:cNvSpPr/>
          <p:nvPr/>
        </p:nvSpPr>
        <p:spPr>
          <a:xfrm>
            <a:off x="3127248" y="1664208"/>
            <a:ext cx="658368" cy="6949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16D907C-F587-72D0-EA2B-F09C80258D6B}"/>
              </a:ext>
            </a:extLst>
          </p:cNvPr>
          <p:cNvSpPr/>
          <p:nvPr/>
        </p:nvSpPr>
        <p:spPr>
          <a:xfrm>
            <a:off x="7138416" y="1664208"/>
            <a:ext cx="658368" cy="694944"/>
          </a:xfrm>
          <a:prstGeom prst="ellipse">
            <a:avLst/>
          </a:prstGeom>
          <a:noFill/>
          <a:ln w="38100">
            <a:solidFill>
              <a:srgbClr val="083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96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21C2FB-1301-ED01-E87A-279572C7C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4DE8DB-845F-49CE-7BBC-7E2C82163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8C87A8-66E8-F18A-307A-872E07EA1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877419"/>
            <a:ext cx="7772400" cy="21504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3BB17E-F90A-0B58-54A1-52B6FEE5D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31" y="3027830"/>
            <a:ext cx="7772400" cy="26001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B2C9BB2-E605-3778-9C07-933643AE1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944" y="3374873"/>
            <a:ext cx="7772400" cy="332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5ABC43-7622-4663-AAAB-9CFC4AC93101}"/>
              </a:ext>
            </a:extLst>
          </p:cNvPr>
          <p:cNvSpPr/>
          <p:nvPr/>
        </p:nvSpPr>
        <p:spPr>
          <a:xfrm>
            <a:off x="0" y="0"/>
            <a:ext cx="12534900" cy="809625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A0C613D-9373-9A7C-D5F4-921F898FCA09}"/>
              </a:ext>
            </a:extLst>
          </p:cNvPr>
          <p:cNvSpPr txBox="1">
            <a:spLocks/>
          </p:cNvSpPr>
          <p:nvPr/>
        </p:nvSpPr>
        <p:spPr>
          <a:xfrm>
            <a:off x="2452688" y="89148"/>
            <a:ext cx="10372725" cy="457200"/>
          </a:xfrm>
          <a:solidFill>
            <a:schemeClr val="tx2"/>
          </a:solidFill>
        </p:spPr>
        <p:txBody>
          <a:bodyPr/>
          <a:lstStyle>
            <a:lvl1pPr eaLnBrk="1" hangingPunct="1"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kern="0" dirty="0" err="1">
                <a:solidFill>
                  <a:schemeClr val="bg1"/>
                </a:solidFill>
              </a:rPr>
              <a:t>Expecting</a:t>
            </a:r>
            <a:r>
              <a:rPr lang="fr-FR" sz="2800" b="1" kern="0" dirty="0">
                <a:solidFill>
                  <a:schemeClr val="bg1"/>
                </a:solidFill>
              </a:rPr>
              <a:t> </a:t>
            </a:r>
            <a:r>
              <a:rPr lang="fr-FR" sz="2800" b="1" kern="0" dirty="0" err="1">
                <a:solidFill>
                  <a:schemeClr val="bg1"/>
                </a:solidFill>
              </a:rPr>
              <a:t>number</a:t>
            </a:r>
            <a:r>
              <a:rPr lang="fr-FR" sz="2800" b="1" kern="0" dirty="0">
                <a:solidFill>
                  <a:schemeClr val="bg1"/>
                </a:solidFill>
              </a:rPr>
              <a:t> of cancer in 75+y </a:t>
            </a:r>
            <a:r>
              <a:rPr lang="fr-FR" sz="2800" b="1" kern="0" dirty="0" err="1">
                <a:solidFill>
                  <a:schemeClr val="bg1"/>
                </a:solidFill>
              </a:rPr>
              <a:t>old</a:t>
            </a:r>
            <a:r>
              <a:rPr lang="fr-FR" sz="2800" b="1" kern="0" dirty="0">
                <a:solidFill>
                  <a:schemeClr val="bg1"/>
                </a:solidFill>
              </a:rPr>
              <a:t> patients in Europe by 2045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83D3960-CDD8-78BA-5CD7-B8061B645284}"/>
                  </a:ext>
                </a:extLst>
              </p:cNvPr>
              <p:cNvSpPr txBox="1"/>
              <p:nvPr/>
            </p:nvSpPr>
            <p:spPr>
              <a:xfrm>
                <a:off x="5162550" y="2436816"/>
                <a:ext cx="13906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b="1" dirty="0">
                    <a:solidFill>
                      <a:srgbClr val="FF0000"/>
                    </a:solidFill>
                  </a:rPr>
                  <a:t>+</a:t>
                </a:r>
                <a14:m>
                  <m:oMath xmlns:m="http://schemas.openxmlformats.org/officeDocument/2006/math">
                    <m:r>
                      <a:rPr lang="fr-FR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sz="2800" b="1" dirty="0">
                    <a:solidFill>
                      <a:srgbClr val="FF0000"/>
                    </a:solidFill>
                  </a:rPr>
                  <a:t>60%</a:t>
                </a: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83D3960-CDD8-78BA-5CD7-B8061B645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550" y="2436816"/>
                <a:ext cx="1390650" cy="523220"/>
              </a:xfrm>
              <a:prstGeom prst="rect">
                <a:avLst/>
              </a:prstGeom>
              <a:blipFill>
                <a:blip r:embed="rId5"/>
                <a:stretch>
                  <a:fillRect l="-9091" t="-14286" b="-2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id="{27F982F3-D0E1-C8E0-2929-BE020F454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41" y="89148"/>
            <a:ext cx="2183606" cy="6604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74CF371-5ED1-063E-0432-FDEB7267165B}"/>
                  </a:ext>
                </a:extLst>
              </p:cNvPr>
              <p:cNvSpPr txBox="1"/>
              <p:nvPr/>
            </p:nvSpPr>
            <p:spPr>
              <a:xfrm>
                <a:off x="5162550" y="5366406"/>
                <a:ext cx="13906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b="1" dirty="0">
                    <a:solidFill>
                      <a:srgbClr val="FF0000"/>
                    </a:solidFill>
                  </a:rPr>
                  <a:t>+</a:t>
                </a:r>
                <a14:m>
                  <m:oMath xmlns:m="http://schemas.openxmlformats.org/officeDocument/2006/math">
                    <m:r>
                      <a:rPr lang="fr-FR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sz="2800" b="1" dirty="0">
                    <a:solidFill>
                      <a:srgbClr val="FF0000"/>
                    </a:solidFill>
                  </a:rPr>
                  <a:t>60%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74CF371-5ED1-063E-0432-FDEB72671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550" y="5366406"/>
                <a:ext cx="1390650" cy="523220"/>
              </a:xfrm>
              <a:prstGeom prst="rect">
                <a:avLst/>
              </a:prstGeom>
              <a:blipFill>
                <a:blip r:embed="rId7"/>
                <a:stretch>
                  <a:fillRect l="-9091" t="-11905" b="-309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8E720B0-7582-C8FB-444C-D5783EE77093}"/>
                  </a:ext>
                </a:extLst>
              </p:cNvPr>
              <p:cNvSpPr txBox="1"/>
              <p:nvPr/>
            </p:nvSpPr>
            <p:spPr>
              <a:xfrm>
                <a:off x="11925300" y="4737121"/>
                <a:ext cx="13906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b="1" dirty="0">
                    <a:solidFill>
                      <a:srgbClr val="FF0000"/>
                    </a:solidFill>
                  </a:rPr>
                  <a:t>+</a:t>
                </a:r>
                <a14:m>
                  <m:oMath xmlns:m="http://schemas.openxmlformats.org/officeDocument/2006/math">
                    <m:r>
                      <a:rPr lang="fr-FR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sz="2800" b="1" dirty="0">
                    <a:solidFill>
                      <a:srgbClr val="FF0000"/>
                    </a:solidFill>
                  </a:rPr>
                  <a:t>60%</a:t>
                </a: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8E720B0-7582-C8FB-444C-D5783EE77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5300" y="4737121"/>
                <a:ext cx="1390650" cy="523220"/>
              </a:xfrm>
              <a:prstGeom prst="rect">
                <a:avLst/>
              </a:prstGeom>
              <a:blipFill>
                <a:blip r:embed="rId8"/>
                <a:stretch>
                  <a:fillRect l="-9009" t="-11628" b="-279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887B13B3-4BAB-A009-C505-B6270C9314E5}"/>
              </a:ext>
            </a:extLst>
          </p:cNvPr>
          <p:cNvSpPr txBox="1"/>
          <p:nvPr/>
        </p:nvSpPr>
        <p:spPr>
          <a:xfrm>
            <a:off x="3267075" y="4066313"/>
            <a:ext cx="1657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LUNG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A4F8C98-B4DD-39CB-DB50-5265B29F0E29}"/>
              </a:ext>
            </a:extLst>
          </p:cNvPr>
          <p:cNvSpPr txBox="1"/>
          <p:nvPr/>
        </p:nvSpPr>
        <p:spPr>
          <a:xfrm>
            <a:off x="2990850" y="1830639"/>
            <a:ext cx="193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PANCREAS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2053543-F15F-B150-7571-DABD6B20B704}"/>
              </a:ext>
            </a:extLst>
          </p:cNvPr>
          <p:cNvSpPr txBox="1"/>
          <p:nvPr/>
        </p:nvSpPr>
        <p:spPr>
          <a:xfrm>
            <a:off x="9708356" y="4530799"/>
            <a:ext cx="193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BRAIN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54D1177-2423-A521-0B9D-CC87091727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1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76EF6F08-C9E7-FFE2-17BC-F71E9687BF78}"/>
              </a:ext>
            </a:extLst>
          </p:cNvPr>
          <p:cNvSpPr/>
          <p:nvPr/>
        </p:nvSpPr>
        <p:spPr>
          <a:xfrm>
            <a:off x="0" y="850900"/>
            <a:ext cx="13444538" cy="5934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E793FA-5A2D-12C9-E142-8A7FCA85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033" y="186498"/>
            <a:ext cx="11742127" cy="457200"/>
          </a:xfrm>
        </p:spPr>
        <p:txBody>
          <a:bodyPr/>
          <a:lstStyle/>
          <a:p>
            <a:r>
              <a:rPr lang="fr-FR" altLang="fr-FR" sz="3600" b="0" kern="0" dirty="0"/>
              <a:t>Deep </a:t>
            </a:r>
            <a:r>
              <a:rPr lang="fr-FR" altLang="fr-FR" sz="3600" b="0" kern="0" dirty="0" err="1"/>
              <a:t>tumors</a:t>
            </a:r>
            <a:r>
              <a:rPr lang="fr-FR" altLang="fr-FR" sz="3600" b="0" kern="0" dirty="0"/>
              <a:t> to </a:t>
            </a:r>
            <a:r>
              <a:rPr lang="fr-FR" altLang="fr-FR" sz="3600" b="0" kern="0" dirty="0" err="1"/>
              <a:t>be</a:t>
            </a:r>
            <a:r>
              <a:rPr lang="fr-FR" altLang="fr-FR" sz="3600" b="0" kern="0" dirty="0"/>
              <a:t> </a:t>
            </a:r>
            <a:r>
              <a:rPr lang="fr-FR" altLang="fr-FR" sz="3600" b="0" kern="0" dirty="0" err="1"/>
              <a:t>treated</a:t>
            </a:r>
            <a:r>
              <a:rPr lang="fr-FR" altLang="fr-FR" sz="3600" b="0" kern="0" dirty="0"/>
              <a:t> </a:t>
            </a:r>
            <a:r>
              <a:rPr lang="fr-FR" altLang="fr-FR" sz="3600" b="0" kern="0" dirty="0" err="1"/>
              <a:t>with</a:t>
            </a:r>
            <a:r>
              <a:rPr lang="fr-FR" altLang="fr-FR" sz="3600" b="0" kern="0" dirty="0"/>
              <a:t> FLASH protons / VHEE</a:t>
            </a:r>
            <a:endParaRPr lang="fr-FR" b="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9BA084A-58CF-1257-DFE8-C0DF450376F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1F82FFA0-0397-F04D-9B0D-1F8D36EB5F69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503AD678-FA14-8C85-28B6-7719BB310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3947" y="2575269"/>
            <a:ext cx="3961588" cy="2834207"/>
          </a:xfrm>
        </p:spPr>
      </p:pic>
      <p:sp>
        <p:nvSpPr>
          <p:cNvPr id="9" name="ZoneTexte 1">
            <a:extLst>
              <a:ext uri="{FF2B5EF4-FFF2-40B4-BE49-F238E27FC236}">
                <a16:creationId xmlns:a16="http://schemas.microsoft.com/office/drawing/2014/main" id="{C02BAFFA-7F25-71EE-ECF5-43E851DEA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628" y="1696472"/>
            <a:ext cx="3727008" cy="92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b="1">
                <a:solidFill>
                  <a:schemeClr val="accent2"/>
                </a:solidFill>
                <a:latin typeface="Helvetica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1500" b="1">
                <a:solidFill>
                  <a:schemeClr val="accent2"/>
                </a:solidFill>
                <a:latin typeface="Helvetica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9pPr>
          </a:lstStyle>
          <a:p>
            <a:pPr algn="ctr" defTabSz="1219409">
              <a:spcBef>
                <a:spcPct val="0"/>
              </a:spcBef>
              <a:defRPr/>
            </a:pPr>
            <a:r>
              <a:rPr lang="fr-FR" altLang="fr-FR" sz="1801" dirty="0">
                <a:solidFill>
                  <a:prstClr val="black"/>
                </a:solidFill>
                <a:latin typeface="Calibri" panose="020F0502020204030204" pitchFamily="34" charset="0"/>
              </a:rPr>
              <a:t>&gt;90% Local control</a:t>
            </a:r>
          </a:p>
          <a:p>
            <a:pPr algn="ctr" defTabSz="1219409">
              <a:spcBef>
                <a:spcPct val="0"/>
              </a:spcBef>
              <a:defRPr/>
            </a:pPr>
            <a:r>
              <a:rPr lang="fr-FR" altLang="fr-FR" sz="1801" dirty="0">
                <a:solidFill>
                  <a:prstClr val="black"/>
                </a:solidFill>
                <a:latin typeface="Calibri" panose="020F0502020204030204" pitchFamily="34" charset="0"/>
              </a:rPr>
              <a:t>&lt;10% acute and </a:t>
            </a:r>
            <a:r>
              <a:rPr lang="fr-FR" altLang="fr-FR" sz="1801" dirty="0" err="1">
                <a:solidFill>
                  <a:prstClr val="black"/>
                </a:solidFill>
                <a:latin typeface="Calibri" panose="020F0502020204030204" pitchFamily="34" charset="0"/>
              </a:rPr>
              <a:t>late</a:t>
            </a:r>
            <a:r>
              <a:rPr lang="fr-FR" altLang="fr-FR" sz="180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801" dirty="0" err="1">
                <a:solidFill>
                  <a:prstClr val="black"/>
                </a:solidFill>
                <a:latin typeface="Calibri" panose="020F0502020204030204" pitchFamily="34" charset="0"/>
              </a:rPr>
              <a:t>toxicities</a:t>
            </a:r>
            <a:endParaRPr lang="fr-FR" altLang="fr-FR" sz="180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ctr" defTabSz="1219409">
              <a:spcBef>
                <a:spcPct val="0"/>
              </a:spcBef>
              <a:defRPr/>
            </a:pPr>
            <a:endParaRPr lang="fr-FR" altLang="fr-FR" sz="1801" b="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ZoneTexte 8">
            <a:extLst>
              <a:ext uri="{FF2B5EF4-FFF2-40B4-BE49-F238E27FC236}">
                <a16:creationId xmlns:a16="http://schemas.microsoft.com/office/drawing/2014/main" id="{6DEF9A3B-FFA5-214B-B7B9-352743B52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527" y="1689556"/>
            <a:ext cx="3727007" cy="6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b="1">
                <a:solidFill>
                  <a:schemeClr val="accent2"/>
                </a:solidFill>
                <a:latin typeface="Helvetica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1500" b="1">
                <a:solidFill>
                  <a:schemeClr val="accent2"/>
                </a:solidFill>
                <a:latin typeface="Helvetica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9pPr>
          </a:lstStyle>
          <a:p>
            <a:pPr algn="ctr" defTabSz="1219409">
              <a:spcBef>
                <a:spcPct val="0"/>
              </a:spcBef>
              <a:defRPr/>
            </a:pPr>
            <a:r>
              <a:rPr lang="fr-FR" altLang="fr-FR" sz="1801" dirty="0">
                <a:solidFill>
                  <a:prstClr val="black"/>
                </a:solidFill>
                <a:latin typeface="Calibri" panose="020F0502020204030204" pitchFamily="34" charset="0"/>
              </a:rPr>
              <a:t>&lt;70% Local control</a:t>
            </a:r>
          </a:p>
          <a:p>
            <a:pPr algn="ctr" defTabSz="1219409">
              <a:spcBef>
                <a:spcPct val="0"/>
              </a:spcBef>
              <a:defRPr/>
            </a:pPr>
            <a:r>
              <a:rPr lang="fr-FR" altLang="fr-FR" sz="1801" dirty="0">
                <a:solidFill>
                  <a:prstClr val="black"/>
                </a:solidFill>
                <a:latin typeface="Calibri" panose="020F0502020204030204" pitchFamily="34" charset="0"/>
              </a:rPr>
              <a:t>&gt;10-20% Acute and </a:t>
            </a:r>
            <a:r>
              <a:rPr lang="fr-FR" altLang="fr-FR" sz="1801" dirty="0" err="1">
                <a:solidFill>
                  <a:prstClr val="black"/>
                </a:solidFill>
                <a:latin typeface="Calibri" panose="020F0502020204030204" pitchFamily="34" charset="0"/>
              </a:rPr>
              <a:t>late</a:t>
            </a:r>
            <a:r>
              <a:rPr lang="fr-FR" altLang="fr-FR" sz="1801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801" dirty="0" err="1">
                <a:solidFill>
                  <a:prstClr val="black"/>
                </a:solidFill>
                <a:latin typeface="Calibri" panose="020F0502020204030204" pitchFamily="34" charset="0"/>
              </a:rPr>
              <a:t>toxicities</a:t>
            </a:r>
            <a:endParaRPr lang="fr-FR" altLang="fr-FR" sz="180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ZoneTexte 2">
            <a:extLst>
              <a:ext uri="{FF2B5EF4-FFF2-40B4-BE49-F238E27FC236}">
                <a16:creationId xmlns:a16="http://schemas.microsoft.com/office/drawing/2014/main" id="{BFEC053D-7326-7A1E-BBA2-9EB1C2C75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597" y="6149824"/>
            <a:ext cx="1740087" cy="63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b="1">
                <a:solidFill>
                  <a:schemeClr val="accent2"/>
                </a:solidFill>
                <a:latin typeface="Helvetica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1500" b="1">
                <a:solidFill>
                  <a:schemeClr val="accent2"/>
                </a:solidFill>
                <a:latin typeface="Helvetica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9pPr>
          </a:lstStyle>
          <a:p>
            <a:pPr algn="ctr" defTabSz="1219409">
              <a:spcBef>
                <a:spcPct val="0"/>
              </a:spcBef>
              <a:defRPr/>
            </a:pPr>
            <a:r>
              <a:rPr lang="fr-FR" altLang="fr-FR" sz="1764" dirty="0" err="1">
                <a:solidFill>
                  <a:prstClr val="black"/>
                </a:solidFill>
                <a:latin typeface="Calibri" panose="020F0502020204030204" pitchFamily="34" charset="0"/>
              </a:rPr>
              <a:t>Localised</a:t>
            </a:r>
            <a:r>
              <a:rPr lang="fr-FR" altLang="fr-FR" sz="1764" dirty="0">
                <a:solidFill>
                  <a:prstClr val="black"/>
                </a:solidFill>
                <a:latin typeface="Calibri" panose="020F0502020204030204" pitchFamily="34" charset="0"/>
              </a:rPr>
              <a:t> cancer</a:t>
            </a:r>
          </a:p>
          <a:p>
            <a:pPr algn="ctr" defTabSz="1219409">
              <a:spcBef>
                <a:spcPct val="0"/>
              </a:spcBef>
              <a:defRPr/>
            </a:pPr>
            <a:r>
              <a:rPr lang="fr-FR" altLang="fr-FR" sz="1764" dirty="0">
                <a:solidFill>
                  <a:prstClr val="black"/>
                </a:solidFill>
                <a:latin typeface="Calibri" panose="020F0502020204030204" pitchFamily="34" charset="0"/>
              </a:rPr>
              <a:t>Stages I/II</a:t>
            </a:r>
          </a:p>
        </p:txBody>
      </p:sp>
      <p:sp>
        <p:nvSpPr>
          <p:cNvPr id="12" name="ZoneTexte 13">
            <a:extLst>
              <a:ext uri="{FF2B5EF4-FFF2-40B4-BE49-F238E27FC236}">
                <a16:creationId xmlns:a16="http://schemas.microsoft.com/office/drawing/2014/main" id="{2E0D5417-F9DC-B53F-D728-A64EFDB3E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281" y="6107735"/>
            <a:ext cx="2793660" cy="63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b="1">
                <a:solidFill>
                  <a:schemeClr val="accent2"/>
                </a:solidFill>
                <a:latin typeface="Helvetica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1500" b="1">
                <a:solidFill>
                  <a:schemeClr val="accent2"/>
                </a:solidFill>
                <a:latin typeface="Helvetica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9pPr>
          </a:lstStyle>
          <a:p>
            <a:pPr algn="ctr" defTabSz="1219409">
              <a:spcBef>
                <a:spcPct val="0"/>
              </a:spcBef>
              <a:defRPr/>
            </a:pPr>
            <a:r>
              <a:rPr lang="fr-FR" altLang="fr-FR" sz="1764" dirty="0" err="1">
                <a:solidFill>
                  <a:prstClr val="black"/>
                </a:solidFill>
                <a:latin typeface="Calibri" panose="020F0502020204030204" pitchFamily="34" charset="0"/>
              </a:rPr>
              <a:t>Locally</a:t>
            </a:r>
            <a:r>
              <a:rPr lang="fr-FR" altLang="fr-FR" sz="1764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fr-FR" altLang="fr-FR" sz="1764" dirty="0" err="1">
                <a:solidFill>
                  <a:prstClr val="black"/>
                </a:solidFill>
                <a:latin typeface="Calibri" panose="020F0502020204030204" pitchFamily="34" charset="0"/>
              </a:rPr>
              <a:t>advanced</a:t>
            </a:r>
            <a:r>
              <a:rPr lang="fr-FR" altLang="fr-FR" sz="1764" dirty="0">
                <a:solidFill>
                  <a:prstClr val="black"/>
                </a:solidFill>
                <a:latin typeface="Calibri" panose="020F0502020204030204" pitchFamily="34" charset="0"/>
              </a:rPr>
              <a:t> cancer</a:t>
            </a:r>
          </a:p>
          <a:p>
            <a:pPr algn="ctr" defTabSz="1219409">
              <a:spcBef>
                <a:spcPct val="0"/>
              </a:spcBef>
              <a:defRPr/>
            </a:pPr>
            <a:r>
              <a:rPr lang="fr-FR" altLang="fr-FR" sz="1764" dirty="0">
                <a:solidFill>
                  <a:prstClr val="black"/>
                </a:solidFill>
                <a:latin typeface="Calibri" panose="020F0502020204030204" pitchFamily="34" charset="0"/>
              </a:rPr>
              <a:t>Stages III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B3ED2B6-E92D-8512-B817-8234FA2C8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9287" y="4448715"/>
            <a:ext cx="1398723" cy="32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b="1">
                <a:solidFill>
                  <a:schemeClr val="accent2"/>
                </a:solidFill>
                <a:latin typeface="Helvetica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1500" b="1">
                <a:solidFill>
                  <a:schemeClr val="accent2"/>
                </a:solidFill>
                <a:latin typeface="Helvetica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9pPr>
          </a:lstStyle>
          <a:p>
            <a:pPr algn="ctr" defTabSz="1219409">
              <a:spcBef>
                <a:spcPct val="0"/>
              </a:spcBef>
              <a:defRPr/>
            </a:pPr>
            <a:endParaRPr lang="fr-FR" altLang="fr-FR" sz="1544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9AC3A0B-A102-DC9D-BFBA-ADAAF2178154}"/>
              </a:ext>
            </a:extLst>
          </p:cNvPr>
          <p:cNvSpPr txBox="1"/>
          <p:nvPr/>
        </p:nvSpPr>
        <p:spPr>
          <a:xfrm>
            <a:off x="157606" y="2935331"/>
            <a:ext cx="1943682" cy="2585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83892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Protons</a:t>
            </a:r>
          </a:p>
          <a:p>
            <a:endParaRPr lang="fr-FR" b="1" dirty="0"/>
          </a:p>
          <a:p>
            <a:r>
              <a:rPr lang="fr-FR" b="1" dirty="0"/>
              <a:t>Image </a:t>
            </a:r>
            <a:r>
              <a:rPr lang="fr-FR" b="1" dirty="0" err="1"/>
              <a:t>guided</a:t>
            </a:r>
            <a:r>
              <a:rPr lang="fr-FR" b="1" dirty="0"/>
              <a:t> IMRT or SBRT</a:t>
            </a:r>
          </a:p>
          <a:p>
            <a:endParaRPr lang="fr-FR" dirty="0"/>
          </a:p>
          <a:p>
            <a:r>
              <a:rPr lang="fr-FR" dirty="0" err="1"/>
              <a:t>Extreme</a:t>
            </a:r>
            <a:r>
              <a:rPr lang="fr-FR" dirty="0"/>
              <a:t> </a:t>
            </a:r>
            <a:r>
              <a:rPr lang="fr-FR" dirty="0" err="1"/>
              <a:t>hypofractionation</a:t>
            </a:r>
            <a:endParaRPr lang="fr-FR" dirty="0"/>
          </a:p>
          <a:p>
            <a:endParaRPr lang="fr-FR" dirty="0"/>
          </a:p>
          <a:p>
            <a:r>
              <a:rPr lang="fr-FR" dirty="0"/>
              <a:t>1-5 </a:t>
            </a:r>
            <a:r>
              <a:rPr lang="fr-FR" dirty="0" err="1"/>
              <a:t>fr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5D84437-8E75-C767-544D-43DAC88A5510}"/>
              </a:ext>
            </a:extLst>
          </p:cNvPr>
          <p:cNvSpPr txBox="1"/>
          <p:nvPr/>
        </p:nvSpPr>
        <p:spPr>
          <a:xfrm>
            <a:off x="11441866" y="2696059"/>
            <a:ext cx="1943682" cy="34163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rgbClr val="083892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Protons</a:t>
            </a:r>
          </a:p>
          <a:p>
            <a:endParaRPr lang="fr-FR" b="1" dirty="0"/>
          </a:p>
          <a:p>
            <a:r>
              <a:rPr lang="fr-FR" b="1" dirty="0"/>
              <a:t>Image </a:t>
            </a:r>
            <a:r>
              <a:rPr lang="fr-FR" b="1" dirty="0" err="1"/>
              <a:t>guided</a:t>
            </a:r>
            <a:r>
              <a:rPr lang="fr-FR" b="1" dirty="0"/>
              <a:t> IMRT or SBRT</a:t>
            </a:r>
          </a:p>
          <a:p>
            <a:endParaRPr lang="fr-FR" dirty="0"/>
          </a:p>
          <a:p>
            <a:r>
              <a:rPr lang="fr-FR" dirty="0" err="1"/>
              <a:t>Protracted</a:t>
            </a:r>
            <a:r>
              <a:rPr lang="fr-FR" dirty="0"/>
              <a:t> EBRT or </a:t>
            </a:r>
            <a:r>
              <a:rPr lang="fr-FR" dirty="0" err="1"/>
              <a:t>moderate</a:t>
            </a:r>
            <a:r>
              <a:rPr lang="fr-FR" dirty="0"/>
              <a:t> </a:t>
            </a:r>
            <a:r>
              <a:rPr lang="fr-FR" dirty="0" err="1"/>
              <a:t>hypofractionation</a:t>
            </a:r>
            <a:endParaRPr lang="fr-FR" dirty="0"/>
          </a:p>
          <a:p>
            <a:endParaRPr lang="fr-FR" dirty="0"/>
          </a:p>
          <a:p>
            <a:r>
              <a:rPr lang="fr-FR" dirty="0"/>
              <a:t>+/- Chemo</a:t>
            </a:r>
          </a:p>
          <a:p>
            <a:endParaRPr lang="fr-FR" dirty="0"/>
          </a:p>
          <a:p>
            <a:r>
              <a:rPr lang="fr-FR" dirty="0"/>
              <a:t>15-35 </a:t>
            </a:r>
            <a:r>
              <a:rPr lang="fr-FR" dirty="0" err="1"/>
              <a:t>fr</a:t>
            </a:r>
            <a:endParaRPr lang="fr-FR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B8F31B7-A8C0-30DC-851D-F5B4C4FAD9B7}"/>
              </a:ext>
            </a:extLst>
          </p:cNvPr>
          <p:cNvGrpSpPr/>
          <p:nvPr/>
        </p:nvGrpSpPr>
        <p:grpSpPr>
          <a:xfrm>
            <a:off x="2581853" y="2903548"/>
            <a:ext cx="8541417" cy="1671942"/>
            <a:chOff x="2581853" y="2903548"/>
            <a:chExt cx="8541417" cy="1671942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09A5CCE-8FD6-FA2B-4734-F55C4160E1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9287" y="2903548"/>
              <a:ext cx="1398723" cy="329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b="1">
                  <a:solidFill>
                    <a:schemeClr val="accent2"/>
                  </a:solidFill>
                  <a:latin typeface="Helvetica" pitchFamily="2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l"/>
                <a:defRPr sz="1500" b="1">
                  <a:solidFill>
                    <a:schemeClr val="accent2"/>
                  </a:solidFill>
                  <a:latin typeface="Helvetica" pitchFamily="2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9pPr>
            </a:lstStyle>
            <a:p>
              <a:pPr algn="ctr" defTabSz="1219409">
                <a:spcBef>
                  <a:spcPct val="0"/>
                </a:spcBef>
                <a:defRPr/>
              </a:pPr>
              <a:r>
                <a:rPr lang="fr-FR" altLang="fr-FR" sz="1544" dirty="0">
                  <a:solidFill>
                    <a:prstClr val="black"/>
                  </a:solidFill>
                  <a:latin typeface="Calibri" panose="020F0502020204030204" pitchFamily="34" charset="0"/>
                </a:rPr>
                <a:t>Brain</a:t>
              </a:r>
            </a:p>
          </p:txBody>
        </p:sp>
        <p:pic>
          <p:nvPicPr>
            <p:cNvPr id="18" name="Image 17" descr="Une image contenant texte, capture d’écran, film radiographique, art&#10;&#10;Le contenu généré par l’IA peut être incorrect.">
              <a:extLst>
                <a:ext uri="{FF2B5EF4-FFF2-40B4-BE49-F238E27FC236}">
                  <a16:creationId xmlns:a16="http://schemas.microsoft.com/office/drawing/2014/main" id="{FAD9DEA1-BAA6-A2B8-91BF-B02AC193A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1420" y="3011068"/>
              <a:ext cx="3371850" cy="1352550"/>
            </a:xfrm>
            <a:prstGeom prst="rect">
              <a:avLst/>
            </a:prstGeom>
          </p:spPr>
        </p:pic>
        <p:pic>
          <p:nvPicPr>
            <p:cNvPr id="19" name="Image 18" descr="Une image contenant Imagerie médicale, film radiographique, art&#10;&#10;Le contenu généré par l’IA peut être incorrect.">
              <a:extLst>
                <a:ext uri="{FF2B5EF4-FFF2-40B4-BE49-F238E27FC236}">
                  <a16:creationId xmlns:a16="http://schemas.microsoft.com/office/drawing/2014/main" id="{B70B1299-DE44-C415-A243-8E439133C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84" b="45980"/>
            <a:stretch/>
          </p:blipFill>
          <p:spPr>
            <a:xfrm>
              <a:off x="2581853" y="3123628"/>
              <a:ext cx="2897943" cy="1451862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F1304E-D627-7EC0-4CF4-C0F73FB279EB}"/>
              </a:ext>
            </a:extLst>
          </p:cNvPr>
          <p:cNvGrpSpPr/>
          <p:nvPr/>
        </p:nvGrpSpPr>
        <p:grpSpPr>
          <a:xfrm>
            <a:off x="2239003" y="2355180"/>
            <a:ext cx="8947194" cy="3652838"/>
            <a:chOff x="2258340" y="2394156"/>
            <a:chExt cx="8947194" cy="365283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F30D6EE-4E13-D74C-B441-7A44D02C44A7}"/>
                </a:ext>
              </a:extLst>
            </p:cNvPr>
            <p:cNvSpPr/>
            <p:nvPr/>
          </p:nvSpPr>
          <p:spPr>
            <a:xfrm>
              <a:off x="2258340" y="2510179"/>
              <a:ext cx="8931346" cy="35368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F8177FE1-5E58-BB52-9B02-7796234A3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999" y="2589850"/>
              <a:ext cx="1804859" cy="312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9B19593C-6505-5E97-37C3-B26DE3018BEC}"/>
                </a:ext>
              </a:extLst>
            </p:cNvPr>
            <p:cNvGrpSpPr/>
            <p:nvPr/>
          </p:nvGrpSpPr>
          <p:grpSpPr>
            <a:xfrm>
              <a:off x="7949434" y="2394156"/>
              <a:ext cx="3256100" cy="3539543"/>
              <a:chOff x="7540695" y="2610281"/>
              <a:chExt cx="3256100" cy="3539543"/>
            </a:xfrm>
          </p:grpSpPr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D84FE15C-623E-E4EA-CB0D-6930FAF539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0695" y="3881058"/>
                <a:ext cx="3256100" cy="226876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AA8847A7-0833-AA31-BE68-3F652F309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585" b="53815"/>
              <a:stretch>
                <a:fillRect/>
              </a:stretch>
            </p:blipFill>
            <p:spPr bwMode="auto">
              <a:xfrm>
                <a:off x="8159506" y="2610281"/>
                <a:ext cx="2128718" cy="137071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69169E5-8FDF-42A7-F8BC-6AAF90AED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0333" y="3745356"/>
              <a:ext cx="1398723" cy="329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b="1">
                  <a:solidFill>
                    <a:schemeClr val="accent2"/>
                  </a:solidFill>
                  <a:latin typeface="Helvetica" pitchFamily="2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l"/>
                <a:defRPr sz="1500" b="1">
                  <a:solidFill>
                    <a:schemeClr val="accent2"/>
                  </a:solidFill>
                  <a:latin typeface="Helvetica" pitchFamily="2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9pPr>
            </a:lstStyle>
            <a:p>
              <a:pPr algn="ctr" defTabSz="1219409">
                <a:spcBef>
                  <a:spcPct val="0"/>
                </a:spcBef>
                <a:defRPr/>
              </a:pPr>
              <a:r>
                <a:rPr lang="fr-FR" altLang="fr-FR" sz="1544" dirty="0">
                  <a:solidFill>
                    <a:prstClr val="black"/>
                  </a:solidFill>
                  <a:latin typeface="Calibri" panose="020F0502020204030204" pitchFamily="34" charset="0"/>
                </a:rPr>
                <a:t>Lung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35CA195-7543-5B35-B0C8-54129236F7F8}"/>
              </a:ext>
            </a:extLst>
          </p:cNvPr>
          <p:cNvGrpSpPr/>
          <p:nvPr/>
        </p:nvGrpSpPr>
        <p:grpSpPr>
          <a:xfrm>
            <a:off x="2383098" y="2255611"/>
            <a:ext cx="9023582" cy="3713579"/>
            <a:chOff x="2781521" y="2336143"/>
            <a:chExt cx="9023582" cy="371357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BCDADAC-6281-5577-1DD9-FA46A3066A2C}"/>
                </a:ext>
              </a:extLst>
            </p:cNvPr>
            <p:cNvSpPr/>
            <p:nvPr/>
          </p:nvSpPr>
          <p:spPr>
            <a:xfrm>
              <a:off x="2873757" y="2336143"/>
              <a:ext cx="8931346" cy="3713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34D775DB-A102-F14D-B804-1265BD68B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9284" y="2517911"/>
              <a:ext cx="3226339" cy="2986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64E3A41-D867-A798-DEC7-14BCE5E83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521" y="3144223"/>
              <a:ext cx="2856964" cy="190989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13A78AE1-7A4A-6D19-58B7-6BAE00657965}"/>
                </a:ext>
              </a:extLst>
            </p:cNvPr>
            <p:cNvSpPr txBox="1"/>
            <p:nvPr/>
          </p:nvSpPr>
          <p:spPr>
            <a:xfrm>
              <a:off x="5951749" y="4279438"/>
              <a:ext cx="138768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409">
                <a:spcBef>
                  <a:spcPct val="0"/>
                </a:spcBef>
                <a:defRPr/>
              </a:pPr>
              <a:r>
                <a:rPr lang="fr-FR" altLang="fr-FR" sz="1600" b="1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Pancreas</a:t>
              </a:r>
              <a:endParaRPr lang="fr-FR" altLang="fr-FR" sz="1600" b="1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B4341404-C476-FE0D-6D2E-C9BE7A54C20D}"/>
              </a:ext>
            </a:extLst>
          </p:cNvPr>
          <p:cNvGrpSpPr/>
          <p:nvPr/>
        </p:nvGrpSpPr>
        <p:grpSpPr>
          <a:xfrm>
            <a:off x="2253919" y="2336143"/>
            <a:ext cx="8931346" cy="3713579"/>
            <a:chOff x="2285778" y="2345542"/>
            <a:chExt cx="8931346" cy="371357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35D6EEF-BFFF-EDBE-43DC-31F880482729}"/>
                </a:ext>
              </a:extLst>
            </p:cNvPr>
            <p:cNvSpPr/>
            <p:nvPr/>
          </p:nvSpPr>
          <p:spPr>
            <a:xfrm>
              <a:off x="2285778" y="2345542"/>
              <a:ext cx="8931346" cy="37135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chemeClr val="accent1"/>
                  </a:solidFill>
                </a:ln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A3FE6130-F2E3-6D97-0B61-3734B5610C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5859" y="5216060"/>
              <a:ext cx="1398723" cy="329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b="1">
                  <a:solidFill>
                    <a:schemeClr val="accent2"/>
                  </a:solidFill>
                  <a:latin typeface="Helvetica" pitchFamily="2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l"/>
                <a:defRPr sz="1500" b="1">
                  <a:solidFill>
                    <a:schemeClr val="accent2"/>
                  </a:solidFill>
                  <a:latin typeface="Helvetica" pitchFamily="2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n"/>
                <a:defRPr sz="1600">
                  <a:solidFill>
                    <a:schemeClr val="tx1"/>
                  </a:solidFill>
                  <a:latin typeface="Helvetica" pitchFamily="2" charset="0"/>
                  <a:ea typeface="MS PGothic" panose="020B0600070205080204" pitchFamily="34" charset="-128"/>
                </a:defRPr>
              </a:lvl9pPr>
            </a:lstStyle>
            <a:p>
              <a:pPr algn="ctr" defTabSz="1219409">
                <a:spcBef>
                  <a:spcPct val="0"/>
                </a:spcBef>
                <a:defRPr/>
              </a:pPr>
              <a:r>
                <a:rPr lang="fr-FR" altLang="fr-FR" sz="1544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Liver</a:t>
              </a:r>
              <a:endParaRPr lang="fr-FR" altLang="fr-FR" sz="1544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5" name="Main graphic">
              <a:extLst>
                <a:ext uri="{FF2B5EF4-FFF2-40B4-BE49-F238E27FC236}">
                  <a16:creationId xmlns:a16="http://schemas.microsoft.com/office/drawing/2014/main" id="{FD396D19-60CE-906D-0C2D-F05D93FC8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348" y="2997021"/>
              <a:ext cx="3727008" cy="2583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9486D387-CDEE-0DFE-9AB6-F7788010C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8398" y="2431763"/>
              <a:ext cx="3579795" cy="3518470"/>
            </a:xfrm>
            <a:prstGeom prst="rect">
              <a:avLst/>
            </a:prstGeom>
          </p:spPr>
        </p:pic>
      </p:grpSp>
      <p:pic>
        <p:nvPicPr>
          <p:cNvPr id="38" name="Image 37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B4E8ACCE-FBDA-1067-54E7-3A6D4784DF9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0" y="57542"/>
            <a:ext cx="1544548" cy="710595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4DB7D9E9-C09C-0CC0-009B-7159CD42B7E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19006" b="30"/>
          <a:stretch/>
        </p:blipFill>
        <p:spPr>
          <a:xfrm>
            <a:off x="5385620" y="6948867"/>
            <a:ext cx="6055452" cy="6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0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4" grpId="0"/>
      <p:bldP spid="24" grpId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8D0BBD-7C80-2535-C52A-74B8DF1A9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8D4947-9A8B-603B-7E38-DF580FB0B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D9F4D3C-62C5-3EAA-4AB0-EB9A36D50809}"/>
              </a:ext>
            </a:extLst>
          </p:cNvPr>
          <p:cNvSpPr txBox="1"/>
          <p:nvPr/>
        </p:nvSpPr>
        <p:spPr>
          <a:xfrm>
            <a:off x="1285874" y="-4210"/>
            <a:ext cx="11210925" cy="830997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		Survival </a:t>
            </a:r>
            <a:r>
              <a:rPr lang="fr-FR" sz="2400" b="1" dirty="0" err="1">
                <a:solidFill>
                  <a:schemeClr val="bg1"/>
                </a:solidFill>
              </a:rPr>
              <a:t>hampered</a:t>
            </a:r>
            <a:r>
              <a:rPr lang="fr-FR" sz="2400" b="1" dirty="0">
                <a:solidFill>
                  <a:schemeClr val="bg1"/>
                </a:solidFill>
              </a:rPr>
              <a:t> by </a:t>
            </a:r>
            <a:r>
              <a:rPr lang="fr-FR" sz="2400" b="1" dirty="0" err="1">
                <a:solidFill>
                  <a:schemeClr val="bg1"/>
                </a:solidFill>
              </a:rPr>
              <a:t>harmful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toxicities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with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conventional</a:t>
            </a:r>
            <a:r>
              <a:rPr lang="fr-FR" sz="2400" b="1" dirty="0">
                <a:solidFill>
                  <a:schemeClr val="bg1"/>
                </a:solidFill>
              </a:rPr>
              <a:t> modern 			</a:t>
            </a:r>
            <a:r>
              <a:rPr lang="fr-FR" sz="2400" b="1" dirty="0" err="1">
                <a:solidFill>
                  <a:schemeClr val="bg1"/>
                </a:solidFill>
              </a:rPr>
              <a:t>radiotherapy</a:t>
            </a:r>
            <a:r>
              <a:rPr lang="fr-FR" sz="2400" b="1" dirty="0">
                <a:solidFill>
                  <a:schemeClr val="bg1"/>
                </a:solidFill>
              </a:rPr>
              <a:t> for « large volume » cancers in phase III trials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F0387A-4C6E-203C-F97D-34167FC34273}"/>
              </a:ext>
            </a:extLst>
          </p:cNvPr>
          <p:cNvSpPr txBox="1"/>
          <p:nvPr/>
        </p:nvSpPr>
        <p:spPr>
          <a:xfrm>
            <a:off x="237285" y="1461254"/>
            <a:ext cx="1102655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err="1">
                <a:solidFill>
                  <a:schemeClr val="tx2"/>
                </a:solidFill>
              </a:rPr>
              <a:t>Chemoradiotherapy</a:t>
            </a:r>
            <a:r>
              <a:rPr lang="fr-FR" b="1" u="sng" dirty="0">
                <a:solidFill>
                  <a:schemeClr val="tx2"/>
                </a:solidFill>
              </a:rPr>
              <a:t> for stage III NSC Lung cancer (60Gy vs 74Gy) : </a:t>
            </a:r>
          </a:p>
          <a:p>
            <a:r>
              <a:rPr lang="fr-FR" dirty="0"/>
              <a:t>First cause of </a:t>
            </a:r>
            <a:r>
              <a:rPr lang="fr-FR" dirty="0" err="1"/>
              <a:t>death</a:t>
            </a:r>
            <a:r>
              <a:rPr lang="fr-FR" dirty="0"/>
              <a:t> : Cancer (75%)</a:t>
            </a:r>
          </a:p>
          <a:p>
            <a:r>
              <a:rPr lang="fr-FR" b="1" dirty="0"/>
              <a:t>Second cause of </a:t>
            </a:r>
            <a:r>
              <a:rPr lang="fr-FR" b="1" dirty="0" err="1"/>
              <a:t>death</a:t>
            </a:r>
            <a:r>
              <a:rPr lang="fr-FR" b="1" dirty="0"/>
              <a:t> : </a:t>
            </a:r>
            <a:r>
              <a:rPr lang="fr-FR" b="1" dirty="0" err="1"/>
              <a:t>Cardiopulmonary</a:t>
            </a:r>
            <a:r>
              <a:rPr lang="fr-FR" b="1" dirty="0"/>
              <a:t> complications</a:t>
            </a:r>
          </a:p>
          <a:p>
            <a:endParaRPr lang="fr-FR" dirty="0"/>
          </a:p>
          <a:p>
            <a:r>
              <a:rPr lang="fr-FR" dirty="0"/>
              <a:t>Local </a:t>
            </a:r>
            <a:r>
              <a:rPr lang="fr-FR" dirty="0" err="1"/>
              <a:t>failure</a:t>
            </a:r>
            <a:r>
              <a:rPr lang="fr-FR" dirty="0"/>
              <a:t> : 16.3 vs </a:t>
            </a:r>
            <a:r>
              <a:rPr lang="fr-FR" b="1" dirty="0"/>
              <a:t>24.8% (No impact on </a:t>
            </a:r>
            <a:r>
              <a:rPr lang="fr-FR" b="1" dirty="0" err="1"/>
              <a:t>survival</a:t>
            </a:r>
            <a:r>
              <a:rPr lang="fr-FR" b="1" dirty="0"/>
              <a:t>)</a:t>
            </a:r>
          </a:p>
          <a:p>
            <a:r>
              <a:rPr lang="fr-FR" dirty="0"/>
              <a:t>G3-5 Radiation </a:t>
            </a:r>
            <a:r>
              <a:rPr lang="fr-FR" dirty="0" err="1"/>
              <a:t>oesophagitis</a:t>
            </a:r>
            <a:r>
              <a:rPr lang="fr-FR" dirty="0"/>
              <a:t> : 7% vs </a:t>
            </a:r>
            <a:r>
              <a:rPr lang="fr-FR" b="1" dirty="0"/>
              <a:t>21%</a:t>
            </a:r>
          </a:p>
          <a:p>
            <a:r>
              <a:rPr lang="fr-FR" dirty="0"/>
              <a:t>G3-5 </a:t>
            </a:r>
            <a:r>
              <a:rPr lang="fr-FR" dirty="0" err="1"/>
              <a:t>Cardiac</a:t>
            </a:r>
            <a:r>
              <a:rPr lang="fr-FR" dirty="0"/>
              <a:t> complications 3% vs 9</a:t>
            </a:r>
            <a:r>
              <a:rPr lang="fr-FR" b="1" dirty="0"/>
              <a:t>%</a:t>
            </a:r>
          </a:p>
          <a:p>
            <a:r>
              <a:rPr lang="fr-FR" dirty="0"/>
              <a:t>G3-5 </a:t>
            </a:r>
            <a:r>
              <a:rPr lang="fr-FR" dirty="0" err="1"/>
              <a:t>Late</a:t>
            </a:r>
            <a:r>
              <a:rPr lang="fr-FR" dirty="0"/>
              <a:t> </a:t>
            </a:r>
            <a:r>
              <a:rPr lang="fr-FR" dirty="0" err="1"/>
              <a:t>pneumonitis</a:t>
            </a:r>
            <a:r>
              <a:rPr lang="fr-FR" dirty="0"/>
              <a:t> 0% vs 2%</a:t>
            </a:r>
          </a:p>
          <a:p>
            <a:endParaRPr lang="fr-FR" dirty="0"/>
          </a:p>
          <a:p>
            <a:r>
              <a:rPr lang="fr-FR" b="1" u="sng" dirty="0" err="1">
                <a:solidFill>
                  <a:schemeClr val="tx2"/>
                </a:solidFill>
              </a:rPr>
              <a:t>Chemoradiotherapy</a:t>
            </a:r>
            <a:r>
              <a:rPr lang="fr-FR" b="1" u="sng" dirty="0">
                <a:solidFill>
                  <a:schemeClr val="tx2"/>
                </a:solidFill>
              </a:rPr>
              <a:t> for </a:t>
            </a:r>
            <a:r>
              <a:rPr lang="fr-FR" b="1" u="sng" dirty="0" err="1">
                <a:solidFill>
                  <a:schemeClr val="tx2"/>
                </a:solidFill>
              </a:rPr>
              <a:t>Locally</a:t>
            </a:r>
            <a:r>
              <a:rPr lang="fr-FR" b="1" u="sng" dirty="0">
                <a:solidFill>
                  <a:schemeClr val="tx2"/>
                </a:solidFill>
              </a:rPr>
              <a:t> </a:t>
            </a:r>
            <a:r>
              <a:rPr lang="fr-FR" b="1" u="sng" dirty="0" err="1">
                <a:solidFill>
                  <a:schemeClr val="tx2"/>
                </a:solidFill>
              </a:rPr>
              <a:t>advanced</a:t>
            </a:r>
            <a:r>
              <a:rPr lang="fr-FR" b="1" u="sng" dirty="0">
                <a:solidFill>
                  <a:schemeClr val="tx2"/>
                </a:solidFill>
              </a:rPr>
              <a:t> </a:t>
            </a:r>
            <a:r>
              <a:rPr lang="fr-FR" b="1" u="sng" dirty="0" err="1">
                <a:solidFill>
                  <a:schemeClr val="tx2"/>
                </a:solidFill>
              </a:rPr>
              <a:t>pancreatic</a:t>
            </a:r>
            <a:r>
              <a:rPr lang="fr-FR" b="1" u="sng" dirty="0">
                <a:solidFill>
                  <a:schemeClr val="tx2"/>
                </a:solidFill>
              </a:rPr>
              <a:t> cancer : </a:t>
            </a:r>
          </a:p>
          <a:p>
            <a:r>
              <a:rPr lang="fr-FR" dirty="0"/>
              <a:t>First </a:t>
            </a:r>
            <a:r>
              <a:rPr lang="fr-FR" dirty="0" err="1"/>
              <a:t>failure</a:t>
            </a:r>
            <a:r>
              <a:rPr lang="fr-FR" dirty="0"/>
              <a:t> : </a:t>
            </a:r>
            <a:r>
              <a:rPr lang="fr-FR" b="1" dirty="0"/>
              <a:t>Local 34% </a:t>
            </a:r>
            <a:r>
              <a:rPr lang="fr-FR" dirty="0"/>
              <a:t>vs Met 12%</a:t>
            </a:r>
          </a:p>
          <a:p>
            <a:r>
              <a:rPr lang="fr-FR" dirty="0"/>
              <a:t>G3-4 </a:t>
            </a:r>
            <a:r>
              <a:rPr lang="fr-FR" dirty="0" err="1"/>
              <a:t>toxicity</a:t>
            </a:r>
            <a:r>
              <a:rPr lang="fr-FR" dirty="0"/>
              <a:t> </a:t>
            </a:r>
            <a:r>
              <a:rPr lang="fr-FR" b="1" dirty="0"/>
              <a:t>23%</a:t>
            </a:r>
          </a:p>
          <a:p>
            <a:endParaRPr lang="fr-FR" dirty="0"/>
          </a:p>
          <a:p>
            <a:endParaRPr lang="fr-FR" dirty="0">
              <a:solidFill>
                <a:schemeClr val="tx2"/>
              </a:solidFill>
            </a:endParaRPr>
          </a:p>
          <a:p>
            <a:r>
              <a:rPr lang="fr-FR" b="1" u="sng" dirty="0" err="1">
                <a:solidFill>
                  <a:schemeClr val="tx2"/>
                </a:solidFill>
              </a:rPr>
              <a:t>Chemoradiotherapy</a:t>
            </a:r>
            <a:r>
              <a:rPr lang="fr-FR" b="1" u="sng" dirty="0">
                <a:solidFill>
                  <a:schemeClr val="tx2"/>
                </a:solidFill>
              </a:rPr>
              <a:t> for </a:t>
            </a:r>
            <a:r>
              <a:rPr lang="fr-FR" b="1" u="sng" dirty="0" err="1">
                <a:solidFill>
                  <a:schemeClr val="tx2"/>
                </a:solidFill>
              </a:rPr>
              <a:t>brain</a:t>
            </a:r>
            <a:r>
              <a:rPr lang="fr-FR" b="1" u="sng" dirty="0">
                <a:solidFill>
                  <a:schemeClr val="tx2"/>
                </a:solidFill>
              </a:rPr>
              <a:t> cancer (GBM): </a:t>
            </a:r>
          </a:p>
          <a:p>
            <a:r>
              <a:rPr lang="fr-FR" b="1" dirty="0"/>
              <a:t>Local </a:t>
            </a:r>
            <a:r>
              <a:rPr lang="fr-FR" b="1" dirty="0" err="1"/>
              <a:t>failure</a:t>
            </a:r>
            <a:r>
              <a:rPr lang="fr-FR" b="1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24% </a:t>
            </a:r>
            <a:r>
              <a:rPr lang="fr-FR" dirty="0" err="1"/>
              <a:t>amenable</a:t>
            </a:r>
            <a:r>
              <a:rPr lang="fr-FR" dirty="0"/>
              <a:t> to salvage </a:t>
            </a:r>
            <a:r>
              <a:rPr lang="fr-FR" dirty="0" err="1"/>
              <a:t>surgery</a:t>
            </a:r>
            <a:r>
              <a:rPr lang="fr-FR" dirty="0"/>
              <a:t> or salvage RT (5%)</a:t>
            </a:r>
          </a:p>
          <a:p>
            <a:r>
              <a:rPr lang="fr-FR" dirty="0"/>
              <a:t>54% salvage chemo</a:t>
            </a:r>
          </a:p>
          <a:p>
            <a:r>
              <a:rPr lang="fr-FR" dirty="0"/>
              <a:t>10-25% G3-5 </a:t>
            </a:r>
            <a:r>
              <a:rPr lang="fr-FR" dirty="0" err="1"/>
              <a:t>toxicity</a:t>
            </a:r>
            <a:r>
              <a:rPr lang="fr-FR" dirty="0"/>
              <a:t> due to </a:t>
            </a:r>
            <a:r>
              <a:rPr lang="fr-FR" dirty="0" err="1"/>
              <a:t>radionecrosis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C196B6-9A68-0FB3-7425-0CDD1D095AE0}"/>
              </a:ext>
            </a:extLst>
          </p:cNvPr>
          <p:cNvSpPr txBox="1"/>
          <p:nvPr/>
        </p:nvSpPr>
        <p:spPr>
          <a:xfrm>
            <a:off x="8260080" y="1461254"/>
            <a:ext cx="4450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RTOG 0617</a:t>
            </a:r>
          </a:p>
          <a:p>
            <a:r>
              <a:rPr lang="fr-FR" dirty="0"/>
              <a:t>Bradley JD, Lancet </a:t>
            </a:r>
            <a:r>
              <a:rPr lang="fr-FR" dirty="0" err="1"/>
              <a:t>Oncol</a:t>
            </a:r>
            <a:r>
              <a:rPr lang="fr-FR" dirty="0"/>
              <a:t> 2015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B6D308C-7ED6-097B-CEBA-7E8A3D67B452}"/>
              </a:ext>
            </a:extLst>
          </p:cNvPr>
          <p:cNvSpPr txBox="1"/>
          <p:nvPr/>
        </p:nvSpPr>
        <p:spPr>
          <a:xfrm>
            <a:off x="8362546" y="5486836"/>
            <a:ext cx="4450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EORTC-NCIC</a:t>
            </a:r>
          </a:p>
          <a:p>
            <a:r>
              <a:rPr lang="fr-FR" dirty="0" err="1"/>
              <a:t>Stupp</a:t>
            </a:r>
            <a:r>
              <a:rPr lang="fr-FR" dirty="0"/>
              <a:t> R , </a:t>
            </a:r>
            <a:r>
              <a:rPr lang="fr-FR" dirty="0" err="1"/>
              <a:t>lancet</a:t>
            </a:r>
            <a:r>
              <a:rPr lang="fr-FR" dirty="0"/>
              <a:t> </a:t>
            </a:r>
            <a:r>
              <a:rPr lang="fr-FR" dirty="0" err="1"/>
              <a:t>Oncol</a:t>
            </a:r>
            <a:r>
              <a:rPr lang="fr-FR" dirty="0"/>
              <a:t> 2009</a:t>
            </a:r>
          </a:p>
        </p:txBody>
      </p:sp>
      <p:pic>
        <p:nvPicPr>
          <p:cNvPr id="8" name="Image 7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CFA0E74-28B1-05E5-6AFC-7E115C509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90"/>
            <a:ext cx="1544548" cy="7105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955D3D-51B2-24A2-B238-FE55886DE4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A098543-A784-29EC-E0C9-4F333E95D58C}"/>
              </a:ext>
            </a:extLst>
          </p:cNvPr>
          <p:cNvSpPr txBox="1"/>
          <p:nvPr/>
        </p:nvSpPr>
        <p:spPr>
          <a:xfrm>
            <a:off x="8260080" y="3877270"/>
            <a:ext cx="4450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LAP 07</a:t>
            </a:r>
          </a:p>
          <a:p>
            <a:r>
              <a:rPr lang="fr-FR" dirty="0" err="1"/>
              <a:t>Hammel</a:t>
            </a:r>
            <a:r>
              <a:rPr lang="fr-FR" dirty="0"/>
              <a:t> P, JAMA 2016</a:t>
            </a:r>
          </a:p>
        </p:txBody>
      </p:sp>
    </p:spTree>
    <p:extLst>
      <p:ext uri="{BB962C8B-B14F-4D97-AF65-F5344CB8AC3E}">
        <p14:creationId xmlns:p14="http://schemas.microsoft.com/office/powerpoint/2010/main" val="3811854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>
            <a:extLst>
              <a:ext uri="{FF2B5EF4-FFF2-40B4-BE49-F238E27FC236}">
                <a16:creationId xmlns:a16="http://schemas.microsoft.com/office/drawing/2014/main" id="{87E547F3-788E-431E-CD1C-45C35A482B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 dirty="0"/>
          </a:p>
        </p:txBody>
      </p:sp>
      <p:pic>
        <p:nvPicPr>
          <p:cNvPr id="11267" name="Espace réservé du contenu 6">
            <a:extLst>
              <a:ext uri="{FF2B5EF4-FFF2-40B4-BE49-F238E27FC236}">
                <a16:creationId xmlns:a16="http://schemas.microsoft.com/office/drawing/2014/main" id="{043190D0-2F56-C202-9EE8-3BF863EFF2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4134" y="3359517"/>
            <a:ext cx="2823815" cy="2823814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19EC409-E95B-FB43-35F0-9871253AF323}"/>
              </a:ext>
            </a:extLst>
          </p:cNvPr>
          <p:cNvSpPr txBox="1"/>
          <p:nvPr/>
        </p:nvSpPr>
        <p:spPr>
          <a:xfrm>
            <a:off x="-171450" y="67459"/>
            <a:ext cx="1274445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fr-FR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topics to </a:t>
            </a:r>
            <a:r>
              <a:rPr kumimoji="0" lang="fr-FR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explored</a:t>
            </a: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fr-FR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Pediatric</a:t>
            </a: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cancers and </a:t>
            </a:r>
            <a:r>
              <a:rPr kumimoji="0" lang="fr-FR" alt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reirradiation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Tumor reirradiation: Issues, challenges and perspectives for radiobiology -  ScienceDirect">
            <a:extLst>
              <a:ext uri="{FF2B5EF4-FFF2-40B4-BE49-F238E27FC236}">
                <a16:creationId xmlns:a16="http://schemas.microsoft.com/office/drawing/2014/main" id="{D0957529-791C-96B8-021D-EA106A15D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079" y="827239"/>
            <a:ext cx="5386210" cy="582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C7B2EB2-A402-CC00-6818-669962976F40}"/>
              </a:ext>
            </a:extLst>
          </p:cNvPr>
          <p:cNvSpPr txBox="1"/>
          <p:nvPr/>
        </p:nvSpPr>
        <p:spPr>
          <a:xfrm>
            <a:off x="7899627" y="6366279"/>
            <a:ext cx="403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Noel G et al., Cancer </a:t>
            </a:r>
            <a:r>
              <a:rPr lang="fr-FR" dirty="0" err="1"/>
              <a:t>Radioth</a:t>
            </a:r>
            <a:r>
              <a:rPr lang="fr-FR" dirty="0"/>
              <a:t> 2024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2E88E38-3310-46F8-44E4-85B480CDABBE}"/>
              </a:ext>
            </a:extLst>
          </p:cNvPr>
          <p:cNvSpPr/>
          <p:nvPr/>
        </p:nvSpPr>
        <p:spPr>
          <a:xfrm>
            <a:off x="11936306" y="3028591"/>
            <a:ext cx="734956" cy="330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552E748-206B-3CD9-D418-0527E6D880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0" y="57542"/>
            <a:ext cx="1544548" cy="7105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013C09-D57E-2DEF-C068-CFDE2511F9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  <p:pic>
        <p:nvPicPr>
          <p:cNvPr id="1030" name="Picture 6" descr="Craniospinal axis dose distribution with photons (3D-CRT, IMRT, VMAT,... |  Download Scientific Diagram">
            <a:extLst>
              <a:ext uri="{FF2B5EF4-FFF2-40B4-BE49-F238E27FC236}">
                <a16:creationId xmlns:a16="http://schemas.microsoft.com/office/drawing/2014/main" id="{249F9F4F-AC68-7EAB-BA84-D723FF247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19" y="1028336"/>
            <a:ext cx="5171231" cy="294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ng-term effects of local radiotherapy on growth and vertebral features in  children with high-risk neuroblastoma | BMC Pediatrics | Full Text">
            <a:extLst>
              <a:ext uri="{FF2B5EF4-FFF2-40B4-BE49-F238E27FC236}">
                <a16:creationId xmlns:a16="http://schemas.microsoft.com/office/drawing/2014/main" id="{310A9C16-E5B7-6197-9A10-5C35C480D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4" y="4335339"/>
            <a:ext cx="5717381" cy="188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E535411-2430-D022-8C5F-2A11A4064D89}"/>
              </a:ext>
            </a:extLst>
          </p:cNvPr>
          <p:cNvSpPr txBox="1"/>
          <p:nvPr/>
        </p:nvSpPr>
        <p:spPr>
          <a:xfrm>
            <a:off x="1171270" y="6354069"/>
            <a:ext cx="589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Yang K et al., BMC </a:t>
            </a:r>
            <a:r>
              <a:rPr lang="fr-FR" dirty="0" err="1"/>
              <a:t>Pediatrics</a:t>
            </a:r>
            <a:r>
              <a:rPr lang="fr-FR" dirty="0"/>
              <a:t> 2024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9CEAA10-8DB7-3C74-AD5B-FF9705CB247D}"/>
              </a:ext>
            </a:extLst>
          </p:cNvPr>
          <p:cNvSpPr txBox="1"/>
          <p:nvPr/>
        </p:nvSpPr>
        <p:spPr>
          <a:xfrm>
            <a:off x="5949078" y="1750100"/>
            <a:ext cx="1837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b="1" dirty="0" err="1"/>
              <a:t>Growth</a:t>
            </a:r>
            <a:endParaRPr lang="fr-FR" b="1" dirty="0"/>
          </a:p>
          <a:p>
            <a:pPr marL="285750" indent="-285750">
              <a:buFont typeface="Wingdings" pitchFamily="2" charset="2"/>
              <a:buChar char="§"/>
            </a:pPr>
            <a:r>
              <a:rPr lang="fr-FR" b="1" dirty="0"/>
              <a:t>Endocrine dz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b="1" dirty="0" err="1"/>
              <a:t>Cardiac</a:t>
            </a:r>
            <a:r>
              <a:rPr lang="fr-FR" b="1" dirty="0"/>
              <a:t> dz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b="1" dirty="0"/>
              <a:t>Cognition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b="1" dirty="0"/>
              <a:t>Second cancers?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fr-FR" b="1" dirty="0"/>
              <a:t>…</a:t>
            </a:r>
          </a:p>
          <a:p>
            <a:pPr marL="285750" indent="-285750">
              <a:buFont typeface="Wingdings" pitchFamily="2" charset="2"/>
              <a:buChar char="§"/>
            </a:pPr>
            <a:endParaRPr lang="fr-FR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EE570-1657-44FF-9448-73A35863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21" y="160253"/>
            <a:ext cx="11742127" cy="457200"/>
          </a:xfrm>
        </p:spPr>
        <p:txBody>
          <a:bodyPr lIns="91440" tIns="45720" rIns="91440" bIns="45720" anchor="ctr"/>
          <a:lstStyle/>
          <a:p>
            <a:r>
              <a:rPr lang="fr-FR" sz="3250" dirty="0">
                <a:latin typeface="Calibri"/>
                <a:ea typeface="Calibri"/>
                <a:cs typeface="Calibri"/>
              </a:rPr>
              <a:t>A </a:t>
            </a:r>
            <a:r>
              <a:rPr lang="fr-FR" sz="3250" dirty="0" err="1">
                <a:latin typeface="Calibri"/>
                <a:ea typeface="Calibri"/>
                <a:cs typeface="Calibri"/>
              </a:rPr>
              <a:t>funded</a:t>
            </a:r>
            <a:r>
              <a:rPr lang="fr-FR" sz="3250" dirty="0">
                <a:latin typeface="Calibri"/>
                <a:ea typeface="Calibri"/>
                <a:cs typeface="Calibri"/>
              </a:rPr>
              <a:t> collaborative platform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21C016-5951-4086-846F-A377DC67B2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1F82FFA0-0397-F04D-9B0D-1F8D36EB5F69}" type="slidenum">
              <a:rPr lang="fr-FR" smtClean="0"/>
              <a:pPr/>
              <a:t>15</a:t>
            </a:fld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1367559-B4CA-3898-2C01-583AA2250B2E}"/>
              </a:ext>
            </a:extLst>
          </p:cNvPr>
          <p:cNvGrpSpPr/>
          <p:nvPr/>
        </p:nvGrpSpPr>
        <p:grpSpPr>
          <a:xfrm>
            <a:off x="1551008" y="816903"/>
            <a:ext cx="11266293" cy="4617411"/>
            <a:chOff x="824204" y="1036812"/>
            <a:chExt cx="12378785" cy="5401883"/>
          </a:xfrm>
        </p:grpSpPr>
        <p:sp>
          <p:nvSpPr>
            <p:cNvPr id="30" name="ZoneTexte 29"/>
            <p:cNvSpPr txBox="1"/>
            <p:nvPr/>
          </p:nvSpPr>
          <p:spPr>
            <a:xfrm>
              <a:off x="9515042" y="1452128"/>
              <a:ext cx="3687947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err="1">
                  <a:solidFill>
                    <a:schemeClr val="bg1"/>
                  </a:solidFill>
                </a:rPr>
                <a:t>Each</a:t>
              </a:r>
              <a:r>
                <a:rPr lang="fr-FR" sz="1400" b="1" dirty="0">
                  <a:solidFill>
                    <a:schemeClr val="bg1"/>
                  </a:solidFill>
                </a:rPr>
                <a:t> consortium </a:t>
              </a:r>
              <a:r>
                <a:rPr lang="fr-FR" sz="1400" b="1" dirty="0" err="1">
                  <a:solidFill>
                    <a:schemeClr val="bg1"/>
                  </a:solidFill>
                </a:rPr>
                <a:t>member</a:t>
              </a:r>
              <a:r>
                <a:rPr lang="fr-FR" sz="1400" b="1" dirty="0">
                  <a:solidFill>
                    <a:schemeClr val="bg1"/>
                  </a:solidFill>
                </a:rPr>
                <a:t> </a:t>
              </a:r>
              <a:r>
                <a:rPr lang="fr-FR" sz="1400" b="1" dirty="0" err="1">
                  <a:solidFill>
                    <a:schemeClr val="bg1"/>
                  </a:solidFill>
                </a:rPr>
                <a:t>contributes</a:t>
              </a:r>
              <a:r>
                <a:rPr lang="fr-FR" sz="1400" b="1" dirty="0">
                  <a:solidFill>
                    <a:schemeClr val="bg1"/>
                  </a:solidFill>
                </a:rPr>
                <a:t> an essential </a:t>
              </a:r>
              <a:r>
                <a:rPr lang="fr-FR" sz="1400" b="1" dirty="0" err="1">
                  <a:solidFill>
                    <a:schemeClr val="bg1"/>
                  </a:solidFill>
                </a:rPr>
                <a:t>buidling</a:t>
              </a:r>
              <a:r>
                <a:rPr lang="fr-FR" sz="1400" b="1" dirty="0">
                  <a:solidFill>
                    <a:schemeClr val="bg1"/>
                  </a:solidFill>
                </a:rPr>
                <a:t> block to the system</a:t>
              </a:r>
            </a:p>
          </p:txBody>
        </p:sp>
        <p:sp>
          <p:nvSpPr>
            <p:cNvPr id="31" name="Hexagone 30"/>
            <p:cNvSpPr/>
            <p:nvPr/>
          </p:nvSpPr>
          <p:spPr>
            <a:xfrm>
              <a:off x="4765579" y="3599602"/>
              <a:ext cx="1367752" cy="1179097"/>
            </a:xfrm>
            <a:prstGeom prst="hexag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dirty="0" err="1"/>
                <a:t>Particle</a:t>
              </a:r>
              <a:r>
                <a:rPr lang="fr-FR" sz="1400" dirty="0"/>
                <a:t> Sources</a:t>
              </a:r>
            </a:p>
          </p:txBody>
        </p:sp>
        <p:sp>
          <p:nvSpPr>
            <p:cNvPr id="32" name="Hexagone 31"/>
            <p:cNvSpPr/>
            <p:nvPr/>
          </p:nvSpPr>
          <p:spPr>
            <a:xfrm>
              <a:off x="4765579" y="2402851"/>
              <a:ext cx="1367752" cy="1179097"/>
            </a:xfrm>
            <a:prstGeom prst="hexag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dirty="0"/>
                <a:t>Beam </a:t>
              </a:r>
              <a:r>
                <a:rPr lang="fr-FR" sz="1400" dirty="0" err="1"/>
                <a:t>shaping</a:t>
              </a:r>
              <a:endParaRPr lang="fr-FR" sz="1400" dirty="0"/>
            </a:p>
            <a:p>
              <a:pPr algn="ctr"/>
              <a:r>
                <a:rPr lang="fr-FR" sz="1400" dirty="0"/>
                <a:t>to </a:t>
              </a:r>
              <a:r>
                <a:rPr lang="fr-FR" sz="1400" dirty="0" err="1"/>
                <a:t>target</a:t>
              </a:r>
              <a:r>
                <a:rPr lang="fr-FR" sz="1400" dirty="0"/>
                <a:t> </a:t>
              </a:r>
              <a:r>
                <a:rPr lang="fr-FR" sz="1300" dirty="0" err="1"/>
                <a:t>treatment</a:t>
              </a:r>
              <a:r>
                <a:rPr lang="fr-FR" sz="1300" dirty="0"/>
                <a:t> </a:t>
              </a:r>
              <a:r>
                <a:rPr lang="fr-FR" sz="1400" dirty="0"/>
                <a:t>area</a:t>
              </a:r>
            </a:p>
          </p:txBody>
        </p:sp>
        <p:sp>
          <p:nvSpPr>
            <p:cNvPr id="33" name="Hexagone 32"/>
            <p:cNvSpPr/>
            <p:nvPr/>
          </p:nvSpPr>
          <p:spPr>
            <a:xfrm>
              <a:off x="5695054" y="2989337"/>
              <a:ext cx="1530871" cy="1179097"/>
            </a:xfrm>
            <a:prstGeom prst="hexagon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8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400" dirty="0" err="1">
                  <a:solidFill>
                    <a:schemeClr val="bg1"/>
                  </a:solidFill>
                </a:rPr>
                <a:t>Positioning</a:t>
              </a:r>
              <a:endParaRPr lang="fr-FR" sz="1400" dirty="0">
                <a:solidFill>
                  <a:schemeClr val="bg1"/>
                </a:solidFill>
              </a:endParaRPr>
            </a:p>
            <a:p>
              <a:pPr algn="ctr"/>
              <a:r>
                <a:rPr lang="fr-FR" sz="1400" dirty="0">
                  <a:solidFill>
                    <a:schemeClr val="bg1"/>
                  </a:solidFill>
                </a:rPr>
                <a:t>Patient </a:t>
              </a:r>
              <a:r>
                <a:rPr lang="fr-FR" sz="1400" dirty="0" err="1">
                  <a:solidFill>
                    <a:schemeClr val="bg1"/>
                  </a:solidFill>
                </a:rPr>
                <a:t>aligment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Hexagone 33"/>
            <p:cNvSpPr/>
            <p:nvPr/>
          </p:nvSpPr>
          <p:spPr>
            <a:xfrm>
              <a:off x="5883570" y="4216251"/>
              <a:ext cx="1330573" cy="1209194"/>
            </a:xfrm>
            <a:prstGeom prst="hexag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dirty="0"/>
                <a:t>Imaging</a:t>
              </a:r>
            </a:p>
          </p:txBody>
        </p:sp>
        <p:sp>
          <p:nvSpPr>
            <p:cNvPr id="35" name="Hexagone 34"/>
            <p:cNvSpPr/>
            <p:nvPr/>
          </p:nvSpPr>
          <p:spPr>
            <a:xfrm>
              <a:off x="6964926" y="2430819"/>
              <a:ext cx="1341519" cy="1156480"/>
            </a:xfrm>
            <a:prstGeom prst="hexagon">
              <a:avLst/>
            </a:prstGeom>
            <a:solidFill>
              <a:schemeClr val="tx2"/>
            </a:solidFill>
            <a:ln w="28575">
              <a:solidFill>
                <a:schemeClr val="bg2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b="1">
                  <a:solidFill>
                    <a:srgbClr val="FFFFFF"/>
                  </a:solidFill>
                  <a:latin typeface="Century Gothic"/>
                </a:rPr>
                <a:t>OIS</a:t>
              </a:r>
            </a:p>
          </p:txBody>
        </p:sp>
        <p:sp>
          <p:nvSpPr>
            <p:cNvPr id="36" name="Hexagone 35"/>
            <p:cNvSpPr/>
            <p:nvPr/>
          </p:nvSpPr>
          <p:spPr>
            <a:xfrm>
              <a:off x="6938293" y="3611189"/>
              <a:ext cx="1366885" cy="1178348"/>
            </a:xfrm>
            <a:prstGeom prst="hexagon">
              <a:avLst/>
            </a:prstGeom>
            <a:solidFill>
              <a:schemeClr val="tx2"/>
            </a:solidFill>
            <a:ln w="28575">
              <a:solidFill>
                <a:schemeClr val="bg2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b="1">
                  <a:solidFill>
                    <a:srgbClr val="FFFFFF"/>
                  </a:solidFill>
                  <a:latin typeface="Century Gothic"/>
                </a:rPr>
                <a:t>TPS</a:t>
              </a:r>
            </a:p>
          </p:txBody>
        </p:sp>
        <p:sp>
          <p:nvSpPr>
            <p:cNvPr id="37" name="Hexagone 36"/>
            <p:cNvSpPr/>
            <p:nvPr/>
          </p:nvSpPr>
          <p:spPr>
            <a:xfrm>
              <a:off x="6937847" y="4804342"/>
              <a:ext cx="1341519" cy="1156480"/>
            </a:xfrm>
            <a:prstGeom prst="hexagon">
              <a:avLst/>
            </a:prstGeom>
            <a:gradFill>
              <a:gsLst>
                <a:gs pos="0">
                  <a:srgbClr val="C00000"/>
                </a:gs>
                <a:gs pos="49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400" b="1" dirty="0" err="1">
                  <a:solidFill>
                    <a:srgbClr val="FFFFFF"/>
                  </a:solidFill>
                  <a:latin typeface="Century Gothic"/>
                </a:rPr>
                <a:t>Quality</a:t>
              </a:r>
              <a:r>
                <a:rPr lang="fr-FR" sz="1400" b="1" dirty="0">
                  <a:solidFill>
                    <a:srgbClr val="FFFFFF"/>
                  </a:solidFill>
                  <a:latin typeface="Century Gothic"/>
                </a:rPr>
                <a:t> </a:t>
              </a:r>
              <a:r>
                <a:rPr lang="fr-FR" sz="1400" b="1" dirty="0" err="1">
                  <a:solidFill>
                    <a:srgbClr val="FFFFFF"/>
                  </a:solidFill>
                  <a:latin typeface="Century Gothic"/>
                </a:rPr>
                <a:t>contorl</a:t>
              </a:r>
              <a:endParaRPr lang="fr-FR" sz="1400" b="1" dirty="0">
                <a:solidFill>
                  <a:srgbClr val="FFFFFF"/>
                </a:solidFill>
                <a:latin typeface="Century Gothic"/>
              </a:endParaRPr>
            </a:p>
          </p:txBody>
        </p:sp>
        <p:sp>
          <p:nvSpPr>
            <p:cNvPr id="38" name="Hexagone 37"/>
            <p:cNvSpPr/>
            <p:nvPr/>
          </p:nvSpPr>
          <p:spPr>
            <a:xfrm>
              <a:off x="4739686" y="4805799"/>
              <a:ext cx="1420291" cy="1148960"/>
            </a:xfrm>
            <a:prstGeom prst="hexagon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300" b="1" dirty="0" err="1"/>
                <a:t>Dosimetry</a:t>
              </a:r>
              <a:endParaRPr lang="fr-FR" sz="1300" b="1" dirty="0"/>
            </a:p>
          </p:txBody>
        </p:sp>
        <p:grpSp>
          <p:nvGrpSpPr>
            <p:cNvPr id="39" name="Groupe 38"/>
            <p:cNvGrpSpPr/>
            <p:nvPr/>
          </p:nvGrpSpPr>
          <p:grpSpPr>
            <a:xfrm>
              <a:off x="824204" y="3678688"/>
              <a:ext cx="3635881" cy="1130437"/>
              <a:chOff x="179512" y="754824"/>
              <a:chExt cx="2804064" cy="871816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179512" y="1056967"/>
                <a:ext cx="2804064" cy="569673"/>
              </a:xfrm>
              <a:prstGeom prst="rect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txBody>
              <a:bodyPr wrap="square">
                <a:spAutoFit/>
              </a:bodyPr>
              <a:lstStyle/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fr-FR" sz="1400" b="1" dirty="0"/>
                  <a:t>Radioprotection </a:t>
                </a:r>
                <a:r>
                  <a:rPr lang="fr-FR" sz="1400" dirty="0" err="1"/>
                  <a:t>studies</a:t>
                </a:r>
                <a:endParaRPr lang="fr-FR" sz="1400" b="1" dirty="0"/>
              </a:p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fr-FR" sz="1400" b="1" dirty="0" err="1"/>
                  <a:t>Dosimetry</a:t>
                </a:r>
                <a:r>
                  <a:rPr lang="fr-FR" sz="1400" b="1" dirty="0"/>
                  <a:t> </a:t>
                </a:r>
                <a:r>
                  <a:rPr lang="fr-FR" sz="1400" b="1" dirty="0" err="1"/>
                  <a:t>equipment</a:t>
                </a:r>
                <a:r>
                  <a:rPr lang="fr-FR" sz="1400" b="1" dirty="0"/>
                  <a:t> </a:t>
                </a:r>
                <a:r>
                  <a:rPr lang="fr-FR" sz="1400" dirty="0" err="1"/>
                  <a:t>development</a:t>
                </a:r>
                <a:endParaRPr lang="fr-FR" sz="1400" b="1" dirty="0"/>
              </a:p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fr-FR" sz="1400" dirty="0"/>
                  <a:t>Support and expertises</a:t>
                </a:r>
                <a:endParaRPr lang="fr-FR" sz="1400" b="1" dirty="0"/>
              </a:p>
            </p:txBody>
          </p:sp>
          <p:pic>
            <p:nvPicPr>
              <p:cNvPr id="41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921" y="754824"/>
                <a:ext cx="437647" cy="2771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2" name="Rectangle 41"/>
            <p:cNvSpPr/>
            <p:nvPr/>
          </p:nvSpPr>
          <p:spPr>
            <a:xfrm>
              <a:off x="8810775" y="5232750"/>
              <a:ext cx="3635881" cy="1205944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  <p:txBody>
            <a:bodyPr wrap="square">
              <a:spAutoFit/>
            </a:bodyPr>
            <a:lstStyle/>
            <a:p>
              <a:pPr marL="93663" indent="-93663">
                <a:buFont typeface="Arial" panose="020B0604020202020204" pitchFamily="34" charset="0"/>
                <a:buChar char="•"/>
              </a:pPr>
              <a:r>
                <a:rPr lang="fr-FR" sz="1400" dirty="0" err="1"/>
                <a:t>Conventional</a:t>
              </a:r>
              <a:r>
                <a:rPr lang="fr-FR" sz="1400" dirty="0"/>
                <a:t> </a:t>
              </a:r>
              <a:r>
                <a:rPr lang="fr-FR" sz="1400" dirty="0" err="1"/>
                <a:t>imaging</a:t>
              </a:r>
              <a:r>
                <a:rPr lang="fr-FR" sz="1400" dirty="0"/>
                <a:t> components and </a:t>
              </a:r>
              <a:r>
                <a:rPr lang="fr-FR" sz="1400" dirty="0" err="1"/>
                <a:t>systems</a:t>
              </a:r>
              <a:endParaRPr lang="fr-FR" sz="1400" dirty="0"/>
            </a:p>
            <a:p>
              <a:pPr marL="93663" indent="-93663">
                <a:buFont typeface="Arial" panose="020B0604020202020204" pitchFamily="34" charset="0"/>
                <a:buChar char="•"/>
              </a:pPr>
              <a:r>
                <a:rPr lang="fr-FR" sz="1400" dirty="0" err="1"/>
                <a:t>Positioning</a:t>
              </a:r>
              <a:r>
                <a:rPr lang="fr-FR" sz="1400" dirty="0"/>
                <a:t> control solution</a:t>
              </a:r>
            </a:p>
            <a:p>
              <a:pPr marL="93663" indent="-93663">
                <a:buFont typeface="Arial" panose="020B0604020202020204" pitchFamily="34" charset="0"/>
                <a:buChar char="•"/>
              </a:pPr>
              <a:r>
                <a:rPr lang="fr-FR" sz="1400" dirty="0"/>
                <a:t>Control software</a:t>
              </a:r>
            </a:p>
            <a:p>
              <a:endParaRPr lang="fr-FR" sz="800" dirty="0"/>
            </a:p>
          </p:txBody>
        </p:sp>
        <p:grpSp>
          <p:nvGrpSpPr>
            <p:cNvPr id="43" name="Groupe 42"/>
            <p:cNvGrpSpPr/>
            <p:nvPr/>
          </p:nvGrpSpPr>
          <p:grpSpPr>
            <a:xfrm>
              <a:off x="824204" y="1511120"/>
              <a:ext cx="3635881" cy="1106167"/>
              <a:chOff x="527616" y="3187776"/>
              <a:chExt cx="2804064" cy="859977"/>
            </a:xfrm>
          </p:grpSpPr>
          <p:sp>
            <p:nvSpPr>
              <p:cNvPr id="44" name="ZoneTexte 43"/>
              <p:cNvSpPr txBox="1"/>
              <p:nvPr/>
            </p:nvSpPr>
            <p:spPr>
              <a:xfrm>
                <a:off x="611560" y="3262644"/>
                <a:ext cx="2720119" cy="741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fr-FR" sz="1400" dirty="0" err="1"/>
                  <a:t>Particle</a:t>
                </a:r>
                <a:r>
                  <a:rPr lang="fr-FR" sz="1400" dirty="0"/>
                  <a:t> </a:t>
                </a:r>
                <a:r>
                  <a:rPr lang="fr-FR" sz="1400" dirty="0" err="1"/>
                  <a:t>accelerator</a:t>
                </a:r>
                <a:r>
                  <a:rPr lang="fr-FR" sz="1400" dirty="0"/>
                  <a:t> solution provider</a:t>
                </a:r>
                <a:endParaRPr lang="fr-FR" sz="1400" b="1" dirty="0"/>
              </a:p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fr-FR" sz="1400" dirty="0" err="1"/>
                  <a:t>Irradiator</a:t>
                </a:r>
                <a:r>
                  <a:rPr lang="fr-FR" sz="1400" dirty="0"/>
                  <a:t> system </a:t>
                </a:r>
                <a:r>
                  <a:rPr lang="fr-FR" sz="1400" dirty="0" err="1"/>
                  <a:t>development</a:t>
                </a:r>
                <a:endParaRPr lang="fr-FR" sz="1400" b="1" dirty="0"/>
              </a:p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fr-FR" sz="1400" b="1" dirty="0"/>
                  <a:t>System </a:t>
                </a:r>
                <a:r>
                  <a:rPr lang="fr-FR" sz="1400" b="1" dirty="0" err="1"/>
                  <a:t>integrator</a:t>
                </a:r>
                <a:endParaRPr lang="fr-FR" sz="1400" b="1" dirty="0"/>
              </a:p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fr-FR" sz="1400" dirty="0"/>
                  <a:t>VHEE et FLASH </a:t>
                </a:r>
                <a:r>
                  <a:rPr lang="fr-FR" sz="1400" b="1" dirty="0" err="1"/>
                  <a:t>specific</a:t>
                </a:r>
                <a:r>
                  <a:rPr lang="fr-FR" sz="1400" b="1" dirty="0"/>
                  <a:t>  </a:t>
                </a:r>
                <a:r>
                  <a:rPr lang="fr-FR" sz="1400" b="1" dirty="0" err="1"/>
                  <a:t>imaging</a:t>
                </a:r>
                <a:endParaRPr lang="fr-FR" sz="1400" b="1" dirty="0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27616" y="3187776"/>
                <a:ext cx="2804064" cy="8599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 sz="24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6" name="Groupe 45"/>
            <p:cNvGrpSpPr/>
            <p:nvPr/>
          </p:nvGrpSpPr>
          <p:grpSpPr>
            <a:xfrm>
              <a:off x="8434758" y="2595480"/>
              <a:ext cx="4011897" cy="2335659"/>
              <a:chOff x="5892971" y="1050601"/>
              <a:chExt cx="3094055" cy="1801307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6182962" y="1549840"/>
                <a:ext cx="2804064" cy="1302068"/>
              </a:xfrm>
              <a:prstGeom prst="rect">
                <a:avLst/>
              </a:prstGeom>
              <a:ln>
                <a:solidFill>
                  <a:schemeClr val="tx1"/>
                </a:solidFill>
                <a:prstDash val="sysDot"/>
              </a:ln>
            </p:spPr>
            <p:txBody>
              <a:bodyPr wrap="square">
                <a:spAutoFit/>
              </a:bodyPr>
              <a:lstStyle/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fr-FR" sz="1400" b="1" dirty="0"/>
                  <a:t> </a:t>
                </a:r>
                <a:r>
                  <a:rPr lang="fr-FR" sz="1400" b="1" dirty="0" err="1"/>
                  <a:t>Medical</a:t>
                </a:r>
                <a:r>
                  <a:rPr lang="fr-FR" sz="1400" b="1" dirty="0"/>
                  <a:t> </a:t>
                </a:r>
                <a:r>
                  <a:rPr lang="fr-FR" sz="1400" b="1" dirty="0" err="1"/>
                  <a:t>physics</a:t>
                </a:r>
                <a:endParaRPr lang="fr-FR" sz="1400" b="1" dirty="0"/>
              </a:p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fr-FR" sz="1400" b="1" dirty="0"/>
                  <a:t> TPS</a:t>
                </a:r>
              </a:p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fr-FR" sz="1400" b="1" dirty="0"/>
                  <a:t> Conformation faisceau</a:t>
                </a:r>
              </a:p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fr-FR" sz="1400" b="1" dirty="0"/>
                  <a:t> Radioprotection ASN/IRSN</a:t>
                </a:r>
              </a:p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fr-FR" sz="1400" b="1" dirty="0"/>
                  <a:t> Flash </a:t>
                </a:r>
                <a:r>
                  <a:rPr lang="fr-FR" sz="1400" b="1" dirty="0" err="1"/>
                  <a:t>Radiobiology</a:t>
                </a:r>
                <a:r>
                  <a:rPr lang="fr-FR" sz="1400" b="1" dirty="0"/>
                  <a:t> </a:t>
                </a:r>
              </a:p>
              <a:p>
                <a:pPr marL="93663" indent="-93663">
                  <a:buFont typeface="Arial" panose="020B0604020202020204" pitchFamily="34" charset="0"/>
                  <a:buChar char="•"/>
                </a:pPr>
                <a:r>
                  <a:rPr lang="fr-FR" sz="1400" b="1" dirty="0"/>
                  <a:t> Flash </a:t>
                </a:r>
                <a:r>
                  <a:rPr lang="fr-FR" sz="1400" b="1" dirty="0" err="1"/>
                  <a:t>Radiophysics</a:t>
                </a:r>
                <a:endParaRPr lang="fr-FR" sz="1400" b="1" dirty="0"/>
              </a:p>
              <a:p>
                <a:pPr marL="93663" indent="-93663">
                  <a:buFont typeface="Arial" panose="020B0604020202020204" pitchFamily="34" charset="0"/>
                  <a:buChar char="•"/>
                </a:pPr>
                <a:endParaRPr lang="fr-FR" sz="800" b="1" dirty="0"/>
              </a:p>
            </p:txBody>
          </p:sp>
          <p:pic>
            <p:nvPicPr>
              <p:cNvPr id="48" name="Image 4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2971" y="1050601"/>
                <a:ext cx="1034605" cy="433646"/>
              </a:xfrm>
              <a:prstGeom prst="rect">
                <a:avLst/>
              </a:prstGeom>
            </p:spPr>
          </p:pic>
        </p:grpSp>
        <p:cxnSp>
          <p:nvCxnSpPr>
            <p:cNvPr id="49" name="Connecteur en angle 48"/>
            <p:cNvCxnSpPr>
              <a:stCxn id="45" idx="3"/>
              <a:endCxn id="35" idx="3"/>
            </p:cNvCxnSpPr>
            <p:nvPr/>
          </p:nvCxnSpPr>
          <p:spPr>
            <a:xfrm>
              <a:off x="4460085" y="2064208"/>
              <a:ext cx="2504841" cy="944851"/>
            </a:xfrm>
            <a:prstGeom prst="bentConnector3">
              <a:avLst>
                <a:gd name="adj1" fmla="val 100041"/>
              </a:avLst>
            </a:prstGeom>
            <a:ln w="57150" cmpd="sng">
              <a:solidFill>
                <a:schemeClr val="bg2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en angle 49"/>
            <p:cNvCxnSpPr>
              <a:cxnSpLocks/>
              <a:stCxn id="40" idx="2"/>
              <a:endCxn id="38" idx="2"/>
            </p:cNvCxnSpPr>
            <p:nvPr/>
          </p:nvCxnSpPr>
          <p:spPr>
            <a:xfrm rot="16200000" flipH="1">
              <a:off x="3252985" y="4198286"/>
              <a:ext cx="1145633" cy="2367312"/>
            </a:xfrm>
            <a:prstGeom prst="bentConnector3">
              <a:avLst>
                <a:gd name="adj1" fmla="val 123344"/>
              </a:avLst>
            </a:prstGeom>
            <a:ln w="57150" cmpd="sng">
              <a:solidFill>
                <a:schemeClr val="bg2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en angle 50"/>
            <p:cNvCxnSpPr>
              <a:cxnSpLocks/>
              <a:stCxn id="42" idx="2"/>
              <a:endCxn id="34" idx="1"/>
            </p:cNvCxnSpPr>
            <p:nvPr/>
          </p:nvCxnSpPr>
          <p:spPr>
            <a:xfrm rot="5400000" flipH="1">
              <a:off x="8272470" y="4082449"/>
              <a:ext cx="1013248" cy="3699244"/>
            </a:xfrm>
            <a:prstGeom prst="bentConnector3">
              <a:avLst>
                <a:gd name="adj1" fmla="val -25257"/>
              </a:avLst>
            </a:prstGeom>
            <a:ln w="57150" cmpd="sng">
              <a:solidFill>
                <a:schemeClr val="bg2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en angle 51"/>
            <p:cNvCxnSpPr>
              <a:cxnSpLocks/>
              <a:stCxn id="40" idx="2"/>
              <a:endCxn id="34" idx="2"/>
            </p:cNvCxnSpPr>
            <p:nvPr/>
          </p:nvCxnSpPr>
          <p:spPr>
            <a:xfrm rot="16200000" flipH="1">
              <a:off x="4105847" y="3345422"/>
              <a:ext cx="616320" cy="3543723"/>
            </a:xfrm>
            <a:prstGeom prst="bentConnector3">
              <a:avLst>
                <a:gd name="adj1" fmla="val 137091"/>
              </a:avLst>
            </a:prstGeom>
            <a:ln w="57150" cmpd="sng">
              <a:solidFill>
                <a:schemeClr val="bg2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en angle 52"/>
            <p:cNvCxnSpPr>
              <a:cxnSpLocks/>
              <a:stCxn id="35" idx="5"/>
              <a:endCxn id="47" idx="0"/>
            </p:cNvCxnSpPr>
            <p:nvPr/>
          </p:nvCxnSpPr>
          <p:spPr>
            <a:xfrm rot="16200000" flipH="1">
              <a:off x="8925450" y="1539552"/>
              <a:ext cx="811998" cy="2594531"/>
            </a:xfrm>
            <a:prstGeom prst="bentConnector3">
              <a:avLst>
                <a:gd name="adj1" fmla="val -31517"/>
              </a:avLst>
            </a:prstGeom>
            <a:ln w="57150" cmpd="sng">
              <a:solidFill>
                <a:schemeClr val="bg2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en angle 53"/>
            <p:cNvCxnSpPr>
              <a:cxnSpLocks/>
              <a:stCxn id="36" idx="5"/>
              <a:endCxn id="47" idx="1"/>
            </p:cNvCxnSpPr>
            <p:nvPr/>
          </p:nvCxnSpPr>
          <p:spPr>
            <a:xfrm rot="16200000" flipH="1">
              <a:off x="8181376" y="3457581"/>
              <a:ext cx="475789" cy="783006"/>
            </a:xfrm>
            <a:prstGeom prst="bentConnector4">
              <a:avLst>
                <a:gd name="adj1" fmla="val -53788"/>
                <a:gd name="adj2" fmla="val 67714"/>
              </a:avLst>
            </a:prstGeom>
            <a:ln w="57150" cmpd="sng">
              <a:solidFill>
                <a:schemeClr val="bg2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en angle 54"/>
            <p:cNvCxnSpPr>
              <a:stCxn id="45" idx="3"/>
              <a:endCxn id="32" idx="5"/>
            </p:cNvCxnSpPr>
            <p:nvPr/>
          </p:nvCxnSpPr>
          <p:spPr>
            <a:xfrm>
              <a:off x="4460085" y="2064204"/>
              <a:ext cx="1396400" cy="338647"/>
            </a:xfrm>
            <a:prstGeom prst="bentConnector2">
              <a:avLst/>
            </a:prstGeom>
            <a:ln w="57150" cmpd="sng">
              <a:solidFill>
                <a:schemeClr val="bg2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ZoneTexte 55"/>
            <p:cNvSpPr txBox="1"/>
            <p:nvPr/>
          </p:nvSpPr>
          <p:spPr>
            <a:xfrm>
              <a:off x="8725777" y="4888605"/>
              <a:ext cx="12943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i="1" dirty="0"/>
                <a:t>Key </a:t>
              </a:r>
              <a:r>
                <a:rPr lang="fr-FR" sz="1600" b="1" i="1" dirty="0" err="1"/>
                <a:t>suppliers</a:t>
              </a:r>
              <a:endParaRPr lang="fr-FR" sz="1600" b="1" i="1" dirty="0"/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1105645" y="1142489"/>
              <a:ext cx="17481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i="1" dirty="0" err="1"/>
                <a:t>Selected</a:t>
              </a:r>
              <a:r>
                <a:rPr lang="fr-FR" sz="1600" b="1" i="1" dirty="0"/>
                <a:t> </a:t>
              </a:r>
              <a:r>
                <a:rPr lang="fr-FR" sz="1600" b="1" i="1" dirty="0" err="1"/>
                <a:t>industrial</a:t>
              </a:r>
              <a:endParaRPr lang="fr-FR" sz="1600" b="1" i="1" dirty="0"/>
            </a:p>
          </p:txBody>
        </p:sp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7622" y="1036812"/>
              <a:ext cx="762727" cy="730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Hexagone 58"/>
            <p:cNvSpPr/>
            <p:nvPr/>
          </p:nvSpPr>
          <p:spPr>
            <a:xfrm>
              <a:off x="889622" y="1086729"/>
              <a:ext cx="315936" cy="317184"/>
            </a:xfrm>
            <a:prstGeom prst="hexag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sz="1400"/>
            </a:p>
          </p:txBody>
        </p:sp>
      </p:grpSp>
      <p:pic>
        <p:nvPicPr>
          <p:cNvPr id="6" name="Image 5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6995A393-6EE2-EEF9-8A60-CAD19A04D3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0" y="57542"/>
            <a:ext cx="1544548" cy="71059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A0796FE-4B89-911B-2982-70A891EF3535}"/>
              </a:ext>
            </a:extLst>
          </p:cNvPr>
          <p:cNvSpPr txBox="1"/>
          <p:nvPr/>
        </p:nvSpPr>
        <p:spPr>
          <a:xfrm>
            <a:off x="130053" y="5625421"/>
            <a:ext cx="13101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</a:rPr>
              <a:t>FRATHEA PROJECT </a:t>
            </a:r>
            <a:r>
              <a:rPr lang="fr-FR" sz="2400" b="1" dirty="0" err="1">
                <a:solidFill>
                  <a:schemeClr val="tx2"/>
                </a:solidFill>
              </a:rPr>
              <a:t>funded</a:t>
            </a:r>
            <a:r>
              <a:rPr lang="fr-FR" sz="2400" b="1" dirty="0">
                <a:solidFill>
                  <a:schemeClr val="tx2"/>
                </a:solidFill>
              </a:rPr>
              <a:t> by </a:t>
            </a:r>
            <a:r>
              <a:rPr lang="fr-FR" sz="2400" b="1" dirty="0" err="1">
                <a:solidFill>
                  <a:schemeClr val="tx2"/>
                </a:solidFill>
              </a:rPr>
              <a:t>France’s</a:t>
            </a:r>
            <a:r>
              <a:rPr lang="fr-FR" sz="2400" b="1" dirty="0">
                <a:solidFill>
                  <a:schemeClr val="tx2"/>
                </a:solidFill>
              </a:rPr>
              <a:t> major </a:t>
            </a:r>
            <a:r>
              <a:rPr lang="fr-FR" sz="2400" b="1" dirty="0" err="1">
                <a:solidFill>
                  <a:schemeClr val="tx2"/>
                </a:solidFill>
              </a:rPr>
              <a:t>investment</a:t>
            </a:r>
            <a:r>
              <a:rPr lang="fr-FR" sz="2400" b="1" dirty="0">
                <a:solidFill>
                  <a:schemeClr val="tx2"/>
                </a:solidFill>
              </a:rPr>
              <a:t> plan « France 2030 » and Région Ile de France for 37m€ </a:t>
            </a:r>
          </a:p>
          <a:p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EF7D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start date:</a:t>
            </a:r>
            <a:r>
              <a:rPr lang="fr-FR" sz="2400" b="1" dirty="0">
                <a:solidFill>
                  <a:schemeClr val="tx2"/>
                </a:solidFill>
              </a:rPr>
              <a:t> July 1</a:t>
            </a:r>
            <a:r>
              <a:rPr lang="fr-FR" sz="2400" b="1" baseline="30000" dirty="0">
                <a:solidFill>
                  <a:schemeClr val="tx2"/>
                </a:solidFill>
              </a:rPr>
              <a:t>st</a:t>
            </a:r>
            <a:r>
              <a:rPr lang="fr-FR" sz="2400" b="1" dirty="0">
                <a:solidFill>
                  <a:schemeClr val="tx2"/>
                </a:solidFill>
              </a:rPr>
              <a:t> 2024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E421C20-F42D-1D5B-8F95-0DF911AD06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EE570-1657-44FF-9448-73A35863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346" y="165047"/>
            <a:ext cx="11742127" cy="457200"/>
          </a:xfrm>
        </p:spPr>
        <p:txBody>
          <a:bodyPr/>
          <a:lstStyle/>
          <a:p>
            <a:pPr algn="ctr"/>
            <a:r>
              <a:rPr lang="en-US" sz="3200" dirty="0"/>
              <a:t>FRATHEA’s project objectives</a:t>
            </a:r>
            <a:endParaRPr lang="fr-FR" sz="3200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21C016-5951-4086-846F-A377DC67B2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1F82FFA0-0397-F04D-9B0D-1F8D36EB5F69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4F32FE-0F24-B149-F1B4-AEC37DD1FD93}"/>
              </a:ext>
            </a:extLst>
          </p:cNvPr>
          <p:cNvSpPr txBox="1"/>
          <p:nvPr/>
        </p:nvSpPr>
        <p:spPr>
          <a:xfrm>
            <a:off x="613056" y="1177390"/>
            <a:ext cx="12617941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</a:rPr>
              <a:t>Building of a new platform </a:t>
            </a:r>
            <a:r>
              <a:rPr lang="fr-FR" sz="2000" b="1" dirty="0" err="1">
                <a:solidFill>
                  <a:schemeClr val="tx2"/>
                </a:solidFill>
              </a:rPr>
              <a:t>with</a:t>
            </a:r>
            <a:r>
              <a:rPr lang="fr-FR" sz="2000" b="1" dirty="0">
                <a:solidFill>
                  <a:schemeClr val="tx2"/>
                </a:solidFill>
              </a:rPr>
              <a:t> an innovative </a:t>
            </a:r>
            <a:r>
              <a:rPr lang="fr-FR" sz="2000" b="1" dirty="0" err="1">
                <a:solidFill>
                  <a:schemeClr val="tx2"/>
                </a:solidFill>
              </a:rPr>
              <a:t>demonstrator</a:t>
            </a:r>
            <a:r>
              <a:rPr lang="fr-FR" sz="2000" b="1" dirty="0">
                <a:solidFill>
                  <a:schemeClr val="tx2"/>
                </a:solidFill>
              </a:rPr>
              <a:t> to </a:t>
            </a:r>
            <a:r>
              <a:rPr lang="fr-FR" sz="2000" b="1" dirty="0" err="1">
                <a:solidFill>
                  <a:schemeClr val="tx2"/>
                </a:solidFill>
              </a:rPr>
              <a:t>study</a:t>
            </a:r>
            <a:r>
              <a:rPr lang="fr-FR" sz="2000" b="1" dirty="0">
                <a:solidFill>
                  <a:schemeClr val="tx2"/>
                </a:solidFill>
              </a:rPr>
              <a:t> and </a:t>
            </a:r>
            <a:r>
              <a:rPr lang="fr-FR" sz="2000" b="1" dirty="0" err="1">
                <a:solidFill>
                  <a:schemeClr val="tx2"/>
                </a:solidFill>
              </a:rPr>
              <a:t>demonstrate</a:t>
            </a:r>
            <a:r>
              <a:rPr lang="fr-FR" sz="2000" b="1" dirty="0">
                <a:solidFill>
                  <a:schemeClr val="tx2"/>
                </a:solidFill>
              </a:rPr>
              <a:t> the cancer </a:t>
            </a:r>
            <a:r>
              <a:rPr lang="fr-FR" sz="2000" b="1" dirty="0" err="1">
                <a:solidFill>
                  <a:schemeClr val="tx2"/>
                </a:solidFill>
              </a:rPr>
              <a:t>treatment</a:t>
            </a:r>
            <a:r>
              <a:rPr lang="fr-FR" sz="2000" b="1" dirty="0">
                <a:solidFill>
                  <a:schemeClr val="tx2"/>
                </a:solidFill>
              </a:rPr>
              <a:t> </a:t>
            </a:r>
            <a:r>
              <a:rPr lang="fr-FR" sz="2000" b="1" dirty="0" err="1">
                <a:solidFill>
                  <a:schemeClr val="tx2"/>
                </a:solidFill>
              </a:rPr>
              <a:t>efficacy</a:t>
            </a:r>
            <a:r>
              <a:rPr lang="fr-FR" sz="2000" b="1" dirty="0">
                <a:solidFill>
                  <a:schemeClr val="tx2"/>
                </a:solidFill>
              </a:rPr>
              <a:t> </a:t>
            </a:r>
          </a:p>
          <a:p>
            <a:r>
              <a:rPr lang="fr-FR" sz="2000" b="1" dirty="0" err="1">
                <a:solidFill>
                  <a:schemeClr val="tx2"/>
                </a:solidFill>
              </a:rPr>
              <a:t>using</a:t>
            </a:r>
            <a:r>
              <a:rPr lang="fr-FR" sz="2000" b="1" dirty="0">
                <a:solidFill>
                  <a:schemeClr val="tx2"/>
                </a:solidFill>
              </a:rPr>
              <a:t> FLASH </a:t>
            </a:r>
            <a:r>
              <a:rPr lang="fr-FR" sz="2000" b="1" dirty="0" err="1">
                <a:solidFill>
                  <a:schemeClr val="tx2"/>
                </a:solidFill>
              </a:rPr>
              <a:t>radiotherapy</a:t>
            </a:r>
            <a:r>
              <a:rPr lang="fr-FR" sz="2000" b="1" dirty="0">
                <a:solidFill>
                  <a:schemeClr val="tx2"/>
                </a:solidFill>
              </a:rPr>
              <a:t> </a:t>
            </a:r>
            <a:r>
              <a:rPr lang="fr-FR" sz="2000" b="1" dirty="0" err="1">
                <a:solidFill>
                  <a:schemeClr val="tx2"/>
                </a:solidFill>
              </a:rPr>
              <a:t>with</a:t>
            </a:r>
            <a:r>
              <a:rPr lang="fr-FR" sz="2000" b="1" dirty="0">
                <a:solidFill>
                  <a:schemeClr val="tx2"/>
                </a:solidFill>
              </a:rPr>
              <a:t> ultra-high </a:t>
            </a:r>
            <a:r>
              <a:rPr lang="fr-FR" sz="2000" b="1" dirty="0" err="1">
                <a:solidFill>
                  <a:schemeClr val="tx2"/>
                </a:solidFill>
              </a:rPr>
              <a:t>energy</a:t>
            </a:r>
            <a:r>
              <a:rPr lang="fr-FR" sz="2000" b="1" dirty="0">
                <a:solidFill>
                  <a:schemeClr val="tx2"/>
                </a:solidFill>
              </a:rPr>
              <a:t> </a:t>
            </a:r>
            <a:r>
              <a:rPr lang="fr-FR" sz="2000" b="1" dirty="0" err="1">
                <a:solidFill>
                  <a:schemeClr val="tx2"/>
                </a:solidFill>
              </a:rPr>
              <a:t>electrons</a:t>
            </a:r>
            <a:r>
              <a:rPr lang="fr-FR" sz="20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8DBDD92-D063-83E7-985D-EA8C1591CA5D}"/>
              </a:ext>
            </a:extLst>
          </p:cNvPr>
          <p:cNvSpPr txBox="1"/>
          <p:nvPr/>
        </p:nvSpPr>
        <p:spPr>
          <a:xfrm>
            <a:off x="1577839" y="2214040"/>
            <a:ext cx="103477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Provide safe and effective treatment with FLASH-VHEE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Provide methods to demonstrate that this equipment is as safe and effective as conventional devices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Promote the development of tools (to understand regulatory needs, develop rigorous clinical trials, consider future radiotherapy applications with FLASH-VHEE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Develop and industrialize new dosimetry instrumentation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Optimize treatments regimens</a:t>
            </a:r>
            <a:endParaRPr lang="fr-FR" sz="1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233B8B0-8719-0B21-90E5-49AE0587EB62}"/>
              </a:ext>
            </a:extLst>
          </p:cNvPr>
          <p:cNvSpPr txBox="1"/>
          <p:nvPr/>
        </p:nvSpPr>
        <p:spPr>
          <a:xfrm>
            <a:off x="1111944" y="4759406"/>
            <a:ext cx="10489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>
                <a:solidFill>
                  <a:schemeClr val="tx2"/>
                </a:solidFill>
              </a:rPr>
              <a:t>Benefits</a:t>
            </a:r>
            <a:r>
              <a:rPr lang="fr-FR" dirty="0">
                <a:solidFill>
                  <a:schemeClr val="tx2"/>
                </a:solidFill>
              </a:rPr>
              <a:t> for the </a:t>
            </a:r>
            <a:r>
              <a:rPr lang="fr-FR" dirty="0" err="1">
                <a:solidFill>
                  <a:schemeClr val="tx2"/>
                </a:solidFill>
              </a:rPr>
              <a:t>healthcare</a:t>
            </a:r>
            <a:r>
              <a:rPr lang="fr-FR" dirty="0">
                <a:solidFill>
                  <a:schemeClr val="tx2"/>
                </a:solidFill>
              </a:rPr>
              <a:t> system: </a:t>
            </a:r>
            <a:r>
              <a:rPr lang="fr-FR" dirty="0" err="1"/>
              <a:t>faster</a:t>
            </a:r>
            <a:r>
              <a:rPr lang="fr-FR" dirty="0"/>
              <a:t>,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harmful</a:t>
            </a:r>
            <a:r>
              <a:rPr lang="fr-FR" dirty="0"/>
              <a:t> </a:t>
            </a:r>
            <a:r>
              <a:rPr lang="fr-FR" dirty="0" err="1"/>
              <a:t>treatment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shorter trial times and </a:t>
            </a:r>
            <a:r>
              <a:rPr lang="fr-FR" dirty="0" err="1"/>
              <a:t>hospital</a:t>
            </a:r>
            <a:r>
              <a:rPr lang="fr-FR" dirty="0"/>
              <a:t> </a:t>
            </a:r>
            <a:r>
              <a:rPr lang="fr-FR" dirty="0" err="1"/>
              <a:t>stays</a:t>
            </a:r>
            <a:endParaRPr lang="fr-FR" dirty="0"/>
          </a:p>
        </p:txBody>
      </p:sp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27A45F22-70CA-595B-2B3B-7802997933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0" y="57542"/>
            <a:ext cx="1544548" cy="71059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FA4FD51-60AA-DA6F-A0FD-D2CD45D619A1}"/>
              </a:ext>
            </a:extLst>
          </p:cNvPr>
          <p:cNvSpPr txBox="1"/>
          <p:nvPr/>
        </p:nvSpPr>
        <p:spPr>
          <a:xfrm>
            <a:off x="613056" y="5624315"/>
            <a:ext cx="1236941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</a:rPr>
              <a:t>THERAPEUTIC objectives: </a:t>
            </a:r>
            <a:r>
              <a:rPr lang="fr-FR" sz="2000" dirty="0" err="1">
                <a:solidFill>
                  <a:srgbClr val="55575A"/>
                </a:solidFill>
              </a:rPr>
              <a:t>Studying</a:t>
            </a:r>
            <a:r>
              <a:rPr lang="fr-FR" sz="2000" dirty="0">
                <a:solidFill>
                  <a:srgbClr val="55575A"/>
                </a:solidFill>
              </a:rPr>
              <a:t> and </a:t>
            </a:r>
            <a:r>
              <a:rPr lang="fr-FR" sz="2000" dirty="0" err="1">
                <a:solidFill>
                  <a:srgbClr val="55575A"/>
                </a:solidFill>
              </a:rPr>
              <a:t>demonstrating</a:t>
            </a:r>
            <a:r>
              <a:rPr lang="fr-FR" sz="2000" dirty="0">
                <a:solidFill>
                  <a:srgbClr val="55575A"/>
                </a:solidFill>
              </a:rPr>
              <a:t> the use of FLASH </a:t>
            </a:r>
            <a:r>
              <a:rPr lang="fr-FR" sz="2000" dirty="0" err="1">
                <a:solidFill>
                  <a:srgbClr val="55575A"/>
                </a:solidFill>
              </a:rPr>
              <a:t>radiotherapy</a:t>
            </a:r>
            <a:r>
              <a:rPr lang="fr-FR" sz="2000" dirty="0">
                <a:solidFill>
                  <a:srgbClr val="55575A"/>
                </a:solidFill>
              </a:rPr>
              <a:t> </a:t>
            </a:r>
            <a:r>
              <a:rPr lang="fr-FR" sz="2000" dirty="0" err="1">
                <a:solidFill>
                  <a:srgbClr val="55575A"/>
                </a:solidFill>
              </a:rPr>
              <a:t>with</a:t>
            </a:r>
            <a:r>
              <a:rPr lang="fr-FR" sz="2000" dirty="0">
                <a:solidFill>
                  <a:srgbClr val="55575A"/>
                </a:solidFill>
              </a:rPr>
              <a:t> ultra-high </a:t>
            </a:r>
            <a:r>
              <a:rPr lang="fr-FR" sz="2000" dirty="0" err="1">
                <a:solidFill>
                  <a:srgbClr val="55575A"/>
                </a:solidFill>
              </a:rPr>
              <a:t>energy</a:t>
            </a:r>
            <a:r>
              <a:rPr lang="fr-FR" sz="2000" dirty="0">
                <a:solidFill>
                  <a:srgbClr val="55575A"/>
                </a:solidFill>
              </a:rPr>
              <a:t> </a:t>
            </a:r>
            <a:r>
              <a:rPr lang="fr-FR" sz="2000" dirty="0" err="1">
                <a:solidFill>
                  <a:srgbClr val="55575A"/>
                </a:solidFill>
              </a:rPr>
              <a:t>electrons</a:t>
            </a:r>
            <a:r>
              <a:rPr lang="fr-FR" sz="2000" dirty="0">
                <a:solidFill>
                  <a:srgbClr val="55575A"/>
                </a:solidFill>
              </a:rPr>
              <a:t> </a:t>
            </a:r>
            <a:r>
              <a:rPr lang="fr-FR" sz="2000" b="1" dirty="0">
                <a:solidFill>
                  <a:schemeClr val="tx2"/>
                </a:solidFill>
              </a:rPr>
              <a:t>in </a:t>
            </a:r>
            <a:r>
              <a:rPr lang="fr-FR" sz="2000" b="1" dirty="0" err="1">
                <a:solidFill>
                  <a:schemeClr val="tx2"/>
                </a:solidFill>
              </a:rPr>
              <a:t>lung</a:t>
            </a:r>
            <a:r>
              <a:rPr lang="fr-FR" sz="2000" b="1" dirty="0">
                <a:solidFill>
                  <a:schemeClr val="tx2"/>
                </a:solidFill>
              </a:rPr>
              <a:t>, </a:t>
            </a:r>
            <a:r>
              <a:rPr lang="fr-FR" sz="2000" b="1" dirty="0" err="1">
                <a:solidFill>
                  <a:schemeClr val="tx2"/>
                </a:solidFill>
              </a:rPr>
              <a:t>brain</a:t>
            </a:r>
            <a:r>
              <a:rPr lang="fr-FR" sz="2000" b="1" dirty="0">
                <a:solidFill>
                  <a:schemeClr val="tx2"/>
                </a:solidFill>
              </a:rPr>
              <a:t> </a:t>
            </a:r>
            <a:r>
              <a:rPr lang="fr-FR" sz="2000" b="1" dirty="0" err="1">
                <a:solidFill>
                  <a:schemeClr val="tx2"/>
                </a:solidFill>
              </a:rPr>
              <a:t>tumor</a:t>
            </a:r>
            <a:r>
              <a:rPr lang="fr-FR" sz="2000" b="1" dirty="0">
                <a:solidFill>
                  <a:schemeClr val="tx2"/>
                </a:solidFill>
              </a:rPr>
              <a:t> and </a:t>
            </a:r>
            <a:r>
              <a:rPr lang="fr-FR" sz="2000" b="1" dirty="0" err="1">
                <a:solidFill>
                  <a:schemeClr val="tx2"/>
                </a:solidFill>
              </a:rPr>
              <a:t>pancreas</a:t>
            </a:r>
            <a:endParaRPr lang="fr-FR" sz="2000" b="1" dirty="0">
              <a:solidFill>
                <a:schemeClr val="tx2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484203E-4039-56D8-CC2B-C1C8C63FFF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3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EE570-1657-44FF-9448-73A35863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149" y="164854"/>
            <a:ext cx="4466098" cy="457200"/>
          </a:xfrm>
        </p:spPr>
        <p:txBody>
          <a:bodyPr lIns="91440" tIns="45720" rIns="91440" bIns="45720" anchor="ctr"/>
          <a:lstStyle/>
          <a:p>
            <a:r>
              <a:rPr lang="en-US" sz="3250" dirty="0">
                <a:latin typeface="Calibri"/>
                <a:ea typeface="Calibri"/>
                <a:cs typeface="Calibri"/>
              </a:rPr>
              <a:t>Project Organization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21C016-5951-4086-846F-A377DC67B2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82FFA0-0397-F04D-9B0D-1F8D36EB5F69}" type="slidenum">
              <a:rPr kumimoji="0" lang="fr-FR" sz="176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76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32E2AFB-A0C4-1069-BA53-EC94E05A8F1D}"/>
              </a:ext>
            </a:extLst>
          </p:cNvPr>
          <p:cNvGrpSpPr/>
          <p:nvPr/>
        </p:nvGrpSpPr>
        <p:grpSpPr>
          <a:xfrm>
            <a:off x="8739514" y="3126799"/>
            <a:ext cx="4931039" cy="2705750"/>
            <a:chOff x="8358835" y="2983575"/>
            <a:chExt cx="4931039" cy="2705750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4CC59A7-D6C5-8B6F-ABC3-C6B88EE7B496}"/>
                </a:ext>
              </a:extLst>
            </p:cNvPr>
            <p:cNvSpPr txBox="1"/>
            <p:nvPr/>
          </p:nvSpPr>
          <p:spPr>
            <a:xfrm>
              <a:off x="8362541" y="2983575"/>
              <a:ext cx="28592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GTWP4: Radioprotection </a:t>
              </a: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evaluation</a:t>
              </a:r>
              <a:endParaRPr lang="fr-FR" sz="1400" b="1" dirty="0">
                <a:solidFill>
                  <a:srgbClr val="505050"/>
                </a:solidFill>
                <a:latin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Delphine Lazaro 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D7B360A-532D-BE63-38B4-9E6C0E34A505}"/>
                </a:ext>
              </a:extLst>
            </p:cNvPr>
            <p:cNvSpPr txBox="1"/>
            <p:nvPr/>
          </p:nvSpPr>
          <p:spPr>
            <a:xfrm>
              <a:off x="8358835" y="3455281"/>
              <a:ext cx="46905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GTWP5: </a:t>
              </a: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Development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of </a:t>
              </a: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dosimetry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instrumentation</a:t>
              </a:r>
              <a:endParaRPr lang="fr-FR" sz="1400" b="1" dirty="0">
                <a:solidFill>
                  <a:srgbClr val="505050"/>
                </a:solidFill>
                <a:latin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Delphine Lazaro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672DC48-2EB0-B0AA-52AE-4ECA3708F2A9}"/>
                </a:ext>
              </a:extLst>
            </p:cNvPr>
            <p:cNvSpPr txBox="1"/>
            <p:nvPr/>
          </p:nvSpPr>
          <p:spPr>
            <a:xfrm>
              <a:off x="8373464" y="3977463"/>
              <a:ext cx="49164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GTWP6: </a:t>
              </a: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Radiobiology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studies</a:t>
              </a:r>
              <a:endParaRPr lang="fr-FR" sz="1400" b="1" dirty="0">
                <a:solidFill>
                  <a:srgbClr val="505050"/>
                </a:solidFill>
                <a:latin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Charles Fouillade 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ECA3953-68C9-FA33-259E-42CC4C16567D}"/>
                </a:ext>
              </a:extLst>
            </p:cNvPr>
            <p:cNvSpPr txBox="1"/>
            <p:nvPr/>
          </p:nvSpPr>
          <p:spPr>
            <a:xfrm>
              <a:off x="8358835" y="4596718"/>
              <a:ext cx="4796290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GTWP7: </a:t>
              </a: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Medical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Physics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</a:t>
              </a: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clinical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trial </a:t>
              </a: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preparation</a:t>
              </a:r>
              <a:endParaRPr lang="fr-FR" sz="1400" b="1" dirty="0">
                <a:solidFill>
                  <a:srgbClr val="505050"/>
                </a:solidFill>
                <a:latin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dirty="0">
                  <a:solidFill>
                    <a:srgbClr val="505050"/>
                  </a:solidFill>
                  <a:latin typeface="Calibri" panose="020F0502020204030204"/>
                </a:rPr>
                <a:t>	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Ludovic de Marzi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GTWP9: </a:t>
              </a: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Clinical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studies</a:t>
              </a:r>
              <a:endParaRPr lang="fr-FR" sz="1400" b="1" dirty="0">
                <a:solidFill>
                  <a:srgbClr val="505050"/>
                </a:solidFill>
                <a:latin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	</a:t>
              </a: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Régis Ferrand, Annalisa Patriarca, Gilles Créhange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C6C5BE04-1D7C-77F1-C9D4-899BCA710DFA}"/>
              </a:ext>
            </a:extLst>
          </p:cNvPr>
          <p:cNvGrpSpPr/>
          <p:nvPr/>
        </p:nvGrpSpPr>
        <p:grpSpPr>
          <a:xfrm>
            <a:off x="808310" y="3246797"/>
            <a:ext cx="2636980" cy="2571861"/>
            <a:chOff x="995104" y="3785645"/>
            <a:chExt cx="2636980" cy="2571861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DEB20F5-E7A7-CB75-B3A4-7E890CAD9AAB}"/>
                </a:ext>
              </a:extLst>
            </p:cNvPr>
            <p:cNvSpPr txBox="1"/>
            <p:nvPr/>
          </p:nvSpPr>
          <p:spPr>
            <a:xfrm>
              <a:off x="1022421" y="3849484"/>
              <a:ext cx="2609663" cy="126188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GTWP2</a:t>
              </a:r>
              <a:endParaRPr lang="fr-FR" sz="1600" b="1" dirty="0">
                <a:solidFill>
                  <a:srgbClr val="505050"/>
                </a:solidFill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Demonstrator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development</a:t>
              </a:r>
              <a:endParaRPr lang="fr-FR" sz="1600" b="1" dirty="0">
                <a:solidFill>
                  <a:srgbClr val="505050"/>
                </a:solidFill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Ludovic De Marzi</a:t>
              </a:r>
            </a:p>
          </p:txBody>
        </p:sp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D4405B5C-4C15-5628-23D9-7A78E382DA0F}"/>
                </a:ext>
              </a:extLst>
            </p:cNvPr>
            <p:cNvSpPr/>
            <p:nvPr/>
          </p:nvSpPr>
          <p:spPr>
            <a:xfrm>
              <a:off x="995104" y="3785645"/>
              <a:ext cx="2609663" cy="2571861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56A5270-D407-1D43-8863-135E2491E386}"/>
              </a:ext>
            </a:extLst>
          </p:cNvPr>
          <p:cNvGrpSpPr/>
          <p:nvPr/>
        </p:nvGrpSpPr>
        <p:grpSpPr>
          <a:xfrm>
            <a:off x="3642915" y="3235187"/>
            <a:ext cx="2443439" cy="2556671"/>
            <a:chOff x="3769942" y="4141464"/>
            <a:chExt cx="2325169" cy="2556671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087E10D-DC2D-17A8-FD12-03C7CB31E560}"/>
                </a:ext>
              </a:extLst>
            </p:cNvPr>
            <p:cNvSpPr txBox="1"/>
            <p:nvPr/>
          </p:nvSpPr>
          <p:spPr>
            <a:xfrm>
              <a:off x="3913959" y="4226591"/>
              <a:ext cx="2066216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GTWP3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r-FR" sz="1600" b="1" dirty="0">
                <a:solidFill>
                  <a:srgbClr val="505050"/>
                </a:solidFill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Premises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fitting</a:t>
              </a:r>
              <a:endParaRPr lang="fr-FR" sz="1600" b="1" dirty="0">
                <a:solidFill>
                  <a:srgbClr val="505050"/>
                </a:solidFill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Samuel Meyroneinc</a:t>
              </a: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918FA444-D739-486B-FADE-5CA9879A05F8}"/>
                </a:ext>
              </a:extLst>
            </p:cNvPr>
            <p:cNvSpPr/>
            <p:nvPr/>
          </p:nvSpPr>
          <p:spPr>
            <a:xfrm>
              <a:off x="3769942" y="4141464"/>
              <a:ext cx="2325169" cy="2556671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6F53DD2-88AA-CB8F-DAA7-91DF558E8B7A}"/>
              </a:ext>
            </a:extLst>
          </p:cNvPr>
          <p:cNvGrpSpPr/>
          <p:nvPr/>
        </p:nvGrpSpPr>
        <p:grpSpPr>
          <a:xfrm>
            <a:off x="6313398" y="3286827"/>
            <a:ext cx="2017352" cy="2453389"/>
            <a:chOff x="8767385" y="3113694"/>
            <a:chExt cx="1920412" cy="2453389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AC44C05-4831-44B4-EEFA-21A1D45BACA2}"/>
                </a:ext>
              </a:extLst>
            </p:cNvPr>
            <p:cNvSpPr txBox="1"/>
            <p:nvPr/>
          </p:nvSpPr>
          <p:spPr>
            <a:xfrm>
              <a:off x="8767385" y="3169496"/>
              <a:ext cx="19204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GTWP8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r-FR" sz="1600" b="1" noProof="0" dirty="0">
                <a:solidFill>
                  <a:srgbClr val="505050"/>
                </a:solidFill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Regulatory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activities</a:t>
              </a:r>
              <a:endParaRPr lang="fr-FR" sz="1600" b="1" dirty="0">
                <a:solidFill>
                  <a:srgbClr val="505050"/>
                </a:solidFill>
                <a:latin typeface="Calibri" panose="020F05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Jérome</a:t>
              </a:r>
              <a:r>
                <a:rPr kumimoji="0" lang="fr-F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Verdonck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34B3C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81AEB79-1388-00DD-63EF-343A3DA907CB}"/>
                </a:ext>
              </a:extLst>
            </p:cNvPr>
            <p:cNvSpPr/>
            <p:nvPr/>
          </p:nvSpPr>
          <p:spPr>
            <a:xfrm>
              <a:off x="8825445" y="3113694"/>
              <a:ext cx="1785255" cy="2453389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BA3E2D4-B8E8-8A0C-BC8C-0DB4F5C7008B}"/>
              </a:ext>
            </a:extLst>
          </p:cNvPr>
          <p:cNvGrpSpPr/>
          <p:nvPr/>
        </p:nvGrpSpPr>
        <p:grpSpPr>
          <a:xfrm>
            <a:off x="5184325" y="1592170"/>
            <a:ext cx="6120681" cy="1251893"/>
            <a:chOff x="3285710" y="1054783"/>
            <a:chExt cx="6120681" cy="1251893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6291A37B-F98B-3C0C-D44E-E43B45996608}"/>
                </a:ext>
              </a:extLst>
            </p:cNvPr>
            <p:cNvSpPr txBox="1"/>
            <p:nvPr/>
          </p:nvSpPr>
          <p:spPr>
            <a:xfrm>
              <a:off x="3285710" y="1054783"/>
              <a:ext cx="6120680" cy="86177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7D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Steering</a:t>
              </a: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F7D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7D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Committee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Gilles Créhange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</a:t>
              </a:r>
              <a:r>
                <a:rPr lang="fr-FR" sz="1400" dirty="0">
                  <a:solidFill>
                    <a:srgbClr val="505050"/>
                  </a:solidFill>
                  <a:latin typeface="Calibri" panose="020F0502020204030204"/>
                </a:rPr>
                <a:t>C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oordinator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0D535C79-3A36-79D6-973C-F59B4188F65D}"/>
                </a:ext>
              </a:extLst>
            </p:cNvPr>
            <p:cNvSpPr/>
            <p:nvPr/>
          </p:nvSpPr>
          <p:spPr>
            <a:xfrm>
              <a:off x="3350051" y="1054783"/>
              <a:ext cx="6056340" cy="1251893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1E1102E-91EB-F4A0-1CB9-32980E515A1E}"/>
              </a:ext>
            </a:extLst>
          </p:cNvPr>
          <p:cNvSpPr/>
          <p:nvPr/>
        </p:nvSpPr>
        <p:spPr>
          <a:xfrm>
            <a:off x="1906968" y="1540763"/>
            <a:ext cx="2508218" cy="130035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BD4BDB38-9D2C-194E-91E6-80E839B96C64}"/>
              </a:ext>
            </a:extLst>
          </p:cNvPr>
          <p:cNvSpPr/>
          <p:nvPr/>
        </p:nvSpPr>
        <p:spPr>
          <a:xfrm>
            <a:off x="2248941" y="1013178"/>
            <a:ext cx="1710934" cy="39163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Executive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Board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C04B486F-F2CD-8B34-BA0E-58E3F1276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91" y="1773807"/>
            <a:ext cx="1197454" cy="301935"/>
          </a:xfrm>
          <a:prstGeom prst="rect">
            <a:avLst/>
          </a:prstGeom>
        </p:spPr>
      </p:pic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3E9E3006-ED04-FF82-183A-13D99ACB9E66}"/>
              </a:ext>
            </a:extLst>
          </p:cNvPr>
          <p:cNvCxnSpPr>
            <a:cxnSpLocks/>
          </p:cNvCxnSpPr>
          <p:nvPr/>
        </p:nvCxnSpPr>
        <p:spPr>
          <a:xfrm>
            <a:off x="4447356" y="2068765"/>
            <a:ext cx="747633" cy="6977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id="{F34D4F88-EB60-B330-DAAA-AA0298086BC2}"/>
              </a:ext>
            </a:extLst>
          </p:cNvPr>
          <p:cNvCxnSpPr>
            <a:stCxn id="21" idx="2"/>
            <a:endCxn id="3" idx="0"/>
          </p:cNvCxnSpPr>
          <p:nvPr/>
        </p:nvCxnSpPr>
        <p:spPr>
          <a:xfrm rot="5400000">
            <a:off x="4993622" y="-36417"/>
            <a:ext cx="402734" cy="6163694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CC5EAF27-81A9-AD87-8994-DD92424E9DE9}"/>
              </a:ext>
            </a:extLst>
          </p:cNvPr>
          <p:cNvCxnSpPr/>
          <p:nvPr/>
        </p:nvCxnSpPr>
        <p:spPr>
          <a:xfrm>
            <a:off x="4864634" y="3032204"/>
            <a:ext cx="0" cy="210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B035F660-9D96-7936-44F2-22B2CDBEE388}"/>
              </a:ext>
            </a:extLst>
          </p:cNvPr>
          <p:cNvCxnSpPr/>
          <p:nvPr/>
        </p:nvCxnSpPr>
        <p:spPr>
          <a:xfrm flipV="1">
            <a:off x="1351865" y="2075742"/>
            <a:ext cx="563906" cy="2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0599FA10-318D-22B6-4F27-A757D35C9BED}"/>
              </a:ext>
            </a:extLst>
          </p:cNvPr>
          <p:cNvCxnSpPr>
            <a:cxnSpLocks/>
          </p:cNvCxnSpPr>
          <p:nvPr/>
        </p:nvCxnSpPr>
        <p:spPr>
          <a:xfrm flipH="1">
            <a:off x="8708503" y="3032348"/>
            <a:ext cx="1" cy="257286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 : en angle 50">
            <a:extLst>
              <a:ext uri="{FF2B5EF4-FFF2-40B4-BE49-F238E27FC236}">
                <a16:creationId xmlns:a16="http://schemas.microsoft.com/office/drawing/2014/main" id="{E1832842-D93D-C8E1-A547-DEBAFE362AB5}"/>
              </a:ext>
            </a:extLst>
          </p:cNvPr>
          <p:cNvCxnSpPr>
            <a:cxnSpLocks/>
          </p:cNvCxnSpPr>
          <p:nvPr/>
        </p:nvCxnSpPr>
        <p:spPr>
          <a:xfrm>
            <a:off x="7301731" y="3046784"/>
            <a:ext cx="1406773" cy="1070758"/>
          </a:xfrm>
          <a:prstGeom prst="bentConnector3">
            <a:avLst>
              <a:gd name="adj1" fmla="val 6887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age 3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A1F4C92D-6920-7149-E316-8AA939E28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0" y="57542"/>
            <a:ext cx="1544548" cy="710595"/>
          </a:xfrm>
          <a:prstGeom prst="rect">
            <a:avLst/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F4753E8-E0E9-B099-7B3F-D0ADC35232FF}"/>
              </a:ext>
            </a:extLst>
          </p:cNvPr>
          <p:cNvCxnSpPr/>
          <p:nvPr/>
        </p:nvCxnSpPr>
        <p:spPr>
          <a:xfrm>
            <a:off x="7379234" y="3089354"/>
            <a:ext cx="0" cy="210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15F5B743-1A22-0CD9-EA62-21AD3E8CBA94}"/>
              </a:ext>
            </a:extLst>
          </p:cNvPr>
          <p:cNvSpPr txBox="1"/>
          <p:nvPr/>
        </p:nvSpPr>
        <p:spPr>
          <a:xfrm>
            <a:off x="1906968" y="1564386"/>
            <a:ext cx="244344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GTWP</a:t>
            </a:r>
            <a:r>
              <a:rPr lang="fr-FR" sz="1600" b="1" dirty="0">
                <a:solidFill>
                  <a:srgbClr val="505050"/>
                </a:solidFill>
                <a:latin typeface="Calibri" panose="020F0502020204030204"/>
              </a:rPr>
              <a:t>1: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Coordination</a:t>
            </a:r>
            <a:endParaRPr lang="fr-FR" sz="1600" b="1" dirty="0">
              <a:solidFill>
                <a:srgbClr val="50505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 err="1">
                <a:solidFill>
                  <a:srgbClr val="505050"/>
                </a:solidFill>
                <a:latin typeface="Calibri" panose="020F0502020204030204"/>
              </a:rPr>
              <a:t>Research</a:t>
            </a:r>
            <a:r>
              <a:rPr lang="fr-FR" sz="1600" b="1" dirty="0">
                <a:solidFill>
                  <a:srgbClr val="505050"/>
                </a:solidFill>
                <a:latin typeface="Calibri" panose="020F0502020204030204"/>
              </a:rPr>
              <a:t> Center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rgbClr val="505050"/>
                </a:solidFill>
                <a:latin typeface="Calibri" panose="020F0502020204030204"/>
              </a:rPr>
              <a:t>            +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b="1" dirty="0">
                <a:solidFill>
                  <a:srgbClr val="505050"/>
                </a:solidFill>
                <a:latin typeface="Calibri" panose="020F0502020204030204"/>
              </a:rPr>
              <a:t>Hospital Group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 descr="Une image contenant Visage humain, personne, Barbe humaine, ciel&#10;&#10;Description générée automatiquement">
            <a:extLst>
              <a:ext uri="{FF2B5EF4-FFF2-40B4-BE49-F238E27FC236}">
                <a16:creationId xmlns:a16="http://schemas.microsoft.com/office/drawing/2014/main" id="{715A7A98-0448-049C-845F-7C656F2F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818" y="4645457"/>
            <a:ext cx="1080000" cy="108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ECDFD8-B5D2-9F8D-50B7-2378923F6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482" y="4640013"/>
            <a:ext cx="936000" cy="1080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1B0BD66-8AA9-028D-F47C-4C1EC67DF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6697" y="4600748"/>
            <a:ext cx="859592" cy="108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E8387AD-91BF-BC8A-30BB-1050A79B80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AAB4176-4925-1D91-7A46-D10871CE93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443" r="14034" b="6360"/>
          <a:stretch/>
        </p:blipFill>
        <p:spPr>
          <a:xfrm>
            <a:off x="7005994" y="1956844"/>
            <a:ext cx="740997" cy="792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B2A22BA-0D5B-5C4B-4DCF-B5795A7CC1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120" t="30641" r="60809" b="17254"/>
          <a:stretch/>
        </p:blipFill>
        <p:spPr>
          <a:xfrm>
            <a:off x="8005117" y="1999290"/>
            <a:ext cx="763257" cy="720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F8E6AFF1-90FF-DA0D-2202-812083C669D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443" r="14034" b="6360"/>
          <a:stretch/>
        </p:blipFill>
        <p:spPr>
          <a:xfrm>
            <a:off x="3576994" y="1982244"/>
            <a:ext cx="740997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4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EE570-1657-44FF-9448-73A35863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325" y="173939"/>
            <a:ext cx="11742127" cy="457200"/>
          </a:xfrm>
        </p:spPr>
        <p:txBody>
          <a:bodyPr/>
          <a:lstStyle/>
          <a:p>
            <a:r>
              <a:rPr lang="fr-FR" dirty="0"/>
              <a:t>Platform model: an efficient and </a:t>
            </a:r>
            <a:r>
              <a:rPr lang="fr-FR" dirty="0" err="1"/>
              <a:t>operational</a:t>
            </a:r>
            <a:r>
              <a:rPr lang="fr-FR" dirty="0"/>
              <a:t>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96A527E-7C7F-422E-BFAC-7E713FE159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2011" y="867841"/>
            <a:ext cx="7813271" cy="4911320"/>
          </a:xfrm>
        </p:spPr>
        <p:txBody>
          <a:bodyPr/>
          <a:lstStyle/>
          <a:p>
            <a:r>
              <a:rPr lang="fr-FR" sz="2800" dirty="0"/>
              <a:t>An </a:t>
            </a:r>
            <a:r>
              <a:rPr lang="fr-FR" sz="2800" dirty="0" err="1"/>
              <a:t>incubator</a:t>
            </a:r>
            <a:r>
              <a:rPr lang="fr-FR" sz="2800" dirty="0"/>
              <a:t> for:</a:t>
            </a:r>
          </a:p>
          <a:p>
            <a:pPr lvl="1"/>
            <a:endParaRPr lang="fr-FR" dirty="0"/>
          </a:p>
          <a:p>
            <a:pPr lvl="1"/>
            <a:r>
              <a:rPr lang="fr-FR" sz="2000" dirty="0"/>
              <a:t>An fast-</a:t>
            </a:r>
            <a:r>
              <a:rPr lang="fr-FR" sz="2000" dirty="0" err="1"/>
              <a:t>track</a:t>
            </a:r>
            <a:r>
              <a:rPr lang="fr-FR" sz="2000" dirty="0"/>
              <a:t> </a:t>
            </a:r>
            <a:r>
              <a:rPr lang="fr-FR" sz="2000" dirty="0" err="1"/>
              <a:t>approach</a:t>
            </a:r>
            <a:r>
              <a:rPr lang="fr-FR" sz="2000" dirty="0"/>
              <a:t> for </a:t>
            </a:r>
            <a:r>
              <a:rPr lang="fr-FR" sz="2000" dirty="0" err="1"/>
              <a:t>faster</a:t>
            </a:r>
            <a:r>
              <a:rPr lang="fr-FR" sz="2000" dirty="0"/>
              <a:t> and </a:t>
            </a:r>
            <a:r>
              <a:rPr lang="fr-FR" sz="2000" b="1" dirty="0"/>
              <a:t>more effective </a:t>
            </a:r>
            <a:r>
              <a:rPr lang="fr-FR" sz="2000" b="1" dirty="0" err="1"/>
              <a:t>access</a:t>
            </a:r>
            <a:r>
              <a:rPr lang="fr-FR" sz="2000" b="1" dirty="0"/>
              <a:t> to </a:t>
            </a:r>
            <a:r>
              <a:rPr lang="fr-FR" sz="2000" b="1" dirty="0" err="1"/>
              <a:t>therapeutic</a:t>
            </a:r>
            <a:r>
              <a:rPr lang="fr-FR" sz="2000" b="1" dirty="0"/>
              <a:t> </a:t>
            </a:r>
            <a:r>
              <a:rPr lang="fr-FR" sz="2000" b="1" dirty="0" err="1"/>
              <a:t>needs</a:t>
            </a:r>
            <a:endParaRPr lang="fr-FR" sz="2000" b="1" dirty="0"/>
          </a:p>
          <a:p>
            <a:pPr lvl="1"/>
            <a:endParaRPr lang="fr-FR" sz="2000" b="1" dirty="0"/>
          </a:p>
          <a:p>
            <a:pPr lvl="1"/>
            <a:r>
              <a:rPr lang="fr-FR" sz="2000" dirty="0"/>
              <a:t>A </a:t>
            </a:r>
            <a:r>
              <a:rPr lang="fr-FR" sz="2000" dirty="0" err="1"/>
              <a:t>parallel</a:t>
            </a:r>
            <a:r>
              <a:rPr lang="fr-FR" sz="2000" dirty="0"/>
              <a:t> </a:t>
            </a:r>
            <a:r>
              <a:rPr lang="fr-FR" sz="2000" dirty="0" err="1"/>
              <a:t>approach</a:t>
            </a:r>
            <a:r>
              <a:rPr lang="fr-FR" sz="2000" dirty="0"/>
              <a:t> (</a:t>
            </a:r>
            <a:r>
              <a:rPr lang="fr-FR" sz="2000" dirty="0" err="1"/>
              <a:t>radiobiology</a:t>
            </a:r>
            <a:r>
              <a:rPr lang="fr-FR" sz="2000" dirty="0"/>
              <a:t>/ </a:t>
            </a:r>
            <a:r>
              <a:rPr lang="fr-FR" sz="2000" dirty="0" err="1"/>
              <a:t>medicine</a:t>
            </a:r>
            <a:r>
              <a:rPr lang="fr-FR" sz="2000" dirty="0"/>
              <a:t>/</a:t>
            </a:r>
            <a:r>
              <a:rPr lang="fr-FR" sz="2000" dirty="0" err="1"/>
              <a:t>industry</a:t>
            </a:r>
            <a:r>
              <a:rPr lang="fr-FR" sz="2000" dirty="0"/>
              <a:t>) to </a:t>
            </a:r>
            <a:r>
              <a:rPr lang="fr-FR" sz="2000" b="1" dirty="0" err="1"/>
              <a:t>develop</a:t>
            </a:r>
            <a:r>
              <a:rPr lang="fr-FR" sz="2000" b="1" dirty="0"/>
              <a:t> technologies</a:t>
            </a:r>
            <a:r>
              <a:rPr lang="fr-FR" sz="2000" dirty="0"/>
              <a:t> and  </a:t>
            </a:r>
            <a:r>
              <a:rPr lang="fr-FR" sz="2000" b="1" dirty="0" err="1"/>
              <a:t>validate</a:t>
            </a:r>
            <a:r>
              <a:rPr lang="fr-FR" sz="2000" b="1" dirty="0"/>
              <a:t> </a:t>
            </a:r>
            <a:r>
              <a:rPr lang="fr-FR" sz="2000" b="1" dirty="0" err="1"/>
              <a:t>clinical</a:t>
            </a:r>
            <a:r>
              <a:rPr lang="fr-FR" sz="2000" b="1" dirty="0"/>
              <a:t> </a:t>
            </a:r>
            <a:r>
              <a:rPr lang="fr-FR" sz="2000" b="1" dirty="0" err="1"/>
              <a:t>treatment</a:t>
            </a:r>
            <a:r>
              <a:rPr lang="fr-FR" sz="2000" b="1" dirty="0"/>
              <a:t> plan</a:t>
            </a:r>
          </a:p>
          <a:p>
            <a:pPr lvl="1"/>
            <a:endParaRPr lang="fr-FR" sz="2000" b="1" dirty="0"/>
          </a:p>
          <a:p>
            <a:endParaRPr lang="fr-FR" sz="2000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21C016-5951-4086-846F-A377DC67B2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1F82FFA0-0397-F04D-9B0D-1F8D36EB5F69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3" name="Image 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B4CEB253-AE84-3D4F-551E-238D64C5D3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0" y="57542"/>
            <a:ext cx="1544548" cy="71059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0AF9320-F84C-6EA7-F732-FADA26BF4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47" y="3249346"/>
            <a:ext cx="2610433" cy="184865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948A557-E74D-536E-D873-705AAFA5E1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55" b="28350"/>
          <a:stretch/>
        </p:blipFill>
        <p:spPr>
          <a:xfrm>
            <a:off x="2932744" y="4057616"/>
            <a:ext cx="3484136" cy="18590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7C38D02-3D6B-6C49-6745-A0B0D4A3F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425" y="3306544"/>
            <a:ext cx="2513870" cy="226248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72D0639-14F8-0C58-DDC0-CE0C3C6E965E}"/>
              </a:ext>
            </a:extLst>
          </p:cNvPr>
          <p:cNvSpPr txBox="1"/>
          <p:nvPr/>
        </p:nvSpPr>
        <p:spPr>
          <a:xfrm>
            <a:off x="-218340" y="6054154"/>
            <a:ext cx="8698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sz="1800" dirty="0"/>
              <a:t>A </a:t>
            </a:r>
            <a:r>
              <a:rPr lang="fr-FR" sz="1800" b="1" dirty="0"/>
              <a:t>planning</a:t>
            </a:r>
            <a:r>
              <a:rPr lang="fr-FR" sz="1800" dirty="0"/>
              <a:t> </a:t>
            </a:r>
            <a:r>
              <a:rPr lang="fr-FR" sz="1800" dirty="0" err="1"/>
              <a:t>that</a:t>
            </a:r>
            <a:r>
              <a:rPr lang="fr-FR" sz="1800" dirty="0"/>
              <a:t> </a:t>
            </a:r>
            <a:r>
              <a:rPr lang="fr-FR" sz="1800" dirty="0" err="1"/>
              <a:t>meets</a:t>
            </a:r>
            <a:r>
              <a:rPr lang="fr-FR" sz="1800" dirty="0"/>
              <a:t> </a:t>
            </a:r>
            <a:r>
              <a:rPr lang="fr-FR" sz="1800" b="1" dirty="0"/>
              <a:t>the </a:t>
            </a:r>
            <a:r>
              <a:rPr lang="fr-FR" sz="1800" b="1" dirty="0" err="1"/>
              <a:t>need</a:t>
            </a:r>
            <a:r>
              <a:rPr lang="fr-FR" sz="1800" b="1" dirty="0"/>
              <a:t> of </a:t>
            </a:r>
            <a:r>
              <a:rPr lang="fr-FR" sz="1800" b="1" dirty="0" err="1"/>
              <a:t>efficiencey</a:t>
            </a:r>
            <a:r>
              <a:rPr lang="fr-FR" sz="1800" b="1" dirty="0"/>
              <a:t> </a:t>
            </a:r>
            <a:r>
              <a:rPr lang="fr-FR" sz="1800" dirty="0"/>
              <a:t>and </a:t>
            </a:r>
            <a:r>
              <a:rPr lang="fr-FR" sz="1800" b="1" dirty="0" err="1"/>
              <a:t>rapidity</a:t>
            </a:r>
            <a:r>
              <a:rPr lang="fr-FR" sz="1800" dirty="0"/>
              <a:t> to </a:t>
            </a:r>
            <a:r>
              <a:rPr lang="fr-FR" sz="1800" b="1" dirty="0"/>
              <a:t>converge</a:t>
            </a:r>
            <a:r>
              <a:rPr lang="fr-FR" sz="1800" dirty="0"/>
              <a:t> </a:t>
            </a:r>
            <a:r>
              <a:rPr lang="fr-FR" sz="1800" dirty="0" err="1"/>
              <a:t>towards</a:t>
            </a:r>
            <a:r>
              <a:rPr lang="fr-FR" sz="1800" dirty="0"/>
              <a:t> the </a:t>
            </a:r>
            <a:r>
              <a:rPr lang="fr-FR" sz="1800" b="1" dirty="0" err="1"/>
              <a:t>definition</a:t>
            </a:r>
            <a:r>
              <a:rPr lang="fr-FR" sz="1800" b="1" dirty="0"/>
              <a:t> </a:t>
            </a:r>
            <a:r>
              <a:rPr lang="fr-FR" sz="1800" dirty="0"/>
              <a:t>of the </a:t>
            </a:r>
            <a:r>
              <a:rPr lang="fr-FR" sz="1800" b="1" dirty="0"/>
              <a:t>new VHEE Flash </a:t>
            </a:r>
            <a:r>
              <a:rPr lang="fr-FR" sz="1800" b="1" dirty="0" err="1"/>
              <a:t>therapeutic</a:t>
            </a:r>
            <a:r>
              <a:rPr lang="fr-FR" sz="1800" b="1" dirty="0"/>
              <a:t> </a:t>
            </a:r>
            <a:r>
              <a:rPr lang="fr-FR" sz="1800" b="1" dirty="0" err="1"/>
              <a:t>modality</a:t>
            </a:r>
            <a:endParaRPr lang="fr-FR" sz="1800" b="1" dirty="0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B488D4A-0DD0-55EF-8B7D-86DBFA134E14}"/>
              </a:ext>
            </a:extLst>
          </p:cNvPr>
          <p:cNvGrpSpPr/>
          <p:nvPr/>
        </p:nvGrpSpPr>
        <p:grpSpPr>
          <a:xfrm>
            <a:off x="7793508" y="1064341"/>
            <a:ext cx="7409767" cy="5767600"/>
            <a:chOff x="7793508" y="1064341"/>
            <a:chExt cx="7409767" cy="5767600"/>
          </a:xfrm>
        </p:grpSpPr>
        <p:grpSp>
          <p:nvGrpSpPr>
            <p:cNvPr id="15" name="Groupe 14"/>
            <p:cNvGrpSpPr/>
            <p:nvPr/>
          </p:nvGrpSpPr>
          <p:grpSpPr>
            <a:xfrm>
              <a:off x="7793508" y="1137830"/>
              <a:ext cx="3841942" cy="3732231"/>
              <a:chOff x="4460420" y="-47603"/>
              <a:chExt cx="3938514" cy="3826047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 rotWithShape="1">
              <a:blip r:embed="rId7"/>
              <a:srcRect l="35427" t="10059" r="13084" b="36734"/>
              <a:stretch/>
            </p:blipFill>
            <p:spPr>
              <a:xfrm>
                <a:off x="4460420" y="-47603"/>
                <a:ext cx="2641546" cy="1535413"/>
              </a:xfrm>
              <a:prstGeom prst="rect">
                <a:avLst/>
              </a:prstGeom>
            </p:spPr>
          </p:pic>
          <p:sp>
            <p:nvSpPr>
              <p:cNvPr id="18" name="Forme libre 17"/>
              <p:cNvSpPr/>
              <p:nvPr/>
            </p:nvSpPr>
            <p:spPr>
              <a:xfrm>
                <a:off x="6102887" y="599234"/>
                <a:ext cx="804333" cy="838200"/>
              </a:xfrm>
              <a:custGeom>
                <a:avLst/>
                <a:gdLst>
                  <a:gd name="connsiteX0" fmla="*/ 249767 w 804334"/>
                  <a:gd name="connsiteY0" fmla="*/ 220133 h 838200"/>
                  <a:gd name="connsiteX1" fmla="*/ 402167 w 804334"/>
                  <a:gd name="connsiteY1" fmla="*/ 270933 h 838200"/>
                  <a:gd name="connsiteX2" fmla="*/ 474134 w 804334"/>
                  <a:gd name="connsiteY2" fmla="*/ 0 h 838200"/>
                  <a:gd name="connsiteX3" fmla="*/ 673100 w 804334"/>
                  <a:gd name="connsiteY3" fmla="*/ 46566 h 838200"/>
                  <a:gd name="connsiteX4" fmla="*/ 698500 w 804334"/>
                  <a:gd name="connsiteY4" fmla="*/ 105833 h 838200"/>
                  <a:gd name="connsiteX5" fmla="*/ 681567 w 804334"/>
                  <a:gd name="connsiteY5" fmla="*/ 220133 h 838200"/>
                  <a:gd name="connsiteX6" fmla="*/ 732367 w 804334"/>
                  <a:gd name="connsiteY6" fmla="*/ 224366 h 838200"/>
                  <a:gd name="connsiteX7" fmla="*/ 702734 w 804334"/>
                  <a:gd name="connsiteY7" fmla="*/ 381000 h 838200"/>
                  <a:gd name="connsiteX8" fmla="*/ 626534 w 804334"/>
                  <a:gd name="connsiteY8" fmla="*/ 372533 h 838200"/>
                  <a:gd name="connsiteX9" fmla="*/ 601134 w 804334"/>
                  <a:gd name="connsiteY9" fmla="*/ 516466 h 838200"/>
                  <a:gd name="connsiteX10" fmla="*/ 745067 w 804334"/>
                  <a:gd name="connsiteY10" fmla="*/ 550333 h 838200"/>
                  <a:gd name="connsiteX11" fmla="*/ 728134 w 804334"/>
                  <a:gd name="connsiteY11" fmla="*/ 656166 h 838200"/>
                  <a:gd name="connsiteX12" fmla="*/ 804334 w 804334"/>
                  <a:gd name="connsiteY12" fmla="*/ 685800 h 838200"/>
                  <a:gd name="connsiteX13" fmla="*/ 770467 w 804334"/>
                  <a:gd name="connsiteY13" fmla="*/ 838200 h 838200"/>
                  <a:gd name="connsiteX14" fmla="*/ 0 w 804334"/>
                  <a:gd name="connsiteY14" fmla="*/ 660400 h 838200"/>
                  <a:gd name="connsiteX15" fmla="*/ 29634 w 804334"/>
                  <a:gd name="connsiteY15" fmla="*/ 541866 h 838200"/>
                  <a:gd name="connsiteX16" fmla="*/ 118534 w 804334"/>
                  <a:gd name="connsiteY16" fmla="*/ 571500 h 838200"/>
                  <a:gd name="connsiteX17" fmla="*/ 186267 w 804334"/>
                  <a:gd name="connsiteY17" fmla="*/ 296333 h 838200"/>
                  <a:gd name="connsiteX18" fmla="*/ 249767 w 804334"/>
                  <a:gd name="connsiteY18" fmla="*/ 220133 h 838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804334" h="838200">
                    <a:moveTo>
                      <a:pt x="249767" y="220133"/>
                    </a:moveTo>
                    <a:lnTo>
                      <a:pt x="402167" y="270933"/>
                    </a:lnTo>
                    <a:lnTo>
                      <a:pt x="474134" y="0"/>
                    </a:lnTo>
                    <a:lnTo>
                      <a:pt x="673100" y="46566"/>
                    </a:lnTo>
                    <a:lnTo>
                      <a:pt x="698500" y="105833"/>
                    </a:lnTo>
                    <a:lnTo>
                      <a:pt x="681567" y="220133"/>
                    </a:lnTo>
                    <a:lnTo>
                      <a:pt x="732367" y="224366"/>
                    </a:lnTo>
                    <a:lnTo>
                      <a:pt x="702734" y="381000"/>
                    </a:lnTo>
                    <a:lnTo>
                      <a:pt x="626534" y="372533"/>
                    </a:lnTo>
                    <a:lnTo>
                      <a:pt x="601134" y="516466"/>
                    </a:lnTo>
                    <a:lnTo>
                      <a:pt x="745067" y="550333"/>
                    </a:lnTo>
                    <a:lnTo>
                      <a:pt x="728134" y="656166"/>
                    </a:lnTo>
                    <a:lnTo>
                      <a:pt x="804334" y="685800"/>
                    </a:lnTo>
                    <a:lnTo>
                      <a:pt x="770467" y="838200"/>
                    </a:lnTo>
                    <a:lnTo>
                      <a:pt x="0" y="660400"/>
                    </a:lnTo>
                    <a:lnTo>
                      <a:pt x="29634" y="541866"/>
                    </a:lnTo>
                    <a:lnTo>
                      <a:pt x="118534" y="571500"/>
                    </a:lnTo>
                    <a:lnTo>
                      <a:pt x="186267" y="296333"/>
                    </a:lnTo>
                    <a:lnTo>
                      <a:pt x="249767" y="220133"/>
                    </a:lnTo>
                    <a:close/>
                  </a:path>
                </a:pathLst>
              </a:custGeom>
              <a:noFill/>
              <a:ln w="19050"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cxnSp>
            <p:nvCxnSpPr>
              <p:cNvPr id="20" name="Connecteur droit 19"/>
              <p:cNvCxnSpPr>
                <a:cxnSpLocks/>
                <a:stCxn id="18" idx="6"/>
              </p:cNvCxnSpPr>
              <p:nvPr/>
            </p:nvCxnSpPr>
            <p:spPr>
              <a:xfrm>
                <a:off x="6835252" y="823600"/>
                <a:ext cx="1563682" cy="755204"/>
              </a:xfrm>
              <a:prstGeom prst="line">
                <a:avLst/>
              </a:prstGeom>
              <a:ln w="19050" cmpd="sng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>
                <a:cxnSpLocks/>
                <a:stCxn id="18" idx="14"/>
              </p:cNvCxnSpPr>
              <p:nvPr/>
            </p:nvCxnSpPr>
            <p:spPr>
              <a:xfrm flipH="1">
                <a:off x="6041810" y="1259634"/>
                <a:ext cx="61077" cy="2518810"/>
              </a:xfrm>
              <a:prstGeom prst="line">
                <a:avLst/>
              </a:prstGeom>
              <a:ln w="19050" cmpd="sng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/>
            <p:cNvSpPr/>
            <p:nvPr/>
          </p:nvSpPr>
          <p:spPr>
            <a:xfrm>
              <a:off x="10488391" y="1064341"/>
              <a:ext cx="272966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dirty="0"/>
                <a:t>Proton </a:t>
              </a:r>
              <a:r>
                <a:rPr lang="fr-FR" dirty="0" err="1"/>
                <a:t>Therapy</a:t>
              </a:r>
              <a:r>
                <a:rPr lang="fr-FR" dirty="0"/>
                <a:t> Center in Orsay, in the </a:t>
              </a:r>
              <a:r>
                <a:rPr lang="fr-FR" dirty="0" err="1"/>
                <a:t>heart</a:t>
              </a:r>
              <a:r>
                <a:rPr lang="fr-FR" dirty="0"/>
                <a:t> of Université Paris-Saclay</a:t>
              </a: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FC9ADA8-6043-1C66-0949-01DDFF925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702" t="6509" r="39791"/>
            <a:stretch/>
          </p:blipFill>
          <p:spPr>
            <a:xfrm rot="16200000">
              <a:off x="9995358" y="1977472"/>
              <a:ext cx="2168811" cy="3698974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DF21B6E-FCED-BB04-9588-C09E2A6E9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62703" t="27584" r="20860" b="35939"/>
            <a:stretch/>
          </p:blipFill>
          <p:spPr>
            <a:xfrm>
              <a:off x="10586550" y="5173605"/>
              <a:ext cx="2544431" cy="1588075"/>
            </a:xfrm>
            <a:prstGeom prst="rect">
              <a:avLst/>
            </a:prstGeom>
          </p:spPr>
        </p:pic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1763A52B-EE0A-F6DA-1315-F261E5471F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88391" y="3564672"/>
              <a:ext cx="220623" cy="1533327"/>
            </a:xfrm>
            <a:prstGeom prst="line">
              <a:avLst/>
            </a:prstGeom>
            <a:ln w="254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312D68FD-70CA-7375-00C2-BECDA537D810}"/>
                </a:ext>
              </a:extLst>
            </p:cNvPr>
            <p:cNvCxnSpPr>
              <a:cxnSpLocks/>
            </p:cNvCxnSpPr>
            <p:nvPr/>
          </p:nvCxnSpPr>
          <p:spPr>
            <a:xfrm>
              <a:off x="11404389" y="3574198"/>
              <a:ext cx="1873187" cy="1523801"/>
            </a:xfrm>
            <a:prstGeom prst="line">
              <a:avLst/>
            </a:prstGeom>
            <a:ln w="254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7FBE5ED-4790-1B65-0CA3-D95C9B0BC9E0}"/>
                </a:ext>
              </a:extLst>
            </p:cNvPr>
            <p:cNvSpPr/>
            <p:nvPr/>
          </p:nvSpPr>
          <p:spPr>
            <a:xfrm>
              <a:off x="10488391" y="5049906"/>
              <a:ext cx="2775078" cy="178203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E1E9168-9900-6816-E5AB-6C5BD87D8C7B}"/>
                </a:ext>
              </a:extLst>
            </p:cNvPr>
            <p:cNvSpPr/>
            <p:nvPr/>
          </p:nvSpPr>
          <p:spPr>
            <a:xfrm>
              <a:off x="10697798" y="3069893"/>
              <a:ext cx="706591" cy="50721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DC5EE3D-AE36-55F4-263D-4E3DE77308E1}"/>
                </a:ext>
              </a:extLst>
            </p:cNvPr>
            <p:cNvSpPr txBox="1"/>
            <p:nvPr/>
          </p:nvSpPr>
          <p:spPr>
            <a:xfrm rot="20236455">
              <a:off x="8216167" y="5012400"/>
              <a:ext cx="69871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endParaRPr lang="fr-FR" sz="1800" b="1" dirty="0"/>
            </a:p>
            <a:p>
              <a:pPr lvl="1"/>
              <a:r>
                <a:rPr lang="fr-FR" sz="1800" b="1" dirty="0">
                  <a:solidFill>
                    <a:schemeClr val="tx2"/>
                  </a:solidFill>
                </a:rPr>
                <a:t>The bunker Room S </a:t>
              </a:r>
              <a:r>
                <a:rPr lang="fr-FR" sz="1800" b="1" dirty="0" err="1">
                  <a:solidFill>
                    <a:schemeClr val="tx2"/>
                  </a:solidFill>
                </a:rPr>
                <a:t>already</a:t>
              </a:r>
              <a:r>
                <a:rPr lang="fr-FR" sz="1800" b="1" dirty="0">
                  <a:solidFill>
                    <a:schemeClr val="tx2"/>
                  </a:solidFill>
                </a:rPr>
                <a:t> </a:t>
              </a:r>
              <a:r>
                <a:rPr lang="fr-FR" sz="1800" b="1" dirty="0" err="1">
                  <a:solidFill>
                    <a:schemeClr val="tx2"/>
                  </a:solidFill>
                </a:rPr>
                <a:t>available</a:t>
              </a:r>
              <a:endParaRPr lang="fr-FR" sz="1800" b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7A50DB4-7DD8-9A77-4257-6784B0E5F9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7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505" y="2868651"/>
            <a:ext cx="3760886" cy="2364629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21C016-5951-4086-846F-A377DC67B2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defTabSz="914355"/>
            <a:fld id="{1F82FFA0-0397-F04D-9B0D-1F8D36EB5F69}" type="slidenum">
              <a:rPr lang="fr-FR" smtClean="0">
                <a:solidFill>
                  <a:srgbClr val="FFFFFF"/>
                </a:solidFill>
              </a:rPr>
              <a:pPr defTabSz="914355"/>
              <a:t>19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42" name="Text Box 57"/>
          <p:cNvSpPr txBox="1">
            <a:spLocks noChangeArrowheads="1"/>
          </p:cNvSpPr>
          <p:nvPr/>
        </p:nvSpPr>
        <p:spPr bwMode="auto">
          <a:xfrm>
            <a:off x="2939318" y="934857"/>
            <a:ext cx="6494054" cy="46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3" rIns="91424" bIns="45713">
            <a:spAutoFit/>
          </a:bodyPr>
          <a:lstStyle>
            <a:lvl1pPr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defTabSz="457178"/>
            <a:r>
              <a:rPr lang="en-US" sz="2400" b="1" i="0" dirty="0">
                <a:solidFill>
                  <a:srgbClr val="E76D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studies of the FLASH-VHEE system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505729" y="1574294"/>
            <a:ext cx="53805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 defTabSz="914355">
              <a:buFont typeface="Arial" panose="020B0604020202020204" pitchFamily="34" charset="0"/>
              <a:buChar char="•"/>
              <a:defRPr/>
            </a:pPr>
            <a:r>
              <a:rPr lang="fr-FR" b="1" kern="0" dirty="0" err="1">
                <a:solidFill>
                  <a:prstClr val="black"/>
                </a:solidFill>
                <a:latin typeface="Calibri" panose="020F0502020204030204"/>
              </a:rPr>
              <a:t>linear</a:t>
            </a:r>
            <a:r>
              <a:rPr lang="fr-FR" b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b="1" kern="0" dirty="0" err="1">
                <a:solidFill>
                  <a:prstClr val="black"/>
                </a:solidFill>
                <a:latin typeface="Calibri" panose="020F0502020204030204"/>
              </a:rPr>
              <a:t>accelerator</a:t>
            </a:r>
            <a:r>
              <a:rPr lang="fr-FR" b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(~10m) </a:t>
            </a:r>
            <a:r>
              <a:rPr lang="fr-FR" kern="0" dirty="0" err="1">
                <a:solidFill>
                  <a:prstClr val="black"/>
                </a:solidFill>
                <a:latin typeface="Calibri" panose="020F0502020204030204"/>
              </a:rPr>
              <a:t>with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 one </a:t>
            </a:r>
            <a:r>
              <a:rPr lang="fr-FR" kern="0" dirty="0" err="1">
                <a:solidFill>
                  <a:prstClr val="black"/>
                </a:solidFill>
                <a:latin typeface="Calibri" panose="020F0502020204030204"/>
              </a:rPr>
              <a:t>beamline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285737" indent="-285737" defTabSz="914355">
              <a:buFont typeface="Arial" panose="020B0604020202020204" pitchFamily="34" charset="0"/>
              <a:buChar char="•"/>
              <a:defRPr/>
            </a:pP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« </a:t>
            </a:r>
            <a:r>
              <a:rPr lang="fr-FR" kern="0" dirty="0" err="1">
                <a:solidFill>
                  <a:prstClr val="black"/>
                </a:solidFill>
                <a:latin typeface="Calibri" panose="020F0502020204030204"/>
              </a:rPr>
              <a:t>universal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 » </a:t>
            </a:r>
            <a:r>
              <a:rPr lang="fr-FR" b="1" kern="0" dirty="0" err="1">
                <a:solidFill>
                  <a:prstClr val="black"/>
                </a:solidFill>
                <a:latin typeface="Calibri" panose="020F0502020204030204"/>
              </a:rPr>
              <a:t>nozzle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kern="0" dirty="0" err="1">
                <a:solidFill>
                  <a:prstClr val="black"/>
                </a:solidFill>
                <a:latin typeface="Calibri" panose="020F0502020204030204"/>
              </a:rPr>
              <a:t>with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 DS and PBS.</a:t>
            </a:r>
          </a:p>
          <a:p>
            <a:pPr marL="285737" indent="-285737" defTabSz="914355">
              <a:buFont typeface="Arial" panose="020B0604020202020204" pitchFamily="34" charset="0"/>
              <a:buChar char="•"/>
              <a:defRPr/>
            </a:pPr>
            <a:r>
              <a:rPr lang="fr-FR" b="1" kern="0" dirty="0">
                <a:solidFill>
                  <a:prstClr val="black"/>
                </a:solidFill>
                <a:latin typeface="Calibri" panose="020F0502020204030204"/>
              </a:rPr>
              <a:t>robot 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for </a:t>
            </a:r>
            <a:r>
              <a:rPr lang="fr-FR" kern="0" dirty="0" err="1">
                <a:solidFill>
                  <a:prstClr val="black"/>
                </a:solidFill>
                <a:latin typeface="Calibri" panose="020F0502020204030204"/>
              </a:rPr>
              <a:t>positioning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fr-FR" kern="0" dirty="0" err="1">
                <a:solidFill>
                  <a:prstClr val="black"/>
                </a:solidFill>
                <a:latin typeface="Calibri" panose="020F0502020204030204"/>
              </a:rPr>
              <a:t>preclinical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 or </a:t>
            </a:r>
            <a:r>
              <a:rPr lang="fr-FR" kern="0" dirty="0" err="1">
                <a:solidFill>
                  <a:prstClr val="black"/>
                </a:solidFill>
                <a:latin typeface="Calibri" panose="020F0502020204030204"/>
              </a:rPr>
              <a:t>clinical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).</a:t>
            </a:r>
          </a:p>
          <a:p>
            <a:pPr marL="285737" indent="-285737" defTabSz="914355">
              <a:buFont typeface="Arial" panose="020B0604020202020204" pitchFamily="34" charset="0"/>
              <a:buChar char="•"/>
              <a:defRPr/>
            </a:pPr>
            <a:r>
              <a:rPr lang="fr-FR" b="1" kern="0" dirty="0" err="1">
                <a:solidFill>
                  <a:prstClr val="black"/>
                </a:solidFill>
                <a:latin typeface="Calibri" panose="020F0502020204030204"/>
              </a:rPr>
              <a:t>imaging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 system (</a:t>
            </a:r>
            <a:r>
              <a:rPr lang="fr-FR" kern="0" dirty="0" err="1">
                <a:solidFill>
                  <a:prstClr val="black"/>
                </a:solidFill>
                <a:latin typeface="Calibri" panose="020F0502020204030204"/>
              </a:rPr>
              <a:t>Xrays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, 2D or 3D).</a:t>
            </a:r>
          </a:p>
          <a:p>
            <a:pPr marL="285737" indent="-285737" defTabSz="914355">
              <a:buFont typeface="Arial" panose="020B0604020202020204" pitchFamily="34" charset="0"/>
              <a:buChar char="•"/>
              <a:defRPr/>
            </a:pPr>
            <a:r>
              <a:rPr lang="fr-FR" kern="0" dirty="0" err="1">
                <a:solidFill>
                  <a:prstClr val="black"/>
                </a:solidFill>
                <a:latin typeface="Calibri" panose="020F0502020204030204"/>
              </a:rPr>
              <a:t>research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b="1" kern="0" dirty="0" err="1">
                <a:solidFill>
                  <a:prstClr val="black"/>
                </a:solidFill>
                <a:latin typeface="Calibri" panose="020F0502020204030204"/>
              </a:rPr>
              <a:t>treatment</a:t>
            </a:r>
            <a:r>
              <a:rPr lang="fr-FR" b="1" kern="0" dirty="0">
                <a:solidFill>
                  <a:prstClr val="black"/>
                </a:solidFill>
                <a:latin typeface="Calibri" panose="020F0502020204030204"/>
              </a:rPr>
              <a:t> planning system.</a:t>
            </a:r>
          </a:p>
          <a:p>
            <a:pPr marL="285737" indent="-285737" defTabSz="914355">
              <a:buFont typeface="Arial" panose="020B0604020202020204" pitchFamily="34" charset="0"/>
              <a:buChar char="•"/>
              <a:defRPr/>
            </a:pPr>
            <a:r>
              <a:rPr lang="fr-FR" b="1" kern="0" dirty="0">
                <a:solidFill>
                  <a:prstClr val="black"/>
                </a:solidFill>
                <a:latin typeface="Calibri" panose="020F0502020204030204"/>
              </a:rPr>
              <a:t>TCS control/command 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of the </a:t>
            </a:r>
            <a:r>
              <a:rPr lang="fr-FR" kern="0" dirty="0" err="1">
                <a:solidFill>
                  <a:prstClr val="black"/>
                </a:solidFill>
                <a:latin typeface="Calibri" panose="020F0502020204030204"/>
              </a:rPr>
              <a:t>accelerator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285737" indent="-285737" defTabSz="914355">
              <a:buFont typeface="Arial" panose="020B0604020202020204" pitchFamily="34" charset="0"/>
              <a:buChar char="•"/>
              <a:defRPr/>
            </a:pPr>
            <a:endParaRPr lang="fr-FR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age 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B5279C1A-F4EB-49DE-71BE-13D40F0230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8" y="57689"/>
            <a:ext cx="1544487" cy="710567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4568839" y="3411161"/>
            <a:ext cx="1966242" cy="1107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Modelling</a:t>
            </a:r>
          </a:p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FLASH-VHEE</a:t>
            </a:r>
          </a:p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Radiotherapy</a:t>
            </a:r>
          </a:p>
        </p:txBody>
      </p:sp>
      <p:sp>
        <p:nvSpPr>
          <p:cNvPr id="30" name="Rectangle à coins arrondis 29"/>
          <p:cNvSpPr/>
          <p:nvPr/>
        </p:nvSpPr>
        <p:spPr>
          <a:xfrm>
            <a:off x="303539" y="1554905"/>
            <a:ext cx="3099879" cy="843471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rgbClr val="FAC090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-81191" y="1619068"/>
            <a:ext cx="38044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Dose </a:t>
            </a: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calculation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models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(machine,</a:t>
            </a:r>
            <a:r>
              <a:rPr kumimoji="0" lang="fr-FR" sz="20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</a:t>
            </a: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beam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, TPS)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cxnSp>
        <p:nvCxnSpPr>
          <p:cNvPr id="32" name="Connecteur droit 31"/>
          <p:cNvCxnSpPr/>
          <p:nvPr/>
        </p:nvCxnSpPr>
        <p:spPr>
          <a:xfrm flipH="1" flipV="1">
            <a:off x="3446093" y="2001370"/>
            <a:ext cx="1267629" cy="1177174"/>
          </a:xfrm>
          <a:prstGeom prst="line">
            <a:avLst/>
          </a:prstGeom>
          <a:noFill/>
          <a:ln w="25400" cap="flat" cmpd="sng" algn="ctr">
            <a:solidFill>
              <a:srgbClr val="E76D1A"/>
            </a:solidFill>
            <a:prstDash val="solid"/>
          </a:ln>
          <a:effectLst/>
        </p:spPr>
      </p:cxnSp>
      <p:sp>
        <p:nvSpPr>
          <p:cNvPr id="33" name="Rectangle à coins arrondis 32"/>
          <p:cNvSpPr/>
          <p:nvPr/>
        </p:nvSpPr>
        <p:spPr>
          <a:xfrm>
            <a:off x="374223" y="5303879"/>
            <a:ext cx="3099879" cy="843471"/>
          </a:xfrm>
          <a:prstGeom prst="roundRect">
            <a:avLst/>
          </a:prstGeom>
          <a:solidFill>
            <a:schemeClr val="bg1"/>
          </a:solidFill>
          <a:ln w="25400" cap="flat">
            <a:solidFill>
              <a:srgbClr val="FAC090"/>
            </a:solidFill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493295" y="5369447"/>
            <a:ext cx="2813239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Secondary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rPr>
              <a:t> radiation in FLASH-VHEE RT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cs typeface="Times New Roman"/>
              <a:sym typeface="Times New Roman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 flipH="1">
            <a:off x="3474102" y="4727638"/>
            <a:ext cx="1239620" cy="996132"/>
          </a:xfrm>
          <a:prstGeom prst="line">
            <a:avLst/>
          </a:prstGeom>
          <a:noFill/>
          <a:ln w="25400" cap="flat" cmpd="sng" algn="ctr">
            <a:solidFill>
              <a:srgbClr val="E76D1A"/>
            </a:solidFill>
            <a:prstDash val="solid"/>
          </a:ln>
          <a:effectLst/>
        </p:spPr>
      </p:cxnSp>
      <p:grpSp>
        <p:nvGrpSpPr>
          <p:cNvPr id="36" name="Groupe 35"/>
          <p:cNvGrpSpPr/>
          <p:nvPr/>
        </p:nvGrpSpPr>
        <p:grpSpPr>
          <a:xfrm>
            <a:off x="220376" y="3337860"/>
            <a:ext cx="4150200" cy="1101597"/>
            <a:chOff x="3945837" y="1569266"/>
            <a:chExt cx="4150200" cy="843471"/>
          </a:xfrm>
        </p:grpSpPr>
        <p:sp>
          <p:nvSpPr>
            <p:cNvPr id="37" name="Rectangle à coins arrondis 36"/>
            <p:cNvSpPr/>
            <p:nvPr/>
          </p:nvSpPr>
          <p:spPr>
            <a:xfrm>
              <a:off x="4062289" y="1569266"/>
              <a:ext cx="3099879" cy="843471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rgbClr val="FAC090"/>
              </a:solidFill>
              <a:prstDash val="solid"/>
              <a:round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945837" y="1625390"/>
              <a:ext cx="3265672" cy="7776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cs typeface="Times New Roman"/>
                  <a:sym typeface="Times New Roman"/>
                </a:rPr>
                <a:t>Modelling</a:t>
              </a:r>
              <a:r>
                <a:rPr kumimoji="0" lang="fr-F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cs typeface="Times New Roman"/>
                  <a:sym typeface="Times New Roman"/>
                </a:rPr>
                <a:t> for the FLASH </a:t>
              </a:r>
              <a:r>
                <a:rPr kumimoji="0" lang="fr-FR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cs typeface="Times New Roman"/>
                  <a:sym typeface="Times New Roman"/>
                </a:rPr>
                <a:t>effect</a:t>
              </a:r>
              <a:r>
                <a:rPr kumimoji="0" lang="fr-F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cs typeface="Times New Roman"/>
                  <a:sym typeface="Times New Roman"/>
                </a:rPr>
                <a:t> : </a:t>
              </a:r>
              <a:r>
                <a:rPr kumimoji="0" lang="fr-FR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cs typeface="Times New Roman"/>
                  <a:sym typeface="Times New Roman"/>
                </a:rPr>
                <a:t>optimization</a:t>
              </a:r>
              <a:r>
                <a:rPr kumimoji="0" lang="fr-FR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cs typeface="Times New Roman"/>
                  <a:sym typeface="Times New Roman"/>
                </a:rPr>
                <a:t> </a:t>
              </a:r>
              <a:r>
                <a:rPr kumimoji="0" lang="fr-FR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cs typeface="Times New Roman"/>
                  <a:sym typeface="Times New Roman"/>
                </a:rPr>
                <a:t>algorithms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39" name="Connecteur droit 38"/>
            <p:cNvCxnSpPr/>
            <p:nvPr/>
          </p:nvCxnSpPr>
          <p:spPr>
            <a:xfrm flipH="1" flipV="1">
              <a:off x="7199563" y="2017863"/>
              <a:ext cx="896474" cy="22473"/>
            </a:xfrm>
            <a:prstGeom prst="line">
              <a:avLst/>
            </a:prstGeom>
            <a:noFill/>
            <a:ln w="25400" cap="flat" cmpd="sng" algn="ctr">
              <a:solidFill>
                <a:srgbClr val="E76D1A"/>
              </a:solidFill>
              <a:prstDash val="solid"/>
            </a:ln>
            <a:effectLst/>
          </p:spPr>
        </p:cxnSp>
      </p:grpSp>
      <p:grpSp>
        <p:nvGrpSpPr>
          <p:cNvPr id="40" name="Groupe 39"/>
          <p:cNvGrpSpPr/>
          <p:nvPr/>
        </p:nvGrpSpPr>
        <p:grpSpPr>
          <a:xfrm>
            <a:off x="8057241" y="3533474"/>
            <a:ext cx="4227001" cy="2927484"/>
            <a:chOff x="6201732" y="1359043"/>
            <a:chExt cx="4963821" cy="2449403"/>
          </a:xfrm>
        </p:grpSpPr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98254" y="2713502"/>
              <a:ext cx="3567299" cy="1094944"/>
            </a:xfrm>
            <a:prstGeom prst="rect">
              <a:avLst/>
            </a:prstGeom>
          </p:spPr>
        </p:pic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01732" y="1359043"/>
              <a:ext cx="3567299" cy="1077479"/>
            </a:xfrm>
            <a:prstGeom prst="rect">
              <a:avLst/>
            </a:prstGeom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43836" y="1976597"/>
              <a:ext cx="3545868" cy="1036904"/>
            </a:xfrm>
            <a:prstGeom prst="rect">
              <a:avLst/>
            </a:prstGeom>
          </p:spPr>
        </p:pic>
      </p:grpSp>
      <p:sp>
        <p:nvSpPr>
          <p:cNvPr id="50" name="Titre 1">
            <a:extLst>
              <a:ext uri="{FF2B5EF4-FFF2-40B4-BE49-F238E27FC236}">
                <a16:creationId xmlns:a16="http://schemas.microsoft.com/office/drawing/2014/main" id="{1BEADDE7-67E0-4710-9FB6-D1FAC1D39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618" y="184239"/>
            <a:ext cx="11742127" cy="457200"/>
          </a:xfrm>
        </p:spPr>
        <p:txBody>
          <a:bodyPr/>
          <a:lstStyle/>
          <a:p>
            <a:r>
              <a:rPr lang="en-US" sz="3200" dirty="0"/>
              <a:t>WPG2 : coordinated by Ludovic de Marzi </a:t>
            </a:r>
            <a:br>
              <a:rPr lang="en-US" sz="3200" dirty="0"/>
            </a:br>
            <a:r>
              <a:rPr lang="en-US" sz="3200" dirty="0"/>
              <a:t>Medical physics studies</a:t>
            </a:r>
            <a:endParaRPr lang="fr-FR" sz="32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C9258D0-0A5D-BCF1-0DA0-9FDBAE01FA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  <p:pic>
        <p:nvPicPr>
          <p:cNvPr id="4" name="Image 3" descr="Une image contenant Visage humain, personne, Barbe humaine, ciel&#10;&#10;Description générée automatiquement">
            <a:extLst>
              <a:ext uri="{FF2B5EF4-FFF2-40B4-BE49-F238E27FC236}">
                <a16:creationId xmlns:a16="http://schemas.microsoft.com/office/drawing/2014/main" id="{4FC2E53F-A88E-91E4-484F-6E6317B027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836" y="-4533"/>
            <a:ext cx="834744" cy="8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7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xplosion 1 13">
            <a:extLst>
              <a:ext uri="{FF2B5EF4-FFF2-40B4-BE49-F238E27FC236}">
                <a16:creationId xmlns:a16="http://schemas.microsoft.com/office/drawing/2014/main" id="{EFD51FCA-5754-C833-2C21-C888C5D2D80D}"/>
              </a:ext>
            </a:extLst>
          </p:cNvPr>
          <p:cNvSpPr/>
          <p:nvPr/>
        </p:nvSpPr>
        <p:spPr>
          <a:xfrm>
            <a:off x="5878059" y="1236029"/>
            <a:ext cx="2411833" cy="2473578"/>
          </a:xfrm>
          <a:prstGeom prst="irregularSeal1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E32E2A-925E-D52E-24DB-8CE8B1FF2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103" y="199994"/>
            <a:ext cx="11742127" cy="457200"/>
          </a:xfrm>
        </p:spPr>
        <p:txBody>
          <a:bodyPr/>
          <a:lstStyle/>
          <a:p>
            <a:r>
              <a:rPr lang="fr-FR" dirty="0"/>
              <a:t>Back to the future of Institut Curie :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bench</a:t>
            </a:r>
            <a:r>
              <a:rPr lang="fr-FR" dirty="0"/>
              <a:t> to </a:t>
            </a:r>
            <a:r>
              <a:rPr lang="fr-FR" dirty="0" err="1"/>
              <a:t>bedside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05C857D-8682-09C0-1F30-E3F00FE2B28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1F82FFA0-0397-F04D-9B0D-1F8D36EB5F69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5EA7A1-EF9A-0A26-FBC0-43E801131F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972"/>
          <a:stretch>
            <a:fillRect/>
          </a:stretch>
        </p:blipFill>
        <p:spPr>
          <a:xfrm>
            <a:off x="1412094" y="2688283"/>
            <a:ext cx="1264409" cy="8831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C12FAF-BA94-753C-C133-BD1BE1F6B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696" y="1497819"/>
            <a:ext cx="1400955" cy="20736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A0ED97B-7C60-BDD5-60BB-E03B795AA993}"/>
              </a:ext>
            </a:extLst>
          </p:cNvPr>
          <p:cNvSpPr txBox="1"/>
          <p:nvPr/>
        </p:nvSpPr>
        <p:spPr>
          <a:xfrm>
            <a:off x="2614852" y="3856994"/>
            <a:ext cx="353664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r-FR" b="1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TradeGothicNext-Regular"/>
              </a:rPr>
              <a:t>1925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FC41CF5-2ED2-6E67-20A5-089C9E454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0" y="1475299"/>
            <a:ext cx="1429970" cy="94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88FAE3E-9647-92C6-76AB-892F0944505E}"/>
              </a:ext>
            </a:extLst>
          </p:cNvPr>
          <p:cNvSpPr txBox="1"/>
          <p:nvPr/>
        </p:nvSpPr>
        <p:spPr>
          <a:xfrm>
            <a:off x="8708168" y="3835346"/>
            <a:ext cx="284652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2011</a:t>
            </a:r>
          </a:p>
        </p:txBody>
      </p:sp>
      <p:pic>
        <p:nvPicPr>
          <p:cNvPr id="2054" name="Picture 6" descr="Vincent FAVAUDON | Research Director | PhD | Institut Curie, Paris | Inserm  U 1021 - CNRS UMR 3347 (Normal and Pathological Signaling) | Research  profile">
            <a:extLst>
              <a:ext uri="{FF2B5EF4-FFF2-40B4-BE49-F238E27FC236}">
                <a16:creationId xmlns:a16="http://schemas.microsoft.com/office/drawing/2014/main" id="{FCBFBC5D-0509-47A8-983E-C9DF64654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466" y="1478309"/>
            <a:ext cx="1063039" cy="106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EB714D4-6109-0782-DCF3-903400FBFE6D}"/>
              </a:ext>
            </a:extLst>
          </p:cNvPr>
          <p:cNvSpPr txBox="1"/>
          <p:nvPr/>
        </p:nvSpPr>
        <p:spPr>
          <a:xfrm>
            <a:off x="9709004" y="3860275"/>
            <a:ext cx="69637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2014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1D2B081-1DFA-31CE-D9D8-8CCE864ADAC3}"/>
              </a:ext>
            </a:extLst>
          </p:cNvPr>
          <p:cNvSpPr txBox="1"/>
          <p:nvPr/>
        </p:nvSpPr>
        <p:spPr>
          <a:xfrm>
            <a:off x="10654511" y="3861142"/>
            <a:ext cx="339926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2018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748F67-DE0F-7954-65FE-A657FEAF77BD}"/>
              </a:ext>
            </a:extLst>
          </p:cNvPr>
          <p:cNvSpPr txBox="1"/>
          <p:nvPr/>
        </p:nvSpPr>
        <p:spPr>
          <a:xfrm>
            <a:off x="12603271" y="3856994"/>
            <a:ext cx="339926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2028?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0D7AA79-2FAB-537C-F75A-C0A32FB8D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1189" y="2728468"/>
            <a:ext cx="2340766" cy="97397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4436521-186B-E2E5-546F-6A4F0BCCA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8473" y="1458032"/>
            <a:ext cx="2240131" cy="126007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556C87E-E9E6-7FD6-2E11-7ECCF8D1BD75}"/>
              </a:ext>
            </a:extLst>
          </p:cNvPr>
          <p:cNvSpPr txBox="1"/>
          <p:nvPr/>
        </p:nvSpPr>
        <p:spPr>
          <a:xfrm>
            <a:off x="356397" y="3856994"/>
            <a:ext cx="945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1903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EE6B086-53B2-2AD3-863C-E4F21CE65BFD}"/>
              </a:ext>
            </a:extLst>
          </p:cNvPr>
          <p:cNvSpPr txBox="1"/>
          <p:nvPr/>
        </p:nvSpPr>
        <p:spPr>
          <a:xfrm>
            <a:off x="990857" y="3856994"/>
            <a:ext cx="757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</a:schemeClr>
                </a:solidFill>
                <a:latin typeface="TradeGothicNext-Regular"/>
              </a:rPr>
              <a:t>1911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86A3E33-0275-C3E5-AF74-85BF456D21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631"/>
          <a:stretch>
            <a:fillRect/>
          </a:stretch>
        </p:blipFill>
        <p:spPr>
          <a:xfrm>
            <a:off x="0" y="2648060"/>
            <a:ext cx="1594411" cy="907154"/>
          </a:xfrm>
          <a:prstGeom prst="rect">
            <a:avLst/>
          </a:prstGeom>
        </p:spPr>
      </p:pic>
      <p:graphicFrame>
        <p:nvGraphicFramePr>
          <p:cNvPr id="28" name="Diagramme 27">
            <a:extLst>
              <a:ext uri="{FF2B5EF4-FFF2-40B4-BE49-F238E27FC236}">
                <a16:creationId xmlns:a16="http://schemas.microsoft.com/office/drawing/2014/main" id="{64881B61-DAC1-7E24-CA77-CF58229314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2114687"/>
              </p:ext>
            </p:extLst>
          </p:nvPr>
        </p:nvGraphicFramePr>
        <p:xfrm>
          <a:off x="0" y="793751"/>
          <a:ext cx="13444538" cy="783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0017ADEB-1AFE-FA29-B497-B0C6015CACE7}"/>
              </a:ext>
            </a:extLst>
          </p:cNvPr>
          <p:cNvCxnSpPr>
            <a:cxnSpLocks/>
          </p:cNvCxnSpPr>
          <p:nvPr/>
        </p:nvCxnSpPr>
        <p:spPr>
          <a:xfrm>
            <a:off x="8232938" y="3841630"/>
            <a:ext cx="5211600" cy="12532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2A334B39-5BE4-7398-9472-1DCA7F8DA2C5}"/>
              </a:ext>
            </a:extLst>
          </p:cNvPr>
          <p:cNvSpPr txBox="1"/>
          <p:nvPr/>
        </p:nvSpPr>
        <p:spPr>
          <a:xfrm>
            <a:off x="7012116" y="3863610"/>
            <a:ext cx="153809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r-FR" b="1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TradeGothicNext-Regular"/>
              </a:rPr>
              <a:t>2000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FDEAA62-185F-6161-26AF-6E255D3C8D18}"/>
              </a:ext>
            </a:extLst>
          </p:cNvPr>
          <p:cNvSpPr txBox="1"/>
          <p:nvPr/>
        </p:nvSpPr>
        <p:spPr>
          <a:xfrm>
            <a:off x="4573942" y="3863610"/>
            <a:ext cx="94590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r-FR" b="1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TradeGothicNext-Regular"/>
              </a:rPr>
              <a:t>1991</a:t>
            </a:r>
          </a:p>
        </p:txBody>
      </p:sp>
      <p:pic>
        <p:nvPicPr>
          <p:cNvPr id="35" name="Image 34" descr="Une image contenant Équipement médical, soins de santé, médical, intérieur&#10;&#10;Le contenu généré par l’IA peut être incorrect.">
            <a:extLst>
              <a:ext uri="{FF2B5EF4-FFF2-40B4-BE49-F238E27FC236}">
                <a16:creationId xmlns:a16="http://schemas.microsoft.com/office/drawing/2014/main" id="{F7AFD691-430C-777E-03CC-9B3A313F70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938" y="5295792"/>
            <a:ext cx="1584854" cy="1009569"/>
          </a:xfrm>
          <a:prstGeom prst="rect">
            <a:avLst/>
          </a:prstGeom>
        </p:spPr>
      </p:pic>
      <p:pic>
        <p:nvPicPr>
          <p:cNvPr id="36" name="Picture 14" descr="100_4368">
            <a:extLst>
              <a:ext uri="{FF2B5EF4-FFF2-40B4-BE49-F238E27FC236}">
                <a16:creationId xmlns:a16="http://schemas.microsoft.com/office/drawing/2014/main" id="{D7750FED-2F18-7ADB-D9C9-1F40E1573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4274840" y="2644360"/>
            <a:ext cx="1479367" cy="1056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" name="Image 37" descr="Une image contenant appareil, Accélérateur linéaire, Équipement médical, machine&#10;&#10;Le contenu généré par l’IA peut être incorrect.">
            <a:extLst>
              <a:ext uri="{FF2B5EF4-FFF2-40B4-BE49-F238E27FC236}">
                <a16:creationId xmlns:a16="http://schemas.microsoft.com/office/drawing/2014/main" id="{82F15CD8-C083-8928-E9C9-94EB8FD831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110" y="4198553"/>
            <a:ext cx="1464456" cy="1096928"/>
          </a:xfrm>
          <a:prstGeom prst="rect">
            <a:avLst/>
          </a:prstGeom>
        </p:spPr>
      </p:pic>
      <p:pic>
        <p:nvPicPr>
          <p:cNvPr id="40" name="Image 39" descr="Une image contenant machine, Outil-machine, travail du métal, texte&#10;&#10;Le contenu généré par l’IA peut être incorrect.">
            <a:extLst>
              <a:ext uri="{FF2B5EF4-FFF2-40B4-BE49-F238E27FC236}">
                <a16:creationId xmlns:a16="http://schemas.microsoft.com/office/drawing/2014/main" id="{3B93556D-D81C-8160-37CA-E1BEC1C630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664" y="4322201"/>
            <a:ext cx="1464456" cy="1198728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6A8B6746-8B8D-C75D-B8FB-CFAC5DB62520}"/>
              </a:ext>
            </a:extLst>
          </p:cNvPr>
          <p:cNvSpPr txBox="1"/>
          <p:nvPr/>
        </p:nvSpPr>
        <p:spPr>
          <a:xfrm>
            <a:off x="3406599" y="3863610"/>
            <a:ext cx="86824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r-FR" b="1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TradeGothicNext-Regular"/>
              </a:rPr>
              <a:t>1970</a:t>
            </a:r>
          </a:p>
        </p:txBody>
      </p:sp>
      <p:pic>
        <p:nvPicPr>
          <p:cNvPr id="47" name="Image 46" descr="Une image contenant store, jaune, art, léger&#10;&#10;Le contenu généré par l’IA peut être incorrect.">
            <a:extLst>
              <a:ext uri="{FF2B5EF4-FFF2-40B4-BE49-F238E27FC236}">
                <a16:creationId xmlns:a16="http://schemas.microsoft.com/office/drawing/2014/main" id="{F321C7C2-408E-6638-E9CC-E8244F99E3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363" y="5223781"/>
            <a:ext cx="1164174" cy="1027786"/>
          </a:xfrm>
          <a:prstGeom prst="rect">
            <a:avLst/>
          </a:prstGeom>
        </p:spPr>
      </p:pic>
      <p:pic>
        <p:nvPicPr>
          <p:cNvPr id="49" name="Image 48" descr="Une image contenant ustensiles de cuisine, évier, noir et blanc, râpe&#10;&#10;Le contenu généré par l’IA peut être incorrect.">
            <a:extLst>
              <a:ext uri="{FF2B5EF4-FFF2-40B4-BE49-F238E27FC236}">
                <a16:creationId xmlns:a16="http://schemas.microsoft.com/office/drawing/2014/main" id="{E000E27E-3B72-ED6E-EB95-9115EFA43C1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51" y="4991403"/>
            <a:ext cx="1302962" cy="1071791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EAFD839D-81B8-39FF-C3C5-00251465F394}"/>
              </a:ext>
            </a:extLst>
          </p:cNvPr>
          <p:cNvSpPr txBox="1"/>
          <p:nvPr/>
        </p:nvSpPr>
        <p:spPr>
          <a:xfrm>
            <a:off x="6723383" y="1785122"/>
            <a:ext cx="827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3DRT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IMRT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IGRT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SBRT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6676FDA3-9ADD-E080-E408-399AFCF12B81}"/>
              </a:ext>
            </a:extLst>
          </p:cNvPr>
          <p:cNvSpPr txBox="1"/>
          <p:nvPr/>
        </p:nvSpPr>
        <p:spPr>
          <a:xfrm>
            <a:off x="6843368" y="3436255"/>
            <a:ext cx="2297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« W » </a:t>
            </a:r>
            <a:r>
              <a:rPr lang="fr-FR" b="1" dirty="0" err="1">
                <a:solidFill>
                  <a:srgbClr val="FF0000"/>
                </a:solidFill>
              </a:rPr>
              <a:t>effect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DFB50B7-3BF5-9678-44B5-81FC221F1FFB}"/>
              </a:ext>
            </a:extLst>
          </p:cNvPr>
          <p:cNvSpPr txBox="1"/>
          <p:nvPr/>
        </p:nvSpPr>
        <p:spPr>
          <a:xfrm>
            <a:off x="8799341" y="4157114"/>
            <a:ext cx="229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« Flash » </a:t>
            </a:r>
            <a:r>
              <a:rPr lang="fr-FR" b="1" dirty="0" err="1">
                <a:solidFill>
                  <a:srgbClr val="FF0000"/>
                </a:solidFill>
              </a:rPr>
              <a:t>effect</a:t>
            </a:r>
            <a:endParaRPr lang="fr-FR" b="1" dirty="0">
              <a:solidFill>
                <a:srgbClr val="FF0000"/>
              </a:solidFill>
            </a:endParaRPr>
          </a:p>
          <a:p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DFD45193-C564-BF39-E2DD-06CE1D81A5DC}"/>
              </a:ext>
            </a:extLst>
          </p:cNvPr>
          <p:cNvSpPr txBox="1"/>
          <p:nvPr/>
        </p:nvSpPr>
        <p:spPr>
          <a:xfrm>
            <a:off x="10305450" y="4635156"/>
            <a:ext cx="1469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First Flash proton set up</a:t>
            </a:r>
          </a:p>
          <a:p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D3ED2087-0C34-BCA0-3DAC-C2FBFB1BB8E3}"/>
              </a:ext>
            </a:extLst>
          </p:cNvPr>
          <p:cNvSpPr txBox="1"/>
          <p:nvPr/>
        </p:nvSpPr>
        <p:spPr>
          <a:xfrm>
            <a:off x="11619446" y="5527299"/>
            <a:ext cx="1469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FRATHEA</a:t>
            </a:r>
          </a:p>
          <a:p>
            <a:r>
              <a:rPr lang="fr-FR" b="1" dirty="0">
                <a:solidFill>
                  <a:srgbClr val="FF0000"/>
                </a:solidFill>
              </a:rPr>
              <a:t>Flash VHEE</a:t>
            </a:r>
          </a:p>
          <a:p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7" name="Flèche : chevron 56">
            <a:extLst>
              <a:ext uri="{FF2B5EF4-FFF2-40B4-BE49-F238E27FC236}">
                <a16:creationId xmlns:a16="http://schemas.microsoft.com/office/drawing/2014/main" id="{5A8833E4-35D1-36C4-3E1D-41F0B74BBD51}"/>
              </a:ext>
            </a:extLst>
          </p:cNvPr>
          <p:cNvSpPr/>
          <p:nvPr/>
        </p:nvSpPr>
        <p:spPr>
          <a:xfrm>
            <a:off x="135280" y="6342044"/>
            <a:ext cx="7055492" cy="353080"/>
          </a:xfrm>
          <a:prstGeom prst="chevro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2"/>
                </a:solidFill>
              </a:rPr>
              <a:t>Normo or </a:t>
            </a:r>
            <a:r>
              <a:rPr lang="fr-FR" sz="2400" b="1" dirty="0" err="1">
                <a:solidFill>
                  <a:schemeClr val="bg2"/>
                </a:solidFill>
              </a:rPr>
              <a:t>hyperfractionation</a:t>
            </a:r>
            <a:r>
              <a:rPr lang="fr-FR" sz="2400" b="1" dirty="0">
                <a:solidFill>
                  <a:schemeClr val="bg2"/>
                </a:solidFill>
              </a:rPr>
              <a:t> (15-40)</a:t>
            </a:r>
          </a:p>
        </p:txBody>
      </p:sp>
      <p:sp>
        <p:nvSpPr>
          <p:cNvPr id="58" name="Flèche : chevron 57">
            <a:extLst>
              <a:ext uri="{FF2B5EF4-FFF2-40B4-BE49-F238E27FC236}">
                <a16:creationId xmlns:a16="http://schemas.microsoft.com/office/drawing/2014/main" id="{B9F854FF-4D48-7867-7441-C0F065B83368}"/>
              </a:ext>
            </a:extLst>
          </p:cNvPr>
          <p:cNvSpPr/>
          <p:nvPr/>
        </p:nvSpPr>
        <p:spPr>
          <a:xfrm>
            <a:off x="7190772" y="6351569"/>
            <a:ext cx="6052513" cy="353080"/>
          </a:xfrm>
          <a:prstGeom prst="chevron">
            <a:avLst/>
          </a:prstGeom>
          <a:solidFill>
            <a:schemeClr val="bg2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>
                <a:solidFill>
                  <a:schemeClr val="bg2"/>
                </a:solidFill>
              </a:rPr>
              <a:t>Hypofractionation</a:t>
            </a:r>
            <a:r>
              <a:rPr lang="fr-FR" sz="2400" b="1" dirty="0">
                <a:solidFill>
                  <a:schemeClr val="bg2"/>
                </a:solidFill>
              </a:rPr>
              <a:t> (1-5)</a:t>
            </a: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4481477A-70B3-867A-CA10-31A731B28C15}"/>
              </a:ext>
            </a:extLst>
          </p:cNvPr>
          <p:cNvCxnSpPr/>
          <p:nvPr/>
        </p:nvCxnSpPr>
        <p:spPr>
          <a:xfrm flipH="1">
            <a:off x="6033345" y="3842828"/>
            <a:ext cx="2199593" cy="0"/>
          </a:xfrm>
          <a:prstGeom prst="line">
            <a:avLst/>
          </a:prstGeom>
          <a:ln w="38100">
            <a:solidFill>
              <a:schemeClr val="tx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636A2AC0-622E-D296-F3FE-07632874B530}"/>
              </a:ext>
            </a:extLst>
          </p:cNvPr>
          <p:cNvCxnSpPr>
            <a:cxnSpLocks/>
          </p:cNvCxnSpPr>
          <p:nvPr/>
        </p:nvCxnSpPr>
        <p:spPr>
          <a:xfrm flipH="1">
            <a:off x="82220" y="3843771"/>
            <a:ext cx="5951125" cy="6980"/>
          </a:xfrm>
          <a:prstGeom prst="line">
            <a:avLst/>
          </a:prstGeom>
          <a:ln w="38100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" name="ZoneTexte 2047">
            <a:extLst>
              <a:ext uri="{FF2B5EF4-FFF2-40B4-BE49-F238E27FC236}">
                <a16:creationId xmlns:a16="http://schemas.microsoft.com/office/drawing/2014/main" id="{35503443-C3F4-6FE9-7343-12560D875086}"/>
              </a:ext>
            </a:extLst>
          </p:cNvPr>
          <p:cNvSpPr txBox="1"/>
          <p:nvPr/>
        </p:nvSpPr>
        <p:spPr>
          <a:xfrm>
            <a:off x="4297807" y="1910637"/>
            <a:ext cx="1479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First french proton center</a:t>
            </a:r>
          </a:p>
        </p:txBody>
      </p:sp>
      <p:sp>
        <p:nvSpPr>
          <p:cNvPr id="2049" name="ZoneTexte 2048">
            <a:extLst>
              <a:ext uri="{FF2B5EF4-FFF2-40B4-BE49-F238E27FC236}">
                <a16:creationId xmlns:a16="http://schemas.microsoft.com/office/drawing/2014/main" id="{B8CC0DAA-E5FB-74D6-09AF-083D2F34763A}"/>
              </a:ext>
            </a:extLst>
          </p:cNvPr>
          <p:cNvSpPr txBox="1"/>
          <p:nvPr/>
        </p:nvSpPr>
        <p:spPr>
          <a:xfrm>
            <a:off x="8459006" y="4647245"/>
            <a:ext cx="1479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First proton </a:t>
            </a:r>
            <a:r>
              <a:rPr lang="fr-FR" dirty="0" err="1"/>
              <a:t>gantry</a:t>
            </a:r>
            <a:endParaRPr lang="fr-FR" dirty="0"/>
          </a:p>
        </p:txBody>
      </p:sp>
      <p:sp>
        <p:nvSpPr>
          <p:cNvPr id="2051" name="ZoneTexte 2050">
            <a:extLst>
              <a:ext uri="{FF2B5EF4-FFF2-40B4-BE49-F238E27FC236}">
                <a16:creationId xmlns:a16="http://schemas.microsoft.com/office/drawing/2014/main" id="{56AFDBA3-BCF1-AA4F-DFC0-D7933045361B}"/>
              </a:ext>
            </a:extLst>
          </p:cNvPr>
          <p:cNvSpPr txBox="1"/>
          <p:nvPr/>
        </p:nvSpPr>
        <p:spPr>
          <a:xfrm>
            <a:off x="3057782" y="5468896"/>
            <a:ext cx="147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Cobalt</a:t>
            </a:r>
          </a:p>
        </p:txBody>
      </p:sp>
      <p:sp>
        <p:nvSpPr>
          <p:cNvPr id="2052" name="ZoneTexte 2051">
            <a:extLst>
              <a:ext uri="{FF2B5EF4-FFF2-40B4-BE49-F238E27FC236}">
                <a16:creationId xmlns:a16="http://schemas.microsoft.com/office/drawing/2014/main" id="{CB61851D-F4FF-E42B-841E-7BBC4C76E9DA}"/>
              </a:ext>
            </a:extLst>
          </p:cNvPr>
          <p:cNvSpPr txBox="1"/>
          <p:nvPr/>
        </p:nvSpPr>
        <p:spPr>
          <a:xfrm>
            <a:off x="4474293" y="4412155"/>
            <a:ext cx="1479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LiNACs</a:t>
            </a:r>
            <a:endParaRPr lang="fr-FR" dirty="0"/>
          </a:p>
          <a:p>
            <a:r>
              <a:rPr lang="fr-FR" dirty="0"/>
              <a:t>2DRT</a:t>
            </a:r>
          </a:p>
        </p:txBody>
      </p:sp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64C40BC2-5AF9-9741-6EB9-A7AE637D45E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0" y="57542"/>
            <a:ext cx="1544548" cy="7105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28CC50-E5F0-AA7E-D126-6CA0F9DF79E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r="19006" b="30"/>
          <a:stretch/>
        </p:blipFill>
        <p:spPr>
          <a:xfrm>
            <a:off x="5487220" y="6961567"/>
            <a:ext cx="6055452" cy="612155"/>
          </a:xfrm>
          <a:prstGeom prst="rect">
            <a:avLst/>
          </a:prstGeom>
        </p:spPr>
      </p:pic>
      <p:sp>
        <p:nvSpPr>
          <p:cNvPr id="6" name="Flèche : chevron 56">
            <a:extLst>
              <a:ext uri="{FF2B5EF4-FFF2-40B4-BE49-F238E27FC236}">
                <a16:creationId xmlns:a16="http://schemas.microsoft.com/office/drawing/2014/main" id="{C3F0D62C-28CC-2635-1279-9AC8AD3527CE}"/>
              </a:ext>
            </a:extLst>
          </p:cNvPr>
          <p:cNvSpPr/>
          <p:nvPr/>
        </p:nvSpPr>
        <p:spPr>
          <a:xfrm>
            <a:off x="-1" y="918873"/>
            <a:ext cx="3537679" cy="53081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20 </a:t>
            </a:r>
            <a:r>
              <a:rPr lang="fr-FR" sz="2400" b="1" dirty="0" err="1">
                <a:solidFill>
                  <a:schemeClr val="accent1">
                    <a:lumMod val="50000"/>
                  </a:schemeClr>
                </a:solidFill>
              </a:rPr>
              <a:t>years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9" name="Flèche : chevron 56">
            <a:extLst>
              <a:ext uri="{FF2B5EF4-FFF2-40B4-BE49-F238E27FC236}">
                <a16:creationId xmlns:a16="http://schemas.microsoft.com/office/drawing/2014/main" id="{72C2277F-9109-D324-4907-2EEEC59A4821}"/>
              </a:ext>
            </a:extLst>
          </p:cNvPr>
          <p:cNvSpPr/>
          <p:nvPr/>
        </p:nvSpPr>
        <p:spPr>
          <a:xfrm>
            <a:off x="3406599" y="921769"/>
            <a:ext cx="6669386" cy="530812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2">
                    <a:lumMod val="75000"/>
                  </a:schemeClr>
                </a:solidFill>
              </a:rPr>
              <a:t>100 </a:t>
            </a:r>
            <a:r>
              <a:rPr lang="fr-FR" sz="2400" b="1" dirty="0" err="1">
                <a:solidFill>
                  <a:schemeClr val="tx2">
                    <a:lumMod val="75000"/>
                  </a:schemeClr>
                </a:solidFill>
              </a:rPr>
              <a:t>years</a:t>
            </a:r>
            <a:r>
              <a:rPr lang="fr-FR" sz="2400" b="1" dirty="0">
                <a:solidFill>
                  <a:schemeClr val="tx2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11" name="Flèche : chevron 56">
            <a:extLst>
              <a:ext uri="{FF2B5EF4-FFF2-40B4-BE49-F238E27FC236}">
                <a16:creationId xmlns:a16="http://schemas.microsoft.com/office/drawing/2014/main" id="{EBFC6EA7-B54A-ED41-93D1-4AA5750E59DA}"/>
              </a:ext>
            </a:extLst>
          </p:cNvPr>
          <p:cNvSpPr/>
          <p:nvPr/>
        </p:nvSpPr>
        <p:spPr>
          <a:xfrm>
            <a:off x="9938372" y="923356"/>
            <a:ext cx="3579373" cy="530812"/>
          </a:xfrm>
          <a:prstGeom prst="chevron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/>
                </a:solidFill>
              </a:rPr>
              <a:t>20 </a:t>
            </a:r>
            <a:r>
              <a:rPr lang="fr-FR" sz="2400" b="1" dirty="0" err="1">
                <a:solidFill>
                  <a:schemeClr val="bg1"/>
                </a:solidFill>
              </a:rPr>
              <a:t>years</a:t>
            </a:r>
            <a:r>
              <a:rPr lang="fr-FR" sz="24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565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/>
      <p:bldP spid="19" grpId="0"/>
      <p:bldP spid="20" grpId="0"/>
      <p:bldP spid="32" grpId="0"/>
      <p:bldP spid="33" grpId="0"/>
      <p:bldP spid="41" grpId="0"/>
      <p:bldP spid="51" grpId="0"/>
      <p:bldP spid="52" grpId="0"/>
      <p:bldP spid="53" grpId="0"/>
      <p:bldP spid="54" grpId="0"/>
      <p:bldP spid="57" grpId="0" animBg="1"/>
      <p:bldP spid="58" grpId="0" animBg="1"/>
      <p:bldP spid="2048" grpId="0"/>
      <p:bldP spid="2049" grpId="0"/>
      <p:bldP spid="2051" grpId="0"/>
      <p:bldP spid="2052" grpId="0"/>
      <p:bldP spid="9" grpId="1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21C016-5951-4086-846F-A377DC67B2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defTabSz="914355"/>
            <a:fld id="{1F82FFA0-0397-F04D-9B0D-1F8D36EB5F69}" type="slidenum">
              <a:rPr lang="fr-FR">
                <a:solidFill>
                  <a:srgbClr val="FFFFFF"/>
                </a:solidFill>
              </a:rPr>
              <a:pPr defTabSz="914355"/>
              <a:t>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42" name="Text Box 57"/>
          <p:cNvSpPr txBox="1">
            <a:spLocks noChangeArrowheads="1"/>
          </p:cNvSpPr>
          <p:nvPr/>
        </p:nvSpPr>
        <p:spPr bwMode="auto">
          <a:xfrm>
            <a:off x="1866914" y="934857"/>
            <a:ext cx="8638871" cy="46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3" rIns="91424" bIns="45713">
            <a:spAutoFit/>
          </a:bodyPr>
          <a:lstStyle>
            <a:lvl1pPr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i="1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defTabSz="457178"/>
            <a:r>
              <a:rPr lang="en-US" sz="2400" b="1" i="0" dirty="0">
                <a:solidFill>
                  <a:srgbClr val="E76D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solution for FLASH-VHEE integration into clinics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281601" y="1553666"/>
            <a:ext cx="10718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 defTabSz="914355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prstClr val="black"/>
                </a:solidFill>
                <a:latin typeface="Calibri" panose="020F0502020204030204"/>
              </a:rPr>
              <a:t>Study to </a:t>
            </a:r>
            <a:r>
              <a:rPr lang="en-US" sz="2000" kern="0" dirty="0" err="1">
                <a:solidFill>
                  <a:prstClr val="black"/>
                </a:solidFill>
                <a:latin typeface="Calibri" panose="020F0502020204030204"/>
              </a:rPr>
              <a:t>compacify</a:t>
            </a:r>
            <a:r>
              <a:rPr lang="en-US" sz="2000" kern="0" dirty="0">
                <a:solidFill>
                  <a:prstClr val="black"/>
                </a:solidFill>
                <a:latin typeface="Calibri" panose="020F0502020204030204"/>
              </a:rPr>
              <a:t> the system and bring it into line with classic bunkers</a:t>
            </a:r>
          </a:p>
          <a:p>
            <a:pPr marL="285737" indent="-285737" defTabSz="914355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prstClr val="black"/>
                </a:solidFill>
                <a:latin typeface="Calibri" panose="020F0502020204030204"/>
              </a:rPr>
              <a:t>Evolution of the beam delivery system (multi directional, online imaging and QA, adaptive RT </a:t>
            </a:r>
            <a:r>
              <a:rPr lang="en-US" sz="2000" kern="0" dirty="0" err="1">
                <a:solidFill>
                  <a:prstClr val="black"/>
                </a:solidFill>
                <a:latin typeface="Calibri" panose="020F0502020204030204"/>
              </a:rPr>
              <a:t>etc</a:t>
            </a:r>
            <a:r>
              <a:rPr lang="en-US" sz="2000" kern="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marL="285737" indent="-285737" defTabSz="914355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prstClr val="black"/>
                </a:solidFill>
                <a:latin typeface="Calibri" panose="020F0502020204030204"/>
              </a:rPr>
              <a:t>Clinical trials studies</a:t>
            </a:r>
            <a:endParaRPr lang="fr-FR" sz="2000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1" y="2819243"/>
            <a:ext cx="4567414" cy="340437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987" y="4675534"/>
            <a:ext cx="2857856" cy="1561424"/>
          </a:xfrm>
          <a:prstGeom prst="rect">
            <a:avLst/>
          </a:prstGeom>
        </p:spPr>
      </p:pic>
      <p:pic>
        <p:nvPicPr>
          <p:cNvPr id="2" name="Image 1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C3A28567-5584-1800-4EC5-06D676FC0C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8" y="57689"/>
            <a:ext cx="1544487" cy="710567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8830223" y="4521428"/>
            <a:ext cx="4336893" cy="1913326"/>
            <a:chOff x="6230599" y="2745075"/>
            <a:chExt cx="4336893" cy="1913326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0599" y="2745075"/>
              <a:ext cx="3545868" cy="999052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7"/>
            <a:srcRect t="15784"/>
            <a:stretch/>
          </p:blipFill>
          <p:spPr>
            <a:xfrm>
              <a:off x="6717849" y="3593680"/>
              <a:ext cx="3849643" cy="1064721"/>
            </a:xfrm>
            <a:prstGeom prst="rect">
              <a:avLst/>
            </a:prstGeom>
          </p:spPr>
        </p:pic>
      </p:grpSp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4987" y="2819243"/>
            <a:ext cx="2875096" cy="1561424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1BEADDE7-67E0-4710-9FB6-D1FAC1D39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618" y="184239"/>
            <a:ext cx="11742127" cy="457200"/>
          </a:xfrm>
        </p:spPr>
        <p:txBody>
          <a:bodyPr/>
          <a:lstStyle/>
          <a:p>
            <a:r>
              <a:rPr lang="en-US" sz="3600" dirty="0"/>
              <a:t>WPG 2/4/5/8 : Medical physics studies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8395594" y="2488000"/>
            <a:ext cx="48678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 defTabSz="914355">
              <a:buFont typeface="Arial" panose="020B0604020202020204" pitchFamily="34" charset="0"/>
              <a:buChar char="•"/>
              <a:defRPr/>
            </a:pPr>
            <a:r>
              <a:rPr lang="fr-FR" b="1" kern="0" dirty="0" err="1">
                <a:solidFill>
                  <a:prstClr val="black"/>
                </a:solidFill>
                <a:latin typeface="Calibri" panose="020F0502020204030204"/>
              </a:rPr>
              <a:t>Nuclear</a:t>
            </a:r>
            <a:r>
              <a:rPr lang="fr-FR" b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b="1" kern="0" dirty="0" err="1">
                <a:solidFill>
                  <a:prstClr val="black"/>
                </a:solidFill>
                <a:latin typeface="Calibri" panose="020F0502020204030204"/>
              </a:rPr>
              <a:t>safety</a:t>
            </a:r>
            <a:r>
              <a:rPr lang="fr-FR" b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b="1" kern="0" dirty="0" err="1">
                <a:solidFill>
                  <a:prstClr val="black"/>
                </a:solidFill>
                <a:latin typeface="Calibri" panose="020F0502020204030204"/>
              </a:rPr>
              <a:t>regulations</a:t>
            </a:r>
            <a:r>
              <a:rPr lang="fr-FR" b="1" kern="0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bunker design and radioprotection </a:t>
            </a:r>
            <a:r>
              <a:rPr lang="fr-FR" kern="0" dirty="0" err="1">
                <a:solidFill>
                  <a:prstClr val="black"/>
                </a:solidFill>
                <a:latin typeface="Calibri" panose="020F0502020204030204"/>
              </a:rPr>
              <a:t>studies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285737" indent="-285737" defTabSz="914355">
              <a:buFont typeface="Arial" panose="020B0604020202020204" pitchFamily="34" charset="0"/>
              <a:buChar char="•"/>
              <a:defRPr/>
            </a:pPr>
            <a:r>
              <a:rPr lang="fr-FR" b="1" kern="0" dirty="0" err="1">
                <a:solidFill>
                  <a:prstClr val="black"/>
                </a:solidFill>
                <a:latin typeface="Calibri" panose="020F0502020204030204"/>
              </a:rPr>
              <a:t>Dosimetrical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kern="0" dirty="0" err="1">
                <a:solidFill>
                  <a:prstClr val="black"/>
                </a:solidFill>
                <a:latin typeface="Calibri" panose="020F0502020204030204"/>
              </a:rPr>
              <a:t>studies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285737" indent="-285737" defTabSz="914355">
              <a:buFont typeface="Arial" panose="020B0604020202020204" pitchFamily="34" charset="0"/>
              <a:buChar char="•"/>
              <a:defRPr/>
            </a:pPr>
            <a:r>
              <a:rPr lang="fr-FR" b="1" kern="0" dirty="0" err="1">
                <a:solidFill>
                  <a:prstClr val="black"/>
                </a:solidFill>
                <a:latin typeface="Calibri" panose="020F0502020204030204"/>
              </a:rPr>
              <a:t>Quality</a:t>
            </a:r>
            <a:r>
              <a:rPr lang="fr-FR" b="1" kern="0" dirty="0">
                <a:solidFill>
                  <a:prstClr val="black"/>
                </a:solidFill>
                <a:latin typeface="Calibri" panose="020F0502020204030204"/>
              </a:rPr>
              <a:t> assurance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, online monitoring </a:t>
            </a:r>
            <a:r>
              <a:rPr lang="fr-FR" kern="0" dirty="0" err="1">
                <a:solidFill>
                  <a:prstClr val="black"/>
                </a:solidFill>
                <a:latin typeface="Calibri" panose="020F0502020204030204"/>
              </a:rPr>
              <a:t>studies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285737" indent="-285737" defTabSz="914355">
              <a:buFont typeface="Arial" panose="020B0604020202020204" pitchFamily="34" charset="0"/>
              <a:buChar char="•"/>
              <a:defRPr/>
            </a:pPr>
            <a:r>
              <a:rPr lang="fr-FR" b="1" kern="0" dirty="0" err="1">
                <a:solidFill>
                  <a:prstClr val="black"/>
                </a:solidFill>
                <a:latin typeface="Calibri" panose="020F0502020204030204"/>
              </a:rPr>
              <a:t>Modelling</a:t>
            </a:r>
            <a:r>
              <a:rPr lang="fr-FR" b="1" kern="0" dirty="0">
                <a:solidFill>
                  <a:prstClr val="black"/>
                </a:solidFill>
                <a:latin typeface="Calibri" panose="020F0502020204030204"/>
              </a:rPr>
              <a:t> the </a:t>
            </a:r>
            <a:r>
              <a:rPr lang="fr-FR" b="1" kern="0" dirty="0" err="1">
                <a:solidFill>
                  <a:prstClr val="black"/>
                </a:solidFill>
                <a:latin typeface="Calibri" panose="020F0502020204030204"/>
              </a:rPr>
              <a:t>secondary</a:t>
            </a:r>
            <a:r>
              <a:rPr lang="fr-FR" b="1" kern="0" dirty="0">
                <a:solidFill>
                  <a:prstClr val="black"/>
                </a:solidFill>
                <a:latin typeface="Calibri" panose="020F0502020204030204"/>
              </a:rPr>
              <a:t> dose 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to the </a:t>
            </a:r>
            <a:r>
              <a:rPr lang="fr-FR" kern="0" dirty="0" err="1">
                <a:solidFill>
                  <a:prstClr val="black"/>
                </a:solidFill>
                <a:latin typeface="Calibri" panose="020F0502020204030204"/>
              </a:rPr>
              <a:t>workers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</a:rPr>
              <a:t> and patients.</a:t>
            </a:r>
          </a:p>
          <a:p>
            <a:pPr marL="285737" indent="-285737" defTabSz="914355">
              <a:buFont typeface="Arial" panose="020B0604020202020204" pitchFamily="34" charset="0"/>
              <a:buChar char="•"/>
              <a:defRPr/>
            </a:pPr>
            <a:endParaRPr lang="fr-FR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3AD0180-FDD6-5571-481F-2C41E8D175CD}"/>
              </a:ext>
            </a:extLst>
          </p:cNvPr>
          <p:cNvSpPr txBox="1"/>
          <p:nvPr/>
        </p:nvSpPr>
        <p:spPr>
          <a:xfrm>
            <a:off x="953571" y="6263394"/>
            <a:ext cx="4363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>
                <a:latin typeface="Bell MT" panose="02020503060305020303" pitchFamily="18" charset="0"/>
              </a:rPr>
              <a:t>Integration</a:t>
            </a:r>
            <a:r>
              <a:rPr lang="fr-FR" sz="1200" i="1" dirty="0">
                <a:latin typeface="Bell MT" panose="02020503060305020303" pitchFamily="18" charset="0"/>
              </a:rPr>
              <a:t> </a:t>
            </a:r>
            <a:r>
              <a:rPr lang="fr-FR" sz="1200" i="1" dirty="0" err="1">
                <a:latin typeface="Bell MT" panose="02020503060305020303" pitchFamily="18" charset="0"/>
              </a:rPr>
              <a:t>into</a:t>
            </a:r>
            <a:r>
              <a:rPr lang="fr-FR" sz="1200" i="1" dirty="0">
                <a:latin typeface="Bell MT" panose="02020503060305020303" pitchFamily="18" charset="0"/>
              </a:rPr>
              <a:t> </a:t>
            </a:r>
            <a:r>
              <a:rPr lang="fr-FR" sz="1200" i="1" dirty="0" err="1">
                <a:latin typeface="Bell MT" panose="02020503060305020303" pitchFamily="18" charset="0"/>
              </a:rPr>
              <a:t>conventional</a:t>
            </a:r>
            <a:r>
              <a:rPr lang="fr-FR" sz="1200" i="1" dirty="0">
                <a:latin typeface="Bell MT" panose="02020503060305020303" pitchFamily="18" charset="0"/>
              </a:rPr>
              <a:t> bunkers, or </a:t>
            </a:r>
            <a:r>
              <a:rPr lang="fr-FR" sz="1200" i="1" dirty="0" err="1">
                <a:latin typeface="Bell MT" panose="02020503060305020303" pitchFamily="18" charset="0"/>
              </a:rPr>
              <a:t>into</a:t>
            </a:r>
            <a:r>
              <a:rPr lang="fr-FR" sz="1200" i="1" dirty="0">
                <a:latin typeface="Bell MT" panose="02020503060305020303" pitchFamily="18" charset="0"/>
              </a:rPr>
              <a:t> PT bunkers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041842" y="6254826"/>
            <a:ext cx="13241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1200" i="1" dirty="0">
                <a:solidFill>
                  <a:srgbClr val="505050"/>
                </a:solidFill>
                <a:latin typeface="Bell MT" panose="02020503060305020303" pitchFamily="18" charset="0"/>
              </a:rPr>
              <a:t>Online QA possible?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069359-9C5A-7B53-6C05-C78895A1E53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  <p:pic>
        <p:nvPicPr>
          <p:cNvPr id="4" name="Image 3" descr="Une image contenant Visage humain, personne, Barbe humaine, ciel&#10;&#10;Description générée automatiquement">
            <a:extLst>
              <a:ext uri="{FF2B5EF4-FFF2-40B4-BE49-F238E27FC236}">
                <a16:creationId xmlns:a16="http://schemas.microsoft.com/office/drawing/2014/main" id="{ED1E82B4-D518-1BF8-3D79-D4376A14E9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569" y="916602"/>
            <a:ext cx="834744" cy="83474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96120E9-85B6-AFD8-60C1-A68BE396FDE2}"/>
              </a:ext>
            </a:extLst>
          </p:cNvPr>
          <p:cNvSpPr txBox="1"/>
          <p:nvPr/>
        </p:nvSpPr>
        <p:spPr>
          <a:xfrm>
            <a:off x="12324017" y="1738331"/>
            <a:ext cx="1373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PhD Phys, Eng</a:t>
            </a:r>
          </a:p>
        </p:txBody>
      </p:sp>
    </p:spTree>
    <p:extLst>
      <p:ext uri="{BB962C8B-B14F-4D97-AF65-F5344CB8AC3E}">
        <p14:creationId xmlns:p14="http://schemas.microsoft.com/office/powerpoint/2010/main" val="308462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D01FF6-75B6-15C6-7FC6-2C0D1D26B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471" y="131325"/>
            <a:ext cx="9986867" cy="457200"/>
          </a:xfrm>
        </p:spPr>
        <p:txBody>
          <a:bodyPr/>
          <a:lstStyle/>
          <a:p>
            <a:r>
              <a:rPr lang="fr-FR" sz="2800" dirty="0"/>
              <a:t>WPG 6 : </a:t>
            </a:r>
            <a:r>
              <a:rPr lang="fr-FR" sz="2800" dirty="0" err="1"/>
              <a:t>Coordinated</a:t>
            </a:r>
            <a:r>
              <a:rPr lang="fr-FR" sz="2800" dirty="0"/>
              <a:t> by Charles </a:t>
            </a:r>
            <a:r>
              <a:rPr lang="fr-FR" sz="2800" dirty="0" err="1"/>
              <a:t>Fouillade</a:t>
            </a:r>
            <a:br>
              <a:rPr lang="fr-FR" sz="2800" dirty="0"/>
            </a:br>
            <a:r>
              <a:rPr lang="fr-FR" sz="2800" dirty="0"/>
              <a:t>First </a:t>
            </a:r>
            <a:r>
              <a:rPr lang="fr-FR" sz="2800" dirty="0" err="1"/>
              <a:t>planned</a:t>
            </a:r>
            <a:r>
              <a:rPr lang="fr-FR" sz="2800" dirty="0"/>
              <a:t> </a:t>
            </a:r>
            <a:r>
              <a:rPr lang="fr-FR" sz="2800" dirty="0" err="1"/>
              <a:t>preclinical</a:t>
            </a:r>
            <a:r>
              <a:rPr lang="fr-FR" sz="2800" dirty="0"/>
              <a:t> </a:t>
            </a:r>
            <a:r>
              <a:rPr lang="fr-FR" sz="2800" dirty="0" err="1"/>
              <a:t>studies</a:t>
            </a:r>
            <a:r>
              <a:rPr lang="fr-FR" sz="2800" dirty="0"/>
              <a:t> </a:t>
            </a:r>
            <a:r>
              <a:rPr lang="fr-FR" sz="2800" dirty="0" err="1"/>
              <a:t>comparing</a:t>
            </a:r>
            <a:r>
              <a:rPr lang="fr-FR" sz="2800" dirty="0"/>
              <a:t> e-, p+ and VHEE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BD1AB66-4F67-12C7-50BF-B6B8435E92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1F82FFA0-0397-F04D-9B0D-1F8D36EB5F69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7" name="Image 6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65F4541-6458-7E3E-FF3F-F207E21B25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0" y="57542"/>
            <a:ext cx="1544548" cy="7105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29A16C1-290A-BA80-124E-1D0ED5BB9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7162" y="1053226"/>
            <a:ext cx="831138" cy="10585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4C96465-61D1-BB33-10FB-639845B662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7"/>
          <a:stretch/>
        </p:blipFill>
        <p:spPr>
          <a:xfrm>
            <a:off x="12352013" y="5083091"/>
            <a:ext cx="923702" cy="9123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5406B98-2CA0-9D90-68C1-C327DAF8C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3449" y="3100479"/>
            <a:ext cx="875077" cy="112509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1E63613-91F2-A986-6797-0C86245DA8DC}"/>
              </a:ext>
            </a:extLst>
          </p:cNvPr>
          <p:cNvSpPr txBox="1"/>
          <p:nvPr/>
        </p:nvSpPr>
        <p:spPr>
          <a:xfrm>
            <a:off x="11839215" y="2221007"/>
            <a:ext cx="17383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Kim Cao, MD, PhD </a:t>
            </a:r>
            <a:r>
              <a:rPr lang="fr-FR" sz="1200" b="1" dirty="0" err="1"/>
              <a:t>stud</a:t>
            </a:r>
            <a:endParaRPr lang="fr-FR" sz="1200" b="1" dirty="0"/>
          </a:p>
          <a:p>
            <a:pPr algn="ctr"/>
            <a:r>
              <a:rPr lang="fr-FR" sz="1100" dirty="0"/>
              <a:t>LITO </a:t>
            </a:r>
            <a:r>
              <a:rPr lang="fr-FR" sz="1100" dirty="0" err="1"/>
              <a:t>Lab</a:t>
            </a:r>
            <a:endParaRPr lang="fr-FR" sz="1100" dirty="0"/>
          </a:p>
          <a:p>
            <a:pPr algn="ctr"/>
            <a:r>
              <a:rPr lang="fr-FR" sz="1100" dirty="0"/>
              <a:t>ATOMIC Team</a:t>
            </a:r>
            <a:endParaRPr lang="fr-FR" sz="12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493D62-F154-CBF2-CDFD-286CF71AC458}"/>
              </a:ext>
            </a:extLst>
          </p:cNvPr>
          <p:cNvSpPr txBox="1"/>
          <p:nvPr/>
        </p:nvSpPr>
        <p:spPr>
          <a:xfrm>
            <a:off x="11679591" y="6168941"/>
            <a:ext cx="18669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/>
              <a:t>Eymeric</a:t>
            </a:r>
            <a:r>
              <a:rPr lang="fr-FR" sz="1200" b="1" dirty="0"/>
              <a:t> Le </a:t>
            </a:r>
            <a:r>
              <a:rPr lang="fr-FR" sz="1200" b="1" dirty="0" err="1"/>
              <a:t>Reun</a:t>
            </a:r>
            <a:r>
              <a:rPr lang="fr-FR" sz="1200" b="1" dirty="0"/>
              <a:t>, MD, PhD</a:t>
            </a:r>
          </a:p>
          <a:p>
            <a:pPr algn="ctr"/>
            <a:r>
              <a:rPr lang="fr-FR" sz="1100" dirty="0"/>
              <a:t>LITO </a:t>
            </a:r>
            <a:r>
              <a:rPr lang="fr-FR" sz="1100" dirty="0" err="1"/>
              <a:t>Lab</a:t>
            </a:r>
            <a:endParaRPr lang="fr-FR" sz="1100" dirty="0"/>
          </a:p>
          <a:p>
            <a:pPr algn="ctr"/>
            <a:r>
              <a:rPr lang="fr-FR" sz="1100" dirty="0"/>
              <a:t>ATOMIC Team</a:t>
            </a:r>
            <a:endParaRPr lang="fr-FR" sz="12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59689B7-CF86-76EB-9638-EFC9CCB2A6B7}"/>
              </a:ext>
            </a:extLst>
          </p:cNvPr>
          <p:cNvSpPr txBox="1"/>
          <p:nvPr/>
        </p:nvSpPr>
        <p:spPr>
          <a:xfrm>
            <a:off x="11684353" y="4511857"/>
            <a:ext cx="19640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Pierre </a:t>
            </a:r>
            <a:r>
              <a:rPr lang="fr-FR" sz="1200" b="1" dirty="0" err="1"/>
              <a:t>Loap</a:t>
            </a:r>
            <a:r>
              <a:rPr lang="fr-FR" sz="1200" b="1" dirty="0"/>
              <a:t>, MD, PhD </a:t>
            </a:r>
            <a:r>
              <a:rPr lang="fr-FR" sz="1200" b="1" dirty="0" err="1"/>
              <a:t>stud</a:t>
            </a:r>
            <a:endParaRPr lang="fr-FR" sz="1200" b="1" dirty="0"/>
          </a:p>
          <a:p>
            <a:pPr algn="ctr"/>
            <a:r>
              <a:rPr lang="fr-FR" sz="1100" dirty="0"/>
              <a:t>LITO </a:t>
            </a:r>
            <a:r>
              <a:rPr lang="fr-FR" sz="1100" dirty="0" err="1"/>
              <a:t>Lab</a:t>
            </a:r>
            <a:endParaRPr lang="fr-FR" sz="1100" dirty="0"/>
          </a:p>
          <a:p>
            <a:pPr algn="ctr"/>
            <a:r>
              <a:rPr lang="fr-FR" sz="1100" dirty="0"/>
              <a:t>ATOMIC Team</a:t>
            </a:r>
            <a:endParaRPr lang="fr-FR" sz="12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67F4E7-9A20-218E-C4C1-EE468473AD92}"/>
              </a:ext>
            </a:extLst>
          </p:cNvPr>
          <p:cNvSpPr txBox="1"/>
          <p:nvPr/>
        </p:nvSpPr>
        <p:spPr>
          <a:xfrm>
            <a:off x="181070" y="1053225"/>
            <a:ext cx="1552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</a:rPr>
              <a:t>Lung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0B8AF3E-6D15-C012-8E07-665C37BC6ED7}"/>
              </a:ext>
            </a:extLst>
          </p:cNvPr>
          <p:cNvSpPr txBox="1"/>
          <p:nvPr/>
        </p:nvSpPr>
        <p:spPr>
          <a:xfrm>
            <a:off x="173043" y="4322180"/>
            <a:ext cx="1552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</a:rPr>
              <a:t>Brain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96B2056-4FD5-B3EA-3AC0-0F87C33D4D29}"/>
              </a:ext>
            </a:extLst>
          </p:cNvPr>
          <p:cNvSpPr txBox="1"/>
          <p:nvPr/>
        </p:nvSpPr>
        <p:spPr>
          <a:xfrm>
            <a:off x="181070" y="2935288"/>
            <a:ext cx="1943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tx2"/>
                </a:solidFill>
              </a:rPr>
              <a:t>Heart</a:t>
            </a:r>
            <a:endParaRPr lang="fr-FR" sz="2400" b="1" dirty="0">
              <a:solidFill>
                <a:schemeClr val="tx2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C057D7E-942E-A010-60E1-82B338127EEC}"/>
              </a:ext>
            </a:extLst>
          </p:cNvPr>
          <p:cNvSpPr txBox="1"/>
          <p:nvPr/>
        </p:nvSpPr>
        <p:spPr>
          <a:xfrm>
            <a:off x="199647" y="1514462"/>
            <a:ext cx="533582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/>
              <a:t>Part 1</a:t>
            </a:r>
            <a:r>
              <a:rPr lang="en-US" sz="1600" i="1" dirty="0"/>
              <a:t>. In vivo </a:t>
            </a:r>
            <a:r>
              <a:rPr lang="en-US" sz="1600" dirty="0"/>
              <a:t>evaluation of FLASH radiotherapy protocols for primary pulmonary irradiation and re-irradiation</a:t>
            </a:r>
          </a:p>
          <a:p>
            <a:r>
              <a:rPr lang="fr-FR" sz="1600" b="1" dirty="0"/>
              <a:t>Part 2. </a:t>
            </a:r>
            <a:r>
              <a:rPr lang="en-US" sz="1600" dirty="0"/>
              <a:t>Investigation of the immune microenvironment after fractionated FLASH irradiation in the lung and of the impact of association with immunotherapy</a:t>
            </a:r>
            <a:endParaRPr lang="fr-FR" sz="1600" dirty="0"/>
          </a:p>
          <a:p>
            <a:endParaRPr lang="en-US" sz="1600" dirty="0"/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EB6A92E7-9105-46B1-C8B9-117A25B9B5AA}"/>
              </a:ext>
            </a:extLst>
          </p:cNvPr>
          <p:cNvGrpSpPr/>
          <p:nvPr/>
        </p:nvGrpSpPr>
        <p:grpSpPr>
          <a:xfrm>
            <a:off x="5285204" y="1092770"/>
            <a:ext cx="6156845" cy="2522547"/>
            <a:chOff x="3922319" y="2198281"/>
            <a:chExt cx="7602881" cy="3464277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7B5A8E6-1375-5D28-A59B-026CCDDCBD54}"/>
                </a:ext>
              </a:extLst>
            </p:cNvPr>
            <p:cNvSpPr txBox="1"/>
            <p:nvPr/>
          </p:nvSpPr>
          <p:spPr>
            <a:xfrm>
              <a:off x="4599520" y="2931280"/>
              <a:ext cx="1754229" cy="760819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  <a:prstDash val="lgDash"/>
            </a:ln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latin typeface="Bahnschrift" panose="020B0502040204020203" pitchFamily="34" charset="0"/>
                </a:rPr>
                <a:t>RT 1 CONV</a:t>
              </a:r>
            </a:p>
            <a:p>
              <a:r>
                <a:rPr lang="fr-FR" sz="1000" b="1" dirty="0">
                  <a:latin typeface="Bahnschrift" panose="020B0502040204020203" pitchFamily="34" charset="0"/>
                </a:rPr>
                <a:t>Test a : 1 x 10 Gy</a:t>
              </a:r>
            </a:p>
            <a:p>
              <a:r>
                <a:rPr lang="fr-FR" sz="1000" b="1" dirty="0">
                  <a:latin typeface="Bahnschrift" panose="020B0502040204020203" pitchFamily="34" charset="0"/>
                </a:rPr>
                <a:t>Test b : </a:t>
              </a:r>
              <a:r>
                <a:rPr lang="fr-FR" sz="1000" b="1" dirty="0" err="1">
                  <a:latin typeface="Bahnschrift" panose="020B0502040204020203" pitchFamily="34" charset="0"/>
                </a:rPr>
                <a:t>Fractionnated</a:t>
              </a:r>
              <a:endParaRPr lang="fr-FR" sz="1000" b="1" dirty="0">
                <a:latin typeface="Bahnschrift" panose="020B0502040204020203" pitchFamily="34" charset="0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8DD8168-21BA-DFFA-A138-0CB438661F9D}"/>
                </a:ext>
              </a:extLst>
            </p:cNvPr>
            <p:cNvSpPr txBox="1"/>
            <p:nvPr/>
          </p:nvSpPr>
          <p:spPr>
            <a:xfrm>
              <a:off x="6658920" y="2919669"/>
              <a:ext cx="3391270" cy="760819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  <a:prstDash val="lgDash"/>
            </a:ln>
          </p:spPr>
          <p:txBody>
            <a:bodyPr wrap="none" rtlCol="0">
              <a:spAutoFit/>
            </a:bodyPr>
            <a:lstStyle/>
            <a:p>
              <a:r>
                <a:rPr lang="fr-FR" sz="1000" b="1" dirty="0">
                  <a:latin typeface="Bahnschrift" panose="020B0502040204020203" pitchFamily="34" charset="0"/>
                </a:rPr>
                <a:t>RT 2 FLASH e- / CONV</a:t>
              </a:r>
            </a:p>
            <a:p>
              <a:r>
                <a:rPr lang="fr-FR" sz="1000" b="1" dirty="0">
                  <a:latin typeface="Bahnschrift" panose="020B0502040204020203" pitchFamily="34" charset="0"/>
                </a:rPr>
                <a:t>Single dose 1 x 10 Gy</a:t>
              </a:r>
            </a:p>
            <a:p>
              <a:r>
                <a:rPr lang="fr-FR" sz="1000" b="1" dirty="0" err="1">
                  <a:latin typeface="Bahnschrift" panose="020B0502040204020203" pitchFamily="34" charset="0"/>
                </a:rPr>
                <a:t>Fractionnated</a:t>
              </a:r>
              <a:r>
                <a:rPr lang="fr-FR" sz="1000" b="1" dirty="0">
                  <a:latin typeface="Bahnschrift" panose="020B0502040204020203" pitchFamily="34" charset="0"/>
                </a:rPr>
                <a:t> : 3 x 6 &gt;&gt; 8 / 10 Gy ? </a:t>
              </a:r>
              <a:r>
                <a:rPr lang="fr-FR" sz="1000" dirty="0">
                  <a:latin typeface="Bahnschrift" panose="020B0502040204020203" pitchFamily="34" charset="0"/>
                </a:rPr>
                <a:t>(</a:t>
              </a:r>
              <a:r>
                <a:rPr lang="fr-FR" sz="1000" dirty="0" err="1">
                  <a:latin typeface="Bahnschrift" panose="020B0502040204020203" pitchFamily="34" charset="0"/>
                </a:rPr>
                <a:t>cf</a:t>
              </a:r>
              <a:r>
                <a:rPr lang="fr-FR" sz="1000" dirty="0">
                  <a:latin typeface="Bahnschrift" panose="020B0502040204020203" pitchFamily="34" charset="0"/>
                </a:rPr>
                <a:t> </a:t>
              </a:r>
              <a:r>
                <a:rPr lang="fr-FR" sz="1000" b="1" dirty="0">
                  <a:latin typeface="Bahnschrift" panose="020B0502040204020203" pitchFamily="34" charset="0"/>
                </a:rPr>
                <a:t>Axe 1a</a:t>
              </a:r>
              <a:r>
                <a:rPr lang="fr-FR" sz="1000" dirty="0">
                  <a:latin typeface="Bahnschrift" panose="020B0502040204020203" pitchFamily="34" charset="0"/>
                </a:rPr>
                <a:t>) </a:t>
              </a:r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402395C-F0B7-738D-C423-A43B64AF6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753" y="4691801"/>
              <a:ext cx="410902" cy="487899"/>
            </a:xfrm>
            <a:prstGeom prst="rect">
              <a:avLst/>
            </a:prstGeom>
          </p:spPr>
        </p:pic>
        <p:sp>
          <p:nvSpPr>
            <p:cNvPr id="23" name="Freeform 208">
              <a:extLst>
                <a:ext uri="{FF2B5EF4-FFF2-40B4-BE49-F238E27FC236}">
                  <a16:creationId xmlns:a16="http://schemas.microsoft.com/office/drawing/2014/main" id="{7ED7F534-216D-5392-76C9-70773F2BF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9797" y="3913666"/>
              <a:ext cx="100918" cy="92659"/>
            </a:xfrm>
            <a:custGeom>
              <a:avLst/>
              <a:gdLst>
                <a:gd name="T0" fmla="*/ 255 w 511"/>
                <a:gd name="T1" fmla="*/ 0 h 510"/>
                <a:gd name="T2" fmla="*/ 255 w 511"/>
                <a:gd name="T3" fmla="*/ 0 h 510"/>
                <a:gd name="T4" fmla="*/ 510 w 511"/>
                <a:gd name="T5" fmla="*/ 255 h 510"/>
                <a:gd name="T6" fmla="*/ 510 w 511"/>
                <a:gd name="T7" fmla="*/ 255 h 510"/>
                <a:gd name="T8" fmla="*/ 255 w 511"/>
                <a:gd name="T9" fmla="*/ 509 h 510"/>
                <a:gd name="T10" fmla="*/ 255 w 511"/>
                <a:gd name="T11" fmla="*/ 509 h 510"/>
                <a:gd name="T12" fmla="*/ 0 w 511"/>
                <a:gd name="T13" fmla="*/ 255 h 510"/>
                <a:gd name="T14" fmla="*/ 0 w 511"/>
                <a:gd name="T15" fmla="*/ 255 h 510"/>
                <a:gd name="T16" fmla="*/ 255 w 511"/>
                <a:gd name="T17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510">
                  <a:moveTo>
                    <a:pt x="255" y="0"/>
                  </a:moveTo>
                  <a:lnTo>
                    <a:pt x="255" y="0"/>
                  </a:lnTo>
                  <a:cubicBezTo>
                    <a:pt x="396" y="0"/>
                    <a:pt x="510" y="114"/>
                    <a:pt x="510" y="255"/>
                  </a:cubicBezTo>
                  <a:lnTo>
                    <a:pt x="510" y="255"/>
                  </a:lnTo>
                  <a:cubicBezTo>
                    <a:pt x="510" y="395"/>
                    <a:pt x="396" y="509"/>
                    <a:pt x="255" y="509"/>
                  </a:cubicBezTo>
                  <a:lnTo>
                    <a:pt x="255" y="509"/>
                  </a:lnTo>
                  <a:cubicBezTo>
                    <a:pt x="114" y="509"/>
                    <a:pt x="0" y="395"/>
                    <a:pt x="0" y="255"/>
                  </a:cubicBezTo>
                  <a:lnTo>
                    <a:pt x="0" y="255"/>
                  </a:lnTo>
                  <a:cubicBezTo>
                    <a:pt x="0" y="114"/>
                    <a:pt x="114" y="0"/>
                    <a:pt x="255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 dirty="0">
                <a:latin typeface="Lato Light" panose="020F0502020204030203" pitchFamily="34" charset="0"/>
              </a:endParaRPr>
            </a:p>
          </p:txBody>
        </p:sp>
        <p:sp>
          <p:nvSpPr>
            <p:cNvPr id="24" name="Connecteur droit 23">
              <a:extLst>
                <a:ext uri="{FF2B5EF4-FFF2-40B4-BE49-F238E27FC236}">
                  <a16:creationId xmlns:a16="http://schemas.microsoft.com/office/drawing/2014/main" id="{5649EFC5-CA30-2526-BDFC-FC6A6375F3C3}"/>
                </a:ext>
              </a:extLst>
            </p:cNvPr>
            <p:cNvSpPr/>
            <p:nvPr/>
          </p:nvSpPr>
          <p:spPr>
            <a:xfrm flipH="1">
              <a:off x="7460441" y="4006495"/>
              <a:ext cx="1195" cy="345339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75000"/>
                </a:schemeClr>
              </a:solidFill>
              <a:prstDash val="dash"/>
              <a:miter lim="800000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02B9F0F5-9E3E-44F6-5E0B-805082AB074B}"/>
                </a:ext>
              </a:extLst>
            </p:cNvPr>
            <p:cNvSpPr txBox="1"/>
            <p:nvPr/>
          </p:nvSpPr>
          <p:spPr>
            <a:xfrm>
              <a:off x="6775503" y="4393102"/>
              <a:ext cx="1467202" cy="69741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900" b="1" i="1" dirty="0"/>
                <a:t>D1 – D4-8 ? (Axe 1a)</a:t>
              </a:r>
            </a:p>
            <a:p>
              <a:pPr algn="ctr"/>
              <a:r>
                <a:rPr lang="fr-FR" sz="900" b="1" i="1" dirty="0" err="1"/>
                <a:t>Organotypic</a:t>
              </a:r>
              <a:r>
                <a:rPr lang="fr-FR" sz="900" b="1" i="1" dirty="0"/>
                <a:t> sections</a:t>
              </a:r>
            </a:p>
            <a:p>
              <a:pPr algn="ctr"/>
              <a:r>
                <a:rPr lang="fr-FR" sz="900" b="1" i="1" dirty="0"/>
                <a:t>Single </a:t>
              </a:r>
              <a:r>
                <a:rPr lang="fr-FR" sz="900" b="1" i="1" dirty="0" err="1"/>
                <a:t>cell</a:t>
              </a:r>
              <a:endParaRPr lang="fr-FR" sz="900" b="1" i="1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67AEA0F-B5D7-E18A-7779-ADDDFB756FD8}"/>
                </a:ext>
              </a:extLst>
            </p:cNvPr>
            <p:cNvSpPr txBox="1"/>
            <p:nvPr/>
          </p:nvSpPr>
          <p:spPr>
            <a:xfrm>
              <a:off x="4605012" y="2273043"/>
              <a:ext cx="1267273" cy="5917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 err="1">
                  <a:latin typeface="Bahnschrift" panose="020B0502040204020203" pitchFamily="34" charset="0"/>
                </a:rPr>
                <a:t>Whole</a:t>
              </a:r>
              <a:r>
                <a:rPr lang="fr-FR" sz="1100" b="1" dirty="0">
                  <a:latin typeface="Bahnschrift" panose="020B0502040204020203" pitchFamily="34" charset="0"/>
                </a:rPr>
                <a:t> thorax</a:t>
              </a:r>
            </a:p>
            <a:p>
              <a:pPr algn="ctr"/>
              <a:r>
                <a:rPr lang="fr-FR" sz="1100" b="1" dirty="0">
                  <a:latin typeface="Bahnschrift" panose="020B0502040204020203" pitchFamily="34" charset="0"/>
                </a:rPr>
                <a:t>RT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B3FC109D-C94D-E1B7-E9E5-9268C53B90D7}"/>
                </a:ext>
              </a:extLst>
            </p:cNvPr>
            <p:cNvSpPr txBox="1"/>
            <p:nvPr/>
          </p:nvSpPr>
          <p:spPr>
            <a:xfrm>
              <a:off x="3922319" y="4143636"/>
              <a:ext cx="1396536" cy="26161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100" b="1" dirty="0" err="1">
                  <a:latin typeface="Bahnschrift" panose="020B0502040204020203" pitchFamily="34" charset="0"/>
                </a:rPr>
                <a:t>Healthy</a:t>
              </a:r>
              <a:r>
                <a:rPr lang="fr-FR" sz="1100" b="1" dirty="0">
                  <a:latin typeface="Bahnschrift" panose="020B0502040204020203" pitchFamily="34" charset="0"/>
                </a:rPr>
                <a:t> </a:t>
              </a:r>
              <a:r>
                <a:rPr lang="fr-FR" sz="1100" b="1" dirty="0" err="1">
                  <a:latin typeface="Bahnschrift" panose="020B0502040204020203" pitchFamily="34" charset="0"/>
                </a:rPr>
                <a:t>lung</a:t>
              </a:r>
              <a:r>
                <a:rPr lang="fr-FR" sz="1100" b="1" dirty="0">
                  <a:latin typeface="Bahnschrift" panose="020B0502040204020203" pitchFamily="34" charset="0"/>
                </a:rPr>
                <a:t> tissue</a:t>
              </a:r>
            </a:p>
          </p:txBody>
        </p:sp>
        <p:pic>
          <p:nvPicPr>
            <p:cNvPr id="28" name="Picture 8" descr="éclair PNG pour téléchargement gratuit">
              <a:extLst>
                <a:ext uri="{FF2B5EF4-FFF2-40B4-BE49-F238E27FC236}">
                  <a16:creationId xmlns:a16="http://schemas.microsoft.com/office/drawing/2014/main" id="{F3EDB872-0EAC-60B0-8F82-4D7607E29A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5524" y="3004897"/>
              <a:ext cx="406624" cy="40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3EB6CA68-796F-8B2B-F651-A8597611D783}"/>
                </a:ext>
              </a:extLst>
            </p:cNvPr>
            <p:cNvSpPr txBox="1"/>
            <p:nvPr/>
          </p:nvSpPr>
          <p:spPr>
            <a:xfrm>
              <a:off x="8260977" y="4393102"/>
              <a:ext cx="1362289" cy="69741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900" b="1" i="1" dirty="0"/>
                <a:t>M5 </a:t>
              </a:r>
            </a:p>
            <a:p>
              <a:pPr algn="ctr"/>
              <a:r>
                <a:rPr lang="fr-FR" sz="900" b="1" i="1" dirty="0" err="1"/>
                <a:t>Pulmonary</a:t>
              </a:r>
              <a:r>
                <a:rPr lang="fr-FR" sz="900" b="1" i="1" dirty="0"/>
                <a:t> </a:t>
              </a:r>
              <a:r>
                <a:rPr lang="fr-FR" sz="900" b="1" i="1" dirty="0" err="1"/>
                <a:t>fibrosis</a:t>
              </a:r>
              <a:r>
                <a:rPr lang="fr-FR" sz="900" b="1" i="1" dirty="0"/>
                <a:t> </a:t>
              </a:r>
            </a:p>
            <a:p>
              <a:pPr algn="ctr"/>
              <a:r>
                <a:rPr lang="fr-FR" sz="900" b="1" i="1" dirty="0"/>
                <a:t>(micro-CT)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F33369A-78E8-AD59-2F6E-A657138F75A3}"/>
                </a:ext>
              </a:extLst>
            </p:cNvPr>
            <p:cNvSpPr txBox="1"/>
            <p:nvPr/>
          </p:nvSpPr>
          <p:spPr>
            <a:xfrm>
              <a:off x="9856089" y="4393828"/>
              <a:ext cx="1669111" cy="5072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900" b="1" i="1" dirty="0">
                  <a:sym typeface="Wingdings" panose="05000000000000000000" pitchFamily="2" charset="2"/>
                </a:rPr>
                <a:t>  </a:t>
              </a:r>
              <a:r>
                <a:rPr lang="fr-FR" sz="900" b="1" i="1" dirty="0" err="1">
                  <a:sym typeface="Wingdings" panose="05000000000000000000" pitchFamily="2" charset="2"/>
                </a:rPr>
                <a:t>Follow</a:t>
              </a:r>
              <a:r>
                <a:rPr lang="fr-FR" sz="900" b="1" i="1" dirty="0">
                  <a:sym typeface="Wingdings" panose="05000000000000000000" pitchFamily="2" charset="2"/>
                </a:rPr>
                <a:t>-up &gt;</a:t>
              </a:r>
              <a:r>
                <a:rPr lang="fr-FR" sz="900" b="1" i="1" dirty="0"/>
                <a:t>M11-12</a:t>
              </a:r>
            </a:p>
            <a:p>
              <a:pPr algn="ctr"/>
              <a:r>
                <a:rPr lang="fr-FR" sz="900" b="1" i="1" dirty="0" err="1"/>
                <a:t>Survival</a:t>
              </a:r>
              <a:r>
                <a:rPr lang="fr-FR" sz="900" b="1" i="1" dirty="0"/>
                <a:t> </a:t>
              </a:r>
              <a:r>
                <a:rPr lang="fr-FR" sz="900" b="1" i="1" dirty="0" err="1"/>
                <a:t>without</a:t>
              </a:r>
              <a:r>
                <a:rPr lang="fr-FR" sz="900" b="1" i="1" dirty="0"/>
                <a:t> </a:t>
              </a:r>
              <a:r>
                <a:rPr lang="fr-FR" sz="900" b="1" i="1" dirty="0" err="1"/>
                <a:t>toxicity</a:t>
              </a:r>
              <a:endParaRPr lang="fr-FR" sz="900" b="1" i="1" dirty="0"/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3A59F722-2943-3B65-CC28-A1E43D92F3C9}"/>
                </a:ext>
              </a:extLst>
            </p:cNvPr>
            <p:cNvCxnSpPr/>
            <p:nvPr/>
          </p:nvCxnSpPr>
          <p:spPr>
            <a:xfrm>
              <a:off x="5061892" y="3964372"/>
              <a:ext cx="6347864" cy="47328"/>
            </a:xfrm>
            <a:prstGeom prst="straightConnector1">
              <a:avLst/>
            </a:prstGeom>
            <a:ln w="285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208">
              <a:extLst>
                <a:ext uri="{FF2B5EF4-FFF2-40B4-BE49-F238E27FC236}">
                  <a16:creationId xmlns:a16="http://schemas.microsoft.com/office/drawing/2014/main" id="{D55DED63-7F03-9A18-969F-4FA0750FE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715" y="3549555"/>
              <a:ext cx="51082" cy="48152"/>
            </a:xfrm>
            <a:custGeom>
              <a:avLst/>
              <a:gdLst>
                <a:gd name="T0" fmla="*/ 255 w 511"/>
                <a:gd name="T1" fmla="*/ 0 h 510"/>
                <a:gd name="T2" fmla="*/ 255 w 511"/>
                <a:gd name="T3" fmla="*/ 0 h 510"/>
                <a:gd name="T4" fmla="*/ 510 w 511"/>
                <a:gd name="T5" fmla="*/ 255 h 510"/>
                <a:gd name="T6" fmla="*/ 510 w 511"/>
                <a:gd name="T7" fmla="*/ 255 h 510"/>
                <a:gd name="T8" fmla="*/ 255 w 511"/>
                <a:gd name="T9" fmla="*/ 509 h 510"/>
                <a:gd name="T10" fmla="*/ 255 w 511"/>
                <a:gd name="T11" fmla="*/ 509 h 510"/>
                <a:gd name="T12" fmla="*/ 0 w 511"/>
                <a:gd name="T13" fmla="*/ 255 h 510"/>
                <a:gd name="T14" fmla="*/ 0 w 511"/>
                <a:gd name="T15" fmla="*/ 255 h 510"/>
                <a:gd name="T16" fmla="*/ 255 w 511"/>
                <a:gd name="T17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510">
                  <a:moveTo>
                    <a:pt x="255" y="0"/>
                  </a:moveTo>
                  <a:lnTo>
                    <a:pt x="255" y="0"/>
                  </a:lnTo>
                  <a:cubicBezTo>
                    <a:pt x="396" y="0"/>
                    <a:pt x="510" y="114"/>
                    <a:pt x="510" y="255"/>
                  </a:cubicBezTo>
                  <a:lnTo>
                    <a:pt x="510" y="255"/>
                  </a:lnTo>
                  <a:cubicBezTo>
                    <a:pt x="510" y="395"/>
                    <a:pt x="396" y="509"/>
                    <a:pt x="255" y="509"/>
                  </a:cubicBezTo>
                  <a:lnTo>
                    <a:pt x="255" y="509"/>
                  </a:lnTo>
                  <a:cubicBezTo>
                    <a:pt x="114" y="509"/>
                    <a:pt x="0" y="395"/>
                    <a:pt x="0" y="255"/>
                  </a:cubicBezTo>
                  <a:lnTo>
                    <a:pt x="0" y="255"/>
                  </a:lnTo>
                  <a:cubicBezTo>
                    <a:pt x="0" y="114"/>
                    <a:pt x="114" y="0"/>
                    <a:pt x="255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 dirty="0">
                <a:latin typeface="Lato Light" panose="020F0502020204030203" pitchFamily="34" charset="0"/>
              </a:endParaRPr>
            </a:p>
          </p:txBody>
        </p:sp>
        <p:sp>
          <p:nvSpPr>
            <p:cNvPr id="33" name="Freeform 208">
              <a:extLst>
                <a:ext uri="{FF2B5EF4-FFF2-40B4-BE49-F238E27FC236}">
                  <a16:creationId xmlns:a16="http://schemas.microsoft.com/office/drawing/2014/main" id="{375F6417-B5C4-5EF2-8AAE-E3E73953D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5103" y="4323606"/>
              <a:ext cx="51082" cy="48152"/>
            </a:xfrm>
            <a:custGeom>
              <a:avLst/>
              <a:gdLst>
                <a:gd name="T0" fmla="*/ 255 w 511"/>
                <a:gd name="T1" fmla="*/ 0 h 510"/>
                <a:gd name="T2" fmla="*/ 255 w 511"/>
                <a:gd name="T3" fmla="*/ 0 h 510"/>
                <a:gd name="T4" fmla="*/ 510 w 511"/>
                <a:gd name="T5" fmla="*/ 255 h 510"/>
                <a:gd name="T6" fmla="*/ 510 w 511"/>
                <a:gd name="T7" fmla="*/ 255 h 510"/>
                <a:gd name="T8" fmla="*/ 255 w 511"/>
                <a:gd name="T9" fmla="*/ 509 h 510"/>
                <a:gd name="T10" fmla="*/ 255 w 511"/>
                <a:gd name="T11" fmla="*/ 509 h 510"/>
                <a:gd name="T12" fmla="*/ 0 w 511"/>
                <a:gd name="T13" fmla="*/ 255 h 510"/>
                <a:gd name="T14" fmla="*/ 0 w 511"/>
                <a:gd name="T15" fmla="*/ 255 h 510"/>
                <a:gd name="T16" fmla="*/ 255 w 511"/>
                <a:gd name="T17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510">
                  <a:moveTo>
                    <a:pt x="255" y="0"/>
                  </a:moveTo>
                  <a:lnTo>
                    <a:pt x="255" y="0"/>
                  </a:lnTo>
                  <a:cubicBezTo>
                    <a:pt x="396" y="0"/>
                    <a:pt x="510" y="114"/>
                    <a:pt x="510" y="255"/>
                  </a:cubicBezTo>
                  <a:lnTo>
                    <a:pt x="510" y="255"/>
                  </a:lnTo>
                  <a:cubicBezTo>
                    <a:pt x="510" y="395"/>
                    <a:pt x="396" y="509"/>
                    <a:pt x="255" y="509"/>
                  </a:cubicBezTo>
                  <a:lnTo>
                    <a:pt x="255" y="509"/>
                  </a:lnTo>
                  <a:cubicBezTo>
                    <a:pt x="114" y="509"/>
                    <a:pt x="0" y="395"/>
                    <a:pt x="0" y="255"/>
                  </a:cubicBezTo>
                  <a:lnTo>
                    <a:pt x="0" y="255"/>
                  </a:lnTo>
                  <a:cubicBezTo>
                    <a:pt x="0" y="114"/>
                    <a:pt x="114" y="0"/>
                    <a:pt x="255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 dirty="0">
                <a:latin typeface="Lato Light" panose="020F0502020204030203" pitchFamily="34" charset="0"/>
              </a:endParaRPr>
            </a:p>
          </p:txBody>
        </p:sp>
        <p:sp>
          <p:nvSpPr>
            <p:cNvPr id="34" name="Freeform 208">
              <a:extLst>
                <a:ext uri="{FF2B5EF4-FFF2-40B4-BE49-F238E27FC236}">
                  <a16:creationId xmlns:a16="http://schemas.microsoft.com/office/drawing/2014/main" id="{82D69A81-18EB-B586-4248-A2FE26297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3213" y="4310927"/>
              <a:ext cx="51082" cy="48152"/>
            </a:xfrm>
            <a:custGeom>
              <a:avLst/>
              <a:gdLst>
                <a:gd name="T0" fmla="*/ 255 w 511"/>
                <a:gd name="T1" fmla="*/ 0 h 510"/>
                <a:gd name="T2" fmla="*/ 255 w 511"/>
                <a:gd name="T3" fmla="*/ 0 h 510"/>
                <a:gd name="T4" fmla="*/ 510 w 511"/>
                <a:gd name="T5" fmla="*/ 255 h 510"/>
                <a:gd name="T6" fmla="*/ 510 w 511"/>
                <a:gd name="T7" fmla="*/ 255 h 510"/>
                <a:gd name="T8" fmla="*/ 255 w 511"/>
                <a:gd name="T9" fmla="*/ 509 h 510"/>
                <a:gd name="T10" fmla="*/ 255 w 511"/>
                <a:gd name="T11" fmla="*/ 509 h 510"/>
                <a:gd name="T12" fmla="*/ 0 w 511"/>
                <a:gd name="T13" fmla="*/ 255 h 510"/>
                <a:gd name="T14" fmla="*/ 0 w 511"/>
                <a:gd name="T15" fmla="*/ 255 h 510"/>
                <a:gd name="T16" fmla="*/ 255 w 511"/>
                <a:gd name="T17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510">
                  <a:moveTo>
                    <a:pt x="255" y="0"/>
                  </a:moveTo>
                  <a:lnTo>
                    <a:pt x="255" y="0"/>
                  </a:lnTo>
                  <a:cubicBezTo>
                    <a:pt x="396" y="0"/>
                    <a:pt x="510" y="114"/>
                    <a:pt x="510" y="255"/>
                  </a:cubicBezTo>
                  <a:lnTo>
                    <a:pt x="510" y="255"/>
                  </a:lnTo>
                  <a:cubicBezTo>
                    <a:pt x="510" y="395"/>
                    <a:pt x="396" y="509"/>
                    <a:pt x="255" y="509"/>
                  </a:cubicBezTo>
                  <a:lnTo>
                    <a:pt x="255" y="509"/>
                  </a:lnTo>
                  <a:cubicBezTo>
                    <a:pt x="114" y="509"/>
                    <a:pt x="0" y="395"/>
                    <a:pt x="0" y="255"/>
                  </a:cubicBezTo>
                  <a:lnTo>
                    <a:pt x="0" y="255"/>
                  </a:lnTo>
                  <a:cubicBezTo>
                    <a:pt x="0" y="114"/>
                    <a:pt x="114" y="0"/>
                    <a:pt x="255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 dirty="0">
                <a:latin typeface="Lato Light" panose="020F0502020204030203" pitchFamily="34" charset="0"/>
              </a:endParaRPr>
            </a:p>
          </p:txBody>
        </p:sp>
        <p:pic>
          <p:nvPicPr>
            <p:cNvPr id="35" name="Picture 8" descr="éclair PNG pour téléchargement gratuit">
              <a:extLst>
                <a:ext uri="{FF2B5EF4-FFF2-40B4-BE49-F238E27FC236}">
                  <a16:creationId xmlns:a16="http://schemas.microsoft.com/office/drawing/2014/main" id="{00F5CDB6-1126-AA91-237F-8209172B1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352" y="3016508"/>
              <a:ext cx="406624" cy="40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Freeform 208">
              <a:extLst>
                <a:ext uri="{FF2B5EF4-FFF2-40B4-BE49-F238E27FC236}">
                  <a16:creationId xmlns:a16="http://schemas.microsoft.com/office/drawing/2014/main" id="{B3DA769D-0EF2-F09F-25F4-DB82CE2F2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8184" y="3928322"/>
              <a:ext cx="100918" cy="92659"/>
            </a:xfrm>
            <a:custGeom>
              <a:avLst/>
              <a:gdLst>
                <a:gd name="T0" fmla="*/ 255 w 511"/>
                <a:gd name="T1" fmla="*/ 0 h 510"/>
                <a:gd name="T2" fmla="*/ 255 w 511"/>
                <a:gd name="T3" fmla="*/ 0 h 510"/>
                <a:gd name="T4" fmla="*/ 510 w 511"/>
                <a:gd name="T5" fmla="*/ 255 h 510"/>
                <a:gd name="T6" fmla="*/ 510 w 511"/>
                <a:gd name="T7" fmla="*/ 255 h 510"/>
                <a:gd name="T8" fmla="*/ 255 w 511"/>
                <a:gd name="T9" fmla="*/ 509 h 510"/>
                <a:gd name="T10" fmla="*/ 255 w 511"/>
                <a:gd name="T11" fmla="*/ 509 h 510"/>
                <a:gd name="T12" fmla="*/ 0 w 511"/>
                <a:gd name="T13" fmla="*/ 255 h 510"/>
                <a:gd name="T14" fmla="*/ 0 w 511"/>
                <a:gd name="T15" fmla="*/ 255 h 510"/>
                <a:gd name="T16" fmla="*/ 255 w 511"/>
                <a:gd name="T17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510">
                  <a:moveTo>
                    <a:pt x="255" y="0"/>
                  </a:moveTo>
                  <a:lnTo>
                    <a:pt x="255" y="0"/>
                  </a:lnTo>
                  <a:cubicBezTo>
                    <a:pt x="396" y="0"/>
                    <a:pt x="510" y="114"/>
                    <a:pt x="510" y="255"/>
                  </a:cubicBezTo>
                  <a:lnTo>
                    <a:pt x="510" y="255"/>
                  </a:lnTo>
                  <a:cubicBezTo>
                    <a:pt x="510" y="395"/>
                    <a:pt x="396" y="509"/>
                    <a:pt x="255" y="509"/>
                  </a:cubicBezTo>
                  <a:lnTo>
                    <a:pt x="255" y="509"/>
                  </a:lnTo>
                  <a:cubicBezTo>
                    <a:pt x="114" y="509"/>
                    <a:pt x="0" y="395"/>
                    <a:pt x="0" y="255"/>
                  </a:cubicBezTo>
                  <a:lnTo>
                    <a:pt x="0" y="255"/>
                  </a:lnTo>
                  <a:cubicBezTo>
                    <a:pt x="0" y="114"/>
                    <a:pt x="114" y="0"/>
                    <a:pt x="255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  <a:effectLst/>
          </p:spPr>
          <p:txBody>
            <a:bodyPr wrap="none" anchor="ctr"/>
            <a:lstStyle/>
            <a:p>
              <a:endParaRPr lang="en-US" sz="3265" dirty="0">
                <a:latin typeface="Lato Light" panose="020F0502020204030203" pitchFamily="34" charset="0"/>
              </a:endParaRPr>
            </a:p>
          </p:txBody>
        </p:sp>
        <p:sp>
          <p:nvSpPr>
            <p:cNvPr id="37" name="Freeform 208">
              <a:extLst>
                <a:ext uri="{FF2B5EF4-FFF2-40B4-BE49-F238E27FC236}">
                  <a16:creationId xmlns:a16="http://schemas.microsoft.com/office/drawing/2014/main" id="{71CD809F-90EE-D0FA-65AC-62827FBEF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98295" y="3935812"/>
              <a:ext cx="100918" cy="92659"/>
            </a:xfrm>
            <a:custGeom>
              <a:avLst/>
              <a:gdLst>
                <a:gd name="T0" fmla="*/ 255 w 511"/>
                <a:gd name="T1" fmla="*/ 0 h 510"/>
                <a:gd name="T2" fmla="*/ 255 w 511"/>
                <a:gd name="T3" fmla="*/ 0 h 510"/>
                <a:gd name="T4" fmla="*/ 510 w 511"/>
                <a:gd name="T5" fmla="*/ 255 h 510"/>
                <a:gd name="T6" fmla="*/ 510 w 511"/>
                <a:gd name="T7" fmla="*/ 255 h 510"/>
                <a:gd name="T8" fmla="*/ 255 w 511"/>
                <a:gd name="T9" fmla="*/ 509 h 510"/>
                <a:gd name="T10" fmla="*/ 255 w 511"/>
                <a:gd name="T11" fmla="*/ 509 h 510"/>
                <a:gd name="T12" fmla="*/ 0 w 511"/>
                <a:gd name="T13" fmla="*/ 255 h 510"/>
                <a:gd name="T14" fmla="*/ 0 w 511"/>
                <a:gd name="T15" fmla="*/ 255 h 510"/>
                <a:gd name="T16" fmla="*/ 255 w 511"/>
                <a:gd name="T17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510">
                  <a:moveTo>
                    <a:pt x="255" y="0"/>
                  </a:moveTo>
                  <a:lnTo>
                    <a:pt x="255" y="0"/>
                  </a:lnTo>
                  <a:cubicBezTo>
                    <a:pt x="396" y="0"/>
                    <a:pt x="510" y="114"/>
                    <a:pt x="510" y="255"/>
                  </a:cubicBezTo>
                  <a:lnTo>
                    <a:pt x="510" y="255"/>
                  </a:lnTo>
                  <a:cubicBezTo>
                    <a:pt x="510" y="395"/>
                    <a:pt x="396" y="509"/>
                    <a:pt x="255" y="509"/>
                  </a:cubicBezTo>
                  <a:lnTo>
                    <a:pt x="255" y="509"/>
                  </a:lnTo>
                  <a:cubicBezTo>
                    <a:pt x="114" y="509"/>
                    <a:pt x="0" y="395"/>
                    <a:pt x="0" y="255"/>
                  </a:cubicBezTo>
                  <a:lnTo>
                    <a:pt x="0" y="255"/>
                  </a:lnTo>
                  <a:cubicBezTo>
                    <a:pt x="0" y="114"/>
                    <a:pt x="114" y="0"/>
                    <a:pt x="255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 dirty="0">
                <a:latin typeface="Lato Light" panose="020F0502020204030203" pitchFamily="34" charset="0"/>
              </a:endParaRP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23BF1FD1-843A-45F0-A956-8A0A10E0472A}"/>
                </a:ext>
              </a:extLst>
            </p:cNvPr>
            <p:cNvCxnSpPr/>
            <p:nvPr/>
          </p:nvCxnSpPr>
          <p:spPr>
            <a:xfrm>
              <a:off x="5065786" y="4076505"/>
              <a:ext cx="2026411" cy="1026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onnecteur droit 38">
              <a:extLst>
                <a:ext uri="{FF2B5EF4-FFF2-40B4-BE49-F238E27FC236}">
                  <a16:creationId xmlns:a16="http://schemas.microsoft.com/office/drawing/2014/main" id="{A8B7DA46-0028-22A2-8A97-32D9C6ACB66E}"/>
                </a:ext>
              </a:extLst>
            </p:cNvPr>
            <p:cNvSpPr/>
            <p:nvPr/>
          </p:nvSpPr>
          <p:spPr>
            <a:xfrm>
              <a:off x="5070256" y="3569935"/>
              <a:ext cx="0" cy="343731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75000"/>
                </a:schemeClr>
              </a:solidFill>
              <a:prstDash val="dash"/>
              <a:miter lim="800000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0" name="Freeform 208">
              <a:extLst>
                <a:ext uri="{FF2B5EF4-FFF2-40B4-BE49-F238E27FC236}">
                  <a16:creationId xmlns:a16="http://schemas.microsoft.com/office/drawing/2014/main" id="{416E1B6E-F709-538B-3652-35FA1C393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8681" y="4277930"/>
              <a:ext cx="51082" cy="48152"/>
            </a:xfrm>
            <a:custGeom>
              <a:avLst/>
              <a:gdLst>
                <a:gd name="T0" fmla="*/ 255 w 511"/>
                <a:gd name="T1" fmla="*/ 0 h 510"/>
                <a:gd name="T2" fmla="*/ 255 w 511"/>
                <a:gd name="T3" fmla="*/ 0 h 510"/>
                <a:gd name="T4" fmla="*/ 510 w 511"/>
                <a:gd name="T5" fmla="*/ 255 h 510"/>
                <a:gd name="T6" fmla="*/ 510 w 511"/>
                <a:gd name="T7" fmla="*/ 255 h 510"/>
                <a:gd name="T8" fmla="*/ 255 w 511"/>
                <a:gd name="T9" fmla="*/ 509 h 510"/>
                <a:gd name="T10" fmla="*/ 255 w 511"/>
                <a:gd name="T11" fmla="*/ 509 h 510"/>
                <a:gd name="T12" fmla="*/ 0 w 511"/>
                <a:gd name="T13" fmla="*/ 255 h 510"/>
                <a:gd name="T14" fmla="*/ 0 w 511"/>
                <a:gd name="T15" fmla="*/ 255 h 510"/>
                <a:gd name="T16" fmla="*/ 255 w 511"/>
                <a:gd name="T17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510">
                  <a:moveTo>
                    <a:pt x="255" y="0"/>
                  </a:moveTo>
                  <a:lnTo>
                    <a:pt x="255" y="0"/>
                  </a:lnTo>
                  <a:cubicBezTo>
                    <a:pt x="396" y="0"/>
                    <a:pt x="510" y="114"/>
                    <a:pt x="510" y="255"/>
                  </a:cubicBezTo>
                  <a:lnTo>
                    <a:pt x="510" y="255"/>
                  </a:lnTo>
                  <a:cubicBezTo>
                    <a:pt x="510" y="395"/>
                    <a:pt x="396" y="509"/>
                    <a:pt x="255" y="509"/>
                  </a:cubicBezTo>
                  <a:lnTo>
                    <a:pt x="255" y="509"/>
                  </a:lnTo>
                  <a:cubicBezTo>
                    <a:pt x="114" y="509"/>
                    <a:pt x="0" y="395"/>
                    <a:pt x="0" y="255"/>
                  </a:cubicBezTo>
                  <a:lnTo>
                    <a:pt x="0" y="255"/>
                  </a:lnTo>
                  <a:cubicBezTo>
                    <a:pt x="0" y="114"/>
                    <a:pt x="114" y="0"/>
                    <a:pt x="255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 dirty="0">
                <a:latin typeface="Lato Light" panose="020F0502020204030203" pitchFamily="34" charset="0"/>
              </a:endParaRPr>
            </a:p>
          </p:txBody>
        </p:sp>
        <p:sp>
          <p:nvSpPr>
            <p:cNvPr id="41" name="Connecteur droit 40">
              <a:extLst>
                <a:ext uri="{FF2B5EF4-FFF2-40B4-BE49-F238E27FC236}">
                  <a16:creationId xmlns:a16="http://schemas.microsoft.com/office/drawing/2014/main" id="{E9F264ED-E593-411F-3D3A-A329B70B02ED}"/>
                </a:ext>
              </a:extLst>
            </p:cNvPr>
            <p:cNvSpPr/>
            <p:nvPr/>
          </p:nvSpPr>
          <p:spPr>
            <a:xfrm>
              <a:off x="7099613" y="3580331"/>
              <a:ext cx="0" cy="343731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75000"/>
                </a:schemeClr>
              </a:solidFill>
              <a:prstDash val="dash"/>
              <a:miter lim="800000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BB27DB0E-B1A4-530F-C409-47724704B60E}"/>
                </a:ext>
              </a:extLst>
            </p:cNvPr>
            <p:cNvSpPr txBox="1"/>
            <p:nvPr/>
          </p:nvSpPr>
          <p:spPr>
            <a:xfrm>
              <a:off x="5414243" y="4151577"/>
              <a:ext cx="1292341" cy="5770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prstDash val="lgDash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b="1" dirty="0" err="1">
                  <a:latin typeface="Bahnschrift" panose="020B0502040204020203" pitchFamily="34" charset="0"/>
                </a:rPr>
                <a:t>Interval</a:t>
              </a:r>
              <a:r>
                <a:rPr lang="fr-FR" sz="1050" b="1" dirty="0">
                  <a:latin typeface="Bahnschrift" panose="020B0502040204020203" pitchFamily="34" charset="0"/>
                </a:rPr>
                <a:t> RT1-RT2</a:t>
              </a:r>
            </a:p>
            <a:p>
              <a:pPr algn="ctr"/>
              <a:r>
                <a:rPr lang="fr-FR" sz="1050" b="1" dirty="0">
                  <a:latin typeface="Bahnschrift" panose="020B0502040204020203" pitchFamily="34" charset="0"/>
                </a:rPr>
                <a:t>Test 1 : 8 </a:t>
              </a:r>
              <a:r>
                <a:rPr lang="fr-FR" sz="1050" b="1" dirty="0" err="1">
                  <a:latin typeface="Bahnschrift" panose="020B0502040204020203" pitchFamily="34" charset="0"/>
                </a:rPr>
                <a:t>weeks</a:t>
              </a:r>
              <a:endParaRPr lang="fr-FR" sz="1050" b="1" dirty="0">
                <a:latin typeface="Bahnschrift" panose="020B0502040204020203" pitchFamily="34" charset="0"/>
              </a:endParaRPr>
            </a:p>
            <a:p>
              <a:pPr algn="ctr"/>
              <a:r>
                <a:rPr lang="fr-FR" sz="1050" b="1" dirty="0">
                  <a:latin typeface="Bahnschrift" panose="020B0502040204020203" pitchFamily="34" charset="0"/>
                </a:rPr>
                <a:t>± Test 2 : 12 </a:t>
              </a:r>
              <a:r>
                <a:rPr lang="fr-FR" sz="1050" b="1" dirty="0" err="1">
                  <a:latin typeface="Bahnschrift" panose="020B0502040204020203" pitchFamily="34" charset="0"/>
                </a:rPr>
                <a:t>weeks</a:t>
              </a:r>
              <a:endParaRPr lang="fr-FR" sz="1050" b="1" dirty="0">
                <a:latin typeface="Bahnschrift" panose="020B0502040204020203" pitchFamily="34" charset="0"/>
              </a:endParaRPr>
            </a:p>
          </p:txBody>
        </p:sp>
        <p:sp>
          <p:nvSpPr>
            <p:cNvPr id="43" name="Freeform 208">
              <a:extLst>
                <a:ext uri="{FF2B5EF4-FFF2-40B4-BE49-F238E27FC236}">
                  <a16:creationId xmlns:a16="http://schemas.microsoft.com/office/drawing/2014/main" id="{FAFC7F17-0B28-36AD-E6C0-E905C4824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9154" y="3935812"/>
              <a:ext cx="100918" cy="92659"/>
            </a:xfrm>
            <a:custGeom>
              <a:avLst/>
              <a:gdLst>
                <a:gd name="T0" fmla="*/ 255 w 511"/>
                <a:gd name="T1" fmla="*/ 0 h 510"/>
                <a:gd name="T2" fmla="*/ 255 w 511"/>
                <a:gd name="T3" fmla="*/ 0 h 510"/>
                <a:gd name="T4" fmla="*/ 510 w 511"/>
                <a:gd name="T5" fmla="*/ 255 h 510"/>
                <a:gd name="T6" fmla="*/ 510 w 511"/>
                <a:gd name="T7" fmla="*/ 255 h 510"/>
                <a:gd name="T8" fmla="*/ 255 w 511"/>
                <a:gd name="T9" fmla="*/ 509 h 510"/>
                <a:gd name="T10" fmla="*/ 255 w 511"/>
                <a:gd name="T11" fmla="*/ 509 h 510"/>
                <a:gd name="T12" fmla="*/ 0 w 511"/>
                <a:gd name="T13" fmla="*/ 255 h 510"/>
                <a:gd name="T14" fmla="*/ 0 w 511"/>
                <a:gd name="T15" fmla="*/ 255 h 510"/>
                <a:gd name="T16" fmla="*/ 255 w 511"/>
                <a:gd name="T17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510">
                  <a:moveTo>
                    <a:pt x="255" y="0"/>
                  </a:moveTo>
                  <a:lnTo>
                    <a:pt x="255" y="0"/>
                  </a:lnTo>
                  <a:cubicBezTo>
                    <a:pt x="396" y="0"/>
                    <a:pt x="510" y="114"/>
                    <a:pt x="510" y="255"/>
                  </a:cubicBezTo>
                  <a:lnTo>
                    <a:pt x="510" y="255"/>
                  </a:lnTo>
                  <a:cubicBezTo>
                    <a:pt x="510" y="395"/>
                    <a:pt x="396" y="509"/>
                    <a:pt x="255" y="509"/>
                  </a:cubicBezTo>
                  <a:lnTo>
                    <a:pt x="255" y="509"/>
                  </a:lnTo>
                  <a:cubicBezTo>
                    <a:pt x="114" y="509"/>
                    <a:pt x="0" y="395"/>
                    <a:pt x="0" y="255"/>
                  </a:cubicBezTo>
                  <a:lnTo>
                    <a:pt x="0" y="255"/>
                  </a:lnTo>
                  <a:cubicBezTo>
                    <a:pt x="0" y="114"/>
                    <a:pt x="114" y="0"/>
                    <a:pt x="255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 dirty="0">
                <a:latin typeface="Lato Light" panose="020F0502020204030203" pitchFamily="34" charset="0"/>
              </a:endParaRPr>
            </a:p>
          </p:txBody>
        </p:sp>
        <p:sp>
          <p:nvSpPr>
            <p:cNvPr id="44" name="Freeform 208">
              <a:extLst>
                <a:ext uri="{FF2B5EF4-FFF2-40B4-BE49-F238E27FC236}">
                  <a16:creationId xmlns:a16="http://schemas.microsoft.com/office/drawing/2014/main" id="{89B4C16C-89CE-658B-770C-680C30C98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3102" y="4317155"/>
              <a:ext cx="51082" cy="48152"/>
            </a:xfrm>
            <a:custGeom>
              <a:avLst/>
              <a:gdLst>
                <a:gd name="T0" fmla="*/ 255 w 511"/>
                <a:gd name="T1" fmla="*/ 0 h 510"/>
                <a:gd name="T2" fmla="*/ 255 w 511"/>
                <a:gd name="T3" fmla="*/ 0 h 510"/>
                <a:gd name="T4" fmla="*/ 510 w 511"/>
                <a:gd name="T5" fmla="*/ 255 h 510"/>
                <a:gd name="T6" fmla="*/ 510 w 511"/>
                <a:gd name="T7" fmla="*/ 255 h 510"/>
                <a:gd name="T8" fmla="*/ 255 w 511"/>
                <a:gd name="T9" fmla="*/ 509 h 510"/>
                <a:gd name="T10" fmla="*/ 255 w 511"/>
                <a:gd name="T11" fmla="*/ 509 h 510"/>
                <a:gd name="T12" fmla="*/ 0 w 511"/>
                <a:gd name="T13" fmla="*/ 255 h 510"/>
                <a:gd name="T14" fmla="*/ 0 w 511"/>
                <a:gd name="T15" fmla="*/ 255 h 510"/>
                <a:gd name="T16" fmla="*/ 255 w 511"/>
                <a:gd name="T17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510">
                  <a:moveTo>
                    <a:pt x="255" y="0"/>
                  </a:moveTo>
                  <a:lnTo>
                    <a:pt x="255" y="0"/>
                  </a:lnTo>
                  <a:cubicBezTo>
                    <a:pt x="396" y="0"/>
                    <a:pt x="510" y="114"/>
                    <a:pt x="510" y="255"/>
                  </a:cubicBezTo>
                  <a:lnTo>
                    <a:pt x="510" y="255"/>
                  </a:lnTo>
                  <a:cubicBezTo>
                    <a:pt x="510" y="395"/>
                    <a:pt x="396" y="509"/>
                    <a:pt x="255" y="509"/>
                  </a:cubicBezTo>
                  <a:lnTo>
                    <a:pt x="255" y="509"/>
                  </a:lnTo>
                  <a:cubicBezTo>
                    <a:pt x="114" y="509"/>
                    <a:pt x="0" y="395"/>
                    <a:pt x="0" y="255"/>
                  </a:cubicBezTo>
                  <a:lnTo>
                    <a:pt x="0" y="255"/>
                  </a:lnTo>
                  <a:cubicBezTo>
                    <a:pt x="0" y="114"/>
                    <a:pt x="114" y="0"/>
                    <a:pt x="255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 dirty="0">
                <a:latin typeface="Lato Light" panose="020F0502020204030203" pitchFamily="34" charset="0"/>
              </a:endParaRPr>
            </a:p>
          </p:txBody>
        </p:sp>
        <p:sp>
          <p:nvSpPr>
            <p:cNvPr id="45" name="Freeform 208">
              <a:extLst>
                <a:ext uri="{FF2B5EF4-FFF2-40B4-BE49-F238E27FC236}">
                  <a16:creationId xmlns:a16="http://schemas.microsoft.com/office/drawing/2014/main" id="{51FB7C83-CC75-0134-B3ED-80FFC1C26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4072" y="3553350"/>
              <a:ext cx="51082" cy="48152"/>
            </a:xfrm>
            <a:custGeom>
              <a:avLst/>
              <a:gdLst>
                <a:gd name="T0" fmla="*/ 255 w 511"/>
                <a:gd name="T1" fmla="*/ 0 h 510"/>
                <a:gd name="T2" fmla="*/ 255 w 511"/>
                <a:gd name="T3" fmla="*/ 0 h 510"/>
                <a:gd name="T4" fmla="*/ 510 w 511"/>
                <a:gd name="T5" fmla="*/ 255 h 510"/>
                <a:gd name="T6" fmla="*/ 510 w 511"/>
                <a:gd name="T7" fmla="*/ 255 h 510"/>
                <a:gd name="T8" fmla="*/ 255 w 511"/>
                <a:gd name="T9" fmla="*/ 509 h 510"/>
                <a:gd name="T10" fmla="*/ 255 w 511"/>
                <a:gd name="T11" fmla="*/ 509 h 510"/>
                <a:gd name="T12" fmla="*/ 0 w 511"/>
                <a:gd name="T13" fmla="*/ 255 h 510"/>
                <a:gd name="T14" fmla="*/ 0 w 511"/>
                <a:gd name="T15" fmla="*/ 255 h 510"/>
                <a:gd name="T16" fmla="*/ 255 w 511"/>
                <a:gd name="T17" fmla="*/ 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510">
                  <a:moveTo>
                    <a:pt x="255" y="0"/>
                  </a:moveTo>
                  <a:lnTo>
                    <a:pt x="255" y="0"/>
                  </a:lnTo>
                  <a:cubicBezTo>
                    <a:pt x="396" y="0"/>
                    <a:pt x="510" y="114"/>
                    <a:pt x="510" y="255"/>
                  </a:cubicBezTo>
                  <a:lnTo>
                    <a:pt x="510" y="255"/>
                  </a:lnTo>
                  <a:cubicBezTo>
                    <a:pt x="510" y="395"/>
                    <a:pt x="396" y="509"/>
                    <a:pt x="255" y="509"/>
                  </a:cubicBezTo>
                  <a:lnTo>
                    <a:pt x="255" y="509"/>
                  </a:lnTo>
                  <a:cubicBezTo>
                    <a:pt x="114" y="509"/>
                    <a:pt x="0" y="395"/>
                    <a:pt x="0" y="255"/>
                  </a:cubicBezTo>
                  <a:lnTo>
                    <a:pt x="0" y="255"/>
                  </a:lnTo>
                  <a:cubicBezTo>
                    <a:pt x="0" y="114"/>
                    <a:pt x="114" y="0"/>
                    <a:pt x="255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 dirty="0">
                <a:latin typeface="Lato Light" panose="020F0502020204030203" pitchFamily="34" charset="0"/>
              </a:endParaRPr>
            </a:p>
          </p:txBody>
        </p:sp>
        <p:sp>
          <p:nvSpPr>
            <p:cNvPr id="46" name="Connecteur droit 45">
              <a:extLst>
                <a:ext uri="{FF2B5EF4-FFF2-40B4-BE49-F238E27FC236}">
                  <a16:creationId xmlns:a16="http://schemas.microsoft.com/office/drawing/2014/main" id="{96459201-7FE8-BC81-155F-2F6FA97E89D4}"/>
                </a:ext>
              </a:extLst>
            </p:cNvPr>
            <p:cNvSpPr/>
            <p:nvPr/>
          </p:nvSpPr>
          <p:spPr>
            <a:xfrm flipH="1">
              <a:off x="8940925" y="4014250"/>
              <a:ext cx="1195" cy="345339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75000"/>
                </a:schemeClr>
              </a:solidFill>
              <a:prstDash val="dash"/>
              <a:miter lim="800000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7" name="Connecteur droit 46">
              <a:extLst>
                <a:ext uri="{FF2B5EF4-FFF2-40B4-BE49-F238E27FC236}">
                  <a16:creationId xmlns:a16="http://schemas.microsoft.com/office/drawing/2014/main" id="{350065AF-1A81-A0B4-9DE6-0DE600A5A88F}"/>
                </a:ext>
              </a:extLst>
            </p:cNvPr>
            <p:cNvSpPr/>
            <p:nvPr/>
          </p:nvSpPr>
          <p:spPr>
            <a:xfrm flipH="1">
              <a:off x="10685688" y="4002343"/>
              <a:ext cx="1195" cy="345339"/>
            </a:xfrm>
            <a:prstGeom prst="line">
              <a:avLst/>
            </a:prstGeom>
            <a:noFill/>
            <a:ln w="6350" cap="flat" cmpd="sng" algn="ctr">
              <a:solidFill>
                <a:schemeClr val="bg1">
                  <a:lumMod val="75000"/>
                </a:schemeClr>
              </a:solidFill>
              <a:prstDash val="dash"/>
              <a:miter lim="800000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7B2CD0B5-5E0C-6350-A335-22F8B62DE59A}"/>
                </a:ext>
              </a:extLst>
            </p:cNvPr>
            <p:cNvSpPr txBox="1"/>
            <p:nvPr/>
          </p:nvSpPr>
          <p:spPr>
            <a:xfrm>
              <a:off x="4075918" y="5400948"/>
              <a:ext cx="1595309" cy="2616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100" b="1" dirty="0">
                  <a:latin typeface="Bahnschrift" panose="020B0502040204020203" pitchFamily="34" charset="0"/>
                  <a:sym typeface="Wingdings" panose="05000000000000000000" pitchFamily="2" charset="2"/>
                </a:rPr>
                <a:t> </a:t>
              </a:r>
              <a:r>
                <a:rPr lang="en-US" sz="1100" b="1" dirty="0" err="1">
                  <a:latin typeface="Bahnschrift" panose="020B0502040204020203" pitchFamily="34" charset="0"/>
                </a:rPr>
                <a:t>Orthotopic</a:t>
              </a:r>
              <a:r>
                <a:rPr lang="en-US" sz="1100" b="1" dirty="0">
                  <a:latin typeface="Bahnschrift" panose="020B0502040204020203" pitchFamily="34" charset="0"/>
                </a:rPr>
                <a:t> </a:t>
              </a:r>
              <a:r>
                <a:rPr lang="en-US" sz="1100" b="1" dirty="0" err="1">
                  <a:latin typeface="Bahnschrift" panose="020B0502040204020203" pitchFamily="34" charset="0"/>
                </a:rPr>
                <a:t>tumours</a:t>
              </a:r>
              <a:endParaRPr lang="en-US" sz="1100" b="1" dirty="0">
                <a:latin typeface="Bahnschrift" panose="020B0502040204020203" pitchFamily="34" charset="0"/>
              </a:endParaRPr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0FDBCAD2-4373-2C6C-470C-1CD43D8A66C6}"/>
                </a:ext>
              </a:extLst>
            </p:cNvPr>
            <p:cNvSpPr txBox="1"/>
            <p:nvPr/>
          </p:nvSpPr>
          <p:spPr>
            <a:xfrm>
              <a:off x="6658920" y="2198281"/>
              <a:ext cx="4589718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Bahnschrift" panose="020B0502040204020203" pitchFamily="34" charset="0"/>
                </a:rPr>
                <a:t>Question 1 : </a:t>
              </a:r>
              <a:r>
                <a:rPr lang="en-US" sz="1200" dirty="0">
                  <a:latin typeface="Bahnschrift" panose="020B0502040204020203" pitchFamily="34" charset="0"/>
                </a:rPr>
                <a:t>What is the minimum interval between irradiations ? </a:t>
              </a:r>
            </a:p>
            <a:p>
              <a:r>
                <a:rPr lang="fr-FR" sz="1200" dirty="0">
                  <a:latin typeface="Bahnschrift" panose="020B0502040204020203" pitchFamily="34" charset="0"/>
                </a:rPr>
                <a:t>Question 2 : </a:t>
              </a:r>
              <a:r>
                <a:rPr lang="en-US" sz="1200" dirty="0">
                  <a:latin typeface="Bahnschrift" panose="020B0502040204020203" pitchFamily="34" charset="0"/>
                </a:rPr>
                <a:t>What is the optimal fractionation for re-irradiation ?</a:t>
              </a:r>
              <a:endParaRPr lang="fr-FR" sz="1200" dirty="0">
                <a:latin typeface="Bahnschrift" panose="020B0502040204020203" pitchFamily="34" charset="0"/>
              </a:endParaRPr>
            </a:p>
          </p:txBody>
        </p: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A88B5980-44F5-C54D-420D-C301C21F7D0A}"/>
              </a:ext>
            </a:extLst>
          </p:cNvPr>
          <p:cNvSpPr txBox="1"/>
          <p:nvPr/>
        </p:nvSpPr>
        <p:spPr>
          <a:xfrm>
            <a:off x="16001" y="4811233"/>
            <a:ext cx="7501315" cy="1393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u="sng" dirty="0">
                <a:solidFill>
                  <a:srgbClr val="000000"/>
                </a:solidFill>
              </a:rPr>
              <a:t>2 types of </a:t>
            </a:r>
            <a:r>
              <a:rPr lang="fr-FR" sz="1600" u="sng" dirty="0" err="1">
                <a:solidFill>
                  <a:srgbClr val="000000"/>
                </a:solidFill>
              </a:rPr>
              <a:t>brain</a:t>
            </a:r>
            <a:r>
              <a:rPr lang="fr-FR" sz="1600" u="sng" dirty="0">
                <a:solidFill>
                  <a:srgbClr val="000000"/>
                </a:solidFill>
              </a:rPr>
              <a:t> </a:t>
            </a:r>
            <a:r>
              <a:rPr lang="fr-FR" sz="1600" u="sng" dirty="0" err="1">
                <a:solidFill>
                  <a:srgbClr val="000000"/>
                </a:solidFill>
              </a:rPr>
              <a:t>organoids</a:t>
            </a:r>
            <a:r>
              <a:rPr lang="fr-FR" sz="1600" dirty="0">
                <a:solidFill>
                  <a:srgbClr val="000000"/>
                </a:solidFill>
              </a:rPr>
              <a:t>: in collab. </a:t>
            </a:r>
            <a:r>
              <a:rPr lang="fr-FR" sz="1600" dirty="0" err="1">
                <a:solidFill>
                  <a:srgbClr val="000000"/>
                </a:solidFill>
              </a:rPr>
              <a:t>with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err="1">
                <a:solidFill>
                  <a:srgbClr val="000000"/>
                </a:solidFill>
              </a:rPr>
              <a:t>Laboratory</a:t>
            </a:r>
            <a:r>
              <a:rPr lang="fr-FR" sz="1600" dirty="0">
                <a:solidFill>
                  <a:srgbClr val="000000"/>
                </a:solidFill>
              </a:rPr>
              <a:t> of </a:t>
            </a:r>
            <a:r>
              <a:rPr lang="fr-FR" sz="1600" dirty="0" err="1">
                <a:solidFill>
                  <a:srgbClr val="000000"/>
                </a:solidFill>
              </a:rPr>
              <a:t>RadioPathology</a:t>
            </a:r>
            <a:r>
              <a:rPr lang="fr-FR" sz="1600" dirty="0">
                <a:solidFill>
                  <a:srgbClr val="000000"/>
                </a:solidFill>
              </a:rPr>
              <a:t>, CEA </a:t>
            </a:r>
            <a:r>
              <a:rPr lang="fr-FR" sz="1000" dirty="0">
                <a:solidFill>
                  <a:srgbClr val="0070C0"/>
                </a:solidFill>
              </a:rPr>
              <a:t>[</a:t>
            </a:r>
            <a:r>
              <a:rPr lang="en-US" sz="1000" dirty="0" err="1">
                <a:solidFill>
                  <a:srgbClr val="0070C0"/>
                </a:solidFill>
              </a:rPr>
              <a:t>Raguin</a:t>
            </a:r>
            <a:r>
              <a:rPr lang="en-US" sz="1000" dirty="0">
                <a:solidFill>
                  <a:srgbClr val="0070C0"/>
                </a:solidFill>
              </a:rPr>
              <a:t> J, </a:t>
            </a:r>
            <a:r>
              <a:rPr lang="en-US" sz="1000" i="1" dirty="0" err="1">
                <a:solidFill>
                  <a:srgbClr val="0070C0"/>
                </a:solidFill>
              </a:rPr>
              <a:t>BioRxiv</a:t>
            </a:r>
            <a:r>
              <a:rPr lang="en-US" sz="1000" dirty="0">
                <a:solidFill>
                  <a:srgbClr val="0070C0"/>
                </a:solidFill>
              </a:rPr>
              <a:t> 2024</a:t>
            </a:r>
            <a:r>
              <a:rPr lang="fr-FR" sz="1000" dirty="0">
                <a:solidFill>
                  <a:srgbClr val="0070C0"/>
                </a:solidFill>
              </a:rPr>
              <a:t>]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dirty="0" err="1">
                <a:solidFill>
                  <a:srgbClr val="000000"/>
                </a:solidFill>
              </a:rPr>
              <a:t>Healthy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err="1">
                <a:solidFill>
                  <a:srgbClr val="000000"/>
                </a:solidFill>
              </a:rPr>
              <a:t>brain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err="1">
                <a:solidFill>
                  <a:srgbClr val="000000"/>
                </a:solidFill>
              </a:rPr>
              <a:t>organoids</a:t>
            </a:r>
            <a:endParaRPr lang="fr-FR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FR" sz="1600" i="1" dirty="0" err="1">
                <a:solidFill>
                  <a:srgbClr val="000000"/>
                </a:solidFill>
              </a:rPr>
              <a:t>Glioblastoma</a:t>
            </a:r>
            <a:r>
              <a:rPr lang="fr-FR" sz="1600" i="1" dirty="0">
                <a:solidFill>
                  <a:srgbClr val="000000"/>
                </a:solidFill>
              </a:rPr>
              <a:t>-like </a:t>
            </a:r>
            <a:r>
              <a:rPr lang="fr-FR" sz="1600" dirty="0" err="1">
                <a:solidFill>
                  <a:srgbClr val="000000"/>
                </a:solidFill>
              </a:rPr>
              <a:t>brain</a:t>
            </a:r>
            <a:r>
              <a:rPr lang="fr-FR" sz="1600" dirty="0">
                <a:solidFill>
                  <a:srgbClr val="000000"/>
                </a:solidFill>
              </a:rPr>
              <a:t> </a:t>
            </a:r>
            <a:r>
              <a:rPr lang="fr-FR" sz="1600" dirty="0" err="1">
                <a:solidFill>
                  <a:srgbClr val="000000"/>
                </a:solidFill>
              </a:rPr>
              <a:t>organoids</a:t>
            </a:r>
            <a:endParaRPr lang="fr-FR" sz="1600" dirty="0">
              <a:solidFill>
                <a:srgbClr val="0070C0"/>
              </a:solidFill>
            </a:endParaRPr>
          </a:p>
        </p:txBody>
      </p: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3B72444E-1A76-5C7C-EB13-ED46048F7AF3}"/>
              </a:ext>
            </a:extLst>
          </p:cNvPr>
          <p:cNvGrpSpPr/>
          <p:nvPr/>
        </p:nvGrpSpPr>
        <p:grpSpPr>
          <a:xfrm>
            <a:off x="5067907" y="4840288"/>
            <a:ext cx="7082750" cy="2045999"/>
            <a:chOff x="854542" y="2338482"/>
            <a:chExt cx="12525695" cy="4217757"/>
          </a:xfrm>
        </p:grpSpPr>
        <p:pic>
          <p:nvPicPr>
            <p:cNvPr id="53" name="Picture 4" descr="ATM Phosphorylates Histone H2AX in Response to DNA Double-strand Breaks -  ScienceDirect">
              <a:extLst>
                <a:ext uri="{FF2B5EF4-FFF2-40B4-BE49-F238E27FC236}">
                  <a16:creationId xmlns:a16="http://schemas.microsoft.com/office/drawing/2014/main" id="{3D057863-B214-2D22-4C4F-BF9E0A6DED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" t="59803" r="34787" b="675"/>
            <a:stretch/>
          </p:blipFill>
          <p:spPr bwMode="auto">
            <a:xfrm>
              <a:off x="8930481" y="3594054"/>
              <a:ext cx="3349975" cy="264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7F15D1DC-5F6C-E806-EEFE-60E685417982}"/>
                </a:ext>
              </a:extLst>
            </p:cNvPr>
            <p:cNvGrpSpPr/>
            <p:nvPr/>
          </p:nvGrpSpPr>
          <p:grpSpPr>
            <a:xfrm>
              <a:off x="5187683" y="3097109"/>
              <a:ext cx="459355" cy="374480"/>
              <a:chOff x="9225281" y="1361440"/>
              <a:chExt cx="416560" cy="339592"/>
            </a:xfrm>
          </p:grpSpPr>
          <p:sp>
            <p:nvSpPr>
              <p:cNvPr id="55" name="Rectangle : coins arrondis 54">
                <a:extLst>
                  <a:ext uri="{FF2B5EF4-FFF2-40B4-BE49-F238E27FC236}">
                    <a16:creationId xmlns:a16="http://schemas.microsoft.com/office/drawing/2014/main" id="{D9084D07-08D3-99DE-E0E8-6BD12B4E445E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solidFill>
                <a:srgbClr val="15FF7F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56" name="Ellipse 55">
                <a:extLst>
                  <a:ext uri="{FF2B5EF4-FFF2-40B4-BE49-F238E27FC236}">
                    <a16:creationId xmlns:a16="http://schemas.microsoft.com/office/drawing/2014/main" id="{5574D737-67C3-A47A-B0E0-A5C5A6C5FE79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951843A4-AB07-1078-DEB8-2EBA5B1B1325}"/>
                </a:ext>
              </a:extLst>
            </p:cNvPr>
            <p:cNvGrpSpPr/>
            <p:nvPr/>
          </p:nvGrpSpPr>
          <p:grpSpPr>
            <a:xfrm rot="20193663">
              <a:off x="5221091" y="3436895"/>
              <a:ext cx="459355" cy="374480"/>
              <a:chOff x="9225281" y="1361440"/>
              <a:chExt cx="416560" cy="339592"/>
            </a:xfrm>
          </p:grpSpPr>
          <p:sp>
            <p:nvSpPr>
              <p:cNvPr id="58" name="Rectangle : coins arrondis 57">
                <a:extLst>
                  <a:ext uri="{FF2B5EF4-FFF2-40B4-BE49-F238E27FC236}">
                    <a16:creationId xmlns:a16="http://schemas.microsoft.com/office/drawing/2014/main" id="{D32003B4-5721-CFAA-A986-120BCF587D00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solidFill>
                <a:srgbClr val="15FF7F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59" name="Ellipse 58">
                <a:extLst>
                  <a:ext uri="{FF2B5EF4-FFF2-40B4-BE49-F238E27FC236}">
                    <a16:creationId xmlns:a16="http://schemas.microsoft.com/office/drawing/2014/main" id="{F6F62EC4-491F-BCD9-2169-D95FE324E8DA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3F6C131D-54C9-F27B-0C1F-E310452CE941}"/>
                </a:ext>
              </a:extLst>
            </p:cNvPr>
            <p:cNvGrpSpPr/>
            <p:nvPr/>
          </p:nvGrpSpPr>
          <p:grpSpPr>
            <a:xfrm rot="748685">
              <a:off x="5578794" y="2899062"/>
              <a:ext cx="459355" cy="374480"/>
              <a:chOff x="9225281" y="1361440"/>
              <a:chExt cx="416560" cy="339592"/>
            </a:xfrm>
          </p:grpSpPr>
          <p:sp>
            <p:nvSpPr>
              <p:cNvPr id="61" name="Rectangle : coins arrondis 60">
                <a:extLst>
                  <a:ext uri="{FF2B5EF4-FFF2-40B4-BE49-F238E27FC236}">
                    <a16:creationId xmlns:a16="http://schemas.microsoft.com/office/drawing/2014/main" id="{47D92147-0E92-BCF8-FE16-857F364D4867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solidFill>
                <a:srgbClr val="15FF7F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50677FBF-B3DF-80C9-3820-C61EA985F62E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grpSp>
          <p:nvGrpSpPr>
            <p:cNvPr id="63" name="Groupe 62">
              <a:extLst>
                <a:ext uri="{FF2B5EF4-FFF2-40B4-BE49-F238E27FC236}">
                  <a16:creationId xmlns:a16="http://schemas.microsoft.com/office/drawing/2014/main" id="{A409C59A-3BB2-48DF-5138-D8A41CF794CA}"/>
                </a:ext>
              </a:extLst>
            </p:cNvPr>
            <p:cNvGrpSpPr/>
            <p:nvPr/>
          </p:nvGrpSpPr>
          <p:grpSpPr>
            <a:xfrm rot="911943">
              <a:off x="5934213" y="3402532"/>
              <a:ext cx="459355" cy="374480"/>
              <a:chOff x="9225281" y="1361440"/>
              <a:chExt cx="416560" cy="339592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64" name="Rectangle : coins arrondis 63">
                <a:extLst>
                  <a:ext uri="{FF2B5EF4-FFF2-40B4-BE49-F238E27FC236}">
                    <a16:creationId xmlns:a16="http://schemas.microsoft.com/office/drawing/2014/main" id="{65413A1E-4D27-D6CD-588E-D63801A0BE05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8172564E-905C-BBD2-A361-F33AE90A1B63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2408294B-0575-4874-2D93-499A412AF702}"/>
                </a:ext>
              </a:extLst>
            </p:cNvPr>
            <p:cNvGrpSpPr/>
            <p:nvPr/>
          </p:nvGrpSpPr>
          <p:grpSpPr>
            <a:xfrm>
              <a:off x="5634923" y="3606063"/>
              <a:ext cx="459355" cy="374480"/>
              <a:chOff x="9225281" y="1361440"/>
              <a:chExt cx="416560" cy="339592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67" name="Rectangle : coins arrondis 66">
                <a:extLst>
                  <a:ext uri="{FF2B5EF4-FFF2-40B4-BE49-F238E27FC236}">
                    <a16:creationId xmlns:a16="http://schemas.microsoft.com/office/drawing/2014/main" id="{8331DF6A-6404-5483-F635-18BD1B2ADB81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A5244573-6E2C-691A-7B77-6994FFC13970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DD676122-3828-9CA6-56B3-81CAF7389ED7}"/>
                </a:ext>
              </a:extLst>
            </p:cNvPr>
            <p:cNvGrpSpPr/>
            <p:nvPr/>
          </p:nvGrpSpPr>
          <p:grpSpPr>
            <a:xfrm rot="1464965">
              <a:off x="5580249" y="3271084"/>
              <a:ext cx="459355" cy="374480"/>
              <a:chOff x="9225281" y="1361440"/>
              <a:chExt cx="416560" cy="339592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70" name="Rectangle : coins arrondis 69">
                <a:extLst>
                  <a:ext uri="{FF2B5EF4-FFF2-40B4-BE49-F238E27FC236}">
                    <a16:creationId xmlns:a16="http://schemas.microsoft.com/office/drawing/2014/main" id="{965B947C-5149-0D1A-88F0-C5067CB296C4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F9DD89A4-1858-8BC9-3190-7028500C66CC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grpSp>
          <p:nvGrpSpPr>
            <p:cNvPr id="72" name="Groupe 71">
              <a:extLst>
                <a:ext uri="{FF2B5EF4-FFF2-40B4-BE49-F238E27FC236}">
                  <a16:creationId xmlns:a16="http://schemas.microsoft.com/office/drawing/2014/main" id="{67A3D7E9-B19F-BBF3-506A-2EEACE589CE0}"/>
                </a:ext>
              </a:extLst>
            </p:cNvPr>
            <p:cNvGrpSpPr/>
            <p:nvPr/>
          </p:nvGrpSpPr>
          <p:grpSpPr>
            <a:xfrm rot="4032115">
              <a:off x="5876321" y="3064506"/>
              <a:ext cx="459355" cy="374480"/>
              <a:chOff x="9225281" y="1361440"/>
              <a:chExt cx="416560" cy="339592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73" name="Rectangle : coins arrondis 72">
                <a:extLst>
                  <a:ext uri="{FF2B5EF4-FFF2-40B4-BE49-F238E27FC236}">
                    <a16:creationId xmlns:a16="http://schemas.microsoft.com/office/drawing/2014/main" id="{35BDD4E3-C2C6-00B0-9C01-511D6F2EC04B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389DEBFD-85F2-252C-4227-4FE2DECACC2A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8B419306-76CF-D0FB-497C-45B8158524EA}"/>
                </a:ext>
              </a:extLst>
            </p:cNvPr>
            <p:cNvGrpSpPr/>
            <p:nvPr/>
          </p:nvGrpSpPr>
          <p:grpSpPr>
            <a:xfrm rot="1464965">
              <a:off x="5401509" y="3768663"/>
              <a:ext cx="459355" cy="374480"/>
              <a:chOff x="9225281" y="1361440"/>
              <a:chExt cx="416560" cy="339592"/>
            </a:xfrm>
          </p:grpSpPr>
          <p:sp>
            <p:nvSpPr>
              <p:cNvPr id="76" name="Rectangle : coins arrondis 75">
                <a:extLst>
                  <a:ext uri="{FF2B5EF4-FFF2-40B4-BE49-F238E27FC236}">
                    <a16:creationId xmlns:a16="http://schemas.microsoft.com/office/drawing/2014/main" id="{6D96DDE1-5B68-4E75-7731-E7F47D647A0D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solidFill>
                <a:srgbClr val="15FF7F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2FA0DD32-7988-BA7F-4380-49F5ED5BF6FF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CD758AD6-195A-55AE-7041-E51EC8C547D5}"/>
                </a:ext>
              </a:extLst>
            </p:cNvPr>
            <p:cNvGrpSpPr/>
            <p:nvPr/>
          </p:nvGrpSpPr>
          <p:grpSpPr>
            <a:xfrm rot="20158862">
              <a:off x="5868868" y="3800464"/>
              <a:ext cx="459355" cy="374480"/>
              <a:chOff x="9225281" y="1361440"/>
              <a:chExt cx="416560" cy="339592"/>
            </a:xfrm>
          </p:grpSpPr>
          <p:sp>
            <p:nvSpPr>
              <p:cNvPr id="79" name="Rectangle : coins arrondis 78">
                <a:extLst>
                  <a:ext uri="{FF2B5EF4-FFF2-40B4-BE49-F238E27FC236}">
                    <a16:creationId xmlns:a16="http://schemas.microsoft.com/office/drawing/2014/main" id="{95DDC061-E0BA-6B94-DE57-3E5B06FBB3B6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solidFill>
                <a:srgbClr val="15FF7F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7E6D9D4C-54A1-4BEE-1865-55DCC4135B17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sp>
          <p:nvSpPr>
            <p:cNvPr id="81" name="Éclair 28">
              <a:extLst>
                <a:ext uri="{FF2B5EF4-FFF2-40B4-BE49-F238E27FC236}">
                  <a16:creationId xmlns:a16="http://schemas.microsoft.com/office/drawing/2014/main" id="{30DEC7B0-8C46-CF2A-6AC0-2D281F0DBE24}"/>
                </a:ext>
              </a:extLst>
            </p:cNvPr>
            <p:cNvSpPr/>
            <p:nvPr/>
          </p:nvSpPr>
          <p:spPr>
            <a:xfrm>
              <a:off x="4896349" y="2338482"/>
              <a:ext cx="903713" cy="10254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8472"/>
                <a:gd name="f8" fmla="val 12860"/>
                <a:gd name="f9" fmla="val 6080"/>
                <a:gd name="f10" fmla="val 11050"/>
                <a:gd name="f11" fmla="val 6797"/>
                <a:gd name="f12" fmla="val 16577"/>
                <a:gd name="f13" fmla="val 12007"/>
                <a:gd name="f14" fmla="val 14767"/>
                <a:gd name="f15" fmla="val 12877"/>
                <a:gd name="f16" fmla="val 10012"/>
                <a:gd name="f17" fmla="val 14915"/>
                <a:gd name="f18" fmla="val 12222"/>
                <a:gd name="f19" fmla="val 13987"/>
                <a:gd name="f20" fmla="val 5022"/>
                <a:gd name="f21" fmla="val 9705"/>
                <a:gd name="f22" fmla="val 7602"/>
                <a:gd name="f23" fmla="val 8382"/>
                <a:gd name="f24" fmla="val 3890"/>
                <a:gd name="f25" fmla="+- 0 0 -360"/>
                <a:gd name="f26" fmla="+- 0 0 -270"/>
                <a:gd name="f27" fmla="+- 0 0 -180"/>
                <a:gd name="f28" fmla="+- 0 0 -90"/>
                <a:gd name="f29" fmla="*/ f3 1 21600"/>
                <a:gd name="f30" fmla="*/ f4 1 21600"/>
                <a:gd name="f31" fmla="+- f6 0 f5"/>
                <a:gd name="f32" fmla="*/ f25 f0 1"/>
                <a:gd name="f33" fmla="*/ f26 f0 1"/>
                <a:gd name="f34" fmla="*/ f27 f0 1"/>
                <a:gd name="f35" fmla="*/ f28 f0 1"/>
                <a:gd name="f36" fmla="*/ f31 1 21600"/>
                <a:gd name="f37" fmla="*/ f31 5022 1"/>
                <a:gd name="f38" fmla="*/ f31 8472 1"/>
                <a:gd name="f39" fmla="*/ f31 8757 1"/>
                <a:gd name="f40" fmla="*/ f31 10012 1"/>
                <a:gd name="f41" fmla="*/ f31 12860 1"/>
                <a:gd name="f42" fmla="*/ f31 13917 1"/>
                <a:gd name="f43" fmla="*/ f31 16577 1"/>
                <a:gd name="f44" fmla="*/ f31 3890 1"/>
                <a:gd name="f45" fmla="*/ f31 6080 1"/>
                <a:gd name="f46" fmla="*/ f31 7437 1"/>
                <a:gd name="f47" fmla="*/ f31 9705 1"/>
                <a:gd name="f48" fmla="*/ f31 12007 1"/>
                <a:gd name="f49" fmla="*/ f31 14277 1"/>
                <a:gd name="f50" fmla="*/ f31 14915 1"/>
                <a:gd name="f51" fmla="*/ f32 1 f2"/>
                <a:gd name="f52" fmla="*/ f33 1 f2"/>
                <a:gd name="f53" fmla="*/ f34 1 f2"/>
                <a:gd name="f54" fmla="*/ f35 1 f2"/>
                <a:gd name="f55" fmla="*/ f37 1 21600"/>
                <a:gd name="f56" fmla="*/ f38 1 21600"/>
                <a:gd name="f57" fmla="*/ f39 1 21600"/>
                <a:gd name="f58" fmla="*/ f40 1 21600"/>
                <a:gd name="f59" fmla="*/ f41 1 21600"/>
                <a:gd name="f60" fmla="*/ f42 1 21600"/>
                <a:gd name="f61" fmla="*/ f43 1 21600"/>
                <a:gd name="f62" fmla="*/ f44 1 21600"/>
                <a:gd name="f63" fmla="*/ f45 1 21600"/>
                <a:gd name="f64" fmla="*/ f46 1 21600"/>
                <a:gd name="f65" fmla="*/ f47 1 21600"/>
                <a:gd name="f66" fmla="*/ f48 1 21600"/>
                <a:gd name="f67" fmla="*/ f49 1 21600"/>
                <a:gd name="f68" fmla="*/ f50 1 21600"/>
                <a:gd name="f69" fmla="*/ f5 1 f36"/>
                <a:gd name="f70" fmla="*/ f6 1 f36"/>
                <a:gd name="f71" fmla="+- f51 0 f1"/>
                <a:gd name="f72" fmla="+- f52 0 f1"/>
                <a:gd name="f73" fmla="+- f53 0 f1"/>
                <a:gd name="f74" fmla="+- f54 0 f1"/>
                <a:gd name="f75" fmla="*/ f56 1 f36"/>
                <a:gd name="f76" fmla="*/ f62 1 f36"/>
                <a:gd name="f77" fmla="*/ f55 1 f36"/>
                <a:gd name="f78" fmla="*/ f65 1 f36"/>
                <a:gd name="f79" fmla="*/ f58 1 f36"/>
                <a:gd name="f80" fmla="*/ f68 1 f36"/>
                <a:gd name="f81" fmla="*/ f61 1 f36"/>
                <a:gd name="f82" fmla="*/ f66 1 f36"/>
                <a:gd name="f83" fmla="*/ f59 1 f36"/>
                <a:gd name="f84" fmla="*/ f63 1 f36"/>
                <a:gd name="f85" fmla="*/ f57 1 f36"/>
                <a:gd name="f86" fmla="*/ f60 1 f36"/>
                <a:gd name="f87" fmla="*/ f64 1 f36"/>
                <a:gd name="f88" fmla="*/ f67 1 f36"/>
                <a:gd name="f89" fmla="*/ f69 f30 1"/>
                <a:gd name="f90" fmla="*/ f69 f29 1"/>
                <a:gd name="f91" fmla="*/ f70 f29 1"/>
                <a:gd name="f92" fmla="*/ f70 f30 1"/>
                <a:gd name="f93" fmla="*/ f85 f29 1"/>
                <a:gd name="f94" fmla="*/ f86 f29 1"/>
                <a:gd name="f95" fmla="*/ f88 f30 1"/>
                <a:gd name="f96" fmla="*/ f87 f30 1"/>
                <a:gd name="f97" fmla="*/ f75 f29 1"/>
                <a:gd name="f98" fmla="*/ f76 f30 1"/>
                <a:gd name="f99" fmla="*/ f77 f29 1"/>
                <a:gd name="f100" fmla="*/ f78 f30 1"/>
                <a:gd name="f101" fmla="*/ f79 f29 1"/>
                <a:gd name="f102" fmla="*/ f80 f30 1"/>
                <a:gd name="f103" fmla="*/ f81 f29 1"/>
                <a:gd name="f104" fmla="*/ f82 f30 1"/>
                <a:gd name="f105" fmla="*/ f83 f29 1"/>
                <a:gd name="f106" fmla="*/ f84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97" y="f89"/>
                </a:cxn>
                <a:cxn ang="f71">
                  <a:pos x="f90" y="f98"/>
                </a:cxn>
                <a:cxn ang="f72">
                  <a:pos x="f99" y="f100"/>
                </a:cxn>
                <a:cxn ang="f72">
                  <a:pos x="f101" y="f102"/>
                </a:cxn>
                <a:cxn ang="f73">
                  <a:pos x="f91" y="f92"/>
                </a:cxn>
                <a:cxn ang="f74">
                  <a:pos x="f103" y="f104"/>
                </a:cxn>
                <a:cxn ang="f74">
                  <a:pos x="f105" y="f106"/>
                </a:cxn>
              </a:cxnLst>
              <a:rect l="f93" t="f96" r="f94" b="f95"/>
              <a:pathLst>
                <a:path w="21600" h="21600">
                  <a:moveTo>
                    <a:pt x="f7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6" y="f6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5" y="f24"/>
                  </a:lnTo>
                  <a:close/>
                </a:path>
              </a:pathLst>
            </a:custGeom>
            <a:solidFill>
              <a:srgbClr val="FFFF00"/>
            </a:solidFill>
            <a:ln w="19050" cap="flat">
              <a:solidFill>
                <a:srgbClr val="000000"/>
              </a:solidFill>
              <a:prstDash val="solid"/>
              <a:miter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 vert="horz" wrap="square" lIns="100834" tIns="50417" rIns="100834" bIns="50417" anchor="ctr" anchorCtr="1" compatLnSpc="1">
              <a:noAutofit/>
            </a:bodyPr>
            <a:lstStyle/>
            <a:p>
              <a:pPr algn="ctr" defTabSz="1008309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050">
                <a:solidFill>
                  <a:srgbClr val="FFFFFF"/>
                </a:solidFill>
                <a:latin typeface="Calibri"/>
              </a:endParaRPr>
            </a:p>
          </p:txBody>
        </p:sp>
        <p:cxnSp>
          <p:nvCxnSpPr>
            <p:cNvPr id="82" name="Connecteur : en angle 194">
              <a:extLst>
                <a:ext uri="{FF2B5EF4-FFF2-40B4-BE49-F238E27FC236}">
                  <a16:creationId xmlns:a16="http://schemas.microsoft.com/office/drawing/2014/main" id="{85C19844-3221-D9C7-A5A7-3A1231EAB2A2}"/>
                </a:ext>
              </a:extLst>
            </p:cNvPr>
            <p:cNvCxnSpPr>
              <a:cxnSpLocks/>
            </p:cNvCxnSpPr>
            <p:nvPr/>
          </p:nvCxnSpPr>
          <p:spPr>
            <a:xfrm>
              <a:off x="6643843" y="3404092"/>
              <a:ext cx="2021576" cy="146376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 : en angle 196">
              <a:extLst>
                <a:ext uri="{FF2B5EF4-FFF2-40B4-BE49-F238E27FC236}">
                  <a16:creationId xmlns:a16="http://schemas.microsoft.com/office/drawing/2014/main" id="{857A91EA-B060-62CD-1AD0-B119BC07CF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3843" y="4867855"/>
              <a:ext cx="2021576" cy="1119503"/>
            </a:xfrm>
            <a:prstGeom prst="bent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7203A96F-6592-D92D-D56B-3EB10DF45405}"/>
                </a:ext>
              </a:extLst>
            </p:cNvPr>
            <p:cNvSpPr txBox="1"/>
            <p:nvPr/>
          </p:nvSpPr>
          <p:spPr>
            <a:xfrm>
              <a:off x="7912903" y="2851224"/>
              <a:ext cx="5467334" cy="8565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050" dirty="0" err="1">
                  <a:solidFill>
                    <a:srgbClr val="000000"/>
                  </a:solidFill>
                </a:rPr>
                <a:t>Assessment</a:t>
              </a:r>
              <a:r>
                <a:rPr lang="fr-FR" sz="1050" dirty="0">
                  <a:solidFill>
                    <a:srgbClr val="000000"/>
                  </a:solidFill>
                </a:rPr>
                <a:t> of </a:t>
              </a:r>
              <a:r>
                <a:rPr lang="fr-FR" sz="1050" dirty="0" err="1">
                  <a:solidFill>
                    <a:srgbClr val="000000"/>
                  </a:solidFill>
                </a:rPr>
                <a:t>different</a:t>
              </a:r>
              <a:r>
                <a:rPr lang="fr-FR" sz="1050" dirty="0">
                  <a:solidFill>
                    <a:srgbClr val="000000"/>
                  </a:solidFill>
                </a:rPr>
                <a:t> </a:t>
              </a:r>
              <a:r>
                <a:rPr lang="fr-FR" sz="1050" dirty="0" err="1">
                  <a:solidFill>
                    <a:srgbClr val="000000"/>
                  </a:solidFill>
                </a:rPr>
                <a:t>radiosensibility</a:t>
              </a:r>
              <a:r>
                <a:rPr lang="fr-FR" sz="1050" dirty="0">
                  <a:solidFill>
                    <a:srgbClr val="000000"/>
                  </a:solidFill>
                </a:rPr>
                <a:t> </a:t>
              </a:r>
              <a:r>
                <a:rPr lang="fr-FR" sz="1050" dirty="0" err="1">
                  <a:solidFill>
                    <a:srgbClr val="000000"/>
                  </a:solidFill>
                </a:rPr>
                <a:t>biomarkers</a:t>
              </a:r>
              <a:r>
                <a:rPr lang="fr-FR" sz="1050" dirty="0">
                  <a:solidFill>
                    <a:srgbClr val="000000"/>
                  </a:solidFill>
                </a:rPr>
                <a:t> (SF2, IF-</a:t>
              </a:r>
              <a:r>
                <a:rPr lang="el-GR" sz="1050" dirty="0">
                  <a:solidFill>
                    <a:srgbClr val="000000"/>
                  </a:solidFill>
                </a:rPr>
                <a:t>γ</a:t>
              </a:r>
              <a:r>
                <a:rPr lang="fr-FR" sz="1050" dirty="0">
                  <a:solidFill>
                    <a:srgbClr val="000000"/>
                  </a:solidFill>
                </a:rPr>
                <a:t>H2AX, IF-</a:t>
              </a:r>
              <a:r>
                <a:rPr lang="fr-FR" sz="1050" dirty="0" err="1">
                  <a:solidFill>
                    <a:srgbClr val="000000"/>
                  </a:solidFill>
                </a:rPr>
                <a:t>pATM</a:t>
              </a:r>
              <a:r>
                <a:rPr lang="fr-FR" sz="1050" dirty="0">
                  <a:solidFill>
                    <a:srgbClr val="000000"/>
                  </a:solidFill>
                </a:rPr>
                <a:t> …) </a:t>
              </a:r>
              <a:r>
                <a:rPr lang="fr-FR" sz="800" dirty="0">
                  <a:solidFill>
                    <a:srgbClr val="0070C0"/>
                  </a:solidFill>
                </a:rPr>
                <a:t>[Le Reun E, </a:t>
              </a:r>
              <a:r>
                <a:rPr lang="fr-FR" sz="800" i="1" dirty="0">
                  <a:solidFill>
                    <a:srgbClr val="0070C0"/>
                  </a:solidFill>
                </a:rPr>
                <a:t>Int J Mol </a:t>
              </a:r>
              <a:r>
                <a:rPr lang="fr-FR" sz="800" i="1" dirty="0" err="1">
                  <a:solidFill>
                    <a:srgbClr val="0070C0"/>
                  </a:solidFill>
                </a:rPr>
                <a:t>Sci</a:t>
              </a:r>
              <a:r>
                <a:rPr lang="fr-FR" sz="800" i="1" dirty="0">
                  <a:solidFill>
                    <a:srgbClr val="0070C0"/>
                  </a:solidFill>
                </a:rPr>
                <a:t> </a:t>
              </a:r>
              <a:r>
                <a:rPr lang="fr-FR" sz="800" dirty="0">
                  <a:solidFill>
                    <a:srgbClr val="0070C0"/>
                  </a:solidFill>
                </a:rPr>
                <a:t>2022]</a:t>
              </a:r>
            </a:p>
          </p:txBody>
        </p:sp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3CDEAF61-4014-E27E-7D1A-809B83558CE0}"/>
                </a:ext>
              </a:extLst>
            </p:cNvPr>
            <p:cNvGrpSpPr/>
            <p:nvPr/>
          </p:nvGrpSpPr>
          <p:grpSpPr>
            <a:xfrm>
              <a:off x="5187683" y="5478404"/>
              <a:ext cx="459355" cy="374480"/>
              <a:chOff x="9225281" y="1361440"/>
              <a:chExt cx="416560" cy="339592"/>
            </a:xfrm>
          </p:grpSpPr>
          <p:sp>
            <p:nvSpPr>
              <p:cNvPr id="86" name="Rectangle : coins arrondis 85">
                <a:extLst>
                  <a:ext uri="{FF2B5EF4-FFF2-40B4-BE49-F238E27FC236}">
                    <a16:creationId xmlns:a16="http://schemas.microsoft.com/office/drawing/2014/main" id="{BCB3AA0F-C4CF-C9EE-A9EE-52AE7B203B31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solidFill>
                <a:srgbClr val="15FF7F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87" name="Ellipse 86">
                <a:extLst>
                  <a:ext uri="{FF2B5EF4-FFF2-40B4-BE49-F238E27FC236}">
                    <a16:creationId xmlns:a16="http://schemas.microsoft.com/office/drawing/2014/main" id="{BB7F7ADC-FBC8-FFCA-D85E-89C6838FE08C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grpSp>
          <p:nvGrpSpPr>
            <p:cNvPr id="88" name="Groupe 87">
              <a:extLst>
                <a:ext uri="{FF2B5EF4-FFF2-40B4-BE49-F238E27FC236}">
                  <a16:creationId xmlns:a16="http://schemas.microsoft.com/office/drawing/2014/main" id="{DE8805DC-9A65-EB54-3596-317048E904DA}"/>
                </a:ext>
              </a:extLst>
            </p:cNvPr>
            <p:cNvGrpSpPr/>
            <p:nvPr/>
          </p:nvGrpSpPr>
          <p:grpSpPr>
            <a:xfrm rot="20193663">
              <a:off x="5221091" y="5818191"/>
              <a:ext cx="459355" cy="374480"/>
              <a:chOff x="9225281" y="1361440"/>
              <a:chExt cx="416560" cy="339592"/>
            </a:xfrm>
          </p:grpSpPr>
          <p:sp>
            <p:nvSpPr>
              <p:cNvPr id="89" name="Rectangle : coins arrondis 88">
                <a:extLst>
                  <a:ext uri="{FF2B5EF4-FFF2-40B4-BE49-F238E27FC236}">
                    <a16:creationId xmlns:a16="http://schemas.microsoft.com/office/drawing/2014/main" id="{08B80073-CC56-D120-7FF0-0C2F4D8AC469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solidFill>
                <a:srgbClr val="15FF7F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90" name="Ellipse 89">
                <a:extLst>
                  <a:ext uri="{FF2B5EF4-FFF2-40B4-BE49-F238E27FC236}">
                    <a16:creationId xmlns:a16="http://schemas.microsoft.com/office/drawing/2014/main" id="{8744A51A-C7FB-1F79-A872-60D0C8654219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1E0A39F4-96DA-74C7-B631-A491D1FA274B}"/>
                </a:ext>
              </a:extLst>
            </p:cNvPr>
            <p:cNvGrpSpPr/>
            <p:nvPr/>
          </p:nvGrpSpPr>
          <p:grpSpPr>
            <a:xfrm rot="748685">
              <a:off x="5578794" y="5280357"/>
              <a:ext cx="459355" cy="374480"/>
              <a:chOff x="9225281" y="1361440"/>
              <a:chExt cx="416560" cy="339592"/>
            </a:xfrm>
          </p:grpSpPr>
          <p:sp>
            <p:nvSpPr>
              <p:cNvPr id="92" name="Rectangle : coins arrondis 91">
                <a:extLst>
                  <a:ext uri="{FF2B5EF4-FFF2-40B4-BE49-F238E27FC236}">
                    <a16:creationId xmlns:a16="http://schemas.microsoft.com/office/drawing/2014/main" id="{B09E9088-2006-20E7-0F29-EBF31BCC1D55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solidFill>
                <a:srgbClr val="15FF7F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93" name="Ellipse 92">
                <a:extLst>
                  <a:ext uri="{FF2B5EF4-FFF2-40B4-BE49-F238E27FC236}">
                    <a16:creationId xmlns:a16="http://schemas.microsoft.com/office/drawing/2014/main" id="{48CBD3F3-21F3-AF8D-CCD2-C695EA1ECF2F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28C8BC85-4E8F-DE15-B971-38FEECDAA97E}"/>
                </a:ext>
              </a:extLst>
            </p:cNvPr>
            <p:cNvGrpSpPr/>
            <p:nvPr/>
          </p:nvGrpSpPr>
          <p:grpSpPr>
            <a:xfrm rot="911943">
              <a:off x="5934213" y="5783827"/>
              <a:ext cx="459355" cy="374480"/>
              <a:chOff x="9225281" y="1361440"/>
              <a:chExt cx="416560" cy="339592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95" name="Rectangle : coins arrondis 94">
                <a:extLst>
                  <a:ext uri="{FF2B5EF4-FFF2-40B4-BE49-F238E27FC236}">
                    <a16:creationId xmlns:a16="http://schemas.microsoft.com/office/drawing/2014/main" id="{008D0537-FBE5-0DC5-FA27-C461769A0A34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96" name="Ellipse 95">
                <a:extLst>
                  <a:ext uri="{FF2B5EF4-FFF2-40B4-BE49-F238E27FC236}">
                    <a16:creationId xmlns:a16="http://schemas.microsoft.com/office/drawing/2014/main" id="{0BE78735-0E36-A2DC-C350-365515490C98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A35A8F7F-6795-3E6E-B72C-961D49F97E69}"/>
                </a:ext>
              </a:extLst>
            </p:cNvPr>
            <p:cNvGrpSpPr/>
            <p:nvPr/>
          </p:nvGrpSpPr>
          <p:grpSpPr>
            <a:xfrm>
              <a:off x="5634923" y="5987358"/>
              <a:ext cx="459355" cy="374480"/>
              <a:chOff x="9225281" y="1361440"/>
              <a:chExt cx="416560" cy="339592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98" name="Rectangle : coins arrondis 97">
                <a:extLst>
                  <a:ext uri="{FF2B5EF4-FFF2-40B4-BE49-F238E27FC236}">
                    <a16:creationId xmlns:a16="http://schemas.microsoft.com/office/drawing/2014/main" id="{552BF7E6-599B-F69A-F308-9021C5D877BF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99" name="Ellipse 98">
                <a:extLst>
                  <a:ext uri="{FF2B5EF4-FFF2-40B4-BE49-F238E27FC236}">
                    <a16:creationId xmlns:a16="http://schemas.microsoft.com/office/drawing/2014/main" id="{20A06076-AF5E-5512-1FF2-4786301210F3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grpSp>
          <p:nvGrpSpPr>
            <p:cNvPr id="100" name="Groupe 99">
              <a:extLst>
                <a:ext uri="{FF2B5EF4-FFF2-40B4-BE49-F238E27FC236}">
                  <a16:creationId xmlns:a16="http://schemas.microsoft.com/office/drawing/2014/main" id="{6CDABE3C-6EE3-61A6-82B3-8B449E0A6BA2}"/>
                </a:ext>
              </a:extLst>
            </p:cNvPr>
            <p:cNvGrpSpPr/>
            <p:nvPr/>
          </p:nvGrpSpPr>
          <p:grpSpPr>
            <a:xfrm rot="1464965">
              <a:off x="5580249" y="5652379"/>
              <a:ext cx="459355" cy="374480"/>
              <a:chOff x="9225281" y="1361440"/>
              <a:chExt cx="416560" cy="339592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01" name="Rectangle : coins arrondis 100">
                <a:extLst>
                  <a:ext uri="{FF2B5EF4-FFF2-40B4-BE49-F238E27FC236}">
                    <a16:creationId xmlns:a16="http://schemas.microsoft.com/office/drawing/2014/main" id="{49F8FFBE-CAF9-C1A7-4A02-4EB408CF8631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102" name="Ellipse 101">
                <a:extLst>
                  <a:ext uri="{FF2B5EF4-FFF2-40B4-BE49-F238E27FC236}">
                    <a16:creationId xmlns:a16="http://schemas.microsoft.com/office/drawing/2014/main" id="{AB6BC690-585F-63CA-F620-C9160DED3B6F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A45CC352-5332-54B3-62FD-E56725D6FBC5}"/>
                </a:ext>
              </a:extLst>
            </p:cNvPr>
            <p:cNvGrpSpPr/>
            <p:nvPr/>
          </p:nvGrpSpPr>
          <p:grpSpPr>
            <a:xfrm rot="4032115">
              <a:off x="5876321" y="5445802"/>
              <a:ext cx="459355" cy="374480"/>
              <a:chOff x="9225281" y="1361440"/>
              <a:chExt cx="416560" cy="339592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04" name="Rectangle : coins arrondis 103">
                <a:extLst>
                  <a:ext uri="{FF2B5EF4-FFF2-40B4-BE49-F238E27FC236}">
                    <a16:creationId xmlns:a16="http://schemas.microsoft.com/office/drawing/2014/main" id="{15F8E807-32C4-68EE-3545-8D1E4A2E4D53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grp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105" name="Ellipse 104">
                <a:extLst>
                  <a:ext uri="{FF2B5EF4-FFF2-40B4-BE49-F238E27FC236}">
                    <a16:creationId xmlns:a16="http://schemas.microsoft.com/office/drawing/2014/main" id="{ECA1678C-2E13-8D0D-7173-49845C10D848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grpSp>
          <p:nvGrpSpPr>
            <p:cNvPr id="106" name="Groupe 105">
              <a:extLst>
                <a:ext uri="{FF2B5EF4-FFF2-40B4-BE49-F238E27FC236}">
                  <a16:creationId xmlns:a16="http://schemas.microsoft.com/office/drawing/2014/main" id="{6098C868-432B-3807-DC9F-B0475BAE26D1}"/>
                </a:ext>
              </a:extLst>
            </p:cNvPr>
            <p:cNvGrpSpPr/>
            <p:nvPr/>
          </p:nvGrpSpPr>
          <p:grpSpPr>
            <a:xfrm rot="1464965">
              <a:off x="5401509" y="6149958"/>
              <a:ext cx="459355" cy="374480"/>
              <a:chOff x="9225281" y="1361440"/>
              <a:chExt cx="416560" cy="339592"/>
            </a:xfrm>
          </p:grpSpPr>
          <p:sp>
            <p:nvSpPr>
              <p:cNvPr id="107" name="Rectangle : coins arrondis 106">
                <a:extLst>
                  <a:ext uri="{FF2B5EF4-FFF2-40B4-BE49-F238E27FC236}">
                    <a16:creationId xmlns:a16="http://schemas.microsoft.com/office/drawing/2014/main" id="{8CCA265A-9443-F736-C7CA-6FE208F99E00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solidFill>
                <a:srgbClr val="15FF7F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108" name="Ellipse 107">
                <a:extLst>
                  <a:ext uri="{FF2B5EF4-FFF2-40B4-BE49-F238E27FC236}">
                    <a16:creationId xmlns:a16="http://schemas.microsoft.com/office/drawing/2014/main" id="{6DB4F6C5-D91D-6286-55AF-733A44E648C0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257585C0-14C4-991A-B864-0B3CABB367FE}"/>
                </a:ext>
              </a:extLst>
            </p:cNvPr>
            <p:cNvGrpSpPr/>
            <p:nvPr/>
          </p:nvGrpSpPr>
          <p:grpSpPr>
            <a:xfrm rot="20158862">
              <a:off x="5868868" y="6181759"/>
              <a:ext cx="459355" cy="374480"/>
              <a:chOff x="9225281" y="1361440"/>
              <a:chExt cx="416560" cy="339592"/>
            </a:xfrm>
          </p:grpSpPr>
          <p:sp>
            <p:nvSpPr>
              <p:cNvPr id="110" name="Rectangle : coins arrondis 109">
                <a:extLst>
                  <a:ext uri="{FF2B5EF4-FFF2-40B4-BE49-F238E27FC236}">
                    <a16:creationId xmlns:a16="http://schemas.microsoft.com/office/drawing/2014/main" id="{BA15AFA8-4033-72CD-FA5B-96C83DDC32FB}"/>
                  </a:ext>
                </a:extLst>
              </p:cNvPr>
              <p:cNvSpPr/>
              <p:nvPr/>
            </p:nvSpPr>
            <p:spPr>
              <a:xfrm>
                <a:off x="9225281" y="1361440"/>
                <a:ext cx="416560" cy="339592"/>
              </a:xfrm>
              <a:prstGeom prst="roundRect">
                <a:avLst>
                  <a:gd name="adj" fmla="val 34618"/>
                </a:avLst>
              </a:prstGeom>
              <a:solidFill>
                <a:srgbClr val="15FF7F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111" name="Ellipse 110">
                <a:extLst>
                  <a:ext uri="{FF2B5EF4-FFF2-40B4-BE49-F238E27FC236}">
                    <a16:creationId xmlns:a16="http://schemas.microsoft.com/office/drawing/2014/main" id="{AE0DF270-676F-F1B6-920E-62CBDBC8CFB2}"/>
                  </a:ext>
                </a:extLst>
              </p:cNvPr>
              <p:cNvSpPr/>
              <p:nvPr/>
            </p:nvSpPr>
            <p:spPr>
              <a:xfrm>
                <a:off x="9345168" y="1436181"/>
                <a:ext cx="195072" cy="20364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sp>
          <p:nvSpPr>
            <p:cNvPr id="112" name="Éclair 28">
              <a:extLst>
                <a:ext uri="{FF2B5EF4-FFF2-40B4-BE49-F238E27FC236}">
                  <a16:creationId xmlns:a16="http://schemas.microsoft.com/office/drawing/2014/main" id="{5B0E2B04-264C-6099-39C4-87307EA02D7A}"/>
                </a:ext>
              </a:extLst>
            </p:cNvPr>
            <p:cNvSpPr/>
            <p:nvPr/>
          </p:nvSpPr>
          <p:spPr>
            <a:xfrm>
              <a:off x="4896349" y="4719777"/>
              <a:ext cx="903713" cy="10254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val 8472"/>
                <a:gd name="f8" fmla="val 12860"/>
                <a:gd name="f9" fmla="val 6080"/>
                <a:gd name="f10" fmla="val 11050"/>
                <a:gd name="f11" fmla="val 6797"/>
                <a:gd name="f12" fmla="val 16577"/>
                <a:gd name="f13" fmla="val 12007"/>
                <a:gd name="f14" fmla="val 14767"/>
                <a:gd name="f15" fmla="val 12877"/>
                <a:gd name="f16" fmla="val 10012"/>
                <a:gd name="f17" fmla="val 14915"/>
                <a:gd name="f18" fmla="val 12222"/>
                <a:gd name="f19" fmla="val 13987"/>
                <a:gd name="f20" fmla="val 5022"/>
                <a:gd name="f21" fmla="val 9705"/>
                <a:gd name="f22" fmla="val 7602"/>
                <a:gd name="f23" fmla="val 8382"/>
                <a:gd name="f24" fmla="val 3890"/>
                <a:gd name="f25" fmla="+- 0 0 -360"/>
                <a:gd name="f26" fmla="+- 0 0 -270"/>
                <a:gd name="f27" fmla="+- 0 0 -180"/>
                <a:gd name="f28" fmla="+- 0 0 -90"/>
                <a:gd name="f29" fmla="*/ f3 1 21600"/>
                <a:gd name="f30" fmla="*/ f4 1 21600"/>
                <a:gd name="f31" fmla="+- f6 0 f5"/>
                <a:gd name="f32" fmla="*/ f25 f0 1"/>
                <a:gd name="f33" fmla="*/ f26 f0 1"/>
                <a:gd name="f34" fmla="*/ f27 f0 1"/>
                <a:gd name="f35" fmla="*/ f28 f0 1"/>
                <a:gd name="f36" fmla="*/ f31 1 21600"/>
                <a:gd name="f37" fmla="*/ f31 5022 1"/>
                <a:gd name="f38" fmla="*/ f31 8472 1"/>
                <a:gd name="f39" fmla="*/ f31 8757 1"/>
                <a:gd name="f40" fmla="*/ f31 10012 1"/>
                <a:gd name="f41" fmla="*/ f31 12860 1"/>
                <a:gd name="f42" fmla="*/ f31 13917 1"/>
                <a:gd name="f43" fmla="*/ f31 16577 1"/>
                <a:gd name="f44" fmla="*/ f31 3890 1"/>
                <a:gd name="f45" fmla="*/ f31 6080 1"/>
                <a:gd name="f46" fmla="*/ f31 7437 1"/>
                <a:gd name="f47" fmla="*/ f31 9705 1"/>
                <a:gd name="f48" fmla="*/ f31 12007 1"/>
                <a:gd name="f49" fmla="*/ f31 14277 1"/>
                <a:gd name="f50" fmla="*/ f31 14915 1"/>
                <a:gd name="f51" fmla="*/ f32 1 f2"/>
                <a:gd name="f52" fmla="*/ f33 1 f2"/>
                <a:gd name="f53" fmla="*/ f34 1 f2"/>
                <a:gd name="f54" fmla="*/ f35 1 f2"/>
                <a:gd name="f55" fmla="*/ f37 1 21600"/>
                <a:gd name="f56" fmla="*/ f38 1 21600"/>
                <a:gd name="f57" fmla="*/ f39 1 21600"/>
                <a:gd name="f58" fmla="*/ f40 1 21600"/>
                <a:gd name="f59" fmla="*/ f41 1 21600"/>
                <a:gd name="f60" fmla="*/ f42 1 21600"/>
                <a:gd name="f61" fmla="*/ f43 1 21600"/>
                <a:gd name="f62" fmla="*/ f44 1 21600"/>
                <a:gd name="f63" fmla="*/ f45 1 21600"/>
                <a:gd name="f64" fmla="*/ f46 1 21600"/>
                <a:gd name="f65" fmla="*/ f47 1 21600"/>
                <a:gd name="f66" fmla="*/ f48 1 21600"/>
                <a:gd name="f67" fmla="*/ f49 1 21600"/>
                <a:gd name="f68" fmla="*/ f50 1 21600"/>
                <a:gd name="f69" fmla="*/ f5 1 f36"/>
                <a:gd name="f70" fmla="*/ f6 1 f36"/>
                <a:gd name="f71" fmla="+- f51 0 f1"/>
                <a:gd name="f72" fmla="+- f52 0 f1"/>
                <a:gd name="f73" fmla="+- f53 0 f1"/>
                <a:gd name="f74" fmla="+- f54 0 f1"/>
                <a:gd name="f75" fmla="*/ f56 1 f36"/>
                <a:gd name="f76" fmla="*/ f62 1 f36"/>
                <a:gd name="f77" fmla="*/ f55 1 f36"/>
                <a:gd name="f78" fmla="*/ f65 1 f36"/>
                <a:gd name="f79" fmla="*/ f58 1 f36"/>
                <a:gd name="f80" fmla="*/ f68 1 f36"/>
                <a:gd name="f81" fmla="*/ f61 1 f36"/>
                <a:gd name="f82" fmla="*/ f66 1 f36"/>
                <a:gd name="f83" fmla="*/ f59 1 f36"/>
                <a:gd name="f84" fmla="*/ f63 1 f36"/>
                <a:gd name="f85" fmla="*/ f57 1 f36"/>
                <a:gd name="f86" fmla="*/ f60 1 f36"/>
                <a:gd name="f87" fmla="*/ f64 1 f36"/>
                <a:gd name="f88" fmla="*/ f67 1 f36"/>
                <a:gd name="f89" fmla="*/ f69 f30 1"/>
                <a:gd name="f90" fmla="*/ f69 f29 1"/>
                <a:gd name="f91" fmla="*/ f70 f29 1"/>
                <a:gd name="f92" fmla="*/ f70 f30 1"/>
                <a:gd name="f93" fmla="*/ f85 f29 1"/>
                <a:gd name="f94" fmla="*/ f86 f29 1"/>
                <a:gd name="f95" fmla="*/ f88 f30 1"/>
                <a:gd name="f96" fmla="*/ f87 f30 1"/>
                <a:gd name="f97" fmla="*/ f75 f29 1"/>
                <a:gd name="f98" fmla="*/ f76 f30 1"/>
                <a:gd name="f99" fmla="*/ f77 f29 1"/>
                <a:gd name="f100" fmla="*/ f78 f30 1"/>
                <a:gd name="f101" fmla="*/ f79 f29 1"/>
                <a:gd name="f102" fmla="*/ f80 f30 1"/>
                <a:gd name="f103" fmla="*/ f81 f29 1"/>
                <a:gd name="f104" fmla="*/ f82 f30 1"/>
                <a:gd name="f105" fmla="*/ f83 f29 1"/>
                <a:gd name="f106" fmla="*/ f84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97" y="f89"/>
                </a:cxn>
                <a:cxn ang="f71">
                  <a:pos x="f90" y="f98"/>
                </a:cxn>
                <a:cxn ang="f72">
                  <a:pos x="f99" y="f100"/>
                </a:cxn>
                <a:cxn ang="f72">
                  <a:pos x="f101" y="f102"/>
                </a:cxn>
                <a:cxn ang="f73">
                  <a:pos x="f91" y="f92"/>
                </a:cxn>
                <a:cxn ang="f74">
                  <a:pos x="f103" y="f104"/>
                </a:cxn>
                <a:cxn ang="f74">
                  <a:pos x="f105" y="f106"/>
                </a:cxn>
              </a:cxnLst>
              <a:rect l="f93" t="f96" r="f94" b="f95"/>
              <a:pathLst>
                <a:path w="21600" h="21600">
                  <a:moveTo>
                    <a:pt x="f7" y="f5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6" y="f6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5" y="f24"/>
                  </a:lnTo>
                  <a:close/>
                </a:path>
              </a:pathLst>
            </a:custGeom>
            <a:solidFill>
              <a:srgbClr val="FFFF00"/>
            </a:solidFill>
            <a:ln w="19050" cap="flat">
              <a:solidFill>
                <a:srgbClr val="000000"/>
              </a:solidFill>
              <a:prstDash val="solid"/>
              <a:miter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 vert="horz" wrap="square" lIns="100834" tIns="50417" rIns="100834" bIns="50417" anchor="ctr" anchorCtr="1" compatLnSpc="1">
              <a:noAutofit/>
            </a:bodyPr>
            <a:lstStyle/>
            <a:p>
              <a:pPr algn="ctr" defTabSz="1008309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05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22A62699-D727-0CC4-F898-35B9CEC3894B}"/>
                </a:ext>
              </a:extLst>
            </p:cNvPr>
            <p:cNvSpPr txBox="1"/>
            <p:nvPr/>
          </p:nvSpPr>
          <p:spPr>
            <a:xfrm>
              <a:off x="860519" y="3078979"/>
              <a:ext cx="4305046" cy="888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78116" indent="-378116">
                <a:buFont typeface="Wingdings" panose="05000000000000000000" pitchFamily="2" charset="2"/>
                <a:buChar char="Ø"/>
              </a:pPr>
              <a:r>
                <a:rPr lang="fr-FR" sz="1100" dirty="0">
                  <a:solidFill>
                    <a:srgbClr val="000000"/>
                  </a:solidFill>
                </a:rPr>
                <a:t>VHEE-Flash-RT</a:t>
              </a:r>
            </a:p>
            <a:p>
              <a:r>
                <a:rPr lang="fr-FR" sz="1100" dirty="0">
                  <a:solidFill>
                    <a:srgbClr val="000000"/>
                  </a:solidFill>
                </a:rPr>
                <a:t>      (ultra-high dose rate ≥ 40 Gy/s)</a:t>
              </a:r>
            </a:p>
          </p:txBody>
        </p:sp>
        <p:sp>
          <p:nvSpPr>
            <p:cNvPr id="114" name="ZoneTexte 113">
              <a:extLst>
                <a:ext uri="{FF2B5EF4-FFF2-40B4-BE49-F238E27FC236}">
                  <a16:creationId xmlns:a16="http://schemas.microsoft.com/office/drawing/2014/main" id="{02217265-F8A7-F6C9-8B0C-FF29C5D5BCA2}"/>
                </a:ext>
              </a:extLst>
            </p:cNvPr>
            <p:cNvSpPr txBox="1"/>
            <p:nvPr/>
          </p:nvSpPr>
          <p:spPr>
            <a:xfrm>
              <a:off x="854542" y="5397751"/>
              <a:ext cx="4305046" cy="8882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78116" indent="-378116">
                <a:buFont typeface="Wingdings" panose="05000000000000000000" pitchFamily="2" charset="2"/>
                <a:buChar char="Ø"/>
              </a:pPr>
              <a:r>
                <a:rPr lang="fr-FR" sz="1100" dirty="0">
                  <a:solidFill>
                    <a:srgbClr val="000000"/>
                  </a:solidFill>
                </a:rPr>
                <a:t>VHEE-</a:t>
              </a:r>
              <a:r>
                <a:rPr lang="fr-FR" sz="1100" dirty="0" err="1">
                  <a:solidFill>
                    <a:srgbClr val="000000"/>
                  </a:solidFill>
                </a:rPr>
                <a:t>conventional</a:t>
              </a:r>
              <a:r>
                <a:rPr lang="fr-FR" sz="1100" dirty="0">
                  <a:solidFill>
                    <a:srgbClr val="000000"/>
                  </a:solidFill>
                </a:rPr>
                <a:t>-RT</a:t>
              </a:r>
            </a:p>
            <a:p>
              <a:r>
                <a:rPr lang="fr-FR" sz="1100" dirty="0">
                  <a:solidFill>
                    <a:srgbClr val="000000"/>
                  </a:solidFill>
                </a:rPr>
                <a:t>      (≤ 0.03 Gy/s)</a:t>
              </a:r>
            </a:p>
          </p:txBody>
        </p:sp>
      </p:grpSp>
      <p:pic>
        <p:nvPicPr>
          <p:cNvPr id="116" name="Image 115" descr="Une image contenant Visage humain, personne, homme, Front&#10;&#10;Description générée automatiquement">
            <a:extLst>
              <a:ext uri="{FF2B5EF4-FFF2-40B4-BE49-F238E27FC236}">
                <a16:creationId xmlns:a16="http://schemas.microsoft.com/office/drawing/2014/main" id="{A1F38E5A-6AFE-464D-93D6-CD6F29765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590" y="-17187"/>
            <a:ext cx="886345" cy="886345"/>
          </a:xfrm>
          <a:prstGeom prst="rect">
            <a:avLst/>
          </a:prstGeom>
        </p:spPr>
      </p:pic>
      <p:pic>
        <p:nvPicPr>
          <p:cNvPr id="117" name="Image 116">
            <a:extLst>
              <a:ext uri="{FF2B5EF4-FFF2-40B4-BE49-F238E27FC236}">
                <a16:creationId xmlns:a16="http://schemas.microsoft.com/office/drawing/2014/main" id="{39DABE1E-94AC-0882-0733-8E6191F2A3D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2F815FF-05A3-DBA4-868B-3FBB7AFE764C}"/>
              </a:ext>
            </a:extLst>
          </p:cNvPr>
          <p:cNvSpPr txBox="1"/>
          <p:nvPr/>
        </p:nvSpPr>
        <p:spPr>
          <a:xfrm>
            <a:off x="206012" y="3368337"/>
            <a:ext cx="3534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FLASH </a:t>
            </a:r>
            <a:r>
              <a:rPr lang="fr-FR" dirty="0" err="1"/>
              <a:t>radiotherapy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preserve</a:t>
            </a:r>
            <a:r>
              <a:rPr lang="fr-FR" dirty="0"/>
              <a:t> the microarchitecture and </a:t>
            </a:r>
            <a:r>
              <a:rPr lang="fr-FR" dirty="0" err="1"/>
              <a:t>function</a:t>
            </a:r>
            <a:r>
              <a:rPr lang="fr-FR" dirty="0"/>
              <a:t> of the conduction system</a:t>
            </a:r>
          </a:p>
        </p:txBody>
      </p:sp>
      <p:pic>
        <p:nvPicPr>
          <p:cNvPr id="1026" name="Picture 2" descr="Cancer and Postradiotherapy Cardiotoxicity in Women | ECR Journal">
            <a:extLst>
              <a:ext uri="{FF2B5EF4-FFF2-40B4-BE49-F238E27FC236}">
                <a16:creationId xmlns:a16="http://schemas.microsoft.com/office/drawing/2014/main" id="{31B51903-22ED-1A67-FFD3-B6F5682E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364" y="3318682"/>
            <a:ext cx="1758456" cy="119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373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9C4CBC-EF32-0E97-5B32-68E013369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	Questions </a:t>
            </a:r>
            <a:r>
              <a:rPr lang="fr-FR" dirty="0" err="1"/>
              <a:t>yet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answered</a:t>
            </a:r>
            <a:r>
              <a:rPr lang="fr-FR" dirty="0"/>
              <a:t> in </a:t>
            </a:r>
            <a:r>
              <a:rPr lang="fr-FR" dirty="0" err="1"/>
              <a:t>Humans</a:t>
            </a:r>
            <a:r>
              <a:rPr lang="fr-FR" dirty="0"/>
              <a:t>…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CD4AD68-5530-2C28-4DE6-B9690414D58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1F82FFA0-0397-F04D-9B0D-1F8D36EB5F69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B8BF984-2D8C-E42E-E8F1-1EB3C6CB0E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0529" y="1261746"/>
            <a:ext cx="11742126" cy="4038600"/>
          </a:xfrm>
        </p:spPr>
        <p:txBody>
          <a:bodyPr/>
          <a:lstStyle/>
          <a:p>
            <a:r>
              <a:rPr lang="fr-FR" sz="2000" dirty="0"/>
              <a:t>For </a:t>
            </a:r>
            <a:r>
              <a:rPr lang="fr-FR" sz="2000" dirty="0" err="1"/>
              <a:t>humans</a:t>
            </a:r>
            <a:r>
              <a:rPr lang="fr-FR" sz="2000" dirty="0"/>
              <a:t>, the </a:t>
            </a:r>
            <a:r>
              <a:rPr lang="fr-FR" sz="2000" dirty="0" err="1"/>
              <a:t>amount</a:t>
            </a:r>
            <a:r>
              <a:rPr lang="fr-FR" sz="2000" dirty="0"/>
              <a:t> of </a:t>
            </a:r>
            <a:r>
              <a:rPr lang="fr-FR" sz="2000" dirty="0" err="1"/>
              <a:t>healthy</a:t>
            </a:r>
            <a:r>
              <a:rPr lang="fr-FR" sz="2000" dirty="0"/>
              <a:t> tissue </a:t>
            </a:r>
            <a:r>
              <a:rPr lang="fr-FR" sz="2000" dirty="0" err="1"/>
              <a:t>preserved</a:t>
            </a:r>
            <a:r>
              <a:rPr lang="fr-FR" sz="2000" dirty="0"/>
              <a:t> by a </a:t>
            </a:r>
            <a:r>
              <a:rPr lang="fr-FR" sz="2000" dirty="0" err="1"/>
              <a:t>collimator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more </a:t>
            </a:r>
            <a:r>
              <a:rPr lang="fr-FR" sz="2000" dirty="0" err="1"/>
              <a:t>often</a:t>
            </a:r>
            <a:r>
              <a:rPr lang="fr-FR" sz="2000" dirty="0"/>
              <a:t> </a:t>
            </a:r>
            <a:r>
              <a:rPr lang="fr-FR" sz="2000" dirty="0" err="1"/>
              <a:t>larger</a:t>
            </a:r>
            <a:r>
              <a:rPr lang="fr-FR" sz="2000" dirty="0"/>
              <a:t> </a:t>
            </a:r>
            <a:r>
              <a:rPr lang="fr-FR" sz="2000" dirty="0" err="1"/>
              <a:t>than</a:t>
            </a:r>
            <a:r>
              <a:rPr lang="fr-FR" sz="2000" dirty="0"/>
              <a:t> in animal </a:t>
            </a:r>
            <a:r>
              <a:rPr lang="fr-FR" sz="2000" dirty="0" err="1"/>
              <a:t>models</a:t>
            </a:r>
            <a:endParaRPr lang="fr-FR" sz="2000" dirty="0"/>
          </a:p>
          <a:p>
            <a:pPr marL="285750" indent="-285750">
              <a:buFont typeface="Wingdings" pitchFamily="2" charset="2"/>
              <a:buChar char="à"/>
            </a:pPr>
            <a:r>
              <a:rPr lang="fr-FR" sz="2000" b="1" dirty="0">
                <a:sym typeface="Wingdings" pitchFamily="2" charset="2"/>
              </a:rPr>
              <a:t>Can </a:t>
            </a:r>
            <a:r>
              <a:rPr lang="fr-FR" sz="2000" b="1" dirty="0" err="1">
                <a:sym typeface="Wingdings" pitchFamily="2" charset="2"/>
              </a:rPr>
              <a:t>we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still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expect</a:t>
            </a:r>
            <a:r>
              <a:rPr lang="fr-FR" sz="2000" b="1" dirty="0">
                <a:sym typeface="Wingdings" pitchFamily="2" charset="2"/>
              </a:rPr>
              <a:t> to observe a </a:t>
            </a:r>
            <a:r>
              <a:rPr lang="fr-FR" sz="2000" b="1" dirty="0" err="1">
                <a:sym typeface="Wingdings" pitchFamily="2" charset="2"/>
              </a:rPr>
              <a:t>significant</a:t>
            </a:r>
            <a:r>
              <a:rPr lang="fr-FR" sz="2000" b="1" dirty="0">
                <a:sym typeface="Wingdings" pitchFamily="2" charset="2"/>
              </a:rPr>
              <a:t> FLASH </a:t>
            </a:r>
            <a:r>
              <a:rPr lang="fr-FR" sz="2000" b="1" dirty="0" err="1">
                <a:sym typeface="Wingdings" pitchFamily="2" charset="2"/>
              </a:rPr>
              <a:t>effect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with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conformal</a:t>
            </a:r>
            <a:r>
              <a:rPr lang="fr-FR" sz="2000" b="1" dirty="0">
                <a:sym typeface="Wingdings" pitchFamily="2" charset="2"/>
              </a:rPr>
              <a:t> RT (</a:t>
            </a:r>
            <a:r>
              <a:rPr lang="fr-FR" sz="2000" b="1" dirty="0" err="1">
                <a:sym typeface="Wingdings" pitchFamily="2" charset="2"/>
              </a:rPr>
              <a:t>Collimator</a:t>
            </a:r>
            <a:r>
              <a:rPr lang="fr-FR" sz="2000" b="1" dirty="0">
                <a:sym typeface="Wingdings" pitchFamily="2" charset="2"/>
              </a:rPr>
              <a:t>, </a:t>
            </a:r>
            <a:r>
              <a:rPr lang="fr-FR" sz="2000" b="1" dirty="0" err="1">
                <a:sym typeface="Wingdings" pitchFamily="2" charset="2"/>
              </a:rPr>
              <a:t>Rotational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arctherapy</a:t>
            </a:r>
            <a:r>
              <a:rPr lang="fr-FR" sz="2000" b="1" dirty="0">
                <a:sym typeface="Wingdings" pitchFamily="2" charset="2"/>
              </a:rPr>
              <a:t>, </a:t>
            </a:r>
            <a:r>
              <a:rPr lang="fr-FR" sz="2000" b="1" dirty="0" err="1">
                <a:sym typeface="Wingdings" pitchFamily="2" charset="2"/>
              </a:rPr>
              <a:t>intensity</a:t>
            </a:r>
            <a:r>
              <a:rPr lang="fr-FR" sz="2000" b="1" dirty="0">
                <a:sym typeface="Wingdings" pitchFamily="2" charset="2"/>
              </a:rPr>
              <a:t> modulation…)?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FR" sz="2000" b="1" dirty="0" err="1">
                <a:sym typeface="Wingdings" pitchFamily="2" charset="2"/>
              </a:rPr>
              <a:t>Could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we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benefit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from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some</a:t>
            </a:r>
            <a:r>
              <a:rPr lang="fr-FR" sz="2000" b="1" dirty="0">
                <a:sym typeface="Wingdings" pitchFamily="2" charset="2"/>
              </a:rPr>
              <a:t> chemo- or immune-</a:t>
            </a:r>
            <a:r>
              <a:rPr lang="fr-FR" sz="2000" b="1" dirty="0" err="1">
                <a:sym typeface="Wingdings" pitchFamily="2" charset="2"/>
              </a:rPr>
              <a:t>related</a:t>
            </a:r>
            <a:r>
              <a:rPr lang="fr-FR" sz="2000" b="1" dirty="0">
                <a:sym typeface="Wingdings" pitchFamily="2" charset="2"/>
              </a:rPr>
              <a:t> interactions (e.g. </a:t>
            </a:r>
            <a:r>
              <a:rPr lang="fr-FR" sz="2000" b="1" dirty="0" err="1">
                <a:sym typeface="Wingdings" pitchFamily="2" charset="2"/>
              </a:rPr>
              <a:t>radiosensitizing</a:t>
            </a:r>
            <a:r>
              <a:rPr lang="fr-FR" sz="2000" b="1" dirty="0">
                <a:sym typeface="Wingdings" pitchFamily="2" charset="2"/>
              </a:rPr>
              <a:t>)….and </a:t>
            </a:r>
            <a:r>
              <a:rPr lang="fr-FR" sz="2000" b="1" dirty="0" err="1">
                <a:sym typeface="Wingdings" pitchFamily="2" charset="2"/>
              </a:rPr>
              <a:t>which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sequences</a:t>
            </a:r>
            <a:r>
              <a:rPr lang="fr-FR" sz="2000" b="1" dirty="0">
                <a:sym typeface="Wingdings" pitchFamily="2" charset="2"/>
              </a:rPr>
              <a:t>?</a:t>
            </a:r>
          </a:p>
          <a:p>
            <a:pPr marL="285750" indent="-285750">
              <a:buFont typeface="Wingdings" pitchFamily="2" charset="2"/>
              <a:buChar char="à"/>
            </a:pPr>
            <a:endParaRPr lang="fr-FR" sz="2000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endParaRPr lang="fr-FR" sz="2000" dirty="0">
              <a:sym typeface="Wingdings" pitchFamily="2" charset="2"/>
            </a:endParaRPr>
          </a:p>
          <a:p>
            <a:r>
              <a:rPr lang="fr-FR" sz="2000" dirty="0">
                <a:sym typeface="Wingdings" pitchFamily="2" charset="2"/>
              </a:rPr>
              <a:t>Flash </a:t>
            </a:r>
            <a:r>
              <a:rPr lang="fr-FR" sz="2000" dirty="0" err="1">
                <a:sym typeface="Wingdings" pitchFamily="2" charset="2"/>
              </a:rPr>
              <a:t>delivery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is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expected</a:t>
            </a:r>
            <a:r>
              <a:rPr lang="fr-FR" sz="2000" dirty="0">
                <a:sym typeface="Wingdings" pitchFamily="2" charset="2"/>
              </a:rPr>
              <a:t> to </a:t>
            </a:r>
            <a:r>
              <a:rPr lang="fr-FR" sz="2000" dirty="0" err="1">
                <a:sym typeface="Wingdings" pitchFamily="2" charset="2"/>
              </a:rPr>
              <a:t>be</a:t>
            </a:r>
            <a:r>
              <a:rPr lang="fr-FR" sz="2000" dirty="0">
                <a:sym typeface="Wingdings" pitchFamily="2" charset="2"/>
              </a:rPr>
              <a:t> &lt;500ms</a:t>
            </a:r>
          </a:p>
          <a:p>
            <a:r>
              <a:rPr lang="fr-FR" sz="2000" b="1" dirty="0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Should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it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be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delivered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under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sedation</a:t>
            </a:r>
            <a:r>
              <a:rPr lang="fr-FR" sz="2000" b="1" dirty="0">
                <a:sym typeface="Wingdings" pitchFamily="2" charset="2"/>
              </a:rPr>
              <a:t> or </a:t>
            </a:r>
            <a:r>
              <a:rPr lang="fr-FR" sz="2000" b="1" dirty="0" err="1">
                <a:sym typeface="Wingdings" pitchFamily="2" charset="2"/>
              </a:rPr>
              <a:t>general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anesthesia</a:t>
            </a:r>
            <a:r>
              <a:rPr lang="fr-FR" sz="2000" b="1" dirty="0">
                <a:sym typeface="Wingdings" pitchFamily="2" charset="2"/>
              </a:rPr>
              <a:t>?</a:t>
            </a:r>
          </a:p>
          <a:p>
            <a:r>
              <a:rPr lang="fr-FR" sz="2000" b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fr-FR" sz="2000" b="1" dirty="0">
                <a:sym typeface="Wingdings" pitchFamily="2" charset="2"/>
              </a:rPr>
              <a:t>How patients </a:t>
            </a:r>
            <a:r>
              <a:rPr lang="fr-FR" sz="2000" b="1" dirty="0" err="1">
                <a:sym typeface="Wingdings" pitchFamily="2" charset="2"/>
              </a:rPr>
              <a:t>should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be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imaged</a:t>
            </a:r>
            <a:r>
              <a:rPr lang="fr-FR" sz="2000" b="1" dirty="0">
                <a:sym typeface="Wingdings" pitchFamily="2" charset="2"/>
              </a:rPr>
              <a:t>?</a:t>
            </a:r>
          </a:p>
          <a:p>
            <a:r>
              <a:rPr lang="fr-FR" sz="2000" b="1" dirty="0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fr-FR" sz="2000" b="1" dirty="0">
                <a:sym typeface="Wingdings" pitchFamily="2" charset="2"/>
              </a:rPr>
              <a:t>QA of FLASH </a:t>
            </a:r>
            <a:r>
              <a:rPr lang="fr-FR" sz="2000" b="1" dirty="0" err="1">
                <a:sym typeface="Wingdings" pitchFamily="2" charset="2"/>
              </a:rPr>
              <a:t>delivery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needs</a:t>
            </a:r>
            <a:r>
              <a:rPr lang="fr-FR" sz="2000" b="1" dirty="0">
                <a:sym typeface="Wingdings" pitchFamily="2" charset="2"/>
              </a:rPr>
              <a:t> a real time motion monitoring (</a:t>
            </a:r>
            <a:r>
              <a:rPr lang="fr-FR" sz="2000" b="1" dirty="0" err="1">
                <a:sym typeface="Wingdings" pitchFamily="2" charset="2"/>
              </a:rPr>
              <a:t>electromagnetic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transponders</a:t>
            </a:r>
            <a:r>
              <a:rPr lang="fr-FR" sz="2000" b="1" dirty="0">
                <a:sym typeface="Wingdings" pitchFamily="2" charset="2"/>
              </a:rPr>
              <a:t> in mobile </a:t>
            </a:r>
            <a:r>
              <a:rPr lang="fr-FR" sz="2000" b="1" dirty="0" err="1">
                <a:sym typeface="Wingdings" pitchFamily="2" charset="2"/>
              </a:rPr>
              <a:t>tumor</a:t>
            </a:r>
            <a:r>
              <a:rPr lang="fr-FR" sz="2000" b="1" dirty="0">
                <a:sym typeface="Wingdings" pitchFamily="2" charset="2"/>
              </a:rPr>
              <a:t>?)</a:t>
            </a:r>
          </a:p>
          <a:p>
            <a:endParaRPr lang="fr-FR" sz="2000" dirty="0">
              <a:sym typeface="Wingdings" pitchFamily="2" charset="2"/>
            </a:endParaRPr>
          </a:p>
          <a:p>
            <a:r>
              <a:rPr lang="fr-FR" sz="2000" dirty="0">
                <a:sym typeface="Wingdings" pitchFamily="2" charset="2"/>
              </a:rPr>
              <a:t>FLASH </a:t>
            </a:r>
            <a:r>
              <a:rPr lang="fr-FR" sz="2000" dirty="0" err="1">
                <a:sym typeface="Wingdings" pitchFamily="2" charset="2"/>
              </a:rPr>
              <a:t>effect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depends</a:t>
            </a:r>
            <a:r>
              <a:rPr lang="fr-FR" sz="2000" dirty="0">
                <a:sym typeface="Wingdings" pitchFamily="2" charset="2"/>
              </a:rPr>
              <a:t> on </a:t>
            </a:r>
            <a:r>
              <a:rPr lang="fr-FR" sz="2000" dirty="0" err="1">
                <a:sym typeface="Wingdings" pitchFamily="2" charset="2"/>
              </a:rPr>
              <a:t>delivery</a:t>
            </a:r>
            <a:r>
              <a:rPr lang="fr-FR" sz="2000" dirty="0">
                <a:sym typeface="Wingdings" pitchFamily="2" charset="2"/>
              </a:rPr>
              <a:t> time :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b="1" dirty="0">
                <a:sym typeface="Wingdings" pitchFamily="2" charset="2"/>
              </a:rPr>
              <a:t>Are </a:t>
            </a:r>
            <a:r>
              <a:rPr lang="fr-FR" sz="2000" b="1" dirty="0" err="1">
                <a:sym typeface="Wingdings" pitchFamily="2" charset="2"/>
              </a:rPr>
              <a:t>delivery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parameters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used</a:t>
            </a:r>
            <a:r>
              <a:rPr lang="fr-FR" sz="2000" b="1" dirty="0">
                <a:sym typeface="Wingdings" pitchFamily="2" charset="2"/>
              </a:rPr>
              <a:t> in </a:t>
            </a:r>
            <a:r>
              <a:rPr lang="fr-FR" sz="2000" b="1" dirty="0" err="1">
                <a:sym typeface="Wingdings" pitchFamily="2" charset="2"/>
              </a:rPr>
              <a:t>animals</a:t>
            </a:r>
            <a:r>
              <a:rPr lang="fr-FR" sz="2000" b="1" dirty="0">
                <a:sym typeface="Wingdings" pitchFamily="2" charset="2"/>
              </a:rPr>
              <a:t> for a FLASH </a:t>
            </a:r>
            <a:r>
              <a:rPr lang="fr-FR" sz="2000" b="1" dirty="0" err="1">
                <a:sym typeface="Wingdings" pitchFamily="2" charset="2"/>
              </a:rPr>
              <a:t>effect</a:t>
            </a:r>
            <a:r>
              <a:rPr lang="fr-FR" sz="2000" b="1" dirty="0">
                <a:sym typeface="Wingdings" pitchFamily="2" charset="2"/>
              </a:rPr>
              <a:t> the </a:t>
            </a:r>
            <a:r>
              <a:rPr lang="fr-FR" sz="2000" b="1" dirty="0" err="1">
                <a:sym typeface="Wingdings" pitchFamily="2" charset="2"/>
              </a:rPr>
              <a:t>same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than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that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needed</a:t>
            </a:r>
            <a:r>
              <a:rPr lang="fr-FR" sz="2000" b="1" dirty="0">
                <a:sym typeface="Wingdings" pitchFamily="2" charset="2"/>
              </a:rPr>
              <a:t> in </a:t>
            </a:r>
            <a:r>
              <a:rPr lang="fr-FR" sz="2000" b="1" dirty="0" err="1">
                <a:sym typeface="Wingdings" pitchFamily="2" charset="2"/>
              </a:rPr>
              <a:t>Humans</a:t>
            </a:r>
            <a:r>
              <a:rPr lang="fr-FR" sz="2000" b="1" dirty="0">
                <a:sym typeface="Wingdings" pitchFamily="2" charset="2"/>
              </a:rPr>
              <a:t> (Field size and dose rate </a:t>
            </a:r>
            <a:r>
              <a:rPr lang="fr-FR" sz="2000" b="1" dirty="0" err="1">
                <a:sym typeface="Wingdings" pitchFamily="2" charset="2"/>
              </a:rPr>
              <a:t>related</a:t>
            </a:r>
            <a:r>
              <a:rPr lang="fr-FR" sz="2000" b="1" dirty="0">
                <a:sym typeface="Wingdings" pitchFamily="2" charset="2"/>
              </a:rPr>
              <a:t> </a:t>
            </a:r>
            <a:r>
              <a:rPr lang="fr-FR" sz="2000" b="1" dirty="0" err="1">
                <a:sym typeface="Wingdings" pitchFamily="2" charset="2"/>
              </a:rPr>
              <a:t>parameters</a:t>
            </a:r>
            <a:r>
              <a:rPr lang="fr-FR" sz="2000" b="1" dirty="0">
                <a:sym typeface="Wingdings" pitchFamily="2" charset="2"/>
              </a:rPr>
              <a:t>)?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b="1" dirty="0">
                <a:sym typeface="Wingdings" pitchFamily="2" charset="2"/>
              </a:rPr>
              <a:t>Can </a:t>
            </a:r>
            <a:r>
              <a:rPr lang="fr-FR" sz="2000" b="1" dirty="0" err="1">
                <a:sym typeface="Wingdings" pitchFamily="2" charset="2"/>
              </a:rPr>
              <a:t>we</a:t>
            </a:r>
            <a:r>
              <a:rPr lang="fr-FR" sz="2000" b="1" dirty="0">
                <a:sym typeface="Wingdings" pitchFamily="2" charset="2"/>
              </a:rPr>
              <a:t> loose or </a:t>
            </a:r>
            <a:r>
              <a:rPr lang="fr-FR" sz="2000" b="1" dirty="0" err="1">
                <a:sym typeface="Wingdings" pitchFamily="2" charset="2"/>
              </a:rPr>
              <a:t>decrease</a:t>
            </a:r>
            <a:r>
              <a:rPr lang="fr-FR" sz="2000" b="1" dirty="0">
                <a:sym typeface="Wingdings" pitchFamily="2" charset="2"/>
              </a:rPr>
              <a:t> the FLASH </a:t>
            </a:r>
            <a:r>
              <a:rPr lang="fr-FR" sz="2000" b="1" dirty="0" err="1">
                <a:sym typeface="Wingdings" pitchFamily="2" charset="2"/>
              </a:rPr>
              <a:t>effect</a:t>
            </a:r>
            <a:r>
              <a:rPr lang="fr-FR" sz="2000" b="1" dirty="0">
                <a:sym typeface="Wingdings" pitchFamily="2" charset="2"/>
              </a:rPr>
              <a:t> in PBS mode?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fr-FR" sz="2000" b="1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endParaRPr lang="fr-FR" sz="2000" dirty="0"/>
          </a:p>
        </p:txBody>
      </p:sp>
      <p:pic>
        <p:nvPicPr>
          <p:cNvPr id="4" name="Image 3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990F7076-B121-F731-2BB8-3238BCC92D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8" y="57689"/>
            <a:ext cx="1544487" cy="7105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D7E0F2-F7C5-D8DA-E8D9-186F626EDE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27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65B4699-9898-093A-1BF3-3DC6278134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0" y="68310"/>
            <a:ext cx="1544548" cy="71059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A48BA6B-CB5C-0E25-EA07-71E14C78D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152" y="1406705"/>
            <a:ext cx="144352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1046487-6B37-5A23-9237-D6034E73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285" y="1046705"/>
            <a:ext cx="109851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EA8BC115-5939-3972-C930-C7AB30583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243" y="1416177"/>
            <a:ext cx="282061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0EBDA4-2042-D244-AA99-2F8186B1AD15}"/>
              </a:ext>
            </a:extLst>
          </p:cNvPr>
          <p:cNvSpPr txBox="1"/>
          <p:nvPr/>
        </p:nvSpPr>
        <p:spPr>
          <a:xfrm>
            <a:off x="382234" y="831702"/>
            <a:ext cx="691699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u="sng" dirty="0" err="1"/>
              <a:t>Steering</a:t>
            </a:r>
            <a:r>
              <a:rPr lang="fr-FR" b="1" u="sng" dirty="0"/>
              <a:t> </a:t>
            </a:r>
            <a:r>
              <a:rPr lang="fr-FR" b="1" u="sng" dirty="0" err="1"/>
              <a:t>Committee</a:t>
            </a:r>
            <a:r>
              <a:rPr lang="fr-FR" b="1" u="sng" dirty="0"/>
              <a:t>,</a:t>
            </a:r>
          </a:p>
          <a:p>
            <a:r>
              <a:rPr lang="fr-FR" dirty="0"/>
              <a:t>Gilles Créhange, MD, PhD</a:t>
            </a:r>
          </a:p>
          <a:p>
            <a:r>
              <a:rPr lang="fr-FR" dirty="0"/>
              <a:t>Anne Claire De Reboul​</a:t>
            </a:r>
          </a:p>
          <a:p>
            <a:r>
              <a:rPr lang="fr-FR" dirty="0"/>
              <a:t>Amaury Martin, PhD</a:t>
            </a:r>
          </a:p>
          <a:p>
            <a:r>
              <a:rPr lang="fr-FR" b="1" dirty="0"/>
              <a:t>Nadine El Tannir, PhD, PMO</a:t>
            </a:r>
            <a:endParaRPr lang="fr-FR" b="1" dirty="0">
              <a:ea typeface="Calibri"/>
              <a:cs typeface="Calibri"/>
            </a:endParaRPr>
          </a:p>
          <a:p>
            <a:endParaRPr lang="fr-FR" sz="1800" dirty="0"/>
          </a:p>
          <a:p>
            <a:r>
              <a:rPr lang="fr-FR" sz="1800" b="1" u="sng" dirty="0" err="1"/>
              <a:t>Research</a:t>
            </a:r>
            <a:r>
              <a:rPr lang="fr-FR" sz="1800" b="1" u="sng" dirty="0"/>
              <a:t> Center</a:t>
            </a:r>
          </a:p>
          <a:p>
            <a:r>
              <a:rPr lang="fr-FR" sz="1800" dirty="0"/>
              <a:t>Vincent </a:t>
            </a:r>
            <a:r>
              <a:rPr lang="fr-FR" sz="1800" dirty="0" err="1"/>
              <a:t>Favaudon</a:t>
            </a:r>
            <a:endParaRPr lang="fr-FR" sz="1800" dirty="0"/>
          </a:p>
          <a:p>
            <a:r>
              <a:rPr lang="fr-FR" sz="1800" dirty="0"/>
              <a:t>Irène Buvat, PhD</a:t>
            </a:r>
          </a:p>
          <a:p>
            <a:r>
              <a:rPr lang="fr-FR" sz="1800" b="1" dirty="0"/>
              <a:t>Ludovic De </a:t>
            </a:r>
            <a:r>
              <a:rPr lang="fr-FR" sz="1800" b="1" dirty="0" err="1"/>
              <a:t>Marzi</a:t>
            </a:r>
            <a:r>
              <a:rPr lang="fr-FR" sz="1800" b="1" dirty="0"/>
              <a:t>, PhD</a:t>
            </a:r>
          </a:p>
          <a:p>
            <a:r>
              <a:rPr lang="fr-FR" sz="1800" dirty="0"/>
              <a:t>Régis Ferrand, Eng, Phys</a:t>
            </a:r>
          </a:p>
          <a:p>
            <a:r>
              <a:rPr lang="fr-FR" sz="1800" b="1" dirty="0"/>
              <a:t>Charles </a:t>
            </a:r>
            <a:r>
              <a:rPr lang="fr-FR" sz="1800" b="1" dirty="0" err="1"/>
              <a:t>Fouillade,PhD</a:t>
            </a:r>
            <a:endParaRPr lang="fr-FR" sz="1800" b="1" dirty="0"/>
          </a:p>
          <a:p>
            <a:r>
              <a:rPr lang="fr-FR" dirty="0"/>
              <a:t>Thomas </a:t>
            </a:r>
            <a:r>
              <a:rPr lang="fr-FR" dirty="0" err="1"/>
              <a:t>Gauliard</a:t>
            </a:r>
            <a:r>
              <a:rPr lang="fr-FR" dirty="0"/>
              <a:t>, </a:t>
            </a:r>
            <a:r>
              <a:rPr lang="fr-FR" dirty="0" err="1"/>
              <a:t>Biomed</a:t>
            </a:r>
            <a:r>
              <a:rPr lang="fr-FR" dirty="0"/>
              <a:t> Eng</a:t>
            </a:r>
          </a:p>
          <a:p>
            <a:r>
              <a:rPr lang="fr-FR" sz="1800" b="1" dirty="0"/>
              <a:t>Delphine Lazaro (CEA)</a:t>
            </a:r>
          </a:p>
          <a:p>
            <a:r>
              <a:rPr lang="fr-FR" sz="1800" b="1" dirty="0"/>
              <a:t>Samuel </a:t>
            </a:r>
            <a:r>
              <a:rPr lang="fr-FR" sz="1800" b="1" dirty="0" err="1"/>
              <a:t>Meyroneinc</a:t>
            </a:r>
            <a:r>
              <a:rPr lang="fr-FR" sz="1800" b="1" dirty="0"/>
              <a:t>, </a:t>
            </a:r>
            <a:r>
              <a:rPr lang="fr-FR" b="1" dirty="0" err="1"/>
              <a:t>Biomed</a:t>
            </a:r>
            <a:r>
              <a:rPr lang="fr-FR" b="1" dirty="0"/>
              <a:t> Eng</a:t>
            </a:r>
            <a:endParaRPr lang="fr-FR" sz="1800" b="1" dirty="0"/>
          </a:p>
          <a:p>
            <a:r>
              <a:rPr lang="fr-FR" sz="1800" dirty="0" err="1"/>
              <a:t>Annalisa</a:t>
            </a:r>
            <a:r>
              <a:rPr lang="fr-FR" sz="1800" dirty="0"/>
              <a:t> </a:t>
            </a:r>
            <a:r>
              <a:rPr lang="fr-FR" sz="1800" dirty="0" err="1"/>
              <a:t>Patriarca</a:t>
            </a:r>
            <a:r>
              <a:rPr lang="fr-FR" sz="1800" dirty="0"/>
              <a:t>, PhD</a:t>
            </a:r>
          </a:p>
          <a:p>
            <a:r>
              <a:rPr lang="fr-FR" sz="1800" b="1" dirty="0"/>
              <a:t>Jérôme Verdonck, </a:t>
            </a:r>
            <a:r>
              <a:rPr lang="fr-FR" b="1" dirty="0"/>
              <a:t>R</a:t>
            </a:r>
            <a:r>
              <a:rPr lang="fr-FR" sz="1800" b="1" dirty="0"/>
              <a:t>PC</a:t>
            </a:r>
          </a:p>
          <a:p>
            <a:pPr algn="ctr"/>
            <a:r>
              <a:rPr lang="fr-FR" dirty="0"/>
              <a:t>​</a:t>
            </a:r>
          </a:p>
        </p:txBody>
      </p:sp>
      <p:pic>
        <p:nvPicPr>
          <p:cNvPr id="13" name="Image 12" descr="Une image contenant Visage humain, personne, homme, Front&#10;&#10;Description générée automatiquement">
            <a:extLst>
              <a:ext uri="{FF2B5EF4-FFF2-40B4-BE49-F238E27FC236}">
                <a16:creationId xmlns:a16="http://schemas.microsoft.com/office/drawing/2014/main" id="{E8EFC7FF-2EF3-B2D9-A77A-8D351E862D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93" y="3241061"/>
            <a:ext cx="1494000" cy="1494000"/>
          </a:xfrm>
          <a:prstGeom prst="rect">
            <a:avLst/>
          </a:prstGeom>
        </p:spPr>
      </p:pic>
      <p:pic>
        <p:nvPicPr>
          <p:cNvPr id="15" name="Image 14" descr="Une image contenant Visage humain, personne, Barbe humaine, ciel&#10;&#10;Description générée automatiquement">
            <a:extLst>
              <a:ext uri="{FF2B5EF4-FFF2-40B4-BE49-F238E27FC236}">
                <a16:creationId xmlns:a16="http://schemas.microsoft.com/office/drawing/2014/main" id="{288D5373-16E8-98BB-60EA-CFA605976B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95" y="3239156"/>
            <a:ext cx="1494000" cy="1494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913FCB2-4AD8-7890-7EC2-B73BE8923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6102" y="3255821"/>
            <a:ext cx="1294800" cy="1494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5BB8008-4FCE-9546-DEE8-1ADF025D84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4989" y="3255821"/>
            <a:ext cx="1234547" cy="1493649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E35C1D6-5980-B961-2362-7BB7B14F16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5663" y="5189982"/>
            <a:ext cx="1173039" cy="1494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20655D3-9B9E-657C-C332-E3440BACC9E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567"/>
          <a:stretch/>
        </p:blipFill>
        <p:spPr>
          <a:xfrm>
            <a:off x="7700072" y="5229884"/>
            <a:ext cx="1488901" cy="147059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EF3D65F-0C23-BFFB-5575-9E76452D03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2526" y="5200949"/>
            <a:ext cx="1370377" cy="149400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92C05338-0A3B-CF18-3847-D619F7E559FE}"/>
              </a:ext>
            </a:extLst>
          </p:cNvPr>
          <p:cNvSpPr txBox="1"/>
          <p:nvPr/>
        </p:nvSpPr>
        <p:spPr>
          <a:xfrm>
            <a:off x="382234" y="5542303"/>
            <a:ext cx="67242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u="sng" dirty="0"/>
              <a:t>Hospital </a:t>
            </a:r>
          </a:p>
          <a:p>
            <a:r>
              <a:rPr lang="fr-FR" dirty="0"/>
              <a:t>Kim Cao</a:t>
            </a:r>
          </a:p>
          <a:p>
            <a:r>
              <a:rPr lang="fr-FR" dirty="0" err="1"/>
              <a:t>Eymeric</a:t>
            </a:r>
            <a:r>
              <a:rPr lang="fr-FR" dirty="0"/>
              <a:t> Le </a:t>
            </a:r>
            <a:r>
              <a:rPr lang="fr-FR" dirty="0" err="1"/>
              <a:t>Reun</a:t>
            </a:r>
            <a:endParaRPr lang="fr-FR" dirty="0"/>
          </a:p>
          <a:p>
            <a:r>
              <a:rPr lang="fr-FR" dirty="0"/>
              <a:t>Pierre </a:t>
            </a:r>
            <a:r>
              <a:rPr lang="fr-FR" dirty="0" err="1"/>
              <a:t>Loap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5BE8B6-1678-F7B7-5AF0-2D7E20BF2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000" y="165927"/>
            <a:ext cx="11742127" cy="457200"/>
          </a:xfrm>
        </p:spPr>
        <p:txBody>
          <a:bodyPr/>
          <a:lstStyle/>
          <a:p>
            <a:r>
              <a:rPr lang="fr-FR" dirty="0" err="1"/>
              <a:t>Acknowledgments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E80C6A-EB24-8271-5C08-36AE0828AC30}"/>
              </a:ext>
            </a:extLst>
          </p:cNvPr>
          <p:cNvSpPr/>
          <p:nvPr/>
        </p:nvSpPr>
        <p:spPr>
          <a:xfrm>
            <a:off x="11462439" y="6906126"/>
            <a:ext cx="1721639" cy="656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AA9138A-D246-6EAE-03BF-6C39E1B2DAE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8111"/>
          <a:stretch/>
        </p:blipFill>
        <p:spPr>
          <a:xfrm>
            <a:off x="2454604" y="5542303"/>
            <a:ext cx="1150304" cy="1119388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728A7FF8-7674-E1F4-084D-F09161D939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11989" y="2472748"/>
            <a:ext cx="1205217" cy="126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AF492A8-E5BE-326B-FCAF-45B6FDCEB7A4}"/>
              </a:ext>
            </a:extLst>
          </p:cNvPr>
          <p:cNvSpPr txBox="1"/>
          <p:nvPr/>
        </p:nvSpPr>
        <p:spPr>
          <a:xfrm>
            <a:off x="5137786" y="2885440"/>
            <a:ext cx="108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WPG6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946E6BC-B30D-E5C4-54FD-9F15CFDD387E}"/>
              </a:ext>
            </a:extLst>
          </p:cNvPr>
          <p:cNvSpPr txBox="1"/>
          <p:nvPr/>
        </p:nvSpPr>
        <p:spPr>
          <a:xfrm>
            <a:off x="6934493" y="2885440"/>
            <a:ext cx="108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WPG2-7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9F1CBE-B1C5-E493-14E9-DC6B950D7112}"/>
              </a:ext>
            </a:extLst>
          </p:cNvPr>
          <p:cNvSpPr txBox="1"/>
          <p:nvPr/>
        </p:nvSpPr>
        <p:spPr>
          <a:xfrm>
            <a:off x="8428493" y="2911228"/>
            <a:ext cx="108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WPG3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8B0015-E9E1-C657-1517-7CD19C92D096}"/>
              </a:ext>
            </a:extLst>
          </p:cNvPr>
          <p:cNvSpPr txBox="1"/>
          <p:nvPr/>
        </p:nvSpPr>
        <p:spPr>
          <a:xfrm>
            <a:off x="11215343" y="2869824"/>
            <a:ext cx="108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WPG4-5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9A73F5-5076-798D-2BB5-82F887C07BA7}"/>
              </a:ext>
            </a:extLst>
          </p:cNvPr>
          <p:cNvSpPr txBox="1"/>
          <p:nvPr/>
        </p:nvSpPr>
        <p:spPr>
          <a:xfrm>
            <a:off x="3387510" y="1420382"/>
            <a:ext cx="143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WPG1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BE9A658-5688-26F6-E640-8D1E81B616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96361" y="952845"/>
            <a:ext cx="1412509" cy="1494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CC474DF-5081-9E17-9F62-88C5E0974E6A}"/>
              </a:ext>
            </a:extLst>
          </p:cNvPr>
          <p:cNvSpPr txBox="1"/>
          <p:nvPr/>
        </p:nvSpPr>
        <p:spPr>
          <a:xfrm>
            <a:off x="7434673" y="1009005"/>
            <a:ext cx="2041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Fundings</a:t>
            </a:r>
            <a:endParaRPr lang="fr-FR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8DDF88-4AF8-4FA2-5C48-484B557DEE90}"/>
              </a:ext>
            </a:extLst>
          </p:cNvPr>
          <p:cNvSpPr/>
          <p:nvPr/>
        </p:nvSpPr>
        <p:spPr>
          <a:xfrm>
            <a:off x="171817" y="901159"/>
            <a:ext cx="3594691" cy="5790963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68F12-2DF4-BF1C-7F50-18CB25C76065}"/>
              </a:ext>
            </a:extLst>
          </p:cNvPr>
          <p:cNvSpPr/>
          <p:nvPr/>
        </p:nvSpPr>
        <p:spPr>
          <a:xfrm>
            <a:off x="7390614" y="915084"/>
            <a:ext cx="5793464" cy="1306945"/>
          </a:xfrm>
          <a:prstGeom prst="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9DADD14-5682-0713-9863-C43CC1ECDE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68394" y="3239156"/>
            <a:ext cx="1189102" cy="14940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9426547-E7BF-A4BE-DE63-B972D0F35F36}"/>
              </a:ext>
            </a:extLst>
          </p:cNvPr>
          <p:cNvSpPr txBox="1"/>
          <p:nvPr/>
        </p:nvSpPr>
        <p:spPr>
          <a:xfrm>
            <a:off x="9860239" y="2878613"/>
            <a:ext cx="1083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WPG8</a:t>
            </a:r>
          </a:p>
        </p:txBody>
      </p:sp>
      <p:pic>
        <p:nvPicPr>
          <p:cNvPr id="16" name="Picture 6" descr="Vincent FAVAUDON | Research Director | PhD | Institut Curie, Paris | Inserm  U 1021 - CNRS UMR 3347 (Normal and Pathological Signaling) | Research  profile">
            <a:extLst>
              <a:ext uri="{FF2B5EF4-FFF2-40B4-BE49-F238E27FC236}">
                <a16:creationId xmlns:a16="http://schemas.microsoft.com/office/drawing/2014/main" id="{34EA1EA1-39E6-0E69-A46D-1D63B22E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553" y="5206827"/>
            <a:ext cx="1493649" cy="1493649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32BC917-A7B9-0B2A-9D51-26E26FB8017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7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EE570-1657-44FF-9448-73A35863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087" y="180281"/>
            <a:ext cx="11742127" cy="457200"/>
          </a:xfrm>
        </p:spPr>
        <p:txBody>
          <a:bodyPr/>
          <a:lstStyle/>
          <a:p>
            <a:r>
              <a:rPr lang="en-US" sz="3200" dirty="0"/>
              <a:t>State of the art of conventional radiotherapy</a:t>
            </a:r>
            <a:endParaRPr lang="fr-FR" sz="3200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96A527E-7C7F-422E-BFAC-7E713FE159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049" y="884502"/>
            <a:ext cx="7223046" cy="4291662"/>
          </a:xfrm>
        </p:spPr>
        <p:txBody>
          <a:bodyPr/>
          <a:lstStyle/>
          <a:p>
            <a:pPr lvl="1"/>
            <a:r>
              <a:rPr lang="en-US" sz="2000" b="1" dirty="0"/>
              <a:t>A 30% increase in cancer cases forecast in France by 2040 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Elder and frail (less compliant) cancer patients with comorbidities should increase in parallel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Under-use of radiotherapy, even though it is a less costly and more controlled treatment (5% on average of healthcare expenses for cancer treatment)</a:t>
            </a:r>
          </a:p>
          <a:p>
            <a:pPr lvl="1"/>
            <a:r>
              <a:rPr lang="en-US" sz="2000" dirty="0"/>
              <a:t>
Photon treatment cost : 3 to 15k€ per patient</a:t>
            </a:r>
          </a:p>
          <a:p>
            <a:pPr lvl="1"/>
            <a:r>
              <a:rPr lang="en-US" sz="2000" dirty="0"/>
              <a:t>A treatment lasts between 5 and 6 weeks with an average of 25 fractions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21C016-5951-4086-846F-A377DC67B2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1F82FFA0-0397-F04D-9B0D-1F8D36EB5F69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988430B-F199-C107-F327-93A89AA1EA06}"/>
              </a:ext>
            </a:extLst>
          </p:cNvPr>
          <p:cNvSpPr txBox="1"/>
          <p:nvPr/>
        </p:nvSpPr>
        <p:spPr>
          <a:xfrm>
            <a:off x="1549361" y="6282139"/>
            <a:ext cx="4799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tx2"/>
                </a:solidFill>
              </a:rPr>
              <a:t>Crucial </a:t>
            </a:r>
            <a:r>
              <a:rPr lang="fr-FR" sz="2000" b="1" dirty="0" err="1">
                <a:solidFill>
                  <a:schemeClr val="tx2"/>
                </a:solidFill>
              </a:rPr>
              <a:t>need</a:t>
            </a:r>
            <a:r>
              <a:rPr lang="fr-FR" sz="2000" b="1" dirty="0">
                <a:solidFill>
                  <a:schemeClr val="tx2"/>
                </a:solidFill>
              </a:rPr>
              <a:t> for an innovative </a:t>
            </a:r>
            <a:r>
              <a:rPr lang="fr-FR" sz="2000" b="1" dirty="0" err="1">
                <a:solidFill>
                  <a:schemeClr val="tx2"/>
                </a:solidFill>
              </a:rPr>
              <a:t>radiotherapy</a:t>
            </a:r>
            <a:endParaRPr lang="fr-FR" sz="2000" b="1" dirty="0">
              <a:solidFill>
                <a:schemeClr val="tx2"/>
              </a:solidFill>
            </a:endParaRP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8D97C7CD-C42B-1B5B-D49B-47856FBC673D}"/>
              </a:ext>
            </a:extLst>
          </p:cNvPr>
          <p:cNvSpPr/>
          <p:nvPr/>
        </p:nvSpPr>
        <p:spPr>
          <a:xfrm>
            <a:off x="852755" y="6247687"/>
            <a:ext cx="504056" cy="4306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129B0508-929F-5812-D0AA-52E097195B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0" y="57542"/>
            <a:ext cx="1544548" cy="71059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327087D-F8C8-E2CB-13C3-8848DD06C4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9C8543C-CEDB-4E78-B592-046A477DF5A1}"/>
              </a:ext>
            </a:extLst>
          </p:cNvPr>
          <p:cNvSpPr txBox="1"/>
          <p:nvPr/>
        </p:nvSpPr>
        <p:spPr>
          <a:xfrm>
            <a:off x="188093" y="4810739"/>
            <a:ext cx="7522057" cy="132343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Main limitations : healthy tissue tolerance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
Major therapeutic issue: side effects control, especially in </a:t>
            </a:r>
            <a:r>
              <a:rPr lang="en-US" sz="2000" b="1" u="sng" dirty="0">
                <a:solidFill>
                  <a:schemeClr val="bg1"/>
                </a:solidFill>
              </a:rPr>
              <a:t>children, locally advanced disease, radioresistant disease</a:t>
            </a:r>
            <a:endParaRPr lang="fr-FR" sz="2000" b="1" u="sng" dirty="0">
              <a:solidFill>
                <a:schemeClr val="bg1"/>
              </a:solidFill>
            </a:endParaRPr>
          </a:p>
        </p:txBody>
      </p:sp>
      <p:pic>
        <p:nvPicPr>
          <p:cNvPr id="16" name="Image 4">
            <a:extLst>
              <a:ext uri="{FF2B5EF4-FFF2-40B4-BE49-F238E27FC236}">
                <a16:creationId xmlns:a16="http://schemas.microsoft.com/office/drawing/2014/main" id="{B1425007-B7F3-7BB2-E5B4-EA53928FB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02" y="719910"/>
            <a:ext cx="4964754" cy="31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rme libre 3">
            <a:extLst>
              <a:ext uri="{FF2B5EF4-FFF2-40B4-BE49-F238E27FC236}">
                <a16:creationId xmlns:a16="http://schemas.microsoft.com/office/drawing/2014/main" id="{C3C1F858-D5CA-A2B7-3D4A-0A470A75F87B}"/>
              </a:ext>
            </a:extLst>
          </p:cNvPr>
          <p:cNvSpPr/>
          <p:nvPr/>
        </p:nvSpPr>
        <p:spPr bwMode="auto">
          <a:xfrm>
            <a:off x="10461627" y="1258413"/>
            <a:ext cx="2140152" cy="2341361"/>
          </a:xfrm>
          <a:custGeom>
            <a:avLst/>
            <a:gdLst>
              <a:gd name="connsiteX0" fmla="*/ 1455576 w 1455576"/>
              <a:gd name="connsiteY0" fmla="*/ 0 h 1592424"/>
              <a:gd name="connsiteX1" fmla="*/ 1212980 w 1455576"/>
              <a:gd name="connsiteY1" fmla="*/ 27992 h 1592424"/>
              <a:gd name="connsiteX2" fmla="*/ 1054359 w 1455576"/>
              <a:gd name="connsiteY2" fmla="*/ 139959 h 1592424"/>
              <a:gd name="connsiteX3" fmla="*/ 877078 w 1455576"/>
              <a:gd name="connsiteY3" fmla="*/ 307910 h 1592424"/>
              <a:gd name="connsiteX4" fmla="*/ 765110 w 1455576"/>
              <a:gd name="connsiteY4" fmla="*/ 541175 h 1592424"/>
              <a:gd name="connsiteX5" fmla="*/ 662474 w 1455576"/>
              <a:gd name="connsiteY5" fmla="*/ 811763 h 1592424"/>
              <a:gd name="connsiteX6" fmla="*/ 550506 w 1455576"/>
              <a:gd name="connsiteY6" fmla="*/ 1091681 h 1592424"/>
              <a:gd name="connsiteX7" fmla="*/ 410547 w 1455576"/>
              <a:gd name="connsiteY7" fmla="*/ 1390261 h 1592424"/>
              <a:gd name="connsiteX8" fmla="*/ 279919 w 1455576"/>
              <a:gd name="connsiteY8" fmla="*/ 1502228 h 1592424"/>
              <a:gd name="connsiteX9" fmla="*/ 167951 w 1455576"/>
              <a:gd name="connsiteY9" fmla="*/ 1586204 h 1592424"/>
              <a:gd name="connsiteX10" fmla="*/ 0 w 1455576"/>
              <a:gd name="connsiteY10" fmla="*/ 1586204 h 1592424"/>
              <a:gd name="connsiteX11" fmla="*/ 0 w 1455576"/>
              <a:gd name="connsiteY11" fmla="*/ 1586204 h 159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55576" h="1592424">
                <a:moveTo>
                  <a:pt x="1455576" y="0"/>
                </a:moveTo>
                <a:cubicBezTo>
                  <a:pt x="1367712" y="2333"/>
                  <a:pt x="1279849" y="4666"/>
                  <a:pt x="1212980" y="27992"/>
                </a:cubicBezTo>
                <a:cubicBezTo>
                  <a:pt x="1146111" y="51318"/>
                  <a:pt x="1110343" y="93306"/>
                  <a:pt x="1054359" y="139959"/>
                </a:cubicBezTo>
                <a:cubicBezTo>
                  <a:pt x="998375" y="186612"/>
                  <a:pt x="925286" y="241041"/>
                  <a:pt x="877078" y="307910"/>
                </a:cubicBezTo>
                <a:cubicBezTo>
                  <a:pt x="828870" y="374779"/>
                  <a:pt x="800877" y="457200"/>
                  <a:pt x="765110" y="541175"/>
                </a:cubicBezTo>
                <a:cubicBezTo>
                  <a:pt x="729343" y="625151"/>
                  <a:pt x="698241" y="720012"/>
                  <a:pt x="662474" y="811763"/>
                </a:cubicBezTo>
                <a:cubicBezTo>
                  <a:pt x="626707" y="903514"/>
                  <a:pt x="592494" y="995265"/>
                  <a:pt x="550506" y="1091681"/>
                </a:cubicBezTo>
                <a:cubicBezTo>
                  <a:pt x="508518" y="1188097"/>
                  <a:pt x="455645" y="1321837"/>
                  <a:pt x="410547" y="1390261"/>
                </a:cubicBezTo>
                <a:cubicBezTo>
                  <a:pt x="365449" y="1458686"/>
                  <a:pt x="320352" y="1469571"/>
                  <a:pt x="279919" y="1502228"/>
                </a:cubicBezTo>
                <a:cubicBezTo>
                  <a:pt x="239486" y="1534885"/>
                  <a:pt x="214604" y="1572208"/>
                  <a:pt x="167951" y="1586204"/>
                </a:cubicBezTo>
                <a:cubicBezTo>
                  <a:pt x="121298" y="1600200"/>
                  <a:pt x="0" y="1586204"/>
                  <a:pt x="0" y="1586204"/>
                </a:cubicBezTo>
                <a:lnTo>
                  <a:pt x="0" y="1586204"/>
                </a:lnTo>
              </a:path>
            </a:pathLst>
          </a:custGeom>
          <a:ln w="28575">
            <a:headEnd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94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e 8">
            <a:extLst>
              <a:ext uri="{FF2B5EF4-FFF2-40B4-BE49-F238E27FC236}">
                <a16:creationId xmlns:a16="http://schemas.microsoft.com/office/drawing/2014/main" id="{C9D8E530-DC15-83FF-28D9-C2EBC25A275A}"/>
              </a:ext>
            </a:extLst>
          </p:cNvPr>
          <p:cNvGrpSpPr>
            <a:grpSpLocks/>
          </p:cNvGrpSpPr>
          <p:nvPr/>
        </p:nvGrpSpPr>
        <p:grpSpPr bwMode="auto">
          <a:xfrm>
            <a:off x="8317002" y="3781425"/>
            <a:ext cx="5053486" cy="3003761"/>
            <a:chOff x="4499263" y="1783157"/>
            <a:chExt cx="2548706" cy="1677593"/>
          </a:xfrm>
        </p:grpSpPr>
        <p:pic>
          <p:nvPicPr>
            <p:cNvPr id="19" name="Image 5">
              <a:extLst>
                <a:ext uri="{FF2B5EF4-FFF2-40B4-BE49-F238E27FC236}">
                  <a16:creationId xmlns:a16="http://schemas.microsoft.com/office/drawing/2014/main" id="{A5FC8ACA-E63E-C55A-402E-117B74206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263" y="1872057"/>
              <a:ext cx="2548706" cy="1588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CCEAF20-8F20-80E3-2E60-0F136A7330DA}"/>
                </a:ext>
              </a:extLst>
            </p:cNvPr>
            <p:cNvSpPr/>
            <p:nvPr/>
          </p:nvSpPr>
          <p:spPr>
            <a:xfrm>
              <a:off x="4499263" y="1783157"/>
              <a:ext cx="2473670" cy="162730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4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21" name="Connecteur droit avec flèche 3">
            <a:extLst>
              <a:ext uri="{FF2B5EF4-FFF2-40B4-BE49-F238E27FC236}">
                <a16:creationId xmlns:a16="http://schemas.microsoft.com/office/drawing/2014/main" id="{CCDA14C5-810D-EB93-6131-032DBDF392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625328" y="4082616"/>
            <a:ext cx="301580" cy="29844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ZoneTexte 4">
            <a:extLst>
              <a:ext uri="{FF2B5EF4-FFF2-40B4-BE49-F238E27FC236}">
                <a16:creationId xmlns:a16="http://schemas.microsoft.com/office/drawing/2014/main" id="{A7C23826-EB7D-6102-D439-CA8DE8DA0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1233" y="3872494"/>
            <a:ext cx="2461331" cy="36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b="1">
                <a:solidFill>
                  <a:schemeClr val="accent2"/>
                </a:solidFill>
                <a:latin typeface="Helvetica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1500" b="1">
                <a:solidFill>
                  <a:schemeClr val="accent2"/>
                </a:solidFill>
                <a:latin typeface="Helvetica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12194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FLASH protons, VHEE</a:t>
            </a:r>
          </a:p>
        </p:txBody>
      </p:sp>
      <p:cxnSp>
        <p:nvCxnSpPr>
          <p:cNvPr id="23" name="Connecteur droit avec flèche 10">
            <a:extLst>
              <a:ext uri="{FF2B5EF4-FFF2-40B4-BE49-F238E27FC236}">
                <a16:creationId xmlns:a16="http://schemas.microsoft.com/office/drawing/2014/main" id="{7EC1EB95-73FD-9A52-37F9-35F6235A0E5D}"/>
              </a:ext>
            </a:extLst>
          </p:cNvPr>
          <p:cNvCxnSpPr>
            <a:cxnSpLocks/>
          </p:cNvCxnSpPr>
          <p:nvPr/>
        </p:nvCxnSpPr>
        <p:spPr bwMode="auto">
          <a:xfrm>
            <a:off x="10906953" y="5133423"/>
            <a:ext cx="0" cy="952973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C676C782-D82D-CE11-32EA-5908966B5E83}"/>
              </a:ext>
            </a:extLst>
          </p:cNvPr>
          <p:cNvSpPr txBox="1"/>
          <p:nvPr/>
        </p:nvSpPr>
        <p:spPr>
          <a:xfrm>
            <a:off x="11531703" y="4564757"/>
            <a:ext cx="32831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4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Flash : Large volume?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6A79665-63CC-1E02-BEAA-FC21D6E9ADED}"/>
              </a:ext>
            </a:extLst>
          </p:cNvPr>
          <p:cNvCxnSpPr/>
          <p:nvPr/>
        </p:nvCxnSpPr>
        <p:spPr>
          <a:xfrm>
            <a:off x="11531703" y="2246243"/>
            <a:ext cx="63379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7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2262E-6 1.30982E-6 L 0.04605 0.00315 " pathEditMode="relative" rAng="0" ptsTypes="AA">
                                      <p:cBhvr>
                                        <p:cTn id="6" dur="4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" y="1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5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B9FA62-379E-4FB7-B28E-C276C8321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sz="2941" dirty="0"/>
              <a:t>Différentes machines, différents </a:t>
            </a:r>
            <a:r>
              <a:rPr lang="fr-FR" sz="2941" dirty="0" err="1"/>
              <a:t>débts</a:t>
            </a:r>
            <a:r>
              <a:rPr lang="fr-FR" sz="2941" dirty="0"/>
              <a:t> de dose : </a:t>
            </a:r>
            <a:br>
              <a:rPr lang="fr-FR" sz="2941" dirty="0"/>
            </a:br>
            <a:endParaRPr lang="fr-FR" sz="2352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5783077-B7B0-D94B-A6C7-1CB6B1A74FF1}"/>
              </a:ext>
            </a:extLst>
          </p:cNvPr>
          <p:cNvSpPr txBox="1"/>
          <p:nvPr/>
        </p:nvSpPr>
        <p:spPr>
          <a:xfrm>
            <a:off x="6116493" y="1437497"/>
            <a:ext cx="3823159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8332"/>
            <a:r>
              <a:rPr lang="fr-FR" sz="2205" b="1" dirty="0" err="1">
                <a:solidFill>
                  <a:prstClr val="black"/>
                </a:solidFill>
                <a:latin typeface="Calibri" panose="020F0502020204030204"/>
              </a:rPr>
              <a:t>Linac</a:t>
            </a:r>
            <a:r>
              <a:rPr lang="fr-FR" sz="2205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2205" b="1" dirty="0" err="1">
                <a:solidFill>
                  <a:prstClr val="black"/>
                </a:solidFill>
                <a:latin typeface="Calibri" panose="020F0502020204030204"/>
              </a:rPr>
              <a:t>based</a:t>
            </a:r>
            <a:r>
              <a:rPr lang="fr-FR" sz="2205" b="1" dirty="0">
                <a:solidFill>
                  <a:prstClr val="black"/>
                </a:solidFill>
                <a:latin typeface="Calibri" panose="020F0502020204030204"/>
              </a:rPr>
              <a:t> FFF</a:t>
            </a:r>
          </a:p>
          <a:p>
            <a:pPr marL="315104" indent="-315104" algn="ctr" defTabSz="1008332">
              <a:buFont typeface="Arial" panose="020B0604020202020204" pitchFamily="34" charset="0"/>
              <a:buChar char="•"/>
            </a:pPr>
            <a:r>
              <a:rPr lang="fr-FR" sz="1764" dirty="0">
                <a:solidFill>
                  <a:prstClr val="black"/>
                </a:solidFill>
                <a:latin typeface="Calibri" panose="020F0502020204030204"/>
              </a:rPr>
              <a:t>Air </a:t>
            </a:r>
            <a:r>
              <a:rPr lang="fr-FR" sz="1764" dirty="0" err="1">
                <a:solidFill>
                  <a:prstClr val="black"/>
                </a:solidFill>
                <a:latin typeface="Calibri" panose="020F0502020204030204"/>
              </a:rPr>
              <a:t>breathing</a:t>
            </a:r>
            <a:r>
              <a:rPr lang="fr-FR" sz="1764" dirty="0">
                <a:solidFill>
                  <a:prstClr val="black"/>
                </a:solidFill>
                <a:latin typeface="Calibri" panose="020F0502020204030204"/>
              </a:rPr>
              <a:t> control</a:t>
            </a:r>
          </a:p>
          <a:p>
            <a:pPr marL="315104" indent="-315104" algn="ctr" defTabSz="1008332">
              <a:buFont typeface="Arial" panose="020B0604020202020204" pitchFamily="34" charset="0"/>
              <a:buChar char="•"/>
            </a:pPr>
            <a:r>
              <a:rPr lang="fr-FR" sz="1764" dirty="0" err="1">
                <a:solidFill>
                  <a:prstClr val="black"/>
                </a:solidFill>
                <a:latin typeface="Calibri" panose="020F0502020204030204"/>
              </a:rPr>
              <a:t>Lower</a:t>
            </a:r>
            <a:r>
              <a:rPr lang="fr-FR" sz="1764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764" dirty="0" err="1">
                <a:solidFill>
                  <a:prstClr val="black"/>
                </a:solidFill>
                <a:latin typeface="Calibri" panose="020F0502020204030204"/>
              </a:rPr>
              <a:t>risk</a:t>
            </a:r>
            <a:r>
              <a:rPr lang="fr-FR" sz="1764" dirty="0">
                <a:solidFill>
                  <a:prstClr val="black"/>
                </a:solidFill>
                <a:latin typeface="Calibri" panose="020F0502020204030204"/>
              </a:rPr>
              <a:t> of motion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7CF1304-BD6A-B94A-9724-5D568F94AACD}"/>
              </a:ext>
            </a:extLst>
          </p:cNvPr>
          <p:cNvSpPr txBox="1"/>
          <p:nvPr/>
        </p:nvSpPr>
        <p:spPr>
          <a:xfrm>
            <a:off x="3028962" y="1437498"/>
            <a:ext cx="3053073" cy="1246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8332"/>
            <a:r>
              <a:rPr lang="fr-FR" sz="2205" b="1" dirty="0" err="1">
                <a:solidFill>
                  <a:prstClr val="black"/>
                </a:solidFill>
                <a:latin typeface="Calibri" panose="020F0502020204030204"/>
              </a:rPr>
              <a:t>Linac</a:t>
            </a:r>
            <a:r>
              <a:rPr lang="fr-FR" sz="2205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315104" indent="-315104" defTabSz="1008332">
              <a:buFont typeface="Arial" panose="020B0604020202020204" pitchFamily="34" charset="0"/>
              <a:buChar char="•"/>
            </a:pPr>
            <a:r>
              <a:rPr lang="fr-FR" sz="1764" dirty="0" err="1">
                <a:solidFill>
                  <a:prstClr val="black"/>
                </a:solidFill>
                <a:latin typeface="Calibri" panose="020F0502020204030204"/>
              </a:rPr>
              <a:t>Interfraction</a:t>
            </a:r>
            <a:r>
              <a:rPr lang="fr-FR" sz="1764" dirty="0">
                <a:solidFill>
                  <a:prstClr val="black"/>
                </a:solidFill>
                <a:latin typeface="Calibri" panose="020F0502020204030204"/>
              </a:rPr>
              <a:t> motion</a:t>
            </a:r>
          </a:p>
          <a:p>
            <a:pPr marL="315104" indent="-315104" defTabSz="1008332">
              <a:buFont typeface="Arial" panose="020B0604020202020204" pitchFamily="34" charset="0"/>
              <a:buChar char="•"/>
            </a:pPr>
            <a:r>
              <a:rPr lang="fr-FR" sz="1764" dirty="0">
                <a:solidFill>
                  <a:prstClr val="black"/>
                </a:solidFill>
                <a:latin typeface="Calibri" panose="020F0502020204030204"/>
              </a:rPr>
              <a:t>And/or </a:t>
            </a:r>
            <a:r>
              <a:rPr lang="fr-FR" sz="1764" dirty="0" err="1">
                <a:solidFill>
                  <a:prstClr val="black"/>
                </a:solidFill>
                <a:latin typeface="Calibri" panose="020F0502020204030204"/>
              </a:rPr>
              <a:t>intrafraction</a:t>
            </a:r>
            <a:r>
              <a:rPr lang="fr-FR" sz="1764" dirty="0">
                <a:solidFill>
                  <a:prstClr val="black"/>
                </a:solidFill>
                <a:latin typeface="Calibri" panose="020F0502020204030204"/>
              </a:rPr>
              <a:t> motion</a:t>
            </a:r>
          </a:p>
          <a:p>
            <a:pPr marL="315104" indent="-315104" defTabSz="1008332">
              <a:buFont typeface="Arial" panose="020B0604020202020204" pitchFamily="34" charset="0"/>
              <a:buChar char="•"/>
            </a:pPr>
            <a:r>
              <a:rPr lang="fr-FR" sz="1764" dirty="0">
                <a:solidFill>
                  <a:prstClr val="black"/>
                </a:solidFill>
                <a:latin typeface="Calibri" panose="020F0502020204030204"/>
              </a:rPr>
              <a:t>3D soft tissue </a:t>
            </a:r>
            <a:r>
              <a:rPr lang="fr-FR" sz="1764" dirty="0" err="1">
                <a:solidFill>
                  <a:prstClr val="black"/>
                </a:solidFill>
                <a:latin typeface="Calibri" panose="020F0502020204030204"/>
              </a:rPr>
              <a:t>visualization</a:t>
            </a:r>
            <a:endParaRPr lang="fr-FR" sz="1764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288BA26-B965-F742-A6B9-A94911AFC3D5}"/>
              </a:ext>
            </a:extLst>
          </p:cNvPr>
          <p:cNvSpPr txBox="1"/>
          <p:nvPr/>
        </p:nvSpPr>
        <p:spPr>
          <a:xfrm>
            <a:off x="181192" y="1473950"/>
            <a:ext cx="2847770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8332"/>
            <a:r>
              <a:rPr lang="fr-FR" sz="2205" b="1" dirty="0" err="1">
                <a:solidFill>
                  <a:prstClr val="black"/>
                </a:solidFill>
                <a:latin typeface="Calibri" panose="020F0502020204030204"/>
              </a:rPr>
              <a:t>Cyberknife</a:t>
            </a:r>
            <a:endParaRPr lang="fr-FR" sz="2205" b="1" dirty="0">
              <a:solidFill>
                <a:prstClr val="black"/>
              </a:solidFill>
              <a:latin typeface="Calibri" panose="020F0502020204030204"/>
            </a:endParaRPr>
          </a:p>
          <a:p>
            <a:pPr marL="315104" indent="-315104" defTabSz="1008332">
              <a:buFont typeface="Arial" panose="020B0604020202020204" pitchFamily="34" charset="0"/>
              <a:buChar char="•"/>
            </a:pPr>
            <a:r>
              <a:rPr lang="fr-FR" sz="1764" dirty="0" err="1">
                <a:solidFill>
                  <a:prstClr val="black"/>
                </a:solidFill>
                <a:latin typeface="Calibri" panose="020F0502020204030204"/>
              </a:rPr>
              <a:t>Tracking</a:t>
            </a:r>
            <a:endParaRPr lang="fr-FR" sz="1764" dirty="0">
              <a:solidFill>
                <a:prstClr val="black"/>
              </a:solidFill>
              <a:latin typeface="Calibri" panose="020F0502020204030204"/>
            </a:endParaRPr>
          </a:p>
          <a:p>
            <a:pPr marL="315104" indent="-315104" defTabSz="1008332">
              <a:buFont typeface="Arial" panose="020B0604020202020204" pitchFamily="34" charset="0"/>
              <a:buChar char="•"/>
            </a:pPr>
            <a:r>
              <a:rPr lang="fr-FR" sz="1764" dirty="0">
                <a:solidFill>
                  <a:prstClr val="black"/>
                </a:solidFill>
                <a:latin typeface="Calibri" panose="020F0502020204030204"/>
              </a:rPr>
              <a:t>Longer fraction duration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82EA8BA-A732-BFEB-45DA-DE39FC39CA66}"/>
              </a:ext>
            </a:extLst>
          </p:cNvPr>
          <p:cNvSpPr txBox="1"/>
          <p:nvPr/>
        </p:nvSpPr>
        <p:spPr>
          <a:xfrm>
            <a:off x="9793186" y="1437497"/>
            <a:ext cx="3823159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08332"/>
            <a:r>
              <a:rPr lang="fr-FR" sz="2205" b="1" dirty="0">
                <a:solidFill>
                  <a:prstClr val="black"/>
                </a:solidFill>
                <a:latin typeface="Calibri" panose="020F0502020204030204"/>
              </a:rPr>
              <a:t>FLASH</a:t>
            </a:r>
          </a:p>
          <a:p>
            <a:pPr marL="315104" indent="-315104" defTabSz="1008332">
              <a:buFont typeface="Arial" panose="020B0604020202020204" pitchFamily="34" charset="0"/>
              <a:buChar char="•"/>
            </a:pPr>
            <a:r>
              <a:rPr lang="fr-FR" sz="1764" dirty="0">
                <a:solidFill>
                  <a:srgbClr val="ED7D31"/>
                </a:solidFill>
                <a:latin typeface="Calibri" panose="020F0502020204030204"/>
              </a:rPr>
              <a:t>Free </a:t>
            </a:r>
            <a:r>
              <a:rPr lang="fr-FR" sz="1764" dirty="0" err="1">
                <a:solidFill>
                  <a:srgbClr val="ED7D31"/>
                </a:solidFill>
                <a:latin typeface="Calibri" panose="020F0502020204030204"/>
              </a:rPr>
              <a:t>breathing</a:t>
            </a:r>
            <a:endParaRPr lang="fr-FR" sz="1764" dirty="0">
              <a:solidFill>
                <a:srgbClr val="ED7D31"/>
              </a:solidFill>
              <a:latin typeface="Calibri" panose="020F0502020204030204"/>
            </a:endParaRPr>
          </a:p>
          <a:p>
            <a:pPr marL="315104" indent="-315104" defTabSz="1008332">
              <a:buFont typeface="Arial" panose="020B0604020202020204" pitchFamily="34" charset="0"/>
              <a:buChar char="•"/>
            </a:pPr>
            <a:r>
              <a:rPr lang="fr-FR" sz="1764" dirty="0" err="1">
                <a:solidFill>
                  <a:prstClr val="black"/>
                </a:solidFill>
                <a:latin typeface="Calibri" panose="020F0502020204030204"/>
              </a:rPr>
              <a:t>Better</a:t>
            </a:r>
            <a:r>
              <a:rPr lang="fr-FR" sz="1764" dirty="0">
                <a:solidFill>
                  <a:prstClr val="black"/>
                </a:solidFill>
                <a:latin typeface="Calibri" panose="020F0502020204030204"/>
              </a:rPr>
              <a:t> OAR </a:t>
            </a:r>
            <a:r>
              <a:rPr lang="fr-FR" sz="1764" dirty="0" err="1">
                <a:solidFill>
                  <a:prstClr val="black"/>
                </a:solidFill>
                <a:latin typeface="Calibri" panose="020F0502020204030204"/>
              </a:rPr>
              <a:t>sparing</a:t>
            </a:r>
            <a:r>
              <a:rPr lang="fr-FR" sz="1764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B9F799AE-F390-A144-98B5-C3D44DF4A86A}"/>
              </a:ext>
            </a:extLst>
          </p:cNvPr>
          <p:cNvGrpSpPr/>
          <p:nvPr/>
        </p:nvGrpSpPr>
        <p:grpSpPr>
          <a:xfrm>
            <a:off x="7035610" y="2724052"/>
            <a:ext cx="1984922" cy="1984921"/>
            <a:chOff x="452120" y="2119495"/>
            <a:chExt cx="3456384" cy="3024336"/>
          </a:xfrm>
          <a:solidFill>
            <a:schemeClr val="accent1">
              <a:lumMod val="75000"/>
            </a:schemeClr>
          </a:solidFill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2429C49B-9AF3-1545-9269-4EB77CF8A78E}"/>
                </a:ext>
              </a:extLst>
            </p:cNvPr>
            <p:cNvSpPr/>
            <p:nvPr/>
          </p:nvSpPr>
          <p:spPr bwMode="auto">
            <a:xfrm>
              <a:off x="452120" y="2119495"/>
              <a:ext cx="3456384" cy="3024336"/>
            </a:xfrm>
            <a:prstGeom prst="ellipse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txBody>
            <a:bodyPr vert="horz" wrap="square" lIns="100834" tIns="50417" rIns="100834" bIns="5041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08332"/>
              <a:endParaRPr lang="fr-FR" sz="198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B52E840E-821D-7A42-B7C2-6F6F6C1926BF}"/>
                </a:ext>
              </a:extLst>
            </p:cNvPr>
            <p:cNvSpPr txBox="1"/>
            <p:nvPr/>
          </p:nvSpPr>
          <p:spPr>
            <a:xfrm>
              <a:off x="759331" y="2995802"/>
              <a:ext cx="2926446" cy="107154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008332"/>
              <a:r>
                <a:rPr lang="fr-FR" sz="3970" b="1" dirty="0">
                  <a:solidFill>
                    <a:prstClr val="white"/>
                  </a:solidFill>
                  <a:latin typeface="Calibri" panose="020F0502020204030204"/>
                </a:rPr>
                <a:t>10Gy</a:t>
              </a:r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305856" y="2724051"/>
            <a:ext cx="1984922" cy="1984922"/>
            <a:chOff x="18050" y="2470135"/>
            <a:chExt cx="1800000" cy="1800000"/>
          </a:xfrm>
        </p:grpSpPr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E81DE519-6B7F-B742-8BA1-D9E96E0C2E8B}"/>
                </a:ext>
              </a:extLst>
            </p:cNvPr>
            <p:cNvSpPr/>
            <p:nvPr/>
          </p:nvSpPr>
          <p:spPr bwMode="auto">
            <a:xfrm>
              <a:off x="18050" y="2470135"/>
              <a:ext cx="1800000" cy="1800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100834" tIns="50417" rIns="100834" bIns="5041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08332"/>
              <a:endParaRPr lang="fr-FR" sz="198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12B2CDA8-E654-2B4D-A27B-9A58085A8E70}"/>
                </a:ext>
              </a:extLst>
            </p:cNvPr>
            <p:cNvSpPr txBox="1"/>
            <p:nvPr/>
          </p:nvSpPr>
          <p:spPr>
            <a:xfrm>
              <a:off x="86299" y="2991689"/>
              <a:ext cx="1663503" cy="637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8332"/>
              <a:r>
                <a:rPr lang="fr-FR" sz="3970" b="1" dirty="0">
                  <a:solidFill>
                    <a:prstClr val="white"/>
                  </a:solidFill>
                  <a:latin typeface="Calibri" panose="020F0502020204030204"/>
                </a:rPr>
                <a:t>10Gy</a:t>
              </a: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F22B0F0C-C9F5-6D4E-8321-3F3B8A64BCA9}"/>
              </a:ext>
            </a:extLst>
          </p:cNvPr>
          <p:cNvGrpSpPr/>
          <p:nvPr/>
        </p:nvGrpSpPr>
        <p:grpSpPr>
          <a:xfrm>
            <a:off x="3490396" y="2724052"/>
            <a:ext cx="1984922" cy="1984922"/>
            <a:chOff x="971600" y="2204864"/>
            <a:chExt cx="2880320" cy="2520280"/>
          </a:xfrm>
          <a:solidFill>
            <a:schemeClr val="accent2"/>
          </a:solidFill>
        </p:grpSpPr>
        <p:sp>
          <p:nvSpPr>
            <p:cNvPr id="61" name="Ellipse 60">
              <a:extLst>
                <a:ext uri="{FF2B5EF4-FFF2-40B4-BE49-F238E27FC236}">
                  <a16:creationId xmlns:a16="http://schemas.microsoft.com/office/drawing/2014/main" id="{1E5589B3-5A03-2A45-94A9-0A1555CD5A2E}"/>
                </a:ext>
              </a:extLst>
            </p:cNvPr>
            <p:cNvSpPr/>
            <p:nvPr/>
          </p:nvSpPr>
          <p:spPr bwMode="auto">
            <a:xfrm>
              <a:off x="971600" y="2204864"/>
              <a:ext cx="2880320" cy="252028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vert="horz" wrap="square" lIns="100834" tIns="50417" rIns="100834" bIns="5041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08332"/>
              <a:endParaRPr lang="fr-FR" sz="1985" dirty="0">
                <a:solidFill>
                  <a:srgbClr val="505050"/>
                </a:solidFill>
                <a:highlight>
                  <a:srgbClr val="C0C0C0"/>
                </a:highlight>
                <a:latin typeface="Calibri" panose="020F0502020204030204"/>
              </a:endParaRP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86ADFF71-7A74-1247-8E19-22BBF1A3561A}"/>
                </a:ext>
              </a:extLst>
            </p:cNvPr>
            <p:cNvSpPr txBox="1"/>
            <p:nvPr/>
          </p:nvSpPr>
          <p:spPr>
            <a:xfrm>
              <a:off x="1158808" y="2935120"/>
              <a:ext cx="2505904" cy="89294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1008332"/>
              <a:r>
                <a:rPr lang="fr-FR" sz="3970" b="1" dirty="0">
                  <a:solidFill>
                    <a:prstClr val="white"/>
                  </a:solidFill>
                  <a:latin typeface="Calibri" panose="020F0502020204030204"/>
                </a:rPr>
                <a:t>10Gy</a:t>
              </a:r>
            </a:p>
          </p:txBody>
        </p:sp>
      </p:grpSp>
      <p:sp>
        <p:nvSpPr>
          <p:cNvPr id="63" name="ZoneTexte 62">
            <a:extLst>
              <a:ext uri="{FF2B5EF4-FFF2-40B4-BE49-F238E27FC236}">
                <a16:creationId xmlns:a16="http://schemas.microsoft.com/office/drawing/2014/main" id="{C4F8930A-3B29-D04C-B017-A73DF45123DC}"/>
              </a:ext>
            </a:extLst>
          </p:cNvPr>
          <p:cNvSpPr txBox="1"/>
          <p:nvPr/>
        </p:nvSpPr>
        <p:spPr>
          <a:xfrm>
            <a:off x="6905080" y="4821779"/>
            <a:ext cx="2183096" cy="77808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DDAAA1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600" b="1" kern="0">
                <a:solidFill>
                  <a:srgbClr val="0C3C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1008332"/>
            <a:r>
              <a:rPr lang="fr-FR" sz="1985" dirty="0"/>
              <a:t>Dose rate</a:t>
            </a:r>
          </a:p>
          <a:p>
            <a:pPr defTabSz="1008332"/>
            <a:r>
              <a:rPr lang="fr-FR" sz="1985" dirty="0"/>
              <a:t>Times 3 to 6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C4F8930A-3B29-D04C-B017-A73DF45123DC}"/>
              </a:ext>
            </a:extLst>
          </p:cNvPr>
          <p:cNvSpPr txBox="1"/>
          <p:nvPr/>
        </p:nvSpPr>
        <p:spPr>
          <a:xfrm>
            <a:off x="1828922" y="4879242"/>
            <a:ext cx="2183096" cy="44012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600" b="1" kern="0">
                <a:solidFill>
                  <a:srgbClr val="0C3C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1008332"/>
            <a:r>
              <a:rPr lang="fr-FR" sz="1985" dirty="0"/>
              <a:t> ≈ 1 Gy/min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DC790F7F-C4B9-3B91-1DB9-475FFFDF5230}"/>
              </a:ext>
            </a:extLst>
          </p:cNvPr>
          <p:cNvSpPr txBox="1"/>
          <p:nvPr/>
        </p:nvSpPr>
        <p:spPr>
          <a:xfrm>
            <a:off x="10581605" y="4816671"/>
            <a:ext cx="1984923" cy="78319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43476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600" b="1" kern="0">
                <a:solidFill>
                  <a:srgbClr val="0C3C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1008332"/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&gt; 100 Gy/s</a:t>
            </a:r>
          </a:p>
          <a:p>
            <a:pPr defTabSz="1008332"/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Dose rateX1000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FD2A3DA-3513-0BA5-16C0-6827291E89A8}"/>
              </a:ext>
            </a:extLst>
          </p:cNvPr>
          <p:cNvSpPr txBox="1"/>
          <p:nvPr/>
        </p:nvSpPr>
        <p:spPr>
          <a:xfrm>
            <a:off x="13725" y="40167"/>
            <a:ext cx="12552803" cy="81624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defTabSz="1219409"/>
            <a:r>
              <a:rPr lang="fr-FR" sz="2352" b="1" dirty="0">
                <a:solidFill>
                  <a:srgbClr val="FFFFFF"/>
                </a:solidFill>
                <a:latin typeface="Calibri" panose="020F0502020204030204"/>
              </a:rPr>
              <a:t>	       Dose rate and </a:t>
            </a:r>
            <a:r>
              <a:rPr lang="fr-FR" sz="2352" b="1" dirty="0" err="1">
                <a:solidFill>
                  <a:srgbClr val="FFFFFF"/>
                </a:solidFill>
                <a:latin typeface="Calibri" panose="020F0502020204030204"/>
              </a:rPr>
              <a:t>accelerators</a:t>
            </a:r>
            <a:r>
              <a:rPr lang="fr-FR" sz="2352" b="1" dirty="0">
                <a:solidFill>
                  <a:srgbClr val="FFFFFF"/>
                </a:solidFill>
                <a:latin typeface="Calibri" panose="020F0502020204030204"/>
              </a:rPr>
              <a:t> :</a:t>
            </a:r>
          </a:p>
          <a:p>
            <a:pPr defTabSz="1219409"/>
            <a:r>
              <a:rPr lang="fr-FR" sz="2352" b="1" dirty="0">
                <a:solidFill>
                  <a:srgbClr val="FFFFFF"/>
                </a:solidFill>
                <a:latin typeface="Calibri" panose="020F0502020204030204"/>
              </a:rPr>
              <a:t>	       Motion management  and </a:t>
            </a:r>
            <a:r>
              <a:rPr lang="fr-FR" sz="2352" b="1" dirty="0" err="1">
                <a:solidFill>
                  <a:srgbClr val="FFFFFF"/>
                </a:solidFill>
                <a:latin typeface="Calibri" panose="020F0502020204030204"/>
              </a:rPr>
              <a:t>Uncertainties</a:t>
            </a:r>
            <a:endParaRPr lang="fr-FR" sz="2352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7F92153-7DFA-96ED-3EC7-45E01DB19FAB}"/>
              </a:ext>
            </a:extLst>
          </p:cNvPr>
          <p:cNvGrpSpPr/>
          <p:nvPr/>
        </p:nvGrpSpPr>
        <p:grpSpPr>
          <a:xfrm>
            <a:off x="10368068" y="2724052"/>
            <a:ext cx="1984922" cy="1984921"/>
            <a:chOff x="452120" y="2119495"/>
            <a:chExt cx="3456384" cy="3024336"/>
          </a:xfrm>
          <a:solidFill>
            <a:schemeClr val="accent1">
              <a:lumMod val="75000"/>
            </a:schemeClr>
          </a:solidFill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6CE57F79-59A9-CA83-0AF7-E875260F5AFE}"/>
                </a:ext>
              </a:extLst>
            </p:cNvPr>
            <p:cNvSpPr/>
            <p:nvPr/>
          </p:nvSpPr>
          <p:spPr bwMode="auto">
            <a:xfrm>
              <a:off x="452120" y="2119495"/>
              <a:ext cx="3456384" cy="302433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vert="horz" wrap="square" lIns="100834" tIns="50417" rIns="100834" bIns="5041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08332"/>
              <a:endParaRPr lang="fr-FR" sz="198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5102965-69B8-0D29-D931-B32356D158A6}"/>
                </a:ext>
              </a:extLst>
            </p:cNvPr>
            <p:cNvSpPr txBox="1"/>
            <p:nvPr/>
          </p:nvSpPr>
          <p:spPr>
            <a:xfrm>
              <a:off x="759331" y="2995802"/>
              <a:ext cx="2926446" cy="107154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008332"/>
              <a:r>
                <a:rPr lang="fr-FR" sz="3970" b="1" dirty="0">
                  <a:solidFill>
                    <a:prstClr val="white"/>
                  </a:solidFill>
                  <a:latin typeface="Calibri" panose="020F0502020204030204"/>
                </a:rPr>
                <a:t>10Gy</a:t>
              </a:r>
            </a:p>
          </p:txBody>
        </p:sp>
      </p:grpSp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E4B55254-B92B-06C6-924A-85958D95222E}"/>
              </a:ext>
            </a:extLst>
          </p:cNvPr>
          <p:cNvSpPr/>
          <p:nvPr/>
        </p:nvSpPr>
        <p:spPr>
          <a:xfrm rot="5400000">
            <a:off x="4742403" y="1216883"/>
            <a:ext cx="259689" cy="9132784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820A738-09D1-5E40-C6C8-CDF2491C73EC}"/>
              </a:ext>
            </a:extLst>
          </p:cNvPr>
          <p:cNvSpPr txBox="1"/>
          <p:nvPr/>
        </p:nvSpPr>
        <p:spPr>
          <a:xfrm>
            <a:off x="660400" y="5913120"/>
            <a:ext cx="8360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Different</a:t>
            </a:r>
            <a:r>
              <a:rPr lang="fr-FR" b="1" dirty="0"/>
              <a:t> on </a:t>
            </a:r>
            <a:r>
              <a:rPr lang="fr-FR" b="1" dirty="0" err="1"/>
              <a:t>board</a:t>
            </a:r>
            <a:r>
              <a:rPr lang="fr-FR" b="1" dirty="0"/>
              <a:t> technologies to </a:t>
            </a:r>
            <a:r>
              <a:rPr lang="fr-FR" b="1" dirty="0" err="1"/>
              <a:t>compensate</a:t>
            </a:r>
            <a:r>
              <a:rPr lang="fr-FR" b="1" dirty="0"/>
              <a:t> for </a:t>
            </a:r>
            <a:r>
              <a:rPr lang="fr-FR" b="1" dirty="0" err="1"/>
              <a:t>uncertainties</a:t>
            </a:r>
            <a:r>
              <a:rPr lang="fr-FR" b="1" dirty="0"/>
              <a:t> of </a:t>
            </a:r>
            <a:r>
              <a:rPr lang="fr-FR" b="1" dirty="0" err="1"/>
              <a:t>each</a:t>
            </a:r>
            <a:r>
              <a:rPr lang="fr-FR" b="1" dirty="0"/>
              <a:t> </a:t>
            </a:r>
            <a:r>
              <a:rPr lang="fr-FR" b="1" dirty="0" err="1"/>
              <a:t>technology</a:t>
            </a:r>
            <a:endParaRPr lang="fr-FR" b="1" dirty="0"/>
          </a:p>
          <a:p>
            <a:pPr algn="ctr"/>
            <a:r>
              <a:rPr lang="fr-FR" sz="2000" b="1" dirty="0" err="1">
                <a:solidFill>
                  <a:schemeClr val="tx2"/>
                </a:solidFill>
              </a:rPr>
              <a:t>Clinical</a:t>
            </a:r>
            <a:r>
              <a:rPr lang="fr-FR" sz="2000" b="1" dirty="0">
                <a:solidFill>
                  <a:schemeClr val="tx2"/>
                </a:solidFill>
              </a:rPr>
              <a:t> </a:t>
            </a:r>
            <a:r>
              <a:rPr lang="fr-FR" sz="2000" b="1" dirty="0" err="1">
                <a:solidFill>
                  <a:schemeClr val="tx2"/>
                </a:solidFill>
              </a:rPr>
              <a:t>results</a:t>
            </a:r>
            <a:r>
              <a:rPr lang="fr-FR" sz="2000" b="1" dirty="0">
                <a:solidFill>
                  <a:schemeClr val="tx2"/>
                </a:solidFill>
              </a:rPr>
              <a:t> = </a:t>
            </a:r>
            <a:r>
              <a:rPr lang="fr-FR" sz="2000" b="1" dirty="0" err="1">
                <a:solidFill>
                  <a:schemeClr val="tx2"/>
                </a:solidFill>
              </a:rPr>
              <a:t>Same</a:t>
            </a:r>
            <a:r>
              <a:rPr lang="fr-FR" sz="2000" b="1" dirty="0">
                <a:solidFill>
                  <a:schemeClr val="tx2"/>
                </a:solidFill>
              </a:rPr>
              <a:t>!</a:t>
            </a:r>
          </a:p>
          <a:p>
            <a:pPr algn="ctr"/>
            <a:endParaRPr lang="fr-FR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E9B13C-FAFD-3F21-21E6-DEF788123A00}"/>
              </a:ext>
            </a:extLst>
          </p:cNvPr>
          <p:cNvSpPr txBox="1"/>
          <p:nvPr/>
        </p:nvSpPr>
        <p:spPr>
          <a:xfrm>
            <a:off x="9237117" y="5590236"/>
            <a:ext cx="42468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Motion </a:t>
            </a:r>
            <a:r>
              <a:rPr lang="fr-FR" b="1" dirty="0" err="1"/>
              <a:t>less</a:t>
            </a:r>
            <a:r>
              <a:rPr lang="fr-FR" b="1" dirty="0"/>
              <a:t> at </a:t>
            </a:r>
            <a:r>
              <a:rPr lang="fr-FR" b="1" dirty="0" err="1"/>
              <a:t>risk</a:t>
            </a:r>
            <a:r>
              <a:rPr lang="fr-FR" b="1" dirty="0"/>
              <a:t>?</a:t>
            </a:r>
          </a:p>
          <a:p>
            <a:pPr algn="ctr"/>
            <a:r>
              <a:rPr lang="fr-FR" b="1" dirty="0" err="1"/>
              <a:t>Positioning</a:t>
            </a:r>
            <a:r>
              <a:rPr lang="fr-FR" b="1" dirty="0"/>
              <a:t> </a:t>
            </a:r>
            <a:r>
              <a:rPr lang="fr-FR" b="1" dirty="0" err="1"/>
              <a:t>accuracy</a:t>
            </a:r>
            <a:r>
              <a:rPr lang="fr-FR" b="1" dirty="0"/>
              <a:t> = of </a:t>
            </a:r>
            <a:r>
              <a:rPr lang="fr-FR" b="1" dirty="0" err="1"/>
              <a:t>paramount</a:t>
            </a:r>
            <a:r>
              <a:rPr lang="fr-FR" b="1" dirty="0"/>
              <a:t> importance!</a:t>
            </a:r>
          </a:p>
          <a:p>
            <a:pPr algn="ctr"/>
            <a:r>
              <a:rPr lang="fr-FR" sz="2000" b="1" dirty="0" err="1">
                <a:solidFill>
                  <a:schemeClr val="tx2"/>
                </a:solidFill>
              </a:rPr>
              <a:t>Better</a:t>
            </a:r>
            <a:r>
              <a:rPr lang="fr-FR" sz="2000" b="1" dirty="0">
                <a:solidFill>
                  <a:schemeClr val="tx2"/>
                </a:solidFill>
              </a:rPr>
              <a:t> </a:t>
            </a:r>
            <a:r>
              <a:rPr lang="fr-FR" sz="2000" b="1" dirty="0" err="1">
                <a:solidFill>
                  <a:schemeClr val="tx2"/>
                </a:solidFill>
              </a:rPr>
              <a:t>clinical</a:t>
            </a:r>
            <a:r>
              <a:rPr lang="fr-FR" sz="2000" b="1" dirty="0">
                <a:solidFill>
                  <a:schemeClr val="tx2"/>
                </a:solidFill>
              </a:rPr>
              <a:t> </a:t>
            </a:r>
            <a:r>
              <a:rPr lang="fr-FR" sz="2000" b="1" dirty="0" err="1">
                <a:solidFill>
                  <a:schemeClr val="tx2"/>
                </a:solidFill>
              </a:rPr>
              <a:t>results</a:t>
            </a:r>
            <a:r>
              <a:rPr lang="fr-FR" sz="2000" b="1" dirty="0">
                <a:solidFill>
                  <a:schemeClr val="tx2"/>
                </a:solidFill>
              </a:rPr>
              <a:t>?</a:t>
            </a:r>
          </a:p>
          <a:p>
            <a:pPr algn="ctr"/>
            <a:endParaRPr lang="fr-FR" b="1" dirty="0"/>
          </a:p>
        </p:txBody>
      </p:sp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F9AACA36-7D1E-4231-2D49-900745144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0" y="57542"/>
            <a:ext cx="1544548" cy="71059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64BD4CB-DE4D-B10C-80C1-9E0D2CFE9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0222" y="6826479"/>
            <a:ext cx="1416775" cy="720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D10CA0C-36A8-29D8-704E-B7FA14499CF6}"/>
              </a:ext>
            </a:extLst>
          </p:cNvPr>
          <p:cNvSpPr txBox="1"/>
          <p:nvPr/>
        </p:nvSpPr>
        <p:spPr>
          <a:xfrm>
            <a:off x="749002" y="3916721"/>
            <a:ext cx="105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Tx</a:t>
            </a:r>
            <a:r>
              <a:rPr lang="fr-FR" dirty="0">
                <a:solidFill>
                  <a:schemeClr val="bg1"/>
                </a:solidFill>
              </a:rPr>
              <a:t> time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45mn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9CA52C2-EED4-FA03-3BAD-AE89D1A1E52D}"/>
              </a:ext>
            </a:extLst>
          </p:cNvPr>
          <p:cNvSpPr txBox="1"/>
          <p:nvPr/>
        </p:nvSpPr>
        <p:spPr>
          <a:xfrm>
            <a:off x="3939665" y="3906223"/>
            <a:ext cx="105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Tx</a:t>
            </a:r>
            <a:r>
              <a:rPr lang="fr-FR" dirty="0">
                <a:solidFill>
                  <a:schemeClr val="bg1"/>
                </a:solidFill>
              </a:rPr>
              <a:t> time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20mn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044440D-6CC1-1AB0-B40F-C5A8BD125428}"/>
              </a:ext>
            </a:extLst>
          </p:cNvPr>
          <p:cNvSpPr txBox="1"/>
          <p:nvPr/>
        </p:nvSpPr>
        <p:spPr>
          <a:xfrm>
            <a:off x="7470159" y="3906223"/>
            <a:ext cx="105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Tx</a:t>
            </a:r>
            <a:r>
              <a:rPr lang="fr-FR" dirty="0">
                <a:solidFill>
                  <a:schemeClr val="bg1"/>
                </a:solidFill>
              </a:rPr>
              <a:t> time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&lt;10mn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3574C2-F5DE-A14C-07F0-BDA5B5BBF32E}"/>
              </a:ext>
            </a:extLst>
          </p:cNvPr>
          <p:cNvSpPr txBox="1"/>
          <p:nvPr/>
        </p:nvSpPr>
        <p:spPr>
          <a:xfrm>
            <a:off x="10858318" y="3906223"/>
            <a:ext cx="105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Tx</a:t>
            </a:r>
            <a:r>
              <a:rPr lang="fr-FR" dirty="0">
                <a:solidFill>
                  <a:schemeClr val="bg1"/>
                </a:solidFill>
              </a:rPr>
              <a:t> time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&lt;1s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0E1F5DF-1F42-CF95-00AC-63521110AE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8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1A7669-3AA7-E8DA-11F5-C6E34EC19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499" y="200025"/>
            <a:ext cx="10579019" cy="457200"/>
          </a:xfrm>
        </p:spPr>
        <p:txBody>
          <a:bodyPr/>
          <a:lstStyle/>
          <a:p>
            <a:r>
              <a:rPr lang="fr-FR" dirty="0"/>
              <a:t>FLASH : Protection </a:t>
            </a:r>
            <a:r>
              <a:rPr lang="fr-FR" dirty="0" err="1"/>
              <a:t>mechanisms</a:t>
            </a:r>
            <a:r>
              <a:rPr lang="fr-FR" dirty="0"/>
              <a:t> in </a:t>
            </a:r>
            <a:r>
              <a:rPr lang="fr-FR" dirty="0" err="1"/>
              <a:t>healthy</a:t>
            </a:r>
            <a:r>
              <a:rPr lang="fr-FR" dirty="0"/>
              <a:t> tissue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FD05625-3986-0418-5C0B-EF7DE6A9B19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defTabSz="1219409"/>
            <a:fld id="{1F82FFA0-0397-F04D-9B0D-1F8D36EB5F69}" type="slidenum">
              <a:rPr lang="fr-FR">
                <a:solidFill>
                  <a:srgbClr val="FFFFFF"/>
                </a:solidFill>
              </a:rPr>
              <a:pPr defTabSz="1219409"/>
              <a:t>5</a:t>
            </a:fld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239B511C-2336-D8F3-9F6F-341C93775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757" t="25777" r="6274" b="1507"/>
          <a:stretch/>
        </p:blipFill>
        <p:spPr>
          <a:xfrm>
            <a:off x="2100020" y="859016"/>
            <a:ext cx="10208200" cy="60112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BAFBD6-7E26-79CA-0E7E-533561292CAE}"/>
              </a:ext>
            </a:extLst>
          </p:cNvPr>
          <p:cNvSpPr/>
          <p:nvPr/>
        </p:nvSpPr>
        <p:spPr>
          <a:xfrm>
            <a:off x="2893671" y="937549"/>
            <a:ext cx="254643" cy="254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2207B12-34D4-51EA-CD5B-C8CEC3E65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0" y="57542"/>
            <a:ext cx="1544548" cy="7105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93F2F2-AC92-A8AF-E8B1-224E26FAD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6710" y="6776077"/>
            <a:ext cx="1416775" cy="72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12DB8A-F7DE-7C96-FE41-1AB45BFCC9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61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04B8B1-2BF6-2B2A-D215-843EA8678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618" y="227882"/>
            <a:ext cx="11596312" cy="457200"/>
          </a:xfrm>
        </p:spPr>
        <p:txBody>
          <a:bodyPr/>
          <a:lstStyle/>
          <a:p>
            <a:r>
              <a:rPr lang="fr-FR" dirty="0"/>
              <a:t>FLASH: A race for </a:t>
            </a:r>
            <a:r>
              <a:rPr lang="fr-FR" dirty="0" err="1"/>
              <a:t>developments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A1073EC-9F0F-65CC-6325-4529FCF7AA6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1F82FFA0-0397-F04D-9B0D-1F8D36EB5F69}" type="slidenum">
              <a:rPr lang="fr-FR" smtClean="0"/>
              <a:pPr/>
              <a:t>6</a:t>
            </a:fld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46D030B-EFCF-8C52-4227-D125FA43D39A}"/>
              </a:ext>
            </a:extLst>
          </p:cNvPr>
          <p:cNvGrpSpPr/>
          <p:nvPr/>
        </p:nvGrpSpPr>
        <p:grpSpPr>
          <a:xfrm>
            <a:off x="942837" y="1430225"/>
            <a:ext cx="5956386" cy="1702482"/>
            <a:chOff x="-188182" y="1066966"/>
            <a:chExt cx="5401469" cy="1543873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4494C31-5758-DE87-E153-83980F22E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59" y="1587225"/>
              <a:ext cx="2161293" cy="1023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328494-E1E8-6239-48AF-D9F5D841514A}"/>
                </a:ext>
              </a:extLst>
            </p:cNvPr>
            <p:cNvSpPr/>
            <p:nvPr/>
          </p:nvSpPr>
          <p:spPr>
            <a:xfrm>
              <a:off x="2418514" y="1669450"/>
              <a:ext cx="1807877" cy="6377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08332">
                <a:defRPr/>
              </a:pPr>
              <a:r>
                <a:rPr lang="fr-FR" sz="1985" b="1" dirty="0">
                  <a:solidFill>
                    <a:srgbClr val="ED7D31"/>
                  </a:solidFill>
                  <a:latin typeface="Calibri" panose="020F0502020204030204"/>
                  <a:ea typeface="MS PGothic" panose="020B0600070205080204" pitchFamily="34" charset="-128"/>
                </a:rPr>
                <a:t>Stanford, Varian, </a:t>
              </a:r>
              <a:r>
                <a:rPr lang="fr-FR" sz="1985" b="1" dirty="0" err="1">
                  <a:solidFill>
                    <a:srgbClr val="ED7D31"/>
                  </a:solidFill>
                  <a:latin typeface="Calibri" panose="020F0502020204030204"/>
                  <a:ea typeface="MS PGothic" panose="020B0600070205080204" pitchFamily="34" charset="-128"/>
                </a:rPr>
                <a:t>Sweden</a:t>
              </a:r>
              <a:r>
                <a:rPr lang="fr-FR" sz="1985" b="1" dirty="0">
                  <a:solidFill>
                    <a:srgbClr val="ED7D31"/>
                  </a:solidFill>
                  <a:latin typeface="Calibri" panose="020F0502020204030204"/>
                  <a:ea typeface="MS PGothic" panose="020B0600070205080204" pitchFamily="34" charset="-128"/>
                </a:rPr>
                <a:t>, …</a:t>
              </a:r>
              <a:endParaRPr lang="en-US" sz="1985" b="1" dirty="0">
                <a:solidFill>
                  <a:srgbClr val="ED7D31"/>
                </a:solidFill>
                <a:latin typeface="Calibri" panose="020F0502020204030204"/>
                <a:ea typeface="MS PGothic" panose="020B0600070205080204" pitchFamily="34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90202EA-AC6B-D728-3F96-4C0584859C23}"/>
                </a:ext>
              </a:extLst>
            </p:cNvPr>
            <p:cNvSpPr/>
            <p:nvPr/>
          </p:nvSpPr>
          <p:spPr>
            <a:xfrm>
              <a:off x="-188182" y="1066966"/>
              <a:ext cx="5401469" cy="360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08332">
                <a:defRPr/>
              </a:pPr>
              <a:r>
                <a:rPr lang="fr-FR" sz="1985" b="1" dirty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LINACS w/ middle </a:t>
              </a:r>
              <a:r>
                <a:rPr lang="fr-FR" sz="1985" b="1" dirty="0" err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energy</a:t>
              </a:r>
              <a:r>
                <a:rPr lang="fr-FR" sz="1985" b="1" dirty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</a:t>
              </a:r>
              <a:r>
                <a:rPr lang="fr-FR" sz="1985" b="1" dirty="0" err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electrons</a:t>
              </a:r>
              <a:endParaRPr lang="fr-FR" sz="1985" b="1" baseline="-250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E37CBF7-A898-CCB9-B0F2-27BDD7D785C4}"/>
              </a:ext>
            </a:extLst>
          </p:cNvPr>
          <p:cNvGrpSpPr/>
          <p:nvPr/>
        </p:nvGrpSpPr>
        <p:grpSpPr>
          <a:xfrm>
            <a:off x="8859998" y="3257814"/>
            <a:ext cx="4504230" cy="1687173"/>
            <a:chOff x="4819864" y="2952462"/>
            <a:chExt cx="4084601" cy="1529990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45AFA466-096A-840D-D173-8553C76BB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088" y="2997635"/>
              <a:ext cx="2346179" cy="1115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A18BD30A-0C24-9AE9-4A2E-E15BB703EA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2696" y="3608561"/>
              <a:ext cx="2402368" cy="873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650E11-3117-7E77-6553-328B02EE9FF4}"/>
                </a:ext>
              </a:extLst>
            </p:cNvPr>
            <p:cNvSpPr/>
            <p:nvPr/>
          </p:nvSpPr>
          <p:spPr>
            <a:xfrm>
              <a:off x="7529332" y="3280750"/>
              <a:ext cx="1375133" cy="9147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defTabSz="1008332">
                <a:defRPr/>
              </a:pPr>
              <a:r>
                <a:rPr lang="fr-FR" sz="1985" b="1" dirty="0" err="1">
                  <a:solidFill>
                    <a:srgbClr val="ED7D31"/>
                  </a:solidFill>
                  <a:latin typeface="Calibri" panose="020F0502020204030204"/>
                  <a:ea typeface="MS PGothic" panose="020B0600070205080204" pitchFamily="34" charset="-128"/>
                </a:rPr>
                <a:t>Varian</a:t>
              </a:r>
              <a:r>
                <a:rPr lang="fr-FR" sz="1985" b="1" dirty="0">
                  <a:solidFill>
                    <a:srgbClr val="ED7D31"/>
                  </a:solidFill>
                  <a:latin typeface="Calibri" panose="020F0502020204030204"/>
                  <a:ea typeface="MS PGothic" panose="020B0600070205080204" pitchFamily="34" charset="-128"/>
                </a:rPr>
                <a:t>, IBA,</a:t>
              </a:r>
            </a:p>
            <a:p>
              <a:pPr algn="ctr" defTabSz="1008332">
                <a:defRPr/>
              </a:pPr>
              <a:r>
                <a:rPr lang="fr-FR" sz="1985" b="1" dirty="0">
                  <a:solidFill>
                    <a:srgbClr val="ED7D31"/>
                  </a:solidFill>
                  <a:latin typeface="Calibri" panose="020F0502020204030204"/>
                  <a:ea typeface="MS PGothic" panose="020B0600070205080204" pitchFamily="34" charset="-128"/>
                </a:rPr>
                <a:t>Curie, PSI, </a:t>
              </a:r>
            </a:p>
            <a:p>
              <a:pPr algn="ctr" defTabSz="1008332">
                <a:defRPr/>
              </a:pPr>
              <a:r>
                <a:rPr lang="fr-FR" sz="1985" b="1" dirty="0" err="1">
                  <a:solidFill>
                    <a:srgbClr val="ED7D31"/>
                  </a:solidFill>
                  <a:latin typeface="Calibri" panose="020F0502020204030204"/>
                  <a:ea typeface="MS PGothic" panose="020B0600070205080204" pitchFamily="34" charset="-128"/>
                </a:rPr>
                <a:t>Upenn</a:t>
              </a:r>
              <a:r>
                <a:rPr lang="fr-FR" sz="1985" b="1" dirty="0">
                  <a:solidFill>
                    <a:srgbClr val="ED7D31"/>
                  </a:solidFill>
                  <a:latin typeface="Calibri" panose="020F0502020204030204"/>
                  <a:ea typeface="MS PGothic" panose="020B0600070205080204" pitchFamily="34" charset="-128"/>
                </a:rPr>
                <a:t>, …</a:t>
              </a:r>
              <a:endParaRPr lang="en-US" sz="1985" b="1" dirty="0">
                <a:solidFill>
                  <a:srgbClr val="ED7D31"/>
                </a:solidFill>
                <a:latin typeface="Calibri" panose="020F0502020204030204"/>
                <a:ea typeface="MS PGothic" panose="020B0600070205080204" pitchFamily="34" charset="-12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033D772-4923-184C-D1C3-CC877CB45C76}"/>
                </a:ext>
              </a:extLst>
            </p:cNvPr>
            <p:cNvSpPr/>
            <p:nvPr/>
          </p:nvSpPr>
          <p:spPr>
            <a:xfrm>
              <a:off x="4819864" y="2952462"/>
              <a:ext cx="3507910" cy="36074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defTabSz="1008332">
                <a:defRPr/>
              </a:pPr>
              <a:r>
                <a:rPr lang="fr-FR" sz="1985" b="1" dirty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Protons</a:t>
              </a:r>
              <a:endParaRPr lang="fr-FR" sz="1985" b="1" baseline="-250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27A6702-BBE8-EC70-3D2C-819AFDBCEEAF}"/>
              </a:ext>
            </a:extLst>
          </p:cNvPr>
          <p:cNvGrpSpPr/>
          <p:nvPr/>
        </p:nvGrpSpPr>
        <p:grpSpPr>
          <a:xfrm>
            <a:off x="428446" y="3417272"/>
            <a:ext cx="5956386" cy="1474180"/>
            <a:chOff x="114720" y="3253026"/>
            <a:chExt cx="5401469" cy="1336840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5E98FD38-DE3D-0176-6636-3A3EE2EA8B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7714"/>
            <a:stretch/>
          </p:blipFill>
          <p:spPr bwMode="auto">
            <a:xfrm>
              <a:off x="193797" y="3581866"/>
              <a:ext cx="2636647" cy="100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9EC979-41C2-2FD6-437E-B949EADE8647}"/>
                </a:ext>
              </a:extLst>
            </p:cNvPr>
            <p:cNvSpPr/>
            <p:nvPr/>
          </p:nvSpPr>
          <p:spPr>
            <a:xfrm>
              <a:off x="2131016" y="3807839"/>
              <a:ext cx="1789220" cy="360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08332">
                <a:defRPr/>
              </a:pPr>
              <a:r>
                <a:rPr lang="fr-FR" sz="1985" b="1" dirty="0">
                  <a:solidFill>
                    <a:srgbClr val="ED7D31"/>
                  </a:solidFill>
                  <a:latin typeface="Calibri" panose="020F0502020204030204"/>
                  <a:ea typeface="MS PGothic" panose="020B0600070205080204" pitchFamily="34" charset="-128"/>
                </a:rPr>
                <a:t>SIT, </a:t>
              </a:r>
              <a:r>
                <a:rPr lang="fr-FR" sz="1985" b="1" dirty="0" err="1">
                  <a:solidFill>
                    <a:srgbClr val="ED7D31"/>
                  </a:solidFill>
                  <a:latin typeface="Calibri" panose="020F0502020204030204"/>
                  <a:ea typeface="MS PGothic" panose="020B0600070205080204" pitchFamily="34" charset="-128"/>
                </a:rPr>
                <a:t>Theryq</a:t>
              </a:r>
              <a:r>
                <a:rPr lang="fr-FR" sz="1985" b="1" dirty="0">
                  <a:solidFill>
                    <a:srgbClr val="ED7D31"/>
                  </a:solidFill>
                  <a:latin typeface="Calibri" panose="020F0502020204030204"/>
                  <a:ea typeface="MS PGothic" panose="020B0600070205080204" pitchFamily="34" charset="-128"/>
                </a:rPr>
                <a:t>, ...</a:t>
              </a:r>
              <a:endParaRPr lang="en-US" sz="1985" b="1" dirty="0">
                <a:solidFill>
                  <a:srgbClr val="ED7D31"/>
                </a:solidFill>
                <a:latin typeface="Calibri" panose="020F0502020204030204"/>
                <a:ea typeface="MS PGothic" panose="020B0600070205080204" pitchFamily="34" charset="-128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542B1F3-9C31-15F8-8EFA-302F97C82A85}"/>
                </a:ext>
              </a:extLst>
            </p:cNvPr>
            <p:cNvSpPr/>
            <p:nvPr/>
          </p:nvSpPr>
          <p:spPr>
            <a:xfrm>
              <a:off x="114720" y="3253026"/>
              <a:ext cx="5401469" cy="360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08332">
                <a:defRPr/>
              </a:pPr>
              <a:r>
                <a:rPr lang="fr-FR" sz="1985" b="1" dirty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LINACS (</a:t>
              </a:r>
              <a:r>
                <a:rPr lang="fr-FR" sz="1985" b="1" dirty="0" err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Intraop</a:t>
              </a:r>
              <a:r>
                <a:rPr lang="fr-FR" sz="1985" b="1" dirty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</a:t>
              </a:r>
              <a:r>
                <a:rPr lang="fr-FR" sz="1985" b="1" dirty="0" err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electrons</a:t>
              </a:r>
              <a:r>
                <a:rPr lang="fr-FR" sz="1985" b="1" dirty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)</a:t>
              </a:r>
              <a:endParaRPr lang="fr-FR" sz="1985" b="1" baseline="-250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CA22556-032E-FDF8-F5BC-D61E78627338}"/>
              </a:ext>
            </a:extLst>
          </p:cNvPr>
          <p:cNvGrpSpPr/>
          <p:nvPr/>
        </p:nvGrpSpPr>
        <p:grpSpPr>
          <a:xfrm>
            <a:off x="6679443" y="1540599"/>
            <a:ext cx="4997267" cy="1394178"/>
            <a:chOff x="4648390" y="1146708"/>
            <a:chExt cx="4531705" cy="1264292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997377BA-4DCB-69AD-8A73-F6BBC6884DCE}"/>
                </a:ext>
              </a:extLst>
            </p:cNvPr>
            <p:cNvGrpSpPr/>
            <p:nvPr/>
          </p:nvGrpSpPr>
          <p:grpSpPr>
            <a:xfrm>
              <a:off x="4679514" y="1727000"/>
              <a:ext cx="4231613" cy="684000"/>
              <a:chOff x="4931211" y="5116097"/>
              <a:chExt cx="4231613" cy="684000"/>
            </a:xfrm>
          </p:grpSpPr>
          <p:pic>
            <p:nvPicPr>
              <p:cNvPr id="23" name="Image 22" descr="Schüler_2.jpg">
                <a:extLst>
                  <a:ext uri="{FF2B5EF4-FFF2-40B4-BE49-F238E27FC236}">
                    <a16:creationId xmlns:a16="http://schemas.microsoft.com/office/drawing/2014/main" id="{331CE820-FB69-58BA-1FD1-B5E1996E1F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536" b="35746"/>
              <a:stretch/>
            </p:blipFill>
            <p:spPr>
              <a:xfrm>
                <a:off x="4931211" y="5116097"/>
                <a:ext cx="2521063" cy="684000"/>
              </a:xfrm>
              <a:prstGeom prst="rect">
                <a:avLst/>
              </a:prstGeom>
              <a:ln w="38100">
                <a:noFill/>
              </a:ln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5583A78-4040-0A0C-D32D-6C3232ABED0F}"/>
                  </a:ext>
                </a:extLst>
              </p:cNvPr>
              <p:cNvSpPr/>
              <p:nvPr/>
            </p:nvSpPr>
            <p:spPr>
              <a:xfrm>
                <a:off x="7331447" y="5134932"/>
                <a:ext cx="1831377" cy="637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08332">
                  <a:defRPr/>
                </a:pPr>
                <a:r>
                  <a:rPr lang="fr-FR" sz="1985" b="1" dirty="0">
                    <a:solidFill>
                      <a:srgbClr val="ED7D31"/>
                    </a:solidFill>
                    <a:latin typeface="Calibri" panose="020F0502020204030204"/>
                    <a:ea typeface="MS PGothic" panose="020B0600070205080204" pitchFamily="34" charset="-128"/>
                  </a:rPr>
                  <a:t>CERN, Stanford,</a:t>
                </a:r>
              </a:p>
              <a:p>
                <a:pPr algn="ctr" defTabSz="1008332">
                  <a:defRPr/>
                </a:pPr>
                <a:r>
                  <a:rPr lang="fr-FR" sz="1985" b="1" dirty="0" err="1">
                    <a:solidFill>
                      <a:srgbClr val="ED7D31"/>
                    </a:solidFill>
                    <a:latin typeface="Calibri" panose="020F0502020204030204"/>
                    <a:ea typeface="MS PGothic" panose="020B0600070205080204" pitchFamily="34" charset="-128"/>
                  </a:rPr>
                  <a:t>Italy</a:t>
                </a:r>
                <a:r>
                  <a:rPr lang="fr-FR" sz="1985" b="1" dirty="0">
                    <a:solidFill>
                      <a:srgbClr val="ED7D31"/>
                    </a:solidFill>
                    <a:latin typeface="Calibri" panose="020F0502020204030204"/>
                    <a:ea typeface="MS PGothic" panose="020B0600070205080204" pitchFamily="34" charset="-128"/>
                  </a:rPr>
                  <a:t>, France…</a:t>
                </a: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B5BEE4-FD04-1E70-434B-0E0B63DA128C}"/>
                </a:ext>
              </a:extLst>
            </p:cNvPr>
            <p:cNvSpPr/>
            <p:nvPr/>
          </p:nvSpPr>
          <p:spPr>
            <a:xfrm>
              <a:off x="4648390" y="1146708"/>
              <a:ext cx="4531705" cy="360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08332">
                <a:defRPr/>
              </a:pPr>
              <a:r>
                <a:rPr lang="fr-FR" sz="1985" b="1" dirty="0" err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Very</a:t>
              </a:r>
              <a:r>
                <a:rPr lang="fr-FR" sz="1985" b="1" dirty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high </a:t>
              </a:r>
              <a:r>
                <a:rPr lang="fr-FR" sz="1985" b="1" dirty="0" err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energy</a:t>
              </a:r>
              <a:r>
                <a:rPr lang="fr-FR" sz="1985" b="1" dirty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</a:t>
              </a:r>
              <a:r>
                <a:rPr lang="fr-FR" sz="1985" b="1" dirty="0" err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electrons</a:t>
              </a:r>
              <a:r>
                <a:rPr lang="fr-FR" sz="1985" b="1" dirty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 (VHEE)</a:t>
              </a:r>
              <a:endParaRPr lang="fr-FR" sz="1985" b="1" baseline="-250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5EC741B-D3CE-C896-6EB2-F562C34F6D0F}"/>
              </a:ext>
            </a:extLst>
          </p:cNvPr>
          <p:cNvGrpSpPr/>
          <p:nvPr/>
        </p:nvGrpSpPr>
        <p:grpSpPr>
          <a:xfrm>
            <a:off x="6679442" y="1230603"/>
            <a:ext cx="6765096" cy="1314206"/>
            <a:chOff x="6057162" y="1115820"/>
            <a:chExt cx="6134837" cy="1191771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E1F6C989-C4C8-95AB-17F6-2C50BD39C4AC}"/>
                </a:ext>
              </a:extLst>
            </p:cNvPr>
            <p:cNvSpPr/>
            <p:nvPr/>
          </p:nvSpPr>
          <p:spPr>
            <a:xfrm>
              <a:off x="6057162" y="1231075"/>
              <a:ext cx="4063418" cy="731060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8332">
                <a:defRPr/>
              </a:pPr>
              <a:endParaRPr lang="fr-FR" sz="1985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FDA1FA64-FA50-F0B3-70AB-16A768E90426}"/>
                </a:ext>
              </a:extLst>
            </p:cNvPr>
            <p:cNvSpPr txBox="1"/>
            <p:nvPr/>
          </p:nvSpPr>
          <p:spPr>
            <a:xfrm>
              <a:off x="9877532" y="1115820"/>
              <a:ext cx="2314467" cy="119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08332">
                <a:defRPr/>
              </a:pPr>
              <a:r>
                <a:rPr lang="fr-FR" sz="1985" b="1" dirty="0" err="1">
                  <a:solidFill>
                    <a:srgbClr val="C00000"/>
                  </a:solidFill>
                  <a:latin typeface="Calibri" panose="020F0502020204030204"/>
                  <a:ea typeface="MS PGothic" panose="020B0600070205080204" pitchFamily="34" charset="-128"/>
                </a:rPr>
                <a:t>Highly</a:t>
              </a:r>
              <a:r>
                <a:rPr lang="fr-FR" sz="1985" b="1" dirty="0">
                  <a:solidFill>
                    <a:srgbClr val="C00000"/>
                  </a:solidFill>
                  <a:latin typeface="Calibri" panose="020F0502020204030204"/>
                  <a:ea typeface="MS PGothic" panose="020B0600070205080204" pitchFamily="34" charset="-128"/>
                </a:rPr>
                <a:t> </a:t>
              </a:r>
              <a:r>
                <a:rPr lang="fr-FR" sz="1985" b="1" dirty="0" err="1">
                  <a:solidFill>
                    <a:srgbClr val="C00000"/>
                  </a:solidFill>
                  <a:latin typeface="Calibri" panose="020F0502020204030204"/>
                  <a:ea typeface="MS PGothic" panose="020B0600070205080204" pitchFamily="34" charset="-128"/>
                </a:rPr>
                <a:t>expected</a:t>
              </a:r>
              <a:endParaRPr lang="fr-FR" sz="1985" b="1" dirty="0">
                <a:solidFill>
                  <a:srgbClr val="C00000"/>
                </a:solidFill>
                <a:latin typeface="Calibri" panose="020F0502020204030204"/>
                <a:ea typeface="MS PGothic" panose="020B0600070205080204" pitchFamily="34" charset="-128"/>
              </a:endParaRPr>
            </a:p>
            <a:p>
              <a:pPr algn="ctr" defTabSz="1008332">
                <a:defRPr/>
              </a:pPr>
              <a:r>
                <a:rPr lang="fr-FR" sz="1985" b="1" dirty="0">
                  <a:solidFill>
                    <a:srgbClr val="C00000"/>
                  </a:solidFill>
                  <a:latin typeface="Calibri" panose="020F0502020204030204"/>
                  <a:ea typeface="MS PGothic" panose="020B0600070205080204" pitchFamily="34" charset="-128"/>
                </a:rPr>
                <a:t>More compact </a:t>
              </a:r>
            </a:p>
            <a:p>
              <a:pPr algn="ctr" defTabSz="1008332">
                <a:defRPr/>
              </a:pPr>
              <a:r>
                <a:rPr lang="fr-FR" sz="1985" b="1" dirty="0" err="1">
                  <a:solidFill>
                    <a:srgbClr val="C00000"/>
                  </a:solidFill>
                  <a:latin typeface="Calibri" panose="020F0502020204030204"/>
                  <a:ea typeface="MS PGothic" panose="020B0600070205080204" pitchFamily="34" charset="-128"/>
                </a:rPr>
                <a:t>Less</a:t>
              </a:r>
              <a:r>
                <a:rPr lang="fr-FR" sz="1985" b="1" dirty="0">
                  <a:solidFill>
                    <a:srgbClr val="C00000"/>
                  </a:solidFill>
                  <a:latin typeface="Calibri" panose="020F0502020204030204"/>
                  <a:ea typeface="MS PGothic" panose="020B0600070205080204" pitchFamily="34" charset="-128"/>
                </a:rPr>
                <a:t> </a:t>
              </a:r>
              <a:r>
                <a:rPr lang="fr-FR" sz="1985" b="1" dirty="0" err="1">
                  <a:solidFill>
                    <a:srgbClr val="C00000"/>
                  </a:solidFill>
                  <a:latin typeface="Calibri" panose="020F0502020204030204"/>
                  <a:ea typeface="MS PGothic" panose="020B0600070205080204" pitchFamily="34" charset="-128"/>
                </a:rPr>
                <a:t>costly</a:t>
              </a:r>
              <a:r>
                <a:rPr lang="fr-FR" sz="1985" b="1" dirty="0">
                  <a:solidFill>
                    <a:srgbClr val="C00000"/>
                  </a:solidFill>
                  <a:latin typeface="Calibri" panose="020F0502020204030204"/>
                  <a:ea typeface="MS PGothic" panose="020B0600070205080204" pitchFamily="34" charset="-128"/>
                </a:rPr>
                <a:t>?</a:t>
              </a:r>
            </a:p>
            <a:p>
              <a:pPr algn="ctr" defTabSz="1008332">
                <a:defRPr/>
              </a:pPr>
              <a:endParaRPr lang="fr-FR" sz="1985" b="1" dirty="0">
                <a:solidFill>
                  <a:srgbClr val="C00000"/>
                </a:solidFill>
                <a:latin typeface="Calibri" panose="020F0502020204030204"/>
                <a:ea typeface="MS PGothic" panose="020B0600070205080204" pitchFamily="34" charset="-128"/>
              </a:endParaRPr>
            </a:p>
          </p:txBody>
        </p:sp>
      </p:grpSp>
      <p:pic>
        <p:nvPicPr>
          <p:cNvPr id="29" name="Picture 3">
            <a:extLst>
              <a:ext uri="{FF2B5EF4-FFF2-40B4-BE49-F238E27FC236}">
                <a16:creationId xmlns:a16="http://schemas.microsoft.com/office/drawing/2014/main" id="{D716C497-1B57-2D1E-F207-C5E624538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54" y="3071332"/>
            <a:ext cx="4033361" cy="242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AEE3ABD4-8AA6-FF1C-052C-BD1F2815B60E}"/>
              </a:ext>
            </a:extLst>
          </p:cNvPr>
          <p:cNvGrpSpPr/>
          <p:nvPr/>
        </p:nvGrpSpPr>
        <p:grpSpPr>
          <a:xfrm>
            <a:off x="7873726" y="5291197"/>
            <a:ext cx="4599212" cy="1735631"/>
            <a:chOff x="4838694" y="4661726"/>
            <a:chExt cx="4170735" cy="1573935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A60E7CBA-1621-60E5-CD50-6DB978B9A359}"/>
                </a:ext>
              </a:extLst>
            </p:cNvPr>
            <p:cNvGrpSpPr/>
            <p:nvPr/>
          </p:nvGrpSpPr>
          <p:grpSpPr>
            <a:xfrm>
              <a:off x="4874790" y="5012524"/>
              <a:ext cx="4134639" cy="1223137"/>
              <a:chOff x="5094799" y="3147125"/>
              <a:chExt cx="4134639" cy="1223137"/>
            </a:xfrm>
          </p:grpSpPr>
          <p:pic>
            <p:nvPicPr>
              <p:cNvPr id="33" name="Picture 2">
                <a:extLst>
                  <a:ext uri="{FF2B5EF4-FFF2-40B4-BE49-F238E27FC236}">
                    <a16:creationId xmlns:a16="http://schemas.microsoft.com/office/drawing/2014/main" id="{7203B44C-62A4-3CBE-048F-AFB9AC0ED7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4799" y="3147125"/>
                <a:ext cx="2944301" cy="1018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5F10B4CB-E791-7460-9B78-F15FB163D1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6512" y="3326360"/>
                <a:ext cx="3297237" cy="10439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231B054-B41F-1265-DD5E-206CBD84B369}"/>
                  </a:ext>
                </a:extLst>
              </p:cNvPr>
              <p:cNvSpPr/>
              <p:nvPr/>
            </p:nvSpPr>
            <p:spPr>
              <a:xfrm>
                <a:off x="7443411" y="3503260"/>
                <a:ext cx="1786027" cy="6377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 defTabSz="1008332">
                  <a:defRPr/>
                </a:pPr>
                <a:r>
                  <a:rPr lang="fr-FR" sz="1985" b="1" dirty="0">
                    <a:solidFill>
                      <a:srgbClr val="ED7D31"/>
                    </a:solidFill>
                    <a:latin typeface="Calibri" panose="020F0502020204030204"/>
                    <a:ea typeface="MS PGothic" panose="020B0600070205080204" pitchFamily="34" charset="-128"/>
                  </a:rPr>
                  <a:t>CHUV, Lausanne</a:t>
                </a:r>
              </a:p>
              <a:p>
                <a:pPr algn="ctr" defTabSz="1008332">
                  <a:defRPr/>
                </a:pPr>
                <a:r>
                  <a:rPr lang="fr-FR" sz="1985" b="1" dirty="0">
                    <a:solidFill>
                      <a:srgbClr val="ED7D31"/>
                    </a:solidFill>
                    <a:latin typeface="Calibri" panose="020F0502020204030204"/>
                    <a:ea typeface="MS PGothic" panose="020B0600070205080204" pitchFamily="34" charset="-128"/>
                  </a:rPr>
                  <a:t>TRIUMF, Canada </a:t>
                </a: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0C9DA6F-F8C4-51FE-622D-578D06D89F4B}"/>
                </a:ext>
              </a:extLst>
            </p:cNvPr>
            <p:cNvSpPr/>
            <p:nvPr/>
          </p:nvSpPr>
          <p:spPr>
            <a:xfrm>
              <a:off x="4838694" y="4661726"/>
              <a:ext cx="3795802" cy="360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008332">
                <a:defRPr/>
              </a:pPr>
              <a:r>
                <a:rPr lang="fr-FR" sz="1985" b="1" dirty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X Rays(synchrotron or RX tubes)</a:t>
              </a:r>
              <a:endParaRPr lang="fr-FR" sz="1985" b="1" dirty="0">
                <a:solidFill>
                  <a:prstClr val="black"/>
                </a:solidFill>
                <a:latin typeface="Calibri" panose="020F0502020204030204"/>
                <a:ea typeface="MS PGothic" panose="020B0600070205080204" pitchFamily="34" charset="-128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098B6FD1-3766-B093-1A45-ABE8FFF4C544}"/>
              </a:ext>
            </a:extLst>
          </p:cNvPr>
          <p:cNvGrpSpPr/>
          <p:nvPr/>
        </p:nvGrpSpPr>
        <p:grpSpPr>
          <a:xfrm>
            <a:off x="1150023" y="5338807"/>
            <a:ext cx="4822422" cy="1670130"/>
            <a:chOff x="109573" y="4662567"/>
            <a:chExt cx="4373149" cy="1514534"/>
          </a:xfrm>
        </p:grpSpPr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9E674CA4-E2C4-CA16-7068-08C8961242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73" y="5012524"/>
              <a:ext cx="3041408" cy="1164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011EA1C-9E98-3068-AF2D-E5A075F11BF1}"/>
                </a:ext>
              </a:extLst>
            </p:cNvPr>
            <p:cNvSpPr/>
            <p:nvPr/>
          </p:nvSpPr>
          <p:spPr>
            <a:xfrm>
              <a:off x="1546326" y="4864952"/>
              <a:ext cx="1639600" cy="360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08332">
                <a:defRPr/>
              </a:pPr>
              <a:r>
                <a:rPr lang="fr-FR" sz="1985" b="1" dirty="0">
                  <a:solidFill>
                    <a:srgbClr val="ED7D31"/>
                  </a:solidFill>
                  <a:latin typeface="Calibri" panose="020F0502020204030204"/>
                  <a:ea typeface="MS PGothic" panose="020B0600070205080204" pitchFamily="34" charset="-128"/>
                </a:rPr>
                <a:t>GSI Heidelberg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BF1E69D-B080-99FA-1830-51D5CE770D8D}"/>
                </a:ext>
              </a:extLst>
            </p:cNvPr>
            <p:cNvSpPr/>
            <p:nvPr/>
          </p:nvSpPr>
          <p:spPr>
            <a:xfrm>
              <a:off x="111810" y="4662567"/>
              <a:ext cx="4370912" cy="360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08332">
                <a:defRPr/>
              </a:pPr>
              <a:r>
                <a:rPr lang="fr-FR" sz="1985" b="1" dirty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Carbon ions (High LET </a:t>
              </a:r>
              <a:r>
                <a:rPr lang="fr-FR" sz="1985" b="1" dirty="0" err="1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particles</a:t>
              </a:r>
              <a:r>
                <a:rPr lang="fr-FR" sz="1985" b="1" dirty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)</a:t>
              </a:r>
              <a:endParaRPr lang="fr-FR" sz="1985" b="1" baseline="-250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40" name="Ellipse 39">
            <a:extLst>
              <a:ext uri="{FF2B5EF4-FFF2-40B4-BE49-F238E27FC236}">
                <a16:creationId xmlns:a16="http://schemas.microsoft.com/office/drawing/2014/main" id="{F44E1D27-661A-3F8A-7A66-A02B40FDA72D}"/>
              </a:ext>
            </a:extLst>
          </p:cNvPr>
          <p:cNvSpPr/>
          <p:nvPr/>
        </p:nvSpPr>
        <p:spPr>
          <a:xfrm>
            <a:off x="8636318" y="3133295"/>
            <a:ext cx="1802972" cy="658535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409"/>
            <a:r>
              <a:rPr lang="fr-FR" sz="2401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Protons</a:t>
            </a:r>
          </a:p>
        </p:txBody>
      </p:sp>
      <p:pic>
        <p:nvPicPr>
          <p:cNvPr id="6" name="Image 5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DB55B65B-9713-1DA8-8CFB-9B1C125C48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0" y="57542"/>
            <a:ext cx="1544548" cy="710595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1FEF2C6D-D4F0-64C8-46B8-224A598C48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76710" y="6776077"/>
            <a:ext cx="1416775" cy="72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0673E0D-239F-0650-5B62-07E5387A558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3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21C016-5951-4086-846F-A377DC67B2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82FFA0-0397-F04D-9B0D-1F8D36EB5F69}" type="slidenum">
              <a:rPr kumimoji="0" lang="fr-FR" sz="176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76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4EBEE570-1657-44FF-9448-73A35863D00D}"/>
              </a:ext>
            </a:extLst>
          </p:cNvPr>
          <p:cNvSpPr txBox="1">
            <a:spLocks/>
          </p:cNvSpPr>
          <p:nvPr/>
        </p:nvSpPr>
        <p:spPr>
          <a:xfrm>
            <a:off x="1725618" y="234806"/>
            <a:ext cx="12213598" cy="335464"/>
          </a:xfrm>
          <a:prstGeom prst="rect">
            <a:avLst/>
          </a:prstGeom>
          <a:noFill/>
          <a:ln>
            <a:noFill/>
          </a:ln>
          <a:effectLst/>
        </p:spPr>
        <p:txBody>
          <a:bodyPr lIns="91440" tIns="45720" rIns="91440" bIns="45720" anchor="ctr"/>
          <a:lstStyle>
            <a:lvl1pPr algn="l" eaLnBrk="1" hangingPunct="1">
              <a:defRPr sz="3269" b="1" i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Why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Very High Energy Electrons?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505025" y="2914166"/>
            <a:ext cx="11301796" cy="3739560"/>
            <a:chOff x="505025" y="2914166"/>
            <a:chExt cx="11301796" cy="3739560"/>
          </a:xfrm>
        </p:grpSpPr>
        <p:grpSp>
          <p:nvGrpSpPr>
            <p:cNvPr id="44" name="Groupe 43"/>
            <p:cNvGrpSpPr/>
            <p:nvPr/>
          </p:nvGrpSpPr>
          <p:grpSpPr>
            <a:xfrm>
              <a:off x="505025" y="2914166"/>
              <a:ext cx="11301796" cy="3739560"/>
              <a:chOff x="1371703" y="3359559"/>
              <a:chExt cx="11301796" cy="3739560"/>
            </a:xfrm>
          </p:grpSpPr>
          <p:grpSp>
            <p:nvGrpSpPr>
              <p:cNvPr id="45" name="Groupe 44"/>
              <p:cNvGrpSpPr/>
              <p:nvPr/>
            </p:nvGrpSpPr>
            <p:grpSpPr>
              <a:xfrm>
                <a:off x="1371703" y="3359559"/>
                <a:ext cx="4572000" cy="3026231"/>
                <a:chOff x="1146232" y="3172917"/>
                <a:chExt cx="4572000" cy="3026231"/>
              </a:xfrm>
            </p:grpSpPr>
            <p:sp>
              <p:nvSpPr>
                <p:cNvPr id="49" name="Rectangle 48"/>
                <p:cNvSpPr/>
                <p:nvPr/>
              </p:nvSpPr>
              <p:spPr>
                <a:xfrm>
                  <a:off x="1146232" y="5552817"/>
                  <a:ext cx="4572000" cy="646331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Relative depth dose distributions of photons, electrons and protons.</a:t>
                  </a: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50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9604" y="3172917"/>
                  <a:ext cx="3761014" cy="22642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46" name="Groupe 45"/>
              <p:cNvGrpSpPr/>
              <p:nvPr/>
            </p:nvGrpSpPr>
            <p:grpSpPr>
              <a:xfrm>
                <a:off x="6052605" y="3891541"/>
                <a:ext cx="6620894" cy="3207578"/>
                <a:chOff x="6885223" y="3711910"/>
                <a:chExt cx="6620894" cy="3207578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6885223" y="3711910"/>
                  <a:ext cx="2339986" cy="12003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VHEE percent depth doses for three focusing positions in water. </a:t>
                  </a: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48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04474" y="4619728"/>
                  <a:ext cx="3801643" cy="22997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8675" y="4757264"/>
              <a:ext cx="2427238" cy="1550128"/>
            </a:xfrm>
            <a:prstGeom prst="rect">
              <a:avLst/>
            </a:prstGeom>
          </p:spPr>
        </p:pic>
      </p:grpSp>
      <p:grpSp>
        <p:nvGrpSpPr>
          <p:cNvPr id="2" name="Groupe 1"/>
          <p:cNvGrpSpPr/>
          <p:nvPr/>
        </p:nvGrpSpPr>
        <p:grpSpPr>
          <a:xfrm>
            <a:off x="900479" y="947186"/>
            <a:ext cx="11748721" cy="3260658"/>
            <a:chOff x="900479" y="947186"/>
            <a:chExt cx="11748721" cy="3260658"/>
          </a:xfrm>
        </p:grpSpPr>
        <p:sp>
          <p:nvSpPr>
            <p:cNvPr id="42" name="ZoneTexte 41"/>
            <p:cNvSpPr txBox="1"/>
            <p:nvPr/>
          </p:nvSpPr>
          <p:spPr>
            <a:xfrm>
              <a:off x="4865255" y="1612255"/>
              <a:ext cx="16879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50-250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MeV</a:t>
              </a:r>
            </a:p>
          </p:txBody>
        </p:sp>
        <p:cxnSp>
          <p:nvCxnSpPr>
            <p:cNvPr id="43" name="Connecteur droit avec flèche 42"/>
            <p:cNvCxnSpPr/>
            <p:nvPr/>
          </p:nvCxnSpPr>
          <p:spPr>
            <a:xfrm>
              <a:off x="5356943" y="1941590"/>
              <a:ext cx="818378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sp>
          <p:nvSpPr>
            <p:cNvPr id="51" name="Rectangle 50"/>
            <p:cNvSpPr/>
            <p:nvPr/>
          </p:nvSpPr>
          <p:spPr>
            <a:xfrm>
              <a:off x="962639" y="1481573"/>
              <a:ext cx="365677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VHEE in RT were originally proposed 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by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DesRosiers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et al.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at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Indiana </a:t>
              </a:r>
              <a:r>
                <a:rPr kumimoji="0" lang="fr-F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University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in 2000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900479" y="996379"/>
              <a:ext cx="40110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Physical dose distribution</a:t>
              </a:r>
            </a:p>
          </p:txBody>
        </p:sp>
        <p:grpSp>
          <p:nvGrpSpPr>
            <p:cNvPr id="53" name="Groupe 52"/>
            <p:cNvGrpSpPr/>
            <p:nvPr/>
          </p:nvGrpSpPr>
          <p:grpSpPr>
            <a:xfrm>
              <a:off x="6993308" y="947186"/>
              <a:ext cx="5655892" cy="3260658"/>
              <a:chOff x="6536108" y="714669"/>
              <a:chExt cx="5655892" cy="3260658"/>
            </a:xfrm>
          </p:grpSpPr>
          <p:sp>
            <p:nvSpPr>
              <p:cNvPr id="54" name="ZoneTexte 53"/>
              <p:cNvSpPr txBox="1"/>
              <p:nvPr/>
            </p:nvSpPr>
            <p:spPr>
              <a:xfrm>
                <a:off x="7267863" y="1944002"/>
                <a:ext cx="492413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Deeper penetration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Sharp transverse penumbra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Compact technology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Easily focused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FLASH dose rates + FLASH context (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p+,e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-,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n)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« </a:t>
                </a:r>
                <a:r>
                  <a:rPr kumimoji="0" lang="fr-FR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Low</a:t>
                </a: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fr-FR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sensitivity</a:t>
                </a: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» to </a:t>
                </a:r>
                <a:r>
                  <a:rPr kumimoji="0" lang="fr-FR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heterogeneities</a:t>
                </a: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Dynamic</a:t>
                </a: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Scanning and IMRT possible</a:t>
                </a:r>
              </a:p>
            </p:txBody>
          </p:sp>
          <p:pic>
            <p:nvPicPr>
              <p:cNvPr id="55" name="Picture 11">
                <a:extLst>
                  <a:ext uri="{FF2B5EF4-FFF2-40B4-BE49-F238E27FC236}">
                    <a16:creationId xmlns:a16="http://schemas.microsoft.com/office/drawing/2014/main" id="{293FF8EA-1021-0A18-1B73-66C690431C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6108" y="714669"/>
                <a:ext cx="5225445" cy="1244533"/>
              </a:xfrm>
              <a:prstGeom prst="rect">
                <a:avLst/>
              </a:prstGeom>
            </p:spPr>
          </p:pic>
        </p:grpSp>
      </p:grpSp>
      <p:pic>
        <p:nvPicPr>
          <p:cNvPr id="11" name="Image 10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FC40C4B1-E1B8-CD78-59AC-E44807DADA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0" y="57542"/>
            <a:ext cx="1544548" cy="7105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3233FD-2138-613C-1FF3-A3B856133A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08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21C016-5951-4086-846F-A377DC67B22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82FFA0-0397-F04D-9B0D-1F8D36EB5F69}" type="slidenum">
              <a:rPr kumimoji="0" lang="fr-FR" sz="176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76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4EBEE570-1657-44FF-9448-73A35863D00D}"/>
              </a:ext>
            </a:extLst>
          </p:cNvPr>
          <p:cNvSpPr txBox="1">
            <a:spLocks/>
          </p:cNvSpPr>
          <p:nvPr/>
        </p:nvSpPr>
        <p:spPr>
          <a:xfrm>
            <a:off x="1725618" y="241313"/>
            <a:ext cx="12213598" cy="335464"/>
          </a:xfrm>
          <a:prstGeom prst="rect">
            <a:avLst/>
          </a:prstGeom>
          <a:noFill/>
          <a:ln>
            <a:noFill/>
          </a:ln>
          <a:effectLst/>
        </p:spPr>
        <p:txBody>
          <a:bodyPr lIns="91440" tIns="45720" rIns="91440" bIns="45720" anchor="ctr"/>
          <a:lstStyle>
            <a:lvl1pPr algn="l" eaLnBrk="1" hangingPunct="1">
              <a:defRPr sz="3269" b="1" i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FLASH 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parameters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for optimal 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dosimetry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with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VHEE</a:t>
            </a:r>
          </a:p>
        </p:txBody>
      </p:sp>
      <p:grpSp>
        <p:nvGrpSpPr>
          <p:cNvPr id="33" name="Groupe 32"/>
          <p:cNvGrpSpPr/>
          <p:nvPr/>
        </p:nvGrpSpPr>
        <p:grpSpPr>
          <a:xfrm>
            <a:off x="518005" y="2194560"/>
            <a:ext cx="12239935" cy="4124855"/>
            <a:chOff x="449062" y="2092038"/>
            <a:chExt cx="11457205" cy="3914512"/>
          </a:xfrm>
        </p:grpSpPr>
        <p:sp>
          <p:nvSpPr>
            <p:cNvPr id="34" name="Rectangle 33"/>
            <p:cNvSpPr/>
            <p:nvPr/>
          </p:nvSpPr>
          <p:spPr>
            <a:xfrm>
              <a:off x="449062" y="4189904"/>
              <a:ext cx="577301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If FLASH constraints are taken into account: </a:t>
              </a:r>
            </a:p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 improvement compared to VMAT unless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DMF &lt; 0.8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Beam number &gt; 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and/or E&gt; 70 MeV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5" name="Groupe 34"/>
            <p:cNvGrpSpPr/>
            <p:nvPr/>
          </p:nvGrpSpPr>
          <p:grpSpPr>
            <a:xfrm>
              <a:off x="704371" y="2092038"/>
              <a:ext cx="11201896" cy="3914512"/>
              <a:chOff x="-737127" y="2830280"/>
              <a:chExt cx="9726695" cy="3247853"/>
            </a:xfrm>
          </p:grpSpPr>
          <p:pic>
            <p:nvPicPr>
              <p:cNvPr id="36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3750" y="2830280"/>
                <a:ext cx="2155818" cy="32478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8697" y="2830280"/>
                <a:ext cx="2230293" cy="32478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-737127" y="3157010"/>
                <a:ext cx="4955654" cy="9959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Physical/ballistic properties: </a:t>
                </a:r>
              </a:p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When theoretical VHEE+VMAT are used, f</a:t>
                </a:r>
                <a:r>
                  <a:rPr kumimoji="0" lang="fr-FR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avorable</a:t>
                </a: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3D dose distributions </a:t>
                </a:r>
                <a:r>
                  <a:rPr kumimoji="0" lang="fr-FR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compared</a:t>
                </a: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to photons (</a:t>
                </a:r>
                <a:r>
                  <a:rPr kumimoji="0" lang="fr-FR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integral</a:t>
                </a: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dose, </a:t>
                </a:r>
                <a:r>
                  <a:rPr kumimoji="0" lang="fr-FR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conformity</a:t>
                </a: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, </a:t>
                </a:r>
                <a:r>
                  <a:rPr kumimoji="0" lang="fr-FR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cheaper</a:t>
                </a: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, compact).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" name="Image 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D56B3C21-333E-22F4-EE6A-0BF9162CBB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0" y="57542"/>
            <a:ext cx="1544548" cy="7105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B79050-730B-8731-048A-A6923533EC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2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5958C-065D-39BA-B58E-1CC0BD37B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Which</a:t>
            </a:r>
            <a:r>
              <a:rPr lang="fr-FR" dirty="0"/>
              <a:t> « </a:t>
            </a:r>
            <a:r>
              <a:rPr lang="fr-FR" dirty="0" err="1"/>
              <a:t>deep</a:t>
            </a:r>
            <a:r>
              <a:rPr lang="fr-FR" dirty="0"/>
              <a:t> » cancers do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to </a:t>
            </a:r>
            <a:r>
              <a:rPr lang="fr-FR" dirty="0" err="1"/>
              <a:t>target</a:t>
            </a:r>
            <a:r>
              <a:rPr lang="fr-FR" dirty="0"/>
              <a:t> in FRATHEA?</a:t>
            </a:r>
            <a:br>
              <a:rPr lang="fr-FR" dirty="0"/>
            </a:br>
            <a:r>
              <a:rPr lang="fr-FR" dirty="0" err="1"/>
              <a:t>Deaths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operated</a:t>
            </a:r>
            <a:r>
              <a:rPr lang="fr-FR" dirty="0"/>
              <a:t> and non </a:t>
            </a:r>
            <a:r>
              <a:rPr lang="fr-FR" dirty="0" err="1"/>
              <a:t>operated</a:t>
            </a:r>
            <a:r>
              <a:rPr lang="fr-FR" dirty="0"/>
              <a:t> cancers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78B6CC4-A1AA-3414-3DD5-6EB2BBD85BD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1F82FFA0-0397-F04D-9B0D-1F8D36EB5F69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F9AC5B-F759-164B-3EC9-F1C50054B8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/>
              <a:t>01/10/24</a:t>
            </a:r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E3E8E3-F3AE-4C3F-490A-A6A49BA11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015" y="830907"/>
            <a:ext cx="9643689" cy="590103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D53B396-EEA2-EAEE-88E2-35EDE8B82795}"/>
              </a:ext>
            </a:extLst>
          </p:cNvPr>
          <p:cNvSpPr txBox="1"/>
          <p:nvPr/>
        </p:nvSpPr>
        <p:spPr>
          <a:xfrm>
            <a:off x="393700" y="6206532"/>
            <a:ext cx="2480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gco.iarc.who.int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A97560-587A-1464-500A-D9E408602085}"/>
              </a:ext>
            </a:extLst>
          </p:cNvPr>
          <p:cNvSpPr txBox="1"/>
          <p:nvPr/>
        </p:nvSpPr>
        <p:spPr>
          <a:xfrm>
            <a:off x="279399" y="945054"/>
            <a:ext cx="2480423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Radiotherapy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needed</a:t>
            </a:r>
            <a:r>
              <a:rPr lang="fr-FR" b="1" dirty="0">
                <a:solidFill>
                  <a:schemeClr val="bg1"/>
                </a:solidFill>
              </a:rPr>
              <a:t> for curative </a:t>
            </a:r>
            <a:r>
              <a:rPr lang="fr-FR" b="1" dirty="0" err="1">
                <a:solidFill>
                  <a:schemeClr val="bg1"/>
                </a:solidFill>
              </a:rPr>
              <a:t>intent</a:t>
            </a:r>
            <a:endParaRPr lang="fr-FR" b="1" dirty="0">
              <a:solidFill>
                <a:schemeClr val="bg1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89FCA9D-F868-B6BF-5E5F-73F9A799380A}"/>
              </a:ext>
            </a:extLst>
          </p:cNvPr>
          <p:cNvCxnSpPr/>
          <p:nvPr/>
        </p:nvCxnSpPr>
        <p:spPr>
          <a:xfrm>
            <a:off x="2958900" y="1600200"/>
            <a:ext cx="40811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27C5D8B-6566-7305-788D-84310AA59722}"/>
              </a:ext>
            </a:extLst>
          </p:cNvPr>
          <p:cNvCxnSpPr/>
          <p:nvPr/>
        </p:nvCxnSpPr>
        <p:spPr>
          <a:xfrm>
            <a:off x="2958899" y="1816100"/>
            <a:ext cx="40811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3CE891C-4183-F19A-CBF8-B7E6131F0D8E}"/>
              </a:ext>
            </a:extLst>
          </p:cNvPr>
          <p:cNvCxnSpPr/>
          <p:nvPr/>
        </p:nvCxnSpPr>
        <p:spPr>
          <a:xfrm>
            <a:off x="2958899" y="2070100"/>
            <a:ext cx="408115" cy="0"/>
          </a:xfrm>
          <a:prstGeom prst="straightConnector1">
            <a:avLst/>
          </a:prstGeom>
          <a:ln w="3810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62D12AC-9B41-62BA-4998-88D224AE2A57}"/>
              </a:ext>
            </a:extLst>
          </p:cNvPr>
          <p:cNvCxnSpPr/>
          <p:nvPr/>
        </p:nvCxnSpPr>
        <p:spPr>
          <a:xfrm>
            <a:off x="2959555" y="2260600"/>
            <a:ext cx="40811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B383723-DBCA-1BE1-1B6C-25BB5E33D12A}"/>
              </a:ext>
            </a:extLst>
          </p:cNvPr>
          <p:cNvCxnSpPr/>
          <p:nvPr/>
        </p:nvCxnSpPr>
        <p:spPr>
          <a:xfrm>
            <a:off x="2958899" y="2692400"/>
            <a:ext cx="40811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2ACAC2F-6235-08BE-71B5-98C8BA8ABFBF}"/>
              </a:ext>
            </a:extLst>
          </p:cNvPr>
          <p:cNvCxnSpPr/>
          <p:nvPr/>
        </p:nvCxnSpPr>
        <p:spPr>
          <a:xfrm>
            <a:off x="2958899" y="3124200"/>
            <a:ext cx="40811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22377CFE-FD70-CF16-823B-D9E412D8B708}"/>
              </a:ext>
            </a:extLst>
          </p:cNvPr>
          <p:cNvCxnSpPr/>
          <p:nvPr/>
        </p:nvCxnSpPr>
        <p:spPr>
          <a:xfrm>
            <a:off x="2946855" y="3365500"/>
            <a:ext cx="40811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303FD82-ED20-E072-BD5D-6B1A70B1C7F3}"/>
              </a:ext>
            </a:extLst>
          </p:cNvPr>
          <p:cNvCxnSpPr/>
          <p:nvPr/>
        </p:nvCxnSpPr>
        <p:spPr>
          <a:xfrm>
            <a:off x="2934155" y="3581400"/>
            <a:ext cx="40811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45B5FEA-18ED-0F22-6B08-6899103CEFB9}"/>
              </a:ext>
            </a:extLst>
          </p:cNvPr>
          <p:cNvCxnSpPr/>
          <p:nvPr/>
        </p:nvCxnSpPr>
        <p:spPr>
          <a:xfrm>
            <a:off x="2958899" y="3781425"/>
            <a:ext cx="40811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714A644-A8D2-63E8-827F-6F172EB60FA7}"/>
              </a:ext>
            </a:extLst>
          </p:cNvPr>
          <p:cNvCxnSpPr/>
          <p:nvPr/>
        </p:nvCxnSpPr>
        <p:spPr>
          <a:xfrm>
            <a:off x="2958899" y="4013200"/>
            <a:ext cx="40811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2C7C1E4-4A27-8C21-A73B-EB399E3C8CA6}"/>
              </a:ext>
            </a:extLst>
          </p:cNvPr>
          <p:cNvCxnSpPr/>
          <p:nvPr/>
        </p:nvCxnSpPr>
        <p:spPr>
          <a:xfrm>
            <a:off x="2959555" y="4445000"/>
            <a:ext cx="40811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87AB508-9064-FC5A-7CA6-592F749067E5}"/>
              </a:ext>
            </a:extLst>
          </p:cNvPr>
          <p:cNvCxnSpPr/>
          <p:nvPr/>
        </p:nvCxnSpPr>
        <p:spPr>
          <a:xfrm>
            <a:off x="2958899" y="4673600"/>
            <a:ext cx="40811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B4B395C-9BF6-C691-31AF-01FE67DD8B43}"/>
              </a:ext>
            </a:extLst>
          </p:cNvPr>
          <p:cNvCxnSpPr/>
          <p:nvPr/>
        </p:nvCxnSpPr>
        <p:spPr>
          <a:xfrm>
            <a:off x="2958899" y="4864100"/>
            <a:ext cx="40811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9F619A2-AB60-7041-78D5-723C0A1279FC}"/>
              </a:ext>
            </a:extLst>
          </p:cNvPr>
          <p:cNvCxnSpPr/>
          <p:nvPr/>
        </p:nvCxnSpPr>
        <p:spPr>
          <a:xfrm>
            <a:off x="2958899" y="5549900"/>
            <a:ext cx="40811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B7D436DB-D9E1-89B6-4017-0345FBB60BD6}"/>
              </a:ext>
            </a:extLst>
          </p:cNvPr>
          <p:cNvCxnSpPr/>
          <p:nvPr/>
        </p:nvCxnSpPr>
        <p:spPr>
          <a:xfrm>
            <a:off x="2959555" y="6391198"/>
            <a:ext cx="40811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CBE6881D-07C7-287D-018F-622C897DC190}"/>
              </a:ext>
            </a:extLst>
          </p:cNvPr>
          <p:cNvCxnSpPr/>
          <p:nvPr/>
        </p:nvCxnSpPr>
        <p:spPr>
          <a:xfrm>
            <a:off x="2958899" y="6575864"/>
            <a:ext cx="40811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6DC088D8-3B62-9BCE-D400-B27ECDA9E290}"/>
              </a:ext>
            </a:extLst>
          </p:cNvPr>
          <p:cNvSpPr txBox="1"/>
          <p:nvPr/>
        </p:nvSpPr>
        <p:spPr>
          <a:xfrm>
            <a:off x="279399" y="1746934"/>
            <a:ext cx="2480423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Tumours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cured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with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radiotherapy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only</a:t>
            </a:r>
            <a:r>
              <a:rPr lang="fr-FR" b="1" dirty="0">
                <a:solidFill>
                  <a:schemeClr val="bg1"/>
                </a:solidFill>
              </a:rPr>
              <a:t> +/- </a:t>
            </a:r>
            <a:r>
              <a:rPr lang="fr-FR" b="1" dirty="0" err="1">
                <a:solidFill>
                  <a:schemeClr val="bg1"/>
                </a:solidFill>
              </a:rPr>
              <a:t>drugs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4C5D49-DEF0-03D8-AC73-8813D64C9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364" y="3380000"/>
            <a:ext cx="2165566" cy="80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b="1">
                <a:solidFill>
                  <a:schemeClr val="accent2"/>
                </a:solidFill>
                <a:latin typeface="Helvetica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1500" b="1">
                <a:solidFill>
                  <a:schemeClr val="accent2"/>
                </a:solidFill>
                <a:latin typeface="Helvetica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544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Aim #1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544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Decrease</a:t>
            </a:r>
            <a:r>
              <a:rPr kumimoji="0" lang="fr-FR" altLang="fr-FR" sz="1544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fr-FR" altLang="fr-FR" sz="1544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toxicity</a:t>
            </a:r>
            <a:endParaRPr kumimoji="0" lang="fr-FR" altLang="fr-FR" sz="1544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544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Improve</a:t>
            </a:r>
            <a:r>
              <a:rPr kumimoji="0" lang="fr-FR" altLang="fr-FR" sz="1544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fr-FR" altLang="fr-FR" sz="1544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QoL</a:t>
            </a:r>
            <a:endParaRPr kumimoji="0" lang="fr-FR" altLang="fr-FR" sz="1544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E7176A1-DE90-1343-B37F-43708906A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43" y="4597956"/>
            <a:ext cx="1856955" cy="104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b="1">
                <a:solidFill>
                  <a:schemeClr val="accent2"/>
                </a:solidFill>
                <a:latin typeface="Helvetica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l"/>
              <a:defRPr sz="1500" b="1">
                <a:solidFill>
                  <a:schemeClr val="accent2"/>
                </a:solidFill>
                <a:latin typeface="Helvetica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Helvetica" pitchFamily="2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5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Aim#2</a:t>
            </a:r>
            <a:r>
              <a:rPr kumimoji="0" lang="fr-FR" altLang="fr-FR" sz="154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54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Increase</a:t>
            </a:r>
            <a:r>
              <a:rPr kumimoji="0" lang="fr-FR" altLang="fr-FR" sz="15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fr-FR" altLang="fr-FR" sz="154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therapeutic</a:t>
            </a:r>
            <a:r>
              <a:rPr kumimoji="0" lang="fr-FR" altLang="fr-FR" sz="15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ratio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5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fr-FR" altLang="fr-FR" sz="154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Efficacy</a:t>
            </a:r>
            <a:r>
              <a:rPr kumimoji="0" lang="fr-FR" altLang="fr-FR" sz="15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/</a:t>
            </a:r>
            <a:r>
              <a:rPr kumimoji="0" lang="fr-FR" altLang="fr-FR" sz="154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Morbidity</a:t>
            </a:r>
            <a:r>
              <a:rPr kumimoji="0" lang="fr-FR" altLang="fr-FR" sz="154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)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4D749FC-FA87-4EF8-5457-090490FA6BA8}"/>
              </a:ext>
            </a:extLst>
          </p:cNvPr>
          <p:cNvCxnSpPr/>
          <p:nvPr/>
        </p:nvCxnSpPr>
        <p:spPr>
          <a:xfrm>
            <a:off x="2965651" y="5757214"/>
            <a:ext cx="408115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93B70B24-05A8-259E-D068-53FA65504E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006" b="30"/>
          <a:stretch/>
        </p:blipFill>
        <p:spPr>
          <a:xfrm>
            <a:off x="5334820" y="6859967"/>
            <a:ext cx="6055452" cy="6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4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27" grpId="0"/>
    </p:bldLst>
  </p:timing>
</p:sld>
</file>

<file path=ppt/theme/theme1.xml><?xml version="1.0" encoding="utf-8"?>
<a:theme xmlns:a="http://schemas.openxmlformats.org/drawingml/2006/main" name="Thème Office">
  <a:themeElements>
    <a:clrScheme name="Thème Institut Curie">
      <a:dk1>
        <a:srgbClr val="505050"/>
      </a:dk1>
      <a:lt1>
        <a:srgbClr val="FFFFFF"/>
      </a:lt1>
      <a:dk2>
        <a:srgbClr val="EF7D00"/>
      </a:dk2>
      <a:lt2>
        <a:srgbClr val="FFFFFF"/>
      </a:lt2>
      <a:accent1>
        <a:srgbClr val="DF8230"/>
      </a:accent1>
      <a:accent2>
        <a:srgbClr val="FFFFFF"/>
      </a:accent2>
      <a:accent3>
        <a:srgbClr val="505050"/>
      </a:accent3>
      <a:accent4>
        <a:srgbClr val="34B3C5"/>
      </a:accent4>
      <a:accent5>
        <a:srgbClr val="EA5171"/>
      </a:accent5>
      <a:accent6>
        <a:srgbClr val="A1B11F"/>
      </a:accent6>
      <a:hlink>
        <a:srgbClr val="EE7F00"/>
      </a:hlink>
      <a:folHlink>
        <a:srgbClr val="9B999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3" id="{550576E9-4FFB-4116-A2E3-10AFBBD96164}" vid="{253B765D-7D72-4D4E-861C-D05C4583707A}"/>
    </a:ext>
  </a:extLst>
</a:theme>
</file>

<file path=ppt/theme/theme2.xml><?xml version="1.0" encoding="utf-8"?>
<a:theme xmlns:a="http://schemas.openxmlformats.org/drawingml/2006/main" name="1_Office Theme">
  <a:themeElements>
    <a:clrScheme name="Thème Institut Curie">
      <a:dk1>
        <a:srgbClr val="505050"/>
      </a:dk1>
      <a:lt1>
        <a:srgbClr val="FFFFFF"/>
      </a:lt1>
      <a:dk2>
        <a:srgbClr val="EF7D00"/>
      </a:dk2>
      <a:lt2>
        <a:srgbClr val="FFFFFF"/>
      </a:lt2>
      <a:accent1>
        <a:srgbClr val="DF8230"/>
      </a:accent1>
      <a:accent2>
        <a:srgbClr val="FFFFFF"/>
      </a:accent2>
      <a:accent3>
        <a:srgbClr val="505050"/>
      </a:accent3>
      <a:accent4>
        <a:srgbClr val="34B3C5"/>
      </a:accent4>
      <a:accent5>
        <a:srgbClr val="EA5171"/>
      </a:accent5>
      <a:accent6>
        <a:srgbClr val="A1B11F"/>
      </a:accent6>
      <a:hlink>
        <a:srgbClr val="EE7F00"/>
      </a:hlink>
      <a:folHlink>
        <a:srgbClr val="9B999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Thème Institut Curie">
      <a:dk1>
        <a:srgbClr val="505050"/>
      </a:dk1>
      <a:lt1>
        <a:srgbClr val="FFFFFF"/>
      </a:lt1>
      <a:dk2>
        <a:srgbClr val="EF7D00"/>
      </a:dk2>
      <a:lt2>
        <a:srgbClr val="FFFFFF"/>
      </a:lt2>
      <a:accent1>
        <a:srgbClr val="DF8230"/>
      </a:accent1>
      <a:accent2>
        <a:srgbClr val="FFFFFF"/>
      </a:accent2>
      <a:accent3>
        <a:srgbClr val="505050"/>
      </a:accent3>
      <a:accent4>
        <a:srgbClr val="34B3C5"/>
      </a:accent4>
      <a:accent5>
        <a:srgbClr val="EA5171"/>
      </a:accent5>
      <a:accent6>
        <a:srgbClr val="A1B11F"/>
      </a:accent6>
      <a:hlink>
        <a:srgbClr val="EE7F00"/>
      </a:hlink>
      <a:folHlink>
        <a:srgbClr val="9B999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3" id="{550576E9-4FFB-4116-A2E3-10AFBBD96164}" vid="{253B765D-7D72-4D4E-861C-D05C4583707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513783AFFEB44FAAB4969FCC095D8B" ma:contentTypeVersion="13" ma:contentTypeDescription="Crée un document." ma:contentTypeScope="" ma:versionID="d4c70d30f756aa2a443cb47fa0fbb533">
  <xsd:schema xmlns:xsd="http://www.w3.org/2001/XMLSchema" xmlns:xs="http://www.w3.org/2001/XMLSchema" xmlns:p="http://schemas.microsoft.com/office/2006/metadata/properties" xmlns:ns2="a2e04280-344e-4d67-a741-6802183f5b1f" xmlns:ns3="1d2883aa-ff1f-4926-b5a6-86424f6a1314" targetNamespace="http://schemas.microsoft.com/office/2006/metadata/properties" ma:root="true" ma:fieldsID="13dc7803d70b7729532f4263051c8a24" ns2:_="" ns3:_="">
    <xsd:import namespace="a2e04280-344e-4d67-a741-6802183f5b1f"/>
    <xsd:import namespace="1d2883aa-ff1f-4926-b5a6-86424f6a13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e04280-344e-4d67-a741-6802183f5b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f72d59c0-2df5-4876-ac93-1567968c72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883aa-ff1f-4926-b5a6-86424f6a131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82a38cc-062f-412c-8b93-212cd5d6885a}" ma:internalName="TaxCatchAll" ma:showField="CatchAllData" ma:web="1d2883aa-ff1f-4926-b5a6-86424f6a13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2e04280-344e-4d67-a741-6802183f5b1f">
      <Terms xmlns="http://schemas.microsoft.com/office/infopath/2007/PartnerControls"/>
    </lcf76f155ced4ddcb4097134ff3c332f>
    <TaxCatchAll xmlns="1d2883aa-ff1f-4926-b5a6-86424f6a131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59D236-B51C-400D-BA19-7D0048C824C5}">
  <ds:schemaRefs>
    <ds:schemaRef ds:uri="1d2883aa-ff1f-4926-b5a6-86424f6a1314"/>
    <ds:schemaRef ds:uri="a2e04280-344e-4d67-a741-6802183f5b1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9493CAA-725C-4772-A4A5-582EF833806B}">
  <ds:schemaRefs>
    <ds:schemaRef ds:uri="a2e04280-344e-4d67-a741-6802183f5b1f"/>
    <ds:schemaRef ds:uri="1d2883aa-ff1f-4926-b5a6-86424f6a1314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78C20E8-4304-4D92-BCBD-5F6DA9471C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11745</TotalTime>
  <Words>3795</Words>
  <Application>Microsoft Macintosh PowerPoint</Application>
  <PresentationFormat>Personnalisé</PresentationFormat>
  <Paragraphs>504</Paragraphs>
  <Slides>23</Slides>
  <Notes>21</Notes>
  <HiddenSlides>2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23</vt:i4>
      </vt:variant>
    </vt:vector>
  </HeadingPairs>
  <TitlesOfParts>
    <vt:vector size="37" baseType="lpstr">
      <vt:lpstr>Arial</vt:lpstr>
      <vt:lpstr>Bahnschrift</vt:lpstr>
      <vt:lpstr>Bell MT</vt:lpstr>
      <vt:lpstr>Calibri</vt:lpstr>
      <vt:lpstr>Cambria Math</vt:lpstr>
      <vt:lpstr>Century Gothic</vt:lpstr>
      <vt:lpstr>Lato Light</vt:lpstr>
      <vt:lpstr>Symbol</vt:lpstr>
      <vt:lpstr>Times New Roman</vt:lpstr>
      <vt:lpstr>TradeGothicNext-Regular</vt:lpstr>
      <vt:lpstr>Wingdings</vt:lpstr>
      <vt:lpstr>Thème Office</vt:lpstr>
      <vt:lpstr>1_Office Theme</vt:lpstr>
      <vt:lpstr>2_Thème Office</vt:lpstr>
      <vt:lpstr>  Prof Gilles Créhange, MD, PhD Institut Curie, Paris  STFC, Daresbury Laboratory VHEE’25  15 Sept 2025</vt:lpstr>
      <vt:lpstr>Back to the future of Institut Curie : From bench to bedside</vt:lpstr>
      <vt:lpstr>State of the art of conventional radiotherapy</vt:lpstr>
      <vt:lpstr>Différentes machines, différents débts de dose :  </vt:lpstr>
      <vt:lpstr>FLASH : Protection mechanisms in healthy tissue </vt:lpstr>
      <vt:lpstr>FLASH: A race for developments</vt:lpstr>
      <vt:lpstr>Présentation PowerPoint</vt:lpstr>
      <vt:lpstr>Présentation PowerPoint</vt:lpstr>
      <vt:lpstr>Which « deep » cancers do we want to target in FRATHEA? Deaths from operated and non operated cancers</vt:lpstr>
      <vt:lpstr>Présentation PowerPoint</vt:lpstr>
      <vt:lpstr>Présentation PowerPoint</vt:lpstr>
      <vt:lpstr>Deep tumors to be treated with FLASH protons / VHEE</vt:lpstr>
      <vt:lpstr>Présentation PowerPoint</vt:lpstr>
      <vt:lpstr>Présentation PowerPoint</vt:lpstr>
      <vt:lpstr>A funded collaborative platform</vt:lpstr>
      <vt:lpstr>FRATHEA’s project objectives</vt:lpstr>
      <vt:lpstr>Project Organization</vt:lpstr>
      <vt:lpstr>Platform model: an efficient and operational approach</vt:lpstr>
      <vt:lpstr>WPG2 : coordinated by Ludovic de Marzi  Medical physics studies</vt:lpstr>
      <vt:lpstr>WPG 2/4/5/8 : Medical physics studies</vt:lpstr>
      <vt:lpstr>WPG 6 : Coordinated by Charles Fouillade First planned preclinical studies comparing e-, p+ and VHEE</vt:lpstr>
      <vt:lpstr> Questions yet to be answered in Humans…</vt:lpstr>
      <vt:lpstr>Acknowledgments</vt:lpstr>
    </vt:vector>
  </TitlesOfParts>
  <Company>Thales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FLASH VHEE</dc:title>
  <dc:creator>Sebastien LAUX</dc:creator>
  <cp:lastModifiedBy>Crehange Gilles</cp:lastModifiedBy>
  <cp:revision>138</cp:revision>
  <cp:lastPrinted>2020-02-19T13:56:50Z</cp:lastPrinted>
  <dcterms:created xsi:type="dcterms:W3CDTF">2022-12-22T14:22:48Z</dcterms:created>
  <dcterms:modified xsi:type="dcterms:W3CDTF">2025-09-15T06:53:14Z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2019-11-21T00:00:00Z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2019-11-21T00:00:00Z</vt:filetime>
  </property>
  <property fmtid="{D5CDD505-2E9C-101B-9397-08002B2CF9AE}" pid="5" name="ContentTypeId">
    <vt:lpwstr>0x01010044513783AFFEB44FAAB4969FCC095D8B</vt:lpwstr>
  </property>
  <property fmtid="{D5CDD505-2E9C-101B-9397-08002B2CF9AE}" pid="6" name="Order">
    <vt:r8>700</vt:r8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MediaServiceImageTags">
    <vt:lpwstr/>
  </property>
</Properties>
</file>