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1021" r:id="rId2"/>
    <p:sldId id="1059" r:id="rId3"/>
    <p:sldId id="2147480609" r:id="rId4"/>
    <p:sldId id="4694" r:id="rId5"/>
    <p:sldId id="2147480596" r:id="rId6"/>
    <p:sldId id="1027" r:id="rId7"/>
    <p:sldId id="2147480602" r:id="rId8"/>
    <p:sldId id="2147480601" r:id="rId9"/>
    <p:sldId id="2147480604" r:id="rId10"/>
    <p:sldId id="2147480606" r:id="rId11"/>
    <p:sldId id="4697" r:id="rId12"/>
    <p:sldId id="4698" r:id="rId13"/>
    <p:sldId id="2147480607" r:id="rId14"/>
    <p:sldId id="2147480605" r:id="rId15"/>
    <p:sldId id="518" r:id="rId16"/>
    <p:sldId id="2147480610" r:id="rId17"/>
    <p:sldId id="1022" r:id="rId18"/>
    <p:sldId id="1874" r:id="rId19"/>
    <p:sldId id="1866" r:id="rId20"/>
    <p:sldId id="323" r:id="rId21"/>
    <p:sldId id="285" r:id="rId22"/>
    <p:sldId id="2147480600" r:id="rId23"/>
    <p:sldId id="2147480608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C05FA-410B-4B00-B3B1-AC1ECD8FB3C1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A1E13-2797-4C11-A9E1-9DD214752E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93346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3C51F-84B2-CBDE-3ED5-2B508B154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EE8D1-A806-98AE-8016-D84457E9E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1C5171-A347-E26A-B936-718B9D25C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64B89-8D2C-5804-ED40-6767282AA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9679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Bubi: </a:t>
            </a:r>
            <a:r>
              <a:rPr lang="de-CH" dirty="0" err="1"/>
              <a:t>before</a:t>
            </a:r>
            <a:r>
              <a:rPr lang="de-CH" dirty="0"/>
              <a:t> 1st </a:t>
            </a:r>
            <a:r>
              <a:rPr lang="de-CH" dirty="0" err="1"/>
              <a:t>treatment</a:t>
            </a:r>
            <a:r>
              <a:rPr lang="de-CH" dirty="0"/>
              <a:t>, and at 4 </a:t>
            </a:r>
            <a:r>
              <a:rPr lang="de-CH" dirty="0" err="1"/>
              <a:t>weeks</a:t>
            </a:r>
            <a:r>
              <a:rPr lang="de-CH" dirty="0"/>
              <a:t> (still </a:t>
            </a:r>
            <a:r>
              <a:rPr lang="de-CH" dirty="0" err="1"/>
              <a:t>some</a:t>
            </a:r>
            <a:r>
              <a:rPr lang="de-CH" dirty="0"/>
              <a:t> </a:t>
            </a:r>
            <a:r>
              <a:rPr lang="de-CH" dirty="0" err="1"/>
              <a:t>mucositis</a:t>
            </a:r>
            <a:r>
              <a:rPr lang="de-CH" dirty="0"/>
              <a:t> and </a:t>
            </a:r>
            <a:r>
              <a:rPr lang="de-CH" dirty="0" err="1"/>
              <a:t>hair</a:t>
            </a:r>
            <a:r>
              <a:rPr lang="de-CH" dirty="0"/>
              <a:t> </a:t>
            </a:r>
            <a:r>
              <a:rPr lang="de-CH" dirty="0" err="1"/>
              <a:t>loss</a:t>
            </a:r>
            <a:r>
              <a:rPr lang="de-CH" dirty="0"/>
              <a:t>, but </a:t>
            </a: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tumor</a:t>
            </a:r>
            <a:r>
              <a:rPr lang="de-CH" dirty="0"/>
              <a:t> visible)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837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D8225-C725-3622-2AC9-C9B0838D1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7A7DE4-104D-EB4B-C3DA-B999B290E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A2870E-E6C7-A1A9-6C0D-CC7E1081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E6B3BC-993B-5D2A-2DE4-1C287FEEA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FFDF99-5CBF-336E-48AD-A6F3579A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7642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293A3A-BA87-05C8-CE3F-9FF5DD074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474D65-5FBB-D94A-2945-42BDB94E1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D37EC2-2FC2-68F9-9A79-E5FC3AB9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3A14B-62D7-40F4-3DF6-9D1C49395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E2BF57-A463-55E8-4049-3E2E0B52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1121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CE2B47F-B746-9B4B-9123-22EF8CF4D1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6346AA-24CF-BECC-AD03-44F0B36FE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3D3E1A-0313-267D-81E8-240B9C31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948874-A785-4BF9-AB46-E39DC9AB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5FEA3D-A4DF-E08C-CEC7-CAD58CED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35460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573" y="1122389"/>
            <a:ext cx="10362459" cy="23873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1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175" y="1604684"/>
            <a:ext cx="10972174" cy="397716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2027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708B710-AF66-4C3A-BC91-62F657425F24}" type="slidenum">
              <a:t>‹N°›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8144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rei Bilder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712BD3F3-A9EA-3100-3B48-BC4236C1C8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0379" y="2286000"/>
            <a:ext cx="3765600" cy="393858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10473C-28E8-F4A9-D9FA-A25C3E0D5D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4B1C40A-DA7E-CB47-B385-C9430AA308CE}" type="datetime1">
              <a:rPr lang="de-CH" noProof="0" smtClean="0"/>
              <a:t>14.09.2025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9E509D-72CF-9AB0-30D4-2CD7B2DA62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Clinic for Radiation Oncology &amp; Medical Oncology</a:t>
            </a:r>
          </a:p>
          <a:p>
            <a:r>
              <a:rPr lang="de-DE"/>
              <a:t>
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2555C2-CC27-C0A2-017D-FF412B1010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2" name="Bildplatzhalter 4">
            <a:extLst>
              <a:ext uri="{FF2B5EF4-FFF2-40B4-BE49-F238E27FC236}">
                <a16:creationId xmlns:a16="http://schemas.microsoft.com/office/drawing/2014/main" id="{BB21450C-9A0A-DE52-A711-C6A4E254A2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8452" y="2286000"/>
            <a:ext cx="3765600" cy="393858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4" name="Bildplatzhalter 4">
            <a:extLst>
              <a:ext uri="{FF2B5EF4-FFF2-40B4-BE49-F238E27FC236}">
                <a16:creationId xmlns:a16="http://schemas.microsoft.com/office/drawing/2014/main" id="{40369691-93C7-0711-9987-747ABDF5BE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56525" y="2286000"/>
            <a:ext cx="3765600" cy="393858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A128A8A-1E20-0372-6952-A37B014C02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0379" y="870744"/>
            <a:ext cx="3765600" cy="1215083"/>
          </a:xfrm>
        </p:spPr>
        <p:txBody>
          <a:bodyPr/>
          <a:lstStyle>
            <a:lvl1pPr>
              <a:defRPr/>
            </a:lvl1pPr>
            <a:lvl2pPr marL="226800" indent="-226800">
              <a:buFont typeface="Source Sans Pro" panose="020B0503030403020204" pitchFamily="34" charset="0"/>
              <a:buChar char="―"/>
              <a:defRPr/>
            </a:lvl2pPr>
            <a:lvl3pPr marL="658800" indent="-226800">
              <a:buFont typeface="Source Sans Pro" panose="020B0503030403020204" pitchFamily="34" charset="0"/>
              <a:buChar char="―"/>
              <a:defRPr/>
            </a:lvl3pPr>
            <a:lvl4pPr marL="1090800" indent="-226800">
              <a:buFont typeface="Source Sans Pro" panose="020B0503030403020204" pitchFamily="34" charset="0"/>
              <a:buChar char="―"/>
              <a:defRPr/>
            </a:lvl4pPr>
            <a:lvl5pPr marL="1522800" indent="-226800">
              <a:buFont typeface="Source Sans Pro" panose="020B0503030403020204" pitchFamily="34" charset="0"/>
              <a:buChar char="―"/>
              <a:defRPr/>
            </a:lvl5pPr>
          </a:lstStyle>
          <a:p>
            <a:pPr lvl="0"/>
            <a:r>
              <a:rPr lang="en-GB" noProof="0" dirty="0"/>
              <a:t>Insert content</a:t>
            </a:r>
          </a:p>
          <a:p>
            <a:pPr lvl="1"/>
            <a:r>
              <a:rPr lang="en-GB" noProof="0" dirty="0"/>
              <a:t>Bullet list 2</a:t>
            </a:r>
          </a:p>
          <a:p>
            <a:pPr lvl="2"/>
            <a:r>
              <a:rPr lang="en-GB" noProof="0" dirty="0"/>
              <a:t>Bullet list 3</a:t>
            </a:r>
          </a:p>
          <a:p>
            <a:pPr lvl="3"/>
            <a:r>
              <a:rPr lang="en-GB" noProof="0" dirty="0"/>
              <a:t>Bullet list 4</a:t>
            </a:r>
          </a:p>
          <a:p>
            <a:pPr lvl="4"/>
            <a:r>
              <a:rPr lang="en-GB" noProof="0" dirty="0"/>
              <a:t>Bullet list 5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E16A7B1-D6D5-1F45-5873-56D50909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463" y="245269"/>
            <a:ext cx="11650662" cy="531056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chapter title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08945CC-0D4F-0056-B059-E53C8D583D7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218452" y="870744"/>
            <a:ext cx="3765600" cy="1215083"/>
          </a:xfrm>
        </p:spPr>
        <p:txBody>
          <a:bodyPr/>
          <a:lstStyle>
            <a:lvl1pPr>
              <a:defRPr/>
            </a:lvl1pPr>
            <a:lvl2pPr marL="226800" indent="-226800">
              <a:buFont typeface="Source Sans Pro" panose="020B0503030403020204" pitchFamily="34" charset="0"/>
              <a:buChar char="―"/>
              <a:defRPr/>
            </a:lvl2pPr>
            <a:lvl3pPr marL="658800" indent="-226800">
              <a:buFont typeface="Source Sans Pro" panose="020B0503030403020204" pitchFamily="34" charset="0"/>
              <a:buChar char="―"/>
              <a:defRPr/>
            </a:lvl3pPr>
            <a:lvl4pPr marL="1090800" indent="-226800">
              <a:buFont typeface="Source Sans Pro" panose="020B0503030403020204" pitchFamily="34" charset="0"/>
              <a:buChar char="―"/>
              <a:defRPr/>
            </a:lvl4pPr>
            <a:lvl5pPr marL="1522800" indent="-226800">
              <a:buFont typeface="Source Sans Pro" panose="020B0503030403020204" pitchFamily="34" charset="0"/>
              <a:buChar char="―"/>
              <a:defRPr/>
            </a:lvl5pPr>
          </a:lstStyle>
          <a:p>
            <a:pPr lvl="0"/>
            <a:r>
              <a:rPr lang="en-GB" noProof="0" dirty="0"/>
              <a:t>Insert content</a:t>
            </a:r>
          </a:p>
          <a:p>
            <a:pPr lvl="1"/>
            <a:r>
              <a:rPr lang="en-GB" noProof="0" dirty="0"/>
              <a:t>Bullet list 2</a:t>
            </a:r>
          </a:p>
          <a:p>
            <a:pPr lvl="2"/>
            <a:r>
              <a:rPr lang="en-GB" noProof="0" dirty="0"/>
              <a:t>Bullet list 3</a:t>
            </a:r>
          </a:p>
          <a:p>
            <a:pPr lvl="3"/>
            <a:r>
              <a:rPr lang="en-GB" noProof="0" dirty="0"/>
              <a:t>Bullet list 4</a:t>
            </a:r>
          </a:p>
          <a:p>
            <a:pPr lvl="4"/>
            <a:r>
              <a:rPr lang="en-GB" noProof="0" dirty="0"/>
              <a:t>Bullet list 5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91A9BC9-91DF-B4F2-E0C5-C2578FBF892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156525" y="870743"/>
            <a:ext cx="3765600" cy="1215083"/>
          </a:xfrm>
        </p:spPr>
        <p:txBody>
          <a:bodyPr/>
          <a:lstStyle>
            <a:lvl1pPr>
              <a:defRPr/>
            </a:lvl1pPr>
            <a:lvl2pPr marL="226800" indent="-226800">
              <a:buFont typeface="Source Sans Pro" panose="020B0503030403020204" pitchFamily="34" charset="0"/>
              <a:buChar char="―"/>
              <a:defRPr/>
            </a:lvl2pPr>
            <a:lvl3pPr marL="658800" indent="-226800">
              <a:buFont typeface="Source Sans Pro" panose="020B0503030403020204" pitchFamily="34" charset="0"/>
              <a:buChar char="―"/>
              <a:defRPr/>
            </a:lvl3pPr>
            <a:lvl4pPr marL="1090800" indent="-226800">
              <a:buFont typeface="Source Sans Pro" panose="020B0503030403020204" pitchFamily="34" charset="0"/>
              <a:buChar char="―"/>
              <a:defRPr/>
            </a:lvl4pPr>
            <a:lvl5pPr marL="1522800" indent="-226800">
              <a:buFont typeface="Source Sans Pro" panose="020B0503030403020204" pitchFamily="34" charset="0"/>
              <a:buChar char="―"/>
              <a:defRPr/>
            </a:lvl5pPr>
          </a:lstStyle>
          <a:p>
            <a:pPr lvl="0"/>
            <a:r>
              <a:rPr lang="en-GB" noProof="0" dirty="0"/>
              <a:t>Insert content</a:t>
            </a:r>
          </a:p>
          <a:p>
            <a:pPr lvl="1"/>
            <a:r>
              <a:rPr lang="en-GB" noProof="0" dirty="0"/>
              <a:t>Bullet list 2</a:t>
            </a:r>
          </a:p>
          <a:p>
            <a:pPr lvl="2"/>
            <a:r>
              <a:rPr lang="en-GB" noProof="0" dirty="0"/>
              <a:t>Bullet list 3</a:t>
            </a:r>
          </a:p>
          <a:p>
            <a:pPr lvl="3"/>
            <a:r>
              <a:rPr lang="en-GB" noProof="0" dirty="0"/>
              <a:t>Bullet list 4</a:t>
            </a:r>
          </a:p>
          <a:p>
            <a:pPr lvl="4"/>
            <a:r>
              <a:rPr lang="en-GB" noProof="0" dirty="0"/>
              <a:t>Bullet list 5</a:t>
            </a:r>
          </a:p>
        </p:txBody>
      </p:sp>
    </p:spTree>
    <p:extLst>
      <p:ext uri="{BB962C8B-B14F-4D97-AF65-F5344CB8AC3E}">
        <p14:creationId xmlns:p14="http://schemas.microsoft.com/office/powerpoint/2010/main" val="2900341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1_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5F8A-C369-4B9F-9066-8C81E444E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942" y="521015"/>
            <a:ext cx="10562633" cy="81253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Inhalt (Arial 26 pt)</a:t>
            </a:r>
            <a:br>
              <a:rPr lang="en-US"/>
            </a:br>
            <a:r>
              <a:rPr lang="en-US"/>
              <a:t>Titel maximal zwei Zeilen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0E7E6C-3CC5-4EA6-A808-1B6DCF5403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945" y="1874840"/>
            <a:ext cx="10562632" cy="373538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Lauftext (Arial 16 Punkt)</a:t>
            </a:r>
            <a:endParaRPr lang="vi-VN"/>
          </a:p>
          <a:p>
            <a:pPr lvl="1"/>
            <a:r>
              <a:rPr lang="en-US"/>
              <a:t>Aufzählung 1. Ebene</a:t>
            </a:r>
          </a:p>
          <a:p>
            <a:pPr lvl="2"/>
            <a:r>
              <a:rPr lang="en-US"/>
              <a:t>Aufzählung 2. Ebene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0A5F4AD-344B-4373-90F7-0DA264F3AA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2132" y="6265148"/>
            <a:ext cx="848940" cy="2462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US" sz="1000" smtClean="0">
                <a:solidFill>
                  <a:schemeClr val="tx2"/>
                </a:solidFill>
              </a:defRPr>
            </a:lvl1pPr>
          </a:lstStyle>
          <a:p>
            <a:r>
              <a:rPr lang="en-US"/>
              <a:t>07.11.2024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C41A13-985F-4351-8EA2-BA57D698E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1646" y="6262636"/>
            <a:ext cx="8209826" cy="2462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>
              <a:defRPr lang="en-GB"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S. Psoroulas | New beams: FLASH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44491B-81E0-466B-AAFE-B4CAF3334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9577" y="6265146"/>
            <a:ext cx="490551" cy="2462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1000" b="1" smtClean="0">
                <a:solidFill>
                  <a:schemeClr val="tx2"/>
                </a:solidFill>
              </a:defRPr>
            </a:lvl1pPr>
          </a:lstStyle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B1D7A9-5A48-1140-B7E2-8BD0111B3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79" y="6164284"/>
            <a:ext cx="1108038" cy="38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F371DC-BC18-3BFB-4C18-ACD8EDF5F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FBBD30-109A-F3E1-72A6-1A2279ACF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0A5F78-F157-DF51-A971-F8BE9B11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DAE0C8-5EA3-716B-8BB5-2A590E4E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156C89-18C0-ECE3-52E1-D79ED8A4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0926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EC0CE7-C3A5-C960-3C0C-340D98B0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543FF0-F8CF-8F80-B7E4-42FDA0D38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51BF06-422C-0D78-2F55-C6186E52C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6012C0-2155-418B-6E27-5997B580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E0C9CD-052D-77C1-5B01-CC7803B1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9378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2EAC47-0B8C-690E-E91A-F07A01918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28FD85-A048-F9F8-3320-7FA2B98D6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762D3A-BCC0-A194-EF6E-0A2909E1F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D67C4A-6784-BC45-9924-412B6EE2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A3E52D-0400-7F00-24D5-EBBDC73A9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3FC95B-1B1A-B6E6-D6EA-06ADBE51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9229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A0A99-66DB-E5FC-DD01-C999C57C1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657064-4168-4FB3-5BCE-6C79ABE18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974BD17-E583-991B-3FBE-C468757AF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790EE9-CC36-6663-DDB8-27C581B34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1E6373-80BC-E99C-073C-08176860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6590C4-F85F-AC33-696A-0DF7BCB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A500A99-0EDF-EE3D-2116-9AD4F4F1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BEB977C-DC9D-C058-F3A5-C86AA5DF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81978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578001-86D4-E2CE-80A6-61F1C2659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C8FC7F-6127-8204-5282-2E25AD7D1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341F28-CD9E-6B10-3678-B1498764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6FDF6D-D9EA-607B-AFED-DFB6C80C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0874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89BB26C-D48B-347D-58F4-3F4A7EDEF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2990019-CABF-6F2A-F44C-C18B8E3E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329451-C0CF-4E40-CC80-13398795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8375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3ADD3E-A72F-25CB-ED7E-FA5E82B01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1DB64A-D4DA-810C-8148-141DFAF65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197A61-0B34-DCDA-C2D9-93AD68D5B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78511F-5E33-1B2F-0222-A8C9B4B3D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10497D-C0F4-DFF9-EBBA-A763AA35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A63385-315E-3175-A61F-3DF011D2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343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F1C63-B42A-E9F1-7CE5-D8E7881D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915035-4590-456D-7847-54C7BC7F1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DB2D9A-5E8D-DE7A-1189-15539D8CA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FCAE00-D340-56B9-2E08-CDDB1531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B8CD26-5390-7BAF-4AB4-8F567042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6E671A-419D-241D-E097-3CA32205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2054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855666F-90F9-13EF-D70B-1225F296F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5D62DE-36E6-3D44-D972-42E15E3F6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83FD79-36D7-06E3-0502-36C61AA39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358B00-9920-43BA-8898-A74115C5A4A2}" type="datetimeFigureOut">
              <a:rPr lang="fr-CH" smtClean="0"/>
              <a:t>14.09.2025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DF04DE-859B-CC12-55E7-0AEA7449A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88C61A-42D4-A10A-11BA-88A2157CB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8B0590-5877-4E85-A00E-25F3753765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5958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7.tiff"/><Relationship Id="rId7" Type="http://schemas.openxmlformats.org/officeDocument/2006/relationships/image" Target="../media/image41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48.tiff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7.tiff"/><Relationship Id="rId7" Type="http://schemas.openxmlformats.org/officeDocument/2006/relationships/image" Target="../media/image41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48.tiff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13" Type="http://schemas.openxmlformats.org/officeDocument/2006/relationships/image" Target="../media/image56.png"/><Relationship Id="rId3" Type="http://schemas.openxmlformats.org/officeDocument/2006/relationships/image" Target="../media/image50.jpeg"/><Relationship Id="rId7" Type="http://schemas.openxmlformats.org/officeDocument/2006/relationships/image" Target="../media/image10.emf"/><Relationship Id="rId12" Type="http://schemas.openxmlformats.org/officeDocument/2006/relationships/image" Target="../media/image55.jpeg"/><Relationship Id="rId17" Type="http://schemas.openxmlformats.org/officeDocument/2006/relationships/image" Target="../media/image59.jpg"/><Relationship Id="rId2" Type="http://schemas.openxmlformats.org/officeDocument/2006/relationships/image" Target="../media/image8.tiff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11" Type="http://schemas.openxmlformats.org/officeDocument/2006/relationships/image" Target="../media/image2.png"/><Relationship Id="rId5" Type="http://schemas.openxmlformats.org/officeDocument/2006/relationships/image" Target="../media/image15.jpeg"/><Relationship Id="rId15" Type="http://schemas.openxmlformats.org/officeDocument/2006/relationships/image" Target="../media/image16.png"/><Relationship Id="rId10" Type="http://schemas.openxmlformats.org/officeDocument/2006/relationships/image" Target="../media/image54.png"/><Relationship Id="rId4" Type="http://schemas.openxmlformats.org/officeDocument/2006/relationships/image" Target="../media/image11.jpe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B82F984-8787-8170-23F3-A981E08A4FA4}"/>
              </a:ext>
            </a:extLst>
          </p:cNvPr>
          <p:cNvSpPr txBox="1"/>
          <p:nvPr/>
        </p:nvSpPr>
        <p:spPr>
          <a:xfrm>
            <a:off x="2523881" y="2840980"/>
            <a:ext cx="8119597" cy="1415772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Investigating the biological effects of beam parameters to guide technological developments for clinical applications of FLASH</a:t>
            </a:r>
            <a:endParaRPr lang="fr-CH" sz="3200" b="1" dirty="0"/>
          </a:p>
          <a:p>
            <a:pPr algn="ctr"/>
            <a:endParaRPr lang="en-US" b="1" dirty="0">
              <a:ea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effectLst/>
                <a:ea typeface="Times New Roman" panose="02020603050405020304" pitchFamily="18" charset="0"/>
              </a:rPr>
              <a:t>Prof MC Vozenin</a:t>
            </a:r>
          </a:p>
          <a:p>
            <a:pPr algn="ctr"/>
            <a:r>
              <a:rPr lang="en-US" sz="1600" b="1" dirty="0">
                <a:ea typeface="Times New Roman" panose="02020603050405020304" pitchFamily="18" charset="0"/>
              </a:rPr>
              <a:t>marie-catherine.vozenin@hug.ch</a:t>
            </a:r>
            <a:endParaRPr lang="fr-CH" sz="16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2" descr="logo-unige – GEG Tech">
            <a:extLst>
              <a:ext uri="{FF2B5EF4-FFF2-40B4-BE49-F238E27FC236}">
                <a16:creationId xmlns:a16="http://schemas.microsoft.com/office/drawing/2014/main" id="{75DD8789-4D9C-A2EB-3899-31D5D7326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983" y="-186790"/>
            <a:ext cx="1724029" cy="127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pitaux Universitaires de Genève - YouTube">
            <a:extLst>
              <a:ext uri="{FF2B5EF4-FFF2-40B4-BE49-F238E27FC236}">
                <a16:creationId xmlns:a16="http://schemas.microsoft.com/office/drawing/2014/main" id="{AE39A1ED-75EF-90DA-609D-A30C64C10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7" y="22728"/>
            <a:ext cx="1036182" cy="103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texte, Graphique, capture d’écran, Police&#10;&#10;Description générée automatiquement">
            <a:extLst>
              <a:ext uri="{FF2B5EF4-FFF2-40B4-BE49-F238E27FC236}">
                <a16:creationId xmlns:a16="http://schemas.microsoft.com/office/drawing/2014/main" id="{EB86D475-D1A5-74B2-F132-0B11EDAC4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39" y="-36174"/>
            <a:ext cx="1767841" cy="11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27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420829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16B49E8-53E6-8886-EBDE-26A628EDD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23" y="866170"/>
            <a:ext cx="5943600" cy="4457065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7F7D2ADB-CA90-AB58-7B5E-813EE6A75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35" y="13226"/>
            <a:ext cx="666220" cy="83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1C55ED-F91B-9E8F-7DD3-44D611327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59" y="883526"/>
            <a:ext cx="5341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1000" b="1" dirty="0">
                <a:latin typeface="Arial Narrow" pitchFamily="34" charset="0"/>
              </a:rPr>
              <a:t>L Kunz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57018C-8482-C4D7-A41B-107ECC875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0360" y="868161"/>
            <a:ext cx="6254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1000" b="1" dirty="0">
                <a:latin typeface="Arial Narrow" pitchFamily="34" charset="0"/>
              </a:rPr>
              <a:t>J Ollivier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42B2850-254E-755F-3323-8A5185C1B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41" y="24372"/>
            <a:ext cx="666220" cy="82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245776-D948-7997-2F83-3DDE38EBD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92" y="883526"/>
            <a:ext cx="5341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1000" b="1" dirty="0">
                <a:latin typeface="Arial Narrow" pitchFamily="34" charset="0"/>
              </a:rPr>
              <a:t>M Knol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A64DDC-F180-3852-223A-0579EC21E79F}"/>
              </a:ext>
            </a:extLst>
          </p:cNvPr>
          <p:cNvSpPr txBox="1"/>
          <p:nvPr/>
        </p:nvSpPr>
        <p:spPr>
          <a:xfrm>
            <a:off x="1523790" y="5517870"/>
            <a:ext cx="914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>
                <a:solidFill>
                  <a:srgbClr val="FF0000"/>
                </a:solidFill>
              </a:rPr>
              <a:t>At doses &lt;14 Gy and high dose per pulse, normal tissue </a:t>
            </a:r>
            <a:r>
              <a:rPr lang="fr-CH" b="1" dirty="0" err="1">
                <a:solidFill>
                  <a:srgbClr val="FF0000"/>
                </a:solidFill>
              </a:rPr>
              <a:t>sparing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is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driven</a:t>
            </a:r>
            <a:r>
              <a:rPr lang="fr-CH" b="1" dirty="0">
                <a:solidFill>
                  <a:srgbClr val="FF0000"/>
                </a:solidFill>
              </a:rPr>
              <a:t> by the dose per pulse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211CAB-F012-2901-7957-9DC00D776E3C}"/>
              </a:ext>
            </a:extLst>
          </p:cNvPr>
          <p:cNvSpPr txBox="1"/>
          <p:nvPr/>
        </p:nvSpPr>
        <p:spPr>
          <a:xfrm>
            <a:off x="2231224" y="6081837"/>
            <a:ext cx="772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>
                <a:solidFill>
                  <a:srgbClr val="FF0000"/>
                </a:solidFill>
              </a:rPr>
              <a:t>At </a:t>
            </a:r>
            <a:r>
              <a:rPr lang="fr-CH" b="1" dirty="0" err="1">
                <a:solidFill>
                  <a:srgbClr val="FF0000"/>
                </a:solidFill>
              </a:rPr>
              <a:t>higher</a:t>
            </a:r>
            <a:r>
              <a:rPr lang="fr-CH" b="1" dirty="0">
                <a:solidFill>
                  <a:srgbClr val="FF0000"/>
                </a:solidFill>
              </a:rPr>
              <a:t> dose and </a:t>
            </a:r>
            <a:r>
              <a:rPr lang="fr-CH" b="1" dirty="0" err="1">
                <a:solidFill>
                  <a:srgbClr val="FF0000"/>
                </a:solidFill>
              </a:rPr>
              <a:t>lower</a:t>
            </a:r>
            <a:r>
              <a:rPr lang="fr-CH" b="1" dirty="0">
                <a:solidFill>
                  <a:srgbClr val="FF0000"/>
                </a:solidFill>
              </a:rPr>
              <a:t> dose per pulse, the time of dose </a:t>
            </a:r>
            <a:r>
              <a:rPr lang="fr-CH" b="1" dirty="0" err="1">
                <a:solidFill>
                  <a:srgbClr val="FF0000"/>
                </a:solidFill>
              </a:rPr>
              <a:t>delivery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does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matter</a:t>
            </a:r>
            <a:endParaRPr lang="fr-CH" b="1" dirty="0">
              <a:solidFill>
                <a:srgbClr val="FF000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DB5CCD1-7221-51C0-8788-D12F2DADA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13" y="0"/>
            <a:ext cx="768421" cy="86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13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ERN - Wikipedia">
            <a:extLst>
              <a:ext uri="{FF2B5EF4-FFF2-40B4-BE49-F238E27FC236}">
                <a16:creationId xmlns:a16="http://schemas.microsoft.com/office/drawing/2014/main" id="{66831EF3-AEFF-794B-A2F4-17081716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46" y="359672"/>
            <a:ext cx="963672" cy="96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rst experimental results from the CLEAR facility at CERN |  acceleratingnews.web.cern.ch">
            <a:extLst>
              <a:ext uri="{FF2B5EF4-FFF2-40B4-BE49-F238E27FC236}">
                <a16:creationId xmlns:a16="http://schemas.microsoft.com/office/drawing/2014/main" id="{B547085F-DFF0-A39E-290E-768157D7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393" y="760775"/>
            <a:ext cx="4179437" cy="260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7" name="Picture 2">
            <a:extLst>
              <a:ext uri="{FF2B5EF4-FFF2-40B4-BE49-F238E27FC236}">
                <a16:creationId xmlns:a16="http://schemas.microsoft.com/office/drawing/2014/main" id="{0609D746-74A0-09F0-1050-9BB3C2845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37" y="725628"/>
            <a:ext cx="4007668" cy="26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0" name="ZoneTexte 529">
            <a:extLst>
              <a:ext uri="{FF2B5EF4-FFF2-40B4-BE49-F238E27FC236}">
                <a16:creationId xmlns:a16="http://schemas.microsoft.com/office/drawing/2014/main" id="{C1012EC2-56AB-6E32-1D66-62F69312CBC7}"/>
              </a:ext>
            </a:extLst>
          </p:cNvPr>
          <p:cNvSpPr txBox="1"/>
          <p:nvPr/>
        </p:nvSpPr>
        <p:spPr>
          <a:xfrm>
            <a:off x="329033" y="147870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190-210 MeV</a:t>
            </a:r>
          </a:p>
        </p:txBody>
      </p:sp>
      <p:sp>
        <p:nvSpPr>
          <p:cNvPr id="531" name="Flèche : droite 530">
            <a:extLst>
              <a:ext uri="{FF2B5EF4-FFF2-40B4-BE49-F238E27FC236}">
                <a16:creationId xmlns:a16="http://schemas.microsoft.com/office/drawing/2014/main" id="{E87099B1-412E-A3E0-36D7-47028E0084AC}"/>
              </a:ext>
            </a:extLst>
          </p:cNvPr>
          <p:cNvSpPr/>
          <p:nvPr/>
        </p:nvSpPr>
        <p:spPr>
          <a:xfrm>
            <a:off x="2821909" y="3766246"/>
            <a:ext cx="8438715" cy="5579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Standard RT: Dose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delivered</a:t>
            </a:r>
            <a:r>
              <a:rPr lang="fr-CH" dirty="0"/>
              <a:t> in </a:t>
            </a:r>
            <a:r>
              <a:rPr lang="fr-CH" dirty="0" err="1"/>
              <a:t>several</a:t>
            </a:r>
            <a:r>
              <a:rPr lang="fr-CH" dirty="0"/>
              <a:t> minutes- 1 Gy/min</a:t>
            </a:r>
          </a:p>
        </p:txBody>
      </p:sp>
      <p:sp>
        <p:nvSpPr>
          <p:cNvPr id="533" name="Flèche : droite 532">
            <a:extLst>
              <a:ext uri="{FF2B5EF4-FFF2-40B4-BE49-F238E27FC236}">
                <a16:creationId xmlns:a16="http://schemas.microsoft.com/office/drawing/2014/main" id="{67A3B2C4-351D-38E1-581E-2CE2FC8EF7E4}"/>
              </a:ext>
            </a:extLst>
          </p:cNvPr>
          <p:cNvSpPr/>
          <p:nvPr/>
        </p:nvSpPr>
        <p:spPr>
          <a:xfrm>
            <a:off x="2821909" y="4226712"/>
            <a:ext cx="845630" cy="1339201"/>
          </a:xfrm>
          <a:prstGeom prst="rightArrow">
            <a:avLst/>
          </a:prstGeom>
          <a:solidFill>
            <a:srgbClr val="16E8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1"/>
                </a:solidFill>
              </a:rPr>
              <a:t>Pico-sec</a:t>
            </a:r>
          </a:p>
        </p:txBody>
      </p:sp>
    </p:spTree>
    <p:extLst>
      <p:ext uri="{BB962C8B-B14F-4D97-AF65-F5344CB8AC3E}">
        <p14:creationId xmlns:p14="http://schemas.microsoft.com/office/powerpoint/2010/main" val="1980306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2304804-9897-CE71-5F49-3FECB6687A78}"/>
              </a:ext>
            </a:extLst>
          </p:cNvPr>
          <p:cNvGrpSpPr/>
          <p:nvPr/>
        </p:nvGrpSpPr>
        <p:grpSpPr>
          <a:xfrm>
            <a:off x="159885" y="2247025"/>
            <a:ext cx="5284790" cy="3509135"/>
            <a:chOff x="-17924" y="207123"/>
            <a:chExt cx="8343118" cy="5539885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1AD00C23-CAC0-254F-C02E-8D2664830A93}"/>
                </a:ext>
              </a:extLst>
            </p:cNvPr>
            <p:cNvSpPr/>
            <p:nvPr/>
          </p:nvSpPr>
          <p:spPr>
            <a:xfrm>
              <a:off x="81808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C50E6CE-8F3A-AD4A-49F0-BA5A57DB4345}"/>
                </a:ext>
              </a:extLst>
            </p:cNvPr>
            <p:cNvSpPr/>
            <p:nvPr/>
          </p:nvSpPr>
          <p:spPr>
            <a:xfrm>
              <a:off x="95012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6611E4-19E2-AED0-23C1-76186944979C}"/>
                </a:ext>
              </a:extLst>
            </p:cNvPr>
            <p:cNvSpPr/>
            <p:nvPr/>
          </p:nvSpPr>
          <p:spPr>
            <a:xfrm>
              <a:off x="108216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6F6245F-BCDA-488B-2004-3B3627E39ED9}"/>
                </a:ext>
              </a:extLst>
            </p:cNvPr>
            <p:cNvSpPr/>
            <p:nvPr/>
          </p:nvSpPr>
          <p:spPr>
            <a:xfrm>
              <a:off x="121419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cxnSp>
          <p:nvCxnSpPr>
            <p:cNvPr id="227" name="Connecteur droit avec flèche 201">
              <a:extLst>
                <a:ext uri="{FF2B5EF4-FFF2-40B4-BE49-F238E27FC236}">
                  <a16:creationId xmlns:a16="http://schemas.microsoft.com/office/drawing/2014/main" id="{B4CFDECF-ACAD-7520-7AF3-C8AD38C79A3D}"/>
                </a:ext>
              </a:extLst>
            </p:cNvPr>
            <p:cNvCxnSpPr>
              <a:cxnSpLocks/>
            </p:cNvCxnSpPr>
            <p:nvPr/>
          </p:nvCxnSpPr>
          <p:spPr>
            <a:xfrm>
              <a:off x="1444985" y="4868359"/>
              <a:ext cx="217774" cy="198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E380364-B6D3-9E5F-2718-2DA820FDBC57}"/>
                </a:ext>
              </a:extLst>
            </p:cNvPr>
            <p:cNvSpPr txBox="1"/>
            <p:nvPr/>
          </p:nvSpPr>
          <p:spPr>
            <a:xfrm>
              <a:off x="5493345" y="4770373"/>
              <a:ext cx="383649" cy="9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140" dirty="0"/>
                <a:t>...</a:t>
              </a:r>
              <a:endParaRPr lang="en-US" sz="1140" dirty="0"/>
            </a:p>
          </p:txBody>
        </p: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134572AE-45F7-939C-C5C9-EE1C7BD73F3F}"/>
                </a:ext>
              </a:extLst>
            </p:cNvPr>
            <p:cNvGrpSpPr/>
            <p:nvPr/>
          </p:nvGrpSpPr>
          <p:grpSpPr>
            <a:xfrm>
              <a:off x="1895947" y="4815050"/>
              <a:ext cx="360000" cy="118668"/>
              <a:chOff x="3773281" y="3821604"/>
              <a:chExt cx="360000" cy="118668"/>
            </a:xfrm>
          </p:grpSpPr>
          <p:sp>
            <p:nvSpPr>
              <p:cNvPr id="230" name="Flowchart: Collate 229">
                <a:extLst>
                  <a:ext uri="{FF2B5EF4-FFF2-40B4-BE49-F238E27FC236}">
                    <a16:creationId xmlns:a16="http://schemas.microsoft.com/office/drawing/2014/main" id="{4136FCC9-087D-0597-CB49-C4F53B8AF8F2}"/>
                  </a:ext>
                </a:extLst>
              </p:cNvPr>
              <p:cNvSpPr/>
              <p:nvPr/>
            </p:nvSpPr>
            <p:spPr>
              <a:xfrm rot="5400000">
                <a:off x="3899212" y="3815266"/>
                <a:ext cx="118668" cy="131343"/>
              </a:xfrm>
              <a:prstGeom prst="flowChartCol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0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46100A50-D2B6-1135-655D-A0D2B7B3995E}"/>
                  </a:ext>
                </a:extLst>
              </p:cNvPr>
              <p:cNvSpPr/>
              <p:nvPr/>
            </p:nvSpPr>
            <p:spPr>
              <a:xfrm rot="5400000" flipH="1">
                <a:off x="3947881" y="3702293"/>
                <a:ext cx="10800" cy="36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sz="76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0610075-74A9-1696-D3BC-E96C107749E2}"/>
                </a:ext>
              </a:extLst>
            </p:cNvPr>
            <p:cNvSpPr/>
            <p:nvPr/>
          </p:nvSpPr>
          <p:spPr>
            <a:xfrm>
              <a:off x="134623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EE303B5-10AB-25FC-8052-823B1EEBDD87}"/>
                </a:ext>
              </a:extLst>
            </p:cNvPr>
            <p:cNvSpPr/>
            <p:nvPr/>
          </p:nvSpPr>
          <p:spPr>
            <a:xfrm>
              <a:off x="147826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7574AF60-869E-5696-C049-564753BEC331}"/>
                </a:ext>
              </a:extLst>
            </p:cNvPr>
            <p:cNvSpPr/>
            <p:nvPr/>
          </p:nvSpPr>
          <p:spPr>
            <a:xfrm>
              <a:off x="161030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0322D620-7156-FB03-245A-6A53F8FAB06D}"/>
                </a:ext>
              </a:extLst>
            </p:cNvPr>
            <p:cNvSpPr/>
            <p:nvPr/>
          </p:nvSpPr>
          <p:spPr>
            <a:xfrm>
              <a:off x="174234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FA569735-0DB7-2000-2A19-37C9FADFC92C}"/>
                </a:ext>
              </a:extLst>
            </p:cNvPr>
            <p:cNvSpPr/>
            <p:nvPr/>
          </p:nvSpPr>
          <p:spPr>
            <a:xfrm>
              <a:off x="187437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2664C13F-294D-3B42-9A29-7A7069C79B1E}"/>
                </a:ext>
              </a:extLst>
            </p:cNvPr>
            <p:cNvSpPr/>
            <p:nvPr/>
          </p:nvSpPr>
          <p:spPr>
            <a:xfrm>
              <a:off x="200641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41608D9C-C2F7-E73A-99C4-75CBAB2C1A6A}"/>
                </a:ext>
              </a:extLst>
            </p:cNvPr>
            <p:cNvSpPr/>
            <p:nvPr/>
          </p:nvSpPr>
          <p:spPr>
            <a:xfrm>
              <a:off x="213844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69115E5-DB31-6A86-D318-D204110D3DB6}"/>
                </a:ext>
              </a:extLst>
            </p:cNvPr>
            <p:cNvSpPr/>
            <p:nvPr/>
          </p:nvSpPr>
          <p:spPr>
            <a:xfrm>
              <a:off x="227048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882144F4-E404-8E26-ADC6-3EA474CCFFCD}"/>
                </a:ext>
              </a:extLst>
            </p:cNvPr>
            <p:cNvSpPr/>
            <p:nvPr/>
          </p:nvSpPr>
          <p:spPr>
            <a:xfrm>
              <a:off x="240252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61FDEE16-4D01-6974-BBE1-004C4D5C4E82}"/>
                </a:ext>
              </a:extLst>
            </p:cNvPr>
            <p:cNvSpPr/>
            <p:nvPr/>
          </p:nvSpPr>
          <p:spPr>
            <a:xfrm>
              <a:off x="253455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8D5BB655-9C5F-E5F0-9C21-C276F2DB1034}"/>
                </a:ext>
              </a:extLst>
            </p:cNvPr>
            <p:cNvSpPr/>
            <p:nvPr/>
          </p:nvSpPr>
          <p:spPr>
            <a:xfrm>
              <a:off x="266659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5A6F2BCD-2B9D-7B79-F1FA-D1C8BA017501}"/>
                </a:ext>
              </a:extLst>
            </p:cNvPr>
            <p:cNvSpPr/>
            <p:nvPr/>
          </p:nvSpPr>
          <p:spPr>
            <a:xfrm>
              <a:off x="279862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F00F4771-3899-EB1F-90C8-DDBB8BA3FA6C}"/>
                </a:ext>
              </a:extLst>
            </p:cNvPr>
            <p:cNvSpPr/>
            <p:nvPr/>
          </p:nvSpPr>
          <p:spPr>
            <a:xfrm>
              <a:off x="293066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9E83DD11-1865-AE2B-DA29-A8444B0E1935}"/>
                </a:ext>
              </a:extLst>
            </p:cNvPr>
            <p:cNvSpPr/>
            <p:nvPr/>
          </p:nvSpPr>
          <p:spPr>
            <a:xfrm>
              <a:off x="306270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B482A826-2E3B-FC9D-1529-F05ADDB454B7}"/>
                </a:ext>
              </a:extLst>
            </p:cNvPr>
            <p:cNvSpPr/>
            <p:nvPr/>
          </p:nvSpPr>
          <p:spPr>
            <a:xfrm>
              <a:off x="319473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16BE4F6-F55F-DC48-6934-0DA07ABE9375}"/>
                </a:ext>
              </a:extLst>
            </p:cNvPr>
            <p:cNvSpPr/>
            <p:nvPr/>
          </p:nvSpPr>
          <p:spPr>
            <a:xfrm>
              <a:off x="332677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C2C2CBB-D1F1-4D41-A6BA-9FEBE73F4417}"/>
                </a:ext>
              </a:extLst>
            </p:cNvPr>
            <p:cNvSpPr/>
            <p:nvPr/>
          </p:nvSpPr>
          <p:spPr>
            <a:xfrm>
              <a:off x="345880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6738D1B1-A8C0-638C-6DBB-E007B0867BA8}"/>
                </a:ext>
              </a:extLst>
            </p:cNvPr>
            <p:cNvSpPr/>
            <p:nvPr/>
          </p:nvSpPr>
          <p:spPr>
            <a:xfrm>
              <a:off x="359084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704033A6-F5DB-11B6-E723-4238A3EC8080}"/>
                </a:ext>
              </a:extLst>
            </p:cNvPr>
            <p:cNvSpPr/>
            <p:nvPr/>
          </p:nvSpPr>
          <p:spPr>
            <a:xfrm>
              <a:off x="372288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CBCECF8C-C125-6CAF-F6D6-50FBC9517C20}"/>
                </a:ext>
              </a:extLst>
            </p:cNvPr>
            <p:cNvSpPr/>
            <p:nvPr/>
          </p:nvSpPr>
          <p:spPr>
            <a:xfrm>
              <a:off x="385491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D90C97D-D574-E29E-8696-5B00A7675C4D}"/>
                </a:ext>
              </a:extLst>
            </p:cNvPr>
            <p:cNvSpPr/>
            <p:nvPr/>
          </p:nvSpPr>
          <p:spPr>
            <a:xfrm>
              <a:off x="398695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ED96EF78-6339-5E32-5487-BFDB44528DA7}"/>
                </a:ext>
              </a:extLst>
            </p:cNvPr>
            <p:cNvSpPr/>
            <p:nvPr/>
          </p:nvSpPr>
          <p:spPr>
            <a:xfrm>
              <a:off x="411898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D390675D-3610-4B27-5B37-E22CEE5FE29C}"/>
                </a:ext>
              </a:extLst>
            </p:cNvPr>
            <p:cNvSpPr/>
            <p:nvPr/>
          </p:nvSpPr>
          <p:spPr>
            <a:xfrm>
              <a:off x="425102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A2F8D48F-B3E9-FE2A-4137-B3D95A9BB7EE}"/>
                </a:ext>
              </a:extLst>
            </p:cNvPr>
            <p:cNvSpPr/>
            <p:nvPr/>
          </p:nvSpPr>
          <p:spPr>
            <a:xfrm>
              <a:off x="438306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18464777-6394-0A36-C37D-3DBD5938CBB1}"/>
                </a:ext>
              </a:extLst>
            </p:cNvPr>
            <p:cNvSpPr/>
            <p:nvPr/>
          </p:nvSpPr>
          <p:spPr>
            <a:xfrm>
              <a:off x="451509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B32DDDD-A17E-003D-F149-C7B9F8EF982C}"/>
                </a:ext>
              </a:extLst>
            </p:cNvPr>
            <p:cNvSpPr/>
            <p:nvPr/>
          </p:nvSpPr>
          <p:spPr>
            <a:xfrm>
              <a:off x="464713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09F014EA-C1D5-776D-6658-4427A9AAAF7C}"/>
                </a:ext>
              </a:extLst>
            </p:cNvPr>
            <p:cNvSpPr/>
            <p:nvPr/>
          </p:nvSpPr>
          <p:spPr>
            <a:xfrm>
              <a:off x="477916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430C45E-D77F-9A4B-32E2-441D443DFB63}"/>
                </a:ext>
              </a:extLst>
            </p:cNvPr>
            <p:cNvSpPr/>
            <p:nvPr/>
          </p:nvSpPr>
          <p:spPr>
            <a:xfrm>
              <a:off x="491120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3E57057C-94A8-3147-9ECF-3EB1374A44A5}"/>
                </a:ext>
              </a:extLst>
            </p:cNvPr>
            <p:cNvSpPr/>
            <p:nvPr/>
          </p:nvSpPr>
          <p:spPr>
            <a:xfrm>
              <a:off x="504324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AC30C43A-A1D5-E48F-6E02-288D2AEE7F80}"/>
                </a:ext>
              </a:extLst>
            </p:cNvPr>
            <p:cNvSpPr/>
            <p:nvPr/>
          </p:nvSpPr>
          <p:spPr>
            <a:xfrm>
              <a:off x="517527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6949920-70B6-CBC5-911F-8D966EC4FC6E}"/>
                </a:ext>
              </a:extLst>
            </p:cNvPr>
            <p:cNvSpPr/>
            <p:nvPr/>
          </p:nvSpPr>
          <p:spPr>
            <a:xfrm>
              <a:off x="530731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51607078-99D6-01F1-B2B2-F016780E7DF7}"/>
                </a:ext>
              </a:extLst>
            </p:cNvPr>
            <p:cNvSpPr/>
            <p:nvPr/>
          </p:nvSpPr>
          <p:spPr>
            <a:xfrm>
              <a:off x="5439365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34F37106-B279-9FB5-8466-EFF9F5178224}"/>
                </a:ext>
              </a:extLst>
            </p:cNvPr>
            <p:cNvSpPr/>
            <p:nvPr/>
          </p:nvSpPr>
          <p:spPr>
            <a:xfrm>
              <a:off x="589521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F87F6531-563E-8D12-FE75-F610995C10BD}"/>
                </a:ext>
              </a:extLst>
            </p:cNvPr>
            <p:cNvSpPr/>
            <p:nvPr/>
          </p:nvSpPr>
          <p:spPr>
            <a:xfrm>
              <a:off x="602724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5C2AAA4C-AA9B-BFB0-C2FA-ED2380D265DA}"/>
                </a:ext>
              </a:extLst>
            </p:cNvPr>
            <p:cNvSpPr/>
            <p:nvPr/>
          </p:nvSpPr>
          <p:spPr>
            <a:xfrm>
              <a:off x="781708" y="2277464"/>
              <a:ext cx="52455" cy="71521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08FED497-02DB-DD9E-3866-5535EA590A12}"/>
                </a:ext>
              </a:extLst>
            </p:cNvPr>
            <p:cNvSpPr/>
            <p:nvPr/>
          </p:nvSpPr>
          <p:spPr>
            <a:xfrm>
              <a:off x="1986920" y="2277464"/>
              <a:ext cx="52455" cy="71521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4E064696-33AF-52AA-DC96-878FBC15C730}"/>
                </a:ext>
              </a:extLst>
            </p:cNvPr>
            <p:cNvSpPr/>
            <p:nvPr/>
          </p:nvSpPr>
          <p:spPr>
            <a:xfrm>
              <a:off x="3192132" y="2277464"/>
              <a:ext cx="52455" cy="71521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C2D67EB5-BE49-3EB3-4A61-4B2CEABE03A1}"/>
                </a:ext>
              </a:extLst>
            </p:cNvPr>
            <p:cNvSpPr/>
            <p:nvPr/>
          </p:nvSpPr>
          <p:spPr>
            <a:xfrm>
              <a:off x="4397344" y="2277464"/>
              <a:ext cx="52455" cy="71521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598E1421-7F5E-D0DF-BDB5-0A2B3CCFCAF0}"/>
                </a:ext>
              </a:extLst>
            </p:cNvPr>
            <p:cNvSpPr/>
            <p:nvPr/>
          </p:nvSpPr>
          <p:spPr>
            <a:xfrm>
              <a:off x="6079404" y="2277464"/>
              <a:ext cx="52455" cy="71521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E145AA3-BC14-4A95-526F-B274318C25D7}"/>
                </a:ext>
              </a:extLst>
            </p:cNvPr>
            <p:cNvSpPr/>
            <p:nvPr/>
          </p:nvSpPr>
          <p:spPr>
            <a:xfrm>
              <a:off x="4123059" y="1462287"/>
              <a:ext cx="3630999" cy="801347"/>
            </a:xfrm>
            <a:custGeom>
              <a:avLst/>
              <a:gdLst>
                <a:gd name="connsiteX0" fmla="*/ 0 w 3630999"/>
                <a:gd name="connsiteY0" fmla="*/ 3325 h 801347"/>
                <a:gd name="connsiteX1" fmla="*/ 3630999 w 3630999"/>
                <a:gd name="connsiteY1" fmla="*/ 0 h 801347"/>
                <a:gd name="connsiteX2" fmla="*/ 3062409 w 3630999"/>
                <a:gd name="connsiteY2" fmla="*/ 801347 h 801347"/>
                <a:gd name="connsiteX3" fmla="*/ 2759826 w 3630999"/>
                <a:gd name="connsiteY3" fmla="*/ 801347 h 801347"/>
                <a:gd name="connsiteX4" fmla="*/ 0 w 3630999"/>
                <a:gd name="connsiteY4" fmla="*/ 3325 h 80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0999" h="801347">
                  <a:moveTo>
                    <a:pt x="0" y="3325"/>
                  </a:moveTo>
                  <a:lnTo>
                    <a:pt x="3630999" y="0"/>
                  </a:lnTo>
                  <a:lnTo>
                    <a:pt x="3062409" y="801347"/>
                  </a:lnTo>
                  <a:lnTo>
                    <a:pt x="2759826" y="801347"/>
                  </a:lnTo>
                  <a:lnTo>
                    <a:pt x="0" y="33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15B72EE0-2179-0514-589D-C300512E7D5E}"/>
                </a:ext>
              </a:extLst>
            </p:cNvPr>
            <p:cNvSpPr/>
            <p:nvPr/>
          </p:nvSpPr>
          <p:spPr>
            <a:xfrm flipH="1">
              <a:off x="6883374" y="2262810"/>
              <a:ext cx="302717" cy="73822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760">
                <a:solidFill>
                  <a:srgbClr val="FF0000"/>
                </a:solidFill>
              </a:endParaRPr>
            </a:p>
          </p:txBody>
        </p:sp>
        <p:cxnSp>
          <p:nvCxnSpPr>
            <p:cNvPr id="274" name="Connecteur droit avec flèche 188">
              <a:extLst>
                <a:ext uri="{FF2B5EF4-FFF2-40B4-BE49-F238E27FC236}">
                  <a16:creationId xmlns:a16="http://schemas.microsoft.com/office/drawing/2014/main" id="{0610D532-2702-D14F-EBB5-784BC747C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4020" y="1189415"/>
              <a:ext cx="0" cy="18116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ZoneTexte 189">
              <a:extLst>
                <a:ext uri="{FF2B5EF4-FFF2-40B4-BE49-F238E27FC236}">
                  <a16:creationId xmlns:a16="http://schemas.microsoft.com/office/drawing/2014/main" id="{4007473B-3129-FF8A-4C92-B3EB22DF4156}"/>
                </a:ext>
              </a:extLst>
            </p:cNvPr>
            <p:cNvSpPr txBox="1"/>
            <p:nvPr/>
          </p:nvSpPr>
          <p:spPr>
            <a:xfrm>
              <a:off x="7289777" y="2724040"/>
              <a:ext cx="966555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/>
                <a:t>Time</a:t>
              </a:r>
            </a:p>
          </p:txBody>
        </p:sp>
        <p:sp>
          <p:nvSpPr>
            <p:cNvPr id="276" name="ZoneTexte 190">
              <a:extLst>
                <a:ext uri="{FF2B5EF4-FFF2-40B4-BE49-F238E27FC236}">
                  <a16:creationId xmlns:a16="http://schemas.microsoft.com/office/drawing/2014/main" id="{95C87F5A-FF98-5717-DDA1-A9F4F9B42D60}"/>
                </a:ext>
              </a:extLst>
            </p:cNvPr>
            <p:cNvSpPr txBox="1"/>
            <p:nvPr/>
          </p:nvSpPr>
          <p:spPr>
            <a:xfrm>
              <a:off x="670811" y="1036064"/>
              <a:ext cx="1225137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/>
                <a:t>Dose per </a:t>
              </a:r>
              <a:r>
                <a:rPr lang="fr-CH" sz="760" dirty="0" err="1"/>
                <a:t>bunch</a:t>
              </a:r>
              <a:r>
                <a:rPr lang="fr-CH" sz="760" dirty="0"/>
                <a:t> of 3ps</a:t>
              </a:r>
            </a:p>
          </p:txBody>
        </p:sp>
        <p:cxnSp>
          <p:nvCxnSpPr>
            <p:cNvPr id="277" name="Connecteur droit avec flèche 191">
              <a:extLst>
                <a:ext uri="{FF2B5EF4-FFF2-40B4-BE49-F238E27FC236}">
                  <a16:creationId xmlns:a16="http://schemas.microsoft.com/office/drawing/2014/main" id="{B21E4C25-439A-47AC-4CBF-0979A62793FD}"/>
                </a:ext>
              </a:extLst>
            </p:cNvPr>
            <p:cNvCxnSpPr>
              <a:cxnSpLocks/>
            </p:cNvCxnSpPr>
            <p:nvPr/>
          </p:nvCxnSpPr>
          <p:spPr>
            <a:xfrm>
              <a:off x="828478" y="2161745"/>
              <a:ext cx="1224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ZoneTexte 192">
              <a:extLst>
                <a:ext uri="{FF2B5EF4-FFF2-40B4-BE49-F238E27FC236}">
                  <a16:creationId xmlns:a16="http://schemas.microsoft.com/office/drawing/2014/main" id="{A48B4C4C-FA01-E414-B308-6C6A34966C54}"/>
                </a:ext>
              </a:extLst>
            </p:cNvPr>
            <p:cNvSpPr txBox="1"/>
            <p:nvPr/>
          </p:nvSpPr>
          <p:spPr>
            <a:xfrm>
              <a:off x="859191" y="1685702"/>
              <a:ext cx="1245109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>
                  <a:solidFill>
                    <a:srgbClr val="0070C0"/>
                  </a:solidFill>
                </a:rPr>
                <a:t>1200ms</a:t>
              </a:r>
            </a:p>
            <a:p>
              <a:pPr algn="ctr"/>
              <a:r>
                <a:rPr lang="fr-CH" sz="760" dirty="0">
                  <a:solidFill>
                    <a:srgbClr val="0070C0"/>
                  </a:solidFill>
                </a:rPr>
                <a:t>(0.83Hz)</a:t>
              </a:r>
            </a:p>
          </p:txBody>
        </p:sp>
        <p:sp>
          <p:nvSpPr>
            <p:cNvPr id="279" name="ZoneTexte 194">
              <a:extLst>
                <a:ext uri="{FF2B5EF4-FFF2-40B4-BE49-F238E27FC236}">
                  <a16:creationId xmlns:a16="http://schemas.microsoft.com/office/drawing/2014/main" id="{2924BECF-FAA8-55C5-617F-0C07BED61A9F}"/>
                </a:ext>
              </a:extLst>
            </p:cNvPr>
            <p:cNvSpPr txBox="1"/>
            <p:nvPr/>
          </p:nvSpPr>
          <p:spPr>
            <a:xfrm>
              <a:off x="-17924" y="2100260"/>
              <a:ext cx="791373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/>
                <a:t>150mGy</a:t>
              </a:r>
            </a:p>
          </p:txBody>
        </p:sp>
        <p:cxnSp>
          <p:nvCxnSpPr>
            <p:cNvPr id="280" name="Connecteur droit avec flèche 200">
              <a:extLst>
                <a:ext uri="{FF2B5EF4-FFF2-40B4-BE49-F238E27FC236}">
                  <a16:creationId xmlns:a16="http://schemas.microsoft.com/office/drawing/2014/main" id="{D6F5B643-DA73-BF6E-A58F-0F779E252F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161" y="3282832"/>
              <a:ext cx="0" cy="18116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1" name="ZoneTexte 202">
              <a:extLst>
                <a:ext uri="{FF2B5EF4-FFF2-40B4-BE49-F238E27FC236}">
                  <a16:creationId xmlns:a16="http://schemas.microsoft.com/office/drawing/2014/main" id="{B12FB689-1B0F-7EEC-32B2-99CF22A57D88}"/>
                </a:ext>
              </a:extLst>
            </p:cNvPr>
            <p:cNvSpPr txBox="1"/>
            <p:nvPr/>
          </p:nvSpPr>
          <p:spPr>
            <a:xfrm>
              <a:off x="1094566" y="4342479"/>
              <a:ext cx="982664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>
                  <a:solidFill>
                    <a:srgbClr val="0070C0"/>
                  </a:solidFill>
                </a:rPr>
                <a:t>100ms</a:t>
              </a:r>
            </a:p>
            <a:p>
              <a:pPr algn="ctr"/>
              <a:r>
                <a:rPr lang="fr-CH" sz="760" dirty="0">
                  <a:solidFill>
                    <a:srgbClr val="0070C0"/>
                  </a:solidFill>
                </a:rPr>
                <a:t>(10Hz)</a:t>
              </a:r>
            </a:p>
          </p:txBody>
        </p:sp>
        <p:sp>
          <p:nvSpPr>
            <p:cNvPr id="282" name="ZoneTexte 204">
              <a:extLst>
                <a:ext uri="{FF2B5EF4-FFF2-40B4-BE49-F238E27FC236}">
                  <a16:creationId xmlns:a16="http://schemas.microsoft.com/office/drawing/2014/main" id="{1C3BCD9E-AC7A-BCAF-782D-72A957D1002B}"/>
                </a:ext>
              </a:extLst>
            </p:cNvPr>
            <p:cNvSpPr txBox="1"/>
            <p:nvPr/>
          </p:nvSpPr>
          <p:spPr>
            <a:xfrm>
              <a:off x="55985" y="4795782"/>
              <a:ext cx="728565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/>
                <a:t>20mGy</a:t>
              </a:r>
            </a:p>
          </p:txBody>
        </p:sp>
        <p:sp>
          <p:nvSpPr>
            <p:cNvPr id="283" name="ZoneTexte 206">
              <a:extLst>
                <a:ext uri="{FF2B5EF4-FFF2-40B4-BE49-F238E27FC236}">
                  <a16:creationId xmlns:a16="http://schemas.microsoft.com/office/drawing/2014/main" id="{238AA288-6FEE-AD46-B67C-E99AC60EDE4D}"/>
                </a:ext>
              </a:extLst>
            </p:cNvPr>
            <p:cNvSpPr txBox="1"/>
            <p:nvPr/>
          </p:nvSpPr>
          <p:spPr>
            <a:xfrm>
              <a:off x="-7939" y="3435347"/>
              <a:ext cx="791373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/>
                <a:t>336mGy</a:t>
              </a:r>
            </a:p>
          </p:txBody>
        </p:sp>
        <p:sp>
          <p:nvSpPr>
            <p:cNvPr id="284" name="ZoneTexte 207">
              <a:extLst>
                <a:ext uri="{FF2B5EF4-FFF2-40B4-BE49-F238E27FC236}">
                  <a16:creationId xmlns:a16="http://schemas.microsoft.com/office/drawing/2014/main" id="{F40EFFF3-9C2F-0E32-C5F7-577B499D6CD7}"/>
                </a:ext>
              </a:extLst>
            </p:cNvPr>
            <p:cNvSpPr txBox="1"/>
            <p:nvPr/>
          </p:nvSpPr>
          <p:spPr>
            <a:xfrm>
              <a:off x="6072772" y="1461174"/>
              <a:ext cx="1738377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chemeClr val="accent2"/>
                  </a:solidFill>
                </a:rPr>
                <a:t>1 train</a:t>
              </a:r>
            </a:p>
            <a:p>
              <a:pPr algn="ctr"/>
              <a:r>
                <a:rPr lang="fr-CH" sz="760" b="1" dirty="0">
                  <a:solidFill>
                    <a:schemeClr val="accent2"/>
                  </a:solidFill>
                </a:rPr>
                <a:t>of 67 </a:t>
              </a:r>
              <a:r>
                <a:rPr lang="fr-CH" sz="760" b="1" dirty="0" err="1">
                  <a:solidFill>
                    <a:schemeClr val="accent2"/>
                  </a:solidFill>
                </a:rPr>
                <a:t>bunch</a:t>
              </a:r>
              <a:r>
                <a:rPr lang="en-CH" sz="760" b="1" dirty="0">
                  <a:solidFill>
                    <a:schemeClr val="accent2"/>
                  </a:solidFill>
                </a:rPr>
                <a:t>es</a:t>
              </a:r>
              <a:endParaRPr lang="fr-CH" sz="760" b="1" dirty="0">
                <a:solidFill>
                  <a:schemeClr val="accent2"/>
                </a:solidFill>
              </a:endParaRPr>
            </a:p>
          </p:txBody>
        </p:sp>
        <p:sp>
          <p:nvSpPr>
            <p:cNvPr id="285" name="ZoneTexte 214">
              <a:extLst>
                <a:ext uri="{FF2B5EF4-FFF2-40B4-BE49-F238E27FC236}">
                  <a16:creationId xmlns:a16="http://schemas.microsoft.com/office/drawing/2014/main" id="{B7603919-14D7-420C-270F-6384833E59C2}"/>
                </a:ext>
              </a:extLst>
            </p:cNvPr>
            <p:cNvSpPr txBox="1"/>
            <p:nvPr/>
          </p:nvSpPr>
          <p:spPr>
            <a:xfrm>
              <a:off x="3372232" y="1706467"/>
              <a:ext cx="2035289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chemeClr val="accent1">
                      <a:lumMod val="75000"/>
                    </a:schemeClr>
                  </a:solidFill>
                </a:rPr>
                <a:t>67 train</a:t>
              </a:r>
              <a:r>
                <a:rPr lang="en-CH" sz="760" b="1" dirty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fr-CH" sz="76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fr-CH" sz="760" b="1" dirty="0">
                  <a:solidFill>
                    <a:schemeClr val="accent1">
                      <a:lumMod val="75000"/>
                    </a:schemeClr>
                  </a:solidFill>
                </a:rPr>
                <a:t>of 1 </a:t>
              </a:r>
              <a:r>
                <a:rPr lang="fr-CH" sz="760" b="1" dirty="0" err="1">
                  <a:solidFill>
                    <a:schemeClr val="accent1">
                      <a:lumMod val="75000"/>
                    </a:schemeClr>
                  </a:solidFill>
                </a:rPr>
                <a:t>bunc</a:t>
              </a:r>
              <a:r>
                <a:rPr lang="en-CH" sz="760" b="1" dirty="0">
                  <a:solidFill>
                    <a:schemeClr val="accent1">
                      <a:lumMod val="75000"/>
                    </a:schemeClr>
                  </a:solidFill>
                </a:rPr>
                <a:t>h</a:t>
              </a:r>
              <a:endParaRPr lang="fr-CH" sz="76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86" name="Connecteur droit avec flèche 215">
              <a:extLst>
                <a:ext uri="{FF2B5EF4-FFF2-40B4-BE49-F238E27FC236}">
                  <a16:creationId xmlns:a16="http://schemas.microsoft.com/office/drawing/2014/main" id="{2365C281-E141-281E-C836-1320F1A9FC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3131" y="2182445"/>
              <a:ext cx="305222" cy="0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" name="ZoneTexte 216">
              <a:extLst>
                <a:ext uri="{FF2B5EF4-FFF2-40B4-BE49-F238E27FC236}">
                  <a16:creationId xmlns:a16="http://schemas.microsoft.com/office/drawing/2014/main" id="{4D2E8ED2-9942-6CF7-9AB7-01D547919313}"/>
                </a:ext>
              </a:extLst>
            </p:cNvPr>
            <p:cNvSpPr txBox="1"/>
            <p:nvPr/>
          </p:nvSpPr>
          <p:spPr>
            <a:xfrm>
              <a:off x="6526651" y="1918766"/>
              <a:ext cx="982664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chemeClr val="accent2"/>
                  </a:solidFill>
                </a:rPr>
                <a:t>22ns</a:t>
              </a:r>
              <a:endParaRPr lang="fr-CH" sz="760" dirty="0">
                <a:solidFill>
                  <a:schemeClr val="accent2"/>
                </a:solidFill>
              </a:endParaRPr>
            </a:p>
          </p:txBody>
        </p:sp>
        <p:sp>
          <p:nvSpPr>
            <p:cNvPr id="288" name="ZoneTexte 229">
              <a:extLst>
                <a:ext uri="{FF2B5EF4-FFF2-40B4-BE49-F238E27FC236}">
                  <a16:creationId xmlns:a16="http://schemas.microsoft.com/office/drawing/2014/main" id="{979E09EE-11FE-3B65-22E6-1F25520E0EE3}"/>
                </a:ext>
              </a:extLst>
            </p:cNvPr>
            <p:cNvSpPr txBox="1"/>
            <p:nvPr/>
          </p:nvSpPr>
          <p:spPr>
            <a:xfrm>
              <a:off x="7358639" y="4756627"/>
              <a:ext cx="966555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/>
                <a:t>Time</a:t>
              </a:r>
            </a:p>
          </p:txBody>
        </p:sp>
        <p:sp>
          <p:nvSpPr>
            <p:cNvPr id="289" name="ZoneTexte 230">
              <a:extLst>
                <a:ext uri="{FF2B5EF4-FFF2-40B4-BE49-F238E27FC236}">
                  <a16:creationId xmlns:a16="http://schemas.microsoft.com/office/drawing/2014/main" id="{BF751EA7-AE02-2D2E-EB2A-792F659F51E6}"/>
                </a:ext>
              </a:extLst>
            </p:cNvPr>
            <p:cNvSpPr txBox="1"/>
            <p:nvPr/>
          </p:nvSpPr>
          <p:spPr>
            <a:xfrm>
              <a:off x="5454157" y="3712701"/>
              <a:ext cx="1672359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chemeClr val="accent2"/>
                  </a:solidFill>
                </a:rPr>
                <a:t>1 train</a:t>
              </a:r>
            </a:p>
            <a:p>
              <a:pPr algn="ctr"/>
              <a:r>
                <a:rPr lang="fr-CH" sz="760" b="1" dirty="0">
                  <a:solidFill>
                    <a:schemeClr val="accent2"/>
                  </a:solidFill>
                </a:rPr>
                <a:t>of 30 </a:t>
              </a:r>
              <a:r>
                <a:rPr lang="fr-CH" sz="760" b="1" dirty="0" err="1">
                  <a:solidFill>
                    <a:schemeClr val="accent2"/>
                  </a:solidFill>
                </a:rPr>
                <a:t>bunch</a:t>
              </a:r>
              <a:r>
                <a:rPr lang="en-CH" sz="760" b="1" dirty="0">
                  <a:solidFill>
                    <a:schemeClr val="accent2"/>
                  </a:solidFill>
                </a:rPr>
                <a:t>es</a:t>
              </a:r>
              <a:endParaRPr lang="fr-CH" sz="76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290" name="Connecteur droit avec flèche 231">
              <a:extLst>
                <a:ext uri="{FF2B5EF4-FFF2-40B4-BE49-F238E27FC236}">
                  <a16:creationId xmlns:a16="http://schemas.microsoft.com/office/drawing/2014/main" id="{E50EA76C-11C8-8DDC-9681-E0616C55843E}"/>
                </a:ext>
              </a:extLst>
            </p:cNvPr>
            <p:cNvCxnSpPr>
              <a:cxnSpLocks/>
            </p:cNvCxnSpPr>
            <p:nvPr/>
          </p:nvCxnSpPr>
          <p:spPr>
            <a:xfrm>
              <a:off x="6962112" y="3532214"/>
              <a:ext cx="224842" cy="0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ZoneTexte 233">
              <a:extLst>
                <a:ext uri="{FF2B5EF4-FFF2-40B4-BE49-F238E27FC236}">
                  <a16:creationId xmlns:a16="http://schemas.microsoft.com/office/drawing/2014/main" id="{BA11C39C-756F-88D9-6F98-25FB1476361A}"/>
                </a:ext>
              </a:extLst>
            </p:cNvPr>
            <p:cNvSpPr txBox="1"/>
            <p:nvPr/>
          </p:nvSpPr>
          <p:spPr>
            <a:xfrm>
              <a:off x="2557542" y="4441834"/>
              <a:ext cx="2089629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chemeClr val="accent1">
                      <a:lumMod val="75000"/>
                    </a:schemeClr>
                  </a:solidFill>
                </a:rPr>
                <a:t>500 train</a:t>
              </a:r>
              <a:r>
                <a:rPr lang="en-CH" sz="760" b="1" dirty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fr-CH" sz="76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fr-CH" sz="760" b="1" dirty="0">
                  <a:solidFill>
                    <a:schemeClr val="accent1">
                      <a:lumMod val="75000"/>
                    </a:schemeClr>
                  </a:solidFill>
                </a:rPr>
                <a:t>of 1 </a:t>
              </a:r>
              <a:r>
                <a:rPr lang="fr-CH" sz="760" b="1" dirty="0" err="1">
                  <a:solidFill>
                    <a:schemeClr val="accent1">
                      <a:lumMod val="75000"/>
                    </a:schemeClr>
                  </a:solidFill>
                </a:rPr>
                <a:t>bunc</a:t>
              </a:r>
              <a:r>
                <a:rPr lang="en-CH" sz="760" b="1" dirty="0">
                  <a:solidFill>
                    <a:schemeClr val="accent1">
                      <a:lumMod val="75000"/>
                    </a:schemeClr>
                  </a:solidFill>
                </a:rPr>
                <a:t>h</a:t>
              </a:r>
              <a:endParaRPr lang="fr-CH" sz="76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15" name="ZoneTexte 234">
              <a:extLst>
                <a:ext uri="{FF2B5EF4-FFF2-40B4-BE49-F238E27FC236}">
                  <a16:creationId xmlns:a16="http://schemas.microsoft.com/office/drawing/2014/main" id="{3FF6041A-54BD-2AF8-8F67-4532800D4D1C}"/>
                </a:ext>
              </a:extLst>
            </p:cNvPr>
            <p:cNvSpPr txBox="1"/>
            <p:nvPr/>
          </p:nvSpPr>
          <p:spPr>
            <a:xfrm>
              <a:off x="521437" y="711322"/>
              <a:ext cx="2129760" cy="42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40" b="1" dirty="0"/>
                <a:t>10 Gy at CLEAR</a:t>
              </a:r>
              <a:endParaRPr lang="en-US" sz="1140" b="1" dirty="0"/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31E85282-F06C-C347-E00D-EF1BF2555E7C}"/>
                </a:ext>
              </a:extLst>
            </p:cNvPr>
            <p:cNvSpPr txBox="1"/>
            <p:nvPr/>
          </p:nvSpPr>
          <p:spPr>
            <a:xfrm>
              <a:off x="5073041" y="2406346"/>
              <a:ext cx="383649" cy="9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140" dirty="0"/>
                <a:t>...</a:t>
              </a:r>
              <a:endParaRPr lang="en-US" sz="1140" dirty="0"/>
            </a:p>
          </p:txBody>
        </p:sp>
        <p:cxnSp>
          <p:nvCxnSpPr>
            <p:cNvPr id="317" name="Connecteur droit 203">
              <a:extLst>
                <a:ext uri="{FF2B5EF4-FFF2-40B4-BE49-F238E27FC236}">
                  <a16:creationId xmlns:a16="http://schemas.microsoft.com/office/drawing/2014/main" id="{E2E81111-46EE-8667-4DD3-4E62FE9D5F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527" y="4963271"/>
              <a:ext cx="7200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193">
              <a:extLst>
                <a:ext uri="{FF2B5EF4-FFF2-40B4-BE49-F238E27FC236}">
                  <a16:creationId xmlns:a16="http://schemas.microsoft.com/office/drawing/2014/main" id="{C31468F9-D9FC-07DA-35D6-B3C9E25640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630" y="2264495"/>
              <a:ext cx="7200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avec flèche 187">
              <a:extLst>
                <a:ext uri="{FF2B5EF4-FFF2-40B4-BE49-F238E27FC236}">
                  <a16:creationId xmlns:a16="http://schemas.microsoft.com/office/drawing/2014/main" id="{C0DB0F6E-FEF6-C332-0127-DC787A358B89}"/>
                </a:ext>
              </a:extLst>
            </p:cNvPr>
            <p:cNvCxnSpPr>
              <a:cxnSpLocks/>
            </p:cNvCxnSpPr>
            <p:nvPr/>
          </p:nvCxnSpPr>
          <p:spPr>
            <a:xfrm>
              <a:off x="724020" y="3001039"/>
              <a:ext cx="72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Equals 319">
              <a:extLst>
                <a:ext uri="{FF2B5EF4-FFF2-40B4-BE49-F238E27FC236}">
                  <a16:creationId xmlns:a16="http://schemas.microsoft.com/office/drawing/2014/main" id="{3DF07031-BBF5-0C25-AB37-990C14676ED3}"/>
                </a:ext>
              </a:extLst>
            </p:cNvPr>
            <p:cNvSpPr/>
            <p:nvPr/>
          </p:nvSpPr>
          <p:spPr>
            <a:xfrm rot="17927952">
              <a:off x="6438108" y="2853833"/>
              <a:ext cx="177087" cy="294412"/>
            </a:xfrm>
            <a:prstGeom prst="mathEqual">
              <a:avLst>
                <a:gd name="adj1" fmla="val 0"/>
                <a:gd name="adj2" fmla="val 1799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>
                <a:solidFill>
                  <a:schemeClr val="tx1"/>
                </a:solidFill>
              </a:endParaRPr>
            </a:p>
          </p:txBody>
        </p:sp>
        <p:sp>
          <p:nvSpPr>
            <p:cNvPr id="321" name="Equals 320">
              <a:extLst>
                <a:ext uri="{FF2B5EF4-FFF2-40B4-BE49-F238E27FC236}">
                  <a16:creationId xmlns:a16="http://schemas.microsoft.com/office/drawing/2014/main" id="{381D90F2-FECB-4632-61BD-A22DC0F507AB}"/>
                </a:ext>
              </a:extLst>
            </p:cNvPr>
            <p:cNvSpPr/>
            <p:nvPr/>
          </p:nvSpPr>
          <p:spPr>
            <a:xfrm rot="17927952">
              <a:off x="6413123" y="4953601"/>
              <a:ext cx="177087" cy="294412"/>
            </a:xfrm>
            <a:prstGeom prst="mathEqual">
              <a:avLst>
                <a:gd name="adj1" fmla="val 0"/>
                <a:gd name="adj2" fmla="val 1799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>
                <a:solidFill>
                  <a:schemeClr val="tx1"/>
                </a:solidFill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E6845518-0673-5AE8-19C5-C8B816212113}"/>
                </a:ext>
              </a:extLst>
            </p:cNvPr>
            <p:cNvSpPr/>
            <p:nvPr/>
          </p:nvSpPr>
          <p:spPr>
            <a:xfrm flipH="1">
              <a:off x="7005323" y="3621425"/>
              <a:ext cx="151200" cy="1476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760">
                <a:solidFill>
                  <a:srgbClr val="FF0000"/>
                </a:solidFill>
              </a:endParaRPr>
            </a:p>
          </p:txBody>
        </p:sp>
        <p:sp>
          <p:nvSpPr>
            <p:cNvPr id="323" name="ZoneTexte 216">
              <a:extLst>
                <a:ext uri="{FF2B5EF4-FFF2-40B4-BE49-F238E27FC236}">
                  <a16:creationId xmlns:a16="http://schemas.microsoft.com/office/drawing/2014/main" id="{3D44ADD1-303B-EA34-0A63-8A9A74B85670}"/>
                </a:ext>
              </a:extLst>
            </p:cNvPr>
            <p:cNvSpPr txBox="1"/>
            <p:nvPr/>
          </p:nvSpPr>
          <p:spPr>
            <a:xfrm>
              <a:off x="6861312" y="3239000"/>
              <a:ext cx="443699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chemeClr val="accent2"/>
                  </a:solidFill>
                </a:rPr>
                <a:t>9ns</a:t>
              </a:r>
              <a:endParaRPr lang="fr-CH" sz="760" dirty="0">
                <a:solidFill>
                  <a:schemeClr val="accent2"/>
                </a:solidFill>
              </a:endParaRPr>
            </a:p>
          </p:txBody>
        </p:sp>
        <p:sp>
          <p:nvSpPr>
            <p:cNvPr id="324" name="ZoneTexte 189">
              <a:extLst>
                <a:ext uri="{FF2B5EF4-FFF2-40B4-BE49-F238E27FC236}">
                  <a16:creationId xmlns:a16="http://schemas.microsoft.com/office/drawing/2014/main" id="{3972B780-6B19-E8A9-7E15-3906A23C2760}"/>
                </a:ext>
              </a:extLst>
            </p:cNvPr>
            <p:cNvSpPr txBox="1"/>
            <p:nvPr/>
          </p:nvSpPr>
          <p:spPr>
            <a:xfrm>
              <a:off x="7108433" y="1123430"/>
              <a:ext cx="966555" cy="299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6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Time</a:t>
              </a:r>
            </a:p>
          </p:txBody>
        </p:sp>
        <p:cxnSp>
          <p:nvCxnSpPr>
            <p:cNvPr id="325" name="Connecteur droit 205">
              <a:extLst>
                <a:ext uri="{FF2B5EF4-FFF2-40B4-BE49-F238E27FC236}">
                  <a16:creationId xmlns:a16="http://schemas.microsoft.com/office/drawing/2014/main" id="{DFFA38DE-1036-B3A5-5E81-75D5C04CBC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635" y="3604062"/>
              <a:ext cx="7200000" cy="16019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ZoneTexte 190">
              <a:extLst>
                <a:ext uri="{FF2B5EF4-FFF2-40B4-BE49-F238E27FC236}">
                  <a16:creationId xmlns:a16="http://schemas.microsoft.com/office/drawing/2014/main" id="{540F0722-A188-AD4A-3B8E-5A27E1DCE8AC}"/>
                </a:ext>
              </a:extLst>
            </p:cNvPr>
            <p:cNvSpPr txBox="1"/>
            <p:nvPr/>
          </p:nvSpPr>
          <p:spPr>
            <a:xfrm>
              <a:off x="714590" y="3143683"/>
              <a:ext cx="1225137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/>
                <a:t>Dose per </a:t>
              </a:r>
              <a:r>
                <a:rPr lang="fr-CH" sz="760" dirty="0" err="1"/>
                <a:t>bunch</a:t>
              </a:r>
              <a:r>
                <a:rPr lang="fr-CH" sz="760" dirty="0"/>
                <a:t> of 3ps</a:t>
              </a:r>
            </a:p>
          </p:txBody>
        </p: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76A69D58-7DD6-7EAA-77BD-71C7FBA1077E}"/>
                </a:ext>
              </a:extLst>
            </p:cNvPr>
            <p:cNvGrpSpPr/>
            <p:nvPr/>
          </p:nvGrpSpPr>
          <p:grpSpPr>
            <a:xfrm>
              <a:off x="3028233" y="2104803"/>
              <a:ext cx="360000" cy="118668"/>
              <a:chOff x="3773281" y="3821604"/>
              <a:chExt cx="360000" cy="118668"/>
            </a:xfrm>
          </p:grpSpPr>
          <p:sp>
            <p:nvSpPr>
              <p:cNvPr id="329" name="Flowchart: Collate 328">
                <a:extLst>
                  <a:ext uri="{FF2B5EF4-FFF2-40B4-BE49-F238E27FC236}">
                    <a16:creationId xmlns:a16="http://schemas.microsoft.com/office/drawing/2014/main" id="{40321210-E191-842A-6A79-EF5F84154B1A}"/>
                  </a:ext>
                </a:extLst>
              </p:cNvPr>
              <p:cNvSpPr/>
              <p:nvPr/>
            </p:nvSpPr>
            <p:spPr>
              <a:xfrm rot="5400000">
                <a:off x="3899212" y="3815266"/>
                <a:ext cx="118668" cy="131343"/>
              </a:xfrm>
              <a:prstGeom prst="flowChartCol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0">
                  <a:solidFill>
                    <a:schemeClr val="tx1"/>
                  </a:solidFill>
                </a:endParaRP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27D50088-CA9A-5A24-9EE4-F11CBEF491C5}"/>
                  </a:ext>
                </a:extLst>
              </p:cNvPr>
              <p:cNvSpPr/>
              <p:nvPr/>
            </p:nvSpPr>
            <p:spPr>
              <a:xfrm rot="5400000" flipH="1">
                <a:off x="3947881" y="3702293"/>
                <a:ext cx="10800" cy="36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sz="76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31" name="ZoneTexte 216">
              <a:extLst>
                <a:ext uri="{FF2B5EF4-FFF2-40B4-BE49-F238E27FC236}">
                  <a16:creationId xmlns:a16="http://schemas.microsoft.com/office/drawing/2014/main" id="{7E89F57E-9F4D-E4FB-6CE5-F8D6DC2697A4}"/>
                </a:ext>
              </a:extLst>
            </p:cNvPr>
            <p:cNvSpPr txBox="1"/>
            <p:nvPr/>
          </p:nvSpPr>
          <p:spPr>
            <a:xfrm>
              <a:off x="2733916" y="1861437"/>
              <a:ext cx="982664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rgbClr val="0070C0"/>
                  </a:solidFill>
                </a:rPr>
                <a:t>3ps</a:t>
              </a:r>
              <a:endParaRPr lang="fr-CH" sz="760" dirty="0">
                <a:solidFill>
                  <a:srgbClr val="0070C0"/>
                </a:solidFill>
              </a:endParaRPr>
            </a:p>
          </p:txBody>
        </p:sp>
        <p:sp>
          <p:nvSpPr>
            <p:cNvPr id="332" name="ZoneTexte 216">
              <a:extLst>
                <a:ext uri="{FF2B5EF4-FFF2-40B4-BE49-F238E27FC236}">
                  <a16:creationId xmlns:a16="http://schemas.microsoft.com/office/drawing/2014/main" id="{1CBD5F8B-89B7-4B46-59D4-553783B5A2F7}"/>
                </a:ext>
              </a:extLst>
            </p:cNvPr>
            <p:cNvSpPr txBox="1"/>
            <p:nvPr/>
          </p:nvSpPr>
          <p:spPr>
            <a:xfrm>
              <a:off x="1578387" y="4552319"/>
              <a:ext cx="982664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rgbClr val="0070C0"/>
                  </a:solidFill>
                </a:rPr>
                <a:t>3ps</a:t>
              </a:r>
              <a:endParaRPr lang="fr-CH" sz="760" dirty="0">
                <a:solidFill>
                  <a:srgbClr val="0070C0"/>
                </a:solidFill>
              </a:endParaRPr>
            </a:p>
          </p:txBody>
        </p:sp>
        <p:cxnSp>
          <p:nvCxnSpPr>
            <p:cNvPr id="333" name="Connecteur droit avec flèche 191">
              <a:extLst>
                <a:ext uri="{FF2B5EF4-FFF2-40B4-BE49-F238E27FC236}">
                  <a16:creationId xmlns:a16="http://schemas.microsoft.com/office/drawing/2014/main" id="{1A34CE9F-F552-4CB2-7E73-B31B06A4937C}"/>
                </a:ext>
              </a:extLst>
            </p:cNvPr>
            <p:cNvCxnSpPr>
              <a:cxnSpLocks/>
            </p:cNvCxnSpPr>
            <p:nvPr/>
          </p:nvCxnSpPr>
          <p:spPr>
            <a:xfrm>
              <a:off x="836398" y="1681692"/>
              <a:ext cx="5243006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8C8A36DA-480D-DB77-FDBE-C89101933A05}"/>
                </a:ext>
              </a:extLst>
            </p:cNvPr>
            <p:cNvSpPr txBox="1"/>
            <p:nvPr/>
          </p:nvSpPr>
          <p:spPr>
            <a:xfrm>
              <a:off x="7395948" y="800259"/>
              <a:ext cx="615988" cy="315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697" b="1" dirty="0">
                  <a:solidFill>
                    <a:schemeClr val="accent2"/>
                  </a:solidFill>
                </a:rPr>
                <a:t>x67</a:t>
              </a:r>
              <a:endParaRPr lang="en-US" sz="697" b="1" dirty="0">
                <a:solidFill>
                  <a:schemeClr val="accent2"/>
                </a:solidFill>
              </a:endParaRP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CE1BF793-78C4-9D21-40A8-C991757BBE81}"/>
                </a:ext>
              </a:extLst>
            </p:cNvPr>
            <p:cNvSpPr txBox="1"/>
            <p:nvPr/>
          </p:nvSpPr>
          <p:spPr>
            <a:xfrm>
              <a:off x="3090882" y="1394949"/>
              <a:ext cx="564418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60" dirty="0">
                  <a:solidFill>
                    <a:schemeClr val="accent1">
                      <a:lumMod val="75000"/>
                    </a:schemeClr>
                  </a:solidFill>
                </a:rPr>
                <a:t>79.2s</a:t>
              </a:r>
              <a:endParaRPr lang="en-US" sz="76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B390F98B-AA63-C68F-51C5-D43EF3BAC5F2}"/>
                </a:ext>
              </a:extLst>
            </p:cNvPr>
            <p:cNvSpPr txBox="1"/>
            <p:nvPr/>
          </p:nvSpPr>
          <p:spPr>
            <a:xfrm>
              <a:off x="3216052" y="4019477"/>
              <a:ext cx="564418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60" dirty="0">
                  <a:solidFill>
                    <a:schemeClr val="accent1">
                      <a:lumMod val="75000"/>
                    </a:schemeClr>
                  </a:solidFill>
                </a:rPr>
                <a:t>50s</a:t>
              </a:r>
              <a:endParaRPr lang="en-US" sz="76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37" name="Connecteur droit avec flèche 191">
              <a:extLst>
                <a:ext uri="{FF2B5EF4-FFF2-40B4-BE49-F238E27FC236}">
                  <a16:creationId xmlns:a16="http://schemas.microsoft.com/office/drawing/2014/main" id="{C8413D45-055E-BEA2-B037-D545BEB71F67}"/>
                </a:ext>
              </a:extLst>
            </p:cNvPr>
            <p:cNvCxnSpPr>
              <a:cxnSpLocks/>
            </p:cNvCxnSpPr>
            <p:nvPr/>
          </p:nvCxnSpPr>
          <p:spPr>
            <a:xfrm>
              <a:off x="822991" y="4348415"/>
              <a:ext cx="5166000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8D2518F0-6C80-10AC-212E-D55DC6CDB882}"/>
                </a:ext>
              </a:extLst>
            </p:cNvPr>
            <p:cNvGrpSpPr/>
            <p:nvPr/>
          </p:nvGrpSpPr>
          <p:grpSpPr>
            <a:xfrm>
              <a:off x="4123540" y="207123"/>
              <a:ext cx="3631107" cy="1524465"/>
              <a:chOff x="4140219" y="2781496"/>
              <a:chExt cx="3631107" cy="1524465"/>
            </a:xfrm>
          </p:grpSpPr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0659475B-E004-1AFD-223E-2806F36B2B6E}"/>
                  </a:ext>
                </a:extLst>
              </p:cNvPr>
              <p:cNvSpPr/>
              <p:nvPr/>
            </p:nvSpPr>
            <p:spPr>
              <a:xfrm>
                <a:off x="4140219" y="2781496"/>
                <a:ext cx="3631107" cy="1259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0"/>
              </a:p>
            </p:txBody>
          </p:sp>
          <p:cxnSp>
            <p:nvCxnSpPr>
              <p:cNvPr id="342" name="Connecteur droit avec flèche 187">
                <a:extLst>
                  <a:ext uri="{FF2B5EF4-FFF2-40B4-BE49-F238E27FC236}">
                    <a16:creationId xmlns:a16="http://schemas.microsoft.com/office/drawing/2014/main" id="{98965024-67C3-8619-49FC-41707936D7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3919" y="3013303"/>
                <a:ext cx="0" cy="910439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necteur droit avec flèche 215">
                <a:extLst>
                  <a:ext uri="{FF2B5EF4-FFF2-40B4-BE49-F238E27FC236}">
                    <a16:creationId xmlns:a16="http://schemas.microsoft.com/office/drawing/2014/main" id="{C4F5CCBC-1D1D-1BF4-BAE8-670735659E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86396" y="3107852"/>
                <a:ext cx="597815" cy="0"/>
              </a:xfrm>
              <a:prstGeom prst="straightConnector1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4" name="ZoneTexte 216">
                <a:extLst>
                  <a:ext uri="{FF2B5EF4-FFF2-40B4-BE49-F238E27FC236}">
                    <a16:creationId xmlns:a16="http://schemas.microsoft.com/office/drawing/2014/main" id="{09ED680D-FBFC-2B6B-AE6B-AC8161C4BA4F}"/>
                  </a:ext>
                </a:extLst>
              </p:cNvPr>
              <p:cNvSpPr txBox="1"/>
              <p:nvPr/>
            </p:nvSpPr>
            <p:spPr>
              <a:xfrm>
                <a:off x="5085177" y="2794620"/>
                <a:ext cx="612532" cy="515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760" dirty="0">
                    <a:solidFill>
                      <a:schemeClr val="accent2"/>
                    </a:solidFill>
                  </a:rPr>
                  <a:t>330ps</a:t>
                </a:r>
                <a:endParaRPr lang="fr-CH" sz="76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45" name="ZoneTexte 194">
                <a:extLst>
                  <a:ext uri="{FF2B5EF4-FFF2-40B4-BE49-F238E27FC236}">
                    <a16:creationId xmlns:a16="http://schemas.microsoft.com/office/drawing/2014/main" id="{B507C23D-F93B-E8A4-23EA-394DFFB5F7B9}"/>
                  </a:ext>
                </a:extLst>
              </p:cNvPr>
              <p:cNvSpPr txBox="1"/>
              <p:nvPr/>
            </p:nvSpPr>
            <p:spPr>
              <a:xfrm>
                <a:off x="4169918" y="2995103"/>
                <a:ext cx="635070" cy="392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507" b="1" dirty="0">
                    <a:solidFill>
                      <a:schemeClr val="bg2">
                        <a:lumMod val="50000"/>
                      </a:schemeClr>
                    </a:solidFill>
                  </a:rPr>
                  <a:t>150</a:t>
                </a:r>
                <a:r>
                  <a:rPr lang="en-CH" sz="507" b="1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fr-CH" sz="507" b="1" dirty="0">
                    <a:solidFill>
                      <a:schemeClr val="bg2">
                        <a:lumMod val="50000"/>
                      </a:schemeClr>
                    </a:solidFill>
                  </a:rPr>
                  <a:t>mGy</a:t>
                </a:r>
              </a:p>
            </p:txBody>
          </p:sp>
          <p:cxnSp>
            <p:nvCxnSpPr>
              <p:cNvPr id="346" name="Connecteur droit 193">
                <a:extLst>
                  <a:ext uri="{FF2B5EF4-FFF2-40B4-BE49-F238E27FC236}">
                    <a16:creationId xmlns:a16="http://schemas.microsoft.com/office/drawing/2014/main" id="{0FD8554B-B4CE-DF26-F67F-6888F071DD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1099" y="3187635"/>
                <a:ext cx="3420000" cy="823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ZoneTexte 216">
                <a:extLst>
                  <a:ext uri="{FF2B5EF4-FFF2-40B4-BE49-F238E27FC236}">
                    <a16:creationId xmlns:a16="http://schemas.microsoft.com/office/drawing/2014/main" id="{75A09044-B78E-6456-9C5B-4E7C1B90A879}"/>
                  </a:ext>
                </a:extLst>
              </p:cNvPr>
              <p:cNvSpPr txBox="1"/>
              <p:nvPr/>
            </p:nvSpPr>
            <p:spPr>
              <a:xfrm>
                <a:off x="5806988" y="2806515"/>
                <a:ext cx="982664" cy="330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760" dirty="0">
                    <a:solidFill>
                      <a:schemeClr val="accent2"/>
                    </a:solidFill>
                  </a:rPr>
                  <a:t>3ps</a:t>
                </a:r>
                <a:endParaRPr lang="fr-CH" sz="76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EAA4A498-8B41-C640-6010-3E47E708D051}"/>
                  </a:ext>
                </a:extLst>
              </p:cNvPr>
              <p:cNvSpPr/>
              <p:nvPr/>
            </p:nvSpPr>
            <p:spPr>
              <a:xfrm>
                <a:off x="5525344" y="3213120"/>
                <a:ext cx="360000" cy="71521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C7A332E5-7775-631A-8C4D-01CA5937C068}"/>
                  </a:ext>
                </a:extLst>
              </p:cNvPr>
              <p:cNvSpPr/>
              <p:nvPr/>
            </p:nvSpPr>
            <p:spPr>
              <a:xfrm>
                <a:off x="6131998" y="3213120"/>
                <a:ext cx="360000" cy="71521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7F6DE4D-916B-7CF3-4EA9-067A50B68E0F}"/>
                  </a:ext>
                </a:extLst>
              </p:cNvPr>
              <p:cNvSpPr/>
              <p:nvPr/>
            </p:nvSpPr>
            <p:spPr>
              <a:xfrm>
                <a:off x="7112031" y="3213120"/>
                <a:ext cx="360000" cy="71521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854A699-0E59-872B-1BE8-84DE6BB8E1DF}"/>
                  </a:ext>
                </a:extLst>
              </p:cNvPr>
              <p:cNvSpPr/>
              <p:nvPr/>
            </p:nvSpPr>
            <p:spPr>
              <a:xfrm>
                <a:off x="4918690" y="3213120"/>
                <a:ext cx="360000" cy="71521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cxnSp>
            <p:nvCxnSpPr>
              <p:cNvPr id="352" name="Connecteur droit avec flèche 215">
                <a:extLst>
                  <a:ext uri="{FF2B5EF4-FFF2-40B4-BE49-F238E27FC236}">
                    <a16:creationId xmlns:a16="http://schemas.microsoft.com/office/drawing/2014/main" id="{3872D52C-283E-308A-B057-52D6CDC733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4477" y="3107402"/>
                <a:ext cx="237985" cy="1"/>
              </a:xfrm>
              <a:prstGeom prst="straightConnector1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331E756D-A1E6-C54A-0A7C-C496BE17C240}"/>
                  </a:ext>
                </a:extLst>
              </p:cNvPr>
              <p:cNvSpPr txBox="1"/>
              <p:nvPr/>
            </p:nvSpPr>
            <p:spPr>
              <a:xfrm>
                <a:off x="6667763" y="3329325"/>
                <a:ext cx="383649" cy="976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140" dirty="0"/>
                  <a:t>...</a:t>
                </a:r>
                <a:endParaRPr lang="en-US" sz="1140" dirty="0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1A0C7347-3155-F036-0B6E-3BF434BB0C4A}"/>
                  </a:ext>
                </a:extLst>
              </p:cNvPr>
              <p:cNvSpPr/>
              <p:nvPr/>
            </p:nvSpPr>
            <p:spPr>
              <a:xfrm>
                <a:off x="4316721" y="3213120"/>
                <a:ext cx="360000" cy="71521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cxnSp>
            <p:nvCxnSpPr>
              <p:cNvPr id="355" name="Connecteur droit avec flèche 187">
                <a:extLst>
                  <a:ext uri="{FF2B5EF4-FFF2-40B4-BE49-F238E27FC236}">
                    <a16:creationId xmlns:a16="http://schemas.microsoft.com/office/drawing/2014/main" id="{4A8638A4-A719-1AF4-21C5-BBC1A9D26A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669" y="3923742"/>
                <a:ext cx="3420000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50669A33-9A2F-E2A1-C3C4-7E6E424A1F3C}"/>
                </a:ext>
              </a:extLst>
            </p:cNvPr>
            <p:cNvSpPr txBox="1"/>
            <p:nvPr/>
          </p:nvSpPr>
          <p:spPr>
            <a:xfrm>
              <a:off x="7346270" y="787701"/>
              <a:ext cx="615988" cy="315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697" b="1" dirty="0">
                  <a:solidFill>
                    <a:schemeClr val="accent2"/>
                  </a:solidFill>
                </a:rPr>
                <a:t>x67</a:t>
              </a:r>
            </a:p>
          </p:txBody>
        </p:sp>
        <p:cxnSp>
          <p:nvCxnSpPr>
            <p:cNvPr id="376" name="Connecteur droit avec flèche 199">
              <a:extLst>
                <a:ext uri="{FF2B5EF4-FFF2-40B4-BE49-F238E27FC236}">
                  <a16:creationId xmlns:a16="http://schemas.microsoft.com/office/drawing/2014/main" id="{6DF4577D-AA74-2517-BBF5-E9772B76E51D}"/>
                </a:ext>
              </a:extLst>
            </p:cNvPr>
            <p:cNvCxnSpPr>
              <a:cxnSpLocks/>
            </p:cNvCxnSpPr>
            <p:nvPr/>
          </p:nvCxnSpPr>
          <p:spPr>
            <a:xfrm>
              <a:off x="745161" y="5094457"/>
              <a:ext cx="72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4" descr="A line graph with orange and blue dots and crosses&#10;&#10;Description automatically generated">
            <a:extLst>
              <a:ext uri="{FF2B5EF4-FFF2-40B4-BE49-F238E27FC236}">
                <a16:creationId xmlns:a16="http://schemas.microsoft.com/office/drawing/2014/main" id="{7A763D80-9C5A-29D8-FF45-0322F3BAA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56" y="1612573"/>
            <a:ext cx="2958894" cy="2432654"/>
          </a:xfrm>
          <a:prstGeom prst="rect">
            <a:avLst/>
          </a:prstGeom>
        </p:spPr>
      </p:pic>
      <p:pic>
        <p:nvPicPr>
          <p:cNvPr id="8" name="Picture 7" descr="A graph of a curve&#10;&#10;Description automatically generated with medium confidence">
            <a:extLst>
              <a:ext uri="{FF2B5EF4-FFF2-40B4-BE49-F238E27FC236}">
                <a16:creationId xmlns:a16="http://schemas.microsoft.com/office/drawing/2014/main" id="{E12519D0-8524-CA55-8CB7-4B22F3797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56" y="4212558"/>
            <a:ext cx="2958895" cy="2516890"/>
          </a:xfrm>
          <a:prstGeom prst="rect">
            <a:avLst/>
          </a:prstGeom>
        </p:spPr>
      </p:pic>
      <p:pic>
        <p:nvPicPr>
          <p:cNvPr id="6" name="Image 5" descr="Une image contenant Selfie, Visage humain, personne, lèvre&#10;&#10;Description générée automatiquement">
            <a:extLst>
              <a:ext uri="{FF2B5EF4-FFF2-40B4-BE49-F238E27FC236}">
                <a16:creationId xmlns:a16="http://schemas.microsoft.com/office/drawing/2014/main" id="{4F0505AA-AD32-9D5F-8125-17FADCEB8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3" y="0"/>
            <a:ext cx="527683" cy="8835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679B61-106D-7111-6257-225A4315F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4" y="883527"/>
            <a:ext cx="63030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1000" b="1" dirty="0">
                <a:latin typeface="Arial Narrow" pitchFamily="34" charset="0"/>
              </a:rPr>
              <a:t>H Kacem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0AD2107-5F70-8F74-B8C0-52933A6A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731" y="128552"/>
            <a:ext cx="1187359" cy="114936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C4C40FA-C118-FFD0-FC10-46D57F6B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35" y="23386"/>
            <a:ext cx="666220" cy="83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831661F-6E41-1AF9-68F0-B06BFF05E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59" y="883526"/>
            <a:ext cx="5341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1000" b="1" dirty="0">
                <a:latin typeface="Arial Narrow" pitchFamily="34" charset="0"/>
              </a:rPr>
              <a:t>L Kunz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6E1C73-9798-1DDB-B2F5-8808D72AE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0360" y="868161"/>
            <a:ext cx="6254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1000" b="1" dirty="0">
                <a:latin typeface="Arial Narrow" pitchFamily="34" charset="0"/>
              </a:rPr>
              <a:t>J Ollivier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8E7BD13-2E14-AE78-00E3-55EF53BAF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941" y="34532"/>
            <a:ext cx="666220" cy="82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CFAF734-2FCC-1428-F8EC-039A3757A3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0065" y="0"/>
            <a:ext cx="2958896" cy="13956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B7F7A7-A586-BE5E-1D03-B665CA95A8F5}"/>
              </a:ext>
            </a:extLst>
          </p:cNvPr>
          <p:cNvSpPr/>
          <p:nvPr/>
        </p:nvSpPr>
        <p:spPr>
          <a:xfrm>
            <a:off x="138023" y="4079731"/>
            <a:ext cx="9411419" cy="2778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8240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41C49-65BA-BA28-5CC7-B0197D130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9F3A48-61A5-C024-37A1-91C224D6CE89}"/>
              </a:ext>
            </a:extLst>
          </p:cNvPr>
          <p:cNvGrpSpPr/>
          <p:nvPr/>
        </p:nvGrpSpPr>
        <p:grpSpPr>
          <a:xfrm>
            <a:off x="159885" y="2247025"/>
            <a:ext cx="5284790" cy="3509135"/>
            <a:chOff x="-17924" y="207123"/>
            <a:chExt cx="8343118" cy="5539885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22B0B89B-DB7A-9436-ED4D-510E467B3B1B}"/>
                </a:ext>
              </a:extLst>
            </p:cNvPr>
            <p:cNvSpPr/>
            <p:nvPr/>
          </p:nvSpPr>
          <p:spPr>
            <a:xfrm>
              <a:off x="81808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578B21D-D297-B290-07B2-B803B1A5491D}"/>
                </a:ext>
              </a:extLst>
            </p:cNvPr>
            <p:cNvSpPr/>
            <p:nvPr/>
          </p:nvSpPr>
          <p:spPr>
            <a:xfrm>
              <a:off x="95012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F7521D02-30BD-AF52-60C0-17769F7DB376}"/>
                </a:ext>
              </a:extLst>
            </p:cNvPr>
            <p:cNvSpPr/>
            <p:nvPr/>
          </p:nvSpPr>
          <p:spPr>
            <a:xfrm>
              <a:off x="108216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2B91C7A-C46A-457B-C130-5DF1C56D7E48}"/>
                </a:ext>
              </a:extLst>
            </p:cNvPr>
            <p:cNvSpPr/>
            <p:nvPr/>
          </p:nvSpPr>
          <p:spPr>
            <a:xfrm>
              <a:off x="121419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cxnSp>
          <p:nvCxnSpPr>
            <p:cNvPr id="227" name="Connecteur droit avec flèche 201">
              <a:extLst>
                <a:ext uri="{FF2B5EF4-FFF2-40B4-BE49-F238E27FC236}">
                  <a16:creationId xmlns:a16="http://schemas.microsoft.com/office/drawing/2014/main" id="{F112CE6C-E9B9-882F-0272-64DF9F734036}"/>
                </a:ext>
              </a:extLst>
            </p:cNvPr>
            <p:cNvCxnSpPr>
              <a:cxnSpLocks/>
            </p:cNvCxnSpPr>
            <p:nvPr/>
          </p:nvCxnSpPr>
          <p:spPr>
            <a:xfrm>
              <a:off x="1444985" y="4868359"/>
              <a:ext cx="217774" cy="198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11EB8A24-EAC4-A5F7-B02D-6010F2708A6E}"/>
                </a:ext>
              </a:extLst>
            </p:cNvPr>
            <p:cNvSpPr txBox="1"/>
            <p:nvPr/>
          </p:nvSpPr>
          <p:spPr>
            <a:xfrm>
              <a:off x="5493345" y="4770373"/>
              <a:ext cx="383649" cy="9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140" dirty="0"/>
                <a:t>...</a:t>
              </a:r>
              <a:endParaRPr lang="en-US" sz="1140" dirty="0"/>
            </a:p>
          </p:txBody>
        </p: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FCACC42C-7FA0-13D9-0A97-0FDB585C8C05}"/>
                </a:ext>
              </a:extLst>
            </p:cNvPr>
            <p:cNvGrpSpPr/>
            <p:nvPr/>
          </p:nvGrpSpPr>
          <p:grpSpPr>
            <a:xfrm>
              <a:off x="1895947" y="4815050"/>
              <a:ext cx="360000" cy="118668"/>
              <a:chOff x="3773281" y="3821604"/>
              <a:chExt cx="360000" cy="118668"/>
            </a:xfrm>
          </p:grpSpPr>
          <p:sp>
            <p:nvSpPr>
              <p:cNvPr id="230" name="Flowchart: Collate 229">
                <a:extLst>
                  <a:ext uri="{FF2B5EF4-FFF2-40B4-BE49-F238E27FC236}">
                    <a16:creationId xmlns:a16="http://schemas.microsoft.com/office/drawing/2014/main" id="{20B1965D-91F1-F7C9-C21B-22A8835EC463}"/>
                  </a:ext>
                </a:extLst>
              </p:cNvPr>
              <p:cNvSpPr/>
              <p:nvPr/>
            </p:nvSpPr>
            <p:spPr>
              <a:xfrm rot="5400000">
                <a:off x="3899212" y="3815266"/>
                <a:ext cx="118668" cy="131343"/>
              </a:xfrm>
              <a:prstGeom prst="flowChartCol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0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42EBE0D6-72DD-2129-2876-5FC57EEF1896}"/>
                  </a:ext>
                </a:extLst>
              </p:cNvPr>
              <p:cNvSpPr/>
              <p:nvPr/>
            </p:nvSpPr>
            <p:spPr>
              <a:xfrm rot="5400000" flipH="1">
                <a:off x="3947881" y="3702293"/>
                <a:ext cx="10800" cy="36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sz="76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931E91AB-EC2C-B294-5EBF-EE3FE305E844}"/>
                </a:ext>
              </a:extLst>
            </p:cNvPr>
            <p:cNvSpPr/>
            <p:nvPr/>
          </p:nvSpPr>
          <p:spPr>
            <a:xfrm>
              <a:off x="134623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2D71E74-6E0F-4BA5-F46F-D948A87AB415}"/>
                </a:ext>
              </a:extLst>
            </p:cNvPr>
            <p:cNvSpPr/>
            <p:nvPr/>
          </p:nvSpPr>
          <p:spPr>
            <a:xfrm>
              <a:off x="147826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CB54058A-2919-E7DA-116B-A89F8029971D}"/>
                </a:ext>
              </a:extLst>
            </p:cNvPr>
            <p:cNvSpPr/>
            <p:nvPr/>
          </p:nvSpPr>
          <p:spPr>
            <a:xfrm>
              <a:off x="161030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5EE292E7-D4EA-012F-65FF-E104883BFFF7}"/>
                </a:ext>
              </a:extLst>
            </p:cNvPr>
            <p:cNvSpPr/>
            <p:nvPr/>
          </p:nvSpPr>
          <p:spPr>
            <a:xfrm>
              <a:off x="174234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73DAFACF-42F5-5098-2967-36C54E85BDD3}"/>
                </a:ext>
              </a:extLst>
            </p:cNvPr>
            <p:cNvSpPr/>
            <p:nvPr/>
          </p:nvSpPr>
          <p:spPr>
            <a:xfrm>
              <a:off x="187437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0FA33881-0D44-DB95-2245-2592C61763AC}"/>
                </a:ext>
              </a:extLst>
            </p:cNvPr>
            <p:cNvSpPr/>
            <p:nvPr/>
          </p:nvSpPr>
          <p:spPr>
            <a:xfrm>
              <a:off x="200641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B6593CF7-DD3C-9B84-DFC5-EFE4C829E8F7}"/>
                </a:ext>
              </a:extLst>
            </p:cNvPr>
            <p:cNvSpPr/>
            <p:nvPr/>
          </p:nvSpPr>
          <p:spPr>
            <a:xfrm>
              <a:off x="213844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8986D68-4601-CC7C-09C6-1D91EF527A71}"/>
                </a:ext>
              </a:extLst>
            </p:cNvPr>
            <p:cNvSpPr/>
            <p:nvPr/>
          </p:nvSpPr>
          <p:spPr>
            <a:xfrm>
              <a:off x="227048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6D6973D6-7F17-5FE8-28C4-D97F83749470}"/>
                </a:ext>
              </a:extLst>
            </p:cNvPr>
            <p:cNvSpPr/>
            <p:nvPr/>
          </p:nvSpPr>
          <p:spPr>
            <a:xfrm>
              <a:off x="240252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7C609862-9259-8BD4-C880-B9C5E4CD728E}"/>
                </a:ext>
              </a:extLst>
            </p:cNvPr>
            <p:cNvSpPr/>
            <p:nvPr/>
          </p:nvSpPr>
          <p:spPr>
            <a:xfrm>
              <a:off x="253455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7E0C549-8419-D891-B551-CCDA3185A616}"/>
                </a:ext>
              </a:extLst>
            </p:cNvPr>
            <p:cNvSpPr/>
            <p:nvPr/>
          </p:nvSpPr>
          <p:spPr>
            <a:xfrm>
              <a:off x="266659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99EBA0A8-8C9D-C1A5-2FE2-A35BEA1E26B3}"/>
                </a:ext>
              </a:extLst>
            </p:cNvPr>
            <p:cNvSpPr/>
            <p:nvPr/>
          </p:nvSpPr>
          <p:spPr>
            <a:xfrm>
              <a:off x="279862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D9A155F7-A244-F72F-256A-16AFF58B5485}"/>
                </a:ext>
              </a:extLst>
            </p:cNvPr>
            <p:cNvSpPr/>
            <p:nvPr/>
          </p:nvSpPr>
          <p:spPr>
            <a:xfrm>
              <a:off x="293066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436084D6-27AB-EDB9-E617-A367A59B4087}"/>
                </a:ext>
              </a:extLst>
            </p:cNvPr>
            <p:cNvSpPr/>
            <p:nvPr/>
          </p:nvSpPr>
          <p:spPr>
            <a:xfrm>
              <a:off x="306270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BB208CC6-72EB-1844-745B-C6C107A63C09}"/>
                </a:ext>
              </a:extLst>
            </p:cNvPr>
            <p:cNvSpPr/>
            <p:nvPr/>
          </p:nvSpPr>
          <p:spPr>
            <a:xfrm>
              <a:off x="319473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8DD1C3A-A3E8-9018-B85E-145A0DE86524}"/>
                </a:ext>
              </a:extLst>
            </p:cNvPr>
            <p:cNvSpPr/>
            <p:nvPr/>
          </p:nvSpPr>
          <p:spPr>
            <a:xfrm>
              <a:off x="332677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E5A21113-5F2D-E390-63DD-6F7BCFA5F28F}"/>
                </a:ext>
              </a:extLst>
            </p:cNvPr>
            <p:cNvSpPr/>
            <p:nvPr/>
          </p:nvSpPr>
          <p:spPr>
            <a:xfrm>
              <a:off x="345880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66DB406-CB0A-B01E-3644-0CAD10AAF941}"/>
                </a:ext>
              </a:extLst>
            </p:cNvPr>
            <p:cNvSpPr/>
            <p:nvPr/>
          </p:nvSpPr>
          <p:spPr>
            <a:xfrm>
              <a:off x="359084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DC4AB1C3-D6F4-975B-ADD3-E7A18494989E}"/>
                </a:ext>
              </a:extLst>
            </p:cNvPr>
            <p:cNvSpPr/>
            <p:nvPr/>
          </p:nvSpPr>
          <p:spPr>
            <a:xfrm>
              <a:off x="372288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80CCBB4E-C969-888E-8CBB-CE77B4CF7940}"/>
                </a:ext>
              </a:extLst>
            </p:cNvPr>
            <p:cNvSpPr/>
            <p:nvPr/>
          </p:nvSpPr>
          <p:spPr>
            <a:xfrm>
              <a:off x="385491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4EB6A753-3D09-0683-A4F7-8D305BBA77FE}"/>
                </a:ext>
              </a:extLst>
            </p:cNvPr>
            <p:cNvSpPr/>
            <p:nvPr/>
          </p:nvSpPr>
          <p:spPr>
            <a:xfrm>
              <a:off x="398695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31B73108-ACA0-EE4A-66F4-49A2EBD65375}"/>
                </a:ext>
              </a:extLst>
            </p:cNvPr>
            <p:cNvSpPr/>
            <p:nvPr/>
          </p:nvSpPr>
          <p:spPr>
            <a:xfrm>
              <a:off x="411898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3F3F6CC6-6A3F-51EC-DB05-ACA6C223C059}"/>
                </a:ext>
              </a:extLst>
            </p:cNvPr>
            <p:cNvSpPr/>
            <p:nvPr/>
          </p:nvSpPr>
          <p:spPr>
            <a:xfrm>
              <a:off x="425102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A0AB814D-5911-488F-A168-911190DEA68A}"/>
                </a:ext>
              </a:extLst>
            </p:cNvPr>
            <p:cNvSpPr/>
            <p:nvPr/>
          </p:nvSpPr>
          <p:spPr>
            <a:xfrm>
              <a:off x="438306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915E47C7-3C3F-9C23-E55E-AAC596D92E9E}"/>
                </a:ext>
              </a:extLst>
            </p:cNvPr>
            <p:cNvSpPr/>
            <p:nvPr/>
          </p:nvSpPr>
          <p:spPr>
            <a:xfrm>
              <a:off x="451509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A53C81AE-0E34-4B39-1B75-8EE3820CC54F}"/>
                </a:ext>
              </a:extLst>
            </p:cNvPr>
            <p:cNvSpPr/>
            <p:nvPr/>
          </p:nvSpPr>
          <p:spPr>
            <a:xfrm>
              <a:off x="464713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8534A614-411B-1698-7F33-4BC045958E50}"/>
                </a:ext>
              </a:extLst>
            </p:cNvPr>
            <p:cNvSpPr/>
            <p:nvPr/>
          </p:nvSpPr>
          <p:spPr>
            <a:xfrm>
              <a:off x="4779168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569B4F9-C13B-E572-07E3-4C5C76528B07}"/>
                </a:ext>
              </a:extLst>
            </p:cNvPr>
            <p:cNvSpPr/>
            <p:nvPr/>
          </p:nvSpPr>
          <p:spPr>
            <a:xfrm>
              <a:off x="4911204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D74DDE1E-790C-AD93-051F-1CA5323FF36E}"/>
                </a:ext>
              </a:extLst>
            </p:cNvPr>
            <p:cNvSpPr/>
            <p:nvPr/>
          </p:nvSpPr>
          <p:spPr>
            <a:xfrm>
              <a:off x="504324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3D90ECF1-06E3-44F5-0493-41C46A995644}"/>
                </a:ext>
              </a:extLst>
            </p:cNvPr>
            <p:cNvSpPr/>
            <p:nvPr/>
          </p:nvSpPr>
          <p:spPr>
            <a:xfrm>
              <a:off x="517527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F9942EE5-529A-9381-D4ED-292A067DED69}"/>
                </a:ext>
              </a:extLst>
            </p:cNvPr>
            <p:cNvSpPr/>
            <p:nvPr/>
          </p:nvSpPr>
          <p:spPr>
            <a:xfrm>
              <a:off x="5307312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44F326D-C484-9D0A-FCAD-02B28738F271}"/>
                </a:ext>
              </a:extLst>
            </p:cNvPr>
            <p:cNvSpPr/>
            <p:nvPr/>
          </p:nvSpPr>
          <p:spPr>
            <a:xfrm>
              <a:off x="5439365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8CF70AF6-D4B7-9910-52FB-D1A06B92B2EF}"/>
                </a:ext>
              </a:extLst>
            </p:cNvPr>
            <p:cNvSpPr/>
            <p:nvPr/>
          </p:nvSpPr>
          <p:spPr>
            <a:xfrm>
              <a:off x="5895210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4B17C766-937B-68CD-2D75-FAA40B19EF74}"/>
                </a:ext>
              </a:extLst>
            </p:cNvPr>
            <p:cNvSpPr/>
            <p:nvPr/>
          </p:nvSpPr>
          <p:spPr>
            <a:xfrm>
              <a:off x="6027246" y="4976917"/>
              <a:ext cx="52455" cy="10800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3DF2CF2B-5F73-B6E7-9B7E-1F01BD2BEC58}"/>
                </a:ext>
              </a:extLst>
            </p:cNvPr>
            <p:cNvSpPr/>
            <p:nvPr/>
          </p:nvSpPr>
          <p:spPr>
            <a:xfrm>
              <a:off x="781708" y="2277464"/>
              <a:ext cx="52455" cy="71521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808F8B7F-1B47-22E0-D1B2-18D0CC543FD6}"/>
                </a:ext>
              </a:extLst>
            </p:cNvPr>
            <p:cNvSpPr/>
            <p:nvPr/>
          </p:nvSpPr>
          <p:spPr>
            <a:xfrm>
              <a:off x="1986920" y="2277464"/>
              <a:ext cx="52455" cy="71521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7A8CC430-A913-7527-19B8-7A7D2D6F0627}"/>
                </a:ext>
              </a:extLst>
            </p:cNvPr>
            <p:cNvSpPr/>
            <p:nvPr/>
          </p:nvSpPr>
          <p:spPr>
            <a:xfrm>
              <a:off x="3192132" y="2277464"/>
              <a:ext cx="52455" cy="71521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1DF5456F-CDB1-BB2B-9AFC-8D9352B685CF}"/>
                </a:ext>
              </a:extLst>
            </p:cNvPr>
            <p:cNvSpPr/>
            <p:nvPr/>
          </p:nvSpPr>
          <p:spPr>
            <a:xfrm>
              <a:off x="4397344" y="2277464"/>
              <a:ext cx="52455" cy="71521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C66AE7DD-3C67-7D47-66B3-D009B0FFB6BE}"/>
                </a:ext>
              </a:extLst>
            </p:cNvPr>
            <p:cNvSpPr/>
            <p:nvPr/>
          </p:nvSpPr>
          <p:spPr>
            <a:xfrm>
              <a:off x="6079404" y="2277464"/>
              <a:ext cx="52455" cy="715210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EE93FE60-73EE-2DD2-865B-6E5B2FD9FC86}"/>
                </a:ext>
              </a:extLst>
            </p:cNvPr>
            <p:cNvSpPr/>
            <p:nvPr/>
          </p:nvSpPr>
          <p:spPr>
            <a:xfrm>
              <a:off x="4123059" y="1462287"/>
              <a:ext cx="3630999" cy="801347"/>
            </a:xfrm>
            <a:custGeom>
              <a:avLst/>
              <a:gdLst>
                <a:gd name="connsiteX0" fmla="*/ 0 w 3630999"/>
                <a:gd name="connsiteY0" fmla="*/ 3325 h 801347"/>
                <a:gd name="connsiteX1" fmla="*/ 3630999 w 3630999"/>
                <a:gd name="connsiteY1" fmla="*/ 0 h 801347"/>
                <a:gd name="connsiteX2" fmla="*/ 3062409 w 3630999"/>
                <a:gd name="connsiteY2" fmla="*/ 801347 h 801347"/>
                <a:gd name="connsiteX3" fmla="*/ 2759826 w 3630999"/>
                <a:gd name="connsiteY3" fmla="*/ 801347 h 801347"/>
                <a:gd name="connsiteX4" fmla="*/ 0 w 3630999"/>
                <a:gd name="connsiteY4" fmla="*/ 3325 h 80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0999" h="801347">
                  <a:moveTo>
                    <a:pt x="0" y="3325"/>
                  </a:moveTo>
                  <a:lnTo>
                    <a:pt x="3630999" y="0"/>
                  </a:lnTo>
                  <a:lnTo>
                    <a:pt x="3062409" y="801347"/>
                  </a:lnTo>
                  <a:lnTo>
                    <a:pt x="2759826" y="801347"/>
                  </a:lnTo>
                  <a:lnTo>
                    <a:pt x="0" y="33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52ECDCF2-5EC2-FF0E-9180-FC6399615714}"/>
                </a:ext>
              </a:extLst>
            </p:cNvPr>
            <p:cNvSpPr/>
            <p:nvPr/>
          </p:nvSpPr>
          <p:spPr>
            <a:xfrm flipH="1">
              <a:off x="6883374" y="2262810"/>
              <a:ext cx="302717" cy="73822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760">
                <a:solidFill>
                  <a:srgbClr val="FF0000"/>
                </a:solidFill>
              </a:endParaRPr>
            </a:p>
          </p:txBody>
        </p:sp>
        <p:cxnSp>
          <p:nvCxnSpPr>
            <p:cNvPr id="274" name="Connecteur droit avec flèche 188">
              <a:extLst>
                <a:ext uri="{FF2B5EF4-FFF2-40B4-BE49-F238E27FC236}">
                  <a16:creationId xmlns:a16="http://schemas.microsoft.com/office/drawing/2014/main" id="{FAECBE96-2FC5-FC50-362B-CA2C530E76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4020" y="1189415"/>
              <a:ext cx="0" cy="18116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ZoneTexte 189">
              <a:extLst>
                <a:ext uri="{FF2B5EF4-FFF2-40B4-BE49-F238E27FC236}">
                  <a16:creationId xmlns:a16="http://schemas.microsoft.com/office/drawing/2014/main" id="{EAB549FC-C777-D0FA-C907-D3A7A0B79355}"/>
                </a:ext>
              </a:extLst>
            </p:cNvPr>
            <p:cNvSpPr txBox="1"/>
            <p:nvPr/>
          </p:nvSpPr>
          <p:spPr>
            <a:xfrm>
              <a:off x="7289777" y="2724040"/>
              <a:ext cx="966555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/>
                <a:t>Time</a:t>
              </a:r>
            </a:p>
          </p:txBody>
        </p:sp>
        <p:sp>
          <p:nvSpPr>
            <p:cNvPr id="276" name="ZoneTexte 190">
              <a:extLst>
                <a:ext uri="{FF2B5EF4-FFF2-40B4-BE49-F238E27FC236}">
                  <a16:creationId xmlns:a16="http://schemas.microsoft.com/office/drawing/2014/main" id="{FD08AE64-604E-F0FF-4979-9E72D305D5F8}"/>
                </a:ext>
              </a:extLst>
            </p:cNvPr>
            <p:cNvSpPr txBox="1"/>
            <p:nvPr/>
          </p:nvSpPr>
          <p:spPr>
            <a:xfrm>
              <a:off x="670811" y="1036064"/>
              <a:ext cx="1225137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/>
                <a:t>Dose per </a:t>
              </a:r>
              <a:r>
                <a:rPr lang="fr-CH" sz="760" dirty="0" err="1"/>
                <a:t>bunch</a:t>
              </a:r>
              <a:r>
                <a:rPr lang="fr-CH" sz="760" dirty="0"/>
                <a:t> of 3ps</a:t>
              </a:r>
            </a:p>
          </p:txBody>
        </p:sp>
        <p:cxnSp>
          <p:nvCxnSpPr>
            <p:cNvPr id="277" name="Connecteur droit avec flèche 191">
              <a:extLst>
                <a:ext uri="{FF2B5EF4-FFF2-40B4-BE49-F238E27FC236}">
                  <a16:creationId xmlns:a16="http://schemas.microsoft.com/office/drawing/2014/main" id="{6F0735F6-B17A-E7A1-2376-9F6D367AF357}"/>
                </a:ext>
              </a:extLst>
            </p:cNvPr>
            <p:cNvCxnSpPr>
              <a:cxnSpLocks/>
            </p:cNvCxnSpPr>
            <p:nvPr/>
          </p:nvCxnSpPr>
          <p:spPr>
            <a:xfrm>
              <a:off x="828478" y="2161745"/>
              <a:ext cx="1224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ZoneTexte 192">
              <a:extLst>
                <a:ext uri="{FF2B5EF4-FFF2-40B4-BE49-F238E27FC236}">
                  <a16:creationId xmlns:a16="http://schemas.microsoft.com/office/drawing/2014/main" id="{B1FC222B-A9F5-A371-836A-410FF88CA560}"/>
                </a:ext>
              </a:extLst>
            </p:cNvPr>
            <p:cNvSpPr txBox="1"/>
            <p:nvPr/>
          </p:nvSpPr>
          <p:spPr>
            <a:xfrm>
              <a:off x="859191" y="1685702"/>
              <a:ext cx="1245109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>
                  <a:solidFill>
                    <a:srgbClr val="0070C0"/>
                  </a:solidFill>
                </a:rPr>
                <a:t>1200ms</a:t>
              </a:r>
            </a:p>
            <a:p>
              <a:pPr algn="ctr"/>
              <a:r>
                <a:rPr lang="fr-CH" sz="760" dirty="0">
                  <a:solidFill>
                    <a:srgbClr val="0070C0"/>
                  </a:solidFill>
                </a:rPr>
                <a:t>(0.83Hz)</a:t>
              </a:r>
            </a:p>
          </p:txBody>
        </p:sp>
        <p:sp>
          <p:nvSpPr>
            <p:cNvPr id="279" name="ZoneTexte 194">
              <a:extLst>
                <a:ext uri="{FF2B5EF4-FFF2-40B4-BE49-F238E27FC236}">
                  <a16:creationId xmlns:a16="http://schemas.microsoft.com/office/drawing/2014/main" id="{A576F55C-2988-E623-E66E-063833936660}"/>
                </a:ext>
              </a:extLst>
            </p:cNvPr>
            <p:cNvSpPr txBox="1"/>
            <p:nvPr/>
          </p:nvSpPr>
          <p:spPr>
            <a:xfrm>
              <a:off x="-17924" y="2100260"/>
              <a:ext cx="791373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/>
                <a:t>150mGy</a:t>
              </a:r>
            </a:p>
          </p:txBody>
        </p:sp>
        <p:cxnSp>
          <p:nvCxnSpPr>
            <p:cNvPr id="280" name="Connecteur droit avec flèche 200">
              <a:extLst>
                <a:ext uri="{FF2B5EF4-FFF2-40B4-BE49-F238E27FC236}">
                  <a16:creationId xmlns:a16="http://schemas.microsoft.com/office/drawing/2014/main" id="{49F3D4D0-FAB9-7D5D-D2AD-28D576244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161" y="3282832"/>
              <a:ext cx="0" cy="18116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1" name="ZoneTexte 202">
              <a:extLst>
                <a:ext uri="{FF2B5EF4-FFF2-40B4-BE49-F238E27FC236}">
                  <a16:creationId xmlns:a16="http://schemas.microsoft.com/office/drawing/2014/main" id="{656E7B1B-67AB-5BA0-E144-9C090B012061}"/>
                </a:ext>
              </a:extLst>
            </p:cNvPr>
            <p:cNvSpPr txBox="1"/>
            <p:nvPr/>
          </p:nvSpPr>
          <p:spPr>
            <a:xfrm>
              <a:off x="1094566" y="4342479"/>
              <a:ext cx="982664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>
                  <a:solidFill>
                    <a:srgbClr val="0070C0"/>
                  </a:solidFill>
                </a:rPr>
                <a:t>100ms</a:t>
              </a:r>
            </a:p>
            <a:p>
              <a:pPr algn="ctr"/>
              <a:r>
                <a:rPr lang="fr-CH" sz="760" dirty="0">
                  <a:solidFill>
                    <a:srgbClr val="0070C0"/>
                  </a:solidFill>
                </a:rPr>
                <a:t>(10Hz)</a:t>
              </a:r>
            </a:p>
          </p:txBody>
        </p:sp>
        <p:sp>
          <p:nvSpPr>
            <p:cNvPr id="282" name="ZoneTexte 204">
              <a:extLst>
                <a:ext uri="{FF2B5EF4-FFF2-40B4-BE49-F238E27FC236}">
                  <a16:creationId xmlns:a16="http://schemas.microsoft.com/office/drawing/2014/main" id="{F0D107AA-FDCC-BC2B-6CCE-FD2B23094AE7}"/>
                </a:ext>
              </a:extLst>
            </p:cNvPr>
            <p:cNvSpPr txBox="1"/>
            <p:nvPr/>
          </p:nvSpPr>
          <p:spPr>
            <a:xfrm>
              <a:off x="55985" y="4795782"/>
              <a:ext cx="728565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/>
                <a:t>20mGy</a:t>
              </a:r>
            </a:p>
          </p:txBody>
        </p:sp>
        <p:sp>
          <p:nvSpPr>
            <p:cNvPr id="283" name="ZoneTexte 206">
              <a:extLst>
                <a:ext uri="{FF2B5EF4-FFF2-40B4-BE49-F238E27FC236}">
                  <a16:creationId xmlns:a16="http://schemas.microsoft.com/office/drawing/2014/main" id="{897EADC9-3570-25AC-6FDD-EF23B0028C41}"/>
                </a:ext>
              </a:extLst>
            </p:cNvPr>
            <p:cNvSpPr txBox="1"/>
            <p:nvPr/>
          </p:nvSpPr>
          <p:spPr>
            <a:xfrm>
              <a:off x="-7939" y="3435347"/>
              <a:ext cx="791373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/>
                <a:t>336mGy</a:t>
              </a:r>
            </a:p>
          </p:txBody>
        </p:sp>
        <p:sp>
          <p:nvSpPr>
            <p:cNvPr id="284" name="ZoneTexte 207">
              <a:extLst>
                <a:ext uri="{FF2B5EF4-FFF2-40B4-BE49-F238E27FC236}">
                  <a16:creationId xmlns:a16="http://schemas.microsoft.com/office/drawing/2014/main" id="{B870EDBF-F69D-F88F-FA16-9DE33E4F2D55}"/>
                </a:ext>
              </a:extLst>
            </p:cNvPr>
            <p:cNvSpPr txBox="1"/>
            <p:nvPr/>
          </p:nvSpPr>
          <p:spPr>
            <a:xfrm>
              <a:off x="6072772" y="1461174"/>
              <a:ext cx="1738377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chemeClr val="accent2"/>
                  </a:solidFill>
                </a:rPr>
                <a:t>1 train</a:t>
              </a:r>
            </a:p>
            <a:p>
              <a:pPr algn="ctr"/>
              <a:r>
                <a:rPr lang="fr-CH" sz="760" b="1" dirty="0">
                  <a:solidFill>
                    <a:schemeClr val="accent2"/>
                  </a:solidFill>
                </a:rPr>
                <a:t>of 67 </a:t>
              </a:r>
              <a:r>
                <a:rPr lang="fr-CH" sz="760" b="1" dirty="0" err="1">
                  <a:solidFill>
                    <a:schemeClr val="accent2"/>
                  </a:solidFill>
                </a:rPr>
                <a:t>bunch</a:t>
              </a:r>
              <a:r>
                <a:rPr lang="en-CH" sz="760" b="1" dirty="0">
                  <a:solidFill>
                    <a:schemeClr val="accent2"/>
                  </a:solidFill>
                </a:rPr>
                <a:t>es</a:t>
              </a:r>
              <a:endParaRPr lang="fr-CH" sz="760" b="1" dirty="0">
                <a:solidFill>
                  <a:schemeClr val="accent2"/>
                </a:solidFill>
              </a:endParaRPr>
            </a:p>
          </p:txBody>
        </p:sp>
        <p:sp>
          <p:nvSpPr>
            <p:cNvPr id="285" name="ZoneTexte 214">
              <a:extLst>
                <a:ext uri="{FF2B5EF4-FFF2-40B4-BE49-F238E27FC236}">
                  <a16:creationId xmlns:a16="http://schemas.microsoft.com/office/drawing/2014/main" id="{06AD0ED8-2B81-42CF-10CE-883A5F13A162}"/>
                </a:ext>
              </a:extLst>
            </p:cNvPr>
            <p:cNvSpPr txBox="1"/>
            <p:nvPr/>
          </p:nvSpPr>
          <p:spPr>
            <a:xfrm>
              <a:off x="3372232" y="1706467"/>
              <a:ext cx="2035289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chemeClr val="accent1">
                      <a:lumMod val="75000"/>
                    </a:schemeClr>
                  </a:solidFill>
                </a:rPr>
                <a:t>67 train</a:t>
              </a:r>
              <a:r>
                <a:rPr lang="en-CH" sz="760" b="1" dirty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fr-CH" sz="76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fr-CH" sz="760" b="1" dirty="0">
                  <a:solidFill>
                    <a:schemeClr val="accent1">
                      <a:lumMod val="75000"/>
                    </a:schemeClr>
                  </a:solidFill>
                </a:rPr>
                <a:t>of 1 </a:t>
              </a:r>
              <a:r>
                <a:rPr lang="fr-CH" sz="760" b="1" dirty="0" err="1">
                  <a:solidFill>
                    <a:schemeClr val="accent1">
                      <a:lumMod val="75000"/>
                    </a:schemeClr>
                  </a:solidFill>
                </a:rPr>
                <a:t>bunc</a:t>
              </a:r>
              <a:r>
                <a:rPr lang="en-CH" sz="760" b="1" dirty="0">
                  <a:solidFill>
                    <a:schemeClr val="accent1">
                      <a:lumMod val="75000"/>
                    </a:schemeClr>
                  </a:solidFill>
                </a:rPr>
                <a:t>h</a:t>
              </a:r>
              <a:endParaRPr lang="fr-CH" sz="76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86" name="Connecteur droit avec flèche 215">
              <a:extLst>
                <a:ext uri="{FF2B5EF4-FFF2-40B4-BE49-F238E27FC236}">
                  <a16:creationId xmlns:a16="http://schemas.microsoft.com/office/drawing/2014/main" id="{6B8BACB5-121E-88E0-BCB4-C0B7DC41C6F2}"/>
                </a:ext>
              </a:extLst>
            </p:cNvPr>
            <p:cNvCxnSpPr>
              <a:cxnSpLocks/>
            </p:cNvCxnSpPr>
            <p:nvPr/>
          </p:nvCxnSpPr>
          <p:spPr>
            <a:xfrm>
              <a:off x="6863131" y="2182445"/>
              <a:ext cx="305222" cy="0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" name="ZoneTexte 216">
              <a:extLst>
                <a:ext uri="{FF2B5EF4-FFF2-40B4-BE49-F238E27FC236}">
                  <a16:creationId xmlns:a16="http://schemas.microsoft.com/office/drawing/2014/main" id="{6BC9C30D-E5FF-6083-7D7C-B7F85F557CA4}"/>
                </a:ext>
              </a:extLst>
            </p:cNvPr>
            <p:cNvSpPr txBox="1"/>
            <p:nvPr/>
          </p:nvSpPr>
          <p:spPr>
            <a:xfrm>
              <a:off x="6526651" y="1918766"/>
              <a:ext cx="982664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chemeClr val="accent2"/>
                  </a:solidFill>
                </a:rPr>
                <a:t>22ns</a:t>
              </a:r>
              <a:endParaRPr lang="fr-CH" sz="760" dirty="0">
                <a:solidFill>
                  <a:schemeClr val="accent2"/>
                </a:solidFill>
              </a:endParaRPr>
            </a:p>
          </p:txBody>
        </p:sp>
        <p:sp>
          <p:nvSpPr>
            <p:cNvPr id="288" name="ZoneTexte 229">
              <a:extLst>
                <a:ext uri="{FF2B5EF4-FFF2-40B4-BE49-F238E27FC236}">
                  <a16:creationId xmlns:a16="http://schemas.microsoft.com/office/drawing/2014/main" id="{A2637566-B912-1E7F-20D0-F05D0658C7E9}"/>
                </a:ext>
              </a:extLst>
            </p:cNvPr>
            <p:cNvSpPr txBox="1"/>
            <p:nvPr/>
          </p:nvSpPr>
          <p:spPr>
            <a:xfrm>
              <a:off x="7358639" y="4756627"/>
              <a:ext cx="966555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/>
                <a:t>Time</a:t>
              </a:r>
            </a:p>
          </p:txBody>
        </p:sp>
        <p:sp>
          <p:nvSpPr>
            <p:cNvPr id="289" name="ZoneTexte 230">
              <a:extLst>
                <a:ext uri="{FF2B5EF4-FFF2-40B4-BE49-F238E27FC236}">
                  <a16:creationId xmlns:a16="http://schemas.microsoft.com/office/drawing/2014/main" id="{BC953A4C-5A25-8E0D-D6AD-FDFE296CAA97}"/>
                </a:ext>
              </a:extLst>
            </p:cNvPr>
            <p:cNvSpPr txBox="1"/>
            <p:nvPr/>
          </p:nvSpPr>
          <p:spPr>
            <a:xfrm>
              <a:off x="5454157" y="3712701"/>
              <a:ext cx="1672359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chemeClr val="accent2"/>
                  </a:solidFill>
                </a:rPr>
                <a:t>1 train</a:t>
              </a:r>
            </a:p>
            <a:p>
              <a:pPr algn="ctr"/>
              <a:r>
                <a:rPr lang="fr-CH" sz="760" b="1" dirty="0">
                  <a:solidFill>
                    <a:schemeClr val="accent2"/>
                  </a:solidFill>
                </a:rPr>
                <a:t>of 30 </a:t>
              </a:r>
              <a:r>
                <a:rPr lang="fr-CH" sz="760" b="1" dirty="0" err="1">
                  <a:solidFill>
                    <a:schemeClr val="accent2"/>
                  </a:solidFill>
                </a:rPr>
                <a:t>bunch</a:t>
              </a:r>
              <a:r>
                <a:rPr lang="en-CH" sz="760" b="1" dirty="0">
                  <a:solidFill>
                    <a:schemeClr val="accent2"/>
                  </a:solidFill>
                </a:rPr>
                <a:t>es</a:t>
              </a:r>
              <a:endParaRPr lang="fr-CH" sz="76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290" name="Connecteur droit avec flèche 231">
              <a:extLst>
                <a:ext uri="{FF2B5EF4-FFF2-40B4-BE49-F238E27FC236}">
                  <a16:creationId xmlns:a16="http://schemas.microsoft.com/office/drawing/2014/main" id="{0309A931-7460-F9D2-2059-113C5666D13C}"/>
                </a:ext>
              </a:extLst>
            </p:cNvPr>
            <p:cNvCxnSpPr>
              <a:cxnSpLocks/>
            </p:cNvCxnSpPr>
            <p:nvPr/>
          </p:nvCxnSpPr>
          <p:spPr>
            <a:xfrm>
              <a:off x="6962112" y="3532214"/>
              <a:ext cx="224842" cy="0"/>
            </a:xfrm>
            <a:prstGeom prst="straightConnector1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ZoneTexte 233">
              <a:extLst>
                <a:ext uri="{FF2B5EF4-FFF2-40B4-BE49-F238E27FC236}">
                  <a16:creationId xmlns:a16="http://schemas.microsoft.com/office/drawing/2014/main" id="{4910C9DE-333B-86D0-92B4-21A8C69BD716}"/>
                </a:ext>
              </a:extLst>
            </p:cNvPr>
            <p:cNvSpPr txBox="1"/>
            <p:nvPr/>
          </p:nvSpPr>
          <p:spPr>
            <a:xfrm>
              <a:off x="2557542" y="4441834"/>
              <a:ext cx="2089629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chemeClr val="accent1">
                      <a:lumMod val="75000"/>
                    </a:schemeClr>
                  </a:solidFill>
                </a:rPr>
                <a:t>500 train</a:t>
              </a:r>
              <a:r>
                <a:rPr lang="en-CH" sz="760" b="1" dirty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fr-CH" sz="76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fr-CH" sz="760" b="1" dirty="0">
                  <a:solidFill>
                    <a:schemeClr val="accent1">
                      <a:lumMod val="75000"/>
                    </a:schemeClr>
                  </a:solidFill>
                </a:rPr>
                <a:t>of 1 </a:t>
              </a:r>
              <a:r>
                <a:rPr lang="fr-CH" sz="760" b="1" dirty="0" err="1">
                  <a:solidFill>
                    <a:schemeClr val="accent1">
                      <a:lumMod val="75000"/>
                    </a:schemeClr>
                  </a:solidFill>
                </a:rPr>
                <a:t>bunc</a:t>
              </a:r>
              <a:r>
                <a:rPr lang="en-CH" sz="760" b="1" dirty="0">
                  <a:solidFill>
                    <a:schemeClr val="accent1">
                      <a:lumMod val="75000"/>
                    </a:schemeClr>
                  </a:solidFill>
                </a:rPr>
                <a:t>h</a:t>
              </a:r>
              <a:endParaRPr lang="fr-CH" sz="76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15" name="ZoneTexte 234">
              <a:extLst>
                <a:ext uri="{FF2B5EF4-FFF2-40B4-BE49-F238E27FC236}">
                  <a16:creationId xmlns:a16="http://schemas.microsoft.com/office/drawing/2014/main" id="{CBADB614-376F-3049-B533-FE3E72407721}"/>
                </a:ext>
              </a:extLst>
            </p:cNvPr>
            <p:cNvSpPr txBox="1"/>
            <p:nvPr/>
          </p:nvSpPr>
          <p:spPr>
            <a:xfrm>
              <a:off x="521437" y="711322"/>
              <a:ext cx="2129760" cy="42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40" b="1" dirty="0"/>
                <a:t>10 Gy at CLEAR</a:t>
              </a:r>
              <a:endParaRPr lang="en-US" sz="1140" b="1" dirty="0"/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A0C4296F-3A83-AA0E-1970-1CEF5D7A0843}"/>
                </a:ext>
              </a:extLst>
            </p:cNvPr>
            <p:cNvSpPr txBox="1"/>
            <p:nvPr/>
          </p:nvSpPr>
          <p:spPr>
            <a:xfrm>
              <a:off x="5073041" y="2406346"/>
              <a:ext cx="383649" cy="9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140" dirty="0"/>
                <a:t>...</a:t>
              </a:r>
              <a:endParaRPr lang="en-US" sz="1140" dirty="0"/>
            </a:p>
          </p:txBody>
        </p:sp>
        <p:cxnSp>
          <p:nvCxnSpPr>
            <p:cNvPr id="317" name="Connecteur droit 203">
              <a:extLst>
                <a:ext uri="{FF2B5EF4-FFF2-40B4-BE49-F238E27FC236}">
                  <a16:creationId xmlns:a16="http://schemas.microsoft.com/office/drawing/2014/main" id="{D3727A0F-E28D-F231-F819-9D1A16A0CD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527" y="4963271"/>
              <a:ext cx="7200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193">
              <a:extLst>
                <a:ext uri="{FF2B5EF4-FFF2-40B4-BE49-F238E27FC236}">
                  <a16:creationId xmlns:a16="http://schemas.microsoft.com/office/drawing/2014/main" id="{665DFEB0-E1CA-AB63-B6B3-CC2412635B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630" y="2264495"/>
              <a:ext cx="7200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avec flèche 187">
              <a:extLst>
                <a:ext uri="{FF2B5EF4-FFF2-40B4-BE49-F238E27FC236}">
                  <a16:creationId xmlns:a16="http://schemas.microsoft.com/office/drawing/2014/main" id="{DD5048FC-8289-D7DD-6026-710C0CBEA5B1}"/>
                </a:ext>
              </a:extLst>
            </p:cNvPr>
            <p:cNvCxnSpPr>
              <a:cxnSpLocks/>
            </p:cNvCxnSpPr>
            <p:nvPr/>
          </p:nvCxnSpPr>
          <p:spPr>
            <a:xfrm>
              <a:off x="724020" y="3001039"/>
              <a:ext cx="72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Equals 319">
              <a:extLst>
                <a:ext uri="{FF2B5EF4-FFF2-40B4-BE49-F238E27FC236}">
                  <a16:creationId xmlns:a16="http://schemas.microsoft.com/office/drawing/2014/main" id="{5C0A4640-03E3-C694-5FAA-B1BFE1C7175C}"/>
                </a:ext>
              </a:extLst>
            </p:cNvPr>
            <p:cNvSpPr/>
            <p:nvPr/>
          </p:nvSpPr>
          <p:spPr>
            <a:xfrm rot="17927952">
              <a:off x="6438108" y="2853833"/>
              <a:ext cx="177087" cy="294412"/>
            </a:xfrm>
            <a:prstGeom prst="mathEqual">
              <a:avLst>
                <a:gd name="adj1" fmla="val 0"/>
                <a:gd name="adj2" fmla="val 1799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>
                <a:solidFill>
                  <a:schemeClr val="tx1"/>
                </a:solidFill>
              </a:endParaRPr>
            </a:p>
          </p:txBody>
        </p:sp>
        <p:sp>
          <p:nvSpPr>
            <p:cNvPr id="321" name="Equals 320">
              <a:extLst>
                <a:ext uri="{FF2B5EF4-FFF2-40B4-BE49-F238E27FC236}">
                  <a16:creationId xmlns:a16="http://schemas.microsoft.com/office/drawing/2014/main" id="{24EBAFA0-F685-D4A6-5685-E0196DAE88B7}"/>
                </a:ext>
              </a:extLst>
            </p:cNvPr>
            <p:cNvSpPr/>
            <p:nvPr/>
          </p:nvSpPr>
          <p:spPr>
            <a:xfrm rot="17927952">
              <a:off x="6413123" y="4953601"/>
              <a:ext cx="177087" cy="294412"/>
            </a:xfrm>
            <a:prstGeom prst="mathEqual">
              <a:avLst>
                <a:gd name="adj1" fmla="val 0"/>
                <a:gd name="adj2" fmla="val 1799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>
                <a:solidFill>
                  <a:schemeClr val="tx1"/>
                </a:solidFill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C63A7327-6E4E-6537-0D01-27CE1F0653F8}"/>
                </a:ext>
              </a:extLst>
            </p:cNvPr>
            <p:cNvSpPr/>
            <p:nvPr/>
          </p:nvSpPr>
          <p:spPr>
            <a:xfrm flipH="1">
              <a:off x="7005323" y="3621425"/>
              <a:ext cx="151200" cy="1476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760">
                <a:solidFill>
                  <a:srgbClr val="FF0000"/>
                </a:solidFill>
              </a:endParaRPr>
            </a:p>
          </p:txBody>
        </p:sp>
        <p:sp>
          <p:nvSpPr>
            <p:cNvPr id="323" name="ZoneTexte 216">
              <a:extLst>
                <a:ext uri="{FF2B5EF4-FFF2-40B4-BE49-F238E27FC236}">
                  <a16:creationId xmlns:a16="http://schemas.microsoft.com/office/drawing/2014/main" id="{A293EEC0-23BE-30EA-D4E2-EA03F0C854EA}"/>
                </a:ext>
              </a:extLst>
            </p:cNvPr>
            <p:cNvSpPr txBox="1"/>
            <p:nvPr/>
          </p:nvSpPr>
          <p:spPr>
            <a:xfrm>
              <a:off x="6861312" y="3239000"/>
              <a:ext cx="443699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chemeClr val="accent2"/>
                  </a:solidFill>
                </a:rPr>
                <a:t>9ns</a:t>
              </a:r>
              <a:endParaRPr lang="fr-CH" sz="760" dirty="0">
                <a:solidFill>
                  <a:schemeClr val="accent2"/>
                </a:solidFill>
              </a:endParaRPr>
            </a:p>
          </p:txBody>
        </p:sp>
        <p:sp>
          <p:nvSpPr>
            <p:cNvPr id="324" name="ZoneTexte 189">
              <a:extLst>
                <a:ext uri="{FF2B5EF4-FFF2-40B4-BE49-F238E27FC236}">
                  <a16:creationId xmlns:a16="http://schemas.microsoft.com/office/drawing/2014/main" id="{86803D48-527B-FE7B-9E89-CD5F345F5EB6}"/>
                </a:ext>
              </a:extLst>
            </p:cNvPr>
            <p:cNvSpPr txBox="1"/>
            <p:nvPr/>
          </p:nvSpPr>
          <p:spPr>
            <a:xfrm>
              <a:off x="7108433" y="1123430"/>
              <a:ext cx="966555" cy="299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6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Time</a:t>
              </a:r>
            </a:p>
          </p:txBody>
        </p:sp>
        <p:cxnSp>
          <p:nvCxnSpPr>
            <p:cNvPr id="325" name="Connecteur droit 205">
              <a:extLst>
                <a:ext uri="{FF2B5EF4-FFF2-40B4-BE49-F238E27FC236}">
                  <a16:creationId xmlns:a16="http://schemas.microsoft.com/office/drawing/2014/main" id="{BB6D5209-3F70-EA6B-C28F-B6308395E2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635" y="3604062"/>
              <a:ext cx="7200000" cy="16019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ZoneTexte 190">
              <a:extLst>
                <a:ext uri="{FF2B5EF4-FFF2-40B4-BE49-F238E27FC236}">
                  <a16:creationId xmlns:a16="http://schemas.microsoft.com/office/drawing/2014/main" id="{877FA366-A84D-8DC0-6D20-772D820A6D4A}"/>
                </a:ext>
              </a:extLst>
            </p:cNvPr>
            <p:cNvSpPr txBox="1"/>
            <p:nvPr/>
          </p:nvSpPr>
          <p:spPr>
            <a:xfrm>
              <a:off x="714590" y="3143683"/>
              <a:ext cx="1225137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/>
                <a:t>Dose per </a:t>
              </a:r>
              <a:r>
                <a:rPr lang="fr-CH" sz="760" dirty="0" err="1"/>
                <a:t>bunch</a:t>
              </a:r>
              <a:r>
                <a:rPr lang="fr-CH" sz="760" dirty="0"/>
                <a:t> of 3ps</a:t>
              </a:r>
            </a:p>
          </p:txBody>
        </p: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0ECA68CC-0AFA-B963-455D-2F8068ACD9F4}"/>
                </a:ext>
              </a:extLst>
            </p:cNvPr>
            <p:cNvGrpSpPr/>
            <p:nvPr/>
          </p:nvGrpSpPr>
          <p:grpSpPr>
            <a:xfrm>
              <a:off x="3028233" y="2104803"/>
              <a:ext cx="360000" cy="118668"/>
              <a:chOff x="3773281" y="3821604"/>
              <a:chExt cx="360000" cy="118668"/>
            </a:xfrm>
          </p:grpSpPr>
          <p:sp>
            <p:nvSpPr>
              <p:cNvPr id="329" name="Flowchart: Collate 328">
                <a:extLst>
                  <a:ext uri="{FF2B5EF4-FFF2-40B4-BE49-F238E27FC236}">
                    <a16:creationId xmlns:a16="http://schemas.microsoft.com/office/drawing/2014/main" id="{95AFA34E-7733-E54A-6393-9F41678472EC}"/>
                  </a:ext>
                </a:extLst>
              </p:cNvPr>
              <p:cNvSpPr/>
              <p:nvPr/>
            </p:nvSpPr>
            <p:spPr>
              <a:xfrm rot="5400000">
                <a:off x="3899212" y="3815266"/>
                <a:ext cx="118668" cy="131343"/>
              </a:xfrm>
              <a:prstGeom prst="flowChartCol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0">
                  <a:solidFill>
                    <a:schemeClr val="tx1"/>
                  </a:solidFill>
                </a:endParaRP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4368139D-2802-3C58-3234-4E2798F76B08}"/>
                  </a:ext>
                </a:extLst>
              </p:cNvPr>
              <p:cNvSpPr/>
              <p:nvPr/>
            </p:nvSpPr>
            <p:spPr>
              <a:xfrm rot="5400000" flipH="1">
                <a:off x="3947881" y="3702293"/>
                <a:ext cx="10800" cy="36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sz="76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31" name="ZoneTexte 216">
              <a:extLst>
                <a:ext uri="{FF2B5EF4-FFF2-40B4-BE49-F238E27FC236}">
                  <a16:creationId xmlns:a16="http://schemas.microsoft.com/office/drawing/2014/main" id="{8CD85CE9-0367-0F7B-F434-A3E8838B71D1}"/>
                </a:ext>
              </a:extLst>
            </p:cNvPr>
            <p:cNvSpPr txBox="1"/>
            <p:nvPr/>
          </p:nvSpPr>
          <p:spPr>
            <a:xfrm>
              <a:off x="2733916" y="1861437"/>
              <a:ext cx="982664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rgbClr val="0070C0"/>
                  </a:solidFill>
                </a:rPr>
                <a:t>3ps</a:t>
              </a:r>
              <a:endParaRPr lang="fr-CH" sz="760" dirty="0">
                <a:solidFill>
                  <a:srgbClr val="0070C0"/>
                </a:solidFill>
              </a:endParaRPr>
            </a:p>
          </p:txBody>
        </p:sp>
        <p:sp>
          <p:nvSpPr>
            <p:cNvPr id="332" name="ZoneTexte 216">
              <a:extLst>
                <a:ext uri="{FF2B5EF4-FFF2-40B4-BE49-F238E27FC236}">
                  <a16:creationId xmlns:a16="http://schemas.microsoft.com/office/drawing/2014/main" id="{4008AD98-DD93-F368-D1FD-F291E8C18776}"/>
                </a:ext>
              </a:extLst>
            </p:cNvPr>
            <p:cNvSpPr txBox="1"/>
            <p:nvPr/>
          </p:nvSpPr>
          <p:spPr>
            <a:xfrm>
              <a:off x="1578387" y="4552319"/>
              <a:ext cx="982664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rgbClr val="0070C0"/>
                  </a:solidFill>
                </a:rPr>
                <a:t>3ps</a:t>
              </a:r>
              <a:endParaRPr lang="fr-CH" sz="760" dirty="0">
                <a:solidFill>
                  <a:srgbClr val="0070C0"/>
                </a:solidFill>
              </a:endParaRPr>
            </a:p>
          </p:txBody>
        </p:sp>
        <p:cxnSp>
          <p:nvCxnSpPr>
            <p:cNvPr id="333" name="Connecteur droit avec flèche 191">
              <a:extLst>
                <a:ext uri="{FF2B5EF4-FFF2-40B4-BE49-F238E27FC236}">
                  <a16:creationId xmlns:a16="http://schemas.microsoft.com/office/drawing/2014/main" id="{880FAD97-F8D0-FBBA-6424-F33B05F8D249}"/>
                </a:ext>
              </a:extLst>
            </p:cNvPr>
            <p:cNvCxnSpPr>
              <a:cxnSpLocks/>
            </p:cNvCxnSpPr>
            <p:nvPr/>
          </p:nvCxnSpPr>
          <p:spPr>
            <a:xfrm>
              <a:off x="836398" y="1681692"/>
              <a:ext cx="5243006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DDB91D9E-221C-19B8-7D04-68DEA4216DCD}"/>
                </a:ext>
              </a:extLst>
            </p:cNvPr>
            <p:cNvSpPr txBox="1"/>
            <p:nvPr/>
          </p:nvSpPr>
          <p:spPr>
            <a:xfrm>
              <a:off x="7395948" y="800259"/>
              <a:ext cx="615988" cy="315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697" b="1" dirty="0">
                  <a:solidFill>
                    <a:schemeClr val="accent2"/>
                  </a:solidFill>
                </a:rPr>
                <a:t>x67</a:t>
              </a:r>
              <a:endParaRPr lang="en-US" sz="697" b="1" dirty="0">
                <a:solidFill>
                  <a:schemeClr val="accent2"/>
                </a:solidFill>
              </a:endParaRP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A9D93FFE-91C2-5A24-A676-6BD0B2133BB3}"/>
                </a:ext>
              </a:extLst>
            </p:cNvPr>
            <p:cNvSpPr txBox="1"/>
            <p:nvPr/>
          </p:nvSpPr>
          <p:spPr>
            <a:xfrm>
              <a:off x="3090882" y="1394949"/>
              <a:ext cx="564418" cy="51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60" dirty="0">
                  <a:solidFill>
                    <a:schemeClr val="accent1">
                      <a:lumMod val="75000"/>
                    </a:schemeClr>
                  </a:solidFill>
                </a:rPr>
                <a:t>79.2s</a:t>
              </a:r>
              <a:endParaRPr lang="en-US" sz="76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180E33D-5F13-09F6-35ED-60E78D893065}"/>
                </a:ext>
              </a:extLst>
            </p:cNvPr>
            <p:cNvSpPr txBox="1"/>
            <p:nvPr/>
          </p:nvSpPr>
          <p:spPr>
            <a:xfrm>
              <a:off x="3216052" y="4019477"/>
              <a:ext cx="564418" cy="33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60" dirty="0">
                  <a:solidFill>
                    <a:schemeClr val="accent1">
                      <a:lumMod val="75000"/>
                    </a:schemeClr>
                  </a:solidFill>
                </a:rPr>
                <a:t>50s</a:t>
              </a:r>
              <a:endParaRPr lang="en-US" sz="76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37" name="Connecteur droit avec flèche 191">
              <a:extLst>
                <a:ext uri="{FF2B5EF4-FFF2-40B4-BE49-F238E27FC236}">
                  <a16:creationId xmlns:a16="http://schemas.microsoft.com/office/drawing/2014/main" id="{63C58D40-4BCD-059A-16E0-52C39D56344B}"/>
                </a:ext>
              </a:extLst>
            </p:cNvPr>
            <p:cNvCxnSpPr>
              <a:cxnSpLocks/>
            </p:cNvCxnSpPr>
            <p:nvPr/>
          </p:nvCxnSpPr>
          <p:spPr>
            <a:xfrm>
              <a:off x="822991" y="4348415"/>
              <a:ext cx="5166000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09387375-2D3C-1EAB-2A6A-5E25CF39A3C0}"/>
                </a:ext>
              </a:extLst>
            </p:cNvPr>
            <p:cNvGrpSpPr/>
            <p:nvPr/>
          </p:nvGrpSpPr>
          <p:grpSpPr>
            <a:xfrm>
              <a:off x="4123540" y="207123"/>
              <a:ext cx="3631107" cy="1524465"/>
              <a:chOff x="4140219" y="2781496"/>
              <a:chExt cx="3631107" cy="1524465"/>
            </a:xfrm>
          </p:grpSpPr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72BB7464-5088-CBED-DACA-C1FC7811E629}"/>
                  </a:ext>
                </a:extLst>
              </p:cNvPr>
              <p:cNvSpPr/>
              <p:nvPr/>
            </p:nvSpPr>
            <p:spPr>
              <a:xfrm>
                <a:off x="4140219" y="2781496"/>
                <a:ext cx="3631107" cy="1259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0"/>
              </a:p>
            </p:txBody>
          </p:sp>
          <p:cxnSp>
            <p:nvCxnSpPr>
              <p:cNvPr id="342" name="Connecteur droit avec flèche 187">
                <a:extLst>
                  <a:ext uri="{FF2B5EF4-FFF2-40B4-BE49-F238E27FC236}">
                    <a16:creationId xmlns:a16="http://schemas.microsoft.com/office/drawing/2014/main" id="{502F790D-DBAA-62E8-5A0C-33E5132F86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3919" y="3013303"/>
                <a:ext cx="0" cy="910439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necteur droit avec flèche 215">
                <a:extLst>
                  <a:ext uri="{FF2B5EF4-FFF2-40B4-BE49-F238E27FC236}">
                    <a16:creationId xmlns:a16="http://schemas.microsoft.com/office/drawing/2014/main" id="{D2D668AE-85D0-3A41-1185-E5734F1051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86396" y="3107852"/>
                <a:ext cx="597815" cy="0"/>
              </a:xfrm>
              <a:prstGeom prst="straightConnector1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4" name="ZoneTexte 216">
                <a:extLst>
                  <a:ext uri="{FF2B5EF4-FFF2-40B4-BE49-F238E27FC236}">
                    <a16:creationId xmlns:a16="http://schemas.microsoft.com/office/drawing/2014/main" id="{27584D61-6BDF-BFAC-8032-530900F34302}"/>
                  </a:ext>
                </a:extLst>
              </p:cNvPr>
              <p:cNvSpPr txBox="1"/>
              <p:nvPr/>
            </p:nvSpPr>
            <p:spPr>
              <a:xfrm>
                <a:off x="5085177" y="2794620"/>
                <a:ext cx="612532" cy="515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760" dirty="0">
                    <a:solidFill>
                      <a:schemeClr val="accent2"/>
                    </a:solidFill>
                  </a:rPr>
                  <a:t>330ps</a:t>
                </a:r>
                <a:endParaRPr lang="fr-CH" sz="76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45" name="ZoneTexte 194">
                <a:extLst>
                  <a:ext uri="{FF2B5EF4-FFF2-40B4-BE49-F238E27FC236}">
                    <a16:creationId xmlns:a16="http://schemas.microsoft.com/office/drawing/2014/main" id="{E3162857-B33D-BEF3-DD9B-6FFC31E27321}"/>
                  </a:ext>
                </a:extLst>
              </p:cNvPr>
              <p:cNvSpPr txBox="1"/>
              <p:nvPr/>
            </p:nvSpPr>
            <p:spPr>
              <a:xfrm>
                <a:off x="4169918" y="2995103"/>
                <a:ext cx="635070" cy="392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507" b="1" dirty="0">
                    <a:solidFill>
                      <a:schemeClr val="bg2">
                        <a:lumMod val="50000"/>
                      </a:schemeClr>
                    </a:solidFill>
                  </a:rPr>
                  <a:t>150</a:t>
                </a:r>
                <a:r>
                  <a:rPr lang="en-CH" sz="507" b="1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fr-CH" sz="507" b="1" dirty="0">
                    <a:solidFill>
                      <a:schemeClr val="bg2">
                        <a:lumMod val="50000"/>
                      </a:schemeClr>
                    </a:solidFill>
                  </a:rPr>
                  <a:t>mGy</a:t>
                </a:r>
              </a:p>
            </p:txBody>
          </p:sp>
          <p:cxnSp>
            <p:nvCxnSpPr>
              <p:cNvPr id="346" name="Connecteur droit 193">
                <a:extLst>
                  <a:ext uri="{FF2B5EF4-FFF2-40B4-BE49-F238E27FC236}">
                    <a16:creationId xmlns:a16="http://schemas.microsoft.com/office/drawing/2014/main" id="{2C7DAAAF-790E-2088-3CF3-A7226B25D8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1099" y="3187635"/>
                <a:ext cx="3420000" cy="823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ZoneTexte 216">
                <a:extLst>
                  <a:ext uri="{FF2B5EF4-FFF2-40B4-BE49-F238E27FC236}">
                    <a16:creationId xmlns:a16="http://schemas.microsoft.com/office/drawing/2014/main" id="{6B4F7783-CE61-4E1B-E97A-0BD279EC0F7C}"/>
                  </a:ext>
                </a:extLst>
              </p:cNvPr>
              <p:cNvSpPr txBox="1"/>
              <p:nvPr/>
            </p:nvSpPr>
            <p:spPr>
              <a:xfrm>
                <a:off x="5806988" y="2806515"/>
                <a:ext cx="982664" cy="330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760" dirty="0">
                    <a:solidFill>
                      <a:schemeClr val="accent2"/>
                    </a:solidFill>
                  </a:rPr>
                  <a:t>3ps</a:t>
                </a:r>
                <a:endParaRPr lang="fr-CH" sz="76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9B0B2A7-4496-F7B5-0402-1C9AE8976AF3}"/>
                  </a:ext>
                </a:extLst>
              </p:cNvPr>
              <p:cNvSpPr/>
              <p:nvPr/>
            </p:nvSpPr>
            <p:spPr>
              <a:xfrm>
                <a:off x="5525344" y="3213120"/>
                <a:ext cx="360000" cy="71521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F010BC36-7A4B-B14F-AB20-4D1AF8AE3B3F}"/>
                  </a:ext>
                </a:extLst>
              </p:cNvPr>
              <p:cNvSpPr/>
              <p:nvPr/>
            </p:nvSpPr>
            <p:spPr>
              <a:xfrm>
                <a:off x="6131998" y="3213120"/>
                <a:ext cx="360000" cy="71521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8B04DF09-7BCD-F660-8315-5D1AEE11C54F}"/>
                  </a:ext>
                </a:extLst>
              </p:cNvPr>
              <p:cNvSpPr/>
              <p:nvPr/>
            </p:nvSpPr>
            <p:spPr>
              <a:xfrm>
                <a:off x="7112031" y="3213120"/>
                <a:ext cx="360000" cy="71521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D7AC155-6A5B-C976-CA81-61EB4FE4F843}"/>
                  </a:ext>
                </a:extLst>
              </p:cNvPr>
              <p:cNvSpPr/>
              <p:nvPr/>
            </p:nvSpPr>
            <p:spPr>
              <a:xfrm>
                <a:off x="4918690" y="3213120"/>
                <a:ext cx="360000" cy="71521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cxnSp>
            <p:nvCxnSpPr>
              <p:cNvPr id="352" name="Connecteur droit avec flèche 215">
                <a:extLst>
                  <a:ext uri="{FF2B5EF4-FFF2-40B4-BE49-F238E27FC236}">
                    <a16:creationId xmlns:a16="http://schemas.microsoft.com/office/drawing/2014/main" id="{94F0ECF2-D2E6-C2DE-706A-29C1795584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4477" y="3107402"/>
                <a:ext cx="237985" cy="1"/>
              </a:xfrm>
              <a:prstGeom prst="straightConnector1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A5788C6E-9B65-B87A-6A79-4E57DB8B76C1}"/>
                  </a:ext>
                </a:extLst>
              </p:cNvPr>
              <p:cNvSpPr txBox="1"/>
              <p:nvPr/>
            </p:nvSpPr>
            <p:spPr>
              <a:xfrm>
                <a:off x="6667763" y="3329325"/>
                <a:ext cx="383649" cy="976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140" dirty="0"/>
                  <a:t>...</a:t>
                </a:r>
                <a:endParaRPr lang="en-US" sz="1140" dirty="0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D7CA59CD-3408-6CC3-4241-A4BD2B991F6F}"/>
                  </a:ext>
                </a:extLst>
              </p:cNvPr>
              <p:cNvSpPr/>
              <p:nvPr/>
            </p:nvSpPr>
            <p:spPr>
              <a:xfrm>
                <a:off x="4316721" y="3213120"/>
                <a:ext cx="360000" cy="71521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cxnSp>
            <p:nvCxnSpPr>
              <p:cNvPr id="355" name="Connecteur droit avec flèche 187">
                <a:extLst>
                  <a:ext uri="{FF2B5EF4-FFF2-40B4-BE49-F238E27FC236}">
                    <a16:creationId xmlns:a16="http://schemas.microsoft.com/office/drawing/2014/main" id="{BF102F3E-9A3C-E2CC-E53F-4E13E722AA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669" y="3923742"/>
                <a:ext cx="3420000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EE4A2CBA-8DE8-A260-E70B-628DCBCDF30B}"/>
                </a:ext>
              </a:extLst>
            </p:cNvPr>
            <p:cNvSpPr txBox="1"/>
            <p:nvPr/>
          </p:nvSpPr>
          <p:spPr>
            <a:xfrm>
              <a:off x="7346270" y="787701"/>
              <a:ext cx="615988" cy="315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697" b="1" dirty="0">
                  <a:solidFill>
                    <a:schemeClr val="accent2"/>
                  </a:solidFill>
                </a:rPr>
                <a:t>x67</a:t>
              </a:r>
            </a:p>
          </p:txBody>
        </p:sp>
        <p:cxnSp>
          <p:nvCxnSpPr>
            <p:cNvPr id="376" name="Connecteur droit avec flèche 199">
              <a:extLst>
                <a:ext uri="{FF2B5EF4-FFF2-40B4-BE49-F238E27FC236}">
                  <a16:creationId xmlns:a16="http://schemas.microsoft.com/office/drawing/2014/main" id="{1B9D2D16-55EC-6ABF-8411-BFB9FA6D4B69}"/>
                </a:ext>
              </a:extLst>
            </p:cNvPr>
            <p:cNvCxnSpPr>
              <a:cxnSpLocks/>
            </p:cNvCxnSpPr>
            <p:nvPr/>
          </p:nvCxnSpPr>
          <p:spPr>
            <a:xfrm>
              <a:off x="745161" y="5094457"/>
              <a:ext cx="72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4" descr="A line graph with orange and blue dots and crosses&#10;&#10;Description automatically generated">
            <a:extLst>
              <a:ext uri="{FF2B5EF4-FFF2-40B4-BE49-F238E27FC236}">
                <a16:creationId xmlns:a16="http://schemas.microsoft.com/office/drawing/2014/main" id="{8D2C9CB1-8412-9D8A-84F0-9236FAB73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56" y="1612573"/>
            <a:ext cx="2958894" cy="2432654"/>
          </a:xfrm>
          <a:prstGeom prst="rect">
            <a:avLst/>
          </a:prstGeom>
        </p:spPr>
      </p:pic>
      <p:pic>
        <p:nvPicPr>
          <p:cNvPr id="8" name="Picture 7" descr="A graph of a curve&#10;&#10;Description automatically generated with medium confidence">
            <a:extLst>
              <a:ext uri="{FF2B5EF4-FFF2-40B4-BE49-F238E27FC236}">
                <a16:creationId xmlns:a16="http://schemas.microsoft.com/office/drawing/2014/main" id="{6B3BA759-9747-330E-CE85-7BD247793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56" y="4212558"/>
            <a:ext cx="2958895" cy="2516890"/>
          </a:xfrm>
          <a:prstGeom prst="rect">
            <a:avLst/>
          </a:prstGeom>
        </p:spPr>
      </p:pic>
      <p:pic>
        <p:nvPicPr>
          <p:cNvPr id="6" name="Image 5" descr="Une image contenant Selfie, Visage humain, personne, lèvre&#10;&#10;Description générée automatiquement">
            <a:extLst>
              <a:ext uri="{FF2B5EF4-FFF2-40B4-BE49-F238E27FC236}">
                <a16:creationId xmlns:a16="http://schemas.microsoft.com/office/drawing/2014/main" id="{F39A77D4-6AD5-6926-5FA5-B2E325D9B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3" y="0"/>
            <a:ext cx="527683" cy="8835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3BFA9E-8842-A17E-81F4-FFBE7FFF4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4" y="883527"/>
            <a:ext cx="63030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1000" b="1" dirty="0">
                <a:latin typeface="Arial Narrow" pitchFamily="34" charset="0"/>
              </a:rPr>
              <a:t>H Kacem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38E4342-F8BC-B747-D878-0EAE1E93D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731" y="128552"/>
            <a:ext cx="1187359" cy="114936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BD3C4B26-E674-288C-5532-4003F31C5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35" y="23386"/>
            <a:ext cx="666220" cy="83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037BFA0-10F3-34DB-ED50-7A0EADE59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59" y="883526"/>
            <a:ext cx="5341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1000" b="1" dirty="0">
                <a:latin typeface="Arial Narrow" pitchFamily="34" charset="0"/>
              </a:rPr>
              <a:t>L Kunz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5DC4A4-6BB7-A3DC-0F21-6E0101B75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0360" y="868161"/>
            <a:ext cx="6254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1000" b="1" dirty="0">
                <a:latin typeface="Arial Narrow" pitchFamily="34" charset="0"/>
              </a:rPr>
              <a:t>J Ollivier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E50F2AA-42C7-4645-8231-A851356C9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941" y="34532"/>
            <a:ext cx="666220" cy="82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2F17F5-7EBE-09B4-C7F1-540B490D9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0065" y="0"/>
            <a:ext cx="2958896" cy="13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1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FBFFD-5A02-6E2A-3E28-5C88CB23A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6577B0F7-E44B-5860-5099-C3F3592C0E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4588" y="15875"/>
          <a:ext cx="9904412" cy="682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9905173" imgH="6824199" progId="Prism10.Document">
                  <p:embed/>
                </p:oleObj>
              </mc:Choice>
              <mc:Fallback>
                <p:oleObj name="Prism 10" r:id="rId2" imgW="9905173" imgH="6824199" progId="Prism10.Document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023D6C0E-140B-D436-CA48-E68297C116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4588" y="15875"/>
                        <a:ext cx="9904412" cy="682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33124F3-3440-A78B-AE98-168F7E0A9EB0}"/>
              </a:ext>
            </a:extLst>
          </p:cNvPr>
          <p:cNvSpPr txBox="1"/>
          <p:nvPr/>
        </p:nvSpPr>
        <p:spPr>
          <a:xfrm>
            <a:off x="255437" y="5188249"/>
            <a:ext cx="23913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Total time RT:</a:t>
            </a:r>
          </a:p>
          <a:p>
            <a:r>
              <a:rPr lang="fr-FR" dirty="0"/>
              <a:t> - </a:t>
            </a:r>
            <a:r>
              <a:rPr lang="fr-FR" b="1" dirty="0"/>
              <a:t>666ps: </a:t>
            </a:r>
            <a:r>
              <a:rPr lang="fr-FR" dirty="0"/>
              <a:t>~15-20 ns</a:t>
            </a:r>
          </a:p>
          <a:p>
            <a:r>
              <a:rPr lang="fr-FR" dirty="0"/>
              <a:t> - </a:t>
            </a:r>
            <a:r>
              <a:rPr lang="fr-FR" b="1" dirty="0"/>
              <a:t>0.625: </a:t>
            </a:r>
            <a:r>
              <a:rPr lang="fr-FR" dirty="0"/>
              <a:t>~ 15sec</a:t>
            </a:r>
          </a:p>
          <a:p>
            <a:r>
              <a:rPr lang="fr-FR" dirty="0"/>
              <a:t> - </a:t>
            </a:r>
            <a:r>
              <a:rPr lang="fr-FR" b="1" dirty="0"/>
              <a:t>1.2s: </a:t>
            </a:r>
            <a:r>
              <a:rPr lang="fr-FR" dirty="0"/>
              <a:t>~ 30sec</a:t>
            </a:r>
          </a:p>
          <a:p>
            <a:r>
              <a:rPr lang="fr-FR" dirty="0"/>
              <a:t> - </a:t>
            </a:r>
            <a:r>
              <a:rPr lang="fr-FR" b="1" dirty="0"/>
              <a:t>4s: </a:t>
            </a:r>
            <a:r>
              <a:rPr lang="fr-FR" dirty="0"/>
              <a:t>2min 20sec</a:t>
            </a:r>
            <a:endParaRPr lang="fr-C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A2FF7-1CB8-9A17-D72F-49BF5E65E6A9}"/>
              </a:ext>
            </a:extLst>
          </p:cNvPr>
          <p:cNvSpPr/>
          <p:nvPr/>
        </p:nvSpPr>
        <p:spPr>
          <a:xfrm>
            <a:off x="8264106" y="1423358"/>
            <a:ext cx="353683" cy="327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9A082E-549B-9C41-9256-190A6F101E4C}"/>
              </a:ext>
            </a:extLst>
          </p:cNvPr>
          <p:cNvSpPr/>
          <p:nvPr/>
        </p:nvSpPr>
        <p:spPr>
          <a:xfrm>
            <a:off x="8416506" y="1575758"/>
            <a:ext cx="353683" cy="327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E9DF21-2B03-A35B-A85C-778389A71E20}"/>
              </a:ext>
            </a:extLst>
          </p:cNvPr>
          <p:cNvSpPr/>
          <p:nvPr/>
        </p:nvSpPr>
        <p:spPr>
          <a:xfrm>
            <a:off x="6096000" y="2406770"/>
            <a:ext cx="1063925" cy="810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0A8006-6092-3302-67FD-22851DA1468B}"/>
              </a:ext>
            </a:extLst>
          </p:cNvPr>
          <p:cNvSpPr/>
          <p:nvPr/>
        </p:nvSpPr>
        <p:spPr>
          <a:xfrm>
            <a:off x="919144" y="17252"/>
            <a:ext cx="10329701" cy="681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36E13B-83DB-3165-306C-D24687A8FCAB}"/>
              </a:ext>
            </a:extLst>
          </p:cNvPr>
          <p:cNvSpPr/>
          <p:nvPr/>
        </p:nvSpPr>
        <p:spPr>
          <a:xfrm>
            <a:off x="3194649" y="5926913"/>
            <a:ext cx="7441721" cy="810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59832B-F32C-C0FD-3208-32D1CF39DA1C}"/>
              </a:ext>
            </a:extLst>
          </p:cNvPr>
          <p:cNvSpPr txBox="1"/>
          <p:nvPr/>
        </p:nvSpPr>
        <p:spPr>
          <a:xfrm>
            <a:off x="2490724" y="-185351"/>
            <a:ext cx="688543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b="1" dirty="0" err="1"/>
              <a:t>Spacing</a:t>
            </a:r>
            <a:r>
              <a:rPr lang="fr-FR" sz="3200" b="1" dirty="0"/>
              <a:t> time </a:t>
            </a:r>
            <a:r>
              <a:rPr lang="fr-FR" sz="3200" b="1" dirty="0" err="1"/>
              <a:t>between</a:t>
            </a:r>
            <a:r>
              <a:rPr lang="fr-FR" sz="3200" b="1" dirty="0"/>
              <a:t> </a:t>
            </a:r>
            <a:r>
              <a:rPr lang="fr-FR" sz="3200" b="1" dirty="0" err="1"/>
              <a:t>bunches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45997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023D6C0E-140B-D436-CA48-E68297C116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4588" y="15875"/>
          <a:ext cx="9904412" cy="682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9905173" imgH="6824199" progId="Prism10.Document">
                  <p:embed/>
                </p:oleObj>
              </mc:Choice>
              <mc:Fallback>
                <p:oleObj name="Prism 10" r:id="rId2" imgW="9905173" imgH="6824199" progId="Prism10.Document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023D6C0E-140B-D436-CA48-E68297C116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4588" y="15875"/>
                        <a:ext cx="9904412" cy="682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FAA016AF-AA2F-971F-0CAA-C037BC6B4408}"/>
              </a:ext>
            </a:extLst>
          </p:cNvPr>
          <p:cNvSpPr txBox="1"/>
          <p:nvPr/>
        </p:nvSpPr>
        <p:spPr>
          <a:xfrm>
            <a:off x="255437" y="5188249"/>
            <a:ext cx="23913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Total time RT:</a:t>
            </a:r>
          </a:p>
          <a:p>
            <a:r>
              <a:rPr lang="fr-FR" dirty="0"/>
              <a:t> - </a:t>
            </a:r>
            <a:r>
              <a:rPr lang="fr-FR" b="1" dirty="0"/>
              <a:t>666ps: </a:t>
            </a:r>
            <a:r>
              <a:rPr lang="fr-FR" dirty="0"/>
              <a:t>~15-20 ns</a:t>
            </a:r>
          </a:p>
          <a:p>
            <a:r>
              <a:rPr lang="fr-FR" dirty="0"/>
              <a:t> - </a:t>
            </a:r>
            <a:r>
              <a:rPr lang="fr-FR" b="1" dirty="0"/>
              <a:t>0.625: </a:t>
            </a:r>
            <a:r>
              <a:rPr lang="fr-FR" dirty="0"/>
              <a:t>~ 15sec</a:t>
            </a:r>
          </a:p>
          <a:p>
            <a:r>
              <a:rPr lang="fr-FR" dirty="0"/>
              <a:t> - </a:t>
            </a:r>
            <a:r>
              <a:rPr lang="fr-FR" b="1" dirty="0"/>
              <a:t>1.2s: </a:t>
            </a:r>
            <a:r>
              <a:rPr lang="fr-FR" dirty="0"/>
              <a:t>~ 30sec</a:t>
            </a:r>
          </a:p>
          <a:p>
            <a:r>
              <a:rPr lang="fr-FR" dirty="0"/>
              <a:t> - </a:t>
            </a:r>
            <a:r>
              <a:rPr lang="fr-FR" b="1" dirty="0"/>
              <a:t>4s: </a:t>
            </a:r>
            <a:r>
              <a:rPr lang="fr-FR" dirty="0"/>
              <a:t>2min 20sec</a:t>
            </a:r>
            <a:endParaRPr lang="fr-C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FAB6EB-F3E7-BD06-73C5-5BF4506F159B}"/>
              </a:ext>
            </a:extLst>
          </p:cNvPr>
          <p:cNvSpPr/>
          <p:nvPr/>
        </p:nvSpPr>
        <p:spPr>
          <a:xfrm>
            <a:off x="8264106" y="1423358"/>
            <a:ext cx="353683" cy="327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051458-6E79-FE2B-6006-B380823B3354}"/>
              </a:ext>
            </a:extLst>
          </p:cNvPr>
          <p:cNvSpPr/>
          <p:nvPr/>
        </p:nvSpPr>
        <p:spPr>
          <a:xfrm>
            <a:off x="8416506" y="1575758"/>
            <a:ext cx="353683" cy="327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FFC9A-DA40-6A79-4570-B695FC750DAF}"/>
              </a:ext>
            </a:extLst>
          </p:cNvPr>
          <p:cNvSpPr/>
          <p:nvPr/>
        </p:nvSpPr>
        <p:spPr>
          <a:xfrm>
            <a:off x="919144" y="17252"/>
            <a:ext cx="10329701" cy="681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2878F6-D840-3F9C-87AB-37CE5D884785}"/>
              </a:ext>
            </a:extLst>
          </p:cNvPr>
          <p:cNvSpPr txBox="1"/>
          <p:nvPr/>
        </p:nvSpPr>
        <p:spPr>
          <a:xfrm>
            <a:off x="2490724" y="-185351"/>
            <a:ext cx="688543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b="1" dirty="0" err="1"/>
              <a:t>Spacing</a:t>
            </a:r>
            <a:r>
              <a:rPr lang="fr-FR" sz="3200" b="1" dirty="0"/>
              <a:t> time </a:t>
            </a:r>
            <a:r>
              <a:rPr lang="fr-FR" sz="3200" b="1" dirty="0" err="1"/>
              <a:t>between</a:t>
            </a:r>
            <a:r>
              <a:rPr lang="fr-FR" sz="3200" b="1" dirty="0"/>
              <a:t> </a:t>
            </a:r>
            <a:r>
              <a:rPr lang="fr-FR" sz="3200" b="1" dirty="0" err="1"/>
              <a:t>bunches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750204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C1E3450-65A7-172C-BC31-8E4CE64E926F}"/>
              </a:ext>
            </a:extLst>
          </p:cNvPr>
          <p:cNvSpPr txBox="1"/>
          <p:nvPr/>
        </p:nvSpPr>
        <p:spPr>
          <a:xfrm>
            <a:off x="299720" y="987746"/>
            <a:ext cx="11592560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b="1" dirty="0"/>
              <a:t>VHEE </a:t>
            </a:r>
            <a:r>
              <a:rPr lang="fr-FR" sz="3200" b="1" dirty="0" err="1"/>
              <a:t>beams</a:t>
            </a:r>
            <a:r>
              <a:rPr lang="fr-FR" sz="3200" b="1" dirty="0"/>
              <a:t> </a:t>
            </a:r>
          </a:p>
          <a:p>
            <a:pPr algn="ctr">
              <a:lnSpc>
                <a:spcPct val="150000"/>
              </a:lnSpc>
            </a:pPr>
            <a:endParaRPr lang="fr-FR" sz="3200" b="1" dirty="0"/>
          </a:p>
          <a:p>
            <a:pPr algn="ctr">
              <a:lnSpc>
                <a:spcPct val="150000"/>
              </a:lnSpc>
            </a:pPr>
            <a:r>
              <a:rPr lang="fr-FR" sz="3200" b="1" dirty="0"/>
              <a:t>To </a:t>
            </a:r>
            <a:r>
              <a:rPr lang="fr-FR" sz="3200" b="1" dirty="0" err="1"/>
              <a:t>investigate</a:t>
            </a:r>
            <a:r>
              <a:rPr lang="fr-FR" sz="3200" b="1" dirty="0"/>
              <a:t> the FLASH </a:t>
            </a:r>
            <a:r>
              <a:rPr lang="fr-FR" sz="3200" b="1" dirty="0" err="1"/>
              <a:t>parameters</a:t>
            </a:r>
            <a:endParaRPr lang="fr-FR" sz="3200" b="1" dirty="0"/>
          </a:p>
          <a:p>
            <a:pPr algn="ctr">
              <a:lnSpc>
                <a:spcPct val="150000"/>
              </a:lnSpc>
            </a:pPr>
            <a:endParaRPr lang="fr-FR" sz="3200" b="1" dirty="0"/>
          </a:p>
          <a:p>
            <a:pPr algn="ctr">
              <a:lnSpc>
                <a:spcPct val="150000"/>
              </a:lnSpc>
            </a:pPr>
            <a:r>
              <a:rPr lang="fr-FR" sz="3200" b="1" dirty="0"/>
              <a:t>To </a:t>
            </a:r>
            <a:r>
              <a:rPr lang="fr-FR" sz="3200" b="1" dirty="0" err="1"/>
              <a:t>treat</a:t>
            </a:r>
            <a:r>
              <a:rPr lang="fr-FR" sz="3200" b="1" dirty="0"/>
              <a:t> </a:t>
            </a:r>
            <a:r>
              <a:rPr lang="fr-FR" sz="3200" b="1" dirty="0" err="1"/>
              <a:t>most</a:t>
            </a:r>
            <a:r>
              <a:rPr lang="fr-FR" sz="3200" b="1" dirty="0"/>
              <a:t> tumor sites</a:t>
            </a:r>
            <a:endParaRPr lang="fr-FR" sz="32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fr-FR" sz="32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A9A25B-0EA9-0599-4532-5956EE43598B}"/>
              </a:ext>
            </a:extLst>
          </p:cNvPr>
          <p:cNvSpPr txBox="1"/>
          <p:nvPr/>
        </p:nvSpPr>
        <p:spPr>
          <a:xfrm>
            <a:off x="8270240" y="409777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in a FLASH</a:t>
            </a:r>
            <a:endParaRPr lang="fr-CH" sz="3200" dirty="0"/>
          </a:p>
        </p:txBody>
      </p:sp>
    </p:spTree>
    <p:extLst>
      <p:ext uri="{BB962C8B-B14F-4D97-AF65-F5344CB8AC3E}">
        <p14:creationId xmlns:p14="http://schemas.microsoft.com/office/powerpoint/2010/main" val="3276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97491" y="311143"/>
            <a:ext cx="7862757" cy="7857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CH" sz="3600" b="1" dirty="0"/>
              <a:t>Swiss FLASH «</a:t>
            </a:r>
            <a:r>
              <a:rPr lang="fr-CH" sz="3600" b="1" dirty="0" err="1"/>
              <a:t>dream</a:t>
            </a:r>
            <a:r>
              <a:rPr lang="fr-CH" sz="3600" b="1" dirty="0"/>
              <a:t>» team </a:t>
            </a:r>
          </a:p>
        </p:txBody>
      </p:sp>
      <p:sp>
        <p:nvSpPr>
          <p:cNvPr id="8" name="Rectangle 7"/>
          <p:cNvSpPr/>
          <p:nvPr/>
        </p:nvSpPr>
        <p:spPr>
          <a:xfrm>
            <a:off x="9113" y="1965813"/>
            <a:ext cx="298398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fr-FR" b="1" dirty="0">
                <a:solidFill>
                  <a:srgbClr val="66FFFF"/>
                </a:solidFill>
                <a:ea typeface="Geneva" charset="-128"/>
              </a:rPr>
              <a:t>Biology team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B Petit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J Ollivier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H Kacem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A Almeida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L Kunz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M Knol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A Job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J Franco-Perez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P Ballesteros-Zebadua</a:t>
            </a:r>
          </a:p>
          <a:p>
            <a:pPr eaLnBrk="0" hangingPunct="0"/>
            <a:r>
              <a:rPr lang="fr-FR" sz="1000" b="1" dirty="0">
                <a:solidFill>
                  <a:schemeClr val="bg2">
                    <a:lumMod val="75000"/>
                  </a:schemeClr>
                </a:solidFill>
                <a:ea typeface="Geneva" charset="-128"/>
              </a:rPr>
              <a:t>A Martinotti</a:t>
            </a:r>
          </a:p>
          <a:p>
            <a:pPr eaLnBrk="0" hangingPunct="0"/>
            <a:r>
              <a:rPr lang="fr-FR" sz="1000" b="1" dirty="0">
                <a:solidFill>
                  <a:schemeClr val="bg2">
                    <a:lumMod val="75000"/>
                  </a:schemeClr>
                </a:solidFill>
                <a:ea typeface="Geneva" charset="-128"/>
              </a:rPr>
              <a:t>C Romero</a:t>
            </a:r>
          </a:p>
          <a:p>
            <a:pPr eaLnBrk="0" hangingPunct="0"/>
            <a:r>
              <a:rPr lang="fr-FR" sz="1000" b="1" dirty="0">
                <a:solidFill>
                  <a:schemeClr val="bg2">
                    <a:lumMod val="75000"/>
                  </a:schemeClr>
                </a:solidFill>
                <a:ea typeface="Geneva" charset="-128"/>
              </a:rPr>
              <a:t>C Godfroid</a:t>
            </a:r>
          </a:p>
          <a:p>
            <a:pPr eaLnBrk="0" hangingPunct="0"/>
            <a:r>
              <a:rPr lang="fr-FR" sz="1000" b="1" dirty="0">
                <a:solidFill>
                  <a:schemeClr val="bg2">
                    <a:lumMod val="75000"/>
                  </a:schemeClr>
                </a:solidFill>
                <a:ea typeface="Geneva" charset="-128"/>
              </a:rPr>
              <a:t>R Leavitt</a:t>
            </a:r>
          </a:p>
          <a:p>
            <a:pPr eaLnBrk="0" hangingPunct="0"/>
            <a:r>
              <a:rPr lang="fr-FR" sz="1000" b="1" dirty="0">
                <a:solidFill>
                  <a:schemeClr val="bg2">
                    <a:lumMod val="75000"/>
                  </a:schemeClr>
                </a:solidFill>
                <a:ea typeface="Geneva" charset="-128"/>
              </a:rPr>
              <a:t>J Jansen</a:t>
            </a:r>
          </a:p>
          <a:p>
            <a:pPr eaLnBrk="0" hangingPunct="0"/>
            <a:endParaRPr lang="fr-FR" sz="1000" b="1" dirty="0">
              <a:solidFill>
                <a:schemeClr val="bg2">
                  <a:lumMod val="75000"/>
                </a:schemeClr>
              </a:solidFill>
              <a:ea typeface="Geneva" charset="-128"/>
            </a:endParaRPr>
          </a:p>
          <a:p>
            <a:pPr eaLnBrk="0" hangingPunct="0"/>
            <a:endParaRPr lang="fr-FR" sz="1000" b="1" dirty="0">
              <a:ea typeface="Geneva" charset="-128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01" y="4689620"/>
            <a:ext cx="3218506" cy="108959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58" y="4687516"/>
            <a:ext cx="1445729" cy="57902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22" y="5611251"/>
            <a:ext cx="1716945" cy="32132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22" y="5092748"/>
            <a:ext cx="1469245" cy="562604"/>
          </a:xfrm>
          <a:prstGeom prst="rect">
            <a:avLst/>
          </a:prstGeom>
        </p:spPr>
      </p:pic>
      <p:pic>
        <p:nvPicPr>
          <p:cNvPr id="21" name="Picture 2" descr="RÃ©sultat de recherche d'images pour &quot;swiss national fund synergia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66" y="5932579"/>
            <a:ext cx="1190284" cy="5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081" y="4588006"/>
            <a:ext cx="1242688" cy="122766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105991" y="4886139"/>
            <a:ext cx="198924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fr-FR" sz="1200" b="1" dirty="0">
                <a:solidFill>
                  <a:srgbClr val="FFC000"/>
                </a:solidFill>
              </a:rPr>
              <a:t>Charles Limoli and Team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M Acharya 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P Montay-Gruel         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J Baulch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B Allen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Y Alaghband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105988" y="6264001"/>
            <a:ext cx="1989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fr-FR" sz="1200" b="1" dirty="0">
                <a:solidFill>
                  <a:srgbClr val="C00000"/>
                </a:solidFill>
              </a:rPr>
              <a:t>Billy Loo  and Team</a:t>
            </a:r>
            <a:endParaRPr lang="fr-FR" sz="1200" b="1" dirty="0">
              <a:solidFill>
                <a:srgbClr val="C00000"/>
              </a:solidFill>
              <a:ea typeface="Geneva" charset="-128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105988" y="5920343"/>
            <a:ext cx="1989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fr-FR" sz="1200" b="1" dirty="0">
                <a:solidFill>
                  <a:srgbClr val="FFC000"/>
                </a:solidFill>
              </a:rPr>
              <a:t>Peter Maxim</a:t>
            </a:r>
            <a:endParaRPr lang="fr-FR" sz="1200" b="1" dirty="0">
              <a:solidFill>
                <a:srgbClr val="FFC000"/>
              </a:solidFill>
              <a:ea typeface="Geneva" charset="-128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1083" y="4888950"/>
            <a:ext cx="391615" cy="407597"/>
          </a:xfrm>
          <a:prstGeom prst="rect">
            <a:avLst/>
          </a:prstGeom>
        </p:spPr>
      </p:pic>
      <p:pic>
        <p:nvPicPr>
          <p:cNvPr id="47" name="Picture 4" descr="Université Stanford — Wikipéd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979" y="6148590"/>
            <a:ext cx="507822" cy="50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1230D2-8B07-EF2F-8AFB-29FACE003792}"/>
              </a:ext>
            </a:extLst>
          </p:cNvPr>
          <p:cNvSpPr/>
          <p:nvPr/>
        </p:nvSpPr>
        <p:spPr>
          <a:xfrm>
            <a:off x="1375458" y="1971054"/>
            <a:ext cx="29839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fr-FR" b="1" dirty="0">
                <a:solidFill>
                  <a:srgbClr val="66FFFF"/>
                </a:solidFill>
                <a:ea typeface="Geneva" charset="-128"/>
              </a:rPr>
              <a:t>Clinical team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P Tsoutsou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A Durham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N Koutsouvelis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P Jorge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F De Souza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S Fortunato</a:t>
            </a:r>
          </a:p>
        </p:txBody>
      </p:sp>
      <p:pic>
        <p:nvPicPr>
          <p:cNvPr id="4" name="Picture 2" descr="Paul Scherrer Institute - Wikipedia">
            <a:extLst>
              <a:ext uri="{FF2B5EF4-FFF2-40B4-BE49-F238E27FC236}">
                <a16:creationId xmlns:a16="http://schemas.microsoft.com/office/drawing/2014/main" id="{97F25C8A-2C1A-9675-427E-0977189E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890" y="212342"/>
            <a:ext cx="1248240" cy="44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9">
            <a:extLst>
              <a:ext uri="{FF2B5EF4-FFF2-40B4-BE49-F238E27FC236}">
                <a16:creationId xmlns:a16="http://schemas.microsoft.com/office/drawing/2014/main" id="{E118C3EF-621A-7126-BD01-E0980BA0E754}"/>
              </a:ext>
            </a:extLst>
          </p:cNvPr>
          <p:cNvSpPr txBox="1"/>
          <p:nvPr/>
        </p:nvSpPr>
        <p:spPr>
          <a:xfrm>
            <a:off x="9434467" y="757389"/>
            <a:ext cx="20164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fr-CH" sz="1200" b="1" dirty="0">
                <a:solidFill>
                  <a:srgbClr val="0070C0"/>
                </a:solidFill>
              </a:rPr>
              <a:t>Physics and </a:t>
            </a:r>
            <a:r>
              <a:rPr lang="fr-CH" sz="1200" b="1" dirty="0" err="1">
                <a:solidFill>
                  <a:srgbClr val="0070C0"/>
                </a:solidFill>
              </a:rPr>
              <a:t>clinical</a:t>
            </a:r>
            <a:r>
              <a:rPr lang="fr-CH" sz="1200" b="1" dirty="0">
                <a:solidFill>
                  <a:srgbClr val="0070C0"/>
                </a:solidFill>
              </a:rPr>
              <a:t> team PSI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D C Weber</a:t>
            </a:r>
            <a:endParaRPr lang="fr-FR" sz="1000" b="1" dirty="0"/>
          </a:p>
          <a:p>
            <a:pPr eaLnBrk="0" hangingPunct="0"/>
            <a:r>
              <a:rPr lang="fr-FR" sz="1000" b="1" dirty="0"/>
              <a:t>S Psoroulas</a:t>
            </a:r>
          </a:p>
          <a:p>
            <a:pPr eaLnBrk="0" hangingPunct="0"/>
            <a:r>
              <a:rPr lang="fr-FR" sz="1000" b="1" dirty="0"/>
              <a:t>T Lomax</a:t>
            </a:r>
          </a:p>
          <a:p>
            <a:pPr eaLnBrk="0" hangingPunct="0"/>
            <a:r>
              <a:rPr lang="fr-FR" sz="1000" b="1" dirty="0"/>
              <a:t>M Togno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M David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S Sairos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R </a:t>
            </a:r>
            <a:r>
              <a:rPr lang="fr-FR" sz="1000" b="1" dirty="0" err="1">
                <a:ea typeface="Geneva" charset="-128"/>
              </a:rPr>
              <a:t>Schafer</a:t>
            </a:r>
            <a:endParaRPr lang="fr-FR" sz="1000" b="1" dirty="0">
              <a:ea typeface="Geneva" charset="-128"/>
            </a:endParaRPr>
          </a:p>
          <a:p>
            <a:pPr eaLnBrk="0" hangingPunct="0"/>
            <a:r>
              <a:rPr lang="fr-FR" sz="1000" b="1" dirty="0">
                <a:ea typeface="Geneva" charset="-128"/>
              </a:rPr>
              <a:t>I </a:t>
            </a:r>
            <a:r>
              <a:rPr lang="fr-FR" sz="1000" b="1" dirty="0" err="1">
                <a:ea typeface="Geneva" charset="-128"/>
              </a:rPr>
              <a:t>Collizi</a:t>
            </a:r>
            <a:endParaRPr lang="fr-FR" sz="1000" b="1" dirty="0">
              <a:ea typeface="Geneva" charset="-128"/>
            </a:endParaRPr>
          </a:p>
        </p:txBody>
      </p:sp>
      <p:pic>
        <p:nvPicPr>
          <p:cNvPr id="1026" name="Picture 2" descr="logo-unige – GEG Tech">
            <a:extLst>
              <a:ext uri="{FF2B5EF4-FFF2-40B4-BE49-F238E27FC236}">
                <a16:creationId xmlns:a16="http://schemas.microsoft.com/office/drawing/2014/main" id="{625643D0-226B-0F9A-E3F4-13BD5B5FF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3" y="-244732"/>
            <a:ext cx="1393397" cy="102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1A5C584-2A88-322C-0770-99CB658F12C5}"/>
              </a:ext>
            </a:extLst>
          </p:cNvPr>
          <p:cNvSpPr txBox="1"/>
          <p:nvPr/>
        </p:nvSpPr>
        <p:spPr>
          <a:xfrm>
            <a:off x="385334" y="590799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SPIRIT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82F439-9E77-7F20-F103-9BDCEB9D1F9A}"/>
              </a:ext>
            </a:extLst>
          </p:cNvPr>
          <p:cNvSpPr txBox="1"/>
          <p:nvPr/>
        </p:nvSpPr>
        <p:spPr>
          <a:xfrm>
            <a:off x="7609487" y="587417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P01/R01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B83192-3803-7DA6-ABB4-9B73EE9FED85}"/>
              </a:ext>
            </a:extLst>
          </p:cNvPr>
          <p:cNvSpPr txBox="1"/>
          <p:nvPr/>
        </p:nvSpPr>
        <p:spPr>
          <a:xfrm>
            <a:off x="5685249" y="609266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Varian</a:t>
            </a:r>
            <a:endParaRPr lang="fr-CH" dirty="0"/>
          </a:p>
        </p:txBody>
      </p:sp>
      <p:pic>
        <p:nvPicPr>
          <p:cNvPr id="1028" name="Picture 4" descr="Hopitaux Universitaires de Genève - YouTube">
            <a:extLst>
              <a:ext uri="{FF2B5EF4-FFF2-40B4-BE49-F238E27FC236}">
                <a16:creationId xmlns:a16="http://schemas.microsoft.com/office/drawing/2014/main" id="{D35719A5-F6B7-BFE6-2C6A-FA2446E63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326" y="17167"/>
            <a:ext cx="681222" cy="68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9">
            <a:extLst>
              <a:ext uri="{FF2B5EF4-FFF2-40B4-BE49-F238E27FC236}">
                <a16:creationId xmlns:a16="http://schemas.microsoft.com/office/drawing/2014/main" id="{04181A3B-7D8F-66BA-96BD-65676BB95ADF}"/>
              </a:ext>
            </a:extLst>
          </p:cNvPr>
          <p:cNvSpPr txBox="1"/>
          <p:nvPr/>
        </p:nvSpPr>
        <p:spPr>
          <a:xfrm>
            <a:off x="9581083" y="2834906"/>
            <a:ext cx="2016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fr-CH" sz="1200" b="1" dirty="0" err="1">
                <a:solidFill>
                  <a:srgbClr val="0070C0"/>
                </a:solidFill>
              </a:rPr>
              <a:t>Veterinary</a:t>
            </a:r>
            <a:r>
              <a:rPr lang="fr-CH" sz="1200" b="1" dirty="0">
                <a:solidFill>
                  <a:srgbClr val="0070C0"/>
                </a:solidFill>
              </a:rPr>
              <a:t> </a:t>
            </a:r>
            <a:r>
              <a:rPr lang="fr-CH" sz="1200" b="1" dirty="0" err="1">
                <a:solidFill>
                  <a:srgbClr val="0070C0"/>
                </a:solidFill>
              </a:rPr>
              <a:t>school</a:t>
            </a:r>
            <a:r>
              <a:rPr lang="fr-CH" sz="1200" b="1" dirty="0">
                <a:solidFill>
                  <a:srgbClr val="0070C0"/>
                </a:solidFill>
              </a:rPr>
              <a:t> Zurich</a:t>
            </a:r>
          </a:p>
          <a:p>
            <a:pPr eaLnBrk="0" hangingPunct="0"/>
            <a:r>
              <a:rPr lang="fr-FR" sz="1000" b="1" dirty="0">
                <a:ea typeface="Geneva" charset="-128"/>
              </a:rPr>
              <a:t>C Rohrer-Bley and team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1C47322-08C7-596A-66D4-77692666A2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5807" y="2243140"/>
            <a:ext cx="2914650" cy="495300"/>
          </a:xfrm>
          <a:prstGeom prst="rect">
            <a:avLst/>
          </a:prstGeom>
        </p:spPr>
      </p:pic>
      <p:pic>
        <p:nvPicPr>
          <p:cNvPr id="6" name="Image 5" descr="Une image contenant texte, Graphique, capture d’écran, Police&#10;&#10;Description générée automatiquement">
            <a:extLst>
              <a:ext uri="{FF2B5EF4-FFF2-40B4-BE49-F238E27FC236}">
                <a16:creationId xmlns:a16="http://schemas.microsoft.com/office/drawing/2014/main" id="{4462627B-9BA9-0878-995F-C03068A55D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1" y="1014314"/>
            <a:ext cx="1469653" cy="959338"/>
          </a:xfrm>
          <a:prstGeom prst="rect">
            <a:avLst/>
          </a:prstGeom>
        </p:spPr>
      </p:pic>
      <p:pic>
        <p:nvPicPr>
          <p:cNvPr id="9" name="Picture 2" descr="2021 – Bio Engineering Laboratory | ETH Zurich">
            <a:extLst>
              <a:ext uri="{FF2B5EF4-FFF2-40B4-BE49-F238E27FC236}">
                <a16:creationId xmlns:a16="http://schemas.microsoft.com/office/drawing/2014/main" id="{79B10529-DE35-880B-6A05-4505C22F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50" y="5951184"/>
            <a:ext cx="1092073" cy="9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ERN - Wikipedia">
            <a:extLst>
              <a:ext uri="{FF2B5EF4-FFF2-40B4-BE49-F238E27FC236}">
                <a16:creationId xmlns:a16="http://schemas.microsoft.com/office/drawing/2014/main" id="{5A22B1EF-AC61-627C-D57F-226DB58F8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79" y="3407302"/>
            <a:ext cx="661436" cy="66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9">
            <a:extLst>
              <a:ext uri="{FF2B5EF4-FFF2-40B4-BE49-F238E27FC236}">
                <a16:creationId xmlns:a16="http://schemas.microsoft.com/office/drawing/2014/main" id="{66B6BDD3-72E5-2278-9AF2-36F250B801F1}"/>
              </a:ext>
            </a:extLst>
          </p:cNvPr>
          <p:cNvSpPr txBox="1"/>
          <p:nvPr/>
        </p:nvSpPr>
        <p:spPr>
          <a:xfrm>
            <a:off x="9974012" y="3384728"/>
            <a:ext cx="20164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fr-CH" sz="1200" b="1" dirty="0">
                <a:solidFill>
                  <a:srgbClr val="0070C0"/>
                </a:solidFill>
              </a:rPr>
              <a:t>CLEAR </a:t>
            </a:r>
            <a:r>
              <a:rPr lang="fr-CH" sz="1200" b="1" dirty="0" err="1">
                <a:solidFill>
                  <a:srgbClr val="0070C0"/>
                </a:solidFill>
              </a:rPr>
              <a:t>facility</a:t>
            </a:r>
            <a:endParaRPr lang="fr-CH" sz="1200" b="1" dirty="0">
              <a:solidFill>
                <a:srgbClr val="0070C0"/>
              </a:solidFill>
            </a:endParaRPr>
          </a:p>
          <a:p>
            <a:pPr eaLnBrk="0" hangingPunct="0"/>
            <a:r>
              <a:rPr lang="fr-FR" sz="1000" b="1" dirty="0">
                <a:ea typeface="Geneva" charset="-128"/>
              </a:rPr>
              <a:t>R Corsini</a:t>
            </a:r>
            <a:endParaRPr lang="fr-FR" sz="1000" b="1" dirty="0"/>
          </a:p>
          <a:p>
            <a:pPr eaLnBrk="0" hangingPunct="0"/>
            <a:r>
              <a:rPr lang="fr-FR" sz="1000" b="1" dirty="0"/>
              <a:t>P Korysko</a:t>
            </a:r>
          </a:p>
          <a:p>
            <a:pPr eaLnBrk="0" hangingPunct="0"/>
            <a:r>
              <a:rPr lang="fr-FR" sz="1000" b="1" dirty="0"/>
              <a:t>W Farabolini</a:t>
            </a:r>
          </a:p>
          <a:p>
            <a:pPr eaLnBrk="0" hangingPunct="0"/>
            <a:r>
              <a:rPr lang="fr-FR" sz="1000" b="1" dirty="0"/>
              <a:t>A Gilardi</a:t>
            </a:r>
          </a:p>
        </p:txBody>
      </p:sp>
      <p:pic>
        <p:nvPicPr>
          <p:cNvPr id="17" name="Image 16" descr="Une image contenant habits, personne, homme, intérieur&#10;&#10;Le contenu généré par l’IA peut être incorrect.">
            <a:extLst>
              <a:ext uri="{FF2B5EF4-FFF2-40B4-BE49-F238E27FC236}">
                <a16:creationId xmlns:a16="http://schemas.microsoft.com/office/drawing/2014/main" id="{84851C8E-21A9-4062-FCA3-B110682287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2800" y="1037712"/>
            <a:ext cx="4417620" cy="33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88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6A2E9-1AD2-9A6A-EFFD-1ADDB9918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2452A8-ADBC-79F3-E475-E5956E0F21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E8AE49C-ABAD-2EE0-76C9-37BE7DEB2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type and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626BFC3-6C14-2DEF-AE9D-3236C62D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4000" b="1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Companion Animal Trials</a:t>
            </a:r>
            <a:endParaRPr lang="de-CH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7B1F64E-B27C-8253-ABAC-306BF1A55EBA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Spontaneous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FA78A1C-87DD-A5CA-DE39-DE57AAAC5C8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156524" y="870743"/>
            <a:ext cx="3844131" cy="1215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Hard- &amp; Software →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855DD862-3478-ECB2-29B8-2E8414292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34"/>
          <a:stretch/>
        </p:blipFill>
        <p:spPr bwMode="auto">
          <a:xfrm>
            <a:off x="8272554" y="2029001"/>
            <a:ext cx="3766201" cy="2933347"/>
          </a:xfrm>
          <a:prstGeom prst="rect">
            <a:avLst/>
          </a:prstGeom>
          <a:noFill/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7BCE952-10F6-D14F-B5A1-BFD6BED0CA8C}"/>
              </a:ext>
            </a:extLst>
          </p:cNvPr>
          <p:cNvSpPr txBox="1"/>
          <p:nvPr/>
        </p:nvSpPr>
        <p:spPr>
          <a:xfrm>
            <a:off x="2844683" y="1717977"/>
            <a:ext cx="358616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Spontaneous tumors, genetically heterogeneous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Intact immune system and same environment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Companion animals are routinely irradiated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hypofx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itchFamily="2" charset="2"/>
              <a:buChar char="Þ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Intermediate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span → </a:t>
            </a:r>
            <a:r>
              <a:rPr lang="de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curative</a:t>
            </a: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still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appropriate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749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A0555-DDA1-B940-9AA2-D273F6B0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521015"/>
            <a:ext cx="10562633" cy="45243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FEATHER: Phase 2/3 trial on feline oral squamous cell carcinoma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7358F-78D7-7E4E-AE21-36A1FACAF8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945" y="1364566"/>
            <a:ext cx="10562632" cy="45579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 proton arms with comparable BED (for CONV)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Arm 1: 3x11Gy CONV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Arm 2: 3x11Gy FLASH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beams (RBE = 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energy-switching deadtime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range and LET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beams = higher dose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Primary endpoint: acute toxicity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Secondary endpoint: anti-tumor efficacy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E11D7-9280-9B48-B57E-908539CC8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567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Psoroulas | New beams: FLASH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567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5F7909-CE38-3145-B0C5-5984CD68E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737" y="1595683"/>
            <a:ext cx="3113175" cy="29111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5174C7-08F3-4545-B48B-989B58BABD31}"/>
              </a:ext>
            </a:extLst>
          </p:cNvPr>
          <p:cNvSpPr txBox="1"/>
          <p:nvPr/>
        </p:nvSpPr>
        <p:spPr>
          <a:xfrm>
            <a:off x="5287732" y="5716039"/>
            <a:ext cx="4430817" cy="473146"/>
          </a:xfrm>
          <a:prstGeom prst="rect">
            <a:avLst/>
          </a:prstGeom>
          <a:solidFill>
            <a:srgbClr val="99BEDC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KFS 5639-08-2022, PI: C. Rohrer Bley, UZH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Psoroulas, UZH / DC Weber, PSI /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MCVozenin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HUG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168EF0-7595-404C-B6AD-A9EC137C5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49" y="4914785"/>
            <a:ext cx="2590800" cy="774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2AC3BB-C09A-5442-950E-613E21A33A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10162" r="10447" b="10491"/>
          <a:stretch/>
        </p:blipFill>
        <p:spPr>
          <a:xfrm>
            <a:off x="9718549" y="4868585"/>
            <a:ext cx="1405438" cy="1379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22E53A-9D27-EE46-9258-CC16B5898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99" y="4576272"/>
            <a:ext cx="1441450" cy="5148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BE6576-9788-7E45-BE83-5BCA1C0ED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099" y="4975606"/>
            <a:ext cx="1390650" cy="7431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3034FD-1BDE-174C-83A9-C3BA8FEC4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567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07.11.2024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567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C928BF-1EFA-B2DA-1883-5F7C75233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9635" y="130319"/>
            <a:ext cx="1038688" cy="10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1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830580"/>
            <a:ext cx="10530840" cy="519684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190912" y="300602"/>
            <a:ext cx="191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/>
              <a:t>Preclinical</a:t>
            </a:r>
            <a:r>
              <a:rPr lang="fr-CH" b="1" dirty="0"/>
              <a:t> </a:t>
            </a:r>
            <a:r>
              <a:rPr lang="fr-CH" b="1" dirty="0" err="1"/>
              <a:t>results</a:t>
            </a:r>
            <a:r>
              <a:rPr lang="fr-CH" b="1" dirty="0"/>
              <a:t> </a:t>
            </a:r>
          </a:p>
        </p:txBody>
      </p:sp>
      <p:sp>
        <p:nvSpPr>
          <p:cNvPr id="6" name="Cœur 5">
            <a:extLst>
              <a:ext uri="{FF2B5EF4-FFF2-40B4-BE49-F238E27FC236}">
                <a16:creationId xmlns:a16="http://schemas.microsoft.com/office/drawing/2014/main" id="{D9C6A398-469C-4850-387A-3998452263E1}"/>
              </a:ext>
            </a:extLst>
          </p:cNvPr>
          <p:cNvSpPr/>
          <p:nvPr/>
        </p:nvSpPr>
        <p:spPr>
          <a:xfrm>
            <a:off x="323186" y="4086225"/>
            <a:ext cx="440055" cy="43815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5F2408-2633-B21C-3FF0-438CD7E7494B}"/>
              </a:ext>
            </a:extLst>
          </p:cNvPr>
          <p:cNvSpPr txBox="1"/>
          <p:nvPr/>
        </p:nvSpPr>
        <p:spPr>
          <a:xfrm>
            <a:off x="0" y="4854247"/>
            <a:ext cx="11657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Long-</a:t>
            </a:r>
            <a:r>
              <a:rPr lang="fr-CH" sz="1000" dirty="0" err="1"/>
              <a:t>term</a:t>
            </a:r>
            <a:r>
              <a:rPr lang="fr-CH" sz="1000" dirty="0"/>
              <a:t> </a:t>
            </a:r>
            <a:r>
              <a:rPr lang="fr-CH" sz="1000" dirty="0" err="1"/>
              <a:t>sparing</a:t>
            </a:r>
            <a:r>
              <a:rPr lang="fr-CH" sz="1000" dirty="0"/>
              <a:t> </a:t>
            </a:r>
          </a:p>
          <a:p>
            <a:r>
              <a:rPr lang="fr-CH" sz="1000" dirty="0"/>
              <a:t>of </a:t>
            </a:r>
            <a:r>
              <a:rPr lang="fr-CH" sz="1000" dirty="0" err="1"/>
              <a:t>vasculature</a:t>
            </a:r>
            <a:endParaRPr lang="fr-CH" sz="1000" dirty="0"/>
          </a:p>
          <a:p>
            <a:r>
              <a:rPr lang="fr-CH" sz="1000" dirty="0"/>
              <a:t>No </a:t>
            </a:r>
            <a:r>
              <a:rPr lang="fr-CH" sz="1000" dirty="0" err="1"/>
              <a:t>fibrosis</a:t>
            </a:r>
            <a:endParaRPr lang="fr-CH" sz="1000" dirty="0"/>
          </a:p>
        </p:txBody>
      </p:sp>
      <p:pic>
        <p:nvPicPr>
          <p:cNvPr id="9" name="Picture 2" descr="51111210-9bf5-4bee-b692-f44102eb8893@intranet">
            <a:extLst>
              <a:ext uri="{FF2B5EF4-FFF2-40B4-BE49-F238E27FC236}">
                <a16:creationId xmlns:a16="http://schemas.microsoft.com/office/drawing/2014/main" id="{3D89A0E0-1405-45BF-CC1E-7A369BAE6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5036"/>
          <a:stretch/>
        </p:blipFill>
        <p:spPr bwMode="auto">
          <a:xfrm>
            <a:off x="10981947" y="67017"/>
            <a:ext cx="1046313" cy="15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469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0876D6C-79AE-C505-E311-CF54C7BAF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8372" y="857250"/>
            <a:ext cx="6858000" cy="51435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EC2042F-9D6B-6B19-1B73-984F0A2A4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9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879D596-E61A-834A-AEFD-F519FB26199D}"/>
              </a:ext>
            </a:extLst>
          </p:cNvPr>
          <p:cNvSpPr txBox="1"/>
          <p:nvPr/>
        </p:nvSpPr>
        <p:spPr>
          <a:xfrm>
            <a:off x="3692925" y="203013"/>
            <a:ext cx="528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10 Gy Single pulse </a:t>
            </a:r>
            <a:r>
              <a:rPr lang="en-US" sz="2400" b="1" dirty="0"/>
              <a:t>WB FLASH irradiation</a:t>
            </a:r>
          </a:p>
          <a:p>
            <a:pPr algn="ctr"/>
            <a:r>
              <a:rPr lang="en-US" sz="2400" b="1" dirty="0"/>
              <a:t>Brain function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080BA4-9A9B-744D-8410-040AD1522228}"/>
              </a:ext>
            </a:extLst>
          </p:cNvPr>
          <p:cNvSpPr txBox="1"/>
          <p:nvPr/>
        </p:nvSpPr>
        <p:spPr>
          <a:xfrm>
            <a:off x="5645087" y="1767536"/>
            <a:ext cx="17495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i="1" dirty="0"/>
              <a:t>Montay-Gruel et al. 2017</a:t>
            </a:r>
          </a:p>
          <a:p>
            <a:pPr algn="ctr"/>
            <a:r>
              <a:rPr lang="fr-FR" sz="1200" i="1" dirty="0"/>
              <a:t>Montay-Gruel et al. 2018</a:t>
            </a:r>
          </a:p>
          <a:p>
            <a:pPr algn="ctr"/>
            <a:r>
              <a:rPr lang="fr-FR" sz="1200" i="1" dirty="0"/>
              <a:t>Montay-Gruel et al. 2019</a:t>
            </a:r>
          </a:p>
          <a:p>
            <a:pPr algn="ctr"/>
            <a:r>
              <a:rPr lang="fr-FR" sz="1200" i="1" dirty="0"/>
              <a:t>Simmons et al. 2019</a:t>
            </a:r>
          </a:p>
          <a:p>
            <a:pPr algn="ctr"/>
            <a:r>
              <a:rPr lang="fr-FR" sz="1200" i="1" dirty="0"/>
              <a:t>Alaghband et al. 2020</a:t>
            </a:r>
          </a:p>
          <a:p>
            <a:pPr algn="ctr"/>
            <a:r>
              <a:rPr lang="fr-FR" sz="1200" i="1" dirty="0" err="1"/>
              <a:t>Alaghband</a:t>
            </a:r>
            <a:r>
              <a:rPr lang="fr-FR" sz="1200" i="1" dirty="0"/>
              <a:t> et al. 2023</a:t>
            </a:r>
          </a:p>
          <a:p>
            <a:pPr algn="ctr"/>
            <a:r>
              <a:rPr lang="fr-FR" sz="1200" i="1" dirty="0"/>
              <a:t>Allen et al, 2023</a:t>
            </a:r>
          </a:p>
          <a:p>
            <a:pPr algn="ctr"/>
            <a:r>
              <a:rPr lang="fr-FR" sz="1200" i="1" dirty="0"/>
              <a:t>Almeida et al, 2024</a:t>
            </a:r>
          </a:p>
        </p:txBody>
      </p:sp>
      <p:pic>
        <p:nvPicPr>
          <p:cNvPr id="12" name="Image 4" descr="Image 4">
            <a:extLst>
              <a:ext uri="{FF2B5EF4-FFF2-40B4-BE49-F238E27FC236}">
                <a16:creationId xmlns:a16="http://schemas.microsoft.com/office/drawing/2014/main" id="{2B9860A0-9C69-5848-936E-95206D215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12" y="2552366"/>
            <a:ext cx="4131711" cy="1930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CD989D6-6EB6-CB44-A7CE-7B91E4E36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61" r="9676"/>
          <a:stretch/>
        </p:blipFill>
        <p:spPr>
          <a:xfrm>
            <a:off x="8858978" y="1187898"/>
            <a:ext cx="2541373" cy="182516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flipH="1">
            <a:off x="1882466" y="1607778"/>
            <a:ext cx="92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Adults</a:t>
            </a:r>
            <a:endParaRPr lang="fr-CH" dirty="0"/>
          </a:p>
        </p:txBody>
      </p:sp>
      <p:sp>
        <p:nvSpPr>
          <p:cNvPr id="23" name="ZoneTexte 22"/>
          <p:cNvSpPr txBox="1"/>
          <p:nvPr/>
        </p:nvSpPr>
        <p:spPr>
          <a:xfrm flipH="1">
            <a:off x="9553395" y="672893"/>
            <a:ext cx="138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Pediatrics</a:t>
            </a:r>
            <a:endParaRPr lang="fr-CH" dirty="0"/>
          </a:p>
        </p:txBody>
      </p:sp>
      <p:pic>
        <p:nvPicPr>
          <p:cNvPr id="9" name="Picture 7" descr="Diagram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34" y="3791563"/>
            <a:ext cx="5943600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0129664" y="2967865"/>
            <a:ext cx="71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10 Gy</a:t>
            </a:r>
          </a:p>
        </p:txBody>
      </p:sp>
    </p:spTree>
    <p:extLst>
      <p:ext uri="{BB962C8B-B14F-4D97-AF65-F5344CB8AC3E}">
        <p14:creationId xmlns:p14="http://schemas.microsoft.com/office/powerpoint/2010/main" val="2498103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994B63-4FD6-0A9B-7852-36315962D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11" y="1877962"/>
            <a:ext cx="7429656" cy="417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21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5220B639-426C-0E24-F618-0014907FE9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3113" y="30163"/>
          <a:ext cx="8104187" cy="679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8104494" imgH="6796827" progId="Prism10.Document">
                  <p:embed/>
                </p:oleObj>
              </mc:Choice>
              <mc:Fallback>
                <p:oleObj name="Prism 10" r:id="rId2" imgW="8104494" imgH="6796827" progId="Prism10.Document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5220B639-426C-0E24-F618-0014907FE9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43113" y="30163"/>
                        <a:ext cx="8104187" cy="679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5D85A0D-48E8-7A59-9538-CFA6C13ADCE4}"/>
              </a:ext>
            </a:extLst>
          </p:cNvPr>
          <p:cNvSpPr/>
          <p:nvPr/>
        </p:nvSpPr>
        <p:spPr>
          <a:xfrm>
            <a:off x="2043113" y="111760"/>
            <a:ext cx="7436167" cy="833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DDB814-D182-3D2B-0114-960C600FF3F3}"/>
              </a:ext>
            </a:extLst>
          </p:cNvPr>
          <p:cNvSpPr txBox="1"/>
          <p:nvPr/>
        </p:nvSpPr>
        <p:spPr>
          <a:xfrm>
            <a:off x="2490724" y="-185351"/>
            <a:ext cx="688543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b="1" dirty="0"/>
              <a:t>Dose per </a:t>
            </a:r>
            <a:r>
              <a:rPr lang="fr-FR" sz="3200" b="1" dirty="0" err="1"/>
              <a:t>bunch</a:t>
            </a:r>
            <a:r>
              <a:rPr lang="fr-FR" sz="3200" b="1" dirty="0"/>
              <a:t> </a:t>
            </a:r>
            <a:r>
              <a:rPr lang="fr-FR" sz="3200" b="1" dirty="0" err="1"/>
              <a:t>escalation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7484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7AF78-810F-B2FA-AE71-97B92FC01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C6D294A4-1ACF-7438-8602-4ADEDD5D9208}"/>
              </a:ext>
            </a:extLst>
          </p:cNvPr>
          <p:cNvGrpSpPr/>
          <p:nvPr/>
        </p:nvGrpSpPr>
        <p:grpSpPr>
          <a:xfrm>
            <a:off x="4046254" y="2201331"/>
            <a:ext cx="5100829" cy="2085550"/>
            <a:chOff x="3524250" y="2844452"/>
            <a:chExt cx="5100829" cy="20855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F664F05-368D-5DFD-09F0-DF9CA30E9C69}"/>
                </a:ext>
              </a:extLst>
            </p:cNvPr>
            <p:cNvSpPr/>
            <p:nvPr/>
          </p:nvSpPr>
          <p:spPr>
            <a:xfrm>
              <a:off x="6608685" y="4711905"/>
              <a:ext cx="201564" cy="1596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BFAE589-E501-FFB6-7906-214911657E11}"/>
                </a:ext>
              </a:extLst>
            </p:cNvPr>
            <p:cNvSpPr/>
            <p:nvPr/>
          </p:nvSpPr>
          <p:spPr>
            <a:xfrm>
              <a:off x="7420957" y="4711905"/>
              <a:ext cx="201564" cy="1596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EBF5C8B8-7829-4281-6D86-E38E0FE3311F}"/>
                </a:ext>
              </a:extLst>
            </p:cNvPr>
            <p:cNvSpPr txBox="1"/>
            <p:nvPr/>
          </p:nvSpPr>
          <p:spPr>
            <a:xfrm>
              <a:off x="7068158" y="2844452"/>
              <a:ext cx="24301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140" dirty="0"/>
                <a:t>...</a:t>
              </a:r>
              <a:endParaRPr lang="en-US" sz="1140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AF5EB07F-B121-11A2-D632-EF1D80494783}"/>
                </a:ext>
              </a:extLst>
            </p:cNvPr>
            <p:cNvSpPr/>
            <p:nvPr/>
          </p:nvSpPr>
          <p:spPr>
            <a:xfrm>
              <a:off x="5506625" y="4036445"/>
              <a:ext cx="2298737" cy="675744"/>
            </a:xfrm>
            <a:custGeom>
              <a:avLst/>
              <a:gdLst>
                <a:gd name="connsiteX0" fmla="*/ 0 w 3629025"/>
                <a:gd name="connsiteY0" fmla="*/ 0 h 1066800"/>
                <a:gd name="connsiteX1" fmla="*/ 3629025 w 3629025"/>
                <a:gd name="connsiteY1" fmla="*/ 3175 h 1066800"/>
                <a:gd name="connsiteX2" fmla="*/ 2057400 w 3629025"/>
                <a:gd name="connsiteY2" fmla="*/ 1066800 h 1066800"/>
                <a:gd name="connsiteX3" fmla="*/ 1736725 w 3629025"/>
                <a:gd name="connsiteY3" fmla="*/ 1063625 h 1066800"/>
                <a:gd name="connsiteX4" fmla="*/ 0 w 3629025"/>
                <a:gd name="connsiteY4" fmla="*/ 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9025" h="1066800">
                  <a:moveTo>
                    <a:pt x="0" y="0"/>
                  </a:moveTo>
                  <a:lnTo>
                    <a:pt x="3629025" y="3175"/>
                  </a:lnTo>
                  <a:lnTo>
                    <a:pt x="2057400" y="1066800"/>
                  </a:lnTo>
                  <a:lnTo>
                    <a:pt x="1736725" y="1063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/>
            </a:p>
          </p:txBody>
        </p:sp>
        <p:sp>
          <p:nvSpPr>
            <p:cNvPr id="155" name="ZoneTexte 154">
              <a:extLst>
                <a:ext uri="{FF2B5EF4-FFF2-40B4-BE49-F238E27FC236}">
                  <a16:creationId xmlns:a16="http://schemas.microsoft.com/office/drawing/2014/main" id="{4A67B3AC-DD0E-FA6A-E1AB-4DA60B821FFD}"/>
                </a:ext>
              </a:extLst>
            </p:cNvPr>
            <p:cNvSpPr txBox="1"/>
            <p:nvPr/>
          </p:nvSpPr>
          <p:spPr>
            <a:xfrm>
              <a:off x="3981154" y="3209181"/>
              <a:ext cx="1349056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40" b="1" dirty="0"/>
                <a:t>10 Gy at eRT6</a:t>
              </a:r>
              <a:endParaRPr lang="en-US" sz="1140" b="1" dirty="0"/>
            </a:p>
          </p:txBody>
        </p:sp>
        <p:cxnSp>
          <p:nvCxnSpPr>
            <p:cNvPr id="156" name="Connecteur droit avec flèche 155">
              <a:extLst>
                <a:ext uri="{FF2B5EF4-FFF2-40B4-BE49-F238E27FC236}">
                  <a16:creationId xmlns:a16="http://schemas.microsoft.com/office/drawing/2014/main" id="{CB4E6C7C-7DB6-6F99-BD41-0EE259B062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58330" y="3520487"/>
              <a:ext cx="6046" cy="13632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9FB0151F-D447-77A6-FC9A-53D6D1ED89B9}"/>
                </a:ext>
              </a:extLst>
            </p:cNvPr>
            <p:cNvSpPr/>
            <p:nvPr/>
          </p:nvSpPr>
          <p:spPr>
            <a:xfrm>
              <a:off x="4151877" y="4711905"/>
              <a:ext cx="201564" cy="1596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F9EE8680-B041-4C2C-3691-22D0EB043FCF}"/>
                </a:ext>
              </a:extLst>
            </p:cNvPr>
            <p:cNvSpPr/>
            <p:nvPr/>
          </p:nvSpPr>
          <p:spPr>
            <a:xfrm>
              <a:off x="4558012" y="4711905"/>
              <a:ext cx="201564" cy="1596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F9EABA07-8D5B-D638-72EC-7D2D765662D5}"/>
                </a:ext>
              </a:extLst>
            </p:cNvPr>
            <p:cNvSpPr/>
            <p:nvPr/>
          </p:nvSpPr>
          <p:spPr>
            <a:xfrm>
              <a:off x="4964147" y="4711905"/>
              <a:ext cx="201564" cy="1596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8F7D4247-AC3B-490D-6E78-DA3DBFDEF91F}"/>
                </a:ext>
              </a:extLst>
            </p:cNvPr>
            <p:cNvSpPr/>
            <p:nvPr/>
          </p:nvSpPr>
          <p:spPr>
            <a:xfrm>
              <a:off x="5370282" y="4711905"/>
              <a:ext cx="201564" cy="1596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1EBF27C-D9F0-657C-654E-285C4C67D8CC}"/>
                </a:ext>
              </a:extLst>
            </p:cNvPr>
            <p:cNvSpPr/>
            <p:nvPr/>
          </p:nvSpPr>
          <p:spPr>
            <a:xfrm>
              <a:off x="5776417" y="4711905"/>
              <a:ext cx="201564" cy="1596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62D0DB7E-C4AA-A653-9CA5-11246CAA35C3}"/>
                </a:ext>
              </a:extLst>
            </p:cNvPr>
            <p:cNvSpPr/>
            <p:nvPr/>
          </p:nvSpPr>
          <p:spPr>
            <a:xfrm>
              <a:off x="6182553" y="4711905"/>
              <a:ext cx="201564" cy="1596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0525F3A-A293-23A7-7C80-E42E5BFD16AE}"/>
                </a:ext>
              </a:extLst>
            </p:cNvPr>
            <p:cNvSpPr/>
            <p:nvPr/>
          </p:nvSpPr>
          <p:spPr>
            <a:xfrm>
              <a:off x="7908470" y="3711500"/>
              <a:ext cx="364856" cy="1158864"/>
            </a:xfrm>
            <a:prstGeom prst="rect">
              <a:avLst/>
            </a:prstGeom>
            <a:solidFill>
              <a:srgbClr val="E87878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/>
            </a:p>
          </p:txBody>
        </p:sp>
        <p:cxnSp>
          <p:nvCxnSpPr>
            <p:cNvPr id="165" name="Connecteur droit avec flèche 164">
              <a:extLst>
                <a:ext uri="{FF2B5EF4-FFF2-40B4-BE49-F238E27FC236}">
                  <a16:creationId xmlns:a16="http://schemas.microsoft.com/office/drawing/2014/main" id="{F1B1ADBE-3E3B-B29E-155A-7FAEE548EC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4375" y="4868782"/>
              <a:ext cx="4560704" cy="149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>
              <a:extLst>
                <a:ext uri="{FF2B5EF4-FFF2-40B4-BE49-F238E27FC236}">
                  <a16:creationId xmlns:a16="http://schemas.microsoft.com/office/drawing/2014/main" id="{8181D40D-F7BD-C852-3543-ECD3A79C12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2187" y="3711500"/>
              <a:ext cx="4336452" cy="113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>
              <a:extLst>
                <a:ext uri="{FF2B5EF4-FFF2-40B4-BE49-F238E27FC236}">
                  <a16:creationId xmlns:a16="http://schemas.microsoft.com/office/drawing/2014/main" id="{0A12B39D-9329-78ED-8BC7-96BEC89003E4}"/>
                </a:ext>
              </a:extLst>
            </p:cNvPr>
            <p:cNvCxnSpPr>
              <a:cxnSpLocks/>
            </p:cNvCxnSpPr>
            <p:nvPr/>
          </p:nvCxnSpPr>
          <p:spPr>
            <a:xfrm>
              <a:off x="4064375" y="4714062"/>
              <a:ext cx="437539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ZoneTexte 167">
              <a:extLst>
                <a:ext uri="{FF2B5EF4-FFF2-40B4-BE49-F238E27FC236}">
                  <a16:creationId xmlns:a16="http://schemas.microsoft.com/office/drawing/2014/main" id="{7C935BB0-1618-0CFC-9156-5C03AD5CAD51}"/>
                </a:ext>
              </a:extLst>
            </p:cNvPr>
            <p:cNvSpPr txBox="1"/>
            <p:nvPr/>
          </p:nvSpPr>
          <p:spPr>
            <a:xfrm>
              <a:off x="5362109" y="4379716"/>
              <a:ext cx="926188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chemeClr val="accent1">
                      <a:lumMod val="75000"/>
                    </a:schemeClr>
                  </a:solidFill>
                </a:rPr>
                <a:t>700 </a:t>
              </a:r>
              <a:r>
                <a:rPr lang="en-CH" sz="760" b="1" dirty="0">
                  <a:solidFill>
                    <a:schemeClr val="accent1">
                      <a:lumMod val="75000"/>
                    </a:schemeClr>
                  </a:solidFill>
                </a:rPr>
                <a:t>pulse of 3000 bunches each</a:t>
              </a:r>
              <a:endParaRPr lang="fr-CH" sz="76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69" name="ZoneTexte 168">
              <a:extLst>
                <a:ext uri="{FF2B5EF4-FFF2-40B4-BE49-F238E27FC236}">
                  <a16:creationId xmlns:a16="http://schemas.microsoft.com/office/drawing/2014/main" id="{5AB53BED-1BE7-074B-EFBF-7F4C33FE8218}"/>
                </a:ext>
              </a:extLst>
            </p:cNvPr>
            <p:cNvSpPr txBox="1"/>
            <p:nvPr/>
          </p:nvSpPr>
          <p:spPr>
            <a:xfrm>
              <a:off x="7780692" y="3248013"/>
              <a:ext cx="766074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rgbClr val="C00000"/>
                  </a:solidFill>
                </a:rPr>
                <a:t>1 </a:t>
              </a:r>
              <a:r>
                <a:rPr lang="en-CH" sz="760" b="1" dirty="0">
                  <a:solidFill>
                    <a:srgbClr val="C00000"/>
                  </a:solidFill>
                </a:rPr>
                <a:t>pulse of </a:t>
              </a:r>
            </a:p>
            <a:p>
              <a:pPr algn="ctr"/>
              <a:r>
                <a:rPr lang="en-CH" sz="760" b="1" dirty="0">
                  <a:solidFill>
                    <a:srgbClr val="C00000"/>
                  </a:solidFill>
                </a:rPr>
                <a:t>5500 bunches</a:t>
              </a:r>
              <a:endParaRPr lang="fr-CH" sz="76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70" name="Connecteur droit avec flèche 169">
              <a:extLst>
                <a:ext uri="{FF2B5EF4-FFF2-40B4-BE49-F238E27FC236}">
                  <a16:creationId xmlns:a16="http://schemas.microsoft.com/office/drawing/2014/main" id="{65662E79-3966-CA23-2B09-2013EE95E3DA}"/>
                </a:ext>
              </a:extLst>
            </p:cNvPr>
            <p:cNvCxnSpPr>
              <a:cxnSpLocks/>
            </p:cNvCxnSpPr>
            <p:nvPr/>
          </p:nvCxnSpPr>
          <p:spPr>
            <a:xfrm>
              <a:off x="4220751" y="4615325"/>
              <a:ext cx="45686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ZoneTexte 170">
              <a:extLst>
                <a:ext uri="{FF2B5EF4-FFF2-40B4-BE49-F238E27FC236}">
                  <a16:creationId xmlns:a16="http://schemas.microsoft.com/office/drawing/2014/main" id="{F28838D8-23F2-0220-F274-9D3FD0A5C8FB}"/>
                </a:ext>
              </a:extLst>
            </p:cNvPr>
            <p:cNvSpPr txBox="1"/>
            <p:nvPr/>
          </p:nvSpPr>
          <p:spPr>
            <a:xfrm>
              <a:off x="4041147" y="3414390"/>
              <a:ext cx="776040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/>
                <a:t>Dose per </a:t>
              </a:r>
              <a:r>
                <a:rPr lang="en-CH" sz="760" dirty="0"/>
                <a:t>bunch of 4.6ps</a:t>
              </a:r>
              <a:endParaRPr lang="fr-CH" sz="760" dirty="0"/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6C665197-CD20-37E1-E480-C1A7AD773462}"/>
                </a:ext>
              </a:extLst>
            </p:cNvPr>
            <p:cNvSpPr txBox="1"/>
            <p:nvPr/>
          </p:nvSpPr>
          <p:spPr>
            <a:xfrm>
              <a:off x="3553770" y="3609737"/>
              <a:ext cx="578971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/>
                <a:t>1</a:t>
              </a:r>
              <a:r>
                <a:rPr lang="en-CH" sz="760" b="1" dirty="0"/>
                <a:t>.8</a:t>
              </a:r>
              <a:r>
                <a:rPr lang="fr-CH" sz="760" b="1" dirty="0"/>
                <a:t>mGy</a:t>
              </a:r>
            </a:p>
          </p:txBody>
        </p:sp>
        <p:sp>
          <p:nvSpPr>
            <p:cNvPr id="173" name="ZoneTexte 172">
              <a:extLst>
                <a:ext uri="{FF2B5EF4-FFF2-40B4-BE49-F238E27FC236}">
                  <a16:creationId xmlns:a16="http://schemas.microsoft.com/office/drawing/2014/main" id="{5F78744C-8B11-470C-C5C2-0882E6378E25}"/>
                </a:ext>
              </a:extLst>
            </p:cNvPr>
            <p:cNvSpPr txBox="1"/>
            <p:nvPr/>
          </p:nvSpPr>
          <p:spPr>
            <a:xfrm>
              <a:off x="3524250" y="4595217"/>
              <a:ext cx="578971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b="1" dirty="0"/>
                <a:t>0.005</a:t>
              </a:r>
              <a:r>
                <a:rPr lang="fr-CH" sz="760" b="1" dirty="0"/>
                <a:t>mGy</a:t>
              </a:r>
            </a:p>
          </p:txBody>
        </p:sp>
        <p:cxnSp>
          <p:nvCxnSpPr>
            <p:cNvPr id="174" name="Connecteur droit avec flèche 173">
              <a:extLst>
                <a:ext uri="{FF2B5EF4-FFF2-40B4-BE49-F238E27FC236}">
                  <a16:creationId xmlns:a16="http://schemas.microsoft.com/office/drawing/2014/main" id="{19983228-C459-FD3D-D57B-E8536CF521CD}"/>
                </a:ext>
              </a:extLst>
            </p:cNvPr>
            <p:cNvCxnSpPr>
              <a:cxnSpLocks/>
            </p:cNvCxnSpPr>
            <p:nvPr/>
          </p:nvCxnSpPr>
          <p:spPr>
            <a:xfrm>
              <a:off x="4972210" y="4615325"/>
              <a:ext cx="20156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avec flèche 174">
              <a:extLst>
                <a:ext uri="{FF2B5EF4-FFF2-40B4-BE49-F238E27FC236}">
                  <a16:creationId xmlns:a16="http://schemas.microsoft.com/office/drawing/2014/main" id="{BC9DC319-75F6-D8DA-BC27-F4FC23E6F3CD}"/>
                </a:ext>
              </a:extLst>
            </p:cNvPr>
            <p:cNvCxnSpPr>
              <a:cxnSpLocks/>
            </p:cNvCxnSpPr>
            <p:nvPr/>
          </p:nvCxnSpPr>
          <p:spPr>
            <a:xfrm>
              <a:off x="7901711" y="3659842"/>
              <a:ext cx="371615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id="{E73E9144-D463-491F-D401-A0B9A3FCAF83}"/>
                </a:ext>
              </a:extLst>
            </p:cNvPr>
            <p:cNvSpPr txBox="1"/>
            <p:nvPr/>
          </p:nvSpPr>
          <p:spPr>
            <a:xfrm>
              <a:off x="7702429" y="3468523"/>
              <a:ext cx="766074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rgbClr val="C00000"/>
                  </a:solidFill>
                </a:rPr>
                <a:t>18</a:t>
              </a:r>
              <a:r>
                <a:rPr lang="en-CH" sz="760" b="1" dirty="0">
                  <a:solidFill>
                    <a:srgbClr val="C00000"/>
                  </a:solidFill>
                </a:rPr>
                <a:t>00</a:t>
              </a:r>
              <a:r>
                <a:rPr lang="fr-CH" sz="760" b="1" dirty="0">
                  <a:solidFill>
                    <a:srgbClr val="C00000"/>
                  </a:solidFill>
                </a:rPr>
                <a:t> </a:t>
              </a:r>
              <a:r>
                <a:rPr lang="en-CH" sz="760" b="1" dirty="0">
                  <a:solidFill>
                    <a:srgbClr val="C00000"/>
                  </a:solidFill>
                </a:rPr>
                <a:t>n</a:t>
              </a:r>
              <a:r>
                <a:rPr lang="fr-CH" sz="760" b="1">
                  <a:solidFill>
                    <a:srgbClr val="C00000"/>
                  </a:solidFill>
                </a:rPr>
                <a:t>s</a:t>
              </a:r>
              <a:endParaRPr lang="fr-CH" sz="760" b="1" dirty="0">
                <a:solidFill>
                  <a:srgbClr val="C00000"/>
                </a:solidFill>
              </a:endParaRPr>
            </a:p>
          </p:txBody>
        </p:sp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id="{47E69AD7-E836-60CB-5AD8-C062FF0008C1}"/>
                </a:ext>
              </a:extLst>
            </p:cNvPr>
            <p:cNvSpPr txBox="1"/>
            <p:nvPr/>
          </p:nvSpPr>
          <p:spPr>
            <a:xfrm>
              <a:off x="4841768" y="4427276"/>
              <a:ext cx="465530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rgbClr val="0070C0"/>
                  </a:solidFill>
                </a:rPr>
                <a:t>1</a:t>
              </a:r>
              <a:r>
                <a:rPr lang="en-CH" sz="760" b="1" dirty="0">
                  <a:solidFill>
                    <a:srgbClr val="0070C0"/>
                  </a:solidFill>
                </a:rPr>
                <a:t>000n</a:t>
              </a:r>
              <a:r>
                <a:rPr lang="fr-CH" sz="760" b="1" dirty="0">
                  <a:solidFill>
                    <a:srgbClr val="0070C0"/>
                  </a:solidFill>
                </a:rPr>
                <a:t>s</a:t>
              </a:r>
            </a:p>
          </p:txBody>
        </p:sp>
        <p:sp>
          <p:nvSpPr>
            <p:cNvPr id="178" name="ZoneTexte 177">
              <a:extLst>
                <a:ext uri="{FF2B5EF4-FFF2-40B4-BE49-F238E27FC236}">
                  <a16:creationId xmlns:a16="http://schemas.microsoft.com/office/drawing/2014/main" id="{A97810E4-C163-F05B-A495-E53B406292FF}"/>
                </a:ext>
              </a:extLst>
            </p:cNvPr>
            <p:cNvSpPr txBox="1"/>
            <p:nvPr/>
          </p:nvSpPr>
          <p:spPr>
            <a:xfrm>
              <a:off x="4181600" y="4258994"/>
              <a:ext cx="544003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rgbClr val="0070C0"/>
                  </a:solidFill>
                </a:rPr>
                <a:t>10ms</a:t>
              </a:r>
            </a:p>
            <a:p>
              <a:pPr algn="ctr"/>
              <a:r>
                <a:rPr lang="fr-CH" sz="760" b="1" dirty="0">
                  <a:solidFill>
                    <a:srgbClr val="0070C0"/>
                  </a:solidFill>
                </a:rPr>
                <a:t>(100 Hz)</a:t>
              </a:r>
            </a:p>
          </p:txBody>
        </p:sp>
        <p:sp>
          <p:nvSpPr>
            <p:cNvPr id="50" name="Equals 49">
              <a:extLst>
                <a:ext uri="{FF2B5EF4-FFF2-40B4-BE49-F238E27FC236}">
                  <a16:creationId xmlns:a16="http://schemas.microsoft.com/office/drawing/2014/main" id="{2EE4D47C-B4B2-1D79-6F32-081A4865FCB5}"/>
                </a:ext>
              </a:extLst>
            </p:cNvPr>
            <p:cNvSpPr/>
            <p:nvPr/>
          </p:nvSpPr>
          <p:spPr>
            <a:xfrm rot="17927952">
              <a:off x="7723796" y="4780671"/>
              <a:ext cx="112172" cy="186490"/>
            </a:xfrm>
            <a:prstGeom prst="mathEqual">
              <a:avLst>
                <a:gd name="adj1" fmla="val 0"/>
                <a:gd name="adj2" fmla="val 1799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>
                <a:solidFill>
                  <a:schemeClr val="tx1"/>
                </a:solidFill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EEC92041-0DF6-4384-9497-0FB04EC00D02}"/>
                </a:ext>
              </a:extLst>
            </p:cNvPr>
            <p:cNvSpPr txBox="1"/>
            <p:nvPr/>
          </p:nvSpPr>
          <p:spPr>
            <a:xfrm>
              <a:off x="5545595" y="4080216"/>
              <a:ext cx="644336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60" dirty="0">
                  <a:solidFill>
                    <a:schemeClr val="accent1">
                      <a:lumMod val="75000"/>
                    </a:schemeClr>
                  </a:solidFill>
                </a:rPr>
                <a:t>58.4s</a:t>
              </a:r>
              <a:endParaRPr lang="en-US" sz="76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87" name="Connecteur droit avec flèche 191">
              <a:extLst>
                <a:ext uri="{FF2B5EF4-FFF2-40B4-BE49-F238E27FC236}">
                  <a16:creationId xmlns:a16="http://schemas.microsoft.com/office/drawing/2014/main" id="{22414DB6-2308-31A8-3138-8EDEC1962E77}"/>
                </a:ext>
              </a:extLst>
            </p:cNvPr>
            <p:cNvCxnSpPr>
              <a:cxnSpLocks/>
            </p:cNvCxnSpPr>
            <p:nvPr/>
          </p:nvCxnSpPr>
          <p:spPr>
            <a:xfrm>
              <a:off x="4269215" y="4251091"/>
              <a:ext cx="3226425" cy="917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E0B8579-ACC8-6CB0-1560-82E757AAEF5E}"/>
                </a:ext>
              </a:extLst>
            </p:cNvPr>
            <p:cNvGrpSpPr/>
            <p:nvPr/>
          </p:nvGrpSpPr>
          <p:grpSpPr>
            <a:xfrm>
              <a:off x="5505907" y="3239838"/>
              <a:ext cx="2300056" cy="1056151"/>
              <a:chOff x="4140219" y="2781496"/>
              <a:chExt cx="3631107" cy="1667351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7C5F343-0F9C-8F84-1CF6-B921D2F1E667}"/>
                  </a:ext>
                </a:extLst>
              </p:cNvPr>
              <p:cNvSpPr/>
              <p:nvPr/>
            </p:nvSpPr>
            <p:spPr>
              <a:xfrm>
                <a:off x="4140219" y="2781496"/>
                <a:ext cx="3631107" cy="1259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cxnSp>
            <p:nvCxnSpPr>
              <p:cNvPr id="72" name="Connecteur droit avec flèche 187">
                <a:extLst>
                  <a:ext uri="{FF2B5EF4-FFF2-40B4-BE49-F238E27FC236}">
                    <a16:creationId xmlns:a16="http://schemas.microsoft.com/office/drawing/2014/main" id="{8092B678-E4FC-E07A-01E0-A6F789A8A1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3919" y="3013303"/>
                <a:ext cx="0" cy="910439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avec flèche 215">
                <a:extLst>
                  <a:ext uri="{FF2B5EF4-FFF2-40B4-BE49-F238E27FC236}">
                    <a16:creationId xmlns:a16="http://schemas.microsoft.com/office/drawing/2014/main" id="{083C8A2C-97E0-4CE5-58FD-5A56F5F3B9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86396" y="3469810"/>
                <a:ext cx="597815" cy="0"/>
              </a:xfrm>
              <a:prstGeom prst="straightConnector1">
                <a:avLst/>
              </a:prstGeom>
              <a:solidFill>
                <a:schemeClr val="accent2"/>
              </a:solidFill>
              <a:ln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ZoneTexte 216">
                <a:extLst>
                  <a:ext uri="{FF2B5EF4-FFF2-40B4-BE49-F238E27FC236}">
                    <a16:creationId xmlns:a16="http://schemas.microsoft.com/office/drawing/2014/main" id="{B674EF9C-637F-0CE7-78B2-DFAE3520DD30}"/>
                  </a:ext>
                </a:extLst>
              </p:cNvPr>
              <p:cNvSpPr txBox="1"/>
              <p:nvPr/>
            </p:nvSpPr>
            <p:spPr>
              <a:xfrm>
                <a:off x="5085177" y="3127996"/>
                <a:ext cx="612532" cy="515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760" dirty="0">
                    <a:solidFill>
                      <a:srgbClr val="0070C0"/>
                    </a:solidFill>
                  </a:rPr>
                  <a:t>330ps</a:t>
                </a:r>
                <a:endParaRPr lang="fr-CH" sz="76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5" name="ZoneTexte 194">
                <a:extLst>
                  <a:ext uri="{FF2B5EF4-FFF2-40B4-BE49-F238E27FC236}">
                    <a16:creationId xmlns:a16="http://schemas.microsoft.com/office/drawing/2014/main" id="{E7B6DC6E-EABD-5048-C5EE-7CE92DEEDF0E}"/>
                  </a:ext>
                </a:extLst>
              </p:cNvPr>
              <p:cNvSpPr txBox="1"/>
              <p:nvPr/>
            </p:nvSpPr>
            <p:spPr>
              <a:xfrm>
                <a:off x="4162667" y="3353099"/>
                <a:ext cx="731439" cy="392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507" b="1" dirty="0">
                    <a:solidFill>
                      <a:schemeClr val="bg2">
                        <a:lumMod val="50000"/>
                      </a:schemeClr>
                    </a:solidFill>
                  </a:rPr>
                  <a:t>0.005 </a:t>
                </a:r>
                <a:r>
                  <a:rPr lang="fr-CH" sz="507" b="1" dirty="0">
                    <a:solidFill>
                      <a:schemeClr val="bg2">
                        <a:lumMod val="50000"/>
                      </a:schemeClr>
                    </a:solidFill>
                  </a:rPr>
                  <a:t>mGy</a:t>
                </a:r>
              </a:p>
            </p:txBody>
          </p:sp>
          <p:cxnSp>
            <p:nvCxnSpPr>
              <p:cNvPr id="80" name="Connecteur droit 193">
                <a:extLst>
                  <a:ext uri="{FF2B5EF4-FFF2-40B4-BE49-F238E27FC236}">
                    <a16:creationId xmlns:a16="http://schemas.microsoft.com/office/drawing/2014/main" id="{1F82D398-BE37-5E06-C29B-A622E11BF1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1099" y="3544833"/>
                <a:ext cx="3420000" cy="823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ZoneTexte 216">
                <a:extLst>
                  <a:ext uri="{FF2B5EF4-FFF2-40B4-BE49-F238E27FC236}">
                    <a16:creationId xmlns:a16="http://schemas.microsoft.com/office/drawing/2014/main" id="{875D7D3C-D22B-4EEC-23C0-E1534CB335E5}"/>
                  </a:ext>
                </a:extLst>
              </p:cNvPr>
              <p:cNvSpPr txBox="1"/>
              <p:nvPr/>
            </p:nvSpPr>
            <p:spPr>
              <a:xfrm>
                <a:off x="6050493" y="3175122"/>
                <a:ext cx="597814" cy="515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760" dirty="0">
                    <a:solidFill>
                      <a:srgbClr val="0070C0"/>
                    </a:solidFill>
                  </a:rPr>
                  <a:t>4.6ps</a:t>
                </a:r>
                <a:endParaRPr lang="fr-CH" sz="76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A7B95BF-6D17-D839-E14B-47685ED3DB8D}"/>
                  </a:ext>
                </a:extLst>
              </p:cNvPr>
              <p:cNvSpPr/>
              <p:nvPr/>
            </p:nvSpPr>
            <p:spPr>
              <a:xfrm>
                <a:off x="5525344" y="3565547"/>
                <a:ext cx="396000" cy="36000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6F3D118E-6ADF-7158-5BA5-6A17340466A9}"/>
                  </a:ext>
                </a:extLst>
              </p:cNvPr>
              <p:cNvSpPr/>
              <p:nvPr/>
            </p:nvSpPr>
            <p:spPr>
              <a:xfrm>
                <a:off x="6131998" y="3565547"/>
                <a:ext cx="396000" cy="36000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32EE26A-C998-91B5-0D8A-5F5888FA5E2D}"/>
                  </a:ext>
                </a:extLst>
              </p:cNvPr>
              <p:cNvSpPr/>
              <p:nvPr/>
            </p:nvSpPr>
            <p:spPr>
              <a:xfrm>
                <a:off x="7112031" y="3565547"/>
                <a:ext cx="396000" cy="36000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DF1DE8C9-8C09-47AA-ED78-C1E2965554FE}"/>
                  </a:ext>
                </a:extLst>
              </p:cNvPr>
              <p:cNvSpPr/>
              <p:nvPr/>
            </p:nvSpPr>
            <p:spPr>
              <a:xfrm>
                <a:off x="4918690" y="3565547"/>
                <a:ext cx="396000" cy="36000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cxnSp>
            <p:nvCxnSpPr>
              <p:cNvPr id="197" name="Connecteur droit avec flèche 215">
                <a:extLst>
                  <a:ext uri="{FF2B5EF4-FFF2-40B4-BE49-F238E27FC236}">
                    <a16:creationId xmlns:a16="http://schemas.microsoft.com/office/drawing/2014/main" id="{65B5F13A-907D-FB19-5E5B-B68A49C302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04587" y="3459831"/>
                <a:ext cx="237985" cy="1"/>
              </a:xfrm>
              <a:prstGeom prst="straightConnector1">
                <a:avLst/>
              </a:prstGeom>
              <a:solidFill>
                <a:schemeClr val="accent2"/>
              </a:solidFill>
              <a:ln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812C5C06-5D00-5EA7-E0C2-17CBFBE35D2F}"/>
                  </a:ext>
                </a:extLst>
              </p:cNvPr>
              <p:cNvSpPr txBox="1"/>
              <p:nvPr/>
            </p:nvSpPr>
            <p:spPr>
              <a:xfrm>
                <a:off x="6667763" y="3472211"/>
                <a:ext cx="383649" cy="976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140" dirty="0"/>
                  <a:t>...</a:t>
                </a:r>
                <a:endParaRPr lang="en-US" sz="1140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B149F69-86B0-078D-6C0A-E7977D21BC41}"/>
                  </a:ext>
                </a:extLst>
              </p:cNvPr>
              <p:cNvSpPr/>
              <p:nvPr/>
            </p:nvSpPr>
            <p:spPr>
              <a:xfrm>
                <a:off x="4316721" y="3565547"/>
                <a:ext cx="396000" cy="360000"/>
              </a:xfrm>
              <a:custGeom>
                <a:avLst/>
                <a:gdLst>
                  <a:gd name="connsiteX0" fmla="*/ 0 w 2820856"/>
                  <a:gd name="connsiteY0" fmla="*/ 1615781 h 1631256"/>
                  <a:gd name="connsiteX1" fmla="*/ 523875 w 2820856"/>
                  <a:gd name="connsiteY1" fmla="*/ 1253831 h 1631256"/>
                  <a:gd name="connsiteX2" fmla="*/ 933450 w 2820856"/>
                  <a:gd name="connsiteY2" fmla="*/ 577556 h 1631256"/>
                  <a:gd name="connsiteX3" fmla="*/ 1133475 w 2820856"/>
                  <a:gd name="connsiteY3" fmla="*/ 148931 h 1631256"/>
                  <a:gd name="connsiteX4" fmla="*/ 1400175 w 2820856"/>
                  <a:gd name="connsiteY4" fmla="*/ 6056 h 1631256"/>
                  <a:gd name="connsiteX5" fmla="*/ 1619250 w 2820856"/>
                  <a:gd name="connsiteY5" fmla="*/ 63206 h 1631256"/>
                  <a:gd name="connsiteX6" fmla="*/ 1800225 w 2820856"/>
                  <a:gd name="connsiteY6" fmla="*/ 387056 h 1631256"/>
                  <a:gd name="connsiteX7" fmla="*/ 2095500 w 2820856"/>
                  <a:gd name="connsiteY7" fmla="*/ 996656 h 1631256"/>
                  <a:gd name="connsiteX8" fmla="*/ 2447925 w 2820856"/>
                  <a:gd name="connsiteY8" fmla="*/ 1425281 h 1631256"/>
                  <a:gd name="connsiteX9" fmla="*/ 2790825 w 2820856"/>
                  <a:gd name="connsiteY9" fmla="*/ 1615781 h 1631256"/>
                  <a:gd name="connsiteX10" fmla="*/ 2781300 w 2820856"/>
                  <a:gd name="connsiteY10" fmla="*/ 1606256 h 1631256"/>
                  <a:gd name="connsiteX0" fmla="*/ 0 w 2820856"/>
                  <a:gd name="connsiteY0" fmla="*/ 1624097 h 1639572"/>
                  <a:gd name="connsiteX1" fmla="*/ 523875 w 2820856"/>
                  <a:gd name="connsiteY1" fmla="*/ 1262147 h 1639572"/>
                  <a:gd name="connsiteX2" fmla="*/ 933450 w 2820856"/>
                  <a:gd name="connsiteY2" fmla="*/ 585872 h 1639572"/>
                  <a:gd name="connsiteX3" fmla="*/ 1133475 w 2820856"/>
                  <a:gd name="connsiteY3" fmla="*/ 157247 h 1639572"/>
                  <a:gd name="connsiteX4" fmla="*/ 1314450 w 2820856"/>
                  <a:gd name="connsiteY4" fmla="*/ 4847 h 1639572"/>
                  <a:gd name="connsiteX5" fmla="*/ 1619250 w 2820856"/>
                  <a:gd name="connsiteY5" fmla="*/ 71522 h 1639572"/>
                  <a:gd name="connsiteX6" fmla="*/ 1800225 w 2820856"/>
                  <a:gd name="connsiteY6" fmla="*/ 395372 h 1639572"/>
                  <a:gd name="connsiteX7" fmla="*/ 2095500 w 2820856"/>
                  <a:gd name="connsiteY7" fmla="*/ 1004972 h 1639572"/>
                  <a:gd name="connsiteX8" fmla="*/ 2447925 w 2820856"/>
                  <a:gd name="connsiteY8" fmla="*/ 1433597 h 1639572"/>
                  <a:gd name="connsiteX9" fmla="*/ 2790825 w 2820856"/>
                  <a:gd name="connsiteY9" fmla="*/ 1624097 h 1639572"/>
                  <a:gd name="connsiteX10" fmla="*/ 2781300 w 2820856"/>
                  <a:gd name="connsiteY10" fmla="*/ 1614572 h 1639572"/>
                  <a:gd name="connsiteX0" fmla="*/ 0 w 2820856"/>
                  <a:gd name="connsiteY0" fmla="*/ 1650719 h 1666194"/>
                  <a:gd name="connsiteX1" fmla="*/ 523875 w 2820856"/>
                  <a:gd name="connsiteY1" fmla="*/ 1288769 h 1666194"/>
                  <a:gd name="connsiteX2" fmla="*/ 933450 w 2820856"/>
                  <a:gd name="connsiteY2" fmla="*/ 612494 h 1666194"/>
                  <a:gd name="connsiteX3" fmla="*/ 1133475 w 2820856"/>
                  <a:gd name="connsiteY3" fmla="*/ 183869 h 1666194"/>
                  <a:gd name="connsiteX4" fmla="*/ 1400175 w 2820856"/>
                  <a:gd name="connsiteY4" fmla="*/ 2894 h 1666194"/>
                  <a:gd name="connsiteX5" fmla="*/ 1619250 w 2820856"/>
                  <a:gd name="connsiteY5" fmla="*/ 98144 h 1666194"/>
                  <a:gd name="connsiteX6" fmla="*/ 1800225 w 2820856"/>
                  <a:gd name="connsiteY6" fmla="*/ 421994 h 1666194"/>
                  <a:gd name="connsiteX7" fmla="*/ 2095500 w 2820856"/>
                  <a:gd name="connsiteY7" fmla="*/ 1031594 h 1666194"/>
                  <a:gd name="connsiteX8" fmla="*/ 2447925 w 2820856"/>
                  <a:gd name="connsiteY8" fmla="*/ 1460219 h 1666194"/>
                  <a:gd name="connsiteX9" fmla="*/ 2790825 w 2820856"/>
                  <a:gd name="connsiteY9" fmla="*/ 1650719 h 1666194"/>
                  <a:gd name="connsiteX10" fmla="*/ 2781300 w 2820856"/>
                  <a:gd name="connsiteY10" fmla="*/ 1641194 h 1666194"/>
                  <a:gd name="connsiteX0" fmla="*/ 0 w 2820856"/>
                  <a:gd name="connsiteY0" fmla="*/ 1648012 h 1663487"/>
                  <a:gd name="connsiteX1" fmla="*/ 523875 w 2820856"/>
                  <a:gd name="connsiteY1" fmla="*/ 1286062 h 1663487"/>
                  <a:gd name="connsiteX2" fmla="*/ 933450 w 2820856"/>
                  <a:gd name="connsiteY2" fmla="*/ 609787 h 1663487"/>
                  <a:gd name="connsiteX3" fmla="*/ 1133475 w 2820856"/>
                  <a:gd name="connsiteY3" fmla="*/ 181162 h 1663487"/>
                  <a:gd name="connsiteX4" fmla="*/ 1400175 w 2820856"/>
                  <a:gd name="connsiteY4" fmla="*/ 187 h 1663487"/>
                  <a:gd name="connsiteX5" fmla="*/ 1666875 w 2820856"/>
                  <a:gd name="connsiteY5" fmla="*/ 152587 h 1663487"/>
                  <a:gd name="connsiteX6" fmla="*/ 1800225 w 2820856"/>
                  <a:gd name="connsiteY6" fmla="*/ 419287 h 1663487"/>
                  <a:gd name="connsiteX7" fmla="*/ 2095500 w 2820856"/>
                  <a:gd name="connsiteY7" fmla="*/ 1028887 h 1663487"/>
                  <a:gd name="connsiteX8" fmla="*/ 2447925 w 2820856"/>
                  <a:gd name="connsiteY8" fmla="*/ 1457512 h 1663487"/>
                  <a:gd name="connsiteX9" fmla="*/ 2790825 w 2820856"/>
                  <a:gd name="connsiteY9" fmla="*/ 1648012 h 1663487"/>
                  <a:gd name="connsiteX10" fmla="*/ 2781300 w 2820856"/>
                  <a:gd name="connsiteY10" fmla="*/ 1638487 h 1663487"/>
                  <a:gd name="connsiteX0" fmla="*/ 0 w 2820856"/>
                  <a:gd name="connsiteY0" fmla="*/ 1648131 h 1663606"/>
                  <a:gd name="connsiteX1" fmla="*/ 523875 w 2820856"/>
                  <a:gd name="connsiteY1" fmla="*/ 1286181 h 1663606"/>
                  <a:gd name="connsiteX2" fmla="*/ 933450 w 2820856"/>
                  <a:gd name="connsiteY2" fmla="*/ 609906 h 1663606"/>
                  <a:gd name="connsiteX3" fmla="*/ 1133475 w 2820856"/>
                  <a:gd name="connsiteY3" fmla="*/ 181281 h 1663606"/>
                  <a:gd name="connsiteX4" fmla="*/ 1400175 w 2820856"/>
                  <a:gd name="connsiteY4" fmla="*/ 306 h 1663606"/>
                  <a:gd name="connsiteX5" fmla="*/ 1666875 w 2820856"/>
                  <a:gd name="connsiteY5" fmla="*/ 152706 h 1663606"/>
                  <a:gd name="connsiteX6" fmla="*/ 1876425 w 2820856"/>
                  <a:gd name="connsiteY6" fmla="*/ 638481 h 1663606"/>
                  <a:gd name="connsiteX7" fmla="*/ 2095500 w 2820856"/>
                  <a:gd name="connsiteY7" fmla="*/ 1029006 h 1663606"/>
                  <a:gd name="connsiteX8" fmla="*/ 2447925 w 2820856"/>
                  <a:gd name="connsiteY8" fmla="*/ 1457631 h 1663606"/>
                  <a:gd name="connsiteX9" fmla="*/ 2790825 w 2820856"/>
                  <a:gd name="connsiteY9" fmla="*/ 1648131 h 1663606"/>
                  <a:gd name="connsiteX10" fmla="*/ 2781300 w 2820856"/>
                  <a:gd name="connsiteY10" fmla="*/ 1638606 h 1663606"/>
                  <a:gd name="connsiteX0" fmla="*/ 0 w 2957627"/>
                  <a:gd name="connsiteY0" fmla="*/ 1648131 h 1661076"/>
                  <a:gd name="connsiteX1" fmla="*/ 523875 w 2957627"/>
                  <a:gd name="connsiteY1" fmla="*/ 1286181 h 1661076"/>
                  <a:gd name="connsiteX2" fmla="*/ 933450 w 2957627"/>
                  <a:gd name="connsiteY2" fmla="*/ 609906 h 1661076"/>
                  <a:gd name="connsiteX3" fmla="*/ 1133475 w 2957627"/>
                  <a:gd name="connsiteY3" fmla="*/ 181281 h 1661076"/>
                  <a:gd name="connsiteX4" fmla="*/ 1400175 w 2957627"/>
                  <a:gd name="connsiteY4" fmla="*/ 306 h 1661076"/>
                  <a:gd name="connsiteX5" fmla="*/ 1666875 w 2957627"/>
                  <a:gd name="connsiteY5" fmla="*/ 152706 h 1661076"/>
                  <a:gd name="connsiteX6" fmla="*/ 1876425 w 2957627"/>
                  <a:gd name="connsiteY6" fmla="*/ 638481 h 1661076"/>
                  <a:gd name="connsiteX7" fmla="*/ 2095500 w 2957627"/>
                  <a:gd name="connsiteY7" fmla="*/ 1029006 h 1661076"/>
                  <a:gd name="connsiteX8" fmla="*/ 2447925 w 2957627"/>
                  <a:gd name="connsiteY8" fmla="*/ 1457631 h 1661076"/>
                  <a:gd name="connsiteX9" fmla="*/ 2790825 w 2957627"/>
                  <a:gd name="connsiteY9" fmla="*/ 1648131 h 1661076"/>
                  <a:gd name="connsiteX10" fmla="*/ 2952750 w 2957627"/>
                  <a:gd name="connsiteY10" fmla="*/ 1629081 h 1661076"/>
                  <a:gd name="connsiteX0" fmla="*/ 0 w 3005252"/>
                  <a:gd name="connsiteY0" fmla="*/ 1695756 h 1695756"/>
                  <a:gd name="connsiteX1" fmla="*/ 571500 w 3005252"/>
                  <a:gd name="connsiteY1" fmla="*/ 1286181 h 1695756"/>
                  <a:gd name="connsiteX2" fmla="*/ 981075 w 3005252"/>
                  <a:gd name="connsiteY2" fmla="*/ 609906 h 1695756"/>
                  <a:gd name="connsiteX3" fmla="*/ 1181100 w 3005252"/>
                  <a:gd name="connsiteY3" fmla="*/ 181281 h 1695756"/>
                  <a:gd name="connsiteX4" fmla="*/ 1447800 w 3005252"/>
                  <a:gd name="connsiteY4" fmla="*/ 306 h 1695756"/>
                  <a:gd name="connsiteX5" fmla="*/ 1714500 w 3005252"/>
                  <a:gd name="connsiteY5" fmla="*/ 152706 h 1695756"/>
                  <a:gd name="connsiteX6" fmla="*/ 1924050 w 3005252"/>
                  <a:gd name="connsiteY6" fmla="*/ 638481 h 1695756"/>
                  <a:gd name="connsiteX7" fmla="*/ 2143125 w 3005252"/>
                  <a:gd name="connsiteY7" fmla="*/ 1029006 h 1695756"/>
                  <a:gd name="connsiteX8" fmla="*/ 2495550 w 3005252"/>
                  <a:gd name="connsiteY8" fmla="*/ 1457631 h 1695756"/>
                  <a:gd name="connsiteX9" fmla="*/ 2838450 w 3005252"/>
                  <a:gd name="connsiteY9" fmla="*/ 1648131 h 1695756"/>
                  <a:gd name="connsiteX10" fmla="*/ 3000375 w 3005252"/>
                  <a:gd name="connsiteY10" fmla="*/ 1629081 h 1695756"/>
                  <a:gd name="connsiteX0" fmla="*/ 0 w 2976677"/>
                  <a:gd name="connsiteY0" fmla="*/ 1590981 h 1661076"/>
                  <a:gd name="connsiteX1" fmla="*/ 542925 w 2976677"/>
                  <a:gd name="connsiteY1" fmla="*/ 1286181 h 1661076"/>
                  <a:gd name="connsiteX2" fmla="*/ 952500 w 2976677"/>
                  <a:gd name="connsiteY2" fmla="*/ 609906 h 1661076"/>
                  <a:gd name="connsiteX3" fmla="*/ 1152525 w 2976677"/>
                  <a:gd name="connsiteY3" fmla="*/ 181281 h 1661076"/>
                  <a:gd name="connsiteX4" fmla="*/ 1419225 w 2976677"/>
                  <a:gd name="connsiteY4" fmla="*/ 306 h 1661076"/>
                  <a:gd name="connsiteX5" fmla="*/ 1685925 w 2976677"/>
                  <a:gd name="connsiteY5" fmla="*/ 152706 h 1661076"/>
                  <a:gd name="connsiteX6" fmla="*/ 1895475 w 2976677"/>
                  <a:gd name="connsiteY6" fmla="*/ 638481 h 1661076"/>
                  <a:gd name="connsiteX7" fmla="*/ 2114550 w 2976677"/>
                  <a:gd name="connsiteY7" fmla="*/ 1029006 h 1661076"/>
                  <a:gd name="connsiteX8" fmla="*/ 2466975 w 2976677"/>
                  <a:gd name="connsiteY8" fmla="*/ 1457631 h 1661076"/>
                  <a:gd name="connsiteX9" fmla="*/ 2809875 w 2976677"/>
                  <a:gd name="connsiteY9" fmla="*/ 1648131 h 1661076"/>
                  <a:gd name="connsiteX10" fmla="*/ 2971800 w 2976677"/>
                  <a:gd name="connsiteY10" fmla="*/ 1629081 h 1661076"/>
                  <a:gd name="connsiteX0" fmla="*/ 0 w 2832318"/>
                  <a:gd name="connsiteY0" fmla="*/ 1590981 h 1661076"/>
                  <a:gd name="connsiteX1" fmla="*/ 542925 w 2832318"/>
                  <a:gd name="connsiteY1" fmla="*/ 1286181 h 1661076"/>
                  <a:gd name="connsiteX2" fmla="*/ 952500 w 2832318"/>
                  <a:gd name="connsiteY2" fmla="*/ 609906 h 1661076"/>
                  <a:gd name="connsiteX3" fmla="*/ 1152525 w 2832318"/>
                  <a:gd name="connsiteY3" fmla="*/ 181281 h 1661076"/>
                  <a:gd name="connsiteX4" fmla="*/ 1419225 w 2832318"/>
                  <a:gd name="connsiteY4" fmla="*/ 306 h 1661076"/>
                  <a:gd name="connsiteX5" fmla="*/ 1685925 w 2832318"/>
                  <a:gd name="connsiteY5" fmla="*/ 152706 h 1661076"/>
                  <a:gd name="connsiteX6" fmla="*/ 1895475 w 2832318"/>
                  <a:gd name="connsiteY6" fmla="*/ 638481 h 1661076"/>
                  <a:gd name="connsiteX7" fmla="*/ 2114550 w 2832318"/>
                  <a:gd name="connsiteY7" fmla="*/ 1029006 h 1661076"/>
                  <a:gd name="connsiteX8" fmla="*/ 2466975 w 2832318"/>
                  <a:gd name="connsiteY8" fmla="*/ 1457631 h 1661076"/>
                  <a:gd name="connsiteX9" fmla="*/ 2809875 w 2832318"/>
                  <a:gd name="connsiteY9" fmla="*/ 1648131 h 1661076"/>
                  <a:gd name="connsiteX10" fmla="*/ 2771775 w 2832318"/>
                  <a:gd name="connsiteY10" fmla="*/ 1629081 h 1661076"/>
                  <a:gd name="connsiteX0" fmla="*/ 0 w 2824945"/>
                  <a:gd name="connsiteY0" fmla="*/ 1590981 h 1653512"/>
                  <a:gd name="connsiteX1" fmla="*/ 542925 w 2824945"/>
                  <a:gd name="connsiteY1" fmla="*/ 1286181 h 1653512"/>
                  <a:gd name="connsiteX2" fmla="*/ 952500 w 2824945"/>
                  <a:gd name="connsiteY2" fmla="*/ 609906 h 1653512"/>
                  <a:gd name="connsiteX3" fmla="*/ 1152525 w 2824945"/>
                  <a:gd name="connsiteY3" fmla="*/ 181281 h 1653512"/>
                  <a:gd name="connsiteX4" fmla="*/ 1419225 w 2824945"/>
                  <a:gd name="connsiteY4" fmla="*/ 306 h 1653512"/>
                  <a:gd name="connsiteX5" fmla="*/ 1685925 w 2824945"/>
                  <a:gd name="connsiteY5" fmla="*/ 152706 h 1653512"/>
                  <a:gd name="connsiteX6" fmla="*/ 1895475 w 2824945"/>
                  <a:gd name="connsiteY6" fmla="*/ 638481 h 1653512"/>
                  <a:gd name="connsiteX7" fmla="*/ 2114550 w 2824945"/>
                  <a:gd name="connsiteY7" fmla="*/ 1029006 h 1653512"/>
                  <a:gd name="connsiteX8" fmla="*/ 2466975 w 2824945"/>
                  <a:gd name="connsiteY8" fmla="*/ 1457631 h 1653512"/>
                  <a:gd name="connsiteX9" fmla="*/ 2809875 w 2824945"/>
                  <a:gd name="connsiteY9" fmla="*/ 1648131 h 1653512"/>
                  <a:gd name="connsiteX10" fmla="*/ 2719335 w 2824945"/>
                  <a:gd name="connsiteY10" fmla="*/ 1552881 h 1653512"/>
                  <a:gd name="connsiteX0" fmla="*/ 0 w 2769772"/>
                  <a:gd name="connsiteY0" fmla="*/ 1590981 h 1590981"/>
                  <a:gd name="connsiteX1" fmla="*/ 542925 w 2769772"/>
                  <a:gd name="connsiteY1" fmla="*/ 1286181 h 1590981"/>
                  <a:gd name="connsiteX2" fmla="*/ 952500 w 2769772"/>
                  <a:gd name="connsiteY2" fmla="*/ 609906 h 1590981"/>
                  <a:gd name="connsiteX3" fmla="*/ 1152525 w 2769772"/>
                  <a:gd name="connsiteY3" fmla="*/ 181281 h 1590981"/>
                  <a:gd name="connsiteX4" fmla="*/ 1419225 w 2769772"/>
                  <a:gd name="connsiteY4" fmla="*/ 306 h 1590981"/>
                  <a:gd name="connsiteX5" fmla="*/ 1685925 w 2769772"/>
                  <a:gd name="connsiteY5" fmla="*/ 152706 h 1590981"/>
                  <a:gd name="connsiteX6" fmla="*/ 1895475 w 2769772"/>
                  <a:gd name="connsiteY6" fmla="*/ 638481 h 1590981"/>
                  <a:gd name="connsiteX7" fmla="*/ 2114550 w 2769772"/>
                  <a:gd name="connsiteY7" fmla="*/ 1029006 h 1590981"/>
                  <a:gd name="connsiteX8" fmla="*/ 2466975 w 2769772"/>
                  <a:gd name="connsiteY8" fmla="*/ 1457631 h 1590981"/>
                  <a:gd name="connsiteX9" fmla="*/ 2744324 w 2769772"/>
                  <a:gd name="connsiteY9" fmla="*/ 1571931 h 1590981"/>
                  <a:gd name="connsiteX10" fmla="*/ 2719335 w 2769772"/>
                  <a:gd name="connsiteY10" fmla="*/ 1552881 h 1590981"/>
                  <a:gd name="connsiteX0" fmla="*/ 0 w 2673327"/>
                  <a:gd name="connsiteY0" fmla="*/ 1636225 h 1636225"/>
                  <a:gd name="connsiteX1" fmla="*/ 446480 w 2673327"/>
                  <a:gd name="connsiteY1" fmla="*/ 1286181 h 1636225"/>
                  <a:gd name="connsiteX2" fmla="*/ 856055 w 2673327"/>
                  <a:gd name="connsiteY2" fmla="*/ 609906 h 1636225"/>
                  <a:gd name="connsiteX3" fmla="*/ 1056080 w 2673327"/>
                  <a:gd name="connsiteY3" fmla="*/ 181281 h 1636225"/>
                  <a:gd name="connsiteX4" fmla="*/ 1322780 w 2673327"/>
                  <a:gd name="connsiteY4" fmla="*/ 306 h 1636225"/>
                  <a:gd name="connsiteX5" fmla="*/ 1589480 w 2673327"/>
                  <a:gd name="connsiteY5" fmla="*/ 152706 h 1636225"/>
                  <a:gd name="connsiteX6" fmla="*/ 1799030 w 2673327"/>
                  <a:gd name="connsiteY6" fmla="*/ 638481 h 1636225"/>
                  <a:gd name="connsiteX7" fmla="*/ 2018105 w 2673327"/>
                  <a:gd name="connsiteY7" fmla="*/ 1029006 h 1636225"/>
                  <a:gd name="connsiteX8" fmla="*/ 2370530 w 2673327"/>
                  <a:gd name="connsiteY8" fmla="*/ 1457631 h 1636225"/>
                  <a:gd name="connsiteX9" fmla="*/ 2647879 w 2673327"/>
                  <a:gd name="connsiteY9" fmla="*/ 1571931 h 1636225"/>
                  <a:gd name="connsiteX10" fmla="*/ 2622890 w 2673327"/>
                  <a:gd name="connsiteY10" fmla="*/ 1552881 h 1636225"/>
                  <a:gd name="connsiteX0" fmla="*/ 0 w 2673327"/>
                  <a:gd name="connsiteY0" fmla="*/ 1636970 h 1636970"/>
                  <a:gd name="connsiteX1" fmla="*/ 446480 w 2673327"/>
                  <a:gd name="connsiteY1" fmla="*/ 1286926 h 1636970"/>
                  <a:gd name="connsiteX2" fmla="*/ 856055 w 2673327"/>
                  <a:gd name="connsiteY2" fmla="*/ 610651 h 1636970"/>
                  <a:gd name="connsiteX3" fmla="*/ 1065265 w 2673327"/>
                  <a:gd name="connsiteY3" fmla="*/ 210601 h 1636970"/>
                  <a:gd name="connsiteX4" fmla="*/ 1322780 w 2673327"/>
                  <a:gd name="connsiteY4" fmla="*/ 1051 h 1636970"/>
                  <a:gd name="connsiteX5" fmla="*/ 1589480 w 2673327"/>
                  <a:gd name="connsiteY5" fmla="*/ 153451 h 1636970"/>
                  <a:gd name="connsiteX6" fmla="*/ 1799030 w 2673327"/>
                  <a:gd name="connsiteY6" fmla="*/ 639226 h 1636970"/>
                  <a:gd name="connsiteX7" fmla="*/ 2018105 w 2673327"/>
                  <a:gd name="connsiteY7" fmla="*/ 1029751 h 1636970"/>
                  <a:gd name="connsiteX8" fmla="*/ 2370530 w 2673327"/>
                  <a:gd name="connsiteY8" fmla="*/ 1458376 h 1636970"/>
                  <a:gd name="connsiteX9" fmla="*/ 2647879 w 2673327"/>
                  <a:gd name="connsiteY9" fmla="*/ 1572676 h 1636970"/>
                  <a:gd name="connsiteX10" fmla="*/ 2622890 w 2673327"/>
                  <a:gd name="connsiteY10" fmla="*/ 1553626 h 1636970"/>
                  <a:gd name="connsiteX0" fmla="*/ 0 w 2673327"/>
                  <a:gd name="connsiteY0" fmla="*/ 1613587 h 1613587"/>
                  <a:gd name="connsiteX1" fmla="*/ 446480 w 2673327"/>
                  <a:gd name="connsiteY1" fmla="*/ 1263543 h 1613587"/>
                  <a:gd name="connsiteX2" fmla="*/ 856055 w 2673327"/>
                  <a:gd name="connsiteY2" fmla="*/ 587268 h 1613587"/>
                  <a:gd name="connsiteX3" fmla="*/ 1065265 w 2673327"/>
                  <a:gd name="connsiteY3" fmla="*/ 187218 h 1613587"/>
                  <a:gd name="connsiteX4" fmla="*/ 1350336 w 2673327"/>
                  <a:gd name="connsiteY4" fmla="*/ 1480 h 1613587"/>
                  <a:gd name="connsiteX5" fmla="*/ 1589480 w 2673327"/>
                  <a:gd name="connsiteY5" fmla="*/ 130068 h 1613587"/>
                  <a:gd name="connsiteX6" fmla="*/ 1799030 w 2673327"/>
                  <a:gd name="connsiteY6" fmla="*/ 615843 h 1613587"/>
                  <a:gd name="connsiteX7" fmla="*/ 2018105 w 2673327"/>
                  <a:gd name="connsiteY7" fmla="*/ 1006368 h 1613587"/>
                  <a:gd name="connsiteX8" fmla="*/ 2370530 w 2673327"/>
                  <a:gd name="connsiteY8" fmla="*/ 1434993 h 1613587"/>
                  <a:gd name="connsiteX9" fmla="*/ 2647879 w 2673327"/>
                  <a:gd name="connsiteY9" fmla="*/ 1549293 h 1613587"/>
                  <a:gd name="connsiteX10" fmla="*/ 2622890 w 2673327"/>
                  <a:gd name="connsiteY10" fmla="*/ 1530243 h 1613587"/>
                  <a:gd name="connsiteX0" fmla="*/ 0 w 2673327"/>
                  <a:gd name="connsiteY0" fmla="*/ 1612908 h 1612908"/>
                  <a:gd name="connsiteX1" fmla="*/ 446480 w 2673327"/>
                  <a:gd name="connsiteY1" fmla="*/ 1262864 h 1612908"/>
                  <a:gd name="connsiteX2" fmla="*/ 856055 w 2673327"/>
                  <a:gd name="connsiteY2" fmla="*/ 586589 h 1612908"/>
                  <a:gd name="connsiteX3" fmla="*/ 1065265 w 2673327"/>
                  <a:gd name="connsiteY3" fmla="*/ 186539 h 1612908"/>
                  <a:gd name="connsiteX4" fmla="*/ 1350336 w 2673327"/>
                  <a:gd name="connsiteY4" fmla="*/ 801 h 1612908"/>
                  <a:gd name="connsiteX5" fmla="*/ 1573406 w 2673327"/>
                  <a:gd name="connsiteY5" fmla="*/ 141296 h 1612908"/>
                  <a:gd name="connsiteX6" fmla="*/ 1799030 w 2673327"/>
                  <a:gd name="connsiteY6" fmla="*/ 615164 h 1612908"/>
                  <a:gd name="connsiteX7" fmla="*/ 2018105 w 2673327"/>
                  <a:gd name="connsiteY7" fmla="*/ 1005689 h 1612908"/>
                  <a:gd name="connsiteX8" fmla="*/ 2370530 w 2673327"/>
                  <a:gd name="connsiteY8" fmla="*/ 1434314 h 1612908"/>
                  <a:gd name="connsiteX9" fmla="*/ 2647879 w 2673327"/>
                  <a:gd name="connsiteY9" fmla="*/ 1548614 h 1612908"/>
                  <a:gd name="connsiteX10" fmla="*/ 2622890 w 2673327"/>
                  <a:gd name="connsiteY10" fmla="*/ 1529564 h 1612908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18105 w 2673327"/>
                  <a:gd name="connsiteY7" fmla="*/ 1005678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70530 w 2673327"/>
                  <a:gd name="connsiteY8" fmla="*/ 1434303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3327"/>
                  <a:gd name="connsiteY0" fmla="*/ 1612897 h 1612897"/>
                  <a:gd name="connsiteX1" fmla="*/ 446480 w 2673327"/>
                  <a:gd name="connsiteY1" fmla="*/ 1262853 h 1612897"/>
                  <a:gd name="connsiteX2" fmla="*/ 856055 w 2673327"/>
                  <a:gd name="connsiteY2" fmla="*/ 586578 h 1612897"/>
                  <a:gd name="connsiteX3" fmla="*/ 1065265 w 2673327"/>
                  <a:gd name="connsiteY3" fmla="*/ 186528 h 1612897"/>
                  <a:gd name="connsiteX4" fmla="*/ 1350336 w 2673327"/>
                  <a:gd name="connsiteY4" fmla="*/ 790 h 1612897"/>
                  <a:gd name="connsiteX5" fmla="*/ 1573406 w 2673327"/>
                  <a:gd name="connsiteY5" fmla="*/ 141285 h 1612897"/>
                  <a:gd name="connsiteX6" fmla="*/ 1819697 w 2673327"/>
                  <a:gd name="connsiteY6" fmla="*/ 610391 h 1612897"/>
                  <a:gd name="connsiteX7" fmla="*/ 2036475 w 2673327"/>
                  <a:gd name="connsiteY7" fmla="*/ 1008059 h 1612897"/>
                  <a:gd name="connsiteX8" fmla="*/ 2393493 w 2673327"/>
                  <a:gd name="connsiteY8" fmla="*/ 1429541 h 1612897"/>
                  <a:gd name="connsiteX9" fmla="*/ 2647879 w 2673327"/>
                  <a:gd name="connsiteY9" fmla="*/ 1548603 h 1612897"/>
                  <a:gd name="connsiteX10" fmla="*/ 2622890 w 2673327"/>
                  <a:gd name="connsiteY10" fmla="*/ 1529553 h 1612897"/>
                  <a:gd name="connsiteX0" fmla="*/ 0 w 2678551"/>
                  <a:gd name="connsiteY0" fmla="*/ 1612897 h 1616571"/>
                  <a:gd name="connsiteX1" fmla="*/ 446480 w 2678551"/>
                  <a:gd name="connsiteY1" fmla="*/ 1262853 h 1616571"/>
                  <a:gd name="connsiteX2" fmla="*/ 856055 w 2678551"/>
                  <a:gd name="connsiteY2" fmla="*/ 586578 h 1616571"/>
                  <a:gd name="connsiteX3" fmla="*/ 1065265 w 2678551"/>
                  <a:gd name="connsiteY3" fmla="*/ 186528 h 1616571"/>
                  <a:gd name="connsiteX4" fmla="*/ 1350336 w 2678551"/>
                  <a:gd name="connsiteY4" fmla="*/ 790 h 1616571"/>
                  <a:gd name="connsiteX5" fmla="*/ 1573406 w 2678551"/>
                  <a:gd name="connsiteY5" fmla="*/ 141285 h 1616571"/>
                  <a:gd name="connsiteX6" fmla="*/ 1819697 w 2678551"/>
                  <a:gd name="connsiteY6" fmla="*/ 610391 h 1616571"/>
                  <a:gd name="connsiteX7" fmla="*/ 2036475 w 2678551"/>
                  <a:gd name="connsiteY7" fmla="*/ 1008059 h 1616571"/>
                  <a:gd name="connsiteX8" fmla="*/ 2393493 w 2678551"/>
                  <a:gd name="connsiteY8" fmla="*/ 1429541 h 1616571"/>
                  <a:gd name="connsiteX9" fmla="*/ 2654767 w 2678551"/>
                  <a:gd name="connsiteY9" fmla="*/ 1610515 h 1616571"/>
                  <a:gd name="connsiteX10" fmla="*/ 2622890 w 2678551"/>
                  <a:gd name="connsiteY10" fmla="*/ 1529553 h 1616571"/>
                  <a:gd name="connsiteX0" fmla="*/ 0 w 2689422"/>
                  <a:gd name="connsiteY0" fmla="*/ 1612897 h 1626757"/>
                  <a:gd name="connsiteX1" fmla="*/ 446480 w 2689422"/>
                  <a:gd name="connsiteY1" fmla="*/ 1262853 h 1626757"/>
                  <a:gd name="connsiteX2" fmla="*/ 856055 w 2689422"/>
                  <a:gd name="connsiteY2" fmla="*/ 586578 h 1626757"/>
                  <a:gd name="connsiteX3" fmla="*/ 1065265 w 2689422"/>
                  <a:gd name="connsiteY3" fmla="*/ 186528 h 1626757"/>
                  <a:gd name="connsiteX4" fmla="*/ 1350336 w 2689422"/>
                  <a:gd name="connsiteY4" fmla="*/ 790 h 1626757"/>
                  <a:gd name="connsiteX5" fmla="*/ 1573406 w 2689422"/>
                  <a:gd name="connsiteY5" fmla="*/ 141285 h 1626757"/>
                  <a:gd name="connsiteX6" fmla="*/ 1819697 w 2689422"/>
                  <a:gd name="connsiteY6" fmla="*/ 610391 h 1626757"/>
                  <a:gd name="connsiteX7" fmla="*/ 2036475 w 2689422"/>
                  <a:gd name="connsiteY7" fmla="*/ 1008059 h 1626757"/>
                  <a:gd name="connsiteX8" fmla="*/ 2393493 w 2689422"/>
                  <a:gd name="connsiteY8" fmla="*/ 1429541 h 1626757"/>
                  <a:gd name="connsiteX9" fmla="*/ 2654767 w 2689422"/>
                  <a:gd name="connsiteY9" fmla="*/ 1610515 h 1626757"/>
                  <a:gd name="connsiteX10" fmla="*/ 2657334 w 2689422"/>
                  <a:gd name="connsiteY10" fmla="*/ 1603372 h 1626757"/>
                  <a:gd name="connsiteX0" fmla="*/ 0 w 2702864"/>
                  <a:gd name="connsiteY0" fmla="*/ 1612897 h 1623460"/>
                  <a:gd name="connsiteX1" fmla="*/ 446480 w 2702864"/>
                  <a:gd name="connsiteY1" fmla="*/ 1262853 h 1623460"/>
                  <a:gd name="connsiteX2" fmla="*/ 856055 w 2702864"/>
                  <a:gd name="connsiteY2" fmla="*/ 586578 h 1623460"/>
                  <a:gd name="connsiteX3" fmla="*/ 1065265 w 2702864"/>
                  <a:gd name="connsiteY3" fmla="*/ 186528 h 1623460"/>
                  <a:gd name="connsiteX4" fmla="*/ 1350336 w 2702864"/>
                  <a:gd name="connsiteY4" fmla="*/ 790 h 1623460"/>
                  <a:gd name="connsiteX5" fmla="*/ 1573406 w 2702864"/>
                  <a:gd name="connsiteY5" fmla="*/ 141285 h 1623460"/>
                  <a:gd name="connsiteX6" fmla="*/ 1819697 w 2702864"/>
                  <a:gd name="connsiteY6" fmla="*/ 610391 h 1623460"/>
                  <a:gd name="connsiteX7" fmla="*/ 2036475 w 2702864"/>
                  <a:gd name="connsiteY7" fmla="*/ 1008059 h 1623460"/>
                  <a:gd name="connsiteX8" fmla="*/ 2393493 w 2702864"/>
                  <a:gd name="connsiteY8" fmla="*/ 1429541 h 1623460"/>
                  <a:gd name="connsiteX9" fmla="*/ 2654767 w 2702864"/>
                  <a:gd name="connsiteY9" fmla="*/ 1610515 h 1623460"/>
                  <a:gd name="connsiteX10" fmla="*/ 2682594 w 2702864"/>
                  <a:gd name="connsiteY10" fmla="*/ 1591465 h 1623460"/>
                  <a:gd name="connsiteX0" fmla="*/ 0 w 2687712"/>
                  <a:gd name="connsiteY0" fmla="*/ 1612897 h 1612897"/>
                  <a:gd name="connsiteX1" fmla="*/ 446480 w 2687712"/>
                  <a:gd name="connsiteY1" fmla="*/ 1262853 h 1612897"/>
                  <a:gd name="connsiteX2" fmla="*/ 856055 w 2687712"/>
                  <a:gd name="connsiteY2" fmla="*/ 586578 h 1612897"/>
                  <a:gd name="connsiteX3" fmla="*/ 1065265 w 2687712"/>
                  <a:gd name="connsiteY3" fmla="*/ 186528 h 1612897"/>
                  <a:gd name="connsiteX4" fmla="*/ 1350336 w 2687712"/>
                  <a:gd name="connsiteY4" fmla="*/ 790 h 1612897"/>
                  <a:gd name="connsiteX5" fmla="*/ 1573406 w 2687712"/>
                  <a:gd name="connsiteY5" fmla="*/ 141285 h 1612897"/>
                  <a:gd name="connsiteX6" fmla="*/ 1819697 w 2687712"/>
                  <a:gd name="connsiteY6" fmla="*/ 610391 h 1612897"/>
                  <a:gd name="connsiteX7" fmla="*/ 2036475 w 2687712"/>
                  <a:gd name="connsiteY7" fmla="*/ 1008059 h 1612897"/>
                  <a:gd name="connsiteX8" fmla="*/ 2393493 w 2687712"/>
                  <a:gd name="connsiteY8" fmla="*/ 1429541 h 1612897"/>
                  <a:gd name="connsiteX9" fmla="*/ 2528471 w 2687712"/>
                  <a:gd name="connsiteY9" fmla="*/ 1531933 h 1612897"/>
                  <a:gd name="connsiteX10" fmla="*/ 2682594 w 2687712"/>
                  <a:gd name="connsiteY10" fmla="*/ 1591465 h 1612897"/>
                  <a:gd name="connsiteX0" fmla="*/ 0 w 2659048"/>
                  <a:gd name="connsiteY0" fmla="*/ 1612897 h 1612897"/>
                  <a:gd name="connsiteX1" fmla="*/ 446480 w 2659048"/>
                  <a:gd name="connsiteY1" fmla="*/ 1262853 h 1612897"/>
                  <a:gd name="connsiteX2" fmla="*/ 856055 w 2659048"/>
                  <a:gd name="connsiteY2" fmla="*/ 586578 h 1612897"/>
                  <a:gd name="connsiteX3" fmla="*/ 1065265 w 2659048"/>
                  <a:gd name="connsiteY3" fmla="*/ 186528 h 1612897"/>
                  <a:gd name="connsiteX4" fmla="*/ 1350336 w 2659048"/>
                  <a:gd name="connsiteY4" fmla="*/ 790 h 1612897"/>
                  <a:gd name="connsiteX5" fmla="*/ 1573406 w 2659048"/>
                  <a:gd name="connsiteY5" fmla="*/ 141285 h 1612897"/>
                  <a:gd name="connsiteX6" fmla="*/ 1819697 w 2659048"/>
                  <a:gd name="connsiteY6" fmla="*/ 610391 h 1612897"/>
                  <a:gd name="connsiteX7" fmla="*/ 2036475 w 2659048"/>
                  <a:gd name="connsiteY7" fmla="*/ 1008059 h 1612897"/>
                  <a:gd name="connsiteX8" fmla="*/ 2393493 w 2659048"/>
                  <a:gd name="connsiteY8" fmla="*/ 1429541 h 1612897"/>
                  <a:gd name="connsiteX9" fmla="*/ 2528471 w 2659048"/>
                  <a:gd name="connsiteY9" fmla="*/ 1531933 h 1612897"/>
                  <a:gd name="connsiteX10" fmla="*/ 2652742 w 2659048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393493 w 2658349"/>
                  <a:gd name="connsiteY8" fmla="*/ 1429541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8349"/>
                  <a:gd name="connsiteY0" fmla="*/ 1612897 h 1612897"/>
                  <a:gd name="connsiteX1" fmla="*/ 446480 w 2658349"/>
                  <a:gd name="connsiteY1" fmla="*/ 1262853 h 1612897"/>
                  <a:gd name="connsiteX2" fmla="*/ 856055 w 2658349"/>
                  <a:gd name="connsiteY2" fmla="*/ 586578 h 1612897"/>
                  <a:gd name="connsiteX3" fmla="*/ 1065265 w 2658349"/>
                  <a:gd name="connsiteY3" fmla="*/ 186528 h 1612897"/>
                  <a:gd name="connsiteX4" fmla="*/ 1350336 w 2658349"/>
                  <a:gd name="connsiteY4" fmla="*/ 790 h 1612897"/>
                  <a:gd name="connsiteX5" fmla="*/ 1573406 w 2658349"/>
                  <a:gd name="connsiteY5" fmla="*/ 141285 h 1612897"/>
                  <a:gd name="connsiteX6" fmla="*/ 1819697 w 2658349"/>
                  <a:gd name="connsiteY6" fmla="*/ 610391 h 1612897"/>
                  <a:gd name="connsiteX7" fmla="*/ 2036475 w 2658349"/>
                  <a:gd name="connsiteY7" fmla="*/ 1008059 h 1612897"/>
                  <a:gd name="connsiteX8" fmla="*/ 2287862 w 2658349"/>
                  <a:gd name="connsiteY8" fmla="*/ 1320004 h 1612897"/>
                  <a:gd name="connsiteX9" fmla="*/ 2512396 w 2658349"/>
                  <a:gd name="connsiteY9" fmla="*/ 1524790 h 1612897"/>
                  <a:gd name="connsiteX10" fmla="*/ 2652742 w 265834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59339"/>
                  <a:gd name="connsiteY0" fmla="*/ 1612897 h 1612897"/>
                  <a:gd name="connsiteX1" fmla="*/ 446480 w 2659339"/>
                  <a:gd name="connsiteY1" fmla="*/ 1262853 h 1612897"/>
                  <a:gd name="connsiteX2" fmla="*/ 856055 w 2659339"/>
                  <a:gd name="connsiteY2" fmla="*/ 586578 h 1612897"/>
                  <a:gd name="connsiteX3" fmla="*/ 1065265 w 2659339"/>
                  <a:gd name="connsiteY3" fmla="*/ 186528 h 1612897"/>
                  <a:gd name="connsiteX4" fmla="*/ 1350336 w 2659339"/>
                  <a:gd name="connsiteY4" fmla="*/ 790 h 1612897"/>
                  <a:gd name="connsiteX5" fmla="*/ 1573406 w 2659339"/>
                  <a:gd name="connsiteY5" fmla="*/ 141285 h 1612897"/>
                  <a:gd name="connsiteX6" fmla="*/ 1819697 w 2659339"/>
                  <a:gd name="connsiteY6" fmla="*/ 610391 h 1612897"/>
                  <a:gd name="connsiteX7" fmla="*/ 2036475 w 2659339"/>
                  <a:gd name="connsiteY7" fmla="*/ 1008059 h 1612897"/>
                  <a:gd name="connsiteX8" fmla="*/ 2287862 w 2659339"/>
                  <a:gd name="connsiteY8" fmla="*/ 1320004 h 1612897"/>
                  <a:gd name="connsiteX9" fmla="*/ 2512396 w 2659339"/>
                  <a:gd name="connsiteY9" fmla="*/ 1524790 h 1612897"/>
                  <a:gd name="connsiteX10" fmla="*/ 2652742 w 2659339"/>
                  <a:gd name="connsiteY10" fmla="*/ 1605753 h 1612897"/>
                  <a:gd name="connsiteX0" fmla="*/ 0 w 2665155"/>
                  <a:gd name="connsiteY0" fmla="*/ 1612897 h 1617281"/>
                  <a:gd name="connsiteX1" fmla="*/ 446480 w 2665155"/>
                  <a:gd name="connsiteY1" fmla="*/ 1262853 h 1617281"/>
                  <a:gd name="connsiteX2" fmla="*/ 856055 w 2665155"/>
                  <a:gd name="connsiteY2" fmla="*/ 586578 h 1617281"/>
                  <a:gd name="connsiteX3" fmla="*/ 1065265 w 2665155"/>
                  <a:gd name="connsiteY3" fmla="*/ 186528 h 1617281"/>
                  <a:gd name="connsiteX4" fmla="*/ 1350336 w 2665155"/>
                  <a:gd name="connsiteY4" fmla="*/ 790 h 1617281"/>
                  <a:gd name="connsiteX5" fmla="*/ 1573406 w 2665155"/>
                  <a:gd name="connsiteY5" fmla="*/ 141285 h 1617281"/>
                  <a:gd name="connsiteX6" fmla="*/ 1819697 w 2665155"/>
                  <a:gd name="connsiteY6" fmla="*/ 610391 h 1617281"/>
                  <a:gd name="connsiteX7" fmla="*/ 2036475 w 2665155"/>
                  <a:gd name="connsiteY7" fmla="*/ 1008059 h 1617281"/>
                  <a:gd name="connsiteX8" fmla="*/ 2287862 w 2665155"/>
                  <a:gd name="connsiteY8" fmla="*/ 1320004 h 1617281"/>
                  <a:gd name="connsiteX9" fmla="*/ 2512396 w 2665155"/>
                  <a:gd name="connsiteY9" fmla="*/ 1524790 h 1617281"/>
                  <a:gd name="connsiteX10" fmla="*/ 2658866 w 2665155"/>
                  <a:gd name="connsiteY10" fmla="*/ 1612103 h 1617281"/>
                  <a:gd name="connsiteX0" fmla="*/ 0 w 2694574"/>
                  <a:gd name="connsiteY0" fmla="*/ 1612897 h 1617281"/>
                  <a:gd name="connsiteX1" fmla="*/ 446480 w 2694574"/>
                  <a:gd name="connsiteY1" fmla="*/ 1262853 h 1617281"/>
                  <a:gd name="connsiteX2" fmla="*/ 856055 w 2694574"/>
                  <a:gd name="connsiteY2" fmla="*/ 586578 h 1617281"/>
                  <a:gd name="connsiteX3" fmla="*/ 1065265 w 2694574"/>
                  <a:gd name="connsiteY3" fmla="*/ 186528 h 1617281"/>
                  <a:gd name="connsiteX4" fmla="*/ 1350336 w 2694574"/>
                  <a:gd name="connsiteY4" fmla="*/ 790 h 1617281"/>
                  <a:gd name="connsiteX5" fmla="*/ 1573406 w 2694574"/>
                  <a:gd name="connsiteY5" fmla="*/ 141285 h 1617281"/>
                  <a:gd name="connsiteX6" fmla="*/ 1819697 w 2694574"/>
                  <a:gd name="connsiteY6" fmla="*/ 610391 h 1617281"/>
                  <a:gd name="connsiteX7" fmla="*/ 2036475 w 2694574"/>
                  <a:gd name="connsiteY7" fmla="*/ 1008059 h 1617281"/>
                  <a:gd name="connsiteX8" fmla="*/ 2287862 w 2694574"/>
                  <a:gd name="connsiteY8" fmla="*/ 1320004 h 1617281"/>
                  <a:gd name="connsiteX9" fmla="*/ 2512396 w 2694574"/>
                  <a:gd name="connsiteY9" fmla="*/ 1524790 h 1617281"/>
                  <a:gd name="connsiteX10" fmla="*/ 2689484 w 2694574"/>
                  <a:gd name="connsiteY10" fmla="*/ 1612103 h 1617281"/>
                  <a:gd name="connsiteX0" fmla="*/ 0 w 2670998"/>
                  <a:gd name="connsiteY0" fmla="*/ 1612897 h 1629096"/>
                  <a:gd name="connsiteX1" fmla="*/ 446480 w 2670998"/>
                  <a:gd name="connsiteY1" fmla="*/ 1262853 h 1629096"/>
                  <a:gd name="connsiteX2" fmla="*/ 856055 w 2670998"/>
                  <a:gd name="connsiteY2" fmla="*/ 586578 h 1629096"/>
                  <a:gd name="connsiteX3" fmla="*/ 1065265 w 2670998"/>
                  <a:gd name="connsiteY3" fmla="*/ 186528 h 1629096"/>
                  <a:gd name="connsiteX4" fmla="*/ 1350336 w 2670998"/>
                  <a:gd name="connsiteY4" fmla="*/ 790 h 1629096"/>
                  <a:gd name="connsiteX5" fmla="*/ 1573406 w 2670998"/>
                  <a:gd name="connsiteY5" fmla="*/ 141285 h 1629096"/>
                  <a:gd name="connsiteX6" fmla="*/ 1819697 w 2670998"/>
                  <a:gd name="connsiteY6" fmla="*/ 610391 h 1629096"/>
                  <a:gd name="connsiteX7" fmla="*/ 2036475 w 2670998"/>
                  <a:gd name="connsiteY7" fmla="*/ 1008059 h 1629096"/>
                  <a:gd name="connsiteX8" fmla="*/ 2287862 w 2670998"/>
                  <a:gd name="connsiteY8" fmla="*/ 1320004 h 1629096"/>
                  <a:gd name="connsiteX9" fmla="*/ 2512396 w 2670998"/>
                  <a:gd name="connsiteY9" fmla="*/ 1524790 h 1629096"/>
                  <a:gd name="connsiteX10" fmla="*/ 2664990 w 2670998"/>
                  <a:gd name="connsiteY10" fmla="*/ 1624803 h 1629096"/>
                  <a:gd name="connsiteX0" fmla="*/ 0 w 2647804"/>
                  <a:gd name="connsiteY0" fmla="*/ 1612897 h 1617281"/>
                  <a:gd name="connsiteX1" fmla="*/ 446480 w 2647804"/>
                  <a:gd name="connsiteY1" fmla="*/ 1262853 h 1617281"/>
                  <a:gd name="connsiteX2" fmla="*/ 856055 w 2647804"/>
                  <a:gd name="connsiteY2" fmla="*/ 586578 h 1617281"/>
                  <a:gd name="connsiteX3" fmla="*/ 1065265 w 2647804"/>
                  <a:gd name="connsiteY3" fmla="*/ 186528 h 1617281"/>
                  <a:gd name="connsiteX4" fmla="*/ 1350336 w 2647804"/>
                  <a:gd name="connsiteY4" fmla="*/ 790 h 1617281"/>
                  <a:gd name="connsiteX5" fmla="*/ 1573406 w 2647804"/>
                  <a:gd name="connsiteY5" fmla="*/ 141285 h 1617281"/>
                  <a:gd name="connsiteX6" fmla="*/ 1819697 w 2647804"/>
                  <a:gd name="connsiteY6" fmla="*/ 610391 h 1617281"/>
                  <a:gd name="connsiteX7" fmla="*/ 2036475 w 2647804"/>
                  <a:gd name="connsiteY7" fmla="*/ 1008059 h 1617281"/>
                  <a:gd name="connsiteX8" fmla="*/ 2287862 w 2647804"/>
                  <a:gd name="connsiteY8" fmla="*/ 1320004 h 1617281"/>
                  <a:gd name="connsiteX9" fmla="*/ 2512396 w 2647804"/>
                  <a:gd name="connsiteY9" fmla="*/ 1524790 h 1617281"/>
                  <a:gd name="connsiteX10" fmla="*/ 2640496 w 2647804"/>
                  <a:gd name="connsiteY10" fmla="*/ 1612103 h 16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804" h="1617281">
                    <a:moveTo>
                      <a:pt x="0" y="1612897"/>
                    </a:moveTo>
                    <a:cubicBezTo>
                      <a:pt x="184150" y="1518440"/>
                      <a:pt x="303804" y="1433906"/>
                      <a:pt x="446480" y="1262853"/>
                    </a:cubicBezTo>
                    <a:cubicBezTo>
                      <a:pt x="589156" y="1091800"/>
                      <a:pt x="752924" y="765965"/>
                      <a:pt x="856055" y="586578"/>
                    </a:cubicBezTo>
                    <a:cubicBezTo>
                      <a:pt x="959186" y="407191"/>
                      <a:pt x="982885" y="284159"/>
                      <a:pt x="1065265" y="186528"/>
                    </a:cubicBezTo>
                    <a:cubicBezTo>
                      <a:pt x="1147645" y="88897"/>
                      <a:pt x="1265646" y="8331"/>
                      <a:pt x="1350336" y="790"/>
                    </a:cubicBezTo>
                    <a:cubicBezTo>
                      <a:pt x="1435026" y="-6751"/>
                      <a:pt x="1495179" y="39685"/>
                      <a:pt x="1573406" y="141285"/>
                    </a:cubicBezTo>
                    <a:cubicBezTo>
                      <a:pt x="1651633" y="242885"/>
                      <a:pt x="1742519" y="465929"/>
                      <a:pt x="1819697" y="610391"/>
                    </a:cubicBezTo>
                    <a:cubicBezTo>
                      <a:pt x="1896875" y="754853"/>
                      <a:pt x="1958448" y="889790"/>
                      <a:pt x="2036475" y="1008059"/>
                    </a:cubicBezTo>
                    <a:cubicBezTo>
                      <a:pt x="2114502" y="1126328"/>
                      <a:pt x="2208542" y="1233882"/>
                      <a:pt x="2287862" y="1320004"/>
                    </a:cubicBezTo>
                    <a:cubicBezTo>
                      <a:pt x="2367182" y="1406126"/>
                      <a:pt x="2470611" y="1497009"/>
                      <a:pt x="2512396" y="1524790"/>
                    </a:cubicBezTo>
                    <a:cubicBezTo>
                      <a:pt x="2590922" y="1593052"/>
                      <a:pt x="2673039" y="1631946"/>
                      <a:pt x="2640496" y="1612103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40" dirty="0"/>
              </a:p>
            </p:txBody>
          </p:sp>
          <p:cxnSp>
            <p:nvCxnSpPr>
              <p:cNvPr id="196" name="Connecteur droit avec flèche 187">
                <a:extLst>
                  <a:ext uri="{FF2B5EF4-FFF2-40B4-BE49-F238E27FC236}">
                    <a16:creationId xmlns:a16="http://schemas.microsoft.com/office/drawing/2014/main" id="{3E97BCCF-90F7-0B5B-2C9F-6B077D3D82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0906" y="3923742"/>
                <a:ext cx="3420000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0" name="ZoneTexte 170">
              <a:extLst>
                <a:ext uri="{FF2B5EF4-FFF2-40B4-BE49-F238E27FC236}">
                  <a16:creationId xmlns:a16="http://schemas.microsoft.com/office/drawing/2014/main" id="{9B88059D-985D-4CCD-E305-ADA890FCABE0}"/>
                </a:ext>
              </a:extLst>
            </p:cNvPr>
            <p:cNvSpPr txBox="1"/>
            <p:nvPr/>
          </p:nvSpPr>
          <p:spPr>
            <a:xfrm>
              <a:off x="5441932" y="3277927"/>
              <a:ext cx="706222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570" dirty="0">
                  <a:solidFill>
                    <a:schemeClr val="bg2">
                      <a:lumMod val="50000"/>
                    </a:schemeClr>
                  </a:solidFill>
                </a:rPr>
                <a:t>Dose per </a:t>
              </a:r>
              <a:r>
                <a:rPr lang="en-CH" sz="570" dirty="0">
                  <a:solidFill>
                    <a:schemeClr val="bg2">
                      <a:lumMod val="50000"/>
                    </a:schemeClr>
                  </a:solidFill>
                </a:rPr>
                <a:t>bunch of 4.6ps</a:t>
              </a:r>
              <a:endParaRPr lang="fr-CH" sz="57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94A08BC1-0905-A551-FFE9-259282C8EF1F}"/>
                </a:ext>
              </a:extLst>
            </p:cNvPr>
            <p:cNvSpPr txBox="1"/>
            <p:nvPr/>
          </p:nvSpPr>
          <p:spPr>
            <a:xfrm>
              <a:off x="7538633" y="3757948"/>
              <a:ext cx="390186" cy="180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570" b="1" dirty="0">
                  <a:solidFill>
                    <a:srgbClr val="0070C0"/>
                  </a:solidFill>
                </a:rPr>
                <a:t>x3000</a:t>
              </a:r>
              <a:endParaRPr lang="en-US" sz="57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F6715192-85C7-5A43-E806-2C86BE59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805" y="166980"/>
            <a:ext cx="127158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0683405-C987-0C96-67C7-5DF354ADA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241" y="216591"/>
            <a:ext cx="2666232" cy="9026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2B7587-3ECC-AD59-7A3F-CCB6B8E51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175"/>
          <a:stretch/>
        </p:blipFill>
        <p:spPr>
          <a:xfrm>
            <a:off x="5097291" y="37113"/>
            <a:ext cx="3301620" cy="2164218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DF3DAAD-38A4-2FAC-2D2B-303AC777D7DB}"/>
              </a:ext>
            </a:extLst>
          </p:cNvPr>
          <p:cNvSpPr/>
          <p:nvPr/>
        </p:nvSpPr>
        <p:spPr>
          <a:xfrm>
            <a:off x="2846533" y="4632984"/>
            <a:ext cx="8438715" cy="5579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Standard RT: Dose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delivered</a:t>
            </a:r>
            <a:r>
              <a:rPr lang="fr-CH" dirty="0"/>
              <a:t> in </a:t>
            </a:r>
            <a:r>
              <a:rPr lang="fr-CH" dirty="0" err="1"/>
              <a:t>several</a:t>
            </a:r>
            <a:r>
              <a:rPr lang="fr-CH" dirty="0"/>
              <a:t> minutes- 1 Gy/min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A606F6F5-1ECC-1CFA-7213-F10E7BCB647E}"/>
              </a:ext>
            </a:extLst>
          </p:cNvPr>
          <p:cNvSpPr/>
          <p:nvPr/>
        </p:nvSpPr>
        <p:spPr>
          <a:xfrm>
            <a:off x="2846533" y="5093450"/>
            <a:ext cx="5214104" cy="662577"/>
          </a:xfrm>
          <a:prstGeom prst="rightArrow">
            <a:avLst/>
          </a:prstGeom>
          <a:solidFill>
            <a:srgbClr val="16E8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1"/>
                </a:solidFill>
              </a:rPr>
              <a:t>FLASH: Dose </a:t>
            </a:r>
            <a:r>
              <a:rPr lang="fr-CH" dirty="0" err="1">
                <a:solidFill>
                  <a:schemeClr val="tx1"/>
                </a:solidFill>
              </a:rPr>
              <a:t>delivered</a:t>
            </a:r>
            <a:r>
              <a:rPr lang="fr-CH" dirty="0">
                <a:solidFill>
                  <a:schemeClr val="tx1"/>
                </a:solidFill>
              </a:rPr>
              <a:t> in </a:t>
            </a:r>
            <a:r>
              <a:rPr lang="fr-CH" dirty="0" err="1">
                <a:solidFill>
                  <a:schemeClr val="tx1"/>
                </a:solidFill>
              </a:rPr>
              <a:t>milliseconds</a:t>
            </a:r>
            <a:r>
              <a:rPr lang="fr-CH" dirty="0">
                <a:solidFill>
                  <a:schemeClr val="tx1"/>
                </a:solidFill>
              </a:rPr>
              <a:t>- 100 Gy/s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823B36A1-D6F6-DB53-4446-687B8B83BA82}"/>
              </a:ext>
            </a:extLst>
          </p:cNvPr>
          <p:cNvSpPr/>
          <p:nvPr/>
        </p:nvSpPr>
        <p:spPr>
          <a:xfrm>
            <a:off x="2846533" y="5607495"/>
            <a:ext cx="1496867" cy="1160359"/>
          </a:xfrm>
          <a:prstGeom prst="rightArrow">
            <a:avLst/>
          </a:prstGeom>
          <a:solidFill>
            <a:srgbClr val="16E8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1"/>
                </a:solidFill>
              </a:rPr>
              <a:t>Micro-sec- MegaGy/s</a:t>
            </a:r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DD235713-0A1B-BAB5-354B-C3C940A81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7357" y="1483436"/>
            <a:ext cx="991803" cy="97980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C4F994D6-3DAB-7623-49FE-A8E99C79E4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4" y="1343442"/>
            <a:ext cx="2333743" cy="436762"/>
          </a:xfrm>
          <a:prstGeom prst="rect">
            <a:avLst/>
          </a:prstGeom>
        </p:spPr>
      </p:pic>
      <p:sp>
        <p:nvSpPr>
          <p:cNvPr id="88" name="ZoneTexte 87">
            <a:extLst>
              <a:ext uri="{FF2B5EF4-FFF2-40B4-BE49-F238E27FC236}">
                <a16:creationId xmlns:a16="http://schemas.microsoft.com/office/drawing/2014/main" id="{EF0A5CF3-DC5C-0523-2C0B-81EB9E70C806}"/>
              </a:ext>
            </a:extLst>
          </p:cNvPr>
          <p:cNvSpPr txBox="1"/>
          <p:nvPr/>
        </p:nvSpPr>
        <p:spPr>
          <a:xfrm>
            <a:off x="3049411" y="1206287"/>
            <a:ext cx="212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5.5 MeV</a:t>
            </a:r>
          </a:p>
          <a:p>
            <a:r>
              <a:rPr lang="fr-CH" dirty="0"/>
              <a:t>&gt; 40 bio publications</a:t>
            </a:r>
          </a:p>
        </p:txBody>
      </p:sp>
    </p:spTree>
    <p:extLst>
      <p:ext uri="{BB962C8B-B14F-4D97-AF65-F5344CB8AC3E}">
        <p14:creationId xmlns:p14="http://schemas.microsoft.com/office/powerpoint/2010/main" val="175832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6F5266BC-B175-5CD7-CAC4-CE2D611C935F}"/>
              </a:ext>
            </a:extLst>
          </p:cNvPr>
          <p:cNvGrpSpPr/>
          <p:nvPr/>
        </p:nvGrpSpPr>
        <p:grpSpPr>
          <a:xfrm>
            <a:off x="3399522" y="2132780"/>
            <a:ext cx="5392955" cy="2095802"/>
            <a:chOff x="3468985" y="4642300"/>
            <a:chExt cx="5392955" cy="2095802"/>
          </a:xfrm>
        </p:grpSpPr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B8E8B906-074F-F95E-BC7C-F5169A625F1A}"/>
                </a:ext>
              </a:extLst>
            </p:cNvPr>
            <p:cNvSpPr txBox="1"/>
            <p:nvPr/>
          </p:nvSpPr>
          <p:spPr>
            <a:xfrm>
              <a:off x="7013795" y="4642300"/>
              <a:ext cx="24301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140" dirty="0"/>
                <a:t>...</a:t>
              </a:r>
              <a:endParaRPr lang="en-US" sz="1140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8762109-7774-4BA4-8308-36A1E6540590}"/>
                </a:ext>
              </a:extLst>
            </p:cNvPr>
            <p:cNvSpPr/>
            <p:nvPr/>
          </p:nvSpPr>
          <p:spPr>
            <a:xfrm>
              <a:off x="4106705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22F10E-6016-649A-A135-E8D40B4F07D6}"/>
                </a:ext>
              </a:extLst>
            </p:cNvPr>
            <p:cNvSpPr/>
            <p:nvPr/>
          </p:nvSpPr>
          <p:spPr>
            <a:xfrm>
              <a:off x="4226928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B6B680B-DF95-7B29-0A36-4DDE2B551DC5}"/>
                </a:ext>
              </a:extLst>
            </p:cNvPr>
            <p:cNvSpPr/>
            <p:nvPr/>
          </p:nvSpPr>
          <p:spPr>
            <a:xfrm>
              <a:off x="4347150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71ACEE7-04FE-8977-DFF3-395C5C8F5DC1}"/>
                </a:ext>
              </a:extLst>
            </p:cNvPr>
            <p:cNvSpPr/>
            <p:nvPr/>
          </p:nvSpPr>
          <p:spPr>
            <a:xfrm>
              <a:off x="4467373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cxnSp>
          <p:nvCxnSpPr>
            <p:cNvPr id="93" name="Connecteur droit avec flèche 201">
              <a:extLst>
                <a:ext uri="{FF2B5EF4-FFF2-40B4-BE49-F238E27FC236}">
                  <a16:creationId xmlns:a16="http://schemas.microsoft.com/office/drawing/2014/main" id="{E782AD3E-F3D1-8892-052F-F4880461B810}"/>
                </a:ext>
              </a:extLst>
            </p:cNvPr>
            <p:cNvCxnSpPr>
              <a:cxnSpLocks/>
            </p:cNvCxnSpPr>
            <p:nvPr/>
          </p:nvCxnSpPr>
          <p:spPr>
            <a:xfrm>
              <a:off x="4616500" y="6186157"/>
              <a:ext cx="136821" cy="1254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BAFCC68-E43E-7D12-8B76-BCCCDD376563}"/>
                </a:ext>
              </a:extLst>
            </p:cNvPr>
            <p:cNvSpPr txBox="1"/>
            <p:nvPr/>
          </p:nvSpPr>
          <p:spPr>
            <a:xfrm>
              <a:off x="6676403" y="6119471"/>
              <a:ext cx="24301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140" dirty="0"/>
                <a:t>...</a:t>
              </a:r>
              <a:endParaRPr lang="en-US" sz="1140" dirty="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0866AEF-D5B1-EB91-F1F5-FAC16C957882}"/>
                </a:ext>
              </a:extLst>
            </p:cNvPr>
            <p:cNvGrpSpPr/>
            <p:nvPr/>
          </p:nvGrpSpPr>
          <p:grpSpPr>
            <a:xfrm>
              <a:off x="5225622" y="6152389"/>
              <a:ext cx="228035" cy="75168"/>
              <a:chOff x="3773281" y="3821604"/>
              <a:chExt cx="360000" cy="118668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96" name="Flowchart: Collate 95">
                <a:extLst>
                  <a:ext uri="{FF2B5EF4-FFF2-40B4-BE49-F238E27FC236}">
                    <a16:creationId xmlns:a16="http://schemas.microsoft.com/office/drawing/2014/main" id="{2981138D-8753-B553-15C1-B0EDC672C674}"/>
                  </a:ext>
                </a:extLst>
              </p:cNvPr>
              <p:cNvSpPr/>
              <p:nvPr/>
            </p:nvSpPr>
            <p:spPr>
              <a:xfrm rot="5400000">
                <a:off x="3899212" y="3815266"/>
                <a:ext cx="118668" cy="131343"/>
              </a:xfrm>
              <a:prstGeom prst="flowChartCol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5350F54-B9C5-6ED7-1732-60783902C236}"/>
                  </a:ext>
                </a:extLst>
              </p:cNvPr>
              <p:cNvSpPr/>
              <p:nvPr/>
            </p:nvSpPr>
            <p:spPr>
              <a:xfrm rot="5400000" flipH="1">
                <a:off x="3947881" y="3702293"/>
                <a:ext cx="10800" cy="36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sz="76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E2B7C2F-FF62-3388-DA45-3BE1D9BF8824}"/>
                </a:ext>
              </a:extLst>
            </p:cNvPr>
            <p:cNvSpPr/>
            <p:nvPr/>
          </p:nvSpPr>
          <p:spPr>
            <a:xfrm>
              <a:off x="4587596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892DB5C-3F3B-F3AF-C5AB-26C0C021489F}"/>
                </a:ext>
              </a:extLst>
            </p:cNvPr>
            <p:cNvSpPr/>
            <p:nvPr/>
          </p:nvSpPr>
          <p:spPr>
            <a:xfrm>
              <a:off x="4707818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0490FD9-0A9F-6708-548B-B8EBA2E5DB48}"/>
                </a:ext>
              </a:extLst>
            </p:cNvPr>
            <p:cNvSpPr/>
            <p:nvPr/>
          </p:nvSpPr>
          <p:spPr>
            <a:xfrm>
              <a:off x="4828041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2EE05BE-648B-9A65-9B7B-FD2328991EC7}"/>
                </a:ext>
              </a:extLst>
            </p:cNvPr>
            <p:cNvSpPr/>
            <p:nvPr/>
          </p:nvSpPr>
          <p:spPr>
            <a:xfrm>
              <a:off x="4948264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9A13DCB-7787-1FD5-7EE3-6DC30A4F729C}"/>
                </a:ext>
              </a:extLst>
            </p:cNvPr>
            <p:cNvSpPr/>
            <p:nvPr/>
          </p:nvSpPr>
          <p:spPr>
            <a:xfrm>
              <a:off x="5068487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AEE0F8D-55D4-7820-8845-E92C0E9BF09C}"/>
                </a:ext>
              </a:extLst>
            </p:cNvPr>
            <p:cNvSpPr/>
            <p:nvPr/>
          </p:nvSpPr>
          <p:spPr>
            <a:xfrm>
              <a:off x="6992052" y="6260964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744A7AC-7D8E-B3B3-2C6A-5A4026012F76}"/>
                </a:ext>
              </a:extLst>
            </p:cNvPr>
            <p:cNvSpPr/>
            <p:nvPr/>
          </p:nvSpPr>
          <p:spPr>
            <a:xfrm>
              <a:off x="5188709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5A6AB48-BBA0-69CD-E476-C1CC449DEB94}"/>
                </a:ext>
              </a:extLst>
            </p:cNvPr>
            <p:cNvSpPr/>
            <p:nvPr/>
          </p:nvSpPr>
          <p:spPr>
            <a:xfrm>
              <a:off x="5308932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4C75398-BF81-08B5-B739-7CFDA451AA12}"/>
                </a:ext>
              </a:extLst>
            </p:cNvPr>
            <p:cNvSpPr/>
            <p:nvPr/>
          </p:nvSpPr>
          <p:spPr>
            <a:xfrm>
              <a:off x="5429155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D8BF6C4-5B54-0F04-2303-FDB7CFD4AB0B}"/>
                </a:ext>
              </a:extLst>
            </p:cNvPr>
            <p:cNvSpPr/>
            <p:nvPr/>
          </p:nvSpPr>
          <p:spPr>
            <a:xfrm>
              <a:off x="5549377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686777A-659D-2FD5-13F6-98A0A8A8E0A9}"/>
                </a:ext>
              </a:extLst>
            </p:cNvPr>
            <p:cNvSpPr/>
            <p:nvPr/>
          </p:nvSpPr>
          <p:spPr>
            <a:xfrm>
              <a:off x="5669600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8A08888-D01D-78B8-4D6E-E8E5B1440CF3}"/>
                </a:ext>
              </a:extLst>
            </p:cNvPr>
            <p:cNvSpPr/>
            <p:nvPr/>
          </p:nvSpPr>
          <p:spPr>
            <a:xfrm>
              <a:off x="5789823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C5CFDED-3560-60A6-66D5-D52396D8D1E3}"/>
                </a:ext>
              </a:extLst>
            </p:cNvPr>
            <p:cNvSpPr/>
            <p:nvPr/>
          </p:nvSpPr>
          <p:spPr>
            <a:xfrm>
              <a:off x="5910045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C88FD21-970A-D319-A65D-C217CA015EAE}"/>
                </a:ext>
              </a:extLst>
            </p:cNvPr>
            <p:cNvSpPr/>
            <p:nvPr/>
          </p:nvSpPr>
          <p:spPr>
            <a:xfrm>
              <a:off x="6030268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90BCCB8-FE46-08F0-D074-234738EB6F03}"/>
                </a:ext>
              </a:extLst>
            </p:cNvPr>
            <p:cNvSpPr/>
            <p:nvPr/>
          </p:nvSpPr>
          <p:spPr>
            <a:xfrm>
              <a:off x="6150491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A05F12A-567A-44CA-E655-EBD1B8A6917A}"/>
                </a:ext>
              </a:extLst>
            </p:cNvPr>
            <p:cNvSpPr/>
            <p:nvPr/>
          </p:nvSpPr>
          <p:spPr>
            <a:xfrm>
              <a:off x="6270713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2E96E56-71E7-D87C-554D-48FDFE114D3E}"/>
                </a:ext>
              </a:extLst>
            </p:cNvPr>
            <p:cNvSpPr/>
            <p:nvPr/>
          </p:nvSpPr>
          <p:spPr>
            <a:xfrm>
              <a:off x="6390936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7B48979-2CB4-E931-AAAB-FC8BF1725FC0}"/>
                </a:ext>
              </a:extLst>
            </p:cNvPr>
            <p:cNvSpPr/>
            <p:nvPr/>
          </p:nvSpPr>
          <p:spPr>
            <a:xfrm>
              <a:off x="6511159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D444198-664B-D999-922D-49AE4662216B}"/>
                </a:ext>
              </a:extLst>
            </p:cNvPr>
            <p:cNvSpPr/>
            <p:nvPr/>
          </p:nvSpPr>
          <p:spPr>
            <a:xfrm>
              <a:off x="6631381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946A773-A1EC-7229-BE03-2B50B7F323F5}"/>
                </a:ext>
              </a:extLst>
            </p:cNvPr>
            <p:cNvSpPr/>
            <p:nvPr/>
          </p:nvSpPr>
          <p:spPr>
            <a:xfrm>
              <a:off x="6871827" y="6254921"/>
              <a:ext cx="68411" cy="68411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cxnSp>
          <p:nvCxnSpPr>
            <p:cNvPr id="140" name="Connecteur droit avec flèche 200">
              <a:extLst>
                <a:ext uri="{FF2B5EF4-FFF2-40B4-BE49-F238E27FC236}">
                  <a16:creationId xmlns:a16="http://schemas.microsoft.com/office/drawing/2014/main" id="{2325A537-2C4C-F812-30DD-DF4F6DA042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0511" y="5181835"/>
              <a:ext cx="0" cy="11475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ZoneTexte 202">
              <a:extLst>
                <a:ext uri="{FF2B5EF4-FFF2-40B4-BE49-F238E27FC236}">
                  <a16:creationId xmlns:a16="http://schemas.microsoft.com/office/drawing/2014/main" id="{32717349-B595-2B6B-9E75-D6E0A37ECE5A}"/>
                </a:ext>
              </a:extLst>
            </p:cNvPr>
            <p:cNvSpPr txBox="1"/>
            <p:nvPr/>
          </p:nvSpPr>
          <p:spPr>
            <a:xfrm>
              <a:off x="4389209" y="5989642"/>
              <a:ext cx="622450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chemeClr val="accent6">
                      <a:lumMod val="75000"/>
                    </a:schemeClr>
                  </a:solidFill>
                </a:rPr>
                <a:t>13.7n</a:t>
              </a:r>
              <a:r>
                <a:rPr lang="fr-CH" sz="760" dirty="0">
                  <a:solidFill>
                    <a:schemeClr val="accent6">
                      <a:lumMod val="75000"/>
                    </a:schemeClr>
                  </a:solidFill>
                </a:rPr>
                <a:t>s</a:t>
              </a:r>
            </a:p>
          </p:txBody>
        </p:sp>
        <p:sp>
          <p:nvSpPr>
            <p:cNvPr id="142" name="ZoneTexte 204">
              <a:extLst>
                <a:ext uri="{FF2B5EF4-FFF2-40B4-BE49-F238E27FC236}">
                  <a16:creationId xmlns:a16="http://schemas.microsoft.com/office/drawing/2014/main" id="{80AF1152-F115-16B9-62F7-9463BA188973}"/>
                </a:ext>
              </a:extLst>
            </p:cNvPr>
            <p:cNvSpPr txBox="1"/>
            <p:nvPr/>
          </p:nvSpPr>
          <p:spPr>
            <a:xfrm>
              <a:off x="3468985" y="5524082"/>
              <a:ext cx="615502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b="1" dirty="0"/>
                <a:t>0.018</a:t>
              </a:r>
              <a:r>
                <a:rPr lang="fr-CH" sz="760" b="1" dirty="0"/>
                <a:t>mGy</a:t>
              </a:r>
            </a:p>
          </p:txBody>
        </p:sp>
        <p:sp>
          <p:nvSpPr>
            <p:cNvPr id="143" name="ZoneTexte 206">
              <a:extLst>
                <a:ext uri="{FF2B5EF4-FFF2-40B4-BE49-F238E27FC236}">
                  <a16:creationId xmlns:a16="http://schemas.microsoft.com/office/drawing/2014/main" id="{654927F5-3883-0553-86A3-78AF63B93660}"/>
                </a:ext>
              </a:extLst>
            </p:cNvPr>
            <p:cNvSpPr txBox="1"/>
            <p:nvPr/>
          </p:nvSpPr>
          <p:spPr>
            <a:xfrm>
              <a:off x="3475487" y="6041178"/>
              <a:ext cx="639216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b="1" dirty="0"/>
                <a:t>0.0000014mGy</a:t>
              </a:r>
              <a:endParaRPr lang="fr-CH" sz="760" b="1" dirty="0"/>
            </a:p>
          </p:txBody>
        </p:sp>
        <p:sp>
          <p:nvSpPr>
            <p:cNvPr id="144" name="ZoneTexte 229">
              <a:extLst>
                <a:ext uri="{FF2B5EF4-FFF2-40B4-BE49-F238E27FC236}">
                  <a16:creationId xmlns:a16="http://schemas.microsoft.com/office/drawing/2014/main" id="{3FC7B901-6A26-41F1-03C6-4773A0AB0860}"/>
                </a:ext>
              </a:extLst>
            </p:cNvPr>
            <p:cNvSpPr txBox="1"/>
            <p:nvPr/>
          </p:nvSpPr>
          <p:spPr>
            <a:xfrm>
              <a:off x="8249694" y="6115382"/>
              <a:ext cx="612246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/>
                <a:t>Time</a:t>
              </a:r>
            </a:p>
          </p:txBody>
        </p:sp>
        <p:sp>
          <p:nvSpPr>
            <p:cNvPr id="145" name="ZoneTexte 230">
              <a:extLst>
                <a:ext uri="{FF2B5EF4-FFF2-40B4-BE49-F238E27FC236}">
                  <a16:creationId xmlns:a16="http://schemas.microsoft.com/office/drawing/2014/main" id="{80B79B9E-642E-AF35-B4FD-80D2AE371DD0}"/>
                </a:ext>
              </a:extLst>
            </p:cNvPr>
            <p:cNvSpPr txBox="1"/>
            <p:nvPr/>
          </p:nvSpPr>
          <p:spPr>
            <a:xfrm>
              <a:off x="7271844" y="5180238"/>
              <a:ext cx="1059324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rgbClr val="7030A0"/>
                  </a:solidFill>
                </a:rPr>
                <a:t>560</a:t>
              </a:r>
              <a:r>
                <a:rPr lang="en-CH" sz="760" b="1" dirty="0">
                  <a:solidFill>
                    <a:srgbClr val="7030A0"/>
                  </a:solidFill>
                </a:rPr>
                <a:t>’</a:t>
              </a:r>
              <a:r>
                <a:rPr lang="fr-CH" sz="760" b="1" dirty="0">
                  <a:solidFill>
                    <a:srgbClr val="7030A0"/>
                  </a:solidFill>
                </a:rPr>
                <a:t>2</a:t>
              </a:r>
              <a:r>
                <a:rPr lang="en-CH" sz="760" b="1" dirty="0">
                  <a:solidFill>
                    <a:srgbClr val="7030A0"/>
                  </a:solidFill>
                </a:rPr>
                <a:t>00 bunches</a:t>
              </a:r>
              <a:endParaRPr lang="fr-CH" sz="760" b="1" dirty="0">
                <a:solidFill>
                  <a:srgbClr val="7030A0"/>
                </a:solidFill>
              </a:endParaRPr>
            </a:p>
          </p:txBody>
        </p:sp>
        <p:sp>
          <p:nvSpPr>
            <p:cNvPr id="147" name="ZoneTexte 233">
              <a:extLst>
                <a:ext uri="{FF2B5EF4-FFF2-40B4-BE49-F238E27FC236}">
                  <a16:creationId xmlns:a16="http://schemas.microsoft.com/office/drawing/2014/main" id="{9307B1BD-D845-7EE3-F162-44DDF379F02A}"/>
                </a:ext>
              </a:extLst>
            </p:cNvPr>
            <p:cNvSpPr txBox="1"/>
            <p:nvPr/>
          </p:nvSpPr>
          <p:spPr>
            <a:xfrm>
              <a:off x="5124610" y="5854381"/>
              <a:ext cx="1323636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b="1" dirty="0">
                  <a:solidFill>
                    <a:schemeClr val="accent6">
                      <a:lumMod val="75000"/>
                    </a:schemeClr>
                  </a:solidFill>
                </a:rPr>
                <a:t>728</a:t>
              </a:r>
              <a:r>
                <a:rPr lang="en-CH" sz="760" b="1" dirty="0">
                  <a:solidFill>
                    <a:schemeClr val="accent6">
                      <a:lumMod val="75000"/>
                    </a:schemeClr>
                  </a:solidFill>
                </a:rPr>
                <a:t>’</a:t>
              </a:r>
              <a:r>
                <a:rPr lang="fr-CH" sz="760" b="1" dirty="0">
                  <a:solidFill>
                    <a:schemeClr val="accent6">
                      <a:lumMod val="75000"/>
                    </a:schemeClr>
                  </a:solidFill>
                </a:rPr>
                <a:t>500</a:t>
              </a:r>
              <a:r>
                <a:rPr lang="en-CH" sz="760" b="1" dirty="0">
                  <a:solidFill>
                    <a:schemeClr val="accent6">
                      <a:lumMod val="75000"/>
                    </a:schemeClr>
                  </a:solidFill>
                </a:rPr>
                <a:t>’</a:t>
              </a:r>
              <a:r>
                <a:rPr lang="fr-CH" sz="760" b="1" dirty="0">
                  <a:solidFill>
                    <a:schemeClr val="accent6">
                      <a:lumMod val="75000"/>
                    </a:schemeClr>
                  </a:solidFill>
                </a:rPr>
                <a:t>000</a:t>
              </a:r>
              <a:r>
                <a:rPr lang="en-CH" sz="76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fr-CH" sz="760" b="1" dirty="0" err="1">
                  <a:solidFill>
                    <a:schemeClr val="accent6">
                      <a:lumMod val="75000"/>
                    </a:schemeClr>
                  </a:solidFill>
                </a:rPr>
                <a:t>bunc</a:t>
              </a:r>
              <a:r>
                <a:rPr lang="en-CH" sz="760" b="1" dirty="0" err="1">
                  <a:solidFill>
                    <a:schemeClr val="accent6">
                      <a:lumMod val="75000"/>
                    </a:schemeClr>
                  </a:solidFill>
                </a:rPr>
                <a:t>hes</a:t>
              </a:r>
              <a:endParaRPr lang="fr-CH" sz="76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148" name="Connecteur droit 203">
              <a:extLst>
                <a:ext uri="{FF2B5EF4-FFF2-40B4-BE49-F238E27FC236}">
                  <a16:creationId xmlns:a16="http://schemas.microsoft.com/office/drawing/2014/main" id="{EE648E4B-C6AF-A00F-73DC-474AF40FC7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2145" y="6246277"/>
              <a:ext cx="45607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Equals 148">
              <a:extLst>
                <a:ext uri="{FF2B5EF4-FFF2-40B4-BE49-F238E27FC236}">
                  <a16:creationId xmlns:a16="http://schemas.microsoft.com/office/drawing/2014/main" id="{2ADF9C91-AEDE-815A-ABE3-6B656F8AD8F5}"/>
                </a:ext>
              </a:extLst>
            </p:cNvPr>
            <p:cNvSpPr/>
            <p:nvPr/>
          </p:nvSpPr>
          <p:spPr>
            <a:xfrm rot="17927952">
              <a:off x="7071565" y="6236129"/>
              <a:ext cx="112172" cy="186490"/>
            </a:xfrm>
            <a:prstGeom prst="mathEqual">
              <a:avLst>
                <a:gd name="adj1" fmla="val 0"/>
                <a:gd name="adj2" fmla="val 1799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>
                <a:solidFill>
                  <a:schemeClr val="tx1"/>
                </a:solidFill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B8ADC391-CE7B-BD1B-8AB0-6E81B0639CFA}"/>
                </a:ext>
              </a:extLst>
            </p:cNvPr>
            <p:cNvSpPr/>
            <p:nvPr/>
          </p:nvSpPr>
          <p:spPr>
            <a:xfrm>
              <a:off x="7278961" y="5645269"/>
              <a:ext cx="68411" cy="684106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rgbClr val="EAA5F1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24228FB0-5C66-5BCF-B5AC-DB5E173B3D66}"/>
                </a:ext>
              </a:extLst>
            </p:cNvPr>
            <p:cNvSpPr/>
            <p:nvPr/>
          </p:nvSpPr>
          <p:spPr>
            <a:xfrm>
              <a:off x="7399184" y="5645269"/>
              <a:ext cx="68411" cy="684106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rgbClr val="EAA5F1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D3953BAF-70DC-519F-F6BB-77BFD6B2AC93}"/>
                </a:ext>
              </a:extLst>
            </p:cNvPr>
            <p:cNvSpPr/>
            <p:nvPr/>
          </p:nvSpPr>
          <p:spPr>
            <a:xfrm>
              <a:off x="7519406" y="5645269"/>
              <a:ext cx="68411" cy="684106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rgbClr val="EAA5F1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109E12DA-6B7E-5207-999C-4202F7A945B6}"/>
                </a:ext>
              </a:extLst>
            </p:cNvPr>
            <p:cNvSpPr/>
            <p:nvPr/>
          </p:nvSpPr>
          <p:spPr>
            <a:xfrm>
              <a:off x="7639629" y="5645269"/>
              <a:ext cx="68411" cy="684106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rgbClr val="EAA5F1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537193C4-CB0D-3B5C-3CCC-6BE0831637F7}"/>
                </a:ext>
              </a:extLst>
            </p:cNvPr>
            <p:cNvSpPr/>
            <p:nvPr/>
          </p:nvSpPr>
          <p:spPr>
            <a:xfrm>
              <a:off x="7759852" y="5645269"/>
              <a:ext cx="68411" cy="684106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rgbClr val="EAA5F1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A70D421F-0FFB-B64F-AEC3-F531A495B134}"/>
                </a:ext>
              </a:extLst>
            </p:cNvPr>
            <p:cNvSpPr/>
            <p:nvPr/>
          </p:nvSpPr>
          <p:spPr>
            <a:xfrm>
              <a:off x="7880074" y="5645269"/>
              <a:ext cx="68411" cy="684106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rgbClr val="EAA5F1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B349116F-2A5B-2651-B8CD-0147C1273D5E}"/>
                </a:ext>
              </a:extLst>
            </p:cNvPr>
            <p:cNvSpPr/>
            <p:nvPr/>
          </p:nvSpPr>
          <p:spPr>
            <a:xfrm>
              <a:off x="8000297" y="5645269"/>
              <a:ext cx="68411" cy="684106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rgbClr val="EAA5F1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1891EFCD-30D1-E4DA-4D0E-C1BDAA4862E2}"/>
                </a:ext>
              </a:extLst>
            </p:cNvPr>
            <p:cNvSpPr/>
            <p:nvPr/>
          </p:nvSpPr>
          <p:spPr>
            <a:xfrm>
              <a:off x="8120520" y="5645269"/>
              <a:ext cx="68411" cy="684106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rgbClr val="EAA5F1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ADD38BB1-9493-5089-8E8F-337AA5A98879}"/>
                </a:ext>
              </a:extLst>
            </p:cNvPr>
            <p:cNvSpPr/>
            <p:nvPr/>
          </p:nvSpPr>
          <p:spPr>
            <a:xfrm>
              <a:off x="8360965" y="5645269"/>
              <a:ext cx="68411" cy="684106"/>
            </a:xfrm>
            <a:custGeom>
              <a:avLst/>
              <a:gdLst>
                <a:gd name="connsiteX0" fmla="*/ 0 w 2820856"/>
                <a:gd name="connsiteY0" fmla="*/ 1615781 h 1631256"/>
                <a:gd name="connsiteX1" fmla="*/ 523875 w 2820856"/>
                <a:gd name="connsiteY1" fmla="*/ 1253831 h 1631256"/>
                <a:gd name="connsiteX2" fmla="*/ 933450 w 2820856"/>
                <a:gd name="connsiteY2" fmla="*/ 577556 h 1631256"/>
                <a:gd name="connsiteX3" fmla="*/ 1133475 w 2820856"/>
                <a:gd name="connsiteY3" fmla="*/ 148931 h 1631256"/>
                <a:gd name="connsiteX4" fmla="*/ 1400175 w 2820856"/>
                <a:gd name="connsiteY4" fmla="*/ 6056 h 1631256"/>
                <a:gd name="connsiteX5" fmla="*/ 1619250 w 2820856"/>
                <a:gd name="connsiteY5" fmla="*/ 63206 h 1631256"/>
                <a:gd name="connsiteX6" fmla="*/ 1800225 w 2820856"/>
                <a:gd name="connsiteY6" fmla="*/ 387056 h 1631256"/>
                <a:gd name="connsiteX7" fmla="*/ 2095500 w 2820856"/>
                <a:gd name="connsiteY7" fmla="*/ 996656 h 1631256"/>
                <a:gd name="connsiteX8" fmla="*/ 2447925 w 2820856"/>
                <a:gd name="connsiteY8" fmla="*/ 1425281 h 1631256"/>
                <a:gd name="connsiteX9" fmla="*/ 2790825 w 2820856"/>
                <a:gd name="connsiteY9" fmla="*/ 1615781 h 1631256"/>
                <a:gd name="connsiteX10" fmla="*/ 2781300 w 2820856"/>
                <a:gd name="connsiteY10" fmla="*/ 1606256 h 1631256"/>
                <a:gd name="connsiteX0" fmla="*/ 0 w 2820856"/>
                <a:gd name="connsiteY0" fmla="*/ 1624097 h 1639572"/>
                <a:gd name="connsiteX1" fmla="*/ 523875 w 2820856"/>
                <a:gd name="connsiteY1" fmla="*/ 1262147 h 1639572"/>
                <a:gd name="connsiteX2" fmla="*/ 933450 w 2820856"/>
                <a:gd name="connsiteY2" fmla="*/ 585872 h 1639572"/>
                <a:gd name="connsiteX3" fmla="*/ 1133475 w 2820856"/>
                <a:gd name="connsiteY3" fmla="*/ 157247 h 1639572"/>
                <a:gd name="connsiteX4" fmla="*/ 1314450 w 2820856"/>
                <a:gd name="connsiteY4" fmla="*/ 4847 h 1639572"/>
                <a:gd name="connsiteX5" fmla="*/ 1619250 w 2820856"/>
                <a:gd name="connsiteY5" fmla="*/ 71522 h 1639572"/>
                <a:gd name="connsiteX6" fmla="*/ 1800225 w 2820856"/>
                <a:gd name="connsiteY6" fmla="*/ 395372 h 1639572"/>
                <a:gd name="connsiteX7" fmla="*/ 2095500 w 2820856"/>
                <a:gd name="connsiteY7" fmla="*/ 1004972 h 1639572"/>
                <a:gd name="connsiteX8" fmla="*/ 2447925 w 2820856"/>
                <a:gd name="connsiteY8" fmla="*/ 1433597 h 1639572"/>
                <a:gd name="connsiteX9" fmla="*/ 2790825 w 2820856"/>
                <a:gd name="connsiteY9" fmla="*/ 1624097 h 1639572"/>
                <a:gd name="connsiteX10" fmla="*/ 2781300 w 2820856"/>
                <a:gd name="connsiteY10" fmla="*/ 1614572 h 1639572"/>
                <a:gd name="connsiteX0" fmla="*/ 0 w 2820856"/>
                <a:gd name="connsiteY0" fmla="*/ 1650719 h 1666194"/>
                <a:gd name="connsiteX1" fmla="*/ 523875 w 2820856"/>
                <a:gd name="connsiteY1" fmla="*/ 1288769 h 1666194"/>
                <a:gd name="connsiteX2" fmla="*/ 933450 w 2820856"/>
                <a:gd name="connsiteY2" fmla="*/ 612494 h 1666194"/>
                <a:gd name="connsiteX3" fmla="*/ 1133475 w 2820856"/>
                <a:gd name="connsiteY3" fmla="*/ 183869 h 1666194"/>
                <a:gd name="connsiteX4" fmla="*/ 1400175 w 2820856"/>
                <a:gd name="connsiteY4" fmla="*/ 2894 h 1666194"/>
                <a:gd name="connsiteX5" fmla="*/ 1619250 w 2820856"/>
                <a:gd name="connsiteY5" fmla="*/ 98144 h 1666194"/>
                <a:gd name="connsiteX6" fmla="*/ 1800225 w 2820856"/>
                <a:gd name="connsiteY6" fmla="*/ 421994 h 1666194"/>
                <a:gd name="connsiteX7" fmla="*/ 2095500 w 2820856"/>
                <a:gd name="connsiteY7" fmla="*/ 1031594 h 1666194"/>
                <a:gd name="connsiteX8" fmla="*/ 2447925 w 2820856"/>
                <a:gd name="connsiteY8" fmla="*/ 1460219 h 1666194"/>
                <a:gd name="connsiteX9" fmla="*/ 2790825 w 2820856"/>
                <a:gd name="connsiteY9" fmla="*/ 1650719 h 1666194"/>
                <a:gd name="connsiteX10" fmla="*/ 2781300 w 2820856"/>
                <a:gd name="connsiteY10" fmla="*/ 1641194 h 1666194"/>
                <a:gd name="connsiteX0" fmla="*/ 0 w 2820856"/>
                <a:gd name="connsiteY0" fmla="*/ 1648012 h 1663487"/>
                <a:gd name="connsiteX1" fmla="*/ 523875 w 2820856"/>
                <a:gd name="connsiteY1" fmla="*/ 1286062 h 1663487"/>
                <a:gd name="connsiteX2" fmla="*/ 933450 w 2820856"/>
                <a:gd name="connsiteY2" fmla="*/ 609787 h 1663487"/>
                <a:gd name="connsiteX3" fmla="*/ 1133475 w 2820856"/>
                <a:gd name="connsiteY3" fmla="*/ 181162 h 1663487"/>
                <a:gd name="connsiteX4" fmla="*/ 1400175 w 2820856"/>
                <a:gd name="connsiteY4" fmla="*/ 187 h 1663487"/>
                <a:gd name="connsiteX5" fmla="*/ 1666875 w 2820856"/>
                <a:gd name="connsiteY5" fmla="*/ 152587 h 1663487"/>
                <a:gd name="connsiteX6" fmla="*/ 1800225 w 2820856"/>
                <a:gd name="connsiteY6" fmla="*/ 419287 h 1663487"/>
                <a:gd name="connsiteX7" fmla="*/ 2095500 w 2820856"/>
                <a:gd name="connsiteY7" fmla="*/ 1028887 h 1663487"/>
                <a:gd name="connsiteX8" fmla="*/ 2447925 w 2820856"/>
                <a:gd name="connsiteY8" fmla="*/ 1457512 h 1663487"/>
                <a:gd name="connsiteX9" fmla="*/ 2790825 w 2820856"/>
                <a:gd name="connsiteY9" fmla="*/ 1648012 h 1663487"/>
                <a:gd name="connsiteX10" fmla="*/ 2781300 w 2820856"/>
                <a:gd name="connsiteY10" fmla="*/ 1638487 h 1663487"/>
                <a:gd name="connsiteX0" fmla="*/ 0 w 2820856"/>
                <a:gd name="connsiteY0" fmla="*/ 1648131 h 1663606"/>
                <a:gd name="connsiteX1" fmla="*/ 523875 w 2820856"/>
                <a:gd name="connsiteY1" fmla="*/ 1286181 h 1663606"/>
                <a:gd name="connsiteX2" fmla="*/ 933450 w 2820856"/>
                <a:gd name="connsiteY2" fmla="*/ 609906 h 1663606"/>
                <a:gd name="connsiteX3" fmla="*/ 1133475 w 2820856"/>
                <a:gd name="connsiteY3" fmla="*/ 181281 h 1663606"/>
                <a:gd name="connsiteX4" fmla="*/ 1400175 w 2820856"/>
                <a:gd name="connsiteY4" fmla="*/ 306 h 1663606"/>
                <a:gd name="connsiteX5" fmla="*/ 1666875 w 2820856"/>
                <a:gd name="connsiteY5" fmla="*/ 152706 h 1663606"/>
                <a:gd name="connsiteX6" fmla="*/ 1876425 w 2820856"/>
                <a:gd name="connsiteY6" fmla="*/ 638481 h 1663606"/>
                <a:gd name="connsiteX7" fmla="*/ 2095500 w 2820856"/>
                <a:gd name="connsiteY7" fmla="*/ 1029006 h 1663606"/>
                <a:gd name="connsiteX8" fmla="*/ 2447925 w 2820856"/>
                <a:gd name="connsiteY8" fmla="*/ 1457631 h 1663606"/>
                <a:gd name="connsiteX9" fmla="*/ 2790825 w 2820856"/>
                <a:gd name="connsiteY9" fmla="*/ 1648131 h 1663606"/>
                <a:gd name="connsiteX10" fmla="*/ 2781300 w 2820856"/>
                <a:gd name="connsiteY10" fmla="*/ 1638606 h 1663606"/>
                <a:gd name="connsiteX0" fmla="*/ 0 w 2957627"/>
                <a:gd name="connsiteY0" fmla="*/ 1648131 h 1661076"/>
                <a:gd name="connsiteX1" fmla="*/ 523875 w 2957627"/>
                <a:gd name="connsiteY1" fmla="*/ 1286181 h 1661076"/>
                <a:gd name="connsiteX2" fmla="*/ 933450 w 2957627"/>
                <a:gd name="connsiteY2" fmla="*/ 609906 h 1661076"/>
                <a:gd name="connsiteX3" fmla="*/ 1133475 w 2957627"/>
                <a:gd name="connsiteY3" fmla="*/ 181281 h 1661076"/>
                <a:gd name="connsiteX4" fmla="*/ 1400175 w 2957627"/>
                <a:gd name="connsiteY4" fmla="*/ 306 h 1661076"/>
                <a:gd name="connsiteX5" fmla="*/ 1666875 w 2957627"/>
                <a:gd name="connsiteY5" fmla="*/ 152706 h 1661076"/>
                <a:gd name="connsiteX6" fmla="*/ 1876425 w 2957627"/>
                <a:gd name="connsiteY6" fmla="*/ 638481 h 1661076"/>
                <a:gd name="connsiteX7" fmla="*/ 2095500 w 2957627"/>
                <a:gd name="connsiteY7" fmla="*/ 1029006 h 1661076"/>
                <a:gd name="connsiteX8" fmla="*/ 2447925 w 2957627"/>
                <a:gd name="connsiteY8" fmla="*/ 1457631 h 1661076"/>
                <a:gd name="connsiteX9" fmla="*/ 2790825 w 2957627"/>
                <a:gd name="connsiteY9" fmla="*/ 1648131 h 1661076"/>
                <a:gd name="connsiteX10" fmla="*/ 2952750 w 2957627"/>
                <a:gd name="connsiteY10" fmla="*/ 1629081 h 1661076"/>
                <a:gd name="connsiteX0" fmla="*/ 0 w 3005252"/>
                <a:gd name="connsiteY0" fmla="*/ 1695756 h 1695756"/>
                <a:gd name="connsiteX1" fmla="*/ 571500 w 3005252"/>
                <a:gd name="connsiteY1" fmla="*/ 1286181 h 1695756"/>
                <a:gd name="connsiteX2" fmla="*/ 981075 w 3005252"/>
                <a:gd name="connsiteY2" fmla="*/ 609906 h 1695756"/>
                <a:gd name="connsiteX3" fmla="*/ 1181100 w 3005252"/>
                <a:gd name="connsiteY3" fmla="*/ 181281 h 1695756"/>
                <a:gd name="connsiteX4" fmla="*/ 1447800 w 3005252"/>
                <a:gd name="connsiteY4" fmla="*/ 306 h 1695756"/>
                <a:gd name="connsiteX5" fmla="*/ 1714500 w 3005252"/>
                <a:gd name="connsiteY5" fmla="*/ 152706 h 1695756"/>
                <a:gd name="connsiteX6" fmla="*/ 1924050 w 3005252"/>
                <a:gd name="connsiteY6" fmla="*/ 638481 h 1695756"/>
                <a:gd name="connsiteX7" fmla="*/ 2143125 w 3005252"/>
                <a:gd name="connsiteY7" fmla="*/ 1029006 h 1695756"/>
                <a:gd name="connsiteX8" fmla="*/ 2495550 w 3005252"/>
                <a:gd name="connsiteY8" fmla="*/ 1457631 h 1695756"/>
                <a:gd name="connsiteX9" fmla="*/ 2838450 w 3005252"/>
                <a:gd name="connsiteY9" fmla="*/ 1648131 h 1695756"/>
                <a:gd name="connsiteX10" fmla="*/ 3000375 w 3005252"/>
                <a:gd name="connsiteY10" fmla="*/ 1629081 h 1695756"/>
                <a:gd name="connsiteX0" fmla="*/ 0 w 2976677"/>
                <a:gd name="connsiteY0" fmla="*/ 1590981 h 1661076"/>
                <a:gd name="connsiteX1" fmla="*/ 542925 w 2976677"/>
                <a:gd name="connsiteY1" fmla="*/ 1286181 h 1661076"/>
                <a:gd name="connsiteX2" fmla="*/ 952500 w 2976677"/>
                <a:gd name="connsiteY2" fmla="*/ 609906 h 1661076"/>
                <a:gd name="connsiteX3" fmla="*/ 1152525 w 2976677"/>
                <a:gd name="connsiteY3" fmla="*/ 181281 h 1661076"/>
                <a:gd name="connsiteX4" fmla="*/ 1419225 w 2976677"/>
                <a:gd name="connsiteY4" fmla="*/ 306 h 1661076"/>
                <a:gd name="connsiteX5" fmla="*/ 1685925 w 2976677"/>
                <a:gd name="connsiteY5" fmla="*/ 152706 h 1661076"/>
                <a:gd name="connsiteX6" fmla="*/ 1895475 w 2976677"/>
                <a:gd name="connsiteY6" fmla="*/ 638481 h 1661076"/>
                <a:gd name="connsiteX7" fmla="*/ 2114550 w 2976677"/>
                <a:gd name="connsiteY7" fmla="*/ 1029006 h 1661076"/>
                <a:gd name="connsiteX8" fmla="*/ 2466975 w 2976677"/>
                <a:gd name="connsiteY8" fmla="*/ 1457631 h 1661076"/>
                <a:gd name="connsiteX9" fmla="*/ 2809875 w 2976677"/>
                <a:gd name="connsiteY9" fmla="*/ 1648131 h 1661076"/>
                <a:gd name="connsiteX10" fmla="*/ 2971800 w 2976677"/>
                <a:gd name="connsiteY10" fmla="*/ 1629081 h 1661076"/>
                <a:gd name="connsiteX0" fmla="*/ 0 w 2832318"/>
                <a:gd name="connsiteY0" fmla="*/ 1590981 h 1661076"/>
                <a:gd name="connsiteX1" fmla="*/ 542925 w 2832318"/>
                <a:gd name="connsiteY1" fmla="*/ 1286181 h 1661076"/>
                <a:gd name="connsiteX2" fmla="*/ 952500 w 2832318"/>
                <a:gd name="connsiteY2" fmla="*/ 609906 h 1661076"/>
                <a:gd name="connsiteX3" fmla="*/ 1152525 w 2832318"/>
                <a:gd name="connsiteY3" fmla="*/ 181281 h 1661076"/>
                <a:gd name="connsiteX4" fmla="*/ 1419225 w 2832318"/>
                <a:gd name="connsiteY4" fmla="*/ 306 h 1661076"/>
                <a:gd name="connsiteX5" fmla="*/ 1685925 w 2832318"/>
                <a:gd name="connsiteY5" fmla="*/ 152706 h 1661076"/>
                <a:gd name="connsiteX6" fmla="*/ 1895475 w 2832318"/>
                <a:gd name="connsiteY6" fmla="*/ 638481 h 1661076"/>
                <a:gd name="connsiteX7" fmla="*/ 2114550 w 2832318"/>
                <a:gd name="connsiteY7" fmla="*/ 1029006 h 1661076"/>
                <a:gd name="connsiteX8" fmla="*/ 2466975 w 2832318"/>
                <a:gd name="connsiteY8" fmla="*/ 1457631 h 1661076"/>
                <a:gd name="connsiteX9" fmla="*/ 2809875 w 2832318"/>
                <a:gd name="connsiteY9" fmla="*/ 1648131 h 1661076"/>
                <a:gd name="connsiteX10" fmla="*/ 2771775 w 2832318"/>
                <a:gd name="connsiteY10" fmla="*/ 1629081 h 1661076"/>
                <a:gd name="connsiteX0" fmla="*/ 0 w 2824945"/>
                <a:gd name="connsiteY0" fmla="*/ 1590981 h 1653512"/>
                <a:gd name="connsiteX1" fmla="*/ 542925 w 2824945"/>
                <a:gd name="connsiteY1" fmla="*/ 1286181 h 1653512"/>
                <a:gd name="connsiteX2" fmla="*/ 952500 w 2824945"/>
                <a:gd name="connsiteY2" fmla="*/ 609906 h 1653512"/>
                <a:gd name="connsiteX3" fmla="*/ 1152525 w 2824945"/>
                <a:gd name="connsiteY3" fmla="*/ 181281 h 1653512"/>
                <a:gd name="connsiteX4" fmla="*/ 1419225 w 2824945"/>
                <a:gd name="connsiteY4" fmla="*/ 306 h 1653512"/>
                <a:gd name="connsiteX5" fmla="*/ 1685925 w 2824945"/>
                <a:gd name="connsiteY5" fmla="*/ 152706 h 1653512"/>
                <a:gd name="connsiteX6" fmla="*/ 1895475 w 2824945"/>
                <a:gd name="connsiteY6" fmla="*/ 638481 h 1653512"/>
                <a:gd name="connsiteX7" fmla="*/ 2114550 w 2824945"/>
                <a:gd name="connsiteY7" fmla="*/ 1029006 h 1653512"/>
                <a:gd name="connsiteX8" fmla="*/ 2466975 w 2824945"/>
                <a:gd name="connsiteY8" fmla="*/ 1457631 h 1653512"/>
                <a:gd name="connsiteX9" fmla="*/ 2809875 w 2824945"/>
                <a:gd name="connsiteY9" fmla="*/ 1648131 h 1653512"/>
                <a:gd name="connsiteX10" fmla="*/ 2719335 w 2824945"/>
                <a:gd name="connsiteY10" fmla="*/ 1552881 h 1653512"/>
                <a:gd name="connsiteX0" fmla="*/ 0 w 2769772"/>
                <a:gd name="connsiteY0" fmla="*/ 1590981 h 1590981"/>
                <a:gd name="connsiteX1" fmla="*/ 542925 w 2769772"/>
                <a:gd name="connsiteY1" fmla="*/ 1286181 h 1590981"/>
                <a:gd name="connsiteX2" fmla="*/ 952500 w 2769772"/>
                <a:gd name="connsiteY2" fmla="*/ 609906 h 1590981"/>
                <a:gd name="connsiteX3" fmla="*/ 1152525 w 2769772"/>
                <a:gd name="connsiteY3" fmla="*/ 181281 h 1590981"/>
                <a:gd name="connsiteX4" fmla="*/ 1419225 w 2769772"/>
                <a:gd name="connsiteY4" fmla="*/ 306 h 1590981"/>
                <a:gd name="connsiteX5" fmla="*/ 1685925 w 2769772"/>
                <a:gd name="connsiteY5" fmla="*/ 152706 h 1590981"/>
                <a:gd name="connsiteX6" fmla="*/ 1895475 w 2769772"/>
                <a:gd name="connsiteY6" fmla="*/ 638481 h 1590981"/>
                <a:gd name="connsiteX7" fmla="*/ 2114550 w 2769772"/>
                <a:gd name="connsiteY7" fmla="*/ 1029006 h 1590981"/>
                <a:gd name="connsiteX8" fmla="*/ 2466975 w 2769772"/>
                <a:gd name="connsiteY8" fmla="*/ 1457631 h 1590981"/>
                <a:gd name="connsiteX9" fmla="*/ 2744324 w 2769772"/>
                <a:gd name="connsiteY9" fmla="*/ 1571931 h 1590981"/>
                <a:gd name="connsiteX10" fmla="*/ 2719335 w 2769772"/>
                <a:gd name="connsiteY10" fmla="*/ 1552881 h 1590981"/>
                <a:gd name="connsiteX0" fmla="*/ 0 w 2673327"/>
                <a:gd name="connsiteY0" fmla="*/ 1636225 h 1636225"/>
                <a:gd name="connsiteX1" fmla="*/ 446480 w 2673327"/>
                <a:gd name="connsiteY1" fmla="*/ 1286181 h 1636225"/>
                <a:gd name="connsiteX2" fmla="*/ 856055 w 2673327"/>
                <a:gd name="connsiteY2" fmla="*/ 609906 h 1636225"/>
                <a:gd name="connsiteX3" fmla="*/ 1056080 w 2673327"/>
                <a:gd name="connsiteY3" fmla="*/ 181281 h 1636225"/>
                <a:gd name="connsiteX4" fmla="*/ 1322780 w 2673327"/>
                <a:gd name="connsiteY4" fmla="*/ 306 h 1636225"/>
                <a:gd name="connsiteX5" fmla="*/ 1589480 w 2673327"/>
                <a:gd name="connsiteY5" fmla="*/ 152706 h 1636225"/>
                <a:gd name="connsiteX6" fmla="*/ 1799030 w 2673327"/>
                <a:gd name="connsiteY6" fmla="*/ 638481 h 1636225"/>
                <a:gd name="connsiteX7" fmla="*/ 2018105 w 2673327"/>
                <a:gd name="connsiteY7" fmla="*/ 1029006 h 1636225"/>
                <a:gd name="connsiteX8" fmla="*/ 2370530 w 2673327"/>
                <a:gd name="connsiteY8" fmla="*/ 1457631 h 1636225"/>
                <a:gd name="connsiteX9" fmla="*/ 2647879 w 2673327"/>
                <a:gd name="connsiteY9" fmla="*/ 1571931 h 1636225"/>
                <a:gd name="connsiteX10" fmla="*/ 2622890 w 2673327"/>
                <a:gd name="connsiteY10" fmla="*/ 1552881 h 1636225"/>
                <a:gd name="connsiteX0" fmla="*/ 0 w 2673327"/>
                <a:gd name="connsiteY0" fmla="*/ 1636970 h 1636970"/>
                <a:gd name="connsiteX1" fmla="*/ 446480 w 2673327"/>
                <a:gd name="connsiteY1" fmla="*/ 1286926 h 1636970"/>
                <a:gd name="connsiteX2" fmla="*/ 856055 w 2673327"/>
                <a:gd name="connsiteY2" fmla="*/ 610651 h 1636970"/>
                <a:gd name="connsiteX3" fmla="*/ 1065265 w 2673327"/>
                <a:gd name="connsiteY3" fmla="*/ 210601 h 1636970"/>
                <a:gd name="connsiteX4" fmla="*/ 1322780 w 2673327"/>
                <a:gd name="connsiteY4" fmla="*/ 1051 h 1636970"/>
                <a:gd name="connsiteX5" fmla="*/ 1589480 w 2673327"/>
                <a:gd name="connsiteY5" fmla="*/ 153451 h 1636970"/>
                <a:gd name="connsiteX6" fmla="*/ 1799030 w 2673327"/>
                <a:gd name="connsiteY6" fmla="*/ 639226 h 1636970"/>
                <a:gd name="connsiteX7" fmla="*/ 2018105 w 2673327"/>
                <a:gd name="connsiteY7" fmla="*/ 1029751 h 1636970"/>
                <a:gd name="connsiteX8" fmla="*/ 2370530 w 2673327"/>
                <a:gd name="connsiteY8" fmla="*/ 1458376 h 1636970"/>
                <a:gd name="connsiteX9" fmla="*/ 2647879 w 2673327"/>
                <a:gd name="connsiteY9" fmla="*/ 1572676 h 1636970"/>
                <a:gd name="connsiteX10" fmla="*/ 2622890 w 2673327"/>
                <a:gd name="connsiteY10" fmla="*/ 1553626 h 1636970"/>
                <a:gd name="connsiteX0" fmla="*/ 0 w 2673327"/>
                <a:gd name="connsiteY0" fmla="*/ 1613587 h 1613587"/>
                <a:gd name="connsiteX1" fmla="*/ 446480 w 2673327"/>
                <a:gd name="connsiteY1" fmla="*/ 1263543 h 1613587"/>
                <a:gd name="connsiteX2" fmla="*/ 856055 w 2673327"/>
                <a:gd name="connsiteY2" fmla="*/ 587268 h 1613587"/>
                <a:gd name="connsiteX3" fmla="*/ 1065265 w 2673327"/>
                <a:gd name="connsiteY3" fmla="*/ 187218 h 1613587"/>
                <a:gd name="connsiteX4" fmla="*/ 1350336 w 2673327"/>
                <a:gd name="connsiteY4" fmla="*/ 1480 h 1613587"/>
                <a:gd name="connsiteX5" fmla="*/ 1589480 w 2673327"/>
                <a:gd name="connsiteY5" fmla="*/ 130068 h 1613587"/>
                <a:gd name="connsiteX6" fmla="*/ 1799030 w 2673327"/>
                <a:gd name="connsiteY6" fmla="*/ 615843 h 1613587"/>
                <a:gd name="connsiteX7" fmla="*/ 2018105 w 2673327"/>
                <a:gd name="connsiteY7" fmla="*/ 1006368 h 1613587"/>
                <a:gd name="connsiteX8" fmla="*/ 2370530 w 2673327"/>
                <a:gd name="connsiteY8" fmla="*/ 1434993 h 1613587"/>
                <a:gd name="connsiteX9" fmla="*/ 2647879 w 2673327"/>
                <a:gd name="connsiteY9" fmla="*/ 1549293 h 1613587"/>
                <a:gd name="connsiteX10" fmla="*/ 2622890 w 2673327"/>
                <a:gd name="connsiteY10" fmla="*/ 1530243 h 1613587"/>
                <a:gd name="connsiteX0" fmla="*/ 0 w 2673327"/>
                <a:gd name="connsiteY0" fmla="*/ 1612908 h 1612908"/>
                <a:gd name="connsiteX1" fmla="*/ 446480 w 2673327"/>
                <a:gd name="connsiteY1" fmla="*/ 1262864 h 1612908"/>
                <a:gd name="connsiteX2" fmla="*/ 856055 w 2673327"/>
                <a:gd name="connsiteY2" fmla="*/ 586589 h 1612908"/>
                <a:gd name="connsiteX3" fmla="*/ 1065265 w 2673327"/>
                <a:gd name="connsiteY3" fmla="*/ 186539 h 1612908"/>
                <a:gd name="connsiteX4" fmla="*/ 1350336 w 2673327"/>
                <a:gd name="connsiteY4" fmla="*/ 801 h 1612908"/>
                <a:gd name="connsiteX5" fmla="*/ 1573406 w 2673327"/>
                <a:gd name="connsiteY5" fmla="*/ 141296 h 1612908"/>
                <a:gd name="connsiteX6" fmla="*/ 1799030 w 2673327"/>
                <a:gd name="connsiteY6" fmla="*/ 615164 h 1612908"/>
                <a:gd name="connsiteX7" fmla="*/ 2018105 w 2673327"/>
                <a:gd name="connsiteY7" fmla="*/ 1005689 h 1612908"/>
                <a:gd name="connsiteX8" fmla="*/ 2370530 w 2673327"/>
                <a:gd name="connsiteY8" fmla="*/ 1434314 h 1612908"/>
                <a:gd name="connsiteX9" fmla="*/ 2647879 w 2673327"/>
                <a:gd name="connsiteY9" fmla="*/ 1548614 h 1612908"/>
                <a:gd name="connsiteX10" fmla="*/ 2622890 w 2673327"/>
                <a:gd name="connsiteY10" fmla="*/ 1529564 h 1612908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18105 w 2673327"/>
                <a:gd name="connsiteY7" fmla="*/ 1005678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70530 w 2673327"/>
                <a:gd name="connsiteY8" fmla="*/ 1434303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3327"/>
                <a:gd name="connsiteY0" fmla="*/ 1612897 h 1612897"/>
                <a:gd name="connsiteX1" fmla="*/ 446480 w 2673327"/>
                <a:gd name="connsiteY1" fmla="*/ 1262853 h 1612897"/>
                <a:gd name="connsiteX2" fmla="*/ 856055 w 2673327"/>
                <a:gd name="connsiteY2" fmla="*/ 586578 h 1612897"/>
                <a:gd name="connsiteX3" fmla="*/ 1065265 w 2673327"/>
                <a:gd name="connsiteY3" fmla="*/ 186528 h 1612897"/>
                <a:gd name="connsiteX4" fmla="*/ 1350336 w 2673327"/>
                <a:gd name="connsiteY4" fmla="*/ 790 h 1612897"/>
                <a:gd name="connsiteX5" fmla="*/ 1573406 w 2673327"/>
                <a:gd name="connsiteY5" fmla="*/ 141285 h 1612897"/>
                <a:gd name="connsiteX6" fmla="*/ 1819697 w 2673327"/>
                <a:gd name="connsiteY6" fmla="*/ 610391 h 1612897"/>
                <a:gd name="connsiteX7" fmla="*/ 2036475 w 2673327"/>
                <a:gd name="connsiteY7" fmla="*/ 1008059 h 1612897"/>
                <a:gd name="connsiteX8" fmla="*/ 2393493 w 2673327"/>
                <a:gd name="connsiteY8" fmla="*/ 1429541 h 1612897"/>
                <a:gd name="connsiteX9" fmla="*/ 2647879 w 2673327"/>
                <a:gd name="connsiteY9" fmla="*/ 1548603 h 1612897"/>
                <a:gd name="connsiteX10" fmla="*/ 2622890 w 2673327"/>
                <a:gd name="connsiteY10" fmla="*/ 1529553 h 1612897"/>
                <a:gd name="connsiteX0" fmla="*/ 0 w 2678551"/>
                <a:gd name="connsiteY0" fmla="*/ 1612897 h 1616571"/>
                <a:gd name="connsiteX1" fmla="*/ 446480 w 2678551"/>
                <a:gd name="connsiteY1" fmla="*/ 1262853 h 1616571"/>
                <a:gd name="connsiteX2" fmla="*/ 856055 w 2678551"/>
                <a:gd name="connsiteY2" fmla="*/ 586578 h 1616571"/>
                <a:gd name="connsiteX3" fmla="*/ 1065265 w 2678551"/>
                <a:gd name="connsiteY3" fmla="*/ 186528 h 1616571"/>
                <a:gd name="connsiteX4" fmla="*/ 1350336 w 2678551"/>
                <a:gd name="connsiteY4" fmla="*/ 790 h 1616571"/>
                <a:gd name="connsiteX5" fmla="*/ 1573406 w 2678551"/>
                <a:gd name="connsiteY5" fmla="*/ 141285 h 1616571"/>
                <a:gd name="connsiteX6" fmla="*/ 1819697 w 2678551"/>
                <a:gd name="connsiteY6" fmla="*/ 610391 h 1616571"/>
                <a:gd name="connsiteX7" fmla="*/ 2036475 w 2678551"/>
                <a:gd name="connsiteY7" fmla="*/ 1008059 h 1616571"/>
                <a:gd name="connsiteX8" fmla="*/ 2393493 w 2678551"/>
                <a:gd name="connsiteY8" fmla="*/ 1429541 h 1616571"/>
                <a:gd name="connsiteX9" fmla="*/ 2654767 w 2678551"/>
                <a:gd name="connsiteY9" fmla="*/ 1610515 h 1616571"/>
                <a:gd name="connsiteX10" fmla="*/ 2622890 w 2678551"/>
                <a:gd name="connsiteY10" fmla="*/ 1529553 h 1616571"/>
                <a:gd name="connsiteX0" fmla="*/ 0 w 2689422"/>
                <a:gd name="connsiteY0" fmla="*/ 1612897 h 1626757"/>
                <a:gd name="connsiteX1" fmla="*/ 446480 w 2689422"/>
                <a:gd name="connsiteY1" fmla="*/ 1262853 h 1626757"/>
                <a:gd name="connsiteX2" fmla="*/ 856055 w 2689422"/>
                <a:gd name="connsiteY2" fmla="*/ 586578 h 1626757"/>
                <a:gd name="connsiteX3" fmla="*/ 1065265 w 2689422"/>
                <a:gd name="connsiteY3" fmla="*/ 186528 h 1626757"/>
                <a:gd name="connsiteX4" fmla="*/ 1350336 w 2689422"/>
                <a:gd name="connsiteY4" fmla="*/ 790 h 1626757"/>
                <a:gd name="connsiteX5" fmla="*/ 1573406 w 2689422"/>
                <a:gd name="connsiteY5" fmla="*/ 141285 h 1626757"/>
                <a:gd name="connsiteX6" fmla="*/ 1819697 w 2689422"/>
                <a:gd name="connsiteY6" fmla="*/ 610391 h 1626757"/>
                <a:gd name="connsiteX7" fmla="*/ 2036475 w 2689422"/>
                <a:gd name="connsiteY7" fmla="*/ 1008059 h 1626757"/>
                <a:gd name="connsiteX8" fmla="*/ 2393493 w 2689422"/>
                <a:gd name="connsiteY8" fmla="*/ 1429541 h 1626757"/>
                <a:gd name="connsiteX9" fmla="*/ 2654767 w 2689422"/>
                <a:gd name="connsiteY9" fmla="*/ 1610515 h 1626757"/>
                <a:gd name="connsiteX10" fmla="*/ 2657334 w 2689422"/>
                <a:gd name="connsiteY10" fmla="*/ 1603372 h 1626757"/>
                <a:gd name="connsiteX0" fmla="*/ 0 w 2702864"/>
                <a:gd name="connsiteY0" fmla="*/ 1612897 h 1623460"/>
                <a:gd name="connsiteX1" fmla="*/ 446480 w 2702864"/>
                <a:gd name="connsiteY1" fmla="*/ 1262853 h 1623460"/>
                <a:gd name="connsiteX2" fmla="*/ 856055 w 2702864"/>
                <a:gd name="connsiteY2" fmla="*/ 586578 h 1623460"/>
                <a:gd name="connsiteX3" fmla="*/ 1065265 w 2702864"/>
                <a:gd name="connsiteY3" fmla="*/ 186528 h 1623460"/>
                <a:gd name="connsiteX4" fmla="*/ 1350336 w 2702864"/>
                <a:gd name="connsiteY4" fmla="*/ 790 h 1623460"/>
                <a:gd name="connsiteX5" fmla="*/ 1573406 w 2702864"/>
                <a:gd name="connsiteY5" fmla="*/ 141285 h 1623460"/>
                <a:gd name="connsiteX6" fmla="*/ 1819697 w 2702864"/>
                <a:gd name="connsiteY6" fmla="*/ 610391 h 1623460"/>
                <a:gd name="connsiteX7" fmla="*/ 2036475 w 2702864"/>
                <a:gd name="connsiteY7" fmla="*/ 1008059 h 1623460"/>
                <a:gd name="connsiteX8" fmla="*/ 2393493 w 2702864"/>
                <a:gd name="connsiteY8" fmla="*/ 1429541 h 1623460"/>
                <a:gd name="connsiteX9" fmla="*/ 2654767 w 2702864"/>
                <a:gd name="connsiteY9" fmla="*/ 1610515 h 1623460"/>
                <a:gd name="connsiteX10" fmla="*/ 2682594 w 2702864"/>
                <a:gd name="connsiteY10" fmla="*/ 1591465 h 1623460"/>
                <a:gd name="connsiteX0" fmla="*/ 0 w 2687712"/>
                <a:gd name="connsiteY0" fmla="*/ 1612897 h 1612897"/>
                <a:gd name="connsiteX1" fmla="*/ 446480 w 2687712"/>
                <a:gd name="connsiteY1" fmla="*/ 1262853 h 1612897"/>
                <a:gd name="connsiteX2" fmla="*/ 856055 w 2687712"/>
                <a:gd name="connsiteY2" fmla="*/ 586578 h 1612897"/>
                <a:gd name="connsiteX3" fmla="*/ 1065265 w 2687712"/>
                <a:gd name="connsiteY3" fmla="*/ 186528 h 1612897"/>
                <a:gd name="connsiteX4" fmla="*/ 1350336 w 2687712"/>
                <a:gd name="connsiteY4" fmla="*/ 790 h 1612897"/>
                <a:gd name="connsiteX5" fmla="*/ 1573406 w 2687712"/>
                <a:gd name="connsiteY5" fmla="*/ 141285 h 1612897"/>
                <a:gd name="connsiteX6" fmla="*/ 1819697 w 2687712"/>
                <a:gd name="connsiteY6" fmla="*/ 610391 h 1612897"/>
                <a:gd name="connsiteX7" fmla="*/ 2036475 w 2687712"/>
                <a:gd name="connsiteY7" fmla="*/ 1008059 h 1612897"/>
                <a:gd name="connsiteX8" fmla="*/ 2393493 w 2687712"/>
                <a:gd name="connsiteY8" fmla="*/ 1429541 h 1612897"/>
                <a:gd name="connsiteX9" fmla="*/ 2528471 w 2687712"/>
                <a:gd name="connsiteY9" fmla="*/ 1531933 h 1612897"/>
                <a:gd name="connsiteX10" fmla="*/ 2682594 w 2687712"/>
                <a:gd name="connsiteY10" fmla="*/ 1591465 h 1612897"/>
                <a:gd name="connsiteX0" fmla="*/ 0 w 2659048"/>
                <a:gd name="connsiteY0" fmla="*/ 1612897 h 1612897"/>
                <a:gd name="connsiteX1" fmla="*/ 446480 w 2659048"/>
                <a:gd name="connsiteY1" fmla="*/ 1262853 h 1612897"/>
                <a:gd name="connsiteX2" fmla="*/ 856055 w 2659048"/>
                <a:gd name="connsiteY2" fmla="*/ 586578 h 1612897"/>
                <a:gd name="connsiteX3" fmla="*/ 1065265 w 2659048"/>
                <a:gd name="connsiteY3" fmla="*/ 186528 h 1612897"/>
                <a:gd name="connsiteX4" fmla="*/ 1350336 w 2659048"/>
                <a:gd name="connsiteY4" fmla="*/ 790 h 1612897"/>
                <a:gd name="connsiteX5" fmla="*/ 1573406 w 2659048"/>
                <a:gd name="connsiteY5" fmla="*/ 141285 h 1612897"/>
                <a:gd name="connsiteX6" fmla="*/ 1819697 w 2659048"/>
                <a:gd name="connsiteY6" fmla="*/ 610391 h 1612897"/>
                <a:gd name="connsiteX7" fmla="*/ 2036475 w 2659048"/>
                <a:gd name="connsiteY7" fmla="*/ 1008059 h 1612897"/>
                <a:gd name="connsiteX8" fmla="*/ 2393493 w 2659048"/>
                <a:gd name="connsiteY8" fmla="*/ 1429541 h 1612897"/>
                <a:gd name="connsiteX9" fmla="*/ 2528471 w 2659048"/>
                <a:gd name="connsiteY9" fmla="*/ 1531933 h 1612897"/>
                <a:gd name="connsiteX10" fmla="*/ 2652742 w 2659048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393493 w 2658349"/>
                <a:gd name="connsiteY8" fmla="*/ 1429541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8349"/>
                <a:gd name="connsiteY0" fmla="*/ 1612897 h 1612897"/>
                <a:gd name="connsiteX1" fmla="*/ 446480 w 2658349"/>
                <a:gd name="connsiteY1" fmla="*/ 1262853 h 1612897"/>
                <a:gd name="connsiteX2" fmla="*/ 856055 w 2658349"/>
                <a:gd name="connsiteY2" fmla="*/ 586578 h 1612897"/>
                <a:gd name="connsiteX3" fmla="*/ 1065265 w 2658349"/>
                <a:gd name="connsiteY3" fmla="*/ 186528 h 1612897"/>
                <a:gd name="connsiteX4" fmla="*/ 1350336 w 2658349"/>
                <a:gd name="connsiteY4" fmla="*/ 790 h 1612897"/>
                <a:gd name="connsiteX5" fmla="*/ 1573406 w 2658349"/>
                <a:gd name="connsiteY5" fmla="*/ 141285 h 1612897"/>
                <a:gd name="connsiteX6" fmla="*/ 1819697 w 2658349"/>
                <a:gd name="connsiteY6" fmla="*/ 610391 h 1612897"/>
                <a:gd name="connsiteX7" fmla="*/ 2036475 w 2658349"/>
                <a:gd name="connsiteY7" fmla="*/ 1008059 h 1612897"/>
                <a:gd name="connsiteX8" fmla="*/ 2287862 w 2658349"/>
                <a:gd name="connsiteY8" fmla="*/ 1320004 h 1612897"/>
                <a:gd name="connsiteX9" fmla="*/ 2512396 w 2658349"/>
                <a:gd name="connsiteY9" fmla="*/ 1524790 h 1612897"/>
                <a:gd name="connsiteX10" fmla="*/ 2652742 w 265834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59339"/>
                <a:gd name="connsiteY0" fmla="*/ 1612897 h 1612897"/>
                <a:gd name="connsiteX1" fmla="*/ 446480 w 2659339"/>
                <a:gd name="connsiteY1" fmla="*/ 1262853 h 1612897"/>
                <a:gd name="connsiteX2" fmla="*/ 856055 w 2659339"/>
                <a:gd name="connsiteY2" fmla="*/ 586578 h 1612897"/>
                <a:gd name="connsiteX3" fmla="*/ 1065265 w 2659339"/>
                <a:gd name="connsiteY3" fmla="*/ 186528 h 1612897"/>
                <a:gd name="connsiteX4" fmla="*/ 1350336 w 2659339"/>
                <a:gd name="connsiteY4" fmla="*/ 790 h 1612897"/>
                <a:gd name="connsiteX5" fmla="*/ 1573406 w 2659339"/>
                <a:gd name="connsiteY5" fmla="*/ 141285 h 1612897"/>
                <a:gd name="connsiteX6" fmla="*/ 1819697 w 2659339"/>
                <a:gd name="connsiteY6" fmla="*/ 610391 h 1612897"/>
                <a:gd name="connsiteX7" fmla="*/ 2036475 w 2659339"/>
                <a:gd name="connsiteY7" fmla="*/ 1008059 h 1612897"/>
                <a:gd name="connsiteX8" fmla="*/ 2287862 w 2659339"/>
                <a:gd name="connsiteY8" fmla="*/ 1320004 h 1612897"/>
                <a:gd name="connsiteX9" fmla="*/ 2512396 w 2659339"/>
                <a:gd name="connsiteY9" fmla="*/ 1524790 h 1612897"/>
                <a:gd name="connsiteX10" fmla="*/ 2652742 w 2659339"/>
                <a:gd name="connsiteY10" fmla="*/ 1605753 h 1612897"/>
                <a:gd name="connsiteX0" fmla="*/ 0 w 2665155"/>
                <a:gd name="connsiteY0" fmla="*/ 1612897 h 1617281"/>
                <a:gd name="connsiteX1" fmla="*/ 446480 w 2665155"/>
                <a:gd name="connsiteY1" fmla="*/ 1262853 h 1617281"/>
                <a:gd name="connsiteX2" fmla="*/ 856055 w 2665155"/>
                <a:gd name="connsiteY2" fmla="*/ 586578 h 1617281"/>
                <a:gd name="connsiteX3" fmla="*/ 1065265 w 2665155"/>
                <a:gd name="connsiteY3" fmla="*/ 186528 h 1617281"/>
                <a:gd name="connsiteX4" fmla="*/ 1350336 w 2665155"/>
                <a:gd name="connsiteY4" fmla="*/ 790 h 1617281"/>
                <a:gd name="connsiteX5" fmla="*/ 1573406 w 2665155"/>
                <a:gd name="connsiteY5" fmla="*/ 141285 h 1617281"/>
                <a:gd name="connsiteX6" fmla="*/ 1819697 w 2665155"/>
                <a:gd name="connsiteY6" fmla="*/ 610391 h 1617281"/>
                <a:gd name="connsiteX7" fmla="*/ 2036475 w 2665155"/>
                <a:gd name="connsiteY7" fmla="*/ 1008059 h 1617281"/>
                <a:gd name="connsiteX8" fmla="*/ 2287862 w 2665155"/>
                <a:gd name="connsiteY8" fmla="*/ 1320004 h 1617281"/>
                <a:gd name="connsiteX9" fmla="*/ 2512396 w 2665155"/>
                <a:gd name="connsiteY9" fmla="*/ 1524790 h 1617281"/>
                <a:gd name="connsiteX10" fmla="*/ 2658866 w 2665155"/>
                <a:gd name="connsiteY10" fmla="*/ 1612103 h 1617281"/>
                <a:gd name="connsiteX0" fmla="*/ 0 w 2694574"/>
                <a:gd name="connsiteY0" fmla="*/ 1612897 h 1617281"/>
                <a:gd name="connsiteX1" fmla="*/ 446480 w 2694574"/>
                <a:gd name="connsiteY1" fmla="*/ 1262853 h 1617281"/>
                <a:gd name="connsiteX2" fmla="*/ 856055 w 2694574"/>
                <a:gd name="connsiteY2" fmla="*/ 586578 h 1617281"/>
                <a:gd name="connsiteX3" fmla="*/ 1065265 w 2694574"/>
                <a:gd name="connsiteY3" fmla="*/ 186528 h 1617281"/>
                <a:gd name="connsiteX4" fmla="*/ 1350336 w 2694574"/>
                <a:gd name="connsiteY4" fmla="*/ 790 h 1617281"/>
                <a:gd name="connsiteX5" fmla="*/ 1573406 w 2694574"/>
                <a:gd name="connsiteY5" fmla="*/ 141285 h 1617281"/>
                <a:gd name="connsiteX6" fmla="*/ 1819697 w 2694574"/>
                <a:gd name="connsiteY6" fmla="*/ 610391 h 1617281"/>
                <a:gd name="connsiteX7" fmla="*/ 2036475 w 2694574"/>
                <a:gd name="connsiteY7" fmla="*/ 1008059 h 1617281"/>
                <a:gd name="connsiteX8" fmla="*/ 2287862 w 2694574"/>
                <a:gd name="connsiteY8" fmla="*/ 1320004 h 1617281"/>
                <a:gd name="connsiteX9" fmla="*/ 2512396 w 2694574"/>
                <a:gd name="connsiteY9" fmla="*/ 1524790 h 1617281"/>
                <a:gd name="connsiteX10" fmla="*/ 2689484 w 2694574"/>
                <a:gd name="connsiteY10" fmla="*/ 1612103 h 1617281"/>
                <a:gd name="connsiteX0" fmla="*/ 0 w 2670998"/>
                <a:gd name="connsiteY0" fmla="*/ 1612897 h 1629096"/>
                <a:gd name="connsiteX1" fmla="*/ 446480 w 2670998"/>
                <a:gd name="connsiteY1" fmla="*/ 1262853 h 1629096"/>
                <a:gd name="connsiteX2" fmla="*/ 856055 w 2670998"/>
                <a:gd name="connsiteY2" fmla="*/ 586578 h 1629096"/>
                <a:gd name="connsiteX3" fmla="*/ 1065265 w 2670998"/>
                <a:gd name="connsiteY3" fmla="*/ 186528 h 1629096"/>
                <a:gd name="connsiteX4" fmla="*/ 1350336 w 2670998"/>
                <a:gd name="connsiteY4" fmla="*/ 790 h 1629096"/>
                <a:gd name="connsiteX5" fmla="*/ 1573406 w 2670998"/>
                <a:gd name="connsiteY5" fmla="*/ 141285 h 1629096"/>
                <a:gd name="connsiteX6" fmla="*/ 1819697 w 2670998"/>
                <a:gd name="connsiteY6" fmla="*/ 610391 h 1629096"/>
                <a:gd name="connsiteX7" fmla="*/ 2036475 w 2670998"/>
                <a:gd name="connsiteY7" fmla="*/ 1008059 h 1629096"/>
                <a:gd name="connsiteX8" fmla="*/ 2287862 w 2670998"/>
                <a:gd name="connsiteY8" fmla="*/ 1320004 h 1629096"/>
                <a:gd name="connsiteX9" fmla="*/ 2512396 w 2670998"/>
                <a:gd name="connsiteY9" fmla="*/ 1524790 h 1629096"/>
                <a:gd name="connsiteX10" fmla="*/ 2664990 w 2670998"/>
                <a:gd name="connsiteY10" fmla="*/ 1624803 h 1629096"/>
                <a:gd name="connsiteX0" fmla="*/ 0 w 2647804"/>
                <a:gd name="connsiteY0" fmla="*/ 1612897 h 1617281"/>
                <a:gd name="connsiteX1" fmla="*/ 446480 w 2647804"/>
                <a:gd name="connsiteY1" fmla="*/ 1262853 h 1617281"/>
                <a:gd name="connsiteX2" fmla="*/ 856055 w 2647804"/>
                <a:gd name="connsiteY2" fmla="*/ 586578 h 1617281"/>
                <a:gd name="connsiteX3" fmla="*/ 1065265 w 2647804"/>
                <a:gd name="connsiteY3" fmla="*/ 186528 h 1617281"/>
                <a:gd name="connsiteX4" fmla="*/ 1350336 w 2647804"/>
                <a:gd name="connsiteY4" fmla="*/ 790 h 1617281"/>
                <a:gd name="connsiteX5" fmla="*/ 1573406 w 2647804"/>
                <a:gd name="connsiteY5" fmla="*/ 141285 h 1617281"/>
                <a:gd name="connsiteX6" fmla="*/ 1819697 w 2647804"/>
                <a:gd name="connsiteY6" fmla="*/ 610391 h 1617281"/>
                <a:gd name="connsiteX7" fmla="*/ 2036475 w 2647804"/>
                <a:gd name="connsiteY7" fmla="*/ 1008059 h 1617281"/>
                <a:gd name="connsiteX8" fmla="*/ 2287862 w 2647804"/>
                <a:gd name="connsiteY8" fmla="*/ 1320004 h 1617281"/>
                <a:gd name="connsiteX9" fmla="*/ 2512396 w 2647804"/>
                <a:gd name="connsiteY9" fmla="*/ 1524790 h 1617281"/>
                <a:gd name="connsiteX10" fmla="*/ 2640496 w 2647804"/>
                <a:gd name="connsiteY10" fmla="*/ 1612103 h 16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7804" h="1617281">
                  <a:moveTo>
                    <a:pt x="0" y="1612897"/>
                  </a:moveTo>
                  <a:cubicBezTo>
                    <a:pt x="184150" y="1518440"/>
                    <a:pt x="303804" y="1433906"/>
                    <a:pt x="446480" y="1262853"/>
                  </a:cubicBezTo>
                  <a:cubicBezTo>
                    <a:pt x="589156" y="1091800"/>
                    <a:pt x="752924" y="765965"/>
                    <a:pt x="856055" y="586578"/>
                  </a:cubicBezTo>
                  <a:cubicBezTo>
                    <a:pt x="959186" y="407191"/>
                    <a:pt x="982885" y="284159"/>
                    <a:pt x="1065265" y="186528"/>
                  </a:cubicBezTo>
                  <a:cubicBezTo>
                    <a:pt x="1147645" y="88897"/>
                    <a:pt x="1265646" y="8331"/>
                    <a:pt x="1350336" y="790"/>
                  </a:cubicBezTo>
                  <a:cubicBezTo>
                    <a:pt x="1435026" y="-6751"/>
                    <a:pt x="1495179" y="39685"/>
                    <a:pt x="1573406" y="141285"/>
                  </a:cubicBezTo>
                  <a:cubicBezTo>
                    <a:pt x="1651633" y="242885"/>
                    <a:pt x="1742519" y="465929"/>
                    <a:pt x="1819697" y="610391"/>
                  </a:cubicBezTo>
                  <a:cubicBezTo>
                    <a:pt x="1896875" y="754853"/>
                    <a:pt x="1958448" y="889790"/>
                    <a:pt x="2036475" y="1008059"/>
                  </a:cubicBezTo>
                  <a:cubicBezTo>
                    <a:pt x="2114502" y="1126328"/>
                    <a:pt x="2208542" y="1233882"/>
                    <a:pt x="2287862" y="1320004"/>
                  </a:cubicBezTo>
                  <a:cubicBezTo>
                    <a:pt x="2367182" y="1406126"/>
                    <a:pt x="2470611" y="1497009"/>
                    <a:pt x="2512396" y="1524790"/>
                  </a:cubicBezTo>
                  <a:cubicBezTo>
                    <a:pt x="2590922" y="1593052"/>
                    <a:pt x="2673039" y="1631946"/>
                    <a:pt x="2640496" y="1612103"/>
                  </a:cubicBezTo>
                </a:path>
              </a:pathLst>
            </a:custGeom>
            <a:solidFill>
              <a:srgbClr val="EAA5F1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dirty="0"/>
            </a:p>
          </p:txBody>
        </p:sp>
        <p:cxnSp>
          <p:nvCxnSpPr>
            <p:cNvPr id="153" name="Connecteur droit 205">
              <a:extLst>
                <a:ext uri="{FF2B5EF4-FFF2-40B4-BE49-F238E27FC236}">
                  <a16:creationId xmlns:a16="http://schemas.microsoft.com/office/drawing/2014/main" id="{59DA807A-AFED-F015-06FB-0E17F3FE26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3345" y="5626649"/>
              <a:ext cx="4560704" cy="10147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ZoneTexte 190">
              <a:extLst>
                <a:ext uri="{FF2B5EF4-FFF2-40B4-BE49-F238E27FC236}">
                  <a16:creationId xmlns:a16="http://schemas.microsoft.com/office/drawing/2014/main" id="{C6D553B1-B070-C1C4-43C1-C1F02A5E89C1}"/>
                </a:ext>
              </a:extLst>
            </p:cNvPr>
            <p:cNvSpPr txBox="1"/>
            <p:nvPr/>
          </p:nvSpPr>
          <p:spPr>
            <a:xfrm>
              <a:off x="4041147" y="5202383"/>
              <a:ext cx="77604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760" dirty="0"/>
                <a:t>Dose per </a:t>
              </a:r>
              <a:r>
                <a:rPr lang="fr-CH" sz="760" dirty="0" err="1"/>
                <a:t>bunch</a:t>
              </a:r>
              <a:r>
                <a:rPr lang="fr-CH" sz="760" dirty="0"/>
                <a:t> of </a:t>
              </a:r>
              <a:r>
                <a:rPr lang="en-CH" sz="760" dirty="0"/>
                <a:t>800</a:t>
              </a:r>
              <a:r>
                <a:rPr lang="fr-CH" sz="760" dirty="0" err="1"/>
                <a:t>ps</a:t>
              </a:r>
              <a:endParaRPr lang="fr-CH" sz="760" dirty="0"/>
            </a:p>
          </p:txBody>
        </p:sp>
        <p:sp>
          <p:nvSpPr>
            <p:cNvPr id="183" name="ZoneTexte 216">
              <a:extLst>
                <a:ext uri="{FF2B5EF4-FFF2-40B4-BE49-F238E27FC236}">
                  <a16:creationId xmlns:a16="http://schemas.microsoft.com/office/drawing/2014/main" id="{1BF3D25F-00FD-B9A4-70BE-598A8BE99D8D}"/>
                </a:ext>
              </a:extLst>
            </p:cNvPr>
            <p:cNvSpPr txBox="1"/>
            <p:nvPr/>
          </p:nvSpPr>
          <p:spPr>
            <a:xfrm>
              <a:off x="5068827" y="6007414"/>
              <a:ext cx="622450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chemeClr val="accent6">
                      <a:lumMod val="75000"/>
                    </a:schemeClr>
                  </a:solidFill>
                </a:rPr>
                <a:t>800ps</a:t>
              </a:r>
              <a:endParaRPr lang="fr-CH" sz="76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4DBDDBC8-001D-E96F-8CD9-91D6DBE29478}"/>
                </a:ext>
              </a:extLst>
            </p:cNvPr>
            <p:cNvSpPr txBox="1"/>
            <p:nvPr/>
          </p:nvSpPr>
          <p:spPr>
            <a:xfrm>
              <a:off x="5338810" y="5639527"/>
              <a:ext cx="357520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60" dirty="0">
                  <a:solidFill>
                    <a:schemeClr val="accent6">
                      <a:lumMod val="75000"/>
                    </a:schemeClr>
                  </a:solidFill>
                </a:rPr>
                <a:t>10s</a:t>
              </a:r>
              <a:endParaRPr lang="en-US" sz="76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198" name="Connecteur droit avec flèche 191">
              <a:extLst>
                <a:ext uri="{FF2B5EF4-FFF2-40B4-BE49-F238E27FC236}">
                  <a16:creationId xmlns:a16="http://schemas.microsoft.com/office/drawing/2014/main" id="{EB5FC4C6-5CA0-DDAC-7B93-A801AEB77E54}"/>
                </a:ext>
              </a:extLst>
            </p:cNvPr>
            <p:cNvCxnSpPr>
              <a:cxnSpLocks/>
            </p:cNvCxnSpPr>
            <p:nvPr/>
          </p:nvCxnSpPr>
          <p:spPr>
            <a:xfrm>
              <a:off x="4105789" y="5856808"/>
              <a:ext cx="2918850" cy="9170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cteur droit avec flèche 201">
              <a:extLst>
                <a:ext uri="{FF2B5EF4-FFF2-40B4-BE49-F238E27FC236}">
                  <a16:creationId xmlns:a16="http://schemas.microsoft.com/office/drawing/2014/main" id="{2DECF1F3-0FF3-0D13-FE04-FF44050C7E88}"/>
                </a:ext>
              </a:extLst>
            </p:cNvPr>
            <p:cNvCxnSpPr>
              <a:cxnSpLocks/>
            </p:cNvCxnSpPr>
            <p:nvPr/>
          </p:nvCxnSpPr>
          <p:spPr>
            <a:xfrm>
              <a:off x="7905977" y="5588402"/>
              <a:ext cx="136821" cy="1254"/>
            </a:xfrm>
            <a:prstGeom prst="straightConnector1">
              <a:avLst/>
            </a:prstGeom>
            <a:ln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ZoneTexte 202">
              <a:extLst>
                <a:ext uri="{FF2B5EF4-FFF2-40B4-BE49-F238E27FC236}">
                  <a16:creationId xmlns:a16="http://schemas.microsoft.com/office/drawing/2014/main" id="{5B0A3AC5-1B96-4B63-71C2-7FEF8F041084}"/>
                </a:ext>
              </a:extLst>
            </p:cNvPr>
            <p:cNvSpPr txBox="1"/>
            <p:nvPr/>
          </p:nvSpPr>
          <p:spPr>
            <a:xfrm>
              <a:off x="7687296" y="5392702"/>
              <a:ext cx="622450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rgbClr val="7030A0"/>
                  </a:solidFill>
                </a:rPr>
                <a:t>13.7n</a:t>
              </a:r>
              <a:r>
                <a:rPr lang="fr-CH" sz="760" dirty="0">
                  <a:solidFill>
                    <a:srgbClr val="7030A0"/>
                  </a:solidFill>
                </a:rPr>
                <a:t>s</a:t>
              </a:r>
            </a:p>
          </p:txBody>
        </p:sp>
        <p:cxnSp>
          <p:nvCxnSpPr>
            <p:cNvPr id="212" name="Connecteur droit avec flèche 199">
              <a:extLst>
                <a:ext uri="{FF2B5EF4-FFF2-40B4-BE49-F238E27FC236}">
                  <a16:creationId xmlns:a16="http://schemas.microsoft.com/office/drawing/2014/main" id="{CBD85E7A-D202-D005-381A-B1680F4B64D5}"/>
                </a:ext>
              </a:extLst>
            </p:cNvPr>
            <p:cNvCxnSpPr>
              <a:cxnSpLocks/>
            </p:cNvCxnSpPr>
            <p:nvPr/>
          </p:nvCxnSpPr>
          <p:spPr>
            <a:xfrm>
              <a:off x="4060511" y="6329374"/>
              <a:ext cx="456070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18A63884-BBC2-8982-8981-FB54C6CB9A53}"/>
                </a:ext>
              </a:extLst>
            </p:cNvPr>
            <p:cNvGrpSpPr/>
            <p:nvPr/>
          </p:nvGrpSpPr>
          <p:grpSpPr>
            <a:xfrm>
              <a:off x="7312736" y="5542176"/>
              <a:ext cx="228035" cy="75168"/>
              <a:chOff x="3773281" y="3821604"/>
              <a:chExt cx="360000" cy="118668"/>
            </a:xfrm>
            <a:solidFill>
              <a:srgbClr val="7030A0"/>
            </a:solidFill>
          </p:grpSpPr>
          <p:sp>
            <p:nvSpPr>
              <p:cNvPr id="302" name="Flowchart: Collate 301">
                <a:extLst>
                  <a:ext uri="{FF2B5EF4-FFF2-40B4-BE49-F238E27FC236}">
                    <a16:creationId xmlns:a16="http://schemas.microsoft.com/office/drawing/2014/main" id="{C1C9063A-48AC-5A24-C14C-4FBD18F05A91}"/>
                  </a:ext>
                </a:extLst>
              </p:cNvPr>
              <p:cNvSpPr/>
              <p:nvPr/>
            </p:nvSpPr>
            <p:spPr>
              <a:xfrm rot="5400000">
                <a:off x="3899212" y="3815266"/>
                <a:ext cx="118668" cy="131343"/>
              </a:xfrm>
              <a:prstGeom prst="flowChartCol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0">
                  <a:solidFill>
                    <a:schemeClr val="tx1"/>
                  </a:solidFill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6F0B3E08-6A5A-6EA9-9BFC-3A56946F98E6}"/>
                  </a:ext>
                </a:extLst>
              </p:cNvPr>
              <p:cNvSpPr/>
              <p:nvPr/>
            </p:nvSpPr>
            <p:spPr>
              <a:xfrm rot="5400000" flipH="1">
                <a:off x="3947881" y="3702293"/>
                <a:ext cx="10800" cy="36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sz="76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04" name="ZoneTexte 216">
              <a:extLst>
                <a:ext uri="{FF2B5EF4-FFF2-40B4-BE49-F238E27FC236}">
                  <a16:creationId xmlns:a16="http://schemas.microsoft.com/office/drawing/2014/main" id="{0D4F9297-6AC8-B70F-EECB-44722F9DDFB5}"/>
                </a:ext>
              </a:extLst>
            </p:cNvPr>
            <p:cNvSpPr txBox="1"/>
            <p:nvPr/>
          </p:nvSpPr>
          <p:spPr>
            <a:xfrm>
              <a:off x="7137402" y="5397329"/>
              <a:ext cx="622450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760" dirty="0">
                  <a:solidFill>
                    <a:srgbClr val="7030A0"/>
                  </a:solidFill>
                </a:rPr>
                <a:t>800ps</a:t>
              </a:r>
              <a:endParaRPr lang="fr-CH" sz="760" dirty="0">
                <a:solidFill>
                  <a:srgbClr val="7030A0"/>
                </a:solidFill>
              </a:endParaRPr>
            </a:p>
          </p:txBody>
        </p: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976EC81B-7F2F-A5FA-C0BF-C5F40C6E0DD2}"/>
                </a:ext>
              </a:extLst>
            </p:cNvPr>
            <p:cNvSpPr txBox="1"/>
            <p:nvPr/>
          </p:nvSpPr>
          <p:spPr>
            <a:xfrm>
              <a:off x="8157492" y="5828390"/>
              <a:ext cx="24301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140" dirty="0"/>
                <a:t>...</a:t>
              </a:r>
              <a:endParaRPr lang="en-US" sz="1140" dirty="0"/>
            </a:p>
          </p:txBody>
        </p:sp>
        <p:sp>
          <p:nvSpPr>
            <p:cNvPr id="4" name="ZoneTexte 154">
              <a:extLst>
                <a:ext uri="{FF2B5EF4-FFF2-40B4-BE49-F238E27FC236}">
                  <a16:creationId xmlns:a16="http://schemas.microsoft.com/office/drawing/2014/main" id="{62794395-93FB-06A1-7841-79C233A06FD3}"/>
                </a:ext>
              </a:extLst>
            </p:cNvPr>
            <p:cNvSpPr txBox="1"/>
            <p:nvPr/>
          </p:nvSpPr>
          <p:spPr>
            <a:xfrm>
              <a:off x="3964452" y="4967223"/>
              <a:ext cx="1349056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40" b="1" dirty="0"/>
                <a:t>10 Gy at </a:t>
              </a:r>
              <a:r>
                <a:rPr lang="en-CH" sz="1140" b="1" dirty="0"/>
                <a:t>PSI</a:t>
              </a:r>
              <a:endParaRPr lang="en-US" sz="1140" b="1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538A756E-BC11-FCA7-2C56-1FD7D6402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527" y="331109"/>
            <a:ext cx="2987979" cy="1680738"/>
          </a:xfrm>
          <a:prstGeom prst="rect">
            <a:avLst/>
          </a:prstGeom>
        </p:spPr>
      </p:pic>
      <p:pic>
        <p:nvPicPr>
          <p:cNvPr id="8" name="Picture 2" descr="Paul Scherrer Institute - Wikipedia">
            <a:extLst>
              <a:ext uri="{FF2B5EF4-FFF2-40B4-BE49-F238E27FC236}">
                <a16:creationId xmlns:a16="http://schemas.microsoft.com/office/drawing/2014/main" id="{0D19DA88-505C-AB10-2BF1-2338F240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80" y="372050"/>
            <a:ext cx="1879721" cy="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E8115C78-B4C5-C3EB-9FE8-BBA3458E3C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F4CE52F-6E08-49C9-B486-14A92A79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884" y="115954"/>
            <a:ext cx="4473208" cy="225002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9437444-4614-FA16-ED43-80382A0D73E2}"/>
              </a:ext>
            </a:extLst>
          </p:cNvPr>
          <p:cNvSpPr txBox="1"/>
          <p:nvPr/>
        </p:nvSpPr>
        <p:spPr>
          <a:xfrm>
            <a:off x="576948" y="1365516"/>
            <a:ext cx="212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235 MeV</a:t>
            </a:r>
          </a:p>
          <a:p>
            <a:r>
              <a:rPr lang="fr-CH" dirty="0"/>
              <a:t>&gt; 20 bio publications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8F54C311-E516-A0E3-3086-157F497B3DDA}"/>
              </a:ext>
            </a:extLst>
          </p:cNvPr>
          <p:cNvSpPr/>
          <p:nvPr/>
        </p:nvSpPr>
        <p:spPr>
          <a:xfrm>
            <a:off x="2771642" y="4794033"/>
            <a:ext cx="8438715" cy="5579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Standard RT: Dose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delivered</a:t>
            </a:r>
            <a:r>
              <a:rPr lang="fr-CH" dirty="0"/>
              <a:t> in </a:t>
            </a:r>
            <a:r>
              <a:rPr lang="fr-CH" dirty="0" err="1"/>
              <a:t>several</a:t>
            </a:r>
            <a:r>
              <a:rPr lang="fr-CH" dirty="0"/>
              <a:t> minutes- 1 Gy/min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6AC11C3C-E35E-8724-2289-4EC188E51C2B}"/>
              </a:ext>
            </a:extLst>
          </p:cNvPr>
          <p:cNvSpPr/>
          <p:nvPr/>
        </p:nvSpPr>
        <p:spPr>
          <a:xfrm>
            <a:off x="2771642" y="5254499"/>
            <a:ext cx="5214104" cy="662577"/>
          </a:xfrm>
          <a:prstGeom prst="rightArrow">
            <a:avLst/>
          </a:prstGeom>
          <a:solidFill>
            <a:srgbClr val="16E8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1"/>
                </a:solidFill>
              </a:rPr>
              <a:t>FLASH: Dose </a:t>
            </a:r>
            <a:r>
              <a:rPr lang="fr-CH" dirty="0" err="1">
                <a:solidFill>
                  <a:schemeClr val="tx1"/>
                </a:solidFill>
              </a:rPr>
              <a:t>delivered</a:t>
            </a:r>
            <a:r>
              <a:rPr lang="fr-CH" dirty="0">
                <a:solidFill>
                  <a:schemeClr val="tx1"/>
                </a:solidFill>
              </a:rPr>
              <a:t> in </a:t>
            </a:r>
            <a:r>
              <a:rPr lang="fr-CH" dirty="0" err="1">
                <a:solidFill>
                  <a:schemeClr val="tx1"/>
                </a:solidFill>
              </a:rPr>
              <a:t>milliseconds</a:t>
            </a:r>
            <a:r>
              <a:rPr lang="fr-CH" dirty="0">
                <a:solidFill>
                  <a:schemeClr val="tx1"/>
                </a:solidFill>
              </a:rPr>
              <a:t>- 100 Gy/s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D964FD-6C77-02D7-3ABE-3A39A295E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3" y="5448383"/>
            <a:ext cx="1716945" cy="3213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1990DC-13FB-0BAA-7C7E-2A5FFA515E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3" y="4929880"/>
            <a:ext cx="1469245" cy="5626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D3C21B-49B4-71D9-FC9F-3F3B0D1299FC}"/>
              </a:ext>
            </a:extLst>
          </p:cNvPr>
          <p:cNvSpPr txBox="1"/>
          <p:nvPr/>
        </p:nvSpPr>
        <p:spPr>
          <a:xfrm>
            <a:off x="1154370" y="5929797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Varian</a:t>
            </a:r>
            <a:endParaRPr lang="fr-CH" dirty="0"/>
          </a:p>
        </p:txBody>
      </p:sp>
      <p:pic>
        <p:nvPicPr>
          <p:cNvPr id="10" name="Picture 2" descr="2021 – Bio Engineering Laboratory | ETH Zurich">
            <a:extLst>
              <a:ext uri="{FF2B5EF4-FFF2-40B4-BE49-F238E27FC236}">
                <a16:creationId xmlns:a16="http://schemas.microsoft.com/office/drawing/2014/main" id="{6D77B46A-8F94-A60C-D9D9-F5FED09EB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71" y="5788316"/>
            <a:ext cx="1092073" cy="9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34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6D7ACC40-824E-8DAC-9D87-466777B6B9A0}"/>
              </a:ext>
            </a:extLst>
          </p:cNvPr>
          <p:cNvSpPr txBox="1"/>
          <p:nvPr/>
        </p:nvSpPr>
        <p:spPr>
          <a:xfrm>
            <a:off x="230840" y="6482450"/>
            <a:ext cx="5412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/>
              <a:t>Almeida et al., R&amp;O, 2023,</a:t>
            </a:r>
            <a:r>
              <a:rPr lang="fr-CH" sz="1200" b="1" dirty="0">
                <a:solidFill>
                  <a:srgbClr val="000000"/>
                </a:solidFill>
              </a:rPr>
              <a:t> </a:t>
            </a:r>
            <a:r>
              <a:rPr lang="fr-CH" sz="1200" b="1" i="0" u="none" strike="noStrike" baseline="0" dirty="0">
                <a:solidFill>
                  <a:srgbClr val="000000"/>
                </a:solidFill>
              </a:rPr>
              <a:t>doi.org/10.1016/j.radonc.2023.109953 </a:t>
            </a:r>
            <a:r>
              <a:rPr lang="fr-CH" sz="1200" b="1" dirty="0"/>
              <a:t> 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AEC062A7-A673-3D2E-54F2-F190CA08A3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44621"/>
              </p:ext>
            </p:extLst>
          </p:nvPr>
        </p:nvGraphicFramePr>
        <p:xfrm>
          <a:off x="2831690" y="1279212"/>
          <a:ext cx="6145597" cy="5055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4143722" imgH="3407778" progId="Prism9.Document">
                  <p:embed/>
                </p:oleObj>
              </mc:Choice>
              <mc:Fallback>
                <p:oleObj name="Prism 9" r:id="rId2" imgW="4143722" imgH="3407778" progId="Prism9.Document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AEC062A7-A673-3D2E-54F2-F190CA08A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1690" y="1279212"/>
                        <a:ext cx="6145597" cy="5055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113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obscurité, nuit, noir, Ambré&#10;&#10;Description générée automatiquement">
            <a:extLst>
              <a:ext uri="{FF2B5EF4-FFF2-40B4-BE49-F238E27FC236}">
                <a16:creationId xmlns:a16="http://schemas.microsoft.com/office/drawing/2014/main" id="{78CD2617-6C6C-80BD-12A3-4C96C9D11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65" y="1205457"/>
            <a:ext cx="4441892" cy="39852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5DF8F4-ACF0-3435-A4C3-176C0EE58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5" y="1315668"/>
            <a:ext cx="5634696" cy="32418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54AA45-9E61-A822-A6D7-4A62B0E791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67" y="212050"/>
            <a:ext cx="1489374" cy="883527"/>
          </a:xfrm>
          <a:prstGeom prst="rect">
            <a:avLst/>
          </a:prstGeom>
        </p:spPr>
      </p:pic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F131E43F-F085-32A3-2067-0DDA21075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43" y="5111729"/>
            <a:ext cx="3832491" cy="1541961"/>
          </a:xfrm>
          <a:prstGeom prst="rect">
            <a:avLst/>
          </a:prstGeom>
        </p:spPr>
      </p:pic>
      <p:pic>
        <p:nvPicPr>
          <p:cNvPr id="8" name="Image 7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E82CA5FB-A963-A7ED-AE08-3C895C594C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68" y="5316037"/>
            <a:ext cx="2727075" cy="1541962"/>
          </a:xfrm>
          <a:prstGeom prst="rect">
            <a:avLst/>
          </a:prstGeom>
        </p:spPr>
      </p:pic>
      <p:pic>
        <p:nvPicPr>
          <p:cNvPr id="2" name="Picture 30" descr="C:\Users\mvozenin\Pictures\untitled.bmp">
            <a:extLst>
              <a:ext uri="{FF2B5EF4-FFF2-40B4-BE49-F238E27FC236}">
                <a16:creationId xmlns:a16="http://schemas.microsoft.com/office/drawing/2014/main" id="{44670345-2BB9-C2EB-7656-B26AD558F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359" y="29451"/>
            <a:ext cx="639763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C7C7BC-7274-B5BB-1C74-87D1F264C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9356"/>
            <a:ext cx="9605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1000" b="1" dirty="0">
                <a:latin typeface="Arial Narrow" pitchFamily="34" charset="0"/>
              </a:rPr>
              <a:t>P Montay-</a:t>
            </a:r>
            <a:r>
              <a:rPr lang="fr-FR" sz="1000" b="1" dirty="0" err="1">
                <a:latin typeface="Arial Narrow" pitchFamily="34" charset="0"/>
              </a:rPr>
              <a:t>Gruel</a:t>
            </a:r>
            <a:endParaRPr lang="fr-FR" sz="1000" b="1" dirty="0">
              <a:latin typeface="Arial Narrow" pitchFamily="34" charset="0"/>
            </a:endParaRPr>
          </a:p>
        </p:txBody>
      </p:sp>
      <p:pic>
        <p:nvPicPr>
          <p:cNvPr id="10" name="Image 9" descr="Une image contenant Selfie, Visage humain, personne, lèvre&#10;&#10;Description générée automatiquement">
            <a:extLst>
              <a:ext uri="{FF2B5EF4-FFF2-40B4-BE49-F238E27FC236}">
                <a16:creationId xmlns:a16="http://schemas.microsoft.com/office/drawing/2014/main" id="{BC58D07C-6B62-B3A4-B0E4-3C93A1CB10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4196" y="0"/>
            <a:ext cx="527683" cy="8835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7B4DD5-B125-8709-68DF-03DE51598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0817" y="883527"/>
            <a:ext cx="63030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1000" b="1" dirty="0">
                <a:latin typeface="Arial Narrow" pitchFamily="34" charset="0"/>
              </a:rPr>
              <a:t>H Kacem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48F9C0-114D-A046-3608-8020CF4AE1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47" y="58915"/>
            <a:ext cx="1431812" cy="10738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FC7480-7940-CE71-0EDD-7A635CEC8A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64223" y="38864"/>
            <a:ext cx="1431812" cy="10738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48CD93-45D1-CCFB-C2F6-96B6CB21E0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44868" y="38864"/>
            <a:ext cx="1431812" cy="107385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2B78675-552C-3D4A-E2CF-76C13CED3E5A}"/>
              </a:ext>
            </a:extLst>
          </p:cNvPr>
          <p:cNvSpPr txBox="1"/>
          <p:nvPr/>
        </p:nvSpPr>
        <p:spPr>
          <a:xfrm>
            <a:off x="5396445" y="5467877"/>
            <a:ext cx="166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>
                <a:solidFill>
                  <a:srgbClr val="FF0000"/>
                </a:solidFill>
              </a:rPr>
              <a:t>10 Gy per pulse</a:t>
            </a:r>
          </a:p>
          <a:p>
            <a:pPr algn="ctr"/>
            <a:r>
              <a:rPr lang="fr-CH" b="1" dirty="0">
                <a:solidFill>
                  <a:srgbClr val="FF0000"/>
                </a:solidFill>
              </a:rPr>
              <a:t>1 Gy per pulse</a:t>
            </a:r>
          </a:p>
        </p:txBody>
      </p:sp>
    </p:spTree>
    <p:extLst>
      <p:ext uri="{BB962C8B-B14F-4D97-AF65-F5344CB8AC3E}">
        <p14:creationId xmlns:p14="http://schemas.microsoft.com/office/powerpoint/2010/main" val="352694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6832BCA-22C7-B0D0-00D4-D5E3B3575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457" y="3927965"/>
            <a:ext cx="3278604" cy="26937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3F0272-1398-E85A-478C-C1246EA22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113" y="0"/>
            <a:ext cx="4991357" cy="31878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A419E6-93F7-0C38-9109-D841B2C6C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113" y="3234907"/>
            <a:ext cx="2311519" cy="3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0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obscurité&#10;&#10;Description générée automatiquement">
            <a:extLst>
              <a:ext uri="{FF2B5EF4-FFF2-40B4-BE49-F238E27FC236}">
                <a16:creationId xmlns:a16="http://schemas.microsoft.com/office/drawing/2014/main" id="{BE0F9FE9-31A8-6C07-64B4-57E6CD5CA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455" y="2851271"/>
            <a:ext cx="3336214" cy="28308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6ADC21-2262-279F-3B72-34AD50035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524" y="332420"/>
            <a:ext cx="3480215" cy="16415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42A6EC-5E73-27F9-60DF-F6A848DB5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82" y="186924"/>
            <a:ext cx="3700796" cy="20731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FDB464-1568-0255-C07C-9E046820E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07" y="3029750"/>
            <a:ext cx="3771114" cy="23226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AA4130C-DBE2-0B1E-8FAD-617D0F3E5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478" y="332420"/>
            <a:ext cx="3722221" cy="20731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5B70CC-1EAC-8F54-5907-CF1F04BC6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8921" y="3029750"/>
            <a:ext cx="4239418" cy="24739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BA4D561-BD4D-415D-05AC-2FFF8BADC9B9}"/>
              </a:ext>
            </a:extLst>
          </p:cNvPr>
          <p:cNvSpPr txBox="1"/>
          <p:nvPr/>
        </p:nvSpPr>
        <p:spPr>
          <a:xfrm>
            <a:off x="2307559" y="5879249"/>
            <a:ext cx="7576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/>
              <a:t>At high dose per pulse, normal tissue </a:t>
            </a:r>
            <a:r>
              <a:rPr lang="fr-CH" b="1" dirty="0" err="1"/>
              <a:t>sparing</a:t>
            </a:r>
            <a:r>
              <a:rPr lang="fr-CH" b="1" dirty="0"/>
              <a:t> </a:t>
            </a:r>
            <a:r>
              <a:rPr lang="fr-CH" b="1" dirty="0" err="1"/>
              <a:t>is</a:t>
            </a:r>
            <a:r>
              <a:rPr lang="fr-CH" b="1" dirty="0"/>
              <a:t> </a:t>
            </a:r>
            <a:r>
              <a:rPr lang="fr-CH" b="1" dirty="0" err="1"/>
              <a:t>driven</a:t>
            </a:r>
            <a:r>
              <a:rPr lang="fr-CH" b="1" dirty="0"/>
              <a:t> by the dose per pulse</a:t>
            </a:r>
          </a:p>
          <a:p>
            <a:pPr algn="ctr"/>
            <a:r>
              <a:rPr lang="fr-CH" b="1" dirty="0"/>
              <a:t>Not by the time of dose </a:t>
            </a:r>
            <a:r>
              <a:rPr lang="fr-CH" b="1" dirty="0" err="1"/>
              <a:t>delivery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2328924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E4EF671-74AE-2111-A5BB-1A2135488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998" y="0"/>
            <a:ext cx="5123875" cy="27433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FADA33-9B62-D1F4-D5B8-3FFC928F2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512" y="2743341"/>
            <a:ext cx="4864975" cy="31365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2EC020-693D-9209-58EF-461C9871BBA1}"/>
              </a:ext>
            </a:extLst>
          </p:cNvPr>
          <p:cNvSpPr txBox="1"/>
          <p:nvPr/>
        </p:nvSpPr>
        <p:spPr>
          <a:xfrm>
            <a:off x="2938957" y="6059226"/>
            <a:ext cx="631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/>
              <a:t>At </a:t>
            </a:r>
            <a:r>
              <a:rPr lang="fr-CH" b="1" dirty="0" err="1"/>
              <a:t>lower</a:t>
            </a:r>
            <a:r>
              <a:rPr lang="fr-CH" b="1" dirty="0"/>
              <a:t> dose per pulse, the time of dose </a:t>
            </a:r>
            <a:r>
              <a:rPr lang="fr-CH" b="1" dirty="0" err="1"/>
              <a:t>delivery</a:t>
            </a:r>
            <a:r>
              <a:rPr lang="fr-CH" b="1" dirty="0"/>
              <a:t> </a:t>
            </a:r>
            <a:r>
              <a:rPr lang="fr-CH" b="1" dirty="0" err="1"/>
              <a:t>does</a:t>
            </a:r>
            <a:r>
              <a:rPr lang="fr-CH" b="1" dirty="0"/>
              <a:t> </a:t>
            </a:r>
            <a:r>
              <a:rPr lang="fr-CH" b="1" dirty="0" err="1"/>
              <a:t>matter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41915107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886</Words>
  <Application>Microsoft Office PowerPoint</Application>
  <PresentationFormat>Grand écran</PresentationFormat>
  <Paragraphs>257</Paragraphs>
  <Slides>23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5" baseType="lpstr">
      <vt:lpstr>Aptos</vt:lpstr>
      <vt:lpstr>Aptos Display</vt:lpstr>
      <vt:lpstr>Arial</vt:lpstr>
      <vt:lpstr>Arial Narrow</vt:lpstr>
      <vt:lpstr>Calibri</vt:lpstr>
      <vt:lpstr>Geneva</vt:lpstr>
      <vt:lpstr>Source Sans Pro</vt:lpstr>
      <vt:lpstr>Symbol</vt:lpstr>
      <vt:lpstr>Times New Roman</vt:lpstr>
      <vt:lpstr>Thème Office</vt:lpstr>
      <vt:lpstr>Prism 9</vt:lpstr>
      <vt:lpstr>Prism 10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Companion Animal Trials</vt:lpstr>
      <vt:lpstr>FEATHER: Phase 2/3 trial on feline oral squamous cell carcinoma</vt:lpstr>
      <vt:lpstr>Présentation PowerPoint</vt:lpstr>
      <vt:lpstr>Présentation PowerPoint</vt:lpstr>
      <vt:lpstr>Présentation PowerPoint</vt:lpstr>
      <vt:lpstr>Présentation PowerPoint</vt:lpstr>
    </vt:vector>
  </TitlesOfParts>
  <Company>HOPITAUX UNIVERSITAIRES GENEVE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VOZENIN Marie-Catherine</dc:creator>
  <cp:lastModifiedBy>VOZENIN Marie-Catherine</cp:lastModifiedBy>
  <cp:revision>11</cp:revision>
  <dcterms:created xsi:type="dcterms:W3CDTF">2025-09-05T13:26:15Z</dcterms:created>
  <dcterms:modified xsi:type="dcterms:W3CDTF">2025-09-14T11:49:19Z</dcterms:modified>
</cp:coreProperties>
</file>