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9_7D4A179A.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7_D5DEA02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0A_8FAD017B.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0D_D7751E2C.xml" ContentType="application/vnd.ms-powerpoint.comments+xml"/>
  <Override PartName="/ppt/notesSlides/notesSlide16.xml" ContentType="application/vnd.openxmlformats-officedocument.presentationml.notesSlide+xml"/>
  <Override PartName="/ppt/comments/modernComment_10E_E65BB009.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2_1BDBAAD5.xml" ContentType="application/vnd.ms-powerpoint.comments+xml"/>
  <Override PartName="/ppt/notesSlides/notesSlide19.xml" ContentType="application/vnd.openxmlformats-officedocument.presentationml.notesSlide+xml"/>
  <Override PartName="/ppt/comments/modernComment_110_901D4862.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0F_C86D0BE0.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1C_494E3CDD.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21_8E9F9FE6.xml" ContentType="application/vnd.ms-powerpoint.comments+xml"/>
  <Override PartName="/ppt/notesSlides/notesSlide32.xml" ContentType="application/vnd.openxmlformats-officedocument.presentationml.notesSlide+xml"/>
  <Override PartName="/ppt/comments/modernComment_123_174965C.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129_943A481C.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57" r:id="rId3"/>
    <p:sldId id="281" r:id="rId4"/>
    <p:sldId id="258" r:id="rId5"/>
    <p:sldId id="259" r:id="rId6"/>
    <p:sldId id="260" r:id="rId7"/>
    <p:sldId id="261" r:id="rId8"/>
    <p:sldId id="262" r:id="rId9"/>
    <p:sldId id="264" r:id="rId10"/>
    <p:sldId id="263" r:id="rId11"/>
    <p:sldId id="300" r:id="rId12"/>
    <p:sldId id="265" r:id="rId13"/>
    <p:sldId id="266" r:id="rId14"/>
    <p:sldId id="267" r:id="rId15"/>
    <p:sldId id="268" r:id="rId16"/>
    <p:sldId id="269" r:id="rId17"/>
    <p:sldId id="270" r:id="rId18"/>
    <p:sldId id="273" r:id="rId19"/>
    <p:sldId id="274" r:id="rId20"/>
    <p:sldId id="272" r:id="rId21"/>
    <p:sldId id="275" r:id="rId22"/>
    <p:sldId id="276" r:id="rId23"/>
    <p:sldId id="271" r:id="rId24"/>
    <p:sldId id="277" r:id="rId25"/>
    <p:sldId id="278" r:id="rId26"/>
    <p:sldId id="279" r:id="rId27"/>
    <p:sldId id="282" r:id="rId28"/>
    <p:sldId id="283" r:id="rId29"/>
    <p:sldId id="284" r:id="rId30"/>
    <p:sldId id="299" r:id="rId31"/>
    <p:sldId id="285" r:id="rId32"/>
    <p:sldId id="286" r:id="rId33"/>
    <p:sldId id="287" r:id="rId34"/>
    <p:sldId id="288" r:id="rId35"/>
    <p:sldId id="289" r:id="rId36"/>
    <p:sldId id="290" r:id="rId37"/>
    <p:sldId id="291" r:id="rId38"/>
    <p:sldId id="292" r:id="rId39"/>
    <p:sldId id="293" r:id="rId40"/>
    <p:sldId id="297" r:id="rId41"/>
    <p:sldId id="294" r:id="rId42"/>
    <p:sldId id="295" r:id="rId43"/>
    <p:sldId id="296" r:id="rId44"/>
    <p:sldId id="298"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9CB7A9-86AB-6DFD-B9BC-2CD672ADEA7F}" name="Martin-Haugh, Stewart (STFC,RAL,PPD)" initials="MS" userId="S::stewart.martin-haugh@stfc.ac.uk::571499b9-fd2a-4a42-8b47-5eb65db01c32" providerId="AD"/>
  <p188:author id="{9612D5D6-4976-3C52-7228-58CC85CE4AB7}" name="Gregory, Kai (STFC,RAL,PPD)" initials="GK" userId="S::kai.gregory@stfc.ac.uk::962453be-31f4-4f8f-9045-32da08727f3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02787F-06C7-ACE5-973D-341E6839A3DB}" v="1989" dt="2025-04-15T20:29:06.355"/>
    <p1510:client id="{E1B2A062-73A7-03D3-B75E-4148B7F86637}" v="30" dt="2025-04-16T07:54:55.726"/>
    <p1510:client id="{E903C480-2E42-D8F3-06FD-01E911DBFEEB}" v="214" dt="2025-04-16T10:09:38.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07_D5DEA02C.xml><?xml version="1.0" encoding="utf-8"?>
<p188:cmLst xmlns:a="http://schemas.openxmlformats.org/drawingml/2006/main" xmlns:r="http://schemas.openxmlformats.org/officeDocument/2006/relationships" xmlns:p188="http://schemas.microsoft.com/office/powerpoint/2018/8/main">
  <p188:cm id="{306FC074-909A-4D61-8CF1-1C5296099735}" authorId="{9612D5D6-4976-3C52-7228-58CC85CE4AB7}" created="2025-04-11T10:25:59.203">
    <pc:sldMkLst xmlns:pc="http://schemas.microsoft.com/office/powerpoint/2013/main/command">
      <pc:docMk/>
      <pc:sldMk cId="3588137004" sldId="263"/>
    </pc:sldMkLst>
    <p188:replyLst>
      <p188:reply id="{DC294BA3-7FFF-4C25-B730-B173404B115A}" authorId="{9612D5D6-4976-3C52-7228-58CC85CE4AB7}" created="2025-04-11T10:26:14.485">
        <p188:txBody>
          <a:bodyPr/>
          <a:lstStyle/>
          <a:p>
            <a:r>
              <a:rPr lang="en-US"/>
              <a:t>key words</a:t>
            </a:r>
          </a:p>
        </p188:txBody>
      </p188:reply>
    </p188:replyLst>
    <p188:txBody>
      <a:bodyPr/>
      <a:lstStyle/>
      <a:p>
        <a:r>
          <a:rPr lang="en-US"/>
          <a:t>try and cut this + separate into two</a:t>
        </a:r>
      </a:p>
    </p188:txBody>
  </p188:cm>
</p188:cmLst>
</file>

<file path=ppt/comments/modernComment_10A_8FAD017B.xml><?xml version="1.0" encoding="utf-8"?>
<p188:cmLst xmlns:a="http://schemas.openxmlformats.org/drawingml/2006/main" xmlns:r="http://schemas.openxmlformats.org/officeDocument/2006/relationships" xmlns:p188="http://schemas.microsoft.com/office/powerpoint/2018/8/main">
  <p188:cm id="{BD4FBD2D-3B8E-4220-BE06-89FA7E2326ED}" authorId="{9612D5D6-4976-3C52-7228-58CC85CE4AB7}" created="2025-04-11T10:37:33.050">
    <pc:sldMkLst xmlns:pc="http://schemas.microsoft.com/office/powerpoint/2013/main/command">
      <pc:docMk/>
      <pc:sldMk cId="2410479995" sldId="266"/>
    </pc:sldMkLst>
    <p188:txBody>
      <a:bodyPr/>
      <a:lstStyle/>
      <a:p>
        <a:r>
          <a:rPr lang="en-US"/>
          <a:t>Reduce this - 150 words</a:t>
        </a:r>
      </a:p>
    </p188:txBody>
  </p188:cm>
</p188:cmLst>
</file>

<file path=ppt/comments/modernComment_10D_D7751E2C.xml><?xml version="1.0" encoding="utf-8"?>
<p188:cmLst xmlns:a="http://schemas.openxmlformats.org/drawingml/2006/main" xmlns:r="http://schemas.openxmlformats.org/officeDocument/2006/relationships" xmlns:p188="http://schemas.microsoft.com/office/powerpoint/2018/8/main">
  <p188:cm id="{6D7E4E06-C93E-49A9-95C1-42EDF9407D09}" authorId="{9612D5D6-4976-3C52-7228-58CC85CE4AB7}" created="2025-04-11T10:37:41.894">
    <pc:sldMkLst xmlns:pc="http://schemas.microsoft.com/office/powerpoint/2013/main/command">
      <pc:docMk/>
      <pc:sldMk cId="3614776876" sldId="269"/>
    </pc:sldMkLst>
    <p188:txBody>
      <a:bodyPr/>
      <a:lstStyle/>
      <a:p>
        <a:r>
          <a:rPr lang="en-US"/>
          <a:t>Make it larger please</a:t>
        </a:r>
      </a:p>
    </p188:txBody>
  </p188:cm>
</p188:cmLst>
</file>

<file path=ppt/comments/modernComment_10E_E65BB009.xml><?xml version="1.0" encoding="utf-8"?>
<p188:cmLst xmlns:a="http://schemas.openxmlformats.org/drawingml/2006/main" xmlns:r="http://schemas.openxmlformats.org/officeDocument/2006/relationships" xmlns:p188="http://schemas.microsoft.com/office/powerpoint/2018/8/main">
  <p188:cm id="{AAE85773-6406-4C62-87A5-E03B0E3D23D0}" authorId="{9612D5D6-4976-3C52-7228-58CC85CE4AB7}" created="2025-04-11T10:40:46.945">
    <pc:sldMkLst xmlns:pc="http://schemas.microsoft.com/office/powerpoint/2013/main/command">
      <pc:docMk/>
      <pc:sldMk cId="3864768521" sldId="270"/>
    </pc:sldMkLst>
    <p188:txBody>
      <a:bodyPr/>
      <a:lstStyle/>
      <a:p>
        <a:r>
          <a:rPr lang="en-US"/>
          <a:t>Think about what exactly you want to say and work to reduce it</a:t>
        </a:r>
      </a:p>
    </p188:txBody>
  </p188:cm>
</p188:cmLst>
</file>

<file path=ppt/comments/modernComment_10F_C86D0BE0.xml><?xml version="1.0" encoding="utf-8"?>
<p188:cmLst xmlns:a="http://schemas.openxmlformats.org/drawingml/2006/main" xmlns:r="http://schemas.openxmlformats.org/officeDocument/2006/relationships" xmlns:p188="http://schemas.microsoft.com/office/powerpoint/2018/8/main">
  <p188:cm id="{6078F03F-40C3-4C39-BF67-F4E5716B0984}" authorId="{9612D5D6-4976-3C52-7228-58CC85CE4AB7}" created="2025-04-11T10:54:04.842">
    <ac:txMkLst xmlns:ac="http://schemas.microsoft.com/office/drawing/2013/main/command">
      <pc:docMk xmlns:pc="http://schemas.microsoft.com/office/powerpoint/2013/main/command"/>
      <pc:sldMk xmlns:pc="http://schemas.microsoft.com/office/powerpoint/2013/main/command" cId="3362589664" sldId="271"/>
      <ac:spMk id="3" creationId="{C425B886-EB7A-10F4-F902-7AFCD4102DAA}"/>
      <ac:txMk cp="0" len="541">
        <ac:context len="620" hash="1438338406"/>
      </ac:txMk>
    </ac:txMkLst>
    <p188:pos x="2201333" y="4374444"/>
    <p188:txBody>
      <a:bodyPr/>
      <a:lstStyle/>
      <a:p>
        <a:r>
          <a:rPr lang="en-US"/>
          <a:t>Too many words</a:t>
        </a:r>
      </a:p>
    </p188:txBody>
  </p188:cm>
</p188:cmLst>
</file>

<file path=ppt/comments/modernComment_110_901D4862.xml><?xml version="1.0" encoding="utf-8"?>
<p188:cmLst xmlns:a="http://schemas.openxmlformats.org/drawingml/2006/main" xmlns:r="http://schemas.openxmlformats.org/officeDocument/2006/relationships" xmlns:p188="http://schemas.microsoft.com/office/powerpoint/2018/8/main">
  <p188:cm id="{F2BBFB8A-FE40-4C2E-ADAC-DDDAA5AEB015}" authorId="{9612D5D6-4976-3C52-7228-58CC85CE4AB7}" created="2025-04-11T10:51:49.260">
    <pc:sldMkLst xmlns:pc="http://schemas.microsoft.com/office/powerpoint/2013/main/command">
      <pc:docMk/>
      <pc:sldMk cId="2417838178" sldId="272"/>
    </pc:sldMkLst>
    <p188:txBody>
      <a:bodyPr/>
      <a:lstStyle/>
      <a:p>
        <a:r>
          <a:rPr lang="en-US"/>
          <a:t>make the link to prior slide clearer</a:t>
        </a:r>
      </a:p>
    </p188:txBody>
  </p188:cm>
</p188:cmLst>
</file>

<file path=ppt/comments/modernComment_112_1BDBAAD5.xml><?xml version="1.0" encoding="utf-8"?>
<p188:cmLst xmlns:a="http://schemas.openxmlformats.org/drawingml/2006/main" xmlns:r="http://schemas.openxmlformats.org/officeDocument/2006/relationships" xmlns:p188="http://schemas.microsoft.com/office/powerpoint/2018/8/main">
  <p188:cm id="{80A06A0E-1C36-491D-8978-C7E344689888}" authorId="{9612D5D6-4976-3C52-7228-58CC85CE4AB7}" created="2025-04-11T10:45:16.234">
    <pc:sldMkLst xmlns:pc="http://schemas.microsoft.com/office/powerpoint/2013/main/command">
      <pc:docMk/>
      <pc:sldMk cId="467380949" sldId="274"/>
    </pc:sldMkLst>
    <p188:replyLst>
      <p188:reply id="{DB4C1FB4-CC06-4B6C-A912-FD1C62126D92}" authorId="{9612D5D6-4976-3C52-7228-58CC85CE4AB7}" created="2025-04-11T10:48:19.645">
        <p188:txBody>
          <a:bodyPr/>
          <a:lstStyle/>
          <a:p>
            <a:r>
              <a:rPr lang="en-US"/>
              <a:t>too much text</a:t>
            </a:r>
          </a:p>
        </p188:txBody>
      </p188:reply>
    </p188:replyLst>
    <p188:txBody>
      <a:bodyPr/>
      <a:lstStyle/>
      <a:p>
        <a:r>
          <a:rPr lang="en-US"/>
          <a:t>Divide into 2</a:t>
        </a:r>
      </a:p>
    </p188:txBody>
  </p188:cm>
</p188:cmLst>
</file>

<file path=ppt/comments/modernComment_119_7D4A179A.xml><?xml version="1.0" encoding="utf-8"?>
<p188:cmLst xmlns:a="http://schemas.openxmlformats.org/drawingml/2006/main" xmlns:r="http://schemas.openxmlformats.org/officeDocument/2006/relationships" xmlns:p188="http://schemas.microsoft.com/office/powerpoint/2018/8/main">
  <p188:cm id="{A2E0C3A2-1919-47DA-9AB1-A154A763426B}" authorId="{9612D5D6-4976-3C52-7228-58CC85CE4AB7}" created="2025-04-11T11:36:37.972">
    <pc:sldMkLst xmlns:pc="http://schemas.microsoft.com/office/powerpoint/2013/main/command">
      <pc:docMk/>
      <pc:sldMk cId="2102007706" sldId="281"/>
    </pc:sldMkLst>
    <p188:txBody>
      <a:bodyPr/>
      <a:lstStyle/>
      <a:p>
        <a:r>
          <a:rPr lang="en-US"/>
          <a:t>What exactly is it? </a:t>
        </a:r>
      </a:p>
    </p188:txBody>
  </p188:cm>
</p188:cmLst>
</file>

<file path=ppt/comments/modernComment_11C_494E3CDD.xml><?xml version="1.0" encoding="utf-8"?>
<p188:cmLst xmlns:a="http://schemas.openxmlformats.org/drawingml/2006/main" xmlns:r="http://schemas.openxmlformats.org/officeDocument/2006/relationships" xmlns:p188="http://schemas.microsoft.com/office/powerpoint/2018/8/main">
  <p188:cm id="{3DC5BF33-D6A7-4F15-961C-69D7A8D22A70}" authorId="{9612D5D6-4976-3C52-7228-58CC85CE4AB7}" created="2025-04-11T11:22:24.278">
    <pc:sldMkLst xmlns:pc="http://schemas.microsoft.com/office/powerpoint/2013/main/command">
      <pc:docMk/>
      <pc:sldMk cId="1229864157" sldId="284"/>
    </pc:sldMkLst>
    <p188:txBody>
      <a:bodyPr/>
      <a:lstStyle/>
      <a:p>
        <a:r>
          <a:rPr lang="en-US"/>
          <a:t>Fix the text here</a:t>
        </a:r>
      </a:p>
    </p188:txBody>
  </p188:cm>
</p188:cmLst>
</file>

<file path=ppt/comments/modernComment_121_8E9F9FE6.xml><?xml version="1.0" encoding="utf-8"?>
<p188:cmLst xmlns:a="http://schemas.openxmlformats.org/drawingml/2006/main" xmlns:r="http://schemas.openxmlformats.org/officeDocument/2006/relationships" xmlns:p188="http://schemas.microsoft.com/office/powerpoint/2018/8/main">
  <p188:cm id="{F5564FF9-D695-4FB7-BCBE-E66D2262B637}" authorId="{9612D5D6-4976-3C52-7228-58CC85CE4AB7}" created="2025-04-11T11:22:44.247">
    <pc:sldMkLst xmlns:pc="http://schemas.microsoft.com/office/powerpoint/2013/main/command">
      <pc:docMk/>
      <pc:sldMk cId="2392825830" sldId="289"/>
    </pc:sldMkLst>
    <p188:txBody>
      <a:bodyPr/>
      <a:lstStyle/>
      <a:p>
        <a:r>
          <a:rPr lang="en-US"/>
          <a:t>add coating</a:t>
        </a:r>
      </a:p>
    </p188:txBody>
  </p188:cm>
</p188:cmLst>
</file>

<file path=ppt/comments/modernComment_123_174965C.xml><?xml version="1.0" encoding="utf-8"?>
<p188:cmLst xmlns:a="http://schemas.openxmlformats.org/drawingml/2006/main" xmlns:r="http://schemas.openxmlformats.org/officeDocument/2006/relationships" xmlns:p188="http://schemas.microsoft.com/office/powerpoint/2018/8/main">
  <p188:cm id="{9CC9413A-A066-4DC5-92A8-2597AAA09F99}" authorId="{9612D5D6-4976-3C52-7228-58CC85CE4AB7}" created="2025-04-11T11:24:36.625">
    <ac:deMkLst xmlns:ac="http://schemas.microsoft.com/office/drawing/2013/main/command">
      <pc:docMk xmlns:pc="http://schemas.microsoft.com/office/powerpoint/2013/main/command"/>
      <pc:sldMk xmlns:pc="http://schemas.microsoft.com/office/powerpoint/2013/main/command" cId="24417884" sldId="291"/>
      <ac:picMk id="8" creationId="{6A04DB7D-AE85-D72D-9556-C8A8C9090A04}"/>
    </ac:deMkLst>
    <p188:replyLst>
      <p188:reply id="{6C4D3412-48CA-4258-AF1E-AB92ACB120DE}" authorId="{9612D5D6-4976-3C52-7228-58CC85CE4AB7}" created="2025-04-11T11:24:50.782">
        <p188:txBody>
          <a:bodyPr/>
          <a:lstStyle/>
          <a:p>
            <a:r>
              <a:rPr lang="en-US"/>
              <a:t>remove text</a:t>
            </a:r>
          </a:p>
        </p188:txBody>
      </p188:reply>
    </p188:replyLst>
    <p188:txBody>
      <a:bodyPr/>
      <a:lstStyle/>
      <a:p>
        <a:r>
          <a:rPr lang="en-US"/>
          <a:t>Cover entire slide - HL-LHC image</a:t>
        </a:r>
      </a:p>
    </p188:txBody>
  </p188:cm>
</p188:cmLst>
</file>

<file path=ppt/comments/modernComment_129_943A481C.xml><?xml version="1.0" encoding="utf-8"?>
<p188:cmLst xmlns:a="http://schemas.openxmlformats.org/drawingml/2006/main" xmlns:r="http://schemas.openxmlformats.org/officeDocument/2006/relationships" xmlns:p188="http://schemas.microsoft.com/office/powerpoint/2018/8/main">
  <p188:cm id="{F9F67A87-3175-48E0-B212-4FEDC22EBA10}" authorId="{9A9CB7A9-86AB-6DFD-B9BC-2CD672ADEA7F}" created="2025-04-10T16:22:18.449">
    <ac:txMkLst xmlns:ac="http://schemas.microsoft.com/office/drawing/2013/main/command">
      <pc:docMk xmlns:pc="http://schemas.microsoft.com/office/powerpoint/2013/main/command"/>
      <pc:sldMk xmlns:pc="http://schemas.microsoft.com/office/powerpoint/2013/main/command" cId="2486847516" sldId="297"/>
      <ac:spMk id="2" creationId="{F76F0742-ABEE-878C-7BC7-3E84439CA4C8}"/>
      <ac:txMk cp="0" len="20">
        <ac:context len="21" hash="3329126398"/>
      </ac:txMk>
    </ac:txMkLst>
    <p188:pos x="7363146" y="761999"/>
    <p188:txBody>
      <a:bodyPr/>
      <a:lstStyle/>
      <a:p>
        <a:r>
          <a:rPr lang="en-US"/>
          <a:t>Need to mention here not constructed at RAL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B168D-61B1-4E37-8F42-D929E4904B5B}" type="datetimeFigureOut">
              <a:rPr lang="en-GB" smtClean="0"/>
              <a:t>16/04/2025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CD1A8B-BFEF-4A4B-89E7-D81D6C699EE0}" type="slidenum">
              <a:rPr lang="en-GB" smtClean="0"/>
              <a:t>‹#›</a:t>
            </a:fld>
            <a:endParaRPr lang="en-GB"/>
          </a:p>
        </p:txBody>
      </p:sp>
    </p:spTree>
    <p:extLst>
      <p:ext uri="{BB962C8B-B14F-4D97-AF65-F5344CB8AC3E}">
        <p14:creationId xmlns:p14="http://schemas.microsoft.com/office/powerpoint/2010/main" val="3501517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CD1A8B-BFEF-4A4B-89E7-D81D6C699EE0}" type="slidenum">
              <a:rPr lang="en-GB" smtClean="0"/>
              <a:t>2</a:t>
            </a:fld>
            <a:endParaRPr lang="en-GB"/>
          </a:p>
        </p:txBody>
      </p:sp>
    </p:spTree>
    <p:extLst>
      <p:ext uri="{BB962C8B-B14F-4D97-AF65-F5344CB8AC3E}">
        <p14:creationId xmlns:p14="http://schemas.microsoft.com/office/powerpoint/2010/main" val="2183789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Fluxoid anchors – </a:t>
            </a:r>
            <a:r>
              <a:rPr lang="en-US" err="1">
                <a:latin typeface="Calibri"/>
                <a:ea typeface="Calibri"/>
                <a:cs typeface="Calibri"/>
              </a:rPr>
              <a:t>immobilise</a:t>
            </a:r>
            <a:r>
              <a:rPr lang="en-US">
                <a:latin typeface="Calibri"/>
                <a:ea typeface="Calibri"/>
                <a:cs typeface="Calibri"/>
              </a:rPr>
              <a:t> fluxoids. They are known as Pinning </a:t>
            </a:r>
            <a:r>
              <a:rPr lang="en-US" err="1">
                <a:latin typeface="Calibri"/>
                <a:ea typeface="Calibri"/>
                <a:cs typeface="Calibri"/>
              </a:rPr>
              <a:t>centres</a:t>
            </a:r>
            <a:r>
              <a:rPr lang="en-US">
                <a:latin typeface="Calibri"/>
                <a:ea typeface="Calibri"/>
                <a:cs typeface="Calibri"/>
              </a:rPr>
              <a:t>. </a:t>
            </a:r>
          </a:p>
          <a:p>
            <a:endParaRPr lang="en-US">
              <a:latin typeface="Calibri"/>
              <a:ea typeface="Calibri"/>
              <a:cs typeface="Calibri"/>
            </a:endParaRPr>
          </a:p>
          <a:p>
            <a:r>
              <a:rPr lang="en-US">
                <a:latin typeface="Calibri"/>
                <a:ea typeface="Calibri"/>
                <a:cs typeface="Calibri"/>
              </a:rPr>
              <a:t>Non uniform array of fluxoids implies a field gradient and therefore a current – these are as bulk currents. </a:t>
            </a:r>
          </a:p>
          <a:p>
            <a:endParaRPr lang="en-US">
              <a:latin typeface="Calibri"/>
              <a:ea typeface="Calibri"/>
              <a:cs typeface="Calibri"/>
            </a:endParaRPr>
          </a:p>
          <a:p>
            <a:r>
              <a:rPr lang="en-US">
                <a:latin typeface="Calibri"/>
                <a:ea typeface="Calibri"/>
                <a:cs typeface="Calibri"/>
              </a:rPr>
              <a:t>Pinning centres change the distribution of screening currents and apply a force to flux lines known as Pinning force</a:t>
            </a:r>
          </a:p>
          <a:p>
            <a:endParaRPr lang="en-US">
              <a:latin typeface="Calibri"/>
              <a:ea typeface="Calibri"/>
              <a:cs typeface="Calibri"/>
            </a:endParaRPr>
          </a:p>
          <a:p>
            <a:r>
              <a:rPr lang="en-US">
                <a:latin typeface="Calibri"/>
                <a:ea typeface="Calibri"/>
                <a:cs typeface="Calibri"/>
              </a:rPr>
              <a:t>Pinning force exceeds the Lorentz force applied then flux flow (dissipative process) cannot occur. </a:t>
            </a:r>
          </a:p>
          <a:p>
            <a:endParaRPr lang="en-US">
              <a:latin typeface="Calibri"/>
              <a:ea typeface="Calibri"/>
              <a:cs typeface="Calibri"/>
            </a:endParaRPr>
          </a:p>
          <a:p>
            <a:r>
              <a:rPr lang="en-US">
                <a:latin typeface="Calibri"/>
                <a:ea typeface="Calibri"/>
                <a:cs typeface="Calibri"/>
              </a:rPr>
              <a:t>By increasing this pinning force, you can increase the Lorentz force required to stop current flow therefore increase the current flow through the superconducting material</a:t>
            </a:r>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FACD1A8B-BFEF-4A4B-89E7-D81D6C699EE0}" type="slidenum">
              <a:rPr lang="en-GB" smtClean="0"/>
              <a:t>11</a:t>
            </a:fld>
            <a:endParaRPr lang="en-GB"/>
          </a:p>
        </p:txBody>
      </p:sp>
    </p:spTree>
    <p:extLst>
      <p:ext uri="{BB962C8B-B14F-4D97-AF65-F5344CB8AC3E}">
        <p14:creationId xmlns:p14="http://schemas.microsoft.com/office/powerpoint/2010/main" val="738375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E646F-26B2-4B85-7CCF-EE6CAE905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1A13A-3360-C87C-30D8-6D88AC29B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F65BE-EC75-D60E-6FF9-633A6FE838D2}"/>
              </a:ext>
            </a:extLst>
          </p:cNvPr>
          <p:cNvSpPr>
            <a:spLocks noGrp="1"/>
          </p:cNvSpPr>
          <p:nvPr>
            <p:ph type="body" idx="1"/>
          </p:nvPr>
        </p:nvSpPr>
        <p:spPr/>
        <p:txBody>
          <a:bodyPr/>
          <a:lstStyle/>
          <a:p>
            <a:r>
              <a:rPr lang="en-GB"/>
              <a:t>Diagram is showing their </a:t>
            </a:r>
            <a:r>
              <a:rPr lang="en-GB" err="1"/>
              <a:t>dependance</a:t>
            </a:r>
            <a:r>
              <a:rPr lang="en-GB"/>
              <a:t> on one another</a:t>
            </a:r>
          </a:p>
          <a:p>
            <a:r>
              <a:rPr lang="en-GB"/>
              <a:t>If you are to increase the Jc then the critical temperature decreases. </a:t>
            </a:r>
            <a:r>
              <a:rPr lang="en-GB" err="1"/>
              <a:t>Eg</a:t>
            </a:r>
            <a:r>
              <a:rPr lang="en-GB"/>
              <a:t>: If you increase flux density to 10T at 4.2K the current density becomes too low for magnet applications. HOWEVER if you operate at 9T at 4.2K the critical current density is much more manageable. </a:t>
            </a:r>
          </a:p>
          <a:p>
            <a:endParaRPr lang="en-GB"/>
          </a:p>
          <a:p>
            <a:r>
              <a:rPr lang="en-GB"/>
              <a:t>I would just like to emphasis that Jc is dependant on temperature (Z and Y axis ) this becomes important later. </a:t>
            </a:r>
          </a:p>
        </p:txBody>
      </p:sp>
      <p:sp>
        <p:nvSpPr>
          <p:cNvPr id="4" name="Slide Number Placeholder 3">
            <a:extLst>
              <a:ext uri="{FF2B5EF4-FFF2-40B4-BE49-F238E27FC236}">
                <a16:creationId xmlns:a16="http://schemas.microsoft.com/office/drawing/2014/main" id="{B0CD3689-050D-809B-4AAF-192D858A31E7}"/>
              </a:ext>
            </a:extLst>
          </p:cNvPr>
          <p:cNvSpPr>
            <a:spLocks noGrp="1"/>
          </p:cNvSpPr>
          <p:nvPr>
            <p:ph type="sldNum" sz="quarter" idx="5"/>
          </p:nvPr>
        </p:nvSpPr>
        <p:spPr/>
        <p:txBody>
          <a:bodyPr/>
          <a:lstStyle/>
          <a:p>
            <a:fld id="{FACD1A8B-BFEF-4A4B-89E7-D81D6C699EE0}" type="slidenum">
              <a:rPr lang="en-GB" smtClean="0"/>
              <a:t>12</a:t>
            </a:fld>
            <a:endParaRPr lang="en-GB"/>
          </a:p>
        </p:txBody>
      </p:sp>
    </p:spTree>
    <p:extLst>
      <p:ext uri="{BB962C8B-B14F-4D97-AF65-F5344CB8AC3E}">
        <p14:creationId xmlns:p14="http://schemas.microsoft.com/office/powerpoint/2010/main" val="2039141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20181-9F99-C280-BC79-0F67E4B11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0C36E9-9328-CC04-975F-3E7138B84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0620FA-9BEA-6C41-72F3-5116739B8D4F}"/>
              </a:ext>
            </a:extLst>
          </p:cNvPr>
          <p:cNvSpPr>
            <a:spLocks noGrp="1"/>
          </p:cNvSpPr>
          <p:nvPr>
            <p:ph type="body" idx="1"/>
          </p:nvPr>
        </p:nvSpPr>
        <p:spPr/>
        <p:txBody>
          <a:bodyPr/>
          <a:lstStyle/>
          <a:p>
            <a:r>
              <a:rPr lang="en-GB"/>
              <a:t>For coupling losses: Electric field is generated between filaments. Current is </a:t>
            </a:r>
            <a:r>
              <a:rPr lang="en-GB" err="1"/>
              <a:t>producd</a:t>
            </a:r>
            <a:r>
              <a:rPr lang="en-GB"/>
              <a:t> from the induced couplings of this field. Filaments couple via their periphery to yield coupling currents. Within changing fields. </a:t>
            </a:r>
          </a:p>
          <a:p>
            <a:endParaRPr lang="en-GB"/>
          </a:p>
          <a:p>
            <a:r>
              <a:rPr lang="en-GB"/>
              <a:t>Magnetisation curve: Flow </a:t>
            </a:r>
            <a:r>
              <a:rPr lang="en-GB" err="1"/>
              <a:t>flow</a:t>
            </a:r>
            <a:r>
              <a:rPr lang="en-GB"/>
              <a:t> and flux pinning results in a net energy loss when subject to a field cycle (when the magnetic field changes direction)Below HC1 the superconductor is in the Meissner state with no flux penetration </a:t>
            </a:r>
            <a:r>
              <a:rPr lang="en-GB" err="1"/>
              <a:t>dH</a:t>
            </a:r>
            <a:r>
              <a:rPr lang="en-GB"/>
              <a:t> / dT corresponds to magnetic energy storage. </a:t>
            </a:r>
          </a:p>
          <a:p>
            <a:endParaRPr lang="en-GB"/>
          </a:p>
          <a:p>
            <a:r>
              <a:rPr lang="en-GB"/>
              <a:t>Within the </a:t>
            </a:r>
            <a:r>
              <a:rPr lang="en-GB" err="1"/>
              <a:t>Shubnikov</a:t>
            </a:r>
            <a:r>
              <a:rPr lang="en-GB"/>
              <a:t> state, area enclosed by the B(H) (flux density - strength) curve encompasses energy loss above HC1. Decreases exponentially as magnetic field increases – though these currents are persistent. (No resistivity)</a:t>
            </a:r>
          </a:p>
          <a:p>
            <a:endParaRPr lang="en-GB"/>
          </a:p>
          <a:p>
            <a:r>
              <a:rPr lang="en-GB"/>
              <a:t>Limiting flux penetration – Lower frequency/ lower magnetic field strength variation OR Limiting flux movement – Confining it to a smaller area.</a:t>
            </a:r>
          </a:p>
        </p:txBody>
      </p:sp>
      <p:sp>
        <p:nvSpPr>
          <p:cNvPr id="4" name="Slide Number Placeholder 3">
            <a:extLst>
              <a:ext uri="{FF2B5EF4-FFF2-40B4-BE49-F238E27FC236}">
                <a16:creationId xmlns:a16="http://schemas.microsoft.com/office/drawing/2014/main" id="{9F1E18BF-1B38-5107-401D-3D2D0EFD66C3}"/>
              </a:ext>
            </a:extLst>
          </p:cNvPr>
          <p:cNvSpPr>
            <a:spLocks noGrp="1"/>
          </p:cNvSpPr>
          <p:nvPr>
            <p:ph type="sldNum" sz="quarter" idx="5"/>
          </p:nvPr>
        </p:nvSpPr>
        <p:spPr/>
        <p:txBody>
          <a:bodyPr/>
          <a:lstStyle/>
          <a:p>
            <a:fld id="{FACD1A8B-BFEF-4A4B-89E7-D81D6C699EE0}" type="slidenum">
              <a:rPr lang="en-GB" smtClean="0"/>
              <a:t>13</a:t>
            </a:fld>
            <a:endParaRPr lang="en-GB"/>
          </a:p>
        </p:txBody>
      </p:sp>
    </p:spTree>
    <p:extLst>
      <p:ext uri="{BB962C8B-B14F-4D97-AF65-F5344CB8AC3E}">
        <p14:creationId xmlns:p14="http://schemas.microsoft.com/office/powerpoint/2010/main" val="141817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85DBB-E143-EDA3-4FFB-5468D94DC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DD024-1B0D-5EE6-DE1D-7EAA19B2B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76AB34-18DF-1B34-B4D2-7E0A36BE901D}"/>
              </a:ext>
            </a:extLst>
          </p:cNvPr>
          <p:cNvSpPr>
            <a:spLocks noGrp="1"/>
          </p:cNvSpPr>
          <p:nvPr>
            <p:ph type="body" idx="1"/>
          </p:nvPr>
        </p:nvSpPr>
        <p:spPr/>
        <p:txBody>
          <a:bodyPr/>
          <a:lstStyle/>
          <a:p>
            <a:r>
              <a:rPr lang="en-GB"/>
              <a:t>Nb-Ti was considered the workhorse of superconductivity in the 1970s. Favourable mechanic and electric properties. </a:t>
            </a:r>
            <a:endParaRPr lang="en-US"/>
          </a:p>
          <a:p>
            <a:endParaRPr lang="en-GB"/>
          </a:p>
          <a:p>
            <a:r>
              <a:rPr lang="en-GB"/>
              <a:t>Whilst it had a lower critical field than Niobium Tin, it was ductile and could be drawn into wire. John Hulm is </a:t>
            </a:r>
            <a:r>
              <a:rPr lang="en-GB" err="1"/>
              <a:t>creditted</a:t>
            </a:r>
            <a:r>
              <a:rPr lang="en-GB"/>
              <a:t> with the discovery of many superconducting materials. It is known as the Workhorse of superconductivity as it has been used throughout industry.</a:t>
            </a:r>
          </a:p>
        </p:txBody>
      </p:sp>
      <p:sp>
        <p:nvSpPr>
          <p:cNvPr id="4" name="Slide Number Placeholder 3">
            <a:extLst>
              <a:ext uri="{FF2B5EF4-FFF2-40B4-BE49-F238E27FC236}">
                <a16:creationId xmlns:a16="http://schemas.microsoft.com/office/drawing/2014/main" id="{A6DA7EB5-FD88-E4EC-BE4A-58764BCC7720}"/>
              </a:ext>
            </a:extLst>
          </p:cNvPr>
          <p:cNvSpPr>
            <a:spLocks noGrp="1"/>
          </p:cNvSpPr>
          <p:nvPr>
            <p:ph type="sldNum" sz="quarter" idx="5"/>
          </p:nvPr>
        </p:nvSpPr>
        <p:spPr/>
        <p:txBody>
          <a:bodyPr/>
          <a:lstStyle/>
          <a:p>
            <a:fld id="{FACD1A8B-BFEF-4A4B-89E7-D81D6C699EE0}" type="slidenum">
              <a:rPr lang="en-GB" smtClean="0"/>
              <a:t>14</a:t>
            </a:fld>
            <a:endParaRPr lang="en-GB"/>
          </a:p>
        </p:txBody>
      </p:sp>
    </p:spTree>
    <p:extLst>
      <p:ext uri="{BB962C8B-B14F-4D97-AF65-F5344CB8AC3E}">
        <p14:creationId xmlns:p14="http://schemas.microsoft.com/office/powerpoint/2010/main" val="3862785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71578-781F-7796-3CB2-3DE5ED0E3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FEB0F-6DE4-6CDF-8078-33143F171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7D008B-6996-9D07-8128-7094E6E47DB9}"/>
              </a:ext>
            </a:extLst>
          </p:cNvPr>
          <p:cNvSpPr>
            <a:spLocks noGrp="1"/>
          </p:cNvSpPr>
          <p:nvPr>
            <p:ph type="body" idx="1"/>
          </p:nvPr>
        </p:nvSpPr>
        <p:spPr/>
        <p:txBody>
          <a:bodyPr/>
          <a:lstStyle/>
          <a:p>
            <a:r>
              <a:rPr lang="en-GB"/>
              <a:t>Prototypes would show subpar performance – quenching far before nearing any of their critical parameters. </a:t>
            </a:r>
            <a:endParaRPr lang="en-US"/>
          </a:p>
          <a:p>
            <a:endParaRPr lang="en-GB"/>
          </a:p>
          <a:p>
            <a:r>
              <a:rPr lang="en-GB"/>
              <a:t>Even despite training – incrementally increasing their operating conditions. Each time this happens a quench occurs, though next time the operating currents can go much higher. </a:t>
            </a:r>
          </a:p>
          <a:p>
            <a:endParaRPr lang="en-GB"/>
          </a:p>
          <a:p>
            <a:endParaRPr lang="en-GB"/>
          </a:p>
        </p:txBody>
      </p:sp>
      <p:sp>
        <p:nvSpPr>
          <p:cNvPr id="4" name="Slide Number Placeholder 3">
            <a:extLst>
              <a:ext uri="{FF2B5EF4-FFF2-40B4-BE49-F238E27FC236}">
                <a16:creationId xmlns:a16="http://schemas.microsoft.com/office/drawing/2014/main" id="{E2985C37-B4C1-723A-7F23-79B3BCD36790}"/>
              </a:ext>
            </a:extLst>
          </p:cNvPr>
          <p:cNvSpPr>
            <a:spLocks noGrp="1"/>
          </p:cNvSpPr>
          <p:nvPr>
            <p:ph type="sldNum" sz="quarter" idx="5"/>
          </p:nvPr>
        </p:nvSpPr>
        <p:spPr/>
        <p:txBody>
          <a:bodyPr/>
          <a:lstStyle/>
          <a:p>
            <a:fld id="{FACD1A8B-BFEF-4A4B-89E7-D81D6C699EE0}" type="slidenum">
              <a:rPr lang="en-GB" smtClean="0"/>
              <a:t>15</a:t>
            </a:fld>
            <a:endParaRPr lang="en-GB"/>
          </a:p>
        </p:txBody>
      </p:sp>
    </p:spTree>
    <p:extLst>
      <p:ext uri="{BB962C8B-B14F-4D97-AF65-F5344CB8AC3E}">
        <p14:creationId xmlns:p14="http://schemas.microsoft.com/office/powerpoint/2010/main" val="890805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E5C48-80CA-9D85-A006-09551ACA66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BD74F-F2C6-13CD-BE5C-836F652AA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AA034A-FAC5-6508-2437-9EFEAF30F85D}"/>
              </a:ext>
            </a:extLst>
          </p:cNvPr>
          <p:cNvSpPr>
            <a:spLocks noGrp="1"/>
          </p:cNvSpPr>
          <p:nvPr>
            <p:ph type="body" idx="1"/>
          </p:nvPr>
        </p:nvSpPr>
        <p:spPr/>
        <p:txBody>
          <a:bodyPr/>
          <a:lstStyle/>
          <a:p>
            <a:r>
              <a:rPr lang="en-GB"/>
              <a:t>Rise in local temperature – Specific heat capacity of a material is 2 / 3 orders of magnitude lower at 4K than it is for 273K. </a:t>
            </a:r>
          </a:p>
          <a:p>
            <a:endParaRPr lang="en-GB"/>
          </a:p>
          <a:p>
            <a:r>
              <a:rPr lang="en-GB"/>
              <a:t>In the case of copper for example, it is 2000x higher. This means that smaller amounts of energy are needed to raise the temperature of a given mass. </a:t>
            </a:r>
          </a:p>
        </p:txBody>
      </p:sp>
      <p:sp>
        <p:nvSpPr>
          <p:cNvPr id="4" name="Slide Number Placeholder 3">
            <a:extLst>
              <a:ext uri="{FF2B5EF4-FFF2-40B4-BE49-F238E27FC236}">
                <a16:creationId xmlns:a16="http://schemas.microsoft.com/office/drawing/2014/main" id="{E641136C-9116-2335-790F-10A390D013E5}"/>
              </a:ext>
            </a:extLst>
          </p:cNvPr>
          <p:cNvSpPr>
            <a:spLocks noGrp="1"/>
          </p:cNvSpPr>
          <p:nvPr>
            <p:ph type="sldNum" sz="quarter" idx="5"/>
          </p:nvPr>
        </p:nvSpPr>
        <p:spPr/>
        <p:txBody>
          <a:bodyPr/>
          <a:lstStyle/>
          <a:p>
            <a:fld id="{FACD1A8B-BFEF-4A4B-89E7-D81D6C699EE0}" type="slidenum">
              <a:rPr lang="en-GB" smtClean="0"/>
              <a:t>16</a:t>
            </a:fld>
            <a:endParaRPr lang="en-GB"/>
          </a:p>
        </p:txBody>
      </p:sp>
    </p:spTree>
    <p:extLst>
      <p:ext uri="{BB962C8B-B14F-4D97-AF65-F5344CB8AC3E}">
        <p14:creationId xmlns:p14="http://schemas.microsoft.com/office/powerpoint/2010/main" val="1974609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F6990-70EA-D0FD-F9C2-17A2009ED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FE05E-9E29-40EB-6088-DC7B47501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084D0-A485-2571-B891-6870088DD3E8}"/>
              </a:ext>
            </a:extLst>
          </p:cNvPr>
          <p:cNvSpPr>
            <a:spLocks noGrp="1"/>
          </p:cNvSpPr>
          <p:nvPr>
            <p:ph type="body" idx="1"/>
          </p:nvPr>
        </p:nvSpPr>
        <p:spPr/>
        <p:txBody>
          <a:bodyPr/>
          <a:lstStyle/>
          <a:p>
            <a:r>
              <a:rPr lang="en-US" sz="1200" b="0" i="0" u="none" strike="noStrike">
                <a:solidFill>
                  <a:srgbClr val="000000"/>
                </a:solidFill>
                <a:effectLst/>
                <a:latin typeface="Aptos"/>
              </a:rPr>
              <a:t>D</a:t>
            </a:r>
            <a:r>
              <a:rPr lang="en-US" sz="1200" b="0" i="0" u="none" strike="noStrike" baseline="-25000">
                <a:solidFill>
                  <a:srgbClr val="000000"/>
                </a:solidFill>
                <a:effectLst/>
                <a:latin typeface="Aptos"/>
              </a:rPr>
              <a:t>M</a:t>
            </a:r>
            <a:r>
              <a:rPr lang="en-US" sz="1200" b="0" i="0">
                <a:solidFill>
                  <a:srgbClr val="000000"/>
                </a:solidFill>
                <a:effectLst/>
                <a:latin typeface="Aptos"/>
              </a:rPr>
              <a:t> is how quickly a magnetic field can diffuse through a material</a:t>
            </a:r>
            <a:r>
              <a:rPr lang="en-US">
                <a:solidFill>
                  <a:srgbClr val="000000"/>
                </a:solidFill>
                <a:latin typeface="Aptos"/>
              </a:rPr>
              <a:t>. </a:t>
            </a:r>
          </a:p>
          <a:p>
            <a:endParaRPr lang="en-US"/>
          </a:p>
          <a:p>
            <a:r>
              <a:rPr lang="en-US"/>
              <a:t>Describing how fast heat movers through a material. </a:t>
            </a:r>
          </a:p>
          <a:p>
            <a:endParaRPr lang="en-US"/>
          </a:p>
          <a:p>
            <a:r>
              <a:rPr lang="en-US"/>
              <a:t>The superconductor in its normal is generally a worse thermal conductor AND has higher resistivity than Copper. </a:t>
            </a:r>
          </a:p>
          <a:p>
            <a:endParaRPr lang="en-US"/>
          </a:p>
          <a:p>
            <a:r>
              <a:rPr lang="en-US"/>
              <a:t>By immersing it within copper, current flow would be redirected to the less resistive copper. Heat generated within the normal superconductor, due to ohmic generation would be conducted by the copper rather than the superconductor. </a:t>
            </a:r>
          </a:p>
        </p:txBody>
      </p:sp>
      <p:sp>
        <p:nvSpPr>
          <p:cNvPr id="4" name="Slide Number Placeholder 3">
            <a:extLst>
              <a:ext uri="{FF2B5EF4-FFF2-40B4-BE49-F238E27FC236}">
                <a16:creationId xmlns:a16="http://schemas.microsoft.com/office/drawing/2014/main" id="{14AEBCB5-479F-8DC6-3270-AED782B84CD9}"/>
              </a:ext>
            </a:extLst>
          </p:cNvPr>
          <p:cNvSpPr>
            <a:spLocks noGrp="1"/>
          </p:cNvSpPr>
          <p:nvPr>
            <p:ph type="sldNum" sz="quarter" idx="5"/>
          </p:nvPr>
        </p:nvSpPr>
        <p:spPr/>
        <p:txBody>
          <a:bodyPr/>
          <a:lstStyle/>
          <a:p>
            <a:fld id="{FACD1A8B-BFEF-4A4B-89E7-D81D6C699EE0}" type="slidenum">
              <a:rPr lang="en-GB" smtClean="0"/>
              <a:t>17</a:t>
            </a:fld>
            <a:endParaRPr lang="en-GB"/>
          </a:p>
        </p:txBody>
      </p:sp>
    </p:spTree>
    <p:extLst>
      <p:ext uri="{BB962C8B-B14F-4D97-AF65-F5344CB8AC3E}">
        <p14:creationId xmlns:p14="http://schemas.microsoft.com/office/powerpoint/2010/main" val="1566503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AADDD-32BA-36EF-3A51-AE91A82FF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FFEC1-A22B-08EB-5A57-8971D577AF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49D4A7-C511-61F8-6CE3-FE52A802B09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31CAD6B-A9D3-0AF2-8A1B-F15C2F7C68B1}"/>
              </a:ext>
            </a:extLst>
          </p:cNvPr>
          <p:cNvSpPr>
            <a:spLocks noGrp="1"/>
          </p:cNvSpPr>
          <p:nvPr>
            <p:ph type="sldNum" sz="quarter" idx="5"/>
          </p:nvPr>
        </p:nvSpPr>
        <p:spPr/>
        <p:txBody>
          <a:bodyPr/>
          <a:lstStyle/>
          <a:p>
            <a:fld id="{FACD1A8B-BFEF-4A4B-89E7-D81D6C699EE0}" type="slidenum">
              <a:rPr lang="en-GB" smtClean="0"/>
              <a:t>18</a:t>
            </a:fld>
            <a:endParaRPr lang="en-GB"/>
          </a:p>
        </p:txBody>
      </p:sp>
    </p:spTree>
    <p:extLst>
      <p:ext uri="{BB962C8B-B14F-4D97-AF65-F5344CB8AC3E}">
        <p14:creationId xmlns:p14="http://schemas.microsoft.com/office/powerpoint/2010/main" val="964600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B1868-D3A7-F182-0602-DE65D4351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1E1C0B-A20D-E916-5AAB-D06A94F727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0F23B-FF7E-6764-821C-A35FE8CE6C7B}"/>
              </a:ext>
            </a:extLst>
          </p:cNvPr>
          <p:cNvSpPr>
            <a:spLocks noGrp="1"/>
          </p:cNvSpPr>
          <p:nvPr>
            <p:ph type="body" idx="1"/>
          </p:nvPr>
        </p:nvSpPr>
        <p:spPr/>
        <p:txBody>
          <a:bodyPr/>
          <a:lstStyle/>
          <a:p>
            <a:r>
              <a:rPr lang="en-US" b="0" i="0">
                <a:solidFill>
                  <a:srgbClr val="000000"/>
                </a:solidFill>
                <a:effectLst/>
                <a:latin typeface="WordVisi_MSFontService"/>
              </a:rPr>
              <a:t>Eddy currents are produced according to Lenz’s law. The circulating loops of current are dissipative and produce magnetic field distortions which are undesirable</a:t>
            </a:r>
            <a:endParaRPr lang="en-GB" b="0" i="0">
              <a:solidFill>
                <a:srgbClr val="000000"/>
              </a:solidFill>
              <a:effectLst/>
              <a:latin typeface="Aptos" panose="02110004020202020204"/>
            </a:endParaRPr>
          </a:p>
          <a:p>
            <a:endParaRPr lang="en-US">
              <a:latin typeface="WordVisi_MSFontService"/>
            </a:endParaRPr>
          </a:p>
          <a:p>
            <a:r>
              <a:rPr lang="en-US">
                <a:latin typeface="WordVisi_MSFontService"/>
              </a:rPr>
              <a:t>Low current density – Extrinsic factor that needs to be </a:t>
            </a:r>
            <a:r>
              <a:rPr lang="en-US" err="1">
                <a:latin typeface="WordVisi_MSFontService"/>
              </a:rPr>
              <a:t>maximised</a:t>
            </a:r>
            <a:r>
              <a:rPr lang="en-US">
                <a:latin typeface="WordVisi_MSFontService"/>
              </a:rPr>
              <a:t> – typically limiting factor in producing high field magnets. Thick films of copper were needed to surround the filaments, to withstand the heat generation brought about by flux jumps. </a:t>
            </a:r>
          </a:p>
          <a:p>
            <a:r>
              <a:rPr lang="en-US">
                <a:latin typeface="WordVisi_MSFontService"/>
              </a:rPr>
              <a:t>Copper to superconductor ratio was 1.4: 1. </a:t>
            </a:r>
          </a:p>
          <a:p>
            <a:endParaRPr lang="en-US">
              <a:latin typeface="WordVisi_MSFontService"/>
            </a:endParaRPr>
          </a:p>
          <a:p>
            <a:r>
              <a:rPr lang="en-US">
                <a:latin typeface="WordVisi_MSFontService"/>
              </a:rPr>
              <a:t>High refrigeration losses – Energy is needed to rectify the temperature increase within the helium coolant: Termed refrigeration loss</a:t>
            </a:r>
          </a:p>
          <a:p>
            <a:endParaRPr lang="en-US">
              <a:latin typeface="WordVisi_MSFontService"/>
            </a:endParaRPr>
          </a:p>
          <a:p>
            <a:r>
              <a:rPr lang="en-US">
                <a:latin typeface="WordVisi_MSFontService"/>
              </a:rPr>
              <a:t>Susceptibility to </a:t>
            </a:r>
            <a:r>
              <a:rPr lang="en-US" err="1">
                <a:latin typeface="WordVisi_MSFontService"/>
              </a:rPr>
              <a:t>electromagentic</a:t>
            </a:r>
            <a:r>
              <a:rPr lang="en-US">
                <a:latin typeface="WordVisi_MSFontService"/>
              </a:rPr>
              <a:t> loss –For instance, particular </a:t>
            </a:r>
            <a:r>
              <a:rPr lang="en-US" err="1">
                <a:latin typeface="WordVisi_MSFontService"/>
              </a:rPr>
              <a:t>suscpetible</a:t>
            </a:r>
            <a:r>
              <a:rPr lang="en-US">
                <a:latin typeface="WordVisi_MSFontService"/>
              </a:rPr>
              <a:t> to Eddy currents due to the large volume of copper conductor. </a:t>
            </a:r>
            <a:r>
              <a:rPr lang="en-US" err="1">
                <a:latin typeface="WordVisi_MSFontService"/>
              </a:rPr>
              <a:t>Eg</a:t>
            </a:r>
            <a:r>
              <a:rPr lang="en-US">
                <a:latin typeface="WordVisi_MSFontService"/>
              </a:rPr>
              <a:t>: Argonne 12 foot bubble chamber at the Zero Gradient Synchrotron (ZGS) had a time constant on the order of an entire day. </a:t>
            </a:r>
          </a:p>
          <a:p>
            <a:endParaRPr lang="en-US">
              <a:latin typeface="WordVisi_MSFontService"/>
            </a:endParaRPr>
          </a:p>
          <a:p>
            <a:r>
              <a:rPr lang="en-US">
                <a:latin typeface="WordVisi_MSFontService"/>
              </a:rPr>
              <a:t>High refrigeration losses – Large amounts of energy were needed to rectify heat transfer. </a:t>
            </a:r>
          </a:p>
        </p:txBody>
      </p:sp>
      <p:sp>
        <p:nvSpPr>
          <p:cNvPr id="4" name="Slide Number Placeholder 3">
            <a:extLst>
              <a:ext uri="{FF2B5EF4-FFF2-40B4-BE49-F238E27FC236}">
                <a16:creationId xmlns:a16="http://schemas.microsoft.com/office/drawing/2014/main" id="{908B538C-8922-9CBE-C2F3-B3A0CFA9F81C}"/>
              </a:ext>
            </a:extLst>
          </p:cNvPr>
          <p:cNvSpPr>
            <a:spLocks noGrp="1"/>
          </p:cNvSpPr>
          <p:nvPr>
            <p:ph type="sldNum" sz="quarter" idx="5"/>
          </p:nvPr>
        </p:nvSpPr>
        <p:spPr/>
        <p:txBody>
          <a:bodyPr/>
          <a:lstStyle/>
          <a:p>
            <a:fld id="{FACD1A8B-BFEF-4A4B-89E7-D81D6C699EE0}" type="slidenum">
              <a:rPr lang="en-GB" smtClean="0"/>
              <a:t>19</a:t>
            </a:fld>
            <a:endParaRPr lang="en-GB"/>
          </a:p>
        </p:txBody>
      </p:sp>
    </p:spTree>
    <p:extLst>
      <p:ext uri="{BB962C8B-B14F-4D97-AF65-F5344CB8AC3E}">
        <p14:creationId xmlns:p14="http://schemas.microsoft.com/office/powerpoint/2010/main" val="3547260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F6393-5C94-A856-0870-8E55EFA98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D5DA1-E19A-F847-8CC3-374E5EEA0D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4340FE-A1F0-6F2E-3EED-A7E707814D73}"/>
              </a:ext>
            </a:extLst>
          </p:cNvPr>
          <p:cNvSpPr>
            <a:spLocks noGrp="1"/>
          </p:cNvSpPr>
          <p:nvPr>
            <p:ph type="body" idx="1"/>
          </p:nvPr>
        </p:nvSpPr>
        <p:spPr/>
        <p:txBody>
          <a:bodyPr/>
          <a:lstStyle/>
          <a:p>
            <a:pPr algn="l" rtl="0" fontAlgn="base">
              <a:lnSpc>
                <a:spcPts val="1657"/>
              </a:lnSpc>
              <a:spcAft>
                <a:spcPts val="800"/>
              </a:spcAft>
            </a:pPr>
            <a:r>
              <a:rPr lang="en-GB" sz="1800" b="0" i="0">
                <a:solidFill>
                  <a:srgbClr val="000000"/>
                </a:solidFill>
                <a:effectLst/>
                <a:latin typeface="Aptos"/>
              </a:rPr>
              <a:t>Theoretical work conducted at RAL by the SAG from 1961 – 1965 was able to derive the mechanism. To prevent this positive feedback loop, they developed features that targeted sections of this chain.  </a:t>
            </a:r>
            <a:endParaRPr lang="en-GB" b="0" i="0">
              <a:solidFill>
                <a:srgbClr val="000000"/>
              </a:solidFill>
              <a:effectLst/>
              <a:latin typeface="Aptos"/>
            </a:endParaRPr>
          </a:p>
          <a:p>
            <a:pPr>
              <a:lnSpc>
                <a:spcPts val="1657"/>
              </a:lnSpc>
              <a:spcAft>
                <a:spcPts val="800"/>
              </a:spcAft>
            </a:pPr>
            <a:endParaRPr lang="en-GB" sz="1800">
              <a:solidFill>
                <a:srgbClr val="000000"/>
              </a:solidFill>
              <a:latin typeface="Aptos"/>
            </a:endParaRPr>
          </a:p>
          <a:p>
            <a:pPr algn="l" rtl="0" fontAlgn="base">
              <a:lnSpc>
                <a:spcPts val="1657"/>
              </a:lnSpc>
              <a:spcAft>
                <a:spcPts val="800"/>
              </a:spcAft>
            </a:pPr>
            <a:r>
              <a:rPr lang="en-GB" sz="1800" b="1" i="0">
                <a:solidFill>
                  <a:srgbClr val="000000"/>
                </a:solidFill>
                <a:effectLst/>
                <a:latin typeface="Aptos"/>
              </a:rPr>
              <a:t>Adiabatic stability criterion</a:t>
            </a:r>
            <a:r>
              <a:rPr lang="en-GB" sz="1800" b="0" i="0">
                <a:solidFill>
                  <a:srgbClr val="000000"/>
                </a:solidFill>
                <a:effectLst/>
                <a:latin typeface="Aptos"/>
              </a:rPr>
              <a:t> developed by Bean and London, produced an equation which defined the maximum wire diameter under which flux jumps did not occur. By having very thin filaments, the cross section of the superconductor was smaller thus reducing fluxoid density. Consequently, screening currents are smaller per filament and even if flux flow is to occur then it is across a smaller distance and less heat is dissipated.  </a:t>
            </a:r>
            <a:endParaRPr lang="en-GB" b="0" i="0">
              <a:solidFill>
                <a:srgbClr val="000000"/>
              </a:solidFill>
              <a:effectLst/>
              <a:latin typeface="Aptos"/>
            </a:endParaRPr>
          </a:p>
          <a:p>
            <a:pPr algn="l" rtl="0" fontAlgn="base">
              <a:lnSpc>
                <a:spcPts val="1657"/>
              </a:lnSpc>
              <a:spcAft>
                <a:spcPts val="800"/>
              </a:spcAft>
            </a:pPr>
            <a:r>
              <a:rPr lang="en-GB" sz="1800" b="0" i="0">
                <a:solidFill>
                  <a:srgbClr val="000000"/>
                </a:solidFill>
                <a:effectLst/>
                <a:latin typeface="Aptos"/>
              </a:rPr>
              <a:t> </a:t>
            </a:r>
            <a:endParaRPr lang="en-GB" b="0" i="0">
              <a:solidFill>
                <a:srgbClr val="000000"/>
              </a:solidFill>
              <a:effectLst/>
              <a:latin typeface="Aptos"/>
            </a:endParaRPr>
          </a:p>
          <a:p>
            <a:pPr algn="l" rtl="0" fontAlgn="base">
              <a:lnSpc>
                <a:spcPts val="1657"/>
              </a:lnSpc>
              <a:spcAft>
                <a:spcPts val="800"/>
              </a:spcAft>
            </a:pPr>
            <a:r>
              <a:rPr lang="en-GB" sz="1800" b="0" i="0">
                <a:solidFill>
                  <a:srgbClr val="000000"/>
                </a:solidFill>
                <a:effectLst/>
                <a:latin typeface="Aptos"/>
              </a:rPr>
              <a:t> </a:t>
            </a:r>
            <a:endParaRPr lang="en-GB" b="0" i="0">
              <a:solidFill>
                <a:srgbClr val="000000"/>
              </a:solidFill>
              <a:effectLst/>
              <a:latin typeface="Aptos"/>
            </a:endParaRPr>
          </a:p>
          <a:p>
            <a:pPr algn="l" rtl="0" fontAlgn="base">
              <a:lnSpc>
                <a:spcPts val="1657"/>
              </a:lnSpc>
              <a:spcAft>
                <a:spcPts val="800"/>
              </a:spcAft>
            </a:pPr>
            <a:r>
              <a:rPr lang="en-GB" sz="1800" b="0" i="0">
                <a:solidFill>
                  <a:srgbClr val="000000"/>
                </a:solidFill>
                <a:effectLst/>
                <a:latin typeface="Aptos"/>
              </a:rPr>
              <a:t>Cross section is smaller – fluxoid density is lower </a:t>
            </a:r>
            <a:endParaRPr lang="en-GB" b="0" i="0">
              <a:solidFill>
                <a:srgbClr val="000000"/>
              </a:solidFill>
              <a:effectLst/>
              <a:latin typeface="Aptos"/>
            </a:endParaRPr>
          </a:p>
          <a:p>
            <a:pPr algn="l" rtl="0" fontAlgn="base">
              <a:lnSpc>
                <a:spcPts val="1657"/>
              </a:lnSpc>
              <a:spcAft>
                <a:spcPts val="800"/>
              </a:spcAft>
            </a:pPr>
            <a:r>
              <a:rPr lang="en-GB" sz="1800" b="0" i="0">
                <a:solidFill>
                  <a:srgbClr val="000000"/>
                </a:solidFill>
                <a:effectLst/>
                <a:latin typeface="Aptos"/>
              </a:rPr>
              <a:t>Lower fluxoid density means screening currents are smaller per filament </a:t>
            </a:r>
            <a:endParaRPr lang="en-GB" b="0" i="0">
              <a:solidFill>
                <a:srgbClr val="000000"/>
              </a:solidFill>
              <a:effectLst/>
              <a:latin typeface="Aptos"/>
            </a:endParaRPr>
          </a:p>
          <a:p>
            <a:pPr algn="l" rtl="0" fontAlgn="base">
              <a:lnSpc>
                <a:spcPts val="1657"/>
              </a:lnSpc>
              <a:spcAft>
                <a:spcPts val="800"/>
              </a:spcAft>
            </a:pPr>
            <a:r>
              <a:rPr lang="en-GB" sz="1800" b="0" i="0">
                <a:solidFill>
                  <a:srgbClr val="000000"/>
                </a:solidFill>
                <a:effectLst/>
                <a:latin typeface="Aptos"/>
              </a:rPr>
              <a:t>If flux flow, then DOES occur it is confined to a smaller area therefore limiting heat dissipation.  </a:t>
            </a:r>
            <a:endParaRPr lang="en-GB" b="0" i="0">
              <a:solidFill>
                <a:srgbClr val="000000"/>
              </a:solidFill>
              <a:effectLst/>
              <a:latin typeface="Aptos"/>
            </a:endParaRPr>
          </a:p>
          <a:p>
            <a:pPr algn="l" rtl="0" fontAlgn="base">
              <a:lnSpc>
                <a:spcPts val="1657"/>
              </a:lnSpc>
              <a:buFont typeface="Arial" panose="020B0604020202020204" pitchFamily="34" charset="0"/>
              <a:buChar char="•"/>
            </a:pPr>
            <a:r>
              <a:rPr lang="en-GB" sz="1800" b="0" i="0" u="none" strike="noStrike">
                <a:solidFill>
                  <a:srgbClr val="000000"/>
                </a:solidFill>
                <a:effectLst/>
                <a:latin typeface="Aptos"/>
              </a:rPr>
              <a:t>By confining fluxoid motion to a smaller volume, </a:t>
            </a:r>
            <a:r>
              <a:rPr lang="en-GB" sz="1800" b="1" i="0" u="none" strike="noStrike">
                <a:solidFill>
                  <a:srgbClr val="000000"/>
                </a:solidFill>
                <a:effectLst/>
                <a:latin typeface="Aptos"/>
              </a:rPr>
              <a:t>AC losses AND EDDY CURRENTS are also reduced. </a:t>
            </a:r>
            <a:r>
              <a:rPr lang="en-GB" sz="1800" b="0" i="0" u="none" strike="noStrike">
                <a:solidFill>
                  <a:srgbClr val="000000"/>
                </a:solidFill>
                <a:effectLst/>
                <a:latin typeface="Aptos"/>
              </a:rPr>
              <a:t>PS and MW recognised that this would be ‘tolerable’ at a diameter of 5 to 10 </a:t>
            </a:r>
            <a:r>
              <a:rPr lang="en-GB" sz="1800" b="0" i="0" u="none" strike="noStrike" err="1">
                <a:solidFill>
                  <a:srgbClr val="000000"/>
                </a:solidFill>
                <a:effectLst/>
                <a:latin typeface="Aptos"/>
              </a:rPr>
              <a:t>micrometers</a:t>
            </a:r>
            <a:r>
              <a:rPr lang="en-GB" sz="1800" b="0" i="0" u="none" strike="noStrike">
                <a:solidFill>
                  <a:srgbClr val="000000"/>
                </a:solidFill>
                <a:effectLst/>
                <a:latin typeface="Aptos"/>
              </a:rPr>
              <a:t> and worked closely with IMI to reduce the diameter of these filaments. </a:t>
            </a:r>
            <a:r>
              <a:rPr lang="en-GB" sz="1800" b="0" i="0">
                <a:solidFill>
                  <a:srgbClr val="000000"/>
                </a:solidFill>
                <a:effectLst/>
                <a:latin typeface="Aptos"/>
              </a:rPr>
              <a:t> </a:t>
            </a:r>
          </a:p>
          <a:p>
            <a:endParaRPr lang="en-GB"/>
          </a:p>
        </p:txBody>
      </p:sp>
      <p:sp>
        <p:nvSpPr>
          <p:cNvPr id="4" name="Slide Number Placeholder 3">
            <a:extLst>
              <a:ext uri="{FF2B5EF4-FFF2-40B4-BE49-F238E27FC236}">
                <a16:creationId xmlns:a16="http://schemas.microsoft.com/office/drawing/2014/main" id="{3DB15DF3-B7BA-01F1-ABFC-2B772F1938A1}"/>
              </a:ext>
            </a:extLst>
          </p:cNvPr>
          <p:cNvSpPr>
            <a:spLocks noGrp="1"/>
          </p:cNvSpPr>
          <p:nvPr>
            <p:ph type="sldNum" sz="quarter" idx="5"/>
          </p:nvPr>
        </p:nvSpPr>
        <p:spPr/>
        <p:txBody>
          <a:bodyPr/>
          <a:lstStyle/>
          <a:p>
            <a:fld id="{FACD1A8B-BFEF-4A4B-89E7-D81D6C699EE0}" type="slidenum">
              <a:rPr lang="en-GB" smtClean="0"/>
              <a:t>20</a:t>
            </a:fld>
            <a:endParaRPr lang="en-GB"/>
          </a:p>
        </p:txBody>
      </p:sp>
    </p:spTree>
    <p:extLst>
      <p:ext uri="{BB962C8B-B14F-4D97-AF65-F5344CB8AC3E}">
        <p14:creationId xmlns:p14="http://schemas.microsoft.com/office/powerpoint/2010/main" val="456295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8C26B-4D51-DE53-5785-EC5B7D372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B2474-05D6-1EA3-79B2-7EFDFE0E0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E13181-D725-790F-482B-ACFE4BE616E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1952856-6FF7-2958-1926-7B8F578630CD}"/>
              </a:ext>
            </a:extLst>
          </p:cNvPr>
          <p:cNvSpPr>
            <a:spLocks noGrp="1"/>
          </p:cNvSpPr>
          <p:nvPr>
            <p:ph type="sldNum" sz="quarter" idx="5"/>
          </p:nvPr>
        </p:nvSpPr>
        <p:spPr/>
        <p:txBody>
          <a:bodyPr/>
          <a:lstStyle/>
          <a:p>
            <a:fld id="{FACD1A8B-BFEF-4A4B-89E7-D81D6C699EE0}" type="slidenum">
              <a:rPr lang="en-GB" smtClean="0"/>
              <a:t>3</a:t>
            </a:fld>
            <a:endParaRPr lang="en-GB"/>
          </a:p>
        </p:txBody>
      </p:sp>
    </p:spTree>
    <p:extLst>
      <p:ext uri="{BB962C8B-B14F-4D97-AF65-F5344CB8AC3E}">
        <p14:creationId xmlns:p14="http://schemas.microsoft.com/office/powerpoint/2010/main" val="3057528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54E27-1570-95A9-255D-265395A30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74980C-1321-598F-413A-A8AEFE28E1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BAF06-DA5E-3C22-B4E7-644A791A0C7B}"/>
              </a:ext>
            </a:extLst>
          </p:cNvPr>
          <p:cNvSpPr>
            <a:spLocks noGrp="1"/>
          </p:cNvSpPr>
          <p:nvPr>
            <p:ph type="body" idx="1"/>
          </p:nvPr>
        </p:nvSpPr>
        <p:spPr/>
        <p:txBody>
          <a:bodyPr/>
          <a:lstStyle/>
          <a:p>
            <a:pPr algn="l" rtl="0"/>
            <a:endParaRPr lang="en-GB"/>
          </a:p>
        </p:txBody>
      </p:sp>
      <p:sp>
        <p:nvSpPr>
          <p:cNvPr id="4" name="Slide Number Placeholder 3">
            <a:extLst>
              <a:ext uri="{FF2B5EF4-FFF2-40B4-BE49-F238E27FC236}">
                <a16:creationId xmlns:a16="http://schemas.microsoft.com/office/drawing/2014/main" id="{3F8029C1-349C-F226-DB9E-9EFC67FCA451}"/>
              </a:ext>
            </a:extLst>
          </p:cNvPr>
          <p:cNvSpPr>
            <a:spLocks noGrp="1"/>
          </p:cNvSpPr>
          <p:nvPr>
            <p:ph type="sldNum" sz="quarter" idx="5"/>
          </p:nvPr>
        </p:nvSpPr>
        <p:spPr/>
        <p:txBody>
          <a:bodyPr/>
          <a:lstStyle/>
          <a:p>
            <a:fld id="{FACD1A8B-BFEF-4A4B-89E7-D81D6C699EE0}" type="slidenum">
              <a:rPr lang="en-GB" smtClean="0"/>
              <a:t>21</a:t>
            </a:fld>
            <a:endParaRPr lang="en-GB"/>
          </a:p>
        </p:txBody>
      </p:sp>
    </p:spTree>
    <p:extLst>
      <p:ext uri="{BB962C8B-B14F-4D97-AF65-F5344CB8AC3E}">
        <p14:creationId xmlns:p14="http://schemas.microsoft.com/office/powerpoint/2010/main" val="605448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7715-896B-4AE2-F805-B1AB47357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004FB-A0E3-9548-6568-D1F535C041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3DFB5-F6F8-2BF7-1A45-ECC1F2CFDBAA}"/>
              </a:ext>
            </a:extLst>
          </p:cNvPr>
          <p:cNvSpPr>
            <a:spLocks noGrp="1"/>
          </p:cNvSpPr>
          <p:nvPr>
            <p:ph type="body" idx="1"/>
          </p:nvPr>
        </p:nvSpPr>
        <p:spPr/>
        <p:txBody>
          <a:bodyPr/>
          <a:lstStyle/>
          <a:p>
            <a:r>
              <a:rPr lang="en-GB"/>
              <a:t>Lower ratio meant that – higher critical current density (fit more current carrying filaments within a given space) + higher field generation per coil. </a:t>
            </a:r>
          </a:p>
        </p:txBody>
      </p:sp>
      <p:sp>
        <p:nvSpPr>
          <p:cNvPr id="4" name="Slide Number Placeholder 3">
            <a:extLst>
              <a:ext uri="{FF2B5EF4-FFF2-40B4-BE49-F238E27FC236}">
                <a16:creationId xmlns:a16="http://schemas.microsoft.com/office/drawing/2014/main" id="{23538B82-7F82-883C-DA17-7E95A9D71340}"/>
              </a:ext>
            </a:extLst>
          </p:cNvPr>
          <p:cNvSpPr>
            <a:spLocks noGrp="1"/>
          </p:cNvSpPr>
          <p:nvPr>
            <p:ph type="sldNum" sz="quarter" idx="5"/>
          </p:nvPr>
        </p:nvSpPr>
        <p:spPr/>
        <p:txBody>
          <a:bodyPr/>
          <a:lstStyle/>
          <a:p>
            <a:fld id="{FACD1A8B-BFEF-4A4B-89E7-D81D6C699EE0}" type="slidenum">
              <a:rPr lang="en-GB" smtClean="0"/>
              <a:t>22</a:t>
            </a:fld>
            <a:endParaRPr lang="en-GB"/>
          </a:p>
        </p:txBody>
      </p:sp>
    </p:spTree>
    <p:extLst>
      <p:ext uri="{BB962C8B-B14F-4D97-AF65-F5344CB8AC3E}">
        <p14:creationId xmlns:p14="http://schemas.microsoft.com/office/powerpoint/2010/main" val="2747451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793A8-C859-400D-E1C3-20D1EE8BB3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12223-EA86-5718-3FD0-C001D4039F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B916A-3845-7C02-80DE-63C8D69361F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BE797BF-C022-C174-5DCB-AD897B120836}"/>
              </a:ext>
            </a:extLst>
          </p:cNvPr>
          <p:cNvSpPr>
            <a:spLocks noGrp="1"/>
          </p:cNvSpPr>
          <p:nvPr>
            <p:ph type="sldNum" sz="quarter" idx="5"/>
          </p:nvPr>
        </p:nvSpPr>
        <p:spPr/>
        <p:txBody>
          <a:bodyPr/>
          <a:lstStyle/>
          <a:p>
            <a:fld id="{FACD1A8B-BFEF-4A4B-89E7-D81D6C699EE0}" type="slidenum">
              <a:rPr lang="en-GB" smtClean="0"/>
              <a:t>23</a:t>
            </a:fld>
            <a:endParaRPr lang="en-GB"/>
          </a:p>
        </p:txBody>
      </p:sp>
    </p:spTree>
    <p:extLst>
      <p:ext uri="{BB962C8B-B14F-4D97-AF65-F5344CB8AC3E}">
        <p14:creationId xmlns:p14="http://schemas.microsoft.com/office/powerpoint/2010/main" val="3533671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F27B2-5F4C-5DE4-6801-78910D94C3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C508E1-4D75-2552-9C99-9D20368142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4EA938-DD65-CF39-0CF0-CE39D442DC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111111"/>
                </a:solidFill>
                <a:effectLst/>
                <a:latin typeface="Roboto" panose="02000000000000000000" pitchFamily="2" charset="0"/>
              </a:rPr>
              <a:t>(Key message here is that inductance is inversely proportional to current </a:t>
            </a:r>
            <a:r>
              <a:rPr lang="en-GB" sz="1200" b="1" i="0">
                <a:solidFill>
                  <a:srgbClr val="111111"/>
                </a:solidFill>
                <a:effectLst/>
                <a:latin typeface="Roboto" panose="02000000000000000000" pitchFamily="2" charset="0"/>
              </a:rPr>
              <a:t>L ∝ 1/ I) AND that inductance + high operating current methods of energy extraction are preferable to those that involve a high voltage. </a:t>
            </a:r>
            <a:endParaRPr lang="en-GB"/>
          </a:p>
        </p:txBody>
      </p:sp>
      <p:sp>
        <p:nvSpPr>
          <p:cNvPr id="4" name="Slide Number Placeholder 3">
            <a:extLst>
              <a:ext uri="{FF2B5EF4-FFF2-40B4-BE49-F238E27FC236}">
                <a16:creationId xmlns:a16="http://schemas.microsoft.com/office/drawing/2014/main" id="{F3BEEDED-90AE-BBC1-5C17-A22E04EB071E}"/>
              </a:ext>
            </a:extLst>
          </p:cNvPr>
          <p:cNvSpPr>
            <a:spLocks noGrp="1"/>
          </p:cNvSpPr>
          <p:nvPr>
            <p:ph type="sldNum" sz="quarter" idx="5"/>
          </p:nvPr>
        </p:nvSpPr>
        <p:spPr/>
        <p:txBody>
          <a:bodyPr/>
          <a:lstStyle/>
          <a:p>
            <a:fld id="{FACD1A8B-BFEF-4A4B-89E7-D81D6C699EE0}" type="slidenum">
              <a:rPr lang="en-GB" smtClean="0"/>
              <a:t>24</a:t>
            </a:fld>
            <a:endParaRPr lang="en-GB"/>
          </a:p>
        </p:txBody>
      </p:sp>
    </p:spTree>
    <p:extLst>
      <p:ext uri="{BB962C8B-B14F-4D97-AF65-F5344CB8AC3E}">
        <p14:creationId xmlns:p14="http://schemas.microsoft.com/office/powerpoint/2010/main" val="1581784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12E22-3BC5-ABAB-48DC-910DD9604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DF8C9D-F35C-55A1-5D09-D8F7CF5CE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51707D-6B3C-B61A-B500-FB058A6313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111111"/>
                </a:solidFill>
                <a:effectLst/>
                <a:latin typeface="Roboto" panose="02000000000000000000" pitchFamily="2" charset="0"/>
              </a:rPr>
              <a:t>(Key message here is that inductance is inversely proportional to current </a:t>
            </a:r>
            <a:r>
              <a:rPr lang="en-GB" sz="1200" b="1" i="0">
                <a:solidFill>
                  <a:srgbClr val="111111"/>
                </a:solidFill>
                <a:effectLst/>
                <a:latin typeface="Roboto" panose="02000000000000000000" pitchFamily="2" charset="0"/>
              </a:rPr>
              <a:t>L ∝ 1/ I) AND that inductance + high operating current methods of energy extraction are preferable to those that involve a high voltage. </a:t>
            </a:r>
            <a:endParaRPr lang="en-GB"/>
          </a:p>
        </p:txBody>
      </p:sp>
      <p:sp>
        <p:nvSpPr>
          <p:cNvPr id="4" name="Slide Number Placeholder 3">
            <a:extLst>
              <a:ext uri="{FF2B5EF4-FFF2-40B4-BE49-F238E27FC236}">
                <a16:creationId xmlns:a16="http://schemas.microsoft.com/office/drawing/2014/main" id="{553834DF-29AA-F953-C7F0-A6C4998DB3A5}"/>
              </a:ext>
            </a:extLst>
          </p:cNvPr>
          <p:cNvSpPr>
            <a:spLocks noGrp="1"/>
          </p:cNvSpPr>
          <p:nvPr>
            <p:ph type="sldNum" sz="quarter" idx="5"/>
          </p:nvPr>
        </p:nvSpPr>
        <p:spPr/>
        <p:txBody>
          <a:bodyPr/>
          <a:lstStyle/>
          <a:p>
            <a:fld id="{FACD1A8B-BFEF-4A4B-89E7-D81D6C699EE0}" type="slidenum">
              <a:rPr lang="en-GB" smtClean="0"/>
              <a:t>25</a:t>
            </a:fld>
            <a:endParaRPr lang="en-GB"/>
          </a:p>
        </p:txBody>
      </p:sp>
    </p:spTree>
    <p:extLst>
      <p:ext uri="{BB962C8B-B14F-4D97-AF65-F5344CB8AC3E}">
        <p14:creationId xmlns:p14="http://schemas.microsoft.com/office/powerpoint/2010/main" val="2710649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EFFD2-6440-6BDD-7B83-4F3987CD7A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185B3-DF0F-11D0-6883-041A067DA0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2772D3-8E0B-BEA2-8297-4DED0F9549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AA795CC6-8FD3-D2BE-A8E7-F5C0030BAB2E}"/>
              </a:ext>
            </a:extLst>
          </p:cNvPr>
          <p:cNvSpPr>
            <a:spLocks noGrp="1"/>
          </p:cNvSpPr>
          <p:nvPr>
            <p:ph type="sldNum" sz="quarter" idx="5"/>
          </p:nvPr>
        </p:nvSpPr>
        <p:spPr/>
        <p:txBody>
          <a:bodyPr/>
          <a:lstStyle/>
          <a:p>
            <a:fld id="{FACD1A8B-BFEF-4A4B-89E7-D81D6C699EE0}" type="slidenum">
              <a:rPr lang="en-GB" smtClean="0"/>
              <a:t>26</a:t>
            </a:fld>
            <a:endParaRPr lang="en-GB"/>
          </a:p>
        </p:txBody>
      </p:sp>
    </p:spTree>
    <p:extLst>
      <p:ext uri="{BB962C8B-B14F-4D97-AF65-F5344CB8AC3E}">
        <p14:creationId xmlns:p14="http://schemas.microsoft.com/office/powerpoint/2010/main" val="2577416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9D6C8-518D-EFDD-AF13-B759DAD0C2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004A4-6BFF-FA76-6D88-3CC6AE318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3CF93-E804-EDD2-8E1F-DACF57744E26}"/>
              </a:ext>
            </a:extLst>
          </p:cNvPr>
          <p:cNvSpPr>
            <a:spLocks noGrp="1"/>
          </p:cNvSpPr>
          <p:nvPr>
            <p:ph type="body" idx="1"/>
          </p:nvPr>
        </p:nvSpPr>
        <p:spPr/>
        <p:txBody>
          <a:bodyPr/>
          <a:lstStyle/>
          <a:p>
            <a:pPr>
              <a:defRPr/>
            </a:pPr>
            <a:r>
              <a:rPr lang="en-GB"/>
              <a:t>High young's modulus – to prevent plastic deformation and return to its original position </a:t>
            </a:r>
          </a:p>
          <a:p>
            <a:pPr>
              <a:defRPr/>
            </a:pPr>
            <a:r>
              <a:rPr lang="en-GB"/>
              <a:t>Similar thermal contraction rate to the matrix – otherwise cracking would occur. </a:t>
            </a:r>
          </a:p>
          <a:p>
            <a:pPr>
              <a:defRPr/>
            </a:pPr>
            <a:endParaRPr lang="en-GB"/>
          </a:p>
          <a:p>
            <a:pPr>
              <a:defRPr/>
            </a:pPr>
            <a:r>
              <a:rPr lang="en-GB"/>
              <a:t>Copper oxide layer was deposited – served as a </a:t>
            </a:r>
            <a:r>
              <a:rPr lang="en-GB" err="1"/>
              <a:t>resisitive</a:t>
            </a:r>
            <a:r>
              <a:rPr lang="en-GB"/>
              <a:t> barrier between the strands</a:t>
            </a:r>
          </a:p>
        </p:txBody>
      </p:sp>
      <p:sp>
        <p:nvSpPr>
          <p:cNvPr id="4" name="Slide Number Placeholder 3">
            <a:extLst>
              <a:ext uri="{FF2B5EF4-FFF2-40B4-BE49-F238E27FC236}">
                <a16:creationId xmlns:a16="http://schemas.microsoft.com/office/drawing/2014/main" id="{32B7D693-D9E5-78FC-4097-0221EB2D9B43}"/>
              </a:ext>
            </a:extLst>
          </p:cNvPr>
          <p:cNvSpPr>
            <a:spLocks noGrp="1"/>
          </p:cNvSpPr>
          <p:nvPr>
            <p:ph type="sldNum" sz="quarter" idx="5"/>
          </p:nvPr>
        </p:nvSpPr>
        <p:spPr/>
        <p:txBody>
          <a:bodyPr/>
          <a:lstStyle/>
          <a:p>
            <a:fld id="{FACD1A8B-BFEF-4A4B-89E7-D81D6C699EE0}" type="slidenum">
              <a:rPr lang="en-GB" smtClean="0"/>
              <a:t>27</a:t>
            </a:fld>
            <a:endParaRPr lang="en-GB"/>
          </a:p>
        </p:txBody>
      </p:sp>
    </p:spTree>
    <p:extLst>
      <p:ext uri="{BB962C8B-B14F-4D97-AF65-F5344CB8AC3E}">
        <p14:creationId xmlns:p14="http://schemas.microsoft.com/office/powerpoint/2010/main" val="734825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Maximun</a:t>
            </a:r>
            <a:r>
              <a:rPr lang="en-US">
                <a:latin typeface="Calibri"/>
                <a:ea typeface="Calibri"/>
                <a:cs typeface="Calibri"/>
              </a:rPr>
              <a:t> compaction not implemented – room remains for </a:t>
            </a:r>
            <a:r>
              <a:rPr lang="en-US" err="1">
                <a:latin typeface="Calibri"/>
                <a:ea typeface="Calibri"/>
                <a:cs typeface="Calibri"/>
              </a:rPr>
              <a:t>impregantion</a:t>
            </a:r>
            <a:r>
              <a:rPr lang="en-US">
                <a:latin typeface="Calibri"/>
                <a:ea typeface="Calibri"/>
                <a:cs typeface="Calibri"/>
              </a:rPr>
              <a:t> and oxide layer deposit</a:t>
            </a:r>
          </a:p>
        </p:txBody>
      </p:sp>
      <p:sp>
        <p:nvSpPr>
          <p:cNvPr id="4" name="Slide Number Placeholder 3"/>
          <p:cNvSpPr>
            <a:spLocks noGrp="1"/>
          </p:cNvSpPr>
          <p:nvPr>
            <p:ph type="sldNum" sz="quarter" idx="5"/>
          </p:nvPr>
        </p:nvSpPr>
        <p:spPr/>
        <p:txBody>
          <a:bodyPr/>
          <a:lstStyle/>
          <a:p>
            <a:fld id="{FACD1A8B-BFEF-4A4B-89E7-D81D6C699EE0}" type="slidenum">
              <a:rPr lang="en-GB" smtClean="0"/>
              <a:t>29</a:t>
            </a:fld>
            <a:endParaRPr lang="en-GB"/>
          </a:p>
        </p:txBody>
      </p:sp>
    </p:spTree>
    <p:extLst>
      <p:ext uri="{BB962C8B-B14F-4D97-AF65-F5344CB8AC3E}">
        <p14:creationId xmlns:p14="http://schemas.microsoft.com/office/powerpoint/2010/main" val="522792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High compaction factor of 88 – 94% </a:t>
            </a:r>
          </a:p>
          <a:p>
            <a:endParaRPr lang="en-US">
              <a:latin typeface="Calibri"/>
              <a:ea typeface="Calibri"/>
              <a:cs typeface="Calibri"/>
            </a:endParaRPr>
          </a:p>
          <a:p>
            <a:r>
              <a:rPr lang="en-US">
                <a:latin typeface="Calibri"/>
                <a:ea typeface="Calibri"/>
                <a:cs typeface="Calibri"/>
              </a:rPr>
              <a:t>An iron yoke iron shielding was important in producign a high quality and uniform field. </a:t>
            </a:r>
          </a:p>
        </p:txBody>
      </p:sp>
      <p:sp>
        <p:nvSpPr>
          <p:cNvPr id="4" name="Slide Number Placeholder 3"/>
          <p:cNvSpPr>
            <a:spLocks noGrp="1"/>
          </p:cNvSpPr>
          <p:nvPr>
            <p:ph type="sldNum" sz="quarter" idx="5"/>
          </p:nvPr>
        </p:nvSpPr>
        <p:spPr/>
        <p:txBody>
          <a:bodyPr/>
          <a:lstStyle/>
          <a:p>
            <a:fld id="{FACD1A8B-BFEF-4A4B-89E7-D81D6C699EE0}" type="slidenum">
              <a:rPr lang="en-GB" smtClean="0"/>
              <a:t>31</a:t>
            </a:fld>
            <a:endParaRPr lang="en-GB"/>
          </a:p>
        </p:txBody>
      </p:sp>
    </p:spTree>
    <p:extLst>
      <p:ext uri="{BB962C8B-B14F-4D97-AF65-F5344CB8AC3E}">
        <p14:creationId xmlns:p14="http://schemas.microsoft.com/office/powerpoint/2010/main" val="1190488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Oxide layer between wires – to prevent coupling currents between them </a:t>
            </a:r>
          </a:p>
          <a:p>
            <a:endParaRPr lang="en-US">
              <a:latin typeface="Calibri"/>
              <a:ea typeface="Calibri"/>
              <a:cs typeface="Calibri"/>
            </a:endParaRPr>
          </a:p>
          <a:p>
            <a:r>
              <a:rPr lang="en-US">
                <a:latin typeface="Calibri"/>
                <a:ea typeface="Calibri"/>
                <a:cs typeface="Calibri"/>
              </a:rPr>
              <a:t>Rectangular window – Compact and great for stacking in straight sections</a:t>
            </a:r>
          </a:p>
          <a:p>
            <a:endParaRPr lang="en-US">
              <a:latin typeface="Calibri"/>
              <a:ea typeface="Calibri"/>
              <a:cs typeface="Calibri"/>
            </a:endParaRPr>
          </a:p>
          <a:p>
            <a:r>
              <a:rPr lang="en-US">
                <a:latin typeface="Calibri"/>
                <a:ea typeface="Calibri"/>
                <a:cs typeface="Calibri"/>
              </a:rPr>
              <a:t>Minor distortions at the edges – Required for magnet manufacture</a:t>
            </a:r>
          </a:p>
          <a:p>
            <a:endParaRPr lang="en-US">
              <a:latin typeface="Calibri"/>
              <a:ea typeface="Calibri"/>
              <a:cs typeface="Calibri"/>
            </a:endParaRPr>
          </a:p>
          <a:p>
            <a:r>
              <a:rPr lang="en-US">
                <a:latin typeface="Calibri"/>
                <a:ea typeface="Calibri"/>
                <a:cs typeface="Calibri"/>
              </a:rPr>
              <a:t>15 wires per cable</a:t>
            </a:r>
          </a:p>
          <a:p>
            <a:endParaRPr lang="en-US">
              <a:latin typeface="Calibri"/>
              <a:ea typeface="Calibri"/>
              <a:cs typeface="Calibri"/>
            </a:endParaRPr>
          </a:p>
          <a:p>
            <a:r>
              <a:rPr lang="en-US">
                <a:latin typeface="Calibri"/>
                <a:ea typeface="Calibri"/>
                <a:cs typeface="Calibri"/>
              </a:rPr>
              <a:t>Cabling principles dictated a central core was needed</a:t>
            </a:r>
          </a:p>
        </p:txBody>
      </p:sp>
      <p:sp>
        <p:nvSpPr>
          <p:cNvPr id="4" name="Slide Number Placeholder 3"/>
          <p:cNvSpPr>
            <a:spLocks noGrp="1"/>
          </p:cNvSpPr>
          <p:nvPr>
            <p:ph type="sldNum" sz="quarter" idx="5"/>
          </p:nvPr>
        </p:nvSpPr>
        <p:spPr/>
        <p:txBody>
          <a:bodyPr/>
          <a:lstStyle/>
          <a:p>
            <a:fld id="{FACD1A8B-BFEF-4A4B-89E7-D81D6C699EE0}" type="slidenum">
              <a:rPr lang="en-GB" smtClean="0"/>
              <a:t>33</a:t>
            </a:fld>
            <a:endParaRPr lang="en-GB"/>
          </a:p>
        </p:txBody>
      </p:sp>
    </p:spTree>
    <p:extLst>
      <p:ext uri="{BB962C8B-B14F-4D97-AF65-F5344CB8AC3E}">
        <p14:creationId xmlns:p14="http://schemas.microsoft.com/office/powerpoint/2010/main" val="133303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0EE0C-952F-71E9-6D69-73A687B7E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5F32C-2CA7-A40B-0BD4-1E51A47835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E703D9-AF5E-0AF5-93DC-EE4C6CBF72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5B84EF2-81E4-E668-9550-953FC2438ECF}"/>
              </a:ext>
            </a:extLst>
          </p:cNvPr>
          <p:cNvSpPr>
            <a:spLocks noGrp="1"/>
          </p:cNvSpPr>
          <p:nvPr>
            <p:ph type="sldNum" sz="quarter" idx="5"/>
          </p:nvPr>
        </p:nvSpPr>
        <p:spPr/>
        <p:txBody>
          <a:bodyPr/>
          <a:lstStyle/>
          <a:p>
            <a:fld id="{FACD1A8B-BFEF-4A4B-89E7-D81D6C699EE0}" type="slidenum">
              <a:rPr lang="en-GB" smtClean="0"/>
              <a:t>4</a:t>
            </a:fld>
            <a:endParaRPr lang="en-GB"/>
          </a:p>
        </p:txBody>
      </p:sp>
    </p:spTree>
    <p:extLst>
      <p:ext uri="{BB962C8B-B14F-4D97-AF65-F5344CB8AC3E}">
        <p14:creationId xmlns:p14="http://schemas.microsoft.com/office/powerpoint/2010/main" val="2730133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Few suppliers of </a:t>
            </a:r>
            <a:r>
              <a:rPr lang="en-US" err="1">
                <a:latin typeface="Calibri"/>
                <a:ea typeface="Calibri"/>
                <a:cs typeface="Calibri"/>
              </a:rPr>
              <a:t>NbTi</a:t>
            </a:r>
            <a:r>
              <a:rPr lang="en-US">
                <a:latin typeface="Calibri"/>
                <a:ea typeface="Calibri"/>
                <a:cs typeface="Calibri"/>
              </a:rPr>
              <a:t> in Europe and fewer companies still that had the infrastructure capable of constructing Rutherford Cable.</a:t>
            </a:r>
          </a:p>
        </p:txBody>
      </p:sp>
      <p:sp>
        <p:nvSpPr>
          <p:cNvPr id="4" name="Slide Number Placeholder 3"/>
          <p:cNvSpPr>
            <a:spLocks noGrp="1"/>
          </p:cNvSpPr>
          <p:nvPr>
            <p:ph type="sldNum" sz="quarter" idx="5"/>
          </p:nvPr>
        </p:nvSpPr>
        <p:spPr/>
        <p:txBody>
          <a:bodyPr/>
          <a:lstStyle/>
          <a:p>
            <a:fld id="{FACD1A8B-BFEF-4A4B-89E7-D81D6C699EE0}" type="slidenum">
              <a:rPr lang="en-GB" smtClean="0"/>
              <a:t>34</a:t>
            </a:fld>
            <a:endParaRPr lang="en-GB"/>
          </a:p>
        </p:txBody>
      </p:sp>
    </p:spTree>
    <p:extLst>
      <p:ext uri="{BB962C8B-B14F-4D97-AF65-F5344CB8AC3E}">
        <p14:creationId xmlns:p14="http://schemas.microsoft.com/office/powerpoint/2010/main" val="1671020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F4994-C179-F4F4-1AC2-21649FC17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F8884-DA82-32DE-DF45-E0D1F4F1E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1BFBF-E068-27FD-052B-A9B60021EC27}"/>
              </a:ext>
            </a:extLst>
          </p:cNvPr>
          <p:cNvSpPr>
            <a:spLocks noGrp="1"/>
          </p:cNvSpPr>
          <p:nvPr>
            <p:ph type="body" idx="1"/>
          </p:nvPr>
        </p:nvSpPr>
        <p:spPr/>
        <p:txBody>
          <a:bodyPr/>
          <a:lstStyle/>
          <a:p>
            <a:r>
              <a:rPr lang="en-US">
                <a:latin typeface="Calibri"/>
                <a:ea typeface="Calibri"/>
                <a:cs typeface="Calibri"/>
              </a:rPr>
              <a:t>Fermilab instituted a few modifications to its design. </a:t>
            </a:r>
          </a:p>
          <a:p>
            <a:endParaRPr lang="en-US">
              <a:latin typeface="Calibri"/>
              <a:ea typeface="Calibri"/>
              <a:cs typeface="Calibri"/>
            </a:endParaRPr>
          </a:p>
          <a:p>
            <a:r>
              <a:rPr lang="en-US">
                <a:latin typeface="Calibri"/>
                <a:ea typeface="Calibri"/>
                <a:cs typeface="Calibri"/>
              </a:rPr>
              <a:t>Keystone angling – Referring to a thick and thin edge. Key stone angle measures the angle perpendicular to the thin edge that would reach the thick edge. </a:t>
            </a:r>
          </a:p>
          <a:p>
            <a:r>
              <a:rPr lang="en-US">
                <a:latin typeface="Calibri"/>
                <a:ea typeface="Calibri"/>
                <a:cs typeface="Calibri"/>
              </a:rPr>
              <a:t>These layers acted as insulators and limit eddy currents between the adjoining wires.</a:t>
            </a:r>
            <a:endParaRPr lang="en-US"/>
          </a:p>
        </p:txBody>
      </p:sp>
      <p:sp>
        <p:nvSpPr>
          <p:cNvPr id="4" name="Slide Number Placeholder 3">
            <a:extLst>
              <a:ext uri="{FF2B5EF4-FFF2-40B4-BE49-F238E27FC236}">
                <a16:creationId xmlns:a16="http://schemas.microsoft.com/office/drawing/2014/main" id="{B33EC5C5-E81A-8419-F041-1BD69A926ED3}"/>
              </a:ext>
            </a:extLst>
          </p:cNvPr>
          <p:cNvSpPr>
            <a:spLocks noGrp="1"/>
          </p:cNvSpPr>
          <p:nvPr>
            <p:ph type="sldNum" sz="quarter" idx="5"/>
          </p:nvPr>
        </p:nvSpPr>
        <p:spPr/>
        <p:txBody>
          <a:bodyPr/>
          <a:lstStyle/>
          <a:p>
            <a:fld id="{FACD1A8B-BFEF-4A4B-89E7-D81D6C699EE0}" type="slidenum">
              <a:rPr lang="en-GB" smtClean="0"/>
              <a:t>35</a:t>
            </a:fld>
            <a:endParaRPr lang="en-GB"/>
          </a:p>
        </p:txBody>
      </p:sp>
    </p:spTree>
    <p:extLst>
      <p:ext uri="{BB962C8B-B14F-4D97-AF65-F5344CB8AC3E}">
        <p14:creationId xmlns:p14="http://schemas.microsoft.com/office/powerpoint/2010/main" val="4218558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Initially varied significantly within performance – finding it difficult to manufacture it to Fermilab's specifications. </a:t>
            </a:r>
          </a:p>
          <a:p>
            <a:endParaRPr lang="en-US">
              <a:latin typeface="Calibri"/>
              <a:ea typeface="Calibri"/>
              <a:cs typeface="Calibri"/>
            </a:endParaRPr>
          </a:p>
          <a:p>
            <a:r>
              <a:rPr lang="en-US">
                <a:latin typeface="Calibri"/>
                <a:ea typeface="Calibri"/>
                <a:cs typeface="Calibri"/>
              </a:rPr>
              <a:t>Significant degradation factors of 3% were sent back. Few manufacturers initially – 3 / 4 major suppliers. </a:t>
            </a:r>
          </a:p>
          <a:p>
            <a:endParaRPr lang="en-US">
              <a:latin typeface="Calibri"/>
              <a:ea typeface="Calibri"/>
              <a:cs typeface="Calibri"/>
            </a:endParaRPr>
          </a:p>
          <a:p>
            <a:r>
              <a:rPr lang="en-US">
                <a:latin typeface="Calibri"/>
                <a:ea typeface="Calibri"/>
                <a:cs typeface="Calibri"/>
              </a:rPr>
              <a:t>Carrot of incentive bonuses + stick of having wire sent back – Efficient assembly lines and mass production of </a:t>
            </a:r>
            <a:r>
              <a:rPr lang="en-US" err="1">
                <a:latin typeface="Calibri"/>
                <a:ea typeface="Calibri"/>
                <a:cs typeface="Calibri"/>
              </a:rPr>
              <a:t>NbTi</a:t>
            </a:r>
            <a:r>
              <a:rPr lang="en-US">
                <a:latin typeface="Calibri"/>
                <a:ea typeface="Calibri"/>
                <a:cs typeface="Calibri"/>
              </a:rPr>
              <a:t>. </a:t>
            </a:r>
          </a:p>
          <a:p>
            <a:endParaRPr lang="en-US">
              <a:latin typeface="Calibri"/>
              <a:ea typeface="Calibri"/>
              <a:cs typeface="Calibri"/>
            </a:endParaRPr>
          </a:p>
          <a:p>
            <a:r>
              <a:rPr lang="en-US">
                <a:latin typeface="Calibri"/>
                <a:ea typeface="Calibri"/>
                <a:cs typeface="Calibri"/>
              </a:rPr>
              <a:t>Close collaboration with companies, Fermilab had consultants and technicians guide the manufacturers. Robert WIlson himself would visit! </a:t>
            </a:r>
          </a:p>
          <a:p>
            <a:endParaRPr lang="en-US">
              <a:latin typeface="Calibri"/>
              <a:ea typeface="Calibri"/>
              <a:cs typeface="Calibri"/>
            </a:endParaRPr>
          </a:p>
          <a:p>
            <a:r>
              <a:rPr lang="en-US">
                <a:latin typeface="Calibri"/>
                <a:ea typeface="Calibri"/>
                <a:cs typeface="Calibri"/>
              </a:rPr>
              <a:t>Contention arose as Fermilab shared much of their data on wiring specifications and manufacturing techniques – commerce did not want to have other countries learn about this. </a:t>
            </a:r>
          </a:p>
          <a:p>
            <a:endParaRPr lang="en-US">
              <a:latin typeface="Calibri"/>
              <a:ea typeface="Calibri"/>
              <a:cs typeface="Calibri"/>
            </a:endParaRPr>
          </a:p>
          <a:p>
            <a:r>
              <a:rPr lang="en-US">
                <a:latin typeface="Calibri"/>
                <a:ea typeface="Calibri"/>
                <a:cs typeface="Calibri"/>
              </a:rPr>
              <a:t>By 1974, production lines were more efficient and capable of mass assembly. More companies were able to contribute to the supply chain. </a:t>
            </a:r>
          </a:p>
          <a:p>
            <a:r>
              <a:rPr lang="en-US">
                <a:latin typeface="Calibri"/>
                <a:ea typeface="Calibri"/>
                <a:cs typeface="Calibri"/>
              </a:rPr>
              <a:t>Rather than varying in performance – increased regulation and understanding meant that they were consistent. Rarely exceeding threshold degradation factor.</a:t>
            </a:r>
          </a:p>
        </p:txBody>
      </p:sp>
      <p:sp>
        <p:nvSpPr>
          <p:cNvPr id="4" name="Slide Number Placeholder 3"/>
          <p:cNvSpPr>
            <a:spLocks noGrp="1"/>
          </p:cNvSpPr>
          <p:nvPr>
            <p:ph type="sldNum" sz="quarter" idx="5"/>
          </p:nvPr>
        </p:nvSpPr>
        <p:spPr/>
        <p:txBody>
          <a:bodyPr/>
          <a:lstStyle/>
          <a:p>
            <a:fld id="{FACD1A8B-BFEF-4A4B-89E7-D81D6C699EE0}" type="slidenum">
              <a:rPr lang="en-GB" smtClean="0"/>
              <a:t>36</a:t>
            </a:fld>
            <a:endParaRPr lang="en-GB"/>
          </a:p>
        </p:txBody>
      </p:sp>
    </p:spTree>
    <p:extLst>
      <p:ext uri="{BB962C8B-B14F-4D97-AF65-F5344CB8AC3E}">
        <p14:creationId xmlns:p14="http://schemas.microsoft.com/office/powerpoint/2010/main" val="3757118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High temperature superconductors are vying for its position! </a:t>
            </a:r>
          </a:p>
          <a:p>
            <a:endParaRPr lang="en-US">
              <a:latin typeface="Calibri"/>
              <a:ea typeface="Calibri"/>
              <a:cs typeface="Calibri"/>
            </a:endParaRPr>
          </a:p>
          <a:p>
            <a:r>
              <a:rPr lang="en-US">
                <a:latin typeface="Calibri"/>
                <a:ea typeface="Calibri"/>
                <a:cs typeface="Calibri"/>
              </a:rPr>
              <a:t>Several Kilometers have been wound as of 2023. </a:t>
            </a:r>
          </a:p>
          <a:p>
            <a:endParaRPr lang="en-US">
              <a:latin typeface="Calibri"/>
              <a:ea typeface="Calibri"/>
              <a:cs typeface="Calibri"/>
            </a:endParaRPr>
          </a:p>
          <a:p>
            <a:r>
              <a:rPr lang="en-US">
                <a:latin typeface="Calibri"/>
                <a:ea typeface="Calibri"/>
                <a:cs typeface="Calibri"/>
              </a:rPr>
              <a:t>New technology that is capable of </a:t>
            </a:r>
            <a:r>
              <a:rPr lang="en-US" err="1">
                <a:latin typeface="Calibri"/>
                <a:ea typeface="Calibri"/>
                <a:cs typeface="Calibri"/>
              </a:rPr>
              <a:t>analysing</a:t>
            </a:r>
            <a:r>
              <a:rPr lang="en-US">
                <a:latin typeface="Calibri"/>
                <a:ea typeface="Calibri"/>
                <a:cs typeface="Calibri"/>
              </a:rPr>
              <a:t> </a:t>
            </a:r>
            <a:r>
              <a:rPr lang="en-US" err="1">
                <a:latin typeface="Calibri"/>
                <a:ea typeface="Calibri"/>
                <a:cs typeface="Calibri"/>
              </a:rPr>
              <a:t>structrual</a:t>
            </a:r>
            <a:r>
              <a:rPr lang="en-US">
                <a:latin typeface="Calibri"/>
                <a:ea typeface="Calibri"/>
                <a:cs typeface="Calibri"/>
              </a:rPr>
              <a:t> defects / lattice imperfections</a:t>
            </a:r>
          </a:p>
        </p:txBody>
      </p:sp>
      <p:sp>
        <p:nvSpPr>
          <p:cNvPr id="4" name="Slide Number Placeholder 3"/>
          <p:cNvSpPr>
            <a:spLocks noGrp="1"/>
          </p:cNvSpPr>
          <p:nvPr>
            <p:ph type="sldNum" sz="quarter" idx="5"/>
          </p:nvPr>
        </p:nvSpPr>
        <p:spPr/>
        <p:txBody>
          <a:bodyPr/>
          <a:lstStyle/>
          <a:p>
            <a:fld id="{FACD1A8B-BFEF-4A4B-89E7-D81D6C699EE0}" type="slidenum">
              <a:rPr lang="en-GB" smtClean="0"/>
              <a:t>38</a:t>
            </a:fld>
            <a:endParaRPr lang="en-GB"/>
          </a:p>
        </p:txBody>
      </p:sp>
    </p:spTree>
    <p:extLst>
      <p:ext uri="{BB962C8B-B14F-4D97-AF65-F5344CB8AC3E}">
        <p14:creationId xmlns:p14="http://schemas.microsoft.com/office/powerpoint/2010/main" val="3727749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Despite disappointment in '74, RAL continued to leverage its expertise and manufacturing capabilities to manufacture vast lengths of Rutherford Cable. </a:t>
            </a:r>
            <a:endParaRPr lang="en-US"/>
          </a:p>
          <a:p>
            <a:endParaRPr lang="en-GB"/>
          </a:p>
          <a:p>
            <a:r>
              <a:rPr lang="en-GB"/>
              <a:t>Developed a new technique termed internal winding of Rutherford Cable – essentially increased rate at which it could be assembled within the magnet. </a:t>
            </a:r>
          </a:p>
          <a:p>
            <a:endParaRPr lang="en-GB"/>
          </a:p>
          <a:p>
            <a:r>
              <a:rPr lang="en-GB" err="1"/>
              <a:t>Develoepd</a:t>
            </a:r>
            <a:r>
              <a:rPr lang="en-GB"/>
              <a:t> the cryogenics – cryogenics control box allowed for precise  control of the coolant circulation. </a:t>
            </a:r>
          </a:p>
          <a:p>
            <a:endParaRPr lang="en-GB"/>
          </a:p>
          <a:p>
            <a:r>
              <a:rPr lang="en-GB" b="1"/>
              <a:t>Our focus was primarily towards detector solenoids.</a:t>
            </a:r>
            <a:endParaRPr lang="en-GB"/>
          </a:p>
        </p:txBody>
      </p:sp>
      <p:sp>
        <p:nvSpPr>
          <p:cNvPr id="4" name="Slide Number Placeholder 3"/>
          <p:cNvSpPr>
            <a:spLocks noGrp="1"/>
          </p:cNvSpPr>
          <p:nvPr>
            <p:ph type="sldNum" sz="quarter" idx="5"/>
          </p:nvPr>
        </p:nvSpPr>
        <p:spPr/>
        <p:txBody>
          <a:bodyPr/>
          <a:lstStyle/>
          <a:p>
            <a:fld id="{FACD1A8B-BFEF-4A4B-89E7-D81D6C699EE0}" type="slidenum">
              <a:rPr lang="en-GB" smtClean="0"/>
              <a:t>39</a:t>
            </a:fld>
            <a:endParaRPr lang="en-GB"/>
          </a:p>
        </p:txBody>
      </p:sp>
    </p:spTree>
    <p:extLst>
      <p:ext uri="{BB962C8B-B14F-4D97-AF65-F5344CB8AC3E}">
        <p14:creationId xmlns:p14="http://schemas.microsoft.com/office/powerpoint/2010/main" val="2602575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LARGE COLD MASS STRUCTURE SUPPORTED BY 8 TOROIDS. </a:t>
            </a:r>
          </a:p>
          <a:p>
            <a:endParaRPr lang="en-US">
              <a:latin typeface="Calibri"/>
              <a:ea typeface="Calibri"/>
              <a:cs typeface="Calibri"/>
            </a:endParaRPr>
          </a:p>
          <a:p>
            <a:r>
              <a:rPr lang="en-US">
                <a:latin typeface="Calibri"/>
                <a:ea typeface="Calibri"/>
                <a:cs typeface="Calibri"/>
              </a:rPr>
              <a:t>30km of Rutherford cable coils. </a:t>
            </a:r>
          </a:p>
          <a:p>
            <a:endParaRPr lang="en-US">
              <a:latin typeface="Calibri"/>
              <a:ea typeface="Calibri"/>
              <a:cs typeface="Calibri"/>
            </a:endParaRPr>
          </a:p>
          <a:p>
            <a:r>
              <a:rPr lang="en-US" err="1">
                <a:latin typeface="Calibri"/>
                <a:ea typeface="Calibri"/>
                <a:cs typeface="Calibri"/>
              </a:rPr>
              <a:t>Emphasise</a:t>
            </a:r>
            <a:r>
              <a:rPr lang="en-US">
                <a:latin typeface="Calibri"/>
                <a:ea typeface="Calibri"/>
                <a:cs typeface="Calibri"/>
              </a:rPr>
              <a:t> here that we JUST DESIGNED it</a:t>
            </a:r>
          </a:p>
          <a:p>
            <a:endParaRPr lang="en-US">
              <a:latin typeface="Calibri"/>
              <a:ea typeface="Calibri"/>
              <a:cs typeface="Calibri"/>
            </a:endParaRPr>
          </a:p>
          <a:p>
            <a:r>
              <a:rPr lang="en-US">
                <a:latin typeface="Calibri"/>
                <a:ea typeface="Calibri"/>
                <a:cs typeface="Calibri"/>
              </a:rPr>
              <a:t>High purity aluminum substituted the use of a copper matrix – high thermal and electrical conductivity. </a:t>
            </a:r>
          </a:p>
          <a:p>
            <a:endParaRPr lang="en-US">
              <a:latin typeface="Calibri"/>
              <a:ea typeface="Calibri"/>
              <a:cs typeface="Calibri"/>
            </a:endParaRPr>
          </a:p>
          <a:p>
            <a:r>
              <a:rPr lang="en-US">
                <a:latin typeface="Calibri"/>
                <a:ea typeface="Calibri"/>
                <a:cs typeface="Calibri"/>
              </a:rPr>
              <a:t>Magnet heaters were present. 2 EC magnets have a combined energy storage of 400 MJ – kinetic of a energy freight train going at 100KPH. To limit the damage incurred during a quench, heaters were distributed throughout. They would fire if sensors surpassed a specific temperature threshold – distributing the energy evenly among all the coils. This would ensure the temperature never exceeded 100K</a:t>
            </a:r>
          </a:p>
          <a:p>
            <a:endParaRPr lang="en-US">
              <a:latin typeface="Calibri"/>
              <a:ea typeface="Calibri"/>
              <a:cs typeface="Calibri"/>
            </a:endParaRPr>
          </a:p>
          <a:p>
            <a:r>
              <a:rPr lang="en-US">
                <a:latin typeface="Calibri"/>
                <a:ea typeface="Calibri"/>
                <a:cs typeface="Calibri"/>
              </a:rPr>
              <a:t>Dynamic lines – carried vacuum, electronics, cryogenics for both end caps. Allowed for them to adopt two positions when active and when being installed. </a:t>
            </a:r>
          </a:p>
          <a:p>
            <a:r>
              <a:rPr lang="en-US">
                <a:latin typeface="Calibri"/>
                <a:ea typeface="Calibri"/>
                <a:cs typeface="Calibri"/>
              </a:rPr>
              <a:t>It took days to cool the 100s of Tonnes to cryogenic temperatures</a:t>
            </a:r>
          </a:p>
        </p:txBody>
      </p:sp>
      <p:sp>
        <p:nvSpPr>
          <p:cNvPr id="4" name="Slide Number Placeholder 3"/>
          <p:cNvSpPr>
            <a:spLocks noGrp="1"/>
          </p:cNvSpPr>
          <p:nvPr>
            <p:ph type="sldNum" sz="quarter" idx="5"/>
          </p:nvPr>
        </p:nvSpPr>
        <p:spPr/>
        <p:txBody>
          <a:bodyPr/>
          <a:lstStyle/>
          <a:p>
            <a:fld id="{FACD1A8B-BFEF-4A4B-89E7-D81D6C699EE0}" type="slidenum">
              <a:rPr lang="en-GB" smtClean="0"/>
              <a:t>40</a:t>
            </a:fld>
            <a:endParaRPr lang="en-GB"/>
          </a:p>
        </p:txBody>
      </p:sp>
    </p:spTree>
    <p:extLst>
      <p:ext uri="{BB962C8B-B14F-4D97-AF65-F5344CB8AC3E}">
        <p14:creationId xmlns:p14="http://schemas.microsoft.com/office/powerpoint/2010/main" val="1412073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36430-AA7A-20DE-E7F3-D0CC9984E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377A5-49FE-C16E-A11D-F2B0CE63F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D558C-7795-F662-13AD-3832DEBE9675}"/>
              </a:ext>
            </a:extLst>
          </p:cNvPr>
          <p:cNvSpPr>
            <a:spLocks noGrp="1"/>
          </p:cNvSpPr>
          <p:nvPr>
            <p:ph type="body" idx="1"/>
          </p:nvPr>
        </p:nvSpPr>
        <p:spPr/>
        <p:txBody>
          <a:bodyPr/>
          <a:lstStyle/>
          <a:p>
            <a:pPr>
              <a:lnSpc>
                <a:spcPts val="1657"/>
              </a:lnSpc>
            </a:pPr>
            <a:r>
              <a:rPr lang="en-US"/>
              <a:t>Select applications to discuss. </a:t>
            </a:r>
          </a:p>
          <a:p>
            <a:pPr>
              <a:lnSpc>
                <a:spcPts val="1657"/>
              </a:lnSpc>
            </a:pPr>
            <a:endParaRPr lang="en-US"/>
          </a:p>
          <a:p>
            <a:pPr>
              <a:lnSpc>
                <a:spcPts val="1657"/>
              </a:lnSpc>
            </a:pPr>
            <a:r>
              <a:rPr lang="en-US" err="1"/>
              <a:t>Analysing</a:t>
            </a:r>
            <a:r>
              <a:rPr lang="en-US"/>
              <a:t> precession frequency of nuclei within a magnetic field to help determine detailed information about the surrounding molecule. </a:t>
            </a:r>
            <a:r>
              <a:rPr lang="en-GB"/>
              <a:t> </a:t>
            </a:r>
            <a:endParaRPr lang="en-US"/>
          </a:p>
          <a:p>
            <a:pPr>
              <a:lnSpc>
                <a:spcPts val="1657"/>
              </a:lnSpc>
            </a:pPr>
            <a:endParaRPr lang="en-GB"/>
          </a:p>
          <a:p>
            <a:pPr>
              <a:lnSpc>
                <a:spcPts val="1657"/>
              </a:lnSpc>
            </a:pPr>
            <a:endParaRPr lang="en-GB"/>
          </a:p>
          <a:p>
            <a:pPr>
              <a:lnSpc>
                <a:spcPts val="1657"/>
              </a:lnSpc>
            </a:pPr>
            <a:endParaRPr lang="en-GB"/>
          </a:p>
          <a:p>
            <a:r>
              <a:rPr lang="en-GB"/>
              <a:t> </a:t>
            </a:r>
          </a:p>
        </p:txBody>
      </p:sp>
      <p:sp>
        <p:nvSpPr>
          <p:cNvPr id="4" name="Slide Number Placeholder 3">
            <a:extLst>
              <a:ext uri="{FF2B5EF4-FFF2-40B4-BE49-F238E27FC236}">
                <a16:creationId xmlns:a16="http://schemas.microsoft.com/office/drawing/2014/main" id="{0BE02338-6C25-0A53-4503-64AB8A79F098}"/>
              </a:ext>
            </a:extLst>
          </p:cNvPr>
          <p:cNvSpPr>
            <a:spLocks noGrp="1"/>
          </p:cNvSpPr>
          <p:nvPr>
            <p:ph type="sldNum" sz="quarter" idx="5"/>
          </p:nvPr>
        </p:nvSpPr>
        <p:spPr/>
        <p:txBody>
          <a:bodyPr/>
          <a:lstStyle/>
          <a:p>
            <a:fld id="{FACD1A8B-BFEF-4A4B-89E7-D81D6C699EE0}" type="slidenum">
              <a:rPr lang="en-GB" smtClean="0"/>
              <a:t>41</a:t>
            </a:fld>
            <a:endParaRPr lang="en-GB"/>
          </a:p>
        </p:txBody>
      </p:sp>
    </p:spTree>
    <p:extLst>
      <p:ext uri="{BB962C8B-B14F-4D97-AF65-F5344CB8AC3E}">
        <p14:creationId xmlns:p14="http://schemas.microsoft.com/office/powerpoint/2010/main" val="37665202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ADE31-2EC0-BBE0-BFE7-ACEC2A71C0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02B9F-716E-A234-E2FC-341C3AA56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28AE0-5068-F3E3-9FB4-BB93205EC95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AEBF85-70BC-9C97-6599-570149F861C8}"/>
              </a:ext>
            </a:extLst>
          </p:cNvPr>
          <p:cNvSpPr>
            <a:spLocks noGrp="1"/>
          </p:cNvSpPr>
          <p:nvPr>
            <p:ph type="sldNum" sz="quarter" idx="5"/>
          </p:nvPr>
        </p:nvSpPr>
        <p:spPr/>
        <p:txBody>
          <a:bodyPr/>
          <a:lstStyle/>
          <a:p>
            <a:fld id="{FACD1A8B-BFEF-4A4B-89E7-D81D6C699EE0}" type="slidenum">
              <a:rPr lang="en-GB" smtClean="0"/>
              <a:t>42</a:t>
            </a:fld>
            <a:endParaRPr lang="en-GB"/>
          </a:p>
        </p:txBody>
      </p:sp>
    </p:spTree>
    <p:extLst>
      <p:ext uri="{BB962C8B-B14F-4D97-AF65-F5344CB8AC3E}">
        <p14:creationId xmlns:p14="http://schemas.microsoft.com/office/powerpoint/2010/main" val="2773324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6074E-7AB0-EFBA-8F21-BE08284A19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85950B-DA89-D88A-E900-21FD6A4DA7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8B0F2-ED5A-6970-7B2E-686050EA988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1E6AA36-886E-F5C9-FB91-74D2702B932C}"/>
              </a:ext>
            </a:extLst>
          </p:cNvPr>
          <p:cNvSpPr>
            <a:spLocks noGrp="1"/>
          </p:cNvSpPr>
          <p:nvPr>
            <p:ph type="sldNum" sz="quarter" idx="5"/>
          </p:nvPr>
        </p:nvSpPr>
        <p:spPr/>
        <p:txBody>
          <a:bodyPr/>
          <a:lstStyle/>
          <a:p>
            <a:fld id="{FACD1A8B-BFEF-4A4B-89E7-D81D6C699EE0}" type="slidenum">
              <a:rPr lang="en-GB" smtClean="0"/>
              <a:t>43</a:t>
            </a:fld>
            <a:endParaRPr lang="en-GB"/>
          </a:p>
        </p:txBody>
      </p:sp>
    </p:spTree>
    <p:extLst>
      <p:ext uri="{BB962C8B-B14F-4D97-AF65-F5344CB8AC3E}">
        <p14:creationId xmlns:p14="http://schemas.microsoft.com/office/powerpoint/2010/main" val="564610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DB133-1A62-813E-1564-CCAE552B8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723F2-8298-C2F5-F0E8-95B25B47C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372BAD-CA07-6324-54FA-BED56DB30F6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27003EE-7108-BE5E-B6A2-E4D60C69D297}"/>
              </a:ext>
            </a:extLst>
          </p:cNvPr>
          <p:cNvSpPr>
            <a:spLocks noGrp="1"/>
          </p:cNvSpPr>
          <p:nvPr>
            <p:ph type="sldNum" sz="quarter" idx="5"/>
          </p:nvPr>
        </p:nvSpPr>
        <p:spPr/>
        <p:txBody>
          <a:bodyPr/>
          <a:lstStyle/>
          <a:p>
            <a:fld id="{FACD1A8B-BFEF-4A4B-89E7-D81D6C699EE0}" type="slidenum">
              <a:rPr lang="en-GB" smtClean="0"/>
              <a:t>44</a:t>
            </a:fld>
            <a:endParaRPr lang="en-GB"/>
          </a:p>
        </p:txBody>
      </p:sp>
    </p:spTree>
    <p:extLst>
      <p:ext uri="{BB962C8B-B14F-4D97-AF65-F5344CB8AC3E}">
        <p14:creationId xmlns:p14="http://schemas.microsoft.com/office/powerpoint/2010/main" val="2741884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EABAD-FD16-D5B9-6998-099AA1BB7B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3C02EE-1E97-BD9E-320D-764B47E0B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BF907-C255-ED54-9E9C-EF6E7D8659F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90672C2-8212-CC1A-37F1-8302D32C50FC}"/>
              </a:ext>
            </a:extLst>
          </p:cNvPr>
          <p:cNvSpPr>
            <a:spLocks noGrp="1"/>
          </p:cNvSpPr>
          <p:nvPr>
            <p:ph type="sldNum" sz="quarter" idx="5"/>
          </p:nvPr>
        </p:nvSpPr>
        <p:spPr/>
        <p:txBody>
          <a:bodyPr/>
          <a:lstStyle/>
          <a:p>
            <a:fld id="{FACD1A8B-BFEF-4A4B-89E7-D81D6C699EE0}" type="slidenum">
              <a:rPr lang="en-GB" smtClean="0"/>
              <a:t>5</a:t>
            </a:fld>
            <a:endParaRPr lang="en-GB"/>
          </a:p>
        </p:txBody>
      </p:sp>
    </p:spTree>
    <p:extLst>
      <p:ext uri="{BB962C8B-B14F-4D97-AF65-F5344CB8AC3E}">
        <p14:creationId xmlns:p14="http://schemas.microsoft.com/office/powerpoint/2010/main" val="4166123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FCF5B-EECD-03BA-DFEA-F9E99B4220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8A81E6-646D-F069-59F9-A131E07ED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D995E0-2EDF-8F72-2AD8-95896A367F6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262A8AF-FBF1-E1A6-EC2E-01563B24DEA1}"/>
              </a:ext>
            </a:extLst>
          </p:cNvPr>
          <p:cNvSpPr>
            <a:spLocks noGrp="1"/>
          </p:cNvSpPr>
          <p:nvPr>
            <p:ph type="sldNum" sz="quarter" idx="5"/>
          </p:nvPr>
        </p:nvSpPr>
        <p:spPr/>
        <p:txBody>
          <a:bodyPr/>
          <a:lstStyle/>
          <a:p>
            <a:fld id="{FACD1A8B-BFEF-4A4B-89E7-D81D6C699EE0}" type="slidenum">
              <a:rPr lang="en-GB" smtClean="0"/>
              <a:t>6</a:t>
            </a:fld>
            <a:endParaRPr lang="en-GB"/>
          </a:p>
        </p:txBody>
      </p:sp>
    </p:spTree>
    <p:extLst>
      <p:ext uri="{BB962C8B-B14F-4D97-AF65-F5344CB8AC3E}">
        <p14:creationId xmlns:p14="http://schemas.microsoft.com/office/powerpoint/2010/main" val="2344424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6293C-93A9-80C2-405D-3B726A6E8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FD9F8-6B7F-BADE-AA1B-509DF5F8B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E7D9A6-0157-F18F-C5FC-B3B015FE342F}"/>
              </a:ext>
            </a:extLst>
          </p:cNvPr>
          <p:cNvSpPr>
            <a:spLocks noGrp="1"/>
          </p:cNvSpPr>
          <p:nvPr>
            <p:ph type="body" idx="1"/>
          </p:nvPr>
        </p:nvSpPr>
        <p:spPr/>
        <p:txBody>
          <a:bodyPr/>
          <a:lstStyle/>
          <a:p>
            <a:r>
              <a:rPr lang="en-GB" err="1"/>
              <a:t>Mnetion</a:t>
            </a:r>
            <a:r>
              <a:rPr lang="en-GB"/>
              <a:t> he was a colleague or Karlingeh Onnes – he was the first scientist to determine  the distinction between Type I and II superconductivity. </a:t>
            </a:r>
          </a:p>
          <a:p>
            <a:endParaRPr lang="en-GB"/>
          </a:p>
          <a:p>
            <a:r>
              <a:rPr lang="en-GB"/>
              <a:t>Alloys behaved </a:t>
            </a:r>
            <a:r>
              <a:rPr lang="en-GB" err="1"/>
              <a:t>differenty</a:t>
            </a:r>
            <a:r>
              <a:rPr lang="en-GB"/>
              <a:t> than pure metals</a:t>
            </a:r>
          </a:p>
          <a:p>
            <a:endParaRPr lang="en-GB"/>
          </a:p>
          <a:p>
            <a:r>
              <a:rPr lang="en-GB"/>
              <a:t>Perfect diamagnetism – Exhibited prior to a magnetic field strength threshold, beyond this threshold it would enter a 'mixed state'. Here flux lines would enter the material at discrete points. </a:t>
            </a:r>
          </a:p>
          <a:p>
            <a:endParaRPr lang="en-GB"/>
          </a:p>
          <a:p>
            <a:r>
              <a:rPr lang="en-GB"/>
              <a:t>F. London was the first to hypothesise that these were quanta of flux. </a:t>
            </a:r>
          </a:p>
        </p:txBody>
      </p:sp>
      <p:sp>
        <p:nvSpPr>
          <p:cNvPr id="4" name="Slide Number Placeholder 3">
            <a:extLst>
              <a:ext uri="{FF2B5EF4-FFF2-40B4-BE49-F238E27FC236}">
                <a16:creationId xmlns:a16="http://schemas.microsoft.com/office/drawing/2014/main" id="{70F7BEE9-3454-8E96-0813-5DA74C1158D9}"/>
              </a:ext>
            </a:extLst>
          </p:cNvPr>
          <p:cNvSpPr>
            <a:spLocks noGrp="1"/>
          </p:cNvSpPr>
          <p:nvPr>
            <p:ph type="sldNum" sz="quarter" idx="5"/>
          </p:nvPr>
        </p:nvSpPr>
        <p:spPr/>
        <p:txBody>
          <a:bodyPr/>
          <a:lstStyle/>
          <a:p>
            <a:fld id="{FACD1A8B-BFEF-4A4B-89E7-D81D6C699EE0}" type="slidenum">
              <a:rPr lang="en-GB" smtClean="0"/>
              <a:t>7</a:t>
            </a:fld>
            <a:endParaRPr lang="en-GB"/>
          </a:p>
        </p:txBody>
      </p:sp>
    </p:spTree>
    <p:extLst>
      <p:ext uri="{BB962C8B-B14F-4D97-AF65-F5344CB8AC3E}">
        <p14:creationId xmlns:p14="http://schemas.microsoft.com/office/powerpoint/2010/main" val="1561913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82BAC-BF04-F835-5F35-566A5CBE5D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8B759-FAC0-9033-042D-414832E575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E76B8-FC04-3AE7-17E6-77D1D549D4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3D67FC-314D-51A1-0638-5575F96B2178}"/>
              </a:ext>
            </a:extLst>
          </p:cNvPr>
          <p:cNvSpPr>
            <a:spLocks noGrp="1"/>
          </p:cNvSpPr>
          <p:nvPr>
            <p:ph type="sldNum" sz="quarter" idx="5"/>
          </p:nvPr>
        </p:nvSpPr>
        <p:spPr/>
        <p:txBody>
          <a:bodyPr/>
          <a:lstStyle/>
          <a:p>
            <a:fld id="{FACD1A8B-BFEF-4A4B-89E7-D81D6C699EE0}" type="slidenum">
              <a:rPr lang="en-GB" smtClean="0"/>
              <a:t>8</a:t>
            </a:fld>
            <a:endParaRPr lang="en-GB"/>
          </a:p>
        </p:txBody>
      </p:sp>
    </p:spTree>
    <p:extLst>
      <p:ext uri="{BB962C8B-B14F-4D97-AF65-F5344CB8AC3E}">
        <p14:creationId xmlns:p14="http://schemas.microsoft.com/office/powerpoint/2010/main" val="422286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8BB9B-481F-8B55-2DA7-735EF4CFC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D6D8D-249B-316F-4DF8-AC2B726618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1D30D-3811-7D03-A505-CC22C2851F75}"/>
              </a:ext>
            </a:extLst>
          </p:cNvPr>
          <p:cNvSpPr>
            <a:spLocks noGrp="1"/>
          </p:cNvSpPr>
          <p:nvPr>
            <p:ph type="body" idx="1"/>
          </p:nvPr>
        </p:nvSpPr>
        <p:spPr/>
        <p:txBody>
          <a:bodyPr/>
          <a:lstStyle/>
          <a:p>
            <a:r>
              <a:rPr lang="en-GB"/>
              <a:t>Mixed as normal cores coexist with superconducting state. </a:t>
            </a:r>
          </a:p>
          <a:p>
            <a:r>
              <a:rPr lang="en-GB"/>
              <a:t>Tiny flux lines that enter at discrete points</a:t>
            </a:r>
          </a:p>
        </p:txBody>
      </p:sp>
      <p:sp>
        <p:nvSpPr>
          <p:cNvPr id="4" name="Slide Number Placeholder 3">
            <a:extLst>
              <a:ext uri="{FF2B5EF4-FFF2-40B4-BE49-F238E27FC236}">
                <a16:creationId xmlns:a16="http://schemas.microsoft.com/office/drawing/2014/main" id="{C9B0C819-CF09-E8A4-CFE1-E6C43ACCFF3F}"/>
              </a:ext>
            </a:extLst>
          </p:cNvPr>
          <p:cNvSpPr>
            <a:spLocks noGrp="1"/>
          </p:cNvSpPr>
          <p:nvPr>
            <p:ph type="sldNum" sz="quarter" idx="5"/>
          </p:nvPr>
        </p:nvSpPr>
        <p:spPr/>
        <p:txBody>
          <a:bodyPr/>
          <a:lstStyle/>
          <a:p>
            <a:fld id="{FACD1A8B-BFEF-4A4B-89E7-D81D6C699EE0}" type="slidenum">
              <a:rPr lang="en-GB" smtClean="0"/>
              <a:t>9</a:t>
            </a:fld>
            <a:endParaRPr lang="en-GB"/>
          </a:p>
        </p:txBody>
      </p:sp>
    </p:spTree>
    <p:extLst>
      <p:ext uri="{BB962C8B-B14F-4D97-AF65-F5344CB8AC3E}">
        <p14:creationId xmlns:p14="http://schemas.microsoft.com/office/powerpoint/2010/main" val="2859056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8A86E-FD2F-1FDF-AECF-4C5789BB3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901F1-EADE-2967-2A4B-089A9F885F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01043-4CB5-F568-7D0C-4FC698374A07}"/>
              </a:ext>
            </a:extLst>
          </p:cNvPr>
          <p:cNvSpPr>
            <a:spLocks noGrp="1"/>
          </p:cNvSpPr>
          <p:nvPr>
            <p:ph type="body" idx="1"/>
          </p:nvPr>
        </p:nvSpPr>
        <p:spPr/>
        <p:txBody>
          <a:bodyPr/>
          <a:lstStyle/>
          <a:p>
            <a:r>
              <a:rPr lang="en-GB"/>
              <a:t>Faradays law of induction states that the electric fields generated by circulating magnetic fields generate an E.M.</a:t>
            </a:r>
          </a:p>
          <a:p>
            <a:endParaRPr lang="en-GB"/>
          </a:p>
          <a:p>
            <a:r>
              <a:rPr lang="en-GB"/>
              <a:t>Here is a superconducting material within a magnetic field (coming out from the screen), a flowing bulk current and a force applied (I'll go on to explain). Orange represents superconductivity whereas blue represents superconductivity. </a:t>
            </a:r>
          </a:p>
          <a:p>
            <a:endParaRPr lang="en-GB"/>
          </a:p>
          <a:p>
            <a:r>
              <a:rPr lang="en-GB"/>
              <a:t>Fluxoids adopt an even distribution among the superconducting material – their mutual repulsion means the most energetically favourable configuration is an even distribution. </a:t>
            </a:r>
          </a:p>
          <a:p>
            <a:endParaRPr lang="en-GB"/>
          </a:p>
          <a:p>
            <a:r>
              <a:rPr lang="en-GB"/>
              <a:t>Uniform flux distribution = uniform flux density meaning there is no field gradient </a:t>
            </a:r>
          </a:p>
          <a:p>
            <a:endParaRPr lang="en-GB"/>
          </a:p>
          <a:p>
            <a:r>
              <a:rPr lang="en-GB"/>
              <a:t>Lorentz force is applied to the fluxoids within an external magnetic field. </a:t>
            </a:r>
          </a:p>
          <a:p>
            <a:endParaRPr lang="en-GB"/>
          </a:p>
          <a:p>
            <a:r>
              <a:rPr lang="en-GB"/>
              <a:t>They move freely without the influence of other external forces.</a:t>
            </a:r>
          </a:p>
          <a:p>
            <a:endParaRPr lang="en-GB"/>
          </a:p>
          <a:p>
            <a:r>
              <a:rPr lang="en-GB"/>
              <a:t>Redistribution of fluxoids due to this Lorentz force – flux flow – deposits energy.</a:t>
            </a:r>
          </a:p>
        </p:txBody>
      </p:sp>
      <p:sp>
        <p:nvSpPr>
          <p:cNvPr id="4" name="Slide Number Placeholder 3">
            <a:extLst>
              <a:ext uri="{FF2B5EF4-FFF2-40B4-BE49-F238E27FC236}">
                <a16:creationId xmlns:a16="http://schemas.microsoft.com/office/drawing/2014/main" id="{857298B2-14E3-8C24-4850-6A6DE418CD83}"/>
              </a:ext>
            </a:extLst>
          </p:cNvPr>
          <p:cNvSpPr>
            <a:spLocks noGrp="1"/>
          </p:cNvSpPr>
          <p:nvPr>
            <p:ph type="sldNum" sz="quarter" idx="5"/>
          </p:nvPr>
        </p:nvSpPr>
        <p:spPr/>
        <p:txBody>
          <a:bodyPr/>
          <a:lstStyle/>
          <a:p>
            <a:fld id="{FACD1A8B-BFEF-4A4B-89E7-D81D6C699EE0}" type="slidenum">
              <a:rPr lang="en-GB" smtClean="0"/>
              <a:t>10</a:t>
            </a:fld>
            <a:endParaRPr lang="en-GB"/>
          </a:p>
        </p:txBody>
      </p:sp>
    </p:spTree>
    <p:extLst>
      <p:ext uri="{BB962C8B-B14F-4D97-AF65-F5344CB8AC3E}">
        <p14:creationId xmlns:p14="http://schemas.microsoft.com/office/powerpoint/2010/main" val="3510481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62546F-621B-4347-9FA1-5427C218B609}" type="datetimeFigureOut">
              <a:rPr lang="en-GB" smtClean="0"/>
              <a:t>16/04/2025</a:t>
            </a:fld>
            <a:endParaRPr lang="en-GB"/>
          </a:p>
        </p:txBody>
      </p:sp>
      <p:sp>
        <p:nvSpPr>
          <p:cNvPr id="5" name="Footer Placeholder 4"/>
          <p:cNvSpPr>
            <a:spLocks noGrp="1"/>
          </p:cNvSpPr>
          <p:nvPr>
            <p:ph type="ftr" sz="quarter" idx="11"/>
          </p:nvPr>
        </p:nvSpPr>
        <p:spPr>
          <a:xfrm>
            <a:off x="5332412" y="5883275"/>
            <a:ext cx="4324044" cy="365125"/>
          </a:xfrm>
        </p:spPr>
        <p:txBody>
          <a:bodyPr/>
          <a:lstStyle/>
          <a:p>
            <a:endParaRPr lang="en-GB"/>
          </a:p>
        </p:txBody>
      </p:sp>
      <p:sp>
        <p:nvSpPr>
          <p:cNvPr id="6" name="Slide Number Placeholder 5"/>
          <p:cNvSpPr>
            <a:spLocks noGrp="1"/>
          </p:cNvSpPr>
          <p:nvPr>
            <p:ph type="sldNum" sz="quarter" idx="12"/>
          </p:nvPr>
        </p:nvSpPr>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2379681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62546F-621B-4347-9FA1-5427C218B609}" type="datetimeFigureOut">
              <a:rPr lang="en-GB" smtClean="0"/>
              <a:t>16/04/2025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2453103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62546F-621B-4347-9FA1-5427C218B609}"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3647005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62546F-621B-4347-9FA1-5427C218B609}"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2412226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62546F-621B-4347-9FA1-5427C218B609}"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2299041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62546F-621B-4347-9FA1-5427C218B609}"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3812718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62546F-621B-4347-9FA1-5427C218B609}"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4017892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62546F-621B-4347-9FA1-5427C218B609}"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2407617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62546F-621B-4347-9FA1-5427C218B609}"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1935805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62546F-621B-4347-9FA1-5427C218B609}"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951856" y="5867131"/>
            <a:ext cx="551167" cy="365125"/>
          </a:xfrm>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1056424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62546F-621B-4347-9FA1-5427C218B609}"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3474003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62546F-621B-4347-9FA1-5427C218B609}" type="datetimeFigureOut">
              <a:rPr lang="en-GB" smtClean="0"/>
              <a:t>16/04/2025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939005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62546F-621B-4347-9FA1-5427C218B609}" type="datetimeFigureOut">
              <a:rPr lang="en-GB" smtClean="0"/>
              <a:t>16/04/2025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2956939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62546F-621B-4347-9FA1-5427C218B609}" type="datetimeFigureOut">
              <a:rPr lang="en-GB" smtClean="0"/>
              <a:t>16/04/2025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2019184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62546F-621B-4347-9FA1-5427C218B609}" type="datetimeFigureOut">
              <a:rPr lang="en-GB" smtClean="0"/>
              <a:t>16/04/2025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3783699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62546F-621B-4347-9FA1-5427C218B609}" type="datetimeFigureOut">
              <a:rPr lang="en-GB" smtClean="0"/>
              <a:t>16/04/2025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314724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62546F-621B-4347-9FA1-5427C218B609}" type="datetimeFigureOut">
              <a:rPr lang="en-GB" smtClean="0"/>
              <a:t>16/04/2025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0CFDE4-D2CB-4B4E-A371-A32BFDA779C4}" type="slidenum">
              <a:rPr lang="en-GB" smtClean="0"/>
              <a:t>‹#›</a:t>
            </a:fld>
            <a:endParaRPr lang="en-GB"/>
          </a:p>
        </p:txBody>
      </p:sp>
    </p:spTree>
    <p:extLst>
      <p:ext uri="{BB962C8B-B14F-4D97-AF65-F5344CB8AC3E}">
        <p14:creationId xmlns:p14="http://schemas.microsoft.com/office/powerpoint/2010/main" val="4054798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B62546F-621B-4347-9FA1-5427C218B609}" type="datetimeFigureOut">
              <a:rPr lang="en-GB" smtClean="0"/>
              <a:t>16/04/2025</a:t>
            </a:fld>
            <a:endParaRPr lang="en-GB"/>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40CFDE4-D2CB-4B4E-A371-A32BFDA779C4}" type="slidenum">
              <a:rPr lang="en-GB" smtClean="0"/>
              <a:t>‹#›</a:t>
            </a:fld>
            <a:endParaRPr lang="en-GB"/>
          </a:p>
        </p:txBody>
      </p:sp>
    </p:spTree>
    <p:extLst>
      <p:ext uri="{BB962C8B-B14F-4D97-AF65-F5344CB8AC3E}">
        <p14:creationId xmlns:p14="http://schemas.microsoft.com/office/powerpoint/2010/main" val="1195916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7_D5DEA02C.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0A_8FAD017B.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0D_D7751E2C.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0E_E65BB009.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12_1BDBAAD5.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microsoft.com/office/2018/10/relationships/comments" Target="../comments/modernComment_110_901D4862.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0F_C86D0BE0.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1C_494E3CDD.xm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microsoft.com/office/2018/10/relationships/comments" Target="../comments/modernComment_119_7D4A179A.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microsoft.com/office/2018/10/relationships/comments" Target="../comments/modernComment_121_8E9F9FE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researchgate.net/publication/316317422_A_new_understanding_of_the_heat_treatment_of_Nb3Sn_superconducting_wires" TargetMode="External"/><Relationship Id="rId5" Type="http://schemas.openxmlformats.org/officeDocument/2006/relationships/image" Target="../media/image38.jpe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8/10/relationships/comments" Target="../comments/modernComment_123_174965C.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129_943A481C.xml"/><Relationship Id="rId7"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news.fnal.gov/wp-content/uploads/2017/11/beam-line-sc-magnets-tevatron.pdf" TargetMode="External"/><Relationship Id="rId13" Type="http://schemas.openxmlformats.org/officeDocument/2006/relationships/hyperlink" Target="https://doi.org/10.1093/oso/9780198517641.001.0001" TargetMode="External"/><Relationship Id="rId3" Type="http://schemas.openxmlformats.org/officeDocument/2006/relationships/hyperlink" Target="https://www.ppd.stfc.ac.uk/Pages/RAL-Reports.aspx" TargetMode="External"/><Relationship Id="rId7" Type="http://schemas.openxmlformats.org/officeDocument/2006/relationships/hyperlink" Target="https://inspirehep.net/files/d12cb5cf1c24f276e6af5c22b3dd0813" TargetMode="External"/><Relationship Id="rId12" Type="http://schemas.openxmlformats.org/officeDocument/2006/relationships/hyperlink" Target="https://www.frontiersin.org/journals/oncology/articles/10.3389/fonc.2021.737837/ful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cas.web.cern.ch/sites/default/files/lectures/frascati-2008/wilson.pdf" TargetMode="External"/><Relationship Id="rId11" Type="http://schemas.openxmlformats.org/officeDocument/2006/relationships/hyperlink" Target="https://ieeecsc.org/events/75th-anniversary-discovery-superconductivity" TargetMode="External"/><Relationship Id="rId5" Type="http://schemas.openxmlformats.org/officeDocument/2006/relationships/hyperlink" Target="https://cern70.cern/superconductors-accelerate-progress/" TargetMode="External"/><Relationship Id="rId10" Type="http://schemas.openxmlformats.org/officeDocument/2006/relationships/hyperlink" Target="https://www.chilton-computing.org.uk/ral/literature/bulletin.htm" TargetMode="External"/><Relationship Id="rId4" Type="http://schemas.openxmlformats.org/officeDocument/2006/relationships/hyperlink" Target="https://www.chilton-computing.org.uk/ral/literature/technical.htm#hep" TargetMode="External"/><Relationship Id="rId9" Type="http://schemas.openxmlformats.org/officeDocument/2006/relationships/hyperlink" Target="https://news.fnal.gov/2017/12/ieee-honors-game-changing-tevatron-technology/"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A close-up of a blue and black pattern&#10;&#10;AI-generated content may be incorrect.">
            <a:extLst>
              <a:ext uri="{FF2B5EF4-FFF2-40B4-BE49-F238E27FC236}">
                <a16:creationId xmlns:a16="http://schemas.microsoft.com/office/drawing/2014/main" id="{5FE96065-80BA-D866-C1FC-316148C53217}"/>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24002" b="19323"/>
          <a:stretch/>
        </p:blipFill>
        <p:spPr bwMode="auto">
          <a:xfrm>
            <a:off x="627" y="608"/>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8668ED-A2FA-FBB0-9E71-82E592B9EC65}"/>
              </a:ext>
            </a:extLst>
          </p:cNvPr>
          <p:cNvSpPr>
            <a:spLocks noGrp="1"/>
          </p:cNvSpPr>
          <p:nvPr>
            <p:ph type="ctrTitle"/>
          </p:nvPr>
        </p:nvSpPr>
        <p:spPr>
          <a:xfrm>
            <a:off x="552450" y="1536700"/>
            <a:ext cx="11347450" cy="1946430"/>
          </a:xfrm>
        </p:spPr>
        <p:txBody>
          <a:bodyPr>
            <a:normAutofit fontScale="90000"/>
          </a:bodyPr>
          <a:lstStyle/>
          <a:p>
            <a:r>
              <a:rPr lang="en-GB" b="1">
                <a:solidFill>
                  <a:srgbClr val="FFFFFF"/>
                </a:solidFill>
              </a:rPr>
              <a:t>DNA of Superconducting magnets: </a:t>
            </a:r>
            <a:br>
              <a:rPr lang="en-GB" b="1">
                <a:solidFill>
                  <a:srgbClr val="FFFFFF"/>
                </a:solidFill>
              </a:rPr>
            </a:br>
            <a:r>
              <a:rPr lang="en-GB" b="1">
                <a:solidFill>
                  <a:srgbClr val="FFFFFF"/>
                </a:solidFill>
              </a:rPr>
              <a:t>Rutherford Cable</a:t>
            </a:r>
          </a:p>
        </p:txBody>
      </p:sp>
      <p:sp>
        <p:nvSpPr>
          <p:cNvPr id="3" name="Subtitle 2">
            <a:extLst>
              <a:ext uri="{FF2B5EF4-FFF2-40B4-BE49-F238E27FC236}">
                <a16:creationId xmlns:a16="http://schemas.microsoft.com/office/drawing/2014/main" id="{D0C477F8-2BBF-0389-294C-2BEB2E1C1B56}"/>
              </a:ext>
            </a:extLst>
          </p:cNvPr>
          <p:cNvSpPr>
            <a:spLocks noGrp="1"/>
          </p:cNvSpPr>
          <p:nvPr>
            <p:ph type="subTitle" idx="1"/>
          </p:nvPr>
        </p:nvSpPr>
        <p:spPr>
          <a:xfrm>
            <a:off x="1581150" y="3483130"/>
            <a:ext cx="9144000" cy="1098395"/>
          </a:xfrm>
        </p:spPr>
        <p:txBody>
          <a:bodyPr>
            <a:normAutofit/>
          </a:bodyPr>
          <a:lstStyle/>
          <a:p>
            <a:r>
              <a:rPr lang="en-GB">
                <a:solidFill>
                  <a:srgbClr val="FFFFFF"/>
                </a:solidFill>
              </a:rPr>
              <a:t>The development of superconducting filamentary composites, Rutherford Cable and their modern impact.</a:t>
            </a:r>
          </a:p>
        </p:txBody>
      </p:sp>
    </p:spTree>
    <p:extLst>
      <p:ext uri="{BB962C8B-B14F-4D97-AF65-F5344CB8AC3E}">
        <p14:creationId xmlns:p14="http://schemas.microsoft.com/office/powerpoint/2010/main" val="26833091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DA9BF-BCDE-C51E-9616-49D8BCA23B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979EFE-591D-B06C-D36B-92D28019674A}"/>
              </a:ext>
            </a:extLst>
          </p:cNvPr>
          <p:cNvSpPr>
            <a:spLocks noGrp="1"/>
          </p:cNvSpPr>
          <p:nvPr>
            <p:ph type="title"/>
          </p:nvPr>
        </p:nvSpPr>
        <p:spPr>
          <a:xfrm>
            <a:off x="1155700" y="112713"/>
            <a:ext cx="10515600" cy="638175"/>
          </a:xfrm>
        </p:spPr>
        <p:txBody>
          <a:bodyPr>
            <a:normAutofit fontScale="90000"/>
          </a:bodyPr>
          <a:lstStyle/>
          <a:p>
            <a:r>
              <a:rPr lang="en-GB"/>
              <a:t>Flux Flow and Pinning</a:t>
            </a:r>
          </a:p>
        </p:txBody>
      </p:sp>
      <p:sp>
        <p:nvSpPr>
          <p:cNvPr id="3" name="Content Placeholder 2">
            <a:extLst>
              <a:ext uri="{FF2B5EF4-FFF2-40B4-BE49-F238E27FC236}">
                <a16:creationId xmlns:a16="http://schemas.microsoft.com/office/drawing/2014/main" id="{03B17CF0-761F-78D9-2AFF-EC84F50B03BF}"/>
              </a:ext>
            </a:extLst>
          </p:cNvPr>
          <p:cNvSpPr>
            <a:spLocks noGrp="1"/>
          </p:cNvSpPr>
          <p:nvPr>
            <p:ph idx="1"/>
          </p:nvPr>
        </p:nvSpPr>
        <p:spPr>
          <a:xfrm>
            <a:off x="1416050" y="1011889"/>
            <a:ext cx="10515600" cy="2049399"/>
          </a:xfrm>
        </p:spPr>
        <p:txBody>
          <a:bodyPr>
            <a:normAutofit/>
          </a:bodyPr>
          <a:lstStyle/>
          <a:p>
            <a:pPr algn="l" rtl="0" fontAlgn="base">
              <a:lnSpc>
                <a:spcPts val="1569"/>
              </a:lnSpc>
              <a:spcAft>
                <a:spcPts val="800"/>
              </a:spcAft>
            </a:pPr>
            <a:endParaRPr lang="en-GB" sz="1600" i="0">
              <a:solidFill>
                <a:srgbClr val="000000"/>
              </a:solidFill>
              <a:effectLst/>
              <a:latin typeface="Aptos"/>
              <a:cs typeface="Segoe UI"/>
            </a:endParaRPr>
          </a:p>
          <a:p>
            <a:pPr algn="l" rtl="0" fontAlgn="base">
              <a:lnSpc>
                <a:spcPts val="1569"/>
              </a:lnSpc>
              <a:spcAft>
                <a:spcPts val="800"/>
              </a:spcAft>
            </a:pPr>
            <a:endParaRPr lang="en-GB" sz="1100"/>
          </a:p>
        </p:txBody>
      </p:sp>
      <p:sp>
        <p:nvSpPr>
          <p:cNvPr id="6" name="TextBox 5">
            <a:extLst>
              <a:ext uri="{FF2B5EF4-FFF2-40B4-BE49-F238E27FC236}">
                <a16:creationId xmlns:a16="http://schemas.microsoft.com/office/drawing/2014/main" id="{A9933768-1923-C5BA-548E-68AEE4C59277}"/>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No:9</a:t>
            </a:r>
          </a:p>
        </p:txBody>
      </p:sp>
      <p:sp>
        <p:nvSpPr>
          <p:cNvPr id="9" name="TextBox 8">
            <a:extLst>
              <a:ext uri="{FF2B5EF4-FFF2-40B4-BE49-F238E27FC236}">
                <a16:creationId xmlns:a16="http://schemas.microsoft.com/office/drawing/2014/main" id="{E0E3B6DD-C288-93BA-C7CB-BEE1808C27EF}"/>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sp>
        <p:nvSpPr>
          <p:cNvPr id="8" name="TextBox 7">
            <a:extLst>
              <a:ext uri="{FF2B5EF4-FFF2-40B4-BE49-F238E27FC236}">
                <a16:creationId xmlns:a16="http://schemas.microsoft.com/office/drawing/2014/main" id="{39C3A851-5A87-4E28-37FA-C27C89673B29}"/>
              </a:ext>
            </a:extLst>
          </p:cNvPr>
          <p:cNvSpPr txBox="1"/>
          <p:nvPr/>
        </p:nvSpPr>
        <p:spPr>
          <a:xfrm>
            <a:off x="1749972" y="1711785"/>
            <a:ext cx="4797415" cy="2774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14"/>
              </a:lnSpc>
            </a:pPr>
            <a:endParaRPr lang="en-US" sz="1400">
              <a:latin typeface="Aptos"/>
              <a:cs typeface="Arial"/>
            </a:endParaRPr>
          </a:p>
          <a:p>
            <a:pPr marL="285750" indent="-285750">
              <a:lnSpc>
                <a:spcPts val="1914"/>
              </a:lnSpc>
              <a:buFont typeface="Arial"/>
              <a:buChar char="•"/>
            </a:pPr>
            <a:r>
              <a:rPr lang="en-US">
                <a:latin typeface="Aptos"/>
                <a:cs typeface="Arial"/>
              </a:rPr>
              <a:t>Fluxoids are evenly distributed</a:t>
            </a:r>
            <a:endParaRPr lang="en-US">
              <a:latin typeface="Corbel" panose="020B0503020204020204"/>
              <a:cs typeface="Arial"/>
            </a:endParaRPr>
          </a:p>
          <a:p>
            <a:pPr>
              <a:lnSpc>
                <a:spcPts val="1914"/>
              </a:lnSpc>
            </a:pPr>
            <a:endParaRPr lang="en-US" b="1">
              <a:latin typeface="Aptos"/>
              <a:cs typeface="Arial"/>
            </a:endParaRPr>
          </a:p>
          <a:p>
            <a:pPr marL="285750" indent="-285750">
              <a:lnSpc>
                <a:spcPts val="1914"/>
              </a:lnSpc>
              <a:buFont typeface="Arial"/>
              <a:buChar char="•"/>
            </a:pPr>
            <a:r>
              <a:rPr lang="en-US" b="1">
                <a:latin typeface="Aptos"/>
                <a:cs typeface="Arial"/>
              </a:rPr>
              <a:t>Uniform magnetic flux density – Zero field gradient</a:t>
            </a:r>
            <a:endParaRPr lang="en-US">
              <a:latin typeface="Corbel" panose="020B0503020204020204"/>
              <a:cs typeface="Arial"/>
            </a:endParaRPr>
          </a:p>
          <a:p>
            <a:pPr>
              <a:lnSpc>
                <a:spcPts val="1914"/>
              </a:lnSpc>
            </a:pPr>
            <a:endParaRPr lang="en-US">
              <a:latin typeface="Aptos"/>
              <a:cs typeface="Arial"/>
            </a:endParaRPr>
          </a:p>
          <a:p>
            <a:pPr marL="228600" indent="-228600">
              <a:lnSpc>
                <a:spcPts val="1914"/>
              </a:lnSpc>
              <a:buFont typeface="Arial"/>
              <a:buChar char="•"/>
            </a:pPr>
            <a:r>
              <a:rPr lang="en-US">
                <a:latin typeface="Aptos"/>
                <a:cs typeface="Arial"/>
              </a:rPr>
              <a:t>Lorentz force applied within an external magnetic field</a:t>
            </a:r>
          </a:p>
          <a:p>
            <a:pPr marL="228600" indent="-228600">
              <a:lnSpc>
                <a:spcPts val="1914"/>
              </a:lnSpc>
              <a:buFont typeface="Arial"/>
              <a:buChar char="•"/>
            </a:pPr>
            <a:endParaRPr lang="en-US">
              <a:latin typeface="Aptos"/>
              <a:cs typeface="Arial"/>
            </a:endParaRPr>
          </a:p>
          <a:p>
            <a:pPr marL="228600" indent="-228600">
              <a:lnSpc>
                <a:spcPts val="1914"/>
              </a:lnSpc>
              <a:buFont typeface="Arial"/>
              <a:buChar char="•"/>
            </a:pPr>
            <a:r>
              <a:rPr lang="en-US">
                <a:latin typeface="Aptos"/>
                <a:cs typeface="Arial"/>
              </a:rPr>
              <a:t>This force causes the fluxoids to move freely - dissipative process called </a:t>
            </a:r>
            <a:r>
              <a:rPr lang="en-US" b="1">
                <a:latin typeface="Aptos"/>
                <a:cs typeface="Arial"/>
              </a:rPr>
              <a:t>Flux flow</a:t>
            </a:r>
            <a:endParaRPr lang="en-US"/>
          </a:p>
        </p:txBody>
      </p:sp>
      <p:pic>
        <p:nvPicPr>
          <p:cNvPr id="11" name="Picture 10" descr="A screenshot of a game&#10;&#10;AI-generated content may be incorrect.">
            <a:extLst>
              <a:ext uri="{FF2B5EF4-FFF2-40B4-BE49-F238E27FC236}">
                <a16:creationId xmlns:a16="http://schemas.microsoft.com/office/drawing/2014/main" id="{AD1EB301-EEEA-07F4-7950-36A6F6B08C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986" y="1482251"/>
            <a:ext cx="4389627" cy="4594939"/>
          </a:xfrm>
          <a:prstGeom prst="rect">
            <a:avLst/>
          </a:prstGeom>
        </p:spPr>
      </p:pic>
    </p:spTree>
    <p:extLst>
      <p:ext uri="{BB962C8B-B14F-4D97-AF65-F5344CB8AC3E}">
        <p14:creationId xmlns:p14="http://schemas.microsoft.com/office/powerpoint/2010/main" val="3588137004"/>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5B76-7D7C-583E-3353-8C4899EC7B14}"/>
              </a:ext>
            </a:extLst>
          </p:cNvPr>
          <p:cNvSpPr>
            <a:spLocks noGrp="1"/>
          </p:cNvSpPr>
          <p:nvPr>
            <p:ph type="title"/>
          </p:nvPr>
        </p:nvSpPr>
        <p:spPr>
          <a:xfrm>
            <a:off x="1602240" y="-70523"/>
            <a:ext cx="3333495" cy="1504335"/>
          </a:xfrm>
        </p:spPr>
        <p:txBody>
          <a:bodyPr>
            <a:normAutofit/>
          </a:bodyPr>
          <a:lstStyle/>
          <a:p>
            <a:r>
              <a:rPr lang="en-US" sz="2400"/>
              <a:t>Flux Pinning</a:t>
            </a:r>
          </a:p>
        </p:txBody>
      </p:sp>
      <p:sp>
        <p:nvSpPr>
          <p:cNvPr id="3" name="Content Placeholder 2">
            <a:extLst>
              <a:ext uri="{FF2B5EF4-FFF2-40B4-BE49-F238E27FC236}">
                <a16:creationId xmlns:a16="http://schemas.microsoft.com/office/drawing/2014/main" id="{251F3386-DDAD-0739-0EA8-E1D608FB72FC}"/>
              </a:ext>
            </a:extLst>
          </p:cNvPr>
          <p:cNvSpPr>
            <a:spLocks noGrp="1"/>
          </p:cNvSpPr>
          <p:nvPr>
            <p:ph idx="1"/>
          </p:nvPr>
        </p:nvSpPr>
        <p:spPr>
          <a:xfrm>
            <a:off x="1484311" y="1233713"/>
            <a:ext cx="3333496" cy="4249058"/>
          </a:xfrm>
        </p:spPr>
        <p:txBody>
          <a:bodyPr vert="horz" lIns="91440" tIns="45720" rIns="91440" bIns="45720" rtlCol="0" anchor="t">
            <a:normAutofit/>
          </a:bodyPr>
          <a:lstStyle/>
          <a:p>
            <a:pPr marL="228600" indent="-228600">
              <a:lnSpc>
                <a:spcPct val="90000"/>
              </a:lnSpc>
              <a:spcBef>
                <a:spcPts val="0"/>
              </a:spcBef>
            </a:pPr>
            <a:r>
              <a:rPr lang="en-US" sz="1400">
                <a:latin typeface="Aptos"/>
              </a:rPr>
              <a:t> </a:t>
            </a:r>
            <a:r>
              <a:rPr lang="en-US" sz="1800">
                <a:latin typeface="Aptos"/>
              </a:rPr>
              <a:t>Metal impurities / lattice imperfections serve as 'pinning </a:t>
            </a:r>
            <a:r>
              <a:rPr lang="en-US" sz="1800" err="1">
                <a:latin typeface="Aptos"/>
              </a:rPr>
              <a:t>centres</a:t>
            </a:r>
            <a:r>
              <a:rPr lang="en-US" sz="1800">
                <a:latin typeface="Aptos"/>
              </a:rPr>
              <a:t>. </a:t>
            </a:r>
          </a:p>
          <a:p>
            <a:pPr marL="228600" indent="-228600">
              <a:lnSpc>
                <a:spcPct val="90000"/>
              </a:lnSpc>
              <a:spcBef>
                <a:spcPts val="0"/>
              </a:spcBef>
              <a:buClr>
                <a:srgbClr val="1287C3"/>
              </a:buClr>
            </a:pPr>
            <a:endParaRPr lang="en-US" sz="1800">
              <a:latin typeface="Aptos"/>
            </a:endParaRPr>
          </a:p>
          <a:p>
            <a:pPr marL="228600" indent="-228600">
              <a:lnSpc>
                <a:spcPct val="90000"/>
              </a:lnSpc>
              <a:spcBef>
                <a:spcPts val="0"/>
              </a:spcBef>
              <a:buClr>
                <a:srgbClr val="1287C3"/>
              </a:buClr>
            </a:pPr>
            <a:r>
              <a:rPr lang="en-US" sz="1800" b="1">
                <a:latin typeface="Aptos"/>
              </a:rPr>
              <a:t>Non uniform magnetic flux density = Field gradient</a:t>
            </a:r>
          </a:p>
          <a:p>
            <a:pPr marL="228600" indent="-228600">
              <a:lnSpc>
                <a:spcPct val="90000"/>
              </a:lnSpc>
              <a:spcBef>
                <a:spcPts val="0"/>
              </a:spcBef>
              <a:buClr>
                <a:srgbClr val="1287C3"/>
              </a:buClr>
            </a:pPr>
            <a:endParaRPr lang="en-US" sz="1800">
              <a:latin typeface="Aptos"/>
            </a:endParaRPr>
          </a:p>
          <a:p>
            <a:pPr marL="228600" indent="-228600">
              <a:lnSpc>
                <a:spcPct val="90000"/>
              </a:lnSpc>
              <a:spcBef>
                <a:spcPts val="0"/>
              </a:spcBef>
              <a:buClr>
                <a:srgbClr val="1287C3"/>
              </a:buClr>
            </a:pPr>
            <a:r>
              <a:rPr lang="en-US" sz="1800" b="1">
                <a:latin typeface="Aptos"/>
              </a:rPr>
              <a:t>This field gradient imposes bulk currents</a:t>
            </a:r>
            <a:r>
              <a:rPr lang="en-US" sz="1800">
                <a:latin typeface="Aptos"/>
              </a:rPr>
              <a:t> (according to Faraday's law)</a:t>
            </a:r>
          </a:p>
          <a:p>
            <a:pPr marL="228600" indent="-228600">
              <a:lnSpc>
                <a:spcPct val="90000"/>
              </a:lnSpc>
              <a:spcBef>
                <a:spcPts val="0"/>
              </a:spcBef>
              <a:buClr>
                <a:srgbClr val="1287C3"/>
              </a:buClr>
            </a:pPr>
            <a:endParaRPr lang="en-US" sz="1800">
              <a:latin typeface="Aptos"/>
            </a:endParaRPr>
          </a:p>
          <a:p>
            <a:pPr marL="228600" indent="-228600">
              <a:lnSpc>
                <a:spcPct val="90000"/>
              </a:lnSpc>
              <a:spcBef>
                <a:spcPts val="0"/>
              </a:spcBef>
              <a:buClr>
                <a:srgbClr val="1287C3"/>
              </a:buClr>
            </a:pPr>
            <a:r>
              <a:rPr lang="en-US" sz="1800">
                <a:latin typeface="Aptos"/>
              </a:rPr>
              <a:t>Pinning </a:t>
            </a:r>
            <a:r>
              <a:rPr lang="en-GB" sz="1800">
                <a:latin typeface="Aptos"/>
              </a:rPr>
              <a:t>centres</a:t>
            </a:r>
            <a:r>
              <a:rPr lang="en-US" sz="1800">
                <a:latin typeface="Aptos"/>
              </a:rPr>
              <a:t> impose a pinning force (</a:t>
            </a:r>
            <a:r>
              <a:rPr lang="en-US" sz="1800" err="1">
                <a:latin typeface="Aptos"/>
              </a:rPr>
              <a:t>Fp</a:t>
            </a:r>
            <a:r>
              <a:rPr lang="en-US" sz="1800">
                <a:latin typeface="Aptos"/>
              </a:rPr>
              <a:t>)</a:t>
            </a:r>
          </a:p>
        </p:txBody>
      </p:sp>
      <p:pic>
        <p:nvPicPr>
          <p:cNvPr id="4" name="Picture 3" descr="A blue rectangular object with orange dots&#10;&#10;AI-generated content may be incorrect.">
            <a:extLst>
              <a:ext uri="{FF2B5EF4-FFF2-40B4-BE49-F238E27FC236}">
                <a16:creationId xmlns:a16="http://schemas.microsoft.com/office/drawing/2014/main" id="{360FE78B-206C-1CD8-1EFC-06100DD6C15D}"/>
              </a:ext>
            </a:extLst>
          </p:cNvPr>
          <p:cNvPicPr>
            <a:picLocks noChangeAspect="1"/>
          </p:cNvPicPr>
          <p:nvPr/>
        </p:nvPicPr>
        <p:blipFill>
          <a:blip r:embed="rId4"/>
          <a:stretch>
            <a:fillRect/>
          </a:stretch>
        </p:blipFill>
        <p:spPr>
          <a:xfrm>
            <a:off x="5461233" y="685799"/>
            <a:ext cx="5842590" cy="505305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5" name="TextBox 4">
            <a:extLst>
              <a:ext uri="{FF2B5EF4-FFF2-40B4-BE49-F238E27FC236}">
                <a16:creationId xmlns:a16="http://schemas.microsoft.com/office/drawing/2014/main" id="{4883DC7B-0E16-1736-3091-8BF12372409A}"/>
              </a:ext>
            </a:extLst>
          </p:cNvPr>
          <p:cNvSpPr txBox="1"/>
          <p:nvPr/>
        </p:nvSpPr>
        <p:spPr>
          <a:xfrm>
            <a:off x="11015785" y="648937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highlight>
                  <a:srgbClr val="F5F5F5"/>
                </a:highlight>
              </a:rPr>
              <a:t>Slide No: 10</a:t>
            </a:r>
          </a:p>
        </p:txBody>
      </p:sp>
      <p:sp>
        <p:nvSpPr>
          <p:cNvPr id="6" name="TextBox 5">
            <a:extLst>
              <a:ext uri="{FF2B5EF4-FFF2-40B4-BE49-F238E27FC236}">
                <a16:creationId xmlns:a16="http://schemas.microsoft.com/office/drawing/2014/main" id="{1636EC1C-BD31-4DDF-B969-C7B84A2CCCEC}"/>
              </a:ext>
            </a:extLst>
          </p:cNvPr>
          <p:cNvSpPr txBox="1"/>
          <p:nvPr/>
        </p:nvSpPr>
        <p:spPr>
          <a:xfrm>
            <a:off x="2605" y="652193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FFFFFF"/>
                </a:solidFill>
              </a:rPr>
              <a:t>Section: History and Context</a:t>
            </a:r>
            <a:endParaRPr lang="en-GB"/>
          </a:p>
        </p:txBody>
      </p:sp>
    </p:spTree>
    <p:extLst>
      <p:ext uri="{BB962C8B-B14F-4D97-AF65-F5344CB8AC3E}">
        <p14:creationId xmlns:p14="http://schemas.microsoft.com/office/powerpoint/2010/main" val="2198437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6EC41-3DA9-984E-1A7F-7A19DEE4E9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EB65F7-10C1-A0FA-8DDE-78BA212D0655}"/>
              </a:ext>
            </a:extLst>
          </p:cNvPr>
          <p:cNvSpPr>
            <a:spLocks noGrp="1"/>
          </p:cNvSpPr>
          <p:nvPr>
            <p:ph type="title"/>
          </p:nvPr>
        </p:nvSpPr>
        <p:spPr>
          <a:xfrm>
            <a:off x="1155700" y="112713"/>
            <a:ext cx="10515600" cy="638175"/>
          </a:xfrm>
        </p:spPr>
        <p:txBody>
          <a:bodyPr>
            <a:normAutofit fontScale="90000"/>
          </a:bodyPr>
          <a:lstStyle/>
          <a:p>
            <a:r>
              <a:rPr lang="en-GB"/>
              <a:t>Critical Surface</a:t>
            </a:r>
          </a:p>
        </p:txBody>
      </p:sp>
      <p:sp>
        <p:nvSpPr>
          <p:cNvPr id="3" name="Content Placeholder 2">
            <a:extLst>
              <a:ext uri="{FF2B5EF4-FFF2-40B4-BE49-F238E27FC236}">
                <a16:creationId xmlns:a16="http://schemas.microsoft.com/office/drawing/2014/main" id="{4D1FDC44-8D68-6C3A-86B7-02FB7F753222}"/>
              </a:ext>
            </a:extLst>
          </p:cNvPr>
          <p:cNvSpPr>
            <a:spLocks noGrp="1"/>
          </p:cNvSpPr>
          <p:nvPr>
            <p:ph idx="1"/>
          </p:nvPr>
        </p:nvSpPr>
        <p:spPr>
          <a:xfrm>
            <a:off x="1416050" y="1011889"/>
            <a:ext cx="10515600" cy="2049399"/>
          </a:xfrm>
        </p:spPr>
        <p:txBody>
          <a:bodyPr>
            <a:normAutofit/>
          </a:bodyPr>
          <a:lstStyle/>
          <a:p>
            <a:pPr algn="l" rtl="0" fontAlgn="base">
              <a:lnSpc>
                <a:spcPts val="1569"/>
              </a:lnSpc>
              <a:spcAft>
                <a:spcPts val="800"/>
              </a:spcAft>
            </a:pPr>
            <a:endParaRPr lang="en-GB" sz="1600" i="0">
              <a:solidFill>
                <a:srgbClr val="000000"/>
              </a:solidFill>
              <a:effectLst/>
              <a:latin typeface="Aptos"/>
              <a:cs typeface="Segoe UI"/>
            </a:endParaRPr>
          </a:p>
          <a:p>
            <a:pPr algn="l" rtl="0" fontAlgn="base">
              <a:lnSpc>
                <a:spcPts val="1569"/>
              </a:lnSpc>
              <a:spcAft>
                <a:spcPts val="800"/>
              </a:spcAft>
            </a:pPr>
            <a:endParaRPr lang="en-GB" sz="1100"/>
          </a:p>
        </p:txBody>
      </p:sp>
      <p:sp>
        <p:nvSpPr>
          <p:cNvPr id="6" name="TextBox 5">
            <a:extLst>
              <a:ext uri="{FF2B5EF4-FFF2-40B4-BE49-F238E27FC236}">
                <a16:creationId xmlns:a16="http://schemas.microsoft.com/office/drawing/2014/main" id="{F5A4A736-379F-D2D7-0F4B-497FE09227B1}"/>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No:11 </a:t>
            </a:r>
          </a:p>
        </p:txBody>
      </p:sp>
      <p:sp>
        <p:nvSpPr>
          <p:cNvPr id="9" name="TextBox 8">
            <a:extLst>
              <a:ext uri="{FF2B5EF4-FFF2-40B4-BE49-F238E27FC236}">
                <a16:creationId xmlns:a16="http://schemas.microsoft.com/office/drawing/2014/main" id="{B0A403A4-44D3-D5EB-1924-F7FD70896A9A}"/>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sp>
        <p:nvSpPr>
          <p:cNvPr id="8" name="TextBox 7">
            <a:extLst>
              <a:ext uri="{FF2B5EF4-FFF2-40B4-BE49-F238E27FC236}">
                <a16:creationId xmlns:a16="http://schemas.microsoft.com/office/drawing/2014/main" id="{88477476-187F-0AFA-8DE0-6A6D71BA5B02}"/>
              </a:ext>
            </a:extLst>
          </p:cNvPr>
          <p:cNvSpPr txBox="1"/>
          <p:nvPr/>
        </p:nvSpPr>
        <p:spPr>
          <a:xfrm>
            <a:off x="1504122" y="993913"/>
            <a:ext cx="10167178" cy="1774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15"/>
              </a:lnSpc>
            </a:pPr>
            <a:r>
              <a:rPr lang="en-US" sz="1600" b="1">
                <a:latin typeface="Aptos"/>
                <a:cs typeface="Arial"/>
              </a:rPr>
              <a:t>Critical current density – Maximum current flow through a material</a:t>
            </a:r>
          </a:p>
          <a:p>
            <a:pPr>
              <a:lnSpc>
                <a:spcPts val="1914"/>
              </a:lnSpc>
            </a:pPr>
            <a:endParaRPr lang="en-US" sz="1600" b="1">
              <a:solidFill>
                <a:srgbClr val="000000"/>
              </a:solidFill>
              <a:latin typeface="Aptos"/>
              <a:cs typeface="Arial"/>
            </a:endParaRPr>
          </a:p>
          <a:p>
            <a:pPr>
              <a:lnSpc>
                <a:spcPts val="1914"/>
              </a:lnSpc>
            </a:pPr>
            <a:r>
              <a:rPr lang="en-US" sz="1600">
                <a:solidFill>
                  <a:srgbClr val="000000"/>
                </a:solidFill>
                <a:latin typeface="Aptos"/>
                <a:cs typeface="Arial"/>
              </a:rPr>
              <a:t>In values beyond:</a:t>
            </a:r>
            <a:r>
              <a:rPr lang="en-US" sz="1600" b="1">
                <a:solidFill>
                  <a:srgbClr val="000000"/>
                </a:solidFill>
                <a:latin typeface="Aptos"/>
                <a:cs typeface="Arial"/>
              </a:rPr>
              <a:t> Lorentz force</a:t>
            </a:r>
            <a:r>
              <a:rPr lang="en-US" sz="1600">
                <a:solidFill>
                  <a:srgbClr val="000000"/>
                </a:solidFill>
                <a:latin typeface="Aptos"/>
                <a:cs typeface="Arial"/>
              </a:rPr>
              <a:t> (incurred by current flow) EXCEEDS </a:t>
            </a:r>
            <a:r>
              <a:rPr lang="en-US" sz="1600" b="1">
                <a:solidFill>
                  <a:srgbClr val="000000"/>
                </a:solidFill>
                <a:latin typeface="Aptos"/>
                <a:cs typeface="Arial"/>
              </a:rPr>
              <a:t>Pinning force</a:t>
            </a:r>
            <a:r>
              <a:rPr lang="en-US" sz="1600">
                <a:solidFill>
                  <a:srgbClr val="000000"/>
                </a:solidFill>
                <a:latin typeface="Aptos"/>
                <a:cs typeface="Arial"/>
              </a:rPr>
              <a:t>  (incurred by pinning </a:t>
            </a:r>
            <a:r>
              <a:rPr lang="en-US" sz="1600" err="1">
                <a:solidFill>
                  <a:srgbClr val="000000"/>
                </a:solidFill>
                <a:latin typeface="Aptos"/>
                <a:cs typeface="Arial"/>
              </a:rPr>
              <a:t>centres</a:t>
            </a:r>
            <a:r>
              <a:rPr lang="en-US" sz="1600">
                <a:solidFill>
                  <a:srgbClr val="000000"/>
                </a:solidFill>
                <a:latin typeface="Aptos"/>
                <a:cs typeface="Arial"/>
              </a:rPr>
              <a:t>) </a:t>
            </a:r>
          </a:p>
          <a:p>
            <a:pPr>
              <a:lnSpc>
                <a:spcPts val="1915"/>
              </a:lnSpc>
            </a:pPr>
            <a:endParaRPr lang="en-US" sz="1400" b="1">
              <a:solidFill>
                <a:srgbClr val="000000"/>
              </a:solidFill>
              <a:latin typeface="Aptos"/>
              <a:cs typeface="Arial"/>
            </a:endParaRPr>
          </a:p>
          <a:p>
            <a:pPr>
              <a:lnSpc>
                <a:spcPts val="1915"/>
              </a:lnSpc>
            </a:pPr>
            <a:endParaRPr lang="en-US" sz="1400" b="1" i="0">
              <a:solidFill>
                <a:srgbClr val="000000"/>
              </a:solidFill>
              <a:effectLst/>
              <a:latin typeface="Aptos"/>
              <a:cs typeface="Arial"/>
            </a:endParaRPr>
          </a:p>
          <a:p>
            <a:pPr>
              <a:lnSpc>
                <a:spcPts val="1915"/>
              </a:lnSpc>
            </a:pPr>
            <a:endParaRPr lang="en-US" sz="1050" b="1">
              <a:solidFill>
                <a:srgbClr val="000000"/>
              </a:solidFill>
              <a:latin typeface="Aptos"/>
              <a:cs typeface="Arial"/>
            </a:endParaRPr>
          </a:p>
          <a:p>
            <a:pPr>
              <a:lnSpc>
                <a:spcPts val="1915"/>
              </a:lnSpc>
            </a:pPr>
            <a:endParaRPr lang="en-US" sz="1050" b="1">
              <a:solidFill>
                <a:srgbClr val="000000"/>
              </a:solidFill>
              <a:latin typeface="Aptos"/>
              <a:cs typeface="Arial"/>
            </a:endParaRPr>
          </a:p>
        </p:txBody>
      </p:sp>
      <p:sp>
        <p:nvSpPr>
          <p:cNvPr id="7" name="TextBox 6">
            <a:extLst>
              <a:ext uri="{FF2B5EF4-FFF2-40B4-BE49-F238E27FC236}">
                <a16:creationId xmlns:a16="http://schemas.microsoft.com/office/drawing/2014/main" id="{9C7117A5-81CA-EDF9-54BD-12C0D88E69C4}"/>
              </a:ext>
            </a:extLst>
          </p:cNvPr>
          <p:cNvSpPr txBox="1"/>
          <p:nvPr/>
        </p:nvSpPr>
        <p:spPr>
          <a:xfrm>
            <a:off x="1917809" y="2660102"/>
            <a:ext cx="4626941" cy="3503523"/>
          </a:xfrm>
          <a:prstGeom prst="rect">
            <a:avLst/>
          </a:prstGeom>
          <a:noFill/>
        </p:spPr>
        <p:txBody>
          <a:bodyPr wrap="square" lIns="91440" tIns="45720" rIns="91440" bIns="45720" anchor="t">
            <a:spAutoFit/>
          </a:bodyPr>
          <a:lstStyle/>
          <a:p>
            <a:pPr>
              <a:lnSpc>
                <a:spcPts val="1915"/>
              </a:lnSpc>
            </a:pPr>
            <a:r>
              <a:rPr lang="en-US" b="1">
                <a:solidFill>
                  <a:srgbClr val="000000"/>
                </a:solidFill>
                <a:latin typeface="Aptos"/>
                <a:cs typeface="Arial"/>
              </a:rPr>
              <a:t>Dependence of Critical surface parameters – </a:t>
            </a:r>
          </a:p>
          <a:p>
            <a:pPr>
              <a:lnSpc>
                <a:spcPts val="1915"/>
              </a:lnSpc>
            </a:pPr>
            <a:endParaRPr lang="en-US" b="1">
              <a:solidFill>
                <a:srgbClr val="000000"/>
              </a:solidFill>
              <a:latin typeface="Aptos"/>
              <a:cs typeface="Arial"/>
            </a:endParaRPr>
          </a:p>
          <a:p>
            <a:pPr>
              <a:lnSpc>
                <a:spcPts val="1915"/>
              </a:lnSpc>
            </a:pPr>
            <a:r>
              <a:rPr lang="en-US">
                <a:solidFill>
                  <a:srgbClr val="000000"/>
                </a:solidFill>
                <a:latin typeface="Aptos"/>
                <a:cs typeface="Arial"/>
              </a:rPr>
              <a:t>3 Major thresholds that need to be maintained for superconductivity to remain. </a:t>
            </a:r>
          </a:p>
          <a:p>
            <a:pPr>
              <a:lnSpc>
                <a:spcPts val="1915"/>
              </a:lnSpc>
            </a:pPr>
            <a:endParaRPr lang="en-US" b="1">
              <a:solidFill>
                <a:srgbClr val="000000"/>
              </a:solidFill>
              <a:latin typeface="Aptos"/>
              <a:cs typeface="Arial"/>
            </a:endParaRPr>
          </a:p>
          <a:p>
            <a:pPr>
              <a:lnSpc>
                <a:spcPts val="1914"/>
              </a:lnSpc>
            </a:pPr>
            <a:r>
              <a:rPr lang="en-US" b="1">
                <a:solidFill>
                  <a:srgbClr val="000000"/>
                </a:solidFill>
                <a:latin typeface="Aptos"/>
                <a:cs typeface="Arial"/>
              </a:rPr>
              <a:t>Critical field (</a:t>
            </a:r>
            <a:r>
              <a:rPr lang="en-US" b="1" err="1">
                <a:solidFill>
                  <a:srgbClr val="000000"/>
                </a:solidFill>
                <a:latin typeface="Aptos"/>
                <a:cs typeface="Arial"/>
              </a:rPr>
              <a:t>Hc</a:t>
            </a:r>
            <a:r>
              <a:rPr lang="en-US" b="1">
                <a:solidFill>
                  <a:srgbClr val="000000"/>
                </a:solidFill>
                <a:latin typeface="Aptos"/>
                <a:cs typeface="Arial"/>
              </a:rPr>
              <a:t>), critical temperature (Tc) and critical current density (Jc). </a:t>
            </a:r>
            <a:endParaRPr lang="en-US"/>
          </a:p>
          <a:p>
            <a:pPr>
              <a:lnSpc>
                <a:spcPts val="1915"/>
              </a:lnSpc>
            </a:pPr>
            <a:endParaRPr lang="en-US" b="1">
              <a:solidFill>
                <a:srgbClr val="000000"/>
              </a:solidFill>
              <a:latin typeface="Aptos"/>
              <a:cs typeface="Arial"/>
            </a:endParaRPr>
          </a:p>
          <a:p>
            <a:pPr>
              <a:lnSpc>
                <a:spcPts val="1915"/>
              </a:lnSpc>
            </a:pPr>
            <a:r>
              <a:rPr lang="en-US">
                <a:solidFill>
                  <a:srgbClr val="000000"/>
                </a:solidFill>
                <a:latin typeface="Aptos"/>
                <a:cs typeface="Arial"/>
              </a:rPr>
              <a:t>3D threshold of Superconductivity and Resistivity. </a:t>
            </a:r>
          </a:p>
          <a:p>
            <a:pPr>
              <a:lnSpc>
                <a:spcPts val="1915"/>
              </a:lnSpc>
            </a:pPr>
            <a:endParaRPr lang="en-US">
              <a:solidFill>
                <a:srgbClr val="000000"/>
              </a:solidFill>
              <a:latin typeface="Aptos"/>
              <a:cs typeface="Arial"/>
            </a:endParaRPr>
          </a:p>
          <a:p>
            <a:pPr>
              <a:lnSpc>
                <a:spcPts val="1915"/>
              </a:lnSpc>
            </a:pPr>
            <a:r>
              <a:rPr lang="en-US" b="1">
                <a:solidFill>
                  <a:srgbClr val="000000"/>
                </a:solidFill>
                <a:latin typeface="Aptos"/>
                <a:cs typeface="Arial"/>
              </a:rPr>
              <a:t>Factors are dependent on one another</a:t>
            </a:r>
          </a:p>
          <a:p>
            <a:pPr>
              <a:lnSpc>
                <a:spcPts val="1914"/>
              </a:lnSpc>
            </a:pPr>
            <a:endParaRPr lang="en-US" sz="1600">
              <a:solidFill>
                <a:srgbClr val="000000"/>
              </a:solidFill>
              <a:latin typeface="Aptos"/>
              <a:cs typeface="Arial"/>
            </a:endParaRPr>
          </a:p>
        </p:txBody>
      </p:sp>
      <p:pic>
        <p:nvPicPr>
          <p:cNvPr id="2050" name="Picture 2" descr="Image result for Critical sruface of NbTi ">
            <a:extLst>
              <a:ext uri="{FF2B5EF4-FFF2-40B4-BE49-F238E27FC236}">
                <a16:creationId xmlns:a16="http://schemas.microsoft.com/office/drawing/2014/main" id="{3F931BCB-1555-1D1A-B11F-0B1B9A190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265" y="2244258"/>
            <a:ext cx="3590096" cy="3916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275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8242A-566C-A4AF-0764-B7986E5DE7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C6E396-CDEC-D9CE-0FB2-A861AC50575A}"/>
              </a:ext>
            </a:extLst>
          </p:cNvPr>
          <p:cNvSpPr>
            <a:spLocks noGrp="1"/>
          </p:cNvSpPr>
          <p:nvPr>
            <p:ph type="title"/>
          </p:nvPr>
        </p:nvSpPr>
        <p:spPr>
          <a:xfrm>
            <a:off x="1155700" y="112713"/>
            <a:ext cx="10515600" cy="638175"/>
          </a:xfrm>
        </p:spPr>
        <p:txBody>
          <a:bodyPr>
            <a:normAutofit fontScale="90000"/>
          </a:bodyPr>
          <a:lstStyle/>
          <a:p>
            <a:r>
              <a:rPr lang="en-GB"/>
              <a:t>Electromagnetic instability</a:t>
            </a:r>
          </a:p>
        </p:txBody>
      </p:sp>
      <p:sp>
        <p:nvSpPr>
          <p:cNvPr id="3" name="Content Placeholder 2">
            <a:extLst>
              <a:ext uri="{FF2B5EF4-FFF2-40B4-BE49-F238E27FC236}">
                <a16:creationId xmlns:a16="http://schemas.microsoft.com/office/drawing/2014/main" id="{C319E9A5-28B0-205E-48AB-7F52E4693624}"/>
              </a:ext>
            </a:extLst>
          </p:cNvPr>
          <p:cNvSpPr>
            <a:spLocks noGrp="1"/>
          </p:cNvSpPr>
          <p:nvPr>
            <p:ph idx="1"/>
          </p:nvPr>
        </p:nvSpPr>
        <p:spPr>
          <a:xfrm>
            <a:off x="1416050" y="1011889"/>
            <a:ext cx="10515600" cy="2049399"/>
          </a:xfrm>
        </p:spPr>
        <p:txBody>
          <a:bodyPr>
            <a:normAutofit/>
          </a:bodyPr>
          <a:lstStyle/>
          <a:p>
            <a:pPr algn="l" rtl="0" fontAlgn="base">
              <a:lnSpc>
                <a:spcPts val="1569"/>
              </a:lnSpc>
              <a:spcAft>
                <a:spcPts val="800"/>
              </a:spcAft>
            </a:pPr>
            <a:endParaRPr lang="en-GB" sz="1600" i="0">
              <a:solidFill>
                <a:srgbClr val="000000"/>
              </a:solidFill>
              <a:effectLst/>
              <a:latin typeface="Aptos"/>
              <a:cs typeface="Segoe UI"/>
            </a:endParaRPr>
          </a:p>
          <a:p>
            <a:pPr algn="l" rtl="0" fontAlgn="base">
              <a:lnSpc>
                <a:spcPts val="1569"/>
              </a:lnSpc>
              <a:spcAft>
                <a:spcPts val="800"/>
              </a:spcAft>
            </a:pPr>
            <a:endParaRPr lang="en-GB" sz="1100"/>
          </a:p>
        </p:txBody>
      </p:sp>
      <p:sp>
        <p:nvSpPr>
          <p:cNvPr id="6" name="TextBox 5">
            <a:extLst>
              <a:ext uri="{FF2B5EF4-FFF2-40B4-BE49-F238E27FC236}">
                <a16:creationId xmlns:a16="http://schemas.microsoft.com/office/drawing/2014/main" id="{9A8DC988-1D76-FCBE-90FA-AC08C9581CA6}"/>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 12</a:t>
            </a:r>
          </a:p>
        </p:txBody>
      </p:sp>
      <p:sp>
        <p:nvSpPr>
          <p:cNvPr id="9" name="TextBox 8">
            <a:extLst>
              <a:ext uri="{FF2B5EF4-FFF2-40B4-BE49-F238E27FC236}">
                <a16:creationId xmlns:a16="http://schemas.microsoft.com/office/drawing/2014/main" id="{7CA07871-8A6D-2AFA-D5E1-76D9CC4E2305}"/>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sp>
        <p:nvSpPr>
          <p:cNvPr id="8" name="TextBox 7">
            <a:extLst>
              <a:ext uri="{FF2B5EF4-FFF2-40B4-BE49-F238E27FC236}">
                <a16:creationId xmlns:a16="http://schemas.microsoft.com/office/drawing/2014/main" id="{CF4F5E04-5F39-820C-1F1E-CF5ADDE9A758}"/>
              </a:ext>
            </a:extLst>
          </p:cNvPr>
          <p:cNvSpPr txBox="1"/>
          <p:nvPr/>
        </p:nvSpPr>
        <p:spPr>
          <a:xfrm>
            <a:off x="1450628" y="1215155"/>
            <a:ext cx="10217146" cy="36851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ts val="1657"/>
              </a:lnSpc>
              <a:spcAft>
                <a:spcPts val="800"/>
              </a:spcAft>
            </a:pPr>
            <a:endParaRPr lang="en-GB" sz="1600" b="1">
              <a:solidFill>
                <a:srgbClr val="000000"/>
              </a:solidFill>
              <a:latin typeface="Aptos"/>
            </a:endParaRPr>
          </a:p>
          <a:p>
            <a:pPr>
              <a:lnSpc>
                <a:spcPts val="1657"/>
              </a:lnSpc>
              <a:spcAft>
                <a:spcPts val="800"/>
              </a:spcAft>
            </a:pPr>
            <a:r>
              <a:rPr lang="en-GB" sz="1600" b="1">
                <a:solidFill>
                  <a:srgbClr val="000000"/>
                </a:solidFill>
                <a:latin typeface="Aptos"/>
              </a:rPr>
              <a:t>AC losses:</a:t>
            </a:r>
            <a:r>
              <a:rPr lang="en-GB" sz="1600">
                <a:solidFill>
                  <a:srgbClr val="000000"/>
                </a:solidFill>
                <a:latin typeface="Aptos"/>
              </a:rPr>
              <a:t> Interaction</a:t>
            </a:r>
            <a:r>
              <a:rPr lang="en-GB" sz="1600" b="0" i="0">
                <a:solidFill>
                  <a:srgbClr val="000000"/>
                </a:solidFill>
                <a:effectLst/>
                <a:latin typeface="Aptos"/>
              </a:rPr>
              <a:t> between the pinning force and the magnetic flux </a:t>
            </a:r>
            <a:r>
              <a:rPr lang="en-GB" sz="1600">
                <a:solidFill>
                  <a:srgbClr val="000000"/>
                </a:solidFill>
                <a:latin typeface="Aptos"/>
              </a:rPr>
              <a:t>allows for bulk current flow it also allows for AC loss</a:t>
            </a:r>
            <a:r>
              <a:rPr lang="en-GB" sz="1600" b="0" i="0">
                <a:solidFill>
                  <a:srgbClr val="000000"/>
                </a:solidFill>
                <a:effectLst/>
                <a:latin typeface="Aptos"/>
              </a:rPr>
              <a:t>. </a:t>
            </a:r>
            <a:endParaRPr lang="en-GB" sz="1600"/>
          </a:p>
          <a:p>
            <a:pPr fontAlgn="base">
              <a:lnSpc>
                <a:spcPts val="1657"/>
              </a:lnSpc>
              <a:spcAft>
                <a:spcPts val="800"/>
              </a:spcAft>
            </a:pPr>
            <a:r>
              <a:rPr lang="en-GB" sz="1600">
                <a:solidFill>
                  <a:srgbClr val="000000"/>
                </a:solidFill>
                <a:latin typeface="Aptos"/>
              </a:rPr>
              <a:t>Pinning force remains in a constant direction. Lorentz force is variable </a:t>
            </a:r>
            <a:endParaRPr lang="en-GB" sz="1600" b="0" i="0">
              <a:solidFill>
                <a:srgbClr val="000000"/>
              </a:solidFill>
              <a:effectLst/>
              <a:latin typeface="Aptos"/>
              <a:cs typeface="Segoe UI"/>
            </a:endParaRPr>
          </a:p>
          <a:p>
            <a:pPr>
              <a:lnSpc>
                <a:spcPts val="1914"/>
              </a:lnSpc>
            </a:pPr>
            <a:endParaRPr lang="en-US" sz="1600" b="1">
              <a:solidFill>
                <a:srgbClr val="000000"/>
              </a:solidFill>
              <a:latin typeface="Aptos"/>
              <a:cs typeface="Arial"/>
            </a:endParaRPr>
          </a:p>
          <a:p>
            <a:pPr>
              <a:lnSpc>
                <a:spcPts val="1914"/>
              </a:lnSpc>
            </a:pPr>
            <a:r>
              <a:rPr lang="en-US" sz="1600" b="1">
                <a:solidFill>
                  <a:srgbClr val="000000"/>
                </a:solidFill>
                <a:latin typeface="Aptos"/>
                <a:cs typeface="Arial"/>
              </a:rPr>
              <a:t>Magnetization losses: </a:t>
            </a:r>
            <a:r>
              <a:rPr lang="en-US" sz="1600">
                <a:solidFill>
                  <a:srgbClr val="000000"/>
                </a:solidFill>
                <a:latin typeface="Aptos"/>
                <a:cs typeface="Arial"/>
              </a:rPr>
              <a:t>Superconductors follow a </a:t>
            </a:r>
            <a:r>
              <a:rPr lang="en-US" sz="1600" err="1">
                <a:solidFill>
                  <a:srgbClr val="000000"/>
                </a:solidFill>
                <a:latin typeface="Aptos"/>
                <a:cs typeface="Arial"/>
              </a:rPr>
              <a:t>magnetisation</a:t>
            </a:r>
            <a:r>
              <a:rPr lang="en-US" sz="1600">
                <a:solidFill>
                  <a:srgbClr val="000000"/>
                </a:solidFill>
                <a:latin typeface="Aptos"/>
                <a:cs typeface="Arial"/>
              </a:rPr>
              <a:t> curve in changing magnetic fields – </a:t>
            </a:r>
            <a:r>
              <a:rPr lang="en-US" sz="1600" b="1">
                <a:solidFill>
                  <a:srgbClr val="000000"/>
                </a:solidFill>
                <a:latin typeface="Aptos"/>
                <a:cs typeface="Arial"/>
              </a:rPr>
              <a:t>persistent currents</a:t>
            </a:r>
            <a:r>
              <a:rPr lang="en-US" sz="1600">
                <a:solidFill>
                  <a:srgbClr val="000000"/>
                </a:solidFill>
                <a:latin typeface="Aptos"/>
                <a:cs typeface="Arial"/>
              </a:rPr>
              <a:t> are established.</a:t>
            </a:r>
          </a:p>
          <a:p>
            <a:pPr>
              <a:lnSpc>
                <a:spcPts val="1914"/>
              </a:lnSpc>
            </a:pPr>
            <a:endParaRPr lang="en-US" sz="1600" b="1">
              <a:solidFill>
                <a:srgbClr val="000000"/>
              </a:solidFill>
              <a:latin typeface="Aptos"/>
              <a:cs typeface="Arial"/>
            </a:endParaRPr>
          </a:p>
          <a:p>
            <a:pPr>
              <a:lnSpc>
                <a:spcPts val="1914"/>
              </a:lnSpc>
            </a:pPr>
            <a:r>
              <a:rPr lang="en-US" sz="1600" b="1">
                <a:solidFill>
                  <a:srgbClr val="000000"/>
                </a:solidFill>
                <a:latin typeface="Aptos"/>
                <a:cs typeface="Arial"/>
              </a:rPr>
              <a:t>Coupling losses: </a:t>
            </a:r>
            <a:r>
              <a:rPr lang="en-US" sz="1600">
                <a:solidFill>
                  <a:srgbClr val="000000"/>
                </a:solidFill>
                <a:latin typeface="Aptos"/>
                <a:cs typeface="Arial"/>
              </a:rPr>
              <a:t>Coupling currents form large loops between wires and strands</a:t>
            </a:r>
          </a:p>
          <a:p>
            <a:pPr>
              <a:lnSpc>
                <a:spcPts val="1914"/>
              </a:lnSpc>
            </a:pPr>
            <a:endParaRPr lang="en-US" sz="1600">
              <a:solidFill>
                <a:srgbClr val="000000"/>
              </a:solidFill>
              <a:latin typeface="Aptos"/>
              <a:cs typeface="Arial"/>
            </a:endParaRPr>
          </a:p>
          <a:p>
            <a:pPr>
              <a:lnSpc>
                <a:spcPts val="1914"/>
              </a:lnSpc>
            </a:pPr>
            <a:r>
              <a:rPr lang="en-US" sz="1600" b="1">
                <a:solidFill>
                  <a:srgbClr val="000000"/>
                </a:solidFill>
                <a:latin typeface="Aptos"/>
                <a:cs typeface="Arial"/>
              </a:rPr>
              <a:t>Eddy currents</a:t>
            </a:r>
            <a:endParaRPr lang="en-US"/>
          </a:p>
          <a:p>
            <a:pPr>
              <a:lnSpc>
                <a:spcPts val="1915"/>
              </a:lnSpc>
            </a:pPr>
            <a:endParaRPr lang="en-US" sz="1200" b="1">
              <a:solidFill>
                <a:srgbClr val="000000"/>
              </a:solidFill>
              <a:latin typeface="Aptos"/>
              <a:cs typeface="Arial"/>
            </a:endParaRPr>
          </a:p>
          <a:p>
            <a:pPr>
              <a:lnSpc>
                <a:spcPts val="1915"/>
              </a:lnSpc>
            </a:pPr>
            <a:endParaRPr lang="en-US" sz="1200" b="1">
              <a:solidFill>
                <a:srgbClr val="000000"/>
              </a:solidFill>
              <a:latin typeface="Aptos"/>
              <a:cs typeface="Arial"/>
            </a:endParaRPr>
          </a:p>
          <a:p>
            <a:pPr>
              <a:lnSpc>
                <a:spcPts val="1915"/>
              </a:lnSpc>
            </a:pPr>
            <a:endParaRPr lang="en-US" sz="1050" b="1">
              <a:solidFill>
                <a:srgbClr val="000000"/>
              </a:solidFill>
              <a:latin typeface="Aptos"/>
              <a:cs typeface="Arial"/>
            </a:endParaRPr>
          </a:p>
        </p:txBody>
      </p:sp>
      <p:pic>
        <p:nvPicPr>
          <p:cNvPr id="4" name="Picture 3" descr="Type-II Superconductors and the Vortex State">
            <a:extLst>
              <a:ext uri="{FF2B5EF4-FFF2-40B4-BE49-F238E27FC236}">
                <a16:creationId xmlns:a16="http://schemas.microsoft.com/office/drawing/2014/main" id="{53F85388-EE49-F0DA-A618-023BCB46A0C2}"/>
              </a:ext>
            </a:extLst>
          </p:cNvPr>
          <p:cNvPicPr>
            <a:picLocks noChangeAspect="1"/>
          </p:cNvPicPr>
          <p:nvPr/>
        </p:nvPicPr>
        <p:blipFill>
          <a:blip r:embed="rId4"/>
          <a:stretch>
            <a:fillRect/>
          </a:stretch>
        </p:blipFill>
        <p:spPr>
          <a:xfrm>
            <a:off x="7218647" y="3831411"/>
            <a:ext cx="4234961" cy="2490666"/>
          </a:xfrm>
          <a:prstGeom prst="rect">
            <a:avLst/>
          </a:prstGeom>
        </p:spPr>
      </p:pic>
    </p:spTree>
    <p:extLst>
      <p:ext uri="{BB962C8B-B14F-4D97-AF65-F5344CB8AC3E}">
        <p14:creationId xmlns:p14="http://schemas.microsoft.com/office/powerpoint/2010/main" val="2410479995"/>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360DA-1C6F-3924-5810-8A87237C74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77B249-1F66-CBC9-FF49-BB915C850EAB}"/>
              </a:ext>
            </a:extLst>
          </p:cNvPr>
          <p:cNvSpPr>
            <a:spLocks noGrp="1"/>
          </p:cNvSpPr>
          <p:nvPr>
            <p:ph type="title"/>
          </p:nvPr>
        </p:nvSpPr>
        <p:spPr>
          <a:xfrm>
            <a:off x="1155700" y="112713"/>
            <a:ext cx="10515600" cy="638175"/>
          </a:xfrm>
        </p:spPr>
        <p:txBody>
          <a:bodyPr>
            <a:normAutofit fontScale="90000"/>
          </a:bodyPr>
          <a:lstStyle/>
          <a:p>
            <a:r>
              <a:rPr lang="en-GB"/>
              <a:t>‘Woodstock’ of Superconductivity</a:t>
            </a:r>
          </a:p>
        </p:txBody>
      </p:sp>
      <p:sp>
        <p:nvSpPr>
          <p:cNvPr id="3" name="Content Placeholder 2">
            <a:extLst>
              <a:ext uri="{FF2B5EF4-FFF2-40B4-BE49-F238E27FC236}">
                <a16:creationId xmlns:a16="http://schemas.microsoft.com/office/drawing/2014/main" id="{5BCF2054-2DE9-0944-A992-1546E9D1E9F1}"/>
              </a:ext>
            </a:extLst>
          </p:cNvPr>
          <p:cNvSpPr>
            <a:spLocks noGrp="1"/>
          </p:cNvSpPr>
          <p:nvPr>
            <p:ph idx="1"/>
          </p:nvPr>
        </p:nvSpPr>
        <p:spPr>
          <a:xfrm>
            <a:off x="1416050" y="1011889"/>
            <a:ext cx="10515600" cy="2049399"/>
          </a:xfrm>
        </p:spPr>
        <p:txBody>
          <a:bodyPr>
            <a:normAutofit/>
          </a:bodyPr>
          <a:lstStyle/>
          <a:p>
            <a:pPr algn="l" rtl="0" fontAlgn="base">
              <a:lnSpc>
                <a:spcPts val="1569"/>
              </a:lnSpc>
              <a:spcAft>
                <a:spcPts val="800"/>
              </a:spcAft>
            </a:pPr>
            <a:endParaRPr lang="en-GB" sz="1600" i="0">
              <a:solidFill>
                <a:srgbClr val="000000"/>
              </a:solidFill>
              <a:effectLst/>
              <a:latin typeface="Aptos"/>
              <a:cs typeface="Segoe UI"/>
            </a:endParaRPr>
          </a:p>
          <a:p>
            <a:pPr algn="l" rtl="0" fontAlgn="base">
              <a:lnSpc>
                <a:spcPts val="1569"/>
              </a:lnSpc>
              <a:spcAft>
                <a:spcPts val="800"/>
              </a:spcAft>
            </a:pPr>
            <a:endParaRPr lang="en-GB" sz="1100"/>
          </a:p>
        </p:txBody>
      </p:sp>
      <p:sp>
        <p:nvSpPr>
          <p:cNvPr id="6" name="TextBox 5">
            <a:extLst>
              <a:ext uri="{FF2B5EF4-FFF2-40B4-BE49-F238E27FC236}">
                <a16:creationId xmlns:a16="http://schemas.microsoft.com/office/drawing/2014/main" id="{6FAF5705-80AF-8A3E-BBE3-040A48E370C6}"/>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No:13 </a:t>
            </a:r>
          </a:p>
        </p:txBody>
      </p:sp>
      <p:sp>
        <p:nvSpPr>
          <p:cNvPr id="9" name="TextBox 8">
            <a:extLst>
              <a:ext uri="{FF2B5EF4-FFF2-40B4-BE49-F238E27FC236}">
                <a16:creationId xmlns:a16="http://schemas.microsoft.com/office/drawing/2014/main" id="{0B284EBD-5210-84D7-A6A8-58FBE5569783}"/>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sp>
        <p:nvSpPr>
          <p:cNvPr id="8" name="TextBox 7">
            <a:extLst>
              <a:ext uri="{FF2B5EF4-FFF2-40B4-BE49-F238E27FC236}">
                <a16:creationId xmlns:a16="http://schemas.microsoft.com/office/drawing/2014/main" id="{4D7CEE0B-7698-B7A4-AE5B-893AC2473240}"/>
              </a:ext>
            </a:extLst>
          </p:cNvPr>
          <p:cNvSpPr txBox="1"/>
          <p:nvPr/>
        </p:nvSpPr>
        <p:spPr>
          <a:xfrm>
            <a:off x="1252419" y="1151015"/>
            <a:ext cx="7584129" cy="46593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ts val="1657"/>
              </a:lnSpc>
              <a:spcAft>
                <a:spcPts val="800"/>
              </a:spcAft>
            </a:pPr>
            <a:r>
              <a:rPr lang="en-GB" sz="1400" b="1" i="0" u="none" strike="noStrike">
                <a:solidFill>
                  <a:srgbClr val="000000"/>
                </a:solidFill>
                <a:effectLst/>
                <a:latin typeface="Aptos"/>
              </a:rPr>
              <a:t>Revelatory announcements came in 1961</a:t>
            </a:r>
            <a:r>
              <a:rPr lang="en-GB" sz="1400" b="1">
                <a:solidFill>
                  <a:srgbClr val="000000"/>
                </a:solidFill>
                <a:latin typeface="Aptos"/>
              </a:rPr>
              <a:t> </a:t>
            </a:r>
            <a:r>
              <a:rPr lang="en-GB" sz="1400" b="0" i="0" u="none" strike="noStrike">
                <a:solidFill>
                  <a:srgbClr val="000000"/>
                </a:solidFill>
                <a:effectLst/>
                <a:latin typeface="Aptos"/>
              </a:rPr>
              <a:t>at the </a:t>
            </a:r>
            <a:r>
              <a:rPr lang="en-GB" sz="1400" b="0" i="0">
                <a:solidFill>
                  <a:srgbClr val="000000"/>
                </a:solidFill>
                <a:effectLst/>
                <a:latin typeface="Aptos"/>
              </a:rPr>
              <a:t>First International Conference on High Magnetic Fields at MIT. </a:t>
            </a:r>
            <a:endParaRPr lang="en-GB" sz="1100" b="0" i="0">
              <a:solidFill>
                <a:srgbClr val="000000"/>
              </a:solidFill>
              <a:effectLst/>
              <a:latin typeface="Aptos"/>
            </a:endParaRPr>
          </a:p>
          <a:p>
            <a:pPr>
              <a:lnSpc>
                <a:spcPts val="1657"/>
              </a:lnSpc>
              <a:spcAft>
                <a:spcPts val="800"/>
              </a:spcAft>
            </a:pPr>
            <a:r>
              <a:rPr lang="en-GB" sz="1400">
                <a:solidFill>
                  <a:srgbClr val="000000"/>
                </a:solidFill>
                <a:latin typeface="Aptos"/>
              </a:rPr>
              <a:t>Viable materials such as </a:t>
            </a:r>
            <a:r>
              <a:rPr lang="en-GB" sz="1400" b="1" err="1">
                <a:solidFill>
                  <a:srgbClr val="000000"/>
                </a:solidFill>
                <a:latin typeface="Aptos"/>
              </a:rPr>
              <a:t>NbZr</a:t>
            </a:r>
            <a:r>
              <a:rPr lang="en-GB" sz="1400" b="0" i="0">
                <a:solidFill>
                  <a:srgbClr val="000000"/>
                </a:solidFill>
                <a:effectLst/>
                <a:latin typeface="Aptos"/>
              </a:rPr>
              <a:t> superconductors</a:t>
            </a:r>
            <a:r>
              <a:rPr lang="en-GB" sz="1400">
                <a:solidFill>
                  <a:srgbClr val="000000"/>
                </a:solidFill>
                <a:latin typeface="Aptos"/>
              </a:rPr>
              <a:t> announced to have</a:t>
            </a:r>
            <a:r>
              <a:rPr lang="en-GB" sz="1400" b="0" i="0">
                <a:solidFill>
                  <a:srgbClr val="000000"/>
                </a:solidFill>
                <a:effectLst/>
                <a:latin typeface="Aptos"/>
              </a:rPr>
              <a:t> critical fields of up to 20T! </a:t>
            </a:r>
            <a:endParaRPr lang="en-GB" sz="1400">
              <a:solidFill>
                <a:srgbClr val="000000"/>
              </a:solidFill>
              <a:latin typeface="Aptos"/>
            </a:endParaRPr>
          </a:p>
          <a:p>
            <a:pPr algn="l" rtl="0" fontAlgn="base">
              <a:lnSpc>
                <a:spcPts val="1657"/>
              </a:lnSpc>
              <a:spcAft>
                <a:spcPts val="800"/>
              </a:spcAft>
            </a:pPr>
            <a:r>
              <a:rPr lang="en-GB" sz="1400" b="0" i="0">
                <a:solidFill>
                  <a:srgbClr val="000000"/>
                </a:solidFill>
                <a:effectLst/>
                <a:latin typeface="Aptos"/>
              </a:rPr>
              <a:t>Co</a:t>
            </a:r>
            <a:r>
              <a:rPr lang="en-GB" sz="1400">
                <a:solidFill>
                  <a:srgbClr val="000000"/>
                </a:solidFill>
                <a:latin typeface="Aptos"/>
              </a:rPr>
              <a:t>ils were commercially available shortly following the conference. </a:t>
            </a:r>
          </a:p>
          <a:p>
            <a:pPr marL="285750" indent="-285750" fontAlgn="base">
              <a:lnSpc>
                <a:spcPts val="1657"/>
              </a:lnSpc>
              <a:spcAft>
                <a:spcPts val="800"/>
              </a:spcAft>
              <a:buFont typeface="Arial"/>
              <a:buChar char="•"/>
            </a:pPr>
            <a:endParaRPr lang="en-GB" sz="1400">
              <a:solidFill>
                <a:srgbClr val="000000"/>
              </a:solidFill>
              <a:latin typeface="Aptos"/>
            </a:endParaRPr>
          </a:p>
          <a:p>
            <a:pPr algn="l">
              <a:lnSpc>
                <a:spcPts val="1657"/>
              </a:lnSpc>
              <a:spcAft>
                <a:spcPts val="800"/>
              </a:spcAft>
            </a:pPr>
            <a:r>
              <a:rPr lang="en-GB" sz="1400">
                <a:solidFill>
                  <a:srgbClr val="000000"/>
                </a:solidFill>
                <a:latin typeface="Aptos"/>
              </a:rPr>
              <a:t>Conference was attended by Audrey and Martin Wood, founders of </a:t>
            </a:r>
            <a:r>
              <a:rPr lang="en-GB" sz="1400" b="1">
                <a:solidFill>
                  <a:srgbClr val="000000"/>
                </a:solidFill>
                <a:latin typeface="Aptos"/>
              </a:rPr>
              <a:t>Oxford Instruments</a:t>
            </a:r>
            <a:r>
              <a:rPr lang="en-GB" sz="1400">
                <a:solidFill>
                  <a:srgbClr val="000000"/>
                </a:solidFill>
                <a:latin typeface="Aptos"/>
              </a:rPr>
              <a:t> </a:t>
            </a:r>
            <a:endParaRPr lang="en-GB"/>
          </a:p>
          <a:p>
            <a:pPr>
              <a:lnSpc>
                <a:spcPts val="1657"/>
              </a:lnSpc>
              <a:spcAft>
                <a:spcPts val="800"/>
              </a:spcAft>
            </a:pPr>
            <a:r>
              <a:rPr lang="en-GB" sz="1400">
                <a:solidFill>
                  <a:srgbClr val="000000"/>
                </a:solidFill>
                <a:latin typeface="Aptos"/>
              </a:rPr>
              <a:t>Used </a:t>
            </a:r>
            <a:r>
              <a:rPr lang="en-GB" sz="1400" err="1">
                <a:solidFill>
                  <a:srgbClr val="000000"/>
                </a:solidFill>
                <a:latin typeface="Aptos"/>
              </a:rPr>
              <a:t>NbZr</a:t>
            </a:r>
            <a:r>
              <a:rPr lang="en-GB" sz="1400" b="0" i="0">
                <a:solidFill>
                  <a:srgbClr val="000000"/>
                </a:solidFill>
                <a:effectLst/>
                <a:latin typeface="Aptos"/>
              </a:rPr>
              <a:t> to </a:t>
            </a:r>
            <a:r>
              <a:rPr lang="en-GB" sz="1400">
                <a:solidFill>
                  <a:srgbClr val="000000"/>
                </a:solidFill>
                <a:latin typeface="Aptos"/>
              </a:rPr>
              <a:t>build Europe's first s</a:t>
            </a:r>
            <a:r>
              <a:rPr lang="en-GB" sz="1400" b="0" i="0">
                <a:solidFill>
                  <a:srgbClr val="000000"/>
                </a:solidFill>
                <a:effectLst/>
                <a:latin typeface="Aptos"/>
              </a:rPr>
              <a:t>uperconducting magnet. </a:t>
            </a:r>
            <a:endParaRPr lang="en-GB" b="0" i="0">
              <a:solidFill>
                <a:srgbClr val="000000"/>
              </a:solidFill>
              <a:effectLst/>
              <a:latin typeface="Corbel"/>
            </a:endParaRPr>
          </a:p>
          <a:p>
            <a:pPr>
              <a:lnSpc>
                <a:spcPts val="1915"/>
              </a:lnSpc>
            </a:pPr>
            <a:endParaRPr lang="en-US" sz="1400" b="1">
              <a:solidFill>
                <a:srgbClr val="000000"/>
              </a:solidFill>
              <a:latin typeface="Aptos"/>
              <a:cs typeface="Arial"/>
            </a:endParaRPr>
          </a:p>
          <a:p>
            <a:pPr>
              <a:lnSpc>
                <a:spcPts val="1915"/>
              </a:lnSpc>
            </a:pPr>
            <a:endParaRPr lang="en-US" sz="1400" b="1">
              <a:solidFill>
                <a:srgbClr val="000000"/>
              </a:solidFill>
              <a:latin typeface="Aptos"/>
              <a:cs typeface="Arial"/>
            </a:endParaRPr>
          </a:p>
          <a:p>
            <a:pPr>
              <a:lnSpc>
                <a:spcPts val="1915"/>
              </a:lnSpc>
            </a:pPr>
            <a:r>
              <a:rPr lang="en-US" b="1" u="sng">
                <a:solidFill>
                  <a:srgbClr val="000000"/>
                </a:solidFill>
                <a:latin typeface="Aptos"/>
                <a:cs typeface="Arial"/>
              </a:rPr>
              <a:t>God save the Queen</a:t>
            </a:r>
          </a:p>
          <a:p>
            <a:pPr>
              <a:lnSpc>
                <a:spcPts val="1915"/>
              </a:lnSpc>
            </a:pPr>
            <a:r>
              <a:rPr lang="en-US" sz="1400">
                <a:solidFill>
                  <a:srgbClr val="000000"/>
                </a:solidFill>
                <a:latin typeface="Aptos"/>
                <a:cs typeface="Arial"/>
              </a:rPr>
              <a:t>Westinghouse Laboratory in Chicago was at the forefront of superconducting alloy R&amp;D. </a:t>
            </a:r>
          </a:p>
          <a:p>
            <a:pPr>
              <a:lnSpc>
                <a:spcPts val="1915"/>
              </a:lnSpc>
            </a:pPr>
            <a:endParaRPr lang="en-US" sz="1400" i="0">
              <a:solidFill>
                <a:srgbClr val="000000"/>
              </a:solidFill>
              <a:effectLst/>
              <a:latin typeface="Aptos"/>
              <a:cs typeface="Arial"/>
            </a:endParaRPr>
          </a:p>
          <a:p>
            <a:pPr>
              <a:lnSpc>
                <a:spcPts val="1915"/>
              </a:lnSpc>
            </a:pPr>
            <a:r>
              <a:rPr lang="en-US" sz="1400">
                <a:solidFill>
                  <a:srgbClr val="000000"/>
                </a:solidFill>
                <a:latin typeface="Aptos"/>
                <a:cs typeface="Arial"/>
              </a:rPr>
              <a:t>They had identified critical surface parameters of </a:t>
            </a:r>
            <a:r>
              <a:rPr lang="en-GB" sz="1400" b="1"/>
              <a:t>V-Nb, Nb-Ta, V-Cr, V-Mo, Nb-Cr, Nb-Mo, Nb-W, Nb-Hf, and Nb-Zr</a:t>
            </a:r>
            <a:r>
              <a:rPr lang="en-GB" sz="1400"/>
              <a:t>. </a:t>
            </a:r>
          </a:p>
          <a:p>
            <a:pPr>
              <a:lnSpc>
                <a:spcPts val="1915"/>
              </a:lnSpc>
            </a:pPr>
            <a:endParaRPr lang="en-GB" sz="1400" i="0">
              <a:solidFill>
                <a:srgbClr val="000000"/>
              </a:solidFill>
              <a:effectLst/>
              <a:latin typeface="Aptos"/>
              <a:cs typeface="Arial"/>
            </a:endParaRPr>
          </a:p>
          <a:p>
            <a:pPr>
              <a:lnSpc>
                <a:spcPts val="1915"/>
              </a:lnSpc>
            </a:pPr>
            <a:r>
              <a:rPr lang="en-GB" sz="1400" i="0">
                <a:solidFill>
                  <a:srgbClr val="000000"/>
                </a:solidFill>
                <a:effectLst/>
                <a:latin typeface="Aptos"/>
                <a:cs typeface="Arial"/>
              </a:rPr>
              <a:t>British Physicist, John Hulm</a:t>
            </a:r>
            <a:r>
              <a:rPr lang="en-GB" sz="1400">
                <a:solidFill>
                  <a:srgbClr val="000000"/>
                </a:solidFill>
                <a:latin typeface="Aptos"/>
                <a:cs typeface="Arial"/>
              </a:rPr>
              <a:t>, expressed a desire to investigate Nb-Ti as </a:t>
            </a:r>
            <a:r>
              <a:rPr lang="en-GB" sz="1400" b="1">
                <a:solidFill>
                  <a:srgbClr val="000000"/>
                </a:solidFill>
                <a:latin typeface="Aptos"/>
                <a:cs typeface="Arial"/>
              </a:rPr>
              <a:t>‘God Save the Queen, we’ll have the union Jack’</a:t>
            </a:r>
            <a:endParaRPr lang="en-US" sz="1400" b="1" i="0">
              <a:solidFill>
                <a:srgbClr val="000000"/>
              </a:solidFill>
              <a:effectLst/>
              <a:latin typeface="Aptos"/>
              <a:cs typeface="Arial"/>
            </a:endParaRPr>
          </a:p>
        </p:txBody>
      </p:sp>
      <p:pic>
        <p:nvPicPr>
          <p:cNvPr id="7" name="Picture 6" descr="A table of periodic table of elements&#10;&#10;AI-generated content may be incorrect.">
            <a:extLst>
              <a:ext uri="{FF2B5EF4-FFF2-40B4-BE49-F238E27FC236}">
                <a16:creationId xmlns:a16="http://schemas.microsoft.com/office/drawing/2014/main" id="{8882EED9-0F00-AB7B-F14E-F5E36C64912C}"/>
              </a:ext>
            </a:extLst>
          </p:cNvPr>
          <p:cNvPicPr>
            <a:picLocks noChangeAspect="1"/>
          </p:cNvPicPr>
          <p:nvPr/>
        </p:nvPicPr>
        <p:blipFill>
          <a:blip r:embed="rId3">
            <a:extLst>
              <a:ext uri="{28A0092B-C50C-407E-A947-70E740481C1C}">
                <a14:useLocalDpi xmlns:a14="http://schemas.microsoft.com/office/drawing/2010/main" val="0"/>
              </a:ext>
            </a:extLst>
          </a:blip>
          <a:srcRect l="4296" t="13459" r="-274"/>
          <a:stretch/>
        </p:blipFill>
        <p:spPr>
          <a:xfrm>
            <a:off x="8742662" y="2036588"/>
            <a:ext cx="3430288" cy="2629397"/>
          </a:xfrm>
          <a:prstGeom prst="rect">
            <a:avLst/>
          </a:prstGeom>
        </p:spPr>
      </p:pic>
    </p:spTree>
    <p:extLst>
      <p:ext uri="{BB962C8B-B14F-4D97-AF65-F5344CB8AC3E}">
        <p14:creationId xmlns:p14="http://schemas.microsoft.com/office/powerpoint/2010/main" val="3741981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E0AD5-A36C-ED1C-EFBE-C9A00FDE6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D6F9D-DF7D-B800-8347-187769A81DD5}"/>
              </a:ext>
            </a:extLst>
          </p:cNvPr>
          <p:cNvSpPr>
            <a:spLocks noGrp="1"/>
          </p:cNvSpPr>
          <p:nvPr>
            <p:ph type="title"/>
          </p:nvPr>
        </p:nvSpPr>
        <p:spPr>
          <a:xfrm>
            <a:off x="1155700" y="112713"/>
            <a:ext cx="10515600" cy="638175"/>
          </a:xfrm>
        </p:spPr>
        <p:txBody>
          <a:bodyPr>
            <a:normAutofit fontScale="90000"/>
          </a:bodyPr>
          <a:lstStyle/>
          <a:p>
            <a:r>
              <a:rPr lang="en-GB"/>
              <a:t>Flux jumps</a:t>
            </a:r>
          </a:p>
        </p:txBody>
      </p:sp>
      <p:sp>
        <p:nvSpPr>
          <p:cNvPr id="3" name="Content Placeholder 2">
            <a:extLst>
              <a:ext uri="{FF2B5EF4-FFF2-40B4-BE49-F238E27FC236}">
                <a16:creationId xmlns:a16="http://schemas.microsoft.com/office/drawing/2014/main" id="{79E1C1FD-AA38-52A8-1623-B12A10D94969}"/>
              </a:ext>
            </a:extLst>
          </p:cNvPr>
          <p:cNvSpPr>
            <a:spLocks noGrp="1"/>
          </p:cNvSpPr>
          <p:nvPr>
            <p:ph idx="1"/>
          </p:nvPr>
        </p:nvSpPr>
        <p:spPr>
          <a:xfrm>
            <a:off x="1428750" y="2063410"/>
            <a:ext cx="10515600" cy="3975780"/>
          </a:xfrm>
        </p:spPr>
        <p:txBody>
          <a:bodyPr>
            <a:normAutofit/>
          </a:bodyPr>
          <a:lstStyle/>
          <a:p>
            <a:pPr algn="l" rtl="0" fontAlgn="base">
              <a:lnSpc>
                <a:spcPts val="1657"/>
              </a:lnSpc>
              <a:spcAft>
                <a:spcPts val="800"/>
              </a:spcAft>
            </a:pPr>
            <a:r>
              <a:rPr lang="en-GB" sz="1700" b="0" i="0">
                <a:solidFill>
                  <a:srgbClr val="000000"/>
                </a:solidFill>
                <a:effectLst/>
                <a:latin typeface="Aptos"/>
              </a:rPr>
              <a:t>Optimism regarding this revelatory announcement quickly diminished as small coil prototypes would fall far below expectations. </a:t>
            </a:r>
            <a:endParaRPr lang="en-GB" sz="1700">
              <a:solidFill>
                <a:srgbClr val="000000"/>
              </a:solidFill>
              <a:latin typeface="Aptos"/>
            </a:endParaRPr>
          </a:p>
          <a:p>
            <a:pPr algn="l" rtl="0" fontAlgn="base">
              <a:lnSpc>
                <a:spcPts val="1657"/>
              </a:lnSpc>
              <a:spcAft>
                <a:spcPts val="800"/>
              </a:spcAft>
            </a:pPr>
            <a:r>
              <a:rPr lang="en-GB" sz="1700">
                <a:solidFill>
                  <a:srgbClr val="000000"/>
                </a:solidFill>
                <a:latin typeface="Aptos"/>
              </a:rPr>
              <a:t>With the manufacturing methods used at the time, </a:t>
            </a:r>
            <a:r>
              <a:rPr lang="en-GB" sz="1700" b="1" err="1">
                <a:solidFill>
                  <a:srgbClr val="000000"/>
                </a:solidFill>
                <a:latin typeface="Aptos"/>
              </a:rPr>
              <a:t>NbZr</a:t>
            </a:r>
            <a:r>
              <a:rPr lang="en-GB" sz="1700" b="1">
                <a:solidFill>
                  <a:srgbClr val="000000"/>
                </a:solidFill>
                <a:latin typeface="Aptos"/>
              </a:rPr>
              <a:t> superconductors would degrade over time</a:t>
            </a:r>
            <a:r>
              <a:rPr lang="en-GB" sz="1700">
                <a:solidFill>
                  <a:srgbClr val="000000"/>
                </a:solidFill>
                <a:latin typeface="Aptos"/>
              </a:rPr>
              <a:t> leading to a lower critical current density.</a:t>
            </a:r>
            <a:endParaRPr lang="en-GB" sz="1700" b="0" i="0">
              <a:solidFill>
                <a:srgbClr val="000000"/>
              </a:solidFill>
              <a:effectLst/>
              <a:latin typeface="Aptos"/>
            </a:endParaRPr>
          </a:p>
          <a:p>
            <a:pPr algn="l" rtl="0" fontAlgn="base">
              <a:lnSpc>
                <a:spcPts val="1657"/>
              </a:lnSpc>
              <a:spcAft>
                <a:spcPts val="800"/>
              </a:spcAft>
            </a:pPr>
            <a:r>
              <a:rPr lang="en-GB" sz="1700" b="0" i="0">
                <a:solidFill>
                  <a:srgbClr val="000000"/>
                </a:solidFill>
                <a:effectLst/>
                <a:latin typeface="Aptos"/>
              </a:rPr>
              <a:t>Even after the magnet was trained, they would return to their normal state prematurely, before any thresholds exceeded the critical surface.  </a:t>
            </a:r>
          </a:p>
          <a:p>
            <a:pPr algn="l" rtl="0" fontAlgn="base">
              <a:lnSpc>
                <a:spcPts val="1657"/>
              </a:lnSpc>
              <a:spcAft>
                <a:spcPts val="800"/>
              </a:spcAft>
            </a:pPr>
            <a:r>
              <a:rPr lang="en-GB" sz="1700" b="0" i="0">
                <a:solidFill>
                  <a:srgbClr val="000000"/>
                </a:solidFill>
                <a:effectLst/>
                <a:latin typeface="Aptos"/>
              </a:rPr>
              <a:t>This subpar performance was found to be caused by an instability called flux jumping</a:t>
            </a:r>
            <a:endParaRPr lang="en-GB" sz="1700">
              <a:solidFill>
                <a:srgbClr val="000000"/>
              </a:solidFill>
              <a:latin typeface="Aptos"/>
            </a:endParaRPr>
          </a:p>
          <a:p>
            <a:pPr fontAlgn="base">
              <a:lnSpc>
                <a:spcPts val="1657"/>
              </a:lnSpc>
              <a:spcAft>
                <a:spcPts val="800"/>
              </a:spcAft>
              <a:buClr>
                <a:srgbClr val="30ACEC">
                  <a:lumMod val="75000"/>
                </a:srgbClr>
              </a:buClr>
            </a:pPr>
            <a:endParaRPr lang="en-GB" sz="1700">
              <a:solidFill>
                <a:srgbClr val="000000"/>
              </a:solidFill>
              <a:latin typeface="Aptos"/>
            </a:endParaRPr>
          </a:p>
          <a:p>
            <a:pPr algn="l">
              <a:lnSpc>
                <a:spcPts val="1657"/>
              </a:lnSpc>
              <a:spcAft>
                <a:spcPts val="800"/>
              </a:spcAft>
              <a:buClr>
                <a:srgbClr val="1287C3"/>
              </a:buClr>
            </a:pPr>
            <a:r>
              <a:rPr lang="en-GB" sz="1700" b="0" i="0">
                <a:solidFill>
                  <a:srgbClr val="000000"/>
                </a:solidFill>
                <a:effectLst/>
                <a:latin typeface="Aptos"/>
              </a:rPr>
              <a:t>R&amp;D was directed at limiting this problem particularly at Fermilab, Argonne, Brookhaven and</a:t>
            </a:r>
            <a:r>
              <a:rPr lang="en-GB" sz="1700" b="1" i="0">
                <a:solidFill>
                  <a:srgbClr val="000000"/>
                </a:solidFill>
                <a:effectLst/>
                <a:latin typeface="Aptos"/>
              </a:rPr>
              <a:t> RAL. </a:t>
            </a:r>
            <a:endParaRPr lang="en-GB"/>
          </a:p>
          <a:p>
            <a:pPr algn="l" rtl="0" fontAlgn="base">
              <a:lnSpc>
                <a:spcPts val="1657"/>
              </a:lnSpc>
              <a:spcAft>
                <a:spcPts val="800"/>
              </a:spcAft>
            </a:pPr>
            <a:endParaRPr lang="en-GB" sz="5600">
              <a:solidFill>
                <a:srgbClr val="000000"/>
              </a:solidFill>
              <a:latin typeface="Aptos" panose="020B0004020202020204" pitchFamily="34" charset="0"/>
            </a:endParaRPr>
          </a:p>
          <a:p>
            <a:pPr algn="l" rtl="0" fontAlgn="base">
              <a:lnSpc>
                <a:spcPts val="1657"/>
              </a:lnSpc>
              <a:spcAft>
                <a:spcPts val="800"/>
              </a:spcAft>
            </a:pPr>
            <a:endParaRPr lang="en-GB" sz="1800">
              <a:solidFill>
                <a:srgbClr val="000000"/>
              </a:solidFill>
              <a:latin typeface="Aptos" panose="020B0004020202020204" pitchFamily="34" charset="0"/>
            </a:endParaRPr>
          </a:p>
          <a:p>
            <a:pPr algn="l" rtl="0" fontAlgn="base">
              <a:lnSpc>
                <a:spcPts val="1657"/>
              </a:lnSpc>
              <a:spcAft>
                <a:spcPts val="800"/>
              </a:spcAft>
            </a:pPr>
            <a:endParaRPr lang="en-GB" sz="1200" b="0" i="0">
              <a:solidFill>
                <a:srgbClr val="000000"/>
              </a:solidFill>
              <a:effectLst/>
              <a:latin typeface="Segoe UI" panose="020B0502040204020203" pitchFamily="34" charset="0"/>
            </a:endParaRPr>
          </a:p>
          <a:p>
            <a:pPr algn="l" rtl="0" fontAlgn="base">
              <a:lnSpc>
                <a:spcPts val="1569"/>
              </a:lnSpc>
              <a:spcAft>
                <a:spcPts val="800"/>
              </a:spcAft>
            </a:pPr>
            <a:endParaRPr lang="en-GB" sz="1600" i="0">
              <a:solidFill>
                <a:srgbClr val="000000"/>
              </a:solidFill>
              <a:effectLst/>
              <a:latin typeface="Aptos"/>
              <a:cs typeface="Segoe UI"/>
            </a:endParaRPr>
          </a:p>
          <a:p>
            <a:pPr algn="l" rtl="0" fontAlgn="base">
              <a:lnSpc>
                <a:spcPts val="1569"/>
              </a:lnSpc>
              <a:spcAft>
                <a:spcPts val="800"/>
              </a:spcAft>
            </a:pPr>
            <a:endParaRPr lang="en-GB" sz="1100"/>
          </a:p>
        </p:txBody>
      </p:sp>
      <p:sp>
        <p:nvSpPr>
          <p:cNvPr id="6" name="TextBox 5">
            <a:extLst>
              <a:ext uri="{FF2B5EF4-FFF2-40B4-BE49-F238E27FC236}">
                <a16:creationId xmlns:a16="http://schemas.microsoft.com/office/drawing/2014/main" id="{B35512F2-BA5F-3BFA-6571-8C1993D6C28A}"/>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No:14 </a:t>
            </a:r>
          </a:p>
        </p:txBody>
      </p:sp>
      <p:sp>
        <p:nvSpPr>
          <p:cNvPr id="9" name="TextBox 8">
            <a:extLst>
              <a:ext uri="{FF2B5EF4-FFF2-40B4-BE49-F238E27FC236}">
                <a16:creationId xmlns:a16="http://schemas.microsoft.com/office/drawing/2014/main" id="{85096BFD-CCF8-FD3B-CD45-79F9A1F4D2D2}"/>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spTree>
    <p:extLst>
      <p:ext uri="{BB962C8B-B14F-4D97-AF65-F5344CB8AC3E}">
        <p14:creationId xmlns:p14="http://schemas.microsoft.com/office/powerpoint/2010/main" val="3340130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DBCFB-01C3-EE5A-F32E-5EF7E3E1C5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228C60-6AB3-F558-C88E-2B56268E3160}"/>
              </a:ext>
            </a:extLst>
          </p:cNvPr>
          <p:cNvSpPr>
            <a:spLocks noGrp="1"/>
          </p:cNvSpPr>
          <p:nvPr>
            <p:ph type="title"/>
          </p:nvPr>
        </p:nvSpPr>
        <p:spPr>
          <a:xfrm>
            <a:off x="1155700" y="112713"/>
            <a:ext cx="10515600" cy="638175"/>
          </a:xfrm>
        </p:spPr>
        <p:txBody>
          <a:bodyPr>
            <a:normAutofit fontScale="90000"/>
          </a:bodyPr>
          <a:lstStyle/>
          <a:p>
            <a:r>
              <a:rPr lang="en-GB"/>
              <a:t>Flux jumps</a:t>
            </a:r>
          </a:p>
        </p:txBody>
      </p:sp>
      <p:sp>
        <p:nvSpPr>
          <p:cNvPr id="3" name="Content Placeholder 2">
            <a:extLst>
              <a:ext uri="{FF2B5EF4-FFF2-40B4-BE49-F238E27FC236}">
                <a16:creationId xmlns:a16="http://schemas.microsoft.com/office/drawing/2014/main" id="{D82EF7E9-6715-8F65-4599-B50F5395D686}"/>
              </a:ext>
            </a:extLst>
          </p:cNvPr>
          <p:cNvSpPr>
            <a:spLocks noGrp="1"/>
          </p:cNvSpPr>
          <p:nvPr>
            <p:ph idx="1"/>
          </p:nvPr>
        </p:nvSpPr>
        <p:spPr>
          <a:xfrm>
            <a:off x="1382368" y="-800504"/>
            <a:ext cx="10515600" cy="4739554"/>
          </a:xfrm>
        </p:spPr>
        <p:txBody>
          <a:bodyPr>
            <a:normAutofit/>
          </a:bodyPr>
          <a:lstStyle/>
          <a:p>
            <a:pPr fontAlgn="base">
              <a:lnSpc>
                <a:spcPts val="1657"/>
              </a:lnSpc>
              <a:spcAft>
                <a:spcPts val="800"/>
              </a:spcAft>
            </a:pPr>
            <a:r>
              <a:rPr lang="en-GB" sz="1400">
                <a:solidFill>
                  <a:srgbClr val="000000"/>
                </a:solidFill>
                <a:latin typeface="Aptos"/>
              </a:rPr>
              <a:t>Non uniform fluxoid distribution causes a screening current field gradient</a:t>
            </a:r>
            <a:endParaRPr lang="en-US">
              <a:solidFill>
                <a:srgbClr val="000000"/>
              </a:solidFill>
              <a:latin typeface="Corbel" panose="020B0503020204020204"/>
            </a:endParaRPr>
          </a:p>
          <a:p>
            <a:pPr>
              <a:lnSpc>
                <a:spcPts val="1657"/>
              </a:lnSpc>
              <a:spcAft>
                <a:spcPts val="800"/>
              </a:spcAft>
              <a:buClr>
                <a:srgbClr val="1287C3"/>
              </a:buClr>
            </a:pPr>
            <a:r>
              <a:rPr lang="en-GB" sz="1400" b="1">
                <a:solidFill>
                  <a:srgbClr val="000000"/>
                </a:solidFill>
                <a:latin typeface="Aptos"/>
                <a:cs typeface="Segoe UI"/>
              </a:rPr>
              <a:t>This field</a:t>
            </a:r>
            <a:r>
              <a:rPr lang="en-GB" sz="1400" b="1" i="0">
                <a:solidFill>
                  <a:srgbClr val="000000"/>
                </a:solidFill>
                <a:effectLst/>
                <a:latin typeface="Aptos"/>
                <a:cs typeface="Segoe UI"/>
              </a:rPr>
              <a:t> gradient of screening currents contributes to the pinning force. </a:t>
            </a:r>
            <a:endParaRPr lang="en-US"/>
          </a:p>
          <a:p>
            <a:pPr algn="l" rtl="0" fontAlgn="base">
              <a:lnSpc>
                <a:spcPts val="1569"/>
              </a:lnSpc>
              <a:spcAft>
                <a:spcPts val="800"/>
              </a:spcAft>
            </a:pPr>
            <a:r>
              <a:rPr lang="en-GB" sz="1400">
                <a:solidFill>
                  <a:srgbClr val="000000"/>
                </a:solidFill>
                <a:latin typeface="Aptos"/>
                <a:cs typeface="Segoe UI"/>
              </a:rPr>
              <a:t>Positive feedback loop</a:t>
            </a:r>
            <a:endParaRPr lang="en-GB" sz="1100"/>
          </a:p>
        </p:txBody>
      </p:sp>
      <p:sp>
        <p:nvSpPr>
          <p:cNvPr id="6" name="TextBox 5">
            <a:extLst>
              <a:ext uri="{FF2B5EF4-FFF2-40B4-BE49-F238E27FC236}">
                <a16:creationId xmlns:a16="http://schemas.microsoft.com/office/drawing/2014/main" id="{E4385CCC-4C23-2F2A-7231-715D389BE04A}"/>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No:15 </a:t>
            </a:r>
          </a:p>
        </p:txBody>
      </p:sp>
      <p:sp>
        <p:nvSpPr>
          <p:cNvPr id="9" name="TextBox 8">
            <a:extLst>
              <a:ext uri="{FF2B5EF4-FFF2-40B4-BE49-F238E27FC236}">
                <a16:creationId xmlns:a16="http://schemas.microsoft.com/office/drawing/2014/main" id="{4B085E04-48C0-A66A-99FD-8F85B099ECE3}"/>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sp>
        <p:nvSpPr>
          <p:cNvPr id="4" name="Rectangle 3">
            <a:extLst>
              <a:ext uri="{FF2B5EF4-FFF2-40B4-BE49-F238E27FC236}">
                <a16:creationId xmlns:a16="http://schemas.microsoft.com/office/drawing/2014/main" id="{8F921D9F-2E43-780B-F281-A924CBF679D5}"/>
              </a:ext>
            </a:extLst>
          </p:cNvPr>
          <p:cNvSpPr/>
          <p:nvPr/>
        </p:nvSpPr>
        <p:spPr>
          <a:xfrm>
            <a:off x="2373372" y="2123588"/>
            <a:ext cx="3247561" cy="692372"/>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solidFill>
                  <a:schemeClr val="bg1"/>
                </a:solidFill>
              </a:rPr>
              <a:t>Sudden temperature perturbation</a:t>
            </a:r>
          </a:p>
          <a:p>
            <a:pPr algn="ctr"/>
            <a:r>
              <a:rPr lang="en-GB" sz="1600" b="0" i="0" u="none" strike="noStrike">
                <a:solidFill>
                  <a:schemeClr val="bg1"/>
                </a:solidFill>
                <a:effectLst/>
                <a:latin typeface="Aptos"/>
              </a:rPr>
              <a:t>(</a:t>
            </a:r>
            <a:r>
              <a:rPr lang="el-GR" sz="1600" b="0" i="0" u="none" strike="noStrike">
                <a:solidFill>
                  <a:schemeClr val="bg1"/>
                </a:solidFill>
                <a:effectLst/>
                <a:latin typeface="Aptos"/>
              </a:rPr>
              <a:t>Δ</a:t>
            </a:r>
            <a:r>
              <a:rPr lang="en-US" sz="1600" b="0" i="0" u="none" strike="noStrike">
                <a:solidFill>
                  <a:schemeClr val="bg1"/>
                </a:solidFill>
                <a:effectLst/>
                <a:latin typeface="Aptos"/>
              </a:rPr>
              <a:t>Q</a:t>
            </a:r>
            <a:r>
              <a:rPr lang="en-US" sz="1600" u="none" strike="noStrike">
                <a:solidFill>
                  <a:schemeClr val="bg1"/>
                </a:solidFill>
                <a:latin typeface="Aptos"/>
              </a:rPr>
              <a:t>)</a:t>
            </a:r>
            <a:endParaRPr lang="en-GB" sz="1600">
              <a:solidFill>
                <a:schemeClr val="bg1"/>
              </a:solidFill>
              <a:latin typeface="Aptos"/>
            </a:endParaRPr>
          </a:p>
        </p:txBody>
      </p:sp>
      <p:cxnSp>
        <p:nvCxnSpPr>
          <p:cNvPr id="8" name="Straight Arrow Connector 7">
            <a:extLst>
              <a:ext uri="{FF2B5EF4-FFF2-40B4-BE49-F238E27FC236}">
                <a16:creationId xmlns:a16="http://schemas.microsoft.com/office/drawing/2014/main" id="{454D0C3D-7EB7-1738-939D-4E0992061BDC}"/>
              </a:ext>
            </a:extLst>
          </p:cNvPr>
          <p:cNvCxnSpPr>
            <a:cxnSpLocks/>
            <a:stCxn id="4" idx="2"/>
          </p:cNvCxnSpPr>
          <p:nvPr/>
        </p:nvCxnSpPr>
        <p:spPr>
          <a:xfrm>
            <a:off x="3988189" y="2815960"/>
            <a:ext cx="40340" cy="57003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B88918A-F8EE-2FBE-64B1-7876C4377B56}"/>
              </a:ext>
            </a:extLst>
          </p:cNvPr>
          <p:cNvSpPr/>
          <p:nvPr/>
        </p:nvSpPr>
        <p:spPr>
          <a:xfrm>
            <a:off x="2369802" y="3429001"/>
            <a:ext cx="3139984" cy="7905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solidFill>
                  <a:schemeClr val="bg1"/>
                </a:solidFill>
              </a:rPr>
              <a:t>Rise in local temperature </a:t>
            </a:r>
            <a:r>
              <a:rPr lang="en-GB" sz="1600" b="0" i="0" u="none" strike="noStrike">
                <a:solidFill>
                  <a:schemeClr val="bg1"/>
                </a:solidFill>
                <a:effectLst/>
                <a:latin typeface="Aptos"/>
              </a:rPr>
              <a:t>(</a:t>
            </a:r>
            <a:r>
              <a:rPr lang="el-GR" sz="1600" b="0" i="0" u="none" strike="noStrike">
                <a:solidFill>
                  <a:schemeClr val="bg1"/>
                </a:solidFill>
                <a:effectLst/>
                <a:latin typeface="Aptos"/>
              </a:rPr>
              <a:t>Δ</a:t>
            </a:r>
            <a:r>
              <a:rPr lang="en-US" sz="1600">
                <a:solidFill>
                  <a:schemeClr val="bg1"/>
                </a:solidFill>
                <a:latin typeface="Aptos"/>
              </a:rPr>
              <a:t>T</a:t>
            </a:r>
            <a:r>
              <a:rPr lang="en-US" sz="1600" u="none" strike="noStrike">
                <a:solidFill>
                  <a:schemeClr val="bg1"/>
                </a:solidFill>
                <a:latin typeface="Aptos"/>
              </a:rPr>
              <a:t>)</a:t>
            </a:r>
            <a:endParaRPr lang="en-GB" sz="1600">
              <a:solidFill>
                <a:schemeClr val="bg1"/>
              </a:solidFill>
              <a:latin typeface="Aptos"/>
            </a:endParaRPr>
          </a:p>
          <a:p>
            <a:pPr marL="285750" indent="-285750" algn="ctr">
              <a:buFont typeface="Arial" panose="020B0604020202020204" pitchFamily="34" charset="0"/>
              <a:buChar char="•"/>
            </a:pPr>
            <a:r>
              <a:rPr lang="en-GB" sz="1400">
                <a:solidFill>
                  <a:schemeClr val="bg1"/>
                </a:solidFill>
              </a:rPr>
              <a:t>Specific heat capacity</a:t>
            </a:r>
          </a:p>
          <a:p>
            <a:pPr marL="171450" indent="-171450" algn="ctr">
              <a:buFont typeface="Arial" panose="020B0604020202020204" pitchFamily="34" charset="0"/>
              <a:buChar char="•"/>
            </a:pPr>
            <a:r>
              <a:rPr lang="en-GB" sz="1400">
                <a:solidFill>
                  <a:schemeClr val="bg1"/>
                </a:solidFill>
              </a:rPr>
              <a:t>Heat conduction</a:t>
            </a:r>
          </a:p>
        </p:txBody>
      </p:sp>
      <p:cxnSp>
        <p:nvCxnSpPr>
          <p:cNvPr id="17" name="Straight Arrow Connector 16">
            <a:extLst>
              <a:ext uri="{FF2B5EF4-FFF2-40B4-BE49-F238E27FC236}">
                <a16:creationId xmlns:a16="http://schemas.microsoft.com/office/drawing/2014/main" id="{7191343F-6BB9-4E97-B37D-E4D9F9454736}"/>
              </a:ext>
            </a:extLst>
          </p:cNvPr>
          <p:cNvCxnSpPr>
            <a:cxnSpLocks/>
          </p:cNvCxnSpPr>
          <p:nvPr/>
        </p:nvCxnSpPr>
        <p:spPr>
          <a:xfrm>
            <a:off x="5455998" y="3842216"/>
            <a:ext cx="913229" cy="676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D221720-E19A-1CBF-EF63-B91EE680A9CE}"/>
              </a:ext>
            </a:extLst>
          </p:cNvPr>
          <p:cNvSpPr/>
          <p:nvPr/>
        </p:nvSpPr>
        <p:spPr>
          <a:xfrm>
            <a:off x="6362749" y="3446929"/>
            <a:ext cx="3148949" cy="7816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solidFill>
                  <a:schemeClr val="bg1"/>
                </a:solidFill>
              </a:rPr>
              <a:t>Lowered current density (</a:t>
            </a:r>
            <a:r>
              <a:rPr lang="el-GR" sz="1600" b="0" i="0" u="none" strike="noStrike">
                <a:solidFill>
                  <a:schemeClr val="bg1"/>
                </a:solidFill>
                <a:effectLst/>
                <a:latin typeface="Aptos"/>
              </a:rPr>
              <a:t>Δ</a:t>
            </a:r>
            <a:r>
              <a:rPr lang="en-GB" sz="1600" b="0" i="0" u="none" strike="noStrike">
                <a:solidFill>
                  <a:schemeClr val="bg1"/>
                </a:solidFill>
                <a:effectLst/>
                <a:latin typeface="Aptos"/>
              </a:rPr>
              <a:t> </a:t>
            </a:r>
            <a:r>
              <a:rPr lang="en-US" sz="1600" b="0" i="0" u="none" strike="noStrike">
                <a:solidFill>
                  <a:schemeClr val="bg1"/>
                </a:solidFill>
                <a:effectLst/>
                <a:latin typeface="Aptos"/>
              </a:rPr>
              <a:t>Jc</a:t>
            </a:r>
            <a:r>
              <a:rPr lang="en-GB" sz="1600">
                <a:solidFill>
                  <a:schemeClr val="bg1"/>
                </a:solidFill>
              </a:rPr>
              <a:t>)</a:t>
            </a:r>
          </a:p>
          <a:p>
            <a:pPr marL="285750" indent="-285750" algn="ctr">
              <a:buFont typeface="Arial" panose="020B0604020202020204" pitchFamily="34" charset="0"/>
              <a:buChar char="•"/>
            </a:pPr>
            <a:r>
              <a:rPr lang="en-GB" sz="1200">
                <a:solidFill>
                  <a:schemeClr val="bg1"/>
                </a:solidFill>
              </a:rPr>
              <a:t>Jc - Temperature dependence</a:t>
            </a:r>
          </a:p>
          <a:p>
            <a:pPr marL="285750" indent="-285750" algn="ctr">
              <a:buFont typeface="Arial" panose="020B0604020202020204" pitchFamily="34" charset="0"/>
              <a:buChar char="•"/>
            </a:pPr>
            <a:r>
              <a:rPr lang="en-GB" sz="1200">
                <a:solidFill>
                  <a:schemeClr val="bg1"/>
                </a:solidFill>
              </a:rPr>
              <a:t>Reversion to normal state</a:t>
            </a:r>
          </a:p>
        </p:txBody>
      </p:sp>
      <p:cxnSp>
        <p:nvCxnSpPr>
          <p:cNvPr id="19" name="Straight Arrow Connector 18">
            <a:extLst>
              <a:ext uri="{FF2B5EF4-FFF2-40B4-BE49-F238E27FC236}">
                <a16:creationId xmlns:a16="http://schemas.microsoft.com/office/drawing/2014/main" id="{7DC83ED2-5192-9D6A-C72D-98CEBA1CE68A}"/>
              </a:ext>
            </a:extLst>
          </p:cNvPr>
          <p:cNvCxnSpPr>
            <a:cxnSpLocks/>
          </p:cNvCxnSpPr>
          <p:nvPr/>
        </p:nvCxnSpPr>
        <p:spPr>
          <a:xfrm>
            <a:off x="7937223" y="4067174"/>
            <a:ext cx="0" cy="78519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EFDF228-1A90-51AE-E122-350B0BFF9633}"/>
              </a:ext>
            </a:extLst>
          </p:cNvPr>
          <p:cNvSpPr/>
          <p:nvPr/>
        </p:nvSpPr>
        <p:spPr>
          <a:xfrm>
            <a:off x="6353785" y="4843197"/>
            <a:ext cx="3148948" cy="8178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solidFill>
                  <a:schemeClr val="bg1"/>
                </a:solidFill>
              </a:rPr>
              <a:t>Lowered Pinning force (</a:t>
            </a:r>
            <a:r>
              <a:rPr lang="el-GR" sz="1600" b="0" i="0" u="none" strike="noStrike">
                <a:solidFill>
                  <a:schemeClr val="bg1"/>
                </a:solidFill>
                <a:effectLst/>
                <a:latin typeface="Aptos"/>
              </a:rPr>
              <a:t>Δ</a:t>
            </a:r>
            <a:r>
              <a:rPr lang="en-GB" sz="1600" b="0" i="0" u="none" strike="noStrike">
                <a:solidFill>
                  <a:schemeClr val="bg1"/>
                </a:solidFill>
                <a:effectLst/>
                <a:latin typeface="Aptos"/>
              </a:rPr>
              <a:t> </a:t>
            </a:r>
            <a:r>
              <a:rPr lang="en-GB" sz="1600" b="0" i="0" u="none" strike="noStrike" err="1">
                <a:solidFill>
                  <a:schemeClr val="bg1"/>
                </a:solidFill>
                <a:effectLst/>
                <a:latin typeface="Aptos"/>
              </a:rPr>
              <a:t>Fp</a:t>
            </a:r>
            <a:r>
              <a:rPr lang="en-GB" sz="1600">
                <a:solidFill>
                  <a:schemeClr val="bg1"/>
                </a:solidFill>
              </a:rPr>
              <a:t>)</a:t>
            </a:r>
          </a:p>
          <a:p>
            <a:pPr marL="285750" indent="-285750" algn="ctr">
              <a:buFont typeface="Arial" panose="020B0604020202020204" pitchFamily="34" charset="0"/>
              <a:buChar char="•"/>
            </a:pPr>
            <a:r>
              <a:rPr lang="en-GB" sz="1400">
                <a:solidFill>
                  <a:schemeClr val="bg1"/>
                </a:solidFill>
              </a:rPr>
              <a:t>Lowered current density lowers field gradient</a:t>
            </a:r>
          </a:p>
        </p:txBody>
      </p:sp>
      <p:sp>
        <p:nvSpPr>
          <p:cNvPr id="21" name="Rectangle 20">
            <a:extLst>
              <a:ext uri="{FF2B5EF4-FFF2-40B4-BE49-F238E27FC236}">
                <a16:creationId xmlns:a16="http://schemas.microsoft.com/office/drawing/2014/main" id="{72A2C808-7B6C-3D96-8A7C-8F642D2EB506}"/>
              </a:ext>
            </a:extLst>
          </p:cNvPr>
          <p:cNvSpPr/>
          <p:nvPr/>
        </p:nvSpPr>
        <p:spPr>
          <a:xfrm>
            <a:off x="2369802" y="4852161"/>
            <a:ext cx="3041373" cy="8178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rPr>
              <a:t>Fl &gt; New </a:t>
            </a:r>
            <a:r>
              <a:rPr lang="en-GB" err="1">
                <a:solidFill>
                  <a:schemeClr val="bg1"/>
                </a:solidFill>
              </a:rPr>
              <a:t>Fp</a:t>
            </a:r>
            <a:r>
              <a:rPr lang="en-GB">
                <a:solidFill>
                  <a:schemeClr val="bg1"/>
                </a:solidFill>
              </a:rPr>
              <a:t> –</a:t>
            </a:r>
            <a:r>
              <a:rPr lang="en-GB" b="1">
                <a:solidFill>
                  <a:schemeClr val="bg1"/>
                </a:solidFill>
              </a:rPr>
              <a:t> Flux flow</a:t>
            </a:r>
          </a:p>
          <a:p>
            <a:pPr marL="171450" indent="-171450" algn="ctr">
              <a:buFont typeface="Arial" panose="020B0604020202020204" pitchFamily="34" charset="0"/>
              <a:buChar char="•"/>
            </a:pPr>
            <a:r>
              <a:rPr lang="en-GB" sz="1400">
                <a:solidFill>
                  <a:schemeClr val="bg1"/>
                </a:solidFill>
              </a:rPr>
              <a:t>Fluxoids adopt new position in SC material</a:t>
            </a:r>
          </a:p>
        </p:txBody>
      </p:sp>
      <p:cxnSp>
        <p:nvCxnSpPr>
          <p:cNvPr id="22" name="Straight Arrow Connector 21">
            <a:extLst>
              <a:ext uri="{FF2B5EF4-FFF2-40B4-BE49-F238E27FC236}">
                <a16:creationId xmlns:a16="http://schemas.microsoft.com/office/drawing/2014/main" id="{534AF1A1-B9E2-8931-882A-7453C626F679}"/>
              </a:ext>
            </a:extLst>
          </p:cNvPr>
          <p:cNvCxnSpPr>
            <a:cxnSpLocks/>
            <a:stCxn id="20" idx="1"/>
            <a:endCxn id="21" idx="3"/>
          </p:cNvCxnSpPr>
          <p:nvPr/>
        </p:nvCxnSpPr>
        <p:spPr>
          <a:xfrm flipH="1">
            <a:off x="5411175" y="5252136"/>
            <a:ext cx="942610" cy="89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4BA4B3D-3A5E-E4AF-74DF-E3FBC500C1F8}"/>
              </a:ext>
            </a:extLst>
          </p:cNvPr>
          <p:cNvCxnSpPr>
            <a:cxnSpLocks/>
            <a:endCxn id="11" idx="2"/>
          </p:cNvCxnSpPr>
          <p:nvPr/>
        </p:nvCxnSpPr>
        <p:spPr>
          <a:xfrm flipV="1">
            <a:off x="3933939" y="4237503"/>
            <a:ext cx="5855" cy="57964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776876"/>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45E1D-7787-E308-2E80-3ABB1A715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F53866-4BBD-647C-7EBF-F85D506CB5F4}"/>
              </a:ext>
            </a:extLst>
          </p:cNvPr>
          <p:cNvSpPr>
            <a:spLocks noGrp="1"/>
          </p:cNvSpPr>
          <p:nvPr>
            <p:ph type="title"/>
          </p:nvPr>
        </p:nvSpPr>
        <p:spPr>
          <a:xfrm>
            <a:off x="-1677147" y="802995"/>
            <a:ext cx="10515600" cy="638175"/>
          </a:xfrm>
        </p:spPr>
        <p:txBody>
          <a:bodyPr>
            <a:normAutofit fontScale="90000"/>
          </a:bodyPr>
          <a:lstStyle/>
          <a:p>
            <a:r>
              <a:rPr lang="en-GB"/>
              <a:t>Cryostabilisation</a:t>
            </a:r>
          </a:p>
        </p:txBody>
      </p:sp>
      <p:sp>
        <p:nvSpPr>
          <p:cNvPr id="3" name="Content Placeholder 2">
            <a:extLst>
              <a:ext uri="{FF2B5EF4-FFF2-40B4-BE49-F238E27FC236}">
                <a16:creationId xmlns:a16="http://schemas.microsoft.com/office/drawing/2014/main" id="{55BDF2EC-8342-948B-CB61-FAE77A8E7750}"/>
              </a:ext>
            </a:extLst>
          </p:cNvPr>
          <p:cNvSpPr>
            <a:spLocks noGrp="1"/>
          </p:cNvSpPr>
          <p:nvPr>
            <p:ph idx="1"/>
          </p:nvPr>
        </p:nvSpPr>
        <p:spPr>
          <a:xfrm>
            <a:off x="990227" y="-381365"/>
            <a:ext cx="5417297" cy="7444848"/>
          </a:xfrm>
        </p:spPr>
        <p:txBody>
          <a:bodyPr vert="horz" lIns="91440" tIns="45720" rIns="91440" bIns="45720" rtlCol="0" anchor="ctr">
            <a:noAutofit/>
          </a:bodyPr>
          <a:lstStyle/>
          <a:p>
            <a:pPr algn="l" rtl="0" fontAlgn="base">
              <a:lnSpc>
                <a:spcPts val="1569"/>
              </a:lnSpc>
              <a:spcAft>
                <a:spcPts val="800"/>
              </a:spcAft>
            </a:pPr>
            <a:r>
              <a:rPr lang="en-GB" sz="1600"/>
              <a:t>Method of flux jump </a:t>
            </a:r>
            <a:r>
              <a:rPr lang="en-GB" sz="1600" b="1">
                <a:latin typeface="Aptos Display"/>
              </a:rPr>
              <a:t>tolerance</a:t>
            </a:r>
            <a:r>
              <a:rPr lang="en-GB" sz="1600">
                <a:latin typeface="Aptos Display"/>
              </a:rPr>
              <a:t> was developed in 1965 by </a:t>
            </a:r>
            <a:r>
              <a:rPr lang="en-GB" sz="1600" err="1">
                <a:latin typeface="Aptos Display"/>
              </a:rPr>
              <a:t>Stekly</a:t>
            </a:r>
            <a:r>
              <a:rPr lang="en-GB" sz="1600">
                <a:latin typeface="Aptos Display"/>
              </a:rPr>
              <a:t> and Zar working </a:t>
            </a:r>
            <a:r>
              <a:rPr lang="en-GB" sz="1600">
                <a:solidFill>
                  <a:srgbClr val="000000"/>
                </a:solidFill>
                <a:latin typeface="Aptos Display"/>
              </a:rPr>
              <a:t>at</a:t>
            </a:r>
            <a:r>
              <a:rPr lang="en-GB" sz="1600" b="0" i="0">
                <a:solidFill>
                  <a:srgbClr val="71777D"/>
                </a:solidFill>
                <a:effectLst/>
                <a:latin typeface="Aptos Display"/>
              </a:rPr>
              <a:t> </a:t>
            </a:r>
            <a:r>
              <a:rPr lang="en-GB" sz="1600" b="0" i="0">
                <a:effectLst/>
                <a:latin typeface="Aptos Display"/>
              </a:rPr>
              <a:t>Avco-Everett Research Laboratory in Boston. </a:t>
            </a:r>
          </a:p>
          <a:p>
            <a:pPr marL="0" indent="0">
              <a:lnSpc>
                <a:spcPts val="1569"/>
              </a:lnSpc>
              <a:spcAft>
                <a:spcPts val="800"/>
              </a:spcAft>
              <a:buClr>
                <a:srgbClr val="1287C3"/>
              </a:buClr>
              <a:buNone/>
            </a:pPr>
            <a:endParaRPr lang="en-GB" sz="1600">
              <a:latin typeface="Aptos Display"/>
            </a:endParaRPr>
          </a:p>
          <a:p>
            <a:pPr fontAlgn="base">
              <a:lnSpc>
                <a:spcPts val="1569"/>
              </a:lnSpc>
              <a:spcAft>
                <a:spcPts val="800"/>
              </a:spcAft>
            </a:pPr>
            <a:r>
              <a:rPr lang="en-GB" sz="1600">
                <a:latin typeface="Aptos Display"/>
              </a:rPr>
              <a:t>They conducted measurements of conductivity and resistivity in superconducting alloys (</a:t>
            </a:r>
            <a:r>
              <a:rPr lang="en-GB" sz="1600" err="1">
                <a:latin typeface="Aptos Display"/>
              </a:rPr>
              <a:t>NbTi</a:t>
            </a:r>
            <a:r>
              <a:rPr lang="en-GB" sz="1600">
                <a:latin typeface="Aptos Display"/>
              </a:rPr>
              <a:t>) and pure metals (Cu). </a:t>
            </a:r>
          </a:p>
          <a:p>
            <a:pPr>
              <a:lnSpc>
                <a:spcPts val="1569"/>
              </a:lnSpc>
              <a:spcAft>
                <a:spcPts val="800"/>
              </a:spcAft>
              <a:buClr>
                <a:srgbClr val="1287C3"/>
              </a:buClr>
            </a:pPr>
            <a:r>
              <a:rPr lang="en-GB" sz="1600" b="1">
                <a:solidFill>
                  <a:srgbClr val="000000"/>
                </a:solidFill>
                <a:latin typeface="Aptos Display"/>
              </a:rPr>
              <a:t>NORMAL STATE</a:t>
            </a:r>
            <a:r>
              <a:rPr lang="en-GB" sz="1600">
                <a:solidFill>
                  <a:srgbClr val="000000"/>
                </a:solidFill>
                <a:latin typeface="Aptos Display"/>
              </a:rPr>
              <a:t> </a:t>
            </a:r>
            <a:r>
              <a:rPr lang="en-GB" sz="1600" err="1">
                <a:solidFill>
                  <a:srgbClr val="000000"/>
                </a:solidFill>
                <a:latin typeface="Aptos Display"/>
              </a:rPr>
              <a:t>NbTi</a:t>
            </a:r>
            <a:r>
              <a:rPr lang="en-GB" sz="1600">
                <a:solidFill>
                  <a:srgbClr val="000000"/>
                </a:solidFill>
                <a:latin typeface="Aptos Display"/>
              </a:rPr>
              <a:t> alloy had higher </a:t>
            </a:r>
            <a:r>
              <a:rPr lang="en-GB" sz="1600" b="1" err="1">
                <a:solidFill>
                  <a:srgbClr val="000000"/>
                </a:solidFill>
                <a:latin typeface="Aptos Display"/>
              </a:rPr>
              <a:t>resisitivity</a:t>
            </a:r>
            <a:r>
              <a:rPr lang="en-GB" sz="1600">
                <a:solidFill>
                  <a:srgbClr val="000000"/>
                </a:solidFill>
                <a:latin typeface="Aptos Display"/>
              </a:rPr>
              <a:t> and lower </a:t>
            </a:r>
            <a:r>
              <a:rPr lang="en-GB" sz="1600" b="1">
                <a:solidFill>
                  <a:srgbClr val="000000"/>
                </a:solidFill>
                <a:latin typeface="Aptos Display"/>
              </a:rPr>
              <a:t>thermal conductivity</a:t>
            </a:r>
            <a:r>
              <a:rPr lang="en-GB" sz="1600">
                <a:solidFill>
                  <a:srgbClr val="000000"/>
                </a:solidFill>
                <a:latin typeface="Aptos Display"/>
              </a:rPr>
              <a:t> than Copper</a:t>
            </a:r>
          </a:p>
          <a:p>
            <a:pPr marL="0" indent="0">
              <a:lnSpc>
                <a:spcPts val="1569"/>
              </a:lnSpc>
              <a:spcAft>
                <a:spcPts val="800"/>
              </a:spcAft>
              <a:buClr>
                <a:srgbClr val="1287C3"/>
              </a:buClr>
              <a:buNone/>
            </a:pPr>
            <a:r>
              <a:rPr lang="en-GB" sz="1600">
                <a:solidFill>
                  <a:srgbClr val="000000"/>
                </a:solidFill>
                <a:latin typeface="Aptos Display"/>
              </a:rPr>
              <a:t>A great example is the BEBC</a:t>
            </a:r>
          </a:p>
        </p:txBody>
      </p:sp>
      <p:sp>
        <p:nvSpPr>
          <p:cNvPr id="5" name="TextBox 4">
            <a:extLst>
              <a:ext uri="{FF2B5EF4-FFF2-40B4-BE49-F238E27FC236}">
                <a16:creationId xmlns:a16="http://schemas.microsoft.com/office/drawing/2014/main" id="{F900EF30-F157-4C57-19B5-84DFA08C4940}"/>
              </a:ext>
            </a:extLst>
          </p:cNvPr>
          <p:cNvSpPr txBox="1"/>
          <p:nvPr/>
        </p:nvSpPr>
        <p:spPr>
          <a:xfrm>
            <a:off x="5619750" y="6537125"/>
            <a:ext cx="3606800" cy="276999"/>
          </a:xfrm>
          <a:prstGeom prst="rect">
            <a:avLst/>
          </a:prstGeom>
          <a:noFill/>
        </p:spPr>
        <p:txBody>
          <a:bodyPr wrap="square" rtlCol="0">
            <a:spAutoFit/>
          </a:bodyPr>
          <a:lstStyle/>
          <a:p>
            <a:r>
              <a:rPr lang="en-GB" sz="1200">
                <a:solidFill>
                  <a:schemeClr val="bg1"/>
                </a:solidFill>
              </a:rPr>
              <a:t>References: </a:t>
            </a:r>
          </a:p>
        </p:txBody>
      </p:sp>
      <p:sp>
        <p:nvSpPr>
          <p:cNvPr id="6" name="TextBox 5">
            <a:extLst>
              <a:ext uri="{FF2B5EF4-FFF2-40B4-BE49-F238E27FC236}">
                <a16:creationId xmlns:a16="http://schemas.microsoft.com/office/drawing/2014/main" id="{EA6AE166-C2B6-C92F-EF05-58757891A6B7}"/>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 16</a:t>
            </a:r>
          </a:p>
        </p:txBody>
      </p:sp>
      <p:sp>
        <p:nvSpPr>
          <p:cNvPr id="9" name="TextBox 8">
            <a:extLst>
              <a:ext uri="{FF2B5EF4-FFF2-40B4-BE49-F238E27FC236}">
                <a16:creationId xmlns:a16="http://schemas.microsoft.com/office/drawing/2014/main" id="{4EAF4AD4-70AF-1217-86BA-776A4B5084C0}"/>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pic>
        <p:nvPicPr>
          <p:cNvPr id="1026" name="Picture 2" descr="Image result for Big European Bubble chamber coils ">
            <a:extLst>
              <a:ext uri="{FF2B5EF4-FFF2-40B4-BE49-F238E27FC236}">
                <a16:creationId xmlns:a16="http://schemas.microsoft.com/office/drawing/2014/main" id="{F0935BFC-DC03-1D61-8998-4AF4F05FC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434" y="1715582"/>
            <a:ext cx="5578365" cy="37680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09ED506-AAEF-3D7C-A802-ED2735679C67}"/>
              </a:ext>
            </a:extLst>
          </p:cNvPr>
          <p:cNvSpPr txBox="1"/>
          <p:nvPr/>
        </p:nvSpPr>
        <p:spPr>
          <a:xfrm>
            <a:off x="6689833" y="5607564"/>
            <a:ext cx="5424955" cy="553998"/>
          </a:xfrm>
          <a:prstGeom prst="rect">
            <a:avLst/>
          </a:prstGeom>
          <a:noFill/>
        </p:spPr>
        <p:txBody>
          <a:bodyPr wrap="square" lIns="91440" tIns="45720" rIns="91440" bIns="45720" anchor="t">
            <a:spAutoFit/>
          </a:bodyPr>
          <a:lstStyle/>
          <a:p>
            <a:r>
              <a:rPr lang="en-GB" sz="1000"/>
              <a:t>Big European Bubble chamber : Use </a:t>
            </a:r>
            <a:r>
              <a:rPr lang="en-GB" sz="1000" err="1"/>
              <a:t>cryostabilised</a:t>
            </a:r>
            <a:r>
              <a:rPr lang="en-GB" sz="1000"/>
              <a:t> superconducting coils to generate magnetic fields of up to 3.5T. Largest at the time, boasting a 3m diameter</a:t>
            </a:r>
            <a:endParaRPr lang="en-US"/>
          </a:p>
          <a:p>
            <a:endParaRPr lang="en-GB" sz="1000"/>
          </a:p>
        </p:txBody>
      </p:sp>
    </p:spTree>
    <p:extLst>
      <p:ext uri="{BB962C8B-B14F-4D97-AF65-F5344CB8AC3E}">
        <p14:creationId xmlns:p14="http://schemas.microsoft.com/office/powerpoint/2010/main" val="3864768521"/>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BDABF-CA2E-76A1-17EA-549D7B893F69}"/>
            </a:ext>
          </a:extLst>
        </p:cNvPr>
        <p:cNvGrpSpPr/>
        <p:nvPr/>
      </p:nvGrpSpPr>
      <p:grpSpPr>
        <a:xfrm>
          <a:off x="0" y="0"/>
          <a:ext cx="0" cy="0"/>
          <a:chOff x="0" y="0"/>
          <a:chExt cx="0" cy="0"/>
        </a:xfrm>
      </p:grpSpPr>
      <p:sp>
        <p:nvSpPr>
          <p:cNvPr id="8" name="Cylinder 7">
            <a:extLst>
              <a:ext uri="{FF2B5EF4-FFF2-40B4-BE49-F238E27FC236}">
                <a16:creationId xmlns:a16="http://schemas.microsoft.com/office/drawing/2014/main" id="{116C8EA7-A6C7-6A35-8BB9-92E76355FC44}"/>
              </a:ext>
            </a:extLst>
          </p:cNvPr>
          <p:cNvSpPr/>
          <p:nvPr/>
        </p:nvSpPr>
        <p:spPr>
          <a:xfrm rot="5400000">
            <a:off x="5805701" y="-1960347"/>
            <a:ext cx="1215600" cy="7797800"/>
          </a:xfrm>
          <a:prstGeom prst="can">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CDE8A70-DD3A-93C0-C11D-867BD4D9440C}"/>
              </a:ext>
            </a:extLst>
          </p:cNvPr>
          <p:cNvSpPr>
            <a:spLocks noGrp="1"/>
          </p:cNvSpPr>
          <p:nvPr>
            <p:ph type="title"/>
          </p:nvPr>
        </p:nvSpPr>
        <p:spPr>
          <a:xfrm>
            <a:off x="1155700" y="112713"/>
            <a:ext cx="10515600" cy="638175"/>
          </a:xfrm>
        </p:spPr>
        <p:txBody>
          <a:bodyPr>
            <a:normAutofit fontScale="90000"/>
          </a:bodyPr>
          <a:lstStyle/>
          <a:p>
            <a:r>
              <a:rPr lang="en-GB"/>
              <a:t>Cryostabilisation mechanism</a:t>
            </a:r>
          </a:p>
        </p:txBody>
      </p:sp>
      <p:sp>
        <p:nvSpPr>
          <p:cNvPr id="6" name="TextBox 5">
            <a:extLst>
              <a:ext uri="{FF2B5EF4-FFF2-40B4-BE49-F238E27FC236}">
                <a16:creationId xmlns:a16="http://schemas.microsoft.com/office/drawing/2014/main" id="{BADD159C-B756-4977-CB95-3FEBC45A0877}"/>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No:17 </a:t>
            </a:r>
          </a:p>
        </p:txBody>
      </p:sp>
      <p:sp>
        <p:nvSpPr>
          <p:cNvPr id="9" name="TextBox 8">
            <a:extLst>
              <a:ext uri="{FF2B5EF4-FFF2-40B4-BE49-F238E27FC236}">
                <a16:creationId xmlns:a16="http://schemas.microsoft.com/office/drawing/2014/main" id="{65E5E3A7-D595-AA12-E565-388F83C116A3}"/>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sp>
        <p:nvSpPr>
          <p:cNvPr id="7" name="Cylinder 6">
            <a:extLst>
              <a:ext uri="{FF2B5EF4-FFF2-40B4-BE49-F238E27FC236}">
                <a16:creationId xmlns:a16="http://schemas.microsoft.com/office/drawing/2014/main" id="{5724BCB0-BDCD-5429-4E9B-928813AA29CB}"/>
              </a:ext>
            </a:extLst>
          </p:cNvPr>
          <p:cNvSpPr/>
          <p:nvPr/>
        </p:nvSpPr>
        <p:spPr>
          <a:xfrm rot="5400000">
            <a:off x="5916226" y="-1817472"/>
            <a:ext cx="708799" cy="7512054"/>
          </a:xfrm>
          <a:prstGeom prst="can">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ylinder 3">
            <a:extLst>
              <a:ext uri="{FF2B5EF4-FFF2-40B4-BE49-F238E27FC236}">
                <a16:creationId xmlns:a16="http://schemas.microsoft.com/office/drawing/2014/main" id="{7669201C-7AB3-8A3F-86A2-603A53C2C72C}"/>
              </a:ext>
            </a:extLst>
          </p:cNvPr>
          <p:cNvSpPr/>
          <p:nvPr/>
        </p:nvSpPr>
        <p:spPr>
          <a:xfrm rot="5400000">
            <a:off x="6070602" y="-1719048"/>
            <a:ext cx="203200" cy="7315201"/>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BA95BA8F-959A-5FC4-17A1-C97B8DFCFA52}"/>
              </a:ext>
            </a:extLst>
          </p:cNvPr>
          <p:cNvCxnSpPr>
            <a:cxnSpLocks/>
          </p:cNvCxnSpPr>
          <p:nvPr/>
        </p:nvCxnSpPr>
        <p:spPr>
          <a:xfrm flipH="1">
            <a:off x="9493250" y="1142338"/>
            <a:ext cx="533403" cy="7962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37BCCFF-82E8-48E6-9D12-A4C620334B0F}"/>
              </a:ext>
            </a:extLst>
          </p:cNvPr>
          <p:cNvCxnSpPr>
            <a:cxnSpLocks/>
          </p:cNvCxnSpPr>
          <p:nvPr/>
        </p:nvCxnSpPr>
        <p:spPr>
          <a:xfrm flipV="1">
            <a:off x="3022600" y="2178050"/>
            <a:ext cx="527050" cy="5838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7C9686B-5555-0918-0C81-6F51653C91C5}"/>
              </a:ext>
            </a:extLst>
          </p:cNvPr>
          <p:cNvCxnSpPr>
            <a:cxnSpLocks/>
          </p:cNvCxnSpPr>
          <p:nvPr/>
        </p:nvCxnSpPr>
        <p:spPr>
          <a:xfrm flipH="1">
            <a:off x="3333750" y="1159185"/>
            <a:ext cx="292100" cy="2982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432FBAF-EB2A-5711-1D13-8577F41CF192}"/>
              </a:ext>
            </a:extLst>
          </p:cNvPr>
          <p:cNvSpPr txBox="1"/>
          <p:nvPr/>
        </p:nvSpPr>
        <p:spPr>
          <a:xfrm>
            <a:off x="3440110" y="931310"/>
            <a:ext cx="6483350" cy="307777"/>
          </a:xfrm>
          <a:prstGeom prst="rect">
            <a:avLst/>
          </a:prstGeom>
          <a:noFill/>
        </p:spPr>
        <p:txBody>
          <a:bodyPr wrap="square" lIns="91440" tIns="45720" rIns="91440" bIns="45720" rtlCol="0" anchor="t">
            <a:spAutoFit/>
          </a:bodyPr>
          <a:lstStyle/>
          <a:p>
            <a:r>
              <a:rPr lang="en-GB" sz="1400" b="1"/>
              <a:t>Liquid Helium coolant</a:t>
            </a:r>
            <a:endParaRPr lang="en-GB" sz="1400"/>
          </a:p>
        </p:txBody>
      </p:sp>
      <p:sp>
        <p:nvSpPr>
          <p:cNvPr id="24" name="TextBox 23">
            <a:extLst>
              <a:ext uri="{FF2B5EF4-FFF2-40B4-BE49-F238E27FC236}">
                <a16:creationId xmlns:a16="http://schemas.microsoft.com/office/drawing/2014/main" id="{8EFA709F-01CE-5A34-F844-DA4B73C252C3}"/>
              </a:ext>
            </a:extLst>
          </p:cNvPr>
          <p:cNvSpPr txBox="1"/>
          <p:nvPr/>
        </p:nvSpPr>
        <p:spPr>
          <a:xfrm>
            <a:off x="9273384" y="934702"/>
            <a:ext cx="3195637" cy="307777"/>
          </a:xfrm>
          <a:prstGeom prst="rect">
            <a:avLst/>
          </a:prstGeom>
          <a:noFill/>
        </p:spPr>
        <p:txBody>
          <a:bodyPr wrap="square">
            <a:spAutoFit/>
          </a:bodyPr>
          <a:lstStyle/>
          <a:p>
            <a:r>
              <a:rPr lang="en-GB" sz="1400" b="1"/>
              <a:t>Superconducting </a:t>
            </a:r>
            <a:r>
              <a:rPr lang="en-GB" sz="1400" b="1" err="1"/>
              <a:t>NbTi</a:t>
            </a:r>
            <a:r>
              <a:rPr lang="en-GB" sz="1400" b="1"/>
              <a:t> wire</a:t>
            </a:r>
          </a:p>
        </p:txBody>
      </p:sp>
      <p:sp>
        <p:nvSpPr>
          <p:cNvPr id="26" name="TextBox 25">
            <a:extLst>
              <a:ext uri="{FF2B5EF4-FFF2-40B4-BE49-F238E27FC236}">
                <a16:creationId xmlns:a16="http://schemas.microsoft.com/office/drawing/2014/main" id="{10934482-B12E-88F5-2EEC-E0F48F03F654}"/>
              </a:ext>
            </a:extLst>
          </p:cNvPr>
          <p:cNvSpPr txBox="1"/>
          <p:nvPr/>
        </p:nvSpPr>
        <p:spPr>
          <a:xfrm>
            <a:off x="2514598" y="2733281"/>
            <a:ext cx="1624012" cy="307777"/>
          </a:xfrm>
          <a:prstGeom prst="rect">
            <a:avLst/>
          </a:prstGeom>
          <a:noFill/>
        </p:spPr>
        <p:txBody>
          <a:bodyPr wrap="square">
            <a:spAutoFit/>
          </a:bodyPr>
          <a:lstStyle/>
          <a:p>
            <a:r>
              <a:rPr lang="en-GB" sz="1400" b="1"/>
              <a:t>Copper matrix</a:t>
            </a:r>
          </a:p>
        </p:txBody>
      </p:sp>
      <p:cxnSp>
        <p:nvCxnSpPr>
          <p:cNvPr id="29" name="Straight Arrow Connector 28">
            <a:extLst>
              <a:ext uri="{FF2B5EF4-FFF2-40B4-BE49-F238E27FC236}">
                <a16:creationId xmlns:a16="http://schemas.microsoft.com/office/drawing/2014/main" id="{CCC68E09-1B42-6845-D0A6-BD5E0DEA8254}"/>
              </a:ext>
            </a:extLst>
          </p:cNvPr>
          <p:cNvCxnSpPr/>
          <p:nvPr/>
        </p:nvCxnSpPr>
        <p:spPr>
          <a:xfrm>
            <a:off x="1555750" y="1938552"/>
            <a:ext cx="8070850"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5A806CC-EED9-74AE-FB8F-B68917AF5CB2}"/>
              </a:ext>
            </a:extLst>
          </p:cNvPr>
          <p:cNvSpPr txBox="1"/>
          <p:nvPr/>
        </p:nvSpPr>
        <p:spPr>
          <a:xfrm>
            <a:off x="1443830" y="1715874"/>
            <a:ext cx="1302546" cy="307777"/>
          </a:xfrm>
          <a:prstGeom prst="rect">
            <a:avLst/>
          </a:prstGeom>
          <a:noFill/>
        </p:spPr>
        <p:txBody>
          <a:bodyPr wrap="square">
            <a:spAutoFit/>
          </a:bodyPr>
          <a:lstStyle/>
          <a:p>
            <a:r>
              <a:rPr lang="en-GB" sz="1400">
                <a:solidFill>
                  <a:srgbClr val="FFFF00"/>
                </a:solidFill>
              </a:rPr>
              <a:t>Current flow</a:t>
            </a:r>
          </a:p>
        </p:txBody>
      </p:sp>
      <p:sp>
        <p:nvSpPr>
          <p:cNvPr id="33" name="TextBox 32">
            <a:extLst>
              <a:ext uri="{FF2B5EF4-FFF2-40B4-BE49-F238E27FC236}">
                <a16:creationId xmlns:a16="http://schemas.microsoft.com/office/drawing/2014/main" id="{1D2170AE-C923-76A4-F72B-3F9F85FAAA23}"/>
              </a:ext>
            </a:extLst>
          </p:cNvPr>
          <p:cNvSpPr txBox="1"/>
          <p:nvPr/>
        </p:nvSpPr>
        <p:spPr>
          <a:xfrm>
            <a:off x="1401506" y="3125787"/>
            <a:ext cx="10760074" cy="297517"/>
          </a:xfrm>
          <a:prstGeom prst="rect">
            <a:avLst/>
          </a:prstGeom>
          <a:noFill/>
        </p:spPr>
        <p:txBody>
          <a:bodyPr wrap="square" lIns="91440" tIns="45720" rIns="91440" bIns="45720" anchor="t">
            <a:spAutoFit/>
          </a:bodyPr>
          <a:lstStyle/>
          <a:p>
            <a:pPr fontAlgn="base">
              <a:lnSpc>
                <a:spcPts val="1569"/>
              </a:lnSpc>
              <a:spcAft>
                <a:spcPts val="800"/>
              </a:spcAft>
            </a:pPr>
            <a:r>
              <a:rPr lang="en-GB" sz="1400">
                <a:solidFill>
                  <a:srgbClr val="000000"/>
                </a:solidFill>
                <a:latin typeface="Aptos Display"/>
              </a:rPr>
              <a:t>Normal state: Liquid Helium coolant surrounds the copper conductor; the superconducting filament is kept below its critical temperature. </a:t>
            </a:r>
          </a:p>
        </p:txBody>
      </p:sp>
      <p:sp>
        <p:nvSpPr>
          <p:cNvPr id="40" name="Cylinder 39">
            <a:extLst>
              <a:ext uri="{FF2B5EF4-FFF2-40B4-BE49-F238E27FC236}">
                <a16:creationId xmlns:a16="http://schemas.microsoft.com/office/drawing/2014/main" id="{4A5C9F0C-0FFC-FAE3-70B9-F606D3BA906C}"/>
              </a:ext>
            </a:extLst>
          </p:cNvPr>
          <p:cNvSpPr/>
          <p:nvPr/>
        </p:nvSpPr>
        <p:spPr>
          <a:xfrm rot="5400000">
            <a:off x="5653301" y="638539"/>
            <a:ext cx="1215600" cy="7797800"/>
          </a:xfrm>
          <a:prstGeom prst="can">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Cylinder 40">
            <a:extLst>
              <a:ext uri="{FF2B5EF4-FFF2-40B4-BE49-F238E27FC236}">
                <a16:creationId xmlns:a16="http://schemas.microsoft.com/office/drawing/2014/main" id="{450A9122-B975-B28F-5468-E4CE3DDF739C}"/>
              </a:ext>
            </a:extLst>
          </p:cNvPr>
          <p:cNvSpPr/>
          <p:nvPr/>
        </p:nvSpPr>
        <p:spPr>
          <a:xfrm rot="5400000">
            <a:off x="5763826" y="781414"/>
            <a:ext cx="708799" cy="7512054"/>
          </a:xfrm>
          <a:prstGeom prst="can">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Cylinder 41">
            <a:extLst>
              <a:ext uri="{FF2B5EF4-FFF2-40B4-BE49-F238E27FC236}">
                <a16:creationId xmlns:a16="http://schemas.microsoft.com/office/drawing/2014/main" id="{84EB6883-47BD-DE6F-4312-DDAFC8A402A1}"/>
              </a:ext>
            </a:extLst>
          </p:cNvPr>
          <p:cNvSpPr/>
          <p:nvPr/>
        </p:nvSpPr>
        <p:spPr>
          <a:xfrm rot="5400000">
            <a:off x="5918202" y="879838"/>
            <a:ext cx="203200" cy="7315201"/>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588C55E8-9669-1166-198E-3173A5C489D9}"/>
              </a:ext>
            </a:extLst>
          </p:cNvPr>
          <p:cNvCxnSpPr>
            <a:cxnSpLocks/>
          </p:cNvCxnSpPr>
          <p:nvPr/>
        </p:nvCxnSpPr>
        <p:spPr>
          <a:xfrm>
            <a:off x="1403350" y="4537438"/>
            <a:ext cx="2692400"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00D754AA-7E74-27D4-6DFE-C647A3AFDB1E}"/>
              </a:ext>
            </a:extLst>
          </p:cNvPr>
          <p:cNvCxnSpPr>
            <a:cxnSpLocks/>
          </p:cNvCxnSpPr>
          <p:nvPr/>
        </p:nvCxnSpPr>
        <p:spPr>
          <a:xfrm>
            <a:off x="4121150" y="4533900"/>
            <a:ext cx="285750" cy="176510"/>
          </a:xfrm>
          <a:prstGeom prst="curvedConnector3">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0B1C25CC-E06D-1476-6F13-6619073F0075}"/>
              </a:ext>
            </a:extLst>
          </p:cNvPr>
          <p:cNvCxnSpPr>
            <a:cxnSpLocks/>
          </p:cNvCxnSpPr>
          <p:nvPr/>
        </p:nvCxnSpPr>
        <p:spPr>
          <a:xfrm flipV="1">
            <a:off x="4121150" y="4332528"/>
            <a:ext cx="285750" cy="176510"/>
          </a:xfrm>
          <a:prstGeom prst="curvedConnector3">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36FD3FC5-B8B1-F992-A31A-1E10D0D27D2C}"/>
              </a:ext>
            </a:extLst>
          </p:cNvPr>
          <p:cNvGrpSpPr/>
          <p:nvPr/>
        </p:nvGrpSpPr>
        <p:grpSpPr>
          <a:xfrm>
            <a:off x="4356100" y="4044950"/>
            <a:ext cx="412750" cy="233960"/>
            <a:chOff x="4356100" y="4044950"/>
            <a:chExt cx="412750" cy="233960"/>
          </a:xfrm>
        </p:grpSpPr>
        <p:cxnSp>
          <p:nvCxnSpPr>
            <p:cNvPr id="50" name="Straight Arrow Connector 49">
              <a:extLst>
                <a:ext uri="{FF2B5EF4-FFF2-40B4-BE49-F238E27FC236}">
                  <a16:creationId xmlns:a16="http://schemas.microsoft.com/office/drawing/2014/main" id="{368CAF3A-5E6A-F631-BC9C-8CAE8B2FAE63}"/>
                </a:ext>
              </a:extLst>
            </p:cNvPr>
            <p:cNvCxnSpPr/>
            <p:nvPr/>
          </p:nvCxnSpPr>
          <p:spPr>
            <a:xfrm flipH="1" flipV="1">
              <a:off x="4356100" y="4044950"/>
              <a:ext cx="133350" cy="21590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1" name="Straight Arrow Connector 50">
              <a:extLst>
                <a:ext uri="{FF2B5EF4-FFF2-40B4-BE49-F238E27FC236}">
                  <a16:creationId xmlns:a16="http://schemas.microsoft.com/office/drawing/2014/main" id="{E1CBF31E-DD64-C6A2-18FA-6DFD7A8581A5}"/>
                </a:ext>
              </a:extLst>
            </p:cNvPr>
            <p:cNvCxnSpPr>
              <a:cxnSpLocks/>
            </p:cNvCxnSpPr>
            <p:nvPr/>
          </p:nvCxnSpPr>
          <p:spPr>
            <a:xfrm flipV="1">
              <a:off x="4568824" y="4044950"/>
              <a:ext cx="0" cy="23396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3" name="Straight Arrow Connector 52">
              <a:extLst>
                <a:ext uri="{FF2B5EF4-FFF2-40B4-BE49-F238E27FC236}">
                  <a16:creationId xmlns:a16="http://schemas.microsoft.com/office/drawing/2014/main" id="{4D95FD25-CD29-F2D7-E787-2432CC4D9762}"/>
                </a:ext>
              </a:extLst>
            </p:cNvPr>
            <p:cNvCxnSpPr>
              <a:cxnSpLocks/>
            </p:cNvCxnSpPr>
            <p:nvPr/>
          </p:nvCxnSpPr>
          <p:spPr>
            <a:xfrm flipV="1">
              <a:off x="4648199" y="4061494"/>
              <a:ext cx="120651" cy="20571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grpSp>
      <p:grpSp>
        <p:nvGrpSpPr>
          <p:cNvPr id="57" name="Group 56">
            <a:extLst>
              <a:ext uri="{FF2B5EF4-FFF2-40B4-BE49-F238E27FC236}">
                <a16:creationId xmlns:a16="http://schemas.microsoft.com/office/drawing/2014/main" id="{1580512D-6896-0E4E-2B3A-8BBF9EB867D7}"/>
              </a:ext>
            </a:extLst>
          </p:cNvPr>
          <p:cNvGrpSpPr/>
          <p:nvPr/>
        </p:nvGrpSpPr>
        <p:grpSpPr>
          <a:xfrm rot="10800000">
            <a:off x="4356100" y="4795967"/>
            <a:ext cx="412750" cy="233960"/>
            <a:chOff x="4356100" y="4044950"/>
            <a:chExt cx="412750" cy="233960"/>
          </a:xfrm>
        </p:grpSpPr>
        <p:cxnSp>
          <p:nvCxnSpPr>
            <p:cNvPr id="58" name="Straight Arrow Connector 57">
              <a:extLst>
                <a:ext uri="{FF2B5EF4-FFF2-40B4-BE49-F238E27FC236}">
                  <a16:creationId xmlns:a16="http://schemas.microsoft.com/office/drawing/2014/main" id="{F4455936-EBBC-9789-BEBD-897A6B3E4AED}"/>
                </a:ext>
              </a:extLst>
            </p:cNvPr>
            <p:cNvCxnSpPr/>
            <p:nvPr/>
          </p:nvCxnSpPr>
          <p:spPr>
            <a:xfrm flipH="1" flipV="1">
              <a:off x="4356100" y="4044950"/>
              <a:ext cx="133350" cy="21590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9" name="Straight Arrow Connector 58">
              <a:extLst>
                <a:ext uri="{FF2B5EF4-FFF2-40B4-BE49-F238E27FC236}">
                  <a16:creationId xmlns:a16="http://schemas.microsoft.com/office/drawing/2014/main" id="{56D2FB4E-00C1-6224-E43F-42DAA6079D17}"/>
                </a:ext>
              </a:extLst>
            </p:cNvPr>
            <p:cNvCxnSpPr>
              <a:cxnSpLocks/>
            </p:cNvCxnSpPr>
            <p:nvPr/>
          </p:nvCxnSpPr>
          <p:spPr>
            <a:xfrm flipV="1">
              <a:off x="4568824" y="4044950"/>
              <a:ext cx="0" cy="23396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60" name="Straight Arrow Connector 59">
              <a:extLst>
                <a:ext uri="{FF2B5EF4-FFF2-40B4-BE49-F238E27FC236}">
                  <a16:creationId xmlns:a16="http://schemas.microsoft.com/office/drawing/2014/main" id="{934D1C1D-29B1-D817-6973-B8D9990423FB}"/>
                </a:ext>
              </a:extLst>
            </p:cNvPr>
            <p:cNvCxnSpPr>
              <a:cxnSpLocks/>
            </p:cNvCxnSpPr>
            <p:nvPr/>
          </p:nvCxnSpPr>
          <p:spPr>
            <a:xfrm flipV="1">
              <a:off x="4648199" y="4061494"/>
              <a:ext cx="120651" cy="20571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grpSp>
      <p:sp>
        <p:nvSpPr>
          <p:cNvPr id="61" name="Oval 60">
            <a:extLst>
              <a:ext uri="{FF2B5EF4-FFF2-40B4-BE49-F238E27FC236}">
                <a16:creationId xmlns:a16="http://schemas.microsoft.com/office/drawing/2014/main" id="{33AF4668-0403-AB72-720D-98731F6D99D7}"/>
              </a:ext>
            </a:extLst>
          </p:cNvPr>
          <p:cNvSpPr/>
          <p:nvPr/>
        </p:nvSpPr>
        <p:spPr>
          <a:xfrm>
            <a:off x="4299744" y="4450492"/>
            <a:ext cx="411163" cy="169650"/>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cxnSp>
        <p:nvCxnSpPr>
          <p:cNvPr id="63" name="Straight Arrow Connector 62">
            <a:extLst>
              <a:ext uri="{FF2B5EF4-FFF2-40B4-BE49-F238E27FC236}">
                <a16:creationId xmlns:a16="http://schemas.microsoft.com/office/drawing/2014/main" id="{140C17D1-505B-1ED8-208D-0A88708217D0}"/>
              </a:ext>
            </a:extLst>
          </p:cNvPr>
          <p:cNvCxnSpPr>
            <a:cxnSpLocks/>
          </p:cNvCxnSpPr>
          <p:nvPr/>
        </p:nvCxnSpPr>
        <p:spPr>
          <a:xfrm flipH="1">
            <a:off x="4360296" y="4520399"/>
            <a:ext cx="145369" cy="24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5DB9A76-EC7B-D961-D41F-D8A09D7D94D4}"/>
              </a:ext>
            </a:extLst>
          </p:cNvPr>
          <p:cNvCxnSpPr>
            <a:cxnSpLocks/>
            <a:endCxn id="61" idx="5"/>
          </p:cNvCxnSpPr>
          <p:nvPr/>
        </p:nvCxnSpPr>
        <p:spPr>
          <a:xfrm>
            <a:off x="4519837" y="4524445"/>
            <a:ext cx="130857" cy="70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EB902B60-ED03-4356-A194-4109EFE54358}"/>
              </a:ext>
            </a:extLst>
          </p:cNvPr>
          <p:cNvSpPr txBox="1"/>
          <p:nvPr/>
        </p:nvSpPr>
        <p:spPr>
          <a:xfrm>
            <a:off x="1819377" y="5337407"/>
            <a:ext cx="10421713" cy="913070"/>
          </a:xfrm>
          <a:prstGeom prst="rect">
            <a:avLst/>
          </a:prstGeom>
          <a:noFill/>
        </p:spPr>
        <p:txBody>
          <a:bodyPr wrap="square" lIns="91440" tIns="45720" rIns="91440" bIns="45720" anchor="t">
            <a:spAutoFit/>
          </a:bodyPr>
          <a:lstStyle/>
          <a:p>
            <a:pPr fontAlgn="base">
              <a:lnSpc>
                <a:spcPts val="1569"/>
              </a:lnSpc>
              <a:spcAft>
                <a:spcPts val="800"/>
              </a:spcAft>
            </a:pPr>
            <a:r>
              <a:rPr lang="en-GB" sz="1400">
                <a:solidFill>
                  <a:srgbClr val="000000"/>
                </a:solidFill>
                <a:latin typeface="Aptos Display"/>
              </a:rPr>
              <a:t>Fault state: Local normal state reversion</a:t>
            </a:r>
            <a:endParaRPr lang="en-US">
              <a:solidFill>
                <a:srgbClr val="000000"/>
              </a:solidFill>
              <a:latin typeface="Corbel" panose="020B0503020204020204"/>
            </a:endParaRPr>
          </a:p>
          <a:p>
            <a:pPr>
              <a:lnSpc>
                <a:spcPts val="1569"/>
              </a:lnSpc>
              <a:spcAft>
                <a:spcPts val="800"/>
              </a:spcAft>
            </a:pPr>
            <a:r>
              <a:rPr lang="en-GB" sz="1400">
                <a:solidFill>
                  <a:srgbClr val="000000"/>
                </a:solidFill>
                <a:latin typeface="Aptos Display"/>
              </a:rPr>
              <a:t>Current flow diversion. Ohmic generation becomes localised to the copper</a:t>
            </a:r>
            <a:endParaRPr lang="en-GB" sz="1400">
              <a:latin typeface="Aptos Display"/>
            </a:endParaRPr>
          </a:p>
          <a:p>
            <a:pPr fontAlgn="base">
              <a:lnSpc>
                <a:spcPts val="1569"/>
              </a:lnSpc>
              <a:spcAft>
                <a:spcPts val="800"/>
              </a:spcAft>
            </a:pPr>
            <a:r>
              <a:rPr lang="en-GB" sz="1400">
                <a:solidFill>
                  <a:srgbClr val="000000"/>
                </a:solidFill>
                <a:latin typeface="Aptos Display"/>
              </a:rPr>
              <a:t>Heat is transferred to surrounding coolant. Allowing </a:t>
            </a:r>
            <a:r>
              <a:rPr lang="en-GB" sz="1400" err="1">
                <a:solidFill>
                  <a:srgbClr val="000000"/>
                </a:solidFill>
                <a:latin typeface="Aptos Display"/>
              </a:rPr>
              <a:t>NbTi</a:t>
            </a:r>
            <a:r>
              <a:rPr lang="en-GB" sz="1400">
                <a:solidFill>
                  <a:srgbClr val="000000"/>
                </a:solidFill>
                <a:latin typeface="Aptos Display"/>
              </a:rPr>
              <a:t> to recovers and regains superconductivity. </a:t>
            </a:r>
          </a:p>
        </p:txBody>
      </p:sp>
    </p:spTree>
    <p:extLst>
      <p:ext uri="{BB962C8B-B14F-4D97-AF65-F5344CB8AC3E}">
        <p14:creationId xmlns:p14="http://schemas.microsoft.com/office/powerpoint/2010/main" val="2951100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64616-CF4A-0C8A-DFF2-60BD4FBC15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D528D6-200A-8955-3BAB-3F5FB015D731}"/>
              </a:ext>
            </a:extLst>
          </p:cNvPr>
          <p:cNvSpPr>
            <a:spLocks noGrp="1"/>
          </p:cNvSpPr>
          <p:nvPr>
            <p:ph type="title"/>
          </p:nvPr>
        </p:nvSpPr>
        <p:spPr>
          <a:xfrm>
            <a:off x="1543050" y="100013"/>
            <a:ext cx="10515600" cy="638175"/>
          </a:xfrm>
        </p:spPr>
        <p:txBody>
          <a:bodyPr>
            <a:normAutofit fontScale="90000"/>
          </a:bodyPr>
          <a:lstStyle/>
          <a:p>
            <a:r>
              <a:rPr lang="en-GB" b="1"/>
              <a:t>Founding of the Superconductor Applications Group</a:t>
            </a:r>
          </a:p>
        </p:txBody>
      </p:sp>
      <p:sp>
        <p:nvSpPr>
          <p:cNvPr id="3" name="Content Placeholder 2">
            <a:extLst>
              <a:ext uri="{FF2B5EF4-FFF2-40B4-BE49-F238E27FC236}">
                <a16:creationId xmlns:a16="http://schemas.microsoft.com/office/drawing/2014/main" id="{AB868F23-204E-8F53-AA4F-56834EAC14C1}"/>
              </a:ext>
            </a:extLst>
          </p:cNvPr>
          <p:cNvSpPr>
            <a:spLocks noGrp="1"/>
          </p:cNvSpPr>
          <p:nvPr>
            <p:ph idx="1"/>
          </p:nvPr>
        </p:nvSpPr>
        <p:spPr>
          <a:xfrm>
            <a:off x="1358900" y="604264"/>
            <a:ext cx="10579100" cy="3708400"/>
          </a:xfrm>
        </p:spPr>
        <p:txBody>
          <a:bodyPr>
            <a:normAutofit/>
          </a:bodyPr>
          <a:lstStyle/>
          <a:p>
            <a:pPr algn="l" rtl="0" fontAlgn="base">
              <a:lnSpc>
                <a:spcPts val="1569"/>
              </a:lnSpc>
              <a:spcAft>
                <a:spcPts val="800"/>
              </a:spcAft>
            </a:pPr>
            <a:r>
              <a:rPr lang="en-GB" sz="1400" err="1">
                <a:solidFill>
                  <a:srgbClr val="000000"/>
                </a:solidFill>
                <a:latin typeface="Aptos Display"/>
              </a:rPr>
              <a:t>Cryostabilisation</a:t>
            </a:r>
            <a:r>
              <a:rPr lang="en-GB" sz="1400">
                <a:solidFill>
                  <a:srgbClr val="000000"/>
                </a:solidFill>
                <a:latin typeface="Aptos Display"/>
              </a:rPr>
              <a:t> offered flux jump tolerance though had </a:t>
            </a:r>
            <a:r>
              <a:rPr lang="en-GB" sz="1400" u="sng">
                <a:solidFill>
                  <a:srgbClr val="000000"/>
                </a:solidFill>
                <a:latin typeface="Aptos Display"/>
              </a:rPr>
              <a:t>significant drawbacks</a:t>
            </a:r>
          </a:p>
          <a:p>
            <a:pPr lvl="1" fontAlgn="base">
              <a:lnSpc>
                <a:spcPts val="1569"/>
              </a:lnSpc>
              <a:spcAft>
                <a:spcPts val="800"/>
              </a:spcAft>
            </a:pPr>
            <a:r>
              <a:rPr lang="en-GB" sz="1400" b="1">
                <a:solidFill>
                  <a:srgbClr val="000000"/>
                </a:solidFill>
                <a:latin typeface="Aptos Display"/>
              </a:rPr>
              <a:t>Low current density</a:t>
            </a:r>
            <a:endParaRPr lang="en-GB" sz="1400">
              <a:solidFill>
                <a:srgbClr val="000000"/>
              </a:solidFill>
              <a:latin typeface="Aptos Display"/>
            </a:endParaRPr>
          </a:p>
          <a:p>
            <a:pPr lvl="1" fontAlgn="base">
              <a:lnSpc>
                <a:spcPts val="1569"/>
              </a:lnSpc>
              <a:spcAft>
                <a:spcPts val="800"/>
              </a:spcAft>
            </a:pPr>
            <a:r>
              <a:rPr lang="en-GB" sz="1400" b="1">
                <a:solidFill>
                  <a:srgbClr val="000000"/>
                </a:solidFill>
                <a:latin typeface="Aptos Display"/>
              </a:rPr>
              <a:t>Susceptibility to AC losses and Eddy currents</a:t>
            </a:r>
            <a:endParaRPr lang="en-GB" sz="1400">
              <a:solidFill>
                <a:srgbClr val="000000"/>
              </a:solidFill>
              <a:latin typeface="Aptos Display"/>
            </a:endParaRPr>
          </a:p>
          <a:p>
            <a:pPr lvl="1" fontAlgn="base">
              <a:lnSpc>
                <a:spcPts val="1569"/>
              </a:lnSpc>
              <a:spcAft>
                <a:spcPts val="800"/>
              </a:spcAft>
            </a:pPr>
            <a:r>
              <a:rPr lang="en-GB" sz="1400" b="1">
                <a:solidFill>
                  <a:srgbClr val="000000"/>
                </a:solidFill>
                <a:latin typeface="Aptos Display"/>
              </a:rPr>
              <a:t>High refrigeration losses</a:t>
            </a:r>
          </a:p>
          <a:p>
            <a:pPr lvl="1" fontAlgn="base">
              <a:lnSpc>
                <a:spcPts val="1569"/>
              </a:lnSpc>
              <a:spcAft>
                <a:spcPts val="800"/>
              </a:spcAft>
            </a:pPr>
            <a:endParaRPr lang="en-GB" sz="1200" b="1">
              <a:solidFill>
                <a:srgbClr val="000000"/>
              </a:solidFill>
              <a:latin typeface="Aptos Display" panose="020B0004020202020204" pitchFamily="34" charset="0"/>
            </a:endParaRPr>
          </a:p>
          <a:p>
            <a:pPr marL="457200" lvl="1" indent="0" fontAlgn="base">
              <a:lnSpc>
                <a:spcPts val="1569"/>
              </a:lnSpc>
              <a:spcAft>
                <a:spcPts val="800"/>
              </a:spcAft>
              <a:buNone/>
            </a:pPr>
            <a:r>
              <a:rPr lang="en-GB" sz="1400">
                <a:solidFill>
                  <a:srgbClr val="000000"/>
                </a:solidFill>
                <a:latin typeface="Aptos Display"/>
              </a:rPr>
              <a:t>Whilst not applicable for accelerators </a:t>
            </a:r>
          </a:p>
          <a:p>
            <a:pPr lvl="1">
              <a:lnSpc>
                <a:spcPts val="1569"/>
              </a:lnSpc>
              <a:spcAft>
                <a:spcPts val="800"/>
              </a:spcAft>
              <a:buClr>
                <a:srgbClr val="1287C3"/>
              </a:buClr>
            </a:pPr>
            <a:r>
              <a:rPr lang="en-GB" sz="1400">
                <a:solidFill>
                  <a:srgbClr val="000000"/>
                </a:solidFill>
                <a:latin typeface="Aptos Display"/>
              </a:rPr>
              <a:t>First use of reliable superconductive magnet (to critical current density)</a:t>
            </a:r>
            <a:endParaRPr lang="en-GB" sz="1400">
              <a:latin typeface="Aptos Display"/>
            </a:endParaRPr>
          </a:p>
          <a:p>
            <a:pPr lvl="1">
              <a:lnSpc>
                <a:spcPts val="1569"/>
              </a:lnSpc>
              <a:spcAft>
                <a:spcPts val="800"/>
              </a:spcAft>
              <a:buClr>
                <a:srgbClr val="1287C3"/>
              </a:buClr>
            </a:pPr>
            <a:r>
              <a:rPr lang="en-GB" sz="1400">
                <a:solidFill>
                  <a:srgbClr val="000000"/>
                </a:solidFill>
                <a:latin typeface="Aptos Display"/>
              </a:rPr>
              <a:t>Copper annealing to </a:t>
            </a:r>
            <a:r>
              <a:rPr lang="en-GB" sz="1400" err="1">
                <a:solidFill>
                  <a:srgbClr val="000000"/>
                </a:solidFill>
                <a:latin typeface="Aptos Display"/>
              </a:rPr>
              <a:t>NbTi</a:t>
            </a:r>
            <a:endParaRPr lang="en-GB" sz="1400">
              <a:solidFill>
                <a:srgbClr val="000000"/>
              </a:solidFill>
              <a:latin typeface="Aptos Display"/>
            </a:endParaRPr>
          </a:p>
          <a:p>
            <a:pPr lvl="1">
              <a:lnSpc>
                <a:spcPts val="1569"/>
              </a:lnSpc>
              <a:spcAft>
                <a:spcPts val="800"/>
              </a:spcAft>
              <a:buClr>
                <a:srgbClr val="1287C3"/>
              </a:buClr>
            </a:pPr>
            <a:r>
              <a:rPr lang="en-GB" sz="1400">
                <a:solidFill>
                  <a:srgbClr val="000000"/>
                </a:solidFill>
                <a:latin typeface="Aptos Display"/>
              </a:rPr>
              <a:t>Demonstrated use of effective cryogenic systems - refrigerant circulation</a:t>
            </a:r>
            <a:endParaRPr lang="en-GB"/>
          </a:p>
        </p:txBody>
      </p:sp>
      <p:sp>
        <p:nvSpPr>
          <p:cNvPr id="6" name="TextBox 5">
            <a:extLst>
              <a:ext uri="{FF2B5EF4-FFF2-40B4-BE49-F238E27FC236}">
                <a16:creationId xmlns:a16="http://schemas.microsoft.com/office/drawing/2014/main" id="{4057A17C-982E-2C19-8839-002E07DE0B12}"/>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 18</a:t>
            </a:r>
          </a:p>
        </p:txBody>
      </p:sp>
      <p:sp>
        <p:nvSpPr>
          <p:cNvPr id="9" name="TextBox 8">
            <a:extLst>
              <a:ext uri="{FF2B5EF4-FFF2-40B4-BE49-F238E27FC236}">
                <a16:creationId xmlns:a16="http://schemas.microsoft.com/office/drawing/2014/main" id="{75CB6223-5E45-2995-5EDB-FC580C440CC6}"/>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sp>
        <p:nvSpPr>
          <p:cNvPr id="7" name="TextBox 6">
            <a:extLst>
              <a:ext uri="{FF2B5EF4-FFF2-40B4-BE49-F238E27FC236}">
                <a16:creationId xmlns:a16="http://schemas.microsoft.com/office/drawing/2014/main" id="{42A57181-6526-5C2D-4B2B-E342A2016197}"/>
              </a:ext>
            </a:extLst>
          </p:cNvPr>
          <p:cNvSpPr txBox="1"/>
          <p:nvPr/>
        </p:nvSpPr>
        <p:spPr>
          <a:xfrm>
            <a:off x="1541929" y="4384382"/>
            <a:ext cx="10229850" cy="1472583"/>
          </a:xfrm>
          <a:prstGeom prst="rect">
            <a:avLst/>
          </a:prstGeom>
          <a:noFill/>
        </p:spPr>
        <p:txBody>
          <a:bodyPr wrap="square" lIns="91440" tIns="45720" rIns="91440" bIns="45720" anchor="t">
            <a:spAutoFit/>
          </a:bodyPr>
          <a:lstStyle/>
          <a:p>
            <a:pPr lvl="1" fontAlgn="base">
              <a:lnSpc>
                <a:spcPts val="1569"/>
              </a:lnSpc>
              <a:spcAft>
                <a:spcPts val="800"/>
              </a:spcAft>
            </a:pPr>
            <a:r>
              <a:rPr lang="en-US" sz="1600" b="1" i="0" u="sng" strike="noStrike">
                <a:solidFill>
                  <a:srgbClr val="000000"/>
                </a:solidFill>
                <a:effectLst/>
                <a:latin typeface="Aptos"/>
              </a:rPr>
              <a:t>Superconducting applications group</a:t>
            </a:r>
            <a:r>
              <a:rPr lang="en-US" sz="1600" b="1" u="sng">
                <a:solidFill>
                  <a:srgbClr val="000000"/>
                </a:solidFill>
                <a:latin typeface="Aptos"/>
              </a:rPr>
              <a:t> (SAG)</a:t>
            </a:r>
            <a:endParaRPr lang="en-US" sz="1600" b="1" i="0" u="sng" strike="noStrike">
              <a:solidFill>
                <a:srgbClr val="000000"/>
              </a:solidFill>
              <a:effectLst/>
              <a:latin typeface="Aptos"/>
            </a:endParaRPr>
          </a:p>
          <a:p>
            <a:pPr marL="171450" indent="-171450" fontAlgn="base">
              <a:lnSpc>
                <a:spcPts val="1657"/>
              </a:lnSpc>
              <a:spcAft>
                <a:spcPts val="800"/>
              </a:spcAft>
              <a:buFont typeface="Arial" panose="020B0604020202020204" pitchFamily="34" charset="0"/>
              <a:buChar char="•"/>
            </a:pPr>
            <a:r>
              <a:rPr lang="en-US" sz="1400" b="0" i="0" u="none" strike="noStrike">
                <a:solidFill>
                  <a:srgbClr val="000000"/>
                </a:solidFill>
                <a:effectLst/>
                <a:latin typeface="Aptos"/>
              </a:rPr>
              <a:t>Engineers at RALs Applied sciences division</a:t>
            </a:r>
            <a:r>
              <a:rPr lang="en-US" sz="1400">
                <a:solidFill>
                  <a:srgbClr val="000000"/>
                </a:solidFill>
                <a:latin typeface="Aptos"/>
              </a:rPr>
              <a:t> </a:t>
            </a:r>
            <a:r>
              <a:rPr lang="en-US" sz="1400" b="0" i="0" u="none" strike="noStrike">
                <a:solidFill>
                  <a:srgbClr val="000000"/>
                </a:solidFill>
                <a:effectLst/>
                <a:latin typeface="Aptos"/>
              </a:rPr>
              <a:t>took notice. </a:t>
            </a:r>
          </a:p>
          <a:p>
            <a:pPr marL="171450" indent="-171450" fontAlgn="base">
              <a:lnSpc>
                <a:spcPts val="1657"/>
              </a:lnSpc>
              <a:spcAft>
                <a:spcPts val="800"/>
              </a:spcAft>
              <a:buFont typeface="Arial" panose="020B0604020202020204" pitchFamily="34" charset="0"/>
              <a:buChar char="•"/>
            </a:pPr>
            <a:r>
              <a:rPr lang="en-GB" sz="1400" b="0" i="0">
                <a:solidFill>
                  <a:srgbClr val="000000"/>
                </a:solidFill>
                <a:effectLst/>
                <a:latin typeface="Aptos"/>
              </a:rPr>
              <a:t>Peter </a:t>
            </a:r>
            <a:r>
              <a:rPr lang="en-GB" sz="1400">
                <a:solidFill>
                  <a:srgbClr val="000000"/>
                </a:solidFill>
                <a:latin typeface="Aptos"/>
              </a:rPr>
              <a:t>Smith aimed</a:t>
            </a:r>
            <a:r>
              <a:rPr lang="en-GB" sz="1400" b="0" i="0">
                <a:solidFill>
                  <a:srgbClr val="000000"/>
                </a:solidFill>
                <a:effectLst/>
                <a:latin typeface="Aptos"/>
              </a:rPr>
              <a:t> to develop a coil design that </a:t>
            </a:r>
            <a:r>
              <a:rPr lang="en-GB" sz="1400" b="1" i="0">
                <a:solidFill>
                  <a:srgbClr val="000000"/>
                </a:solidFill>
                <a:effectLst/>
                <a:latin typeface="Aptos"/>
              </a:rPr>
              <a:t>minimized flux jumps</a:t>
            </a:r>
            <a:r>
              <a:rPr lang="en-GB" sz="1400" b="0" i="0">
                <a:solidFill>
                  <a:srgbClr val="000000"/>
                </a:solidFill>
                <a:effectLst/>
                <a:latin typeface="Aptos"/>
              </a:rPr>
              <a:t> and kept </a:t>
            </a:r>
            <a:r>
              <a:rPr lang="en-GB" sz="1400" b="1" i="0">
                <a:solidFill>
                  <a:srgbClr val="000000"/>
                </a:solidFill>
                <a:effectLst/>
                <a:latin typeface="Aptos"/>
              </a:rPr>
              <a:t>refrigeration losses to acceptable limits</a:t>
            </a:r>
            <a:r>
              <a:rPr lang="en-GB" sz="1400" b="0" i="0">
                <a:solidFill>
                  <a:srgbClr val="000000"/>
                </a:solidFill>
                <a:effectLst/>
                <a:latin typeface="Aptos"/>
              </a:rPr>
              <a:t>, within a 1 second rise time (time taken to reach design field).  </a:t>
            </a:r>
            <a:endParaRPr lang="en-GB" sz="1400" b="0" i="0">
              <a:solidFill>
                <a:srgbClr val="000000"/>
              </a:solidFill>
              <a:effectLst/>
              <a:latin typeface="Aptos"/>
              <a:cs typeface="Segoe UI"/>
            </a:endParaRPr>
          </a:p>
          <a:p>
            <a:pPr marL="171450" indent="-171450" fontAlgn="base">
              <a:lnSpc>
                <a:spcPts val="1657"/>
              </a:lnSpc>
              <a:spcAft>
                <a:spcPts val="800"/>
              </a:spcAft>
              <a:buFont typeface="Arial" panose="020B0604020202020204" pitchFamily="34" charset="0"/>
              <a:buChar char="•"/>
            </a:pPr>
            <a:r>
              <a:rPr lang="en-GB" sz="1400" b="0" i="0">
                <a:solidFill>
                  <a:srgbClr val="000000"/>
                </a:solidFill>
                <a:effectLst/>
                <a:latin typeface="Aptos"/>
              </a:rPr>
              <a:t>Alongside physicist, Martin Wilson,</a:t>
            </a:r>
            <a:r>
              <a:rPr lang="en-GB" sz="1400">
                <a:solidFill>
                  <a:srgbClr val="000000"/>
                </a:solidFill>
                <a:latin typeface="Aptos"/>
              </a:rPr>
              <a:t> they</a:t>
            </a:r>
            <a:r>
              <a:rPr lang="en-GB" sz="1400" b="0" i="0">
                <a:solidFill>
                  <a:srgbClr val="000000"/>
                </a:solidFill>
                <a:effectLst/>
                <a:latin typeface="Aptos"/>
              </a:rPr>
              <a:t> </a:t>
            </a:r>
            <a:r>
              <a:rPr lang="en-GB" sz="1400">
                <a:solidFill>
                  <a:srgbClr val="000000"/>
                </a:solidFill>
                <a:latin typeface="Aptos"/>
              </a:rPr>
              <a:t>would found the </a:t>
            </a:r>
            <a:r>
              <a:rPr lang="en-GB" sz="1400" b="1" i="0">
                <a:solidFill>
                  <a:srgbClr val="000000"/>
                </a:solidFill>
                <a:effectLst/>
                <a:latin typeface="Aptos"/>
              </a:rPr>
              <a:t>superconducting applications group</a:t>
            </a:r>
            <a:r>
              <a:rPr lang="en-GB" sz="1400" b="0" i="0">
                <a:solidFill>
                  <a:srgbClr val="000000"/>
                </a:solidFill>
                <a:effectLst/>
                <a:latin typeface="Aptos"/>
              </a:rPr>
              <a:t> in 1961. </a:t>
            </a:r>
            <a:endParaRPr lang="en-GB" sz="1400">
              <a:latin typeface="Aptos"/>
            </a:endParaRPr>
          </a:p>
        </p:txBody>
      </p:sp>
    </p:spTree>
    <p:extLst>
      <p:ext uri="{BB962C8B-B14F-4D97-AF65-F5344CB8AC3E}">
        <p14:creationId xmlns:p14="http://schemas.microsoft.com/office/powerpoint/2010/main" val="467380949"/>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A01C-29AA-0BBB-3816-C746F0E89489}"/>
              </a:ext>
            </a:extLst>
          </p:cNvPr>
          <p:cNvSpPr>
            <a:spLocks noGrp="1"/>
          </p:cNvSpPr>
          <p:nvPr>
            <p:ph type="title"/>
          </p:nvPr>
        </p:nvSpPr>
        <p:spPr>
          <a:xfrm>
            <a:off x="1155700" y="112713"/>
            <a:ext cx="10515600" cy="638175"/>
          </a:xfrm>
        </p:spPr>
        <p:txBody>
          <a:bodyPr>
            <a:normAutofit fontScale="90000"/>
          </a:bodyPr>
          <a:lstStyle/>
          <a:p>
            <a:r>
              <a:rPr lang="en-GB"/>
              <a:t>Introduction</a:t>
            </a:r>
          </a:p>
        </p:txBody>
      </p:sp>
      <p:sp>
        <p:nvSpPr>
          <p:cNvPr id="3" name="Content Placeholder 2">
            <a:extLst>
              <a:ext uri="{FF2B5EF4-FFF2-40B4-BE49-F238E27FC236}">
                <a16:creationId xmlns:a16="http://schemas.microsoft.com/office/drawing/2014/main" id="{C48ED8CA-245C-BB82-B700-D86DBBA48E2D}"/>
              </a:ext>
            </a:extLst>
          </p:cNvPr>
          <p:cNvSpPr>
            <a:spLocks noGrp="1"/>
          </p:cNvSpPr>
          <p:nvPr>
            <p:ph idx="1"/>
          </p:nvPr>
        </p:nvSpPr>
        <p:spPr>
          <a:xfrm>
            <a:off x="1650025" y="1086774"/>
            <a:ext cx="10515600" cy="756559"/>
          </a:xfrm>
        </p:spPr>
        <p:txBody>
          <a:bodyPr>
            <a:normAutofit/>
          </a:bodyPr>
          <a:lstStyle/>
          <a:p>
            <a:r>
              <a:rPr lang="en-GB" sz="1800"/>
              <a:t>RAL has had a long history of scientific contribution and technological innovation. </a:t>
            </a:r>
          </a:p>
        </p:txBody>
      </p:sp>
      <p:sp>
        <p:nvSpPr>
          <p:cNvPr id="6" name="TextBox 5">
            <a:extLst>
              <a:ext uri="{FF2B5EF4-FFF2-40B4-BE49-F238E27FC236}">
                <a16:creationId xmlns:a16="http://schemas.microsoft.com/office/drawing/2014/main" id="{6CCD0804-DEB2-0A3E-2872-63EE59378AA5}"/>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No:1 </a:t>
            </a:r>
          </a:p>
        </p:txBody>
      </p:sp>
      <p:sp>
        <p:nvSpPr>
          <p:cNvPr id="7" name="Content Placeholder 2">
            <a:extLst>
              <a:ext uri="{FF2B5EF4-FFF2-40B4-BE49-F238E27FC236}">
                <a16:creationId xmlns:a16="http://schemas.microsoft.com/office/drawing/2014/main" id="{3AA969A9-DB53-DE80-E2AF-025B08FA08E7}"/>
              </a:ext>
            </a:extLst>
          </p:cNvPr>
          <p:cNvSpPr txBox="1">
            <a:spLocks/>
          </p:cNvSpPr>
          <p:nvPr/>
        </p:nvSpPr>
        <p:spPr>
          <a:xfrm>
            <a:off x="1137557" y="3387270"/>
            <a:ext cx="10515600" cy="21717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endParaRPr lang="en-GB" sz="1600"/>
          </a:p>
        </p:txBody>
      </p:sp>
      <p:sp>
        <p:nvSpPr>
          <p:cNvPr id="8" name="Content Placeholder 2">
            <a:extLst>
              <a:ext uri="{FF2B5EF4-FFF2-40B4-BE49-F238E27FC236}">
                <a16:creationId xmlns:a16="http://schemas.microsoft.com/office/drawing/2014/main" id="{2245B6A6-6C6C-851E-91D6-31D6CC88D830}"/>
              </a:ext>
            </a:extLst>
          </p:cNvPr>
          <p:cNvSpPr txBox="1">
            <a:spLocks/>
          </p:cNvSpPr>
          <p:nvPr/>
        </p:nvSpPr>
        <p:spPr>
          <a:xfrm>
            <a:off x="1654628" y="1601767"/>
            <a:ext cx="10515600" cy="2547798"/>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GB" sz="1800"/>
              <a:t>Superconducting filamentary composites and Rutherford Cable are an outstanding example</a:t>
            </a:r>
          </a:p>
          <a:p>
            <a:r>
              <a:rPr lang="en-GB" sz="1800" b="0" i="0">
                <a:solidFill>
                  <a:srgbClr val="000000"/>
                </a:solidFill>
                <a:effectLst/>
                <a:latin typeface="Aptos"/>
              </a:rPr>
              <a:t>Basis of all magnets in major accelerator thereafter. Through to the HL-LHC</a:t>
            </a:r>
          </a:p>
          <a:p>
            <a:r>
              <a:rPr lang="en-GB" sz="1800" b="1"/>
              <a:t>Given my biology background, I think of them as the DNA of superconducting magnets.</a:t>
            </a:r>
          </a:p>
          <a:p>
            <a:r>
              <a:rPr lang="en-GB" sz="1800" b="1"/>
              <a:t>To first understand their origin and development, we require some context</a:t>
            </a:r>
          </a:p>
        </p:txBody>
      </p:sp>
      <p:sp>
        <p:nvSpPr>
          <p:cNvPr id="9" name="TextBox 8">
            <a:extLst>
              <a:ext uri="{FF2B5EF4-FFF2-40B4-BE49-F238E27FC236}">
                <a16:creationId xmlns:a16="http://schemas.microsoft.com/office/drawing/2014/main" id="{C581C56E-A730-66CB-71CB-BA3227530498}"/>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pic>
        <p:nvPicPr>
          <p:cNvPr id="4" name="Picture 3" descr="Picture">
            <a:extLst>
              <a:ext uri="{FF2B5EF4-FFF2-40B4-BE49-F238E27FC236}">
                <a16:creationId xmlns:a16="http://schemas.microsoft.com/office/drawing/2014/main" id="{E8E20A91-81EA-E863-8AFF-D16422DAC31F}"/>
              </a:ext>
            </a:extLst>
          </p:cNvPr>
          <p:cNvPicPr>
            <a:picLocks noChangeAspect="1"/>
          </p:cNvPicPr>
          <p:nvPr/>
        </p:nvPicPr>
        <p:blipFill>
          <a:blip r:embed="rId3"/>
          <a:stretch>
            <a:fillRect/>
          </a:stretch>
        </p:blipFill>
        <p:spPr>
          <a:xfrm>
            <a:off x="2630158" y="4190101"/>
            <a:ext cx="2764946" cy="2135936"/>
          </a:xfrm>
          <a:prstGeom prst="rect">
            <a:avLst/>
          </a:prstGeom>
        </p:spPr>
      </p:pic>
      <p:pic>
        <p:nvPicPr>
          <p:cNvPr id="10" name="Picture 9" descr="Image result for Rutherford cable ">
            <a:extLst>
              <a:ext uri="{FF2B5EF4-FFF2-40B4-BE49-F238E27FC236}">
                <a16:creationId xmlns:a16="http://schemas.microsoft.com/office/drawing/2014/main" id="{05785152-E480-32E7-2AD2-8AAF9D7CEB47}"/>
              </a:ext>
            </a:extLst>
          </p:cNvPr>
          <p:cNvPicPr>
            <a:picLocks noChangeAspect="1"/>
          </p:cNvPicPr>
          <p:nvPr/>
        </p:nvPicPr>
        <p:blipFill>
          <a:blip r:embed="rId4"/>
          <a:stretch>
            <a:fillRect/>
          </a:stretch>
        </p:blipFill>
        <p:spPr>
          <a:xfrm>
            <a:off x="7109098" y="3823993"/>
            <a:ext cx="2682097" cy="1736785"/>
          </a:xfrm>
          <a:prstGeom prst="rect">
            <a:avLst/>
          </a:prstGeom>
        </p:spPr>
      </p:pic>
      <p:pic>
        <p:nvPicPr>
          <p:cNvPr id="11" name="Picture 10" descr="Image result for Rutherford cable ">
            <a:extLst>
              <a:ext uri="{FF2B5EF4-FFF2-40B4-BE49-F238E27FC236}">
                <a16:creationId xmlns:a16="http://schemas.microsoft.com/office/drawing/2014/main" id="{065E15D3-E41A-4A62-C970-1E8DD11359D9}"/>
              </a:ext>
            </a:extLst>
          </p:cNvPr>
          <p:cNvPicPr>
            <a:picLocks noChangeAspect="1"/>
          </p:cNvPicPr>
          <p:nvPr/>
        </p:nvPicPr>
        <p:blipFill>
          <a:blip r:embed="rId5"/>
          <a:srcRect l="1139" t="64297" r="169" b="3432"/>
          <a:stretch/>
        </p:blipFill>
        <p:spPr>
          <a:xfrm>
            <a:off x="6775553" y="5785174"/>
            <a:ext cx="3619360" cy="723586"/>
          </a:xfrm>
          <a:prstGeom prst="rect">
            <a:avLst/>
          </a:prstGeom>
        </p:spPr>
      </p:pic>
    </p:spTree>
    <p:extLst>
      <p:ext uri="{BB962C8B-B14F-4D97-AF65-F5344CB8AC3E}">
        <p14:creationId xmlns:p14="http://schemas.microsoft.com/office/powerpoint/2010/main" val="3344555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DE84E-F558-3C7A-BEC1-886B7925E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30C19-D972-0188-B45D-BAA65382DDD0}"/>
              </a:ext>
            </a:extLst>
          </p:cNvPr>
          <p:cNvSpPr>
            <a:spLocks noGrp="1"/>
          </p:cNvSpPr>
          <p:nvPr>
            <p:ph type="title"/>
          </p:nvPr>
        </p:nvSpPr>
        <p:spPr>
          <a:xfrm>
            <a:off x="1155700" y="112713"/>
            <a:ext cx="10515600" cy="638175"/>
          </a:xfrm>
        </p:spPr>
        <p:txBody>
          <a:bodyPr>
            <a:normAutofit fontScale="90000"/>
          </a:bodyPr>
          <a:lstStyle/>
          <a:p>
            <a:r>
              <a:rPr lang="en-GB"/>
              <a:t>Adiabatic Stability Criterion</a:t>
            </a:r>
          </a:p>
        </p:txBody>
      </p:sp>
      <p:sp>
        <p:nvSpPr>
          <p:cNvPr id="3" name="Content Placeholder 2">
            <a:extLst>
              <a:ext uri="{FF2B5EF4-FFF2-40B4-BE49-F238E27FC236}">
                <a16:creationId xmlns:a16="http://schemas.microsoft.com/office/drawing/2014/main" id="{6211962B-9312-F588-12F9-01B037EA1A84}"/>
              </a:ext>
            </a:extLst>
          </p:cNvPr>
          <p:cNvSpPr>
            <a:spLocks noGrp="1"/>
          </p:cNvSpPr>
          <p:nvPr>
            <p:ph idx="1"/>
          </p:nvPr>
        </p:nvSpPr>
        <p:spPr>
          <a:xfrm>
            <a:off x="1265480" y="1469767"/>
            <a:ext cx="8188633" cy="4750818"/>
          </a:xfrm>
        </p:spPr>
        <p:txBody>
          <a:bodyPr>
            <a:normAutofit/>
          </a:bodyPr>
          <a:lstStyle/>
          <a:p>
            <a:pPr marL="0" indent="0" fontAlgn="base">
              <a:lnSpc>
                <a:spcPts val="1569"/>
              </a:lnSpc>
              <a:spcAft>
                <a:spcPts val="800"/>
              </a:spcAft>
              <a:buClr>
                <a:srgbClr val="30ACEC">
                  <a:lumMod val="75000"/>
                </a:srgbClr>
              </a:buClr>
              <a:buNone/>
            </a:pPr>
            <a:r>
              <a:rPr lang="en-GB" sz="1400" err="1">
                <a:latin typeface="Aptos Display"/>
              </a:rPr>
              <a:t>Adiabtic</a:t>
            </a:r>
            <a:r>
              <a:rPr lang="en-GB" sz="1400">
                <a:latin typeface="Aptos Display"/>
              </a:rPr>
              <a:t> stability criterion is a set of equations – describing conditions required for flux jumps.</a:t>
            </a:r>
            <a:endParaRPr lang="en-GB">
              <a:latin typeface="Aptos Display"/>
            </a:endParaRPr>
          </a:p>
          <a:p>
            <a:pPr>
              <a:lnSpc>
                <a:spcPts val="1569"/>
              </a:lnSpc>
              <a:spcAft>
                <a:spcPts val="800"/>
              </a:spcAft>
            </a:pPr>
            <a:r>
              <a:rPr lang="en-GB" sz="1400">
                <a:latin typeface="Aptos Display"/>
              </a:rPr>
              <a:t>SAG used this criteria during theoretical work from 1961 – 1965</a:t>
            </a:r>
            <a:endParaRPr lang="en-GB">
              <a:latin typeface="Aptos Display"/>
            </a:endParaRPr>
          </a:p>
          <a:p>
            <a:pPr>
              <a:lnSpc>
                <a:spcPts val="1569"/>
              </a:lnSpc>
              <a:spcAft>
                <a:spcPts val="800"/>
              </a:spcAft>
              <a:buClr>
                <a:srgbClr val="1287C3"/>
              </a:buClr>
            </a:pPr>
            <a:r>
              <a:rPr lang="en-GB" sz="1400">
                <a:latin typeface="Aptos Display"/>
              </a:rPr>
              <a:t>Thinner filaments – smaller cross section of the superconductor </a:t>
            </a:r>
            <a:endParaRPr lang="en-GB">
              <a:latin typeface="Aptos Display"/>
            </a:endParaRPr>
          </a:p>
          <a:p>
            <a:pPr>
              <a:lnSpc>
                <a:spcPts val="1569"/>
              </a:lnSpc>
              <a:spcAft>
                <a:spcPts val="800"/>
              </a:spcAft>
              <a:buClr>
                <a:srgbClr val="1287C3"/>
              </a:buClr>
            </a:pPr>
            <a:r>
              <a:rPr lang="en-GB" sz="1400">
                <a:latin typeface="Aptos Display"/>
              </a:rPr>
              <a:t>Smaller filaments confine fluxoid motion to a smaller volume </a:t>
            </a:r>
            <a:r>
              <a:rPr lang="en-GB" sz="1400" b="1">
                <a:latin typeface="Aptos Display"/>
              </a:rPr>
              <a:t>(provided filaments are uncoupled)</a:t>
            </a:r>
            <a:r>
              <a:rPr lang="en-GB" sz="1400">
                <a:latin typeface="Aptos Display"/>
              </a:rPr>
              <a:t>. </a:t>
            </a:r>
            <a:endParaRPr lang="en-GB">
              <a:latin typeface="Aptos Display"/>
            </a:endParaRPr>
          </a:p>
          <a:p>
            <a:pPr marL="0" indent="0" fontAlgn="base">
              <a:lnSpc>
                <a:spcPts val="1569"/>
              </a:lnSpc>
              <a:spcAft>
                <a:spcPts val="800"/>
              </a:spcAft>
              <a:buNone/>
            </a:pPr>
            <a:r>
              <a:rPr lang="en-GB" sz="1400">
                <a:solidFill>
                  <a:srgbClr val="000000"/>
                </a:solidFill>
                <a:latin typeface="Aptos Display"/>
              </a:rPr>
              <a:t>Used this criteria to establish flux jumps as tolerable at 50 </a:t>
            </a:r>
            <a:r>
              <a:rPr lang="en-GB" sz="1400" err="1">
                <a:solidFill>
                  <a:srgbClr val="000000"/>
                </a:solidFill>
                <a:latin typeface="Aptos Display"/>
              </a:rPr>
              <a:t>micrometers</a:t>
            </a:r>
            <a:endParaRPr lang="en-GB" sz="1400">
              <a:solidFill>
                <a:srgbClr val="000000"/>
              </a:solidFill>
              <a:latin typeface="Aptos Display"/>
            </a:endParaRPr>
          </a:p>
          <a:p>
            <a:pPr marL="0" indent="0">
              <a:lnSpc>
                <a:spcPts val="1569"/>
              </a:lnSpc>
              <a:spcAft>
                <a:spcPts val="800"/>
              </a:spcAft>
              <a:buNone/>
            </a:pPr>
            <a:r>
              <a:rPr lang="en-GB" sz="1400">
                <a:solidFill>
                  <a:srgbClr val="000000"/>
                </a:solidFill>
                <a:latin typeface="Aptos Display"/>
              </a:rPr>
              <a:t>AC losses were tolerable at 5 </a:t>
            </a:r>
            <a:r>
              <a:rPr lang="en-GB" sz="1400" err="1">
                <a:solidFill>
                  <a:srgbClr val="000000"/>
                </a:solidFill>
                <a:latin typeface="Aptos Display"/>
              </a:rPr>
              <a:t>micrometers</a:t>
            </a:r>
            <a:r>
              <a:rPr lang="en-GB" sz="1400">
                <a:solidFill>
                  <a:srgbClr val="000000"/>
                </a:solidFill>
                <a:latin typeface="Aptos Display"/>
              </a:rPr>
              <a:t>. </a:t>
            </a:r>
            <a:endParaRPr lang="en-GB"/>
          </a:p>
          <a:p>
            <a:pPr marL="0" indent="0" fontAlgn="base">
              <a:lnSpc>
                <a:spcPts val="1569"/>
              </a:lnSpc>
              <a:spcAft>
                <a:spcPts val="800"/>
              </a:spcAft>
              <a:buNone/>
            </a:pPr>
            <a:endParaRPr lang="en-GB" sz="1400" b="1" i="0">
              <a:solidFill>
                <a:srgbClr val="000000"/>
              </a:solidFill>
              <a:effectLst/>
              <a:latin typeface="Aptos" panose="020B0004020202020204" pitchFamily="34" charset="0"/>
            </a:endParaRPr>
          </a:p>
          <a:p>
            <a:pPr marL="0" indent="0" fontAlgn="base">
              <a:lnSpc>
                <a:spcPts val="1569"/>
              </a:lnSpc>
              <a:spcAft>
                <a:spcPts val="800"/>
              </a:spcAft>
              <a:buNone/>
            </a:pPr>
            <a:r>
              <a:rPr lang="en-GB" sz="1400" b="1">
                <a:latin typeface="Aptos"/>
              </a:rPr>
              <a:t>RAL was not the first to identify this threshold... </a:t>
            </a:r>
          </a:p>
          <a:p>
            <a:pPr marL="0" indent="0" algn="l" rtl="0" fontAlgn="base">
              <a:lnSpc>
                <a:spcPts val="1569"/>
              </a:lnSpc>
              <a:spcAft>
                <a:spcPts val="800"/>
              </a:spcAft>
              <a:buNone/>
            </a:pPr>
            <a:endParaRPr lang="en-GB" sz="1400"/>
          </a:p>
        </p:txBody>
      </p:sp>
      <p:sp>
        <p:nvSpPr>
          <p:cNvPr id="5" name="TextBox 4">
            <a:extLst>
              <a:ext uri="{FF2B5EF4-FFF2-40B4-BE49-F238E27FC236}">
                <a16:creationId xmlns:a16="http://schemas.microsoft.com/office/drawing/2014/main" id="{5EA812BD-7070-D0F8-5872-45C3754940E0}"/>
              </a:ext>
            </a:extLst>
          </p:cNvPr>
          <p:cNvSpPr txBox="1"/>
          <p:nvPr/>
        </p:nvSpPr>
        <p:spPr>
          <a:xfrm>
            <a:off x="5619750" y="6537125"/>
            <a:ext cx="3606800" cy="276999"/>
          </a:xfrm>
          <a:prstGeom prst="rect">
            <a:avLst/>
          </a:prstGeom>
          <a:noFill/>
        </p:spPr>
        <p:txBody>
          <a:bodyPr wrap="square" lIns="91440" tIns="45720" rIns="91440" bIns="45720" rtlCol="0" anchor="t">
            <a:spAutoFit/>
          </a:bodyPr>
          <a:lstStyle/>
          <a:p>
            <a:r>
              <a:rPr lang="en-GB" sz="1200">
                <a:solidFill>
                  <a:schemeClr val="bg1"/>
                </a:solidFill>
              </a:rPr>
              <a:t> </a:t>
            </a:r>
          </a:p>
        </p:txBody>
      </p:sp>
      <p:sp>
        <p:nvSpPr>
          <p:cNvPr id="6" name="TextBox 5">
            <a:extLst>
              <a:ext uri="{FF2B5EF4-FFF2-40B4-BE49-F238E27FC236}">
                <a16:creationId xmlns:a16="http://schemas.microsoft.com/office/drawing/2014/main" id="{9A5AAB77-4057-175B-3AFF-A1D8F38578DB}"/>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 19</a:t>
            </a:r>
          </a:p>
        </p:txBody>
      </p:sp>
      <p:sp>
        <p:nvSpPr>
          <p:cNvPr id="9" name="TextBox 8">
            <a:extLst>
              <a:ext uri="{FF2B5EF4-FFF2-40B4-BE49-F238E27FC236}">
                <a16:creationId xmlns:a16="http://schemas.microsoft.com/office/drawing/2014/main" id="{918AF8E8-749D-E7ED-D1AD-A604DE09EC3E}"/>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pic>
        <p:nvPicPr>
          <p:cNvPr id="8" name="Picture 7" descr="A close-up of a black and white photo&#10;&#10;AI-generated content may be incorrect.">
            <a:extLst>
              <a:ext uri="{FF2B5EF4-FFF2-40B4-BE49-F238E27FC236}">
                <a16:creationId xmlns:a16="http://schemas.microsoft.com/office/drawing/2014/main" id="{2A9BF3FE-DA21-B8A6-D215-7975040D7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9688" y="-657754"/>
            <a:ext cx="5302143" cy="4742591"/>
          </a:xfrm>
          <a:prstGeom prst="rect">
            <a:avLst/>
          </a:prstGeom>
        </p:spPr>
      </p:pic>
      <p:sp>
        <p:nvSpPr>
          <p:cNvPr id="11" name="TextBox 10">
            <a:extLst>
              <a:ext uri="{FF2B5EF4-FFF2-40B4-BE49-F238E27FC236}">
                <a16:creationId xmlns:a16="http://schemas.microsoft.com/office/drawing/2014/main" id="{DFABBA53-134A-7216-554C-E00FD9E00B1D}"/>
              </a:ext>
            </a:extLst>
          </p:cNvPr>
          <p:cNvSpPr txBox="1"/>
          <p:nvPr/>
        </p:nvSpPr>
        <p:spPr>
          <a:xfrm>
            <a:off x="9229687" y="4219998"/>
            <a:ext cx="2968668" cy="1205073"/>
          </a:xfrm>
          <a:prstGeom prst="rect">
            <a:avLst/>
          </a:prstGeom>
          <a:noFill/>
        </p:spPr>
        <p:txBody>
          <a:bodyPr wrap="square" lIns="91440" tIns="45720" rIns="91440" bIns="45720" anchor="t">
            <a:spAutoFit/>
          </a:bodyPr>
          <a:lstStyle/>
          <a:p>
            <a:pPr fontAlgn="base">
              <a:lnSpc>
                <a:spcPts val="1569"/>
              </a:lnSpc>
              <a:spcAft>
                <a:spcPts val="800"/>
              </a:spcAft>
            </a:pPr>
            <a:r>
              <a:rPr lang="en-GB" sz="1000" b="1">
                <a:solidFill>
                  <a:srgbClr val="000000"/>
                </a:solidFill>
                <a:latin typeface="Aptos Display"/>
              </a:rPr>
              <a:t>100 </a:t>
            </a:r>
            <a:r>
              <a:rPr lang="en-GB" sz="1000" b="1" err="1">
                <a:solidFill>
                  <a:srgbClr val="000000"/>
                </a:solidFill>
                <a:latin typeface="Aptos Display"/>
              </a:rPr>
              <a:t>Micrometer</a:t>
            </a:r>
            <a:r>
              <a:rPr lang="en-GB" sz="1000" b="1">
                <a:solidFill>
                  <a:srgbClr val="000000"/>
                </a:solidFill>
                <a:latin typeface="Aptos Display"/>
              </a:rPr>
              <a:t> </a:t>
            </a:r>
            <a:r>
              <a:rPr lang="en-GB" sz="1000" b="1" err="1">
                <a:solidFill>
                  <a:srgbClr val="000000"/>
                </a:solidFill>
                <a:latin typeface="Aptos Display"/>
              </a:rPr>
              <a:t>NbTi</a:t>
            </a:r>
            <a:r>
              <a:rPr lang="en-GB" sz="1000" b="1">
                <a:solidFill>
                  <a:srgbClr val="000000"/>
                </a:solidFill>
                <a:latin typeface="Aptos Display"/>
              </a:rPr>
              <a:t> filaments embedded within a copper Matrix. </a:t>
            </a:r>
          </a:p>
          <a:p>
            <a:pPr fontAlgn="base">
              <a:lnSpc>
                <a:spcPts val="1569"/>
              </a:lnSpc>
              <a:spcAft>
                <a:spcPts val="800"/>
              </a:spcAft>
            </a:pPr>
            <a:r>
              <a:rPr lang="en-GB" sz="1000">
                <a:solidFill>
                  <a:srgbClr val="000000"/>
                </a:solidFill>
                <a:latin typeface="Aptos Display"/>
              </a:rPr>
              <a:t>Manufacturing techniques were applied to </a:t>
            </a:r>
            <a:r>
              <a:rPr lang="en-GB" sz="1000" err="1">
                <a:solidFill>
                  <a:srgbClr val="000000"/>
                </a:solidFill>
                <a:latin typeface="Aptos Display"/>
              </a:rPr>
              <a:t>NbTi</a:t>
            </a:r>
            <a:r>
              <a:rPr lang="en-GB" sz="1000">
                <a:solidFill>
                  <a:srgbClr val="000000"/>
                </a:solidFill>
                <a:latin typeface="Aptos Display"/>
              </a:rPr>
              <a:t> within a copper matrix but to no success. Image courtesy of NASA 1964</a:t>
            </a:r>
          </a:p>
        </p:txBody>
      </p:sp>
    </p:spTree>
    <p:extLst>
      <p:ext uri="{BB962C8B-B14F-4D97-AF65-F5344CB8AC3E}">
        <p14:creationId xmlns:p14="http://schemas.microsoft.com/office/powerpoint/2010/main" val="2417838178"/>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2DA18-F3B2-325B-63A3-E12DB35136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6AE595-8957-A49B-9394-BBA7D4A05D21}"/>
              </a:ext>
            </a:extLst>
          </p:cNvPr>
          <p:cNvSpPr>
            <a:spLocks noGrp="1"/>
          </p:cNvSpPr>
          <p:nvPr>
            <p:ph type="title"/>
          </p:nvPr>
        </p:nvSpPr>
        <p:spPr>
          <a:xfrm>
            <a:off x="1155700" y="112713"/>
            <a:ext cx="10515600" cy="638175"/>
          </a:xfrm>
        </p:spPr>
        <p:txBody>
          <a:bodyPr>
            <a:normAutofit fontScale="90000"/>
          </a:bodyPr>
          <a:lstStyle/>
          <a:p>
            <a:r>
              <a:rPr lang="en-GB"/>
              <a:t>Filament twisting</a:t>
            </a:r>
          </a:p>
        </p:txBody>
      </p:sp>
      <p:sp>
        <p:nvSpPr>
          <p:cNvPr id="3" name="Content Placeholder 2">
            <a:extLst>
              <a:ext uri="{FF2B5EF4-FFF2-40B4-BE49-F238E27FC236}">
                <a16:creationId xmlns:a16="http://schemas.microsoft.com/office/drawing/2014/main" id="{8C1DA81C-84CA-0099-5DEE-B39545A5F14C}"/>
              </a:ext>
            </a:extLst>
          </p:cNvPr>
          <p:cNvSpPr>
            <a:spLocks noGrp="1"/>
          </p:cNvSpPr>
          <p:nvPr>
            <p:ph idx="1"/>
          </p:nvPr>
        </p:nvSpPr>
        <p:spPr>
          <a:xfrm>
            <a:off x="1416086" y="1181237"/>
            <a:ext cx="10515600" cy="3590816"/>
          </a:xfrm>
        </p:spPr>
        <p:txBody>
          <a:bodyPr vert="horz" lIns="91440" tIns="45720" rIns="91440" bIns="45720" rtlCol="0" anchor="ctr">
            <a:noAutofit/>
          </a:bodyPr>
          <a:lstStyle/>
          <a:p>
            <a:pPr marL="0" indent="0" fontAlgn="base">
              <a:lnSpc>
                <a:spcPts val="1569"/>
              </a:lnSpc>
              <a:spcAft>
                <a:spcPts val="800"/>
              </a:spcAft>
              <a:buNone/>
            </a:pPr>
            <a:r>
              <a:rPr lang="en-GB" sz="1400">
                <a:solidFill>
                  <a:srgbClr val="000000"/>
                </a:solidFill>
                <a:latin typeface="Aptos"/>
              </a:rPr>
              <a:t>SAG pioneered wire twisting. Adjusting the </a:t>
            </a:r>
            <a:r>
              <a:rPr lang="en-GB" sz="1400" b="1">
                <a:solidFill>
                  <a:srgbClr val="000000"/>
                </a:solidFill>
                <a:latin typeface="Aptos"/>
              </a:rPr>
              <a:t>Twist pitch</a:t>
            </a:r>
            <a:r>
              <a:rPr lang="en-GB" sz="1400" i="0">
                <a:solidFill>
                  <a:srgbClr val="000000"/>
                </a:solidFill>
                <a:effectLst/>
                <a:latin typeface="Aptos"/>
              </a:rPr>
              <a:t> </a:t>
            </a:r>
            <a:r>
              <a:rPr lang="en-GB" sz="1400">
                <a:solidFill>
                  <a:srgbClr val="000000"/>
                </a:solidFill>
                <a:latin typeface="Aptos"/>
              </a:rPr>
              <a:t>to reduce self-field effects such as coupling losses</a:t>
            </a:r>
            <a:endParaRPr lang="en-US"/>
          </a:p>
          <a:p>
            <a:pPr marL="0" indent="0" algn="l">
              <a:lnSpc>
                <a:spcPts val="1569"/>
              </a:lnSpc>
              <a:spcAft>
                <a:spcPts val="800"/>
              </a:spcAft>
              <a:buNone/>
            </a:pPr>
            <a:endParaRPr lang="en-GB" sz="1400">
              <a:latin typeface="Aptos"/>
            </a:endParaRPr>
          </a:p>
          <a:p>
            <a:pPr marL="171450" indent="-171450" fontAlgn="base">
              <a:lnSpc>
                <a:spcPts val="1569"/>
              </a:lnSpc>
              <a:spcAft>
                <a:spcPts val="800"/>
              </a:spcAft>
              <a:buFont typeface="Arial" panose="020B0604020202020204" pitchFamily="34" charset="0"/>
              <a:buChar char="•"/>
            </a:pPr>
            <a:r>
              <a:rPr lang="en-GB" sz="1400">
                <a:latin typeface="Aptos"/>
              </a:rPr>
              <a:t>Coupling current loops form between wires and within the conductors</a:t>
            </a:r>
          </a:p>
          <a:p>
            <a:pPr marL="171450" indent="-171450">
              <a:lnSpc>
                <a:spcPts val="1569"/>
              </a:lnSpc>
              <a:spcAft>
                <a:spcPts val="800"/>
              </a:spcAft>
              <a:buClr>
                <a:srgbClr val="1287C3"/>
              </a:buClr>
              <a:buFont typeface="Arial" panose="020B0604020202020204" pitchFamily="34" charset="0"/>
              <a:buChar char="•"/>
            </a:pPr>
            <a:r>
              <a:rPr lang="en-GB" sz="1400">
                <a:latin typeface="Aptos"/>
              </a:rPr>
              <a:t>Coupling currents are dissipative – ohmic generation within copper matrix</a:t>
            </a:r>
          </a:p>
          <a:p>
            <a:pPr marL="171450" indent="-171450">
              <a:lnSpc>
                <a:spcPts val="1569"/>
              </a:lnSpc>
              <a:spcAft>
                <a:spcPts val="800"/>
              </a:spcAft>
              <a:buClr>
                <a:srgbClr val="1287C3"/>
              </a:buClr>
              <a:buFont typeface="Arial" panose="020B0604020202020204" pitchFamily="34" charset="0"/>
              <a:buChar char="•"/>
            </a:pPr>
            <a:r>
              <a:rPr lang="en-GB" sz="1400">
                <a:latin typeface="Aptos"/>
              </a:rPr>
              <a:t>Twisting decouples inner and outer loops. </a:t>
            </a:r>
          </a:p>
          <a:p>
            <a:pPr marL="171450" indent="-171450" algn="l">
              <a:lnSpc>
                <a:spcPts val="1569"/>
              </a:lnSpc>
              <a:spcAft>
                <a:spcPts val="800"/>
              </a:spcAft>
              <a:buClr>
                <a:srgbClr val="1287C3"/>
              </a:buClr>
              <a:buFont typeface="Arial" panose="020B0604020202020204" pitchFamily="34" charset="0"/>
              <a:buChar char="•"/>
            </a:pPr>
            <a:endParaRPr lang="en-GB" sz="1400">
              <a:latin typeface="Aptos"/>
            </a:endParaRPr>
          </a:p>
          <a:p>
            <a:pPr marL="171450" indent="-171450">
              <a:lnSpc>
                <a:spcPts val="1569"/>
              </a:lnSpc>
              <a:spcAft>
                <a:spcPts val="800"/>
              </a:spcAft>
              <a:buClr>
                <a:srgbClr val="1287C3"/>
              </a:buClr>
              <a:buFont typeface="Arial" panose="020B0604020202020204" pitchFamily="34" charset="0"/>
              <a:buChar char="•"/>
            </a:pPr>
            <a:r>
              <a:rPr lang="en-GB" sz="1400">
                <a:latin typeface="Aptos"/>
              </a:rPr>
              <a:t>Loops are still present within both layers. </a:t>
            </a:r>
          </a:p>
          <a:p>
            <a:pPr marL="0" indent="0" fontAlgn="base">
              <a:lnSpc>
                <a:spcPts val="1569"/>
              </a:lnSpc>
              <a:spcAft>
                <a:spcPts val="800"/>
              </a:spcAft>
              <a:buNone/>
            </a:pPr>
            <a:endParaRPr lang="en-GB" sz="1200">
              <a:latin typeface="Corbel" panose="020B0503020204020204"/>
            </a:endParaRPr>
          </a:p>
        </p:txBody>
      </p:sp>
      <p:sp>
        <p:nvSpPr>
          <p:cNvPr id="6" name="TextBox 5">
            <a:extLst>
              <a:ext uri="{FF2B5EF4-FFF2-40B4-BE49-F238E27FC236}">
                <a16:creationId xmlns:a16="http://schemas.microsoft.com/office/drawing/2014/main" id="{9DF32990-57F6-48D8-44B6-FCC2598FB8E1}"/>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No:20 </a:t>
            </a:r>
          </a:p>
        </p:txBody>
      </p:sp>
      <p:sp>
        <p:nvSpPr>
          <p:cNvPr id="9" name="TextBox 8">
            <a:extLst>
              <a:ext uri="{FF2B5EF4-FFF2-40B4-BE49-F238E27FC236}">
                <a16:creationId xmlns:a16="http://schemas.microsoft.com/office/drawing/2014/main" id="{3E65AC04-B3DF-39F3-96E6-A3DB800A8C33}"/>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grpSp>
        <p:nvGrpSpPr>
          <p:cNvPr id="39" name="Group 38">
            <a:extLst>
              <a:ext uri="{FF2B5EF4-FFF2-40B4-BE49-F238E27FC236}">
                <a16:creationId xmlns:a16="http://schemas.microsoft.com/office/drawing/2014/main" id="{0058E5C3-8E59-BE12-5024-390409517FA1}"/>
              </a:ext>
            </a:extLst>
          </p:cNvPr>
          <p:cNvGrpSpPr/>
          <p:nvPr/>
        </p:nvGrpSpPr>
        <p:grpSpPr>
          <a:xfrm>
            <a:off x="7807325" y="4336774"/>
            <a:ext cx="1555750" cy="1558050"/>
            <a:chOff x="1955800" y="4296650"/>
            <a:chExt cx="1555750" cy="1558050"/>
          </a:xfrm>
        </p:grpSpPr>
        <p:sp>
          <p:nvSpPr>
            <p:cNvPr id="31" name="Oval 30">
              <a:extLst>
                <a:ext uri="{FF2B5EF4-FFF2-40B4-BE49-F238E27FC236}">
                  <a16:creationId xmlns:a16="http://schemas.microsoft.com/office/drawing/2014/main" id="{8136EDC3-3172-23E7-1888-35BF119C2A64}"/>
                </a:ext>
              </a:extLst>
            </p:cNvPr>
            <p:cNvSpPr/>
            <p:nvPr/>
          </p:nvSpPr>
          <p:spPr>
            <a:xfrm>
              <a:off x="1955800" y="4296650"/>
              <a:ext cx="1555750" cy="155805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52E0539D-5ADD-C040-30D8-33DEA8478FC7}"/>
                </a:ext>
              </a:extLst>
            </p:cNvPr>
            <p:cNvSpPr/>
            <p:nvPr/>
          </p:nvSpPr>
          <p:spPr>
            <a:xfrm>
              <a:off x="2305050" y="4627930"/>
              <a:ext cx="850900" cy="909922"/>
            </a:xfrm>
            <a:prstGeom prst="ellipse">
              <a:avLst/>
            </a:prstGeom>
            <a:solidFill>
              <a:srgbClr val="00B0F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0BB1E02-DFF4-A070-5B1C-83ED8810A7AB}"/>
                </a:ext>
              </a:extLst>
            </p:cNvPr>
            <p:cNvSpPr/>
            <p:nvPr/>
          </p:nvSpPr>
          <p:spPr>
            <a:xfrm>
              <a:off x="2228850" y="4533900"/>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ECC6731-F99C-4065-A6CE-64C5C9E67A4B}"/>
                </a:ext>
              </a:extLst>
            </p:cNvPr>
            <p:cNvSpPr/>
            <p:nvPr/>
          </p:nvSpPr>
          <p:spPr>
            <a:xfrm>
              <a:off x="2051050" y="4768608"/>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3D2308D-49C3-5C98-D2AC-5F14C0A7D6D6}"/>
                </a:ext>
              </a:extLst>
            </p:cNvPr>
            <p:cNvSpPr/>
            <p:nvPr/>
          </p:nvSpPr>
          <p:spPr>
            <a:xfrm>
              <a:off x="2051050" y="5061844"/>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571CAB8F-6A11-7BB3-E815-F83DB23E1E88}"/>
                </a:ext>
              </a:extLst>
            </p:cNvPr>
            <p:cNvSpPr/>
            <p:nvPr/>
          </p:nvSpPr>
          <p:spPr>
            <a:xfrm>
              <a:off x="2171700" y="5328469"/>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9DF0A01-3FD8-4228-2E2A-D781FEBB0DEA}"/>
                </a:ext>
              </a:extLst>
            </p:cNvPr>
            <p:cNvSpPr/>
            <p:nvPr/>
          </p:nvSpPr>
          <p:spPr>
            <a:xfrm>
              <a:off x="2444750" y="5496800"/>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E73CA700-325C-0402-33CD-EAB6AB431D6A}"/>
                </a:ext>
              </a:extLst>
            </p:cNvPr>
            <p:cNvSpPr/>
            <p:nvPr/>
          </p:nvSpPr>
          <p:spPr>
            <a:xfrm>
              <a:off x="2489200" y="4391090"/>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D10773A9-3940-647F-88CA-0D9CF7384EB8}"/>
                </a:ext>
              </a:extLst>
            </p:cNvPr>
            <p:cNvSpPr/>
            <p:nvPr/>
          </p:nvSpPr>
          <p:spPr>
            <a:xfrm>
              <a:off x="2774950" y="4401304"/>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0663543D-F6C6-4CF9-1A0A-04A00DAE4A27}"/>
                </a:ext>
              </a:extLst>
            </p:cNvPr>
            <p:cNvSpPr/>
            <p:nvPr/>
          </p:nvSpPr>
          <p:spPr>
            <a:xfrm>
              <a:off x="3028950" y="4560878"/>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5E8058DD-9922-E295-190A-A1D55458E742}"/>
                </a:ext>
              </a:extLst>
            </p:cNvPr>
            <p:cNvSpPr/>
            <p:nvPr/>
          </p:nvSpPr>
          <p:spPr>
            <a:xfrm>
              <a:off x="3155950" y="4820232"/>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528414FC-EEF2-1C18-FB72-D41F9D3646E9}"/>
                </a:ext>
              </a:extLst>
            </p:cNvPr>
            <p:cNvSpPr/>
            <p:nvPr/>
          </p:nvSpPr>
          <p:spPr>
            <a:xfrm>
              <a:off x="3155950" y="5115800"/>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6C77411C-EEBC-7A8E-ED98-A6F27A06F6AE}"/>
                </a:ext>
              </a:extLst>
            </p:cNvPr>
            <p:cNvSpPr/>
            <p:nvPr/>
          </p:nvSpPr>
          <p:spPr>
            <a:xfrm>
              <a:off x="3028950" y="5369800"/>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C1752ECE-7673-6B8E-E43A-687AF24194D6}"/>
                </a:ext>
              </a:extLst>
            </p:cNvPr>
            <p:cNvSpPr/>
            <p:nvPr/>
          </p:nvSpPr>
          <p:spPr>
            <a:xfrm>
              <a:off x="2774950" y="5496800"/>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F90E791C-F472-5CBB-4948-6FC766D57E79}"/>
                </a:ext>
              </a:extLst>
            </p:cNvPr>
            <p:cNvSpPr/>
            <p:nvPr/>
          </p:nvSpPr>
          <p:spPr>
            <a:xfrm>
              <a:off x="2609850" y="5248824"/>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39B6DD0F-408A-BA46-4709-854B8ACA2652}"/>
                </a:ext>
              </a:extLst>
            </p:cNvPr>
            <p:cNvSpPr/>
            <p:nvPr/>
          </p:nvSpPr>
          <p:spPr>
            <a:xfrm>
              <a:off x="2368550" y="5096628"/>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052F372F-EB7C-ADC1-A3DD-16A9E298E5CD}"/>
                </a:ext>
              </a:extLst>
            </p:cNvPr>
            <p:cNvSpPr/>
            <p:nvPr/>
          </p:nvSpPr>
          <p:spPr>
            <a:xfrm>
              <a:off x="2863850" y="5096628"/>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8587196F-6FF7-1E74-026B-97B970EA5944}"/>
                </a:ext>
              </a:extLst>
            </p:cNvPr>
            <p:cNvSpPr/>
            <p:nvPr/>
          </p:nvSpPr>
          <p:spPr>
            <a:xfrm>
              <a:off x="2851150" y="4811307"/>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61BEE05-2F46-B84A-C87C-2D3FC1955BD1}"/>
                </a:ext>
              </a:extLst>
            </p:cNvPr>
            <p:cNvSpPr/>
            <p:nvPr/>
          </p:nvSpPr>
          <p:spPr>
            <a:xfrm>
              <a:off x="2597150" y="4677807"/>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30FC536E-EAF2-5A15-631D-DF2295F1A9B0}"/>
                </a:ext>
              </a:extLst>
            </p:cNvPr>
            <p:cNvSpPr/>
            <p:nvPr/>
          </p:nvSpPr>
          <p:spPr>
            <a:xfrm>
              <a:off x="2603500" y="4957003"/>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2ABA4DEE-9DF7-FFC9-1A1B-FD83FBF135BF}"/>
                </a:ext>
              </a:extLst>
            </p:cNvPr>
            <p:cNvSpPr/>
            <p:nvPr/>
          </p:nvSpPr>
          <p:spPr>
            <a:xfrm>
              <a:off x="2355850" y="4804807"/>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xtBox 37">
            <a:extLst>
              <a:ext uri="{FF2B5EF4-FFF2-40B4-BE49-F238E27FC236}">
                <a16:creationId xmlns:a16="http://schemas.microsoft.com/office/drawing/2014/main" id="{C8559084-4501-4C5B-D321-5505EE54F768}"/>
              </a:ext>
            </a:extLst>
          </p:cNvPr>
          <p:cNvSpPr txBox="1"/>
          <p:nvPr/>
        </p:nvSpPr>
        <p:spPr>
          <a:xfrm>
            <a:off x="3560763" y="4860356"/>
            <a:ext cx="3952875" cy="577081"/>
          </a:xfrm>
          <a:prstGeom prst="rect">
            <a:avLst/>
          </a:prstGeom>
          <a:noFill/>
        </p:spPr>
        <p:txBody>
          <a:bodyPr wrap="square" lIns="91440" tIns="45720" rIns="91440" bIns="45720" rtlCol="0" anchor="t">
            <a:spAutoFit/>
          </a:bodyPr>
          <a:lstStyle/>
          <a:p>
            <a:r>
              <a:rPr lang="en-GB" sz="1050"/>
              <a:t>Self-field effects are limited to the inner and outermost filaments when twisted</a:t>
            </a:r>
          </a:p>
          <a:p>
            <a:endParaRPr lang="en-GB" sz="1050"/>
          </a:p>
        </p:txBody>
      </p:sp>
      <p:sp>
        <p:nvSpPr>
          <p:cNvPr id="42" name="Oval 41">
            <a:extLst>
              <a:ext uri="{FF2B5EF4-FFF2-40B4-BE49-F238E27FC236}">
                <a16:creationId xmlns:a16="http://schemas.microsoft.com/office/drawing/2014/main" id="{3F666724-3D2F-1B8B-FD1C-3D710227D0D1}"/>
              </a:ext>
            </a:extLst>
          </p:cNvPr>
          <p:cNvSpPr/>
          <p:nvPr/>
        </p:nvSpPr>
        <p:spPr>
          <a:xfrm>
            <a:off x="1755775" y="4436403"/>
            <a:ext cx="1555750" cy="155805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7721CCE5-E661-E0B5-6664-B65E4858465C}"/>
              </a:ext>
            </a:extLst>
          </p:cNvPr>
          <p:cNvSpPr/>
          <p:nvPr/>
        </p:nvSpPr>
        <p:spPr>
          <a:xfrm>
            <a:off x="2114550" y="4769126"/>
            <a:ext cx="850900" cy="90992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770B18A6-2F07-0627-F0D3-2C742626C364}"/>
              </a:ext>
            </a:extLst>
          </p:cNvPr>
          <p:cNvSpPr/>
          <p:nvPr/>
        </p:nvSpPr>
        <p:spPr>
          <a:xfrm>
            <a:off x="2038350" y="4675096"/>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7933A99C-6D72-7844-835B-33E34E69F401}"/>
              </a:ext>
            </a:extLst>
          </p:cNvPr>
          <p:cNvSpPr/>
          <p:nvPr/>
        </p:nvSpPr>
        <p:spPr>
          <a:xfrm>
            <a:off x="1860550" y="4909804"/>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00C3485B-F4D1-0D50-D7F2-1FD99FD7F084}"/>
              </a:ext>
            </a:extLst>
          </p:cNvPr>
          <p:cNvSpPr/>
          <p:nvPr/>
        </p:nvSpPr>
        <p:spPr>
          <a:xfrm>
            <a:off x="1860550" y="5203040"/>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815CBD7E-7E8F-71A1-B830-0FA0DC06FCCB}"/>
              </a:ext>
            </a:extLst>
          </p:cNvPr>
          <p:cNvSpPr/>
          <p:nvPr/>
        </p:nvSpPr>
        <p:spPr>
          <a:xfrm>
            <a:off x="1981200" y="5469665"/>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0A283AB6-290A-9FA5-35DD-FD946FBA5A1C}"/>
              </a:ext>
            </a:extLst>
          </p:cNvPr>
          <p:cNvSpPr/>
          <p:nvPr/>
        </p:nvSpPr>
        <p:spPr>
          <a:xfrm>
            <a:off x="2254250" y="5637996"/>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226E5C6F-49F4-1230-24B7-52B596E9C376}"/>
              </a:ext>
            </a:extLst>
          </p:cNvPr>
          <p:cNvSpPr/>
          <p:nvPr/>
        </p:nvSpPr>
        <p:spPr>
          <a:xfrm>
            <a:off x="2298700" y="4532286"/>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ED684E30-46E5-17A0-A17D-4815D3B9D43E}"/>
              </a:ext>
            </a:extLst>
          </p:cNvPr>
          <p:cNvSpPr/>
          <p:nvPr/>
        </p:nvSpPr>
        <p:spPr>
          <a:xfrm>
            <a:off x="2584450" y="4542500"/>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01B6962D-2A40-568E-B312-761E1F9E477B}"/>
              </a:ext>
            </a:extLst>
          </p:cNvPr>
          <p:cNvSpPr/>
          <p:nvPr/>
        </p:nvSpPr>
        <p:spPr>
          <a:xfrm>
            <a:off x="2838450" y="4702074"/>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E0670A12-DE90-C88F-1B10-66AA9E78547D}"/>
              </a:ext>
            </a:extLst>
          </p:cNvPr>
          <p:cNvSpPr/>
          <p:nvPr/>
        </p:nvSpPr>
        <p:spPr>
          <a:xfrm>
            <a:off x="2965450" y="4961428"/>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E07A192D-4681-8E3A-F7F9-7836748B0CE6}"/>
              </a:ext>
            </a:extLst>
          </p:cNvPr>
          <p:cNvSpPr/>
          <p:nvPr/>
        </p:nvSpPr>
        <p:spPr>
          <a:xfrm>
            <a:off x="2965450" y="5256996"/>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C219010B-F558-BC5B-4561-E065A8E920C1}"/>
              </a:ext>
            </a:extLst>
          </p:cNvPr>
          <p:cNvSpPr/>
          <p:nvPr/>
        </p:nvSpPr>
        <p:spPr>
          <a:xfrm>
            <a:off x="2838450" y="5510996"/>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5813A2CE-47CC-B4FC-298E-D4761291B257}"/>
              </a:ext>
            </a:extLst>
          </p:cNvPr>
          <p:cNvSpPr/>
          <p:nvPr/>
        </p:nvSpPr>
        <p:spPr>
          <a:xfrm>
            <a:off x="2584450" y="5637996"/>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F8B491F9-349E-F175-49AC-3ED8ECC2784D}"/>
              </a:ext>
            </a:extLst>
          </p:cNvPr>
          <p:cNvSpPr/>
          <p:nvPr/>
        </p:nvSpPr>
        <p:spPr>
          <a:xfrm>
            <a:off x="2419350" y="5390020"/>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548624E9-3C06-D5B1-C857-02035FE621B0}"/>
              </a:ext>
            </a:extLst>
          </p:cNvPr>
          <p:cNvSpPr/>
          <p:nvPr/>
        </p:nvSpPr>
        <p:spPr>
          <a:xfrm>
            <a:off x="2178050" y="5237824"/>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8A2EDA6D-BC35-F28C-7B7B-9CD841BB58BB}"/>
              </a:ext>
            </a:extLst>
          </p:cNvPr>
          <p:cNvSpPr/>
          <p:nvPr/>
        </p:nvSpPr>
        <p:spPr>
          <a:xfrm>
            <a:off x="2673350" y="5237824"/>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C7682C35-F63B-79AE-7CCD-B67EF5A1DF15}"/>
              </a:ext>
            </a:extLst>
          </p:cNvPr>
          <p:cNvSpPr/>
          <p:nvPr/>
        </p:nvSpPr>
        <p:spPr>
          <a:xfrm>
            <a:off x="2660650" y="4952503"/>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F756FB53-5682-384B-C08E-DC1AC8EFFFD9}"/>
              </a:ext>
            </a:extLst>
          </p:cNvPr>
          <p:cNvSpPr/>
          <p:nvPr/>
        </p:nvSpPr>
        <p:spPr>
          <a:xfrm>
            <a:off x="2406650" y="4819003"/>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CF461859-7222-76A0-61CE-C2A2721983CC}"/>
              </a:ext>
            </a:extLst>
          </p:cNvPr>
          <p:cNvSpPr/>
          <p:nvPr/>
        </p:nvSpPr>
        <p:spPr>
          <a:xfrm>
            <a:off x="2413000" y="5098199"/>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362F4E97-E394-1240-138C-AF05863927BD}"/>
              </a:ext>
            </a:extLst>
          </p:cNvPr>
          <p:cNvSpPr/>
          <p:nvPr/>
        </p:nvSpPr>
        <p:spPr>
          <a:xfrm>
            <a:off x="2165350" y="4946003"/>
            <a:ext cx="254000" cy="25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0357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9B3EA-A9DC-F4F0-3203-E923185332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18E62-8E5C-436E-39FB-6A6C59092CCC}"/>
              </a:ext>
            </a:extLst>
          </p:cNvPr>
          <p:cNvSpPr>
            <a:spLocks noGrp="1"/>
          </p:cNvSpPr>
          <p:nvPr>
            <p:ph type="title"/>
          </p:nvPr>
        </p:nvSpPr>
        <p:spPr>
          <a:xfrm>
            <a:off x="1155700" y="112713"/>
            <a:ext cx="10515600" cy="638175"/>
          </a:xfrm>
        </p:spPr>
        <p:txBody>
          <a:bodyPr>
            <a:normAutofit fontScale="90000"/>
          </a:bodyPr>
          <a:lstStyle/>
          <a:p>
            <a:r>
              <a:rPr lang="en-GB"/>
              <a:t>Superconducting filamentary composites</a:t>
            </a:r>
          </a:p>
        </p:txBody>
      </p:sp>
      <p:sp>
        <p:nvSpPr>
          <p:cNvPr id="3" name="Content Placeholder 2">
            <a:extLst>
              <a:ext uri="{FF2B5EF4-FFF2-40B4-BE49-F238E27FC236}">
                <a16:creationId xmlns:a16="http://schemas.microsoft.com/office/drawing/2014/main" id="{D0ED79CA-AB3B-7006-9CE7-2C80A3A8C1B4}"/>
              </a:ext>
            </a:extLst>
          </p:cNvPr>
          <p:cNvSpPr>
            <a:spLocks noGrp="1"/>
          </p:cNvSpPr>
          <p:nvPr>
            <p:ph idx="1"/>
          </p:nvPr>
        </p:nvSpPr>
        <p:spPr>
          <a:xfrm>
            <a:off x="5320550" y="796451"/>
            <a:ext cx="15747849" cy="3142552"/>
          </a:xfrm>
        </p:spPr>
        <p:txBody>
          <a:bodyPr>
            <a:normAutofit/>
          </a:bodyPr>
          <a:lstStyle/>
          <a:p>
            <a:pPr algn="l" rtl="0" fontAlgn="base">
              <a:lnSpc>
                <a:spcPts val="1569"/>
              </a:lnSpc>
              <a:spcAft>
                <a:spcPts val="800"/>
              </a:spcAft>
            </a:pPr>
            <a:endParaRPr lang="en-GB" sz="1200"/>
          </a:p>
          <a:p>
            <a:pPr marL="0" indent="0" algn="l" rtl="0" fontAlgn="base">
              <a:lnSpc>
                <a:spcPts val="1569"/>
              </a:lnSpc>
              <a:spcAft>
                <a:spcPts val="800"/>
              </a:spcAft>
              <a:buNone/>
            </a:pPr>
            <a:endParaRPr lang="en-GB" sz="1200"/>
          </a:p>
        </p:txBody>
      </p:sp>
      <p:sp>
        <p:nvSpPr>
          <p:cNvPr id="6" name="TextBox 5">
            <a:extLst>
              <a:ext uri="{FF2B5EF4-FFF2-40B4-BE49-F238E27FC236}">
                <a16:creationId xmlns:a16="http://schemas.microsoft.com/office/drawing/2014/main" id="{81E5461A-4AA5-5274-D141-1E34D5EE747E}"/>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No:21 </a:t>
            </a:r>
          </a:p>
        </p:txBody>
      </p:sp>
      <p:sp>
        <p:nvSpPr>
          <p:cNvPr id="9" name="TextBox 8">
            <a:extLst>
              <a:ext uri="{FF2B5EF4-FFF2-40B4-BE49-F238E27FC236}">
                <a16:creationId xmlns:a16="http://schemas.microsoft.com/office/drawing/2014/main" id="{F4BF11C3-D8AE-4E1F-D135-970A455E493E}"/>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sp>
        <p:nvSpPr>
          <p:cNvPr id="4" name="TextBox 3">
            <a:extLst>
              <a:ext uri="{FF2B5EF4-FFF2-40B4-BE49-F238E27FC236}">
                <a16:creationId xmlns:a16="http://schemas.microsoft.com/office/drawing/2014/main" id="{C936CBEB-AD3F-6119-A5E8-6BD0093B7447}"/>
              </a:ext>
            </a:extLst>
          </p:cNvPr>
          <p:cNvSpPr txBox="1"/>
          <p:nvPr/>
        </p:nvSpPr>
        <p:spPr>
          <a:xfrm>
            <a:off x="1545304" y="1517280"/>
            <a:ext cx="6972300" cy="3524426"/>
          </a:xfrm>
          <a:prstGeom prst="rect">
            <a:avLst/>
          </a:prstGeom>
          <a:noFill/>
        </p:spPr>
        <p:txBody>
          <a:bodyPr wrap="square" lIns="91440" tIns="45720" rIns="91440" bIns="45720" rtlCol="0" anchor="t">
            <a:spAutoFit/>
          </a:bodyPr>
          <a:lstStyle/>
          <a:p>
            <a:pPr fontAlgn="base">
              <a:lnSpc>
                <a:spcPts val="1657"/>
              </a:lnSpc>
              <a:spcAft>
                <a:spcPts val="800"/>
              </a:spcAft>
            </a:pPr>
            <a:r>
              <a:rPr lang="en-GB" sz="1400">
                <a:solidFill>
                  <a:srgbClr val="000000"/>
                </a:solidFill>
                <a:latin typeface="Aptos"/>
              </a:rPr>
              <a:t>Peter Smith negotiated with Imperial Metal Industries (IMI) to produce a prototype coil of exacting specifications: </a:t>
            </a:r>
          </a:p>
          <a:p>
            <a:pPr algn="l" rtl="0" fontAlgn="base">
              <a:lnSpc>
                <a:spcPts val="1657"/>
              </a:lnSpc>
              <a:spcAft>
                <a:spcPts val="800"/>
              </a:spcAft>
            </a:pPr>
            <a:r>
              <a:rPr lang="en-GB" sz="1400" b="1" err="1">
                <a:solidFill>
                  <a:srgbClr val="000000"/>
                </a:solidFill>
                <a:latin typeface="Aptos"/>
              </a:rPr>
              <a:t>NbTi</a:t>
            </a:r>
            <a:r>
              <a:rPr lang="en-GB" sz="1400" b="1">
                <a:solidFill>
                  <a:srgbClr val="000000"/>
                </a:solidFill>
                <a:latin typeface="Aptos"/>
              </a:rPr>
              <a:t> filaments with diameters of 50 Micrometres</a:t>
            </a:r>
          </a:p>
          <a:p>
            <a:pPr algn="l" rtl="0" fontAlgn="base">
              <a:lnSpc>
                <a:spcPts val="1657"/>
              </a:lnSpc>
              <a:spcAft>
                <a:spcPts val="800"/>
              </a:spcAft>
            </a:pPr>
            <a:r>
              <a:rPr lang="en-GB" sz="1400" b="1" i="0">
                <a:solidFill>
                  <a:srgbClr val="000000"/>
                </a:solidFill>
                <a:effectLst/>
                <a:latin typeface="Aptos"/>
              </a:rPr>
              <a:t>Immersed within a fine copper conductive matrix. </a:t>
            </a:r>
          </a:p>
          <a:p>
            <a:pPr marL="171450" indent="-171450" fontAlgn="base">
              <a:lnSpc>
                <a:spcPts val="1657"/>
              </a:lnSpc>
              <a:spcAft>
                <a:spcPts val="800"/>
              </a:spcAft>
              <a:buFont typeface="Arial" panose="020B0604020202020204" pitchFamily="34" charset="0"/>
              <a:buChar char="•"/>
            </a:pPr>
            <a:r>
              <a:rPr lang="en-GB" sz="1400" b="0" i="0">
                <a:solidFill>
                  <a:srgbClr val="000000"/>
                </a:solidFill>
                <a:effectLst/>
                <a:latin typeface="Aptos"/>
              </a:rPr>
              <a:t>This</a:t>
            </a:r>
            <a:r>
              <a:rPr lang="en-GB" sz="1400" b="1" i="0">
                <a:solidFill>
                  <a:srgbClr val="000000"/>
                </a:solidFill>
                <a:effectLst/>
                <a:latin typeface="Aptos"/>
              </a:rPr>
              <a:t> conductive matrix</a:t>
            </a:r>
            <a:r>
              <a:rPr lang="en-GB" sz="1400" b="0" i="0">
                <a:solidFill>
                  <a:srgbClr val="000000"/>
                </a:solidFill>
                <a:effectLst/>
                <a:latin typeface="Aptos"/>
              </a:rPr>
              <a:t> follows the same principles as above with </a:t>
            </a:r>
            <a:r>
              <a:rPr lang="en-GB" sz="1400" b="0" i="0" err="1">
                <a:solidFill>
                  <a:srgbClr val="000000"/>
                </a:solidFill>
                <a:effectLst/>
                <a:latin typeface="Aptos"/>
              </a:rPr>
              <a:t>cryostabilisation</a:t>
            </a:r>
            <a:r>
              <a:rPr lang="en-GB" sz="1400" b="0" i="0">
                <a:solidFill>
                  <a:srgbClr val="000000"/>
                </a:solidFill>
                <a:effectLst/>
                <a:latin typeface="Aptos"/>
              </a:rPr>
              <a:t>. </a:t>
            </a:r>
            <a:r>
              <a:rPr lang="en-GB" sz="1400">
                <a:solidFill>
                  <a:srgbClr val="000000"/>
                </a:solidFill>
                <a:latin typeface="Aptos"/>
              </a:rPr>
              <a:t>Redirecting current flow and conducting heat. </a:t>
            </a:r>
            <a:endParaRPr lang="en-GB" sz="1400" b="0" i="0">
              <a:solidFill>
                <a:srgbClr val="000000"/>
              </a:solidFill>
              <a:effectLst/>
              <a:latin typeface="Aptos"/>
            </a:endParaRPr>
          </a:p>
          <a:p>
            <a:pPr marL="171450" indent="-171450">
              <a:lnSpc>
                <a:spcPts val="1657"/>
              </a:lnSpc>
              <a:spcAft>
                <a:spcPts val="800"/>
              </a:spcAft>
              <a:buFont typeface="Arial" panose="020B0604020202020204" pitchFamily="34" charset="0"/>
              <a:buChar char="•"/>
            </a:pPr>
            <a:endParaRPr lang="en-GB" sz="1400">
              <a:solidFill>
                <a:srgbClr val="000000"/>
              </a:solidFill>
              <a:latin typeface="Aptos"/>
            </a:endParaRPr>
          </a:p>
          <a:p>
            <a:pPr marL="171450" indent="-171450" fontAlgn="base">
              <a:lnSpc>
                <a:spcPts val="1657"/>
              </a:lnSpc>
              <a:spcAft>
                <a:spcPts val="800"/>
              </a:spcAft>
              <a:buFont typeface="Arial" panose="020B0604020202020204" pitchFamily="34" charset="0"/>
              <a:buChar char="•"/>
            </a:pPr>
            <a:r>
              <a:rPr lang="en-GB" sz="1400" b="0" i="0">
                <a:solidFill>
                  <a:srgbClr val="000000"/>
                </a:solidFill>
                <a:effectLst/>
                <a:latin typeface="Aptos"/>
              </a:rPr>
              <a:t>SAG determined </a:t>
            </a:r>
            <a:r>
              <a:rPr lang="en-GB" sz="1400">
                <a:solidFill>
                  <a:srgbClr val="000000"/>
                </a:solidFill>
                <a:latin typeface="Aptos"/>
              </a:rPr>
              <a:t>minimum volume of conductor to ensure stability</a:t>
            </a:r>
          </a:p>
          <a:p>
            <a:pPr marL="628650" lvl="1" indent="-171450">
              <a:lnSpc>
                <a:spcPts val="1657"/>
              </a:lnSpc>
              <a:spcAft>
                <a:spcPts val="800"/>
              </a:spcAft>
              <a:buFont typeface="Courier New" panose="020B0604020202020204" pitchFamily="34" charset="0"/>
              <a:buChar char="o"/>
            </a:pPr>
            <a:r>
              <a:rPr lang="en-GB" sz="1400">
                <a:solidFill>
                  <a:srgbClr val="000000"/>
                </a:solidFill>
                <a:latin typeface="Aptos"/>
              </a:rPr>
              <a:t>Less coating was needed</a:t>
            </a:r>
          </a:p>
          <a:p>
            <a:pPr marL="628650" lvl="1" indent="-171450">
              <a:lnSpc>
                <a:spcPts val="1657"/>
              </a:lnSpc>
              <a:spcAft>
                <a:spcPts val="800"/>
              </a:spcAft>
              <a:buFont typeface="Courier New" panose="020B0604020202020204" pitchFamily="34" charset="0"/>
              <a:buChar char="o"/>
            </a:pPr>
            <a:r>
              <a:rPr lang="en-GB" sz="1400">
                <a:solidFill>
                  <a:srgbClr val="000000"/>
                </a:solidFill>
                <a:latin typeface="Aptos"/>
              </a:rPr>
              <a:t>Superconductor</a:t>
            </a:r>
            <a:r>
              <a:rPr lang="en-GB" sz="1400" b="0" i="0">
                <a:solidFill>
                  <a:srgbClr val="000000"/>
                </a:solidFill>
                <a:effectLst/>
                <a:latin typeface="Aptos"/>
              </a:rPr>
              <a:t> </a:t>
            </a:r>
            <a:r>
              <a:rPr lang="en-GB" sz="1400">
                <a:solidFill>
                  <a:srgbClr val="000000"/>
                </a:solidFill>
                <a:latin typeface="Aptos"/>
              </a:rPr>
              <a:t>to matrix </a:t>
            </a:r>
            <a:r>
              <a:rPr lang="en-GB" sz="1400" b="0" i="0">
                <a:solidFill>
                  <a:srgbClr val="000000"/>
                </a:solidFill>
                <a:effectLst/>
                <a:latin typeface="Aptos"/>
              </a:rPr>
              <a:t>ratio </a:t>
            </a:r>
            <a:r>
              <a:rPr lang="en-GB" sz="1400">
                <a:solidFill>
                  <a:srgbClr val="000000"/>
                </a:solidFill>
                <a:latin typeface="Aptos"/>
              </a:rPr>
              <a:t>was close</a:t>
            </a:r>
            <a:r>
              <a:rPr lang="en-GB" sz="1400" b="0" i="0">
                <a:solidFill>
                  <a:srgbClr val="000000"/>
                </a:solidFill>
                <a:effectLst/>
                <a:latin typeface="Aptos"/>
              </a:rPr>
              <a:t> to </a:t>
            </a:r>
            <a:r>
              <a:rPr lang="en-GB" sz="1400" b="1" i="0">
                <a:solidFill>
                  <a:srgbClr val="000000"/>
                </a:solidFill>
                <a:effectLst/>
                <a:latin typeface="Aptos"/>
              </a:rPr>
              <a:t>1:1</a:t>
            </a:r>
            <a:r>
              <a:rPr lang="en-GB" sz="1400" b="0" i="0">
                <a:solidFill>
                  <a:srgbClr val="000000"/>
                </a:solidFill>
                <a:effectLst/>
                <a:latin typeface="Aptos"/>
              </a:rPr>
              <a:t> as opposed to </a:t>
            </a:r>
            <a:r>
              <a:rPr lang="en-GB" sz="1400" b="1" i="0">
                <a:solidFill>
                  <a:srgbClr val="000000"/>
                </a:solidFill>
                <a:effectLst/>
                <a:latin typeface="Aptos"/>
              </a:rPr>
              <a:t>1: 1.4</a:t>
            </a:r>
            <a:r>
              <a:rPr lang="en-GB" sz="1400" b="0" i="0">
                <a:solidFill>
                  <a:srgbClr val="000000"/>
                </a:solidFill>
                <a:effectLst/>
                <a:latin typeface="Aptos"/>
              </a:rPr>
              <a:t>. </a:t>
            </a:r>
            <a:endParaRPr lang="en-GB" sz="1400">
              <a:latin typeface="Aptos"/>
            </a:endParaRPr>
          </a:p>
          <a:p>
            <a:pPr fontAlgn="base">
              <a:lnSpc>
                <a:spcPts val="1657"/>
              </a:lnSpc>
              <a:spcAft>
                <a:spcPts val="800"/>
              </a:spcAft>
            </a:pPr>
            <a:r>
              <a:rPr lang="en-GB" sz="1400" b="1">
                <a:solidFill>
                  <a:srgbClr val="000000"/>
                </a:solidFill>
                <a:latin typeface="Aptos"/>
              </a:rPr>
              <a:t>Initially termed Smith-Wilson</a:t>
            </a:r>
            <a:r>
              <a:rPr lang="en-GB" sz="1400" b="1" i="0" u="none" strike="noStrike">
                <a:solidFill>
                  <a:srgbClr val="000000"/>
                </a:solidFill>
                <a:effectLst/>
                <a:latin typeface="Aptos"/>
              </a:rPr>
              <a:t> </a:t>
            </a:r>
            <a:r>
              <a:rPr lang="en-GB" sz="1400" b="1">
                <a:solidFill>
                  <a:srgbClr val="000000"/>
                </a:solidFill>
                <a:latin typeface="Aptos"/>
              </a:rPr>
              <a:t>composites – now Superconducting filamentary composites</a:t>
            </a:r>
            <a:endParaRPr lang="en-GB" sz="1400" i="0">
              <a:solidFill>
                <a:srgbClr val="000000"/>
              </a:solidFill>
              <a:effectLst/>
              <a:latin typeface="Aptos"/>
            </a:endParaRPr>
          </a:p>
        </p:txBody>
      </p:sp>
      <p:pic>
        <p:nvPicPr>
          <p:cNvPr id="2050" name="Picture 2" descr="Picture">
            <a:extLst>
              <a:ext uri="{FF2B5EF4-FFF2-40B4-BE49-F238E27FC236}">
                <a16:creationId xmlns:a16="http://schemas.microsoft.com/office/drawing/2014/main" id="{46435FFB-2D03-A68C-D47E-BAC2732C6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2643" y="1175574"/>
            <a:ext cx="3390999" cy="30174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6DBFA20-2259-55AA-DADE-4B37BC58B04E}"/>
              </a:ext>
            </a:extLst>
          </p:cNvPr>
          <p:cNvSpPr txBox="1"/>
          <p:nvPr/>
        </p:nvSpPr>
        <p:spPr>
          <a:xfrm>
            <a:off x="8712643" y="4314932"/>
            <a:ext cx="3543300" cy="1277273"/>
          </a:xfrm>
          <a:prstGeom prst="rect">
            <a:avLst/>
          </a:prstGeom>
          <a:noFill/>
        </p:spPr>
        <p:txBody>
          <a:bodyPr wrap="square">
            <a:spAutoFit/>
          </a:bodyPr>
          <a:lstStyle/>
          <a:p>
            <a:r>
              <a:rPr lang="en-GB" sz="1100" b="0" i="0" u="sng">
                <a:solidFill>
                  <a:srgbClr val="000000"/>
                </a:solidFill>
                <a:effectLst/>
                <a:latin typeface="Aptos" panose="020B0004020202020204" pitchFamily="34" charset="0"/>
              </a:rPr>
              <a:t>Prototype coil manufactured in 1967 by the IMI and RAL collaboration</a:t>
            </a:r>
            <a:r>
              <a:rPr lang="en-GB" sz="1100" b="0" i="0">
                <a:solidFill>
                  <a:srgbClr val="000000"/>
                </a:solidFill>
                <a:effectLst/>
                <a:latin typeface="Aptos" panose="020B0004020202020204" pitchFamily="34" charset="0"/>
              </a:rPr>
              <a:t>. This singular strand consisted of 61 50µm filaments (black polygons) within a conductive matrix (white surroundings). </a:t>
            </a:r>
            <a:endParaRPr lang="en-GB" sz="1100">
              <a:solidFill>
                <a:srgbClr val="000000"/>
              </a:solidFill>
              <a:latin typeface="Aptos" panose="020B0004020202020204" pitchFamily="34" charset="0"/>
            </a:endParaRPr>
          </a:p>
          <a:p>
            <a:endParaRPr lang="en-GB" sz="1100">
              <a:solidFill>
                <a:srgbClr val="000000"/>
              </a:solidFill>
              <a:latin typeface="Aptos" panose="020B0004020202020204" pitchFamily="34" charset="0"/>
            </a:endParaRPr>
          </a:p>
          <a:p>
            <a:r>
              <a:rPr lang="en-GB" sz="1100">
                <a:solidFill>
                  <a:srgbClr val="000000"/>
                </a:solidFill>
                <a:latin typeface="Aptos" panose="020B0004020202020204" pitchFamily="34" charset="0"/>
              </a:rPr>
              <a:t>This entire assembly is referred to as a strands. A series of strands constitutes a cable</a:t>
            </a:r>
            <a:endParaRPr lang="en-GB" sz="1100"/>
          </a:p>
        </p:txBody>
      </p:sp>
    </p:spTree>
    <p:extLst>
      <p:ext uri="{BB962C8B-B14F-4D97-AF65-F5344CB8AC3E}">
        <p14:creationId xmlns:p14="http://schemas.microsoft.com/office/powerpoint/2010/main" val="2255326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53C32-64BB-D74B-1ADD-BEE0DDE2CD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577BF-B209-AFCD-A4E8-4EA16EF7A2C7}"/>
              </a:ext>
            </a:extLst>
          </p:cNvPr>
          <p:cNvSpPr>
            <a:spLocks noGrp="1"/>
          </p:cNvSpPr>
          <p:nvPr>
            <p:ph type="title"/>
          </p:nvPr>
        </p:nvSpPr>
        <p:spPr>
          <a:xfrm>
            <a:off x="1155700" y="112713"/>
            <a:ext cx="10515600" cy="638175"/>
          </a:xfrm>
        </p:spPr>
        <p:txBody>
          <a:bodyPr>
            <a:normAutofit fontScale="90000"/>
          </a:bodyPr>
          <a:lstStyle/>
          <a:p>
            <a:r>
              <a:rPr lang="en-GB"/>
              <a:t>Recap: History and Context </a:t>
            </a:r>
          </a:p>
        </p:txBody>
      </p:sp>
      <p:sp>
        <p:nvSpPr>
          <p:cNvPr id="3" name="Content Placeholder 2">
            <a:extLst>
              <a:ext uri="{FF2B5EF4-FFF2-40B4-BE49-F238E27FC236}">
                <a16:creationId xmlns:a16="http://schemas.microsoft.com/office/drawing/2014/main" id="{C425B886-EB7A-10F4-F902-7AFCD4102DAA}"/>
              </a:ext>
            </a:extLst>
          </p:cNvPr>
          <p:cNvSpPr>
            <a:spLocks noGrp="1"/>
          </p:cNvSpPr>
          <p:nvPr>
            <p:ph idx="1"/>
          </p:nvPr>
        </p:nvSpPr>
        <p:spPr>
          <a:xfrm>
            <a:off x="1592403" y="1089442"/>
            <a:ext cx="10515600" cy="4602162"/>
          </a:xfrm>
        </p:spPr>
        <p:txBody>
          <a:bodyPr vert="horz" lIns="91440" tIns="45720" rIns="91440" bIns="45720" rtlCol="0" anchor="ctr">
            <a:noAutofit/>
          </a:bodyPr>
          <a:lstStyle/>
          <a:p>
            <a:pPr marL="0" indent="0" algn="l" rtl="0" fontAlgn="base">
              <a:lnSpc>
                <a:spcPts val="1569"/>
              </a:lnSpc>
              <a:spcAft>
                <a:spcPts val="800"/>
              </a:spcAft>
              <a:buNone/>
            </a:pPr>
            <a:r>
              <a:rPr lang="en-GB" b="1" u="sng"/>
              <a:t>Theory</a:t>
            </a:r>
          </a:p>
          <a:p>
            <a:pPr fontAlgn="base">
              <a:lnSpc>
                <a:spcPts val="1569"/>
              </a:lnSpc>
              <a:spcAft>
                <a:spcPts val="800"/>
              </a:spcAft>
            </a:pPr>
            <a:r>
              <a:rPr lang="en-GB" sz="1800"/>
              <a:t>Critical current density is a crucial metric of superconducting materials – </a:t>
            </a:r>
            <a:r>
              <a:rPr lang="en-GB" sz="1800" b="1"/>
              <a:t>an extrinsic property to the material</a:t>
            </a:r>
          </a:p>
          <a:p>
            <a:pPr fontAlgn="base">
              <a:lnSpc>
                <a:spcPts val="1569"/>
              </a:lnSpc>
              <a:spcAft>
                <a:spcPts val="800"/>
              </a:spcAft>
            </a:pPr>
            <a:r>
              <a:rPr lang="en-GB" sz="1800"/>
              <a:t>Higher critical current density is desired. </a:t>
            </a:r>
          </a:p>
          <a:p>
            <a:pPr fontAlgn="base">
              <a:lnSpc>
                <a:spcPts val="1569"/>
              </a:lnSpc>
              <a:spcAft>
                <a:spcPts val="800"/>
              </a:spcAft>
            </a:pPr>
            <a:r>
              <a:rPr lang="en-GB" sz="1800"/>
              <a:t>Electromagnetic criteria include Flux jumps, Magnetisation losses, Self field losses</a:t>
            </a:r>
          </a:p>
          <a:p>
            <a:pPr marL="0" indent="0" fontAlgn="base">
              <a:lnSpc>
                <a:spcPts val="1569"/>
              </a:lnSpc>
              <a:spcAft>
                <a:spcPts val="800"/>
              </a:spcAft>
              <a:buNone/>
            </a:pPr>
            <a:endParaRPr lang="en-GB" b="1" u="sng"/>
          </a:p>
          <a:p>
            <a:pPr marL="0" indent="0" algn="l">
              <a:lnSpc>
                <a:spcPts val="1569"/>
              </a:lnSpc>
              <a:spcAft>
                <a:spcPts val="800"/>
              </a:spcAft>
              <a:buNone/>
            </a:pPr>
            <a:r>
              <a:rPr lang="en-GB" b="1" u="sng"/>
              <a:t>Superconducting filamentary composites</a:t>
            </a:r>
            <a:endParaRPr lang="en-GB"/>
          </a:p>
          <a:p>
            <a:pPr marL="0" indent="0" algn="l" rtl="0" fontAlgn="base">
              <a:lnSpc>
                <a:spcPts val="1569"/>
              </a:lnSpc>
              <a:spcAft>
                <a:spcPts val="800"/>
              </a:spcAft>
              <a:buNone/>
            </a:pPr>
            <a:r>
              <a:rPr lang="en-GB" sz="1800"/>
              <a:t>RAL was not the only team researching this, with groups at </a:t>
            </a:r>
            <a:r>
              <a:rPr lang="en-GB" sz="1800" b="1"/>
              <a:t>Fermilab and Brookhaven</a:t>
            </a:r>
            <a:r>
              <a:rPr lang="en-GB" sz="1800"/>
              <a:t> dedicated to SC research</a:t>
            </a:r>
          </a:p>
          <a:p>
            <a:pPr fontAlgn="base">
              <a:lnSpc>
                <a:spcPts val="1569"/>
              </a:lnSpc>
              <a:spcAft>
                <a:spcPts val="800"/>
              </a:spcAft>
            </a:pPr>
            <a:r>
              <a:rPr lang="en-GB" sz="1800"/>
              <a:t>RAL developed Superconducting filamentary composites. </a:t>
            </a:r>
          </a:p>
          <a:p>
            <a:pPr fontAlgn="base">
              <a:lnSpc>
                <a:spcPts val="1569"/>
              </a:lnSpc>
              <a:spcAft>
                <a:spcPts val="800"/>
              </a:spcAft>
            </a:pPr>
            <a:r>
              <a:rPr lang="en-GB" sz="1800"/>
              <a:t>By 1970, AC losses are still far from ‘tolerable’ and coupling currents still persist. </a:t>
            </a:r>
          </a:p>
          <a:p>
            <a:pPr fontAlgn="base">
              <a:lnSpc>
                <a:spcPts val="1569"/>
              </a:lnSpc>
              <a:spcAft>
                <a:spcPts val="800"/>
              </a:spcAft>
            </a:pPr>
            <a:r>
              <a:rPr lang="en-GB" sz="1800"/>
              <a:t>Reduce refrigeration losses within a 1 second rise time to tolerable levels. </a:t>
            </a:r>
          </a:p>
        </p:txBody>
      </p:sp>
      <p:sp>
        <p:nvSpPr>
          <p:cNvPr id="6" name="TextBox 5">
            <a:extLst>
              <a:ext uri="{FF2B5EF4-FFF2-40B4-BE49-F238E27FC236}">
                <a16:creationId xmlns:a16="http://schemas.microsoft.com/office/drawing/2014/main" id="{D7566E5F-A5F0-EACB-7F1B-9AA73C00124D}"/>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 22</a:t>
            </a:r>
          </a:p>
        </p:txBody>
      </p:sp>
      <p:sp>
        <p:nvSpPr>
          <p:cNvPr id="9" name="TextBox 8">
            <a:extLst>
              <a:ext uri="{FF2B5EF4-FFF2-40B4-BE49-F238E27FC236}">
                <a16:creationId xmlns:a16="http://schemas.microsoft.com/office/drawing/2014/main" id="{33D8DA41-68E1-DE5E-C5AA-88DBA76208D5}"/>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spTree>
    <p:extLst>
      <p:ext uri="{BB962C8B-B14F-4D97-AF65-F5344CB8AC3E}">
        <p14:creationId xmlns:p14="http://schemas.microsoft.com/office/powerpoint/2010/main" val="3362589664"/>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6EA0B-D5E7-D2C0-82D8-B4673B5875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854BF0-C6A2-1E48-4637-EEBFB3954E38}"/>
              </a:ext>
            </a:extLst>
          </p:cNvPr>
          <p:cNvSpPr>
            <a:spLocks noGrp="1"/>
          </p:cNvSpPr>
          <p:nvPr>
            <p:ph type="title"/>
          </p:nvPr>
        </p:nvSpPr>
        <p:spPr>
          <a:xfrm>
            <a:off x="1155700" y="112713"/>
            <a:ext cx="10515600" cy="638175"/>
          </a:xfrm>
        </p:spPr>
        <p:txBody>
          <a:bodyPr>
            <a:normAutofit fontScale="90000"/>
          </a:bodyPr>
          <a:lstStyle/>
          <a:p>
            <a:r>
              <a:rPr lang="en-GB"/>
              <a:t>Motivation for Rutherford Cable</a:t>
            </a:r>
          </a:p>
        </p:txBody>
      </p:sp>
      <p:sp>
        <p:nvSpPr>
          <p:cNvPr id="3" name="Content Placeholder 2">
            <a:extLst>
              <a:ext uri="{FF2B5EF4-FFF2-40B4-BE49-F238E27FC236}">
                <a16:creationId xmlns:a16="http://schemas.microsoft.com/office/drawing/2014/main" id="{00943837-377F-A837-00D2-63399D30AEA9}"/>
              </a:ext>
            </a:extLst>
          </p:cNvPr>
          <p:cNvSpPr>
            <a:spLocks noGrp="1"/>
          </p:cNvSpPr>
          <p:nvPr>
            <p:ph idx="1"/>
          </p:nvPr>
        </p:nvSpPr>
        <p:spPr>
          <a:xfrm>
            <a:off x="1416050" y="744724"/>
            <a:ext cx="10515600" cy="5042674"/>
          </a:xfrm>
        </p:spPr>
        <p:txBody>
          <a:bodyPr vert="horz" lIns="91440" tIns="45720" rIns="91440" bIns="45720" rtlCol="0" anchor="ctr">
            <a:noAutofit/>
          </a:bodyPr>
          <a:lstStyle/>
          <a:p>
            <a:pPr marL="0" indent="0">
              <a:buNone/>
            </a:pPr>
            <a:r>
              <a:rPr lang="en-GB" sz="1600"/>
              <a:t>What is the purpose of magnets within a synchrotron? (ARM)</a:t>
            </a:r>
          </a:p>
          <a:p>
            <a:pPr marL="0" indent="0">
              <a:buNone/>
            </a:pPr>
            <a:endParaRPr lang="en-GB" sz="1600"/>
          </a:p>
          <a:p>
            <a:pPr marL="0" indent="0">
              <a:buNone/>
            </a:pPr>
            <a:r>
              <a:rPr lang="en-GB" sz="1600"/>
              <a:t>Why is a cable needed? </a:t>
            </a:r>
            <a:endParaRPr lang="en-US"/>
          </a:p>
          <a:p>
            <a:pPr marL="0" indent="0">
              <a:buNone/>
            </a:pPr>
            <a:r>
              <a:rPr lang="en-GB" sz="1600" b="1"/>
              <a:t>Magnetic field homogeneity</a:t>
            </a:r>
            <a:r>
              <a:rPr lang="en-GB" sz="1600"/>
              <a:t> achieved by connecting magnets</a:t>
            </a:r>
            <a:r>
              <a:rPr lang="en-GB" sz="1600" b="1"/>
              <a:t> in series</a:t>
            </a:r>
            <a:endParaRPr lang="en-GB" sz="1600"/>
          </a:p>
          <a:p>
            <a:pPr marL="0" indent="0">
              <a:buNone/>
            </a:pPr>
            <a:r>
              <a:rPr lang="en-GB" sz="1600"/>
              <a:t>Physicists desire a high magnetic inductance for</a:t>
            </a:r>
            <a:r>
              <a:rPr lang="en-GB" sz="1600" b="1"/>
              <a:t> quench protection. </a:t>
            </a:r>
          </a:p>
          <a:p>
            <a:pPr marL="0" indent="0">
              <a:buNone/>
            </a:pPr>
            <a:r>
              <a:rPr lang="en-GB" sz="1600"/>
              <a:t>For a high inductance and minimal voltage– magnets in series (kA) operate with high currents. </a:t>
            </a:r>
            <a:r>
              <a:rPr lang="en-GB" sz="1600" b="1"/>
              <a:t>L </a:t>
            </a:r>
            <a:r>
              <a:rPr lang="en-GB" sz="1600" b="1">
                <a:solidFill>
                  <a:srgbClr val="242424"/>
                </a:solidFill>
              </a:rPr>
              <a:t>∝ 1 / </a:t>
            </a:r>
            <a:r>
              <a:rPr lang="en-US" sz="1600" b="1">
                <a:latin typeface="Aptos"/>
              </a:rPr>
              <a:t>I</a:t>
            </a:r>
            <a:r>
              <a:rPr lang="en-US" sz="1600" b="1" baseline="30000">
                <a:latin typeface="Aptos"/>
              </a:rPr>
              <a:t>2 </a:t>
            </a:r>
            <a:endParaRPr lang="en-US" sz="1600" b="1" baseline="30000">
              <a:latin typeface="Aptos"/>
              <a:ea typeface="Roboto"/>
              <a:cs typeface="Roboto"/>
            </a:endParaRPr>
          </a:p>
          <a:p>
            <a:pPr marL="0" indent="0">
              <a:buNone/>
            </a:pPr>
            <a:endParaRPr lang="en-GB" sz="1600"/>
          </a:p>
          <a:p>
            <a:pPr marL="171450" indent="-171450"/>
            <a:r>
              <a:rPr lang="en-GB" sz="1600"/>
              <a:t>High current single coils are not practical – sensitive to flux jumps</a:t>
            </a:r>
          </a:p>
          <a:p>
            <a:pPr marL="171450" indent="-171450">
              <a:buClr>
                <a:srgbClr val="1287C3"/>
              </a:buClr>
            </a:pPr>
            <a:r>
              <a:rPr lang="en-GB" sz="1600"/>
              <a:t>Cables are also mechanically stable – Reducing frictional heating (more on this later) </a:t>
            </a:r>
          </a:p>
          <a:p>
            <a:pPr marL="0" indent="0">
              <a:buNone/>
            </a:pPr>
            <a:endParaRPr lang="en-GB" sz="1600"/>
          </a:p>
          <a:p>
            <a:pPr marL="0" indent="0">
              <a:buNone/>
            </a:pPr>
            <a:r>
              <a:rPr lang="en-GB" sz="1600" b="1"/>
              <a:t>The solution is to compact 20 – 50 flattened strands of superconducting filamentary composites into cables. </a:t>
            </a:r>
          </a:p>
        </p:txBody>
      </p:sp>
      <p:sp>
        <p:nvSpPr>
          <p:cNvPr id="6" name="TextBox 5">
            <a:extLst>
              <a:ext uri="{FF2B5EF4-FFF2-40B4-BE49-F238E27FC236}">
                <a16:creationId xmlns:a16="http://schemas.microsoft.com/office/drawing/2014/main" id="{A8866588-FC07-7B3C-C915-31E726C743A7}"/>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No:23 </a:t>
            </a:r>
          </a:p>
        </p:txBody>
      </p:sp>
      <p:sp>
        <p:nvSpPr>
          <p:cNvPr id="7" name="Content Placeholder 2">
            <a:extLst>
              <a:ext uri="{FF2B5EF4-FFF2-40B4-BE49-F238E27FC236}">
                <a16:creationId xmlns:a16="http://schemas.microsoft.com/office/drawing/2014/main" id="{D90B1BD0-1FA5-2B8B-E86E-3F600AC80359}"/>
              </a:ext>
            </a:extLst>
          </p:cNvPr>
          <p:cNvSpPr txBox="1">
            <a:spLocks/>
          </p:cNvSpPr>
          <p:nvPr/>
        </p:nvSpPr>
        <p:spPr>
          <a:xfrm>
            <a:off x="1155700" y="2806699"/>
            <a:ext cx="10515600" cy="21717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endParaRPr lang="en-GB" sz="1600"/>
          </a:p>
        </p:txBody>
      </p:sp>
      <p:sp>
        <p:nvSpPr>
          <p:cNvPr id="8" name="Content Placeholder 2">
            <a:extLst>
              <a:ext uri="{FF2B5EF4-FFF2-40B4-BE49-F238E27FC236}">
                <a16:creationId xmlns:a16="http://schemas.microsoft.com/office/drawing/2014/main" id="{7A3306CE-00EB-C9E1-7E9B-E5367DD11323}"/>
              </a:ext>
            </a:extLst>
          </p:cNvPr>
          <p:cNvSpPr txBox="1">
            <a:spLocks/>
          </p:cNvSpPr>
          <p:nvPr/>
        </p:nvSpPr>
        <p:spPr>
          <a:xfrm>
            <a:off x="1416050" y="3148011"/>
            <a:ext cx="10515600" cy="21717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GB" sz="1600" b="1"/>
          </a:p>
        </p:txBody>
      </p:sp>
      <p:sp>
        <p:nvSpPr>
          <p:cNvPr id="9" name="TextBox 8">
            <a:extLst>
              <a:ext uri="{FF2B5EF4-FFF2-40B4-BE49-F238E27FC236}">
                <a16:creationId xmlns:a16="http://schemas.microsoft.com/office/drawing/2014/main" id="{5035C1BB-16CE-D836-D2DC-7976632A98F7}"/>
              </a:ext>
            </a:extLst>
          </p:cNvPr>
          <p:cNvSpPr txBox="1"/>
          <p:nvPr/>
        </p:nvSpPr>
        <p:spPr>
          <a:xfrm>
            <a:off x="114300" y="6506348"/>
            <a:ext cx="5581650" cy="338554"/>
          </a:xfrm>
          <a:prstGeom prst="rect">
            <a:avLst/>
          </a:prstGeom>
          <a:noFill/>
        </p:spPr>
        <p:txBody>
          <a:bodyPr wrap="square" lIns="91440" tIns="45720" rIns="91440" bIns="45720" rtlCol="0" anchor="t">
            <a:spAutoFit/>
          </a:bodyPr>
          <a:lstStyle/>
          <a:p>
            <a:r>
              <a:rPr lang="en-GB" sz="1600" b="1">
                <a:solidFill>
                  <a:schemeClr val="bg1"/>
                </a:solidFill>
              </a:rPr>
              <a:t>Section: Rutherford Cable development</a:t>
            </a:r>
          </a:p>
        </p:txBody>
      </p:sp>
    </p:spTree>
    <p:extLst>
      <p:ext uri="{BB962C8B-B14F-4D97-AF65-F5344CB8AC3E}">
        <p14:creationId xmlns:p14="http://schemas.microsoft.com/office/powerpoint/2010/main" val="1563704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24394-B28D-D3C8-EC71-18F3C2BD4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F99CF1-D704-E5B5-9CBA-894B5FC613BC}"/>
              </a:ext>
            </a:extLst>
          </p:cNvPr>
          <p:cNvSpPr>
            <a:spLocks noGrp="1"/>
          </p:cNvSpPr>
          <p:nvPr>
            <p:ph type="title"/>
          </p:nvPr>
        </p:nvSpPr>
        <p:spPr>
          <a:xfrm>
            <a:off x="1155700" y="112713"/>
            <a:ext cx="10515600" cy="638175"/>
          </a:xfrm>
        </p:spPr>
        <p:txBody>
          <a:bodyPr>
            <a:normAutofit fontScale="90000"/>
          </a:bodyPr>
          <a:lstStyle/>
          <a:p>
            <a:r>
              <a:rPr lang="en-GB"/>
              <a:t>Transposition</a:t>
            </a:r>
          </a:p>
        </p:txBody>
      </p:sp>
      <p:sp>
        <p:nvSpPr>
          <p:cNvPr id="3" name="Content Placeholder 2">
            <a:extLst>
              <a:ext uri="{FF2B5EF4-FFF2-40B4-BE49-F238E27FC236}">
                <a16:creationId xmlns:a16="http://schemas.microsoft.com/office/drawing/2014/main" id="{3F425239-E06C-E8F8-07A5-77E30E5F1E7C}"/>
              </a:ext>
            </a:extLst>
          </p:cNvPr>
          <p:cNvSpPr>
            <a:spLocks noGrp="1"/>
          </p:cNvSpPr>
          <p:nvPr>
            <p:ph idx="1"/>
          </p:nvPr>
        </p:nvSpPr>
        <p:spPr>
          <a:xfrm>
            <a:off x="1540081" y="2716"/>
            <a:ext cx="10126114" cy="3786822"/>
          </a:xfrm>
        </p:spPr>
        <p:txBody>
          <a:bodyPr>
            <a:normAutofit/>
          </a:bodyPr>
          <a:lstStyle/>
          <a:p>
            <a:pPr marL="0" indent="0">
              <a:buNone/>
            </a:pPr>
            <a:r>
              <a:rPr lang="en-GB" sz="1800" b="1">
                <a:latin typeface="Aptos"/>
              </a:rPr>
              <a:t>Reminder: Filaments generate self-fields and flux linkage occurs between the inner and outer filaments. </a:t>
            </a:r>
          </a:p>
          <a:p>
            <a:r>
              <a:rPr lang="en-GB" sz="1800">
                <a:latin typeface="Aptos"/>
              </a:rPr>
              <a:t>To limit this change, physicists implemented wire </a:t>
            </a:r>
            <a:r>
              <a:rPr lang="en-GB" sz="1800" b="1">
                <a:latin typeface="Aptos"/>
              </a:rPr>
              <a:t>transposition.</a:t>
            </a:r>
            <a:endParaRPr lang="en-GB" sz="1800">
              <a:latin typeface="Aptos"/>
            </a:endParaRPr>
          </a:p>
          <a:p>
            <a:r>
              <a:rPr lang="en-GB" sz="1800">
                <a:latin typeface="Aptos"/>
              </a:rPr>
              <a:t>This allows for equal current distribution and limits self-field losses during ramping. </a:t>
            </a:r>
          </a:p>
          <a:p>
            <a:r>
              <a:rPr lang="en-GB" sz="1800">
                <a:latin typeface="Aptos"/>
              </a:rPr>
              <a:t> Rope, Braid and Rutherford (as it would later be known)</a:t>
            </a:r>
          </a:p>
          <a:p>
            <a:r>
              <a:rPr lang="en-GB" sz="1800" b="1">
                <a:latin typeface="Aptos"/>
              </a:rPr>
              <a:t>Maximum stable </a:t>
            </a:r>
            <a:r>
              <a:rPr lang="en-GB" sz="1800" b="1" u="sng">
                <a:latin typeface="Aptos"/>
              </a:rPr>
              <a:t>packing factor </a:t>
            </a:r>
            <a:r>
              <a:rPr lang="en-GB" sz="1800" b="1">
                <a:latin typeface="Aptos"/>
              </a:rPr>
              <a:t>is desired for highest possible critical current density</a:t>
            </a:r>
          </a:p>
        </p:txBody>
      </p:sp>
      <p:sp>
        <p:nvSpPr>
          <p:cNvPr id="6" name="TextBox 5">
            <a:extLst>
              <a:ext uri="{FF2B5EF4-FFF2-40B4-BE49-F238E27FC236}">
                <a16:creationId xmlns:a16="http://schemas.microsoft.com/office/drawing/2014/main" id="{01D63374-F992-4BB9-FE9B-58FB90F8942A}"/>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No:24 </a:t>
            </a:r>
          </a:p>
        </p:txBody>
      </p:sp>
      <p:sp>
        <p:nvSpPr>
          <p:cNvPr id="7" name="Content Placeholder 2">
            <a:extLst>
              <a:ext uri="{FF2B5EF4-FFF2-40B4-BE49-F238E27FC236}">
                <a16:creationId xmlns:a16="http://schemas.microsoft.com/office/drawing/2014/main" id="{7ED5342D-850E-6EAF-1E38-79BF426C2988}"/>
              </a:ext>
            </a:extLst>
          </p:cNvPr>
          <p:cNvSpPr txBox="1">
            <a:spLocks/>
          </p:cNvSpPr>
          <p:nvPr/>
        </p:nvSpPr>
        <p:spPr>
          <a:xfrm>
            <a:off x="1155700" y="2806699"/>
            <a:ext cx="10515600" cy="21717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endParaRPr lang="en-GB" sz="1600"/>
          </a:p>
        </p:txBody>
      </p:sp>
      <p:sp>
        <p:nvSpPr>
          <p:cNvPr id="8" name="Content Placeholder 2">
            <a:extLst>
              <a:ext uri="{FF2B5EF4-FFF2-40B4-BE49-F238E27FC236}">
                <a16:creationId xmlns:a16="http://schemas.microsoft.com/office/drawing/2014/main" id="{28656D9E-24C3-E263-1B59-3B8549106220}"/>
              </a:ext>
            </a:extLst>
          </p:cNvPr>
          <p:cNvSpPr txBox="1">
            <a:spLocks/>
          </p:cNvSpPr>
          <p:nvPr/>
        </p:nvSpPr>
        <p:spPr>
          <a:xfrm>
            <a:off x="1416050" y="3148011"/>
            <a:ext cx="10515600" cy="21717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GB" sz="1600" b="1"/>
          </a:p>
        </p:txBody>
      </p:sp>
      <p:sp>
        <p:nvSpPr>
          <p:cNvPr id="9" name="TextBox 8">
            <a:extLst>
              <a:ext uri="{FF2B5EF4-FFF2-40B4-BE49-F238E27FC236}">
                <a16:creationId xmlns:a16="http://schemas.microsoft.com/office/drawing/2014/main" id="{7F3972CB-70FB-D065-D301-12971E2D1C9F}"/>
              </a:ext>
            </a:extLst>
          </p:cNvPr>
          <p:cNvSpPr txBox="1"/>
          <p:nvPr/>
        </p:nvSpPr>
        <p:spPr>
          <a:xfrm>
            <a:off x="114300" y="6506348"/>
            <a:ext cx="5194300" cy="338554"/>
          </a:xfrm>
          <a:prstGeom prst="rect">
            <a:avLst/>
          </a:prstGeom>
          <a:noFill/>
        </p:spPr>
        <p:txBody>
          <a:bodyPr wrap="square" lIns="91440" tIns="45720" rIns="91440" bIns="45720" rtlCol="0" anchor="t">
            <a:spAutoFit/>
          </a:bodyPr>
          <a:lstStyle/>
          <a:p>
            <a:r>
              <a:rPr lang="en-GB" sz="1600" b="1">
                <a:solidFill>
                  <a:schemeClr val="bg1"/>
                </a:solidFill>
              </a:rPr>
              <a:t>Section: Rutherford Cable development</a:t>
            </a:r>
          </a:p>
        </p:txBody>
      </p:sp>
      <p:pic>
        <p:nvPicPr>
          <p:cNvPr id="12" name="Picture 11" descr="Several different types of ropes&#10;&#10;AI-generated content may be incorrect.">
            <a:extLst>
              <a:ext uri="{FF2B5EF4-FFF2-40B4-BE49-F238E27FC236}">
                <a16:creationId xmlns:a16="http://schemas.microsoft.com/office/drawing/2014/main" id="{202E5F22-F27E-6A6C-4FF0-1BCBC670E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03" y="3429019"/>
            <a:ext cx="5429703" cy="2893241"/>
          </a:xfrm>
          <a:prstGeom prst="rect">
            <a:avLst/>
          </a:prstGeom>
        </p:spPr>
      </p:pic>
      <p:pic>
        <p:nvPicPr>
          <p:cNvPr id="4" name="Picture 3">
            <a:extLst>
              <a:ext uri="{FF2B5EF4-FFF2-40B4-BE49-F238E27FC236}">
                <a16:creationId xmlns:a16="http://schemas.microsoft.com/office/drawing/2014/main" id="{B733509A-95C2-3D70-7271-136E7F5F0C21}"/>
              </a:ext>
            </a:extLst>
          </p:cNvPr>
          <p:cNvPicPr>
            <a:picLocks noChangeAspect="1"/>
          </p:cNvPicPr>
          <p:nvPr/>
        </p:nvPicPr>
        <p:blipFill>
          <a:blip r:embed="rId4"/>
          <a:stretch>
            <a:fillRect/>
          </a:stretch>
        </p:blipFill>
        <p:spPr>
          <a:xfrm>
            <a:off x="6244634" y="3700906"/>
            <a:ext cx="5435453" cy="2362422"/>
          </a:xfrm>
          <a:prstGeom prst="rect">
            <a:avLst/>
          </a:prstGeom>
        </p:spPr>
      </p:pic>
    </p:spTree>
    <p:extLst>
      <p:ext uri="{BB962C8B-B14F-4D97-AF65-F5344CB8AC3E}">
        <p14:creationId xmlns:p14="http://schemas.microsoft.com/office/powerpoint/2010/main" val="2513309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151B2-2CFC-2459-8A61-0FB4681152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400704-CDB6-B64A-D076-90F9CC5AF3B9}"/>
              </a:ext>
            </a:extLst>
          </p:cNvPr>
          <p:cNvSpPr>
            <a:spLocks noGrp="1"/>
          </p:cNvSpPr>
          <p:nvPr>
            <p:ph type="title"/>
          </p:nvPr>
        </p:nvSpPr>
        <p:spPr>
          <a:xfrm>
            <a:off x="1155700" y="112713"/>
            <a:ext cx="10515600" cy="638175"/>
          </a:xfrm>
        </p:spPr>
        <p:txBody>
          <a:bodyPr>
            <a:normAutofit fontScale="90000"/>
          </a:bodyPr>
          <a:lstStyle/>
          <a:p>
            <a:r>
              <a:rPr lang="en-GB"/>
              <a:t>GESSS Collaboration</a:t>
            </a:r>
          </a:p>
        </p:txBody>
      </p:sp>
      <p:sp>
        <p:nvSpPr>
          <p:cNvPr id="3" name="Content Placeholder 2">
            <a:extLst>
              <a:ext uri="{FF2B5EF4-FFF2-40B4-BE49-F238E27FC236}">
                <a16:creationId xmlns:a16="http://schemas.microsoft.com/office/drawing/2014/main" id="{88BA2C85-C5A6-738E-9496-87DF7BD0E98E}"/>
              </a:ext>
            </a:extLst>
          </p:cNvPr>
          <p:cNvSpPr>
            <a:spLocks noGrp="1"/>
          </p:cNvSpPr>
          <p:nvPr>
            <p:ph idx="1"/>
          </p:nvPr>
        </p:nvSpPr>
        <p:spPr>
          <a:xfrm>
            <a:off x="1619956" y="742026"/>
            <a:ext cx="10114532" cy="4231849"/>
          </a:xfrm>
        </p:spPr>
        <p:txBody>
          <a:bodyPr vert="horz" lIns="91440" tIns="45720" rIns="91440" bIns="45720" rtlCol="0" anchor="ctr">
            <a:noAutofit/>
          </a:bodyPr>
          <a:lstStyle/>
          <a:p>
            <a:pPr marL="171450" indent="-171450">
              <a:spcBef>
                <a:spcPts val="0"/>
              </a:spcBef>
              <a:spcAft>
                <a:spcPts val="0"/>
              </a:spcAft>
              <a:buClr>
                <a:srgbClr val="1287C3"/>
              </a:buClr>
              <a:buFont typeface="Arial,Sans-Serif"/>
              <a:buChar char="•"/>
            </a:pPr>
            <a:r>
              <a:rPr lang="en-GB" sz="1600">
                <a:latin typeface="Aptos"/>
              </a:rPr>
              <a:t>Groups at RAL, </a:t>
            </a:r>
            <a:r>
              <a:rPr lang="en-GB" sz="1600" err="1">
                <a:latin typeface="Aptos"/>
              </a:rPr>
              <a:t>Saclay</a:t>
            </a:r>
            <a:r>
              <a:rPr lang="en-GB" sz="1600">
                <a:latin typeface="Aptos"/>
              </a:rPr>
              <a:t> and Karlsruhe formed the </a:t>
            </a:r>
            <a:r>
              <a:rPr lang="en-US" sz="1600" b="1">
                <a:latin typeface="Aptos"/>
                <a:cs typeface="Arial"/>
              </a:rPr>
              <a:t>Group for European Superconducting Synchrotron Studies (GESSS)</a:t>
            </a:r>
            <a:endParaRPr lang="en-US" sz="1600">
              <a:latin typeface="Aptos"/>
              <a:cs typeface="Arial"/>
            </a:endParaRPr>
          </a:p>
          <a:p>
            <a:pPr marL="0" indent="0">
              <a:spcBef>
                <a:spcPts val="0"/>
              </a:spcBef>
              <a:spcAft>
                <a:spcPts val="0"/>
              </a:spcAft>
              <a:buNone/>
            </a:pPr>
            <a:endParaRPr lang="en-US" sz="1600">
              <a:latin typeface="Aptos"/>
              <a:cs typeface="Segoe UI"/>
            </a:endParaRPr>
          </a:p>
          <a:p>
            <a:pPr marL="171450" indent="-171450">
              <a:spcBef>
                <a:spcPts val="0"/>
              </a:spcBef>
              <a:spcAft>
                <a:spcPts val="0"/>
              </a:spcAft>
              <a:buClr>
                <a:srgbClr val="1287C3"/>
              </a:buClr>
              <a:buFont typeface="Arial,Sans-Serif"/>
              <a:buChar char="•"/>
            </a:pPr>
            <a:r>
              <a:rPr lang="en-US" sz="1600">
                <a:latin typeface="Aptos"/>
                <a:cs typeface="Arial"/>
              </a:rPr>
              <a:t>These laboratories each possessed their own cabling facilities.</a:t>
            </a:r>
          </a:p>
          <a:p>
            <a:pPr marL="0" indent="0">
              <a:spcBef>
                <a:spcPts val="0"/>
              </a:spcBef>
              <a:spcAft>
                <a:spcPts val="0"/>
              </a:spcAft>
              <a:buNone/>
            </a:pPr>
            <a:endParaRPr lang="en-US" sz="1600">
              <a:latin typeface="Aptos"/>
              <a:cs typeface="Segoe UI"/>
            </a:endParaRPr>
          </a:p>
          <a:p>
            <a:pPr marL="171450" indent="-171450">
              <a:spcBef>
                <a:spcPts val="0"/>
              </a:spcBef>
              <a:spcAft>
                <a:spcPts val="0"/>
              </a:spcAft>
              <a:buClr>
                <a:srgbClr val="1287C3"/>
              </a:buClr>
              <a:buFont typeface="Arial,Sans-Serif"/>
              <a:buChar char="•"/>
            </a:pPr>
            <a:r>
              <a:rPr lang="en-US" sz="1600">
                <a:latin typeface="Aptos"/>
                <a:cs typeface="Arial"/>
              </a:rPr>
              <a:t>They sought to outfit CERN's proposed 300 GeV proton synchrotron (</a:t>
            </a:r>
            <a:r>
              <a:rPr lang="en-US" sz="1600" b="1">
                <a:latin typeface="Aptos"/>
                <a:cs typeface="Arial"/>
              </a:rPr>
              <a:t>later the SPS</a:t>
            </a:r>
            <a:r>
              <a:rPr lang="en-US" sz="1600">
                <a:latin typeface="Aptos"/>
                <a:cs typeface="Arial"/>
              </a:rPr>
              <a:t>) with superconducting magnets. </a:t>
            </a:r>
          </a:p>
          <a:p>
            <a:pPr marL="171450" indent="-171450">
              <a:spcBef>
                <a:spcPts val="0"/>
              </a:spcBef>
              <a:spcAft>
                <a:spcPts val="0"/>
              </a:spcAft>
              <a:buClr>
                <a:srgbClr val="1287C3"/>
              </a:buClr>
              <a:buFont typeface="Arial,Sans-Serif"/>
              <a:buChar char="•"/>
            </a:pPr>
            <a:endParaRPr lang="en-US" sz="1600">
              <a:latin typeface="Aptos"/>
              <a:cs typeface="Arial"/>
            </a:endParaRPr>
          </a:p>
          <a:p>
            <a:pPr marL="171450" indent="-171450">
              <a:spcBef>
                <a:spcPts val="0"/>
              </a:spcBef>
              <a:spcAft>
                <a:spcPts val="0"/>
              </a:spcAft>
              <a:buClr>
                <a:srgbClr val="1287C3"/>
              </a:buClr>
              <a:buFont typeface="Arial,Sans-Serif"/>
              <a:buChar char="•"/>
            </a:pPr>
            <a:r>
              <a:rPr lang="en-US" sz="1600">
                <a:latin typeface="Aptos"/>
                <a:cs typeface="Arial"/>
              </a:rPr>
              <a:t>GESSS design working group stated that if installed from the outset, they could increase beam acceleration to 800 GeV and then further to 1000 GeV </a:t>
            </a:r>
          </a:p>
          <a:p>
            <a:pPr marL="171450" indent="-171450">
              <a:spcBef>
                <a:spcPts val="0"/>
              </a:spcBef>
              <a:spcAft>
                <a:spcPts val="0"/>
              </a:spcAft>
              <a:buClr>
                <a:srgbClr val="1287C3"/>
              </a:buClr>
              <a:buFont typeface="Arial,Sans-Serif"/>
              <a:buChar char="•"/>
            </a:pPr>
            <a:endParaRPr lang="en-US" sz="1600">
              <a:latin typeface="Aptos"/>
              <a:cs typeface="Arial"/>
            </a:endParaRPr>
          </a:p>
          <a:p>
            <a:pPr marL="171450" indent="-171450">
              <a:spcBef>
                <a:spcPts val="0"/>
              </a:spcBef>
              <a:spcAft>
                <a:spcPts val="0"/>
              </a:spcAft>
              <a:buClr>
                <a:srgbClr val="1287C3"/>
              </a:buClr>
              <a:buFont typeface="Arial,Sans-Serif"/>
              <a:buChar char="•"/>
            </a:pPr>
            <a:r>
              <a:rPr lang="en-US" sz="1600">
                <a:latin typeface="Aptos"/>
                <a:cs typeface="Arial"/>
              </a:rPr>
              <a:t>GESSS aimed to demonstrate their feasibility. </a:t>
            </a:r>
          </a:p>
          <a:p>
            <a:pPr marL="171450" indent="-171450">
              <a:spcBef>
                <a:spcPts val="0"/>
              </a:spcBef>
              <a:spcAft>
                <a:spcPts val="0"/>
              </a:spcAft>
              <a:buClr>
                <a:srgbClr val="1287C3"/>
              </a:buClr>
              <a:buFont typeface="Arial,Sans-Serif"/>
              <a:buChar char="•"/>
            </a:pPr>
            <a:endParaRPr lang="en-US" sz="1400">
              <a:latin typeface="Aptos"/>
              <a:cs typeface="Arial"/>
            </a:endParaRPr>
          </a:p>
          <a:p>
            <a:pPr marL="0" indent="0">
              <a:spcBef>
                <a:spcPts val="0"/>
              </a:spcBef>
              <a:spcAft>
                <a:spcPts val="0"/>
              </a:spcAft>
              <a:buNone/>
            </a:pPr>
            <a:endParaRPr lang="en-US" sz="1400">
              <a:latin typeface="Aptos"/>
              <a:cs typeface="Segoe UI"/>
            </a:endParaRPr>
          </a:p>
          <a:p>
            <a:pPr marL="0" indent="0">
              <a:buNone/>
            </a:pPr>
            <a:endParaRPr lang="en-GB" sz="1200" b="1"/>
          </a:p>
        </p:txBody>
      </p:sp>
      <p:sp>
        <p:nvSpPr>
          <p:cNvPr id="6" name="TextBox 5">
            <a:extLst>
              <a:ext uri="{FF2B5EF4-FFF2-40B4-BE49-F238E27FC236}">
                <a16:creationId xmlns:a16="http://schemas.microsoft.com/office/drawing/2014/main" id="{FF63C5FF-1C7A-D083-EF3A-0F1D9EC9B060}"/>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No:25 </a:t>
            </a:r>
          </a:p>
        </p:txBody>
      </p:sp>
      <p:sp>
        <p:nvSpPr>
          <p:cNvPr id="7" name="Content Placeholder 2">
            <a:extLst>
              <a:ext uri="{FF2B5EF4-FFF2-40B4-BE49-F238E27FC236}">
                <a16:creationId xmlns:a16="http://schemas.microsoft.com/office/drawing/2014/main" id="{7B1392A8-24DC-87B8-E131-4684CC6D1D6E}"/>
              </a:ext>
            </a:extLst>
          </p:cNvPr>
          <p:cNvSpPr txBox="1">
            <a:spLocks/>
          </p:cNvSpPr>
          <p:nvPr/>
        </p:nvSpPr>
        <p:spPr>
          <a:xfrm>
            <a:off x="1155700" y="2806699"/>
            <a:ext cx="10515600" cy="21717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endParaRPr lang="en-GB" sz="1600"/>
          </a:p>
        </p:txBody>
      </p:sp>
      <p:sp>
        <p:nvSpPr>
          <p:cNvPr id="8" name="Content Placeholder 2">
            <a:extLst>
              <a:ext uri="{FF2B5EF4-FFF2-40B4-BE49-F238E27FC236}">
                <a16:creationId xmlns:a16="http://schemas.microsoft.com/office/drawing/2014/main" id="{5A5EAD38-7FE7-7B27-EA93-B251DE513179}"/>
              </a:ext>
            </a:extLst>
          </p:cNvPr>
          <p:cNvSpPr txBox="1">
            <a:spLocks/>
          </p:cNvSpPr>
          <p:nvPr/>
        </p:nvSpPr>
        <p:spPr>
          <a:xfrm>
            <a:off x="1416050" y="3148011"/>
            <a:ext cx="10515600" cy="21717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GB" sz="1600" b="1"/>
          </a:p>
        </p:txBody>
      </p:sp>
      <p:sp>
        <p:nvSpPr>
          <p:cNvPr id="9" name="TextBox 8">
            <a:extLst>
              <a:ext uri="{FF2B5EF4-FFF2-40B4-BE49-F238E27FC236}">
                <a16:creationId xmlns:a16="http://schemas.microsoft.com/office/drawing/2014/main" id="{74AAD510-6445-AD2C-2A10-5B4A0467BD58}"/>
              </a:ext>
            </a:extLst>
          </p:cNvPr>
          <p:cNvSpPr txBox="1"/>
          <p:nvPr/>
        </p:nvSpPr>
        <p:spPr>
          <a:xfrm>
            <a:off x="114300" y="6506348"/>
            <a:ext cx="5276850" cy="338554"/>
          </a:xfrm>
          <a:prstGeom prst="rect">
            <a:avLst/>
          </a:prstGeom>
          <a:noFill/>
        </p:spPr>
        <p:txBody>
          <a:bodyPr wrap="square" lIns="91440" tIns="45720" rIns="91440" bIns="45720" rtlCol="0" anchor="t">
            <a:spAutoFit/>
          </a:bodyPr>
          <a:lstStyle/>
          <a:p>
            <a:r>
              <a:rPr lang="en-GB" sz="1600" b="1">
                <a:solidFill>
                  <a:schemeClr val="bg1"/>
                </a:solidFill>
              </a:rPr>
              <a:t>Section: Rutherford Cable development</a:t>
            </a:r>
          </a:p>
        </p:txBody>
      </p:sp>
      <p:sp>
        <p:nvSpPr>
          <p:cNvPr id="18" name="TextBox 17">
            <a:extLst>
              <a:ext uri="{FF2B5EF4-FFF2-40B4-BE49-F238E27FC236}">
                <a16:creationId xmlns:a16="http://schemas.microsoft.com/office/drawing/2014/main" id="{F38A0BE6-9F9F-1568-3B68-C989BBC83BA7}"/>
              </a:ext>
            </a:extLst>
          </p:cNvPr>
          <p:cNvSpPr txBox="1"/>
          <p:nvPr/>
        </p:nvSpPr>
        <p:spPr>
          <a:xfrm>
            <a:off x="1549400" y="4125558"/>
            <a:ext cx="10953750" cy="1015663"/>
          </a:xfrm>
          <a:prstGeom prst="rect">
            <a:avLst/>
          </a:prstGeom>
          <a:noFill/>
        </p:spPr>
        <p:txBody>
          <a:bodyPr wrap="square">
            <a:spAutoFit/>
          </a:bodyPr>
          <a:lstStyle/>
          <a:p>
            <a:pPr marL="171450" indent="-171450">
              <a:buFont typeface="Arial" panose="020B0604020202020204" pitchFamily="34" charset="0"/>
              <a:buChar char="•"/>
            </a:pPr>
            <a:endParaRPr lang="en-US" sz="1200">
              <a:solidFill>
                <a:srgbClr val="000000"/>
              </a:solidFill>
              <a:latin typeface="WordVisi_MSFontService"/>
            </a:endParaRPr>
          </a:p>
          <a:p>
            <a:endParaRPr lang="en-US" sz="1200">
              <a:solidFill>
                <a:srgbClr val="000000"/>
              </a:solidFill>
              <a:latin typeface="WordVisi_MSFontService"/>
            </a:endParaRPr>
          </a:p>
          <a:p>
            <a:pPr marL="171450" indent="-171450">
              <a:buFont typeface="Arial" panose="020B0604020202020204" pitchFamily="34" charset="0"/>
              <a:buChar char="•"/>
            </a:pPr>
            <a:endParaRPr lang="en-US" sz="1200">
              <a:solidFill>
                <a:srgbClr val="000000"/>
              </a:solidFill>
              <a:latin typeface="WordVisi_MSFontService"/>
            </a:endParaRPr>
          </a:p>
          <a:p>
            <a:pPr marL="171450" indent="-171450">
              <a:buFont typeface="Arial" panose="020B0604020202020204" pitchFamily="34" charset="0"/>
              <a:buChar char="•"/>
            </a:pPr>
            <a:endParaRPr lang="en-US" sz="1200">
              <a:solidFill>
                <a:srgbClr val="000000"/>
              </a:solidFill>
              <a:latin typeface="WordVisi_MSFontService"/>
            </a:endParaRPr>
          </a:p>
          <a:p>
            <a:pPr marL="0" indent="0">
              <a:buNone/>
            </a:pPr>
            <a:endParaRPr lang="en-GB" sz="1200"/>
          </a:p>
        </p:txBody>
      </p:sp>
      <p:pic>
        <p:nvPicPr>
          <p:cNvPr id="4" name="Picture 3" descr="A close-up of a machine&#10;&#10;AI-generated content may be incorrect.">
            <a:extLst>
              <a:ext uri="{FF2B5EF4-FFF2-40B4-BE49-F238E27FC236}">
                <a16:creationId xmlns:a16="http://schemas.microsoft.com/office/drawing/2014/main" id="{A0BC2A21-81D8-A54A-BEE9-CA8CC3557A51}"/>
              </a:ext>
            </a:extLst>
          </p:cNvPr>
          <p:cNvPicPr>
            <a:picLocks noChangeAspect="1"/>
          </p:cNvPicPr>
          <p:nvPr/>
        </p:nvPicPr>
        <p:blipFill>
          <a:blip r:embed="rId3"/>
          <a:stretch>
            <a:fillRect/>
          </a:stretch>
        </p:blipFill>
        <p:spPr>
          <a:xfrm>
            <a:off x="7027450" y="4127184"/>
            <a:ext cx="4849574" cy="2015845"/>
          </a:xfrm>
          <a:prstGeom prst="rect">
            <a:avLst/>
          </a:prstGeom>
        </p:spPr>
      </p:pic>
      <p:sp>
        <p:nvSpPr>
          <p:cNvPr id="10" name="TextBox 9">
            <a:extLst>
              <a:ext uri="{FF2B5EF4-FFF2-40B4-BE49-F238E27FC236}">
                <a16:creationId xmlns:a16="http://schemas.microsoft.com/office/drawing/2014/main" id="{A115AC1A-61BE-2735-6100-A36A5210EB9A}"/>
              </a:ext>
            </a:extLst>
          </p:cNvPr>
          <p:cNvSpPr txBox="1"/>
          <p:nvPr/>
        </p:nvSpPr>
        <p:spPr>
          <a:xfrm>
            <a:off x="7169784" y="6255977"/>
            <a:ext cx="5022456" cy="3105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08"/>
              </a:lnSpc>
            </a:pPr>
            <a:r>
              <a:rPr lang="en-US" sz="1000" b="1">
                <a:latin typeface="Aptos Display"/>
                <a:cs typeface="Segoe UI"/>
              </a:rPr>
              <a:t>D1 magnet prototype produced by Karlsruhe Laboratory (1973)</a:t>
            </a:r>
          </a:p>
        </p:txBody>
      </p:sp>
      <p:pic>
        <p:nvPicPr>
          <p:cNvPr id="11" name="Picture 10" descr="A close-up of a large metal cylinder&#10;&#10;AI-generated content may be incorrect.">
            <a:extLst>
              <a:ext uri="{FF2B5EF4-FFF2-40B4-BE49-F238E27FC236}">
                <a16:creationId xmlns:a16="http://schemas.microsoft.com/office/drawing/2014/main" id="{3870583E-FF8A-6D5B-240B-F3A84C71B2D4}"/>
              </a:ext>
            </a:extLst>
          </p:cNvPr>
          <p:cNvPicPr>
            <a:picLocks noChangeAspect="1"/>
          </p:cNvPicPr>
          <p:nvPr/>
        </p:nvPicPr>
        <p:blipFill>
          <a:blip r:embed="rId4"/>
          <a:stretch>
            <a:fillRect/>
          </a:stretch>
        </p:blipFill>
        <p:spPr>
          <a:xfrm>
            <a:off x="2156266" y="4034391"/>
            <a:ext cx="3466932" cy="2251357"/>
          </a:xfrm>
          <a:prstGeom prst="rect">
            <a:avLst/>
          </a:prstGeom>
        </p:spPr>
      </p:pic>
      <p:sp>
        <p:nvSpPr>
          <p:cNvPr id="12" name="TextBox 11">
            <a:extLst>
              <a:ext uri="{FF2B5EF4-FFF2-40B4-BE49-F238E27FC236}">
                <a16:creationId xmlns:a16="http://schemas.microsoft.com/office/drawing/2014/main" id="{36F33D4F-D991-9E78-6E12-AB87BCA2E7DB}"/>
              </a:ext>
            </a:extLst>
          </p:cNvPr>
          <p:cNvSpPr txBox="1"/>
          <p:nvPr/>
        </p:nvSpPr>
        <p:spPr>
          <a:xfrm>
            <a:off x="2419942" y="6273501"/>
            <a:ext cx="27634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latin typeface="Aptos Display"/>
              </a:rPr>
              <a:t>AC3 Magnet prototype produced by RAL (1971)</a:t>
            </a:r>
          </a:p>
        </p:txBody>
      </p:sp>
    </p:spTree>
    <p:extLst>
      <p:ext uri="{BB962C8B-B14F-4D97-AF65-F5344CB8AC3E}">
        <p14:creationId xmlns:p14="http://schemas.microsoft.com/office/powerpoint/2010/main" val="371371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05AB-CDAD-2AD7-D9DF-29ED16197B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EF1C59-954E-7E86-9851-68C9A86CD9B6}"/>
              </a:ext>
            </a:extLst>
          </p:cNvPr>
          <p:cNvSpPr>
            <a:spLocks noGrp="1"/>
          </p:cNvSpPr>
          <p:nvPr>
            <p:ph type="title"/>
          </p:nvPr>
        </p:nvSpPr>
        <p:spPr>
          <a:xfrm>
            <a:off x="1155700" y="112713"/>
            <a:ext cx="10515600" cy="638175"/>
          </a:xfrm>
        </p:spPr>
        <p:txBody>
          <a:bodyPr>
            <a:normAutofit fontScale="90000"/>
          </a:bodyPr>
          <a:lstStyle/>
          <a:p>
            <a:r>
              <a:rPr lang="en-GB"/>
              <a:t>Refining design</a:t>
            </a:r>
          </a:p>
        </p:txBody>
      </p:sp>
      <p:sp>
        <p:nvSpPr>
          <p:cNvPr id="3" name="Content Placeholder 2">
            <a:extLst>
              <a:ext uri="{FF2B5EF4-FFF2-40B4-BE49-F238E27FC236}">
                <a16:creationId xmlns:a16="http://schemas.microsoft.com/office/drawing/2014/main" id="{1AB7684A-E7BB-2B56-ED49-C2D056EAB2A5}"/>
              </a:ext>
            </a:extLst>
          </p:cNvPr>
          <p:cNvSpPr>
            <a:spLocks noGrp="1"/>
          </p:cNvSpPr>
          <p:nvPr>
            <p:ph idx="1"/>
          </p:nvPr>
        </p:nvSpPr>
        <p:spPr>
          <a:xfrm>
            <a:off x="1432545" y="819872"/>
            <a:ext cx="6652283" cy="5211331"/>
          </a:xfrm>
        </p:spPr>
        <p:txBody>
          <a:bodyPr vert="horz" lIns="91440" tIns="45720" rIns="91440" bIns="45720" rtlCol="0" anchor="ctr">
            <a:noAutofit/>
          </a:bodyPr>
          <a:lstStyle/>
          <a:p>
            <a:endParaRPr lang="en-US" sz="1200">
              <a:latin typeface="Aptos"/>
            </a:endParaRPr>
          </a:p>
          <a:p>
            <a:pPr>
              <a:buClr>
                <a:srgbClr val="1287C3"/>
              </a:buClr>
            </a:pPr>
            <a:endParaRPr lang="en-US" sz="1400">
              <a:latin typeface="Aptos"/>
            </a:endParaRPr>
          </a:p>
          <a:p>
            <a:pPr marL="0" indent="0">
              <a:buClr>
                <a:srgbClr val="1287C3"/>
              </a:buClr>
              <a:buNone/>
            </a:pPr>
            <a:r>
              <a:rPr lang="en-US" sz="1400" b="1" u="sng">
                <a:latin typeface="Aptos"/>
              </a:rPr>
              <a:t>Coil Impregnation</a:t>
            </a:r>
            <a:r>
              <a:rPr lang="en-US" sz="1400">
                <a:latin typeface="Aptos"/>
              </a:rPr>
              <a:t> </a:t>
            </a:r>
            <a:endParaRPr lang="en-US" sz="1400"/>
          </a:p>
          <a:p>
            <a:r>
              <a:rPr lang="en-US" sz="1600" b="1">
                <a:latin typeface="Aptos"/>
              </a:rPr>
              <a:t>Coil impregnation</a:t>
            </a:r>
            <a:r>
              <a:rPr lang="en-US" sz="1600">
                <a:latin typeface="Aptos"/>
              </a:rPr>
              <a:t> – insert a small volume of material to resist mechanical movement. </a:t>
            </a:r>
          </a:p>
          <a:p>
            <a:r>
              <a:rPr lang="en-US" sz="1600">
                <a:latin typeface="Aptos"/>
              </a:rPr>
              <a:t>Specific properties were desired. At cryogenic temperatures it needed</a:t>
            </a:r>
          </a:p>
          <a:p>
            <a:pPr lvl="1">
              <a:buClr>
                <a:srgbClr val="1287C3"/>
              </a:buClr>
              <a:buFont typeface="Courier New"/>
              <a:buChar char="o"/>
            </a:pPr>
            <a:r>
              <a:rPr lang="en-US" sz="1600">
                <a:latin typeface="Aptos"/>
              </a:rPr>
              <a:t>High YM</a:t>
            </a:r>
          </a:p>
          <a:p>
            <a:pPr lvl="1">
              <a:buClr>
                <a:srgbClr val="1287C3"/>
              </a:buClr>
              <a:buFont typeface="Courier New"/>
              <a:buChar char="o"/>
            </a:pPr>
            <a:r>
              <a:rPr lang="en-US" sz="1600">
                <a:latin typeface="Aptos"/>
              </a:rPr>
              <a:t>Similar thermal contraction rate</a:t>
            </a:r>
          </a:p>
          <a:p>
            <a:pPr>
              <a:buNone/>
            </a:pPr>
            <a:endParaRPr lang="en-US" sz="1600">
              <a:latin typeface="Aptos"/>
            </a:endParaRPr>
          </a:p>
          <a:p>
            <a:pPr>
              <a:buNone/>
            </a:pPr>
            <a:r>
              <a:rPr lang="en-US" sz="1600">
                <a:latin typeface="Aptos"/>
              </a:rPr>
              <a:t>RAL conducted a materials search campaign from a dedicated cryogenic facility in R52.</a:t>
            </a:r>
          </a:p>
          <a:p>
            <a:pPr>
              <a:buNone/>
            </a:pPr>
            <a:r>
              <a:rPr lang="en-US" sz="1600">
                <a:latin typeface="Aptos"/>
              </a:rPr>
              <a:t>Culminated in selection of Epoxy Resin – still not ideal! </a:t>
            </a:r>
          </a:p>
          <a:p>
            <a:pPr>
              <a:buNone/>
            </a:pPr>
            <a:r>
              <a:rPr lang="en-US" sz="1600" b="1" u="sng">
                <a:latin typeface="Aptos"/>
              </a:rPr>
              <a:t>Addition of a copper oxide coating to strands </a:t>
            </a:r>
          </a:p>
          <a:p>
            <a:pPr>
              <a:buNone/>
            </a:pPr>
            <a:r>
              <a:rPr lang="en-US" sz="1600">
                <a:latin typeface="Aptos"/>
              </a:rPr>
              <a:t>  A copper oxide layer was deposited onto the strands to decrease interstrand coupling</a:t>
            </a:r>
          </a:p>
          <a:p>
            <a:pPr>
              <a:buNone/>
            </a:pPr>
            <a:endParaRPr lang="en-US" sz="1600">
              <a:latin typeface="Aptos"/>
            </a:endParaRPr>
          </a:p>
          <a:p>
            <a:pPr marL="0" indent="0">
              <a:buNone/>
            </a:pPr>
            <a:endParaRPr lang="en-GB" sz="1100" b="1">
              <a:latin typeface="Corbel" panose="020B0503020204020204"/>
            </a:endParaRPr>
          </a:p>
        </p:txBody>
      </p:sp>
      <p:sp>
        <p:nvSpPr>
          <p:cNvPr id="6" name="TextBox 5">
            <a:extLst>
              <a:ext uri="{FF2B5EF4-FFF2-40B4-BE49-F238E27FC236}">
                <a16:creationId xmlns:a16="http://schemas.microsoft.com/office/drawing/2014/main" id="{F01CBA95-4454-C8DB-E940-B6433EDD0787}"/>
              </a:ext>
            </a:extLst>
          </p:cNvPr>
          <p:cNvSpPr txBox="1"/>
          <p:nvPr/>
        </p:nvSpPr>
        <p:spPr>
          <a:xfrm>
            <a:off x="7695013" y="6582544"/>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No:26 </a:t>
            </a:r>
          </a:p>
        </p:txBody>
      </p:sp>
      <p:sp>
        <p:nvSpPr>
          <p:cNvPr id="7" name="Content Placeholder 2">
            <a:extLst>
              <a:ext uri="{FF2B5EF4-FFF2-40B4-BE49-F238E27FC236}">
                <a16:creationId xmlns:a16="http://schemas.microsoft.com/office/drawing/2014/main" id="{1289AB55-2923-DFFE-8C9F-7C11AA79DD5C}"/>
              </a:ext>
            </a:extLst>
          </p:cNvPr>
          <p:cNvSpPr txBox="1">
            <a:spLocks/>
          </p:cNvSpPr>
          <p:nvPr/>
        </p:nvSpPr>
        <p:spPr>
          <a:xfrm>
            <a:off x="1169943" y="2756849"/>
            <a:ext cx="10515600" cy="21717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endParaRPr lang="en-GB" sz="1600"/>
          </a:p>
        </p:txBody>
      </p:sp>
      <p:sp>
        <p:nvSpPr>
          <p:cNvPr id="8" name="Content Placeholder 2">
            <a:extLst>
              <a:ext uri="{FF2B5EF4-FFF2-40B4-BE49-F238E27FC236}">
                <a16:creationId xmlns:a16="http://schemas.microsoft.com/office/drawing/2014/main" id="{07897725-0E2E-127E-E0A0-BF9D0EBA30C7}"/>
              </a:ext>
            </a:extLst>
          </p:cNvPr>
          <p:cNvSpPr txBox="1">
            <a:spLocks/>
          </p:cNvSpPr>
          <p:nvPr/>
        </p:nvSpPr>
        <p:spPr>
          <a:xfrm>
            <a:off x="1430293" y="3098161"/>
            <a:ext cx="10515600" cy="21717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GB" sz="1600" b="1"/>
          </a:p>
        </p:txBody>
      </p:sp>
      <p:sp>
        <p:nvSpPr>
          <p:cNvPr id="9" name="TextBox 8">
            <a:extLst>
              <a:ext uri="{FF2B5EF4-FFF2-40B4-BE49-F238E27FC236}">
                <a16:creationId xmlns:a16="http://schemas.microsoft.com/office/drawing/2014/main" id="{118D9F24-1930-BD93-D526-B71047D3FFA9}"/>
              </a:ext>
            </a:extLst>
          </p:cNvPr>
          <p:cNvSpPr txBox="1"/>
          <p:nvPr/>
        </p:nvSpPr>
        <p:spPr>
          <a:xfrm>
            <a:off x="114300" y="6506348"/>
            <a:ext cx="5276850" cy="338554"/>
          </a:xfrm>
          <a:prstGeom prst="rect">
            <a:avLst/>
          </a:prstGeom>
          <a:noFill/>
        </p:spPr>
        <p:txBody>
          <a:bodyPr wrap="square" lIns="91440" tIns="45720" rIns="91440" bIns="45720" rtlCol="0" anchor="t">
            <a:spAutoFit/>
          </a:bodyPr>
          <a:lstStyle/>
          <a:p>
            <a:r>
              <a:rPr lang="en-GB" sz="1600" b="1">
                <a:solidFill>
                  <a:schemeClr val="bg1"/>
                </a:solidFill>
              </a:rPr>
              <a:t>Section: Rutherford Cable development</a:t>
            </a:r>
          </a:p>
        </p:txBody>
      </p:sp>
      <p:pic>
        <p:nvPicPr>
          <p:cNvPr id="13" name="Picture 12" descr="A close-up of a circular object&#10;&#10;AI-generated content may be incorrect.">
            <a:extLst>
              <a:ext uri="{FF2B5EF4-FFF2-40B4-BE49-F238E27FC236}">
                <a16:creationId xmlns:a16="http://schemas.microsoft.com/office/drawing/2014/main" id="{C06704F6-7660-3D76-8E5C-1320538BDE00}"/>
              </a:ext>
            </a:extLst>
          </p:cNvPr>
          <p:cNvPicPr>
            <a:picLocks noChangeAspect="1"/>
          </p:cNvPicPr>
          <p:nvPr/>
        </p:nvPicPr>
        <p:blipFill>
          <a:blip r:embed="rId3"/>
          <a:stretch>
            <a:fillRect/>
          </a:stretch>
        </p:blipFill>
        <p:spPr>
          <a:xfrm>
            <a:off x="9019844" y="200276"/>
            <a:ext cx="2967805" cy="2748525"/>
          </a:xfrm>
          <a:prstGeom prst="rect">
            <a:avLst/>
          </a:prstGeom>
        </p:spPr>
      </p:pic>
      <p:sp>
        <p:nvSpPr>
          <p:cNvPr id="14" name="TextBox 13">
            <a:extLst>
              <a:ext uri="{FF2B5EF4-FFF2-40B4-BE49-F238E27FC236}">
                <a16:creationId xmlns:a16="http://schemas.microsoft.com/office/drawing/2014/main" id="{65F8A2C4-4562-14D6-9031-62403B426511}"/>
              </a:ext>
            </a:extLst>
          </p:cNvPr>
          <p:cNvSpPr txBox="1"/>
          <p:nvPr/>
        </p:nvSpPr>
        <p:spPr>
          <a:xfrm>
            <a:off x="9131763" y="2952449"/>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b="1">
                <a:latin typeface="Aptos"/>
              </a:rPr>
              <a:t>Strand produced by IMI and used by RAL in 1971</a:t>
            </a:r>
            <a:endParaRPr lang="en-GB" sz="1100">
              <a:latin typeface="Aptos"/>
            </a:endParaRPr>
          </a:p>
        </p:txBody>
      </p:sp>
      <p:pic>
        <p:nvPicPr>
          <p:cNvPr id="4" name="Picture 3" descr="A person in a lab&#10;&#10;AI-generated content may be incorrect.">
            <a:extLst>
              <a:ext uri="{FF2B5EF4-FFF2-40B4-BE49-F238E27FC236}">
                <a16:creationId xmlns:a16="http://schemas.microsoft.com/office/drawing/2014/main" id="{4A7A013D-6682-2580-2361-33FC19E0EC8D}"/>
              </a:ext>
            </a:extLst>
          </p:cNvPr>
          <p:cNvPicPr>
            <a:picLocks noChangeAspect="1"/>
          </p:cNvPicPr>
          <p:nvPr/>
        </p:nvPicPr>
        <p:blipFill>
          <a:blip r:embed="rId4"/>
          <a:stretch>
            <a:fillRect/>
          </a:stretch>
        </p:blipFill>
        <p:spPr>
          <a:xfrm>
            <a:off x="9380700" y="3374521"/>
            <a:ext cx="2410805" cy="3107109"/>
          </a:xfrm>
          <a:prstGeom prst="rect">
            <a:avLst/>
          </a:prstGeom>
        </p:spPr>
      </p:pic>
    </p:spTree>
    <p:extLst>
      <p:ext uri="{BB962C8B-B14F-4D97-AF65-F5344CB8AC3E}">
        <p14:creationId xmlns:p14="http://schemas.microsoft.com/office/powerpoint/2010/main" val="1860539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94CAD-0BD7-7842-8717-68BC7A2909FE}"/>
              </a:ext>
            </a:extLst>
          </p:cNvPr>
          <p:cNvSpPr>
            <a:spLocks noGrp="1"/>
          </p:cNvSpPr>
          <p:nvPr>
            <p:ph type="title"/>
          </p:nvPr>
        </p:nvSpPr>
        <p:spPr>
          <a:xfrm>
            <a:off x="1135357" y="-193200"/>
            <a:ext cx="10704242" cy="1504335"/>
          </a:xfrm>
        </p:spPr>
        <p:txBody>
          <a:bodyPr>
            <a:normAutofit/>
          </a:bodyPr>
          <a:lstStyle/>
          <a:p>
            <a:r>
              <a:rPr lang="en-GB" sz="3600"/>
              <a:t>Cable manufacture</a:t>
            </a:r>
          </a:p>
        </p:txBody>
      </p:sp>
      <p:sp>
        <p:nvSpPr>
          <p:cNvPr id="3" name="Content Placeholder 2">
            <a:extLst>
              <a:ext uri="{FF2B5EF4-FFF2-40B4-BE49-F238E27FC236}">
                <a16:creationId xmlns:a16="http://schemas.microsoft.com/office/drawing/2014/main" id="{79252138-83D5-4154-E556-1782E1C11E24}"/>
              </a:ext>
            </a:extLst>
          </p:cNvPr>
          <p:cNvSpPr>
            <a:spLocks noGrp="1"/>
          </p:cNvSpPr>
          <p:nvPr>
            <p:ph idx="1"/>
          </p:nvPr>
        </p:nvSpPr>
        <p:spPr>
          <a:xfrm>
            <a:off x="1466886" y="898828"/>
            <a:ext cx="6146485" cy="4709921"/>
          </a:xfrm>
        </p:spPr>
        <p:txBody>
          <a:bodyPr vert="horz" lIns="91440" tIns="45720" rIns="91440" bIns="45720" rtlCol="0" anchor="t">
            <a:noAutofit/>
          </a:bodyPr>
          <a:lstStyle/>
          <a:p>
            <a:pPr marL="0" indent="0">
              <a:lnSpc>
                <a:spcPct val="90000"/>
              </a:lnSpc>
              <a:buNone/>
            </a:pPr>
            <a:endParaRPr lang="en-US" sz="1600">
              <a:latin typeface="Aptos"/>
            </a:endParaRPr>
          </a:p>
          <a:p>
            <a:pPr>
              <a:lnSpc>
                <a:spcPct val="90000"/>
              </a:lnSpc>
              <a:buClr>
                <a:srgbClr val="1287C3"/>
              </a:buClr>
            </a:pPr>
            <a:r>
              <a:rPr lang="en-US" sz="1800">
                <a:latin typeface="Aptos"/>
              </a:rPr>
              <a:t>Interplay between </a:t>
            </a:r>
            <a:r>
              <a:rPr lang="en-US" sz="1800" err="1">
                <a:latin typeface="Aptos"/>
              </a:rPr>
              <a:t>maximising</a:t>
            </a:r>
            <a:r>
              <a:rPr lang="en-US" sz="1800">
                <a:latin typeface="Aptos"/>
              </a:rPr>
              <a:t> the packing factor but ensuring mechanical stability of </a:t>
            </a:r>
            <a:r>
              <a:rPr lang="en-US" sz="1800" err="1">
                <a:latin typeface="Aptos"/>
              </a:rPr>
              <a:t>NbTi</a:t>
            </a:r>
            <a:r>
              <a:rPr lang="en-US" sz="1800">
                <a:latin typeface="Aptos"/>
              </a:rPr>
              <a:t> filaments</a:t>
            </a:r>
          </a:p>
          <a:p>
            <a:pPr>
              <a:lnSpc>
                <a:spcPct val="90000"/>
              </a:lnSpc>
              <a:buClr>
                <a:srgbClr val="1287C3"/>
              </a:buClr>
            </a:pPr>
            <a:endParaRPr lang="en-US" sz="1800">
              <a:latin typeface="Aptos"/>
            </a:endParaRPr>
          </a:p>
          <a:p>
            <a:pPr>
              <a:lnSpc>
                <a:spcPct val="90000"/>
              </a:lnSpc>
              <a:buClr>
                <a:srgbClr val="1287C3"/>
              </a:buClr>
            </a:pPr>
            <a:r>
              <a:rPr lang="en-US" sz="1800">
                <a:latin typeface="Aptos"/>
              </a:rPr>
              <a:t>Subject to several rounds of extrusion, drawing, twisting and compaction </a:t>
            </a:r>
            <a:endParaRPr lang="en-US" sz="1800"/>
          </a:p>
          <a:p>
            <a:pPr lvl="1">
              <a:lnSpc>
                <a:spcPct val="90000"/>
              </a:lnSpc>
              <a:buClr>
                <a:srgbClr val="1287C3"/>
              </a:buClr>
              <a:buFont typeface="Courier New"/>
              <a:buChar char="o"/>
            </a:pPr>
            <a:r>
              <a:rPr lang="en-US" sz="1800">
                <a:latin typeface="Aptos"/>
              </a:rPr>
              <a:t>– promote </a:t>
            </a:r>
            <a:r>
              <a:rPr lang="en-US" sz="1800" b="1">
                <a:latin typeface="Aptos"/>
              </a:rPr>
              <a:t>degradation</a:t>
            </a:r>
            <a:r>
              <a:rPr lang="en-US" sz="1800">
                <a:latin typeface="Aptos"/>
              </a:rPr>
              <a:t> (</a:t>
            </a:r>
            <a:r>
              <a:rPr lang="en-US" sz="1800" err="1">
                <a:latin typeface="Aptos"/>
              </a:rPr>
              <a:t>quantised</a:t>
            </a:r>
            <a:r>
              <a:rPr lang="en-US" sz="1800">
                <a:latin typeface="Aptos"/>
              </a:rPr>
              <a:t> by the degradation factor) or even </a:t>
            </a:r>
            <a:r>
              <a:rPr lang="en-US" sz="1800" b="1">
                <a:latin typeface="Aptos"/>
              </a:rPr>
              <a:t>rupture! </a:t>
            </a:r>
            <a:endParaRPr lang="en-US" sz="1800"/>
          </a:p>
          <a:p>
            <a:pPr>
              <a:lnSpc>
                <a:spcPct val="90000"/>
              </a:lnSpc>
              <a:buClr>
                <a:srgbClr val="1287C3"/>
              </a:buClr>
            </a:pPr>
            <a:endParaRPr lang="en-US" sz="1800">
              <a:latin typeface="Aptos"/>
            </a:endParaRPr>
          </a:p>
          <a:p>
            <a:pPr marL="0" indent="0">
              <a:lnSpc>
                <a:spcPct val="90000"/>
              </a:lnSpc>
              <a:buClr>
                <a:srgbClr val="1287C3"/>
              </a:buClr>
              <a:buNone/>
            </a:pPr>
            <a:endParaRPr lang="en-US" sz="1800">
              <a:latin typeface="Aptos"/>
            </a:endParaRPr>
          </a:p>
          <a:p>
            <a:pPr marL="0" indent="0">
              <a:lnSpc>
                <a:spcPct val="90000"/>
              </a:lnSpc>
              <a:buNone/>
            </a:pPr>
            <a:r>
              <a:rPr lang="en-US" sz="1800">
                <a:latin typeface="Aptos"/>
              </a:rPr>
              <a:t>IMI enabled the monofilament and multifilament wire production. </a:t>
            </a:r>
          </a:p>
          <a:p>
            <a:pPr marL="0" indent="0">
              <a:lnSpc>
                <a:spcPct val="90000"/>
              </a:lnSpc>
              <a:buNone/>
            </a:pPr>
            <a:r>
              <a:rPr lang="en-US" sz="1800">
                <a:latin typeface="Aptos"/>
              </a:rPr>
              <a:t>Billet – Hexagonal rod – Multi-core rod – twisted filamentary composites</a:t>
            </a:r>
          </a:p>
          <a:p>
            <a:pPr marL="0" indent="0">
              <a:lnSpc>
                <a:spcPct val="90000"/>
              </a:lnSpc>
              <a:buNone/>
            </a:pPr>
            <a:endParaRPr lang="en-US" sz="1200">
              <a:latin typeface="Aptos"/>
            </a:endParaRPr>
          </a:p>
        </p:txBody>
      </p:sp>
      <p:pic>
        <p:nvPicPr>
          <p:cNvPr id="4" name="Picture 3" descr="A diagram of a process of extrusion&#10;&#10;AI-generated content may be incorrect.">
            <a:extLst>
              <a:ext uri="{FF2B5EF4-FFF2-40B4-BE49-F238E27FC236}">
                <a16:creationId xmlns:a16="http://schemas.microsoft.com/office/drawing/2014/main" id="{2BE8FD4C-7FF7-282F-9FA6-1761699824F6}"/>
              </a:ext>
            </a:extLst>
          </p:cNvPr>
          <p:cNvPicPr>
            <a:picLocks noChangeAspect="1"/>
          </p:cNvPicPr>
          <p:nvPr/>
        </p:nvPicPr>
        <p:blipFill>
          <a:blip r:embed="rId3"/>
          <a:stretch>
            <a:fillRect/>
          </a:stretch>
        </p:blipFill>
        <p:spPr>
          <a:xfrm>
            <a:off x="7466876" y="899444"/>
            <a:ext cx="4181398" cy="505305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5" name="TextBox 4">
            <a:extLst>
              <a:ext uri="{FF2B5EF4-FFF2-40B4-BE49-F238E27FC236}">
                <a16:creationId xmlns:a16="http://schemas.microsoft.com/office/drawing/2014/main" id="{6658A0A5-42B0-C5EE-41A9-B4C61D41A242}"/>
              </a:ext>
            </a:extLst>
          </p:cNvPr>
          <p:cNvSpPr txBox="1"/>
          <p:nvPr/>
        </p:nvSpPr>
        <p:spPr>
          <a:xfrm>
            <a:off x="11093938" y="658055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rPr>
              <a:t>Slide No:27</a:t>
            </a:r>
            <a:endParaRPr lang="en-GB"/>
          </a:p>
        </p:txBody>
      </p:sp>
      <p:sp>
        <p:nvSpPr>
          <p:cNvPr id="6" name="TextBox 5">
            <a:extLst>
              <a:ext uri="{FF2B5EF4-FFF2-40B4-BE49-F238E27FC236}">
                <a16:creationId xmlns:a16="http://schemas.microsoft.com/office/drawing/2014/main" id="{6E020C6D-CE78-3443-7109-06CC628900D4}"/>
              </a:ext>
            </a:extLst>
          </p:cNvPr>
          <p:cNvSpPr txBox="1"/>
          <p:nvPr/>
        </p:nvSpPr>
        <p:spPr>
          <a:xfrm>
            <a:off x="2606" y="6521938"/>
            <a:ext cx="394155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FFFFFF"/>
                </a:solidFill>
              </a:rPr>
              <a:t>Section: Rutherford Cable manufacture</a:t>
            </a:r>
            <a:endParaRPr lang="en-GB"/>
          </a:p>
        </p:txBody>
      </p:sp>
    </p:spTree>
    <p:extLst>
      <p:ext uri="{BB962C8B-B14F-4D97-AF65-F5344CB8AC3E}">
        <p14:creationId xmlns:p14="http://schemas.microsoft.com/office/powerpoint/2010/main" val="2011363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7B1DB-F6D3-D752-E81D-F118E954E754}"/>
              </a:ext>
            </a:extLst>
          </p:cNvPr>
          <p:cNvSpPr>
            <a:spLocks noGrp="1"/>
          </p:cNvSpPr>
          <p:nvPr>
            <p:ph type="title"/>
          </p:nvPr>
        </p:nvSpPr>
        <p:spPr>
          <a:xfrm>
            <a:off x="-1129278" y="-207443"/>
            <a:ext cx="8503700" cy="1504335"/>
          </a:xfrm>
        </p:spPr>
        <p:txBody>
          <a:bodyPr>
            <a:normAutofit/>
          </a:bodyPr>
          <a:lstStyle/>
          <a:p>
            <a:r>
              <a:rPr lang="en-GB" sz="2400"/>
              <a:t>Cable manufacture</a:t>
            </a:r>
          </a:p>
        </p:txBody>
      </p:sp>
      <p:sp>
        <p:nvSpPr>
          <p:cNvPr id="3" name="Content Placeholder 2">
            <a:extLst>
              <a:ext uri="{FF2B5EF4-FFF2-40B4-BE49-F238E27FC236}">
                <a16:creationId xmlns:a16="http://schemas.microsoft.com/office/drawing/2014/main" id="{36AC67C7-6584-EC8B-FC3E-0951E0E0B416}"/>
              </a:ext>
            </a:extLst>
          </p:cNvPr>
          <p:cNvSpPr>
            <a:spLocks noGrp="1"/>
          </p:cNvSpPr>
          <p:nvPr>
            <p:ph idx="1"/>
          </p:nvPr>
        </p:nvSpPr>
        <p:spPr>
          <a:xfrm>
            <a:off x="1633071" y="1718654"/>
            <a:ext cx="3890657" cy="5443204"/>
          </a:xfrm>
        </p:spPr>
        <p:txBody>
          <a:bodyPr vert="horz" lIns="91440" tIns="45720" rIns="91440" bIns="45720" rtlCol="0" anchor="t">
            <a:noAutofit/>
          </a:bodyPr>
          <a:lstStyle/>
          <a:p>
            <a:pPr>
              <a:lnSpc>
                <a:spcPct val="90000"/>
              </a:lnSpc>
            </a:pPr>
            <a:endParaRPr lang="en-US" sz="1600">
              <a:latin typeface="Aptos"/>
            </a:endParaRPr>
          </a:p>
          <a:p>
            <a:pPr>
              <a:lnSpc>
                <a:spcPct val="90000"/>
              </a:lnSpc>
              <a:buClr>
                <a:srgbClr val="1287C3"/>
              </a:buClr>
            </a:pPr>
            <a:r>
              <a:rPr lang="en-US" sz="1800">
                <a:latin typeface="Aptos"/>
              </a:rPr>
              <a:t>Twisted wire was inserted into rotating spools</a:t>
            </a:r>
          </a:p>
          <a:p>
            <a:pPr>
              <a:lnSpc>
                <a:spcPct val="90000"/>
              </a:lnSpc>
              <a:buClr>
                <a:srgbClr val="1287C3"/>
              </a:buClr>
            </a:pPr>
            <a:r>
              <a:rPr lang="en-US" sz="1800">
                <a:latin typeface="Aptos"/>
              </a:rPr>
              <a:t>Rotating mandrel induces wire transposition.</a:t>
            </a:r>
          </a:p>
          <a:p>
            <a:pPr>
              <a:lnSpc>
                <a:spcPct val="90000"/>
              </a:lnSpc>
              <a:buClr>
                <a:srgbClr val="1287C3"/>
              </a:buClr>
            </a:pPr>
            <a:r>
              <a:rPr lang="en-US" sz="1800" b="1">
                <a:latin typeface="Aptos"/>
              </a:rPr>
              <a:t>Turks Head Roller </a:t>
            </a:r>
            <a:r>
              <a:rPr lang="en-US" sz="1800">
                <a:latin typeface="Aptos"/>
              </a:rPr>
              <a:t>compacts and flattens the strands into the desired shape. </a:t>
            </a:r>
          </a:p>
          <a:p>
            <a:pPr marL="0" indent="0">
              <a:lnSpc>
                <a:spcPct val="90000"/>
              </a:lnSpc>
              <a:buClr>
                <a:srgbClr val="1287C3"/>
              </a:buClr>
              <a:buNone/>
            </a:pPr>
            <a:endParaRPr lang="en-US" sz="1800" b="1">
              <a:latin typeface="Aptos"/>
            </a:endParaRPr>
          </a:p>
          <a:p>
            <a:pPr marL="0" indent="0">
              <a:lnSpc>
                <a:spcPct val="90000"/>
              </a:lnSpc>
              <a:buNone/>
            </a:pPr>
            <a:endParaRPr lang="en-US" sz="1800" b="1">
              <a:latin typeface="Aptos"/>
            </a:endParaRPr>
          </a:p>
          <a:p>
            <a:pPr marL="0" indent="0">
              <a:lnSpc>
                <a:spcPct val="90000"/>
              </a:lnSpc>
              <a:buNone/>
            </a:pPr>
            <a:r>
              <a:rPr lang="en-US" sz="1800" b="1">
                <a:latin typeface="Aptos"/>
              </a:rPr>
              <a:t>RAL played an important role in coil layout</a:t>
            </a:r>
          </a:p>
        </p:txBody>
      </p:sp>
      <p:pic>
        <p:nvPicPr>
          <p:cNvPr id="4" name="Picture 3" descr="A diagram of a machine&#10;&#10;AI-generated content may be incorrect.">
            <a:extLst>
              <a:ext uri="{FF2B5EF4-FFF2-40B4-BE49-F238E27FC236}">
                <a16:creationId xmlns:a16="http://schemas.microsoft.com/office/drawing/2014/main" id="{CC1FF56F-754F-12CB-2574-19C8BDEBB3FD}"/>
              </a:ext>
            </a:extLst>
          </p:cNvPr>
          <p:cNvPicPr>
            <a:picLocks noChangeAspect="1"/>
          </p:cNvPicPr>
          <p:nvPr/>
        </p:nvPicPr>
        <p:blipFill>
          <a:blip r:embed="rId5"/>
          <a:stretch>
            <a:fillRect/>
          </a:stretch>
        </p:blipFill>
        <p:spPr>
          <a:xfrm>
            <a:off x="5514884" y="1078884"/>
            <a:ext cx="6240990" cy="4087847"/>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5" name="TextBox 4">
            <a:extLst>
              <a:ext uri="{FF2B5EF4-FFF2-40B4-BE49-F238E27FC236}">
                <a16:creationId xmlns:a16="http://schemas.microsoft.com/office/drawing/2014/main" id="{CDEED0CF-6479-32EE-9DD6-1337DCF25C8A}"/>
              </a:ext>
            </a:extLst>
          </p:cNvPr>
          <p:cNvSpPr txBox="1"/>
          <p:nvPr/>
        </p:nvSpPr>
        <p:spPr>
          <a:xfrm>
            <a:off x="5515840" y="5238687"/>
            <a:ext cx="6232732"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100" b="1">
                <a:latin typeface="Aptos"/>
              </a:rPr>
              <a:t>Main control parameters are </a:t>
            </a:r>
            <a:endParaRPr lang="en-US"/>
          </a:p>
          <a:p>
            <a:pPr algn="r"/>
            <a:r>
              <a:rPr lang="en-GB" sz="1100" b="1">
                <a:latin typeface="Aptos"/>
              </a:rPr>
              <a:t>Twist pitch </a:t>
            </a:r>
          </a:p>
          <a:p>
            <a:pPr algn="r"/>
            <a:r>
              <a:rPr lang="en-GB" sz="1100" b="1">
                <a:latin typeface="Aptos"/>
              </a:rPr>
              <a:t>Strand tension </a:t>
            </a:r>
          </a:p>
          <a:p>
            <a:pPr algn="r"/>
            <a:r>
              <a:rPr lang="en-GB" sz="1100" b="1">
                <a:latin typeface="Aptos"/>
              </a:rPr>
              <a:t>Strand width</a:t>
            </a:r>
          </a:p>
          <a:p>
            <a:pPr algn="r"/>
            <a:r>
              <a:rPr lang="en-GB" sz="1100" b="1">
                <a:latin typeface="Aptos"/>
              </a:rPr>
              <a:t>Window</a:t>
            </a:r>
          </a:p>
        </p:txBody>
      </p:sp>
      <p:sp>
        <p:nvSpPr>
          <p:cNvPr id="6" name="TextBox 5">
            <a:extLst>
              <a:ext uri="{FF2B5EF4-FFF2-40B4-BE49-F238E27FC236}">
                <a16:creationId xmlns:a16="http://schemas.microsoft.com/office/drawing/2014/main" id="{94B86B25-EC70-5AD5-DC94-FDBD510E3C11}"/>
              </a:ext>
            </a:extLst>
          </p:cNvPr>
          <p:cNvSpPr txBox="1"/>
          <p:nvPr/>
        </p:nvSpPr>
        <p:spPr>
          <a:xfrm>
            <a:off x="11093938" y="658055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rPr>
              <a:t>Slide No:28</a:t>
            </a:r>
            <a:endParaRPr lang="en-GB"/>
          </a:p>
        </p:txBody>
      </p:sp>
      <p:sp>
        <p:nvSpPr>
          <p:cNvPr id="7" name="TextBox 6">
            <a:extLst>
              <a:ext uri="{FF2B5EF4-FFF2-40B4-BE49-F238E27FC236}">
                <a16:creationId xmlns:a16="http://schemas.microsoft.com/office/drawing/2014/main" id="{9DE29C75-401D-6893-BB5D-67C029D4D68F}"/>
              </a:ext>
            </a:extLst>
          </p:cNvPr>
          <p:cNvSpPr txBox="1"/>
          <p:nvPr/>
        </p:nvSpPr>
        <p:spPr>
          <a:xfrm>
            <a:off x="2605" y="6521938"/>
            <a:ext cx="41825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FFFFFF"/>
                </a:solidFill>
              </a:rPr>
              <a:t>Section: Rutherford Cable manufacture</a:t>
            </a:r>
            <a:endParaRPr lang="en-GB"/>
          </a:p>
        </p:txBody>
      </p:sp>
    </p:spTree>
    <p:extLst>
      <p:ext uri="{BB962C8B-B14F-4D97-AF65-F5344CB8AC3E}">
        <p14:creationId xmlns:p14="http://schemas.microsoft.com/office/powerpoint/2010/main" val="1229864157"/>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2C861-F256-3F5F-6376-8D99B81063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B8BFC7-21EE-9130-500C-B8EADF89CB39}"/>
              </a:ext>
            </a:extLst>
          </p:cNvPr>
          <p:cNvSpPr>
            <a:spLocks noGrp="1"/>
          </p:cNvSpPr>
          <p:nvPr>
            <p:ph type="title"/>
          </p:nvPr>
        </p:nvSpPr>
        <p:spPr>
          <a:xfrm>
            <a:off x="1155700" y="112713"/>
            <a:ext cx="10515600" cy="638175"/>
          </a:xfrm>
        </p:spPr>
        <p:txBody>
          <a:bodyPr>
            <a:normAutofit fontScale="90000"/>
          </a:bodyPr>
          <a:lstStyle/>
          <a:p>
            <a:r>
              <a:rPr lang="en-GB"/>
              <a:t>What is Rutherford Cable </a:t>
            </a:r>
          </a:p>
        </p:txBody>
      </p:sp>
      <p:sp>
        <p:nvSpPr>
          <p:cNvPr id="6" name="TextBox 5">
            <a:extLst>
              <a:ext uri="{FF2B5EF4-FFF2-40B4-BE49-F238E27FC236}">
                <a16:creationId xmlns:a16="http://schemas.microsoft.com/office/drawing/2014/main" id="{BCAAC4B4-C829-35B9-8D3D-7838A54F3745}"/>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 2</a:t>
            </a:r>
          </a:p>
        </p:txBody>
      </p:sp>
      <p:sp>
        <p:nvSpPr>
          <p:cNvPr id="7" name="Content Placeholder 2">
            <a:extLst>
              <a:ext uri="{FF2B5EF4-FFF2-40B4-BE49-F238E27FC236}">
                <a16:creationId xmlns:a16="http://schemas.microsoft.com/office/drawing/2014/main" id="{12CD8A8D-9EB3-C2BD-9CA3-5DF875FE1B6A}"/>
              </a:ext>
            </a:extLst>
          </p:cNvPr>
          <p:cNvSpPr txBox="1">
            <a:spLocks/>
          </p:cNvSpPr>
          <p:nvPr/>
        </p:nvSpPr>
        <p:spPr>
          <a:xfrm>
            <a:off x="1155700" y="2806699"/>
            <a:ext cx="3531489" cy="140436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endParaRPr lang="en-GB" sz="1600"/>
          </a:p>
        </p:txBody>
      </p:sp>
      <p:sp>
        <p:nvSpPr>
          <p:cNvPr id="9" name="TextBox 8">
            <a:extLst>
              <a:ext uri="{FF2B5EF4-FFF2-40B4-BE49-F238E27FC236}">
                <a16:creationId xmlns:a16="http://schemas.microsoft.com/office/drawing/2014/main" id="{DBBF5042-2529-427E-A98C-F09948C82E34}"/>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sp>
        <p:nvSpPr>
          <p:cNvPr id="8" name="TextBox 7">
            <a:extLst>
              <a:ext uri="{FF2B5EF4-FFF2-40B4-BE49-F238E27FC236}">
                <a16:creationId xmlns:a16="http://schemas.microsoft.com/office/drawing/2014/main" id="{DEFBBFEB-B73F-B57B-9412-ED20F22B9B51}"/>
              </a:ext>
            </a:extLst>
          </p:cNvPr>
          <p:cNvSpPr txBox="1"/>
          <p:nvPr/>
        </p:nvSpPr>
        <p:spPr>
          <a:xfrm>
            <a:off x="1307455" y="752229"/>
            <a:ext cx="10213116" cy="6093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Rutherford Cable are a compact collection of superconducting wires – they constitute up superconducting magnets used within synchrotrons.</a:t>
            </a:r>
          </a:p>
          <a:p>
            <a:endParaRPr lang="en-US"/>
          </a:p>
          <a:p>
            <a:r>
              <a:rPr lang="en-US"/>
              <a:t>They have a specific geometric orientation and various features, that mitigate sources of loss. </a:t>
            </a:r>
          </a:p>
          <a:p>
            <a:endParaRPr lang="en-US"/>
          </a:p>
          <a:p>
            <a:r>
              <a:rPr lang="en-US"/>
              <a:t>Can carry 30,000 Amps at 4k! </a:t>
            </a:r>
          </a:p>
          <a:p>
            <a:endParaRPr lang="en-US"/>
          </a:p>
          <a:p>
            <a:endParaRPr lang="en-US"/>
          </a:p>
          <a:p>
            <a:r>
              <a:rPr lang="en-US" sz="1400"/>
              <a:t>This presentation aims to inform you of</a:t>
            </a:r>
          </a:p>
          <a:p>
            <a:endParaRPr lang="en-US" sz="1400"/>
          </a:p>
          <a:p>
            <a:pPr marL="285750" indent="-285750">
              <a:buFont typeface="Arial"/>
              <a:buChar char="•"/>
            </a:pPr>
            <a:r>
              <a:rPr lang="en-US" sz="1400" b="1"/>
              <a:t>History and Context </a:t>
            </a:r>
          </a:p>
          <a:p>
            <a:endParaRPr lang="en-US" sz="1400"/>
          </a:p>
          <a:p>
            <a:pPr marL="285750" indent="-285750">
              <a:buFont typeface="Arial"/>
              <a:buChar char="•"/>
            </a:pPr>
            <a:r>
              <a:rPr lang="en-US" sz="1400" b="1"/>
              <a:t>Rutherford cables development</a:t>
            </a:r>
          </a:p>
          <a:p>
            <a:endParaRPr lang="en-US" sz="1400"/>
          </a:p>
          <a:p>
            <a:pPr marL="285750" indent="-285750">
              <a:buFont typeface="Arial"/>
              <a:buChar char="•"/>
            </a:pPr>
            <a:r>
              <a:rPr lang="en-US" sz="1400" b="1"/>
              <a:t>Cable manufacture</a:t>
            </a:r>
          </a:p>
          <a:p>
            <a:pPr marL="285750" indent="-285750">
              <a:buFont typeface="Arial"/>
              <a:buChar char="•"/>
            </a:pPr>
            <a:endParaRPr lang="en-US" sz="1400"/>
          </a:p>
          <a:p>
            <a:pPr marL="285750" indent="-285750">
              <a:buFont typeface="Arial"/>
              <a:buChar char="•"/>
            </a:pPr>
            <a:r>
              <a:rPr lang="en-US" sz="1400" b="1"/>
              <a:t>Rutherford Cable HEP application</a:t>
            </a:r>
          </a:p>
          <a:p>
            <a:pPr marL="742950" lvl="1" indent="-285750">
              <a:buFont typeface="Courier New"/>
              <a:buChar char="o"/>
            </a:pPr>
            <a:r>
              <a:rPr lang="en-US" sz="1400"/>
              <a:t>Fermilab</a:t>
            </a:r>
          </a:p>
          <a:p>
            <a:pPr marL="742950" lvl="1" indent="-285750">
              <a:buFont typeface="Courier New"/>
              <a:buChar char="o"/>
            </a:pPr>
            <a:r>
              <a:rPr lang="en-US" sz="1400"/>
              <a:t>RAL</a:t>
            </a:r>
          </a:p>
          <a:p>
            <a:pPr marL="285750" indent="-285750">
              <a:buFont typeface="Arial"/>
              <a:buChar char="•"/>
            </a:pPr>
            <a:endParaRPr lang="en-US" sz="1400"/>
          </a:p>
          <a:p>
            <a:pPr marL="285750" indent="-285750">
              <a:buFont typeface="Arial"/>
              <a:buChar char="•"/>
            </a:pPr>
            <a:r>
              <a:rPr lang="en-US" sz="1400" b="1"/>
              <a:t>Rutherford Cable application: Beyond HEP</a:t>
            </a:r>
          </a:p>
          <a:p>
            <a:pPr marL="742950" lvl="1" indent="-285750">
              <a:buFont typeface="Courier New"/>
              <a:buChar char="o"/>
            </a:pPr>
            <a:r>
              <a:rPr lang="en-US" sz="1400"/>
              <a:t>Fusion </a:t>
            </a:r>
          </a:p>
          <a:p>
            <a:pPr marL="742950" lvl="1" indent="-285750">
              <a:buFont typeface="Courier New"/>
              <a:buChar char="o"/>
            </a:pPr>
            <a:r>
              <a:rPr lang="en-US" sz="1400"/>
              <a:t>Medicine</a:t>
            </a:r>
          </a:p>
          <a:p>
            <a:endParaRPr lang="en-US"/>
          </a:p>
          <a:p>
            <a:endParaRPr lang="en-US"/>
          </a:p>
        </p:txBody>
      </p:sp>
      <p:pic>
        <p:nvPicPr>
          <p:cNvPr id="10" name="Picture 9" descr="Image result for Rutherford cable ">
            <a:extLst>
              <a:ext uri="{FF2B5EF4-FFF2-40B4-BE49-F238E27FC236}">
                <a16:creationId xmlns:a16="http://schemas.microsoft.com/office/drawing/2014/main" id="{CB1649F7-6BF7-FA8C-05A0-4852DDB7DDDB}"/>
              </a:ext>
            </a:extLst>
          </p:cNvPr>
          <p:cNvPicPr>
            <a:picLocks noChangeAspect="1"/>
          </p:cNvPicPr>
          <p:nvPr/>
        </p:nvPicPr>
        <p:blipFill>
          <a:blip r:embed="rId4"/>
          <a:stretch>
            <a:fillRect/>
          </a:stretch>
        </p:blipFill>
        <p:spPr>
          <a:xfrm>
            <a:off x="9402511" y="2121976"/>
            <a:ext cx="2565469" cy="1659054"/>
          </a:xfrm>
          <a:prstGeom prst="rect">
            <a:avLst/>
          </a:prstGeom>
        </p:spPr>
      </p:pic>
      <p:pic>
        <p:nvPicPr>
          <p:cNvPr id="11" name="Picture 10" descr="A copper cap toroid with a label&#10;&#10;AI-generated content may be incorrect.">
            <a:extLst>
              <a:ext uri="{FF2B5EF4-FFF2-40B4-BE49-F238E27FC236}">
                <a16:creationId xmlns:a16="http://schemas.microsoft.com/office/drawing/2014/main" id="{DB5CD18C-348A-F090-D8F4-F65EFDE9C7E0}"/>
              </a:ext>
            </a:extLst>
          </p:cNvPr>
          <p:cNvPicPr>
            <a:picLocks noChangeAspect="1"/>
          </p:cNvPicPr>
          <p:nvPr/>
        </p:nvPicPr>
        <p:blipFill>
          <a:blip r:embed="rId5"/>
          <a:stretch>
            <a:fillRect/>
          </a:stretch>
        </p:blipFill>
        <p:spPr>
          <a:xfrm>
            <a:off x="7779561" y="3783876"/>
            <a:ext cx="4183607" cy="2521997"/>
          </a:xfrm>
          <a:prstGeom prst="rect">
            <a:avLst/>
          </a:prstGeom>
        </p:spPr>
      </p:pic>
      <p:pic>
        <p:nvPicPr>
          <p:cNvPr id="12" name="Picture 11" descr="Picture">
            <a:extLst>
              <a:ext uri="{FF2B5EF4-FFF2-40B4-BE49-F238E27FC236}">
                <a16:creationId xmlns:a16="http://schemas.microsoft.com/office/drawing/2014/main" id="{E12C4928-90CE-282C-F75B-6A3DF0284244}"/>
              </a:ext>
            </a:extLst>
          </p:cNvPr>
          <p:cNvPicPr>
            <a:picLocks noChangeAspect="1"/>
          </p:cNvPicPr>
          <p:nvPr/>
        </p:nvPicPr>
        <p:blipFill>
          <a:blip r:embed="rId6"/>
          <a:stretch>
            <a:fillRect/>
          </a:stretch>
        </p:blipFill>
        <p:spPr>
          <a:xfrm>
            <a:off x="6380979" y="2510608"/>
            <a:ext cx="3026354" cy="1271155"/>
          </a:xfrm>
          <a:prstGeom prst="rect">
            <a:avLst/>
          </a:prstGeom>
        </p:spPr>
      </p:pic>
    </p:spTree>
    <p:extLst>
      <p:ext uri="{BB962C8B-B14F-4D97-AF65-F5344CB8AC3E}">
        <p14:creationId xmlns:p14="http://schemas.microsoft.com/office/powerpoint/2010/main" val="2102007706"/>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71C7-C407-5BA5-C3DD-98D3A01358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E878C2-6AD5-395F-E8DA-B085B2362808}"/>
              </a:ext>
            </a:extLst>
          </p:cNvPr>
          <p:cNvSpPr>
            <a:spLocks noGrp="1"/>
          </p:cNvSpPr>
          <p:nvPr>
            <p:ph idx="1"/>
          </p:nvPr>
        </p:nvSpPr>
        <p:spPr/>
        <p:txBody>
          <a:bodyPr/>
          <a:lstStyle/>
          <a:p>
            <a:pPr marL="0" indent="0">
              <a:buNone/>
            </a:pPr>
            <a:endParaRPr lang="en-US"/>
          </a:p>
        </p:txBody>
      </p:sp>
      <p:pic>
        <p:nvPicPr>
          <p:cNvPr id="4" name="CERN-FOOTAGE-2016-014-001-1080p">
            <a:hlinkClick r:id="" action="ppaction://media"/>
            <a:extLst>
              <a:ext uri="{FF2B5EF4-FFF2-40B4-BE49-F238E27FC236}">
                <a16:creationId xmlns:a16="http://schemas.microsoft.com/office/drawing/2014/main" id="{41342140-1D69-9604-C247-5069C0B026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9" y="-2457"/>
            <a:ext cx="12195276" cy="6862914"/>
          </a:xfrm>
          <a:prstGeom prst="rect">
            <a:avLst/>
          </a:prstGeom>
        </p:spPr>
      </p:pic>
    </p:spTree>
    <p:extLst>
      <p:ext uri="{BB962C8B-B14F-4D97-AF65-F5344CB8AC3E}">
        <p14:creationId xmlns:p14="http://schemas.microsoft.com/office/powerpoint/2010/main" val="4021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3D74B-8FA2-4C3D-0D5B-5BBC96F053B3}"/>
              </a:ext>
            </a:extLst>
          </p:cNvPr>
          <p:cNvSpPr>
            <a:spLocks noGrp="1"/>
          </p:cNvSpPr>
          <p:nvPr>
            <p:ph type="title"/>
          </p:nvPr>
        </p:nvSpPr>
        <p:spPr>
          <a:xfrm>
            <a:off x="-1408706" y="169190"/>
            <a:ext cx="10018713" cy="745210"/>
          </a:xfrm>
        </p:spPr>
        <p:txBody>
          <a:bodyPr/>
          <a:lstStyle/>
          <a:p>
            <a:r>
              <a:rPr lang="en-GB"/>
              <a:t>Rutherford Cable - AC4</a:t>
            </a:r>
          </a:p>
        </p:txBody>
      </p:sp>
      <p:sp>
        <p:nvSpPr>
          <p:cNvPr id="3" name="Content Placeholder 2">
            <a:extLst>
              <a:ext uri="{FF2B5EF4-FFF2-40B4-BE49-F238E27FC236}">
                <a16:creationId xmlns:a16="http://schemas.microsoft.com/office/drawing/2014/main" id="{3A232098-32DA-D57E-897B-0A59FDF65817}"/>
              </a:ext>
            </a:extLst>
          </p:cNvPr>
          <p:cNvSpPr>
            <a:spLocks noGrp="1"/>
          </p:cNvSpPr>
          <p:nvPr>
            <p:ph idx="1"/>
          </p:nvPr>
        </p:nvSpPr>
        <p:spPr>
          <a:xfrm>
            <a:off x="1522577" y="1037049"/>
            <a:ext cx="5356307" cy="8317806"/>
          </a:xfrm>
        </p:spPr>
        <p:txBody>
          <a:bodyPr vert="horz" lIns="91440" tIns="45720" rIns="91440" bIns="45720" rtlCol="0" anchor="ctr">
            <a:noAutofit/>
          </a:bodyPr>
          <a:lstStyle/>
          <a:p>
            <a:r>
              <a:rPr lang="en-US" sz="2000">
                <a:latin typeface="Aptos"/>
              </a:rPr>
              <a:t>Rutherford cable chosen above other configurations due to</a:t>
            </a:r>
            <a:r>
              <a:rPr lang="en-US" sz="2000" u="sng">
                <a:latin typeface="Aptos"/>
              </a:rPr>
              <a:t> </a:t>
            </a:r>
            <a:r>
              <a:rPr lang="en-US" sz="2000" b="1" u="sng">
                <a:latin typeface="Aptos"/>
              </a:rPr>
              <a:t>high packing factor</a:t>
            </a:r>
            <a:r>
              <a:rPr lang="en-US" sz="2000">
                <a:latin typeface="Aptos"/>
              </a:rPr>
              <a:t> – </a:t>
            </a:r>
            <a:r>
              <a:rPr lang="en-US" sz="2000" b="1">
                <a:latin typeface="Aptos"/>
              </a:rPr>
              <a:t>providing greater current density</a:t>
            </a:r>
            <a:r>
              <a:rPr lang="en-US" sz="2000">
                <a:latin typeface="Aptos"/>
              </a:rPr>
              <a:t>. </a:t>
            </a:r>
            <a:endParaRPr lang="en-GB" sz="2000">
              <a:latin typeface="Aptos"/>
            </a:endParaRPr>
          </a:p>
          <a:p>
            <a:pPr marL="0" indent="0">
              <a:buClr>
                <a:srgbClr val="1287C3"/>
              </a:buClr>
              <a:buNone/>
            </a:pPr>
            <a:endParaRPr lang="en-US" sz="2000">
              <a:latin typeface="Aptos"/>
            </a:endParaRPr>
          </a:p>
          <a:p>
            <a:pPr>
              <a:buClr>
                <a:srgbClr val="1287C3"/>
              </a:buClr>
            </a:pPr>
            <a:r>
              <a:rPr lang="en-US" sz="2000">
                <a:latin typeface="Aptos"/>
              </a:rPr>
              <a:t>Performed better than other prototypes, using rope transposition. </a:t>
            </a:r>
            <a:endParaRPr lang="en-GB" sz="2000">
              <a:latin typeface="Aptos"/>
            </a:endParaRPr>
          </a:p>
          <a:p>
            <a:pPr>
              <a:buClr>
                <a:srgbClr val="1287C3"/>
              </a:buClr>
            </a:pPr>
            <a:r>
              <a:rPr lang="en-US" sz="2000">
                <a:latin typeface="Aptos"/>
              </a:rPr>
              <a:t>AC4 developed in 1973 was the first magnet to use Rutherford cable within its magnetic windings. </a:t>
            </a:r>
          </a:p>
          <a:p>
            <a:pPr marL="0" indent="0">
              <a:buClr>
                <a:srgbClr val="1287C3"/>
              </a:buClr>
              <a:buNone/>
            </a:pPr>
            <a:endParaRPr lang="en-US" sz="2000">
              <a:latin typeface="Aptos"/>
            </a:endParaRPr>
          </a:p>
          <a:p>
            <a:pPr marL="0" indent="0">
              <a:buNone/>
            </a:pPr>
            <a:r>
              <a:rPr lang="en-US" sz="2000">
                <a:latin typeface="Aptos"/>
              </a:rPr>
              <a:t>After some training, it operated at its design current density!</a:t>
            </a:r>
          </a:p>
          <a:p>
            <a:pPr marL="0" indent="0">
              <a:buClr>
                <a:srgbClr val="30ACEC">
                  <a:lumMod val="75000"/>
                </a:srgbClr>
              </a:buClr>
              <a:buNone/>
            </a:pPr>
            <a:endParaRPr lang="en-US" sz="1200">
              <a:latin typeface="Aptos"/>
            </a:endParaRPr>
          </a:p>
          <a:p>
            <a:pPr marL="0" indent="0">
              <a:buClr>
                <a:srgbClr val="30ACEC">
                  <a:lumMod val="75000"/>
                </a:srgbClr>
              </a:buClr>
              <a:buNone/>
            </a:pPr>
            <a:endParaRPr lang="en-US" sz="1200">
              <a:latin typeface="Aptos"/>
            </a:endParaRPr>
          </a:p>
          <a:p>
            <a:pPr marL="0" indent="0">
              <a:buClr>
                <a:srgbClr val="30ACEC">
                  <a:lumMod val="75000"/>
                </a:srgbClr>
              </a:buClr>
              <a:buNone/>
            </a:pPr>
            <a:endParaRPr lang="en-US" sz="1200">
              <a:latin typeface="Aptos"/>
            </a:endParaRPr>
          </a:p>
          <a:p>
            <a:pPr marL="0" indent="0">
              <a:buClr>
                <a:srgbClr val="30ACEC">
                  <a:lumMod val="75000"/>
                </a:srgbClr>
              </a:buClr>
              <a:buNone/>
            </a:pPr>
            <a:endParaRPr lang="en-US" sz="1200">
              <a:latin typeface="Aptos"/>
            </a:endParaRPr>
          </a:p>
          <a:p>
            <a:pPr marL="0" indent="0">
              <a:buClr>
                <a:srgbClr val="30ACEC">
                  <a:lumMod val="75000"/>
                </a:srgbClr>
              </a:buClr>
              <a:buNone/>
            </a:pPr>
            <a:endParaRPr lang="en-US" sz="1200">
              <a:latin typeface="Aptos"/>
            </a:endParaRPr>
          </a:p>
          <a:p>
            <a:pPr>
              <a:buClr>
                <a:srgbClr val="1287C3"/>
              </a:buClr>
            </a:pPr>
            <a:endParaRPr lang="en-US" sz="1200">
              <a:latin typeface="Aptos"/>
            </a:endParaRPr>
          </a:p>
          <a:p>
            <a:pPr>
              <a:buClr>
                <a:srgbClr val="1287C3"/>
              </a:buClr>
            </a:pPr>
            <a:endParaRPr lang="en-US" sz="1200">
              <a:latin typeface="Aptos"/>
            </a:endParaRPr>
          </a:p>
          <a:p>
            <a:pPr>
              <a:buClr>
                <a:srgbClr val="1287C3"/>
              </a:buClr>
            </a:pPr>
            <a:endParaRPr lang="en-US" sz="1200" b="1">
              <a:latin typeface="Aptos"/>
            </a:endParaRPr>
          </a:p>
          <a:p>
            <a:pPr>
              <a:buClr>
                <a:srgbClr val="1287C3"/>
              </a:buClr>
            </a:pPr>
            <a:endParaRPr lang="en-GB">
              <a:latin typeface="Corbel" panose="020B0503020204020204"/>
            </a:endParaRPr>
          </a:p>
        </p:txBody>
      </p:sp>
      <p:pic>
        <p:nvPicPr>
          <p:cNvPr id="4" name="Picture 3" descr="A close-up of a metal piece&#10;&#10;AI-generated content may be incorrect.">
            <a:extLst>
              <a:ext uri="{FF2B5EF4-FFF2-40B4-BE49-F238E27FC236}">
                <a16:creationId xmlns:a16="http://schemas.microsoft.com/office/drawing/2014/main" id="{2C227D49-42E5-E0A0-E0EE-75BEA28FF9B3}"/>
              </a:ext>
            </a:extLst>
          </p:cNvPr>
          <p:cNvPicPr>
            <a:picLocks noChangeAspect="1"/>
          </p:cNvPicPr>
          <p:nvPr/>
        </p:nvPicPr>
        <p:blipFill>
          <a:blip r:embed="rId3"/>
          <a:stretch>
            <a:fillRect/>
          </a:stretch>
        </p:blipFill>
        <p:spPr>
          <a:xfrm>
            <a:off x="6658217" y="1035965"/>
            <a:ext cx="5417143" cy="1047105"/>
          </a:xfrm>
          <a:prstGeom prst="rect">
            <a:avLst/>
          </a:prstGeom>
        </p:spPr>
      </p:pic>
      <p:pic>
        <p:nvPicPr>
          <p:cNvPr id="5" name="Picture 4" descr="A circular metal object with a hole in the center&#10;&#10;AI-generated content may be incorrect.">
            <a:extLst>
              <a:ext uri="{FF2B5EF4-FFF2-40B4-BE49-F238E27FC236}">
                <a16:creationId xmlns:a16="http://schemas.microsoft.com/office/drawing/2014/main" id="{CE0E539D-B0BD-6130-EE16-BE643D9DEA4B}"/>
              </a:ext>
            </a:extLst>
          </p:cNvPr>
          <p:cNvPicPr>
            <a:picLocks noChangeAspect="1"/>
          </p:cNvPicPr>
          <p:nvPr/>
        </p:nvPicPr>
        <p:blipFill>
          <a:blip r:embed="rId4"/>
          <a:stretch>
            <a:fillRect/>
          </a:stretch>
        </p:blipFill>
        <p:spPr>
          <a:xfrm>
            <a:off x="7668835" y="2177836"/>
            <a:ext cx="3286126" cy="2205281"/>
          </a:xfrm>
          <a:prstGeom prst="rect">
            <a:avLst/>
          </a:prstGeom>
        </p:spPr>
      </p:pic>
      <p:pic>
        <p:nvPicPr>
          <p:cNvPr id="7" name="Picture 6" descr="A close-up of a machine&#10;&#10;AI-generated content may be incorrect.">
            <a:extLst>
              <a:ext uri="{FF2B5EF4-FFF2-40B4-BE49-F238E27FC236}">
                <a16:creationId xmlns:a16="http://schemas.microsoft.com/office/drawing/2014/main" id="{2B3918E1-5CEF-EA1B-568A-FBB0326B7D79}"/>
              </a:ext>
            </a:extLst>
          </p:cNvPr>
          <p:cNvPicPr>
            <a:picLocks noChangeAspect="1"/>
          </p:cNvPicPr>
          <p:nvPr/>
        </p:nvPicPr>
        <p:blipFill>
          <a:blip r:embed="rId5"/>
          <a:stretch>
            <a:fillRect/>
          </a:stretch>
        </p:blipFill>
        <p:spPr>
          <a:xfrm>
            <a:off x="7538957" y="4471584"/>
            <a:ext cx="3532968" cy="2383511"/>
          </a:xfrm>
          <a:prstGeom prst="rect">
            <a:avLst/>
          </a:prstGeom>
        </p:spPr>
      </p:pic>
      <p:sp>
        <p:nvSpPr>
          <p:cNvPr id="6" name="TextBox 5">
            <a:extLst>
              <a:ext uri="{FF2B5EF4-FFF2-40B4-BE49-F238E27FC236}">
                <a16:creationId xmlns:a16="http://schemas.microsoft.com/office/drawing/2014/main" id="{0FF99662-04CD-BE95-D8E6-8CCD8B2512AF}"/>
              </a:ext>
            </a:extLst>
          </p:cNvPr>
          <p:cNvSpPr txBox="1"/>
          <p:nvPr/>
        </p:nvSpPr>
        <p:spPr>
          <a:xfrm>
            <a:off x="4724400" y="320040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rPr>
              <a:t>Slide No:27</a:t>
            </a:r>
            <a:endParaRPr lang="en-GB"/>
          </a:p>
        </p:txBody>
      </p:sp>
      <p:sp>
        <p:nvSpPr>
          <p:cNvPr id="8" name="TextBox 7">
            <a:extLst>
              <a:ext uri="{FF2B5EF4-FFF2-40B4-BE49-F238E27FC236}">
                <a16:creationId xmlns:a16="http://schemas.microsoft.com/office/drawing/2014/main" id="{E97F3728-FC87-BFAA-7F96-2FEAD0E4BD25}"/>
              </a:ext>
            </a:extLst>
          </p:cNvPr>
          <p:cNvSpPr txBox="1"/>
          <p:nvPr/>
        </p:nvSpPr>
        <p:spPr>
          <a:xfrm>
            <a:off x="11198144" y="657404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rPr>
              <a:t>Slide No:30</a:t>
            </a:r>
            <a:endParaRPr lang="en-GB"/>
          </a:p>
        </p:txBody>
      </p:sp>
      <p:sp>
        <p:nvSpPr>
          <p:cNvPr id="9" name="TextBox 8">
            <a:extLst>
              <a:ext uri="{FF2B5EF4-FFF2-40B4-BE49-F238E27FC236}">
                <a16:creationId xmlns:a16="http://schemas.microsoft.com/office/drawing/2014/main" id="{37561112-BA35-3280-E7DA-4AD4D87ECF67}"/>
              </a:ext>
            </a:extLst>
          </p:cNvPr>
          <p:cNvSpPr txBox="1"/>
          <p:nvPr/>
        </p:nvSpPr>
        <p:spPr>
          <a:xfrm>
            <a:off x="2605" y="6547989"/>
            <a:ext cx="50487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FFFFFF"/>
                </a:solidFill>
              </a:rPr>
              <a:t>Section: Rutherford Cable manufacture - Prototypes</a:t>
            </a:r>
            <a:endParaRPr lang="en-GB"/>
          </a:p>
        </p:txBody>
      </p:sp>
    </p:spTree>
    <p:extLst>
      <p:ext uri="{BB962C8B-B14F-4D97-AF65-F5344CB8AC3E}">
        <p14:creationId xmlns:p14="http://schemas.microsoft.com/office/powerpoint/2010/main" val="3031447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7E67F101-771C-25C2-8E36-08C2114BAD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65431-A531-566C-330D-CE7A1CD1E03D}"/>
              </a:ext>
            </a:extLst>
          </p:cNvPr>
          <p:cNvSpPr>
            <a:spLocks noGrp="1"/>
          </p:cNvSpPr>
          <p:nvPr>
            <p:ph type="title"/>
          </p:nvPr>
        </p:nvSpPr>
        <p:spPr>
          <a:xfrm>
            <a:off x="1484311" y="685800"/>
            <a:ext cx="10018713" cy="1185333"/>
          </a:xfrm>
        </p:spPr>
        <p:txBody>
          <a:bodyPr>
            <a:normAutofit/>
          </a:bodyPr>
          <a:lstStyle/>
          <a:p>
            <a:r>
              <a:rPr lang="en-GB"/>
              <a:t>Rutherford Cable - AC5</a:t>
            </a:r>
          </a:p>
        </p:txBody>
      </p:sp>
      <p:sp>
        <p:nvSpPr>
          <p:cNvPr id="3" name="Content Placeholder 2">
            <a:extLst>
              <a:ext uri="{FF2B5EF4-FFF2-40B4-BE49-F238E27FC236}">
                <a16:creationId xmlns:a16="http://schemas.microsoft.com/office/drawing/2014/main" id="{E56BF00C-4ED4-6D73-F32E-479DA5868CCE}"/>
              </a:ext>
            </a:extLst>
          </p:cNvPr>
          <p:cNvSpPr>
            <a:spLocks noGrp="1"/>
          </p:cNvSpPr>
          <p:nvPr>
            <p:ph idx="1"/>
          </p:nvPr>
        </p:nvSpPr>
        <p:spPr>
          <a:xfrm>
            <a:off x="1187978" y="2722026"/>
            <a:ext cx="6219296" cy="3755475"/>
          </a:xfrm>
        </p:spPr>
        <p:txBody>
          <a:bodyPr vert="horz" lIns="91440" tIns="45720" rIns="91440" bIns="45720" rtlCol="0" anchor="ctr">
            <a:noAutofit/>
          </a:bodyPr>
          <a:lstStyle/>
          <a:p>
            <a:pPr marL="0" indent="0">
              <a:lnSpc>
                <a:spcPct val="90000"/>
              </a:lnSpc>
              <a:buNone/>
            </a:pPr>
            <a:endParaRPr lang="en-US" sz="1200" b="1" u="sng">
              <a:latin typeface="Aptos"/>
            </a:endParaRPr>
          </a:p>
          <a:p>
            <a:pPr marL="0" indent="0">
              <a:lnSpc>
                <a:spcPct val="90000"/>
              </a:lnSpc>
              <a:buClr>
                <a:srgbClr val="1287C3"/>
              </a:buClr>
              <a:buNone/>
            </a:pPr>
            <a:endParaRPr lang="en-US" sz="1200">
              <a:latin typeface="Aptos"/>
            </a:endParaRPr>
          </a:p>
          <a:p>
            <a:pPr>
              <a:lnSpc>
                <a:spcPct val="90000"/>
              </a:lnSpc>
              <a:buNone/>
            </a:pPr>
            <a:endParaRPr lang="en-US" sz="1200">
              <a:latin typeface="Aptos"/>
            </a:endParaRPr>
          </a:p>
          <a:p>
            <a:pPr>
              <a:lnSpc>
                <a:spcPct val="90000"/>
              </a:lnSpc>
              <a:buNone/>
            </a:pPr>
            <a:endParaRPr lang="en-US" sz="1400">
              <a:latin typeface="Aptos"/>
            </a:endParaRPr>
          </a:p>
          <a:p>
            <a:pPr>
              <a:lnSpc>
                <a:spcPct val="90000"/>
              </a:lnSpc>
              <a:buNone/>
            </a:pPr>
            <a:endParaRPr lang="en-US" sz="1600">
              <a:latin typeface="Aptos"/>
            </a:endParaRPr>
          </a:p>
          <a:p>
            <a:pPr>
              <a:lnSpc>
                <a:spcPct val="90000"/>
              </a:lnSpc>
            </a:pPr>
            <a:r>
              <a:rPr lang="en-US" sz="1600">
                <a:latin typeface="Aptos"/>
              </a:rPr>
              <a:t>AC5 was the final prototype developed at RAL</a:t>
            </a:r>
            <a:endParaRPr lang="en-GB" sz="1600">
              <a:latin typeface="Aptos"/>
            </a:endParaRPr>
          </a:p>
          <a:p>
            <a:pPr>
              <a:lnSpc>
                <a:spcPct val="90000"/>
              </a:lnSpc>
              <a:buClr>
                <a:srgbClr val="1287C3"/>
              </a:buClr>
            </a:pPr>
            <a:endParaRPr lang="en-US" sz="1600">
              <a:latin typeface="Aptos"/>
            </a:endParaRPr>
          </a:p>
          <a:p>
            <a:pPr>
              <a:lnSpc>
                <a:spcPct val="90000"/>
              </a:lnSpc>
              <a:buClr>
                <a:srgbClr val="1287C3"/>
              </a:buClr>
            </a:pPr>
            <a:r>
              <a:rPr lang="en-US" sz="1600">
                <a:latin typeface="Aptos"/>
              </a:rPr>
              <a:t>Increased packing density further by </a:t>
            </a:r>
          </a:p>
          <a:p>
            <a:pPr lvl="1">
              <a:lnSpc>
                <a:spcPct val="90000"/>
              </a:lnSpc>
              <a:buClr>
                <a:srgbClr val="1287C3"/>
              </a:buClr>
              <a:buFont typeface="Courier New"/>
              <a:buChar char="o"/>
            </a:pPr>
            <a:r>
              <a:rPr lang="en-US" sz="1600">
                <a:latin typeface="Aptos"/>
              </a:rPr>
              <a:t>Flattening the strands (P. G. Gallagher)</a:t>
            </a:r>
          </a:p>
          <a:p>
            <a:pPr lvl="1">
              <a:lnSpc>
                <a:spcPct val="90000"/>
              </a:lnSpc>
              <a:buClr>
                <a:srgbClr val="1287C3"/>
              </a:buClr>
              <a:buFont typeface="Courier New"/>
              <a:buChar char="o"/>
            </a:pPr>
            <a:r>
              <a:rPr lang="en-US" sz="1600">
                <a:latin typeface="Aptos"/>
              </a:rPr>
              <a:t>Adopting a rectangular window</a:t>
            </a:r>
          </a:p>
          <a:p>
            <a:pPr lvl="1">
              <a:lnSpc>
                <a:spcPct val="90000"/>
              </a:lnSpc>
              <a:buClr>
                <a:srgbClr val="1287C3"/>
              </a:buClr>
              <a:buFont typeface="Courier New"/>
              <a:buChar char="o"/>
            </a:pPr>
            <a:endParaRPr lang="en-US" sz="1600">
              <a:latin typeface="Aptos"/>
            </a:endParaRPr>
          </a:p>
          <a:p>
            <a:pPr>
              <a:lnSpc>
                <a:spcPct val="90000"/>
              </a:lnSpc>
            </a:pPr>
            <a:r>
              <a:rPr lang="en-US" sz="1600">
                <a:latin typeface="Aptos"/>
              </a:rPr>
              <a:t>Fit the bill for the SPS – falling just short of ideal specs.</a:t>
            </a:r>
            <a:endParaRPr lang="en-US" sz="1600">
              <a:latin typeface="Corbel" panose="020B0503020204020204"/>
            </a:endParaRPr>
          </a:p>
          <a:p>
            <a:pPr>
              <a:lnSpc>
                <a:spcPct val="90000"/>
              </a:lnSpc>
              <a:buClr>
                <a:srgbClr val="30ACEC">
                  <a:lumMod val="75000"/>
                </a:srgbClr>
              </a:buClr>
              <a:buNone/>
            </a:pPr>
            <a:endParaRPr lang="en-US" sz="1600">
              <a:latin typeface="Aptos"/>
            </a:endParaRPr>
          </a:p>
          <a:p>
            <a:pPr>
              <a:lnSpc>
                <a:spcPct val="90000"/>
              </a:lnSpc>
            </a:pPr>
            <a:r>
              <a:rPr lang="en-US" sz="1600">
                <a:latin typeface="Aptos"/>
              </a:rPr>
              <a:t>Packed 10,000 – 20,000 filaments within each strand. </a:t>
            </a:r>
            <a:endParaRPr lang="en-GB" sz="1600">
              <a:latin typeface="Aptos"/>
            </a:endParaRPr>
          </a:p>
          <a:p>
            <a:pPr lvl="1">
              <a:lnSpc>
                <a:spcPct val="90000"/>
              </a:lnSpc>
              <a:buClr>
                <a:srgbClr val="1287C3"/>
              </a:buClr>
              <a:buFont typeface="Courier New"/>
              <a:buChar char="o"/>
            </a:pPr>
            <a:r>
              <a:rPr lang="en-US" sz="1600">
                <a:latin typeface="Aptos"/>
              </a:rPr>
              <a:t>Each filament was only 5 micrometers.</a:t>
            </a:r>
            <a:endParaRPr lang="en-GB" sz="1600">
              <a:latin typeface="Aptos"/>
            </a:endParaRPr>
          </a:p>
          <a:p>
            <a:pPr>
              <a:lnSpc>
                <a:spcPct val="90000"/>
              </a:lnSpc>
              <a:buNone/>
            </a:pPr>
            <a:endParaRPr lang="en-US" sz="1600">
              <a:latin typeface="Aptos"/>
            </a:endParaRPr>
          </a:p>
          <a:p>
            <a:pPr>
              <a:lnSpc>
                <a:spcPct val="90000"/>
              </a:lnSpc>
              <a:buNone/>
            </a:pPr>
            <a:r>
              <a:rPr lang="en-US" sz="1600">
                <a:latin typeface="Aptos"/>
              </a:rPr>
              <a:t>This 15 strand Rutherford Cable was named </a:t>
            </a:r>
            <a:r>
              <a:rPr lang="en-US" sz="1600" b="1">
                <a:latin typeface="Aptos"/>
              </a:rPr>
              <a:t>'Flat 15'. </a:t>
            </a:r>
            <a:endParaRPr lang="en-US" sz="1600"/>
          </a:p>
          <a:p>
            <a:pPr>
              <a:lnSpc>
                <a:spcPct val="90000"/>
              </a:lnSpc>
              <a:buNone/>
            </a:pPr>
            <a:endParaRPr lang="en-US" sz="1600" b="1">
              <a:latin typeface="Aptos"/>
            </a:endParaRPr>
          </a:p>
          <a:p>
            <a:pPr>
              <a:lnSpc>
                <a:spcPct val="90000"/>
              </a:lnSpc>
              <a:buNone/>
            </a:pPr>
            <a:endParaRPr lang="en-US" sz="1600" b="1">
              <a:latin typeface="Aptos"/>
            </a:endParaRPr>
          </a:p>
          <a:p>
            <a:pPr marL="0" indent="0">
              <a:lnSpc>
                <a:spcPct val="90000"/>
              </a:lnSpc>
              <a:buNone/>
            </a:pPr>
            <a:endParaRPr lang="en-US" sz="500">
              <a:latin typeface="Aptos"/>
            </a:endParaRPr>
          </a:p>
          <a:p>
            <a:pPr marL="0" indent="0">
              <a:lnSpc>
                <a:spcPct val="90000"/>
              </a:lnSpc>
              <a:buNone/>
            </a:pPr>
            <a:endParaRPr lang="en-US" sz="500">
              <a:latin typeface="Aptos"/>
            </a:endParaRPr>
          </a:p>
          <a:p>
            <a:pPr marL="0" indent="0">
              <a:lnSpc>
                <a:spcPct val="90000"/>
              </a:lnSpc>
              <a:buNone/>
            </a:pPr>
            <a:endParaRPr lang="en-US" sz="500">
              <a:latin typeface="Aptos"/>
            </a:endParaRPr>
          </a:p>
          <a:p>
            <a:pPr marL="0" indent="0">
              <a:lnSpc>
                <a:spcPct val="90000"/>
              </a:lnSpc>
              <a:buClr>
                <a:srgbClr val="30ACEC">
                  <a:lumMod val="75000"/>
                </a:srgbClr>
              </a:buClr>
              <a:buNone/>
            </a:pPr>
            <a:endParaRPr lang="en-US" sz="500">
              <a:latin typeface="Aptos"/>
            </a:endParaRPr>
          </a:p>
          <a:p>
            <a:pPr marL="0" indent="0">
              <a:lnSpc>
                <a:spcPct val="90000"/>
              </a:lnSpc>
              <a:buClr>
                <a:srgbClr val="30ACEC">
                  <a:lumMod val="75000"/>
                </a:srgbClr>
              </a:buClr>
              <a:buNone/>
            </a:pPr>
            <a:endParaRPr lang="en-US" sz="500">
              <a:latin typeface="Aptos"/>
            </a:endParaRPr>
          </a:p>
          <a:p>
            <a:pPr marL="0" indent="0">
              <a:lnSpc>
                <a:spcPct val="90000"/>
              </a:lnSpc>
              <a:buClr>
                <a:srgbClr val="30ACEC">
                  <a:lumMod val="75000"/>
                </a:srgbClr>
              </a:buClr>
              <a:buNone/>
            </a:pPr>
            <a:endParaRPr lang="en-US" sz="500">
              <a:latin typeface="Aptos"/>
            </a:endParaRPr>
          </a:p>
          <a:p>
            <a:pPr marL="0" indent="0">
              <a:lnSpc>
                <a:spcPct val="90000"/>
              </a:lnSpc>
              <a:buClr>
                <a:srgbClr val="30ACEC">
                  <a:lumMod val="75000"/>
                </a:srgbClr>
              </a:buClr>
              <a:buNone/>
            </a:pPr>
            <a:endParaRPr lang="en-US" sz="500">
              <a:latin typeface="Aptos"/>
            </a:endParaRPr>
          </a:p>
          <a:p>
            <a:pPr>
              <a:lnSpc>
                <a:spcPct val="90000"/>
              </a:lnSpc>
              <a:buClr>
                <a:srgbClr val="1287C3"/>
              </a:buClr>
            </a:pPr>
            <a:endParaRPr lang="en-US" sz="500">
              <a:latin typeface="Aptos"/>
            </a:endParaRPr>
          </a:p>
          <a:p>
            <a:pPr>
              <a:lnSpc>
                <a:spcPct val="90000"/>
              </a:lnSpc>
              <a:buClr>
                <a:srgbClr val="1287C3"/>
              </a:buClr>
            </a:pPr>
            <a:endParaRPr lang="en-US" sz="500">
              <a:latin typeface="Aptos"/>
            </a:endParaRPr>
          </a:p>
          <a:p>
            <a:pPr>
              <a:lnSpc>
                <a:spcPct val="90000"/>
              </a:lnSpc>
              <a:buClr>
                <a:srgbClr val="1287C3"/>
              </a:buClr>
            </a:pPr>
            <a:endParaRPr lang="en-US" sz="500" b="1">
              <a:latin typeface="Aptos"/>
            </a:endParaRPr>
          </a:p>
          <a:p>
            <a:pPr>
              <a:lnSpc>
                <a:spcPct val="90000"/>
              </a:lnSpc>
              <a:buClr>
                <a:srgbClr val="1287C3"/>
              </a:buClr>
            </a:pPr>
            <a:endParaRPr lang="en-GB" sz="500">
              <a:latin typeface="Corbel" panose="020B0503020204020204"/>
            </a:endParaRPr>
          </a:p>
        </p:txBody>
      </p:sp>
      <p:grpSp>
        <p:nvGrpSpPr>
          <p:cNvPr id="4" name="Group 3">
            <a:extLst>
              <a:ext uri="{FF2B5EF4-FFF2-40B4-BE49-F238E27FC236}">
                <a16:creationId xmlns:a16="http://schemas.microsoft.com/office/drawing/2014/main" id="{7AFE1CBC-C8C8-78AD-4E28-9958DA3E8B16}"/>
              </a:ext>
            </a:extLst>
          </p:cNvPr>
          <p:cNvGrpSpPr/>
          <p:nvPr/>
        </p:nvGrpSpPr>
        <p:grpSpPr>
          <a:xfrm>
            <a:off x="7413411" y="2031393"/>
            <a:ext cx="4785087" cy="4055596"/>
            <a:chOff x="6482079" y="1862060"/>
            <a:chExt cx="5434199" cy="4408373"/>
          </a:xfrm>
        </p:grpSpPr>
        <p:pic>
          <p:nvPicPr>
            <p:cNvPr id="6" name="Picture 5" descr="Picture">
              <a:extLst>
                <a:ext uri="{FF2B5EF4-FFF2-40B4-BE49-F238E27FC236}">
                  <a16:creationId xmlns:a16="http://schemas.microsoft.com/office/drawing/2014/main" id="{FE733F1D-049A-3F0A-3485-0B3C7DE5B65F}"/>
                </a:ext>
              </a:extLst>
            </p:cNvPr>
            <p:cNvPicPr>
              <a:picLocks noChangeAspect="1"/>
            </p:cNvPicPr>
            <p:nvPr/>
          </p:nvPicPr>
          <p:blipFill>
            <a:blip r:embed="rId3"/>
            <a:srcRect r="7391" b="2"/>
            <a:stretch/>
          </p:blipFill>
          <p:spPr>
            <a:xfrm>
              <a:off x="6482079" y="1862060"/>
              <a:ext cx="2642008" cy="4408373"/>
            </a:xfrm>
            <a:custGeom>
              <a:avLst/>
              <a:gdLst/>
              <a:ahLst/>
              <a:cxnLst/>
              <a:rect l="l" t="t" r="r" b="b"/>
              <a:pathLst>
                <a:path w="2378937" h="3791517">
                  <a:moveTo>
                    <a:pt x="166068" y="0"/>
                  </a:moveTo>
                  <a:lnTo>
                    <a:pt x="2378937" y="0"/>
                  </a:lnTo>
                  <a:lnTo>
                    <a:pt x="2378937" y="3791517"/>
                  </a:lnTo>
                  <a:lnTo>
                    <a:pt x="166068" y="3791517"/>
                  </a:lnTo>
                  <a:cubicBezTo>
                    <a:pt x="74351" y="3791517"/>
                    <a:pt x="0" y="3717166"/>
                    <a:pt x="0" y="3625449"/>
                  </a:cubicBezTo>
                  <a:lnTo>
                    <a:pt x="0" y="166068"/>
                  </a:lnTo>
                  <a:cubicBezTo>
                    <a:pt x="0" y="74351"/>
                    <a:pt x="74351" y="0"/>
                    <a:pt x="166068" y="0"/>
                  </a:cubicBez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9" name="Picture 8" descr="A close-up of a circular object&#10;&#10;AI-generated content may be incorrect.">
              <a:extLst>
                <a:ext uri="{FF2B5EF4-FFF2-40B4-BE49-F238E27FC236}">
                  <a16:creationId xmlns:a16="http://schemas.microsoft.com/office/drawing/2014/main" id="{A2F6662B-8932-97A5-A5A2-37A23E9E91C7}"/>
                </a:ext>
              </a:extLst>
            </p:cNvPr>
            <p:cNvPicPr>
              <a:picLocks noChangeAspect="1"/>
            </p:cNvPicPr>
            <p:nvPr/>
          </p:nvPicPr>
          <p:blipFill>
            <a:blip r:embed="rId4"/>
            <a:srcRect t="10080" r="-6" b="9217"/>
            <a:stretch/>
          </p:blipFill>
          <p:spPr>
            <a:xfrm>
              <a:off x="9205731" y="1862060"/>
              <a:ext cx="2696436" cy="2131614"/>
            </a:xfrm>
            <a:custGeom>
              <a:avLst/>
              <a:gdLst/>
              <a:ahLst/>
              <a:cxnLst/>
              <a:rect l="l" t="t" r="r" b="b"/>
              <a:pathLst>
                <a:path w="2378937" h="1895758">
                  <a:moveTo>
                    <a:pt x="0" y="0"/>
                  </a:moveTo>
                  <a:lnTo>
                    <a:pt x="2212869" y="0"/>
                  </a:lnTo>
                  <a:cubicBezTo>
                    <a:pt x="2304586" y="0"/>
                    <a:pt x="2378937" y="74351"/>
                    <a:pt x="2378937" y="166068"/>
                  </a:cubicBezTo>
                  <a:lnTo>
                    <a:pt x="2378937" y="1895758"/>
                  </a:lnTo>
                  <a:lnTo>
                    <a:pt x="0" y="1895758"/>
                  </a:ln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8" name="Picture 7" descr="Picture">
              <a:extLst>
                <a:ext uri="{FF2B5EF4-FFF2-40B4-BE49-F238E27FC236}">
                  <a16:creationId xmlns:a16="http://schemas.microsoft.com/office/drawing/2014/main" id="{4F94B1D7-081E-84DB-4D5D-96523820D55A}"/>
                </a:ext>
              </a:extLst>
            </p:cNvPr>
            <p:cNvPicPr>
              <a:picLocks noChangeAspect="1"/>
            </p:cNvPicPr>
            <p:nvPr/>
          </p:nvPicPr>
          <p:blipFill>
            <a:blip r:embed="rId5"/>
            <a:srcRect l="9814" r="4230" b="2"/>
            <a:stretch/>
          </p:blipFill>
          <p:spPr>
            <a:xfrm>
              <a:off x="9210770" y="3993675"/>
              <a:ext cx="2705508" cy="2276758"/>
            </a:xfrm>
            <a:custGeom>
              <a:avLst/>
              <a:gdLst/>
              <a:ahLst/>
              <a:cxnLst/>
              <a:rect l="l" t="t" r="r" b="b"/>
              <a:pathLst>
                <a:path w="2378937" h="1895759">
                  <a:moveTo>
                    <a:pt x="0" y="0"/>
                  </a:moveTo>
                  <a:lnTo>
                    <a:pt x="2378937" y="0"/>
                  </a:lnTo>
                  <a:lnTo>
                    <a:pt x="2378937" y="1729691"/>
                  </a:lnTo>
                  <a:cubicBezTo>
                    <a:pt x="2378937" y="1821408"/>
                    <a:pt x="2304586" y="1895759"/>
                    <a:pt x="2212869" y="1895759"/>
                  </a:cubicBezTo>
                  <a:lnTo>
                    <a:pt x="0" y="1895759"/>
                  </a:ln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grpSp>
      <p:sp>
        <p:nvSpPr>
          <p:cNvPr id="5" name="TextBox 4">
            <a:extLst>
              <a:ext uri="{FF2B5EF4-FFF2-40B4-BE49-F238E27FC236}">
                <a16:creationId xmlns:a16="http://schemas.microsoft.com/office/drawing/2014/main" id="{C7F8E239-1A5E-C163-077E-4BECED1D837A}"/>
              </a:ext>
            </a:extLst>
          </p:cNvPr>
          <p:cNvSpPr txBox="1"/>
          <p:nvPr/>
        </p:nvSpPr>
        <p:spPr>
          <a:xfrm>
            <a:off x="11237343" y="657907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rPr>
              <a:t>Slide No:31</a:t>
            </a:r>
            <a:endParaRPr lang="en-GB"/>
          </a:p>
        </p:txBody>
      </p:sp>
      <p:sp>
        <p:nvSpPr>
          <p:cNvPr id="7" name="TextBox 6">
            <a:extLst>
              <a:ext uri="{FF2B5EF4-FFF2-40B4-BE49-F238E27FC236}">
                <a16:creationId xmlns:a16="http://schemas.microsoft.com/office/drawing/2014/main" id="{089D5306-5411-856E-CA1A-F4C73339A131}"/>
              </a:ext>
            </a:extLst>
          </p:cNvPr>
          <p:cNvSpPr txBox="1"/>
          <p:nvPr/>
        </p:nvSpPr>
        <p:spPr>
          <a:xfrm>
            <a:off x="2605" y="6411221"/>
            <a:ext cx="542648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FFFFFF"/>
                </a:solidFill>
              </a:rPr>
              <a:t>Section: Rutherford Cable manufacture: Prototypes</a:t>
            </a:r>
            <a:endParaRPr lang="en-GB"/>
          </a:p>
        </p:txBody>
      </p:sp>
    </p:spTree>
    <p:extLst>
      <p:ext uri="{BB962C8B-B14F-4D97-AF65-F5344CB8AC3E}">
        <p14:creationId xmlns:p14="http://schemas.microsoft.com/office/powerpoint/2010/main" val="3864403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21E87F9E-25BB-81F6-3C6D-399BF72949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65E2E6-AC7B-BAAD-BBC5-380E74CB0FAC}"/>
              </a:ext>
            </a:extLst>
          </p:cNvPr>
          <p:cNvSpPr>
            <a:spLocks noGrp="1"/>
          </p:cNvSpPr>
          <p:nvPr>
            <p:ph type="title"/>
          </p:nvPr>
        </p:nvSpPr>
        <p:spPr>
          <a:xfrm>
            <a:off x="-2644666" y="-182526"/>
            <a:ext cx="10018713" cy="1185333"/>
          </a:xfrm>
        </p:spPr>
        <p:txBody>
          <a:bodyPr>
            <a:normAutofit/>
          </a:bodyPr>
          <a:lstStyle/>
          <a:p>
            <a:r>
              <a:rPr lang="en-GB"/>
              <a:t>Flat 15</a:t>
            </a:r>
          </a:p>
        </p:txBody>
      </p:sp>
      <p:sp>
        <p:nvSpPr>
          <p:cNvPr id="19" name="Content Placeholder 2">
            <a:extLst>
              <a:ext uri="{FF2B5EF4-FFF2-40B4-BE49-F238E27FC236}">
                <a16:creationId xmlns:a16="http://schemas.microsoft.com/office/drawing/2014/main" id="{D3846109-DBA5-527D-B3B7-D635B44F0748}"/>
              </a:ext>
            </a:extLst>
          </p:cNvPr>
          <p:cNvSpPr>
            <a:spLocks noGrp="1"/>
          </p:cNvSpPr>
          <p:nvPr/>
        </p:nvSpPr>
        <p:spPr>
          <a:xfrm>
            <a:off x="1484311" y="2242248"/>
            <a:ext cx="6233407" cy="375547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nSpc>
                <a:spcPct val="90000"/>
              </a:lnSpc>
              <a:buNone/>
            </a:pPr>
            <a:endParaRPr lang="en-US" sz="1200" b="1" u="sng">
              <a:latin typeface="Aptos"/>
            </a:endParaRPr>
          </a:p>
          <a:p>
            <a:pPr>
              <a:lnSpc>
                <a:spcPct val="90000"/>
              </a:lnSpc>
              <a:buClr>
                <a:srgbClr val="30ACEC">
                  <a:lumMod val="75000"/>
                </a:srgbClr>
              </a:buClr>
              <a:buNone/>
            </a:pPr>
            <a:endParaRPr lang="en-US" sz="1200" b="1">
              <a:latin typeface="Aptos"/>
            </a:endParaRPr>
          </a:p>
          <a:p>
            <a:pPr marL="0" indent="0">
              <a:lnSpc>
                <a:spcPct val="90000"/>
              </a:lnSpc>
              <a:buNone/>
            </a:pPr>
            <a:endParaRPr lang="en-US" sz="500">
              <a:latin typeface="Aptos"/>
            </a:endParaRPr>
          </a:p>
          <a:p>
            <a:pPr marL="0" indent="0">
              <a:lnSpc>
                <a:spcPct val="90000"/>
              </a:lnSpc>
              <a:buNone/>
            </a:pPr>
            <a:endParaRPr lang="en-US" sz="500">
              <a:latin typeface="Aptos"/>
            </a:endParaRPr>
          </a:p>
          <a:p>
            <a:pPr marL="0" indent="0">
              <a:lnSpc>
                <a:spcPct val="90000"/>
              </a:lnSpc>
              <a:buNone/>
            </a:pPr>
            <a:endParaRPr lang="en-US" sz="500">
              <a:latin typeface="Aptos"/>
            </a:endParaRPr>
          </a:p>
          <a:p>
            <a:pPr marL="0" indent="0">
              <a:lnSpc>
                <a:spcPct val="90000"/>
              </a:lnSpc>
              <a:buNone/>
            </a:pPr>
            <a:endParaRPr lang="en-US" sz="500">
              <a:latin typeface="Aptos"/>
            </a:endParaRPr>
          </a:p>
          <a:p>
            <a:pPr marL="0" indent="0">
              <a:lnSpc>
                <a:spcPct val="90000"/>
              </a:lnSpc>
              <a:buClr>
                <a:srgbClr val="30ACEC">
                  <a:lumMod val="75000"/>
                </a:srgbClr>
              </a:buClr>
              <a:buNone/>
            </a:pPr>
            <a:endParaRPr lang="en-US" sz="500">
              <a:latin typeface="Aptos"/>
            </a:endParaRPr>
          </a:p>
          <a:p>
            <a:pPr marL="0" indent="0">
              <a:lnSpc>
                <a:spcPct val="90000"/>
              </a:lnSpc>
              <a:buClr>
                <a:srgbClr val="30ACEC">
                  <a:lumMod val="75000"/>
                </a:srgbClr>
              </a:buClr>
              <a:buNone/>
            </a:pPr>
            <a:endParaRPr lang="en-US" sz="500">
              <a:latin typeface="Aptos"/>
            </a:endParaRPr>
          </a:p>
          <a:p>
            <a:pPr marL="0" indent="0">
              <a:lnSpc>
                <a:spcPct val="90000"/>
              </a:lnSpc>
              <a:buClr>
                <a:srgbClr val="30ACEC">
                  <a:lumMod val="75000"/>
                </a:srgbClr>
              </a:buClr>
              <a:buNone/>
            </a:pPr>
            <a:endParaRPr lang="en-US" sz="500">
              <a:latin typeface="Aptos"/>
            </a:endParaRPr>
          </a:p>
          <a:p>
            <a:pPr>
              <a:lnSpc>
                <a:spcPct val="90000"/>
              </a:lnSpc>
              <a:buClr>
                <a:srgbClr val="1287C3"/>
              </a:buClr>
            </a:pPr>
            <a:endParaRPr lang="en-US" sz="500">
              <a:latin typeface="Aptos"/>
            </a:endParaRPr>
          </a:p>
          <a:p>
            <a:pPr>
              <a:lnSpc>
                <a:spcPct val="90000"/>
              </a:lnSpc>
              <a:buClr>
                <a:srgbClr val="1287C3"/>
              </a:buClr>
            </a:pPr>
            <a:endParaRPr lang="en-US" sz="500">
              <a:latin typeface="Aptos"/>
            </a:endParaRPr>
          </a:p>
          <a:p>
            <a:pPr>
              <a:lnSpc>
                <a:spcPct val="90000"/>
              </a:lnSpc>
              <a:buClr>
                <a:srgbClr val="1287C3"/>
              </a:buClr>
            </a:pPr>
            <a:endParaRPr lang="en-US" sz="500" b="1">
              <a:latin typeface="Aptos"/>
            </a:endParaRPr>
          </a:p>
          <a:p>
            <a:pPr>
              <a:lnSpc>
                <a:spcPct val="90000"/>
              </a:lnSpc>
              <a:buClr>
                <a:srgbClr val="1287C3"/>
              </a:buClr>
            </a:pPr>
            <a:endParaRPr lang="en-GB" sz="500">
              <a:latin typeface="Corbel" panose="020B0503020204020204"/>
            </a:endParaRPr>
          </a:p>
        </p:txBody>
      </p:sp>
      <p:pic>
        <p:nvPicPr>
          <p:cNvPr id="20" name="Picture 19" descr="A close-up of a cross section of a cell&#10;&#10;AI-generated content may be incorrect.">
            <a:extLst>
              <a:ext uri="{FF2B5EF4-FFF2-40B4-BE49-F238E27FC236}">
                <a16:creationId xmlns:a16="http://schemas.microsoft.com/office/drawing/2014/main" id="{1BE75DB6-90D1-BB90-D04B-0845B0A950AB}"/>
              </a:ext>
            </a:extLst>
          </p:cNvPr>
          <p:cNvPicPr>
            <a:picLocks noChangeAspect="1"/>
          </p:cNvPicPr>
          <p:nvPr/>
        </p:nvPicPr>
        <p:blipFill>
          <a:blip r:embed="rId4"/>
          <a:srcRect l="2475" t="231" r="254" b="-231"/>
          <a:stretch/>
        </p:blipFill>
        <p:spPr>
          <a:xfrm>
            <a:off x="1063734" y="2989904"/>
            <a:ext cx="10917796" cy="3086198"/>
          </a:xfrm>
          <a:prstGeom prst="rect">
            <a:avLst/>
          </a:prstGeom>
        </p:spPr>
      </p:pic>
      <p:sp>
        <p:nvSpPr>
          <p:cNvPr id="21" name="TextBox 4">
            <a:extLst>
              <a:ext uri="{FF2B5EF4-FFF2-40B4-BE49-F238E27FC236}">
                <a16:creationId xmlns:a16="http://schemas.microsoft.com/office/drawing/2014/main" id="{EE7E020E-0CC8-BD38-09E6-896D8570EFCC}"/>
              </a:ext>
            </a:extLst>
          </p:cNvPr>
          <p:cNvSpPr txBox="1"/>
          <p:nvPr/>
        </p:nvSpPr>
        <p:spPr>
          <a:xfrm>
            <a:off x="4243800" y="6166866"/>
            <a:ext cx="244731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a:t>Oxide layer between wires</a:t>
            </a:r>
            <a:endParaRPr lang="en-US" sz="1400"/>
          </a:p>
        </p:txBody>
      </p:sp>
      <p:sp>
        <p:nvSpPr>
          <p:cNvPr id="22" name="TextBox 6">
            <a:extLst>
              <a:ext uri="{FF2B5EF4-FFF2-40B4-BE49-F238E27FC236}">
                <a16:creationId xmlns:a16="http://schemas.microsoft.com/office/drawing/2014/main" id="{434C5E4F-2F77-D90C-DD2F-586FC56923E6}"/>
              </a:ext>
            </a:extLst>
          </p:cNvPr>
          <p:cNvSpPr txBox="1"/>
          <p:nvPr/>
        </p:nvSpPr>
        <p:spPr>
          <a:xfrm>
            <a:off x="1447389" y="1426890"/>
            <a:ext cx="264961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000"/>
              <a:t>15 wires per cable</a:t>
            </a:r>
          </a:p>
        </p:txBody>
      </p:sp>
      <p:sp>
        <p:nvSpPr>
          <p:cNvPr id="23" name="TextBox 9">
            <a:extLst>
              <a:ext uri="{FF2B5EF4-FFF2-40B4-BE49-F238E27FC236}">
                <a16:creationId xmlns:a16="http://schemas.microsoft.com/office/drawing/2014/main" id="{62A2E319-0D77-7831-10F0-64417C2CA806}"/>
              </a:ext>
            </a:extLst>
          </p:cNvPr>
          <p:cNvSpPr txBox="1"/>
          <p:nvPr/>
        </p:nvSpPr>
        <p:spPr>
          <a:xfrm>
            <a:off x="9414860" y="2279146"/>
            <a:ext cx="245265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a:t>Slight distortions at the edges</a:t>
            </a:r>
          </a:p>
        </p:txBody>
      </p:sp>
      <p:sp>
        <p:nvSpPr>
          <p:cNvPr id="24" name="TextBox 10">
            <a:extLst>
              <a:ext uri="{FF2B5EF4-FFF2-40B4-BE49-F238E27FC236}">
                <a16:creationId xmlns:a16="http://schemas.microsoft.com/office/drawing/2014/main" id="{5A799EBD-E71D-5DA6-3590-F8F191298806}"/>
              </a:ext>
            </a:extLst>
          </p:cNvPr>
          <p:cNvSpPr txBox="1"/>
          <p:nvPr/>
        </p:nvSpPr>
        <p:spPr>
          <a:xfrm>
            <a:off x="1448230" y="1885557"/>
            <a:ext cx="319000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000"/>
              <a:t>Rectangular window</a:t>
            </a:r>
          </a:p>
        </p:txBody>
      </p:sp>
      <p:cxnSp>
        <p:nvCxnSpPr>
          <p:cNvPr id="25" name="Straight Arrow Connector 24">
            <a:extLst>
              <a:ext uri="{FF2B5EF4-FFF2-40B4-BE49-F238E27FC236}">
                <a16:creationId xmlns:a16="http://schemas.microsoft.com/office/drawing/2014/main" id="{A103C88F-722E-0D40-C6B5-4CA157ABC1B8}"/>
              </a:ext>
            </a:extLst>
          </p:cNvPr>
          <p:cNvCxnSpPr/>
          <p:nvPr/>
        </p:nvCxnSpPr>
        <p:spPr>
          <a:xfrm flipH="1" flipV="1">
            <a:off x="4542027" y="4534873"/>
            <a:ext cx="569136" cy="162684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D28C56A-F987-3407-6676-26C8233DDBB7}"/>
              </a:ext>
            </a:extLst>
          </p:cNvPr>
          <p:cNvCxnSpPr>
            <a:cxnSpLocks/>
          </p:cNvCxnSpPr>
          <p:nvPr/>
        </p:nvCxnSpPr>
        <p:spPr>
          <a:xfrm>
            <a:off x="10519532" y="2617530"/>
            <a:ext cx="1219238" cy="118124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B723B60-8ED6-8E4B-24E2-8C3E4D15AFF5}"/>
              </a:ext>
            </a:extLst>
          </p:cNvPr>
          <p:cNvCxnSpPr>
            <a:cxnSpLocks/>
          </p:cNvCxnSpPr>
          <p:nvPr/>
        </p:nvCxnSpPr>
        <p:spPr>
          <a:xfrm>
            <a:off x="9970183" y="2608669"/>
            <a:ext cx="1848331" cy="2669801"/>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descr="A group of circles with white dots&#10;&#10;AI-generated content may be incorrect.">
            <a:extLst>
              <a:ext uri="{FF2B5EF4-FFF2-40B4-BE49-F238E27FC236}">
                <a16:creationId xmlns:a16="http://schemas.microsoft.com/office/drawing/2014/main" id="{718693EE-A7F2-C184-7CE0-338529EB4F5C}"/>
              </a:ext>
            </a:extLst>
          </p:cNvPr>
          <p:cNvPicPr>
            <a:picLocks noChangeAspect="1"/>
          </p:cNvPicPr>
          <p:nvPr/>
        </p:nvPicPr>
        <p:blipFill>
          <a:blip r:embed="rId5"/>
          <a:stretch>
            <a:fillRect/>
          </a:stretch>
        </p:blipFill>
        <p:spPr>
          <a:xfrm>
            <a:off x="4687186" y="296465"/>
            <a:ext cx="7292163" cy="1737372"/>
          </a:xfrm>
          <a:prstGeom prst="rect">
            <a:avLst/>
          </a:prstGeom>
        </p:spPr>
      </p:pic>
      <p:cxnSp>
        <p:nvCxnSpPr>
          <p:cNvPr id="30" name="Straight Arrow Connector 29">
            <a:extLst>
              <a:ext uri="{FF2B5EF4-FFF2-40B4-BE49-F238E27FC236}">
                <a16:creationId xmlns:a16="http://schemas.microsoft.com/office/drawing/2014/main" id="{F8669812-CA63-CED3-53C2-4138FFDE51CA}"/>
              </a:ext>
            </a:extLst>
          </p:cNvPr>
          <p:cNvCxnSpPr>
            <a:cxnSpLocks/>
          </p:cNvCxnSpPr>
          <p:nvPr/>
        </p:nvCxnSpPr>
        <p:spPr>
          <a:xfrm flipV="1">
            <a:off x="11175206" y="1441888"/>
            <a:ext cx="643309" cy="82122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64CC2CD-3617-5C45-7FA1-3114CA18DE5E}"/>
              </a:ext>
            </a:extLst>
          </p:cNvPr>
          <p:cNvSpPr txBox="1"/>
          <p:nvPr/>
        </p:nvSpPr>
        <p:spPr>
          <a:xfrm>
            <a:off x="11152554" y="658055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rPr>
              <a:t>Slide No:32</a:t>
            </a:r>
            <a:endParaRPr lang="en-GB"/>
          </a:p>
        </p:txBody>
      </p:sp>
      <p:sp>
        <p:nvSpPr>
          <p:cNvPr id="4" name="TextBox 3">
            <a:extLst>
              <a:ext uri="{FF2B5EF4-FFF2-40B4-BE49-F238E27FC236}">
                <a16:creationId xmlns:a16="http://schemas.microsoft.com/office/drawing/2014/main" id="{1C8933F1-57FC-E8E9-6944-61078132C511}"/>
              </a:ext>
            </a:extLst>
          </p:cNvPr>
          <p:cNvSpPr txBox="1"/>
          <p:nvPr/>
        </p:nvSpPr>
        <p:spPr>
          <a:xfrm>
            <a:off x="2605" y="6554503"/>
            <a:ext cx="4983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FFFFFF"/>
                </a:solidFill>
              </a:rPr>
              <a:t>Section: Rutherford Cable manufacture: Prototypes</a:t>
            </a:r>
            <a:endParaRPr lang="en-GB"/>
          </a:p>
        </p:txBody>
      </p:sp>
    </p:spTree>
    <p:extLst>
      <p:ext uri="{BB962C8B-B14F-4D97-AF65-F5344CB8AC3E}">
        <p14:creationId xmlns:p14="http://schemas.microsoft.com/office/powerpoint/2010/main" val="2509616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2BCF2-BC0F-9A6D-F79A-E71E25B3250D}"/>
              </a:ext>
            </a:extLst>
          </p:cNvPr>
          <p:cNvSpPr>
            <a:spLocks noGrp="1"/>
          </p:cNvSpPr>
          <p:nvPr>
            <p:ph type="title"/>
          </p:nvPr>
        </p:nvSpPr>
        <p:spPr>
          <a:xfrm>
            <a:off x="-1120665" y="118730"/>
            <a:ext cx="10018713" cy="724786"/>
          </a:xfrm>
        </p:spPr>
        <p:txBody>
          <a:bodyPr/>
          <a:lstStyle/>
          <a:p>
            <a:r>
              <a:rPr lang="en-GB"/>
              <a:t>Over to the Tevatron</a:t>
            </a:r>
          </a:p>
        </p:txBody>
      </p:sp>
      <p:sp>
        <p:nvSpPr>
          <p:cNvPr id="3" name="Content Placeholder 2">
            <a:extLst>
              <a:ext uri="{FF2B5EF4-FFF2-40B4-BE49-F238E27FC236}">
                <a16:creationId xmlns:a16="http://schemas.microsoft.com/office/drawing/2014/main" id="{AF0B4895-30A4-9D5C-EEB2-5068A7B2E40E}"/>
              </a:ext>
            </a:extLst>
          </p:cNvPr>
          <p:cNvSpPr>
            <a:spLocks noGrp="1"/>
          </p:cNvSpPr>
          <p:nvPr>
            <p:ph idx="1"/>
          </p:nvPr>
        </p:nvSpPr>
        <p:spPr>
          <a:xfrm>
            <a:off x="1465301" y="1225768"/>
            <a:ext cx="6908690" cy="5631711"/>
          </a:xfrm>
        </p:spPr>
        <p:txBody>
          <a:bodyPr vert="horz" lIns="91440" tIns="45720" rIns="91440" bIns="45720" rtlCol="0" anchor="ctr">
            <a:noAutofit/>
          </a:bodyPr>
          <a:lstStyle/>
          <a:p>
            <a:pPr>
              <a:buFont typeface="Calibri"/>
              <a:buChar char="-"/>
            </a:pPr>
            <a:r>
              <a:rPr lang="en-US" sz="1800">
                <a:latin typeface="Aptos"/>
              </a:rPr>
              <a:t>CERN did not opt for Rutherford Cable for their magnets. </a:t>
            </a:r>
            <a:endParaRPr lang="en-GB" sz="1800">
              <a:latin typeface="Aptos"/>
            </a:endParaRPr>
          </a:p>
          <a:p>
            <a:pPr>
              <a:buNone/>
            </a:pPr>
            <a:r>
              <a:rPr lang="en-US" sz="1800" b="1">
                <a:solidFill>
                  <a:srgbClr val="242424"/>
                </a:solidFill>
                <a:latin typeface="Segoe UI"/>
                <a:cs typeface="Segoe UI"/>
              </a:rPr>
              <a:t> </a:t>
            </a:r>
            <a:endParaRPr lang="en-US" sz="1800" i="1">
              <a:latin typeface="Aptos"/>
            </a:endParaRPr>
          </a:p>
          <a:p>
            <a:pPr>
              <a:buClr>
                <a:srgbClr val="1287C3"/>
              </a:buClr>
              <a:buFont typeface="Calibri"/>
              <a:buChar char="-"/>
            </a:pPr>
            <a:r>
              <a:rPr lang="en-US" sz="1800">
                <a:latin typeface="Aptos"/>
              </a:rPr>
              <a:t>Reinforced by RAL Metallurgist, David </a:t>
            </a:r>
            <a:r>
              <a:rPr lang="en-US" sz="1800" err="1">
                <a:latin typeface="Aptos"/>
              </a:rPr>
              <a:t>Larbaleister</a:t>
            </a:r>
            <a:r>
              <a:rPr lang="en-US" sz="1800">
                <a:latin typeface="Aptos"/>
              </a:rPr>
              <a:t>, commented that </a:t>
            </a:r>
            <a:endParaRPr lang="en-GB" sz="1800">
              <a:latin typeface="Aptos"/>
            </a:endParaRPr>
          </a:p>
          <a:p>
            <a:pPr marL="0" indent="0">
              <a:buClr>
                <a:srgbClr val="1287C3"/>
              </a:buClr>
              <a:buNone/>
            </a:pPr>
            <a:r>
              <a:rPr lang="en-US" sz="1800" i="1">
                <a:latin typeface="Aptos"/>
              </a:rPr>
              <a:t>   ‘Superconducting magnets were an exotic option'</a:t>
            </a:r>
          </a:p>
          <a:p>
            <a:pPr marL="0" indent="0">
              <a:buNone/>
            </a:pPr>
            <a:endParaRPr lang="en-US" sz="1800" i="1">
              <a:latin typeface="Aptos"/>
            </a:endParaRPr>
          </a:p>
          <a:p>
            <a:pPr>
              <a:buFont typeface="Calibri"/>
              <a:buChar char="-"/>
            </a:pPr>
            <a:r>
              <a:rPr lang="en-US" sz="1800">
                <a:latin typeface="Aptos"/>
              </a:rPr>
              <a:t>Robert Wilson, desired installation of superconducting synchrotron magnets to upgrade Fermilab's 400 GeV proton – proton synchrotron. </a:t>
            </a:r>
          </a:p>
          <a:p>
            <a:pPr>
              <a:buClr>
                <a:srgbClr val="1287C3"/>
              </a:buClr>
              <a:buFont typeface="Calibri"/>
              <a:buChar char="-"/>
            </a:pPr>
            <a:endParaRPr lang="en-US" sz="1800">
              <a:latin typeface="Aptos"/>
            </a:endParaRPr>
          </a:p>
          <a:p>
            <a:pPr>
              <a:buClr>
                <a:srgbClr val="1287C3"/>
              </a:buClr>
              <a:buFont typeface="Calibri"/>
              <a:buChar char="-"/>
            </a:pPr>
            <a:r>
              <a:rPr lang="en-US" sz="1800">
                <a:latin typeface="Aptos"/>
              </a:rPr>
              <a:t>Allowing for a significant increase to particle collision energy and effectively </a:t>
            </a:r>
            <a:r>
              <a:rPr lang="en-US" sz="1800" b="1">
                <a:latin typeface="Aptos"/>
              </a:rPr>
              <a:t>HALVING</a:t>
            </a:r>
            <a:r>
              <a:rPr lang="en-US" sz="1800">
                <a:latin typeface="Aptos"/>
              </a:rPr>
              <a:t> power consumption</a:t>
            </a:r>
          </a:p>
          <a:p>
            <a:pPr>
              <a:buClr>
                <a:srgbClr val="1287C3"/>
              </a:buClr>
              <a:buFont typeface="Calibri"/>
              <a:buChar char="-"/>
            </a:pPr>
            <a:endParaRPr lang="en-US" sz="1400">
              <a:latin typeface="Aptos"/>
            </a:endParaRPr>
          </a:p>
          <a:p>
            <a:pPr>
              <a:buClr>
                <a:srgbClr val="1287C3"/>
              </a:buClr>
              <a:buFont typeface="Calibri"/>
              <a:buChar char="-"/>
            </a:pPr>
            <a:endParaRPr lang="en-GB"/>
          </a:p>
        </p:txBody>
      </p:sp>
      <p:pic>
        <p:nvPicPr>
          <p:cNvPr id="6" name="Picture 5" descr="Picture">
            <a:extLst>
              <a:ext uri="{FF2B5EF4-FFF2-40B4-BE49-F238E27FC236}">
                <a16:creationId xmlns:a16="http://schemas.microsoft.com/office/drawing/2014/main" id="{10E6B231-AE5D-F481-B2E4-3F6B0B84A11F}"/>
              </a:ext>
            </a:extLst>
          </p:cNvPr>
          <p:cNvPicPr>
            <a:picLocks noChangeAspect="1"/>
          </p:cNvPicPr>
          <p:nvPr/>
        </p:nvPicPr>
        <p:blipFill>
          <a:blip r:embed="rId3"/>
          <a:stretch>
            <a:fillRect/>
          </a:stretch>
        </p:blipFill>
        <p:spPr>
          <a:xfrm>
            <a:off x="8249092" y="3548507"/>
            <a:ext cx="3810000" cy="2543175"/>
          </a:xfrm>
          <a:prstGeom prst="rect">
            <a:avLst/>
          </a:prstGeom>
        </p:spPr>
      </p:pic>
      <p:sp>
        <p:nvSpPr>
          <p:cNvPr id="7" name="TextBox 6">
            <a:extLst>
              <a:ext uri="{FF2B5EF4-FFF2-40B4-BE49-F238E27FC236}">
                <a16:creationId xmlns:a16="http://schemas.microsoft.com/office/drawing/2014/main" id="{820D9611-5E46-8293-B5B5-7B624E53AB68}"/>
              </a:ext>
            </a:extLst>
          </p:cNvPr>
          <p:cNvSpPr txBox="1"/>
          <p:nvPr/>
        </p:nvSpPr>
        <p:spPr>
          <a:xfrm>
            <a:off x="8250866" y="6097772"/>
            <a:ext cx="3806455" cy="7591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275"/>
              </a:lnSpc>
            </a:pPr>
            <a:r>
              <a:rPr lang="en-US" sz="1100">
                <a:latin typeface="Aptos"/>
                <a:cs typeface="Segoe UI"/>
              </a:rPr>
              <a:t>Tevatron Dipole in storage (2013): </a:t>
            </a:r>
          </a:p>
          <a:p>
            <a:pPr>
              <a:lnSpc>
                <a:spcPts val="1275"/>
              </a:lnSpc>
            </a:pPr>
            <a:r>
              <a:rPr lang="en-US" sz="1100">
                <a:latin typeface="Aptos"/>
                <a:cs typeface="Segoe UI"/>
              </a:rPr>
              <a:t>First particle accelerator to make use of Rutherford Cable within their superconducting magnets. Image credit – </a:t>
            </a:r>
            <a:r>
              <a:rPr lang="en-US" sz="1100" b="1">
                <a:latin typeface="Aptos"/>
                <a:cs typeface="Segoe UI"/>
              </a:rPr>
              <a:t>Steve </a:t>
            </a:r>
            <a:r>
              <a:rPr lang="en-US" sz="1100" b="1" err="1">
                <a:latin typeface="Aptos"/>
                <a:cs typeface="Segoe UI"/>
              </a:rPr>
              <a:t>Krave</a:t>
            </a:r>
            <a:r>
              <a:rPr lang="en-US" sz="1100" b="1">
                <a:latin typeface="Aptos"/>
                <a:cs typeface="Segoe UI"/>
              </a:rPr>
              <a:t> Flickr</a:t>
            </a:r>
          </a:p>
        </p:txBody>
      </p:sp>
      <p:pic>
        <p:nvPicPr>
          <p:cNvPr id="8" name="Picture 7" descr="Image result for RHIC">
            <a:extLst>
              <a:ext uri="{FF2B5EF4-FFF2-40B4-BE49-F238E27FC236}">
                <a16:creationId xmlns:a16="http://schemas.microsoft.com/office/drawing/2014/main" id="{B0C17F32-8703-491B-24B6-8C329477B0FD}"/>
              </a:ext>
            </a:extLst>
          </p:cNvPr>
          <p:cNvPicPr>
            <a:picLocks noChangeAspect="1"/>
          </p:cNvPicPr>
          <p:nvPr/>
        </p:nvPicPr>
        <p:blipFill>
          <a:blip r:embed="rId4"/>
          <a:stretch>
            <a:fillRect/>
          </a:stretch>
        </p:blipFill>
        <p:spPr>
          <a:xfrm>
            <a:off x="8359628" y="2216"/>
            <a:ext cx="3695256" cy="2662568"/>
          </a:xfrm>
          <a:prstGeom prst="rect">
            <a:avLst/>
          </a:prstGeom>
        </p:spPr>
      </p:pic>
      <p:sp>
        <p:nvSpPr>
          <p:cNvPr id="9" name="TextBox 8">
            <a:extLst>
              <a:ext uri="{FF2B5EF4-FFF2-40B4-BE49-F238E27FC236}">
                <a16:creationId xmlns:a16="http://schemas.microsoft.com/office/drawing/2014/main" id="{29C02DF9-2DDF-23E2-7CC3-BCDE29493B3E}"/>
              </a:ext>
            </a:extLst>
          </p:cNvPr>
          <p:cNvSpPr txBox="1"/>
          <p:nvPr/>
        </p:nvSpPr>
        <p:spPr>
          <a:xfrm>
            <a:off x="8250865" y="2775098"/>
            <a:ext cx="393050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ea typeface="+mn-lt"/>
                <a:cs typeface="+mn-lt"/>
              </a:rPr>
              <a:t>RHIC (2011): The tunnel seen here was originally intended for the ISABELLE project. Although the team successfully developed prototype superconducting magnets, the project was ultimately hindered by persistent technical challenges. Image credit - BNL</a:t>
            </a:r>
            <a:endParaRPr lang="en-US"/>
          </a:p>
        </p:txBody>
      </p:sp>
      <p:sp>
        <p:nvSpPr>
          <p:cNvPr id="4" name="TextBox 3">
            <a:extLst>
              <a:ext uri="{FF2B5EF4-FFF2-40B4-BE49-F238E27FC236}">
                <a16:creationId xmlns:a16="http://schemas.microsoft.com/office/drawing/2014/main" id="{8B1B7B67-77ED-4057-1491-02B47130D0D0}"/>
              </a:ext>
            </a:extLst>
          </p:cNvPr>
          <p:cNvSpPr txBox="1"/>
          <p:nvPr/>
        </p:nvSpPr>
        <p:spPr>
          <a:xfrm>
            <a:off x="11224195" y="658055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rPr>
              <a:t>Slide No:33</a:t>
            </a:r>
            <a:endParaRPr lang="en-GB"/>
          </a:p>
        </p:txBody>
      </p:sp>
      <p:sp>
        <p:nvSpPr>
          <p:cNvPr id="5" name="TextBox 4">
            <a:extLst>
              <a:ext uri="{FF2B5EF4-FFF2-40B4-BE49-F238E27FC236}">
                <a16:creationId xmlns:a16="http://schemas.microsoft.com/office/drawing/2014/main" id="{E7A548E6-FA76-69B0-FE5D-8F765333CEDB}"/>
              </a:ext>
            </a:extLst>
          </p:cNvPr>
          <p:cNvSpPr txBox="1"/>
          <p:nvPr/>
        </p:nvSpPr>
        <p:spPr>
          <a:xfrm>
            <a:off x="93785" y="6476348"/>
            <a:ext cx="51529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FFFFFF"/>
                </a:solidFill>
              </a:rPr>
              <a:t>Section: Rutherford Cable HEP application : Tevatron</a:t>
            </a:r>
            <a:endParaRPr lang="en-GB"/>
          </a:p>
        </p:txBody>
      </p:sp>
    </p:spTree>
    <p:extLst>
      <p:ext uri="{BB962C8B-B14F-4D97-AF65-F5344CB8AC3E}">
        <p14:creationId xmlns:p14="http://schemas.microsoft.com/office/powerpoint/2010/main" val="3854142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26382-4362-2B59-B9FA-A08395C94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0F1485-0B9A-F950-5BD3-5D538ECC8FB0}"/>
              </a:ext>
            </a:extLst>
          </p:cNvPr>
          <p:cNvSpPr>
            <a:spLocks noGrp="1"/>
          </p:cNvSpPr>
          <p:nvPr>
            <p:ph type="title"/>
          </p:nvPr>
        </p:nvSpPr>
        <p:spPr>
          <a:xfrm>
            <a:off x="-615618" y="189614"/>
            <a:ext cx="10018713" cy="724786"/>
          </a:xfrm>
        </p:spPr>
        <p:txBody>
          <a:bodyPr/>
          <a:lstStyle/>
          <a:p>
            <a:r>
              <a:rPr lang="en-GB"/>
              <a:t>Innovation at Fermilab</a:t>
            </a:r>
          </a:p>
        </p:txBody>
      </p:sp>
      <p:sp>
        <p:nvSpPr>
          <p:cNvPr id="4" name="TextBox 3">
            <a:extLst>
              <a:ext uri="{FF2B5EF4-FFF2-40B4-BE49-F238E27FC236}">
                <a16:creationId xmlns:a16="http://schemas.microsoft.com/office/drawing/2014/main" id="{3CBBA9A0-1DBE-1F54-719B-812B662D091F}"/>
              </a:ext>
            </a:extLst>
          </p:cNvPr>
          <p:cNvSpPr txBox="1"/>
          <p:nvPr/>
        </p:nvSpPr>
        <p:spPr>
          <a:xfrm>
            <a:off x="1548745" y="2192934"/>
            <a:ext cx="5844362" cy="315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657"/>
              </a:lnSpc>
            </a:pPr>
            <a:r>
              <a:rPr lang="en-US" sz="2000">
                <a:latin typeface="Aptos"/>
                <a:cs typeface="Segoe UI"/>
              </a:rPr>
              <a:t>They selected a rectangular window, flat, twisted</a:t>
            </a:r>
            <a:r>
              <a:rPr lang="en-US" sz="2000" b="1">
                <a:latin typeface="Aptos"/>
                <a:cs typeface="Segoe UI"/>
              </a:rPr>
              <a:t> 23 strand Rutherford Cable. </a:t>
            </a:r>
            <a:endParaRPr lang="en-US" sz="2000" b="1"/>
          </a:p>
          <a:p>
            <a:pPr>
              <a:lnSpc>
                <a:spcPts val="1657"/>
              </a:lnSpc>
            </a:pPr>
            <a:endParaRPr lang="en-US" sz="2000">
              <a:latin typeface="Aptos"/>
              <a:cs typeface="Segoe UI"/>
            </a:endParaRPr>
          </a:p>
          <a:p>
            <a:pPr>
              <a:lnSpc>
                <a:spcPts val="1657"/>
              </a:lnSpc>
            </a:pPr>
            <a:r>
              <a:rPr lang="en-US" sz="2000">
                <a:latin typeface="Aptos"/>
                <a:cs typeface="Segoe UI"/>
              </a:rPr>
              <a:t>This was termed '</a:t>
            </a:r>
            <a:r>
              <a:rPr lang="en-US" sz="2000" b="1">
                <a:latin typeface="Aptos"/>
                <a:cs typeface="Segoe UI"/>
              </a:rPr>
              <a:t>Zebra' </a:t>
            </a:r>
            <a:r>
              <a:rPr lang="en-US" sz="2000">
                <a:latin typeface="Aptos"/>
                <a:cs typeface="Segoe UI"/>
              </a:rPr>
              <a:t>cable as the coated strands formed a stripy pattern. </a:t>
            </a:r>
            <a:endParaRPr lang="en-GB" sz="2000"/>
          </a:p>
          <a:p>
            <a:pPr>
              <a:lnSpc>
                <a:spcPts val="1657"/>
              </a:lnSpc>
            </a:pPr>
            <a:endParaRPr lang="en-US" sz="2000">
              <a:latin typeface="Aptos"/>
              <a:cs typeface="Segoe UI"/>
            </a:endParaRPr>
          </a:p>
          <a:p>
            <a:pPr>
              <a:lnSpc>
                <a:spcPts val="1657"/>
              </a:lnSpc>
            </a:pPr>
            <a:endParaRPr lang="en-US" sz="2000">
              <a:latin typeface="Aptos"/>
              <a:cs typeface="Segoe UI"/>
            </a:endParaRPr>
          </a:p>
          <a:p>
            <a:pPr>
              <a:lnSpc>
                <a:spcPts val="1657"/>
              </a:lnSpc>
            </a:pPr>
            <a:r>
              <a:rPr lang="en-US" sz="2000" b="1">
                <a:latin typeface="Aptos"/>
                <a:cs typeface="Segoe UI"/>
              </a:rPr>
              <a:t>Keystone angling</a:t>
            </a:r>
          </a:p>
          <a:p>
            <a:pPr>
              <a:lnSpc>
                <a:spcPts val="1657"/>
              </a:lnSpc>
            </a:pPr>
            <a:endParaRPr lang="en-US" sz="2000" b="1">
              <a:latin typeface="Aptos"/>
              <a:cs typeface="Segoe UI"/>
            </a:endParaRPr>
          </a:p>
          <a:p>
            <a:pPr>
              <a:lnSpc>
                <a:spcPts val="1657"/>
              </a:lnSpc>
            </a:pPr>
            <a:endParaRPr lang="en-US" sz="2000">
              <a:latin typeface="Aptos"/>
              <a:cs typeface="Segoe UI"/>
            </a:endParaRPr>
          </a:p>
          <a:p>
            <a:pPr>
              <a:lnSpc>
                <a:spcPts val="1657"/>
              </a:lnSpc>
            </a:pPr>
            <a:r>
              <a:rPr lang="en-US" sz="2000" b="1">
                <a:latin typeface="Aptos"/>
                <a:cs typeface="Segoe UI"/>
              </a:rPr>
              <a:t>Kapton insulation </a:t>
            </a:r>
          </a:p>
          <a:p>
            <a:pPr>
              <a:lnSpc>
                <a:spcPts val="1657"/>
              </a:lnSpc>
            </a:pPr>
            <a:endParaRPr lang="en-US" sz="2000" b="1">
              <a:latin typeface="Aptos"/>
              <a:cs typeface="Segoe UI"/>
            </a:endParaRPr>
          </a:p>
          <a:p>
            <a:pPr>
              <a:lnSpc>
                <a:spcPts val="1657"/>
              </a:lnSpc>
            </a:pPr>
            <a:endParaRPr lang="en-GB" sz="2000">
              <a:latin typeface="Aptos"/>
              <a:cs typeface="Segoe UI"/>
            </a:endParaRPr>
          </a:p>
          <a:p>
            <a:pPr>
              <a:lnSpc>
                <a:spcPts val="1657"/>
              </a:lnSpc>
            </a:pPr>
            <a:r>
              <a:rPr lang="en-GB" sz="2000" b="1">
                <a:latin typeface="Aptos"/>
                <a:cs typeface="Segoe UI"/>
              </a:rPr>
              <a:t>Effective cryogenics</a:t>
            </a:r>
            <a:endParaRPr lang="en-GB" sz="2000">
              <a:latin typeface="Aptos"/>
              <a:cs typeface="Segoe UI"/>
            </a:endParaRPr>
          </a:p>
        </p:txBody>
      </p:sp>
      <p:pic>
        <p:nvPicPr>
          <p:cNvPr id="5" name="Picture 4" descr="A close-up of a cell&#10;&#10;AI-generated content may be incorrect.">
            <a:extLst>
              <a:ext uri="{FF2B5EF4-FFF2-40B4-BE49-F238E27FC236}">
                <a16:creationId xmlns:a16="http://schemas.microsoft.com/office/drawing/2014/main" id="{1BBC3C2A-860D-2910-5C4B-D6D8D1385416}"/>
              </a:ext>
            </a:extLst>
          </p:cNvPr>
          <p:cNvPicPr>
            <a:picLocks noChangeAspect="1"/>
          </p:cNvPicPr>
          <p:nvPr/>
        </p:nvPicPr>
        <p:blipFill>
          <a:blip r:embed="rId4"/>
          <a:stretch>
            <a:fillRect/>
          </a:stretch>
        </p:blipFill>
        <p:spPr>
          <a:xfrm>
            <a:off x="7385419" y="460523"/>
            <a:ext cx="4651301" cy="3473745"/>
          </a:xfrm>
          <a:prstGeom prst="rect">
            <a:avLst/>
          </a:prstGeom>
        </p:spPr>
      </p:pic>
      <p:sp>
        <p:nvSpPr>
          <p:cNvPr id="10" name="TextBox 9">
            <a:extLst>
              <a:ext uri="{FF2B5EF4-FFF2-40B4-BE49-F238E27FC236}">
                <a16:creationId xmlns:a16="http://schemas.microsoft.com/office/drawing/2014/main" id="{9350ECA7-D812-3928-3DA2-2E25F99BDA92}"/>
              </a:ext>
            </a:extLst>
          </p:cNvPr>
          <p:cNvSpPr txBox="1"/>
          <p:nvPr/>
        </p:nvSpPr>
        <p:spPr>
          <a:xfrm>
            <a:off x="8711609" y="4121888"/>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a:t>Compaction to align with the magnet design</a:t>
            </a:r>
          </a:p>
        </p:txBody>
      </p:sp>
      <p:pic>
        <p:nvPicPr>
          <p:cNvPr id="20" name="Picture 19" descr="Image result for keystone angle rutherford cable">
            <a:extLst>
              <a:ext uri="{FF2B5EF4-FFF2-40B4-BE49-F238E27FC236}">
                <a16:creationId xmlns:a16="http://schemas.microsoft.com/office/drawing/2014/main" id="{3F37AA38-02A0-D150-6A11-566D025A93E4}"/>
              </a:ext>
            </a:extLst>
          </p:cNvPr>
          <p:cNvPicPr>
            <a:picLocks noChangeAspect="1"/>
          </p:cNvPicPr>
          <p:nvPr/>
        </p:nvPicPr>
        <p:blipFill>
          <a:blip r:embed="rId5"/>
          <a:srcRect l="-211" t="14224" r="-171" b="1724"/>
          <a:stretch/>
        </p:blipFill>
        <p:spPr>
          <a:xfrm>
            <a:off x="7374050" y="4558267"/>
            <a:ext cx="4814533" cy="1289940"/>
          </a:xfrm>
          <a:prstGeom prst="rect">
            <a:avLst/>
          </a:prstGeom>
        </p:spPr>
      </p:pic>
      <p:sp>
        <p:nvSpPr>
          <p:cNvPr id="21" name="TextBox 20">
            <a:extLst>
              <a:ext uri="{FF2B5EF4-FFF2-40B4-BE49-F238E27FC236}">
                <a16:creationId xmlns:a16="http://schemas.microsoft.com/office/drawing/2014/main" id="{6AF24D77-C484-3B47-F0A8-34A725122E15}"/>
              </a:ext>
            </a:extLst>
          </p:cNvPr>
          <p:cNvSpPr txBox="1"/>
          <p:nvPr/>
        </p:nvSpPr>
        <p:spPr>
          <a:xfrm>
            <a:off x="9092609" y="6399028"/>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a:t>Image credit:  </a:t>
            </a:r>
            <a:r>
              <a:rPr lang="en-GB" sz="1100">
                <a:ea typeface="+mn-lt"/>
                <a:cs typeface="+mn-lt"/>
                <a:hlinkClick r:id="rId6"/>
              </a:rPr>
              <a:t>Charlie Sanabria</a:t>
            </a:r>
            <a:endParaRPr lang="en-GB" sz="1100"/>
          </a:p>
        </p:txBody>
      </p:sp>
      <p:sp>
        <p:nvSpPr>
          <p:cNvPr id="3" name="TextBox 2">
            <a:extLst>
              <a:ext uri="{FF2B5EF4-FFF2-40B4-BE49-F238E27FC236}">
                <a16:creationId xmlns:a16="http://schemas.microsoft.com/office/drawing/2014/main" id="{3C6FAB0F-03E4-2731-2336-A2949EFF1783}"/>
              </a:ext>
            </a:extLst>
          </p:cNvPr>
          <p:cNvSpPr txBox="1"/>
          <p:nvPr/>
        </p:nvSpPr>
        <p:spPr>
          <a:xfrm>
            <a:off x="11185118" y="652845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rPr>
              <a:t>Slide No:34</a:t>
            </a:r>
            <a:endParaRPr lang="en-GB"/>
          </a:p>
        </p:txBody>
      </p:sp>
      <p:sp>
        <p:nvSpPr>
          <p:cNvPr id="6" name="TextBox 5">
            <a:extLst>
              <a:ext uri="{FF2B5EF4-FFF2-40B4-BE49-F238E27FC236}">
                <a16:creationId xmlns:a16="http://schemas.microsoft.com/office/drawing/2014/main" id="{DF469547-E0E4-D42E-C3B0-A0BA85941DAA}"/>
              </a:ext>
            </a:extLst>
          </p:cNvPr>
          <p:cNvSpPr txBox="1"/>
          <p:nvPr/>
        </p:nvSpPr>
        <p:spPr>
          <a:xfrm>
            <a:off x="2605" y="6489374"/>
            <a:ext cx="51659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FFFFFF"/>
                </a:solidFill>
              </a:rPr>
              <a:t>Section: Rutherford Cable HEP application : Tevatron</a:t>
            </a:r>
            <a:endParaRPr lang="en-GB"/>
          </a:p>
        </p:txBody>
      </p:sp>
    </p:spTree>
    <p:extLst>
      <p:ext uri="{BB962C8B-B14F-4D97-AF65-F5344CB8AC3E}">
        <p14:creationId xmlns:p14="http://schemas.microsoft.com/office/powerpoint/2010/main" val="2392825830"/>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3D80-11B3-27ED-D848-371868C3DF0B}"/>
              </a:ext>
            </a:extLst>
          </p:cNvPr>
          <p:cNvSpPr>
            <a:spLocks noGrp="1"/>
          </p:cNvSpPr>
          <p:nvPr>
            <p:ph type="title"/>
          </p:nvPr>
        </p:nvSpPr>
        <p:spPr>
          <a:xfrm>
            <a:off x="1245379" y="-166607"/>
            <a:ext cx="4587849" cy="1268277"/>
          </a:xfrm>
        </p:spPr>
        <p:txBody>
          <a:bodyPr/>
          <a:lstStyle/>
          <a:p>
            <a:r>
              <a:rPr lang="en-GB"/>
              <a:t>Mass production</a:t>
            </a:r>
          </a:p>
        </p:txBody>
      </p:sp>
      <p:sp>
        <p:nvSpPr>
          <p:cNvPr id="3" name="Content Placeholder 2">
            <a:extLst>
              <a:ext uri="{FF2B5EF4-FFF2-40B4-BE49-F238E27FC236}">
                <a16:creationId xmlns:a16="http://schemas.microsoft.com/office/drawing/2014/main" id="{D52E8E04-38B1-C45D-3D84-51D49EBA71E5}"/>
              </a:ext>
            </a:extLst>
          </p:cNvPr>
          <p:cNvSpPr>
            <a:spLocks noGrp="1"/>
          </p:cNvSpPr>
          <p:nvPr>
            <p:ph idx="1"/>
          </p:nvPr>
        </p:nvSpPr>
        <p:spPr>
          <a:xfrm>
            <a:off x="1708944" y="926053"/>
            <a:ext cx="6507609" cy="5494148"/>
          </a:xfrm>
        </p:spPr>
        <p:txBody>
          <a:bodyPr vert="horz" lIns="91440" tIns="45720" rIns="91440" bIns="45720" rtlCol="0" anchor="ctr">
            <a:noAutofit/>
          </a:bodyPr>
          <a:lstStyle/>
          <a:p>
            <a:pPr>
              <a:buClr>
                <a:srgbClr val="1287C3"/>
              </a:buClr>
            </a:pPr>
            <a:r>
              <a:rPr lang="en-US" sz="1600">
                <a:latin typeface="Aptos"/>
              </a:rPr>
              <a:t>Limited market and few sources</a:t>
            </a:r>
            <a:endParaRPr lang="en-GB" sz="1600">
              <a:latin typeface="Aptos"/>
            </a:endParaRPr>
          </a:p>
          <a:p>
            <a:pPr>
              <a:buClr>
                <a:srgbClr val="1287C3"/>
              </a:buClr>
            </a:pPr>
            <a:r>
              <a:rPr lang="en-US" sz="1600">
                <a:latin typeface="Aptos"/>
              </a:rPr>
              <a:t>Fermilab aided industrial partners</a:t>
            </a:r>
          </a:p>
          <a:p>
            <a:pPr lvl="1">
              <a:buClr>
                <a:srgbClr val="1287C3"/>
              </a:buClr>
              <a:buFont typeface="Courier New"/>
              <a:buChar char="o"/>
            </a:pPr>
            <a:r>
              <a:rPr lang="en-US" sz="1200">
                <a:latin typeface="Aptos"/>
              </a:rPr>
              <a:t>NbTi acquisition / Expertise / Equipment provision</a:t>
            </a:r>
          </a:p>
          <a:p>
            <a:pPr>
              <a:buClr>
                <a:srgbClr val="1287C3"/>
              </a:buClr>
            </a:pPr>
            <a:r>
              <a:rPr lang="en-US" sz="1600">
                <a:latin typeface="Aptos"/>
              </a:rPr>
              <a:t>Wire is sent to Fermilab for Quality assurance and cabling</a:t>
            </a:r>
          </a:p>
          <a:p>
            <a:pPr>
              <a:buClr>
                <a:srgbClr val="1287C3"/>
              </a:buClr>
            </a:pPr>
            <a:r>
              <a:rPr lang="en-US" sz="1600" b="1">
                <a:latin typeface="Aptos"/>
              </a:rPr>
              <a:t>Close collaboration facilitated mass production</a:t>
            </a:r>
          </a:p>
          <a:p>
            <a:pPr>
              <a:buClr>
                <a:srgbClr val="1287C3"/>
              </a:buClr>
            </a:pPr>
            <a:r>
              <a:rPr lang="en-US" sz="1600">
                <a:latin typeface="Aptos"/>
              </a:rPr>
              <a:t>Contention between commerce and Fermilab</a:t>
            </a:r>
          </a:p>
          <a:p>
            <a:pPr lvl="1">
              <a:buClr>
                <a:srgbClr val="1287C3"/>
              </a:buClr>
              <a:buFont typeface="Courier New"/>
              <a:buChar char="o"/>
            </a:pPr>
            <a:r>
              <a:rPr lang="en-US" sz="1600">
                <a:latin typeface="Aptos"/>
              </a:rPr>
              <a:t>Being open with the scientific community</a:t>
            </a:r>
          </a:p>
          <a:p>
            <a:pPr marL="0" indent="0">
              <a:buClr>
                <a:srgbClr val="1287C3"/>
              </a:buClr>
              <a:buNone/>
            </a:pPr>
            <a:endParaRPr lang="en-GB" sz="1600"/>
          </a:p>
          <a:p>
            <a:pPr marL="0" indent="0">
              <a:buNone/>
            </a:pPr>
            <a:r>
              <a:rPr lang="en-GB" sz="1600"/>
              <a:t>By 1974, </a:t>
            </a:r>
          </a:p>
          <a:p>
            <a:pPr>
              <a:buClr>
                <a:srgbClr val="1287C3"/>
              </a:buClr>
            </a:pPr>
            <a:r>
              <a:rPr lang="en-GB" sz="1600"/>
              <a:t>Production lines were more efficient and capable of mass assembly of </a:t>
            </a:r>
            <a:r>
              <a:rPr lang="en-GB" sz="1600" err="1"/>
              <a:t>NbTi</a:t>
            </a:r>
            <a:r>
              <a:rPr lang="en-GB" sz="1600"/>
              <a:t>. </a:t>
            </a:r>
          </a:p>
          <a:p>
            <a:pPr>
              <a:buClr>
                <a:srgbClr val="1287C3"/>
              </a:buClr>
            </a:pPr>
            <a:r>
              <a:rPr lang="en-GB" sz="1600"/>
              <a:t>Greater competition </a:t>
            </a:r>
          </a:p>
          <a:p>
            <a:pPr>
              <a:buClr>
                <a:srgbClr val="1287C3"/>
              </a:buClr>
            </a:pPr>
            <a:r>
              <a:rPr lang="en-GB" sz="1600"/>
              <a:t>Consistent performance</a:t>
            </a:r>
          </a:p>
        </p:txBody>
      </p:sp>
      <p:pic>
        <p:nvPicPr>
          <p:cNvPr id="5" name="Picture 4" descr="A few people in white protective suits working in a laboratory&#10;&#10;AI-generated content may be incorrect.">
            <a:extLst>
              <a:ext uri="{FF2B5EF4-FFF2-40B4-BE49-F238E27FC236}">
                <a16:creationId xmlns:a16="http://schemas.microsoft.com/office/drawing/2014/main" id="{0EC962BC-C060-AAE1-0B44-41EBAEFA3D01}"/>
              </a:ext>
            </a:extLst>
          </p:cNvPr>
          <p:cNvPicPr>
            <a:picLocks noChangeAspect="1"/>
          </p:cNvPicPr>
          <p:nvPr/>
        </p:nvPicPr>
        <p:blipFill>
          <a:blip r:embed="rId3"/>
          <a:stretch>
            <a:fillRect/>
          </a:stretch>
        </p:blipFill>
        <p:spPr>
          <a:xfrm>
            <a:off x="9512005" y="164508"/>
            <a:ext cx="2634874" cy="3093527"/>
          </a:xfrm>
          <a:prstGeom prst="rect">
            <a:avLst/>
          </a:prstGeom>
        </p:spPr>
      </p:pic>
      <p:sp>
        <p:nvSpPr>
          <p:cNvPr id="6" name="TextBox 5">
            <a:extLst>
              <a:ext uri="{FF2B5EF4-FFF2-40B4-BE49-F238E27FC236}">
                <a16:creationId xmlns:a16="http://schemas.microsoft.com/office/drawing/2014/main" id="{0830772A-54F1-48E1-A8CD-E5CB2C896424}"/>
              </a:ext>
            </a:extLst>
          </p:cNvPr>
          <p:cNvSpPr txBox="1"/>
          <p:nvPr/>
        </p:nvSpPr>
        <p:spPr>
          <a:xfrm>
            <a:off x="9419095" y="3264976"/>
            <a:ext cx="2775488"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err="1"/>
              <a:t>NbTi</a:t>
            </a:r>
            <a:r>
              <a:rPr lang="en-GB" sz="1100"/>
              <a:t> rod insertion into copper billet at Intermagnetics General Corp  Image credit: IGC</a:t>
            </a:r>
            <a:endParaRPr lang="en-US"/>
          </a:p>
        </p:txBody>
      </p:sp>
      <p:pic>
        <p:nvPicPr>
          <p:cNvPr id="7" name="Picture 6">
            <a:extLst>
              <a:ext uri="{FF2B5EF4-FFF2-40B4-BE49-F238E27FC236}">
                <a16:creationId xmlns:a16="http://schemas.microsoft.com/office/drawing/2014/main" id="{32CA03B6-17DE-5B6D-751C-040877010B74}"/>
              </a:ext>
            </a:extLst>
          </p:cNvPr>
          <p:cNvPicPr>
            <a:picLocks noChangeAspect="1"/>
          </p:cNvPicPr>
          <p:nvPr/>
        </p:nvPicPr>
        <p:blipFill>
          <a:blip r:embed="rId4"/>
          <a:srcRect t="3183" r="-1401" b="-1191"/>
          <a:stretch/>
        </p:blipFill>
        <p:spPr>
          <a:xfrm>
            <a:off x="7937542" y="3975009"/>
            <a:ext cx="4249774" cy="2887042"/>
          </a:xfrm>
          <a:prstGeom prst="rect">
            <a:avLst/>
          </a:prstGeom>
        </p:spPr>
      </p:pic>
      <p:sp>
        <p:nvSpPr>
          <p:cNvPr id="4" name="TextBox 3">
            <a:extLst>
              <a:ext uri="{FF2B5EF4-FFF2-40B4-BE49-F238E27FC236}">
                <a16:creationId xmlns:a16="http://schemas.microsoft.com/office/drawing/2014/main" id="{E595F4C1-4824-575B-9B2A-B16D32DFF73E}"/>
              </a:ext>
            </a:extLst>
          </p:cNvPr>
          <p:cNvSpPr txBox="1"/>
          <p:nvPr/>
        </p:nvSpPr>
        <p:spPr>
          <a:xfrm>
            <a:off x="11250246" y="658055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rPr>
              <a:t>Slide No:35</a:t>
            </a:r>
            <a:endParaRPr lang="en-GB"/>
          </a:p>
        </p:txBody>
      </p:sp>
      <p:sp>
        <p:nvSpPr>
          <p:cNvPr id="8" name="TextBox 7">
            <a:extLst>
              <a:ext uri="{FF2B5EF4-FFF2-40B4-BE49-F238E27FC236}">
                <a16:creationId xmlns:a16="http://schemas.microsoft.com/office/drawing/2014/main" id="{784E032D-DCBB-5A69-CBAE-928922496129}"/>
              </a:ext>
            </a:extLst>
          </p:cNvPr>
          <p:cNvSpPr txBox="1"/>
          <p:nvPr/>
        </p:nvSpPr>
        <p:spPr>
          <a:xfrm>
            <a:off x="2605" y="6554502"/>
            <a:ext cx="609730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FFFFFF"/>
                </a:solidFill>
              </a:rPr>
              <a:t>Section: Rutherford Cable HEP application : Tevatron</a:t>
            </a:r>
            <a:endParaRPr lang="en-GB"/>
          </a:p>
        </p:txBody>
      </p:sp>
    </p:spTree>
    <p:extLst>
      <p:ext uri="{BB962C8B-B14F-4D97-AF65-F5344CB8AC3E}">
        <p14:creationId xmlns:p14="http://schemas.microsoft.com/office/powerpoint/2010/main" val="2704610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20435-DF48-3DA9-D0ED-AB57C09DA0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55ECF2-8D56-7FFE-292B-8762404DD72A}"/>
              </a:ext>
            </a:extLst>
          </p:cNvPr>
          <p:cNvSpPr>
            <a:spLocks noGrp="1"/>
          </p:cNvSpPr>
          <p:nvPr>
            <p:ph type="title"/>
          </p:nvPr>
        </p:nvSpPr>
        <p:spPr>
          <a:xfrm>
            <a:off x="2297972" y="-147234"/>
            <a:ext cx="7765001" cy="1268277"/>
          </a:xfrm>
        </p:spPr>
        <p:txBody>
          <a:bodyPr>
            <a:normAutofit/>
          </a:bodyPr>
          <a:lstStyle/>
          <a:p>
            <a:endParaRPr lang="en-GB" u="sng"/>
          </a:p>
        </p:txBody>
      </p:sp>
      <p:pic>
        <p:nvPicPr>
          <p:cNvPr id="11" name="Picture 10">
            <a:extLst>
              <a:ext uri="{FF2B5EF4-FFF2-40B4-BE49-F238E27FC236}">
                <a16:creationId xmlns:a16="http://schemas.microsoft.com/office/drawing/2014/main" id="{0B936BC5-828B-EAF1-A403-72171BCD480F}"/>
              </a:ext>
            </a:extLst>
          </p:cNvPr>
          <p:cNvPicPr>
            <a:picLocks noChangeAspect="1"/>
          </p:cNvPicPr>
          <p:nvPr/>
        </p:nvPicPr>
        <p:blipFill>
          <a:blip r:embed="rId3"/>
          <a:stretch>
            <a:fillRect/>
          </a:stretch>
        </p:blipFill>
        <p:spPr>
          <a:xfrm>
            <a:off x="5850550" y="2453"/>
            <a:ext cx="6434237" cy="3644040"/>
          </a:xfrm>
          <a:prstGeom prst="rect">
            <a:avLst/>
          </a:prstGeom>
        </p:spPr>
      </p:pic>
      <p:pic>
        <p:nvPicPr>
          <p:cNvPr id="8" name="Picture 7" descr="View of the interior of the Relativistic Heavy Ion Collider tunnel with a central cylindrical tube,">
            <a:extLst>
              <a:ext uri="{FF2B5EF4-FFF2-40B4-BE49-F238E27FC236}">
                <a16:creationId xmlns:a16="http://schemas.microsoft.com/office/drawing/2014/main" id="{6A04DB7D-AE85-D72D-9556-C8A8C9090A04}"/>
              </a:ext>
            </a:extLst>
          </p:cNvPr>
          <p:cNvPicPr>
            <a:picLocks noChangeAspect="1"/>
          </p:cNvPicPr>
          <p:nvPr/>
        </p:nvPicPr>
        <p:blipFill>
          <a:blip r:embed="rId4"/>
          <a:stretch>
            <a:fillRect/>
          </a:stretch>
        </p:blipFill>
        <p:spPr>
          <a:xfrm>
            <a:off x="-1370" y="846"/>
            <a:ext cx="6199893" cy="3640633"/>
          </a:xfrm>
          <a:prstGeom prst="rect">
            <a:avLst/>
          </a:prstGeom>
        </p:spPr>
      </p:pic>
      <p:sp>
        <p:nvSpPr>
          <p:cNvPr id="9" name="TextBox 8">
            <a:extLst>
              <a:ext uri="{FF2B5EF4-FFF2-40B4-BE49-F238E27FC236}">
                <a16:creationId xmlns:a16="http://schemas.microsoft.com/office/drawing/2014/main" id="{7C1BFBBC-7EFB-AD7D-5E07-06FA38CEBF56}"/>
              </a:ext>
            </a:extLst>
          </p:cNvPr>
          <p:cNvSpPr txBox="1"/>
          <p:nvPr/>
        </p:nvSpPr>
        <p:spPr>
          <a:xfrm>
            <a:off x="-1699" y="5541"/>
            <a:ext cx="3672156" cy="369332"/>
          </a:xfrm>
          <a:prstGeom prst="rect">
            <a:avLst/>
          </a:prstGeom>
          <a:solidFill>
            <a:schemeClr val="accent1">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bg1"/>
                </a:solidFill>
              </a:rPr>
              <a:t>Realistic Heavy Ion collider (BNL)</a:t>
            </a:r>
          </a:p>
        </p:txBody>
      </p:sp>
      <p:sp>
        <p:nvSpPr>
          <p:cNvPr id="10" name="TextBox 9">
            <a:extLst>
              <a:ext uri="{FF2B5EF4-FFF2-40B4-BE49-F238E27FC236}">
                <a16:creationId xmlns:a16="http://schemas.microsoft.com/office/drawing/2014/main" id="{8DD244D0-F7C4-166D-8E53-D0AA59D9EF9D}"/>
              </a:ext>
            </a:extLst>
          </p:cNvPr>
          <p:cNvSpPr txBox="1"/>
          <p:nvPr/>
        </p:nvSpPr>
        <p:spPr>
          <a:xfrm>
            <a:off x="8523471" y="-918"/>
            <a:ext cx="3672156" cy="369332"/>
          </a:xfrm>
          <a:prstGeom prst="rect">
            <a:avLst/>
          </a:prstGeom>
          <a:solidFill>
            <a:schemeClr val="accent1">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bg1"/>
                </a:solidFill>
              </a:rPr>
              <a:t>HERA (DESY)</a:t>
            </a:r>
          </a:p>
        </p:txBody>
      </p:sp>
      <p:pic>
        <p:nvPicPr>
          <p:cNvPr id="14" name="Picture 13" descr="Image result for LHC ">
            <a:extLst>
              <a:ext uri="{FF2B5EF4-FFF2-40B4-BE49-F238E27FC236}">
                <a16:creationId xmlns:a16="http://schemas.microsoft.com/office/drawing/2014/main" id="{AAE99FD9-06D5-E999-BE57-2F8CF95E8D5A}"/>
              </a:ext>
            </a:extLst>
          </p:cNvPr>
          <p:cNvPicPr>
            <a:picLocks noChangeAspect="1"/>
          </p:cNvPicPr>
          <p:nvPr/>
        </p:nvPicPr>
        <p:blipFill>
          <a:blip r:embed="rId5"/>
          <a:stretch>
            <a:fillRect/>
          </a:stretch>
        </p:blipFill>
        <p:spPr>
          <a:xfrm>
            <a:off x="-17930" y="3429628"/>
            <a:ext cx="6111384" cy="3415103"/>
          </a:xfrm>
          <a:prstGeom prst="rect">
            <a:avLst/>
          </a:prstGeom>
        </p:spPr>
      </p:pic>
      <p:sp>
        <p:nvSpPr>
          <p:cNvPr id="17" name="TextBox 16">
            <a:extLst>
              <a:ext uri="{FF2B5EF4-FFF2-40B4-BE49-F238E27FC236}">
                <a16:creationId xmlns:a16="http://schemas.microsoft.com/office/drawing/2014/main" id="{9A04365D-A15A-7F3E-6C2E-2569EF3042F7}"/>
              </a:ext>
            </a:extLst>
          </p:cNvPr>
          <p:cNvSpPr txBox="1"/>
          <p:nvPr/>
        </p:nvSpPr>
        <p:spPr>
          <a:xfrm>
            <a:off x="-1701" y="3464122"/>
            <a:ext cx="3672156" cy="369332"/>
          </a:xfrm>
          <a:prstGeom prst="rect">
            <a:avLst/>
          </a:prstGeom>
          <a:solidFill>
            <a:schemeClr val="accent1">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bg1"/>
                </a:solidFill>
              </a:rPr>
              <a:t>Large Hadron Collider  (CERN)</a:t>
            </a:r>
          </a:p>
        </p:txBody>
      </p:sp>
      <p:pic>
        <p:nvPicPr>
          <p:cNvPr id="5" name="Content Placeholder 4">
            <a:extLst>
              <a:ext uri="{FF2B5EF4-FFF2-40B4-BE49-F238E27FC236}">
                <a16:creationId xmlns:a16="http://schemas.microsoft.com/office/drawing/2014/main" id="{BD134410-8533-8AF9-C972-2944949B18A1}"/>
              </a:ext>
            </a:extLst>
          </p:cNvPr>
          <p:cNvPicPr>
            <a:picLocks noGrp="1" noChangeAspect="1"/>
          </p:cNvPicPr>
          <p:nvPr>
            <p:ph idx="1"/>
          </p:nvPr>
        </p:nvPicPr>
        <p:blipFill>
          <a:blip r:embed="rId6"/>
          <a:stretch>
            <a:fillRect/>
          </a:stretch>
        </p:blipFill>
        <p:spPr>
          <a:xfrm>
            <a:off x="6132537" y="3491198"/>
            <a:ext cx="6122931" cy="3420203"/>
          </a:xfrm>
        </p:spPr>
      </p:pic>
      <p:sp>
        <p:nvSpPr>
          <p:cNvPr id="6" name="Rectangle 5">
            <a:extLst>
              <a:ext uri="{FF2B5EF4-FFF2-40B4-BE49-F238E27FC236}">
                <a16:creationId xmlns:a16="http://schemas.microsoft.com/office/drawing/2014/main" id="{0FB0166D-A681-3BB3-6EE4-8E9585E592E5}"/>
              </a:ext>
            </a:extLst>
          </p:cNvPr>
          <p:cNvSpPr/>
          <p:nvPr/>
        </p:nvSpPr>
        <p:spPr>
          <a:xfrm>
            <a:off x="6089487" y="19538"/>
            <a:ext cx="91179" cy="6890564"/>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70AE692-706E-E1A4-D2CD-93DE527B96CA}"/>
              </a:ext>
            </a:extLst>
          </p:cNvPr>
          <p:cNvSpPr/>
          <p:nvPr/>
        </p:nvSpPr>
        <p:spPr>
          <a:xfrm rot="5400000">
            <a:off x="6088922" y="-2624700"/>
            <a:ext cx="91179" cy="12185687"/>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F68B96A-6C60-BFC5-9AAA-7BA0377F6861}"/>
              </a:ext>
            </a:extLst>
          </p:cNvPr>
          <p:cNvSpPr/>
          <p:nvPr/>
        </p:nvSpPr>
        <p:spPr>
          <a:xfrm>
            <a:off x="6200206" y="3490871"/>
            <a:ext cx="3100101" cy="345178"/>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C450BD0-D8CE-EC88-BD1C-44F124392678}"/>
              </a:ext>
            </a:extLst>
          </p:cNvPr>
          <p:cNvSpPr txBox="1"/>
          <p:nvPr/>
        </p:nvSpPr>
        <p:spPr>
          <a:xfrm>
            <a:off x="6326553" y="3480452"/>
            <a:ext cx="35573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FFFF"/>
                </a:solidFill>
              </a:rPr>
              <a:t>High Luminosity-LHC (CERN)</a:t>
            </a:r>
          </a:p>
        </p:txBody>
      </p:sp>
    </p:spTree>
    <p:extLst>
      <p:ext uri="{BB962C8B-B14F-4D97-AF65-F5344CB8AC3E}">
        <p14:creationId xmlns:p14="http://schemas.microsoft.com/office/powerpoint/2010/main" val="24417884"/>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6A878-EE0B-7670-DA2E-3F4924C3562F}"/>
              </a:ext>
            </a:extLst>
          </p:cNvPr>
          <p:cNvSpPr>
            <a:spLocks noGrp="1"/>
          </p:cNvSpPr>
          <p:nvPr>
            <p:ph type="title"/>
          </p:nvPr>
        </p:nvSpPr>
        <p:spPr>
          <a:xfrm>
            <a:off x="1245379" y="-347420"/>
            <a:ext cx="7532527" cy="1752599"/>
          </a:xfrm>
        </p:spPr>
        <p:txBody>
          <a:bodyPr/>
          <a:lstStyle/>
          <a:p>
            <a:r>
              <a:rPr lang="en-GB"/>
              <a:t>Rutherford Cable at the HL-LHC</a:t>
            </a:r>
          </a:p>
        </p:txBody>
      </p:sp>
      <p:sp>
        <p:nvSpPr>
          <p:cNvPr id="3" name="Content Placeholder 2">
            <a:extLst>
              <a:ext uri="{FF2B5EF4-FFF2-40B4-BE49-F238E27FC236}">
                <a16:creationId xmlns:a16="http://schemas.microsoft.com/office/drawing/2014/main" id="{611C88DE-4D11-90D8-E1E5-FAF6D983A50F}"/>
              </a:ext>
            </a:extLst>
          </p:cNvPr>
          <p:cNvSpPr>
            <a:spLocks noGrp="1"/>
          </p:cNvSpPr>
          <p:nvPr>
            <p:ph idx="1"/>
          </p:nvPr>
        </p:nvSpPr>
        <p:spPr>
          <a:xfrm>
            <a:off x="1502487" y="-1"/>
            <a:ext cx="8001302" cy="4538421"/>
          </a:xfrm>
        </p:spPr>
        <p:txBody>
          <a:bodyPr/>
          <a:lstStyle/>
          <a:p>
            <a:r>
              <a:rPr lang="en-US" sz="1800">
                <a:latin typeface="Aptos"/>
              </a:rPr>
              <a:t>With the HL-LHC generating an unprecedented magnetic field strength of </a:t>
            </a:r>
            <a:r>
              <a:rPr lang="en-US" sz="1800" b="1">
                <a:latin typeface="Aptos"/>
              </a:rPr>
              <a:t>12 Tesla</a:t>
            </a:r>
            <a:r>
              <a:rPr lang="en-US" sz="1800">
                <a:latin typeface="Aptos"/>
              </a:rPr>
              <a:t>, the higher critical field of Nb</a:t>
            </a:r>
            <a:r>
              <a:rPr lang="en-US" sz="1800" baseline="-25000">
                <a:latin typeface="Aptos"/>
              </a:rPr>
              <a:t>3</a:t>
            </a:r>
            <a:r>
              <a:rPr lang="en-US" sz="1800">
                <a:latin typeface="Aptos"/>
              </a:rPr>
              <a:t>Sn is required. </a:t>
            </a:r>
            <a:endParaRPr lang="en-GB" sz="1800">
              <a:latin typeface="Corbel" panose="020B0503020204020204"/>
            </a:endParaRPr>
          </a:p>
          <a:p>
            <a:pPr>
              <a:buClr>
                <a:srgbClr val="1287C3"/>
              </a:buClr>
            </a:pPr>
            <a:r>
              <a:rPr lang="en-US" sz="1800">
                <a:latin typeface="Aptos"/>
              </a:rPr>
              <a:t>5 different types of Rutherford Cable are being produced for the HL-LHC.  </a:t>
            </a:r>
          </a:p>
          <a:p>
            <a:pPr lvl="1">
              <a:buClr>
                <a:srgbClr val="1287C3"/>
              </a:buClr>
              <a:buFont typeface="Courier New"/>
              <a:buChar char="o"/>
            </a:pPr>
            <a:r>
              <a:rPr lang="en-US" sz="1800">
                <a:latin typeface="Aptos"/>
              </a:rPr>
              <a:t>3 </a:t>
            </a:r>
            <a:r>
              <a:rPr lang="en-US" sz="1800" err="1">
                <a:latin typeface="Aptos"/>
              </a:rPr>
              <a:t>NbTi</a:t>
            </a:r>
            <a:r>
              <a:rPr lang="en-US" sz="1800">
                <a:latin typeface="Aptos"/>
              </a:rPr>
              <a:t> and 2 Nb</a:t>
            </a:r>
            <a:r>
              <a:rPr lang="en-US" sz="1800" baseline="-25000">
                <a:latin typeface="Aptos"/>
              </a:rPr>
              <a:t>3</a:t>
            </a:r>
            <a:r>
              <a:rPr lang="en-US" sz="1800">
                <a:latin typeface="Aptos"/>
              </a:rPr>
              <a:t>Sn strands</a:t>
            </a:r>
          </a:p>
          <a:p>
            <a:pPr>
              <a:buClr>
                <a:srgbClr val="1287C3"/>
              </a:buClr>
            </a:pPr>
            <a:r>
              <a:rPr lang="en-US" sz="1800" err="1">
                <a:latin typeface="Aptos"/>
              </a:rPr>
              <a:t>NbTi</a:t>
            </a:r>
            <a:r>
              <a:rPr lang="en-US" sz="1800">
                <a:latin typeface="Aptos"/>
              </a:rPr>
              <a:t> has been the dominant superconductor, but its reign may be coming to an end...</a:t>
            </a:r>
          </a:p>
          <a:p>
            <a:pPr>
              <a:buClr>
                <a:srgbClr val="1287C3"/>
              </a:buClr>
            </a:pPr>
            <a:r>
              <a:rPr lang="en-US" sz="1800">
                <a:latin typeface="Aptos"/>
              </a:rPr>
              <a:t>First series of cable production has been complete! </a:t>
            </a:r>
          </a:p>
        </p:txBody>
      </p:sp>
      <p:pic>
        <p:nvPicPr>
          <p:cNvPr id="4" name="Picture 3" descr="A screenshot of a cell phone&#10;&#10;AI-generated content may be incorrect.">
            <a:extLst>
              <a:ext uri="{FF2B5EF4-FFF2-40B4-BE49-F238E27FC236}">
                <a16:creationId xmlns:a16="http://schemas.microsoft.com/office/drawing/2014/main" id="{7BEB1F3D-D81B-45A4-6915-9D9A25769E0B}"/>
              </a:ext>
            </a:extLst>
          </p:cNvPr>
          <p:cNvPicPr>
            <a:picLocks noChangeAspect="1"/>
          </p:cNvPicPr>
          <p:nvPr/>
        </p:nvPicPr>
        <p:blipFill>
          <a:blip r:embed="rId3"/>
          <a:stretch>
            <a:fillRect/>
          </a:stretch>
        </p:blipFill>
        <p:spPr>
          <a:xfrm>
            <a:off x="9703097" y="-21615"/>
            <a:ext cx="2485916" cy="6691732"/>
          </a:xfrm>
          <a:prstGeom prst="rect">
            <a:avLst/>
          </a:prstGeom>
        </p:spPr>
      </p:pic>
      <p:pic>
        <p:nvPicPr>
          <p:cNvPr id="5" name="Picture 4" descr="Close-up of a wire on a black surface&#10;&#10;AI-generated content may be incorrect.">
            <a:extLst>
              <a:ext uri="{FF2B5EF4-FFF2-40B4-BE49-F238E27FC236}">
                <a16:creationId xmlns:a16="http://schemas.microsoft.com/office/drawing/2014/main" id="{F6E5DD1F-EC79-E391-E77B-7C4F75A5261B}"/>
              </a:ext>
            </a:extLst>
          </p:cNvPr>
          <p:cNvPicPr>
            <a:picLocks noChangeAspect="1"/>
          </p:cNvPicPr>
          <p:nvPr/>
        </p:nvPicPr>
        <p:blipFill>
          <a:blip r:embed="rId4"/>
          <a:stretch>
            <a:fillRect/>
          </a:stretch>
        </p:blipFill>
        <p:spPr>
          <a:xfrm>
            <a:off x="4439849" y="4273228"/>
            <a:ext cx="3869572" cy="2564970"/>
          </a:xfrm>
          <a:prstGeom prst="rect">
            <a:avLst/>
          </a:prstGeom>
        </p:spPr>
      </p:pic>
      <p:pic>
        <p:nvPicPr>
          <p:cNvPr id="7" name="Picture 6" descr="A black snake in a line&#10;&#10;AI-generated content may be incorrect.">
            <a:extLst>
              <a:ext uri="{FF2B5EF4-FFF2-40B4-BE49-F238E27FC236}">
                <a16:creationId xmlns:a16="http://schemas.microsoft.com/office/drawing/2014/main" id="{2708C9B6-3175-E38C-E268-5D3B7103994B}"/>
              </a:ext>
            </a:extLst>
          </p:cNvPr>
          <p:cNvPicPr>
            <a:picLocks noChangeAspect="1"/>
          </p:cNvPicPr>
          <p:nvPr/>
        </p:nvPicPr>
        <p:blipFill>
          <a:blip r:embed="rId5"/>
          <a:stretch>
            <a:fillRect/>
          </a:stretch>
        </p:blipFill>
        <p:spPr>
          <a:xfrm rot="5400000">
            <a:off x="6062799" y="636834"/>
            <a:ext cx="625582" cy="6645060"/>
          </a:xfrm>
          <a:prstGeom prst="rect">
            <a:avLst/>
          </a:prstGeom>
        </p:spPr>
      </p:pic>
      <p:sp>
        <p:nvSpPr>
          <p:cNvPr id="6" name="TextBox 5">
            <a:extLst>
              <a:ext uri="{FF2B5EF4-FFF2-40B4-BE49-F238E27FC236}">
                <a16:creationId xmlns:a16="http://schemas.microsoft.com/office/drawing/2014/main" id="{EE24854E-3A57-B02E-C9EC-B144CBB80341}"/>
              </a:ext>
            </a:extLst>
          </p:cNvPr>
          <p:cNvSpPr txBox="1"/>
          <p:nvPr/>
        </p:nvSpPr>
        <p:spPr>
          <a:xfrm>
            <a:off x="11263272" y="666522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rPr>
              <a:t>Slide No:37</a:t>
            </a:r>
            <a:endParaRPr lang="en-GB"/>
          </a:p>
        </p:txBody>
      </p:sp>
      <p:sp>
        <p:nvSpPr>
          <p:cNvPr id="8" name="TextBox 7">
            <a:extLst>
              <a:ext uri="{FF2B5EF4-FFF2-40B4-BE49-F238E27FC236}">
                <a16:creationId xmlns:a16="http://schemas.microsoft.com/office/drawing/2014/main" id="{A5B0439B-A7FE-F35F-1E59-F25DB21D1021}"/>
              </a:ext>
            </a:extLst>
          </p:cNvPr>
          <p:cNvSpPr txBox="1"/>
          <p:nvPr/>
        </p:nvSpPr>
        <p:spPr>
          <a:xfrm>
            <a:off x="2605" y="6469836"/>
            <a:ext cx="514643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FFFFFF"/>
                </a:solidFill>
              </a:rPr>
              <a:t>Section: Rutherford Cable HEP application</a:t>
            </a:r>
            <a:endParaRPr lang="en-GB"/>
          </a:p>
        </p:txBody>
      </p:sp>
    </p:spTree>
    <p:extLst>
      <p:ext uri="{BB962C8B-B14F-4D97-AF65-F5344CB8AC3E}">
        <p14:creationId xmlns:p14="http://schemas.microsoft.com/office/powerpoint/2010/main" val="1162169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6D795-6134-F814-BEA0-A974F3664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088A3E-4F09-B6A6-C8B1-F96F6CA1E875}"/>
              </a:ext>
            </a:extLst>
          </p:cNvPr>
          <p:cNvSpPr>
            <a:spLocks noGrp="1"/>
          </p:cNvSpPr>
          <p:nvPr>
            <p:ph type="title"/>
          </p:nvPr>
        </p:nvSpPr>
        <p:spPr>
          <a:xfrm>
            <a:off x="1626379" y="-295759"/>
            <a:ext cx="7532527" cy="1752599"/>
          </a:xfrm>
        </p:spPr>
        <p:txBody>
          <a:bodyPr/>
          <a:lstStyle/>
          <a:p>
            <a:r>
              <a:rPr lang="en-GB" u="sng"/>
              <a:t>Rutherford Cable at RAL</a:t>
            </a:r>
          </a:p>
        </p:txBody>
      </p:sp>
      <p:sp>
        <p:nvSpPr>
          <p:cNvPr id="3" name="Content Placeholder 2">
            <a:extLst>
              <a:ext uri="{FF2B5EF4-FFF2-40B4-BE49-F238E27FC236}">
                <a16:creationId xmlns:a16="http://schemas.microsoft.com/office/drawing/2014/main" id="{5E20E206-21CF-1284-C3EC-2874C61A469E}"/>
              </a:ext>
            </a:extLst>
          </p:cNvPr>
          <p:cNvSpPr>
            <a:spLocks noGrp="1"/>
          </p:cNvSpPr>
          <p:nvPr>
            <p:ph idx="1"/>
          </p:nvPr>
        </p:nvSpPr>
        <p:spPr>
          <a:xfrm>
            <a:off x="1516598" y="-1"/>
            <a:ext cx="6660747" cy="4538421"/>
          </a:xfrm>
        </p:spPr>
        <p:txBody>
          <a:bodyPr/>
          <a:lstStyle/>
          <a:p>
            <a:endParaRPr lang="en-US" sz="1400">
              <a:latin typeface="Aptos"/>
            </a:endParaRPr>
          </a:p>
          <a:p>
            <a:pPr>
              <a:buClr>
                <a:srgbClr val="1287C3"/>
              </a:buClr>
            </a:pPr>
            <a:endParaRPr lang="en-US" sz="1200">
              <a:latin typeface="Aptos"/>
            </a:endParaRPr>
          </a:p>
        </p:txBody>
      </p:sp>
      <p:sp>
        <p:nvSpPr>
          <p:cNvPr id="6" name="TextBox 5">
            <a:extLst>
              <a:ext uri="{FF2B5EF4-FFF2-40B4-BE49-F238E27FC236}">
                <a16:creationId xmlns:a16="http://schemas.microsoft.com/office/drawing/2014/main" id="{D1242C85-CED5-4267-609A-C0F15CEC6EC8}"/>
              </a:ext>
            </a:extLst>
          </p:cNvPr>
          <p:cNvSpPr txBox="1"/>
          <p:nvPr/>
        </p:nvSpPr>
        <p:spPr>
          <a:xfrm>
            <a:off x="2927170" y="980729"/>
            <a:ext cx="80250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t> </a:t>
            </a:r>
            <a:endParaRPr lang="en-US"/>
          </a:p>
        </p:txBody>
      </p:sp>
      <p:pic>
        <p:nvPicPr>
          <p:cNvPr id="4" name="Picture 3" descr="A person working on a machine&#10;&#10;AI-generated content may be incorrect.">
            <a:extLst>
              <a:ext uri="{FF2B5EF4-FFF2-40B4-BE49-F238E27FC236}">
                <a16:creationId xmlns:a16="http://schemas.microsoft.com/office/drawing/2014/main" id="{196BF9EB-3FB0-85D5-E513-4AC5EF3C4CA5}"/>
              </a:ext>
            </a:extLst>
          </p:cNvPr>
          <p:cNvPicPr>
            <a:picLocks noChangeAspect="1"/>
          </p:cNvPicPr>
          <p:nvPr/>
        </p:nvPicPr>
        <p:blipFill>
          <a:blip r:embed="rId3"/>
          <a:stretch>
            <a:fillRect/>
          </a:stretch>
        </p:blipFill>
        <p:spPr>
          <a:xfrm>
            <a:off x="6299084" y="1537070"/>
            <a:ext cx="2504455" cy="2360347"/>
          </a:xfrm>
          <a:prstGeom prst="rect">
            <a:avLst/>
          </a:prstGeom>
        </p:spPr>
      </p:pic>
      <p:sp>
        <p:nvSpPr>
          <p:cNvPr id="5" name="TextBox 4">
            <a:extLst>
              <a:ext uri="{FF2B5EF4-FFF2-40B4-BE49-F238E27FC236}">
                <a16:creationId xmlns:a16="http://schemas.microsoft.com/office/drawing/2014/main" id="{BEE5950B-966C-3AB9-657B-A1B23A31AB95}"/>
              </a:ext>
            </a:extLst>
          </p:cNvPr>
          <p:cNvSpPr txBox="1"/>
          <p:nvPr/>
        </p:nvSpPr>
        <p:spPr>
          <a:xfrm>
            <a:off x="5938826" y="1048140"/>
            <a:ext cx="2869976"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a:cs typeface="Segoe UI"/>
              </a:rPr>
              <a:t>5T Wiggler magnet</a:t>
            </a:r>
            <a:r>
              <a:rPr lang="en-US" sz="1300">
                <a:latin typeface="Aptos"/>
                <a:cs typeface="Segoe UI"/>
              </a:rPr>
              <a:t> for the Daresbury Synchrotron Radiation Source (1978)</a:t>
            </a:r>
            <a:endParaRPr lang="en-US"/>
          </a:p>
        </p:txBody>
      </p:sp>
      <p:pic>
        <p:nvPicPr>
          <p:cNvPr id="7" name="Picture 6" descr="A crane lifting a large pipe&#10;&#10;AI-generated content may be incorrect.">
            <a:extLst>
              <a:ext uri="{FF2B5EF4-FFF2-40B4-BE49-F238E27FC236}">
                <a16:creationId xmlns:a16="http://schemas.microsoft.com/office/drawing/2014/main" id="{B214079D-EF80-779A-08F2-60D6CFD68CF1}"/>
              </a:ext>
            </a:extLst>
          </p:cNvPr>
          <p:cNvPicPr>
            <a:picLocks noChangeAspect="1"/>
          </p:cNvPicPr>
          <p:nvPr/>
        </p:nvPicPr>
        <p:blipFill>
          <a:blip r:embed="rId4"/>
          <a:stretch>
            <a:fillRect/>
          </a:stretch>
        </p:blipFill>
        <p:spPr>
          <a:xfrm>
            <a:off x="8803631" y="1537979"/>
            <a:ext cx="2500637" cy="2743354"/>
          </a:xfrm>
          <a:prstGeom prst="rect">
            <a:avLst/>
          </a:prstGeom>
        </p:spPr>
      </p:pic>
      <p:pic>
        <p:nvPicPr>
          <p:cNvPr id="9" name="Picture 8" descr="A large metal tube in a building&#10;&#10;AI-generated content may be incorrect.">
            <a:extLst>
              <a:ext uri="{FF2B5EF4-FFF2-40B4-BE49-F238E27FC236}">
                <a16:creationId xmlns:a16="http://schemas.microsoft.com/office/drawing/2014/main" id="{4557F4D7-271D-D4E4-C638-F0AF6943583A}"/>
              </a:ext>
            </a:extLst>
          </p:cNvPr>
          <p:cNvPicPr>
            <a:picLocks noChangeAspect="1"/>
          </p:cNvPicPr>
          <p:nvPr/>
        </p:nvPicPr>
        <p:blipFill>
          <a:blip r:embed="rId5"/>
          <a:stretch>
            <a:fillRect/>
          </a:stretch>
        </p:blipFill>
        <p:spPr>
          <a:xfrm>
            <a:off x="8799439" y="4269352"/>
            <a:ext cx="2574272" cy="2592867"/>
          </a:xfrm>
          <a:prstGeom prst="rect">
            <a:avLst/>
          </a:prstGeom>
        </p:spPr>
      </p:pic>
      <p:sp>
        <p:nvSpPr>
          <p:cNvPr id="10" name="TextBox 9">
            <a:extLst>
              <a:ext uri="{FF2B5EF4-FFF2-40B4-BE49-F238E27FC236}">
                <a16:creationId xmlns:a16="http://schemas.microsoft.com/office/drawing/2014/main" id="{85ABCDA2-C5B5-F41A-495A-2C76FD25308A}"/>
              </a:ext>
            </a:extLst>
          </p:cNvPr>
          <p:cNvSpPr txBox="1"/>
          <p:nvPr/>
        </p:nvSpPr>
        <p:spPr>
          <a:xfrm>
            <a:off x="6942387" y="4883392"/>
            <a:ext cx="1789284"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ptos"/>
                <a:cs typeface="Segoe UI"/>
              </a:rPr>
              <a:t>H1 coils at HERA -</a:t>
            </a:r>
          </a:p>
          <a:p>
            <a:r>
              <a:rPr lang="en-US" sz="1400">
                <a:latin typeface="Aptos"/>
                <a:cs typeface="Segoe UI"/>
              </a:rPr>
              <a:t>22km of Rutherford Cable</a:t>
            </a:r>
          </a:p>
          <a:p>
            <a:r>
              <a:rPr lang="en-US" sz="1400">
                <a:latin typeface="Aptos"/>
                <a:cs typeface="Segoe UI"/>
              </a:rPr>
              <a:t>Internal Winding (Inside of Cylinder) </a:t>
            </a:r>
            <a:r>
              <a:rPr lang="en-US" sz="1400" b="1">
                <a:latin typeface="Aptos"/>
                <a:cs typeface="Segoe UI"/>
              </a:rPr>
              <a:t>(1986)</a:t>
            </a:r>
          </a:p>
        </p:txBody>
      </p:sp>
      <p:pic>
        <p:nvPicPr>
          <p:cNvPr id="11" name="Picture 10" descr="A semi truck with a large round object on the back&#10;&#10;AI-generated content may be incorrect.">
            <a:extLst>
              <a:ext uri="{FF2B5EF4-FFF2-40B4-BE49-F238E27FC236}">
                <a16:creationId xmlns:a16="http://schemas.microsoft.com/office/drawing/2014/main" id="{6328C459-CAE0-A45B-3570-4EA8A760FC2B}"/>
              </a:ext>
            </a:extLst>
          </p:cNvPr>
          <p:cNvPicPr>
            <a:picLocks noChangeAspect="1"/>
          </p:cNvPicPr>
          <p:nvPr/>
        </p:nvPicPr>
        <p:blipFill>
          <a:blip r:embed="rId6"/>
          <a:srcRect l="6" t="3" r="6382" b="-138"/>
          <a:stretch/>
        </p:blipFill>
        <p:spPr>
          <a:xfrm>
            <a:off x="284" y="4268549"/>
            <a:ext cx="4225605" cy="2586191"/>
          </a:xfrm>
          <a:prstGeom prst="rect">
            <a:avLst/>
          </a:prstGeom>
        </p:spPr>
      </p:pic>
      <p:pic>
        <p:nvPicPr>
          <p:cNvPr id="12" name="Picture 11" descr="CERN 70 article 2.JPG">
            <a:extLst>
              <a:ext uri="{FF2B5EF4-FFF2-40B4-BE49-F238E27FC236}">
                <a16:creationId xmlns:a16="http://schemas.microsoft.com/office/drawing/2014/main" id="{14110572-6020-67CC-9787-993F526BE443}"/>
              </a:ext>
            </a:extLst>
          </p:cNvPr>
          <p:cNvPicPr>
            <a:picLocks noChangeAspect="1"/>
          </p:cNvPicPr>
          <p:nvPr/>
        </p:nvPicPr>
        <p:blipFill>
          <a:blip r:embed="rId7"/>
          <a:stretch>
            <a:fillRect/>
          </a:stretch>
        </p:blipFill>
        <p:spPr>
          <a:xfrm>
            <a:off x="4231672" y="4268760"/>
            <a:ext cx="2575547" cy="2589034"/>
          </a:xfrm>
          <a:prstGeom prst="rect">
            <a:avLst/>
          </a:prstGeom>
        </p:spPr>
      </p:pic>
      <p:pic>
        <p:nvPicPr>
          <p:cNvPr id="13" name="Picture 12" descr="A group of people standing in a factory&#10;&#10;AI-generated content may be incorrect.">
            <a:extLst>
              <a:ext uri="{FF2B5EF4-FFF2-40B4-BE49-F238E27FC236}">
                <a16:creationId xmlns:a16="http://schemas.microsoft.com/office/drawing/2014/main" id="{AF3E37F5-55F1-FC07-E926-14A88D8B7EA7}"/>
              </a:ext>
            </a:extLst>
          </p:cNvPr>
          <p:cNvPicPr>
            <a:picLocks noChangeAspect="1"/>
          </p:cNvPicPr>
          <p:nvPr/>
        </p:nvPicPr>
        <p:blipFill>
          <a:blip r:embed="rId8"/>
          <a:stretch>
            <a:fillRect/>
          </a:stretch>
        </p:blipFill>
        <p:spPr>
          <a:xfrm>
            <a:off x="3372" y="1537487"/>
            <a:ext cx="2731062" cy="2731062"/>
          </a:xfrm>
          <a:prstGeom prst="rect">
            <a:avLst/>
          </a:prstGeom>
        </p:spPr>
      </p:pic>
      <p:sp>
        <p:nvSpPr>
          <p:cNvPr id="14" name="TextBox 13">
            <a:extLst>
              <a:ext uri="{FF2B5EF4-FFF2-40B4-BE49-F238E27FC236}">
                <a16:creationId xmlns:a16="http://schemas.microsoft.com/office/drawing/2014/main" id="{71E3D69E-817D-F823-C6E8-6CB9510A8C85}"/>
              </a:ext>
            </a:extLst>
          </p:cNvPr>
          <p:cNvSpPr txBox="1"/>
          <p:nvPr/>
        </p:nvSpPr>
        <p:spPr>
          <a:xfrm>
            <a:off x="2773680" y="3810000"/>
            <a:ext cx="2743200"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a:rPr>
              <a:t>Superconducting coils for the DELPHI solenoid at LEP</a:t>
            </a:r>
            <a:r>
              <a:rPr lang="en-US" sz="1300">
                <a:latin typeface="Aptos"/>
              </a:rPr>
              <a:t> (1983)</a:t>
            </a:r>
          </a:p>
          <a:p>
            <a:endParaRPr lang="en-US" sz="1300">
              <a:latin typeface="Aptos"/>
            </a:endParaRPr>
          </a:p>
          <a:p>
            <a:endParaRPr lang="en-US" sz="1300">
              <a:latin typeface="Aptos"/>
            </a:endParaRPr>
          </a:p>
        </p:txBody>
      </p:sp>
      <p:pic>
        <p:nvPicPr>
          <p:cNvPr id="16" name="Picture 15" descr="A close-up of a metal rod&#10;&#10;AI-generated content may be incorrect.">
            <a:extLst>
              <a:ext uri="{FF2B5EF4-FFF2-40B4-BE49-F238E27FC236}">
                <a16:creationId xmlns:a16="http://schemas.microsoft.com/office/drawing/2014/main" id="{FAB8DD3B-732E-4DB4-7312-F02F57DF872D}"/>
              </a:ext>
            </a:extLst>
          </p:cNvPr>
          <p:cNvPicPr>
            <a:picLocks noChangeAspect="1"/>
          </p:cNvPicPr>
          <p:nvPr/>
        </p:nvPicPr>
        <p:blipFill>
          <a:blip r:embed="rId9"/>
          <a:srcRect l="33166" t="-34" r="25126" b="-700"/>
          <a:stretch/>
        </p:blipFill>
        <p:spPr>
          <a:xfrm>
            <a:off x="11304687" y="1535976"/>
            <a:ext cx="881521" cy="5322030"/>
          </a:xfrm>
          <a:prstGeom prst="rect">
            <a:avLst/>
          </a:prstGeom>
        </p:spPr>
      </p:pic>
      <p:sp>
        <p:nvSpPr>
          <p:cNvPr id="17" name="TextBox 16">
            <a:extLst>
              <a:ext uri="{FF2B5EF4-FFF2-40B4-BE49-F238E27FC236}">
                <a16:creationId xmlns:a16="http://schemas.microsoft.com/office/drawing/2014/main" id="{DE050682-0FA5-D5FF-DB83-4FB90CFD4AAD}"/>
              </a:ext>
            </a:extLst>
          </p:cNvPr>
          <p:cNvSpPr txBox="1"/>
          <p:nvPr/>
        </p:nvSpPr>
        <p:spPr>
          <a:xfrm>
            <a:off x="10595208" y="435895"/>
            <a:ext cx="1596640"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latin typeface="Aptos"/>
              </a:rPr>
              <a:t> Helical Undulator for </a:t>
            </a:r>
            <a:r>
              <a:rPr lang="en-US" sz="1300" err="1">
                <a:latin typeface="Aptos"/>
              </a:rPr>
              <a:t>polarised</a:t>
            </a:r>
            <a:r>
              <a:rPr lang="en-US" sz="1300">
                <a:latin typeface="Aptos"/>
              </a:rPr>
              <a:t> positron source </a:t>
            </a:r>
          </a:p>
          <a:p>
            <a:r>
              <a:rPr lang="en-US" sz="1300" b="1">
                <a:latin typeface="Aptos"/>
              </a:rPr>
              <a:t>ILC prototype (2007)</a:t>
            </a:r>
          </a:p>
        </p:txBody>
      </p:sp>
      <p:sp>
        <p:nvSpPr>
          <p:cNvPr id="8" name="TextBox 7">
            <a:extLst>
              <a:ext uri="{FF2B5EF4-FFF2-40B4-BE49-F238E27FC236}">
                <a16:creationId xmlns:a16="http://schemas.microsoft.com/office/drawing/2014/main" id="{0EAEDA0C-C382-DA0A-590A-F588C8C5E71F}"/>
              </a:ext>
            </a:extLst>
          </p:cNvPr>
          <p:cNvSpPr txBox="1"/>
          <p:nvPr/>
        </p:nvSpPr>
        <p:spPr>
          <a:xfrm>
            <a:off x="11302349" y="654799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rPr>
              <a:t>Slide No:38</a:t>
            </a:r>
            <a:endParaRPr lang="en-GB"/>
          </a:p>
        </p:txBody>
      </p:sp>
      <p:sp>
        <p:nvSpPr>
          <p:cNvPr id="15" name="TextBox 14">
            <a:extLst>
              <a:ext uri="{FF2B5EF4-FFF2-40B4-BE49-F238E27FC236}">
                <a16:creationId xmlns:a16="http://schemas.microsoft.com/office/drawing/2014/main" id="{AB1CBC16-5454-90D8-4139-D71C309D56FD}"/>
              </a:ext>
            </a:extLst>
          </p:cNvPr>
          <p:cNvSpPr txBox="1"/>
          <p:nvPr/>
        </p:nvSpPr>
        <p:spPr>
          <a:xfrm>
            <a:off x="48196" y="6489375"/>
            <a:ext cx="47947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FFFFFF"/>
                </a:solidFill>
              </a:rPr>
              <a:t>Section: Rutherford Cable HEP application: RAL</a:t>
            </a:r>
            <a:endParaRPr lang="en-GB"/>
          </a:p>
        </p:txBody>
      </p:sp>
    </p:spTree>
    <p:extLst>
      <p:ext uri="{BB962C8B-B14F-4D97-AF65-F5344CB8AC3E}">
        <p14:creationId xmlns:p14="http://schemas.microsoft.com/office/powerpoint/2010/main" val="1607513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C38D9-18C7-5B50-CF6F-8A6C7E1F7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9E1E37-2724-A499-B972-36AC4CC02AC4}"/>
              </a:ext>
            </a:extLst>
          </p:cNvPr>
          <p:cNvSpPr>
            <a:spLocks noGrp="1"/>
          </p:cNvSpPr>
          <p:nvPr>
            <p:ph type="title"/>
          </p:nvPr>
        </p:nvSpPr>
        <p:spPr>
          <a:xfrm>
            <a:off x="1155700" y="112713"/>
            <a:ext cx="10515600" cy="638175"/>
          </a:xfrm>
        </p:spPr>
        <p:txBody>
          <a:bodyPr>
            <a:normAutofit fontScale="90000"/>
          </a:bodyPr>
          <a:lstStyle/>
          <a:p>
            <a:r>
              <a:rPr lang="en-GB"/>
              <a:t>What is superconductivity? </a:t>
            </a:r>
          </a:p>
        </p:txBody>
      </p:sp>
      <p:sp>
        <p:nvSpPr>
          <p:cNvPr id="3" name="Content Placeholder 2">
            <a:extLst>
              <a:ext uri="{FF2B5EF4-FFF2-40B4-BE49-F238E27FC236}">
                <a16:creationId xmlns:a16="http://schemas.microsoft.com/office/drawing/2014/main" id="{13852467-038B-C19F-E1A2-C835057EF8E9}"/>
              </a:ext>
            </a:extLst>
          </p:cNvPr>
          <p:cNvSpPr>
            <a:spLocks noGrp="1"/>
          </p:cNvSpPr>
          <p:nvPr>
            <p:ph idx="1"/>
          </p:nvPr>
        </p:nvSpPr>
        <p:spPr>
          <a:xfrm>
            <a:off x="1416050" y="1107281"/>
            <a:ext cx="10515600" cy="5042674"/>
          </a:xfrm>
        </p:spPr>
        <p:txBody>
          <a:bodyPr>
            <a:normAutofit/>
          </a:bodyPr>
          <a:lstStyle/>
          <a:p>
            <a:pPr fontAlgn="base">
              <a:lnSpc>
                <a:spcPts val="1569"/>
              </a:lnSpc>
              <a:spcAft>
                <a:spcPts val="800"/>
              </a:spcAft>
            </a:pPr>
            <a:r>
              <a:rPr lang="en-GB" sz="1800" b="0" i="0">
                <a:solidFill>
                  <a:srgbClr val="000000"/>
                </a:solidFill>
                <a:effectLst/>
                <a:latin typeface="Aptos"/>
              </a:rPr>
              <a:t>Discovered by Heike Kamerlingh </a:t>
            </a:r>
            <a:r>
              <a:rPr lang="en-GB" sz="1800" b="0" i="0" err="1">
                <a:solidFill>
                  <a:srgbClr val="000000"/>
                </a:solidFill>
                <a:effectLst/>
                <a:latin typeface="Aptos"/>
              </a:rPr>
              <a:t>Onnes</a:t>
            </a:r>
            <a:r>
              <a:rPr lang="en-GB" sz="1800" b="0" i="0">
                <a:solidFill>
                  <a:srgbClr val="000000"/>
                </a:solidFill>
                <a:effectLst/>
                <a:latin typeface="Aptos"/>
              </a:rPr>
              <a:t> in 1911</a:t>
            </a:r>
            <a:r>
              <a:rPr lang="en-GB" sz="1800">
                <a:solidFill>
                  <a:srgbClr val="000000"/>
                </a:solidFill>
                <a:latin typeface="Aptos"/>
              </a:rPr>
              <a:t>. </a:t>
            </a:r>
            <a:r>
              <a:rPr lang="en-GB" sz="1800" b="0" i="0">
                <a:solidFill>
                  <a:srgbClr val="000000"/>
                </a:solidFill>
                <a:effectLst/>
                <a:latin typeface="Aptos"/>
              </a:rPr>
              <a:t> </a:t>
            </a:r>
            <a:endParaRPr lang="en-US" sz="1800"/>
          </a:p>
          <a:p>
            <a:pPr fontAlgn="base">
              <a:lnSpc>
                <a:spcPts val="1569"/>
              </a:lnSpc>
              <a:spcAft>
                <a:spcPts val="800"/>
              </a:spcAft>
            </a:pPr>
            <a:r>
              <a:rPr lang="en-GB" sz="1800">
                <a:solidFill>
                  <a:srgbClr val="000000"/>
                </a:solidFill>
                <a:latin typeface="Aptos"/>
              </a:rPr>
              <a:t>He</a:t>
            </a:r>
            <a:r>
              <a:rPr lang="en-GB" sz="1800" b="0" i="0">
                <a:solidFill>
                  <a:srgbClr val="000000"/>
                </a:solidFill>
                <a:effectLst/>
                <a:latin typeface="Aptos"/>
              </a:rPr>
              <a:t> found that it would only occur below a specific temperature threshold.   </a:t>
            </a:r>
            <a:endParaRPr lang="en-GB" sz="1800">
              <a:solidFill>
                <a:srgbClr val="000000"/>
              </a:solidFill>
              <a:latin typeface="Aptos"/>
            </a:endParaRPr>
          </a:p>
          <a:p>
            <a:pPr lvl="1">
              <a:lnSpc>
                <a:spcPts val="1569"/>
              </a:lnSpc>
              <a:spcAft>
                <a:spcPts val="800"/>
              </a:spcAft>
              <a:buClr>
                <a:srgbClr val="1287C3"/>
              </a:buClr>
              <a:buFont typeface="Courier New"/>
              <a:buChar char="o"/>
            </a:pPr>
            <a:r>
              <a:rPr lang="en-GB" sz="1800" b="1" i="0">
                <a:solidFill>
                  <a:srgbClr val="000000"/>
                </a:solidFill>
                <a:effectLst/>
                <a:latin typeface="Aptos"/>
              </a:rPr>
              <a:t>"Thus the mercury at </a:t>
            </a:r>
            <a:r>
              <a:rPr lang="en-GB" sz="1800" b="1">
                <a:solidFill>
                  <a:srgbClr val="000000"/>
                </a:solidFill>
                <a:latin typeface="Aptos"/>
              </a:rPr>
              <a:t>4.2K</a:t>
            </a:r>
            <a:r>
              <a:rPr lang="en-GB" sz="1800" b="1" i="0">
                <a:solidFill>
                  <a:srgbClr val="000000"/>
                </a:solidFill>
                <a:effectLst/>
                <a:latin typeface="Aptos"/>
              </a:rPr>
              <a:t> has entered a new state which, owing to its particular electrical properties, can be called the state of superconductivity”</a:t>
            </a:r>
            <a:r>
              <a:rPr lang="en-GB" sz="1800" b="0" i="0">
                <a:solidFill>
                  <a:srgbClr val="000000"/>
                </a:solidFill>
                <a:effectLst/>
                <a:latin typeface="Aptos"/>
              </a:rPr>
              <a:t> </a:t>
            </a:r>
          </a:p>
          <a:p>
            <a:pPr fontAlgn="base">
              <a:lnSpc>
                <a:spcPts val="1569"/>
              </a:lnSpc>
              <a:spcAft>
                <a:spcPts val="800"/>
              </a:spcAft>
            </a:pPr>
            <a:r>
              <a:rPr lang="en-GB" sz="1800">
                <a:solidFill>
                  <a:srgbClr val="000000"/>
                </a:solidFill>
                <a:latin typeface="Aptos"/>
              </a:rPr>
              <a:t>Nobel Prize (1913)</a:t>
            </a:r>
            <a:endParaRPr lang="en-GB" sz="1800" b="0" i="0">
              <a:solidFill>
                <a:srgbClr val="000000"/>
              </a:solidFill>
              <a:effectLst/>
              <a:latin typeface="Aptos"/>
              <a:cs typeface="Segoe UI"/>
            </a:endParaRPr>
          </a:p>
          <a:p>
            <a:pPr fontAlgn="base">
              <a:lnSpc>
                <a:spcPts val="1569"/>
              </a:lnSpc>
              <a:spcAft>
                <a:spcPts val="800"/>
              </a:spcAft>
            </a:pPr>
            <a:r>
              <a:rPr lang="en-GB" sz="1800" b="0" i="0" u="none" strike="noStrike">
                <a:solidFill>
                  <a:srgbClr val="000000"/>
                </a:solidFill>
                <a:effectLst/>
                <a:latin typeface="Aptos"/>
              </a:rPr>
              <a:t>Physicists were excited to apply</a:t>
            </a:r>
            <a:r>
              <a:rPr lang="en-GB" sz="1800">
                <a:solidFill>
                  <a:srgbClr val="000000"/>
                </a:solidFill>
                <a:latin typeface="Aptos"/>
              </a:rPr>
              <a:t> superconductivity</a:t>
            </a:r>
            <a:r>
              <a:rPr lang="en-GB" sz="1800" b="0" i="0" u="none" strike="noStrike">
                <a:solidFill>
                  <a:srgbClr val="000000"/>
                </a:solidFill>
                <a:effectLst/>
                <a:latin typeface="Aptos"/>
              </a:rPr>
              <a:t> to magnets</a:t>
            </a:r>
            <a:r>
              <a:rPr lang="en-GB" sz="1800">
                <a:solidFill>
                  <a:srgbClr val="000000"/>
                </a:solidFill>
                <a:latin typeface="Aptos"/>
              </a:rPr>
              <a:t>:</a:t>
            </a:r>
            <a:endParaRPr lang="en-GB" sz="1800" b="1">
              <a:solidFill>
                <a:srgbClr val="000000"/>
              </a:solidFill>
              <a:latin typeface="Aptos"/>
            </a:endParaRPr>
          </a:p>
          <a:p>
            <a:pPr lvl="1" fontAlgn="base">
              <a:lnSpc>
                <a:spcPts val="1569"/>
              </a:lnSpc>
              <a:spcAft>
                <a:spcPts val="800"/>
              </a:spcAft>
              <a:buClr>
                <a:srgbClr val="1287C3"/>
              </a:buClr>
              <a:buFont typeface="Courier New"/>
              <a:buChar char="o"/>
            </a:pPr>
            <a:r>
              <a:rPr lang="en-GB" sz="1800" b="1" i="0">
                <a:solidFill>
                  <a:srgbClr val="000000"/>
                </a:solidFill>
                <a:effectLst/>
                <a:latin typeface="Aptos"/>
              </a:rPr>
              <a:t>“Obtaining a field of 100,000 Gauss (equivalent to 10T) could then be obtained by a coil of say 30 cm in diameter... with relatively modest financial support.”</a:t>
            </a:r>
            <a:r>
              <a:rPr lang="en-GB" sz="1800" b="1">
                <a:solidFill>
                  <a:srgbClr val="000000"/>
                </a:solidFill>
                <a:latin typeface="Aptos"/>
              </a:rPr>
              <a:t> </a:t>
            </a:r>
          </a:p>
          <a:p>
            <a:pPr marL="457200" lvl="1" indent="0">
              <a:lnSpc>
                <a:spcPts val="1569"/>
              </a:lnSpc>
              <a:spcAft>
                <a:spcPts val="800"/>
              </a:spcAft>
              <a:buClr>
                <a:srgbClr val="1287C3"/>
              </a:buClr>
              <a:buNone/>
            </a:pPr>
            <a:r>
              <a:rPr lang="en-GB" sz="1800" b="1" i="1">
                <a:solidFill>
                  <a:srgbClr val="000000"/>
                </a:solidFill>
                <a:latin typeface="Aptos"/>
              </a:rPr>
              <a:t>(</a:t>
            </a:r>
            <a:r>
              <a:rPr lang="en-US" sz="1800" b="1" i="1">
                <a:solidFill>
                  <a:srgbClr val="000000"/>
                </a:solidFill>
                <a:latin typeface="Arial"/>
                <a:cs typeface="Arial"/>
              </a:rPr>
              <a:t>Third International Congress on Refrigeration at Washington and Chicago, 1913</a:t>
            </a:r>
            <a:r>
              <a:rPr lang="en-GB" sz="1800" b="1" i="1">
                <a:solidFill>
                  <a:srgbClr val="000000"/>
                </a:solidFill>
                <a:latin typeface="Aptos"/>
              </a:rPr>
              <a:t>)</a:t>
            </a:r>
            <a:endParaRPr lang="en-GB"/>
          </a:p>
          <a:p>
            <a:pPr marL="457200" lvl="1" indent="0">
              <a:lnSpc>
                <a:spcPts val="1569"/>
              </a:lnSpc>
              <a:spcAft>
                <a:spcPts val="800"/>
              </a:spcAft>
              <a:buClr>
                <a:srgbClr val="1287C3"/>
              </a:buClr>
              <a:buNone/>
            </a:pPr>
            <a:r>
              <a:rPr lang="en-GB" sz="1800">
                <a:solidFill>
                  <a:srgbClr val="000000"/>
                </a:solidFill>
                <a:latin typeface="Aptos"/>
              </a:rPr>
              <a:t>However</a:t>
            </a:r>
            <a:r>
              <a:rPr lang="en-GB" sz="1800" b="0" i="0">
                <a:solidFill>
                  <a:srgbClr val="000000"/>
                </a:solidFill>
                <a:effectLst/>
                <a:latin typeface="Aptos"/>
              </a:rPr>
              <a:t>, superconductivity would only</a:t>
            </a:r>
            <a:r>
              <a:rPr lang="en-GB" sz="1800">
                <a:solidFill>
                  <a:srgbClr val="000000"/>
                </a:solidFill>
                <a:latin typeface="Aptos"/>
              </a:rPr>
              <a:t> persist</a:t>
            </a:r>
            <a:r>
              <a:rPr lang="en-GB" sz="1800" b="0" i="0">
                <a:solidFill>
                  <a:srgbClr val="000000"/>
                </a:solidFill>
                <a:effectLst/>
                <a:latin typeface="Aptos"/>
              </a:rPr>
              <a:t> at very low fields. </a:t>
            </a:r>
            <a:r>
              <a:rPr lang="en-GB" sz="8000" b="0" i="0">
                <a:solidFill>
                  <a:srgbClr val="000000"/>
                </a:solidFill>
                <a:effectLst/>
                <a:latin typeface="Aptos"/>
              </a:rPr>
              <a:t> </a:t>
            </a:r>
          </a:p>
          <a:p>
            <a:pPr marL="457200" lvl="1" indent="0">
              <a:buNone/>
            </a:pPr>
            <a:endParaRPr lang="en-GB" sz="1000"/>
          </a:p>
          <a:p>
            <a:pPr marL="0" indent="0">
              <a:buNone/>
            </a:pPr>
            <a:endParaRPr lang="en-GB" sz="1200"/>
          </a:p>
        </p:txBody>
      </p:sp>
      <p:sp>
        <p:nvSpPr>
          <p:cNvPr id="6" name="TextBox 5">
            <a:extLst>
              <a:ext uri="{FF2B5EF4-FFF2-40B4-BE49-F238E27FC236}">
                <a16:creationId xmlns:a16="http://schemas.microsoft.com/office/drawing/2014/main" id="{710913EF-EB14-031D-FD14-1213A92D8AFC}"/>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No:3 </a:t>
            </a:r>
          </a:p>
        </p:txBody>
      </p:sp>
      <p:sp>
        <p:nvSpPr>
          <p:cNvPr id="9" name="TextBox 8">
            <a:extLst>
              <a:ext uri="{FF2B5EF4-FFF2-40B4-BE49-F238E27FC236}">
                <a16:creationId xmlns:a16="http://schemas.microsoft.com/office/drawing/2014/main" id="{6ADBAC55-16B0-2AE6-157A-09E7DD54DA00}"/>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spTree>
    <p:extLst>
      <p:ext uri="{BB962C8B-B14F-4D97-AF65-F5344CB8AC3E}">
        <p14:creationId xmlns:p14="http://schemas.microsoft.com/office/powerpoint/2010/main" val="3604680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0742-ABEE-878C-7BC7-3E84439CA4C8}"/>
              </a:ext>
            </a:extLst>
          </p:cNvPr>
          <p:cNvSpPr>
            <a:spLocks noGrp="1"/>
          </p:cNvSpPr>
          <p:nvPr>
            <p:ph type="title"/>
          </p:nvPr>
        </p:nvSpPr>
        <p:spPr>
          <a:xfrm>
            <a:off x="1438591" y="-266700"/>
            <a:ext cx="10018713" cy="1752599"/>
          </a:xfrm>
        </p:spPr>
        <p:txBody>
          <a:bodyPr/>
          <a:lstStyle/>
          <a:p>
            <a:r>
              <a:rPr lang="en-GB"/>
              <a:t>ATLAS End cap toroid</a:t>
            </a:r>
          </a:p>
        </p:txBody>
      </p:sp>
      <p:sp>
        <p:nvSpPr>
          <p:cNvPr id="3" name="Content Placeholder 2">
            <a:extLst>
              <a:ext uri="{FF2B5EF4-FFF2-40B4-BE49-F238E27FC236}">
                <a16:creationId xmlns:a16="http://schemas.microsoft.com/office/drawing/2014/main" id="{267C5698-30A4-197A-22FB-B9A146A66B32}"/>
              </a:ext>
            </a:extLst>
          </p:cNvPr>
          <p:cNvSpPr>
            <a:spLocks noGrp="1"/>
          </p:cNvSpPr>
          <p:nvPr>
            <p:ph idx="1"/>
          </p:nvPr>
        </p:nvSpPr>
        <p:spPr>
          <a:xfrm>
            <a:off x="1278570" y="1310639"/>
            <a:ext cx="4189413" cy="3459843"/>
          </a:xfrm>
        </p:spPr>
        <p:txBody>
          <a:bodyPr>
            <a:normAutofit fontScale="92500" lnSpcReduction="20000"/>
          </a:bodyPr>
          <a:lstStyle/>
          <a:p>
            <a:r>
              <a:rPr lang="en-GB" sz="1600"/>
              <a:t>Engineering design and management for the ATLAS end cap toroid (1996 - 2007) </a:t>
            </a:r>
          </a:p>
          <a:p>
            <a:pPr lvl="1">
              <a:buClr>
                <a:srgbClr val="1287C3"/>
              </a:buClr>
              <a:buFont typeface="Courier New"/>
              <a:buChar char="o"/>
            </a:pPr>
            <a:r>
              <a:rPr lang="en-GB" sz="1600"/>
              <a:t>10m in diameter</a:t>
            </a:r>
          </a:p>
          <a:p>
            <a:pPr lvl="1">
              <a:buClr>
                <a:srgbClr val="1287C3"/>
              </a:buClr>
              <a:buFont typeface="Courier New"/>
              <a:buChar char="o"/>
            </a:pPr>
            <a:r>
              <a:rPr lang="en-GB" sz="1600"/>
              <a:t>120 tonnes of cold mass</a:t>
            </a:r>
          </a:p>
          <a:p>
            <a:pPr lvl="1">
              <a:buClr>
                <a:srgbClr val="1287C3"/>
              </a:buClr>
              <a:buFont typeface="Courier New"/>
              <a:buChar char="o"/>
            </a:pPr>
            <a:r>
              <a:rPr lang="en-GB" sz="1600"/>
              <a:t>Stores 250 MJ of energy</a:t>
            </a:r>
          </a:p>
          <a:p>
            <a:pPr>
              <a:buClr>
                <a:srgbClr val="1287C3"/>
              </a:buClr>
            </a:pPr>
            <a:endParaRPr lang="en-GB" sz="1600"/>
          </a:p>
          <a:p>
            <a:pPr>
              <a:buClr>
                <a:srgbClr val="1287C3"/>
              </a:buClr>
            </a:pPr>
            <a:r>
              <a:rPr lang="en-GB" sz="1600"/>
              <a:t>Aluminium matrix</a:t>
            </a:r>
          </a:p>
          <a:p>
            <a:pPr>
              <a:buClr>
                <a:srgbClr val="1287C3"/>
              </a:buClr>
            </a:pPr>
            <a:endParaRPr lang="en-GB" sz="1600"/>
          </a:p>
          <a:p>
            <a:pPr>
              <a:buClr>
                <a:srgbClr val="1287C3"/>
              </a:buClr>
            </a:pPr>
            <a:r>
              <a:rPr lang="en-GB" sz="1600"/>
              <a:t>Magnet heaters</a:t>
            </a:r>
          </a:p>
          <a:p>
            <a:pPr>
              <a:buClr>
                <a:srgbClr val="1287C3"/>
              </a:buClr>
            </a:pPr>
            <a:endParaRPr lang="en-GB" sz="1600"/>
          </a:p>
          <a:p>
            <a:pPr>
              <a:buClr>
                <a:srgbClr val="1287C3"/>
              </a:buClr>
            </a:pPr>
            <a:r>
              <a:rPr lang="en-GB" sz="1600"/>
              <a:t>Dynamic lines</a:t>
            </a:r>
          </a:p>
          <a:p>
            <a:pPr>
              <a:buClr>
                <a:srgbClr val="1287C3"/>
              </a:buClr>
            </a:pPr>
            <a:endParaRPr lang="en-GB" sz="1600"/>
          </a:p>
        </p:txBody>
      </p:sp>
      <p:pic>
        <p:nvPicPr>
          <p:cNvPr id="5" name="Picture 4" descr="A person standing next to a large metal object&#10;&#10;AI-generated content may be incorrect.">
            <a:extLst>
              <a:ext uri="{FF2B5EF4-FFF2-40B4-BE49-F238E27FC236}">
                <a16:creationId xmlns:a16="http://schemas.microsoft.com/office/drawing/2014/main" id="{41CFAE78-FE8F-161F-4F03-F10FD0425E52}"/>
              </a:ext>
            </a:extLst>
          </p:cNvPr>
          <p:cNvPicPr>
            <a:picLocks noChangeAspect="1"/>
          </p:cNvPicPr>
          <p:nvPr/>
        </p:nvPicPr>
        <p:blipFill>
          <a:blip r:embed="rId4"/>
          <a:stretch>
            <a:fillRect/>
          </a:stretch>
        </p:blipFill>
        <p:spPr>
          <a:xfrm>
            <a:off x="7284720" y="1037844"/>
            <a:ext cx="4907280" cy="2694432"/>
          </a:xfrm>
          <a:prstGeom prst="rect">
            <a:avLst/>
          </a:prstGeom>
        </p:spPr>
      </p:pic>
      <p:pic>
        <p:nvPicPr>
          <p:cNvPr id="6" name="Picture 5" descr="Picture">
            <a:extLst>
              <a:ext uri="{FF2B5EF4-FFF2-40B4-BE49-F238E27FC236}">
                <a16:creationId xmlns:a16="http://schemas.microsoft.com/office/drawing/2014/main" id="{4F21707F-A4DE-B78F-23B5-577627FE2E7E}"/>
              </a:ext>
            </a:extLst>
          </p:cNvPr>
          <p:cNvPicPr>
            <a:picLocks noChangeAspect="1"/>
          </p:cNvPicPr>
          <p:nvPr/>
        </p:nvPicPr>
        <p:blipFill>
          <a:blip r:embed="rId5"/>
          <a:stretch>
            <a:fillRect/>
          </a:stretch>
        </p:blipFill>
        <p:spPr>
          <a:xfrm>
            <a:off x="8869680" y="3931920"/>
            <a:ext cx="3322320" cy="2545080"/>
          </a:xfrm>
          <a:prstGeom prst="rect">
            <a:avLst/>
          </a:prstGeom>
        </p:spPr>
      </p:pic>
      <p:pic>
        <p:nvPicPr>
          <p:cNvPr id="7" name="Picture 6" descr="Picture">
            <a:extLst>
              <a:ext uri="{FF2B5EF4-FFF2-40B4-BE49-F238E27FC236}">
                <a16:creationId xmlns:a16="http://schemas.microsoft.com/office/drawing/2014/main" id="{D71CDC12-88D0-92A0-7DFD-5CAC3158F9F5}"/>
              </a:ext>
            </a:extLst>
          </p:cNvPr>
          <p:cNvPicPr>
            <a:picLocks noChangeAspect="1"/>
          </p:cNvPicPr>
          <p:nvPr/>
        </p:nvPicPr>
        <p:blipFill>
          <a:blip r:embed="rId6"/>
          <a:stretch>
            <a:fillRect/>
          </a:stretch>
        </p:blipFill>
        <p:spPr>
          <a:xfrm>
            <a:off x="6256066" y="4000500"/>
            <a:ext cx="2453549" cy="2407920"/>
          </a:xfrm>
          <a:prstGeom prst="rect">
            <a:avLst/>
          </a:prstGeom>
        </p:spPr>
      </p:pic>
      <p:pic>
        <p:nvPicPr>
          <p:cNvPr id="8" name="Picture 7" descr="Magnet System,Detectors,Technology,ATLAS">
            <a:extLst>
              <a:ext uri="{FF2B5EF4-FFF2-40B4-BE49-F238E27FC236}">
                <a16:creationId xmlns:a16="http://schemas.microsoft.com/office/drawing/2014/main" id="{192A0CD8-CF1C-8049-1E4C-46E84D156D12}"/>
              </a:ext>
            </a:extLst>
          </p:cNvPr>
          <p:cNvPicPr>
            <a:picLocks noChangeAspect="1"/>
          </p:cNvPicPr>
          <p:nvPr/>
        </p:nvPicPr>
        <p:blipFill>
          <a:blip r:embed="rId7"/>
          <a:stretch>
            <a:fillRect/>
          </a:stretch>
        </p:blipFill>
        <p:spPr>
          <a:xfrm>
            <a:off x="3258502" y="3989070"/>
            <a:ext cx="2840355" cy="2476500"/>
          </a:xfrm>
          <a:prstGeom prst="rect">
            <a:avLst/>
          </a:prstGeom>
        </p:spPr>
      </p:pic>
      <p:sp>
        <p:nvSpPr>
          <p:cNvPr id="4" name="TextBox 3">
            <a:extLst>
              <a:ext uri="{FF2B5EF4-FFF2-40B4-BE49-F238E27FC236}">
                <a16:creationId xmlns:a16="http://schemas.microsoft.com/office/drawing/2014/main" id="{C8CD1C59-B42D-F0AE-5BEA-931AA1BED748}"/>
              </a:ext>
            </a:extLst>
          </p:cNvPr>
          <p:cNvSpPr txBox="1"/>
          <p:nvPr/>
        </p:nvSpPr>
        <p:spPr>
          <a:xfrm>
            <a:off x="11224195" y="658055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rPr>
              <a:t>Slide No:38</a:t>
            </a:r>
            <a:endParaRPr lang="en-GB"/>
          </a:p>
        </p:txBody>
      </p:sp>
      <p:sp>
        <p:nvSpPr>
          <p:cNvPr id="9" name="TextBox 8">
            <a:extLst>
              <a:ext uri="{FF2B5EF4-FFF2-40B4-BE49-F238E27FC236}">
                <a16:creationId xmlns:a16="http://schemas.microsoft.com/office/drawing/2014/main" id="{F3BC2D42-3634-2856-1B80-862933D965A7}"/>
              </a:ext>
            </a:extLst>
          </p:cNvPr>
          <p:cNvSpPr txBox="1"/>
          <p:nvPr/>
        </p:nvSpPr>
        <p:spPr>
          <a:xfrm>
            <a:off x="2606" y="6521938"/>
            <a:ext cx="532878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FFFFFF"/>
                </a:solidFill>
              </a:rPr>
              <a:t>Section: Rutherford Cable HEP application: RAL</a:t>
            </a:r>
            <a:endParaRPr lang="en-GB"/>
          </a:p>
        </p:txBody>
      </p:sp>
    </p:spTree>
    <p:extLst>
      <p:ext uri="{BB962C8B-B14F-4D97-AF65-F5344CB8AC3E}">
        <p14:creationId xmlns:p14="http://schemas.microsoft.com/office/powerpoint/2010/main" val="2486847516"/>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89EA4-B8B2-86C2-729D-9B395359B2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9F3089-8C83-4C8F-1FB5-F99D6FFF3084}"/>
              </a:ext>
            </a:extLst>
          </p:cNvPr>
          <p:cNvSpPr>
            <a:spLocks noGrp="1"/>
          </p:cNvSpPr>
          <p:nvPr>
            <p:ph type="title"/>
          </p:nvPr>
        </p:nvSpPr>
        <p:spPr>
          <a:xfrm>
            <a:off x="1626379" y="-295759"/>
            <a:ext cx="7532527" cy="1752599"/>
          </a:xfrm>
        </p:spPr>
        <p:txBody>
          <a:bodyPr/>
          <a:lstStyle/>
          <a:p>
            <a:r>
              <a:rPr lang="en-GB" u="sng"/>
              <a:t>Beyond HEP applications</a:t>
            </a:r>
          </a:p>
        </p:txBody>
      </p:sp>
      <p:sp>
        <p:nvSpPr>
          <p:cNvPr id="3" name="Content Placeholder 2">
            <a:extLst>
              <a:ext uri="{FF2B5EF4-FFF2-40B4-BE49-F238E27FC236}">
                <a16:creationId xmlns:a16="http://schemas.microsoft.com/office/drawing/2014/main" id="{5A4A065A-3081-A08E-486A-8FFB2694244A}"/>
              </a:ext>
            </a:extLst>
          </p:cNvPr>
          <p:cNvSpPr>
            <a:spLocks noGrp="1"/>
          </p:cNvSpPr>
          <p:nvPr>
            <p:ph idx="1"/>
          </p:nvPr>
        </p:nvSpPr>
        <p:spPr>
          <a:xfrm>
            <a:off x="1516598" y="-1"/>
            <a:ext cx="6660747" cy="4538421"/>
          </a:xfrm>
        </p:spPr>
        <p:txBody>
          <a:bodyPr/>
          <a:lstStyle/>
          <a:p>
            <a:endParaRPr lang="en-US" sz="1400">
              <a:latin typeface="Aptos"/>
            </a:endParaRPr>
          </a:p>
          <a:p>
            <a:pPr>
              <a:buClr>
                <a:srgbClr val="1287C3"/>
              </a:buClr>
            </a:pPr>
            <a:endParaRPr lang="en-US" sz="1200">
              <a:latin typeface="Aptos"/>
            </a:endParaRPr>
          </a:p>
        </p:txBody>
      </p:sp>
      <p:sp>
        <p:nvSpPr>
          <p:cNvPr id="6" name="TextBox 5">
            <a:extLst>
              <a:ext uri="{FF2B5EF4-FFF2-40B4-BE49-F238E27FC236}">
                <a16:creationId xmlns:a16="http://schemas.microsoft.com/office/drawing/2014/main" id="{DCC58B95-F69D-F165-3F85-44926D588C4B}"/>
              </a:ext>
            </a:extLst>
          </p:cNvPr>
          <p:cNvSpPr txBox="1"/>
          <p:nvPr/>
        </p:nvSpPr>
        <p:spPr>
          <a:xfrm>
            <a:off x="2927170" y="980729"/>
            <a:ext cx="80250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t> </a:t>
            </a:r>
            <a:endParaRPr lang="en-US"/>
          </a:p>
        </p:txBody>
      </p:sp>
      <p:sp>
        <p:nvSpPr>
          <p:cNvPr id="5" name="TextBox 4">
            <a:extLst>
              <a:ext uri="{FF2B5EF4-FFF2-40B4-BE49-F238E27FC236}">
                <a16:creationId xmlns:a16="http://schemas.microsoft.com/office/drawing/2014/main" id="{017B4078-362E-8446-A247-357AF421F57F}"/>
              </a:ext>
            </a:extLst>
          </p:cNvPr>
          <p:cNvSpPr txBox="1"/>
          <p:nvPr/>
        </p:nvSpPr>
        <p:spPr>
          <a:xfrm>
            <a:off x="8380854" y="3735823"/>
            <a:ext cx="1917476"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Aptos"/>
                <a:cs typeface="Segoe UI"/>
              </a:rPr>
              <a:t>Martin Wood with prototype magnet in Clarendon Laboratory (1962)</a:t>
            </a:r>
            <a:endParaRPr lang="en-US" sz="1300" i="1">
              <a:latin typeface="Aptos"/>
              <a:cs typeface="Segoe UI"/>
            </a:endParaRPr>
          </a:p>
          <a:p>
            <a:endParaRPr lang="en-US" sz="1050" i="1">
              <a:latin typeface="Aptos"/>
              <a:cs typeface="Segoe UI"/>
            </a:endParaRPr>
          </a:p>
          <a:p>
            <a:r>
              <a:rPr lang="en-US" sz="1050" i="1">
                <a:latin typeface="Aptos"/>
                <a:cs typeface="Segoe UI"/>
              </a:rPr>
              <a:t>Image courtesy of Oxford Instruments</a:t>
            </a:r>
            <a:endParaRPr lang="en-US" sz="1100"/>
          </a:p>
        </p:txBody>
      </p:sp>
      <p:pic>
        <p:nvPicPr>
          <p:cNvPr id="8" name="Picture 7" descr="A person in a vest standing next to a machine&#10;&#10;AI-generated content may be incorrect.">
            <a:extLst>
              <a:ext uri="{FF2B5EF4-FFF2-40B4-BE49-F238E27FC236}">
                <a16:creationId xmlns:a16="http://schemas.microsoft.com/office/drawing/2014/main" id="{0DFD4977-E307-B74E-B714-F8C7419AFE20}"/>
              </a:ext>
            </a:extLst>
          </p:cNvPr>
          <p:cNvPicPr>
            <a:picLocks noChangeAspect="1"/>
          </p:cNvPicPr>
          <p:nvPr/>
        </p:nvPicPr>
        <p:blipFill>
          <a:blip r:embed="rId3"/>
          <a:stretch>
            <a:fillRect/>
          </a:stretch>
        </p:blipFill>
        <p:spPr>
          <a:xfrm>
            <a:off x="8381048" y="2858"/>
            <a:ext cx="1914525" cy="3621405"/>
          </a:xfrm>
          <a:prstGeom prst="rect">
            <a:avLst/>
          </a:prstGeom>
        </p:spPr>
      </p:pic>
      <p:sp>
        <p:nvSpPr>
          <p:cNvPr id="15" name="TextBox 14">
            <a:extLst>
              <a:ext uri="{FF2B5EF4-FFF2-40B4-BE49-F238E27FC236}">
                <a16:creationId xmlns:a16="http://schemas.microsoft.com/office/drawing/2014/main" id="{C9A1C2A6-0EC0-7225-104E-0EA1A1E95DB2}"/>
              </a:ext>
            </a:extLst>
          </p:cNvPr>
          <p:cNvSpPr txBox="1"/>
          <p:nvPr/>
        </p:nvSpPr>
        <p:spPr>
          <a:xfrm>
            <a:off x="1416594" y="1625237"/>
            <a:ext cx="6865620" cy="35898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657"/>
              </a:lnSpc>
            </a:pPr>
            <a:r>
              <a:rPr lang="en-US">
                <a:latin typeface="Aptos"/>
                <a:cs typeface="Segoe UI"/>
              </a:rPr>
              <a:t>Oxford Instruments, in conjunction with Oxford University, developed superconducting joints, a pivotal part of NMR and MRI technology. </a:t>
            </a:r>
            <a:r>
              <a:rPr lang="en-GB">
                <a:latin typeface="Aptos"/>
                <a:cs typeface="Segoe UI"/>
              </a:rPr>
              <a:t> </a:t>
            </a:r>
            <a:endParaRPr lang="en-US"/>
          </a:p>
          <a:p>
            <a:pPr>
              <a:lnSpc>
                <a:spcPts val="1657"/>
              </a:lnSpc>
            </a:pPr>
            <a:endParaRPr lang="en-US">
              <a:latin typeface="Aptos"/>
              <a:cs typeface="Segoe UI"/>
            </a:endParaRPr>
          </a:p>
          <a:p>
            <a:pPr>
              <a:lnSpc>
                <a:spcPts val="1657"/>
              </a:lnSpc>
            </a:pPr>
            <a:endParaRPr lang="en-US">
              <a:latin typeface="Aptos"/>
              <a:cs typeface="Segoe UI"/>
            </a:endParaRPr>
          </a:p>
          <a:p>
            <a:pPr>
              <a:lnSpc>
                <a:spcPts val="1657"/>
              </a:lnSpc>
            </a:pPr>
            <a:endParaRPr lang="en-US">
              <a:latin typeface="Aptos"/>
              <a:cs typeface="Segoe UI"/>
            </a:endParaRPr>
          </a:p>
          <a:p>
            <a:pPr>
              <a:lnSpc>
                <a:spcPts val="1657"/>
              </a:lnSpc>
            </a:pPr>
            <a:r>
              <a:rPr lang="en-US">
                <a:latin typeface="Aptos"/>
                <a:cs typeface="Segoe UI"/>
              </a:rPr>
              <a:t>Oxford Instruments constructed magnets primarily for research purposes with their first product delivered in 1966. </a:t>
            </a:r>
            <a:endParaRPr lang="en-GB">
              <a:latin typeface="Aptos"/>
              <a:cs typeface="Segoe UI"/>
            </a:endParaRPr>
          </a:p>
          <a:p>
            <a:pPr>
              <a:lnSpc>
                <a:spcPts val="1657"/>
              </a:lnSpc>
            </a:pPr>
            <a:endParaRPr lang="en-GB">
              <a:latin typeface="Aptos"/>
              <a:cs typeface="Segoe UI"/>
            </a:endParaRPr>
          </a:p>
          <a:p>
            <a:pPr>
              <a:lnSpc>
                <a:spcPts val="1657"/>
              </a:lnSpc>
            </a:pPr>
            <a:r>
              <a:rPr lang="en-GB">
                <a:latin typeface="Aptos"/>
                <a:cs typeface="Segoe UI"/>
              </a:rPr>
              <a:t>First superconducting magnet for a NMR spectrometer</a:t>
            </a:r>
          </a:p>
          <a:p>
            <a:pPr>
              <a:lnSpc>
                <a:spcPts val="1657"/>
              </a:lnSpc>
            </a:pPr>
            <a:endParaRPr lang="en-GB">
              <a:latin typeface="Aptos"/>
              <a:cs typeface="Segoe UI"/>
            </a:endParaRPr>
          </a:p>
          <a:p>
            <a:pPr>
              <a:lnSpc>
                <a:spcPts val="1657"/>
              </a:lnSpc>
            </a:pPr>
            <a:r>
              <a:rPr lang="en-US">
                <a:latin typeface="Aptos"/>
                <a:cs typeface="Segoe UI"/>
              </a:rPr>
              <a:t>Nuclear Magnetic Resonance (NMR) is a technique very useful to biology and chemistry. </a:t>
            </a:r>
            <a:endParaRPr lang="en-GB">
              <a:latin typeface="Aptos"/>
              <a:cs typeface="Segoe UI"/>
            </a:endParaRPr>
          </a:p>
          <a:p>
            <a:pPr>
              <a:lnSpc>
                <a:spcPts val="1657"/>
              </a:lnSpc>
            </a:pPr>
            <a:endParaRPr lang="en-GB">
              <a:latin typeface="Aptos"/>
              <a:cs typeface="Segoe UI"/>
            </a:endParaRPr>
          </a:p>
          <a:p>
            <a:pPr>
              <a:lnSpc>
                <a:spcPts val="1657"/>
              </a:lnSpc>
            </a:pPr>
            <a:r>
              <a:rPr lang="en-US" b="1">
                <a:latin typeface="Aptos"/>
                <a:cs typeface="Segoe UI"/>
              </a:rPr>
              <a:t>Superconducting magnets increased the precision and sensitivity</a:t>
            </a:r>
            <a:endParaRPr lang="en-GB">
              <a:latin typeface="Aptos"/>
              <a:cs typeface="Segoe UI"/>
            </a:endParaRPr>
          </a:p>
        </p:txBody>
      </p:sp>
      <p:pic>
        <p:nvPicPr>
          <p:cNvPr id="18" name="Picture 17" descr="A large silver cylinder with blue text&#10;&#10;AI-generated content may be incorrect.">
            <a:extLst>
              <a:ext uri="{FF2B5EF4-FFF2-40B4-BE49-F238E27FC236}">
                <a16:creationId xmlns:a16="http://schemas.microsoft.com/office/drawing/2014/main" id="{57BFC7C9-BAA9-6B3F-A6BC-4039C6007520}"/>
              </a:ext>
            </a:extLst>
          </p:cNvPr>
          <p:cNvPicPr>
            <a:picLocks noChangeAspect="1"/>
          </p:cNvPicPr>
          <p:nvPr/>
        </p:nvPicPr>
        <p:blipFill>
          <a:blip r:embed="rId4"/>
          <a:stretch>
            <a:fillRect/>
          </a:stretch>
        </p:blipFill>
        <p:spPr>
          <a:xfrm>
            <a:off x="10455593" y="4763"/>
            <a:ext cx="1735455" cy="3632835"/>
          </a:xfrm>
          <a:prstGeom prst="rect">
            <a:avLst/>
          </a:prstGeom>
        </p:spPr>
      </p:pic>
      <p:sp>
        <p:nvSpPr>
          <p:cNvPr id="19" name="TextBox 18">
            <a:extLst>
              <a:ext uri="{FF2B5EF4-FFF2-40B4-BE49-F238E27FC236}">
                <a16:creationId xmlns:a16="http://schemas.microsoft.com/office/drawing/2014/main" id="{16406EA6-BEFC-C81E-6E00-44501D92EE48}"/>
              </a:ext>
            </a:extLst>
          </p:cNvPr>
          <p:cNvSpPr txBox="1"/>
          <p:nvPr/>
        </p:nvSpPr>
        <p:spPr>
          <a:xfrm>
            <a:off x="10515600" y="3733800"/>
            <a:ext cx="1676400" cy="10593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650"/>
              </a:lnSpc>
            </a:pPr>
            <a:r>
              <a:rPr lang="en-US" sz="1200">
                <a:latin typeface="Aptos"/>
                <a:cs typeface="Segoe UI"/>
              </a:rPr>
              <a:t>NMR spectrometer (1979)</a:t>
            </a:r>
          </a:p>
          <a:p>
            <a:pPr>
              <a:lnSpc>
                <a:spcPts val="1425"/>
              </a:lnSpc>
            </a:pPr>
            <a:r>
              <a:rPr lang="en-US" sz="1050">
                <a:latin typeface="Aptos"/>
                <a:cs typeface="Segoe UI"/>
              </a:rPr>
              <a:t>​</a:t>
            </a:r>
          </a:p>
          <a:p>
            <a:pPr>
              <a:lnSpc>
                <a:spcPts val="1425"/>
              </a:lnSpc>
            </a:pPr>
            <a:r>
              <a:rPr lang="en-US" sz="1050" i="1">
                <a:latin typeface="Aptos"/>
                <a:cs typeface="Segoe UI"/>
              </a:rPr>
              <a:t>Image courtesy of Oxford Instruments</a:t>
            </a:r>
          </a:p>
        </p:txBody>
      </p:sp>
      <p:sp>
        <p:nvSpPr>
          <p:cNvPr id="4" name="TextBox 3">
            <a:extLst>
              <a:ext uri="{FF2B5EF4-FFF2-40B4-BE49-F238E27FC236}">
                <a16:creationId xmlns:a16="http://schemas.microsoft.com/office/drawing/2014/main" id="{9BC2F011-4E55-A5CA-160C-D9BDF5A61FC1}"/>
              </a:ext>
            </a:extLst>
          </p:cNvPr>
          <p:cNvSpPr txBox="1"/>
          <p:nvPr/>
        </p:nvSpPr>
        <p:spPr>
          <a:xfrm>
            <a:off x="11323608" y="657907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rPr>
              <a:t>Slide No:40</a:t>
            </a:r>
            <a:endParaRPr lang="en-GB"/>
          </a:p>
        </p:txBody>
      </p:sp>
      <p:sp>
        <p:nvSpPr>
          <p:cNvPr id="7" name="TextBox 6">
            <a:extLst>
              <a:ext uri="{FF2B5EF4-FFF2-40B4-BE49-F238E27FC236}">
                <a16:creationId xmlns:a16="http://schemas.microsoft.com/office/drawing/2014/main" id="{9C7A6F87-853B-4177-C719-E6AECF316287}"/>
              </a:ext>
            </a:extLst>
          </p:cNvPr>
          <p:cNvSpPr txBox="1"/>
          <p:nvPr/>
        </p:nvSpPr>
        <p:spPr>
          <a:xfrm>
            <a:off x="2606" y="6411220"/>
            <a:ext cx="48338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FFFFFF"/>
                </a:solidFill>
              </a:rPr>
              <a:t>Section: Rutherford Cable application: Beyond HEP</a:t>
            </a:r>
            <a:endParaRPr lang="en-GB"/>
          </a:p>
        </p:txBody>
      </p:sp>
    </p:spTree>
    <p:extLst>
      <p:ext uri="{BB962C8B-B14F-4D97-AF65-F5344CB8AC3E}">
        <p14:creationId xmlns:p14="http://schemas.microsoft.com/office/powerpoint/2010/main" val="261507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C5493-8D7D-D7BA-0F80-EEF02EB9D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30471-37F7-BFF6-0D56-3271CC22F370}"/>
              </a:ext>
            </a:extLst>
          </p:cNvPr>
          <p:cNvSpPr>
            <a:spLocks noGrp="1"/>
          </p:cNvSpPr>
          <p:nvPr>
            <p:ph type="title"/>
          </p:nvPr>
        </p:nvSpPr>
        <p:spPr>
          <a:xfrm>
            <a:off x="879619" y="-227179"/>
            <a:ext cx="7296307" cy="1752599"/>
          </a:xfrm>
        </p:spPr>
        <p:txBody>
          <a:bodyPr/>
          <a:lstStyle/>
          <a:p>
            <a:r>
              <a:rPr lang="en-GB" u="sng"/>
              <a:t>Beyond HEP applications: Medicine </a:t>
            </a:r>
          </a:p>
        </p:txBody>
      </p:sp>
      <p:sp>
        <p:nvSpPr>
          <p:cNvPr id="3" name="Content Placeholder 2">
            <a:extLst>
              <a:ext uri="{FF2B5EF4-FFF2-40B4-BE49-F238E27FC236}">
                <a16:creationId xmlns:a16="http://schemas.microsoft.com/office/drawing/2014/main" id="{C7C9249E-CC5B-C8C6-A8CD-E1E954CB3C69}"/>
              </a:ext>
            </a:extLst>
          </p:cNvPr>
          <p:cNvSpPr>
            <a:spLocks noGrp="1"/>
          </p:cNvSpPr>
          <p:nvPr>
            <p:ph idx="1"/>
          </p:nvPr>
        </p:nvSpPr>
        <p:spPr>
          <a:xfrm>
            <a:off x="1516598" y="-1"/>
            <a:ext cx="6660747" cy="4538421"/>
          </a:xfrm>
        </p:spPr>
        <p:txBody>
          <a:bodyPr/>
          <a:lstStyle/>
          <a:p>
            <a:endParaRPr lang="en-US" sz="1400">
              <a:latin typeface="Aptos"/>
            </a:endParaRPr>
          </a:p>
          <a:p>
            <a:pPr>
              <a:buClr>
                <a:srgbClr val="1287C3"/>
              </a:buClr>
            </a:pPr>
            <a:endParaRPr lang="en-US" sz="1200">
              <a:latin typeface="Aptos"/>
            </a:endParaRPr>
          </a:p>
        </p:txBody>
      </p:sp>
      <p:sp>
        <p:nvSpPr>
          <p:cNvPr id="6" name="TextBox 5">
            <a:extLst>
              <a:ext uri="{FF2B5EF4-FFF2-40B4-BE49-F238E27FC236}">
                <a16:creationId xmlns:a16="http://schemas.microsoft.com/office/drawing/2014/main" id="{28AE7F2E-F730-1698-07CC-8C5936610199}"/>
              </a:ext>
            </a:extLst>
          </p:cNvPr>
          <p:cNvSpPr txBox="1"/>
          <p:nvPr/>
        </p:nvSpPr>
        <p:spPr>
          <a:xfrm>
            <a:off x="2927170" y="980729"/>
            <a:ext cx="80250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t> </a:t>
            </a:r>
            <a:endParaRPr lang="en-US"/>
          </a:p>
        </p:txBody>
      </p:sp>
      <p:sp>
        <p:nvSpPr>
          <p:cNvPr id="5" name="TextBox 4">
            <a:extLst>
              <a:ext uri="{FF2B5EF4-FFF2-40B4-BE49-F238E27FC236}">
                <a16:creationId xmlns:a16="http://schemas.microsoft.com/office/drawing/2014/main" id="{2848B8F2-DC56-8CBB-8255-83ED3B0DD908}"/>
              </a:ext>
            </a:extLst>
          </p:cNvPr>
          <p:cNvSpPr txBox="1"/>
          <p:nvPr/>
        </p:nvSpPr>
        <p:spPr>
          <a:xfrm>
            <a:off x="9721974" y="2966203"/>
            <a:ext cx="191747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Aptos"/>
                <a:cs typeface="Segoe UI"/>
              </a:rPr>
              <a:t>First superconducting joint prototype</a:t>
            </a:r>
          </a:p>
        </p:txBody>
      </p:sp>
      <p:sp>
        <p:nvSpPr>
          <p:cNvPr id="15" name="TextBox 14">
            <a:extLst>
              <a:ext uri="{FF2B5EF4-FFF2-40B4-BE49-F238E27FC236}">
                <a16:creationId xmlns:a16="http://schemas.microsoft.com/office/drawing/2014/main" id="{D40D0B24-9C3F-5358-2D11-9ED1F946CA44}"/>
              </a:ext>
            </a:extLst>
          </p:cNvPr>
          <p:cNvSpPr txBox="1"/>
          <p:nvPr/>
        </p:nvSpPr>
        <p:spPr>
          <a:xfrm>
            <a:off x="1516380" y="1262581"/>
            <a:ext cx="7712286" cy="5284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u="sng">
                <a:latin typeface="Aptos"/>
                <a:cs typeface="Segoe UI"/>
              </a:rPr>
              <a:t>Magnetic Resonance Imaging (MRI)</a:t>
            </a:r>
            <a:r>
              <a:rPr lang="en-US" sz="1400">
                <a:latin typeface="Aptos"/>
                <a:cs typeface="Segoe UI"/>
              </a:rPr>
              <a:t> </a:t>
            </a:r>
            <a:endParaRPr lang="en-GB" sz="1400">
              <a:latin typeface="Aptos"/>
              <a:cs typeface="Segoe UI"/>
            </a:endParaRPr>
          </a:p>
          <a:p>
            <a:endParaRPr lang="en-US" sz="1400">
              <a:latin typeface="Aptos"/>
              <a:cs typeface="Segoe UI"/>
            </a:endParaRPr>
          </a:p>
          <a:p>
            <a:r>
              <a:rPr lang="en-US" sz="1400">
                <a:latin typeface="Aptos"/>
                <a:cs typeface="Segoe UI"/>
              </a:rPr>
              <a:t> Used routinely in medical diagnostics. </a:t>
            </a:r>
            <a:endParaRPr lang="en-GB" sz="1400">
              <a:latin typeface="Aptos"/>
              <a:cs typeface="Segoe UI"/>
            </a:endParaRPr>
          </a:p>
          <a:p>
            <a:endParaRPr lang="en-US" sz="1400">
              <a:latin typeface="Aptos"/>
              <a:cs typeface="Segoe UI"/>
            </a:endParaRPr>
          </a:p>
          <a:p>
            <a:r>
              <a:rPr lang="en-US" sz="1400">
                <a:latin typeface="Aptos"/>
                <a:cs typeface="Segoe UI"/>
              </a:rPr>
              <a:t>Development of a superconducting joint </a:t>
            </a:r>
            <a:endParaRPr lang="en-GB" sz="1400">
              <a:latin typeface="Aptos"/>
              <a:cs typeface="Segoe UI"/>
            </a:endParaRPr>
          </a:p>
          <a:p>
            <a:endParaRPr lang="en-US" sz="1400">
              <a:latin typeface="Aptos"/>
              <a:cs typeface="Segoe UI"/>
            </a:endParaRPr>
          </a:p>
          <a:p>
            <a:r>
              <a:rPr lang="en-US" sz="1400">
                <a:latin typeface="Aptos"/>
                <a:cs typeface="Segoe UI"/>
              </a:rPr>
              <a:t>Decreasing power consumption and compact size. </a:t>
            </a:r>
            <a:endParaRPr lang="en-GB" sz="1400">
              <a:latin typeface="Aptos"/>
              <a:cs typeface="Segoe UI"/>
            </a:endParaRPr>
          </a:p>
          <a:p>
            <a:endParaRPr lang="en-US" sz="1400">
              <a:latin typeface="Aptos"/>
              <a:cs typeface="Segoe UI"/>
            </a:endParaRPr>
          </a:p>
          <a:p>
            <a:r>
              <a:rPr lang="en-US" sz="1400">
                <a:latin typeface="Aptos"/>
                <a:cs typeface="Segoe UI"/>
              </a:rPr>
              <a:t>First prototype was manufactured in 1979. Many MRI magnets now use Superconducting joints.  </a:t>
            </a:r>
            <a:endParaRPr lang="en-GB" sz="1400">
              <a:latin typeface="Aptos"/>
              <a:cs typeface="Segoe UI"/>
            </a:endParaRPr>
          </a:p>
          <a:p>
            <a:endParaRPr lang="en-US" sz="1400">
              <a:latin typeface="Aptos"/>
              <a:cs typeface="Segoe UI"/>
            </a:endParaRPr>
          </a:p>
          <a:p>
            <a:endParaRPr lang="en-US" sz="1400">
              <a:latin typeface="Aptos"/>
              <a:cs typeface="Segoe UI"/>
            </a:endParaRPr>
          </a:p>
          <a:p>
            <a:r>
              <a:rPr lang="en-US" sz="1400" u="sng">
                <a:latin typeface="Aptos"/>
                <a:cs typeface="Segoe UI"/>
              </a:rPr>
              <a:t>Accelerator based radiotherapy. </a:t>
            </a:r>
            <a:endParaRPr lang="en-GB" sz="1400" u="sng">
              <a:latin typeface="Aptos"/>
              <a:cs typeface="Segoe UI"/>
            </a:endParaRPr>
          </a:p>
          <a:p>
            <a:endParaRPr lang="en-US" sz="1400" u="sng">
              <a:latin typeface="Aptos"/>
              <a:cs typeface="Segoe UI"/>
            </a:endParaRPr>
          </a:p>
          <a:p>
            <a:r>
              <a:rPr lang="en-US" sz="1400">
                <a:latin typeface="Aptos"/>
                <a:cs typeface="Segoe UI"/>
              </a:rPr>
              <a:t>Accelerators accelerate the beam to specific energies and direct it at patients. </a:t>
            </a:r>
            <a:endParaRPr lang="en-GB" sz="1400">
              <a:latin typeface="Aptos"/>
              <a:cs typeface="Segoe UI"/>
            </a:endParaRPr>
          </a:p>
          <a:p>
            <a:endParaRPr lang="en-US" sz="1400">
              <a:latin typeface="Aptos"/>
              <a:cs typeface="Segoe UI"/>
            </a:endParaRPr>
          </a:p>
          <a:p>
            <a:r>
              <a:rPr lang="en-US" sz="1400">
                <a:latin typeface="Aptos"/>
                <a:cs typeface="Segoe UI"/>
              </a:rPr>
              <a:t>Targeting the </a:t>
            </a:r>
            <a:r>
              <a:rPr lang="en-US" sz="1400" err="1">
                <a:latin typeface="Aptos"/>
                <a:cs typeface="Segoe UI"/>
              </a:rPr>
              <a:t>tumour</a:t>
            </a:r>
            <a:r>
              <a:rPr lang="en-US" sz="1400">
                <a:latin typeface="Aptos"/>
                <a:cs typeface="Segoe UI"/>
              </a:rPr>
              <a:t> requires large costly infrastructure to attain correct energies and position the beam correctly.</a:t>
            </a:r>
          </a:p>
          <a:p>
            <a:endParaRPr lang="en-US" sz="1400">
              <a:latin typeface="Aptos"/>
              <a:cs typeface="Segoe UI"/>
            </a:endParaRPr>
          </a:p>
          <a:p>
            <a:r>
              <a:rPr lang="en-US" sz="1400">
                <a:latin typeface="Aptos"/>
                <a:cs typeface="Segoe UI"/>
              </a:rPr>
              <a:t>Typical gantries are very large. </a:t>
            </a:r>
            <a:endParaRPr lang="en-GB" sz="1400">
              <a:latin typeface="Aptos"/>
              <a:cs typeface="Segoe UI"/>
            </a:endParaRPr>
          </a:p>
          <a:p>
            <a:endParaRPr lang="en-US" sz="1400">
              <a:latin typeface="Aptos"/>
              <a:cs typeface="Segoe UI"/>
            </a:endParaRPr>
          </a:p>
          <a:p>
            <a:r>
              <a:rPr lang="en-US" sz="1600">
                <a:latin typeface="Aptos"/>
                <a:cs typeface="Segoe UI"/>
              </a:rPr>
              <a:t>Superconducting magnets have been proposed for synchrotron gantries – involving Rutherford Cable. </a:t>
            </a:r>
          </a:p>
          <a:p>
            <a:endParaRPr lang="en-US" sz="1200">
              <a:latin typeface="Aptos"/>
              <a:cs typeface="Segoe UI"/>
            </a:endParaRPr>
          </a:p>
          <a:p>
            <a:pPr>
              <a:lnSpc>
                <a:spcPts val="1657"/>
              </a:lnSpc>
            </a:pPr>
            <a:endParaRPr lang="en-GB" sz="1200">
              <a:latin typeface="Aptos"/>
              <a:cs typeface="Segoe UI"/>
            </a:endParaRPr>
          </a:p>
        </p:txBody>
      </p:sp>
      <p:pic>
        <p:nvPicPr>
          <p:cNvPr id="4" name="Picture 3" descr="A person holding a large white object&#10;&#10;AI-generated content may be incorrect.">
            <a:extLst>
              <a:ext uri="{FF2B5EF4-FFF2-40B4-BE49-F238E27FC236}">
                <a16:creationId xmlns:a16="http://schemas.microsoft.com/office/drawing/2014/main" id="{8B23A95B-43C6-64F2-7B5F-551CF67FCD2E}"/>
              </a:ext>
            </a:extLst>
          </p:cNvPr>
          <p:cNvPicPr>
            <a:picLocks noChangeAspect="1"/>
          </p:cNvPicPr>
          <p:nvPr/>
        </p:nvPicPr>
        <p:blipFill>
          <a:blip r:embed="rId3"/>
          <a:stretch>
            <a:fillRect/>
          </a:stretch>
        </p:blipFill>
        <p:spPr>
          <a:xfrm>
            <a:off x="9189720" y="2857"/>
            <a:ext cx="2537460" cy="2867025"/>
          </a:xfrm>
          <a:prstGeom prst="rect">
            <a:avLst/>
          </a:prstGeom>
        </p:spPr>
      </p:pic>
      <p:pic>
        <p:nvPicPr>
          <p:cNvPr id="7" name="Picture 6" descr="A group of images of a brain&#10;&#10;AI-generated content may be incorrect.">
            <a:extLst>
              <a:ext uri="{FF2B5EF4-FFF2-40B4-BE49-F238E27FC236}">
                <a16:creationId xmlns:a16="http://schemas.microsoft.com/office/drawing/2014/main" id="{02C24A87-B0AA-1151-39D0-ED8ABBCE287E}"/>
              </a:ext>
            </a:extLst>
          </p:cNvPr>
          <p:cNvPicPr>
            <a:picLocks noChangeAspect="1"/>
          </p:cNvPicPr>
          <p:nvPr/>
        </p:nvPicPr>
        <p:blipFill>
          <a:blip r:embed="rId4"/>
          <a:stretch>
            <a:fillRect/>
          </a:stretch>
        </p:blipFill>
        <p:spPr>
          <a:xfrm>
            <a:off x="9189720" y="3554730"/>
            <a:ext cx="2819400" cy="2110740"/>
          </a:xfrm>
          <a:prstGeom prst="rect">
            <a:avLst/>
          </a:prstGeom>
        </p:spPr>
      </p:pic>
      <p:sp>
        <p:nvSpPr>
          <p:cNvPr id="9" name="TextBox 8">
            <a:extLst>
              <a:ext uri="{FF2B5EF4-FFF2-40B4-BE49-F238E27FC236}">
                <a16:creationId xmlns:a16="http://schemas.microsoft.com/office/drawing/2014/main" id="{855C46E8-88E1-E3B0-472F-44F1E5570772}"/>
              </a:ext>
            </a:extLst>
          </p:cNvPr>
          <p:cNvSpPr txBox="1"/>
          <p:nvPr/>
        </p:nvSpPr>
        <p:spPr>
          <a:xfrm>
            <a:off x="9265920" y="580644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Aptos"/>
                <a:cs typeface="Segoe UI"/>
              </a:rPr>
              <a:t>MRI imaging – Routinely used in medicine</a:t>
            </a:r>
            <a:endParaRPr lang="en-GB" sz="1200">
              <a:latin typeface="Aptos"/>
            </a:endParaRPr>
          </a:p>
        </p:txBody>
      </p:sp>
      <p:sp>
        <p:nvSpPr>
          <p:cNvPr id="8" name="TextBox 7">
            <a:extLst>
              <a:ext uri="{FF2B5EF4-FFF2-40B4-BE49-F238E27FC236}">
                <a16:creationId xmlns:a16="http://schemas.microsoft.com/office/drawing/2014/main" id="{F63AC333-FF67-D992-2AB2-D8D4A9B5FBBF}"/>
              </a:ext>
            </a:extLst>
          </p:cNvPr>
          <p:cNvSpPr txBox="1"/>
          <p:nvPr/>
        </p:nvSpPr>
        <p:spPr>
          <a:xfrm>
            <a:off x="11224195" y="654147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rPr>
              <a:t>Slide No:41</a:t>
            </a:r>
            <a:endParaRPr lang="en-GB"/>
          </a:p>
        </p:txBody>
      </p:sp>
      <p:sp>
        <p:nvSpPr>
          <p:cNvPr id="10" name="TextBox 9">
            <a:extLst>
              <a:ext uri="{FF2B5EF4-FFF2-40B4-BE49-F238E27FC236}">
                <a16:creationId xmlns:a16="http://schemas.microsoft.com/office/drawing/2014/main" id="{73B2424A-854C-69DC-FF8E-155A14C42E59}"/>
              </a:ext>
            </a:extLst>
          </p:cNvPr>
          <p:cNvSpPr txBox="1"/>
          <p:nvPr/>
        </p:nvSpPr>
        <p:spPr>
          <a:xfrm>
            <a:off x="2605" y="6515425"/>
            <a:ext cx="482730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FFFFFF"/>
                </a:solidFill>
              </a:rPr>
              <a:t>Section: Rutherford Cable application: Beyond HEP</a:t>
            </a:r>
            <a:endParaRPr lang="en-GB"/>
          </a:p>
        </p:txBody>
      </p:sp>
    </p:spTree>
    <p:extLst>
      <p:ext uri="{BB962C8B-B14F-4D97-AF65-F5344CB8AC3E}">
        <p14:creationId xmlns:p14="http://schemas.microsoft.com/office/powerpoint/2010/main" val="2746923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24967-2B6C-69CF-61F4-29DA2751D5A7}"/>
            </a:ext>
          </a:extLst>
        </p:cNvPr>
        <p:cNvGrpSpPr/>
        <p:nvPr/>
      </p:nvGrpSpPr>
      <p:grpSpPr>
        <a:xfrm>
          <a:off x="0" y="0"/>
          <a:ext cx="0" cy="0"/>
          <a:chOff x="0" y="0"/>
          <a:chExt cx="0" cy="0"/>
        </a:xfrm>
      </p:grpSpPr>
      <p:pic>
        <p:nvPicPr>
          <p:cNvPr id="10" name="Picture 2" descr="A close-up of a blue and black pattern&#10;&#10;AI-generated content may be incorrect.">
            <a:extLst>
              <a:ext uri="{FF2B5EF4-FFF2-40B4-BE49-F238E27FC236}">
                <a16:creationId xmlns:a16="http://schemas.microsoft.com/office/drawing/2014/main" id="{34AA38D3-22A9-7A61-ACF9-3400E2B7A92D}"/>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t="24002" b="19323"/>
          <a:stretch/>
        </p:blipFill>
        <p:spPr bwMode="auto">
          <a:xfrm>
            <a:off x="627" y="608"/>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DBE1AD6-8E9D-5D01-B764-C850B894270E}"/>
              </a:ext>
            </a:extLst>
          </p:cNvPr>
          <p:cNvSpPr>
            <a:spLocks noGrp="1"/>
          </p:cNvSpPr>
          <p:nvPr>
            <p:ph type="title"/>
          </p:nvPr>
        </p:nvSpPr>
        <p:spPr>
          <a:xfrm>
            <a:off x="879619" y="-227179"/>
            <a:ext cx="7296307" cy="1752599"/>
          </a:xfrm>
        </p:spPr>
        <p:txBody>
          <a:bodyPr/>
          <a:lstStyle/>
          <a:p>
            <a:r>
              <a:rPr lang="en-GB" u="sng">
                <a:solidFill>
                  <a:schemeClr val="bg1"/>
                </a:solidFill>
              </a:rPr>
              <a:t>To summarise</a:t>
            </a:r>
          </a:p>
        </p:txBody>
      </p:sp>
      <p:sp>
        <p:nvSpPr>
          <p:cNvPr id="3" name="Content Placeholder 2">
            <a:extLst>
              <a:ext uri="{FF2B5EF4-FFF2-40B4-BE49-F238E27FC236}">
                <a16:creationId xmlns:a16="http://schemas.microsoft.com/office/drawing/2014/main" id="{A59E7C74-9C0F-71B6-DA2F-0B42998CDF32}"/>
              </a:ext>
            </a:extLst>
          </p:cNvPr>
          <p:cNvSpPr>
            <a:spLocks noGrp="1"/>
          </p:cNvSpPr>
          <p:nvPr>
            <p:ph idx="1"/>
          </p:nvPr>
        </p:nvSpPr>
        <p:spPr>
          <a:xfrm>
            <a:off x="1516598" y="-1"/>
            <a:ext cx="6660747" cy="4538421"/>
          </a:xfrm>
        </p:spPr>
        <p:txBody>
          <a:bodyPr/>
          <a:lstStyle/>
          <a:p>
            <a:endParaRPr lang="en-US" sz="1400">
              <a:latin typeface="Aptos"/>
            </a:endParaRPr>
          </a:p>
          <a:p>
            <a:pPr>
              <a:buClr>
                <a:srgbClr val="1287C3"/>
              </a:buClr>
            </a:pPr>
            <a:endParaRPr lang="en-US" sz="1200">
              <a:latin typeface="Aptos"/>
            </a:endParaRPr>
          </a:p>
        </p:txBody>
      </p:sp>
      <p:sp>
        <p:nvSpPr>
          <p:cNvPr id="6" name="TextBox 5">
            <a:extLst>
              <a:ext uri="{FF2B5EF4-FFF2-40B4-BE49-F238E27FC236}">
                <a16:creationId xmlns:a16="http://schemas.microsoft.com/office/drawing/2014/main" id="{EC48FAD8-8C02-DF1E-BFF3-81CFCD42D81F}"/>
              </a:ext>
            </a:extLst>
          </p:cNvPr>
          <p:cNvSpPr txBox="1"/>
          <p:nvPr/>
        </p:nvSpPr>
        <p:spPr>
          <a:xfrm>
            <a:off x="2927170" y="980729"/>
            <a:ext cx="80250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t> </a:t>
            </a:r>
            <a:endParaRPr lang="en-US"/>
          </a:p>
        </p:txBody>
      </p:sp>
      <p:sp>
        <p:nvSpPr>
          <p:cNvPr id="15" name="TextBox 14">
            <a:extLst>
              <a:ext uri="{FF2B5EF4-FFF2-40B4-BE49-F238E27FC236}">
                <a16:creationId xmlns:a16="http://schemas.microsoft.com/office/drawing/2014/main" id="{D06E21D2-D39D-6DE6-C60E-FB60503605AF}"/>
              </a:ext>
            </a:extLst>
          </p:cNvPr>
          <p:cNvSpPr txBox="1"/>
          <p:nvPr/>
        </p:nvSpPr>
        <p:spPr>
          <a:xfrm>
            <a:off x="747259" y="1131107"/>
            <a:ext cx="10828020" cy="8085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ptos"/>
                <a:cs typeface="Segoe UI"/>
              </a:rPr>
              <a:t>Superconducting filamentary composites and Rutherford Cable were first manufactured at RAL. </a:t>
            </a:r>
            <a:endParaRPr lang="en-US" sz="2000">
              <a:solidFill>
                <a:schemeClr val="bg1"/>
              </a:solidFill>
              <a:latin typeface="Corbel"/>
              <a:cs typeface="Segoe UI"/>
            </a:endParaRPr>
          </a:p>
          <a:p>
            <a:endParaRPr lang="en-US" sz="2000" b="1">
              <a:solidFill>
                <a:schemeClr val="bg1"/>
              </a:solidFill>
              <a:latin typeface="Aptos"/>
              <a:cs typeface="Segoe UI"/>
            </a:endParaRPr>
          </a:p>
          <a:p>
            <a:r>
              <a:rPr lang="en-US" sz="2000" b="1">
                <a:solidFill>
                  <a:schemeClr val="bg1"/>
                </a:solidFill>
                <a:latin typeface="Aptos"/>
                <a:cs typeface="Segoe UI"/>
              </a:rPr>
              <a:t>20 – 50 strands were compacted  and transposed to operate within high currents.</a:t>
            </a:r>
          </a:p>
          <a:p>
            <a:endParaRPr lang="en-US" sz="2000" b="1">
              <a:solidFill>
                <a:schemeClr val="bg1"/>
              </a:solidFill>
              <a:latin typeface="Aptos"/>
              <a:cs typeface="Segoe UI"/>
            </a:endParaRPr>
          </a:p>
          <a:p>
            <a:r>
              <a:rPr lang="en-US" sz="2000" b="1">
                <a:solidFill>
                  <a:schemeClr val="bg1"/>
                </a:solidFill>
                <a:latin typeface="Aptos"/>
                <a:cs typeface="Segoe UI"/>
              </a:rPr>
              <a:t>RAL  developed first prototype and constructed the Rutherford Cable for detector solenoids. </a:t>
            </a:r>
          </a:p>
          <a:p>
            <a:endParaRPr lang="en-US" sz="2000" b="1">
              <a:solidFill>
                <a:schemeClr val="bg1"/>
              </a:solidFill>
              <a:latin typeface="Aptos"/>
              <a:cs typeface="Segoe UI"/>
            </a:endParaRPr>
          </a:p>
          <a:p>
            <a:r>
              <a:rPr lang="en-US" sz="2000" b="1">
                <a:solidFill>
                  <a:schemeClr val="bg1"/>
                </a:solidFill>
                <a:latin typeface="Aptos"/>
                <a:cs typeface="Segoe UI"/>
              </a:rPr>
              <a:t>Few other innovations have left such an enduring legacy, not only has this technology providing great strides in superconducting technology, but it has also been used within every large-scale collider since.</a:t>
            </a:r>
            <a:endParaRPr lang="en-US" sz="2000" b="1">
              <a:solidFill>
                <a:schemeClr val="bg1"/>
              </a:solidFill>
            </a:endParaRPr>
          </a:p>
          <a:p>
            <a:endParaRPr lang="en-US" sz="2000" b="1">
              <a:solidFill>
                <a:schemeClr val="bg1"/>
              </a:solidFill>
              <a:latin typeface="Aptos"/>
              <a:cs typeface="Segoe UI"/>
            </a:endParaRPr>
          </a:p>
          <a:p>
            <a:r>
              <a:rPr lang="en-US" sz="2000" b="1">
                <a:solidFill>
                  <a:schemeClr val="bg1"/>
                </a:solidFill>
                <a:latin typeface="Aptos"/>
                <a:cs typeface="Segoe UI"/>
              </a:rPr>
              <a:t>For the foreseeable future, Rutherford Cable will serve as the DNA of superconducting magnets. </a:t>
            </a:r>
          </a:p>
          <a:p>
            <a:endParaRPr lang="en-US" sz="1400">
              <a:latin typeface="Aptos"/>
              <a:cs typeface="Segoe UI"/>
            </a:endParaRPr>
          </a:p>
          <a:p>
            <a:endParaRPr lang="en-US" sz="1400">
              <a:latin typeface="Aptos"/>
              <a:cs typeface="Segoe UI"/>
            </a:endParaRPr>
          </a:p>
          <a:p>
            <a:endParaRPr lang="en-US" sz="1400">
              <a:latin typeface="Aptos"/>
              <a:cs typeface="Segoe UI"/>
            </a:endParaRPr>
          </a:p>
          <a:p>
            <a:endParaRPr lang="en-US" sz="1400">
              <a:latin typeface="Aptos"/>
              <a:cs typeface="Segoe UI"/>
            </a:endParaRPr>
          </a:p>
          <a:p>
            <a:endParaRPr lang="en-US" sz="1400">
              <a:latin typeface="Aptos"/>
              <a:cs typeface="Segoe UI"/>
            </a:endParaRPr>
          </a:p>
          <a:p>
            <a:endParaRPr lang="en-US" sz="1400">
              <a:latin typeface="Aptos"/>
              <a:cs typeface="Segoe UI"/>
            </a:endParaRPr>
          </a:p>
          <a:p>
            <a:endParaRPr lang="en-US" sz="1400">
              <a:latin typeface="Aptos"/>
              <a:cs typeface="Segoe UI"/>
            </a:endParaRPr>
          </a:p>
          <a:p>
            <a:endParaRPr lang="en-US" sz="1400">
              <a:latin typeface="Aptos"/>
              <a:cs typeface="Segoe UI"/>
            </a:endParaRPr>
          </a:p>
          <a:p>
            <a:endParaRPr lang="en-US" sz="1400">
              <a:latin typeface="Aptos"/>
              <a:cs typeface="Segoe UI"/>
            </a:endParaRPr>
          </a:p>
          <a:p>
            <a:endParaRPr lang="en-US" sz="1400">
              <a:latin typeface="Aptos"/>
              <a:cs typeface="Segoe UI"/>
            </a:endParaRPr>
          </a:p>
          <a:p>
            <a:endParaRPr lang="en-US" sz="1400">
              <a:latin typeface="Aptos"/>
              <a:cs typeface="Segoe UI"/>
            </a:endParaRPr>
          </a:p>
          <a:p>
            <a:endParaRPr lang="en-US" sz="1400">
              <a:latin typeface="Aptos"/>
              <a:cs typeface="Segoe UI"/>
            </a:endParaRPr>
          </a:p>
          <a:p>
            <a:endParaRPr lang="en-US" sz="1400">
              <a:latin typeface="Aptos"/>
              <a:cs typeface="Segoe UI"/>
            </a:endParaRPr>
          </a:p>
          <a:p>
            <a:endParaRPr lang="en-US" sz="1400">
              <a:latin typeface="Aptos"/>
              <a:cs typeface="Segoe UI"/>
            </a:endParaRPr>
          </a:p>
          <a:p>
            <a:endParaRPr lang="en-US" sz="1400">
              <a:latin typeface="Aptos"/>
              <a:cs typeface="Segoe UI"/>
            </a:endParaRPr>
          </a:p>
          <a:p>
            <a:endParaRPr lang="en-US" sz="1200">
              <a:latin typeface="Aptos"/>
              <a:cs typeface="Segoe UI"/>
            </a:endParaRPr>
          </a:p>
          <a:p>
            <a:endParaRPr lang="en-US" sz="1200">
              <a:latin typeface="Aptos"/>
              <a:cs typeface="Segoe UI"/>
            </a:endParaRPr>
          </a:p>
          <a:p>
            <a:endParaRPr lang="en-US" sz="1200">
              <a:latin typeface="Aptos"/>
              <a:cs typeface="Segoe UI"/>
            </a:endParaRPr>
          </a:p>
          <a:p>
            <a:pPr>
              <a:lnSpc>
                <a:spcPts val="1657"/>
              </a:lnSpc>
            </a:pPr>
            <a:endParaRPr lang="en-GB" sz="1200">
              <a:latin typeface="Aptos"/>
              <a:cs typeface="Segoe UI"/>
            </a:endParaRPr>
          </a:p>
        </p:txBody>
      </p:sp>
    </p:spTree>
    <p:extLst>
      <p:ext uri="{BB962C8B-B14F-4D97-AF65-F5344CB8AC3E}">
        <p14:creationId xmlns:p14="http://schemas.microsoft.com/office/powerpoint/2010/main" val="1877401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6E311-9528-2A8E-CF3B-13EF074068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A209C7-82B7-BE0A-63DE-D1558AE20B73}"/>
              </a:ext>
            </a:extLst>
          </p:cNvPr>
          <p:cNvSpPr>
            <a:spLocks noGrp="1"/>
          </p:cNvSpPr>
          <p:nvPr>
            <p:ph type="title"/>
          </p:nvPr>
        </p:nvSpPr>
        <p:spPr>
          <a:xfrm>
            <a:off x="2624599" y="153821"/>
            <a:ext cx="7296307" cy="830579"/>
          </a:xfrm>
        </p:spPr>
        <p:txBody>
          <a:bodyPr/>
          <a:lstStyle/>
          <a:p>
            <a:r>
              <a:rPr lang="en-GB" u="sng">
                <a:latin typeface="Aptos"/>
              </a:rPr>
              <a:t>References</a:t>
            </a:r>
          </a:p>
        </p:txBody>
      </p:sp>
      <p:sp>
        <p:nvSpPr>
          <p:cNvPr id="3" name="Content Placeholder 2">
            <a:extLst>
              <a:ext uri="{FF2B5EF4-FFF2-40B4-BE49-F238E27FC236}">
                <a16:creationId xmlns:a16="http://schemas.microsoft.com/office/drawing/2014/main" id="{B965C667-FE32-2A70-267F-5904122B77F4}"/>
              </a:ext>
            </a:extLst>
          </p:cNvPr>
          <p:cNvSpPr>
            <a:spLocks noGrp="1"/>
          </p:cNvSpPr>
          <p:nvPr>
            <p:ph idx="1"/>
          </p:nvPr>
        </p:nvSpPr>
        <p:spPr>
          <a:xfrm>
            <a:off x="1219418" y="1470659"/>
            <a:ext cx="10752687" cy="5384241"/>
          </a:xfrm>
        </p:spPr>
        <p:txBody>
          <a:bodyPr/>
          <a:lstStyle/>
          <a:p>
            <a:endParaRPr lang="en-US" sz="1400">
              <a:latin typeface="Aptos"/>
            </a:endParaRPr>
          </a:p>
          <a:p>
            <a:pPr>
              <a:buClr>
                <a:srgbClr val="1287C3"/>
              </a:buClr>
            </a:pPr>
            <a:endParaRPr lang="en-US" sz="1200">
              <a:latin typeface="Aptos"/>
            </a:endParaRPr>
          </a:p>
        </p:txBody>
      </p:sp>
      <p:sp>
        <p:nvSpPr>
          <p:cNvPr id="6" name="TextBox 5">
            <a:extLst>
              <a:ext uri="{FF2B5EF4-FFF2-40B4-BE49-F238E27FC236}">
                <a16:creationId xmlns:a16="http://schemas.microsoft.com/office/drawing/2014/main" id="{73C83A35-1DA5-EDC1-C4A0-9F8BAE42361F}"/>
              </a:ext>
            </a:extLst>
          </p:cNvPr>
          <p:cNvSpPr txBox="1"/>
          <p:nvPr/>
        </p:nvSpPr>
        <p:spPr>
          <a:xfrm>
            <a:off x="511630" y="980729"/>
            <a:ext cx="1044056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b="1"/>
              <a:t> </a:t>
            </a:r>
            <a:endParaRPr lang="en-US" sz="1100"/>
          </a:p>
        </p:txBody>
      </p:sp>
      <p:sp>
        <p:nvSpPr>
          <p:cNvPr id="4" name="TextBox 3">
            <a:extLst>
              <a:ext uri="{FF2B5EF4-FFF2-40B4-BE49-F238E27FC236}">
                <a16:creationId xmlns:a16="http://schemas.microsoft.com/office/drawing/2014/main" id="{AF1D4523-4A1F-51EF-1CF1-A31B7C1FDA34}"/>
              </a:ext>
            </a:extLst>
          </p:cNvPr>
          <p:cNvSpPr txBox="1"/>
          <p:nvPr/>
        </p:nvSpPr>
        <p:spPr>
          <a:xfrm>
            <a:off x="1661160" y="982980"/>
            <a:ext cx="10530840" cy="5586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1200">
                <a:latin typeface="Aptos"/>
              </a:rPr>
              <a:t> RAL Annual reports (Used from 1962 – 1972) Context dependent. </a:t>
            </a:r>
            <a:r>
              <a:rPr lang="en-US" sz="1200" u="sng">
                <a:latin typeface="Aptos"/>
                <a:hlinkClick r:id="rId3"/>
              </a:rPr>
              <a:t>Link</a:t>
            </a:r>
            <a:r>
              <a:rPr lang="en-US" sz="1200">
                <a:latin typeface="Aptos"/>
              </a:rPr>
              <a:t> </a:t>
            </a:r>
          </a:p>
          <a:p>
            <a:pPr>
              <a:buFont typeface="Arial"/>
              <a:buChar char="•"/>
            </a:pPr>
            <a:r>
              <a:rPr lang="en-US" sz="1200">
                <a:latin typeface="Aptos"/>
              </a:rPr>
              <a:t>Professor Peter F Smith Brief history of applied superconductivity development at RAL 1960-76</a:t>
            </a:r>
          </a:p>
          <a:p>
            <a:pPr>
              <a:buFont typeface="Arial"/>
              <a:buChar char="•"/>
            </a:pPr>
            <a:r>
              <a:rPr lang="en-US" sz="1200">
                <a:latin typeface="Aptos"/>
              </a:rPr>
              <a:t> M.N Wilson Superconductivity and its applications. 1979. Rutherford Appleton Laboratory. </a:t>
            </a:r>
            <a:r>
              <a:rPr lang="en-US" sz="1200" err="1">
                <a:latin typeface="Aptos"/>
              </a:rPr>
              <a:t>Digitised</a:t>
            </a:r>
            <a:r>
              <a:rPr lang="en-US" sz="1200">
                <a:latin typeface="Aptos"/>
              </a:rPr>
              <a:t> version found under technology and engineering section – </a:t>
            </a:r>
            <a:r>
              <a:rPr lang="en-US" sz="1200" u="sng">
                <a:latin typeface="Aptos"/>
                <a:hlinkClick r:id="rId4"/>
              </a:rPr>
              <a:t>Link</a:t>
            </a:r>
            <a:r>
              <a:rPr lang="en-US" sz="1200">
                <a:latin typeface="Aptos"/>
              </a:rPr>
              <a:t> </a:t>
            </a:r>
          </a:p>
          <a:p>
            <a:pPr>
              <a:buFont typeface="Arial"/>
              <a:buChar char="•"/>
            </a:pPr>
            <a:r>
              <a:rPr lang="en-US" sz="1200">
                <a:latin typeface="Aptos"/>
              </a:rPr>
              <a:t>M.N Wilson</a:t>
            </a:r>
            <a:r>
              <a:rPr lang="en-US" sz="1200" b="1">
                <a:latin typeface="Aptos"/>
              </a:rPr>
              <a:t> A century of superconducting technology 2012</a:t>
            </a:r>
            <a:r>
              <a:rPr lang="en-US" sz="1200">
                <a:latin typeface="Aptos"/>
              </a:rPr>
              <a:t>, AIP Conference Proceedings, 1435, 11 – 35</a:t>
            </a:r>
          </a:p>
          <a:p>
            <a:pPr>
              <a:buFont typeface="Arial"/>
              <a:buChar char="•"/>
            </a:pPr>
            <a:r>
              <a:rPr lang="en-US" sz="1200">
                <a:latin typeface="Aptos"/>
              </a:rPr>
              <a:t>M.N Wilson Personal Communication (2024)</a:t>
            </a:r>
          </a:p>
          <a:p>
            <a:pPr>
              <a:buFont typeface="Arial"/>
              <a:buChar char="•"/>
            </a:pPr>
            <a:r>
              <a:rPr lang="en-US" sz="1200">
                <a:latin typeface="Aptos"/>
              </a:rPr>
              <a:t> Superconductors accelerate progress, </a:t>
            </a:r>
            <a:r>
              <a:rPr lang="en-US" sz="1200" u="sng">
                <a:latin typeface="Aptos"/>
                <a:hlinkClick r:id="rId5"/>
              </a:rPr>
              <a:t>Link </a:t>
            </a:r>
            <a:r>
              <a:rPr lang="en-US" sz="1200">
                <a:latin typeface="Aptos"/>
              </a:rPr>
              <a:t> </a:t>
            </a:r>
          </a:p>
          <a:p>
            <a:pPr>
              <a:buFont typeface="Arial"/>
              <a:buChar char="•"/>
            </a:pPr>
            <a:r>
              <a:rPr lang="en-US" sz="1200">
                <a:latin typeface="Aptos"/>
              </a:rPr>
              <a:t> J. D. Lewin, P. F. Smith, A. H. Spurway, C. R. Walters, and M. N. Wilson, Experimental and Theoretical Studies of Filamentary Superconducting Composites (1969) RAL preprint</a:t>
            </a:r>
          </a:p>
          <a:p>
            <a:pPr>
              <a:buFont typeface="Arial"/>
              <a:buChar char="•"/>
            </a:pPr>
            <a:r>
              <a:rPr lang="en-US" sz="1200">
                <a:latin typeface="Aptos"/>
              </a:rPr>
              <a:t>P.F Smith The superconducting program at the Rutherford Laboratory (1967) Conference Proceedings: MT-2 Oxford, England 670711 543 – 546</a:t>
            </a:r>
          </a:p>
          <a:p>
            <a:pPr>
              <a:buFont typeface="Arial"/>
              <a:buChar char="•"/>
            </a:pPr>
            <a:r>
              <a:rPr lang="en-US" sz="1200">
                <a:latin typeface="Aptos"/>
              </a:rPr>
              <a:t>P.J Lee, B Strauss, M.N Wilson, B. </a:t>
            </a:r>
            <a:r>
              <a:rPr lang="en-US" sz="1200" err="1">
                <a:latin typeface="Aptos"/>
              </a:rPr>
              <a:t>Marancik</a:t>
            </a:r>
            <a:r>
              <a:rPr lang="en-US" sz="1200">
                <a:latin typeface="Aptos"/>
              </a:rPr>
              <a:t>, E. Gregory, J. Ekin, A Greene Nb-Ti From beginning to perfection (2011) </a:t>
            </a:r>
          </a:p>
          <a:p>
            <a:pPr>
              <a:buFont typeface="Arial"/>
              <a:buChar char="•"/>
            </a:pPr>
            <a:r>
              <a:rPr lang="en-US" sz="1200">
                <a:latin typeface="Aptos"/>
              </a:rPr>
              <a:t> M.N Wilson Superconducting Magnets for Accelerators Presentation – </a:t>
            </a:r>
            <a:r>
              <a:rPr lang="en-US" sz="1200" u="sng">
                <a:latin typeface="Aptos"/>
                <a:hlinkClick r:id="rId6"/>
              </a:rPr>
              <a:t>Indico</a:t>
            </a:r>
            <a:r>
              <a:rPr lang="en-US" sz="1200">
                <a:latin typeface="Aptos"/>
              </a:rPr>
              <a:t> (Slides 15 - 34)</a:t>
            </a:r>
          </a:p>
          <a:p>
            <a:pPr>
              <a:buFont typeface="Arial"/>
              <a:buChar char="•"/>
            </a:pPr>
            <a:r>
              <a:rPr lang="en-US" sz="1200">
                <a:latin typeface="Aptos"/>
              </a:rPr>
              <a:t> G. </a:t>
            </a:r>
            <a:r>
              <a:rPr lang="en-US" sz="1200" err="1">
                <a:latin typeface="Aptos"/>
              </a:rPr>
              <a:t>Bronca</a:t>
            </a:r>
            <a:r>
              <a:rPr lang="en-US" sz="1200">
                <a:latin typeface="Aptos"/>
              </a:rPr>
              <a:t>, P. Genevy, F. Kircher, J. Perot, J.P </a:t>
            </a:r>
            <a:r>
              <a:rPr lang="en-US" sz="1200" err="1">
                <a:latin typeface="Aptos"/>
              </a:rPr>
              <a:t>Pouillange</a:t>
            </a:r>
            <a:r>
              <a:rPr lang="en-US" sz="1200">
                <a:latin typeface="Aptos"/>
              </a:rPr>
              <a:t>, G. Prost Pulsed Superconducting magnets (1972) Conference Proceedings 4th International Conference on Magnet Technology, BNL, 203 – </a:t>
            </a:r>
            <a:r>
              <a:rPr lang="en-US" sz="1200" u="sng">
                <a:latin typeface="Aptos"/>
                <a:hlinkClick r:id="rId7"/>
              </a:rPr>
              <a:t>Link</a:t>
            </a:r>
            <a:endParaRPr lang="en-US" sz="1200">
              <a:latin typeface="Times New Roman"/>
              <a:cs typeface="Times New Roman"/>
            </a:endParaRPr>
          </a:p>
          <a:p>
            <a:pPr>
              <a:buFont typeface="Arial"/>
              <a:buChar char="•"/>
            </a:pPr>
            <a:r>
              <a:rPr lang="en-US" sz="1200">
                <a:latin typeface="Aptos"/>
              </a:rPr>
              <a:t> G. Gallagher </a:t>
            </a:r>
            <a:r>
              <a:rPr lang="en-US" sz="1200" err="1">
                <a:latin typeface="Aptos"/>
              </a:rPr>
              <a:t>Daggit</a:t>
            </a:r>
            <a:r>
              <a:rPr lang="en-US" sz="1200">
                <a:latin typeface="Aptos"/>
              </a:rPr>
              <a:t> </a:t>
            </a:r>
            <a:r>
              <a:rPr lang="en-US" sz="1200" b="1">
                <a:latin typeface="Aptos"/>
              </a:rPr>
              <a:t>SUPERCONDUCTING CABLES FOR PULSED DIPOLE MAGNETS </a:t>
            </a:r>
            <a:r>
              <a:rPr lang="en-US" sz="1200">
                <a:latin typeface="Aptos"/>
              </a:rPr>
              <a:t>(1975) Report number: RHEL-M-A25</a:t>
            </a:r>
          </a:p>
          <a:p>
            <a:pPr>
              <a:buFont typeface="Arial"/>
              <a:buChar char="•"/>
            </a:pPr>
            <a:r>
              <a:rPr lang="en-US" sz="1200">
                <a:latin typeface="Aptos"/>
              </a:rPr>
              <a:t> J.B Thomas Superconducting magnets: Proceedings of the 9th International conference for high energy accelerators (1974) Stanford Pg 185 - 190</a:t>
            </a:r>
          </a:p>
          <a:p>
            <a:pPr>
              <a:buFont typeface="Arial"/>
              <a:buChar char="•"/>
            </a:pPr>
            <a:r>
              <a:rPr lang="en-US" sz="1200">
                <a:latin typeface="Aptos"/>
              </a:rPr>
              <a:t> Elwyn Baynham. Personal communication (2024)</a:t>
            </a:r>
          </a:p>
          <a:p>
            <a:pPr>
              <a:buFont typeface="Arial"/>
              <a:buChar char="•"/>
            </a:pPr>
            <a:r>
              <a:rPr lang="en-US" sz="1200">
                <a:latin typeface="Aptos"/>
              </a:rPr>
              <a:t> Superconducting Magnets, Proceedings of the CERN–Accelerator–School course: Introduction to Accelerator Physics, Gijs de Rijk (2021)</a:t>
            </a:r>
          </a:p>
          <a:p>
            <a:pPr>
              <a:buFont typeface="Arial"/>
              <a:buChar char="•"/>
            </a:pPr>
            <a:r>
              <a:rPr lang="en-US" sz="1200">
                <a:latin typeface="Aptos"/>
              </a:rPr>
              <a:t> Judy Jackson ‘Down to the Wire’ Article within Beam Line periodical (Spring 1993) 23, 1, 14 - </a:t>
            </a:r>
            <a:r>
              <a:rPr lang="en-US" sz="1200" u="sng">
                <a:latin typeface="Aptos"/>
                <a:hlinkClick r:id="rId8"/>
              </a:rPr>
              <a:t>Link</a:t>
            </a:r>
            <a:endParaRPr lang="en-US" sz="1200">
              <a:latin typeface="Aptos"/>
            </a:endParaRPr>
          </a:p>
          <a:p>
            <a:pPr>
              <a:buFont typeface="Arial"/>
              <a:buChar char="•"/>
            </a:pPr>
            <a:r>
              <a:rPr lang="en-US" sz="1200">
                <a:latin typeface="Aptos"/>
              </a:rPr>
              <a:t> </a:t>
            </a:r>
            <a:r>
              <a:rPr lang="en-US" sz="1200" u="sng">
                <a:latin typeface="Aptos"/>
                <a:hlinkClick r:id="rId9"/>
              </a:rPr>
              <a:t>IEEE honors game-changing Tevatron technology (fnal.gov)</a:t>
            </a:r>
            <a:endParaRPr lang="en-US" sz="1200">
              <a:latin typeface="Aptos"/>
            </a:endParaRPr>
          </a:p>
          <a:p>
            <a:pPr>
              <a:buFont typeface="Arial"/>
              <a:buChar char="•"/>
            </a:pPr>
            <a:r>
              <a:rPr lang="en-US" sz="1200">
                <a:latin typeface="Aptos"/>
              </a:rPr>
              <a:t> Various issues of Bulletin. Found via this link - </a:t>
            </a:r>
            <a:r>
              <a:rPr lang="en-US" sz="1200" u="sng">
                <a:latin typeface="Aptos"/>
                <a:hlinkClick r:id="rId10"/>
              </a:rPr>
              <a:t>Bulletin</a:t>
            </a:r>
            <a:r>
              <a:rPr lang="en-US" sz="1200">
                <a:latin typeface="Aptos"/>
              </a:rPr>
              <a:t> Issues from Spring 1972 and 1989</a:t>
            </a:r>
          </a:p>
          <a:p>
            <a:pPr>
              <a:buFont typeface="Arial"/>
              <a:buChar char="•"/>
            </a:pPr>
            <a:endParaRPr lang="en-US" sz="1200">
              <a:latin typeface="Aptos"/>
            </a:endParaRPr>
          </a:p>
          <a:p>
            <a:r>
              <a:rPr lang="en-US" sz="1200" u="sng">
                <a:latin typeface="Aptos"/>
              </a:rPr>
              <a:t>General references </a:t>
            </a:r>
            <a:endParaRPr lang="en-US" sz="1200" u="sng"/>
          </a:p>
          <a:p>
            <a:pPr>
              <a:buFont typeface="Arial"/>
              <a:buChar char="•"/>
            </a:pPr>
            <a:r>
              <a:rPr lang="en-US" sz="1200">
                <a:latin typeface="Aptos"/>
              </a:rPr>
              <a:t>Explanation of BCS and GLAG theory (explanation is not present in article though helps understand the content). Videos from - </a:t>
            </a:r>
            <a:r>
              <a:rPr lang="en-US" sz="1200" u="sng">
                <a:latin typeface="Aptos"/>
                <a:hlinkClick r:id="rId11"/>
              </a:rPr>
              <a:t>75th Anniversary of the Discovery of Superconductivity | IEEE Council on Superconductivity (ieeecsc.org)</a:t>
            </a:r>
            <a:r>
              <a:rPr lang="en-US" sz="1200">
                <a:latin typeface="Aptos"/>
              </a:rPr>
              <a:t> </a:t>
            </a:r>
          </a:p>
          <a:p>
            <a:pPr>
              <a:buFont typeface="Arial"/>
              <a:buChar char="•"/>
            </a:pPr>
            <a:r>
              <a:rPr lang="en-US" sz="1200">
                <a:ea typeface="+mn-lt"/>
                <a:cs typeface="+mn-lt"/>
                <a:hlinkClick r:id="rId12"/>
              </a:rPr>
              <a:t>Frontiers | Accelerators, Gantries, Magnets and Imaging Systems for Particle Beam Therapy: Recent Status and Prospects for Improvement</a:t>
            </a:r>
            <a:endParaRPr lang="en-US" sz="1200">
              <a:latin typeface="Corbel"/>
            </a:endParaRPr>
          </a:p>
          <a:p>
            <a:pPr>
              <a:buFont typeface="Arial"/>
              <a:buChar char="•"/>
            </a:pPr>
            <a:r>
              <a:rPr lang="en-US" sz="1200" b="1">
                <a:solidFill>
                  <a:srgbClr val="2A2A2A"/>
                </a:solidFill>
                <a:latin typeface="Source Sans Pro"/>
                <a:ea typeface="Source Sans Pro"/>
              </a:rPr>
              <a:t>Asner, Fred M, </a:t>
            </a:r>
            <a:r>
              <a:rPr lang="en-US" sz="1200" b="1" i="1">
                <a:solidFill>
                  <a:srgbClr val="2A2A2A"/>
                </a:solidFill>
                <a:latin typeface="Source Sans Pro"/>
                <a:ea typeface="Source Sans Pro"/>
              </a:rPr>
              <a:t>High Field Superconducting Magnets</a:t>
            </a:r>
            <a:r>
              <a:rPr lang="en-US" sz="1200" b="1">
                <a:solidFill>
                  <a:srgbClr val="2A2A2A"/>
                </a:solidFill>
                <a:latin typeface="Source Sans Pro"/>
                <a:ea typeface="Source Sans Pro"/>
              </a:rPr>
              <a:t> (Oxford, 1999; online </a:t>
            </a:r>
            <a:r>
              <a:rPr lang="en-US" sz="1200" b="1" err="1">
                <a:solidFill>
                  <a:srgbClr val="2A2A2A"/>
                </a:solidFill>
                <a:latin typeface="Source Sans Pro"/>
                <a:ea typeface="Source Sans Pro"/>
              </a:rPr>
              <a:t>edn</a:t>
            </a:r>
            <a:r>
              <a:rPr lang="en-US" sz="1200" b="1">
                <a:solidFill>
                  <a:srgbClr val="2A2A2A"/>
                </a:solidFill>
                <a:latin typeface="Source Sans Pro"/>
                <a:ea typeface="Source Sans Pro"/>
              </a:rPr>
              <a:t>, Oxford Academic, 31 Oct. 2023), </a:t>
            </a:r>
            <a:r>
              <a:rPr lang="en-US" sz="1200" b="1">
                <a:solidFill>
                  <a:srgbClr val="006FB7"/>
                </a:solidFill>
                <a:latin typeface="Source Sans Pro"/>
                <a:ea typeface="Source Sans Pro"/>
                <a:hlinkClick r:id="rId13"/>
              </a:rPr>
              <a:t>https://doi.org/10.1093/oso/9780198517641.001.0001</a:t>
            </a:r>
            <a:r>
              <a:rPr lang="en-US" sz="1200" b="1">
                <a:solidFill>
                  <a:srgbClr val="2A2A2A"/>
                </a:solidFill>
                <a:latin typeface="Source Sans Pro"/>
                <a:ea typeface="Source Sans Pro"/>
              </a:rPr>
              <a:t>,</a:t>
            </a:r>
            <a:endParaRPr lang="en-US" sz="1200" b="1">
              <a:latin typeface="Corbel"/>
            </a:endParaRPr>
          </a:p>
          <a:p>
            <a:pPr>
              <a:buFont typeface="Arial"/>
              <a:buChar char="•"/>
            </a:pPr>
            <a:endParaRPr lang="en-US" sz="1000">
              <a:latin typeface="Aptos"/>
            </a:endParaRPr>
          </a:p>
          <a:p>
            <a:pPr marL="171450" indent="-171450">
              <a:buFont typeface="Arial"/>
              <a:buChar char="•"/>
            </a:pPr>
            <a:endParaRPr lang="en-US" sz="1100">
              <a:latin typeface="Aptos"/>
            </a:endParaRPr>
          </a:p>
        </p:txBody>
      </p:sp>
    </p:spTree>
    <p:extLst>
      <p:ext uri="{BB962C8B-B14F-4D97-AF65-F5344CB8AC3E}">
        <p14:creationId xmlns:p14="http://schemas.microsoft.com/office/powerpoint/2010/main" val="229356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E07B8-DE28-365F-E8F7-FBCB3C1DF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5C865C-7283-61E2-8FB8-4EC1C464C44F}"/>
              </a:ext>
            </a:extLst>
          </p:cNvPr>
          <p:cNvSpPr>
            <a:spLocks noGrp="1"/>
          </p:cNvSpPr>
          <p:nvPr>
            <p:ph type="title"/>
          </p:nvPr>
        </p:nvSpPr>
        <p:spPr>
          <a:xfrm>
            <a:off x="1155700" y="112713"/>
            <a:ext cx="10515600" cy="638175"/>
          </a:xfrm>
        </p:spPr>
        <p:txBody>
          <a:bodyPr>
            <a:normAutofit fontScale="90000"/>
          </a:bodyPr>
          <a:lstStyle/>
          <a:p>
            <a:r>
              <a:rPr lang="en-GB"/>
              <a:t>Perfect Diamagnetism</a:t>
            </a:r>
          </a:p>
        </p:txBody>
      </p:sp>
      <p:sp>
        <p:nvSpPr>
          <p:cNvPr id="3" name="Content Placeholder 2">
            <a:extLst>
              <a:ext uri="{FF2B5EF4-FFF2-40B4-BE49-F238E27FC236}">
                <a16:creationId xmlns:a16="http://schemas.microsoft.com/office/drawing/2014/main" id="{83B21B5E-6E34-A607-1BFF-D3D069CACED8}"/>
              </a:ext>
            </a:extLst>
          </p:cNvPr>
          <p:cNvSpPr>
            <a:spLocks noGrp="1"/>
          </p:cNvSpPr>
          <p:nvPr>
            <p:ph idx="1"/>
          </p:nvPr>
        </p:nvSpPr>
        <p:spPr>
          <a:xfrm>
            <a:off x="1416050" y="1159251"/>
            <a:ext cx="10515600" cy="2239169"/>
          </a:xfrm>
        </p:spPr>
        <p:txBody>
          <a:bodyPr>
            <a:normAutofit fontScale="85000" lnSpcReduction="10000"/>
          </a:bodyPr>
          <a:lstStyle/>
          <a:p>
            <a:pPr marL="0" indent="0" algn="l" rtl="0" fontAlgn="base">
              <a:lnSpc>
                <a:spcPts val="1569"/>
              </a:lnSpc>
              <a:spcAft>
                <a:spcPts val="800"/>
              </a:spcAft>
              <a:buNone/>
            </a:pPr>
            <a:endParaRPr lang="en-GB" sz="1800" b="0" i="0" u="none" strike="noStrike">
              <a:solidFill>
                <a:srgbClr val="000000"/>
              </a:solidFill>
              <a:effectLst/>
              <a:latin typeface="Aptos" panose="020B0004020202020204" pitchFamily="34" charset="0"/>
            </a:endParaRPr>
          </a:p>
          <a:p>
            <a:pPr fontAlgn="base">
              <a:lnSpc>
                <a:spcPts val="1569"/>
              </a:lnSpc>
              <a:spcAft>
                <a:spcPts val="800"/>
              </a:spcAft>
            </a:pPr>
            <a:r>
              <a:rPr lang="en-GB" sz="1800" b="0" i="0" u="none" strike="noStrike">
                <a:solidFill>
                  <a:srgbClr val="000000"/>
                </a:solidFill>
                <a:effectLst/>
                <a:latin typeface="Aptos"/>
              </a:rPr>
              <a:t>In the 1930s, theoretical understanding improved thanks to German </a:t>
            </a:r>
            <a:r>
              <a:rPr lang="en-GB" sz="1800">
                <a:solidFill>
                  <a:srgbClr val="000000"/>
                </a:solidFill>
                <a:latin typeface="Aptos"/>
              </a:rPr>
              <a:t>physicists</a:t>
            </a:r>
            <a:r>
              <a:rPr lang="en-GB" sz="1800" b="0" i="0" u="none" strike="noStrike">
                <a:solidFill>
                  <a:srgbClr val="000000"/>
                </a:solidFill>
                <a:effectLst/>
                <a:latin typeface="Aptos"/>
              </a:rPr>
              <a:t>, Walther Meissner and Robert </a:t>
            </a:r>
            <a:r>
              <a:rPr lang="en-GB" sz="1800" b="0" i="0" u="none" strike="noStrike" err="1">
                <a:solidFill>
                  <a:srgbClr val="000000"/>
                </a:solidFill>
                <a:effectLst/>
                <a:latin typeface="Aptos"/>
              </a:rPr>
              <a:t>Oschenfeld</a:t>
            </a:r>
            <a:r>
              <a:rPr lang="en-GB" sz="1800" b="0" i="0" u="none" strike="noStrike">
                <a:solidFill>
                  <a:srgbClr val="000000"/>
                </a:solidFill>
                <a:effectLst/>
                <a:latin typeface="Aptos"/>
              </a:rPr>
              <a:t>. </a:t>
            </a:r>
          </a:p>
          <a:p>
            <a:pPr fontAlgn="base">
              <a:lnSpc>
                <a:spcPts val="1569"/>
              </a:lnSpc>
              <a:spcAft>
                <a:spcPts val="800"/>
              </a:spcAft>
            </a:pPr>
            <a:r>
              <a:rPr lang="en-GB" sz="1800">
                <a:solidFill>
                  <a:srgbClr val="000000"/>
                </a:solidFill>
                <a:latin typeface="Aptos"/>
              </a:rPr>
              <a:t>Measured</a:t>
            </a:r>
            <a:r>
              <a:rPr lang="en-GB" sz="1800" b="0" i="0" u="none" strike="noStrike">
                <a:solidFill>
                  <a:srgbClr val="000000"/>
                </a:solidFill>
                <a:effectLst/>
                <a:latin typeface="Aptos"/>
              </a:rPr>
              <a:t> </a:t>
            </a:r>
            <a:r>
              <a:rPr lang="en-GB" sz="1800">
                <a:solidFill>
                  <a:srgbClr val="000000"/>
                </a:solidFill>
                <a:latin typeface="Aptos"/>
              </a:rPr>
              <a:t>the magnetic field from </a:t>
            </a:r>
            <a:r>
              <a:rPr lang="en-GB" sz="1800" b="1">
                <a:solidFill>
                  <a:srgbClr val="000000"/>
                </a:solidFill>
                <a:latin typeface="Aptos"/>
              </a:rPr>
              <a:t>superconducting tin crystals,</a:t>
            </a:r>
            <a:r>
              <a:rPr lang="en-GB" sz="1800">
                <a:solidFill>
                  <a:srgbClr val="000000"/>
                </a:solidFill>
                <a:latin typeface="Aptos"/>
              </a:rPr>
              <a:t> </a:t>
            </a:r>
            <a:r>
              <a:rPr lang="en-GB" sz="1800" b="0" i="0" u="none" strike="noStrike">
                <a:solidFill>
                  <a:srgbClr val="000000"/>
                </a:solidFill>
                <a:effectLst/>
                <a:latin typeface="Aptos"/>
              </a:rPr>
              <a:t>they observed a sudden expulsion of the field from the material at a certain magnetic field strength. </a:t>
            </a:r>
            <a:r>
              <a:rPr lang="en-GB" sz="1800" b="0" i="0">
                <a:solidFill>
                  <a:srgbClr val="000000"/>
                </a:solidFill>
                <a:effectLst/>
                <a:latin typeface="Aptos"/>
              </a:rPr>
              <a:t> </a:t>
            </a:r>
            <a:endParaRPr lang="en-GB" sz="900" b="0" i="0">
              <a:solidFill>
                <a:srgbClr val="000000"/>
              </a:solidFill>
              <a:effectLst/>
              <a:latin typeface="Aptos"/>
            </a:endParaRPr>
          </a:p>
          <a:p>
            <a:pPr algn="l" rtl="0" fontAlgn="base">
              <a:lnSpc>
                <a:spcPts val="1569"/>
              </a:lnSpc>
              <a:spcAft>
                <a:spcPts val="800"/>
              </a:spcAft>
            </a:pPr>
            <a:r>
              <a:rPr lang="en-GB" sz="1800" b="0" i="0" u="none" strike="noStrike">
                <a:solidFill>
                  <a:srgbClr val="000000"/>
                </a:solidFill>
                <a:effectLst/>
                <a:latin typeface="Aptos"/>
              </a:rPr>
              <a:t>They found this process was reversible as the field would </a:t>
            </a:r>
            <a:r>
              <a:rPr lang="en-GB" sz="1800">
                <a:solidFill>
                  <a:srgbClr val="000000"/>
                </a:solidFill>
                <a:latin typeface="Aptos"/>
              </a:rPr>
              <a:t>re-enter</a:t>
            </a:r>
            <a:r>
              <a:rPr lang="en-GB" sz="1800" b="0" i="0" u="none" strike="noStrike">
                <a:solidFill>
                  <a:srgbClr val="000000"/>
                </a:solidFill>
                <a:effectLst/>
                <a:latin typeface="Aptos"/>
              </a:rPr>
              <a:t> the material above the critical temperature. </a:t>
            </a:r>
            <a:r>
              <a:rPr lang="en-GB" sz="1800" b="0" i="0">
                <a:solidFill>
                  <a:srgbClr val="000000"/>
                </a:solidFill>
                <a:effectLst/>
                <a:latin typeface="Aptos"/>
              </a:rPr>
              <a:t> </a:t>
            </a:r>
          </a:p>
          <a:p>
            <a:pPr fontAlgn="base">
              <a:lnSpc>
                <a:spcPts val="1569"/>
              </a:lnSpc>
              <a:spcAft>
                <a:spcPts val="800"/>
              </a:spcAft>
            </a:pPr>
            <a:r>
              <a:rPr lang="en-GB" sz="1800">
                <a:solidFill>
                  <a:srgbClr val="000000"/>
                </a:solidFill>
                <a:latin typeface="Aptos"/>
              </a:rPr>
              <a:t>Called </a:t>
            </a:r>
            <a:r>
              <a:rPr lang="en-GB" sz="1800" b="1">
                <a:solidFill>
                  <a:srgbClr val="000000"/>
                </a:solidFill>
                <a:latin typeface="Aptos"/>
              </a:rPr>
              <a:t>Perfect Diamagnetism </a:t>
            </a:r>
            <a:r>
              <a:rPr lang="en-GB" sz="1800">
                <a:solidFill>
                  <a:srgbClr val="000000"/>
                </a:solidFill>
                <a:latin typeface="Aptos"/>
              </a:rPr>
              <a:t>(also the Meissner</a:t>
            </a:r>
            <a:r>
              <a:rPr lang="en-GB" sz="1800" i="0">
                <a:solidFill>
                  <a:srgbClr val="000000"/>
                </a:solidFill>
                <a:effectLst/>
                <a:latin typeface="Aptos"/>
              </a:rPr>
              <a:t> effect)</a:t>
            </a:r>
            <a:endParaRPr lang="en-GB" sz="900" i="0">
              <a:solidFill>
                <a:srgbClr val="000000"/>
              </a:solidFill>
              <a:effectLst/>
              <a:latin typeface="Segoe UI"/>
              <a:cs typeface="Segoe UI"/>
            </a:endParaRPr>
          </a:p>
          <a:p>
            <a:pPr marL="457200" lvl="1" indent="0">
              <a:buNone/>
            </a:pPr>
            <a:endParaRPr lang="en-GB" sz="1000"/>
          </a:p>
          <a:p>
            <a:pPr marL="0" indent="0">
              <a:buNone/>
            </a:pPr>
            <a:endParaRPr lang="en-GB" sz="1200"/>
          </a:p>
        </p:txBody>
      </p:sp>
      <p:sp>
        <p:nvSpPr>
          <p:cNvPr id="6" name="TextBox 5">
            <a:extLst>
              <a:ext uri="{FF2B5EF4-FFF2-40B4-BE49-F238E27FC236}">
                <a16:creationId xmlns:a16="http://schemas.microsoft.com/office/drawing/2014/main" id="{2872171F-10BE-6E62-8501-1DD2B20199E5}"/>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No:4 </a:t>
            </a:r>
          </a:p>
        </p:txBody>
      </p:sp>
      <p:sp>
        <p:nvSpPr>
          <p:cNvPr id="7" name="Content Placeholder 2">
            <a:extLst>
              <a:ext uri="{FF2B5EF4-FFF2-40B4-BE49-F238E27FC236}">
                <a16:creationId xmlns:a16="http://schemas.microsoft.com/office/drawing/2014/main" id="{733E5A70-A1B3-5C5A-6FFE-45CEDF5A1566}"/>
              </a:ext>
            </a:extLst>
          </p:cNvPr>
          <p:cNvSpPr txBox="1">
            <a:spLocks/>
          </p:cNvSpPr>
          <p:nvPr/>
        </p:nvSpPr>
        <p:spPr>
          <a:xfrm>
            <a:off x="1155700" y="2806699"/>
            <a:ext cx="10515600" cy="21717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endParaRPr lang="en-GB" sz="1600"/>
          </a:p>
        </p:txBody>
      </p:sp>
      <p:sp>
        <p:nvSpPr>
          <p:cNvPr id="8" name="Content Placeholder 2">
            <a:extLst>
              <a:ext uri="{FF2B5EF4-FFF2-40B4-BE49-F238E27FC236}">
                <a16:creationId xmlns:a16="http://schemas.microsoft.com/office/drawing/2014/main" id="{95C292AC-743F-1197-8BBC-D721ABA3BFD0}"/>
              </a:ext>
            </a:extLst>
          </p:cNvPr>
          <p:cNvSpPr txBox="1">
            <a:spLocks/>
          </p:cNvSpPr>
          <p:nvPr/>
        </p:nvSpPr>
        <p:spPr>
          <a:xfrm>
            <a:off x="1416050" y="3148011"/>
            <a:ext cx="10515600" cy="21717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GB" sz="1600" b="1"/>
          </a:p>
        </p:txBody>
      </p:sp>
      <p:sp>
        <p:nvSpPr>
          <p:cNvPr id="9" name="TextBox 8">
            <a:extLst>
              <a:ext uri="{FF2B5EF4-FFF2-40B4-BE49-F238E27FC236}">
                <a16:creationId xmlns:a16="http://schemas.microsoft.com/office/drawing/2014/main" id="{21B648CD-1B94-69D9-CE4D-E218B9CEA388}"/>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grpSp>
        <p:nvGrpSpPr>
          <p:cNvPr id="37" name="Group 36">
            <a:extLst>
              <a:ext uri="{FF2B5EF4-FFF2-40B4-BE49-F238E27FC236}">
                <a16:creationId xmlns:a16="http://schemas.microsoft.com/office/drawing/2014/main" id="{1CBEA45F-D4B3-8FE4-D8CE-D980CECA7ED2}"/>
              </a:ext>
            </a:extLst>
          </p:cNvPr>
          <p:cNvGrpSpPr/>
          <p:nvPr/>
        </p:nvGrpSpPr>
        <p:grpSpPr>
          <a:xfrm>
            <a:off x="2584174" y="3100245"/>
            <a:ext cx="304801" cy="2644572"/>
            <a:chOff x="2584174" y="3100245"/>
            <a:chExt cx="304801" cy="2644572"/>
          </a:xfrm>
        </p:grpSpPr>
        <p:cxnSp>
          <p:nvCxnSpPr>
            <p:cNvPr id="32" name="Straight Arrow Connector 31">
              <a:extLst>
                <a:ext uri="{FF2B5EF4-FFF2-40B4-BE49-F238E27FC236}">
                  <a16:creationId xmlns:a16="http://schemas.microsoft.com/office/drawing/2014/main" id="{F1983455-4449-681F-0F8F-DC9FD382660E}"/>
                </a:ext>
              </a:extLst>
            </p:cNvPr>
            <p:cNvCxnSpPr>
              <a:cxnSpLocks/>
            </p:cNvCxnSpPr>
            <p:nvPr/>
          </p:nvCxnSpPr>
          <p:spPr>
            <a:xfrm flipV="1">
              <a:off x="2584174" y="3100246"/>
              <a:ext cx="0" cy="26445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8F9360D-72AA-3EBA-FF60-415419F3DC65}"/>
                </a:ext>
              </a:extLst>
            </p:cNvPr>
            <p:cNvCxnSpPr>
              <a:cxnSpLocks/>
            </p:cNvCxnSpPr>
            <p:nvPr/>
          </p:nvCxnSpPr>
          <p:spPr>
            <a:xfrm flipV="1">
              <a:off x="2888975" y="3100245"/>
              <a:ext cx="0" cy="26445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a:extLst>
              <a:ext uri="{FF2B5EF4-FFF2-40B4-BE49-F238E27FC236}">
                <a16:creationId xmlns:a16="http://schemas.microsoft.com/office/drawing/2014/main" id="{E3444A88-6F07-CA43-D2A8-F2680390ECF0}"/>
              </a:ext>
            </a:extLst>
          </p:cNvPr>
          <p:cNvCxnSpPr>
            <a:cxnSpLocks/>
          </p:cNvCxnSpPr>
          <p:nvPr/>
        </p:nvCxnSpPr>
        <p:spPr>
          <a:xfrm flipV="1">
            <a:off x="3193776" y="3100246"/>
            <a:ext cx="0" cy="26445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2378C1A-4EAE-EA43-2506-73665D3D6F66}"/>
              </a:ext>
            </a:extLst>
          </p:cNvPr>
          <p:cNvCxnSpPr>
            <a:cxnSpLocks/>
          </p:cNvCxnSpPr>
          <p:nvPr/>
        </p:nvCxnSpPr>
        <p:spPr>
          <a:xfrm flipV="1">
            <a:off x="5327383" y="3097802"/>
            <a:ext cx="0" cy="26445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EDCC587B-5828-9F25-B941-6701B778DC11}"/>
              </a:ext>
            </a:extLst>
          </p:cNvPr>
          <p:cNvGrpSpPr/>
          <p:nvPr/>
        </p:nvGrpSpPr>
        <p:grpSpPr>
          <a:xfrm>
            <a:off x="5641640" y="3097802"/>
            <a:ext cx="304801" cy="2644572"/>
            <a:chOff x="2584174" y="3100245"/>
            <a:chExt cx="304801" cy="2644572"/>
          </a:xfrm>
        </p:grpSpPr>
        <p:cxnSp>
          <p:nvCxnSpPr>
            <p:cNvPr id="51" name="Straight Arrow Connector 50">
              <a:extLst>
                <a:ext uri="{FF2B5EF4-FFF2-40B4-BE49-F238E27FC236}">
                  <a16:creationId xmlns:a16="http://schemas.microsoft.com/office/drawing/2014/main" id="{27086325-4C6B-AFCA-BFEB-26B5074DF404}"/>
                </a:ext>
              </a:extLst>
            </p:cNvPr>
            <p:cNvCxnSpPr>
              <a:cxnSpLocks/>
            </p:cNvCxnSpPr>
            <p:nvPr/>
          </p:nvCxnSpPr>
          <p:spPr>
            <a:xfrm flipV="1">
              <a:off x="2584174" y="3100246"/>
              <a:ext cx="0" cy="26445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5EAF153-72F3-58B9-B70D-0034256B689D}"/>
                </a:ext>
              </a:extLst>
            </p:cNvPr>
            <p:cNvCxnSpPr>
              <a:cxnSpLocks/>
            </p:cNvCxnSpPr>
            <p:nvPr/>
          </p:nvCxnSpPr>
          <p:spPr>
            <a:xfrm flipV="1">
              <a:off x="2888975" y="3100245"/>
              <a:ext cx="0" cy="26445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Cylinder 9">
            <a:extLst>
              <a:ext uri="{FF2B5EF4-FFF2-40B4-BE49-F238E27FC236}">
                <a16:creationId xmlns:a16="http://schemas.microsoft.com/office/drawing/2014/main" id="{8A40DB98-E7FB-AB7E-250F-0F804BA50017}"/>
              </a:ext>
            </a:extLst>
          </p:cNvPr>
          <p:cNvSpPr/>
          <p:nvPr/>
        </p:nvSpPr>
        <p:spPr>
          <a:xfrm>
            <a:off x="3272321" y="3459581"/>
            <a:ext cx="2008670" cy="2171701"/>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a:extLst>
              <a:ext uri="{FF2B5EF4-FFF2-40B4-BE49-F238E27FC236}">
                <a16:creationId xmlns:a16="http://schemas.microsoft.com/office/drawing/2014/main" id="{073E6817-3E9A-BA28-8756-1643A739F775}"/>
              </a:ext>
            </a:extLst>
          </p:cNvPr>
          <p:cNvCxnSpPr/>
          <p:nvPr/>
        </p:nvCxnSpPr>
        <p:spPr>
          <a:xfrm flipV="1">
            <a:off x="3718339" y="5581654"/>
            <a:ext cx="0" cy="255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05BA4F9-DF15-AB9C-9D15-DBDF719C6D0A}"/>
              </a:ext>
            </a:extLst>
          </p:cNvPr>
          <p:cNvCxnSpPr/>
          <p:nvPr/>
        </p:nvCxnSpPr>
        <p:spPr>
          <a:xfrm flipV="1">
            <a:off x="3972891" y="5631282"/>
            <a:ext cx="0" cy="255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FFAC14F-1189-7FA9-D95B-E1C25005298C}"/>
              </a:ext>
            </a:extLst>
          </p:cNvPr>
          <p:cNvCxnSpPr/>
          <p:nvPr/>
        </p:nvCxnSpPr>
        <p:spPr>
          <a:xfrm flipV="1">
            <a:off x="4267269" y="5641642"/>
            <a:ext cx="0" cy="255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B11E108-540D-417F-1877-DBD58B41D34E}"/>
              </a:ext>
            </a:extLst>
          </p:cNvPr>
          <p:cNvCxnSpPr/>
          <p:nvPr/>
        </p:nvCxnSpPr>
        <p:spPr>
          <a:xfrm flipV="1">
            <a:off x="4552191" y="5646574"/>
            <a:ext cx="0" cy="255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3E4916-9BFD-E481-8041-F7CD1B729153}"/>
              </a:ext>
            </a:extLst>
          </p:cNvPr>
          <p:cNvCxnSpPr/>
          <p:nvPr/>
        </p:nvCxnSpPr>
        <p:spPr>
          <a:xfrm flipV="1">
            <a:off x="4823861" y="5614386"/>
            <a:ext cx="0" cy="255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E3B67B3-3849-C149-AF7A-03F661F3B583}"/>
              </a:ext>
            </a:extLst>
          </p:cNvPr>
          <p:cNvCxnSpPr>
            <a:cxnSpLocks/>
          </p:cNvCxnSpPr>
          <p:nvPr/>
        </p:nvCxnSpPr>
        <p:spPr>
          <a:xfrm flipV="1">
            <a:off x="5122034" y="5513656"/>
            <a:ext cx="0" cy="314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FC627F8-FB7A-E293-F34F-F568AA5A4EE9}"/>
              </a:ext>
            </a:extLst>
          </p:cNvPr>
          <p:cNvCxnSpPr>
            <a:cxnSpLocks/>
          </p:cNvCxnSpPr>
          <p:nvPr/>
        </p:nvCxnSpPr>
        <p:spPr>
          <a:xfrm flipV="1">
            <a:off x="5128669" y="3336341"/>
            <a:ext cx="0" cy="3610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AA2D64B-4218-D779-B753-4371D36EBE77}"/>
              </a:ext>
            </a:extLst>
          </p:cNvPr>
          <p:cNvCxnSpPr>
            <a:cxnSpLocks/>
          </p:cNvCxnSpPr>
          <p:nvPr/>
        </p:nvCxnSpPr>
        <p:spPr>
          <a:xfrm flipV="1">
            <a:off x="4823861" y="3336341"/>
            <a:ext cx="0" cy="3610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857D794-65E7-1610-6080-0A20818DC382}"/>
              </a:ext>
            </a:extLst>
          </p:cNvPr>
          <p:cNvCxnSpPr>
            <a:cxnSpLocks/>
          </p:cNvCxnSpPr>
          <p:nvPr/>
        </p:nvCxnSpPr>
        <p:spPr>
          <a:xfrm flipV="1">
            <a:off x="4552191" y="3336341"/>
            <a:ext cx="0" cy="3610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7CB3C68-0C02-69E0-71C9-5A655EE5BC73}"/>
              </a:ext>
            </a:extLst>
          </p:cNvPr>
          <p:cNvCxnSpPr>
            <a:cxnSpLocks/>
          </p:cNvCxnSpPr>
          <p:nvPr/>
        </p:nvCxnSpPr>
        <p:spPr>
          <a:xfrm flipV="1">
            <a:off x="4316482" y="3336341"/>
            <a:ext cx="0" cy="3610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FF2D6031-F4CF-82A4-34BB-D0F3888F68D7}"/>
              </a:ext>
            </a:extLst>
          </p:cNvPr>
          <p:cNvCxnSpPr>
            <a:cxnSpLocks/>
          </p:cNvCxnSpPr>
          <p:nvPr/>
        </p:nvCxnSpPr>
        <p:spPr>
          <a:xfrm flipV="1">
            <a:off x="4025900" y="3336338"/>
            <a:ext cx="0" cy="3610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5EEE7C6-34AC-0651-09DC-4E5FEA2F47E8}"/>
              </a:ext>
            </a:extLst>
          </p:cNvPr>
          <p:cNvCxnSpPr>
            <a:cxnSpLocks/>
          </p:cNvCxnSpPr>
          <p:nvPr/>
        </p:nvCxnSpPr>
        <p:spPr>
          <a:xfrm flipV="1">
            <a:off x="3718339" y="3336340"/>
            <a:ext cx="0" cy="3610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3E2113C-8F7E-AB9C-A8CD-2B6CEF51E0B6}"/>
              </a:ext>
            </a:extLst>
          </p:cNvPr>
          <p:cNvGrpSpPr/>
          <p:nvPr/>
        </p:nvGrpSpPr>
        <p:grpSpPr>
          <a:xfrm>
            <a:off x="3458818" y="3336339"/>
            <a:ext cx="0" cy="2433290"/>
            <a:chOff x="3458818" y="3336339"/>
            <a:chExt cx="0" cy="2433290"/>
          </a:xfrm>
        </p:grpSpPr>
        <p:cxnSp>
          <p:nvCxnSpPr>
            <p:cNvPr id="54" name="Straight Connector 53">
              <a:extLst>
                <a:ext uri="{FF2B5EF4-FFF2-40B4-BE49-F238E27FC236}">
                  <a16:creationId xmlns:a16="http://schemas.microsoft.com/office/drawing/2014/main" id="{7464CCC8-C8FF-140C-1392-40CF910FD54A}"/>
                </a:ext>
              </a:extLst>
            </p:cNvPr>
            <p:cNvCxnSpPr/>
            <p:nvPr/>
          </p:nvCxnSpPr>
          <p:spPr>
            <a:xfrm flipV="1">
              <a:off x="3458818" y="5513656"/>
              <a:ext cx="0" cy="255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335541F-7B9C-6C74-24C8-89F780A047D4}"/>
                </a:ext>
              </a:extLst>
            </p:cNvPr>
            <p:cNvCxnSpPr>
              <a:cxnSpLocks/>
            </p:cNvCxnSpPr>
            <p:nvPr/>
          </p:nvCxnSpPr>
          <p:spPr>
            <a:xfrm flipV="1">
              <a:off x="3458818" y="3336339"/>
              <a:ext cx="0" cy="3610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8" name="Straight Connector 77">
            <a:extLst>
              <a:ext uri="{FF2B5EF4-FFF2-40B4-BE49-F238E27FC236}">
                <a16:creationId xmlns:a16="http://schemas.microsoft.com/office/drawing/2014/main" id="{35D73FB9-5A2A-32B3-4AC9-FEA1D8E9DE24}"/>
              </a:ext>
            </a:extLst>
          </p:cNvPr>
          <p:cNvCxnSpPr/>
          <p:nvPr/>
        </p:nvCxnSpPr>
        <p:spPr>
          <a:xfrm flipV="1">
            <a:off x="9572779" y="6138967"/>
            <a:ext cx="0" cy="255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428CAF00-2A4F-2E02-6B6A-536AE53E53FC}"/>
              </a:ext>
            </a:extLst>
          </p:cNvPr>
          <p:cNvGrpSpPr/>
          <p:nvPr/>
        </p:nvGrpSpPr>
        <p:grpSpPr>
          <a:xfrm>
            <a:off x="7441691" y="2849222"/>
            <a:ext cx="4328965" cy="3377763"/>
            <a:chOff x="6865739" y="2849226"/>
            <a:chExt cx="4328965" cy="3377763"/>
          </a:xfrm>
        </p:grpSpPr>
        <p:sp>
          <p:nvSpPr>
            <p:cNvPr id="75" name="Free-form: Shape 74">
              <a:extLst>
                <a:ext uri="{FF2B5EF4-FFF2-40B4-BE49-F238E27FC236}">
                  <a16:creationId xmlns:a16="http://schemas.microsoft.com/office/drawing/2014/main" id="{C083DE8A-2DEA-9D7A-C0D0-8325B7CB9E5D}"/>
                </a:ext>
              </a:extLst>
            </p:cNvPr>
            <p:cNvSpPr/>
            <p:nvPr/>
          </p:nvSpPr>
          <p:spPr>
            <a:xfrm flipH="1">
              <a:off x="8970988" y="3210241"/>
              <a:ext cx="1442320" cy="2928730"/>
            </a:xfrm>
            <a:custGeom>
              <a:avLst/>
              <a:gdLst>
                <a:gd name="connsiteX0" fmla="*/ 1190529 w 1442320"/>
                <a:gd name="connsiteY0" fmla="*/ 0 h 2928730"/>
                <a:gd name="connsiteX1" fmla="*/ 170112 w 1442320"/>
                <a:gd name="connsiteY1" fmla="*/ 443947 h 2928730"/>
                <a:gd name="connsiteX2" fmla="*/ 103851 w 1442320"/>
                <a:gd name="connsiteY2" fmla="*/ 2332382 h 2928730"/>
                <a:gd name="connsiteX3" fmla="*/ 1210407 w 1442320"/>
                <a:gd name="connsiteY3" fmla="*/ 2637182 h 2928730"/>
                <a:gd name="connsiteX4" fmla="*/ 1442320 w 1442320"/>
                <a:gd name="connsiteY4" fmla="*/ 2928730 h 292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320" h="2928730">
                  <a:moveTo>
                    <a:pt x="1190529" y="0"/>
                  </a:moveTo>
                  <a:cubicBezTo>
                    <a:pt x="770877" y="27608"/>
                    <a:pt x="351225" y="55217"/>
                    <a:pt x="170112" y="443947"/>
                  </a:cubicBezTo>
                  <a:cubicBezTo>
                    <a:pt x="-11001" y="832677"/>
                    <a:pt x="-69531" y="1966843"/>
                    <a:pt x="103851" y="2332382"/>
                  </a:cubicBezTo>
                  <a:cubicBezTo>
                    <a:pt x="277233" y="2697921"/>
                    <a:pt x="987329" y="2537791"/>
                    <a:pt x="1210407" y="2637182"/>
                  </a:cubicBezTo>
                  <a:cubicBezTo>
                    <a:pt x="1433485" y="2736573"/>
                    <a:pt x="1210407" y="2873513"/>
                    <a:pt x="1442320" y="2928730"/>
                  </a:cubicBez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Free-form: Shape 76">
              <a:extLst>
                <a:ext uri="{FF2B5EF4-FFF2-40B4-BE49-F238E27FC236}">
                  <a16:creationId xmlns:a16="http://schemas.microsoft.com/office/drawing/2014/main" id="{C55D7B2A-7033-6521-7FBC-2285F3497768}"/>
                </a:ext>
              </a:extLst>
            </p:cNvPr>
            <p:cNvSpPr/>
            <p:nvPr/>
          </p:nvSpPr>
          <p:spPr>
            <a:xfrm>
              <a:off x="7567070" y="3210241"/>
              <a:ext cx="1442320" cy="2928730"/>
            </a:xfrm>
            <a:custGeom>
              <a:avLst/>
              <a:gdLst>
                <a:gd name="connsiteX0" fmla="*/ 1190529 w 1442320"/>
                <a:gd name="connsiteY0" fmla="*/ 0 h 2928730"/>
                <a:gd name="connsiteX1" fmla="*/ 170112 w 1442320"/>
                <a:gd name="connsiteY1" fmla="*/ 443947 h 2928730"/>
                <a:gd name="connsiteX2" fmla="*/ 103851 w 1442320"/>
                <a:gd name="connsiteY2" fmla="*/ 2332382 h 2928730"/>
                <a:gd name="connsiteX3" fmla="*/ 1210407 w 1442320"/>
                <a:gd name="connsiteY3" fmla="*/ 2637182 h 2928730"/>
                <a:gd name="connsiteX4" fmla="*/ 1442320 w 1442320"/>
                <a:gd name="connsiteY4" fmla="*/ 2928730 h 292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320" h="2928730">
                  <a:moveTo>
                    <a:pt x="1190529" y="0"/>
                  </a:moveTo>
                  <a:cubicBezTo>
                    <a:pt x="770877" y="27608"/>
                    <a:pt x="351225" y="55217"/>
                    <a:pt x="170112" y="443947"/>
                  </a:cubicBezTo>
                  <a:cubicBezTo>
                    <a:pt x="-11001" y="832677"/>
                    <a:pt x="-69531" y="1966843"/>
                    <a:pt x="103851" y="2332382"/>
                  </a:cubicBezTo>
                  <a:cubicBezTo>
                    <a:pt x="277233" y="2697921"/>
                    <a:pt x="987329" y="2537791"/>
                    <a:pt x="1210407" y="2637182"/>
                  </a:cubicBezTo>
                  <a:cubicBezTo>
                    <a:pt x="1433485" y="2736573"/>
                    <a:pt x="1210407" y="2873513"/>
                    <a:pt x="1442320" y="2928730"/>
                  </a:cubicBez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Straight Arrow Connector 78">
              <a:extLst>
                <a:ext uri="{FF2B5EF4-FFF2-40B4-BE49-F238E27FC236}">
                  <a16:creationId xmlns:a16="http://schemas.microsoft.com/office/drawing/2014/main" id="{7B250AC8-875E-4D45-876C-30D861A2B962}"/>
                </a:ext>
              </a:extLst>
            </p:cNvPr>
            <p:cNvCxnSpPr>
              <a:cxnSpLocks/>
            </p:cNvCxnSpPr>
            <p:nvPr/>
          </p:nvCxnSpPr>
          <p:spPr>
            <a:xfrm flipV="1">
              <a:off x="8775839" y="2849226"/>
              <a:ext cx="0" cy="3610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6DC07B75-8D0A-6AD1-8E6C-14D62D45CB89}"/>
                </a:ext>
              </a:extLst>
            </p:cNvPr>
            <p:cNvCxnSpPr>
              <a:cxnSpLocks/>
            </p:cNvCxnSpPr>
            <p:nvPr/>
          </p:nvCxnSpPr>
          <p:spPr>
            <a:xfrm flipV="1">
              <a:off x="9226550" y="2849226"/>
              <a:ext cx="0" cy="3610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102E421C-9B19-1D34-56BB-9694FC440197}"/>
                </a:ext>
              </a:extLst>
            </p:cNvPr>
            <p:cNvGrpSpPr/>
            <p:nvPr/>
          </p:nvGrpSpPr>
          <p:grpSpPr>
            <a:xfrm>
              <a:off x="6865739" y="3223145"/>
              <a:ext cx="4328965" cy="2664110"/>
              <a:chOff x="6865739" y="3223145"/>
              <a:chExt cx="4328965" cy="2664110"/>
            </a:xfrm>
          </p:grpSpPr>
          <p:sp>
            <p:nvSpPr>
              <p:cNvPr id="11" name="Cylinder 10">
                <a:extLst>
                  <a:ext uri="{FF2B5EF4-FFF2-40B4-BE49-F238E27FC236}">
                    <a16:creationId xmlns:a16="http://schemas.microsoft.com/office/drawing/2014/main" id="{FCB9DE78-AEDB-1EF9-4311-55D1E1CD6459}"/>
                  </a:ext>
                </a:extLst>
              </p:cNvPr>
              <p:cNvSpPr/>
              <p:nvPr/>
            </p:nvSpPr>
            <p:spPr>
              <a:xfrm>
                <a:off x="7966653" y="3537939"/>
                <a:ext cx="2008670" cy="2171701"/>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1" name="Group 80">
                <a:extLst>
                  <a:ext uri="{FF2B5EF4-FFF2-40B4-BE49-F238E27FC236}">
                    <a16:creationId xmlns:a16="http://schemas.microsoft.com/office/drawing/2014/main" id="{D7F52DFC-4A82-9EB7-C6F1-D383F4483EAB}"/>
                  </a:ext>
                </a:extLst>
              </p:cNvPr>
              <p:cNvGrpSpPr/>
              <p:nvPr/>
            </p:nvGrpSpPr>
            <p:grpSpPr>
              <a:xfrm>
                <a:off x="10889903" y="3242683"/>
                <a:ext cx="304801" cy="2644572"/>
                <a:chOff x="2584174" y="3100245"/>
                <a:chExt cx="304801" cy="2644572"/>
              </a:xfrm>
            </p:grpSpPr>
            <p:cxnSp>
              <p:nvCxnSpPr>
                <p:cNvPr id="82" name="Straight Arrow Connector 81">
                  <a:extLst>
                    <a:ext uri="{FF2B5EF4-FFF2-40B4-BE49-F238E27FC236}">
                      <a16:creationId xmlns:a16="http://schemas.microsoft.com/office/drawing/2014/main" id="{DD66DC91-CBE4-5488-D9BA-FE646C0309C4}"/>
                    </a:ext>
                  </a:extLst>
                </p:cNvPr>
                <p:cNvCxnSpPr>
                  <a:cxnSpLocks/>
                </p:cNvCxnSpPr>
                <p:nvPr/>
              </p:nvCxnSpPr>
              <p:spPr>
                <a:xfrm flipV="1">
                  <a:off x="2584174" y="3100246"/>
                  <a:ext cx="0" cy="26445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D6F2BEB8-AE35-9742-52FF-8D8AAA68012C}"/>
                    </a:ext>
                  </a:extLst>
                </p:cNvPr>
                <p:cNvCxnSpPr>
                  <a:cxnSpLocks/>
                </p:cNvCxnSpPr>
                <p:nvPr/>
              </p:nvCxnSpPr>
              <p:spPr>
                <a:xfrm flipV="1">
                  <a:off x="2888975" y="3100245"/>
                  <a:ext cx="0" cy="26445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C4A3FF1F-83F6-BA9D-3771-1339E2491CA1}"/>
                  </a:ext>
                </a:extLst>
              </p:cNvPr>
              <p:cNvGrpSpPr/>
              <p:nvPr/>
            </p:nvGrpSpPr>
            <p:grpSpPr>
              <a:xfrm>
                <a:off x="6865739" y="3223145"/>
                <a:ext cx="304801" cy="2644572"/>
                <a:chOff x="2584174" y="3100245"/>
                <a:chExt cx="304801" cy="2644572"/>
              </a:xfrm>
            </p:grpSpPr>
            <p:cxnSp>
              <p:nvCxnSpPr>
                <p:cNvPr id="85" name="Straight Arrow Connector 84">
                  <a:extLst>
                    <a:ext uri="{FF2B5EF4-FFF2-40B4-BE49-F238E27FC236}">
                      <a16:creationId xmlns:a16="http://schemas.microsoft.com/office/drawing/2014/main" id="{934B6A22-AA1E-EEC0-E655-B88461B32EC7}"/>
                    </a:ext>
                  </a:extLst>
                </p:cNvPr>
                <p:cNvCxnSpPr>
                  <a:cxnSpLocks/>
                </p:cNvCxnSpPr>
                <p:nvPr/>
              </p:nvCxnSpPr>
              <p:spPr>
                <a:xfrm flipV="1">
                  <a:off x="2584174" y="3100246"/>
                  <a:ext cx="0" cy="26445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CF7740D0-C147-870B-378E-61D788E320E4}"/>
                    </a:ext>
                  </a:extLst>
                </p:cNvPr>
                <p:cNvCxnSpPr>
                  <a:cxnSpLocks/>
                </p:cNvCxnSpPr>
                <p:nvPr/>
              </p:nvCxnSpPr>
              <p:spPr>
                <a:xfrm flipV="1">
                  <a:off x="2888975" y="3100245"/>
                  <a:ext cx="0" cy="26445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9" name="Free-form: Shape 88">
              <a:extLst>
                <a:ext uri="{FF2B5EF4-FFF2-40B4-BE49-F238E27FC236}">
                  <a16:creationId xmlns:a16="http://schemas.microsoft.com/office/drawing/2014/main" id="{F928AA89-2E52-0B90-46BF-878C2FD633C3}"/>
                </a:ext>
              </a:extLst>
            </p:cNvPr>
            <p:cNvSpPr/>
            <p:nvPr/>
          </p:nvSpPr>
          <p:spPr>
            <a:xfrm flipH="1">
              <a:off x="9689971" y="3019963"/>
              <a:ext cx="939582" cy="3207026"/>
            </a:xfrm>
            <a:custGeom>
              <a:avLst/>
              <a:gdLst>
                <a:gd name="connsiteX0" fmla="*/ 382990 w 939582"/>
                <a:gd name="connsiteY0" fmla="*/ 0 h 3207026"/>
                <a:gd name="connsiteX1" fmla="*/ 71564 w 939582"/>
                <a:gd name="connsiteY1" fmla="*/ 675860 h 3207026"/>
                <a:gd name="connsiteX2" fmla="*/ 64938 w 939582"/>
                <a:gd name="connsiteY2" fmla="*/ 2683565 h 3207026"/>
                <a:gd name="connsiteX3" fmla="*/ 793808 w 939582"/>
                <a:gd name="connsiteY3" fmla="*/ 2968487 h 3207026"/>
                <a:gd name="connsiteX4" fmla="*/ 939582 w 939582"/>
                <a:gd name="connsiteY4" fmla="*/ 3207026 h 3207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582" h="3207026">
                  <a:moveTo>
                    <a:pt x="382990" y="0"/>
                  </a:moveTo>
                  <a:cubicBezTo>
                    <a:pt x="253781" y="114299"/>
                    <a:pt x="124573" y="228599"/>
                    <a:pt x="71564" y="675860"/>
                  </a:cubicBezTo>
                  <a:cubicBezTo>
                    <a:pt x="18555" y="1123121"/>
                    <a:pt x="-55436" y="2301461"/>
                    <a:pt x="64938" y="2683565"/>
                  </a:cubicBezTo>
                  <a:cubicBezTo>
                    <a:pt x="185312" y="3065669"/>
                    <a:pt x="648034" y="2881244"/>
                    <a:pt x="793808" y="2968487"/>
                  </a:cubicBezTo>
                  <a:cubicBezTo>
                    <a:pt x="939582" y="3055730"/>
                    <a:pt x="939582" y="3131378"/>
                    <a:pt x="939582" y="3207026"/>
                  </a:cubicBez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FC9B86C1-875B-95DA-0C14-F758E7AD7DE2}"/>
                </a:ext>
              </a:extLst>
            </p:cNvPr>
            <p:cNvSpPr/>
            <p:nvPr/>
          </p:nvSpPr>
          <p:spPr>
            <a:xfrm>
              <a:off x="7305130" y="3006265"/>
              <a:ext cx="939582" cy="3207026"/>
            </a:xfrm>
            <a:custGeom>
              <a:avLst/>
              <a:gdLst>
                <a:gd name="connsiteX0" fmla="*/ 382990 w 939582"/>
                <a:gd name="connsiteY0" fmla="*/ 0 h 3207026"/>
                <a:gd name="connsiteX1" fmla="*/ 71564 w 939582"/>
                <a:gd name="connsiteY1" fmla="*/ 675860 h 3207026"/>
                <a:gd name="connsiteX2" fmla="*/ 64938 w 939582"/>
                <a:gd name="connsiteY2" fmla="*/ 2683565 h 3207026"/>
                <a:gd name="connsiteX3" fmla="*/ 793808 w 939582"/>
                <a:gd name="connsiteY3" fmla="*/ 2968487 h 3207026"/>
                <a:gd name="connsiteX4" fmla="*/ 939582 w 939582"/>
                <a:gd name="connsiteY4" fmla="*/ 3207026 h 3207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582" h="3207026">
                  <a:moveTo>
                    <a:pt x="382990" y="0"/>
                  </a:moveTo>
                  <a:cubicBezTo>
                    <a:pt x="253781" y="114299"/>
                    <a:pt x="124573" y="228599"/>
                    <a:pt x="71564" y="675860"/>
                  </a:cubicBezTo>
                  <a:cubicBezTo>
                    <a:pt x="18555" y="1123121"/>
                    <a:pt x="-55436" y="2301461"/>
                    <a:pt x="64938" y="2683565"/>
                  </a:cubicBezTo>
                  <a:cubicBezTo>
                    <a:pt x="185312" y="3065669"/>
                    <a:pt x="648034" y="2881244"/>
                    <a:pt x="793808" y="2968487"/>
                  </a:cubicBezTo>
                  <a:cubicBezTo>
                    <a:pt x="939582" y="3055730"/>
                    <a:pt x="939582" y="3131378"/>
                    <a:pt x="939582" y="3207026"/>
                  </a:cubicBez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5" name="TextBox 94">
            <a:extLst>
              <a:ext uri="{FF2B5EF4-FFF2-40B4-BE49-F238E27FC236}">
                <a16:creationId xmlns:a16="http://schemas.microsoft.com/office/drawing/2014/main" id="{23F24CE0-6655-04BE-86B8-E63F87BD11E7}"/>
              </a:ext>
            </a:extLst>
          </p:cNvPr>
          <p:cNvSpPr txBox="1"/>
          <p:nvPr/>
        </p:nvSpPr>
        <p:spPr>
          <a:xfrm>
            <a:off x="6330536" y="4067832"/>
            <a:ext cx="438490" cy="830997"/>
          </a:xfrm>
          <a:prstGeom prst="rect">
            <a:avLst/>
          </a:prstGeom>
          <a:noFill/>
        </p:spPr>
        <p:txBody>
          <a:bodyPr wrap="square">
            <a:spAutoFit/>
          </a:bodyPr>
          <a:lstStyle/>
          <a:p>
            <a:r>
              <a:rPr lang="en-GB" sz="4800" b="1" i="0">
                <a:solidFill>
                  <a:srgbClr val="242424"/>
                </a:solidFill>
                <a:effectLst/>
                <a:latin typeface="Segoe UI" panose="020B0502040204020203" pitchFamily="34" charset="0"/>
              </a:rPr>
              <a:t>⇌</a:t>
            </a:r>
            <a:endParaRPr lang="en-GB" sz="4800"/>
          </a:p>
        </p:txBody>
      </p:sp>
    </p:spTree>
    <p:extLst>
      <p:ext uri="{BB962C8B-B14F-4D97-AF65-F5344CB8AC3E}">
        <p14:creationId xmlns:p14="http://schemas.microsoft.com/office/powerpoint/2010/main" val="2212521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1EA24-CA91-A5FE-BFE5-7739CA7DFD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2C7EBF-FC36-84F7-D72F-BC969CC138AA}"/>
              </a:ext>
            </a:extLst>
          </p:cNvPr>
          <p:cNvSpPr>
            <a:spLocks noGrp="1"/>
          </p:cNvSpPr>
          <p:nvPr>
            <p:ph type="title"/>
          </p:nvPr>
        </p:nvSpPr>
        <p:spPr>
          <a:xfrm>
            <a:off x="1155700" y="112713"/>
            <a:ext cx="10515600" cy="638175"/>
          </a:xfrm>
        </p:spPr>
        <p:txBody>
          <a:bodyPr>
            <a:normAutofit fontScale="90000"/>
          </a:bodyPr>
          <a:lstStyle/>
          <a:p>
            <a:r>
              <a:rPr lang="en-GB"/>
              <a:t>London Penetration Depth</a:t>
            </a:r>
          </a:p>
        </p:txBody>
      </p:sp>
      <p:sp>
        <p:nvSpPr>
          <p:cNvPr id="3" name="Content Placeholder 2">
            <a:extLst>
              <a:ext uri="{FF2B5EF4-FFF2-40B4-BE49-F238E27FC236}">
                <a16:creationId xmlns:a16="http://schemas.microsoft.com/office/drawing/2014/main" id="{C02B695F-94DF-E69E-4F60-9F923CE98900}"/>
              </a:ext>
            </a:extLst>
          </p:cNvPr>
          <p:cNvSpPr>
            <a:spLocks noGrp="1"/>
          </p:cNvSpPr>
          <p:nvPr>
            <p:ph idx="1"/>
          </p:nvPr>
        </p:nvSpPr>
        <p:spPr>
          <a:xfrm>
            <a:off x="1416050" y="1159251"/>
            <a:ext cx="10515600" cy="3578401"/>
          </a:xfrm>
        </p:spPr>
        <p:txBody>
          <a:bodyPr>
            <a:normAutofit/>
          </a:bodyPr>
          <a:lstStyle/>
          <a:p>
            <a:pPr lvl="1"/>
            <a:r>
              <a:rPr lang="en-GB" sz="1800" b="0" i="0" u="none" strike="noStrike">
                <a:solidFill>
                  <a:srgbClr val="000000"/>
                </a:solidFill>
                <a:effectLst/>
                <a:latin typeface="Aptos"/>
              </a:rPr>
              <a:t>Building on this concept, brothers F and L London found the magnetic field is a pivotal property of superconductivity. </a:t>
            </a:r>
          </a:p>
          <a:p>
            <a:pPr lvl="1"/>
            <a:r>
              <a:rPr lang="en-GB" sz="1800" b="0" i="0" u="none" strike="noStrike">
                <a:solidFill>
                  <a:srgbClr val="000000"/>
                </a:solidFill>
                <a:effectLst/>
                <a:latin typeface="Aptos"/>
              </a:rPr>
              <a:t>They measured the magnetic flux at the materials surface and defined the London Penetration depth </a:t>
            </a:r>
          </a:p>
          <a:p>
            <a:pPr lvl="2"/>
            <a:r>
              <a:rPr lang="en-GB" sz="1600">
                <a:solidFill>
                  <a:srgbClr val="000000"/>
                </a:solidFill>
                <a:latin typeface="Aptos"/>
              </a:rPr>
              <a:t>D</a:t>
            </a:r>
            <a:r>
              <a:rPr lang="en-GB" sz="1600" b="0" i="0" u="none" strike="noStrike">
                <a:solidFill>
                  <a:srgbClr val="000000"/>
                </a:solidFill>
                <a:effectLst/>
                <a:latin typeface="Aptos"/>
              </a:rPr>
              <a:t>istance from the surface where magnetic flux decreased by 1/e  (37%) and decreases exponentially thereafter. </a:t>
            </a:r>
            <a:r>
              <a:rPr lang="en-GB" sz="1600" b="0" i="0">
                <a:solidFill>
                  <a:srgbClr val="000000"/>
                </a:solidFill>
                <a:effectLst/>
                <a:latin typeface="Aptos"/>
              </a:rPr>
              <a:t> </a:t>
            </a:r>
          </a:p>
          <a:p>
            <a:pPr lvl="1"/>
            <a:r>
              <a:rPr lang="en-GB" sz="1800">
                <a:solidFill>
                  <a:srgbClr val="000000"/>
                </a:solidFill>
                <a:latin typeface="Aptos"/>
              </a:rPr>
              <a:t>London Penetration depth: several micrometres for most materials. </a:t>
            </a:r>
          </a:p>
          <a:p>
            <a:pPr lvl="1"/>
            <a:r>
              <a:rPr lang="en-GB" sz="1800">
                <a:solidFill>
                  <a:srgbClr val="000000"/>
                </a:solidFill>
                <a:latin typeface="Aptos"/>
              </a:rPr>
              <a:t>Current yielded from this magnetic flux within the superconductor is known as "surface currents".</a:t>
            </a:r>
          </a:p>
          <a:p>
            <a:pPr lvl="1">
              <a:buClr>
                <a:srgbClr val="1287C3"/>
              </a:buClr>
            </a:pPr>
            <a:r>
              <a:rPr lang="en-GB" sz="1800">
                <a:latin typeface="Aptos"/>
              </a:rPr>
              <a:t>Theory built upon by Ginzburg and Landau</a:t>
            </a:r>
          </a:p>
        </p:txBody>
      </p:sp>
      <p:sp>
        <p:nvSpPr>
          <p:cNvPr id="6" name="TextBox 5">
            <a:extLst>
              <a:ext uri="{FF2B5EF4-FFF2-40B4-BE49-F238E27FC236}">
                <a16:creationId xmlns:a16="http://schemas.microsoft.com/office/drawing/2014/main" id="{835E7F05-763D-3373-182E-A4DB7A4B4242}"/>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No:5 </a:t>
            </a:r>
          </a:p>
        </p:txBody>
      </p:sp>
      <p:sp>
        <p:nvSpPr>
          <p:cNvPr id="7" name="Content Placeholder 2">
            <a:extLst>
              <a:ext uri="{FF2B5EF4-FFF2-40B4-BE49-F238E27FC236}">
                <a16:creationId xmlns:a16="http://schemas.microsoft.com/office/drawing/2014/main" id="{CBBF0225-AE8B-EDA2-A792-B57A9CD883CA}"/>
              </a:ext>
            </a:extLst>
          </p:cNvPr>
          <p:cNvSpPr txBox="1">
            <a:spLocks/>
          </p:cNvSpPr>
          <p:nvPr/>
        </p:nvSpPr>
        <p:spPr>
          <a:xfrm>
            <a:off x="1155700" y="2806699"/>
            <a:ext cx="10515600" cy="21717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endParaRPr lang="en-GB" sz="1600"/>
          </a:p>
        </p:txBody>
      </p:sp>
      <p:sp>
        <p:nvSpPr>
          <p:cNvPr id="8" name="Content Placeholder 2">
            <a:extLst>
              <a:ext uri="{FF2B5EF4-FFF2-40B4-BE49-F238E27FC236}">
                <a16:creationId xmlns:a16="http://schemas.microsoft.com/office/drawing/2014/main" id="{5F9B974C-E672-6D55-9DA4-CA37E3BCCD84}"/>
              </a:ext>
            </a:extLst>
          </p:cNvPr>
          <p:cNvSpPr txBox="1">
            <a:spLocks/>
          </p:cNvSpPr>
          <p:nvPr/>
        </p:nvSpPr>
        <p:spPr>
          <a:xfrm>
            <a:off x="1416050" y="3148011"/>
            <a:ext cx="10515600" cy="21717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GB" sz="1600" b="1"/>
          </a:p>
        </p:txBody>
      </p:sp>
      <p:sp>
        <p:nvSpPr>
          <p:cNvPr id="9" name="TextBox 8">
            <a:extLst>
              <a:ext uri="{FF2B5EF4-FFF2-40B4-BE49-F238E27FC236}">
                <a16:creationId xmlns:a16="http://schemas.microsoft.com/office/drawing/2014/main" id="{A92DDFC0-2897-C0E1-E3A4-3569E2D254F8}"/>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spTree>
    <p:extLst>
      <p:ext uri="{BB962C8B-B14F-4D97-AF65-F5344CB8AC3E}">
        <p14:creationId xmlns:p14="http://schemas.microsoft.com/office/powerpoint/2010/main" val="2748484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BC032-0AED-D528-82E6-AC77CB65AE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7F391B-C27E-0BA3-6687-4993BE44D945}"/>
              </a:ext>
            </a:extLst>
          </p:cNvPr>
          <p:cNvSpPr>
            <a:spLocks noGrp="1"/>
          </p:cNvSpPr>
          <p:nvPr>
            <p:ph type="title"/>
          </p:nvPr>
        </p:nvSpPr>
        <p:spPr>
          <a:xfrm>
            <a:off x="1155700" y="112713"/>
            <a:ext cx="10515600" cy="638175"/>
          </a:xfrm>
        </p:spPr>
        <p:txBody>
          <a:bodyPr>
            <a:normAutofit fontScale="90000"/>
          </a:bodyPr>
          <a:lstStyle/>
          <a:p>
            <a:r>
              <a:rPr lang="en-GB"/>
              <a:t>Critical Field</a:t>
            </a:r>
          </a:p>
        </p:txBody>
      </p:sp>
      <p:sp>
        <p:nvSpPr>
          <p:cNvPr id="3" name="Content Placeholder 2">
            <a:extLst>
              <a:ext uri="{FF2B5EF4-FFF2-40B4-BE49-F238E27FC236}">
                <a16:creationId xmlns:a16="http://schemas.microsoft.com/office/drawing/2014/main" id="{25E90D3D-270E-28D1-B8B0-0D914EAF62DD}"/>
              </a:ext>
            </a:extLst>
          </p:cNvPr>
          <p:cNvSpPr>
            <a:spLocks noGrp="1"/>
          </p:cNvSpPr>
          <p:nvPr>
            <p:ph idx="1"/>
          </p:nvPr>
        </p:nvSpPr>
        <p:spPr>
          <a:xfrm>
            <a:off x="1416050" y="442286"/>
            <a:ext cx="10515600" cy="3673099"/>
          </a:xfrm>
        </p:spPr>
        <p:txBody>
          <a:bodyPr>
            <a:normAutofit/>
          </a:bodyPr>
          <a:lstStyle/>
          <a:p>
            <a:pPr fontAlgn="base">
              <a:lnSpc>
                <a:spcPts val="1569"/>
              </a:lnSpc>
              <a:spcAft>
                <a:spcPts val="800"/>
              </a:spcAft>
            </a:pPr>
            <a:r>
              <a:rPr lang="en-GB" sz="1800" b="0" i="0" u="none" strike="noStrike">
                <a:solidFill>
                  <a:srgbClr val="000000"/>
                </a:solidFill>
                <a:effectLst/>
                <a:latin typeface="Aptos"/>
              </a:rPr>
              <a:t>L.V </a:t>
            </a:r>
            <a:r>
              <a:rPr lang="en-GB" sz="1800" b="0" i="0" u="none" strike="noStrike" err="1">
                <a:solidFill>
                  <a:srgbClr val="000000"/>
                </a:solidFill>
                <a:effectLst/>
                <a:latin typeface="Aptos"/>
              </a:rPr>
              <a:t>Shubnikov</a:t>
            </a:r>
            <a:r>
              <a:rPr lang="en-GB" sz="1800">
                <a:solidFill>
                  <a:srgbClr val="000000"/>
                </a:solidFill>
                <a:latin typeface="Aptos"/>
              </a:rPr>
              <a:t> investigated superconductivity.</a:t>
            </a:r>
            <a:r>
              <a:rPr lang="en-GB" sz="1800" b="0" i="0" u="none" strike="noStrike">
                <a:solidFill>
                  <a:srgbClr val="000000"/>
                </a:solidFill>
                <a:effectLst/>
                <a:latin typeface="Aptos"/>
              </a:rPr>
              <a:t> </a:t>
            </a:r>
          </a:p>
          <a:p>
            <a:pPr fontAlgn="base">
              <a:lnSpc>
                <a:spcPts val="1569"/>
              </a:lnSpc>
              <a:spcAft>
                <a:spcPts val="800"/>
              </a:spcAft>
            </a:pPr>
            <a:r>
              <a:rPr lang="en-GB" sz="1800">
                <a:solidFill>
                  <a:srgbClr val="000000"/>
                </a:solidFill>
                <a:latin typeface="Aptos"/>
              </a:rPr>
              <a:t>Perfect diamagnetism was exhibited in pure Tin / lead but not metal alloys</a:t>
            </a:r>
            <a:r>
              <a:rPr lang="en-GB" sz="1800" b="0" i="0" u="none" strike="noStrike">
                <a:solidFill>
                  <a:srgbClr val="000000"/>
                </a:solidFill>
                <a:effectLst/>
                <a:latin typeface="Aptos"/>
              </a:rPr>
              <a:t> </a:t>
            </a:r>
            <a:r>
              <a:rPr lang="en-GB" sz="1800" b="0" i="0">
                <a:solidFill>
                  <a:srgbClr val="000000"/>
                </a:solidFill>
                <a:effectLst/>
                <a:latin typeface="Aptos"/>
              </a:rPr>
              <a:t> </a:t>
            </a:r>
            <a:endParaRPr lang="en-GB" sz="1050" b="0" i="0">
              <a:solidFill>
                <a:srgbClr val="000000"/>
              </a:solidFill>
              <a:effectLst/>
              <a:latin typeface="Aptos"/>
            </a:endParaRPr>
          </a:p>
          <a:p>
            <a:pPr fontAlgn="base">
              <a:lnSpc>
                <a:spcPts val="1569"/>
              </a:lnSpc>
              <a:spcAft>
                <a:spcPts val="800"/>
              </a:spcAft>
            </a:pPr>
            <a:r>
              <a:rPr lang="en-GB" sz="1800">
                <a:solidFill>
                  <a:srgbClr val="000000"/>
                </a:solidFill>
                <a:latin typeface="Aptos"/>
              </a:rPr>
              <a:t>Observation of</a:t>
            </a:r>
            <a:r>
              <a:rPr lang="en-GB" sz="1800" b="0" i="0" u="none" strike="noStrike">
                <a:solidFill>
                  <a:srgbClr val="000000"/>
                </a:solidFill>
                <a:effectLst/>
                <a:latin typeface="Aptos"/>
              </a:rPr>
              <a:t> </a:t>
            </a:r>
            <a:r>
              <a:rPr lang="en-GB" sz="1800">
                <a:solidFill>
                  <a:srgbClr val="000000"/>
                </a:solidFill>
                <a:latin typeface="Aptos"/>
              </a:rPr>
              <a:t>Meissner effect to a certain threshold.</a:t>
            </a:r>
            <a:endParaRPr lang="en-GB" sz="1050">
              <a:solidFill>
                <a:srgbClr val="000000"/>
              </a:solidFill>
              <a:latin typeface="Aptos"/>
            </a:endParaRPr>
          </a:p>
          <a:p>
            <a:pPr>
              <a:lnSpc>
                <a:spcPts val="1569"/>
              </a:lnSpc>
              <a:spcAft>
                <a:spcPts val="800"/>
              </a:spcAft>
              <a:buClr>
                <a:srgbClr val="1287C3"/>
              </a:buClr>
            </a:pPr>
            <a:r>
              <a:rPr lang="en-GB" sz="1800">
                <a:solidFill>
                  <a:srgbClr val="000000"/>
                </a:solidFill>
                <a:latin typeface="Aptos"/>
              </a:rPr>
              <a:t>Above this threshold, observed a 'mixed' state.</a:t>
            </a:r>
            <a:endParaRPr lang="en-GB" sz="1800" b="0" i="0" u="none" strike="noStrike">
              <a:solidFill>
                <a:srgbClr val="000000"/>
              </a:solidFill>
              <a:effectLst/>
              <a:latin typeface="Aptos"/>
            </a:endParaRPr>
          </a:p>
          <a:p>
            <a:pPr fontAlgn="base">
              <a:lnSpc>
                <a:spcPts val="1569"/>
              </a:lnSpc>
              <a:spcAft>
                <a:spcPts val="800"/>
              </a:spcAft>
              <a:buClr>
                <a:srgbClr val="30ACEC">
                  <a:lumMod val="75000"/>
                </a:srgbClr>
              </a:buClr>
            </a:pPr>
            <a:r>
              <a:rPr lang="en-GB" sz="1800">
                <a:solidFill>
                  <a:srgbClr val="000000"/>
                </a:solidFill>
                <a:latin typeface="Aptos"/>
              </a:rPr>
              <a:t>Mixed state held until reaching a higher magnetic field strength</a:t>
            </a:r>
          </a:p>
          <a:p>
            <a:pPr>
              <a:lnSpc>
                <a:spcPts val="1569"/>
              </a:lnSpc>
              <a:spcAft>
                <a:spcPts val="800"/>
              </a:spcAft>
              <a:buClr>
                <a:srgbClr val="1287C3"/>
              </a:buClr>
            </a:pPr>
            <a:endParaRPr lang="en-GB" sz="1800">
              <a:solidFill>
                <a:srgbClr val="000000"/>
              </a:solidFill>
              <a:latin typeface="Aptos"/>
            </a:endParaRPr>
          </a:p>
          <a:p>
            <a:pPr algn="l">
              <a:lnSpc>
                <a:spcPts val="1569"/>
              </a:lnSpc>
              <a:spcAft>
                <a:spcPts val="800"/>
              </a:spcAft>
              <a:buClr>
                <a:srgbClr val="1287C3"/>
              </a:buClr>
            </a:pPr>
            <a:r>
              <a:rPr lang="en-GB" sz="1800" b="1" i="0" u="none" strike="noStrike">
                <a:solidFill>
                  <a:srgbClr val="000000"/>
                </a:solidFill>
                <a:effectLst/>
                <a:latin typeface="Aptos"/>
              </a:rPr>
              <a:t>This threshold is termed the upper critical field / critical field and is denoted as </a:t>
            </a:r>
            <a:r>
              <a:rPr lang="en-US" sz="1800" b="1" i="0" u="none" strike="noStrike">
                <a:solidFill>
                  <a:srgbClr val="000000"/>
                </a:solidFill>
                <a:effectLst/>
                <a:latin typeface="Aptos"/>
              </a:rPr>
              <a:t>H</a:t>
            </a:r>
            <a:r>
              <a:rPr lang="en-US" sz="1800" b="1" i="0" u="none" strike="noStrike" baseline="-25000">
                <a:solidFill>
                  <a:srgbClr val="000000"/>
                </a:solidFill>
                <a:effectLst/>
                <a:latin typeface="Aptos"/>
              </a:rPr>
              <a:t>c2</a:t>
            </a:r>
            <a:r>
              <a:rPr lang="en-GB" sz="1800" b="1" i="0" u="none" strike="noStrike">
                <a:solidFill>
                  <a:srgbClr val="000000"/>
                </a:solidFill>
                <a:effectLst/>
                <a:latin typeface="Aptos"/>
              </a:rPr>
              <a:t>.</a:t>
            </a:r>
            <a:r>
              <a:rPr lang="en-GB" sz="1800" b="0" i="0">
                <a:solidFill>
                  <a:srgbClr val="000000"/>
                </a:solidFill>
                <a:effectLst/>
                <a:latin typeface="Aptos"/>
              </a:rPr>
              <a:t> </a:t>
            </a:r>
            <a:endParaRPr lang="en-GB" sz="1050" b="0" i="0">
              <a:solidFill>
                <a:srgbClr val="000000"/>
              </a:solidFill>
              <a:effectLst/>
              <a:latin typeface="Aptos"/>
            </a:endParaRPr>
          </a:p>
          <a:p>
            <a:pPr marL="0" indent="0">
              <a:buNone/>
            </a:pPr>
            <a:endParaRPr lang="en-GB" sz="1200"/>
          </a:p>
        </p:txBody>
      </p:sp>
      <p:sp>
        <p:nvSpPr>
          <p:cNvPr id="6" name="TextBox 5">
            <a:extLst>
              <a:ext uri="{FF2B5EF4-FFF2-40B4-BE49-F238E27FC236}">
                <a16:creationId xmlns:a16="http://schemas.microsoft.com/office/drawing/2014/main" id="{0DE16C1E-0E21-BC63-067D-0D7FAD0CD6F6}"/>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No:6 </a:t>
            </a:r>
          </a:p>
        </p:txBody>
      </p:sp>
      <p:sp>
        <p:nvSpPr>
          <p:cNvPr id="7" name="Content Placeholder 2">
            <a:extLst>
              <a:ext uri="{FF2B5EF4-FFF2-40B4-BE49-F238E27FC236}">
                <a16:creationId xmlns:a16="http://schemas.microsoft.com/office/drawing/2014/main" id="{724ECBFD-1FB1-2D31-3417-079EDA3A40D6}"/>
              </a:ext>
            </a:extLst>
          </p:cNvPr>
          <p:cNvSpPr txBox="1">
            <a:spLocks/>
          </p:cNvSpPr>
          <p:nvPr/>
        </p:nvSpPr>
        <p:spPr>
          <a:xfrm>
            <a:off x="1155700" y="2806699"/>
            <a:ext cx="10515600" cy="21717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endParaRPr lang="en-GB" sz="1600"/>
          </a:p>
        </p:txBody>
      </p:sp>
      <p:sp>
        <p:nvSpPr>
          <p:cNvPr id="8" name="Content Placeholder 2">
            <a:extLst>
              <a:ext uri="{FF2B5EF4-FFF2-40B4-BE49-F238E27FC236}">
                <a16:creationId xmlns:a16="http://schemas.microsoft.com/office/drawing/2014/main" id="{95E40D2E-1480-D817-FD08-EBE3343B2724}"/>
              </a:ext>
            </a:extLst>
          </p:cNvPr>
          <p:cNvSpPr txBox="1">
            <a:spLocks/>
          </p:cNvSpPr>
          <p:nvPr/>
        </p:nvSpPr>
        <p:spPr>
          <a:xfrm>
            <a:off x="1416050" y="3148011"/>
            <a:ext cx="10515600" cy="21717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GB" sz="1600" b="1"/>
          </a:p>
        </p:txBody>
      </p:sp>
      <p:sp>
        <p:nvSpPr>
          <p:cNvPr id="9" name="TextBox 8">
            <a:extLst>
              <a:ext uri="{FF2B5EF4-FFF2-40B4-BE49-F238E27FC236}">
                <a16:creationId xmlns:a16="http://schemas.microsoft.com/office/drawing/2014/main" id="{F6354D90-C11B-E44E-55E3-8BFB3BA2E5E1}"/>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pic>
        <p:nvPicPr>
          <p:cNvPr id="1026" name="Picture 2" descr="Image result for L.V Subnikov">
            <a:extLst>
              <a:ext uri="{FF2B5EF4-FFF2-40B4-BE49-F238E27FC236}">
                <a16:creationId xmlns:a16="http://schemas.microsoft.com/office/drawing/2014/main" id="{9EFD8358-5208-03BA-068C-5D74942CC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352" y="3626822"/>
            <a:ext cx="1809750" cy="2505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B0E9EB-8712-BFC5-7089-6295FC0FEF67}"/>
              </a:ext>
            </a:extLst>
          </p:cNvPr>
          <p:cNvSpPr txBox="1"/>
          <p:nvPr/>
        </p:nvSpPr>
        <p:spPr>
          <a:xfrm>
            <a:off x="3306416" y="3730487"/>
            <a:ext cx="3260035" cy="1754326"/>
          </a:xfrm>
          <a:prstGeom prst="rect">
            <a:avLst/>
          </a:prstGeom>
          <a:noFill/>
        </p:spPr>
        <p:txBody>
          <a:bodyPr wrap="square" lIns="91440" tIns="45720" rIns="91440" bIns="45720" rtlCol="0" anchor="t">
            <a:spAutoFit/>
          </a:bodyPr>
          <a:lstStyle/>
          <a:p>
            <a:r>
              <a:rPr lang="en-GB" sz="1200" b="1"/>
              <a:t>L.V </a:t>
            </a:r>
            <a:r>
              <a:rPr lang="en-GB" sz="1200" b="1" err="1"/>
              <a:t>Shubnikov</a:t>
            </a:r>
            <a:r>
              <a:rPr lang="en-GB" sz="1200"/>
              <a:t>: Credited with the discovery of  Type II superconductors, based on his observation of the mixed state (interval between two distinct critical fields)</a:t>
            </a:r>
          </a:p>
          <a:p>
            <a:endParaRPr lang="en-GB" sz="1200"/>
          </a:p>
          <a:p>
            <a:r>
              <a:rPr lang="en-GB" sz="1200"/>
              <a:t>Work largely went unrecognised in the West following its publication. </a:t>
            </a:r>
          </a:p>
          <a:p>
            <a:endParaRPr lang="en-GB" sz="1200"/>
          </a:p>
          <a:p>
            <a:r>
              <a:rPr lang="en-GB" sz="1200"/>
              <a:t>Executed during the Great Purge. </a:t>
            </a:r>
          </a:p>
        </p:txBody>
      </p:sp>
      <p:cxnSp>
        <p:nvCxnSpPr>
          <p:cNvPr id="11" name="Straight Arrow Connector 10">
            <a:extLst>
              <a:ext uri="{FF2B5EF4-FFF2-40B4-BE49-F238E27FC236}">
                <a16:creationId xmlns:a16="http://schemas.microsoft.com/office/drawing/2014/main" id="{EBC4EC8A-3A05-8B24-1ABB-D688E99F3416}"/>
              </a:ext>
            </a:extLst>
          </p:cNvPr>
          <p:cNvCxnSpPr/>
          <p:nvPr/>
        </p:nvCxnSpPr>
        <p:spPr>
          <a:xfrm>
            <a:off x="11036299" y="3455429"/>
            <a:ext cx="0" cy="21760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BCA3935-0728-0014-E80E-E5965B85B19B}"/>
              </a:ext>
            </a:extLst>
          </p:cNvPr>
          <p:cNvSpPr txBox="1"/>
          <p:nvPr/>
        </p:nvSpPr>
        <p:spPr>
          <a:xfrm rot="5400000">
            <a:off x="10894020" y="4554815"/>
            <a:ext cx="2182604" cy="307777"/>
          </a:xfrm>
          <a:prstGeom prst="rect">
            <a:avLst/>
          </a:prstGeom>
          <a:noFill/>
        </p:spPr>
        <p:txBody>
          <a:bodyPr wrap="square" rtlCol="0">
            <a:spAutoFit/>
          </a:bodyPr>
          <a:lstStyle/>
          <a:p>
            <a:r>
              <a:rPr lang="en-GB" sz="1400" b="1"/>
              <a:t>Superconductive</a:t>
            </a:r>
            <a:r>
              <a:rPr lang="en-GB" sz="1400"/>
              <a:t> </a:t>
            </a:r>
            <a:r>
              <a:rPr lang="en-GB" sz="1400" b="1"/>
              <a:t>state</a:t>
            </a:r>
          </a:p>
        </p:txBody>
      </p:sp>
      <p:sp>
        <p:nvSpPr>
          <p:cNvPr id="14" name="TextBox 13">
            <a:extLst>
              <a:ext uri="{FF2B5EF4-FFF2-40B4-BE49-F238E27FC236}">
                <a16:creationId xmlns:a16="http://schemas.microsoft.com/office/drawing/2014/main" id="{E36EFABA-360C-7034-84D7-09968451E5D5}"/>
              </a:ext>
            </a:extLst>
          </p:cNvPr>
          <p:cNvSpPr txBox="1"/>
          <p:nvPr/>
        </p:nvSpPr>
        <p:spPr>
          <a:xfrm>
            <a:off x="8876198" y="3619054"/>
            <a:ext cx="556591" cy="369332"/>
          </a:xfrm>
          <a:prstGeom prst="rect">
            <a:avLst/>
          </a:prstGeom>
          <a:noFill/>
        </p:spPr>
        <p:txBody>
          <a:bodyPr wrap="square" rtlCol="0">
            <a:spAutoFit/>
          </a:bodyPr>
          <a:lstStyle/>
          <a:p>
            <a:r>
              <a:rPr lang="en-US" sz="1800" b="0" i="0" u="none" strike="noStrike">
                <a:solidFill>
                  <a:srgbClr val="000000"/>
                </a:solidFill>
                <a:effectLst/>
                <a:latin typeface="Aptos" panose="020B0004020202020204" pitchFamily="34" charset="0"/>
              </a:rPr>
              <a:t>H</a:t>
            </a:r>
            <a:r>
              <a:rPr lang="en-US" sz="1800" b="0" i="0" u="none" strike="noStrike" baseline="-25000">
                <a:solidFill>
                  <a:srgbClr val="000000"/>
                </a:solidFill>
                <a:effectLst/>
                <a:latin typeface="Aptos" panose="020B0004020202020204" pitchFamily="34" charset="0"/>
              </a:rPr>
              <a:t>c1 </a:t>
            </a:r>
            <a:endParaRPr lang="en-GB"/>
          </a:p>
        </p:txBody>
      </p:sp>
      <p:sp>
        <p:nvSpPr>
          <p:cNvPr id="15" name="TextBox 14">
            <a:extLst>
              <a:ext uri="{FF2B5EF4-FFF2-40B4-BE49-F238E27FC236}">
                <a16:creationId xmlns:a16="http://schemas.microsoft.com/office/drawing/2014/main" id="{4C1C053B-4C6A-8066-911F-C09FB755F28D}"/>
              </a:ext>
            </a:extLst>
          </p:cNvPr>
          <p:cNvSpPr txBox="1"/>
          <p:nvPr/>
        </p:nvSpPr>
        <p:spPr>
          <a:xfrm>
            <a:off x="8920647" y="5234928"/>
            <a:ext cx="556591" cy="369332"/>
          </a:xfrm>
          <a:prstGeom prst="rect">
            <a:avLst/>
          </a:prstGeom>
          <a:noFill/>
        </p:spPr>
        <p:txBody>
          <a:bodyPr wrap="square" rtlCol="0">
            <a:spAutoFit/>
          </a:bodyPr>
          <a:lstStyle/>
          <a:p>
            <a:r>
              <a:rPr lang="en-US" sz="1800" b="0" i="0" u="none" strike="noStrike">
                <a:solidFill>
                  <a:srgbClr val="000000"/>
                </a:solidFill>
                <a:effectLst/>
                <a:latin typeface="Aptos" panose="020B0004020202020204" pitchFamily="34" charset="0"/>
              </a:rPr>
              <a:t>H</a:t>
            </a:r>
            <a:r>
              <a:rPr lang="en-US" sz="1800" b="0" i="0" u="none" strike="noStrike" baseline="-25000">
                <a:solidFill>
                  <a:srgbClr val="000000"/>
                </a:solidFill>
                <a:effectLst/>
                <a:latin typeface="Aptos" panose="020B0004020202020204" pitchFamily="34" charset="0"/>
              </a:rPr>
              <a:t>c2 </a:t>
            </a:r>
            <a:endParaRPr lang="en-GB"/>
          </a:p>
        </p:txBody>
      </p:sp>
      <p:cxnSp>
        <p:nvCxnSpPr>
          <p:cNvPr id="17" name="Straight Arrow Connector 16">
            <a:extLst>
              <a:ext uri="{FF2B5EF4-FFF2-40B4-BE49-F238E27FC236}">
                <a16:creationId xmlns:a16="http://schemas.microsoft.com/office/drawing/2014/main" id="{F88D1354-651F-AAFA-D42A-E7EED8D08DD8}"/>
              </a:ext>
            </a:extLst>
          </p:cNvPr>
          <p:cNvCxnSpPr/>
          <p:nvPr/>
        </p:nvCxnSpPr>
        <p:spPr>
          <a:xfrm>
            <a:off x="11036300" y="5727194"/>
            <a:ext cx="0" cy="84110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71CE307-9174-CB61-20F4-82B7F97279C5}"/>
              </a:ext>
            </a:extLst>
          </p:cNvPr>
          <p:cNvSpPr txBox="1"/>
          <p:nvPr/>
        </p:nvSpPr>
        <p:spPr>
          <a:xfrm rot="5400000">
            <a:off x="10689577" y="5986530"/>
            <a:ext cx="1240577" cy="369332"/>
          </a:xfrm>
          <a:prstGeom prst="rect">
            <a:avLst/>
          </a:prstGeom>
          <a:noFill/>
        </p:spPr>
        <p:txBody>
          <a:bodyPr wrap="square" rtlCol="0">
            <a:spAutoFit/>
          </a:bodyPr>
          <a:lstStyle/>
          <a:p>
            <a:r>
              <a:rPr lang="en-GB" sz="1200" b="1">
                <a:solidFill>
                  <a:schemeClr val="accent1"/>
                </a:solidFill>
              </a:rPr>
              <a:t>Normal</a:t>
            </a:r>
            <a:r>
              <a:rPr lang="en-GB" b="1">
                <a:solidFill>
                  <a:schemeClr val="accent1"/>
                </a:solidFill>
              </a:rPr>
              <a:t> </a:t>
            </a:r>
            <a:r>
              <a:rPr lang="en-GB" sz="1200" b="1">
                <a:solidFill>
                  <a:schemeClr val="accent1"/>
                </a:solidFill>
              </a:rPr>
              <a:t>state</a:t>
            </a:r>
          </a:p>
        </p:txBody>
      </p:sp>
      <p:cxnSp>
        <p:nvCxnSpPr>
          <p:cNvPr id="26" name="Straight Connector 25">
            <a:extLst>
              <a:ext uri="{FF2B5EF4-FFF2-40B4-BE49-F238E27FC236}">
                <a16:creationId xmlns:a16="http://schemas.microsoft.com/office/drawing/2014/main" id="{D17A94E5-EBCA-8FD5-D3C3-CF0D6B9D31AA}"/>
              </a:ext>
            </a:extLst>
          </p:cNvPr>
          <p:cNvCxnSpPr/>
          <p:nvPr/>
        </p:nvCxnSpPr>
        <p:spPr>
          <a:xfrm flipH="1" flipV="1">
            <a:off x="8876198" y="5663364"/>
            <a:ext cx="2071204" cy="2257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E5DF06-9BC0-2304-7EAB-ABA14423C524}"/>
              </a:ext>
            </a:extLst>
          </p:cNvPr>
          <p:cNvCxnSpPr/>
          <p:nvPr/>
        </p:nvCxnSpPr>
        <p:spPr>
          <a:xfrm flipH="1" flipV="1">
            <a:off x="8920647" y="3997709"/>
            <a:ext cx="2071204" cy="2257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70DDDE3-4B65-E3D4-27DD-2ACC4CAEF29A}"/>
              </a:ext>
            </a:extLst>
          </p:cNvPr>
          <p:cNvSpPr txBox="1"/>
          <p:nvPr/>
        </p:nvSpPr>
        <p:spPr>
          <a:xfrm>
            <a:off x="10053210" y="4639197"/>
            <a:ext cx="796821" cy="369332"/>
          </a:xfrm>
          <a:prstGeom prst="rect">
            <a:avLst/>
          </a:prstGeom>
          <a:noFill/>
        </p:spPr>
        <p:txBody>
          <a:bodyPr wrap="none" rtlCol="0">
            <a:spAutoFit/>
          </a:bodyPr>
          <a:lstStyle/>
          <a:p>
            <a:r>
              <a:rPr lang="en-GB" b="1"/>
              <a:t>Mixed</a:t>
            </a:r>
          </a:p>
        </p:txBody>
      </p:sp>
      <p:sp>
        <p:nvSpPr>
          <p:cNvPr id="33" name="TextBox 32">
            <a:extLst>
              <a:ext uri="{FF2B5EF4-FFF2-40B4-BE49-F238E27FC236}">
                <a16:creationId xmlns:a16="http://schemas.microsoft.com/office/drawing/2014/main" id="{165B4D27-BC3E-60E3-BD4B-06304B5AFBFC}"/>
              </a:ext>
            </a:extLst>
          </p:cNvPr>
          <p:cNvSpPr txBox="1"/>
          <p:nvPr/>
        </p:nvSpPr>
        <p:spPr>
          <a:xfrm>
            <a:off x="9866941" y="3598248"/>
            <a:ext cx="1232450" cy="369332"/>
          </a:xfrm>
          <a:prstGeom prst="rect">
            <a:avLst/>
          </a:prstGeom>
          <a:noFill/>
        </p:spPr>
        <p:txBody>
          <a:bodyPr wrap="square" rtlCol="0">
            <a:spAutoFit/>
          </a:bodyPr>
          <a:lstStyle/>
          <a:p>
            <a:r>
              <a:rPr lang="en-GB" b="1"/>
              <a:t>Complete</a:t>
            </a:r>
          </a:p>
        </p:txBody>
      </p:sp>
    </p:spTree>
    <p:extLst>
      <p:ext uri="{BB962C8B-B14F-4D97-AF65-F5344CB8AC3E}">
        <p14:creationId xmlns:p14="http://schemas.microsoft.com/office/powerpoint/2010/main" val="2100333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1DDA4-9DD2-2FBE-A182-2497D52A5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20085F-CC47-8919-8B88-2501A6BC67D6}"/>
              </a:ext>
            </a:extLst>
          </p:cNvPr>
          <p:cNvSpPr>
            <a:spLocks noGrp="1"/>
          </p:cNvSpPr>
          <p:nvPr>
            <p:ph type="title"/>
          </p:nvPr>
        </p:nvSpPr>
        <p:spPr>
          <a:xfrm>
            <a:off x="1155700" y="112713"/>
            <a:ext cx="10515600" cy="638175"/>
          </a:xfrm>
        </p:spPr>
        <p:txBody>
          <a:bodyPr>
            <a:normAutofit fontScale="90000"/>
          </a:bodyPr>
          <a:lstStyle/>
          <a:p>
            <a:r>
              <a:rPr lang="en-GB"/>
              <a:t>Type I / Type II Superconductors</a:t>
            </a:r>
          </a:p>
        </p:txBody>
      </p:sp>
      <p:sp>
        <p:nvSpPr>
          <p:cNvPr id="3" name="Content Placeholder 2">
            <a:extLst>
              <a:ext uri="{FF2B5EF4-FFF2-40B4-BE49-F238E27FC236}">
                <a16:creationId xmlns:a16="http://schemas.microsoft.com/office/drawing/2014/main" id="{BE9337F4-D980-3A7E-CFD2-F9E6D69D0481}"/>
              </a:ext>
            </a:extLst>
          </p:cNvPr>
          <p:cNvSpPr>
            <a:spLocks noGrp="1"/>
          </p:cNvSpPr>
          <p:nvPr>
            <p:ph idx="1"/>
          </p:nvPr>
        </p:nvSpPr>
        <p:spPr>
          <a:xfrm>
            <a:off x="1402798" y="-148181"/>
            <a:ext cx="10515600" cy="3522938"/>
          </a:xfrm>
        </p:spPr>
        <p:txBody>
          <a:bodyPr vert="horz" lIns="91440" tIns="45720" rIns="91440" bIns="45720" rtlCol="0" anchor="ctr">
            <a:noAutofit/>
          </a:bodyPr>
          <a:lstStyle/>
          <a:p>
            <a:pPr fontAlgn="base">
              <a:lnSpc>
                <a:spcPts val="1569"/>
              </a:lnSpc>
              <a:spcAft>
                <a:spcPts val="800"/>
              </a:spcAft>
            </a:pPr>
            <a:r>
              <a:rPr lang="en-GB" sz="2000" b="0" i="0" u="none" strike="noStrike">
                <a:solidFill>
                  <a:srgbClr val="000000"/>
                </a:solidFill>
                <a:effectLst/>
                <a:latin typeface="Aptos"/>
              </a:rPr>
              <a:t>L.V  </a:t>
            </a:r>
            <a:r>
              <a:rPr lang="en-GB" sz="2000" b="0" i="0" u="none" strike="noStrike" err="1">
                <a:solidFill>
                  <a:srgbClr val="000000"/>
                </a:solidFill>
                <a:effectLst/>
                <a:latin typeface="Aptos"/>
              </a:rPr>
              <a:t>Shubnikov</a:t>
            </a:r>
            <a:r>
              <a:rPr lang="en-GB" sz="2000" b="0" i="0" u="none" strike="noStrike">
                <a:solidFill>
                  <a:srgbClr val="000000"/>
                </a:solidFill>
                <a:effectLst/>
                <a:latin typeface="Aptos"/>
              </a:rPr>
              <a:t> </a:t>
            </a:r>
            <a:r>
              <a:rPr lang="en-GB" sz="2000">
                <a:solidFill>
                  <a:srgbClr val="000000"/>
                </a:solidFill>
                <a:latin typeface="Aptos"/>
              </a:rPr>
              <a:t>altered alloy composition to yield lower </a:t>
            </a:r>
            <a:r>
              <a:rPr lang="en-US" sz="1800">
                <a:solidFill>
                  <a:srgbClr val="000000"/>
                </a:solidFill>
                <a:latin typeface="Aptos"/>
              </a:rPr>
              <a:t>H</a:t>
            </a:r>
            <a:r>
              <a:rPr lang="en-US" sz="1200" baseline="-25000">
                <a:solidFill>
                  <a:srgbClr val="000000"/>
                </a:solidFill>
                <a:latin typeface="Aptos"/>
              </a:rPr>
              <a:t>c1 </a:t>
            </a:r>
            <a:r>
              <a:rPr lang="en-GB" sz="2000">
                <a:solidFill>
                  <a:srgbClr val="000000"/>
                </a:solidFill>
                <a:latin typeface="Aptos"/>
              </a:rPr>
              <a:t>and greater </a:t>
            </a:r>
            <a:r>
              <a:rPr lang="en-US" sz="1800">
                <a:solidFill>
                  <a:srgbClr val="000000"/>
                </a:solidFill>
                <a:latin typeface="Aptos"/>
              </a:rPr>
              <a:t>H</a:t>
            </a:r>
            <a:r>
              <a:rPr lang="en-US" sz="1200" baseline="-25000">
                <a:solidFill>
                  <a:srgbClr val="000000"/>
                </a:solidFill>
                <a:latin typeface="Aptos"/>
              </a:rPr>
              <a:t>c2 </a:t>
            </a:r>
          </a:p>
          <a:p>
            <a:pPr>
              <a:lnSpc>
                <a:spcPts val="1569"/>
              </a:lnSpc>
              <a:spcAft>
                <a:spcPts val="800"/>
              </a:spcAft>
              <a:buClr>
                <a:srgbClr val="1287C3"/>
              </a:buClr>
            </a:pPr>
            <a:r>
              <a:rPr lang="en-GB" sz="2000">
                <a:solidFill>
                  <a:srgbClr val="000000"/>
                </a:solidFill>
                <a:latin typeface="Aptos"/>
              </a:rPr>
              <a:t>These</a:t>
            </a:r>
            <a:r>
              <a:rPr lang="en-GB" sz="2000" b="0" i="0" u="none" strike="noStrike">
                <a:solidFill>
                  <a:srgbClr val="000000"/>
                </a:solidFill>
                <a:effectLst/>
                <a:latin typeface="Aptos"/>
              </a:rPr>
              <a:t> </a:t>
            </a:r>
            <a:r>
              <a:rPr lang="en-GB" sz="2000">
                <a:solidFill>
                  <a:srgbClr val="000000"/>
                </a:solidFill>
                <a:latin typeface="Aptos"/>
              </a:rPr>
              <a:t>superconductors were later designated as </a:t>
            </a:r>
            <a:r>
              <a:rPr lang="en-GB" sz="2000" b="1">
                <a:solidFill>
                  <a:srgbClr val="000000"/>
                </a:solidFill>
                <a:latin typeface="Aptos"/>
              </a:rPr>
              <a:t>Type II superconductors </a:t>
            </a:r>
            <a:endParaRPr lang="en-US"/>
          </a:p>
          <a:p>
            <a:pPr>
              <a:lnSpc>
                <a:spcPts val="1569"/>
              </a:lnSpc>
              <a:spcAft>
                <a:spcPts val="800"/>
              </a:spcAft>
              <a:buClr>
                <a:srgbClr val="1287C3"/>
              </a:buClr>
            </a:pPr>
            <a:r>
              <a:rPr lang="en-GB" sz="2000" b="1">
                <a:solidFill>
                  <a:srgbClr val="000000"/>
                </a:solidFill>
                <a:latin typeface="Aptos"/>
              </a:rPr>
              <a:t>Type II superconductors have preferable characteristics for magnets</a:t>
            </a:r>
            <a:endParaRPr lang="en-GB" sz="2000" b="1">
              <a:solidFill>
                <a:srgbClr val="000000"/>
              </a:solidFill>
              <a:latin typeface="Aptos" panose="020B0004020202020204" pitchFamily="34" charset="0"/>
            </a:endParaRPr>
          </a:p>
        </p:txBody>
      </p:sp>
      <p:sp>
        <p:nvSpPr>
          <p:cNvPr id="6" name="TextBox 5">
            <a:extLst>
              <a:ext uri="{FF2B5EF4-FFF2-40B4-BE49-F238E27FC236}">
                <a16:creationId xmlns:a16="http://schemas.microsoft.com/office/drawing/2014/main" id="{E53DDF7B-70F7-1152-D4AB-9D11B8577072}"/>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No:7 </a:t>
            </a:r>
          </a:p>
        </p:txBody>
      </p:sp>
      <p:sp>
        <p:nvSpPr>
          <p:cNvPr id="8" name="Content Placeholder 2">
            <a:extLst>
              <a:ext uri="{FF2B5EF4-FFF2-40B4-BE49-F238E27FC236}">
                <a16:creationId xmlns:a16="http://schemas.microsoft.com/office/drawing/2014/main" id="{CB51C7F5-1A55-7367-5D1A-761F55C6CCA2}"/>
              </a:ext>
            </a:extLst>
          </p:cNvPr>
          <p:cNvSpPr txBox="1">
            <a:spLocks/>
          </p:cNvSpPr>
          <p:nvPr/>
        </p:nvSpPr>
        <p:spPr>
          <a:xfrm>
            <a:off x="1402798" y="3379924"/>
            <a:ext cx="10515600" cy="21717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GB" sz="1600" b="1"/>
          </a:p>
        </p:txBody>
      </p:sp>
      <p:sp>
        <p:nvSpPr>
          <p:cNvPr id="9" name="TextBox 8">
            <a:extLst>
              <a:ext uri="{FF2B5EF4-FFF2-40B4-BE49-F238E27FC236}">
                <a16:creationId xmlns:a16="http://schemas.microsoft.com/office/drawing/2014/main" id="{F9FFA6A3-8E07-065F-6239-92AC223423C4}"/>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pic>
        <p:nvPicPr>
          <p:cNvPr id="4" name="Picture 3" descr="A close up of a marbled surface&#10;&#10;AI-generated content may be incorrect.">
            <a:extLst>
              <a:ext uri="{FF2B5EF4-FFF2-40B4-BE49-F238E27FC236}">
                <a16:creationId xmlns:a16="http://schemas.microsoft.com/office/drawing/2014/main" id="{598793AB-2CBD-2E1A-BBC4-932D9C648541}"/>
              </a:ext>
            </a:extLst>
          </p:cNvPr>
          <p:cNvPicPr>
            <a:picLocks noChangeAspect="1"/>
          </p:cNvPicPr>
          <p:nvPr/>
        </p:nvPicPr>
        <p:blipFill>
          <a:blip r:embed="rId3"/>
          <a:stretch>
            <a:fillRect/>
          </a:stretch>
        </p:blipFill>
        <p:spPr>
          <a:xfrm>
            <a:off x="1571949" y="2345007"/>
            <a:ext cx="6277783" cy="3362648"/>
          </a:xfrm>
          <a:prstGeom prst="rect">
            <a:avLst/>
          </a:prstGeom>
        </p:spPr>
      </p:pic>
      <p:sp>
        <p:nvSpPr>
          <p:cNvPr id="7" name="TextBox 6">
            <a:extLst>
              <a:ext uri="{FF2B5EF4-FFF2-40B4-BE49-F238E27FC236}">
                <a16:creationId xmlns:a16="http://schemas.microsoft.com/office/drawing/2014/main" id="{3E96D001-A603-B1D1-F24E-B4E58A3D9403}"/>
              </a:ext>
            </a:extLst>
          </p:cNvPr>
          <p:cNvSpPr txBox="1"/>
          <p:nvPr/>
        </p:nvSpPr>
        <p:spPr>
          <a:xfrm>
            <a:off x="8062993" y="2347993"/>
            <a:ext cx="2743200" cy="1386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25"/>
              </a:lnSpc>
            </a:pPr>
            <a:r>
              <a:rPr lang="en-GB" sz="1200" b="1" err="1">
                <a:cs typeface="Segoe UI"/>
              </a:rPr>
              <a:t>NbTi</a:t>
            </a:r>
            <a:r>
              <a:rPr lang="en-GB" sz="1200" b="1">
                <a:cs typeface="Segoe UI"/>
              </a:rPr>
              <a:t> alloy: </a:t>
            </a:r>
            <a:r>
              <a:rPr lang="en-GB" sz="1200">
                <a:cs typeface="Segoe UI"/>
              </a:rPr>
              <a:t>Transmission electron microscope image of a </a:t>
            </a:r>
            <a:r>
              <a:rPr lang="en-GB" sz="1200" err="1">
                <a:cs typeface="Segoe UI"/>
              </a:rPr>
              <a:t>NbTi</a:t>
            </a:r>
            <a:r>
              <a:rPr lang="en-GB" sz="1200">
                <a:cs typeface="Segoe UI"/>
              </a:rPr>
              <a:t> filament. </a:t>
            </a:r>
          </a:p>
          <a:p>
            <a:pPr>
              <a:lnSpc>
                <a:spcPts val="1725"/>
              </a:lnSpc>
            </a:pPr>
            <a:endParaRPr lang="en-US"/>
          </a:p>
          <a:p>
            <a:pPr>
              <a:lnSpc>
                <a:spcPts val="1725"/>
              </a:lnSpc>
            </a:pPr>
            <a:r>
              <a:rPr lang="en-GB" sz="1200">
                <a:cs typeface="Segoe UI"/>
              </a:rPr>
              <a:t>Areas of  lighter contrast indicate the presence of precipitates of Titanium known as α-Ti.</a:t>
            </a:r>
          </a:p>
        </p:txBody>
      </p:sp>
    </p:spTree>
    <p:extLst>
      <p:ext uri="{BB962C8B-B14F-4D97-AF65-F5344CB8AC3E}">
        <p14:creationId xmlns:p14="http://schemas.microsoft.com/office/powerpoint/2010/main" val="33405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D7D59-9FD8-E1D2-8A98-62C29C266B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410DDE-1579-57D9-5B51-41BD9CB6E91B}"/>
              </a:ext>
            </a:extLst>
          </p:cNvPr>
          <p:cNvSpPr>
            <a:spLocks noGrp="1"/>
          </p:cNvSpPr>
          <p:nvPr>
            <p:ph type="title"/>
          </p:nvPr>
        </p:nvSpPr>
        <p:spPr>
          <a:xfrm>
            <a:off x="1155700" y="112713"/>
            <a:ext cx="10515600" cy="638175"/>
          </a:xfrm>
        </p:spPr>
        <p:txBody>
          <a:bodyPr>
            <a:normAutofit fontScale="90000"/>
          </a:bodyPr>
          <a:lstStyle/>
          <a:p>
            <a:r>
              <a:rPr lang="en-GB"/>
              <a:t>Fluxoids</a:t>
            </a:r>
          </a:p>
        </p:txBody>
      </p:sp>
      <p:sp>
        <p:nvSpPr>
          <p:cNvPr id="6" name="TextBox 5">
            <a:extLst>
              <a:ext uri="{FF2B5EF4-FFF2-40B4-BE49-F238E27FC236}">
                <a16:creationId xmlns:a16="http://schemas.microsoft.com/office/drawing/2014/main" id="{E53BA71E-4985-F92C-DDB2-750E857AA611}"/>
              </a:ext>
            </a:extLst>
          </p:cNvPr>
          <p:cNvSpPr txBox="1"/>
          <p:nvPr/>
        </p:nvSpPr>
        <p:spPr>
          <a:xfrm>
            <a:off x="8585200" y="6568301"/>
            <a:ext cx="3606800" cy="276999"/>
          </a:xfrm>
          <a:prstGeom prst="rect">
            <a:avLst/>
          </a:prstGeom>
          <a:noFill/>
        </p:spPr>
        <p:txBody>
          <a:bodyPr wrap="square" lIns="91440" tIns="45720" rIns="91440" bIns="45720" rtlCol="0" anchor="t">
            <a:spAutoFit/>
          </a:bodyPr>
          <a:lstStyle/>
          <a:p>
            <a:pPr algn="r"/>
            <a:r>
              <a:rPr lang="en-GB" sz="1200">
                <a:solidFill>
                  <a:schemeClr val="bg1"/>
                </a:solidFill>
              </a:rPr>
              <a:t>Slide No:8 </a:t>
            </a:r>
          </a:p>
        </p:txBody>
      </p:sp>
      <p:sp>
        <p:nvSpPr>
          <p:cNvPr id="9" name="TextBox 8">
            <a:extLst>
              <a:ext uri="{FF2B5EF4-FFF2-40B4-BE49-F238E27FC236}">
                <a16:creationId xmlns:a16="http://schemas.microsoft.com/office/drawing/2014/main" id="{6363FB84-294B-C0C6-FF26-EB49C24B0901}"/>
              </a:ext>
            </a:extLst>
          </p:cNvPr>
          <p:cNvSpPr txBox="1"/>
          <p:nvPr/>
        </p:nvSpPr>
        <p:spPr>
          <a:xfrm>
            <a:off x="114300" y="6506348"/>
            <a:ext cx="3606800" cy="338554"/>
          </a:xfrm>
          <a:prstGeom prst="rect">
            <a:avLst/>
          </a:prstGeom>
          <a:noFill/>
        </p:spPr>
        <p:txBody>
          <a:bodyPr wrap="square" rtlCol="0">
            <a:spAutoFit/>
          </a:bodyPr>
          <a:lstStyle/>
          <a:p>
            <a:r>
              <a:rPr lang="en-GB" sz="1600" b="1">
                <a:solidFill>
                  <a:schemeClr val="bg1"/>
                </a:solidFill>
              </a:rPr>
              <a:t>Section: History and Context</a:t>
            </a:r>
          </a:p>
        </p:txBody>
      </p:sp>
      <p:sp>
        <p:nvSpPr>
          <p:cNvPr id="11" name="Content Placeholder 10">
            <a:extLst>
              <a:ext uri="{FF2B5EF4-FFF2-40B4-BE49-F238E27FC236}">
                <a16:creationId xmlns:a16="http://schemas.microsoft.com/office/drawing/2014/main" id="{6DDA69F1-4786-7FE0-CA87-6712EDD9AA58}"/>
              </a:ext>
            </a:extLst>
          </p:cNvPr>
          <p:cNvSpPr>
            <a:spLocks noGrp="1"/>
          </p:cNvSpPr>
          <p:nvPr>
            <p:ph idx="1"/>
          </p:nvPr>
        </p:nvSpPr>
        <p:spPr>
          <a:xfrm>
            <a:off x="1645365" y="1029251"/>
            <a:ext cx="10020817" cy="1704789"/>
          </a:xfrm>
        </p:spPr>
        <p:txBody>
          <a:bodyPr vert="horz" lIns="91440" tIns="45720" rIns="91440" bIns="45720" rtlCol="0" anchor="ctr">
            <a:noAutofit/>
          </a:bodyPr>
          <a:lstStyle/>
          <a:p>
            <a:r>
              <a:rPr lang="en-GB" sz="1600">
                <a:latin typeface="Aptos"/>
                <a:ea typeface="Calibri"/>
                <a:cs typeface="Calibri"/>
              </a:rPr>
              <a:t>Type II superconductors exist within </a:t>
            </a:r>
            <a:r>
              <a:rPr lang="en-GB" sz="1600" b="1">
                <a:latin typeface="Aptos"/>
                <a:ea typeface="Calibri"/>
                <a:cs typeface="Calibri"/>
              </a:rPr>
              <a:t>a mixed state</a:t>
            </a:r>
            <a:r>
              <a:rPr lang="en-GB" sz="1600">
                <a:latin typeface="Aptos"/>
                <a:ea typeface="Calibri"/>
                <a:cs typeface="Calibri"/>
              </a:rPr>
              <a:t> – whereby tiny normal 'cores' coexist the superconducting state. </a:t>
            </a:r>
          </a:p>
          <a:p>
            <a:pPr>
              <a:buClr>
                <a:srgbClr val="1287C3"/>
              </a:buClr>
            </a:pPr>
            <a:r>
              <a:rPr lang="en-GB" sz="1600">
                <a:latin typeface="Aptos"/>
                <a:ea typeface="Calibri"/>
                <a:cs typeface="Calibri"/>
              </a:rPr>
              <a:t>Fluxoids are tiny magnetic flux lines (</a:t>
            </a:r>
            <a:r>
              <a:rPr lang="en-US" sz="1600">
                <a:latin typeface="Aptos"/>
                <a:ea typeface="Calibri"/>
                <a:cs typeface="Calibri"/>
              </a:rPr>
              <a:t>2 x 10</a:t>
            </a:r>
            <a:r>
              <a:rPr lang="en-US" sz="1600" baseline="30000">
                <a:latin typeface="Aptos"/>
                <a:ea typeface="Calibri"/>
                <a:cs typeface="Calibri"/>
              </a:rPr>
              <a:t>-5 </a:t>
            </a:r>
            <a:r>
              <a:rPr lang="en-US" sz="1600">
                <a:latin typeface="Aptos"/>
                <a:ea typeface="Calibri"/>
                <a:cs typeface="Calibri"/>
              </a:rPr>
              <a:t>Wb / 20µT) that penetrate Type II superconductors in their mixed state - H</a:t>
            </a:r>
            <a:r>
              <a:rPr lang="en-US" sz="1600" baseline="-25000">
                <a:latin typeface="Aptos"/>
                <a:ea typeface="Calibri"/>
                <a:cs typeface="Calibri"/>
              </a:rPr>
              <a:t>c1</a:t>
            </a:r>
            <a:r>
              <a:rPr lang="en-US" sz="1600">
                <a:latin typeface="Aptos"/>
                <a:ea typeface="Calibri"/>
                <a:cs typeface="Calibri"/>
              </a:rPr>
              <a:t> &lt; H &gt;</a:t>
            </a:r>
            <a:r>
              <a:rPr lang="en-GB" sz="1600">
                <a:latin typeface="Aptos"/>
                <a:ea typeface="Calibri"/>
                <a:cs typeface="Calibri"/>
              </a:rPr>
              <a:t> </a:t>
            </a:r>
            <a:r>
              <a:rPr lang="en-US" sz="1600">
                <a:latin typeface="Aptos"/>
                <a:ea typeface="Calibri"/>
                <a:cs typeface="Calibri"/>
              </a:rPr>
              <a:t>H</a:t>
            </a:r>
            <a:r>
              <a:rPr lang="en-US" sz="1600" baseline="-25000">
                <a:latin typeface="Aptos"/>
                <a:ea typeface="Calibri"/>
                <a:cs typeface="Calibri"/>
              </a:rPr>
              <a:t>c2 </a:t>
            </a:r>
            <a:endParaRPr lang="en-US" sz="1600">
              <a:latin typeface="Aptos"/>
              <a:ea typeface="Calibri"/>
              <a:cs typeface="Calibri"/>
            </a:endParaRPr>
          </a:p>
          <a:p>
            <a:pPr>
              <a:buClr>
                <a:srgbClr val="1287C3"/>
              </a:buClr>
            </a:pPr>
            <a:r>
              <a:rPr lang="en-GB" sz="1600">
                <a:latin typeface="Aptos"/>
                <a:ea typeface="Calibri"/>
                <a:cs typeface="Calibri"/>
              </a:rPr>
              <a:t>Generate their own circulating currents – termed screening currents. (they oppose bulk current flow within the superconductor)</a:t>
            </a:r>
          </a:p>
          <a:p>
            <a:pPr>
              <a:buClr>
                <a:srgbClr val="1287C3"/>
              </a:buClr>
            </a:pPr>
            <a:endParaRPr lang="en-GB" sz="1800">
              <a:latin typeface="Aptos"/>
              <a:ea typeface="Calibri"/>
              <a:cs typeface="Calibri"/>
            </a:endParaRPr>
          </a:p>
        </p:txBody>
      </p:sp>
      <p:cxnSp>
        <p:nvCxnSpPr>
          <p:cNvPr id="36" name="Straight Arrow Connector 35">
            <a:extLst>
              <a:ext uri="{FF2B5EF4-FFF2-40B4-BE49-F238E27FC236}">
                <a16:creationId xmlns:a16="http://schemas.microsoft.com/office/drawing/2014/main" id="{B6C4DCB9-52C3-FEDA-A5FC-3ABCB58E4281}"/>
              </a:ext>
            </a:extLst>
          </p:cNvPr>
          <p:cNvCxnSpPr/>
          <p:nvPr/>
        </p:nvCxnSpPr>
        <p:spPr>
          <a:xfrm flipH="1" flipV="1">
            <a:off x="9506623" y="2392142"/>
            <a:ext cx="34186" cy="292558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7" name="Cylinder 36">
            <a:extLst>
              <a:ext uri="{FF2B5EF4-FFF2-40B4-BE49-F238E27FC236}">
                <a16:creationId xmlns:a16="http://schemas.microsoft.com/office/drawing/2014/main" id="{324BC5EC-A5A4-7F3A-6F98-CF0904372EF9}"/>
              </a:ext>
            </a:extLst>
          </p:cNvPr>
          <p:cNvSpPr/>
          <p:nvPr/>
        </p:nvSpPr>
        <p:spPr>
          <a:xfrm>
            <a:off x="9230851" y="2808762"/>
            <a:ext cx="571722" cy="3093602"/>
          </a:xfrm>
          <a:prstGeom prst="can">
            <a:avLst/>
          </a:prstGeom>
          <a:solidFill>
            <a:srgbClr val="ED7D3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Block Arc 41">
            <a:extLst>
              <a:ext uri="{FF2B5EF4-FFF2-40B4-BE49-F238E27FC236}">
                <a16:creationId xmlns:a16="http://schemas.microsoft.com/office/drawing/2014/main" id="{E8C79507-0127-0B42-244B-795BB6B93115}"/>
              </a:ext>
            </a:extLst>
          </p:cNvPr>
          <p:cNvSpPr/>
          <p:nvPr/>
        </p:nvSpPr>
        <p:spPr>
          <a:xfrm rot="10800000">
            <a:off x="9110623" y="3246650"/>
            <a:ext cx="827366" cy="511927"/>
          </a:xfrm>
          <a:prstGeom prst="blockArc">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Arrow: Chevron 42">
            <a:extLst>
              <a:ext uri="{FF2B5EF4-FFF2-40B4-BE49-F238E27FC236}">
                <a16:creationId xmlns:a16="http://schemas.microsoft.com/office/drawing/2014/main" id="{D7A87D96-586C-7584-1BB1-8B5A35C84971}"/>
              </a:ext>
            </a:extLst>
          </p:cNvPr>
          <p:cNvSpPr/>
          <p:nvPr/>
        </p:nvSpPr>
        <p:spPr>
          <a:xfrm rot="16200000">
            <a:off x="9764870" y="3363400"/>
            <a:ext cx="195795" cy="133140"/>
          </a:xfrm>
          <a:prstGeom prst="chevron">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Block Arc 43">
            <a:extLst>
              <a:ext uri="{FF2B5EF4-FFF2-40B4-BE49-F238E27FC236}">
                <a16:creationId xmlns:a16="http://schemas.microsoft.com/office/drawing/2014/main" id="{4FD9A23C-CDF4-B241-6BF3-C21B213125E0}"/>
              </a:ext>
            </a:extLst>
          </p:cNvPr>
          <p:cNvSpPr/>
          <p:nvPr/>
        </p:nvSpPr>
        <p:spPr>
          <a:xfrm rot="10800000">
            <a:off x="9103501" y="3837733"/>
            <a:ext cx="827366" cy="511927"/>
          </a:xfrm>
          <a:prstGeom prst="blockArc">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Arrow: Chevron 44">
            <a:extLst>
              <a:ext uri="{FF2B5EF4-FFF2-40B4-BE49-F238E27FC236}">
                <a16:creationId xmlns:a16="http://schemas.microsoft.com/office/drawing/2014/main" id="{DC3C6EB2-B381-C8D5-C774-BC2ABA9726E1}"/>
              </a:ext>
            </a:extLst>
          </p:cNvPr>
          <p:cNvSpPr/>
          <p:nvPr/>
        </p:nvSpPr>
        <p:spPr>
          <a:xfrm rot="16200000">
            <a:off x="9757748" y="3954483"/>
            <a:ext cx="195795" cy="133140"/>
          </a:xfrm>
          <a:prstGeom prst="chevron">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Block Arc 45">
            <a:extLst>
              <a:ext uri="{FF2B5EF4-FFF2-40B4-BE49-F238E27FC236}">
                <a16:creationId xmlns:a16="http://schemas.microsoft.com/office/drawing/2014/main" id="{6ABA90A5-0BC6-00E1-731A-E7115350B9CA}"/>
              </a:ext>
            </a:extLst>
          </p:cNvPr>
          <p:cNvSpPr/>
          <p:nvPr/>
        </p:nvSpPr>
        <p:spPr>
          <a:xfrm rot="10800000">
            <a:off x="9103500" y="4450181"/>
            <a:ext cx="827366" cy="511927"/>
          </a:xfrm>
          <a:prstGeom prst="blockArc">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Arrow: Chevron 46">
            <a:extLst>
              <a:ext uri="{FF2B5EF4-FFF2-40B4-BE49-F238E27FC236}">
                <a16:creationId xmlns:a16="http://schemas.microsoft.com/office/drawing/2014/main" id="{6B273818-DB2D-DAAF-8B1A-5B2E34C499C3}"/>
              </a:ext>
            </a:extLst>
          </p:cNvPr>
          <p:cNvSpPr/>
          <p:nvPr/>
        </p:nvSpPr>
        <p:spPr>
          <a:xfrm rot="16200000">
            <a:off x="9757747" y="4566931"/>
            <a:ext cx="195795" cy="133140"/>
          </a:xfrm>
          <a:prstGeom prst="chevron">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Block Arc 47">
            <a:extLst>
              <a:ext uri="{FF2B5EF4-FFF2-40B4-BE49-F238E27FC236}">
                <a16:creationId xmlns:a16="http://schemas.microsoft.com/office/drawing/2014/main" id="{9480727B-DD0F-6A79-0228-43AF1E59E0C5}"/>
              </a:ext>
            </a:extLst>
          </p:cNvPr>
          <p:cNvSpPr/>
          <p:nvPr/>
        </p:nvSpPr>
        <p:spPr>
          <a:xfrm rot="10800000">
            <a:off x="9110621" y="5062629"/>
            <a:ext cx="827366" cy="511927"/>
          </a:xfrm>
          <a:prstGeom prst="blockArc">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Arrow: Chevron 48">
            <a:extLst>
              <a:ext uri="{FF2B5EF4-FFF2-40B4-BE49-F238E27FC236}">
                <a16:creationId xmlns:a16="http://schemas.microsoft.com/office/drawing/2014/main" id="{9F4F22E4-81F7-FDE6-41E2-080AE75B31B5}"/>
              </a:ext>
            </a:extLst>
          </p:cNvPr>
          <p:cNvSpPr/>
          <p:nvPr/>
        </p:nvSpPr>
        <p:spPr>
          <a:xfrm rot="16200000">
            <a:off x="9764868" y="5179379"/>
            <a:ext cx="195795" cy="133140"/>
          </a:xfrm>
          <a:prstGeom prst="chevron">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 name="Group 3">
            <a:extLst>
              <a:ext uri="{FF2B5EF4-FFF2-40B4-BE49-F238E27FC236}">
                <a16:creationId xmlns:a16="http://schemas.microsoft.com/office/drawing/2014/main" id="{E485359C-00C8-49CB-4ABA-B5279D867A70}"/>
              </a:ext>
            </a:extLst>
          </p:cNvPr>
          <p:cNvGrpSpPr/>
          <p:nvPr/>
        </p:nvGrpSpPr>
        <p:grpSpPr>
          <a:xfrm>
            <a:off x="1447155" y="2626562"/>
            <a:ext cx="2424426" cy="2077842"/>
            <a:chOff x="1447155" y="2465121"/>
            <a:chExt cx="2424426" cy="2077842"/>
          </a:xfrm>
        </p:grpSpPr>
        <p:cxnSp>
          <p:nvCxnSpPr>
            <p:cNvPr id="64" name="Straight Connector 63">
              <a:extLst>
                <a:ext uri="{FF2B5EF4-FFF2-40B4-BE49-F238E27FC236}">
                  <a16:creationId xmlns:a16="http://schemas.microsoft.com/office/drawing/2014/main" id="{76092713-34F5-C159-8833-DC1D61EB8BFE}"/>
                </a:ext>
              </a:extLst>
            </p:cNvPr>
            <p:cNvCxnSpPr>
              <a:cxnSpLocks/>
            </p:cNvCxnSpPr>
            <p:nvPr/>
          </p:nvCxnSpPr>
          <p:spPr>
            <a:xfrm flipV="1">
              <a:off x="1447156" y="3431700"/>
              <a:ext cx="391682" cy="18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8FD527A-914C-32D8-2B5A-E817B50A6F96}"/>
                </a:ext>
              </a:extLst>
            </p:cNvPr>
            <p:cNvCxnSpPr>
              <a:cxnSpLocks/>
            </p:cNvCxnSpPr>
            <p:nvPr/>
          </p:nvCxnSpPr>
          <p:spPr>
            <a:xfrm flipV="1">
              <a:off x="1447155" y="3666708"/>
              <a:ext cx="391682" cy="18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30C111C-BA46-5F96-70CC-32789E8774B2}"/>
                </a:ext>
              </a:extLst>
            </p:cNvPr>
            <p:cNvCxnSpPr/>
            <p:nvPr/>
          </p:nvCxnSpPr>
          <p:spPr>
            <a:xfrm flipV="1">
              <a:off x="1447157" y="3210935"/>
              <a:ext cx="391682" cy="18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ylinder 20">
              <a:extLst>
                <a:ext uri="{FF2B5EF4-FFF2-40B4-BE49-F238E27FC236}">
                  <a16:creationId xmlns:a16="http://schemas.microsoft.com/office/drawing/2014/main" id="{98D8E622-95D1-51A1-7397-5F1F8D31906D}"/>
                </a:ext>
              </a:extLst>
            </p:cNvPr>
            <p:cNvSpPr/>
            <p:nvPr/>
          </p:nvSpPr>
          <p:spPr>
            <a:xfrm>
              <a:off x="3097990" y="3946102"/>
              <a:ext cx="71197" cy="391225"/>
            </a:xfrm>
            <a:prstGeom prst="can">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ylinder 17">
              <a:extLst>
                <a:ext uri="{FF2B5EF4-FFF2-40B4-BE49-F238E27FC236}">
                  <a16:creationId xmlns:a16="http://schemas.microsoft.com/office/drawing/2014/main" id="{C2CE7806-F757-9297-3420-E44CF09DD1B8}"/>
                </a:ext>
              </a:extLst>
            </p:cNvPr>
            <p:cNvSpPr/>
            <p:nvPr/>
          </p:nvSpPr>
          <p:spPr>
            <a:xfrm>
              <a:off x="2713431" y="3946103"/>
              <a:ext cx="71197" cy="391225"/>
            </a:xfrm>
            <a:prstGeom prst="can">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ylinder 13">
              <a:extLst>
                <a:ext uri="{FF2B5EF4-FFF2-40B4-BE49-F238E27FC236}">
                  <a16:creationId xmlns:a16="http://schemas.microsoft.com/office/drawing/2014/main" id="{AA45510E-142D-A696-1CE5-5D137C5B0F11}"/>
                </a:ext>
              </a:extLst>
            </p:cNvPr>
            <p:cNvSpPr/>
            <p:nvPr/>
          </p:nvSpPr>
          <p:spPr>
            <a:xfrm>
              <a:off x="2307506" y="3946104"/>
              <a:ext cx="71197" cy="391225"/>
            </a:xfrm>
            <a:prstGeom prst="can">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ube 11">
              <a:extLst>
                <a:ext uri="{FF2B5EF4-FFF2-40B4-BE49-F238E27FC236}">
                  <a16:creationId xmlns:a16="http://schemas.microsoft.com/office/drawing/2014/main" id="{FB76D655-5080-5F76-3095-504A24A4BCF0}"/>
                </a:ext>
              </a:extLst>
            </p:cNvPr>
            <p:cNvSpPr/>
            <p:nvPr/>
          </p:nvSpPr>
          <p:spPr>
            <a:xfrm>
              <a:off x="1765178" y="2811622"/>
              <a:ext cx="1898408" cy="1231016"/>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ylinder 18">
              <a:extLst>
                <a:ext uri="{FF2B5EF4-FFF2-40B4-BE49-F238E27FC236}">
                  <a16:creationId xmlns:a16="http://schemas.microsoft.com/office/drawing/2014/main" id="{17AB54B0-C7F6-E4BA-4DC9-7B18580DBEF1}"/>
                </a:ext>
              </a:extLst>
            </p:cNvPr>
            <p:cNvSpPr/>
            <p:nvPr/>
          </p:nvSpPr>
          <p:spPr>
            <a:xfrm>
              <a:off x="2713432" y="2614385"/>
              <a:ext cx="71197" cy="391225"/>
            </a:xfrm>
            <a:prstGeom prst="can">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ylinder 21">
              <a:extLst>
                <a:ext uri="{FF2B5EF4-FFF2-40B4-BE49-F238E27FC236}">
                  <a16:creationId xmlns:a16="http://schemas.microsoft.com/office/drawing/2014/main" id="{550A63C8-D4B5-8F07-56B0-D5FFC93E4B33}"/>
                </a:ext>
              </a:extLst>
            </p:cNvPr>
            <p:cNvSpPr/>
            <p:nvPr/>
          </p:nvSpPr>
          <p:spPr>
            <a:xfrm>
              <a:off x="3097991" y="2614384"/>
              <a:ext cx="71197" cy="391225"/>
            </a:xfrm>
            <a:prstGeom prst="can">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ylinder 31">
              <a:extLst>
                <a:ext uri="{FF2B5EF4-FFF2-40B4-BE49-F238E27FC236}">
                  <a16:creationId xmlns:a16="http://schemas.microsoft.com/office/drawing/2014/main" id="{EDBA0631-A00E-9E54-5D9A-3E52A7C8F0E8}"/>
                </a:ext>
              </a:extLst>
            </p:cNvPr>
            <p:cNvSpPr/>
            <p:nvPr/>
          </p:nvSpPr>
          <p:spPr>
            <a:xfrm>
              <a:off x="2307505" y="2614384"/>
              <a:ext cx="71197" cy="391225"/>
            </a:xfrm>
            <a:prstGeom prst="can">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Arrow Connector 32">
              <a:extLst>
                <a:ext uri="{FF2B5EF4-FFF2-40B4-BE49-F238E27FC236}">
                  <a16:creationId xmlns:a16="http://schemas.microsoft.com/office/drawing/2014/main" id="{36AC5F48-E805-1BE2-B59C-FFB0DD264FFB}"/>
                </a:ext>
              </a:extLst>
            </p:cNvPr>
            <p:cNvCxnSpPr/>
            <p:nvPr/>
          </p:nvCxnSpPr>
          <p:spPr>
            <a:xfrm flipV="1">
              <a:off x="2340290" y="2465123"/>
              <a:ext cx="5977" cy="207784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D70B607-A311-155E-DE06-E910FF175A83}"/>
                </a:ext>
              </a:extLst>
            </p:cNvPr>
            <p:cNvCxnSpPr>
              <a:cxnSpLocks/>
            </p:cNvCxnSpPr>
            <p:nvPr/>
          </p:nvCxnSpPr>
          <p:spPr>
            <a:xfrm flipV="1">
              <a:off x="2746214" y="2465122"/>
              <a:ext cx="5977" cy="207784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2A2B0A0-A556-AC5F-53DA-B146D0AB7B66}"/>
                </a:ext>
              </a:extLst>
            </p:cNvPr>
            <p:cNvCxnSpPr>
              <a:cxnSpLocks/>
            </p:cNvCxnSpPr>
            <p:nvPr/>
          </p:nvCxnSpPr>
          <p:spPr>
            <a:xfrm flipV="1">
              <a:off x="3130774" y="2465121"/>
              <a:ext cx="5977" cy="207784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72D2F4A7-9305-55E3-42F6-2599831A2BEB}"/>
                </a:ext>
              </a:extLst>
            </p:cNvPr>
            <p:cNvCxnSpPr>
              <a:cxnSpLocks/>
            </p:cNvCxnSpPr>
            <p:nvPr/>
          </p:nvCxnSpPr>
          <p:spPr>
            <a:xfrm>
              <a:off x="3587007" y="3127634"/>
              <a:ext cx="277454" cy="21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1627E58-BD1C-9BA5-6FE1-57BC00006DE4}"/>
                </a:ext>
              </a:extLst>
            </p:cNvPr>
            <p:cNvCxnSpPr>
              <a:cxnSpLocks/>
            </p:cNvCxnSpPr>
            <p:nvPr/>
          </p:nvCxnSpPr>
          <p:spPr>
            <a:xfrm>
              <a:off x="3587006" y="3398250"/>
              <a:ext cx="277454" cy="21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FCA78F8-4A61-3B91-F4A4-A084965EC88B}"/>
                </a:ext>
              </a:extLst>
            </p:cNvPr>
            <p:cNvCxnSpPr>
              <a:cxnSpLocks/>
            </p:cNvCxnSpPr>
            <p:nvPr/>
          </p:nvCxnSpPr>
          <p:spPr>
            <a:xfrm>
              <a:off x="3594127" y="3633258"/>
              <a:ext cx="277454" cy="21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6" name="Straight Arrow Connector 95">
            <a:extLst>
              <a:ext uri="{FF2B5EF4-FFF2-40B4-BE49-F238E27FC236}">
                <a16:creationId xmlns:a16="http://schemas.microsoft.com/office/drawing/2014/main" id="{BC0D945C-74CD-356D-F778-48C3D39075FC}"/>
              </a:ext>
            </a:extLst>
          </p:cNvPr>
          <p:cNvCxnSpPr>
            <a:cxnSpLocks/>
          </p:cNvCxnSpPr>
          <p:nvPr/>
        </p:nvCxnSpPr>
        <p:spPr>
          <a:xfrm flipH="1" flipV="1">
            <a:off x="7484118" y="2413505"/>
            <a:ext cx="34186" cy="290422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7" name="Cylinder 96">
            <a:extLst>
              <a:ext uri="{FF2B5EF4-FFF2-40B4-BE49-F238E27FC236}">
                <a16:creationId xmlns:a16="http://schemas.microsoft.com/office/drawing/2014/main" id="{E89441E6-BFA7-516C-F4F8-517676766505}"/>
              </a:ext>
            </a:extLst>
          </p:cNvPr>
          <p:cNvSpPr/>
          <p:nvPr/>
        </p:nvSpPr>
        <p:spPr>
          <a:xfrm>
            <a:off x="7365019" y="2808762"/>
            <a:ext cx="279742" cy="3093602"/>
          </a:xfrm>
          <a:prstGeom prst="can">
            <a:avLst/>
          </a:prstGeom>
          <a:solidFill>
            <a:srgbClr val="ED7D3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nvGrpSpPr>
          <p:cNvPr id="106" name="Group 105">
            <a:extLst>
              <a:ext uri="{FF2B5EF4-FFF2-40B4-BE49-F238E27FC236}">
                <a16:creationId xmlns:a16="http://schemas.microsoft.com/office/drawing/2014/main" id="{1670DDA0-788B-5AB7-4549-D2A33E6406A1}"/>
              </a:ext>
            </a:extLst>
          </p:cNvPr>
          <p:cNvGrpSpPr/>
          <p:nvPr/>
        </p:nvGrpSpPr>
        <p:grpSpPr>
          <a:xfrm>
            <a:off x="7244791" y="3275134"/>
            <a:ext cx="526734" cy="419349"/>
            <a:chOff x="7244791" y="3275134"/>
            <a:chExt cx="526734" cy="419349"/>
          </a:xfrm>
        </p:grpSpPr>
        <p:sp>
          <p:nvSpPr>
            <p:cNvPr id="98" name="Block Arc 97">
              <a:extLst>
                <a:ext uri="{FF2B5EF4-FFF2-40B4-BE49-F238E27FC236}">
                  <a16:creationId xmlns:a16="http://schemas.microsoft.com/office/drawing/2014/main" id="{9B8842C9-7435-974C-5813-23D624DE2C24}"/>
                </a:ext>
              </a:extLst>
            </p:cNvPr>
            <p:cNvSpPr/>
            <p:nvPr/>
          </p:nvSpPr>
          <p:spPr>
            <a:xfrm rot="10800000">
              <a:off x="7244791" y="3275134"/>
              <a:ext cx="521142" cy="419349"/>
            </a:xfrm>
            <a:prstGeom prst="blockArc">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99" name="Arrow: Chevron 98">
              <a:extLst>
                <a:ext uri="{FF2B5EF4-FFF2-40B4-BE49-F238E27FC236}">
                  <a16:creationId xmlns:a16="http://schemas.microsoft.com/office/drawing/2014/main" id="{0F901417-4001-1946-8E6F-B64D1AE3F347}"/>
                </a:ext>
              </a:extLst>
            </p:cNvPr>
            <p:cNvSpPr/>
            <p:nvPr/>
          </p:nvSpPr>
          <p:spPr>
            <a:xfrm rot="16200000">
              <a:off x="7607057" y="3342035"/>
              <a:ext cx="195795" cy="133140"/>
            </a:xfrm>
            <a:prstGeom prst="chevron">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grpSp>
      <p:sp>
        <p:nvSpPr>
          <p:cNvPr id="118" name="Block Arc 117">
            <a:extLst>
              <a:ext uri="{FF2B5EF4-FFF2-40B4-BE49-F238E27FC236}">
                <a16:creationId xmlns:a16="http://schemas.microsoft.com/office/drawing/2014/main" id="{76624EDD-FC57-CF14-3A25-99B8FBB2B02E}"/>
              </a:ext>
            </a:extLst>
          </p:cNvPr>
          <p:cNvSpPr/>
          <p:nvPr/>
        </p:nvSpPr>
        <p:spPr>
          <a:xfrm rot="10800000">
            <a:off x="7254761" y="3762244"/>
            <a:ext cx="521142" cy="419349"/>
          </a:xfrm>
          <a:prstGeom prst="blockArc">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101" name="Arrow: Chevron 100">
            <a:extLst>
              <a:ext uri="{FF2B5EF4-FFF2-40B4-BE49-F238E27FC236}">
                <a16:creationId xmlns:a16="http://schemas.microsoft.com/office/drawing/2014/main" id="{D73EBC91-784C-AA87-4DC2-CA04DF28D17E}"/>
              </a:ext>
            </a:extLst>
          </p:cNvPr>
          <p:cNvSpPr/>
          <p:nvPr/>
        </p:nvSpPr>
        <p:spPr>
          <a:xfrm rot="16200000">
            <a:off x="7614178" y="3869025"/>
            <a:ext cx="195795" cy="133140"/>
          </a:xfrm>
          <a:prstGeom prst="chevron">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119" name="TextBox 118">
            <a:extLst>
              <a:ext uri="{FF2B5EF4-FFF2-40B4-BE49-F238E27FC236}">
                <a16:creationId xmlns:a16="http://schemas.microsoft.com/office/drawing/2014/main" id="{5A934106-D2A6-FC87-96DE-A70088715F82}"/>
              </a:ext>
            </a:extLst>
          </p:cNvPr>
          <p:cNvSpPr txBox="1"/>
          <p:nvPr/>
        </p:nvSpPr>
        <p:spPr>
          <a:xfrm>
            <a:off x="5336849" y="5578979"/>
            <a:ext cx="5212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ptos"/>
              </a:rPr>
              <a:t>H</a:t>
            </a:r>
            <a:r>
              <a:rPr lang="en-US" sz="1200" baseline="-25000">
                <a:latin typeface="Aptos"/>
              </a:rPr>
              <a:t>c1</a:t>
            </a:r>
            <a:endParaRPr lang="en-GB"/>
          </a:p>
        </p:txBody>
      </p:sp>
      <p:sp>
        <p:nvSpPr>
          <p:cNvPr id="120" name="TextBox 119">
            <a:extLst>
              <a:ext uri="{FF2B5EF4-FFF2-40B4-BE49-F238E27FC236}">
                <a16:creationId xmlns:a16="http://schemas.microsoft.com/office/drawing/2014/main" id="{FB0491A0-E50F-621B-F15E-91C42944951A}"/>
              </a:ext>
            </a:extLst>
          </p:cNvPr>
          <p:cNvSpPr txBox="1"/>
          <p:nvPr/>
        </p:nvSpPr>
        <p:spPr>
          <a:xfrm>
            <a:off x="10848885" y="5571857"/>
            <a:ext cx="5212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ptos"/>
              </a:rPr>
              <a:t>H</a:t>
            </a:r>
            <a:r>
              <a:rPr lang="en-US" sz="1200" baseline="-25000">
                <a:latin typeface="Aptos"/>
              </a:rPr>
              <a:t>c2</a:t>
            </a:r>
            <a:endParaRPr lang="en-GB"/>
          </a:p>
        </p:txBody>
      </p:sp>
      <p:cxnSp>
        <p:nvCxnSpPr>
          <p:cNvPr id="121" name="Straight Arrow Connector 120">
            <a:extLst>
              <a:ext uri="{FF2B5EF4-FFF2-40B4-BE49-F238E27FC236}">
                <a16:creationId xmlns:a16="http://schemas.microsoft.com/office/drawing/2014/main" id="{69ABEE01-9D93-4449-4209-03CD683B79EA}"/>
              </a:ext>
            </a:extLst>
          </p:cNvPr>
          <p:cNvCxnSpPr/>
          <p:nvPr/>
        </p:nvCxnSpPr>
        <p:spPr>
          <a:xfrm>
            <a:off x="5335560" y="6059693"/>
            <a:ext cx="6038329" cy="284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22" name="Block Arc 121">
            <a:extLst>
              <a:ext uri="{FF2B5EF4-FFF2-40B4-BE49-F238E27FC236}">
                <a16:creationId xmlns:a16="http://schemas.microsoft.com/office/drawing/2014/main" id="{790763B5-5D53-07F5-A65B-F7DD1A7D9A21}"/>
              </a:ext>
            </a:extLst>
          </p:cNvPr>
          <p:cNvSpPr/>
          <p:nvPr/>
        </p:nvSpPr>
        <p:spPr>
          <a:xfrm rot="10800000">
            <a:off x="7240517" y="4424542"/>
            <a:ext cx="521142" cy="419349"/>
          </a:xfrm>
          <a:prstGeom prst="blockArc">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123" name="Arrow: Chevron 122">
            <a:extLst>
              <a:ext uri="{FF2B5EF4-FFF2-40B4-BE49-F238E27FC236}">
                <a16:creationId xmlns:a16="http://schemas.microsoft.com/office/drawing/2014/main" id="{FBB6F60B-290F-5C3E-EC66-4F4BA28760D3}"/>
              </a:ext>
            </a:extLst>
          </p:cNvPr>
          <p:cNvSpPr/>
          <p:nvPr/>
        </p:nvSpPr>
        <p:spPr>
          <a:xfrm rot="16200000">
            <a:off x="7607055" y="4545566"/>
            <a:ext cx="195795" cy="133140"/>
          </a:xfrm>
          <a:prstGeom prst="chevron">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124" name="Block Arc 123">
            <a:extLst>
              <a:ext uri="{FF2B5EF4-FFF2-40B4-BE49-F238E27FC236}">
                <a16:creationId xmlns:a16="http://schemas.microsoft.com/office/drawing/2014/main" id="{7D05F4DD-5272-6A66-B24A-A64E06D1C17A}"/>
              </a:ext>
            </a:extLst>
          </p:cNvPr>
          <p:cNvSpPr/>
          <p:nvPr/>
        </p:nvSpPr>
        <p:spPr>
          <a:xfrm rot="10800000">
            <a:off x="7240516" y="4994261"/>
            <a:ext cx="521142" cy="419349"/>
          </a:xfrm>
          <a:prstGeom prst="blockArc">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125" name="Arrow: Chevron 124">
            <a:extLst>
              <a:ext uri="{FF2B5EF4-FFF2-40B4-BE49-F238E27FC236}">
                <a16:creationId xmlns:a16="http://schemas.microsoft.com/office/drawing/2014/main" id="{6C139D3E-6028-DD3D-2EDB-37A41E3DD381}"/>
              </a:ext>
            </a:extLst>
          </p:cNvPr>
          <p:cNvSpPr/>
          <p:nvPr/>
        </p:nvSpPr>
        <p:spPr>
          <a:xfrm rot="16200000">
            <a:off x="7599933" y="5101042"/>
            <a:ext cx="195795" cy="133140"/>
          </a:xfrm>
          <a:prstGeom prst="chevron">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3" name="TextBox 2">
            <a:extLst>
              <a:ext uri="{FF2B5EF4-FFF2-40B4-BE49-F238E27FC236}">
                <a16:creationId xmlns:a16="http://schemas.microsoft.com/office/drawing/2014/main" id="{8F091E5D-8119-7F4F-D03D-40C583655552}"/>
              </a:ext>
            </a:extLst>
          </p:cNvPr>
          <p:cNvSpPr txBox="1"/>
          <p:nvPr/>
        </p:nvSpPr>
        <p:spPr>
          <a:xfrm>
            <a:off x="874644" y="4631635"/>
            <a:ext cx="4542443" cy="11285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nSpc>
                <a:spcPts val="1575"/>
              </a:lnSpc>
              <a:buFont typeface=""/>
              <a:buChar char="•"/>
            </a:pPr>
            <a:r>
              <a:rPr lang="en-US" sz="1400">
                <a:latin typeface="Aptos"/>
                <a:cs typeface="Arial"/>
              </a:rPr>
              <a:t>Orange area represents normal core (area with resistivity)</a:t>
            </a:r>
          </a:p>
          <a:p>
            <a:pPr marL="228600" indent="-228600">
              <a:lnSpc>
                <a:spcPts val="1575"/>
              </a:lnSpc>
              <a:buFont typeface=""/>
              <a:buChar char="•"/>
            </a:pPr>
            <a:r>
              <a:rPr lang="en-US" sz="1400">
                <a:latin typeface="Aptos"/>
                <a:cs typeface="Arial"/>
              </a:rPr>
              <a:t>Blue area represents superconducting state</a:t>
            </a:r>
          </a:p>
          <a:p>
            <a:pPr marL="228600" indent="-228600">
              <a:lnSpc>
                <a:spcPts val="1575"/>
              </a:lnSpc>
              <a:buFont typeface=""/>
              <a:buChar char="•"/>
            </a:pPr>
            <a:r>
              <a:rPr lang="en-US" sz="1400">
                <a:latin typeface="Aptos"/>
                <a:cs typeface="Arial"/>
              </a:rPr>
              <a:t>Black arrows indicate external magnetic field. </a:t>
            </a:r>
          </a:p>
          <a:p>
            <a:pPr marL="228600" indent="-228600">
              <a:buFont typeface=""/>
              <a:buChar char="•"/>
            </a:pPr>
            <a:endParaRPr lang="en-GB" sz="1400">
              <a:latin typeface="Aptos"/>
            </a:endParaRPr>
          </a:p>
        </p:txBody>
      </p:sp>
    </p:spTree>
    <p:extLst>
      <p:ext uri="{BB962C8B-B14F-4D97-AF65-F5344CB8AC3E}">
        <p14:creationId xmlns:p14="http://schemas.microsoft.com/office/powerpoint/2010/main" val="5168105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TM03457496[[fn=Parallax]]</Template>
  <Application>Microsoft Office PowerPoint</Application>
  <PresentationFormat>Widescreen</PresentationFormat>
  <Slides>44</Slides>
  <Notes>39</Notes>
  <HiddenSlides>0</HiddenSlide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Parallax</vt:lpstr>
      <vt:lpstr>DNA of Superconducting magnets:  Rutherford Cable</vt:lpstr>
      <vt:lpstr>Introduction</vt:lpstr>
      <vt:lpstr>What is Rutherford Cable </vt:lpstr>
      <vt:lpstr>What is superconductivity? </vt:lpstr>
      <vt:lpstr>Perfect Diamagnetism</vt:lpstr>
      <vt:lpstr>London Penetration Depth</vt:lpstr>
      <vt:lpstr>Critical Field</vt:lpstr>
      <vt:lpstr>Type I / Type II Superconductors</vt:lpstr>
      <vt:lpstr>Fluxoids</vt:lpstr>
      <vt:lpstr>Flux Flow and Pinning</vt:lpstr>
      <vt:lpstr>Flux Pinning</vt:lpstr>
      <vt:lpstr>Critical Surface</vt:lpstr>
      <vt:lpstr>Electromagnetic instability</vt:lpstr>
      <vt:lpstr>‘Woodstock’ of Superconductivity</vt:lpstr>
      <vt:lpstr>Flux jumps</vt:lpstr>
      <vt:lpstr>Flux jumps</vt:lpstr>
      <vt:lpstr>Cryostabilisation</vt:lpstr>
      <vt:lpstr>Cryostabilisation mechanism</vt:lpstr>
      <vt:lpstr>Founding of the Superconductor Applications Group</vt:lpstr>
      <vt:lpstr>Adiabatic Stability Criterion</vt:lpstr>
      <vt:lpstr>Filament twisting</vt:lpstr>
      <vt:lpstr>Superconducting filamentary composites</vt:lpstr>
      <vt:lpstr>Recap: History and Context </vt:lpstr>
      <vt:lpstr>Motivation for Rutherford Cable</vt:lpstr>
      <vt:lpstr>Transposition</vt:lpstr>
      <vt:lpstr>GESSS Collaboration</vt:lpstr>
      <vt:lpstr>Refining design</vt:lpstr>
      <vt:lpstr>Cable manufacture</vt:lpstr>
      <vt:lpstr>Cable manufacture</vt:lpstr>
      <vt:lpstr>PowerPoint Presentation</vt:lpstr>
      <vt:lpstr>Rutherford Cable - AC4</vt:lpstr>
      <vt:lpstr>Rutherford Cable - AC5</vt:lpstr>
      <vt:lpstr>Flat 15</vt:lpstr>
      <vt:lpstr>Over to the Tevatron</vt:lpstr>
      <vt:lpstr>Innovation at Fermilab</vt:lpstr>
      <vt:lpstr>Mass production</vt:lpstr>
      <vt:lpstr>PowerPoint Presentation</vt:lpstr>
      <vt:lpstr>Rutherford Cable at the HL-LHC</vt:lpstr>
      <vt:lpstr>Rutherford Cable at RAL</vt:lpstr>
      <vt:lpstr>ATLAS End cap toroid</vt:lpstr>
      <vt:lpstr>Beyond HEP applications</vt:lpstr>
      <vt:lpstr>Beyond HEP applications: Medicine </vt:lpstr>
      <vt:lpstr>To summarise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Gregory, Kai (STFC,RAL,PPD)</dc:creator>
  <cp:revision>3</cp:revision>
  <dcterms:created xsi:type="dcterms:W3CDTF">2025-04-02T09:20:28Z</dcterms:created>
  <dcterms:modified xsi:type="dcterms:W3CDTF">2025-04-16T11:59:17Z</dcterms:modified>
</cp:coreProperties>
</file>