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9"/>
  </p:notesMasterIdLst>
  <p:sldIdLst>
    <p:sldId id="290" r:id="rId5"/>
    <p:sldId id="326" r:id="rId6"/>
    <p:sldId id="365" r:id="rId7"/>
    <p:sldId id="376" r:id="rId8"/>
    <p:sldId id="366" r:id="rId9"/>
    <p:sldId id="367" r:id="rId10"/>
    <p:sldId id="369" r:id="rId11"/>
    <p:sldId id="370" r:id="rId12"/>
    <p:sldId id="372" r:id="rId13"/>
    <p:sldId id="377" r:id="rId14"/>
    <p:sldId id="373" r:id="rId15"/>
    <p:sldId id="374" r:id="rId16"/>
    <p:sldId id="378" r:id="rId17"/>
    <p:sldId id="364" r:id="rId18"/>
    <p:sldId id="363" r:id="rId19"/>
    <p:sldId id="379" r:id="rId20"/>
    <p:sldId id="383" r:id="rId21"/>
    <p:sldId id="385" r:id="rId22"/>
    <p:sldId id="386" r:id="rId23"/>
    <p:sldId id="380" r:id="rId24"/>
    <p:sldId id="381" r:id="rId25"/>
    <p:sldId id="382" r:id="rId26"/>
    <p:sldId id="384" r:id="rId27"/>
    <p:sldId id="387" r:id="rId28"/>
  </p:sldIdLst>
  <p:sldSz cx="12192000" cy="6858000"/>
  <p:notesSz cx="7104063" cy="10234613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8B006A5F-C0B6-4A85-A9CC-918E63C32FEE}">
          <p14:sldIdLst>
            <p14:sldId id="290"/>
          </p14:sldIdLst>
        </p14:section>
        <p14:section name="Overview" id="{5D2B87E4-CB81-4FEA-8A09-6C69FBF550D8}">
          <p14:sldIdLst>
            <p14:sldId id="326"/>
            <p14:sldId id="365"/>
            <p14:sldId id="376"/>
            <p14:sldId id="366"/>
          </p14:sldIdLst>
        </p14:section>
        <p14:section name="HEPI Overview" id="{647C1004-59AB-485F-BAB7-D302FBE0AB8E}">
          <p14:sldIdLst>
            <p14:sldId id="367"/>
            <p14:sldId id="369"/>
            <p14:sldId id="370"/>
          </p14:sldIdLst>
        </p14:section>
        <p14:section name="Energy measurement" id="{08361E23-EF2F-46C5-ABA5-837F74C4CD1C}">
          <p14:sldIdLst>
            <p14:sldId id="372"/>
            <p14:sldId id="377"/>
          </p14:sldIdLst>
        </p14:section>
        <p14:section name="Flux measurement" id="{C7672224-002B-4B9D-8DFA-FF8E80EEA3DA}">
          <p14:sldIdLst>
            <p14:sldId id="373"/>
          </p14:sldIdLst>
        </p14:section>
        <p14:section name="Future work" id="{9ECDDA29-8F1E-4AB8-B8F2-7B73F5FB94A1}">
          <p14:sldIdLst>
            <p14:sldId id="374"/>
            <p14:sldId id="378"/>
            <p14:sldId id="364"/>
            <p14:sldId id="363"/>
          </p14:sldIdLst>
        </p14:section>
        <p14:section name="Extra Slides" id="{9C77390C-07D9-4560-878E-EB7891417A09}">
          <p14:sldIdLst>
            <p14:sldId id="379"/>
            <p14:sldId id="383"/>
            <p14:sldId id="385"/>
            <p14:sldId id="386"/>
            <p14:sldId id="380"/>
            <p14:sldId id="381"/>
            <p14:sldId id="382"/>
            <p14:sldId id="384"/>
            <p14:sldId id="3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3313C8-8938-4BB5-BE14-AA58CEC8E7F2}" v="1" dt="2025-04-22T13:18:02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96" autoAdjust="0"/>
    <p:restoredTop sz="95499" autoAdjust="0"/>
  </p:normalViewPr>
  <p:slideViewPr>
    <p:cSldViewPr snapToGrid="0">
      <p:cViewPr varScale="1">
        <p:scale>
          <a:sx n="92" d="100"/>
          <a:sy n="92" d="100"/>
        </p:scale>
        <p:origin x="3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E591EE6-BE8C-4D78-85A0-36BD37EEA34D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E7CC82D-6A18-4F08-927E-9FDC0C373A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64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none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Version | Date | Author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6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none" spc="0" baseline="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Body Copy Slide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2694CB-0E4C-795B-5664-9056C4846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539481"/>
            <a:ext cx="9420226" cy="45618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9119E7-C932-1CCC-24FC-29F9BEB1B1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IOP Nuclear Physics Conference 2025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743F0B-98E9-BC4C-D1A8-F6ED56A659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2128F9EF-70E5-F04A-8CB7-DB6F82CAB6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9C4CDDD9-0D42-055A-849A-BBA04DAC2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625AC-A484-4BBB-B23D-8653D0550B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9B1BE063-95E5-45E6-9384-6A3A7597804C}" type="datetime1">
              <a:rPr lang="en-GB" smtClean="0"/>
              <a:t>23/04/2025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9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5086C1-255A-B11E-1A14-A1D75DA629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91733"/>
            <a:ext cx="9144000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all" spc="7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4D685F9-F397-874F-C24A-A0C1C8D65D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25423"/>
            <a:ext cx="9144000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31417-E1A1-4355-AF6A-0694D6CF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22BDA6B7-0D9F-4D95-AD0A-78FDE6891AA0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42701-F257-4F8B-A813-FF6A846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IOP Nuclear Physics Conference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E4CE-BF4D-46DD-9EA2-B7024DCE3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3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3D0D0E-EFBD-4C54-9853-6DBCBC7ECA59}" type="datetime1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IOP Nuclear Physics Conference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bbc.co.uk/news/uk-scotland-north-east-orkney-shetland-6774186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t&amp;source=web&amp;rct=j&amp;opi=89978449&amp;url=https://www.cgms-info.org/Agendas/GetWpFile.ashx%3Fwid%3D7cb201b3-484b-484e-be4d-ef9a7be218b7%26aid%3D48a3ef49-7f3d-40b7-935a-a7f7831edd4c&amp;ved=2ahUKEwiQzKepnYKMAxUJW0EAHcRzCGwQFnoECBIQAQ&amp;usg=AOvVaw2Qzy5VmUsS4Pz1KOcm4no3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hyperlink" Target="https://www.earth.com/news/nasa-plans-to-build-a-moon-base-using-3d-printing-and-robots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bc.co.uk/news/uk-scotland-north-east-orkney-shetland-67741864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24.jpeg"/><Relationship Id="rId10" Type="http://schemas.openxmlformats.org/officeDocument/2006/relationships/hyperlink" Target="https://www.nasa.gov/mission/gateway/" TargetMode="External"/><Relationship Id="rId4" Type="http://schemas.openxmlformats.org/officeDocument/2006/relationships/hyperlink" Target="https://www.nasa.gov/international-space-station/" TargetMode="Externa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sa.int/Space_Safety/Space_weather/Monitoring_space_weathe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a.int/Space_Safety/Vigil/Airbus_to_build_ESA_s_Vigil_space_weather_forecasting_mission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pc.noaa.gov/products/goes-proton-flux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hyperlink" Target="https://www.spaceweather.com/archive.php?view=1&amp;day=23&amp;month=03&amp;year=202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229011-0F18-A4AE-4820-D5725848F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905" y="1113867"/>
            <a:ext cx="5305648" cy="2067180"/>
          </a:xfrm>
        </p:spPr>
        <p:txBody>
          <a:bodyPr/>
          <a:lstStyle/>
          <a:p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The Development of the Compact Cherenkov Detector </a:t>
            </a:r>
            <a:r>
              <a:rPr lang="en-US" u="sng" dirty="0">
                <a:latin typeface="Arial"/>
                <a:cs typeface="Arial"/>
              </a:rPr>
              <a:t>HEPI</a:t>
            </a:r>
            <a:r>
              <a:rPr lang="en-US" dirty="0">
                <a:latin typeface="Arial"/>
                <a:cs typeface="Arial"/>
              </a:rPr>
              <a:t> - the High Energy Proton Instrument for Satellite Missions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1526E-0DC0-4BB9-9734-7BCBA2671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18" y="3869739"/>
            <a:ext cx="5170021" cy="15076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/>
              <a:t>Dr Joseph O'Neill</a:t>
            </a:r>
          </a:p>
          <a:p>
            <a:r>
              <a:rPr lang="en-GB" sz="2400" b="0" dirty="0">
                <a:solidFill>
                  <a:schemeClr val="bg1">
                    <a:lumMod val="95000"/>
                  </a:schemeClr>
                </a:solidFill>
                <a:latin typeface="Gotham" pitchFamily="50" charset="0"/>
                <a:cs typeface="Gotham" pitchFamily="50" charset="0"/>
              </a:rPr>
              <a:t>IOP Nuclear Physics Conference 2025</a:t>
            </a:r>
          </a:p>
          <a:p>
            <a:r>
              <a:rPr lang="en-GB" sz="2400" b="0">
                <a:solidFill>
                  <a:schemeClr val="bg1">
                    <a:lumMod val="95000"/>
                  </a:schemeClr>
                </a:solidFill>
                <a:latin typeface="Gotham" pitchFamily="50" charset="0"/>
                <a:cs typeface="Gotham" pitchFamily="50" charset="0"/>
              </a:rPr>
              <a:t>23-25 April</a:t>
            </a:r>
            <a:r>
              <a:rPr lang="en-GB" sz="2400" b="0" dirty="0">
                <a:solidFill>
                  <a:schemeClr val="bg1">
                    <a:lumMod val="95000"/>
                  </a:schemeClr>
                </a:solidFill>
                <a:latin typeface="Gotham" pitchFamily="50" charset="0"/>
                <a:cs typeface="Gotham" pitchFamily="50" charset="0"/>
              </a:rPr>
              <a:t> </a:t>
            </a:r>
            <a:r>
              <a:rPr lang="en-GB" sz="2400" b="0">
                <a:solidFill>
                  <a:schemeClr val="bg1">
                    <a:lumMod val="95000"/>
                  </a:schemeClr>
                </a:solidFill>
                <a:latin typeface="Gotham" pitchFamily="50" charset="0"/>
                <a:cs typeface="Gotham" pitchFamily="50" charset="0"/>
              </a:rPr>
              <a:t>| </a:t>
            </a:r>
            <a:r>
              <a:rPr lang="en-GB" sz="2400" b="0" dirty="0">
                <a:solidFill>
                  <a:schemeClr val="bg1">
                    <a:lumMod val="95000"/>
                  </a:schemeClr>
                </a:solidFill>
                <a:latin typeface="Gotham" pitchFamily="50" charset="0"/>
                <a:cs typeface="Gotham" pitchFamily="50" charset="0"/>
              </a:rPr>
              <a:t>Manchester</a:t>
            </a:r>
          </a:p>
          <a:p>
            <a:endParaRPr lang="en-GB" sz="2800" b="0" dirty="0"/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F29C1EE-036A-38FA-0618-D544DFF5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031" y="5607287"/>
            <a:ext cx="2640937" cy="9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6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57500-94C6-9083-ACD4-5951BD6E5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7618B8-F30F-DC13-3BDB-CF6E50615A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HEPI – Beam Measurements Energy Study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BE7D9-35D0-1E11-6A3D-A21888D2D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911276-1200-E945-7593-28DD5A8EFDC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E538407-DDF6-4B5D-8EB3-DD5DBA74CDA6}" type="datetime1">
              <a:rPr lang="en-GB" smtClean="0"/>
              <a:t>23/04/2025</a:t>
            </a:fld>
            <a:endParaRPr lang="en-GB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AD2AF8F-BAF3-9F38-C414-4045BA6BD880}"/>
              </a:ext>
            </a:extLst>
          </p:cNvPr>
          <p:cNvSpPr txBox="1"/>
          <p:nvPr/>
        </p:nvSpPr>
        <p:spPr>
          <a:xfrm>
            <a:off x="0" y="1363601"/>
            <a:ext cx="3642918" cy="518603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/>
                <a:ea typeface="Calibri"/>
                <a:cs typeface="Calibri"/>
              </a:rPr>
              <a:t>The “true” threshold for HEPI using each material can be determined by comparing energies relative to the threshold</a:t>
            </a:r>
          </a:p>
          <a:p>
            <a:pPr marL="285750" indent="-285750" algn="just">
              <a:buFont typeface="Arial"/>
              <a:buChar char="•"/>
              <a:defRPr/>
            </a:pPr>
            <a:endParaRPr lang="en-GB" sz="2000" dirty="0">
              <a:solidFill>
                <a:prstClr val="black"/>
              </a:solidFill>
              <a:latin typeface="Aptos" panose="020B000402020202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/>
                <a:ea typeface="Calibri"/>
                <a:cs typeface="Calibri"/>
              </a:rPr>
              <a:t>The detector system has a blind spot within ~50 MeV of the theoretical threshold</a:t>
            </a:r>
          </a:p>
          <a:p>
            <a:pPr marL="285750" indent="-285750" algn="just">
              <a:buFont typeface="Arial"/>
              <a:buChar char="•"/>
              <a:defRPr/>
            </a:pPr>
            <a:endParaRPr lang="en-GB" sz="2000" dirty="0">
              <a:solidFill>
                <a:prstClr val="black"/>
              </a:solidFill>
              <a:latin typeface="Aptos" panose="020B000402020202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/>
                <a:ea typeface="Calibri"/>
                <a:cs typeface="Calibri"/>
              </a:rPr>
              <a:t>The impact of the direction of the emitted Cherenkov photons relative to the SiPM can be seen</a:t>
            </a:r>
          </a:p>
          <a:p>
            <a:pPr algn="just"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5" name="Picture 4" descr="A collage of graphs and diagrams&#10;&#10;AI-generated content may be incorrect.">
            <a:extLst>
              <a:ext uri="{FF2B5EF4-FFF2-40B4-BE49-F238E27FC236}">
                <a16:creationId xmlns:a16="http://schemas.microsoft.com/office/drawing/2014/main" id="{092A1F81-E758-C8A6-D8EF-D89B9A78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457" y="1181884"/>
            <a:ext cx="8439912" cy="450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F6522D-D854-4E5B-8B11-DE16FC6C68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27E8904-4909-403A-3353-99723847AC52}"/>
              </a:ext>
            </a:extLst>
          </p:cNvPr>
          <p:cNvSpPr txBox="1"/>
          <p:nvPr/>
        </p:nvSpPr>
        <p:spPr>
          <a:xfrm>
            <a:off x="4424557" y="5768586"/>
            <a:ext cx="7093374" cy="400110"/>
          </a:xfrm>
          <a:prstGeom prst="rect">
            <a:avLst/>
          </a:prstGeom>
          <a:solidFill>
            <a:srgbClr val="002AFF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FFFF00"/>
                </a:solidFill>
                <a:latin typeface="Aptos" panose="020B0004020202020204"/>
                <a:ea typeface="Calibri"/>
                <a:cs typeface="Calibri"/>
              </a:rPr>
              <a:t>Threshold study manuscript accepted at NIM A on 10</a:t>
            </a:r>
            <a:r>
              <a:rPr lang="en-GB" sz="2000" b="1" baseline="30000" dirty="0">
                <a:solidFill>
                  <a:srgbClr val="FFFF00"/>
                </a:solidFill>
                <a:latin typeface="Aptos" panose="020B0004020202020204"/>
                <a:ea typeface="Calibri"/>
                <a:cs typeface="Calibri"/>
              </a:rPr>
              <a:t>th</a:t>
            </a:r>
            <a:r>
              <a:rPr lang="en-GB" sz="2000" b="1" dirty="0">
                <a:solidFill>
                  <a:srgbClr val="FFFF00"/>
                </a:solidFill>
                <a:latin typeface="Aptos" panose="020B0004020202020204"/>
                <a:ea typeface="Calibri"/>
                <a:cs typeface="Calibri"/>
              </a:rPr>
              <a:t> April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77066-9BC2-381F-A5A9-582962174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F3EA02-711A-9826-2B4C-FC815E8FC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HEPI – Beam Measurements Flux Study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D716D-452A-A807-5EC4-43CE613D8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19185A-9939-B4C4-74D1-AE38AC1C0CF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A4F8B9E-3C02-497C-837B-482B4DF493CA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A5EFEF0-D328-F5F0-1025-12A545A46105}"/>
              </a:ext>
            </a:extLst>
          </p:cNvPr>
          <p:cNvSpPr txBox="1"/>
          <p:nvPr/>
        </p:nvSpPr>
        <p:spPr>
          <a:xfrm>
            <a:off x="508408" y="1036559"/>
            <a:ext cx="11869769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  <a:defRPr/>
            </a:pPr>
            <a:r>
              <a:rPr lang="en-GB" dirty="0">
                <a:solidFill>
                  <a:prstClr val="black"/>
                </a:solidFill>
                <a:cs typeface="Calibri"/>
              </a:rPr>
              <a:t>Measurements taken at 480 MeV with varying beam flux 10</a:t>
            </a:r>
            <a:r>
              <a:rPr lang="en-GB" baseline="30000" dirty="0">
                <a:solidFill>
                  <a:prstClr val="black"/>
                </a:solidFill>
                <a:cs typeface="Calibri"/>
              </a:rPr>
              <a:t>2</a:t>
            </a:r>
            <a:r>
              <a:rPr lang="en-GB" dirty="0">
                <a:solidFill>
                  <a:prstClr val="black"/>
                </a:solidFill>
                <a:cs typeface="Calibri"/>
              </a:rPr>
              <a:t>-10</a:t>
            </a:r>
            <a:r>
              <a:rPr lang="en-GB" baseline="30000" dirty="0">
                <a:solidFill>
                  <a:prstClr val="black"/>
                </a:solidFill>
                <a:cs typeface="Calibri"/>
              </a:rPr>
              <a:t>5</a:t>
            </a:r>
            <a:r>
              <a:rPr lang="en-GB" dirty="0">
                <a:solidFill>
                  <a:prstClr val="black"/>
                </a:solidFill>
                <a:cs typeface="Calibri"/>
              </a:rPr>
              <a:t> counts s</a:t>
            </a:r>
            <a:r>
              <a:rPr lang="en-GB" baseline="30000" dirty="0">
                <a:solidFill>
                  <a:prstClr val="black"/>
                </a:solidFill>
                <a:cs typeface="Calibri"/>
              </a:rPr>
              <a:t>-1</a:t>
            </a:r>
            <a:r>
              <a:rPr lang="en-GB" dirty="0">
                <a:solidFill>
                  <a:prstClr val="black"/>
                </a:solidFill>
                <a:cs typeface="Calibri"/>
              </a:rPr>
              <a:t> cm</a:t>
            </a:r>
            <a:r>
              <a:rPr lang="en-GB" baseline="30000" dirty="0">
                <a:solidFill>
                  <a:prstClr val="black"/>
                </a:solidFill>
                <a:cs typeface="Calibri"/>
              </a:rPr>
              <a:t>-2</a:t>
            </a:r>
            <a:endParaRPr lang="en-US" baseline="30000">
              <a:solidFill>
                <a:prstClr val="black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Noticeable displacement damage in the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SiPM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 observed in the dark currents of the detectors at higher fluxes </a:t>
            </a:r>
            <a:endParaRPr lang="en-GB" sz="20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Systematic offset in the reported beam flux</a:t>
            </a:r>
          </a:p>
          <a:p>
            <a:pPr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556ACCED-04B4-7CF3-2D71-944B3DF7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5744"/>
            <a:ext cx="10102146" cy="438060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2BE6E-2080-47CE-8D87-897491A998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45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50F63-0ECF-BBFC-C03F-D45CA923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0A5D1A-7BA2-EA99-3792-E093B61370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HEPI – Next Steps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2CA5-3FBA-1F1D-08D6-1FBA19017A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DE824-8A34-785B-A1D4-C1464DBC319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E2780C7-7C28-4D4D-88F7-DCAF1BC4A4B6}" type="datetime1">
              <a:rPr lang="en-GB" smtClean="0"/>
              <a:t>23/04/2025</a:t>
            </a:fld>
            <a:endParaRPr lang="en-GB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2CA3CC33-D30E-C53B-EFC1-341DD21B44BF}"/>
              </a:ext>
            </a:extLst>
          </p:cNvPr>
          <p:cNvSpPr txBox="1"/>
          <p:nvPr/>
        </p:nvSpPr>
        <p:spPr>
          <a:xfrm>
            <a:off x="1998002" y="6360289"/>
            <a:ext cx="209427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ea typeface="Calibri"/>
                <a:cs typeface="Calibri"/>
              </a:rPr>
              <a:t>From BBC </a:t>
            </a:r>
            <a:r>
              <a:rPr lang="en-US" sz="1100" dirty="0">
                <a:ea typeface="Calibri"/>
                <a:cs typeface="Calibri"/>
                <a:hlinkClick r:id="rId2"/>
              </a:rPr>
              <a:t>website</a:t>
            </a:r>
            <a:endParaRPr lang="en-US" sz="1100" dirty="0">
              <a:ea typeface="Calibri"/>
              <a:cs typeface="Calibri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AA5EFEF0-D328-F5F0-1025-12A545A46105}"/>
              </a:ext>
            </a:extLst>
          </p:cNvPr>
          <p:cNvSpPr txBox="1"/>
          <p:nvPr/>
        </p:nvSpPr>
        <p:spPr>
          <a:xfrm>
            <a:off x="342213" y="1050130"/>
            <a:ext cx="7079434" cy="694036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cs typeface="Calibri"/>
              </a:rPr>
              <a:t>Ongoing studies</a:t>
            </a:r>
            <a:endParaRPr lang="en-GB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>
              <a:defRPr/>
            </a:pPr>
            <a:endParaRPr lang="en-GB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cs typeface="Calibri"/>
              </a:rPr>
              <a:t>Radiation damage study – electrons, neutrons, protons</a:t>
            </a:r>
            <a:endParaRPr lang="en-GB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Simulation package in Geant4 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Future work</a:t>
            </a:r>
          </a:p>
          <a:p>
            <a:pPr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Further beam tests investigating telescope capability</a:t>
            </a:r>
            <a:endParaRPr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Expanding geometry – Cherenkov telescope!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Radiators with different energy thresholds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ea typeface="+mn-lt"/>
                <a:cs typeface="+mn-lt"/>
              </a:rPr>
              <a:t>Preparations for CubeSat integration for launch next year, looking towards ISS and lunar missions!</a:t>
            </a:r>
            <a:endParaRPr lang="en-GB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2" name="Picture 11" descr="A transparent box with green and yellow dots&#10;&#10;Description automatically generated">
            <a:extLst>
              <a:ext uri="{FF2B5EF4-FFF2-40B4-BE49-F238E27FC236}">
                <a16:creationId xmlns:a16="http://schemas.microsoft.com/office/drawing/2014/main" id="{460F1DF0-6329-91C0-B4AA-E09DB1FAA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042" y="3848441"/>
            <a:ext cx="2946948" cy="2558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close up of a machine&#10;&#10;AI-generated content may be incorrect.">
            <a:extLst>
              <a:ext uri="{FF2B5EF4-FFF2-40B4-BE49-F238E27FC236}">
                <a16:creationId xmlns:a16="http://schemas.microsoft.com/office/drawing/2014/main" id="{0BF8E8BF-B349-E56A-4EEF-C74050F98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084" y="1120312"/>
            <a:ext cx="4662542" cy="2657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F4AE9-1F28-4114-952C-1A0AFE80F2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9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02E7E-A183-91C3-4206-6EAC52AA3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CAF780-FE69-A9D9-C556-3E616E2F3E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HEPI – Missions!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9CA55-A424-F88A-9231-D952F8CD2D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E4C853-5508-6A2D-6DD0-4969ABE8259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A4F9B92-543B-4A14-94C4-693B059D60CB}" type="datetime1">
              <a:rPr lang="en-GB" smtClean="0"/>
              <a:t>23/04/2025</a:t>
            </a:fld>
            <a:endParaRPr lang="en-GB"/>
          </a:p>
        </p:txBody>
      </p:sp>
      <p:pic>
        <p:nvPicPr>
          <p:cNvPr id="3" name="Picture 2" descr="A satellite over the earth&#10;&#10;AI-generated content may be incorrect.">
            <a:extLst>
              <a:ext uri="{FF2B5EF4-FFF2-40B4-BE49-F238E27FC236}">
                <a16:creationId xmlns:a16="http://schemas.microsoft.com/office/drawing/2014/main" id="{E7C5405F-BBFB-5EA4-0751-DD5F3E5CB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15" y="1562648"/>
            <a:ext cx="3985173" cy="2291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https://images-assets.nasa.gov/image/iss056e201248/iss056e201248~large.jpg?w=1920&amp;h=1280&amp;fit=clip&amp;crop=faces%2Cfocalpoint">
            <a:extLst>
              <a:ext uri="{FF2B5EF4-FFF2-40B4-BE49-F238E27FC236}">
                <a16:creationId xmlns:a16="http://schemas.microsoft.com/office/drawing/2014/main" id="{C78D8A15-C632-5BE1-CF04-064BD2E7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449" y="1549509"/>
            <a:ext cx="3493814" cy="2296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CD9A6226-B246-9739-63A3-6BBCB2E4159D}"/>
              </a:ext>
            </a:extLst>
          </p:cNvPr>
          <p:cNvSpPr txBox="1"/>
          <p:nvPr/>
        </p:nvSpPr>
        <p:spPr>
          <a:xfrm>
            <a:off x="6218701" y="3857281"/>
            <a:ext cx="209427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ea typeface="Calibri"/>
                <a:cs typeface="Calibri"/>
              </a:rPr>
              <a:t>From NASA </a:t>
            </a:r>
            <a:r>
              <a:rPr lang="en-US" sz="1100" dirty="0">
                <a:ea typeface="Calibri"/>
                <a:cs typeface="Calibri"/>
                <a:hlinkClick r:id="rId4"/>
              </a:rPr>
              <a:t>website</a:t>
            </a:r>
            <a:endParaRPr lang="en-US" sz="1100">
              <a:ea typeface="Calibri"/>
              <a:cs typeface="Calibri"/>
            </a:endParaRPr>
          </a:p>
        </p:txBody>
      </p:sp>
      <p:pic>
        <p:nvPicPr>
          <p:cNvPr id="9" name="Picture 8" descr="spaceport">
            <a:extLst>
              <a:ext uri="{FF2B5EF4-FFF2-40B4-BE49-F238E27FC236}">
                <a16:creationId xmlns:a16="http://schemas.microsoft.com/office/drawing/2014/main" id="{1BD0D6E5-146C-65DA-1DDB-C8D9964F4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15" y="4017907"/>
            <a:ext cx="3985174" cy="2212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DE647529-3C14-9043-5437-2C95DC5E762D}"/>
              </a:ext>
            </a:extLst>
          </p:cNvPr>
          <p:cNvSpPr txBox="1"/>
          <p:nvPr/>
        </p:nvSpPr>
        <p:spPr>
          <a:xfrm>
            <a:off x="1729215" y="6258598"/>
            <a:ext cx="209427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ea typeface="Calibri"/>
                <a:cs typeface="Calibri"/>
              </a:rPr>
              <a:t>From BBC </a:t>
            </a:r>
            <a:r>
              <a:rPr lang="en-US" sz="1100" dirty="0">
                <a:ea typeface="Calibri"/>
                <a:cs typeface="Calibri"/>
                <a:hlinkClick r:id="rId6"/>
              </a:rPr>
              <a:t>website</a:t>
            </a:r>
            <a:endParaRPr lang="en-US" sz="1100" dirty="0">
              <a:ea typeface="Calibri"/>
              <a:cs typeface="Calibri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8E8CA18-69A2-FE07-5242-824CE06A9D26}"/>
              </a:ext>
            </a:extLst>
          </p:cNvPr>
          <p:cNvSpPr txBox="1"/>
          <p:nvPr/>
        </p:nvSpPr>
        <p:spPr>
          <a:xfrm>
            <a:off x="1791152" y="1127118"/>
            <a:ext cx="1961263" cy="11849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prstClr val="black"/>
                </a:solidFill>
                <a:latin typeface="Aptos" panose="020B0004020202020204"/>
                <a:ea typeface="Calibri"/>
                <a:cs typeface="Calibri"/>
              </a:rPr>
              <a:t>Scheduled</a:t>
            </a:r>
          </a:p>
          <a:p>
            <a:pPr algn="ctr"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53CF6697-6EEB-B4E8-7027-BB35786A9E35}"/>
              </a:ext>
            </a:extLst>
          </p:cNvPr>
          <p:cNvSpPr txBox="1"/>
          <p:nvPr/>
        </p:nvSpPr>
        <p:spPr>
          <a:xfrm>
            <a:off x="7265289" y="1127117"/>
            <a:ext cx="2924711" cy="11849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prstClr val="black"/>
                </a:solidFill>
                <a:latin typeface="Aptos" panose="020B0004020202020204"/>
                <a:ea typeface="Calibri"/>
                <a:cs typeface="Calibri"/>
              </a:rPr>
              <a:t>Potential/Aspirational</a:t>
            </a:r>
          </a:p>
          <a:p>
            <a:pPr algn="ctr"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ctr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3" name="Picture 12" descr="A logo of a space agency&#10;&#10;AI-generated content may be incorrect.">
            <a:extLst>
              <a:ext uri="{FF2B5EF4-FFF2-40B4-BE49-F238E27FC236}">
                <a16:creationId xmlns:a16="http://schemas.microsoft.com/office/drawing/2014/main" id="{905EA8B6-F4B3-32CD-4F92-67FBFD529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377" y="4109764"/>
            <a:ext cx="2124075" cy="201930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665FA087-A130-C2A1-90AF-C49803644CCA}"/>
              </a:ext>
            </a:extLst>
          </p:cNvPr>
          <p:cNvSpPr txBox="1"/>
          <p:nvPr/>
        </p:nvSpPr>
        <p:spPr>
          <a:xfrm>
            <a:off x="5720141" y="6134863"/>
            <a:ext cx="209427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ea typeface="Calibri"/>
                <a:cs typeface="Calibri"/>
              </a:rPr>
              <a:t>From ESA missions </a:t>
            </a:r>
            <a:r>
              <a:rPr lang="en-US" sz="1100" dirty="0">
                <a:ea typeface="Calibri"/>
                <a:cs typeface="Calibri"/>
                <a:hlinkClick r:id="rId8"/>
              </a:rPr>
              <a:t>update</a:t>
            </a:r>
            <a:endParaRPr lang="en-US" sz="1100">
              <a:ea typeface="Calibri"/>
              <a:cs typeface="Calibri"/>
            </a:endParaRPr>
          </a:p>
        </p:txBody>
      </p:sp>
      <p:pic>
        <p:nvPicPr>
          <p:cNvPr id="15" name="Picture 14" descr="undefined">
            <a:extLst>
              <a:ext uri="{FF2B5EF4-FFF2-40B4-BE49-F238E27FC236}">
                <a16:creationId xmlns:a16="http://schemas.microsoft.com/office/drawing/2014/main" id="{71EC7D6E-3AC2-78E4-8A8D-F5EBF2AB61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8812" y="1590263"/>
            <a:ext cx="2015688" cy="1813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8665CB-4E1A-F9A9-535A-266BF8626623}"/>
              </a:ext>
            </a:extLst>
          </p:cNvPr>
          <p:cNvSpPr txBox="1"/>
          <p:nvPr/>
        </p:nvSpPr>
        <p:spPr>
          <a:xfrm>
            <a:off x="9401150" y="3496357"/>
            <a:ext cx="209427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ea typeface="Calibri"/>
                <a:cs typeface="Calibri"/>
              </a:rPr>
              <a:t>From NASA </a:t>
            </a:r>
            <a:r>
              <a:rPr lang="en-US" sz="1100" dirty="0">
                <a:ea typeface="Calibri"/>
                <a:cs typeface="Calibri"/>
                <a:hlinkClick r:id="rId10"/>
              </a:rPr>
              <a:t>website</a:t>
            </a:r>
            <a:endParaRPr lang="en-US" sz="1100">
              <a:ea typeface="Calibri"/>
              <a:cs typeface="Calibri"/>
            </a:endParaRPr>
          </a:p>
        </p:txBody>
      </p:sp>
      <p:pic>
        <p:nvPicPr>
          <p:cNvPr id="17" name="Picture 16" descr="NASA plans to build a Moon base using 3D printing and robots">
            <a:extLst>
              <a:ext uri="{FF2B5EF4-FFF2-40B4-BE49-F238E27FC236}">
                <a16:creationId xmlns:a16="http://schemas.microsoft.com/office/drawing/2014/main" id="{00651BED-BBCE-9A87-9CA8-327ECC3CB8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4088" y="4119753"/>
            <a:ext cx="3208317" cy="2012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63DD6D-47FC-BF67-C898-56519CEAE749}"/>
              </a:ext>
            </a:extLst>
          </p:cNvPr>
          <p:cNvSpPr txBox="1"/>
          <p:nvPr/>
        </p:nvSpPr>
        <p:spPr>
          <a:xfrm>
            <a:off x="9510007" y="6158409"/>
            <a:ext cx="209427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Calibri"/>
                <a:cs typeface="Calibri"/>
              </a:rPr>
              <a:t>From NASA </a:t>
            </a:r>
            <a:r>
              <a:rPr lang="en-US" sz="1100" dirty="0">
                <a:ea typeface="Calibri"/>
                <a:cs typeface="Calibri"/>
                <a:hlinkClick r:id="rId12"/>
              </a:rPr>
              <a:t>website</a:t>
            </a:r>
            <a:endParaRPr lang="en-US" sz="1100">
              <a:ea typeface="Calibri"/>
              <a:cs typeface="Calibri"/>
              <a:hlinkClick r:id="rId12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49BC28-C863-4674-A594-4B05226995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70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CC7F-A8CC-C68F-D3F5-1CC86BA2E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800" dirty="0">
                <a:latin typeface="Arial"/>
                <a:cs typeface="Arial"/>
              </a:rPr>
              <a:t>Acknowledgements</a:t>
            </a:r>
            <a:endParaRPr lang="en-GB" sz="280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46720-FB12-7DB7-4DA5-27D545CB4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757F7-407F-02D5-A01A-0346643A728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0A1C6F2-AAC4-46F8-9C98-1D96700D15EE}" type="datetime1">
              <a:rPr lang="en-GB" smtClean="0"/>
              <a:t>23/04/2025</a:t>
            </a:fld>
            <a:endParaRPr lang="en-GB"/>
          </a:p>
        </p:txBody>
      </p:sp>
      <p:pic>
        <p:nvPicPr>
          <p:cNvPr id="6" name="Picture 5" descr="A group of people sitting around a computer&#10;&#10;AI-generated content may be incorrect.">
            <a:extLst>
              <a:ext uri="{FF2B5EF4-FFF2-40B4-BE49-F238E27FC236}">
                <a16:creationId xmlns:a16="http://schemas.microsoft.com/office/drawing/2014/main" id="{82452902-B13C-6908-9382-1C74DE5E7A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39" b="29444"/>
          <a:stretch/>
        </p:blipFill>
        <p:spPr>
          <a:xfrm rot="10800000">
            <a:off x="511175" y="2398032"/>
            <a:ext cx="5886450" cy="31051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2B5BC5DE-F8AF-02D2-2730-12B05D95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283" y="2391493"/>
            <a:ext cx="3561443" cy="1379236"/>
          </a:xfrm>
          <a:prstGeom prst="rect">
            <a:avLst/>
          </a:prstGeom>
        </p:spPr>
      </p:pic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D8CAF8F1-EDFA-5577-85BF-E48B01449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437" y="3780404"/>
            <a:ext cx="4805136" cy="1375456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83C4F2B7-F644-23D6-4290-D75229393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578" y="951140"/>
            <a:ext cx="40005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CF882-0CBB-33A1-249C-EF3D1FC08B52}"/>
              </a:ext>
            </a:extLst>
          </p:cNvPr>
          <p:cNvSpPr txBox="1"/>
          <p:nvPr/>
        </p:nvSpPr>
        <p:spPr>
          <a:xfrm>
            <a:off x="272595" y="1172027"/>
            <a:ext cx="636769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My thanks to my colleagues on this work:</a:t>
            </a:r>
            <a:endParaRPr lang="en-US" dirty="0"/>
          </a:p>
          <a:p>
            <a:r>
              <a:rPr lang="en-GB" dirty="0"/>
              <a:t>Fraser Baird, Ben Clewer, Clive Dyer, Fan Lei, Paul Morris, Keith Ryden, Paul Sellin, Melanie Heil, Piers Jiggens, Giovanni Santin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0535E2BB-E6CA-D1C4-D3A3-73D8B3F4E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596" y="5288870"/>
            <a:ext cx="5400675" cy="8477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BCB4F-B1A7-4FE8-8985-A0D6313EFB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98174-3B1C-94BB-0AA0-1D1AED4AB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31EFF8-6E9C-6B8A-168B-F626F380EC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Any 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80BD0-DA6B-1338-5200-A1906BF25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E0B8-7546-4307-9787-FC5287DE2359}" type="datetime1">
              <a:rPr lang="en-GB" smtClean="0"/>
              <a:t>23/04/2025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AB59A-CCC2-70D0-F272-C127E440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15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A5280C-915C-4773-B69A-10D7B5C4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IOP Nuclear Physics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2445871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2468-1915-8CAC-D6DE-2952FB7C90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Extra Photos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AC6F3-FF76-0EAB-5A82-8C01C47296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AFA16-18F5-9423-C07B-E292AC52EDF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pic>
        <p:nvPicPr>
          <p:cNvPr id="7" name="Picture 6" descr="A collage of a circuit board&#10;&#10;AI-generated content may be incorrect.">
            <a:extLst>
              <a:ext uri="{FF2B5EF4-FFF2-40B4-BE49-F238E27FC236}">
                <a16:creationId xmlns:a16="http://schemas.microsoft.com/office/drawing/2014/main" id="{53319300-BEB1-41B3-99C9-2104C708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68" y="2539671"/>
            <a:ext cx="4663118" cy="3551073"/>
          </a:xfrm>
          <a:prstGeom prst="rect">
            <a:avLst/>
          </a:prstGeom>
        </p:spPr>
      </p:pic>
      <p:pic>
        <p:nvPicPr>
          <p:cNvPr id="8" name="Picture 7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945EA38C-08EF-7055-2D49-1110EFD76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59" y="3432924"/>
            <a:ext cx="5842000" cy="2742359"/>
          </a:xfrm>
          <a:prstGeom prst="rect">
            <a:avLst/>
          </a:prstGeom>
        </p:spPr>
      </p:pic>
      <p:pic>
        <p:nvPicPr>
          <p:cNvPr id="9" name="Picture 8" descr="A close up of a device&#10;&#10;AI-generated content may be incorrect.">
            <a:extLst>
              <a:ext uri="{FF2B5EF4-FFF2-40B4-BE49-F238E27FC236}">
                <a16:creationId xmlns:a16="http://schemas.microsoft.com/office/drawing/2014/main" id="{92F161DA-8ADD-9FCE-53C7-443BC95F8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047943"/>
            <a:ext cx="6498897" cy="222211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449D0-79B6-4D35-BBBA-371F532813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96D7E-6755-7B32-2C71-74A92AFD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A5E91-5597-00A1-4ADF-6FD8EA93AE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Design specifics/beam energies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6C97F-DF85-FBEC-8461-6C867C1AC2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45929-53C1-F00A-819F-1D73FC9BDE1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1BE1B-BF7A-C641-3105-5305E44B1F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pic>
        <p:nvPicPr>
          <p:cNvPr id="7" name="Picture 6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1AF093BD-FAE5-E572-0FD1-4DE2C141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384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49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EB079-77E5-EF31-4236-56D77735A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EF16-8502-D9A6-5F97-AA9FCB233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Extra Beam Test Photos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8C748-C738-43B5-39D8-D00A65EC24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338B3-A03B-EB3C-F199-D1CB4EB7E4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5D1A2-F3E7-B80B-648E-965AA498EB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pic>
        <p:nvPicPr>
          <p:cNvPr id="10" name="Picture 9" descr="A machine with wires on it&#10;&#10;Description automatically generated">
            <a:extLst>
              <a:ext uri="{FF2B5EF4-FFF2-40B4-BE49-F238E27FC236}">
                <a16:creationId xmlns:a16="http://schemas.microsoft.com/office/drawing/2014/main" id="{3929A3AB-AECB-34BF-85B1-567FE2CE0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27" y="1521679"/>
            <a:ext cx="6467707" cy="4262321"/>
          </a:xfrm>
          <a:prstGeom prst="rect">
            <a:avLst/>
          </a:prstGeom>
        </p:spPr>
      </p:pic>
      <p:pic>
        <p:nvPicPr>
          <p:cNvPr id="11" name="Picture 10" descr="A metal box with wires and wires&#10;&#10;AI-generated content may be incorrect.">
            <a:extLst>
              <a:ext uri="{FF2B5EF4-FFF2-40B4-BE49-F238E27FC236}">
                <a16:creationId xmlns:a16="http://schemas.microsoft.com/office/drawing/2014/main" id="{7C477736-73E0-8681-655E-4C162D712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442" y="1180287"/>
            <a:ext cx="29718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6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86342-ED51-61B5-9314-8DFAE40A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B00F-B114-2008-A072-9478B5E2A8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Extra Beam Test Photos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E902-3A69-AC0E-2937-AFF6E000EC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8E9BB-0D84-37C5-8C22-2051ADA782C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1205D-3649-1558-959B-72555F59A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pic>
        <p:nvPicPr>
          <p:cNvPr id="6" name="Picture 5" descr="A metal box with a black pipe&#10;&#10;Description automatically generated">
            <a:extLst>
              <a:ext uri="{FF2B5EF4-FFF2-40B4-BE49-F238E27FC236}">
                <a16:creationId xmlns:a16="http://schemas.microsoft.com/office/drawing/2014/main" id="{58B44C7E-3102-F5A9-7752-23187409B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32" y="1304640"/>
            <a:ext cx="2943816" cy="4662708"/>
          </a:xfrm>
          <a:prstGeom prst="rect">
            <a:avLst/>
          </a:prstGeom>
        </p:spPr>
      </p:pic>
      <p:pic>
        <p:nvPicPr>
          <p:cNvPr id="7" name="Picture 6" descr="A machine in a room&#10;&#10;AI-generated content may be incorrect.">
            <a:extLst>
              <a:ext uri="{FF2B5EF4-FFF2-40B4-BE49-F238E27FC236}">
                <a16:creationId xmlns:a16="http://schemas.microsoft.com/office/drawing/2014/main" id="{75E83524-BEE5-262D-8E71-A29B6AF6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017" y="1307946"/>
            <a:ext cx="2658957" cy="4663067"/>
          </a:xfrm>
          <a:prstGeom prst="rect">
            <a:avLst/>
          </a:prstGeom>
        </p:spPr>
      </p:pic>
      <p:pic>
        <p:nvPicPr>
          <p:cNvPr id="8" name="Picture 7" descr="A television with a reflection of a box on it&#10;&#10;Description automatically generated">
            <a:extLst>
              <a:ext uri="{FF2B5EF4-FFF2-40B4-BE49-F238E27FC236}">
                <a16:creationId xmlns:a16="http://schemas.microsoft.com/office/drawing/2014/main" id="{30BF265F-3EB0-9333-B08D-3ECC85110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746" y="2231406"/>
            <a:ext cx="50101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3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0A7F-A740-27A8-AE2C-80A886144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8132DF-6204-1276-7525-9A40F7B864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>
                <a:latin typeface="Arial"/>
                <a:cs typeface="Arial"/>
              </a:rPr>
              <a:t>Overview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3A8E31C-DE40-4FBD-9939-36B08FDE2F49}" type="datetime1">
              <a:rPr lang="en-GB" smtClean="0"/>
              <a:t>23/04/2025</a:t>
            </a:fld>
            <a:endParaRPr lang="en-GB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089047B-79A8-5423-A299-66EA4221C937}"/>
              </a:ext>
            </a:extLst>
          </p:cNvPr>
          <p:cNvSpPr txBox="1"/>
          <p:nvPr/>
        </p:nvSpPr>
        <p:spPr>
          <a:xfrm>
            <a:off x="473685" y="1351506"/>
            <a:ext cx="6197815" cy="45243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What is Space Weather, and what are SPEs?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How do Cherenkov detectors work?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HEPI's design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Lab benchmark tests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Beam test investigations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Future work and missions</a:t>
            </a:r>
          </a:p>
        </p:txBody>
      </p:sp>
      <p:pic>
        <p:nvPicPr>
          <p:cNvPr id="8" name="Picture 7" descr="A circuit board with a clear cube on top&#10;&#10;AI-generated content may be incorrect.">
            <a:extLst>
              <a:ext uri="{FF2B5EF4-FFF2-40B4-BE49-F238E27FC236}">
                <a16:creationId xmlns:a16="http://schemas.microsoft.com/office/drawing/2014/main" id="{7EBF0984-7AAF-86CB-19B7-6098E4071C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91" t="10829" r="28438" b="6932"/>
          <a:stretch/>
        </p:blipFill>
        <p:spPr>
          <a:xfrm>
            <a:off x="7676393" y="3923321"/>
            <a:ext cx="3191245" cy="24330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https://www.esa.int/var/esa/storage/images/esa_multimedia/images/2017/11/future_vigil_mission/17248055-1-eng-GB/Future_Vigil_mission_pillars.jpg">
            <a:extLst>
              <a:ext uri="{FF2B5EF4-FFF2-40B4-BE49-F238E27FC236}">
                <a16:creationId xmlns:a16="http://schemas.microsoft.com/office/drawing/2014/main" id="{38F35D43-A469-B0BE-26DF-5E324F06E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588" y="1128713"/>
            <a:ext cx="4572000" cy="2562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CF1F43CF-5744-982B-3F54-EAA9F842DB81}"/>
              </a:ext>
            </a:extLst>
          </p:cNvPr>
          <p:cNvSpPr txBox="1"/>
          <p:nvPr/>
        </p:nvSpPr>
        <p:spPr>
          <a:xfrm>
            <a:off x="8608352" y="3674239"/>
            <a:ext cx="4599352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ea typeface="Calibri"/>
                <a:cs typeface="Calibri"/>
              </a:rPr>
              <a:t>From ESA </a:t>
            </a:r>
            <a:r>
              <a:rPr lang="en-US" sz="1100" dirty="0">
                <a:ea typeface="Calibri"/>
                <a:cs typeface="Calibri"/>
                <a:hlinkClick r:id="rId4"/>
              </a:rPr>
              <a:t>website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0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67219-5A24-741A-D2D0-109537F1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6EB3-7EB2-0E8E-2308-625331EE50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Beam Test backgrounds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356E4-2F64-A042-6C97-08B7B25A1F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A88C1-A52E-4E32-CE63-869519647DD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D7E9B-FCA8-3CD0-4D9C-92A79E52A3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29D403-FD69-66BD-F269-19B9E6A1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2" y="1587843"/>
            <a:ext cx="10915136" cy="43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81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A48C9-B22C-87C9-0DB4-8FA3F0708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6056-2642-6DA3-71D9-305E500A82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Thresholds beta frame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60AC1-6D79-5C19-F13A-F80F9372E7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08185-EB83-D049-4652-5E5B7A1036F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8DDE15-1CD2-9407-8E52-08B0798639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49F84-728F-64B7-7A75-081F7FB0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243" y="1135370"/>
            <a:ext cx="9349947" cy="50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20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F9779-B054-4903-0653-A96EC3EA1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E47-A836-2A40-2FB3-0CCE0FD6F7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Energy simulations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8B478-4F3E-6896-5967-CEF01C2D0C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C5BF2-F5C6-F114-298B-B1A68AB62DD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B827F-D777-956F-22A3-B07CBADCBB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FDE673B3-5D4A-090E-2C3B-BABA7970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404" y="963083"/>
            <a:ext cx="5495774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9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1524F-4EAC-2138-CFF6-B2AF25504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643F-7317-081B-5277-C67CB35B1A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Telescope Simulations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50B68-D6DB-9718-E745-B9384DFA4B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A7211-1548-28AE-A17F-8AA394862AC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3B7F0-667A-E0E2-CE86-B8B63D703D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pic>
        <p:nvPicPr>
          <p:cNvPr id="8" name="Picture 7" descr="A diagram of a sphere with numbers and a square&#10;&#10;AI-generated content may be incorrect.">
            <a:extLst>
              <a:ext uri="{FF2B5EF4-FFF2-40B4-BE49-F238E27FC236}">
                <a16:creationId xmlns:a16="http://schemas.microsoft.com/office/drawing/2014/main" id="{FFB6582E-B784-31B0-60C6-69083B5EC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947208"/>
            <a:ext cx="6671734" cy="3112559"/>
          </a:xfrm>
          <a:prstGeom prst="rect">
            <a:avLst/>
          </a:prstGeom>
        </p:spPr>
      </p:pic>
      <p:pic>
        <p:nvPicPr>
          <p:cNvPr id="7" name="Picture 6" descr="A diagram of a grid and a diagram of a grid&#10;&#10;AI-generated content may be incorrect.">
            <a:extLst>
              <a:ext uri="{FF2B5EF4-FFF2-40B4-BE49-F238E27FC236}">
                <a16:creationId xmlns:a16="http://schemas.microsoft.com/office/drawing/2014/main" id="{F4C7565E-0944-2990-6372-79FC53BF9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404" y="3169708"/>
            <a:ext cx="7036859" cy="32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17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A6EB2-7FFF-4906-5B53-E2D61F83A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63CE-A4AA-C434-237F-D89635CA1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>
                <a:latin typeface="Arial"/>
                <a:cs typeface="Arial"/>
              </a:rPr>
              <a:t>SiPM</a:t>
            </a:r>
            <a:r>
              <a:rPr lang="en-GB" dirty="0">
                <a:latin typeface="Arial"/>
                <a:cs typeface="Arial"/>
              </a:rPr>
              <a:t> Damage Studies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A607-5C71-AFB9-B6C3-BFA0ADD7EE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8D5A8-FB7D-8C1F-3F0D-9841C6D942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E399F0F-7F92-465D-9833-10AF6666BB3F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5E4004-4C7B-E737-C97B-AE4B3F64D1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C31E05-10DE-009C-D4E7-E71955509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0" y="1045029"/>
            <a:ext cx="5648970" cy="338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BC0F45-4E5B-D033-79ED-E793DABB4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640" y="3145535"/>
            <a:ext cx="7642810" cy="31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4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B83E1-49E7-CCC0-1FA8-B075FA011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624B08-7D74-4BA4-5F27-772B70E6BD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Motivation – What Is "Space Weather"?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E07DD-42D2-94C7-16F1-28BFFEE7B0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3DCB8A-C10F-2857-7631-3A8E5985482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3DCB174-75C6-4391-BBA8-1B02690DDA60}" type="datetime1">
              <a:rPr lang="en-GB" smtClean="0"/>
              <a:t>23/04/2025</a:t>
            </a:fld>
            <a:endParaRPr lang="en-GB"/>
          </a:p>
        </p:txBody>
      </p:sp>
      <p:pic>
        <p:nvPicPr>
          <p:cNvPr id="3" name="Picture 2" descr="https://upload.wikimedia.org/wikipedia/commons/3/3b/Space_weather_effects.jpg">
            <a:extLst>
              <a:ext uri="{FF2B5EF4-FFF2-40B4-BE49-F238E27FC236}">
                <a16:creationId xmlns:a16="http://schemas.microsoft.com/office/drawing/2014/main" id="{C8F856DA-2C17-E09A-E6ED-CE50E93D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335" y="1214664"/>
            <a:ext cx="6991350" cy="4972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9ECC6F23-385A-F8F9-AC55-79346F311C22}"/>
              </a:ext>
            </a:extLst>
          </p:cNvPr>
          <p:cNvSpPr txBox="1"/>
          <p:nvPr/>
        </p:nvSpPr>
        <p:spPr>
          <a:xfrm>
            <a:off x="1785" y="1308733"/>
            <a:ext cx="4955802" cy="45243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Space weather describes the environment of near-Earth space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Space – satellite degradation, astronaut received dose, lunar base impacts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Air – cabin crew and passenger dose, instrumentation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Land – impact on satellite reception, power infrastructure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E7E41032-66E1-D94A-2C37-01F3FEE7E631}"/>
              </a:ext>
            </a:extLst>
          </p:cNvPr>
          <p:cNvSpPr txBox="1"/>
          <p:nvPr/>
        </p:nvSpPr>
        <p:spPr>
          <a:xfrm>
            <a:off x="7914229" y="6186714"/>
            <a:ext cx="4599352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ea typeface="Calibri"/>
                <a:cs typeface="Calibri"/>
              </a:rPr>
              <a:t>From ESA </a:t>
            </a:r>
            <a:r>
              <a:rPr lang="en-US" sz="1100" dirty="0">
                <a:ea typeface="Calibri"/>
                <a:cs typeface="Calibri"/>
                <a:hlinkClick r:id="rId3"/>
              </a:rPr>
              <a:t>website</a:t>
            </a:r>
            <a:endParaRPr lang="en-US" sz="1100">
              <a:ea typeface="Calibri"/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29D678-CFBE-40DC-B7DE-4448F54C50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5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F30E3-809C-C599-3D9A-1DE7D2F9F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0B15C7-69D4-40C8-5997-318084063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Motivation – What Are SPEs?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AC5A6-AA97-F5DE-4023-F3FF50147E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21F55-830D-D70A-28A5-7807A6876E0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0990312-595D-4A24-8234-09FCD39B5E15}" type="datetime1">
              <a:rPr lang="en-GB" smtClean="0"/>
              <a:t>23/04/2025</a:t>
            </a:fld>
            <a:endParaRPr lang="en-GB"/>
          </a:p>
        </p:txBody>
      </p:sp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BAE3581E-8320-C937-7927-BCDA84662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" t="24516" r="153" b="215"/>
          <a:stretch/>
        </p:blipFill>
        <p:spPr>
          <a:xfrm>
            <a:off x="6096000" y="3196529"/>
            <a:ext cx="5771992" cy="3097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A365F80-9875-ECB2-BAE3-A253E8910D92}"/>
              </a:ext>
            </a:extLst>
          </p:cNvPr>
          <p:cNvSpPr txBox="1"/>
          <p:nvPr/>
        </p:nvSpPr>
        <p:spPr>
          <a:xfrm>
            <a:off x="7578621" y="6293695"/>
            <a:ext cx="4599352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ea typeface="Calibri"/>
                <a:cs typeface="Calibri"/>
              </a:rPr>
              <a:t>Taken from </a:t>
            </a:r>
            <a:r>
              <a:rPr lang="en-US" sz="1100" dirty="0">
                <a:ea typeface="+mn-lt"/>
                <a:cs typeface="+mn-lt"/>
              </a:rPr>
              <a:t>Space Weather Prediction Center </a:t>
            </a:r>
            <a:r>
              <a:rPr lang="en-US" sz="1100" dirty="0">
                <a:ea typeface="+mn-lt"/>
                <a:cs typeface="+mn-lt"/>
                <a:hlinkClick r:id="rId3"/>
              </a:rPr>
              <a:t>website</a:t>
            </a:r>
            <a:endParaRPr lang="en-US" sz="1100">
              <a:ea typeface="Calibri"/>
              <a:cs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584888FE-519F-8739-AD8C-7A03797EAD99}"/>
              </a:ext>
            </a:extLst>
          </p:cNvPr>
          <p:cNvSpPr txBox="1"/>
          <p:nvPr/>
        </p:nvSpPr>
        <p:spPr>
          <a:xfrm>
            <a:off x="508408" y="1155944"/>
            <a:ext cx="11175184" cy="35394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cs typeface="Calibri"/>
              </a:rPr>
              <a:t>Protons emitted in Solar Particle Events (flares, coronal mass ejections) can be accelerated to GeV levels</a:t>
            </a:r>
            <a:endParaRPr lang="en-GB" sz="2400" dirty="0">
              <a:solidFill>
                <a:prstClr val="black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Few instruments are monitoring the near-Earth space weather environment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A constellation of Cherenkov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&gt;300 MeV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proton detectors would aid the understanding of the environment, and provide information during SPEs -&gt; ESA’s HEPI project!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053BDD6B-DBC9-2605-F0C4-6B50B54E9D66}"/>
              </a:ext>
            </a:extLst>
          </p:cNvPr>
          <p:cNvSpPr txBox="1"/>
          <p:nvPr/>
        </p:nvSpPr>
        <p:spPr>
          <a:xfrm>
            <a:off x="1666459" y="6194218"/>
            <a:ext cx="4599352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ea typeface="Calibri"/>
                <a:cs typeface="Calibri"/>
              </a:rPr>
              <a:t>Taken from </a:t>
            </a:r>
            <a:r>
              <a:rPr lang="en-US" sz="1100" dirty="0" err="1">
                <a:ea typeface="Calibri"/>
                <a:cs typeface="Calibri"/>
              </a:rPr>
              <a:t>spaceweather</a:t>
            </a:r>
            <a:r>
              <a:rPr lang="en-US" sz="1100" dirty="0">
                <a:ea typeface="Calibri"/>
                <a:cs typeface="Calibri"/>
              </a:rPr>
              <a:t> </a:t>
            </a:r>
            <a:r>
              <a:rPr lang="en-US" sz="1100" dirty="0">
                <a:ea typeface="Calibri"/>
                <a:cs typeface="Calibri"/>
                <a:hlinkClick r:id="rId4"/>
              </a:rPr>
              <a:t>website</a:t>
            </a:r>
            <a:endParaRPr lang="en-US" sz="1100" dirty="0"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00E534-EDD5-5267-C780-836B889E6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08" y="3260896"/>
            <a:ext cx="4850623" cy="2968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CF8F4-4B19-4326-A33A-DD9E819387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059FB-EBE3-D1D0-A370-E924065A4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67BE86-117A-26E5-DCEB-09B4281A1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10081261" cy="550577"/>
          </a:xfrm>
        </p:spPr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Mechanism – How Do Cherenkov detectors Work?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9F63F-0AE3-8E3F-0DF3-4C8D15F8F3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8FB80-2164-D7FB-C038-27E229ABE6B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2E5A7CD-964F-4B84-A9FA-E04108CF8E44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A5EFEF0-D328-F5F0-1025-12A545A46105}"/>
              </a:ext>
            </a:extLst>
          </p:cNvPr>
          <p:cNvSpPr txBox="1"/>
          <p:nvPr/>
        </p:nvSpPr>
        <p:spPr>
          <a:xfrm>
            <a:off x="195793" y="1048201"/>
            <a:ext cx="11614799" cy="390876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ea typeface="Calibri"/>
                <a:cs typeface="Calibri"/>
              </a:rPr>
              <a:t>Cherenkov radiation is emitted by charged particles travelling faster than the speed of light in a dielectric medium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Each particle species will have an inherent Cherenkov threshold energy, dependent on the refractive index of the medium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Previous missions have used large volume Perspex, quartz and PbF</a:t>
            </a:r>
            <a:r>
              <a:rPr lang="en-GB" sz="2400" baseline="-25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2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radiators to monitor heavy GCRs, proton and electron fluxes </a:t>
            </a:r>
          </a:p>
          <a:p>
            <a:pPr marL="285750" indent="-285750">
              <a:buFont typeface="Arial"/>
              <a:buChar char="•"/>
              <a:defRPr/>
            </a:pPr>
            <a:endParaRPr lang="en-GB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5" name="Picture 4" descr="A diagram of a triangle with circles and arrows&#10;&#10;Description automatically generated">
            <a:extLst>
              <a:ext uri="{FF2B5EF4-FFF2-40B4-BE49-F238E27FC236}">
                <a16:creationId xmlns:a16="http://schemas.microsoft.com/office/drawing/2014/main" id="{2BAEA099-01FE-A007-ED64-6223F7804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46" y="3429000"/>
            <a:ext cx="3774908" cy="2520115"/>
          </a:xfrm>
          <a:prstGeom prst="rect">
            <a:avLst/>
          </a:prstGeom>
        </p:spPr>
      </p:pic>
      <p:pic>
        <p:nvPicPr>
          <p:cNvPr id="7" name="Picture 6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E2CFDB5A-D7DA-B7C3-A845-F40E1C54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108" y="3449754"/>
            <a:ext cx="7277100" cy="2952750"/>
          </a:xfrm>
          <a:prstGeom prst="rect">
            <a:avLst/>
          </a:prstGeom>
          <a:ln>
            <a:noFill/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C6202-3AA9-46D0-89F3-26B80B64C6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8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FE546-DF28-13F0-54FB-1B6176054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9ACEB4-A62C-240A-2E90-63FDA04C46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HEPI – Detector Design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4F4A6-258E-E8C3-B01D-0565B01C77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5AFA1-99F7-5355-D126-42C1E4F0DD9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44AE253-831C-4031-94EF-647E921E6F4C}" type="datetime1">
              <a:rPr lang="en-GB" smtClean="0"/>
              <a:t>23/04/2025</a:t>
            </a:fld>
            <a:endParaRPr lang="en-GB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A5EFEF0-D328-F5F0-1025-12A545A46105}"/>
              </a:ext>
            </a:extLst>
          </p:cNvPr>
          <p:cNvSpPr txBox="1"/>
          <p:nvPr/>
        </p:nvSpPr>
        <p:spPr>
          <a:xfrm>
            <a:off x="506609" y="1044396"/>
            <a:ext cx="11479984" cy="298543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cs typeface="Calibri"/>
              </a:rPr>
              <a:t>The High-Energy Proton Instrument (HEPI) consists of two Cherenkov modules – each consisting of a 10x10x10 mm radiator coupled to a 6x6 mm </a:t>
            </a:r>
            <a:r>
              <a:rPr lang="en-GB" sz="2000" dirty="0" err="1">
                <a:solidFill>
                  <a:prstClr val="black"/>
                </a:solidFill>
                <a:cs typeface="Calibri"/>
              </a:rPr>
              <a:t>SiPM</a:t>
            </a:r>
            <a:endParaRPr lang="en-GB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Several materials with Cherenkov thresholds ~300 MeV for protons were chosen to investigate – fused silica, MgF</a:t>
            </a:r>
            <a:r>
              <a:rPr lang="en-GB" sz="2000" baseline="-25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2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, PbF</a:t>
            </a:r>
            <a:r>
              <a:rPr lang="en-GB" sz="2000" baseline="-25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2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, Perspex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Two radiators are used to provide particle species discrimination between protons and electrons in the energy ranges expected in LEO</a:t>
            </a:r>
            <a:endParaRPr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5" name="Picture 4" descr="A hand in a green glove holding a clear cube&#10;&#10;Description automatically generated">
            <a:extLst>
              <a:ext uri="{FF2B5EF4-FFF2-40B4-BE49-F238E27FC236}">
                <a16:creationId xmlns:a16="http://schemas.microsoft.com/office/drawing/2014/main" id="{53EE8CDA-38CC-3AC3-25DA-0AB7038E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49" t="71" r="29484" b="27188"/>
          <a:stretch/>
        </p:blipFill>
        <p:spPr>
          <a:xfrm>
            <a:off x="100012" y="3124200"/>
            <a:ext cx="3169505" cy="3116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ircuit board with a clear cube on top&#10;&#10;AI-generated content may be incorrect.">
            <a:extLst>
              <a:ext uri="{FF2B5EF4-FFF2-40B4-BE49-F238E27FC236}">
                <a16:creationId xmlns:a16="http://schemas.microsoft.com/office/drawing/2014/main" id="{9A1BD513-9974-06E5-561D-3D2082DE6A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91" t="10829" r="28438" b="6932"/>
          <a:stretch/>
        </p:blipFill>
        <p:spPr>
          <a:xfrm>
            <a:off x="3343275" y="3127248"/>
            <a:ext cx="4076703" cy="3108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C756D-FDBA-F14B-4CFF-29235860A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5" y="3328988"/>
            <a:ext cx="4667250" cy="2524125"/>
          </a:xfrm>
          <a:prstGeom prst="rect">
            <a:avLst/>
          </a:prstGeom>
          <a:ln>
            <a:noFill/>
          </a:ln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148C34C-B8B2-45B5-829A-2AFC8007AF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0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80AA-DF71-BD30-C3C6-F8AF3E748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63C512-DE7C-0EAA-1377-34565438A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HEPI – Benchtop Measurements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30310-C137-DBC6-83E9-D8BF3E65F9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3EBB71-09D2-CC4E-48D0-821859645D9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3547CFD-51F7-4374-A888-D503815A3F32}" type="datetime1">
              <a:rPr lang="en-GB" smtClean="0"/>
              <a:t>23/04/2025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35FB1-5566-5CFE-0A35-25842FA4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98" y="1218008"/>
            <a:ext cx="9439438" cy="507006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6EC03BFF-84B6-65EF-2A84-6357107F754A}"/>
              </a:ext>
            </a:extLst>
          </p:cNvPr>
          <p:cNvSpPr txBox="1"/>
          <p:nvPr/>
        </p:nvSpPr>
        <p:spPr>
          <a:xfrm>
            <a:off x="4717" y="1383359"/>
            <a:ext cx="2590446" cy="533992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cs typeface="Calibri"/>
              </a:rPr>
              <a:t>Benchtop measurements using beta sources and muons to stand in for protons </a:t>
            </a:r>
            <a:endParaRPr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Muon coincidence can be seen to remove electrons and noise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SPB output can be used , with gates set to distinguish between electron edge and the muon signals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endParaRPr lang="en-GB" sz="17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4B3DA8-A7CA-431B-9D55-CFE9A2BD0F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1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0968-592A-F675-3C5D-70820F46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3CB254-2B88-4C3D-7ED0-8C421947A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HEPI – Beam Measurements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80004-5C6A-4CC1-E81C-55AA8E4395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F6D633-A22C-F1A9-B3B3-95A114B96C4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5065F17-5DB8-402B-9382-8CA6D9BBA5A7}" type="datetime1">
              <a:rPr lang="en-GB" smtClean="0"/>
              <a:t>23/04/2025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4AB50-74F7-AE45-B43E-C397CB57D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4" y="2868123"/>
            <a:ext cx="6096000" cy="2683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5F23B-C53F-E781-365D-F90D89BE6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11" y="2793511"/>
            <a:ext cx="6096000" cy="28448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032CD6C2-C99B-8D90-1996-DD9F2298940F}"/>
              </a:ext>
            </a:extLst>
          </p:cNvPr>
          <p:cNvSpPr txBox="1"/>
          <p:nvPr/>
        </p:nvSpPr>
        <p:spPr>
          <a:xfrm>
            <a:off x="485523" y="1357693"/>
            <a:ext cx="11355901" cy="221599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cs typeface="Calibri"/>
              </a:rPr>
              <a:t>Beam test performed at TRIUMF in July 2024, with 355 and 480 MeV proton beams</a:t>
            </a:r>
            <a:endParaRPr lang="en-GB" sz="24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44 measurements with 10 detectors investigated over 3 shifts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Main studies: proton response, SPB performance,  energy response, flux response</a:t>
            </a:r>
          </a:p>
          <a:p>
            <a:pPr marL="285750" indent="-285750">
              <a:buFont typeface="Arial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A72B1-EDD9-4549-8096-163091032F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04986CC-E597-A620-8EEE-D3EE063A0F63}"/>
              </a:ext>
            </a:extLst>
          </p:cNvPr>
          <p:cNvSpPr txBox="1"/>
          <p:nvPr/>
        </p:nvSpPr>
        <p:spPr>
          <a:xfrm>
            <a:off x="3016401" y="5809776"/>
            <a:ext cx="6093392" cy="400110"/>
          </a:xfrm>
          <a:prstGeom prst="rect">
            <a:avLst/>
          </a:prstGeom>
          <a:solidFill>
            <a:srgbClr val="002AFF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FFFF00"/>
                </a:solidFill>
                <a:latin typeface="Aptos" panose="020B0004020202020204"/>
                <a:ea typeface="Calibri"/>
                <a:cs typeface="Calibri"/>
              </a:rPr>
              <a:t>Development manuscript under review at JSWSC </a:t>
            </a:r>
            <a:endParaRPr lang="en-GB" sz="2000" b="1" dirty="0">
              <a:solidFill>
                <a:srgbClr val="FFFF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269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5D290-8374-5614-D494-F451F89FF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87EFAC-AC08-D934-1E0C-59C4F8B41D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HEPI – Beam Measurements Energy Study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1ED9E-824F-A6AC-676D-9CB8D9B5FE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101B4-E1C8-04BD-31E2-7AD0657EB50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827EE8B-123F-43FC-9EEA-A6FD33A1D79F}" type="datetime1">
              <a:rPr lang="en-GB" smtClean="0"/>
              <a:t>23/04/2025</a:t>
            </a:fld>
            <a:endParaRPr lang="en-GB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84BE310-23F3-7987-1BB9-790FFE3B146A}"/>
              </a:ext>
            </a:extLst>
          </p:cNvPr>
          <p:cNvSpPr txBox="1"/>
          <p:nvPr/>
        </p:nvSpPr>
        <p:spPr>
          <a:xfrm>
            <a:off x="-61518" y="1516001"/>
            <a:ext cx="3642918" cy="584775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/>
              <a:buChar char="•"/>
              <a:defRPr/>
            </a:pPr>
            <a:r>
              <a:rPr lang="en-GB" dirty="0">
                <a:solidFill>
                  <a:prstClr val="black"/>
                </a:solidFill>
                <a:cs typeface="Calibri"/>
              </a:rPr>
              <a:t>Beam energy decreased using steel attenuators : 480-380 MeV and 355-230 MeV</a:t>
            </a:r>
            <a:endParaRPr lang="en-US" dirty="0">
              <a:solidFill>
                <a:prstClr val="black"/>
              </a:solidFill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Measurements taken such that the energy approaches each radiator's Cherenkov threshold: F.S. = 320 MeV, PbF</a:t>
            </a:r>
            <a:r>
              <a:rPr lang="en-GB" baseline="-25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2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 = 167  MeV</a:t>
            </a:r>
          </a:p>
          <a:p>
            <a:pPr marL="285750" indent="-285750" algn="just">
              <a:buFont typeface="Arial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Can be seen that as the energy approaches the threshold, the light yield decreases</a:t>
            </a:r>
          </a:p>
          <a:p>
            <a:pPr marL="285750" indent="-285750" algn="just">
              <a:buFont typeface="Arial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This corresponds to protons losing energy as they pass through the radiator crossing the threshold</a:t>
            </a:r>
            <a:endParaRPr lang="en-GB" dirty="0">
              <a:solidFill>
                <a:prstClr val="black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algn="just"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1C9AE-4FBA-F522-627C-E62138A7E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931" y="1587938"/>
            <a:ext cx="8443311" cy="45027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E8495-C6B3-4F2A-909D-E0924169C5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IOP Nuclear Physics Conference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41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DC9E9FBAD83D4682A5D2907D3916F6" ma:contentTypeVersion="15" ma:contentTypeDescription="Create a new document." ma:contentTypeScope="" ma:versionID="300ea6451a9417a2dff55596f43b453b">
  <xsd:schema xmlns:xsd="http://www.w3.org/2001/XMLSchema" xmlns:xs="http://www.w3.org/2001/XMLSchema" xmlns:p="http://schemas.microsoft.com/office/2006/metadata/properties" xmlns:ns2="2f0e423a-8ce9-4755-9da0-d3e3eacf820d" xmlns:ns3="1a770581-e117-4b43-9e8d-67bb9ffc4f95" targetNamespace="http://schemas.microsoft.com/office/2006/metadata/properties" ma:root="true" ma:fieldsID="8deaf0db1334d72eff295d6c6dd1b31d" ns2:_="" ns3:_="">
    <xsd:import namespace="2f0e423a-8ce9-4755-9da0-d3e3eacf820d"/>
    <xsd:import namespace="1a770581-e117-4b43-9e8d-67bb9ffc4f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e423a-8ce9-4755-9da0-d3e3eacf8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8692e38-9dd4-4db7-af25-16fcd4767b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0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70581-e117-4b43-9e8d-67bb9ffc4f9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3e53f15-a45f-40f2-b4d2-a8969ae3d841}" ma:internalName="TaxCatchAll" ma:showField="CatchAllData" ma:web="1a770581-e117-4b43-9e8d-67bb9ffc4f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770581-e117-4b43-9e8d-67bb9ffc4f95" xsi:nil="true"/>
    <lcf76f155ced4ddcb4097134ff3c332f xmlns="2f0e423a-8ce9-4755-9da0-d3e3eacf820d">
      <Terms xmlns="http://schemas.microsoft.com/office/infopath/2007/PartnerControls"/>
    </lcf76f155ced4ddcb4097134ff3c332f>
    <Notes xmlns="2f0e423a-8ce9-4755-9da0-d3e3eacf820d" xsi:nil="true"/>
  </documentManagement>
</p:properties>
</file>

<file path=customXml/itemProps1.xml><?xml version="1.0" encoding="utf-8"?>
<ds:datastoreItem xmlns:ds="http://schemas.openxmlformats.org/officeDocument/2006/customXml" ds:itemID="{441D2CEC-7F09-4551-BA7A-0A222E351D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AB53D5-BE54-4928-A517-5F9B5E0410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e423a-8ce9-4755-9da0-d3e3eacf820d"/>
    <ds:schemaRef ds:uri="1a770581-e117-4b43-9e8d-67bb9ffc4f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CEB9D9-C804-40F1-8C3F-E8A8556D3843}">
  <ds:schemaRefs>
    <ds:schemaRef ds:uri="1a770581-e117-4b43-9e8d-67bb9ffc4f95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2f0e423a-8ce9-4755-9da0-d3e3eacf820d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</TotalTime>
  <Words>910</Words>
  <Application>Microsoft Office PowerPoint</Application>
  <PresentationFormat>Widescreen</PresentationFormat>
  <Paragraphs>203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Gotham</vt:lpstr>
      <vt:lpstr>Gotham Bold</vt:lpstr>
      <vt:lpstr>office theme</vt:lpstr>
      <vt:lpstr> The Development of the Compact Cherenkov Detector HEPI - the High Energy Proton Instrument for Satellite Missions</vt:lpstr>
      <vt:lpstr>Overview</vt:lpstr>
      <vt:lpstr>Motivation – What Is "Space Weather"?</vt:lpstr>
      <vt:lpstr>Motivation – What Are SPEs?</vt:lpstr>
      <vt:lpstr>Mechanism – How Do Cherenkov detectors Work?</vt:lpstr>
      <vt:lpstr>HEPI – Detector Design</vt:lpstr>
      <vt:lpstr>HEPI – Benchtop Measurements</vt:lpstr>
      <vt:lpstr>HEPI – Beam Measurements</vt:lpstr>
      <vt:lpstr>HEPI – Beam Measurements Energy Study</vt:lpstr>
      <vt:lpstr>HEPI – Beam Measurements Energy Study</vt:lpstr>
      <vt:lpstr>HEPI – Beam Measurements Flux Study</vt:lpstr>
      <vt:lpstr>HEPI – Next Steps</vt:lpstr>
      <vt:lpstr>HEPI – Missions!</vt:lpstr>
      <vt:lpstr>Acknowledgements</vt:lpstr>
      <vt:lpstr>PowerPoint Presentation</vt:lpstr>
      <vt:lpstr>Extra Photos</vt:lpstr>
      <vt:lpstr>Design specifics/beam energies</vt:lpstr>
      <vt:lpstr>Extra Beam Test Photos</vt:lpstr>
      <vt:lpstr>Extra Beam Test Photos</vt:lpstr>
      <vt:lpstr>Beam Test backgrounds</vt:lpstr>
      <vt:lpstr>Thresholds beta frame</vt:lpstr>
      <vt:lpstr>Energy simulations</vt:lpstr>
      <vt:lpstr>Telescope Simulations</vt:lpstr>
      <vt:lpstr>SiPM Damage Studies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Development of the Compact Cherenkov Detector HEPI - the High Energy Proton Instrument for Satellite Missions</dc:title>
  <dc:creator/>
  <cp:lastModifiedBy>O'Neill, Joseph Dr (Maths &amp; Physics)</cp:lastModifiedBy>
  <cp:revision>563</cp:revision>
  <dcterms:created xsi:type="dcterms:W3CDTF">2025-02-07T10:15:33Z</dcterms:created>
  <dcterms:modified xsi:type="dcterms:W3CDTF">2025-04-23T12:37:13Z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0x0101003EDC9E9FBAD83D4682A5D2907D3916F6</vt:lpwstr>
  </property>
  <property fmtid="{D5CDD505-2E9C-101B-9397-08002B2CF9AE}" pid="3" name="Order">
    <vt:r8>2684900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