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57" r:id="rId4"/>
    <p:sldId id="263" r:id="rId5"/>
    <p:sldId id="260" r:id="rId6"/>
    <p:sldId id="261" r:id="rId7"/>
    <p:sldId id="262" r:id="rId8"/>
    <p:sldId id="264" r:id="rId9"/>
    <p:sldId id="265" r:id="rId10"/>
    <p:sldId id="273" r:id="rId11"/>
    <p:sldId id="266" r:id="rId12"/>
    <p:sldId id="267" r:id="rId13"/>
    <p:sldId id="269" r:id="rId14"/>
    <p:sldId id="270" r:id="rId15"/>
    <p:sldId id="272" r:id="rId16"/>
    <p:sldId id="258" r:id="rId17"/>
    <p:sldId id="25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84655"/>
  </p:normalViewPr>
  <p:slideViewPr>
    <p:cSldViewPr snapToGrid="0">
      <p:cViewPr>
        <p:scale>
          <a:sx n="100" d="100"/>
          <a:sy n="100" d="100"/>
        </p:scale>
        <p:origin x="124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85FC18-C736-07F6-1DA9-29CDED67B4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4E909-4185-DD15-912A-C1402FF1D3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3043C-52F3-804D-BD9A-0CB2F9936E44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0B7F4-6215-5C83-8DAB-282743C27F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E7119-30D9-7932-6A93-EAF51EA124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B9B91-A983-6942-842A-421021731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145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377F-98F8-B146-AB36-3A980CE3330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BA33-1F9B-B34A-B2FC-5630B41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1256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1BA33-1F9B-B34A-B2FC-5630B4121800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D106814-0270-A4FF-B8DB-0A20822F04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1BA33-1F9B-B34A-B2FC-5630B4121800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11AD0F5-FAF8-7F6D-D9A4-172DDF9F89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1BA33-1F9B-B34A-B2FC-5630B4121800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9480E05-8F95-E523-AE9B-68E0A33F0E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77A09-598D-C8BF-9847-E18E8650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F3188-C1BB-0573-545E-2CBB8B489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67067-3C7B-C026-5203-8790064A1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9BA63-99CE-B51A-0067-65D0394E6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1BA33-1F9B-B34A-B2FC-5630B4121800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9B9852A-4938-5948-9F89-8302D664166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7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1BA33-1F9B-B34A-B2FC-5630B4121800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5842F96-7731-B6E1-96EF-C0D4809B4A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2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1BA33-1F9B-B34A-B2FC-5630B4121800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AA792FC-04DB-10D3-A344-0F09802E13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D036-6059-A54B-ADF9-048A970D2EBE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CA8F-C73A-9C46-B5E3-DC50A7799A04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13E4-6DFE-CE4A-9DFF-FCCFD6A34E07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E8C8-31E7-344D-8F1D-58BD661671E7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1935-5827-924B-81C5-CF94648C4AEE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CF8-F57C-AB49-A241-582EAB263D96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9FA5-3996-2741-8627-CBA242B95283}" type="datetime1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F783-4C4F-A14F-85D4-6EADF90C85FB}" type="datetime1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61EC-0D2A-7445-B13B-6B7506E27DED}" type="datetime1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3EFB-650C-7F41-9A85-610F70EA4C6F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69-0426-204E-AF50-60EDC5930740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6A51-4B24-D545-A2B9-37216C81C58E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6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76CD-26DD-875C-428C-419683727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463" y="1829531"/>
            <a:ext cx="9965074" cy="1959669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Position Reconstruction of Multiple Interactions Gamma Events in SIGMA Detector Using Adaptive Grid Search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974F3-9EED-2992-C33F-1602A4B98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07" y="4823050"/>
            <a:ext cx="5331793" cy="1120550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Presenter: Nawaf Altasan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Supervisor: Prof. Laura Harkness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1E6B48A-3E18-AB2D-3C68-77784D3F0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1" r="4654"/>
          <a:stretch/>
        </p:blipFill>
        <p:spPr>
          <a:xfrm>
            <a:off x="6220043" y="4202010"/>
            <a:ext cx="5614149" cy="1779690"/>
          </a:xfrm>
          <a:prstGeom prst="rect">
            <a:avLst/>
          </a:prstGeom>
        </p:spPr>
      </p:pic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3FD8EEB9-97D6-49B4-0738-8AFDB525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2" y="0"/>
            <a:ext cx="2638970" cy="1466095"/>
          </a:xfrm>
          <a:prstGeom prst="rect">
            <a:avLst/>
          </a:prstGeom>
        </p:spPr>
      </p:pic>
      <p:pic>
        <p:nvPicPr>
          <p:cNvPr id="13" name="Picture 1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CFD81B40-4DA0-C826-69B3-B217BB133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230118"/>
            <a:ext cx="2438399" cy="934719"/>
          </a:xfrm>
          <a:prstGeom prst="rect">
            <a:avLst/>
          </a:prstGeom>
        </p:spPr>
      </p:pic>
      <p:pic>
        <p:nvPicPr>
          <p:cNvPr id="17" name="Picture 16" descr="A red and black logo&#10;&#10;AI-generated content may be incorrect.">
            <a:extLst>
              <a:ext uri="{FF2B5EF4-FFF2-40B4-BE49-F238E27FC236}">
                <a16:creationId xmlns:a16="http://schemas.microsoft.com/office/drawing/2014/main" id="{87DB3A2A-2C1E-C44B-F3EC-AF2F066F2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578" y="118780"/>
            <a:ext cx="1710930" cy="11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2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630AD-D705-FE1A-FD56-243085280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8B229B-19B4-B91A-2EF8-CAB7692AE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1194-2B36-4966-DB08-B50490BB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Testing on experimental data requires known positions to assess PSA performance.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PSA was tested on fold 2 collimated source data, with a beam spot of 1 mm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point closest to the true position was chosen as the scatter event.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PSA is assessed based on the identified positions of the scatter events.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D1317-6FA8-C856-91DE-424A36E39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7" r="1117" b="7973"/>
          <a:stretch/>
        </p:blipFill>
        <p:spPr>
          <a:xfrm>
            <a:off x="6096000" y="398549"/>
            <a:ext cx="6095998" cy="51005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EA1635-9C11-C758-D30B-3B12ACFC3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0F8E4-5B18-4902-9FDE-3FD393F11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FAB007-ABA9-875F-A566-C4B05274FD7B}"/>
              </a:ext>
            </a:extLst>
          </p:cNvPr>
          <p:cNvCxnSpPr/>
          <p:nvPr/>
        </p:nvCxnSpPr>
        <p:spPr>
          <a:xfrm>
            <a:off x="9880600" y="1589836"/>
            <a:ext cx="0" cy="111030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C18EF17-0FFE-675E-5D5F-73C4C469A073}"/>
              </a:ext>
            </a:extLst>
          </p:cNvPr>
          <p:cNvSpPr txBox="1"/>
          <p:nvPr/>
        </p:nvSpPr>
        <p:spPr>
          <a:xfrm>
            <a:off x="6095998" y="5494205"/>
            <a:ext cx="3326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Reference: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Alharbi, A., 2024.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Study of the Position Resolution of the Segmented Inverted-coaxial 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GerMAnium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(SIGMA) Detector for Gamma-Ray Tracking and Imaging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(Doctoral dissertation, University of Liverpool).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842E2-7660-0E6A-25E1-ED67CF3E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9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D2E3-654D-028F-3B73-F021234B820C}"/>
              </a:ext>
            </a:extLst>
          </p:cNvPr>
          <p:cNvSpPr txBox="1">
            <a:spLocks/>
          </p:cNvSpPr>
          <p:nvPr/>
        </p:nvSpPr>
        <p:spPr>
          <a:xfrm>
            <a:off x="691899" y="545528"/>
            <a:ext cx="5848597" cy="1642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Test on Experimental Data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6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4D7D7-2989-8B4A-5AA9-62E40366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9" y="545528"/>
            <a:ext cx="5848597" cy="16429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Test on Experimental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69567-3CF1-D3DB-F200-7EEDC62B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Testing on experimental data requires known positions to assess PSA performance.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PSA was tested on fold 2 collimated source data, with a beam spot of 1 mm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point closest to the true position was chosen as the scatter event.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PSA is assessed based on the identified positions of the scatter events.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24989-6650-DCCD-8FE0-DF1F434E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42" b="11517"/>
          <a:stretch/>
        </p:blipFill>
        <p:spPr>
          <a:xfrm>
            <a:off x="6795250" y="398548"/>
            <a:ext cx="5396748" cy="5542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F92CCF-E842-3681-E75E-D605CFBC9433}"/>
              </a:ext>
            </a:extLst>
          </p:cNvPr>
          <p:cNvCxnSpPr/>
          <p:nvPr/>
        </p:nvCxnSpPr>
        <p:spPr>
          <a:xfrm>
            <a:off x="9880600" y="1589836"/>
            <a:ext cx="0" cy="111030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91681D-84A7-F624-C20C-40AF69A0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7E87D-6F7A-017B-570F-BBC6AEC9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04" y="463376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 of Experimental PSA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6B999D-EEA4-ABF3-1562-6104901E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6" y="2511610"/>
            <a:ext cx="4959603" cy="3522569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results are presented as a cumulative difference across four different source positions.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plot represents the variation between the true and found positions in x and 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standard deviations for x and y are 4.43 mm and 4.40 mm, respectively.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MEDD is 5.24 mm.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9FFAB0-DC02-5F80-52BB-2F5DB4DF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59449" y="251468"/>
            <a:ext cx="4787227" cy="29489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a number of columns&#10;&#10;AI-generated content may be incorrect.">
            <a:extLst>
              <a:ext uri="{FF2B5EF4-FFF2-40B4-BE49-F238E27FC236}">
                <a16:creationId xmlns:a16="http://schemas.microsoft.com/office/drawing/2014/main" id="{18783CD4-D1F5-9B69-C02B-6D0C5CF81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73" y="3354442"/>
            <a:ext cx="4959603" cy="304593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58D2E-2E02-5322-4D0F-9E0CC38B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5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156B1-4CEA-8F13-4109-244557E1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45352-C99A-4064-4D61-0D96248E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19879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AGS algorithm was tested on the SIGMA detector for single- and multi-fold events.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AGS results on fold 1 events is identical to GS.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AGS was tested on simulated fold 2 events, yielding a MEDD of 2.28 mm under ideal conditions.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Tests on collimated source experimental data were conducted, with PSA standard deviations for x and y being 4.43 mm and 4.40 mm, respectively. The MEDD in experimental data is 5.24 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55DD2-E29B-54AE-F68E-032838B9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8B183C-FF28-0F3B-65F2-64F440B2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br>
              <a:rPr lang="en-US" sz="4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BD67-8D61-39A2-420D-10424FA31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636" y="2983186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F591CB9F-CBB7-FF83-8015-BAC3A9E49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4400177"/>
            <a:ext cx="3972193" cy="2206775"/>
          </a:xfrm>
          <a:prstGeom prst="rect">
            <a:avLst/>
          </a:prstGeom>
        </p:spPr>
      </p:pic>
      <p:pic>
        <p:nvPicPr>
          <p:cNvPr id="10" name="Picture 9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9688F0EA-359A-231C-4EE6-A1CB0FD2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16" y="4770604"/>
            <a:ext cx="3824139" cy="146592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B4229F-7B40-2E23-6A8C-580771AC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CAA4B-175B-4A4D-8183-C746679D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553" y="3273465"/>
            <a:ext cx="5016500" cy="8998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APPENDIX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4AD9F-A9D9-C739-E983-876CF9C3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852E9-BAC8-EA06-92A5-51AA5499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0" i="0" u="none" strike="noStrike">
                <a:effectLst/>
                <a:latin typeface="Arial" panose="020B0604020202020204" pitchFamily="34" charset="0"/>
              </a:rPr>
              <a:t>ADL Simulation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7C2D-621B-9FA5-97FE-820FD163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Acquiring the detector response across all possible positions experimentall</a:t>
            </a:r>
            <a:r>
              <a:rPr lang="en-US" sz="2000" dirty="0">
                <a:latin typeface="Arial" panose="020B0604020202020204" pitchFamily="34" charset="0"/>
              </a:rPr>
              <a:t>y for PSA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 is time consuming process.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Thus, we use the 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simulation toolkit </a:t>
            </a:r>
            <a:r>
              <a:rPr lang="en-US" sz="2000" dirty="0">
                <a:latin typeface="Arial" panose="020B0604020202020204" pitchFamily="34" charset="0"/>
              </a:rPr>
              <a:t>“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ADL” to simulate the response of the detector signals in all possible interactions.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ADL stands for AGATA Detector Library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output of the simulation is based on the physical properties of the detector.</a:t>
            </a:r>
          </a:p>
          <a:p>
            <a:endParaRPr lang="en-US" sz="2000" dirty="0"/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48187DE4-1934-B5C7-B166-8A7E9FD3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349754"/>
            <a:ext cx="5201023" cy="37447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0858B-F140-1D32-32B3-461DD028FBD8}"/>
              </a:ext>
            </a:extLst>
          </p:cNvPr>
          <p:cNvSpPr txBox="1"/>
          <p:nvPr/>
        </p:nvSpPr>
        <p:spPr>
          <a:xfrm>
            <a:off x="6855100" y="5417785"/>
            <a:ext cx="3326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Plot Reference: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Alharbi, A., 2024.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Study of the Position Resolution of the Segmented Inverted-coaxial 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GerMAnium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(SIGMA) Detector for Gamma-Ray Tracking and Imaging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(Doctoral dissertation, University of Liverpool).</a:t>
            </a:r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28CFF-78EC-FCD0-867C-40CD0D64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26BAB-4CB6-B192-2BF6-76C7C3A6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0" i="0" u="none" strike="noStrike" dirty="0">
                <a:effectLst/>
                <a:latin typeface="Arial" panose="020B0604020202020204" pitchFamily="34" charset="0"/>
              </a:rPr>
              <a:t>ADL Verification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4869F-C025-2ADC-52CB-89C259A6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Verifying the ADL output is done by using coincidence measurements coupling the detector with multiple BGO detectors and a pencil beam source.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After verifying the ADL database, we can start using Pulse Shape Analysis (PSA) on the detector.</a:t>
            </a:r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1DD2D-6655-F5BE-D551-97E02269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245997"/>
            <a:ext cx="5869111" cy="393424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A32E36-94FF-BF69-CE59-2809470F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91876-03A5-D423-76B9-DE554F86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en-US" sz="4000"/>
              <a:t>Results of Experimental PSA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0300B3-E2FD-7DB5-D9F6-EB750985D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277036"/>
            <a:ext cx="4054528" cy="3461155"/>
          </a:xfrm>
        </p:spPr>
        <p:txBody>
          <a:bodyPr>
            <a:normAutofit/>
          </a:bodyPr>
          <a:lstStyle/>
          <a:p>
            <a:r>
              <a:rPr lang="en-US" sz="2000" dirty="0"/>
              <a:t>On radial distribution the PSA has a standard deviation of 3.21 mm.</a:t>
            </a:r>
          </a:p>
          <a:p>
            <a:r>
              <a:rPr lang="en-US" sz="2000" dirty="0"/>
              <a:t>In azimuthal the PSA has a standard deviation of 64 deg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A465F7-3814-E523-CDBF-E859AB71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" r="287"/>
          <a:stretch/>
        </p:blipFill>
        <p:spPr>
          <a:xfrm>
            <a:off x="7001077" y="216212"/>
            <a:ext cx="4529657" cy="2806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81E6B-64CF-E306-D2F3-C461372463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5" b="595"/>
          <a:stretch/>
        </p:blipFill>
        <p:spPr>
          <a:xfrm>
            <a:off x="6920072" y="3362887"/>
            <a:ext cx="4610662" cy="280638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95EFE7-A39E-ABC6-8CA4-9560AD7B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B24EA-9EE9-19A4-91BB-C97989B7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79" y="-22022"/>
            <a:ext cx="7144003" cy="1959281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the purpose of SIGMA?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2552-95D4-8705-3A79-CBAD29F8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6750304" cy="346115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SIGMA is a High-purity germanium position sensitive detector.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sensitivity enables the detector to perform the following: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Gamma-ray imaging, which is used in medical and industrial applications.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Gamma-ray tracking, which is used for nuclear structure studies.</a:t>
            </a:r>
          </a:p>
        </p:txBody>
      </p:sp>
      <p:pic>
        <p:nvPicPr>
          <p:cNvPr id="7" name="Picture 6" descr="A diagram of a curve&#10;&#10;AI-generated content may be incorrect.">
            <a:extLst>
              <a:ext uri="{FF2B5EF4-FFF2-40B4-BE49-F238E27FC236}">
                <a16:creationId xmlns:a16="http://schemas.microsoft.com/office/drawing/2014/main" id="{B255FBEA-C4B7-7A18-FCC6-93DAF23E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5" r="9641"/>
          <a:stretch/>
        </p:blipFill>
        <p:spPr>
          <a:xfrm>
            <a:off x="7714883" y="220416"/>
            <a:ext cx="3712869" cy="1828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831B3-03B4-EF12-62E3-9F4A1841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93" r="51795"/>
          <a:stretch/>
        </p:blipFill>
        <p:spPr>
          <a:xfrm>
            <a:off x="8851900" y="2579063"/>
            <a:ext cx="2235200" cy="32916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976A9-96CF-46FD-539E-4BAC73947E69}"/>
              </a:ext>
            </a:extLst>
          </p:cNvPr>
          <p:cNvSpPr txBox="1"/>
          <p:nvPr/>
        </p:nvSpPr>
        <p:spPr>
          <a:xfrm>
            <a:off x="8782050" y="2055695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Gamma–ray Tracking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8519D9-08B3-8E38-C496-DDD74A61516D}"/>
              </a:ext>
            </a:extLst>
          </p:cNvPr>
          <p:cNvSpPr txBox="1"/>
          <p:nvPr/>
        </p:nvSpPr>
        <p:spPr>
          <a:xfrm>
            <a:off x="8699500" y="5803434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Gamma–ray Imaging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5ADEC-771C-B306-AE73-E8C413D6545C}"/>
              </a:ext>
            </a:extLst>
          </p:cNvPr>
          <p:cNvSpPr txBox="1"/>
          <p:nvPr/>
        </p:nvSpPr>
        <p:spPr>
          <a:xfrm>
            <a:off x="1" y="6452918"/>
            <a:ext cx="1093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Gamma-ray imaging sketch reference: 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Muñoz, E., Barrio, J.,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Etxebeste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A., Ortega, P.G., Lacasta, C., Oliver, J.F.,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Solaz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C. and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Llosá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G., 2017. Performance evaluation of MACACO: a multilayer Compton camera. </a:t>
            </a:r>
            <a:r>
              <a:rPr lang="en-US" sz="9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Physics in Medicine &amp; Biology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62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(18), p.7321.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50EDE4F-94C7-37AB-EB90-9CF37B3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7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5EEB1-A56E-7DB0-D921-5F99B4A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What is SIGMA?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0C9B0-3BD6-DE07-64AF-8FC3AC1C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SIGMA is a p-type Segmented inverted coaxial high-purity germanium detector.</a:t>
            </a:r>
          </a:p>
          <a:p>
            <a:pPr fontAlgn="base"/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detector consists of 18 segments and a point contact.</a:t>
            </a:r>
          </a:p>
          <a:p>
            <a:pPr fontAlgn="base"/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It includes 8 azimuthal segments, 8 longitudinal segments and 2 radial segments.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different types of cylinder objects&#10;&#10;AI-generated content may be incorrect.">
            <a:extLst>
              <a:ext uri="{FF2B5EF4-FFF2-40B4-BE49-F238E27FC236}">
                <a16:creationId xmlns:a16="http://schemas.microsoft.com/office/drawing/2014/main" id="{F1730CA1-865D-001A-D961-835D3348A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142" y="344145"/>
            <a:ext cx="3932518" cy="296905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5D1BE-4888-1473-B067-A8F150434A02}"/>
              </a:ext>
            </a:extLst>
          </p:cNvPr>
          <p:cNvSpPr txBox="1"/>
          <p:nvPr/>
        </p:nvSpPr>
        <p:spPr>
          <a:xfrm>
            <a:off x="9499600" y="433069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Azimuthal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500D91-43B2-DCCD-B429-7745711B42D3}"/>
              </a:ext>
            </a:extLst>
          </p:cNvPr>
          <p:cNvSpPr txBox="1"/>
          <p:nvPr/>
        </p:nvSpPr>
        <p:spPr>
          <a:xfrm>
            <a:off x="10746632" y="961907"/>
            <a:ext cx="1445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dirty="0">
                <a:effectLst/>
                <a:latin typeface="Arial" panose="020B0604020202020204" pitchFamily="34" charset="0"/>
              </a:rPr>
              <a:t>Longitudinal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3CFA3-561E-06CE-7FA8-9C23EA584B5F}"/>
              </a:ext>
            </a:extLst>
          </p:cNvPr>
          <p:cNvSpPr txBox="1"/>
          <p:nvPr/>
        </p:nvSpPr>
        <p:spPr>
          <a:xfrm>
            <a:off x="7417525" y="1357110"/>
            <a:ext cx="10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Radial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E3FE38-D194-6DBD-18DA-715C8A0F7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9" t="29356" r="10133" b="27027"/>
          <a:stretch/>
        </p:blipFill>
        <p:spPr>
          <a:xfrm>
            <a:off x="7629082" y="3643809"/>
            <a:ext cx="3741035" cy="27495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F701FC-07FD-BF39-21A7-450FD824F53A}"/>
              </a:ext>
            </a:extLst>
          </p:cNvPr>
          <p:cNvSpPr txBox="1"/>
          <p:nvPr/>
        </p:nvSpPr>
        <p:spPr>
          <a:xfrm>
            <a:off x="10024245" y="2622061"/>
            <a:ext cx="10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Azimuthal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E37C0-4741-DCA6-C8A4-04C04AFCDB07}"/>
              </a:ext>
            </a:extLst>
          </p:cNvPr>
          <p:cNvSpPr/>
          <p:nvPr/>
        </p:nvSpPr>
        <p:spPr>
          <a:xfrm>
            <a:off x="8008644" y="2874004"/>
            <a:ext cx="9650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A445E3F-A3BC-3540-9A70-9878ECE7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9FCB1-CC1D-BCA9-3AA6-ABC8F313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Single- and Multi-fold events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173DA-6CDC-6E01-0028-C9AB97168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6396" y="2277036"/>
                <a:ext cx="5814239" cy="3461155"/>
              </a:xfrm>
            </p:spPr>
            <p:txBody>
              <a:bodyPr>
                <a:normAutofit/>
              </a:bodyPr>
              <a:lstStyle/>
              <a:p>
                <a:pPr fontAlgn="base"/>
                <a:r>
                  <a:rPr lang="en-US" sz="1900" b="0" i="0" u="none" strike="noStrike" dirty="0">
                    <a:effectLst/>
                    <a:latin typeface="Arial" panose="020B0604020202020204" pitchFamily="34" charset="0"/>
                  </a:rPr>
                  <a:t>Single-fold (fold 1) events occur when only one segment collects charge.</a:t>
                </a:r>
              </a:p>
              <a:p>
                <a:pPr fontAlgn="base"/>
                <a:r>
                  <a:rPr lang="en-US" sz="1900" b="0" i="0" u="none" strike="noStrike" dirty="0">
                    <a:effectLst/>
                    <a:latin typeface="Arial" panose="020B0604020202020204" pitchFamily="34" charset="0"/>
                  </a:rPr>
                  <a:t>Multi-fold events occur when more than one segment collect charge.</a:t>
                </a:r>
              </a:p>
              <a:p>
                <a:pPr rtl="0" fontAlgn="base">
                  <a:buFont typeface="Arial" panose="020B0604020202020204" pitchFamily="34" charset="0"/>
                  <a:buChar char="•"/>
                </a:pPr>
                <a:r>
                  <a:rPr lang="en-US" sz="1900" b="0" i="0" u="none" strike="noStrike" dirty="0">
                    <a:effectLst/>
                    <a:latin typeface="Arial" panose="020B0604020202020204" pitchFamily="34" charset="0"/>
                  </a:rPr>
                  <a:t>In multi-fold events (fold n) the experimental pulse is a linear combination of all interactions scaled by their energy deposit.</a:t>
                </a:r>
              </a:p>
              <a:p>
                <a:pPr marL="0" indent="0" rtl="0" fontAlgn="base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1900" b="0" i="1" u="none" strike="noStrike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9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9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9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900" b="0" i="1" u="none" strike="noStrike">
                          <a:effectLst/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900" b="0" i="1" u="none" strike="noStrike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900" b="0" i="1" u="none" strike="noStrike">
                          <a:effectLst/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9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rtl="0" fontAlgn="base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Arial" panose="020B0604020202020204" pitchFamily="34" charset="0"/>
                  </a:rPr>
                  <a:t>M</a:t>
                </a:r>
                <a:r>
                  <a:rPr lang="en-US" sz="1900" b="0" i="0" u="none" strike="noStrike" dirty="0">
                    <a:effectLst/>
                    <a:latin typeface="Arial" panose="020B0604020202020204" pitchFamily="34" charset="0"/>
                  </a:rPr>
                  <a:t>ulti-fold events are useful for tracking and imaging.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173DA-6CDC-6E01-0028-C9AB97168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6396" y="2277036"/>
                <a:ext cx="5814239" cy="3461155"/>
              </a:xfrm>
              <a:blipFill>
                <a:blip r:embed="rId3"/>
                <a:stretch>
                  <a:fillRect l="-871" t="-1832" r="-1743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showing a number of numbers&#10;&#10;AI-generated content may be incorrect.">
            <a:extLst>
              <a:ext uri="{FF2B5EF4-FFF2-40B4-BE49-F238E27FC236}">
                <a16:creationId xmlns:a16="http://schemas.microsoft.com/office/drawing/2014/main" id="{30AA0E4F-D183-CC20-095A-7F5D5E249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676" y="107444"/>
            <a:ext cx="3739639" cy="2477512"/>
          </a:xfrm>
          <a:prstGeom prst="rect">
            <a:avLst/>
          </a:prstGeom>
        </p:spPr>
      </p:pic>
      <p:pic>
        <p:nvPicPr>
          <p:cNvPr id="5" name="Picture 4" descr="A graph showing a line of a graph&#10;&#10;AI-generated content may be incorrect.">
            <a:extLst>
              <a:ext uri="{FF2B5EF4-FFF2-40B4-BE49-F238E27FC236}">
                <a16:creationId xmlns:a16="http://schemas.microsoft.com/office/drawing/2014/main" id="{21E3986E-81DD-02C7-DF13-73D595CDD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769" y="3157715"/>
            <a:ext cx="3851456" cy="25804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314FA-98AF-823D-78C3-1B7B04A40D30}"/>
              </a:ext>
            </a:extLst>
          </p:cNvPr>
          <p:cNvSpPr txBox="1"/>
          <p:nvPr/>
        </p:nvSpPr>
        <p:spPr>
          <a:xfrm>
            <a:off x="9189711" y="2755690"/>
            <a:ext cx="116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Single-fold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07DEB-86C6-D68E-6004-65D4EBDD741D}"/>
              </a:ext>
            </a:extLst>
          </p:cNvPr>
          <p:cNvSpPr txBox="1"/>
          <p:nvPr/>
        </p:nvSpPr>
        <p:spPr>
          <a:xfrm>
            <a:off x="9330207" y="5730721"/>
            <a:ext cx="116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Multi-fold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B153B0-A834-149B-75E0-B40C1096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1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F70D1-D267-BA37-34A4-266191AA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Pulse Shape Analysis (PSA)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B702-B9DC-3CEE-4E6A-E67E9E740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2409568"/>
                <a:ext cx="5981278" cy="3690551"/>
              </a:xfrm>
            </p:spPr>
            <p:txBody>
              <a:bodyPr>
                <a:normAutofit/>
              </a:bodyPr>
              <a:lstStyle/>
              <a:p>
                <a:pPr fontAlgn="base"/>
                <a:r>
                  <a:rPr lang="en-US" sz="1700" b="0" i="0" u="none" strike="noStrike" dirty="0">
                    <a:effectLst/>
                    <a:latin typeface="Arial" panose="020B0604020202020204" pitchFamily="34" charset="0"/>
                  </a:rPr>
                  <a:t>PSA involves comparing the experimental signal to all possible signals within the segment in 1 mm grid space.</a:t>
                </a:r>
              </a:p>
              <a:p>
                <a:pPr rtl="0" fontAlgn="base">
                  <a:buFont typeface="Arial" panose="020B0604020202020204" pitchFamily="34" charset="0"/>
                  <a:buChar char="•"/>
                </a:pPr>
                <a:r>
                  <a:rPr lang="en-US" sz="1700" b="0" i="0" u="none" strike="noStrike" dirty="0">
                    <a:effectLst/>
                    <a:latin typeface="Arial" panose="020B0604020202020204" pitchFamily="34" charset="0"/>
                  </a:rPr>
                  <a:t>The best match is determined by calculating the minimum figure of merit (</a:t>
                </a:r>
                <a:r>
                  <a:rPr lang="en-US" sz="1700" b="0" i="0" u="none" strike="noStrike" dirty="0" err="1">
                    <a:effectLst/>
                    <a:latin typeface="Arial" panose="020B0604020202020204" pitchFamily="34" charset="0"/>
                  </a:rPr>
                  <a:t>FoM</a:t>
                </a:r>
                <a:r>
                  <a:rPr lang="en-US" sz="1700" b="0" i="0" u="none" strike="noStrike" dirty="0">
                    <a:effectLst/>
                    <a:latin typeface="Arial" panose="020B0604020202020204" pitchFamily="34" charset="0"/>
                  </a:rPr>
                  <a:t>).</a:t>
                </a:r>
              </a:p>
              <a:p>
                <a:pPr marL="0" indent="0" rtl="0" fontAlgn="base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𝐹𝑜𝑀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700" b="0" i="1" u="none" strike="noStrike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700" b="0" i="1" u="none" strike="noStrike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7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700" b="0" i="1" u="none" strike="noStrike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u="none" strike="noStrike"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700" b="0" i="1" u="none" strike="noStrike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7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700" b="0" i="1" u="none" strike="noStrike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u="none" strike="noStrike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700" b="0" i="1" u="none" strike="noStrike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7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700" b="0" i="1" u="none" strike="noStrike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𝐸𝑥𝑝𝑒𝑟𝑖𝑚𝑒𝑛𝑡𝑎𝑙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0" i="1" u="none" strike="noStrike">
                          <a:effectLst/>
                          <a:latin typeface="Cambria Math" panose="02040503050406030204" pitchFamily="18" charset="0"/>
                        </a:rPr>
                        <m:t>𝑆𝑖𝑚𝑢𝑙𝑎𝑡𝑒𝑑</m:t>
                      </m:r>
                    </m:oMath>
                  </m:oMathPara>
                </a14:m>
                <a:endParaRPr lang="en-US" sz="17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pPr fontAlgn="base"/>
                <a:r>
                  <a:rPr lang="en-US" sz="1700" b="0" i="0" u="none" strike="noStrike" dirty="0">
                    <a:effectLst/>
                    <a:latin typeface="Arial" panose="020B0604020202020204" pitchFamily="34" charset="0"/>
                  </a:rPr>
                  <a:t>A grid search is computationally viable for segment fold 1 events.</a:t>
                </a:r>
              </a:p>
              <a:p>
                <a:pPr rtl="0" fontAlgn="base">
                  <a:buFont typeface="Arial" panose="020B0604020202020204" pitchFamily="34" charset="0"/>
                  <a:buChar char="•"/>
                </a:pPr>
                <a:r>
                  <a:rPr lang="en-US" sz="1700" b="0" i="0" u="none" strike="noStrike" dirty="0">
                    <a:effectLst/>
                    <a:latin typeface="Arial" panose="020B0604020202020204" pitchFamily="34" charset="0"/>
                  </a:rPr>
                  <a:t>However, it is computationally expensive to do it for higher folds.</a:t>
                </a:r>
              </a:p>
              <a:p>
                <a:pPr fontAlgn="base"/>
                <a:r>
                  <a:rPr lang="en-US" sz="1700" dirty="0">
                    <a:latin typeface="Arial" panose="020B0604020202020204" pitchFamily="34" charset="0"/>
                  </a:rPr>
                  <a:t>The comparison is performed against the ADL-simulated database of all possible signals.</a:t>
                </a:r>
                <a:endParaRPr lang="en-US" sz="17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B702-B9DC-3CEE-4E6A-E67E9E740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409568"/>
                <a:ext cx="5981278" cy="3690551"/>
              </a:xfrm>
              <a:blipFill>
                <a:blip r:embed="rId3"/>
                <a:stretch>
                  <a:fillRect l="-636" t="-1370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D1FB09-0B28-9692-D847-70DDE6E4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779228" y="829618"/>
            <a:ext cx="5279600" cy="35373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5DCD3A-610A-2805-7CA7-363DCF7DF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18186"/>
              </p:ext>
            </p:extLst>
          </p:nvPr>
        </p:nvGraphicFramePr>
        <p:xfrm>
          <a:off x="7516078" y="4535828"/>
          <a:ext cx="4153757" cy="215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79">
                  <a:extLst>
                    <a:ext uri="{9D8B030D-6E8A-4147-A177-3AD203B41FA5}">
                      <a16:colId xmlns:a16="http://schemas.microsoft.com/office/drawing/2014/main" val="2634473800"/>
                    </a:ext>
                  </a:extLst>
                </a:gridCol>
                <a:gridCol w="1527439">
                  <a:extLst>
                    <a:ext uri="{9D8B030D-6E8A-4147-A177-3AD203B41FA5}">
                      <a16:colId xmlns:a16="http://schemas.microsoft.com/office/drawing/2014/main" val="3665673155"/>
                    </a:ext>
                  </a:extLst>
                </a:gridCol>
                <a:gridCol w="1527439">
                  <a:extLst>
                    <a:ext uri="{9D8B030D-6E8A-4147-A177-3AD203B41FA5}">
                      <a16:colId xmlns:a16="http://schemas.microsoft.com/office/drawing/2014/main" val="211125570"/>
                    </a:ext>
                  </a:extLst>
                </a:gridCol>
              </a:tblGrid>
              <a:tr h="374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Segment Fold</a:t>
                      </a:r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Min Possible Combinations</a:t>
                      </a:r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Max Possible Combinations</a:t>
                      </a:r>
                    </a:p>
                    <a:p>
                      <a:pPr algn="ctr"/>
                      <a:endParaRPr lang="en-US" sz="1800"/>
                    </a:p>
                  </a:txBody>
                  <a:tcPr marL="103984" marR="103984" marT="51992" marB="51992"/>
                </a:tc>
                <a:extLst>
                  <a:ext uri="{0D108BD9-81ED-4DB2-BD59-A6C34878D82A}">
                    <a16:rowId xmlns:a16="http://schemas.microsoft.com/office/drawing/2014/main" val="746175895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2700</a:t>
                      </a:r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42000</a:t>
                      </a:r>
                    </a:p>
                  </a:txBody>
                  <a:tcPr marL="103984" marR="103984" marT="51992" marB="51992"/>
                </a:tc>
                <a:extLst>
                  <a:ext uri="{0D108BD9-81ED-4DB2-BD59-A6C34878D82A}">
                    <a16:rowId xmlns:a16="http://schemas.microsoft.com/office/drawing/2014/main" val="1628346024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</a:t>
                      </a:r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 x 10</a:t>
                      </a:r>
                      <a:r>
                        <a:rPr lang="en-US" sz="2000" b="0" i="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000" baseline="30000"/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966 x 10</a:t>
                      </a:r>
                      <a:r>
                        <a:rPr lang="en-US" sz="2000" b="0" i="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000" baseline="30000"/>
                    </a:p>
                  </a:txBody>
                  <a:tcPr marL="103984" marR="103984" marT="51992" marB="51992"/>
                </a:tc>
                <a:extLst>
                  <a:ext uri="{0D108BD9-81ED-4DB2-BD59-A6C34878D82A}">
                    <a16:rowId xmlns:a16="http://schemas.microsoft.com/office/drawing/2014/main" val="3083265045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</a:t>
                      </a:r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 x 10</a:t>
                      </a:r>
                      <a:r>
                        <a:rPr lang="en-US" sz="2000" baseline="30000"/>
                        <a:t>10</a:t>
                      </a:r>
                    </a:p>
                  </a:txBody>
                  <a:tcPr marL="103984" marR="103984" marT="51992" marB="51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2.12 x 10</a:t>
                      </a:r>
                      <a:r>
                        <a:rPr lang="en-US" sz="2000" baseline="30000" dirty="0"/>
                        <a:t>14</a:t>
                      </a:r>
                    </a:p>
                  </a:txBody>
                  <a:tcPr marL="103984" marR="103984" marT="51992" marB="51992"/>
                </a:tc>
                <a:extLst>
                  <a:ext uri="{0D108BD9-81ED-4DB2-BD59-A6C34878D82A}">
                    <a16:rowId xmlns:a16="http://schemas.microsoft.com/office/drawing/2014/main" val="422733496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1F3C8-7C9D-9D8A-7A70-6E7C5AB5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193" y="6492875"/>
            <a:ext cx="2743200" cy="365125"/>
          </a:xfrm>
        </p:spPr>
        <p:txBody>
          <a:bodyPr/>
          <a:lstStyle/>
          <a:p>
            <a:fld id="{148CC95F-0247-41B6-91CF-DC97C76A70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8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95FC3-72AD-4C24-3E69-1BFC683A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07" y="486356"/>
            <a:ext cx="5919782" cy="1642969"/>
          </a:xfrm>
        </p:spPr>
        <p:txBody>
          <a:bodyPr anchor="b">
            <a:normAutofit/>
          </a:bodyPr>
          <a:lstStyle/>
          <a:p>
            <a:pPr rtl="0"/>
            <a:r>
              <a:rPr lang="en-US" sz="3700" b="1" i="0" u="none" strike="noStrike" dirty="0">
                <a:effectLst/>
                <a:latin typeface="Arial" panose="020B0604020202020204" pitchFamily="34" charset="0"/>
              </a:rPr>
              <a:t>Adaptive Grid Search (Two-steps search)</a:t>
            </a:r>
            <a:endParaRPr lang="en-US" sz="3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5751-58D3-896F-4222-55AC8CF3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adaptive grid search is a two-step process that divides the search area into coarse and fine searches.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coarse search should indicate the volume of interaction.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fine search involves a 1 mm grid search within the coarse search area to determine the exact interaction positions.</a:t>
            </a:r>
            <a:endParaRPr lang="en-US" sz="2000" dirty="0"/>
          </a:p>
        </p:txBody>
      </p:sp>
      <p:pic>
        <p:nvPicPr>
          <p:cNvPr id="5" name="Picture 4" descr="A diagram of a cylinder&#10;&#10;AI-generated content may be incorrect.">
            <a:extLst>
              <a:ext uri="{FF2B5EF4-FFF2-40B4-BE49-F238E27FC236}">
                <a16:creationId xmlns:a16="http://schemas.microsoft.com/office/drawing/2014/main" id="{4D76F537-A041-CF12-AC46-9E7F2D1F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82815-1983-4EF1-F98B-7B984D3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79B8A-96D6-ADC1-F40A-E8DBC03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AGS on Fold 1 Events.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F6C4-B14B-7917-1D5B-203359FA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integrity of the adaptive search was verified by testing it on pencil beam experimental fold 1 events and comparing the results to those of a grid search.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results of the grid search (GS) and adaptive grid search (AGS) are nearly identical.</a:t>
            </a:r>
          </a:p>
          <a:p>
            <a:pPr fontAlgn="base"/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AGS is an order of magnitude faster than the GS.</a:t>
            </a:r>
          </a:p>
          <a:p>
            <a:endParaRPr lang="en-US" sz="2000" dirty="0"/>
          </a:p>
        </p:txBody>
      </p:sp>
      <p:pic>
        <p:nvPicPr>
          <p:cNvPr id="11" name="Picture 10" descr="A graph of a graph of a number of colors&#10;&#10;AI-generated content may be incorrect.">
            <a:extLst>
              <a:ext uri="{FF2B5EF4-FFF2-40B4-BE49-F238E27FC236}">
                <a16:creationId xmlns:a16="http://schemas.microsoft.com/office/drawing/2014/main" id="{38AB05F5-9547-FA7F-7E97-4BF417371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150" y="197959"/>
            <a:ext cx="2845810" cy="2979906"/>
          </a:xfrm>
          <a:prstGeom prst="rect">
            <a:avLst/>
          </a:prstGeom>
        </p:spPr>
      </p:pic>
      <p:pic>
        <p:nvPicPr>
          <p:cNvPr id="9" name="Picture 8" descr="A graph of a number of colors&#10;&#10;AI-generated content may be incorrect.">
            <a:extLst>
              <a:ext uri="{FF2B5EF4-FFF2-40B4-BE49-F238E27FC236}">
                <a16:creationId xmlns:a16="http://schemas.microsoft.com/office/drawing/2014/main" id="{122A013B-D72A-89AC-F2DF-D9E25C65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150" y="3375824"/>
            <a:ext cx="2888443" cy="30245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9B232-03EB-AF47-27CC-472BA6D0B882}"/>
              </a:ext>
            </a:extLst>
          </p:cNvPr>
          <p:cNvSpPr txBox="1"/>
          <p:nvPr/>
        </p:nvSpPr>
        <p:spPr>
          <a:xfrm>
            <a:off x="7502884" y="1457080"/>
            <a:ext cx="91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8720E-B617-20BF-0AE1-BB13B75395E2}"/>
              </a:ext>
            </a:extLst>
          </p:cNvPr>
          <p:cNvSpPr txBox="1"/>
          <p:nvPr/>
        </p:nvSpPr>
        <p:spPr>
          <a:xfrm>
            <a:off x="7477483" y="4558500"/>
            <a:ext cx="91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AGS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98C84D0-BB75-FC15-EDDB-FBE07014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2846B-2906-21A8-C414-1B6ABDD4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48" y="427140"/>
            <a:ext cx="5880100" cy="1642969"/>
          </a:xfrm>
        </p:spPr>
        <p:txBody>
          <a:bodyPr anchor="b">
            <a:normAutofit/>
          </a:bodyPr>
          <a:lstStyle/>
          <a:p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Testing AGS on Fold 2 using GEANT4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6B1D-0545-4AA6-07E7-85B36E6F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AGS PSA was tested on GEANT4 data, where the interaction positions and energies were extracted and mapped to the closest points in the database.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test was conducted under ideal conditions to determine the theoretical limits of the AGS PSA.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The experimental uncertainties that affect the PSA include electrical noise and time alignment uncertainties.</a:t>
            </a:r>
            <a:endParaRPr lang="en-US" sz="20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9CE7EC-CCAE-B3D4-9A4E-250F3435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55" t="16342" r="15065" b="22044"/>
          <a:stretch/>
        </p:blipFill>
        <p:spPr>
          <a:xfrm>
            <a:off x="6512442" y="1213227"/>
            <a:ext cx="5201023" cy="40177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7984-0F68-1731-5B52-B1D5C549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6C1D4-0493-7E75-5CB9-626A84CF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5376045" cy="16429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 of Ideal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9497E-5A54-F8BE-A5FE-00A9A3519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mean Euclidean distance deviation (MEDD) was found to be 2.28 mm.</a:t>
            </a:r>
          </a:p>
          <a:p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PSA has an intrinsic error due to being stuck in local minima while searching for the best match.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results depend on the selected coarse and fine points.</a:t>
            </a:r>
          </a:p>
        </p:txBody>
      </p:sp>
      <p:pic>
        <p:nvPicPr>
          <p:cNvPr id="5" name="Picture 4" descr="A graph with red lines&#10;&#10;AI-generated content may be incorrect.">
            <a:extLst>
              <a:ext uri="{FF2B5EF4-FFF2-40B4-BE49-F238E27FC236}">
                <a16:creationId xmlns:a16="http://schemas.microsoft.com/office/drawing/2014/main" id="{10728908-A285-3EBD-7ED8-2A99E40F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603303"/>
            <a:ext cx="5201023" cy="32376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85F5-2BAE-6EA3-5383-638D3185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13513</TotalTime>
  <Words>1125</Words>
  <Application>Microsoft Macintosh PowerPoint</Application>
  <PresentationFormat>Widescreen</PresentationFormat>
  <Paragraphs>125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 Math</vt:lpstr>
      <vt:lpstr>Office 2013 - 2022 Theme</vt:lpstr>
      <vt:lpstr>Position Reconstruction of Multiple Interactions Gamma Events in SIGMA Detector Using Adaptive Grid Search Algorithm</vt:lpstr>
      <vt:lpstr>What the purpose of SIGMA?</vt:lpstr>
      <vt:lpstr>What is SIGMA?</vt:lpstr>
      <vt:lpstr>Single- and Multi-fold events</vt:lpstr>
      <vt:lpstr>Pulse Shape Analysis (PSA)</vt:lpstr>
      <vt:lpstr>Adaptive Grid Search (Two-steps search)</vt:lpstr>
      <vt:lpstr>AGS on Fold 1 Events.</vt:lpstr>
      <vt:lpstr>Testing AGS on Fold 2 using GEANT4</vt:lpstr>
      <vt:lpstr>Results of Ideal Conditions</vt:lpstr>
      <vt:lpstr>PowerPoint Presentation</vt:lpstr>
      <vt:lpstr>Test on Experimental Data</vt:lpstr>
      <vt:lpstr>Results of Experimental PSA</vt:lpstr>
      <vt:lpstr>Conclusion</vt:lpstr>
      <vt:lpstr>Thank You for listening </vt:lpstr>
      <vt:lpstr>APPENDIX</vt:lpstr>
      <vt:lpstr>ADL Simulation</vt:lpstr>
      <vt:lpstr>ADL Verification</vt:lpstr>
      <vt:lpstr>Results of Experimental PSA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Altasan, Nawaf</dc:creator>
  <cp:lastModifiedBy>Altasan, Nawaf</cp:lastModifiedBy>
  <cp:revision>27</cp:revision>
  <dcterms:created xsi:type="dcterms:W3CDTF">2025-04-14T10:56:45Z</dcterms:created>
  <dcterms:modified xsi:type="dcterms:W3CDTF">2025-04-23T20:10:27Z</dcterms:modified>
</cp:coreProperties>
</file>