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77" r:id="rId11"/>
    <p:sldId id="264" r:id="rId12"/>
    <p:sldId id="265" r:id="rId13"/>
    <p:sldId id="266" r:id="rId14"/>
    <p:sldId id="269" r:id="rId15"/>
    <p:sldId id="270" r:id="rId16"/>
    <p:sldId id="275" r:id="rId17"/>
    <p:sldId id="273" r:id="rId18"/>
    <p:sldId id="263" r:id="rId19"/>
    <p:sldId id="267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485C51-303E-615D-349D-69B8CDCBE0A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E8315-80DC-E8EA-5394-0E35F5D9CDF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1776F6C-CD8B-434C-A205-5411267DE91E}" type="datetime1">
              <a:rPr lang="en-GB"/>
              <a:pPr lvl="0"/>
              <a:t>22/04/2025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8D3856-E5E3-DA77-D613-C8BC7F509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78F4BD-FA3D-02F4-730E-36826DEB196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7673E-BAA2-54FF-C02B-B4E2F9B8621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A938B-53D4-FA41-007A-AEBD6E4F04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C146940-2D5B-47C0-BAFD-E8A7C5670A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D449-ACEB-93E1-1A66-16339DFA19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736B6-FBB3-F561-9E18-1839A64EC8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D7CE-AD1E-BE48-3D08-0321E7F607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440F6-4117-4476-9DE0-453E5E0E47D6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599A5-D7A8-0BA6-5392-48FEEEB439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E09C-0AD8-9399-2A4F-BDAE4B40C3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C3F88-1CE4-4129-8DEC-D9412E6F9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876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5779-ECE8-6BC1-90C1-822264FBF3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E0F7D-BDC6-38BB-4B2C-89C5D55356F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AE58-408F-DE17-CBCA-09CFEB3C70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4F139-7861-4153-BDB4-E6C828CA20B6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5ACA-11AF-B714-FF97-B0A2DEB073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64657-493D-31A6-4E12-04DE63102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ECADB2-7E26-4408-9837-6D86FF40D2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7661A-4FDA-9EFA-EE3E-BB96A1DE90A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872D6-242E-724B-6E57-815AA6B76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394D9-E6AF-1D9E-1286-EA6FA20FC4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10024-EE26-4B50-84BA-DB1E5A15E8E6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33FA-0A6F-F358-119C-D416EC8FF2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D1D30-0600-9F88-0373-83E8E944EF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65D1D7-9309-4C93-B038-DB3531E335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6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773D-0E5F-6C7A-1D03-80D08DBE5E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81DC-CD5F-ED7C-65DF-DBCE3BAE9B9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724ED-471C-9D38-98AF-262BBD916E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E4A15-3D75-480B-8A0D-A2CF71F01B2D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A8F03-BC9F-3512-1DAA-FE24485435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8F4A-F029-2365-7B2D-87FA07FB4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665C3-951D-4414-9D4E-DA4A75A828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80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61B8-DD7F-4FAB-34C8-CD9ECB4EC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3C24A-3C7C-634E-DCA2-9F5E02E70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A0BC-ED3D-8009-2104-AAF478C459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A8A1E-DD5A-486E-8F41-9E4323A71947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1679-8300-BB72-661D-B180047AA5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E4FC-B8D1-3840-7A20-2836785323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7B0495-0BF4-480B-8F21-298319ABA0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7C0F-B80F-3350-12A9-145A072AB7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FB42-4599-3F3A-082F-194B914765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49A6D-9984-1601-4E62-32B25B62F6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D8439-D820-62DA-993B-961765B75A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3DE3C2-65B0-49ED-A6B4-2C6020FB1758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D3800-0A09-9383-F4B3-F521C6DBF1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5BBF-347F-307B-1092-0870E5C5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298A3-10F6-41C9-9A75-2EABA254D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592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BAEB-9392-4E16-4911-D26275DFC9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378DE-C389-57A7-1FBC-180E6F8A5C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25264-7947-1AEE-9B99-73F082B0EC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B496A-FA9D-89CD-B28D-9C74F1F76E9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40A17-4059-7991-715B-57A18F77AD5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4868-334D-8403-6EA5-A2822CB794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E1B7D-C2B1-404D-87F1-77EF26A878EF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D5DE5-FE7D-F0BE-09E8-F8732C8774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2CFA71-F6B7-7F43-E631-60D06DCAB7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9C601-6F38-49D2-8577-4B3C42ADF3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745-B616-1617-A9AB-4ED9FB7790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D4537-900B-85AE-DFEA-AD922EC6D9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443B81-A4AF-40BC-ADDF-506007EBE296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3822A-86CC-EA22-8282-41CA501446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5204-56E6-F034-6C09-4A119D97C2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68FB2-4216-4AB8-8E54-8DF80398D3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63BE8-3AD1-3C86-39B0-23F4226386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EA2BB-EE29-4154-ABC4-656A66B34BD9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DA2F3-31DB-C63C-794A-91F3868ADE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3E17A-6A7D-C532-945E-154D08F20A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B58E3-FCEA-428F-97C9-F49C313FDB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C26E-1A3E-9639-4DCA-1C1CE98219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AF2D-4699-E6E2-B34B-FBC3B3B3C7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C38F4-1213-B540-D688-DB099A76BD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83856-7691-8DBA-0C82-D3D57CC385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015746-FEBA-4CD9-B9C1-325D48C37B66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7CB44-C80C-6E2C-09F8-CBC6533915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FD28D-A8FB-A2DC-0066-B6521051B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E91E4-F20F-4FE1-829A-FCBBBA91AD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1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1E92-1B84-DE73-E001-F9B8F8B5F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6F2D5-5F9C-20A6-869F-2C7936139FD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23593-8140-975B-6505-C735EB546C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E6F61-FC6F-D43F-D010-982304AF0F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3CBCE-C81B-443B-A510-5AB30C45ACE0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EFB5C-B3F6-2B99-0047-AC89A73AEA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EAD19-AA3A-FC5E-64E9-DA58909C7F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692A74-4B35-499A-9F99-B104AE0485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0748A-EF1F-75D2-F485-500FC90B4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761C-4462-D27D-ACF2-DFBF62886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133B-269F-52B0-9B3D-6AADA06F29D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46DE340-B132-4EE2-8013-1B341A8D791E}" type="datetime1">
              <a:rPr lang="en-US"/>
              <a:pPr lvl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E5D7-45B3-7EC6-C9FB-FE3B91F032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F04FD-2C53-D2F5-0874-1023AB45F1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5261B9F-BAEF-4F83-970B-081800F326E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0885-5F59-BC14-7AD3-C22282C30E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3016" y="1122361"/>
            <a:ext cx="10630786" cy="2387598"/>
          </a:xfrm>
        </p:spPr>
        <p:txBody>
          <a:bodyPr/>
          <a:lstStyle/>
          <a:p>
            <a:pPr lvl="0"/>
            <a:r>
              <a:rPr lang="en-US" sz="5400"/>
              <a:t>Thermal Effects in the dynamic simulation of the neutron capture reaction in </a:t>
            </a:r>
            <a:r>
              <a:rPr lang="en-US" sz="5400" baseline="30000"/>
              <a:t>188</a:t>
            </a:r>
            <a:r>
              <a:rPr lang="en-US" sz="5400"/>
              <a:t>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622CC-418C-E025-322E-472CFE7DAF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By: Nick Lightfoot</a:t>
            </a:r>
          </a:p>
          <a:p>
            <a:pPr lvl="0"/>
            <a:r>
              <a:rPr lang="en-US"/>
              <a:t>Supervisors: Alexis Diaz-Torres, Paul Stevenson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E21DE-4563-29F6-AB72-93E069FE323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1F21D5-434D-401F-95E9-B60DA113583D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C7DBE77C-5D41-7033-12A7-D6300CE1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9D6F-05C8-874C-81F5-D9B076B61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Varying hexadecapole deformation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067EC-181B-B60C-7DB9-282787744FF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</p:spPr>
            <p:txBody>
              <a:bodyPr anchor="ctr"/>
              <a:lstStyle/>
              <a:p>
                <a:pPr lvl="0"/>
                <a:r>
                  <a:rPr lang="en-US"/>
                  <a:t>Hexadecapole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/>
                  <a:t>) deformation changes:</a:t>
                </a:r>
              </a:p>
              <a:p>
                <a:pPr lvl="1"/>
                <a:r>
                  <a:rPr lang="en-US"/>
                  <a:t>Depth</a:t>
                </a:r>
              </a:p>
              <a:p>
                <a:pPr lvl="1"/>
                <a:r>
                  <a:rPr lang="en-US"/>
                  <a:t>Position</a:t>
                </a:r>
              </a:p>
              <a:p>
                <a:pPr lvl="0"/>
                <a:r>
                  <a:rPr lang="en-US"/>
                  <a:t>No deformation means no coupling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=−0.059</m:t>
                    </m:r>
                  </m:oMath>
                </a14:m>
                <a:r>
                  <a:rPr lang="en-US"/>
                  <a:t> </a:t>
                </a:r>
              </a:p>
              <a:p>
                <a:pPr lvl="0"/>
                <a:endParaRPr lang="en-US" sz="20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067EC-181B-B60C-7DB9-282787744FF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  <a:blipFill>
                <a:blip r:embed="rId2"/>
                <a:stretch>
                  <a:fillRect l="-2423" t="-503" r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AF7714F-0D9B-E615-C1DF-E8E24F5C649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BAB21F-C2C6-46C3-8F90-CE5206723278}" type="slidenum">
              <a:t>10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E2936256-B082-9BB1-0964-8E11F0A8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02BA4684-108B-00BD-1588-5B1903EBE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024" y="2160562"/>
            <a:ext cx="6574398" cy="42254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416C-0B2D-2884-52D8-FD4BD75A5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Temperature Dependent Cross Sections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7D3D6-BDE9-7892-0EE4-39514691DC8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</p:spPr>
            <p:txBody>
              <a:bodyPr anchor="ctr">
                <a:noAutofit/>
              </a:bodyPr>
              <a:lstStyle/>
              <a:p>
                <a:pPr lvl="0"/>
                <a:r>
                  <a:rPr lang="en-US"/>
                  <a:t>Use the Maxwell-Boltzmann distribution</a:t>
                </a:r>
              </a:p>
              <a:p>
                <a:pPr marL="0" lvl="0" indent="0">
                  <a:buNone/>
                </a:pPr>
                <a:endParaRPr lang="en-US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en-GB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/>
              </a:p>
              <a:p>
                <a:pPr marL="0" lvl="0" indent="0">
                  <a:buNone/>
                </a:pPr>
                <a:endParaRPr lang="en-GB" i="1">
                  <a:latin typeface="Cambria Math" pitchFamily="18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  <a:p>
                <a:pPr lvl="0"/>
                <a:r>
                  <a:rPr lang="en-US"/>
                  <a:t>Changes the model to incorporate temperature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7D3D6-BDE9-7892-0EE4-39514691DC8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  <a:blipFill>
                <a:blip r:embed="rId2"/>
                <a:stretch>
                  <a:fillRect l="-2423" t="-2358" b="-4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6FE9-29BB-6FC0-917F-5424CFD5E86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70849F-CA76-4D84-B3AB-31F932133CE5}" type="slidenum">
              <a:t>11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05FE775F-86FB-9FFF-D8B3-0F45FB7F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graph of a number of energy&#10;&#10;AI-generated content may be incorrect.">
            <a:extLst>
              <a:ext uri="{FF2B5EF4-FFF2-40B4-BE49-F238E27FC236}">
                <a16:creationId xmlns:a16="http://schemas.microsoft.com/office/drawing/2014/main" id="{09F65A8E-5370-E78A-870C-93933924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647" y="1897005"/>
            <a:ext cx="6703484" cy="41524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8F55-D21B-2711-1BD9-39B157433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Reaction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A0EB6-AFCB-BD03-6100-DB44F0B6E3A0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144652"/>
                <a:ext cx="10363196" cy="4713347"/>
              </a:xfrm>
            </p:spPr>
            <p:txBody>
              <a:bodyPr/>
              <a:lstStyle/>
              <a:p>
                <a:pPr lvl="0">
                  <a:lnSpc>
                    <a:spcPct val="80000"/>
                  </a:lnSpc>
                </a:pPr>
                <a:r>
                  <a:rPr lang="en-US" sz="3100"/>
                  <a:t>Describes the amount of reactions happening per unit of volume per time period</a:t>
                </a:r>
              </a:p>
              <a:p>
                <a:pPr lvl="0">
                  <a:lnSpc>
                    <a:spcPct val="80000"/>
                  </a:lnSpc>
                </a:pPr>
                <a:r>
                  <a:rPr lang="en-US" sz="3100"/>
                  <a:t>Calculated with a convolution of velocity with the Maxwell-Boltzmann speed distribution</a:t>
                </a:r>
              </a:p>
              <a:p>
                <a:pPr marL="0" lvl="0" indent="0">
                  <a:lnSpc>
                    <a:spcPct val="80000"/>
                  </a:lnSpc>
                  <a:buNone/>
                </a:pPr>
                <a:endParaRPr lang="en-US" sz="310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GB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  <a:p>
                <a:pPr marL="0" lvl="0" indent="0">
                  <a:lnSpc>
                    <a:spcPct val="80000"/>
                  </a:lnSpc>
                  <a:buNone/>
                </a:pPr>
                <a:endParaRPr lang="en-US" sz="260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GB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600"/>
              </a:p>
              <a:p>
                <a:pPr lvl="0">
                  <a:lnSpc>
                    <a:spcPct val="80000"/>
                  </a:lnSpc>
                </a:pPr>
                <a:endParaRPr lang="en-US" sz="26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5A0EB6-AFCB-BD03-6100-DB44F0B6E3A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44652"/>
                <a:ext cx="10363196" cy="4713347"/>
              </a:xfrm>
              <a:blipFill>
                <a:blip r:embed="rId2"/>
                <a:stretch>
                  <a:fillRect l="-1294" t="-3364" r="-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5D94D-B788-F564-50F6-3357E506876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BFF2EB-121A-49F9-B5E3-E1DB75DC6202}" type="slidenum">
              <a:t>12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0957C642-DC60-4B30-7458-8AAEC851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C86C-1467-8AA7-18FC-1DFF0D9F4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08" y="438299"/>
            <a:ext cx="10363196" cy="1187567"/>
          </a:xfrm>
        </p:spPr>
        <p:txBody>
          <a:bodyPr/>
          <a:lstStyle/>
          <a:p>
            <a:pPr lvl="0"/>
            <a:r>
              <a:rPr lang="en-US"/>
              <a:t>Results</a:t>
            </a:r>
            <a:br>
              <a:rPr lang="en-US"/>
            </a:br>
            <a:r>
              <a:rPr lang="en-US" sz="2800"/>
              <a:t>The difference temperature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8CC7-9266-6B94-799F-6DAE318115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37441"/>
            <a:ext cx="3840717" cy="4327708"/>
          </a:xfrm>
        </p:spPr>
        <p:txBody>
          <a:bodyPr/>
          <a:lstStyle/>
          <a:p>
            <a:pPr lvl="0"/>
            <a:r>
              <a:rPr lang="en-US"/>
              <a:t>TDCCWP with and without temperature</a:t>
            </a:r>
          </a:p>
          <a:p>
            <a:pPr lvl="0"/>
            <a:r>
              <a:rPr lang="en-US"/>
              <a:t>Temperature dependence deviates around the first excited state, 155 keV</a:t>
            </a:r>
          </a:p>
          <a:p>
            <a:pPr lvl="0"/>
            <a:r>
              <a:rPr lang="en-US"/>
              <a:t>Shows the dominance of small thermal energies.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9B3271-7BA7-502C-F8AB-DFBAAB87DA5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EBEF0E-EAA2-4666-9B72-C77813A159A5}" type="slidenum">
              <a:t>13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40328396-577B-7C86-509A-4B4BA9DA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F0C8FBF-4775-7D78-6422-308A62CD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50" y="1622328"/>
            <a:ext cx="6759089" cy="41719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C1FF-1B65-664F-6933-90F75AACE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07502"/>
            <a:ext cx="10363196" cy="1187567"/>
          </a:xfrm>
        </p:spPr>
        <p:txBody>
          <a:bodyPr/>
          <a:lstStyle/>
          <a:p>
            <a:pPr lvl="0"/>
            <a:r>
              <a:rPr lang="en-US"/>
              <a:t>Conclusion</a:t>
            </a:r>
            <a:br>
              <a:rPr lang="en-US"/>
            </a:br>
            <a:r>
              <a:rPr lang="en-US" sz="2800"/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E5EA4-AB4F-96F5-625C-33B318E534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35160"/>
            <a:ext cx="10363196" cy="3382658"/>
          </a:xfrm>
        </p:spPr>
        <p:txBody>
          <a:bodyPr/>
          <a:lstStyle/>
          <a:p>
            <a:pPr lvl="0"/>
            <a:r>
              <a:rPr lang="en-US"/>
              <a:t>Look at the neutron capture of </a:t>
            </a:r>
            <a:r>
              <a:rPr lang="en-US" baseline="30000"/>
              <a:t>186</a:t>
            </a:r>
            <a:r>
              <a:rPr lang="en-US"/>
              <a:t>Os specifically which looks directly at the isotope in the Re-Os clock</a:t>
            </a:r>
          </a:p>
          <a:p>
            <a:pPr lvl="0"/>
            <a:r>
              <a:rPr lang="en-US"/>
              <a:t>Explore other isotopes</a:t>
            </a:r>
          </a:p>
          <a:p>
            <a:pPr lvl="1"/>
            <a:r>
              <a:rPr lang="en-US"/>
              <a:t> </a:t>
            </a:r>
            <a:r>
              <a:rPr lang="en-US" baseline="30000"/>
              <a:t>99</a:t>
            </a:r>
            <a:r>
              <a:rPr lang="en-US"/>
              <a:t>Zr to look at nuclear waste transmutation</a:t>
            </a:r>
          </a:p>
          <a:p>
            <a:pPr lvl="1"/>
            <a:r>
              <a:rPr lang="en-US" baseline="30000"/>
              <a:t>151</a:t>
            </a:r>
            <a:r>
              <a:rPr lang="en-US"/>
              <a:t>Eu as a reactor control material</a:t>
            </a:r>
          </a:p>
          <a:p>
            <a:pPr lvl="0"/>
            <a:r>
              <a:rPr lang="en-US"/>
              <a:t>Isotopes near abundance peaks</a:t>
            </a:r>
          </a:p>
          <a:p>
            <a:pPr lvl="1"/>
            <a:r>
              <a:rPr lang="en-US"/>
              <a:t>A=80,130,138,195,208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37BEC-79BC-839A-14EE-0268A35E2BA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1507B0-34A1-4182-A861-E5889DA660E7}" type="slidenum">
              <a:t>14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500BB0E3-54A9-3A13-D24D-79F427EF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45C5-2B24-611E-1E73-6CD49171E8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1170" y="373312"/>
            <a:ext cx="10363196" cy="1187567"/>
          </a:xfrm>
        </p:spPr>
        <p:txBody>
          <a:bodyPr/>
          <a:lstStyle/>
          <a:p>
            <a:pPr lvl="0"/>
            <a:r>
              <a:rPr lang="en-US"/>
              <a:t>Conclusion</a:t>
            </a:r>
            <a:br>
              <a:rPr lang="en-US"/>
            </a:br>
            <a:r>
              <a:rPr lang="en-US" sz="280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8F22-752B-D4AA-39D6-7D9DC40F1D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18061"/>
            <a:ext cx="4790660" cy="3382658"/>
          </a:xfrm>
        </p:spPr>
        <p:txBody>
          <a:bodyPr/>
          <a:lstStyle/>
          <a:p>
            <a:pPr lvl="0"/>
            <a:r>
              <a:rPr lang="en-US"/>
              <a:t>The Re-Os Clock</a:t>
            </a:r>
          </a:p>
          <a:p>
            <a:pPr lvl="0"/>
            <a:r>
              <a:rPr lang="en-US"/>
              <a:t>The underlying model of the TDCCWP</a:t>
            </a:r>
          </a:p>
          <a:p>
            <a:pPr lvl="0"/>
            <a:r>
              <a:rPr lang="en-US"/>
              <a:t>How a dynamic model works</a:t>
            </a:r>
          </a:p>
          <a:p>
            <a:pPr lvl="0"/>
            <a:r>
              <a:rPr lang="en-US"/>
              <a:t>The importance of including thermal effects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9FE17134-4E8C-7F70-B05B-9DD7A907A66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3E7585-5D10-497E-A5D8-8862436E3184}" type="slidenum">
              <a:t>15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13" descr="A logo for a university&#10;&#10;AI-generated content may be incorrect.">
            <a:extLst>
              <a:ext uri="{FF2B5EF4-FFF2-40B4-BE49-F238E27FC236}">
                <a16:creationId xmlns:a16="http://schemas.microsoft.com/office/drawing/2014/main" id="{1A85661C-C066-B63F-0614-5B65F5D4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6E9F424-4FC2-087C-3AE9-879FE28D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285" y="136529"/>
            <a:ext cx="4388434" cy="3398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92864DE-41DF-FA5A-91E4-6480B7D7A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58" y="3706511"/>
            <a:ext cx="4640982" cy="27512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5CB3-DF52-31C9-4448-E4C1C7F7DC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Coupling 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67FB-81AD-3A0B-5F9E-AAA7FBC28F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662" y="2051913"/>
            <a:ext cx="4530897" cy="3639449"/>
          </a:xfrm>
        </p:spPr>
        <p:txBody>
          <a:bodyPr anchor="ctr"/>
          <a:lstStyle/>
          <a:p>
            <a:pPr lvl="0"/>
            <a:r>
              <a:rPr lang="en-US" sz="2000"/>
              <a:t>Sum the ground state and 1st excited state contributions.</a:t>
            </a:r>
          </a:p>
          <a:p>
            <a:pPr lvl="0"/>
            <a:r>
              <a:rPr lang="en-US" sz="2000"/>
              <a:t>The first excited state is now positive.</a:t>
            </a:r>
          </a:p>
          <a:p>
            <a:pPr lvl="0"/>
            <a:r>
              <a:rPr lang="en-US" sz="2000"/>
              <a:t>Requires energy jump to go into this state.</a:t>
            </a:r>
          </a:p>
          <a:p>
            <a:pPr lvl="0"/>
            <a:r>
              <a:rPr lang="en-US" sz="2000"/>
              <a:t>Dependent on deformation from spherical.</a:t>
            </a:r>
          </a:p>
          <a:p>
            <a:pPr lvl="0"/>
            <a:r>
              <a:rPr lang="en-US" sz="2000"/>
              <a:t>When it is spherical the coupling potential is flat.</a:t>
            </a:r>
          </a:p>
          <a:p>
            <a:pPr lvl="0"/>
            <a:endParaRPr lang="en-US" sz="20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4DBCCAF-1E3F-B179-FA62-45F60A7FCFC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F8201B-4BF5-4F86-9900-D40398BF029B}" type="slidenum">
              <a:t>16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00DEA5-AC93-E1EA-9190-FDB0DA77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1" y="2764103"/>
            <a:ext cx="5150275" cy="31545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8E5073A5-8FE0-E49B-C193-7D0752D7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30DB-4FAA-18A0-4AD0-775264C659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422370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Same Level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04EC-5DD2-54AD-1165-2E44134AF9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662" y="2069634"/>
            <a:ext cx="4530897" cy="3639449"/>
          </a:xfrm>
        </p:spPr>
        <p:txBody>
          <a:bodyPr anchor="ctr"/>
          <a:lstStyle/>
          <a:p>
            <a:pPr lvl="0"/>
            <a:r>
              <a:rPr lang="en-US" sz="2000"/>
              <a:t>The entries correlating to the ground or one of the excited states sums without any cancelation.</a:t>
            </a:r>
          </a:p>
          <a:p>
            <a:pPr lvl="0"/>
            <a:r>
              <a:rPr lang="en-US" sz="2000"/>
              <a:t>These potentials depend only on the deformation of the system. </a:t>
            </a:r>
          </a:p>
          <a:p>
            <a:pPr lvl="0"/>
            <a:r>
              <a:rPr lang="en-US" sz="2000"/>
              <a:t>Integrating over the contributions from these states which correlate to intrinsic angular momenta.</a:t>
            </a:r>
          </a:p>
          <a:p>
            <a:pPr lvl="0"/>
            <a:endParaRPr lang="en-US" sz="20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D789952-87E6-6B00-787B-DA391764C2A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D70FA8-E0D7-4904-8AC0-7F88C89B962D}" type="slidenum">
              <a:t>17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746481E-4B66-EB1A-3ECF-ADA4F245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1" y="2751228"/>
            <a:ext cx="5150275" cy="31802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2A23A782-531C-E123-6183-E5CD06DF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0853-1917-EA22-C19B-81BB049E0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08" y="414671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Absorption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32EB-31C5-8E58-46D1-F5431F04DE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7608" y="1823176"/>
            <a:ext cx="4733364" cy="4351336"/>
          </a:xfrm>
        </p:spPr>
        <p:txBody>
          <a:bodyPr/>
          <a:lstStyle/>
          <a:p>
            <a:pPr lvl="0"/>
            <a:r>
              <a:rPr lang="en-US"/>
              <a:t>The absorption potential acts as a vacuum</a:t>
            </a:r>
          </a:p>
          <a:p>
            <a:pPr lvl="0"/>
            <a:r>
              <a:rPr lang="en-US"/>
              <a:t>This only applies to the part of the wave-packet that is:</a:t>
            </a:r>
          </a:p>
          <a:p>
            <a:pPr lvl="1">
              <a:buFont typeface="Courier New" pitchFamily="34"/>
              <a:buChar char="o"/>
            </a:pPr>
            <a:r>
              <a:rPr lang="en-US"/>
              <a:t>Not reflected</a:t>
            </a:r>
          </a:p>
          <a:p>
            <a:pPr lvl="0"/>
            <a:r>
              <a:rPr lang="en-US"/>
              <a:t>Parameters chosen to maximize absorption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6945A66-6C78-EE0B-D312-DB3A5775AD9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274BBE-59E5-4299-83E9-7EFFF4D72229}" type="slidenum">
              <a:t>18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8D3A28C-7374-276D-8056-6D0E1E938F84}"/>
              </a:ext>
            </a:extLst>
          </p:cNvPr>
          <p:cNvGrpSpPr/>
          <p:nvPr/>
        </p:nvGrpSpPr>
        <p:grpSpPr>
          <a:xfrm>
            <a:off x="5813508" y="2121472"/>
            <a:ext cx="6155759" cy="3754745"/>
            <a:chOff x="5813508" y="2121472"/>
            <a:chExt cx="6155759" cy="3754745"/>
          </a:xfrm>
        </p:grpSpPr>
        <p:pic>
          <p:nvPicPr>
            <p:cNvPr id="6" name="Picture 3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735B1BFC-B152-21A1-732F-787BFE5C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4314"/>
            <a:stretch>
              <a:fillRect/>
            </a:stretch>
          </p:blipFill>
          <p:spPr>
            <a:xfrm>
              <a:off x="5813508" y="2121472"/>
              <a:ext cx="6155759" cy="37547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4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906873D9-490F-4871-B989-2EAF2D6D3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706" t="25501" r="11275" b="29799"/>
            <a:stretch>
              <a:fillRect/>
            </a:stretch>
          </p:blipFill>
          <p:spPr>
            <a:xfrm>
              <a:off x="6640135" y="3164006"/>
              <a:ext cx="2251005" cy="1678362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8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88768D6D-3579-540A-537B-6DC059FB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80CC-0D1E-32A9-32CD-9BDA4B87A5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693" y="527425"/>
            <a:ext cx="10363196" cy="1187567"/>
          </a:xfrm>
        </p:spPr>
        <p:txBody>
          <a:bodyPr anchor="t"/>
          <a:lstStyle/>
          <a:p>
            <a:pPr lvl="0"/>
            <a:r>
              <a:rPr lang="en-US" sz="3700"/>
              <a:t>The TDCCWP Method </a:t>
            </a:r>
            <a:br>
              <a:rPr lang="en-US" sz="3700"/>
            </a:br>
            <a:r>
              <a:rPr lang="en-US" sz="2800"/>
              <a:t>Reflection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41AD2-1F1D-2DBC-7BBE-81292709C6C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77046" y="1919435"/>
                <a:ext cx="4996327" cy="3935129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/>
                  <a:t>Cutoff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/>
                  <a:t> fm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en-US"/>
                  <a:t>Only ground state normalization contributes to reflection</a:t>
                </a:r>
              </a:p>
              <a:p>
                <a:pPr lvl="1">
                  <a:lnSpc>
                    <a:spcPct val="110000"/>
                  </a:lnSpc>
                  <a:buFont typeface="Courier New" pitchFamily="34"/>
                  <a:buChar char="o"/>
                </a:pPr>
                <a:r>
                  <a:rPr lang="en-US" sz="2000"/>
                  <a:t>No Absorption</a:t>
                </a:r>
              </a:p>
              <a:p>
                <a:pPr lvl="1">
                  <a:lnSpc>
                    <a:spcPct val="110000"/>
                  </a:lnSpc>
                  <a:buFont typeface="Courier New" pitchFamily="34"/>
                  <a:buChar char="o"/>
                </a:pPr>
                <a:r>
                  <a:rPr lang="en-US" sz="2000"/>
                  <a:t>Normalisation from excited states assumed to be inside the nucleus and treated as absorption.</a:t>
                </a:r>
                <a:endParaRPr lang="en-US" sz="2200"/>
              </a:p>
              <a:p>
                <a:pPr marL="265176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41AD2-1F1D-2DBC-7BBE-81292709C6C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046" y="1919435"/>
                <a:ext cx="4996327" cy="3935129"/>
              </a:xfrm>
              <a:blipFill>
                <a:blip r:embed="rId2"/>
                <a:stretch>
                  <a:fillRect l="-2198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814AB68-B04B-4FE6-E6DF-A81304DB6DC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8F8A16-1A8B-4A34-A0C3-D071BE9A7D1A}" type="slidenum">
              <a:t>19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4C7A76-182D-B7BA-FDE3-BC23E5F5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74" y="1976713"/>
            <a:ext cx="6151278" cy="3820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E5A63BC9-F71C-5458-7AA3-6EE03F24A0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6716-17D9-4B4A-50A2-2645EE958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2775C-600A-D1FA-4044-7C5FE082C2D8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144652"/>
                <a:ext cx="10363196" cy="3382658"/>
              </a:xfrm>
            </p:spPr>
            <p:txBody>
              <a:bodyPr/>
              <a:lstStyle/>
              <a:p>
                <a:pPr lvl="0"/>
                <a:r>
                  <a:rPr lang="en-US"/>
                  <a:t>Why the neutron capture reaction with Osmium?</a:t>
                </a:r>
              </a:p>
              <a:p>
                <a:pPr lvl="0"/>
                <a:r>
                  <a:rPr lang="en-US"/>
                  <a:t>The Time-Dependent Coupled Channels Wave-Packet (TDCCWP) method</a:t>
                </a:r>
              </a:p>
              <a:p>
                <a:pPr lvl="0"/>
                <a:r>
                  <a:rPr lang="en-US"/>
                  <a:t>Thermal effects</a:t>
                </a:r>
              </a:p>
              <a:p>
                <a:pPr lvl="0"/>
                <a:r>
                  <a:rPr lang="en-US"/>
                  <a:t>Comparison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2775C-600A-D1FA-4044-7C5FE082C2D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44652"/>
                <a:ext cx="10363196" cy="3382658"/>
              </a:xfrm>
              <a:blipFill>
                <a:blip r:embed="rId2"/>
                <a:stretch>
                  <a:fillRect l="-1059" t="-3243" r="-1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1C362-6DDC-1B7E-127D-9486FE92AAE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3BBD2B-7031-4D6D-9CE0-2A2577E7E7FC}" type="slidenum">
              <a:t>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98806027-C148-4F9E-82B4-A479A2C1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633E-A07D-9147-EBF5-9826A90B5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36529"/>
            <a:ext cx="10515600" cy="1860401"/>
          </a:xfrm>
        </p:spPr>
        <p:txBody>
          <a:bodyPr/>
          <a:lstStyle/>
          <a:p>
            <a:pPr lvl="0"/>
            <a:r>
              <a:rPr lang="en-US" sz="3700"/>
              <a:t>The TDCCWP Method </a:t>
            </a:r>
            <a:br>
              <a:rPr lang="en-US" sz="3700"/>
            </a:br>
            <a:r>
              <a:rPr lang="en-US" sz="2800"/>
              <a:t>Transmission Coefficients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A1B21E-5048-B944-6FC6-1B423F40EB8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1181FE-1E75-401B-BFEE-84A6BB849F6B}" type="slidenum">
              <a:t>20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7BBE54-229E-C696-C1CB-71CACBAA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88" y="2500509"/>
            <a:ext cx="5828257" cy="3657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C844FBF-33F7-832D-1EAE-9A677DF6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31" y="2443697"/>
            <a:ext cx="5828257" cy="3628092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0577A9A-E341-41EA-71A9-EE9D42C3AA12}"/>
                  </a:ext>
                </a:extLst>
              </p:cNvPr>
              <p:cNvSpPr txBox="1"/>
              <p:nvPr/>
            </p:nvSpPr>
            <p:spPr>
              <a:xfrm>
                <a:off x="3948744" y="1708044"/>
                <a:ext cx="5070329" cy="79246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0577A9A-E341-41EA-71A9-EE9D42C3A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44" y="1708044"/>
                <a:ext cx="5070329" cy="792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logo for a university&#10;&#10;AI-generated content may be incorrect.">
            <a:extLst>
              <a:ext uri="{FF2B5EF4-FFF2-40B4-BE49-F238E27FC236}">
                <a16:creationId xmlns:a16="http://schemas.microsoft.com/office/drawing/2014/main" id="{E0595EA8-BF4C-F941-2ECE-5F7FD34129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B702-2CCD-D74B-31A3-DCB2A6724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41015"/>
            <a:ext cx="10363196" cy="1187567"/>
          </a:xfrm>
        </p:spPr>
        <p:txBody>
          <a:bodyPr/>
          <a:lstStyle/>
          <a:p>
            <a:pPr lvl="0"/>
            <a:r>
              <a:rPr lang="en-US" sz="3600"/>
              <a:t>Introduction</a:t>
            </a:r>
            <a:br>
              <a:rPr lang="en-US" sz="3600"/>
            </a:br>
            <a:r>
              <a:rPr lang="en-US" sz="3600"/>
              <a:t>Energy Levels for Os188</a:t>
            </a:r>
            <a:endParaRPr lang="en-US" sz="2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CCDB-AE90-C52E-A0D4-E2F5B17909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51912"/>
            <a:ext cx="6107149" cy="338265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/>
              <a:t>Low lying energy levels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Obvious observations of thermal effects</a:t>
            </a:r>
          </a:p>
          <a:p>
            <a:pPr lvl="0">
              <a:lnSpc>
                <a:spcPct val="80000"/>
              </a:lnSpc>
            </a:pPr>
            <a:r>
              <a:rPr lang="en-US"/>
              <a:t>The slow neutron capture process is dominant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Reduces the thermal energy scale to lower energies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Process found in stellar nucleosynthesis</a:t>
            </a:r>
          </a:p>
          <a:p>
            <a:pPr lvl="0">
              <a:lnSpc>
                <a:spcPct val="80000"/>
              </a:lnSpc>
            </a:pPr>
            <a:r>
              <a:rPr lang="en-US"/>
              <a:t>Useful reaction in the Re-Os clock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FA2D2B1-01B1-19D1-7984-F1E5F20A4E9A}"/>
              </a:ext>
            </a:extLst>
          </p:cNvPr>
          <p:cNvSpPr txBox="1"/>
          <p:nvPr/>
        </p:nvSpPr>
        <p:spPr>
          <a:xfrm>
            <a:off x="2872404" y="6356351"/>
            <a:ext cx="691185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Warner LB, Sheline RK. Levels of Os188. Nuclear Physics. 1962 Jun 1;36:207-27.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6267DA-6F33-6C40-C6BA-EBA880950C3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7A43AF-617F-4AC5-A515-11D3BE51902D}" type="slidenum">
              <a:t>21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6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DD7F401B-4F54-C55A-0198-F5BDF2F5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A4E2AF4E-24C8-A1DF-B602-6FDBF0B7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97" y="139391"/>
            <a:ext cx="4744080" cy="57335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CF12-157F-A919-E3A5-EAA3BB488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41015"/>
            <a:ext cx="10363196" cy="1187567"/>
          </a:xfrm>
        </p:spPr>
        <p:txBody>
          <a:bodyPr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Why Osmium?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94F0-8DB7-F02E-7817-7011D50F53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51912"/>
            <a:ext cx="10363196" cy="3382658"/>
          </a:xfrm>
        </p:spPr>
        <p:txBody>
          <a:bodyPr/>
          <a:lstStyle/>
          <a:p>
            <a:pPr lvl="0"/>
            <a:r>
              <a:rPr lang="en-US"/>
              <a:t>Low lying energy levels</a:t>
            </a:r>
          </a:p>
          <a:p>
            <a:pPr marL="493391" lvl="1">
              <a:buFont typeface="Courier New" pitchFamily="34"/>
              <a:buChar char="o"/>
            </a:pPr>
            <a:r>
              <a:rPr lang="en-US"/>
              <a:t>Obvious observations of thermal effects</a:t>
            </a:r>
          </a:p>
          <a:p>
            <a:pPr lvl="0"/>
            <a:r>
              <a:rPr lang="en-US"/>
              <a:t>The slow neutron capture process is dominant</a:t>
            </a:r>
          </a:p>
          <a:p>
            <a:pPr marL="493391" lvl="1">
              <a:buFont typeface="Courier New" pitchFamily="34"/>
              <a:buChar char="o"/>
            </a:pPr>
            <a:r>
              <a:rPr lang="en-US"/>
              <a:t>Reduces the thermal energy scale to lower energies</a:t>
            </a:r>
          </a:p>
          <a:p>
            <a:pPr marL="493391" lvl="1">
              <a:buFont typeface="Courier New" pitchFamily="34"/>
              <a:buChar char="o"/>
            </a:pPr>
            <a:r>
              <a:rPr lang="en-US"/>
              <a:t>Process found in stellar nucleosynthesis</a:t>
            </a:r>
          </a:p>
          <a:p>
            <a:pPr lvl="0"/>
            <a:r>
              <a:rPr lang="en-US"/>
              <a:t>Useful reaction in the Re-Os clock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05FF4C1-5C86-CB34-9AAC-74F10BF0D537}"/>
              </a:ext>
            </a:extLst>
          </p:cNvPr>
          <p:cNvSpPr txBox="1"/>
          <p:nvPr/>
        </p:nvSpPr>
        <p:spPr>
          <a:xfrm>
            <a:off x="2872404" y="6356351"/>
            <a:ext cx="691185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Warner LB, Sheline RK. Levels of Os188. Nuclear Physics. 1962 Jun 1;36:207-27.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260964-A8D1-8CA4-6ACC-C41C2B62F4E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FBDA94-9B8D-4D43-957A-A0A767ED2160}" type="slidenum">
              <a:t>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6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66A87FF5-001D-11C0-AE62-2A5731AB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62E7-02C7-070D-94D4-2A5DEA0CA1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626" y="476576"/>
            <a:ext cx="3859398" cy="1471543"/>
          </a:xfrm>
        </p:spPr>
        <p:txBody>
          <a:bodyPr anchor="t"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The Re-Os Clock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168B-8401-84CD-C065-2A5D400E1F69}"/>
                  </a:ext>
                </a:extLst>
              </p:cNvPr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912626" y="1948065"/>
                <a:ext cx="5076236" cy="2934401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 baseline="30000"/>
                  <a:t>187</a:t>
                </a:r>
                <a:r>
                  <a:rPr lang="en-US" sz="2800"/>
                  <a:t>Re goes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800"/>
                  <a:t> decay into </a:t>
                </a:r>
                <a:r>
                  <a:rPr lang="en-US" sz="2800" baseline="30000"/>
                  <a:t>187</a:t>
                </a:r>
                <a:r>
                  <a:rPr lang="en-US" sz="2800"/>
                  <a:t>Os (~ 41 Gyr)</a:t>
                </a:r>
              </a:p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 baseline="30000"/>
                  <a:t>186</a:t>
                </a:r>
                <a:r>
                  <a:rPr lang="en-US" sz="2800"/>
                  <a:t>Os captures a neutron to create </a:t>
                </a:r>
                <a:r>
                  <a:rPr lang="en-US" sz="2800" baseline="30000"/>
                  <a:t>187</a:t>
                </a:r>
                <a:r>
                  <a:rPr lang="en-US" sz="2800"/>
                  <a:t>Os</a:t>
                </a:r>
              </a:p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/>
                  <a:t>Results in more accurate estimation of the age of the universe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168B-8401-84CD-C065-2A5D400E1F6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912626" y="1948065"/>
                <a:ext cx="5076236" cy="2934401"/>
              </a:xfrm>
              <a:blipFill>
                <a:blip r:embed="rId2"/>
                <a:stretch>
                  <a:fillRect l="-2163" t="-1455" b="-28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2DB0E2B-095B-E084-A46E-A12B22DBC789}"/>
              </a:ext>
            </a:extLst>
          </p:cNvPr>
          <p:cNvSpPr txBox="1"/>
          <p:nvPr/>
        </p:nvSpPr>
        <p:spPr>
          <a:xfrm>
            <a:off x="3210339" y="6335018"/>
            <a:ext cx="745850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Mosconi M, et al, J. Neutron physics of the Re/Os clock. I. Measurement of the (n, γ) cross sections of Os 186, 187, 188 at the CERN n_TOF facility. Physical Review C—Nuclear Physics. 2010 Jul;82(1):015802.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5BAEBEE-6F2D-5760-7F8A-528725F7198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898CF9-073B-46F6-8433-5032197426A0}" type="slidenum">
              <a:t>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5044C73-045D-A90F-8C41-00BF87EA7083}"/>
              </a:ext>
            </a:extLst>
          </p:cNvPr>
          <p:cNvGrpSpPr/>
          <p:nvPr/>
        </p:nvGrpSpPr>
        <p:grpSpPr>
          <a:xfrm>
            <a:off x="5993526" y="1042891"/>
            <a:ext cx="6046954" cy="8537387"/>
            <a:chOff x="5993526" y="1042891"/>
            <a:chExt cx="6046954" cy="8537387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FA44E1F5-C439-BFC2-2E65-E9EBEC269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3526" y="1042891"/>
              <a:ext cx="6046954" cy="853738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Arrow: Right 10">
              <a:extLst>
                <a:ext uri="{FF2B5EF4-FFF2-40B4-BE49-F238E27FC236}">
                  <a16:creationId xmlns:a16="http://schemas.microsoft.com/office/drawing/2014/main" id="{B6BDDD98-1C82-A9B1-7F43-E99EFE2BDE27}"/>
                </a:ext>
              </a:extLst>
            </p:cNvPr>
            <p:cNvSpPr/>
            <p:nvPr/>
          </p:nvSpPr>
          <p:spPr>
            <a:xfrm>
              <a:off x="8083177" y="4303056"/>
              <a:ext cx="3570942" cy="448238"/>
            </a:xfrm>
            <a:custGeom>
              <a:avLst>
                <a:gd name="f0" fmla="val 2024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000000"/>
            </a:solidFill>
            <a:ln w="19046" cap="flat">
              <a:solidFill>
                <a:srgbClr val="04243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9" name="Arrow: Right 12">
            <a:extLst>
              <a:ext uri="{FF2B5EF4-FFF2-40B4-BE49-F238E27FC236}">
                <a16:creationId xmlns:a16="http://schemas.microsoft.com/office/drawing/2014/main" id="{C60724BC-1F79-2CE8-6531-110FF7AB431A}"/>
              </a:ext>
            </a:extLst>
          </p:cNvPr>
          <p:cNvSpPr/>
          <p:nvPr/>
        </p:nvSpPr>
        <p:spPr>
          <a:xfrm rot="12900007">
            <a:off x="10062022" y="274926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Arrow: Right 13">
            <a:extLst>
              <a:ext uri="{FF2B5EF4-FFF2-40B4-BE49-F238E27FC236}">
                <a16:creationId xmlns:a16="http://schemas.microsoft.com/office/drawing/2014/main" id="{EE41696A-AF8C-4CBF-4AF9-9E49C0F33AF2}"/>
              </a:ext>
            </a:extLst>
          </p:cNvPr>
          <p:cNvSpPr/>
          <p:nvPr/>
        </p:nvSpPr>
        <p:spPr>
          <a:xfrm>
            <a:off x="8907719" y="250455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1" name="Arrow: Right 14">
            <a:extLst>
              <a:ext uri="{FF2B5EF4-FFF2-40B4-BE49-F238E27FC236}">
                <a16:creationId xmlns:a16="http://schemas.microsoft.com/office/drawing/2014/main" id="{088D7825-B113-D143-778E-2BF10D729D5C}"/>
              </a:ext>
            </a:extLst>
          </p:cNvPr>
          <p:cNvSpPr/>
          <p:nvPr/>
        </p:nvSpPr>
        <p:spPr>
          <a:xfrm>
            <a:off x="8907719" y="357962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Arrow: Right 15">
            <a:extLst>
              <a:ext uri="{FF2B5EF4-FFF2-40B4-BE49-F238E27FC236}">
                <a16:creationId xmlns:a16="http://schemas.microsoft.com/office/drawing/2014/main" id="{FCF8A1A3-9FD6-78AA-621A-C3CBA1807433}"/>
              </a:ext>
            </a:extLst>
          </p:cNvPr>
          <p:cNvSpPr/>
          <p:nvPr/>
        </p:nvSpPr>
        <p:spPr>
          <a:xfrm>
            <a:off x="10159998" y="357962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3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E7571985-B5F8-ABCD-CC05-0C437A4EFB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1426-C647-5C86-70B1-539EE4AC4F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Static vs Dynamic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129F-EAB5-D340-8302-822658C40E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91624"/>
            <a:ext cx="10363196" cy="3382658"/>
          </a:xfrm>
        </p:spPr>
        <p:txBody>
          <a:bodyPr/>
          <a:lstStyle/>
          <a:p>
            <a:pPr marL="0" lvl="0" indent="0">
              <a:buNone/>
            </a:pPr>
            <a:r>
              <a:rPr lang="en-US" sz="2600"/>
              <a:t>Static:</a:t>
            </a:r>
          </a:p>
          <a:p>
            <a:pPr lvl="0"/>
            <a:r>
              <a:rPr lang="en-US" sz="2600"/>
              <a:t>Initialise the system</a:t>
            </a:r>
          </a:p>
          <a:p>
            <a:pPr lvl="0"/>
            <a:r>
              <a:rPr lang="en-US" sz="2600"/>
              <a:t>Solves a set of coupled Time-Independent Schr</a:t>
            </a:r>
            <a:r>
              <a:rPr lang="az-AZ" sz="2600"/>
              <a:t>ӧ</a:t>
            </a:r>
            <a:r>
              <a:rPr lang="en-GB" sz="2600"/>
              <a:t>dinger equations</a:t>
            </a:r>
            <a:endParaRPr lang="en-US" sz="2600"/>
          </a:p>
          <a:p>
            <a:pPr lvl="0"/>
            <a:r>
              <a:rPr lang="en-US" sz="2600"/>
              <a:t>Extracts final state transmission coefficients</a:t>
            </a:r>
          </a:p>
          <a:p>
            <a:pPr lvl="0"/>
            <a:r>
              <a:rPr lang="en-US" sz="2600"/>
              <a:t>Quick process, low computational time</a:t>
            </a:r>
          </a:p>
          <a:p>
            <a:pPr lvl="0"/>
            <a:r>
              <a:rPr lang="en-US" sz="2600"/>
              <a:t>Initial conditions restrain the energy range to values above the first excited state.</a:t>
            </a:r>
          </a:p>
          <a:p>
            <a:pPr marL="0" lvl="0" indent="0">
              <a:buNone/>
            </a:pP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D7954-F0AE-2CEB-76B2-C5447AE5296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2222BC-984E-47B4-AB22-7A0E37581A42}" type="slidenum">
              <a:t>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88E76981-04DD-1FCA-654A-438DC994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0549-AD72-4644-EB4C-D84B7CA6F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84211"/>
            <a:ext cx="10363196" cy="1187567"/>
          </a:xfrm>
        </p:spPr>
        <p:txBody>
          <a:bodyPr anchor="t"/>
          <a:lstStyle/>
          <a:p>
            <a:pPr lvl="0"/>
            <a:r>
              <a:rPr lang="en-US" sz="3700"/>
              <a:t>The TDCCWP Method</a:t>
            </a:r>
            <a:br>
              <a:rPr lang="en-US" sz="3700"/>
            </a:br>
            <a:r>
              <a:rPr lang="en-US" sz="2800"/>
              <a:t>Static vs Dynamic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82BA-AF1B-AE2C-F0C3-29A72087A1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825663"/>
            <a:ext cx="5105396" cy="4078342"/>
          </a:xfrm>
        </p:spPr>
        <p:txBody>
          <a:bodyPr/>
          <a:lstStyle/>
          <a:p>
            <a:pPr marL="0" lvl="0" indent="0">
              <a:buNone/>
            </a:pPr>
            <a:r>
              <a:rPr lang="en-US" sz="2600"/>
              <a:t>Dynamic:</a:t>
            </a:r>
          </a:p>
          <a:p>
            <a:pPr lvl="0"/>
            <a:r>
              <a:rPr lang="en-US" sz="2600"/>
              <a:t>Initialise the system wave-packet</a:t>
            </a:r>
          </a:p>
          <a:p>
            <a:pPr lvl="0"/>
            <a:r>
              <a:rPr lang="en-US" sz="2600"/>
              <a:t>Advance through time using the time evolution operator</a:t>
            </a:r>
          </a:p>
          <a:p>
            <a:pPr lvl="0"/>
            <a:r>
              <a:rPr lang="en-US" sz="2600"/>
              <a:t>Slower process</a:t>
            </a:r>
          </a:p>
          <a:p>
            <a:pPr lvl="0"/>
            <a:r>
              <a:rPr lang="en-US" sz="2600"/>
              <a:t>Intermediate data</a:t>
            </a:r>
          </a:p>
          <a:p>
            <a:pPr lvl="0"/>
            <a:r>
              <a:rPr lang="en-US" sz="2600"/>
              <a:t>No restriction on energy values</a:t>
            </a:r>
          </a:p>
          <a:p>
            <a:pPr lvl="0"/>
            <a:r>
              <a:rPr lang="en-US" sz="2600"/>
              <a:t>Thermal effects can be included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C7C8E67-F83A-E7DA-DADE-CE99F92DE8E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BF305B-A2E5-46AA-B7CC-F812E20CFE5E}" type="slidenum">
              <a:t>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4F5D25D-B144-1043-4906-4F23A6DF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99547"/>
            <a:ext cx="5852160" cy="4532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logo for a university&#10;&#10;AI-generated content may be incorrect.">
            <a:extLst>
              <a:ext uri="{FF2B5EF4-FFF2-40B4-BE49-F238E27FC236}">
                <a16:creationId xmlns:a16="http://schemas.microsoft.com/office/drawing/2014/main" id="{B3697098-3DFD-D0C1-4255-D9138611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22E0-4277-EA3D-6DF5-4FEC20F02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130" y="487018"/>
            <a:ext cx="10363196" cy="1187567"/>
          </a:xfrm>
        </p:spPr>
        <p:txBody>
          <a:bodyPr anchor="t"/>
          <a:lstStyle/>
          <a:p>
            <a:pPr lvl="0"/>
            <a:r>
              <a:rPr lang="en-US" sz="3700"/>
              <a:t>The TDCCWP Method</a:t>
            </a:r>
            <a:br>
              <a:rPr lang="en-US" sz="3700"/>
            </a:br>
            <a:r>
              <a:rPr lang="en-US" sz="2800"/>
              <a:t>Nuclear Potential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40F6-DB66-39B7-593B-913D5B12E08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261009"/>
                <a:ext cx="5405118" cy="3210476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2600"/>
                  <a:t>Generate using a Hartree-Fock many-body model</a:t>
                </a:r>
              </a:p>
              <a:p>
                <a:pPr lvl="0"/>
                <a:r>
                  <a:rPr lang="en-US" sz="2600"/>
                  <a:t>Uses all the internal nucleons of the nuclei to calculate an effective potential</a:t>
                </a:r>
              </a:p>
              <a:p>
                <a:pPr lvl="0"/>
                <a:r>
                  <a:rPr lang="en-US" sz="2600"/>
                  <a:t>Maps to a Woods-Saxon potential</a:t>
                </a:r>
              </a:p>
              <a:p>
                <a:pPr lvl="0"/>
                <a:r>
                  <a:rPr lang="en-US" sz="2600"/>
                  <a:t>Centrifugal term added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40F6-DB66-39B7-593B-913D5B12E08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261009"/>
                <a:ext cx="5405118" cy="3210476"/>
              </a:xfrm>
              <a:blipFill>
                <a:blip r:embed="rId2"/>
                <a:stretch>
                  <a:fillRect l="-1691" t="-2846" r="-1127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4F5CEF-8656-3453-7FBB-0F48A60A969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A052A8-5F19-4554-BE72-638D698BBBE8}" type="slidenum">
              <a:t>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3" descr="A graph of a line&#10;&#10;AI-generated content may be incorrect.">
            <a:extLst>
              <a:ext uri="{FF2B5EF4-FFF2-40B4-BE49-F238E27FC236}">
                <a16:creationId xmlns:a16="http://schemas.microsoft.com/office/drawing/2014/main" id="{70E672E2-738A-ACEA-D9BE-C0B04CC5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69" y="2849526"/>
            <a:ext cx="4996857" cy="32104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BA197522-6A89-00C2-C40B-6A0F3848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8CC2-8703-28EB-699B-488DED711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38299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Coupled Channels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CA41-1CDD-516A-29E7-691020325DA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150559"/>
                <a:ext cx="10363196" cy="3382658"/>
              </a:xfrm>
            </p:spPr>
            <p:txBody>
              <a:bodyPr/>
              <a:lstStyle/>
              <a:p>
                <a:pPr lvl="0"/>
                <a:r>
                  <a:rPr lang="en-US"/>
                  <a:t>Introduce energy levels</a:t>
                </a:r>
              </a:p>
              <a:p>
                <a:pPr lvl="0"/>
                <a:r>
                  <a:rPr lang="en-US"/>
                  <a:t>Divide Hamiltonian and wave-function into components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0−0</m:t>
                                </m:r>
                              </m:e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2−0</m:t>
                                </m:r>
                              </m:e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num>
                            <m:den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  <a:p>
                <a:pPr lvl="0"/>
                <a:r>
                  <a:rPr lang="en-US"/>
                  <a:t>Each component gives the interactions of the energy levels with the wave-packet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BCA41-1CDD-516A-29E7-691020325DA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50559"/>
                <a:ext cx="10363196" cy="3382658"/>
              </a:xfrm>
              <a:blipFill>
                <a:blip r:embed="rId2"/>
                <a:stretch>
                  <a:fillRect l="-1059" t="-3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CCC44-9EC5-6140-CFCB-A49F09004C9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3DFB9B-CA40-48F6-9119-D2E4D66394EF}" type="slidenum">
              <a:t>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2C8CF124-5264-6884-E560-3F7B8CE0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AD58-1356-0FE2-4679-927731C5F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Varying quadrupole deformation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A988F-3470-C9F1-AA1C-2750420AA2B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</p:spPr>
            <p:txBody>
              <a:bodyPr anchor="ctr"/>
              <a:lstStyle/>
              <a:p>
                <a:pPr lvl="0"/>
                <a:r>
                  <a:rPr lang="en-US"/>
                  <a:t>Quadrupole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deformation changes:</a:t>
                </a:r>
              </a:p>
              <a:p>
                <a:pPr lvl="1"/>
                <a:r>
                  <a:rPr lang="en-US"/>
                  <a:t>Depth</a:t>
                </a:r>
              </a:p>
              <a:p>
                <a:pPr lvl="0"/>
                <a:r>
                  <a:rPr lang="en-US"/>
                  <a:t>No deformation means no coupling</a:t>
                </a:r>
              </a:p>
              <a:p>
                <a:pPr lvl="0"/>
                <a:r>
                  <a:rPr lang="en-US"/>
                  <a:t>Only looking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here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=.179</m:t>
                    </m:r>
                  </m:oMath>
                </a14:m>
                <a:r>
                  <a:rPr lang="en-US"/>
                  <a:t> in model</a:t>
                </a:r>
              </a:p>
              <a:p>
                <a:pPr lvl="0"/>
                <a:endParaRPr lang="en-US" sz="20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A988F-3470-C9F1-AA1C-2750420AA2B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  <a:blipFill>
                <a:blip r:embed="rId2"/>
                <a:stretch>
                  <a:fillRect l="-2423" t="-2010" r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8E2255E-87A2-55FD-C1BF-FC8D1514FAA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E920B5-EEFB-4AEF-BFE3-1415F7BABB76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6FE55EE8-E18C-B8F5-E5A4-4B3B0E4F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38" y="2156621"/>
            <a:ext cx="6574398" cy="4314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1F418234-12CC-4DCF-38F6-BF93FE214C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856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Courier New</vt:lpstr>
      <vt:lpstr>Office Theme</vt:lpstr>
      <vt:lpstr>Thermal Effects in the dynamic simulation of the neutron capture reaction in 188Os</vt:lpstr>
      <vt:lpstr>Introduction Structure</vt:lpstr>
      <vt:lpstr>Introduction Why Osmium?</vt:lpstr>
      <vt:lpstr>Introduction The Re-Os Clock</vt:lpstr>
      <vt:lpstr>The TDCCWP Method Static vs Dynamic Methods</vt:lpstr>
      <vt:lpstr>The TDCCWP Method Static vs Dynamic Methods</vt:lpstr>
      <vt:lpstr>The TDCCWP Method Nuclear Potential</vt:lpstr>
      <vt:lpstr>The TDCCWP Method Coupled Channels</vt:lpstr>
      <vt:lpstr>The TDCCWP Method Coupled Channels: Varying quadrupole deformation</vt:lpstr>
      <vt:lpstr>The TDCCWP Method Coupled Channels: Varying hexadecapole deformation</vt:lpstr>
      <vt:lpstr>The TDCCWP Method Temperature Dependent Cross Sections</vt:lpstr>
      <vt:lpstr>The TDCCWP Method Reaction Rates</vt:lpstr>
      <vt:lpstr>Results The difference temperature makes</vt:lpstr>
      <vt:lpstr>Conclusion Future Ideas</vt:lpstr>
      <vt:lpstr>Conclusion Recap</vt:lpstr>
      <vt:lpstr>The TDCCWP Method Coupled Channels: Coupling Potentials</vt:lpstr>
      <vt:lpstr>The TDCCWP Method Coupled Channels: Same Level Potential</vt:lpstr>
      <vt:lpstr>The TDCCWP Method Absorption Potential</vt:lpstr>
      <vt:lpstr>The TDCCWP Method  Reflection Coefficients</vt:lpstr>
      <vt:lpstr>The TDCCWP Method  Transmission Coefficients</vt:lpstr>
      <vt:lpstr>Introduction Energy Levels for Os188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Lightfoot</dc:creator>
  <cp:lastModifiedBy>Lightfoot, Nick A (PG/R - Maths &amp; Physics)</cp:lastModifiedBy>
  <cp:revision>16</cp:revision>
  <cp:lastPrinted>2025-04-22T18:35:44Z</cp:lastPrinted>
  <dcterms:created xsi:type="dcterms:W3CDTF">2025-02-17T17:11:52Z</dcterms:created>
  <dcterms:modified xsi:type="dcterms:W3CDTF">2025-04-23T16:26:27Z</dcterms:modified>
</cp:coreProperties>
</file>