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9" r:id="rId3"/>
    <p:sldId id="260" r:id="rId4"/>
    <p:sldId id="261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00"/>
    <a:srgbClr val="73A9FF"/>
    <a:srgbClr val="7388FF"/>
    <a:srgbClr val="4FA1DB"/>
    <a:srgbClr val="1D5AB5"/>
    <a:srgbClr val="2A0059"/>
    <a:srgbClr val="660E00"/>
    <a:srgbClr val="A81600"/>
    <a:srgbClr val="B31800"/>
    <a:srgbClr val="BF2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F2F3C2-C546-B05B-1744-B913A1C0DDB7}" v="201" dt="2025-04-23T06:48:37.660"/>
    <p1510:client id="{5EDA257C-A453-C5D0-E99B-A96AB1FC8E74}" v="1" dt="2025-04-23T13:07:36.372"/>
    <p1510:client id="{B93B00E0-C38E-B386-5DEB-271D98671AC9}" v="366" dt="2025-04-24T07:00:18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7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0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4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7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3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2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88" r:id="rId6"/>
    <p:sldLayoutId id="2147483684" r:id="rId7"/>
    <p:sldLayoutId id="2147483685" r:id="rId8"/>
    <p:sldLayoutId id="2147483686" r:id="rId9"/>
    <p:sldLayoutId id="2147483687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w00431@surrey.ac.uk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hyperlink" Target="mailto:gw00431@surrey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0" name="Picture 9" descr="A large machine with many wires&#10;&#10;AI-generated content may be incorrect.">
            <a:extLst>
              <a:ext uri="{FF2B5EF4-FFF2-40B4-BE49-F238E27FC236}">
                <a16:creationId xmlns:a16="http://schemas.microsoft.com/office/drawing/2014/main" id="{6C533EEB-1717-20DE-5FE3-E3387464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60" y="-34637"/>
            <a:ext cx="9249482" cy="69371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AB476BF-4EE2-5243-CABB-6CC72C39B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8762" y="1718638"/>
            <a:ext cx="7032770" cy="3274716"/>
          </a:xfrm>
          <a:solidFill>
            <a:srgbClr val="000000">
              <a:alpha val="71000"/>
            </a:srgbClr>
          </a:solidFill>
        </p:spPr>
        <p:txBody>
          <a:bodyPr anchor="t">
            <a:normAutofit fontScale="90000"/>
          </a:bodyPr>
          <a:lstStyle/>
          <a:p>
            <a:r>
              <a:rPr lang="en-US" sz="6000" dirty="0"/>
              <a:t>Exploring unphysical quadrupole triaxiality of 200 &amp; 202Hg using Coulomb excitation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3072" y="5311426"/>
            <a:ext cx="4497883" cy="568165"/>
          </a:xfrm>
          <a:solidFill>
            <a:srgbClr val="000000">
              <a:alpha val="71000"/>
            </a:srgbClr>
          </a:solidFill>
        </p:spPr>
        <p:txBody>
          <a:bodyPr anchor="b">
            <a:noAutofit/>
          </a:bodyPr>
          <a:lstStyle/>
          <a:p>
            <a:r>
              <a:rPr lang="en-US" sz="2800" i="0" dirty="0"/>
              <a:t>Greg Willmott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E2B70-3275-DB29-4021-61CFC8CA838D}"/>
              </a:ext>
            </a:extLst>
          </p:cNvPr>
          <p:cNvSpPr/>
          <p:nvPr/>
        </p:nvSpPr>
        <p:spPr>
          <a:xfrm>
            <a:off x="4395638" y="1148589"/>
            <a:ext cx="6329785" cy="114786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75F901-1A17-E886-900D-448463186748}"/>
              </a:ext>
            </a:extLst>
          </p:cNvPr>
          <p:cNvSpPr/>
          <p:nvPr/>
        </p:nvSpPr>
        <p:spPr>
          <a:xfrm>
            <a:off x="267193" y="247401"/>
            <a:ext cx="3908961" cy="1147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BE498-200A-CDB6-96F7-68D45DB20CA4}"/>
              </a:ext>
            </a:extLst>
          </p:cNvPr>
          <p:cNvSpPr/>
          <p:nvPr/>
        </p:nvSpPr>
        <p:spPr>
          <a:xfrm>
            <a:off x="264523" y="5492336"/>
            <a:ext cx="2299344" cy="11479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I</a:t>
            </a:r>
          </a:p>
        </p:txBody>
      </p:sp>
      <p:pic>
        <p:nvPicPr>
          <p:cNvPr id="8" name="Picture 7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1FCB9329-72DE-7828-8751-E6091340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02" y="5661418"/>
            <a:ext cx="2298872" cy="805507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E115AD43-3AC8-3FD8-8D9B-CAD28EFBA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94" y="372120"/>
            <a:ext cx="3743805" cy="88019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198766-6CD2-2B8A-CC94-50EC4E80E455}"/>
              </a:ext>
            </a:extLst>
          </p:cNvPr>
          <p:cNvSpPr/>
          <p:nvPr/>
        </p:nvSpPr>
        <p:spPr>
          <a:xfrm>
            <a:off x="6610463" y="6005597"/>
            <a:ext cx="4113970" cy="106583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FBEE4-8E38-A9D7-3DAA-F91D850FA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59ADC8-C369-2590-1927-7009F35A5A51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1B1EE-FF2A-362F-3673-768278F0ACB3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6A4B4-CD7A-3AE3-9C52-814BAD5B169C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9A5D8A2B-EE41-827A-C60B-757CC2252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EB1134-6CEF-C4FE-09AB-9126D8B70733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Analysis (gammas)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B156E8-7E37-1600-78D5-B65481F2383E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75B53-D847-AC63-9FA4-3C8AD1D30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115" y="1864124"/>
            <a:ext cx="4776512" cy="295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C8881-9CB3-0251-36EA-E440B2677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98" y="1862624"/>
            <a:ext cx="4776512" cy="2977516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D247050D-A8D0-2C7A-C101-726A0591A245}"/>
              </a:ext>
            </a:extLst>
          </p:cNvPr>
          <p:cNvSpPr txBox="1"/>
          <p:nvPr/>
        </p:nvSpPr>
        <p:spPr>
          <a:xfrm>
            <a:off x="1619178" y="2303288"/>
            <a:ext cx="117396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56169"/>
                </a:solidFill>
                <a:latin typeface="Trebuchet MS"/>
                <a:cs typeface="Georgia"/>
              </a:rPr>
              <a:t>200Hg 2+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22E13C7-C86F-833A-90EF-31EF32DF79F6}"/>
              </a:ext>
            </a:extLst>
          </p:cNvPr>
          <p:cNvSpPr txBox="1"/>
          <p:nvPr/>
        </p:nvSpPr>
        <p:spPr>
          <a:xfrm>
            <a:off x="2861098" y="2210534"/>
            <a:ext cx="117396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56169"/>
                </a:solidFill>
                <a:latin typeface="Trebuchet MS"/>
                <a:cs typeface="Georgia"/>
              </a:rPr>
              <a:t>200Hg 4+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539D7F5-465B-132B-70C2-86E83AC7CFE4}"/>
              </a:ext>
            </a:extLst>
          </p:cNvPr>
          <p:cNvSpPr txBox="1"/>
          <p:nvPr/>
        </p:nvSpPr>
        <p:spPr>
          <a:xfrm>
            <a:off x="9421355" y="2031281"/>
            <a:ext cx="107496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56169"/>
                </a:solidFill>
                <a:latin typeface="Trebuchet MS"/>
              </a:rPr>
              <a:t>48Ti 2+</a:t>
            </a:r>
          </a:p>
          <a:p>
            <a:endParaRPr lang="en-US" sz="1400" dirty="0">
              <a:solidFill>
                <a:srgbClr val="556169"/>
              </a:solidFill>
              <a:latin typeface="Trebuchet MS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6471D67F-BEE3-089D-7E41-76FF2115A1F3}"/>
              </a:ext>
            </a:extLst>
          </p:cNvPr>
          <p:cNvSpPr txBox="1"/>
          <p:nvPr/>
        </p:nvSpPr>
        <p:spPr>
          <a:xfrm>
            <a:off x="8077909" y="2551320"/>
            <a:ext cx="107496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56169"/>
                </a:solidFill>
                <a:latin typeface="Trebuchet MS"/>
              </a:rPr>
              <a:t>46Ti 2+</a:t>
            </a:r>
            <a:endParaRPr lang="en-US" dirty="0">
              <a:solidFill>
                <a:srgbClr val="203D75"/>
              </a:solidFill>
              <a:latin typeface="Trebuchet MS"/>
              <a:ea typeface="Calibri"/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4D7366-E8D9-D0BB-B63B-C5FAC197A320}"/>
              </a:ext>
            </a:extLst>
          </p:cNvPr>
          <p:cNvCxnSpPr/>
          <p:nvPr/>
        </p:nvCxnSpPr>
        <p:spPr>
          <a:xfrm>
            <a:off x="8791507" y="2804605"/>
            <a:ext cx="158400" cy="23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F85A15-C94F-31EA-7A14-7272C4FBE1A7}"/>
              </a:ext>
            </a:extLst>
          </p:cNvPr>
          <p:cNvCxnSpPr>
            <a:cxnSpLocks/>
          </p:cNvCxnSpPr>
          <p:nvPr/>
        </p:nvCxnSpPr>
        <p:spPr>
          <a:xfrm flipH="1">
            <a:off x="9285993" y="2314616"/>
            <a:ext cx="152215" cy="24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4E2BB8-BF43-BA9D-740A-C27FB45940E8}"/>
              </a:ext>
            </a:extLst>
          </p:cNvPr>
          <p:cNvCxnSpPr>
            <a:cxnSpLocks/>
          </p:cNvCxnSpPr>
          <p:nvPr/>
        </p:nvCxnSpPr>
        <p:spPr>
          <a:xfrm>
            <a:off x="3332671" y="2549226"/>
            <a:ext cx="51211" cy="218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3C8F58-92D5-C639-A17D-2389426FC2CC}"/>
              </a:ext>
            </a:extLst>
          </p:cNvPr>
          <p:cNvCxnSpPr>
            <a:cxnSpLocks/>
          </p:cNvCxnSpPr>
          <p:nvPr/>
        </p:nvCxnSpPr>
        <p:spPr>
          <a:xfrm>
            <a:off x="2475982" y="2452069"/>
            <a:ext cx="259022" cy="3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">
            <a:extLst>
              <a:ext uri="{FF2B5EF4-FFF2-40B4-BE49-F238E27FC236}">
                <a16:creationId xmlns:a16="http://schemas.microsoft.com/office/drawing/2014/main" id="{001E6642-1B4E-4932-F52F-ABD18E656DF5}"/>
              </a:ext>
            </a:extLst>
          </p:cNvPr>
          <p:cNvSpPr txBox="1"/>
          <p:nvPr/>
        </p:nvSpPr>
        <p:spPr>
          <a:xfrm>
            <a:off x="1098251" y="1519652"/>
            <a:ext cx="4776837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Bierstadt"/>
                <a:cs typeface="Georgia"/>
              </a:rPr>
              <a:t>Doppler corrected on </a:t>
            </a:r>
            <a:r>
              <a:rPr lang="en-US" sz="1600" b="1" dirty="0">
                <a:solidFill>
                  <a:schemeClr val="bg1"/>
                </a:solidFill>
                <a:latin typeface="Bierstadt"/>
                <a:cs typeface="Georgia"/>
              </a:rPr>
              <a:t>beam</a:t>
            </a:r>
            <a:r>
              <a:rPr lang="en-US" sz="1600" dirty="0">
                <a:solidFill>
                  <a:schemeClr val="bg1"/>
                </a:solidFill>
                <a:latin typeface="Bierstadt"/>
                <a:cs typeface="Georgia"/>
              </a:rPr>
              <a:t> kinematic solution</a:t>
            </a:r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15D24D03-4994-6FED-F886-CBE509D1064B}"/>
              </a:ext>
            </a:extLst>
          </p:cNvPr>
          <p:cNvSpPr/>
          <p:nvPr/>
        </p:nvSpPr>
        <p:spPr>
          <a:xfrm rot="10800000">
            <a:off x="6932340" y="4980877"/>
            <a:ext cx="985024" cy="771292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2FCD047F-C347-A1B2-F445-8A03D7ED5727}"/>
              </a:ext>
            </a:extLst>
          </p:cNvPr>
          <p:cNvSpPr/>
          <p:nvPr/>
        </p:nvSpPr>
        <p:spPr>
          <a:xfrm rot="10800000" flipH="1">
            <a:off x="4181707" y="4980878"/>
            <a:ext cx="985024" cy="771292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55D966E2-C689-7F32-BD1F-E5B70AF59DAF}"/>
              </a:ext>
            </a:extLst>
          </p:cNvPr>
          <p:cNvSpPr txBox="1"/>
          <p:nvPr/>
        </p:nvSpPr>
        <p:spPr>
          <a:xfrm>
            <a:off x="5423331" y="5301509"/>
            <a:ext cx="1335359" cy="58477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>
                <a:solidFill>
                  <a:schemeClr val="bg1"/>
                </a:solidFill>
                <a:latin typeface="Bierstadt"/>
              </a:rPr>
              <a:t>Gosia</a:t>
            </a:r>
            <a:endParaRPr lang="en-US" sz="3200" i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61D0A-BB91-1362-0F1B-B0EC6AC07CC0}"/>
              </a:ext>
            </a:extLst>
          </p:cNvPr>
          <p:cNvSpPr txBox="1"/>
          <p:nvPr/>
        </p:nvSpPr>
        <p:spPr>
          <a:xfrm>
            <a:off x="1099620" y="4838415"/>
            <a:ext cx="2575505" cy="1169551"/>
          </a:xfrm>
          <a:prstGeom prst="rect">
            <a:avLst/>
          </a:prstGeom>
          <a:solidFill>
            <a:srgbClr val="001E3D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Bierstadt"/>
              </a:rPr>
              <a:t>2+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-&gt; 0+1 367.9 keV</a:t>
            </a:r>
          </a:p>
          <a:p>
            <a:r>
              <a:rPr lang="en-US" dirty="0">
                <a:solidFill>
                  <a:schemeClr val="bg1"/>
                </a:solidFill>
                <a:latin typeface="Bierstadt"/>
              </a:rPr>
              <a:t>4+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-&gt; 2+1 579.3 keV</a:t>
            </a:r>
          </a:p>
          <a:p>
            <a:r>
              <a:rPr lang="en-US" dirty="0">
                <a:solidFill>
                  <a:schemeClr val="bg1"/>
                </a:solidFill>
                <a:latin typeface="Bierstadt"/>
              </a:rPr>
              <a:t> </a:t>
            </a:r>
            <a:r>
              <a:rPr lang="en-US" sz="1600" dirty="0">
                <a:solidFill>
                  <a:schemeClr val="bg1"/>
                </a:solidFill>
                <a:latin typeface="Bierstadt"/>
              </a:rPr>
              <a:t>F.G. </a:t>
            </a:r>
            <a:r>
              <a:rPr lang="en-US" sz="1600" err="1">
                <a:solidFill>
                  <a:schemeClr val="bg1"/>
                </a:solidFill>
                <a:latin typeface="Bierstadt"/>
              </a:rPr>
              <a:t>Kondev</a:t>
            </a:r>
            <a:r>
              <a:rPr lang="en-US" sz="1600" dirty="0">
                <a:solidFill>
                  <a:schemeClr val="bg1"/>
                </a:solidFill>
                <a:latin typeface="Bierstad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Bierstadt"/>
              </a:rPr>
              <a:t>Nucl</a:t>
            </a:r>
            <a:r>
              <a:rPr lang="en-US" sz="1600" dirty="0">
                <a:solidFill>
                  <a:schemeClr val="bg1"/>
                </a:solidFill>
                <a:latin typeface="Bierstadt"/>
              </a:rPr>
              <a:t>. Data Sheets 192, 1 (2023)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0201C-9D10-9FB1-4E1A-98FCFA5C54E6}"/>
              </a:ext>
            </a:extLst>
          </p:cNvPr>
          <p:cNvSpPr txBox="1"/>
          <p:nvPr/>
        </p:nvSpPr>
        <p:spPr>
          <a:xfrm>
            <a:off x="8314698" y="4819600"/>
            <a:ext cx="2738790" cy="1169551"/>
          </a:xfrm>
          <a:prstGeom prst="rect">
            <a:avLst/>
          </a:prstGeom>
          <a:solidFill>
            <a:srgbClr val="001E3D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Bierstadt"/>
              </a:rPr>
              <a:t>2+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-&gt; 0+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889.3 keV 46Ti</a:t>
            </a:r>
          </a:p>
          <a:p>
            <a:r>
              <a:rPr lang="en-US" dirty="0">
                <a:solidFill>
                  <a:schemeClr val="bg1"/>
                </a:solidFill>
                <a:latin typeface="Bierstadt"/>
              </a:rPr>
              <a:t>2+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-&gt; 0+</a:t>
            </a:r>
            <a:r>
              <a:rPr lang="en-US" sz="1200" dirty="0">
                <a:solidFill>
                  <a:schemeClr val="bg1"/>
                </a:solidFill>
                <a:latin typeface="Bierstadt"/>
              </a:rPr>
              <a:t>1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983.5 keV 48Ti</a:t>
            </a:r>
          </a:p>
          <a:p>
            <a:r>
              <a:rPr lang="en-US" dirty="0">
                <a:solidFill>
                  <a:schemeClr val="bg1"/>
                </a:solidFill>
                <a:latin typeface="Bierstadt"/>
              </a:rPr>
              <a:t> J</a:t>
            </a:r>
            <a:r>
              <a:rPr lang="en-US" sz="1600" dirty="0">
                <a:solidFill>
                  <a:schemeClr val="bg1"/>
                </a:solidFill>
                <a:latin typeface="Bierstadt"/>
              </a:rPr>
              <a:t>. Chen </a:t>
            </a:r>
            <a:r>
              <a:rPr lang="en-US" sz="1600" err="1">
                <a:solidFill>
                  <a:schemeClr val="bg1"/>
                </a:solidFill>
                <a:latin typeface="Bierstadt"/>
              </a:rPr>
              <a:t>Nucl</a:t>
            </a:r>
            <a:r>
              <a:rPr lang="en-US" sz="1600" dirty="0">
                <a:solidFill>
                  <a:schemeClr val="bg1"/>
                </a:solidFill>
                <a:latin typeface="Bierstadt"/>
              </a:rPr>
              <a:t>. Data Sheets 179, 1 (2022)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EB343-E964-93E9-4E94-9F4A2319AE30}"/>
              </a:ext>
            </a:extLst>
          </p:cNvPr>
          <p:cNvSpPr txBox="1"/>
          <p:nvPr/>
        </p:nvSpPr>
        <p:spPr>
          <a:xfrm>
            <a:off x="7707248" y="1180813"/>
            <a:ext cx="3304847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Bierstadt"/>
              </a:rPr>
              <a:t>Sum of all 200Hg + </a:t>
            </a:r>
            <a:r>
              <a:rPr lang="en-US" dirty="0" err="1">
                <a:solidFill>
                  <a:schemeClr val="bg1"/>
                </a:solidFill>
                <a:latin typeface="Bierstadt"/>
              </a:rPr>
              <a:t>nat</a:t>
            </a:r>
            <a:r>
              <a:rPr lang="en-US" dirty="0">
                <a:solidFill>
                  <a:schemeClr val="bg1"/>
                </a:solidFill>
                <a:latin typeface="Bierstadt"/>
              </a:rPr>
              <a:t> Ti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E61F465-1ADF-3339-7BBF-1DE36C4E8BAD}"/>
              </a:ext>
            </a:extLst>
          </p:cNvPr>
          <p:cNvSpPr txBox="1"/>
          <p:nvPr/>
        </p:nvSpPr>
        <p:spPr>
          <a:xfrm>
            <a:off x="6255689" y="1528945"/>
            <a:ext cx="4773566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Bierstadt"/>
                <a:cs typeface="Georgia"/>
              </a:rPr>
              <a:t>Doppler corrected on </a:t>
            </a:r>
            <a:r>
              <a:rPr lang="en-US" sz="1600" b="1" dirty="0">
                <a:solidFill>
                  <a:schemeClr val="bg1"/>
                </a:solidFill>
                <a:latin typeface="Bierstadt"/>
                <a:cs typeface="Georgia"/>
              </a:rPr>
              <a:t>target</a:t>
            </a:r>
            <a:r>
              <a:rPr lang="en-US" sz="1600" dirty="0">
                <a:solidFill>
                  <a:schemeClr val="bg1"/>
                </a:solidFill>
                <a:latin typeface="Bierstadt"/>
                <a:cs typeface="Georgia"/>
              </a:rPr>
              <a:t> kinematic 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223DB8-F2A4-AFC3-931E-BA5F2B185C72}"/>
              </a:ext>
            </a:extLst>
          </p:cNvPr>
          <p:cNvSpPr txBox="1"/>
          <p:nvPr/>
        </p:nvSpPr>
        <p:spPr>
          <a:xfrm>
            <a:off x="331840" y="1858146"/>
            <a:ext cx="755440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β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Hg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D666E-FFA9-36E1-8F64-02FEE9CEA53F}"/>
              </a:ext>
            </a:extLst>
          </p:cNvPr>
          <p:cNvSpPr txBox="1"/>
          <p:nvPr/>
        </p:nvSpPr>
        <p:spPr>
          <a:xfrm>
            <a:off x="11018655" y="1528887"/>
            <a:ext cx="755440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β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Ti</a:t>
            </a:r>
          </a:p>
        </p:txBody>
      </p:sp>
    </p:spTree>
    <p:extLst>
      <p:ext uri="{BB962C8B-B14F-4D97-AF65-F5344CB8AC3E}">
        <p14:creationId xmlns:p14="http://schemas.microsoft.com/office/powerpoint/2010/main" val="120238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234BF-5F1C-1BD7-D1EF-CA99B75AA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63A72C-0E8E-ACA1-CB8E-CB4B1C33048C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rgbClr val="2A00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87248-B195-B8CB-6074-32427875FB8A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BBF2EA-C844-F9EE-DDBE-78336225B2D0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520C5618-A789-FD32-FC13-0F1B3FF5D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A2995C-EE0F-F6C0-4F93-717CDFF47540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Geant4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dirty="0" err="1">
                <a:solidFill>
                  <a:schemeClr val="bg1"/>
                </a:solidFill>
              </a:rPr>
              <a:t>Gammasphere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06218-72E8-ECE5-C7F7-BF3BEEF5E946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C4ADD-8937-F126-79DE-4148BCE359C6}"/>
              </a:ext>
            </a:extLst>
          </p:cNvPr>
          <p:cNvSpPr txBox="1"/>
          <p:nvPr/>
        </p:nvSpPr>
        <p:spPr>
          <a:xfrm>
            <a:off x="-29459" y="6238355"/>
            <a:ext cx="12411342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[1] A. Parmentier et al. “Absolute efficiency calibration of a coaxial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hpge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detector for quantitative 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pgaa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and t-</a:t>
            </a:r>
            <a:r>
              <a:rPr lang="en-US" sz="1200" err="1">
                <a:solidFill>
                  <a:schemeClr val="bg1"/>
                </a:solidFill>
                <a:ea typeface="+mn-lt"/>
                <a:cs typeface="+mn-lt"/>
              </a:rPr>
              <a:t>pgaa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,” Journal of Physics: Conference Series, vol. 1055, p. 012010, 7 2018.</a:t>
            </a:r>
          </a:p>
        </p:txBody>
      </p:sp>
      <p:pic>
        <p:nvPicPr>
          <p:cNvPr id="15" name="Picture 14" descr="A close-up of a device&#10;&#10;AI-generated content may be incorrect.">
            <a:extLst>
              <a:ext uri="{FF2B5EF4-FFF2-40B4-BE49-F238E27FC236}">
                <a16:creationId xmlns:a16="http://schemas.microsoft.com/office/drawing/2014/main" id="{10FC2E48-9208-AAC0-4027-C95A5366D8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9" t="52029" r="11112" b="64"/>
          <a:stretch/>
        </p:blipFill>
        <p:spPr>
          <a:xfrm>
            <a:off x="-32769" y="3723155"/>
            <a:ext cx="3924203" cy="1902530"/>
          </a:xfrm>
          <a:prstGeom prst="rect">
            <a:avLst/>
          </a:prstGeom>
        </p:spPr>
      </p:pic>
      <p:pic>
        <p:nvPicPr>
          <p:cNvPr id="16" name="Picture 15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DF8A5D9E-20D5-813B-EE27-FEA420F64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929" y="1123687"/>
            <a:ext cx="8179969" cy="3537991"/>
          </a:xfrm>
          <a:prstGeom prst="rect">
            <a:avLst/>
          </a:prstGeom>
        </p:spPr>
      </p:pic>
      <p:pic>
        <p:nvPicPr>
          <p:cNvPr id="20" name="Picture 19" descr="A circular object with different objects in it&#10;&#10;AI-generated content may be incorrect.">
            <a:extLst>
              <a:ext uri="{FF2B5EF4-FFF2-40B4-BE49-F238E27FC236}">
                <a16:creationId xmlns:a16="http://schemas.microsoft.com/office/drawing/2014/main" id="{64BF4213-F1A7-DCA8-B1DC-6B4C83A4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769" y="797586"/>
            <a:ext cx="3933360" cy="2923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6796DE-6E78-8FBC-4148-2EE3F55FF64E}"/>
              </a:ext>
            </a:extLst>
          </p:cNvPr>
          <p:cNvSpPr txBox="1"/>
          <p:nvPr/>
        </p:nvSpPr>
        <p:spPr>
          <a:xfrm>
            <a:off x="4259853" y="5275630"/>
            <a:ext cx="2051358" cy="65562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Isotropic </a:t>
            </a:r>
            <a:r>
              <a:rPr lang="en" dirty="0">
                <a:solidFill>
                  <a:schemeClr val="bg1"/>
                </a:solidFill>
                <a:ea typeface="+mn-lt"/>
                <a:cs typeface="+mn-lt"/>
              </a:rPr>
              <a:t>γ source (11 set energies)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6B2380C-C09F-5173-8E35-87848D0008AA}"/>
              </a:ext>
            </a:extLst>
          </p:cNvPr>
          <p:cNvSpPr/>
          <p:nvPr/>
        </p:nvSpPr>
        <p:spPr>
          <a:xfrm>
            <a:off x="6385335" y="5375302"/>
            <a:ext cx="1505413" cy="4646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deposited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964BC4-54DA-7BD2-8CE3-A3BE3798C2E5}"/>
              </a:ext>
            </a:extLst>
          </p:cNvPr>
          <p:cNvSpPr txBox="1"/>
          <p:nvPr/>
        </p:nvSpPr>
        <p:spPr>
          <a:xfrm>
            <a:off x="7995511" y="5275630"/>
            <a:ext cx="1753993" cy="6556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Multiply by intrinsic eff [1]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4CF02A8B-6CEA-E4A9-24DD-EC7992EB6141}"/>
              </a:ext>
            </a:extLst>
          </p:cNvPr>
          <p:cNvSpPr/>
          <p:nvPr/>
        </p:nvSpPr>
        <p:spPr>
          <a:xfrm rot="5400000" flipH="1">
            <a:off x="9987869" y="4897614"/>
            <a:ext cx="722323" cy="948585"/>
          </a:xfrm>
          <a:prstGeom prst="ben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0B69F-3628-86C4-1D89-C0F341EDD23B}"/>
              </a:ext>
            </a:extLst>
          </p:cNvPr>
          <p:cNvSpPr txBox="1"/>
          <p:nvPr/>
        </p:nvSpPr>
        <p:spPr>
          <a:xfrm>
            <a:off x="8099203" y="4610051"/>
            <a:ext cx="4110918" cy="369332"/>
          </a:xfrm>
          <a:prstGeom prst="rect">
            <a:avLst/>
          </a:prstGeom>
          <a:solidFill>
            <a:srgbClr val="873F2F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Efficiency curves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C8D33-0681-A58C-3DBE-2227661B64CE}"/>
              </a:ext>
            </a:extLst>
          </p:cNvPr>
          <p:cNvSpPr txBox="1"/>
          <p:nvPr/>
        </p:nvSpPr>
        <p:spPr>
          <a:xfrm>
            <a:off x="4023894" y="4610050"/>
            <a:ext cx="407328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Compton suppression modelling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7915-3F2B-B611-F4F5-F26BB4E09CE9}"/>
              </a:ext>
            </a:extLst>
          </p:cNvPr>
          <p:cNvSpPr txBox="1"/>
          <p:nvPr/>
        </p:nvSpPr>
        <p:spPr>
          <a:xfrm>
            <a:off x="-28586" y="5623913"/>
            <a:ext cx="39201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Screen captures from G4 GUI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C2D5C-616B-D9C1-5A6E-09B676FF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F8C8D-DD62-E7BB-9928-24977D3F7D72}"/>
              </a:ext>
            </a:extLst>
          </p:cNvPr>
          <p:cNvSpPr/>
          <p:nvPr/>
        </p:nvSpPr>
        <p:spPr>
          <a:xfrm>
            <a:off x="3627" y="-824"/>
            <a:ext cx="12186558" cy="65075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DFB84-D153-9E72-5F3B-A9D25BAE7291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FFEA0C-1A77-B936-4BD9-AF8898FC9C9B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4197D1A3-AEBC-07E8-3F7E-B3FD35AAD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7AFC45-EF39-41B9-D9EA-9EB384EBF7B6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Geant4 </a:t>
            </a:r>
            <a:r>
              <a:rPr lang="en-US" sz="3600" dirty="0">
                <a:solidFill>
                  <a:schemeClr val="bg1"/>
                </a:solidFill>
              </a:rPr>
              <a:t>(S3 DSSD)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C403D-50DF-B29A-C7A6-0E1228D9722E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53F62-1D7A-D48F-9ECD-7D2249F623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50" t="486" b="-924"/>
          <a:stretch/>
        </p:blipFill>
        <p:spPr>
          <a:xfrm>
            <a:off x="8321267" y="1079383"/>
            <a:ext cx="3492509" cy="46387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FD2CF4-6229-11FB-9D8B-1C1BA44CF871}"/>
              </a:ext>
            </a:extLst>
          </p:cNvPr>
          <p:cNvSpPr txBox="1"/>
          <p:nvPr/>
        </p:nvSpPr>
        <p:spPr>
          <a:xfrm>
            <a:off x="395872" y="5905433"/>
            <a:ext cx="7646486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 of the offset vector matched to data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A25A8-1D95-E293-8DBC-B477F379C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44" y="1078735"/>
            <a:ext cx="7654335" cy="4835118"/>
          </a:xfrm>
          <a:prstGeom prst="rect">
            <a:avLst/>
          </a:prstGeom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28653-5FBF-788C-E597-5998043CFDB0}"/>
              </a:ext>
            </a:extLst>
          </p:cNvPr>
          <p:cNvCxnSpPr/>
          <p:nvPr/>
        </p:nvCxnSpPr>
        <p:spPr>
          <a:xfrm flipH="1" flipV="1">
            <a:off x="3239430" y="5008756"/>
            <a:ext cx="0" cy="408879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30734E7-F219-4187-2009-87E50E0EE84E}"/>
              </a:ext>
            </a:extLst>
          </p:cNvPr>
          <p:cNvSpPr txBox="1"/>
          <p:nvPr/>
        </p:nvSpPr>
        <p:spPr>
          <a:xfrm>
            <a:off x="2523628" y="1874998"/>
            <a:ext cx="1700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Guideline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FE073-2840-E3CE-FCA9-ADDE3CAAC1C8}"/>
              </a:ext>
            </a:extLst>
          </p:cNvPr>
          <p:cNvSpPr txBox="1"/>
          <p:nvPr/>
        </p:nvSpPr>
        <p:spPr>
          <a:xfrm>
            <a:off x="5902447" y="5150270"/>
            <a:ext cx="1700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49000"/>
                  </a:schemeClr>
                </a:solidFill>
              </a:rPr>
              <a:t>Too much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55EF39-2E04-1E0F-C671-E598824EDD0E}"/>
              </a:ext>
            </a:extLst>
          </p:cNvPr>
          <p:cNvSpPr txBox="1"/>
          <p:nvPr/>
        </p:nvSpPr>
        <p:spPr>
          <a:xfrm>
            <a:off x="5924218" y="2693019"/>
            <a:ext cx="17005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>
                    <a:lumMod val="49000"/>
                  </a:schemeClr>
                </a:solidFill>
              </a:rPr>
              <a:t>Too little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9C3DC5-3E2B-A993-A5F3-2A379381C67A}"/>
              </a:ext>
            </a:extLst>
          </p:cNvPr>
          <p:cNvCxnSpPr/>
          <p:nvPr/>
        </p:nvCxnSpPr>
        <p:spPr>
          <a:xfrm>
            <a:off x="11197225" y="4244354"/>
            <a:ext cx="18814" cy="382146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7C49B6-BFA3-37B1-BD4C-2CEE6D527914}"/>
              </a:ext>
            </a:extLst>
          </p:cNvPr>
          <p:cNvCxnSpPr>
            <a:cxnSpLocks/>
          </p:cNvCxnSpPr>
          <p:nvPr/>
        </p:nvCxnSpPr>
        <p:spPr>
          <a:xfrm flipH="1">
            <a:off x="10472051" y="2032695"/>
            <a:ext cx="307117" cy="317212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8451E24-DE83-DCE6-A0F3-6A8B3B3D4916}"/>
              </a:ext>
            </a:extLst>
          </p:cNvPr>
          <p:cNvSpPr txBox="1"/>
          <p:nvPr/>
        </p:nvSpPr>
        <p:spPr>
          <a:xfrm>
            <a:off x="8341381" y="3120085"/>
            <a:ext cx="392357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" dirty="0">
                <a:solidFill>
                  <a:schemeClr val="bg1"/>
                </a:solidFill>
              </a:rPr>
              <a:t>Trial and </a:t>
            </a:r>
            <a:r>
              <a:rPr lang="de" dirty="0" err="1">
                <a:solidFill>
                  <a:schemeClr val="bg1"/>
                </a:solidFill>
              </a:rPr>
              <a:t>error</a:t>
            </a:r>
            <a:r>
              <a:rPr lang="de" dirty="0">
                <a:solidFill>
                  <a:schemeClr val="bg1"/>
                </a:solidFill>
              </a:rPr>
              <a:t> </a:t>
            </a:r>
            <a:r>
              <a:rPr lang="de" dirty="0" err="1">
                <a:solidFill>
                  <a:schemeClr val="bg1"/>
                </a:solidFill>
              </a:rPr>
              <a:t>to</a:t>
            </a:r>
            <a:r>
              <a:rPr lang="de" dirty="0">
                <a:solidFill>
                  <a:schemeClr val="bg1"/>
                </a:solidFill>
              </a:rPr>
              <a:t> match </a:t>
            </a:r>
            <a:r>
              <a:rPr lang="de" dirty="0" err="1">
                <a:solidFill>
                  <a:schemeClr val="bg1"/>
                </a:solidFill>
              </a:rPr>
              <a:t>offset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667F227-660F-A84C-D229-9AC65D27C8E6}"/>
              </a:ext>
            </a:extLst>
          </p:cNvPr>
          <p:cNvSpPr/>
          <p:nvPr/>
        </p:nvSpPr>
        <p:spPr>
          <a:xfrm rot="540000">
            <a:off x="10788805" y="2014110"/>
            <a:ext cx="659780" cy="464633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B26C47-82F0-6B0F-4A51-E48225BA393E}"/>
              </a:ext>
            </a:extLst>
          </p:cNvPr>
          <p:cNvSpPr txBox="1"/>
          <p:nvPr/>
        </p:nvSpPr>
        <p:spPr>
          <a:xfrm>
            <a:off x="10180535" y="2320914"/>
            <a:ext cx="43881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" dirty="0">
                <a:solidFill>
                  <a:schemeClr val="bg1"/>
                </a:solidFill>
              </a:rPr>
              <a:t>Ti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A5C01D-8A22-681F-7476-CCF9F7CE999E}"/>
              </a:ext>
            </a:extLst>
          </p:cNvPr>
          <p:cNvSpPr txBox="1"/>
          <p:nvPr/>
        </p:nvSpPr>
        <p:spPr>
          <a:xfrm>
            <a:off x="8554315" y="1084987"/>
            <a:ext cx="81981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" dirty="0">
                <a:solidFill>
                  <a:schemeClr val="bg1"/>
                </a:solidFill>
              </a:rPr>
              <a:t>DSSD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6B6A1-664B-4665-AB3F-8DA15FA27F70}"/>
              </a:ext>
            </a:extLst>
          </p:cNvPr>
          <p:cNvSpPr txBox="1"/>
          <p:nvPr/>
        </p:nvSpPr>
        <p:spPr>
          <a:xfrm>
            <a:off x="3072161" y="5343292"/>
            <a:ext cx="1700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" sz="2400" dirty="0">
                <a:solidFill>
                  <a:srgbClr val="FF0000"/>
                </a:solidFill>
              </a:rPr>
              <a:t>φ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6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6D346-9E87-6843-3A55-747C41AA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78D509-12A6-87C0-5161-25F31D9B3CCC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CCF56-D04B-22CF-94A5-FCE0ECFE452F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8ABEFA-BDDB-1B27-8EB5-B5FE1A5DA1D0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69FEFB04-772A-ECB8-CBFF-E50E616C8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574756-1FB2-201D-3802-9EB254F19A71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78CD-7BCF-C626-886F-A8F05E62B90C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6EDB4-CBCB-8B0A-4FD1-F5FBCF3FCF9E}"/>
              </a:ext>
            </a:extLst>
          </p:cNvPr>
          <p:cNvSpPr txBox="1"/>
          <p:nvPr/>
        </p:nvSpPr>
        <p:spPr>
          <a:xfrm>
            <a:off x="1577249" y="1713090"/>
            <a:ext cx="9023195" cy="40934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000" b="1" dirty="0"/>
              <a:t>Analysis to date shows there are sufficient statistics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Beam and target peaks are obvious in gamma spectra. Can search for higher lying transitions</a:t>
            </a:r>
          </a:p>
          <a:p>
            <a:pPr marL="285750" indent="-285750">
              <a:buFont typeface="Calibri"/>
              <a:buChar char="-"/>
            </a:pPr>
            <a:endParaRPr lang="en-US" sz="2000" b="1" dirty="0"/>
          </a:p>
          <a:p>
            <a:pPr marL="285750" indent="-285750">
              <a:buFont typeface="Calibri"/>
              <a:buChar char="-"/>
            </a:pPr>
            <a:endParaRPr lang="en-US" sz="2000" b="1" dirty="0"/>
          </a:p>
          <a:p>
            <a:pPr marL="285750" indent="-285750">
              <a:buFont typeface="Calibri"/>
              <a:buChar char="-"/>
            </a:pPr>
            <a:r>
              <a:rPr lang="en-US" sz="2000" b="1" dirty="0"/>
              <a:t>Project is ongoing. Next steps: Gosia input, calculate deformation parameters, repeat for 202Hg</a:t>
            </a:r>
          </a:p>
          <a:p>
            <a:pPr marL="285750" indent="-285750">
              <a:buFont typeface="Calibri"/>
              <a:buChar char="-"/>
            </a:pPr>
            <a:endParaRPr lang="en-US" sz="2000" b="1" dirty="0"/>
          </a:p>
          <a:p>
            <a:pPr marL="285750" indent="-285750">
              <a:buFont typeface="Calibri"/>
              <a:buChar char="-"/>
            </a:pPr>
            <a:endParaRPr lang="en-US" sz="2000" b="1" dirty="0"/>
          </a:p>
          <a:p>
            <a:pPr marL="285750" indent="-285750">
              <a:buFont typeface="Calibri"/>
              <a:buChar char="-"/>
            </a:pPr>
            <a:r>
              <a:rPr lang="en-US" sz="2000" b="1" dirty="0"/>
              <a:t>Geant4 is well suited to answer questions that arise during analysis: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 beam offset?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efficient is the gamma detection?</a:t>
            </a:r>
          </a:p>
          <a:p>
            <a:pPr marL="285750" indent="-285750">
              <a:buFont typeface="Calibri"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80787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8A0D6-9DE9-28FC-2919-9712CBDC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FCF8B2-6AF9-CBA9-45B3-1021C56E47BC}"/>
              </a:ext>
            </a:extLst>
          </p:cNvPr>
          <p:cNvSpPr/>
          <p:nvPr/>
        </p:nvSpPr>
        <p:spPr>
          <a:xfrm>
            <a:off x="28320" y="-824"/>
            <a:ext cx="12219213" cy="6507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2FFAA-CAA6-2F2E-04DF-1A202566A8F1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E30290-4B3F-BD3A-B6D0-EC6FE3CF78F6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F6E1B35C-6AFD-86DF-B2FD-B5442278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08B33-2225-1B46-C7D0-C955D10CCD75}"/>
              </a:ext>
            </a:extLst>
          </p:cNvPr>
          <p:cNvSpPr txBox="1">
            <a:spLocks/>
          </p:cNvSpPr>
          <p:nvPr/>
        </p:nvSpPr>
        <p:spPr>
          <a:xfrm>
            <a:off x="2658240" y="679936"/>
            <a:ext cx="6859243" cy="1535943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Thank you to my collaborators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8E705-D3A3-8964-FD8C-E126AE703E61}"/>
              </a:ext>
            </a:extLst>
          </p:cNvPr>
          <p:cNvSpPr/>
          <p:nvPr/>
        </p:nvSpPr>
        <p:spPr>
          <a:xfrm>
            <a:off x="2661133" y="554210"/>
            <a:ext cx="6856417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69FA01FB-CC5E-490A-C436-78A7FC24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4" y="708418"/>
            <a:ext cx="2103727" cy="740459"/>
          </a:xfrm>
          <a:prstGeom prst="rect">
            <a:avLst/>
          </a:prstGeom>
        </p:spPr>
      </p:pic>
      <p:pic>
        <p:nvPicPr>
          <p:cNvPr id="8" name="Picture 7" descr="File:LLNL-logo.png - Wikipedia">
            <a:extLst>
              <a:ext uri="{FF2B5EF4-FFF2-40B4-BE49-F238E27FC236}">
                <a16:creationId xmlns:a16="http://schemas.microsoft.com/office/drawing/2014/main" id="{736A2F0F-E3D4-52E8-C5BC-835CC3EA9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3" y="1501203"/>
            <a:ext cx="2176344" cy="389421"/>
          </a:xfrm>
          <a:prstGeom prst="rect">
            <a:avLst/>
          </a:prstGeom>
        </p:spPr>
      </p:pic>
      <p:pic>
        <p:nvPicPr>
          <p:cNvPr id="9" name="Picture 8" descr="national-physical-laboratory-npl-logo - TechWorks">
            <a:extLst>
              <a:ext uri="{FF2B5EF4-FFF2-40B4-BE49-F238E27FC236}">
                <a16:creationId xmlns:a16="http://schemas.microsoft.com/office/drawing/2014/main" id="{5537AF6D-2A8B-EFAB-28B9-C6144E654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92" y="1968028"/>
            <a:ext cx="1590908" cy="868261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Download University of Edinburgh Logo in SVG Vector or PNG File Format -  Logo.wine">
            <a:extLst>
              <a:ext uri="{FF2B5EF4-FFF2-40B4-BE49-F238E27FC236}">
                <a16:creationId xmlns:a16="http://schemas.microsoft.com/office/drawing/2014/main" id="{2F89C9BE-293D-8954-1933-F6C52D3CB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429" y="2077844"/>
            <a:ext cx="2743200" cy="1828800"/>
          </a:xfrm>
          <a:prstGeom prst="rect">
            <a:avLst/>
          </a:prstGeom>
        </p:spPr>
      </p:pic>
      <p:pic>
        <p:nvPicPr>
          <p:cNvPr id="13" name="Picture 12" descr="TRIUMF: World-leading particle accelerator applications">
            <a:extLst>
              <a:ext uri="{FF2B5EF4-FFF2-40B4-BE49-F238E27FC236}">
                <a16:creationId xmlns:a16="http://schemas.microsoft.com/office/drawing/2014/main" id="{8EF47DE5-238E-02BD-3E8E-8187CD1159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533" r="-339" b="32934"/>
          <a:stretch/>
        </p:blipFill>
        <p:spPr>
          <a:xfrm>
            <a:off x="-182136" y="3345133"/>
            <a:ext cx="2752499" cy="517432"/>
          </a:xfrm>
          <a:prstGeom prst="rect">
            <a:avLst/>
          </a:prstGeom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4F894BD-2F6E-B61D-2745-E83870492EFB}"/>
              </a:ext>
            </a:extLst>
          </p:cNvPr>
          <p:cNvSpPr txBox="1">
            <a:spLocks/>
          </p:cNvSpPr>
          <p:nvPr/>
        </p:nvSpPr>
        <p:spPr>
          <a:xfrm>
            <a:off x="2658240" y="2203936"/>
            <a:ext cx="6859243" cy="1535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J. Henderson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J. Heery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D. T. Doherty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A.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Ertoprak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B. Kay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C. Müller-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Gatermann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C. O'Shea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P. H. Regan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1,4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Reviol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D. Rhodes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3,6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R. Russell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 N.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Sensharma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 D.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Seweryniak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M. Siciliano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R. S. Sidhu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1,5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 I.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Tolstukhin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C. Y. Wu </a:t>
            </a:r>
            <a:r>
              <a:rPr lang="en-US" sz="2000" dirty="0">
                <a:solidFill>
                  <a:schemeClr val="accent4">
                    <a:lumMod val="49000"/>
                  </a:schemeClr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8DEC4-DA13-1DCB-8A9F-ECA659078C1E}"/>
              </a:ext>
            </a:extLst>
          </p:cNvPr>
          <p:cNvSpPr txBox="1"/>
          <p:nvPr/>
        </p:nvSpPr>
        <p:spPr>
          <a:xfrm>
            <a:off x="2564666" y="195833"/>
            <a:ext cx="6808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[1]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4E256-1441-C64C-D2E1-C0243A4F2604}"/>
              </a:ext>
            </a:extLst>
          </p:cNvPr>
          <p:cNvSpPr txBox="1"/>
          <p:nvPr/>
        </p:nvSpPr>
        <p:spPr>
          <a:xfrm>
            <a:off x="2164966" y="817755"/>
            <a:ext cx="6620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[2]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A7248-437E-4416-F3AE-F1562B2A5FE8}"/>
              </a:ext>
            </a:extLst>
          </p:cNvPr>
          <p:cNvSpPr txBox="1"/>
          <p:nvPr/>
        </p:nvSpPr>
        <p:spPr>
          <a:xfrm>
            <a:off x="2137316" y="1505413"/>
            <a:ext cx="6808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[3]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978E89-9101-67A7-2C4E-02F948DE48E0}"/>
              </a:ext>
            </a:extLst>
          </p:cNvPr>
          <p:cNvSpPr txBox="1"/>
          <p:nvPr/>
        </p:nvSpPr>
        <p:spPr>
          <a:xfrm>
            <a:off x="1756316" y="2155900"/>
            <a:ext cx="7185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[4]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AED0A-D116-EE98-BF1C-0B28DAF436A7}"/>
              </a:ext>
            </a:extLst>
          </p:cNvPr>
          <p:cNvSpPr txBox="1"/>
          <p:nvPr/>
        </p:nvSpPr>
        <p:spPr>
          <a:xfrm>
            <a:off x="2165194" y="2806389"/>
            <a:ext cx="4739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[5]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DD1A0-1A7B-2586-E9AE-4A995277ADE3}"/>
              </a:ext>
            </a:extLst>
          </p:cNvPr>
          <p:cNvSpPr txBox="1"/>
          <p:nvPr/>
        </p:nvSpPr>
        <p:spPr>
          <a:xfrm>
            <a:off x="2230015" y="3429227"/>
            <a:ext cx="586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4">
                    <a:lumMod val="49000"/>
                  </a:schemeClr>
                </a:solidFill>
                <a:latin typeface="Trebuchet MS"/>
              </a:rPr>
              <a:t>[6]</a:t>
            </a:r>
          </a:p>
        </p:txBody>
      </p:sp>
      <p:pic>
        <p:nvPicPr>
          <p:cNvPr id="26" name="Picture 2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2B30011-FE33-2963-9A6A-7D3516873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9083" y="204438"/>
            <a:ext cx="1968324" cy="1951465"/>
          </a:xfrm>
          <a:prstGeom prst="rect">
            <a:avLst/>
          </a:prstGeom>
        </p:spPr>
      </p:pic>
      <p:pic>
        <p:nvPicPr>
          <p:cNvPr id="27" name="Picture 26" descr="A person standing in a factory&#10;&#10;AI-generated content may be incorrect.">
            <a:extLst>
              <a:ext uri="{FF2B5EF4-FFF2-40B4-BE49-F238E27FC236}">
                <a16:creationId xmlns:a16="http://schemas.microsoft.com/office/drawing/2014/main" id="{16781916-243F-7C92-DA69-622E83C75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834" y="2155902"/>
            <a:ext cx="1968820" cy="2629831"/>
          </a:xfrm>
          <a:prstGeom prst="rect">
            <a:avLst/>
          </a:prstGeom>
        </p:spPr>
      </p:pic>
      <p:pic>
        <p:nvPicPr>
          <p:cNvPr id="28" name="Picture 27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AA7CD567-5DE5-F2D0-867D-40AF0112C0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614" y="3865755"/>
            <a:ext cx="2136086" cy="2639124"/>
          </a:xfrm>
          <a:prstGeom prst="rect">
            <a:avLst/>
          </a:prstGeom>
        </p:spPr>
      </p:pic>
      <p:pic>
        <p:nvPicPr>
          <p:cNvPr id="29" name="Picture 28" descr="Two men standing in a factory&#10;&#10;AI-generated content may be incorrect.">
            <a:extLst>
              <a:ext uri="{FF2B5EF4-FFF2-40B4-BE49-F238E27FC236}">
                <a16:creationId xmlns:a16="http://schemas.microsoft.com/office/drawing/2014/main" id="{1E328A31-B8AC-9FC4-DDD6-CC2BA23CB0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7273" y="3856463"/>
            <a:ext cx="2005990" cy="2639123"/>
          </a:xfrm>
          <a:prstGeom prst="rect">
            <a:avLst/>
          </a:prstGeom>
        </p:spPr>
      </p:pic>
      <p:pic>
        <p:nvPicPr>
          <p:cNvPr id="31" name="Picture 30" descr="A group of men standing in a factory&#10;&#10;AI-generated content may be incorrect.">
            <a:extLst>
              <a:ext uri="{FF2B5EF4-FFF2-40B4-BE49-F238E27FC236}">
                <a16:creationId xmlns:a16="http://schemas.microsoft.com/office/drawing/2014/main" id="{2A1C8E37-8073-3844-4426-2C1EC58B57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5902" y="3856462"/>
            <a:ext cx="3466171" cy="2601952"/>
          </a:xfrm>
          <a:prstGeom prst="rect">
            <a:avLst/>
          </a:prstGeom>
        </p:spPr>
      </p:pic>
      <p:pic>
        <p:nvPicPr>
          <p:cNvPr id="32" name="Picture 31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6D1ABC3E-78AD-BE1C-77A4-7C4ED75DFC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713" y="3856463"/>
            <a:ext cx="1931649" cy="2555489"/>
          </a:xfrm>
          <a:prstGeom prst="rect">
            <a:avLst/>
          </a:prstGeom>
        </p:spPr>
      </p:pic>
      <p:pic>
        <p:nvPicPr>
          <p:cNvPr id="33" name="Picture 32" descr="A hand holding a blue device with wires&#10;&#10;AI-generated content may be incorrect.">
            <a:extLst>
              <a:ext uri="{FF2B5EF4-FFF2-40B4-BE49-F238E27FC236}">
                <a16:creationId xmlns:a16="http://schemas.microsoft.com/office/drawing/2014/main" id="{E6A88EB3-95FC-E36B-52EE-F47053529E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08834" y="4785731"/>
            <a:ext cx="1318331" cy="17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25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21F864-B2EC-84D3-A16A-00C0D20B64DE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FA246-8523-EF3B-C819-13B6706FFCC7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EC4D4-16DD-D641-15AE-F9DDB5E5FC08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36EEBE1B-D8B2-01F9-219B-D10FA7CF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CE2773-7F03-313D-B2AC-2132EEEB4541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Nuclear structure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AFB68-9754-D0B8-6E3D-C7296C8DA203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 circular object with arrows&#10;&#10;AI-generated content may be incorrect.">
            <a:extLst>
              <a:ext uri="{FF2B5EF4-FFF2-40B4-BE49-F238E27FC236}">
                <a16:creationId xmlns:a16="http://schemas.microsoft.com/office/drawing/2014/main" id="{EF17DCFC-F687-7825-3BAD-32D1694CC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" y="1263463"/>
            <a:ext cx="5658759" cy="3196319"/>
          </a:xfrm>
          <a:prstGeom prst="rect">
            <a:avLst/>
          </a:prstGeom>
        </p:spPr>
      </p:pic>
      <p:pic>
        <p:nvPicPr>
          <p:cNvPr id="11" name="Picture 10" descr="A diagram of a sphere&#10;&#10;AI-generated content may be incorrect.">
            <a:extLst>
              <a:ext uri="{FF2B5EF4-FFF2-40B4-BE49-F238E27FC236}">
                <a16:creationId xmlns:a16="http://schemas.microsoft.com/office/drawing/2014/main" id="{B1338074-1062-36CD-DE7C-32BE96992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770" y="1260927"/>
            <a:ext cx="4214920" cy="3202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27898-08B8-E587-6BA7-0BABC115FFA3}"/>
              </a:ext>
            </a:extLst>
          </p:cNvPr>
          <p:cNvSpPr txBox="1"/>
          <p:nvPr/>
        </p:nvSpPr>
        <p:spPr>
          <a:xfrm>
            <a:off x="580570" y="4463141"/>
            <a:ext cx="5660570" cy="120032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particle (shell model) vs Collective (liquid drop)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Models needed as strong force is still not fully understood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F6513-1034-603B-D4C4-CFE9476B7ABD}"/>
              </a:ext>
            </a:extLst>
          </p:cNvPr>
          <p:cNvSpPr txBox="1"/>
          <p:nvPr/>
        </p:nvSpPr>
        <p:spPr>
          <a:xfrm>
            <a:off x="7248069" y="4463140"/>
            <a:ext cx="4209142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Rigid rotor (collective) model. Phonons induce </a:t>
            </a:r>
            <a:r>
              <a:rPr lang="en-US" b="1" dirty="0">
                <a:solidFill>
                  <a:schemeClr val="bg1"/>
                </a:solidFill>
              </a:rPr>
              <a:t>vibrations</a:t>
            </a:r>
            <a:r>
              <a:rPr lang="en-US" dirty="0">
                <a:solidFill>
                  <a:schemeClr val="bg1"/>
                </a:solidFill>
              </a:rPr>
              <a:t> to exhibit </a:t>
            </a:r>
            <a:r>
              <a:rPr lang="en-US" b="1" dirty="0">
                <a:solidFill>
                  <a:schemeClr val="bg1"/>
                </a:solidFill>
              </a:rPr>
              <a:t>excitation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F2FB776-C9C5-C814-D4FD-37B77B3E69C6}"/>
              </a:ext>
            </a:extLst>
          </p:cNvPr>
          <p:cNvSpPr/>
          <p:nvPr/>
        </p:nvSpPr>
        <p:spPr>
          <a:xfrm>
            <a:off x="6367676" y="2996753"/>
            <a:ext cx="752819" cy="5645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6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AFF8B-81A7-2E39-5414-4E22BBDFA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A63606-3C57-9CB5-3498-B8213B130FF0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C4BA6-6A88-EA05-56A0-700974F07FCA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A82017-C5CC-F110-1A9A-5A142E521AB7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8360E5BD-46E7-F973-CAAB-4428F3D48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5F66E8-754A-920D-F391-7EEA61E3301F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Shape &amp; Deformation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ACF8E-F373-F947-5AE6-5C55846AFFD4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0E6F7E-8ADE-FA2A-1E89-C5811D3D1DB3}"/>
              </a:ext>
            </a:extLst>
          </p:cNvPr>
          <p:cNvSpPr txBox="1"/>
          <p:nvPr/>
        </p:nvSpPr>
        <p:spPr>
          <a:xfrm>
            <a:off x="5285615" y="4319956"/>
            <a:ext cx="6518666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(Quadrupole) Deformation parameters of interest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β </a:t>
            </a:r>
            <a:r>
              <a:rPr lang="en" dirty="0">
                <a:solidFill>
                  <a:schemeClr val="bg1"/>
                </a:solidFill>
                <a:ea typeface="+mn-lt"/>
                <a:cs typeface="+mn-lt"/>
              </a:rPr>
              <a:t>≈ amount of deformation</a:t>
            </a:r>
          </a:p>
          <a:p>
            <a:endParaRPr lang="en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" dirty="0">
                <a:solidFill>
                  <a:schemeClr val="bg1"/>
                </a:solidFill>
                <a:ea typeface="+mn-lt"/>
                <a:cs typeface="+mn-lt"/>
              </a:rPr>
              <a:t>γ ≈ changes form of deformation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8303C-CF8B-50D1-5637-BF3070F6F22A}"/>
              </a:ext>
            </a:extLst>
          </p:cNvPr>
          <p:cNvSpPr txBox="1"/>
          <p:nvPr/>
        </p:nvSpPr>
        <p:spPr>
          <a:xfrm>
            <a:off x="470728" y="5318193"/>
            <a:ext cx="346719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{β, </a:t>
            </a:r>
            <a:r>
              <a:rPr lang="en" dirty="0">
                <a:solidFill>
                  <a:schemeClr val="bg1"/>
                </a:solidFill>
              </a:rPr>
              <a:t>γ} are analogous to the model independent Kumar-Cline {Q, </a:t>
            </a:r>
            <a:r>
              <a:rPr lang="en" dirty="0">
                <a:solidFill>
                  <a:schemeClr val="bg1"/>
                </a:solidFill>
                <a:ea typeface="+mn-lt"/>
                <a:cs typeface="+mn-lt"/>
              </a:rPr>
              <a:t>δ</a:t>
            </a:r>
            <a:r>
              <a:rPr lang="en" dirty="0">
                <a:solidFill>
                  <a:schemeClr val="bg1"/>
                </a:solidFill>
              </a:rPr>
              <a:t>}.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diagram of a trigonometry&#10;&#10;AI-generated content may be incorrect.">
            <a:extLst>
              <a:ext uri="{FF2B5EF4-FFF2-40B4-BE49-F238E27FC236}">
                <a16:creationId xmlns:a16="http://schemas.microsoft.com/office/drawing/2014/main" id="{7DBB784A-EEE6-31BF-AD31-6A05E6EC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83" y="1070546"/>
            <a:ext cx="6530038" cy="3267374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diagram of a sphere&#10;&#10;AI-generated content may be incorrect.">
            <a:extLst>
              <a:ext uri="{FF2B5EF4-FFF2-40B4-BE49-F238E27FC236}">
                <a16:creationId xmlns:a16="http://schemas.microsoft.com/office/drawing/2014/main" id="{9EF2B1D5-27FC-1543-E65F-4FF281F98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81" y="1070427"/>
            <a:ext cx="4405420" cy="32523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B301E9-40AB-BE46-896F-AE7F1F941A79}"/>
              </a:ext>
            </a:extLst>
          </p:cNvPr>
          <p:cNvSpPr txBox="1"/>
          <p:nvPr/>
        </p:nvSpPr>
        <p:spPr>
          <a:xfrm>
            <a:off x="470280" y="4322772"/>
            <a:ext cx="4379589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Rigid rotor (collective) model. Phonons induce </a:t>
            </a:r>
            <a:r>
              <a:rPr lang="en-US" b="1" dirty="0">
                <a:solidFill>
                  <a:schemeClr val="bg1"/>
                </a:solidFill>
              </a:rPr>
              <a:t>vibrations</a:t>
            </a:r>
            <a:r>
              <a:rPr lang="en-US" dirty="0">
                <a:solidFill>
                  <a:schemeClr val="bg1"/>
                </a:solidFill>
              </a:rPr>
              <a:t> to exhibit </a:t>
            </a:r>
            <a:r>
              <a:rPr lang="en-US" b="1" dirty="0">
                <a:solidFill>
                  <a:schemeClr val="bg1"/>
                </a:solidFill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146511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FBAE5-1AB7-23C4-5F29-F994E0271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A43552-668B-B120-B81A-97EE5BDB8E5C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525B1F-F69D-7701-9D0C-B5EC46FA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616" y="1584092"/>
            <a:ext cx="5588072" cy="3612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DBDD2-2605-68B9-C334-6EAC7BEE1016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3"/>
              </a:rPr>
              <a:t>gw00431@surrey.ac.uk</a:t>
            </a:r>
            <a:r>
              <a:rPr lang="en-US" sz="1600" dirty="0"/>
              <a:t>                       3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A72FD2-F9F0-24AA-2BBD-EC2ABE35F695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C2E76DFD-EDFB-DDA2-282E-EEB426107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0019F3-FCC3-9624-7A52-D5FA604862F4}"/>
              </a:ext>
            </a:extLst>
          </p:cNvPr>
          <p:cNvSpPr txBox="1">
            <a:spLocks/>
          </p:cNvSpPr>
          <p:nvPr/>
        </p:nvSpPr>
        <p:spPr>
          <a:xfrm>
            <a:off x="4674751" y="313137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Moments &amp; matrix elements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A01BC-7EF0-AF22-1F05-B417E8102276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46AAB-ED07-AFAE-F3D7-94619218C035}"/>
              </a:ext>
            </a:extLst>
          </p:cNvPr>
          <p:cNvSpPr txBox="1"/>
          <p:nvPr/>
        </p:nvSpPr>
        <p:spPr>
          <a:xfrm>
            <a:off x="1376817" y="2185702"/>
            <a:ext cx="1756392" cy="120032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Deformation results in (quadrupole) moment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31D59-E7CB-48D4-A3DB-E64CAB92A7D7}"/>
              </a:ext>
            </a:extLst>
          </p:cNvPr>
          <p:cNvSpPr txBox="1"/>
          <p:nvPr/>
        </p:nvSpPr>
        <p:spPr>
          <a:xfrm>
            <a:off x="6023731" y="5199455"/>
            <a:ext cx="5596153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Level scheme of 200Hg. Data from NNDC</a:t>
            </a:r>
            <a:endParaRPr lang="en-US" dirty="0"/>
          </a:p>
        </p:txBody>
      </p:sp>
      <p:pic>
        <p:nvPicPr>
          <p:cNvPr id="2" name="Picture 1" descr="An egg with an arrow pointing up&#10;&#10;AI-generated content may be incorrect.">
            <a:extLst>
              <a:ext uri="{FF2B5EF4-FFF2-40B4-BE49-F238E27FC236}">
                <a16:creationId xmlns:a16="http://schemas.microsoft.com/office/drawing/2014/main" id="{2F7F9A7A-6046-9897-0AB8-95A9C9BCE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87" y="2182776"/>
            <a:ext cx="876622" cy="1182492"/>
          </a:xfrm>
          <a:prstGeom prst="rect">
            <a:avLst/>
          </a:prstGeom>
        </p:spPr>
      </p:pic>
      <p:pic>
        <p:nvPicPr>
          <p:cNvPr id="8" name="Picture 7" descr="A black letter in a circle&#10;&#10;AI-generated content may be incorrect.">
            <a:extLst>
              <a:ext uri="{FF2B5EF4-FFF2-40B4-BE49-F238E27FC236}">
                <a16:creationId xmlns:a16="http://schemas.microsoft.com/office/drawing/2014/main" id="{A0F33A5B-0FC5-668A-AD15-5739D1B5D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618" y="2185720"/>
            <a:ext cx="1284270" cy="1193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29CE5C-4F88-5EFD-EC0B-FC3FA9D64382}"/>
              </a:ext>
            </a:extLst>
          </p:cNvPr>
          <p:cNvSpPr txBox="1"/>
          <p:nvPr/>
        </p:nvSpPr>
        <p:spPr>
          <a:xfrm>
            <a:off x="1094277" y="3992241"/>
            <a:ext cx="2141672" cy="1754326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Transitions between excited states occur at different rates</a:t>
            </a:r>
          </a:p>
          <a:p>
            <a:r>
              <a:rPr lang="en-US" dirty="0">
                <a:solidFill>
                  <a:schemeClr val="bg1"/>
                </a:solidFill>
              </a:rPr>
              <a:t>(reduced transition probabilities)</a:t>
            </a:r>
          </a:p>
        </p:txBody>
      </p:sp>
      <p:pic>
        <p:nvPicPr>
          <p:cNvPr id="16" name="Picture 15" descr="A green spiral with a letter y&#10;&#10;AI-generated content may be incorrect.">
            <a:extLst>
              <a:ext uri="{FF2B5EF4-FFF2-40B4-BE49-F238E27FC236}">
                <a16:creationId xmlns:a16="http://schemas.microsoft.com/office/drawing/2014/main" id="{6163F780-03FF-6AEC-0239-1DDB3A144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51" y="3989049"/>
            <a:ext cx="724711" cy="1751598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5F30D-9B05-86BE-C29C-2AC83611C89F}"/>
              </a:ext>
            </a:extLst>
          </p:cNvPr>
          <p:cNvSpPr/>
          <p:nvPr/>
        </p:nvSpPr>
        <p:spPr>
          <a:xfrm>
            <a:off x="3211285" y="3986893"/>
            <a:ext cx="1646464" cy="1741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3665B10C-FEE5-A3F4-97CA-40D18D44D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709" t="72" r="12644" b="149"/>
          <a:stretch/>
        </p:blipFill>
        <p:spPr>
          <a:xfrm>
            <a:off x="3237376" y="4262714"/>
            <a:ext cx="1605737" cy="1201869"/>
          </a:xfrm>
          <a:prstGeom prst="rect">
            <a:avLst/>
          </a:prstGeom>
          <a:ln>
            <a:noFill/>
          </a:ln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83917EE-D7D7-D4FB-5A3D-CECC21D5F0D6}"/>
              </a:ext>
            </a:extLst>
          </p:cNvPr>
          <p:cNvSpPr/>
          <p:nvPr/>
        </p:nvSpPr>
        <p:spPr>
          <a:xfrm rot="21120000">
            <a:off x="5007569" y="4537619"/>
            <a:ext cx="2227146" cy="408878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501C19E-8485-E4C9-AC0F-446C2CE71BDC}"/>
              </a:ext>
            </a:extLst>
          </p:cNvPr>
          <p:cNvSpPr/>
          <p:nvPr/>
        </p:nvSpPr>
        <p:spPr>
          <a:xfrm rot="480000">
            <a:off x="4567552" y="3343292"/>
            <a:ext cx="3172538" cy="446507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293BB-F8B4-D32B-95E6-A0F0DAB9065D}"/>
              </a:ext>
            </a:extLst>
          </p:cNvPr>
          <p:cNvSpPr txBox="1"/>
          <p:nvPr/>
        </p:nvSpPr>
        <p:spPr>
          <a:xfrm>
            <a:off x="4638860" y="2040152"/>
            <a:ext cx="119987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Rigid rotor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3443AB-6AF2-B7C1-841A-D8CA40DDF08B}"/>
              </a:ext>
            </a:extLst>
          </p:cNvPr>
          <p:cNvSpPr txBox="1"/>
          <p:nvPr/>
        </p:nvSpPr>
        <p:spPr>
          <a:xfrm>
            <a:off x="6013930" y="5651766"/>
            <a:ext cx="5843750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Inferred from experimental (Coulomb excitation)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861579C-B3E4-71FE-F3B2-1DC8529660D7}"/>
              </a:ext>
            </a:extLst>
          </p:cNvPr>
          <p:cNvSpPr/>
          <p:nvPr/>
        </p:nvSpPr>
        <p:spPr>
          <a:xfrm rot="-5280000">
            <a:off x="10258249" y="5046608"/>
            <a:ext cx="897214" cy="297575"/>
          </a:xfrm>
          <a:prstGeom prst="right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3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7842D-CB39-1820-C1E0-27EB530B7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895C26-26BB-D3C4-0E0B-1512CE624003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11B3A-71CC-142E-9FF4-A4844C767812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C89175-6B13-1C33-B193-8C1C070978FA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622A5FEE-D9C9-8E29-5070-EE50A4B4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562522-D618-F902-97D7-11267D990849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200 &amp; 202Hg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79A9F-0888-77EF-F91C-3A7FBB15AD11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622EB5E4-A5F5-C9B4-15C5-669EB3A4F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4" y="1187792"/>
            <a:ext cx="8578921" cy="421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602061-6946-F8EB-F265-E7C93370BD9B}"/>
              </a:ext>
            </a:extLst>
          </p:cNvPr>
          <p:cNvSpPr txBox="1"/>
          <p:nvPr/>
        </p:nvSpPr>
        <p:spPr>
          <a:xfrm>
            <a:off x="1541291" y="5405899"/>
            <a:ext cx="3122335" cy="91585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E(4+) / E(2+):</a:t>
            </a:r>
          </a:p>
          <a:p>
            <a:r>
              <a:rPr lang="en-US" dirty="0">
                <a:solidFill>
                  <a:schemeClr val="bg1"/>
                </a:solidFill>
              </a:rPr>
              <a:t>2.0 - single particle limit</a:t>
            </a:r>
          </a:p>
          <a:p>
            <a:r>
              <a:rPr lang="en-US" dirty="0">
                <a:solidFill>
                  <a:schemeClr val="bg1"/>
                </a:solidFill>
              </a:rPr>
              <a:t>3.3 - rigid rotor limit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46818-6461-ABD6-9A82-D0CB5F1954C9}"/>
              </a:ext>
            </a:extLst>
          </p:cNvPr>
          <p:cNvSpPr/>
          <p:nvPr/>
        </p:nvSpPr>
        <p:spPr>
          <a:xfrm>
            <a:off x="2811569" y="3800758"/>
            <a:ext cx="914608" cy="9082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A636A7-5299-4325-773E-9A19BC596B07}"/>
              </a:ext>
            </a:extLst>
          </p:cNvPr>
          <p:cNvSpPr/>
          <p:nvPr/>
        </p:nvSpPr>
        <p:spPr>
          <a:xfrm>
            <a:off x="292817" y="3932868"/>
            <a:ext cx="2523328" cy="4832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Not resolved by error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732C64C-4614-9463-D218-FFF5A3E64FB4}"/>
              </a:ext>
            </a:extLst>
          </p:cNvPr>
          <p:cNvSpPr/>
          <p:nvPr/>
        </p:nvSpPr>
        <p:spPr>
          <a:xfrm>
            <a:off x="292816" y="4353973"/>
            <a:ext cx="2523328" cy="5634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| Cos(3</a:t>
            </a:r>
            <a:r>
              <a:rPr lang="en" dirty="0">
                <a:solidFill>
                  <a:schemeClr val="bg1"/>
                </a:solidFill>
              </a:rPr>
              <a:t>γ)</a:t>
            </a:r>
            <a:r>
              <a:rPr lang="en" b="1" dirty="0">
                <a:solidFill>
                  <a:schemeClr val="bg1"/>
                </a:solidFill>
              </a:rPr>
              <a:t> | &gt;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40469-6DB7-CB49-FE63-4FC75CA78266}"/>
              </a:ext>
            </a:extLst>
          </p:cNvPr>
          <p:cNvSpPr txBox="1"/>
          <p:nvPr/>
        </p:nvSpPr>
        <p:spPr>
          <a:xfrm>
            <a:off x="4990345" y="5387084"/>
            <a:ext cx="4195150" cy="369332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Triaxiality or just needs remeasuring?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B5CD5-5872-2CCB-6D41-276A3BB8E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350" y="1455561"/>
            <a:ext cx="3678414" cy="16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4D0AD-DEFB-33D9-B3A5-9EAF7B69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A0FA09-DDAE-7803-BA34-E1C3F0B8DB67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rgbClr val="24B6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18CD4-E993-E89D-AA17-802E069E4A4B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83363-E643-21AF-206D-E91A2E55DCEB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8EF7C6A6-0D82-8F3E-5379-8DD298DF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4E1F72-4B42-228E-87C9-533C684124F0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200 &amp; 202Hg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C7462-4A5D-5C2B-D3C1-4DD4EB77D25F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BC0F2-30CA-8C97-FEDB-E884A7A4D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23" y="1094866"/>
            <a:ext cx="8461170" cy="4666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3E603D-7A03-027E-8064-AE57AEA905F1}"/>
              </a:ext>
            </a:extLst>
          </p:cNvPr>
          <p:cNvSpPr txBox="1"/>
          <p:nvPr/>
        </p:nvSpPr>
        <p:spPr>
          <a:xfrm>
            <a:off x="-29459" y="6201184"/>
            <a:ext cx="12411342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[2] 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R. Spear, et al, “Static quadrupole moments of the first excited states of 200hg and 202hg,” Nuclear Physics A, vol. 345, pp. 252–262, 8 1980.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FC58F7-5D2C-869D-6A84-AF6FBD1BEAEE}"/>
              </a:ext>
            </a:extLst>
          </p:cNvPr>
          <p:cNvSpPr txBox="1"/>
          <p:nvPr/>
        </p:nvSpPr>
        <p:spPr>
          <a:xfrm>
            <a:off x="-12336" y="5901521"/>
            <a:ext cx="1222298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[1] 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A. </a:t>
            </a:r>
            <a:r>
              <a:rPr lang="en-US" sz="1300" dirty="0" err="1">
                <a:solidFill>
                  <a:schemeClr val="bg1"/>
                </a:solidFill>
                <a:ea typeface="+mn-lt"/>
                <a:cs typeface="+mn-lt"/>
              </a:rPr>
              <a:t>Bockisch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, et al, “Reorientation effect measurements of even mercury isotopes,” </a:t>
            </a:r>
            <a:r>
              <a:rPr lang="en-US" sz="1300" dirty="0" err="1">
                <a:solidFill>
                  <a:schemeClr val="bg1"/>
                </a:solidFill>
                <a:ea typeface="+mn-lt"/>
                <a:cs typeface="+mn-lt"/>
              </a:rPr>
              <a:t>Zeitschrift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300" dirty="0" err="1">
                <a:solidFill>
                  <a:schemeClr val="bg1"/>
                </a:solidFill>
                <a:ea typeface="+mn-lt"/>
                <a:cs typeface="+mn-lt"/>
              </a:rPr>
              <a:t>fr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300" dirty="0" err="1">
                <a:solidFill>
                  <a:schemeClr val="bg1"/>
                </a:solidFill>
                <a:ea typeface="+mn-lt"/>
                <a:cs typeface="+mn-lt"/>
              </a:rPr>
              <a:t>Physik</a:t>
            </a:r>
            <a:r>
              <a:rPr lang="en-US" sz="1300" dirty="0">
                <a:solidFill>
                  <a:schemeClr val="bg1"/>
                </a:solidFill>
                <a:ea typeface="+mn-lt"/>
                <a:cs typeface="+mn-lt"/>
              </a:rPr>
              <a:t> A: Atoms and Nuclei, vol. 291, pp. 245–254, 9 1979.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316D9-3E68-0554-9850-D16FBD3976BF}"/>
              </a:ext>
            </a:extLst>
          </p:cNvPr>
          <p:cNvSpPr txBox="1"/>
          <p:nvPr/>
        </p:nvSpPr>
        <p:spPr>
          <a:xfrm>
            <a:off x="5690058" y="1340093"/>
            <a:ext cx="1473855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Systematics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36F80-7134-E57D-BFAD-91039FC1A848}"/>
              </a:ext>
            </a:extLst>
          </p:cNvPr>
          <p:cNvSpPr txBox="1"/>
          <p:nvPr/>
        </p:nvSpPr>
        <p:spPr>
          <a:xfrm>
            <a:off x="4937464" y="4275204"/>
            <a:ext cx="86237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200Hg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90EA0-3708-2F61-CB3A-09E71B87E959}"/>
              </a:ext>
            </a:extLst>
          </p:cNvPr>
          <p:cNvSpPr txBox="1"/>
          <p:nvPr/>
        </p:nvSpPr>
        <p:spPr>
          <a:xfrm>
            <a:off x="6894204" y="3296834"/>
            <a:ext cx="86237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202Hg</a:t>
            </a:r>
            <a:endParaRPr lang="en-US" dirty="0"/>
          </a:p>
        </p:txBody>
      </p:sp>
      <p:pic>
        <p:nvPicPr>
          <p:cNvPr id="6" name="Picture 5" descr="An egg with an arrow pointing up&#10;&#10;AI-generated content may be incorrect.">
            <a:extLst>
              <a:ext uri="{FF2B5EF4-FFF2-40B4-BE49-F238E27FC236}">
                <a16:creationId xmlns:a16="http://schemas.microsoft.com/office/drawing/2014/main" id="{772D6D87-5D70-F360-B8B8-957FDF32E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87" y="1521039"/>
            <a:ext cx="876622" cy="1342913"/>
          </a:xfrm>
          <a:prstGeom prst="rect">
            <a:avLst/>
          </a:prstGeom>
        </p:spPr>
      </p:pic>
      <p:pic>
        <p:nvPicPr>
          <p:cNvPr id="17" name="Picture 16" descr="An egg with an arrow pointing up&#10;&#10;AI-generated content may be incorrect.">
            <a:extLst>
              <a:ext uri="{FF2B5EF4-FFF2-40B4-BE49-F238E27FC236}">
                <a16:creationId xmlns:a16="http://schemas.microsoft.com/office/drawing/2014/main" id="{94B3829A-CD9C-429B-D24A-4CC8403AC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87" y="4278277"/>
            <a:ext cx="876622" cy="9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755F9-45A4-8AB4-2CC9-6EAFE451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AB8FDE-FEE4-12A1-855F-942943C98AD6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E1015-DCBC-6610-D48E-80F03644860E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82AF2B-EFEA-02A2-B241-8CFAED75D141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C42C531A-EF1D-4CC2-66B5-76B3CA99C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7E79EB-17F5-3EE3-701F-E028FB2EF23A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Coulomb Excitation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F9BC6-FFEC-06FC-9534-C2A93111BA89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72B4-2DBC-5BEE-5E27-28DB8E8C9C31}"/>
              </a:ext>
            </a:extLst>
          </p:cNvPr>
          <p:cNvSpPr txBox="1"/>
          <p:nvPr/>
        </p:nvSpPr>
        <p:spPr>
          <a:xfrm>
            <a:off x="295887" y="1808982"/>
            <a:ext cx="2034445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'Safe' </a:t>
            </a:r>
            <a:r>
              <a:rPr lang="en-US" err="1">
                <a:solidFill>
                  <a:schemeClr val="bg1"/>
                </a:solidFill>
              </a:rPr>
              <a:t>Coulex</a:t>
            </a:r>
            <a:endParaRPr lang="en-US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Cline criterion</a:t>
            </a:r>
          </a:p>
        </p:txBody>
      </p:sp>
      <p:pic>
        <p:nvPicPr>
          <p:cNvPr id="6" name="Picture 5" descr="A diagram of a virtual reality&#10;&#10;AI-generated content may be incorrect.">
            <a:extLst>
              <a:ext uri="{FF2B5EF4-FFF2-40B4-BE49-F238E27FC236}">
                <a16:creationId xmlns:a16="http://schemas.microsoft.com/office/drawing/2014/main" id="{A5C543A7-41FF-10EF-F492-96A6C8B06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533" y="1030285"/>
            <a:ext cx="7634448" cy="3578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89D67B-F847-A8E5-EC8B-058B1914C146}"/>
              </a:ext>
            </a:extLst>
          </p:cNvPr>
          <p:cNvSpPr txBox="1"/>
          <p:nvPr/>
        </p:nvSpPr>
        <p:spPr>
          <a:xfrm>
            <a:off x="295887" y="2459678"/>
            <a:ext cx="203444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Purely EM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B46675-32B9-BF90-3222-2F94AF1A388C}"/>
              </a:ext>
            </a:extLst>
          </p:cNvPr>
          <p:cNvSpPr txBox="1"/>
          <p:nvPr/>
        </p:nvSpPr>
        <p:spPr>
          <a:xfrm>
            <a:off x="330135" y="3418599"/>
            <a:ext cx="2359793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Mutual excitation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1E919-730D-55D5-6729-FD2514739378}"/>
              </a:ext>
            </a:extLst>
          </p:cNvPr>
          <p:cNvSpPr txBox="1"/>
          <p:nvPr/>
        </p:nvSpPr>
        <p:spPr>
          <a:xfrm>
            <a:off x="330134" y="3743947"/>
            <a:ext cx="2359793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Target choice is important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0009E-88F0-A028-F598-A45F3439E1F7}"/>
              </a:ext>
            </a:extLst>
          </p:cNvPr>
          <p:cNvSpPr txBox="1"/>
          <p:nvPr/>
        </p:nvSpPr>
        <p:spPr>
          <a:xfrm>
            <a:off x="4893572" y="4848420"/>
            <a:ext cx="2428288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 </a:t>
            </a:r>
            <a:r>
              <a:rPr lang="en-US" dirty="0">
                <a:solidFill>
                  <a:schemeClr val="bg1"/>
                </a:solidFill>
              </a:rPr>
              <a:t>transitions dominate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750739-AE01-06BB-CBB2-AF62A0483498}"/>
              </a:ext>
            </a:extLst>
          </p:cNvPr>
          <p:cNvSpPr txBox="1"/>
          <p:nvPr/>
        </p:nvSpPr>
        <p:spPr>
          <a:xfrm>
            <a:off x="4893572" y="5182327"/>
            <a:ext cx="2428287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Suited for low-lying states in even-evens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D61AB3-7433-5D40-5E9B-CED2E16727CE}"/>
              </a:ext>
            </a:extLst>
          </p:cNvPr>
          <p:cNvSpPr txBox="1"/>
          <p:nvPr/>
        </p:nvSpPr>
        <p:spPr>
          <a:xfrm>
            <a:off x="8583707" y="4822734"/>
            <a:ext cx="2676579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Inverse kinematics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684E10-75D8-944F-679D-9585F1D49065}"/>
              </a:ext>
            </a:extLst>
          </p:cNvPr>
          <p:cNvSpPr txBox="1"/>
          <p:nvPr/>
        </p:nvSpPr>
        <p:spPr>
          <a:xfrm>
            <a:off x="367929" y="4814171"/>
            <a:ext cx="2719386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Reorientation effect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433DB8-E3BF-E723-A6ED-A4DC9F926335}"/>
              </a:ext>
            </a:extLst>
          </p:cNvPr>
          <p:cNvSpPr txBox="1"/>
          <p:nvPr/>
        </p:nvSpPr>
        <p:spPr>
          <a:xfrm>
            <a:off x="367928" y="5130958"/>
            <a:ext cx="2719388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Ang. mom. Influenced by the quadrupole moment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5CE11-4186-AED9-0B35-9C83FC1ED64B}"/>
              </a:ext>
            </a:extLst>
          </p:cNvPr>
          <p:cNvSpPr txBox="1"/>
          <p:nvPr/>
        </p:nvSpPr>
        <p:spPr>
          <a:xfrm>
            <a:off x="8583707" y="5190891"/>
            <a:ext cx="267657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Heavy beam, light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A3A8C-388C-BD35-A573-C8946051C2CA}"/>
              </a:ext>
            </a:extLst>
          </p:cNvPr>
          <p:cNvSpPr txBox="1"/>
          <p:nvPr/>
        </p:nvSpPr>
        <p:spPr>
          <a:xfrm>
            <a:off x="-29459" y="6238355"/>
            <a:ext cx="12411342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S. M. Lenzi, D. Cortina-Gil, M. Zielinska. The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Euroschool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on Exotic Beams, Vol VI, Chapter 2, 2022, Springer, 1005,  https://doi.org/10.1007/978-3-031-10751-1</a:t>
            </a:r>
          </a:p>
        </p:txBody>
      </p:sp>
    </p:spTree>
    <p:extLst>
      <p:ext uri="{BB962C8B-B14F-4D97-AF65-F5344CB8AC3E}">
        <p14:creationId xmlns:p14="http://schemas.microsoft.com/office/powerpoint/2010/main" val="254137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C39FA-B0AF-F471-18E3-63B2547E1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6D1107-9CE7-F6A6-59ED-AAE1F197A393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rgbClr val="73A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5462C-0F42-2BDD-0C1F-57E36EF2F4AF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42D69-D5A3-B540-869C-5DBABEA25D16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79BFB88B-247D-ECCC-6C51-6A6CE258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66759B-E4B6-9CCA-D91E-DFC022A21D71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The Setup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D7A40-4181-A4EB-1B76-04CFC0BBFDFC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iagram of an aircraft&#10;&#10;Description automatically generated">
            <a:extLst>
              <a:ext uri="{FF2B5EF4-FFF2-40B4-BE49-F238E27FC236}">
                <a16:creationId xmlns:a16="http://schemas.microsoft.com/office/drawing/2014/main" id="{182F1CE7-58C1-C9CD-C7A4-95FD4D7B4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352" y="2165891"/>
            <a:ext cx="5659095" cy="4257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85D79-C049-B5B9-904B-CB0D1883BEDB}"/>
              </a:ext>
            </a:extLst>
          </p:cNvPr>
          <p:cNvSpPr txBox="1"/>
          <p:nvPr/>
        </p:nvSpPr>
        <p:spPr>
          <a:xfrm>
            <a:off x="4177306" y="1085405"/>
            <a:ext cx="2926645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Targets                              </a:t>
            </a:r>
            <a:r>
              <a:rPr lang="en-US" dirty="0">
                <a:solidFill>
                  <a:schemeClr val="bg1"/>
                </a:solidFill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7D99-C26A-64B2-84F0-3BAF4AD3D0A2}"/>
              </a:ext>
            </a:extLst>
          </p:cNvPr>
          <p:cNvSpPr txBox="1"/>
          <p:nvPr/>
        </p:nvSpPr>
        <p:spPr>
          <a:xfrm>
            <a:off x="4177306" y="1448654"/>
            <a:ext cx="2926644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Natural (48)Ti, 452 mg/cm2</a:t>
            </a:r>
          </a:p>
          <a:p>
            <a:r>
              <a:rPr lang="en-US" dirty="0"/>
              <a:t>120Sn, 780 mg/cm2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0E02C-52AD-FE3E-8EAC-31C7F63DCDE1}"/>
              </a:ext>
            </a:extLst>
          </p:cNvPr>
          <p:cNvSpPr txBox="1"/>
          <p:nvPr/>
        </p:nvSpPr>
        <p:spPr>
          <a:xfrm>
            <a:off x="900706" y="1089853"/>
            <a:ext cx="2099598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Beams                </a:t>
            </a:r>
            <a:r>
              <a:rPr lang="en-US" dirty="0">
                <a:solidFill>
                  <a:schemeClr val="bg1"/>
                </a:solidFill>
              </a:rPr>
              <a:t>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58AB8-F005-59B3-B705-2705945A6A58}"/>
              </a:ext>
            </a:extLst>
          </p:cNvPr>
          <p:cNvSpPr txBox="1"/>
          <p:nvPr/>
        </p:nvSpPr>
        <p:spPr>
          <a:xfrm>
            <a:off x="900705" y="1433786"/>
            <a:ext cx="2099598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200, 202Hg @</a:t>
            </a:r>
          </a:p>
          <a:p>
            <a:r>
              <a:rPr lang="en-US" dirty="0"/>
              <a:t>780 MeV, ~2E6 </a:t>
            </a:r>
            <a:r>
              <a:rPr lang="en-US" dirty="0" err="1"/>
              <a:t>pps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514CF-134C-C0F7-0C4E-E3997288B20B}"/>
              </a:ext>
            </a:extLst>
          </p:cNvPr>
          <p:cNvSpPr txBox="1"/>
          <p:nvPr/>
        </p:nvSpPr>
        <p:spPr>
          <a:xfrm>
            <a:off x="8247500" y="1076112"/>
            <a:ext cx="2527061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Time frame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1A32DC-B702-CD2D-395E-DE9987BFCF50}"/>
              </a:ext>
            </a:extLst>
          </p:cNvPr>
          <p:cNvSpPr txBox="1"/>
          <p:nvPr/>
        </p:nvSpPr>
        <p:spPr>
          <a:xfrm>
            <a:off x="8247500" y="1439361"/>
            <a:ext cx="2527060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Between 11 and 19 hours per combination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927161-C2D8-17CB-C9F8-7A9688416697}"/>
              </a:ext>
            </a:extLst>
          </p:cNvPr>
          <p:cNvSpPr/>
          <p:nvPr/>
        </p:nvSpPr>
        <p:spPr>
          <a:xfrm>
            <a:off x="9874161" y="3435499"/>
            <a:ext cx="208813" cy="3100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F5B63E-227A-08B3-2295-C2847CEE7D5A}"/>
              </a:ext>
            </a:extLst>
          </p:cNvPr>
          <p:cNvSpPr/>
          <p:nvPr/>
        </p:nvSpPr>
        <p:spPr>
          <a:xfrm flipV="1">
            <a:off x="10348863" y="3971399"/>
            <a:ext cx="520390" cy="557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metal object with wires and wires&#10;&#10;AI-generated content may be incorrect.">
            <a:extLst>
              <a:ext uri="{FF2B5EF4-FFF2-40B4-BE49-F238E27FC236}">
                <a16:creationId xmlns:a16="http://schemas.microsoft.com/office/drawing/2014/main" id="{68FF3D45-4C38-C5FF-8134-61E5B4910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786" y="2155902"/>
            <a:ext cx="3056063" cy="40887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3B4C03-FC09-73AF-211F-37125E77EA18}"/>
              </a:ext>
            </a:extLst>
          </p:cNvPr>
          <p:cNvSpPr txBox="1"/>
          <p:nvPr/>
        </p:nvSpPr>
        <p:spPr>
          <a:xfrm>
            <a:off x="1089785" y="3245694"/>
            <a:ext cx="796846" cy="369332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DSSD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9C0EA3-CD10-1EA4-F0CF-6DA58176F7D4}"/>
              </a:ext>
            </a:extLst>
          </p:cNvPr>
          <p:cNvSpPr txBox="1"/>
          <p:nvPr/>
        </p:nvSpPr>
        <p:spPr>
          <a:xfrm>
            <a:off x="2762467" y="5420181"/>
            <a:ext cx="889772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Target ladder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BCC4B-129F-F2C7-5C00-1A641ECDF88E}"/>
              </a:ext>
            </a:extLst>
          </p:cNvPr>
          <p:cNvSpPr txBox="1"/>
          <p:nvPr/>
        </p:nvSpPr>
        <p:spPr>
          <a:xfrm>
            <a:off x="3543052" y="3162059"/>
            <a:ext cx="1149967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Breakout board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BAC4F956-41A5-82AA-57BF-636F9CA39880}"/>
              </a:ext>
            </a:extLst>
          </p:cNvPr>
          <p:cNvSpPr/>
          <p:nvPr/>
        </p:nvSpPr>
        <p:spPr>
          <a:xfrm rot="1620000">
            <a:off x="2549027" y="3618502"/>
            <a:ext cx="1765608" cy="473924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0611A9-E66E-489D-BB67-0AC61786125B}"/>
              </a:ext>
            </a:extLst>
          </p:cNvPr>
          <p:cNvSpPr txBox="1"/>
          <p:nvPr/>
        </p:nvSpPr>
        <p:spPr>
          <a:xfrm>
            <a:off x="3989102" y="5048473"/>
            <a:ext cx="1168553" cy="369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7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C1B1-A20B-F2FD-72B3-41F8619C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A157AE-4C19-DCB7-D3BE-7B70E47DA6B0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rgbClr val="1300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F9A18-F261-C06E-FF75-C8F675B42E98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CC19D-2652-B1A8-8D39-AEF2481AC596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8C86D451-797E-FD18-FF5F-E051CB5FD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6E7928-AC72-4D6B-7C29-C8F4C4061BD3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The Data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E730A-F4D5-AEFA-BD1B-F221245ED996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241C1-A9D8-A545-7F9B-33D7FA198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27" y="1196366"/>
            <a:ext cx="3520698" cy="4674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BA29AB-506C-3FC8-4C85-C15B3477D044}"/>
              </a:ext>
            </a:extLst>
          </p:cNvPr>
          <p:cNvSpPr txBox="1"/>
          <p:nvPr/>
        </p:nvSpPr>
        <p:spPr>
          <a:xfrm>
            <a:off x="3993162" y="1196196"/>
            <a:ext cx="2322622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DSSD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75501-862C-D69B-D8FD-53109878F0C9}"/>
              </a:ext>
            </a:extLst>
          </p:cNvPr>
          <p:cNvSpPr txBox="1"/>
          <p:nvPr/>
        </p:nvSpPr>
        <p:spPr>
          <a:xfrm>
            <a:off x="3993161" y="1558715"/>
            <a:ext cx="2322622" cy="120032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Per event:</a:t>
            </a:r>
          </a:p>
          <a:p>
            <a:r>
              <a:rPr lang="en-US" dirty="0"/>
              <a:t>Sector, ring IDs</a:t>
            </a:r>
          </a:p>
          <a:p>
            <a:r>
              <a:rPr lang="en-US" dirty="0"/>
              <a:t>Timestamp</a:t>
            </a:r>
          </a:p>
          <a:p>
            <a:r>
              <a:rPr lang="en-US" dirty="0"/>
              <a:t>Energy (uncalibrated)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8B226-B5EF-8E18-E941-A02D6AB8DD09}"/>
              </a:ext>
            </a:extLst>
          </p:cNvPr>
          <p:cNvSpPr txBox="1"/>
          <p:nvPr/>
        </p:nvSpPr>
        <p:spPr>
          <a:xfrm>
            <a:off x="4209303" y="3076529"/>
            <a:ext cx="2322622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Gammasphere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EBAF6B-1A85-033F-4D86-7087AD99FA73}"/>
              </a:ext>
            </a:extLst>
          </p:cNvPr>
          <p:cNvSpPr txBox="1"/>
          <p:nvPr/>
        </p:nvSpPr>
        <p:spPr>
          <a:xfrm>
            <a:off x="4209302" y="3439048"/>
            <a:ext cx="2322622" cy="120032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Per event:</a:t>
            </a:r>
          </a:p>
          <a:p>
            <a:r>
              <a:rPr lang="en-US" dirty="0"/>
              <a:t>Module ID </a:t>
            </a:r>
            <a:r>
              <a:rPr lang="en-US" dirty="0">
                <a:ea typeface="+mn-lt"/>
                <a:cs typeface="+mn-lt"/>
              </a:rPr>
              <a:t>i.e. (</a:t>
            </a:r>
            <a:r>
              <a:rPr lang="de" dirty="0" err="1">
                <a:ea typeface="+mn-lt"/>
                <a:cs typeface="+mn-lt"/>
              </a:rPr>
              <a:t>θ</a:t>
            </a:r>
            <a:r>
              <a:rPr lang="de" dirty="0" err="1"/>
              <a:t>,</a:t>
            </a:r>
            <a:r>
              <a:rPr lang="de" dirty="0" err="1">
                <a:ea typeface="+mn-lt"/>
                <a:cs typeface="+mn-lt"/>
              </a:rPr>
              <a:t>φ</a:t>
            </a:r>
            <a:r>
              <a:rPr lang="en-US" dirty="0"/>
              <a:t>)</a:t>
            </a:r>
          </a:p>
          <a:p>
            <a:r>
              <a:rPr lang="en-US" dirty="0"/>
              <a:t>Timestamp</a:t>
            </a:r>
          </a:p>
          <a:p>
            <a:r>
              <a:rPr lang="en-US" dirty="0"/>
              <a:t>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438CD-212B-0F01-7A7B-057979B05603}"/>
              </a:ext>
            </a:extLst>
          </p:cNvPr>
          <p:cNvSpPr txBox="1"/>
          <p:nvPr/>
        </p:nvSpPr>
        <p:spPr>
          <a:xfrm>
            <a:off x="7677195" y="1620331"/>
            <a:ext cx="2313329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</a:rPr>
              <a:t>GEBSort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74F76-7255-E4E1-2483-2B043B959EB2}"/>
              </a:ext>
            </a:extLst>
          </p:cNvPr>
          <p:cNvSpPr txBox="1"/>
          <p:nvPr/>
        </p:nvSpPr>
        <p:spPr>
          <a:xfrm>
            <a:off x="7677193" y="1936387"/>
            <a:ext cx="2313330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Gate on kinematic loci, multiplicity, E to isolate </a:t>
            </a:r>
            <a:r>
              <a:rPr lang="en-US" dirty="0" err="1"/>
              <a:t>Coulex</a:t>
            </a:r>
            <a:r>
              <a:rPr lang="en-US" dirty="0"/>
              <a:t> events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0BF4546-B91C-9D20-94AE-1D15067932E7}"/>
              </a:ext>
            </a:extLst>
          </p:cNvPr>
          <p:cNvSpPr/>
          <p:nvPr/>
        </p:nvSpPr>
        <p:spPr>
          <a:xfrm rot="20160000">
            <a:off x="6572693" y="2966709"/>
            <a:ext cx="1148736" cy="44593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75D970F-01CF-357A-16F2-A64ADAD322B3}"/>
              </a:ext>
            </a:extLst>
          </p:cNvPr>
          <p:cNvSpPr/>
          <p:nvPr/>
        </p:nvSpPr>
        <p:spPr>
          <a:xfrm rot="600000">
            <a:off x="6518343" y="1899695"/>
            <a:ext cx="1090687" cy="40910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8102F05-A95A-9E9C-0BAF-466B8CD389A5}"/>
              </a:ext>
            </a:extLst>
          </p:cNvPr>
          <p:cNvSpPr/>
          <p:nvPr/>
        </p:nvSpPr>
        <p:spPr>
          <a:xfrm rot="6480000" flipV="1">
            <a:off x="7440338" y="3306639"/>
            <a:ext cx="1300975" cy="4553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Yields</a:t>
            </a:r>
          </a:p>
        </p:txBody>
      </p:sp>
      <p:pic>
        <p:nvPicPr>
          <p:cNvPr id="22" name="Picture 21" descr="A black cube with a white label&#10;&#10;AI-generated content may be incorrect.">
            <a:extLst>
              <a:ext uri="{FF2B5EF4-FFF2-40B4-BE49-F238E27FC236}">
                <a16:creationId xmlns:a16="http://schemas.microsoft.com/office/drawing/2014/main" id="{E5574B02-9A8A-8D61-0F8D-56841A7CA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238" y="4169958"/>
            <a:ext cx="1809054" cy="161414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B2FC574B-DDA8-275D-4E28-33365AEF7F73}"/>
              </a:ext>
            </a:extLst>
          </p:cNvPr>
          <p:cNvSpPr/>
          <p:nvPr/>
        </p:nvSpPr>
        <p:spPr>
          <a:xfrm rot="8820000" flipV="1">
            <a:off x="8521355" y="3334843"/>
            <a:ext cx="1784194" cy="464632"/>
          </a:xfrm>
          <a:prstGeom prst="rightArrow">
            <a:avLst/>
          </a:prstGeom>
          <a:solidFill>
            <a:srgbClr val="FF5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Level scheme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737CA0D-DFE8-617B-CBF8-8A6F63897444}"/>
              </a:ext>
            </a:extLst>
          </p:cNvPr>
          <p:cNvSpPr/>
          <p:nvPr/>
        </p:nvSpPr>
        <p:spPr>
          <a:xfrm rot="10260000" flipV="1">
            <a:off x="8868967" y="3977549"/>
            <a:ext cx="1649048" cy="483562"/>
          </a:xfrm>
          <a:prstGeom prst="rightArrow">
            <a:avLst/>
          </a:prstGeom>
          <a:solidFill>
            <a:srgbClr val="2BFF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Geometry</a:t>
            </a:r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77B8DAE-4891-E76C-2030-E83DE8289302}"/>
              </a:ext>
            </a:extLst>
          </p:cNvPr>
          <p:cNvSpPr/>
          <p:nvPr/>
        </p:nvSpPr>
        <p:spPr>
          <a:xfrm>
            <a:off x="8830910" y="4629345"/>
            <a:ext cx="2465426" cy="87722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Matrix elements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56865D8-5B28-4890-FC5E-CA2184941B7E}"/>
              </a:ext>
            </a:extLst>
          </p:cNvPr>
          <p:cNvSpPr/>
          <p:nvPr/>
        </p:nvSpPr>
        <p:spPr>
          <a:xfrm rot="-600000">
            <a:off x="1966649" y="2664403"/>
            <a:ext cx="1206739" cy="396039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A8CD5E-2AEB-1679-2CFA-2BD5E7B9358E}"/>
              </a:ext>
            </a:extLst>
          </p:cNvPr>
          <p:cNvSpPr/>
          <p:nvPr/>
        </p:nvSpPr>
        <p:spPr>
          <a:xfrm>
            <a:off x="9696393" y="5297270"/>
            <a:ext cx="2277278" cy="773744"/>
          </a:xfrm>
          <a:prstGeom prst="rightArrow">
            <a:avLst/>
          </a:prstGeom>
          <a:solidFill>
            <a:srgbClr val="FFB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Q, B(E2)s</a:t>
            </a:r>
          </a:p>
        </p:txBody>
      </p:sp>
    </p:spTree>
    <p:extLst>
      <p:ext uri="{BB962C8B-B14F-4D97-AF65-F5344CB8AC3E}">
        <p14:creationId xmlns:p14="http://schemas.microsoft.com/office/powerpoint/2010/main" val="190831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EEEC1-D61B-9F9C-6560-49EB4D26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6C557-EF7D-DDA7-E75A-B6C6066CE70D}"/>
              </a:ext>
            </a:extLst>
          </p:cNvPr>
          <p:cNvSpPr/>
          <p:nvPr/>
        </p:nvSpPr>
        <p:spPr>
          <a:xfrm>
            <a:off x="-18143" y="-824"/>
            <a:ext cx="12219213" cy="6507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F3003D-FFE9-93DB-5754-075B44290353}"/>
              </a:ext>
            </a:extLst>
          </p:cNvPr>
          <p:cNvSpPr/>
          <p:nvPr/>
        </p:nvSpPr>
        <p:spPr>
          <a:xfrm>
            <a:off x="298641" y="979713"/>
            <a:ext cx="5393441" cy="55058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47BD6E-BC3B-65D0-0462-280997DF5E92}"/>
              </a:ext>
            </a:extLst>
          </p:cNvPr>
          <p:cNvSpPr/>
          <p:nvPr/>
        </p:nvSpPr>
        <p:spPr>
          <a:xfrm>
            <a:off x="5592536" y="969687"/>
            <a:ext cx="5303204" cy="552593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54090-9338-B711-4A1A-7F99B6D21B9C}"/>
              </a:ext>
            </a:extLst>
          </p:cNvPr>
          <p:cNvSpPr txBox="1"/>
          <p:nvPr/>
        </p:nvSpPr>
        <p:spPr>
          <a:xfrm>
            <a:off x="-19793" y="6506688"/>
            <a:ext cx="1222168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Greg Willmott                  </a:t>
            </a:r>
            <a:r>
              <a:rPr lang="en-US" sz="1600" dirty="0">
                <a:hlinkClick r:id="rId2"/>
              </a:rPr>
              <a:t>gw00431@surrey.ac.uk</a:t>
            </a:r>
            <a:r>
              <a:rPr lang="en-US" sz="1600" dirty="0"/>
              <a:t>                       9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7918F2-133E-3EB5-5B8F-0C3F97542441}"/>
              </a:ext>
            </a:extLst>
          </p:cNvPr>
          <p:cNvSpPr/>
          <p:nvPr/>
        </p:nvSpPr>
        <p:spPr>
          <a:xfrm>
            <a:off x="-19794" y="-89067"/>
            <a:ext cx="2493818" cy="78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40B8CB8C-1CA7-BAD8-68F2-8A20493D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" y="55446"/>
            <a:ext cx="2308870" cy="543726"/>
          </a:xfrm>
          <a:prstGeom prst="rect">
            <a:avLst/>
          </a:prstGeom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6D5A02-87E9-00DC-1319-826E24E03373}"/>
              </a:ext>
            </a:extLst>
          </p:cNvPr>
          <p:cNvSpPr txBox="1">
            <a:spLocks/>
          </p:cNvSpPr>
          <p:nvPr/>
        </p:nvSpPr>
        <p:spPr>
          <a:xfrm>
            <a:off x="4674751" y="261766"/>
            <a:ext cx="6338854" cy="662431"/>
          </a:xfrm>
          <a:prstGeom prst="rect">
            <a:avLst/>
          </a:prstGeom>
          <a:solidFill>
            <a:srgbClr val="000000">
              <a:alpha val="71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Preliminary Analysis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B3059-9B2A-B21B-0830-B7355A1BC641}"/>
              </a:ext>
            </a:extLst>
          </p:cNvPr>
          <p:cNvSpPr/>
          <p:nvPr/>
        </p:nvSpPr>
        <p:spPr>
          <a:xfrm>
            <a:off x="4668354" y="219674"/>
            <a:ext cx="6354612" cy="136271"/>
          </a:xfrm>
          <a:prstGeom prst="rect">
            <a:avLst/>
          </a:pr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117106-B352-9973-D77F-95DA498CDE9E}"/>
              </a:ext>
            </a:extLst>
          </p:cNvPr>
          <p:cNvGrpSpPr/>
          <p:nvPr/>
        </p:nvGrpSpPr>
        <p:grpSpPr>
          <a:xfrm>
            <a:off x="583878" y="3694738"/>
            <a:ext cx="3936271" cy="2640381"/>
            <a:chOff x="6449459" y="2898435"/>
            <a:chExt cx="4021133" cy="2948651"/>
          </a:xfrm>
        </p:grpSpPr>
        <p:pic>
          <p:nvPicPr>
            <p:cNvPr id="8" name="Picture 7" descr="A blue and yellow dotted graph&#10;&#10;Description automatically generated">
              <a:extLst>
                <a:ext uri="{FF2B5EF4-FFF2-40B4-BE49-F238E27FC236}">
                  <a16:creationId xmlns:a16="http://schemas.microsoft.com/office/drawing/2014/main" id="{43337224-408B-1629-ADD2-F186B5D6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1592" y="2900339"/>
              <a:ext cx="3879000" cy="2728853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FDC0B4B0-53E6-B140-8164-CACDA67375E5}"/>
                </a:ext>
              </a:extLst>
            </p:cNvPr>
            <p:cNvSpPr txBox="1"/>
            <p:nvPr/>
          </p:nvSpPr>
          <p:spPr>
            <a:xfrm>
              <a:off x="7514306" y="3083756"/>
              <a:ext cx="2031005" cy="36968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556169"/>
                  </a:solidFill>
                  <a:latin typeface="Arial"/>
                  <a:cs typeface="Georgia"/>
                </a:rPr>
                <a:t>Energy vs Energy</a:t>
              </a:r>
              <a:endParaRPr lang="en-US" sz="1600" dirty="0" err="1">
                <a:solidFill>
                  <a:srgbClr val="556169"/>
                </a:solidFill>
                <a:latin typeface="Arial"/>
                <a:cs typeface="Georgia"/>
              </a:endParaRPr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B7B9125B-4010-4BBB-F64A-46AFC0768D21}"/>
                </a:ext>
              </a:extLst>
            </p:cNvPr>
            <p:cNvSpPr txBox="1"/>
            <p:nvPr/>
          </p:nvSpPr>
          <p:spPr>
            <a:xfrm>
              <a:off x="7762355" y="4941461"/>
              <a:ext cx="1160925" cy="338553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Arial"/>
                </a:rPr>
                <a:t>Hg</a:t>
              </a:r>
              <a:endParaRPr lang="en-US" dirty="0"/>
            </a:p>
          </p:txBody>
        </p:sp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98141299-3CC9-C3A9-C1E6-83014AEB9A2F}"/>
                </a:ext>
              </a:extLst>
            </p:cNvPr>
            <p:cNvSpPr txBox="1"/>
            <p:nvPr/>
          </p:nvSpPr>
          <p:spPr>
            <a:xfrm>
              <a:off x="8326024" y="4020238"/>
              <a:ext cx="1160925" cy="338553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Arial"/>
                </a:rPr>
                <a:t>Ti</a:t>
              </a:r>
              <a:endParaRPr lang="en-US" dirty="0"/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7E059C73-50D6-D769-F084-77AF4B2CA7F7}"/>
                </a:ext>
              </a:extLst>
            </p:cNvPr>
            <p:cNvSpPr txBox="1"/>
            <p:nvPr/>
          </p:nvSpPr>
          <p:spPr>
            <a:xfrm>
              <a:off x="6596660" y="5508532"/>
              <a:ext cx="38727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Sector energy [ ]</a:t>
              </a:r>
              <a:endParaRPr lang="en-US" dirty="0"/>
            </a:p>
          </p:txBody>
        </p:sp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55D72167-E0CF-4DAC-55CB-E54BA6E002C7}"/>
                </a:ext>
              </a:extLst>
            </p:cNvPr>
            <p:cNvSpPr txBox="1"/>
            <p:nvPr/>
          </p:nvSpPr>
          <p:spPr>
            <a:xfrm rot="16200000">
              <a:off x="5152608" y="4195286"/>
              <a:ext cx="2939556" cy="345853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energy [ ]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BF73BA-1E87-D88C-BB6E-EF76CC54DBCF}"/>
              </a:ext>
            </a:extLst>
          </p:cNvPr>
          <p:cNvGrpSpPr/>
          <p:nvPr/>
        </p:nvGrpSpPr>
        <p:grpSpPr>
          <a:xfrm>
            <a:off x="6841021" y="3712478"/>
            <a:ext cx="3872530" cy="2670243"/>
            <a:chOff x="7131425" y="3489871"/>
            <a:chExt cx="4069712" cy="2941303"/>
          </a:xfrm>
        </p:grpSpPr>
        <p:pic>
          <p:nvPicPr>
            <p:cNvPr id="9" name="Picture 8" descr="A blue and yellow gradient on a white background&#10;&#10;Description automatically generated">
              <a:extLst>
                <a:ext uri="{FF2B5EF4-FFF2-40B4-BE49-F238E27FC236}">
                  <a16:creationId xmlns:a16="http://schemas.microsoft.com/office/drawing/2014/main" id="{7CA8B0E9-C225-724B-33A1-98E88119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3936" y="3489871"/>
              <a:ext cx="3843010" cy="269112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6B23418E-DC76-63A1-A5D1-AE166B04CD9E}"/>
                </a:ext>
              </a:extLst>
            </p:cNvPr>
            <p:cNvSpPr txBox="1"/>
            <p:nvPr/>
          </p:nvSpPr>
          <p:spPr>
            <a:xfrm>
              <a:off x="7131425" y="6058253"/>
              <a:ext cx="4069712" cy="37292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Sector energy [ ]</a:t>
              </a:r>
              <a:endParaRPr lang="en-US" dirty="0"/>
            </a:p>
          </p:txBody>
        </p:sp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1CA2BE03-31DE-F775-8753-BA8D1DD5636F}"/>
                </a:ext>
              </a:extLst>
            </p:cNvPr>
            <p:cNvSpPr txBox="1"/>
            <p:nvPr/>
          </p:nvSpPr>
          <p:spPr>
            <a:xfrm rot="16200000">
              <a:off x="5857776" y="4766293"/>
              <a:ext cx="2903830" cy="355793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energy [ ]</a:t>
              </a:r>
              <a:endParaRPr lang="en-US" dirty="0"/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BA972E07-BFCF-C357-012E-323EDA30DB2C}"/>
                </a:ext>
              </a:extLst>
            </p:cNvPr>
            <p:cNvSpPr txBox="1"/>
            <p:nvPr/>
          </p:nvSpPr>
          <p:spPr>
            <a:xfrm>
              <a:off x="8332534" y="3718307"/>
              <a:ext cx="2119790" cy="37292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556169"/>
                  </a:solidFill>
                  <a:latin typeface="Arial"/>
                  <a:cs typeface="Georgia"/>
                </a:rPr>
                <a:t>Energy vs Energy</a:t>
              </a:r>
              <a:endParaRPr lang="en-US" sz="1600" dirty="0" err="1">
                <a:solidFill>
                  <a:srgbClr val="556169"/>
                </a:solidFill>
                <a:latin typeface="Arial"/>
                <a:cs typeface="Georgia"/>
              </a:endParaRP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58D938F0-3539-7B23-6E49-1F1C2626923F}"/>
                </a:ext>
              </a:extLst>
            </p:cNvPr>
            <p:cNvSpPr txBox="1"/>
            <p:nvPr/>
          </p:nvSpPr>
          <p:spPr>
            <a:xfrm>
              <a:off x="9384456" y="4897927"/>
              <a:ext cx="116092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Arial"/>
                </a:rPr>
                <a:t>Ti</a:t>
              </a:r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2E3EE9-79EC-3478-7D73-F446DF34CE6F}"/>
              </a:ext>
            </a:extLst>
          </p:cNvPr>
          <p:cNvGrpSpPr/>
          <p:nvPr/>
        </p:nvGrpSpPr>
        <p:grpSpPr>
          <a:xfrm>
            <a:off x="577517" y="995557"/>
            <a:ext cx="3951617" cy="2650520"/>
            <a:chOff x="4550190" y="3700963"/>
            <a:chExt cx="3832677" cy="2795723"/>
          </a:xfrm>
        </p:grpSpPr>
        <p:pic>
          <p:nvPicPr>
            <p:cNvPr id="35" name="Picture 34" descr="A blue and yellow graph&#10;&#10;Description automatically generated">
              <a:extLst>
                <a:ext uri="{FF2B5EF4-FFF2-40B4-BE49-F238E27FC236}">
                  <a16:creationId xmlns:a16="http://schemas.microsoft.com/office/drawing/2014/main" id="{875A7931-2FF3-7FAB-A33F-CE6A73D7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8657" y="3703300"/>
              <a:ext cx="3652483" cy="2559841"/>
            </a:xfrm>
            <a:prstGeom prst="rect">
              <a:avLst/>
            </a:prstGeom>
          </p:spPr>
        </p:pic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D40872CE-6FB6-5A62-6879-6373FC6AA3E2}"/>
                </a:ext>
              </a:extLst>
            </p:cNvPr>
            <p:cNvSpPr txBox="1"/>
            <p:nvPr/>
          </p:nvSpPr>
          <p:spPr>
            <a:xfrm>
              <a:off x="6305459" y="5565477"/>
              <a:ext cx="160192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Arial"/>
                  <a:cs typeface="Georgia"/>
                </a:rPr>
                <a:t>Particle ID plot</a:t>
              </a:r>
            </a:p>
          </p:txBody>
        </p: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47F0A1FF-D78C-BCEC-4ADC-DF01ED88E46B}"/>
                </a:ext>
              </a:extLst>
            </p:cNvPr>
            <p:cNvSpPr txBox="1"/>
            <p:nvPr/>
          </p:nvSpPr>
          <p:spPr>
            <a:xfrm>
              <a:off x="5423147" y="5103256"/>
              <a:ext cx="116092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Arial"/>
                </a:rPr>
                <a:t>Hg</a:t>
              </a:r>
              <a:endParaRPr lang="en-US" dirty="0"/>
            </a:p>
          </p:txBody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53D974AB-A16C-D7A8-0EA7-923B93C5E4E9}"/>
                </a:ext>
              </a:extLst>
            </p:cNvPr>
            <p:cNvSpPr txBox="1"/>
            <p:nvPr/>
          </p:nvSpPr>
          <p:spPr>
            <a:xfrm>
              <a:off x="6949002" y="5271711"/>
              <a:ext cx="1160925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Arial"/>
                </a:rPr>
                <a:t>Ti</a:t>
              </a:r>
              <a:endParaRPr lang="en-US" dirty="0"/>
            </a:p>
          </p:txBody>
        </p:sp>
        <p:sp>
          <p:nvSpPr>
            <p:cNvPr id="41" name="TextBox 27">
              <a:extLst>
                <a:ext uri="{FF2B5EF4-FFF2-40B4-BE49-F238E27FC236}">
                  <a16:creationId xmlns:a16="http://schemas.microsoft.com/office/drawing/2014/main" id="{28852769-E8AE-7577-3AA3-24B334A3E782}"/>
                </a:ext>
              </a:extLst>
            </p:cNvPr>
            <p:cNvSpPr txBox="1"/>
            <p:nvPr/>
          </p:nvSpPr>
          <p:spPr>
            <a:xfrm rot="16200000">
              <a:off x="3431745" y="4825508"/>
              <a:ext cx="25876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energy [ ]</a:t>
              </a:r>
              <a:endParaRPr lang="en-US" dirty="0"/>
            </a:p>
          </p:txBody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F88DFDAA-07A6-CE67-9284-D02A615C3315}"/>
                </a:ext>
              </a:extLst>
            </p:cNvPr>
            <p:cNvSpPr txBox="1"/>
            <p:nvPr/>
          </p:nvSpPr>
          <p:spPr>
            <a:xfrm>
              <a:off x="4550190" y="6158132"/>
              <a:ext cx="383267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#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BCEB6F-8BB7-E898-2FCD-6408322A8860}"/>
              </a:ext>
            </a:extLst>
          </p:cNvPr>
          <p:cNvGrpSpPr/>
          <p:nvPr/>
        </p:nvGrpSpPr>
        <p:grpSpPr>
          <a:xfrm>
            <a:off x="6851417" y="978687"/>
            <a:ext cx="3866921" cy="2678288"/>
            <a:chOff x="6851417" y="1030058"/>
            <a:chExt cx="3866921" cy="26782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7D5786-465E-28EE-87ED-5FDA14F2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5636" y="1030058"/>
              <a:ext cx="3695930" cy="2455111"/>
            </a:xfrm>
            <a:prstGeom prst="rect">
              <a:avLst/>
            </a:prstGeom>
            <a:ln>
              <a:noFill/>
            </a:ln>
          </p:spPr>
        </p:pic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0565101D-C261-12AF-16AE-B6534CF6420E}"/>
                </a:ext>
              </a:extLst>
            </p:cNvPr>
            <p:cNvSpPr txBox="1"/>
            <p:nvPr/>
          </p:nvSpPr>
          <p:spPr>
            <a:xfrm>
              <a:off x="6851417" y="3370523"/>
              <a:ext cx="3866921" cy="337823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#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89E5A4E2-06BA-3B64-F985-E829216E62E3}"/>
                </a:ext>
              </a:extLst>
            </p:cNvPr>
            <p:cNvSpPr txBox="1"/>
            <p:nvPr/>
          </p:nvSpPr>
          <p:spPr>
            <a:xfrm rot="16200000">
              <a:off x="5709758" y="2172057"/>
              <a:ext cx="26218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Ring energy [ ]</a:t>
              </a:r>
              <a:endParaRPr lang="en-US" dirty="0"/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E83724A3-9324-F555-9600-4C28F0F38C6A}"/>
                </a:ext>
              </a:extLst>
            </p:cNvPr>
            <p:cNvSpPr txBox="1"/>
            <p:nvPr/>
          </p:nvSpPr>
          <p:spPr>
            <a:xfrm>
              <a:off x="8131751" y="1202823"/>
              <a:ext cx="1651638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Arial"/>
                  <a:cs typeface="Georgia"/>
                </a:rPr>
                <a:t>Particle ID plot</a:t>
              </a:r>
            </a:p>
          </p:txBody>
        </p:sp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F84B1DC1-D587-AAB3-AC07-BC7BBFD460FE}"/>
                </a:ext>
              </a:extLst>
            </p:cNvPr>
            <p:cNvSpPr txBox="1"/>
            <p:nvPr/>
          </p:nvSpPr>
          <p:spPr>
            <a:xfrm>
              <a:off x="8995253" y="2359115"/>
              <a:ext cx="1651638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Arial"/>
                </a:rPr>
                <a:t>Ti</a:t>
              </a:r>
              <a:endParaRPr lang="en-US" dirty="0"/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C2487483-9294-6F89-576C-69A82B28B697}"/>
              </a:ext>
            </a:extLst>
          </p:cNvPr>
          <p:cNvSpPr/>
          <p:nvPr/>
        </p:nvSpPr>
        <p:spPr>
          <a:xfrm>
            <a:off x="4880642" y="2439885"/>
            <a:ext cx="1545718" cy="80995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PID </a:t>
            </a:r>
            <a:r>
              <a:rPr lang="en-US" sz="2000" err="1"/>
              <a:t>GCut</a:t>
            </a:r>
            <a:endParaRPr lang="en-US" sz="20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ADC7999-23B0-589A-F547-EACE665D17E1}"/>
              </a:ext>
            </a:extLst>
          </p:cNvPr>
          <p:cNvSpPr/>
          <p:nvPr/>
        </p:nvSpPr>
        <p:spPr>
          <a:xfrm>
            <a:off x="4730122" y="3258328"/>
            <a:ext cx="1888823" cy="83817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Energy </a:t>
            </a:r>
            <a:r>
              <a:rPr lang="en-US" sz="2000" err="1">
                <a:solidFill>
                  <a:schemeClr val="tx1"/>
                </a:solidFill>
              </a:rPr>
              <a:t>GCut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858CAD2-36B4-97B6-FBE7-C2F76A065DFB}"/>
              </a:ext>
            </a:extLst>
          </p:cNvPr>
          <p:cNvSpPr/>
          <p:nvPr/>
        </p:nvSpPr>
        <p:spPr>
          <a:xfrm>
            <a:off x="4720714" y="4094741"/>
            <a:ext cx="1966724" cy="84071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Front-back dT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55AEF6-18EC-A208-60C4-3F45676E2080}"/>
              </a:ext>
            </a:extLst>
          </p:cNvPr>
          <p:cNvSpPr txBox="1"/>
          <p:nvPr/>
        </p:nvSpPr>
        <p:spPr>
          <a:xfrm>
            <a:off x="7776695" y="3431503"/>
            <a:ext cx="2150259" cy="46166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</a:rPr>
              <a:t>Coulex</a:t>
            </a:r>
            <a:r>
              <a:rPr lang="en-US" sz="2400" dirty="0">
                <a:solidFill>
                  <a:schemeClr val="bg1"/>
                </a:solidFill>
              </a:rPr>
              <a:t> events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BC0DD1-7769-6B8E-A180-363603D25B8F}"/>
              </a:ext>
            </a:extLst>
          </p:cNvPr>
          <p:cNvSpPr txBox="1"/>
          <p:nvPr/>
        </p:nvSpPr>
        <p:spPr>
          <a:xfrm>
            <a:off x="1473072" y="3425870"/>
            <a:ext cx="1824910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Raw events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7CBC6F-E9A9-7993-8CB1-9540154676CD}"/>
              </a:ext>
            </a:extLst>
          </p:cNvPr>
          <p:cNvSpPr/>
          <p:nvPr/>
        </p:nvSpPr>
        <p:spPr>
          <a:xfrm rot="540000">
            <a:off x="2034779" y="1990016"/>
            <a:ext cx="2046505" cy="4234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cissors Clipart Images - Free Download on Freepik">
            <a:extLst>
              <a:ext uri="{FF2B5EF4-FFF2-40B4-BE49-F238E27FC236}">
                <a16:creationId xmlns:a16="http://schemas.microsoft.com/office/drawing/2014/main" id="{58BED1EC-2748-DE20-3CD3-33402CBF6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20000">
            <a:off x="2691725" y="1206037"/>
            <a:ext cx="730015" cy="64535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3C55233-0270-E119-5E9B-D37D49342DDF}"/>
              </a:ext>
            </a:extLst>
          </p:cNvPr>
          <p:cNvSpPr/>
          <p:nvPr/>
        </p:nvSpPr>
        <p:spPr>
          <a:xfrm rot="19320000">
            <a:off x="841612" y="4761845"/>
            <a:ext cx="3382356" cy="357562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issors Clipart Images - Free Download on Freepik">
            <a:extLst>
              <a:ext uri="{FF2B5EF4-FFF2-40B4-BE49-F238E27FC236}">
                <a16:creationId xmlns:a16="http://schemas.microsoft.com/office/drawing/2014/main" id="{14192046-BAE2-4F31-5A5A-6173A39EA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3799" y="4686777"/>
            <a:ext cx="730015" cy="645350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13C623A8-C0F7-8EBB-A80F-651115562FFC}"/>
              </a:ext>
            </a:extLst>
          </p:cNvPr>
          <p:cNvSpPr txBox="1"/>
          <p:nvPr/>
        </p:nvSpPr>
        <p:spPr>
          <a:xfrm rot="1500000">
            <a:off x="1430310" y="5112541"/>
            <a:ext cx="1988143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"/>
              </a:rPr>
              <a:t>Loci are resolvable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48510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GestaltVTI</vt:lpstr>
      <vt:lpstr>Exploring unphysical quadrupole triaxiality of 200 &amp; 202Hg using Coulomb excitation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1952</cp:revision>
  <dcterms:created xsi:type="dcterms:W3CDTF">2025-02-19T12:25:07Z</dcterms:created>
  <dcterms:modified xsi:type="dcterms:W3CDTF">2025-04-24T07:01:43Z</dcterms:modified>
</cp:coreProperties>
</file>