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</p:sldMasterIdLst>
  <p:notesMasterIdLst>
    <p:notesMasterId r:id="rId72"/>
  </p:notesMasterIdLst>
  <p:sldIdLst>
    <p:sldId id="256" r:id="rId3"/>
    <p:sldId id="257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1" r:id="rId17"/>
    <p:sldId id="306" r:id="rId18"/>
    <p:sldId id="273" r:id="rId19"/>
    <p:sldId id="307" r:id="rId20"/>
    <p:sldId id="275" r:id="rId21"/>
    <p:sldId id="274" r:id="rId22"/>
    <p:sldId id="276" r:id="rId23"/>
    <p:sldId id="277" r:id="rId24"/>
    <p:sldId id="308" r:id="rId25"/>
    <p:sldId id="303" r:id="rId26"/>
    <p:sldId id="304" r:id="rId27"/>
    <p:sldId id="278" r:id="rId28"/>
    <p:sldId id="279" r:id="rId29"/>
    <p:sldId id="280" r:id="rId30"/>
    <p:sldId id="282" r:id="rId31"/>
    <p:sldId id="283" r:id="rId32"/>
    <p:sldId id="284" r:id="rId33"/>
    <p:sldId id="285" r:id="rId34"/>
    <p:sldId id="258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9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05" r:id="rId70"/>
    <p:sldId id="302" r:id="rId7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w Cheyne" initials="AC" lastIdx="2" clrIdx="0"/>
  <p:cmAuthor id="1" name="Andrew Cheyne (PGR)" initials="AC" lastIdx="1" clrIdx="1">
    <p:extLst>
      <p:ext uri="{19B8F6BF-5375-455C-9EA6-DF929625EA0E}">
        <p15:presenceInfo xmlns:p15="http://schemas.microsoft.com/office/powerpoint/2012/main" userId="S::a.cheyne.1@research.gla.ac.uk::2bcff914-d98f-49a4-8e6a-5259735e26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E5D92B-6D1B-46CD-B2A4-2C89A5ECA0A0}" v="801" dt="2025-04-23T08:31:32.59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68366" autoAdjust="0"/>
  </p:normalViewPr>
  <p:slideViewPr>
    <p:cSldViewPr snapToGrid="0">
      <p:cViewPr>
        <p:scale>
          <a:sx n="25" d="100"/>
          <a:sy n="25" d="100"/>
        </p:scale>
        <p:origin x="1906" y="72"/>
      </p:cViewPr>
      <p:guideLst/>
    </p:cSldViewPr>
  </p:slideViewPr>
  <p:outlineViewPr>
    <p:cViewPr>
      <p:scale>
        <a:sx n="33" d="100"/>
        <a:sy n="33" d="100"/>
      </p:scale>
      <p:origin x="0" y="-39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402"/>
    </p:cViewPr>
  </p:sorterViewPr>
  <p:notesViewPr>
    <p:cSldViewPr snapToGrid="0">
      <p:cViewPr varScale="1">
        <p:scale>
          <a:sx n="62" d="100"/>
          <a:sy n="62" d="100"/>
        </p:scale>
        <p:origin x="3226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commentAuthors" Target="commentAuthors.xml"/><Relationship Id="rId78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4-02T11:02:32.631" idx="1">
    <p:pos x="502" y="-2846"/>
    <p:text>Scattered e-  =2.0 GeV
Recoiling nucleon = 2.4 GeV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4-02T10:58:44.064" idx="2">
    <p:pos x="4923" y="-4050"/>
    <p:text>Expected Ay = 0.07
Epsilon = 0.05
Uncertainties: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 title like, pushing the form factor to high Q2</a:t>
            </a:r>
          </a:p>
        </p:txBody>
      </p:sp>
    </p:spTree>
    <p:extLst>
      <p:ext uri="{BB962C8B-B14F-4D97-AF65-F5344CB8AC3E}">
        <p14:creationId xmlns:p14="http://schemas.microsoft.com/office/powerpoint/2010/main" val="366308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/>
              <a:t>Looking to ensure uniformity across the detector and track variable.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864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94A78-A84F-6DBD-CB7C-A2D983E6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>
            <a:extLst>
              <a:ext uri="{FF2B5EF4-FFF2-40B4-BE49-F238E27FC236}">
                <a16:creationId xmlns:a16="http://schemas.microsoft.com/office/drawing/2014/main" id="{863FFA72-D062-982B-B8A1-CF36F5DFC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hape 393">
            <a:extLst>
              <a:ext uri="{FF2B5EF4-FFF2-40B4-BE49-F238E27FC236}">
                <a16:creationId xmlns:a16="http://schemas.microsoft.com/office/drawing/2014/main" id="{55213639-478B-B104-4278-636DE50454B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each module is 40 layers</a:t>
            </a:r>
          </a:p>
          <a:p>
            <a:r>
              <a:rPr dirty="0"/>
              <a:t>goes into wavelength shifter at the center of each module</a:t>
            </a:r>
          </a:p>
          <a:p>
            <a:r>
              <a:rPr dirty="0"/>
              <a:t>lightguide -&gt; PMT</a:t>
            </a:r>
            <a:endParaRPr lang="en-GB" dirty="0"/>
          </a:p>
          <a:p>
            <a:endParaRPr lang="en-GB" dirty="0"/>
          </a:p>
          <a:p>
            <a:pPr marL="0" indent="0" defTabSz="1463003">
              <a:spcBef>
                <a:spcPts val="2700"/>
              </a:spcBef>
              <a:buSzTx/>
              <a:buNone/>
              <a:defRPr sz="2880"/>
            </a:pPr>
            <a:r>
              <a:rPr lang="en-GB" sz="2400" dirty="0"/>
              <a:t>Expectation​:</a:t>
            </a:r>
          </a:p>
          <a:p>
            <a:pPr marL="365760" indent="-365760" defTabSz="1463003">
              <a:spcBef>
                <a:spcPts val="2700"/>
              </a:spcBef>
              <a:defRPr sz="2880"/>
            </a:pPr>
            <a:r>
              <a:rPr lang="en-GB" sz="2400" dirty="0"/>
              <a:t>Time resolution ~1 ns​</a:t>
            </a:r>
          </a:p>
          <a:p>
            <a:pPr marL="365760" indent="-365760" defTabSz="1463003">
              <a:spcBef>
                <a:spcPts val="2700"/>
              </a:spcBef>
              <a:defRPr sz="2880"/>
            </a:pPr>
            <a:r>
              <a:rPr lang="en-GB" sz="2400" dirty="0"/>
              <a:t>Energy resolution ~30%​</a:t>
            </a:r>
          </a:p>
          <a:p>
            <a:pPr marL="365760" indent="-365760" defTabSz="1463003">
              <a:spcBef>
                <a:spcPts val="2700"/>
              </a:spcBef>
              <a:defRPr sz="2880"/>
            </a:pPr>
            <a:r>
              <a:rPr lang="en-GB" sz="2400" dirty="0"/>
              <a:t>Position resolution ~ 4cm​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5277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• Neutron transverse polarization component Pt = 0.13 • Neutron longitudinal polarization component Pl = 0.79 </a:t>
            </a:r>
          </a:p>
          <a:p>
            <a:r>
              <a:rPr lang="en-GB" dirty="0"/>
              <a:t>Expected Analysing power used in simulations was 0.07</a:t>
            </a:r>
          </a:p>
        </p:txBody>
      </p:sp>
    </p:spTree>
    <p:extLst>
      <p:ext uri="{BB962C8B-B14F-4D97-AF65-F5344CB8AC3E}">
        <p14:creationId xmlns:p14="http://schemas.microsoft.com/office/powerpoint/2010/main" val="3605406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" name="Shape 5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problem for recoil polarimetry is that as you increase the energy (different coloured data points)</a:t>
            </a:r>
          </a:p>
          <a:p>
            <a:r>
              <a:t>The analysing power Ay (a measure of the ability for a polarimeter to seperate spin states) goes towards 0 for traditional np-&gt;np scattering</a:t>
            </a:r>
          </a:p>
          <a:p>
            <a:r>
              <a:t>If we instead look at Charge-exchange np-&gt;pn scattering (where we measure a neutron in and proton out of our polarimeter) the analysing power seems to not show this drop off.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0" name="Shape 5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problem for recoil polarimetry is that as you increase the energy (different coloured data points)</a:t>
            </a:r>
          </a:p>
          <a:p>
            <a:r>
              <a:t>The analysing power Ay (a measure of the ability for a polarimeter to seperate spin states) goes towards 0 for traditional np-&gt;np scattering</a:t>
            </a:r>
          </a:p>
          <a:p>
            <a:r>
              <a:t>If we instead look at Charge-exchange np-&gt;pn scattering (where we measure a neutron in and proton out of our polarimeter) the analysing power seems to not show this drop off.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Full 5D phase space </a:t>
            </a:r>
          </a:p>
          <a:p>
            <a:r>
              <a:rPr dirty="0" err="1"/>
              <a:t>Relativstic</a:t>
            </a:r>
            <a:r>
              <a:rPr dirty="0"/>
              <a:t> so (x, </a:t>
            </a:r>
            <a:r>
              <a:rPr dirty="0" err="1"/>
              <a:t>bt</a:t>
            </a:r>
            <a:r>
              <a:rPr dirty="0"/>
              <a:t>, kt)</a:t>
            </a:r>
            <a:endParaRPr lang="en-US" dirty="0"/>
          </a:p>
          <a:p>
            <a:endParaRPr lang="en-GB" dirty="0"/>
          </a:p>
          <a:p>
            <a:r>
              <a:rPr lang="en-GB" dirty="0"/>
              <a:t>PDFs accessed via inclusive scattering  (gives 1d x distribution of </a:t>
            </a:r>
            <a:r>
              <a:rPr lang="en-GB" dirty="0" err="1"/>
              <a:t>partons</a:t>
            </a:r>
            <a:r>
              <a:rPr lang="en-GB" dirty="0"/>
              <a:t> inside)</a:t>
            </a:r>
          </a:p>
          <a:p>
            <a:r>
              <a:rPr lang="en-GB" dirty="0"/>
              <a:t>TMD via semi-inclusive (gives transverse as </a:t>
            </a:r>
            <a:r>
              <a:rPr lang="en-GB" dirty="0" err="1"/>
              <a:t>fn</a:t>
            </a:r>
            <a:r>
              <a:rPr lang="en-GB" dirty="0"/>
              <a:t> of x)</a:t>
            </a:r>
          </a:p>
          <a:p>
            <a:endParaRPr lang="en-GB" dirty="0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F1 and F2 encode the structure of the hadron</a:t>
            </a:r>
          </a:p>
          <a:p>
            <a:r>
              <a:rPr lang="en-GB" dirty="0"/>
              <a:t>In the background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hape 2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to do:</a:t>
            </a:r>
          </a:p>
          <a:p>
            <a:r>
              <a:t>Explanation about y-axis scales</a:t>
            </a:r>
          </a:p>
          <a:p>
            <a:r>
              <a:t>Other experiments</a:t>
            </a:r>
          </a:p>
          <a:p>
            <a:r>
              <a:t>nTPE</a:t>
            </a:r>
          </a:p>
          <a:p>
            <a:endParaRPr/>
          </a:p>
          <a:p>
            <a:r>
              <a:t>Why was GMn a cross section measurement?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to do:</a:t>
            </a:r>
          </a:p>
          <a:p>
            <a:r>
              <a:t>Explanation about y-axis scales</a:t>
            </a:r>
          </a:p>
          <a:p>
            <a:r>
              <a:t>Other experiments</a:t>
            </a:r>
          </a:p>
          <a:p>
            <a:r>
              <a:t>NTPE (neutron two photon exchange)</a:t>
            </a:r>
          </a:p>
          <a:p>
            <a:endParaRPr/>
          </a:p>
          <a:p>
            <a:r>
              <a:t>No RP above 1.5 GEV2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Advancements in </a:t>
            </a:r>
            <a:r>
              <a:rPr dirty="0" err="1"/>
              <a:t>polarised</a:t>
            </a:r>
            <a:r>
              <a:rPr dirty="0"/>
              <a:t> beam and targets allowed for a </a:t>
            </a:r>
            <a:r>
              <a:rPr dirty="0" err="1"/>
              <a:t>polarisation</a:t>
            </a:r>
            <a:r>
              <a:rPr dirty="0"/>
              <a:t> experiments.</a:t>
            </a:r>
          </a:p>
          <a:p>
            <a:r>
              <a:rPr dirty="0"/>
              <a:t>Double </a:t>
            </a:r>
            <a:r>
              <a:rPr dirty="0" err="1"/>
              <a:t>polarisation</a:t>
            </a:r>
            <a:r>
              <a:rPr dirty="0"/>
              <a:t> method</a:t>
            </a:r>
          </a:p>
          <a:p>
            <a:r>
              <a:rPr dirty="0"/>
              <a:t>2017 Bonner prize </a:t>
            </a:r>
            <a:r>
              <a:rPr dirty="0" err="1"/>
              <a:t>Perdrisat</a:t>
            </a:r>
            <a:r>
              <a:rPr dirty="0"/>
              <a:t> experiment</a:t>
            </a:r>
          </a:p>
          <a:p>
            <a:r>
              <a:rPr dirty="0"/>
              <a:t>Nucleon-nucleon interaction is </a:t>
            </a:r>
            <a:r>
              <a:rPr dirty="0" err="1"/>
              <a:t>polarisation</a:t>
            </a:r>
            <a:r>
              <a:rPr dirty="0"/>
              <a:t> dependent.</a:t>
            </a:r>
          </a:p>
          <a:p>
            <a:r>
              <a:rPr dirty="0"/>
              <a:t>Modern </a:t>
            </a:r>
            <a:r>
              <a:rPr dirty="0" err="1"/>
              <a:t>polarised</a:t>
            </a:r>
            <a:r>
              <a:rPr dirty="0"/>
              <a:t> beam and target advancements made it possible </a:t>
            </a:r>
            <a:endParaRPr lang="en-US" dirty="0"/>
          </a:p>
          <a:p>
            <a:endParaRPr dirty="0"/>
          </a:p>
          <a:p>
            <a:r>
              <a:rPr dirty="0"/>
              <a:t>By measuring Pt and Pl you can take the ratio and extract GE</a:t>
            </a:r>
          </a:p>
          <a:p>
            <a:r>
              <a:rPr dirty="0"/>
              <a:t>Cancelling many of the systematics</a:t>
            </a:r>
          </a:p>
          <a:p>
            <a:endParaRPr lang="en-US" dirty="0"/>
          </a:p>
          <a:p>
            <a:r>
              <a:rPr lang="en-GB" dirty="0"/>
              <a:t>Tau = q^2 /4M^2</a:t>
            </a:r>
          </a:p>
          <a:p>
            <a:endParaRPr lang="en-GB" dirty="0"/>
          </a:p>
          <a:p>
            <a:r>
              <a:rPr dirty="0"/>
              <a:t>Less sensitive to two-photon contributions than Rosenbluth separation method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Continuous electron-beam accelerator facility (CEBAF)</a:t>
            </a:r>
          </a:p>
          <a:p>
            <a:r>
              <a:t>Capable to highly polarised (80%+) electron beams up to 12 GeV.</a:t>
            </a:r>
          </a:p>
          <a:p>
            <a:r>
              <a:t>4 Experimental halls with beam bunches able to be sent to each hall independently.</a:t>
            </a:r>
          </a:p>
          <a:p>
            <a:endParaRPr/>
          </a:p>
          <a:p>
            <a:r>
              <a:t>Continuous Electron Beam Accelerator Facility (CEBAF) </a:t>
            </a:r>
          </a:p>
          <a:p>
            <a:r>
              <a:t>Injector: photocathode gun creates continuous waveform (CW) bunches of electrons that are injected into the “racetrack” accelerator. </a:t>
            </a:r>
          </a:p>
          <a:p>
            <a:r>
              <a:t>Two Linear Accelerators (LINAC) utilize superconducting radio frequency (SRF) niobium cavities. </a:t>
            </a:r>
          </a:p>
          <a:p>
            <a:r>
              <a:t>Arc magnets allow for beam recirculation.</a:t>
            </a:r>
          </a:p>
          <a:p>
            <a:r>
              <a:t> Up to 11 GeV Beam Energy (12.5 GeV to Hall D). </a:t>
            </a:r>
          </a:p>
          <a:p>
            <a:endParaRPr/>
          </a:p>
          <a:p>
            <a:r>
              <a:t>Hall A </a:t>
            </a:r>
          </a:p>
          <a:p>
            <a:r>
              <a:t>High Current, High Luminosity (60 uA, L = 10^38 e/cm^2/s</a:t>
            </a:r>
          </a:p>
          <a:p>
            <a:r>
              <a:t>User-Driven, Open-Floor experiments</a:t>
            </a:r>
          </a:p>
          <a:p>
            <a:r>
              <a:t>SBS program focuses on probing the nucleus by resolving the electromagnetic form factors of nucleons using the SBS spectrometer.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check these energy/q2 values</a:t>
            </a:r>
          </a:p>
          <a:p>
            <a:endParaRPr/>
          </a:p>
          <a:p>
            <a:r>
              <a:t>Measure GEn/GMn at Q2 = 4.4 (GeV/c)2 using charge-exchange recoil neutron polarimetry </a:t>
            </a:r>
          </a:p>
          <a:p>
            <a:r>
              <a:t>Beam:</a:t>
            </a:r>
          </a:p>
          <a:p>
            <a:r>
              <a:t>4.3 GeV/c Energy, Pbeam ~80% </a:t>
            </a:r>
          </a:p>
          <a:p>
            <a:r>
              <a:t>30µA on a 15cm LD2 target</a:t>
            </a:r>
          </a:p>
          <a:p>
            <a:r>
              <a:t>Compare F.O.M. for charge-exchange (np→ pn) scattering and the more standard (np→ np)</a:t>
            </a:r>
          </a:p>
          <a:p>
            <a:r>
              <a:t>Demonstrate the feasibility of detecting low-energy recoil protons from an active analyser at large angles in an unshielded environment</a:t>
            </a:r>
          </a:p>
          <a:p>
            <a:r>
              <a:t>Originally proposed to “piggy-back” on the GMn experiment at the 4.5 (GeV/c)2 kinematic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hape 3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90-1 bars in hodo L/R pmt on each</a:t>
            </a:r>
          </a:p>
          <a:p>
            <a:r>
              <a:t>bbcal: 241 PMTs</a:t>
            </a:r>
          </a:p>
          <a:p>
            <a:r>
              <a:t>shower 27rows*7 col lead glass (8.5*8.5*34cm)</a:t>
            </a:r>
          </a:p>
          <a:p>
            <a:r>
              <a:t>preshower 26*2col (9*9*29.5cm) rad hard lead glass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hape 3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each module is 40 layers</a:t>
            </a:r>
          </a:p>
          <a:p>
            <a:r>
              <a:rPr dirty="0"/>
              <a:t>goes into wavelength shifter at the center of each module</a:t>
            </a:r>
          </a:p>
          <a:p>
            <a:r>
              <a:rPr dirty="0"/>
              <a:t>lightguide -&gt; PMT</a:t>
            </a:r>
            <a:endParaRPr lang="en-US" dirty="0"/>
          </a:p>
          <a:p>
            <a:endParaRPr lang="en-GB" dirty="0"/>
          </a:p>
          <a:p>
            <a:r>
              <a:rPr lang="en-GB" dirty="0" err="1"/>
              <a:t>Hcal</a:t>
            </a:r>
            <a:r>
              <a:rPr lang="en-GB" dirty="0"/>
              <a:t> block and detector sizes:</a:t>
            </a:r>
          </a:p>
          <a:p>
            <a:endParaRPr lang="en-GB" dirty="0"/>
          </a:p>
          <a:p>
            <a:r>
              <a:rPr lang="en-GB" dirty="0" err="1"/>
              <a:t>Scint</a:t>
            </a:r>
            <a:r>
              <a:rPr lang="en-GB" dirty="0"/>
              <a:t> material?</a:t>
            </a:r>
          </a:p>
          <a:p>
            <a:endParaRPr lang="en-GB" dirty="0"/>
          </a:p>
          <a:p>
            <a:pPr marL="0" indent="0" defTabSz="1463003">
              <a:spcBef>
                <a:spcPts val="2700"/>
              </a:spcBef>
              <a:buSzTx/>
              <a:buNone/>
              <a:defRPr sz="2880"/>
            </a:pPr>
            <a:r>
              <a:rPr lang="en-GB" sz="2400" dirty="0"/>
              <a:t>Expectation​:</a:t>
            </a:r>
          </a:p>
          <a:p>
            <a:pPr marL="365760" indent="-365760" defTabSz="1463003">
              <a:spcBef>
                <a:spcPts val="2700"/>
              </a:spcBef>
              <a:defRPr sz="2880"/>
            </a:pPr>
            <a:r>
              <a:rPr lang="en-GB" sz="2400" dirty="0"/>
              <a:t>Time resolution ~1 ns​</a:t>
            </a:r>
          </a:p>
          <a:p>
            <a:pPr marL="365760" indent="-365760" defTabSz="1463003">
              <a:spcBef>
                <a:spcPts val="2700"/>
              </a:spcBef>
              <a:defRPr sz="2880"/>
            </a:pPr>
            <a:r>
              <a:rPr lang="en-GB" sz="2400" dirty="0"/>
              <a:t>Energy resolution ~30%​</a:t>
            </a:r>
          </a:p>
          <a:p>
            <a:pPr marL="365760" indent="-365760" defTabSz="1463003">
              <a:spcBef>
                <a:spcPts val="2700"/>
              </a:spcBef>
              <a:defRPr sz="2880"/>
            </a:pPr>
            <a:r>
              <a:rPr lang="en-GB" sz="2400" dirty="0"/>
              <a:t>Position resolution ~ 4cm​</a:t>
            </a:r>
          </a:p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12F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ndrew Chey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403448"/>
            <a:ext cx="21971003" cy="1762458"/>
          </a:xfrm>
          <a:prstGeom prst="rect">
            <a:avLst/>
          </a:prstGeom>
        </p:spPr>
        <p:txBody>
          <a:bodyPr lIns="45719" tIns="45719" rIns="45719" bIns="45719" numCol="1" spcCol="38100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A7C6FF"/>
                </a:solidFill>
              </a:defRPr>
            </a:pPr>
            <a:r>
              <a:t>Author and Date</a:t>
            </a:r>
          </a:p>
          <a:p>
            <a:pPr marL="0" indent="0" defTabSz="825500">
              <a:lnSpc>
                <a:spcPct val="125000"/>
              </a:lnSpc>
              <a:spcBef>
                <a:spcPts val="100"/>
              </a:spcBef>
              <a:buSzTx/>
              <a:buNone/>
              <a:defRPr sz="2400" b="1">
                <a:solidFill>
                  <a:srgbClr val="A7C6FF"/>
                </a:solidFill>
              </a:defRPr>
            </a:pPr>
            <a:endParaRPr/>
          </a:p>
          <a:p>
            <a:pPr marL="0" indent="0" defTabSz="825500">
              <a:lnSpc>
                <a:spcPct val="125000"/>
              </a:lnSpc>
              <a:spcBef>
                <a:spcPts val="100"/>
              </a:spcBef>
              <a:buSzTx/>
              <a:buNone/>
              <a:defRPr sz="2400" b="1">
                <a:solidFill>
                  <a:srgbClr val="A7C6FF"/>
                </a:solidFill>
              </a:defRPr>
            </a:pPr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8" y="4249597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9486579"/>
            <a:ext cx="21971000" cy="161654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A7C6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A7C6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A7C6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A7C6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A7C6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4" name="Line Line" descr="Line Line"/>
          <p:cNvPicPr>
            <a:picLocks/>
          </p:cNvPicPr>
          <p:nvPr/>
        </p:nvPicPr>
        <p:blipFill>
          <a:blip r:embed="rId2">
            <a:alphaModFix amt="50257"/>
          </a:blip>
          <a:stretch>
            <a:fillRect/>
          </a:stretch>
        </p:blipFill>
        <p:spPr>
          <a:xfrm>
            <a:off x="1421646" y="9154088"/>
            <a:ext cx="21540709" cy="76201"/>
          </a:xfrm>
          <a:prstGeom prst="rect">
            <a:avLst/>
          </a:prstGeom>
        </p:spPr>
      </p:pic>
      <p:sp>
        <p:nvSpPr>
          <p:cNvPr id="16" name="01"/>
          <p:cNvSpPr txBox="1">
            <a:spLocks noGrp="1"/>
          </p:cNvSpPr>
          <p:nvPr>
            <p:ph type="sldNum" sz="quarter" idx="2"/>
          </p:nvPr>
        </p:nvSpPr>
        <p:spPr>
          <a:xfrm>
            <a:off x="2280383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2F7B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06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5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rgbClr val="012F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9500"/>
            <a:ext cx="21971000" cy="7241583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12F7B"/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12F7B"/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12F7B"/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12F7B"/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12F7B"/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3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3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numCol="1" spcCol="38100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rgbClr val="CB29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rgbClr val="CB29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rgbClr val="CB29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rgbClr val="CB29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rgbClr val="CB29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Blooming red tulips in a field"/>
          <p:cNvSpPr>
            <a:spLocks noGrp="1"/>
          </p:cNvSpPr>
          <p:nvPr>
            <p:ph type="pic" sz="quarter" idx="21"/>
          </p:nvPr>
        </p:nvSpPr>
        <p:spPr>
          <a:xfrm>
            <a:off x="14686168" y="1266539"/>
            <a:ext cx="9636012" cy="542290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51" name="Angled aerial view of colourful tulip fields"/>
          <p:cNvSpPr>
            <a:spLocks noGrp="1"/>
          </p:cNvSpPr>
          <p:nvPr>
            <p:ph type="pic" sz="quarter" idx="22"/>
          </p:nvPr>
        </p:nvSpPr>
        <p:spPr>
          <a:xfrm>
            <a:off x="15431076" y="7085972"/>
            <a:ext cx="8146308" cy="542804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52" name="Colourful tulip field in front of a Dutch windmill"/>
          <p:cNvSpPr>
            <a:spLocks noGrp="1"/>
          </p:cNvSpPr>
          <p:nvPr>
            <p:ph type="pic" idx="23"/>
          </p:nvPr>
        </p:nvSpPr>
        <p:spPr>
          <a:xfrm>
            <a:off x="-163770" y="1270000"/>
            <a:ext cx="16918438" cy="1124371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5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ngled aerial view of colourful tulip fields"/>
          <p:cNvSpPr>
            <a:spLocks noGrp="1"/>
          </p:cNvSpPr>
          <p:nvPr>
            <p:ph type="pic" idx="21"/>
          </p:nvPr>
        </p:nvSpPr>
        <p:spPr>
          <a:xfrm>
            <a:off x="0" y="-1265767"/>
            <a:ext cx="24384000" cy="16247534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6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6"/>
          <p:cNvSpPr/>
          <p:nvPr/>
        </p:nvSpPr>
        <p:spPr>
          <a:xfrm>
            <a:off x="0" y="-1"/>
            <a:ext cx="24384000" cy="1425040"/>
          </a:xfrm>
          <a:prstGeom prst="rect">
            <a:avLst/>
          </a:prstGeom>
          <a:solidFill>
            <a:srgbClr val="002F6B"/>
          </a:solidFill>
          <a:ln w="25400">
            <a:solidFill>
              <a:srgbClr val="094241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AFAFA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endParaRPr/>
          </a:p>
        </p:txBody>
      </p:sp>
      <p:pic>
        <p:nvPicPr>
          <p:cNvPr id="176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4924" y="-235895"/>
            <a:ext cx="4279077" cy="192164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01"/>
          <p:cNvSpPr txBox="1">
            <a:spLocks noGrp="1"/>
          </p:cNvSpPr>
          <p:nvPr>
            <p:ph type="sldNum" sz="quarter" idx="2"/>
          </p:nvPr>
        </p:nvSpPr>
        <p:spPr>
          <a:xfrm>
            <a:off x="21093474" y="12997733"/>
            <a:ext cx="42160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54043" y="1977114"/>
            <a:ext cx="10363201" cy="10100093"/>
          </a:xfrm>
          <a:prstGeom prst="rect">
            <a:avLst/>
          </a:prstGeom>
        </p:spPr>
        <p:txBody>
          <a:bodyPr lIns="91439" tIns="91439" rIns="91439" bIns="91439" numCol="1" spcCol="38100"/>
          <a:lstStyle>
            <a:lvl1pPr marL="342900" indent="-34290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  <a:lvl2pPr marL="567103" indent="-395653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2pPr>
            <a:lvl3pPr marL="771525" indent="-428625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3pPr>
            <a:lvl4pPr marL="1028700" indent="-51435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4pPr>
            <a:lvl5pPr marL="1257300" indent="-57150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371600">
              <a:lnSpc>
                <a:spcPct val="90000"/>
              </a:lnSpc>
              <a:defRPr sz="5400" spc="0">
                <a:solidFill>
                  <a:srgbClr val="D9D9D9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6"/>
          <p:cNvSpPr/>
          <p:nvPr/>
        </p:nvSpPr>
        <p:spPr>
          <a:xfrm>
            <a:off x="0" y="-1"/>
            <a:ext cx="24384000" cy="1425040"/>
          </a:xfrm>
          <a:prstGeom prst="rect">
            <a:avLst/>
          </a:prstGeom>
          <a:solidFill>
            <a:srgbClr val="002F6B"/>
          </a:solidFill>
          <a:ln w="25400">
            <a:solidFill>
              <a:srgbClr val="094241"/>
            </a:solidFill>
            <a:miter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AFAFA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endParaRPr/>
          </a:p>
        </p:txBody>
      </p:sp>
      <p:pic>
        <p:nvPicPr>
          <p:cNvPr id="187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4924" y="-235895"/>
            <a:ext cx="4279077" cy="192164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01"/>
          <p:cNvSpPr txBox="1">
            <a:spLocks noGrp="1"/>
          </p:cNvSpPr>
          <p:nvPr>
            <p:ph type="sldNum" sz="quarter" idx="2"/>
          </p:nvPr>
        </p:nvSpPr>
        <p:spPr>
          <a:xfrm>
            <a:off x="21093474" y="12997733"/>
            <a:ext cx="421601" cy="424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371600">
              <a:lnSpc>
                <a:spcPct val="90000"/>
              </a:lnSpc>
              <a:defRPr sz="5400" spc="0">
                <a:solidFill>
                  <a:srgbClr val="D9D9D9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idx="1"/>
          </p:nvPr>
        </p:nvSpPr>
        <p:spPr>
          <a:xfrm>
            <a:off x="1285579" y="2300794"/>
            <a:ext cx="21812839" cy="9729455"/>
          </a:xfrm>
          <a:prstGeom prst="rect">
            <a:avLst/>
          </a:prstGeom>
        </p:spPr>
        <p:txBody>
          <a:bodyPr lIns="91439" tIns="91439" rIns="91439" bIns="91439" numCol="1" spcCol="38100"/>
          <a:lstStyle>
            <a:lvl1pPr marL="342900" indent="-34290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  <a:lvl2pPr marL="567103" indent="-395653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2pPr>
            <a:lvl3pPr marL="771525" indent="-428625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3pPr>
            <a:lvl4pPr marL="1028700" indent="-51435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4pPr>
            <a:lvl5pPr marL="1257300" indent="-571500" defTabSz="13716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defRPr sz="30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lourful tulip field in front of a Dutch windmill"/>
          <p:cNvSpPr>
            <a:spLocks noGrp="1"/>
          </p:cNvSpPr>
          <p:nvPr>
            <p:ph type="pic" idx="21"/>
          </p:nvPr>
        </p:nvSpPr>
        <p:spPr>
          <a:xfrm>
            <a:off x="0" y="-1244600"/>
            <a:ext cx="24384000" cy="162052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5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7601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3849" y="2244726"/>
            <a:ext cx="15176310" cy="5242308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3849" y="7687421"/>
            <a:ext cx="15176310" cy="282818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A27F-1424-4D2A-8A40-A6A01F16FE96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</p:spTree>
    <p:extLst>
      <p:ext uri="{BB962C8B-B14F-4D97-AF65-F5344CB8AC3E}">
        <p14:creationId xmlns:p14="http://schemas.microsoft.com/office/powerpoint/2010/main" val="521211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5548-05F0-429B-84A5-3344F5C7E98F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</a:t>
            </a:r>
            <a:r>
              <a:rPr lang="en-US" err="1"/>
              <a:t>GEn</a:t>
            </a:r>
            <a:r>
              <a:rPr lang="en-US"/>
              <a:t>-RP seminar</a:t>
            </a:r>
          </a:p>
        </p:txBody>
      </p:sp>
    </p:spTree>
    <p:extLst>
      <p:ext uri="{BB962C8B-B14F-4D97-AF65-F5344CB8AC3E}">
        <p14:creationId xmlns:p14="http://schemas.microsoft.com/office/powerpoint/2010/main" val="3667715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762" y="1767837"/>
            <a:ext cx="16546280" cy="7411094"/>
          </a:xfrm>
        </p:spPr>
        <p:txBody>
          <a:bodyPr anchor="t">
            <a:normAutofit/>
          </a:bodyPr>
          <a:lstStyle>
            <a:lvl1pPr>
              <a:defRPr sz="8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762" y="9178931"/>
            <a:ext cx="16546280" cy="2769234"/>
          </a:xfr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357E-925F-42A3-BE29-965057980A03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19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044" y="1977114"/>
            <a:ext cx="10363200" cy="101000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66760" y="1977114"/>
            <a:ext cx="10363200" cy="101000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261E-DC70-49FF-8B32-79EC2CD16D84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78EC81-09E7-4E1A-C5BC-2400D6B7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4868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32" y="1"/>
            <a:ext cx="21491576" cy="1412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3" y="2041430"/>
            <a:ext cx="10315574" cy="1119668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1" cap="all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3" y="3443753"/>
            <a:ext cx="10315574" cy="8621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2" y="2041430"/>
            <a:ext cx="10366376" cy="1119668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3000" b="1" cap="all" baseline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1" y="3443753"/>
            <a:ext cx="10366378" cy="8621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43D0-78C4-400A-AD63-1A63CF485B8E}" type="datetime1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90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8C55-1009-4852-94A2-50F71187E293}" type="datetime1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0DCF-13FE-497D-9A5F-6DEC794DFFE6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43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9417" y="1745672"/>
            <a:ext cx="12559482" cy="10334360"/>
          </a:xfrm>
        </p:spPr>
        <p:txBody>
          <a:bodyPr>
            <a:normAutofit/>
          </a:bodyPr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321" y="1745673"/>
            <a:ext cx="7191270" cy="10334362"/>
          </a:xfrm>
        </p:spPr>
        <p:txBody>
          <a:bodyPr anchor="t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42CC-6A45-42AC-BCE9-D0C93EA48779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3CF1A5D-3A23-D305-055A-51BA75344705}"/>
              </a:ext>
            </a:extLst>
          </p:cNvPr>
          <p:cNvSpPr txBox="1">
            <a:spLocks/>
          </p:cNvSpPr>
          <p:nvPr userDrawn="1"/>
        </p:nvSpPr>
        <p:spPr>
          <a:xfrm>
            <a:off x="144641" y="1"/>
            <a:ext cx="19437762" cy="1425038"/>
          </a:xfrm>
          <a:prstGeom prst="rect">
            <a:avLst/>
          </a:prstGeom>
          <a:noFill/>
        </p:spPr>
        <p:txBody>
          <a:bodyPr vert="horz" lIns="182880" tIns="91440" rIns="182880" bIns="9144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D9D9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5127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0126643" y="1840675"/>
            <a:ext cx="12967374" cy="105853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3" y="1840676"/>
            <a:ext cx="7171174" cy="10680876"/>
          </a:xfrm>
        </p:spPr>
        <p:txBody>
          <a:bodyPr anchor="b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181D-39E8-45A3-B7C6-E1E979695FC9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450BA3C-26D7-3A2C-5C17-C9607B59E368}"/>
              </a:ext>
            </a:extLst>
          </p:cNvPr>
          <p:cNvSpPr txBox="1">
            <a:spLocks/>
          </p:cNvSpPr>
          <p:nvPr userDrawn="1"/>
        </p:nvSpPr>
        <p:spPr>
          <a:xfrm>
            <a:off x="144641" y="1"/>
            <a:ext cx="19437762" cy="1425038"/>
          </a:xfrm>
          <a:prstGeom prst="rect">
            <a:avLst/>
          </a:prstGeom>
          <a:noFill/>
        </p:spPr>
        <p:txBody>
          <a:bodyPr vert="horz" lIns="182880" tIns="91440" rIns="182880" bIns="9144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D9D9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392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6" y="1097280"/>
            <a:ext cx="21031200" cy="22645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25296" y="3361801"/>
            <a:ext cx="21031200" cy="89921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A822-C611-4EC6-A09B-0AACA9D6FC67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9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ngled aerial view of colourful tulip fields"/>
          <p:cNvSpPr>
            <a:spLocks noGrp="1"/>
          </p:cNvSpPr>
          <p:nvPr>
            <p:ph type="pic" idx="21"/>
          </p:nvPr>
        </p:nvSpPr>
        <p:spPr>
          <a:xfrm>
            <a:off x="9256618" y="1263650"/>
            <a:ext cx="16791796" cy="1118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12F7B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" name="01"/>
          <p:cNvSpPr txBox="1">
            <a:spLocks noGrp="1"/>
          </p:cNvSpPr>
          <p:nvPr>
            <p:ph type="sldNum" sz="quarter" idx="2"/>
          </p:nvPr>
        </p:nvSpPr>
        <p:spPr>
          <a:xfrm>
            <a:off x="228092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9269777" y="1156994"/>
            <a:ext cx="4094074" cy="11196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1156999"/>
            <a:ext cx="17593376" cy="11196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68E6-969A-4442-934C-2CBC6E04FA70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95627" y="12906009"/>
            <a:ext cx="1227114" cy="730250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3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-20918" y="-5485"/>
            <a:ext cx="24425835" cy="1868093"/>
          </a:xfrm>
          <a:prstGeom prst="rect">
            <a:avLst/>
          </a:prstGeom>
          <a:solidFill>
            <a:srgbClr val="012F7B"/>
          </a:solidFill>
          <a:effectLst>
            <a:outerShdw blurRad="355600" rotWithShape="0">
              <a:srgbClr val="000000">
                <a:alpha val="75000"/>
              </a:srgbClr>
            </a:outerShdw>
            <a:reflection stA="0" endPos="40000" dir="5400000" sy="-100000" algn="bl" rotWithShape="0"/>
          </a:effectLst>
        </p:spPr>
        <p:txBody>
          <a:bodyPr lIns="381000" tIns="381000" rIns="381000" bIns="381000" anchor="ctr"/>
          <a:lstStyle>
            <a:lvl1pPr defTabSz="825500">
              <a:lnSpc>
                <a:spcPct val="100000"/>
              </a:lnSpc>
              <a:defRPr sz="8000" spc="0">
                <a:solidFill>
                  <a:srgbClr val="FFFFF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4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42020" y="2009342"/>
            <a:ext cx="23001275" cy="872444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>
                <a:solidFill>
                  <a:srgbClr val="011D57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67633" y="3131552"/>
            <a:ext cx="11416559" cy="9802713"/>
          </a:xfrm>
          <a:prstGeom prst="rect">
            <a:avLst/>
          </a:prstGeom>
        </p:spPr>
        <p:txBody>
          <a:bodyPr numCol="1" spcCol="38100"/>
          <a:lstStyle>
            <a:lvl1pPr>
              <a:defRPr>
                <a:solidFill>
                  <a:srgbClr val="011D57"/>
                </a:solidFill>
              </a:defRPr>
            </a:lvl1pPr>
            <a:lvl2pPr>
              <a:defRPr>
                <a:solidFill>
                  <a:srgbClr val="011D57"/>
                </a:solidFill>
              </a:defRPr>
            </a:lvl2pPr>
            <a:lvl3pPr>
              <a:defRPr>
                <a:solidFill>
                  <a:srgbClr val="011D57"/>
                </a:solidFill>
              </a:defRPr>
            </a:lvl3pPr>
            <a:lvl4pPr>
              <a:defRPr>
                <a:solidFill>
                  <a:srgbClr val="011D57"/>
                </a:solidFill>
              </a:defRPr>
            </a:lvl4pPr>
            <a:lvl5pPr>
              <a:defRPr>
                <a:solidFill>
                  <a:srgbClr val="011D57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01"/>
          <p:cNvSpPr txBox="1">
            <a:spLocks noGrp="1"/>
          </p:cNvSpPr>
          <p:nvPr>
            <p:ph type="sldNum" sz="quarter" idx="2"/>
          </p:nvPr>
        </p:nvSpPr>
        <p:spPr>
          <a:xfrm>
            <a:off x="23748827" y="13177865"/>
            <a:ext cx="613939" cy="510754"/>
          </a:xfrm>
          <a:prstGeom prst="rect">
            <a:avLst/>
          </a:prstGeom>
          <a:solidFill>
            <a:srgbClr val="C3D4DD">
              <a:alpha val="46268"/>
            </a:srgbClr>
          </a:solidFill>
          <a:ln w="9525">
            <a:round/>
          </a:ln>
        </p:spPr>
        <p:txBody>
          <a:bodyPr wrap="square" lIns="38100" tIns="38100" rIns="38100" bIns="38100"/>
          <a:lstStyle>
            <a:lvl1pPr defTabSz="825500">
              <a:defRPr sz="2700">
                <a:solidFill>
                  <a:srgbClr val="011D5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" name="Object Placeholder"/>
          <p:cNvSpPr txBox="1">
            <a:spLocks noGrp="1"/>
          </p:cNvSpPr>
          <p:nvPr>
            <p:ph sz="half" idx="3"/>
          </p:nvPr>
        </p:nvSpPr>
        <p:spPr>
          <a:xfrm>
            <a:off x="12641055" y="3131552"/>
            <a:ext cx="10985501" cy="9802713"/>
          </a:xfrm>
          <a:prstGeom prst="rect">
            <a:avLst/>
          </a:prstGeom>
        </p:spPr>
        <p:txBody>
          <a:bodyPr numCol="1" spcCol="38100" anchor="ctr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</a:defRPr>
            </a:pPr>
            <a:endParaRPr/>
          </a:p>
        </p:txBody>
      </p:sp>
      <p:pic>
        <p:nvPicPr>
          <p:cNvPr id="49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Aerial view of colourful tulip fields"/>
          <p:cNvSpPr>
            <a:spLocks noGrp="1"/>
          </p:cNvSpPr>
          <p:nvPr>
            <p:ph type="pic" idx="22"/>
          </p:nvPr>
        </p:nvSpPr>
        <p:spPr>
          <a:xfrm>
            <a:off x="10291780" y="1263848"/>
            <a:ext cx="14717313" cy="11188205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2F7B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6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3685" y="2806736"/>
            <a:ext cx="9779001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3685" y="4068882"/>
            <a:ext cx="9779001" cy="8438688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" name="Slide Title"/>
          <p:cNvSpPr/>
          <p:nvPr/>
        </p:nvSpPr>
        <p:spPr>
          <a:xfrm>
            <a:off x="-20918" y="-5485"/>
            <a:ext cx="24425835" cy="1868093"/>
          </a:xfrm>
          <a:prstGeom prst="rect">
            <a:avLst/>
          </a:prstGeom>
          <a:solidFill>
            <a:srgbClr val="012F7B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  <a:reflection stA="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0" tIns="381000" rIns="381000" bIns="381000" anchor="ctr">
            <a:normAutofit lnSpcReduction="10000"/>
          </a:bodyPr>
          <a:lstStyle>
            <a:lvl1pPr defTabSz="751205">
              <a:lnSpc>
                <a:spcPct val="100000"/>
              </a:lnSpc>
              <a:spcBef>
                <a:spcPts val="0"/>
              </a:spcBef>
              <a:defRPr sz="7280" b="1">
                <a:solidFill>
                  <a:srgbClr val="FFFFF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7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7" name="Slide Title"/>
          <p:cNvSpPr/>
          <p:nvPr/>
        </p:nvSpPr>
        <p:spPr>
          <a:xfrm>
            <a:off x="-20918" y="-5485"/>
            <a:ext cx="24425835" cy="1868093"/>
          </a:xfrm>
          <a:prstGeom prst="rect">
            <a:avLst/>
          </a:prstGeom>
          <a:solidFill>
            <a:srgbClr val="012F7B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  <a:reflection stA="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0" tIns="381000" rIns="381000" bIns="381000" anchor="ctr">
            <a:normAutofit lnSpcReduction="10000"/>
          </a:bodyPr>
          <a:lstStyle>
            <a:lvl1pPr defTabSz="751205">
              <a:lnSpc>
                <a:spcPct val="100000"/>
              </a:lnSpc>
              <a:spcBef>
                <a:spcPts val="0"/>
              </a:spcBef>
              <a:defRPr sz="7280" b="1">
                <a:solidFill>
                  <a:srgbClr val="FFFFF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8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805237" y="6779176"/>
            <a:ext cx="20773527" cy="3315321"/>
          </a:xfrm>
          <a:prstGeom prst="rect">
            <a:avLst/>
          </a:prstGeom>
        </p:spPr>
        <p:txBody>
          <a:bodyPr anchor="b"/>
          <a:lstStyle>
            <a:lvl1pPr>
              <a:defRPr sz="11600" b="0" spc="-232">
                <a:solidFill>
                  <a:srgbClr val="012F7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6" name="Line"/>
          <p:cNvSpPr/>
          <p:nvPr/>
        </p:nvSpPr>
        <p:spPr>
          <a:xfrm>
            <a:off x="1966276" y="10092965"/>
            <a:ext cx="20451448" cy="1"/>
          </a:xfrm>
          <a:prstGeom prst="line">
            <a:avLst/>
          </a:prstGeom>
          <a:ln w="88900">
            <a:solidFill>
              <a:srgbClr val="012F7B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7" name="Subtitle"/>
          <p:cNvSpPr txBox="1">
            <a:spLocks noGrp="1"/>
          </p:cNvSpPr>
          <p:nvPr>
            <p:ph type="body" sz="quarter" idx="21"/>
          </p:nvPr>
        </p:nvSpPr>
        <p:spPr>
          <a:xfrm>
            <a:off x="1895051" y="10299020"/>
            <a:ext cx="21971001" cy="9347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12F7B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98" name="01"/>
          <p:cNvSpPr txBox="1">
            <a:spLocks noGrp="1"/>
          </p:cNvSpPr>
          <p:nvPr>
            <p:ph type="sldNum" sz="quarter" idx="2"/>
          </p:nvPr>
        </p:nvSpPr>
        <p:spPr>
          <a:xfrm>
            <a:off x="228092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01"/>
          <p:cNvSpPr txBox="1">
            <a:spLocks noGrp="1"/>
          </p:cNvSpPr>
          <p:nvPr>
            <p:ph type="sldNum" sz="quarter" idx="2"/>
          </p:nvPr>
        </p:nvSpPr>
        <p:spPr>
          <a:xfrm>
            <a:off x="228092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CB297B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1FA877-6931-CF7C-1164-605B6F63310A}"/>
              </a:ext>
            </a:extLst>
          </p:cNvPr>
          <p:cNvSpPr/>
          <p:nvPr userDrawn="1"/>
        </p:nvSpPr>
        <p:spPr>
          <a:xfrm>
            <a:off x="0" y="1"/>
            <a:ext cx="24384000" cy="1425038"/>
          </a:xfrm>
          <a:prstGeom prst="rect">
            <a:avLst/>
          </a:prstGeom>
          <a:solidFill>
            <a:srgbClr val="002F6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6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41" y="1"/>
            <a:ext cx="19437762" cy="14250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5581" y="2300795"/>
            <a:ext cx="21812838" cy="9729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4321" y="12906009"/>
            <a:ext cx="698863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FF9A3832-B5C9-4887-AAEA-0C8294436016}" type="datetime1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73469" y="12906007"/>
            <a:ext cx="561081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Andrew Cheyne - </a:t>
            </a:r>
            <a:r>
              <a:rPr lang="en-US" err="1"/>
              <a:t>GEn</a:t>
            </a:r>
            <a:r>
              <a:rPr lang="en-US"/>
              <a:t>-RP seminar</a:t>
            </a:r>
          </a:p>
        </p:txBody>
      </p:sp>
      <p:pic>
        <p:nvPicPr>
          <p:cNvPr id="16" name="Picture 15" descr="White text on a black background&#10;&#10;AI-generated content may be incorrect.">
            <a:extLst>
              <a:ext uri="{FF2B5EF4-FFF2-40B4-BE49-F238E27FC236}">
                <a16:creationId xmlns:a16="http://schemas.microsoft.com/office/drawing/2014/main" id="{57B51447-6A8D-DD35-0AA2-C93EDDB9F9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924" y="-235893"/>
            <a:ext cx="4279076" cy="1921646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A1AC3A7-1BBA-74A9-9BD7-B4AF135B8FC2}"/>
              </a:ext>
            </a:extLst>
          </p:cNvPr>
          <p:cNvSpPr txBox="1">
            <a:spLocks/>
          </p:cNvSpPr>
          <p:nvPr userDrawn="1"/>
        </p:nvSpPr>
        <p:spPr>
          <a:xfrm>
            <a:off x="18498871" y="12844699"/>
            <a:ext cx="5610810" cy="73025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GB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2A5D9-2D54-46CC-BD5D-E65CAFF28805}" type="slidenum">
              <a:rPr lang="en-GB" sz="1600" smtClean="0"/>
              <a:pPr algn="r"/>
              <a:t>‹#›</a:t>
            </a:fld>
            <a:r>
              <a:rPr lang="en-GB" sz="1600"/>
              <a:t>/60</a:t>
            </a:r>
          </a:p>
        </p:txBody>
      </p:sp>
    </p:spTree>
    <p:extLst>
      <p:ext uri="{BB962C8B-B14F-4D97-AF65-F5344CB8AC3E}">
        <p14:creationId xmlns:p14="http://schemas.microsoft.com/office/powerpoint/2010/main" val="21196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D9D9D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-342900" algn="l" defTabSz="13716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.cheyne.1@research.gla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31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31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310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ndico.cern.ch/event/143033/contributions/" TargetMode="Externa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1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1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sbs.jlab.org/DocDB/0005/000540/001/PucketGENweekly_Mar14_2024.pdf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Andrew Cheyne…"/>
          <p:cNvSpPr txBox="1">
            <a:spLocks noGrp="1"/>
          </p:cNvSpPr>
          <p:nvPr>
            <p:ph type="body" idx="21"/>
          </p:nvPr>
        </p:nvSpPr>
        <p:spPr>
          <a:xfrm>
            <a:off x="1201340" y="11403448"/>
            <a:ext cx="10985501" cy="176245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pPr>
            <a:r>
              <a:rPr lang="en-GB" sz="2800" noProof="0" dirty="0">
                <a:solidFill>
                  <a:srgbClr val="FFFFFF">
                    <a:alpha val="70000"/>
                  </a:srgbClr>
                </a:solidFill>
              </a:rPr>
              <a:t>Andrew Cheyne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A7C6FF"/>
                </a:solidFill>
              </a:defRPr>
            </a:pPr>
            <a:r>
              <a:rPr lang="en-GB" sz="2800" u="sng" noProof="0" dirty="0">
                <a:solidFill>
                  <a:srgbClr val="00B0F0">
                    <a:alpha val="70000"/>
                  </a:srgb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a.cheyne.1@research.gla.ac.uk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pPr>
            <a:r>
              <a:rPr lang="en-GB" sz="2800" noProof="0" dirty="0">
                <a:solidFill>
                  <a:srgbClr val="FFFFFF">
                    <a:alpha val="70000"/>
                  </a:srgbClr>
                </a:solidFill>
              </a:rPr>
              <a:t>updated </a:t>
            </a:r>
            <a:r>
              <a:rPr lang="en-GB" sz="2800" dirty="0">
                <a:solidFill>
                  <a:srgbClr val="FFFFFF">
                    <a:alpha val="70000"/>
                  </a:srgbClr>
                </a:solidFill>
              </a:rPr>
              <a:t>22</a:t>
            </a:r>
            <a:r>
              <a:rPr lang="en-GB" sz="2800" noProof="0" dirty="0">
                <a:solidFill>
                  <a:srgbClr val="FFFFFF">
                    <a:alpha val="70000"/>
                  </a:srgbClr>
                </a:solidFill>
              </a:rPr>
              <a:t>/04/2025</a:t>
            </a:r>
          </a:p>
        </p:txBody>
      </p:sp>
      <p:sp>
        <p:nvSpPr>
          <p:cNvPr id="200" name="GEn-RP:…"/>
          <p:cNvSpPr txBox="1">
            <a:spLocks noGrp="1"/>
          </p:cNvSpPr>
          <p:nvPr>
            <p:ph type="ctrTitle"/>
          </p:nvPr>
        </p:nvSpPr>
        <p:spPr>
          <a:xfrm>
            <a:off x="1206498" y="3822701"/>
            <a:ext cx="21971004" cy="507509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9700" noProof="0" dirty="0" err="1">
                <a:latin typeface="Helvetica Neue Medium"/>
              </a:rPr>
              <a:t>GEn</a:t>
            </a:r>
            <a:r>
              <a:rPr lang="en-GB" sz="9700" noProof="0" dirty="0">
                <a:latin typeface="Helvetica Neue Medium"/>
              </a:rPr>
              <a:t>-RP</a:t>
            </a:r>
            <a:r>
              <a:rPr lang="en-GB" sz="6600" noProof="0" dirty="0">
                <a:latin typeface="Helvetica Neue Medium"/>
              </a:rPr>
              <a:t>:</a:t>
            </a:r>
            <a:r>
              <a:rPr lang="en-GB" sz="9700" noProof="0" dirty="0">
                <a:latin typeface="Helvetica Neue Medium"/>
              </a:rPr>
              <a:t> </a:t>
            </a:r>
            <a:br>
              <a:rPr lang="en-GB" sz="9700" noProof="0" dirty="0">
                <a:latin typeface="Helvetica Neue Medium"/>
              </a:rPr>
            </a:br>
            <a:r>
              <a:rPr lang="en-GB" sz="7200" b="0" noProof="0" dirty="0">
                <a:latin typeface="Helvetica Neue Medium"/>
              </a:rPr>
              <a:t>Neutron Electric Form Factor Measurement at </a:t>
            </a:r>
            <a:br>
              <a:rPr lang="en-GB" sz="7200" b="0" noProof="0" dirty="0">
                <a:latin typeface="Helvetica Neue Medium"/>
              </a:rPr>
            </a:br>
            <a:r>
              <a:rPr lang="en-GB" sz="7200" b="0" noProof="0" dirty="0">
                <a:latin typeface="Helvetica Neue Medium"/>
              </a:rPr>
              <a:t>4.5 GeV</a:t>
            </a:r>
            <a:r>
              <a:rPr lang="en-GB" sz="7200" b="0" baseline="31999" noProof="0" dirty="0">
                <a:latin typeface="Helvetica Neue Medium"/>
              </a:rPr>
              <a:t>2 </a:t>
            </a:r>
            <a:r>
              <a:rPr lang="en-GB" sz="7200" b="0" noProof="0" dirty="0">
                <a:latin typeface="Helvetica Neue Medium"/>
              </a:rPr>
              <a:t>via Charge-Exchange Recoil Polarimetry</a:t>
            </a:r>
            <a:endParaRPr lang="en-GB" sz="7200" b="0" baseline="31999" noProof="0" dirty="0">
              <a:latin typeface="Helvetica Neue Medium"/>
            </a:endParaRPr>
          </a:p>
        </p:txBody>
      </p:sp>
      <p:sp>
        <p:nvSpPr>
          <p:cNvPr id="201" name="IoP Nuclear conference 2025"/>
          <p:cNvSpPr txBox="1">
            <a:spLocks noGrp="1"/>
          </p:cNvSpPr>
          <p:nvPr>
            <p:ph type="subTitle" sz="quarter" idx="1"/>
          </p:nvPr>
        </p:nvSpPr>
        <p:spPr>
          <a:xfrm>
            <a:off x="1206500" y="9486579"/>
            <a:ext cx="10985500" cy="16165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sz="4000" noProof="0" dirty="0" err="1">
                <a:solidFill>
                  <a:srgbClr val="FFFFFF">
                    <a:alpha val="70000"/>
                  </a:srgbClr>
                </a:solidFill>
              </a:rPr>
              <a:t>IoP</a:t>
            </a:r>
            <a:r>
              <a:rPr lang="en-GB" sz="4000" noProof="0" dirty="0">
                <a:solidFill>
                  <a:srgbClr val="FFFFFF">
                    <a:alpha val="70000"/>
                  </a:srgbClr>
                </a:solidFill>
              </a:rPr>
              <a:t> Nuclear conference 2025</a:t>
            </a:r>
          </a:p>
        </p:txBody>
      </p:sp>
      <p:pic>
        <p:nvPicPr>
          <p:cNvPr id="202" name="Image Gallery" descr="Image Gallery"/>
          <p:cNvPicPr>
            <a:picLocks noChangeAspect="1"/>
          </p:cNvPicPr>
          <p:nvPr/>
        </p:nvPicPr>
        <p:blipFill>
          <a:blip r:embed="rId4"/>
          <a:srcRect t="8033" b="8033"/>
          <a:stretch>
            <a:fillRect/>
          </a:stretch>
        </p:blipFill>
        <p:spPr>
          <a:xfrm>
            <a:off x="16246548" y="711200"/>
            <a:ext cx="7578651" cy="2856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9097" y="12160066"/>
            <a:ext cx="4053085" cy="717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2269" y="10331568"/>
            <a:ext cx="2659913" cy="15303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8E56C-1075-E3A4-4BF5-9A2E82768C85}"/>
              </a:ext>
            </a:extLst>
          </p:cNvPr>
          <p:cNvSpPr txBox="1"/>
          <p:nvPr/>
        </p:nvSpPr>
        <p:spPr>
          <a:xfrm>
            <a:off x="11604475" y="3700646"/>
            <a:ext cx="11573027" cy="1168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solidFill>
                  <a:srgbClr val="D9D9D9"/>
                </a:solidFill>
              </a:rPr>
              <a:t>Co-spokespersons:    Bogdan </a:t>
            </a:r>
            <a:r>
              <a:rPr lang="en-GB" sz="1800" dirty="0" err="1">
                <a:solidFill>
                  <a:srgbClr val="D9D9D9"/>
                </a:solidFill>
              </a:rPr>
              <a:t>Wojtsekhowski</a:t>
            </a:r>
            <a:r>
              <a:rPr lang="en-GB" sz="1800" dirty="0">
                <a:solidFill>
                  <a:srgbClr val="D9D9D9"/>
                </a:solidFill>
              </a:rPr>
              <a:t>, Michael Kohl, David Hamilton, Andrew Puckett, William </a:t>
            </a:r>
            <a:r>
              <a:rPr lang="en-GB" sz="1800" dirty="0" err="1">
                <a:solidFill>
                  <a:srgbClr val="D9D9D9"/>
                </a:solidFill>
              </a:rPr>
              <a:t>Tireman</a:t>
            </a:r>
            <a:r>
              <a:rPr lang="en-GB" sz="1800" dirty="0">
                <a:solidFill>
                  <a:srgbClr val="D9D9D9"/>
                </a:solidFill>
              </a:rPr>
              <a:t> </a:t>
            </a:r>
          </a:p>
          <a:p>
            <a:pPr algn="r"/>
            <a:r>
              <a:rPr lang="en-GB" sz="1800" dirty="0">
                <a:solidFill>
                  <a:srgbClr val="D9D9D9"/>
                </a:solidFill>
              </a:rPr>
              <a:t>Students:     Andrew Cheyne, Saru Dhital, </a:t>
            </a:r>
            <a:r>
              <a:rPr lang="en-GB" sz="1800" dirty="0" err="1">
                <a:solidFill>
                  <a:srgbClr val="D9D9D9"/>
                </a:solidFill>
              </a:rPr>
              <a:t>Bhasitha</a:t>
            </a:r>
            <a:r>
              <a:rPr lang="en-GB" sz="1800" dirty="0">
                <a:solidFill>
                  <a:srgbClr val="D9D9D9"/>
                </a:solidFill>
              </a:rPr>
              <a:t> Dharmasena</a:t>
            </a:r>
          </a:p>
        </p:txBody>
      </p:sp>
    </p:spTree>
  </p:cSld>
  <p:clrMapOvr>
    <a:masterClrMapping/>
  </p:clrMapOvr>
  <p:transition spd="med" advClick="0" advTm="1340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Jefferson L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Jefferson Lab</a:t>
            </a:r>
          </a:p>
        </p:txBody>
      </p:sp>
      <p:sp>
        <p:nvSpPr>
          <p:cNvPr id="331" name="CEBAF and Halls A-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CEBAF and Halls A-D</a:t>
            </a:r>
          </a:p>
        </p:txBody>
      </p:sp>
      <p:sp>
        <p:nvSpPr>
          <p:cNvPr id="332" name="Continuous electron-beam accelerator facility (CEBAF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Continuous electron-beam accelerator facility (CEBAF)</a:t>
            </a:r>
          </a:p>
          <a:p>
            <a:r>
              <a:rPr lang="en-GB" noProof="0" dirty="0"/>
              <a:t>Capable to highly polarised (80%+) electron beams up to 12 GeV.</a:t>
            </a:r>
          </a:p>
          <a:p>
            <a:r>
              <a:rPr lang="en-GB" noProof="0" dirty="0"/>
              <a:t>4 Experimental halls with beam bunches able to be sent to each hall independently.</a:t>
            </a:r>
          </a:p>
        </p:txBody>
      </p:sp>
      <p:pic>
        <p:nvPicPr>
          <p:cNvPr id="2" name="Picture 1" descr="A diagram of a satellite&#10;&#10;AI-generated content may be incorrect.">
            <a:extLst>
              <a:ext uri="{FF2B5EF4-FFF2-40B4-BE49-F238E27FC236}">
                <a16:creationId xmlns:a16="http://schemas.microsoft.com/office/drawing/2014/main" id="{F2D2F172-282B-ABCF-F09E-2A3CAEDC65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006">
            <a:off x="16095114" y="7812505"/>
            <a:ext cx="1496255" cy="1138321"/>
          </a:xfrm>
          <a:prstGeom prst="round2DiagRect">
            <a:avLst>
              <a:gd name="adj1" fmla="val 3340"/>
              <a:gd name="adj2" fmla="val 0"/>
            </a:avLst>
          </a:prstGeom>
        </p:spPr>
      </p:pic>
      <p:sp>
        <p:nvSpPr>
          <p:cNvPr id="33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10</a:t>
            </a:fld>
            <a:endParaRPr lang="en-GB" noProof="0" dirty="0"/>
          </a:p>
        </p:txBody>
      </p:sp>
      <p:pic>
        <p:nvPicPr>
          <p:cNvPr id="334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Image Gallery">
            <a:extLst>
              <a:ext uri="{FF2B5EF4-FFF2-40B4-BE49-F238E27FC236}">
                <a16:creationId xmlns:a16="http://schemas.microsoft.com/office/drawing/2014/main" id="{AD698EB2-66DC-FB18-1BB4-A595A31E0E97}"/>
              </a:ext>
            </a:extLst>
          </p:cNvPr>
          <p:cNvGrpSpPr/>
          <p:nvPr/>
        </p:nvGrpSpPr>
        <p:grpSpPr>
          <a:xfrm>
            <a:off x="12299810" y="4021352"/>
            <a:ext cx="37687550" cy="9156513"/>
            <a:chOff x="0" y="4030189"/>
            <a:chExt cx="23350874" cy="5673294"/>
          </a:xfrm>
        </p:grpSpPr>
        <p:pic>
          <p:nvPicPr>
            <p:cNvPr id="4" name="image14.png" descr="image14.png">
              <a:extLst>
                <a:ext uri="{FF2B5EF4-FFF2-40B4-BE49-F238E27FC236}">
                  <a16:creationId xmlns:a16="http://schemas.microsoft.com/office/drawing/2014/main" id="{8F518B93-0672-5990-3392-3674378BC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4214" r="69873" b="-2601"/>
            <a:stretch/>
          </p:blipFill>
          <p:spPr>
            <a:xfrm>
              <a:off x="384502" y="4030189"/>
              <a:ext cx="6802888" cy="53219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Aerial Image of Jefferson Lab">
              <a:extLst>
                <a:ext uri="{FF2B5EF4-FFF2-40B4-BE49-F238E27FC236}">
                  <a16:creationId xmlns:a16="http://schemas.microsoft.com/office/drawing/2014/main" id="{EE81923A-F35A-2B5B-76FF-DB1477EDA2BF}"/>
                </a:ext>
              </a:extLst>
            </p:cNvPr>
            <p:cNvSpPr/>
            <p:nvPr/>
          </p:nvSpPr>
          <p:spPr>
            <a:xfrm>
              <a:off x="0" y="9191316"/>
              <a:ext cx="23350874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noProof="0" dirty="0"/>
                <a:t>Aerial Image of Jefferson Lab</a:t>
              </a:r>
            </a:p>
          </p:txBody>
        </p:sp>
      </p:grpSp>
      <p:sp>
        <p:nvSpPr>
          <p:cNvPr id="338" name="Hall A"/>
          <p:cNvSpPr/>
          <p:nvPr/>
        </p:nvSpPr>
        <p:spPr>
          <a:xfrm rot="1200000">
            <a:off x="16268051" y="7903850"/>
            <a:ext cx="2310205" cy="1635747"/>
          </a:xfrm>
          <a:prstGeom prst="rightArrow">
            <a:avLst>
              <a:gd name="adj1" fmla="val 45480"/>
              <a:gd name="adj2" fmla="val 62725"/>
            </a:avLst>
          </a:prstGeom>
          <a:solidFill>
            <a:srgbClr val="864FFE">
              <a:alpha val="80165"/>
            </a:srgbClr>
          </a:solidFill>
          <a:ln w="12700">
            <a:solidFill>
              <a:srgbClr val="FFFFFF">
                <a:alpha val="80165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Hall A</a:t>
            </a:r>
          </a:p>
        </p:txBody>
      </p:sp>
      <p:sp>
        <p:nvSpPr>
          <p:cNvPr id="6" name="CEBAF">
            <a:extLst>
              <a:ext uri="{FF2B5EF4-FFF2-40B4-BE49-F238E27FC236}">
                <a16:creationId xmlns:a16="http://schemas.microsoft.com/office/drawing/2014/main" id="{4D669215-2DE6-D10F-B635-23D83A7251D6}"/>
              </a:ext>
            </a:extLst>
          </p:cNvPr>
          <p:cNvSpPr/>
          <p:nvPr/>
        </p:nvSpPr>
        <p:spPr>
          <a:xfrm rot="1260000">
            <a:off x="16164120" y="6531955"/>
            <a:ext cx="1758324" cy="918241"/>
          </a:xfrm>
          <a:prstGeom prst="rightArrow">
            <a:avLst>
              <a:gd name="adj1" fmla="val 45480"/>
              <a:gd name="adj2" fmla="val 58208"/>
            </a:avLst>
          </a:prstGeom>
          <a:solidFill>
            <a:srgbClr val="B92D5D">
              <a:alpha val="80165"/>
            </a:srgbClr>
          </a:solidFill>
          <a:ln w="12700">
            <a:solidFill>
              <a:srgbClr val="FFFFFF">
                <a:alpha val="80165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CEBAF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En-RP in Hall 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 err="1"/>
              <a:t>GEn</a:t>
            </a:r>
            <a:r>
              <a:rPr lang="en-GB" noProof="0" dirty="0"/>
              <a:t>-RP in Hall A</a:t>
            </a:r>
          </a:p>
        </p:txBody>
      </p:sp>
      <p:sp>
        <p:nvSpPr>
          <p:cNvPr id="341" name="Experiment Ai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Experiment Aim</a:t>
            </a:r>
          </a:p>
        </p:txBody>
      </p:sp>
      <p:sp>
        <p:nvSpPr>
          <p:cNvPr id="34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11</a:t>
            </a:fld>
            <a:endParaRPr lang="en-GB" noProof="0" dirty="0"/>
          </a:p>
        </p:txBody>
      </p:sp>
      <p:pic>
        <p:nvPicPr>
          <p:cNvPr id="344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8" name="Table 1"/>
          <p:cNvGraphicFramePr/>
          <p:nvPr>
            <p:extLst>
              <p:ext uri="{D42A27DB-BD31-4B8C-83A1-F6EECF244321}">
                <p14:modId xmlns:p14="http://schemas.microsoft.com/office/powerpoint/2010/main" val="2707400398"/>
              </p:ext>
            </p:extLst>
          </p:nvPr>
        </p:nvGraphicFramePr>
        <p:xfrm>
          <a:off x="652992" y="10023856"/>
          <a:ext cx="11279736" cy="1908782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300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6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6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0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77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4391"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Beam Energy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(GeV)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Beam Current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(µA)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Electron arm angle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(°)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Electron Calorimeter dist.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(m)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Q2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(GeV/C)</a:t>
                      </a:r>
                      <a:r>
                        <a:rPr lang="en-GB" baseline="31999" noProof="0" dirty="0"/>
                        <a:t>2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Hadron arm angle</a:t>
                      </a:r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(°)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noProof="0" dirty="0"/>
                        <a:t>Hadron </a:t>
                      </a:r>
                      <a:r>
                        <a:rPr lang="en-GB" noProof="0" dirty="0" err="1"/>
                        <a:t>Calorimter</a:t>
                      </a:r>
                      <a:r>
                        <a:rPr lang="en-GB" noProof="0" dirty="0"/>
                        <a:t> </a:t>
                      </a:r>
                      <a:r>
                        <a:rPr lang="en-GB" noProof="0" dirty="0" err="1"/>
                        <a:t>dist</a:t>
                      </a:r>
                      <a:endParaRPr lang="en-GB" noProof="0" dirty="0"/>
                    </a:p>
                    <a:p>
                      <a:pPr defTabSz="914400">
                        <a:defRPr b="0"/>
                      </a:pPr>
                      <a:r>
                        <a:rPr lang="en-GB" noProof="0" dirty="0"/>
                        <a:t>(m)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11D57"/>
                      </a:solidFill>
                      <a:miter lim="400000"/>
                    </a:lnB>
                    <a:solidFill>
                      <a:srgbClr val="D3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391"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4.3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10-12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42.5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~1.5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4.4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24.7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lang="en-GB" sz="2500" noProof="0" dirty="0"/>
                        <a:t>9.0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11D57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 descr="A diagram of a satellite&#10;&#10;AI-generated content may be incorrect.">
            <a:extLst>
              <a:ext uri="{FF2B5EF4-FFF2-40B4-BE49-F238E27FC236}">
                <a16:creationId xmlns:a16="http://schemas.microsoft.com/office/drawing/2014/main" id="{F3B3F1D7-EA6C-716B-9306-939A8F917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446" y="2881786"/>
            <a:ext cx="11119260" cy="8459314"/>
          </a:xfrm>
          <a:prstGeom prst="round2DiagRect">
            <a:avLst>
              <a:gd name="adj1" fmla="val 3340"/>
              <a:gd name="adj2" fmla="val 0"/>
            </a:avLst>
          </a:prstGeom>
        </p:spPr>
      </p:pic>
      <p:sp>
        <p:nvSpPr>
          <p:cNvPr id="4" name="View inside the target chamber.…">
            <a:extLst>
              <a:ext uri="{FF2B5EF4-FFF2-40B4-BE49-F238E27FC236}">
                <a16:creationId xmlns:a16="http://schemas.microsoft.com/office/drawing/2014/main" id="{7924A73A-B39A-6D1B-7E4E-ACBE3960F89F}"/>
              </a:ext>
            </a:extLst>
          </p:cNvPr>
          <p:cNvSpPr/>
          <p:nvPr/>
        </p:nvSpPr>
        <p:spPr>
          <a:xfrm>
            <a:off x="12763326" y="11492405"/>
            <a:ext cx="10985501" cy="880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Experiment schematic for </a:t>
            </a:r>
            <a:r>
              <a:rPr lang="en-GB" noProof="0" dirty="0" err="1"/>
              <a:t>GEn</a:t>
            </a:r>
            <a:r>
              <a:rPr lang="en-GB" noProof="0" dirty="0"/>
              <a:t>-RP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(charge exchange only)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13C5E-0F24-CB7E-01FF-CB2F284D8EFC}"/>
              </a:ext>
            </a:extLst>
          </p:cNvPr>
          <p:cNvSpPr txBox="1"/>
          <p:nvPr/>
        </p:nvSpPr>
        <p:spPr>
          <a:xfrm>
            <a:off x="652992" y="2881786"/>
            <a:ext cx="10922954" cy="52363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1" indent="0">
              <a:buSzTx/>
              <a:defRPr>
                <a:solidFill>
                  <a:srgbClr val="011E59"/>
                </a:solidFill>
              </a:defRPr>
            </a:pPr>
            <a:r>
              <a:rPr lang="en-GB" sz="3900" noProof="0" dirty="0"/>
              <a:t>Measure the ratio </a:t>
            </a:r>
            <a:r>
              <a:rPr lang="en-GB" sz="3900" noProof="0" dirty="0" err="1"/>
              <a:t>GEn</a:t>
            </a:r>
            <a:r>
              <a:rPr lang="en-GB" sz="3900" noProof="0" dirty="0"/>
              <a:t>/</a:t>
            </a:r>
            <a:r>
              <a:rPr lang="en-GB" sz="3900" noProof="0" dirty="0" err="1"/>
              <a:t>GMn</a:t>
            </a:r>
            <a:r>
              <a:rPr lang="en-GB" sz="3900" noProof="0" dirty="0"/>
              <a:t> at Q</a:t>
            </a:r>
            <a:r>
              <a:rPr lang="en-GB" sz="3900" baseline="31999" noProof="0" dirty="0"/>
              <a:t>2</a:t>
            </a:r>
            <a:r>
              <a:rPr lang="en-GB" sz="3900" noProof="0" dirty="0"/>
              <a:t> 4.4 (GeV/c)</a:t>
            </a:r>
            <a:r>
              <a:rPr lang="en-GB" sz="3900" baseline="31999" noProof="0" dirty="0"/>
              <a:t>2</a:t>
            </a:r>
            <a:r>
              <a:rPr lang="en-GB" sz="3900" noProof="0" dirty="0"/>
              <a:t> using two recoil polarimetry techniques:</a:t>
            </a:r>
          </a:p>
          <a:p>
            <a:pPr marL="685800" lvl="2" indent="-685800">
              <a:buFont typeface="Arial" panose="020B0604020202020204" pitchFamily="34" charset="0"/>
              <a:buChar char="•"/>
              <a:defRPr>
                <a:solidFill>
                  <a:srgbClr val="011E59"/>
                </a:solidFill>
              </a:defRPr>
            </a:pPr>
            <a:r>
              <a:rPr lang="en-GB" sz="3900" noProof="0" dirty="0"/>
              <a:t>charge-exchange (</a:t>
            </a:r>
            <a:r>
              <a:rPr lang="en-GB" sz="3900" noProof="0" dirty="0" err="1"/>
              <a:t>np</a:t>
            </a:r>
            <a:r>
              <a:rPr lang="en-GB" sz="3900" noProof="0" dirty="0" err="1">
                <a:cs typeface="Athiti Light" panose="00000400000000000000" pitchFamily="2" charset="-34"/>
              </a:rPr>
              <a:t>→</a:t>
            </a:r>
            <a:r>
              <a:rPr lang="en-GB" sz="3900" noProof="0" dirty="0" err="1"/>
              <a:t>pn</a:t>
            </a:r>
            <a:r>
              <a:rPr lang="en-GB" sz="3900" noProof="0" dirty="0"/>
              <a:t>)</a:t>
            </a:r>
          </a:p>
          <a:p>
            <a:pPr marL="685800" lvl="2" indent="-685800">
              <a:buFont typeface="Arial" panose="020B0604020202020204" pitchFamily="34" charset="0"/>
              <a:buChar char="•"/>
              <a:defRPr>
                <a:solidFill>
                  <a:srgbClr val="011E59"/>
                </a:solidFill>
              </a:defRPr>
            </a:pPr>
            <a:r>
              <a:rPr lang="en-GB" sz="3900" noProof="0" dirty="0"/>
              <a:t>conventional (</a:t>
            </a:r>
            <a:r>
              <a:rPr lang="en-GB" sz="3900" noProof="0" dirty="0" err="1"/>
              <a:t>np</a:t>
            </a:r>
            <a:r>
              <a:rPr lang="en-GB" sz="3900" noProof="0" dirty="0" err="1">
                <a:cs typeface="Athiti Light" panose="00000400000000000000" pitchFamily="2" charset="-34"/>
              </a:rPr>
              <a:t>→</a:t>
            </a:r>
            <a:r>
              <a:rPr lang="en-GB" sz="3900" noProof="0" dirty="0" err="1"/>
              <a:t>np</a:t>
            </a:r>
            <a:r>
              <a:rPr lang="en-GB" sz="3900" noProof="0" dirty="0"/>
              <a:t>) wide-angle scattering </a:t>
            </a:r>
          </a:p>
          <a:p>
            <a:pPr marL="685800" marR="0" indent="-68580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4800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8202A6CC-9D34-8E89-A7A3-66CC7C02B47F}"/>
              </a:ext>
            </a:extLst>
          </p:cNvPr>
          <p:cNvSpPr/>
          <p:nvPr/>
        </p:nvSpPr>
        <p:spPr>
          <a:xfrm>
            <a:off x="11326677" y="6104790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8" name="Arrow">
            <a:extLst>
              <a:ext uri="{FF2B5EF4-FFF2-40B4-BE49-F238E27FC236}">
                <a16:creationId xmlns:a16="http://schemas.microsoft.com/office/drawing/2014/main" id="{58306D65-5901-6230-722E-23944B533BB5}"/>
              </a:ext>
            </a:extLst>
          </p:cNvPr>
          <p:cNvSpPr/>
          <p:nvPr/>
        </p:nvSpPr>
        <p:spPr>
          <a:xfrm rot="2700000">
            <a:off x="-2310926" y="5296715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grpSp>
        <p:nvGrpSpPr>
          <p:cNvPr id="10" name="Image Gallery">
            <a:extLst>
              <a:ext uri="{FF2B5EF4-FFF2-40B4-BE49-F238E27FC236}">
                <a16:creationId xmlns:a16="http://schemas.microsoft.com/office/drawing/2014/main" id="{4119CB0B-C3B0-4DEB-E151-1292E00413EB}"/>
              </a:ext>
            </a:extLst>
          </p:cNvPr>
          <p:cNvGrpSpPr/>
          <p:nvPr/>
        </p:nvGrpSpPr>
        <p:grpSpPr>
          <a:xfrm>
            <a:off x="23485063" y="2667602"/>
            <a:ext cx="10985502" cy="10247214"/>
            <a:chOff x="0" y="0"/>
            <a:chExt cx="10985500" cy="10247212"/>
          </a:xfrm>
        </p:grpSpPr>
        <p:pic>
          <p:nvPicPr>
            <p:cNvPr id="11" name="Picture4.jpg" descr="Picture4.jpg">
              <a:extLst>
                <a:ext uri="{FF2B5EF4-FFF2-40B4-BE49-F238E27FC236}">
                  <a16:creationId xmlns:a16="http://schemas.microsoft.com/office/drawing/2014/main" id="{80C354C2-130D-ED83-11C6-A1D6E5A7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005870" y="0"/>
              <a:ext cx="6973761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View inside the target chamber.…">
              <a:extLst>
                <a:ext uri="{FF2B5EF4-FFF2-40B4-BE49-F238E27FC236}">
                  <a16:creationId xmlns:a16="http://schemas.microsoft.com/office/drawing/2014/main" id="{F22EB4D4-F373-DE98-A935-C64A1968CA77}"/>
                </a:ext>
              </a:extLst>
            </p:cNvPr>
            <p:cNvSpPr/>
            <p:nvPr/>
          </p:nvSpPr>
          <p:spPr>
            <a:xfrm>
              <a:off x="0" y="9366746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View inside the target chamber.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Incoming beamline hole can be seen in the background.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.png" descr="image.png">
            <a:extLst>
              <a:ext uri="{FF2B5EF4-FFF2-40B4-BE49-F238E27FC236}">
                <a16:creationId xmlns:a16="http://schemas.microsoft.com/office/drawing/2014/main" id="{D504EB05-4850-D722-ACCF-CC26363A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38725">
            <a:off x="3639488" y="8989494"/>
            <a:ext cx="2041723" cy="365575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Experimental systems: targ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Experimental systems:</a:t>
            </a:r>
          </a:p>
        </p:txBody>
      </p:sp>
      <p:sp>
        <p:nvSpPr>
          <p:cNvPr id="353" name="For GEn-RP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For </a:t>
            </a:r>
            <a:r>
              <a:rPr lang="en-GB" noProof="0" dirty="0" err="1"/>
              <a:t>GEn</a:t>
            </a:r>
            <a:r>
              <a:rPr lang="en-GB" noProof="0" dirty="0"/>
              <a:t>-RP</a:t>
            </a:r>
          </a:p>
        </p:txBody>
      </p:sp>
      <p:sp>
        <p:nvSpPr>
          <p:cNvPr id="354" name="No free neutron target so we quasi-elastically scatter from liquid Deuterium (LD2)…"/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11963401" cy="41743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54736" indent="-554736" defTabSz="2218888">
              <a:spcBef>
                <a:spcPts val="4000"/>
              </a:spcBef>
              <a:defRPr sz="4368"/>
            </a:pPr>
            <a:r>
              <a:rPr lang="en-GB" sz="3900" noProof="0" dirty="0"/>
              <a:t>Moveable cryogenic target cells allows us to use multiple targets</a:t>
            </a:r>
          </a:p>
          <a:p>
            <a:pPr lvl="1" defTabSz="2218888">
              <a:spcBef>
                <a:spcPts val="4000"/>
              </a:spcBef>
              <a:buFont typeface="Wingdings" panose="05000000000000000000" pitchFamily="2" charset="2"/>
              <a:buChar char="Ø"/>
              <a:defRPr sz="4368"/>
            </a:pPr>
            <a:r>
              <a:rPr lang="en-GB" sz="3900" noProof="0" dirty="0"/>
              <a:t>No free neutron target -&gt; liquid deuterium</a:t>
            </a:r>
          </a:p>
          <a:p>
            <a:pPr lvl="1" defTabSz="2218888">
              <a:spcBef>
                <a:spcPts val="4000"/>
              </a:spcBef>
              <a:buFont typeface="Wingdings" panose="05000000000000000000" pitchFamily="2" charset="2"/>
              <a:buChar char="Ø"/>
              <a:defRPr sz="4368"/>
            </a:pPr>
            <a:r>
              <a:rPr lang="en-GB" sz="3900" noProof="0" dirty="0"/>
              <a:t>Also liquid Hydrogen (LH2),	</a:t>
            </a:r>
          </a:p>
          <a:p>
            <a:pPr lvl="1" defTabSz="2218888">
              <a:spcBef>
                <a:spcPts val="4000"/>
              </a:spcBef>
              <a:buFont typeface="Wingdings" panose="05000000000000000000" pitchFamily="2" charset="2"/>
              <a:buChar char="Ø"/>
              <a:defRPr sz="4368"/>
            </a:pPr>
            <a:r>
              <a:rPr lang="en-GB" sz="3900" noProof="0" dirty="0"/>
              <a:t>other targets for calibration purposes.</a:t>
            </a:r>
          </a:p>
          <a:p>
            <a:pPr lvl="2" defTabSz="2218888">
              <a:spcBef>
                <a:spcPts val="4000"/>
              </a:spcBef>
              <a:buFont typeface="Wingdings" panose="05000000000000000000" pitchFamily="2" charset="2"/>
              <a:buChar char="Ø"/>
              <a:defRPr sz="4368"/>
            </a:pPr>
            <a:endParaRPr lang="en-GB" sz="3900" noProof="0" dirty="0"/>
          </a:p>
        </p:txBody>
      </p:sp>
      <p:sp>
        <p:nvSpPr>
          <p:cNvPr id="35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12</a:t>
            </a:fld>
            <a:endParaRPr lang="en-GB" noProof="0" dirty="0"/>
          </a:p>
        </p:txBody>
      </p:sp>
      <p:pic>
        <p:nvPicPr>
          <p:cNvPr id="356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9" name="Image Gallery"/>
          <p:cNvGrpSpPr/>
          <p:nvPr/>
        </p:nvGrpSpPr>
        <p:grpSpPr>
          <a:xfrm>
            <a:off x="12702763" y="3131552"/>
            <a:ext cx="10985502" cy="10247214"/>
            <a:chOff x="0" y="0"/>
            <a:chExt cx="10985500" cy="10247212"/>
          </a:xfrm>
        </p:grpSpPr>
        <p:pic>
          <p:nvPicPr>
            <p:cNvPr id="357" name="Picture4.jpg" descr="Picture4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005870" y="0"/>
              <a:ext cx="6973761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8" name="View inside the target chamber.…"/>
            <p:cNvSpPr/>
            <p:nvPr/>
          </p:nvSpPr>
          <p:spPr>
            <a:xfrm>
              <a:off x="0" y="9366746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View inside the target chamber.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rPr lang="en-GB" noProof="0" dirty="0"/>
                <a:t>Incoming beamline hole can be seen in the background. </a:t>
              </a:r>
            </a:p>
          </p:txBody>
        </p:sp>
      </p:grpSp>
      <p:pic>
        <p:nvPicPr>
          <p:cNvPr id="360" name="planview_CE (2).png" descr="planview_CE (2).png"/>
          <p:cNvPicPr>
            <a:picLocks noChangeAspect="1"/>
          </p:cNvPicPr>
          <p:nvPr/>
        </p:nvPicPr>
        <p:blipFill>
          <a:blip r:embed="rId5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1" name="Arrow"/>
          <p:cNvSpPr/>
          <p:nvPr/>
        </p:nvSpPr>
        <p:spPr>
          <a:xfrm rot="2700000">
            <a:off x="2028160" y="9154731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62" name="Line"/>
          <p:cNvSpPr/>
          <p:nvPr/>
        </p:nvSpPr>
        <p:spPr>
          <a:xfrm>
            <a:off x="980179" y="10308987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9" name="Experimental systems: Hadron arm">
            <a:extLst>
              <a:ext uri="{FF2B5EF4-FFF2-40B4-BE49-F238E27FC236}">
                <a16:creationId xmlns:a16="http://schemas.microsoft.com/office/drawing/2014/main" id="{AA545D7B-C5BA-B90C-12E8-96E944E351D6}"/>
              </a:ext>
            </a:extLst>
          </p:cNvPr>
          <p:cNvSpPr txBox="1">
            <a:spLocks/>
          </p:cNvSpPr>
          <p:nvPr/>
        </p:nvSpPr>
        <p:spPr>
          <a:xfrm>
            <a:off x="9402464" y="-725"/>
            <a:ext cx="7037686" cy="1868093"/>
          </a:xfrm>
          <a:prstGeom prst="rect">
            <a:avLst/>
          </a:prstGeom>
          <a:noFill/>
          <a:ln w="12700">
            <a:miter lim="400000"/>
          </a:ln>
          <a:effectLst>
            <a:reflection stA="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0" tIns="381000" rIns="381000" bIns="381000" anchor="ctr">
            <a:normAutofit fontScale="97500"/>
          </a:bodyPr>
          <a:lstStyle>
            <a:lvl1pPr marL="0" marR="0" indent="0" algn="l" defTabSz="75120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8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6600" noProof="0" dirty="0">
                <a:latin typeface="+mj-lt"/>
              </a:rPr>
              <a:t>Target chamber</a:t>
            </a:r>
          </a:p>
        </p:txBody>
      </p:sp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AD50E097-657A-60C6-C902-7EFCF54595A8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B73B6-EF22-5A69-BB43-3CB7620AD657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631" y="4008199"/>
            <a:ext cx="10845776" cy="7815943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Experimental systems: Electron A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>
                <a:latin typeface="+mj-lt"/>
              </a:rPr>
              <a:t>Experimental systems:</a:t>
            </a:r>
          </a:p>
        </p:txBody>
      </p:sp>
      <p:sp>
        <p:nvSpPr>
          <p:cNvPr id="365" name="BigBite spectrometer - kinematic and vertex reconstruc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 err="1"/>
              <a:t>BigBite</a:t>
            </a:r>
            <a:r>
              <a:rPr lang="en-GB" noProof="0" dirty="0"/>
              <a:t> spectrometer - kinematic and vertex reconstruction</a:t>
            </a:r>
          </a:p>
        </p:txBody>
      </p:sp>
      <p:sp>
        <p:nvSpPr>
          <p:cNvPr id="366" name="BigBite magnet - deflects charged particle…"/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14644938" cy="41021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 err="1"/>
              <a:t>BigBite</a:t>
            </a:r>
            <a:r>
              <a:rPr lang="en-GB" sz="3900" noProof="0" dirty="0"/>
              <a:t> magnet - </a:t>
            </a:r>
            <a:r>
              <a:rPr lang="en-GB" sz="3900" b="1" noProof="0" dirty="0"/>
              <a:t>deflects charged particle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5 layers of GEM trackers -</a:t>
            </a:r>
            <a:r>
              <a:rPr lang="en-GB" sz="3900" b="1" noProof="0" dirty="0"/>
              <a:t> track/momentum reconstruction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GRINCH -</a:t>
            </a:r>
            <a:r>
              <a:rPr lang="en-GB" sz="3900" b="1" noProof="0" dirty="0"/>
              <a:t> particle identification (PID)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Timing hodoscope - </a:t>
            </a:r>
            <a:r>
              <a:rPr lang="en-GB" sz="3900" b="1" noProof="0" dirty="0"/>
              <a:t>precision</a:t>
            </a:r>
            <a:r>
              <a:rPr lang="en-GB" sz="3900" noProof="0" dirty="0"/>
              <a:t> </a:t>
            </a:r>
            <a:r>
              <a:rPr lang="en-GB" sz="3900" b="1" noProof="0" dirty="0"/>
              <a:t>timing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 err="1"/>
              <a:t>BBCal</a:t>
            </a:r>
            <a:r>
              <a:rPr lang="en-GB" sz="3900" noProof="0" dirty="0"/>
              <a:t> (shower and pre-shower calorimeters) -</a:t>
            </a:r>
            <a:r>
              <a:rPr lang="en-GB" sz="3900" b="1" noProof="0" dirty="0"/>
              <a:t> energy</a:t>
            </a:r>
          </a:p>
        </p:txBody>
      </p:sp>
      <p:sp>
        <p:nvSpPr>
          <p:cNvPr id="36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13</a:t>
            </a:fld>
            <a:endParaRPr lang="en-GB" noProof="0" dirty="0"/>
          </a:p>
        </p:txBody>
      </p:sp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99BD5D0F-3C64-7085-4951-60A0BF48C1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44716">
            <a:off x="8286750" y="12199237"/>
            <a:ext cx="902734" cy="97862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68" name="GLA_logo-white.png" descr="GLA_logo-whi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lanview_CE (2).png" descr="planview_CE (2).png"/>
          <p:cNvPicPr>
            <a:picLocks noChangeAspect="1"/>
          </p:cNvPicPr>
          <p:nvPr/>
        </p:nvPicPr>
        <p:blipFill>
          <a:blip r:embed="rId6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1" name="Arrow"/>
          <p:cNvSpPr/>
          <p:nvPr/>
        </p:nvSpPr>
        <p:spPr>
          <a:xfrm rot="1006416">
            <a:off x="2510345" y="8646646"/>
            <a:ext cx="1110528" cy="768108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72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373" name="Line"/>
          <p:cNvSpPr/>
          <p:nvPr/>
        </p:nvSpPr>
        <p:spPr>
          <a:xfrm flipV="1">
            <a:off x="3384020" y="8322137"/>
            <a:ext cx="2259105" cy="1969685"/>
          </a:xfrm>
          <a:prstGeom prst="line">
            <a:avLst/>
          </a:prstGeom>
          <a:ln w="50800">
            <a:solidFill>
              <a:srgbClr val="000000">
                <a:alpha val="20000"/>
              </a:srgb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pic>
        <p:nvPicPr>
          <p:cNvPr id="375" name="Connection Line" descr="Connection Line"/>
          <p:cNvPicPr>
            <a:picLocks/>
          </p:cNvPicPr>
          <p:nvPr/>
        </p:nvPicPr>
        <p:blipFill>
          <a:blip r:embed="rId7">
            <a:alphaModFix amt="43000"/>
          </a:blip>
          <a:stretch>
            <a:fillRect/>
          </a:stretch>
        </p:blipFill>
        <p:spPr>
          <a:xfrm>
            <a:off x="13944581" y="7916171"/>
            <a:ext cx="7670801" cy="2406577"/>
          </a:xfrm>
          <a:prstGeom prst="rect">
            <a:avLst/>
          </a:prstGeom>
        </p:spPr>
      </p:pic>
      <p:sp>
        <p:nvSpPr>
          <p:cNvPr id="2" name="Experimental systems: Hadron arm">
            <a:extLst>
              <a:ext uri="{FF2B5EF4-FFF2-40B4-BE49-F238E27FC236}">
                <a16:creationId xmlns:a16="http://schemas.microsoft.com/office/drawing/2014/main" id="{ECB65139-A620-E404-6F1E-B7A19BD24202}"/>
              </a:ext>
            </a:extLst>
          </p:cNvPr>
          <p:cNvSpPr txBox="1">
            <a:spLocks/>
          </p:cNvSpPr>
          <p:nvPr/>
        </p:nvSpPr>
        <p:spPr>
          <a:xfrm>
            <a:off x="9402464" y="-725"/>
            <a:ext cx="5910107" cy="1868093"/>
          </a:xfrm>
          <a:prstGeom prst="rect">
            <a:avLst/>
          </a:prstGeom>
          <a:noFill/>
          <a:ln w="12700">
            <a:miter lim="400000"/>
          </a:ln>
          <a:effectLst>
            <a:reflection stA="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0" tIns="381000" rIns="381000" bIns="381000" anchor="ctr">
            <a:normAutofit fontScale="97500"/>
          </a:bodyPr>
          <a:lstStyle>
            <a:lvl1pPr marL="0" marR="0" indent="0" algn="l" defTabSz="75120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8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6600" noProof="0" dirty="0">
                <a:latin typeface="+mj-lt"/>
              </a:rPr>
              <a:t>Electron arm</a:t>
            </a:r>
          </a:p>
        </p:txBody>
      </p:sp>
      <p:sp>
        <p:nvSpPr>
          <p:cNvPr id="4" name="View inside the target chamber.…">
            <a:extLst>
              <a:ext uri="{FF2B5EF4-FFF2-40B4-BE49-F238E27FC236}">
                <a16:creationId xmlns:a16="http://schemas.microsoft.com/office/drawing/2014/main" id="{2CE6E90E-A232-B829-6A72-8C44B6AB27BB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2FC56-E167-EFC6-F0F4-3E2FCED07DFE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Experimental systems: Hadron a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Experimental systems:</a:t>
            </a:r>
          </a:p>
        </p:txBody>
      </p:sp>
      <p:sp>
        <p:nvSpPr>
          <p:cNvPr id="381" name="Hadron Calorimeter (HCal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Hadron Calorimeter (</a:t>
            </a:r>
            <a:r>
              <a:rPr lang="en-GB" noProof="0" dirty="0" err="1"/>
              <a:t>HCal</a:t>
            </a:r>
            <a:r>
              <a:rPr lang="en-GB" noProof="0" dirty="0"/>
              <a:t>)</a:t>
            </a:r>
          </a:p>
        </p:txBody>
      </p:sp>
      <p:sp>
        <p:nvSpPr>
          <p:cNvPr id="38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14</a:t>
            </a:fld>
            <a:endParaRPr lang="en-GB" noProof="0" dirty="0"/>
          </a:p>
        </p:txBody>
      </p:sp>
      <p:pic>
        <p:nvPicPr>
          <p:cNvPr id="384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.png" descr="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60678" y="2462609"/>
            <a:ext cx="8764982" cy="950186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86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9970" y="9512202"/>
            <a:ext cx="8013701" cy="418425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87" name="planview_CE (2).png" descr="planview_CE (2).png"/>
          <p:cNvPicPr>
            <a:picLocks noChangeAspect="1"/>
          </p:cNvPicPr>
          <p:nvPr/>
        </p:nvPicPr>
        <p:blipFill>
          <a:blip r:embed="rId6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8" name="Arrow"/>
          <p:cNvSpPr/>
          <p:nvPr/>
        </p:nvSpPr>
        <p:spPr>
          <a:xfrm rot="20400000">
            <a:off x="6638460" y="12537614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89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pic>
        <p:nvPicPr>
          <p:cNvPr id="390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7583" y="5451675"/>
            <a:ext cx="6339151" cy="2662444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7" name="BigBite magnet - deflects charged particle…">
            <a:extLst>
              <a:ext uri="{FF2B5EF4-FFF2-40B4-BE49-F238E27FC236}">
                <a16:creationId xmlns:a16="http://schemas.microsoft.com/office/drawing/2014/main" id="{19524AFC-9FE9-164C-4F38-25FEC61A07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12456210" cy="41021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288 blocks of steel/scintillator in a 12col*24row grid. 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b="1" noProof="0" dirty="0"/>
              <a:t>Hadron</a:t>
            </a:r>
            <a:r>
              <a:rPr lang="en-GB" sz="3900" noProof="0" dirty="0"/>
              <a:t> </a:t>
            </a:r>
            <a:r>
              <a:rPr lang="en-GB" sz="3900" b="1" noProof="0" dirty="0"/>
              <a:t>energy</a:t>
            </a:r>
            <a:r>
              <a:rPr lang="en-GB" sz="3900" noProof="0" dirty="0"/>
              <a:t> and </a:t>
            </a:r>
            <a:r>
              <a:rPr lang="en-GB" sz="3900" b="1" noProof="0" dirty="0"/>
              <a:t>position</a:t>
            </a:r>
            <a:r>
              <a:rPr lang="en-GB" sz="3900" noProof="0" dirty="0"/>
              <a:t> </a:t>
            </a:r>
            <a:r>
              <a:rPr lang="en-GB" sz="3900" b="1" noProof="0" dirty="0"/>
              <a:t>reconstruction</a:t>
            </a:r>
            <a:r>
              <a:rPr lang="en-GB" sz="3900" noProof="0" dirty="0"/>
              <a:t>, and </a:t>
            </a:r>
            <a:r>
              <a:rPr lang="en-GB" sz="3900" b="1" noProof="0" dirty="0"/>
              <a:t>timing</a:t>
            </a:r>
            <a:r>
              <a:rPr lang="en-GB" sz="3900" noProof="0" dirty="0"/>
              <a:t>.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endParaRPr lang="en-GB" sz="3900" noProof="0" dirty="0"/>
          </a:p>
        </p:txBody>
      </p:sp>
      <p:sp>
        <p:nvSpPr>
          <p:cNvPr id="9" name="View inside the target chamber.…">
            <a:extLst>
              <a:ext uri="{FF2B5EF4-FFF2-40B4-BE49-F238E27FC236}">
                <a16:creationId xmlns:a16="http://schemas.microsoft.com/office/drawing/2014/main" id="{90323AC2-D073-9037-BBEA-0403CB2D10A2}"/>
              </a:ext>
            </a:extLst>
          </p:cNvPr>
          <p:cNvSpPr/>
          <p:nvPr/>
        </p:nvSpPr>
        <p:spPr>
          <a:xfrm>
            <a:off x="7727043" y="8385298"/>
            <a:ext cx="4672084" cy="880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Diagram showing layering inside a single block</a:t>
            </a:r>
          </a:p>
        </p:txBody>
      </p:sp>
      <p:sp>
        <p:nvSpPr>
          <p:cNvPr id="11" name="Experimental systems: Hadron arm">
            <a:extLst>
              <a:ext uri="{FF2B5EF4-FFF2-40B4-BE49-F238E27FC236}">
                <a16:creationId xmlns:a16="http://schemas.microsoft.com/office/drawing/2014/main" id="{0021BD00-11D9-5B5D-CED3-AF73B6B039DF}"/>
              </a:ext>
            </a:extLst>
          </p:cNvPr>
          <p:cNvSpPr txBox="1">
            <a:spLocks/>
          </p:cNvSpPr>
          <p:nvPr/>
        </p:nvSpPr>
        <p:spPr>
          <a:xfrm>
            <a:off x="9402464" y="-725"/>
            <a:ext cx="5910107" cy="1868093"/>
          </a:xfrm>
          <a:prstGeom prst="rect">
            <a:avLst/>
          </a:prstGeom>
          <a:noFill/>
          <a:ln w="12700">
            <a:miter lim="400000"/>
          </a:ln>
          <a:effectLst>
            <a:reflection stA="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0" tIns="381000" rIns="381000" bIns="381000" anchor="ctr">
            <a:normAutofit fontScale="97500"/>
          </a:bodyPr>
          <a:lstStyle>
            <a:lvl1pPr marL="0" marR="0" indent="0" algn="l" defTabSz="75120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8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6600" noProof="0" dirty="0">
                <a:latin typeface="+mj-lt"/>
              </a:rPr>
              <a:t>Hadron arm</a:t>
            </a:r>
          </a:p>
        </p:txBody>
      </p:sp>
      <p:pic>
        <p:nvPicPr>
          <p:cNvPr id="12" name="image.png" descr="image.png">
            <a:extLst>
              <a:ext uri="{FF2B5EF4-FFF2-40B4-BE49-F238E27FC236}">
                <a16:creationId xmlns:a16="http://schemas.microsoft.com/office/drawing/2014/main" id="{EB3C4D80-14EF-B16D-DA95-649D7B20CD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09106" y="2881786"/>
            <a:ext cx="9914169" cy="96575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7867390E-C08C-E3A1-4FCF-342EE9511073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ED72D-8359-EB6B-E0F4-B9A8C0F8592D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Current stats: Calibr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Detector Calibrations</a:t>
            </a:r>
          </a:p>
        </p:txBody>
      </p:sp>
      <p:sp>
        <p:nvSpPr>
          <p:cNvPr id="546" name="Timing Calibrations"/>
          <p:cNvSpPr txBox="1">
            <a:spLocks noGrp="1"/>
          </p:cNvSpPr>
          <p:nvPr>
            <p:ph type="body" idx="21"/>
          </p:nvPr>
        </p:nvSpPr>
        <p:spPr>
          <a:xfrm>
            <a:off x="705520" y="3063442"/>
            <a:ext cx="11480801" cy="87244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Timing Calibrations</a:t>
            </a:r>
          </a:p>
        </p:txBody>
      </p:sp>
      <p:sp>
        <p:nvSpPr>
          <p:cNvPr id="547" name="Both calorimeters need PMT-gain matched against reconstructed electron momentum…"/>
          <p:cNvSpPr txBox="1">
            <a:spLocks noGrp="1"/>
          </p:cNvSpPr>
          <p:nvPr>
            <p:ph type="body" sz="quarter" idx="1"/>
          </p:nvPr>
        </p:nvSpPr>
        <p:spPr>
          <a:xfrm>
            <a:off x="12469793" y="4069920"/>
            <a:ext cx="11214101" cy="17326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1940" indent="-281940" defTabSz="1804370">
              <a:spcBef>
                <a:spcPts val="1400"/>
              </a:spcBef>
              <a:defRPr sz="2220"/>
            </a:pPr>
            <a:r>
              <a:rPr lang="en-GB" sz="3900" noProof="0" dirty="0"/>
              <a:t>PMT-gain matched against reconstructed particle momentum</a:t>
            </a:r>
          </a:p>
          <a:p>
            <a:pPr marL="281940" indent="-281940" defTabSz="1804370">
              <a:spcBef>
                <a:spcPts val="1400"/>
              </a:spcBef>
              <a:defRPr sz="2220"/>
            </a:pPr>
            <a:r>
              <a:rPr lang="en-GB" sz="3900" dirty="0"/>
              <a:t>Example </a:t>
            </a:r>
            <a:r>
              <a:rPr lang="en-GB" sz="3900" dirty="0" err="1"/>
              <a:t>Bigbite</a:t>
            </a:r>
            <a:r>
              <a:rPr lang="en-GB" sz="3900" dirty="0"/>
              <a:t> </a:t>
            </a:r>
            <a:r>
              <a:rPr lang="en-GB" sz="3900" noProof="0" dirty="0"/>
              <a:t>E/p resolution improved by ~10% -&gt; ~7% across all runs</a:t>
            </a:r>
          </a:p>
        </p:txBody>
      </p:sp>
      <p:sp>
        <p:nvSpPr>
          <p:cNvPr id="548" name="01"/>
          <p:cNvSpPr txBox="1">
            <a:spLocks noGrp="1"/>
          </p:cNvSpPr>
          <p:nvPr>
            <p:ph type="sldNum" sz="quarter" idx="2"/>
          </p:nvPr>
        </p:nvSpPr>
        <p:spPr>
          <a:xfrm>
            <a:off x="22529627" y="13203265"/>
            <a:ext cx="613939" cy="51075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15</a:t>
            </a:fld>
            <a:endParaRPr lang="en-GB" noProof="0" dirty="0"/>
          </a:p>
        </p:txBody>
      </p:sp>
      <p:pic>
        <p:nvPicPr>
          <p:cNvPr id="549" name="GLA_logo-white.png" descr="GLA_logo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2" name="Image Gallery"/>
          <p:cNvGrpSpPr/>
          <p:nvPr/>
        </p:nvGrpSpPr>
        <p:grpSpPr>
          <a:xfrm>
            <a:off x="13515420" y="6858000"/>
            <a:ext cx="9014207" cy="5978917"/>
            <a:chOff x="0" y="511459"/>
            <a:chExt cx="9906000" cy="6846006"/>
          </a:xfrm>
        </p:grpSpPr>
        <p:pic>
          <p:nvPicPr>
            <p:cNvPr id="550" name="bbcalflat.png" descr="bbcalfla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511459"/>
              <a:ext cx="9906000" cy="5758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1" name="Map of average block E/p for preshower showing more uniform distribution after calibrations"/>
            <p:cNvSpPr/>
            <p:nvPr/>
          </p:nvSpPr>
          <p:spPr>
            <a:xfrm>
              <a:off x="0" y="6477000"/>
              <a:ext cx="99060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noProof="0" dirty="0"/>
                <a:t>Map of average block E/p for </a:t>
              </a:r>
              <a:r>
                <a:rPr lang="en-GB" noProof="0" dirty="0" err="1"/>
                <a:t>preshower</a:t>
              </a:r>
              <a:r>
                <a:rPr lang="en-GB" noProof="0" dirty="0"/>
                <a:t> showing more uniform distribution after calibrations</a:t>
              </a:r>
            </a:p>
          </p:txBody>
        </p:sp>
      </p:grpSp>
      <p:sp>
        <p:nvSpPr>
          <p:cNvPr id="553" name="Energy calibrations"/>
          <p:cNvSpPr txBox="1"/>
          <p:nvPr/>
        </p:nvSpPr>
        <p:spPr>
          <a:xfrm>
            <a:off x="12466260" y="3063442"/>
            <a:ext cx="11214101" cy="872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defTabSz="775969">
              <a:lnSpc>
                <a:spcPct val="100000"/>
              </a:lnSpc>
              <a:spcBef>
                <a:spcPts val="0"/>
              </a:spcBef>
              <a:defRPr sz="5170" b="1">
                <a:solidFill>
                  <a:srgbClr val="011D57"/>
                </a:solidFill>
              </a:defRPr>
            </a:lvl1pPr>
          </a:lstStyle>
          <a:p>
            <a:r>
              <a:rPr lang="en-GB" noProof="0" dirty="0"/>
              <a:t>Energy calibrations</a:t>
            </a:r>
          </a:p>
        </p:txBody>
      </p:sp>
      <p:sp>
        <p:nvSpPr>
          <p:cNvPr id="554" name="Remove timewalk and alignment effects due to difference in individual detector components (e.g. cable length, scintillation speed)"/>
          <p:cNvSpPr txBox="1"/>
          <p:nvPr/>
        </p:nvSpPr>
        <p:spPr>
          <a:xfrm>
            <a:off x="715947" y="3935886"/>
            <a:ext cx="10745368" cy="1910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381000" indent="-381000">
              <a:buSzPct val="123000"/>
              <a:buChar char="•"/>
              <a:defRPr sz="3000">
                <a:solidFill>
                  <a:srgbClr val="011D57"/>
                </a:solidFill>
              </a:defRPr>
            </a:lvl1pPr>
          </a:lstStyle>
          <a:p>
            <a:r>
              <a:rPr lang="en-GB" sz="3900" noProof="0" dirty="0"/>
              <a:t>Remove </a:t>
            </a:r>
            <a:r>
              <a:rPr lang="en-GB" sz="3900" noProof="0" dirty="0" err="1"/>
              <a:t>timewalk</a:t>
            </a:r>
            <a:r>
              <a:rPr lang="en-GB" sz="3900" noProof="0" dirty="0"/>
              <a:t> and alignment effects due to difference in individual detector components (e.g. cable length, scintillation speed)</a:t>
            </a:r>
          </a:p>
        </p:txBody>
      </p:sp>
      <p:grpSp>
        <p:nvGrpSpPr>
          <p:cNvPr id="557" name="Group"/>
          <p:cNvGrpSpPr/>
          <p:nvPr/>
        </p:nvGrpSpPr>
        <p:grpSpPr>
          <a:xfrm>
            <a:off x="715947" y="6352185"/>
            <a:ext cx="10401301" cy="6910188"/>
            <a:chOff x="0" y="0"/>
            <a:chExt cx="10401300" cy="6910187"/>
          </a:xfrm>
        </p:grpSpPr>
        <p:pic>
          <p:nvPicPr>
            <p:cNvPr id="555" name="image.png" descr="image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0401300" cy="5978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6" name="Caption"/>
            <p:cNvSpPr/>
            <p:nvPr/>
          </p:nvSpPr>
          <p:spPr>
            <a:xfrm>
              <a:off x="0" y="6080521"/>
              <a:ext cx="10401300" cy="8296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noProof="0" dirty="0"/>
                <a:t>Example of </a:t>
              </a:r>
              <a:r>
                <a:rPr lang="en-GB" noProof="0" dirty="0" err="1"/>
                <a:t>timewalk</a:t>
              </a:r>
              <a:r>
                <a:rPr lang="en-GB" noProof="0" dirty="0"/>
                <a:t> correction for an individual PMT of the hadron arm calorimeter.</a:t>
              </a:r>
            </a:p>
          </p:txBody>
        </p:sp>
      </p:grpSp>
      <p:sp>
        <p:nvSpPr>
          <p:cNvPr id="558" name="Both arms need kinematic specific calibrations"/>
          <p:cNvSpPr txBox="1"/>
          <p:nvPr/>
        </p:nvSpPr>
        <p:spPr>
          <a:xfrm>
            <a:off x="406400" y="1887956"/>
            <a:ext cx="12462968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 i="1">
                <a:solidFill>
                  <a:srgbClr val="011D57"/>
                </a:solidFill>
              </a:defRPr>
            </a:lvl1pPr>
          </a:lstStyle>
          <a:p>
            <a:r>
              <a:rPr lang="en-GB" noProof="0" dirty="0"/>
              <a:t>Both arms need kinematic specific calibrations</a:t>
            </a:r>
          </a:p>
        </p:txBody>
      </p:sp>
      <p:pic>
        <p:nvPicPr>
          <p:cNvPr id="3" name="Picture 2" descr="A group of blue and yellow graphs&#10;&#10;AI-generated content may be incorrect.">
            <a:extLst>
              <a:ext uri="{FF2B5EF4-FFF2-40B4-BE49-F238E27FC236}">
                <a16:creationId xmlns:a16="http://schemas.microsoft.com/office/drawing/2014/main" id="{D89D2F83-9C1C-760B-A2AD-D0F7ACFBB0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15" y="6547629"/>
            <a:ext cx="8070990" cy="6345265"/>
          </a:xfrm>
          <a:prstGeom prst="rect">
            <a:avLst/>
          </a:prstGeom>
        </p:spPr>
      </p:pic>
      <p:pic>
        <p:nvPicPr>
          <p:cNvPr id="5" name="Picture 4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BDF84297-F961-3620-ACF0-9F2680EE43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852" y="6988821"/>
            <a:ext cx="4459266" cy="55486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CFE84-7FB3-126B-3E53-23DD8178E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Experimental systems: Hadron arm">
            <a:extLst>
              <a:ext uri="{FF2B5EF4-FFF2-40B4-BE49-F238E27FC236}">
                <a16:creationId xmlns:a16="http://schemas.microsoft.com/office/drawing/2014/main" id="{F89817BB-F583-AC79-056A-4638C95211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Experimental systems:</a:t>
            </a:r>
          </a:p>
        </p:txBody>
      </p:sp>
      <p:sp>
        <p:nvSpPr>
          <p:cNvPr id="381" name="Hadron Calorimeter (HCal)">
            <a:extLst>
              <a:ext uri="{FF2B5EF4-FFF2-40B4-BE49-F238E27FC236}">
                <a16:creationId xmlns:a16="http://schemas.microsoft.com/office/drawing/2014/main" id="{21ECC2C4-22BA-5846-CC2C-C6DBD9D64573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2 Arm analysis</a:t>
            </a:r>
          </a:p>
        </p:txBody>
      </p:sp>
      <p:sp>
        <p:nvSpPr>
          <p:cNvPr id="383" name="01">
            <a:extLst>
              <a:ext uri="{FF2B5EF4-FFF2-40B4-BE49-F238E27FC236}">
                <a16:creationId xmlns:a16="http://schemas.microsoft.com/office/drawing/2014/main" id="{E2D4CF67-4FED-9BF2-1442-1620CED4A41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16</a:t>
            </a:fld>
            <a:endParaRPr lang="en-GB" noProof="0" dirty="0"/>
          </a:p>
        </p:txBody>
      </p:sp>
      <p:pic>
        <p:nvPicPr>
          <p:cNvPr id="384" name="GLA_logo-white.png" descr="GLA_logo-white.png">
            <a:extLst>
              <a:ext uri="{FF2B5EF4-FFF2-40B4-BE49-F238E27FC236}">
                <a16:creationId xmlns:a16="http://schemas.microsoft.com/office/drawing/2014/main" id="{B6827DA5-32A4-D8AC-E202-A36929655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.png" descr="image.png">
            <a:extLst>
              <a:ext uri="{FF2B5EF4-FFF2-40B4-BE49-F238E27FC236}">
                <a16:creationId xmlns:a16="http://schemas.microsoft.com/office/drawing/2014/main" id="{ADE07DD6-075F-B8ED-6B57-54D947D8A4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64942" y="2465993"/>
            <a:ext cx="5578868" cy="6047888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387" name="planview_CE (2).png" descr="planview_CE (2).png">
            <a:extLst>
              <a:ext uri="{FF2B5EF4-FFF2-40B4-BE49-F238E27FC236}">
                <a16:creationId xmlns:a16="http://schemas.microsoft.com/office/drawing/2014/main" id="{32A7CB20-29A1-720C-EF5C-F2F7A04A0F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8" name="Arrow">
            <a:extLst>
              <a:ext uri="{FF2B5EF4-FFF2-40B4-BE49-F238E27FC236}">
                <a16:creationId xmlns:a16="http://schemas.microsoft.com/office/drawing/2014/main" id="{9C9779DA-6FB9-2716-A448-6798FE856654}"/>
              </a:ext>
            </a:extLst>
          </p:cNvPr>
          <p:cNvSpPr/>
          <p:nvPr/>
        </p:nvSpPr>
        <p:spPr>
          <a:xfrm rot="20400000">
            <a:off x="6638460" y="12537614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89" name="Line">
            <a:extLst>
              <a:ext uri="{FF2B5EF4-FFF2-40B4-BE49-F238E27FC236}">
                <a16:creationId xmlns:a16="http://schemas.microsoft.com/office/drawing/2014/main" id="{F289624B-C47F-0B62-800B-5B77D21CE020}"/>
              </a:ext>
            </a:extLst>
          </p:cNvPr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pic>
        <p:nvPicPr>
          <p:cNvPr id="391" name="image.png" descr="image.png">
            <a:extLst>
              <a:ext uri="{FF2B5EF4-FFF2-40B4-BE49-F238E27FC236}">
                <a16:creationId xmlns:a16="http://schemas.microsoft.com/office/drawing/2014/main" id="{3C5FFDB6-F794-F2A7-3B38-C4E99D9EC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2283" y="8705582"/>
            <a:ext cx="6111481" cy="43653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igBite magnet - deflects charged particle…">
            <a:extLst>
              <a:ext uri="{FF2B5EF4-FFF2-40B4-BE49-F238E27FC236}">
                <a16:creationId xmlns:a16="http://schemas.microsoft.com/office/drawing/2014/main" id="{52E36E67-E166-A5A7-ADFA-3E2A551B1B6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7790567" cy="41021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Information from both arms used for analysis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rPr lang="en-GB" sz="3900" noProof="0" dirty="0"/>
              <a:t>E.g. – proton/neutron event selection.</a:t>
            </a:r>
          </a:p>
        </p:txBody>
      </p:sp>
      <p:sp>
        <p:nvSpPr>
          <p:cNvPr id="8" name="View inside the target chamber.…">
            <a:extLst>
              <a:ext uri="{FF2B5EF4-FFF2-40B4-BE49-F238E27FC236}">
                <a16:creationId xmlns:a16="http://schemas.microsoft.com/office/drawing/2014/main" id="{9E3AD6B7-A05C-6035-BA21-0B850593FB42}"/>
              </a:ext>
            </a:extLst>
          </p:cNvPr>
          <p:cNvSpPr/>
          <p:nvPr/>
        </p:nvSpPr>
        <p:spPr>
          <a:xfrm>
            <a:off x="14641981" y="12797104"/>
            <a:ext cx="4672084" cy="880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Example of proton-neutron separation from Gen-RP</a:t>
            </a:r>
          </a:p>
        </p:txBody>
      </p:sp>
      <p:sp>
        <p:nvSpPr>
          <p:cNvPr id="11" name="Experimental systems: Hadron arm">
            <a:extLst>
              <a:ext uri="{FF2B5EF4-FFF2-40B4-BE49-F238E27FC236}">
                <a16:creationId xmlns:a16="http://schemas.microsoft.com/office/drawing/2014/main" id="{E3159CA7-C9D9-6563-41B0-82AF72A6A380}"/>
              </a:ext>
            </a:extLst>
          </p:cNvPr>
          <p:cNvSpPr txBox="1">
            <a:spLocks/>
          </p:cNvSpPr>
          <p:nvPr/>
        </p:nvSpPr>
        <p:spPr>
          <a:xfrm>
            <a:off x="9402464" y="-725"/>
            <a:ext cx="5910107" cy="1868093"/>
          </a:xfrm>
          <a:prstGeom prst="rect">
            <a:avLst/>
          </a:prstGeom>
          <a:noFill/>
          <a:ln w="12700">
            <a:miter lim="400000"/>
          </a:ln>
          <a:effectLst>
            <a:reflection stA="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0" tIns="381000" rIns="381000" bIns="381000" anchor="ctr">
            <a:normAutofit fontScale="97500"/>
          </a:bodyPr>
          <a:lstStyle>
            <a:lvl1pPr marL="0" marR="0" indent="0" algn="l" defTabSz="75120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8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6600" noProof="0" dirty="0">
                <a:latin typeface="+mj-lt"/>
              </a:rPr>
              <a:t>Analysis</a:t>
            </a:r>
          </a:p>
        </p:txBody>
      </p:sp>
      <p:pic>
        <p:nvPicPr>
          <p:cNvPr id="12" name="image.png" descr="image.png">
            <a:extLst>
              <a:ext uri="{FF2B5EF4-FFF2-40B4-BE49-F238E27FC236}">
                <a16:creationId xmlns:a16="http://schemas.microsoft.com/office/drawing/2014/main" id="{3BB37802-56AE-2A6C-B8C6-68E23213F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9106" y="2881786"/>
            <a:ext cx="9914169" cy="9657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D7AE13AF-DB52-2268-3419-968EF4E77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1907" y="2545071"/>
            <a:ext cx="8177508" cy="58930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Arrow">
            <a:extLst>
              <a:ext uri="{FF2B5EF4-FFF2-40B4-BE49-F238E27FC236}">
                <a16:creationId xmlns:a16="http://schemas.microsoft.com/office/drawing/2014/main" id="{FAD10697-87B4-FAFA-E2D5-82DBF498A3F8}"/>
              </a:ext>
            </a:extLst>
          </p:cNvPr>
          <p:cNvSpPr/>
          <p:nvPr/>
        </p:nvSpPr>
        <p:spPr>
          <a:xfrm rot="390804">
            <a:off x="2281828" y="8596322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909763F0-C10A-1428-9CDF-45F3CB24155B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C0442-2501-7A68-5B7F-756ACDE99527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</p:spTree>
    <p:extLst>
      <p:ext uri="{BB962C8B-B14F-4D97-AF65-F5344CB8AC3E}">
        <p14:creationId xmlns:p14="http://schemas.microsoft.com/office/powerpoint/2010/main" val="22814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Experimental systems: Hadron a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Experimental systems:</a:t>
            </a:r>
          </a:p>
        </p:txBody>
      </p:sp>
      <p:sp>
        <p:nvSpPr>
          <p:cNvPr id="396" name="Polarimete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Polarimeter (</a:t>
            </a:r>
            <a:r>
              <a:rPr lang="en-GB" noProof="0" dirty="0" err="1"/>
              <a:t>GEn</a:t>
            </a:r>
            <a:r>
              <a:rPr lang="en-GB" noProof="0" dirty="0"/>
              <a:t>-RP)</a:t>
            </a:r>
          </a:p>
        </p:txBody>
      </p:sp>
      <p:sp>
        <p:nvSpPr>
          <p:cNvPr id="39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17</a:t>
            </a:fld>
            <a:endParaRPr lang="en-GB" noProof="0" dirty="0"/>
          </a:p>
        </p:txBody>
      </p:sp>
      <p:pic>
        <p:nvPicPr>
          <p:cNvPr id="398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5431" y="2743200"/>
            <a:ext cx="9914169" cy="9657567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Not used"/>
          <p:cNvSpPr/>
          <p:nvPr/>
        </p:nvSpPr>
        <p:spPr>
          <a:xfrm rot="1020000">
            <a:off x="18618389" y="4116151"/>
            <a:ext cx="2565401" cy="3031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gradFill>
            <a:gsLst>
              <a:gs pos="0">
                <a:srgbClr val="982ABC">
                  <a:alpha val="72668"/>
                </a:srgbClr>
              </a:gs>
              <a:gs pos="100000">
                <a:schemeClr val="accent5">
                  <a:lumOff val="-29866"/>
                  <a:alpha val="72668"/>
                </a:schemeClr>
              </a:gs>
            </a:gsLst>
            <a:lin ang="20040000"/>
          </a:gradFill>
          <a:ln w="25400">
            <a:solidFill>
              <a:srgbClr val="D5D5D5">
                <a:alpha val="72668"/>
              </a:srgbClr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Not used</a:t>
            </a:r>
          </a:p>
        </p:txBody>
      </p:sp>
      <p:pic>
        <p:nvPicPr>
          <p:cNvPr id="401" name="planview_CE (2).png" descr="planview_CE (2).png"/>
          <p:cNvPicPr>
            <a:picLocks noChangeAspect="1"/>
          </p:cNvPicPr>
          <p:nvPr/>
        </p:nvPicPr>
        <p:blipFill>
          <a:blip r:embed="rId4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2" name="Arrow"/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03" name="Removable steel plate sandwiched between 8 layers of GEM charged particle trackers…"/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10563077" cy="425423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Charge Exchange analyser</a:t>
            </a:r>
          </a:p>
          <a:p>
            <a:pPr lvl="1" defTabSz="2243271">
              <a:spcBef>
                <a:spcPts val="4100"/>
              </a:spcBef>
              <a:buFont typeface="Wingdings" panose="05000000000000000000" pitchFamily="2" charset="2"/>
              <a:buChar char="Ø"/>
              <a:defRPr sz="4416"/>
            </a:pPr>
            <a:r>
              <a:rPr lang="en-GB" sz="3900" noProof="0" dirty="0"/>
              <a:t>Removable steel plate sandwiched between 8 layers of GEM charged particle trackers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dirty="0"/>
              <a:t>W</a:t>
            </a:r>
            <a:r>
              <a:rPr lang="en-GB" sz="3900" noProof="0" dirty="0"/>
              <a:t>ide-angle </a:t>
            </a:r>
            <a:r>
              <a:rPr lang="en-GB" sz="3900" noProof="0" dirty="0" err="1"/>
              <a:t>np</a:t>
            </a:r>
            <a:r>
              <a:rPr lang="en-GB" sz="3900" noProof="0" dirty="0" err="1">
                <a:cs typeface="Athiti Light" panose="00000400000000000000" pitchFamily="2" charset="-34"/>
              </a:rPr>
              <a:t>→</a:t>
            </a:r>
            <a:r>
              <a:rPr lang="en-GB" sz="3900" noProof="0" dirty="0" err="1"/>
              <a:t>np</a:t>
            </a:r>
            <a:r>
              <a:rPr lang="en-GB" sz="3900" noProof="0" dirty="0"/>
              <a:t> scattering. </a:t>
            </a:r>
          </a:p>
          <a:p>
            <a:pPr lvl="1" defTabSz="2243271">
              <a:spcBef>
                <a:spcPts val="4100"/>
              </a:spcBef>
              <a:buFont typeface="Wingdings" panose="05000000000000000000" pitchFamily="2" charset="2"/>
              <a:buChar char="Ø"/>
              <a:defRPr sz="4416"/>
            </a:pPr>
            <a:r>
              <a:rPr lang="en-GB" sz="3900" noProof="0" dirty="0"/>
              <a:t>Active CH Analyser and side plane hodoscope</a:t>
            </a:r>
          </a:p>
        </p:txBody>
      </p:sp>
      <p:sp>
        <p:nvSpPr>
          <p:cNvPr id="404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24A4AD33-2338-E0D4-F220-56A7687C4186}"/>
              </a:ext>
            </a:extLst>
          </p:cNvPr>
          <p:cNvSpPr/>
          <p:nvPr/>
        </p:nvSpPr>
        <p:spPr>
          <a:xfrm>
            <a:off x="14259928" y="12522494"/>
            <a:ext cx="8505173" cy="880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The polarimeter for </a:t>
            </a:r>
            <a:r>
              <a:rPr lang="en-GB" noProof="0" dirty="0" err="1"/>
              <a:t>GEn</a:t>
            </a:r>
            <a:r>
              <a:rPr lang="en-GB" noProof="0" dirty="0"/>
              <a:t>-RP with both charge-exchange and wide-angle components..</a:t>
            </a:r>
          </a:p>
        </p:txBody>
      </p:sp>
      <p:sp>
        <p:nvSpPr>
          <p:cNvPr id="3" name="Experimental systems: Hadron arm">
            <a:extLst>
              <a:ext uri="{FF2B5EF4-FFF2-40B4-BE49-F238E27FC236}">
                <a16:creationId xmlns:a16="http://schemas.microsoft.com/office/drawing/2014/main" id="{078C6B91-EBDD-2943-92AA-F59BCD653B0A}"/>
              </a:ext>
            </a:extLst>
          </p:cNvPr>
          <p:cNvSpPr txBox="1">
            <a:spLocks/>
          </p:cNvSpPr>
          <p:nvPr/>
        </p:nvSpPr>
        <p:spPr>
          <a:xfrm>
            <a:off x="9402464" y="-725"/>
            <a:ext cx="9521055" cy="1868093"/>
          </a:xfrm>
          <a:prstGeom prst="rect">
            <a:avLst/>
          </a:prstGeom>
          <a:noFill/>
          <a:ln w="12700">
            <a:miter lim="400000"/>
          </a:ln>
          <a:effectLst>
            <a:reflection stA="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0" tIns="381000" rIns="381000" bIns="381000" anchor="ctr">
            <a:normAutofit fontScale="90000"/>
          </a:bodyPr>
          <a:lstStyle>
            <a:lvl1pPr marL="0" marR="0" indent="0" algn="l" defTabSz="75120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8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6600" noProof="0" dirty="0">
                <a:latin typeface="+mj-lt"/>
              </a:rPr>
              <a:t>Hadron arm polarimeter</a:t>
            </a:r>
          </a:p>
        </p:txBody>
      </p:sp>
      <p:sp>
        <p:nvSpPr>
          <p:cNvPr id="4" name="View inside the target chamber.…">
            <a:extLst>
              <a:ext uri="{FF2B5EF4-FFF2-40B4-BE49-F238E27FC236}">
                <a16:creationId xmlns:a16="http://schemas.microsoft.com/office/drawing/2014/main" id="{8FC9E5E4-EC92-38B1-749F-609B19E0A415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5C2F6-261C-1956-3822-4F8A5B51B875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C7EB8-E558-776C-DEFB-953B1D4AE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oil Polarimetry">
            <a:extLst>
              <a:ext uri="{FF2B5EF4-FFF2-40B4-BE49-F238E27FC236}">
                <a16:creationId xmlns:a16="http://schemas.microsoft.com/office/drawing/2014/main" id="{6E5DB92E-97D1-9C4C-410B-242C456933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0918" y="-5485"/>
            <a:ext cx="24425835" cy="186809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Recoil Polarimetry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7EC49D75-1A0C-F832-70BE-EFB26EC27927}"/>
              </a:ext>
            </a:extLst>
          </p:cNvPr>
          <p:cNvSpPr/>
          <p:nvPr/>
        </p:nvSpPr>
        <p:spPr>
          <a:xfrm>
            <a:off x="12800001" y="5086497"/>
            <a:ext cx="4258550" cy="1137877"/>
          </a:xfrm>
          <a:prstGeom prst="line">
            <a:avLst/>
          </a:prstGeom>
          <a:ln w="165100">
            <a:solidFill>
              <a:schemeClr val="accent1">
                <a:alpha val="30000"/>
              </a:schemeClr>
            </a:solidFill>
            <a:miter lim="400000"/>
            <a:tailEnd type="triangle" w="med" len="med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09" name="Producing an asymmetry">
            <a:extLst>
              <a:ext uri="{FF2B5EF4-FFF2-40B4-BE49-F238E27FC236}">
                <a16:creationId xmlns:a16="http://schemas.microsoft.com/office/drawing/2014/main" id="{558355B6-75FD-6628-1A81-37FEE7C9DEF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642021" y="2009342"/>
            <a:ext cx="10540330" cy="8724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Producing an asymmetry</a:t>
            </a:r>
          </a:p>
        </p:txBody>
      </p:sp>
      <p:sp>
        <p:nvSpPr>
          <p:cNvPr id="410" name="01">
            <a:extLst>
              <a:ext uri="{FF2B5EF4-FFF2-40B4-BE49-F238E27FC236}">
                <a16:creationId xmlns:a16="http://schemas.microsoft.com/office/drawing/2014/main" id="{EB6B7931-7A17-7704-39C4-7154A0080FA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18</a:t>
            </a:fld>
            <a:endParaRPr lang="en-GB" noProof="0" dirty="0"/>
          </a:p>
        </p:txBody>
      </p:sp>
      <p:pic>
        <p:nvPicPr>
          <p:cNvPr id="411" name="GLA_logo-white.png" descr="GLA_logo-white.png">
            <a:extLst>
              <a:ext uri="{FF2B5EF4-FFF2-40B4-BE49-F238E27FC236}">
                <a16:creationId xmlns:a16="http://schemas.microsoft.com/office/drawing/2014/main" id="{3A0E4E29-BD03-F070-0286-13070C6EE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planview_CE (2).png" descr="planview_CE (2).png">
            <a:extLst>
              <a:ext uri="{FF2B5EF4-FFF2-40B4-BE49-F238E27FC236}">
                <a16:creationId xmlns:a16="http://schemas.microsoft.com/office/drawing/2014/main" id="{7D958CA2-5F54-F5CA-41BD-6EEE6C4AD4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3" name="Arrow">
            <a:extLst>
              <a:ext uri="{FF2B5EF4-FFF2-40B4-BE49-F238E27FC236}">
                <a16:creationId xmlns:a16="http://schemas.microsoft.com/office/drawing/2014/main" id="{09E89955-D4C4-57A6-4D22-5F71CE94BB02}"/>
              </a:ext>
            </a:extLst>
          </p:cNvPr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14" name="N-N interaction in the analyser causes a spin dependent deflection in the scattering distribution">
            <a:extLst>
              <a:ext uri="{FF2B5EF4-FFF2-40B4-BE49-F238E27FC236}">
                <a16:creationId xmlns:a16="http://schemas.microsoft.com/office/drawing/2014/main" id="{C7A3DB09-00CF-BD3E-70F5-B3769A3398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7632" y="3019050"/>
            <a:ext cx="9371718" cy="51753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900" noProof="0" dirty="0"/>
              <a:t>N-N interaction in the analyser causes a spin-dependent deflection in </a:t>
            </a:r>
            <a:r>
              <a:rPr lang="en-GB" sz="3900" u="sng" noProof="0" dirty="0"/>
              <a:t>secondary</a:t>
            </a:r>
            <a:r>
              <a:rPr lang="en-GB" sz="3900" noProof="0" dirty="0"/>
              <a:t> scattering distribution</a:t>
            </a:r>
          </a:p>
        </p:txBody>
      </p:sp>
      <p:sp>
        <p:nvSpPr>
          <p:cNvPr id="415" name="Line">
            <a:extLst>
              <a:ext uri="{FF2B5EF4-FFF2-40B4-BE49-F238E27FC236}">
                <a16:creationId xmlns:a16="http://schemas.microsoft.com/office/drawing/2014/main" id="{56010767-4DAC-A5B7-54E2-365B58458711}"/>
              </a:ext>
            </a:extLst>
          </p:cNvPr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426" name="Group">
            <a:extLst>
              <a:ext uri="{FF2B5EF4-FFF2-40B4-BE49-F238E27FC236}">
                <a16:creationId xmlns:a16="http://schemas.microsoft.com/office/drawing/2014/main" id="{959CCB44-C940-5E77-89C1-5EBCE7BFA3A7}"/>
              </a:ext>
            </a:extLst>
          </p:cNvPr>
          <p:cNvGrpSpPr/>
          <p:nvPr/>
        </p:nvGrpSpPr>
        <p:grpSpPr>
          <a:xfrm>
            <a:off x="16870737" y="3553838"/>
            <a:ext cx="874773" cy="5753822"/>
            <a:chOff x="0" y="0"/>
            <a:chExt cx="874772" cy="5753820"/>
          </a:xfrm>
        </p:grpSpPr>
        <p:sp>
          <p:nvSpPr>
            <p:cNvPr id="418" name="Parallelogram">
              <a:extLst>
                <a:ext uri="{FF2B5EF4-FFF2-40B4-BE49-F238E27FC236}">
                  <a16:creationId xmlns:a16="http://schemas.microsoft.com/office/drawing/2014/main" id="{B6AB2DC2-A5A9-57D2-A741-37736A853C9B}"/>
                </a:ext>
              </a:extLst>
            </p:cNvPr>
            <p:cNvSpPr/>
            <p:nvPr/>
          </p:nvSpPr>
          <p:spPr>
            <a:xfrm rot="5400000" flipH="1">
              <a:off x="-2503210" y="2517952"/>
              <a:ext cx="5659689" cy="623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19" name="Rectangle">
              <a:extLst>
                <a:ext uri="{FF2B5EF4-FFF2-40B4-BE49-F238E27FC236}">
                  <a16:creationId xmlns:a16="http://schemas.microsoft.com/office/drawing/2014/main" id="{F9E9C79E-A93B-441F-614B-3100E904A686}"/>
                </a:ext>
              </a:extLst>
            </p:cNvPr>
            <p:cNvSpPr/>
            <p:nvPr/>
          </p:nvSpPr>
          <p:spPr>
            <a:xfrm rot="1320000">
              <a:off x="534769" y="26118"/>
              <a:ext cx="243428" cy="562927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0" name="Rectangle">
              <a:extLst>
                <a:ext uri="{FF2B5EF4-FFF2-40B4-BE49-F238E27FC236}">
                  <a16:creationId xmlns:a16="http://schemas.microsoft.com/office/drawing/2014/main" id="{3ADF1BE5-E012-E82F-CFCD-FB9A15020709}"/>
                </a:ext>
              </a:extLst>
            </p:cNvPr>
            <p:cNvSpPr/>
            <p:nvPr/>
          </p:nvSpPr>
          <p:spPr>
            <a:xfrm rot="1200000">
              <a:off x="88008" y="5161036"/>
              <a:ext cx="273857" cy="562927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1" name="Parallelogram">
              <a:extLst>
                <a:ext uri="{FF2B5EF4-FFF2-40B4-BE49-F238E27FC236}">
                  <a16:creationId xmlns:a16="http://schemas.microsoft.com/office/drawing/2014/main" id="{528F8418-F7CC-6D6F-30B1-AF4419A31A11}"/>
                </a:ext>
              </a:extLst>
            </p:cNvPr>
            <p:cNvSpPr/>
            <p:nvPr/>
          </p:nvSpPr>
          <p:spPr>
            <a:xfrm rot="5400000" flipH="1">
              <a:off x="-2270195" y="2605048"/>
              <a:ext cx="5659688" cy="623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2" name="Line">
              <a:extLst>
                <a:ext uri="{FF2B5EF4-FFF2-40B4-BE49-F238E27FC236}">
                  <a16:creationId xmlns:a16="http://schemas.microsoft.com/office/drawing/2014/main" id="{98C61EF4-1B42-DB34-3A79-73ADBEF26535}"/>
                </a:ext>
              </a:extLst>
            </p:cNvPr>
            <p:cNvSpPr/>
            <p:nvPr/>
          </p:nvSpPr>
          <p:spPr>
            <a:xfrm>
              <a:off x="28155" y="1220555"/>
              <a:ext cx="218119" cy="671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3" name="Line">
              <a:extLst>
                <a:ext uri="{FF2B5EF4-FFF2-40B4-BE49-F238E27FC236}">
                  <a16:creationId xmlns:a16="http://schemas.microsoft.com/office/drawing/2014/main" id="{5D312EEC-D250-660E-C61B-0A943A5DE2E3}"/>
                </a:ext>
              </a:extLst>
            </p:cNvPr>
            <p:cNvSpPr/>
            <p:nvPr/>
          </p:nvSpPr>
          <p:spPr>
            <a:xfrm>
              <a:off x="1770" y="5659971"/>
              <a:ext cx="247201" cy="760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4" name="Line">
              <a:extLst>
                <a:ext uri="{FF2B5EF4-FFF2-40B4-BE49-F238E27FC236}">
                  <a16:creationId xmlns:a16="http://schemas.microsoft.com/office/drawing/2014/main" id="{3CD67AAD-C427-238A-7245-7000A0295795}"/>
                </a:ext>
              </a:extLst>
            </p:cNvPr>
            <p:cNvSpPr/>
            <p:nvPr/>
          </p:nvSpPr>
          <p:spPr>
            <a:xfrm>
              <a:off x="626226" y="11023"/>
              <a:ext cx="247201" cy="760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5" name="Line">
              <a:extLst>
                <a:ext uri="{FF2B5EF4-FFF2-40B4-BE49-F238E27FC236}">
                  <a16:creationId xmlns:a16="http://schemas.microsoft.com/office/drawing/2014/main" id="{D6FFCDE5-59C3-DCAD-064E-8D51ADA61548}"/>
                </a:ext>
              </a:extLst>
            </p:cNvPr>
            <p:cNvSpPr/>
            <p:nvPr/>
          </p:nvSpPr>
          <p:spPr>
            <a:xfrm flipV="1">
              <a:off x="17657" y="5199071"/>
              <a:ext cx="1094" cy="471640"/>
            </a:xfrm>
            <a:prstGeom prst="line">
              <a:avLst/>
            </a:prstGeom>
            <a:noFill/>
            <a:ln w="2159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</p:grpSp>
      <p:sp>
        <p:nvSpPr>
          <p:cNvPr id="3" name="Line">
            <a:extLst>
              <a:ext uri="{FF2B5EF4-FFF2-40B4-BE49-F238E27FC236}">
                <a16:creationId xmlns:a16="http://schemas.microsoft.com/office/drawing/2014/main" id="{DCE00C36-A8A0-08BC-8273-BB428CBBE4CB}"/>
              </a:ext>
            </a:extLst>
          </p:cNvPr>
          <p:cNvSpPr/>
          <p:nvPr/>
        </p:nvSpPr>
        <p:spPr>
          <a:xfrm>
            <a:off x="17421313" y="6309285"/>
            <a:ext cx="4717814" cy="3628898"/>
          </a:xfrm>
          <a:prstGeom prst="line">
            <a:avLst/>
          </a:prstGeom>
          <a:ln w="92075">
            <a:solidFill>
              <a:srgbClr val="00B0F0">
                <a:alpha val="20000"/>
              </a:srgbClr>
            </a:solidFill>
            <a:miter lim="400000"/>
            <a:headEnd type="none" w="sm" len="sm"/>
            <a:tailEnd type="triangle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4DE8403A-5E64-A235-D5A0-C2320E7F8992}"/>
              </a:ext>
            </a:extLst>
          </p:cNvPr>
          <p:cNvSpPr/>
          <p:nvPr/>
        </p:nvSpPr>
        <p:spPr>
          <a:xfrm>
            <a:off x="12839700" y="5104271"/>
            <a:ext cx="4026929" cy="1074279"/>
          </a:xfrm>
          <a:prstGeom prst="line">
            <a:avLst/>
          </a:prstGeom>
          <a:ln w="38100" cap="rnd">
            <a:solidFill>
              <a:srgbClr val="0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AD51940E-403F-0860-E8B1-737BFA8CE2D7}"/>
              </a:ext>
            </a:extLst>
          </p:cNvPr>
          <p:cNvSpPr/>
          <p:nvPr/>
        </p:nvSpPr>
        <p:spPr>
          <a:xfrm rot="2547657">
            <a:off x="12420494" y="4511086"/>
            <a:ext cx="365916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87B306A7-D09F-D60E-3B9F-81FE5DE4BE32}"/>
              </a:ext>
            </a:extLst>
          </p:cNvPr>
          <p:cNvSpPr/>
          <p:nvPr/>
        </p:nvSpPr>
        <p:spPr>
          <a:xfrm>
            <a:off x="12375377" y="4817439"/>
            <a:ext cx="330200" cy="330200"/>
          </a:xfrm>
          <a:prstGeom prst="ellipse">
            <a:avLst/>
          </a:pr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FBF57EC3-FE31-FF9E-5BE0-62C9F031D99A}"/>
              </a:ext>
            </a:extLst>
          </p:cNvPr>
          <p:cNvSpPr/>
          <p:nvPr/>
        </p:nvSpPr>
        <p:spPr>
          <a:xfrm>
            <a:off x="17407121" y="6328382"/>
            <a:ext cx="6094866" cy="1587499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425D6888-3A47-7A44-40C9-58F6C2DEF3D2}"/>
              </a:ext>
            </a:extLst>
          </p:cNvPr>
          <p:cNvSpPr/>
          <p:nvPr/>
        </p:nvSpPr>
        <p:spPr>
          <a:xfrm>
            <a:off x="22021607" y="9773082"/>
            <a:ext cx="330200" cy="3302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7" name="equation.pdf">
            <a:extLst>
              <a:ext uri="{FF2B5EF4-FFF2-40B4-BE49-F238E27FC236}">
                <a16:creationId xmlns:a16="http://schemas.microsoft.com/office/drawing/2014/main" id="{E1E72770-445E-0110-8C77-01CD140ABE0A}"/>
              </a:ext>
            </a:extLst>
          </p:cNvPr>
          <p:cNvSpPr txBox="1"/>
          <p:nvPr/>
        </p:nvSpPr>
        <p:spPr>
          <a:xfrm>
            <a:off x="980179" y="6253363"/>
            <a:ext cx="12953767" cy="5539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:endParaRPr lang="en-GB" sz="3600" noProof="0" dirty="0">
              <a:solidFill>
                <a:schemeClr val="tx1"/>
              </a:solidFill>
            </a:endParaRPr>
          </a:p>
        </p:txBody>
      </p:sp>
      <p:sp>
        <p:nvSpPr>
          <p:cNvPr id="8" name="View inside the target chamber.…">
            <a:extLst>
              <a:ext uri="{FF2B5EF4-FFF2-40B4-BE49-F238E27FC236}">
                <a16:creationId xmlns:a16="http://schemas.microsoft.com/office/drawing/2014/main" id="{1E5C3A2C-127F-CBC1-5FA0-CD4B5FF28DF6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0C430-E54C-566E-5DE9-644B75F25CDA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</p:spTree>
    <p:extLst>
      <p:ext uri="{BB962C8B-B14F-4D97-AF65-F5344CB8AC3E}">
        <p14:creationId xmlns:p14="http://schemas.microsoft.com/office/powerpoint/2010/main" val="131250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Recoil Polari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Recoil Polarimetry</a:t>
            </a:r>
          </a:p>
        </p:txBody>
      </p:sp>
      <p:sp>
        <p:nvSpPr>
          <p:cNvPr id="439" name="Producing an asymmet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Producing an asymmetry</a:t>
            </a:r>
          </a:p>
        </p:txBody>
      </p:sp>
      <p:sp>
        <p:nvSpPr>
          <p:cNvPr id="440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19</a:t>
            </a:fld>
            <a:endParaRPr lang="en-GB" noProof="0" dirty="0"/>
          </a:p>
        </p:txBody>
      </p:sp>
      <p:pic>
        <p:nvPicPr>
          <p:cNvPr id="441" name="GLA_logo-white.png" descr="GLA_logo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equation.pdf"/>
              <p:cNvSpPr txBox="1"/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GB" sz="4700" noProof="0" dirty="0">
                  <a:solidFill>
                    <a:srgbClr val="93E3FD"/>
                  </a:solidFill>
                </a:endParaRPr>
              </a:p>
            </p:txBody>
          </p:sp>
        </mc:Choice>
        <mc:Fallback xmlns="">
          <p:sp>
            <p:nvSpPr>
              <p:cNvPr id="442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blipFill>
                <a:blip r:embed="rId5"/>
                <a:stretch>
                  <a:fillRect l="-41" r="-8728" b="-71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3" name="planview_CE (2).png" descr="planview_CE (2).png"/>
          <p:cNvPicPr>
            <a:picLocks noChangeAspect="1"/>
          </p:cNvPicPr>
          <p:nvPr/>
        </p:nvPicPr>
        <p:blipFill>
          <a:blip r:embed="rId6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44" name="Arrow"/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pic>
        <p:nvPicPr>
          <p:cNvPr id="445" name="SpinOrbitDeflection2" descr="SpinOrbitDeflection2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1520" y="3372654"/>
            <a:ext cx="12135963" cy="6826479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7" name="Content Placeholder 2"/>
              <p:cNvSpPr txBox="1"/>
              <p:nvPr/>
            </p:nvSpPr>
            <p:spPr>
              <a:xfrm>
                <a:off x="12185886" y="11386729"/>
                <a:ext cx="10785365" cy="1756202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 anchor="ctr">
                <a:normAutofit/>
              </a:bodyPr>
              <a:lstStyle>
                <a:lvl1pPr algn="ctr" defTabSz="685800">
                  <a:lnSpc>
                    <a:spcPct val="120000"/>
                  </a:lnSpc>
                  <a:spcBef>
                    <a:spcPts val="700"/>
                  </a:spcBef>
                  <a:buFont typeface="Arial"/>
                  <a:defRPr sz="3800">
                    <a:solidFill>
                      <a:srgbClr val="003865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0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4000" i="1" noProof="0">
                          <a:solidFill>
                            <a:srgbClr val="6657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i="1" noProof="0">
                              <a:solidFill>
                                <a:srgbClr val="00843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4000" i="1" noProof="0">
                              <a:solidFill>
                                <a:srgbClr val="B30C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40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4000" i="1" noProof="0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40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4000" i="1" noProof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44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886" y="11386729"/>
                <a:ext cx="10785365" cy="17562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N-N interaction in the analyser causes a spin dependent deflection in the scattering distribution">
            <a:extLst>
              <a:ext uri="{FF2B5EF4-FFF2-40B4-BE49-F238E27FC236}">
                <a16:creationId xmlns:a16="http://schemas.microsoft.com/office/drawing/2014/main" id="{B17F37C3-9BA6-FB5A-987D-9FF5EE105B6C}"/>
              </a:ext>
            </a:extLst>
          </p:cNvPr>
          <p:cNvSpPr txBox="1">
            <a:spLocks/>
          </p:cNvSpPr>
          <p:nvPr/>
        </p:nvSpPr>
        <p:spPr>
          <a:xfrm>
            <a:off x="667633" y="3131552"/>
            <a:ext cx="10563077" cy="425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11D57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11D57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11D57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11D57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11D57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3900" noProof="0" dirty="0"/>
              <a:t>N-N interaction in the analyser causes a spin-dependent deflection in </a:t>
            </a:r>
            <a:r>
              <a:rPr lang="en-GB" sz="3900" u="sng" noProof="0" dirty="0"/>
              <a:t>secondary</a:t>
            </a:r>
            <a:r>
              <a:rPr lang="en-GB" sz="3900" noProof="0" dirty="0"/>
              <a:t> scattering distribution</a:t>
            </a:r>
          </a:p>
        </p:txBody>
      </p:sp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98FF30E8-E313-3714-A451-65D1F842BA8C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4D5CB-C735-1C19-A8D2-E8AF97D68385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8" fill="hold"/>
                                        <p:tgtEl>
                                          <p:spTgt spid="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445"/>
        <p14:stopEvt time="883" objId="44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alk outline"/>
          <p:cNvSpPr txBox="1">
            <a:spLocks noGrp="1"/>
          </p:cNvSpPr>
          <p:nvPr>
            <p:ph type="title"/>
          </p:nvPr>
        </p:nvSpPr>
        <p:spPr>
          <a:xfrm>
            <a:off x="1066800" y="2984500"/>
            <a:ext cx="7594600" cy="16531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u="sng"/>
            </a:lvl1pPr>
          </a:lstStyle>
          <a:p>
            <a:r>
              <a:rPr lang="en-GB" sz="5000" noProof="0" dirty="0"/>
              <a:t>Outline</a:t>
            </a:r>
          </a:p>
        </p:txBody>
      </p:sp>
      <p:sp>
        <p:nvSpPr>
          <p:cNvPr id="207" name="Motivation…"/>
          <p:cNvSpPr txBox="1">
            <a:spLocks noGrp="1"/>
          </p:cNvSpPr>
          <p:nvPr>
            <p:ph type="body" sz="quarter" idx="1"/>
          </p:nvPr>
        </p:nvSpPr>
        <p:spPr>
          <a:xfrm>
            <a:off x="1066800" y="4819025"/>
            <a:ext cx="8051800" cy="68834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sz="3900" noProof="0" dirty="0"/>
              <a:t>Motivation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Hadron structure landscape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SBS-program at Jefferson Lab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Double Polarisation method</a:t>
            </a:r>
          </a:p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sz="3900" noProof="0" dirty="0"/>
              <a:t>The </a:t>
            </a:r>
            <a:r>
              <a:rPr lang="en-GB" sz="3900" noProof="0" dirty="0" err="1"/>
              <a:t>GEn</a:t>
            </a:r>
            <a:r>
              <a:rPr lang="en-GB" sz="3900" noProof="0" dirty="0"/>
              <a:t>-RP experiment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Jefferson Lab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Experimental setup</a:t>
            </a:r>
          </a:p>
          <a:p>
            <a:pPr marL="837183" lvl="3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Recoil Polarimetry analysis</a:t>
            </a:r>
          </a:p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sz="3900" noProof="0" dirty="0"/>
              <a:t>Current Status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Asymmetry 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3900" noProof="0" dirty="0"/>
              <a:t>Future</a:t>
            </a:r>
          </a:p>
        </p:txBody>
      </p:sp>
      <p:pic>
        <p:nvPicPr>
          <p:cNvPr id="208" name="Image Gallery" descr="Image Gallery"/>
          <p:cNvPicPr>
            <a:picLocks noChangeAspect="1"/>
          </p:cNvPicPr>
          <p:nvPr/>
        </p:nvPicPr>
        <p:blipFill>
          <a:blip r:embed="rId2"/>
          <a:srcRect t="4026" b="4026"/>
          <a:stretch>
            <a:fillRect/>
          </a:stretch>
        </p:blipFill>
        <p:spPr>
          <a:xfrm>
            <a:off x="17238182" y="438150"/>
            <a:ext cx="6079018" cy="2510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.png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391890" y="2333811"/>
            <a:ext cx="3506210" cy="114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53641862137_957e82d072_k (1).jpg" descr="53641862137_957e82d072_k (1)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846" y="4061008"/>
            <a:ext cx="12329337" cy="8399434"/>
          </a:xfrm>
          <a:prstGeom prst="rect">
            <a:avLst/>
          </a:prstGeom>
          <a:effectLst>
            <a:outerShdw blurRad="330200" dist="50800" dir="7860000" rotWithShape="0">
              <a:srgbClr val="000000">
                <a:alpha val="58999"/>
              </a:srgbClr>
            </a:outerShdw>
          </a:effectLst>
        </p:spPr>
      </p:pic>
      <p:sp>
        <p:nvSpPr>
          <p:cNvPr id="4" name="GEn-RP:…">
            <a:extLst>
              <a:ext uri="{FF2B5EF4-FFF2-40B4-BE49-F238E27FC236}">
                <a16:creationId xmlns:a16="http://schemas.microsoft.com/office/drawing/2014/main" id="{5EF506BE-AEB8-D39F-FB5B-90887C10A231}"/>
              </a:ext>
            </a:extLst>
          </p:cNvPr>
          <p:cNvSpPr txBox="1">
            <a:spLocks/>
          </p:cNvSpPr>
          <p:nvPr/>
        </p:nvSpPr>
        <p:spPr>
          <a:xfrm>
            <a:off x="1066800" y="438150"/>
            <a:ext cx="13347700" cy="2911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12F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7000" noProof="0" dirty="0" err="1">
                <a:latin typeface="Helvetica Neue Medium"/>
              </a:rPr>
              <a:t>GEn</a:t>
            </a:r>
            <a:r>
              <a:rPr lang="en-GB" sz="7000" noProof="0" dirty="0">
                <a:latin typeface="Helvetica Neue Medium"/>
              </a:rPr>
              <a:t>-RP: </a:t>
            </a:r>
          </a:p>
          <a:p>
            <a:pPr hangingPunct="1"/>
            <a:r>
              <a:rPr lang="en-GB" sz="3200" b="0" i="1" noProof="0" dirty="0">
                <a:latin typeface="Helvetica Neue Medium"/>
              </a:rPr>
              <a:t>Neutron Electric Form Factor Measurement at 4.5 GeV</a:t>
            </a:r>
            <a:r>
              <a:rPr lang="en-GB" sz="3200" b="0" i="1" baseline="31999" noProof="0" dirty="0">
                <a:latin typeface="Helvetica Neue Medium"/>
              </a:rPr>
              <a:t>2 </a:t>
            </a:r>
            <a:r>
              <a:rPr lang="en-GB" sz="3200" b="0" i="1" noProof="0" dirty="0">
                <a:latin typeface="Helvetica Neue Medium"/>
              </a:rPr>
              <a:t>via </a:t>
            </a:r>
          </a:p>
          <a:p>
            <a:pPr hangingPunct="1"/>
            <a:r>
              <a:rPr lang="en-GB" sz="3200" b="0" i="1" noProof="0" dirty="0">
                <a:latin typeface="Helvetica Neue Medium"/>
              </a:rPr>
              <a:t>Charge-Exchange Recoil Polarimetry</a:t>
            </a:r>
            <a:endParaRPr lang="en-GB" sz="3200" b="0" i="1" baseline="31999" noProof="0" dirty="0">
              <a:latin typeface="Helvetica Neue Medium"/>
            </a:endParaRPr>
          </a:p>
        </p:txBody>
      </p:sp>
    </p:spTree>
  </p:cSld>
  <p:clrMapOvr>
    <a:masterClrMapping/>
  </p:clrMapOvr>
  <p:transition spd="med" advTm="48267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oil Polarimetry">
            <a:extLst>
              <a:ext uri="{FF2B5EF4-FFF2-40B4-BE49-F238E27FC236}">
                <a16:creationId xmlns:a16="http://schemas.microsoft.com/office/drawing/2014/main" id="{9A748038-1F29-C093-9B9A-6E939BFCE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0918" y="-5485"/>
            <a:ext cx="24425835" cy="186809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Recoil Polarimetry</a:t>
            </a:r>
          </a:p>
        </p:txBody>
      </p:sp>
      <p:sp>
        <p:nvSpPr>
          <p:cNvPr id="497" name="Parallelogram">
            <a:extLst>
              <a:ext uri="{FF2B5EF4-FFF2-40B4-BE49-F238E27FC236}">
                <a16:creationId xmlns:a16="http://schemas.microsoft.com/office/drawing/2014/main" id="{D9BACC7B-80B4-0589-0DD0-A081996E6A65}"/>
              </a:ext>
            </a:extLst>
          </p:cNvPr>
          <p:cNvSpPr/>
          <p:nvPr/>
        </p:nvSpPr>
        <p:spPr>
          <a:xfrm rot="5400000" flipH="1">
            <a:off x="17957814" y="6638839"/>
            <a:ext cx="7096668" cy="1404832"/>
          </a:xfrm>
          <a:custGeom>
            <a:avLst/>
            <a:gdLst>
              <a:gd name="connsiteX0" fmla="*/ 5948 w 22909"/>
              <a:gd name="connsiteY0" fmla="*/ 0 h 28416"/>
              <a:gd name="connsiteX1" fmla="*/ 0 w 22909"/>
              <a:gd name="connsiteY1" fmla="*/ 28416 h 28416"/>
              <a:gd name="connsiteX2" fmla="*/ 18270 w 22909"/>
              <a:gd name="connsiteY2" fmla="*/ 21600 h 28416"/>
              <a:gd name="connsiteX3" fmla="*/ 22909 w 22909"/>
              <a:gd name="connsiteY3" fmla="*/ 0 h 28416"/>
              <a:gd name="connsiteX4" fmla="*/ 5948 w 22909"/>
              <a:gd name="connsiteY4" fmla="*/ 0 h 28416"/>
              <a:gd name="connsiteX0" fmla="*/ 5948 w 22909"/>
              <a:gd name="connsiteY0" fmla="*/ 0 h 28856"/>
              <a:gd name="connsiteX1" fmla="*/ 0 w 22909"/>
              <a:gd name="connsiteY1" fmla="*/ 28416 h 28856"/>
              <a:gd name="connsiteX2" fmla="*/ 16501 w 22909"/>
              <a:gd name="connsiteY2" fmla="*/ 28856 h 28856"/>
              <a:gd name="connsiteX3" fmla="*/ 22909 w 22909"/>
              <a:gd name="connsiteY3" fmla="*/ 0 h 28856"/>
              <a:gd name="connsiteX4" fmla="*/ 5948 w 22909"/>
              <a:gd name="connsiteY4" fmla="*/ 0 h 28856"/>
              <a:gd name="connsiteX0" fmla="*/ 5948 w 24662"/>
              <a:gd name="connsiteY0" fmla="*/ 7719 h 36575"/>
              <a:gd name="connsiteX1" fmla="*/ 0 w 24662"/>
              <a:gd name="connsiteY1" fmla="*/ 36135 h 36575"/>
              <a:gd name="connsiteX2" fmla="*/ 16501 w 24662"/>
              <a:gd name="connsiteY2" fmla="*/ 36575 h 36575"/>
              <a:gd name="connsiteX3" fmla="*/ 24662 w 24662"/>
              <a:gd name="connsiteY3" fmla="*/ 0 h 36575"/>
              <a:gd name="connsiteX4" fmla="*/ 5948 w 24662"/>
              <a:gd name="connsiteY4" fmla="*/ 7719 h 36575"/>
              <a:gd name="connsiteX0" fmla="*/ 7941 w 24662"/>
              <a:gd name="connsiteY0" fmla="*/ 5057 h 36575"/>
              <a:gd name="connsiteX1" fmla="*/ 0 w 24662"/>
              <a:gd name="connsiteY1" fmla="*/ 36135 h 36575"/>
              <a:gd name="connsiteX2" fmla="*/ 16501 w 24662"/>
              <a:gd name="connsiteY2" fmla="*/ 36575 h 36575"/>
              <a:gd name="connsiteX3" fmla="*/ 24662 w 24662"/>
              <a:gd name="connsiteY3" fmla="*/ 0 h 36575"/>
              <a:gd name="connsiteX4" fmla="*/ 7941 w 24662"/>
              <a:gd name="connsiteY4" fmla="*/ 5057 h 36575"/>
              <a:gd name="connsiteX0" fmla="*/ 7941 w 24395"/>
              <a:gd name="connsiteY0" fmla="*/ 0 h 31518"/>
              <a:gd name="connsiteX1" fmla="*/ 0 w 24395"/>
              <a:gd name="connsiteY1" fmla="*/ 31078 h 31518"/>
              <a:gd name="connsiteX2" fmla="*/ 16501 w 24395"/>
              <a:gd name="connsiteY2" fmla="*/ 31518 h 31518"/>
              <a:gd name="connsiteX3" fmla="*/ 24395 w 24395"/>
              <a:gd name="connsiteY3" fmla="*/ 2859 h 31518"/>
              <a:gd name="connsiteX4" fmla="*/ 7941 w 24395"/>
              <a:gd name="connsiteY4" fmla="*/ 0 h 31518"/>
              <a:gd name="connsiteX0" fmla="*/ 6293 w 24395"/>
              <a:gd name="connsiteY0" fmla="*/ 3518 h 28659"/>
              <a:gd name="connsiteX1" fmla="*/ 0 w 24395"/>
              <a:gd name="connsiteY1" fmla="*/ 28219 h 28659"/>
              <a:gd name="connsiteX2" fmla="*/ 16501 w 24395"/>
              <a:gd name="connsiteY2" fmla="*/ 28659 h 28659"/>
              <a:gd name="connsiteX3" fmla="*/ 24395 w 24395"/>
              <a:gd name="connsiteY3" fmla="*/ 0 h 28659"/>
              <a:gd name="connsiteX4" fmla="*/ 6293 w 24395"/>
              <a:gd name="connsiteY4" fmla="*/ 3518 h 28659"/>
              <a:gd name="connsiteX0" fmla="*/ 6293 w 25364"/>
              <a:gd name="connsiteY0" fmla="*/ 7476 h 32617"/>
              <a:gd name="connsiteX1" fmla="*/ 0 w 25364"/>
              <a:gd name="connsiteY1" fmla="*/ 32177 h 32617"/>
              <a:gd name="connsiteX2" fmla="*/ 16501 w 25364"/>
              <a:gd name="connsiteY2" fmla="*/ 32617 h 32617"/>
              <a:gd name="connsiteX3" fmla="*/ 25364 w 25364"/>
              <a:gd name="connsiteY3" fmla="*/ 0 h 32617"/>
              <a:gd name="connsiteX4" fmla="*/ 6293 w 25364"/>
              <a:gd name="connsiteY4" fmla="*/ 7476 h 32617"/>
              <a:gd name="connsiteX0" fmla="*/ 7117 w 25364"/>
              <a:gd name="connsiteY0" fmla="*/ 3078 h 32617"/>
              <a:gd name="connsiteX1" fmla="*/ 0 w 25364"/>
              <a:gd name="connsiteY1" fmla="*/ 32177 h 32617"/>
              <a:gd name="connsiteX2" fmla="*/ 16501 w 25364"/>
              <a:gd name="connsiteY2" fmla="*/ 32617 h 32617"/>
              <a:gd name="connsiteX3" fmla="*/ 25364 w 25364"/>
              <a:gd name="connsiteY3" fmla="*/ 0 h 32617"/>
              <a:gd name="connsiteX4" fmla="*/ 7117 w 25364"/>
              <a:gd name="connsiteY4" fmla="*/ 3078 h 32617"/>
              <a:gd name="connsiteX0" fmla="*/ 7117 w 25340"/>
              <a:gd name="connsiteY0" fmla="*/ 1319 h 30858"/>
              <a:gd name="connsiteX1" fmla="*/ 0 w 25340"/>
              <a:gd name="connsiteY1" fmla="*/ 30418 h 30858"/>
              <a:gd name="connsiteX2" fmla="*/ 16501 w 25340"/>
              <a:gd name="connsiteY2" fmla="*/ 30858 h 30858"/>
              <a:gd name="connsiteX3" fmla="*/ 25340 w 25340"/>
              <a:gd name="connsiteY3" fmla="*/ 0 h 30858"/>
              <a:gd name="connsiteX4" fmla="*/ 7117 w 25340"/>
              <a:gd name="connsiteY4" fmla="*/ 1319 h 30858"/>
              <a:gd name="connsiteX0" fmla="*/ 7117 w 25340"/>
              <a:gd name="connsiteY0" fmla="*/ 1319 h 31078"/>
              <a:gd name="connsiteX1" fmla="*/ 0 w 25340"/>
              <a:gd name="connsiteY1" fmla="*/ 30418 h 31078"/>
              <a:gd name="connsiteX2" fmla="*/ 17325 w 25340"/>
              <a:gd name="connsiteY2" fmla="*/ 31078 h 31078"/>
              <a:gd name="connsiteX3" fmla="*/ 25340 w 25340"/>
              <a:gd name="connsiteY3" fmla="*/ 0 h 31078"/>
              <a:gd name="connsiteX4" fmla="*/ 7117 w 25340"/>
              <a:gd name="connsiteY4" fmla="*/ 1319 h 31078"/>
              <a:gd name="connsiteX0" fmla="*/ 7117 w 25340"/>
              <a:gd name="connsiteY0" fmla="*/ 1319 h 34548"/>
              <a:gd name="connsiteX1" fmla="*/ 0 w 25340"/>
              <a:gd name="connsiteY1" fmla="*/ 30418 h 34548"/>
              <a:gd name="connsiteX2" fmla="*/ 15986 w 25340"/>
              <a:gd name="connsiteY2" fmla="*/ 34548 h 34548"/>
              <a:gd name="connsiteX3" fmla="*/ 25340 w 25340"/>
              <a:gd name="connsiteY3" fmla="*/ 0 h 34548"/>
              <a:gd name="connsiteX4" fmla="*/ 7117 w 25340"/>
              <a:gd name="connsiteY4" fmla="*/ 1319 h 34548"/>
              <a:gd name="connsiteX0" fmla="*/ 7260 w 25483"/>
              <a:gd name="connsiteY0" fmla="*/ 1319 h 34548"/>
              <a:gd name="connsiteX1" fmla="*/ 0 w 25483"/>
              <a:gd name="connsiteY1" fmla="*/ 32153 h 34548"/>
              <a:gd name="connsiteX2" fmla="*/ 16129 w 25483"/>
              <a:gd name="connsiteY2" fmla="*/ 34548 h 34548"/>
              <a:gd name="connsiteX3" fmla="*/ 25483 w 25483"/>
              <a:gd name="connsiteY3" fmla="*/ 0 h 34548"/>
              <a:gd name="connsiteX4" fmla="*/ 7260 w 25483"/>
              <a:gd name="connsiteY4" fmla="*/ 1319 h 3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83" h="34548" extrusionOk="0">
                <a:moveTo>
                  <a:pt x="7260" y="1319"/>
                </a:moveTo>
                <a:lnTo>
                  <a:pt x="0" y="32153"/>
                </a:lnTo>
                <a:lnTo>
                  <a:pt x="16129" y="34548"/>
                </a:lnTo>
                <a:lnTo>
                  <a:pt x="25483" y="0"/>
                </a:lnTo>
                <a:lnTo>
                  <a:pt x="7260" y="1319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48033117-DDFF-93DF-99C6-2DC5F7CF414A}"/>
              </a:ext>
            </a:extLst>
          </p:cNvPr>
          <p:cNvSpPr/>
          <p:nvPr/>
        </p:nvSpPr>
        <p:spPr>
          <a:xfrm>
            <a:off x="12800001" y="5086497"/>
            <a:ext cx="4258550" cy="1137877"/>
          </a:xfrm>
          <a:prstGeom prst="line">
            <a:avLst/>
          </a:prstGeom>
          <a:ln w="165100">
            <a:solidFill>
              <a:schemeClr val="accent1">
                <a:alpha val="30000"/>
              </a:schemeClr>
            </a:solidFill>
            <a:miter lim="400000"/>
            <a:tailEnd type="triangle" w="med" len="med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09" name="Producing an asymmet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Producing an asymmetry</a:t>
            </a:r>
          </a:p>
        </p:txBody>
      </p:sp>
      <p:sp>
        <p:nvSpPr>
          <p:cNvPr id="410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20</a:t>
            </a:fld>
            <a:endParaRPr lang="en-GB" noProof="0" dirty="0"/>
          </a:p>
        </p:txBody>
      </p:sp>
      <p:pic>
        <p:nvPicPr>
          <p:cNvPr id="411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planview_CE (2).png" descr="planview_CE (2).png"/>
          <p:cNvPicPr>
            <a:picLocks noChangeAspect="1"/>
          </p:cNvPicPr>
          <p:nvPr/>
        </p:nvPicPr>
        <p:blipFill>
          <a:blip r:embed="rId3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3" name="Arrow"/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14" name="N-N interaction in the analyser causes a spin dependent deflection in the scattering distribution"/>
          <p:cNvSpPr txBox="1">
            <a:spLocks noGrp="1"/>
          </p:cNvSpPr>
          <p:nvPr>
            <p:ph type="body" sz="quarter" idx="1"/>
          </p:nvPr>
        </p:nvSpPr>
        <p:spPr>
          <a:xfrm>
            <a:off x="667632" y="3131552"/>
            <a:ext cx="12914527" cy="42542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900" noProof="0" dirty="0"/>
              <a:t>N-N interaction in the analyser causes a spin-dependent deflection in </a:t>
            </a:r>
            <a:r>
              <a:rPr lang="en-GB" sz="3900" u="sng" noProof="0" dirty="0"/>
              <a:t>secondary</a:t>
            </a:r>
            <a:r>
              <a:rPr lang="en-GB" sz="3900" noProof="0" dirty="0"/>
              <a:t> scattering distribution</a:t>
            </a:r>
          </a:p>
          <a:p>
            <a:endParaRPr lang="en-GB" sz="3900" noProof="0" dirty="0"/>
          </a:p>
        </p:txBody>
      </p:sp>
      <p:sp>
        <p:nvSpPr>
          <p:cNvPr id="415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426" name="Group"/>
          <p:cNvGrpSpPr/>
          <p:nvPr/>
        </p:nvGrpSpPr>
        <p:grpSpPr>
          <a:xfrm>
            <a:off x="16870737" y="3553838"/>
            <a:ext cx="874773" cy="5753822"/>
            <a:chOff x="0" y="0"/>
            <a:chExt cx="874772" cy="5753820"/>
          </a:xfrm>
        </p:grpSpPr>
        <p:sp>
          <p:nvSpPr>
            <p:cNvPr id="418" name="Parallelogram"/>
            <p:cNvSpPr/>
            <p:nvPr/>
          </p:nvSpPr>
          <p:spPr>
            <a:xfrm rot="5400000" flipH="1">
              <a:off x="-2503210" y="2517952"/>
              <a:ext cx="5659689" cy="623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19" name="Rectangle"/>
            <p:cNvSpPr/>
            <p:nvPr/>
          </p:nvSpPr>
          <p:spPr>
            <a:xfrm rot="1320000">
              <a:off x="534769" y="26118"/>
              <a:ext cx="243428" cy="562927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0" name="Rectangle"/>
            <p:cNvSpPr/>
            <p:nvPr/>
          </p:nvSpPr>
          <p:spPr>
            <a:xfrm rot="1200000">
              <a:off x="88008" y="5161036"/>
              <a:ext cx="273857" cy="562927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1" name="Parallelogram"/>
            <p:cNvSpPr/>
            <p:nvPr/>
          </p:nvSpPr>
          <p:spPr>
            <a:xfrm rot="5400000" flipH="1">
              <a:off x="-2270195" y="2605048"/>
              <a:ext cx="5659688" cy="623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sp>
          <p:nvSpPr>
            <p:cNvPr id="422" name="Line"/>
            <p:cNvSpPr/>
            <p:nvPr/>
          </p:nvSpPr>
          <p:spPr>
            <a:xfrm>
              <a:off x="28155" y="1220555"/>
              <a:ext cx="218119" cy="671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3" name="Line"/>
            <p:cNvSpPr/>
            <p:nvPr/>
          </p:nvSpPr>
          <p:spPr>
            <a:xfrm>
              <a:off x="1770" y="5659971"/>
              <a:ext cx="247201" cy="760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4" name="Line"/>
            <p:cNvSpPr/>
            <p:nvPr/>
          </p:nvSpPr>
          <p:spPr>
            <a:xfrm>
              <a:off x="626226" y="11023"/>
              <a:ext cx="247201" cy="760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  <p:sp>
          <p:nvSpPr>
            <p:cNvPr id="425" name="Line"/>
            <p:cNvSpPr/>
            <p:nvPr/>
          </p:nvSpPr>
          <p:spPr>
            <a:xfrm flipV="1">
              <a:off x="17657" y="5199071"/>
              <a:ext cx="1094" cy="471640"/>
            </a:xfrm>
            <a:prstGeom prst="line">
              <a:avLst/>
            </a:prstGeom>
            <a:noFill/>
            <a:ln w="2159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lang="en-GB" noProof="0" dirty="0"/>
            </a:p>
          </p:txBody>
        </p:sp>
      </p:grpSp>
      <p:sp>
        <p:nvSpPr>
          <p:cNvPr id="3" name="Line">
            <a:extLst>
              <a:ext uri="{FF2B5EF4-FFF2-40B4-BE49-F238E27FC236}">
                <a16:creationId xmlns:a16="http://schemas.microsoft.com/office/drawing/2014/main" id="{8BC938DB-2DBF-B4CE-D4FF-BB5DCB83BB98}"/>
              </a:ext>
            </a:extLst>
          </p:cNvPr>
          <p:cNvSpPr/>
          <p:nvPr/>
        </p:nvSpPr>
        <p:spPr>
          <a:xfrm>
            <a:off x="17421313" y="6309285"/>
            <a:ext cx="4717814" cy="3628898"/>
          </a:xfrm>
          <a:prstGeom prst="line">
            <a:avLst/>
          </a:prstGeom>
          <a:ln w="92075">
            <a:solidFill>
              <a:srgbClr val="00B0F0">
                <a:alpha val="20000"/>
              </a:srgbClr>
            </a:solidFill>
            <a:miter lim="400000"/>
            <a:headEnd type="none" w="sm" len="sm"/>
            <a:tailEnd type="triangle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43777848-0815-9352-E158-1176EC1B945C}"/>
              </a:ext>
            </a:extLst>
          </p:cNvPr>
          <p:cNvSpPr/>
          <p:nvPr/>
        </p:nvSpPr>
        <p:spPr>
          <a:xfrm>
            <a:off x="12839700" y="5104271"/>
            <a:ext cx="4026929" cy="1074279"/>
          </a:xfrm>
          <a:prstGeom prst="line">
            <a:avLst/>
          </a:prstGeom>
          <a:ln w="38100" cap="rnd">
            <a:solidFill>
              <a:srgbClr val="0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EE4C075E-B160-5A46-919D-C50F3E0EFF51}"/>
              </a:ext>
            </a:extLst>
          </p:cNvPr>
          <p:cNvSpPr/>
          <p:nvPr/>
        </p:nvSpPr>
        <p:spPr>
          <a:xfrm rot="952503">
            <a:off x="12430889" y="4489845"/>
            <a:ext cx="222873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3B112268-2367-5C55-B5EB-3BC8F7FCB162}"/>
              </a:ext>
            </a:extLst>
          </p:cNvPr>
          <p:cNvSpPr/>
          <p:nvPr/>
        </p:nvSpPr>
        <p:spPr>
          <a:xfrm rot="8156938">
            <a:off x="12375377" y="4817439"/>
            <a:ext cx="330200" cy="330200"/>
          </a:xfrm>
          <a:prstGeom prst="ellipse">
            <a:avLst/>
          </a:pr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88AF6EBA-E9BE-6A84-A90F-6F0EF418FB84}"/>
              </a:ext>
            </a:extLst>
          </p:cNvPr>
          <p:cNvSpPr/>
          <p:nvPr/>
        </p:nvSpPr>
        <p:spPr>
          <a:xfrm>
            <a:off x="17407121" y="6328382"/>
            <a:ext cx="6094866" cy="1587499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3C11A6F4-D247-462D-8C9F-734BA2112969}"/>
              </a:ext>
            </a:extLst>
          </p:cNvPr>
          <p:cNvSpPr/>
          <p:nvPr/>
        </p:nvSpPr>
        <p:spPr>
          <a:xfrm>
            <a:off x="22021607" y="9773082"/>
            <a:ext cx="330200" cy="3302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3FD701-E9CA-231F-FB2E-D7C716AD1DF7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7407121" y="6315387"/>
            <a:ext cx="4417218" cy="1299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7AEF6D-9AA1-A7A8-BB79-DDAC2C9FD383}"/>
              </a:ext>
            </a:extLst>
          </p:cNvPr>
          <p:cNvCxnSpPr>
            <a:cxnSpLocks/>
          </p:cNvCxnSpPr>
          <p:nvPr/>
        </p:nvCxnSpPr>
        <p:spPr>
          <a:xfrm flipH="1">
            <a:off x="21445667" y="4919246"/>
            <a:ext cx="20040" cy="280561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9BF74CF5-F34A-E3B2-CE22-62806A74F891}"/>
              </a:ext>
            </a:extLst>
          </p:cNvPr>
          <p:cNvSpPr/>
          <p:nvPr/>
        </p:nvSpPr>
        <p:spPr>
          <a:xfrm>
            <a:off x="21050388" y="5373336"/>
            <a:ext cx="825401" cy="4074461"/>
          </a:xfrm>
          <a:prstGeom prst="arc">
            <a:avLst>
              <a:gd name="adj1" fmla="val 5734845"/>
              <a:gd name="adj2" fmla="val 17262016"/>
            </a:avLst>
          </a:prstGeom>
          <a:solidFill>
            <a:srgbClr val="FFC000">
              <a:alpha val="26000"/>
            </a:srgbClr>
          </a:solidFill>
          <a:ln>
            <a:solidFill>
              <a:schemeClr val="accent4">
                <a:lumMod val="50000"/>
              </a:schemeClr>
            </a:solidFill>
            <a:headEnd type="arrow"/>
            <a:tailEnd type="none" w="lg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FillTx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9A9A23-897E-F700-876D-A3F26B98620E}"/>
              </a:ext>
            </a:extLst>
          </p:cNvPr>
          <p:cNvCxnSpPr>
            <a:cxnSpLocks/>
            <a:stCxn id="11" idx="0"/>
          </p:cNvCxnSpPr>
          <p:nvPr/>
        </p:nvCxnSpPr>
        <p:spPr>
          <a:xfrm>
            <a:off x="17407121" y="6328382"/>
            <a:ext cx="5134610" cy="1341721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miter lim="400000"/>
            <a:headEnd w="sm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BDE0CE-E70A-3BFA-34D9-DFABDDFF6729}"/>
              </a:ext>
            </a:extLst>
          </p:cNvPr>
          <p:cNvCxnSpPr>
            <a:cxnSpLocks/>
          </p:cNvCxnSpPr>
          <p:nvPr/>
        </p:nvCxnSpPr>
        <p:spPr>
          <a:xfrm flipV="1">
            <a:off x="21347175" y="6279861"/>
            <a:ext cx="479966" cy="140778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5448BC35-7928-2DF2-F67C-23AB9AFAAE36}"/>
              </a:ext>
            </a:extLst>
          </p:cNvPr>
          <p:cNvSpPr/>
          <p:nvPr/>
        </p:nvSpPr>
        <p:spPr>
          <a:xfrm rot="17043197" flipV="1">
            <a:off x="14555833" y="3392343"/>
            <a:ext cx="5827544" cy="5920582"/>
          </a:xfrm>
          <a:prstGeom prst="arc">
            <a:avLst>
              <a:gd name="adj1" fmla="val 16166704"/>
              <a:gd name="adj2" fmla="val 17074207"/>
            </a:avLst>
          </a:prstGeom>
          <a:solidFill>
            <a:srgbClr val="92D050">
              <a:alpha val="50000"/>
            </a:srgbClr>
          </a:solidFill>
          <a:ln>
            <a:solidFill>
              <a:srgbClr val="00B050"/>
            </a:solidFill>
            <a:tailEnd type="arrow" w="med" len="sm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38AA4D8F-1E33-5149-CA21-DA7930C6CAA4}"/>
              </a:ext>
            </a:extLst>
          </p:cNvPr>
          <p:cNvSpPr txBox="1"/>
          <p:nvPr/>
        </p:nvSpPr>
        <p:spPr>
          <a:xfrm>
            <a:off x="18112280" y="5826654"/>
            <a:ext cx="407490" cy="50783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b="0" i="0" noProof="0" dirty="0">
                <a:solidFill>
                  <a:schemeClr val="accent3">
                    <a:lumMod val="75000"/>
                  </a:schemeClr>
                </a:solidFill>
                <a:effectLst/>
                <a:latin typeface="Google Sans"/>
              </a:rPr>
              <a:t>θ</a:t>
            </a:r>
            <a:endParaRPr lang="en-GB" sz="3000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818F8A08-B667-F86D-7C5A-944F8752C63E}"/>
              </a:ext>
            </a:extLst>
          </p:cNvPr>
          <p:cNvSpPr txBox="1"/>
          <p:nvPr/>
        </p:nvSpPr>
        <p:spPr>
          <a:xfrm>
            <a:off x="20728658" y="7006776"/>
            <a:ext cx="458543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b="0" i="0" noProof="0" dirty="0">
                <a:solidFill>
                  <a:schemeClr val="accent4">
                    <a:lumMod val="50000"/>
                  </a:schemeClr>
                </a:solidFill>
                <a:effectLst/>
                <a:latin typeface="Google Sans"/>
              </a:rPr>
              <a:t>Φ</a:t>
            </a:r>
            <a:endParaRPr lang="en-GB" sz="30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AD2933B2-F462-A926-9FF6-53ABF60A108F}"/>
              </a:ext>
            </a:extLst>
          </p:cNvPr>
          <p:cNvSpPr txBox="1"/>
          <p:nvPr/>
        </p:nvSpPr>
        <p:spPr>
          <a:xfrm>
            <a:off x="22323006" y="7449804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b="0" i="0" noProof="0" dirty="0">
                <a:solidFill>
                  <a:schemeClr val="tx1"/>
                </a:solidFill>
                <a:effectLst/>
                <a:latin typeface="Google Sans"/>
              </a:rPr>
              <a:t>z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6EFDBAAF-DBFD-CB4E-59A7-F9C28C34BD54}"/>
              </a:ext>
            </a:extLst>
          </p:cNvPr>
          <p:cNvSpPr txBox="1"/>
          <p:nvPr/>
        </p:nvSpPr>
        <p:spPr>
          <a:xfrm>
            <a:off x="21877260" y="6072108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b="0" i="0" noProof="0" dirty="0">
                <a:solidFill>
                  <a:schemeClr val="tx1"/>
                </a:solidFill>
                <a:effectLst/>
                <a:latin typeface="Google Sans"/>
              </a:rPr>
              <a:t>x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EF92623E-3970-DF76-F953-B54553606856}"/>
              </a:ext>
            </a:extLst>
          </p:cNvPr>
          <p:cNvSpPr txBox="1"/>
          <p:nvPr/>
        </p:nvSpPr>
        <p:spPr>
          <a:xfrm>
            <a:off x="21097478" y="4532432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noProof="0" dirty="0">
                <a:solidFill>
                  <a:schemeClr val="tx1"/>
                </a:solidFill>
                <a:latin typeface="Google Sans"/>
              </a:rPr>
              <a:t>y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0F40197F-8402-69B8-B7B7-098F642F92BB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21283794" y="7381327"/>
            <a:ext cx="179294" cy="1864173"/>
          </a:xfrm>
          <a:prstGeom prst="line">
            <a:avLst/>
          </a:prstGeom>
          <a:noFill/>
          <a:ln w="25400" cap="flat">
            <a:solidFill>
              <a:srgbClr val="000000">
                <a:alpha val="44000"/>
              </a:srgb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3" name="Straight Connector 442">
            <a:extLst>
              <a:ext uri="{FF2B5EF4-FFF2-40B4-BE49-F238E27FC236}">
                <a16:creationId xmlns:a16="http://schemas.microsoft.com/office/drawing/2014/main" id="{C24DDC12-125A-4D1B-0873-625906582A97}"/>
              </a:ext>
            </a:extLst>
          </p:cNvPr>
          <p:cNvCxnSpPr>
            <a:cxnSpLocks/>
          </p:cNvCxnSpPr>
          <p:nvPr/>
        </p:nvCxnSpPr>
        <p:spPr>
          <a:xfrm flipV="1">
            <a:off x="17294798" y="5373336"/>
            <a:ext cx="565617" cy="124263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4" name="Straight Connector 443">
            <a:extLst>
              <a:ext uri="{FF2B5EF4-FFF2-40B4-BE49-F238E27FC236}">
                <a16:creationId xmlns:a16="http://schemas.microsoft.com/office/drawing/2014/main" id="{13EB72C5-7D3A-D7C3-1F33-E4807C44ABF8}"/>
              </a:ext>
            </a:extLst>
          </p:cNvPr>
          <p:cNvCxnSpPr>
            <a:cxnSpLocks/>
          </p:cNvCxnSpPr>
          <p:nvPr/>
        </p:nvCxnSpPr>
        <p:spPr>
          <a:xfrm>
            <a:off x="17395500" y="5295243"/>
            <a:ext cx="5625" cy="134862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7" name="TextBox 506">
            <a:extLst>
              <a:ext uri="{FF2B5EF4-FFF2-40B4-BE49-F238E27FC236}">
                <a16:creationId xmlns:a16="http://schemas.microsoft.com/office/drawing/2014/main" id="{5465AFB6-94E9-7AAB-407B-43CB575AE1E4}"/>
              </a:ext>
            </a:extLst>
          </p:cNvPr>
          <p:cNvSpPr txBox="1"/>
          <p:nvPr/>
        </p:nvSpPr>
        <p:spPr>
          <a:xfrm>
            <a:off x="21796540" y="9515695"/>
            <a:ext cx="2039760" cy="1122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sz="3200" noProof="0" dirty="0"/>
              <a:t>(</a:t>
            </a:r>
            <a:r>
              <a:rPr lang="en-GB" sz="3200" b="1" noProof="0" dirty="0"/>
              <a:t>p</a:t>
            </a:r>
            <a:r>
              <a:rPr lang="en-GB" sz="3200" noProof="0" dirty="0"/>
              <a:t>,</a:t>
            </a:r>
            <a:r>
              <a:rPr lang="en-GB" sz="3200" b="0" i="0" noProof="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  <a:r>
              <a:rPr lang="en-GB" sz="3200" b="0" i="0" noProof="0" dirty="0">
                <a:solidFill>
                  <a:schemeClr val="accent3">
                    <a:lumMod val="75000"/>
                  </a:schemeClr>
                </a:solidFill>
                <a:effectLst/>
              </a:rPr>
              <a:t>θ</a:t>
            </a:r>
            <a:r>
              <a:rPr lang="en-GB" sz="3200" noProof="0" dirty="0"/>
              <a:t>,</a:t>
            </a:r>
            <a:r>
              <a:rPr lang="en-GB" sz="3200" noProof="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3200" b="0" i="0" noProof="0" dirty="0">
                <a:solidFill>
                  <a:schemeClr val="accent4">
                    <a:lumMod val="50000"/>
                  </a:schemeClr>
                </a:solidFill>
                <a:effectLst/>
              </a:rPr>
              <a:t>Φ</a:t>
            </a:r>
            <a:r>
              <a:rPr lang="en-GB" sz="3200" b="0" i="0" noProof="0" dirty="0">
                <a:solidFill>
                  <a:schemeClr val="tx1"/>
                </a:solidFill>
                <a:effectLst/>
              </a:rPr>
              <a:t>)</a:t>
            </a:r>
            <a:endParaRPr lang="en-GB" sz="3200" noProof="0" dirty="0">
              <a:solidFill>
                <a:schemeClr val="tx1"/>
              </a:solidFill>
            </a:endParaRPr>
          </a:p>
        </p:txBody>
      </p:sp>
      <p:sp>
        <p:nvSpPr>
          <p:cNvPr id="7" name="equation.pdf">
            <a:extLst>
              <a:ext uri="{FF2B5EF4-FFF2-40B4-BE49-F238E27FC236}">
                <a16:creationId xmlns:a16="http://schemas.microsoft.com/office/drawing/2014/main" id="{94AB2221-FDA0-994C-8A3A-0B802D0D2EA1}"/>
              </a:ext>
            </a:extLst>
          </p:cNvPr>
          <p:cNvSpPr txBox="1"/>
          <p:nvPr/>
        </p:nvSpPr>
        <p:spPr>
          <a:xfrm>
            <a:off x="980179" y="6253363"/>
            <a:ext cx="12953767" cy="5539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:endParaRPr lang="en-GB" sz="3600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9C8578-795F-BBD6-3692-A060F7398D67}"/>
                  </a:ext>
                </a:extLst>
              </p:cNvPr>
              <p:cNvSpPr txBox="1"/>
              <p:nvPr/>
            </p:nvSpPr>
            <p:spPr>
              <a:xfrm>
                <a:off x="10930237" y="11376704"/>
                <a:ext cx="12953767" cy="1675074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3600" i="1" noProof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36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3600" i="1" noProof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3600" i="1" noProof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3600" i="1" noProof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3600" i="1" noProof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3600" i="1" noProof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 noProof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3600" i="1" noProof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3600" i="1" noProof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600" noProof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9C8578-795F-BBD6-3692-A060F7398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0237" y="11376704"/>
                <a:ext cx="12953767" cy="16750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4FFF45-0672-773E-FC1B-3A206FF54A07}"/>
              </a:ext>
            </a:extLst>
          </p:cNvPr>
          <p:cNvCxnSpPr>
            <a:cxnSpLocks/>
          </p:cNvCxnSpPr>
          <p:nvPr/>
        </p:nvCxnSpPr>
        <p:spPr>
          <a:xfrm flipV="1">
            <a:off x="12526461" y="3905000"/>
            <a:ext cx="498092" cy="108596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C7A005-42A8-B7C5-212E-527D499CA409}"/>
              </a:ext>
            </a:extLst>
          </p:cNvPr>
          <p:cNvCxnSpPr>
            <a:cxnSpLocks/>
          </p:cNvCxnSpPr>
          <p:nvPr/>
        </p:nvCxnSpPr>
        <p:spPr>
          <a:xfrm flipH="1">
            <a:off x="12529425" y="3836194"/>
            <a:ext cx="11052" cy="114634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3B3D24-96F1-6B32-664A-545FE074E6D5}"/>
              </a:ext>
            </a:extLst>
          </p:cNvPr>
          <p:cNvSpPr txBox="1"/>
          <p:nvPr/>
        </p:nvSpPr>
        <p:spPr>
          <a:xfrm>
            <a:off x="12904488" y="3636590"/>
            <a:ext cx="656767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noProof="0" dirty="0" err="1">
                <a:solidFill>
                  <a:srgbClr val="002060">
                    <a:alpha val="40000"/>
                  </a:srgbClr>
                </a:solidFill>
                <a:latin typeface="Google Sans"/>
              </a:rPr>
              <a:t>S</a:t>
            </a:r>
            <a:r>
              <a:rPr lang="en-GB" sz="3000" baseline="-25000" noProof="0" dirty="0" err="1">
                <a:solidFill>
                  <a:srgbClr val="002060">
                    <a:alpha val="40000"/>
                  </a:srgbClr>
                </a:solidFill>
                <a:latin typeface="Google Sans"/>
              </a:rPr>
              <a:t>x</a:t>
            </a:r>
            <a:endParaRPr lang="en-GB" sz="3000" baseline="-25000" noProof="0" dirty="0">
              <a:solidFill>
                <a:srgbClr val="002060">
                  <a:alpha val="40000"/>
                </a:srgb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75C36E-7A99-8682-7802-62E432A6219D}"/>
              </a:ext>
            </a:extLst>
          </p:cNvPr>
          <p:cNvSpPr txBox="1"/>
          <p:nvPr/>
        </p:nvSpPr>
        <p:spPr>
          <a:xfrm>
            <a:off x="12031271" y="3407527"/>
            <a:ext cx="656767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noProof="0" dirty="0">
                <a:solidFill>
                  <a:srgbClr val="002060">
                    <a:alpha val="40000"/>
                  </a:srgbClr>
                </a:solidFill>
                <a:latin typeface="Google Sans"/>
              </a:rPr>
              <a:t>S</a:t>
            </a:r>
            <a:r>
              <a:rPr lang="en-GB" sz="3000" baseline="-25000" noProof="0" dirty="0">
                <a:solidFill>
                  <a:srgbClr val="002060">
                    <a:alpha val="40000"/>
                  </a:srgbClr>
                </a:solidFill>
                <a:latin typeface="Google Sans"/>
              </a:rPr>
              <a:t>y</a:t>
            </a:r>
            <a:endParaRPr lang="en-GB" sz="3000" baseline="-25000" noProof="0" dirty="0">
              <a:solidFill>
                <a:srgbClr val="002060">
                  <a:alpha val="40000"/>
                </a:srgbClr>
              </a:solidFill>
            </a:endParaRPr>
          </a:p>
        </p:txBody>
      </p:sp>
      <p:sp>
        <p:nvSpPr>
          <p:cNvPr id="16" name="View inside the target chamber.…">
            <a:extLst>
              <a:ext uri="{FF2B5EF4-FFF2-40B4-BE49-F238E27FC236}">
                <a16:creationId xmlns:a16="http://schemas.microsoft.com/office/drawing/2014/main" id="{8587E7BC-FB83-3F8E-6987-81D196CC6E61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20F324-3B51-00E5-F809-D5EC0E32EB58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olarimetery techn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Recoil Polarimetry</a:t>
            </a:r>
          </a:p>
        </p:txBody>
      </p:sp>
      <p:sp>
        <p:nvSpPr>
          <p:cNvPr id="451" name="Producing an asymmet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Producing an asymmetry</a:t>
            </a:r>
          </a:p>
        </p:txBody>
      </p:sp>
      <p:sp>
        <p:nvSpPr>
          <p:cNvPr id="45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21</a:t>
            </a:fld>
            <a:endParaRPr lang="en-GB" noProof="0" dirty="0"/>
          </a:p>
        </p:txBody>
      </p:sp>
      <p:pic>
        <p:nvPicPr>
          <p:cNvPr id="453" name="GLA_logo-white.png" descr="GLA_logo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4" name="equation.pdf"/>
              <p:cNvSpPr txBox="1"/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GB" sz="4700" noProof="0" dirty="0">
                  <a:solidFill>
                    <a:srgbClr val="93E3FD"/>
                  </a:solidFill>
                </a:endParaRPr>
              </a:p>
            </p:txBody>
          </p:sp>
        </mc:Choice>
        <mc:Fallback xmlns="">
          <p:sp>
            <p:nvSpPr>
              <p:cNvPr id="454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blipFill>
                <a:blip r:embed="rId5"/>
                <a:stretch>
                  <a:fillRect l="-41" r="-8728" b="-71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5" name="planview_CE (2).png" descr="planview_CE (2).png"/>
          <p:cNvPicPr>
            <a:picLocks noChangeAspect="1"/>
          </p:cNvPicPr>
          <p:nvPr/>
        </p:nvPicPr>
        <p:blipFill>
          <a:blip r:embed="rId6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6" name="Arrow"/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57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58" name="Scattered particle distribution be described as x/y sinusoidal terms in φ…"/>
          <p:cNvSpPr txBox="1"/>
          <p:nvPr/>
        </p:nvSpPr>
        <p:spPr>
          <a:xfrm>
            <a:off x="642020" y="3029320"/>
            <a:ext cx="8380186" cy="33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44500" indent="-444500">
              <a:buSzPct val="123000"/>
              <a:buChar char="•"/>
              <a:defRPr sz="3500">
                <a:solidFill>
                  <a:srgbClr val="011D57"/>
                </a:solidFill>
              </a:defRPr>
            </a:pPr>
            <a:r>
              <a:rPr lang="en-GB" sz="3900" noProof="0" dirty="0"/>
              <a:t>Scattered particle distribution be described as x/y sinusoidal terms in </a:t>
            </a:r>
            <a:r>
              <a:rPr lang="en-GB" sz="3900" b="0" noProof="0" dirty="0">
                <a:solidFill>
                  <a:schemeClr val="accent4">
                    <a:lumMod val="50000"/>
                  </a:schemeClr>
                </a:solidFill>
                <a:effectLst/>
              </a:rPr>
              <a:t>Φ</a:t>
            </a:r>
            <a:r>
              <a:rPr lang="en-GB" sz="3900" b="0" i="0" noProof="0" dirty="0">
                <a:solidFill>
                  <a:schemeClr val="accent4">
                    <a:lumMod val="50000"/>
                  </a:schemeClr>
                </a:solidFill>
                <a:effectLst/>
              </a:rPr>
              <a:t> </a:t>
            </a:r>
          </a:p>
          <a:p>
            <a:pPr marL="444500" indent="-444500">
              <a:buSzPct val="123000"/>
              <a:buChar char="•"/>
              <a:defRPr sz="3500">
                <a:solidFill>
                  <a:srgbClr val="011D57"/>
                </a:solidFill>
              </a:defRPr>
            </a:pPr>
            <a:r>
              <a:rPr lang="en-GB" sz="3900" noProof="0" dirty="0"/>
              <a:t>Results in a spin dependent asymmetry in </a:t>
            </a:r>
            <a:r>
              <a:rPr lang="en-GB" sz="3900" b="0" i="0" noProof="0" dirty="0">
                <a:solidFill>
                  <a:schemeClr val="accent4">
                    <a:lumMod val="50000"/>
                  </a:schemeClr>
                </a:solidFill>
                <a:effectLst/>
              </a:rPr>
              <a:t>Φ</a:t>
            </a:r>
            <a:endParaRPr lang="en-GB" sz="39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59" name="Untitled video - Made with Clipchamp.mp4" descr="Untitled video - Made with Clipchamp.mp4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rcRect l="45" r="45"/>
          <a:stretch/>
        </p:blipFill>
        <p:spPr>
          <a:xfrm>
            <a:off x="9679665" y="3180819"/>
            <a:ext cx="14135101" cy="795099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21C79804-07CA-D18A-22C4-F5C81BE78710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A4C7E-10D6-B0D3-0326-112D5F0E9349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5" fill="hold"/>
                                        <p:tgtEl>
                                          <p:spTgt spid="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59"/>
        <p14:stopEvt time="24984" objId="459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harge Exchange Polarime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The </a:t>
            </a:r>
            <a:r>
              <a:rPr lang="en-GB" noProof="0" dirty="0" err="1"/>
              <a:t>GEn</a:t>
            </a:r>
            <a:r>
              <a:rPr lang="en-GB" noProof="0" dirty="0"/>
              <a:t>-RP Polarimeter</a:t>
            </a:r>
          </a:p>
        </p:txBody>
      </p:sp>
      <p:sp>
        <p:nvSpPr>
          <p:cNvPr id="464" name="Polarimete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Charge-exchange</a:t>
            </a:r>
          </a:p>
        </p:txBody>
      </p:sp>
      <p:sp>
        <p:nvSpPr>
          <p:cNvPr id="46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22</a:t>
            </a:fld>
            <a:endParaRPr lang="en-GB" noProof="0" dirty="0"/>
          </a:p>
        </p:txBody>
      </p:sp>
      <p:pic>
        <p:nvPicPr>
          <p:cNvPr id="466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planview_CE (2).png" descr="planview_CE (2).png"/>
          <p:cNvPicPr>
            <a:picLocks noChangeAspect="1"/>
          </p:cNvPicPr>
          <p:nvPr/>
        </p:nvPicPr>
        <p:blipFill>
          <a:blip r:embed="rId3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8" name="Arrow"/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69" name="Passive analyser sandwiched between layers of GEM charged particle trackers…"/>
          <p:cNvSpPr txBox="1">
            <a:spLocks noGrp="1"/>
          </p:cNvSpPr>
          <p:nvPr>
            <p:ph type="body" sz="quarter" idx="1"/>
          </p:nvPr>
        </p:nvSpPr>
        <p:spPr>
          <a:xfrm>
            <a:off x="667634" y="3131552"/>
            <a:ext cx="10302688" cy="42542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Passive analyser sandwiched between layers of GEM charged particle trackers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Look for events where you have neutron into the analyser that undergoes charge exchange </a:t>
            </a:r>
          </a:p>
        </p:txBody>
      </p:sp>
      <p:sp>
        <p:nvSpPr>
          <p:cNvPr id="470" name="Line"/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1" name="Line"/>
          <p:cNvSpPr/>
          <p:nvPr/>
        </p:nvSpPr>
        <p:spPr>
          <a:xfrm>
            <a:off x="12656416" y="5130671"/>
            <a:ext cx="4423081" cy="1110152"/>
          </a:xfrm>
          <a:prstGeom prst="line">
            <a:avLst/>
          </a:prstGeom>
          <a:ln w="165100">
            <a:solidFill>
              <a:schemeClr val="accent1">
                <a:alpha val="40000"/>
              </a:schemeClr>
            </a:solidFill>
            <a:miter lim="400000"/>
            <a:tailEnd type="triangle" w="med" len="med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3" name="Parallelogram"/>
          <p:cNvSpPr/>
          <p:nvPr/>
        </p:nvSpPr>
        <p:spPr>
          <a:xfrm rot="5400000" flipH="1">
            <a:off x="13413833" y="6128459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4" name="Parallelogram"/>
          <p:cNvSpPr/>
          <p:nvPr/>
        </p:nvSpPr>
        <p:spPr>
          <a:xfrm rot="5400000" flipH="1">
            <a:off x="13094335" y="6098030"/>
            <a:ext cx="5659689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5" name="Parallelogram"/>
          <p:cNvSpPr/>
          <p:nvPr/>
        </p:nvSpPr>
        <p:spPr>
          <a:xfrm rot="5400000" flipH="1">
            <a:off x="12759622" y="6067602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6" name="Parallelogram"/>
          <p:cNvSpPr/>
          <p:nvPr/>
        </p:nvSpPr>
        <p:spPr>
          <a:xfrm rot="5400000" flipH="1">
            <a:off x="16593604" y="6402314"/>
            <a:ext cx="5659688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7" name="Parallelogram"/>
          <p:cNvSpPr/>
          <p:nvPr/>
        </p:nvSpPr>
        <p:spPr>
          <a:xfrm rot="5400000" flipH="1">
            <a:off x="16243678" y="6371886"/>
            <a:ext cx="5659688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8" name="Parallelogram"/>
          <p:cNvSpPr/>
          <p:nvPr/>
        </p:nvSpPr>
        <p:spPr>
          <a:xfrm rot="5400000" flipH="1">
            <a:off x="15893751" y="6257266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9" name="Parallelogram"/>
          <p:cNvSpPr/>
          <p:nvPr/>
        </p:nvSpPr>
        <p:spPr>
          <a:xfrm rot="5400000" flipH="1">
            <a:off x="15559037" y="6371886"/>
            <a:ext cx="5659689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0" name="Neutron"/>
          <p:cNvSpPr txBox="1"/>
          <p:nvPr/>
        </p:nvSpPr>
        <p:spPr>
          <a:xfrm>
            <a:off x="11313708" y="5380136"/>
            <a:ext cx="2747688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lang="en-GB" noProof="0" dirty="0"/>
              <a:t>Neutron</a:t>
            </a:r>
          </a:p>
        </p:txBody>
      </p:sp>
      <p:sp>
        <p:nvSpPr>
          <p:cNvPr id="481" name="Proton"/>
          <p:cNvSpPr txBox="1"/>
          <p:nvPr/>
        </p:nvSpPr>
        <p:spPr>
          <a:xfrm>
            <a:off x="21638323" y="9292020"/>
            <a:ext cx="2314630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noProof="0" dirty="0"/>
              <a:t>Proton</a:t>
            </a:r>
          </a:p>
        </p:txBody>
      </p:sp>
      <p:sp>
        <p:nvSpPr>
          <p:cNvPr id="482" name="Parallelogram"/>
          <p:cNvSpPr/>
          <p:nvPr/>
        </p:nvSpPr>
        <p:spPr>
          <a:xfrm rot="5400000" flipH="1">
            <a:off x="14367526" y="6071791"/>
            <a:ext cx="5659691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4" name="Rectangle"/>
          <p:cNvSpPr/>
          <p:nvPr/>
        </p:nvSpPr>
        <p:spPr>
          <a:xfrm rot="1200000">
            <a:off x="16958745" y="8714876"/>
            <a:ext cx="273857" cy="562927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3" name="Rectangle"/>
          <p:cNvSpPr/>
          <p:nvPr/>
        </p:nvSpPr>
        <p:spPr>
          <a:xfrm rot="1320000">
            <a:off x="17405507" y="3579956"/>
            <a:ext cx="243428" cy="562927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5" name="Parallelogram"/>
          <p:cNvSpPr/>
          <p:nvPr/>
        </p:nvSpPr>
        <p:spPr>
          <a:xfrm rot="5400000" flipH="1">
            <a:off x="14600542" y="6158887"/>
            <a:ext cx="5659690" cy="62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6" name="Line"/>
          <p:cNvSpPr/>
          <p:nvPr/>
        </p:nvSpPr>
        <p:spPr>
          <a:xfrm>
            <a:off x="16898892" y="4774393"/>
            <a:ext cx="218119" cy="6712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87" name="Line"/>
          <p:cNvSpPr/>
          <p:nvPr/>
        </p:nvSpPr>
        <p:spPr>
          <a:xfrm>
            <a:off x="16872507" y="9213811"/>
            <a:ext cx="247201" cy="7607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61" name="Line"/>
          <p:cNvSpPr/>
          <p:nvPr/>
        </p:nvSpPr>
        <p:spPr>
          <a:xfrm flipH="1" flipV="1">
            <a:off x="17320611" y="6328382"/>
            <a:ext cx="6751304" cy="5802515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88" name="Line"/>
          <p:cNvSpPr/>
          <p:nvPr/>
        </p:nvSpPr>
        <p:spPr>
          <a:xfrm>
            <a:off x="17496964" y="3564861"/>
            <a:ext cx="247201" cy="7607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89" name="Line"/>
          <p:cNvSpPr/>
          <p:nvPr/>
        </p:nvSpPr>
        <p:spPr>
          <a:xfrm flipV="1">
            <a:off x="16888394" y="8752911"/>
            <a:ext cx="1094" cy="471640"/>
          </a:xfrm>
          <a:prstGeom prst="line">
            <a:avLst/>
          </a:prstGeom>
          <a:noFill/>
          <a:ln w="2159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91" name="Line"/>
          <p:cNvSpPr/>
          <p:nvPr/>
        </p:nvSpPr>
        <p:spPr>
          <a:xfrm>
            <a:off x="17546178" y="6419850"/>
            <a:ext cx="4786058" cy="2896378"/>
          </a:xfrm>
          <a:prstGeom prst="line">
            <a:avLst/>
          </a:prstGeom>
          <a:ln w="165100">
            <a:solidFill>
              <a:schemeClr val="accent5">
                <a:lumOff val="-29866"/>
                <a:alpha val="49000"/>
              </a:schemeClr>
            </a:solidFill>
            <a:miter lim="400000"/>
            <a:headEnd type="none" w="sm" len="sm"/>
            <a:tailEnd type="triangle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2" name="Line"/>
          <p:cNvSpPr/>
          <p:nvPr/>
        </p:nvSpPr>
        <p:spPr>
          <a:xfrm>
            <a:off x="12726970" y="5129457"/>
            <a:ext cx="4143766" cy="1055443"/>
          </a:xfrm>
          <a:prstGeom prst="line">
            <a:avLst/>
          </a:prstGeom>
          <a:ln w="38100" cap="rnd">
            <a:solidFill>
              <a:srgbClr val="0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94" name="Shape"/>
          <p:cNvSpPr/>
          <p:nvPr/>
        </p:nvSpPr>
        <p:spPr>
          <a:xfrm rot="11611499">
            <a:off x="12222188" y="4584549"/>
            <a:ext cx="365916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5" name="Circle"/>
          <p:cNvSpPr/>
          <p:nvPr/>
        </p:nvSpPr>
        <p:spPr>
          <a:xfrm>
            <a:off x="12255033" y="4841519"/>
            <a:ext cx="330200" cy="330200"/>
          </a:xfrm>
          <a:prstGeom prst="ellipse">
            <a:avLst/>
          </a:pr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6" name="Circle"/>
          <p:cNvSpPr/>
          <p:nvPr/>
        </p:nvSpPr>
        <p:spPr>
          <a:xfrm>
            <a:off x="22281467" y="9233902"/>
            <a:ext cx="330200" cy="330200"/>
          </a:xfrm>
          <a:prstGeom prst="ellipse">
            <a:avLst/>
          </a:prstGeom>
          <a:blipFill>
            <a:blip r:embed="rId5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7" name="Arrow"/>
          <p:cNvSpPr/>
          <p:nvPr/>
        </p:nvSpPr>
        <p:spPr>
          <a:xfrm rot="20729447">
            <a:off x="7516326" y="12929087"/>
            <a:ext cx="730471" cy="683956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507" name="Analyser"/>
          <p:cNvSpPr txBox="1"/>
          <p:nvPr/>
        </p:nvSpPr>
        <p:spPr>
          <a:xfrm>
            <a:off x="15861079" y="9402750"/>
            <a:ext cx="2565401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r>
              <a:rPr lang="en-GB" noProof="0" dirty="0"/>
              <a:t>Analyser</a:t>
            </a:r>
          </a:p>
        </p:txBody>
      </p:sp>
      <p:sp>
        <p:nvSpPr>
          <p:cNvPr id="508" name="HCal"/>
          <p:cNvSpPr txBox="1"/>
          <p:nvPr/>
        </p:nvSpPr>
        <p:spPr>
          <a:xfrm>
            <a:off x="22466127" y="2081869"/>
            <a:ext cx="2565400" cy="9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rPr lang="en-GB" noProof="0" dirty="0" err="1"/>
              <a:t>HCal</a:t>
            </a:r>
            <a:endParaRPr lang="en-GB" noProof="0" dirty="0"/>
          </a:p>
        </p:txBody>
      </p:sp>
      <p:sp>
        <p:nvSpPr>
          <p:cNvPr id="509" name="Line"/>
          <p:cNvSpPr/>
          <p:nvPr/>
        </p:nvSpPr>
        <p:spPr>
          <a:xfrm>
            <a:off x="3384020" y="10291820"/>
            <a:ext cx="2578554" cy="1231478"/>
          </a:xfrm>
          <a:prstGeom prst="line">
            <a:avLst/>
          </a:prstGeom>
          <a:ln w="165100">
            <a:solidFill>
              <a:schemeClr val="accent1">
                <a:alpha val="40000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510" name="Line"/>
          <p:cNvSpPr/>
          <p:nvPr/>
        </p:nvSpPr>
        <p:spPr>
          <a:xfrm>
            <a:off x="5901838" y="11465343"/>
            <a:ext cx="2403256" cy="1522253"/>
          </a:xfrm>
          <a:prstGeom prst="line">
            <a:avLst/>
          </a:prstGeom>
          <a:ln w="165100">
            <a:solidFill>
              <a:schemeClr val="accent5">
                <a:lumOff val="-29866"/>
                <a:alpha val="49000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5324D2A-8FDB-3791-4D6F-B848ABEDAC85}"/>
              </a:ext>
            </a:extLst>
          </p:cNvPr>
          <p:cNvGrpSpPr/>
          <p:nvPr/>
        </p:nvGrpSpPr>
        <p:grpSpPr>
          <a:xfrm>
            <a:off x="25818127" y="1526892"/>
            <a:ext cx="1124283" cy="10915356"/>
            <a:chOff x="23256045" y="2003895"/>
            <a:chExt cx="1124283" cy="10915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1DC95C-C502-8233-9DE3-A95A047C87C3}"/>
                </a:ext>
              </a:extLst>
            </p:cNvPr>
            <p:cNvSpPr/>
            <p:nvPr/>
          </p:nvSpPr>
          <p:spPr>
            <a:xfrm>
              <a:off x="23256045" y="4348768"/>
              <a:ext cx="751295" cy="8570483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2505188 h 3724388"/>
                <a:gd name="connsiteX4" fmla="*/ 0 w 1955166"/>
                <a:gd name="connsiteY4" fmla="*/ 0 h 3724388"/>
                <a:gd name="connsiteX0" fmla="*/ 25400 w 1955166"/>
                <a:gd name="connsiteY0" fmla="*/ 0 h 4460988"/>
                <a:gd name="connsiteX1" fmla="*/ 1955166 w 1955166"/>
                <a:gd name="connsiteY1" fmla="*/ 736600 h 4460988"/>
                <a:gd name="connsiteX2" fmla="*/ 1955166 w 1955166"/>
                <a:gd name="connsiteY2" fmla="*/ 4460988 h 4460988"/>
                <a:gd name="connsiteX3" fmla="*/ 0 w 1955166"/>
                <a:gd name="connsiteY3" fmla="*/ 3241788 h 4460988"/>
                <a:gd name="connsiteX4" fmla="*/ 25400 w 1955166"/>
                <a:gd name="connsiteY4" fmla="*/ 0 h 4460988"/>
                <a:gd name="connsiteX0" fmla="*/ 0 w 1955166"/>
                <a:gd name="connsiteY0" fmla="*/ 0 h 4410188"/>
                <a:gd name="connsiteX1" fmla="*/ 1955166 w 1955166"/>
                <a:gd name="connsiteY1" fmla="*/ 685800 h 4410188"/>
                <a:gd name="connsiteX2" fmla="*/ 1955166 w 1955166"/>
                <a:gd name="connsiteY2" fmla="*/ 4410188 h 4410188"/>
                <a:gd name="connsiteX3" fmla="*/ 0 w 1955166"/>
                <a:gd name="connsiteY3" fmla="*/ 3190988 h 4410188"/>
                <a:gd name="connsiteX4" fmla="*/ 0 w 1955166"/>
                <a:gd name="connsiteY4" fmla="*/ 0 h 4410188"/>
                <a:gd name="connsiteX0" fmla="*/ 1209675 w 1955166"/>
                <a:gd name="connsiteY0" fmla="*/ 0 h 5896088"/>
                <a:gd name="connsiteX1" fmla="*/ 1955166 w 1955166"/>
                <a:gd name="connsiteY1" fmla="*/ 217170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1209675 w 1955166"/>
                <a:gd name="connsiteY0" fmla="*/ 0 h 5896088"/>
                <a:gd name="connsiteX1" fmla="*/ 1926591 w 1955166"/>
                <a:gd name="connsiteY1" fmla="*/ 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0 w 745491"/>
                <a:gd name="connsiteY0" fmla="*/ 0 h 5896088"/>
                <a:gd name="connsiteX1" fmla="*/ 716916 w 745491"/>
                <a:gd name="connsiteY1" fmla="*/ 0 h 5896088"/>
                <a:gd name="connsiteX2" fmla="*/ 745491 w 745491"/>
                <a:gd name="connsiteY2" fmla="*/ 5896088 h 5896088"/>
                <a:gd name="connsiteX3" fmla="*/ 85725 w 745491"/>
                <a:gd name="connsiteY3" fmla="*/ 5476988 h 5896088"/>
                <a:gd name="connsiteX4" fmla="*/ 0 w 745491"/>
                <a:gd name="connsiteY4" fmla="*/ 0 h 5896088"/>
                <a:gd name="connsiteX0" fmla="*/ 0 w 669929"/>
                <a:gd name="connsiteY0" fmla="*/ 0 h 6030855"/>
                <a:gd name="connsiteX1" fmla="*/ 641354 w 669929"/>
                <a:gd name="connsiteY1" fmla="*/ 134767 h 6030855"/>
                <a:gd name="connsiteX2" fmla="*/ 669929 w 669929"/>
                <a:gd name="connsiteY2" fmla="*/ 6030855 h 6030855"/>
                <a:gd name="connsiteX3" fmla="*/ 10163 w 669929"/>
                <a:gd name="connsiteY3" fmla="*/ 5611755 h 6030855"/>
                <a:gd name="connsiteX4" fmla="*/ 0 w 669929"/>
                <a:gd name="connsiteY4" fmla="*/ 0 h 6030855"/>
                <a:gd name="connsiteX0" fmla="*/ 9214 w 679143"/>
                <a:gd name="connsiteY0" fmla="*/ 0 h 8826914"/>
                <a:gd name="connsiteX1" fmla="*/ 650568 w 679143"/>
                <a:gd name="connsiteY1" fmla="*/ 134767 h 8826914"/>
                <a:gd name="connsiteX2" fmla="*/ 679143 w 679143"/>
                <a:gd name="connsiteY2" fmla="*/ 6030855 h 8826914"/>
                <a:gd name="connsiteX3" fmla="*/ 487 w 679143"/>
                <a:gd name="connsiteY3" fmla="*/ 8826914 h 8826914"/>
                <a:gd name="connsiteX4" fmla="*/ 9214 w 679143"/>
                <a:gd name="connsiteY4" fmla="*/ 0 h 8826914"/>
                <a:gd name="connsiteX0" fmla="*/ 9214 w 698033"/>
                <a:gd name="connsiteY0" fmla="*/ 0 h 9438539"/>
                <a:gd name="connsiteX1" fmla="*/ 650568 w 698033"/>
                <a:gd name="connsiteY1" fmla="*/ 134767 h 9438539"/>
                <a:gd name="connsiteX2" fmla="*/ 698033 w 698033"/>
                <a:gd name="connsiteY2" fmla="*/ 9438539 h 9438539"/>
                <a:gd name="connsiteX3" fmla="*/ 487 w 698033"/>
                <a:gd name="connsiteY3" fmla="*/ 8826914 h 9438539"/>
                <a:gd name="connsiteX4" fmla="*/ 9214 w 698033"/>
                <a:gd name="connsiteY4" fmla="*/ 0 h 9438539"/>
                <a:gd name="connsiteX0" fmla="*/ 27853 w 716672"/>
                <a:gd name="connsiteY0" fmla="*/ 0 h 9438539"/>
                <a:gd name="connsiteX1" fmla="*/ 669207 w 716672"/>
                <a:gd name="connsiteY1" fmla="*/ 134767 h 9438539"/>
                <a:gd name="connsiteX2" fmla="*/ 716672 w 716672"/>
                <a:gd name="connsiteY2" fmla="*/ 9438539 h 9438539"/>
                <a:gd name="connsiteX3" fmla="*/ 235 w 716672"/>
                <a:gd name="connsiteY3" fmla="*/ 9154206 h 9438539"/>
                <a:gd name="connsiteX4" fmla="*/ 27853 w 716672"/>
                <a:gd name="connsiteY4" fmla="*/ 0 h 9438539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9154206 h 9207510"/>
                <a:gd name="connsiteX4" fmla="*/ 27853 w 773343"/>
                <a:gd name="connsiteY4" fmla="*/ 0 h 9207510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8980934 h 9207510"/>
                <a:gd name="connsiteX4" fmla="*/ 27853 w 773343"/>
                <a:gd name="connsiteY4" fmla="*/ 0 h 9207510"/>
                <a:gd name="connsiteX0" fmla="*/ 18490 w 773425"/>
                <a:gd name="connsiteY0" fmla="*/ 0 h 9101622"/>
                <a:gd name="connsiteX1" fmla="*/ 669289 w 773425"/>
                <a:gd name="connsiteY1" fmla="*/ 28879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18490 w 773425"/>
                <a:gd name="connsiteY0" fmla="*/ 0 h 9101622"/>
                <a:gd name="connsiteX1" fmla="*/ 650399 w 773425"/>
                <a:gd name="connsiteY1" fmla="*/ 48131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4460 w 759395"/>
                <a:gd name="connsiteY0" fmla="*/ 0 h 9101622"/>
                <a:gd name="connsiteX1" fmla="*/ 636369 w 759395"/>
                <a:gd name="connsiteY1" fmla="*/ 48131 h 9101622"/>
                <a:gd name="connsiteX2" fmla="*/ 759395 w 759395"/>
                <a:gd name="connsiteY2" fmla="*/ 9101622 h 9101622"/>
                <a:gd name="connsiteX3" fmla="*/ 680 w 759395"/>
                <a:gd name="connsiteY3" fmla="*/ 8508333 h 9101622"/>
                <a:gd name="connsiteX4" fmla="*/ 4460 w 759395"/>
                <a:gd name="connsiteY4" fmla="*/ 0 h 9101622"/>
                <a:gd name="connsiteX0" fmla="*/ 4460 w 745003"/>
                <a:gd name="connsiteY0" fmla="*/ 0 h 8661565"/>
                <a:gd name="connsiteX1" fmla="*/ 636369 w 745003"/>
                <a:gd name="connsiteY1" fmla="*/ 48131 h 8661565"/>
                <a:gd name="connsiteX2" fmla="*/ 745003 w 745003"/>
                <a:gd name="connsiteY2" fmla="*/ 8661565 h 8661565"/>
                <a:gd name="connsiteX3" fmla="*/ 680 w 745003"/>
                <a:gd name="connsiteY3" fmla="*/ 8508333 h 8661565"/>
                <a:gd name="connsiteX4" fmla="*/ 4460 w 745003"/>
                <a:gd name="connsiteY4" fmla="*/ 0 h 866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003" h="8661565">
                  <a:moveTo>
                    <a:pt x="4460" y="0"/>
                  </a:moveTo>
                  <a:lnTo>
                    <a:pt x="636369" y="48131"/>
                  </a:lnTo>
                  <a:lnTo>
                    <a:pt x="745003" y="8661565"/>
                  </a:lnTo>
                  <a:lnTo>
                    <a:pt x="680" y="8508333"/>
                  </a:lnTo>
                  <a:cubicBezTo>
                    <a:pt x="-2708" y="6637748"/>
                    <a:pt x="7848" y="1870585"/>
                    <a:pt x="44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04D8D1-D637-D69E-EDC9-E4906852DCB4}"/>
                </a:ext>
              </a:extLst>
            </p:cNvPr>
            <p:cNvSpPr/>
            <p:nvPr/>
          </p:nvSpPr>
          <p:spPr>
            <a:xfrm>
              <a:off x="23950532" y="2285149"/>
              <a:ext cx="355598" cy="10563386"/>
            </a:xfrm>
            <a:custGeom>
              <a:avLst/>
              <a:gdLst>
                <a:gd name="connsiteX0" fmla="*/ 0 w 1978152"/>
                <a:gd name="connsiteY0" fmla="*/ 0 h 3772061"/>
                <a:gd name="connsiteX1" fmla="*/ 1978152 w 1978152"/>
                <a:gd name="connsiteY1" fmla="*/ 0 h 3772061"/>
                <a:gd name="connsiteX2" fmla="*/ 1978152 w 1978152"/>
                <a:gd name="connsiteY2" fmla="*/ 3772061 h 3772061"/>
                <a:gd name="connsiteX3" fmla="*/ 0 w 1978152"/>
                <a:gd name="connsiteY3" fmla="*/ 3772061 h 3772061"/>
                <a:gd name="connsiteX4" fmla="*/ 0 w 1978152"/>
                <a:gd name="connsiteY4" fmla="*/ 0 h 3772061"/>
                <a:gd name="connsiteX0" fmla="*/ 0 w 1978152"/>
                <a:gd name="connsiteY0" fmla="*/ 438150 h 4210211"/>
                <a:gd name="connsiteX1" fmla="*/ 1882902 w 1978152"/>
                <a:gd name="connsiteY1" fmla="*/ 0 h 4210211"/>
                <a:gd name="connsiteX2" fmla="*/ 1978152 w 1978152"/>
                <a:gd name="connsiteY2" fmla="*/ 4210211 h 4210211"/>
                <a:gd name="connsiteX3" fmla="*/ 0 w 1978152"/>
                <a:gd name="connsiteY3" fmla="*/ 4210211 h 4210211"/>
                <a:gd name="connsiteX4" fmla="*/ 0 w 1978152"/>
                <a:gd name="connsiteY4" fmla="*/ 438150 h 4210211"/>
                <a:gd name="connsiteX0" fmla="*/ 0 w 1997202"/>
                <a:gd name="connsiteY0" fmla="*/ 533400 h 4210211"/>
                <a:gd name="connsiteX1" fmla="*/ 1901952 w 1997202"/>
                <a:gd name="connsiteY1" fmla="*/ 0 h 4210211"/>
                <a:gd name="connsiteX2" fmla="*/ 1997202 w 1997202"/>
                <a:gd name="connsiteY2" fmla="*/ 4210211 h 4210211"/>
                <a:gd name="connsiteX3" fmla="*/ 19050 w 1997202"/>
                <a:gd name="connsiteY3" fmla="*/ 4210211 h 4210211"/>
                <a:gd name="connsiteX4" fmla="*/ 0 w 1997202"/>
                <a:gd name="connsiteY4" fmla="*/ 533400 h 4210211"/>
                <a:gd name="connsiteX0" fmla="*/ 0 w 1959102"/>
                <a:gd name="connsiteY0" fmla="*/ 533400 h 4210211"/>
                <a:gd name="connsiteX1" fmla="*/ 1901952 w 1959102"/>
                <a:gd name="connsiteY1" fmla="*/ 0 h 4210211"/>
                <a:gd name="connsiteX2" fmla="*/ 1959102 w 1959102"/>
                <a:gd name="connsiteY2" fmla="*/ 3308511 h 4210211"/>
                <a:gd name="connsiteX3" fmla="*/ 19050 w 1959102"/>
                <a:gd name="connsiteY3" fmla="*/ 4210211 h 4210211"/>
                <a:gd name="connsiteX4" fmla="*/ 0 w 1959102"/>
                <a:gd name="connsiteY4" fmla="*/ 533400 h 4210211"/>
                <a:gd name="connsiteX0" fmla="*/ 0 w 1959102"/>
                <a:gd name="connsiteY0" fmla="*/ 590550 h 4267361"/>
                <a:gd name="connsiteX1" fmla="*/ 1959102 w 1959102"/>
                <a:gd name="connsiteY1" fmla="*/ 0 h 4267361"/>
                <a:gd name="connsiteX2" fmla="*/ 1959102 w 1959102"/>
                <a:gd name="connsiteY2" fmla="*/ 3365661 h 4267361"/>
                <a:gd name="connsiteX3" fmla="*/ 19050 w 1959102"/>
                <a:gd name="connsiteY3" fmla="*/ 4267361 h 4267361"/>
                <a:gd name="connsiteX4" fmla="*/ 0 w 1959102"/>
                <a:gd name="connsiteY4" fmla="*/ 590550 h 4267361"/>
                <a:gd name="connsiteX0" fmla="*/ 0 w 1949577"/>
                <a:gd name="connsiteY0" fmla="*/ 0 h 5848511"/>
                <a:gd name="connsiteX1" fmla="*/ 1949577 w 1949577"/>
                <a:gd name="connsiteY1" fmla="*/ 1581150 h 5848511"/>
                <a:gd name="connsiteX2" fmla="*/ 1949577 w 1949577"/>
                <a:gd name="connsiteY2" fmla="*/ 4946811 h 5848511"/>
                <a:gd name="connsiteX3" fmla="*/ 9525 w 1949577"/>
                <a:gd name="connsiteY3" fmla="*/ 5848511 h 5848511"/>
                <a:gd name="connsiteX4" fmla="*/ 0 w 1949577"/>
                <a:gd name="connsiteY4" fmla="*/ 0 h 5848511"/>
                <a:gd name="connsiteX0" fmla="*/ 0 w 1949577"/>
                <a:gd name="connsiteY0" fmla="*/ 333375 h 6181886"/>
                <a:gd name="connsiteX1" fmla="*/ 1873377 w 1949577"/>
                <a:gd name="connsiteY1" fmla="*/ 0 h 6181886"/>
                <a:gd name="connsiteX2" fmla="*/ 1949577 w 1949577"/>
                <a:gd name="connsiteY2" fmla="*/ 5280186 h 6181886"/>
                <a:gd name="connsiteX3" fmla="*/ 9525 w 1949577"/>
                <a:gd name="connsiteY3" fmla="*/ 6181886 h 6181886"/>
                <a:gd name="connsiteX4" fmla="*/ 0 w 1949577"/>
                <a:gd name="connsiteY4" fmla="*/ 333375 h 6181886"/>
                <a:gd name="connsiteX0" fmla="*/ 0 w 1873377"/>
                <a:gd name="connsiteY0" fmla="*/ 333375 h 6181886"/>
                <a:gd name="connsiteX1" fmla="*/ 1873377 w 1873377"/>
                <a:gd name="connsiteY1" fmla="*/ 0 h 6181886"/>
                <a:gd name="connsiteX2" fmla="*/ 1818949 w 1873377"/>
                <a:gd name="connsiteY2" fmla="*/ 1230700 h 6181886"/>
                <a:gd name="connsiteX3" fmla="*/ 9525 w 1873377"/>
                <a:gd name="connsiteY3" fmla="*/ 6181886 h 6181886"/>
                <a:gd name="connsiteX4" fmla="*/ 0 w 1873377"/>
                <a:gd name="connsiteY4" fmla="*/ 333375 h 6181886"/>
                <a:gd name="connsiteX0" fmla="*/ 0 w 1873377"/>
                <a:gd name="connsiteY0" fmla="*/ 2873375 h 8721886"/>
                <a:gd name="connsiteX1" fmla="*/ 1873377 w 1873377"/>
                <a:gd name="connsiteY1" fmla="*/ 0 h 8721886"/>
                <a:gd name="connsiteX2" fmla="*/ 1818949 w 1873377"/>
                <a:gd name="connsiteY2" fmla="*/ 3770700 h 8721886"/>
                <a:gd name="connsiteX3" fmla="*/ 9525 w 1873377"/>
                <a:gd name="connsiteY3" fmla="*/ 8721886 h 8721886"/>
                <a:gd name="connsiteX4" fmla="*/ 0 w 1873377"/>
                <a:gd name="connsiteY4" fmla="*/ 2873375 h 87218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818949 w 1873377"/>
                <a:gd name="connsiteY2" fmla="*/ 37707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761799 w 1873377"/>
                <a:gd name="connsiteY2" fmla="*/ 62472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723574 w 1873377"/>
                <a:gd name="connsiteY2" fmla="*/ 546615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723574"/>
                <a:gd name="connsiteY0" fmla="*/ 2987675 h 11998486"/>
                <a:gd name="connsiteX1" fmla="*/ 530352 w 723574"/>
                <a:gd name="connsiteY1" fmla="*/ 0 h 11998486"/>
                <a:gd name="connsiteX2" fmla="*/ 723574 w 723574"/>
                <a:gd name="connsiteY2" fmla="*/ 5580450 h 11998486"/>
                <a:gd name="connsiteX3" fmla="*/ 9525 w 723574"/>
                <a:gd name="connsiteY3" fmla="*/ 11998486 h 11998486"/>
                <a:gd name="connsiteX4" fmla="*/ 0 w 723574"/>
                <a:gd name="connsiteY4" fmla="*/ 2987675 h 11998486"/>
                <a:gd name="connsiteX0" fmla="*/ 0 w 530352"/>
                <a:gd name="connsiteY0" fmla="*/ 2987675 h 11998486"/>
                <a:gd name="connsiteX1" fmla="*/ 530352 w 530352"/>
                <a:gd name="connsiteY1" fmla="*/ 0 h 11998486"/>
                <a:gd name="connsiteX2" fmla="*/ 523549 w 530352"/>
                <a:gd name="connsiteY2" fmla="*/ 6856800 h 11998486"/>
                <a:gd name="connsiteX3" fmla="*/ 9525 w 530352"/>
                <a:gd name="connsiteY3" fmla="*/ 11998486 h 11998486"/>
                <a:gd name="connsiteX4" fmla="*/ 0 w 530352"/>
                <a:gd name="connsiteY4" fmla="*/ 2987675 h 11998486"/>
                <a:gd name="connsiteX0" fmla="*/ 0 w 530352"/>
                <a:gd name="connsiteY0" fmla="*/ 2987675 h 11779411"/>
                <a:gd name="connsiteX1" fmla="*/ 530352 w 530352"/>
                <a:gd name="connsiteY1" fmla="*/ 0 h 11779411"/>
                <a:gd name="connsiteX2" fmla="*/ 523549 w 530352"/>
                <a:gd name="connsiteY2" fmla="*/ 6856800 h 11779411"/>
                <a:gd name="connsiteX3" fmla="*/ 57150 w 530352"/>
                <a:gd name="connsiteY3" fmla="*/ 11779411 h 11779411"/>
                <a:gd name="connsiteX4" fmla="*/ 0 w 530352"/>
                <a:gd name="connsiteY4" fmla="*/ 2987675 h 11779411"/>
                <a:gd name="connsiteX0" fmla="*/ 0 w 530352"/>
                <a:gd name="connsiteY0" fmla="*/ 2987675 h 11560336"/>
                <a:gd name="connsiteX1" fmla="*/ 530352 w 530352"/>
                <a:gd name="connsiteY1" fmla="*/ 0 h 11560336"/>
                <a:gd name="connsiteX2" fmla="*/ 523549 w 530352"/>
                <a:gd name="connsiteY2" fmla="*/ 6856800 h 11560336"/>
                <a:gd name="connsiteX3" fmla="*/ 76200 w 530352"/>
                <a:gd name="connsiteY3" fmla="*/ 11560336 h 11560336"/>
                <a:gd name="connsiteX4" fmla="*/ 0 w 530352"/>
                <a:gd name="connsiteY4" fmla="*/ 2987675 h 11560336"/>
                <a:gd name="connsiteX0" fmla="*/ 0 w 523574"/>
                <a:gd name="connsiteY0" fmla="*/ 2162175 h 10734836"/>
                <a:gd name="connsiteX1" fmla="*/ 377952 w 523574"/>
                <a:gd name="connsiteY1" fmla="*/ 0 h 10734836"/>
                <a:gd name="connsiteX2" fmla="*/ 523549 w 523574"/>
                <a:gd name="connsiteY2" fmla="*/ 6031300 h 10734836"/>
                <a:gd name="connsiteX3" fmla="*/ 76200 w 523574"/>
                <a:gd name="connsiteY3" fmla="*/ 10734836 h 10734836"/>
                <a:gd name="connsiteX4" fmla="*/ 0 w 523574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345749 w 377952"/>
                <a:gd name="connsiteY2" fmla="*/ 76696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282249 w 377952"/>
                <a:gd name="connsiteY2" fmla="*/ 77077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76200 w 384173"/>
                <a:gd name="connsiteY3" fmla="*/ 10734836 h 10734836"/>
                <a:gd name="connsiteX4" fmla="*/ 0 w 384173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202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710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563386"/>
                <a:gd name="connsiteX1" fmla="*/ 377952 w 384173"/>
                <a:gd name="connsiteY1" fmla="*/ 0 h 10563386"/>
                <a:gd name="connsiteX2" fmla="*/ 383849 w 384173"/>
                <a:gd name="connsiteY2" fmla="*/ 7745800 h 10563386"/>
                <a:gd name="connsiteX3" fmla="*/ 371061 w 384173"/>
                <a:gd name="connsiteY3" fmla="*/ 7849039 h 10563386"/>
                <a:gd name="connsiteX4" fmla="*/ 104775 w 384173"/>
                <a:gd name="connsiteY4" fmla="*/ 10563386 h 10563386"/>
                <a:gd name="connsiteX5" fmla="*/ 0 w 384173"/>
                <a:gd name="connsiteY5" fmla="*/ 2162175 h 10563386"/>
                <a:gd name="connsiteX0" fmla="*/ 0 w 355598"/>
                <a:gd name="connsiteY0" fmla="*/ 2162175 h 10563386"/>
                <a:gd name="connsiteX1" fmla="*/ 349377 w 355598"/>
                <a:gd name="connsiteY1" fmla="*/ 0 h 10563386"/>
                <a:gd name="connsiteX2" fmla="*/ 355274 w 355598"/>
                <a:gd name="connsiteY2" fmla="*/ 7745800 h 10563386"/>
                <a:gd name="connsiteX3" fmla="*/ 342486 w 355598"/>
                <a:gd name="connsiteY3" fmla="*/ 7849039 h 10563386"/>
                <a:gd name="connsiteX4" fmla="*/ 76200 w 355598"/>
                <a:gd name="connsiteY4" fmla="*/ 10563386 h 10563386"/>
                <a:gd name="connsiteX5" fmla="*/ 0 w 355598"/>
                <a:gd name="connsiteY5" fmla="*/ 2162175 h 1056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598" h="10563386">
                  <a:moveTo>
                    <a:pt x="0" y="2162175"/>
                  </a:moveTo>
                  <a:lnTo>
                    <a:pt x="349377" y="0"/>
                  </a:lnTo>
                  <a:cubicBezTo>
                    <a:pt x="347109" y="2285600"/>
                    <a:pt x="357542" y="5460200"/>
                    <a:pt x="355274" y="7745800"/>
                  </a:cubicBezTo>
                  <a:cubicBezTo>
                    <a:pt x="346778" y="7771746"/>
                    <a:pt x="350982" y="7823093"/>
                    <a:pt x="342486" y="7849039"/>
                  </a:cubicBezTo>
                  <a:lnTo>
                    <a:pt x="76200" y="10563386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10FAA8-4FB3-63BD-8357-179DB37E6232}"/>
                </a:ext>
              </a:extLst>
            </p:cNvPr>
            <p:cNvSpPr/>
            <p:nvPr/>
          </p:nvSpPr>
          <p:spPr>
            <a:xfrm rot="17650201">
              <a:off x="22610490" y="2693232"/>
              <a:ext cx="2459176" cy="1080501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2322184"/>
                <a:gd name="connsiteY0" fmla="*/ 0 h 4123448"/>
                <a:gd name="connsiteX1" fmla="*/ 2322184 w 2322184"/>
                <a:gd name="connsiteY1" fmla="*/ 399060 h 4123448"/>
                <a:gd name="connsiteX2" fmla="*/ 2322184 w 2322184"/>
                <a:gd name="connsiteY2" fmla="*/ 4123448 h 4123448"/>
                <a:gd name="connsiteX3" fmla="*/ 367018 w 2322184"/>
                <a:gd name="connsiteY3" fmla="*/ 4123448 h 4123448"/>
                <a:gd name="connsiteX4" fmla="*/ 0 w 2322184"/>
                <a:gd name="connsiteY4" fmla="*/ 0 h 4123448"/>
                <a:gd name="connsiteX0" fmla="*/ 0 w 3440197"/>
                <a:gd name="connsiteY0" fmla="*/ 0 h 4123448"/>
                <a:gd name="connsiteX1" fmla="*/ 3440197 w 3440197"/>
                <a:gd name="connsiteY1" fmla="*/ 2006238 h 4123448"/>
                <a:gd name="connsiteX2" fmla="*/ 2322184 w 3440197"/>
                <a:gd name="connsiteY2" fmla="*/ 4123448 h 4123448"/>
                <a:gd name="connsiteX3" fmla="*/ 367018 w 3440197"/>
                <a:gd name="connsiteY3" fmla="*/ 4123448 h 4123448"/>
                <a:gd name="connsiteX4" fmla="*/ 0 w 3440197"/>
                <a:gd name="connsiteY4" fmla="*/ 0 h 4123448"/>
                <a:gd name="connsiteX0" fmla="*/ 0 w 3440197"/>
                <a:gd name="connsiteY0" fmla="*/ 0 h 5611523"/>
                <a:gd name="connsiteX1" fmla="*/ 3440197 w 3440197"/>
                <a:gd name="connsiteY1" fmla="*/ 2006238 h 5611523"/>
                <a:gd name="connsiteX2" fmla="*/ 1611902 w 3440197"/>
                <a:gd name="connsiteY2" fmla="*/ 5611523 h 5611523"/>
                <a:gd name="connsiteX3" fmla="*/ 367018 w 3440197"/>
                <a:gd name="connsiteY3" fmla="*/ 4123448 h 5611523"/>
                <a:gd name="connsiteX4" fmla="*/ 0 w 3440197"/>
                <a:gd name="connsiteY4" fmla="*/ 0 h 5611523"/>
                <a:gd name="connsiteX0" fmla="*/ 0 w 3212349"/>
                <a:gd name="connsiteY0" fmla="*/ 21318 h 3605285"/>
                <a:gd name="connsiteX1" fmla="*/ 3212349 w 3212349"/>
                <a:gd name="connsiteY1" fmla="*/ 0 h 3605285"/>
                <a:gd name="connsiteX2" fmla="*/ 1384054 w 3212349"/>
                <a:gd name="connsiteY2" fmla="*/ 3605285 h 3605285"/>
                <a:gd name="connsiteX3" fmla="*/ 139170 w 3212349"/>
                <a:gd name="connsiteY3" fmla="*/ 2117210 h 3605285"/>
                <a:gd name="connsiteX4" fmla="*/ 0 w 3212349"/>
                <a:gd name="connsiteY4" fmla="*/ 21318 h 3605285"/>
                <a:gd name="connsiteX0" fmla="*/ 0 w 1410721"/>
                <a:gd name="connsiteY0" fmla="*/ 0 h 3583967"/>
                <a:gd name="connsiteX1" fmla="*/ 1410721 w 1410721"/>
                <a:gd name="connsiteY1" fmla="*/ 2415912 h 3583967"/>
                <a:gd name="connsiteX2" fmla="*/ 1384054 w 1410721"/>
                <a:gd name="connsiteY2" fmla="*/ 3583967 h 3583967"/>
                <a:gd name="connsiteX3" fmla="*/ 139170 w 1410721"/>
                <a:gd name="connsiteY3" fmla="*/ 2095892 h 3583967"/>
                <a:gd name="connsiteX4" fmla="*/ 0 w 1410721"/>
                <a:gd name="connsiteY4" fmla="*/ 0 h 3583967"/>
                <a:gd name="connsiteX0" fmla="*/ 0 w 1433524"/>
                <a:gd name="connsiteY0" fmla="*/ 0 h 3624407"/>
                <a:gd name="connsiteX1" fmla="*/ 1410721 w 1433524"/>
                <a:gd name="connsiteY1" fmla="*/ 2415912 h 3624407"/>
                <a:gd name="connsiteX2" fmla="*/ 1433524 w 1433524"/>
                <a:gd name="connsiteY2" fmla="*/ 3624407 h 3624407"/>
                <a:gd name="connsiteX3" fmla="*/ 139170 w 1433524"/>
                <a:gd name="connsiteY3" fmla="*/ 2095892 h 3624407"/>
                <a:gd name="connsiteX4" fmla="*/ 0 w 1433524"/>
                <a:gd name="connsiteY4" fmla="*/ 0 h 3624407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39170 w 1410721"/>
                <a:gd name="connsiteY3" fmla="*/ 2095892 h 4002446"/>
                <a:gd name="connsiteX4" fmla="*/ 0 w 1410721"/>
                <a:gd name="connsiteY4" fmla="*/ 0 h 4002446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51339 w 1410721"/>
                <a:gd name="connsiteY3" fmla="*/ 2518480 h 4002446"/>
                <a:gd name="connsiteX4" fmla="*/ 0 w 1410721"/>
                <a:gd name="connsiteY4" fmla="*/ 0 h 4002446"/>
                <a:gd name="connsiteX0" fmla="*/ 0 w 1370395"/>
                <a:gd name="connsiteY0" fmla="*/ 0 h 2214381"/>
                <a:gd name="connsiteX1" fmla="*/ 1370395 w 1370395"/>
                <a:gd name="connsiteY1" fmla="*/ 627847 h 2214381"/>
                <a:gd name="connsiteX2" fmla="*/ 1155687 w 1370395"/>
                <a:gd name="connsiteY2" fmla="*/ 2214381 h 2214381"/>
                <a:gd name="connsiteX3" fmla="*/ 111013 w 1370395"/>
                <a:gd name="connsiteY3" fmla="*/ 730415 h 2214381"/>
                <a:gd name="connsiteX4" fmla="*/ 0 w 1370395"/>
                <a:gd name="connsiteY4" fmla="*/ 0 h 2214381"/>
                <a:gd name="connsiteX0" fmla="*/ 0 w 1155687"/>
                <a:gd name="connsiteY0" fmla="*/ 0 h 2214381"/>
                <a:gd name="connsiteX1" fmla="*/ 1011905 w 1155687"/>
                <a:gd name="connsiteY1" fmla="*/ 1248105 h 2214381"/>
                <a:gd name="connsiteX2" fmla="*/ 1155687 w 1155687"/>
                <a:gd name="connsiteY2" fmla="*/ 2214381 h 2214381"/>
                <a:gd name="connsiteX3" fmla="*/ 111013 w 1155687"/>
                <a:gd name="connsiteY3" fmla="*/ 730415 h 2214381"/>
                <a:gd name="connsiteX4" fmla="*/ 0 w 1155687"/>
                <a:gd name="connsiteY4" fmla="*/ 0 h 2214381"/>
                <a:gd name="connsiteX0" fmla="*/ 0 w 1204817"/>
                <a:gd name="connsiteY0" fmla="*/ 0 h 2161011"/>
                <a:gd name="connsiteX1" fmla="*/ 1061035 w 1204817"/>
                <a:gd name="connsiteY1" fmla="*/ 119473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077865 w 1204817"/>
                <a:gd name="connsiteY1" fmla="*/ 130202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144294 w 1204817"/>
                <a:gd name="connsiteY1" fmla="*/ 1752464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185657"/>
                <a:gd name="connsiteY0" fmla="*/ 0 h 2211371"/>
                <a:gd name="connsiteX1" fmla="*/ 1144294 w 1185657"/>
                <a:gd name="connsiteY1" fmla="*/ 1752464 h 2211371"/>
                <a:gd name="connsiteX2" fmla="*/ 1185657 w 1185657"/>
                <a:gd name="connsiteY2" fmla="*/ 2211371 h 2211371"/>
                <a:gd name="connsiteX3" fmla="*/ 160143 w 1185657"/>
                <a:gd name="connsiteY3" fmla="*/ 677045 h 2211371"/>
                <a:gd name="connsiteX4" fmla="*/ 0 w 1185657"/>
                <a:gd name="connsiteY4" fmla="*/ 0 h 2211371"/>
                <a:gd name="connsiteX0" fmla="*/ 0 w 1195944"/>
                <a:gd name="connsiteY0" fmla="*/ 0 h 2203275"/>
                <a:gd name="connsiteX1" fmla="*/ 1144294 w 1195944"/>
                <a:gd name="connsiteY1" fmla="*/ 1752464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40642 w 1195944"/>
                <a:gd name="connsiteY3" fmla="*/ 633595 h 2203275"/>
                <a:gd name="connsiteX4" fmla="*/ 0 w 1195944"/>
                <a:gd name="connsiteY4" fmla="*/ 0 h 2203275"/>
                <a:gd name="connsiteX0" fmla="*/ 0 w 3584069"/>
                <a:gd name="connsiteY0" fmla="*/ 0 h 1759261"/>
                <a:gd name="connsiteX1" fmla="*/ 1136904 w 3584069"/>
                <a:gd name="connsiteY1" fmla="*/ 1759261 h 1759261"/>
                <a:gd name="connsiteX2" fmla="*/ 3584069 w 3584069"/>
                <a:gd name="connsiteY2" fmla="*/ 1179238 h 1759261"/>
                <a:gd name="connsiteX3" fmla="*/ 140642 w 3584069"/>
                <a:gd name="connsiteY3" fmla="*/ 633595 h 1759261"/>
                <a:gd name="connsiteX4" fmla="*/ 0 w 3584069"/>
                <a:gd name="connsiteY4" fmla="*/ 0 h 1759261"/>
                <a:gd name="connsiteX0" fmla="*/ 0 w 3584069"/>
                <a:gd name="connsiteY0" fmla="*/ 0 h 1179238"/>
                <a:gd name="connsiteX1" fmla="*/ 3377495 w 3584069"/>
                <a:gd name="connsiteY1" fmla="*/ 690072 h 1179238"/>
                <a:gd name="connsiteX2" fmla="*/ 3584069 w 3584069"/>
                <a:gd name="connsiteY2" fmla="*/ 1179238 h 1179238"/>
                <a:gd name="connsiteX3" fmla="*/ 140642 w 3584069"/>
                <a:gd name="connsiteY3" fmla="*/ 633595 h 1179238"/>
                <a:gd name="connsiteX4" fmla="*/ 0 w 3584069"/>
                <a:gd name="connsiteY4" fmla="*/ 0 h 1179238"/>
                <a:gd name="connsiteX0" fmla="*/ 0 w 3584069"/>
                <a:gd name="connsiteY0" fmla="*/ 531316 h 1710554"/>
                <a:gd name="connsiteX1" fmla="*/ 2818909 w 3584069"/>
                <a:gd name="connsiteY1" fmla="*/ 0 h 1710554"/>
                <a:gd name="connsiteX2" fmla="*/ 3584069 w 3584069"/>
                <a:gd name="connsiteY2" fmla="*/ 1710554 h 1710554"/>
                <a:gd name="connsiteX3" fmla="*/ 140642 w 3584069"/>
                <a:gd name="connsiteY3" fmla="*/ 1164911 h 1710554"/>
                <a:gd name="connsiteX4" fmla="*/ 0 w 3584069"/>
                <a:gd name="connsiteY4" fmla="*/ 531316 h 1710554"/>
                <a:gd name="connsiteX0" fmla="*/ 0 w 3065033"/>
                <a:gd name="connsiteY0" fmla="*/ 531316 h 1164911"/>
                <a:gd name="connsiteX1" fmla="*/ 2818909 w 3065033"/>
                <a:gd name="connsiteY1" fmla="*/ 0 h 1164911"/>
                <a:gd name="connsiteX2" fmla="*/ 3065033 w 3065033"/>
                <a:gd name="connsiteY2" fmla="*/ 460976 h 1164911"/>
                <a:gd name="connsiteX3" fmla="*/ 140642 w 3065033"/>
                <a:gd name="connsiteY3" fmla="*/ 1164911 h 1164911"/>
                <a:gd name="connsiteX4" fmla="*/ 0 w 3065033"/>
                <a:gd name="connsiteY4" fmla="*/ 531316 h 1164911"/>
                <a:gd name="connsiteX0" fmla="*/ 0 w 3148033"/>
                <a:gd name="connsiteY0" fmla="*/ 579006 h 1164911"/>
                <a:gd name="connsiteX1" fmla="*/ 2901909 w 3148033"/>
                <a:gd name="connsiteY1" fmla="*/ 0 h 1164911"/>
                <a:gd name="connsiteX2" fmla="*/ 3148033 w 3148033"/>
                <a:gd name="connsiteY2" fmla="*/ 460976 h 1164911"/>
                <a:gd name="connsiteX3" fmla="*/ 223642 w 3148033"/>
                <a:gd name="connsiteY3" fmla="*/ 1164911 h 1164911"/>
                <a:gd name="connsiteX4" fmla="*/ 0 w 3148033"/>
                <a:gd name="connsiteY4" fmla="*/ 579006 h 1164911"/>
                <a:gd name="connsiteX0" fmla="*/ 0 w 3100683"/>
                <a:gd name="connsiteY0" fmla="*/ 568196 h 1164911"/>
                <a:gd name="connsiteX1" fmla="*/ 2854559 w 3100683"/>
                <a:gd name="connsiteY1" fmla="*/ 0 h 1164911"/>
                <a:gd name="connsiteX2" fmla="*/ 3100683 w 3100683"/>
                <a:gd name="connsiteY2" fmla="*/ 460976 h 1164911"/>
                <a:gd name="connsiteX3" fmla="*/ 176292 w 3100683"/>
                <a:gd name="connsiteY3" fmla="*/ 1164911 h 1164911"/>
                <a:gd name="connsiteX4" fmla="*/ 0 w 3100683"/>
                <a:gd name="connsiteY4" fmla="*/ 568196 h 1164911"/>
                <a:gd name="connsiteX0" fmla="*/ 0 w 3135443"/>
                <a:gd name="connsiteY0" fmla="*/ 583795 h 1164911"/>
                <a:gd name="connsiteX1" fmla="*/ 2889319 w 3135443"/>
                <a:gd name="connsiteY1" fmla="*/ 0 h 1164911"/>
                <a:gd name="connsiteX2" fmla="*/ 3135443 w 3135443"/>
                <a:gd name="connsiteY2" fmla="*/ 460976 h 1164911"/>
                <a:gd name="connsiteX3" fmla="*/ 211052 w 3135443"/>
                <a:gd name="connsiteY3" fmla="*/ 1164911 h 1164911"/>
                <a:gd name="connsiteX4" fmla="*/ 0 w 3135443"/>
                <a:gd name="connsiteY4" fmla="*/ 583795 h 1164911"/>
                <a:gd name="connsiteX0" fmla="*/ 0 w 3135443"/>
                <a:gd name="connsiteY0" fmla="*/ 583795 h 1176611"/>
                <a:gd name="connsiteX1" fmla="*/ 2889319 w 3135443"/>
                <a:gd name="connsiteY1" fmla="*/ 0 h 1176611"/>
                <a:gd name="connsiteX2" fmla="*/ 3135443 w 3135443"/>
                <a:gd name="connsiteY2" fmla="*/ 460976 h 1176611"/>
                <a:gd name="connsiteX3" fmla="*/ 184982 w 3135443"/>
                <a:gd name="connsiteY3" fmla="*/ 1176611 h 1176611"/>
                <a:gd name="connsiteX4" fmla="*/ 0 w 3135443"/>
                <a:gd name="connsiteY4" fmla="*/ 583795 h 1176611"/>
                <a:gd name="connsiteX0" fmla="*/ 0 w 3135443"/>
                <a:gd name="connsiteY0" fmla="*/ 583795 h 1228750"/>
                <a:gd name="connsiteX1" fmla="*/ 2889319 w 3135443"/>
                <a:gd name="connsiteY1" fmla="*/ 0 h 1228750"/>
                <a:gd name="connsiteX2" fmla="*/ 3135443 w 3135443"/>
                <a:gd name="connsiteY2" fmla="*/ 460976 h 1228750"/>
                <a:gd name="connsiteX3" fmla="*/ 208382 w 3135443"/>
                <a:gd name="connsiteY3" fmla="*/ 1228750 h 1228750"/>
                <a:gd name="connsiteX4" fmla="*/ 0 w 3135443"/>
                <a:gd name="connsiteY4" fmla="*/ 583795 h 1228750"/>
                <a:gd name="connsiteX0" fmla="*/ 0 w 3161513"/>
                <a:gd name="connsiteY0" fmla="*/ 595495 h 1228750"/>
                <a:gd name="connsiteX1" fmla="*/ 2915389 w 3161513"/>
                <a:gd name="connsiteY1" fmla="*/ 0 h 1228750"/>
                <a:gd name="connsiteX2" fmla="*/ 3161513 w 3161513"/>
                <a:gd name="connsiteY2" fmla="*/ 460976 h 1228750"/>
                <a:gd name="connsiteX3" fmla="*/ 234452 w 3161513"/>
                <a:gd name="connsiteY3" fmla="*/ 1228750 h 1228750"/>
                <a:gd name="connsiteX4" fmla="*/ 0 w 3161513"/>
                <a:gd name="connsiteY4" fmla="*/ 595495 h 1228750"/>
                <a:gd name="connsiteX0" fmla="*/ 0 w 3161513"/>
                <a:gd name="connsiteY0" fmla="*/ 447246 h 1080501"/>
                <a:gd name="connsiteX1" fmla="*/ 2266019 w 3161513"/>
                <a:gd name="connsiteY1" fmla="*/ 0 h 1080501"/>
                <a:gd name="connsiteX2" fmla="*/ 3161513 w 3161513"/>
                <a:gd name="connsiteY2" fmla="*/ 312727 h 1080501"/>
                <a:gd name="connsiteX3" fmla="*/ 234452 w 3161513"/>
                <a:gd name="connsiteY3" fmla="*/ 1080501 h 1080501"/>
                <a:gd name="connsiteX4" fmla="*/ 0 w 3161513"/>
                <a:gd name="connsiteY4" fmla="*/ 447246 h 1080501"/>
                <a:gd name="connsiteX0" fmla="*/ 0 w 2459176"/>
                <a:gd name="connsiteY0" fmla="*/ 447246 h 1080501"/>
                <a:gd name="connsiteX1" fmla="*/ 2266019 w 2459176"/>
                <a:gd name="connsiteY1" fmla="*/ 0 h 1080501"/>
                <a:gd name="connsiteX2" fmla="*/ 2459176 w 2459176"/>
                <a:gd name="connsiteY2" fmla="*/ 484748 h 1080501"/>
                <a:gd name="connsiteX3" fmla="*/ 234452 w 2459176"/>
                <a:gd name="connsiteY3" fmla="*/ 1080501 h 1080501"/>
                <a:gd name="connsiteX4" fmla="*/ 0 w 2459176"/>
                <a:gd name="connsiteY4" fmla="*/ 447246 h 108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176" h="1080501">
                  <a:moveTo>
                    <a:pt x="0" y="447246"/>
                  </a:moveTo>
                  <a:lnTo>
                    <a:pt x="2266019" y="0"/>
                  </a:lnTo>
                  <a:lnTo>
                    <a:pt x="2459176" y="484748"/>
                  </a:lnTo>
                  <a:lnTo>
                    <a:pt x="234452" y="1080501"/>
                  </a:lnTo>
                  <a:lnTo>
                    <a:pt x="0" y="44724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55" name="Line">
            <a:extLst>
              <a:ext uri="{FF2B5EF4-FFF2-40B4-BE49-F238E27FC236}">
                <a16:creationId xmlns:a16="http://schemas.microsoft.com/office/drawing/2014/main" id="{D683705C-9E99-92C5-DFAD-272388D83F21}"/>
              </a:ext>
            </a:extLst>
          </p:cNvPr>
          <p:cNvSpPr/>
          <p:nvPr/>
        </p:nvSpPr>
        <p:spPr>
          <a:xfrm>
            <a:off x="17407122" y="6328382"/>
            <a:ext cx="7650384" cy="1972834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62" name="Line"/>
          <p:cNvSpPr/>
          <p:nvPr/>
        </p:nvSpPr>
        <p:spPr>
          <a:xfrm flipH="1">
            <a:off x="17362997" y="4433646"/>
            <a:ext cx="6679597" cy="1839568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AB4CB2-6497-724A-B654-3D850D95E400}"/>
              </a:ext>
            </a:extLst>
          </p:cNvPr>
          <p:cNvGrpSpPr/>
          <p:nvPr/>
        </p:nvGrpSpPr>
        <p:grpSpPr>
          <a:xfrm>
            <a:off x="24027834" y="73593"/>
            <a:ext cx="1931384" cy="12733513"/>
            <a:chOff x="23263267" y="690302"/>
            <a:chExt cx="1931384" cy="12733513"/>
          </a:xfrm>
        </p:grpSpPr>
        <p:sp>
          <p:nvSpPr>
            <p:cNvPr id="501" name="Rectangle"/>
            <p:cNvSpPr/>
            <p:nvPr/>
          </p:nvSpPr>
          <p:spPr>
            <a:xfrm rot="1200000">
              <a:off x="23454348" y="12125938"/>
              <a:ext cx="606800" cy="1247311"/>
            </a:xfrm>
            <a:prstGeom prst="rect">
              <a:avLst/>
            </a:prstGeom>
            <a:solidFill>
              <a:srgbClr val="5E5E5E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C059A40-2914-5A55-BC9B-93854462A482}"/>
                </a:ext>
              </a:extLst>
            </p:cNvPr>
            <p:cNvGrpSpPr/>
            <p:nvPr/>
          </p:nvGrpSpPr>
          <p:grpSpPr>
            <a:xfrm>
              <a:off x="23263267" y="690302"/>
              <a:ext cx="1931384" cy="12733513"/>
              <a:chOff x="23263267" y="690302"/>
              <a:chExt cx="1931384" cy="12733513"/>
            </a:xfrm>
          </p:grpSpPr>
          <p:sp>
            <p:nvSpPr>
              <p:cNvPr id="499" name="Parallelogram"/>
              <p:cNvSpPr/>
              <p:nvPr/>
            </p:nvSpPr>
            <p:spPr>
              <a:xfrm rot="5400000" flipH="1">
                <a:off x="17712825" y="6269488"/>
                <a:ext cx="12540527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0" name="Rectangle"/>
              <p:cNvSpPr/>
              <p:nvPr/>
            </p:nvSpPr>
            <p:spPr>
              <a:xfrm rot="1320000">
                <a:off x="24444266" y="748175"/>
                <a:ext cx="539378" cy="1247311"/>
              </a:xfrm>
              <a:prstGeom prst="rect">
                <a:avLst/>
              </a:prstGeom>
              <a:solidFill>
                <a:srgbClr val="5E5E5E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2" name="Parallelogram"/>
              <p:cNvSpPr/>
              <p:nvPr/>
            </p:nvSpPr>
            <p:spPr>
              <a:xfrm rot="5400000" flipH="1">
                <a:off x="18229128" y="6462473"/>
                <a:ext cx="12540528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3" name="Line"/>
              <p:cNvSpPr/>
              <p:nvPr/>
            </p:nvSpPr>
            <p:spPr>
              <a:xfrm>
                <a:off x="23321730" y="3394765"/>
                <a:ext cx="483299" cy="148734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4" name="Line"/>
              <p:cNvSpPr/>
              <p:nvPr/>
            </p:nvSpPr>
            <p:spPr>
              <a:xfrm>
                <a:off x="23263267" y="13231458"/>
                <a:ext cx="547738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5" name="Line"/>
              <p:cNvSpPr/>
              <p:nvPr/>
            </p:nvSpPr>
            <p:spPr>
              <a:xfrm>
                <a:off x="24646912" y="714728"/>
                <a:ext cx="547739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6" name="Line"/>
              <p:cNvSpPr/>
              <p:nvPr/>
            </p:nvSpPr>
            <p:spPr>
              <a:xfrm flipV="1">
                <a:off x="23298468" y="12210213"/>
                <a:ext cx="2422" cy="1045042"/>
              </a:xfrm>
              <a:prstGeom prst="line">
                <a:avLst/>
              </a:prstGeom>
              <a:ln w="2159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</p:grpSp>
      </p:grpSp>
      <p:sp>
        <p:nvSpPr>
          <p:cNvPr id="56" name="Line">
            <a:extLst>
              <a:ext uri="{FF2B5EF4-FFF2-40B4-BE49-F238E27FC236}">
                <a16:creationId xmlns:a16="http://schemas.microsoft.com/office/drawing/2014/main" id="{D8907CC9-39D8-1933-C97A-D4F47337B3A5}"/>
              </a:ext>
            </a:extLst>
          </p:cNvPr>
          <p:cNvSpPr/>
          <p:nvPr/>
        </p:nvSpPr>
        <p:spPr>
          <a:xfrm>
            <a:off x="17320610" y="6312779"/>
            <a:ext cx="4941131" cy="2948812"/>
          </a:xfrm>
          <a:prstGeom prst="line">
            <a:avLst/>
          </a:prstGeom>
          <a:ln w="38100" cap="rnd">
            <a:solidFill>
              <a:srgbClr val="C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54" name="Arc 453">
            <a:extLst>
              <a:ext uri="{FF2B5EF4-FFF2-40B4-BE49-F238E27FC236}">
                <a16:creationId xmlns:a16="http://schemas.microsoft.com/office/drawing/2014/main" id="{28D5E642-C578-7E47-32B9-6FE1BF6E5306}"/>
              </a:ext>
            </a:extLst>
          </p:cNvPr>
          <p:cNvSpPr/>
          <p:nvPr/>
        </p:nvSpPr>
        <p:spPr>
          <a:xfrm rot="300828">
            <a:off x="21042267" y="5358622"/>
            <a:ext cx="825401" cy="4074461"/>
          </a:xfrm>
          <a:prstGeom prst="arc">
            <a:avLst>
              <a:gd name="adj1" fmla="val 6353568"/>
              <a:gd name="adj2" fmla="val 18057614"/>
            </a:avLst>
          </a:prstGeom>
          <a:solidFill>
            <a:srgbClr val="FFC000">
              <a:alpha val="14000"/>
            </a:srgbClr>
          </a:solidFill>
          <a:ln>
            <a:solidFill>
              <a:schemeClr val="accent4">
                <a:lumMod val="50000"/>
              </a:schemeClr>
            </a:solidFill>
            <a:headEnd type="arrow"/>
            <a:tailEnd type="none" w="lg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FillTx/>
            </a:endParaRPr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375F440E-6D89-9ED8-05E4-169F8ABE7CE6}"/>
              </a:ext>
            </a:extLst>
          </p:cNvPr>
          <p:cNvCxnSpPr>
            <a:cxnSpLocks/>
          </p:cNvCxnSpPr>
          <p:nvPr/>
        </p:nvCxnSpPr>
        <p:spPr>
          <a:xfrm flipH="1">
            <a:off x="21454967" y="4948121"/>
            <a:ext cx="201601" cy="242396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87B09D26-35BB-C998-CF08-C8383795B77A}"/>
              </a:ext>
            </a:extLst>
          </p:cNvPr>
          <p:cNvCxnSpPr>
            <a:cxnSpLocks/>
          </p:cNvCxnSpPr>
          <p:nvPr/>
        </p:nvCxnSpPr>
        <p:spPr>
          <a:xfrm flipV="1">
            <a:off x="21005800" y="6429116"/>
            <a:ext cx="1137646" cy="159136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7" name="TextBox 456">
            <a:extLst>
              <a:ext uri="{FF2B5EF4-FFF2-40B4-BE49-F238E27FC236}">
                <a16:creationId xmlns:a16="http://schemas.microsoft.com/office/drawing/2014/main" id="{ABEFCAC5-5482-97F4-799F-444D1625E899}"/>
              </a:ext>
            </a:extLst>
          </p:cNvPr>
          <p:cNvSpPr txBox="1"/>
          <p:nvPr/>
        </p:nvSpPr>
        <p:spPr>
          <a:xfrm>
            <a:off x="21877260" y="6072108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b="0" i="0" noProof="0" dirty="0">
                <a:solidFill>
                  <a:schemeClr val="tx1"/>
                </a:solidFill>
                <a:effectLst/>
                <a:latin typeface="Google Sans"/>
              </a:rPr>
              <a:t>x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F3628112-01D5-62E1-452C-E74176528852}"/>
              </a:ext>
            </a:extLst>
          </p:cNvPr>
          <p:cNvSpPr txBox="1"/>
          <p:nvPr/>
        </p:nvSpPr>
        <p:spPr>
          <a:xfrm>
            <a:off x="21337955" y="4554254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noProof="0" dirty="0">
                <a:solidFill>
                  <a:schemeClr val="tx1"/>
                </a:solidFill>
                <a:latin typeface="Google Sans"/>
              </a:rPr>
              <a:t>y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B9543542-4F95-9824-7E9B-A4609F51D506}"/>
              </a:ext>
            </a:extLst>
          </p:cNvPr>
          <p:cNvSpPr txBox="1"/>
          <p:nvPr/>
        </p:nvSpPr>
        <p:spPr>
          <a:xfrm>
            <a:off x="20728658" y="7006776"/>
            <a:ext cx="458543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b="0" i="0" noProof="0" dirty="0">
                <a:solidFill>
                  <a:schemeClr val="accent4">
                    <a:lumMod val="50000"/>
                  </a:schemeClr>
                </a:solidFill>
                <a:effectLst/>
                <a:latin typeface="Google Sans"/>
              </a:rPr>
              <a:t>Φ</a:t>
            </a:r>
            <a:endParaRPr lang="en-GB" sz="30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View inside the target chamber.…">
            <a:extLst>
              <a:ext uri="{FF2B5EF4-FFF2-40B4-BE49-F238E27FC236}">
                <a16:creationId xmlns:a16="http://schemas.microsoft.com/office/drawing/2014/main" id="{19788B21-57D2-16B0-6F91-B6AFC47E1D27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43A25-A18C-C5F9-D494-810DDE5E6255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E2843-C037-A728-5011-4ABFCB26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harge Exchange Polarimeter">
            <a:extLst>
              <a:ext uri="{FF2B5EF4-FFF2-40B4-BE49-F238E27FC236}">
                <a16:creationId xmlns:a16="http://schemas.microsoft.com/office/drawing/2014/main" id="{E68ADF40-C2F8-AD97-712F-798E12E74E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The </a:t>
            </a:r>
            <a:r>
              <a:rPr lang="en-GB" noProof="0" dirty="0" err="1"/>
              <a:t>GEn</a:t>
            </a:r>
            <a:r>
              <a:rPr lang="en-GB" noProof="0" dirty="0"/>
              <a:t>-RP Polarimeter</a:t>
            </a:r>
          </a:p>
        </p:txBody>
      </p:sp>
      <p:sp>
        <p:nvSpPr>
          <p:cNvPr id="464" name="Polarimeter">
            <a:extLst>
              <a:ext uri="{FF2B5EF4-FFF2-40B4-BE49-F238E27FC236}">
                <a16:creationId xmlns:a16="http://schemas.microsoft.com/office/drawing/2014/main" id="{954A5467-DBC9-231C-3081-B35DCB8156B1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Charge-exchange</a:t>
            </a:r>
          </a:p>
        </p:txBody>
      </p:sp>
      <p:sp>
        <p:nvSpPr>
          <p:cNvPr id="465" name="01">
            <a:extLst>
              <a:ext uri="{FF2B5EF4-FFF2-40B4-BE49-F238E27FC236}">
                <a16:creationId xmlns:a16="http://schemas.microsoft.com/office/drawing/2014/main" id="{70F577B6-9797-B1D5-6F8E-7BE00E6DB39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23</a:t>
            </a:fld>
            <a:endParaRPr lang="en-GB" noProof="0" dirty="0"/>
          </a:p>
        </p:txBody>
      </p:sp>
      <p:pic>
        <p:nvPicPr>
          <p:cNvPr id="466" name="GLA_logo-white.png" descr="GLA_logo-white.png">
            <a:extLst>
              <a:ext uri="{FF2B5EF4-FFF2-40B4-BE49-F238E27FC236}">
                <a16:creationId xmlns:a16="http://schemas.microsoft.com/office/drawing/2014/main" id="{97E94D2D-A858-BBE0-A3DC-824F75497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planview_CE (2).png" descr="planview_CE (2).png">
            <a:extLst>
              <a:ext uri="{FF2B5EF4-FFF2-40B4-BE49-F238E27FC236}">
                <a16:creationId xmlns:a16="http://schemas.microsoft.com/office/drawing/2014/main" id="{AD7923DF-A2B0-3154-AEC4-895B3AD7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8" name="Arrow">
            <a:extLst>
              <a:ext uri="{FF2B5EF4-FFF2-40B4-BE49-F238E27FC236}">
                <a16:creationId xmlns:a16="http://schemas.microsoft.com/office/drawing/2014/main" id="{A3C74E62-F7FC-BF9E-D5AD-5537A159B3D8}"/>
              </a:ext>
            </a:extLst>
          </p:cNvPr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69" name="Passive analyser sandwiched between layers of GEM charged particle trackers…">
            <a:extLst>
              <a:ext uri="{FF2B5EF4-FFF2-40B4-BE49-F238E27FC236}">
                <a16:creationId xmlns:a16="http://schemas.microsoft.com/office/drawing/2014/main" id="{E3FABEB8-FE2B-7EE5-4FB9-5C3AFE5719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7634" y="3131552"/>
            <a:ext cx="10302688" cy="425423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Passive analyser sandwiched between layers of GEM charged particle trackers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Look for events where you have neutron into the analyser that undergoes charge exchange 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Plot counts vs </a:t>
            </a:r>
            <a:r>
              <a:rPr lang="en-GB" sz="3900" noProof="0" dirty="0">
                <a:solidFill>
                  <a:schemeClr val="accent4">
                    <a:lumMod val="50000"/>
                  </a:schemeClr>
                </a:solidFill>
              </a:rPr>
              <a:t>Φ </a:t>
            </a:r>
            <a:r>
              <a:rPr lang="en-GB" sz="3900" noProof="0" dirty="0"/>
              <a:t>angle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endParaRPr lang="en-GB" sz="3900" noProof="0" dirty="0"/>
          </a:p>
        </p:txBody>
      </p:sp>
      <p:sp>
        <p:nvSpPr>
          <p:cNvPr id="470" name="Line">
            <a:extLst>
              <a:ext uri="{FF2B5EF4-FFF2-40B4-BE49-F238E27FC236}">
                <a16:creationId xmlns:a16="http://schemas.microsoft.com/office/drawing/2014/main" id="{5A07E561-88B4-7127-B62D-CF76D7F8DC44}"/>
              </a:ext>
            </a:extLst>
          </p:cNvPr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1" name="Line">
            <a:extLst>
              <a:ext uri="{FF2B5EF4-FFF2-40B4-BE49-F238E27FC236}">
                <a16:creationId xmlns:a16="http://schemas.microsoft.com/office/drawing/2014/main" id="{8F4451C3-855D-266E-0BC9-8CF3CE5DC579}"/>
              </a:ext>
            </a:extLst>
          </p:cNvPr>
          <p:cNvSpPr/>
          <p:nvPr/>
        </p:nvSpPr>
        <p:spPr>
          <a:xfrm>
            <a:off x="12656416" y="5130671"/>
            <a:ext cx="4423081" cy="1110152"/>
          </a:xfrm>
          <a:prstGeom prst="line">
            <a:avLst/>
          </a:prstGeom>
          <a:ln w="165100">
            <a:solidFill>
              <a:schemeClr val="accent1">
                <a:alpha val="40000"/>
              </a:schemeClr>
            </a:solidFill>
            <a:miter lim="400000"/>
            <a:tailEnd type="triangle" w="med" len="med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3" name="Parallelogram">
            <a:extLst>
              <a:ext uri="{FF2B5EF4-FFF2-40B4-BE49-F238E27FC236}">
                <a16:creationId xmlns:a16="http://schemas.microsoft.com/office/drawing/2014/main" id="{3DC8683A-5BEF-6508-3461-869920F4977D}"/>
              </a:ext>
            </a:extLst>
          </p:cNvPr>
          <p:cNvSpPr/>
          <p:nvPr/>
        </p:nvSpPr>
        <p:spPr>
          <a:xfrm rot="5400000" flipH="1">
            <a:off x="13413833" y="6128459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4" name="Parallelogram">
            <a:extLst>
              <a:ext uri="{FF2B5EF4-FFF2-40B4-BE49-F238E27FC236}">
                <a16:creationId xmlns:a16="http://schemas.microsoft.com/office/drawing/2014/main" id="{E0B5831E-53E1-1885-CECA-73317810F186}"/>
              </a:ext>
            </a:extLst>
          </p:cNvPr>
          <p:cNvSpPr/>
          <p:nvPr/>
        </p:nvSpPr>
        <p:spPr>
          <a:xfrm rot="5400000" flipH="1">
            <a:off x="13094335" y="6098030"/>
            <a:ext cx="5659689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5" name="Parallelogram">
            <a:extLst>
              <a:ext uri="{FF2B5EF4-FFF2-40B4-BE49-F238E27FC236}">
                <a16:creationId xmlns:a16="http://schemas.microsoft.com/office/drawing/2014/main" id="{07163969-4B4B-CC99-8AE5-D99DEEC4B830}"/>
              </a:ext>
            </a:extLst>
          </p:cNvPr>
          <p:cNvSpPr/>
          <p:nvPr/>
        </p:nvSpPr>
        <p:spPr>
          <a:xfrm rot="5400000" flipH="1">
            <a:off x="12759622" y="6067602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6" name="Parallelogram">
            <a:extLst>
              <a:ext uri="{FF2B5EF4-FFF2-40B4-BE49-F238E27FC236}">
                <a16:creationId xmlns:a16="http://schemas.microsoft.com/office/drawing/2014/main" id="{8F5D7489-76B6-1FE4-3EAA-8BC8B8F9F62C}"/>
              </a:ext>
            </a:extLst>
          </p:cNvPr>
          <p:cNvSpPr/>
          <p:nvPr/>
        </p:nvSpPr>
        <p:spPr>
          <a:xfrm rot="5400000" flipH="1">
            <a:off x="16593604" y="6402314"/>
            <a:ext cx="5659688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7" name="Parallelogram">
            <a:extLst>
              <a:ext uri="{FF2B5EF4-FFF2-40B4-BE49-F238E27FC236}">
                <a16:creationId xmlns:a16="http://schemas.microsoft.com/office/drawing/2014/main" id="{6EF6321F-2E3E-E05E-6055-BD37E7D437F0}"/>
              </a:ext>
            </a:extLst>
          </p:cNvPr>
          <p:cNvSpPr/>
          <p:nvPr/>
        </p:nvSpPr>
        <p:spPr>
          <a:xfrm rot="5400000" flipH="1">
            <a:off x="16243678" y="6371886"/>
            <a:ext cx="5659688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8" name="Parallelogram">
            <a:extLst>
              <a:ext uri="{FF2B5EF4-FFF2-40B4-BE49-F238E27FC236}">
                <a16:creationId xmlns:a16="http://schemas.microsoft.com/office/drawing/2014/main" id="{794BA618-4A16-B88C-C57F-58D1A3F7D6A4}"/>
              </a:ext>
            </a:extLst>
          </p:cNvPr>
          <p:cNvSpPr/>
          <p:nvPr/>
        </p:nvSpPr>
        <p:spPr>
          <a:xfrm rot="5400000" flipH="1">
            <a:off x="15893751" y="6257266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9" name="Parallelogram">
            <a:extLst>
              <a:ext uri="{FF2B5EF4-FFF2-40B4-BE49-F238E27FC236}">
                <a16:creationId xmlns:a16="http://schemas.microsoft.com/office/drawing/2014/main" id="{742B0E14-AB8E-F9AC-9C8E-91C645A3C6C6}"/>
              </a:ext>
            </a:extLst>
          </p:cNvPr>
          <p:cNvSpPr/>
          <p:nvPr/>
        </p:nvSpPr>
        <p:spPr>
          <a:xfrm rot="5400000" flipH="1">
            <a:off x="15559037" y="6371886"/>
            <a:ext cx="5659689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0" name="Neutron">
            <a:extLst>
              <a:ext uri="{FF2B5EF4-FFF2-40B4-BE49-F238E27FC236}">
                <a16:creationId xmlns:a16="http://schemas.microsoft.com/office/drawing/2014/main" id="{052E3731-036F-B782-CC86-D30E077C866F}"/>
              </a:ext>
            </a:extLst>
          </p:cNvPr>
          <p:cNvSpPr txBox="1"/>
          <p:nvPr/>
        </p:nvSpPr>
        <p:spPr>
          <a:xfrm>
            <a:off x="11313708" y="5380136"/>
            <a:ext cx="2747688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lang="en-GB" noProof="0" dirty="0"/>
              <a:t>Neutron</a:t>
            </a:r>
          </a:p>
        </p:txBody>
      </p:sp>
      <p:sp>
        <p:nvSpPr>
          <p:cNvPr id="481" name="Proton">
            <a:extLst>
              <a:ext uri="{FF2B5EF4-FFF2-40B4-BE49-F238E27FC236}">
                <a16:creationId xmlns:a16="http://schemas.microsoft.com/office/drawing/2014/main" id="{112E3415-E1F9-8194-CA7B-531F98277027}"/>
              </a:ext>
            </a:extLst>
          </p:cNvPr>
          <p:cNvSpPr txBox="1"/>
          <p:nvPr/>
        </p:nvSpPr>
        <p:spPr>
          <a:xfrm>
            <a:off x="21638323" y="9292020"/>
            <a:ext cx="2314630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noProof="0" dirty="0"/>
              <a:t>Proton</a:t>
            </a:r>
          </a:p>
        </p:txBody>
      </p:sp>
      <p:sp>
        <p:nvSpPr>
          <p:cNvPr id="482" name="Parallelogram">
            <a:extLst>
              <a:ext uri="{FF2B5EF4-FFF2-40B4-BE49-F238E27FC236}">
                <a16:creationId xmlns:a16="http://schemas.microsoft.com/office/drawing/2014/main" id="{9C29DD46-D440-A57D-13FA-B5309EED800A}"/>
              </a:ext>
            </a:extLst>
          </p:cNvPr>
          <p:cNvSpPr/>
          <p:nvPr/>
        </p:nvSpPr>
        <p:spPr>
          <a:xfrm rot="5400000" flipH="1">
            <a:off x="14367526" y="6071791"/>
            <a:ext cx="5659691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4" name="Rectangle">
            <a:extLst>
              <a:ext uri="{FF2B5EF4-FFF2-40B4-BE49-F238E27FC236}">
                <a16:creationId xmlns:a16="http://schemas.microsoft.com/office/drawing/2014/main" id="{FDA2735C-30CC-E8D0-861F-6A5598535440}"/>
              </a:ext>
            </a:extLst>
          </p:cNvPr>
          <p:cNvSpPr/>
          <p:nvPr/>
        </p:nvSpPr>
        <p:spPr>
          <a:xfrm rot="1200000">
            <a:off x="16958745" y="8714876"/>
            <a:ext cx="273857" cy="562927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3" name="Rectangle">
            <a:extLst>
              <a:ext uri="{FF2B5EF4-FFF2-40B4-BE49-F238E27FC236}">
                <a16:creationId xmlns:a16="http://schemas.microsoft.com/office/drawing/2014/main" id="{54F0AD97-C054-7D82-6792-B02772DDD39C}"/>
              </a:ext>
            </a:extLst>
          </p:cNvPr>
          <p:cNvSpPr/>
          <p:nvPr/>
        </p:nvSpPr>
        <p:spPr>
          <a:xfrm rot="1320000">
            <a:off x="17405507" y="3579956"/>
            <a:ext cx="243428" cy="562927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5" name="Parallelogram">
            <a:extLst>
              <a:ext uri="{FF2B5EF4-FFF2-40B4-BE49-F238E27FC236}">
                <a16:creationId xmlns:a16="http://schemas.microsoft.com/office/drawing/2014/main" id="{550DA0BA-057F-3E82-F1AB-197BE7D78B66}"/>
              </a:ext>
            </a:extLst>
          </p:cNvPr>
          <p:cNvSpPr/>
          <p:nvPr/>
        </p:nvSpPr>
        <p:spPr>
          <a:xfrm rot="5400000" flipH="1">
            <a:off x="14600542" y="6158887"/>
            <a:ext cx="5659690" cy="62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6" name="Line">
            <a:extLst>
              <a:ext uri="{FF2B5EF4-FFF2-40B4-BE49-F238E27FC236}">
                <a16:creationId xmlns:a16="http://schemas.microsoft.com/office/drawing/2014/main" id="{4264C091-8F28-EA63-D50B-6CF1AA16A073}"/>
              </a:ext>
            </a:extLst>
          </p:cNvPr>
          <p:cNvSpPr/>
          <p:nvPr/>
        </p:nvSpPr>
        <p:spPr>
          <a:xfrm>
            <a:off x="16898892" y="4774393"/>
            <a:ext cx="218119" cy="6712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87" name="Line">
            <a:extLst>
              <a:ext uri="{FF2B5EF4-FFF2-40B4-BE49-F238E27FC236}">
                <a16:creationId xmlns:a16="http://schemas.microsoft.com/office/drawing/2014/main" id="{4E1CE076-697D-C596-0D7A-77C3185164B1}"/>
              </a:ext>
            </a:extLst>
          </p:cNvPr>
          <p:cNvSpPr/>
          <p:nvPr/>
        </p:nvSpPr>
        <p:spPr>
          <a:xfrm>
            <a:off x="16872507" y="9213811"/>
            <a:ext cx="247201" cy="7607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61" name="Line">
            <a:extLst>
              <a:ext uri="{FF2B5EF4-FFF2-40B4-BE49-F238E27FC236}">
                <a16:creationId xmlns:a16="http://schemas.microsoft.com/office/drawing/2014/main" id="{0400194B-FEFE-0E81-D8A3-02624790884B}"/>
              </a:ext>
            </a:extLst>
          </p:cNvPr>
          <p:cNvSpPr/>
          <p:nvPr/>
        </p:nvSpPr>
        <p:spPr>
          <a:xfrm flipH="1" flipV="1">
            <a:off x="17320611" y="6328382"/>
            <a:ext cx="6751304" cy="5802515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88" name="Line">
            <a:extLst>
              <a:ext uri="{FF2B5EF4-FFF2-40B4-BE49-F238E27FC236}">
                <a16:creationId xmlns:a16="http://schemas.microsoft.com/office/drawing/2014/main" id="{20ADA9B5-DE3C-1660-2C66-825EA52587B9}"/>
              </a:ext>
            </a:extLst>
          </p:cNvPr>
          <p:cNvSpPr/>
          <p:nvPr/>
        </p:nvSpPr>
        <p:spPr>
          <a:xfrm>
            <a:off x="17496964" y="3564861"/>
            <a:ext cx="247201" cy="7607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89" name="Line">
            <a:extLst>
              <a:ext uri="{FF2B5EF4-FFF2-40B4-BE49-F238E27FC236}">
                <a16:creationId xmlns:a16="http://schemas.microsoft.com/office/drawing/2014/main" id="{20685DAF-412A-E124-80B7-B86FAA8BF6E0}"/>
              </a:ext>
            </a:extLst>
          </p:cNvPr>
          <p:cNvSpPr/>
          <p:nvPr/>
        </p:nvSpPr>
        <p:spPr>
          <a:xfrm flipV="1">
            <a:off x="16888394" y="8752911"/>
            <a:ext cx="1094" cy="471640"/>
          </a:xfrm>
          <a:prstGeom prst="line">
            <a:avLst/>
          </a:prstGeom>
          <a:noFill/>
          <a:ln w="2159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91" name="Line">
            <a:extLst>
              <a:ext uri="{FF2B5EF4-FFF2-40B4-BE49-F238E27FC236}">
                <a16:creationId xmlns:a16="http://schemas.microsoft.com/office/drawing/2014/main" id="{DD52A437-D509-930C-9CED-B39EEC37A1AB}"/>
              </a:ext>
            </a:extLst>
          </p:cNvPr>
          <p:cNvSpPr/>
          <p:nvPr/>
        </p:nvSpPr>
        <p:spPr>
          <a:xfrm>
            <a:off x="17546178" y="6419850"/>
            <a:ext cx="4786058" cy="2896378"/>
          </a:xfrm>
          <a:prstGeom prst="line">
            <a:avLst/>
          </a:prstGeom>
          <a:ln w="165100">
            <a:solidFill>
              <a:schemeClr val="accent5">
                <a:lumOff val="-29866"/>
                <a:alpha val="49000"/>
              </a:schemeClr>
            </a:solidFill>
            <a:miter lim="400000"/>
            <a:headEnd type="none" w="sm" len="sm"/>
            <a:tailEnd type="triangle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2" name="Line">
            <a:extLst>
              <a:ext uri="{FF2B5EF4-FFF2-40B4-BE49-F238E27FC236}">
                <a16:creationId xmlns:a16="http://schemas.microsoft.com/office/drawing/2014/main" id="{ED92BAEC-C4FA-826D-AF78-6B75D17CA718}"/>
              </a:ext>
            </a:extLst>
          </p:cNvPr>
          <p:cNvSpPr/>
          <p:nvPr/>
        </p:nvSpPr>
        <p:spPr>
          <a:xfrm>
            <a:off x="12726970" y="5129457"/>
            <a:ext cx="4143766" cy="1055443"/>
          </a:xfrm>
          <a:prstGeom prst="line">
            <a:avLst/>
          </a:prstGeom>
          <a:ln w="38100" cap="rnd">
            <a:solidFill>
              <a:srgbClr val="0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94" name="Shape">
            <a:extLst>
              <a:ext uri="{FF2B5EF4-FFF2-40B4-BE49-F238E27FC236}">
                <a16:creationId xmlns:a16="http://schemas.microsoft.com/office/drawing/2014/main" id="{ED50AB9D-B4E2-CF1C-3C3F-4A0F01115A25}"/>
              </a:ext>
            </a:extLst>
          </p:cNvPr>
          <p:cNvSpPr/>
          <p:nvPr/>
        </p:nvSpPr>
        <p:spPr>
          <a:xfrm rot="11611499">
            <a:off x="12222188" y="4584549"/>
            <a:ext cx="365916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5" name="Circle">
            <a:extLst>
              <a:ext uri="{FF2B5EF4-FFF2-40B4-BE49-F238E27FC236}">
                <a16:creationId xmlns:a16="http://schemas.microsoft.com/office/drawing/2014/main" id="{082105C1-4104-949D-27E3-9DE7C7BD7B9E}"/>
              </a:ext>
            </a:extLst>
          </p:cNvPr>
          <p:cNvSpPr/>
          <p:nvPr/>
        </p:nvSpPr>
        <p:spPr>
          <a:xfrm>
            <a:off x="12255033" y="4841519"/>
            <a:ext cx="330200" cy="330200"/>
          </a:xfrm>
          <a:prstGeom prst="ellipse">
            <a:avLst/>
          </a:pr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6" name="Circle">
            <a:extLst>
              <a:ext uri="{FF2B5EF4-FFF2-40B4-BE49-F238E27FC236}">
                <a16:creationId xmlns:a16="http://schemas.microsoft.com/office/drawing/2014/main" id="{4511F715-CAD7-B6FA-5BA2-767DF29539FC}"/>
              </a:ext>
            </a:extLst>
          </p:cNvPr>
          <p:cNvSpPr/>
          <p:nvPr/>
        </p:nvSpPr>
        <p:spPr>
          <a:xfrm>
            <a:off x="22281467" y="9233902"/>
            <a:ext cx="330200" cy="330200"/>
          </a:xfrm>
          <a:prstGeom prst="ellipse">
            <a:avLst/>
          </a:prstGeom>
          <a:blipFill>
            <a:blip r:embed="rId5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7" name="Arrow">
            <a:extLst>
              <a:ext uri="{FF2B5EF4-FFF2-40B4-BE49-F238E27FC236}">
                <a16:creationId xmlns:a16="http://schemas.microsoft.com/office/drawing/2014/main" id="{C8E44439-1FDE-2593-DD9C-04706293E702}"/>
              </a:ext>
            </a:extLst>
          </p:cNvPr>
          <p:cNvSpPr/>
          <p:nvPr/>
        </p:nvSpPr>
        <p:spPr>
          <a:xfrm rot="20729447">
            <a:off x="7516326" y="12929087"/>
            <a:ext cx="730471" cy="683956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507" name="Analyser">
            <a:extLst>
              <a:ext uri="{FF2B5EF4-FFF2-40B4-BE49-F238E27FC236}">
                <a16:creationId xmlns:a16="http://schemas.microsoft.com/office/drawing/2014/main" id="{857AFB2F-7C8C-3740-E8B1-B19754975C69}"/>
              </a:ext>
            </a:extLst>
          </p:cNvPr>
          <p:cNvSpPr txBox="1"/>
          <p:nvPr/>
        </p:nvSpPr>
        <p:spPr>
          <a:xfrm>
            <a:off x="15861079" y="9402750"/>
            <a:ext cx="2565401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r>
              <a:rPr lang="en-GB" noProof="0" dirty="0"/>
              <a:t>Analyser</a:t>
            </a:r>
          </a:p>
        </p:txBody>
      </p:sp>
      <p:sp>
        <p:nvSpPr>
          <p:cNvPr id="508" name="HCal">
            <a:extLst>
              <a:ext uri="{FF2B5EF4-FFF2-40B4-BE49-F238E27FC236}">
                <a16:creationId xmlns:a16="http://schemas.microsoft.com/office/drawing/2014/main" id="{FFF7293F-6E78-FB05-4D95-C2024E82F1BE}"/>
              </a:ext>
            </a:extLst>
          </p:cNvPr>
          <p:cNvSpPr txBox="1"/>
          <p:nvPr/>
        </p:nvSpPr>
        <p:spPr>
          <a:xfrm>
            <a:off x="22466127" y="2081869"/>
            <a:ext cx="2565400" cy="9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rPr lang="en-GB" noProof="0" dirty="0" err="1"/>
              <a:t>HCal</a:t>
            </a:r>
            <a:endParaRPr lang="en-GB" noProof="0" dirty="0"/>
          </a:p>
        </p:txBody>
      </p:sp>
      <p:sp>
        <p:nvSpPr>
          <p:cNvPr id="509" name="Line">
            <a:extLst>
              <a:ext uri="{FF2B5EF4-FFF2-40B4-BE49-F238E27FC236}">
                <a16:creationId xmlns:a16="http://schemas.microsoft.com/office/drawing/2014/main" id="{474E81F8-1DC6-1F20-D985-FEB87AF7A71A}"/>
              </a:ext>
            </a:extLst>
          </p:cNvPr>
          <p:cNvSpPr/>
          <p:nvPr/>
        </p:nvSpPr>
        <p:spPr>
          <a:xfrm>
            <a:off x="3384020" y="10291820"/>
            <a:ext cx="2578554" cy="1231478"/>
          </a:xfrm>
          <a:prstGeom prst="line">
            <a:avLst/>
          </a:prstGeom>
          <a:ln w="165100">
            <a:solidFill>
              <a:schemeClr val="accent1">
                <a:alpha val="40000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510" name="Line">
            <a:extLst>
              <a:ext uri="{FF2B5EF4-FFF2-40B4-BE49-F238E27FC236}">
                <a16:creationId xmlns:a16="http://schemas.microsoft.com/office/drawing/2014/main" id="{B80B122D-7079-CE9A-CBF4-9E72042AAEF9}"/>
              </a:ext>
            </a:extLst>
          </p:cNvPr>
          <p:cNvSpPr/>
          <p:nvPr/>
        </p:nvSpPr>
        <p:spPr>
          <a:xfrm>
            <a:off x="5901838" y="11465343"/>
            <a:ext cx="2403256" cy="1522253"/>
          </a:xfrm>
          <a:prstGeom prst="line">
            <a:avLst/>
          </a:prstGeom>
          <a:ln w="165100">
            <a:solidFill>
              <a:schemeClr val="accent5">
                <a:lumOff val="-29866"/>
                <a:alpha val="49000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FDCA036-BE3E-15CB-90E6-B9F9AA74E0CE}"/>
              </a:ext>
            </a:extLst>
          </p:cNvPr>
          <p:cNvGrpSpPr/>
          <p:nvPr/>
        </p:nvGrpSpPr>
        <p:grpSpPr>
          <a:xfrm>
            <a:off x="25818127" y="1526892"/>
            <a:ext cx="1124283" cy="10915356"/>
            <a:chOff x="23256045" y="2003895"/>
            <a:chExt cx="1124283" cy="10915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A6A801-4B51-8D05-D495-2EBEC1BFCEDF}"/>
                </a:ext>
              </a:extLst>
            </p:cNvPr>
            <p:cNvSpPr/>
            <p:nvPr/>
          </p:nvSpPr>
          <p:spPr>
            <a:xfrm>
              <a:off x="23256045" y="4348768"/>
              <a:ext cx="751295" cy="8570483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2505188 h 3724388"/>
                <a:gd name="connsiteX4" fmla="*/ 0 w 1955166"/>
                <a:gd name="connsiteY4" fmla="*/ 0 h 3724388"/>
                <a:gd name="connsiteX0" fmla="*/ 25400 w 1955166"/>
                <a:gd name="connsiteY0" fmla="*/ 0 h 4460988"/>
                <a:gd name="connsiteX1" fmla="*/ 1955166 w 1955166"/>
                <a:gd name="connsiteY1" fmla="*/ 736600 h 4460988"/>
                <a:gd name="connsiteX2" fmla="*/ 1955166 w 1955166"/>
                <a:gd name="connsiteY2" fmla="*/ 4460988 h 4460988"/>
                <a:gd name="connsiteX3" fmla="*/ 0 w 1955166"/>
                <a:gd name="connsiteY3" fmla="*/ 3241788 h 4460988"/>
                <a:gd name="connsiteX4" fmla="*/ 25400 w 1955166"/>
                <a:gd name="connsiteY4" fmla="*/ 0 h 4460988"/>
                <a:gd name="connsiteX0" fmla="*/ 0 w 1955166"/>
                <a:gd name="connsiteY0" fmla="*/ 0 h 4410188"/>
                <a:gd name="connsiteX1" fmla="*/ 1955166 w 1955166"/>
                <a:gd name="connsiteY1" fmla="*/ 685800 h 4410188"/>
                <a:gd name="connsiteX2" fmla="*/ 1955166 w 1955166"/>
                <a:gd name="connsiteY2" fmla="*/ 4410188 h 4410188"/>
                <a:gd name="connsiteX3" fmla="*/ 0 w 1955166"/>
                <a:gd name="connsiteY3" fmla="*/ 3190988 h 4410188"/>
                <a:gd name="connsiteX4" fmla="*/ 0 w 1955166"/>
                <a:gd name="connsiteY4" fmla="*/ 0 h 4410188"/>
                <a:gd name="connsiteX0" fmla="*/ 1209675 w 1955166"/>
                <a:gd name="connsiteY0" fmla="*/ 0 h 5896088"/>
                <a:gd name="connsiteX1" fmla="*/ 1955166 w 1955166"/>
                <a:gd name="connsiteY1" fmla="*/ 217170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1209675 w 1955166"/>
                <a:gd name="connsiteY0" fmla="*/ 0 h 5896088"/>
                <a:gd name="connsiteX1" fmla="*/ 1926591 w 1955166"/>
                <a:gd name="connsiteY1" fmla="*/ 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0 w 745491"/>
                <a:gd name="connsiteY0" fmla="*/ 0 h 5896088"/>
                <a:gd name="connsiteX1" fmla="*/ 716916 w 745491"/>
                <a:gd name="connsiteY1" fmla="*/ 0 h 5896088"/>
                <a:gd name="connsiteX2" fmla="*/ 745491 w 745491"/>
                <a:gd name="connsiteY2" fmla="*/ 5896088 h 5896088"/>
                <a:gd name="connsiteX3" fmla="*/ 85725 w 745491"/>
                <a:gd name="connsiteY3" fmla="*/ 5476988 h 5896088"/>
                <a:gd name="connsiteX4" fmla="*/ 0 w 745491"/>
                <a:gd name="connsiteY4" fmla="*/ 0 h 5896088"/>
                <a:gd name="connsiteX0" fmla="*/ 0 w 669929"/>
                <a:gd name="connsiteY0" fmla="*/ 0 h 6030855"/>
                <a:gd name="connsiteX1" fmla="*/ 641354 w 669929"/>
                <a:gd name="connsiteY1" fmla="*/ 134767 h 6030855"/>
                <a:gd name="connsiteX2" fmla="*/ 669929 w 669929"/>
                <a:gd name="connsiteY2" fmla="*/ 6030855 h 6030855"/>
                <a:gd name="connsiteX3" fmla="*/ 10163 w 669929"/>
                <a:gd name="connsiteY3" fmla="*/ 5611755 h 6030855"/>
                <a:gd name="connsiteX4" fmla="*/ 0 w 669929"/>
                <a:gd name="connsiteY4" fmla="*/ 0 h 6030855"/>
                <a:gd name="connsiteX0" fmla="*/ 9214 w 679143"/>
                <a:gd name="connsiteY0" fmla="*/ 0 h 8826914"/>
                <a:gd name="connsiteX1" fmla="*/ 650568 w 679143"/>
                <a:gd name="connsiteY1" fmla="*/ 134767 h 8826914"/>
                <a:gd name="connsiteX2" fmla="*/ 679143 w 679143"/>
                <a:gd name="connsiteY2" fmla="*/ 6030855 h 8826914"/>
                <a:gd name="connsiteX3" fmla="*/ 487 w 679143"/>
                <a:gd name="connsiteY3" fmla="*/ 8826914 h 8826914"/>
                <a:gd name="connsiteX4" fmla="*/ 9214 w 679143"/>
                <a:gd name="connsiteY4" fmla="*/ 0 h 8826914"/>
                <a:gd name="connsiteX0" fmla="*/ 9214 w 698033"/>
                <a:gd name="connsiteY0" fmla="*/ 0 h 9438539"/>
                <a:gd name="connsiteX1" fmla="*/ 650568 w 698033"/>
                <a:gd name="connsiteY1" fmla="*/ 134767 h 9438539"/>
                <a:gd name="connsiteX2" fmla="*/ 698033 w 698033"/>
                <a:gd name="connsiteY2" fmla="*/ 9438539 h 9438539"/>
                <a:gd name="connsiteX3" fmla="*/ 487 w 698033"/>
                <a:gd name="connsiteY3" fmla="*/ 8826914 h 9438539"/>
                <a:gd name="connsiteX4" fmla="*/ 9214 w 698033"/>
                <a:gd name="connsiteY4" fmla="*/ 0 h 9438539"/>
                <a:gd name="connsiteX0" fmla="*/ 27853 w 716672"/>
                <a:gd name="connsiteY0" fmla="*/ 0 h 9438539"/>
                <a:gd name="connsiteX1" fmla="*/ 669207 w 716672"/>
                <a:gd name="connsiteY1" fmla="*/ 134767 h 9438539"/>
                <a:gd name="connsiteX2" fmla="*/ 716672 w 716672"/>
                <a:gd name="connsiteY2" fmla="*/ 9438539 h 9438539"/>
                <a:gd name="connsiteX3" fmla="*/ 235 w 716672"/>
                <a:gd name="connsiteY3" fmla="*/ 9154206 h 9438539"/>
                <a:gd name="connsiteX4" fmla="*/ 27853 w 716672"/>
                <a:gd name="connsiteY4" fmla="*/ 0 h 9438539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9154206 h 9207510"/>
                <a:gd name="connsiteX4" fmla="*/ 27853 w 773343"/>
                <a:gd name="connsiteY4" fmla="*/ 0 h 9207510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8980934 h 9207510"/>
                <a:gd name="connsiteX4" fmla="*/ 27853 w 773343"/>
                <a:gd name="connsiteY4" fmla="*/ 0 h 9207510"/>
                <a:gd name="connsiteX0" fmla="*/ 18490 w 773425"/>
                <a:gd name="connsiteY0" fmla="*/ 0 h 9101622"/>
                <a:gd name="connsiteX1" fmla="*/ 669289 w 773425"/>
                <a:gd name="connsiteY1" fmla="*/ 28879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18490 w 773425"/>
                <a:gd name="connsiteY0" fmla="*/ 0 h 9101622"/>
                <a:gd name="connsiteX1" fmla="*/ 650399 w 773425"/>
                <a:gd name="connsiteY1" fmla="*/ 48131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4460 w 759395"/>
                <a:gd name="connsiteY0" fmla="*/ 0 h 9101622"/>
                <a:gd name="connsiteX1" fmla="*/ 636369 w 759395"/>
                <a:gd name="connsiteY1" fmla="*/ 48131 h 9101622"/>
                <a:gd name="connsiteX2" fmla="*/ 759395 w 759395"/>
                <a:gd name="connsiteY2" fmla="*/ 9101622 h 9101622"/>
                <a:gd name="connsiteX3" fmla="*/ 680 w 759395"/>
                <a:gd name="connsiteY3" fmla="*/ 8508333 h 9101622"/>
                <a:gd name="connsiteX4" fmla="*/ 4460 w 759395"/>
                <a:gd name="connsiteY4" fmla="*/ 0 h 9101622"/>
                <a:gd name="connsiteX0" fmla="*/ 4460 w 745003"/>
                <a:gd name="connsiteY0" fmla="*/ 0 h 8661565"/>
                <a:gd name="connsiteX1" fmla="*/ 636369 w 745003"/>
                <a:gd name="connsiteY1" fmla="*/ 48131 h 8661565"/>
                <a:gd name="connsiteX2" fmla="*/ 745003 w 745003"/>
                <a:gd name="connsiteY2" fmla="*/ 8661565 h 8661565"/>
                <a:gd name="connsiteX3" fmla="*/ 680 w 745003"/>
                <a:gd name="connsiteY3" fmla="*/ 8508333 h 8661565"/>
                <a:gd name="connsiteX4" fmla="*/ 4460 w 745003"/>
                <a:gd name="connsiteY4" fmla="*/ 0 h 866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003" h="8661565">
                  <a:moveTo>
                    <a:pt x="4460" y="0"/>
                  </a:moveTo>
                  <a:lnTo>
                    <a:pt x="636369" y="48131"/>
                  </a:lnTo>
                  <a:lnTo>
                    <a:pt x="745003" y="8661565"/>
                  </a:lnTo>
                  <a:lnTo>
                    <a:pt x="680" y="8508333"/>
                  </a:lnTo>
                  <a:cubicBezTo>
                    <a:pt x="-2708" y="6637748"/>
                    <a:pt x="7848" y="1870585"/>
                    <a:pt x="44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FEBC3-0E94-E6E1-8C04-AC4BD765B763}"/>
                </a:ext>
              </a:extLst>
            </p:cNvPr>
            <p:cNvSpPr/>
            <p:nvPr/>
          </p:nvSpPr>
          <p:spPr>
            <a:xfrm>
              <a:off x="23950532" y="2285149"/>
              <a:ext cx="355598" cy="10563386"/>
            </a:xfrm>
            <a:custGeom>
              <a:avLst/>
              <a:gdLst>
                <a:gd name="connsiteX0" fmla="*/ 0 w 1978152"/>
                <a:gd name="connsiteY0" fmla="*/ 0 h 3772061"/>
                <a:gd name="connsiteX1" fmla="*/ 1978152 w 1978152"/>
                <a:gd name="connsiteY1" fmla="*/ 0 h 3772061"/>
                <a:gd name="connsiteX2" fmla="*/ 1978152 w 1978152"/>
                <a:gd name="connsiteY2" fmla="*/ 3772061 h 3772061"/>
                <a:gd name="connsiteX3" fmla="*/ 0 w 1978152"/>
                <a:gd name="connsiteY3" fmla="*/ 3772061 h 3772061"/>
                <a:gd name="connsiteX4" fmla="*/ 0 w 1978152"/>
                <a:gd name="connsiteY4" fmla="*/ 0 h 3772061"/>
                <a:gd name="connsiteX0" fmla="*/ 0 w 1978152"/>
                <a:gd name="connsiteY0" fmla="*/ 438150 h 4210211"/>
                <a:gd name="connsiteX1" fmla="*/ 1882902 w 1978152"/>
                <a:gd name="connsiteY1" fmla="*/ 0 h 4210211"/>
                <a:gd name="connsiteX2" fmla="*/ 1978152 w 1978152"/>
                <a:gd name="connsiteY2" fmla="*/ 4210211 h 4210211"/>
                <a:gd name="connsiteX3" fmla="*/ 0 w 1978152"/>
                <a:gd name="connsiteY3" fmla="*/ 4210211 h 4210211"/>
                <a:gd name="connsiteX4" fmla="*/ 0 w 1978152"/>
                <a:gd name="connsiteY4" fmla="*/ 438150 h 4210211"/>
                <a:gd name="connsiteX0" fmla="*/ 0 w 1997202"/>
                <a:gd name="connsiteY0" fmla="*/ 533400 h 4210211"/>
                <a:gd name="connsiteX1" fmla="*/ 1901952 w 1997202"/>
                <a:gd name="connsiteY1" fmla="*/ 0 h 4210211"/>
                <a:gd name="connsiteX2" fmla="*/ 1997202 w 1997202"/>
                <a:gd name="connsiteY2" fmla="*/ 4210211 h 4210211"/>
                <a:gd name="connsiteX3" fmla="*/ 19050 w 1997202"/>
                <a:gd name="connsiteY3" fmla="*/ 4210211 h 4210211"/>
                <a:gd name="connsiteX4" fmla="*/ 0 w 1997202"/>
                <a:gd name="connsiteY4" fmla="*/ 533400 h 4210211"/>
                <a:gd name="connsiteX0" fmla="*/ 0 w 1959102"/>
                <a:gd name="connsiteY0" fmla="*/ 533400 h 4210211"/>
                <a:gd name="connsiteX1" fmla="*/ 1901952 w 1959102"/>
                <a:gd name="connsiteY1" fmla="*/ 0 h 4210211"/>
                <a:gd name="connsiteX2" fmla="*/ 1959102 w 1959102"/>
                <a:gd name="connsiteY2" fmla="*/ 3308511 h 4210211"/>
                <a:gd name="connsiteX3" fmla="*/ 19050 w 1959102"/>
                <a:gd name="connsiteY3" fmla="*/ 4210211 h 4210211"/>
                <a:gd name="connsiteX4" fmla="*/ 0 w 1959102"/>
                <a:gd name="connsiteY4" fmla="*/ 533400 h 4210211"/>
                <a:gd name="connsiteX0" fmla="*/ 0 w 1959102"/>
                <a:gd name="connsiteY0" fmla="*/ 590550 h 4267361"/>
                <a:gd name="connsiteX1" fmla="*/ 1959102 w 1959102"/>
                <a:gd name="connsiteY1" fmla="*/ 0 h 4267361"/>
                <a:gd name="connsiteX2" fmla="*/ 1959102 w 1959102"/>
                <a:gd name="connsiteY2" fmla="*/ 3365661 h 4267361"/>
                <a:gd name="connsiteX3" fmla="*/ 19050 w 1959102"/>
                <a:gd name="connsiteY3" fmla="*/ 4267361 h 4267361"/>
                <a:gd name="connsiteX4" fmla="*/ 0 w 1959102"/>
                <a:gd name="connsiteY4" fmla="*/ 590550 h 4267361"/>
                <a:gd name="connsiteX0" fmla="*/ 0 w 1949577"/>
                <a:gd name="connsiteY0" fmla="*/ 0 h 5848511"/>
                <a:gd name="connsiteX1" fmla="*/ 1949577 w 1949577"/>
                <a:gd name="connsiteY1" fmla="*/ 1581150 h 5848511"/>
                <a:gd name="connsiteX2" fmla="*/ 1949577 w 1949577"/>
                <a:gd name="connsiteY2" fmla="*/ 4946811 h 5848511"/>
                <a:gd name="connsiteX3" fmla="*/ 9525 w 1949577"/>
                <a:gd name="connsiteY3" fmla="*/ 5848511 h 5848511"/>
                <a:gd name="connsiteX4" fmla="*/ 0 w 1949577"/>
                <a:gd name="connsiteY4" fmla="*/ 0 h 5848511"/>
                <a:gd name="connsiteX0" fmla="*/ 0 w 1949577"/>
                <a:gd name="connsiteY0" fmla="*/ 333375 h 6181886"/>
                <a:gd name="connsiteX1" fmla="*/ 1873377 w 1949577"/>
                <a:gd name="connsiteY1" fmla="*/ 0 h 6181886"/>
                <a:gd name="connsiteX2" fmla="*/ 1949577 w 1949577"/>
                <a:gd name="connsiteY2" fmla="*/ 5280186 h 6181886"/>
                <a:gd name="connsiteX3" fmla="*/ 9525 w 1949577"/>
                <a:gd name="connsiteY3" fmla="*/ 6181886 h 6181886"/>
                <a:gd name="connsiteX4" fmla="*/ 0 w 1949577"/>
                <a:gd name="connsiteY4" fmla="*/ 333375 h 6181886"/>
                <a:gd name="connsiteX0" fmla="*/ 0 w 1873377"/>
                <a:gd name="connsiteY0" fmla="*/ 333375 h 6181886"/>
                <a:gd name="connsiteX1" fmla="*/ 1873377 w 1873377"/>
                <a:gd name="connsiteY1" fmla="*/ 0 h 6181886"/>
                <a:gd name="connsiteX2" fmla="*/ 1818949 w 1873377"/>
                <a:gd name="connsiteY2" fmla="*/ 1230700 h 6181886"/>
                <a:gd name="connsiteX3" fmla="*/ 9525 w 1873377"/>
                <a:gd name="connsiteY3" fmla="*/ 6181886 h 6181886"/>
                <a:gd name="connsiteX4" fmla="*/ 0 w 1873377"/>
                <a:gd name="connsiteY4" fmla="*/ 333375 h 6181886"/>
                <a:gd name="connsiteX0" fmla="*/ 0 w 1873377"/>
                <a:gd name="connsiteY0" fmla="*/ 2873375 h 8721886"/>
                <a:gd name="connsiteX1" fmla="*/ 1873377 w 1873377"/>
                <a:gd name="connsiteY1" fmla="*/ 0 h 8721886"/>
                <a:gd name="connsiteX2" fmla="*/ 1818949 w 1873377"/>
                <a:gd name="connsiteY2" fmla="*/ 3770700 h 8721886"/>
                <a:gd name="connsiteX3" fmla="*/ 9525 w 1873377"/>
                <a:gd name="connsiteY3" fmla="*/ 8721886 h 8721886"/>
                <a:gd name="connsiteX4" fmla="*/ 0 w 1873377"/>
                <a:gd name="connsiteY4" fmla="*/ 2873375 h 87218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818949 w 1873377"/>
                <a:gd name="connsiteY2" fmla="*/ 37707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761799 w 1873377"/>
                <a:gd name="connsiteY2" fmla="*/ 62472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723574 w 1873377"/>
                <a:gd name="connsiteY2" fmla="*/ 546615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723574"/>
                <a:gd name="connsiteY0" fmla="*/ 2987675 h 11998486"/>
                <a:gd name="connsiteX1" fmla="*/ 530352 w 723574"/>
                <a:gd name="connsiteY1" fmla="*/ 0 h 11998486"/>
                <a:gd name="connsiteX2" fmla="*/ 723574 w 723574"/>
                <a:gd name="connsiteY2" fmla="*/ 5580450 h 11998486"/>
                <a:gd name="connsiteX3" fmla="*/ 9525 w 723574"/>
                <a:gd name="connsiteY3" fmla="*/ 11998486 h 11998486"/>
                <a:gd name="connsiteX4" fmla="*/ 0 w 723574"/>
                <a:gd name="connsiteY4" fmla="*/ 2987675 h 11998486"/>
                <a:gd name="connsiteX0" fmla="*/ 0 w 530352"/>
                <a:gd name="connsiteY0" fmla="*/ 2987675 h 11998486"/>
                <a:gd name="connsiteX1" fmla="*/ 530352 w 530352"/>
                <a:gd name="connsiteY1" fmla="*/ 0 h 11998486"/>
                <a:gd name="connsiteX2" fmla="*/ 523549 w 530352"/>
                <a:gd name="connsiteY2" fmla="*/ 6856800 h 11998486"/>
                <a:gd name="connsiteX3" fmla="*/ 9525 w 530352"/>
                <a:gd name="connsiteY3" fmla="*/ 11998486 h 11998486"/>
                <a:gd name="connsiteX4" fmla="*/ 0 w 530352"/>
                <a:gd name="connsiteY4" fmla="*/ 2987675 h 11998486"/>
                <a:gd name="connsiteX0" fmla="*/ 0 w 530352"/>
                <a:gd name="connsiteY0" fmla="*/ 2987675 h 11779411"/>
                <a:gd name="connsiteX1" fmla="*/ 530352 w 530352"/>
                <a:gd name="connsiteY1" fmla="*/ 0 h 11779411"/>
                <a:gd name="connsiteX2" fmla="*/ 523549 w 530352"/>
                <a:gd name="connsiteY2" fmla="*/ 6856800 h 11779411"/>
                <a:gd name="connsiteX3" fmla="*/ 57150 w 530352"/>
                <a:gd name="connsiteY3" fmla="*/ 11779411 h 11779411"/>
                <a:gd name="connsiteX4" fmla="*/ 0 w 530352"/>
                <a:gd name="connsiteY4" fmla="*/ 2987675 h 11779411"/>
                <a:gd name="connsiteX0" fmla="*/ 0 w 530352"/>
                <a:gd name="connsiteY0" fmla="*/ 2987675 h 11560336"/>
                <a:gd name="connsiteX1" fmla="*/ 530352 w 530352"/>
                <a:gd name="connsiteY1" fmla="*/ 0 h 11560336"/>
                <a:gd name="connsiteX2" fmla="*/ 523549 w 530352"/>
                <a:gd name="connsiteY2" fmla="*/ 6856800 h 11560336"/>
                <a:gd name="connsiteX3" fmla="*/ 76200 w 530352"/>
                <a:gd name="connsiteY3" fmla="*/ 11560336 h 11560336"/>
                <a:gd name="connsiteX4" fmla="*/ 0 w 530352"/>
                <a:gd name="connsiteY4" fmla="*/ 2987675 h 11560336"/>
                <a:gd name="connsiteX0" fmla="*/ 0 w 523574"/>
                <a:gd name="connsiteY0" fmla="*/ 2162175 h 10734836"/>
                <a:gd name="connsiteX1" fmla="*/ 377952 w 523574"/>
                <a:gd name="connsiteY1" fmla="*/ 0 h 10734836"/>
                <a:gd name="connsiteX2" fmla="*/ 523549 w 523574"/>
                <a:gd name="connsiteY2" fmla="*/ 6031300 h 10734836"/>
                <a:gd name="connsiteX3" fmla="*/ 76200 w 523574"/>
                <a:gd name="connsiteY3" fmla="*/ 10734836 h 10734836"/>
                <a:gd name="connsiteX4" fmla="*/ 0 w 523574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345749 w 377952"/>
                <a:gd name="connsiteY2" fmla="*/ 76696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282249 w 377952"/>
                <a:gd name="connsiteY2" fmla="*/ 77077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76200 w 384173"/>
                <a:gd name="connsiteY3" fmla="*/ 10734836 h 10734836"/>
                <a:gd name="connsiteX4" fmla="*/ 0 w 384173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202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710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563386"/>
                <a:gd name="connsiteX1" fmla="*/ 377952 w 384173"/>
                <a:gd name="connsiteY1" fmla="*/ 0 h 10563386"/>
                <a:gd name="connsiteX2" fmla="*/ 383849 w 384173"/>
                <a:gd name="connsiteY2" fmla="*/ 7745800 h 10563386"/>
                <a:gd name="connsiteX3" fmla="*/ 371061 w 384173"/>
                <a:gd name="connsiteY3" fmla="*/ 7849039 h 10563386"/>
                <a:gd name="connsiteX4" fmla="*/ 104775 w 384173"/>
                <a:gd name="connsiteY4" fmla="*/ 10563386 h 10563386"/>
                <a:gd name="connsiteX5" fmla="*/ 0 w 384173"/>
                <a:gd name="connsiteY5" fmla="*/ 2162175 h 10563386"/>
                <a:gd name="connsiteX0" fmla="*/ 0 w 355598"/>
                <a:gd name="connsiteY0" fmla="*/ 2162175 h 10563386"/>
                <a:gd name="connsiteX1" fmla="*/ 349377 w 355598"/>
                <a:gd name="connsiteY1" fmla="*/ 0 h 10563386"/>
                <a:gd name="connsiteX2" fmla="*/ 355274 w 355598"/>
                <a:gd name="connsiteY2" fmla="*/ 7745800 h 10563386"/>
                <a:gd name="connsiteX3" fmla="*/ 342486 w 355598"/>
                <a:gd name="connsiteY3" fmla="*/ 7849039 h 10563386"/>
                <a:gd name="connsiteX4" fmla="*/ 76200 w 355598"/>
                <a:gd name="connsiteY4" fmla="*/ 10563386 h 10563386"/>
                <a:gd name="connsiteX5" fmla="*/ 0 w 355598"/>
                <a:gd name="connsiteY5" fmla="*/ 2162175 h 1056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598" h="10563386">
                  <a:moveTo>
                    <a:pt x="0" y="2162175"/>
                  </a:moveTo>
                  <a:lnTo>
                    <a:pt x="349377" y="0"/>
                  </a:lnTo>
                  <a:cubicBezTo>
                    <a:pt x="347109" y="2285600"/>
                    <a:pt x="357542" y="5460200"/>
                    <a:pt x="355274" y="7745800"/>
                  </a:cubicBezTo>
                  <a:cubicBezTo>
                    <a:pt x="346778" y="7771746"/>
                    <a:pt x="350982" y="7823093"/>
                    <a:pt x="342486" y="7849039"/>
                  </a:cubicBezTo>
                  <a:lnTo>
                    <a:pt x="76200" y="10563386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CEA764-EC35-9FD4-1E0E-988166372C46}"/>
                </a:ext>
              </a:extLst>
            </p:cNvPr>
            <p:cNvSpPr/>
            <p:nvPr/>
          </p:nvSpPr>
          <p:spPr>
            <a:xfrm rot="17650201">
              <a:off x="22610490" y="2693232"/>
              <a:ext cx="2459176" cy="1080501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2322184"/>
                <a:gd name="connsiteY0" fmla="*/ 0 h 4123448"/>
                <a:gd name="connsiteX1" fmla="*/ 2322184 w 2322184"/>
                <a:gd name="connsiteY1" fmla="*/ 399060 h 4123448"/>
                <a:gd name="connsiteX2" fmla="*/ 2322184 w 2322184"/>
                <a:gd name="connsiteY2" fmla="*/ 4123448 h 4123448"/>
                <a:gd name="connsiteX3" fmla="*/ 367018 w 2322184"/>
                <a:gd name="connsiteY3" fmla="*/ 4123448 h 4123448"/>
                <a:gd name="connsiteX4" fmla="*/ 0 w 2322184"/>
                <a:gd name="connsiteY4" fmla="*/ 0 h 4123448"/>
                <a:gd name="connsiteX0" fmla="*/ 0 w 3440197"/>
                <a:gd name="connsiteY0" fmla="*/ 0 h 4123448"/>
                <a:gd name="connsiteX1" fmla="*/ 3440197 w 3440197"/>
                <a:gd name="connsiteY1" fmla="*/ 2006238 h 4123448"/>
                <a:gd name="connsiteX2" fmla="*/ 2322184 w 3440197"/>
                <a:gd name="connsiteY2" fmla="*/ 4123448 h 4123448"/>
                <a:gd name="connsiteX3" fmla="*/ 367018 w 3440197"/>
                <a:gd name="connsiteY3" fmla="*/ 4123448 h 4123448"/>
                <a:gd name="connsiteX4" fmla="*/ 0 w 3440197"/>
                <a:gd name="connsiteY4" fmla="*/ 0 h 4123448"/>
                <a:gd name="connsiteX0" fmla="*/ 0 w 3440197"/>
                <a:gd name="connsiteY0" fmla="*/ 0 h 5611523"/>
                <a:gd name="connsiteX1" fmla="*/ 3440197 w 3440197"/>
                <a:gd name="connsiteY1" fmla="*/ 2006238 h 5611523"/>
                <a:gd name="connsiteX2" fmla="*/ 1611902 w 3440197"/>
                <a:gd name="connsiteY2" fmla="*/ 5611523 h 5611523"/>
                <a:gd name="connsiteX3" fmla="*/ 367018 w 3440197"/>
                <a:gd name="connsiteY3" fmla="*/ 4123448 h 5611523"/>
                <a:gd name="connsiteX4" fmla="*/ 0 w 3440197"/>
                <a:gd name="connsiteY4" fmla="*/ 0 h 5611523"/>
                <a:gd name="connsiteX0" fmla="*/ 0 w 3212349"/>
                <a:gd name="connsiteY0" fmla="*/ 21318 h 3605285"/>
                <a:gd name="connsiteX1" fmla="*/ 3212349 w 3212349"/>
                <a:gd name="connsiteY1" fmla="*/ 0 h 3605285"/>
                <a:gd name="connsiteX2" fmla="*/ 1384054 w 3212349"/>
                <a:gd name="connsiteY2" fmla="*/ 3605285 h 3605285"/>
                <a:gd name="connsiteX3" fmla="*/ 139170 w 3212349"/>
                <a:gd name="connsiteY3" fmla="*/ 2117210 h 3605285"/>
                <a:gd name="connsiteX4" fmla="*/ 0 w 3212349"/>
                <a:gd name="connsiteY4" fmla="*/ 21318 h 3605285"/>
                <a:gd name="connsiteX0" fmla="*/ 0 w 1410721"/>
                <a:gd name="connsiteY0" fmla="*/ 0 h 3583967"/>
                <a:gd name="connsiteX1" fmla="*/ 1410721 w 1410721"/>
                <a:gd name="connsiteY1" fmla="*/ 2415912 h 3583967"/>
                <a:gd name="connsiteX2" fmla="*/ 1384054 w 1410721"/>
                <a:gd name="connsiteY2" fmla="*/ 3583967 h 3583967"/>
                <a:gd name="connsiteX3" fmla="*/ 139170 w 1410721"/>
                <a:gd name="connsiteY3" fmla="*/ 2095892 h 3583967"/>
                <a:gd name="connsiteX4" fmla="*/ 0 w 1410721"/>
                <a:gd name="connsiteY4" fmla="*/ 0 h 3583967"/>
                <a:gd name="connsiteX0" fmla="*/ 0 w 1433524"/>
                <a:gd name="connsiteY0" fmla="*/ 0 h 3624407"/>
                <a:gd name="connsiteX1" fmla="*/ 1410721 w 1433524"/>
                <a:gd name="connsiteY1" fmla="*/ 2415912 h 3624407"/>
                <a:gd name="connsiteX2" fmla="*/ 1433524 w 1433524"/>
                <a:gd name="connsiteY2" fmla="*/ 3624407 h 3624407"/>
                <a:gd name="connsiteX3" fmla="*/ 139170 w 1433524"/>
                <a:gd name="connsiteY3" fmla="*/ 2095892 h 3624407"/>
                <a:gd name="connsiteX4" fmla="*/ 0 w 1433524"/>
                <a:gd name="connsiteY4" fmla="*/ 0 h 3624407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39170 w 1410721"/>
                <a:gd name="connsiteY3" fmla="*/ 2095892 h 4002446"/>
                <a:gd name="connsiteX4" fmla="*/ 0 w 1410721"/>
                <a:gd name="connsiteY4" fmla="*/ 0 h 4002446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51339 w 1410721"/>
                <a:gd name="connsiteY3" fmla="*/ 2518480 h 4002446"/>
                <a:gd name="connsiteX4" fmla="*/ 0 w 1410721"/>
                <a:gd name="connsiteY4" fmla="*/ 0 h 4002446"/>
                <a:gd name="connsiteX0" fmla="*/ 0 w 1370395"/>
                <a:gd name="connsiteY0" fmla="*/ 0 h 2214381"/>
                <a:gd name="connsiteX1" fmla="*/ 1370395 w 1370395"/>
                <a:gd name="connsiteY1" fmla="*/ 627847 h 2214381"/>
                <a:gd name="connsiteX2" fmla="*/ 1155687 w 1370395"/>
                <a:gd name="connsiteY2" fmla="*/ 2214381 h 2214381"/>
                <a:gd name="connsiteX3" fmla="*/ 111013 w 1370395"/>
                <a:gd name="connsiteY3" fmla="*/ 730415 h 2214381"/>
                <a:gd name="connsiteX4" fmla="*/ 0 w 1370395"/>
                <a:gd name="connsiteY4" fmla="*/ 0 h 2214381"/>
                <a:gd name="connsiteX0" fmla="*/ 0 w 1155687"/>
                <a:gd name="connsiteY0" fmla="*/ 0 h 2214381"/>
                <a:gd name="connsiteX1" fmla="*/ 1011905 w 1155687"/>
                <a:gd name="connsiteY1" fmla="*/ 1248105 h 2214381"/>
                <a:gd name="connsiteX2" fmla="*/ 1155687 w 1155687"/>
                <a:gd name="connsiteY2" fmla="*/ 2214381 h 2214381"/>
                <a:gd name="connsiteX3" fmla="*/ 111013 w 1155687"/>
                <a:gd name="connsiteY3" fmla="*/ 730415 h 2214381"/>
                <a:gd name="connsiteX4" fmla="*/ 0 w 1155687"/>
                <a:gd name="connsiteY4" fmla="*/ 0 h 2214381"/>
                <a:gd name="connsiteX0" fmla="*/ 0 w 1204817"/>
                <a:gd name="connsiteY0" fmla="*/ 0 h 2161011"/>
                <a:gd name="connsiteX1" fmla="*/ 1061035 w 1204817"/>
                <a:gd name="connsiteY1" fmla="*/ 119473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077865 w 1204817"/>
                <a:gd name="connsiteY1" fmla="*/ 130202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144294 w 1204817"/>
                <a:gd name="connsiteY1" fmla="*/ 1752464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185657"/>
                <a:gd name="connsiteY0" fmla="*/ 0 h 2211371"/>
                <a:gd name="connsiteX1" fmla="*/ 1144294 w 1185657"/>
                <a:gd name="connsiteY1" fmla="*/ 1752464 h 2211371"/>
                <a:gd name="connsiteX2" fmla="*/ 1185657 w 1185657"/>
                <a:gd name="connsiteY2" fmla="*/ 2211371 h 2211371"/>
                <a:gd name="connsiteX3" fmla="*/ 160143 w 1185657"/>
                <a:gd name="connsiteY3" fmla="*/ 677045 h 2211371"/>
                <a:gd name="connsiteX4" fmla="*/ 0 w 1185657"/>
                <a:gd name="connsiteY4" fmla="*/ 0 h 2211371"/>
                <a:gd name="connsiteX0" fmla="*/ 0 w 1195944"/>
                <a:gd name="connsiteY0" fmla="*/ 0 h 2203275"/>
                <a:gd name="connsiteX1" fmla="*/ 1144294 w 1195944"/>
                <a:gd name="connsiteY1" fmla="*/ 1752464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40642 w 1195944"/>
                <a:gd name="connsiteY3" fmla="*/ 633595 h 2203275"/>
                <a:gd name="connsiteX4" fmla="*/ 0 w 1195944"/>
                <a:gd name="connsiteY4" fmla="*/ 0 h 2203275"/>
                <a:gd name="connsiteX0" fmla="*/ 0 w 3584069"/>
                <a:gd name="connsiteY0" fmla="*/ 0 h 1759261"/>
                <a:gd name="connsiteX1" fmla="*/ 1136904 w 3584069"/>
                <a:gd name="connsiteY1" fmla="*/ 1759261 h 1759261"/>
                <a:gd name="connsiteX2" fmla="*/ 3584069 w 3584069"/>
                <a:gd name="connsiteY2" fmla="*/ 1179238 h 1759261"/>
                <a:gd name="connsiteX3" fmla="*/ 140642 w 3584069"/>
                <a:gd name="connsiteY3" fmla="*/ 633595 h 1759261"/>
                <a:gd name="connsiteX4" fmla="*/ 0 w 3584069"/>
                <a:gd name="connsiteY4" fmla="*/ 0 h 1759261"/>
                <a:gd name="connsiteX0" fmla="*/ 0 w 3584069"/>
                <a:gd name="connsiteY0" fmla="*/ 0 h 1179238"/>
                <a:gd name="connsiteX1" fmla="*/ 3377495 w 3584069"/>
                <a:gd name="connsiteY1" fmla="*/ 690072 h 1179238"/>
                <a:gd name="connsiteX2" fmla="*/ 3584069 w 3584069"/>
                <a:gd name="connsiteY2" fmla="*/ 1179238 h 1179238"/>
                <a:gd name="connsiteX3" fmla="*/ 140642 w 3584069"/>
                <a:gd name="connsiteY3" fmla="*/ 633595 h 1179238"/>
                <a:gd name="connsiteX4" fmla="*/ 0 w 3584069"/>
                <a:gd name="connsiteY4" fmla="*/ 0 h 1179238"/>
                <a:gd name="connsiteX0" fmla="*/ 0 w 3584069"/>
                <a:gd name="connsiteY0" fmla="*/ 531316 h 1710554"/>
                <a:gd name="connsiteX1" fmla="*/ 2818909 w 3584069"/>
                <a:gd name="connsiteY1" fmla="*/ 0 h 1710554"/>
                <a:gd name="connsiteX2" fmla="*/ 3584069 w 3584069"/>
                <a:gd name="connsiteY2" fmla="*/ 1710554 h 1710554"/>
                <a:gd name="connsiteX3" fmla="*/ 140642 w 3584069"/>
                <a:gd name="connsiteY3" fmla="*/ 1164911 h 1710554"/>
                <a:gd name="connsiteX4" fmla="*/ 0 w 3584069"/>
                <a:gd name="connsiteY4" fmla="*/ 531316 h 1710554"/>
                <a:gd name="connsiteX0" fmla="*/ 0 w 3065033"/>
                <a:gd name="connsiteY0" fmla="*/ 531316 h 1164911"/>
                <a:gd name="connsiteX1" fmla="*/ 2818909 w 3065033"/>
                <a:gd name="connsiteY1" fmla="*/ 0 h 1164911"/>
                <a:gd name="connsiteX2" fmla="*/ 3065033 w 3065033"/>
                <a:gd name="connsiteY2" fmla="*/ 460976 h 1164911"/>
                <a:gd name="connsiteX3" fmla="*/ 140642 w 3065033"/>
                <a:gd name="connsiteY3" fmla="*/ 1164911 h 1164911"/>
                <a:gd name="connsiteX4" fmla="*/ 0 w 3065033"/>
                <a:gd name="connsiteY4" fmla="*/ 531316 h 1164911"/>
                <a:gd name="connsiteX0" fmla="*/ 0 w 3148033"/>
                <a:gd name="connsiteY0" fmla="*/ 579006 h 1164911"/>
                <a:gd name="connsiteX1" fmla="*/ 2901909 w 3148033"/>
                <a:gd name="connsiteY1" fmla="*/ 0 h 1164911"/>
                <a:gd name="connsiteX2" fmla="*/ 3148033 w 3148033"/>
                <a:gd name="connsiteY2" fmla="*/ 460976 h 1164911"/>
                <a:gd name="connsiteX3" fmla="*/ 223642 w 3148033"/>
                <a:gd name="connsiteY3" fmla="*/ 1164911 h 1164911"/>
                <a:gd name="connsiteX4" fmla="*/ 0 w 3148033"/>
                <a:gd name="connsiteY4" fmla="*/ 579006 h 1164911"/>
                <a:gd name="connsiteX0" fmla="*/ 0 w 3100683"/>
                <a:gd name="connsiteY0" fmla="*/ 568196 h 1164911"/>
                <a:gd name="connsiteX1" fmla="*/ 2854559 w 3100683"/>
                <a:gd name="connsiteY1" fmla="*/ 0 h 1164911"/>
                <a:gd name="connsiteX2" fmla="*/ 3100683 w 3100683"/>
                <a:gd name="connsiteY2" fmla="*/ 460976 h 1164911"/>
                <a:gd name="connsiteX3" fmla="*/ 176292 w 3100683"/>
                <a:gd name="connsiteY3" fmla="*/ 1164911 h 1164911"/>
                <a:gd name="connsiteX4" fmla="*/ 0 w 3100683"/>
                <a:gd name="connsiteY4" fmla="*/ 568196 h 1164911"/>
                <a:gd name="connsiteX0" fmla="*/ 0 w 3135443"/>
                <a:gd name="connsiteY0" fmla="*/ 583795 h 1164911"/>
                <a:gd name="connsiteX1" fmla="*/ 2889319 w 3135443"/>
                <a:gd name="connsiteY1" fmla="*/ 0 h 1164911"/>
                <a:gd name="connsiteX2" fmla="*/ 3135443 w 3135443"/>
                <a:gd name="connsiteY2" fmla="*/ 460976 h 1164911"/>
                <a:gd name="connsiteX3" fmla="*/ 211052 w 3135443"/>
                <a:gd name="connsiteY3" fmla="*/ 1164911 h 1164911"/>
                <a:gd name="connsiteX4" fmla="*/ 0 w 3135443"/>
                <a:gd name="connsiteY4" fmla="*/ 583795 h 1164911"/>
                <a:gd name="connsiteX0" fmla="*/ 0 w 3135443"/>
                <a:gd name="connsiteY0" fmla="*/ 583795 h 1176611"/>
                <a:gd name="connsiteX1" fmla="*/ 2889319 w 3135443"/>
                <a:gd name="connsiteY1" fmla="*/ 0 h 1176611"/>
                <a:gd name="connsiteX2" fmla="*/ 3135443 w 3135443"/>
                <a:gd name="connsiteY2" fmla="*/ 460976 h 1176611"/>
                <a:gd name="connsiteX3" fmla="*/ 184982 w 3135443"/>
                <a:gd name="connsiteY3" fmla="*/ 1176611 h 1176611"/>
                <a:gd name="connsiteX4" fmla="*/ 0 w 3135443"/>
                <a:gd name="connsiteY4" fmla="*/ 583795 h 1176611"/>
                <a:gd name="connsiteX0" fmla="*/ 0 w 3135443"/>
                <a:gd name="connsiteY0" fmla="*/ 583795 h 1228750"/>
                <a:gd name="connsiteX1" fmla="*/ 2889319 w 3135443"/>
                <a:gd name="connsiteY1" fmla="*/ 0 h 1228750"/>
                <a:gd name="connsiteX2" fmla="*/ 3135443 w 3135443"/>
                <a:gd name="connsiteY2" fmla="*/ 460976 h 1228750"/>
                <a:gd name="connsiteX3" fmla="*/ 208382 w 3135443"/>
                <a:gd name="connsiteY3" fmla="*/ 1228750 h 1228750"/>
                <a:gd name="connsiteX4" fmla="*/ 0 w 3135443"/>
                <a:gd name="connsiteY4" fmla="*/ 583795 h 1228750"/>
                <a:gd name="connsiteX0" fmla="*/ 0 w 3161513"/>
                <a:gd name="connsiteY0" fmla="*/ 595495 h 1228750"/>
                <a:gd name="connsiteX1" fmla="*/ 2915389 w 3161513"/>
                <a:gd name="connsiteY1" fmla="*/ 0 h 1228750"/>
                <a:gd name="connsiteX2" fmla="*/ 3161513 w 3161513"/>
                <a:gd name="connsiteY2" fmla="*/ 460976 h 1228750"/>
                <a:gd name="connsiteX3" fmla="*/ 234452 w 3161513"/>
                <a:gd name="connsiteY3" fmla="*/ 1228750 h 1228750"/>
                <a:gd name="connsiteX4" fmla="*/ 0 w 3161513"/>
                <a:gd name="connsiteY4" fmla="*/ 595495 h 1228750"/>
                <a:gd name="connsiteX0" fmla="*/ 0 w 3161513"/>
                <a:gd name="connsiteY0" fmla="*/ 447246 h 1080501"/>
                <a:gd name="connsiteX1" fmla="*/ 2266019 w 3161513"/>
                <a:gd name="connsiteY1" fmla="*/ 0 h 1080501"/>
                <a:gd name="connsiteX2" fmla="*/ 3161513 w 3161513"/>
                <a:gd name="connsiteY2" fmla="*/ 312727 h 1080501"/>
                <a:gd name="connsiteX3" fmla="*/ 234452 w 3161513"/>
                <a:gd name="connsiteY3" fmla="*/ 1080501 h 1080501"/>
                <a:gd name="connsiteX4" fmla="*/ 0 w 3161513"/>
                <a:gd name="connsiteY4" fmla="*/ 447246 h 1080501"/>
                <a:gd name="connsiteX0" fmla="*/ 0 w 2459176"/>
                <a:gd name="connsiteY0" fmla="*/ 447246 h 1080501"/>
                <a:gd name="connsiteX1" fmla="*/ 2266019 w 2459176"/>
                <a:gd name="connsiteY1" fmla="*/ 0 h 1080501"/>
                <a:gd name="connsiteX2" fmla="*/ 2459176 w 2459176"/>
                <a:gd name="connsiteY2" fmla="*/ 484748 h 1080501"/>
                <a:gd name="connsiteX3" fmla="*/ 234452 w 2459176"/>
                <a:gd name="connsiteY3" fmla="*/ 1080501 h 1080501"/>
                <a:gd name="connsiteX4" fmla="*/ 0 w 2459176"/>
                <a:gd name="connsiteY4" fmla="*/ 447246 h 108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176" h="1080501">
                  <a:moveTo>
                    <a:pt x="0" y="447246"/>
                  </a:moveTo>
                  <a:lnTo>
                    <a:pt x="2266019" y="0"/>
                  </a:lnTo>
                  <a:lnTo>
                    <a:pt x="2459176" y="484748"/>
                  </a:lnTo>
                  <a:lnTo>
                    <a:pt x="234452" y="1080501"/>
                  </a:lnTo>
                  <a:lnTo>
                    <a:pt x="0" y="44724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55" name="Line">
            <a:extLst>
              <a:ext uri="{FF2B5EF4-FFF2-40B4-BE49-F238E27FC236}">
                <a16:creationId xmlns:a16="http://schemas.microsoft.com/office/drawing/2014/main" id="{43AFAB28-323E-AB36-9E9E-9B6F6322BDF0}"/>
              </a:ext>
            </a:extLst>
          </p:cNvPr>
          <p:cNvSpPr/>
          <p:nvPr/>
        </p:nvSpPr>
        <p:spPr>
          <a:xfrm>
            <a:off x="17407122" y="6328382"/>
            <a:ext cx="7650384" cy="1972834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62" name="Line">
            <a:extLst>
              <a:ext uri="{FF2B5EF4-FFF2-40B4-BE49-F238E27FC236}">
                <a16:creationId xmlns:a16="http://schemas.microsoft.com/office/drawing/2014/main" id="{7059450A-F654-8590-BCF8-815F1135D0E1}"/>
              </a:ext>
            </a:extLst>
          </p:cNvPr>
          <p:cNvSpPr/>
          <p:nvPr/>
        </p:nvSpPr>
        <p:spPr>
          <a:xfrm flipH="1">
            <a:off x="17362997" y="4433646"/>
            <a:ext cx="6679597" cy="1839568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A1E83F-8364-3A24-00B5-F57D8241A8A7}"/>
              </a:ext>
            </a:extLst>
          </p:cNvPr>
          <p:cNvGrpSpPr/>
          <p:nvPr/>
        </p:nvGrpSpPr>
        <p:grpSpPr>
          <a:xfrm>
            <a:off x="24027834" y="73593"/>
            <a:ext cx="1931384" cy="12733513"/>
            <a:chOff x="23263267" y="690302"/>
            <a:chExt cx="1931384" cy="12733513"/>
          </a:xfrm>
        </p:grpSpPr>
        <p:sp>
          <p:nvSpPr>
            <p:cNvPr id="501" name="Rectangle">
              <a:extLst>
                <a:ext uri="{FF2B5EF4-FFF2-40B4-BE49-F238E27FC236}">
                  <a16:creationId xmlns:a16="http://schemas.microsoft.com/office/drawing/2014/main" id="{8E8248ED-1011-48E4-A35D-06866ACA4F72}"/>
                </a:ext>
              </a:extLst>
            </p:cNvPr>
            <p:cNvSpPr/>
            <p:nvPr/>
          </p:nvSpPr>
          <p:spPr>
            <a:xfrm rot="1200000">
              <a:off x="23454348" y="12125938"/>
              <a:ext cx="606800" cy="1247311"/>
            </a:xfrm>
            <a:prstGeom prst="rect">
              <a:avLst/>
            </a:prstGeom>
            <a:solidFill>
              <a:srgbClr val="5E5E5E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1C58D12-85C7-95F3-105A-85A888C9AC24}"/>
                </a:ext>
              </a:extLst>
            </p:cNvPr>
            <p:cNvGrpSpPr/>
            <p:nvPr/>
          </p:nvGrpSpPr>
          <p:grpSpPr>
            <a:xfrm>
              <a:off x="23263267" y="690302"/>
              <a:ext cx="1931384" cy="12733513"/>
              <a:chOff x="23263267" y="690302"/>
              <a:chExt cx="1931384" cy="12733513"/>
            </a:xfrm>
          </p:grpSpPr>
          <p:sp>
            <p:nvSpPr>
              <p:cNvPr id="499" name="Parallelogram">
                <a:extLst>
                  <a:ext uri="{FF2B5EF4-FFF2-40B4-BE49-F238E27FC236}">
                    <a16:creationId xmlns:a16="http://schemas.microsoft.com/office/drawing/2014/main" id="{B1DC93C0-A1A2-5A51-2812-43E07DDFC6F2}"/>
                  </a:ext>
                </a:extLst>
              </p:cNvPr>
              <p:cNvSpPr/>
              <p:nvPr/>
            </p:nvSpPr>
            <p:spPr>
              <a:xfrm rot="5400000" flipH="1">
                <a:off x="17712825" y="6269488"/>
                <a:ext cx="12540527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0" name="Rectangle">
                <a:extLst>
                  <a:ext uri="{FF2B5EF4-FFF2-40B4-BE49-F238E27FC236}">
                    <a16:creationId xmlns:a16="http://schemas.microsoft.com/office/drawing/2014/main" id="{ED4CF107-70B8-FCCB-D3C8-EF678BC7342B}"/>
                  </a:ext>
                </a:extLst>
              </p:cNvPr>
              <p:cNvSpPr/>
              <p:nvPr/>
            </p:nvSpPr>
            <p:spPr>
              <a:xfrm rot="1320000">
                <a:off x="24444266" y="748175"/>
                <a:ext cx="539378" cy="1247311"/>
              </a:xfrm>
              <a:prstGeom prst="rect">
                <a:avLst/>
              </a:prstGeom>
              <a:solidFill>
                <a:srgbClr val="5E5E5E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2" name="Parallelogram">
                <a:extLst>
                  <a:ext uri="{FF2B5EF4-FFF2-40B4-BE49-F238E27FC236}">
                    <a16:creationId xmlns:a16="http://schemas.microsoft.com/office/drawing/2014/main" id="{2F8C90F3-67BB-EF23-9909-BADC24143164}"/>
                  </a:ext>
                </a:extLst>
              </p:cNvPr>
              <p:cNvSpPr/>
              <p:nvPr/>
            </p:nvSpPr>
            <p:spPr>
              <a:xfrm rot="5400000" flipH="1">
                <a:off x="18229128" y="6462473"/>
                <a:ext cx="12540528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3" name="Line">
                <a:extLst>
                  <a:ext uri="{FF2B5EF4-FFF2-40B4-BE49-F238E27FC236}">
                    <a16:creationId xmlns:a16="http://schemas.microsoft.com/office/drawing/2014/main" id="{32C0C96D-992F-BBCE-4582-336B5CA3CCB2}"/>
                  </a:ext>
                </a:extLst>
              </p:cNvPr>
              <p:cNvSpPr/>
              <p:nvPr/>
            </p:nvSpPr>
            <p:spPr>
              <a:xfrm>
                <a:off x="23321730" y="3394765"/>
                <a:ext cx="483299" cy="148734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4" name="Line">
                <a:extLst>
                  <a:ext uri="{FF2B5EF4-FFF2-40B4-BE49-F238E27FC236}">
                    <a16:creationId xmlns:a16="http://schemas.microsoft.com/office/drawing/2014/main" id="{DD56B3F0-215D-0AEB-1B20-63F5AFDCC5EC}"/>
                  </a:ext>
                </a:extLst>
              </p:cNvPr>
              <p:cNvSpPr/>
              <p:nvPr/>
            </p:nvSpPr>
            <p:spPr>
              <a:xfrm>
                <a:off x="23263267" y="13231458"/>
                <a:ext cx="547738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5" name="Line">
                <a:extLst>
                  <a:ext uri="{FF2B5EF4-FFF2-40B4-BE49-F238E27FC236}">
                    <a16:creationId xmlns:a16="http://schemas.microsoft.com/office/drawing/2014/main" id="{82DF2998-6D60-9DBC-084A-BCAF737B5996}"/>
                  </a:ext>
                </a:extLst>
              </p:cNvPr>
              <p:cNvSpPr/>
              <p:nvPr/>
            </p:nvSpPr>
            <p:spPr>
              <a:xfrm>
                <a:off x="24646912" y="714728"/>
                <a:ext cx="547739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6" name="Line">
                <a:extLst>
                  <a:ext uri="{FF2B5EF4-FFF2-40B4-BE49-F238E27FC236}">
                    <a16:creationId xmlns:a16="http://schemas.microsoft.com/office/drawing/2014/main" id="{1A47CE49-CA42-4BC4-55FB-3380F4BF6A6B}"/>
                  </a:ext>
                </a:extLst>
              </p:cNvPr>
              <p:cNvSpPr/>
              <p:nvPr/>
            </p:nvSpPr>
            <p:spPr>
              <a:xfrm flipV="1">
                <a:off x="23298468" y="12210213"/>
                <a:ext cx="2422" cy="1045042"/>
              </a:xfrm>
              <a:prstGeom prst="line">
                <a:avLst/>
              </a:prstGeom>
              <a:ln w="2159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</p:grpSp>
      </p:grpSp>
      <p:sp>
        <p:nvSpPr>
          <p:cNvPr id="56" name="Line">
            <a:extLst>
              <a:ext uri="{FF2B5EF4-FFF2-40B4-BE49-F238E27FC236}">
                <a16:creationId xmlns:a16="http://schemas.microsoft.com/office/drawing/2014/main" id="{FA8B7BFE-018F-8FE3-9537-2EFFEE320683}"/>
              </a:ext>
            </a:extLst>
          </p:cNvPr>
          <p:cNvSpPr/>
          <p:nvPr/>
        </p:nvSpPr>
        <p:spPr>
          <a:xfrm>
            <a:off x="17320610" y="6312779"/>
            <a:ext cx="4941131" cy="2948812"/>
          </a:xfrm>
          <a:prstGeom prst="line">
            <a:avLst/>
          </a:prstGeom>
          <a:ln w="38100" cap="rnd">
            <a:solidFill>
              <a:srgbClr val="C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54" name="Arc 453">
            <a:extLst>
              <a:ext uri="{FF2B5EF4-FFF2-40B4-BE49-F238E27FC236}">
                <a16:creationId xmlns:a16="http://schemas.microsoft.com/office/drawing/2014/main" id="{12069F54-80EC-E2EC-8C71-80EC89BE512C}"/>
              </a:ext>
            </a:extLst>
          </p:cNvPr>
          <p:cNvSpPr/>
          <p:nvPr/>
        </p:nvSpPr>
        <p:spPr>
          <a:xfrm rot="300828">
            <a:off x="21042267" y="5358622"/>
            <a:ext cx="825401" cy="4074461"/>
          </a:xfrm>
          <a:prstGeom prst="arc">
            <a:avLst>
              <a:gd name="adj1" fmla="val 6353568"/>
              <a:gd name="adj2" fmla="val 18057614"/>
            </a:avLst>
          </a:prstGeom>
          <a:solidFill>
            <a:srgbClr val="FFC000">
              <a:alpha val="14000"/>
            </a:srgbClr>
          </a:solidFill>
          <a:ln>
            <a:solidFill>
              <a:schemeClr val="accent4">
                <a:lumMod val="50000"/>
              </a:schemeClr>
            </a:solidFill>
            <a:headEnd type="arrow"/>
            <a:tailEnd type="none" w="lg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FillTx/>
            </a:endParaRPr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1A518F57-7585-3805-ACE8-32FA4FA8BD1C}"/>
              </a:ext>
            </a:extLst>
          </p:cNvPr>
          <p:cNvCxnSpPr>
            <a:cxnSpLocks/>
          </p:cNvCxnSpPr>
          <p:nvPr/>
        </p:nvCxnSpPr>
        <p:spPr>
          <a:xfrm flipH="1">
            <a:off x="21454967" y="4948121"/>
            <a:ext cx="201601" cy="242396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137A453A-0279-5E7A-678B-8B66E973C5E0}"/>
              </a:ext>
            </a:extLst>
          </p:cNvPr>
          <p:cNvCxnSpPr>
            <a:cxnSpLocks/>
          </p:cNvCxnSpPr>
          <p:nvPr/>
        </p:nvCxnSpPr>
        <p:spPr>
          <a:xfrm flipV="1">
            <a:off x="21005800" y="6429116"/>
            <a:ext cx="1137646" cy="159136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7" name="TextBox 456">
            <a:extLst>
              <a:ext uri="{FF2B5EF4-FFF2-40B4-BE49-F238E27FC236}">
                <a16:creationId xmlns:a16="http://schemas.microsoft.com/office/drawing/2014/main" id="{A12F19D1-A718-3CC6-FCC0-028D18E92360}"/>
              </a:ext>
            </a:extLst>
          </p:cNvPr>
          <p:cNvSpPr txBox="1"/>
          <p:nvPr/>
        </p:nvSpPr>
        <p:spPr>
          <a:xfrm>
            <a:off x="21877260" y="6072108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b="0" i="0" noProof="0" dirty="0">
                <a:solidFill>
                  <a:schemeClr val="tx1"/>
                </a:solidFill>
                <a:effectLst/>
                <a:latin typeface="Google Sans"/>
              </a:rPr>
              <a:t>x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C0D49514-F150-8DD7-5C92-A4478DC43034}"/>
              </a:ext>
            </a:extLst>
          </p:cNvPr>
          <p:cNvSpPr txBox="1"/>
          <p:nvPr/>
        </p:nvSpPr>
        <p:spPr>
          <a:xfrm>
            <a:off x="21337955" y="4554254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noProof="0" dirty="0">
                <a:solidFill>
                  <a:schemeClr val="tx1"/>
                </a:solidFill>
                <a:latin typeface="Google Sans"/>
              </a:rPr>
              <a:t>y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45F560B1-3086-85DA-A628-04D8D5662CB5}"/>
              </a:ext>
            </a:extLst>
          </p:cNvPr>
          <p:cNvSpPr txBox="1"/>
          <p:nvPr/>
        </p:nvSpPr>
        <p:spPr>
          <a:xfrm>
            <a:off x="20728658" y="7006776"/>
            <a:ext cx="458543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000" b="0" i="0" noProof="0" dirty="0">
                <a:solidFill>
                  <a:schemeClr val="accent4">
                    <a:lumMod val="50000"/>
                  </a:schemeClr>
                </a:solidFill>
                <a:effectLst/>
                <a:latin typeface="Google Sans"/>
              </a:rPr>
              <a:t>Φ</a:t>
            </a:r>
            <a:endParaRPr lang="en-GB" sz="3000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CEBC25E2-0885-5258-7765-E526CFDBB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94"/>
          <a:stretch/>
        </p:blipFill>
        <p:spPr>
          <a:xfrm>
            <a:off x="8780402" y="6858000"/>
            <a:ext cx="5254671" cy="405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ABE898D-16A1-373D-021E-331767C356EF}"/>
              </a:ext>
            </a:extLst>
          </p:cNvPr>
          <p:cNvSpPr/>
          <p:nvPr/>
        </p:nvSpPr>
        <p:spPr>
          <a:xfrm rot="1550106">
            <a:off x="6289728" y="7272480"/>
            <a:ext cx="2715398" cy="408577"/>
          </a:xfrm>
          <a:prstGeom prst="rightArrow">
            <a:avLst/>
          </a:prstGeom>
          <a:solidFill>
            <a:srgbClr val="7030A0">
              <a:alpha val="6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View inside the target chamber.…">
            <a:extLst>
              <a:ext uri="{FF2B5EF4-FFF2-40B4-BE49-F238E27FC236}">
                <a16:creationId xmlns:a16="http://schemas.microsoft.com/office/drawing/2014/main" id="{373A8CB4-BD8D-1E5B-A187-EE9ADCAB87CC}"/>
              </a:ext>
            </a:extLst>
          </p:cNvPr>
          <p:cNvSpPr/>
          <p:nvPr/>
        </p:nvSpPr>
        <p:spPr>
          <a:xfrm>
            <a:off x="7137462" y="11254699"/>
            <a:ext cx="2358961" cy="698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Hadron arm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6B4CD0-DC7A-ED4A-D80D-0FB8B2B2E898}"/>
              </a:ext>
            </a:extLst>
          </p:cNvPr>
          <p:cNvSpPr txBox="1"/>
          <p:nvPr/>
        </p:nvSpPr>
        <p:spPr>
          <a:xfrm>
            <a:off x="2687568" y="8230429"/>
            <a:ext cx="252453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r>
              <a:rPr lang="en-GB" noProof="0" dirty="0"/>
              <a:t>Electron arm</a:t>
            </a:r>
          </a:p>
        </p:txBody>
      </p:sp>
    </p:spTree>
    <p:extLst>
      <p:ext uri="{BB962C8B-B14F-4D97-AF65-F5344CB8AC3E}">
        <p14:creationId xmlns:p14="http://schemas.microsoft.com/office/powerpoint/2010/main" val="110024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51DF20D-F58C-8466-723D-3C0A53282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harge Exchange Polarimeter">
            <a:extLst>
              <a:ext uri="{FF2B5EF4-FFF2-40B4-BE49-F238E27FC236}">
                <a16:creationId xmlns:a16="http://schemas.microsoft.com/office/drawing/2014/main" id="{B93C14B5-F9B8-088D-35C1-3CC525C61C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Charge Exchange Polarimeter</a:t>
            </a:r>
          </a:p>
        </p:txBody>
      </p:sp>
      <p:sp>
        <p:nvSpPr>
          <p:cNvPr id="464" name="Polarimeter">
            <a:extLst>
              <a:ext uri="{FF2B5EF4-FFF2-40B4-BE49-F238E27FC236}">
                <a16:creationId xmlns:a16="http://schemas.microsoft.com/office/drawing/2014/main" id="{2B6069F8-1C23-AA9A-8885-8FB221191EEF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Polarimeter</a:t>
            </a:r>
          </a:p>
        </p:txBody>
      </p:sp>
      <p:sp>
        <p:nvSpPr>
          <p:cNvPr id="465" name="01">
            <a:extLst>
              <a:ext uri="{FF2B5EF4-FFF2-40B4-BE49-F238E27FC236}">
                <a16:creationId xmlns:a16="http://schemas.microsoft.com/office/drawing/2014/main" id="{B77E7ED1-3619-8F14-9E47-6F9F1398365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24</a:t>
            </a:fld>
            <a:endParaRPr lang="en-GB" noProof="0" dirty="0"/>
          </a:p>
        </p:txBody>
      </p:sp>
      <p:pic>
        <p:nvPicPr>
          <p:cNvPr id="466" name="GLA_logo-white.png" descr="GLA_logo-white.png">
            <a:extLst>
              <a:ext uri="{FF2B5EF4-FFF2-40B4-BE49-F238E27FC236}">
                <a16:creationId xmlns:a16="http://schemas.microsoft.com/office/drawing/2014/main" id="{5A19301B-5ED2-2FFF-A0C6-01A2D2069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planview_CE (2).png" descr="planview_CE (2).png">
            <a:extLst>
              <a:ext uri="{FF2B5EF4-FFF2-40B4-BE49-F238E27FC236}">
                <a16:creationId xmlns:a16="http://schemas.microsoft.com/office/drawing/2014/main" id="{362C3F46-5B48-793D-1AF7-DB54F840E5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8" name="Arrow">
            <a:extLst>
              <a:ext uri="{FF2B5EF4-FFF2-40B4-BE49-F238E27FC236}">
                <a16:creationId xmlns:a16="http://schemas.microsoft.com/office/drawing/2014/main" id="{91FB2356-4DD9-ADD9-9DF2-F74C897CC0DB}"/>
              </a:ext>
            </a:extLst>
          </p:cNvPr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69" name="Passive analyser sandwiched between layers of GEM charged particle trackers…">
            <a:extLst>
              <a:ext uri="{FF2B5EF4-FFF2-40B4-BE49-F238E27FC236}">
                <a16:creationId xmlns:a16="http://schemas.microsoft.com/office/drawing/2014/main" id="{8FBA8B70-A3E2-05DA-00E0-F4D0099F94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10563077" cy="42542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Passive analyser sandwiched between layers of GEM charged particle trackers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Look for events where you have neutron into the analyser that undergoes charge exchange </a:t>
            </a:r>
          </a:p>
        </p:txBody>
      </p:sp>
      <p:sp>
        <p:nvSpPr>
          <p:cNvPr id="470" name="Line">
            <a:extLst>
              <a:ext uri="{FF2B5EF4-FFF2-40B4-BE49-F238E27FC236}">
                <a16:creationId xmlns:a16="http://schemas.microsoft.com/office/drawing/2014/main" id="{1A87FDDC-45EF-C9FC-C9A7-0C1838FADBD7}"/>
              </a:ext>
            </a:extLst>
          </p:cNvPr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1" name="Line">
            <a:extLst>
              <a:ext uri="{FF2B5EF4-FFF2-40B4-BE49-F238E27FC236}">
                <a16:creationId xmlns:a16="http://schemas.microsoft.com/office/drawing/2014/main" id="{77664B95-58EB-4E8C-787D-C9FB8C29C6CA}"/>
              </a:ext>
            </a:extLst>
          </p:cNvPr>
          <p:cNvSpPr/>
          <p:nvPr/>
        </p:nvSpPr>
        <p:spPr>
          <a:xfrm>
            <a:off x="12656416" y="5130671"/>
            <a:ext cx="4423081" cy="1110152"/>
          </a:xfrm>
          <a:prstGeom prst="line">
            <a:avLst/>
          </a:prstGeom>
          <a:ln w="165100">
            <a:solidFill>
              <a:schemeClr val="accent1">
                <a:alpha val="40000"/>
              </a:schemeClr>
            </a:solidFill>
            <a:miter lim="400000"/>
            <a:tailEnd type="triangle" w="med" len="med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3" name="Parallelogram">
            <a:extLst>
              <a:ext uri="{FF2B5EF4-FFF2-40B4-BE49-F238E27FC236}">
                <a16:creationId xmlns:a16="http://schemas.microsoft.com/office/drawing/2014/main" id="{F7762E30-DE0D-16A4-24D5-AEDFDB1ABD42}"/>
              </a:ext>
            </a:extLst>
          </p:cNvPr>
          <p:cNvSpPr/>
          <p:nvPr/>
        </p:nvSpPr>
        <p:spPr>
          <a:xfrm rot="5400000" flipH="1">
            <a:off x="13413833" y="6128459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4" name="Parallelogram">
            <a:extLst>
              <a:ext uri="{FF2B5EF4-FFF2-40B4-BE49-F238E27FC236}">
                <a16:creationId xmlns:a16="http://schemas.microsoft.com/office/drawing/2014/main" id="{7AD59CC3-EFC7-809C-F106-45BCBA3584D7}"/>
              </a:ext>
            </a:extLst>
          </p:cNvPr>
          <p:cNvSpPr/>
          <p:nvPr/>
        </p:nvSpPr>
        <p:spPr>
          <a:xfrm rot="5400000" flipH="1">
            <a:off x="13094335" y="6098030"/>
            <a:ext cx="5659689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5" name="Parallelogram">
            <a:extLst>
              <a:ext uri="{FF2B5EF4-FFF2-40B4-BE49-F238E27FC236}">
                <a16:creationId xmlns:a16="http://schemas.microsoft.com/office/drawing/2014/main" id="{798C8A56-B539-FFAB-0E9A-54E578FCD673}"/>
              </a:ext>
            </a:extLst>
          </p:cNvPr>
          <p:cNvSpPr/>
          <p:nvPr/>
        </p:nvSpPr>
        <p:spPr>
          <a:xfrm rot="5400000" flipH="1">
            <a:off x="12759622" y="6067602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6" name="Parallelogram">
            <a:extLst>
              <a:ext uri="{FF2B5EF4-FFF2-40B4-BE49-F238E27FC236}">
                <a16:creationId xmlns:a16="http://schemas.microsoft.com/office/drawing/2014/main" id="{B14519C5-A304-0B32-C85C-09785014A2AE}"/>
              </a:ext>
            </a:extLst>
          </p:cNvPr>
          <p:cNvSpPr/>
          <p:nvPr/>
        </p:nvSpPr>
        <p:spPr>
          <a:xfrm rot="5400000" flipH="1">
            <a:off x="16593604" y="6402314"/>
            <a:ext cx="5659688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7" name="Parallelogram">
            <a:extLst>
              <a:ext uri="{FF2B5EF4-FFF2-40B4-BE49-F238E27FC236}">
                <a16:creationId xmlns:a16="http://schemas.microsoft.com/office/drawing/2014/main" id="{D13D78A5-E728-45D2-0F82-4CEA26FC4264}"/>
              </a:ext>
            </a:extLst>
          </p:cNvPr>
          <p:cNvSpPr/>
          <p:nvPr/>
        </p:nvSpPr>
        <p:spPr>
          <a:xfrm rot="5400000" flipH="1">
            <a:off x="16243678" y="6371886"/>
            <a:ext cx="5659688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8" name="Parallelogram">
            <a:extLst>
              <a:ext uri="{FF2B5EF4-FFF2-40B4-BE49-F238E27FC236}">
                <a16:creationId xmlns:a16="http://schemas.microsoft.com/office/drawing/2014/main" id="{D8B58FF2-B248-6D43-821F-6F78BCD496A7}"/>
              </a:ext>
            </a:extLst>
          </p:cNvPr>
          <p:cNvSpPr/>
          <p:nvPr/>
        </p:nvSpPr>
        <p:spPr>
          <a:xfrm rot="5400000" flipH="1">
            <a:off x="15893751" y="6257266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9" name="Parallelogram">
            <a:extLst>
              <a:ext uri="{FF2B5EF4-FFF2-40B4-BE49-F238E27FC236}">
                <a16:creationId xmlns:a16="http://schemas.microsoft.com/office/drawing/2014/main" id="{18716CB5-BEDB-F0F3-489C-DC884CB9F30B}"/>
              </a:ext>
            </a:extLst>
          </p:cNvPr>
          <p:cNvSpPr/>
          <p:nvPr/>
        </p:nvSpPr>
        <p:spPr>
          <a:xfrm rot="5400000" flipH="1">
            <a:off x="15559037" y="6371886"/>
            <a:ext cx="5659689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0" name="Neutron">
            <a:extLst>
              <a:ext uri="{FF2B5EF4-FFF2-40B4-BE49-F238E27FC236}">
                <a16:creationId xmlns:a16="http://schemas.microsoft.com/office/drawing/2014/main" id="{6D14C40C-E5AC-A8A9-BF23-C3AA2F9DF16E}"/>
              </a:ext>
            </a:extLst>
          </p:cNvPr>
          <p:cNvSpPr txBox="1"/>
          <p:nvPr/>
        </p:nvSpPr>
        <p:spPr>
          <a:xfrm>
            <a:off x="11313708" y="5380136"/>
            <a:ext cx="2747688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lang="en-GB" noProof="0" dirty="0"/>
              <a:t>Neutron</a:t>
            </a:r>
          </a:p>
        </p:txBody>
      </p:sp>
      <p:sp>
        <p:nvSpPr>
          <p:cNvPr id="481" name="Proton">
            <a:extLst>
              <a:ext uri="{FF2B5EF4-FFF2-40B4-BE49-F238E27FC236}">
                <a16:creationId xmlns:a16="http://schemas.microsoft.com/office/drawing/2014/main" id="{47FECC33-79AA-07CC-4D3D-1A7E215C3681}"/>
              </a:ext>
            </a:extLst>
          </p:cNvPr>
          <p:cNvSpPr txBox="1"/>
          <p:nvPr/>
        </p:nvSpPr>
        <p:spPr>
          <a:xfrm>
            <a:off x="21638323" y="9292020"/>
            <a:ext cx="2314630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noProof="0" dirty="0"/>
              <a:t>Proton</a:t>
            </a:r>
          </a:p>
        </p:txBody>
      </p:sp>
      <p:sp>
        <p:nvSpPr>
          <p:cNvPr id="482" name="Parallelogram">
            <a:extLst>
              <a:ext uri="{FF2B5EF4-FFF2-40B4-BE49-F238E27FC236}">
                <a16:creationId xmlns:a16="http://schemas.microsoft.com/office/drawing/2014/main" id="{8C447BC8-4AB7-BD3A-503E-DD4B7C322B99}"/>
              </a:ext>
            </a:extLst>
          </p:cNvPr>
          <p:cNvSpPr/>
          <p:nvPr/>
        </p:nvSpPr>
        <p:spPr>
          <a:xfrm rot="5400000" flipH="1">
            <a:off x="14367526" y="6071791"/>
            <a:ext cx="5659691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4" name="Rectangle">
            <a:extLst>
              <a:ext uri="{FF2B5EF4-FFF2-40B4-BE49-F238E27FC236}">
                <a16:creationId xmlns:a16="http://schemas.microsoft.com/office/drawing/2014/main" id="{B67110BC-B854-BA0D-F3C1-F17323D6B7D2}"/>
              </a:ext>
            </a:extLst>
          </p:cNvPr>
          <p:cNvSpPr/>
          <p:nvPr/>
        </p:nvSpPr>
        <p:spPr>
          <a:xfrm rot="1200000">
            <a:off x="16958745" y="8714876"/>
            <a:ext cx="273857" cy="562927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3" name="Rectangle">
            <a:extLst>
              <a:ext uri="{FF2B5EF4-FFF2-40B4-BE49-F238E27FC236}">
                <a16:creationId xmlns:a16="http://schemas.microsoft.com/office/drawing/2014/main" id="{05C1E652-E498-F521-8F78-57D51B55722D}"/>
              </a:ext>
            </a:extLst>
          </p:cNvPr>
          <p:cNvSpPr/>
          <p:nvPr/>
        </p:nvSpPr>
        <p:spPr>
          <a:xfrm rot="1320000">
            <a:off x="17405507" y="3579956"/>
            <a:ext cx="243428" cy="562927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5" name="Parallelogram">
            <a:extLst>
              <a:ext uri="{FF2B5EF4-FFF2-40B4-BE49-F238E27FC236}">
                <a16:creationId xmlns:a16="http://schemas.microsoft.com/office/drawing/2014/main" id="{56EB224D-E7C0-AEF5-2250-98AED51BEEAC}"/>
              </a:ext>
            </a:extLst>
          </p:cNvPr>
          <p:cNvSpPr/>
          <p:nvPr/>
        </p:nvSpPr>
        <p:spPr>
          <a:xfrm rot="5400000" flipH="1">
            <a:off x="14600542" y="6158887"/>
            <a:ext cx="5659690" cy="62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6" name="Line">
            <a:extLst>
              <a:ext uri="{FF2B5EF4-FFF2-40B4-BE49-F238E27FC236}">
                <a16:creationId xmlns:a16="http://schemas.microsoft.com/office/drawing/2014/main" id="{EAD8D4AA-9DE0-1DE4-D554-E54C36BE97AA}"/>
              </a:ext>
            </a:extLst>
          </p:cNvPr>
          <p:cNvSpPr/>
          <p:nvPr/>
        </p:nvSpPr>
        <p:spPr>
          <a:xfrm>
            <a:off x="16898892" y="4774393"/>
            <a:ext cx="218119" cy="6712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87" name="Line">
            <a:extLst>
              <a:ext uri="{FF2B5EF4-FFF2-40B4-BE49-F238E27FC236}">
                <a16:creationId xmlns:a16="http://schemas.microsoft.com/office/drawing/2014/main" id="{DF5A1CD0-49BF-ED41-DEC4-48D988CC2A5C}"/>
              </a:ext>
            </a:extLst>
          </p:cNvPr>
          <p:cNvSpPr/>
          <p:nvPr/>
        </p:nvSpPr>
        <p:spPr>
          <a:xfrm>
            <a:off x="16872507" y="9213811"/>
            <a:ext cx="247201" cy="7607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61" name="Line">
            <a:extLst>
              <a:ext uri="{FF2B5EF4-FFF2-40B4-BE49-F238E27FC236}">
                <a16:creationId xmlns:a16="http://schemas.microsoft.com/office/drawing/2014/main" id="{45C00D0C-4AFA-CF1A-111D-6D18797307AC}"/>
              </a:ext>
            </a:extLst>
          </p:cNvPr>
          <p:cNvSpPr/>
          <p:nvPr/>
        </p:nvSpPr>
        <p:spPr>
          <a:xfrm flipH="1" flipV="1">
            <a:off x="17320611" y="6328382"/>
            <a:ext cx="6751304" cy="5802515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88" name="Line">
            <a:extLst>
              <a:ext uri="{FF2B5EF4-FFF2-40B4-BE49-F238E27FC236}">
                <a16:creationId xmlns:a16="http://schemas.microsoft.com/office/drawing/2014/main" id="{ED123415-90FB-7D5F-D8F9-C0DB7615840D}"/>
              </a:ext>
            </a:extLst>
          </p:cNvPr>
          <p:cNvSpPr/>
          <p:nvPr/>
        </p:nvSpPr>
        <p:spPr>
          <a:xfrm>
            <a:off x="17496964" y="3564861"/>
            <a:ext cx="247201" cy="7607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89" name="Line">
            <a:extLst>
              <a:ext uri="{FF2B5EF4-FFF2-40B4-BE49-F238E27FC236}">
                <a16:creationId xmlns:a16="http://schemas.microsoft.com/office/drawing/2014/main" id="{E14D4216-2E91-0B72-2BBE-8AAF04AE8EBB}"/>
              </a:ext>
            </a:extLst>
          </p:cNvPr>
          <p:cNvSpPr/>
          <p:nvPr/>
        </p:nvSpPr>
        <p:spPr>
          <a:xfrm flipV="1">
            <a:off x="16888394" y="8752911"/>
            <a:ext cx="1094" cy="471640"/>
          </a:xfrm>
          <a:prstGeom prst="line">
            <a:avLst/>
          </a:prstGeom>
          <a:noFill/>
          <a:ln w="2159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91" name="Line">
            <a:extLst>
              <a:ext uri="{FF2B5EF4-FFF2-40B4-BE49-F238E27FC236}">
                <a16:creationId xmlns:a16="http://schemas.microsoft.com/office/drawing/2014/main" id="{6B81F4D2-096B-1602-9769-6219D0D6D113}"/>
              </a:ext>
            </a:extLst>
          </p:cNvPr>
          <p:cNvSpPr/>
          <p:nvPr/>
        </p:nvSpPr>
        <p:spPr>
          <a:xfrm>
            <a:off x="17546178" y="6419850"/>
            <a:ext cx="4786058" cy="2896378"/>
          </a:xfrm>
          <a:prstGeom prst="line">
            <a:avLst/>
          </a:prstGeom>
          <a:ln w="165100">
            <a:solidFill>
              <a:schemeClr val="accent5">
                <a:lumOff val="-29866"/>
                <a:alpha val="49000"/>
              </a:schemeClr>
            </a:solidFill>
            <a:miter lim="400000"/>
            <a:headEnd type="none" w="sm" len="sm"/>
            <a:tailEnd type="triangle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2" name="Line">
            <a:extLst>
              <a:ext uri="{FF2B5EF4-FFF2-40B4-BE49-F238E27FC236}">
                <a16:creationId xmlns:a16="http://schemas.microsoft.com/office/drawing/2014/main" id="{061158E6-45AA-398C-6357-EE2C325F5BDF}"/>
              </a:ext>
            </a:extLst>
          </p:cNvPr>
          <p:cNvSpPr/>
          <p:nvPr/>
        </p:nvSpPr>
        <p:spPr>
          <a:xfrm>
            <a:off x="12726970" y="5129457"/>
            <a:ext cx="4143766" cy="1055443"/>
          </a:xfrm>
          <a:prstGeom prst="line">
            <a:avLst/>
          </a:prstGeom>
          <a:ln w="38100" cap="rnd">
            <a:solidFill>
              <a:srgbClr val="0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94" name="Shape">
            <a:extLst>
              <a:ext uri="{FF2B5EF4-FFF2-40B4-BE49-F238E27FC236}">
                <a16:creationId xmlns:a16="http://schemas.microsoft.com/office/drawing/2014/main" id="{F28DD8AF-8FA1-FDED-3500-4431FEF020B8}"/>
              </a:ext>
            </a:extLst>
          </p:cNvPr>
          <p:cNvSpPr/>
          <p:nvPr/>
        </p:nvSpPr>
        <p:spPr>
          <a:xfrm rot="11771168">
            <a:off x="12248876" y="4595457"/>
            <a:ext cx="365916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5" name="Circle">
            <a:extLst>
              <a:ext uri="{FF2B5EF4-FFF2-40B4-BE49-F238E27FC236}">
                <a16:creationId xmlns:a16="http://schemas.microsoft.com/office/drawing/2014/main" id="{5C26F026-ADCB-9FE7-16C8-BE50F67D9B3C}"/>
              </a:ext>
            </a:extLst>
          </p:cNvPr>
          <p:cNvSpPr/>
          <p:nvPr/>
        </p:nvSpPr>
        <p:spPr>
          <a:xfrm>
            <a:off x="12255033" y="4841519"/>
            <a:ext cx="330200" cy="330200"/>
          </a:xfrm>
          <a:prstGeom prst="ellipse">
            <a:avLst/>
          </a:pr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6" name="Circle">
            <a:extLst>
              <a:ext uri="{FF2B5EF4-FFF2-40B4-BE49-F238E27FC236}">
                <a16:creationId xmlns:a16="http://schemas.microsoft.com/office/drawing/2014/main" id="{CEE8BFE6-E892-6CCE-CA56-87755696AFB1}"/>
              </a:ext>
            </a:extLst>
          </p:cNvPr>
          <p:cNvSpPr/>
          <p:nvPr/>
        </p:nvSpPr>
        <p:spPr>
          <a:xfrm>
            <a:off x="22281467" y="9233902"/>
            <a:ext cx="330200" cy="330200"/>
          </a:xfrm>
          <a:prstGeom prst="ellipse">
            <a:avLst/>
          </a:prstGeom>
          <a:blipFill>
            <a:blip r:embed="rId5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7" name="Arrow">
            <a:extLst>
              <a:ext uri="{FF2B5EF4-FFF2-40B4-BE49-F238E27FC236}">
                <a16:creationId xmlns:a16="http://schemas.microsoft.com/office/drawing/2014/main" id="{96EF72DB-8F45-B509-B8C5-1B57091C2110}"/>
              </a:ext>
            </a:extLst>
          </p:cNvPr>
          <p:cNvSpPr/>
          <p:nvPr/>
        </p:nvSpPr>
        <p:spPr>
          <a:xfrm rot="19560000">
            <a:off x="7151950" y="12974032"/>
            <a:ext cx="1189298" cy="837739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507" name="Analyser">
            <a:extLst>
              <a:ext uri="{FF2B5EF4-FFF2-40B4-BE49-F238E27FC236}">
                <a16:creationId xmlns:a16="http://schemas.microsoft.com/office/drawing/2014/main" id="{303DC146-A257-F36A-FA0A-66E225A23123}"/>
              </a:ext>
            </a:extLst>
          </p:cNvPr>
          <p:cNvSpPr txBox="1"/>
          <p:nvPr/>
        </p:nvSpPr>
        <p:spPr>
          <a:xfrm>
            <a:off x="15861079" y="9402750"/>
            <a:ext cx="2565401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r>
              <a:rPr lang="en-GB" noProof="0" dirty="0"/>
              <a:t>Analyser</a:t>
            </a:r>
          </a:p>
        </p:txBody>
      </p:sp>
      <p:sp>
        <p:nvSpPr>
          <p:cNvPr id="508" name="HCal">
            <a:extLst>
              <a:ext uri="{FF2B5EF4-FFF2-40B4-BE49-F238E27FC236}">
                <a16:creationId xmlns:a16="http://schemas.microsoft.com/office/drawing/2014/main" id="{86BAA7DB-BF9A-2BBB-5AD2-68FE8F05C572}"/>
              </a:ext>
            </a:extLst>
          </p:cNvPr>
          <p:cNvSpPr txBox="1"/>
          <p:nvPr/>
        </p:nvSpPr>
        <p:spPr>
          <a:xfrm>
            <a:off x="22466127" y="2081869"/>
            <a:ext cx="2565400" cy="9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/>
          <a:lstStyle/>
          <a:p>
            <a:r>
              <a:rPr lang="en-GB" noProof="0" dirty="0" err="1"/>
              <a:t>HCal</a:t>
            </a:r>
            <a:endParaRPr lang="en-GB" noProof="0" dirty="0"/>
          </a:p>
        </p:txBody>
      </p:sp>
      <p:sp>
        <p:nvSpPr>
          <p:cNvPr id="509" name="Line">
            <a:extLst>
              <a:ext uri="{FF2B5EF4-FFF2-40B4-BE49-F238E27FC236}">
                <a16:creationId xmlns:a16="http://schemas.microsoft.com/office/drawing/2014/main" id="{FD2A9EBE-D143-A244-355F-BE5C99C6A324}"/>
              </a:ext>
            </a:extLst>
          </p:cNvPr>
          <p:cNvSpPr/>
          <p:nvPr/>
        </p:nvSpPr>
        <p:spPr>
          <a:xfrm>
            <a:off x="3384020" y="10291820"/>
            <a:ext cx="2578554" cy="1231478"/>
          </a:xfrm>
          <a:prstGeom prst="line">
            <a:avLst/>
          </a:prstGeom>
          <a:ln w="165100">
            <a:solidFill>
              <a:schemeClr val="accent1">
                <a:alpha val="40000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510" name="Line">
            <a:extLst>
              <a:ext uri="{FF2B5EF4-FFF2-40B4-BE49-F238E27FC236}">
                <a16:creationId xmlns:a16="http://schemas.microsoft.com/office/drawing/2014/main" id="{D43C13BA-BB74-7529-8008-3B2F94E32A7D}"/>
              </a:ext>
            </a:extLst>
          </p:cNvPr>
          <p:cNvSpPr/>
          <p:nvPr/>
        </p:nvSpPr>
        <p:spPr>
          <a:xfrm>
            <a:off x="5901838" y="11465343"/>
            <a:ext cx="2403256" cy="1522253"/>
          </a:xfrm>
          <a:prstGeom prst="line">
            <a:avLst/>
          </a:prstGeom>
          <a:ln w="165100">
            <a:solidFill>
              <a:schemeClr val="accent5">
                <a:lumOff val="-29866"/>
                <a:alpha val="49000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28B396-1254-5AC4-2AD4-35011D69B9E7}"/>
              </a:ext>
            </a:extLst>
          </p:cNvPr>
          <p:cNvGrpSpPr/>
          <p:nvPr/>
        </p:nvGrpSpPr>
        <p:grpSpPr>
          <a:xfrm>
            <a:off x="25818127" y="1526892"/>
            <a:ext cx="1124283" cy="10915356"/>
            <a:chOff x="23256045" y="2003895"/>
            <a:chExt cx="1124283" cy="10915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45294F-A57C-3AA8-0D9C-B044A017DAC6}"/>
                </a:ext>
              </a:extLst>
            </p:cNvPr>
            <p:cNvSpPr/>
            <p:nvPr/>
          </p:nvSpPr>
          <p:spPr>
            <a:xfrm>
              <a:off x="23256045" y="4348768"/>
              <a:ext cx="751295" cy="8570483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2505188 h 3724388"/>
                <a:gd name="connsiteX4" fmla="*/ 0 w 1955166"/>
                <a:gd name="connsiteY4" fmla="*/ 0 h 3724388"/>
                <a:gd name="connsiteX0" fmla="*/ 25400 w 1955166"/>
                <a:gd name="connsiteY0" fmla="*/ 0 h 4460988"/>
                <a:gd name="connsiteX1" fmla="*/ 1955166 w 1955166"/>
                <a:gd name="connsiteY1" fmla="*/ 736600 h 4460988"/>
                <a:gd name="connsiteX2" fmla="*/ 1955166 w 1955166"/>
                <a:gd name="connsiteY2" fmla="*/ 4460988 h 4460988"/>
                <a:gd name="connsiteX3" fmla="*/ 0 w 1955166"/>
                <a:gd name="connsiteY3" fmla="*/ 3241788 h 4460988"/>
                <a:gd name="connsiteX4" fmla="*/ 25400 w 1955166"/>
                <a:gd name="connsiteY4" fmla="*/ 0 h 4460988"/>
                <a:gd name="connsiteX0" fmla="*/ 0 w 1955166"/>
                <a:gd name="connsiteY0" fmla="*/ 0 h 4410188"/>
                <a:gd name="connsiteX1" fmla="*/ 1955166 w 1955166"/>
                <a:gd name="connsiteY1" fmla="*/ 685800 h 4410188"/>
                <a:gd name="connsiteX2" fmla="*/ 1955166 w 1955166"/>
                <a:gd name="connsiteY2" fmla="*/ 4410188 h 4410188"/>
                <a:gd name="connsiteX3" fmla="*/ 0 w 1955166"/>
                <a:gd name="connsiteY3" fmla="*/ 3190988 h 4410188"/>
                <a:gd name="connsiteX4" fmla="*/ 0 w 1955166"/>
                <a:gd name="connsiteY4" fmla="*/ 0 h 4410188"/>
                <a:gd name="connsiteX0" fmla="*/ 1209675 w 1955166"/>
                <a:gd name="connsiteY0" fmla="*/ 0 h 5896088"/>
                <a:gd name="connsiteX1" fmla="*/ 1955166 w 1955166"/>
                <a:gd name="connsiteY1" fmla="*/ 217170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1209675 w 1955166"/>
                <a:gd name="connsiteY0" fmla="*/ 0 h 5896088"/>
                <a:gd name="connsiteX1" fmla="*/ 1926591 w 1955166"/>
                <a:gd name="connsiteY1" fmla="*/ 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0 w 745491"/>
                <a:gd name="connsiteY0" fmla="*/ 0 h 5896088"/>
                <a:gd name="connsiteX1" fmla="*/ 716916 w 745491"/>
                <a:gd name="connsiteY1" fmla="*/ 0 h 5896088"/>
                <a:gd name="connsiteX2" fmla="*/ 745491 w 745491"/>
                <a:gd name="connsiteY2" fmla="*/ 5896088 h 5896088"/>
                <a:gd name="connsiteX3" fmla="*/ 85725 w 745491"/>
                <a:gd name="connsiteY3" fmla="*/ 5476988 h 5896088"/>
                <a:gd name="connsiteX4" fmla="*/ 0 w 745491"/>
                <a:gd name="connsiteY4" fmla="*/ 0 h 5896088"/>
                <a:gd name="connsiteX0" fmla="*/ 0 w 669929"/>
                <a:gd name="connsiteY0" fmla="*/ 0 h 6030855"/>
                <a:gd name="connsiteX1" fmla="*/ 641354 w 669929"/>
                <a:gd name="connsiteY1" fmla="*/ 134767 h 6030855"/>
                <a:gd name="connsiteX2" fmla="*/ 669929 w 669929"/>
                <a:gd name="connsiteY2" fmla="*/ 6030855 h 6030855"/>
                <a:gd name="connsiteX3" fmla="*/ 10163 w 669929"/>
                <a:gd name="connsiteY3" fmla="*/ 5611755 h 6030855"/>
                <a:gd name="connsiteX4" fmla="*/ 0 w 669929"/>
                <a:gd name="connsiteY4" fmla="*/ 0 h 6030855"/>
                <a:gd name="connsiteX0" fmla="*/ 9214 w 679143"/>
                <a:gd name="connsiteY0" fmla="*/ 0 h 8826914"/>
                <a:gd name="connsiteX1" fmla="*/ 650568 w 679143"/>
                <a:gd name="connsiteY1" fmla="*/ 134767 h 8826914"/>
                <a:gd name="connsiteX2" fmla="*/ 679143 w 679143"/>
                <a:gd name="connsiteY2" fmla="*/ 6030855 h 8826914"/>
                <a:gd name="connsiteX3" fmla="*/ 487 w 679143"/>
                <a:gd name="connsiteY3" fmla="*/ 8826914 h 8826914"/>
                <a:gd name="connsiteX4" fmla="*/ 9214 w 679143"/>
                <a:gd name="connsiteY4" fmla="*/ 0 h 8826914"/>
                <a:gd name="connsiteX0" fmla="*/ 9214 w 698033"/>
                <a:gd name="connsiteY0" fmla="*/ 0 h 9438539"/>
                <a:gd name="connsiteX1" fmla="*/ 650568 w 698033"/>
                <a:gd name="connsiteY1" fmla="*/ 134767 h 9438539"/>
                <a:gd name="connsiteX2" fmla="*/ 698033 w 698033"/>
                <a:gd name="connsiteY2" fmla="*/ 9438539 h 9438539"/>
                <a:gd name="connsiteX3" fmla="*/ 487 w 698033"/>
                <a:gd name="connsiteY3" fmla="*/ 8826914 h 9438539"/>
                <a:gd name="connsiteX4" fmla="*/ 9214 w 698033"/>
                <a:gd name="connsiteY4" fmla="*/ 0 h 9438539"/>
                <a:gd name="connsiteX0" fmla="*/ 27853 w 716672"/>
                <a:gd name="connsiteY0" fmla="*/ 0 h 9438539"/>
                <a:gd name="connsiteX1" fmla="*/ 669207 w 716672"/>
                <a:gd name="connsiteY1" fmla="*/ 134767 h 9438539"/>
                <a:gd name="connsiteX2" fmla="*/ 716672 w 716672"/>
                <a:gd name="connsiteY2" fmla="*/ 9438539 h 9438539"/>
                <a:gd name="connsiteX3" fmla="*/ 235 w 716672"/>
                <a:gd name="connsiteY3" fmla="*/ 9154206 h 9438539"/>
                <a:gd name="connsiteX4" fmla="*/ 27853 w 716672"/>
                <a:gd name="connsiteY4" fmla="*/ 0 h 9438539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9154206 h 9207510"/>
                <a:gd name="connsiteX4" fmla="*/ 27853 w 773343"/>
                <a:gd name="connsiteY4" fmla="*/ 0 h 9207510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8980934 h 9207510"/>
                <a:gd name="connsiteX4" fmla="*/ 27853 w 773343"/>
                <a:gd name="connsiteY4" fmla="*/ 0 h 9207510"/>
                <a:gd name="connsiteX0" fmla="*/ 18490 w 773425"/>
                <a:gd name="connsiteY0" fmla="*/ 0 h 9101622"/>
                <a:gd name="connsiteX1" fmla="*/ 669289 w 773425"/>
                <a:gd name="connsiteY1" fmla="*/ 28879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18490 w 773425"/>
                <a:gd name="connsiteY0" fmla="*/ 0 h 9101622"/>
                <a:gd name="connsiteX1" fmla="*/ 650399 w 773425"/>
                <a:gd name="connsiteY1" fmla="*/ 48131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4460 w 759395"/>
                <a:gd name="connsiteY0" fmla="*/ 0 h 9101622"/>
                <a:gd name="connsiteX1" fmla="*/ 636369 w 759395"/>
                <a:gd name="connsiteY1" fmla="*/ 48131 h 9101622"/>
                <a:gd name="connsiteX2" fmla="*/ 759395 w 759395"/>
                <a:gd name="connsiteY2" fmla="*/ 9101622 h 9101622"/>
                <a:gd name="connsiteX3" fmla="*/ 680 w 759395"/>
                <a:gd name="connsiteY3" fmla="*/ 8508333 h 9101622"/>
                <a:gd name="connsiteX4" fmla="*/ 4460 w 759395"/>
                <a:gd name="connsiteY4" fmla="*/ 0 h 9101622"/>
                <a:gd name="connsiteX0" fmla="*/ 4460 w 745003"/>
                <a:gd name="connsiteY0" fmla="*/ 0 h 8661565"/>
                <a:gd name="connsiteX1" fmla="*/ 636369 w 745003"/>
                <a:gd name="connsiteY1" fmla="*/ 48131 h 8661565"/>
                <a:gd name="connsiteX2" fmla="*/ 745003 w 745003"/>
                <a:gd name="connsiteY2" fmla="*/ 8661565 h 8661565"/>
                <a:gd name="connsiteX3" fmla="*/ 680 w 745003"/>
                <a:gd name="connsiteY3" fmla="*/ 8508333 h 8661565"/>
                <a:gd name="connsiteX4" fmla="*/ 4460 w 745003"/>
                <a:gd name="connsiteY4" fmla="*/ 0 h 866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003" h="8661565">
                  <a:moveTo>
                    <a:pt x="4460" y="0"/>
                  </a:moveTo>
                  <a:lnTo>
                    <a:pt x="636369" y="48131"/>
                  </a:lnTo>
                  <a:lnTo>
                    <a:pt x="745003" y="8661565"/>
                  </a:lnTo>
                  <a:lnTo>
                    <a:pt x="680" y="8508333"/>
                  </a:lnTo>
                  <a:cubicBezTo>
                    <a:pt x="-2708" y="6637748"/>
                    <a:pt x="7848" y="1870585"/>
                    <a:pt x="44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42AF6B-FBBC-68CE-7DF8-804DF6CEACF3}"/>
                </a:ext>
              </a:extLst>
            </p:cNvPr>
            <p:cNvSpPr/>
            <p:nvPr/>
          </p:nvSpPr>
          <p:spPr>
            <a:xfrm>
              <a:off x="23950532" y="2285149"/>
              <a:ext cx="355598" cy="10563386"/>
            </a:xfrm>
            <a:custGeom>
              <a:avLst/>
              <a:gdLst>
                <a:gd name="connsiteX0" fmla="*/ 0 w 1978152"/>
                <a:gd name="connsiteY0" fmla="*/ 0 h 3772061"/>
                <a:gd name="connsiteX1" fmla="*/ 1978152 w 1978152"/>
                <a:gd name="connsiteY1" fmla="*/ 0 h 3772061"/>
                <a:gd name="connsiteX2" fmla="*/ 1978152 w 1978152"/>
                <a:gd name="connsiteY2" fmla="*/ 3772061 h 3772061"/>
                <a:gd name="connsiteX3" fmla="*/ 0 w 1978152"/>
                <a:gd name="connsiteY3" fmla="*/ 3772061 h 3772061"/>
                <a:gd name="connsiteX4" fmla="*/ 0 w 1978152"/>
                <a:gd name="connsiteY4" fmla="*/ 0 h 3772061"/>
                <a:gd name="connsiteX0" fmla="*/ 0 w 1978152"/>
                <a:gd name="connsiteY0" fmla="*/ 438150 h 4210211"/>
                <a:gd name="connsiteX1" fmla="*/ 1882902 w 1978152"/>
                <a:gd name="connsiteY1" fmla="*/ 0 h 4210211"/>
                <a:gd name="connsiteX2" fmla="*/ 1978152 w 1978152"/>
                <a:gd name="connsiteY2" fmla="*/ 4210211 h 4210211"/>
                <a:gd name="connsiteX3" fmla="*/ 0 w 1978152"/>
                <a:gd name="connsiteY3" fmla="*/ 4210211 h 4210211"/>
                <a:gd name="connsiteX4" fmla="*/ 0 w 1978152"/>
                <a:gd name="connsiteY4" fmla="*/ 438150 h 4210211"/>
                <a:gd name="connsiteX0" fmla="*/ 0 w 1997202"/>
                <a:gd name="connsiteY0" fmla="*/ 533400 h 4210211"/>
                <a:gd name="connsiteX1" fmla="*/ 1901952 w 1997202"/>
                <a:gd name="connsiteY1" fmla="*/ 0 h 4210211"/>
                <a:gd name="connsiteX2" fmla="*/ 1997202 w 1997202"/>
                <a:gd name="connsiteY2" fmla="*/ 4210211 h 4210211"/>
                <a:gd name="connsiteX3" fmla="*/ 19050 w 1997202"/>
                <a:gd name="connsiteY3" fmla="*/ 4210211 h 4210211"/>
                <a:gd name="connsiteX4" fmla="*/ 0 w 1997202"/>
                <a:gd name="connsiteY4" fmla="*/ 533400 h 4210211"/>
                <a:gd name="connsiteX0" fmla="*/ 0 w 1959102"/>
                <a:gd name="connsiteY0" fmla="*/ 533400 h 4210211"/>
                <a:gd name="connsiteX1" fmla="*/ 1901952 w 1959102"/>
                <a:gd name="connsiteY1" fmla="*/ 0 h 4210211"/>
                <a:gd name="connsiteX2" fmla="*/ 1959102 w 1959102"/>
                <a:gd name="connsiteY2" fmla="*/ 3308511 h 4210211"/>
                <a:gd name="connsiteX3" fmla="*/ 19050 w 1959102"/>
                <a:gd name="connsiteY3" fmla="*/ 4210211 h 4210211"/>
                <a:gd name="connsiteX4" fmla="*/ 0 w 1959102"/>
                <a:gd name="connsiteY4" fmla="*/ 533400 h 4210211"/>
                <a:gd name="connsiteX0" fmla="*/ 0 w 1959102"/>
                <a:gd name="connsiteY0" fmla="*/ 590550 h 4267361"/>
                <a:gd name="connsiteX1" fmla="*/ 1959102 w 1959102"/>
                <a:gd name="connsiteY1" fmla="*/ 0 h 4267361"/>
                <a:gd name="connsiteX2" fmla="*/ 1959102 w 1959102"/>
                <a:gd name="connsiteY2" fmla="*/ 3365661 h 4267361"/>
                <a:gd name="connsiteX3" fmla="*/ 19050 w 1959102"/>
                <a:gd name="connsiteY3" fmla="*/ 4267361 h 4267361"/>
                <a:gd name="connsiteX4" fmla="*/ 0 w 1959102"/>
                <a:gd name="connsiteY4" fmla="*/ 590550 h 4267361"/>
                <a:gd name="connsiteX0" fmla="*/ 0 w 1949577"/>
                <a:gd name="connsiteY0" fmla="*/ 0 h 5848511"/>
                <a:gd name="connsiteX1" fmla="*/ 1949577 w 1949577"/>
                <a:gd name="connsiteY1" fmla="*/ 1581150 h 5848511"/>
                <a:gd name="connsiteX2" fmla="*/ 1949577 w 1949577"/>
                <a:gd name="connsiteY2" fmla="*/ 4946811 h 5848511"/>
                <a:gd name="connsiteX3" fmla="*/ 9525 w 1949577"/>
                <a:gd name="connsiteY3" fmla="*/ 5848511 h 5848511"/>
                <a:gd name="connsiteX4" fmla="*/ 0 w 1949577"/>
                <a:gd name="connsiteY4" fmla="*/ 0 h 5848511"/>
                <a:gd name="connsiteX0" fmla="*/ 0 w 1949577"/>
                <a:gd name="connsiteY0" fmla="*/ 333375 h 6181886"/>
                <a:gd name="connsiteX1" fmla="*/ 1873377 w 1949577"/>
                <a:gd name="connsiteY1" fmla="*/ 0 h 6181886"/>
                <a:gd name="connsiteX2" fmla="*/ 1949577 w 1949577"/>
                <a:gd name="connsiteY2" fmla="*/ 5280186 h 6181886"/>
                <a:gd name="connsiteX3" fmla="*/ 9525 w 1949577"/>
                <a:gd name="connsiteY3" fmla="*/ 6181886 h 6181886"/>
                <a:gd name="connsiteX4" fmla="*/ 0 w 1949577"/>
                <a:gd name="connsiteY4" fmla="*/ 333375 h 6181886"/>
                <a:gd name="connsiteX0" fmla="*/ 0 w 1873377"/>
                <a:gd name="connsiteY0" fmla="*/ 333375 h 6181886"/>
                <a:gd name="connsiteX1" fmla="*/ 1873377 w 1873377"/>
                <a:gd name="connsiteY1" fmla="*/ 0 h 6181886"/>
                <a:gd name="connsiteX2" fmla="*/ 1818949 w 1873377"/>
                <a:gd name="connsiteY2" fmla="*/ 1230700 h 6181886"/>
                <a:gd name="connsiteX3" fmla="*/ 9525 w 1873377"/>
                <a:gd name="connsiteY3" fmla="*/ 6181886 h 6181886"/>
                <a:gd name="connsiteX4" fmla="*/ 0 w 1873377"/>
                <a:gd name="connsiteY4" fmla="*/ 333375 h 6181886"/>
                <a:gd name="connsiteX0" fmla="*/ 0 w 1873377"/>
                <a:gd name="connsiteY0" fmla="*/ 2873375 h 8721886"/>
                <a:gd name="connsiteX1" fmla="*/ 1873377 w 1873377"/>
                <a:gd name="connsiteY1" fmla="*/ 0 h 8721886"/>
                <a:gd name="connsiteX2" fmla="*/ 1818949 w 1873377"/>
                <a:gd name="connsiteY2" fmla="*/ 3770700 h 8721886"/>
                <a:gd name="connsiteX3" fmla="*/ 9525 w 1873377"/>
                <a:gd name="connsiteY3" fmla="*/ 8721886 h 8721886"/>
                <a:gd name="connsiteX4" fmla="*/ 0 w 1873377"/>
                <a:gd name="connsiteY4" fmla="*/ 2873375 h 87218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818949 w 1873377"/>
                <a:gd name="connsiteY2" fmla="*/ 37707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761799 w 1873377"/>
                <a:gd name="connsiteY2" fmla="*/ 62472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723574 w 1873377"/>
                <a:gd name="connsiteY2" fmla="*/ 546615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723574"/>
                <a:gd name="connsiteY0" fmla="*/ 2987675 h 11998486"/>
                <a:gd name="connsiteX1" fmla="*/ 530352 w 723574"/>
                <a:gd name="connsiteY1" fmla="*/ 0 h 11998486"/>
                <a:gd name="connsiteX2" fmla="*/ 723574 w 723574"/>
                <a:gd name="connsiteY2" fmla="*/ 5580450 h 11998486"/>
                <a:gd name="connsiteX3" fmla="*/ 9525 w 723574"/>
                <a:gd name="connsiteY3" fmla="*/ 11998486 h 11998486"/>
                <a:gd name="connsiteX4" fmla="*/ 0 w 723574"/>
                <a:gd name="connsiteY4" fmla="*/ 2987675 h 11998486"/>
                <a:gd name="connsiteX0" fmla="*/ 0 w 530352"/>
                <a:gd name="connsiteY0" fmla="*/ 2987675 h 11998486"/>
                <a:gd name="connsiteX1" fmla="*/ 530352 w 530352"/>
                <a:gd name="connsiteY1" fmla="*/ 0 h 11998486"/>
                <a:gd name="connsiteX2" fmla="*/ 523549 w 530352"/>
                <a:gd name="connsiteY2" fmla="*/ 6856800 h 11998486"/>
                <a:gd name="connsiteX3" fmla="*/ 9525 w 530352"/>
                <a:gd name="connsiteY3" fmla="*/ 11998486 h 11998486"/>
                <a:gd name="connsiteX4" fmla="*/ 0 w 530352"/>
                <a:gd name="connsiteY4" fmla="*/ 2987675 h 11998486"/>
                <a:gd name="connsiteX0" fmla="*/ 0 w 530352"/>
                <a:gd name="connsiteY0" fmla="*/ 2987675 h 11779411"/>
                <a:gd name="connsiteX1" fmla="*/ 530352 w 530352"/>
                <a:gd name="connsiteY1" fmla="*/ 0 h 11779411"/>
                <a:gd name="connsiteX2" fmla="*/ 523549 w 530352"/>
                <a:gd name="connsiteY2" fmla="*/ 6856800 h 11779411"/>
                <a:gd name="connsiteX3" fmla="*/ 57150 w 530352"/>
                <a:gd name="connsiteY3" fmla="*/ 11779411 h 11779411"/>
                <a:gd name="connsiteX4" fmla="*/ 0 w 530352"/>
                <a:gd name="connsiteY4" fmla="*/ 2987675 h 11779411"/>
                <a:gd name="connsiteX0" fmla="*/ 0 w 530352"/>
                <a:gd name="connsiteY0" fmla="*/ 2987675 h 11560336"/>
                <a:gd name="connsiteX1" fmla="*/ 530352 w 530352"/>
                <a:gd name="connsiteY1" fmla="*/ 0 h 11560336"/>
                <a:gd name="connsiteX2" fmla="*/ 523549 w 530352"/>
                <a:gd name="connsiteY2" fmla="*/ 6856800 h 11560336"/>
                <a:gd name="connsiteX3" fmla="*/ 76200 w 530352"/>
                <a:gd name="connsiteY3" fmla="*/ 11560336 h 11560336"/>
                <a:gd name="connsiteX4" fmla="*/ 0 w 530352"/>
                <a:gd name="connsiteY4" fmla="*/ 2987675 h 11560336"/>
                <a:gd name="connsiteX0" fmla="*/ 0 w 523574"/>
                <a:gd name="connsiteY0" fmla="*/ 2162175 h 10734836"/>
                <a:gd name="connsiteX1" fmla="*/ 377952 w 523574"/>
                <a:gd name="connsiteY1" fmla="*/ 0 h 10734836"/>
                <a:gd name="connsiteX2" fmla="*/ 523549 w 523574"/>
                <a:gd name="connsiteY2" fmla="*/ 6031300 h 10734836"/>
                <a:gd name="connsiteX3" fmla="*/ 76200 w 523574"/>
                <a:gd name="connsiteY3" fmla="*/ 10734836 h 10734836"/>
                <a:gd name="connsiteX4" fmla="*/ 0 w 523574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345749 w 377952"/>
                <a:gd name="connsiteY2" fmla="*/ 76696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282249 w 377952"/>
                <a:gd name="connsiteY2" fmla="*/ 77077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76200 w 384173"/>
                <a:gd name="connsiteY3" fmla="*/ 10734836 h 10734836"/>
                <a:gd name="connsiteX4" fmla="*/ 0 w 384173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202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710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563386"/>
                <a:gd name="connsiteX1" fmla="*/ 377952 w 384173"/>
                <a:gd name="connsiteY1" fmla="*/ 0 h 10563386"/>
                <a:gd name="connsiteX2" fmla="*/ 383849 w 384173"/>
                <a:gd name="connsiteY2" fmla="*/ 7745800 h 10563386"/>
                <a:gd name="connsiteX3" fmla="*/ 371061 w 384173"/>
                <a:gd name="connsiteY3" fmla="*/ 7849039 h 10563386"/>
                <a:gd name="connsiteX4" fmla="*/ 104775 w 384173"/>
                <a:gd name="connsiteY4" fmla="*/ 10563386 h 10563386"/>
                <a:gd name="connsiteX5" fmla="*/ 0 w 384173"/>
                <a:gd name="connsiteY5" fmla="*/ 2162175 h 10563386"/>
                <a:gd name="connsiteX0" fmla="*/ 0 w 355598"/>
                <a:gd name="connsiteY0" fmla="*/ 2162175 h 10563386"/>
                <a:gd name="connsiteX1" fmla="*/ 349377 w 355598"/>
                <a:gd name="connsiteY1" fmla="*/ 0 h 10563386"/>
                <a:gd name="connsiteX2" fmla="*/ 355274 w 355598"/>
                <a:gd name="connsiteY2" fmla="*/ 7745800 h 10563386"/>
                <a:gd name="connsiteX3" fmla="*/ 342486 w 355598"/>
                <a:gd name="connsiteY3" fmla="*/ 7849039 h 10563386"/>
                <a:gd name="connsiteX4" fmla="*/ 76200 w 355598"/>
                <a:gd name="connsiteY4" fmla="*/ 10563386 h 10563386"/>
                <a:gd name="connsiteX5" fmla="*/ 0 w 355598"/>
                <a:gd name="connsiteY5" fmla="*/ 2162175 h 1056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598" h="10563386">
                  <a:moveTo>
                    <a:pt x="0" y="2162175"/>
                  </a:moveTo>
                  <a:lnTo>
                    <a:pt x="349377" y="0"/>
                  </a:lnTo>
                  <a:cubicBezTo>
                    <a:pt x="347109" y="2285600"/>
                    <a:pt x="357542" y="5460200"/>
                    <a:pt x="355274" y="7745800"/>
                  </a:cubicBezTo>
                  <a:cubicBezTo>
                    <a:pt x="346778" y="7771746"/>
                    <a:pt x="350982" y="7823093"/>
                    <a:pt x="342486" y="7849039"/>
                  </a:cubicBezTo>
                  <a:lnTo>
                    <a:pt x="76200" y="10563386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21CD1C-5BDF-CA81-5195-751482697700}"/>
                </a:ext>
              </a:extLst>
            </p:cNvPr>
            <p:cNvSpPr/>
            <p:nvPr/>
          </p:nvSpPr>
          <p:spPr>
            <a:xfrm rot="17650201">
              <a:off x="22610490" y="2693232"/>
              <a:ext cx="2459176" cy="1080501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2322184"/>
                <a:gd name="connsiteY0" fmla="*/ 0 h 4123448"/>
                <a:gd name="connsiteX1" fmla="*/ 2322184 w 2322184"/>
                <a:gd name="connsiteY1" fmla="*/ 399060 h 4123448"/>
                <a:gd name="connsiteX2" fmla="*/ 2322184 w 2322184"/>
                <a:gd name="connsiteY2" fmla="*/ 4123448 h 4123448"/>
                <a:gd name="connsiteX3" fmla="*/ 367018 w 2322184"/>
                <a:gd name="connsiteY3" fmla="*/ 4123448 h 4123448"/>
                <a:gd name="connsiteX4" fmla="*/ 0 w 2322184"/>
                <a:gd name="connsiteY4" fmla="*/ 0 h 4123448"/>
                <a:gd name="connsiteX0" fmla="*/ 0 w 3440197"/>
                <a:gd name="connsiteY0" fmla="*/ 0 h 4123448"/>
                <a:gd name="connsiteX1" fmla="*/ 3440197 w 3440197"/>
                <a:gd name="connsiteY1" fmla="*/ 2006238 h 4123448"/>
                <a:gd name="connsiteX2" fmla="*/ 2322184 w 3440197"/>
                <a:gd name="connsiteY2" fmla="*/ 4123448 h 4123448"/>
                <a:gd name="connsiteX3" fmla="*/ 367018 w 3440197"/>
                <a:gd name="connsiteY3" fmla="*/ 4123448 h 4123448"/>
                <a:gd name="connsiteX4" fmla="*/ 0 w 3440197"/>
                <a:gd name="connsiteY4" fmla="*/ 0 h 4123448"/>
                <a:gd name="connsiteX0" fmla="*/ 0 w 3440197"/>
                <a:gd name="connsiteY0" fmla="*/ 0 h 5611523"/>
                <a:gd name="connsiteX1" fmla="*/ 3440197 w 3440197"/>
                <a:gd name="connsiteY1" fmla="*/ 2006238 h 5611523"/>
                <a:gd name="connsiteX2" fmla="*/ 1611902 w 3440197"/>
                <a:gd name="connsiteY2" fmla="*/ 5611523 h 5611523"/>
                <a:gd name="connsiteX3" fmla="*/ 367018 w 3440197"/>
                <a:gd name="connsiteY3" fmla="*/ 4123448 h 5611523"/>
                <a:gd name="connsiteX4" fmla="*/ 0 w 3440197"/>
                <a:gd name="connsiteY4" fmla="*/ 0 h 5611523"/>
                <a:gd name="connsiteX0" fmla="*/ 0 w 3212349"/>
                <a:gd name="connsiteY0" fmla="*/ 21318 h 3605285"/>
                <a:gd name="connsiteX1" fmla="*/ 3212349 w 3212349"/>
                <a:gd name="connsiteY1" fmla="*/ 0 h 3605285"/>
                <a:gd name="connsiteX2" fmla="*/ 1384054 w 3212349"/>
                <a:gd name="connsiteY2" fmla="*/ 3605285 h 3605285"/>
                <a:gd name="connsiteX3" fmla="*/ 139170 w 3212349"/>
                <a:gd name="connsiteY3" fmla="*/ 2117210 h 3605285"/>
                <a:gd name="connsiteX4" fmla="*/ 0 w 3212349"/>
                <a:gd name="connsiteY4" fmla="*/ 21318 h 3605285"/>
                <a:gd name="connsiteX0" fmla="*/ 0 w 1410721"/>
                <a:gd name="connsiteY0" fmla="*/ 0 h 3583967"/>
                <a:gd name="connsiteX1" fmla="*/ 1410721 w 1410721"/>
                <a:gd name="connsiteY1" fmla="*/ 2415912 h 3583967"/>
                <a:gd name="connsiteX2" fmla="*/ 1384054 w 1410721"/>
                <a:gd name="connsiteY2" fmla="*/ 3583967 h 3583967"/>
                <a:gd name="connsiteX3" fmla="*/ 139170 w 1410721"/>
                <a:gd name="connsiteY3" fmla="*/ 2095892 h 3583967"/>
                <a:gd name="connsiteX4" fmla="*/ 0 w 1410721"/>
                <a:gd name="connsiteY4" fmla="*/ 0 h 3583967"/>
                <a:gd name="connsiteX0" fmla="*/ 0 w 1433524"/>
                <a:gd name="connsiteY0" fmla="*/ 0 h 3624407"/>
                <a:gd name="connsiteX1" fmla="*/ 1410721 w 1433524"/>
                <a:gd name="connsiteY1" fmla="*/ 2415912 h 3624407"/>
                <a:gd name="connsiteX2" fmla="*/ 1433524 w 1433524"/>
                <a:gd name="connsiteY2" fmla="*/ 3624407 h 3624407"/>
                <a:gd name="connsiteX3" fmla="*/ 139170 w 1433524"/>
                <a:gd name="connsiteY3" fmla="*/ 2095892 h 3624407"/>
                <a:gd name="connsiteX4" fmla="*/ 0 w 1433524"/>
                <a:gd name="connsiteY4" fmla="*/ 0 h 3624407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39170 w 1410721"/>
                <a:gd name="connsiteY3" fmla="*/ 2095892 h 4002446"/>
                <a:gd name="connsiteX4" fmla="*/ 0 w 1410721"/>
                <a:gd name="connsiteY4" fmla="*/ 0 h 4002446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51339 w 1410721"/>
                <a:gd name="connsiteY3" fmla="*/ 2518480 h 4002446"/>
                <a:gd name="connsiteX4" fmla="*/ 0 w 1410721"/>
                <a:gd name="connsiteY4" fmla="*/ 0 h 4002446"/>
                <a:gd name="connsiteX0" fmla="*/ 0 w 1370395"/>
                <a:gd name="connsiteY0" fmla="*/ 0 h 2214381"/>
                <a:gd name="connsiteX1" fmla="*/ 1370395 w 1370395"/>
                <a:gd name="connsiteY1" fmla="*/ 627847 h 2214381"/>
                <a:gd name="connsiteX2" fmla="*/ 1155687 w 1370395"/>
                <a:gd name="connsiteY2" fmla="*/ 2214381 h 2214381"/>
                <a:gd name="connsiteX3" fmla="*/ 111013 w 1370395"/>
                <a:gd name="connsiteY3" fmla="*/ 730415 h 2214381"/>
                <a:gd name="connsiteX4" fmla="*/ 0 w 1370395"/>
                <a:gd name="connsiteY4" fmla="*/ 0 h 2214381"/>
                <a:gd name="connsiteX0" fmla="*/ 0 w 1155687"/>
                <a:gd name="connsiteY0" fmla="*/ 0 h 2214381"/>
                <a:gd name="connsiteX1" fmla="*/ 1011905 w 1155687"/>
                <a:gd name="connsiteY1" fmla="*/ 1248105 h 2214381"/>
                <a:gd name="connsiteX2" fmla="*/ 1155687 w 1155687"/>
                <a:gd name="connsiteY2" fmla="*/ 2214381 h 2214381"/>
                <a:gd name="connsiteX3" fmla="*/ 111013 w 1155687"/>
                <a:gd name="connsiteY3" fmla="*/ 730415 h 2214381"/>
                <a:gd name="connsiteX4" fmla="*/ 0 w 1155687"/>
                <a:gd name="connsiteY4" fmla="*/ 0 h 2214381"/>
                <a:gd name="connsiteX0" fmla="*/ 0 w 1204817"/>
                <a:gd name="connsiteY0" fmla="*/ 0 h 2161011"/>
                <a:gd name="connsiteX1" fmla="*/ 1061035 w 1204817"/>
                <a:gd name="connsiteY1" fmla="*/ 119473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077865 w 1204817"/>
                <a:gd name="connsiteY1" fmla="*/ 130202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144294 w 1204817"/>
                <a:gd name="connsiteY1" fmla="*/ 1752464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185657"/>
                <a:gd name="connsiteY0" fmla="*/ 0 h 2211371"/>
                <a:gd name="connsiteX1" fmla="*/ 1144294 w 1185657"/>
                <a:gd name="connsiteY1" fmla="*/ 1752464 h 2211371"/>
                <a:gd name="connsiteX2" fmla="*/ 1185657 w 1185657"/>
                <a:gd name="connsiteY2" fmla="*/ 2211371 h 2211371"/>
                <a:gd name="connsiteX3" fmla="*/ 160143 w 1185657"/>
                <a:gd name="connsiteY3" fmla="*/ 677045 h 2211371"/>
                <a:gd name="connsiteX4" fmla="*/ 0 w 1185657"/>
                <a:gd name="connsiteY4" fmla="*/ 0 h 2211371"/>
                <a:gd name="connsiteX0" fmla="*/ 0 w 1195944"/>
                <a:gd name="connsiteY0" fmla="*/ 0 h 2203275"/>
                <a:gd name="connsiteX1" fmla="*/ 1144294 w 1195944"/>
                <a:gd name="connsiteY1" fmla="*/ 1752464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40642 w 1195944"/>
                <a:gd name="connsiteY3" fmla="*/ 633595 h 2203275"/>
                <a:gd name="connsiteX4" fmla="*/ 0 w 1195944"/>
                <a:gd name="connsiteY4" fmla="*/ 0 h 2203275"/>
                <a:gd name="connsiteX0" fmla="*/ 0 w 3584069"/>
                <a:gd name="connsiteY0" fmla="*/ 0 h 1759261"/>
                <a:gd name="connsiteX1" fmla="*/ 1136904 w 3584069"/>
                <a:gd name="connsiteY1" fmla="*/ 1759261 h 1759261"/>
                <a:gd name="connsiteX2" fmla="*/ 3584069 w 3584069"/>
                <a:gd name="connsiteY2" fmla="*/ 1179238 h 1759261"/>
                <a:gd name="connsiteX3" fmla="*/ 140642 w 3584069"/>
                <a:gd name="connsiteY3" fmla="*/ 633595 h 1759261"/>
                <a:gd name="connsiteX4" fmla="*/ 0 w 3584069"/>
                <a:gd name="connsiteY4" fmla="*/ 0 h 1759261"/>
                <a:gd name="connsiteX0" fmla="*/ 0 w 3584069"/>
                <a:gd name="connsiteY0" fmla="*/ 0 h 1179238"/>
                <a:gd name="connsiteX1" fmla="*/ 3377495 w 3584069"/>
                <a:gd name="connsiteY1" fmla="*/ 690072 h 1179238"/>
                <a:gd name="connsiteX2" fmla="*/ 3584069 w 3584069"/>
                <a:gd name="connsiteY2" fmla="*/ 1179238 h 1179238"/>
                <a:gd name="connsiteX3" fmla="*/ 140642 w 3584069"/>
                <a:gd name="connsiteY3" fmla="*/ 633595 h 1179238"/>
                <a:gd name="connsiteX4" fmla="*/ 0 w 3584069"/>
                <a:gd name="connsiteY4" fmla="*/ 0 h 1179238"/>
                <a:gd name="connsiteX0" fmla="*/ 0 w 3584069"/>
                <a:gd name="connsiteY0" fmla="*/ 531316 h 1710554"/>
                <a:gd name="connsiteX1" fmla="*/ 2818909 w 3584069"/>
                <a:gd name="connsiteY1" fmla="*/ 0 h 1710554"/>
                <a:gd name="connsiteX2" fmla="*/ 3584069 w 3584069"/>
                <a:gd name="connsiteY2" fmla="*/ 1710554 h 1710554"/>
                <a:gd name="connsiteX3" fmla="*/ 140642 w 3584069"/>
                <a:gd name="connsiteY3" fmla="*/ 1164911 h 1710554"/>
                <a:gd name="connsiteX4" fmla="*/ 0 w 3584069"/>
                <a:gd name="connsiteY4" fmla="*/ 531316 h 1710554"/>
                <a:gd name="connsiteX0" fmla="*/ 0 w 3065033"/>
                <a:gd name="connsiteY0" fmla="*/ 531316 h 1164911"/>
                <a:gd name="connsiteX1" fmla="*/ 2818909 w 3065033"/>
                <a:gd name="connsiteY1" fmla="*/ 0 h 1164911"/>
                <a:gd name="connsiteX2" fmla="*/ 3065033 w 3065033"/>
                <a:gd name="connsiteY2" fmla="*/ 460976 h 1164911"/>
                <a:gd name="connsiteX3" fmla="*/ 140642 w 3065033"/>
                <a:gd name="connsiteY3" fmla="*/ 1164911 h 1164911"/>
                <a:gd name="connsiteX4" fmla="*/ 0 w 3065033"/>
                <a:gd name="connsiteY4" fmla="*/ 531316 h 1164911"/>
                <a:gd name="connsiteX0" fmla="*/ 0 w 3148033"/>
                <a:gd name="connsiteY0" fmla="*/ 579006 h 1164911"/>
                <a:gd name="connsiteX1" fmla="*/ 2901909 w 3148033"/>
                <a:gd name="connsiteY1" fmla="*/ 0 h 1164911"/>
                <a:gd name="connsiteX2" fmla="*/ 3148033 w 3148033"/>
                <a:gd name="connsiteY2" fmla="*/ 460976 h 1164911"/>
                <a:gd name="connsiteX3" fmla="*/ 223642 w 3148033"/>
                <a:gd name="connsiteY3" fmla="*/ 1164911 h 1164911"/>
                <a:gd name="connsiteX4" fmla="*/ 0 w 3148033"/>
                <a:gd name="connsiteY4" fmla="*/ 579006 h 1164911"/>
                <a:gd name="connsiteX0" fmla="*/ 0 w 3100683"/>
                <a:gd name="connsiteY0" fmla="*/ 568196 h 1164911"/>
                <a:gd name="connsiteX1" fmla="*/ 2854559 w 3100683"/>
                <a:gd name="connsiteY1" fmla="*/ 0 h 1164911"/>
                <a:gd name="connsiteX2" fmla="*/ 3100683 w 3100683"/>
                <a:gd name="connsiteY2" fmla="*/ 460976 h 1164911"/>
                <a:gd name="connsiteX3" fmla="*/ 176292 w 3100683"/>
                <a:gd name="connsiteY3" fmla="*/ 1164911 h 1164911"/>
                <a:gd name="connsiteX4" fmla="*/ 0 w 3100683"/>
                <a:gd name="connsiteY4" fmla="*/ 568196 h 1164911"/>
                <a:gd name="connsiteX0" fmla="*/ 0 w 3135443"/>
                <a:gd name="connsiteY0" fmla="*/ 583795 h 1164911"/>
                <a:gd name="connsiteX1" fmla="*/ 2889319 w 3135443"/>
                <a:gd name="connsiteY1" fmla="*/ 0 h 1164911"/>
                <a:gd name="connsiteX2" fmla="*/ 3135443 w 3135443"/>
                <a:gd name="connsiteY2" fmla="*/ 460976 h 1164911"/>
                <a:gd name="connsiteX3" fmla="*/ 211052 w 3135443"/>
                <a:gd name="connsiteY3" fmla="*/ 1164911 h 1164911"/>
                <a:gd name="connsiteX4" fmla="*/ 0 w 3135443"/>
                <a:gd name="connsiteY4" fmla="*/ 583795 h 1164911"/>
                <a:gd name="connsiteX0" fmla="*/ 0 w 3135443"/>
                <a:gd name="connsiteY0" fmla="*/ 583795 h 1176611"/>
                <a:gd name="connsiteX1" fmla="*/ 2889319 w 3135443"/>
                <a:gd name="connsiteY1" fmla="*/ 0 h 1176611"/>
                <a:gd name="connsiteX2" fmla="*/ 3135443 w 3135443"/>
                <a:gd name="connsiteY2" fmla="*/ 460976 h 1176611"/>
                <a:gd name="connsiteX3" fmla="*/ 184982 w 3135443"/>
                <a:gd name="connsiteY3" fmla="*/ 1176611 h 1176611"/>
                <a:gd name="connsiteX4" fmla="*/ 0 w 3135443"/>
                <a:gd name="connsiteY4" fmla="*/ 583795 h 1176611"/>
                <a:gd name="connsiteX0" fmla="*/ 0 w 3135443"/>
                <a:gd name="connsiteY0" fmla="*/ 583795 h 1228750"/>
                <a:gd name="connsiteX1" fmla="*/ 2889319 w 3135443"/>
                <a:gd name="connsiteY1" fmla="*/ 0 h 1228750"/>
                <a:gd name="connsiteX2" fmla="*/ 3135443 w 3135443"/>
                <a:gd name="connsiteY2" fmla="*/ 460976 h 1228750"/>
                <a:gd name="connsiteX3" fmla="*/ 208382 w 3135443"/>
                <a:gd name="connsiteY3" fmla="*/ 1228750 h 1228750"/>
                <a:gd name="connsiteX4" fmla="*/ 0 w 3135443"/>
                <a:gd name="connsiteY4" fmla="*/ 583795 h 1228750"/>
                <a:gd name="connsiteX0" fmla="*/ 0 w 3161513"/>
                <a:gd name="connsiteY0" fmla="*/ 595495 h 1228750"/>
                <a:gd name="connsiteX1" fmla="*/ 2915389 w 3161513"/>
                <a:gd name="connsiteY1" fmla="*/ 0 h 1228750"/>
                <a:gd name="connsiteX2" fmla="*/ 3161513 w 3161513"/>
                <a:gd name="connsiteY2" fmla="*/ 460976 h 1228750"/>
                <a:gd name="connsiteX3" fmla="*/ 234452 w 3161513"/>
                <a:gd name="connsiteY3" fmla="*/ 1228750 h 1228750"/>
                <a:gd name="connsiteX4" fmla="*/ 0 w 3161513"/>
                <a:gd name="connsiteY4" fmla="*/ 595495 h 1228750"/>
                <a:gd name="connsiteX0" fmla="*/ 0 w 3161513"/>
                <a:gd name="connsiteY0" fmla="*/ 447246 h 1080501"/>
                <a:gd name="connsiteX1" fmla="*/ 2266019 w 3161513"/>
                <a:gd name="connsiteY1" fmla="*/ 0 h 1080501"/>
                <a:gd name="connsiteX2" fmla="*/ 3161513 w 3161513"/>
                <a:gd name="connsiteY2" fmla="*/ 312727 h 1080501"/>
                <a:gd name="connsiteX3" fmla="*/ 234452 w 3161513"/>
                <a:gd name="connsiteY3" fmla="*/ 1080501 h 1080501"/>
                <a:gd name="connsiteX4" fmla="*/ 0 w 3161513"/>
                <a:gd name="connsiteY4" fmla="*/ 447246 h 1080501"/>
                <a:gd name="connsiteX0" fmla="*/ 0 w 2459176"/>
                <a:gd name="connsiteY0" fmla="*/ 447246 h 1080501"/>
                <a:gd name="connsiteX1" fmla="*/ 2266019 w 2459176"/>
                <a:gd name="connsiteY1" fmla="*/ 0 h 1080501"/>
                <a:gd name="connsiteX2" fmla="*/ 2459176 w 2459176"/>
                <a:gd name="connsiteY2" fmla="*/ 484748 h 1080501"/>
                <a:gd name="connsiteX3" fmla="*/ 234452 w 2459176"/>
                <a:gd name="connsiteY3" fmla="*/ 1080501 h 1080501"/>
                <a:gd name="connsiteX4" fmla="*/ 0 w 2459176"/>
                <a:gd name="connsiteY4" fmla="*/ 447246 h 108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176" h="1080501">
                  <a:moveTo>
                    <a:pt x="0" y="447246"/>
                  </a:moveTo>
                  <a:lnTo>
                    <a:pt x="2266019" y="0"/>
                  </a:lnTo>
                  <a:lnTo>
                    <a:pt x="2459176" y="484748"/>
                  </a:lnTo>
                  <a:lnTo>
                    <a:pt x="234452" y="1080501"/>
                  </a:lnTo>
                  <a:lnTo>
                    <a:pt x="0" y="44724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55" name="Line">
            <a:extLst>
              <a:ext uri="{FF2B5EF4-FFF2-40B4-BE49-F238E27FC236}">
                <a16:creationId xmlns:a16="http://schemas.microsoft.com/office/drawing/2014/main" id="{4CA15695-A0F5-CD22-E4F7-649974E9AA34}"/>
              </a:ext>
            </a:extLst>
          </p:cNvPr>
          <p:cNvSpPr/>
          <p:nvPr/>
        </p:nvSpPr>
        <p:spPr>
          <a:xfrm>
            <a:off x="17407122" y="6328382"/>
            <a:ext cx="7650384" cy="1972834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62" name="Line">
            <a:extLst>
              <a:ext uri="{FF2B5EF4-FFF2-40B4-BE49-F238E27FC236}">
                <a16:creationId xmlns:a16="http://schemas.microsoft.com/office/drawing/2014/main" id="{82E8B161-86F7-03C6-E5B3-DA6C4DD4C67F}"/>
              </a:ext>
            </a:extLst>
          </p:cNvPr>
          <p:cNvSpPr/>
          <p:nvPr/>
        </p:nvSpPr>
        <p:spPr>
          <a:xfrm flipH="1">
            <a:off x="17362997" y="4433646"/>
            <a:ext cx="6679597" cy="1839568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59CDFC-711A-58B1-0C61-8C2454BD012A}"/>
              </a:ext>
            </a:extLst>
          </p:cNvPr>
          <p:cNvGrpSpPr/>
          <p:nvPr/>
        </p:nvGrpSpPr>
        <p:grpSpPr>
          <a:xfrm>
            <a:off x="24027834" y="73593"/>
            <a:ext cx="1931384" cy="12733513"/>
            <a:chOff x="23263267" y="690302"/>
            <a:chExt cx="1931384" cy="12733513"/>
          </a:xfrm>
        </p:grpSpPr>
        <p:sp>
          <p:nvSpPr>
            <p:cNvPr id="501" name="Rectangle">
              <a:extLst>
                <a:ext uri="{FF2B5EF4-FFF2-40B4-BE49-F238E27FC236}">
                  <a16:creationId xmlns:a16="http://schemas.microsoft.com/office/drawing/2014/main" id="{C7A30613-6A24-9B2B-D671-D8A75C48C4CD}"/>
                </a:ext>
              </a:extLst>
            </p:cNvPr>
            <p:cNvSpPr/>
            <p:nvPr/>
          </p:nvSpPr>
          <p:spPr>
            <a:xfrm rot="1200000">
              <a:off x="23454348" y="12125938"/>
              <a:ext cx="606800" cy="1247311"/>
            </a:xfrm>
            <a:prstGeom prst="rect">
              <a:avLst/>
            </a:prstGeom>
            <a:solidFill>
              <a:srgbClr val="5E5E5E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19B5944-17CF-02A2-D384-24122257B897}"/>
                </a:ext>
              </a:extLst>
            </p:cNvPr>
            <p:cNvGrpSpPr/>
            <p:nvPr/>
          </p:nvGrpSpPr>
          <p:grpSpPr>
            <a:xfrm>
              <a:off x="23263267" y="690302"/>
              <a:ext cx="1931384" cy="12733513"/>
              <a:chOff x="23263267" y="690302"/>
              <a:chExt cx="1931384" cy="12733513"/>
            </a:xfrm>
          </p:grpSpPr>
          <p:sp>
            <p:nvSpPr>
              <p:cNvPr id="499" name="Parallelogram">
                <a:extLst>
                  <a:ext uri="{FF2B5EF4-FFF2-40B4-BE49-F238E27FC236}">
                    <a16:creationId xmlns:a16="http://schemas.microsoft.com/office/drawing/2014/main" id="{CDD5FE66-62F1-B2FE-4932-0B0EF1E512B1}"/>
                  </a:ext>
                </a:extLst>
              </p:cNvPr>
              <p:cNvSpPr/>
              <p:nvPr/>
            </p:nvSpPr>
            <p:spPr>
              <a:xfrm rot="5400000" flipH="1">
                <a:off x="17712825" y="6269488"/>
                <a:ext cx="12540527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0" name="Rectangle">
                <a:extLst>
                  <a:ext uri="{FF2B5EF4-FFF2-40B4-BE49-F238E27FC236}">
                    <a16:creationId xmlns:a16="http://schemas.microsoft.com/office/drawing/2014/main" id="{4456E1FF-1D7B-FC15-9C78-FBBCD0792976}"/>
                  </a:ext>
                </a:extLst>
              </p:cNvPr>
              <p:cNvSpPr/>
              <p:nvPr/>
            </p:nvSpPr>
            <p:spPr>
              <a:xfrm rot="1320000">
                <a:off x="24444266" y="748175"/>
                <a:ext cx="539378" cy="1247311"/>
              </a:xfrm>
              <a:prstGeom prst="rect">
                <a:avLst/>
              </a:prstGeom>
              <a:solidFill>
                <a:srgbClr val="5E5E5E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2" name="Parallelogram">
                <a:extLst>
                  <a:ext uri="{FF2B5EF4-FFF2-40B4-BE49-F238E27FC236}">
                    <a16:creationId xmlns:a16="http://schemas.microsoft.com/office/drawing/2014/main" id="{12D0F524-D09C-8F01-A5A4-6069A5A9A99E}"/>
                  </a:ext>
                </a:extLst>
              </p:cNvPr>
              <p:cNvSpPr/>
              <p:nvPr/>
            </p:nvSpPr>
            <p:spPr>
              <a:xfrm rot="5400000" flipH="1">
                <a:off x="18229128" y="6462473"/>
                <a:ext cx="12540528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3" name="Line">
                <a:extLst>
                  <a:ext uri="{FF2B5EF4-FFF2-40B4-BE49-F238E27FC236}">
                    <a16:creationId xmlns:a16="http://schemas.microsoft.com/office/drawing/2014/main" id="{B35552F6-B14C-02DA-8493-1E1143A6B23F}"/>
                  </a:ext>
                </a:extLst>
              </p:cNvPr>
              <p:cNvSpPr/>
              <p:nvPr/>
            </p:nvSpPr>
            <p:spPr>
              <a:xfrm>
                <a:off x="23321730" y="3394765"/>
                <a:ext cx="483299" cy="148734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4" name="Line">
                <a:extLst>
                  <a:ext uri="{FF2B5EF4-FFF2-40B4-BE49-F238E27FC236}">
                    <a16:creationId xmlns:a16="http://schemas.microsoft.com/office/drawing/2014/main" id="{8545A2B5-6113-E508-2E2A-DA22702623A6}"/>
                  </a:ext>
                </a:extLst>
              </p:cNvPr>
              <p:cNvSpPr/>
              <p:nvPr/>
            </p:nvSpPr>
            <p:spPr>
              <a:xfrm>
                <a:off x="23263267" y="13231458"/>
                <a:ext cx="547738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5" name="Line">
                <a:extLst>
                  <a:ext uri="{FF2B5EF4-FFF2-40B4-BE49-F238E27FC236}">
                    <a16:creationId xmlns:a16="http://schemas.microsoft.com/office/drawing/2014/main" id="{D879ACB3-E4D1-90A6-E352-F99AFEEDA735}"/>
                  </a:ext>
                </a:extLst>
              </p:cNvPr>
              <p:cNvSpPr/>
              <p:nvPr/>
            </p:nvSpPr>
            <p:spPr>
              <a:xfrm>
                <a:off x="24646912" y="714728"/>
                <a:ext cx="547739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6" name="Line">
                <a:extLst>
                  <a:ext uri="{FF2B5EF4-FFF2-40B4-BE49-F238E27FC236}">
                    <a16:creationId xmlns:a16="http://schemas.microsoft.com/office/drawing/2014/main" id="{01415FEA-FDB3-004B-BECB-3EC77C207F00}"/>
                  </a:ext>
                </a:extLst>
              </p:cNvPr>
              <p:cNvSpPr/>
              <p:nvPr/>
            </p:nvSpPr>
            <p:spPr>
              <a:xfrm flipV="1">
                <a:off x="23298468" y="12210213"/>
                <a:ext cx="2422" cy="1045042"/>
              </a:xfrm>
              <a:prstGeom prst="line">
                <a:avLst/>
              </a:prstGeom>
              <a:ln w="2159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</p:grpSp>
      </p:grpSp>
      <p:sp>
        <p:nvSpPr>
          <p:cNvPr id="56" name="Line">
            <a:extLst>
              <a:ext uri="{FF2B5EF4-FFF2-40B4-BE49-F238E27FC236}">
                <a16:creationId xmlns:a16="http://schemas.microsoft.com/office/drawing/2014/main" id="{A3BEB430-7EBC-9484-5392-64C2E7E4AF2E}"/>
              </a:ext>
            </a:extLst>
          </p:cNvPr>
          <p:cNvSpPr/>
          <p:nvPr/>
        </p:nvSpPr>
        <p:spPr>
          <a:xfrm>
            <a:off x="17320610" y="6312779"/>
            <a:ext cx="4941131" cy="2948812"/>
          </a:xfrm>
          <a:prstGeom prst="line">
            <a:avLst/>
          </a:prstGeom>
          <a:ln w="38100" cap="rnd">
            <a:solidFill>
              <a:srgbClr val="C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54" name="Arc 453">
            <a:extLst>
              <a:ext uri="{FF2B5EF4-FFF2-40B4-BE49-F238E27FC236}">
                <a16:creationId xmlns:a16="http://schemas.microsoft.com/office/drawing/2014/main" id="{D214DEF7-2454-3A96-84CC-B980E22909AA}"/>
              </a:ext>
            </a:extLst>
          </p:cNvPr>
          <p:cNvSpPr/>
          <p:nvPr/>
        </p:nvSpPr>
        <p:spPr>
          <a:xfrm rot="300828">
            <a:off x="21042267" y="5358622"/>
            <a:ext cx="825401" cy="4074461"/>
          </a:xfrm>
          <a:prstGeom prst="arc">
            <a:avLst>
              <a:gd name="adj1" fmla="val 6330844"/>
              <a:gd name="adj2" fmla="val 18057614"/>
            </a:avLst>
          </a:prstGeom>
          <a:solidFill>
            <a:srgbClr val="7030A0">
              <a:alpha val="14000"/>
            </a:srgbClr>
          </a:solidFill>
          <a:ln>
            <a:solidFill>
              <a:srgbClr val="7030A0"/>
            </a:solidFill>
            <a:headEnd type="arrow"/>
            <a:tailEnd type="none" w="lg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FillTx/>
            </a:endParaRPr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216E51F5-E6E0-E843-833E-E9E382109627}"/>
              </a:ext>
            </a:extLst>
          </p:cNvPr>
          <p:cNvCxnSpPr>
            <a:cxnSpLocks/>
          </p:cNvCxnSpPr>
          <p:nvPr/>
        </p:nvCxnSpPr>
        <p:spPr>
          <a:xfrm flipH="1">
            <a:off x="21454967" y="4948121"/>
            <a:ext cx="201601" cy="242396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5F1F7FA8-FBF3-392C-DEAF-F163F3CE4159}"/>
              </a:ext>
            </a:extLst>
          </p:cNvPr>
          <p:cNvCxnSpPr>
            <a:cxnSpLocks/>
          </p:cNvCxnSpPr>
          <p:nvPr/>
        </p:nvCxnSpPr>
        <p:spPr>
          <a:xfrm flipV="1">
            <a:off x="21005800" y="6429116"/>
            <a:ext cx="1137646" cy="159136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7" name="TextBox 456">
            <a:extLst>
              <a:ext uri="{FF2B5EF4-FFF2-40B4-BE49-F238E27FC236}">
                <a16:creationId xmlns:a16="http://schemas.microsoft.com/office/drawing/2014/main" id="{0FF81C03-AD16-0B33-E450-FF63C715FCFF}"/>
              </a:ext>
            </a:extLst>
          </p:cNvPr>
          <p:cNvSpPr txBox="1"/>
          <p:nvPr/>
        </p:nvSpPr>
        <p:spPr>
          <a:xfrm>
            <a:off x="21877260" y="6072108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b="0" i="0" noProof="0" dirty="0">
                <a:solidFill>
                  <a:schemeClr val="tx1"/>
                </a:solidFill>
                <a:effectLst/>
                <a:latin typeface="Google Sans"/>
              </a:rPr>
              <a:t>x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A442B812-401D-F6B0-C495-931C02A8A5C4}"/>
              </a:ext>
            </a:extLst>
          </p:cNvPr>
          <p:cNvSpPr txBox="1"/>
          <p:nvPr/>
        </p:nvSpPr>
        <p:spPr>
          <a:xfrm>
            <a:off x="21337955" y="4554254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noProof="0" dirty="0">
                <a:solidFill>
                  <a:schemeClr val="tx1"/>
                </a:solidFill>
                <a:latin typeface="Google Sans"/>
              </a:rPr>
              <a:t>y</a:t>
            </a:r>
            <a:endParaRPr lang="en-GB" sz="25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55366"/>
      </p:ext>
    </p:extLst>
  </p:cSld>
  <p:clrMapOvr>
    <a:masterClrMapping/>
  </p:clrMapOvr>
  <p:transition spd="med" advTm="787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94552FF-FB95-9055-1AF0-88C05DD74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harge Exchange Polarimeter">
            <a:extLst>
              <a:ext uri="{FF2B5EF4-FFF2-40B4-BE49-F238E27FC236}">
                <a16:creationId xmlns:a16="http://schemas.microsoft.com/office/drawing/2014/main" id="{F7A8D05F-6B5A-EDEA-848F-FC055574AA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Charge Exchange Polarimeter</a:t>
            </a:r>
          </a:p>
        </p:txBody>
      </p:sp>
      <p:sp>
        <p:nvSpPr>
          <p:cNvPr id="464" name="Polarimeter">
            <a:extLst>
              <a:ext uri="{FF2B5EF4-FFF2-40B4-BE49-F238E27FC236}">
                <a16:creationId xmlns:a16="http://schemas.microsoft.com/office/drawing/2014/main" id="{B6FF71E8-57F4-6273-D2D9-DE1BB0540E0E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Polarimeter</a:t>
            </a:r>
          </a:p>
        </p:txBody>
      </p:sp>
      <p:sp>
        <p:nvSpPr>
          <p:cNvPr id="465" name="01">
            <a:extLst>
              <a:ext uri="{FF2B5EF4-FFF2-40B4-BE49-F238E27FC236}">
                <a16:creationId xmlns:a16="http://schemas.microsoft.com/office/drawing/2014/main" id="{6CD381D3-359C-10A7-5F54-8A62050F489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25</a:t>
            </a:fld>
            <a:endParaRPr lang="en-GB" noProof="0" dirty="0"/>
          </a:p>
        </p:txBody>
      </p:sp>
      <p:pic>
        <p:nvPicPr>
          <p:cNvPr id="466" name="GLA_logo-white.png" descr="GLA_logo-white.png">
            <a:extLst>
              <a:ext uri="{FF2B5EF4-FFF2-40B4-BE49-F238E27FC236}">
                <a16:creationId xmlns:a16="http://schemas.microsoft.com/office/drawing/2014/main" id="{F5F55441-67F1-7346-46E2-F5CDB388D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planview_CE (2).png" descr="planview_CE (2).png">
            <a:extLst>
              <a:ext uri="{FF2B5EF4-FFF2-40B4-BE49-F238E27FC236}">
                <a16:creationId xmlns:a16="http://schemas.microsoft.com/office/drawing/2014/main" id="{274B59AD-22AF-B94B-934C-DCED6C4821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64" t="2834" r="4630" b="2323"/>
          <a:stretch>
            <a:fillRect/>
          </a:stretch>
        </p:blipFill>
        <p:spPr>
          <a:xfrm>
            <a:off x="3324393" y="8385298"/>
            <a:ext cx="6111481" cy="517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8" name="Arrow">
            <a:extLst>
              <a:ext uri="{FF2B5EF4-FFF2-40B4-BE49-F238E27FC236}">
                <a16:creationId xmlns:a16="http://schemas.microsoft.com/office/drawing/2014/main" id="{D0356C83-7A4F-F95E-82AE-12F477B9BED7}"/>
              </a:ext>
            </a:extLst>
          </p:cNvPr>
          <p:cNvSpPr/>
          <p:nvPr/>
        </p:nvSpPr>
        <p:spPr>
          <a:xfrm rot="16800000">
            <a:off x="5111672" y="11908936"/>
            <a:ext cx="1514235" cy="1066624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69" name="Passive analyser sandwiched between layers of GEM charged particle trackers…">
            <a:extLst>
              <a:ext uri="{FF2B5EF4-FFF2-40B4-BE49-F238E27FC236}">
                <a16:creationId xmlns:a16="http://schemas.microsoft.com/office/drawing/2014/main" id="{CECB9239-6629-52DB-09C9-1AA5F23E333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7633" y="3131552"/>
            <a:ext cx="10563077" cy="425423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Passive analyser sandwiched between layers of GEM charged particle trackers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Look for events where you have neutron into the analyser that undergoes charge exchange 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sz="3900" noProof="0" dirty="0"/>
              <a:t>Plot counts vs </a:t>
            </a:r>
            <a:r>
              <a:rPr lang="en-GB" sz="3900" noProof="0" dirty="0">
                <a:solidFill>
                  <a:schemeClr val="accent4">
                    <a:lumMod val="50000"/>
                  </a:schemeClr>
                </a:solidFill>
              </a:rPr>
              <a:t>Φ </a:t>
            </a:r>
            <a:r>
              <a:rPr lang="en-GB" sz="3900" noProof="0" dirty="0"/>
              <a:t>angle</a:t>
            </a:r>
          </a:p>
        </p:txBody>
      </p:sp>
      <p:sp>
        <p:nvSpPr>
          <p:cNvPr id="470" name="Line">
            <a:extLst>
              <a:ext uri="{FF2B5EF4-FFF2-40B4-BE49-F238E27FC236}">
                <a16:creationId xmlns:a16="http://schemas.microsoft.com/office/drawing/2014/main" id="{DBCA28CB-FFF1-071B-2ED9-1E340D721BF7}"/>
              </a:ext>
            </a:extLst>
          </p:cNvPr>
          <p:cNvSpPr/>
          <p:nvPr/>
        </p:nvSpPr>
        <p:spPr>
          <a:xfrm>
            <a:off x="980179" y="10321513"/>
            <a:ext cx="345922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1" name="Line">
            <a:extLst>
              <a:ext uri="{FF2B5EF4-FFF2-40B4-BE49-F238E27FC236}">
                <a16:creationId xmlns:a16="http://schemas.microsoft.com/office/drawing/2014/main" id="{C1FD449E-4AFB-7D89-7B1D-580F671E82BE}"/>
              </a:ext>
            </a:extLst>
          </p:cNvPr>
          <p:cNvSpPr/>
          <p:nvPr/>
        </p:nvSpPr>
        <p:spPr>
          <a:xfrm>
            <a:off x="12656416" y="5130671"/>
            <a:ext cx="4423081" cy="1110152"/>
          </a:xfrm>
          <a:prstGeom prst="line">
            <a:avLst/>
          </a:prstGeom>
          <a:ln w="165100">
            <a:solidFill>
              <a:schemeClr val="accent1">
                <a:alpha val="40000"/>
              </a:schemeClr>
            </a:solidFill>
            <a:miter lim="400000"/>
            <a:tailEnd type="triangle" w="med" len="med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3" name="Parallelogram">
            <a:extLst>
              <a:ext uri="{FF2B5EF4-FFF2-40B4-BE49-F238E27FC236}">
                <a16:creationId xmlns:a16="http://schemas.microsoft.com/office/drawing/2014/main" id="{A2332CB1-48BB-2810-BDEE-F6429DA56AC7}"/>
              </a:ext>
            </a:extLst>
          </p:cNvPr>
          <p:cNvSpPr/>
          <p:nvPr/>
        </p:nvSpPr>
        <p:spPr>
          <a:xfrm rot="5400000" flipH="1">
            <a:off x="13413833" y="6128459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4" name="Parallelogram">
            <a:extLst>
              <a:ext uri="{FF2B5EF4-FFF2-40B4-BE49-F238E27FC236}">
                <a16:creationId xmlns:a16="http://schemas.microsoft.com/office/drawing/2014/main" id="{E7B68E21-526E-B98F-CBD6-6239C9441EC7}"/>
              </a:ext>
            </a:extLst>
          </p:cNvPr>
          <p:cNvSpPr/>
          <p:nvPr/>
        </p:nvSpPr>
        <p:spPr>
          <a:xfrm rot="5400000" flipH="1">
            <a:off x="13094335" y="6098030"/>
            <a:ext cx="5659689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5" name="Parallelogram">
            <a:extLst>
              <a:ext uri="{FF2B5EF4-FFF2-40B4-BE49-F238E27FC236}">
                <a16:creationId xmlns:a16="http://schemas.microsoft.com/office/drawing/2014/main" id="{3B817F66-1440-5C20-2693-028865EB6991}"/>
              </a:ext>
            </a:extLst>
          </p:cNvPr>
          <p:cNvSpPr/>
          <p:nvPr/>
        </p:nvSpPr>
        <p:spPr>
          <a:xfrm rot="5400000" flipH="1">
            <a:off x="12759622" y="6067602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6" name="Parallelogram">
            <a:extLst>
              <a:ext uri="{FF2B5EF4-FFF2-40B4-BE49-F238E27FC236}">
                <a16:creationId xmlns:a16="http://schemas.microsoft.com/office/drawing/2014/main" id="{73F33DB5-2B87-2451-9AB3-4361F28B4162}"/>
              </a:ext>
            </a:extLst>
          </p:cNvPr>
          <p:cNvSpPr/>
          <p:nvPr/>
        </p:nvSpPr>
        <p:spPr>
          <a:xfrm rot="5400000" flipH="1">
            <a:off x="16593604" y="6402314"/>
            <a:ext cx="5659688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7" name="Parallelogram">
            <a:extLst>
              <a:ext uri="{FF2B5EF4-FFF2-40B4-BE49-F238E27FC236}">
                <a16:creationId xmlns:a16="http://schemas.microsoft.com/office/drawing/2014/main" id="{A2DE2455-B430-2EE2-5802-B2A76E9E0161}"/>
              </a:ext>
            </a:extLst>
          </p:cNvPr>
          <p:cNvSpPr/>
          <p:nvPr/>
        </p:nvSpPr>
        <p:spPr>
          <a:xfrm rot="5400000" flipH="1">
            <a:off x="16243678" y="6371886"/>
            <a:ext cx="5659688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8" name="Parallelogram">
            <a:extLst>
              <a:ext uri="{FF2B5EF4-FFF2-40B4-BE49-F238E27FC236}">
                <a16:creationId xmlns:a16="http://schemas.microsoft.com/office/drawing/2014/main" id="{5EE1C482-4067-ED29-843C-691894CC3331}"/>
              </a:ext>
            </a:extLst>
          </p:cNvPr>
          <p:cNvSpPr/>
          <p:nvPr/>
        </p:nvSpPr>
        <p:spPr>
          <a:xfrm rot="5400000" flipH="1">
            <a:off x="15893751" y="6257266"/>
            <a:ext cx="5659689" cy="623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79" name="Parallelogram">
            <a:extLst>
              <a:ext uri="{FF2B5EF4-FFF2-40B4-BE49-F238E27FC236}">
                <a16:creationId xmlns:a16="http://schemas.microsoft.com/office/drawing/2014/main" id="{0BC6C2A6-062F-02F9-A3E3-8A50F014EA20}"/>
              </a:ext>
            </a:extLst>
          </p:cNvPr>
          <p:cNvSpPr/>
          <p:nvPr/>
        </p:nvSpPr>
        <p:spPr>
          <a:xfrm rot="5400000" flipH="1">
            <a:off x="15559037" y="6371886"/>
            <a:ext cx="5659689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0" name="Neutron">
            <a:extLst>
              <a:ext uri="{FF2B5EF4-FFF2-40B4-BE49-F238E27FC236}">
                <a16:creationId xmlns:a16="http://schemas.microsoft.com/office/drawing/2014/main" id="{B3A8CFB7-4465-0626-73A1-057A54BD05B0}"/>
              </a:ext>
            </a:extLst>
          </p:cNvPr>
          <p:cNvSpPr txBox="1"/>
          <p:nvPr/>
        </p:nvSpPr>
        <p:spPr>
          <a:xfrm>
            <a:off x="11313708" y="5380136"/>
            <a:ext cx="2747688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lang="en-GB" noProof="0" dirty="0"/>
              <a:t>Neutron</a:t>
            </a:r>
          </a:p>
        </p:txBody>
      </p:sp>
      <p:sp>
        <p:nvSpPr>
          <p:cNvPr id="481" name="Proton">
            <a:extLst>
              <a:ext uri="{FF2B5EF4-FFF2-40B4-BE49-F238E27FC236}">
                <a16:creationId xmlns:a16="http://schemas.microsoft.com/office/drawing/2014/main" id="{8D63CB7E-B9C4-B255-C652-1C86887A5C1F}"/>
              </a:ext>
            </a:extLst>
          </p:cNvPr>
          <p:cNvSpPr txBox="1"/>
          <p:nvPr/>
        </p:nvSpPr>
        <p:spPr>
          <a:xfrm>
            <a:off x="21638323" y="9292020"/>
            <a:ext cx="2314630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noProof="0" dirty="0"/>
              <a:t>Proton</a:t>
            </a:r>
          </a:p>
        </p:txBody>
      </p:sp>
      <p:sp>
        <p:nvSpPr>
          <p:cNvPr id="482" name="Parallelogram">
            <a:extLst>
              <a:ext uri="{FF2B5EF4-FFF2-40B4-BE49-F238E27FC236}">
                <a16:creationId xmlns:a16="http://schemas.microsoft.com/office/drawing/2014/main" id="{56316F92-8890-CF80-B6E7-B0A467EEB636}"/>
              </a:ext>
            </a:extLst>
          </p:cNvPr>
          <p:cNvSpPr/>
          <p:nvPr/>
        </p:nvSpPr>
        <p:spPr>
          <a:xfrm rot="5400000" flipH="1">
            <a:off x="14367526" y="6071791"/>
            <a:ext cx="5659691" cy="62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4" name="Rectangle">
            <a:extLst>
              <a:ext uri="{FF2B5EF4-FFF2-40B4-BE49-F238E27FC236}">
                <a16:creationId xmlns:a16="http://schemas.microsoft.com/office/drawing/2014/main" id="{DC7141D9-D3B4-66D6-D02D-BAD326604E01}"/>
              </a:ext>
            </a:extLst>
          </p:cNvPr>
          <p:cNvSpPr/>
          <p:nvPr/>
        </p:nvSpPr>
        <p:spPr>
          <a:xfrm rot="1200000">
            <a:off x="16958745" y="8714876"/>
            <a:ext cx="273857" cy="562927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3" name="Rectangle">
            <a:extLst>
              <a:ext uri="{FF2B5EF4-FFF2-40B4-BE49-F238E27FC236}">
                <a16:creationId xmlns:a16="http://schemas.microsoft.com/office/drawing/2014/main" id="{D6813090-32E9-A93E-2415-0DFF5CBC86D0}"/>
              </a:ext>
            </a:extLst>
          </p:cNvPr>
          <p:cNvSpPr/>
          <p:nvPr/>
        </p:nvSpPr>
        <p:spPr>
          <a:xfrm rot="1320000">
            <a:off x="17405507" y="3579956"/>
            <a:ext cx="243428" cy="562927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5" name="Parallelogram">
            <a:extLst>
              <a:ext uri="{FF2B5EF4-FFF2-40B4-BE49-F238E27FC236}">
                <a16:creationId xmlns:a16="http://schemas.microsoft.com/office/drawing/2014/main" id="{CF0CFFE0-B1BE-D5CD-5295-93C2E0BBEF37}"/>
              </a:ext>
            </a:extLst>
          </p:cNvPr>
          <p:cNvSpPr/>
          <p:nvPr/>
        </p:nvSpPr>
        <p:spPr>
          <a:xfrm rot="5400000" flipH="1">
            <a:off x="14600542" y="6158887"/>
            <a:ext cx="5659690" cy="62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86" name="Line">
            <a:extLst>
              <a:ext uri="{FF2B5EF4-FFF2-40B4-BE49-F238E27FC236}">
                <a16:creationId xmlns:a16="http://schemas.microsoft.com/office/drawing/2014/main" id="{2A2B1D14-85CC-C974-C646-3DE298801BF1}"/>
              </a:ext>
            </a:extLst>
          </p:cNvPr>
          <p:cNvSpPr/>
          <p:nvPr/>
        </p:nvSpPr>
        <p:spPr>
          <a:xfrm>
            <a:off x="16898892" y="4774393"/>
            <a:ext cx="218119" cy="6712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87" name="Line">
            <a:extLst>
              <a:ext uri="{FF2B5EF4-FFF2-40B4-BE49-F238E27FC236}">
                <a16:creationId xmlns:a16="http://schemas.microsoft.com/office/drawing/2014/main" id="{5946341A-F6FF-2820-E7BC-35B8CA926C64}"/>
              </a:ext>
            </a:extLst>
          </p:cNvPr>
          <p:cNvSpPr/>
          <p:nvPr/>
        </p:nvSpPr>
        <p:spPr>
          <a:xfrm>
            <a:off x="16872507" y="9213811"/>
            <a:ext cx="247201" cy="7607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61" name="Line">
            <a:extLst>
              <a:ext uri="{FF2B5EF4-FFF2-40B4-BE49-F238E27FC236}">
                <a16:creationId xmlns:a16="http://schemas.microsoft.com/office/drawing/2014/main" id="{F98B29DB-6AE5-0DE1-E70B-42B58F1B25EE}"/>
              </a:ext>
            </a:extLst>
          </p:cNvPr>
          <p:cNvSpPr/>
          <p:nvPr/>
        </p:nvSpPr>
        <p:spPr>
          <a:xfrm flipH="1" flipV="1">
            <a:off x="17320611" y="6328382"/>
            <a:ext cx="6751304" cy="5802515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88" name="Line">
            <a:extLst>
              <a:ext uri="{FF2B5EF4-FFF2-40B4-BE49-F238E27FC236}">
                <a16:creationId xmlns:a16="http://schemas.microsoft.com/office/drawing/2014/main" id="{3D5AE528-1443-BDF8-46A6-20B47DC632E3}"/>
              </a:ext>
            </a:extLst>
          </p:cNvPr>
          <p:cNvSpPr/>
          <p:nvPr/>
        </p:nvSpPr>
        <p:spPr>
          <a:xfrm>
            <a:off x="17496964" y="3564861"/>
            <a:ext cx="247201" cy="7607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89" name="Line">
            <a:extLst>
              <a:ext uri="{FF2B5EF4-FFF2-40B4-BE49-F238E27FC236}">
                <a16:creationId xmlns:a16="http://schemas.microsoft.com/office/drawing/2014/main" id="{5C700804-60C5-F0DB-0A30-96B8AE583730}"/>
              </a:ext>
            </a:extLst>
          </p:cNvPr>
          <p:cNvSpPr/>
          <p:nvPr/>
        </p:nvSpPr>
        <p:spPr>
          <a:xfrm flipV="1">
            <a:off x="16888394" y="8752911"/>
            <a:ext cx="1094" cy="471640"/>
          </a:xfrm>
          <a:prstGeom prst="line">
            <a:avLst/>
          </a:prstGeom>
          <a:noFill/>
          <a:ln w="2159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GB" noProof="0" dirty="0"/>
          </a:p>
        </p:txBody>
      </p:sp>
      <p:sp>
        <p:nvSpPr>
          <p:cNvPr id="491" name="Line">
            <a:extLst>
              <a:ext uri="{FF2B5EF4-FFF2-40B4-BE49-F238E27FC236}">
                <a16:creationId xmlns:a16="http://schemas.microsoft.com/office/drawing/2014/main" id="{0C24CE41-B766-EA05-CC90-80E0C8032EA3}"/>
              </a:ext>
            </a:extLst>
          </p:cNvPr>
          <p:cNvSpPr/>
          <p:nvPr/>
        </p:nvSpPr>
        <p:spPr>
          <a:xfrm>
            <a:off x="17546178" y="6419850"/>
            <a:ext cx="4786058" cy="2896378"/>
          </a:xfrm>
          <a:prstGeom prst="line">
            <a:avLst/>
          </a:prstGeom>
          <a:ln w="165100">
            <a:solidFill>
              <a:schemeClr val="accent5">
                <a:lumOff val="-29866"/>
                <a:alpha val="49000"/>
              </a:schemeClr>
            </a:solidFill>
            <a:miter lim="400000"/>
            <a:headEnd type="none" w="sm" len="sm"/>
            <a:tailEnd type="triangle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72" name="Line">
            <a:extLst>
              <a:ext uri="{FF2B5EF4-FFF2-40B4-BE49-F238E27FC236}">
                <a16:creationId xmlns:a16="http://schemas.microsoft.com/office/drawing/2014/main" id="{CB786364-493B-1D13-7711-730387B942D5}"/>
              </a:ext>
            </a:extLst>
          </p:cNvPr>
          <p:cNvSpPr/>
          <p:nvPr/>
        </p:nvSpPr>
        <p:spPr>
          <a:xfrm>
            <a:off x="12726970" y="5129457"/>
            <a:ext cx="4143766" cy="1055443"/>
          </a:xfrm>
          <a:prstGeom prst="line">
            <a:avLst/>
          </a:prstGeom>
          <a:ln w="38100" cap="rnd">
            <a:solidFill>
              <a:srgbClr val="0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94" name="Shape">
            <a:extLst>
              <a:ext uri="{FF2B5EF4-FFF2-40B4-BE49-F238E27FC236}">
                <a16:creationId xmlns:a16="http://schemas.microsoft.com/office/drawing/2014/main" id="{49B89771-62A7-DEA0-4ECD-A054AA03A7D6}"/>
              </a:ext>
            </a:extLst>
          </p:cNvPr>
          <p:cNvSpPr/>
          <p:nvPr/>
        </p:nvSpPr>
        <p:spPr>
          <a:xfrm rot="11771168">
            <a:off x="12248876" y="4595457"/>
            <a:ext cx="365916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5" name="Circle">
            <a:extLst>
              <a:ext uri="{FF2B5EF4-FFF2-40B4-BE49-F238E27FC236}">
                <a16:creationId xmlns:a16="http://schemas.microsoft.com/office/drawing/2014/main" id="{273FACEF-263B-BAD8-FBBC-FE2F6A179191}"/>
              </a:ext>
            </a:extLst>
          </p:cNvPr>
          <p:cNvSpPr/>
          <p:nvPr/>
        </p:nvSpPr>
        <p:spPr>
          <a:xfrm>
            <a:off x="12255033" y="4841519"/>
            <a:ext cx="330200" cy="330200"/>
          </a:xfrm>
          <a:prstGeom prst="ellipse">
            <a:avLst/>
          </a:prstGeom>
          <a:blipFill>
            <a:blip r:embed="rId5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6" name="Circle">
            <a:extLst>
              <a:ext uri="{FF2B5EF4-FFF2-40B4-BE49-F238E27FC236}">
                <a16:creationId xmlns:a16="http://schemas.microsoft.com/office/drawing/2014/main" id="{8EDE4FE8-70DF-6EF4-6DFC-5C19A589F17D}"/>
              </a:ext>
            </a:extLst>
          </p:cNvPr>
          <p:cNvSpPr/>
          <p:nvPr/>
        </p:nvSpPr>
        <p:spPr>
          <a:xfrm>
            <a:off x="22281467" y="9233902"/>
            <a:ext cx="330200" cy="330200"/>
          </a:xfrm>
          <a:prstGeom prst="ellipse">
            <a:avLst/>
          </a:prstGeom>
          <a:blipFill>
            <a:blip r:embed="rId6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497" name="Arrow">
            <a:extLst>
              <a:ext uri="{FF2B5EF4-FFF2-40B4-BE49-F238E27FC236}">
                <a16:creationId xmlns:a16="http://schemas.microsoft.com/office/drawing/2014/main" id="{F1A35DE3-4319-FCD2-17AD-49C57A9FCFF0}"/>
              </a:ext>
            </a:extLst>
          </p:cNvPr>
          <p:cNvSpPr/>
          <p:nvPr/>
        </p:nvSpPr>
        <p:spPr>
          <a:xfrm rot="19560000">
            <a:off x="7151950" y="12974032"/>
            <a:ext cx="1189298" cy="837739"/>
          </a:xfrm>
          <a:prstGeom prst="rightArrow">
            <a:avLst>
              <a:gd name="adj1" fmla="val 31166"/>
              <a:gd name="adj2" fmla="val 66678"/>
            </a:avLst>
          </a:prstGeom>
          <a:solidFill>
            <a:srgbClr val="012F7B"/>
          </a:solidFill>
          <a:ln w="50800">
            <a:solidFill>
              <a:srgbClr val="D9C9FE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507" name="Analyser">
            <a:extLst>
              <a:ext uri="{FF2B5EF4-FFF2-40B4-BE49-F238E27FC236}">
                <a16:creationId xmlns:a16="http://schemas.microsoft.com/office/drawing/2014/main" id="{80E112F4-6764-1FA5-E017-69F600AC05D2}"/>
              </a:ext>
            </a:extLst>
          </p:cNvPr>
          <p:cNvSpPr txBox="1"/>
          <p:nvPr/>
        </p:nvSpPr>
        <p:spPr>
          <a:xfrm>
            <a:off x="15861079" y="9402750"/>
            <a:ext cx="2565401" cy="96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r>
              <a:rPr lang="en-GB" noProof="0" dirty="0"/>
              <a:t>Analyser</a:t>
            </a:r>
          </a:p>
        </p:txBody>
      </p:sp>
      <p:sp>
        <p:nvSpPr>
          <p:cNvPr id="508" name="HCal">
            <a:extLst>
              <a:ext uri="{FF2B5EF4-FFF2-40B4-BE49-F238E27FC236}">
                <a16:creationId xmlns:a16="http://schemas.microsoft.com/office/drawing/2014/main" id="{88B8551B-C81E-85AC-F7EF-4A96908BE7D0}"/>
              </a:ext>
            </a:extLst>
          </p:cNvPr>
          <p:cNvSpPr txBox="1"/>
          <p:nvPr/>
        </p:nvSpPr>
        <p:spPr>
          <a:xfrm>
            <a:off x="22466127" y="2081869"/>
            <a:ext cx="2565400" cy="9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rPr lang="en-GB" noProof="0" dirty="0" err="1"/>
              <a:t>HCal</a:t>
            </a:r>
            <a:endParaRPr lang="en-GB" noProof="0" dirty="0"/>
          </a:p>
        </p:txBody>
      </p:sp>
      <p:sp>
        <p:nvSpPr>
          <p:cNvPr id="509" name="Line">
            <a:extLst>
              <a:ext uri="{FF2B5EF4-FFF2-40B4-BE49-F238E27FC236}">
                <a16:creationId xmlns:a16="http://schemas.microsoft.com/office/drawing/2014/main" id="{E194C12C-4362-5962-EA6B-4ED95BFAD89D}"/>
              </a:ext>
            </a:extLst>
          </p:cNvPr>
          <p:cNvSpPr/>
          <p:nvPr/>
        </p:nvSpPr>
        <p:spPr>
          <a:xfrm>
            <a:off x="3384020" y="10291820"/>
            <a:ext cx="2578554" cy="1231478"/>
          </a:xfrm>
          <a:prstGeom prst="line">
            <a:avLst/>
          </a:prstGeom>
          <a:ln w="165100">
            <a:solidFill>
              <a:schemeClr val="accent1">
                <a:alpha val="40000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510" name="Line">
            <a:extLst>
              <a:ext uri="{FF2B5EF4-FFF2-40B4-BE49-F238E27FC236}">
                <a16:creationId xmlns:a16="http://schemas.microsoft.com/office/drawing/2014/main" id="{A7C7283F-75FC-B413-3D62-3F403B1C1C23}"/>
              </a:ext>
            </a:extLst>
          </p:cNvPr>
          <p:cNvSpPr/>
          <p:nvPr/>
        </p:nvSpPr>
        <p:spPr>
          <a:xfrm>
            <a:off x="5901838" y="11465343"/>
            <a:ext cx="2403256" cy="1522253"/>
          </a:xfrm>
          <a:prstGeom prst="line">
            <a:avLst/>
          </a:prstGeom>
          <a:ln w="165100">
            <a:solidFill>
              <a:schemeClr val="accent5">
                <a:lumOff val="-29866"/>
                <a:alpha val="49000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BD699C4-B04B-14F7-3A03-BC9BCC750CE5}"/>
              </a:ext>
            </a:extLst>
          </p:cNvPr>
          <p:cNvGrpSpPr/>
          <p:nvPr/>
        </p:nvGrpSpPr>
        <p:grpSpPr>
          <a:xfrm>
            <a:off x="25818127" y="1526892"/>
            <a:ext cx="1124283" cy="10915356"/>
            <a:chOff x="23256045" y="2003895"/>
            <a:chExt cx="1124283" cy="10915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BF16C6-7754-840B-5704-17EEFD50B968}"/>
                </a:ext>
              </a:extLst>
            </p:cNvPr>
            <p:cNvSpPr/>
            <p:nvPr/>
          </p:nvSpPr>
          <p:spPr>
            <a:xfrm>
              <a:off x="23256045" y="4348768"/>
              <a:ext cx="751295" cy="8570483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2505188 h 3724388"/>
                <a:gd name="connsiteX4" fmla="*/ 0 w 1955166"/>
                <a:gd name="connsiteY4" fmla="*/ 0 h 3724388"/>
                <a:gd name="connsiteX0" fmla="*/ 25400 w 1955166"/>
                <a:gd name="connsiteY0" fmla="*/ 0 h 4460988"/>
                <a:gd name="connsiteX1" fmla="*/ 1955166 w 1955166"/>
                <a:gd name="connsiteY1" fmla="*/ 736600 h 4460988"/>
                <a:gd name="connsiteX2" fmla="*/ 1955166 w 1955166"/>
                <a:gd name="connsiteY2" fmla="*/ 4460988 h 4460988"/>
                <a:gd name="connsiteX3" fmla="*/ 0 w 1955166"/>
                <a:gd name="connsiteY3" fmla="*/ 3241788 h 4460988"/>
                <a:gd name="connsiteX4" fmla="*/ 25400 w 1955166"/>
                <a:gd name="connsiteY4" fmla="*/ 0 h 4460988"/>
                <a:gd name="connsiteX0" fmla="*/ 0 w 1955166"/>
                <a:gd name="connsiteY0" fmla="*/ 0 h 4410188"/>
                <a:gd name="connsiteX1" fmla="*/ 1955166 w 1955166"/>
                <a:gd name="connsiteY1" fmla="*/ 685800 h 4410188"/>
                <a:gd name="connsiteX2" fmla="*/ 1955166 w 1955166"/>
                <a:gd name="connsiteY2" fmla="*/ 4410188 h 4410188"/>
                <a:gd name="connsiteX3" fmla="*/ 0 w 1955166"/>
                <a:gd name="connsiteY3" fmla="*/ 3190988 h 4410188"/>
                <a:gd name="connsiteX4" fmla="*/ 0 w 1955166"/>
                <a:gd name="connsiteY4" fmla="*/ 0 h 4410188"/>
                <a:gd name="connsiteX0" fmla="*/ 1209675 w 1955166"/>
                <a:gd name="connsiteY0" fmla="*/ 0 h 5896088"/>
                <a:gd name="connsiteX1" fmla="*/ 1955166 w 1955166"/>
                <a:gd name="connsiteY1" fmla="*/ 217170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1209675 w 1955166"/>
                <a:gd name="connsiteY0" fmla="*/ 0 h 5896088"/>
                <a:gd name="connsiteX1" fmla="*/ 1926591 w 1955166"/>
                <a:gd name="connsiteY1" fmla="*/ 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0 w 745491"/>
                <a:gd name="connsiteY0" fmla="*/ 0 h 5896088"/>
                <a:gd name="connsiteX1" fmla="*/ 716916 w 745491"/>
                <a:gd name="connsiteY1" fmla="*/ 0 h 5896088"/>
                <a:gd name="connsiteX2" fmla="*/ 745491 w 745491"/>
                <a:gd name="connsiteY2" fmla="*/ 5896088 h 5896088"/>
                <a:gd name="connsiteX3" fmla="*/ 85725 w 745491"/>
                <a:gd name="connsiteY3" fmla="*/ 5476988 h 5896088"/>
                <a:gd name="connsiteX4" fmla="*/ 0 w 745491"/>
                <a:gd name="connsiteY4" fmla="*/ 0 h 5896088"/>
                <a:gd name="connsiteX0" fmla="*/ 0 w 669929"/>
                <a:gd name="connsiteY0" fmla="*/ 0 h 6030855"/>
                <a:gd name="connsiteX1" fmla="*/ 641354 w 669929"/>
                <a:gd name="connsiteY1" fmla="*/ 134767 h 6030855"/>
                <a:gd name="connsiteX2" fmla="*/ 669929 w 669929"/>
                <a:gd name="connsiteY2" fmla="*/ 6030855 h 6030855"/>
                <a:gd name="connsiteX3" fmla="*/ 10163 w 669929"/>
                <a:gd name="connsiteY3" fmla="*/ 5611755 h 6030855"/>
                <a:gd name="connsiteX4" fmla="*/ 0 w 669929"/>
                <a:gd name="connsiteY4" fmla="*/ 0 h 6030855"/>
                <a:gd name="connsiteX0" fmla="*/ 9214 w 679143"/>
                <a:gd name="connsiteY0" fmla="*/ 0 h 8826914"/>
                <a:gd name="connsiteX1" fmla="*/ 650568 w 679143"/>
                <a:gd name="connsiteY1" fmla="*/ 134767 h 8826914"/>
                <a:gd name="connsiteX2" fmla="*/ 679143 w 679143"/>
                <a:gd name="connsiteY2" fmla="*/ 6030855 h 8826914"/>
                <a:gd name="connsiteX3" fmla="*/ 487 w 679143"/>
                <a:gd name="connsiteY3" fmla="*/ 8826914 h 8826914"/>
                <a:gd name="connsiteX4" fmla="*/ 9214 w 679143"/>
                <a:gd name="connsiteY4" fmla="*/ 0 h 8826914"/>
                <a:gd name="connsiteX0" fmla="*/ 9214 w 698033"/>
                <a:gd name="connsiteY0" fmla="*/ 0 h 9438539"/>
                <a:gd name="connsiteX1" fmla="*/ 650568 w 698033"/>
                <a:gd name="connsiteY1" fmla="*/ 134767 h 9438539"/>
                <a:gd name="connsiteX2" fmla="*/ 698033 w 698033"/>
                <a:gd name="connsiteY2" fmla="*/ 9438539 h 9438539"/>
                <a:gd name="connsiteX3" fmla="*/ 487 w 698033"/>
                <a:gd name="connsiteY3" fmla="*/ 8826914 h 9438539"/>
                <a:gd name="connsiteX4" fmla="*/ 9214 w 698033"/>
                <a:gd name="connsiteY4" fmla="*/ 0 h 9438539"/>
                <a:gd name="connsiteX0" fmla="*/ 27853 w 716672"/>
                <a:gd name="connsiteY0" fmla="*/ 0 h 9438539"/>
                <a:gd name="connsiteX1" fmla="*/ 669207 w 716672"/>
                <a:gd name="connsiteY1" fmla="*/ 134767 h 9438539"/>
                <a:gd name="connsiteX2" fmla="*/ 716672 w 716672"/>
                <a:gd name="connsiteY2" fmla="*/ 9438539 h 9438539"/>
                <a:gd name="connsiteX3" fmla="*/ 235 w 716672"/>
                <a:gd name="connsiteY3" fmla="*/ 9154206 h 9438539"/>
                <a:gd name="connsiteX4" fmla="*/ 27853 w 716672"/>
                <a:gd name="connsiteY4" fmla="*/ 0 h 9438539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9154206 h 9207510"/>
                <a:gd name="connsiteX4" fmla="*/ 27853 w 773343"/>
                <a:gd name="connsiteY4" fmla="*/ 0 h 9207510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8980934 h 9207510"/>
                <a:gd name="connsiteX4" fmla="*/ 27853 w 773343"/>
                <a:gd name="connsiteY4" fmla="*/ 0 h 9207510"/>
                <a:gd name="connsiteX0" fmla="*/ 18490 w 773425"/>
                <a:gd name="connsiteY0" fmla="*/ 0 h 9101622"/>
                <a:gd name="connsiteX1" fmla="*/ 669289 w 773425"/>
                <a:gd name="connsiteY1" fmla="*/ 28879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18490 w 773425"/>
                <a:gd name="connsiteY0" fmla="*/ 0 h 9101622"/>
                <a:gd name="connsiteX1" fmla="*/ 650399 w 773425"/>
                <a:gd name="connsiteY1" fmla="*/ 48131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4460 w 759395"/>
                <a:gd name="connsiteY0" fmla="*/ 0 h 9101622"/>
                <a:gd name="connsiteX1" fmla="*/ 636369 w 759395"/>
                <a:gd name="connsiteY1" fmla="*/ 48131 h 9101622"/>
                <a:gd name="connsiteX2" fmla="*/ 759395 w 759395"/>
                <a:gd name="connsiteY2" fmla="*/ 9101622 h 9101622"/>
                <a:gd name="connsiteX3" fmla="*/ 680 w 759395"/>
                <a:gd name="connsiteY3" fmla="*/ 8508333 h 9101622"/>
                <a:gd name="connsiteX4" fmla="*/ 4460 w 759395"/>
                <a:gd name="connsiteY4" fmla="*/ 0 h 9101622"/>
                <a:gd name="connsiteX0" fmla="*/ 4460 w 745003"/>
                <a:gd name="connsiteY0" fmla="*/ 0 h 8661565"/>
                <a:gd name="connsiteX1" fmla="*/ 636369 w 745003"/>
                <a:gd name="connsiteY1" fmla="*/ 48131 h 8661565"/>
                <a:gd name="connsiteX2" fmla="*/ 745003 w 745003"/>
                <a:gd name="connsiteY2" fmla="*/ 8661565 h 8661565"/>
                <a:gd name="connsiteX3" fmla="*/ 680 w 745003"/>
                <a:gd name="connsiteY3" fmla="*/ 8508333 h 8661565"/>
                <a:gd name="connsiteX4" fmla="*/ 4460 w 745003"/>
                <a:gd name="connsiteY4" fmla="*/ 0 h 866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003" h="8661565">
                  <a:moveTo>
                    <a:pt x="4460" y="0"/>
                  </a:moveTo>
                  <a:lnTo>
                    <a:pt x="636369" y="48131"/>
                  </a:lnTo>
                  <a:lnTo>
                    <a:pt x="745003" y="8661565"/>
                  </a:lnTo>
                  <a:lnTo>
                    <a:pt x="680" y="8508333"/>
                  </a:lnTo>
                  <a:cubicBezTo>
                    <a:pt x="-2708" y="6637748"/>
                    <a:pt x="7848" y="1870585"/>
                    <a:pt x="44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257B61-A701-8E93-7450-8762CCFBC01D}"/>
                </a:ext>
              </a:extLst>
            </p:cNvPr>
            <p:cNvSpPr/>
            <p:nvPr/>
          </p:nvSpPr>
          <p:spPr>
            <a:xfrm>
              <a:off x="23950532" y="2285149"/>
              <a:ext cx="355598" cy="10563386"/>
            </a:xfrm>
            <a:custGeom>
              <a:avLst/>
              <a:gdLst>
                <a:gd name="connsiteX0" fmla="*/ 0 w 1978152"/>
                <a:gd name="connsiteY0" fmla="*/ 0 h 3772061"/>
                <a:gd name="connsiteX1" fmla="*/ 1978152 w 1978152"/>
                <a:gd name="connsiteY1" fmla="*/ 0 h 3772061"/>
                <a:gd name="connsiteX2" fmla="*/ 1978152 w 1978152"/>
                <a:gd name="connsiteY2" fmla="*/ 3772061 h 3772061"/>
                <a:gd name="connsiteX3" fmla="*/ 0 w 1978152"/>
                <a:gd name="connsiteY3" fmla="*/ 3772061 h 3772061"/>
                <a:gd name="connsiteX4" fmla="*/ 0 w 1978152"/>
                <a:gd name="connsiteY4" fmla="*/ 0 h 3772061"/>
                <a:gd name="connsiteX0" fmla="*/ 0 w 1978152"/>
                <a:gd name="connsiteY0" fmla="*/ 438150 h 4210211"/>
                <a:gd name="connsiteX1" fmla="*/ 1882902 w 1978152"/>
                <a:gd name="connsiteY1" fmla="*/ 0 h 4210211"/>
                <a:gd name="connsiteX2" fmla="*/ 1978152 w 1978152"/>
                <a:gd name="connsiteY2" fmla="*/ 4210211 h 4210211"/>
                <a:gd name="connsiteX3" fmla="*/ 0 w 1978152"/>
                <a:gd name="connsiteY3" fmla="*/ 4210211 h 4210211"/>
                <a:gd name="connsiteX4" fmla="*/ 0 w 1978152"/>
                <a:gd name="connsiteY4" fmla="*/ 438150 h 4210211"/>
                <a:gd name="connsiteX0" fmla="*/ 0 w 1997202"/>
                <a:gd name="connsiteY0" fmla="*/ 533400 h 4210211"/>
                <a:gd name="connsiteX1" fmla="*/ 1901952 w 1997202"/>
                <a:gd name="connsiteY1" fmla="*/ 0 h 4210211"/>
                <a:gd name="connsiteX2" fmla="*/ 1997202 w 1997202"/>
                <a:gd name="connsiteY2" fmla="*/ 4210211 h 4210211"/>
                <a:gd name="connsiteX3" fmla="*/ 19050 w 1997202"/>
                <a:gd name="connsiteY3" fmla="*/ 4210211 h 4210211"/>
                <a:gd name="connsiteX4" fmla="*/ 0 w 1997202"/>
                <a:gd name="connsiteY4" fmla="*/ 533400 h 4210211"/>
                <a:gd name="connsiteX0" fmla="*/ 0 w 1959102"/>
                <a:gd name="connsiteY0" fmla="*/ 533400 h 4210211"/>
                <a:gd name="connsiteX1" fmla="*/ 1901952 w 1959102"/>
                <a:gd name="connsiteY1" fmla="*/ 0 h 4210211"/>
                <a:gd name="connsiteX2" fmla="*/ 1959102 w 1959102"/>
                <a:gd name="connsiteY2" fmla="*/ 3308511 h 4210211"/>
                <a:gd name="connsiteX3" fmla="*/ 19050 w 1959102"/>
                <a:gd name="connsiteY3" fmla="*/ 4210211 h 4210211"/>
                <a:gd name="connsiteX4" fmla="*/ 0 w 1959102"/>
                <a:gd name="connsiteY4" fmla="*/ 533400 h 4210211"/>
                <a:gd name="connsiteX0" fmla="*/ 0 w 1959102"/>
                <a:gd name="connsiteY0" fmla="*/ 590550 h 4267361"/>
                <a:gd name="connsiteX1" fmla="*/ 1959102 w 1959102"/>
                <a:gd name="connsiteY1" fmla="*/ 0 h 4267361"/>
                <a:gd name="connsiteX2" fmla="*/ 1959102 w 1959102"/>
                <a:gd name="connsiteY2" fmla="*/ 3365661 h 4267361"/>
                <a:gd name="connsiteX3" fmla="*/ 19050 w 1959102"/>
                <a:gd name="connsiteY3" fmla="*/ 4267361 h 4267361"/>
                <a:gd name="connsiteX4" fmla="*/ 0 w 1959102"/>
                <a:gd name="connsiteY4" fmla="*/ 590550 h 4267361"/>
                <a:gd name="connsiteX0" fmla="*/ 0 w 1949577"/>
                <a:gd name="connsiteY0" fmla="*/ 0 h 5848511"/>
                <a:gd name="connsiteX1" fmla="*/ 1949577 w 1949577"/>
                <a:gd name="connsiteY1" fmla="*/ 1581150 h 5848511"/>
                <a:gd name="connsiteX2" fmla="*/ 1949577 w 1949577"/>
                <a:gd name="connsiteY2" fmla="*/ 4946811 h 5848511"/>
                <a:gd name="connsiteX3" fmla="*/ 9525 w 1949577"/>
                <a:gd name="connsiteY3" fmla="*/ 5848511 h 5848511"/>
                <a:gd name="connsiteX4" fmla="*/ 0 w 1949577"/>
                <a:gd name="connsiteY4" fmla="*/ 0 h 5848511"/>
                <a:gd name="connsiteX0" fmla="*/ 0 w 1949577"/>
                <a:gd name="connsiteY0" fmla="*/ 333375 h 6181886"/>
                <a:gd name="connsiteX1" fmla="*/ 1873377 w 1949577"/>
                <a:gd name="connsiteY1" fmla="*/ 0 h 6181886"/>
                <a:gd name="connsiteX2" fmla="*/ 1949577 w 1949577"/>
                <a:gd name="connsiteY2" fmla="*/ 5280186 h 6181886"/>
                <a:gd name="connsiteX3" fmla="*/ 9525 w 1949577"/>
                <a:gd name="connsiteY3" fmla="*/ 6181886 h 6181886"/>
                <a:gd name="connsiteX4" fmla="*/ 0 w 1949577"/>
                <a:gd name="connsiteY4" fmla="*/ 333375 h 6181886"/>
                <a:gd name="connsiteX0" fmla="*/ 0 w 1873377"/>
                <a:gd name="connsiteY0" fmla="*/ 333375 h 6181886"/>
                <a:gd name="connsiteX1" fmla="*/ 1873377 w 1873377"/>
                <a:gd name="connsiteY1" fmla="*/ 0 h 6181886"/>
                <a:gd name="connsiteX2" fmla="*/ 1818949 w 1873377"/>
                <a:gd name="connsiteY2" fmla="*/ 1230700 h 6181886"/>
                <a:gd name="connsiteX3" fmla="*/ 9525 w 1873377"/>
                <a:gd name="connsiteY3" fmla="*/ 6181886 h 6181886"/>
                <a:gd name="connsiteX4" fmla="*/ 0 w 1873377"/>
                <a:gd name="connsiteY4" fmla="*/ 333375 h 6181886"/>
                <a:gd name="connsiteX0" fmla="*/ 0 w 1873377"/>
                <a:gd name="connsiteY0" fmla="*/ 2873375 h 8721886"/>
                <a:gd name="connsiteX1" fmla="*/ 1873377 w 1873377"/>
                <a:gd name="connsiteY1" fmla="*/ 0 h 8721886"/>
                <a:gd name="connsiteX2" fmla="*/ 1818949 w 1873377"/>
                <a:gd name="connsiteY2" fmla="*/ 3770700 h 8721886"/>
                <a:gd name="connsiteX3" fmla="*/ 9525 w 1873377"/>
                <a:gd name="connsiteY3" fmla="*/ 8721886 h 8721886"/>
                <a:gd name="connsiteX4" fmla="*/ 0 w 1873377"/>
                <a:gd name="connsiteY4" fmla="*/ 2873375 h 87218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818949 w 1873377"/>
                <a:gd name="connsiteY2" fmla="*/ 37707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761799 w 1873377"/>
                <a:gd name="connsiteY2" fmla="*/ 62472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723574 w 1873377"/>
                <a:gd name="connsiteY2" fmla="*/ 546615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723574"/>
                <a:gd name="connsiteY0" fmla="*/ 2987675 h 11998486"/>
                <a:gd name="connsiteX1" fmla="*/ 530352 w 723574"/>
                <a:gd name="connsiteY1" fmla="*/ 0 h 11998486"/>
                <a:gd name="connsiteX2" fmla="*/ 723574 w 723574"/>
                <a:gd name="connsiteY2" fmla="*/ 5580450 h 11998486"/>
                <a:gd name="connsiteX3" fmla="*/ 9525 w 723574"/>
                <a:gd name="connsiteY3" fmla="*/ 11998486 h 11998486"/>
                <a:gd name="connsiteX4" fmla="*/ 0 w 723574"/>
                <a:gd name="connsiteY4" fmla="*/ 2987675 h 11998486"/>
                <a:gd name="connsiteX0" fmla="*/ 0 w 530352"/>
                <a:gd name="connsiteY0" fmla="*/ 2987675 h 11998486"/>
                <a:gd name="connsiteX1" fmla="*/ 530352 w 530352"/>
                <a:gd name="connsiteY1" fmla="*/ 0 h 11998486"/>
                <a:gd name="connsiteX2" fmla="*/ 523549 w 530352"/>
                <a:gd name="connsiteY2" fmla="*/ 6856800 h 11998486"/>
                <a:gd name="connsiteX3" fmla="*/ 9525 w 530352"/>
                <a:gd name="connsiteY3" fmla="*/ 11998486 h 11998486"/>
                <a:gd name="connsiteX4" fmla="*/ 0 w 530352"/>
                <a:gd name="connsiteY4" fmla="*/ 2987675 h 11998486"/>
                <a:gd name="connsiteX0" fmla="*/ 0 w 530352"/>
                <a:gd name="connsiteY0" fmla="*/ 2987675 h 11779411"/>
                <a:gd name="connsiteX1" fmla="*/ 530352 w 530352"/>
                <a:gd name="connsiteY1" fmla="*/ 0 h 11779411"/>
                <a:gd name="connsiteX2" fmla="*/ 523549 w 530352"/>
                <a:gd name="connsiteY2" fmla="*/ 6856800 h 11779411"/>
                <a:gd name="connsiteX3" fmla="*/ 57150 w 530352"/>
                <a:gd name="connsiteY3" fmla="*/ 11779411 h 11779411"/>
                <a:gd name="connsiteX4" fmla="*/ 0 w 530352"/>
                <a:gd name="connsiteY4" fmla="*/ 2987675 h 11779411"/>
                <a:gd name="connsiteX0" fmla="*/ 0 w 530352"/>
                <a:gd name="connsiteY0" fmla="*/ 2987675 h 11560336"/>
                <a:gd name="connsiteX1" fmla="*/ 530352 w 530352"/>
                <a:gd name="connsiteY1" fmla="*/ 0 h 11560336"/>
                <a:gd name="connsiteX2" fmla="*/ 523549 w 530352"/>
                <a:gd name="connsiteY2" fmla="*/ 6856800 h 11560336"/>
                <a:gd name="connsiteX3" fmla="*/ 76200 w 530352"/>
                <a:gd name="connsiteY3" fmla="*/ 11560336 h 11560336"/>
                <a:gd name="connsiteX4" fmla="*/ 0 w 530352"/>
                <a:gd name="connsiteY4" fmla="*/ 2987675 h 11560336"/>
                <a:gd name="connsiteX0" fmla="*/ 0 w 523574"/>
                <a:gd name="connsiteY0" fmla="*/ 2162175 h 10734836"/>
                <a:gd name="connsiteX1" fmla="*/ 377952 w 523574"/>
                <a:gd name="connsiteY1" fmla="*/ 0 h 10734836"/>
                <a:gd name="connsiteX2" fmla="*/ 523549 w 523574"/>
                <a:gd name="connsiteY2" fmla="*/ 6031300 h 10734836"/>
                <a:gd name="connsiteX3" fmla="*/ 76200 w 523574"/>
                <a:gd name="connsiteY3" fmla="*/ 10734836 h 10734836"/>
                <a:gd name="connsiteX4" fmla="*/ 0 w 523574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345749 w 377952"/>
                <a:gd name="connsiteY2" fmla="*/ 76696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282249 w 377952"/>
                <a:gd name="connsiteY2" fmla="*/ 77077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76200 w 384173"/>
                <a:gd name="connsiteY3" fmla="*/ 10734836 h 10734836"/>
                <a:gd name="connsiteX4" fmla="*/ 0 w 384173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202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710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563386"/>
                <a:gd name="connsiteX1" fmla="*/ 377952 w 384173"/>
                <a:gd name="connsiteY1" fmla="*/ 0 h 10563386"/>
                <a:gd name="connsiteX2" fmla="*/ 383849 w 384173"/>
                <a:gd name="connsiteY2" fmla="*/ 7745800 h 10563386"/>
                <a:gd name="connsiteX3" fmla="*/ 371061 w 384173"/>
                <a:gd name="connsiteY3" fmla="*/ 7849039 h 10563386"/>
                <a:gd name="connsiteX4" fmla="*/ 104775 w 384173"/>
                <a:gd name="connsiteY4" fmla="*/ 10563386 h 10563386"/>
                <a:gd name="connsiteX5" fmla="*/ 0 w 384173"/>
                <a:gd name="connsiteY5" fmla="*/ 2162175 h 10563386"/>
                <a:gd name="connsiteX0" fmla="*/ 0 w 355598"/>
                <a:gd name="connsiteY0" fmla="*/ 2162175 h 10563386"/>
                <a:gd name="connsiteX1" fmla="*/ 349377 w 355598"/>
                <a:gd name="connsiteY1" fmla="*/ 0 h 10563386"/>
                <a:gd name="connsiteX2" fmla="*/ 355274 w 355598"/>
                <a:gd name="connsiteY2" fmla="*/ 7745800 h 10563386"/>
                <a:gd name="connsiteX3" fmla="*/ 342486 w 355598"/>
                <a:gd name="connsiteY3" fmla="*/ 7849039 h 10563386"/>
                <a:gd name="connsiteX4" fmla="*/ 76200 w 355598"/>
                <a:gd name="connsiteY4" fmla="*/ 10563386 h 10563386"/>
                <a:gd name="connsiteX5" fmla="*/ 0 w 355598"/>
                <a:gd name="connsiteY5" fmla="*/ 2162175 h 1056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598" h="10563386">
                  <a:moveTo>
                    <a:pt x="0" y="2162175"/>
                  </a:moveTo>
                  <a:lnTo>
                    <a:pt x="349377" y="0"/>
                  </a:lnTo>
                  <a:cubicBezTo>
                    <a:pt x="347109" y="2285600"/>
                    <a:pt x="357542" y="5460200"/>
                    <a:pt x="355274" y="7745800"/>
                  </a:cubicBezTo>
                  <a:cubicBezTo>
                    <a:pt x="346778" y="7771746"/>
                    <a:pt x="350982" y="7823093"/>
                    <a:pt x="342486" y="7849039"/>
                  </a:cubicBezTo>
                  <a:lnTo>
                    <a:pt x="76200" y="10563386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6B267B-1073-5F07-8624-A2D3C4AB081A}"/>
                </a:ext>
              </a:extLst>
            </p:cNvPr>
            <p:cNvSpPr/>
            <p:nvPr/>
          </p:nvSpPr>
          <p:spPr>
            <a:xfrm rot="17650201">
              <a:off x="22610490" y="2693232"/>
              <a:ext cx="2459176" cy="1080501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2322184"/>
                <a:gd name="connsiteY0" fmla="*/ 0 h 4123448"/>
                <a:gd name="connsiteX1" fmla="*/ 2322184 w 2322184"/>
                <a:gd name="connsiteY1" fmla="*/ 399060 h 4123448"/>
                <a:gd name="connsiteX2" fmla="*/ 2322184 w 2322184"/>
                <a:gd name="connsiteY2" fmla="*/ 4123448 h 4123448"/>
                <a:gd name="connsiteX3" fmla="*/ 367018 w 2322184"/>
                <a:gd name="connsiteY3" fmla="*/ 4123448 h 4123448"/>
                <a:gd name="connsiteX4" fmla="*/ 0 w 2322184"/>
                <a:gd name="connsiteY4" fmla="*/ 0 h 4123448"/>
                <a:gd name="connsiteX0" fmla="*/ 0 w 3440197"/>
                <a:gd name="connsiteY0" fmla="*/ 0 h 4123448"/>
                <a:gd name="connsiteX1" fmla="*/ 3440197 w 3440197"/>
                <a:gd name="connsiteY1" fmla="*/ 2006238 h 4123448"/>
                <a:gd name="connsiteX2" fmla="*/ 2322184 w 3440197"/>
                <a:gd name="connsiteY2" fmla="*/ 4123448 h 4123448"/>
                <a:gd name="connsiteX3" fmla="*/ 367018 w 3440197"/>
                <a:gd name="connsiteY3" fmla="*/ 4123448 h 4123448"/>
                <a:gd name="connsiteX4" fmla="*/ 0 w 3440197"/>
                <a:gd name="connsiteY4" fmla="*/ 0 h 4123448"/>
                <a:gd name="connsiteX0" fmla="*/ 0 w 3440197"/>
                <a:gd name="connsiteY0" fmla="*/ 0 h 5611523"/>
                <a:gd name="connsiteX1" fmla="*/ 3440197 w 3440197"/>
                <a:gd name="connsiteY1" fmla="*/ 2006238 h 5611523"/>
                <a:gd name="connsiteX2" fmla="*/ 1611902 w 3440197"/>
                <a:gd name="connsiteY2" fmla="*/ 5611523 h 5611523"/>
                <a:gd name="connsiteX3" fmla="*/ 367018 w 3440197"/>
                <a:gd name="connsiteY3" fmla="*/ 4123448 h 5611523"/>
                <a:gd name="connsiteX4" fmla="*/ 0 w 3440197"/>
                <a:gd name="connsiteY4" fmla="*/ 0 h 5611523"/>
                <a:gd name="connsiteX0" fmla="*/ 0 w 3212349"/>
                <a:gd name="connsiteY0" fmla="*/ 21318 h 3605285"/>
                <a:gd name="connsiteX1" fmla="*/ 3212349 w 3212349"/>
                <a:gd name="connsiteY1" fmla="*/ 0 h 3605285"/>
                <a:gd name="connsiteX2" fmla="*/ 1384054 w 3212349"/>
                <a:gd name="connsiteY2" fmla="*/ 3605285 h 3605285"/>
                <a:gd name="connsiteX3" fmla="*/ 139170 w 3212349"/>
                <a:gd name="connsiteY3" fmla="*/ 2117210 h 3605285"/>
                <a:gd name="connsiteX4" fmla="*/ 0 w 3212349"/>
                <a:gd name="connsiteY4" fmla="*/ 21318 h 3605285"/>
                <a:gd name="connsiteX0" fmla="*/ 0 w 1410721"/>
                <a:gd name="connsiteY0" fmla="*/ 0 h 3583967"/>
                <a:gd name="connsiteX1" fmla="*/ 1410721 w 1410721"/>
                <a:gd name="connsiteY1" fmla="*/ 2415912 h 3583967"/>
                <a:gd name="connsiteX2" fmla="*/ 1384054 w 1410721"/>
                <a:gd name="connsiteY2" fmla="*/ 3583967 h 3583967"/>
                <a:gd name="connsiteX3" fmla="*/ 139170 w 1410721"/>
                <a:gd name="connsiteY3" fmla="*/ 2095892 h 3583967"/>
                <a:gd name="connsiteX4" fmla="*/ 0 w 1410721"/>
                <a:gd name="connsiteY4" fmla="*/ 0 h 3583967"/>
                <a:gd name="connsiteX0" fmla="*/ 0 w 1433524"/>
                <a:gd name="connsiteY0" fmla="*/ 0 h 3624407"/>
                <a:gd name="connsiteX1" fmla="*/ 1410721 w 1433524"/>
                <a:gd name="connsiteY1" fmla="*/ 2415912 h 3624407"/>
                <a:gd name="connsiteX2" fmla="*/ 1433524 w 1433524"/>
                <a:gd name="connsiteY2" fmla="*/ 3624407 h 3624407"/>
                <a:gd name="connsiteX3" fmla="*/ 139170 w 1433524"/>
                <a:gd name="connsiteY3" fmla="*/ 2095892 h 3624407"/>
                <a:gd name="connsiteX4" fmla="*/ 0 w 1433524"/>
                <a:gd name="connsiteY4" fmla="*/ 0 h 3624407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39170 w 1410721"/>
                <a:gd name="connsiteY3" fmla="*/ 2095892 h 4002446"/>
                <a:gd name="connsiteX4" fmla="*/ 0 w 1410721"/>
                <a:gd name="connsiteY4" fmla="*/ 0 h 4002446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51339 w 1410721"/>
                <a:gd name="connsiteY3" fmla="*/ 2518480 h 4002446"/>
                <a:gd name="connsiteX4" fmla="*/ 0 w 1410721"/>
                <a:gd name="connsiteY4" fmla="*/ 0 h 4002446"/>
                <a:gd name="connsiteX0" fmla="*/ 0 w 1370395"/>
                <a:gd name="connsiteY0" fmla="*/ 0 h 2214381"/>
                <a:gd name="connsiteX1" fmla="*/ 1370395 w 1370395"/>
                <a:gd name="connsiteY1" fmla="*/ 627847 h 2214381"/>
                <a:gd name="connsiteX2" fmla="*/ 1155687 w 1370395"/>
                <a:gd name="connsiteY2" fmla="*/ 2214381 h 2214381"/>
                <a:gd name="connsiteX3" fmla="*/ 111013 w 1370395"/>
                <a:gd name="connsiteY3" fmla="*/ 730415 h 2214381"/>
                <a:gd name="connsiteX4" fmla="*/ 0 w 1370395"/>
                <a:gd name="connsiteY4" fmla="*/ 0 h 2214381"/>
                <a:gd name="connsiteX0" fmla="*/ 0 w 1155687"/>
                <a:gd name="connsiteY0" fmla="*/ 0 h 2214381"/>
                <a:gd name="connsiteX1" fmla="*/ 1011905 w 1155687"/>
                <a:gd name="connsiteY1" fmla="*/ 1248105 h 2214381"/>
                <a:gd name="connsiteX2" fmla="*/ 1155687 w 1155687"/>
                <a:gd name="connsiteY2" fmla="*/ 2214381 h 2214381"/>
                <a:gd name="connsiteX3" fmla="*/ 111013 w 1155687"/>
                <a:gd name="connsiteY3" fmla="*/ 730415 h 2214381"/>
                <a:gd name="connsiteX4" fmla="*/ 0 w 1155687"/>
                <a:gd name="connsiteY4" fmla="*/ 0 h 2214381"/>
                <a:gd name="connsiteX0" fmla="*/ 0 w 1204817"/>
                <a:gd name="connsiteY0" fmla="*/ 0 h 2161011"/>
                <a:gd name="connsiteX1" fmla="*/ 1061035 w 1204817"/>
                <a:gd name="connsiteY1" fmla="*/ 119473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077865 w 1204817"/>
                <a:gd name="connsiteY1" fmla="*/ 130202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144294 w 1204817"/>
                <a:gd name="connsiteY1" fmla="*/ 1752464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185657"/>
                <a:gd name="connsiteY0" fmla="*/ 0 h 2211371"/>
                <a:gd name="connsiteX1" fmla="*/ 1144294 w 1185657"/>
                <a:gd name="connsiteY1" fmla="*/ 1752464 h 2211371"/>
                <a:gd name="connsiteX2" fmla="*/ 1185657 w 1185657"/>
                <a:gd name="connsiteY2" fmla="*/ 2211371 h 2211371"/>
                <a:gd name="connsiteX3" fmla="*/ 160143 w 1185657"/>
                <a:gd name="connsiteY3" fmla="*/ 677045 h 2211371"/>
                <a:gd name="connsiteX4" fmla="*/ 0 w 1185657"/>
                <a:gd name="connsiteY4" fmla="*/ 0 h 2211371"/>
                <a:gd name="connsiteX0" fmla="*/ 0 w 1195944"/>
                <a:gd name="connsiteY0" fmla="*/ 0 h 2203275"/>
                <a:gd name="connsiteX1" fmla="*/ 1144294 w 1195944"/>
                <a:gd name="connsiteY1" fmla="*/ 1752464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40642 w 1195944"/>
                <a:gd name="connsiteY3" fmla="*/ 633595 h 2203275"/>
                <a:gd name="connsiteX4" fmla="*/ 0 w 1195944"/>
                <a:gd name="connsiteY4" fmla="*/ 0 h 2203275"/>
                <a:gd name="connsiteX0" fmla="*/ 0 w 3584069"/>
                <a:gd name="connsiteY0" fmla="*/ 0 h 1759261"/>
                <a:gd name="connsiteX1" fmla="*/ 1136904 w 3584069"/>
                <a:gd name="connsiteY1" fmla="*/ 1759261 h 1759261"/>
                <a:gd name="connsiteX2" fmla="*/ 3584069 w 3584069"/>
                <a:gd name="connsiteY2" fmla="*/ 1179238 h 1759261"/>
                <a:gd name="connsiteX3" fmla="*/ 140642 w 3584069"/>
                <a:gd name="connsiteY3" fmla="*/ 633595 h 1759261"/>
                <a:gd name="connsiteX4" fmla="*/ 0 w 3584069"/>
                <a:gd name="connsiteY4" fmla="*/ 0 h 1759261"/>
                <a:gd name="connsiteX0" fmla="*/ 0 w 3584069"/>
                <a:gd name="connsiteY0" fmla="*/ 0 h 1179238"/>
                <a:gd name="connsiteX1" fmla="*/ 3377495 w 3584069"/>
                <a:gd name="connsiteY1" fmla="*/ 690072 h 1179238"/>
                <a:gd name="connsiteX2" fmla="*/ 3584069 w 3584069"/>
                <a:gd name="connsiteY2" fmla="*/ 1179238 h 1179238"/>
                <a:gd name="connsiteX3" fmla="*/ 140642 w 3584069"/>
                <a:gd name="connsiteY3" fmla="*/ 633595 h 1179238"/>
                <a:gd name="connsiteX4" fmla="*/ 0 w 3584069"/>
                <a:gd name="connsiteY4" fmla="*/ 0 h 1179238"/>
                <a:gd name="connsiteX0" fmla="*/ 0 w 3584069"/>
                <a:gd name="connsiteY0" fmla="*/ 531316 h 1710554"/>
                <a:gd name="connsiteX1" fmla="*/ 2818909 w 3584069"/>
                <a:gd name="connsiteY1" fmla="*/ 0 h 1710554"/>
                <a:gd name="connsiteX2" fmla="*/ 3584069 w 3584069"/>
                <a:gd name="connsiteY2" fmla="*/ 1710554 h 1710554"/>
                <a:gd name="connsiteX3" fmla="*/ 140642 w 3584069"/>
                <a:gd name="connsiteY3" fmla="*/ 1164911 h 1710554"/>
                <a:gd name="connsiteX4" fmla="*/ 0 w 3584069"/>
                <a:gd name="connsiteY4" fmla="*/ 531316 h 1710554"/>
                <a:gd name="connsiteX0" fmla="*/ 0 w 3065033"/>
                <a:gd name="connsiteY0" fmla="*/ 531316 h 1164911"/>
                <a:gd name="connsiteX1" fmla="*/ 2818909 w 3065033"/>
                <a:gd name="connsiteY1" fmla="*/ 0 h 1164911"/>
                <a:gd name="connsiteX2" fmla="*/ 3065033 w 3065033"/>
                <a:gd name="connsiteY2" fmla="*/ 460976 h 1164911"/>
                <a:gd name="connsiteX3" fmla="*/ 140642 w 3065033"/>
                <a:gd name="connsiteY3" fmla="*/ 1164911 h 1164911"/>
                <a:gd name="connsiteX4" fmla="*/ 0 w 3065033"/>
                <a:gd name="connsiteY4" fmla="*/ 531316 h 1164911"/>
                <a:gd name="connsiteX0" fmla="*/ 0 w 3148033"/>
                <a:gd name="connsiteY0" fmla="*/ 579006 h 1164911"/>
                <a:gd name="connsiteX1" fmla="*/ 2901909 w 3148033"/>
                <a:gd name="connsiteY1" fmla="*/ 0 h 1164911"/>
                <a:gd name="connsiteX2" fmla="*/ 3148033 w 3148033"/>
                <a:gd name="connsiteY2" fmla="*/ 460976 h 1164911"/>
                <a:gd name="connsiteX3" fmla="*/ 223642 w 3148033"/>
                <a:gd name="connsiteY3" fmla="*/ 1164911 h 1164911"/>
                <a:gd name="connsiteX4" fmla="*/ 0 w 3148033"/>
                <a:gd name="connsiteY4" fmla="*/ 579006 h 1164911"/>
                <a:gd name="connsiteX0" fmla="*/ 0 w 3100683"/>
                <a:gd name="connsiteY0" fmla="*/ 568196 h 1164911"/>
                <a:gd name="connsiteX1" fmla="*/ 2854559 w 3100683"/>
                <a:gd name="connsiteY1" fmla="*/ 0 h 1164911"/>
                <a:gd name="connsiteX2" fmla="*/ 3100683 w 3100683"/>
                <a:gd name="connsiteY2" fmla="*/ 460976 h 1164911"/>
                <a:gd name="connsiteX3" fmla="*/ 176292 w 3100683"/>
                <a:gd name="connsiteY3" fmla="*/ 1164911 h 1164911"/>
                <a:gd name="connsiteX4" fmla="*/ 0 w 3100683"/>
                <a:gd name="connsiteY4" fmla="*/ 568196 h 1164911"/>
                <a:gd name="connsiteX0" fmla="*/ 0 w 3135443"/>
                <a:gd name="connsiteY0" fmla="*/ 583795 h 1164911"/>
                <a:gd name="connsiteX1" fmla="*/ 2889319 w 3135443"/>
                <a:gd name="connsiteY1" fmla="*/ 0 h 1164911"/>
                <a:gd name="connsiteX2" fmla="*/ 3135443 w 3135443"/>
                <a:gd name="connsiteY2" fmla="*/ 460976 h 1164911"/>
                <a:gd name="connsiteX3" fmla="*/ 211052 w 3135443"/>
                <a:gd name="connsiteY3" fmla="*/ 1164911 h 1164911"/>
                <a:gd name="connsiteX4" fmla="*/ 0 w 3135443"/>
                <a:gd name="connsiteY4" fmla="*/ 583795 h 1164911"/>
                <a:gd name="connsiteX0" fmla="*/ 0 w 3135443"/>
                <a:gd name="connsiteY0" fmla="*/ 583795 h 1176611"/>
                <a:gd name="connsiteX1" fmla="*/ 2889319 w 3135443"/>
                <a:gd name="connsiteY1" fmla="*/ 0 h 1176611"/>
                <a:gd name="connsiteX2" fmla="*/ 3135443 w 3135443"/>
                <a:gd name="connsiteY2" fmla="*/ 460976 h 1176611"/>
                <a:gd name="connsiteX3" fmla="*/ 184982 w 3135443"/>
                <a:gd name="connsiteY3" fmla="*/ 1176611 h 1176611"/>
                <a:gd name="connsiteX4" fmla="*/ 0 w 3135443"/>
                <a:gd name="connsiteY4" fmla="*/ 583795 h 1176611"/>
                <a:gd name="connsiteX0" fmla="*/ 0 w 3135443"/>
                <a:gd name="connsiteY0" fmla="*/ 583795 h 1228750"/>
                <a:gd name="connsiteX1" fmla="*/ 2889319 w 3135443"/>
                <a:gd name="connsiteY1" fmla="*/ 0 h 1228750"/>
                <a:gd name="connsiteX2" fmla="*/ 3135443 w 3135443"/>
                <a:gd name="connsiteY2" fmla="*/ 460976 h 1228750"/>
                <a:gd name="connsiteX3" fmla="*/ 208382 w 3135443"/>
                <a:gd name="connsiteY3" fmla="*/ 1228750 h 1228750"/>
                <a:gd name="connsiteX4" fmla="*/ 0 w 3135443"/>
                <a:gd name="connsiteY4" fmla="*/ 583795 h 1228750"/>
                <a:gd name="connsiteX0" fmla="*/ 0 w 3161513"/>
                <a:gd name="connsiteY0" fmla="*/ 595495 h 1228750"/>
                <a:gd name="connsiteX1" fmla="*/ 2915389 w 3161513"/>
                <a:gd name="connsiteY1" fmla="*/ 0 h 1228750"/>
                <a:gd name="connsiteX2" fmla="*/ 3161513 w 3161513"/>
                <a:gd name="connsiteY2" fmla="*/ 460976 h 1228750"/>
                <a:gd name="connsiteX3" fmla="*/ 234452 w 3161513"/>
                <a:gd name="connsiteY3" fmla="*/ 1228750 h 1228750"/>
                <a:gd name="connsiteX4" fmla="*/ 0 w 3161513"/>
                <a:gd name="connsiteY4" fmla="*/ 595495 h 1228750"/>
                <a:gd name="connsiteX0" fmla="*/ 0 w 3161513"/>
                <a:gd name="connsiteY0" fmla="*/ 447246 h 1080501"/>
                <a:gd name="connsiteX1" fmla="*/ 2266019 w 3161513"/>
                <a:gd name="connsiteY1" fmla="*/ 0 h 1080501"/>
                <a:gd name="connsiteX2" fmla="*/ 3161513 w 3161513"/>
                <a:gd name="connsiteY2" fmla="*/ 312727 h 1080501"/>
                <a:gd name="connsiteX3" fmla="*/ 234452 w 3161513"/>
                <a:gd name="connsiteY3" fmla="*/ 1080501 h 1080501"/>
                <a:gd name="connsiteX4" fmla="*/ 0 w 3161513"/>
                <a:gd name="connsiteY4" fmla="*/ 447246 h 1080501"/>
                <a:gd name="connsiteX0" fmla="*/ 0 w 2459176"/>
                <a:gd name="connsiteY0" fmla="*/ 447246 h 1080501"/>
                <a:gd name="connsiteX1" fmla="*/ 2266019 w 2459176"/>
                <a:gd name="connsiteY1" fmla="*/ 0 h 1080501"/>
                <a:gd name="connsiteX2" fmla="*/ 2459176 w 2459176"/>
                <a:gd name="connsiteY2" fmla="*/ 484748 h 1080501"/>
                <a:gd name="connsiteX3" fmla="*/ 234452 w 2459176"/>
                <a:gd name="connsiteY3" fmla="*/ 1080501 h 1080501"/>
                <a:gd name="connsiteX4" fmla="*/ 0 w 2459176"/>
                <a:gd name="connsiteY4" fmla="*/ 447246 h 108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176" h="1080501">
                  <a:moveTo>
                    <a:pt x="0" y="447246"/>
                  </a:moveTo>
                  <a:lnTo>
                    <a:pt x="2266019" y="0"/>
                  </a:lnTo>
                  <a:lnTo>
                    <a:pt x="2459176" y="484748"/>
                  </a:lnTo>
                  <a:lnTo>
                    <a:pt x="234452" y="1080501"/>
                  </a:lnTo>
                  <a:lnTo>
                    <a:pt x="0" y="44724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55" name="Line">
            <a:extLst>
              <a:ext uri="{FF2B5EF4-FFF2-40B4-BE49-F238E27FC236}">
                <a16:creationId xmlns:a16="http://schemas.microsoft.com/office/drawing/2014/main" id="{92EA73FA-8C57-DD4D-5EA4-2DAD79F2E2AC}"/>
              </a:ext>
            </a:extLst>
          </p:cNvPr>
          <p:cNvSpPr/>
          <p:nvPr/>
        </p:nvSpPr>
        <p:spPr>
          <a:xfrm>
            <a:off x="17407122" y="6328382"/>
            <a:ext cx="7650384" cy="1972834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62" name="Line">
            <a:extLst>
              <a:ext uri="{FF2B5EF4-FFF2-40B4-BE49-F238E27FC236}">
                <a16:creationId xmlns:a16="http://schemas.microsoft.com/office/drawing/2014/main" id="{28259C8D-2796-2ABF-01C2-6AEB6F1612FB}"/>
              </a:ext>
            </a:extLst>
          </p:cNvPr>
          <p:cNvSpPr/>
          <p:nvPr/>
        </p:nvSpPr>
        <p:spPr>
          <a:xfrm flipH="1">
            <a:off x="17362997" y="4433646"/>
            <a:ext cx="6679597" cy="1839568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D94593-FB87-530E-A1B9-D40487385061}"/>
              </a:ext>
            </a:extLst>
          </p:cNvPr>
          <p:cNvGrpSpPr/>
          <p:nvPr/>
        </p:nvGrpSpPr>
        <p:grpSpPr>
          <a:xfrm>
            <a:off x="24027834" y="73593"/>
            <a:ext cx="1931384" cy="12733513"/>
            <a:chOff x="23263267" y="690302"/>
            <a:chExt cx="1931384" cy="12733513"/>
          </a:xfrm>
        </p:grpSpPr>
        <p:sp>
          <p:nvSpPr>
            <p:cNvPr id="501" name="Rectangle">
              <a:extLst>
                <a:ext uri="{FF2B5EF4-FFF2-40B4-BE49-F238E27FC236}">
                  <a16:creationId xmlns:a16="http://schemas.microsoft.com/office/drawing/2014/main" id="{9CD1AFC1-5FEB-5B3E-C280-F82637B40FCC}"/>
                </a:ext>
              </a:extLst>
            </p:cNvPr>
            <p:cNvSpPr/>
            <p:nvPr/>
          </p:nvSpPr>
          <p:spPr>
            <a:xfrm rot="1200000">
              <a:off x="23454348" y="12125938"/>
              <a:ext cx="606800" cy="1247311"/>
            </a:xfrm>
            <a:prstGeom prst="rect">
              <a:avLst/>
            </a:prstGeom>
            <a:solidFill>
              <a:srgbClr val="5E5E5E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noProof="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A061371-C1BA-DCE1-25A0-7609042B5A65}"/>
                </a:ext>
              </a:extLst>
            </p:cNvPr>
            <p:cNvGrpSpPr/>
            <p:nvPr/>
          </p:nvGrpSpPr>
          <p:grpSpPr>
            <a:xfrm>
              <a:off x="23263267" y="690302"/>
              <a:ext cx="1931384" cy="12733513"/>
              <a:chOff x="23263267" y="690302"/>
              <a:chExt cx="1931384" cy="12733513"/>
            </a:xfrm>
          </p:grpSpPr>
          <p:sp>
            <p:nvSpPr>
              <p:cNvPr id="499" name="Parallelogram">
                <a:extLst>
                  <a:ext uri="{FF2B5EF4-FFF2-40B4-BE49-F238E27FC236}">
                    <a16:creationId xmlns:a16="http://schemas.microsoft.com/office/drawing/2014/main" id="{EA295D6B-15DB-37B3-3F93-ABCFBE9E028D}"/>
                  </a:ext>
                </a:extLst>
              </p:cNvPr>
              <p:cNvSpPr/>
              <p:nvPr/>
            </p:nvSpPr>
            <p:spPr>
              <a:xfrm rot="5400000" flipH="1">
                <a:off x="17712825" y="6269488"/>
                <a:ext cx="12540527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0" name="Rectangle">
                <a:extLst>
                  <a:ext uri="{FF2B5EF4-FFF2-40B4-BE49-F238E27FC236}">
                    <a16:creationId xmlns:a16="http://schemas.microsoft.com/office/drawing/2014/main" id="{088473FC-CB19-3ABB-3A46-7DC36E73828E}"/>
                  </a:ext>
                </a:extLst>
              </p:cNvPr>
              <p:cNvSpPr/>
              <p:nvPr/>
            </p:nvSpPr>
            <p:spPr>
              <a:xfrm rot="1320000">
                <a:off x="24444266" y="748175"/>
                <a:ext cx="539378" cy="1247311"/>
              </a:xfrm>
              <a:prstGeom prst="rect">
                <a:avLst/>
              </a:prstGeom>
              <a:solidFill>
                <a:srgbClr val="5E5E5E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2" name="Parallelogram">
                <a:extLst>
                  <a:ext uri="{FF2B5EF4-FFF2-40B4-BE49-F238E27FC236}">
                    <a16:creationId xmlns:a16="http://schemas.microsoft.com/office/drawing/2014/main" id="{A6CE7ADD-B7C3-A963-B07C-A993AF5F87FA}"/>
                  </a:ext>
                </a:extLst>
              </p:cNvPr>
              <p:cNvSpPr/>
              <p:nvPr/>
            </p:nvSpPr>
            <p:spPr>
              <a:xfrm rot="5400000" flipH="1">
                <a:off x="18229128" y="6462473"/>
                <a:ext cx="12540528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noProof="0" dirty="0"/>
              </a:p>
            </p:txBody>
          </p:sp>
          <p:sp>
            <p:nvSpPr>
              <p:cNvPr id="503" name="Line">
                <a:extLst>
                  <a:ext uri="{FF2B5EF4-FFF2-40B4-BE49-F238E27FC236}">
                    <a16:creationId xmlns:a16="http://schemas.microsoft.com/office/drawing/2014/main" id="{73E51E1B-FA9D-6841-3056-C77CC34D60CE}"/>
                  </a:ext>
                </a:extLst>
              </p:cNvPr>
              <p:cNvSpPr/>
              <p:nvPr/>
            </p:nvSpPr>
            <p:spPr>
              <a:xfrm>
                <a:off x="23321730" y="3394765"/>
                <a:ext cx="483299" cy="148734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4" name="Line">
                <a:extLst>
                  <a:ext uri="{FF2B5EF4-FFF2-40B4-BE49-F238E27FC236}">
                    <a16:creationId xmlns:a16="http://schemas.microsoft.com/office/drawing/2014/main" id="{71038F4C-23AB-6287-58BF-5F7E6333B477}"/>
                  </a:ext>
                </a:extLst>
              </p:cNvPr>
              <p:cNvSpPr/>
              <p:nvPr/>
            </p:nvSpPr>
            <p:spPr>
              <a:xfrm>
                <a:off x="23263267" y="13231458"/>
                <a:ext cx="547738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5" name="Line">
                <a:extLst>
                  <a:ext uri="{FF2B5EF4-FFF2-40B4-BE49-F238E27FC236}">
                    <a16:creationId xmlns:a16="http://schemas.microsoft.com/office/drawing/2014/main" id="{46B7E5F2-FFB0-370D-99D2-A4C8DB61A0AE}"/>
                  </a:ext>
                </a:extLst>
              </p:cNvPr>
              <p:cNvSpPr/>
              <p:nvPr/>
            </p:nvSpPr>
            <p:spPr>
              <a:xfrm>
                <a:off x="24646912" y="714728"/>
                <a:ext cx="547739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  <p:sp>
            <p:nvSpPr>
              <p:cNvPr id="506" name="Line">
                <a:extLst>
                  <a:ext uri="{FF2B5EF4-FFF2-40B4-BE49-F238E27FC236}">
                    <a16:creationId xmlns:a16="http://schemas.microsoft.com/office/drawing/2014/main" id="{29CF5BA6-9C25-F9BF-4041-9D50F2823DD5}"/>
                  </a:ext>
                </a:extLst>
              </p:cNvPr>
              <p:cNvSpPr/>
              <p:nvPr/>
            </p:nvSpPr>
            <p:spPr>
              <a:xfrm flipV="1">
                <a:off x="23298468" y="12210213"/>
                <a:ext cx="2422" cy="1045042"/>
              </a:xfrm>
              <a:prstGeom prst="line">
                <a:avLst/>
              </a:prstGeom>
              <a:ln w="21590">
                <a:solidFill>
                  <a:srgbClr val="000000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endParaRPr lang="en-GB" noProof="0" dirty="0"/>
              </a:p>
            </p:txBody>
          </p:sp>
        </p:grpSp>
      </p:grpSp>
      <p:sp>
        <p:nvSpPr>
          <p:cNvPr id="56" name="Line">
            <a:extLst>
              <a:ext uri="{FF2B5EF4-FFF2-40B4-BE49-F238E27FC236}">
                <a16:creationId xmlns:a16="http://schemas.microsoft.com/office/drawing/2014/main" id="{5DEE5F43-0E9D-E336-33BD-F942816CC9DA}"/>
              </a:ext>
            </a:extLst>
          </p:cNvPr>
          <p:cNvSpPr/>
          <p:nvPr/>
        </p:nvSpPr>
        <p:spPr>
          <a:xfrm>
            <a:off x="17320610" y="6312779"/>
            <a:ext cx="4941131" cy="2948812"/>
          </a:xfrm>
          <a:prstGeom prst="line">
            <a:avLst/>
          </a:prstGeom>
          <a:ln w="38100" cap="rnd">
            <a:solidFill>
              <a:srgbClr val="C00000">
                <a:alpha val="18000"/>
              </a:srgbClr>
            </a:solidFill>
            <a:prstDash val="sysDash"/>
            <a:miter lim="400000"/>
          </a:ln>
        </p:spPr>
        <p:txBody>
          <a:bodyPr lIns="50800" tIns="50800" rIns="50800" bIns="50800" anchor="ctr"/>
          <a:lstStyle/>
          <a:p>
            <a:endParaRPr lang="en-GB" noProof="0" dirty="0"/>
          </a:p>
        </p:txBody>
      </p:sp>
      <p:sp>
        <p:nvSpPr>
          <p:cNvPr id="454" name="Arc 453">
            <a:extLst>
              <a:ext uri="{FF2B5EF4-FFF2-40B4-BE49-F238E27FC236}">
                <a16:creationId xmlns:a16="http://schemas.microsoft.com/office/drawing/2014/main" id="{64E1B640-F154-8048-69C0-38A759D1F901}"/>
              </a:ext>
            </a:extLst>
          </p:cNvPr>
          <p:cNvSpPr/>
          <p:nvPr/>
        </p:nvSpPr>
        <p:spPr>
          <a:xfrm rot="300828">
            <a:off x="21042267" y="5358622"/>
            <a:ext cx="825401" cy="4074461"/>
          </a:xfrm>
          <a:prstGeom prst="arc">
            <a:avLst>
              <a:gd name="adj1" fmla="val 6330844"/>
              <a:gd name="adj2" fmla="val 18057614"/>
            </a:avLst>
          </a:prstGeom>
          <a:solidFill>
            <a:srgbClr val="7030A0">
              <a:alpha val="14000"/>
            </a:srgbClr>
          </a:solidFill>
          <a:ln>
            <a:solidFill>
              <a:srgbClr val="7030A0"/>
            </a:solidFill>
            <a:headEnd type="arrow"/>
            <a:tailEnd type="none" w="lg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FillTx/>
            </a:endParaRPr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5AC60043-EE47-0DDC-501B-ACD42D2E9435}"/>
              </a:ext>
            </a:extLst>
          </p:cNvPr>
          <p:cNvCxnSpPr>
            <a:cxnSpLocks/>
          </p:cNvCxnSpPr>
          <p:nvPr/>
        </p:nvCxnSpPr>
        <p:spPr>
          <a:xfrm flipH="1">
            <a:off x="21454967" y="4948121"/>
            <a:ext cx="201601" cy="242396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61B8E4C6-B5A0-3973-12C6-CDDD0144F489}"/>
              </a:ext>
            </a:extLst>
          </p:cNvPr>
          <p:cNvCxnSpPr>
            <a:cxnSpLocks/>
          </p:cNvCxnSpPr>
          <p:nvPr/>
        </p:nvCxnSpPr>
        <p:spPr>
          <a:xfrm flipV="1">
            <a:off x="21005800" y="6429116"/>
            <a:ext cx="1137646" cy="159136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7" name="TextBox 456">
            <a:extLst>
              <a:ext uri="{FF2B5EF4-FFF2-40B4-BE49-F238E27FC236}">
                <a16:creationId xmlns:a16="http://schemas.microsoft.com/office/drawing/2014/main" id="{AC8A2029-C645-DCC3-EC8E-16078113E8A3}"/>
              </a:ext>
            </a:extLst>
          </p:cNvPr>
          <p:cNvSpPr txBox="1"/>
          <p:nvPr/>
        </p:nvSpPr>
        <p:spPr>
          <a:xfrm>
            <a:off x="21877260" y="6072108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b="0" i="0" noProof="0" dirty="0">
                <a:solidFill>
                  <a:schemeClr val="tx1"/>
                </a:solidFill>
                <a:effectLst/>
                <a:latin typeface="Google Sans"/>
              </a:rPr>
              <a:t>x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08EB0B2E-4A9C-0CA0-8A61-F7D6CF3753C7}"/>
              </a:ext>
            </a:extLst>
          </p:cNvPr>
          <p:cNvSpPr txBox="1"/>
          <p:nvPr/>
        </p:nvSpPr>
        <p:spPr>
          <a:xfrm>
            <a:off x="21337955" y="4554254"/>
            <a:ext cx="648245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500" noProof="0" dirty="0">
                <a:solidFill>
                  <a:schemeClr val="tx1"/>
                </a:solidFill>
                <a:latin typeface="Google Sans"/>
              </a:rPr>
              <a:t>y</a:t>
            </a:r>
            <a:endParaRPr lang="en-GB" sz="2500" noProof="0" dirty="0">
              <a:solidFill>
                <a:schemeClr val="tx1"/>
              </a:solidFill>
            </a:endParaRPr>
          </a:p>
        </p:txBody>
      </p:sp>
      <p:pic>
        <p:nvPicPr>
          <p:cNvPr id="5" name="Picture 4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9D58D8B2-C2C6-273A-3F22-F5A004C07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94"/>
          <a:stretch/>
        </p:blipFill>
        <p:spPr>
          <a:xfrm>
            <a:off x="8780402" y="6858000"/>
            <a:ext cx="5254671" cy="405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121041"/>
      </p:ext>
    </p:extLst>
  </p:cSld>
  <p:clrMapOvr>
    <a:masterClrMapping/>
  </p:clrMapOvr>
  <p:transition spd="med" advTm="8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olarimetery techn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Obtaining polarisation components</a:t>
            </a:r>
          </a:p>
        </p:txBody>
      </p:sp>
      <p:sp>
        <p:nvSpPr>
          <p:cNvPr id="513" name="TransformFitScatterPlo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/>
              <a:t>From the asymmetry</a:t>
            </a:r>
            <a:endParaRPr/>
          </a:p>
        </p:txBody>
      </p:sp>
      <p:sp>
        <p:nvSpPr>
          <p:cNvPr id="51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pic>
        <p:nvPicPr>
          <p:cNvPr id="515" name="GLA_logo-white.png" descr="GLA_logo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6" name="equation.pdf"/>
              <p:cNvSpPr txBox="1"/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4700" i="1" noProof="0">
                              <a:solidFill>
                                <a:srgbClr val="93E3FD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4700" i="1" noProof="0">
                          <a:solidFill>
                            <a:srgbClr val="93E3FD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GB" sz="4700" noProof="0" dirty="0">
                  <a:solidFill>
                    <a:srgbClr val="93E3FD"/>
                  </a:solidFill>
                </a:endParaRPr>
              </a:p>
            </p:txBody>
          </p:sp>
        </mc:Choice>
        <mc:Fallback xmlns="">
          <p:sp>
            <p:nvSpPr>
              <p:cNvPr id="516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509" y="14596045"/>
                <a:ext cx="14945261" cy="1283933"/>
              </a:xfrm>
              <a:prstGeom prst="rect">
                <a:avLst/>
              </a:prstGeom>
              <a:blipFill>
                <a:blip r:embed="rId5"/>
                <a:stretch>
                  <a:fillRect l="-41" r="-8728" b="-71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7" name="By measuring both +/- helicity states and subtracting them, many false asymmetry contributions cancel…"/>
          <p:cNvSpPr txBox="1"/>
          <p:nvPr/>
        </p:nvSpPr>
        <p:spPr>
          <a:xfrm>
            <a:off x="634764" y="3333704"/>
            <a:ext cx="9893300" cy="33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>
              <a:buSzPct val="123000"/>
              <a:buChar char="•"/>
              <a:defRPr sz="3500">
                <a:solidFill>
                  <a:srgbClr val="011D57"/>
                </a:solidFill>
              </a:defRPr>
            </a:pPr>
            <a:r>
              <a:rPr lang="en-GB" sz="3900" dirty="0"/>
              <a:t>We</a:t>
            </a:r>
            <a:r>
              <a:rPr sz="3900" dirty="0"/>
              <a:t> </a:t>
            </a:r>
            <a:r>
              <a:rPr lang="en-GB" sz="3900" dirty="0"/>
              <a:t>measure</a:t>
            </a:r>
            <a:r>
              <a:rPr sz="3900" dirty="0"/>
              <a:t> both +/- </a:t>
            </a:r>
            <a:r>
              <a:rPr lang="en-GB" sz="3900" dirty="0"/>
              <a:t>beam </a:t>
            </a:r>
            <a:r>
              <a:rPr sz="3900" dirty="0"/>
              <a:t>helicity and </a:t>
            </a:r>
            <a:r>
              <a:rPr lang="en-GB" sz="3900" dirty="0"/>
              <a:t>take their difference to remove </a:t>
            </a:r>
            <a:r>
              <a:rPr sz="3900" dirty="0"/>
              <a:t>many false asymmetry contributions</a:t>
            </a:r>
            <a:endParaRPr lang="en-GB" sz="3900" dirty="0"/>
          </a:p>
          <a:p>
            <a:pPr marL="444500" indent="-444500">
              <a:buSzPct val="123000"/>
              <a:buChar char="•"/>
              <a:defRPr sz="3500">
                <a:solidFill>
                  <a:srgbClr val="011D57"/>
                </a:solidFill>
              </a:defRPr>
            </a:pPr>
            <a:r>
              <a:rPr sz="3900" dirty="0"/>
              <a:t>Then the </a:t>
            </a:r>
            <a:r>
              <a:rPr sz="3900" dirty="0" err="1"/>
              <a:t>polarisation</a:t>
            </a:r>
            <a:r>
              <a:rPr sz="3900" dirty="0"/>
              <a:t> in x*,y* can be extracted </a:t>
            </a:r>
          </a:p>
        </p:txBody>
      </p:sp>
      <p:grpSp>
        <p:nvGrpSpPr>
          <p:cNvPr id="524" name="Group"/>
          <p:cNvGrpSpPr/>
          <p:nvPr/>
        </p:nvGrpSpPr>
        <p:grpSpPr>
          <a:xfrm>
            <a:off x="5624615" y="9157847"/>
            <a:ext cx="16177385" cy="3572384"/>
            <a:chOff x="0" y="0"/>
            <a:chExt cx="16177382" cy="3572382"/>
          </a:xfrm>
        </p:grpSpPr>
        <p:grpSp>
          <p:nvGrpSpPr>
            <p:cNvPr id="520" name="Picture 11"/>
            <p:cNvGrpSpPr/>
            <p:nvPr/>
          </p:nvGrpSpPr>
          <p:grpSpPr>
            <a:xfrm>
              <a:off x="1931537" y="1577290"/>
              <a:ext cx="4460368" cy="1866748"/>
              <a:chOff x="0" y="0"/>
              <a:chExt cx="4460366" cy="1866746"/>
            </a:xfrm>
          </p:grpSpPr>
          <p:sp>
            <p:nvSpPr>
              <p:cNvPr id="518" name="Rectangle"/>
              <p:cNvSpPr/>
              <p:nvPr/>
            </p:nvSpPr>
            <p:spPr>
              <a:xfrm>
                <a:off x="0" y="0"/>
                <a:ext cx="4460367" cy="1866747"/>
              </a:xfrm>
              <a:prstGeom prst="rect">
                <a:avLst/>
              </a:prstGeom>
              <a:solidFill>
                <a:srgbClr val="FAFA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solidFill>
                      <a:srgbClr val="003865"/>
                    </a:solidFill>
                    <a:latin typeface="Neue Haas Grotesk Text Pro"/>
                    <a:ea typeface="Neue Haas Grotesk Text Pro"/>
                    <a:cs typeface="Neue Haas Grotesk Text Pro"/>
                    <a:sym typeface="Neue Haas Grotesk Text Pro"/>
                  </a:defRPr>
                </a:pPr>
                <a:endParaRPr lang="en-GB" noProof="0" dirty="0"/>
              </a:p>
            </p:txBody>
          </p:sp>
          <p:pic>
            <p:nvPicPr>
              <p:cNvPr id="519" name="image31.png" descr="image31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4460367" cy="1866747"/>
              </a:xfrm>
              <a:prstGeom prst="rect">
                <a:avLst/>
              </a:prstGeom>
              <a:ln w="12700" cap="flat">
                <a:solidFill>
                  <a:srgbClr val="00843D"/>
                </a:solidFill>
                <a:prstDash val="solid"/>
                <a:round/>
              </a:ln>
              <a:effectLst/>
            </p:spPr>
          </p:pic>
        </p:grpSp>
        <p:pic>
          <p:nvPicPr>
            <p:cNvPr id="521" name="Picture 2" descr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0643" y="1448944"/>
              <a:ext cx="8966740" cy="2123439"/>
            </a:xfrm>
            <a:prstGeom prst="rect">
              <a:avLst/>
            </a:prstGeom>
            <a:ln w="12700" cap="flat">
              <a:solidFill>
                <a:srgbClr val="00843D"/>
              </a:solidFill>
              <a:prstDash val="solid"/>
              <a:round/>
            </a:ln>
            <a:effectLst/>
          </p:spPr>
        </p:pic>
        <p:sp>
          <p:nvSpPr>
            <p:cNvPr id="528" name="Straight Arrow Connector 9"/>
            <p:cNvSpPr/>
            <p:nvPr/>
          </p:nvSpPr>
          <p:spPr>
            <a:xfrm>
              <a:off x="0" y="0"/>
              <a:ext cx="2604019" cy="1570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63500" cap="flat">
              <a:solidFill>
                <a:srgbClr val="169C9A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/>
            <a:lstStyle/>
            <a:p>
              <a:endParaRPr lang="en-GB" noProof="0" dirty="0"/>
            </a:p>
          </p:txBody>
        </p:sp>
        <p:sp>
          <p:nvSpPr>
            <p:cNvPr id="529" name="Straight Arrow Connector 9"/>
            <p:cNvSpPr/>
            <p:nvPr/>
          </p:nvSpPr>
          <p:spPr>
            <a:xfrm>
              <a:off x="6398365" y="2510663"/>
              <a:ext cx="80593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</a:path>
              </a:pathLst>
            </a:custGeom>
            <a:noFill/>
            <a:ln w="63500" cap="flat">
              <a:solidFill>
                <a:srgbClr val="169C9A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/>
            <a:lstStyle/>
            <a:p>
              <a:endParaRPr lang="en-GB" noProof="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5" name="Slide bullet text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721169" y="8066158"/>
                <a:ext cx="9806895" cy="218338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4E7A27"/>
                </a:solidFill>
              </a:ln>
            </p:spPr>
            <p:txBody>
              <a:bodyPr lIns="91439" tIns="91439" rIns="91439" bIns="91439" anchor="ctr"/>
              <a:lstStyle>
                <a:lvl1pPr marL="0" indent="0" algn="ctr">
                  <a:buSzTx/>
                  <a:buNone/>
                  <a:defRPr sz="35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h𝐴</m:t>
                          </m:r>
                        </m:e>
                        <m:sub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Sup>
                        <m:sSubSup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func>
                        <m:funcPr>
                          <m:ctrl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42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42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525" name="Slide bullet text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721169" y="8066158"/>
                <a:ext cx="9806895" cy="21833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solidFill>
                  <a:srgbClr val="4E7A27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6" name="TransformFitScatterPlot" descr="TransformFitScatterPlot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5460" y="2230246"/>
            <a:ext cx="12780327" cy="7188930"/>
          </a:xfrm>
          <a:prstGeom prst="rect">
            <a:avLst/>
          </a:prstGeom>
        </p:spPr>
      </p:pic>
      <p:pic>
        <p:nvPicPr>
          <p:cNvPr id="527" name="image28.png" descr="image28.png"/>
          <p:cNvPicPr>
            <a:picLocks/>
          </p:cNvPicPr>
          <p:nvPr/>
        </p:nvPicPr>
        <p:blipFill>
          <a:blip r:embed="rId10">
            <a:alphaModFix amt="74000"/>
          </a:blip>
          <a:stretch>
            <a:fillRect/>
          </a:stretch>
        </p:blipFill>
        <p:spPr>
          <a:xfrm>
            <a:off x="11450500" y="2403856"/>
            <a:ext cx="2955474" cy="1676401"/>
          </a:xfrm>
          <a:prstGeom prst="rect">
            <a:avLst/>
          </a:prstGeom>
          <a:effectLst>
            <a:reflection stA="12000" endPos="40000" dir="5400000" sy="-100000" algn="bl" rotWithShape="0"/>
          </a:effectLst>
        </p:spPr>
      </p:pic>
      <p:sp>
        <p:nvSpPr>
          <p:cNvPr id="4" name="Shape">
            <a:extLst>
              <a:ext uri="{FF2B5EF4-FFF2-40B4-BE49-F238E27FC236}">
                <a16:creationId xmlns:a16="http://schemas.microsoft.com/office/drawing/2014/main" id="{EDF15917-46B1-F662-00A4-750BB9F9D1E1}"/>
              </a:ext>
            </a:extLst>
          </p:cNvPr>
          <p:cNvSpPr/>
          <p:nvPr/>
        </p:nvSpPr>
        <p:spPr>
          <a:xfrm rot="10800000">
            <a:off x="7896041" y="2269113"/>
            <a:ext cx="365916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B4DF4593-E64A-E394-ECC4-35E92EBE158B}"/>
              </a:ext>
            </a:extLst>
          </p:cNvPr>
          <p:cNvSpPr/>
          <p:nvPr/>
        </p:nvSpPr>
        <p:spPr>
          <a:xfrm>
            <a:off x="7910135" y="2501226"/>
            <a:ext cx="330200" cy="3302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GB" sz="1200" noProof="0" dirty="0"/>
              <a:t>e</a:t>
            </a:r>
            <a:r>
              <a:rPr lang="en-GB" sz="1200" baseline="30000" noProof="0" dirty="0"/>
              <a:t>-</a:t>
            </a:r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930887F1-B860-F634-FD89-D2035FF809BC}"/>
              </a:ext>
            </a:extLst>
          </p:cNvPr>
          <p:cNvSpPr/>
          <p:nvPr/>
        </p:nvSpPr>
        <p:spPr>
          <a:xfrm>
            <a:off x="8279815" y="2181240"/>
            <a:ext cx="365916" cy="901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9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5ED2F094-AAEA-548D-87B5-830A72DA27B6}"/>
              </a:ext>
            </a:extLst>
          </p:cNvPr>
          <p:cNvSpPr/>
          <p:nvPr/>
        </p:nvSpPr>
        <p:spPr>
          <a:xfrm>
            <a:off x="8297673" y="2523654"/>
            <a:ext cx="330200" cy="3302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GB" sz="1200" noProof="0" dirty="0"/>
              <a:t>e</a:t>
            </a:r>
            <a:r>
              <a:rPr lang="en-GB" sz="1200" baseline="30000" noProof="0" dirty="0"/>
              <a:t>-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2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526"/>
        <p14:playEvt time="24033" objId="526"/>
        <p14:stopEvt time="29117" objId="52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alibrations: Tim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Calibrations: Timing</a:t>
            </a:r>
          </a:p>
        </p:txBody>
      </p:sp>
      <p:sp>
        <p:nvSpPr>
          <p:cNvPr id="532" name="Timewalk correction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 err="1"/>
              <a:t>Timewalk</a:t>
            </a:r>
            <a:r>
              <a:rPr lang="en-GB" noProof="0" dirty="0"/>
              <a:t> corrections</a:t>
            </a:r>
          </a:p>
        </p:txBody>
      </p:sp>
      <p:sp>
        <p:nvSpPr>
          <p:cNvPr id="533" name="Both the Hadron and Electron arms have a significant timewalk in their that needs corrections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Both the Hadron and Electron arms have a significant </a:t>
            </a:r>
            <a:r>
              <a:rPr lang="en-GB" noProof="0" dirty="0" err="1"/>
              <a:t>timewalk</a:t>
            </a:r>
            <a:r>
              <a:rPr lang="en-GB" noProof="0" dirty="0"/>
              <a:t> in their that needs corrections</a:t>
            </a:r>
          </a:p>
        </p:txBody>
      </p:sp>
      <p:sp>
        <p:nvSpPr>
          <p:cNvPr id="53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27</a:t>
            </a:fld>
            <a:endParaRPr lang="en-GB" noProof="0" dirty="0"/>
          </a:p>
        </p:txBody>
      </p:sp>
      <p:pic>
        <p:nvPicPr>
          <p:cNvPr id="535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100" y="6653268"/>
            <a:ext cx="11137900" cy="6402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9500" y="2453754"/>
            <a:ext cx="5676900" cy="3856202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Image from J. Hu, et al. Time Walk Measurements. CERN. https://indico.cern.ch/event/143033/contributions/"/>
          <p:cNvSpPr txBox="1"/>
          <p:nvPr/>
        </p:nvSpPr>
        <p:spPr>
          <a:xfrm>
            <a:off x="17653000" y="3025320"/>
            <a:ext cx="6122010" cy="57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15900" indent="-215900">
              <a:buSzPct val="123000"/>
              <a:buChar char="•"/>
              <a:defRPr sz="1700">
                <a:solidFill>
                  <a:srgbClr val="011D57"/>
                </a:solidFill>
              </a:defRPr>
            </a:pPr>
            <a:r>
              <a:rPr lang="en-GB" noProof="0" dirty="0"/>
              <a:t>Image from J. Hu, et al. Time Walk Measurements. CERN. </a:t>
            </a:r>
            <a:r>
              <a:rPr lang="en-GB" u="sng" noProof="0" dirty="0">
                <a:hlinkClick r:id="rId5"/>
              </a:rPr>
              <a:t>https://indico.cern.ch/event/143033/contributions/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urrent stat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Current status</a:t>
            </a:r>
          </a:p>
        </p:txBody>
      </p:sp>
      <p:sp>
        <p:nvSpPr>
          <p:cNvPr id="541" name="Calibrations, preliminary results, and future work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Calibrations, preliminary results, and future work</a:t>
            </a:r>
          </a:p>
        </p:txBody>
      </p:sp>
      <p:pic>
        <p:nvPicPr>
          <p:cNvPr id="542" name="Image Gallery" descr="Image Gallery"/>
          <p:cNvPicPr>
            <a:picLocks noChangeAspect="1"/>
          </p:cNvPicPr>
          <p:nvPr/>
        </p:nvPicPr>
        <p:blipFill>
          <a:blip r:embed="rId2"/>
          <a:srcRect t="4026" b="4026"/>
          <a:stretch>
            <a:fillRect/>
          </a:stretch>
        </p:blipFill>
        <p:spPr>
          <a:xfrm>
            <a:off x="17373596" y="419100"/>
            <a:ext cx="6489704" cy="267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age.png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48719" y="2616200"/>
            <a:ext cx="3743082" cy="1220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Asymmetry from the Data"/>
          <p:cNvSpPr txBox="1">
            <a:spLocks noGrp="1"/>
          </p:cNvSpPr>
          <p:nvPr>
            <p:ph type="title"/>
          </p:nvPr>
        </p:nvSpPr>
        <p:spPr>
          <a:xfrm>
            <a:off x="-20918" y="-108518"/>
            <a:ext cx="24425835" cy="186809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Asymmetry from the Data</a:t>
            </a:r>
          </a:p>
        </p:txBody>
      </p:sp>
      <p:sp>
        <p:nvSpPr>
          <p:cNvPr id="561" name="First look at the asymmet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First look at the asymmetry</a:t>
            </a:r>
          </a:p>
        </p:txBody>
      </p:sp>
      <p:sp>
        <p:nvSpPr>
          <p:cNvPr id="562" name="Plotting the difference in counts between +/- helicity states vs azimuthal angle.…"/>
          <p:cNvSpPr txBox="1">
            <a:spLocks noGrp="1"/>
          </p:cNvSpPr>
          <p:nvPr>
            <p:ph type="body" sz="half" idx="1"/>
          </p:nvPr>
        </p:nvSpPr>
        <p:spPr>
          <a:xfrm>
            <a:off x="667633" y="3131552"/>
            <a:ext cx="12242624" cy="9802713"/>
          </a:xfrm>
          <a:prstGeom prst="rect">
            <a:avLst/>
          </a:prstGeom>
        </p:spPr>
        <p:txBody>
          <a:bodyPr/>
          <a:lstStyle/>
          <a:p>
            <a:pPr marL="508000" indent="-508000">
              <a:defRPr sz="4000"/>
            </a:pPr>
            <a:r>
              <a:rPr lang="en-GB" noProof="0" dirty="0"/>
              <a:t>Plotting the difference in counts between +/- helicity states vs azimuthal angle.</a:t>
            </a:r>
          </a:p>
          <a:p>
            <a:pPr marL="508000" indent="-508000">
              <a:defRPr sz="4000"/>
            </a:pPr>
            <a:r>
              <a:rPr lang="en-GB" noProof="0" dirty="0"/>
              <a:t>fit with:</a:t>
            </a:r>
          </a:p>
          <a:p>
            <a:pPr marL="508000" indent="-508000">
              <a:defRPr sz="4000"/>
            </a:pPr>
            <a:endParaRPr lang="en-GB" noProof="0" dirty="0"/>
          </a:p>
          <a:p>
            <a:pPr marL="508000" indent="-508000">
              <a:defRPr sz="4000"/>
            </a:pPr>
            <a:endParaRPr lang="en-GB" dirty="0"/>
          </a:p>
          <a:p>
            <a:pPr marL="508000" indent="-508000">
              <a:defRPr sz="4000"/>
            </a:pPr>
            <a:endParaRPr lang="en-GB" noProof="0" dirty="0"/>
          </a:p>
          <a:p>
            <a:pPr marL="508000" indent="-508000">
              <a:defRPr sz="4000"/>
            </a:pPr>
            <a:r>
              <a:rPr lang="en-GB" noProof="0" dirty="0"/>
              <a:t>Analysis done during the experiment on the first ~70% of data shown on the right.</a:t>
            </a:r>
          </a:p>
          <a:p>
            <a:pPr marL="508000" indent="-508000">
              <a:defRPr sz="4000"/>
            </a:pPr>
            <a:r>
              <a:rPr lang="en-GB" noProof="0" dirty="0"/>
              <a:t>Charge-exchange channel shows the expected asymmetry in azimuthal distribution.</a:t>
            </a:r>
          </a:p>
        </p:txBody>
      </p:sp>
      <p:sp>
        <p:nvSpPr>
          <p:cNvPr id="56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29</a:t>
            </a:fld>
            <a:endParaRPr lang="en-GB" noProof="0" dirty="0"/>
          </a:p>
        </p:txBody>
      </p:sp>
      <p:pic>
        <p:nvPicPr>
          <p:cNvPr id="564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7" name="Image Gallery"/>
          <p:cNvGrpSpPr/>
          <p:nvPr/>
        </p:nvGrpSpPr>
        <p:grpSpPr>
          <a:xfrm>
            <a:off x="13644283" y="3313538"/>
            <a:ext cx="10042149" cy="9057743"/>
            <a:chOff x="0" y="0"/>
            <a:chExt cx="10042147" cy="9057741"/>
          </a:xfrm>
        </p:grpSpPr>
        <p:pic>
          <p:nvPicPr>
            <p:cNvPr id="565" name="quickasym.png" descr="quickasym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4529" y="0"/>
              <a:ext cx="9833089" cy="8469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6" name="Plot credit to David Hamilton."/>
            <p:cNvSpPr/>
            <p:nvPr/>
          </p:nvSpPr>
          <p:spPr>
            <a:xfrm>
              <a:off x="0" y="8545575"/>
              <a:ext cx="10042147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noProof="0" dirty="0"/>
                <a:t>Plot credit to David Hamilton.</a:t>
              </a:r>
            </a:p>
          </p:txBody>
        </p:sp>
      </p:grpSp>
      <p:sp>
        <p:nvSpPr>
          <p:cNvPr id="568" name="Preliminary"/>
          <p:cNvSpPr txBox="1"/>
          <p:nvPr/>
        </p:nvSpPr>
        <p:spPr>
          <a:xfrm rot="20700000">
            <a:off x="14323693" y="6494481"/>
            <a:ext cx="9728201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3000" b="1" spc="-130">
                <a:solidFill>
                  <a:srgbClr val="E22400"/>
                </a:solidFill>
              </a:defRPr>
            </a:lvl1pPr>
          </a:lstStyle>
          <a:p>
            <a:r>
              <a:rPr lang="en-GB" noProof="0" dirty="0">
                <a:solidFill>
                  <a:srgbClr val="E22400">
                    <a:alpha val="18000"/>
                  </a:srgbClr>
                </a:solidFill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lide bullet text">
                <a:extLst>
                  <a:ext uri="{FF2B5EF4-FFF2-40B4-BE49-F238E27FC236}">
                    <a16:creationId xmlns:a16="http://schemas.microsoft.com/office/drawing/2014/main" id="{5DC976A5-6123-795A-FC5E-3ADD95B952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0826" y="6194774"/>
                <a:ext cx="9856238" cy="2302444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4E7A27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91439" tIns="91439" rIns="91439" bIns="91439" numCol="1" spcCol="38100" anchor="ctr">
                <a:normAutofit/>
              </a:bodyPr>
              <a:lstStyle>
                <a:lvl1pPr marL="0" marR="0" indent="0" algn="ctr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5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1219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1828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2438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30480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3657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4267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4876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5486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hangingPunct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4200" i="1" smtClean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4200" i="1" smtClean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42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n-GB" sz="42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h𝐴</m:t>
                          </m:r>
                        </m:e>
                        <m:sub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Sup>
                        <m:sSubSup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42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42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func>
                        <m:funcPr>
                          <m:ctrl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42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42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Slide bullet text">
                <a:extLst>
                  <a:ext uri="{FF2B5EF4-FFF2-40B4-BE49-F238E27FC236}">
                    <a16:creationId xmlns:a16="http://schemas.microsoft.com/office/drawing/2014/main" id="{5DC976A5-6123-795A-FC5E-3ADD95B95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826" y="6194774"/>
                <a:ext cx="9856238" cy="2302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4E7A27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otting the difference in counts between +/- helicity states vs azimuthal angle.…">
                <a:extLst>
                  <a:ext uri="{FF2B5EF4-FFF2-40B4-BE49-F238E27FC236}">
                    <a16:creationId xmlns:a16="http://schemas.microsoft.com/office/drawing/2014/main" id="{51192EE3-A803-B62A-F314-A2AD690707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2835007" y="2651226"/>
                <a:ext cx="12242624" cy="98027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numCol="1" spcCol="38100">
                <a:normAutofit/>
              </a:bodyPr>
              <a:lstStyle>
                <a:lvl1pPr marL="609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1219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1828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2438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30480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3657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4267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4876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5486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marL="508000" indent="-508000" hangingPunct="1">
                  <a:defRPr sz="4000"/>
                </a:pPr>
                <a:r>
                  <a:rPr lang="en-GB" sz="4000" dirty="0"/>
                  <a:t>Plotting the difference in counts between +/- helicity states vs azimuthal angle.</a:t>
                </a:r>
              </a:p>
              <a:p>
                <a:pPr marL="508000" indent="-508000" hangingPunct="1">
                  <a:defRPr sz="4000"/>
                </a:pPr>
                <a:r>
                  <a:rPr lang="en-GB" sz="4000" dirty="0"/>
                  <a:t>fit with:</a:t>
                </a:r>
              </a:p>
              <a:p>
                <a:pPr marL="0" indent="0" algn="ctr" hangingPunct="1">
                  <a:spcBef>
                    <a:spcPts val="0"/>
                  </a:spcBef>
                  <a:buSzTx/>
                  <a:buFontTx/>
                  <a:buNone/>
                  <a:defRPr sz="4000"/>
                </a:pPr>
                <a:r>
                  <a:rPr lang="en-GB" sz="4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𝑑𝑖𝑓𝑓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h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𝑓𝑝𝑝</m:t>
                        </m:r>
                      </m:sup>
                    </m:sSubSup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𝑓𝑝𝑝</m:t>
                        </m:r>
                      </m:sup>
                    </m:sSubSup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GB" sz="4000" dirty="0"/>
              </a:p>
              <a:p>
                <a:pPr marL="508000" indent="-508000" hangingPunct="1">
                  <a:defRPr sz="4000"/>
                </a:pPr>
                <a:r>
                  <a:rPr lang="en-GB" sz="4000" dirty="0"/>
                  <a:t>Analysis done during the experiment on the first ~70% of data shown on the right.</a:t>
                </a:r>
              </a:p>
              <a:p>
                <a:pPr marL="508000" indent="-508000" hangingPunct="1">
                  <a:defRPr sz="4000"/>
                </a:pPr>
                <a:r>
                  <a:rPr lang="en-GB" sz="4000" dirty="0"/>
                  <a:t>Charge-exchange channel shows the expected asymmetry in azimuthal distribution.</a:t>
                </a:r>
              </a:p>
            </p:txBody>
          </p:sp>
        </mc:Choice>
        <mc:Fallback xmlns="">
          <p:sp>
            <p:nvSpPr>
              <p:cNvPr id="3" name="Plotting the difference in counts between +/- helicity states vs azimuthal angle.…">
                <a:extLst>
                  <a:ext uri="{FF2B5EF4-FFF2-40B4-BE49-F238E27FC236}">
                    <a16:creationId xmlns:a16="http://schemas.microsoft.com/office/drawing/2014/main" id="{51192EE3-A803-B62A-F314-A2AD69070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835007" y="2651226"/>
                <a:ext cx="12242624" cy="9802713"/>
              </a:xfrm>
              <a:prstGeom prst="rect">
                <a:avLst/>
              </a:prstGeom>
              <a:blipFill>
                <a:blip r:embed="rId6"/>
                <a:stretch>
                  <a:fillRect l="-2490" t="-2674" r="-288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Motivation</a:t>
            </a:r>
          </a:p>
        </p:txBody>
      </p:sp>
      <p:sp>
        <p:nvSpPr>
          <p:cNvPr id="222" name="Form Factors and the SBS program at Jefferson Lab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Form Factors and the SBS program at Jefferson Lab</a:t>
            </a:r>
          </a:p>
        </p:txBody>
      </p:sp>
      <p:pic>
        <p:nvPicPr>
          <p:cNvPr id="223" name="Image Gallery" descr="Image Gallery"/>
          <p:cNvPicPr>
            <a:picLocks noChangeAspect="1"/>
          </p:cNvPicPr>
          <p:nvPr/>
        </p:nvPicPr>
        <p:blipFill>
          <a:blip r:embed="rId2"/>
          <a:srcRect t="4026" b="4026"/>
          <a:stretch>
            <a:fillRect/>
          </a:stretch>
        </p:blipFill>
        <p:spPr>
          <a:xfrm>
            <a:off x="17373596" y="419100"/>
            <a:ext cx="6489704" cy="267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.png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48719" y="2616200"/>
            <a:ext cx="3743082" cy="1220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4213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Why is this result importan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Why is this result important?</a:t>
            </a:r>
          </a:p>
        </p:txBody>
      </p:sp>
      <p:sp>
        <p:nvSpPr>
          <p:cNvPr id="571" name="Charge-Exchange chann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t>Charge-Exchange channel</a:t>
            </a:r>
          </a:p>
        </p:txBody>
      </p:sp>
      <p:sp>
        <p:nvSpPr>
          <p:cNvPr id="57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pic>
        <p:nvPicPr>
          <p:cNvPr id="573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4" name="equation.pdf"/>
              <p:cNvSpPr txBox="1"/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en-GB" sz="4800" i="1" noProof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4800" noProof="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574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blipFill>
                <a:blip r:embed="rId4"/>
                <a:stretch>
                  <a:fillRect r="-23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7" name="Image Gallery"/>
          <p:cNvGrpSpPr/>
          <p:nvPr/>
        </p:nvGrpSpPr>
        <p:grpSpPr>
          <a:xfrm>
            <a:off x="11990144" y="2796524"/>
            <a:ext cx="12065652" cy="9818244"/>
            <a:chOff x="0" y="875849"/>
            <a:chExt cx="11433665" cy="9127641"/>
          </a:xfrm>
        </p:grpSpPr>
        <p:pic>
          <p:nvPicPr>
            <p:cNvPr id="575" name="WhyCHEX.png" descr="WhyCHEX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875849"/>
              <a:ext cx="11433665" cy="7663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6" name="Analysing power of recoil polarlimetry of the neutron. Credit: JINR Dubna"/>
            <p:cNvSpPr/>
            <p:nvPr/>
          </p:nvSpPr>
          <p:spPr>
            <a:xfrm>
              <a:off x="0" y="9491323"/>
              <a:ext cx="11433665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t>Analysing power of recoil polarlimetry of the neutron. Credit: JINR Dubna</a:t>
              </a:r>
            </a:p>
          </p:txBody>
        </p:sp>
      </p:grpSp>
      <p:sp>
        <p:nvSpPr>
          <p:cNvPr id="578" name="Standard recoil-polarimetry becomes less effective at higher energies…"/>
          <p:cNvSpPr txBox="1">
            <a:spLocks noGrp="1"/>
          </p:cNvSpPr>
          <p:nvPr>
            <p:ph type="body" sz="half" idx="1"/>
          </p:nvPr>
        </p:nvSpPr>
        <p:spPr>
          <a:xfrm>
            <a:off x="667633" y="3131552"/>
            <a:ext cx="10913458" cy="937073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Standard recoil-polarimetry becomes less effective at higher energies</a:t>
            </a:r>
          </a:p>
          <a:p>
            <a:r>
              <a:rPr lang="en-GB" noProof="0" dirty="0"/>
              <a:t>Charge-exchange channel look to be the only viable method at larger energies.</a:t>
            </a:r>
          </a:p>
          <a:p>
            <a:r>
              <a:rPr lang="en-GB" noProof="0" dirty="0"/>
              <a:t>This experiment aims to be the first measurement of </a:t>
            </a:r>
            <a:r>
              <a:rPr lang="en-GB" noProof="0" dirty="0" err="1"/>
              <a:t>GEn</a:t>
            </a:r>
            <a:r>
              <a:rPr lang="en-GB" noProof="0" dirty="0"/>
              <a:t> using charge-exchange recoil polarimetry, opening </a:t>
            </a:r>
            <a:r>
              <a:rPr lang="en-GB" dirty="0"/>
              <a:t>the door to</a:t>
            </a:r>
            <a:r>
              <a:rPr lang="en-GB" noProof="0" dirty="0"/>
              <a:t> higher </a:t>
            </a:r>
            <a:r>
              <a:rPr lang="en-GB" dirty="0"/>
              <a:t>energy</a:t>
            </a:r>
            <a:r>
              <a:rPr lang="en-GB" noProof="0" dirty="0"/>
              <a:t> measurements.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Summary</a:t>
            </a:r>
          </a:p>
        </p:txBody>
      </p:sp>
      <p:sp>
        <p:nvSpPr>
          <p:cNvPr id="583" name="Charge-Exchange chann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Charge-Exchange channel</a:t>
            </a:r>
          </a:p>
        </p:txBody>
      </p:sp>
      <p:sp>
        <p:nvSpPr>
          <p:cNvPr id="58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31</a:t>
            </a:fld>
            <a:endParaRPr lang="en-GB" noProof="0" dirty="0"/>
          </a:p>
        </p:txBody>
      </p:sp>
      <p:pic>
        <p:nvPicPr>
          <p:cNvPr id="585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6" name="equation.pdf"/>
              <p:cNvSpPr txBox="1"/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en-GB" sz="4800" i="1" noProof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4800" noProof="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586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blipFill>
                <a:blip r:embed="rId4"/>
                <a:stretch>
                  <a:fillRect r="-23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7" name="The SBS: GEn-RP successfully took data in April-May 2024…"/>
          <p:cNvSpPr txBox="1">
            <a:spLocks noGrp="1"/>
          </p:cNvSpPr>
          <p:nvPr>
            <p:ph type="body" sz="half" idx="1"/>
          </p:nvPr>
        </p:nvSpPr>
        <p:spPr>
          <a:xfrm>
            <a:off x="667633" y="3131552"/>
            <a:ext cx="10913458" cy="9370730"/>
          </a:xfrm>
          <a:prstGeom prst="rect">
            <a:avLst/>
          </a:prstGeom>
        </p:spPr>
        <p:txBody>
          <a:bodyPr/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noProof="0" dirty="0"/>
              <a:t>The SBS: </a:t>
            </a:r>
            <a:r>
              <a:rPr lang="en-GB" noProof="0" dirty="0" err="1"/>
              <a:t>GEn</a:t>
            </a:r>
            <a:r>
              <a:rPr lang="en-GB" noProof="0" dirty="0"/>
              <a:t>-RP successfully took data in April-May 2024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noProof="0" dirty="0"/>
              <a:t>First experiment to measure </a:t>
            </a:r>
            <a:r>
              <a:rPr lang="en-GB" noProof="0" dirty="0" err="1"/>
              <a:t>GEn</a:t>
            </a:r>
            <a:r>
              <a:rPr lang="en-GB" noProof="0" dirty="0"/>
              <a:t> using recoil polarimetry at high Q</a:t>
            </a:r>
            <a:r>
              <a:rPr lang="en-GB" baseline="31999" noProof="0" dirty="0"/>
              <a:t>2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endParaRPr lang="en-GB" baseline="31999" noProof="0" dirty="0"/>
          </a:p>
          <a:p>
            <a:pPr marL="0" indent="0" defTabSz="2243271">
              <a:spcBef>
                <a:spcPts val="4100"/>
              </a:spcBef>
              <a:buSzTx/>
              <a:buNone/>
              <a:defRPr sz="4416"/>
            </a:pPr>
            <a:r>
              <a:rPr lang="en-GB" noProof="0" dirty="0"/>
              <a:t>Charge-Exchange channel has been the main focus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noProof="0" dirty="0"/>
              <a:t>Initial plots show asymmetry without specific calibrations</a:t>
            </a:r>
          </a:p>
          <a:p>
            <a:pPr marL="560831" indent="-560831" defTabSz="2243271">
              <a:spcBef>
                <a:spcPts val="4100"/>
              </a:spcBef>
              <a:defRPr sz="4416"/>
            </a:pPr>
            <a:r>
              <a:rPr lang="en-GB" noProof="0" dirty="0"/>
              <a:t>Calibrations are well underway with 1</a:t>
            </a:r>
            <a:r>
              <a:rPr lang="en-GB" baseline="31999" noProof="0" dirty="0"/>
              <a:t>st</a:t>
            </a:r>
            <a:r>
              <a:rPr lang="en-GB" noProof="0" dirty="0"/>
              <a:t> full data replay expected soon </a:t>
            </a:r>
          </a:p>
        </p:txBody>
      </p:sp>
      <p:pic>
        <p:nvPicPr>
          <p:cNvPr id="588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5872" y="3293480"/>
            <a:ext cx="11430001" cy="809329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Summary</a:t>
            </a:r>
          </a:p>
        </p:txBody>
      </p:sp>
      <p:sp>
        <p:nvSpPr>
          <p:cNvPr id="593" name="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Subtitle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alk outline"/>
          <p:cNvSpPr txBox="1">
            <a:spLocks noGrp="1"/>
          </p:cNvSpPr>
          <p:nvPr>
            <p:ph type="title"/>
          </p:nvPr>
        </p:nvSpPr>
        <p:spPr>
          <a:xfrm>
            <a:off x="15036800" y="3913830"/>
            <a:ext cx="7594600" cy="16531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u="sng"/>
            </a:lvl1pPr>
          </a:lstStyle>
          <a:p>
            <a:r>
              <a:rPr lang="en-GB" sz="6600" noProof="0" dirty="0" err="1">
                <a:latin typeface="Helvetica Neue Medium"/>
              </a:rPr>
              <a:t>GEn</a:t>
            </a:r>
            <a:r>
              <a:rPr lang="en-GB" sz="6600" noProof="0" dirty="0">
                <a:latin typeface="Helvetica Neue Medium"/>
              </a:rPr>
              <a:t>-RP</a:t>
            </a:r>
            <a:br>
              <a:rPr lang="en-GB" sz="4400" baseline="31999" noProof="0" dirty="0">
                <a:latin typeface="Helvetica Neue Medium"/>
              </a:rPr>
            </a:br>
            <a:r>
              <a:rPr lang="en-GB" sz="6600" noProof="0" dirty="0"/>
              <a:t>Summary</a:t>
            </a:r>
          </a:p>
        </p:txBody>
      </p:sp>
      <p:sp>
        <p:nvSpPr>
          <p:cNvPr id="213" name="Motivation…"/>
          <p:cNvSpPr txBox="1">
            <a:spLocks noGrp="1"/>
          </p:cNvSpPr>
          <p:nvPr>
            <p:ph type="body" sz="quarter" idx="1"/>
          </p:nvPr>
        </p:nvSpPr>
        <p:spPr>
          <a:xfrm>
            <a:off x="15036800" y="5752476"/>
            <a:ext cx="9182100" cy="68834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noProof="0" dirty="0"/>
              <a:t>SBS program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noProof="0" dirty="0"/>
              <a:t>SBS taking many new FF measurements in the high Q2 range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noProof="0" dirty="0"/>
              <a:t>Particularly needed for the Neutron</a:t>
            </a:r>
          </a:p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noProof="0" dirty="0"/>
              <a:t>The </a:t>
            </a:r>
            <a:r>
              <a:rPr lang="en-GB" noProof="0" dirty="0" err="1"/>
              <a:t>GEn</a:t>
            </a:r>
            <a:r>
              <a:rPr lang="en-GB" noProof="0" dirty="0"/>
              <a:t>-RP experiment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noProof="0" dirty="0"/>
              <a:t>Successfully took data April-May 2025</a:t>
            </a:r>
          </a:p>
          <a:p>
            <a:pPr marL="837183" lvl="1" indent="-447040" defTabSz="528319">
              <a:buSzPct val="123000"/>
              <a:buFontTx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noProof="0" dirty="0"/>
              <a:t>Calibrations well underway</a:t>
            </a:r>
          </a:p>
          <a:p>
            <a:pPr marL="837183" lvl="1" indent="-447040" defTabSz="528319">
              <a:buSzPct val="123000"/>
              <a:buFontTx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noProof="0" dirty="0"/>
              <a:t>Asymmetry is showing but needs work</a:t>
            </a:r>
          </a:p>
          <a:p>
            <a:pPr defTabSz="528319">
              <a:defRPr sz="4160">
                <a:solidFill>
                  <a:srgbClr val="012F7B"/>
                </a:solidFill>
              </a:defRPr>
            </a:pPr>
            <a:r>
              <a:rPr lang="en-GB" noProof="0" dirty="0"/>
              <a:t>Future</a:t>
            </a:r>
          </a:p>
          <a:p>
            <a:pPr marL="837183" lvl="1" indent="-447040" defTabSz="528319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noProof="0" dirty="0"/>
              <a:t>Hope to show charge-exchange double polarisation is the method for future form factor measurements</a:t>
            </a:r>
          </a:p>
        </p:txBody>
      </p:sp>
      <p:pic>
        <p:nvPicPr>
          <p:cNvPr id="214" name="Image Gallery" descr="Image Gallery"/>
          <p:cNvPicPr>
            <a:picLocks noChangeAspect="1"/>
          </p:cNvPicPr>
          <p:nvPr/>
        </p:nvPicPr>
        <p:blipFill>
          <a:blip r:embed="rId2"/>
          <a:srcRect t="4026" b="4026"/>
          <a:stretch>
            <a:fillRect/>
          </a:stretch>
        </p:blipFill>
        <p:spPr>
          <a:xfrm>
            <a:off x="17373596" y="419100"/>
            <a:ext cx="6489704" cy="267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48719" y="2616200"/>
            <a:ext cx="3743082" cy="12203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image.png"/>
          <p:cNvGrpSpPr/>
          <p:nvPr/>
        </p:nvGrpSpPr>
        <p:grpSpPr>
          <a:xfrm>
            <a:off x="-13347700" y="927100"/>
            <a:ext cx="11493500" cy="11620500"/>
            <a:chOff x="0" y="0"/>
            <a:chExt cx="11493500" cy="11620500"/>
          </a:xfrm>
        </p:grpSpPr>
        <p:pic>
          <p:nvPicPr>
            <p:cNvPr id="217" name="image.png" descr="image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1600" y="101600"/>
              <a:ext cx="11277600" cy="11277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6" name="image.png" descr="image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493500" cy="11620500"/>
            </a:xfrm>
            <a:prstGeom prst="rect">
              <a:avLst/>
            </a:prstGeom>
            <a:effectLst/>
          </p:spPr>
        </p:pic>
      </p:grpSp>
      <p:pic>
        <p:nvPicPr>
          <p:cNvPr id="219" name="image.png" descr="image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854200" y="635000"/>
            <a:ext cx="12382500" cy="12458700"/>
          </a:xfrm>
          <a:prstGeom prst="rect">
            <a:avLst/>
          </a:prstGeom>
        </p:spPr>
      </p:pic>
      <p:sp>
        <p:nvSpPr>
          <p:cNvPr id="3" name="GEn-RP:…">
            <a:extLst>
              <a:ext uri="{FF2B5EF4-FFF2-40B4-BE49-F238E27FC236}">
                <a16:creationId xmlns:a16="http://schemas.microsoft.com/office/drawing/2014/main" id="{220E43C3-876E-C2E0-32A8-B3030FB7F3FE}"/>
              </a:ext>
            </a:extLst>
          </p:cNvPr>
          <p:cNvSpPr txBox="1">
            <a:spLocks/>
          </p:cNvSpPr>
          <p:nvPr/>
        </p:nvSpPr>
        <p:spPr>
          <a:xfrm>
            <a:off x="14900274" y="2635250"/>
            <a:ext cx="6089652" cy="203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12F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en-GB" sz="5400" baseline="31999" noProof="0" dirty="0">
              <a:latin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21778510"/>
      </p:ext>
    </p:extLst>
  </p:cSld>
  <p:clrMapOvr>
    <a:masterClrMapping/>
  </p:clrMapOvr>
  <p:transition spd="med" advTm="2958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hank you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noProof="0" dirty="0"/>
              <a:t>Thank you</a:t>
            </a:r>
          </a:p>
          <a:p>
            <a:pPr>
              <a:lnSpc>
                <a:spcPct val="100000"/>
              </a:lnSpc>
              <a:defRPr sz="5000" i="1" spc="-100">
                <a:solidFill>
                  <a:srgbClr val="D5D5D5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GB" noProof="0" dirty="0"/>
              <a:t>Any questions?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Backu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Backups</a:t>
            </a:r>
          </a:p>
        </p:txBody>
      </p:sp>
      <p:sp>
        <p:nvSpPr>
          <p:cNvPr id="598" name="Other thing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Other things</a:t>
            </a:r>
          </a:p>
        </p:txBody>
      </p:sp>
      <p:pic>
        <p:nvPicPr>
          <p:cNvPr id="599" name="Image Gallery" descr="Image Gallery"/>
          <p:cNvPicPr>
            <a:picLocks noChangeAspect="1"/>
          </p:cNvPicPr>
          <p:nvPr/>
        </p:nvPicPr>
        <p:blipFill>
          <a:blip r:embed="rId2"/>
          <a:srcRect t="4026" b="4026"/>
          <a:stretch>
            <a:fillRect/>
          </a:stretch>
        </p:blipFill>
        <p:spPr>
          <a:xfrm>
            <a:off x="17373596" y="419100"/>
            <a:ext cx="6489704" cy="267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age.png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48719" y="2616200"/>
            <a:ext cx="3743082" cy="1220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Event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Event selection </a:t>
            </a:r>
          </a:p>
        </p:txBody>
      </p:sp>
      <p:sp>
        <p:nvSpPr>
          <p:cNvPr id="603" name="Fiducial cu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Fiducial cuts</a:t>
            </a:r>
          </a:p>
        </p:txBody>
      </p:sp>
      <p:sp>
        <p:nvSpPr>
          <p:cNvPr id="604" name="Fiducial cuts…"/>
          <p:cNvSpPr txBox="1">
            <a:spLocks noGrp="1"/>
          </p:cNvSpPr>
          <p:nvPr>
            <p:ph type="body" sz="half" idx="1"/>
          </p:nvPr>
        </p:nvSpPr>
        <p:spPr>
          <a:xfrm>
            <a:off x="1026877" y="4248504"/>
            <a:ext cx="8343901" cy="8256012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Fiducial cuts</a:t>
            </a:r>
          </a:p>
          <a:p>
            <a:r>
              <a:rPr lang="en-GB" noProof="0" dirty="0"/>
              <a:t>Quasi-elastic cuts</a:t>
            </a:r>
          </a:p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  <a:p>
            <a:r>
              <a:rPr lang="en-GB" noProof="0" dirty="0"/>
              <a:t>Track veto</a:t>
            </a:r>
          </a:p>
          <a:p>
            <a:r>
              <a:rPr lang="en-GB" noProof="0" dirty="0"/>
              <a:t>Pion cuts</a:t>
            </a:r>
          </a:p>
        </p:txBody>
      </p:sp>
      <p:sp>
        <p:nvSpPr>
          <p:cNvPr id="60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36</a:t>
            </a:fld>
            <a:endParaRPr lang="en-GB" noProof="0" dirty="0"/>
          </a:p>
        </p:txBody>
      </p:sp>
      <p:pic>
        <p:nvPicPr>
          <p:cNvPr id="606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100" y="3644900"/>
            <a:ext cx="12839700" cy="9226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Event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Event Selection </a:t>
            </a:r>
          </a:p>
        </p:txBody>
      </p:sp>
      <p:sp>
        <p:nvSpPr>
          <p:cNvPr id="610" name="Quasi-elastic cu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Quasi-elastic cuts</a:t>
            </a:r>
          </a:p>
        </p:txBody>
      </p:sp>
      <p:sp>
        <p:nvSpPr>
          <p:cNvPr id="611" name="Fiducial cuts…"/>
          <p:cNvSpPr txBox="1">
            <a:spLocks noGrp="1"/>
          </p:cNvSpPr>
          <p:nvPr>
            <p:ph type="body" sz="half" idx="1"/>
          </p:nvPr>
        </p:nvSpPr>
        <p:spPr>
          <a:xfrm>
            <a:off x="1026877" y="4248504"/>
            <a:ext cx="8343901" cy="8256012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Fiducial cuts</a:t>
            </a:r>
          </a:p>
          <a:p>
            <a:r>
              <a:rPr lang="en-GB" noProof="0" dirty="0"/>
              <a:t>Quasi-elastic cuts</a:t>
            </a:r>
          </a:p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  <a:p>
            <a:r>
              <a:rPr lang="en-GB" noProof="0" dirty="0"/>
              <a:t>Track veto</a:t>
            </a:r>
          </a:p>
          <a:p>
            <a:r>
              <a:rPr lang="en-GB" noProof="0" dirty="0"/>
              <a:t>Pion cuts</a:t>
            </a:r>
          </a:p>
        </p:txBody>
      </p:sp>
      <p:sp>
        <p:nvSpPr>
          <p:cNvPr id="61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37</a:t>
            </a:fld>
            <a:endParaRPr lang="en-GB" noProof="0" dirty="0"/>
          </a:p>
        </p:txBody>
      </p:sp>
      <p:pic>
        <p:nvPicPr>
          <p:cNvPr id="613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6" name="Image Gallery"/>
          <p:cNvGrpSpPr/>
          <p:nvPr/>
        </p:nvGrpSpPr>
        <p:grpSpPr>
          <a:xfrm>
            <a:off x="10957455" y="3131552"/>
            <a:ext cx="12669101" cy="9878913"/>
            <a:chOff x="0" y="0"/>
            <a:chExt cx="12669099" cy="9878911"/>
          </a:xfrm>
        </p:grpSpPr>
        <p:pic>
          <p:nvPicPr>
            <p:cNvPr id="614" name="Cuts.png" descr="Cuts.png"/>
            <p:cNvPicPr>
              <a:picLocks noChangeAspect="1"/>
            </p:cNvPicPr>
            <p:nvPr/>
          </p:nvPicPr>
          <p:blipFill>
            <a:blip r:embed="rId3"/>
            <a:srcRect l="1004" r="1004"/>
            <a:stretch>
              <a:fillRect/>
            </a:stretch>
          </p:blipFill>
          <p:spPr>
            <a:xfrm>
              <a:off x="0" y="0"/>
              <a:ext cx="12669100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5" name="Rectangle"/>
            <p:cNvSpPr/>
            <p:nvPr/>
          </p:nvSpPr>
          <p:spPr>
            <a:xfrm>
              <a:off x="0" y="9366746"/>
              <a:ext cx="12669100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endParaRPr lang="en-GB" noProof="0" dirty="0"/>
            </a:p>
          </p:txBody>
        </p:sp>
      </p:grp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Event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Event Selection </a:t>
            </a:r>
          </a:p>
        </p:txBody>
      </p:sp>
      <p:sp>
        <p:nvSpPr>
          <p:cNvPr id="619" name="Δy/Δx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</p:txBody>
      </p:sp>
      <p:sp>
        <p:nvSpPr>
          <p:cNvPr id="620" name="Fiducial cuts…"/>
          <p:cNvSpPr txBox="1">
            <a:spLocks noGrp="1"/>
          </p:cNvSpPr>
          <p:nvPr>
            <p:ph type="body" sz="half" idx="1"/>
          </p:nvPr>
        </p:nvSpPr>
        <p:spPr>
          <a:xfrm>
            <a:off x="1026877" y="4248504"/>
            <a:ext cx="8343901" cy="8256012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Fiducial cuts</a:t>
            </a:r>
          </a:p>
          <a:p>
            <a:r>
              <a:rPr lang="en-GB" noProof="0" dirty="0"/>
              <a:t>Quasi-elastic cuts</a:t>
            </a:r>
          </a:p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  <a:p>
            <a:r>
              <a:rPr lang="en-GB" noProof="0" dirty="0"/>
              <a:t>Track veto</a:t>
            </a:r>
          </a:p>
          <a:p>
            <a:r>
              <a:rPr lang="en-GB" noProof="0" dirty="0"/>
              <a:t>Pion cuts</a:t>
            </a:r>
          </a:p>
        </p:txBody>
      </p:sp>
      <p:sp>
        <p:nvSpPr>
          <p:cNvPr id="62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38</a:t>
            </a:fld>
            <a:endParaRPr lang="en-GB" noProof="0" dirty="0"/>
          </a:p>
        </p:txBody>
      </p:sp>
      <p:pic>
        <p:nvPicPr>
          <p:cNvPr id="622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davidH-prelimQE.png" descr="davidH-prelimQ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0" y="2730500"/>
            <a:ext cx="15468600" cy="918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Event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Event Selection </a:t>
            </a:r>
          </a:p>
        </p:txBody>
      </p:sp>
      <p:sp>
        <p:nvSpPr>
          <p:cNvPr id="626" name="Track Ve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Track Veto</a:t>
            </a:r>
          </a:p>
        </p:txBody>
      </p:sp>
      <p:sp>
        <p:nvSpPr>
          <p:cNvPr id="627" name="Fiducial cuts…"/>
          <p:cNvSpPr txBox="1">
            <a:spLocks noGrp="1"/>
          </p:cNvSpPr>
          <p:nvPr>
            <p:ph type="body" sz="half" idx="1"/>
          </p:nvPr>
        </p:nvSpPr>
        <p:spPr>
          <a:xfrm>
            <a:off x="963377" y="4248504"/>
            <a:ext cx="8343901" cy="8256012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Fiducial cuts</a:t>
            </a:r>
          </a:p>
          <a:p>
            <a:r>
              <a:rPr lang="en-GB" noProof="0" dirty="0"/>
              <a:t>Quasi-elastic cuts</a:t>
            </a:r>
          </a:p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  <a:p>
            <a:r>
              <a:rPr lang="en-GB" noProof="0" dirty="0"/>
              <a:t>Track veto</a:t>
            </a:r>
          </a:p>
          <a:p>
            <a:r>
              <a:rPr lang="en-GB" noProof="0" dirty="0"/>
              <a:t>Pion cuts</a:t>
            </a:r>
          </a:p>
        </p:txBody>
      </p:sp>
      <p:sp>
        <p:nvSpPr>
          <p:cNvPr id="62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39</a:t>
            </a:fld>
            <a:endParaRPr lang="en-GB" noProof="0" dirty="0"/>
          </a:p>
        </p:txBody>
      </p:sp>
      <p:pic>
        <p:nvPicPr>
          <p:cNvPr id="629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222" y="4553694"/>
            <a:ext cx="16532579" cy="5403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otivation: Form Fa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1205">
              <a:defRPr sz="7280"/>
            </a:pPr>
            <a:r>
              <a:rPr lang="en-GB" noProof="0" dirty="0"/>
              <a:t>Motivation: </a:t>
            </a:r>
            <a:r>
              <a:rPr lang="en-GB" sz="6370" b="0" noProof="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Form Factors</a:t>
            </a:r>
          </a:p>
        </p:txBody>
      </p:sp>
      <p:sp>
        <p:nvSpPr>
          <p:cNvPr id="233" name="Form factors place in the hadron landscap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Form factors place in the hadron landscape</a:t>
            </a:r>
          </a:p>
        </p:txBody>
      </p:sp>
      <p:sp>
        <p:nvSpPr>
          <p:cNvPr id="234" name="A full 5D phase space description of the nucleon stands on two measurement pillars:…"/>
          <p:cNvSpPr txBox="1">
            <a:spLocks noGrp="1"/>
          </p:cNvSpPr>
          <p:nvPr>
            <p:ph type="body" sz="half" idx="1"/>
          </p:nvPr>
        </p:nvSpPr>
        <p:spPr>
          <a:xfrm>
            <a:off x="667633" y="3131552"/>
            <a:ext cx="9626601" cy="980271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79119" indent="-579119" defTabSz="2316421">
              <a:spcBef>
                <a:spcPts val="4200"/>
              </a:spcBef>
              <a:defRPr sz="4560"/>
            </a:pPr>
            <a:r>
              <a:rPr lang="en-GB" sz="4000" noProof="0" dirty="0"/>
              <a:t>A full description of the nucleon stands on </a:t>
            </a:r>
            <a:r>
              <a:rPr lang="en-GB" sz="4000" b="1" noProof="0" dirty="0"/>
              <a:t>two</a:t>
            </a:r>
            <a:r>
              <a:rPr lang="en-GB" sz="4000" noProof="0" dirty="0"/>
              <a:t> measurement pillars:</a:t>
            </a:r>
          </a:p>
          <a:p>
            <a:pPr marL="1264920" lvl="1" indent="-685800" defTabSz="2316421">
              <a:spcBef>
                <a:spcPts val="4200"/>
              </a:spcBef>
              <a:buFont typeface="Wingdings" panose="05000000000000000000" pitchFamily="2" charset="2"/>
              <a:buChar char="Ø"/>
              <a:defRPr sz="4560"/>
            </a:pPr>
            <a:r>
              <a:rPr lang="en-GB" sz="4000" b="1" noProof="0" dirty="0"/>
              <a:t>Inelastic</a:t>
            </a:r>
            <a:r>
              <a:rPr lang="en-GB" sz="4000" noProof="0" dirty="0"/>
              <a:t> measurements </a:t>
            </a:r>
            <a:r>
              <a:rPr lang="en-GB" sz="4000" noProof="0" dirty="0">
                <a:latin typeface="Athiti Light" panose="00000400000000000000" pitchFamily="2" charset="-34"/>
                <a:cs typeface="Athiti Light" panose="00000400000000000000" pitchFamily="2" charset="-34"/>
              </a:rPr>
              <a:t>→ 	</a:t>
            </a:r>
            <a:r>
              <a:rPr lang="en-GB" sz="4000" i="1" noProof="0" dirty="0"/>
              <a:t>TMDs/PDFs(</a:t>
            </a:r>
            <a:r>
              <a:rPr lang="en-GB" sz="4000" i="1" noProof="0" dirty="0" err="1"/>
              <a:t>momentum,k</a:t>
            </a:r>
            <a:r>
              <a:rPr lang="en-GB" sz="4000" i="1" baseline="-5999" noProof="0" dirty="0" err="1"/>
              <a:t>t</a:t>
            </a:r>
            <a:r>
              <a:rPr lang="en-GB" sz="4000" i="1" noProof="0" dirty="0"/>
              <a:t>) </a:t>
            </a:r>
            <a:endParaRPr lang="en-GB" sz="4000" baseline="-5999" noProof="0" dirty="0"/>
          </a:p>
          <a:p>
            <a:pPr marL="1264920" lvl="1" indent="-685800" defTabSz="2316421">
              <a:spcBef>
                <a:spcPts val="4200"/>
              </a:spcBef>
              <a:buFont typeface="Wingdings" panose="05000000000000000000" pitchFamily="2" charset="2"/>
              <a:buChar char="Ø"/>
              <a:defRPr sz="4560"/>
            </a:pPr>
            <a:r>
              <a:rPr lang="en-GB" sz="4000" b="1" noProof="0" dirty="0"/>
              <a:t>Elastic</a:t>
            </a:r>
            <a:r>
              <a:rPr lang="en-GB" sz="4000" noProof="0" dirty="0"/>
              <a:t> measurements </a:t>
            </a:r>
            <a:r>
              <a:rPr lang="en-GB" sz="4000" noProof="0" dirty="0">
                <a:latin typeface="Athiti Light" panose="00000400000000000000" pitchFamily="2" charset="-34"/>
                <a:cs typeface="Athiti Light" panose="00000400000000000000" pitchFamily="2" charset="-34"/>
              </a:rPr>
              <a:t>→ 	</a:t>
            </a:r>
            <a:r>
              <a:rPr lang="en-GB" sz="4000" i="1" noProof="0" dirty="0">
                <a:cs typeface="Athiti Light" panose="00000400000000000000" pitchFamily="2" charset="-34"/>
              </a:rPr>
              <a:t>Form Factors</a:t>
            </a:r>
            <a:r>
              <a:rPr lang="en-GB" sz="4000" i="1" noProof="0" dirty="0"/>
              <a:t> (</a:t>
            </a:r>
            <a:r>
              <a:rPr lang="en-GB" sz="4000" i="1" noProof="0" dirty="0" err="1"/>
              <a:t>spatial,b</a:t>
            </a:r>
            <a:r>
              <a:rPr lang="en-GB" sz="4000" i="1" baseline="-5999" noProof="0" dirty="0" err="1"/>
              <a:t>t</a:t>
            </a:r>
            <a:r>
              <a:rPr lang="en-GB" sz="4000" i="1" noProof="0" dirty="0"/>
              <a:t>)</a:t>
            </a:r>
            <a:endParaRPr lang="en-GB" sz="4000" i="1" baseline="-5999" noProof="0" dirty="0"/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rPr lang="en-GB" sz="4000" u="sng" noProof="0" dirty="0"/>
              <a:t>Form Factor measurements not as well studied</a:t>
            </a:r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rPr lang="en-GB" sz="4000" noProof="0" dirty="0"/>
              <a:t>One common parameterisation of Form Factors are GE and GM. </a:t>
            </a:r>
          </a:p>
          <a:p>
            <a:pPr lvl="1" defTabSz="2316421">
              <a:spcBef>
                <a:spcPts val="4200"/>
              </a:spcBef>
              <a:buFont typeface="Wingdings" panose="05000000000000000000" pitchFamily="2" charset="2"/>
              <a:buChar char="Ø"/>
              <a:defRPr sz="4560"/>
            </a:pPr>
            <a:r>
              <a:rPr lang="en-GB" sz="4000" noProof="0" dirty="0"/>
              <a:t>They describe electric and magnetic distribution inside the nucleon as a function of q</a:t>
            </a:r>
            <a:r>
              <a:rPr lang="en-GB" sz="4000" baseline="30000" noProof="0" dirty="0"/>
              <a:t>2</a:t>
            </a:r>
            <a:r>
              <a:rPr lang="en-GB" sz="4000" noProof="0" dirty="0"/>
              <a:t>.</a:t>
            </a:r>
          </a:p>
        </p:txBody>
      </p:sp>
      <p:sp>
        <p:nvSpPr>
          <p:cNvPr id="23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4</a:t>
            </a:fld>
            <a:endParaRPr lang="en-GB" noProof="0" dirty="0"/>
          </a:p>
        </p:txBody>
      </p:sp>
      <p:pic>
        <p:nvPicPr>
          <p:cNvPr id="236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Picture 13"/>
          <p:cNvGrpSpPr/>
          <p:nvPr/>
        </p:nvGrpSpPr>
        <p:grpSpPr>
          <a:xfrm>
            <a:off x="33657959" y="-2140442"/>
            <a:ext cx="13280581" cy="6138006"/>
            <a:chOff x="0" y="0"/>
            <a:chExt cx="13280580" cy="6138004"/>
          </a:xfrm>
        </p:grpSpPr>
        <p:sp>
          <p:nvSpPr>
            <p:cNvPr id="237" name="Rectangle"/>
            <p:cNvSpPr/>
            <p:nvPr/>
          </p:nvSpPr>
          <p:spPr>
            <a:xfrm>
              <a:off x="0" y="0"/>
              <a:ext cx="13280581" cy="613800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3865"/>
                  </a:solidFill>
                  <a:latin typeface="Neue Haas Grotesk Text Pro"/>
                  <a:ea typeface="Neue Haas Grotesk Text Pro"/>
                  <a:cs typeface="Neue Haas Grotesk Text Pro"/>
                  <a:sym typeface="Neue Haas Grotesk Text Pro"/>
                </a:defRPr>
              </a:pPr>
              <a:endParaRPr lang="en-GB" noProof="0" dirty="0"/>
            </a:p>
          </p:txBody>
        </p:sp>
        <p:pic>
          <p:nvPicPr>
            <p:cNvPr id="238" name="image11.png" descr="image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3280581" cy="6138005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E5118E-C3F7-0B6E-F202-769E644B86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919" r="20835" b="74312"/>
          <a:stretch/>
        </p:blipFill>
        <p:spPr>
          <a:xfrm>
            <a:off x="25268339" y="6858000"/>
            <a:ext cx="8968503" cy="1523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35CB11-B79A-35D6-784C-3F492CE4BC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015" t="54927" r="28429"/>
          <a:stretch/>
        </p:blipFill>
        <p:spPr>
          <a:xfrm>
            <a:off x="25268339" y="9117146"/>
            <a:ext cx="4942126" cy="217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C1CC2E-3C52-DB5D-F2F5-F679B24D4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523" y="4070056"/>
            <a:ext cx="12410593" cy="8622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85739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Event Se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Event Selection </a:t>
            </a:r>
          </a:p>
        </p:txBody>
      </p:sp>
      <p:sp>
        <p:nvSpPr>
          <p:cNvPr id="633" name="Pion cut (preshower)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Pion cut (</a:t>
            </a:r>
            <a:r>
              <a:rPr lang="en-GB" noProof="0" dirty="0" err="1"/>
              <a:t>preshower</a:t>
            </a:r>
            <a:r>
              <a:rPr lang="en-GB" noProof="0" dirty="0"/>
              <a:t>)</a:t>
            </a:r>
          </a:p>
        </p:txBody>
      </p:sp>
      <p:sp>
        <p:nvSpPr>
          <p:cNvPr id="634" name="Fiducial cuts…"/>
          <p:cNvSpPr txBox="1">
            <a:spLocks noGrp="1"/>
          </p:cNvSpPr>
          <p:nvPr>
            <p:ph type="body" sz="half" idx="1"/>
          </p:nvPr>
        </p:nvSpPr>
        <p:spPr>
          <a:xfrm>
            <a:off x="963377" y="4248504"/>
            <a:ext cx="8343901" cy="8256012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Fiducial cuts</a:t>
            </a:r>
          </a:p>
          <a:p>
            <a:r>
              <a:rPr lang="en-GB" noProof="0" dirty="0"/>
              <a:t>Quasi-elastic cuts</a:t>
            </a:r>
          </a:p>
          <a:p>
            <a:r>
              <a:rPr lang="en-GB" noProof="0" dirty="0" err="1"/>
              <a:t>Δy</a:t>
            </a:r>
            <a:r>
              <a:rPr lang="en-GB" noProof="0" dirty="0"/>
              <a:t>/</a:t>
            </a:r>
            <a:r>
              <a:rPr lang="en-GB" noProof="0" dirty="0" err="1"/>
              <a:t>Δx</a:t>
            </a:r>
            <a:endParaRPr lang="en-GB" noProof="0" dirty="0"/>
          </a:p>
          <a:p>
            <a:r>
              <a:rPr lang="en-GB" noProof="0" dirty="0"/>
              <a:t>Track veto</a:t>
            </a:r>
          </a:p>
          <a:p>
            <a:r>
              <a:rPr lang="en-GB" noProof="0" dirty="0"/>
              <a:t>Pion cuts</a:t>
            </a:r>
          </a:p>
        </p:txBody>
      </p:sp>
      <p:sp>
        <p:nvSpPr>
          <p:cNvPr id="63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40</a:t>
            </a:fld>
            <a:endParaRPr lang="en-GB" noProof="0" dirty="0"/>
          </a:p>
        </p:txBody>
      </p:sp>
      <p:pic>
        <p:nvPicPr>
          <p:cNvPr id="636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BB-PreshowerEnergyDistribution.png" descr="BB-PreshowerEnergyDistribu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900" y="3187700"/>
            <a:ext cx="12103100" cy="8697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Hadron a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Hadron arm</a:t>
            </a:r>
          </a:p>
        </p:txBody>
      </p:sp>
      <p:sp>
        <p:nvSpPr>
          <p:cNvPr id="640" name="Analysi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Analysis</a:t>
            </a:r>
          </a:p>
        </p:txBody>
      </p:sp>
      <p:sp>
        <p:nvSpPr>
          <p:cNvPr id="641" name="HCal dy/dx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 err="1"/>
              <a:t>HCal</a:t>
            </a:r>
            <a:r>
              <a:rPr lang="en-GB" noProof="0" dirty="0"/>
              <a:t> </a:t>
            </a:r>
            <a:r>
              <a:rPr lang="en-GB" noProof="0" dirty="0" err="1"/>
              <a:t>dy</a:t>
            </a:r>
            <a:r>
              <a:rPr lang="en-GB" noProof="0" dirty="0"/>
              <a:t>/dx</a:t>
            </a:r>
          </a:p>
          <a:p>
            <a:r>
              <a:rPr lang="en-GB" noProof="0" dirty="0"/>
              <a:t>Nucleon-nucleon interaction in the analyser causes a deflection</a:t>
            </a:r>
          </a:p>
          <a:p>
            <a:r>
              <a:rPr lang="en-GB" noProof="0" dirty="0"/>
              <a:t>The azimuthal distribution of outgoing nucleon is then asymmetric due to this spin dependent deflection</a:t>
            </a:r>
          </a:p>
        </p:txBody>
      </p:sp>
      <p:sp>
        <p:nvSpPr>
          <p:cNvPr id="64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41</a:t>
            </a:fld>
            <a:endParaRPr lang="en-GB" noProof="0" dirty="0"/>
          </a:p>
        </p:txBody>
      </p:sp>
      <p:pic>
        <p:nvPicPr>
          <p:cNvPr id="643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6" name="Image Gallery"/>
          <p:cNvGrpSpPr/>
          <p:nvPr/>
        </p:nvGrpSpPr>
        <p:grpSpPr>
          <a:xfrm>
            <a:off x="12641055" y="3131552"/>
            <a:ext cx="10985501" cy="9878913"/>
            <a:chOff x="0" y="0"/>
            <a:chExt cx="10985500" cy="9878911"/>
          </a:xfrm>
        </p:grpSpPr>
        <p:pic>
          <p:nvPicPr>
            <p:cNvPr id="644" name="angles (2).png" descr="angles (2).png"/>
            <p:cNvPicPr>
              <a:picLocks noChangeAspect="1"/>
            </p:cNvPicPr>
            <p:nvPr/>
          </p:nvPicPr>
          <p:blipFill>
            <a:blip r:embed="rId3"/>
            <a:srcRect l="7146" r="7146"/>
            <a:stretch>
              <a:fillRect/>
            </a:stretch>
          </p:blipFill>
          <p:spPr>
            <a:xfrm>
              <a:off x="0" y="0"/>
              <a:ext cx="10985500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5" name="Rectangle"/>
            <p:cNvSpPr/>
            <p:nvPr/>
          </p:nvSpPr>
          <p:spPr>
            <a:xfrm>
              <a:off x="0" y="9366746"/>
              <a:ext cx="10985500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endParaRPr lang="en-GB" noProof="0" dirty="0"/>
            </a:p>
          </p:txBody>
        </p:sp>
      </p:grp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reliminary Che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Preliminary Checks</a:t>
            </a:r>
          </a:p>
        </p:txBody>
      </p:sp>
      <p:sp>
        <p:nvSpPr>
          <p:cNvPr id="64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en-GB" noProof="0" dirty="0"/>
          </a:p>
        </p:txBody>
      </p:sp>
      <p:sp>
        <p:nvSpPr>
          <p:cNvPr id="650" name="Slide bullet tex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noProof="0" dirty="0"/>
          </a:p>
        </p:txBody>
      </p:sp>
      <p:sp>
        <p:nvSpPr>
          <p:cNvPr id="65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42</a:t>
            </a:fld>
            <a:endParaRPr lang="en-GB" noProof="0" dirty="0"/>
          </a:p>
        </p:txBody>
      </p:sp>
      <p:pic>
        <p:nvPicPr>
          <p:cNvPr id="652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238500"/>
            <a:ext cx="6781800" cy="515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8066" y="7734300"/>
            <a:ext cx="6187335" cy="532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3700" y="6299200"/>
            <a:ext cx="1854200" cy="209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300" y="5626100"/>
            <a:ext cx="8521700" cy="742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Footer Placeholder 3"/>
          <p:cNvSpPr txBox="1"/>
          <p:nvPr/>
        </p:nvSpPr>
        <p:spPr>
          <a:xfrm>
            <a:off x="9164908" y="13059041"/>
            <a:ext cx="542793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rPr lang="en-GB" noProof="0" dirty="0"/>
              <a:t>Andrew Cheyne - </a:t>
            </a:r>
            <a:r>
              <a:rPr lang="en-GB" noProof="0" dirty="0" err="1"/>
              <a:t>GEn</a:t>
            </a:r>
            <a:r>
              <a:rPr lang="en-GB" noProof="0" dirty="0"/>
              <a:t>-RP seminar</a:t>
            </a:r>
          </a:p>
        </p:txBody>
      </p:sp>
      <p:sp>
        <p:nvSpPr>
          <p:cNvPr id="659" name="Foot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23688078" y="12997733"/>
            <a:ext cx="421601" cy="4241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 lang="en-GB" noProof="0"/>
              <a:t>43</a:t>
            </a:fld>
            <a:endParaRPr lang="en-GB" noProof="0" dirty="0"/>
          </a:p>
        </p:txBody>
      </p:sp>
      <p:sp>
        <p:nvSpPr>
          <p:cNvPr id="660" name="Title 1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Recoil asymmetry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1" name="Content Placeholder 2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</p:spPr>
            <p:txBody>
              <a:bodyPr/>
              <a:lstStyle>
                <a:lvl1pPr marL="0" indent="0">
                  <a:buSzTx/>
                  <a:buNone/>
                  <a:defRPr sz="3600"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1800" i="1" noProof="0">
                          <a:solidFill>
                            <a:srgbClr val="6657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 noProof="0">
                              <a:solidFill>
                                <a:srgbClr val="00843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1800" i="1" noProof="0">
                              <a:solidFill>
                                <a:srgbClr val="B30C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800" i="1" noProof="0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1800" i="1" noProof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sz="1698" noProof="0" dirty="0"/>
              </a:p>
            </p:txBody>
          </p:sp>
        </mc:Choice>
        <mc:Fallback xmlns="">
          <p:sp>
            <p:nvSpPr>
              <p:cNvPr id="661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2" name="TextBox 6"/>
          <p:cNvSpPr txBox="1"/>
          <p:nvPr/>
        </p:nvSpPr>
        <p:spPr>
          <a:xfrm>
            <a:off x="1513839" y="5380671"/>
            <a:ext cx="5633722" cy="236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rPr lang="en-GB" noProof="0" dirty="0"/>
              <a:t>The deflecting force arising from the spin-orbit potential gives rise to an azimuthal asymmetry</a:t>
            </a:r>
          </a:p>
        </p:txBody>
      </p:sp>
      <p:pic>
        <p:nvPicPr>
          <p:cNvPr id="663" name="NuclearScatteringAsym2" descr="NuclearScatteringAsym2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7100" y="3677334"/>
            <a:ext cx="14813400" cy="8257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6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6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44</a:t>
            </a:fld>
            <a:endParaRPr lang="en-GB" noProof="0" dirty="0"/>
          </a:p>
        </p:txBody>
      </p:sp>
      <p:sp>
        <p:nvSpPr>
          <p:cNvPr id="66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noProof="0" dirty="0"/>
          </a:p>
        </p:txBody>
      </p:sp>
      <p:sp>
        <p:nvSpPr>
          <p:cNvPr id="66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noProof="0" dirty="0"/>
          </a:p>
        </p:txBody>
      </p:sp>
      <p:pic>
        <p:nvPicPr>
          <p:cNvPr id="668" name="Untitled video - Made with Clipchamp (1).mp4" descr="Untitled video - Made with Clipchamp (1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6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6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8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Footer Placeholder 3"/>
          <p:cNvSpPr txBox="1"/>
          <p:nvPr/>
        </p:nvSpPr>
        <p:spPr>
          <a:xfrm>
            <a:off x="9164908" y="13059041"/>
            <a:ext cx="542793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rPr lang="en-GB" noProof="0" dirty="0"/>
              <a:t>Andrew Cheyne - </a:t>
            </a:r>
            <a:r>
              <a:rPr lang="en-GB" noProof="0" dirty="0" err="1"/>
              <a:t>GEn</a:t>
            </a:r>
            <a:r>
              <a:rPr lang="en-GB" noProof="0" dirty="0"/>
              <a:t>-RP seminar</a:t>
            </a:r>
          </a:p>
        </p:txBody>
      </p:sp>
      <p:sp>
        <p:nvSpPr>
          <p:cNvPr id="671" name="Foot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23688078" y="12997733"/>
            <a:ext cx="421601" cy="4241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 lang="en-GB" noProof="0"/>
              <a:t>45</a:t>
            </a:fld>
            <a:endParaRPr lang="en-GB" noProof="0" dirty="0"/>
          </a:p>
        </p:txBody>
      </p:sp>
      <p:sp>
        <p:nvSpPr>
          <p:cNvPr id="672" name="Title 1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Recoil asymmetry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3" name="Content Placeholder 2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</p:spPr>
            <p:txBody>
              <a:bodyPr/>
              <a:lstStyle>
                <a:lvl1pPr marL="0" indent="0">
                  <a:buSzTx/>
                  <a:buNone/>
                  <a:defRPr sz="3600"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18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sz="1698" noProof="0" dirty="0"/>
              </a:p>
            </p:txBody>
          </p:sp>
        </mc:Choice>
        <mc:Fallback xmlns="">
          <p:sp>
            <p:nvSpPr>
              <p:cNvPr id="673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4" name="TextBox 6"/>
          <p:cNvSpPr txBox="1"/>
          <p:nvPr/>
        </p:nvSpPr>
        <p:spPr>
          <a:xfrm>
            <a:off x="1513839" y="5380671"/>
            <a:ext cx="5633722" cy="400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r>
              <a:rPr lang="en-GB" noProof="0" dirty="0"/>
              <a:t>1</a:t>
            </a:r>
            <a:r>
              <a:rPr lang="en-GB" baseline="31000" noProof="0" dirty="0"/>
              <a:t>st</a:t>
            </a:r>
            <a:r>
              <a:rPr lang="en-GB" noProof="0" dirty="0"/>
              <a:t> term is always directed radially but magnitude scaled by projection onto p x S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endParaRPr lang="en-GB" noProof="0" dirty="0"/>
          </a:p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r>
              <a:rPr lang="en-GB" noProof="0" dirty="0"/>
              <a:t>2</a:t>
            </a:r>
            <a:r>
              <a:rPr lang="en-GB" baseline="31000" noProof="0" dirty="0"/>
              <a:t>nd</a:t>
            </a:r>
            <a:r>
              <a:rPr lang="en-GB" noProof="0" dirty="0"/>
              <a:t> term always reinforces this </a:t>
            </a:r>
          </a:p>
        </p:txBody>
      </p:sp>
      <p:pic>
        <p:nvPicPr>
          <p:cNvPr id="675" name="NuclearScatteringAsym5_a" descr="NuclearScatteringAsym5_a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3462001"/>
            <a:ext cx="14960600" cy="8415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75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Footer Placeholder 3"/>
          <p:cNvSpPr txBox="1"/>
          <p:nvPr/>
        </p:nvSpPr>
        <p:spPr>
          <a:xfrm>
            <a:off x="9164908" y="13059041"/>
            <a:ext cx="542793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rPr lang="en-GB" noProof="0" dirty="0"/>
              <a:t>Andrew Cheyne - </a:t>
            </a:r>
            <a:r>
              <a:rPr lang="en-GB" noProof="0" dirty="0" err="1"/>
              <a:t>GEn</a:t>
            </a:r>
            <a:r>
              <a:rPr lang="en-GB" noProof="0" dirty="0"/>
              <a:t>-RP seminar</a:t>
            </a:r>
          </a:p>
        </p:txBody>
      </p:sp>
      <p:sp>
        <p:nvSpPr>
          <p:cNvPr id="678" name="Foot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23688078" y="12997733"/>
            <a:ext cx="421601" cy="4241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 lang="en-GB" noProof="0"/>
              <a:t>46</a:t>
            </a:fld>
            <a:endParaRPr lang="en-GB" noProof="0" dirty="0"/>
          </a:p>
        </p:txBody>
      </p:sp>
      <p:sp>
        <p:nvSpPr>
          <p:cNvPr id="679" name="Title 1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Recoil asymmetry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0" name="Content Placeholder 2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0" indent="0">
                  <a:buSzTx/>
                  <a:buNone/>
                  <a:defRPr sz="3600"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sz="1698" noProof="0" dirty="0"/>
              </a:p>
            </p:txBody>
          </p:sp>
        </mc:Choice>
        <mc:Fallback>
          <p:sp>
            <p:nvSpPr>
              <p:cNvPr id="680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0478940" y="1838663"/>
                <a:ext cx="9877721" cy="1425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1" name="NuclearScatteringAsymDownEducational" descr="NuclearScatteringAsymDownEducational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4700" y="3566662"/>
            <a:ext cx="15266200" cy="8587237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TextBox 10"/>
          <p:cNvSpPr txBox="1"/>
          <p:nvPr/>
        </p:nvSpPr>
        <p:spPr>
          <a:xfrm>
            <a:off x="1513839" y="5380671"/>
            <a:ext cx="5633722" cy="182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pPr>
            <a:r>
              <a:rPr lang="en-GB" noProof="0" dirty="0"/>
              <a:t>Now looking at opposite spin and contribution of 2</a:t>
            </a:r>
            <a:r>
              <a:rPr lang="en-GB" baseline="31000" noProof="0" dirty="0"/>
              <a:t>nd</a:t>
            </a:r>
            <a:r>
              <a:rPr lang="en-GB" noProof="0" dirty="0"/>
              <a:t> term.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6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681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1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Footer Placeholder 3"/>
          <p:cNvSpPr txBox="1"/>
          <p:nvPr/>
        </p:nvSpPr>
        <p:spPr>
          <a:xfrm>
            <a:off x="9164908" y="13059041"/>
            <a:ext cx="5427931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003865"/>
                </a:solidFill>
                <a:latin typeface="Neue Haas Grotesk Text Pro"/>
                <a:ea typeface="Neue Haas Grotesk Text Pro"/>
                <a:cs typeface="Neue Haas Grotesk Text Pro"/>
                <a:sym typeface="Neue Haas Grotesk Text Pro"/>
              </a:defRPr>
            </a:lvl1pPr>
          </a:lstStyle>
          <a:p>
            <a:r>
              <a:rPr lang="en-GB" noProof="0" dirty="0"/>
              <a:t>Andrew Cheyne - </a:t>
            </a:r>
            <a:r>
              <a:rPr lang="en-GB" noProof="0" dirty="0" err="1"/>
              <a:t>GEn</a:t>
            </a:r>
            <a:r>
              <a:rPr lang="en-GB" noProof="0" dirty="0"/>
              <a:t>-RP seminar</a:t>
            </a:r>
          </a:p>
        </p:txBody>
      </p:sp>
      <p:sp>
        <p:nvSpPr>
          <p:cNvPr id="685" name="Foot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23688078" y="12997733"/>
            <a:ext cx="421601" cy="42418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 lang="en-GB" noProof="0"/>
              <a:t>47</a:t>
            </a:fld>
            <a:endParaRPr lang="en-GB" noProof="0" dirty="0"/>
          </a:p>
        </p:txBody>
      </p:sp>
      <p:sp>
        <p:nvSpPr>
          <p:cNvPr id="686" name="Title 1"/>
          <p:cNvSpPr txBox="1">
            <a:spLocks noGrp="1"/>
          </p:cNvSpPr>
          <p:nvPr>
            <p:ph type="title"/>
          </p:nvPr>
        </p:nvSpPr>
        <p:spPr>
          <a:xfrm>
            <a:off x="500901" y="-5"/>
            <a:ext cx="18570874" cy="142504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Spin Asymmetry</a:t>
            </a:r>
          </a:p>
        </p:txBody>
      </p:sp>
      <p:pic>
        <p:nvPicPr>
          <p:cNvPr id="687" name="SpinOrbitDeflection2" descr="SpinOrbitDeflection2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951" y="1825027"/>
            <a:ext cx="19012149" cy="106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8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7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Hadron a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Hadron arm</a:t>
            </a:r>
          </a:p>
        </p:txBody>
      </p:sp>
      <p:sp>
        <p:nvSpPr>
          <p:cNvPr id="690" name="Terminolog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Terminology</a:t>
            </a:r>
          </a:p>
        </p:txBody>
      </p:sp>
      <p:sp>
        <p:nvSpPr>
          <p:cNvPr id="691" name="Blue line: reconstructed path from electron arm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Blue line: reconstructed path from electron arm</a:t>
            </a:r>
          </a:p>
          <a:p>
            <a:r>
              <a:rPr lang="en-GB" noProof="0" dirty="0"/>
              <a:t>Red: deflected path due to magnet (defined as </a:t>
            </a:r>
            <a:r>
              <a:rPr lang="en-GB" noProof="0" dirty="0" err="1"/>
              <a:t>z_n</a:t>
            </a:r>
            <a:r>
              <a:rPr lang="en-GB" noProof="0" dirty="0"/>
              <a:t>)</a:t>
            </a:r>
          </a:p>
          <a:p>
            <a:r>
              <a:rPr lang="en-GB" noProof="0" dirty="0"/>
              <a:t>Green: Deflected path due to interaction in analyser</a:t>
            </a:r>
          </a:p>
          <a:p>
            <a:r>
              <a:rPr lang="en-GB" noProof="0" dirty="0"/>
              <a:t>Theta is the deflection from </a:t>
            </a:r>
            <a:r>
              <a:rPr lang="en-GB" noProof="0" dirty="0" err="1"/>
              <a:t>z_n</a:t>
            </a:r>
            <a:endParaRPr lang="en-GB" noProof="0" dirty="0"/>
          </a:p>
          <a:p>
            <a:r>
              <a:rPr lang="en-GB" noProof="0" dirty="0"/>
              <a:t>Phi is the angle in the x-y plane</a:t>
            </a:r>
          </a:p>
        </p:txBody>
      </p:sp>
      <p:sp>
        <p:nvSpPr>
          <p:cNvPr id="69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48</a:t>
            </a:fld>
            <a:endParaRPr lang="en-GB" noProof="0" dirty="0"/>
          </a:p>
        </p:txBody>
      </p:sp>
      <p:pic>
        <p:nvPicPr>
          <p:cNvPr id="693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6" name="Image Gallery"/>
          <p:cNvGrpSpPr/>
          <p:nvPr/>
        </p:nvGrpSpPr>
        <p:grpSpPr>
          <a:xfrm>
            <a:off x="12641055" y="3131552"/>
            <a:ext cx="10985501" cy="9878913"/>
            <a:chOff x="0" y="0"/>
            <a:chExt cx="10985500" cy="9878911"/>
          </a:xfrm>
        </p:grpSpPr>
        <p:pic>
          <p:nvPicPr>
            <p:cNvPr id="694" name="angles (2).png" descr="angles (2).png"/>
            <p:cNvPicPr>
              <a:picLocks noChangeAspect="1"/>
            </p:cNvPicPr>
            <p:nvPr/>
          </p:nvPicPr>
          <p:blipFill>
            <a:blip r:embed="rId3"/>
            <a:srcRect l="7146" r="7146"/>
            <a:stretch>
              <a:fillRect/>
            </a:stretch>
          </p:blipFill>
          <p:spPr>
            <a:xfrm>
              <a:off x="0" y="0"/>
              <a:ext cx="10985500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5" name="Rectangle"/>
            <p:cNvSpPr/>
            <p:nvPr/>
          </p:nvSpPr>
          <p:spPr>
            <a:xfrm>
              <a:off x="0" y="9366746"/>
              <a:ext cx="10985500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endParaRPr lang="en-GB" noProof="0" dirty="0"/>
            </a:p>
          </p:txBody>
        </p:sp>
      </p:grp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1205">
              <a:defRPr sz="7280"/>
            </a:pPr>
            <a:endParaRPr lang="en-GB" noProof="0" dirty="0"/>
          </a:p>
        </p:txBody>
      </p:sp>
      <p:sp>
        <p:nvSpPr>
          <p:cNvPr id="699" name="HCal fac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 err="1"/>
              <a:t>HCal</a:t>
            </a:r>
            <a:r>
              <a:rPr lang="en-GB" noProof="0" dirty="0"/>
              <a:t> facts</a:t>
            </a:r>
          </a:p>
        </p:txBody>
      </p:sp>
      <p:sp>
        <p:nvSpPr>
          <p:cNvPr id="700" name="Both ADC and TDC are used to record HCAL data (2 cable lines from front-end to back-end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Both ADC and TDC are used to record HCAL data (2 cable lines from front-end to back-end)​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Front-End (</a:t>
            </a:r>
            <a:r>
              <a:rPr lang="en-GB" noProof="0" dirty="0" err="1"/>
              <a:t>HCal</a:t>
            </a:r>
            <a:r>
              <a:rPr lang="en-GB" noProof="0" dirty="0"/>
              <a:t> upper platform) 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10 x amplifier, </a:t>
            </a:r>
            <a:r>
              <a:rPr lang="en-GB" noProof="0" dirty="0" err="1"/>
              <a:t>fADC</a:t>
            </a:r>
            <a:r>
              <a:rPr lang="en-GB" noProof="0" dirty="0"/>
              <a:t> patch panel, TDC split panel​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TDC discriminator 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Summing modules (4x4 and then 8x8), Sum trigger discriminator​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endParaRPr lang="en-GB" noProof="0" dirty="0"/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Back-End (DAQ bunker)​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 err="1"/>
              <a:t>fADC</a:t>
            </a:r>
            <a:r>
              <a:rPr lang="en-GB" noProof="0" dirty="0"/>
              <a:t> patch panel, </a:t>
            </a:r>
            <a:r>
              <a:rPr lang="en-GB" noProof="0" dirty="0" err="1"/>
              <a:t>fADC</a:t>
            </a:r>
            <a:r>
              <a:rPr lang="en-GB" noProof="0" dirty="0"/>
              <a:t> 250 in VXS crate​</a:t>
            </a:r>
          </a:p>
          <a:p>
            <a:pPr marL="493776" indent="-493776" defTabSz="1975054">
              <a:spcBef>
                <a:spcPts val="3600"/>
              </a:spcBef>
              <a:defRPr sz="3888"/>
            </a:pPr>
            <a:r>
              <a:rPr lang="en-GB" noProof="0" dirty="0"/>
              <a:t>TDC discriminator, f1TDC in VXS crate​</a:t>
            </a:r>
          </a:p>
        </p:txBody>
      </p:sp>
      <p:sp>
        <p:nvSpPr>
          <p:cNvPr id="70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49</a:t>
            </a:fld>
            <a:endParaRPr lang="en-GB" noProof="0" dirty="0"/>
          </a:p>
        </p:txBody>
      </p:sp>
      <p:pic>
        <p:nvPicPr>
          <p:cNvPr id="702" name="GLA_logo-white.png" descr="GLA_logo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Motivation: Form Factors world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1205">
              <a:defRPr sz="7280"/>
            </a:pPr>
            <a:r>
              <a:rPr lang="en-GB" noProof="0" dirty="0"/>
              <a:t>Motivation: </a:t>
            </a:r>
            <a:r>
              <a:rPr lang="en-GB" sz="5460" b="0" noProof="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Form Factors world data</a:t>
            </a:r>
          </a:p>
        </p:txBody>
      </p:sp>
      <p:sp>
        <p:nvSpPr>
          <p:cNvPr id="253" name="Super BigBite Spectrometer (SBS) at Jefferson Lab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t>Super BigBite Spectrometer (SBS) at Jefferson Lab</a:t>
            </a:r>
          </a:p>
        </p:txBody>
      </p:sp>
      <p:sp>
        <p:nvSpPr>
          <p:cNvPr id="254" name="Suite of experiments aiming to measure GMn, GEn, and GEp at high 4-momentum transfer (Q2)…"/>
          <p:cNvSpPr txBox="1">
            <a:spLocks noGrp="1"/>
          </p:cNvSpPr>
          <p:nvPr>
            <p:ph type="body" sz="half" idx="1"/>
          </p:nvPr>
        </p:nvSpPr>
        <p:spPr>
          <a:xfrm>
            <a:off x="667633" y="3131552"/>
            <a:ext cx="11468101" cy="98027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95300" indent="-495300">
              <a:defRPr sz="3900"/>
            </a:pPr>
            <a:r>
              <a:rPr lang="en-GB" dirty="0"/>
              <a:t>Suite of experiments aiming to measure </a:t>
            </a:r>
            <a:r>
              <a:rPr lang="en-GB" b="1" dirty="0" err="1"/>
              <a:t>GMn</a:t>
            </a:r>
            <a:r>
              <a:rPr lang="en-GB" dirty="0"/>
              <a:t>, </a:t>
            </a:r>
            <a:r>
              <a:rPr lang="en-GB" b="1" dirty="0" err="1"/>
              <a:t>GEn</a:t>
            </a:r>
            <a:r>
              <a:rPr lang="en-GB" dirty="0"/>
              <a:t>, and </a:t>
            </a:r>
            <a:r>
              <a:rPr lang="en-GB" b="1" dirty="0" err="1"/>
              <a:t>GEp</a:t>
            </a:r>
            <a:r>
              <a:rPr lang="en-GB" dirty="0"/>
              <a:t> at high 4-momentum transfer (Q</a:t>
            </a:r>
            <a:r>
              <a:rPr lang="en-GB" baseline="31999" dirty="0"/>
              <a:t>2</a:t>
            </a:r>
            <a:r>
              <a:rPr lang="en-GB" dirty="0"/>
              <a:t>)</a:t>
            </a:r>
          </a:p>
          <a:p>
            <a:pPr marL="495300" indent="-495300">
              <a:defRPr sz="3900"/>
            </a:pPr>
            <a:r>
              <a:rPr lang="en-GB" dirty="0"/>
              <a:t>A range of techniques for form factor extraction:</a:t>
            </a:r>
          </a:p>
          <a:p>
            <a:pPr marL="1104900" lvl="1" indent="-495300">
              <a:defRPr sz="3900"/>
            </a:pPr>
            <a:r>
              <a:rPr lang="en-GB" sz="3600" dirty="0" err="1"/>
              <a:t>GMn</a:t>
            </a:r>
            <a:r>
              <a:rPr lang="en-GB" sz="3600" dirty="0"/>
              <a:t> - cross section ratio measurement </a:t>
            </a:r>
            <a:r>
              <a:rPr lang="en-GB" sz="3200" i="1" dirty="0"/>
              <a:t>(run completed)</a:t>
            </a:r>
          </a:p>
          <a:p>
            <a:pPr marL="1104900" lvl="1" indent="-495300">
              <a:defRPr sz="3900"/>
            </a:pPr>
            <a:r>
              <a:rPr lang="en-GB" sz="3600" dirty="0" err="1"/>
              <a:t>GEn</a:t>
            </a:r>
            <a:r>
              <a:rPr lang="en-GB" sz="3600" dirty="0"/>
              <a:t>-II - double polarisation (polarised target) </a:t>
            </a:r>
            <a:r>
              <a:rPr lang="en-GB" sz="3200" i="1" dirty="0"/>
              <a:t>(run completed)</a:t>
            </a:r>
          </a:p>
          <a:p>
            <a:pPr marL="1104900" lvl="1" indent="-495300">
              <a:defRPr sz="3900" b="1"/>
            </a:pPr>
            <a:r>
              <a:rPr lang="en-GB" sz="3600" dirty="0" err="1"/>
              <a:t>GEn</a:t>
            </a:r>
            <a:r>
              <a:rPr lang="en-GB" sz="3600" dirty="0"/>
              <a:t>-RP - double polarisation (charge-exchange channel) </a:t>
            </a:r>
            <a:r>
              <a:rPr lang="en-GB" sz="3200" i="1" dirty="0"/>
              <a:t>(run completed)</a:t>
            </a:r>
          </a:p>
          <a:p>
            <a:pPr marL="1104900" lvl="1" indent="-495300">
              <a:defRPr sz="3900"/>
            </a:pPr>
            <a:r>
              <a:rPr lang="en-GB" sz="3600" dirty="0" err="1"/>
              <a:t>GEp</a:t>
            </a:r>
            <a:r>
              <a:rPr lang="en-GB" sz="3600" dirty="0"/>
              <a:t>-V - double polarisation </a:t>
            </a:r>
            <a:r>
              <a:rPr lang="en-GB" sz="3200" i="1" dirty="0"/>
              <a:t>(running now)</a:t>
            </a:r>
          </a:p>
        </p:txBody>
      </p:sp>
      <p:sp>
        <p:nvSpPr>
          <p:cNvPr id="25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256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Image Gallery"/>
          <p:cNvGrpSpPr/>
          <p:nvPr/>
        </p:nvGrpSpPr>
        <p:grpSpPr>
          <a:xfrm>
            <a:off x="12604594" y="3615422"/>
            <a:ext cx="10658181" cy="9261068"/>
            <a:chOff x="0" y="586901"/>
            <a:chExt cx="10658180" cy="9261067"/>
          </a:xfrm>
        </p:grpSpPr>
        <p:pic>
          <p:nvPicPr>
            <p:cNvPr id="257" name="image15.png" descr="image15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586901"/>
              <a:ext cx="10658180" cy="7717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Current world Form Factor data. Red/Blue points marks SBS predicted.…"/>
            <p:cNvSpPr/>
            <p:nvPr/>
          </p:nvSpPr>
          <p:spPr>
            <a:xfrm>
              <a:off x="0" y="8967501"/>
              <a:ext cx="10658180" cy="880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t>Current world Form Factor data. Red/Blue points marks SBS predicted.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t>Credit: Andrew Puckett</a:t>
              </a:r>
            </a:p>
          </p:txBody>
        </p:sp>
      </p:grpSp>
      <p:sp>
        <p:nvSpPr>
          <p:cNvPr id="260" name="Explanation of"/>
          <p:cNvSpPr txBox="1"/>
          <p:nvPr/>
        </p:nvSpPr>
        <p:spPr>
          <a:xfrm>
            <a:off x="11216907" y="-2018392"/>
            <a:ext cx="417850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5D5D5"/>
                </a:solidFill>
              </a:defRPr>
            </a:lvl1pPr>
          </a:lstStyle>
          <a:p>
            <a:r>
              <a:t>Explanation of </a:t>
            </a:r>
          </a:p>
        </p:txBody>
      </p:sp>
      <p:sp>
        <p:nvSpPr>
          <p:cNvPr id="261" name="Rectangle"/>
          <p:cNvSpPr/>
          <p:nvPr/>
        </p:nvSpPr>
        <p:spPr>
          <a:xfrm>
            <a:off x="12446000" y="3517900"/>
            <a:ext cx="11760200" cy="3949700"/>
          </a:xfrm>
          <a:prstGeom prst="rect">
            <a:avLst/>
          </a:prstGeom>
          <a:ln w="63500">
            <a:solidFill>
              <a:schemeClr val="accent5">
                <a:lumOff val="-29866"/>
                <a:alpha val="21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62" name="Rectangle"/>
          <p:cNvSpPr/>
          <p:nvPr/>
        </p:nvSpPr>
        <p:spPr>
          <a:xfrm>
            <a:off x="12446000" y="7531100"/>
            <a:ext cx="11760200" cy="4064000"/>
          </a:xfrm>
          <a:prstGeom prst="rect">
            <a:avLst/>
          </a:prstGeom>
          <a:ln w="63500">
            <a:solidFill>
              <a:schemeClr val="accent1">
                <a:lumOff val="-13575"/>
                <a:alpha val="21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63" name="Rectangle"/>
          <p:cNvSpPr/>
          <p:nvPr/>
        </p:nvSpPr>
        <p:spPr>
          <a:xfrm>
            <a:off x="12446000" y="3492500"/>
            <a:ext cx="5384800" cy="8026400"/>
          </a:xfrm>
          <a:prstGeom prst="rect">
            <a:avLst/>
          </a:prstGeom>
          <a:solidFill>
            <a:srgbClr val="D5D5D5">
              <a:alpha val="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64" name="Rectangle"/>
          <p:cNvSpPr/>
          <p:nvPr/>
        </p:nvSpPr>
        <p:spPr>
          <a:xfrm>
            <a:off x="17945100" y="2882900"/>
            <a:ext cx="5283200" cy="8483600"/>
          </a:xfrm>
          <a:prstGeom prst="rect">
            <a:avLst/>
          </a:prstGeom>
          <a:ln w="12700">
            <a:solidFill>
              <a:srgbClr val="000000">
                <a:alpha val="17000"/>
              </a:srgb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65" name="Rectangle"/>
          <p:cNvSpPr/>
          <p:nvPr/>
        </p:nvSpPr>
        <p:spPr>
          <a:xfrm>
            <a:off x="12547600" y="2882900"/>
            <a:ext cx="5270500" cy="8483600"/>
          </a:xfrm>
          <a:prstGeom prst="rect">
            <a:avLst/>
          </a:prstGeom>
          <a:ln w="12700">
            <a:solidFill>
              <a:srgbClr val="000000">
                <a:alpha val="17000"/>
              </a:srgb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66" name="Proton"/>
          <p:cNvSpPr txBox="1"/>
          <p:nvPr/>
        </p:nvSpPr>
        <p:spPr>
          <a:xfrm rot="5400000">
            <a:off x="22707599" y="5234584"/>
            <a:ext cx="193212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Proton</a:t>
            </a:r>
          </a:p>
        </p:txBody>
      </p:sp>
      <p:sp>
        <p:nvSpPr>
          <p:cNvPr id="267" name="Neutron"/>
          <p:cNvSpPr txBox="1"/>
          <p:nvPr/>
        </p:nvSpPr>
        <p:spPr>
          <a:xfrm rot="5400000">
            <a:off x="22500590" y="8908694"/>
            <a:ext cx="229362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Neutron</a:t>
            </a:r>
          </a:p>
        </p:txBody>
      </p:sp>
      <p:sp>
        <p:nvSpPr>
          <p:cNvPr id="268" name="GM"/>
          <p:cNvSpPr txBox="1"/>
          <p:nvPr/>
        </p:nvSpPr>
        <p:spPr>
          <a:xfrm>
            <a:off x="14743836" y="2784347"/>
            <a:ext cx="93096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</a:t>
            </a:r>
            <a:r>
              <a:rPr baseline="-5999"/>
              <a:t>M</a:t>
            </a:r>
          </a:p>
        </p:txBody>
      </p:sp>
      <p:sp>
        <p:nvSpPr>
          <p:cNvPr id="269" name="GE"/>
          <p:cNvSpPr txBox="1"/>
          <p:nvPr/>
        </p:nvSpPr>
        <p:spPr>
          <a:xfrm>
            <a:off x="20129500" y="2783484"/>
            <a:ext cx="82529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</a:t>
            </a:r>
            <a:r>
              <a:rPr baseline="-5999"/>
              <a:t>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618"/>
    </mc:Choice>
    <mc:Fallback>
      <p:transition advTm="14618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8B96-82F4-A2B5-9EA3-9F6A7DD2B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5282D-0C5D-3F46-793E-C8D0B155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C8E8E-189D-5B6B-0BB4-A19CD473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 err="1"/>
              <a:t>BBCal</a:t>
            </a:r>
            <a:r>
              <a:rPr lang="en-GB"/>
              <a:t> energy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C7ED4C-9152-B304-D5EA-B69503C0B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0364" y="2115474"/>
            <a:ext cx="7919424" cy="10100092"/>
          </a:xfrm>
        </p:spPr>
        <p:txBody>
          <a:bodyPr anchor="ctr">
            <a:normAutofit/>
          </a:bodyPr>
          <a:lstStyle/>
          <a:p>
            <a:r>
              <a:rPr lang="en-GB" sz="3600"/>
              <a:t>The change in calorimeter threshold during running can be seen in the E/p vs run number</a:t>
            </a:r>
          </a:p>
          <a:p>
            <a:pPr lvl="1"/>
            <a:r>
              <a:rPr lang="en-GB" sz="3200"/>
              <a:t>Run groups separated at these dates</a:t>
            </a:r>
          </a:p>
          <a:p>
            <a:r>
              <a:rPr lang="en-GB" sz="3600"/>
              <a:t>There also appears to be large changes when no changes are made</a:t>
            </a:r>
          </a:p>
          <a:p>
            <a:r>
              <a:rPr lang="en-GB" sz="3600"/>
              <a:t>This appears to be a beam current effect due to misaligned GEMs and other detectors.</a:t>
            </a:r>
          </a:p>
        </p:txBody>
      </p:sp>
      <p:pic>
        <p:nvPicPr>
          <p:cNvPr id="7" name="Content Placeholder 6" descr="A close-up of a graph&#10;&#10;AI-generated content may be incorrect.">
            <a:extLst>
              <a:ext uri="{FF2B5EF4-FFF2-40B4-BE49-F238E27FC236}">
                <a16:creationId xmlns:a16="http://schemas.microsoft.com/office/drawing/2014/main" id="{0130BCA6-9F7A-ECE0-C31B-96F7DED7C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7"/>
          <a:stretch/>
        </p:blipFill>
        <p:spPr>
          <a:xfrm>
            <a:off x="9425289" y="9513737"/>
            <a:ext cx="14083494" cy="2850394"/>
          </a:xfrm>
          <a:prstGeom prst="rect">
            <a:avLst/>
          </a:prstGeom>
          <a:noFill/>
        </p:spPr>
      </p:pic>
      <p:pic>
        <p:nvPicPr>
          <p:cNvPr id="9" name="Picture 8" descr="A graph with red dots&#10;&#10;AI-generated content may be incorrect.">
            <a:extLst>
              <a:ext uri="{FF2B5EF4-FFF2-40B4-BE49-F238E27FC236}">
                <a16:creationId xmlns:a16="http://schemas.microsoft.com/office/drawing/2014/main" id="{75A26D70-50B6-D131-13D1-52DC64D0F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462" y="1886678"/>
            <a:ext cx="11540336" cy="73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71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4C64B-70C0-1ADD-6ABE-5077EA0F8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862EC-B3B1-ACC7-A0FA-C20DD6C4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D3EB8-0AF8-FF75-039D-C48766AF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/>
              <a:t>BBCal energy calibrations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F200B1-4AD0-0EE9-9239-A449D3459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045" y="1977114"/>
            <a:ext cx="8389526" cy="10100092"/>
          </a:xfrm>
        </p:spPr>
        <p:txBody>
          <a:bodyPr anchor="ctr">
            <a:normAutofit/>
          </a:bodyPr>
          <a:lstStyle/>
          <a:p>
            <a:r>
              <a:rPr lang="en-GB" sz="4000"/>
              <a:t>Without optics calibration parameters, the improvement to E/p resolution is from around 10-&gt;7.5 %</a:t>
            </a:r>
          </a:p>
          <a:p>
            <a:r>
              <a:rPr lang="en-GB" sz="4000"/>
              <a:t>Values similar for all run groupings</a:t>
            </a:r>
          </a:p>
          <a:p>
            <a:r>
              <a:rPr lang="en-GB" sz="4000"/>
              <a:t>Similar to what was seen in previous experiments</a:t>
            </a:r>
          </a:p>
        </p:txBody>
      </p:sp>
      <p:pic>
        <p:nvPicPr>
          <p:cNvPr id="10" name="Content Placeholder 9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72E3D501-A75D-70FA-1EFE-870AAD546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630" y="1692500"/>
            <a:ext cx="7054112" cy="831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047C9E63-6604-EEB0-997F-94EC7EDA7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3" t="12954" r="23229" b="69044"/>
          <a:stretch/>
        </p:blipFill>
        <p:spPr>
          <a:xfrm>
            <a:off x="12449211" y="10591052"/>
            <a:ext cx="9632950" cy="1728512"/>
          </a:xfrm>
          <a:prstGeom prst="rect">
            <a:avLst/>
          </a:prstGeom>
          <a:ln w="38100" cap="sq">
            <a:solidFill>
              <a:srgbClr val="00355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7388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C3646-1D53-E55B-899D-EF3071264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Content Placeholder 1">
            <a:extLst>
              <a:ext uri="{FF2B5EF4-FFF2-40B4-BE49-F238E27FC236}">
                <a16:creationId xmlns:a16="http://schemas.microsoft.com/office/drawing/2014/main" id="{13456564-E3DF-61D0-D7EA-D936624F2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9600" y="3950565"/>
            <a:ext cx="10363200" cy="8955442"/>
          </a:xfrm>
        </p:spPr>
        <p:txBody>
          <a:bodyPr>
            <a:normAutofit/>
          </a:bodyPr>
          <a:lstStyle/>
          <a:p>
            <a:r>
              <a:rPr lang="en-GB" sz="3200"/>
              <a:t>Both arms have TDC timing information</a:t>
            </a:r>
          </a:p>
          <a:p>
            <a:r>
              <a:rPr lang="en-GB" sz="3200"/>
              <a:t>Ultimate goal is to do the full global minimisation of all parameters as discussed previously and shown here: </a:t>
            </a:r>
            <a:r>
              <a:rPr lang="en-GB" sz="3200">
                <a:solidFill>
                  <a:srgbClr val="000000"/>
                </a:solidFill>
              </a:rPr>
              <a:t>(</a:t>
            </a:r>
            <a:r>
              <a:rPr lang="en-GB" sz="3200" u="sng">
                <a:solidFill>
                  <a:srgbClr val="467886"/>
                </a:solidFill>
                <a:hlinkClick r:id="rId2"/>
              </a:rPr>
              <a:t>https://sbs.jlab.org/DocDB/0005/000540/001/PucketGENweekly_Mar14_2024.pdf</a:t>
            </a:r>
            <a:r>
              <a:rPr lang="en-GB" sz="3200">
                <a:solidFill>
                  <a:srgbClr val="000000"/>
                </a:solidFill>
              </a:rPr>
              <a:t>)</a:t>
            </a:r>
          </a:p>
          <a:p>
            <a:r>
              <a:rPr lang="en-GB" sz="3200" err="1"/>
              <a:t>Implemention</a:t>
            </a:r>
            <a:r>
              <a:rPr lang="en-GB" sz="3200"/>
              <a:t> described this week (ongoing):</a:t>
            </a:r>
          </a:p>
          <a:p>
            <a:pPr lvl="1"/>
            <a:r>
              <a:rPr lang="en-US" sz="2800"/>
              <a:t>https://sbs.jlab.org/DocDB/0006/000670/001/hodonotes.pdf</a:t>
            </a:r>
            <a:endParaRPr lang="en-GB" sz="2800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2FD2-C605-B701-4798-FE6E2972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83B58-85EF-323F-DCDF-24B25220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/>
              <a:t>TDC timing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2B9A0D8-12F6-E28A-BCA4-B4CD51526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315" y="1788934"/>
            <a:ext cx="8998946" cy="1097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DAF083D-6664-982A-2CC6-A83F4A1B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10" y="10380477"/>
            <a:ext cx="13119624" cy="9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262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2171-778D-83E4-A070-40E11C9F9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TDC timing problems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B401F-4287-4137-53BE-F1AED12D4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200"/>
              <a:t>1. Missing HCAL </a:t>
            </a:r>
            <a:r>
              <a:rPr lang="en-GB" sz="3200" err="1"/>
              <a:t>tdc</a:t>
            </a:r>
            <a:r>
              <a:rPr lang="en-GB" sz="3200"/>
              <a:t>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E22AD-F5A3-BA75-99E2-2227F9731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3" y="6992486"/>
            <a:ext cx="10315574" cy="5618616"/>
          </a:xfrm>
        </p:spPr>
        <p:txBody>
          <a:bodyPr/>
          <a:lstStyle/>
          <a:p>
            <a:r>
              <a:rPr lang="en-GB"/>
              <a:t>Previous SBS experiments had a large number of missing TDC information (-1000 above)</a:t>
            </a:r>
          </a:p>
          <a:p>
            <a:r>
              <a:rPr lang="en-GB"/>
              <a:t>This was due to a TDC threshold being too high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EE6DF9-39DB-48E9-C84F-00B0B9B81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GB" sz="3200"/>
              <a:t>2. Trigger resolution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1146C-B994-D7AB-5D0A-C8A3B5406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3" y="6981838"/>
            <a:ext cx="10366378" cy="5618616"/>
          </a:xfrm>
        </p:spPr>
        <p:txBody>
          <a:bodyPr/>
          <a:lstStyle/>
          <a:p>
            <a:r>
              <a:rPr lang="en-GB"/>
              <a:t>Poor resolution trigger widens timing distribution when looking at a single time variable</a:t>
            </a:r>
          </a:p>
          <a:p>
            <a:r>
              <a:rPr lang="en-GB"/>
              <a:t>If you subtract two (shown above for horoscope bars) you subtract the wide reference and resolution improves to expected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A5CD34-87BD-57AE-F3E7-439E3221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pic>
        <p:nvPicPr>
          <p:cNvPr id="8" name="Content Placeholder 5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191605AF-7342-8A54-6877-109BB8B4B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" t="-10" r="288" b="51020"/>
          <a:stretch/>
        </p:blipFill>
        <p:spPr>
          <a:xfrm>
            <a:off x="1219203" y="3443753"/>
            <a:ext cx="10315574" cy="3277082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A graph of a tall tower&#10;&#10;AI-generated content may be incorrect.">
            <a:extLst>
              <a:ext uri="{FF2B5EF4-FFF2-40B4-BE49-F238E27FC236}">
                <a16:creationId xmlns:a16="http://schemas.microsoft.com/office/drawing/2014/main" id="{6EE0F8ED-551A-ECC4-C838-877F7DB1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816" y="3391054"/>
            <a:ext cx="10019548" cy="3285232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4362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628A3-5213-CA2E-5525-AB06B9C77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8749A-6380-30E2-AAD8-4C702A821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 arm timing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098550-F3A2-1722-BC4E-F3B2948E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B3317E-D955-8609-ED90-9F279FE19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581" y="2300795"/>
            <a:ext cx="12841858" cy="9729454"/>
          </a:xfrm>
        </p:spPr>
        <p:txBody>
          <a:bodyPr/>
          <a:lstStyle/>
          <a:p>
            <a:pPr marL="0" indent="0" fontAlgn="base">
              <a:lnSpc>
                <a:spcPts val="2700"/>
              </a:lnSpc>
              <a:buNone/>
            </a:pPr>
            <a:r>
              <a:rPr lang="en-US" sz="3600">
                <a:latin typeface="Aptos" panose="020B0004020202020204" pitchFamily="34" charset="0"/>
              </a:rPr>
              <a:t>Both ADC and TDC are used to record HCAL data (2 cable lines from front-end to back-end)​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marL="0" indent="0" fontAlgn="base">
              <a:lnSpc>
                <a:spcPts val="2700"/>
              </a:lnSpc>
              <a:buNone/>
            </a:pPr>
            <a:endParaRPr lang="en-GB" sz="3600">
              <a:latin typeface="Aptos" panose="020B0004020202020204" pitchFamily="34" charset="0"/>
            </a:endParaRPr>
          </a:p>
          <a:p>
            <a:pPr marL="0" indent="0" fontAlgn="base">
              <a:lnSpc>
                <a:spcPts val="2700"/>
              </a:lnSpc>
              <a:buNone/>
            </a:pPr>
            <a:r>
              <a:rPr lang="en-US" sz="3600">
                <a:latin typeface="Aptos" panose="020B0004020202020204" pitchFamily="34" charset="0"/>
              </a:rPr>
              <a:t>Front-End (</a:t>
            </a:r>
            <a:r>
              <a:rPr lang="en-US" sz="3600" err="1">
                <a:latin typeface="Aptos" panose="020B0004020202020204" pitchFamily="34" charset="0"/>
              </a:rPr>
              <a:t>hcal</a:t>
            </a:r>
            <a:r>
              <a:rPr lang="en-US" sz="3600">
                <a:latin typeface="Aptos" panose="020B0004020202020204" pitchFamily="34" charset="0"/>
              </a:rPr>
              <a:t> upper platform) 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10 x amplifier, </a:t>
            </a:r>
            <a:r>
              <a:rPr lang="en-US" sz="3600" err="1">
                <a:latin typeface="Aptos" panose="020B0004020202020204" pitchFamily="34" charset="0"/>
              </a:rPr>
              <a:t>fADC</a:t>
            </a:r>
            <a:r>
              <a:rPr lang="en-US" sz="3600">
                <a:latin typeface="Aptos" panose="020B0004020202020204" pitchFamily="34" charset="0"/>
              </a:rPr>
              <a:t> patch panel, TDC split panel​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TDC discriminator 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Summing modules (4x4 and then 8x8), Sum trigger discriminator​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endParaRPr lang="en-GB">
              <a:latin typeface="Arial" panose="020B0604020202020204" pitchFamily="34" charset="0"/>
            </a:endParaRPr>
          </a:p>
          <a:p>
            <a:pPr marL="0" indent="0" fontAlgn="base">
              <a:lnSpc>
                <a:spcPts val="2700"/>
              </a:lnSpc>
              <a:buNone/>
            </a:pPr>
            <a:r>
              <a:rPr lang="en-US" sz="3600">
                <a:latin typeface="Aptos" panose="020B0004020202020204" pitchFamily="34" charset="0"/>
              </a:rPr>
              <a:t>Back-End (DAQ bunker)​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 err="1">
                <a:latin typeface="Aptos" panose="020B0004020202020204" pitchFamily="34" charset="0"/>
              </a:rPr>
              <a:t>fADC</a:t>
            </a:r>
            <a:r>
              <a:rPr lang="en-US" sz="3600">
                <a:latin typeface="Aptos" panose="020B0004020202020204" pitchFamily="34" charset="0"/>
              </a:rPr>
              <a:t> patch panel, </a:t>
            </a:r>
            <a:r>
              <a:rPr lang="en-US" sz="3600" err="1">
                <a:latin typeface="Aptos" panose="020B0004020202020204" pitchFamily="34" charset="0"/>
              </a:rPr>
              <a:t>fADC</a:t>
            </a:r>
            <a:r>
              <a:rPr lang="en-US" sz="3600">
                <a:latin typeface="Aptos" panose="020B0004020202020204" pitchFamily="34" charset="0"/>
              </a:rPr>
              <a:t> 250 in VXS crate​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TDC discriminator, f1TDC in VXS crate​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endParaRPr lang="en-GB">
              <a:latin typeface="Arial" panose="020B0604020202020204" pitchFamily="34" charset="0"/>
            </a:endParaRPr>
          </a:p>
          <a:p>
            <a:pPr marL="0" indent="0" fontAlgn="base">
              <a:lnSpc>
                <a:spcPts val="2700"/>
              </a:lnSpc>
              <a:buNone/>
            </a:pPr>
            <a:r>
              <a:rPr lang="en-US" sz="3600">
                <a:latin typeface="Aptos" panose="020B0004020202020204" pitchFamily="34" charset="0"/>
              </a:rPr>
              <a:t>Expectation​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 u="sng">
                <a:latin typeface="Aptos" panose="020B0004020202020204" pitchFamily="34" charset="0"/>
              </a:rPr>
              <a:t>Time resolution ~1 </a:t>
            </a:r>
            <a:r>
              <a:rPr lang="en-US" sz="3600" u="sng" err="1">
                <a:latin typeface="Aptos" panose="020B0004020202020204" pitchFamily="34" charset="0"/>
              </a:rPr>
              <a:t>ns</a:t>
            </a:r>
            <a:r>
              <a:rPr lang="en-US" sz="3600" u="sng">
                <a:latin typeface="Aptos" panose="020B0004020202020204" pitchFamily="34" charset="0"/>
              </a:rPr>
              <a:t>​</a:t>
            </a:r>
            <a:endParaRPr lang="en-US" b="0" i="0" u="sng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Energy resolution ~30%​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fontAlgn="base">
              <a:lnSpc>
                <a:spcPts val="2700"/>
              </a:lnSpc>
            </a:pPr>
            <a:r>
              <a:rPr lang="en-US" sz="3600">
                <a:latin typeface="Aptos" panose="020B0004020202020204" pitchFamily="34" charset="0"/>
              </a:rPr>
              <a:t>Position resolution ~ 4cm​</a:t>
            </a:r>
            <a:endParaRPr lang="en-US" b="0" i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large machine on a blue platform&#10;&#10;Description automatically generated">
            <a:extLst>
              <a:ext uri="{FF2B5EF4-FFF2-40B4-BE49-F238E27FC236}">
                <a16:creationId xmlns:a16="http://schemas.microsoft.com/office/drawing/2014/main" id="{BA79256A-7784-B58F-C964-1EA1B5E205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10" t="1928" b="18676"/>
          <a:stretch/>
        </p:blipFill>
        <p:spPr>
          <a:xfrm>
            <a:off x="15605387" y="1821458"/>
            <a:ext cx="8262798" cy="8960124"/>
          </a:xfrm>
          <a:prstGeom prst="rect">
            <a:avLst/>
          </a:prstGeom>
        </p:spPr>
      </p:pic>
      <p:pic>
        <p:nvPicPr>
          <p:cNvPr id="7" name="Content Placeholder 7" descr="A bunch of black and red wires&#10;&#10;AI-generated content may be incorrect.">
            <a:extLst>
              <a:ext uri="{FF2B5EF4-FFF2-40B4-BE49-F238E27FC236}">
                <a16:creationId xmlns:a16="http://schemas.microsoft.com/office/drawing/2014/main" id="{86D7C7E1-6279-1409-8260-EF03DFA07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" r="17288" b="29536"/>
          <a:stretch/>
        </p:blipFill>
        <p:spPr>
          <a:xfrm>
            <a:off x="15782802" y="9458556"/>
            <a:ext cx="7987408" cy="4177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42582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graph&#10;&#10;AI-generated content may be incorrect.">
            <a:extLst>
              <a:ext uri="{FF2B5EF4-FFF2-40B4-BE49-F238E27FC236}">
                <a16:creationId xmlns:a16="http://schemas.microsoft.com/office/drawing/2014/main" id="{B5B70639-B81B-AFB1-09E0-627C187BDD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80" y="1978027"/>
            <a:ext cx="10306492" cy="10099674"/>
          </a:xfrm>
        </p:spPr>
      </p:pic>
      <p:pic>
        <p:nvPicPr>
          <p:cNvPr id="6" name="Content Placeholder 5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6A11FF5C-57B2-5A08-E7D0-6E1DEE8DE6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224" y="3475112"/>
            <a:ext cx="12349436" cy="7965384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56EBF-F100-6199-CDCC-E2A714FD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35038-86F4-32D3-9D70-246BAA05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/>
              <a:t>TDC timing problems</a:t>
            </a:r>
          </a:p>
        </p:txBody>
      </p:sp>
    </p:spTree>
    <p:extLst>
      <p:ext uri="{BB962C8B-B14F-4D97-AF65-F5344CB8AC3E}">
        <p14:creationId xmlns:p14="http://schemas.microsoft.com/office/powerpoint/2010/main" val="3985324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B535-4D07-BEDD-08C6-6CCFB31B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 arm timing – LH2 (elastic cuts)</a:t>
            </a:r>
          </a:p>
        </p:txBody>
      </p:sp>
      <p:pic>
        <p:nvPicPr>
          <p:cNvPr id="6" name="Content Placeholder 5" descr="A screenshot of a colorful chart&#10;&#10;AI-generated content may be incorrect.">
            <a:extLst>
              <a:ext uri="{FF2B5EF4-FFF2-40B4-BE49-F238E27FC236}">
                <a16:creationId xmlns:a16="http://schemas.microsoft.com/office/drawing/2014/main" id="{EA0B26D5-8729-58C7-BF67-AB2E3333E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82" y="2257240"/>
            <a:ext cx="19466236" cy="97282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880F7-7FC9-8CF8-E77A-648FD1EB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pic>
        <p:nvPicPr>
          <p:cNvPr id="10" name="Picture 9" descr="A graph of a diagram&#10;&#10;AI-generated content may be incorrect.">
            <a:extLst>
              <a:ext uri="{FF2B5EF4-FFF2-40B4-BE49-F238E27FC236}">
                <a16:creationId xmlns:a16="http://schemas.microsoft.com/office/drawing/2014/main" id="{6381EBEC-0511-C8F4-DB77-BAAF63BC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5858" y="5017232"/>
            <a:ext cx="14233180" cy="9639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04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A5157-0C6D-4EB7-3DC6-A0F8D6249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AF8B774-6492-92DD-A710-EB4C9522D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045" y="2552553"/>
            <a:ext cx="9107678" cy="3362982"/>
          </a:xfrm>
        </p:spPr>
        <p:txBody>
          <a:bodyPr>
            <a:normAutofit/>
          </a:bodyPr>
          <a:lstStyle/>
          <a:p>
            <a:r>
              <a:rPr lang="en-US" sz="4000"/>
              <a:t>Significant walk effect in </a:t>
            </a:r>
            <a:r>
              <a:rPr lang="en-US" sz="4000" err="1"/>
              <a:t>Hcal</a:t>
            </a:r>
            <a:endParaRPr lang="en-US" sz="4000"/>
          </a:p>
          <a:p>
            <a:r>
              <a:rPr lang="en-US" sz="4000"/>
              <a:t>Filter for a single channel, extract fit parameters and correct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E9B28-1829-72BE-70B6-3484C4D78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1F43A-D7C0-25B2-F057-9901EB5F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 err="1"/>
              <a:t>Timewalk</a:t>
            </a:r>
            <a:r>
              <a:rPr lang="en-GB"/>
              <a:t> in </a:t>
            </a:r>
            <a:r>
              <a:rPr lang="en-GB" err="1"/>
              <a:t>HCal</a:t>
            </a:r>
            <a:endParaRPr lang="en-GB"/>
          </a:p>
        </p:txBody>
      </p:sp>
      <p:pic>
        <p:nvPicPr>
          <p:cNvPr id="9" name="Picture 8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CCA60833-0928-D4CF-8533-50E814F0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2552552"/>
            <a:ext cx="9107678" cy="8610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FDDDE-96B9-FA4D-2D5B-514F2DF02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528" y="6457524"/>
            <a:ext cx="6764660" cy="4605212"/>
          </a:xfrm>
          <a:prstGeom prst="rect">
            <a:avLst/>
          </a:prstGeom>
        </p:spPr>
      </p:pic>
      <p:pic>
        <p:nvPicPr>
          <p:cNvPr id="7" name="Content Placeholder 5" descr="A collage of graphs&#10;&#10;AI-generated content may be incorrect.">
            <a:extLst>
              <a:ext uri="{FF2B5EF4-FFF2-40B4-BE49-F238E27FC236}">
                <a16:creationId xmlns:a16="http://schemas.microsoft.com/office/drawing/2014/main" id="{6B885F9D-7D65-53A3-46A2-CCBD0FA61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863035" y="3302510"/>
            <a:ext cx="12366922" cy="7110980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4B5DD9-098F-1EDE-B827-96D1E21E5007}"/>
              </a:ext>
            </a:extLst>
          </p:cNvPr>
          <p:cNvSpPr txBox="1"/>
          <p:nvPr/>
        </p:nvSpPr>
        <p:spPr>
          <a:xfrm>
            <a:off x="1391788" y="11338777"/>
            <a:ext cx="7459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sz="2000" kern="1200">
                <a:solidFill>
                  <a:srgbClr val="003865"/>
                </a:solidFill>
                <a:latin typeface="Neue Haas Grotesk Text Pro"/>
              </a:rPr>
              <a:t>Image from J. Hu, et al. Time Walk Measurements. CERN. https://indico.cern.ch/event/143033/contributions/</a:t>
            </a:r>
            <a:endParaRPr lang="en-GB" sz="2000" kern="1200">
              <a:solidFill>
                <a:srgbClr val="003865"/>
              </a:solidFill>
              <a:latin typeface="Neue Haas Grotesk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35581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285B0-B1EB-5AD2-71CD-B42AADBD8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EF32D10-F820-A45B-95FE-E65EEF645D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045" y="1977114"/>
            <a:ext cx="8618606" cy="10100092"/>
          </a:xfrm>
        </p:spPr>
        <p:txBody>
          <a:bodyPr/>
          <a:lstStyle/>
          <a:p>
            <a:r>
              <a:rPr lang="en-US"/>
              <a:t>2.58 -&gt; 1.4 ns resolution after </a:t>
            </a:r>
            <a:r>
              <a:rPr lang="en-US" err="1"/>
              <a:t>timewalk</a:t>
            </a:r>
            <a:r>
              <a:rPr lang="en-US"/>
              <a:t> on coincidence time</a:t>
            </a:r>
          </a:p>
          <a:p>
            <a:r>
              <a:rPr lang="en-US" err="1"/>
              <a:t>HCal</a:t>
            </a:r>
            <a:r>
              <a:rPr lang="en-US"/>
              <a:t> expected resolution ~1 ns</a:t>
            </a:r>
          </a:p>
          <a:p>
            <a:r>
              <a:rPr lang="en-US"/>
              <a:t>Unexplained bump at -40 ns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Not a rigorous treatment, just to understand the </a:t>
            </a:r>
            <a:r>
              <a:rPr lang="en-US" err="1"/>
              <a:t>timwalk</a:t>
            </a:r>
            <a:r>
              <a:rPr lang="en-US"/>
              <a:t> contribution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1F729-B646-0EBB-B3A0-D4A398BF6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7B18D-9BB0-031D-420B-FE1F68ED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 anchor="ctr">
            <a:normAutofit/>
          </a:bodyPr>
          <a:lstStyle/>
          <a:p>
            <a:r>
              <a:rPr lang="en-GB" err="1"/>
              <a:t>Timewalk</a:t>
            </a:r>
            <a:r>
              <a:rPr lang="en-GB"/>
              <a:t> in </a:t>
            </a:r>
            <a:r>
              <a:rPr lang="en-GB" err="1"/>
              <a:t>HCal</a:t>
            </a:r>
            <a:endParaRPr lang="en-GB"/>
          </a:p>
        </p:txBody>
      </p:sp>
      <p:pic>
        <p:nvPicPr>
          <p:cNvPr id="3" name="Picture Placeholder 11" descr="A graph of a normalized curve&#10;&#10;AI-generated content may be incorrect.">
            <a:extLst>
              <a:ext uri="{FF2B5EF4-FFF2-40B4-BE49-F238E27FC236}">
                <a16:creationId xmlns:a16="http://schemas.microsoft.com/office/drawing/2014/main" id="{723F0AD1-4F21-5D05-9D94-33EC00D61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1" y="3090978"/>
            <a:ext cx="12993522" cy="7471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4136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3C4E-C6CF-2B2B-FBEC-B3F35E791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HCal</a:t>
            </a:r>
            <a:r>
              <a:rPr lang="en-GB" dirty="0"/>
              <a:t> TDC calibrations</a:t>
            </a:r>
            <a:endParaRPr lang="en-GB" b="0" dirty="0">
              <a:solidFill>
                <a:srgbClr val="000000"/>
              </a:solidFill>
            </a:endParaRPr>
          </a:p>
        </p:txBody>
      </p:sp>
      <p:pic>
        <p:nvPicPr>
          <p:cNvPr id="5" name="Content Placeholder 4" descr="A graph of a cluster&#10;&#10;AI-generated content may be incorrect.">
            <a:extLst>
              <a:ext uri="{FF2B5EF4-FFF2-40B4-BE49-F238E27FC236}">
                <a16:creationId xmlns:a16="http://schemas.microsoft.com/office/drawing/2014/main" id="{8AFC426C-38F7-595E-DED7-75963C428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176" y="3424894"/>
            <a:ext cx="8773056" cy="632296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F811D-BCD0-6443-6ED0-B11BE551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 dirty="0">
                <a:solidFill>
                  <a:srgbClr val="003865"/>
                </a:solidFill>
                <a:latin typeface="Neue Haas Grotesk Text Pro"/>
              </a:rPr>
              <a:t>Andrew Cheyne - </a:t>
            </a:r>
            <a:r>
              <a:rPr lang="en-US" kern="1200" dirty="0" err="1">
                <a:solidFill>
                  <a:srgbClr val="003865"/>
                </a:solidFill>
                <a:latin typeface="Neue Haas Grotesk Text Pro"/>
              </a:rPr>
              <a:t>GEn</a:t>
            </a:r>
            <a:r>
              <a:rPr lang="en-US" kern="1200" dirty="0">
                <a:solidFill>
                  <a:srgbClr val="003865"/>
                </a:solidFill>
                <a:latin typeface="Neue Haas Grotesk Text Pro"/>
              </a:rPr>
              <a:t>-RP seminar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A9D10-CA76-625A-AD9B-20A395D8BBE3}"/>
              </a:ext>
            </a:extLst>
          </p:cNvPr>
          <p:cNvSpPr txBox="1"/>
          <p:nvPr/>
        </p:nvSpPr>
        <p:spPr>
          <a:xfrm>
            <a:off x="770466" y="10866966"/>
            <a:ext cx="12196232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2880" tIns="91440" rIns="18288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sz="2400" kern="1200" dirty="0">
                <a:solidFill>
                  <a:srgbClr val="003865"/>
                </a:solidFill>
                <a:latin typeface="Neue Haas Grotesk Text Pro"/>
              </a:rPr>
              <a:t>hcal_clus_size2 &gt; 1: pass=713149 all=844438 -- eff=84.45 % cumulative eff=7.30 % </a:t>
            </a:r>
          </a:p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endParaRPr lang="en-US" sz="2400" kern="1200" dirty="0">
              <a:solidFill>
                <a:srgbClr val="003865"/>
              </a:solidFill>
              <a:latin typeface="Neue Haas Grotesk Text Pro"/>
            </a:endParaRPr>
          </a:p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sz="2400" kern="1200" dirty="0">
                <a:solidFill>
                  <a:srgbClr val="003865"/>
                </a:solidFill>
                <a:latin typeface="Neue Haas Grotesk Text Pro"/>
              </a:rPr>
              <a:t>Time cut_1: pass=677507 all=713149 -- eff=95.00 % cumulative eff=6.94 % </a:t>
            </a:r>
          </a:p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sz="2400" kern="1200" dirty="0">
                <a:solidFill>
                  <a:srgbClr val="003865"/>
                </a:solidFill>
                <a:latin typeface="Neue Haas Grotesk Text Pro"/>
              </a:rPr>
              <a:t>Time cut_2: pass=474933 all=677507 -- eff=70.10 % cumulative eff=4.86 %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9DB61-0D00-5117-F9CA-D376E9BB36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810" r="139" b="-143"/>
          <a:stretch/>
        </p:blipFill>
        <p:spPr>
          <a:xfrm>
            <a:off x="10214947" y="1699846"/>
            <a:ext cx="13547518" cy="896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2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Motivation: Form Factors world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1205">
              <a:defRPr sz="7280"/>
            </a:pPr>
            <a:r>
              <a:rPr lang="en-GB" noProof="0" dirty="0"/>
              <a:t>Motivation: </a:t>
            </a:r>
            <a:r>
              <a:rPr lang="en-GB" sz="5460" b="0" noProof="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Form Factors world data</a:t>
            </a:r>
          </a:p>
        </p:txBody>
      </p:sp>
      <p:sp>
        <p:nvSpPr>
          <p:cNvPr id="274" name="Super BigBite Spectrometer (SBS) at Jefferson Lab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GB" noProof="0" dirty="0"/>
              <a:t>Super </a:t>
            </a:r>
            <a:r>
              <a:rPr lang="en-GB" noProof="0" dirty="0" err="1"/>
              <a:t>BigBite</a:t>
            </a:r>
            <a:r>
              <a:rPr lang="en-GB" noProof="0" dirty="0"/>
              <a:t> Spectrometer (SBS) at Jefferson Lab</a:t>
            </a:r>
          </a:p>
        </p:txBody>
      </p:sp>
      <p:sp>
        <p:nvSpPr>
          <p:cNvPr id="276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6</a:t>
            </a:fld>
            <a:endParaRPr lang="en-GB" noProof="0" dirty="0"/>
          </a:p>
        </p:txBody>
      </p:sp>
      <p:pic>
        <p:nvPicPr>
          <p:cNvPr id="277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Explanation of"/>
          <p:cNvSpPr txBox="1"/>
          <p:nvPr/>
        </p:nvSpPr>
        <p:spPr>
          <a:xfrm>
            <a:off x="11216907" y="-2018392"/>
            <a:ext cx="417850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5D5D5"/>
                </a:solidFill>
              </a:defRPr>
            </a:lvl1pPr>
          </a:lstStyle>
          <a:p>
            <a:r>
              <a:rPr lang="en-GB" noProof="0" dirty="0"/>
              <a:t>Explanation of </a:t>
            </a:r>
          </a:p>
        </p:txBody>
      </p:sp>
      <p:grpSp>
        <p:nvGrpSpPr>
          <p:cNvPr id="281" name="Image Gallery"/>
          <p:cNvGrpSpPr/>
          <p:nvPr/>
        </p:nvGrpSpPr>
        <p:grpSpPr>
          <a:xfrm>
            <a:off x="12604594" y="3543860"/>
            <a:ext cx="10658181" cy="8964330"/>
            <a:chOff x="0" y="515339"/>
            <a:chExt cx="10658180" cy="8964329"/>
          </a:xfrm>
        </p:grpSpPr>
        <p:pic>
          <p:nvPicPr>
            <p:cNvPr id="279" name="GenRP-datapoint(holly) (1).png" descr="GenRP-datapoint(holly) (1)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515339"/>
              <a:ext cx="10658180" cy="7860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" name="Lack of GEn information at higher Q2"/>
            <p:cNvSpPr/>
            <p:nvPr/>
          </p:nvSpPr>
          <p:spPr>
            <a:xfrm>
              <a:off x="0" y="8967501"/>
              <a:ext cx="10658180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noProof="0" dirty="0"/>
                <a:t>Lack of </a:t>
              </a:r>
              <a:r>
                <a:rPr lang="en-GB" noProof="0" dirty="0" err="1"/>
                <a:t>GEn</a:t>
              </a:r>
              <a:r>
                <a:rPr lang="en-GB" noProof="0" dirty="0"/>
                <a:t> information at higher Q2</a:t>
              </a:r>
            </a:p>
          </p:txBody>
        </p:sp>
      </p:grpSp>
      <p:sp>
        <p:nvSpPr>
          <p:cNvPr id="282" name="Rectangle"/>
          <p:cNvSpPr/>
          <p:nvPr/>
        </p:nvSpPr>
        <p:spPr>
          <a:xfrm>
            <a:off x="12446000" y="2908300"/>
            <a:ext cx="11760200" cy="8686800"/>
          </a:xfrm>
          <a:prstGeom prst="rect">
            <a:avLst/>
          </a:prstGeom>
          <a:ln w="63500">
            <a:solidFill>
              <a:schemeClr val="accent1">
                <a:lumOff val="-13575"/>
                <a:alpha val="21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83" name="Neutron"/>
          <p:cNvSpPr txBox="1"/>
          <p:nvPr/>
        </p:nvSpPr>
        <p:spPr>
          <a:xfrm rot="5400000">
            <a:off x="22411690" y="6635394"/>
            <a:ext cx="229362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lang="en-GB" noProof="0" dirty="0"/>
              <a:t>Neutron</a:t>
            </a:r>
          </a:p>
        </p:txBody>
      </p:sp>
      <p:sp>
        <p:nvSpPr>
          <p:cNvPr id="284" name="GE"/>
          <p:cNvSpPr txBox="1"/>
          <p:nvPr/>
        </p:nvSpPr>
        <p:spPr>
          <a:xfrm>
            <a:off x="17526000" y="2859684"/>
            <a:ext cx="82529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noProof="0" dirty="0"/>
              <a:t>G</a:t>
            </a:r>
            <a:r>
              <a:rPr lang="en-GB" baseline="-5999" noProof="0" dirty="0"/>
              <a:t>E</a:t>
            </a:r>
          </a:p>
        </p:txBody>
      </p:sp>
      <p:sp>
        <p:nvSpPr>
          <p:cNvPr id="9" name="Suite of experiments aiming to measure GMn, GEn, and GEp at high 4-momentum transfer (Q2)…">
            <a:extLst>
              <a:ext uri="{FF2B5EF4-FFF2-40B4-BE49-F238E27FC236}">
                <a16:creationId xmlns:a16="http://schemas.microsoft.com/office/drawing/2014/main" id="{78B2A14E-2E54-F8ED-21D3-8A2B9FE5EEC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67633" y="3131552"/>
            <a:ext cx="11468101" cy="98027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95300" indent="-495300">
              <a:defRPr sz="3900"/>
            </a:pPr>
            <a:r>
              <a:rPr lang="en-GB" noProof="0" dirty="0"/>
              <a:t>Suite of experiments aiming to measure </a:t>
            </a:r>
            <a:r>
              <a:rPr lang="en-GB" b="1" noProof="0" dirty="0" err="1"/>
              <a:t>GMn</a:t>
            </a:r>
            <a:r>
              <a:rPr lang="en-GB" noProof="0" dirty="0"/>
              <a:t>, </a:t>
            </a:r>
            <a:r>
              <a:rPr lang="en-GB" b="1" noProof="0" dirty="0" err="1"/>
              <a:t>GEn</a:t>
            </a:r>
            <a:r>
              <a:rPr lang="en-GB" noProof="0" dirty="0"/>
              <a:t>, and </a:t>
            </a:r>
            <a:r>
              <a:rPr lang="en-GB" b="1" noProof="0" dirty="0" err="1"/>
              <a:t>GEp</a:t>
            </a:r>
            <a:r>
              <a:rPr lang="en-GB" noProof="0" dirty="0"/>
              <a:t> at high 4-momentum transfer (Q</a:t>
            </a:r>
            <a:r>
              <a:rPr lang="en-GB" baseline="31999" noProof="0" dirty="0"/>
              <a:t>2</a:t>
            </a:r>
            <a:r>
              <a:rPr lang="en-GB" noProof="0" dirty="0"/>
              <a:t>)</a:t>
            </a:r>
          </a:p>
          <a:p>
            <a:pPr marL="495300" indent="-495300">
              <a:defRPr sz="3900"/>
            </a:pPr>
            <a:r>
              <a:rPr lang="en-GB" noProof="0" dirty="0"/>
              <a:t>A range of techniques for form factor extraction:</a:t>
            </a:r>
          </a:p>
          <a:p>
            <a:pPr marL="1104900" lvl="1" indent="-495300">
              <a:defRPr sz="3900"/>
            </a:pPr>
            <a:r>
              <a:rPr lang="en-GB" sz="3600" noProof="0" dirty="0" err="1"/>
              <a:t>GMn</a:t>
            </a:r>
            <a:r>
              <a:rPr lang="en-GB" sz="3600" noProof="0" dirty="0"/>
              <a:t> - cross section ratio measurement </a:t>
            </a:r>
            <a:r>
              <a:rPr lang="en-GB" sz="3200" i="1" noProof="0" dirty="0"/>
              <a:t>(run completed)</a:t>
            </a:r>
          </a:p>
          <a:p>
            <a:pPr marL="1104900" lvl="1" indent="-495300">
              <a:defRPr sz="3900"/>
            </a:pPr>
            <a:r>
              <a:rPr lang="en-GB" sz="3600" noProof="0" dirty="0" err="1"/>
              <a:t>GEn</a:t>
            </a:r>
            <a:r>
              <a:rPr lang="en-GB" sz="3600" noProof="0" dirty="0"/>
              <a:t>-II - double polarisation (polarised target) </a:t>
            </a:r>
            <a:r>
              <a:rPr lang="en-GB" sz="3200" i="1" noProof="0" dirty="0"/>
              <a:t>(run completed)</a:t>
            </a:r>
          </a:p>
          <a:p>
            <a:pPr marL="1104900" lvl="1" indent="-495300">
              <a:defRPr sz="3900" b="1"/>
            </a:pPr>
            <a:r>
              <a:rPr lang="en-GB" sz="3600" noProof="0" dirty="0" err="1"/>
              <a:t>GEn</a:t>
            </a:r>
            <a:r>
              <a:rPr lang="en-GB" sz="3600" noProof="0" dirty="0"/>
              <a:t>-RP - double polarisation (charge-exchange channel) </a:t>
            </a:r>
            <a:r>
              <a:rPr lang="en-GB" sz="3200" i="1" noProof="0" dirty="0"/>
              <a:t>(run completed)</a:t>
            </a:r>
          </a:p>
          <a:p>
            <a:pPr marL="1104900" lvl="1" indent="-495300">
              <a:defRPr sz="3900"/>
            </a:pPr>
            <a:r>
              <a:rPr lang="en-GB" sz="3600" noProof="0" dirty="0" err="1"/>
              <a:t>GEp</a:t>
            </a:r>
            <a:r>
              <a:rPr lang="en-GB" sz="3600" noProof="0" dirty="0"/>
              <a:t>-V - double polarisation </a:t>
            </a:r>
            <a:r>
              <a:rPr lang="en-GB" sz="3200" i="1" noProof="0" dirty="0"/>
              <a:t>(running now)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586">
        <p:fade/>
      </p:transition>
    </mc:Choice>
    <mc:Fallback>
      <p:transition spd="med" advTm="22586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7885F-53AA-56C9-37B8-CD77D941E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3A14-0AEB-875B-F1B8-8858E6D8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HCal</a:t>
            </a:r>
            <a:r>
              <a:rPr lang="en-GB" dirty="0"/>
              <a:t> TDC calibrations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4EDE3-0BFA-DF15-42A0-0F8A568CD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 dirty="0">
                <a:solidFill>
                  <a:srgbClr val="003865"/>
                </a:solidFill>
                <a:latin typeface="Neue Haas Grotesk Text Pro"/>
              </a:rPr>
              <a:t>Andrew Cheyne - </a:t>
            </a:r>
            <a:r>
              <a:rPr lang="en-US" kern="1200" dirty="0" err="1">
                <a:solidFill>
                  <a:srgbClr val="003865"/>
                </a:solidFill>
                <a:latin typeface="Neue Haas Grotesk Text Pro"/>
              </a:rPr>
              <a:t>GEn</a:t>
            </a:r>
            <a:r>
              <a:rPr lang="en-US" kern="1200" dirty="0">
                <a:solidFill>
                  <a:srgbClr val="003865"/>
                </a:solidFill>
                <a:latin typeface="Neue Haas Grotesk Text Pro"/>
              </a:rPr>
              <a:t>-RP seminar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BE6912-EA74-7D71-14CB-A2132896F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6767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C3C5-FCFE-4BC7-B96D-0C9A7517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Electron arm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6DB2C-0CDE-14AD-1AF7-C8213A329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582" y="2300795"/>
            <a:ext cx="7201008" cy="9729454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Timing hodoscope calibration procedure:</a:t>
            </a:r>
          </a:p>
          <a:p>
            <a:r>
              <a:rPr lang="en-GB" err="1"/>
              <a:t>Timewalk</a:t>
            </a:r>
            <a:endParaRPr lang="en-GB"/>
          </a:p>
          <a:p>
            <a:r>
              <a:rPr lang="en-GB"/>
              <a:t>Meantime align</a:t>
            </a:r>
          </a:p>
          <a:p>
            <a:r>
              <a:rPr lang="en-GB"/>
              <a:t>GEM track match</a:t>
            </a:r>
          </a:p>
          <a:p>
            <a:r>
              <a:rPr lang="en-GB"/>
              <a:t>Scintillation speed correction</a:t>
            </a:r>
          </a:p>
          <a:p>
            <a:r>
              <a:rPr lang="en-GB"/>
              <a:t>Time of Flight corrections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D3B8A-206E-C30C-01E5-BD2FD10C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pic>
        <p:nvPicPr>
          <p:cNvPr id="5124" name="Picture 4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6643D752-DE91-0560-B473-B123E550A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8"/>
          <a:stretch/>
        </p:blipFill>
        <p:spPr bwMode="auto">
          <a:xfrm>
            <a:off x="9073469" y="2300795"/>
            <a:ext cx="14483274" cy="623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643B6207-C566-272A-3220-C889E7F9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420" y="6116974"/>
            <a:ext cx="10103420" cy="71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A753D18-D89E-148A-4DA6-F3F0B7E5D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38" y="7431520"/>
            <a:ext cx="16934724" cy="58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10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ED397-29F4-9894-95D9-AB277AF4B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67E8-2D65-6127-D8A8-30B79567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Electron arm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4EAB1-F47E-4A42-024B-8F2935AE8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857" y="2290911"/>
            <a:ext cx="7017170" cy="5489894"/>
          </a:xfrm>
        </p:spPr>
        <p:txBody>
          <a:bodyPr/>
          <a:lstStyle/>
          <a:p>
            <a:r>
              <a:rPr lang="en-GB"/>
              <a:t>As mentioned there is a significant effect of the poor trigger resolution on the hodoscope</a:t>
            </a:r>
          </a:p>
          <a:p>
            <a:r>
              <a:rPr lang="en-GB"/>
              <a:t>Andrew Puckett P &amp; Gary Penman showed for </a:t>
            </a:r>
            <a:r>
              <a:rPr lang="en-GB" err="1"/>
              <a:t>GMn</a:t>
            </a:r>
            <a:r>
              <a:rPr lang="en-GB"/>
              <a:t> and </a:t>
            </a:r>
            <a:r>
              <a:rPr lang="en-GB" err="1"/>
              <a:t>GEn</a:t>
            </a:r>
            <a:r>
              <a:rPr lang="en-GB"/>
              <a:t> it is possible to observe the beam RF structure in the hodoscope</a:t>
            </a:r>
          </a:p>
          <a:p>
            <a:r>
              <a:rPr lang="en-GB"/>
              <a:t>Could be used instead of trigger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C829-5194-66D9-6E09-67252D07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pic>
        <p:nvPicPr>
          <p:cNvPr id="7172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66DAD1E-0EB0-44ED-0761-E3F1D5AB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944" y="3533879"/>
            <a:ext cx="12628064" cy="729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 diagram of a waveform&#10;&#10;AI-generated content may be incorrect.">
            <a:extLst>
              <a:ext uri="{FF2B5EF4-FFF2-40B4-BE49-F238E27FC236}">
                <a16:creationId xmlns:a16="http://schemas.microsoft.com/office/drawing/2014/main" id="{2E0DF106-BC14-69C4-4E14-67B02C10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77" y="8646682"/>
            <a:ext cx="8834398" cy="38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6827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5F46F-CB65-6937-3B39-00F7E2DA8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F2E2-54FC-C80A-6B0E-C202564D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RF beam structure in </a:t>
            </a:r>
            <a:r>
              <a:rPr lang="en-GB" err="1"/>
              <a:t>GEn</a:t>
            </a:r>
            <a:r>
              <a:rPr lang="en-GB"/>
              <a:t>-RP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DA1B2-5649-3FDB-0466-4B88ABF5D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581" y="2300795"/>
            <a:ext cx="10906418" cy="3990278"/>
          </a:xfrm>
        </p:spPr>
        <p:txBody>
          <a:bodyPr>
            <a:normAutofit/>
          </a:bodyPr>
          <a:lstStyle/>
          <a:p>
            <a:r>
              <a:rPr lang="en-GB" sz="3600"/>
              <a:t>Fold this over by 2.004ns </a:t>
            </a:r>
          </a:p>
          <a:p>
            <a:r>
              <a:rPr lang="en-GB" sz="3600"/>
              <a:t>Adjust bar meantime to align all peaks at the same 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F3FD3-3F47-01F2-9C69-24972D86D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pic>
        <p:nvPicPr>
          <p:cNvPr id="8194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937FCD46-9962-E193-09B5-692BBD19F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5"/>
          <a:stretch/>
        </p:blipFill>
        <p:spPr bwMode="auto">
          <a:xfrm>
            <a:off x="14684279" y="1906728"/>
            <a:ext cx="8285138" cy="1117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 screen shot of a graph&#10;&#10;AI-generated content may be incorrect.">
            <a:extLst>
              <a:ext uri="{FF2B5EF4-FFF2-40B4-BE49-F238E27FC236}">
                <a16:creationId xmlns:a16="http://schemas.microsoft.com/office/drawing/2014/main" id="{8912A02C-8070-6E9C-1BFC-3A97C4843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2" t="9176" r="24452" b="738"/>
          <a:stretch/>
        </p:blipFill>
        <p:spPr bwMode="auto">
          <a:xfrm>
            <a:off x="2085494" y="6291073"/>
            <a:ext cx="3908488" cy="56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7F720558-4067-7426-0103-36716160D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9" t="11144" r="9752" b="6080"/>
          <a:stretch/>
        </p:blipFill>
        <p:spPr bwMode="auto">
          <a:xfrm>
            <a:off x="7802247" y="6089905"/>
            <a:ext cx="4758698" cy="585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5BB5D8-187D-FEC2-9651-8E7B8BA2681C}"/>
              </a:ext>
            </a:extLst>
          </p:cNvPr>
          <p:cNvSpPr txBox="1"/>
          <p:nvPr/>
        </p:nvSpPr>
        <p:spPr>
          <a:xfrm>
            <a:off x="1719872" y="11573287"/>
            <a:ext cx="44422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GB" sz="3600" kern="1200">
                <a:solidFill>
                  <a:srgbClr val="003865"/>
                </a:solidFill>
                <a:latin typeface="Neue Haas Grotesk Text Pro"/>
              </a:rPr>
              <a:t>All bars mod(2.004)</a:t>
            </a:r>
          </a:p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GB" sz="3600" kern="1200">
                <a:solidFill>
                  <a:srgbClr val="003865"/>
                </a:solidFill>
                <a:latin typeface="Neue Haas Grotesk Text Pro"/>
              </a:rPr>
              <a:t>Vs bar 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5DE15-C639-F80A-C8E8-F264D4083E26}"/>
              </a:ext>
            </a:extLst>
          </p:cNvPr>
          <p:cNvSpPr txBox="1"/>
          <p:nvPr/>
        </p:nvSpPr>
        <p:spPr>
          <a:xfrm>
            <a:off x="7802246" y="11685649"/>
            <a:ext cx="12198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GB" sz="3600" kern="1200">
                <a:solidFill>
                  <a:srgbClr val="003865"/>
                </a:solidFill>
                <a:latin typeface="Neue Haas Grotesk Text Pro"/>
              </a:rPr>
              <a:t>Bar 53 mod(2.004)</a:t>
            </a:r>
          </a:p>
        </p:txBody>
      </p:sp>
    </p:spTree>
    <p:extLst>
      <p:ext uri="{BB962C8B-B14F-4D97-AF65-F5344CB8AC3E}">
        <p14:creationId xmlns:p14="http://schemas.microsoft.com/office/powerpoint/2010/main" val="4976826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5" name="Content Placeholder 1">
            <a:extLst>
              <a:ext uri="{FF2B5EF4-FFF2-40B4-BE49-F238E27FC236}">
                <a16:creationId xmlns:a16="http://schemas.microsoft.com/office/drawing/2014/main" id="{C4F50E62-3857-7641-C272-676494E8A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044" y="1977114"/>
            <a:ext cx="10363200" cy="10100092"/>
          </a:xfrm>
        </p:spPr>
        <p:txBody>
          <a:bodyPr>
            <a:normAutofit/>
          </a:bodyPr>
          <a:lstStyle/>
          <a:p>
            <a:r>
              <a:rPr lang="en-US" sz="3600"/>
              <a:t>Instead of modulus folding I tried fitting the whole distribution</a:t>
            </a:r>
          </a:p>
          <a:p>
            <a:endParaRPr lang="en-US" sz="3600"/>
          </a:p>
          <a:p>
            <a:endParaRPr lang="en-US" sz="3600"/>
          </a:p>
          <a:p>
            <a:pPr marL="0" indent="0">
              <a:buNone/>
            </a:pPr>
            <a:r>
              <a:rPr lang="en-US" sz="3600"/>
              <a:t>Where:</a:t>
            </a:r>
          </a:p>
          <a:p>
            <a:pPr marL="0" indent="0">
              <a:buNone/>
            </a:pPr>
            <a:r>
              <a:rPr lang="en-US" sz="3600"/>
              <a:t>Gaussian​ part</a:t>
            </a:r>
          </a:p>
          <a:p>
            <a:r>
              <a:rPr lang="en-US" sz="3600"/>
              <a:t>[0] = amplitude, [1] = mean/center, [2] = sigma/width​</a:t>
            </a:r>
          </a:p>
          <a:p>
            <a:pPr marL="0" indent="0">
              <a:buNone/>
            </a:pPr>
            <a:r>
              <a:rPr lang="en-US" sz="3600"/>
              <a:t>Modulation​ part</a:t>
            </a:r>
          </a:p>
          <a:p>
            <a:r>
              <a:rPr lang="en-US" sz="3600"/>
              <a:t>[3] = modulation amplitude, </a:t>
            </a:r>
            <a:r>
              <a:rPr lang="en-US" sz="3600" b="1"/>
              <a:t>[4] = phase shift</a:t>
            </a:r>
            <a:r>
              <a:rPr lang="en-US" sz="3600"/>
              <a:t>, [5] = modulation sigma/width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5AF411E-92CE-A62D-E580-E73090E8DF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77656" y="5274482"/>
            <a:ext cx="10363200" cy="74355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D0D14-7BE1-2BE2-A99A-9011B9CC3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sp>
        <p:nvSpPr>
          <p:cNvPr id="9236" name="Title 4">
            <a:extLst>
              <a:ext uri="{FF2B5EF4-FFF2-40B4-BE49-F238E27FC236}">
                <a16:creationId xmlns:a16="http://schemas.microsoft.com/office/drawing/2014/main" id="{475D0775-432B-1FA3-75A6-C3B571D65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02" y="-3"/>
            <a:ext cx="18570872" cy="1425038"/>
          </a:xfrm>
        </p:spPr>
        <p:txBody>
          <a:bodyPr/>
          <a:lstStyle/>
          <a:p>
            <a:endParaRPr lang="en-US"/>
          </a:p>
        </p:txBody>
      </p:sp>
      <p:pic>
        <p:nvPicPr>
          <p:cNvPr id="9220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8890D6A-4F28-5FF1-ECDB-77942357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37" y="3648836"/>
            <a:ext cx="19861186" cy="12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 graph of a number and a number of numbers&#10;&#10;AI-generated content may be incorrect.">
            <a:extLst>
              <a:ext uri="{FF2B5EF4-FFF2-40B4-BE49-F238E27FC236}">
                <a16:creationId xmlns:a16="http://schemas.microsoft.com/office/drawing/2014/main" id="{80E6371B-2753-6903-78EA-2524B70A6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9"/>
          <a:stretch/>
        </p:blipFill>
        <p:spPr bwMode="auto">
          <a:xfrm>
            <a:off x="12458045" y="5166468"/>
            <a:ext cx="11802422" cy="743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A7031-222A-3CA1-D525-F50074B76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CE44FB0-C5BC-80D9-3289-5B2FF075100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569006" y="3278041"/>
            <a:ext cx="16340276" cy="782568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C5FA5-4741-2420-B0D9-3DA86953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</a:t>
            </a:r>
            <a:r>
              <a:rPr lang="en-US" kern="1200" err="1">
                <a:solidFill>
                  <a:srgbClr val="003865"/>
                </a:solidFill>
                <a:latin typeface="Neue Haas Grotesk Text Pro"/>
              </a:rPr>
              <a:t>GEn</a:t>
            </a: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-RP seminar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54072C-DF3B-EBD7-7FA5-343B1D820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1" y="1841500"/>
            <a:ext cx="7172326" cy="10680700"/>
          </a:xfrm>
        </p:spPr>
        <p:txBody>
          <a:bodyPr anchor="ctr">
            <a:normAutofit/>
          </a:bodyPr>
          <a:lstStyle/>
          <a:p>
            <a:r>
              <a:rPr lang="en-US" sz="3600"/>
              <a:t>These offsets align the RF structure well</a:t>
            </a:r>
          </a:p>
          <a:p>
            <a:endParaRPr lang="en-US" sz="3600"/>
          </a:p>
          <a:p>
            <a:r>
              <a:rPr lang="en-US" sz="3600"/>
              <a:t>It is unclear what to do with these rf offsets at present (work ongoing)</a:t>
            </a:r>
          </a:p>
        </p:txBody>
      </p:sp>
    </p:spTree>
    <p:extLst>
      <p:ext uri="{BB962C8B-B14F-4D97-AF65-F5344CB8AC3E}">
        <p14:creationId xmlns:p14="http://schemas.microsoft.com/office/powerpoint/2010/main" val="34405285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7D26B-7B6E-43BE-F9CC-33D85C4E6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517E-7FB6-C584-9EDA-B26CB144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73469" y="12906007"/>
            <a:ext cx="5610810" cy="730250"/>
          </a:xfrm>
        </p:spPr>
        <p:txBody>
          <a:bodyPr anchor="ctr">
            <a:norm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</a:t>
            </a:r>
            <a:r>
              <a:rPr lang="en-US" kern="1200" err="1">
                <a:solidFill>
                  <a:srgbClr val="003865"/>
                </a:solidFill>
                <a:latin typeface="Neue Haas Grotesk Text Pro"/>
              </a:rPr>
              <a:t>GEn</a:t>
            </a: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-RP seminar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9478AB-3D7C-8471-61BA-C1414CF03D54}"/>
              </a:ext>
            </a:extLst>
          </p:cNvPr>
          <p:cNvSpPr/>
          <p:nvPr/>
        </p:nvSpPr>
        <p:spPr>
          <a:xfrm>
            <a:off x="16530919" y="4135718"/>
            <a:ext cx="7446682" cy="64187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spcBef>
                <a:spcPts val="0"/>
              </a:spcBef>
            </a:pPr>
            <a:endParaRPr lang="en-GB" sz="3600" kern="1200">
              <a:solidFill>
                <a:srgbClr val="003865"/>
              </a:solidFill>
              <a:latin typeface="Neue Haas Grotesk Text Pro"/>
            </a:endParaRPr>
          </a:p>
        </p:txBody>
      </p:sp>
      <p:pic>
        <p:nvPicPr>
          <p:cNvPr id="1026" name="Picture 2" descr="A graph of a blue and red line&#10;&#10;AI-generated content may be incorrect.">
            <a:extLst>
              <a:ext uri="{FF2B5EF4-FFF2-40B4-BE49-F238E27FC236}">
                <a16:creationId xmlns:a16="http://schemas.microsoft.com/office/drawing/2014/main" id="{7D8727A4-0BE6-8E52-5018-542E7844947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r="3163"/>
          <a:stretch/>
        </p:blipFill>
        <p:spPr bwMode="auto">
          <a:xfrm>
            <a:off x="13121199" y="1840676"/>
            <a:ext cx="10856402" cy="81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 graph of a number and a number of numbers&#10;&#10;AI-generated content may be incorrect.">
            <a:extLst>
              <a:ext uri="{FF2B5EF4-FFF2-40B4-BE49-F238E27FC236}">
                <a16:creationId xmlns:a16="http://schemas.microsoft.com/office/drawing/2014/main" id="{553CF485-5C3A-502D-BD47-4282EABB5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9"/>
          <a:stretch/>
        </p:blipFill>
        <p:spPr bwMode="auto">
          <a:xfrm>
            <a:off x="658225" y="1840676"/>
            <a:ext cx="11802422" cy="743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7A89B5-EBF8-7579-FFAD-D99B02985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28108" y="9786410"/>
            <a:ext cx="13465076" cy="2609456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Two independent methods of looking at hodoscope resolution without reference time contribution. </a:t>
            </a:r>
          </a:p>
          <a:p>
            <a:pPr algn="ctr"/>
            <a:r>
              <a:rPr lang="en-US" sz="3600"/>
              <a:t>Both show around 570ps resolution.</a:t>
            </a: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5545900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8A509-8787-CABD-8EEC-8302CABA5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E134-9823-715C-3D04-ACEC06FF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Expected resolution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03BB6-1AE2-AFB0-D594-9643B304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US" kern="1200">
                <a:solidFill>
                  <a:srgbClr val="003865"/>
                </a:solidFill>
                <a:latin typeface="Neue Haas Grotesk Text Pro"/>
              </a:rPr>
              <a:t>Andrew Cheyne - GEn-RP seminar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0DB5E62-5CB2-0F7F-FAEE-12859A3664FB}"/>
              </a:ext>
            </a:extLst>
          </p:cNvPr>
          <p:cNvSpPr txBox="1">
            <a:spLocks/>
          </p:cNvSpPr>
          <p:nvPr/>
        </p:nvSpPr>
        <p:spPr>
          <a:xfrm>
            <a:off x="1580300" y="7345084"/>
            <a:ext cx="7723632" cy="45227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buNone/>
            </a:pPr>
            <a:r>
              <a:rPr lang="en-US" sz="3600">
                <a:solidFill>
                  <a:srgbClr val="003865"/>
                </a:solidFill>
                <a:latin typeface="Neue Haas Grotesk Text Pro"/>
              </a:rPr>
              <a:t>500 </a:t>
            </a:r>
            <a:r>
              <a:rPr lang="en-US" sz="3600" err="1">
                <a:solidFill>
                  <a:srgbClr val="003865"/>
                </a:solidFill>
                <a:latin typeface="Neue Haas Grotesk Text Pro"/>
              </a:rPr>
              <a:t>ps</a:t>
            </a:r>
            <a:r>
              <a:rPr lang="en-US" sz="3600">
                <a:solidFill>
                  <a:srgbClr val="003865"/>
                </a:solidFill>
                <a:latin typeface="Neue Haas Grotesk Text Pro"/>
              </a:rPr>
              <a:t> resolution is as expected for Gen-RP kinematics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754C8474-BDD7-7AD2-97D5-A06DA74C26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08" r="-2929"/>
          <a:stretch/>
        </p:blipFill>
        <p:spPr>
          <a:xfrm>
            <a:off x="10779855" y="3085315"/>
            <a:ext cx="12545566" cy="77168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10AC01-1AE6-95AE-9199-8D728C889E9B}"/>
              </a:ext>
            </a:extLst>
          </p:cNvPr>
          <p:cNvSpPr txBox="1"/>
          <p:nvPr/>
        </p:nvSpPr>
        <p:spPr>
          <a:xfrm>
            <a:off x="11759623" y="10887881"/>
            <a:ext cx="10445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hangingPunct="1">
              <a:lnSpc>
                <a:spcPct val="100000"/>
              </a:lnSpc>
              <a:spcBef>
                <a:spcPts val="0"/>
              </a:spcBef>
            </a:pPr>
            <a:r>
              <a:rPr lang="en-GB" sz="2400" kern="1200">
                <a:solidFill>
                  <a:srgbClr val="222222"/>
                </a:solidFill>
                <a:latin typeface="Arial" panose="020B0604020202020204" pitchFamily="34" charset="0"/>
              </a:rPr>
              <a:t>Figure credit: Ralph Marinaro Thesis</a:t>
            </a:r>
            <a:endParaRPr lang="en-GB" sz="2400" kern="1200">
              <a:solidFill>
                <a:srgbClr val="003865"/>
              </a:solidFill>
              <a:latin typeface="Neue Haas Grotesk Text Pr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C7AFA8-8C87-1D62-2895-62F217ACD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81" y="5372495"/>
            <a:ext cx="8767074" cy="1972590"/>
          </a:xfrm>
          <a:prstGeom prst="rect">
            <a:avLst/>
          </a:prstGeom>
          <a:noFill/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F7D44E1-A4DE-6103-B5D1-D61C798E0B13}"/>
              </a:ext>
            </a:extLst>
          </p:cNvPr>
          <p:cNvSpPr/>
          <p:nvPr/>
        </p:nvSpPr>
        <p:spPr>
          <a:xfrm>
            <a:off x="16294608" y="6638544"/>
            <a:ext cx="530352" cy="12070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spcBef>
                <a:spcPts val="0"/>
              </a:spcBef>
            </a:pPr>
            <a:endParaRPr lang="en-GB" sz="3600" kern="1200">
              <a:solidFill>
                <a:srgbClr val="FAFAFA"/>
              </a:solidFill>
              <a:latin typeface="Neue Haas Grotesk Text Pro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FB67CD3-2607-47EC-EB2C-B41DCE4A3611}"/>
              </a:ext>
            </a:extLst>
          </p:cNvPr>
          <p:cNvSpPr/>
          <p:nvPr/>
        </p:nvSpPr>
        <p:spPr>
          <a:xfrm>
            <a:off x="7516368" y="5372495"/>
            <a:ext cx="1115568" cy="19725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spcBef>
                <a:spcPts val="0"/>
              </a:spcBef>
            </a:pPr>
            <a:endParaRPr lang="en-GB" sz="3600" kern="1200">
              <a:solidFill>
                <a:srgbClr val="FAFAFA"/>
              </a:solidFill>
              <a:latin typeface="Neue Haas Grotesk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3420107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734-E10E-E26C-1739-50432D35B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BA3F9-63ED-DE3D-5FE8-2EEEDB5F6D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491EB-4284-8DBD-93FC-9C6C6C1A0CF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noProof="0" dirty="0"/>
              <a:t>Proton data using Polarisation Transfer </a:t>
            </a:r>
            <a:r>
              <a:rPr lang="en-GB" b="1" noProof="0" dirty="0"/>
              <a:t>disagrees</a:t>
            </a:r>
            <a:r>
              <a:rPr lang="en-GB" noProof="0" dirty="0"/>
              <a:t> with Rosenbluth separation method</a:t>
            </a:r>
          </a:p>
          <a:p>
            <a:r>
              <a:rPr lang="en-GB" noProof="0" dirty="0"/>
              <a:t>Rosenbluth relies on a one photon approximation</a:t>
            </a:r>
          </a:p>
          <a:p>
            <a:r>
              <a:rPr lang="en-GB" noProof="0" dirty="0"/>
              <a:t>Radiative corrections do not account for hard two-photon-exchange</a:t>
            </a:r>
          </a:p>
          <a:p>
            <a:pPr marL="0" indent="0">
              <a:buNone/>
            </a:pPr>
            <a:endParaRPr lang="en-GB" noProof="0" dirty="0"/>
          </a:p>
          <a:p>
            <a:pPr marL="609600" lvl="1" indent="0">
              <a:buNone/>
            </a:pPr>
            <a:endParaRPr lang="en-GB" noProof="0" dirty="0"/>
          </a:p>
          <a:p>
            <a:endParaRPr lang="en-GB" noProof="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08DB9D-9EA9-1DB9-E978-CF32C5F1F304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14937985" y="4410066"/>
            <a:ext cx="6702815" cy="72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34284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Colleagues"/>
          <p:cNvSpPr txBox="1">
            <a:spLocks noGrp="1"/>
          </p:cNvSpPr>
          <p:nvPr>
            <p:ph type="body" sz="half" idx="1"/>
          </p:nvPr>
        </p:nvSpPr>
        <p:spPr>
          <a:xfrm>
            <a:off x="815295" y="82257"/>
            <a:ext cx="21971001" cy="3874314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Colleagues</a:t>
            </a:r>
          </a:p>
        </p:txBody>
      </p:sp>
    </p:spTree>
  </p:cSld>
  <p:clrMapOvr>
    <a:masterClrMapping/>
  </p:clrMapOvr>
  <p:transition spd="med" advClick="0"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Motivation: Double polaris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1205">
              <a:defRPr sz="7280"/>
            </a:pPr>
            <a:r>
              <a:rPr lang="en-GB" noProof="0" dirty="0"/>
              <a:t>Motivation: </a:t>
            </a:r>
            <a:r>
              <a:rPr lang="en-GB" sz="5460" b="0" noProof="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Double polarisation </a:t>
            </a:r>
          </a:p>
        </p:txBody>
      </p:sp>
      <p:sp>
        <p:nvSpPr>
          <p:cNvPr id="289" name="Extraction GE through beam(target) polaris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t>Extraction GE through beam(target) polarisation</a:t>
            </a:r>
          </a:p>
        </p:txBody>
      </p:sp>
      <p:sp>
        <p:nvSpPr>
          <p:cNvPr id="290" name="Measuring the transverse and longitudinal polarisations gives direct access to the FF ratio GE/GM"/>
          <p:cNvSpPr txBox="1">
            <a:spLocks noGrp="1"/>
          </p:cNvSpPr>
          <p:nvPr>
            <p:ph type="body" sz="half" idx="1"/>
          </p:nvPr>
        </p:nvSpPr>
        <p:spPr>
          <a:xfrm>
            <a:off x="771076" y="3028520"/>
            <a:ext cx="22743162" cy="46112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lang="en-GB" sz="3900" noProof="0" dirty="0"/>
              <a:t>Measuring the transverse and longitudinal polarisations gives direct access to the FF ratio GE/GM</a:t>
            </a:r>
          </a:p>
          <a:p>
            <a:pPr marL="0" indent="0">
              <a:buSzTx/>
              <a:buNone/>
            </a:pPr>
            <a:endParaRPr lang="en-GB" noProof="0" dirty="0"/>
          </a:p>
        </p:txBody>
      </p:sp>
      <p:sp>
        <p:nvSpPr>
          <p:cNvPr id="29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292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" name="Image Gallery"/>
          <p:cNvGrpSpPr/>
          <p:nvPr/>
        </p:nvGrpSpPr>
        <p:grpSpPr>
          <a:xfrm>
            <a:off x="740933" y="4862085"/>
            <a:ext cx="10985501" cy="7367537"/>
            <a:chOff x="0" y="1552031"/>
            <a:chExt cx="10985500" cy="7367535"/>
          </a:xfrm>
        </p:grpSpPr>
        <p:pic>
          <p:nvPicPr>
            <p:cNvPr id="293" name="polarisation (1).png" descr="polarisation (1).png"/>
            <p:cNvPicPr>
              <a:picLocks noChangeAspect="1"/>
            </p:cNvPicPr>
            <p:nvPr/>
          </p:nvPicPr>
          <p:blipFill>
            <a:blip r:embed="rId4"/>
            <a:srcRect l="9812" r="895"/>
            <a:stretch>
              <a:fillRect/>
            </a:stretch>
          </p:blipFill>
          <p:spPr>
            <a:xfrm>
              <a:off x="0" y="1552031"/>
              <a:ext cx="10985500" cy="6230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" name="Polarisation transfer from a polarised electron to an unpolarised nucleon. Recoiling nucleon then has polarisation components Pt and Pl."/>
            <p:cNvSpPr/>
            <p:nvPr/>
          </p:nvSpPr>
          <p:spPr>
            <a:xfrm>
              <a:off x="0" y="8039100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pPr>
              <a:r>
                <a:t>Polarisation transfer from a polarised electron to an unpolarised nucleon. Recoiling nucleon then has polarisation components P</a:t>
              </a:r>
              <a:r>
                <a:rPr baseline="-5999"/>
                <a:t>t</a:t>
              </a:r>
              <a:r>
                <a:t> and P</a:t>
              </a:r>
              <a:r>
                <a:rPr baseline="-5999"/>
                <a:t>l</a:t>
              </a:r>
              <a:r>
                <a:t>.</a:t>
              </a:r>
            </a:p>
          </p:txBody>
        </p:sp>
      </p:grpSp>
      <p:pic>
        <p:nvPicPr>
          <p:cNvPr id="296" name="Picture 12" descr="Picture 12"/>
          <p:cNvPicPr>
            <a:picLocks noChangeAspect="1"/>
          </p:cNvPicPr>
          <p:nvPr/>
        </p:nvPicPr>
        <p:blipFill>
          <a:blip r:embed="rId5"/>
          <a:srcRect l="867" t="2438" r="867"/>
          <a:stretch>
            <a:fillRect/>
          </a:stretch>
        </p:blipFill>
        <p:spPr>
          <a:xfrm>
            <a:off x="12669832" y="4925384"/>
            <a:ext cx="11121577" cy="6059899"/>
          </a:xfrm>
          <a:prstGeom prst="rect">
            <a:avLst/>
          </a:prstGeom>
          <a:ln w="127000">
            <a:solidFill>
              <a:srgbClr val="011D57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equation.pdf"/>
              <p:cNvSpPr txBox="1"/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en-GB" sz="4800" i="1" noProof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4800" i="1" noProof="0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4800" i="1" noProof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GB" sz="4800" i="1" noProof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4800" i="1" noProof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4800" noProof="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97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9883" y="15705532"/>
                <a:ext cx="7905549" cy="2379880"/>
              </a:xfrm>
              <a:prstGeom prst="rect">
                <a:avLst/>
              </a:prstGeom>
              <a:blipFill>
                <a:blip r:embed="rId6"/>
                <a:stretch>
                  <a:fillRect r="-23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8" name="Rounded Rectangle"/>
          <p:cNvSpPr/>
          <p:nvPr/>
        </p:nvSpPr>
        <p:spPr>
          <a:xfrm>
            <a:off x="13643452" y="7811856"/>
            <a:ext cx="862948" cy="2182667"/>
          </a:xfrm>
          <a:prstGeom prst="roundRect">
            <a:avLst>
              <a:gd name="adj" fmla="val 19453"/>
            </a:avLst>
          </a:prstGeom>
          <a:solidFill>
            <a:schemeClr val="accent4">
              <a:hueOff val="348544"/>
              <a:lumOff val="7139"/>
              <a:alpha val="2538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299" name="Rounded Rectangle"/>
          <p:cNvSpPr/>
          <p:nvPr/>
        </p:nvSpPr>
        <p:spPr>
          <a:xfrm>
            <a:off x="21711924" y="7824556"/>
            <a:ext cx="1130223" cy="2182667"/>
          </a:xfrm>
          <a:prstGeom prst="roundRect">
            <a:avLst>
              <a:gd name="adj" fmla="val 14852"/>
            </a:avLst>
          </a:prstGeom>
          <a:solidFill>
            <a:srgbClr val="D357FE">
              <a:alpha val="2585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00" name="Rounded Rectangle"/>
          <p:cNvSpPr/>
          <p:nvPr/>
        </p:nvSpPr>
        <p:spPr>
          <a:xfrm>
            <a:off x="7476416" y="6202509"/>
            <a:ext cx="556162" cy="1086886"/>
          </a:xfrm>
          <a:prstGeom prst="roundRect">
            <a:avLst>
              <a:gd name="adj" fmla="val 15174"/>
            </a:avLst>
          </a:prstGeom>
          <a:solidFill>
            <a:schemeClr val="accent4">
              <a:hueOff val="348544"/>
              <a:lumOff val="7139"/>
              <a:alpha val="293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01" name="Rounded Rectangle"/>
          <p:cNvSpPr/>
          <p:nvPr/>
        </p:nvSpPr>
        <p:spPr>
          <a:xfrm>
            <a:off x="10163629" y="5910150"/>
            <a:ext cx="625658" cy="831225"/>
          </a:xfrm>
          <a:prstGeom prst="roundRect">
            <a:avLst>
              <a:gd name="adj" fmla="val 13285"/>
            </a:avLst>
          </a:prstGeom>
          <a:solidFill>
            <a:schemeClr val="accent4">
              <a:hueOff val="348544"/>
              <a:lumOff val="7139"/>
              <a:alpha val="3078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 dirty="0"/>
          </a:p>
        </p:txBody>
      </p:sp>
      <p:sp>
        <p:nvSpPr>
          <p:cNvPr id="302" name="N"/>
          <p:cNvSpPr txBox="1"/>
          <p:nvPr/>
        </p:nvSpPr>
        <p:spPr>
          <a:xfrm>
            <a:off x="7480300" y="10001834"/>
            <a:ext cx="471907" cy="6719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2100"/>
                </a:solidFill>
              </a:defRPr>
            </a:lvl1pPr>
          </a:lstStyle>
          <a:p>
            <a:r>
              <a:t>N</a:t>
            </a:r>
          </a:p>
        </p:txBody>
      </p:sp>
      <p:sp>
        <p:nvSpPr>
          <p:cNvPr id="303" name="N'"/>
          <p:cNvSpPr txBox="1"/>
          <p:nvPr/>
        </p:nvSpPr>
        <p:spPr>
          <a:xfrm>
            <a:off x="11226800" y="5747334"/>
            <a:ext cx="609600" cy="6719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2100"/>
                </a:solidFill>
              </a:defRPr>
            </a:lvl1pPr>
          </a:lstStyle>
          <a:p>
            <a:r>
              <a:t>N'</a:t>
            </a:r>
          </a:p>
        </p:txBody>
      </p:sp>
    </p:spTree>
  </p:cSld>
  <p:clrMapOvr>
    <a:masterClrMapping/>
  </p:clrMapOvr>
  <p:transition spd="med" advTm="156046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he GEn-RP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The </a:t>
            </a:r>
            <a:r>
              <a:rPr lang="en-GB" noProof="0" dirty="0" err="1"/>
              <a:t>GEn</a:t>
            </a:r>
            <a:r>
              <a:rPr lang="en-GB" noProof="0" dirty="0"/>
              <a:t>-RP experiment</a:t>
            </a:r>
          </a:p>
        </p:txBody>
      </p:sp>
      <p:sp>
        <p:nvSpPr>
          <p:cNvPr id="308" name="Experiment setup, and recoil polarimetry analysi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0" dirty="0"/>
              <a:t>Experiment setup, and recoil polarimetry analysis</a:t>
            </a:r>
          </a:p>
        </p:txBody>
      </p:sp>
      <p:pic>
        <p:nvPicPr>
          <p:cNvPr id="309" name="Image Gallery" descr="Image Gallery"/>
          <p:cNvPicPr>
            <a:picLocks noChangeAspect="1"/>
          </p:cNvPicPr>
          <p:nvPr/>
        </p:nvPicPr>
        <p:blipFill>
          <a:blip r:embed="rId2"/>
          <a:srcRect t="4026" b="4026"/>
          <a:stretch>
            <a:fillRect/>
          </a:stretch>
        </p:blipFill>
        <p:spPr>
          <a:xfrm>
            <a:off x="17373596" y="419100"/>
            <a:ext cx="6489704" cy="267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.png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48719" y="2616200"/>
            <a:ext cx="3743082" cy="1220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523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Jefferson L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51205">
              <a:defRPr sz="7280"/>
            </a:lvl1pPr>
          </a:lstStyle>
          <a:p>
            <a:r>
              <a:rPr lang="en-GB" noProof="0" dirty="0"/>
              <a:t>Jefferson Lab</a:t>
            </a:r>
          </a:p>
        </p:txBody>
      </p:sp>
      <p:sp>
        <p:nvSpPr>
          <p:cNvPr id="31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noProof="0"/>
              <a:t>9</a:t>
            </a:fld>
            <a:endParaRPr lang="en-GB" noProof="0" dirty="0"/>
          </a:p>
        </p:txBody>
      </p:sp>
      <p:pic>
        <p:nvPicPr>
          <p:cNvPr id="314" name="GLA_logo-white.png" descr="GLA_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519" y="-324118"/>
            <a:ext cx="5578868" cy="250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" name="Image Gallery"/>
          <p:cNvGrpSpPr/>
          <p:nvPr/>
        </p:nvGrpSpPr>
        <p:grpSpPr>
          <a:xfrm>
            <a:off x="516563" y="3397768"/>
            <a:ext cx="23350875" cy="9703484"/>
            <a:chOff x="0" y="0"/>
            <a:chExt cx="23350874" cy="9703483"/>
          </a:xfrm>
        </p:grpSpPr>
        <p:pic>
          <p:nvPicPr>
            <p:cNvPr id="315" name="image14.png" descr="image1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84501" y="0"/>
              <a:ext cx="22580885" cy="9115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" name="Aerial Image of Jefferson Lab"/>
            <p:cNvSpPr/>
            <p:nvPr/>
          </p:nvSpPr>
          <p:spPr>
            <a:xfrm>
              <a:off x="0" y="9191316"/>
              <a:ext cx="23350874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noProof="0" dirty="0"/>
                <a:t>Aerial Image of Jefferson Lab</a:t>
              </a:r>
            </a:p>
          </p:txBody>
        </p:sp>
      </p:grpSp>
      <p:sp>
        <p:nvSpPr>
          <p:cNvPr id="318" name="Continuous Electron Beam Accelerator Facility (CEBAF) and experimental halls"/>
          <p:cNvSpPr txBox="1"/>
          <p:nvPr/>
        </p:nvSpPr>
        <p:spPr>
          <a:xfrm>
            <a:off x="642020" y="2009342"/>
            <a:ext cx="23001275" cy="872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fontScale="92500"/>
          </a:bodyPr>
          <a:lstStyle>
            <a:lvl1pPr defTabSz="718184">
              <a:lnSpc>
                <a:spcPct val="100000"/>
              </a:lnSpc>
              <a:spcBef>
                <a:spcPts val="0"/>
              </a:spcBef>
              <a:defRPr sz="4785" b="1">
                <a:solidFill>
                  <a:srgbClr val="011D57"/>
                </a:solidFill>
              </a:defRPr>
            </a:lvl1pPr>
          </a:lstStyle>
          <a:p>
            <a:r>
              <a:rPr lang="en-GB" noProof="0" dirty="0"/>
              <a:t>Continuous Electron Beam Accelerator Facility (CEBAF) and experimental halls</a:t>
            </a:r>
          </a:p>
        </p:txBody>
      </p:sp>
      <p:sp>
        <p:nvSpPr>
          <p:cNvPr id="319" name="Hall A"/>
          <p:cNvSpPr/>
          <p:nvPr/>
        </p:nvSpPr>
        <p:spPr>
          <a:xfrm rot="1200000">
            <a:off x="2985609" y="10126214"/>
            <a:ext cx="1203471" cy="601893"/>
          </a:xfrm>
          <a:prstGeom prst="rightArrow">
            <a:avLst>
              <a:gd name="adj1" fmla="val 57129"/>
              <a:gd name="adj2" fmla="val 59080"/>
            </a:avLst>
          </a:prstGeom>
          <a:solidFill>
            <a:srgbClr val="864FFE">
              <a:alpha val="80165"/>
            </a:srgbClr>
          </a:solidFill>
          <a:ln w="12700">
            <a:solidFill>
              <a:srgbClr val="FFFFFF">
                <a:alpha val="80165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Hall A</a:t>
            </a:r>
          </a:p>
        </p:txBody>
      </p:sp>
      <p:sp>
        <p:nvSpPr>
          <p:cNvPr id="320" name="CEBAF"/>
          <p:cNvSpPr/>
          <p:nvPr/>
        </p:nvSpPr>
        <p:spPr>
          <a:xfrm rot="1260000">
            <a:off x="5123327" y="8879975"/>
            <a:ext cx="1758324" cy="918241"/>
          </a:xfrm>
          <a:prstGeom prst="rightArrow">
            <a:avLst>
              <a:gd name="adj1" fmla="val 45480"/>
              <a:gd name="adj2" fmla="val 58208"/>
            </a:avLst>
          </a:prstGeom>
          <a:solidFill>
            <a:srgbClr val="B92D5D">
              <a:alpha val="80165"/>
            </a:srgbClr>
          </a:solidFill>
          <a:ln w="12700">
            <a:solidFill>
              <a:srgbClr val="FFFFFF">
                <a:alpha val="80165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CEBAF</a:t>
            </a:r>
          </a:p>
        </p:txBody>
      </p:sp>
      <p:sp>
        <p:nvSpPr>
          <p:cNvPr id="321" name="Hall C"/>
          <p:cNvSpPr/>
          <p:nvPr/>
        </p:nvSpPr>
        <p:spPr>
          <a:xfrm rot="19500000">
            <a:off x="3430263" y="11775709"/>
            <a:ext cx="1203471" cy="757043"/>
          </a:xfrm>
          <a:prstGeom prst="rightArrow">
            <a:avLst>
              <a:gd name="adj1" fmla="val 45480"/>
              <a:gd name="adj2" fmla="val 70602"/>
            </a:avLst>
          </a:prstGeom>
          <a:solidFill>
            <a:srgbClr val="864FFE">
              <a:alpha val="80165"/>
            </a:srgbClr>
          </a:solidFill>
          <a:ln w="12700">
            <a:solidFill>
              <a:srgbClr val="FFFFFF">
                <a:alpha val="80165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Hall C</a:t>
            </a:r>
          </a:p>
        </p:txBody>
      </p:sp>
      <p:sp>
        <p:nvSpPr>
          <p:cNvPr id="322" name="Hall B"/>
          <p:cNvSpPr/>
          <p:nvPr/>
        </p:nvSpPr>
        <p:spPr>
          <a:xfrm rot="20760000">
            <a:off x="3271057" y="11100137"/>
            <a:ext cx="798927" cy="453254"/>
          </a:xfrm>
          <a:prstGeom prst="rightArrow">
            <a:avLst>
              <a:gd name="adj1" fmla="val 53112"/>
              <a:gd name="adj2" fmla="val 55498"/>
            </a:avLst>
          </a:prstGeom>
          <a:solidFill>
            <a:srgbClr val="864FFE">
              <a:alpha val="80165"/>
            </a:srgbClr>
          </a:solidFill>
          <a:ln w="12700">
            <a:solidFill>
              <a:srgbClr val="FFFFFF">
                <a:alpha val="80165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1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Hall B</a:t>
            </a:r>
          </a:p>
        </p:txBody>
      </p:sp>
      <p:sp>
        <p:nvSpPr>
          <p:cNvPr id="323" name="Hall D"/>
          <p:cNvSpPr/>
          <p:nvPr/>
        </p:nvSpPr>
        <p:spPr>
          <a:xfrm rot="20760000">
            <a:off x="18933864" y="9710342"/>
            <a:ext cx="798927" cy="453253"/>
          </a:xfrm>
          <a:prstGeom prst="rightArrow">
            <a:avLst>
              <a:gd name="adj1" fmla="val 53112"/>
              <a:gd name="adj2" fmla="val 55498"/>
            </a:avLst>
          </a:prstGeom>
          <a:solidFill>
            <a:srgbClr val="864FFE">
              <a:alpha val="80165"/>
            </a:srgbClr>
          </a:solidFill>
          <a:ln w="12700">
            <a:solidFill>
              <a:srgbClr val="FFFFFF">
                <a:alpha val="80165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1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Hall D</a:t>
            </a:r>
          </a:p>
        </p:txBody>
      </p:sp>
      <p:sp>
        <p:nvSpPr>
          <p:cNvPr id="324" name="Res Fac"/>
          <p:cNvSpPr/>
          <p:nvPr/>
        </p:nvSpPr>
        <p:spPr>
          <a:xfrm rot="20760000">
            <a:off x="6922234" y="5140278"/>
            <a:ext cx="798927" cy="453254"/>
          </a:xfrm>
          <a:prstGeom prst="rightArrow">
            <a:avLst>
              <a:gd name="adj1" fmla="val 53112"/>
              <a:gd name="adj2" fmla="val 55498"/>
            </a:avLst>
          </a:prstGeom>
          <a:solidFill>
            <a:srgbClr val="76BB40">
              <a:alpha val="80165"/>
            </a:srgbClr>
          </a:solidFill>
          <a:ln w="12700">
            <a:solidFill>
              <a:srgbClr val="FFFFFF">
                <a:alpha val="80165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1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Res </a:t>
            </a:r>
            <a:r>
              <a:rPr lang="en-GB" noProof="0" dirty="0" err="1"/>
              <a:t>Fac</a:t>
            </a:r>
            <a:endParaRPr lang="en-GB" noProof="0" dirty="0"/>
          </a:p>
        </p:txBody>
      </p:sp>
      <p:sp>
        <p:nvSpPr>
          <p:cNvPr id="325" name="LINAC"/>
          <p:cNvSpPr/>
          <p:nvPr/>
        </p:nvSpPr>
        <p:spPr>
          <a:xfrm rot="1260000">
            <a:off x="10356445" y="9127295"/>
            <a:ext cx="1411965" cy="726620"/>
          </a:xfrm>
          <a:prstGeom prst="rightArrow">
            <a:avLst>
              <a:gd name="adj1" fmla="val 51990"/>
              <a:gd name="adj2" fmla="val 40200"/>
            </a:avLst>
          </a:prstGeom>
          <a:solidFill>
            <a:srgbClr val="0056D6">
              <a:alpha val="80165"/>
            </a:srgbClr>
          </a:solidFill>
          <a:ln w="12700">
            <a:solidFill>
              <a:srgbClr val="FFFFFF">
                <a:alpha val="80165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LINAC</a:t>
            </a:r>
          </a:p>
        </p:txBody>
      </p:sp>
      <p:sp>
        <p:nvSpPr>
          <p:cNvPr id="326" name="LINAC"/>
          <p:cNvSpPr/>
          <p:nvPr/>
        </p:nvSpPr>
        <p:spPr>
          <a:xfrm rot="1260000">
            <a:off x="10362765" y="10876120"/>
            <a:ext cx="1411964" cy="726620"/>
          </a:xfrm>
          <a:prstGeom prst="rightArrow">
            <a:avLst>
              <a:gd name="adj1" fmla="val 51990"/>
              <a:gd name="adj2" fmla="val 40200"/>
            </a:avLst>
          </a:prstGeom>
          <a:solidFill>
            <a:srgbClr val="0056D6">
              <a:alpha val="80165"/>
            </a:srgbClr>
          </a:solidFill>
          <a:ln w="12700">
            <a:solidFill>
              <a:srgbClr val="FFFFFF">
                <a:alpha val="80165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LINAC</a:t>
            </a:r>
          </a:p>
        </p:txBody>
      </p:sp>
    </p:spTree>
  </p:cSld>
  <p:clrMapOvr>
    <a:masterClrMapping/>
  </p:clrMapOvr>
  <p:transition spd="med" advTm="56439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39_DynamicColor">
  <a:themeElements>
    <a:clrScheme name="39_Dynam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9_Dynam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9_Dynam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VanillaVTI">
  <a:themeElements>
    <a:clrScheme name="Custom 1">
      <a:dk1>
        <a:srgbClr val="003865"/>
      </a:dk1>
      <a:lt1>
        <a:srgbClr val="FAFAFA"/>
      </a:lt1>
      <a:dk2>
        <a:srgbClr val="003865"/>
      </a:dk2>
      <a:lt2>
        <a:srgbClr val="F2F2F2"/>
      </a:lt2>
      <a:accent1>
        <a:srgbClr val="169C9A"/>
      </a:accent1>
      <a:accent2>
        <a:srgbClr val="B30C00"/>
      </a:accent2>
      <a:accent3>
        <a:srgbClr val="7D2239"/>
      </a:accent3>
      <a:accent4>
        <a:srgbClr val="5B4D94"/>
      </a:accent4>
      <a:accent5>
        <a:srgbClr val="00843D"/>
      </a:accent5>
      <a:accent6>
        <a:srgbClr val="385A4F"/>
      </a:accent6>
      <a:hlink>
        <a:srgbClr val="0075B0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3.xml><?xml version="1.0" encoding="utf-8"?>
<a:theme xmlns:a="http://schemas.openxmlformats.org/drawingml/2006/main" name="39_DynamicColor">
  <a:themeElements>
    <a:clrScheme name="39_Dynam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9_Dynam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9_Dynam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3812</Words>
  <Application>Microsoft Office PowerPoint</Application>
  <PresentationFormat>Custom</PresentationFormat>
  <Paragraphs>632</Paragraphs>
  <Slides>69</Slides>
  <Notes>14</Notes>
  <HiddenSlides>6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Aptos</vt:lpstr>
      <vt:lpstr>Arial</vt:lpstr>
      <vt:lpstr>Athiti Light</vt:lpstr>
      <vt:lpstr>Cambria Math</vt:lpstr>
      <vt:lpstr>Google Sans</vt:lpstr>
      <vt:lpstr>Helvetica Neue</vt:lpstr>
      <vt:lpstr>Helvetica Neue Medium</vt:lpstr>
      <vt:lpstr>Neue Haas Grotesk Text Pro</vt:lpstr>
      <vt:lpstr>Wingdings</vt:lpstr>
      <vt:lpstr>39_DynamicColor</vt:lpstr>
      <vt:lpstr>VanillaVTI</vt:lpstr>
      <vt:lpstr>GEn-RP:  Neutron Electric Form Factor Measurement at  4.5 GeV2 via Charge-Exchange Recoil Polarimetry</vt:lpstr>
      <vt:lpstr>Outline</vt:lpstr>
      <vt:lpstr>Motivation</vt:lpstr>
      <vt:lpstr>Motivation: Form Factors</vt:lpstr>
      <vt:lpstr>Motivation: Form Factors world data</vt:lpstr>
      <vt:lpstr>Motivation: Form Factors world data</vt:lpstr>
      <vt:lpstr>Motivation: Double polarisation </vt:lpstr>
      <vt:lpstr>The GEn-RP experiment</vt:lpstr>
      <vt:lpstr>Jefferson Lab</vt:lpstr>
      <vt:lpstr>Jefferson Lab</vt:lpstr>
      <vt:lpstr>GEn-RP in Hall A</vt:lpstr>
      <vt:lpstr>Experimental systems:</vt:lpstr>
      <vt:lpstr>Experimental systems:</vt:lpstr>
      <vt:lpstr>Experimental systems:</vt:lpstr>
      <vt:lpstr>Detector Calibrations</vt:lpstr>
      <vt:lpstr>Experimental systems:</vt:lpstr>
      <vt:lpstr>Experimental systems:</vt:lpstr>
      <vt:lpstr>Recoil Polarimetry</vt:lpstr>
      <vt:lpstr>Recoil Polarimetry</vt:lpstr>
      <vt:lpstr>Recoil Polarimetry</vt:lpstr>
      <vt:lpstr>Recoil Polarimetry</vt:lpstr>
      <vt:lpstr>The GEn-RP Polarimeter</vt:lpstr>
      <vt:lpstr>The GEn-RP Polarimeter</vt:lpstr>
      <vt:lpstr>Charge Exchange Polarimeter</vt:lpstr>
      <vt:lpstr>Charge Exchange Polarimeter</vt:lpstr>
      <vt:lpstr>Obtaining polarisation components</vt:lpstr>
      <vt:lpstr>Calibrations: Timing</vt:lpstr>
      <vt:lpstr>Current status</vt:lpstr>
      <vt:lpstr>Asymmetry from the Data</vt:lpstr>
      <vt:lpstr>Why is this result important?</vt:lpstr>
      <vt:lpstr>Summary</vt:lpstr>
      <vt:lpstr>Summary</vt:lpstr>
      <vt:lpstr>GEn-RP Summary</vt:lpstr>
      <vt:lpstr>PowerPoint Presentation</vt:lpstr>
      <vt:lpstr>Backups</vt:lpstr>
      <vt:lpstr>Event selection </vt:lpstr>
      <vt:lpstr>Event Selection </vt:lpstr>
      <vt:lpstr>Event Selection </vt:lpstr>
      <vt:lpstr>Event Selection </vt:lpstr>
      <vt:lpstr>Event Selection </vt:lpstr>
      <vt:lpstr>Hadron arm</vt:lpstr>
      <vt:lpstr>Preliminary Checks</vt:lpstr>
      <vt:lpstr>Recoil asymmetry</vt:lpstr>
      <vt:lpstr>PowerPoint Presentation</vt:lpstr>
      <vt:lpstr>Recoil asymmetry</vt:lpstr>
      <vt:lpstr>Recoil asymmetry</vt:lpstr>
      <vt:lpstr>Spin Asymmetry</vt:lpstr>
      <vt:lpstr>Hadron arm</vt:lpstr>
      <vt:lpstr>PowerPoint Presentation</vt:lpstr>
      <vt:lpstr>BBCal energy</vt:lpstr>
      <vt:lpstr>BBCal energy calibrations results</vt:lpstr>
      <vt:lpstr>TDC timing</vt:lpstr>
      <vt:lpstr>TDC timing problems</vt:lpstr>
      <vt:lpstr>Hadron arm timing</vt:lpstr>
      <vt:lpstr>TDC timing problems</vt:lpstr>
      <vt:lpstr>Hadron arm timing – LH2 (elastic cuts)</vt:lpstr>
      <vt:lpstr>Timewalk in HCal</vt:lpstr>
      <vt:lpstr>Timewalk in HCal</vt:lpstr>
      <vt:lpstr>HCal TDC calibrations</vt:lpstr>
      <vt:lpstr>HCal TDC calibrations</vt:lpstr>
      <vt:lpstr>Electron arm timing</vt:lpstr>
      <vt:lpstr>Electron arm timing</vt:lpstr>
      <vt:lpstr>RF beam structure in GEn-RP</vt:lpstr>
      <vt:lpstr>PowerPoint Presentation</vt:lpstr>
      <vt:lpstr>PowerPoint Presentation</vt:lpstr>
      <vt:lpstr>PowerPoint Presentation</vt:lpstr>
      <vt:lpstr>Expected resolution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Andrew Cheyne (PGR)</cp:lastModifiedBy>
  <cp:revision>73</cp:revision>
  <dcterms:modified xsi:type="dcterms:W3CDTF">2025-04-23T08:46:32Z</dcterms:modified>
</cp:coreProperties>
</file>