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4"/>
  </p:sldMasterIdLst>
  <p:notesMasterIdLst>
    <p:notesMasterId r:id="rId23"/>
  </p:notesMasterIdLst>
  <p:sldIdLst>
    <p:sldId id="289" r:id="rId5"/>
    <p:sldId id="272" r:id="rId6"/>
    <p:sldId id="295" r:id="rId7"/>
    <p:sldId id="293" r:id="rId8"/>
    <p:sldId id="294" r:id="rId9"/>
    <p:sldId id="296" r:id="rId10"/>
    <p:sldId id="297" r:id="rId11"/>
    <p:sldId id="741" r:id="rId12"/>
    <p:sldId id="732" r:id="rId13"/>
    <p:sldId id="733" r:id="rId14"/>
    <p:sldId id="736" r:id="rId15"/>
    <p:sldId id="737" r:id="rId16"/>
    <p:sldId id="734" r:id="rId17"/>
    <p:sldId id="735" r:id="rId18"/>
    <p:sldId id="738" r:id="rId19"/>
    <p:sldId id="740" r:id="rId20"/>
    <p:sldId id="739" r:id="rId21"/>
    <p:sldId id="268" r:id="rId22"/>
  </p:sldIdLst>
  <p:sldSz cx="12192000" cy="6858000"/>
  <p:notesSz cx="6858000" cy="9144000"/>
  <p:embeddedFontLst>
    <p:embeddedFont>
      <p:font typeface="Bitter" pitchFamily="2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Open Sans" pitchFamily="2" charset="0"/>
      <p:regular r:id="rId29"/>
      <p:bold r:id="rId30"/>
      <p:italic r:id="rId31"/>
      <p:boldItalic r:id="rId32"/>
    </p:embeddedFont>
    <p:embeddedFont>
      <p:font typeface="Roboto Light" panose="02000000000000000000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95XZ69sXK0HbLFVm6B3LwUAYU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3D"/>
    <a:srgbClr val="FFFFFF"/>
    <a:srgbClr val="00203E"/>
    <a:srgbClr val="003479"/>
    <a:srgbClr val="00A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0B190F-7A98-4D2D-8CFC-E00B4CB2AC5B}">
  <a:tblStyle styleId="{B10B190F-7A98-4D2D-8CFC-E00B4CB2AC5B}" styleName="Table_0">
    <a:wholeTbl>
      <a:tcTxStyle b="off" i="off">
        <a:font>
          <a:latin typeface="Open Sans"/>
          <a:ea typeface="Open Sans"/>
          <a:cs typeface="Open Sans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customschemas.google.com/relationships/presentationmetadata" Target="meta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GB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GB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lang="en-GB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‹#›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Open Sans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Open Sans"/>
      <a:defRPr sz="1867" b="0" i="0" u="none" strike="noStrike" cap="none">
        <a:solidFill>
          <a:srgbClr val="000000"/>
        </a:solidFill>
        <a:latin typeface="Open Sans"/>
        <a:ea typeface="Open Sans"/>
        <a:cs typeface="Open Sans"/>
        <a:sym typeface="Open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2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5230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7139A-2054-9C22-A30D-F90B208CE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9D329-B6F6-0442-DAE1-1CB30D0E0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E5FF3-EB9E-5867-0551-CE672BAE0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21BC6-DE5A-1DE8-F402-BB047641A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3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5156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8FDF6-6F73-E59F-DFB0-2C3F43A2C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586ABD-50AE-03A2-84D8-22665C936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36694-7897-4AD6-21AC-4893F1D02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84120-F023-2B21-CFFA-C6D8CCDC04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4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11108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D1D1A-5F06-FC8F-EF31-32A80D5D2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690B4-F732-AFB8-784A-7A1C381A3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94787-B3A6-1411-E823-BA84CC542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9D0BC-133F-E377-FEBA-D46BBF65A9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5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8948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7A95C-A201-D20C-086C-12A2D5B89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3B3B2-3AEB-5A98-13D3-2FF181773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3C0C7-8155-9282-0CD8-EECAC4162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A7F18-E0F4-13C2-FBF9-76E5E69CD8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6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8771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6B166-ECAF-E16D-D07C-F2C11B97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45CE7-71A6-F145-E5AD-BE1848D44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0ABC1-2530-A422-C391-E6AB20C07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63409-74C8-FF5D-6F3C-CC20AFE17A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7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3046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67827-8611-DAD0-A2A2-510284228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342C4-D52E-DC56-C190-742DEC09A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FF835-8D97-27AD-E4F1-F872F8C0E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609C6-684C-0D2D-4360-92A69D8BF5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8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3977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15</a:t>
            </a:fld>
            <a:endParaRPr lang="en-GB" sz="1200" dirty="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29185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sym typeface="Open Sans"/>
              </a:rPr>
              <a:pPr algn="r"/>
              <a:t>18</a:t>
            </a:fld>
            <a:endParaRPr lang="en-GB" sz="1200">
              <a:solidFill>
                <a:schemeClr val="dk1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1319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 preserve="1" userDrawn="1">
  <p:cSld name="15_Title Slide">
    <p:bg>
      <p:bgPr>
        <a:solidFill>
          <a:srgbClr val="003479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ctrTitle"/>
          </p:nvPr>
        </p:nvSpPr>
        <p:spPr>
          <a:xfrm>
            <a:off x="540000" y="357719"/>
            <a:ext cx="7586135" cy="36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Bitter"/>
              <a:buNone/>
              <a:defRPr sz="4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ubTitle" idx="1"/>
          </p:nvPr>
        </p:nvSpPr>
        <p:spPr>
          <a:xfrm>
            <a:off x="540000" y="4315103"/>
            <a:ext cx="7586135" cy="211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243411" lvl="0" indent="-23282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24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2D6B0-DCCE-C6D8-0208-B70C16923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3575" y="445642"/>
            <a:ext cx="1718229" cy="10757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5F5057-15BE-2C35-8EE5-C015DE87C7FC}"/>
              </a:ext>
            </a:extLst>
          </p:cNvPr>
          <p:cNvCxnSpPr/>
          <p:nvPr userDrawn="1"/>
        </p:nvCxnSpPr>
        <p:spPr>
          <a:xfrm>
            <a:off x="627664" y="4101215"/>
            <a:ext cx="72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C459900-21F9-1157-5C3A-EC99C945F5B3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AC9D16E-6887-E3AF-0EA6-8AE58FF92D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buNone/>
              <a:tabLst/>
              <a:defRPr sz="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503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preserve="1" userDrawn="1">
  <p:cSld name="Single bullet lis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383116" y="36832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800" b="1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DDE794-9FFB-4749-B57A-95C1E473C4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699" y="1604434"/>
            <a:ext cx="11542183" cy="4897965"/>
          </a:xfrm>
          <a:prstGeom prst="rect">
            <a:avLst/>
          </a:prstGeom>
        </p:spPr>
        <p:txBody>
          <a:bodyPr/>
          <a:lstStyle>
            <a:lvl1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/>
            </a:lvl1pPr>
            <a:lvl2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92100" indent="-2857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584" indent="0"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6pPr>
            <a:lvl7pPr>
              <a:defRPr sz="1330" b="1"/>
            </a:lvl7pPr>
          </a:lstStyle>
          <a:p>
            <a:pPr lvl="0"/>
            <a:r>
              <a:rPr lang="en-GB"/>
              <a:t>Level 1</a:t>
            </a:r>
          </a:p>
          <a:p>
            <a:pPr lvl="1"/>
            <a:r>
              <a:rPr lang="en-GB"/>
              <a:t>Level 1 bullet</a:t>
            </a:r>
          </a:p>
          <a:p>
            <a:pPr lvl="2"/>
            <a:r>
              <a:rPr lang="en-GB"/>
              <a:t>Level 2</a:t>
            </a:r>
          </a:p>
          <a:p>
            <a:pPr lvl="3"/>
            <a:r>
              <a:rPr lang="en-GB"/>
              <a:t>Level 2 bullet</a:t>
            </a:r>
          </a:p>
          <a:p>
            <a:pPr lvl="4"/>
            <a:r>
              <a:rPr lang="en-GB"/>
              <a:t>Level 3</a:t>
            </a:r>
          </a:p>
          <a:p>
            <a:pPr lvl="5"/>
            <a:r>
              <a:rPr lang="en-GB"/>
              <a:t>Level 3 bullet</a:t>
            </a:r>
          </a:p>
          <a:p>
            <a:pPr lvl="6"/>
            <a:r>
              <a:rPr lang="en-GB"/>
              <a:t>Level 4</a:t>
            </a:r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GB"/>
          </a:p>
          <a:p>
            <a:pPr lvl="4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316C83-4CA6-33BA-7344-77DF0BD45C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tabLst/>
              <a:defRPr sz="800">
                <a:solidFill>
                  <a:srgbClr val="00203E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BDC3DF-A44A-F8A4-6405-EB26AC99B6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69884" y="6458635"/>
            <a:ext cx="2308535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 algn="r">
              <a:tabLst/>
              <a:defRPr sz="800">
                <a:solidFill>
                  <a:srgbClr val="00203E"/>
                </a:solidFill>
              </a:defRPr>
            </a:lvl1pPr>
          </a:lstStyle>
          <a:p>
            <a:r>
              <a:rPr lang="en-US"/>
              <a:t>National Nuclear Laboratory  </a:t>
            </a:r>
            <a:fld id="{A823DF78-7A32-4943-8F69-202A54CF5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6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01F2D-4ACF-07FF-5A15-2DF887E7B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4391" y="368320"/>
            <a:ext cx="1284491" cy="804203"/>
          </a:xfrm>
          <a:prstGeom prst="rect">
            <a:avLst/>
          </a:prstGeom>
        </p:spPr>
      </p:pic>
      <p:sp>
        <p:nvSpPr>
          <p:cNvPr id="5" name="Google Shape;151;p34">
            <a:extLst>
              <a:ext uri="{FF2B5EF4-FFF2-40B4-BE49-F238E27FC236}">
                <a16:creationId xmlns:a16="http://schemas.microsoft.com/office/drawing/2014/main" id="{917AF883-01A8-9ACE-0127-B9B1E36538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FFBFB-C1BE-0C57-93D9-6E652BD769E8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0020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7A3949-4C67-4CFE-52DB-8B68EA539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buNone/>
              <a:tabLst/>
              <a:defRPr sz="800" b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C559-521E-5CC7-BE94-E5CE1A32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8354568" cy="1325563"/>
          </a:xfrm>
        </p:spPr>
        <p:txBody>
          <a:bodyPr anchor="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FA99-6B37-7847-B099-B07972A6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800000"/>
            <a:ext cx="10515600" cy="4351338"/>
          </a:xfrm>
        </p:spPr>
        <p:txBody>
          <a:bodyPr/>
          <a:lstStyle>
            <a:lvl1pPr>
              <a:buClr>
                <a:srgbClr val="00A2E0"/>
              </a:buClr>
              <a:defRPr/>
            </a:lvl1pPr>
            <a:lvl2pPr>
              <a:buClr>
                <a:srgbClr val="00A2E0"/>
              </a:buClr>
              <a:defRPr/>
            </a:lvl2pPr>
            <a:lvl3pPr>
              <a:buClr>
                <a:srgbClr val="00A2E0"/>
              </a:buClr>
              <a:defRPr/>
            </a:lvl3pPr>
            <a:lvl4pPr>
              <a:buClr>
                <a:srgbClr val="00A2E0"/>
              </a:buClr>
              <a:defRPr/>
            </a:lvl4pPr>
            <a:lvl5pPr>
              <a:buClr>
                <a:srgbClr val="00A2E0"/>
              </a:buClr>
              <a:defRPr/>
            </a:lvl5pPr>
            <a:lvl6pPr marL="2286000" indent="0">
              <a:buClr>
                <a:srgbClr val="00A2E0"/>
              </a:buClr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259479-AEC6-5BB4-BC1B-085042B76A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4391" y="368320"/>
            <a:ext cx="1284491" cy="804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73E33-6DBD-E1EC-8946-95BA8E59B162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0020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744AEA-CC7C-B372-9939-19CFBA39DF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buNone/>
              <a:tabLst/>
              <a:defRPr sz="800" b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69605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preserve="1" userDrawn="1">
  <p:cSld name="4_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>
            <a:spLocks noGrp="1"/>
          </p:cNvSpPr>
          <p:nvPr>
            <p:ph type="pic" idx="3"/>
          </p:nvPr>
        </p:nvSpPr>
        <p:spPr>
          <a:xfrm>
            <a:off x="6144684" y="1800000"/>
            <a:ext cx="5664200" cy="364913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Google Shape;157;p35">
            <a:extLst>
              <a:ext uri="{FF2B5EF4-FFF2-40B4-BE49-F238E27FC236}">
                <a16:creationId xmlns:a16="http://schemas.microsoft.com/office/drawing/2014/main" id="{EF3FF080-3DBD-2E45-B913-E0E15BFC35E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144683" y="5348817"/>
            <a:ext cx="5664199" cy="115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6326" lvl="0" indent="-17356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13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3047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304792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4pPr>
            <a:lvl5pPr marL="3047924" lvl="4" indent="-30479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/>
              <a:t>Caption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28933-8B52-6CF6-57BC-2E89977AB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4391" y="368320"/>
            <a:ext cx="1284491" cy="804203"/>
          </a:xfrm>
          <a:prstGeom prst="rect">
            <a:avLst/>
          </a:prstGeom>
        </p:spPr>
      </p:pic>
      <p:sp>
        <p:nvSpPr>
          <p:cNvPr id="8" name="Google Shape;151;p34">
            <a:extLst>
              <a:ext uri="{FF2B5EF4-FFF2-40B4-BE49-F238E27FC236}">
                <a16:creationId xmlns:a16="http://schemas.microsoft.com/office/drawing/2014/main" id="{10B509EA-0675-D923-00B0-0C94E7D724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54BB7-2447-A407-42B5-7E4F0C0B99DC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0020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931AC7-BC98-EDB8-73CE-F1A136B376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buNone/>
              <a:tabLst/>
              <a:defRPr sz="800" b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E4A0A0-7D16-7FDB-BF92-DD0FE157D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800000"/>
            <a:ext cx="5664199" cy="4897965"/>
          </a:xfrm>
        </p:spPr>
        <p:txBody>
          <a:bodyPr/>
          <a:lstStyle>
            <a:lvl1pPr>
              <a:buClr>
                <a:srgbClr val="00A2E0"/>
              </a:buClr>
              <a:defRPr/>
            </a:lvl1pPr>
            <a:lvl2pPr>
              <a:buClr>
                <a:srgbClr val="00A2E0"/>
              </a:buClr>
              <a:defRPr/>
            </a:lvl2pPr>
            <a:lvl3pPr>
              <a:buClr>
                <a:srgbClr val="00A2E0"/>
              </a:buClr>
              <a:defRPr/>
            </a:lvl3pPr>
            <a:lvl4pPr>
              <a:buClr>
                <a:srgbClr val="00A2E0"/>
              </a:buClr>
              <a:defRPr/>
            </a:lvl4pPr>
            <a:lvl5pPr>
              <a:buClr>
                <a:srgbClr val="00A2E0"/>
              </a:buClr>
              <a:defRPr/>
            </a:lvl5pPr>
            <a:lvl6pPr marL="2286000" indent="0">
              <a:buClr>
                <a:srgbClr val="00A2E0"/>
              </a:buClr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9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 preserve="1" userDrawn="1">
  <p:cSld name="20_Title Slide">
    <p:bg>
      <p:bgPr>
        <a:solidFill>
          <a:srgbClr val="003479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0408F2-BFA2-AC29-69DB-40A93B08E4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1255376"/>
            <a:ext cx="6475412" cy="2761964"/>
          </a:xfrm>
        </p:spPr>
        <p:txBody>
          <a:bodyPr anchor="b">
            <a:normAutofit/>
          </a:bodyPr>
          <a:lstStyle>
            <a:lvl1pPr marL="0" indent="0">
              <a:buNone/>
              <a:defRPr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divider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0C020-A02A-01AE-6DCC-C97E4B0E6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3575" y="445642"/>
            <a:ext cx="1718229" cy="107576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0DC386-201A-E0AD-8B04-28699D6F9B37}"/>
              </a:ext>
            </a:extLst>
          </p:cNvPr>
          <p:cNvCxnSpPr/>
          <p:nvPr userDrawn="1"/>
        </p:nvCxnSpPr>
        <p:spPr>
          <a:xfrm>
            <a:off x="627664" y="4101215"/>
            <a:ext cx="720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3154E5-165D-B41C-AFAD-FE1B9E4093AA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BFAEB4-2F57-DF0B-BFF0-FF268D379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tabLst/>
              <a:defRPr sz="8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26267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userDrawn="1">
  <p:cSld name="4_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>
            <a:spLocks noGrp="1"/>
          </p:cNvSpPr>
          <p:nvPr>
            <p:ph type="pic" idx="2"/>
          </p:nvPr>
        </p:nvSpPr>
        <p:spPr>
          <a:xfrm>
            <a:off x="432000" y="1800000"/>
            <a:ext cx="5519843" cy="3548817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4"/>
          <p:cNvSpPr>
            <a:spLocks noGrp="1"/>
          </p:cNvSpPr>
          <p:nvPr>
            <p:ph type="pic" idx="3"/>
          </p:nvPr>
        </p:nvSpPr>
        <p:spPr>
          <a:xfrm>
            <a:off x="6144684" y="1800000"/>
            <a:ext cx="5664200" cy="3548817"/>
          </a:xfrm>
          <a:prstGeom prst="rect">
            <a:avLst/>
          </a:prstGeom>
          <a:noFill/>
          <a:ln>
            <a:noFill/>
          </a:ln>
        </p:spPr>
      </p:sp>
      <p:sp>
        <p:nvSpPr>
          <p:cNvPr id="7" name="Google Shape;157;p35">
            <a:extLst>
              <a:ext uri="{FF2B5EF4-FFF2-40B4-BE49-F238E27FC236}">
                <a16:creationId xmlns:a16="http://schemas.microsoft.com/office/drawing/2014/main" id="{EF3FF080-3DBD-2E45-B913-E0E15BFC35E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144683" y="5348817"/>
            <a:ext cx="5664199" cy="115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6326" lvl="0" indent="-17356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13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3047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304792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4pPr>
            <a:lvl5pPr marL="3047924" lvl="4" indent="-30479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/>
              <a:t>Caption</a:t>
            </a:r>
            <a:endParaRPr/>
          </a:p>
        </p:txBody>
      </p:sp>
      <p:sp>
        <p:nvSpPr>
          <p:cNvPr id="4" name="Google Shape;157;p35">
            <a:extLst>
              <a:ext uri="{FF2B5EF4-FFF2-40B4-BE49-F238E27FC236}">
                <a16:creationId xmlns:a16="http://schemas.microsoft.com/office/drawing/2014/main" id="{700B62B7-E830-3B59-344E-09C3020FE8E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32000" y="5348817"/>
            <a:ext cx="5664199" cy="115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6326" lvl="0" indent="-17356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1333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3047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304792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4pPr>
            <a:lvl5pPr marL="3047924" lvl="4" indent="-30479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/>
              <a:t>Caption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33D95-53DC-047F-5B6C-972324047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4391" y="368320"/>
            <a:ext cx="1284491" cy="804203"/>
          </a:xfrm>
          <a:prstGeom prst="rect">
            <a:avLst/>
          </a:prstGeom>
        </p:spPr>
      </p:pic>
      <p:sp>
        <p:nvSpPr>
          <p:cNvPr id="9" name="Google Shape;151;p34">
            <a:extLst>
              <a:ext uri="{FF2B5EF4-FFF2-40B4-BE49-F238E27FC236}">
                <a16:creationId xmlns:a16="http://schemas.microsoft.com/office/drawing/2014/main" id="{578C355E-DA0F-2105-F747-12C7BC94EB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E200B-B0D3-2D07-B7F1-EC418E8C0DE5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0020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E88CDE0-707D-94A0-7040-2F3409110D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buNone/>
              <a:tabLst/>
              <a:defRPr sz="800" b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 userDrawn="1">
  <p:cSld name="4_Two 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>
            <a:spLocks noGrp="1"/>
          </p:cNvSpPr>
          <p:nvPr>
            <p:ph type="pic" idx="3"/>
          </p:nvPr>
        </p:nvSpPr>
        <p:spPr>
          <a:xfrm>
            <a:off x="6144684" y="1800000"/>
            <a:ext cx="5664201" cy="3886803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Google Shape;157;p35">
            <a:extLst>
              <a:ext uri="{FF2B5EF4-FFF2-40B4-BE49-F238E27FC236}">
                <a16:creationId xmlns:a16="http://schemas.microsoft.com/office/drawing/2014/main" id="{5B4C6CB2-B1F1-9847-889A-9B2543E62B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144683" y="5686803"/>
            <a:ext cx="5664199" cy="60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6326" lvl="0" indent="-17356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tabLst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3047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3pPr>
            <a:lvl4pPr marL="2438339" lvl="3" indent="-304792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4pPr>
            <a:lvl5pPr marL="3047924" lvl="4" indent="-304792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/>
              <a:t>Caption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029F4-EA4C-AA9E-97E7-158FE2709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4391" y="368320"/>
            <a:ext cx="1284491" cy="804203"/>
          </a:xfrm>
          <a:prstGeom prst="rect">
            <a:avLst/>
          </a:prstGeom>
        </p:spPr>
      </p:pic>
      <p:sp>
        <p:nvSpPr>
          <p:cNvPr id="7" name="Google Shape;151;p34">
            <a:extLst>
              <a:ext uri="{FF2B5EF4-FFF2-40B4-BE49-F238E27FC236}">
                <a16:creationId xmlns:a16="http://schemas.microsoft.com/office/drawing/2014/main" id="{299344B1-8044-895C-2E24-8F17D71D9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EBEFE7-1070-3D48-9157-74EBAFE2741F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0020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899A7ED-A60F-0CE6-A4F5-F7B06FBEDC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buNone/>
              <a:tabLst/>
              <a:defRPr sz="800" b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9822DD-490B-EEF8-DF1C-73F9A74C8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800000"/>
            <a:ext cx="5664199" cy="4897965"/>
          </a:xfrm>
        </p:spPr>
        <p:txBody>
          <a:bodyPr/>
          <a:lstStyle>
            <a:lvl1pPr>
              <a:buClr>
                <a:srgbClr val="00A2E0"/>
              </a:buClr>
              <a:defRPr/>
            </a:lvl1pPr>
            <a:lvl2pPr>
              <a:buClr>
                <a:srgbClr val="00A2E0"/>
              </a:buClr>
              <a:defRPr/>
            </a:lvl2pPr>
            <a:lvl3pPr>
              <a:buClr>
                <a:srgbClr val="00A2E0"/>
              </a:buClr>
              <a:defRPr/>
            </a:lvl3pPr>
            <a:lvl4pPr>
              <a:buClr>
                <a:srgbClr val="00A2E0"/>
              </a:buClr>
              <a:defRPr/>
            </a:lvl4pPr>
            <a:lvl5pPr>
              <a:buClr>
                <a:srgbClr val="00A2E0"/>
              </a:buClr>
              <a:defRPr/>
            </a:lvl5pPr>
            <a:lvl6pPr marL="2286000" indent="0">
              <a:buClr>
                <a:srgbClr val="00A2E0"/>
              </a:buClr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 preserve="1" userDrawn="1">
  <p:cSld name="5_Two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E44A00-88BE-5E65-CE68-00C7BB52D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4391" y="368320"/>
            <a:ext cx="1284491" cy="804203"/>
          </a:xfrm>
          <a:prstGeom prst="rect">
            <a:avLst/>
          </a:prstGeom>
        </p:spPr>
      </p:pic>
      <p:sp>
        <p:nvSpPr>
          <p:cNvPr id="8" name="Google Shape;151;p34">
            <a:extLst>
              <a:ext uri="{FF2B5EF4-FFF2-40B4-BE49-F238E27FC236}">
                <a16:creationId xmlns:a16="http://schemas.microsoft.com/office/drawing/2014/main" id="{F53E49A4-502B-32C6-5F0E-955B5767BA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425765" cy="11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105303-9B36-A146-3BE5-0D4257FCA7A6}"/>
              </a:ext>
            </a:extLst>
          </p:cNvPr>
          <p:cNvSpPr txBox="1"/>
          <p:nvPr userDrawn="1"/>
        </p:nvSpPr>
        <p:spPr>
          <a:xfrm>
            <a:off x="8669216" y="6458635"/>
            <a:ext cx="3188549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635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70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Kingdom National Nuclear Laboratory </a:t>
            </a:r>
            <a:fld id="{E50B570B-C9CA-4436-8841-BAA2176167FC}" type="slidenum">
              <a:rPr lang="en-GB" sz="700" smtClean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6350" indent="0" algn="r">
                <a:buClr>
                  <a:schemeClr val="accent1"/>
                </a:buClr>
                <a:buFont typeface="Arial" panose="020B0604020202020204" pitchFamily="34" charset="0"/>
                <a:buNone/>
              </a:pPr>
              <a:t>‹#›</a:t>
            </a:fld>
            <a:endParaRPr lang="en-GB" sz="700">
              <a:solidFill>
                <a:srgbClr val="0020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EAD6F53-E930-F455-C73D-765F9AAABE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544" y="6458635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122764" indent="0">
              <a:buNone/>
              <a:tabLst/>
              <a:defRPr sz="800" b="0">
                <a:solidFill>
                  <a:srgbClr val="0020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EBAAF2-3A99-45D3-99F7-C29D0262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800000"/>
            <a:ext cx="5664199" cy="4897965"/>
          </a:xfrm>
        </p:spPr>
        <p:txBody>
          <a:bodyPr/>
          <a:lstStyle>
            <a:lvl1pPr>
              <a:buClr>
                <a:srgbClr val="00A2E0"/>
              </a:buClr>
              <a:defRPr/>
            </a:lvl1pPr>
            <a:lvl2pPr>
              <a:buClr>
                <a:srgbClr val="00A2E0"/>
              </a:buClr>
              <a:defRPr/>
            </a:lvl2pPr>
            <a:lvl3pPr>
              <a:buClr>
                <a:srgbClr val="00A2E0"/>
              </a:buClr>
              <a:defRPr/>
            </a:lvl3pPr>
            <a:lvl4pPr>
              <a:buClr>
                <a:srgbClr val="00A2E0"/>
              </a:buClr>
              <a:defRPr/>
            </a:lvl4pPr>
            <a:lvl5pPr>
              <a:buClr>
                <a:srgbClr val="00A2E0"/>
              </a:buClr>
              <a:defRPr/>
            </a:lvl5pPr>
            <a:lvl6pPr marL="2286000" indent="0">
              <a:buClr>
                <a:srgbClr val="00A2E0"/>
              </a:buClr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B572B3-3037-8D6F-0382-DD4FD6652E5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095998" y="1800000"/>
            <a:ext cx="5664199" cy="4897965"/>
          </a:xfrm>
        </p:spPr>
        <p:txBody>
          <a:bodyPr>
            <a:normAutofit/>
          </a:bodyPr>
          <a:lstStyle>
            <a:lvl1pPr marL="0" indent="0">
              <a:buClr>
                <a:srgbClr val="00A2E0"/>
              </a:buClr>
              <a:buNone/>
              <a:defRPr sz="1400"/>
            </a:lvl1pPr>
            <a:lvl2pPr>
              <a:buClr>
                <a:srgbClr val="00A2E0"/>
              </a:buClr>
              <a:defRPr/>
            </a:lvl2pPr>
            <a:lvl3pPr>
              <a:buClr>
                <a:srgbClr val="00A2E0"/>
              </a:buClr>
              <a:defRPr/>
            </a:lvl3pPr>
            <a:lvl4pPr>
              <a:buClr>
                <a:srgbClr val="00A2E0"/>
              </a:buClr>
              <a:defRPr/>
            </a:lvl4pPr>
            <a:lvl5pPr>
              <a:buClr>
                <a:srgbClr val="00A2E0"/>
              </a:buClr>
              <a:defRPr/>
            </a:lvl5pPr>
            <a:lvl6pPr marL="2286000" indent="0">
              <a:buClr>
                <a:srgbClr val="00A2E0"/>
              </a:buClr>
              <a:buNone/>
              <a:defRPr/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odor</a:t>
            </a:r>
            <a:r>
              <a:rPr lang="en-GB"/>
              <a:t>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Purus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? Parturient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.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conubia</a:t>
            </a:r>
            <a:r>
              <a:rPr lang="en-GB"/>
              <a:t> </a:t>
            </a:r>
            <a:r>
              <a:rPr lang="en-GB" err="1"/>
              <a:t>ornare</a:t>
            </a:r>
            <a:r>
              <a:rPr lang="en-GB"/>
              <a:t> ante ac </a:t>
            </a:r>
            <a:r>
              <a:rPr lang="en-GB" err="1"/>
              <a:t>molestie</a:t>
            </a:r>
            <a:r>
              <a:rPr lang="en-GB"/>
              <a:t> nisi </a:t>
            </a:r>
            <a:r>
              <a:rPr lang="en-GB" err="1"/>
              <a:t>dapibus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tellus</a:t>
            </a:r>
            <a:r>
              <a:rPr lang="en-GB"/>
              <a:t>, ad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?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iaculis</a:t>
            </a:r>
            <a:r>
              <a:rPr lang="en-GB"/>
              <a:t> habitant ex </a:t>
            </a:r>
            <a:r>
              <a:rPr lang="en-GB" err="1"/>
              <a:t>faucibus</a:t>
            </a:r>
            <a:r>
              <a:rPr lang="en-GB"/>
              <a:t>. </a:t>
            </a:r>
            <a:r>
              <a:rPr lang="en-GB" err="1"/>
              <a:t>Penatibus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lacinia </a:t>
            </a:r>
            <a:r>
              <a:rPr lang="en-GB" err="1"/>
              <a:t>malesuada</a:t>
            </a:r>
            <a:r>
              <a:rPr lang="en-GB"/>
              <a:t>.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magnis</a:t>
            </a:r>
            <a:r>
              <a:rPr lang="en-GB"/>
              <a:t> </a:t>
            </a:r>
            <a:r>
              <a:rPr lang="en-GB" err="1"/>
              <a:t>potenti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ex. Donec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primis</a:t>
            </a:r>
            <a:r>
              <a:rPr lang="en-GB"/>
              <a:t> cursus convallis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habitant </a:t>
            </a:r>
            <a:r>
              <a:rPr lang="en-GB" err="1"/>
              <a:t>facilisis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23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 preserve="1" userDrawn="1">
  <p:cSld name="21_Title Slide">
    <p:bg>
      <p:bgPr>
        <a:solidFill>
          <a:srgbClr val="003479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>
            <a:spLocks noGrp="1"/>
          </p:cNvSpPr>
          <p:nvPr>
            <p:ph type="ctrTitle" hasCustomPrompt="1"/>
          </p:nvPr>
        </p:nvSpPr>
        <p:spPr>
          <a:xfrm>
            <a:off x="540000" y="2160000"/>
            <a:ext cx="5644800" cy="1537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Bitter"/>
              <a:buNone/>
              <a:defRPr sz="5333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Thank you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41061-1FFE-B848-AE1D-633B6C2F662F}"/>
              </a:ext>
            </a:extLst>
          </p:cNvPr>
          <p:cNvSpPr txBox="1"/>
          <p:nvPr userDrawn="1"/>
        </p:nvSpPr>
        <p:spPr>
          <a:xfrm>
            <a:off x="540000" y="4500000"/>
            <a:ext cx="3568004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United Kingdom</a:t>
            </a:r>
            <a:b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National Nuclear Laboratory</a:t>
            </a:r>
            <a:b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5th Floor, Chadwick House</a:t>
            </a:r>
            <a:b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Warrington Road, Birchwood Park</a:t>
            </a:r>
            <a:b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Warrington WA3 6AE</a:t>
            </a:r>
            <a:b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T. </a:t>
            </a: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+44 (0) 1925 933 744</a:t>
            </a:r>
            <a:b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E. </a:t>
            </a:r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engagement@uknnl.com</a:t>
            </a:r>
          </a:p>
          <a:p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www.uknnl.com</a:t>
            </a:r>
          </a:p>
          <a:p>
            <a:endParaRPr lang="en-US" sz="140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endParaRPr lang="en-US" sz="140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0C020-A02A-01AE-6DCC-C97E4B0E6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3575" y="445642"/>
            <a:ext cx="1718229" cy="10757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504078-0537-E189-5174-798285963E26}"/>
              </a:ext>
            </a:extLst>
          </p:cNvPr>
          <p:cNvCxnSpPr/>
          <p:nvPr userDrawn="1"/>
        </p:nvCxnSpPr>
        <p:spPr>
          <a:xfrm>
            <a:off x="648928" y="3080490"/>
            <a:ext cx="43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46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C83E4-EAA3-767F-024F-833F7CB3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545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4084D-C064-7A63-655D-0A25BE6B6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425164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1" r:id="rId2"/>
    <p:sldLayoutId id="2147483680" r:id="rId3"/>
    <p:sldLayoutId id="2147483673" r:id="rId4"/>
    <p:sldLayoutId id="2147483677" r:id="rId5"/>
    <p:sldLayoutId id="2147483670" r:id="rId6"/>
    <p:sldLayoutId id="2147483671" r:id="rId7"/>
    <p:sldLayoutId id="2147483675" r:id="rId8"/>
    <p:sldLayoutId id="2147483672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2E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E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E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E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E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E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2E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ndl.web.psi.ch/tendl_2023/tendl202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nndc.bnl.gov/endf-b8.0/" TargetMode="External"/><Relationship Id="rId4" Type="http://schemas.openxmlformats.org/officeDocument/2006/relationships/hyperlink" Target="https://www.oecd-nea.org/dbdata/jeff/jeff40/t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8E8808A-7622-279E-DE62-44B5CF7A0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357719"/>
            <a:ext cx="7586135" cy="1525402"/>
          </a:xfrm>
        </p:spPr>
        <p:txBody>
          <a:bodyPr/>
          <a:lstStyle/>
          <a:p>
            <a:r>
              <a:rPr lang="en-GB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Nuclear Data and medical radioisotope production activities at UKNNL</a:t>
            </a:r>
            <a:b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400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57096D1A-FB83-800D-E8D5-1B9FC99BB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IOP Nuclear Physics conference, Manchester 2025</a:t>
            </a:r>
          </a:p>
          <a:p>
            <a:r>
              <a:rPr lang="en-GB" dirty="0"/>
              <a:t>Luigi Capponi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CCB9E57-04D9-20A2-170F-847308DAD0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r>
              <a:rPr lang="en-US"/>
              <a:t>Not protectively marked</a:t>
            </a:r>
          </a:p>
        </p:txBody>
      </p:sp>
    </p:spTree>
    <p:extLst>
      <p:ext uri="{BB962C8B-B14F-4D97-AF65-F5344CB8AC3E}">
        <p14:creationId xmlns:p14="http://schemas.microsoft.com/office/powerpoint/2010/main" val="330416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D69F9-4A0B-34C6-1048-5CBF4757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58D5C-65AA-F1D6-C8B0-B3E60848F8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0B0BBF-B914-F94F-0262-27A8A9EC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Birmingham irradiation: </a:t>
            </a:r>
            <a:r>
              <a:rPr lang="en-GB" baseline="30000" dirty="0"/>
              <a:t>166</a:t>
            </a:r>
            <a:r>
              <a:rPr lang="en-GB" dirty="0"/>
              <a:t>Ho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4CEC2-A922-0C1D-4E23-E34534C2A272}"/>
              </a:ext>
            </a:extLst>
          </p:cNvPr>
          <p:cNvSpPr txBox="1"/>
          <p:nvPr/>
        </p:nvSpPr>
        <p:spPr>
          <a:xfrm>
            <a:off x="452387" y="1260909"/>
            <a:ext cx="10681819" cy="198490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Ho-166 is a neutron rich radioisotope which beta decays, with a half-life of ~27 hours, to </a:t>
            </a:r>
            <a:b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stable Er-166. 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This decay process leaves Er-166 in an excited state, whose subsequent nuclear de-excitation emits among others a measurable 80.57 keV gamma ray. 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beta decay followed by a distinctive gamma radiation make Ho-166 an ideal candidate for radiotherapy and imaging.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figure 3">
            <a:extLst>
              <a:ext uri="{FF2B5EF4-FFF2-40B4-BE49-F238E27FC236}">
                <a16:creationId xmlns:a16="http://schemas.microsoft.com/office/drawing/2014/main" id="{F6DE1EC8-7C28-2C25-D305-F54A8FF9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38" y="3202758"/>
            <a:ext cx="5288915" cy="3406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546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EE4E7-1824-5237-031C-167EA1C7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B4CF8-D19A-3FD0-E949-983FDFDBC6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C2F32-5A43-31AB-6587-EFA3AC2A7E22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1944AE-8A57-0B3A-9632-E46D4124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Birmingham irradiation: </a:t>
            </a:r>
            <a:r>
              <a:rPr lang="en-GB" baseline="30000" dirty="0"/>
              <a:t>166</a:t>
            </a:r>
            <a:r>
              <a:rPr lang="en-GB" dirty="0"/>
              <a:t>Ho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F8B10-CEB0-8456-061F-212CAB9AF4E6}"/>
              </a:ext>
            </a:extLst>
          </p:cNvPr>
          <p:cNvSpPr txBox="1"/>
          <p:nvPr/>
        </p:nvSpPr>
        <p:spPr>
          <a:xfrm>
            <a:off x="452387" y="1260909"/>
            <a:ext cx="10681819" cy="198490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BF072-7CEB-45D8-79FF-5D626CE91BC1}"/>
              </a:ext>
            </a:extLst>
          </p:cNvPr>
          <p:cNvSpPr txBox="1"/>
          <p:nvPr/>
        </p:nvSpPr>
        <p:spPr>
          <a:xfrm>
            <a:off x="452387" y="3460282"/>
            <a:ext cx="4956024" cy="225077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65C9A-431A-3FB4-E154-070065F62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11" y="2474188"/>
            <a:ext cx="5725795" cy="2433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172A87-798D-AADD-4943-983BB0AC45AB}"/>
              </a:ext>
            </a:extLst>
          </p:cNvPr>
          <p:cNvSpPr txBox="1"/>
          <p:nvPr/>
        </p:nvSpPr>
        <p:spPr>
          <a:xfrm>
            <a:off x="604787" y="2476897"/>
            <a:ext cx="4956024" cy="349258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The first production method explored was the direct irradiation of a </a:t>
            </a:r>
            <a:r>
              <a:rPr lang="en-GB" baseline="30000" dirty="0"/>
              <a:t>165</a:t>
            </a:r>
            <a:r>
              <a:rPr lang="en-GB" dirty="0"/>
              <a:t>Ho metallic foil.</a:t>
            </a:r>
          </a:p>
          <a:p>
            <a:pPr marL="6350" algn="l">
              <a:buClr>
                <a:schemeClr val="accent1"/>
              </a:buClr>
            </a:pPr>
            <a:endParaRPr lang="en-GB" dirty="0"/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Nice and clean method leading to a single isotope reaction, but it is difficult to separate chemically afterwards </a:t>
            </a:r>
            <a:r>
              <a:rPr lang="en-GB" baseline="30000" dirty="0"/>
              <a:t>165</a:t>
            </a:r>
            <a:r>
              <a:rPr lang="en-GB" dirty="0"/>
              <a:t>Ho (the carrier), from the </a:t>
            </a:r>
            <a:r>
              <a:rPr lang="en-GB" baseline="30000" dirty="0"/>
              <a:t>166</a:t>
            </a:r>
            <a:r>
              <a:rPr lang="en-GB" dirty="0"/>
              <a:t>Ho.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While the chemical separation is not part of this work it should be taken in account when considering production approaches for applications.</a:t>
            </a:r>
          </a:p>
        </p:txBody>
      </p:sp>
    </p:spTree>
    <p:extLst>
      <p:ext uri="{BB962C8B-B14F-4D97-AF65-F5344CB8AC3E}">
        <p14:creationId xmlns:p14="http://schemas.microsoft.com/office/powerpoint/2010/main" val="110877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C962-42A5-1B94-818A-697ED8733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7AE6D-63B9-891C-8F9F-C7D75F476D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B3AF0-8D6F-740A-2205-60C380E3C904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D69510-19E5-A53C-0971-C8E6FE29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Birmingham irradiation: </a:t>
            </a:r>
            <a:r>
              <a:rPr lang="en-GB" baseline="30000" dirty="0"/>
              <a:t>166</a:t>
            </a:r>
            <a:r>
              <a:rPr lang="en-GB" dirty="0"/>
              <a:t>Ho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725EDC-D60A-F7AD-F87F-C67FDA1435A5}"/>
              </a:ext>
            </a:extLst>
          </p:cNvPr>
          <p:cNvSpPr txBox="1"/>
          <p:nvPr/>
        </p:nvSpPr>
        <p:spPr>
          <a:xfrm>
            <a:off x="452387" y="1260909"/>
            <a:ext cx="10681819" cy="198490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6F1C9-00C3-F69A-1443-E83315B23D12}"/>
              </a:ext>
            </a:extLst>
          </p:cNvPr>
          <p:cNvSpPr txBox="1"/>
          <p:nvPr/>
        </p:nvSpPr>
        <p:spPr>
          <a:xfrm>
            <a:off x="452387" y="3460282"/>
            <a:ext cx="4956024" cy="225077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306EF-D616-66DD-C152-8F357CC0F533}"/>
              </a:ext>
            </a:extLst>
          </p:cNvPr>
          <p:cNvSpPr txBox="1"/>
          <p:nvPr/>
        </p:nvSpPr>
        <p:spPr>
          <a:xfrm>
            <a:off x="447388" y="1295737"/>
            <a:ext cx="4956024" cy="451719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Alternatively, </a:t>
            </a:r>
            <a:r>
              <a:rPr lang="en-GB" baseline="30000" dirty="0"/>
              <a:t>166</a:t>
            </a:r>
            <a:r>
              <a:rPr lang="en-GB" dirty="0"/>
              <a:t>Ho can be produced irradiating a </a:t>
            </a:r>
            <a:r>
              <a:rPr lang="en-GB" baseline="30000" dirty="0" err="1"/>
              <a:t>nat</a:t>
            </a:r>
            <a:r>
              <a:rPr lang="en-GB" dirty="0" err="1"/>
              <a:t>Dy</a:t>
            </a:r>
            <a:r>
              <a:rPr lang="en-GB" dirty="0"/>
              <a:t> metallic foil.</a:t>
            </a:r>
          </a:p>
          <a:p>
            <a:pPr marL="6350" algn="l">
              <a:buClr>
                <a:schemeClr val="accent1"/>
              </a:buClr>
            </a:pPr>
            <a:endParaRPr lang="en-GB" dirty="0"/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This is a two-step process. The heaviest Dy isotope is </a:t>
            </a:r>
            <a:r>
              <a:rPr lang="en-GB" baseline="30000" dirty="0"/>
              <a:t>164</a:t>
            </a:r>
            <a:r>
              <a:rPr lang="en-GB" dirty="0"/>
              <a:t>Dy, two neutron captures are needed to get to </a:t>
            </a:r>
            <a:r>
              <a:rPr lang="en-GB" baseline="30000" dirty="0"/>
              <a:t>166</a:t>
            </a:r>
            <a:r>
              <a:rPr lang="en-GB" dirty="0"/>
              <a:t>Dy, which then decays to </a:t>
            </a:r>
            <a:r>
              <a:rPr lang="en-GB" baseline="30000" dirty="0"/>
              <a:t>166</a:t>
            </a:r>
            <a:r>
              <a:rPr lang="en-GB" dirty="0"/>
              <a:t>Ho.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This method is slower and the two-step reaction happens with a reduced probability, but it is easy to separate chemically afterwards the </a:t>
            </a:r>
            <a:r>
              <a:rPr lang="en-GB" baseline="30000" dirty="0" err="1"/>
              <a:t>NAT</a:t>
            </a:r>
            <a:r>
              <a:rPr lang="en-GB" dirty="0" err="1"/>
              <a:t>Dy</a:t>
            </a:r>
            <a:r>
              <a:rPr lang="en-GB" dirty="0"/>
              <a:t> (the carrier) from the required </a:t>
            </a:r>
            <a:r>
              <a:rPr lang="en-GB" baseline="30000" dirty="0"/>
              <a:t>166</a:t>
            </a:r>
            <a:r>
              <a:rPr lang="en-GB" dirty="0"/>
              <a:t>Ho.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Both production methods have been investigated in this work.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45C7D-66E6-3AE5-A5D6-62FE4E81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461" y="1325244"/>
            <a:ext cx="5720080" cy="2103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01EBC-A5A6-3EC3-575C-D0831200D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93940"/>
            <a:ext cx="5717540" cy="2118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4174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25433-6BBB-CA7E-1A3F-0D66756A8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2F0E6-F60A-489B-1355-9B02890F34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D262F-87FD-F79F-14C6-097070291514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071C8F1-A661-9A2E-3C4F-75943622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Birmingham neutron source (</a:t>
            </a:r>
            <a:r>
              <a:rPr lang="en-GB" b="1" i="0" dirty="0">
                <a:solidFill>
                  <a:srgbClr val="CB6D04"/>
                </a:solidFill>
                <a:effectLst/>
                <a:latin typeface="Roboto Light" panose="020F0502020204030204" pitchFamily="2" charset="0"/>
              </a:rPr>
              <a:t>HF-</a:t>
            </a:r>
            <a:r>
              <a:rPr lang="en-GB" b="1" i="0" dirty="0" err="1">
                <a:solidFill>
                  <a:srgbClr val="CB6D04"/>
                </a:solidFill>
                <a:effectLst/>
                <a:latin typeface="Roboto Light" panose="020F0502020204030204" pitchFamily="2" charset="0"/>
              </a:rPr>
              <a:t>ADNeF</a:t>
            </a:r>
            <a:r>
              <a:rPr lang="en-GB" dirty="0">
                <a:latin typeface="Roboto Light" panose="020F0502020204030204" pitchFamily="2" charset="0"/>
              </a:rPr>
              <a:t>)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0B7C86-2E76-B320-2BB3-78A61FB2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7" y="892309"/>
            <a:ext cx="5162550" cy="2416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1116D-C157-F00C-975A-FFA5E22F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335" y="890890"/>
            <a:ext cx="2164513" cy="2418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graph of a graph showing the number of electrons passing&#10;&#10;Description automatically generated">
            <a:extLst>
              <a:ext uri="{FF2B5EF4-FFF2-40B4-BE49-F238E27FC236}">
                <a16:creationId xmlns:a16="http://schemas.microsoft.com/office/drawing/2014/main" id="{4AD461BF-2CE5-4903-60F9-17E6E1DA8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7" y="3400739"/>
            <a:ext cx="5721350" cy="287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4A6D3-50E6-AA0E-A2E4-D1AA796D8BE2}"/>
              </a:ext>
            </a:extLst>
          </p:cNvPr>
          <p:cNvSpPr txBox="1"/>
          <p:nvPr/>
        </p:nvSpPr>
        <p:spPr>
          <a:xfrm>
            <a:off x="6444205" y="3612495"/>
            <a:ext cx="4932856" cy="287718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02ED0-5174-B7DD-E274-38B903090648}"/>
              </a:ext>
            </a:extLst>
          </p:cNvPr>
          <p:cNvSpPr txBox="1"/>
          <p:nvPr/>
        </p:nvSpPr>
        <p:spPr>
          <a:xfrm>
            <a:off x="6646335" y="3522846"/>
            <a:ext cx="4297589" cy="275507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Neutrons are produced by bombarding a 0.2mm thick spinning </a:t>
            </a:r>
            <a:r>
              <a:rPr lang="en-GB" sz="1800" kern="100" baseline="30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 target with protons. </a:t>
            </a:r>
          </a:p>
          <a:p>
            <a: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beam of neutrons is produced via the </a:t>
            </a:r>
            <a:r>
              <a:rPr lang="en-GB" sz="1800" kern="100" baseline="30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Li(</a:t>
            </a:r>
            <a:r>
              <a:rPr lang="en-GB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p,n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r>
              <a:rPr lang="en-GB" sz="1800" kern="100" baseline="30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 reaction. </a:t>
            </a:r>
          </a:p>
          <a:p>
            <a:pPr marL="34925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maximum energy of the neutron beam is equal to the energy difference between the proton beam and the Q-value of the </a:t>
            </a:r>
            <a:r>
              <a:rPr lang="en-GB" sz="1800" kern="100" baseline="30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Li(</a:t>
            </a:r>
            <a:r>
              <a:rPr lang="en-GB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p,n</a:t>
            </a:r>
            <a:r>
              <a:rPr lang="en-GB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reaction, which is 1.88 MeV. </a:t>
            </a:r>
          </a:p>
          <a:p>
            <a:pPr marL="34925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2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CD599-CF44-1579-6172-F43D9D86C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8608-BB52-EE21-4119-4D6BD8AA81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D1700-73EC-74DA-011D-55D4F3AB61D7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A1B5EB-75EF-EF9C-E274-89927C3C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experimental setup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3FE8D-683D-40C0-9122-EB5CE7A7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7" y="1371801"/>
            <a:ext cx="3909695" cy="1597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EC93E-EC3C-B98F-E0CD-1FA56331EB95}"/>
              </a:ext>
            </a:extLst>
          </p:cNvPr>
          <p:cNvSpPr txBox="1"/>
          <p:nvPr/>
        </p:nvSpPr>
        <p:spPr>
          <a:xfrm>
            <a:off x="383117" y="818147"/>
            <a:ext cx="3909695" cy="38311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r>
              <a:rPr lang="en-GB" dirty="0"/>
              <a:t>The gamma detector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716E7-2A92-7F18-89E4-EF3AFCF53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479" y="2222402"/>
            <a:ext cx="3966210" cy="2301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0D1B8F-550E-8AE9-D746-D045E16D046A}"/>
              </a:ext>
            </a:extLst>
          </p:cNvPr>
          <p:cNvSpPr txBox="1"/>
          <p:nvPr/>
        </p:nvSpPr>
        <p:spPr>
          <a:xfrm>
            <a:off x="7881063" y="1749611"/>
            <a:ext cx="5181600" cy="38311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r>
              <a:rPr lang="en-GB" dirty="0"/>
              <a:t>The </a:t>
            </a:r>
            <a:r>
              <a:rPr lang="en-GB" dirty="0" err="1"/>
              <a:t>Interspec</a:t>
            </a:r>
            <a:r>
              <a:rPr lang="en-GB" dirty="0"/>
              <a:t> peak fitting software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EC18F-4683-B715-D744-A13FD5FF9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591" y="1371800"/>
            <a:ext cx="3223109" cy="4297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CEB804-DD8C-048C-941A-71F4129F33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42" t="17516" r="7957" b="7808"/>
          <a:stretch/>
        </p:blipFill>
        <p:spPr>
          <a:xfrm>
            <a:off x="383117" y="3638348"/>
            <a:ext cx="2145497" cy="25768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507C6-9E07-016C-7964-C723CBBA98A7}"/>
              </a:ext>
            </a:extLst>
          </p:cNvPr>
          <p:cNvSpPr txBox="1"/>
          <p:nvPr/>
        </p:nvSpPr>
        <p:spPr>
          <a:xfrm>
            <a:off x="383116" y="3256754"/>
            <a:ext cx="3909695" cy="38311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r>
              <a:rPr lang="en-GB" dirty="0"/>
              <a:t>The target holder</a:t>
            </a:r>
          </a:p>
        </p:txBody>
      </p:sp>
    </p:spTree>
    <p:extLst>
      <p:ext uri="{BB962C8B-B14F-4D97-AF65-F5344CB8AC3E}">
        <p14:creationId xmlns:p14="http://schemas.microsoft.com/office/powerpoint/2010/main" val="472739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2153E-1070-D1DC-2FA0-5914780B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E1BCB-420B-CFF5-2E17-F7D03F777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92D8A-7D27-73CC-BF17-EABF457E8D69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54310D-3D25-4A37-386D-8D514CB9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ED5D4BC-4295-5614-D0CB-15513DB9D92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3116" y="2761077"/>
              <a:ext cx="5334290" cy="2228215"/>
            </p:xfrm>
            <a:graphic>
              <a:graphicData uri="http://schemas.openxmlformats.org/drawingml/2006/table">
                <a:tbl>
                  <a:tblPr firstRow="1" firstCol="1" bandRow="1">
                    <a:tableStyleId>{B10B190F-7A98-4D2D-8CFC-E00B4CB2AC5B}</a:tableStyleId>
                  </a:tblPr>
                  <a:tblGrid>
                    <a:gridCol w="1743639">
                      <a:extLst>
                        <a:ext uri="{9D8B030D-6E8A-4147-A177-3AD203B41FA5}">
                          <a16:colId xmlns:a16="http://schemas.microsoft.com/office/drawing/2014/main" val="1077936199"/>
                        </a:ext>
                      </a:extLst>
                    </a:gridCol>
                    <a:gridCol w="712698">
                      <a:extLst>
                        <a:ext uri="{9D8B030D-6E8A-4147-A177-3AD203B41FA5}">
                          <a16:colId xmlns:a16="http://schemas.microsoft.com/office/drawing/2014/main" val="2345112516"/>
                        </a:ext>
                      </a:extLst>
                    </a:gridCol>
                    <a:gridCol w="1616262">
                      <a:extLst>
                        <a:ext uri="{9D8B030D-6E8A-4147-A177-3AD203B41FA5}">
                          <a16:colId xmlns:a16="http://schemas.microsoft.com/office/drawing/2014/main" val="3798717966"/>
                        </a:ext>
                      </a:extLst>
                    </a:gridCol>
                    <a:gridCol w="1261691">
                      <a:extLst>
                        <a:ext uri="{9D8B030D-6E8A-4147-A177-3AD203B41FA5}">
                          <a16:colId xmlns:a16="http://schemas.microsoft.com/office/drawing/2014/main" val="35120370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File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Sample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No. of Ho-166 Atoms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Uncertainty (%)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715665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Ho-3hr-200-keV-2cm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9.13×1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7.39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306294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Ho-3hr-200-keV-6cm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5.05×1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7.44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3573822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Ho-3hr-800-keV-6cm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2.91×1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7.42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8262577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Ho-3hr-800-keV-Mid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3.17×1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7.43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24881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Ho-6hr-400-keV-Mid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2.52×1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7.43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0465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ED5D4BC-4295-5614-D0CB-15513DB9D9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1861166"/>
                  </p:ext>
                </p:extLst>
              </p:nvPr>
            </p:nvGraphicFramePr>
            <p:xfrm>
              <a:off x="383116" y="2761077"/>
              <a:ext cx="5334290" cy="2255457"/>
            </p:xfrm>
            <a:graphic>
              <a:graphicData uri="http://schemas.openxmlformats.org/drawingml/2006/table">
                <a:tbl>
                  <a:tblPr firstRow="1" firstCol="1" bandRow="1">
                    <a:tableStyleId>{B10B190F-7A98-4D2D-8CFC-E00B4CB2AC5B}</a:tableStyleId>
                  </a:tblPr>
                  <a:tblGrid>
                    <a:gridCol w="1743639">
                      <a:extLst>
                        <a:ext uri="{9D8B030D-6E8A-4147-A177-3AD203B41FA5}">
                          <a16:colId xmlns:a16="http://schemas.microsoft.com/office/drawing/2014/main" val="1077936199"/>
                        </a:ext>
                      </a:extLst>
                    </a:gridCol>
                    <a:gridCol w="712698">
                      <a:extLst>
                        <a:ext uri="{9D8B030D-6E8A-4147-A177-3AD203B41FA5}">
                          <a16:colId xmlns:a16="http://schemas.microsoft.com/office/drawing/2014/main" val="2345112516"/>
                        </a:ext>
                      </a:extLst>
                    </a:gridCol>
                    <a:gridCol w="1616262">
                      <a:extLst>
                        <a:ext uri="{9D8B030D-6E8A-4147-A177-3AD203B41FA5}">
                          <a16:colId xmlns:a16="http://schemas.microsoft.com/office/drawing/2014/main" val="3798717966"/>
                        </a:ext>
                      </a:extLst>
                    </a:gridCol>
                    <a:gridCol w="1261691">
                      <a:extLst>
                        <a:ext uri="{9D8B030D-6E8A-4147-A177-3AD203B41FA5}">
                          <a16:colId xmlns:a16="http://schemas.microsoft.com/office/drawing/2014/main" val="3512037008"/>
                        </a:ext>
                      </a:extLst>
                    </a:gridCol>
                  </a:tblGrid>
                  <a:tr h="5215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File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Sample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No. of Ho-166 Atoms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Uncertainty (%)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71566525"/>
                      </a:ext>
                    </a:extLst>
                  </a:tr>
                  <a:tr h="2987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Ho-3hr-200-keV-2cm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1504" t="-177551" r="-78571" b="-4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7.39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30629465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Ho-3hr-200-keV-6cm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1504" t="-230508" r="-78571" b="-3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7.44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35738224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Ho-3hr-800-keV-6cm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1504" t="-330508" r="-78571" b="-2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7.42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82625775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Ho-3hr-800-keV-Mid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1504" t="-430508" r="-78571" b="-1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7.43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22488150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Ho-6hr-400-keV-Mid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51504" t="-530508" r="-78571" b="-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7.43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0465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65C20D9-9B18-1EF4-97F7-7146CA14587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6000" y="2761077"/>
              <a:ext cx="5847715" cy="2749804"/>
            </p:xfrm>
            <a:graphic>
              <a:graphicData uri="http://schemas.openxmlformats.org/drawingml/2006/table">
                <a:tbl>
                  <a:tblPr firstRow="1" firstCol="1" bandRow="1">
                    <a:tableStyleId>{B10B190F-7A98-4D2D-8CFC-E00B4CB2AC5B}</a:tableStyleId>
                  </a:tblPr>
                  <a:tblGrid>
                    <a:gridCol w="2520950">
                      <a:extLst>
                        <a:ext uri="{9D8B030D-6E8A-4147-A177-3AD203B41FA5}">
                          <a16:colId xmlns:a16="http://schemas.microsoft.com/office/drawing/2014/main" val="2821268324"/>
                        </a:ext>
                      </a:extLst>
                    </a:gridCol>
                    <a:gridCol w="594360">
                      <a:extLst>
                        <a:ext uri="{9D8B030D-6E8A-4147-A177-3AD203B41FA5}">
                          <a16:colId xmlns:a16="http://schemas.microsoft.com/office/drawing/2014/main" val="3257962552"/>
                        </a:ext>
                      </a:extLst>
                    </a:gridCol>
                    <a:gridCol w="1562100">
                      <a:extLst>
                        <a:ext uri="{9D8B030D-6E8A-4147-A177-3AD203B41FA5}">
                          <a16:colId xmlns:a16="http://schemas.microsoft.com/office/drawing/2014/main" val="3492193112"/>
                        </a:ext>
                      </a:extLst>
                    </a:gridCol>
                    <a:gridCol w="1170305">
                      <a:extLst>
                        <a:ext uri="{9D8B030D-6E8A-4147-A177-3AD203B41FA5}">
                          <a16:colId xmlns:a16="http://schemas.microsoft.com/office/drawing/2014/main" val="195258990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File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Sample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No. of Ho-166 Atoms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Uncertainty (%)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194812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Dy-3hr-200-keV-6cm-2nd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3.98×1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33.96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4523611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Dy-3hr-200-keV-2cm-3rd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7.03×1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26.32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758757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Dy-3hr-200-keV-2cm-4th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5.89×1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11.15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793725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Dy-3hr-200-keV-2cm-5th-Overnight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5.46×1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8.50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802301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Dy-3hr-800-keV-2cm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4.02×1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7.76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49439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Dy-6hr-400-keV-2cm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2.88×1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7.98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1385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65C20D9-9B18-1EF4-97F7-7146CA1458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8877394"/>
                  </p:ext>
                </p:extLst>
              </p:nvPr>
            </p:nvGraphicFramePr>
            <p:xfrm>
              <a:off x="6096000" y="2761077"/>
              <a:ext cx="5847715" cy="2777046"/>
            </p:xfrm>
            <a:graphic>
              <a:graphicData uri="http://schemas.openxmlformats.org/drawingml/2006/table">
                <a:tbl>
                  <a:tblPr firstRow="1" firstCol="1" bandRow="1">
                    <a:tableStyleId>{B10B190F-7A98-4D2D-8CFC-E00B4CB2AC5B}</a:tableStyleId>
                  </a:tblPr>
                  <a:tblGrid>
                    <a:gridCol w="2520950">
                      <a:extLst>
                        <a:ext uri="{9D8B030D-6E8A-4147-A177-3AD203B41FA5}">
                          <a16:colId xmlns:a16="http://schemas.microsoft.com/office/drawing/2014/main" val="2821268324"/>
                        </a:ext>
                      </a:extLst>
                    </a:gridCol>
                    <a:gridCol w="594360">
                      <a:extLst>
                        <a:ext uri="{9D8B030D-6E8A-4147-A177-3AD203B41FA5}">
                          <a16:colId xmlns:a16="http://schemas.microsoft.com/office/drawing/2014/main" val="3257962552"/>
                        </a:ext>
                      </a:extLst>
                    </a:gridCol>
                    <a:gridCol w="1562100">
                      <a:extLst>
                        <a:ext uri="{9D8B030D-6E8A-4147-A177-3AD203B41FA5}">
                          <a16:colId xmlns:a16="http://schemas.microsoft.com/office/drawing/2014/main" val="3492193112"/>
                        </a:ext>
                      </a:extLst>
                    </a:gridCol>
                    <a:gridCol w="1170305">
                      <a:extLst>
                        <a:ext uri="{9D8B030D-6E8A-4147-A177-3AD203B41FA5}">
                          <a16:colId xmlns:a16="http://schemas.microsoft.com/office/drawing/2014/main" val="1952589906"/>
                        </a:ext>
                      </a:extLst>
                    </a:gridCol>
                  </a:tblGrid>
                  <a:tr h="5215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File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Sample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No. of Ho-166 Atoms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Uncertainty (%)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19481239"/>
                      </a:ext>
                    </a:extLst>
                  </a:tr>
                  <a:tr h="2987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Dy-3hr-200-keV-6cm-2nd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9222" t="-177551" r="-75486" b="-6673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33.96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45236114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Dy-3hr-200-keV-2cm-3rd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9222" t="-230508" r="-75486" b="-4542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26.32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75875790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Dy-3hr-200-keV-2cm-4th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9222" t="-330508" r="-75486" b="-3542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11.15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79372585"/>
                      </a:ext>
                    </a:extLst>
                  </a:tr>
                  <a:tr h="5215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Dy-3hr-200-keV-2cm-5th-Overnight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9222" t="-295349" r="-75486" b="-1430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8.50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8023017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Dy-3hr-800-keV-2cm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9222" t="-576271" r="-75486" b="-108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7.76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4943965"/>
                      </a:ext>
                    </a:extLst>
                  </a:tr>
                  <a:tr h="3587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Dy-6hr-400-keV-2cm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9222" t="-676271" r="-75486" b="-8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7.98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13857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F0DAA3-BE65-D144-3389-A3F472794FA8}"/>
              </a:ext>
            </a:extLst>
          </p:cNvPr>
          <p:cNvSpPr txBox="1"/>
          <p:nvPr/>
        </p:nvSpPr>
        <p:spPr>
          <a:xfrm>
            <a:off x="383116" y="2040556"/>
            <a:ext cx="5334290" cy="5005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r>
              <a:rPr lang="en-GB" b="1" baseline="30000" dirty="0"/>
              <a:t>165</a:t>
            </a:r>
            <a:r>
              <a:rPr lang="en-GB" b="1" dirty="0"/>
              <a:t>Ho(</a:t>
            </a:r>
            <a:r>
              <a:rPr lang="en-GB" b="1" dirty="0" err="1"/>
              <a:t>n,</a:t>
            </a:r>
            <a:r>
              <a:rPr lang="en-GB" b="1" dirty="0" err="1">
                <a:latin typeface="Symbol" panose="05050102010706020507" pitchFamily="18" charset="2"/>
              </a:rPr>
              <a:t>g</a:t>
            </a:r>
            <a:r>
              <a:rPr lang="en-GB" b="1" dirty="0"/>
              <a:t>)</a:t>
            </a:r>
            <a:r>
              <a:rPr lang="en-GB" b="1" baseline="30000" dirty="0"/>
              <a:t>166</a:t>
            </a:r>
            <a:r>
              <a:rPr lang="en-GB" b="1" dirty="0"/>
              <a:t>Ho reaction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A9483-35D4-1807-DC5C-F6C4373686BC}"/>
              </a:ext>
            </a:extLst>
          </p:cNvPr>
          <p:cNvSpPr txBox="1"/>
          <p:nvPr/>
        </p:nvSpPr>
        <p:spPr>
          <a:xfrm>
            <a:off x="6096000" y="2040556"/>
            <a:ext cx="5334290" cy="5005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6350" algn="l">
              <a:buClr>
                <a:schemeClr val="accent1"/>
              </a:buClr>
            </a:pPr>
            <a:r>
              <a:rPr lang="en-GB" b="1" baseline="30000" dirty="0"/>
              <a:t>164</a:t>
            </a:r>
            <a:r>
              <a:rPr lang="en-GB" b="1" dirty="0"/>
              <a:t>Dy(</a:t>
            </a:r>
            <a:r>
              <a:rPr lang="en-GB" b="1" dirty="0" err="1"/>
              <a:t>n,</a:t>
            </a:r>
            <a:r>
              <a:rPr lang="en-GB" b="1" dirty="0" err="1">
                <a:latin typeface="Symbol" panose="05050102010706020507" pitchFamily="18" charset="2"/>
              </a:rPr>
              <a:t>g</a:t>
            </a:r>
            <a:r>
              <a:rPr lang="en-GB" b="1" dirty="0"/>
              <a:t>)</a:t>
            </a:r>
            <a:r>
              <a:rPr lang="en-GB" b="1" baseline="30000" dirty="0"/>
              <a:t>165</a:t>
            </a:r>
            <a:r>
              <a:rPr lang="en-GB" b="1" dirty="0"/>
              <a:t>Dy -&gt; </a:t>
            </a:r>
            <a:r>
              <a:rPr lang="en-GB" b="1" baseline="30000" dirty="0"/>
              <a:t>165</a:t>
            </a:r>
            <a:r>
              <a:rPr lang="en-GB" b="1" dirty="0"/>
              <a:t>Dy(</a:t>
            </a:r>
            <a:r>
              <a:rPr lang="en-GB" b="1" dirty="0" err="1"/>
              <a:t>n,</a:t>
            </a:r>
            <a:r>
              <a:rPr lang="en-GB" b="1" dirty="0" err="1">
                <a:latin typeface="Symbol" panose="05050102010706020507" pitchFamily="18" charset="2"/>
              </a:rPr>
              <a:t>g</a:t>
            </a:r>
            <a:r>
              <a:rPr lang="en-GB" b="1" dirty="0"/>
              <a:t>)</a:t>
            </a:r>
            <a:r>
              <a:rPr lang="en-GB" b="1" baseline="30000" dirty="0"/>
              <a:t>166</a:t>
            </a:r>
            <a:r>
              <a:rPr lang="en-GB" b="1" dirty="0"/>
              <a:t>Dy -&gt; </a:t>
            </a:r>
            <a:r>
              <a:rPr lang="en-GB" b="1" baseline="30000" dirty="0"/>
              <a:t>166</a:t>
            </a:r>
            <a:r>
              <a:rPr lang="en-GB" b="1" dirty="0"/>
              <a:t>Ho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304875-85DB-C0A4-CFC5-AFFB4CC72DFA}"/>
                  </a:ext>
                </a:extLst>
              </p:cNvPr>
              <p:cNvSpPr txBox="1"/>
              <p:nvPr/>
            </p:nvSpPr>
            <p:spPr>
              <a:xfrm>
                <a:off x="383117" y="5428648"/>
                <a:ext cx="5334289" cy="69402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marL="6350" algn="l">
                  <a:buClr>
                    <a:schemeClr val="accent1"/>
                  </a:buClr>
                </a:pPr>
                <a:r>
                  <a:rPr lang="en-GB" dirty="0"/>
                  <a:t>CARP predictions: </a:t>
                </a:r>
                <a14:m>
                  <m:oMath xmlns:m="http://schemas.openxmlformats.org/officeDocument/2006/math"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1.913×1</m:t>
                    </m:r>
                    <m:sSup>
                      <m:sSup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GB" dirty="0"/>
                  <a:t> (800keV)</a:t>
                </a:r>
              </a:p>
              <a:p>
                <a:pPr marL="6350" algn="l">
                  <a:buClr>
                    <a:schemeClr val="accent1"/>
                  </a:buClr>
                </a:pPr>
                <a:r>
                  <a:rPr lang="en-GB" dirty="0"/>
                  <a:t>	   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                </m:t>
                    </m:r>
                    <m:r>
                      <a:rPr lang="en-GB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4.381×1</m:t>
                    </m:r>
                    <m:sSup>
                      <m:sSup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GB" dirty="0"/>
                  <a:t> (200keV)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304875-85DB-C0A4-CFC5-AFFB4CC72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17" y="5428648"/>
                <a:ext cx="5334289" cy="694026"/>
              </a:xfrm>
              <a:prstGeom prst="rect">
                <a:avLst/>
              </a:prstGeom>
              <a:blipFill>
                <a:blip r:embed="rId5"/>
                <a:stretch>
                  <a:fillRect l="-914" t="-4425" b="-9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41FBF1-2C01-6ED3-F2E1-83673FD3FFF4}"/>
                  </a:ext>
                </a:extLst>
              </p:cNvPr>
              <p:cNvSpPr txBox="1"/>
              <p:nvPr/>
            </p:nvSpPr>
            <p:spPr>
              <a:xfrm>
                <a:off x="6096001" y="5739558"/>
                <a:ext cx="5334289" cy="38311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marL="6350" algn="l">
                  <a:buClr>
                    <a:schemeClr val="accent1"/>
                  </a:buClr>
                </a:pPr>
                <a:r>
                  <a:rPr lang="en-GB" dirty="0"/>
                  <a:t>CARP prediction: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𝑛𝑜𝑛𝑒</m:t>
                    </m:r>
                    <m:r>
                      <a:rPr lang="en-GB" sz="1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working</m:t>
                    </m:r>
                    <m: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in</m:t>
                    </m:r>
                    <m: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progress</m:t>
                    </m:r>
                    <m:r>
                      <a:rPr lang="en-GB" sz="1800" b="0" i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41FBF1-2C01-6ED3-F2E1-83673FD3F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5739558"/>
                <a:ext cx="5334289" cy="383116"/>
              </a:xfrm>
              <a:prstGeom prst="rect">
                <a:avLst/>
              </a:prstGeom>
              <a:blipFill>
                <a:blip r:embed="rId6"/>
                <a:stretch>
                  <a:fillRect l="-914" t="-8065" b="-25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70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6672B-BA94-A66D-27D0-E2DE8D505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80B46-81BF-98ED-0A58-73EF863E2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0BB6B-A0B2-A338-5184-B7B5FEEE8C8E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C1160B-59B1-0A38-A2F1-1466DE52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31560BF-7389-77A0-8C96-D6717E7F2D4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3117" y="2456229"/>
              <a:ext cx="5847715" cy="2749804"/>
            </p:xfrm>
            <a:graphic>
              <a:graphicData uri="http://schemas.openxmlformats.org/drawingml/2006/table">
                <a:tbl>
                  <a:tblPr firstRow="1" firstCol="1" bandRow="1">
                    <a:tableStyleId>{B10B190F-7A98-4D2D-8CFC-E00B4CB2AC5B}</a:tableStyleId>
                  </a:tblPr>
                  <a:tblGrid>
                    <a:gridCol w="2520950">
                      <a:extLst>
                        <a:ext uri="{9D8B030D-6E8A-4147-A177-3AD203B41FA5}">
                          <a16:colId xmlns:a16="http://schemas.microsoft.com/office/drawing/2014/main" val="2821268324"/>
                        </a:ext>
                      </a:extLst>
                    </a:gridCol>
                    <a:gridCol w="594360">
                      <a:extLst>
                        <a:ext uri="{9D8B030D-6E8A-4147-A177-3AD203B41FA5}">
                          <a16:colId xmlns:a16="http://schemas.microsoft.com/office/drawing/2014/main" val="3257962552"/>
                        </a:ext>
                      </a:extLst>
                    </a:gridCol>
                    <a:gridCol w="1562100">
                      <a:extLst>
                        <a:ext uri="{9D8B030D-6E8A-4147-A177-3AD203B41FA5}">
                          <a16:colId xmlns:a16="http://schemas.microsoft.com/office/drawing/2014/main" val="3492193112"/>
                        </a:ext>
                      </a:extLst>
                    </a:gridCol>
                    <a:gridCol w="1170305">
                      <a:extLst>
                        <a:ext uri="{9D8B030D-6E8A-4147-A177-3AD203B41FA5}">
                          <a16:colId xmlns:a16="http://schemas.microsoft.com/office/drawing/2014/main" val="195258990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File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Sample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No. of Ho-166 Atoms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Uncertainty (%)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194812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Dy-3hr-200-keV-6cm-2nd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3.98×1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33.96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4523611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Dy-3hr-200-keV-2cm-3rd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7.03×1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26.32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758757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Dy-3hr-200-keV-2cm-4th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5.89×1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11.15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793725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Dy-3hr-200-keV-2cm-5th-Overnight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5.46×1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8.50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802301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Dy-3hr-800-keV-2cm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4.02×1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7.76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49439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Dy-6hr-400-keV-2cm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100" kern="100">
                                    <a:effectLst/>
                                    <a:latin typeface="Cambria Math" panose="02040503050406030204" pitchFamily="18" charset="0"/>
                                  </a:rPr>
                                  <m:t>2.88×1</m:t>
                                </m:r>
                                <m:sSup>
                                  <m:sSupPr>
                                    <m:ctrlPr>
                                      <a:rPr lang="en-GB" sz="11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GB" sz="11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7.98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1385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31560BF-7389-77A0-8C96-D6717E7F2D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8172656"/>
                  </p:ext>
                </p:extLst>
              </p:nvPr>
            </p:nvGraphicFramePr>
            <p:xfrm>
              <a:off x="383117" y="2456229"/>
              <a:ext cx="5847715" cy="2749804"/>
            </p:xfrm>
            <a:graphic>
              <a:graphicData uri="http://schemas.openxmlformats.org/drawingml/2006/table">
                <a:tbl>
                  <a:tblPr firstRow="1" firstCol="1" bandRow="1">
                    <a:tableStyleId>{B10B190F-7A98-4D2D-8CFC-E00B4CB2AC5B}</a:tableStyleId>
                  </a:tblPr>
                  <a:tblGrid>
                    <a:gridCol w="2520950">
                      <a:extLst>
                        <a:ext uri="{9D8B030D-6E8A-4147-A177-3AD203B41FA5}">
                          <a16:colId xmlns:a16="http://schemas.microsoft.com/office/drawing/2014/main" val="2821268324"/>
                        </a:ext>
                      </a:extLst>
                    </a:gridCol>
                    <a:gridCol w="594360">
                      <a:extLst>
                        <a:ext uri="{9D8B030D-6E8A-4147-A177-3AD203B41FA5}">
                          <a16:colId xmlns:a16="http://schemas.microsoft.com/office/drawing/2014/main" val="3257962552"/>
                        </a:ext>
                      </a:extLst>
                    </a:gridCol>
                    <a:gridCol w="1562100">
                      <a:extLst>
                        <a:ext uri="{9D8B030D-6E8A-4147-A177-3AD203B41FA5}">
                          <a16:colId xmlns:a16="http://schemas.microsoft.com/office/drawing/2014/main" val="3492193112"/>
                        </a:ext>
                      </a:extLst>
                    </a:gridCol>
                    <a:gridCol w="1170305">
                      <a:extLst>
                        <a:ext uri="{9D8B030D-6E8A-4147-A177-3AD203B41FA5}">
                          <a16:colId xmlns:a16="http://schemas.microsoft.com/office/drawing/2014/main" val="1952589906"/>
                        </a:ext>
                      </a:extLst>
                    </a:gridCol>
                  </a:tblGrid>
                  <a:tr h="5215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File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Sample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No. of Ho-166 Atoms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Uncertainty (%)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19481239"/>
                      </a:ext>
                    </a:extLst>
                  </a:tr>
                  <a:tr h="2943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Dy-3hr-200-keV-6cm-2nd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9222" t="-181250" r="-75097" b="-6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33.96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45236114"/>
                      </a:ext>
                    </a:extLst>
                  </a:tr>
                  <a:tr h="35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Dy-3hr-200-keV-2cm-3rd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9222" t="-228814" r="-75097" b="-4491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26.32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75875790"/>
                      </a:ext>
                    </a:extLst>
                  </a:tr>
                  <a:tr h="35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Dy-3hr-200-keV-2cm-4th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9222" t="-334483" r="-75097" b="-35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11.15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79372585"/>
                      </a:ext>
                    </a:extLst>
                  </a:tr>
                  <a:tr h="5215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Dy-3hr-200-keV-2cm-5th-Overnight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1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9222" t="-293023" r="-75097" b="-140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8.50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8023017"/>
                      </a:ext>
                    </a:extLst>
                  </a:tr>
                  <a:tr h="35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Dy-3hr-800-keV-2cm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2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9222" t="-582759" r="-75097" b="-1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7.76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4943965"/>
                      </a:ext>
                    </a:extLst>
                  </a:tr>
                  <a:tr h="3530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>
                              <a:effectLst/>
                            </a:rPr>
                            <a:t>Dy-6hr-400-keV-2cm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kern="100">
                              <a:effectLst/>
                            </a:rPr>
                            <a:t>3</a:t>
                          </a:r>
                          <a:endParaRPr lang="en-GB" sz="1200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9222" t="-682759" r="-75097" b="-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kern="100" dirty="0">
                              <a:effectLst/>
                            </a:rPr>
                            <a:t>7.98</a:t>
                          </a:r>
                          <a:endParaRPr lang="en-GB" sz="120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613857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0803B3C-99E2-EC08-F013-144BAC9D0458}"/>
              </a:ext>
            </a:extLst>
          </p:cNvPr>
          <p:cNvSpPr txBox="1"/>
          <p:nvPr/>
        </p:nvSpPr>
        <p:spPr>
          <a:xfrm>
            <a:off x="383117" y="1735708"/>
            <a:ext cx="5334290" cy="5005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6350" algn="l">
              <a:buClr>
                <a:schemeClr val="accent1"/>
              </a:buClr>
            </a:pPr>
            <a:r>
              <a:rPr lang="en-GB" b="1" baseline="30000" dirty="0"/>
              <a:t>164</a:t>
            </a:r>
            <a:r>
              <a:rPr lang="en-GB" b="1" dirty="0"/>
              <a:t>Dy(</a:t>
            </a:r>
            <a:r>
              <a:rPr lang="en-GB" b="1" dirty="0" err="1"/>
              <a:t>n,</a:t>
            </a:r>
            <a:r>
              <a:rPr lang="en-GB" b="1" dirty="0" err="1">
                <a:latin typeface="Symbol" panose="05050102010706020507" pitchFamily="18" charset="2"/>
              </a:rPr>
              <a:t>g</a:t>
            </a:r>
            <a:r>
              <a:rPr lang="en-GB" b="1" dirty="0"/>
              <a:t>)</a:t>
            </a:r>
            <a:r>
              <a:rPr lang="en-GB" b="1" baseline="30000" dirty="0"/>
              <a:t>165</a:t>
            </a:r>
            <a:r>
              <a:rPr lang="en-GB" b="1" dirty="0"/>
              <a:t>Dy -&gt; </a:t>
            </a:r>
            <a:r>
              <a:rPr lang="en-GB" b="1" baseline="30000" dirty="0"/>
              <a:t>165</a:t>
            </a:r>
            <a:r>
              <a:rPr lang="en-GB" b="1" dirty="0"/>
              <a:t>Dy(</a:t>
            </a:r>
            <a:r>
              <a:rPr lang="en-GB" b="1" dirty="0" err="1"/>
              <a:t>n,</a:t>
            </a:r>
            <a:r>
              <a:rPr lang="en-GB" b="1" dirty="0" err="1">
                <a:latin typeface="Symbol" panose="05050102010706020507" pitchFamily="18" charset="2"/>
              </a:rPr>
              <a:t>g</a:t>
            </a:r>
            <a:r>
              <a:rPr lang="en-GB" b="1" dirty="0"/>
              <a:t>)</a:t>
            </a:r>
            <a:r>
              <a:rPr lang="en-GB" b="1" baseline="30000" dirty="0"/>
              <a:t>166</a:t>
            </a:r>
            <a:r>
              <a:rPr lang="en-GB" b="1" dirty="0"/>
              <a:t>Dy -&gt; </a:t>
            </a:r>
            <a:r>
              <a:rPr lang="en-GB" b="1" baseline="30000" dirty="0"/>
              <a:t>166</a:t>
            </a:r>
            <a:r>
              <a:rPr lang="en-GB" b="1" dirty="0"/>
              <a:t>Ho reaction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B849E-FDC4-8115-6994-FC63680FC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63" y="2456229"/>
            <a:ext cx="5307678" cy="31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8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06064-61FA-F736-B187-9D045D7F4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A9370-C0EF-0E53-8B51-D529649D2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672A5B-3A4E-D553-702E-C14C954ED4D6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266A4F-F3D9-38F0-BE38-737B6704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comments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84FC1-8913-3805-0F33-38C113703037}"/>
              </a:ext>
            </a:extLst>
          </p:cNvPr>
          <p:cNvSpPr txBox="1"/>
          <p:nvPr/>
        </p:nvSpPr>
        <p:spPr>
          <a:xfrm>
            <a:off x="383117" y="1684421"/>
            <a:ext cx="11425424" cy="343621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349250" indent="-342900" algn="l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The experiment was successfully performed, and the gamma-ray measurement results are consistent with the expected gamma rays.</a:t>
            </a:r>
          </a:p>
          <a:p>
            <a:pPr marL="349250" indent="-342900" algn="l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The CARP predictions for </a:t>
            </a:r>
            <a:r>
              <a:rPr lang="en-GB" baseline="30000" dirty="0"/>
              <a:t>166</a:t>
            </a:r>
            <a:r>
              <a:rPr lang="en-GB" dirty="0"/>
              <a:t>Ho production are one order of magnitude lower than what was measured. This could be due to a poor estimation of the lower energy tail of the spectrum.</a:t>
            </a:r>
          </a:p>
          <a:p>
            <a:pPr marL="349250" indent="-342900" algn="l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The Dy production path produced consistently more </a:t>
            </a:r>
            <a:r>
              <a:rPr lang="en-GB" baseline="30000" dirty="0"/>
              <a:t>166</a:t>
            </a:r>
            <a:r>
              <a:rPr lang="en-GB" dirty="0"/>
              <a:t>Ho than expected</a:t>
            </a:r>
            <a:r>
              <a:rPr lang="en-GB"/>
              <a:t>. </a:t>
            </a:r>
          </a:p>
          <a:p>
            <a:pPr marL="349250" indent="-342900" algn="l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/>
              <a:t>It </a:t>
            </a:r>
            <a:r>
              <a:rPr lang="en-GB" dirty="0"/>
              <a:t>could be a measurement error or considerable larger than expected Dy neutron absorption cross sections.</a:t>
            </a:r>
          </a:p>
        </p:txBody>
      </p:sp>
    </p:spTree>
    <p:extLst>
      <p:ext uri="{BB962C8B-B14F-4D97-AF65-F5344CB8AC3E}">
        <p14:creationId xmlns:p14="http://schemas.microsoft.com/office/powerpoint/2010/main" val="2328755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DBA6-B477-1046-9820-4C1DF165D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02468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1E0D-1186-FB40-9335-DFF9A909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358760" cy="1140864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Arial"/>
                <a:cs typeface="Arial"/>
              </a:rPr>
              <a:t>Nuclear data for beginners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E93A9F4-A0A4-2FAB-D85F-B6E131EEC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/>
              <a:t>Not protectively marked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05C17-7F71-11EC-0644-4B32A17DEB13}"/>
              </a:ext>
            </a:extLst>
          </p:cNvPr>
          <p:cNvSpPr txBox="1"/>
          <p:nvPr/>
        </p:nvSpPr>
        <p:spPr>
          <a:xfrm>
            <a:off x="431999" y="1096888"/>
            <a:ext cx="61589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Computational modelling is dependent on data that describes the physical parameters of nuclides and their nuclear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Tens of thousands of measurements have been made experimentally throughout the years to determine such physics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Processed through the nuclear data lifecycle and international collaborative projects these have been used to build nuclear data libraries, such as:</a:t>
            </a:r>
          </a:p>
          <a:p>
            <a:endParaRPr lang="en-GB" sz="1800" dirty="0"/>
          </a:p>
          <a:p>
            <a:pPr lvl="6"/>
            <a:r>
              <a:rPr lang="en-GB" sz="1800" dirty="0"/>
              <a:t>JEFF-4.4  	ENDF/B-VIII.0	TENDL-2023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AF642-A921-3D9F-234D-F4AB5CAE257F}"/>
              </a:ext>
            </a:extLst>
          </p:cNvPr>
          <p:cNvSpPr txBox="1"/>
          <p:nvPr/>
        </p:nvSpPr>
        <p:spPr>
          <a:xfrm>
            <a:off x="431999" y="5866057"/>
            <a:ext cx="5664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3"/>
              </a:rPr>
              <a:t>TENDL-2023 nuclear data library https://tendl.web.psi.ch/tendl_2023/tendl2023.html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9D8CB-E767-E59D-27BF-BDB24FAEB269}"/>
              </a:ext>
            </a:extLst>
          </p:cNvPr>
          <p:cNvSpPr txBox="1"/>
          <p:nvPr/>
        </p:nvSpPr>
        <p:spPr>
          <a:xfrm>
            <a:off x="432000" y="4476520"/>
            <a:ext cx="6559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JEFF Nuclear Data Library - NEA  https://www.oecd-nea.org/dbdata/jeff/jeff40/t4/</a:t>
            </a: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BC207-800E-1296-22AF-8F3EE1ACF12C}"/>
              </a:ext>
            </a:extLst>
          </p:cNvPr>
          <p:cNvSpPr txBox="1"/>
          <p:nvPr/>
        </p:nvSpPr>
        <p:spPr>
          <a:xfrm>
            <a:off x="432000" y="5199080"/>
            <a:ext cx="566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5"/>
              </a:rPr>
              <a:t>ENDF/B-VIII.0 Evaluated Nuclear Data Library https://www.nndc.bnl.gov/endf-b8.0/</a:t>
            </a: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535FB-B77E-C0FC-09C7-D05AA500C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30" y="271255"/>
            <a:ext cx="5735670" cy="61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9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9B3F4-1BBD-2632-8D68-7301484F8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C6A1-29E9-3F0A-2066-3CE6FBA3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358760" cy="1140864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Arial"/>
                <a:cs typeface="Arial"/>
              </a:rPr>
              <a:t>Nuclear data for beginners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AEB9CB-8667-2419-96D3-1489F53D74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/>
              <a:t>Not protectively marked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9C13C3CC-7FB6-D6CD-86A4-9C4DE63AF61C}"/>
              </a:ext>
            </a:extLst>
          </p:cNvPr>
          <p:cNvSpPr txBox="1">
            <a:spLocks/>
          </p:cNvSpPr>
          <p:nvPr/>
        </p:nvSpPr>
        <p:spPr>
          <a:xfrm>
            <a:off x="432000" y="1142707"/>
            <a:ext cx="11602056" cy="5283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Evaluation (</a:t>
            </a:r>
            <a:r>
              <a:rPr lang="en-GB" sz="2000" u="sng" dirty="0"/>
              <a:t>mostly volunteer</a:t>
            </a:r>
            <a:r>
              <a:rPr lang="en-GB" sz="2000" dirty="0"/>
              <a:t>) projects: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JEF/JEFF   			Western Europe + South Korea collaboration </a:t>
            </a:r>
            <a:br>
              <a:rPr lang="en-GB" sz="2000" dirty="0"/>
            </a:br>
            <a:r>
              <a:rPr lang="en-GB" sz="2000" dirty="0"/>
              <a:t>                  			Joint Evaluated File/Joint Fission Fusion File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ENDF 			USA 		Evaluated Nuclear Data File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JENDL Japan 		Japanese Evaluated Nuclear Data Library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FENDL IAEA, 		Fusion Evaluated Nuclear Data File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CENDL China,		Chinese Evaluated Nuclear Data Library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Former Eastern bloc files e.g. BROND and RUSFOND.</a:t>
            </a:r>
          </a:p>
          <a:p>
            <a:pPr marL="34925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Note contributors produce component parts with project directing aims to solve their specific needs, compilation of “complete” files from parts or parameter sets and drive testing.  </a:t>
            </a:r>
          </a:p>
          <a:p>
            <a:pPr marL="34925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The projects </a:t>
            </a:r>
            <a:r>
              <a:rPr lang="en-GB" sz="1600" u="sng" dirty="0"/>
              <a:t>don’t</a:t>
            </a:r>
            <a:r>
              <a:rPr lang="en-GB" sz="1600" dirty="0"/>
              <a:t> fund work but act as forums when users and specialists can collaborate.</a:t>
            </a:r>
          </a:p>
          <a:p>
            <a:pPr marL="34925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Projects tend to be very open and encourage collaboration within their areas.</a:t>
            </a:r>
          </a:p>
          <a:p>
            <a:pPr marL="34925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/>
              <a:t>Different projects have a different focus on applications needing to be simulated.</a:t>
            </a:r>
          </a:p>
        </p:txBody>
      </p:sp>
    </p:spTree>
    <p:extLst>
      <p:ext uri="{BB962C8B-B14F-4D97-AF65-F5344CB8AC3E}">
        <p14:creationId xmlns:p14="http://schemas.microsoft.com/office/powerpoint/2010/main" val="12602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B604D-55C9-71BC-A671-B46EA4E4B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DA44-34A8-702F-8468-8D138B10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23" y="184768"/>
            <a:ext cx="9358760" cy="1140864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Arial"/>
                <a:cs typeface="Arial"/>
              </a:rPr>
              <a:t>Nuclear data for beginners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5C989A-2397-30D3-D235-DEEF6B3DB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/>
              <a:t>Not protectively marked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AC509-0E04-7BC0-2966-782163D87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515" y="755200"/>
            <a:ext cx="6054057" cy="570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6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20FA-5830-5B1C-0F54-917AA24FA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C1C5-6278-6618-B93F-73CD9336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23" y="184768"/>
            <a:ext cx="9358760" cy="1140864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Arial"/>
                <a:cs typeface="Arial"/>
              </a:rPr>
              <a:t>Nuclear data for beginners</a:t>
            </a:r>
            <a:br>
              <a:rPr lang="en-GB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GB" sz="1800" b="0" dirty="0">
                <a:solidFill>
                  <a:schemeClr val="tx2"/>
                </a:solidFill>
                <a:latin typeface="Arial"/>
                <a:cs typeface="Arial"/>
              </a:rPr>
              <a:t>An overview on the JEFF file</a:t>
            </a:r>
            <a:endParaRPr lang="en-US"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0F7228D-93B1-A38C-11D8-BA7A0D5BC0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/>
              <a:t>Not protectively marked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FC29B-1BE0-A85F-BD76-C79E28AB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07" b="2488"/>
          <a:stretch/>
        </p:blipFill>
        <p:spPr>
          <a:xfrm>
            <a:off x="0" y="1414206"/>
            <a:ext cx="8991798" cy="5112000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4EB186ED-24DD-0D2E-1F7F-4D83968B9A47}"/>
              </a:ext>
            </a:extLst>
          </p:cNvPr>
          <p:cNvSpPr txBox="1">
            <a:spLocks/>
          </p:cNvSpPr>
          <p:nvPr/>
        </p:nvSpPr>
        <p:spPr>
          <a:xfrm>
            <a:off x="8933189" y="1414206"/>
            <a:ext cx="2934302" cy="50754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1" i="0" u="none" strike="noStrike" cap="none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Open Sans"/>
              <a:defRPr sz="18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GB" dirty="0"/>
              <a:t>Trends</a:t>
            </a:r>
            <a:br>
              <a:rPr lang="en-GB" dirty="0"/>
            </a:br>
            <a:endParaRPr lang="en-GB" dirty="0"/>
          </a:p>
          <a:p>
            <a:r>
              <a:rPr lang="en-GB" dirty="0"/>
              <a:t>1960-1985 </a:t>
            </a:r>
            <a:br>
              <a:rPr lang="en-GB" dirty="0"/>
            </a:br>
            <a:r>
              <a:rPr lang="en-GB" sz="1800" dirty="0"/>
              <a:t>Initialise and produce complete libraries</a:t>
            </a:r>
            <a:br>
              <a:rPr lang="en-GB" sz="1800" dirty="0"/>
            </a:br>
            <a:r>
              <a:rPr lang="en-GB" sz="1800" dirty="0"/>
              <a:t> </a:t>
            </a:r>
          </a:p>
          <a:p>
            <a:r>
              <a:rPr lang="en-GB" dirty="0"/>
              <a:t>1985-2000</a:t>
            </a:r>
            <a:br>
              <a:rPr lang="en-GB" dirty="0"/>
            </a:br>
            <a:r>
              <a:rPr lang="en-GB" sz="1800" dirty="0"/>
              <a:t>Improve agreement with benchmarks</a:t>
            </a:r>
          </a:p>
          <a:p>
            <a:endParaRPr lang="en-GB" sz="1800" dirty="0"/>
          </a:p>
          <a:p>
            <a:r>
              <a:rPr lang="en-GB" dirty="0"/>
              <a:t>2000-now</a:t>
            </a:r>
          </a:p>
          <a:p>
            <a:r>
              <a:rPr lang="en-GB" sz="1800" dirty="0"/>
              <a:t>Improve understanding of uncertainties and their covariances for uncertainty quantification.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017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7F3DD-D255-215F-3956-3EEF3E4B0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77BB-5879-1FE7-388E-5CD0CD82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23" y="184768"/>
            <a:ext cx="9358760" cy="1140864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Arial"/>
                <a:cs typeface="Arial"/>
              </a:rPr>
              <a:t>Nuclear data for beginners</a:t>
            </a:r>
            <a:br>
              <a:rPr lang="en-GB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GB" sz="1800" b="0" dirty="0">
                <a:solidFill>
                  <a:schemeClr val="tx2"/>
                </a:solidFill>
                <a:latin typeface="Arial"/>
                <a:cs typeface="Arial"/>
              </a:rPr>
              <a:t>The High Priority Request List from the Working Party on International Nuclear Data Evaluation Co-operation (WPEC)</a:t>
            </a:r>
            <a:endParaRPr lang="en-US"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8EA610-BCAD-CFD2-0DF2-0F13202820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911F53D2-8939-349F-A803-6E203373D767}"/>
              </a:ext>
            </a:extLst>
          </p:cNvPr>
          <p:cNvSpPr txBox="1">
            <a:spLocks/>
          </p:cNvSpPr>
          <p:nvPr/>
        </p:nvSpPr>
        <p:spPr>
          <a:xfrm>
            <a:off x="307323" y="1441464"/>
            <a:ext cx="11602056" cy="4897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WPEC Expert Group on the High Priority Request List (EGHPRL) for Nuclear Data</a:t>
            </a:r>
          </a:p>
          <a:p>
            <a:endParaRPr lang="en-GB" sz="2000" dirty="0"/>
          </a:p>
          <a:p>
            <a:r>
              <a:rPr lang="en-GB" sz="2000" dirty="0"/>
              <a:t>Purpose</a:t>
            </a:r>
          </a:p>
          <a:p>
            <a:pPr marL="349250" indent="-342900">
              <a:spcBef>
                <a:spcPts val="600"/>
              </a:spcBef>
            </a:pPr>
            <a:r>
              <a:rPr lang="en-GB" sz="2000" dirty="0"/>
              <a:t>  Maintains and periodically reviews list of high priority nuclear data requests.</a:t>
            </a:r>
          </a:p>
          <a:p>
            <a:pPr marL="349250" indent="-342900">
              <a:spcBef>
                <a:spcPts val="600"/>
              </a:spcBef>
            </a:pPr>
            <a:r>
              <a:rPr lang="en-GB" sz="2000" dirty="0"/>
              <a:t>  Stringent criteria are applied for entries based on need, available data and methods.</a:t>
            </a:r>
          </a:p>
          <a:p>
            <a:pPr marL="349250" indent="-342900">
              <a:spcBef>
                <a:spcPts val="600"/>
              </a:spcBef>
            </a:pPr>
            <a:r>
              <a:rPr lang="en-GB" sz="2000" dirty="0"/>
              <a:t>  Request types are:</a:t>
            </a:r>
          </a:p>
          <a:p>
            <a:pPr marL="692150" lvl="1">
              <a:spcBef>
                <a:spcPts val="600"/>
              </a:spcBef>
            </a:pPr>
            <a:r>
              <a:rPr lang="en-GB" sz="2000" dirty="0"/>
              <a:t>A high priority request, which is justified by strong need, quantitative sensitivity studies (or the equivalent), </a:t>
            </a:r>
            <a:r>
              <a:rPr lang="en-GB" sz="2000" u="sng" dirty="0"/>
              <a:t>achievable measurement solution</a:t>
            </a:r>
            <a:r>
              <a:rPr lang="en-GB" sz="2000" dirty="0"/>
              <a:t> and must be well documented.</a:t>
            </a:r>
          </a:p>
          <a:p>
            <a:pPr marL="692150" lvl="1">
              <a:spcBef>
                <a:spcPts val="600"/>
              </a:spcBef>
            </a:pPr>
            <a:r>
              <a:rPr lang="en-GB" sz="2000" dirty="0"/>
              <a:t>A general request is well motivated for a specific quantity on a specific nucleus and is documented but lacks a detailed backing by a sensitivity analysis or impact study.</a:t>
            </a:r>
          </a:p>
          <a:p>
            <a:pPr marL="692150" lvl="1">
              <a:spcBef>
                <a:spcPts val="600"/>
              </a:spcBef>
            </a:pPr>
            <a:r>
              <a:rPr lang="en-GB" sz="2000" dirty="0"/>
              <a:t>A special-purpose request in a well-defined category is of interest to a recognised important subfield of applied nuclear science for which it is essential to stimulate new activity. Such a request may not satisfy the criteria as in the cases above.</a:t>
            </a:r>
          </a:p>
          <a:p>
            <a:endParaRPr lang="en-GB" sz="1600" dirty="0">
              <a:solidFill>
                <a:srgbClr val="333333"/>
              </a:solidFill>
              <a:highlight>
                <a:srgbClr val="E4E8EC"/>
              </a:highlight>
              <a:latin typeface="embedded-roboto"/>
            </a:endParaRPr>
          </a:p>
        </p:txBody>
      </p:sp>
    </p:spTree>
    <p:extLst>
      <p:ext uri="{BB962C8B-B14F-4D97-AF65-F5344CB8AC3E}">
        <p14:creationId xmlns:p14="http://schemas.microsoft.com/office/powerpoint/2010/main" val="94528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FE94D-6048-1477-6F2A-211A56FB8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FD86-AD2F-4209-7EA7-FDD5F3F4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23" y="184768"/>
            <a:ext cx="9358760" cy="1140864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Arial"/>
                <a:cs typeface="Arial"/>
              </a:rPr>
              <a:t>Nuclear data for beginners</a:t>
            </a:r>
            <a:br>
              <a:rPr lang="en-GB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GB" sz="1800" b="0" dirty="0">
                <a:solidFill>
                  <a:schemeClr val="tx2"/>
                </a:solidFill>
                <a:latin typeface="Arial"/>
                <a:cs typeface="Arial"/>
              </a:rPr>
              <a:t>The High Priority Request List: an example</a:t>
            </a:r>
            <a:endParaRPr lang="en-US"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B1280E-191D-0E78-7F42-8285D54E12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/>
              <a:t>Not protectively marked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422676-088C-3CF3-690B-1FC57C45F002}"/>
              </a:ext>
            </a:extLst>
          </p:cNvPr>
          <p:cNvSpPr txBox="1">
            <a:spLocks/>
          </p:cNvSpPr>
          <p:nvPr/>
        </p:nvSpPr>
        <p:spPr>
          <a:xfrm>
            <a:off x="388615" y="1217275"/>
            <a:ext cx="11425765" cy="560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6800" rIns="90000" bIns="468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tter"/>
              <a:buNone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2400" baseline="30000" dirty="0">
                <a:latin typeface="Bitter" pitchFamily="2" charset="0"/>
              </a:rPr>
              <a:t>35</a:t>
            </a:r>
            <a:r>
              <a:rPr lang="en-GB" sz="2400" dirty="0">
                <a:latin typeface="Bitter" pitchFamily="2" charset="0"/>
              </a:rPr>
              <a:t>Cl (</a:t>
            </a:r>
            <a:r>
              <a:rPr lang="en-GB" sz="2400" dirty="0" err="1">
                <a:latin typeface="Bitter" pitchFamily="2" charset="0"/>
              </a:rPr>
              <a:t>n,p</a:t>
            </a:r>
            <a:r>
              <a:rPr lang="en-GB" sz="2400" dirty="0">
                <a:latin typeface="Bitter" pitchFamily="2" charset="0"/>
              </a:rPr>
              <a:t>) reaction in chloride molten salt fast reactors</a:t>
            </a:r>
            <a:endParaRPr lang="en-US" sz="2400" dirty="0">
              <a:latin typeface="Bitter" pitchFamily="2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EAEA0F8-3102-1082-235B-1BC300BA65A3}"/>
              </a:ext>
            </a:extLst>
          </p:cNvPr>
          <p:cNvSpPr txBox="1">
            <a:spLocks/>
          </p:cNvSpPr>
          <p:nvPr/>
        </p:nvSpPr>
        <p:spPr>
          <a:xfrm>
            <a:off x="377620" y="1777935"/>
            <a:ext cx="5650292" cy="4561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2E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There is currently large uncertainty in reactivity for chloride fast reactors, due mainly to the uncertainty in the Cl-35 (</a:t>
            </a:r>
            <a:r>
              <a:rPr lang="en-GB" sz="1800" dirty="0" err="1"/>
              <a:t>n,p</a:t>
            </a:r>
            <a:r>
              <a:rPr lang="en-GB" sz="1800" dirty="0"/>
              <a:t>) cross section at high energies. </a:t>
            </a:r>
          </a:p>
          <a:p>
            <a:r>
              <a:rPr lang="en-GB" sz="1800" dirty="0"/>
              <a:t>This is a difficulty for chloride fast reactor design because the required fissile loading has a large uncertainty, and this uncertainty also propagates to other parameters important to safety, such as reactivity coefficients.</a:t>
            </a:r>
          </a:p>
          <a:p>
            <a:r>
              <a:rPr lang="en-GB" sz="1800" dirty="0"/>
              <a:t>Production of S-35 via this reaction is also important for corrosion.</a:t>
            </a:r>
          </a:p>
          <a:p>
            <a:pPr marL="349250" indent="-342900"/>
            <a:r>
              <a:rPr lang="en-GB" sz="1800" dirty="0"/>
              <a:t>In progress entry is in HPRL.</a:t>
            </a:r>
          </a:p>
          <a:p>
            <a:pPr marL="349250" indent="-342900"/>
            <a:r>
              <a:rPr lang="en-GB" sz="1800" dirty="0"/>
              <a:t>To bring uncertainty &lt; 300pcm need significant reduction in uncertainties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88A7C-1425-8C79-B12E-C344239B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910" y="1669577"/>
            <a:ext cx="5344170" cy="478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4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5BF63-E08D-DF19-A650-EDB70981D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5617-7F92-A5E6-5959-14E54D36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23" y="184768"/>
            <a:ext cx="9358760" cy="1140864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Arial"/>
                <a:cs typeface="Arial"/>
              </a:rPr>
              <a:t>Nuclear data for beginners</a:t>
            </a:r>
            <a:br>
              <a:rPr lang="en-GB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GB" sz="1800" b="0" dirty="0">
                <a:solidFill>
                  <a:schemeClr val="tx2"/>
                </a:solidFill>
                <a:latin typeface="Arial"/>
                <a:cs typeface="Arial"/>
              </a:rPr>
              <a:t>The UKNNL recent </a:t>
            </a:r>
            <a:r>
              <a:rPr lang="en-GB" sz="1800" b="0" dirty="0" err="1">
                <a:solidFill>
                  <a:schemeClr val="tx2"/>
                </a:solidFill>
                <a:latin typeface="Arial"/>
                <a:cs typeface="Arial"/>
              </a:rPr>
              <a:t>pubblications</a:t>
            </a:r>
            <a:endParaRPr lang="en-US"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5C3460E-01DE-B294-DE2E-E7EEBB09D5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544" y="6458635"/>
            <a:ext cx="5400000" cy="360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/>
              <a:t>Not protectively marked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B5BDC-4A5B-C199-AC44-506E930BB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831" y="1325632"/>
            <a:ext cx="4930744" cy="2078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C3E640-9AC7-B864-DB3D-C363740B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9" y="828574"/>
            <a:ext cx="7059010" cy="5630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89A660-DBBB-8265-E292-535951A36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909" y="3777331"/>
            <a:ext cx="4747784" cy="23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E9EA-53CE-CC04-54A9-875D92CCA9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Not protectively marked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EE3F97-AF0A-0804-E6B3-4B733E673459}"/>
              </a:ext>
            </a:extLst>
          </p:cNvPr>
          <p:cNvSpPr txBox="1"/>
          <p:nvPr/>
        </p:nvSpPr>
        <p:spPr>
          <a:xfrm>
            <a:off x="8365588" y="4011562"/>
            <a:ext cx="3442953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B6D08E-9429-D148-8F58-2A2215618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irradiations: an experimental work</a:t>
            </a:r>
            <a:br>
              <a:rPr lang="en-GB" sz="2000" dirty="0"/>
            </a:br>
            <a:r>
              <a:rPr lang="en-GB" sz="2000" b="0" dirty="0"/>
              <a:t>Producing nuclear data for medical applications</a:t>
            </a: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96C6C-643A-74D3-1E20-4226024EB1A5}"/>
              </a:ext>
            </a:extLst>
          </p:cNvPr>
          <p:cNvSpPr txBox="1"/>
          <p:nvPr/>
        </p:nvSpPr>
        <p:spPr>
          <a:xfrm>
            <a:off x="432000" y="1757748"/>
            <a:ext cx="11155681" cy="466825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6350" algn="l">
              <a:buClr>
                <a:schemeClr val="accent1"/>
              </a:buClr>
            </a:pPr>
            <a:r>
              <a:rPr lang="en-GB" sz="2400" b="1" dirty="0"/>
              <a:t>Experimental work has been performed with several purposes:</a:t>
            </a:r>
          </a:p>
          <a:p>
            <a:pPr marL="349250" lvl="7" indent="-342900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Building and upskilling UKNNL capabilities in neutron irradiation experimental work and gamma spectrometry measurements.</a:t>
            </a:r>
          </a:p>
          <a:p>
            <a:pPr marL="349250" lvl="7" indent="-342900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Validation of the CARP simulation code through dedicated experimental irradiations.</a:t>
            </a:r>
          </a:p>
          <a:p>
            <a:pPr marL="349250" lvl="7" indent="-342900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Verifying the feasibility of accelerator based medical radioisotope production (from the nuclear physics point of view) and measuring the relative cross sections.</a:t>
            </a:r>
          </a:p>
          <a:p>
            <a:pPr marL="349250" lvl="7" indent="-342900">
              <a:lnSpc>
                <a:spcPct val="2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Upskilling the group capabilities in mass spectroscopy post irradiation measurements.</a:t>
            </a:r>
          </a:p>
        </p:txBody>
      </p:sp>
    </p:spTree>
    <p:extLst>
      <p:ext uri="{BB962C8B-B14F-4D97-AF65-F5344CB8AC3E}">
        <p14:creationId xmlns:p14="http://schemas.microsoft.com/office/powerpoint/2010/main" val="393432027"/>
      </p:ext>
    </p:extLst>
  </p:cSld>
  <p:clrMapOvr>
    <a:masterClrMapping/>
  </p:clrMapOvr>
</p:sld>
</file>

<file path=ppt/theme/theme1.xml><?xml version="1.0" encoding="utf-8"?>
<a:theme xmlns:a="http://schemas.openxmlformats.org/drawingml/2006/main" name="UKNN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Open San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Open San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433469EC3DF344986DC57E455F059A" ma:contentTypeVersion="15" ma:contentTypeDescription="Create a new document." ma:contentTypeScope="" ma:versionID="a83ccd2bd1c3e6103682fd644a9aa3eb">
  <xsd:schema xmlns:xsd="http://www.w3.org/2001/XMLSchema" xmlns:xs="http://www.w3.org/2001/XMLSchema" xmlns:p="http://schemas.microsoft.com/office/2006/metadata/properties" xmlns:ns2="3d0a8c0c-ed3b-4116-bf10-f561aace7c71" xmlns:ns3="f61763a5-0eef-4528-a224-6379bb50b249" targetNamespace="http://schemas.microsoft.com/office/2006/metadata/properties" ma:root="true" ma:fieldsID="95dc166f7b06a3788c1e2d3e45cda1b3" ns2:_="" ns3:_="">
    <xsd:import namespace="3d0a8c0c-ed3b-4116-bf10-f561aace7c71"/>
    <xsd:import namespace="f61763a5-0eef-4528-a224-6379bb50b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0a8c0c-ed3b-4116-bf10-f561aace7c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77fd737-5fc2-4123-97e9-f3dadb68b9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763a5-0eef-4528-a224-6379bb50b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79e62b5-2eeb-48ee-82b4-da3b8d8d2c13}" ma:internalName="TaxCatchAll" ma:showField="CatchAllData" ma:web="f61763a5-0eef-4528-a224-6379bb50b2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1763a5-0eef-4528-a224-6379bb50b249" xsi:nil="true"/>
    <lcf76f155ced4ddcb4097134ff3c332f xmlns="3d0a8c0c-ed3b-4116-bf10-f561aace7c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FCFFE-F116-4040-923A-99DFD28141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785D56-CF92-4EB2-AB82-E29BA74B01B6}">
  <ds:schemaRefs>
    <ds:schemaRef ds:uri="3d0a8c0c-ed3b-4116-bf10-f561aace7c71"/>
    <ds:schemaRef ds:uri="f61763a5-0eef-4528-a224-6379bb50b2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834D3A-B7A3-452D-9F59-82437E4D17B2}">
  <ds:schemaRefs>
    <ds:schemaRef ds:uri="3d0a8c0c-ed3b-4116-bf10-f561aace7c71"/>
    <ds:schemaRef ds:uri="f61763a5-0eef-4528-a224-6379bb50b2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1404</Words>
  <Application>Microsoft Office PowerPoint</Application>
  <PresentationFormat>Widescreen</PresentationFormat>
  <Paragraphs>202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Roboto Light</vt:lpstr>
      <vt:lpstr>Symbol</vt:lpstr>
      <vt:lpstr>Arial</vt:lpstr>
      <vt:lpstr>Bitter</vt:lpstr>
      <vt:lpstr>embedded-roboto</vt:lpstr>
      <vt:lpstr>Open Sans</vt:lpstr>
      <vt:lpstr>Aptos</vt:lpstr>
      <vt:lpstr>Wingdings</vt:lpstr>
      <vt:lpstr>Cambria Math</vt:lpstr>
      <vt:lpstr>UKNNL</vt:lpstr>
      <vt:lpstr>Nuclear Data and medical radioisotope production activities at UKNNL </vt:lpstr>
      <vt:lpstr>Nuclear data for beginners</vt:lpstr>
      <vt:lpstr>Nuclear data for beginners</vt:lpstr>
      <vt:lpstr>Nuclear data for beginners</vt:lpstr>
      <vt:lpstr>Nuclear data for beginners An overview on the JEFF file</vt:lpstr>
      <vt:lpstr>Nuclear data for beginners The High Priority Request List from the Working Party on International Nuclear Data Evaluation Co-operation (WPEC)</vt:lpstr>
      <vt:lpstr>Nuclear data for beginners The High Priority Request List: an example</vt:lpstr>
      <vt:lpstr>Nuclear data for beginners The UKNNL recent pubblications</vt:lpstr>
      <vt:lpstr>Neutron irradiations: an experimental work Producing nuclear data for medical applications</vt:lpstr>
      <vt:lpstr>The Birmingham irradiation: 166Ho production</vt:lpstr>
      <vt:lpstr>The Birmingham irradiation: 166Ho production</vt:lpstr>
      <vt:lpstr>The Birmingham irradiation: 166Ho production</vt:lpstr>
      <vt:lpstr>The Birmingham neutron source (HF-ADNeF)</vt:lpstr>
      <vt:lpstr>The experimental setup</vt:lpstr>
      <vt:lpstr>Analysis results</vt:lpstr>
      <vt:lpstr>Analysis results</vt:lpstr>
      <vt:lpstr>General comments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NNL PowerPoint Template</dc:title>
  <dc:creator>Alix Land</dc:creator>
  <cp:lastModifiedBy>Luigi Capponi</cp:lastModifiedBy>
  <cp:revision>10</cp:revision>
  <dcterms:created xsi:type="dcterms:W3CDTF">2021-09-15T10:50:53Z</dcterms:created>
  <dcterms:modified xsi:type="dcterms:W3CDTF">2025-04-22T14:43:14Z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0x0101003F433469EC3DF344986DC57E455F059A</vt:lpwstr>
  </property>
  <property fmtid="{D5CDD505-2E9C-101B-9397-08002B2CF9AE}" pid="3" name="MediaServiceImageTags">
    <vt:lpwstr/>
  </property>
</Properties>
</file>