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3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0" r:id="rId6"/>
    <p:sldId id="271" r:id="rId7"/>
    <p:sldId id="264" r:id="rId8"/>
    <p:sldId id="283" r:id="rId9"/>
    <p:sldId id="272" r:id="rId10"/>
    <p:sldId id="265" r:id="rId11"/>
    <p:sldId id="266" r:id="rId12"/>
    <p:sldId id="273" r:id="rId13"/>
    <p:sldId id="274" r:id="rId14"/>
    <p:sldId id="267" r:id="rId15"/>
    <p:sldId id="268" r:id="rId16"/>
    <p:sldId id="269" r:id="rId17"/>
    <p:sldId id="281" r:id="rId18"/>
    <p:sldId id="282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9CAE9-0795-4F7C-A5DE-AD9A2442CFB8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043BE-1FF3-4670-8C4A-AEDE59F8DB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6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43BE-1FF3-4670-8C4A-AEDE59F8DB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14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43BE-1FF3-4670-8C4A-AEDE59F8DB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6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E13FB-E817-8D48-9650-DAF826A6A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3890D8-F441-8E98-D04B-9786FCF8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BD5059-C36F-65D0-8E82-BB8305F763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AB76D-8048-56CA-5C1B-F06977356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757FC-A080-424A-96E9-8D633F8AE7D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55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043BE-1FF3-4670-8C4A-AEDE59F8DBD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62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5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48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89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49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5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5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27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8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31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2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02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837BC-601E-4274-B7A7-1F7122510872}" type="datetimeFigureOut">
              <a:rPr lang="en-GB" smtClean="0"/>
              <a:t>22/04/2025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7B4E8-79B1-40B2-968E-963FC92D6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76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5.png"/><Relationship Id="rId3" Type="http://schemas.openxmlformats.org/officeDocument/2006/relationships/image" Target="../media/image271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0.png"/><Relationship Id="rId9" Type="http://schemas.openxmlformats.org/officeDocument/2006/relationships/image" Target="../media/image270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B4C5-2FF4-D9C4-1AFF-071E0A0FA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GB" sz="7400" dirty="0"/>
              <a:t>Measurements of octupole </a:t>
            </a:r>
            <a:r>
              <a:rPr lang="en-GB" sz="7400" dirty="0" err="1"/>
              <a:t>collectivity</a:t>
            </a:r>
            <a:r>
              <a:rPr lang="en-GB" sz="7400" dirty="0"/>
              <a:t> in </a:t>
            </a:r>
            <a:r>
              <a:rPr kumimoji="0" lang="en-GB" sz="7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144</a:t>
            </a:r>
            <a:r>
              <a:rPr kumimoji="0" lang="en-GB" sz="7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Ba</a:t>
            </a:r>
            <a:endParaRPr lang="en-GB" sz="7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02887-C11D-C9F6-D7F8-7FAB8C5BA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0924" y="4619624"/>
            <a:ext cx="3946779" cy="1038225"/>
          </a:xfrm>
        </p:spPr>
        <p:txBody>
          <a:bodyPr>
            <a:normAutofit/>
          </a:bodyPr>
          <a:lstStyle/>
          <a:p>
            <a:pPr algn="r"/>
            <a:r>
              <a:rPr lang="en-GB" sz="2800" dirty="0"/>
              <a:t>Ben Jones</a:t>
            </a:r>
          </a:p>
          <a:p>
            <a:pPr algn="r"/>
            <a:r>
              <a:rPr lang="en-GB" sz="2800" dirty="0"/>
              <a:t>University of Liverpool</a:t>
            </a:r>
          </a:p>
        </p:txBody>
      </p:sp>
      <p:pic>
        <p:nvPicPr>
          <p:cNvPr id="5" name="Picture 4" descr="A colorful sphere with a grid&#10;&#10;AI-generated content may be incorrect.">
            <a:extLst>
              <a:ext uri="{FF2B5EF4-FFF2-40B4-BE49-F238E27FC236}">
                <a16:creationId xmlns:a16="http://schemas.microsoft.com/office/drawing/2014/main" id="{9CC14687-6118-8A6C-2072-70CF71E4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97" y="2594925"/>
            <a:ext cx="7162801" cy="5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48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4870B-6381-CDC8-EE51-A3675D92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749C2-2370-8476-EFCA-65337C30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Three experiments performed on 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144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Ba</a:t>
            </a:r>
            <a:r>
              <a:rPr lang="en-GB" dirty="0"/>
              <a:t> over 2017 and 2024 with a mix of beam energies and target isotope to cover a greater centre-of-mass scattering angle, gaining sensitivity to the angular distributions of the excitation: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Beam E = 4.21 MeV/u, Target : </a:t>
            </a:r>
            <a:r>
              <a:rPr lang="en-GB" sz="2800" baseline="30000" dirty="0"/>
              <a:t>208</a:t>
            </a:r>
            <a:r>
              <a:rPr lang="en-GB" sz="2800" dirty="0"/>
              <a:t>Pb</a:t>
            </a:r>
          </a:p>
          <a:p>
            <a:endParaRPr lang="en-GB" dirty="0"/>
          </a:p>
          <a:p>
            <a:r>
              <a:rPr lang="en-GB" dirty="0"/>
              <a:t>Beam E = 4.52 MeV/u, Target : </a:t>
            </a:r>
            <a:r>
              <a:rPr lang="en-GB" sz="2800" baseline="30000" dirty="0"/>
              <a:t>208</a:t>
            </a:r>
            <a:r>
              <a:rPr lang="en-GB" sz="2800" dirty="0"/>
              <a:t>Pb</a:t>
            </a:r>
          </a:p>
          <a:p>
            <a:endParaRPr lang="en-GB" dirty="0"/>
          </a:p>
          <a:p>
            <a:r>
              <a:rPr lang="en-GB" dirty="0"/>
              <a:t>Beam E = 3.40 MeV/u, Target : </a:t>
            </a:r>
            <a:r>
              <a:rPr lang="en-GB" baseline="30000" dirty="0"/>
              <a:t>5</a:t>
            </a:r>
            <a:r>
              <a:rPr lang="en-GB" sz="2800" baseline="30000" dirty="0"/>
              <a:t>8</a:t>
            </a:r>
            <a:r>
              <a:rPr lang="en-GB" sz="2800" dirty="0"/>
              <a:t>Ni</a:t>
            </a:r>
          </a:p>
          <a:p>
            <a:endParaRPr lang="en-GB" dirty="0"/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9222FB70-0160-2655-D98C-C664E9D71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61" y="3016251"/>
            <a:ext cx="6246740" cy="37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91ED7-A5D6-4BEF-37F6-EEA37DE3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90" y="35563"/>
            <a:ext cx="3765755" cy="1095147"/>
          </a:xfrm>
        </p:spPr>
        <p:txBody>
          <a:bodyPr/>
          <a:lstStyle/>
          <a:p>
            <a:r>
              <a:rPr lang="en-GB"/>
              <a:t>Particle gating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B4E46F-B808-D08A-C5B4-80B6BAA73B3E}"/>
              </a:ext>
            </a:extLst>
          </p:cNvPr>
          <p:cNvSpPr txBox="1"/>
          <p:nvPr/>
        </p:nvSpPr>
        <p:spPr>
          <a:xfrm>
            <a:off x="159523" y="904862"/>
            <a:ext cx="5317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γ</a:t>
            </a:r>
            <a:r>
              <a:rPr lang="en-GB" sz="2400" dirty="0"/>
              <a:t>-rays are doppler corrected for the coincident projectile/target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Gating on both the projectile and target effectively increases the lab angle coverage of the CD detector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1B7B11-36DC-6244-D350-5A0B0B95D1C6}"/>
              </a:ext>
            </a:extLst>
          </p:cNvPr>
          <p:cNvGrpSpPr/>
          <p:nvPr/>
        </p:nvGrpSpPr>
        <p:grpSpPr>
          <a:xfrm>
            <a:off x="521108" y="3334910"/>
            <a:ext cx="10962969" cy="3523090"/>
            <a:chOff x="580102" y="3165987"/>
            <a:chExt cx="10962969" cy="3523090"/>
          </a:xfrm>
        </p:grpSpPr>
        <p:pic>
          <p:nvPicPr>
            <p:cNvPr id="7" name="Picture 6" descr="A blue and green graph&#10;&#10;AI-generated content may be incorrect.">
              <a:extLst>
                <a:ext uri="{FF2B5EF4-FFF2-40B4-BE49-F238E27FC236}">
                  <a16:creationId xmlns:a16="http://schemas.microsoft.com/office/drawing/2014/main" id="{D3556497-E1D3-2A27-C04F-D85A66286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714" y="3165987"/>
              <a:ext cx="5906357" cy="352309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841706-3AE1-F621-D8EB-E831316C3643}"/>
                </a:ext>
              </a:extLst>
            </p:cNvPr>
            <p:cNvSpPr/>
            <p:nvPr/>
          </p:nvSpPr>
          <p:spPr>
            <a:xfrm rot="1167107">
              <a:off x="6106662" y="5049670"/>
              <a:ext cx="4966460" cy="608899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AF15B5-1CE4-B81A-50FA-E9FD9CA4753E}"/>
                </a:ext>
              </a:extLst>
            </p:cNvPr>
            <p:cNvSpPr/>
            <p:nvPr/>
          </p:nvSpPr>
          <p:spPr>
            <a:xfrm rot="911696">
              <a:off x="6167272" y="4085774"/>
              <a:ext cx="2615537" cy="467371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4E40DA-E68B-511E-A5C8-FE256623EDD0}"/>
                </a:ext>
              </a:extLst>
            </p:cNvPr>
            <p:cNvSpPr txBox="1"/>
            <p:nvPr/>
          </p:nvSpPr>
          <p:spPr>
            <a:xfrm>
              <a:off x="7432272" y="5495752"/>
              <a:ext cx="1470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GB" sz="3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ea typeface="+mj-ea"/>
                  <a:cs typeface="+mj-cs"/>
                </a:rPr>
                <a:t>208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ea typeface="+mj-ea"/>
                  <a:cs typeface="+mj-cs"/>
                </a:rPr>
                <a:t>Pb</a:t>
              </a:r>
              <a:endParaRPr lang="en-GB" sz="3200" dirty="0">
                <a:solidFill>
                  <a:srgbClr val="92D05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583119-0284-C536-977B-1E949B61E000}"/>
                </a:ext>
              </a:extLst>
            </p:cNvPr>
            <p:cNvSpPr txBox="1"/>
            <p:nvPr/>
          </p:nvSpPr>
          <p:spPr>
            <a:xfrm>
              <a:off x="7256312" y="3584302"/>
              <a:ext cx="1470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GB" sz="3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+mj-ea"/>
                  <a:cs typeface="+mj-cs"/>
                </a:rPr>
                <a:t>144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+mj-ea"/>
                  <a:cs typeface="+mj-cs"/>
                </a:rPr>
                <a:t>Ba</a:t>
              </a:r>
              <a:endParaRPr lang="en-GB" sz="3200" dirty="0">
                <a:solidFill>
                  <a:srgbClr val="C00000"/>
                </a:solidFill>
              </a:endParaRPr>
            </a:p>
          </p:txBody>
        </p:sp>
        <p:pic>
          <p:nvPicPr>
            <p:cNvPr id="8" name="Picture 7" descr="A graph of a graph&#10;&#10;AI-generated content may be incorrect.">
              <a:extLst>
                <a:ext uri="{FF2B5EF4-FFF2-40B4-BE49-F238E27FC236}">
                  <a16:creationId xmlns:a16="http://schemas.microsoft.com/office/drawing/2014/main" id="{A7BA06FE-5C62-2263-D818-2E5DAE008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4" r="7304"/>
            <a:stretch/>
          </p:blipFill>
          <p:spPr>
            <a:xfrm>
              <a:off x="580102" y="3165987"/>
              <a:ext cx="5054247" cy="3510731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7DD5E6-B00E-672D-57EA-E66D30DD25E4}"/>
                </a:ext>
              </a:extLst>
            </p:cNvPr>
            <p:cNvSpPr/>
            <p:nvPr/>
          </p:nvSpPr>
          <p:spPr>
            <a:xfrm rot="2168616">
              <a:off x="1692417" y="4044827"/>
              <a:ext cx="935706" cy="18525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AFA15A-1ACE-AE19-6D02-07CD8164DB98}"/>
                </a:ext>
              </a:extLst>
            </p:cNvPr>
            <p:cNvSpPr/>
            <p:nvPr/>
          </p:nvSpPr>
          <p:spPr>
            <a:xfrm rot="1815622">
              <a:off x="2373351" y="4939054"/>
              <a:ext cx="2454940" cy="243168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12B4BB9-D4FE-F585-D73C-BAF3D1337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r="7046"/>
          <a:stretch/>
        </p:blipFill>
        <p:spPr>
          <a:xfrm>
            <a:off x="5575355" y="191081"/>
            <a:ext cx="5906357" cy="31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8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B3CC1DEF-68C6-C621-358A-42B91A72F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4860"/>
          <a:stretch/>
        </p:blipFill>
        <p:spPr>
          <a:xfrm>
            <a:off x="4127226" y="163127"/>
            <a:ext cx="8052324" cy="64441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914E1-3E03-E30B-1A8E-7F52C1AB6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11" y="163128"/>
            <a:ext cx="4992328" cy="1325563"/>
          </a:xfrm>
        </p:spPr>
        <p:txBody>
          <a:bodyPr/>
          <a:lstStyle/>
          <a:p>
            <a:r>
              <a:rPr lang="en-GB" dirty="0"/>
              <a:t>Particle gated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9ECB6B-850F-8A29-F401-7010E738B9E7}"/>
                  </a:ext>
                </a:extLst>
              </p:cNvPr>
              <p:cNvSpPr txBox="1"/>
              <p:nvPr/>
            </p:nvSpPr>
            <p:spPr>
              <a:xfrm rot="16200000">
                <a:off x="4970308" y="659960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9ECB6B-850F-8A29-F401-7010E738B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970308" y="659960"/>
                <a:ext cx="1317523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627F04-1041-9597-3CA7-DF0CD455C6FD}"/>
                  </a:ext>
                </a:extLst>
              </p:cNvPr>
              <p:cNvSpPr txBox="1"/>
              <p:nvPr/>
            </p:nvSpPr>
            <p:spPr>
              <a:xfrm rot="16200000">
                <a:off x="6406538" y="901514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627F04-1041-9597-3CA7-DF0CD455C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06538" y="901514"/>
                <a:ext cx="131752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7AAB8A-6FC4-CE26-20E7-A03F37A84D25}"/>
                  </a:ext>
                </a:extLst>
              </p:cNvPr>
              <p:cNvSpPr txBox="1"/>
              <p:nvPr/>
            </p:nvSpPr>
            <p:spPr>
              <a:xfrm rot="16200000">
                <a:off x="7273737" y="945089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7AAB8A-6FC4-CE26-20E7-A03F37A84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273737" y="945089"/>
                <a:ext cx="131752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7625D8-FC25-813E-702C-F0BB83B57A0B}"/>
                  </a:ext>
                </a:extLst>
              </p:cNvPr>
              <p:cNvSpPr txBox="1"/>
              <p:nvPr/>
            </p:nvSpPr>
            <p:spPr>
              <a:xfrm rot="16200000">
                <a:off x="7826376" y="1521175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7625D8-FC25-813E-702C-F0BB83B5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826376" y="1521175"/>
                <a:ext cx="131752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AF04F5-9F46-2706-C163-C7526E88A9C7}"/>
                  </a:ext>
                </a:extLst>
              </p:cNvPr>
              <p:cNvSpPr txBox="1"/>
              <p:nvPr/>
            </p:nvSpPr>
            <p:spPr>
              <a:xfrm rot="16200000">
                <a:off x="8047510" y="1436705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AF04F5-9F46-2706-C163-C7526E88A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047510" y="1436705"/>
                <a:ext cx="131752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A8F10E-60FF-CA40-208E-567D0F35EBDE}"/>
                  </a:ext>
                </a:extLst>
              </p:cNvPr>
              <p:cNvSpPr txBox="1"/>
              <p:nvPr/>
            </p:nvSpPr>
            <p:spPr>
              <a:xfrm rot="16200000">
                <a:off x="8630054" y="1724968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A8F10E-60FF-CA40-208E-567D0F35E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630054" y="1724968"/>
                <a:ext cx="1317523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11C3-9FDF-0CF9-5185-9FBB23666D75}"/>
                  </a:ext>
                </a:extLst>
              </p:cNvPr>
              <p:cNvSpPr txBox="1"/>
              <p:nvPr/>
            </p:nvSpPr>
            <p:spPr>
              <a:xfrm rot="16200000">
                <a:off x="8848150" y="1724968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11C3-9FDF-0CF9-5185-9FBB23666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848150" y="1724968"/>
                <a:ext cx="1317523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D67D6C-BFAF-F18C-F4B8-E9C828DDF3C5}"/>
                  </a:ext>
                </a:extLst>
              </p:cNvPr>
              <p:cNvSpPr txBox="1"/>
              <p:nvPr/>
            </p:nvSpPr>
            <p:spPr>
              <a:xfrm rot="16200000">
                <a:off x="9427656" y="1723361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D67D6C-BFAF-F18C-F4B8-E9C828DDF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427656" y="1723361"/>
                <a:ext cx="131752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88E97E-8461-584F-2B3F-3698984D9E6E}"/>
                  </a:ext>
                </a:extLst>
              </p:cNvPr>
              <p:cNvSpPr txBox="1"/>
              <p:nvPr/>
            </p:nvSpPr>
            <p:spPr>
              <a:xfrm rot="16200000">
                <a:off x="4991602" y="3617677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88E97E-8461-584F-2B3F-3698984D9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991602" y="3617677"/>
                <a:ext cx="1317523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41A053-916E-2754-8114-30AFA919CBFA}"/>
                  </a:ext>
                </a:extLst>
              </p:cNvPr>
              <p:cNvSpPr txBox="1"/>
              <p:nvPr/>
            </p:nvSpPr>
            <p:spPr>
              <a:xfrm rot="16200000">
                <a:off x="6406539" y="3770075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41A053-916E-2754-8114-30AFA919C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06539" y="3770075"/>
                <a:ext cx="131752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B3EE0-6630-5561-CA17-886A42773834}"/>
                  </a:ext>
                </a:extLst>
              </p:cNvPr>
              <p:cNvSpPr txBox="1"/>
              <p:nvPr/>
            </p:nvSpPr>
            <p:spPr>
              <a:xfrm rot="16200000">
                <a:off x="7266268" y="3987281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B3EE0-6630-5561-CA17-886A42773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266268" y="3987281"/>
                <a:ext cx="1317523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6B72C0-838C-2EFD-C9F0-EE29E1D4E74A}"/>
                  </a:ext>
                </a:extLst>
              </p:cNvPr>
              <p:cNvSpPr txBox="1"/>
              <p:nvPr/>
            </p:nvSpPr>
            <p:spPr>
              <a:xfrm rot="16200000">
                <a:off x="8620045" y="4166494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6B72C0-838C-2EFD-C9F0-EE29E1D4E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620045" y="4166494"/>
                <a:ext cx="1317523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99F846-193B-4D53-A658-EE954761E3F1}"/>
                  </a:ext>
                </a:extLst>
              </p:cNvPr>
              <p:cNvSpPr txBox="1"/>
              <p:nvPr/>
            </p:nvSpPr>
            <p:spPr>
              <a:xfrm rot="16200000">
                <a:off x="9408340" y="4260795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99F846-193B-4D53-A658-EE954761E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408340" y="4260795"/>
                <a:ext cx="131752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7786A75-4602-2674-5DCB-3569C60E3E7E}"/>
              </a:ext>
            </a:extLst>
          </p:cNvPr>
          <p:cNvSpPr txBox="1"/>
          <p:nvPr/>
        </p:nvSpPr>
        <p:spPr>
          <a:xfrm>
            <a:off x="135828" y="1887082"/>
            <a:ext cx="38911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Singles and </a:t>
            </a:r>
            <a:r>
              <a:rPr lang="el-GR" sz="2000" dirty="0"/>
              <a:t>γ</a:t>
            </a:r>
            <a:r>
              <a:rPr lang="en-GB" sz="2000" dirty="0"/>
              <a:t>-</a:t>
            </a:r>
            <a:r>
              <a:rPr lang="el-GR" sz="2000" dirty="0"/>
              <a:t>γ</a:t>
            </a:r>
            <a:r>
              <a:rPr lang="en-GB" sz="2000" dirty="0"/>
              <a:t> yields checked for consistency for low yield peaks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aseline="30000" dirty="0"/>
              <a:t>208</a:t>
            </a:r>
            <a:r>
              <a:rPr lang="en-GB" sz="2000" dirty="0"/>
              <a:t>Pb target favours multistep excitation and has higher Coulomb excitation cross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aseline="30000" dirty="0"/>
              <a:t>58</a:t>
            </a:r>
            <a:r>
              <a:rPr lang="en-GB" sz="2000" dirty="0"/>
              <a:t>Ni target favours single step excitation and has fewer counts, but cleaner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19846E-F085-8991-324B-8005D94F5FB0}"/>
                  </a:ext>
                </a:extLst>
              </p:cNvPr>
              <p:cNvSpPr txBox="1"/>
              <p:nvPr/>
            </p:nvSpPr>
            <p:spPr>
              <a:xfrm rot="16200000">
                <a:off x="7818220" y="3987281"/>
                <a:ext cx="13175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19846E-F085-8991-324B-8005D94F5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818220" y="3987281"/>
                <a:ext cx="1317523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157836-25CF-30D7-409C-1BB83A722975}"/>
              </a:ext>
            </a:extLst>
          </p:cNvPr>
          <p:cNvCxnSpPr>
            <a:cxnSpLocks/>
          </p:cNvCxnSpPr>
          <p:nvPr/>
        </p:nvCxnSpPr>
        <p:spPr>
          <a:xfrm>
            <a:off x="10068232" y="1016302"/>
            <a:ext cx="0" cy="45630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645D15-7C70-2394-8565-FE35347F6499}"/>
              </a:ext>
            </a:extLst>
          </p:cNvPr>
          <p:cNvCxnSpPr>
            <a:cxnSpLocks/>
          </p:cNvCxnSpPr>
          <p:nvPr/>
        </p:nvCxnSpPr>
        <p:spPr>
          <a:xfrm>
            <a:off x="10068232" y="3527768"/>
            <a:ext cx="0" cy="45630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40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F79D86-458E-8A63-6079-DCBFAB1F96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GOSIA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minimisation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F79D86-458E-8A63-6079-DCBFAB1F96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3278FDAD-DC86-984A-28C5-681E63556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/>
          <a:stretch/>
        </p:blipFill>
        <p:spPr>
          <a:xfrm>
            <a:off x="5758589" y="1700520"/>
            <a:ext cx="6230211" cy="4802187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A38EC0-0016-BB90-4D66-896049D532B3}"/>
                  </a:ext>
                </a:extLst>
              </p:cNvPr>
              <p:cNvSpPr txBox="1"/>
              <p:nvPr/>
            </p:nvSpPr>
            <p:spPr>
              <a:xfrm>
                <a:off x="101600" y="2106622"/>
                <a:ext cx="5522780" cy="5177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Data normalised to known lifetime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800" dirty="0"/>
                  <a:t> in </a:t>
                </a:r>
                <a:r>
                  <a:rPr lang="en-GB" sz="2800" baseline="30000" dirty="0">
                    <a:solidFill>
                      <a:prstClr val="black"/>
                    </a:solidFill>
                  </a:rPr>
                  <a:t>144</a:t>
                </a:r>
                <a:r>
                  <a:rPr lang="en-GB" sz="2800" dirty="0">
                    <a:solidFill>
                      <a:prstClr val="black"/>
                    </a:solidFill>
                  </a:rPr>
                  <a:t>Ba</a:t>
                </a:r>
                <a:endParaRPr lang="en-GB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b="0" i="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800" dirty="0"/>
                  <a:t>scan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GB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GB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GB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800" dirty="0"/>
                  <a:t>, all other M.E.’s are allowed to vary during the minimisation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800" dirty="0"/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d>
                        <m:d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  <m: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3;</m:t>
                          </m:r>
                          <m:sSup>
                            <m:sSupPr>
                              <m:ctrlP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  <m:sup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  <m: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e>
                            <m:sup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GB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e>
                                    <m:sup>
                                      <m: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kumimoji="0" lang="en-GB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|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  <m: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e>
                                  </m:d>
                                  <m:r>
                                    <a:rPr kumimoji="0" lang="en-GB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a:rPr kumimoji="0" lang="en-GB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GB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800" dirty="0"/>
              </a:p>
              <a:p>
                <a:endParaRPr lang="en-GB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A38EC0-0016-BB90-4D66-896049D53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" y="2106622"/>
                <a:ext cx="5522780" cy="5177956"/>
              </a:xfrm>
              <a:prstGeom prst="rect">
                <a:avLst/>
              </a:prstGeom>
              <a:blipFill>
                <a:blip r:embed="rId5"/>
                <a:stretch>
                  <a:fillRect l="-1987" t="-1178" r="-24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BA713D8-0712-DDC7-AF03-7B567DB6500D}"/>
              </a:ext>
            </a:extLst>
          </p:cNvPr>
          <p:cNvSpPr txBox="1"/>
          <p:nvPr/>
        </p:nvSpPr>
        <p:spPr>
          <a:xfrm>
            <a:off x="7420814" y="1610396"/>
            <a:ext cx="3312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1">
                    <a:alpha val="48000"/>
                  </a:scheme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7060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of a number of work&#10;&#10;AI-generated content may be incorrect.">
            <a:extLst>
              <a:ext uri="{FF2B5EF4-FFF2-40B4-BE49-F238E27FC236}">
                <a16:creationId xmlns:a16="http://schemas.microsoft.com/office/drawing/2014/main" id="{21027469-13E3-BA9C-83B6-7B4B5F016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4"/>
          <a:stretch/>
        </p:blipFill>
        <p:spPr>
          <a:xfrm>
            <a:off x="5412660" y="1208540"/>
            <a:ext cx="6779340" cy="5236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9320B55-63A8-2874-7BDD-5D3F9B2E8F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77928" y="-122555"/>
                <a:ext cx="10515600" cy="1150461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Measured </a:t>
                </a:r>
                <a14:m>
                  <m:oMath xmlns:m="http://schemas.openxmlformats.org/officeDocument/2006/math">
                    <m:r>
                      <a:rPr lang="en-GB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3;</m:t>
                        </m:r>
                        <m:sSup>
                          <m:sSupPr>
                            <m:ctrlP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GB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9320B55-63A8-2874-7BDD-5D3F9B2E8F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77928" y="-122555"/>
                <a:ext cx="10515600" cy="1150461"/>
              </a:xfrm>
              <a:blipFill>
                <a:blip r:embed="rId3"/>
                <a:stretch>
                  <a:fillRect l="-2377" b="-52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6C58-8BBC-F658-222B-86A13003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28" y="929814"/>
            <a:ext cx="4656804" cy="4351338"/>
          </a:xfrm>
        </p:spPr>
        <p:txBody>
          <a:bodyPr/>
          <a:lstStyle/>
          <a:p>
            <a:r>
              <a:rPr lang="en-GB" dirty="0"/>
              <a:t>Extracted B(E3) consistent with current theory </a:t>
            </a:r>
          </a:p>
          <a:p>
            <a:r>
              <a:rPr lang="en-GB" dirty="0"/>
              <a:t>Systematic errors yet to be included (Beam energy, target thickness etc.)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9FB78-9917-C42D-0A54-3716B1EE0005}"/>
              </a:ext>
            </a:extLst>
          </p:cNvPr>
          <p:cNvSpPr txBox="1"/>
          <p:nvPr/>
        </p:nvSpPr>
        <p:spPr>
          <a:xfrm>
            <a:off x="7388131" y="1208540"/>
            <a:ext cx="335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48000"/>
                  </a:schemeClr>
                </a:solidFill>
                <a:latin typeface="Palatino Linotype" panose="02040502050505030304" pitchFamily="18" charset="0"/>
              </a:rPr>
              <a:t>PRELIMINARY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0DBC26-0532-01A8-0C03-E495739ED7A1}"/>
              </a:ext>
            </a:extLst>
          </p:cNvPr>
          <p:cNvCxnSpPr>
            <a:cxnSpLocks/>
          </p:cNvCxnSpPr>
          <p:nvPr/>
        </p:nvCxnSpPr>
        <p:spPr>
          <a:xfrm>
            <a:off x="4407192" y="1507010"/>
            <a:ext cx="3791928" cy="31259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ED932F-3760-7B8A-303D-C3BEBA91C566}"/>
              </a:ext>
            </a:extLst>
          </p:cNvPr>
          <p:cNvSpPr txBox="1"/>
          <p:nvPr/>
        </p:nvSpPr>
        <p:spPr>
          <a:xfrm>
            <a:off x="64158" y="3069186"/>
            <a:ext cx="534850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References:</a:t>
            </a:r>
          </a:p>
          <a:p>
            <a:r>
              <a:rPr lang="en-GB" sz="1400" dirty="0"/>
              <a:t>[1]  S. Y. Xia et al., Phys. Rev. C 96, 054303 (2017)</a:t>
            </a:r>
          </a:p>
          <a:p>
            <a:r>
              <a:rPr lang="en-GB" sz="1400" dirty="0"/>
              <a:t>[2] R. N. Bernard, L. M. Robledo and T. R. Rodríguez, Phys. Rev. C 93, 061302 (2016)</a:t>
            </a:r>
          </a:p>
          <a:p>
            <a:r>
              <a:rPr lang="en-GB" sz="1400" dirty="0"/>
              <a:t>[3] J. </a:t>
            </a:r>
            <a:r>
              <a:rPr lang="en-GB" sz="1400" dirty="0" err="1"/>
              <a:t>Egido</a:t>
            </a:r>
            <a:r>
              <a:rPr lang="en-GB" sz="1400" dirty="0"/>
              <a:t> and L.M. Robledo, </a:t>
            </a:r>
            <a:r>
              <a:rPr lang="en-GB" sz="1400" dirty="0" err="1"/>
              <a:t>Nucl</a:t>
            </a:r>
            <a:r>
              <a:rPr lang="en-GB" sz="1400" dirty="0"/>
              <a:t>. Phys. A 518, 475 (1990)</a:t>
            </a:r>
          </a:p>
          <a:p>
            <a:r>
              <a:rPr lang="en-GB" sz="1400" dirty="0"/>
              <a:t>[4] J. </a:t>
            </a:r>
            <a:r>
              <a:rPr lang="en-GB" sz="1400" dirty="0" err="1"/>
              <a:t>Egido</a:t>
            </a:r>
            <a:r>
              <a:rPr lang="en-GB" sz="1400" dirty="0"/>
              <a:t> and L.M. Robledo, </a:t>
            </a:r>
            <a:r>
              <a:rPr lang="en-GB" sz="1400" dirty="0" err="1"/>
              <a:t>Nucl</a:t>
            </a:r>
            <a:r>
              <a:rPr lang="en-GB" sz="1400" dirty="0"/>
              <a:t>. Phys. A 545, 589 (1992)</a:t>
            </a:r>
          </a:p>
          <a:p>
            <a:r>
              <a:rPr lang="en-GB" sz="1400" dirty="0"/>
              <a:t>[5] L. M. Robledo, M. Baldo, P Schuk, and T. R. Rodríguez,  Phys. Rev. C 81, 034315 (2010)  </a:t>
            </a:r>
          </a:p>
          <a:p>
            <a:r>
              <a:rPr lang="en-GB" sz="1400" dirty="0"/>
              <a:t>[6] K. Nomura, D. </a:t>
            </a:r>
            <a:r>
              <a:rPr lang="en-GB" sz="1400" dirty="0" err="1"/>
              <a:t>Vretenar</a:t>
            </a:r>
            <a:r>
              <a:rPr lang="en-GB" sz="1400" dirty="0"/>
              <a:t>, T. Nikšić and Bing-Nan Lu, Phys. Rev. C 89, 024312 (2014)</a:t>
            </a:r>
          </a:p>
          <a:p>
            <a:r>
              <a:rPr lang="en-GB" sz="1400" dirty="0"/>
              <a:t>[7] K. Nomura, T. Nikšić  and D. </a:t>
            </a:r>
            <a:r>
              <a:rPr lang="en-GB" sz="1400" dirty="0" err="1"/>
              <a:t>Vretenar</a:t>
            </a:r>
            <a:r>
              <a:rPr lang="en-GB" sz="1400" dirty="0"/>
              <a:t>, Phys. Rev. C 97 024317 (2014)</a:t>
            </a:r>
          </a:p>
          <a:p>
            <a:r>
              <a:rPr lang="en-GB" sz="1400" dirty="0"/>
              <a:t>[8] X. Yin, M. Q. Lin, C. Ma, and Y. M. Zhao, Phys. Rev. C 111, 044310  (2025)</a:t>
            </a:r>
          </a:p>
          <a:p>
            <a:r>
              <a:rPr lang="en-GB" sz="1400" dirty="0"/>
              <a:t>[9] B. Bucher et al., Phys. Rev. Lett. 116. 112503 (2016) </a:t>
            </a:r>
          </a:p>
          <a:p>
            <a:r>
              <a:rPr lang="en-GB" sz="1400" dirty="0"/>
              <a:t>[10] B. Bucher et al., Phys. Rev. Lett. 118. 152504 (2017</a:t>
            </a:r>
            <a:r>
              <a:rPr lang="en-GB" sz="1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14846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F8DB-40F5-6FE4-8195-689B0DF7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A92D5B-661F-ADEF-8A13-A593C144A8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Complementary analysis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 lifetime from this dataset – compare ratio of doppler shifted and unshifted </a:t>
                </a:r>
                <a:r>
                  <a:rPr lang="el-GR" dirty="0"/>
                  <a:t>γ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) yield </a:t>
                </a:r>
              </a:p>
              <a:p>
                <a:endParaRPr lang="en-GB" dirty="0"/>
              </a:p>
              <a:p>
                <a:r>
                  <a:rPr lang="en-GB" dirty="0"/>
                  <a:t>GOSIA analysis of isobaric contaminants in the beam (</a:t>
                </a:r>
                <a:r>
                  <a:rPr kumimoji="0" lang="en-GB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144</a:t>
                </a:r>
                <a:r>
                  <a:rPr lang="en-GB" dirty="0" err="1">
                    <a:solidFill>
                      <a:prstClr val="black"/>
                    </a:solidFill>
                    <a:ea typeface="+mj-ea"/>
                    <a:cs typeface="+mj-cs"/>
                  </a:rPr>
                  <a:t>Sm</a:t>
                </a:r>
                <a:r>
                  <a:rPr lang="en-GB" dirty="0">
                    <a:solidFill>
                      <a:prstClr val="black"/>
                    </a:solidFill>
                    <a:ea typeface="+mj-ea"/>
                    <a:cs typeface="+mj-cs"/>
                  </a:rPr>
                  <a:t> and </a:t>
                </a:r>
                <a:r>
                  <a:rPr kumimoji="0" lang="en-GB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144</a:t>
                </a:r>
                <a:r>
                  <a:rPr lang="en-GB" dirty="0">
                    <a:solidFill>
                      <a:prstClr val="black"/>
                    </a:solidFill>
                    <a:ea typeface="+mj-ea"/>
                    <a:cs typeface="+mj-cs"/>
                  </a:rPr>
                  <a:t>Nd) will provide consistency check with previous </a:t>
                </a:r>
                <a:r>
                  <a:rPr lang="en-GB" dirty="0"/>
                  <a:t>B(E2) and B(E3)</a:t>
                </a:r>
                <a:r>
                  <a:rPr lang="en-GB" dirty="0">
                    <a:solidFill>
                      <a:prstClr val="black"/>
                    </a:solidFill>
                    <a:ea typeface="+mj-ea"/>
                    <a:cs typeface="+mj-cs"/>
                  </a:rPr>
                  <a:t> measurements </a:t>
                </a:r>
              </a:p>
              <a:p>
                <a:endParaRPr lang="en-GB" dirty="0"/>
              </a:p>
              <a:p>
                <a:r>
                  <a:rPr lang="en-GB" dirty="0"/>
                  <a:t>Data from </a:t>
                </a:r>
                <a:r>
                  <a:rPr lang="en-GB" baseline="30000" dirty="0">
                    <a:solidFill>
                      <a:prstClr val="black"/>
                    </a:solidFill>
                  </a:rPr>
                  <a:t>144</a:t>
                </a:r>
                <a:r>
                  <a:rPr lang="en-GB" dirty="0">
                    <a:solidFill>
                      <a:prstClr val="black"/>
                    </a:solidFill>
                  </a:rPr>
                  <a:t>Ba</a:t>
                </a:r>
                <a:r>
                  <a:rPr lang="en-GB" dirty="0"/>
                  <a:t>(</a:t>
                </a:r>
                <a:r>
                  <a:rPr lang="en-GB" dirty="0" err="1"/>
                  <a:t>d,d</a:t>
                </a:r>
                <a:r>
                  <a:rPr lang="en-GB" dirty="0"/>
                  <a:t>’) measurement at ISS to extract </a:t>
                </a:r>
                <a:r>
                  <a:rPr lang="en-GB" sz="2800" dirty="0"/>
                  <a:t>deformation lengths,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GB" dirty="0"/>
                  <a:t>, currently being analysed will hopefully provide an independent measurement B(E3)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A92D5B-661F-ADEF-8A13-A593C144A8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928" r="-348" b="-30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80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C35-61D9-082E-1927-B8859A10E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9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Thanks for listening and thanks to all the collaborators!</a:t>
            </a:r>
          </a:p>
        </p:txBody>
      </p:sp>
      <p:pic>
        <p:nvPicPr>
          <p:cNvPr id="4" name="Content Placeholder 3" descr="A group of logos with text&#10;&#10;Description automatically generated">
            <a:extLst>
              <a:ext uri="{FF2B5EF4-FFF2-40B4-BE49-F238E27FC236}">
                <a16:creationId xmlns:a16="http://schemas.microsoft.com/office/drawing/2014/main" id="{3781D45C-7C1C-E9AD-29B8-9746AECF8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17" y="1169579"/>
            <a:ext cx="10515600" cy="18168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A logo with a circle and a arrow&#10;&#10;Description automatically generated">
            <a:extLst>
              <a:ext uri="{FF2B5EF4-FFF2-40B4-BE49-F238E27FC236}">
                <a16:creationId xmlns:a16="http://schemas.microsoft.com/office/drawing/2014/main" id="{E156F760-94E7-7A53-7665-18A862C81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11" y="3089397"/>
            <a:ext cx="2300748" cy="1119698"/>
          </a:xfrm>
          <a:prstGeom prst="rect">
            <a:avLst/>
          </a:prstGeom>
        </p:spPr>
      </p:pic>
      <p:pic>
        <p:nvPicPr>
          <p:cNvPr id="6" name="Picture 5" descr="A logo of a mini ball&#10;&#10;Description automatically generated">
            <a:extLst>
              <a:ext uri="{FF2B5EF4-FFF2-40B4-BE49-F238E27FC236}">
                <a16:creationId xmlns:a16="http://schemas.microsoft.com/office/drawing/2014/main" id="{5CBD8AE8-6378-543A-4CC2-0243D345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4" y="4104174"/>
            <a:ext cx="1655070" cy="165507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540EAF-0759-AA33-1CF4-EF3D7A6A9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46" y="2791992"/>
            <a:ext cx="2883839" cy="1229402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6856DE3D-B022-DE35-3D65-0559A0CE9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63" y="5497705"/>
            <a:ext cx="2792323" cy="1095583"/>
          </a:xfrm>
          <a:prstGeom prst="rect">
            <a:avLst/>
          </a:prstGeom>
        </p:spPr>
      </p:pic>
      <p:pic>
        <p:nvPicPr>
          <p:cNvPr id="9" name="Picture 8" descr="A black background with text&#10;&#10;Description automatically generated">
            <a:extLst>
              <a:ext uri="{FF2B5EF4-FFF2-40B4-BE49-F238E27FC236}">
                <a16:creationId xmlns:a16="http://schemas.microsoft.com/office/drawing/2014/main" id="{03F13F1A-6C49-44CC-8E55-40508476A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7" y="2895411"/>
            <a:ext cx="3277384" cy="1338265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FFFC923-B0DA-A93C-B292-59711046D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00" y="3194318"/>
            <a:ext cx="1329397" cy="909856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04C065C7-D4AA-E266-FBA0-7C243BBEF7A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37" y="3796951"/>
            <a:ext cx="3277384" cy="1567444"/>
          </a:xfrm>
          <a:prstGeom prst="rect">
            <a:avLst/>
          </a:prstGeom>
        </p:spPr>
      </p:pic>
      <p:pic>
        <p:nvPicPr>
          <p:cNvPr id="1026" name="Picture 2" descr="University of Guelph - Online programs and courses in Ontario">
            <a:extLst>
              <a:ext uri="{FF2B5EF4-FFF2-40B4-BE49-F238E27FC236}">
                <a16:creationId xmlns:a16="http://schemas.microsoft.com/office/drawing/2014/main" id="{B58F715F-A20C-6D36-6F37-F3B7CDFF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17" y="4308400"/>
            <a:ext cx="2607508" cy="95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nch Alternative Energies and Atomic ...">
            <a:extLst>
              <a:ext uri="{FF2B5EF4-FFF2-40B4-BE49-F238E27FC236}">
                <a16:creationId xmlns:a16="http://schemas.microsoft.com/office/drawing/2014/main" id="{FBBA7F1B-0238-D87C-17EF-1E8E444F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00" y="5505683"/>
            <a:ext cx="1078540" cy="107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 descr="University of Surrey - Care Leaver Covenant">
            <a:extLst>
              <a:ext uri="{FF2B5EF4-FFF2-40B4-BE49-F238E27FC236}">
                <a16:creationId xmlns:a16="http://schemas.microsoft.com/office/drawing/2014/main" id="{BA92529E-C0C7-47F1-3CE2-E2D89353D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ABC825-CE92-1564-0490-BD065CCC6E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1346" y="4381441"/>
            <a:ext cx="2745959" cy="810607"/>
          </a:xfrm>
          <a:prstGeom prst="rect">
            <a:avLst/>
          </a:prstGeom>
        </p:spPr>
      </p:pic>
      <p:pic>
        <p:nvPicPr>
          <p:cNvPr id="1040" name="Picture 16" descr="University of Sofia is a RESILIENCE Partner and Collaborator">
            <a:extLst>
              <a:ext uri="{FF2B5EF4-FFF2-40B4-BE49-F238E27FC236}">
                <a16:creationId xmlns:a16="http://schemas.microsoft.com/office/drawing/2014/main" id="{C7CD553B-4CD0-7C40-47DF-B8F104C1A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51" y="4916649"/>
            <a:ext cx="2113756" cy="18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niversity of the Western Cape - Wikipedia">
            <a:extLst>
              <a:ext uri="{FF2B5EF4-FFF2-40B4-BE49-F238E27FC236}">
                <a16:creationId xmlns:a16="http://schemas.microsoft.com/office/drawing/2014/main" id="{20C05D56-4493-3576-89D2-60B45F3F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61" y="5413277"/>
            <a:ext cx="1167506" cy="14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60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515F-B60B-02C0-E95E-3CC9F116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6173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FE3741-9017-9F49-865A-D451DF12D9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Doppler shifted and unshifted </a:t>
                </a:r>
                <a:r>
                  <a:rPr lang="el-GR" dirty="0"/>
                  <a:t>γ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)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FE3741-9017-9F49-865A-D451DF12D9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5F8F9B-FA1C-8255-61D0-5DF6386C1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2040" y="2466889"/>
            <a:ext cx="7487920" cy="4025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3ECF78-EC76-B56E-4189-DB1E72FD044B}"/>
                  </a:ext>
                </a:extLst>
              </p:cNvPr>
              <p:cNvSpPr txBox="1"/>
              <p:nvPr/>
            </p:nvSpPr>
            <p:spPr>
              <a:xfrm>
                <a:off x="4433104" y="1533838"/>
                <a:ext cx="7271216" cy="79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sz="2000" dirty="0"/>
                                <m:t>γ</m:t>
                              </m:r>
                              <m:r>
                                <a:rPr lang="en-GB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𝑠h𝑖𝑓𝑡𝑒𝑑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sz="2000" dirty="0"/>
                                <m:t>γ</m:t>
                              </m:r>
                              <m:r>
                                <a:rPr lang="en-GB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𝑠h𝑖𝑓𝑡𝑒𝑑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sz="2000" dirty="0"/>
                                <m:t>γ</m:t>
                              </m:r>
                              <m:r>
                                <a:rPr lang="en-GB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𝑢𝑛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𝑠h𝑖𝑓𝑡𝑒𝑑</m:t>
                              </m:r>
                            </m:sub>
                          </m:sSub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3ECF78-EC76-B56E-4189-DB1E72FD0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104" y="1533838"/>
                <a:ext cx="7271216" cy="7957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017C56-8445-8587-6251-893634D99000}"/>
                  </a:ext>
                </a:extLst>
              </p:cNvPr>
              <p:cNvSpPr txBox="1"/>
              <p:nvPr/>
            </p:nvSpPr>
            <p:spPr>
              <a:xfrm>
                <a:off x="1110963" y="1605460"/>
                <a:ext cx="2606034" cy="7241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017C56-8445-8587-6251-893634D99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963" y="1605460"/>
                <a:ext cx="2606034" cy="7241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934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24EA5-1888-0368-1C44-FA256E5D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211"/>
            <a:ext cx="10515600" cy="1325563"/>
          </a:xfrm>
        </p:spPr>
        <p:txBody>
          <a:bodyPr/>
          <a:lstStyle/>
          <a:p>
            <a:r>
              <a:rPr lang="en-GB" dirty="0"/>
              <a:t>Isobaric contaminants</a:t>
            </a:r>
          </a:p>
        </p:txBody>
      </p:sp>
      <p:pic>
        <p:nvPicPr>
          <p:cNvPr id="5" name="Content Placeholder 9" descr="A graph of a graph showing the results of a performance&#10;&#10;Description automatically generated with medium confidence">
            <a:extLst>
              <a:ext uri="{FF2B5EF4-FFF2-40B4-BE49-F238E27FC236}">
                <a16:creationId xmlns:a16="http://schemas.microsoft.com/office/drawing/2014/main" id="{3551253B-8C32-5549-BE03-AC46D54B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/>
          <a:stretch/>
        </p:blipFill>
        <p:spPr>
          <a:xfrm>
            <a:off x="1262793" y="1464774"/>
            <a:ext cx="9666414" cy="4877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97921-4FCF-B2F4-18D8-AE8E30892F8F}"/>
                  </a:ext>
                </a:extLst>
              </p:cNvPr>
              <p:cNvSpPr txBox="1"/>
              <p:nvPr/>
            </p:nvSpPr>
            <p:spPr>
              <a:xfrm>
                <a:off x="8614067" y="2976174"/>
                <a:ext cx="177546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aseline="30000" dirty="0"/>
                  <a:t>144</a:t>
                </a:r>
                <a:r>
                  <a:rPr lang="en-GB" sz="1600" dirty="0"/>
                  <a:t>Sm(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897921-4FCF-B2F4-18D8-AE8E30892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4067" y="2976174"/>
                <a:ext cx="1775460" cy="338554"/>
              </a:xfrm>
              <a:prstGeom prst="rect">
                <a:avLst/>
              </a:prstGeom>
              <a:blipFill>
                <a:blip r:embed="rId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FCACC8-9019-763E-194F-7F2AB6E46D68}"/>
                  </a:ext>
                </a:extLst>
              </p:cNvPr>
              <p:cNvSpPr txBox="1"/>
              <p:nvPr/>
            </p:nvSpPr>
            <p:spPr>
              <a:xfrm>
                <a:off x="4459822" y="2216017"/>
                <a:ext cx="230070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aseline="30000" dirty="0"/>
                  <a:t>144</a:t>
                </a:r>
                <a:r>
                  <a:rPr lang="en-GB" sz="1600" dirty="0"/>
                  <a:t>Nd(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FCACC8-9019-763E-194F-7F2AB6E46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822" y="2216017"/>
                <a:ext cx="2300703" cy="338554"/>
              </a:xfrm>
              <a:prstGeom prst="rect">
                <a:avLst/>
              </a:prstGeom>
              <a:blipFill>
                <a:blip r:embed="rId4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4BCEA3-8DAB-54D8-8399-B78EA74CB6ED}"/>
                  </a:ext>
                </a:extLst>
              </p:cNvPr>
              <p:cNvSpPr txBox="1"/>
              <p:nvPr/>
            </p:nvSpPr>
            <p:spPr>
              <a:xfrm>
                <a:off x="2539233" y="1630021"/>
                <a:ext cx="19205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aseline="30000" dirty="0"/>
                  <a:t>144</a:t>
                </a:r>
                <a:r>
                  <a:rPr lang="en-GB" sz="1600" dirty="0"/>
                  <a:t>Ba(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1600" dirty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4BCEA3-8DAB-54D8-8399-B78EA74CB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233" y="1630021"/>
                <a:ext cx="1920589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81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0338-3263-7189-8798-41F5E7F4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961" y="208771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Origins of octupole correlations in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BFC0CD-47AA-3A5B-8A09-91B6464C5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75818" y="1253331"/>
                <a:ext cx="8325465" cy="435133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</a:t>
                </a:r>
                <a:r>
                  <a:rPr lang="en-GB" sz="2800" dirty="0"/>
                  <a:t>ctupole deformations can be traced back to particle-hole interactions with intruder orbitals of opposite parity with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∆</m:t>
                    </m:r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sz="2800" dirty="0"/>
                  <a:t>coupled by the octupole interaction.</a:t>
                </a:r>
              </a:p>
              <a:p>
                <a:pPr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Octupole magic numbers: 34, 56, 88, 134.</a:t>
                </a:r>
              </a:p>
              <a:p>
                <a:r>
                  <a:rPr lang="en-GB" sz="2800" dirty="0"/>
                  <a:t>Octupole deformation is greatest when both proton and neutron numbers are near these octupole magic numbers. 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BFC0CD-47AA-3A5B-8A09-91B6464C5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5818" y="1253331"/>
                <a:ext cx="8325465" cy="4351338"/>
              </a:xfrm>
              <a:blipFill>
                <a:blip r:embed="rId2"/>
                <a:stretch>
                  <a:fillRect l="-1318" t="-23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EAAEC03-8A1E-17B3-8550-1AB86D515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4847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F8DA99-3DF7-E09E-B52E-8E806C1DB09E}"/>
              </a:ext>
            </a:extLst>
          </p:cNvPr>
          <p:cNvGrpSpPr/>
          <p:nvPr/>
        </p:nvGrpSpPr>
        <p:grpSpPr>
          <a:xfrm>
            <a:off x="6430451" y="4213394"/>
            <a:ext cx="5938529" cy="2663093"/>
            <a:chOff x="5254968" y="4172124"/>
            <a:chExt cx="6081471" cy="2729289"/>
          </a:xfrm>
        </p:grpSpPr>
        <p:pic>
          <p:nvPicPr>
            <p:cNvPr id="5" name="Content Placeholder 4" descr="A graph showing a number of people&#10;&#10;Description automatically generated">
              <a:extLst>
                <a:ext uri="{FF2B5EF4-FFF2-40B4-BE49-F238E27FC236}">
                  <a16:creationId xmlns:a16="http://schemas.microsoft.com/office/drawing/2014/main" id="{51A31005-4591-8E5E-0522-30858C2A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968" y="4172124"/>
              <a:ext cx="5806914" cy="268587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6ADB01A-71E4-D092-6451-15D704E9F912}"/>
                </a:ext>
              </a:extLst>
            </p:cNvPr>
            <p:cNvSpPr/>
            <p:nvPr/>
          </p:nvSpPr>
          <p:spPr>
            <a:xfrm>
              <a:off x="7216362" y="5558475"/>
              <a:ext cx="484239" cy="39562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071050-9215-B787-5009-538276913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4237" y="4458545"/>
              <a:ext cx="777980" cy="62543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CFA40A9-F770-0C23-6D82-0C5B3F215A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8481" y="4919852"/>
              <a:ext cx="123836" cy="5952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F6362DA-F689-C93B-1A04-B0925E9FA6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5877" y="4767922"/>
              <a:ext cx="749276" cy="3160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1351A8-6D8B-B212-0F78-799D6D6756A3}"/>
                </a:ext>
              </a:extLst>
            </p:cNvPr>
            <p:cNvSpPr txBox="1"/>
            <p:nvPr/>
          </p:nvSpPr>
          <p:spPr>
            <a:xfrm>
              <a:off x="9826134" y="4919852"/>
              <a:ext cx="1510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Actinides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46A4DA-B21B-7CB2-50EB-303D140C197A}"/>
                </a:ext>
              </a:extLst>
            </p:cNvPr>
            <p:cNvSpPr txBox="1"/>
            <p:nvPr/>
          </p:nvSpPr>
          <p:spPr>
            <a:xfrm>
              <a:off x="6716350" y="4500066"/>
              <a:ext cx="17399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Lanthanides</a:t>
              </a:r>
              <a:endParaRPr lang="en-GB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A3ED2E-8908-E365-2DA2-71880FD2563A}"/>
                </a:ext>
              </a:extLst>
            </p:cNvPr>
            <p:cNvSpPr txBox="1"/>
            <p:nvPr/>
          </p:nvSpPr>
          <p:spPr>
            <a:xfrm>
              <a:off x="5254968" y="6633300"/>
              <a:ext cx="2580907" cy="268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[1] </a:t>
              </a:r>
              <a:r>
                <a:rPr lang="en-GB" sz="1100" dirty="0" err="1"/>
                <a:t>Y.Cao</a:t>
              </a:r>
              <a:r>
                <a:rPr lang="en-GB" sz="1100" dirty="0"/>
                <a:t> et al., Phys Rev C 102 (2020)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CF5CFC-2CE0-2BFC-B22F-7F5F496AE760}"/>
              </a:ext>
            </a:extLst>
          </p:cNvPr>
          <p:cNvSpPr txBox="1"/>
          <p:nvPr/>
        </p:nvSpPr>
        <p:spPr>
          <a:xfrm rot="16200000">
            <a:off x="-903678" y="2997925"/>
            <a:ext cx="2727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Intruder orbitals</a:t>
            </a:r>
          </a:p>
        </p:txBody>
      </p:sp>
    </p:spTree>
    <p:extLst>
      <p:ext uri="{BB962C8B-B14F-4D97-AF65-F5344CB8AC3E}">
        <p14:creationId xmlns:p14="http://schemas.microsoft.com/office/powerpoint/2010/main" val="3837054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CD2D7-758C-F038-51A4-5C8ED2BF8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machine&#10;&#10;Description automatically generated">
            <a:extLst>
              <a:ext uri="{FF2B5EF4-FFF2-40B4-BE49-F238E27FC236}">
                <a16:creationId xmlns:a16="http://schemas.microsoft.com/office/drawing/2014/main" id="{BEEA8B5F-1B89-AFEF-39EB-4D0148E491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3672"/>
          <a:stretch/>
        </p:blipFill>
        <p:spPr>
          <a:xfrm rot="5400000">
            <a:off x="-1149000" y="1956714"/>
            <a:ext cx="8279997" cy="598199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653092-EE91-29BD-459F-1EA00C96CC3E}"/>
              </a:ext>
            </a:extLst>
          </p:cNvPr>
          <p:cNvSpPr txBox="1"/>
          <p:nvPr/>
        </p:nvSpPr>
        <p:spPr>
          <a:xfrm>
            <a:off x="697378" y="0"/>
            <a:ext cx="4587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+mj-lt"/>
              </a:rPr>
              <a:t>ISS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C68C6C-F9C1-4813-9737-87AE1FA6DB4D}"/>
              </a:ext>
            </a:extLst>
          </p:cNvPr>
          <p:cNvSpPr txBox="1"/>
          <p:nvPr/>
        </p:nvSpPr>
        <p:spPr>
          <a:xfrm>
            <a:off x="1302199" y="4097746"/>
            <a:ext cx="157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CD2 target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A605158-1007-FBB2-705A-42258F875D79}"/>
              </a:ext>
            </a:extLst>
          </p:cNvPr>
          <p:cNvSpPr txBox="1"/>
          <p:nvPr/>
        </p:nvSpPr>
        <p:spPr>
          <a:xfrm>
            <a:off x="-101601" y="4405522"/>
            <a:ext cx="116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Faraday</a:t>
            </a:r>
          </a:p>
          <a:p>
            <a:pPr algn="ctr"/>
            <a:r>
              <a:rPr lang="en-GB" dirty="0"/>
              <a:t>cup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3DBFD-DEB4-D76C-449D-A0815DA1482A}"/>
              </a:ext>
            </a:extLst>
          </p:cNvPr>
          <p:cNvSpPr txBox="1"/>
          <p:nvPr/>
        </p:nvSpPr>
        <p:spPr>
          <a:xfrm>
            <a:off x="6223301" y="1285172"/>
            <a:ext cx="575585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+mj-lt"/>
              </a:rPr>
              <a:t>Setup </a:t>
            </a:r>
          </a:p>
          <a:p>
            <a:endParaRPr lang="en-GB" sz="24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+mj-lt"/>
              </a:rPr>
              <a:t>ISS silicon array placed in the downstream position (for the first time)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Target: 200 </a:t>
            </a:r>
            <a:r>
              <a:rPr lang="en-GB" sz="2400" dirty="0" err="1"/>
              <a:t>μg</a:t>
            </a:r>
            <a:r>
              <a:rPr lang="en-GB" sz="2400" dirty="0"/>
              <a:t>/cm</a:t>
            </a:r>
            <a:r>
              <a:rPr lang="en-GB" sz="2400" baseline="30000" dirty="0"/>
              <a:t>2</a:t>
            </a:r>
            <a:r>
              <a:rPr lang="en-GB" sz="2400" dirty="0"/>
              <a:t>, CD</a:t>
            </a:r>
            <a:r>
              <a:rPr lang="en-GB" sz="2400" baseline="-25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Beam Energy: 8.38 MeV/u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Magnetic field: 2.5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Faraday cup for beam tuning</a:t>
            </a:r>
          </a:p>
          <a:p>
            <a:r>
              <a:rPr lang="en-GB" sz="24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381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DE94-D5E7-5013-9BFD-19C3B0D0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0975"/>
            <a:ext cx="3497826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ISS data</a:t>
            </a:r>
          </a:p>
        </p:txBody>
      </p:sp>
      <p:pic>
        <p:nvPicPr>
          <p:cNvPr id="5" name="Content Placeholder 4" descr="A blue and white graph&#10;&#10;Description automatically generated with medium confidence">
            <a:extLst>
              <a:ext uri="{FF2B5EF4-FFF2-40B4-BE49-F238E27FC236}">
                <a16:creationId xmlns:a16="http://schemas.microsoft.com/office/drawing/2014/main" id="{51EB1CC0-F9AE-FF04-BFF6-01ACE4CC3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"/>
          <a:stretch/>
        </p:blipFill>
        <p:spPr>
          <a:xfrm>
            <a:off x="563224" y="1258529"/>
            <a:ext cx="11065552" cy="549622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11A9E-4767-7550-2400-1210FC109676}"/>
              </a:ext>
            </a:extLst>
          </p:cNvPr>
          <p:cNvSpPr/>
          <p:nvPr/>
        </p:nvSpPr>
        <p:spPr>
          <a:xfrm>
            <a:off x="10680700" y="736600"/>
            <a:ext cx="1346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58BD5C-F618-6ED5-4C4D-5EBD5C6FA950}"/>
              </a:ext>
            </a:extLst>
          </p:cNvPr>
          <p:cNvCxnSpPr>
            <a:cxnSpLocks/>
          </p:cNvCxnSpPr>
          <p:nvPr/>
        </p:nvCxnSpPr>
        <p:spPr>
          <a:xfrm flipH="1" flipV="1">
            <a:off x="2525598" y="2877504"/>
            <a:ext cx="2088735" cy="2551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B3A999-2330-8435-64EA-4B0185043777}"/>
              </a:ext>
            </a:extLst>
          </p:cNvPr>
          <p:cNvCxnSpPr>
            <a:cxnSpLocks/>
          </p:cNvCxnSpPr>
          <p:nvPr/>
        </p:nvCxnSpPr>
        <p:spPr>
          <a:xfrm flipH="1" flipV="1">
            <a:off x="2277533" y="2417890"/>
            <a:ext cx="2336800" cy="7147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6CD60D-6F28-C0A4-2DE8-41E4491C9A02}"/>
              </a:ext>
            </a:extLst>
          </p:cNvPr>
          <p:cNvCxnSpPr>
            <a:cxnSpLocks/>
          </p:cNvCxnSpPr>
          <p:nvPr/>
        </p:nvCxnSpPr>
        <p:spPr>
          <a:xfrm flipH="1" flipV="1">
            <a:off x="1972733" y="1653657"/>
            <a:ext cx="2641600" cy="14790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6E36E7-B5BD-4AE6-3038-9C693C728712}"/>
              </a:ext>
            </a:extLst>
          </p:cNvPr>
          <p:cNvSpPr txBox="1"/>
          <p:nvPr/>
        </p:nvSpPr>
        <p:spPr>
          <a:xfrm>
            <a:off x="4690533" y="2877504"/>
            <a:ext cx="2336800" cy="923330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Different charge states of </a:t>
            </a:r>
            <a:r>
              <a:rPr lang="en-GB" baseline="30000" dirty="0"/>
              <a:t>12</a:t>
            </a:r>
            <a:r>
              <a:rPr lang="en-GB" dirty="0"/>
              <a:t>C elastically scattering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75A8E-33F1-BAE9-AFA2-B2BB501575C2}"/>
              </a:ext>
            </a:extLst>
          </p:cNvPr>
          <p:cNvSpPr txBox="1"/>
          <p:nvPr/>
        </p:nvSpPr>
        <p:spPr>
          <a:xfrm>
            <a:off x="3581399" y="5098180"/>
            <a:ext cx="3025876" cy="369332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Elastically scattered deuterons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A8F90A-6349-B9E5-E713-1B1E5A504D6F}"/>
              </a:ext>
            </a:extLst>
          </p:cNvPr>
          <p:cNvCxnSpPr>
            <a:cxnSpLocks/>
          </p:cNvCxnSpPr>
          <p:nvPr/>
        </p:nvCxnSpPr>
        <p:spPr>
          <a:xfrm flipV="1">
            <a:off x="4927600" y="4470400"/>
            <a:ext cx="0" cy="6277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D6A9EE5-AC56-CEB9-E3BC-97119C2784E5}"/>
              </a:ext>
            </a:extLst>
          </p:cNvPr>
          <p:cNvSpPr txBox="1"/>
          <p:nvPr/>
        </p:nvSpPr>
        <p:spPr>
          <a:xfrm>
            <a:off x="6330611" y="4386465"/>
            <a:ext cx="2774060" cy="369332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Elastically scattered protons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1C1642-67E5-60D9-B754-A1D0693D9696}"/>
              </a:ext>
            </a:extLst>
          </p:cNvPr>
          <p:cNvCxnSpPr>
            <a:cxnSpLocks/>
          </p:cNvCxnSpPr>
          <p:nvPr/>
        </p:nvCxnSpPr>
        <p:spPr>
          <a:xfrm flipV="1">
            <a:off x="8551333" y="3246836"/>
            <a:ext cx="203200" cy="11165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69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324A8-5D5E-8B4D-ABEE-A5858E6ED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01CBF167-DA59-606C-65FE-119780B40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1"/>
          <a:stretch/>
        </p:blipFill>
        <p:spPr>
          <a:xfrm>
            <a:off x="0" y="2131230"/>
            <a:ext cx="6477225" cy="3190069"/>
          </a:xfrm>
        </p:spPr>
      </p:pic>
      <p:pic>
        <p:nvPicPr>
          <p:cNvPr id="4" name="Picture 3" descr="A blue graph with numbers&#10;&#10;Description automatically generated">
            <a:extLst>
              <a:ext uri="{FF2B5EF4-FFF2-40B4-BE49-F238E27FC236}">
                <a16:creationId xmlns:a16="http://schemas.microsoft.com/office/drawing/2014/main" id="{A7250132-3355-C2BB-0112-79558E27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5" y="1662656"/>
            <a:ext cx="5678195" cy="40985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206432-0E56-0F57-0834-B2486BCDA964}"/>
              </a:ext>
            </a:extLst>
          </p:cNvPr>
          <p:cNvSpPr/>
          <p:nvPr/>
        </p:nvSpPr>
        <p:spPr>
          <a:xfrm>
            <a:off x="10680700" y="736600"/>
            <a:ext cx="1346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756418-4B4D-E206-AA56-C32D6CA0A7C0}"/>
              </a:ext>
            </a:extLst>
          </p:cNvPr>
          <p:cNvCxnSpPr>
            <a:cxnSpLocks/>
          </p:cNvCxnSpPr>
          <p:nvPr/>
        </p:nvCxnSpPr>
        <p:spPr>
          <a:xfrm flipV="1">
            <a:off x="4114800" y="2230120"/>
            <a:ext cx="0" cy="2748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288F646-7C99-3ADD-FAD7-EED4475A2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10" y="2045088"/>
            <a:ext cx="36579" cy="276782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93C01D-DC36-F4BA-FBA4-D7D08CA1FF50}"/>
              </a:ext>
            </a:extLst>
          </p:cNvPr>
          <p:cNvCxnSpPr>
            <a:cxnSpLocks/>
          </p:cNvCxnSpPr>
          <p:nvPr/>
        </p:nvCxnSpPr>
        <p:spPr>
          <a:xfrm flipV="1">
            <a:off x="5189220" y="2230120"/>
            <a:ext cx="0" cy="2748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214779-A602-0FD5-D644-226B8B6C4B78}"/>
              </a:ext>
            </a:extLst>
          </p:cNvPr>
          <p:cNvCxnSpPr>
            <a:cxnSpLocks/>
          </p:cNvCxnSpPr>
          <p:nvPr/>
        </p:nvCxnSpPr>
        <p:spPr>
          <a:xfrm flipV="1">
            <a:off x="7638009" y="2713703"/>
            <a:ext cx="632490" cy="29132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ABAC80D-2EB6-A630-7E0E-8B58AC04EEC3}"/>
              </a:ext>
            </a:extLst>
          </p:cNvPr>
          <p:cNvSpPr txBox="1"/>
          <p:nvPr/>
        </p:nvSpPr>
        <p:spPr>
          <a:xfrm>
            <a:off x="5126684" y="5626919"/>
            <a:ext cx="2965133" cy="369332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Elastically scattered protons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BBD6E4-CA56-636B-E5C3-61524F650E1E}"/>
              </a:ext>
            </a:extLst>
          </p:cNvPr>
          <p:cNvCxnSpPr>
            <a:cxnSpLocks/>
          </p:cNvCxnSpPr>
          <p:nvPr/>
        </p:nvCxnSpPr>
        <p:spPr>
          <a:xfrm flipV="1">
            <a:off x="8416155" y="2841523"/>
            <a:ext cx="90060" cy="3140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647C7B7-1BCF-6160-FD37-AC9A44463A18}"/>
              </a:ext>
            </a:extLst>
          </p:cNvPr>
          <p:cNvSpPr txBox="1"/>
          <p:nvPr/>
        </p:nvSpPr>
        <p:spPr>
          <a:xfrm>
            <a:off x="8319653" y="5976600"/>
            <a:ext cx="3035300" cy="369332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Elastically scattered deuterons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1C8972-DEF6-7244-DCB8-71EBFD21226B}"/>
              </a:ext>
            </a:extLst>
          </p:cNvPr>
          <p:cNvCxnSpPr>
            <a:cxnSpLocks/>
          </p:cNvCxnSpPr>
          <p:nvPr/>
        </p:nvCxnSpPr>
        <p:spPr>
          <a:xfrm flipH="1">
            <a:off x="8900796" y="4004294"/>
            <a:ext cx="705906" cy="6660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2E888DD-D4D7-B218-68D1-597E5B0EBC6D}"/>
              </a:ext>
            </a:extLst>
          </p:cNvPr>
          <p:cNvSpPr txBox="1"/>
          <p:nvPr/>
        </p:nvSpPr>
        <p:spPr>
          <a:xfrm>
            <a:off x="320302" y="1353110"/>
            <a:ext cx="520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Slice of events from 570 mm to 684 mm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A97EF1-B1F8-9B56-91EE-64F595955223}"/>
              </a:ext>
            </a:extLst>
          </p:cNvPr>
          <p:cNvSpPr txBox="1"/>
          <p:nvPr/>
        </p:nvSpPr>
        <p:spPr>
          <a:xfrm>
            <a:off x="9088388" y="3634962"/>
            <a:ext cx="3172438" cy="369332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baseline="30000" dirty="0"/>
              <a:t>144</a:t>
            </a:r>
            <a:r>
              <a:rPr lang="en-GB" dirty="0"/>
              <a:t>Ba(</a:t>
            </a:r>
            <a:r>
              <a:rPr lang="en-GB" dirty="0" err="1"/>
              <a:t>d,d</a:t>
            </a:r>
            <a:r>
              <a:rPr lang="en-GB" dirty="0"/>
              <a:t>’)</a:t>
            </a:r>
            <a:r>
              <a:rPr lang="en-GB" baseline="30000" dirty="0"/>
              <a:t>144</a:t>
            </a:r>
            <a:r>
              <a:rPr lang="en-GB" dirty="0"/>
              <a:t>Ba(2</a:t>
            </a:r>
            <a:r>
              <a:rPr lang="en-GB" baseline="30000" dirty="0"/>
              <a:t>+</a:t>
            </a:r>
            <a:r>
              <a:rPr lang="en-GB" dirty="0"/>
              <a:t>): E = 199 keV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E13D6B-8D60-C91A-3B28-4EC71BB92211}"/>
              </a:ext>
            </a:extLst>
          </p:cNvPr>
          <p:cNvSpPr txBox="1"/>
          <p:nvPr/>
        </p:nvSpPr>
        <p:spPr>
          <a:xfrm>
            <a:off x="253999" y="5321300"/>
            <a:ext cx="4899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2</a:t>
            </a:r>
            <a:r>
              <a:rPr lang="en-GB" sz="2400" baseline="30000" dirty="0"/>
              <a:t>+</a:t>
            </a:r>
            <a:r>
              <a:rPr lang="en-GB" sz="2400" dirty="0"/>
              <a:t> is only visible on the last row due to the resolution and size of the elastic peak.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812069B-547E-C537-B1FA-3D4EEE44D10D}"/>
              </a:ext>
            </a:extLst>
          </p:cNvPr>
          <p:cNvCxnSpPr/>
          <p:nvPr/>
        </p:nvCxnSpPr>
        <p:spPr>
          <a:xfrm flipV="1">
            <a:off x="7638009" y="1144588"/>
            <a:ext cx="1358507" cy="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442BBD4-3066-70F5-11E1-9D04C7F437D0}"/>
              </a:ext>
            </a:extLst>
          </p:cNvPr>
          <p:cNvCxnSpPr/>
          <p:nvPr/>
        </p:nvCxnSpPr>
        <p:spPr>
          <a:xfrm flipV="1">
            <a:off x="7649411" y="1741621"/>
            <a:ext cx="1358507" cy="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C7361DA-4398-7984-F3B1-9651065277EF}"/>
              </a:ext>
            </a:extLst>
          </p:cNvPr>
          <p:cNvSpPr txBox="1"/>
          <p:nvPr/>
        </p:nvSpPr>
        <p:spPr>
          <a:xfrm>
            <a:off x="7605469" y="785786"/>
            <a:ext cx="68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  <a:r>
              <a:rPr lang="en-GB" b="1" baseline="30000" dirty="0"/>
              <a:t>+</a:t>
            </a:r>
            <a:endParaRPr lang="en-GB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26AB29-546B-8F30-D5E4-E30200BEC5E0}"/>
              </a:ext>
            </a:extLst>
          </p:cNvPr>
          <p:cNvSpPr txBox="1"/>
          <p:nvPr/>
        </p:nvSpPr>
        <p:spPr>
          <a:xfrm>
            <a:off x="7640260" y="1411551"/>
            <a:ext cx="4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0</a:t>
            </a:r>
            <a:r>
              <a:rPr lang="en-GB" b="1" baseline="30000" dirty="0"/>
              <a:t>+</a:t>
            </a:r>
            <a:endParaRPr lang="en-GB" b="1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5141E3D-DD1A-06BF-BE52-080B04CAA76F}"/>
              </a:ext>
            </a:extLst>
          </p:cNvPr>
          <p:cNvCxnSpPr/>
          <p:nvPr/>
        </p:nvCxnSpPr>
        <p:spPr>
          <a:xfrm flipV="1">
            <a:off x="8900796" y="1162634"/>
            <a:ext cx="0" cy="58801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61F3A31-75DD-5A8A-ABCF-1D7A1B57A543}"/>
              </a:ext>
            </a:extLst>
          </p:cNvPr>
          <p:cNvSpPr txBox="1"/>
          <p:nvPr/>
        </p:nvSpPr>
        <p:spPr>
          <a:xfrm>
            <a:off x="8105045" y="1421587"/>
            <a:ext cx="87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 keV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B216DE3-4BDF-0BA4-6B73-2FF08BA534D4}"/>
              </a:ext>
            </a:extLst>
          </p:cNvPr>
          <p:cNvSpPr txBox="1"/>
          <p:nvPr/>
        </p:nvSpPr>
        <p:spPr>
          <a:xfrm>
            <a:off x="8032332" y="795394"/>
            <a:ext cx="1056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199 keV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778FC08-4B6B-6747-49C6-E0B09C943C0B}"/>
              </a:ext>
            </a:extLst>
          </p:cNvPr>
          <p:cNvSpPr txBox="1"/>
          <p:nvPr/>
        </p:nvSpPr>
        <p:spPr>
          <a:xfrm>
            <a:off x="8837413" y="1282209"/>
            <a:ext cx="1047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E2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E7F4F-6AD3-2CE8-3856-6FC0E7FF7A9F}"/>
              </a:ext>
            </a:extLst>
          </p:cNvPr>
          <p:cNvSpPr txBox="1"/>
          <p:nvPr/>
        </p:nvSpPr>
        <p:spPr>
          <a:xfrm>
            <a:off x="6876707" y="1222611"/>
            <a:ext cx="889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aseline="30000" dirty="0"/>
              <a:t>144</a:t>
            </a:r>
            <a:r>
              <a:rPr lang="en-GB" sz="1800" dirty="0"/>
              <a:t>Ba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2C528-F285-540F-1C61-E7A6D1942405}"/>
              </a:ext>
            </a:extLst>
          </p:cNvPr>
          <p:cNvSpPr txBox="1"/>
          <p:nvPr/>
        </p:nvSpPr>
        <p:spPr>
          <a:xfrm>
            <a:off x="320302" y="440528"/>
            <a:ext cx="4962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Excitation energy reconstructed from the kinematics </a:t>
            </a:r>
          </a:p>
        </p:txBody>
      </p:sp>
    </p:spTree>
    <p:extLst>
      <p:ext uri="{BB962C8B-B14F-4D97-AF65-F5344CB8AC3E}">
        <p14:creationId xmlns:p14="http://schemas.microsoft.com/office/powerpoint/2010/main" val="2412589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968B5-AC71-3C3C-5929-F08006943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graph with numbers&#10;&#10;Description automatically generated">
            <a:extLst>
              <a:ext uri="{FF2B5EF4-FFF2-40B4-BE49-F238E27FC236}">
                <a16:creationId xmlns:a16="http://schemas.microsoft.com/office/drawing/2014/main" id="{20C186D2-FD58-FAC2-40F0-98782D0B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0"/>
          <a:stretch/>
        </p:blipFill>
        <p:spPr>
          <a:xfrm>
            <a:off x="6513959" y="1792555"/>
            <a:ext cx="5224518" cy="4098073"/>
          </a:xfrm>
          <a:prstGeom prst="rect">
            <a:avLst/>
          </a:prstGeom>
        </p:spPr>
      </p:pic>
      <p:pic>
        <p:nvPicPr>
          <p:cNvPr id="8" name="Content Placeholder 7" descr="A blue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239E94EB-9C3F-E2B2-70D8-937C31E34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7"/>
          <a:stretch/>
        </p:blipFill>
        <p:spPr>
          <a:xfrm>
            <a:off x="0" y="2135070"/>
            <a:ext cx="6477225" cy="3189530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ED9825-FA4B-5FE4-783F-98B93CBF3F4C}"/>
              </a:ext>
            </a:extLst>
          </p:cNvPr>
          <p:cNvCxnSpPr>
            <a:cxnSpLocks/>
          </p:cNvCxnSpPr>
          <p:nvPr/>
        </p:nvCxnSpPr>
        <p:spPr>
          <a:xfrm flipV="1">
            <a:off x="5217488" y="2229054"/>
            <a:ext cx="0" cy="2748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A61B03-E433-A576-3686-280143E05A3C}"/>
              </a:ext>
            </a:extLst>
          </p:cNvPr>
          <p:cNvCxnSpPr>
            <a:cxnSpLocks/>
          </p:cNvCxnSpPr>
          <p:nvPr/>
        </p:nvCxnSpPr>
        <p:spPr>
          <a:xfrm flipV="1">
            <a:off x="1866900" y="2229054"/>
            <a:ext cx="0" cy="2748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31ED5B6-19DE-2443-8484-C83985689DB8}"/>
              </a:ext>
            </a:extLst>
          </p:cNvPr>
          <p:cNvSpPr txBox="1"/>
          <p:nvPr/>
        </p:nvSpPr>
        <p:spPr>
          <a:xfrm>
            <a:off x="386375" y="1673405"/>
            <a:ext cx="529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Slice of events from 312 mm to 684 mm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CCB4CB-9E3B-AF26-ED5B-FD672F542C7B}"/>
              </a:ext>
            </a:extLst>
          </p:cNvPr>
          <p:cNvSpPr txBox="1"/>
          <p:nvPr/>
        </p:nvSpPr>
        <p:spPr>
          <a:xfrm>
            <a:off x="7278260" y="2353375"/>
            <a:ext cx="3046840" cy="369332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baseline="30000" dirty="0"/>
              <a:t>144</a:t>
            </a:r>
            <a:r>
              <a:rPr lang="en-GB" dirty="0"/>
              <a:t>Ba(</a:t>
            </a:r>
            <a:r>
              <a:rPr lang="en-GB" dirty="0" err="1"/>
              <a:t>d,d</a:t>
            </a:r>
            <a:r>
              <a:rPr lang="en-GB" dirty="0"/>
              <a:t>’)</a:t>
            </a:r>
            <a:r>
              <a:rPr lang="en-GB" baseline="30000" dirty="0"/>
              <a:t>144</a:t>
            </a:r>
            <a:r>
              <a:rPr lang="en-GB" dirty="0"/>
              <a:t>Ba(3</a:t>
            </a:r>
            <a:r>
              <a:rPr lang="en-GB" baseline="30000" dirty="0"/>
              <a:t>-</a:t>
            </a:r>
            <a:r>
              <a:rPr lang="en-GB" dirty="0"/>
              <a:t>): 838 keV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33E8F6-6527-BA51-B0B5-D9FA9523935C}"/>
              </a:ext>
            </a:extLst>
          </p:cNvPr>
          <p:cNvCxnSpPr>
            <a:cxnSpLocks/>
          </p:cNvCxnSpPr>
          <p:nvPr/>
        </p:nvCxnSpPr>
        <p:spPr>
          <a:xfrm flipH="1">
            <a:off x="7964129" y="2783775"/>
            <a:ext cx="98323" cy="9248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DD5988A-9B65-2025-461A-FABC3EB0D24E}"/>
              </a:ext>
            </a:extLst>
          </p:cNvPr>
          <p:cNvSpPr txBox="1"/>
          <p:nvPr/>
        </p:nvSpPr>
        <p:spPr>
          <a:xfrm>
            <a:off x="474133" y="5674615"/>
            <a:ext cx="9033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Almost the entire detector can be used to see the 3</a:t>
            </a:r>
            <a:r>
              <a:rPr lang="en-GB" sz="2800" baseline="30000" dirty="0"/>
              <a:t>-</a:t>
            </a:r>
            <a:r>
              <a:rPr lang="en-GB" sz="2800" dirty="0"/>
              <a:t> since its far enough away from the </a:t>
            </a:r>
            <a:r>
              <a:rPr lang="en-GB" sz="2800" dirty="0" err="1"/>
              <a:t>rutherford</a:t>
            </a:r>
            <a:r>
              <a:rPr lang="en-GB" sz="2800" dirty="0"/>
              <a:t> scattering peak. 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D949B7-2A66-C467-F4F5-B0DB3924D54E}"/>
              </a:ext>
            </a:extLst>
          </p:cNvPr>
          <p:cNvCxnSpPr/>
          <p:nvPr/>
        </p:nvCxnSpPr>
        <p:spPr>
          <a:xfrm flipV="1">
            <a:off x="7310800" y="1433216"/>
            <a:ext cx="1358507" cy="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2AA5BD-F8BF-D8A9-ED52-CBA98F23FB02}"/>
              </a:ext>
            </a:extLst>
          </p:cNvPr>
          <p:cNvCxnSpPr/>
          <p:nvPr/>
        </p:nvCxnSpPr>
        <p:spPr>
          <a:xfrm flipV="1">
            <a:off x="7322202" y="2030249"/>
            <a:ext cx="1358507" cy="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BF6C194-3488-ACC0-454C-07ACDFFEBE2E}"/>
              </a:ext>
            </a:extLst>
          </p:cNvPr>
          <p:cNvSpPr txBox="1"/>
          <p:nvPr/>
        </p:nvSpPr>
        <p:spPr>
          <a:xfrm>
            <a:off x="7278260" y="1074414"/>
            <a:ext cx="68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  <a:r>
              <a:rPr lang="en-GB" b="1" baseline="30000" dirty="0"/>
              <a:t>+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57D641-59DA-B367-7765-76DFFFCC56F2}"/>
              </a:ext>
            </a:extLst>
          </p:cNvPr>
          <p:cNvSpPr txBox="1"/>
          <p:nvPr/>
        </p:nvSpPr>
        <p:spPr>
          <a:xfrm>
            <a:off x="7313051" y="1700179"/>
            <a:ext cx="4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0</a:t>
            </a:r>
            <a:r>
              <a:rPr lang="en-GB" b="1" baseline="30000" dirty="0"/>
              <a:t>+</a:t>
            </a:r>
            <a:endParaRPr lang="en-GB" b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2E0838-4942-1640-1800-56FA70048B8D}"/>
              </a:ext>
            </a:extLst>
          </p:cNvPr>
          <p:cNvCxnSpPr>
            <a:cxnSpLocks/>
          </p:cNvCxnSpPr>
          <p:nvPr/>
        </p:nvCxnSpPr>
        <p:spPr>
          <a:xfrm flipV="1">
            <a:off x="8573587" y="398953"/>
            <a:ext cx="539885" cy="164031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7B0F649-DF45-058D-2291-6DC599E68305}"/>
              </a:ext>
            </a:extLst>
          </p:cNvPr>
          <p:cNvSpPr txBox="1"/>
          <p:nvPr/>
        </p:nvSpPr>
        <p:spPr>
          <a:xfrm>
            <a:off x="7777836" y="1710215"/>
            <a:ext cx="87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 keV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6D1AA1-1C22-D55B-3170-85F39E67A9E5}"/>
              </a:ext>
            </a:extLst>
          </p:cNvPr>
          <p:cNvSpPr txBox="1"/>
          <p:nvPr/>
        </p:nvSpPr>
        <p:spPr>
          <a:xfrm>
            <a:off x="7705123" y="1084022"/>
            <a:ext cx="1056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199 keV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8A05917-2E44-3F7D-2568-BDF9534418F6}"/>
              </a:ext>
            </a:extLst>
          </p:cNvPr>
          <p:cNvCxnSpPr/>
          <p:nvPr/>
        </p:nvCxnSpPr>
        <p:spPr>
          <a:xfrm flipV="1">
            <a:off x="7310800" y="964686"/>
            <a:ext cx="1358507" cy="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7DE7675-A14B-EB3A-E030-895E4D26C520}"/>
              </a:ext>
            </a:extLst>
          </p:cNvPr>
          <p:cNvSpPr txBox="1"/>
          <p:nvPr/>
        </p:nvSpPr>
        <p:spPr>
          <a:xfrm>
            <a:off x="7278260" y="605884"/>
            <a:ext cx="68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</a:t>
            </a:r>
            <a:r>
              <a:rPr lang="en-GB" b="1" baseline="30000" dirty="0"/>
              <a:t>+</a:t>
            </a:r>
            <a:endParaRPr lang="en-GB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92D304-067F-B37B-71FE-E28482F793AD}"/>
              </a:ext>
            </a:extLst>
          </p:cNvPr>
          <p:cNvSpPr txBox="1"/>
          <p:nvPr/>
        </p:nvSpPr>
        <p:spPr>
          <a:xfrm>
            <a:off x="7705123" y="615492"/>
            <a:ext cx="1056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530 keV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BAC07E-5402-9511-3A62-682E6252879A}"/>
              </a:ext>
            </a:extLst>
          </p:cNvPr>
          <p:cNvSpPr txBox="1"/>
          <p:nvPr/>
        </p:nvSpPr>
        <p:spPr>
          <a:xfrm>
            <a:off x="8828368" y="1159674"/>
            <a:ext cx="1047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E3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8684B81-87DE-3D79-BD0F-996C524E1FB5}"/>
              </a:ext>
            </a:extLst>
          </p:cNvPr>
          <p:cNvCxnSpPr/>
          <p:nvPr/>
        </p:nvCxnSpPr>
        <p:spPr>
          <a:xfrm flipV="1">
            <a:off x="9113472" y="749654"/>
            <a:ext cx="1358507" cy="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E50B92C-6286-5082-3252-6CF379225D78}"/>
              </a:ext>
            </a:extLst>
          </p:cNvPr>
          <p:cNvSpPr txBox="1"/>
          <p:nvPr/>
        </p:nvSpPr>
        <p:spPr>
          <a:xfrm>
            <a:off x="9080932" y="390852"/>
            <a:ext cx="68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  <a:r>
              <a:rPr lang="en-GB" b="1" baseline="30000" dirty="0"/>
              <a:t>-</a:t>
            </a:r>
            <a:endParaRPr lang="en-GB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3AABE0-AA32-2446-99DB-4AD477091057}"/>
              </a:ext>
            </a:extLst>
          </p:cNvPr>
          <p:cNvSpPr txBox="1"/>
          <p:nvPr/>
        </p:nvSpPr>
        <p:spPr>
          <a:xfrm>
            <a:off x="9507795" y="400460"/>
            <a:ext cx="1056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759 keV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2DF067-4005-C591-C357-53C61697EF30}"/>
              </a:ext>
            </a:extLst>
          </p:cNvPr>
          <p:cNvCxnSpPr/>
          <p:nvPr/>
        </p:nvCxnSpPr>
        <p:spPr>
          <a:xfrm flipV="1">
            <a:off x="9113472" y="378815"/>
            <a:ext cx="1358507" cy="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A713BD0-B8D7-0CD1-37B7-8852C034D48E}"/>
              </a:ext>
            </a:extLst>
          </p:cNvPr>
          <p:cNvSpPr txBox="1"/>
          <p:nvPr/>
        </p:nvSpPr>
        <p:spPr>
          <a:xfrm>
            <a:off x="9080932" y="20013"/>
            <a:ext cx="68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  <a:r>
              <a:rPr lang="en-GB" b="1" baseline="30000" dirty="0"/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0AA68A-C3A6-717F-CFD1-C85388EE7925}"/>
              </a:ext>
            </a:extLst>
          </p:cNvPr>
          <p:cNvSpPr txBox="1"/>
          <p:nvPr/>
        </p:nvSpPr>
        <p:spPr>
          <a:xfrm>
            <a:off x="9507795" y="29621"/>
            <a:ext cx="1056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838 keV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F5770-ED3F-7808-3D84-D64C26D05540}"/>
              </a:ext>
            </a:extLst>
          </p:cNvPr>
          <p:cNvSpPr txBox="1"/>
          <p:nvPr/>
        </p:nvSpPr>
        <p:spPr>
          <a:xfrm>
            <a:off x="6611425" y="1192369"/>
            <a:ext cx="889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aseline="30000" dirty="0"/>
              <a:t>144</a:t>
            </a:r>
            <a:r>
              <a:rPr lang="en-GB" sz="1800" dirty="0"/>
              <a:t>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38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1888-EB52-C2DC-9CFC-FBA63DC8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vs theory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B0E55D-7826-2B4F-D949-F2A5A25455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287" y="1690688"/>
                <a:ext cx="6356524" cy="4802187"/>
              </a:xfrm>
            </p:spPr>
            <p:txBody>
              <a:bodyPr>
                <a:normAutofit/>
              </a:bodyPr>
              <a:lstStyle/>
              <a:p>
                <a:r>
                  <a:rPr lang="en-GB" sz="2800" dirty="0"/>
                  <a:t>Several Rn isotopes are shown to behave as octupole vibrators [1], and </a:t>
                </a:r>
                <a:r>
                  <a:rPr lang="en-GB" sz="2800" baseline="30000" dirty="0"/>
                  <a:t>222,224,226</a:t>
                </a:r>
                <a:r>
                  <a:rPr lang="en-GB" sz="2800" dirty="0"/>
                  <a:t>Ra exhibit static octupole deformation in their ground state [2].</a:t>
                </a:r>
              </a:p>
              <a:p>
                <a:r>
                  <a:rPr lang="en-GB" sz="2800" dirty="0"/>
                  <a:t>Very little experimental data of the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800" dirty="0"/>
                  <a:t> exists for isotopes in the Lanthanide region. </a:t>
                </a:r>
              </a:p>
              <a:p>
                <a:r>
                  <a:rPr lang="en-GB" sz="2800" dirty="0"/>
                  <a:t>Previous measurement of the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800" dirty="0"/>
                  <a:t> for </a:t>
                </a:r>
                <a:r>
                  <a:rPr lang="en-GB" sz="2800" baseline="30000" dirty="0"/>
                  <a:t>144</a:t>
                </a:r>
                <a:r>
                  <a:rPr lang="en-GB" sz="2800" dirty="0"/>
                  <a:t>Ba near by Bucher et al., ANL  [3</a:t>
                </a:r>
                <a:r>
                  <a:rPr lang="en-GB" dirty="0"/>
                  <a:t>] is significantly enhanced over theory and has a large associated uncertainty.</a:t>
                </a:r>
                <a:endParaRPr lang="en-GB" sz="2800" dirty="0"/>
              </a:p>
              <a:p>
                <a:endParaRPr lang="en-GB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B0E55D-7826-2B4F-D949-F2A5A25455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287" y="1690688"/>
                <a:ext cx="6356524" cy="4802187"/>
              </a:xfrm>
              <a:blipFill>
                <a:blip r:embed="rId2"/>
                <a:stretch>
                  <a:fillRect l="-1726" t="-2030" r="-2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341E463-D1B4-E98E-191A-0B9CA3E1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361" y="1429077"/>
            <a:ext cx="5381773" cy="5428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3E0EB-DE20-8701-BCD9-8D97CC6E471E}"/>
              </a:ext>
            </a:extLst>
          </p:cNvPr>
          <p:cNvSpPr txBox="1"/>
          <p:nvPr/>
        </p:nvSpPr>
        <p:spPr>
          <a:xfrm>
            <a:off x="542081" y="6249210"/>
            <a:ext cx="65286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[1] P. A. Butler et al., Nat Commun. 2019 Jun 6;10(1):2473 </a:t>
            </a:r>
          </a:p>
          <a:p>
            <a:r>
              <a:rPr lang="en-GB" sz="1100" dirty="0"/>
              <a:t>[2] P. A. Butler et al.,  Phys. Rev. Lett. 124, 042503 – Published 31 January, 2020</a:t>
            </a:r>
          </a:p>
          <a:p>
            <a:r>
              <a:rPr lang="en-GB" sz="1100" dirty="0"/>
              <a:t>[3] B. Bucher et al., Phys. Rev. Lett. 116, 112503 – Published 17 March,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6465E-2005-BD23-F309-A98DCD4F3719}"/>
              </a:ext>
            </a:extLst>
          </p:cNvPr>
          <p:cNvSpPr txBox="1"/>
          <p:nvPr/>
        </p:nvSpPr>
        <p:spPr>
          <a:xfrm>
            <a:off x="9502247" y="6427113"/>
            <a:ext cx="2862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[4] S. Y. Xia et al., Phys Rev C 97. 054303 (2017)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D3EC73-B3AD-FD8B-3AB7-1F7BD64F32AD}"/>
              </a:ext>
            </a:extLst>
          </p:cNvPr>
          <p:cNvCxnSpPr/>
          <p:nvPr/>
        </p:nvCxnSpPr>
        <p:spPr>
          <a:xfrm flipV="1">
            <a:off x="5702710" y="2841523"/>
            <a:ext cx="2281084" cy="18189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7AF61D-2471-18A3-8A82-FDF1CD719948}"/>
              </a:ext>
            </a:extLst>
          </p:cNvPr>
          <p:cNvCxnSpPr>
            <a:cxnSpLocks/>
          </p:cNvCxnSpPr>
          <p:nvPr/>
        </p:nvCxnSpPr>
        <p:spPr>
          <a:xfrm>
            <a:off x="5728260" y="5569973"/>
            <a:ext cx="2255534" cy="2413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74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C1B6-04D9-6CD4-4E0F-1B3CB694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06" y="365125"/>
            <a:ext cx="10515600" cy="1325563"/>
          </a:xfrm>
        </p:spPr>
        <p:txBody>
          <a:bodyPr/>
          <a:lstStyle/>
          <a:p>
            <a:r>
              <a:rPr lang="en-GB" dirty="0"/>
              <a:t>Coulomb excitation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72D1-FE5A-66F6-E248-362182390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64" y="1996441"/>
            <a:ext cx="7057104" cy="4351338"/>
          </a:xfrm>
        </p:spPr>
        <p:txBody>
          <a:bodyPr/>
          <a:lstStyle/>
          <a:p>
            <a:r>
              <a:rPr lang="en-GB" dirty="0"/>
              <a:t>Projectile and target nuclei excite one another via the Coulomb interaction while following hyperbolic trajectories – process can be modelled semi-classically</a:t>
            </a:r>
          </a:p>
          <a:p>
            <a:r>
              <a:rPr lang="en-GB" dirty="0"/>
              <a:t>While in each others EM-field both nuclei have a chance to excite via single step, or a series of multi-step transitions</a:t>
            </a:r>
          </a:p>
          <a:p>
            <a:r>
              <a:rPr lang="en-GB" dirty="0"/>
              <a:t>Direct probe for EM (E1, E2, E3, M1…) M.E.’s coupling states in a nucleus</a:t>
            </a:r>
          </a:p>
          <a:p>
            <a:endParaRPr lang="en-GB" dirty="0"/>
          </a:p>
        </p:txBody>
      </p: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87B28730-472C-2534-9EDE-95A2A98CF2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0"/>
          <a:stretch/>
        </p:blipFill>
        <p:spPr>
          <a:xfrm>
            <a:off x="4838136" y="2858"/>
            <a:ext cx="7184258" cy="4460240"/>
          </a:xfrm>
          <a:prstGeom prst="rect">
            <a:avLst/>
          </a:prstGeom>
        </p:spPr>
      </p:pic>
      <p:pic>
        <p:nvPicPr>
          <p:cNvPr id="4" name="Content Placeholder 3" descr="A diagram of a graph&#10;&#10;Description automatically generated">
            <a:extLst>
              <a:ext uri="{FF2B5EF4-FFF2-40B4-BE49-F238E27FC236}">
                <a16:creationId xmlns:a16="http://schemas.microsoft.com/office/drawing/2014/main" id="{E5E7CBAE-0E47-655F-DF52-07DDD611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9" t="5746" b="34068"/>
          <a:stretch/>
        </p:blipFill>
        <p:spPr>
          <a:xfrm>
            <a:off x="7762568" y="2648949"/>
            <a:ext cx="2622223" cy="24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2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FA79-D4F6-FD7B-0534-502B06BA8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4152-75CF-BB3F-3E8D-E0CB3440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144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Ba </a:t>
            </a:r>
            <a:r>
              <a:rPr lang="en-GB" dirty="0">
                <a:solidFill>
                  <a:prstClr val="black"/>
                </a:solidFill>
              </a:rPr>
              <a:t>– Excitation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1ADD99-97BA-4B26-13BF-FCD95E7944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78950" y="1690688"/>
                <a:ext cx="5333136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</a:rPr>
                  <a:t> </a:t>
                </a:r>
                <a:r>
                  <a:rPr lang="en-GB" dirty="0"/>
                  <a:t>and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 </a:t>
                </a:r>
                <a:r>
                  <a:rPr lang="en-GB" dirty="0"/>
                  <a:t>transitions dominate the excitation process</a:t>
                </a:r>
              </a:p>
              <a:p>
                <a:endParaRPr lang="en-GB" dirty="0"/>
              </a:p>
              <a:p>
                <a:r>
                  <a:rPr lang="en-GB" dirty="0"/>
                  <a:t>Magnitude of 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 </a:t>
                </a:r>
                <a:r>
                  <a:rPr lang="en-GB" dirty="0"/>
                  <a:t>M.E. is an unambiguous measure of octupole </a:t>
                </a:r>
                <a:r>
                  <a:rPr lang="en-GB" dirty="0" err="1"/>
                  <a:t>collectivity</a:t>
                </a:r>
                <a:r>
                  <a:rPr lang="en-GB" dirty="0"/>
                  <a:t>  </a:t>
                </a:r>
                <a:r>
                  <a:rPr lang="en-GB" dirty="0">
                    <a:solidFill>
                      <a:srgbClr val="00B050"/>
                    </a:solidFill>
                  </a:rPr>
                  <a:t> </a:t>
                </a:r>
                <a:r>
                  <a:rPr lang="en-GB" dirty="0"/>
                  <a:t> 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3;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  <m:r>
                                    <a:rPr lang="en-GB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00B050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1ADD99-97BA-4B26-13BF-FCD95E7944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78950" y="1690688"/>
                <a:ext cx="5333136" cy="4351338"/>
              </a:xfrm>
              <a:blipFill>
                <a:blip r:embed="rId3"/>
                <a:stretch>
                  <a:fillRect l="-2057" t="-2241" r="-12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Oval 160">
            <a:extLst>
              <a:ext uri="{FF2B5EF4-FFF2-40B4-BE49-F238E27FC236}">
                <a16:creationId xmlns:a16="http://schemas.microsoft.com/office/drawing/2014/main" id="{C8942442-EAA1-6B75-28B8-8FE6217C4131}"/>
              </a:ext>
            </a:extLst>
          </p:cNvPr>
          <p:cNvSpPr/>
          <p:nvPr/>
        </p:nvSpPr>
        <p:spPr>
          <a:xfrm>
            <a:off x="4003040" y="3792407"/>
            <a:ext cx="1371600" cy="2090233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4" name="Picture 293">
            <a:extLst>
              <a:ext uri="{FF2B5EF4-FFF2-40B4-BE49-F238E27FC236}">
                <a16:creationId xmlns:a16="http://schemas.microsoft.com/office/drawing/2014/main" id="{4BA1D067-AC09-858D-FDAC-4AF3D3DC56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914" y="1616738"/>
            <a:ext cx="5883150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198B0-A079-05A6-C743-8A91E403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0610-4479-2543-1506-B4354C25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144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Ba </a:t>
            </a:r>
            <a:r>
              <a:rPr lang="en-GB" dirty="0">
                <a:solidFill>
                  <a:prstClr val="black"/>
                </a:solidFill>
              </a:rPr>
              <a:t>– De-excitation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98827-0E05-3F8B-B9D1-D8AE5FFA49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78950" y="1690688"/>
                <a:ext cx="5333136" cy="4351338"/>
              </a:xfrm>
            </p:spPr>
            <p:txBody>
              <a:bodyPr/>
              <a:lstStyle/>
              <a:p>
                <a:endParaRPr lang="en-GB" b="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</a:rPr>
                  <a:t> </a:t>
                </a:r>
                <a:r>
                  <a:rPr lang="en-GB" dirty="0"/>
                  <a:t>and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transitions dominate the de-excitation process i.e. the observed </a:t>
                </a:r>
                <a:r>
                  <a:rPr lang="el-GR" dirty="0"/>
                  <a:t>γ</a:t>
                </a:r>
                <a:r>
                  <a:rPr lang="en-GB" dirty="0"/>
                  <a:t>-rays</a:t>
                </a:r>
              </a:p>
              <a:p>
                <a:endParaRPr lang="en-GB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l-GR" dirty="0"/>
                  <a:t>γ</a:t>
                </a:r>
                <a:r>
                  <a:rPr lang="en-GB" dirty="0"/>
                  <a:t>-ray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yield experimental observable used to probe occupation of the 3- state</a:t>
                </a:r>
              </a:p>
              <a:p>
                <a:endParaRPr lang="en-GB" dirty="0">
                  <a:solidFill>
                    <a:srgbClr val="FF0000"/>
                  </a:solidFill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98827-0E05-3F8B-B9D1-D8AE5FFA49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78950" y="1690688"/>
                <a:ext cx="5333136" cy="4351338"/>
              </a:xfrm>
              <a:blipFill>
                <a:blip r:embed="rId2"/>
                <a:stretch>
                  <a:fillRect r="-24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9" name="Picture 178">
            <a:extLst>
              <a:ext uri="{FF2B5EF4-FFF2-40B4-BE49-F238E27FC236}">
                <a16:creationId xmlns:a16="http://schemas.microsoft.com/office/drawing/2014/main" id="{14A88F64-C1F5-5642-40F4-419F6D6B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914" y="2054896"/>
            <a:ext cx="5883150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4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9553-189D-BF56-C8DF-1F5E8F6B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6" y="41940"/>
            <a:ext cx="10515600" cy="947944"/>
          </a:xfrm>
        </p:spPr>
        <p:txBody>
          <a:bodyPr/>
          <a:lstStyle/>
          <a:p>
            <a:r>
              <a:rPr lang="en-GB" dirty="0"/>
              <a:t>GOSIA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ECF94-1A05-3A55-C2CB-021F12FD8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13" y="783602"/>
            <a:ext cx="10515600" cy="4351338"/>
          </a:xfrm>
        </p:spPr>
        <p:txBody>
          <a:bodyPr/>
          <a:lstStyle/>
          <a:p>
            <a:r>
              <a:rPr lang="en-GB" dirty="0"/>
              <a:t>Used to model both excitation and de-excitation process</a:t>
            </a:r>
          </a:p>
          <a:p>
            <a:r>
              <a:rPr lang="en-GB" dirty="0"/>
              <a:t>Integrates over target thickness and scattering angles, considering the geometry and efficiency of the detector setup</a:t>
            </a:r>
          </a:p>
          <a:p>
            <a:r>
              <a:rPr lang="en-GB" dirty="0"/>
              <a:t>Fits the matrix elements to the experimental particle-gated </a:t>
            </a:r>
            <a:r>
              <a:rPr lang="el-GR" dirty="0"/>
              <a:t>γ</a:t>
            </a:r>
            <a:r>
              <a:rPr lang="en-GB" dirty="0"/>
              <a:t>-ray yields and additional spectroscopic data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F03275-B4BE-7695-9661-5ADEBA9090F4}"/>
              </a:ext>
            </a:extLst>
          </p:cNvPr>
          <p:cNvGrpSpPr/>
          <p:nvPr/>
        </p:nvGrpSpPr>
        <p:grpSpPr>
          <a:xfrm>
            <a:off x="6415355" y="3020652"/>
            <a:ext cx="5257942" cy="3600912"/>
            <a:chOff x="2205161" y="1561014"/>
            <a:chExt cx="5717742" cy="39728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53F7543-5CB3-4728-E678-CA298B93AAAF}"/>
                </a:ext>
              </a:extLst>
            </p:cNvPr>
            <p:cNvGrpSpPr/>
            <p:nvPr/>
          </p:nvGrpSpPr>
          <p:grpSpPr>
            <a:xfrm>
              <a:off x="2211947" y="2755705"/>
              <a:ext cx="1046486" cy="1956339"/>
              <a:chOff x="2657165" y="3428999"/>
              <a:chExt cx="985705" cy="1514167"/>
            </a:xfrm>
            <a:solidFill>
              <a:schemeClr val="bg1">
                <a:lumMod val="50000"/>
              </a:schemeClr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09E3F67-6461-1D9D-D398-B4F42B5F983A}"/>
                  </a:ext>
                </a:extLst>
              </p:cNvPr>
              <p:cNvSpPr/>
              <p:nvPr/>
            </p:nvSpPr>
            <p:spPr>
              <a:xfrm>
                <a:off x="2657165" y="3428999"/>
                <a:ext cx="186813" cy="1514167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B82869A-9DBF-DF27-F9FF-C71D35D13257}"/>
                  </a:ext>
                </a:extLst>
              </p:cNvPr>
              <p:cNvSpPr/>
              <p:nvPr/>
            </p:nvSpPr>
            <p:spPr>
              <a:xfrm>
                <a:off x="2856888" y="3428999"/>
                <a:ext cx="186813" cy="1514167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940CA9F-7067-012B-16A9-C24B2A76AEB1}"/>
                  </a:ext>
                </a:extLst>
              </p:cNvPr>
              <p:cNvSpPr/>
              <p:nvPr/>
            </p:nvSpPr>
            <p:spPr>
              <a:xfrm>
                <a:off x="3256334" y="3428999"/>
                <a:ext cx="186813" cy="1514167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E8829B6-B3C0-1109-1D2C-91CF45AE1611}"/>
                  </a:ext>
                </a:extLst>
              </p:cNvPr>
              <p:cNvSpPr/>
              <p:nvPr/>
            </p:nvSpPr>
            <p:spPr>
              <a:xfrm>
                <a:off x="3056611" y="3428999"/>
                <a:ext cx="186813" cy="1514167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72C8A83-72C7-01A6-7569-2959EB5A3CAB}"/>
                  </a:ext>
                </a:extLst>
              </p:cNvPr>
              <p:cNvSpPr/>
              <p:nvPr/>
            </p:nvSpPr>
            <p:spPr>
              <a:xfrm>
                <a:off x="3456057" y="3428999"/>
                <a:ext cx="186813" cy="1514167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9F763D4-224E-B814-C8EB-E87D89B4E9DD}"/>
                </a:ext>
              </a:extLst>
            </p:cNvPr>
            <p:cNvGrpSpPr/>
            <p:nvPr/>
          </p:nvGrpSpPr>
          <p:grpSpPr>
            <a:xfrm>
              <a:off x="5488297" y="1933875"/>
              <a:ext cx="2434606" cy="3600000"/>
              <a:chOff x="5736000" y="2027600"/>
              <a:chExt cx="3600000" cy="360000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61F7353-FDB9-84CB-C15E-1BBA0E1A018D}"/>
                  </a:ext>
                </a:extLst>
              </p:cNvPr>
              <p:cNvSpPr/>
              <p:nvPr/>
            </p:nvSpPr>
            <p:spPr>
              <a:xfrm>
                <a:off x="5736000" y="2027600"/>
                <a:ext cx="3600000" cy="3600000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F36399F-B21B-005E-8F5E-4C6986CA7B99}"/>
                  </a:ext>
                </a:extLst>
              </p:cNvPr>
              <p:cNvSpPr/>
              <p:nvPr/>
            </p:nvSpPr>
            <p:spPr>
              <a:xfrm>
                <a:off x="6096000" y="2387600"/>
                <a:ext cx="2880000" cy="2880000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488B8BE-3AD8-3C68-AE58-86077FA58548}"/>
                  </a:ext>
                </a:extLst>
              </p:cNvPr>
              <p:cNvSpPr/>
              <p:nvPr/>
            </p:nvSpPr>
            <p:spPr>
              <a:xfrm>
                <a:off x="6456000" y="2747600"/>
                <a:ext cx="2160000" cy="2160000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43EE8BD-1938-5FD1-090F-97AA0E28C11B}"/>
                  </a:ext>
                </a:extLst>
              </p:cNvPr>
              <p:cNvSpPr/>
              <p:nvPr/>
            </p:nvSpPr>
            <p:spPr>
              <a:xfrm>
                <a:off x="6816000" y="3107600"/>
                <a:ext cx="1440000" cy="1440000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9F56A61-1E30-8A32-0F35-CE0750683B83}"/>
                  </a:ext>
                </a:extLst>
              </p:cNvPr>
              <p:cNvSpPr/>
              <p:nvPr/>
            </p:nvSpPr>
            <p:spPr>
              <a:xfrm>
                <a:off x="7176000" y="3467600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FAB9DA8-1A62-9CA5-4544-E4EA74860CB8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flipV="1">
              <a:off x="2211947" y="3733874"/>
              <a:ext cx="4493652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28FD334-516C-F544-ACC5-D3A21F0F6F2D}"/>
                    </a:ext>
                  </a:extLst>
                </p:cNvPr>
                <p:cNvSpPr txBox="1"/>
                <p:nvPr/>
              </p:nvSpPr>
              <p:spPr>
                <a:xfrm>
                  <a:off x="7250422" y="2170764"/>
                  <a:ext cx="26257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28FD334-516C-F544-ACC5-D3A21F0F6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422" y="2170764"/>
                  <a:ext cx="262571" cy="246221"/>
                </a:xfrm>
                <a:prstGeom prst="rect">
                  <a:avLst/>
                </a:prstGeom>
                <a:blipFill>
                  <a:blip r:embed="rId2"/>
                  <a:stretch>
                    <a:fillRect l="-25000" r="-22500" b="-1621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2746D10-5EB7-FD0B-467C-C1447502D9C4}"/>
                    </a:ext>
                  </a:extLst>
                </p:cNvPr>
                <p:cNvSpPr txBox="1"/>
                <p:nvPr/>
              </p:nvSpPr>
              <p:spPr>
                <a:xfrm>
                  <a:off x="5133834" y="2993150"/>
                  <a:ext cx="28174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2746D10-5EB7-FD0B-467C-C1447502D9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3834" y="2993150"/>
                  <a:ext cx="281744" cy="246221"/>
                </a:xfrm>
                <a:prstGeom prst="rect">
                  <a:avLst/>
                </a:prstGeom>
                <a:blipFill>
                  <a:blip r:embed="rId3"/>
                  <a:stretch>
                    <a:fillRect l="-23256" r="-20930" b="-1621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C88C3978-1F52-38FF-4405-99305678FE47}"/>
                </a:ext>
              </a:extLst>
            </p:cNvPr>
            <p:cNvSpPr/>
            <p:nvPr/>
          </p:nvSpPr>
          <p:spPr>
            <a:xfrm rot="21128512">
              <a:off x="2819106" y="3357172"/>
              <a:ext cx="2907102" cy="178812"/>
            </a:xfrm>
            <a:prstGeom prst="triangle">
              <a:avLst>
                <a:gd name="adj" fmla="val 94132"/>
              </a:avLst>
            </a:prstGeom>
            <a:solidFill>
              <a:schemeClr val="accent1">
                <a:alpha val="5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91F3666A-A914-731F-145D-52E1809BE730}"/>
                </a:ext>
              </a:extLst>
            </p:cNvPr>
            <p:cNvSpPr/>
            <p:nvPr/>
          </p:nvSpPr>
          <p:spPr>
            <a:xfrm rot="20346879" flipV="1">
              <a:off x="2740243" y="2883858"/>
              <a:ext cx="4663187" cy="333949"/>
            </a:xfrm>
            <a:prstGeom prst="triangle">
              <a:avLst>
                <a:gd name="adj" fmla="val 95797"/>
              </a:avLst>
            </a:prstGeom>
            <a:solidFill>
              <a:schemeClr val="accent1">
                <a:alpha val="5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3482014-A48C-AFF8-AB07-130E079EB931}"/>
                </a:ext>
              </a:extLst>
            </p:cNvPr>
            <p:cNvCxnSpPr/>
            <p:nvPr/>
          </p:nvCxnSpPr>
          <p:spPr>
            <a:xfrm flipV="1">
              <a:off x="7192521" y="2063617"/>
              <a:ext cx="76959" cy="41669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D3790F7C-D36A-BD0B-3637-C2F91482E460}"/>
                </a:ext>
              </a:extLst>
            </p:cNvPr>
            <p:cNvSpPr/>
            <p:nvPr/>
          </p:nvSpPr>
          <p:spPr>
            <a:xfrm rot="18833741">
              <a:off x="6305724" y="1828874"/>
              <a:ext cx="1008026" cy="1011045"/>
            </a:xfrm>
            <a:prstGeom prst="arc">
              <a:avLst>
                <a:gd name="adj1" fmla="val 17731381"/>
                <a:gd name="adj2" fmla="val 358826"/>
              </a:avLst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CCB78A5-276E-DF41-13E4-ABA7D615833B}"/>
                    </a:ext>
                  </a:extLst>
                </p:cNvPr>
                <p:cNvSpPr txBox="1"/>
                <p:nvPr/>
              </p:nvSpPr>
              <p:spPr>
                <a:xfrm>
                  <a:off x="6809737" y="1561014"/>
                  <a:ext cx="30418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CCB78A5-276E-DF41-13E4-ABA7D6158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9737" y="1561014"/>
                  <a:ext cx="304186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21739" r="-19565" b="-3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6E05463-972D-5356-E78C-E92D40C4487D}"/>
                    </a:ext>
                  </a:extLst>
                </p:cNvPr>
                <p:cNvSpPr txBox="1"/>
                <p:nvPr/>
              </p:nvSpPr>
              <p:spPr>
                <a:xfrm>
                  <a:off x="2551506" y="4839094"/>
                  <a:ext cx="296556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6E05463-972D-5356-E78C-E92D40C448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1506" y="4839094"/>
                  <a:ext cx="296556" cy="465897"/>
                </a:xfrm>
                <a:prstGeom prst="rect">
                  <a:avLst/>
                </a:prstGeom>
                <a:blipFill>
                  <a:blip r:embed="rId5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1E9F5B9-98C7-57DF-55C3-4B6E82ACF2AA}"/>
                </a:ext>
              </a:extLst>
            </p:cNvPr>
            <p:cNvCxnSpPr>
              <a:cxnSpLocks/>
            </p:cNvCxnSpPr>
            <p:nvPr/>
          </p:nvCxnSpPr>
          <p:spPr>
            <a:xfrm>
              <a:off x="2205161" y="4768155"/>
              <a:ext cx="20511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E946630-0B4D-4465-50B2-321A4D119EE5}"/>
                </a:ext>
              </a:extLst>
            </p:cNvPr>
            <p:cNvCxnSpPr>
              <a:cxnSpLocks/>
            </p:cNvCxnSpPr>
            <p:nvPr/>
          </p:nvCxnSpPr>
          <p:spPr>
            <a:xfrm>
              <a:off x="2423985" y="4768155"/>
              <a:ext cx="19833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6F343FF-CE48-A6A0-0C08-A71DA6F14742}"/>
                </a:ext>
              </a:extLst>
            </p:cNvPr>
            <p:cNvCxnSpPr>
              <a:cxnSpLocks/>
            </p:cNvCxnSpPr>
            <p:nvPr/>
          </p:nvCxnSpPr>
          <p:spPr>
            <a:xfrm>
              <a:off x="2635889" y="4768155"/>
              <a:ext cx="19802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3D76650-DB4C-F3F8-DEB2-C9B8136DE1F8}"/>
                </a:ext>
              </a:extLst>
            </p:cNvPr>
            <p:cNvCxnSpPr>
              <a:cxnSpLocks/>
            </p:cNvCxnSpPr>
            <p:nvPr/>
          </p:nvCxnSpPr>
          <p:spPr>
            <a:xfrm>
              <a:off x="2848197" y="4768155"/>
              <a:ext cx="2119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F2A978C-DC9B-D124-1788-A90A17BA0A6C}"/>
                </a:ext>
              </a:extLst>
            </p:cNvPr>
            <p:cNvCxnSpPr>
              <a:cxnSpLocks/>
            </p:cNvCxnSpPr>
            <p:nvPr/>
          </p:nvCxnSpPr>
          <p:spPr>
            <a:xfrm>
              <a:off x="3060101" y="4768155"/>
              <a:ext cx="2119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089399BA-4599-21C9-A111-29C334FAA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98" y="3070121"/>
            <a:ext cx="5421983" cy="3755768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5C67BB9-1530-0E50-24DC-93F504F60C09}"/>
              </a:ext>
            </a:extLst>
          </p:cNvPr>
          <p:cNvCxnSpPr>
            <a:cxnSpLocks/>
          </p:cNvCxnSpPr>
          <p:nvPr/>
        </p:nvCxnSpPr>
        <p:spPr>
          <a:xfrm flipV="1">
            <a:off x="9327448" y="4103493"/>
            <a:ext cx="107025" cy="87676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74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0985-D4CD-4267-4B3A-E2DB3503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machine with a train&#10;&#10;AI-generated content may be incorrect.">
            <a:extLst>
              <a:ext uri="{FF2B5EF4-FFF2-40B4-BE49-F238E27FC236}">
                <a16:creationId xmlns:a16="http://schemas.microsoft.com/office/drawing/2014/main" id="{CA4BA406-6344-24A3-8F29-88B65DDE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/>
          <a:stretch/>
        </p:blipFill>
        <p:spPr>
          <a:xfrm>
            <a:off x="0" y="0"/>
            <a:ext cx="12192000" cy="68752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D0A901C-B6A7-DB14-D70D-2481BE69A25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44564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HIE-ISOLDE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E40FDD-7E42-7028-6C6D-9CC8A5472000}"/>
              </a:ext>
            </a:extLst>
          </p:cNvPr>
          <p:cNvSpPr txBox="1"/>
          <p:nvPr/>
        </p:nvSpPr>
        <p:spPr>
          <a:xfrm>
            <a:off x="2525661" y="3805149"/>
            <a:ext cx="138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MINIBALL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748F3-1F81-124E-6E0E-436DC621EAAF}"/>
              </a:ext>
            </a:extLst>
          </p:cNvPr>
          <p:cNvSpPr txBox="1"/>
          <p:nvPr/>
        </p:nvSpPr>
        <p:spPr>
          <a:xfrm>
            <a:off x="990600" y="4830247"/>
            <a:ext cx="59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CAA13-6FA1-C55E-3E8A-D5EB3F919E80}"/>
              </a:ext>
            </a:extLst>
          </p:cNvPr>
          <p:cNvSpPr txBox="1"/>
          <p:nvPr/>
        </p:nvSpPr>
        <p:spPr>
          <a:xfrm>
            <a:off x="4696135" y="3297317"/>
            <a:ext cx="71677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1.4 GeV proton beam directed into thick primary targets yielding a variety of atomic fragments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Separators used to extract nuclei of specific mass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RIB re-accelerated up to 10 MeV/u and delivered to experiments</a:t>
            </a:r>
          </a:p>
        </p:txBody>
      </p:sp>
    </p:spTree>
    <p:extLst>
      <p:ext uri="{BB962C8B-B14F-4D97-AF65-F5344CB8AC3E}">
        <p14:creationId xmlns:p14="http://schemas.microsoft.com/office/powerpoint/2010/main" val="1109958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4F15-E901-4081-1E69-11C971B3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MINIBALL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53647-C500-E54C-FDDF-6F90E6EE4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38" y="1789471"/>
            <a:ext cx="6663321" cy="4623466"/>
          </a:xfrm>
        </p:spPr>
        <p:txBody>
          <a:bodyPr/>
          <a:lstStyle/>
          <a:p>
            <a:r>
              <a:rPr lang="en-GB" sz="2800" dirty="0" err="1"/>
              <a:t>HPGe</a:t>
            </a:r>
            <a:r>
              <a:rPr lang="en-GB" sz="2800" dirty="0"/>
              <a:t> clusters centred around the target position, plus a position sensitive silicon CD detector placed downstream of the target</a:t>
            </a:r>
            <a:endParaRPr lang="en-GB" dirty="0"/>
          </a:p>
        </p:txBody>
      </p:sp>
      <p:pic>
        <p:nvPicPr>
          <p:cNvPr id="4" name="Content Placeholder 9" descr="A close-up of a machine&#10;&#10;Description automatically generated">
            <a:extLst>
              <a:ext uri="{FF2B5EF4-FFF2-40B4-BE49-F238E27FC236}">
                <a16:creationId xmlns:a16="http://schemas.microsoft.com/office/drawing/2014/main" id="{1409E817-E072-97A8-D95F-0F19B333E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diagram of a hexagon structure&#10;&#10;Description automatically generated with medium confidence">
            <a:extLst>
              <a:ext uri="{FF2B5EF4-FFF2-40B4-BE49-F238E27FC236}">
                <a16:creationId xmlns:a16="http://schemas.microsoft.com/office/drawing/2014/main" id="{374CE4FD-6DB7-67AC-72C6-18FA24DE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8" y="3429000"/>
            <a:ext cx="3045078" cy="3392662"/>
          </a:xfrm>
          <a:prstGeom prst="rect">
            <a:avLst/>
          </a:prstGeom>
        </p:spPr>
      </p:pic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D9363A04-B5C7-8E4B-39B3-56C724F98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37" y="3786572"/>
            <a:ext cx="3817502" cy="28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21086</TotalTime>
  <Words>1363</Words>
  <Application>Microsoft Office PowerPoint</Application>
  <PresentationFormat>Widescreen</PresentationFormat>
  <Paragraphs>172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Cambria Math</vt:lpstr>
      <vt:lpstr>Palatino Linotype</vt:lpstr>
      <vt:lpstr>Office 2013 - 2022 Theme</vt:lpstr>
      <vt:lpstr>Measurements of octupole collectivity in 144Ba</vt:lpstr>
      <vt:lpstr>Origins of octupole correlations in nuclei</vt:lpstr>
      <vt:lpstr>Experiment vs theory </vt:lpstr>
      <vt:lpstr>Coulomb excitation</vt:lpstr>
      <vt:lpstr>144Ba – Excitation </vt:lpstr>
      <vt:lpstr>144Ba – De-excitation </vt:lpstr>
      <vt:lpstr>GOSIA</vt:lpstr>
      <vt:lpstr>PowerPoint Presentation</vt:lpstr>
      <vt:lpstr>MINIBALL </vt:lpstr>
      <vt:lpstr>Experimental data</vt:lpstr>
      <vt:lpstr>Particle gating</vt:lpstr>
      <vt:lpstr>Particle gated spectra</vt:lpstr>
      <vt:lpstr>GOSIA – χ^2minimisation</vt:lpstr>
      <vt:lpstr>Measured B(E3;3^-→0^+ )</vt:lpstr>
      <vt:lpstr>Outlook </vt:lpstr>
      <vt:lpstr>Thanks for listening and thanks to all the collaborators!</vt:lpstr>
      <vt:lpstr>Backup slides</vt:lpstr>
      <vt:lpstr>Doppler shifted and unshifted γ(2^+→0^+) </vt:lpstr>
      <vt:lpstr>Isobaric contaminants</vt:lpstr>
      <vt:lpstr>PowerPoint Presentation</vt:lpstr>
      <vt:lpstr>ISS data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Jones, Ben [sgbjone3]</dc:creator>
  <cp:lastModifiedBy>Jones, Ben [sgbjone3]</cp:lastModifiedBy>
  <cp:revision>32</cp:revision>
  <dcterms:created xsi:type="dcterms:W3CDTF">2025-04-05T21:30:08Z</dcterms:created>
  <dcterms:modified xsi:type="dcterms:W3CDTF">2025-04-22T14:27:29Z</dcterms:modified>
</cp:coreProperties>
</file>