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6c161355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6c161355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613669eb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613669eb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4ca8ddbc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4ca8ddb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4ca8ddbc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4ca8ddbc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281cb737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281cb737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613669eb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613669eb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63191e4f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63191e4f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77e09d22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77e09d22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465bbd0f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465bbd0f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613669eb4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613669eb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13669eb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613669eb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4ca8ddbc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4ca8ddbc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6c161355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6c161355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1 1">
  <p:cSld name="Watermark and logo 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6925" y="89243"/>
            <a:ext cx="6756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  <a:defRPr b="1" i="0" sz="3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6926" y="865711"/>
            <a:ext cx="8224200" cy="4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rm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1800"/>
              <a:buFont typeface="Arial"/>
              <a:buNone/>
              <a:defRPr b="0" i="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2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.jp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.jpg"/><Relationship Id="rId8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6.pn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5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jp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.jp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-165925" y="-886750"/>
            <a:ext cx="9309900" cy="3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900">
                <a:latin typeface="Calibri"/>
                <a:ea typeface="Calibri"/>
                <a:cs typeface="Calibri"/>
                <a:sym typeface="Calibri"/>
              </a:rPr>
              <a:t>Quasi-Free Scattering Studies In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900">
                <a:latin typeface="Calibri"/>
                <a:ea typeface="Calibri"/>
                <a:cs typeface="Calibri"/>
                <a:sym typeface="Calibri"/>
              </a:rPr>
              <a:t>and Around the Ca Mass Region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2224525"/>
            <a:ext cx="8520600" cy="13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Luke Rose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, Ryo Taniuchi,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Stefanos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Paschalis and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Marina Petri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University of York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For the s467 experiment of the R</a:t>
            </a:r>
            <a:r>
              <a:rPr baseline="30000" lang="en-GB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B Collaboration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Date: 23/04/2025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5695" l="14654" r="13226" t="27864"/>
          <a:stretch/>
        </p:blipFill>
        <p:spPr>
          <a:xfrm>
            <a:off x="8327892" y="0"/>
            <a:ext cx="814282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3272450" y="3648563"/>
            <a:ext cx="5488975" cy="858001"/>
            <a:chOff x="3272450" y="4029563"/>
            <a:chExt cx="5488975" cy="858001"/>
          </a:xfrm>
        </p:grpSpPr>
        <p:pic>
          <p:nvPicPr>
            <p:cNvPr id="64" name="Google Shape;64;p14"/>
            <p:cNvPicPr preferRelativeResize="0"/>
            <p:nvPr/>
          </p:nvPicPr>
          <p:blipFill rotWithShape="1">
            <a:blip r:embed="rId4">
              <a:alphaModFix/>
            </a:blip>
            <a:srcRect b="8734" l="10171" r="8777" t="9177"/>
            <a:stretch/>
          </p:blipFill>
          <p:spPr>
            <a:xfrm>
              <a:off x="3272450" y="4029563"/>
              <a:ext cx="847099" cy="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4"/>
            <p:cNvSpPr txBox="1"/>
            <p:nvPr/>
          </p:nvSpPr>
          <p:spPr>
            <a:xfrm>
              <a:off x="4146225" y="4059556"/>
              <a:ext cx="4615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666666"/>
                  </a:solidFill>
                </a:rPr>
                <a:t>The results presented here are based on the experiment s467, which was performed at the target station FRS-HTC  at the GSI Helmholtzzentrum für Schwerionenforschung, Darmstadt (Germany) in the frame of FAIR Phase-0.</a:t>
              </a:r>
              <a:endParaRPr sz="1000">
                <a:solidFill>
                  <a:srgbClr val="666666"/>
                </a:solidFill>
              </a:endParaRPr>
            </a:p>
          </p:txBody>
        </p:sp>
      </p:grp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4150" y="3588238"/>
            <a:ext cx="1175350" cy="9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75" y="956174"/>
            <a:ext cx="3205076" cy="4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 b="9387" l="0" r="0" t="0"/>
          <a:stretch/>
        </p:blipFill>
        <p:spPr>
          <a:xfrm>
            <a:off x="6171450" y="956175"/>
            <a:ext cx="2567025" cy="1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6900" y="64025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QFS – Event Tagging With CALIFA (Experimental Data)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5">
            <a:alphaModFix/>
          </a:blip>
          <a:srcRect b="12694" l="0" r="0" t="0"/>
          <a:stretch/>
        </p:blipFill>
        <p:spPr>
          <a:xfrm>
            <a:off x="3486925" y="932025"/>
            <a:ext cx="2803376" cy="1888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6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500" y="2872622"/>
            <a:ext cx="2974488" cy="19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8">
            <a:alphaModFix/>
          </a:blip>
          <a:srcRect b="0" l="2573" r="4186" t="0"/>
          <a:stretch/>
        </p:blipFill>
        <p:spPr>
          <a:xfrm>
            <a:off x="6281800" y="3010138"/>
            <a:ext cx="2567026" cy="1761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4063500" y="2674200"/>
            <a:ext cx="1966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a)20 MeV Clusters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6678675" y="2674200"/>
            <a:ext cx="1427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4379737" y="4742275"/>
            <a:ext cx="1463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c) 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Coplanar cut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7180646" y="4663225"/>
            <a:ext cx="1463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a)+b)+ c)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75350" y="2687275"/>
            <a:ext cx="1723828" cy="3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800" y="1032375"/>
            <a:ext cx="5126675" cy="39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QFS – (p,2p) Opening Angle Distributions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4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347825" y="1118350"/>
            <a:ext cx="2772300" cy="3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contributions are subtracted from CH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 runs and then scaled by the geometrical efficiency.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Differential cross sections are then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plotted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overlaid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corresponding simulations scaled by the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cross section.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4354950" y="4459875"/>
            <a:ext cx="434100" cy="48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>
            <a:off x="-847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 b="0" l="3558" r="0" t="0"/>
          <a:stretch/>
        </p:blipFill>
        <p:spPr>
          <a:xfrm>
            <a:off x="3595825" y="3140975"/>
            <a:ext cx="2685876" cy="18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4187" r="0" t="0"/>
          <a:stretch/>
        </p:blipFill>
        <p:spPr>
          <a:xfrm>
            <a:off x="6104775" y="3174075"/>
            <a:ext cx="2685875" cy="185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775" y="1359624"/>
            <a:ext cx="2685875" cy="17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6">
            <a:alphaModFix/>
          </a:blip>
          <a:srcRect b="17992" l="5168" r="0" t="0"/>
          <a:stretch/>
        </p:blipFill>
        <p:spPr>
          <a:xfrm>
            <a:off x="3730912" y="1401750"/>
            <a:ext cx="2415700" cy="16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QFS (p,2p) momentum distributions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 rotWithShape="1">
          <a:blip r:embed="rId7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3771950" y="1058450"/>
            <a:ext cx="48702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x-component transverse momentum distributions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85625" y="1021775"/>
            <a:ext cx="25377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 momentum distributions summed using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occupancies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IPM.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40Ca case overlaps nicly,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experimental distributions is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narrower than theory.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650" y="2523602"/>
            <a:ext cx="2415725" cy="78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575" y="2067798"/>
            <a:ext cx="3977875" cy="29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 rotWithShape="1">
          <a:blip r:embed="rId4">
            <a:alphaModFix/>
          </a:blip>
          <a:srcRect b="0" l="5890" r="11492" t="0"/>
          <a:stretch/>
        </p:blipFill>
        <p:spPr>
          <a:xfrm>
            <a:off x="389525" y="2296972"/>
            <a:ext cx="3792011" cy="27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/>
          <p:nvPr/>
        </p:nvSpPr>
        <p:spPr>
          <a:xfrm>
            <a:off x="119900" y="803775"/>
            <a:ext cx="87720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QFS Ca (p,2p) Reduction factors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176" y="1753400"/>
            <a:ext cx="1214325" cy="7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6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/>
        </p:nvSpPr>
        <p:spPr>
          <a:xfrm>
            <a:off x="618150" y="860725"/>
            <a:ext cx="79077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calculated R for </a:t>
            </a:r>
            <a:r>
              <a:rPr baseline="30000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O(p,2p)</a:t>
            </a:r>
            <a:r>
              <a:rPr baseline="30000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A-1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factors for </a:t>
            </a:r>
            <a:r>
              <a:rPr baseline="30000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Ca(p,2p)</a:t>
            </a:r>
            <a:r>
              <a:rPr baseline="30000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A-1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very weak correlation with nuclear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asymmetry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844950" y="1838575"/>
            <a:ext cx="4373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R=Reduction factor: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78650" y="714100"/>
            <a:ext cx="8784900" cy="445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439725" y="1108575"/>
            <a:ext cx="8106900" cy="3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Systematic study of cross sections along the calcium isotopes at ~500 MeV/u.</a:t>
            </a:r>
            <a:endParaRPr sz="20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Agreement with Oxygen (p,2p) study by R3B</a:t>
            </a:r>
            <a:endParaRPr sz="20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Very weak dependence on asymmetry is found.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Tagging (p,2p) events was successful using CALIFA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Thank you for your attention</a:t>
            </a:r>
            <a:endParaRPr b="1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Acknowledgement for the collaboration of the </a:t>
            </a:r>
            <a:r>
              <a:rPr b="1" lang="en-GB">
                <a:solidFill>
                  <a:srgbClr val="00627D"/>
                </a:solidFill>
                <a:latin typeface="Calibri"/>
                <a:ea typeface="Calibri"/>
                <a:cs typeface="Calibri"/>
                <a:sym typeface="Calibri"/>
              </a:rPr>
              <a:t>s467</a:t>
            </a:r>
            <a:r>
              <a:rPr b="1" lang="en-GB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 experiment of R</a:t>
            </a:r>
            <a:r>
              <a:rPr b="1" baseline="30000" lang="en-GB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GB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B at GSI/FAIR!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152125" y="13125"/>
            <a:ext cx="6756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Conclusion and outlook</a:t>
            </a:r>
            <a:endParaRPr b="1" sz="30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681" y="4538625"/>
            <a:ext cx="827801" cy="5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57775" y="637900"/>
            <a:ext cx="8948400" cy="445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80725" y="637900"/>
            <a:ext cx="8224200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Quasi-free scattering (QFS)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reactions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 isospin dependencie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Knockout reactions with nuclear targets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be affected by reaction mechanisms.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QFS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clean reaction and can access wider isospin regions.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994700" y="4539600"/>
            <a:ext cx="27732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L. Atar et al., PRL </a:t>
            </a:r>
            <a:r>
              <a:rPr b="1" lang="en-GB" sz="12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r>
              <a:rPr lang="en-GB" sz="12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, 052501 (2018)</a:t>
            </a:r>
            <a:endParaRPr sz="12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28083" l="0" r="0" t="0"/>
          <a:stretch/>
        </p:blipFill>
        <p:spPr>
          <a:xfrm>
            <a:off x="5900400" y="2662000"/>
            <a:ext cx="2773308" cy="183155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3154650" y="4539600"/>
            <a:ext cx="28668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B. P. Kay et al.,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PRL </a:t>
            </a:r>
            <a:r>
              <a:rPr b="1" lang="en-GB" sz="1200">
                <a:latin typeface="Calibri"/>
                <a:ea typeface="Calibri"/>
                <a:cs typeface="Calibri"/>
                <a:sym typeface="Calibri"/>
              </a:rPr>
              <a:t>111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, 042502 (2013</a:t>
            </a:r>
            <a:r>
              <a:rPr lang="en-GB" sz="12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9207" y="2662000"/>
            <a:ext cx="2683682" cy="183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463" y="2708066"/>
            <a:ext cx="2615943" cy="183153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57775" y="4539600"/>
            <a:ext cx="34323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J. A. Tostevin and A. Gade, PRC </a:t>
            </a:r>
            <a:r>
              <a:rPr b="1" lang="en-GB" sz="1200"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, 057602 (2014)</a:t>
            </a:r>
            <a:endParaRPr sz="1200">
              <a:solidFill>
                <a:srgbClr val="253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994700" y="2288300"/>
            <a:ext cx="277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(p,2p) Quasi-free scatterings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465600" y="2288300"/>
            <a:ext cx="224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Transfer reactions</a:t>
            </a:r>
            <a:endParaRPr sz="1200"/>
          </a:p>
        </p:txBody>
      </p:sp>
      <p:sp>
        <p:nvSpPr>
          <p:cNvPr id="82" name="Google Shape;82;p15"/>
          <p:cNvSpPr txBox="1"/>
          <p:nvPr/>
        </p:nvSpPr>
        <p:spPr>
          <a:xfrm>
            <a:off x="739325" y="2310750"/>
            <a:ext cx="224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rPr>
              <a:t>Knockout reactions</a:t>
            </a:r>
            <a:endParaRPr sz="1200"/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Experimental Motivation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3450" y="1694472"/>
            <a:ext cx="1161100" cy="6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25" y="1485212"/>
            <a:ext cx="1640500" cy="21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6900" y="64025"/>
            <a:ext cx="772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 QFS mechanism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607075" y="939450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120">
                <a:latin typeface="Calibri"/>
                <a:ea typeface="Calibri"/>
                <a:cs typeface="Calibri"/>
                <a:sym typeface="Calibri"/>
              </a:rPr>
              <a:t>Approximations:</a:t>
            </a:r>
            <a:endParaRPr b="1" sz="21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2675" y="3588475"/>
            <a:ext cx="4756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energy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angular scattering.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momentum exchange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9300" y="1295350"/>
            <a:ext cx="2269299" cy="22484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3887725" y="1204625"/>
            <a:ext cx="22533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Mediated by virtual Pion exchange.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 with beam energy 100-1000 AMeV.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745550" y="3664050"/>
            <a:ext cx="47568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sudden approximation and eikonal approximations are used in the calculation of QFS cross sections.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975" y="648898"/>
            <a:ext cx="3888875" cy="2588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7"/>
          <p:cNvGrpSpPr/>
          <p:nvPr/>
        </p:nvGrpSpPr>
        <p:grpSpPr>
          <a:xfrm>
            <a:off x="911396" y="3084740"/>
            <a:ext cx="5413204" cy="1830277"/>
            <a:chOff x="3465896" y="2804975"/>
            <a:chExt cx="5413204" cy="1831925"/>
          </a:xfrm>
        </p:grpSpPr>
        <p:pic>
          <p:nvPicPr>
            <p:cNvPr id="107" name="Google Shape;10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896" y="2804975"/>
              <a:ext cx="5145649" cy="183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7"/>
            <p:cNvSpPr txBox="1"/>
            <p:nvPr/>
          </p:nvSpPr>
          <p:spPr>
            <a:xfrm>
              <a:off x="6789900" y="4271800"/>
              <a:ext cx="2089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https://www-win.gsi.de/frs-setup/</a:t>
              </a:r>
              <a:endParaRPr sz="1000"/>
            </a:p>
          </p:txBody>
        </p:sp>
      </p:grpSp>
      <p:cxnSp>
        <p:nvCxnSpPr>
          <p:cNvPr id="109" name="Google Shape;109;p17"/>
          <p:cNvCxnSpPr/>
          <p:nvPr/>
        </p:nvCxnSpPr>
        <p:spPr>
          <a:xfrm>
            <a:off x="5651050" y="3541404"/>
            <a:ext cx="543300" cy="103107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658000" y="3324283"/>
            <a:ext cx="505200" cy="113897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7"/>
          <p:cNvSpPr txBox="1"/>
          <p:nvPr/>
        </p:nvSpPr>
        <p:spPr>
          <a:xfrm>
            <a:off x="153650" y="3530001"/>
            <a:ext cx="145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baseline="30000" lang="en-GB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r>
              <a:rPr b="1" lang="en-GB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Kr 580 AMeV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265450" y="3661633"/>
            <a:ext cx="1706400" cy="677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Cocktail beams to experimental hall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04384" y="4673651"/>
            <a:ext cx="548700" cy="3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7139275" y="2691925"/>
            <a:ext cx="442200" cy="40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7400725" y="3025031"/>
            <a:ext cx="10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30000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setup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152400" y="152400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GSI-Beam production</a:t>
            </a:r>
            <a:endParaRPr sz="2911"/>
          </a:p>
        </p:txBody>
      </p:sp>
      <p:sp>
        <p:nvSpPr>
          <p:cNvPr id="117" name="Google Shape;117;p17"/>
          <p:cNvSpPr/>
          <p:nvPr/>
        </p:nvSpPr>
        <p:spPr>
          <a:xfrm>
            <a:off x="78650" y="637900"/>
            <a:ext cx="8784900" cy="445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92675" y="997675"/>
            <a:ext cx="4756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 Facility Darmstadt, Germany.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Ions accelerated in UNILAC.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accelerated and fully stripped primary beam in SIS18.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and secondary beam production in FRS.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0" y="0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Experimental setup-Cave C</a:t>
            </a:r>
            <a:endParaRPr sz="2911"/>
          </a:p>
        </p:txBody>
      </p:sp>
      <p:sp>
        <p:nvSpPr>
          <p:cNvPr id="127" name="Google Shape;127;p18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69625" y="1190100"/>
            <a:ext cx="27225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862550" y="4566075"/>
            <a:ext cx="38127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Targets: C, CH</a:t>
            </a:r>
            <a:r>
              <a:rPr baseline="-25000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Empty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11125" y="1001850"/>
            <a:ext cx="3108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beam ToF measured by plastics and directed to Focal plane at Cave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 detectors for Z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wires for in beam tracking.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 for ToF and veto.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CALIFA to tag QFS reactions.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NeuLAND for neutron ToF.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tent Placeholder 4" id="132" name="Google Shape;132;p18"/>
          <p:cNvPicPr preferRelativeResize="0"/>
          <p:nvPr/>
        </p:nvPicPr>
        <p:blipFill rotWithShape="1">
          <a:blip r:embed="rId4">
            <a:alphaModFix/>
          </a:blip>
          <a:srcRect b="1929" l="0" r="0" t="11136"/>
          <a:stretch/>
        </p:blipFill>
        <p:spPr>
          <a:xfrm>
            <a:off x="3577750" y="1584274"/>
            <a:ext cx="5233283" cy="210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6706800" y="932975"/>
            <a:ext cx="1417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8"/>
          <p:cNvCxnSpPr/>
          <p:nvPr/>
        </p:nvCxnSpPr>
        <p:spPr>
          <a:xfrm flipH="1">
            <a:off x="6347875" y="1323850"/>
            <a:ext cx="738000" cy="64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18"/>
          <p:cNvSpPr txBox="1"/>
          <p:nvPr/>
        </p:nvSpPr>
        <p:spPr>
          <a:xfrm>
            <a:off x="3636375" y="3235100"/>
            <a:ext cx="1417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area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8"/>
          <p:cNvCxnSpPr>
            <a:stCxn id="135" idx="0"/>
          </p:cNvCxnSpPr>
          <p:nvPr/>
        </p:nvCxnSpPr>
        <p:spPr>
          <a:xfrm flipH="1" rot="10800000">
            <a:off x="4345275" y="2202800"/>
            <a:ext cx="928500" cy="1032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18"/>
          <p:cNvSpPr txBox="1"/>
          <p:nvPr/>
        </p:nvSpPr>
        <p:spPr>
          <a:xfrm>
            <a:off x="5973600" y="4103600"/>
            <a:ext cx="1417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ToFw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 flipH="1" rot="10800000">
            <a:off x="6483450" y="3235100"/>
            <a:ext cx="928500" cy="1032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50869" r="0" t="0"/>
          <a:stretch/>
        </p:blipFill>
        <p:spPr>
          <a:xfrm>
            <a:off x="4940538" y="1724033"/>
            <a:ext cx="3761464" cy="329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50869" t="0"/>
          <a:stretch/>
        </p:blipFill>
        <p:spPr>
          <a:xfrm>
            <a:off x="251325" y="1670850"/>
            <a:ext cx="3883075" cy="33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78650" y="637900"/>
            <a:ext cx="8784900" cy="445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0" y="0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PID-Particle IDentification</a:t>
            </a:r>
            <a:endParaRPr sz="2911"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737050" y="757050"/>
            <a:ext cx="8784900" cy="1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 plots for CH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target gate on isotope of interest.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 PID gate on reaction channel of interest.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458175" y="2494450"/>
            <a:ext cx="3582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153375" y="4628050"/>
            <a:ext cx="3582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1114775" y="4551850"/>
            <a:ext cx="3582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>
            <a:off x="2257075" y="2929850"/>
            <a:ext cx="2658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724" y="1091375"/>
            <a:ext cx="3266300" cy="21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25" y="851096"/>
            <a:ext cx="5148050" cy="273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/>
          <p:nvPr/>
        </p:nvSpPr>
        <p:spPr>
          <a:xfrm>
            <a:off x="67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0" y="0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In Beam Tracking</a:t>
            </a:r>
            <a:endParaRPr sz="2911"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5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54779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277025" y="3758350"/>
            <a:ext cx="48306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 tracking through upstream MWPC detectors to calculate angle of track to be used in momentum reconstruction of 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553475" y="3323375"/>
            <a:ext cx="31428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position reconstruction for Ca isotopes in target runs using unreacted beam cuts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788" y="1095687"/>
            <a:ext cx="4995071" cy="37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Ion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Transmission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25" y="1090975"/>
            <a:ext cx="25336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260650" y="2368575"/>
            <a:ext cx="27297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probabilities for each isotope for each target setting is calculated.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average empty target efficiency is also calculated.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67725" y="803775"/>
            <a:ext cx="33954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350" y="1357675"/>
            <a:ext cx="2734525" cy="1846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type="title"/>
          </p:nvPr>
        </p:nvSpPr>
        <p:spPr>
          <a:xfrm>
            <a:off x="6900" y="64025"/>
            <a:ext cx="60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(p,2p) event tagging-simulations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 b="25695" l="14654" r="13226" t="27864"/>
          <a:stretch/>
        </p:blipFill>
        <p:spPr>
          <a:xfrm>
            <a:off x="7896025" y="0"/>
            <a:ext cx="1246150" cy="6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5">
            <a:alphaModFix/>
          </a:blip>
          <a:srcRect b="23229" l="19966" r="40906" t="21737"/>
          <a:stretch/>
        </p:blipFill>
        <p:spPr>
          <a:xfrm>
            <a:off x="3642028" y="957679"/>
            <a:ext cx="2933674" cy="196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67725" y="871450"/>
            <a:ext cx="32586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(p,2p) angular correlations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3496725" y="803775"/>
            <a:ext cx="5395200" cy="428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975" y="3192450"/>
            <a:ext cx="2782900" cy="178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 rotWithShape="1">
          <a:blip r:embed="rId7">
            <a:alphaModFix/>
          </a:blip>
          <a:srcRect b="26598" l="35969" r="43394" t="21742"/>
          <a:stretch/>
        </p:blipFill>
        <p:spPr>
          <a:xfrm>
            <a:off x="4166527" y="2571746"/>
            <a:ext cx="1762627" cy="210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6058775" y="1668425"/>
            <a:ext cx="23886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Califa Geometry: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CsI(Tl)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segmented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Optimised for detection of protons and gamma rays.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 flipH="1" rot="10800000">
            <a:off x="5045850" y="1302225"/>
            <a:ext cx="835500" cy="585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2"/>
          <p:cNvCxnSpPr/>
          <p:nvPr/>
        </p:nvCxnSpPr>
        <p:spPr>
          <a:xfrm rot="10800000">
            <a:off x="4264650" y="1182825"/>
            <a:ext cx="781200" cy="705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2"/>
          <p:cNvSpPr txBox="1"/>
          <p:nvPr/>
        </p:nvSpPr>
        <p:spPr>
          <a:xfrm>
            <a:off x="5935650" y="1020025"/>
            <a:ext cx="22461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3802050" y="791425"/>
            <a:ext cx="22461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 2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