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8" r:id="rId2"/>
    <p:sldId id="595" r:id="rId3"/>
    <p:sldId id="596" r:id="rId4"/>
    <p:sldId id="603" r:id="rId5"/>
    <p:sldId id="605" r:id="rId6"/>
    <p:sldId id="604" r:id="rId7"/>
    <p:sldId id="597" r:id="rId8"/>
    <p:sldId id="598" r:id="rId9"/>
    <p:sldId id="599" r:id="rId10"/>
    <p:sldId id="600" r:id="rId11"/>
  </p:sldIdLst>
  <p:sldSz cx="9144000" cy="5143500" type="screen16x9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" userDrawn="1">
          <p15:clr>
            <a:srgbClr val="A4A3A4"/>
          </p15:clr>
        </p15:guide>
        <p15:guide id="2" pos="555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1C7C85-2938-0BB5-7CDA-8FCB6CD06F65}" name="Davies, Miriam (PG/R - Maths &amp; Physics)" initials="MD" userId="S::md01680@surrey.ac.uk::51b33b3f-1761-4a52-800a-56bdfdbc4d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3A0"/>
    <a:srgbClr val="203D75"/>
    <a:srgbClr val="556169"/>
    <a:srgbClr val="FFFFFF"/>
    <a:srgbClr val="E36713"/>
    <a:srgbClr val="0066FF"/>
    <a:srgbClr val="0000FF"/>
    <a:srgbClr val="E85E5E"/>
    <a:srgbClr val="008000"/>
    <a:srgbClr val="E9B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56DDE-C0E6-4AE7-A177-2CB4C993AD55}" v="365" dt="2025-04-22T21:38:27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2773" autoAdjust="0"/>
  </p:normalViewPr>
  <p:slideViewPr>
    <p:cSldViewPr snapToObjects="1">
      <p:cViewPr varScale="1">
        <p:scale>
          <a:sx n="70" d="100"/>
          <a:sy n="70" d="100"/>
        </p:scale>
        <p:origin x="1224" y="56"/>
      </p:cViewPr>
      <p:guideLst>
        <p:guide orient="horz" pos="374"/>
        <p:guide pos="5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es, Miriam (PG/R - Maths &amp; Physics)" userId="51b33b3f-1761-4a52-800a-56bdfdbc4d09" providerId="ADAL" clId="{24356DDE-C0E6-4AE7-A177-2CB4C993AD55}"/>
    <pc:docChg chg="undo custSel addSld delSld modSld">
      <pc:chgData name="Davies, Miriam (PG/R - Maths &amp; Physics)" userId="51b33b3f-1761-4a52-800a-56bdfdbc4d09" providerId="ADAL" clId="{24356DDE-C0E6-4AE7-A177-2CB4C993AD55}" dt="2025-04-22T21:38:27.130" v="883" actId="20577"/>
      <pc:docMkLst>
        <pc:docMk/>
      </pc:docMkLst>
      <pc:sldChg chg="addSp delSp modSp mod">
        <pc:chgData name="Davies, Miriam (PG/R - Maths &amp; Physics)" userId="51b33b3f-1761-4a52-800a-56bdfdbc4d09" providerId="ADAL" clId="{24356DDE-C0E6-4AE7-A177-2CB4C993AD55}" dt="2025-04-11T12:22:35.347" v="690" actId="114"/>
        <pc:sldMkLst>
          <pc:docMk/>
          <pc:sldMk cId="3411654846" sldId="595"/>
        </pc:sldMkLst>
        <pc:spChg chg="mod">
          <ac:chgData name="Davies, Miriam (PG/R - Maths &amp; Physics)" userId="51b33b3f-1761-4a52-800a-56bdfdbc4d09" providerId="ADAL" clId="{24356DDE-C0E6-4AE7-A177-2CB4C993AD55}" dt="2025-04-11T12:22:35.347" v="690" actId="114"/>
          <ac:spMkLst>
            <pc:docMk/>
            <pc:sldMk cId="3411654846" sldId="595"/>
            <ac:spMk id="5" creationId="{0C26DABD-E05C-6844-CCB9-F8FCCD3190A2}"/>
          </ac:spMkLst>
        </pc:spChg>
        <pc:spChg chg="add mod">
          <ac:chgData name="Davies, Miriam (PG/R - Maths &amp; Physics)" userId="51b33b3f-1761-4a52-800a-56bdfdbc4d09" providerId="ADAL" clId="{24356DDE-C0E6-4AE7-A177-2CB4C993AD55}" dt="2025-04-11T08:38:22.805" v="488" actId="1036"/>
          <ac:spMkLst>
            <pc:docMk/>
            <pc:sldMk cId="3411654846" sldId="595"/>
            <ac:spMk id="30" creationId="{CD2EF26F-72B7-085C-BE5C-AD1BEECE2716}"/>
          </ac:spMkLst>
        </pc:spChg>
        <pc:spChg chg="add mod">
          <ac:chgData name="Davies, Miriam (PG/R - Maths &amp; Physics)" userId="51b33b3f-1761-4a52-800a-56bdfdbc4d09" providerId="ADAL" clId="{24356DDE-C0E6-4AE7-A177-2CB4C993AD55}" dt="2025-04-11T08:38:36.362" v="489" actId="1035"/>
          <ac:spMkLst>
            <pc:docMk/>
            <pc:sldMk cId="3411654846" sldId="595"/>
            <ac:spMk id="31" creationId="{85AC7C48-61CF-C569-1FCF-D05329A22CDB}"/>
          </ac:spMkLst>
        </pc:spChg>
        <pc:picChg chg="add mod ord modCrop">
          <ac:chgData name="Davies, Miriam (PG/R - Maths &amp; Physics)" userId="51b33b3f-1761-4a52-800a-56bdfdbc4d09" providerId="ADAL" clId="{24356DDE-C0E6-4AE7-A177-2CB4C993AD55}" dt="2025-04-11T08:10:09.818" v="70" actId="1076"/>
          <ac:picMkLst>
            <pc:docMk/>
            <pc:sldMk cId="3411654846" sldId="595"/>
            <ac:picMk id="27" creationId="{3AA1B4E3-18ED-C463-6B8E-22365D933750}"/>
          </ac:picMkLst>
        </pc:picChg>
        <pc:picChg chg="add mod ord modCrop">
          <ac:chgData name="Davies, Miriam (PG/R - Maths &amp; Physics)" userId="51b33b3f-1761-4a52-800a-56bdfdbc4d09" providerId="ADAL" clId="{24356DDE-C0E6-4AE7-A177-2CB4C993AD55}" dt="2025-04-11T08:09:34.926" v="63" actId="1076"/>
          <ac:picMkLst>
            <pc:docMk/>
            <pc:sldMk cId="3411654846" sldId="595"/>
            <ac:picMk id="29" creationId="{63D8973F-B725-799C-D413-BC9FA2F5C4E7}"/>
          </ac:picMkLst>
        </pc:picChg>
      </pc:sldChg>
      <pc:sldChg chg="delSp modSp mod">
        <pc:chgData name="Davies, Miriam (PG/R - Maths &amp; Physics)" userId="51b33b3f-1761-4a52-800a-56bdfdbc4d09" providerId="ADAL" clId="{24356DDE-C0E6-4AE7-A177-2CB4C993AD55}" dt="2025-04-11T11:24:22.947" v="624" actId="21"/>
        <pc:sldMkLst>
          <pc:docMk/>
          <pc:sldMk cId="3371529415" sldId="596"/>
        </pc:sldMkLst>
        <pc:spChg chg="mod">
          <ac:chgData name="Davies, Miriam (PG/R - Maths &amp; Physics)" userId="51b33b3f-1761-4a52-800a-56bdfdbc4d09" providerId="ADAL" clId="{24356DDE-C0E6-4AE7-A177-2CB4C993AD55}" dt="2025-04-11T11:23:50.677" v="604" actId="21"/>
          <ac:spMkLst>
            <pc:docMk/>
            <pc:sldMk cId="3371529415" sldId="596"/>
            <ac:spMk id="3" creationId="{4D4479A9-A9F3-16E3-6298-C44C16177D8C}"/>
          </ac:spMkLst>
        </pc:spChg>
      </pc:sldChg>
      <pc:sldChg chg="modSp mod">
        <pc:chgData name="Davies, Miriam (PG/R - Maths &amp; Physics)" userId="51b33b3f-1761-4a52-800a-56bdfdbc4d09" providerId="ADAL" clId="{24356DDE-C0E6-4AE7-A177-2CB4C993AD55}" dt="2025-04-11T11:18:15.988" v="603" actId="1076"/>
        <pc:sldMkLst>
          <pc:docMk/>
          <pc:sldMk cId="3337050580" sldId="597"/>
        </pc:sldMkLst>
        <pc:picChg chg="mod">
          <ac:chgData name="Davies, Miriam (PG/R - Maths &amp; Physics)" userId="51b33b3f-1761-4a52-800a-56bdfdbc4d09" providerId="ADAL" clId="{24356DDE-C0E6-4AE7-A177-2CB4C993AD55}" dt="2025-04-11T11:18:11.434" v="602" actId="1076"/>
          <ac:picMkLst>
            <pc:docMk/>
            <pc:sldMk cId="3337050580" sldId="597"/>
            <ac:picMk id="7" creationId="{8E795484-F033-336D-4CB3-0F11D6606D69}"/>
          </ac:picMkLst>
        </pc:picChg>
        <pc:picChg chg="mod">
          <ac:chgData name="Davies, Miriam (PG/R - Maths &amp; Physics)" userId="51b33b3f-1761-4a52-800a-56bdfdbc4d09" providerId="ADAL" clId="{24356DDE-C0E6-4AE7-A177-2CB4C993AD55}" dt="2025-04-11T11:18:15.988" v="603" actId="1076"/>
          <ac:picMkLst>
            <pc:docMk/>
            <pc:sldMk cId="3337050580" sldId="597"/>
            <ac:picMk id="9" creationId="{31FBBF90-4A90-EC0C-D753-F8772A6CE976}"/>
          </ac:picMkLst>
        </pc:picChg>
      </pc:sldChg>
      <pc:sldChg chg="modSp mod">
        <pc:chgData name="Davies, Miriam (PG/R - Maths &amp; Physics)" userId="51b33b3f-1761-4a52-800a-56bdfdbc4d09" providerId="ADAL" clId="{24356DDE-C0E6-4AE7-A177-2CB4C993AD55}" dt="2025-04-22T21:38:03.168" v="881" actId="403"/>
        <pc:sldMkLst>
          <pc:docMk/>
          <pc:sldMk cId="161154146" sldId="598"/>
        </pc:sldMkLst>
        <pc:spChg chg="mod">
          <ac:chgData name="Davies, Miriam (PG/R - Maths &amp; Physics)" userId="51b33b3f-1761-4a52-800a-56bdfdbc4d09" providerId="ADAL" clId="{24356DDE-C0E6-4AE7-A177-2CB4C993AD55}" dt="2025-04-22T21:38:03.168" v="881" actId="403"/>
          <ac:spMkLst>
            <pc:docMk/>
            <pc:sldMk cId="161154146" sldId="598"/>
            <ac:spMk id="2" creationId="{AC5E645F-F195-2FCE-9AF0-8BD184BC9037}"/>
          </ac:spMkLst>
        </pc:spChg>
      </pc:sldChg>
      <pc:sldChg chg="addSp delSp modSp mod">
        <pc:chgData name="Davies, Miriam (PG/R - Maths &amp; Physics)" userId="51b33b3f-1761-4a52-800a-56bdfdbc4d09" providerId="ADAL" clId="{24356DDE-C0E6-4AE7-A177-2CB4C993AD55}" dt="2025-04-22T21:36:42.128" v="879" actId="1035"/>
        <pc:sldMkLst>
          <pc:docMk/>
          <pc:sldMk cId="3898749322" sldId="599"/>
        </pc:sldMkLst>
        <pc:picChg chg="del">
          <ac:chgData name="Davies, Miriam (PG/R - Maths &amp; Physics)" userId="51b33b3f-1761-4a52-800a-56bdfdbc4d09" providerId="ADAL" clId="{24356DDE-C0E6-4AE7-A177-2CB4C993AD55}" dt="2025-04-22T21:35:29.537" v="860" actId="478"/>
          <ac:picMkLst>
            <pc:docMk/>
            <pc:sldMk cId="3898749322" sldId="599"/>
            <ac:picMk id="5" creationId="{3DDD5599-5C1C-D098-E065-91A86A1AEB88}"/>
          </ac:picMkLst>
        </pc:picChg>
        <pc:picChg chg="add mod modCrop">
          <ac:chgData name="Davies, Miriam (PG/R - Maths &amp; Physics)" userId="51b33b3f-1761-4a52-800a-56bdfdbc4d09" providerId="ADAL" clId="{24356DDE-C0E6-4AE7-A177-2CB4C993AD55}" dt="2025-04-22T21:36:42.128" v="879" actId="1035"/>
          <ac:picMkLst>
            <pc:docMk/>
            <pc:sldMk cId="3898749322" sldId="599"/>
            <ac:picMk id="7" creationId="{7CCF4A6E-869E-01AC-A11C-147974EC770B}"/>
          </ac:picMkLst>
        </pc:picChg>
      </pc:sldChg>
      <pc:sldChg chg="addSp modSp mod">
        <pc:chgData name="Davies, Miriam (PG/R - Maths &amp; Physics)" userId="51b33b3f-1761-4a52-800a-56bdfdbc4d09" providerId="ADAL" clId="{24356DDE-C0E6-4AE7-A177-2CB4C993AD55}" dt="2025-04-11T10:43:30.465" v="598" actId="20577"/>
        <pc:sldMkLst>
          <pc:docMk/>
          <pc:sldMk cId="780869995" sldId="603"/>
        </pc:sldMkLst>
        <pc:spChg chg="mod">
          <ac:chgData name="Davies, Miriam (PG/R - Maths &amp; Physics)" userId="51b33b3f-1761-4a52-800a-56bdfdbc4d09" providerId="ADAL" clId="{24356DDE-C0E6-4AE7-A177-2CB4C993AD55}" dt="2025-04-11T10:43:30.465" v="598" actId="20577"/>
          <ac:spMkLst>
            <pc:docMk/>
            <pc:sldMk cId="780869995" sldId="603"/>
            <ac:spMk id="2" creationId="{FE080C56-35A6-CB4D-EE0E-C5252ABA1E80}"/>
          </ac:spMkLst>
        </pc:spChg>
        <pc:spChg chg="add mod">
          <ac:chgData name="Davies, Miriam (PG/R - Maths &amp; Physics)" userId="51b33b3f-1761-4a52-800a-56bdfdbc4d09" providerId="ADAL" clId="{24356DDE-C0E6-4AE7-A177-2CB4C993AD55}" dt="2025-04-10T16:51:34.563" v="45" actId="1076"/>
          <ac:spMkLst>
            <pc:docMk/>
            <pc:sldMk cId="780869995" sldId="603"/>
            <ac:spMk id="9" creationId="{3E61F0CD-7ED1-0FC9-4B32-8D6E0410006F}"/>
          </ac:spMkLst>
        </pc:spChg>
        <pc:spChg chg="add mod">
          <ac:chgData name="Davies, Miriam (PG/R - Maths &amp; Physics)" userId="51b33b3f-1761-4a52-800a-56bdfdbc4d09" providerId="ADAL" clId="{24356DDE-C0E6-4AE7-A177-2CB4C993AD55}" dt="2025-04-10T16:51:43.776" v="47" actId="1076"/>
          <ac:spMkLst>
            <pc:docMk/>
            <pc:sldMk cId="780869995" sldId="603"/>
            <ac:spMk id="10" creationId="{5AA9EAAA-9158-D731-D56B-B79A1639BD57}"/>
          </ac:spMkLst>
        </pc:spChg>
        <pc:picChg chg="mod">
          <ac:chgData name="Davies, Miriam (PG/R - Maths &amp; Physics)" userId="51b33b3f-1761-4a52-800a-56bdfdbc4d09" providerId="ADAL" clId="{24356DDE-C0E6-4AE7-A177-2CB4C993AD55}" dt="2025-04-10T16:47:14.917" v="0" actId="14100"/>
          <ac:picMkLst>
            <pc:docMk/>
            <pc:sldMk cId="780869995" sldId="603"/>
            <ac:picMk id="13" creationId="{3CE7B055-4496-3BFD-E1FB-705FD8C2832C}"/>
          </ac:picMkLst>
        </pc:picChg>
      </pc:sldChg>
      <pc:sldChg chg="modSp">
        <pc:chgData name="Davies, Miriam (PG/R - Maths &amp; Physics)" userId="51b33b3f-1761-4a52-800a-56bdfdbc4d09" providerId="ADAL" clId="{24356DDE-C0E6-4AE7-A177-2CB4C993AD55}" dt="2025-04-22T21:38:27.130" v="883" actId="20577"/>
        <pc:sldMkLst>
          <pc:docMk/>
          <pc:sldMk cId="1368168334" sldId="604"/>
        </pc:sldMkLst>
        <pc:spChg chg="mod">
          <ac:chgData name="Davies, Miriam (PG/R - Maths &amp; Physics)" userId="51b33b3f-1761-4a52-800a-56bdfdbc4d09" providerId="ADAL" clId="{24356DDE-C0E6-4AE7-A177-2CB4C993AD55}" dt="2025-04-22T21:38:27.130" v="883" actId="20577"/>
          <ac:spMkLst>
            <pc:docMk/>
            <pc:sldMk cId="1368168334" sldId="604"/>
            <ac:spMk id="2" creationId="{ABA457F0-CD2C-FD93-3659-50917B079AF6}"/>
          </ac:spMkLst>
        </pc:spChg>
      </pc:sldChg>
      <pc:sldChg chg="addSp delSp modSp mod">
        <pc:chgData name="Davies, Miriam (PG/R - Maths &amp; Physics)" userId="51b33b3f-1761-4a52-800a-56bdfdbc4d09" providerId="ADAL" clId="{24356DDE-C0E6-4AE7-A177-2CB4C993AD55}" dt="2025-04-11T12:18:02.184" v="667" actId="1036"/>
        <pc:sldMkLst>
          <pc:docMk/>
          <pc:sldMk cId="3381134789" sldId="605"/>
        </pc:sldMkLst>
        <pc:spChg chg="mod">
          <ac:chgData name="Davies, Miriam (PG/R - Maths &amp; Physics)" userId="51b33b3f-1761-4a52-800a-56bdfdbc4d09" providerId="ADAL" clId="{24356DDE-C0E6-4AE7-A177-2CB4C993AD55}" dt="2025-04-11T12:17:24.898" v="653" actId="20577"/>
          <ac:spMkLst>
            <pc:docMk/>
            <pc:sldMk cId="3381134789" sldId="605"/>
            <ac:spMk id="2" creationId="{0F968B0A-C57A-4878-5B86-E09555A914E9}"/>
          </ac:spMkLst>
        </pc:spChg>
        <pc:spChg chg="mod">
          <ac:chgData name="Davies, Miriam (PG/R - Maths &amp; Physics)" userId="51b33b3f-1761-4a52-800a-56bdfdbc4d09" providerId="ADAL" clId="{24356DDE-C0E6-4AE7-A177-2CB4C993AD55}" dt="2025-04-11T12:17:54.735" v="663" actId="20577"/>
          <ac:spMkLst>
            <pc:docMk/>
            <pc:sldMk cId="3381134789" sldId="605"/>
            <ac:spMk id="3" creationId="{9A2E070A-3808-81ED-1062-8351AA814F8D}"/>
          </ac:spMkLst>
        </pc:spChg>
        <pc:picChg chg="mod">
          <ac:chgData name="Davies, Miriam (PG/R - Maths &amp; Physics)" userId="51b33b3f-1761-4a52-800a-56bdfdbc4d09" providerId="ADAL" clId="{24356DDE-C0E6-4AE7-A177-2CB4C993AD55}" dt="2025-04-11T12:18:02.184" v="667" actId="1036"/>
          <ac:picMkLst>
            <pc:docMk/>
            <pc:sldMk cId="3381134789" sldId="605"/>
            <ac:picMk id="7" creationId="{EB3825A1-F79C-1406-CD7F-1A950AFD2BE1}"/>
          </ac:picMkLst>
        </pc:picChg>
        <pc:picChg chg="mod">
          <ac:chgData name="Davies, Miriam (PG/R - Maths &amp; Physics)" userId="51b33b3f-1761-4a52-800a-56bdfdbc4d09" providerId="ADAL" clId="{24356DDE-C0E6-4AE7-A177-2CB4C993AD55}" dt="2025-04-11T12:18:02.184" v="667" actId="1036"/>
          <ac:picMkLst>
            <pc:docMk/>
            <pc:sldMk cId="3381134789" sldId="605"/>
            <ac:picMk id="10" creationId="{14EA40A2-089F-3416-6C7E-03FE060BEB19}"/>
          </ac:picMkLst>
        </pc:picChg>
      </pc:sldChg>
      <pc:sldChg chg="addSp modSp add del mod">
        <pc:chgData name="Davies, Miriam (PG/R - Maths &amp; Physics)" userId="51b33b3f-1761-4a52-800a-56bdfdbc4d09" providerId="ADAL" clId="{24356DDE-C0E6-4AE7-A177-2CB4C993AD55}" dt="2025-04-22T21:37:10.857" v="880" actId="47"/>
        <pc:sldMkLst>
          <pc:docMk/>
          <pc:sldMk cId="2122454490" sldId="606"/>
        </pc:sldMkLst>
        <pc:spChg chg="add mod">
          <ac:chgData name="Davies, Miriam (PG/R - Maths &amp; Physics)" userId="51b33b3f-1761-4a52-800a-56bdfdbc4d09" providerId="ADAL" clId="{24356DDE-C0E6-4AE7-A177-2CB4C993AD55}" dt="2025-04-22T21:17:11.020" v="859" actId="2711"/>
          <ac:spMkLst>
            <pc:docMk/>
            <pc:sldMk cId="2122454490" sldId="606"/>
            <ac:spMk id="2" creationId="{86EEB67C-F1EC-1139-1A40-E685779194F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69E79486-FE50-47B6-9ED4-3E48C8A4A590}" type="datetimeFigureOut">
              <a:rPr lang="en-US" altLang="en-US"/>
              <a:pPr>
                <a:defRPr/>
              </a:pPr>
              <a:t>4/22/2025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562397-A83B-44C2-8912-4999820D2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193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25F2CFEF-3DC5-40E1-9E25-6A5B02EBCD00}" type="datetimeFigureOut">
              <a:rPr lang="en-US" altLang="en-US"/>
              <a:pPr>
                <a:defRPr/>
              </a:pPr>
              <a:t>4/16/2025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DE2DC3-6F79-4C51-9C5E-4D85D8FD2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143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2DC3-6F79-4C51-9C5E-4D85D8FD2CE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46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0A79C-12EF-FDA9-4FB5-562058BAB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A869B6A-AFBE-5921-6F2A-4732FFE37E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8D548C38-08F5-7E19-DEAC-03FA1B6E93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7ADDAB74-F6C1-CC92-C97F-71FA257EB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63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64AA-FD7E-C04C-EC50-9E05B11BE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2033B6F-B6F3-312B-0983-95E129038B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8128E449-E75C-E476-3598-FFBCFAD965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F4D6B5C6-CFFF-D8DC-7BF8-A2D0DF397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73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3B39-A349-56D1-875C-2929CC62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C8F309B5-4280-BE54-DDC4-F536370435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6AC313A4-6E8A-4A0D-2B2D-84ADB6B24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07A3E6A-06BE-F44B-1033-E880F9905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4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89372-3034-5612-A20C-AB6EAA21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23C15452-6448-1111-3605-3D0308B1E4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7521F374-5FEC-2A06-0ED2-C0341FD9A3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584D29D-6FA9-97AE-F959-2C7BD3F6A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1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2F53-D8BA-174C-24E8-C5D726CDE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FF238CDF-F2C6-4725-DDFF-019AEE3229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A7A25CD9-6021-58C5-5B75-C92A2A9316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B498D457-3821-7088-2525-4560DEE57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120A1-6DD4-4040-AAA3-66B96F4D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42A5A25B-FC2E-2428-C155-84E09CA765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F1B9FEC1-C328-DAD8-8C73-1FC43C8950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F2AB8AC5-4100-2897-86A2-DA557EE66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54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AB446-64D8-F213-00BC-51E7E604D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EBA6DEC1-6BB4-B5A5-1655-704614F117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E0EE667-2DF7-33AD-A422-79829BA1F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EFE42308-8E5D-00BB-0F6C-043EC74A3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01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EFC6-9696-C1D7-2C7C-B5E711EBF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0F5C7A9-AB1D-9AF6-A17D-E6580ED565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0D09C0F1-DC9B-DE22-B727-B271E4FB9B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15E25C2-2B69-2D93-7786-42FDE9073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9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4FFB-25F0-5AFD-AE3B-755143FBE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5E34EB8E-36DF-481F-E0D3-15351855E9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211B774-E191-A68B-4835-07ACAD3732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0417BF3A-7C71-B0F9-3D11-7695A40BE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EA6F1B-C2C7-49BC-9A7B-CF737DCB974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14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681166" y="2562225"/>
            <a:ext cx="5775324" cy="7191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109A6CEB-88F4-4FD2-88C0-C28E05FAE3D6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08666A83-59E1-4B81-B075-4ABB61478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19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2570560"/>
            <a:ext cx="5775324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E49CAE-AFCA-45F0-9EED-326A9C3B6BE1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A1CB9C-D566-4808-9190-E933F4378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13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1844675"/>
            <a:ext cx="9150351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5" y="185738"/>
            <a:ext cx="1077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975204"/>
            <a:ext cx="5775157" cy="824023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1905280"/>
            <a:ext cx="5775324" cy="839390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C10ACB8-7FE7-4DD7-9A95-39251D381577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FB5F603-94F8-45B8-9B8E-07BA90783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624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6348" y="711200"/>
            <a:ext cx="9150351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5" y="185738"/>
            <a:ext cx="1077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9E47059-309F-4DAF-A731-93B8AC81F50E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D40137-9549-4084-A68D-196AB8692D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99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19689" y="1200151"/>
            <a:ext cx="3683001" cy="3394472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2103B-5CD1-45C3-AC7D-EEF9893C526E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FF6D-8BE4-41CE-913C-B6DA7C726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38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19689" y="1200156"/>
            <a:ext cx="1229963" cy="1143389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02052" y="1200154"/>
            <a:ext cx="2276592" cy="1143389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19689" y="2457838"/>
            <a:ext cx="3658955" cy="2136784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7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DE2ABCB-9486-4674-AEAC-ABDA57B5A8AE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FEA2AA1-EB37-4546-85B5-C4C518777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463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22853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1" y="1228531"/>
            <a:ext cx="3683001" cy="3394472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DE93E-1907-491F-B9A6-8AAAF1FC9CE7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D4D89-4B8B-4525-A969-17DE3541B7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760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22853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1" y="1241796"/>
            <a:ext cx="1229963" cy="1143389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839564" y="1241796"/>
            <a:ext cx="2276592" cy="1143389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200" y="2499480"/>
            <a:ext cx="3658955" cy="2136784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7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2313B75-FEE7-48DD-9B92-F5E9E8F58B06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EABB13-4400-488E-8A43-9995E5564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647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19689" y="1200151"/>
            <a:ext cx="3683001" cy="3394472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5" y="317519"/>
            <a:ext cx="4507927" cy="3099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5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AF78E2A3-3D7D-4069-98AC-A5B7D43C51C7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ED2209FD-B881-488A-A80A-C4017C13D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035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19689" y="1200156"/>
            <a:ext cx="1229963" cy="1143389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02052" y="1200154"/>
            <a:ext cx="2276592" cy="1143389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19689" y="2457838"/>
            <a:ext cx="3658955" cy="2136784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5" y="317519"/>
            <a:ext cx="4507927" cy="3099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7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CAA67D6-5A10-4023-AF99-D2DEC1E87F21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1BFE9135-533E-423A-A6F4-1B1778ECD1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957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22853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1" y="1228531"/>
            <a:ext cx="3683001" cy="3394472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5" y="317519"/>
            <a:ext cx="4507927" cy="3099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5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7959B948-B48E-42B6-A999-FF5E8035BECE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F7C04FB5-2D34-4000-9C92-F907BAEEC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28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8321444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E3CF84C-80C7-483E-9059-CBC2C70784B3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9551FF-56A8-452B-9E3D-B4B07E15AF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97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228531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7201" y="1241796"/>
            <a:ext cx="1229963" cy="1143389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839564" y="1241796"/>
            <a:ext cx="2276592" cy="1143389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200" y="2499480"/>
            <a:ext cx="3658955" cy="2136784"/>
          </a:xfrm>
        </p:spPr>
        <p:txBody>
          <a:bodyPr rtlCol="0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7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C6582F3-CA2C-4DDF-8C77-6C11B9D8C50A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5A205F7B-025B-45E1-B1A5-5E7E271D3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39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 w="9525">
            <a:solidFill>
              <a:srgbClr val="0069A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2374"/>
            <a:ext cx="450792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5100637" y="1232297"/>
            <a:ext cx="3702052" cy="3394472"/>
          </a:xfrm>
        </p:spPr>
        <p:txBody>
          <a:bodyPr rtlCol="0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GB" noProof="0"/>
              <a:t>Click icon to add chart</a:t>
            </a:r>
            <a:endParaRPr lang="en-US" noProof="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5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DB6A006-2E16-4F6E-9364-E4F7F876614A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F4163A2-E56A-4313-8826-530C5BE82F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1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66727" y="2000254"/>
            <a:ext cx="8345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FFFFFF"/>
                </a:solidFill>
                <a:latin typeface="Georgia" panose="02040502050405020303" pitchFamily="18" charset="0"/>
              </a:rPr>
              <a:t>‘This is a space for a large format quote’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-22227" y="2997200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48167" y="3170377"/>
            <a:ext cx="6400800" cy="294560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598A56F-7A2D-4A16-896A-88826696982C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79E7AC3-B157-4203-9889-D5B3B03B0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04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4930780"/>
            <a:ext cx="9144000" cy="212725"/>
          </a:xfrm>
          <a:prstGeom prst="rect">
            <a:avLst/>
          </a:prstGeom>
          <a:solidFill>
            <a:srgbClr val="203D7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6" y="187325"/>
            <a:ext cx="1062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4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878C437-0E40-45C9-BDD1-6B7BAA457463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4BBBC1-6EF1-49D3-9BAD-1169C3C4A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8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2570560"/>
            <a:ext cx="5775324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E08904D-E6D5-4CB9-8D6D-50E1DD18AD85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5B2209-17D8-4F36-B232-B1F0EC77F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6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8321444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5" y="317519"/>
            <a:ext cx="4507927" cy="3099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1EB6AAFD-B21D-472F-B662-76978BFF6963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0165501F-38C4-4F6C-8854-EF9164383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70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55638"/>
          </a:xfrm>
          <a:prstGeom prst="rect">
            <a:avLst/>
          </a:prstGeom>
          <a:solidFill>
            <a:srgbClr val="203D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" y="658813"/>
            <a:ext cx="9180515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702474"/>
            <a:ext cx="8321444" cy="288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5" y="317519"/>
            <a:ext cx="4507927" cy="3099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4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8F2A80E-6A23-423B-8CB6-B8EAF3302E3E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BBA23383-BCDC-4CE2-893B-F9BFFD727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2570560"/>
            <a:ext cx="5775324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71F1AB7-C7AA-43F8-9A59-3004A96562CC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0715D98-6899-4EFF-A575-4E62B1846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2570560"/>
            <a:ext cx="5775324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FA67477-2E5A-40A1-A384-FBE715566CAA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420FBD-40DB-4202-B396-C30E22648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8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6348" y="2465388"/>
            <a:ext cx="91503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2" y="185738"/>
            <a:ext cx="106045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544" y="1542204"/>
            <a:ext cx="5775157" cy="824023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681166" y="2570560"/>
            <a:ext cx="5775324" cy="83939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57151" y="4919668"/>
            <a:ext cx="2032000" cy="21113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D6BC093-E6FC-4178-9C23-02E19E288102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89764" y="4919668"/>
            <a:ext cx="2133600" cy="21113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717FAC-5A35-4DA3-B774-0D7875F36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45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317500"/>
            <a:ext cx="7842251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University of Surrey PowerPoint Template  16:9 wide format - v2.0 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66" y="4930780"/>
            <a:ext cx="2033588" cy="2127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7C9B3BF5-226F-4531-9A94-31FA76431115}" type="datetime2">
              <a:rPr lang="en-GB" altLang="en-US"/>
              <a:pPr>
                <a:defRPr/>
              </a:pPr>
              <a:t>Wednesday, 16 April 2025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6276" y="4930780"/>
            <a:ext cx="2133600" cy="2127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D241DCE-8A98-4978-B3E4-0296CA7C2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Do not touch this slide.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This is the slide master and will alter all other slides. </a:t>
            </a:r>
          </a:p>
          <a:p>
            <a:pPr lvl="0"/>
            <a:endParaRPr lang="en-US" altLang="en-US"/>
          </a:p>
          <a:p>
            <a:pPr lvl="0"/>
            <a:r>
              <a:rPr lang="en-US" altLang="en-US"/>
              <a:t>To create a new slide, select it from the new slide drop down button, top right of the ‘Home’ menu.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  <p:sldLayoutId id="2147485136" r:id="rId12"/>
    <p:sldLayoutId id="2147485137" r:id="rId13"/>
    <p:sldLayoutId id="2147485138" r:id="rId14"/>
    <p:sldLayoutId id="2147485139" r:id="rId15"/>
    <p:sldLayoutId id="2147485140" r:id="rId16"/>
    <p:sldLayoutId id="2147485141" r:id="rId17"/>
    <p:sldLayoutId id="2147485142" r:id="rId18"/>
    <p:sldLayoutId id="2147485143" r:id="rId19"/>
    <p:sldLayoutId id="2147485144" r:id="rId20"/>
    <p:sldLayoutId id="2147485145" r:id="rId21"/>
    <p:sldLayoutId id="2147485146" r:id="rId22"/>
  </p:sldLayoutIdLst>
  <p:hf hdr="0"/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203D75"/>
          </a:solidFill>
          <a:latin typeface="Georgia"/>
          <a:ea typeface="MS PGothic" panose="020B0600070205080204" pitchFamily="34" charset="-128"/>
          <a:cs typeface="Georgia"/>
        </a:defRPr>
      </a:lvl1pPr>
      <a:lvl2pPr algn="l" defTabSz="457189" rtl="0" eaLnBrk="0" fontAlgn="base" hangingPunct="0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  <a:cs typeface="Georgia" panose="02040502050405020303" pitchFamily="18" charset="0"/>
        </a:defRPr>
      </a:lvl2pPr>
      <a:lvl3pPr algn="l" defTabSz="457189" rtl="0" eaLnBrk="0" fontAlgn="base" hangingPunct="0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  <a:cs typeface="Georgia" panose="02040502050405020303" pitchFamily="18" charset="0"/>
        </a:defRPr>
      </a:lvl3pPr>
      <a:lvl4pPr algn="l" defTabSz="457189" rtl="0" eaLnBrk="0" fontAlgn="base" hangingPunct="0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  <a:cs typeface="Georgia" panose="02040502050405020303" pitchFamily="18" charset="0"/>
        </a:defRPr>
      </a:lvl4pPr>
      <a:lvl5pPr algn="l" defTabSz="457189" rtl="0" eaLnBrk="0" fontAlgn="base" hangingPunct="0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  <a:cs typeface="Georgia" panose="02040502050405020303" pitchFamily="18" charset="0"/>
        </a:defRPr>
      </a:lvl5pPr>
      <a:lvl6pPr marL="457189" algn="l" defTabSz="457189" rtl="0" fontAlgn="base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</a:defRPr>
      </a:lvl6pPr>
      <a:lvl7pPr marL="914377" algn="l" defTabSz="457189" rtl="0" fontAlgn="base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</a:defRPr>
      </a:lvl7pPr>
      <a:lvl8pPr marL="1371566" algn="l" defTabSz="457189" rtl="0" fontAlgn="base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</a:defRPr>
      </a:lvl8pPr>
      <a:lvl9pPr marL="1828754" algn="l" defTabSz="457189" rtl="0" fontAlgn="base">
        <a:spcBef>
          <a:spcPct val="0"/>
        </a:spcBef>
        <a:spcAft>
          <a:spcPct val="0"/>
        </a:spcAft>
        <a:defRPr sz="2000">
          <a:solidFill>
            <a:srgbClr val="203D75"/>
          </a:solidFill>
          <a:latin typeface="Georgia" panose="02040502050405020303" pitchFamily="18" charset="0"/>
          <a:ea typeface="MS PGothic" panose="020B0600070205080204" pitchFamily="34" charset="-128"/>
        </a:defRPr>
      </a:lvl9pPr>
    </p:titleStyle>
    <p:bodyStyle>
      <a:lvl1pPr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Georgia"/>
          <a:ea typeface="MS PGothic" panose="020B0600070205080204" pitchFamily="34" charset="-128"/>
          <a:cs typeface="Georgia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626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28" y="976191"/>
                <a:ext cx="8568952" cy="802585"/>
              </a:xfrm>
            </p:spPr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b="1" dirty="0">
                    <a:latin typeface="+mj-lt"/>
                  </a:rPr>
                  <a:t>Alpha-particle condensation in diluted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sz="2800" b="1" i="0" smtClean="0"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US" sz="2800" b="1" dirty="0">
                    <a:latin typeface="+mj-lt"/>
                  </a:rPr>
                  <a:t> at finite temperature</a:t>
                </a:r>
                <a:endParaRPr lang="en-GB" sz="2800" b="1" kern="100" dirty="0"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28" y="976191"/>
                <a:ext cx="8568952" cy="802585"/>
              </a:xfrm>
              <a:blipFill>
                <a:blip r:embed="rId3"/>
                <a:stretch>
                  <a:fillRect t="-29545" b="-219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29266" y="1832267"/>
            <a:ext cx="6452857" cy="657599"/>
          </a:xfrm>
        </p:spPr>
        <p:txBody>
          <a:bodyPr/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Miriam Davies</a:t>
            </a:r>
          </a:p>
          <a:p>
            <a:pPr>
              <a:defRPr/>
            </a:pPr>
            <a:r>
              <a:rPr lang="en-GB" sz="1400" dirty="0">
                <a:solidFill>
                  <a:srgbClr val="203D75"/>
                </a:solidFill>
                <a:latin typeface="+mn-lt"/>
                <a:cs typeface="Times New Roman" panose="02020603050405020304" pitchFamily="18" charset="0"/>
              </a:rPr>
              <a:t>With: </a:t>
            </a:r>
            <a:r>
              <a:rPr lang="en-GB" sz="1400" dirty="0">
                <a:latin typeface="+mn-lt"/>
              </a:rPr>
              <a:t>Esra Yüskel, Jean-Paul Ebran, Elias Khan, Paul Stevenson</a:t>
            </a:r>
          </a:p>
          <a:p>
            <a:pPr>
              <a:defRPr/>
            </a:pPr>
            <a:endParaRPr lang="en-GB" sz="1400" dirty="0">
              <a:solidFill>
                <a:srgbClr val="203D7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4"/>
          </p:nvPr>
        </p:nvSpPr>
        <p:spPr bwMode="auto">
          <a:xfrm>
            <a:off x="6961585" y="4919670"/>
            <a:ext cx="2133600" cy="21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605802-61BF-4EF3-87A4-CFDA7252F7DB}" type="slidenum">
              <a:rPr lang="en-US" altLang="en-US" smtClean="0">
                <a:solidFill>
                  <a:srgbClr val="203D75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dirty="0">
              <a:solidFill>
                <a:srgbClr val="203D75"/>
              </a:solidFill>
            </a:endParaRPr>
          </a:p>
        </p:txBody>
      </p:sp>
      <p:pic>
        <p:nvPicPr>
          <p:cNvPr id="3" name="Picture 2" descr="A group of red circles&#10;&#10;AI-generated content may be incorrect.">
            <a:extLst>
              <a:ext uri="{FF2B5EF4-FFF2-40B4-BE49-F238E27FC236}">
                <a16:creationId xmlns:a16="http://schemas.microsoft.com/office/drawing/2014/main" id="{EBB5635F-D9BD-4936-1EE8-E75F22698C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23815" r="30616" b="31511"/>
          <a:stretch/>
        </p:blipFill>
        <p:spPr>
          <a:xfrm>
            <a:off x="5866512" y="2746814"/>
            <a:ext cx="1674913" cy="1658961"/>
          </a:xfrm>
          <a:prstGeom prst="rect">
            <a:avLst/>
          </a:prstGeom>
        </p:spPr>
      </p:pic>
      <p:pic>
        <p:nvPicPr>
          <p:cNvPr id="4" name="Picture 3" descr="A colorful circle with a white background&#10;&#10;AI-generated content may be incorrect.">
            <a:extLst>
              <a:ext uri="{FF2B5EF4-FFF2-40B4-BE49-F238E27FC236}">
                <a16:creationId xmlns:a16="http://schemas.microsoft.com/office/drawing/2014/main" id="{31240891-434D-8125-19F8-BCD5CC45F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28565" r="29623" b="29339"/>
          <a:stretch/>
        </p:blipFill>
        <p:spPr>
          <a:xfrm>
            <a:off x="1619623" y="2808698"/>
            <a:ext cx="1842404" cy="1563252"/>
          </a:xfrm>
          <a:prstGeom prst="rect">
            <a:avLst/>
          </a:prstGeom>
        </p:spPr>
      </p:pic>
      <p:pic>
        <p:nvPicPr>
          <p:cNvPr id="5" name="Picture 4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1E75D2AA-1348-A7EE-4668-F28B0ADFFE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3818239" y="2746814"/>
            <a:ext cx="1674913" cy="16589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F95-E71A-83D5-2CDC-36728D2D4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5575C3CD-F3A0-836C-C4C7-A40BAA76F8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10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7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4C027-92EE-0B7A-3255-C5C7A334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diagram of a function&#10;&#10;AI-generated content may be incorrect.">
            <a:extLst>
              <a:ext uri="{FF2B5EF4-FFF2-40B4-BE49-F238E27FC236}">
                <a16:creationId xmlns:a16="http://schemas.microsoft.com/office/drawing/2014/main" id="{3AA1B4E3-18ED-C463-6B8E-22365D93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1" t="6180" r="5638"/>
          <a:stretch/>
        </p:blipFill>
        <p:spPr>
          <a:xfrm>
            <a:off x="4692147" y="726613"/>
            <a:ext cx="2133600" cy="1669674"/>
          </a:xfrm>
          <a:prstGeom prst="rect">
            <a:avLst/>
          </a:prstGeom>
        </p:spPr>
      </p:pic>
      <p:pic>
        <p:nvPicPr>
          <p:cNvPr id="29" name="Picture 28" descr="A diagram of a function&#10;&#10;AI-generated content may be incorrect.">
            <a:extLst>
              <a:ext uri="{FF2B5EF4-FFF2-40B4-BE49-F238E27FC236}">
                <a16:creationId xmlns:a16="http://schemas.microsoft.com/office/drawing/2014/main" id="{63D8973F-B725-799C-D413-BC9FA2F5C4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83" t="6529" r="4955" b="4455"/>
          <a:stretch/>
        </p:blipFill>
        <p:spPr>
          <a:xfrm>
            <a:off x="6813895" y="732715"/>
            <a:ext cx="2133600" cy="1584177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80746218-410A-6D30-323A-FCD86E92B8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67" t="10677" r="12496" b="4352"/>
          <a:stretch/>
        </p:blipFill>
        <p:spPr>
          <a:xfrm>
            <a:off x="5436096" y="2516544"/>
            <a:ext cx="2779303" cy="2219587"/>
          </a:xfrm>
          <a:prstGeom prst="rect">
            <a:avLst/>
          </a:prstGeom>
        </p:spPr>
      </p:pic>
      <p:pic>
        <p:nvPicPr>
          <p:cNvPr id="3" name="Picture 2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3CEFE337-E85E-EC4D-1769-A583735719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-485080" y="2216296"/>
            <a:ext cx="4015138" cy="3976899"/>
          </a:xfrm>
          <a:prstGeom prst="rect">
            <a:avLst/>
          </a:prstGeom>
        </p:spPr>
      </p:pic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D334AFBE-FC4F-6038-4A67-35EDF3BDD1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2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52172-1C1C-D923-0F16-E867E4E41429}"/>
              </a:ext>
            </a:extLst>
          </p:cNvPr>
          <p:cNvSpPr txBox="1"/>
          <p:nvPr/>
        </p:nvSpPr>
        <p:spPr bwMode="auto">
          <a:xfrm>
            <a:off x="214313" y="239613"/>
            <a:ext cx="7842251" cy="309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Clustering and localisation</a:t>
            </a:r>
            <a:endParaRPr lang="en-US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26DABD-E05C-6844-CCB9-F8FCCD3190A2}"/>
                  </a:ext>
                </a:extLst>
              </p:cNvPr>
              <p:cNvSpPr txBox="1"/>
              <p:nvPr/>
            </p:nvSpPr>
            <p:spPr>
              <a:xfrm>
                <a:off x="220915" y="771550"/>
                <a:ext cx="4635250" cy="3770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Extreme non-homogeneous distribution of nucleons within nucleus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Often associated with very large nuclear deformation values,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𝜆𝜇</m:t>
                        </m:r>
                      </m:sub>
                    </m:sSub>
                  </m:oMath>
                </a14:m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Frequently found in light nuclei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Localisation is dependent on depth of confining potential [1]</a:t>
                </a:r>
              </a:p>
              <a:p>
                <a:pPr>
                  <a:buClr>
                    <a:schemeClr val="accent2"/>
                  </a:buClr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Most well known (alpha) cluster state is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state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GB" sz="1600" dirty="0">
                    <a:solidFill>
                      <a:srgbClr val="2C53A0"/>
                    </a:solidFill>
                  </a:rPr>
                  <a:t> - </a:t>
                </a: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the Hoyle state [2][3]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>
                  <a:buClr>
                    <a:schemeClr val="accent2"/>
                  </a:buClr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26DABD-E05C-6844-CCB9-F8FCCD319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15" y="771550"/>
                <a:ext cx="4635250" cy="3770071"/>
              </a:xfrm>
              <a:prstGeom prst="rect">
                <a:avLst/>
              </a:prstGeom>
              <a:blipFill>
                <a:blip r:embed="rId7"/>
                <a:stretch>
                  <a:fillRect l="-526" t="-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738255-7725-AA5D-571C-41EB403D3D69}"/>
              </a:ext>
            </a:extLst>
          </p:cNvPr>
          <p:cNvCxnSpPr>
            <a:cxnSpLocks/>
          </p:cNvCxnSpPr>
          <p:nvPr/>
        </p:nvCxnSpPr>
        <p:spPr>
          <a:xfrm>
            <a:off x="6084168" y="2283718"/>
            <a:ext cx="288032" cy="122413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989CF3-B917-0D0C-C6D2-41354B1FD135}"/>
              </a:ext>
            </a:extLst>
          </p:cNvPr>
          <p:cNvCxnSpPr>
            <a:cxnSpLocks/>
          </p:cNvCxnSpPr>
          <p:nvPr/>
        </p:nvCxnSpPr>
        <p:spPr>
          <a:xfrm flipH="1">
            <a:off x="7164288" y="2283718"/>
            <a:ext cx="360040" cy="192102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2EF26F-72B7-085C-BE5C-AD1BEECE2716}"/>
                  </a:ext>
                </a:extLst>
              </p:cNvPr>
              <p:cNvSpPr txBox="1"/>
              <p:nvPr/>
            </p:nvSpPr>
            <p:spPr>
              <a:xfrm>
                <a:off x="5868143" y="4009224"/>
                <a:ext cx="1121619" cy="434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GB" sz="110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 </a:t>
                </a:r>
              </a:p>
              <a:p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RHB (DD-ME2)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2EF26F-72B7-085C-BE5C-AD1BEECE2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3" y="4009224"/>
                <a:ext cx="1121619" cy="434734"/>
              </a:xfrm>
              <a:prstGeom prst="rect">
                <a:avLst/>
              </a:prstGeom>
              <a:blipFill>
                <a:blip r:embed="rId8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5AC7C48-61CF-C569-1FCF-D05329A22CDB}"/>
              </a:ext>
            </a:extLst>
          </p:cNvPr>
          <p:cNvSpPr txBox="1"/>
          <p:nvPr/>
        </p:nvSpPr>
        <p:spPr>
          <a:xfrm>
            <a:off x="611560" y="4515966"/>
            <a:ext cx="9450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[1]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J.-P. Ebran, E. Khan, T. Nik</a:t>
            </a:r>
            <a:r>
              <a:rPr lang="en-GB" sz="1000" b="0" i="0" u="none" strike="noStrike" baseline="0" dirty="0">
                <a:solidFill>
                  <a:srgbClr val="556169"/>
                </a:solidFill>
                <a:cs typeface="Calibri" panose="020F0502020204030204" pitchFamily="34" charset="0"/>
              </a:rPr>
              <a:t>šić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, and D.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CMR9"/>
              </a:rPr>
              <a:t>Vretenar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, Nature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BX9"/>
              </a:rPr>
              <a:t>487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, 341 (2012).</a:t>
            </a:r>
          </a:p>
          <a:p>
            <a:pPr algn="l"/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[2] F. Hoyle,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CMR9"/>
              </a:rPr>
              <a:t>Astrophys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. J. Suppl. Ser. 1, 121 (1954)</a:t>
            </a:r>
          </a:p>
          <a:p>
            <a:pPr algn="l"/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[3]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A.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CMR9"/>
              </a:rPr>
              <a:t>Tohsaki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, H. Horiuchi, P. Schuck, and G.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CMR9"/>
              </a:rPr>
              <a:t>R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cs typeface="Calibri" panose="020F0502020204030204" pitchFamily="34" charset="0"/>
              </a:rPr>
              <a:t>ö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CMR9"/>
              </a:rPr>
              <a:t>pke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CMR9"/>
              </a:rPr>
              <a:t>, Rev.</a:t>
            </a:r>
            <a:r>
              <a:rPr lang="da-DK" sz="1000" b="0" i="0" u="none" strike="noStrike" baseline="0" dirty="0">
                <a:solidFill>
                  <a:srgbClr val="556169"/>
                </a:solidFill>
                <a:latin typeface="CMR9"/>
              </a:rPr>
              <a:t>Mod. Phys. </a:t>
            </a:r>
            <a:r>
              <a:rPr lang="da-DK" sz="1000" b="0" i="0" u="none" strike="noStrike" baseline="0" dirty="0">
                <a:solidFill>
                  <a:srgbClr val="556169"/>
                </a:solidFill>
                <a:latin typeface="CMBX9"/>
              </a:rPr>
              <a:t>89</a:t>
            </a:r>
            <a:r>
              <a:rPr lang="da-DK" sz="1000" b="0" i="0" u="none" strike="noStrike" baseline="0" dirty="0">
                <a:solidFill>
                  <a:srgbClr val="556169"/>
                </a:solidFill>
                <a:latin typeface="CMR9"/>
              </a:rPr>
              <a:t>, 011002 (2017).</a:t>
            </a:r>
            <a:endParaRPr lang="en-GB" sz="1000" dirty="0">
              <a:solidFill>
                <a:srgbClr val="5561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5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7802D-6D0A-0557-DC0B-3B57D36C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E852E1E3-E98E-BC37-E770-89E1023910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3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61A0-5635-E5EA-ED58-C0A6ECA8F937}"/>
              </a:ext>
            </a:extLst>
          </p:cNvPr>
          <p:cNvSpPr txBox="1"/>
          <p:nvPr/>
        </p:nvSpPr>
        <p:spPr bwMode="auto">
          <a:xfrm>
            <a:off x="214313" y="239613"/>
            <a:ext cx="7842251" cy="309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+mj-lt"/>
              </a:rPr>
              <a:t>Low density nuclear matter</a:t>
            </a:r>
            <a:endParaRPr lang="en-US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615E3B59-F811-014E-5E8F-30A5E42A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4982194" y="973009"/>
            <a:ext cx="4015138" cy="3976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4479A9-A9F3-16E3-6298-C44C16177D8C}"/>
                  </a:ext>
                </a:extLst>
              </p:cNvPr>
              <p:cNvSpPr txBox="1"/>
              <p:nvPr/>
            </p:nvSpPr>
            <p:spPr>
              <a:xfrm>
                <a:off x="323528" y="771550"/>
                <a:ext cx="8568952" cy="3447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As the density of the nucleus is decreased, transitions from homogeneous to clustered state: </a:t>
                </a:r>
                <a:r>
                  <a:rPr lang="en-GB" sz="16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Mott transition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Nucleon-nucleon Cooper pairs are favoured at densities above the saturation density 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l-GR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α-</a:t>
                </a: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clustered states favoured at densities below the saturation density 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</a:t>
                </a: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Low density matter occurs in: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Outer regions of heavy nuclei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Halo nuclei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Expanding hot matter from heavy ion collisions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Envelope of core-collapse supernovae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Low density isomers, for example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Hoyle state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𝐻𝑜𝑦𝑙𝑒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~1.5 </m:t>
                    </m:r>
                    <m:sSub>
                      <m:sSubPr>
                        <m:ctrlP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𝑔𝑠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</a:t>
                </a:r>
              </a:p>
              <a:p>
                <a:pPr>
                  <a:buClr>
                    <a:schemeClr val="accent2"/>
                  </a:buClr>
                </a:pPr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4479A9-A9F3-16E3-6298-C44C16177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71550"/>
                <a:ext cx="8568952" cy="3447098"/>
              </a:xfrm>
              <a:prstGeom prst="rect">
                <a:avLst/>
              </a:prstGeom>
              <a:blipFill>
                <a:blip r:embed="rId4"/>
                <a:stretch>
                  <a:fillRect l="-284" t="-531" r="-7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52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8EF42-F15D-B3E5-5502-2BFEFE2A9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129082EB-6152-1889-3236-7F67CBD77D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4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60A4C-0898-D0E7-E0EF-C5D6DEC87AD8}"/>
              </a:ext>
            </a:extLst>
          </p:cNvPr>
          <p:cNvSpPr txBox="1"/>
          <p:nvPr/>
        </p:nvSpPr>
        <p:spPr bwMode="auto">
          <a:xfrm>
            <a:off x="214313" y="239613"/>
            <a:ext cx="7842251" cy="309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+mj-lt"/>
              </a:rPr>
              <a:t>Framework</a:t>
            </a:r>
            <a:endParaRPr lang="en-US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3EC2260F-7D23-8F4F-CF83-DACC40688C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-920133" y="750532"/>
            <a:ext cx="4015138" cy="3976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080C56-35A6-CB4D-EE0E-C5252ABA1E80}"/>
                  </a:ext>
                </a:extLst>
              </p:cNvPr>
              <p:cNvSpPr txBox="1"/>
              <p:nvPr/>
            </p:nvSpPr>
            <p:spPr>
              <a:xfrm>
                <a:off x="323528" y="763092"/>
                <a:ext cx="6001926" cy="4796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Nuclear self-consistent mean field models map the many-body problem onto a one-body problem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Exact energy density functional is approximated by simple functionals of powers and gradients of ground-state nucleon densities and currents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Finite temperature relativistic Hartree-</a:t>
                </a:r>
                <a:r>
                  <a:rPr lang="en-GB" sz="16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Bogoliubov</a:t>
                </a: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theory with   DD-ME2 interaction: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Includes pairing correlations well (normal density &amp; pairing tensor coupled)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(FT-)RHB equation: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GB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GB" sz="1400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1400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GB" sz="14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GB" sz="14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GB" sz="14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GB" sz="14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sz="14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Key difference for finite temperature is in the </a:t>
                </a:r>
                <a:r>
                  <a:rPr lang="en-GB" sz="14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densities</a:t>
                </a: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: non-zero occupation probability: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GB" sz="14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400" b="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GB" sz="14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400" b="0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Minimise (free) energy: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14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𝑇𝑆</m:t>
                    </m:r>
                  </m:oMath>
                </a14:m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Finite temperature decreases nuclear deformation due to thermal quenching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080C56-35A6-CB4D-EE0E-C5252ABA1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63092"/>
                <a:ext cx="6001926" cy="4796762"/>
              </a:xfrm>
              <a:prstGeom prst="rect">
                <a:avLst/>
              </a:prstGeom>
              <a:blipFill>
                <a:blip r:embed="rId4"/>
                <a:stretch>
                  <a:fillRect l="-406" t="-381" r="-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aph of a temperature&#10;&#10;Description automatically generated">
            <a:extLst>
              <a:ext uri="{FF2B5EF4-FFF2-40B4-BE49-F238E27FC236}">
                <a16:creationId xmlns:a16="http://schemas.microsoft.com/office/drawing/2014/main" id="{3CE7B055-4496-3BFD-E1FB-705FD8C28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9359" r="13051" b="4215"/>
          <a:stretch/>
        </p:blipFill>
        <p:spPr>
          <a:xfrm>
            <a:off x="6323836" y="763092"/>
            <a:ext cx="2495018" cy="2087668"/>
          </a:xfrm>
          <a:prstGeom prst="rect">
            <a:avLst/>
          </a:prstGeom>
        </p:spPr>
      </p:pic>
      <p:pic>
        <p:nvPicPr>
          <p:cNvPr id="8" name="Picture 7" descr="A graph of a temperature&#10;&#10;Description automatically generated">
            <a:extLst>
              <a:ext uri="{FF2B5EF4-FFF2-40B4-BE49-F238E27FC236}">
                <a16:creationId xmlns:a16="http://schemas.microsoft.com/office/drawing/2014/main" id="{7026B6C5-5C25-75C2-FEE8-32EA5A71F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8736" r="12905" b="4838"/>
          <a:stretch/>
        </p:blipFill>
        <p:spPr>
          <a:xfrm>
            <a:off x="6325454" y="2832002"/>
            <a:ext cx="2495018" cy="2087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61F0CD-7ED1-0FC9-4B32-8D6E0410006F}"/>
                  </a:ext>
                </a:extLst>
              </p:cNvPr>
              <p:cNvSpPr txBox="1"/>
              <p:nvPr/>
            </p:nvSpPr>
            <p:spPr>
              <a:xfrm>
                <a:off x="6660232" y="2056168"/>
                <a:ext cx="864096" cy="434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GB" sz="110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Ne</m:t>
                        </m:r>
                      </m:e>
                    </m:sPre>
                  </m:oMath>
                </a14:m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 </a:t>
                </a:r>
              </a:p>
              <a:p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DD-PC1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61F0CD-7ED1-0FC9-4B32-8D6E04100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2056168"/>
                <a:ext cx="864096" cy="434734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EAAA-9158-D731-D56B-B79A1639BD57}"/>
                  </a:ext>
                </a:extLst>
              </p:cNvPr>
              <p:cNvSpPr txBox="1"/>
              <p:nvPr/>
            </p:nvSpPr>
            <p:spPr>
              <a:xfrm>
                <a:off x="6660232" y="4123206"/>
                <a:ext cx="79786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GB" sz="110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100" b="0" i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Sn</m:t>
                        </m:r>
                      </m:e>
                    </m:sPre>
                  </m:oMath>
                </a14:m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 </a:t>
                </a:r>
              </a:p>
              <a:p>
                <a:r>
                  <a:rPr lang="en-GB" sz="1100" dirty="0">
                    <a:solidFill>
                      <a:srgbClr val="556169"/>
                    </a:solidFill>
                    <a:latin typeface="+mn-lt"/>
                    <a:cs typeface="Georgia"/>
                  </a:rPr>
                  <a:t>DD-PC1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EAAA-9158-D731-D56B-B79A1639B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4123206"/>
                <a:ext cx="797868" cy="430887"/>
              </a:xfrm>
              <a:prstGeom prst="rect">
                <a:avLst/>
              </a:prstGeom>
              <a:blipFill>
                <a:blip r:embed="rId8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86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DE440-6856-2905-DC7E-7C9EC3D6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F8E18A45-89E4-0C14-BDE1-F4209DB965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5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803C4-E9BF-6536-7860-9390B1A5D4DB}"/>
              </a:ext>
            </a:extLst>
          </p:cNvPr>
          <p:cNvSpPr txBox="1"/>
          <p:nvPr/>
        </p:nvSpPr>
        <p:spPr bwMode="auto">
          <a:xfrm>
            <a:off x="214313" y="239613"/>
            <a:ext cx="7842251" cy="309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200" b="1" dirty="0">
                <a:solidFill>
                  <a:schemeClr val="bg1"/>
                </a:solidFill>
                <a:latin typeface="+mj-lt"/>
              </a:rPr>
              <a:t>Framework</a:t>
            </a:r>
            <a:endParaRPr lang="en-US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E070A-3808-81ED-1062-8351AA814F8D}"/>
              </a:ext>
            </a:extLst>
          </p:cNvPr>
          <p:cNvSpPr txBox="1"/>
          <p:nvPr/>
        </p:nvSpPr>
        <p:spPr>
          <a:xfrm>
            <a:off x="611560" y="4466024"/>
            <a:ext cx="9450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[4] T. Nik</a:t>
            </a:r>
            <a:r>
              <a:rPr lang="en-GB" sz="1000" dirty="0">
                <a:solidFill>
                  <a:srgbClr val="556169"/>
                </a:solidFill>
                <a:latin typeface="NimbusRomNo9L-Regu"/>
                <a:cs typeface="Calibri" panose="020F0502020204030204" pitchFamily="34" charset="0"/>
              </a:rPr>
              <a:t>ši</a:t>
            </a:r>
            <a:r>
              <a:rPr lang="en-GB" sz="1000" dirty="0">
                <a:solidFill>
                  <a:srgbClr val="5561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ć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N. Paar, D.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NimbusRomNo9L-Regu"/>
              </a:rPr>
              <a:t>Vretenar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P. Ring.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Ital"/>
              </a:rPr>
              <a:t>Computer Physics Communications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185(6), 2014.</a:t>
            </a:r>
          </a:p>
          <a:p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[5] M. Girod, P. Schuck.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Ital"/>
              </a:rPr>
              <a:t>Phys. Rev. Lett.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111:132503, 2013. </a:t>
            </a:r>
          </a:p>
          <a:p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[6] J.-P. Ebran, M. Girod, E. Khan, R.D. </a:t>
            </a:r>
            <a:r>
              <a:rPr lang="en-GB" sz="1000" b="0" i="0" u="none" strike="noStrike" baseline="0" dirty="0" err="1">
                <a:solidFill>
                  <a:srgbClr val="556169"/>
                </a:solidFill>
                <a:latin typeface="NimbusRomNo9L-Regu"/>
              </a:rPr>
              <a:t>Lasseri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P. Schuck. 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Ital"/>
              </a:rPr>
              <a:t>Phys. Rev. C</a:t>
            </a:r>
            <a:r>
              <a:rPr lang="en-GB" sz="1000" b="0" i="0" u="none" strike="noStrike" baseline="0" dirty="0">
                <a:solidFill>
                  <a:srgbClr val="556169"/>
                </a:solidFill>
                <a:latin typeface="NimbusRomNo9L-Regu"/>
              </a:rPr>
              <a:t>, 102:014305, 2020.</a:t>
            </a:r>
            <a:endParaRPr lang="en-GB" sz="1000" dirty="0">
              <a:solidFill>
                <a:srgbClr val="556169"/>
              </a:solidFill>
            </a:endParaRPr>
          </a:p>
        </p:txBody>
      </p:sp>
      <p:pic>
        <p:nvPicPr>
          <p:cNvPr id="5" name="Picture 4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F6F09C33-AC1A-91E0-1B9C-0C915EE3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-832039" y="1923678"/>
            <a:ext cx="4015138" cy="3976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968B0A-C57A-4878-5B86-E09555A914E9}"/>
                  </a:ext>
                </a:extLst>
              </p:cNvPr>
              <p:cNvSpPr txBox="1"/>
              <p:nvPr/>
            </p:nvSpPr>
            <p:spPr>
              <a:xfrm>
                <a:off x="323528" y="763092"/>
                <a:ext cx="856895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FT-MCRHB code developed can constrain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en-GB" sz="160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, the rms radius, and the temperature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Modified version of [4]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Quantum phase transition (QPT) to an </a:t>
                </a:r>
                <a:r>
                  <a:rPr lang="el-GR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α-</a:t>
                </a: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clustered state established in low density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sPre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at 	      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60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=0.0 </m:t>
                    </m:r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GB" sz="160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~ 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)[5][6]</a:t>
                </a:r>
              </a:p>
              <a:p>
                <a:pPr lvl="1">
                  <a:buClr>
                    <a:schemeClr val="accent2"/>
                  </a:buClr>
                </a:pPr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Interested in the competition between cluster formation due to dilution, and loss of deformation due to increasing temperature within</a:t>
                </a:r>
                <a:r>
                  <a:rPr lang="en-GB" sz="1600" dirty="0">
                    <a:solidFill>
                      <a:srgbClr val="2C53A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2C53A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sPre>
                  </m:oMath>
                </a14:m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968B0A-C57A-4878-5B86-E09555A91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63092"/>
                <a:ext cx="8568952" cy="3416320"/>
              </a:xfrm>
              <a:prstGeom prst="rect">
                <a:avLst/>
              </a:prstGeom>
              <a:blipFill>
                <a:blip r:embed="rId4"/>
                <a:stretch>
                  <a:fillRect l="-284" t="-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artoon of a person crying&#10;&#10;AI-generated content may be incorrect.">
            <a:extLst>
              <a:ext uri="{FF2B5EF4-FFF2-40B4-BE49-F238E27FC236}">
                <a16:creationId xmlns:a16="http://schemas.microsoft.com/office/drawing/2014/main" id="{EB3825A1-F79C-1406-CD7F-1A950AFD2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944633"/>
            <a:ext cx="2346421" cy="1564281"/>
          </a:xfrm>
          <a:prstGeom prst="rect">
            <a:avLst/>
          </a:prstGeom>
        </p:spPr>
      </p:pic>
      <p:pic>
        <p:nvPicPr>
          <p:cNvPr id="10" name="Picture 9" descr="A cartoon of 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14EA40A2-089F-3416-6C7E-03FE060BE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2951685"/>
            <a:ext cx="2346421" cy="15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1D56-B323-BD09-6B09-6EBB3168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0315838B-19D0-700F-54D5-6FCEB7BC84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6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3F916A-DF24-33AD-EF24-62E4A6976E31}"/>
                  </a:ext>
                </a:extLst>
              </p:cNvPr>
              <p:cNvSpPr txBox="1"/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sz="2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GB" sz="2200" b="1" dirty="0">
                    <a:solidFill>
                      <a:schemeClr val="bg1"/>
                    </a:solidFill>
                    <a:latin typeface="+mj-lt"/>
                  </a:rPr>
                  <a:t>: Radial Expansion</a:t>
                </a:r>
                <a:endParaRPr lang="en-US" sz="22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3F916A-DF24-33AD-EF24-62E4A6976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blipFill>
                <a:blip r:embed="rId3"/>
                <a:stretch>
                  <a:fillRect t="-35294" b="-549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E1C9A8DC-B784-7A08-4495-882B28C2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3" t="10624" r="10709" b="4161"/>
          <a:stretch/>
        </p:blipFill>
        <p:spPr>
          <a:xfrm>
            <a:off x="1259630" y="2620471"/>
            <a:ext cx="3168354" cy="2419928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CF0A9C52-C890-F08B-64F0-4226EB835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75" t="10138" r="11316" b="4648"/>
          <a:stretch/>
        </p:blipFill>
        <p:spPr>
          <a:xfrm>
            <a:off x="4499992" y="2620471"/>
            <a:ext cx="3168353" cy="2419928"/>
          </a:xfrm>
          <a:prstGeom prst="rect">
            <a:avLst/>
          </a:prstGeom>
        </p:spPr>
      </p:pic>
      <p:pic>
        <p:nvPicPr>
          <p:cNvPr id="9" name="Picture 8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1410D94B-71EA-F8F7-5053-1DD3FB2FDE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7524328" y="805274"/>
            <a:ext cx="4015138" cy="39768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A457F0-CD2C-FD93-3659-50917B079AF6}"/>
                  </a:ext>
                </a:extLst>
              </p:cNvPr>
              <p:cNvSpPr txBox="1"/>
              <p:nvPr/>
            </p:nvSpPr>
            <p:spPr>
              <a:xfrm>
                <a:off x="251520" y="743696"/>
                <a:ext cx="8640960" cy="1855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Nuclear radial density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sPre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60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=0.0, 2.0 </m:t>
                    </m:r>
                    <m:r>
                      <m:rPr>
                        <m:sty m:val="p"/>
                      </m:rPr>
                      <a:rPr lang="en-GB" sz="160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with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=2.60−5.00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with step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=0.10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using MC-FTRHB and DD-ME2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Ensure parameters give us physical solutions as we go to lower densities: require a smooth decrease in density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Isotropic expansion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throughout calculations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A457F0-CD2C-FD93-3659-50917B079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743696"/>
                <a:ext cx="8640960" cy="1855508"/>
              </a:xfrm>
              <a:prstGeom prst="rect">
                <a:avLst/>
              </a:prstGeom>
              <a:blipFill>
                <a:blip r:embed="rId7"/>
                <a:stretch>
                  <a:fillRect l="-282" t="-658"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16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BC3E-D206-B191-5778-8D7BB484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C1C2DF1A-F1CD-7616-6AC6-679B309664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43405" r="31099" b="31690"/>
          <a:stretch/>
        </p:blipFill>
        <p:spPr>
          <a:xfrm>
            <a:off x="5505907" y="681175"/>
            <a:ext cx="4015138" cy="2217090"/>
          </a:xfrm>
          <a:prstGeom prst="rect">
            <a:avLst/>
          </a:prstGeom>
        </p:spPr>
      </p:pic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6FA67E2D-3E91-6364-B7D2-F6A241E0A0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7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7F436D-F2CD-E031-0DE3-209E431DCE25}"/>
                  </a:ext>
                </a:extLst>
              </p:cNvPr>
              <p:cNvSpPr txBox="1"/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sz="2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GB" sz="2200" b="1" dirty="0">
                    <a:solidFill>
                      <a:schemeClr val="bg1"/>
                    </a:solidFill>
                    <a:latin typeface="+mj-lt"/>
                  </a:rPr>
                  <a:t>: Free Energy</a:t>
                </a:r>
                <a:endParaRPr lang="en-US" sz="22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7F436D-F2CD-E031-0DE3-209E431DC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blipFill>
                <a:blip r:embed="rId4"/>
                <a:stretch>
                  <a:fillRect t="-35294" b="-549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diagram&#10;&#10;AI-generated content may be incorrect.">
            <a:extLst>
              <a:ext uri="{FF2B5EF4-FFF2-40B4-BE49-F238E27FC236}">
                <a16:creationId xmlns:a16="http://schemas.microsoft.com/office/drawing/2014/main" id="{F6DAED8F-2951-6270-A855-6E2C8495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17" t="8243" r="12406" b="2325"/>
          <a:stretch/>
        </p:blipFill>
        <p:spPr>
          <a:xfrm>
            <a:off x="70527" y="856626"/>
            <a:ext cx="4245139" cy="3473294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8E795484-F033-336D-4CB3-0F11D6606D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39" t="8171" r="11091" b="2365"/>
          <a:stretch/>
        </p:blipFill>
        <p:spPr>
          <a:xfrm>
            <a:off x="6581918" y="2859782"/>
            <a:ext cx="2332437" cy="1877748"/>
          </a:xfrm>
          <a:prstGeom prst="rect">
            <a:avLst/>
          </a:prstGeom>
        </p:spPr>
      </p:pic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31FBBF90-4A90-EC0C-D753-F8772A6CE9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66" t="8604" r="11091" b="1932"/>
          <a:stretch/>
        </p:blipFill>
        <p:spPr>
          <a:xfrm>
            <a:off x="4344335" y="2859782"/>
            <a:ext cx="2260429" cy="1877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501DC2-A82E-2F6E-ED17-4A89FAB7661E}"/>
                  </a:ext>
                </a:extLst>
              </p:cNvPr>
              <p:cNvSpPr txBox="1"/>
              <p:nvPr/>
            </p:nvSpPr>
            <p:spPr>
              <a:xfrm>
                <a:off x="4476669" y="878368"/>
                <a:ext cx="4313277" cy="2451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Free energy minimised as nucleus undergoes isotropic expansion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for different temperatures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Observe QPT in nucleus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Pairing (not observed), non-axial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and axial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octupole deformation free to develop: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3">
                      <a:lumMod val="60000"/>
                      <a:lumOff val="40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501DC2-A82E-2F6E-ED17-4A89FAB76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669" y="878368"/>
                <a:ext cx="4313277" cy="2451248"/>
              </a:xfrm>
              <a:prstGeom prst="rect">
                <a:avLst/>
              </a:prstGeom>
              <a:blipFill>
                <a:blip r:embed="rId8"/>
                <a:stretch>
                  <a:fillRect l="-565" t="-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05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1DE9-C79F-3A7C-8C80-E4E758B3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D7EFBCA4-7961-2FAB-975B-250750133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8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42D57-898C-710D-C7A0-6E5F2DF87803}"/>
                  </a:ext>
                </a:extLst>
              </p:cNvPr>
              <p:cNvSpPr txBox="1"/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sz="18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: Phase Diagram</a:t>
                </a:r>
                <a:endParaRPr lang="en-US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42D57-898C-710D-C7A0-6E5F2DF87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blipFill>
                <a:blip r:embed="rId5"/>
                <a:stretch>
                  <a:fillRect t="-21569" b="-37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diagram showing the size of a number of red dots&#10;&#10;AI-generated content may be incorrect.">
            <a:extLst>
              <a:ext uri="{FF2B5EF4-FFF2-40B4-BE49-F238E27FC236}">
                <a16:creationId xmlns:a16="http://schemas.microsoft.com/office/drawing/2014/main" id="{1237C071-0CA2-C622-AD0A-08BCEDA8F4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60" t="9744" r="10975"/>
          <a:stretch/>
        </p:blipFill>
        <p:spPr>
          <a:xfrm>
            <a:off x="107504" y="838927"/>
            <a:ext cx="4282260" cy="3677039"/>
          </a:xfrm>
          <a:prstGeom prst="rect">
            <a:avLst/>
          </a:prstGeom>
        </p:spPr>
      </p:pic>
      <p:pic>
        <p:nvPicPr>
          <p:cNvPr id="6" name="T00-vid-higher_qual">
            <a:hlinkClick r:id="" action="ppaction://media"/>
            <a:extLst>
              <a:ext uri="{FF2B5EF4-FFF2-40B4-BE49-F238E27FC236}">
                <a16:creationId xmlns:a16="http://schemas.microsoft.com/office/drawing/2014/main" id="{191FF574-621E-9880-9AF6-F8A6848BE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2386914"/>
            <a:ext cx="2556879" cy="1917659"/>
          </a:xfrm>
          <a:prstGeom prst="rect">
            <a:avLst/>
          </a:prstGeom>
        </p:spPr>
      </p:pic>
      <p:pic>
        <p:nvPicPr>
          <p:cNvPr id="7" name="Picture 6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D124C28E-E811-C147-BF03-7A616D57070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6516216" y="1589419"/>
            <a:ext cx="4015138" cy="39768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5E645F-F195-2FCE-9AF0-8BD184BC9037}"/>
                  </a:ext>
                </a:extLst>
              </p:cNvPr>
              <p:cNvSpPr txBox="1"/>
              <p:nvPr/>
            </p:nvSpPr>
            <p:spPr>
              <a:xfrm>
                <a:off x="4499992" y="838927"/>
                <a:ext cx="439248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Regions of clustering &amp; homogeneity</a:t>
                </a: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Axial octupole deformation region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Doesn’t induce localisation</a:t>
                </a:r>
              </a:p>
              <a:p>
                <a:pPr marL="742950" lvl="1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Small overlap for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=3.0</m:t>
                    </m:r>
                    <m: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Find a critical temperature above which clustering no longer emerges: 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6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=4.1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5E645F-F195-2FCE-9AF0-8BD184BC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838927"/>
                <a:ext cx="4392488" cy="1569660"/>
              </a:xfrm>
              <a:prstGeom prst="rect">
                <a:avLst/>
              </a:prstGeom>
              <a:blipFill>
                <a:blip r:embed="rId9"/>
                <a:stretch>
                  <a:fillRect l="-555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703B-6AFC-164C-A61B-9E33BE0E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3BD5E8E1-68CA-EA1F-FE87-935308DB9D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6989763" y="4919670"/>
            <a:ext cx="2133600" cy="211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fld id="{E27756DF-D3C7-4B87-A613-6907F6A743A9}" type="slidenum">
              <a:rPr lang="en-US" altLang="en-US" sz="800">
                <a:solidFill>
                  <a:srgbClr val="203D75"/>
                </a:solidFill>
                <a:latin typeface="+mj-lt"/>
                <a:cs typeface="+mn-cs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t>9</a:t>
            </a:fld>
            <a:endParaRPr lang="en-US" altLang="en-US" sz="800" dirty="0">
              <a:solidFill>
                <a:srgbClr val="203D75"/>
              </a:solidFill>
              <a:latin typeface="+mj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49D787-DBDE-6814-9367-1865D191A155}"/>
                  </a:ext>
                </a:extLst>
              </p:cNvPr>
              <p:cNvSpPr txBox="1"/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GB" sz="2200" b="1" dirty="0">
                    <a:solidFill>
                      <a:schemeClr val="bg1"/>
                    </a:solidFill>
                    <a:latin typeface="+mj-lt"/>
                  </a:rPr>
                  <a:t>Alpha-particle condensation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sz="2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GB" sz="2200" b="1" dirty="0">
                    <a:solidFill>
                      <a:schemeClr val="bg1"/>
                    </a:solidFill>
                    <a:latin typeface="+mj-lt"/>
                  </a:rPr>
                  <a:t> at finite temperature </a:t>
                </a:r>
                <a:endParaRPr lang="en-US" sz="22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49D787-DBDE-6814-9367-1865D191A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3" y="239613"/>
                <a:ext cx="7842251" cy="309563"/>
              </a:xfrm>
              <a:prstGeom prst="rect">
                <a:avLst/>
              </a:prstGeom>
              <a:blipFill>
                <a:blip r:embed="rId3"/>
                <a:stretch>
                  <a:fillRect l="-1010" t="-35294" b="-549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oup of red and yellow circles&#10;&#10;AI-generated content may be incorrect.">
            <a:extLst>
              <a:ext uri="{FF2B5EF4-FFF2-40B4-BE49-F238E27FC236}">
                <a16:creationId xmlns:a16="http://schemas.microsoft.com/office/drawing/2014/main" id="{A2B1EEDA-FD34-9521-36E4-7B666EDE26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23637" r="31099" b="31690"/>
          <a:stretch/>
        </p:blipFill>
        <p:spPr>
          <a:xfrm>
            <a:off x="-540568" y="2141252"/>
            <a:ext cx="4015138" cy="397689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5E16A6-C759-EC35-C23A-EB5F8A227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43558"/>
            <a:ext cx="4896544" cy="3904668"/>
          </a:xfrm>
        </p:spPr>
        <p:txBody>
          <a:bodyPr>
            <a:normAutofit/>
          </a:bodyPr>
          <a:lstStyle/>
          <a:p>
            <a:pPr marL="201168" lvl="1" indent="0">
              <a:buClr>
                <a:schemeClr val="accent2"/>
              </a:buClr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SUMMARY: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α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-condensation occurs during isotropic inflation of the nucleus at low densities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Mott density for 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α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-particle condensation decreases with increasing temperature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There is a critical temperature we find clustering no longer emerges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457188" lvl="1" indent="0">
              <a:buClr>
                <a:schemeClr val="accent2"/>
              </a:buClr>
              <a:buNone/>
            </a:pPr>
            <a:endParaRPr lang="en-GB" sz="1600" dirty="0"/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01168" lvl="1" indent="0">
              <a:buClr>
                <a:schemeClr val="accent2"/>
              </a:buClr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QUESTIONS?</a:t>
            </a:r>
          </a:p>
        </p:txBody>
      </p:sp>
      <p:pic>
        <p:nvPicPr>
          <p:cNvPr id="7" name="Picture 6" descr="A collage of red cells&#10;&#10;AI-generated content may be incorrect.">
            <a:extLst>
              <a:ext uri="{FF2B5EF4-FFF2-40B4-BE49-F238E27FC236}">
                <a16:creationId xmlns:a16="http://schemas.microsoft.com/office/drawing/2014/main" id="{7CCF4A6E-869E-01AC-A11C-147974E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669"/>
          <a:stretch/>
        </p:blipFill>
        <p:spPr>
          <a:xfrm>
            <a:off x="5076056" y="915566"/>
            <a:ext cx="3888432" cy="33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49322"/>
      </p:ext>
    </p:extLst>
  </p:cSld>
  <p:clrMapOvr>
    <a:masterClrMapping/>
  </p:clrMapOvr>
</p:sld>
</file>

<file path=ppt/theme/theme1.xml><?xml version="1.0" encoding="utf-8"?>
<a:theme xmlns:a="http://schemas.openxmlformats.org/drawingml/2006/main" name="UniOfSurrey - MASTER DO NOT TOUC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17016</TotalTime>
  <Words>750</Words>
  <Application>Microsoft Office PowerPoint</Application>
  <PresentationFormat>On-screen Show (16:9)</PresentationFormat>
  <Paragraphs>103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CMBX9</vt:lpstr>
      <vt:lpstr>CMR9</vt:lpstr>
      <vt:lpstr>Georgia</vt:lpstr>
      <vt:lpstr>NimbusRomNo9L-Regu</vt:lpstr>
      <vt:lpstr>NimbusRomNo9L-ReguItal</vt:lpstr>
      <vt:lpstr>UniOfSurrey - MASTER DO NOT TOUCH</vt:lpstr>
      <vt:lpstr>Alpha-particle condensation in diluted (_ ^16)O at finite 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Relationship Between Neutron Star Mass and X-ray Burst Frequency</dc:title>
  <dc:creator>Nicky Evans</dc:creator>
  <cp:lastModifiedBy>Davies, Miriam (PG/R - Maths &amp; Physics)</cp:lastModifiedBy>
  <cp:revision>36</cp:revision>
  <dcterms:created xsi:type="dcterms:W3CDTF">2020-05-20T16:19:24Z</dcterms:created>
  <dcterms:modified xsi:type="dcterms:W3CDTF">2025-04-22T21:38:37Z</dcterms:modified>
</cp:coreProperties>
</file>