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529" r:id="rId3"/>
    <p:sldId id="597" r:id="rId4"/>
    <p:sldId id="595" r:id="rId5"/>
    <p:sldId id="531" r:id="rId6"/>
    <p:sldId id="530" r:id="rId7"/>
    <p:sldId id="267" r:id="rId8"/>
    <p:sldId id="532" r:id="rId9"/>
    <p:sldId id="593" r:id="rId10"/>
    <p:sldId id="414" r:id="rId11"/>
    <p:sldId id="434" r:id="rId12"/>
    <p:sldId id="258" r:id="rId13"/>
    <p:sldId id="594" r:id="rId14"/>
    <p:sldId id="480" r:id="rId15"/>
    <p:sldId id="475" r:id="rId16"/>
    <p:sldId id="433" r:id="rId17"/>
    <p:sldId id="483" r:id="rId18"/>
    <p:sldId id="346" r:id="rId19"/>
    <p:sldId id="489" r:id="rId20"/>
    <p:sldId id="488" r:id="rId21"/>
    <p:sldId id="481" r:id="rId22"/>
    <p:sldId id="490" r:id="rId23"/>
    <p:sldId id="491" r:id="rId24"/>
    <p:sldId id="482" r:id="rId25"/>
    <p:sldId id="492" r:id="rId26"/>
    <p:sldId id="440" r:id="rId27"/>
    <p:sldId id="474" r:id="rId28"/>
    <p:sldId id="596" r:id="rId29"/>
    <p:sldId id="602" r:id="rId30"/>
    <p:sldId id="598" r:id="rId31"/>
    <p:sldId id="4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0"/>
    <p:restoredTop sz="94615"/>
  </p:normalViewPr>
  <p:slideViewPr>
    <p:cSldViewPr snapToGrid="0">
      <p:cViewPr varScale="1">
        <p:scale>
          <a:sx n="106" d="100"/>
          <a:sy n="106" d="100"/>
        </p:scale>
        <p:origin x="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D2DF7-B1D9-3240-832A-EADC8A3B7285}" type="datetimeFigureOut">
              <a:rPr lang="en-US" smtClean="0"/>
              <a:t>4/19/25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DE93C-BE03-FE45-8478-4F5970BE3814}" type="slidenum">
              <a:rPr lang="en-US" smtClean="0"/>
              <a:t>‹#›</a:t>
            </a:fld>
            <a:endParaRPr lang="en-US"/>
          </a:p>
        </p:txBody>
      </p:sp>
    </p:spTree>
    <p:extLst>
      <p:ext uri="{BB962C8B-B14F-4D97-AF65-F5344CB8AC3E}">
        <p14:creationId xmlns:p14="http://schemas.microsoft.com/office/powerpoint/2010/main" val="71344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of two neutron separation energy, S_2n, as a function of atomic mass, A for the calcium isotopes (Z=20). The discontinuities at A=40 and A=48, reflect the shell closures for N=20 and N=28. </a:t>
            </a:r>
          </a:p>
        </p:txBody>
      </p:sp>
      <p:sp>
        <p:nvSpPr>
          <p:cNvPr id="4" name="Slide Number Placeholder 3"/>
          <p:cNvSpPr>
            <a:spLocks noGrp="1"/>
          </p:cNvSpPr>
          <p:nvPr>
            <p:ph type="sldNum" sz="quarter" idx="10"/>
          </p:nvPr>
        </p:nvSpPr>
        <p:spPr/>
        <p:txBody>
          <a:bodyPr/>
          <a:lstStyle/>
          <a:p>
            <a:fld id="{6AFF372E-13D8-0F4B-A284-4AF60AE07512}" type="slidenum">
              <a:rPr lang="en-US" smtClean="0"/>
              <a:t>7</a:t>
            </a:fld>
            <a:endParaRPr lang="en-US"/>
          </a:p>
        </p:txBody>
      </p:sp>
    </p:spTree>
    <p:extLst>
      <p:ext uri="{BB962C8B-B14F-4D97-AF65-F5344CB8AC3E}">
        <p14:creationId xmlns:p14="http://schemas.microsoft.com/office/powerpoint/2010/main" val="239589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16O and 40Ca which we widely consider as definitive doubly-magic nuclei but even in these the low-lying structure is dominated by excited rotational bands.</a:t>
            </a:r>
          </a:p>
        </p:txBody>
      </p:sp>
      <p:sp>
        <p:nvSpPr>
          <p:cNvPr id="4" name="Slide Number Placeholder 3"/>
          <p:cNvSpPr>
            <a:spLocks noGrp="1"/>
          </p:cNvSpPr>
          <p:nvPr>
            <p:ph type="sldNum" sz="quarter" idx="10"/>
          </p:nvPr>
        </p:nvSpPr>
        <p:spPr/>
        <p:txBody>
          <a:bodyPr/>
          <a:lstStyle/>
          <a:p>
            <a:fld id="{9B77DBD8-7D88-BA4A-A87A-0DBA89869D21}" type="slidenum">
              <a:rPr lang="en-US" smtClean="0"/>
              <a:t>26</a:t>
            </a:fld>
            <a:endParaRPr lang="en-US"/>
          </a:p>
        </p:txBody>
      </p:sp>
    </p:spTree>
    <p:extLst>
      <p:ext uri="{BB962C8B-B14F-4D97-AF65-F5344CB8AC3E}">
        <p14:creationId xmlns:p14="http://schemas.microsoft.com/office/powerpoint/2010/main" val="3529243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leave you with a spectacular speculation. The Hoyle state so important to astrophysics could be the </a:t>
            </a:r>
            <a:r>
              <a:rPr lang="en-US" dirty="0" err="1"/>
              <a:t>bandhead</a:t>
            </a:r>
            <a:r>
              <a:rPr lang="en-US" dirty="0"/>
              <a:t> of a highly deformed structure.</a:t>
            </a:r>
          </a:p>
        </p:txBody>
      </p:sp>
      <p:sp>
        <p:nvSpPr>
          <p:cNvPr id="4" name="Slide Number Placeholder 3"/>
          <p:cNvSpPr>
            <a:spLocks noGrp="1"/>
          </p:cNvSpPr>
          <p:nvPr>
            <p:ph type="sldNum" sz="quarter" idx="10"/>
          </p:nvPr>
        </p:nvSpPr>
        <p:spPr/>
        <p:txBody>
          <a:bodyPr/>
          <a:lstStyle/>
          <a:p>
            <a:fld id="{292ABD85-59B9-6547-9957-116D35FC1E0F}" type="slidenum">
              <a:rPr lang="en-US" smtClean="0"/>
              <a:t>27</a:t>
            </a:fld>
            <a:endParaRPr lang="en-US"/>
          </a:p>
        </p:txBody>
      </p:sp>
    </p:spTree>
    <p:extLst>
      <p:ext uri="{BB962C8B-B14F-4D97-AF65-F5344CB8AC3E}">
        <p14:creationId xmlns:p14="http://schemas.microsoft.com/office/powerpoint/2010/main" val="120695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whether we do have ”good vibrations”</a:t>
            </a:r>
          </a:p>
        </p:txBody>
      </p:sp>
      <p:sp>
        <p:nvSpPr>
          <p:cNvPr id="4" name="Slide Number Placeholder 3"/>
          <p:cNvSpPr>
            <a:spLocks noGrp="1"/>
          </p:cNvSpPr>
          <p:nvPr>
            <p:ph type="sldNum" sz="quarter" idx="5"/>
          </p:nvPr>
        </p:nvSpPr>
        <p:spPr/>
        <p:txBody>
          <a:bodyPr/>
          <a:lstStyle/>
          <a:p>
            <a:fld id="{30DC49FC-FB29-4F1D-9F70-349C46CEF1E2}" type="slidenum">
              <a:rPr lang="en-GB" smtClean="0"/>
              <a:t>31</a:t>
            </a:fld>
            <a:endParaRPr lang="en-GB"/>
          </a:p>
        </p:txBody>
      </p:sp>
    </p:spTree>
    <p:extLst>
      <p:ext uri="{BB962C8B-B14F-4D97-AF65-F5344CB8AC3E}">
        <p14:creationId xmlns:p14="http://schemas.microsoft.com/office/powerpoint/2010/main" val="83812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spectacular case of rotation. A </a:t>
            </a:r>
            <a:r>
              <a:rPr lang="en-US" dirty="0" err="1"/>
              <a:t>superdeformed</a:t>
            </a:r>
            <a:r>
              <a:rPr lang="en-US" dirty="0"/>
              <a:t> band in 152Dy with a highly regular I(I+1) structure – here seen from the gamma-ray spectrum.</a:t>
            </a:r>
          </a:p>
        </p:txBody>
      </p:sp>
      <p:sp>
        <p:nvSpPr>
          <p:cNvPr id="4" name="Slide Number Placeholder 3"/>
          <p:cNvSpPr>
            <a:spLocks noGrp="1"/>
          </p:cNvSpPr>
          <p:nvPr>
            <p:ph type="sldNum" sz="quarter" idx="10"/>
          </p:nvPr>
        </p:nvSpPr>
        <p:spPr/>
        <p:txBody>
          <a:bodyPr/>
          <a:lstStyle/>
          <a:p>
            <a:fld id="{DF5A0DBB-8E96-1A46-8FA5-CFCA7A6ADA09}" type="slidenum">
              <a:rPr lang="en-US" smtClean="0"/>
              <a:t>10</a:t>
            </a:fld>
            <a:endParaRPr lang="en-US"/>
          </a:p>
        </p:txBody>
      </p:sp>
    </p:spTree>
    <p:extLst>
      <p:ext uri="{BB962C8B-B14F-4D97-AF65-F5344CB8AC3E}">
        <p14:creationId xmlns:p14="http://schemas.microsoft.com/office/powerpoint/2010/main" val="338363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quadrupole moments across the nuclear chart: note these are normalized by ZR</a:t>
            </a:r>
            <a:r>
              <a:rPr lang="en-US" baseline="30000" dirty="0"/>
              <a:t>2</a:t>
            </a:r>
            <a:r>
              <a:rPr lang="en-US" dirty="0"/>
              <a:t> </a:t>
            </a:r>
          </a:p>
        </p:txBody>
      </p:sp>
      <p:sp>
        <p:nvSpPr>
          <p:cNvPr id="4" name="Slide Number Placeholder 3"/>
          <p:cNvSpPr>
            <a:spLocks noGrp="1"/>
          </p:cNvSpPr>
          <p:nvPr>
            <p:ph type="sldNum" sz="quarter" idx="5"/>
          </p:nvPr>
        </p:nvSpPr>
        <p:spPr/>
        <p:txBody>
          <a:bodyPr/>
          <a:lstStyle/>
          <a:p>
            <a:fld id="{30DC49FC-FB29-4F1D-9F70-349C46CEF1E2}" type="slidenum">
              <a:rPr lang="en-GB" smtClean="0"/>
              <a:t>12</a:t>
            </a:fld>
            <a:endParaRPr lang="en-GB"/>
          </a:p>
        </p:txBody>
      </p:sp>
    </p:spTree>
    <p:extLst>
      <p:ext uri="{BB962C8B-B14F-4D97-AF65-F5344CB8AC3E}">
        <p14:creationId xmlns:p14="http://schemas.microsoft.com/office/powerpoint/2010/main" val="232063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the pattern of excitation expected in a rotational nucleus. The ratio of 4+ to 2+ excitation energies is a key parameter.</a:t>
            </a:r>
          </a:p>
        </p:txBody>
      </p:sp>
      <p:sp>
        <p:nvSpPr>
          <p:cNvPr id="4" name="Slide Number Placeholder 3"/>
          <p:cNvSpPr>
            <a:spLocks noGrp="1"/>
          </p:cNvSpPr>
          <p:nvPr>
            <p:ph type="sldNum" sz="quarter" idx="5"/>
          </p:nvPr>
        </p:nvSpPr>
        <p:spPr/>
        <p:txBody>
          <a:bodyPr/>
          <a:lstStyle/>
          <a:p>
            <a:fld id="{30DC49FC-FB29-4F1D-9F70-349C46CEF1E2}" type="slidenum">
              <a:rPr lang="en-GB" smtClean="0"/>
              <a:t>14</a:t>
            </a:fld>
            <a:endParaRPr lang="en-GB"/>
          </a:p>
        </p:txBody>
      </p:sp>
    </p:spTree>
    <p:extLst>
      <p:ext uri="{BB962C8B-B14F-4D97-AF65-F5344CB8AC3E}">
        <p14:creationId xmlns:p14="http://schemas.microsoft.com/office/powerpoint/2010/main" val="158110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the R_42 ratios. We can see many nuclei get very close but not quite touching 3.33. However, something of a mystery is the smooth evolution away from the maximum so we see a smooth trend towards the vibrational limit of R_42 =2.0. </a:t>
            </a:r>
          </a:p>
        </p:txBody>
      </p:sp>
      <p:sp>
        <p:nvSpPr>
          <p:cNvPr id="4" name="Slide Number Placeholder 3"/>
          <p:cNvSpPr>
            <a:spLocks noGrp="1"/>
          </p:cNvSpPr>
          <p:nvPr>
            <p:ph type="sldNum" sz="quarter" idx="5"/>
          </p:nvPr>
        </p:nvSpPr>
        <p:spPr/>
        <p:txBody>
          <a:bodyPr/>
          <a:lstStyle/>
          <a:p>
            <a:fld id="{30DC49FC-FB29-4F1D-9F70-349C46CEF1E2}" type="slidenum">
              <a:rPr lang="en-GB" smtClean="0"/>
              <a:t>15</a:t>
            </a:fld>
            <a:endParaRPr lang="en-GB"/>
          </a:p>
        </p:txBody>
      </p:sp>
    </p:spTree>
    <p:extLst>
      <p:ext uri="{BB962C8B-B14F-4D97-AF65-F5344CB8AC3E}">
        <p14:creationId xmlns:p14="http://schemas.microsoft.com/office/powerpoint/2010/main" val="414774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best cases of rotational nuclei known. These plutonium nuclei have R_42 closest to the 3.33 prediction and have a highly regular I(I+1) spacing until a backbend around spin 26 </a:t>
            </a:r>
            <a:r>
              <a:rPr lang="en-US" dirty="0" err="1"/>
              <a:t>hbar</a:t>
            </a:r>
            <a:endParaRPr lang="en-US" dirty="0"/>
          </a:p>
        </p:txBody>
      </p:sp>
      <p:sp>
        <p:nvSpPr>
          <p:cNvPr id="4" name="Slide Number Placeholder 3"/>
          <p:cNvSpPr>
            <a:spLocks noGrp="1"/>
          </p:cNvSpPr>
          <p:nvPr>
            <p:ph type="sldNum" sz="quarter" idx="5"/>
          </p:nvPr>
        </p:nvSpPr>
        <p:spPr/>
        <p:txBody>
          <a:bodyPr/>
          <a:lstStyle/>
          <a:p>
            <a:fld id="{30DC49FC-FB29-4F1D-9F70-349C46CEF1E2}" type="slidenum">
              <a:rPr lang="en-GB" smtClean="0"/>
              <a:t>16</a:t>
            </a:fld>
            <a:endParaRPr lang="en-GB"/>
          </a:p>
        </p:txBody>
      </p:sp>
    </p:spTree>
    <p:extLst>
      <p:ext uri="{BB962C8B-B14F-4D97-AF65-F5344CB8AC3E}">
        <p14:creationId xmlns:p14="http://schemas.microsoft.com/office/powerpoint/2010/main" val="35061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0EE187-FE5B-3448-B539-498F66452E58}" type="slidenum">
              <a:rPr lang="en-US" smtClean="0"/>
              <a:t>18</a:t>
            </a:fld>
            <a:endParaRPr lang="en-US"/>
          </a:p>
        </p:txBody>
      </p:sp>
    </p:spTree>
    <p:extLst>
      <p:ext uri="{BB962C8B-B14F-4D97-AF65-F5344CB8AC3E}">
        <p14:creationId xmlns:p14="http://schemas.microsoft.com/office/powerpoint/2010/main" val="251022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B(E2) transition strengths to be very large in deformed nuclei representing contribution from the whole nuclear system. We see that, notably in heavy actinide region. Again, what we see is a smooth evolution of B(E2) not a phase transition.</a:t>
            </a:r>
          </a:p>
        </p:txBody>
      </p:sp>
      <p:sp>
        <p:nvSpPr>
          <p:cNvPr id="4" name="Slide Number Placeholder 3"/>
          <p:cNvSpPr>
            <a:spLocks noGrp="1"/>
          </p:cNvSpPr>
          <p:nvPr>
            <p:ph type="sldNum" sz="quarter" idx="5"/>
          </p:nvPr>
        </p:nvSpPr>
        <p:spPr/>
        <p:txBody>
          <a:bodyPr/>
          <a:lstStyle/>
          <a:p>
            <a:fld id="{30DC49FC-FB29-4F1D-9F70-349C46CEF1E2}" type="slidenum">
              <a:rPr lang="en-GB" smtClean="0"/>
              <a:t>21</a:t>
            </a:fld>
            <a:endParaRPr lang="en-GB"/>
          </a:p>
        </p:txBody>
      </p:sp>
    </p:spTree>
    <p:extLst>
      <p:ext uri="{BB962C8B-B14F-4D97-AF65-F5344CB8AC3E}">
        <p14:creationId xmlns:p14="http://schemas.microsoft.com/office/powerpoint/2010/main" val="268575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Quadrupole moments for various </a:t>
            </a:r>
            <a:r>
              <a:rPr lang="en-US" dirty="0" err="1"/>
              <a:t>Yb</a:t>
            </a:r>
            <a:r>
              <a:rPr lang="en-US" dirty="0"/>
              <a:t> isotopes. We see various observations. Quadrupole moments are large and positive. Note Q_0 is not defined for I=0. They are essentially flat as a function of angular momentum again supporting a rigid nuclear shape.</a:t>
            </a:r>
          </a:p>
        </p:txBody>
      </p:sp>
      <p:sp>
        <p:nvSpPr>
          <p:cNvPr id="4" name="Slide Number Placeholder 3"/>
          <p:cNvSpPr>
            <a:spLocks noGrp="1"/>
          </p:cNvSpPr>
          <p:nvPr>
            <p:ph type="sldNum" sz="quarter" idx="5"/>
          </p:nvPr>
        </p:nvSpPr>
        <p:spPr/>
        <p:txBody>
          <a:bodyPr/>
          <a:lstStyle/>
          <a:p>
            <a:fld id="{30DC49FC-FB29-4F1D-9F70-349C46CEF1E2}" type="slidenum">
              <a:rPr lang="en-GB" smtClean="0"/>
              <a:t>24</a:t>
            </a:fld>
            <a:endParaRPr lang="en-GB"/>
          </a:p>
        </p:txBody>
      </p:sp>
    </p:spTree>
    <p:extLst>
      <p:ext uri="{BB962C8B-B14F-4D97-AF65-F5344CB8AC3E}">
        <p14:creationId xmlns:p14="http://schemas.microsoft.com/office/powerpoint/2010/main" val="166981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4B76-8527-24AA-FABB-E99A88AAD3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2333611-11D8-AF96-4AE9-6F8C53403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86001E-F95A-D002-502D-D4ACA1E742E9}"/>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A6E5A5AA-5E99-06A0-2507-6C4D67ED1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14E0A-FAE6-DC33-57FF-6DA8F63D1CD5}"/>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2770049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D83C-3BCD-8494-2AD1-4D712C793BB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F12093-F22B-82E0-C33E-3DBEEB47C9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43A19A-69C3-5B5C-B3DE-2A1DD18E4AAE}"/>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55D01205-60A0-9963-2C65-6087B01AE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F8726-C8BD-6E49-1A06-FA3DF96C6DA7}"/>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321937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21FAB-AD9A-928F-DDB8-41C71B6A53E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5DF437B-CF90-6991-CDF2-9353D78A02A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B63F04-027B-FE96-7994-40692B21EDEE}"/>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D450B617-B5C2-4760-E161-6BDCF6095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5EC28-7330-4475-AA2D-B1EBE84E21E9}"/>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125276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p>
            <a:r>
              <a:t>Title Text</a:t>
            </a:r>
          </a:p>
        </p:txBody>
      </p:sp>
      <p:sp>
        <p:nvSpPr>
          <p:cNvPr id="136" name="Shape 136"/>
          <p:cNvSpPr>
            <a:spLocks noGrp="1"/>
          </p:cNvSpPr>
          <p:nvPr>
            <p:ph type="body" idx="1"/>
          </p:nvPr>
        </p:nvSpPr>
        <p:spPr>
          <a:xfrm>
            <a:off x="609601" y="3554642"/>
            <a:ext cx="10972800" cy="1596203"/>
          </a:xfrm>
          <a:prstGeom prst="rect">
            <a:avLst/>
          </a:prstGeom>
        </p:spPr>
        <p:txBody>
          <a:bodyPr/>
          <a:lstStyle>
            <a:lvl1pPr marL="208106" indent="-208106">
              <a:defRPr sz="1685"/>
            </a:lvl1pPr>
            <a:lvl2pPr marL="520265" indent="-208106">
              <a:defRPr sz="1685"/>
            </a:lvl2pPr>
            <a:lvl3pPr marL="832425" indent="-208106">
              <a:defRPr sz="1685"/>
            </a:lvl3pPr>
            <a:lvl4pPr marL="1144585" indent="-208106">
              <a:defRPr sz="1685"/>
            </a:lvl4pPr>
            <a:lvl5pPr marL="1456744" indent="-208106">
              <a:defRPr sz="1685"/>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prstGeom prst="rect">
            <a:avLst/>
          </a:prstGeom>
        </p:spPr>
        <p:txBody>
          <a:bodyPr>
            <a:normAutofit/>
          </a:bodyPr>
          <a:lstStyle/>
          <a:p>
            <a:fld id="{86CB4B4D-7CA3-9044-876B-883B54F8677D}" type="slidenum">
              <a:t>‹#›</a:t>
            </a:fld>
            <a:endParaRPr/>
          </a:p>
        </p:txBody>
      </p:sp>
    </p:spTree>
    <p:extLst>
      <p:ext uri="{BB962C8B-B14F-4D97-AF65-F5344CB8AC3E}">
        <p14:creationId xmlns:p14="http://schemas.microsoft.com/office/powerpoint/2010/main" val="18764389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Siz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093101-4FC9-4FE7-A2DC-E5DE69847687}" type="slidenum">
              <a:rPr lang="en-GB" smtClean="0"/>
              <a:pPr/>
              <a:t>‹#›</a:t>
            </a:fld>
            <a:endParaRPr lang="en-GB" dirty="0"/>
          </a:p>
        </p:txBody>
      </p:sp>
      <p:sp>
        <p:nvSpPr>
          <p:cNvPr id="4" name="Picture Placeholder 6"/>
          <p:cNvSpPr>
            <a:spLocks noGrp="1"/>
          </p:cNvSpPr>
          <p:nvPr>
            <p:ph type="pic" sz="quarter" idx="13" hasCustomPrompt="1"/>
          </p:nvPr>
        </p:nvSpPr>
        <p:spPr>
          <a:xfrm>
            <a:off x="0" y="0"/>
            <a:ext cx="12192000" cy="6858000"/>
          </a:xfrm>
        </p:spPr>
        <p:txBody>
          <a:bodyPr anchor="ctr"/>
          <a:lstStyle>
            <a:lvl1pPr marL="0" marR="0" indent="0" algn="ctr" defTabSz="456886" rtl="0" eaLnBrk="1" fontAlgn="auto" latinLnBrk="0" hangingPunct="1">
              <a:lnSpc>
                <a:spcPct val="100000"/>
              </a:lnSpc>
              <a:spcBef>
                <a:spcPct val="20000"/>
              </a:spcBef>
              <a:spcAft>
                <a:spcPts val="0"/>
              </a:spcAft>
              <a:buClrTx/>
              <a:buSzTx/>
              <a:buFont typeface="Arial"/>
              <a:buNone/>
              <a:tabLst/>
              <a:defRPr/>
            </a:lvl1pPr>
          </a:lstStyle>
          <a:p>
            <a:r>
              <a:rPr lang="en-US" dirty="0"/>
              <a:t>Drag image  to placeholder </a:t>
            </a:r>
            <a:br>
              <a:rPr lang="en-US" dirty="0"/>
            </a:br>
            <a:r>
              <a:rPr lang="en-US" dirty="0"/>
              <a:t>or click icon to add</a:t>
            </a:r>
          </a:p>
          <a:p>
            <a:endParaRPr lang="en-US" dirty="0"/>
          </a:p>
        </p:txBody>
      </p:sp>
    </p:spTree>
    <p:extLst>
      <p:ext uri="{BB962C8B-B14F-4D97-AF65-F5344CB8AC3E}">
        <p14:creationId xmlns:p14="http://schemas.microsoft.com/office/powerpoint/2010/main" val="210320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219779" y="6273297"/>
            <a:ext cx="521504" cy="365998"/>
          </a:xfrm>
        </p:spPr>
        <p:txBody>
          <a:bodyPr/>
          <a:lstStyle>
            <a:lvl1pPr>
              <a:defRPr sz="1687"/>
            </a:lvl1pPr>
          </a:lstStyle>
          <a:p>
            <a:fld id="{B7093101-4FC9-4FE7-A2DC-E5DE69847687}" type="slidenum">
              <a:rPr lang="en-GB" smtClean="0"/>
              <a:pPr/>
              <a:t>‹#›</a:t>
            </a:fld>
            <a:endParaRPr lang="en-GB" dirty="0"/>
          </a:p>
        </p:txBody>
      </p:sp>
      <p:sp>
        <p:nvSpPr>
          <p:cNvPr id="4" name="Title 1"/>
          <p:cNvSpPr>
            <a:spLocks noGrp="1"/>
          </p:cNvSpPr>
          <p:nvPr>
            <p:ph type="title" hasCustomPrompt="1"/>
          </p:nvPr>
        </p:nvSpPr>
        <p:spPr>
          <a:xfrm>
            <a:off x="609601" y="2419844"/>
            <a:ext cx="10972800" cy="856645"/>
          </a:xfrm>
        </p:spPr>
        <p:txBody>
          <a:bodyPr>
            <a:spAutoFit/>
          </a:bodyPr>
          <a:lstStyle>
            <a:lvl1pPr>
              <a:defRPr sz="5483"/>
            </a:lvl1pPr>
          </a:lstStyle>
          <a:p>
            <a:r>
              <a:rPr lang="en-GB" dirty="0"/>
              <a:t>Header style</a:t>
            </a:r>
            <a:endParaRPr lang="en-US" dirty="0"/>
          </a:p>
        </p:txBody>
      </p:sp>
      <p:sp>
        <p:nvSpPr>
          <p:cNvPr id="5" name="Text Placeholder 4"/>
          <p:cNvSpPr>
            <a:spLocks noGrp="1"/>
          </p:cNvSpPr>
          <p:nvPr>
            <p:ph type="body" sz="quarter" idx="11" hasCustomPrompt="1"/>
          </p:nvPr>
        </p:nvSpPr>
        <p:spPr>
          <a:xfrm>
            <a:off x="609229" y="3290635"/>
            <a:ext cx="6370822" cy="482633"/>
          </a:xfrm>
        </p:spPr>
        <p:txBody>
          <a:bodyPr>
            <a:spAutoFit/>
          </a:bodyPr>
          <a:lstStyle/>
          <a:p>
            <a:pPr lvl="0"/>
            <a:r>
              <a:rPr lang="en-GB" dirty="0"/>
              <a:t>Sub-header Style</a:t>
            </a:r>
          </a:p>
        </p:txBody>
      </p:sp>
    </p:spTree>
    <p:extLst>
      <p:ext uri="{BB962C8B-B14F-4D97-AF65-F5344CB8AC3E}">
        <p14:creationId xmlns:p14="http://schemas.microsoft.com/office/powerpoint/2010/main" val="3966891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219779" y="6273297"/>
            <a:ext cx="521504" cy="365998"/>
          </a:xfrm>
        </p:spPr>
        <p:txBody>
          <a:bodyPr/>
          <a:lstStyle>
            <a:lvl1pPr>
              <a:defRPr sz="1687"/>
            </a:lvl1pPr>
          </a:lstStyle>
          <a:p>
            <a:fld id="{B7093101-4FC9-4FE7-A2DC-E5DE69847687}" type="slidenum">
              <a:rPr lang="en-GB" smtClean="0"/>
              <a:pPr/>
              <a:t>‹#›</a:t>
            </a:fld>
            <a:endParaRPr lang="en-GB" dirty="0"/>
          </a:p>
        </p:txBody>
      </p:sp>
      <p:sp>
        <p:nvSpPr>
          <p:cNvPr id="4" name="Title 1"/>
          <p:cNvSpPr>
            <a:spLocks noGrp="1"/>
          </p:cNvSpPr>
          <p:nvPr>
            <p:ph type="title" hasCustomPrompt="1"/>
          </p:nvPr>
        </p:nvSpPr>
        <p:spPr>
          <a:xfrm>
            <a:off x="609601" y="2419844"/>
            <a:ext cx="10972800" cy="856645"/>
          </a:xfrm>
        </p:spPr>
        <p:txBody>
          <a:bodyPr>
            <a:spAutoFit/>
          </a:bodyPr>
          <a:lstStyle>
            <a:lvl1pPr>
              <a:defRPr sz="5483"/>
            </a:lvl1pPr>
          </a:lstStyle>
          <a:p>
            <a:r>
              <a:rPr lang="en-GB" dirty="0"/>
              <a:t>Header style</a:t>
            </a:r>
            <a:endParaRPr lang="en-US" dirty="0"/>
          </a:p>
        </p:txBody>
      </p:sp>
      <p:sp>
        <p:nvSpPr>
          <p:cNvPr id="5" name="Text Placeholder 4"/>
          <p:cNvSpPr>
            <a:spLocks noGrp="1"/>
          </p:cNvSpPr>
          <p:nvPr>
            <p:ph type="body" sz="quarter" idx="11" hasCustomPrompt="1"/>
          </p:nvPr>
        </p:nvSpPr>
        <p:spPr>
          <a:xfrm>
            <a:off x="609229" y="3290635"/>
            <a:ext cx="6370822" cy="482633"/>
          </a:xfrm>
        </p:spPr>
        <p:txBody>
          <a:bodyPr>
            <a:spAutoFit/>
          </a:bodyPr>
          <a:lstStyle/>
          <a:p>
            <a:pPr lvl="0"/>
            <a:r>
              <a:rPr lang="en-GB" dirty="0"/>
              <a:t>Sub-header Style</a:t>
            </a:r>
          </a:p>
        </p:txBody>
      </p:sp>
    </p:spTree>
    <p:extLst>
      <p:ext uri="{BB962C8B-B14F-4D97-AF65-F5344CB8AC3E}">
        <p14:creationId xmlns:p14="http://schemas.microsoft.com/office/powerpoint/2010/main" val="2903426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093101-4FC9-4FE7-A2DC-E5DE69847687}" type="slidenum">
              <a:rPr lang="en-GB" smtClean="0"/>
              <a:pPr/>
              <a:t>‹#›</a:t>
            </a:fld>
            <a:endParaRPr lang="en-GB" dirty="0"/>
          </a:p>
        </p:txBody>
      </p:sp>
      <p:sp>
        <p:nvSpPr>
          <p:cNvPr id="4" name="Picture Placeholder 6"/>
          <p:cNvSpPr>
            <a:spLocks noGrp="1"/>
          </p:cNvSpPr>
          <p:nvPr>
            <p:ph type="pic" sz="quarter" idx="13" hasCustomPrompt="1"/>
          </p:nvPr>
        </p:nvSpPr>
        <p:spPr>
          <a:xfrm>
            <a:off x="1149477" y="164804"/>
            <a:ext cx="9893046" cy="5564838"/>
          </a:xfrm>
        </p:spPr>
        <p:txBody>
          <a:bodyPr anchor="ctr"/>
          <a:lstStyle>
            <a:lvl1pPr marL="0" marR="0" indent="0" algn="ctr" defTabSz="456886" rtl="0" eaLnBrk="1" fontAlgn="auto" latinLnBrk="0" hangingPunct="1">
              <a:lnSpc>
                <a:spcPct val="100000"/>
              </a:lnSpc>
              <a:spcBef>
                <a:spcPct val="20000"/>
              </a:spcBef>
              <a:spcAft>
                <a:spcPts val="0"/>
              </a:spcAft>
              <a:buClrTx/>
              <a:buSzTx/>
              <a:buFont typeface="Arial"/>
              <a:buNone/>
              <a:tabLst/>
              <a:defRPr/>
            </a:lvl1pPr>
          </a:lstStyle>
          <a:p>
            <a:r>
              <a:rPr lang="en-US" dirty="0"/>
              <a:t>Drag image  to placeholder </a:t>
            </a:r>
            <a:br>
              <a:rPr lang="en-US" dirty="0"/>
            </a:br>
            <a:r>
              <a:rPr lang="en-US" dirty="0"/>
              <a:t>or click icon to add</a:t>
            </a:r>
          </a:p>
          <a:p>
            <a:endParaRPr lang="en-US" dirty="0"/>
          </a:p>
        </p:txBody>
      </p:sp>
      <p:sp>
        <p:nvSpPr>
          <p:cNvPr id="5" name="Text Placeholder 9"/>
          <p:cNvSpPr>
            <a:spLocks noGrp="1"/>
          </p:cNvSpPr>
          <p:nvPr>
            <p:ph type="body" sz="quarter" idx="14" hasCustomPrompt="1"/>
          </p:nvPr>
        </p:nvSpPr>
        <p:spPr>
          <a:xfrm>
            <a:off x="2837920" y="5997807"/>
            <a:ext cx="6516160" cy="405880"/>
          </a:xfrm>
        </p:spPr>
        <p:txBody>
          <a:bodyPr>
            <a:spAutoFit/>
          </a:bodyPr>
          <a:lstStyle>
            <a:lvl1pPr>
              <a:defRPr sz="2249" cap="none" baseline="0"/>
            </a:lvl1pPr>
            <a:lvl2pPr marL="456886" indent="0">
              <a:buNone/>
              <a:defRPr/>
            </a:lvl2pPr>
            <a:lvl3pPr>
              <a:defRPr sz="2249"/>
            </a:lvl3pPr>
            <a:lvl4pPr>
              <a:defRPr sz="2249"/>
            </a:lvl4pPr>
            <a:lvl5pPr>
              <a:defRPr sz="2249"/>
            </a:lvl5pPr>
          </a:lstStyle>
          <a:p>
            <a:pPr lvl="0"/>
            <a:r>
              <a:rPr lang="en-GB" dirty="0"/>
              <a:t>Body text style</a:t>
            </a:r>
          </a:p>
        </p:txBody>
      </p:sp>
    </p:spTree>
    <p:extLst>
      <p:ext uri="{BB962C8B-B14F-4D97-AF65-F5344CB8AC3E}">
        <p14:creationId xmlns:p14="http://schemas.microsoft.com/office/powerpoint/2010/main" val="96941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4FC0-75F5-A6BD-ED48-D07D03A939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35C96F-9A2D-7A6E-154F-9A1BD23692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EF55A-18DE-FBB3-B3FB-7EBFEFEEDB38}"/>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4762CC6E-365D-2D31-807D-E6923038C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943B9-DD6D-B710-C413-7230C52F7C82}"/>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38679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D102-BC4F-6A56-E55D-2F47238463A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49E2AC-3B48-B1AE-4D05-83364E616E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880DD0-E36F-9A5A-0B26-75956ED9BB10}"/>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803CEF5A-DBC0-9997-D0A6-426BB3F02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2EB61-7537-E160-27FE-4E367385739A}"/>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1017645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B4F5-988C-A8EF-7A5F-4E3541F923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175B17-E32F-ED46-ACD4-B6E981DD45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8407AF1-0A7A-289D-41CB-405741BE03D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6345C8-1D3A-7E4B-65C1-7424DB52C0B5}"/>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6" name="Footer Placeholder 5">
            <a:extLst>
              <a:ext uri="{FF2B5EF4-FFF2-40B4-BE49-F238E27FC236}">
                <a16:creationId xmlns:a16="http://schemas.microsoft.com/office/drawing/2014/main" id="{62E886C1-4228-5BF4-2B58-15B05841C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926D7-5F3B-34E2-E8F8-54E7FC179C7B}"/>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240551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28CE-840F-92F6-1348-5445E217996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1E4184-1D3A-703F-6C0F-D0AC563A6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C0C34D-4090-6B4A-F18F-E712C5B1989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0BF851-3F50-405F-CC67-459F7B1202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9A9D1D-FFF4-73A3-1F1F-662A2F9642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0EF68B-22FA-839B-E184-C961EC9C61FE}"/>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8" name="Footer Placeholder 7">
            <a:extLst>
              <a:ext uri="{FF2B5EF4-FFF2-40B4-BE49-F238E27FC236}">
                <a16:creationId xmlns:a16="http://schemas.microsoft.com/office/drawing/2014/main" id="{DBF40C6E-F028-D7CE-3541-637D93E17F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9151B5-C42D-BE5A-160D-69144A0E93D5}"/>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117020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9EDD-47A3-B4D6-CD3F-6901CBACDE0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83C993A-FEA6-0741-822C-1076B4D255F6}"/>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4" name="Footer Placeholder 3">
            <a:extLst>
              <a:ext uri="{FF2B5EF4-FFF2-40B4-BE49-F238E27FC236}">
                <a16:creationId xmlns:a16="http://schemas.microsoft.com/office/drawing/2014/main" id="{B077FF7D-B96F-BCA7-A9E8-2F28511420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D026A3-A909-187F-5768-3529AE8F09C1}"/>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180731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6DBF8C-015B-CD94-EA99-89C6FF44195D}"/>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3" name="Footer Placeholder 2">
            <a:extLst>
              <a:ext uri="{FF2B5EF4-FFF2-40B4-BE49-F238E27FC236}">
                <a16:creationId xmlns:a16="http://schemas.microsoft.com/office/drawing/2014/main" id="{D3B21B05-C84E-432B-974C-88AF100A40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0DD696-702D-DDF9-7FF9-7872EC6E5284}"/>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61326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7284-3165-C817-C4AE-DC03A9913B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7561EA-3417-D7CA-937F-FA8D317DC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08C901-0906-9980-074D-25B9512B8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47530A-0FD0-08BD-FD93-9BBD55C1051D}"/>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6" name="Footer Placeholder 5">
            <a:extLst>
              <a:ext uri="{FF2B5EF4-FFF2-40B4-BE49-F238E27FC236}">
                <a16:creationId xmlns:a16="http://schemas.microsoft.com/office/drawing/2014/main" id="{34B0DE40-0045-AB0E-AAA3-9C92A6AD7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D2FD8-CCF3-F223-D027-82BA9999D075}"/>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51887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AF4F-690C-8331-FEC1-E5E42F12D7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E5CB5A-1C32-1F98-FCFA-0C6D58EFC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55232-47C9-285C-A084-22E9F0E65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EC25DF-9DAE-4269-9AB9-E237583C6208}"/>
              </a:ext>
            </a:extLst>
          </p:cNvPr>
          <p:cNvSpPr>
            <a:spLocks noGrp="1"/>
          </p:cNvSpPr>
          <p:nvPr>
            <p:ph type="dt" sz="half" idx="10"/>
          </p:nvPr>
        </p:nvSpPr>
        <p:spPr/>
        <p:txBody>
          <a:bodyPr/>
          <a:lstStyle/>
          <a:p>
            <a:fld id="{2EBBF7CE-31CC-1A4F-9E43-7E13F1721B73}" type="datetimeFigureOut">
              <a:rPr lang="en-US" smtClean="0"/>
              <a:t>4/19/25</a:t>
            </a:fld>
            <a:endParaRPr lang="en-US"/>
          </a:p>
        </p:txBody>
      </p:sp>
      <p:sp>
        <p:nvSpPr>
          <p:cNvPr id="6" name="Footer Placeholder 5">
            <a:extLst>
              <a:ext uri="{FF2B5EF4-FFF2-40B4-BE49-F238E27FC236}">
                <a16:creationId xmlns:a16="http://schemas.microsoft.com/office/drawing/2014/main" id="{F289DEDA-9E97-5F44-5CF7-6111056D7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011322-6766-E7B4-CFF0-38E943E565B4}"/>
              </a:ext>
            </a:extLst>
          </p:cNvPr>
          <p:cNvSpPr>
            <a:spLocks noGrp="1"/>
          </p:cNvSpPr>
          <p:nvPr>
            <p:ph type="sldNum" sz="quarter" idx="12"/>
          </p:nvPr>
        </p:nvSpPr>
        <p:spPr/>
        <p:txBody>
          <a:bodyPr/>
          <a:lstStyle/>
          <a:p>
            <a:fld id="{D00A9B3B-C4DA-EA4B-A2F0-E864E6DEE764}" type="slidenum">
              <a:rPr lang="en-US" smtClean="0"/>
              <a:t>‹#›</a:t>
            </a:fld>
            <a:endParaRPr lang="en-US"/>
          </a:p>
        </p:txBody>
      </p:sp>
    </p:spTree>
    <p:extLst>
      <p:ext uri="{BB962C8B-B14F-4D97-AF65-F5344CB8AC3E}">
        <p14:creationId xmlns:p14="http://schemas.microsoft.com/office/powerpoint/2010/main" val="423693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523679-6992-7B4A-F94E-7A9555A90C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42C02A-0861-3615-42E1-C3EF0396B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3985EF-A2BB-07B8-6271-01F6744B8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BBF7CE-31CC-1A4F-9E43-7E13F1721B73}" type="datetimeFigureOut">
              <a:rPr lang="en-US" smtClean="0"/>
              <a:t>4/19/25</a:t>
            </a:fld>
            <a:endParaRPr lang="en-US"/>
          </a:p>
        </p:txBody>
      </p:sp>
      <p:sp>
        <p:nvSpPr>
          <p:cNvPr id="5" name="Footer Placeholder 4">
            <a:extLst>
              <a:ext uri="{FF2B5EF4-FFF2-40B4-BE49-F238E27FC236}">
                <a16:creationId xmlns:a16="http://schemas.microsoft.com/office/drawing/2014/main" id="{BFE13207-59A2-9299-31F5-B6745C461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B0B5CA-4853-8525-5005-38E81C1FB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0A9B3B-C4DA-EA4B-A2F0-E864E6DEE764}" type="slidenum">
              <a:rPr lang="en-US" smtClean="0"/>
              <a:t>‹#›</a:t>
            </a:fld>
            <a:endParaRPr lang="en-US"/>
          </a:p>
        </p:txBody>
      </p:sp>
    </p:spTree>
    <p:extLst>
      <p:ext uri="{BB962C8B-B14F-4D97-AF65-F5344CB8AC3E}">
        <p14:creationId xmlns:p14="http://schemas.microsoft.com/office/powerpoint/2010/main" val="364045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emf"/><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0E8-2D73-91CC-75A0-502311B86975}"/>
              </a:ext>
            </a:extLst>
          </p:cNvPr>
          <p:cNvSpPr>
            <a:spLocks noGrp="1"/>
          </p:cNvSpPr>
          <p:nvPr>
            <p:ph type="ctrTitle"/>
          </p:nvPr>
        </p:nvSpPr>
        <p:spPr>
          <a:xfrm>
            <a:off x="1674124" y="1776465"/>
            <a:ext cx="9144000" cy="2387600"/>
          </a:xfrm>
        </p:spPr>
        <p:txBody>
          <a:bodyPr>
            <a:normAutofit fontScale="90000"/>
          </a:bodyPr>
          <a:lstStyle/>
          <a:p>
            <a:r>
              <a:rPr lang="en-US" dirty="0"/>
              <a:t>Data driven approaches to learning about nuclear structure</a:t>
            </a:r>
          </a:p>
        </p:txBody>
      </p:sp>
      <p:sp>
        <p:nvSpPr>
          <p:cNvPr id="3" name="Subtitle 2">
            <a:extLst>
              <a:ext uri="{FF2B5EF4-FFF2-40B4-BE49-F238E27FC236}">
                <a16:creationId xmlns:a16="http://schemas.microsoft.com/office/drawing/2014/main" id="{67A412B2-9E80-C567-E6A3-A00DDEC43FB5}"/>
              </a:ext>
            </a:extLst>
          </p:cNvPr>
          <p:cNvSpPr>
            <a:spLocks noGrp="1"/>
          </p:cNvSpPr>
          <p:nvPr>
            <p:ph type="subTitle" idx="1"/>
          </p:nvPr>
        </p:nvSpPr>
        <p:spPr>
          <a:xfrm>
            <a:off x="1523999" y="4298074"/>
            <a:ext cx="9144000" cy="1655762"/>
          </a:xfrm>
        </p:spPr>
        <p:txBody>
          <a:bodyPr/>
          <a:lstStyle/>
          <a:p>
            <a:r>
              <a:rPr lang="en-US" dirty="0"/>
              <a:t>David Jenkins</a:t>
            </a:r>
          </a:p>
        </p:txBody>
      </p:sp>
      <p:pic>
        <p:nvPicPr>
          <p:cNvPr id="4" name="Picture 3">
            <a:extLst>
              <a:ext uri="{FF2B5EF4-FFF2-40B4-BE49-F238E27FC236}">
                <a16:creationId xmlns:a16="http://schemas.microsoft.com/office/drawing/2014/main" id="{041A9ACD-445A-7488-5D23-C341C93A402F}"/>
              </a:ext>
            </a:extLst>
          </p:cNvPr>
          <p:cNvPicPr>
            <a:picLocks noChangeAspect="1"/>
          </p:cNvPicPr>
          <p:nvPr/>
        </p:nvPicPr>
        <p:blipFill>
          <a:blip r:embed="rId2"/>
          <a:stretch>
            <a:fillRect/>
          </a:stretch>
        </p:blipFill>
        <p:spPr>
          <a:xfrm>
            <a:off x="4989336" y="5189110"/>
            <a:ext cx="2513576" cy="952949"/>
          </a:xfrm>
          <a:prstGeom prst="rect">
            <a:avLst/>
          </a:prstGeom>
        </p:spPr>
      </p:pic>
      <p:pic>
        <p:nvPicPr>
          <p:cNvPr id="5" name="Picture 4">
            <a:extLst>
              <a:ext uri="{FF2B5EF4-FFF2-40B4-BE49-F238E27FC236}">
                <a16:creationId xmlns:a16="http://schemas.microsoft.com/office/drawing/2014/main" id="{DDD07955-4763-FB54-FFAB-F4AABE759FC9}"/>
              </a:ext>
            </a:extLst>
          </p:cNvPr>
          <p:cNvPicPr>
            <a:picLocks noChangeAspect="1"/>
          </p:cNvPicPr>
          <p:nvPr/>
        </p:nvPicPr>
        <p:blipFill>
          <a:blip r:embed="rId3"/>
          <a:stretch>
            <a:fillRect/>
          </a:stretch>
        </p:blipFill>
        <p:spPr>
          <a:xfrm>
            <a:off x="1871692" y="5023288"/>
            <a:ext cx="1498600" cy="1358900"/>
          </a:xfrm>
          <a:prstGeom prst="rect">
            <a:avLst/>
          </a:prstGeom>
        </p:spPr>
      </p:pic>
      <p:pic>
        <p:nvPicPr>
          <p:cNvPr id="6" name="Picture 5">
            <a:extLst>
              <a:ext uri="{FF2B5EF4-FFF2-40B4-BE49-F238E27FC236}">
                <a16:creationId xmlns:a16="http://schemas.microsoft.com/office/drawing/2014/main" id="{33CD3466-D061-B634-20A3-7FB6D4540056}"/>
              </a:ext>
            </a:extLst>
          </p:cNvPr>
          <p:cNvPicPr>
            <a:picLocks noChangeAspect="1"/>
          </p:cNvPicPr>
          <p:nvPr/>
        </p:nvPicPr>
        <p:blipFill>
          <a:blip r:embed="rId4"/>
          <a:stretch>
            <a:fillRect/>
          </a:stretch>
        </p:blipFill>
        <p:spPr>
          <a:xfrm>
            <a:off x="9266889" y="4884534"/>
            <a:ext cx="1295400" cy="1562100"/>
          </a:xfrm>
          <a:prstGeom prst="rect">
            <a:avLst/>
          </a:prstGeom>
        </p:spPr>
      </p:pic>
      <p:pic>
        <p:nvPicPr>
          <p:cNvPr id="8" name="Picture 7" descr="Men holding a small black object&#10;&#10;AI-generated content may be incorrect.">
            <a:extLst>
              <a:ext uri="{FF2B5EF4-FFF2-40B4-BE49-F238E27FC236}">
                <a16:creationId xmlns:a16="http://schemas.microsoft.com/office/drawing/2014/main" id="{9E0E4F20-9815-932A-F83E-1BD57699B375}"/>
              </a:ext>
            </a:extLst>
          </p:cNvPr>
          <p:cNvPicPr>
            <a:picLocks noChangeAspect="1"/>
          </p:cNvPicPr>
          <p:nvPr/>
        </p:nvPicPr>
        <p:blipFill>
          <a:blip r:embed="rId5"/>
          <a:stretch>
            <a:fillRect/>
          </a:stretch>
        </p:blipFill>
        <p:spPr>
          <a:xfrm>
            <a:off x="8610496" y="0"/>
            <a:ext cx="3581504" cy="2385378"/>
          </a:xfrm>
          <a:prstGeom prst="rect">
            <a:avLst/>
          </a:prstGeom>
        </p:spPr>
      </p:pic>
    </p:spTree>
    <p:extLst>
      <p:ext uri="{BB962C8B-B14F-4D97-AF65-F5344CB8AC3E}">
        <p14:creationId xmlns:p14="http://schemas.microsoft.com/office/powerpoint/2010/main" val="351825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E9F12-D870-B14E-80A2-3CF7FBB85E41}"/>
              </a:ext>
            </a:extLst>
          </p:cNvPr>
          <p:cNvPicPr>
            <a:picLocks noChangeAspect="1"/>
          </p:cNvPicPr>
          <p:nvPr/>
        </p:nvPicPr>
        <p:blipFill>
          <a:blip r:embed="rId3"/>
          <a:stretch>
            <a:fillRect/>
          </a:stretch>
        </p:blipFill>
        <p:spPr>
          <a:xfrm>
            <a:off x="2456607" y="1359680"/>
            <a:ext cx="7512545" cy="5272441"/>
          </a:xfrm>
          <a:prstGeom prst="rect">
            <a:avLst/>
          </a:prstGeom>
        </p:spPr>
      </p:pic>
      <p:sp>
        <p:nvSpPr>
          <p:cNvPr id="2" name="TextBox 1">
            <a:extLst>
              <a:ext uri="{FF2B5EF4-FFF2-40B4-BE49-F238E27FC236}">
                <a16:creationId xmlns:a16="http://schemas.microsoft.com/office/drawing/2014/main" id="{34406CA8-455F-BD76-D2AB-1FEC90A09D51}"/>
              </a:ext>
            </a:extLst>
          </p:cNvPr>
          <p:cNvSpPr txBox="1"/>
          <p:nvPr/>
        </p:nvSpPr>
        <p:spPr>
          <a:xfrm>
            <a:off x="606379" y="639242"/>
            <a:ext cx="7398885" cy="523220"/>
          </a:xfrm>
          <a:prstGeom prst="rect">
            <a:avLst/>
          </a:prstGeom>
          <a:noFill/>
        </p:spPr>
        <p:txBody>
          <a:bodyPr wrap="none" rtlCol="0">
            <a:spAutoFit/>
          </a:bodyPr>
          <a:lstStyle/>
          <a:p>
            <a:r>
              <a:rPr lang="en-US" sz="2800" b="1" dirty="0"/>
              <a:t>Paradigm Shift Number 3: </a:t>
            </a:r>
            <a:r>
              <a:rPr lang="en-US" sz="2800" b="1" dirty="0" err="1"/>
              <a:t>Superdeformation</a:t>
            </a:r>
            <a:endParaRPr lang="en-US" sz="2800" b="1" dirty="0"/>
          </a:p>
        </p:txBody>
      </p:sp>
    </p:spTree>
    <p:extLst>
      <p:ext uri="{BB962C8B-B14F-4D97-AF65-F5344CB8AC3E}">
        <p14:creationId xmlns:p14="http://schemas.microsoft.com/office/powerpoint/2010/main" val="309655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991FD-B196-BE44-976F-7EAFE51E726F}"/>
              </a:ext>
            </a:extLst>
          </p:cNvPr>
          <p:cNvSpPr>
            <a:spLocks noGrp="1"/>
          </p:cNvSpPr>
          <p:nvPr>
            <p:ph type="sldNum" sz="quarter" idx="10"/>
          </p:nvPr>
        </p:nvSpPr>
        <p:spPr/>
        <p:txBody>
          <a:bodyPr/>
          <a:lstStyle/>
          <a:p>
            <a:fld id="{B7093101-4FC9-4FE7-A2DC-E5DE69847687}" type="slidenum">
              <a:rPr lang="en-GB" smtClean="0"/>
              <a:pPr/>
              <a:t>11</a:t>
            </a:fld>
            <a:endParaRPr lang="en-GB" dirty="0"/>
          </a:p>
        </p:txBody>
      </p:sp>
      <p:sp>
        <p:nvSpPr>
          <p:cNvPr id="4" name="Title 3">
            <a:extLst>
              <a:ext uri="{FF2B5EF4-FFF2-40B4-BE49-F238E27FC236}">
                <a16:creationId xmlns:a16="http://schemas.microsoft.com/office/drawing/2014/main" id="{7E3CD30D-9027-BD4D-B16A-FF30F3320DD6}"/>
              </a:ext>
            </a:extLst>
          </p:cNvPr>
          <p:cNvSpPr>
            <a:spLocks noGrp="1"/>
          </p:cNvSpPr>
          <p:nvPr>
            <p:ph type="title"/>
          </p:nvPr>
        </p:nvSpPr>
        <p:spPr>
          <a:xfrm>
            <a:off x="440402" y="401704"/>
            <a:ext cx="8462210" cy="1429621"/>
          </a:xfrm>
        </p:spPr>
        <p:txBody>
          <a:bodyPr/>
          <a:lstStyle/>
          <a:p>
            <a:r>
              <a:rPr lang="en-US" dirty="0"/>
              <a:t>How well defined are rotations in nuclei?</a:t>
            </a:r>
          </a:p>
        </p:txBody>
      </p:sp>
      <p:pic>
        <p:nvPicPr>
          <p:cNvPr id="3" name="Picture 2">
            <a:extLst>
              <a:ext uri="{FF2B5EF4-FFF2-40B4-BE49-F238E27FC236}">
                <a16:creationId xmlns:a16="http://schemas.microsoft.com/office/drawing/2014/main" id="{7E3FBB98-AF6C-754F-EC6B-57308E6FCAAE}"/>
              </a:ext>
            </a:extLst>
          </p:cNvPr>
          <p:cNvPicPr>
            <a:picLocks noChangeAspect="1"/>
          </p:cNvPicPr>
          <p:nvPr/>
        </p:nvPicPr>
        <p:blipFill>
          <a:blip r:embed="rId2"/>
          <a:stretch>
            <a:fillRect/>
          </a:stretch>
        </p:blipFill>
        <p:spPr>
          <a:xfrm>
            <a:off x="4671507" y="1190332"/>
            <a:ext cx="6376474" cy="5265964"/>
          </a:xfrm>
          <a:prstGeom prst="rect">
            <a:avLst/>
          </a:prstGeom>
        </p:spPr>
      </p:pic>
    </p:spTree>
    <p:extLst>
      <p:ext uri="{BB962C8B-B14F-4D97-AF65-F5344CB8AC3E}">
        <p14:creationId xmlns:p14="http://schemas.microsoft.com/office/powerpoint/2010/main" val="162876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093101-4FC9-4FE7-A2DC-E5DE69847687}" type="slidenum">
              <a:rPr lang="en-GB" smtClean="0"/>
              <a:t>12</a:t>
            </a:fld>
            <a:endParaRPr lang="en-GB"/>
          </a:p>
        </p:txBody>
      </p:sp>
      <p:sp>
        <p:nvSpPr>
          <p:cNvPr id="10" name="Text Placeholder 9"/>
          <p:cNvSpPr>
            <a:spLocks noGrp="1"/>
          </p:cNvSpPr>
          <p:nvPr>
            <p:ph type="body" sz="quarter" idx="14"/>
          </p:nvPr>
        </p:nvSpPr>
        <p:spPr>
          <a:xfrm>
            <a:off x="2911031" y="6200780"/>
            <a:ext cx="5699569" cy="405880"/>
          </a:xfrm>
        </p:spPr>
        <p:txBody>
          <a:bodyPr/>
          <a:lstStyle/>
          <a:p>
            <a:r>
              <a:rPr lang="en-GB" dirty="0"/>
              <a:t>NB Q is only defined for states with </a:t>
            </a:r>
          </a:p>
        </p:txBody>
      </p:sp>
      <p:pic>
        <p:nvPicPr>
          <p:cNvPr id="6" name="Picture 5">
            <a:extLst>
              <a:ext uri="{FF2B5EF4-FFF2-40B4-BE49-F238E27FC236}">
                <a16:creationId xmlns:a16="http://schemas.microsoft.com/office/drawing/2014/main" id="{8097D97C-FE9E-C644-900F-51C0967982EA}"/>
              </a:ext>
            </a:extLst>
          </p:cNvPr>
          <p:cNvPicPr>
            <a:picLocks noChangeAspect="1"/>
          </p:cNvPicPr>
          <p:nvPr/>
        </p:nvPicPr>
        <p:blipFill>
          <a:blip r:embed="rId3"/>
          <a:stretch>
            <a:fillRect/>
          </a:stretch>
        </p:blipFill>
        <p:spPr>
          <a:xfrm>
            <a:off x="1582056" y="48213"/>
            <a:ext cx="8084457" cy="5736496"/>
          </a:xfrm>
          <a:prstGeom prst="rect">
            <a:avLst/>
          </a:prstGeom>
        </p:spPr>
      </p:pic>
      <p:pic>
        <p:nvPicPr>
          <p:cNvPr id="2" name="Picture 1">
            <a:extLst>
              <a:ext uri="{FF2B5EF4-FFF2-40B4-BE49-F238E27FC236}">
                <a16:creationId xmlns:a16="http://schemas.microsoft.com/office/drawing/2014/main" id="{56A22BA2-6A75-6C48-9D06-3C26C266FE0E}"/>
              </a:ext>
            </a:extLst>
          </p:cNvPr>
          <p:cNvPicPr>
            <a:picLocks noChangeAspect="1"/>
          </p:cNvPicPr>
          <p:nvPr/>
        </p:nvPicPr>
        <p:blipFill>
          <a:blip r:embed="rId4"/>
          <a:stretch>
            <a:fillRect/>
          </a:stretch>
        </p:blipFill>
        <p:spPr>
          <a:xfrm>
            <a:off x="7558964" y="6287672"/>
            <a:ext cx="571314" cy="232096"/>
          </a:xfrm>
          <a:prstGeom prst="rect">
            <a:avLst/>
          </a:prstGeom>
        </p:spPr>
      </p:pic>
    </p:spTree>
    <p:extLst>
      <p:ext uri="{BB962C8B-B14F-4D97-AF65-F5344CB8AC3E}">
        <p14:creationId xmlns:p14="http://schemas.microsoft.com/office/powerpoint/2010/main" val="1640667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D9A6D-88B2-5500-B3CF-04613C9E3E73}"/>
              </a:ext>
            </a:extLst>
          </p:cNvPr>
          <p:cNvPicPr>
            <a:picLocks noChangeAspect="1"/>
          </p:cNvPicPr>
          <p:nvPr/>
        </p:nvPicPr>
        <p:blipFill>
          <a:blip r:embed="rId2"/>
          <a:stretch>
            <a:fillRect/>
          </a:stretch>
        </p:blipFill>
        <p:spPr>
          <a:xfrm>
            <a:off x="0" y="120263"/>
            <a:ext cx="9800387" cy="3251090"/>
          </a:xfrm>
          <a:prstGeom prst="rect">
            <a:avLst/>
          </a:prstGeom>
        </p:spPr>
      </p:pic>
      <p:pic>
        <p:nvPicPr>
          <p:cNvPr id="5" name="Picture 4">
            <a:extLst>
              <a:ext uri="{FF2B5EF4-FFF2-40B4-BE49-F238E27FC236}">
                <a16:creationId xmlns:a16="http://schemas.microsoft.com/office/drawing/2014/main" id="{F6428182-939C-B362-DCDB-289BD76082F2}"/>
              </a:ext>
            </a:extLst>
          </p:cNvPr>
          <p:cNvPicPr>
            <a:picLocks noChangeAspect="1"/>
          </p:cNvPicPr>
          <p:nvPr/>
        </p:nvPicPr>
        <p:blipFill>
          <a:blip r:embed="rId3"/>
          <a:stretch>
            <a:fillRect/>
          </a:stretch>
        </p:blipFill>
        <p:spPr>
          <a:xfrm>
            <a:off x="6444034" y="2959281"/>
            <a:ext cx="5397499" cy="4017989"/>
          </a:xfrm>
          <a:prstGeom prst="rect">
            <a:avLst/>
          </a:prstGeom>
        </p:spPr>
      </p:pic>
    </p:spTree>
    <p:extLst>
      <p:ext uri="{BB962C8B-B14F-4D97-AF65-F5344CB8AC3E}">
        <p14:creationId xmlns:p14="http://schemas.microsoft.com/office/powerpoint/2010/main" val="271480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4A990C-45D5-ED4B-80D1-AE4E19E78502}"/>
              </a:ext>
            </a:extLst>
          </p:cNvPr>
          <p:cNvSpPr>
            <a:spLocks noGrp="1"/>
          </p:cNvSpPr>
          <p:nvPr>
            <p:ph type="sldNum" sz="quarter" idx="10"/>
          </p:nvPr>
        </p:nvSpPr>
        <p:spPr/>
        <p:txBody>
          <a:bodyPr/>
          <a:lstStyle/>
          <a:p>
            <a:fld id="{B7093101-4FC9-4FE7-A2DC-E5DE69847687}" type="slidenum">
              <a:rPr lang="en-GB" smtClean="0"/>
              <a:pPr/>
              <a:t>14</a:t>
            </a:fld>
            <a:endParaRPr lang="en-GB" dirty="0"/>
          </a:p>
        </p:txBody>
      </p:sp>
      <p:pic>
        <p:nvPicPr>
          <p:cNvPr id="9" name="Picture 8">
            <a:extLst>
              <a:ext uri="{FF2B5EF4-FFF2-40B4-BE49-F238E27FC236}">
                <a16:creationId xmlns:a16="http://schemas.microsoft.com/office/drawing/2014/main" id="{72B4F78A-96EA-B848-8C94-3797A356A338}"/>
              </a:ext>
            </a:extLst>
          </p:cNvPr>
          <p:cNvPicPr>
            <a:picLocks noChangeAspect="1"/>
          </p:cNvPicPr>
          <p:nvPr/>
        </p:nvPicPr>
        <p:blipFill>
          <a:blip r:embed="rId3"/>
          <a:stretch>
            <a:fillRect/>
          </a:stretch>
        </p:blipFill>
        <p:spPr>
          <a:xfrm>
            <a:off x="1867033" y="691655"/>
            <a:ext cx="8217740" cy="5821864"/>
          </a:xfrm>
          <a:prstGeom prst="rect">
            <a:avLst/>
          </a:prstGeom>
        </p:spPr>
      </p:pic>
    </p:spTree>
    <p:extLst>
      <p:ext uri="{BB962C8B-B14F-4D97-AF65-F5344CB8AC3E}">
        <p14:creationId xmlns:p14="http://schemas.microsoft.com/office/powerpoint/2010/main" val="413626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6160F8-C86A-6448-9627-66821C9A44C3}"/>
              </a:ext>
            </a:extLst>
          </p:cNvPr>
          <p:cNvSpPr>
            <a:spLocks noGrp="1"/>
          </p:cNvSpPr>
          <p:nvPr>
            <p:ph type="sldNum" sz="quarter" idx="12"/>
          </p:nvPr>
        </p:nvSpPr>
        <p:spPr/>
        <p:txBody>
          <a:bodyPr/>
          <a:lstStyle/>
          <a:p>
            <a:fld id="{71778AFF-6D50-E746-8AFE-5C73994DE2E9}" type="slidenum">
              <a:rPr lang="en-US" smtClean="0"/>
              <a:t>15</a:t>
            </a:fld>
            <a:endParaRPr lang="en-US"/>
          </a:p>
        </p:txBody>
      </p:sp>
      <p:pic>
        <p:nvPicPr>
          <p:cNvPr id="6" name="Picture 5">
            <a:extLst>
              <a:ext uri="{FF2B5EF4-FFF2-40B4-BE49-F238E27FC236}">
                <a16:creationId xmlns:a16="http://schemas.microsoft.com/office/drawing/2014/main" id="{E3551986-3F0B-C84D-AE47-901BDC5259F8}"/>
              </a:ext>
            </a:extLst>
          </p:cNvPr>
          <p:cNvPicPr>
            <a:picLocks noChangeAspect="1"/>
          </p:cNvPicPr>
          <p:nvPr/>
        </p:nvPicPr>
        <p:blipFill>
          <a:blip r:embed="rId3"/>
          <a:stretch>
            <a:fillRect/>
          </a:stretch>
        </p:blipFill>
        <p:spPr>
          <a:xfrm>
            <a:off x="1065783" y="1111491"/>
            <a:ext cx="8698435" cy="5463480"/>
          </a:xfrm>
          <a:prstGeom prst="rect">
            <a:avLst/>
          </a:prstGeom>
        </p:spPr>
      </p:pic>
      <p:sp>
        <p:nvSpPr>
          <p:cNvPr id="7" name="TextBox 6">
            <a:extLst>
              <a:ext uri="{FF2B5EF4-FFF2-40B4-BE49-F238E27FC236}">
                <a16:creationId xmlns:a16="http://schemas.microsoft.com/office/drawing/2014/main" id="{F99E2504-1FED-784B-84C8-CE00421303D0}"/>
              </a:ext>
            </a:extLst>
          </p:cNvPr>
          <p:cNvSpPr txBox="1"/>
          <p:nvPr/>
        </p:nvSpPr>
        <p:spPr>
          <a:xfrm>
            <a:off x="743066" y="499353"/>
            <a:ext cx="2457724" cy="523220"/>
          </a:xfrm>
          <a:prstGeom prst="rect">
            <a:avLst/>
          </a:prstGeom>
          <a:noFill/>
        </p:spPr>
        <p:txBody>
          <a:bodyPr wrap="none" rtlCol="0">
            <a:spAutoFit/>
          </a:bodyPr>
          <a:lstStyle/>
          <a:p>
            <a:r>
              <a:rPr lang="en-US" sz="2800" dirty="0"/>
              <a:t>R</a:t>
            </a:r>
            <a:r>
              <a:rPr lang="en-US" sz="2800" baseline="-25000" dirty="0"/>
              <a:t>4</a:t>
            </a:r>
            <a:r>
              <a:rPr lang="en-US" sz="2800" dirty="0"/>
              <a:t> = E(4</a:t>
            </a:r>
            <a:r>
              <a:rPr lang="en-US" sz="2800" baseline="30000" dirty="0"/>
              <a:t>+</a:t>
            </a:r>
            <a:r>
              <a:rPr lang="en-US" sz="2800" dirty="0"/>
              <a:t>)/E(2</a:t>
            </a:r>
            <a:r>
              <a:rPr lang="en-US" sz="2800" baseline="30000" dirty="0"/>
              <a:t>+</a:t>
            </a:r>
            <a:r>
              <a:rPr lang="en-US" sz="2800" dirty="0"/>
              <a:t>)</a:t>
            </a:r>
          </a:p>
        </p:txBody>
      </p:sp>
    </p:spTree>
    <p:extLst>
      <p:ext uri="{BB962C8B-B14F-4D97-AF65-F5344CB8AC3E}">
        <p14:creationId xmlns:p14="http://schemas.microsoft.com/office/powerpoint/2010/main" val="170963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8BDD6F-E3BD-1746-9869-2524A5334D62}"/>
              </a:ext>
            </a:extLst>
          </p:cNvPr>
          <p:cNvPicPr>
            <a:picLocks noChangeAspect="1"/>
          </p:cNvPicPr>
          <p:nvPr/>
        </p:nvPicPr>
        <p:blipFill>
          <a:blip r:embed="rId3"/>
          <a:stretch>
            <a:fillRect/>
          </a:stretch>
        </p:blipFill>
        <p:spPr>
          <a:xfrm>
            <a:off x="3773674" y="369752"/>
            <a:ext cx="4470630" cy="6381987"/>
          </a:xfrm>
          <a:prstGeom prst="rect">
            <a:avLst/>
          </a:prstGeom>
        </p:spPr>
      </p:pic>
      <p:pic>
        <p:nvPicPr>
          <p:cNvPr id="2" name="Picture 1">
            <a:extLst>
              <a:ext uri="{FF2B5EF4-FFF2-40B4-BE49-F238E27FC236}">
                <a16:creationId xmlns:a16="http://schemas.microsoft.com/office/drawing/2014/main" id="{920F5C5B-75F6-6193-B131-D8183118A2E3}"/>
              </a:ext>
            </a:extLst>
          </p:cNvPr>
          <p:cNvPicPr>
            <a:picLocks noChangeAspect="1"/>
          </p:cNvPicPr>
          <p:nvPr/>
        </p:nvPicPr>
        <p:blipFill>
          <a:blip r:embed="rId4"/>
          <a:stretch>
            <a:fillRect/>
          </a:stretch>
        </p:blipFill>
        <p:spPr>
          <a:xfrm>
            <a:off x="1763113" y="4585261"/>
            <a:ext cx="2337194" cy="1079798"/>
          </a:xfrm>
          <a:prstGeom prst="rect">
            <a:avLst/>
          </a:prstGeom>
        </p:spPr>
      </p:pic>
    </p:spTree>
    <p:extLst>
      <p:ext uri="{BB962C8B-B14F-4D97-AF65-F5344CB8AC3E}">
        <p14:creationId xmlns:p14="http://schemas.microsoft.com/office/powerpoint/2010/main" val="2233123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2C92A0-35C9-5944-BB66-AF7EAB1DE876}"/>
              </a:ext>
            </a:extLst>
          </p:cNvPr>
          <p:cNvSpPr>
            <a:spLocks noGrp="1"/>
          </p:cNvSpPr>
          <p:nvPr>
            <p:ph type="sldNum" sz="quarter" idx="12"/>
          </p:nvPr>
        </p:nvSpPr>
        <p:spPr/>
        <p:txBody>
          <a:bodyPr/>
          <a:lstStyle/>
          <a:p>
            <a:fld id="{71778AFF-6D50-E746-8AFE-5C73994DE2E9}" type="slidenum">
              <a:rPr lang="en-US" smtClean="0"/>
              <a:t>17</a:t>
            </a:fld>
            <a:endParaRPr lang="en-US"/>
          </a:p>
        </p:txBody>
      </p:sp>
      <p:pic>
        <p:nvPicPr>
          <p:cNvPr id="5" name="Picture 4">
            <a:extLst>
              <a:ext uri="{FF2B5EF4-FFF2-40B4-BE49-F238E27FC236}">
                <a16:creationId xmlns:a16="http://schemas.microsoft.com/office/drawing/2014/main" id="{8E672167-AD2D-3444-AF75-4629D8A23610}"/>
              </a:ext>
            </a:extLst>
          </p:cNvPr>
          <p:cNvPicPr>
            <a:picLocks noChangeAspect="1"/>
          </p:cNvPicPr>
          <p:nvPr/>
        </p:nvPicPr>
        <p:blipFill>
          <a:blip r:embed="rId2"/>
          <a:stretch>
            <a:fillRect/>
          </a:stretch>
        </p:blipFill>
        <p:spPr>
          <a:xfrm>
            <a:off x="1346125" y="136525"/>
            <a:ext cx="6125418" cy="1148516"/>
          </a:xfrm>
          <a:prstGeom prst="rect">
            <a:avLst/>
          </a:prstGeom>
        </p:spPr>
      </p:pic>
      <p:pic>
        <p:nvPicPr>
          <p:cNvPr id="6" name="Picture 5">
            <a:extLst>
              <a:ext uri="{FF2B5EF4-FFF2-40B4-BE49-F238E27FC236}">
                <a16:creationId xmlns:a16="http://schemas.microsoft.com/office/drawing/2014/main" id="{C7BFD7EC-1BC1-D14B-B831-456F1DADC354}"/>
              </a:ext>
            </a:extLst>
          </p:cNvPr>
          <p:cNvPicPr>
            <a:picLocks noChangeAspect="1"/>
          </p:cNvPicPr>
          <p:nvPr/>
        </p:nvPicPr>
        <p:blipFill>
          <a:blip r:embed="rId3"/>
          <a:stretch>
            <a:fillRect/>
          </a:stretch>
        </p:blipFill>
        <p:spPr>
          <a:xfrm>
            <a:off x="1825096" y="1489252"/>
            <a:ext cx="8082295" cy="5232223"/>
          </a:xfrm>
          <a:prstGeom prst="rect">
            <a:avLst/>
          </a:prstGeom>
        </p:spPr>
      </p:pic>
    </p:spTree>
    <p:extLst>
      <p:ext uri="{BB962C8B-B14F-4D97-AF65-F5344CB8AC3E}">
        <p14:creationId xmlns:p14="http://schemas.microsoft.com/office/powerpoint/2010/main" val="77033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sh. U. Chemistry colloquium.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372" t="21670" r="8066" b="4814"/>
          <a:stretch/>
        </p:blipFill>
        <p:spPr>
          <a:xfrm>
            <a:off x="1393918" y="912609"/>
            <a:ext cx="8819465" cy="5418217"/>
          </a:xfrm>
        </p:spPr>
      </p:pic>
      <p:sp>
        <p:nvSpPr>
          <p:cNvPr id="2" name="TextBox 1"/>
          <p:cNvSpPr txBox="1"/>
          <p:nvPr/>
        </p:nvSpPr>
        <p:spPr>
          <a:xfrm>
            <a:off x="7422991" y="1889896"/>
            <a:ext cx="3375091" cy="491994"/>
          </a:xfrm>
          <a:prstGeom prst="rect">
            <a:avLst/>
          </a:prstGeom>
          <a:noFill/>
          <a:ln>
            <a:solidFill>
              <a:schemeClr val="tx1"/>
            </a:solidFill>
          </a:ln>
        </p:spPr>
        <p:txBody>
          <a:bodyPr wrap="none" rtlCol="0">
            <a:spAutoFit/>
          </a:bodyPr>
          <a:lstStyle/>
          <a:p>
            <a:r>
              <a:rPr lang="en-US" sz="2597" dirty="0"/>
              <a:t>1 cm</a:t>
            </a:r>
            <a:r>
              <a:rPr lang="en-US" sz="2597" baseline="30000" dirty="0"/>
              <a:t>-1 </a:t>
            </a:r>
            <a:r>
              <a:rPr lang="en-US" sz="2597" dirty="0"/>
              <a:t>= 1.24 x 10</a:t>
            </a:r>
            <a:r>
              <a:rPr lang="en-US" sz="2597" baseline="30000" dirty="0"/>
              <a:t>-4</a:t>
            </a:r>
            <a:r>
              <a:rPr lang="en-US" sz="2597" dirty="0"/>
              <a:t> </a:t>
            </a:r>
            <a:r>
              <a:rPr lang="en-US" sz="2597" dirty="0" err="1"/>
              <a:t>eV</a:t>
            </a:r>
            <a:r>
              <a:rPr lang="en-US" sz="2597" dirty="0"/>
              <a:t>  </a:t>
            </a:r>
          </a:p>
        </p:txBody>
      </p:sp>
    </p:spTree>
    <p:extLst>
      <p:ext uri="{BB962C8B-B14F-4D97-AF65-F5344CB8AC3E}">
        <p14:creationId xmlns:p14="http://schemas.microsoft.com/office/powerpoint/2010/main" val="3992076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1D3488-E903-24E4-9F74-CE9B33AEB99B}"/>
              </a:ext>
            </a:extLst>
          </p:cNvPr>
          <p:cNvSpPr>
            <a:spLocks noGrp="1"/>
          </p:cNvSpPr>
          <p:nvPr>
            <p:ph type="sldNum" sz="quarter" idx="12"/>
          </p:nvPr>
        </p:nvSpPr>
        <p:spPr/>
        <p:txBody>
          <a:bodyPr/>
          <a:lstStyle/>
          <a:p>
            <a:fld id="{71778AFF-6D50-E746-8AFE-5C73994DE2E9}" type="slidenum">
              <a:rPr lang="en-US" smtClean="0"/>
              <a:t>19</a:t>
            </a:fld>
            <a:endParaRPr lang="en-US"/>
          </a:p>
        </p:txBody>
      </p:sp>
      <p:pic>
        <p:nvPicPr>
          <p:cNvPr id="5" name="Picture 4">
            <a:extLst>
              <a:ext uri="{FF2B5EF4-FFF2-40B4-BE49-F238E27FC236}">
                <a16:creationId xmlns:a16="http://schemas.microsoft.com/office/drawing/2014/main" id="{C83FB99D-4AF6-E4DB-4BAC-8E4ECB0812DE}"/>
              </a:ext>
            </a:extLst>
          </p:cNvPr>
          <p:cNvPicPr>
            <a:picLocks noChangeAspect="1"/>
          </p:cNvPicPr>
          <p:nvPr/>
        </p:nvPicPr>
        <p:blipFill>
          <a:blip r:embed="rId2"/>
          <a:stretch>
            <a:fillRect/>
          </a:stretch>
        </p:blipFill>
        <p:spPr>
          <a:xfrm>
            <a:off x="416750" y="585167"/>
            <a:ext cx="10660222" cy="6105077"/>
          </a:xfrm>
          <a:prstGeom prst="rect">
            <a:avLst/>
          </a:prstGeom>
        </p:spPr>
      </p:pic>
    </p:spTree>
    <p:extLst>
      <p:ext uri="{BB962C8B-B14F-4D97-AF65-F5344CB8AC3E}">
        <p14:creationId xmlns:p14="http://schemas.microsoft.com/office/powerpoint/2010/main" val="121432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DD9F-F334-078E-84F2-971FD698A9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750486-2480-0761-CDB9-304CA2E730F0}"/>
              </a:ext>
            </a:extLst>
          </p:cNvPr>
          <p:cNvSpPr>
            <a:spLocks noGrp="1"/>
          </p:cNvSpPr>
          <p:nvPr>
            <p:ph type="sldNum" sz="quarter" idx="2"/>
          </p:nvPr>
        </p:nvSpPr>
        <p:spPr/>
        <p:txBody>
          <a:bodyPr/>
          <a:lstStyle/>
          <a:p>
            <a:fld id="{86CB4B4D-7CA3-9044-876B-883B54F8677D}" type="slidenum">
              <a:rPr lang="en-GB" smtClean="0"/>
              <a:t>2</a:t>
            </a:fld>
            <a:endParaRPr lang="en-GB"/>
          </a:p>
        </p:txBody>
      </p:sp>
      <p:pic>
        <p:nvPicPr>
          <p:cNvPr id="2" name="Picture 1">
            <a:extLst>
              <a:ext uri="{FF2B5EF4-FFF2-40B4-BE49-F238E27FC236}">
                <a16:creationId xmlns:a16="http://schemas.microsoft.com/office/drawing/2014/main" id="{518F2A83-23E2-30EF-6467-EA98007E6ABE}"/>
              </a:ext>
            </a:extLst>
          </p:cNvPr>
          <p:cNvPicPr>
            <a:picLocks noChangeAspect="1"/>
          </p:cNvPicPr>
          <p:nvPr/>
        </p:nvPicPr>
        <p:blipFill>
          <a:blip r:embed="rId2"/>
          <a:stretch>
            <a:fillRect/>
          </a:stretch>
        </p:blipFill>
        <p:spPr>
          <a:xfrm>
            <a:off x="8489060" y="1484949"/>
            <a:ext cx="2705067" cy="3860131"/>
          </a:xfrm>
          <a:prstGeom prst="rect">
            <a:avLst/>
          </a:prstGeom>
        </p:spPr>
      </p:pic>
      <p:pic>
        <p:nvPicPr>
          <p:cNvPr id="3" name="Picture 2">
            <a:extLst>
              <a:ext uri="{FF2B5EF4-FFF2-40B4-BE49-F238E27FC236}">
                <a16:creationId xmlns:a16="http://schemas.microsoft.com/office/drawing/2014/main" id="{32B17D63-2A61-D022-B2BE-B67DA2454502}"/>
              </a:ext>
            </a:extLst>
          </p:cNvPr>
          <p:cNvPicPr>
            <a:picLocks noChangeAspect="1"/>
          </p:cNvPicPr>
          <p:nvPr/>
        </p:nvPicPr>
        <p:blipFill>
          <a:blip r:embed="rId3"/>
          <a:stretch>
            <a:fillRect/>
          </a:stretch>
        </p:blipFill>
        <p:spPr>
          <a:xfrm>
            <a:off x="5190051" y="1456980"/>
            <a:ext cx="2674474" cy="3888100"/>
          </a:xfrm>
          <a:prstGeom prst="rect">
            <a:avLst/>
          </a:prstGeom>
        </p:spPr>
      </p:pic>
      <p:pic>
        <p:nvPicPr>
          <p:cNvPr id="7" name="Picture 6">
            <a:extLst>
              <a:ext uri="{FF2B5EF4-FFF2-40B4-BE49-F238E27FC236}">
                <a16:creationId xmlns:a16="http://schemas.microsoft.com/office/drawing/2014/main" id="{0357A6A1-88B1-2BE0-844C-8534DA11539A}"/>
              </a:ext>
            </a:extLst>
          </p:cNvPr>
          <p:cNvPicPr>
            <a:picLocks noChangeAspect="1"/>
          </p:cNvPicPr>
          <p:nvPr/>
        </p:nvPicPr>
        <p:blipFill>
          <a:blip r:embed="rId4"/>
          <a:stretch>
            <a:fillRect/>
          </a:stretch>
        </p:blipFill>
        <p:spPr>
          <a:xfrm>
            <a:off x="703973" y="679233"/>
            <a:ext cx="3861543" cy="5499534"/>
          </a:xfrm>
          <a:prstGeom prst="rect">
            <a:avLst/>
          </a:prstGeom>
        </p:spPr>
      </p:pic>
    </p:spTree>
    <p:extLst>
      <p:ext uri="{BB962C8B-B14F-4D97-AF65-F5344CB8AC3E}">
        <p14:creationId xmlns:p14="http://schemas.microsoft.com/office/powerpoint/2010/main" val="25484787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BA450C-F4B8-155C-C7D9-B6E42D949437}"/>
              </a:ext>
            </a:extLst>
          </p:cNvPr>
          <p:cNvSpPr>
            <a:spLocks noGrp="1"/>
          </p:cNvSpPr>
          <p:nvPr>
            <p:ph type="sldNum" sz="quarter" idx="12"/>
          </p:nvPr>
        </p:nvSpPr>
        <p:spPr/>
        <p:txBody>
          <a:bodyPr/>
          <a:lstStyle/>
          <a:p>
            <a:fld id="{71778AFF-6D50-E746-8AFE-5C73994DE2E9}" type="slidenum">
              <a:rPr lang="en-US" smtClean="0"/>
              <a:t>20</a:t>
            </a:fld>
            <a:endParaRPr lang="en-US"/>
          </a:p>
        </p:txBody>
      </p:sp>
      <p:pic>
        <p:nvPicPr>
          <p:cNvPr id="6" name="Picture 5">
            <a:extLst>
              <a:ext uri="{FF2B5EF4-FFF2-40B4-BE49-F238E27FC236}">
                <a16:creationId xmlns:a16="http://schemas.microsoft.com/office/drawing/2014/main" id="{09D1F282-A34C-9F77-1952-B1693FA3CDF4}"/>
              </a:ext>
            </a:extLst>
          </p:cNvPr>
          <p:cNvPicPr>
            <a:picLocks noChangeAspect="1"/>
          </p:cNvPicPr>
          <p:nvPr/>
        </p:nvPicPr>
        <p:blipFill>
          <a:blip r:embed="rId2"/>
          <a:stretch>
            <a:fillRect/>
          </a:stretch>
        </p:blipFill>
        <p:spPr>
          <a:xfrm>
            <a:off x="220746" y="136525"/>
            <a:ext cx="10836371" cy="6151149"/>
          </a:xfrm>
          <a:prstGeom prst="rect">
            <a:avLst/>
          </a:prstGeom>
        </p:spPr>
      </p:pic>
    </p:spTree>
    <p:extLst>
      <p:ext uri="{BB962C8B-B14F-4D97-AF65-F5344CB8AC3E}">
        <p14:creationId xmlns:p14="http://schemas.microsoft.com/office/powerpoint/2010/main" val="1227370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DBD619-BD64-8546-A37E-8702A5FD9AFA}"/>
              </a:ext>
            </a:extLst>
          </p:cNvPr>
          <p:cNvSpPr>
            <a:spLocks noGrp="1"/>
          </p:cNvSpPr>
          <p:nvPr>
            <p:ph type="sldNum" sz="quarter" idx="12"/>
          </p:nvPr>
        </p:nvSpPr>
        <p:spPr/>
        <p:txBody>
          <a:bodyPr/>
          <a:lstStyle/>
          <a:p>
            <a:fld id="{71778AFF-6D50-E746-8AFE-5C73994DE2E9}" type="slidenum">
              <a:rPr lang="en-US" smtClean="0"/>
              <a:t>21</a:t>
            </a:fld>
            <a:endParaRPr lang="en-US"/>
          </a:p>
        </p:txBody>
      </p:sp>
      <p:pic>
        <p:nvPicPr>
          <p:cNvPr id="2" name="Picture 1">
            <a:extLst>
              <a:ext uri="{FF2B5EF4-FFF2-40B4-BE49-F238E27FC236}">
                <a16:creationId xmlns:a16="http://schemas.microsoft.com/office/drawing/2014/main" id="{DA2AE873-6D59-AC0D-BC56-A476B8B6F137}"/>
              </a:ext>
            </a:extLst>
          </p:cNvPr>
          <p:cNvPicPr>
            <a:picLocks noChangeAspect="1"/>
          </p:cNvPicPr>
          <p:nvPr/>
        </p:nvPicPr>
        <p:blipFill>
          <a:blip r:embed="rId3"/>
          <a:stretch>
            <a:fillRect/>
          </a:stretch>
        </p:blipFill>
        <p:spPr>
          <a:xfrm>
            <a:off x="221453" y="182900"/>
            <a:ext cx="5463190" cy="3549785"/>
          </a:xfrm>
          <a:prstGeom prst="rect">
            <a:avLst/>
          </a:prstGeom>
        </p:spPr>
      </p:pic>
      <p:pic>
        <p:nvPicPr>
          <p:cNvPr id="6" name="Picture 5">
            <a:extLst>
              <a:ext uri="{FF2B5EF4-FFF2-40B4-BE49-F238E27FC236}">
                <a16:creationId xmlns:a16="http://schemas.microsoft.com/office/drawing/2014/main" id="{79D6C9B1-D79C-2D40-A9B6-6F45E8774BFE}"/>
              </a:ext>
            </a:extLst>
          </p:cNvPr>
          <p:cNvPicPr>
            <a:picLocks noChangeAspect="1"/>
          </p:cNvPicPr>
          <p:nvPr/>
        </p:nvPicPr>
        <p:blipFill>
          <a:blip r:embed="rId4"/>
          <a:stretch>
            <a:fillRect/>
          </a:stretch>
        </p:blipFill>
        <p:spPr>
          <a:xfrm>
            <a:off x="4456314" y="2470068"/>
            <a:ext cx="6993258" cy="4251407"/>
          </a:xfrm>
          <a:prstGeom prst="rect">
            <a:avLst/>
          </a:prstGeom>
        </p:spPr>
      </p:pic>
    </p:spTree>
    <p:extLst>
      <p:ext uri="{BB962C8B-B14F-4D97-AF65-F5344CB8AC3E}">
        <p14:creationId xmlns:p14="http://schemas.microsoft.com/office/powerpoint/2010/main" val="109930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E39ABE-5E69-DD64-820E-821374C6A621}"/>
              </a:ext>
            </a:extLst>
          </p:cNvPr>
          <p:cNvSpPr>
            <a:spLocks noGrp="1"/>
          </p:cNvSpPr>
          <p:nvPr>
            <p:ph type="sldNum" sz="quarter" idx="12"/>
          </p:nvPr>
        </p:nvSpPr>
        <p:spPr/>
        <p:txBody>
          <a:bodyPr/>
          <a:lstStyle/>
          <a:p>
            <a:fld id="{71778AFF-6D50-E746-8AFE-5C73994DE2E9}" type="slidenum">
              <a:rPr lang="en-US" smtClean="0"/>
              <a:t>22</a:t>
            </a:fld>
            <a:endParaRPr lang="en-US"/>
          </a:p>
        </p:txBody>
      </p:sp>
      <p:pic>
        <p:nvPicPr>
          <p:cNvPr id="5" name="Picture 4">
            <a:extLst>
              <a:ext uri="{FF2B5EF4-FFF2-40B4-BE49-F238E27FC236}">
                <a16:creationId xmlns:a16="http://schemas.microsoft.com/office/drawing/2014/main" id="{6033612B-2630-8ADB-29F0-014A67E30903}"/>
              </a:ext>
            </a:extLst>
          </p:cNvPr>
          <p:cNvPicPr>
            <a:picLocks noChangeAspect="1"/>
          </p:cNvPicPr>
          <p:nvPr/>
        </p:nvPicPr>
        <p:blipFill>
          <a:blip r:embed="rId2"/>
          <a:stretch>
            <a:fillRect/>
          </a:stretch>
        </p:blipFill>
        <p:spPr>
          <a:xfrm>
            <a:off x="775504" y="47386"/>
            <a:ext cx="10289893" cy="6540077"/>
          </a:xfrm>
          <a:prstGeom prst="rect">
            <a:avLst/>
          </a:prstGeom>
        </p:spPr>
      </p:pic>
    </p:spTree>
    <p:extLst>
      <p:ext uri="{BB962C8B-B14F-4D97-AF65-F5344CB8AC3E}">
        <p14:creationId xmlns:p14="http://schemas.microsoft.com/office/powerpoint/2010/main" val="1224228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C070C8-0E7A-46CD-3AD0-21064A3D2F1D}"/>
              </a:ext>
            </a:extLst>
          </p:cNvPr>
          <p:cNvSpPr>
            <a:spLocks noGrp="1"/>
          </p:cNvSpPr>
          <p:nvPr>
            <p:ph type="sldNum" sz="quarter" idx="12"/>
          </p:nvPr>
        </p:nvSpPr>
        <p:spPr/>
        <p:txBody>
          <a:bodyPr/>
          <a:lstStyle/>
          <a:p>
            <a:fld id="{71778AFF-6D50-E746-8AFE-5C73994DE2E9}" type="slidenum">
              <a:rPr lang="en-US" smtClean="0"/>
              <a:t>23</a:t>
            </a:fld>
            <a:endParaRPr lang="en-US"/>
          </a:p>
        </p:txBody>
      </p:sp>
      <p:pic>
        <p:nvPicPr>
          <p:cNvPr id="5" name="Picture 4">
            <a:extLst>
              <a:ext uri="{FF2B5EF4-FFF2-40B4-BE49-F238E27FC236}">
                <a16:creationId xmlns:a16="http://schemas.microsoft.com/office/drawing/2014/main" id="{54C0F828-B6B2-522F-CB21-90618F18BF9A}"/>
              </a:ext>
            </a:extLst>
          </p:cNvPr>
          <p:cNvPicPr>
            <a:picLocks noChangeAspect="1"/>
          </p:cNvPicPr>
          <p:nvPr/>
        </p:nvPicPr>
        <p:blipFill>
          <a:blip r:embed="rId2"/>
          <a:stretch>
            <a:fillRect/>
          </a:stretch>
        </p:blipFill>
        <p:spPr>
          <a:xfrm>
            <a:off x="421139" y="393540"/>
            <a:ext cx="11147608" cy="5962810"/>
          </a:xfrm>
          <a:prstGeom prst="rect">
            <a:avLst/>
          </a:prstGeom>
        </p:spPr>
      </p:pic>
    </p:spTree>
    <p:extLst>
      <p:ext uri="{BB962C8B-B14F-4D97-AF65-F5344CB8AC3E}">
        <p14:creationId xmlns:p14="http://schemas.microsoft.com/office/powerpoint/2010/main" val="3710717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EB33FB-5DB9-D643-84CA-1389F7CE3774}"/>
              </a:ext>
            </a:extLst>
          </p:cNvPr>
          <p:cNvSpPr>
            <a:spLocks noGrp="1"/>
          </p:cNvSpPr>
          <p:nvPr>
            <p:ph type="sldNum" sz="quarter" idx="12"/>
          </p:nvPr>
        </p:nvSpPr>
        <p:spPr/>
        <p:txBody>
          <a:bodyPr/>
          <a:lstStyle/>
          <a:p>
            <a:fld id="{71778AFF-6D50-E746-8AFE-5C73994DE2E9}" type="slidenum">
              <a:rPr lang="en-US" smtClean="0"/>
              <a:t>24</a:t>
            </a:fld>
            <a:endParaRPr lang="en-US"/>
          </a:p>
        </p:txBody>
      </p:sp>
      <p:pic>
        <p:nvPicPr>
          <p:cNvPr id="6" name="Picture 5">
            <a:extLst>
              <a:ext uri="{FF2B5EF4-FFF2-40B4-BE49-F238E27FC236}">
                <a16:creationId xmlns:a16="http://schemas.microsoft.com/office/drawing/2014/main" id="{1C72534B-9D0E-7B42-8D48-77B874194337}"/>
              </a:ext>
            </a:extLst>
          </p:cNvPr>
          <p:cNvPicPr>
            <a:picLocks noChangeAspect="1"/>
          </p:cNvPicPr>
          <p:nvPr/>
        </p:nvPicPr>
        <p:blipFill>
          <a:blip r:embed="rId3"/>
          <a:stretch>
            <a:fillRect/>
          </a:stretch>
        </p:blipFill>
        <p:spPr>
          <a:xfrm>
            <a:off x="3301492" y="232584"/>
            <a:ext cx="5309108" cy="6625416"/>
          </a:xfrm>
          <a:prstGeom prst="rect">
            <a:avLst/>
          </a:prstGeom>
        </p:spPr>
      </p:pic>
    </p:spTree>
    <p:extLst>
      <p:ext uri="{BB962C8B-B14F-4D97-AF65-F5344CB8AC3E}">
        <p14:creationId xmlns:p14="http://schemas.microsoft.com/office/powerpoint/2010/main" val="238204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E6A5B0-C961-C8A6-0740-2DFB62495E98}"/>
              </a:ext>
            </a:extLst>
          </p:cNvPr>
          <p:cNvSpPr>
            <a:spLocks noGrp="1"/>
          </p:cNvSpPr>
          <p:nvPr>
            <p:ph type="sldNum" sz="quarter" idx="12"/>
          </p:nvPr>
        </p:nvSpPr>
        <p:spPr/>
        <p:txBody>
          <a:bodyPr/>
          <a:lstStyle/>
          <a:p>
            <a:fld id="{71778AFF-6D50-E746-8AFE-5C73994DE2E9}" type="slidenum">
              <a:rPr lang="en-US" smtClean="0"/>
              <a:t>25</a:t>
            </a:fld>
            <a:endParaRPr lang="en-US"/>
          </a:p>
        </p:txBody>
      </p:sp>
      <p:pic>
        <p:nvPicPr>
          <p:cNvPr id="6" name="Picture 5">
            <a:extLst>
              <a:ext uri="{FF2B5EF4-FFF2-40B4-BE49-F238E27FC236}">
                <a16:creationId xmlns:a16="http://schemas.microsoft.com/office/drawing/2014/main" id="{B1C6E9AE-F089-C21C-EC7D-E8506CE76A99}"/>
              </a:ext>
            </a:extLst>
          </p:cNvPr>
          <p:cNvPicPr>
            <a:picLocks noChangeAspect="1"/>
          </p:cNvPicPr>
          <p:nvPr/>
        </p:nvPicPr>
        <p:blipFill>
          <a:blip r:embed="rId2"/>
          <a:stretch>
            <a:fillRect/>
          </a:stretch>
        </p:blipFill>
        <p:spPr>
          <a:xfrm>
            <a:off x="428263" y="240897"/>
            <a:ext cx="11218440" cy="6310373"/>
          </a:xfrm>
          <a:prstGeom prst="rect">
            <a:avLst/>
          </a:prstGeom>
        </p:spPr>
      </p:pic>
    </p:spTree>
    <p:extLst>
      <p:ext uri="{BB962C8B-B14F-4D97-AF65-F5344CB8AC3E}">
        <p14:creationId xmlns:p14="http://schemas.microsoft.com/office/powerpoint/2010/main" val="367768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118007" y="486075"/>
            <a:ext cx="184731" cy="491994"/>
          </a:xfrm>
          <a:prstGeom prst="rect">
            <a:avLst/>
          </a:prstGeom>
          <a:noFill/>
        </p:spPr>
        <p:txBody>
          <a:bodyPr wrap="none" rtlCol="0">
            <a:spAutoFit/>
          </a:bodyPr>
          <a:lstStyle/>
          <a:p>
            <a:endParaRPr lang="en-US" sz="2597" dirty="0"/>
          </a:p>
        </p:txBody>
      </p:sp>
      <p:pic>
        <p:nvPicPr>
          <p:cNvPr id="2" name="Picture 1">
            <a:extLst>
              <a:ext uri="{FF2B5EF4-FFF2-40B4-BE49-F238E27FC236}">
                <a16:creationId xmlns:a16="http://schemas.microsoft.com/office/drawing/2014/main" id="{B9BB1C7A-7864-9E4B-8D6B-688CB39FBAA6}"/>
              </a:ext>
            </a:extLst>
          </p:cNvPr>
          <p:cNvPicPr>
            <a:picLocks noChangeAspect="1"/>
          </p:cNvPicPr>
          <p:nvPr/>
        </p:nvPicPr>
        <p:blipFill>
          <a:blip r:embed="rId3"/>
          <a:stretch>
            <a:fillRect/>
          </a:stretch>
        </p:blipFill>
        <p:spPr>
          <a:xfrm>
            <a:off x="254145" y="759417"/>
            <a:ext cx="11183605" cy="5840003"/>
          </a:xfrm>
          <a:prstGeom prst="rect">
            <a:avLst/>
          </a:prstGeom>
        </p:spPr>
      </p:pic>
    </p:spTree>
    <p:extLst>
      <p:ext uri="{BB962C8B-B14F-4D97-AF65-F5344CB8AC3E}">
        <p14:creationId xmlns:p14="http://schemas.microsoft.com/office/powerpoint/2010/main" val="14984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L 113 012502 12-C: triang. ex  Marin-Lambarri:Bijker:Freer:Gai:Kokalova:Parker:Wheldon:.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1084" t="67999" r="54358" b="13293"/>
          <a:stretch/>
        </p:blipFill>
        <p:spPr>
          <a:xfrm>
            <a:off x="6038918" y="3606591"/>
            <a:ext cx="4539207" cy="3179829"/>
          </a:xfrm>
        </p:spPr>
      </p:pic>
      <p:sp>
        <p:nvSpPr>
          <p:cNvPr id="7" name="TextBox 6"/>
          <p:cNvSpPr txBox="1"/>
          <p:nvPr/>
        </p:nvSpPr>
        <p:spPr>
          <a:xfrm>
            <a:off x="2005697" y="3119021"/>
            <a:ext cx="2104294" cy="338234"/>
          </a:xfrm>
          <a:prstGeom prst="rect">
            <a:avLst/>
          </a:prstGeom>
          <a:solidFill>
            <a:schemeClr val="bg1"/>
          </a:solidFill>
        </p:spPr>
        <p:txBody>
          <a:bodyPr wrap="none" rtlCol="0">
            <a:spAutoFit/>
          </a:bodyPr>
          <a:lstStyle/>
          <a:p>
            <a:r>
              <a:rPr lang="en-US" sz="1598" dirty="0"/>
              <a:t>Helium fusion in stars</a:t>
            </a:r>
          </a:p>
        </p:txBody>
      </p:sp>
      <p:sp>
        <p:nvSpPr>
          <p:cNvPr id="10" name="TextBox 9"/>
          <p:cNvSpPr txBox="1"/>
          <p:nvPr/>
        </p:nvSpPr>
        <p:spPr>
          <a:xfrm>
            <a:off x="7265334" y="2980548"/>
            <a:ext cx="566181" cy="399789"/>
          </a:xfrm>
          <a:prstGeom prst="rect">
            <a:avLst/>
          </a:prstGeom>
          <a:noFill/>
        </p:spPr>
        <p:txBody>
          <a:bodyPr wrap="none" rtlCol="0">
            <a:spAutoFit/>
          </a:bodyPr>
          <a:lstStyle/>
          <a:p>
            <a:r>
              <a:rPr lang="en-US" sz="1998" baseline="30000" dirty="0"/>
              <a:t>8</a:t>
            </a:r>
            <a:r>
              <a:rPr lang="en-US" sz="1998" dirty="0"/>
              <a:t>Be</a:t>
            </a:r>
          </a:p>
        </p:txBody>
      </p:sp>
      <p:pic>
        <p:nvPicPr>
          <p:cNvPr id="16" name="Picture 15" descr="hatch.tiff"/>
          <p:cNvPicPr>
            <a:picLocks/>
          </p:cNvPicPr>
          <p:nvPr/>
        </p:nvPicPr>
        <p:blipFill>
          <a:blip r:embed="rId4">
            <a:extLst>
              <a:ext uri="{28A0092B-C50C-407E-A947-70E740481C1C}">
                <a14:useLocalDpi xmlns:a14="http://schemas.microsoft.com/office/drawing/2010/main" val="0"/>
              </a:ext>
            </a:extLst>
          </a:blip>
          <a:stretch>
            <a:fillRect/>
          </a:stretch>
        </p:blipFill>
        <p:spPr>
          <a:xfrm>
            <a:off x="6363960" y="1014342"/>
            <a:ext cx="2131078" cy="1496308"/>
          </a:xfrm>
          <a:prstGeom prst="rect">
            <a:avLst/>
          </a:prstGeom>
        </p:spPr>
      </p:pic>
      <p:cxnSp>
        <p:nvCxnSpPr>
          <p:cNvPr id="17" name="Straight Connector 16"/>
          <p:cNvCxnSpPr/>
          <p:nvPr/>
        </p:nvCxnSpPr>
        <p:spPr>
          <a:xfrm flipV="1">
            <a:off x="6529603" y="1788156"/>
            <a:ext cx="1864698"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hatch.tiff"/>
          <p:cNvPicPr>
            <a:picLocks/>
          </p:cNvPicPr>
          <p:nvPr/>
        </p:nvPicPr>
        <p:blipFill>
          <a:blip r:embed="rId4">
            <a:extLst>
              <a:ext uri="{28A0092B-C50C-407E-A947-70E740481C1C}">
                <a14:useLocalDpi xmlns:a14="http://schemas.microsoft.com/office/drawing/2010/main" val="0"/>
              </a:ext>
            </a:extLst>
          </a:blip>
          <a:stretch>
            <a:fillRect/>
          </a:stretch>
        </p:blipFill>
        <p:spPr>
          <a:xfrm>
            <a:off x="6414700" y="2810063"/>
            <a:ext cx="1991595" cy="208541"/>
          </a:xfrm>
          <a:prstGeom prst="rect">
            <a:avLst/>
          </a:prstGeom>
        </p:spPr>
      </p:pic>
      <p:cxnSp>
        <p:nvCxnSpPr>
          <p:cNvPr id="19" name="Straight Connector 18"/>
          <p:cNvCxnSpPr/>
          <p:nvPr/>
        </p:nvCxnSpPr>
        <p:spPr>
          <a:xfrm flipV="1">
            <a:off x="6523260" y="2908914"/>
            <a:ext cx="1864698"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431613" y="2638053"/>
            <a:ext cx="2245487" cy="891654"/>
          </a:xfrm>
          <a:prstGeom prst="rect">
            <a:avLst/>
          </a:prstGeom>
          <a:noFill/>
        </p:spPr>
        <p:txBody>
          <a:bodyPr wrap="none" rtlCol="0">
            <a:spAutoFit/>
          </a:bodyPr>
          <a:lstStyle/>
          <a:p>
            <a:r>
              <a:rPr lang="en-US" sz="2597" dirty="0" err="1"/>
              <a:t>Γ</a:t>
            </a:r>
            <a:r>
              <a:rPr lang="en-US" sz="2597" dirty="0"/>
              <a:t> = 5.57 </a:t>
            </a:r>
            <a:r>
              <a:rPr lang="en-US" sz="2597" dirty="0" err="1"/>
              <a:t>eV</a:t>
            </a:r>
            <a:endParaRPr lang="en-US" sz="2597" dirty="0"/>
          </a:p>
          <a:p>
            <a:r>
              <a:rPr lang="en-US" sz="2597" dirty="0"/>
              <a:t>   = 1.2 x 10</a:t>
            </a:r>
            <a:r>
              <a:rPr lang="en-US" sz="2597" baseline="30000" dirty="0"/>
              <a:t>-16</a:t>
            </a:r>
            <a:r>
              <a:rPr lang="en-US" sz="2597" dirty="0"/>
              <a:t> s</a:t>
            </a:r>
          </a:p>
        </p:txBody>
      </p:sp>
      <p:sp>
        <p:nvSpPr>
          <p:cNvPr id="21" name="TextBox 20"/>
          <p:cNvSpPr txBox="1"/>
          <p:nvPr/>
        </p:nvSpPr>
        <p:spPr>
          <a:xfrm>
            <a:off x="7241493" y="1029116"/>
            <a:ext cx="1500219" cy="491994"/>
          </a:xfrm>
          <a:prstGeom prst="rect">
            <a:avLst/>
          </a:prstGeom>
          <a:solidFill>
            <a:srgbClr val="FFFFFF"/>
          </a:solidFill>
        </p:spPr>
        <p:txBody>
          <a:bodyPr wrap="none" rtlCol="0">
            <a:spAutoFit/>
          </a:bodyPr>
          <a:lstStyle/>
          <a:p>
            <a:r>
              <a:rPr lang="en-US" sz="2597" dirty="0"/>
              <a:t>3.03 MeV</a:t>
            </a:r>
          </a:p>
        </p:txBody>
      </p:sp>
      <p:sp>
        <p:nvSpPr>
          <p:cNvPr id="22" name="TextBox 21"/>
          <p:cNvSpPr txBox="1"/>
          <p:nvPr/>
        </p:nvSpPr>
        <p:spPr>
          <a:xfrm>
            <a:off x="8380872" y="1509085"/>
            <a:ext cx="1966692" cy="491994"/>
          </a:xfrm>
          <a:prstGeom prst="rect">
            <a:avLst/>
          </a:prstGeom>
          <a:noFill/>
        </p:spPr>
        <p:txBody>
          <a:bodyPr wrap="none" rtlCol="0">
            <a:spAutoFit/>
          </a:bodyPr>
          <a:lstStyle/>
          <a:p>
            <a:r>
              <a:rPr lang="en-US" sz="2597" dirty="0" err="1"/>
              <a:t>Γ</a:t>
            </a:r>
            <a:r>
              <a:rPr lang="en-US" sz="2597" dirty="0"/>
              <a:t> = 1.51 MeV</a:t>
            </a:r>
          </a:p>
        </p:txBody>
      </p:sp>
      <p:sp>
        <p:nvSpPr>
          <p:cNvPr id="23" name="TextBox 22"/>
          <p:cNvSpPr txBox="1"/>
          <p:nvPr/>
        </p:nvSpPr>
        <p:spPr>
          <a:xfrm>
            <a:off x="6503495" y="2519783"/>
            <a:ext cx="481222" cy="491994"/>
          </a:xfrm>
          <a:prstGeom prst="rect">
            <a:avLst/>
          </a:prstGeom>
          <a:noFill/>
        </p:spPr>
        <p:txBody>
          <a:bodyPr wrap="none" rtlCol="0">
            <a:spAutoFit/>
          </a:bodyPr>
          <a:lstStyle/>
          <a:p>
            <a:r>
              <a:rPr lang="en-US" sz="2597" dirty="0"/>
              <a:t>0</a:t>
            </a:r>
            <a:r>
              <a:rPr lang="en-US" sz="2597" baseline="30000" dirty="0"/>
              <a:t>+</a:t>
            </a:r>
            <a:endParaRPr lang="en-US" sz="2597" dirty="0"/>
          </a:p>
        </p:txBody>
      </p:sp>
      <p:sp>
        <p:nvSpPr>
          <p:cNvPr id="24" name="TextBox 23"/>
          <p:cNvSpPr txBox="1"/>
          <p:nvPr/>
        </p:nvSpPr>
        <p:spPr>
          <a:xfrm>
            <a:off x="6503495" y="1035636"/>
            <a:ext cx="481222" cy="491994"/>
          </a:xfrm>
          <a:prstGeom prst="rect">
            <a:avLst/>
          </a:prstGeom>
          <a:solidFill>
            <a:srgbClr val="FFFFFF"/>
          </a:solidFill>
        </p:spPr>
        <p:txBody>
          <a:bodyPr wrap="none" rtlCol="0">
            <a:spAutoFit/>
          </a:bodyPr>
          <a:lstStyle/>
          <a:p>
            <a:r>
              <a:rPr lang="en-US" sz="2597" dirty="0"/>
              <a:t>2</a:t>
            </a:r>
            <a:r>
              <a:rPr lang="en-US" sz="2597" baseline="30000" dirty="0"/>
              <a:t>+</a:t>
            </a:r>
            <a:endParaRPr lang="en-US" sz="2597" dirty="0"/>
          </a:p>
        </p:txBody>
      </p:sp>
      <p:pic>
        <p:nvPicPr>
          <p:cNvPr id="25" name="Picture 24" descr="EPJ WebConf 63 01022 Hoyle state rad decay Alshahrani:Kibedi:.pdf"/>
          <p:cNvPicPr>
            <a:picLocks noChangeAspect="1"/>
          </p:cNvPicPr>
          <p:nvPr/>
        </p:nvPicPr>
        <p:blipFill rotWithShape="1">
          <a:blip r:embed="rId5">
            <a:extLst>
              <a:ext uri="{28A0092B-C50C-407E-A947-70E740481C1C}">
                <a14:useLocalDpi xmlns:a14="http://schemas.microsoft.com/office/drawing/2010/main" val="0"/>
              </a:ext>
            </a:extLst>
          </a:blip>
          <a:srcRect l="53908" t="51490" r="8598" b="31298"/>
          <a:stretch/>
        </p:blipFill>
        <p:spPr>
          <a:xfrm>
            <a:off x="1818074" y="3949085"/>
            <a:ext cx="4220843" cy="2741994"/>
          </a:xfrm>
          <a:prstGeom prst="rect">
            <a:avLst/>
          </a:prstGeom>
        </p:spPr>
      </p:pic>
      <p:sp>
        <p:nvSpPr>
          <p:cNvPr id="3" name="TextBox 2"/>
          <p:cNvSpPr txBox="1"/>
          <p:nvPr/>
        </p:nvSpPr>
        <p:spPr>
          <a:xfrm>
            <a:off x="3089010" y="4862449"/>
            <a:ext cx="1042273" cy="276679"/>
          </a:xfrm>
          <a:prstGeom prst="rect">
            <a:avLst/>
          </a:prstGeom>
          <a:solidFill>
            <a:schemeClr val="bg1"/>
          </a:solidFill>
          <a:ln>
            <a:solidFill>
              <a:srgbClr val="660066"/>
            </a:solidFill>
          </a:ln>
        </p:spPr>
        <p:txBody>
          <a:bodyPr wrap="none" rtlCol="0">
            <a:spAutoFit/>
          </a:bodyPr>
          <a:lstStyle/>
          <a:p>
            <a:r>
              <a:rPr lang="en-US" sz="1198" dirty="0">
                <a:solidFill>
                  <a:srgbClr val="660066"/>
                </a:solidFill>
                <a:latin typeface="Times New Roman"/>
                <a:cs typeface="Times New Roman"/>
              </a:rPr>
              <a:t>3α  7.37 MeV</a:t>
            </a:r>
          </a:p>
        </p:txBody>
      </p:sp>
      <p:cxnSp>
        <p:nvCxnSpPr>
          <p:cNvPr id="8" name="Straight Arrow Connector 7"/>
          <p:cNvCxnSpPr/>
          <p:nvPr/>
        </p:nvCxnSpPr>
        <p:spPr>
          <a:xfrm>
            <a:off x="4117137" y="4925832"/>
            <a:ext cx="234673" cy="0"/>
          </a:xfrm>
          <a:prstGeom prst="straightConnector1">
            <a:avLst/>
          </a:prstGeom>
          <a:ln w="19050" cmpd="sng">
            <a:solidFill>
              <a:srgbClr val="C300C3"/>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417749" y="2782064"/>
            <a:ext cx="1132041" cy="276679"/>
          </a:xfrm>
          <a:prstGeom prst="rect">
            <a:avLst/>
          </a:prstGeom>
          <a:solidFill>
            <a:schemeClr val="bg1"/>
          </a:solidFill>
          <a:ln>
            <a:solidFill>
              <a:srgbClr val="660066"/>
            </a:solidFill>
          </a:ln>
        </p:spPr>
        <p:txBody>
          <a:bodyPr wrap="none" rtlCol="0">
            <a:spAutoFit/>
          </a:bodyPr>
          <a:lstStyle/>
          <a:p>
            <a:r>
              <a:rPr lang="en-US" sz="1198" dirty="0">
                <a:solidFill>
                  <a:srgbClr val="660066"/>
                </a:solidFill>
                <a:latin typeface="Times New Roman"/>
                <a:cs typeface="Times New Roman"/>
              </a:rPr>
              <a:t>2α   -0.09 MeV</a:t>
            </a:r>
          </a:p>
        </p:txBody>
      </p:sp>
      <p:cxnSp>
        <p:nvCxnSpPr>
          <p:cNvPr id="27" name="Straight Arrow Connector 26"/>
          <p:cNvCxnSpPr/>
          <p:nvPr/>
        </p:nvCxnSpPr>
        <p:spPr>
          <a:xfrm>
            <a:off x="6574497" y="2948835"/>
            <a:ext cx="234673" cy="0"/>
          </a:xfrm>
          <a:prstGeom prst="straightConnector1">
            <a:avLst/>
          </a:prstGeom>
          <a:ln w="19050" cmpd="sng">
            <a:solidFill>
              <a:srgbClr val="C300C3"/>
            </a:solidFill>
            <a:prstDash val="sysDash"/>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descr="E rot.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303" y="5570960"/>
            <a:ext cx="1826643" cy="539475"/>
          </a:xfrm>
          <a:prstGeom prst="rect">
            <a:avLst/>
          </a:prstGeom>
          <a:ln>
            <a:solidFill>
              <a:schemeClr val="tx1"/>
            </a:solidFill>
          </a:ln>
        </p:spPr>
      </p:pic>
      <p:sp>
        <p:nvSpPr>
          <p:cNvPr id="9" name="TextBox 8"/>
          <p:cNvSpPr txBox="1"/>
          <p:nvPr/>
        </p:nvSpPr>
        <p:spPr>
          <a:xfrm>
            <a:off x="8239768" y="6524144"/>
            <a:ext cx="721672" cy="307456"/>
          </a:xfrm>
          <a:prstGeom prst="rect">
            <a:avLst/>
          </a:prstGeom>
          <a:solidFill>
            <a:srgbClr val="FFFFFF"/>
          </a:solidFill>
        </p:spPr>
        <p:txBody>
          <a:bodyPr wrap="none" rtlCol="0">
            <a:spAutoFit/>
          </a:bodyPr>
          <a:lstStyle/>
          <a:p>
            <a:r>
              <a:rPr lang="en-US" sz="1398" i="1" dirty="0">
                <a:latin typeface="Times New Roman"/>
                <a:cs typeface="Times New Roman"/>
              </a:rPr>
              <a:t>I(I + </a:t>
            </a:r>
            <a:r>
              <a:rPr lang="en-US" sz="1398" dirty="0">
                <a:latin typeface="Times New Roman"/>
                <a:cs typeface="Times New Roman"/>
              </a:rPr>
              <a:t>1</a:t>
            </a:r>
            <a:r>
              <a:rPr lang="en-US" sz="1398" i="1" dirty="0">
                <a:latin typeface="Times New Roman"/>
                <a:cs typeface="Times New Roman"/>
              </a:rPr>
              <a:t>)</a:t>
            </a:r>
          </a:p>
        </p:txBody>
      </p:sp>
      <p:sp>
        <p:nvSpPr>
          <p:cNvPr id="11" name="TextBox 10"/>
          <p:cNvSpPr txBox="1"/>
          <p:nvPr/>
        </p:nvSpPr>
        <p:spPr>
          <a:xfrm>
            <a:off x="1986055" y="3384662"/>
            <a:ext cx="2995885" cy="584134"/>
          </a:xfrm>
          <a:prstGeom prst="rect">
            <a:avLst/>
          </a:prstGeom>
          <a:solidFill>
            <a:schemeClr val="bg1"/>
          </a:solidFill>
        </p:spPr>
        <p:txBody>
          <a:bodyPr wrap="none" rtlCol="0">
            <a:spAutoFit/>
          </a:bodyPr>
          <a:lstStyle/>
          <a:p>
            <a:r>
              <a:rPr lang="en-US" sz="1598" dirty="0"/>
              <a:t>F. Hoyle, Astrophysical J. Suppl. </a:t>
            </a:r>
          </a:p>
          <a:p>
            <a:r>
              <a:rPr lang="en-US" sz="1598" dirty="0"/>
              <a:t>Ser. </a:t>
            </a:r>
            <a:r>
              <a:rPr lang="en-US" sz="1598" b="1" dirty="0"/>
              <a:t>1</a:t>
            </a:r>
            <a:r>
              <a:rPr lang="en-US" sz="1598" dirty="0"/>
              <a:t>  121  1954</a:t>
            </a: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6054" y="906846"/>
            <a:ext cx="2886430" cy="1951226"/>
          </a:xfrm>
          <a:prstGeom prst="rect">
            <a:avLst/>
          </a:prstGeom>
        </p:spPr>
      </p:pic>
      <p:sp>
        <p:nvSpPr>
          <p:cNvPr id="29" name="TextBox 28"/>
          <p:cNvSpPr txBox="1"/>
          <p:nvPr/>
        </p:nvSpPr>
        <p:spPr>
          <a:xfrm>
            <a:off x="2005697" y="2867786"/>
            <a:ext cx="2384169" cy="276679"/>
          </a:xfrm>
          <a:prstGeom prst="rect">
            <a:avLst/>
          </a:prstGeom>
          <a:noFill/>
        </p:spPr>
        <p:txBody>
          <a:bodyPr wrap="square" rtlCol="0">
            <a:spAutoFit/>
          </a:bodyPr>
          <a:lstStyle/>
          <a:p>
            <a:r>
              <a:rPr lang="en-AU" sz="1198" dirty="0"/>
              <a:t>Sir Fred Hoyle (1915-2001)</a:t>
            </a:r>
          </a:p>
        </p:txBody>
      </p:sp>
    </p:spTree>
    <p:extLst>
      <p:ext uri="{BB962C8B-B14F-4D97-AF65-F5344CB8AC3E}">
        <p14:creationId xmlns:p14="http://schemas.microsoft.com/office/powerpoint/2010/main" val="2872250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BDA4A-74DB-8EA6-15A7-54A30206D8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0AB5E8-D813-1ABC-D88C-DAA5C2B12CCD}"/>
              </a:ext>
            </a:extLst>
          </p:cNvPr>
          <p:cNvSpPr txBox="1"/>
          <p:nvPr/>
        </p:nvSpPr>
        <p:spPr>
          <a:xfrm>
            <a:off x="1034715" y="986590"/>
            <a:ext cx="9541042" cy="4031873"/>
          </a:xfrm>
          <a:prstGeom prst="rect">
            <a:avLst/>
          </a:prstGeom>
          <a:noFill/>
        </p:spPr>
        <p:txBody>
          <a:bodyPr wrap="square" rtlCol="0">
            <a:spAutoFit/>
          </a:bodyPr>
          <a:lstStyle/>
          <a:p>
            <a:r>
              <a:rPr lang="en-US" sz="3200" i="1" dirty="0"/>
              <a:t>A few parting questions….</a:t>
            </a:r>
          </a:p>
          <a:p>
            <a:endParaRPr lang="en-US" sz="3200" dirty="0"/>
          </a:p>
          <a:p>
            <a:endParaRPr lang="en-US" sz="3200" dirty="0"/>
          </a:p>
          <a:p>
            <a:pPr marL="342900" indent="-342900">
              <a:buAutoNum type="arabicParenR"/>
            </a:pPr>
            <a:r>
              <a:rPr lang="en-US" sz="3200" dirty="0"/>
              <a:t>Do we need more data?</a:t>
            </a:r>
          </a:p>
          <a:p>
            <a:pPr marL="342900" indent="-342900">
              <a:buAutoNum type="arabicParenR"/>
            </a:pPr>
            <a:endParaRPr lang="en-US" sz="3200" dirty="0"/>
          </a:p>
          <a:p>
            <a:pPr marL="342900" indent="-342900">
              <a:buAutoNum type="arabicParenR"/>
            </a:pPr>
            <a:r>
              <a:rPr lang="en-US" sz="3200" dirty="0"/>
              <a:t> If so, what kind of data do we need?</a:t>
            </a:r>
          </a:p>
          <a:p>
            <a:pPr marL="342900" indent="-342900">
              <a:buAutoNum type="arabicParenR"/>
            </a:pPr>
            <a:endParaRPr lang="en-US" sz="3200" dirty="0"/>
          </a:p>
          <a:p>
            <a:pPr marL="342900" indent="-342900">
              <a:buAutoNum type="arabicParenR"/>
            </a:pPr>
            <a:r>
              <a:rPr lang="en-US" sz="3200" dirty="0"/>
              <a:t>Are we doing enough with the data we have?</a:t>
            </a:r>
          </a:p>
        </p:txBody>
      </p:sp>
    </p:spTree>
    <p:extLst>
      <p:ext uri="{BB962C8B-B14F-4D97-AF65-F5344CB8AC3E}">
        <p14:creationId xmlns:p14="http://schemas.microsoft.com/office/powerpoint/2010/main" val="258126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6AE9-F979-F093-04F0-70EAC385E3EA}"/>
            </a:ext>
          </a:extLst>
        </p:cNvPr>
        <p:cNvGrpSpPr/>
        <p:nvPr/>
      </p:nvGrpSpPr>
      <p:grpSpPr>
        <a:xfrm>
          <a:off x="0" y="0"/>
          <a:ext cx="0" cy="0"/>
          <a:chOff x="0" y="0"/>
          <a:chExt cx="0" cy="0"/>
        </a:xfrm>
      </p:grpSpPr>
      <p:pic>
        <p:nvPicPr>
          <p:cNvPr id="3" name="Picture 2" descr="A document with text and numbers&#10;&#10;AI-generated content may be incorrect.">
            <a:extLst>
              <a:ext uri="{FF2B5EF4-FFF2-40B4-BE49-F238E27FC236}">
                <a16:creationId xmlns:a16="http://schemas.microsoft.com/office/drawing/2014/main" id="{10F13C6F-1D87-3539-2052-28308A2B1AE5}"/>
              </a:ext>
            </a:extLst>
          </p:cNvPr>
          <p:cNvPicPr>
            <a:picLocks noChangeAspect="1"/>
          </p:cNvPicPr>
          <p:nvPr/>
        </p:nvPicPr>
        <p:blipFill>
          <a:blip r:embed="rId2"/>
          <a:stretch>
            <a:fillRect/>
          </a:stretch>
        </p:blipFill>
        <p:spPr>
          <a:xfrm>
            <a:off x="5225489" y="220717"/>
            <a:ext cx="6529302" cy="6416566"/>
          </a:xfrm>
          <a:prstGeom prst="rect">
            <a:avLst/>
          </a:prstGeom>
        </p:spPr>
      </p:pic>
      <p:sp>
        <p:nvSpPr>
          <p:cNvPr id="4" name="TextBox 3">
            <a:extLst>
              <a:ext uri="{FF2B5EF4-FFF2-40B4-BE49-F238E27FC236}">
                <a16:creationId xmlns:a16="http://schemas.microsoft.com/office/drawing/2014/main" id="{42FF2115-CA29-57D6-CF62-40886FF987FF}"/>
              </a:ext>
            </a:extLst>
          </p:cNvPr>
          <p:cNvSpPr txBox="1"/>
          <p:nvPr/>
        </p:nvSpPr>
        <p:spPr>
          <a:xfrm>
            <a:off x="1492469" y="1017707"/>
            <a:ext cx="2774731" cy="1815882"/>
          </a:xfrm>
          <a:prstGeom prst="rect">
            <a:avLst/>
          </a:prstGeom>
          <a:noFill/>
        </p:spPr>
        <p:txBody>
          <a:bodyPr wrap="square" rtlCol="0">
            <a:spAutoFit/>
          </a:bodyPr>
          <a:lstStyle/>
          <a:p>
            <a:r>
              <a:rPr lang="en-US" sz="2800" dirty="0"/>
              <a:t>How to use the amazing resources on NNDC?</a:t>
            </a:r>
          </a:p>
        </p:txBody>
      </p:sp>
      <p:pic>
        <p:nvPicPr>
          <p:cNvPr id="6" name="Picture 5">
            <a:extLst>
              <a:ext uri="{FF2B5EF4-FFF2-40B4-BE49-F238E27FC236}">
                <a16:creationId xmlns:a16="http://schemas.microsoft.com/office/drawing/2014/main" id="{07325FEA-F616-F192-2748-97782A44FA5F}"/>
              </a:ext>
            </a:extLst>
          </p:cNvPr>
          <p:cNvPicPr>
            <a:picLocks noChangeAspect="1"/>
          </p:cNvPicPr>
          <p:nvPr/>
        </p:nvPicPr>
        <p:blipFill>
          <a:blip r:embed="rId3"/>
          <a:stretch>
            <a:fillRect/>
          </a:stretch>
        </p:blipFill>
        <p:spPr>
          <a:xfrm>
            <a:off x="437209" y="3429000"/>
            <a:ext cx="4445000" cy="2222500"/>
          </a:xfrm>
          <a:prstGeom prst="rect">
            <a:avLst/>
          </a:prstGeom>
        </p:spPr>
      </p:pic>
    </p:spTree>
    <p:extLst>
      <p:ext uri="{BB962C8B-B14F-4D97-AF65-F5344CB8AC3E}">
        <p14:creationId xmlns:p14="http://schemas.microsoft.com/office/powerpoint/2010/main" val="246839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646F-09A1-219C-79DD-003154C06B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7CBDC8-DC05-F952-93D5-DD70607EEEA3}"/>
              </a:ext>
            </a:extLst>
          </p:cNvPr>
          <p:cNvPicPr>
            <a:picLocks noChangeAspect="1"/>
          </p:cNvPicPr>
          <p:nvPr/>
        </p:nvPicPr>
        <p:blipFill>
          <a:blip r:embed="rId2"/>
          <a:stretch>
            <a:fillRect/>
          </a:stretch>
        </p:blipFill>
        <p:spPr>
          <a:xfrm>
            <a:off x="429718" y="460466"/>
            <a:ext cx="4940300" cy="3441700"/>
          </a:xfrm>
          <a:prstGeom prst="rect">
            <a:avLst/>
          </a:prstGeom>
        </p:spPr>
      </p:pic>
      <p:pic>
        <p:nvPicPr>
          <p:cNvPr id="3" name="Picture 2">
            <a:extLst>
              <a:ext uri="{FF2B5EF4-FFF2-40B4-BE49-F238E27FC236}">
                <a16:creationId xmlns:a16="http://schemas.microsoft.com/office/drawing/2014/main" id="{EF562F7B-3066-905F-D590-312F4F7FBA25}"/>
              </a:ext>
            </a:extLst>
          </p:cNvPr>
          <p:cNvPicPr>
            <a:picLocks noChangeAspect="1"/>
          </p:cNvPicPr>
          <p:nvPr/>
        </p:nvPicPr>
        <p:blipFill>
          <a:blip r:embed="rId3"/>
          <a:stretch>
            <a:fillRect/>
          </a:stretch>
        </p:blipFill>
        <p:spPr>
          <a:xfrm>
            <a:off x="5050537" y="2869324"/>
            <a:ext cx="6600657" cy="3696368"/>
          </a:xfrm>
          <a:prstGeom prst="rect">
            <a:avLst/>
          </a:prstGeom>
        </p:spPr>
      </p:pic>
    </p:spTree>
    <p:extLst>
      <p:ext uri="{BB962C8B-B14F-4D97-AF65-F5344CB8AC3E}">
        <p14:creationId xmlns:p14="http://schemas.microsoft.com/office/powerpoint/2010/main" val="2794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98090-3BB6-A6AF-D2CF-3F752D2F5B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CAB048-B336-B6E6-8A0E-3ABF06582F36}"/>
              </a:ext>
            </a:extLst>
          </p:cNvPr>
          <p:cNvSpPr>
            <a:spLocks noGrp="1"/>
          </p:cNvSpPr>
          <p:nvPr>
            <p:ph type="sldNum" sz="quarter" idx="2"/>
          </p:nvPr>
        </p:nvSpPr>
        <p:spPr/>
        <p:txBody>
          <a:bodyPr/>
          <a:lstStyle/>
          <a:p>
            <a:fld id="{86CB4B4D-7CA3-9044-876B-883B54F8677D}" type="slidenum">
              <a:rPr lang="en-GB" smtClean="0"/>
              <a:t>30</a:t>
            </a:fld>
            <a:endParaRPr lang="en-GB"/>
          </a:p>
        </p:txBody>
      </p:sp>
      <p:pic>
        <p:nvPicPr>
          <p:cNvPr id="2" name="Picture 1">
            <a:extLst>
              <a:ext uri="{FF2B5EF4-FFF2-40B4-BE49-F238E27FC236}">
                <a16:creationId xmlns:a16="http://schemas.microsoft.com/office/drawing/2014/main" id="{CB50046B-73F0-FDA4-66B0-9F55B7B59F49}"/>
              </a:ext>
            </a:extLst>
          </p:cNvPr>
          <p:cNvPicPr>
            <a:picLocks noChangeAspect="1"/>
          </p:cNvPicPr>
          <p:nvPr/>
        </p:nvPicPr>
        <p:blipFill>
          <a:blip r:embed="rId2"/>
          <a:stretch>
            <a:fillRect/>
          </a:stretch>
        </p:blipFill>
        <p:spPr>
          <a:xfrm>
            <a:off x="6176949" y="862989"/>
            <a:ext cx="2705067" cy="3860131"/>
          </a:xfrm>
          <a:prstGeom prst="rect">
            <a:avLst/>
          </a:prstGeom>
        </p:spPr>
      </p:pic>
      <p:pic>
        <p:nvPicPr>
          <p:cNvPr id="3" name="Picture 2">
            <a:extLst>
              <a:ext uri="{FF2B5EF4-FFF2-40B4-BE49-F238E27FC236}">
                <a16:creationId xmlns:a16="http://schemas.microsoft.com/office/drawing/2014/main" id="{D8003CE7-973F-E214-CE2F-59D0F9254B62}"/>
              </a:ext>
            </a:extLst>
          </p:cNvPr>
          <p:cNvPicPr>
            <a:picLocks noChangeAspect="1"/>
          </p:cNvPicPr>
          <p:nvPr/>
        </p:nvPicPr>
        <p:blipFill>
          <a:blip r:embed="rId3"/>
          <a:stretch>
            <a:fillRect/>
          </a:stretch>
        </p:blipFill>
        <p:spPr>
          <a:xfrm>
            <a:off x="3173828" y="1717596"/>
            <a:ext cx="2674474" cy="3888100"/>
          </a:xfrm>
          <a:prstGeom prst="rect">
            <a:avLst/>
          </a:prstGeom>
        </p:spPr>
      </p:pic>
      <p:pic>
        <p:nvPicPr>
          <p:cNvPr id="7" name="Picture 6">
            <a:extLst>
              <a:ext uri="{FF2B5EF4-FFF2-40B4-BE49-F238E27FC236}">
                <a16:creationId xmlns:a16="http://schemas.microsoft.com/office/drawing/2014/main" id="{6FD5A981-45BF-F915-2AA0-E15E3DC27561}"/>
              </a:ext>
            </a:extLst>
          </p:cNvPr>
          <p:cNvPicPr>
            <a:picLocks noChangeAspect="1"/>
          </p:cNvPicPr>
          <p:nvPr/>
        </p:nvPicPr>
        <p:blipFill>
          <a:blip r:embed="rId4"/>
          <a:stretch>
            <a:fillRect/>
          </a:stretch>
        </p:blipFill>
        <p:spPr>
          <a:xfrm>
            <a:off x="170707" y="197970"/>
            <a:ext cx="2674474" cy="3808934"/>
          </a:xfrm>
          <a:prstGeom prst="rect">
            <a:avLst/>
          </a:prstGeom>
        </p:spPr>
      </p:pic>
      <p:pic>
        <p:nvPicPr>
          <p:cNvPr id="5" name="Picture 4">
            <a:extLst>
              <a:ext uri="{FF2B5EF4-FFF2-40B4-BE49-F238E27FC236}">
                <a16:creationId xmlns:a16="http://schemas.microsoft.com/office/drawing/2014/main" id="{E60892B2-C0E6-F4AF-C7D0-BD7F42E5AD04}"/>
              </a:ext>
            </a:extLst>
          </p:cNvPr>
          <p:cNvPicPr>
            <a:picLocks noChangeAspect="1"/>
          </p:cNvPicPr>
          <p:nvPr/>
        </p:nvPicPr>
        <p:blipFill>
          <a:blip r:embed="rId5"/>
          <a:stretch>
            <a:fillRect/>
          </a:stretch>
        </p:blipFill>
        <p:spPr>
          <a:xfrm>
            <a:off x="9210663" y="2377270"/>
            <a:ext cx="2705067" cy="4161642"/>
          </a:xfrm>
          <a:prstGeom prst="rect">
            <a:avLst/>
          </a:prstGeom>
        </p:spPr>
      </p:pic>
    </p:spTree>
    <p:extLst>
      <p:ext uri="{BB962C8B-B14F-4D97-AF65-F5344CB8AC3E}">
        <p14:creationId xmlns:p14="http://schemas.microsoft.com/office/powerpoint/2010/main" val="232637652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991FD-B196-BE44-976F-7EAFE51E726F}"/>
              </a:ext>
            </a:extLst>
          </p:cNvPr>
          <p:cNvSpPr>
            <a:spLocks noGrp="1"/>
          </p:cNvSpPr>
          <p:nvPr>
            <p:ph type="sldNum" sz="quarter" idx="10"/>
          </p:nvPr>
        </p:nvSpPr>
        <p:spPr/>
        <p:txBody>
          <a:bodyPr/>
          <a:lstStyle/>
          <a:p>
            <a:fld id="{B7093101-4FC9-4FE7-A2DC-E5DE69847687}" type="slidenum">
              <a:rPr lang="en-GB" smtClean="0"/>
              <a:pPr/>
              <a:t>31</a:t>
            </a:fld>
            <a:endParaRPr lang="en-GB" dirty="0"/>
          </a:p>
        </p:txBody>
      </p:sp>
      <p:sp>
        <p:nvSpPr>
          <p:cNvPr id="4" name="Title 3">
            <a:extLst>
              <a:ext uri="{FF2B5EF4-FFF2-40B4-BE49-F238E27FC236}">
                <a16:creationId xmlns:a16="http://schemas.microsoft.com/office/drawing/2014/main" id="{7E3CD30D-9027-BD4D-B16A-FF30F3320DD6}"/>
              </a:ext>
            </a:extLst>
          </p:cNvPr>
          <p:cNvSpPr>
            <a:spLocks noGrp="1"/>
          </p:cNvSpPr>
          <p:nvPr>
            <p:ph type="title"/>
          </p:nvPr>
        </p:nvSpPr>
        <p:spPr/>
        <p:txBody>
          <a:bodyPr/>
          <a:lstStyle/>
          <a:p>
            <a:r>
              <a:rPr lang="en-US" dirty="0"/>
              <a:t>Finis</a:t>
            </a:r>
          </a:p>
        </p:txBody>
      </p:sp>
      <p:sp>
        <p:nvSpPr>
          <p:cNvPr id="5" name="Text Placeholder 4">
            <a:extLst>
              <a:ext uri="{FF2B5EF4-FFF2-40B4-BE49-F238E27FC236}">
                <a16:creationId xmlns:a16="http://schemas.microsoft.com/office/drawing/2014/main" id="{14B9902B-20D7-8047-A13A-B234B666186F}"/>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13337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62F3CB-88EB-6B94-D2E7-06B9C982BF6B}"/>
              </a:ext>
            </a:extLst>
          </p:cNvPr>
          <p:cNvPicPr>
            <a:picLocks noChangeAspect="1"/>
          </p:cNvPicPr>
          <p:nvPr/>
        </p:nvPicPr>
        <p:blipFill>
          <a:blip r:embed="rId2"/>
          <a:stretch>
            <a:fillRect/>
          </a:stretch>
        </p:blipFill>
        <p:spPr>
          <a:xfrm>
            <a:off x="623776" y="3627070"/>
            <a:ext cx="3706261" cy="2779695"/>
          </a:xfrm>
          <a:prstGeom prst="rect">
            <a:avLst/>
          </a:prstGeom>
        </p:spPr>
      </p:pic>
      <p:pic>
        <p:nvPicPr>
          <p:cNvPr id="6" name="Picture 5">
            <a:extLst>
              <a:ext uri="{FF2B5EF4-FFF2-40B4-BE49-F238E27FC236}">
                <a16:creationId xmlns:a16="http://schemas.microsoft.com/office/drawing/2014/main" id="{32EABE21-779E-0E97-081A-BE0819B8BD0D}"/>
              </a:ext>
            </a:extLst>
          </p:cNvPr>
          <p:cNvPicPr>
            <a:picLocks noChangeAspect="1"/>
          </p:cNvPicPr>
          <p:nvPr/>
        </p:nvPicPr>
        <p:blipFill>
          <a:blip r:embed="rId3"/>
          <a:stretch>
            <a:fillRect/>
          </a:stretch>
        </p:blipFill>
        <p:spPr>
          <a:xfrm>
            <a:off x="5016029" y="1377386"/>
            <a:ext cx="6571281" cy="4788119"/>
          </a:xfrm>
          <a:prstGeom prst="rect">
            <a:avLst/>
          </a:prstGeom>
        </p:spPr>
      </p:pic>
      <p:sp>
        <p:nvSpPr>
          <p:cNvPr id="7" name="TextBox 6">
            <a:extLst>
              <a:ext uri="{FF2B5EF4-FFF2-40B4-BE49-F238E27FC236}">
                <a16:creationId xmlns:a16="http://schemas.microsoft.com/office/drawing/2014/main" id="{07015F69-D724-938D-7A19-1F26551D5E0F}"/>
              </a:ext>
            </a:extLst>
          </p:cNvPr>
          <p:cNvSpPr txBox="1"/>
          <p:nvPr/>
        </p:nvSpPr>
        <p:spPr>
          <a:xfrm>
            <a:off x="358405" y="451235"/>
            <a:ext cx="7943265" cy="523220"/>
          </a:xfrm>
          <a:prstGeom prst="rect">
            <a:avLst/>
          </a:prstGeom>
          <a:noFill/>
        </p:spPr>
        <p:txBody>
          <a:bodyPr wrap="none" rtlCol="0">
            <a:spAutoFit/>
          </a:bodyPr>
          <a:lstStyle/>
          <a:p>
            <a:r>
              <a:rPr lang="en-US" sz="2800" b="1" dirty="0"/>
              <a:t>Paradigm Shift Number 1: Rutherford Scattering</a:t>
            </a:r>
          </a:p>
        </p:txBody>
      </p:sp>
    </p:spTree>
    <p:extLst>
      <p:ext uri="{BB962C8B-B14F-4D97-AF65-F5344CB8AC3E}">
        <p14:creationId xmlns:p14="http://schemas.microsoft.com/office/powerpoint/2010/main" val="66420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59CFE-170D-C158-9C9A-A91C291F9F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EE557-B769-6328-E76B-6B86AF375C35}"/>
              </a:ext>
            </a:extLst>
          </p:cNvPr>
          <p:cNvSpPr>
            <a:spLocks noGrp="1"/>
          </p:cNvSpPr>
          <p:nvPr>
            <p:ph type="sldNum" sz="quarter" idx="10"/>
          </p:nvPr>
        </p:nvSpPr>
        <p:spPr/>
        <p:txBody>
          <a:bodyPr/>
          <a:lstStyle/>
          <a:p>
            <a:fld id="{B7093101-4FC9-4FE7-A2DC-E5DE69847687}" type="slidenum">
              <a:rPr lang="en-GB" smtClean="0"/>
              <a:pPr/>
              <a:t>5</a:t>
            </a:fld>
            <a:endParaRPr lang="en-GB" dirty="0"/>
          </a:p>
        </p:txBody>
      </p:sp>
      <p:pic>
        <p:nvPicPr>
          <p:cNvPr id="7" name="Picture 6">
            <a:extLst>
              <a:ext uri="{FF2B5EF4-FFF2-40B4-BE49-F238E27FC236}">
                <a16:creationId xmlns:a16="http://schemas.microsoft.com/office/drawing/2014/main" id="{3FA68F05-DD5E-A00E-695E-34F45D57BC00}"/>
              </a:ext>
            </a:extLst>
          </p:cNvPr>
          <p:cNvPicPr>
            <a:picLocks noChangeAspect="1"/>
          </p:cNvPicPr>
          <p:nvPr/>
        </p:nvPicPr>
        <p:blipFill>
          <a:blip r:embed="rId2"/>
          <a:stretch>
            <a:fillRect/>
          </a:stretch>
        </p:blipFill>
        <p:spPr>
          <a:xfrm>
            <a:off x="1587350" y="438113"/>
            <a:ext cx="7592786" cy="6201182"/>
          </a:xfrm>
          <a:prstGeom prst="rect">
            <a:avLst/>
          </a:prstGeom>
        </p:spPr>
      </p:pic>
    </p:spTree>
    <p:extLst>
      <p:ext uri="{BB962C8B-B14F-4D97-AF65-F5344CB8AC3E}">
        <p14:creationId xmlns:p14="http://schemas.microsoft.com/office/powerpoint/2010/main" val="410072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E793B-80D4-FF50-8B0C-C52778EC29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2F3640-4CD2-66B4-7AE0-16657DF02A22}"/>
              </a:ext>
            </a:extLst>
          </p:cNvPr>
          <p:cNvSpPr>
            <a:spLocks noGrp="1"/>
          </p:cNvSpPr>
          <p:nvPr>
            <p:ph type="sldNum" sz="quarter" idx="10"/>
          </p:nvPr>
        </p:nvSpPr>
        <p:spPr/>
        <p:txBody>
          <a:bodyPr/>
          <a:lstStyle/>
          <a:p>
            <a:fld id="{B7093101-4FC9-4FE7-A2DC-E5DE69847687}" type="slidenum">
              <a:rPr lang="en-GB" smtClean="0"/>
              <a:pPr/>
              <a:t>6</a:t>
            </a:fld>
            <a:endParaRPr lang="en-GB" dirty="0"/>
          </a:p>
        </p:txBody>
      </p:sp>
      <p:pic>
        <p:nvPicPr>
          <p:cNvPr id="7" name="Picture 6">
            <a:extLst>
              <a:ext uri="{FF2B5EF4-FFF2-40B4-BE49-F238E27FC236}">
                <a16:creationId xmlns:a16="http://schemas.microsoft.com/office/drawing/2014/main" id="{9EC0673D-59AE-F9DA-2DCB-5F86B459CF13}"/>
              </a:ext>
            </a:extLst>
          </p:cNvPr>
          <p:cNvPicPr>
            <a:picLocks noChangeAspect="1"/>
          </p:cNvPicPr>
          <p:nvPr/>
        </p:nvPicPr>
        <p:blipFill>
          <a:blip r:embed="rId2"/>
          <a:stretch>
            <a:fillRect/>
          </a:stretch>
        </p:blipFill>
        <p:spPr>
          <a:xfrm>
            <a:off x="1075867" y="584703"/>
            <a:ext cx="6607730" cy="660773"/>
          </a:xfrm>
          <a:prstGeom prst="rect">
            <a:avLst/>
          </a:prstGeom>
        </p:spPr>
      </p:pic>
      <p:pic>
        <p:nvPicPr>
          <p:cNvPr id="8" name="Picture 7">
            <a:extLst>
              <a:ext uri="{FF2B5EF4-FFF2-40B4-BE49-F238E27FC236}">
                <a16:creationId xmlns:a16="http://schemas.microsoft.com/office/drawing/2014/main" id="{6D524EAC-2789-CF5D-DCF6-7748B9912FFD}"/>
              </a:ext>
            </a:extLst>
          </p:cNvPr>
          <p:cNvPicPr>
            <a:picLocks noChangeAspect="1"/>
          </p:cNvPicPr>
          <p:nvPr/>
        </p:nvPicPr>
        <p:blipFill>
          <a:blip r:embed="rId3"/>
          <a:stretch>
            <a:fillRect/>
          </a:stretch>
        </p:blipFill>
        <p:spPr>
          <a:xfrm>
            <a:off x="1402239" y="1623314"/>
            <a:ext cx="9387521" cy="4776107"/>
          </a:xfrm>
          <a:prstGeom prst="rect">
            <a:avLst/>
          </a:prstGeom>
        </p:spPr>
      </p:pic>
    </p:spTree>
    <p:extLst>
      <p:ext uri="{BB962C8B-B14F-4D97-AF65-F5344CB8AC3E}">
        <p14:creationId xmlns:p14="http://schemas.microsoft.com/office/powerpoint/2010/main" val="342694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9718F-2880-0F5B-BE35-E7306EB1824F}"/>
              </a:ext>
            </a:extLst>
          </p:cNvPr>
          <p:cNvPicPr>
            <a:picLocks noChangeAspect="1"/>
          </p:cNvPicPr>
          <p:nvPr/>
        </p:nvPicPr>
        <p:blipFill>
          <a:blip r:embed="rId3"/>
          <a:stretch>
            <a:fillRect/>
          </a:stretch>
        </p:blipFill>
        <p:spPr>
          <a:xfrm>
            <a:off x="0" y="1109019"/>
            <a:ext cx="7665863" cy="5297746"/>
          </a:xfrm>
          <a:prstGeom prst="rect">
            <a:avLst/>
          </a:prstGeom>
        </p:spPr>
      </p:pic>
      <p:pic>
        <p:nvPicPr>
          <p:cNvPr id="2" name="Picture 1">
            <a:extLst>
              <a:ext uri="{FF2B5EF4-FFF2-40B4-BE49-F238E27FC236}">
                <a16:creationId xmlns:a16="http://schemas.microsoft.com/office/drawing/2014/main" id="{4349EB51-D871-34DF-749F-1E98747801F4}"/>
              </a:ext>
            </a:extLst>
          </p:cNvPr>
          <p:cNvPicPr>
            <a:picLocks noChangeAspect="1"/>
          </p:cNvPicPr>
          <p:nvPr/>
        </p:nvPicPr>
        <p:blipFill>
          <a:blip r:embed="rId4"/>
          <a:stretch>
            <a:fillRect/>
          </a:stretch>
        </p:blipFill>
        <p:spPr>
          <a:xfrm>
            <a:off x="7838390" y="2717888"/>
            <a:ext cx="3996207" cy="3996207"/>
          </a:xfrm>
          <a:prstGeom prst="rect">
            <a:avLst/>
          </a:prstGeom>
        </p:spPr>
      </p:pic>
      <p:sp>
        <p:nvSpPr>
          <p:cNvPr id="3" name="TextBox 2">
            <a:extLst>
              <a:ext uri="{FF2B5EF4-FFF2-40B4-BE49-F238E27FC236}">
                <a16:creationId xmlns:a16="http://schemas.microsoft.com/office/drawing/2014/main" id="{63CBAF78-BD6F-18DC-E4C8-606AA8CEDBAF}"/>
              </a:ext>
            </a:extLst>
          </p:cNvPr>
          <p:cNvSpPr txBox="1"/>
          <p:nvPr/>
        </p:nvSpPr>
        <p:spPr>
          <a:xfrm>
            <a:off x="358405" y="451235"/>
            <a:ext cx="11062708" cy="523220"/>
          </a:xfrm>
          <a:prstGeom prst="rect">
            <a:avLst/>
          </a:prstGeom>
          <a:noFill/>
        </p:spPr>
        <p:txBody>
          <a:bodyPr wrap="none" rtlCol="0">
            <a:spAutoFit/>
          </a:bodyPr>
          <a:lstStyle/>
          <a:p>
            <a:r>
              <a:rPr lang="en-US" sz="2800" b="1" dirty="0"/>
              <a:t>Paradigm Shift Number 2: Shell structure and spin-orbit interaction</a:t>
            </a:r>
          </a:p>
        </p:txBody>
      </p:sp>
    </p:spTree>
    <p:extLst>
      <p:ext uri="{BB962C8B-B14F-4D97-AF65-F5344CB8AC3E}">
        <p14:creationId xmlns:p14="http://schemas.microsoft.com/office/powerpoint/2010/main" val="38283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630D-6AF7-7156-75AE-45EEDDDA66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0066F3-BEC5-B8FA-2AE9-35C6E2B93C61}"/>
              </a:ext>
            </a:extLst>
          </p:cNvPr>
          <p:cNvSpPr>
            <a:spLocks noGrp="1"/>
          </p:cNvSpPr>
          <p:nvPr>
            <p:ph type="sldNum" sz="quarter" idx="10"/>
          </p:nvPr>
        </p:nvSpPr>
        <p:spPr/>
        <p:txBody>
          <a:bodyPr/>
          <a:lstStyle/>
          <a:p>
            <a:fld id="{B7093101-4FC9-4FE7-A2DC-E5DE69847687}" type="slidenum">
              <a:rPr lang="en-GB" smtClean="0"/>
              <a:pPr/>
              <a:t>8</a:t>
            </a:fld>
            <a:endParaRPr lang="en-GB" dirty="0"/>
          </a:p>
        </p:txBody>
      </p:sp>
      <p:pic>
        <p:nvPicPr>
          <p:cNvPr id="7" name="Picture 6">
            <a:extLst>
              <a:ext uri="{FF2B5EF4-FFF2-40B4-BE49-F238E27FC236}">
                <a16:creationId xmlns:a16="http://schemas.microsoft.com/office/drawing/2014/main" id="{AD7BEFF0-B01B-DF93-BB4E-B06665E5B1C3}"/>
              </a:ext>
            </a:extLst>
          </p:cNvPr>
          <p:cNvPicPr>
            <a:picLocks noChangeAspect="1"/>
          </p:cNvPicPr>
          <p:nvPr/>
        </p:nvPicPr>
        <p:blipFill>
          <a:blip r:embed="rId2"/>
          <a:stretch>
            <a:fillRect/>
          </a:stretch>
        </p:blipFill>
        <p:spPr>
          <a:xfrm>
            <a:off x="2155371" y="514821"/>
            <a:ext cx="7786763" cy="5758475"/>
          </a:xfrm>
          <a:prstGeom prst="rect">
            <a:avLst/>
          </a:prstGeom>
        </p:spPr>
      </p:pic>
    </p:spTree>
    <p:extLst>
      <p:ext uri="{BB962C8B-B14F-4D97-AF65-F5344CB8AC3E}">
        <p14:creationId xmlns:p14="http://schemas.microsoft.com/office/powerpoint/2010/main" val="2186585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DD3E-AF98-9B7F-BC1A-DED3E0C760D4}"/>
              </a:ext>
            </a:extLst>
          </p:cNvPr>
          <p:cNvPicPr>
            <a:picLocks noChangeAspect="1"/>
          </p:cNvPicPr>
          <p:nvPr/>
        </p:nvPicPr>
        <p:blipFill>
          <a:blip r:embed="rId2"/>
          <a:stretch>
            <a:fillRect/>
          </a:stretch>
        </p:blipFill>
        <p:spPr>
          <a:xfrm>
            <a:off x="1933017" y="522514"/>
            <a:ext cx="8027412" cy="6064051"/>
          </a:xfrm>
          <a:prstGeom prst="rect">
            <a:avLst/>
          </a:prstGeom>
        </p:spPr>
      </p:pic>
    </p:spTree>
    <p:extLst>
      <p:ext uri="{BB962C8B-B14F-4D97-AF65-F5344CB8AC3E}">
        <p14:creationId xmlns:p14="http://schemas.microsoft.com/office/powerpoint/2010/main" val="2552655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12864</TotalTime>
  <Words>584</Words>
  <Application>Microsoft Macintosh PowerPoint</Application>
  <PresentationFormat>Widescreen</PresentationFormat>
  <Paragraphs>74</Paragraphs>
  <Slides>31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Times New Roman</vt:lpstr>
      <vt:lpstr>Office Theme</vt:lpstr>
      <vt:lpstr>Data driven approaches to learning about nuclear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defined are rotations in nuclei?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Jenkins</dc:creator>
  <cp:lastModifiedBy>David Jenkins</cp:lastModifiedBy>
  <cp:revision>20</cp:revision>
  <cp:lastPrinted>2025-04-22T18:13:51Z</cp:lastPrinted>
  <dcterms:created xsi:type="dcterms:W3CDTF">2025-04-11T07:26:18Z</dcterms:created>
  <dcterms:modified xsi:type="dcterms:W3CDTF">2025-04-22T18:15:54Z</dcterms:modified>
</cp:coreProperties>
</file>