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8" r:id="rId2"/>
    <p:sldId id="256" r:id="rId3"/>
    <p:sldId id="257" r:id="rId4"/>
    <p:sldId id="279" r:id="rId5"/>
    <p:sldId id="298" r:id="rId6"/>
    <p:sldId id="294" r:id="rId7"/>
    <p:sldId id="274" r:id="rId8"/>
    <p:sldId id="292" r:id="rId9"/>
    <p:sldId id="278" r:id="rId10"/>
    <p:sldId id="293" r:id="rId11"/>
    <p:sldId id="290" r:id="rId12"/>
    <p:sldId id="291" r:id="rId13"/>
    <p:sldId id="299" r:id="rId14"/>
    <p:sldId id="296" r:id="rId15"/>
    <p:sldId id="297" r:id="rId16"/>
    <p:sldId id="295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73"/>
    <p:restoredTop sz="96405"/>
  </p:normalViewPr>
  <p:slideViewPr>
    <p:cSldViewPr snapToGrid="0">
      <p:cViewPr varScale="1">
        <p:scale>
          <a:sx n="116" d="100"/>
          <a:sy n="116" d="100"/>
        </p:scale>
        <p:origin x="192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6000-4344-16D9-0F6D-A877DB8B5F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EDA74F-9702-F5FF-A09C-9843347ED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9CD0B-6241-8B52-1D22-67182C99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F223-202B-B546-A6A3-A1595B04A62A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2DA32-CEF1-9C4B-5764-D9A80D137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B12E6-A2E2-A432-B602-BE2589B3C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722-4E5E-0A40-9FD7-1D46AE9E3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76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51F7E-810D-DDB9-130A-ACFC41955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15A8BB-7C5E-98E2-EA0B-AD18CE7276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B5302-1615-D7E3-FF7B-15AAC2997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F223-202B-B546-A6A3-A1595B04A62A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5D7D5-C8D8-370C-0597-351F2B82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812CE-6C85-3F81-26AA-E0FEF60D1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722-4E5E-0A40-9FD7-1D46AE9E3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26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2C0E39-9602-DCFE-752F-27CA204A3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5732F8-B33E-764B-43F8-3CB5A2FC1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1802F-8882-2068-5AAF-1A4DD63E4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F223-202B-B546-A6A3-A1595B04A62A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96773-D75B-7126-AD33-79F27F2D9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CB58F-F783-57B9-C583-BF7DD5B8F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722-4E5E-0A40-9FD7-1D46AE9E3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46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334F7-11FE-5189-F74B-2908A3576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0E9CB-EA52-EEA0-1E70-508B23B59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5A017-DDEA-C13C-8414-85EA3DF2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F223-202B-B546-A6A3-A1595B04A62A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9B38A-73D0-7AAE-9622-E1325EB6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04C5E-724B-0369-66C5-E6F3B033F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722-4E5E-0A40-9FD7-1D46AE9E3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6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F0D08-EEB0-15F7-2CB5-E4CAA4311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45890-FAAB-049F-81CB-13AD0E9D3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8652E-14B4-36AF-FF80-2F5ECB417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F223-202B-B546-A6A3-A1595B04A62A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8BEB-3128-B49A-092B-AC28C43B7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5CAAC-E24C-276B-81C5-BC647649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722-4E5E-0A40-9FD7-1D46AE9E3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08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33B12-3AEC-EECF-1C39-BE3C21343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53E59-2E57-84F8-70F3-14CA36309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31B6C5-9922-2099-32C2-8A2586113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02406-0D93-CD6B-121C-D9E313F1F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F223-202B-B546-A6A3-A1595B04A62A}" type="datetimeFigureOut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66E244-30AC-807F-E545-0746B2F2F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E4B94-9E3A-C4E5-3FE4-D9B946F35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722-4E5E-0A40-9FD7-1D46AE9E3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17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0616E-5D54-BAF3-E67C-4BD302BCA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94A81-E27B-1248-B4C2-9CE01E6C0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36FD9-E3A1-2DEA-FC0A-53D484632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1A4CB0-B674-2CB3-7820-8773692D9F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209D01-64A2-EFA6-4F20-75C18CAC20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98B3B1-0D15-9CE2-8965-8F77B938E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F223-202B-B546-A6A3-A1595B04A62A}" type="datetimeFigureOut">
              <a:rPr lang="en-US" smtClean="0"/>
              <a:t>4/22/25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24C9BD-2996-B3EF-DD44-CE8440E22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D26A65-B93B-4DF7-3EF8-E5E4C15AA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722-4E5E-0A40-9FD7-1D46AE9E3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26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F4299-E9AA-F91D-9A27-BB1735479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2A6120-B1B0-3AB4-FA7C-791E7DD3F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F223-202B-B546-A6A3-A1595B04A62A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B69FA-BD41-AC4B-6C1F-4F7E075A4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6269B-27DA-06DD-09AE-193B840C8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722-4E5E-0A40-9FD7-1D46AE9E3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59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95AAE3-B1F0-0D71-9300-83E5EDC2E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F223-202B-B546-A6A3-A1595B04A62A}" type="datetimeFigureOut">
              <a:rPr lang="en-US" smtClean="0"/>
              <a:t>4/22/25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B539D7-F50E-6F6F-7C97-23D3602AA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36587-63F1-B941-D4B7-F5CA19B3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722-4E5E-0A40-9FD7-1D46AE9E3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62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E986E-6A56-8ABD-A28A-80CA6616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BA96B-8DED-D3CC-8392-2007BF403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71874-EAE4-802A-AED6-7ACC58CE3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07F7BA-1BED-32C6-E75F-208A256FD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F223-202B-B546-A6A3-A1595B04A62A}" type="datetimeFigureOut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9893E-BF9B-6C97-1C83-86389BF9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5C4C0-59F9-D8D2-E6C0-F0FE1FCAA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722-4E5E-0A40-9FD7-1D46AE9E3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06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77F37-3C5F-E085-0341-7D77A91C2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4A132C-2046-5CE4-DC43-978425D0F1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BFE77-2603-58B2-5ABA-690483CBD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35DB1-FD55-9183-9CF1-1F58FA349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F223-202B-B546-A6A3-A1595B04A62A}" type="datetimeFigureOut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A7EB7-355E-8D48-B889-8FFE18FB1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387CB-8FE0-447A-4A30-9362FFED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722-4E5E-0A40-9FD7-1D46AE9E3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28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9AD176-63AD-AFC7-0186-68995749F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D94B9-2025-DBC0-A708-609E560A0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1EDCE-690F-4F27-3B4E-7CC2A36DF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3F223-202B-B546-A6A3-A1595B04A62A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A1BBD-96A4-F756-5CF7-35A3AC333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6C769-A3F0-10E0-4AEC-8C3841B23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51722-4E5E-0A40-9FD7-1D46AE9E3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op.org/physics-community/special-interest-groups/nuclear-physics-group/early-career-researcher-prize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op.org/about/support-grants#gref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jack.Henderson@surrey.ac.uk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tefanos.paschalis@york.ac.uk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op.org/about/support-grant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op.org/physics-community/special-interest-groups/nuclear-physics-group/early-career-researcher-priz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op.org/physics-community/special-interest-groups/nuclear-physics-group/early-career-researcher-priz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op.org/physics-community/special-interest-groups/nuclear-physics-group/early-career-researcher-prize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C2E2752E-D9D6-0F0A-8171-A3440BC19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41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78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65758-5672-6A75-2F2E-67F5B5FA8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6A31C611-2451-0FCD-2C5F-569AF104C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4100" cy="660400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AA4BCD62-E819-BEF6-DD05-9968EC17BAB2}"/>
              </a:ext>
            </a:extLst>
          </p:cNvPr>
          <p:cNvSpPr txBox="1"/>
          <p:nvPr/>
        </p:nvSpPr>
        <p:spPr>
          <a:xfrm>
            <a:off x="6358320" y="132628"/>
            <a:ext cx="5147042" cy="101863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2400" b="1" dirty="0">
                <a:solidFill>
                  <a:srgbClr val="000000"/>
                </a:solidFill>
                <a:latin typeface="Helvetica"/>
                <a:cs typeface="Helvetica"/>
              </a:rPr>
              <a:t>Thesis prize</a:t>
            </a:r>
            <a:endParaRPr lang="en-GB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529B66-5634-1616-4C37-2AD2E6F3AFA7}"/>
              </a:ext>
            </a:extLst>
          </p:cNvPr>
          <p:cNvSpPr txBox="1"/>
          <p:nvPr/>
        </p:nvSpPr>
        <p:spPr>
          <a:xfrm>
            <a:off x="962890" y="2846195"/>
            <a:ext cx="10266219" cy="21680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b="1" dirty="0"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b="1" dirty="0"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b="1" dirty="0">
                <a:latin typeface="Helvetica" pitchFamily="2" charset="0"/>
                <a:ea typeface="Segoe UI" pitchFamily="2"/>
                <a:cs typeface="Tahoma" pitchFamily="2"/>
              </a:rPr>
              <a:t>2025 Winner – Magda </a:t>
            </a:r>
            <a:r>
              <a:rPr lang="en-GB" b="1" dirty="0" err="1">
                <a:latin typeface="Helvetica" pitchFamily="2" charset="0"/>
                <a:ea typeface="Segoe UI" pitchFamily="2"/>
                <a:cs typeface="Tahoma" pitchFamily="2"/>
              </a:rPr>
              <a:t>Satrazani</a:t>
            </a:r>
            <a:r>
              <a:rPr lang="en-GB" b="1" dirty="0">
                <a:latin typeface="Helvetica" pitchFamily="2" charset="0"/>
                <a:ea typeface="Segoe UI" pitchFamily="2"/>
                <a:cs typeface="Tahoma" pitchFamily="2"/>
              </a:rPr>
              <a:t> (University of Liverpool)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sz="1800" b="1" i="0" u="none" strike="noStrike" kern="1200" cap="none" dirty="0">
              <a:ln>
                <a:noFill/>
              </a:ln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i="1" dirty="0">
                <a:latin typeface="Helvetica" pitchFamily="2" charset="0"/>
                <a:ea typeface="Segoe UI" pitchFamily="2"/>
                <a:cs typeface="Tahoma" pitchFamily="2"/>
              </a:rPr>
              <a:t>Gamma-ray spectroscopy of neutron-rich cerium isotopes following beta-decay of mass-separated caesium ions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sz="1800" i="1" u="none" strike="noStrike" kern="1200" cap="none" dirty="0">
              <a:ln>
                <a:noFill/>
              </a:ln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i="1" dirty="0">
                <a:latin typeface="Helvetica" pitchFamily="2" charset="0"/>
                <a:ea typeface="Segoe UI" pitchFamily="2"/>
                <a:cs typeface="Tahoma" pitchFamily="2"/>
              </a:rPr>
              <a:t>Supervisor: Dr. Liam Gaffney</a:t>
            </a:r>
            <a:endParaRPr lang="en-GB" sz="1800" i="1" u="none" strike="noStrike" kern="1200" cap="none" dirty="0">
              <a:ln>
                <a:noFill/>
              </a:ln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sz="1800" i="0" u="none" strike="noStrike" kern="1200" cap="none" dirty="0">
              <a:ln>
                <a:noFill/>
              </a:ln>
              <a:latin typeface="Helvetica" pitchFamily="2" charset="0"/>
              <a:ea typeface="Segoe UI" pitchFamily="2"/>
              <a:cs typeface="Tahoma" pitchFamily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4F4010-75D3-0CE4-AFDD-55E3259B2F35}"/>
              </a:ext>
            </a:extLst>
          </p:cNvPr>
          <p:cNvSpPr txBox="1"/>
          <p:nvPr/>
        </p:nvSpPr>
        <p:spPr>
          <a:xfrm>
            <a:off x="374072" y="6306032"/>
            <a:ext cx="11909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https://www.iop.org/physics-community/special-interest-groups/nuclear-physics-group/early-career-researcher-prize</a:t>
            </a:r>
            <a:r>
              <a:rPr lang="en-US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8F8C7-83C2-69B8-AEBC-AAD8224A9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43" y="1190367"/>
            <a:ext cx="7874691" cy="110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35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6F7A0596-0A31-F94E-B4A2-59C9C494A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4100" cy="660400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9F0ADDC1-BC3D-D848-8904-40B42CFD785B}"/>
              </a:ext>
            </a:extLst>
          </p:cNvPr>
          <p:cNvSpPr txBox="1"/>
          <p:nvPr/>
        </p:nvSpPr>
        <p:spPr>
          <a:xfrm>
            <a:off x="6358320" y="132628"/>
            <a:ext cx="5147042" cy="101863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2400" b="1" dirty="0" err="1">
                <a:solidFill>
                  <a:srgbClr val="000000"/>
                </a:solidFill>
                <a:latin typeface="Helvetica"/>
                <a:cs typeface="Helvetica"/>
              </a:rPr>
              <a:t>IoP</a:t>
            </a:r>
            <a:r>
              <a:rPr lang="en-GB" sz="2400" b="1" dirty="0">
                <a:solidFill>
                  <a:srgbClr val="000000"/>
                </a:solidFill>
                <a:latin typeface="Helvetica"/>
                <a:cs typeface="Helvetica"/>
              </a:rPr>
              <a:t> Conferences</a:t>
            </a:r>
            <a:endParaRPr lang="en-GB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0AB563-ACBB-7AFE-EF90-831A6DFC3853}"/>
              </a:ext>
            </a:extLst>
          </p:cNvPr>
          <p:cNvSpPr txBox="1"/>
          <p:nvPr/>
        </p:nvSpPr>
        <p:spPr>
          <a:xfrm>
            <a:off x="770182" y="1626172"/>
            <a:ext cx="10262082" cy="2585323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b="1" dirty="0"/>
              <a:t>2026: </a:t>
            </a:r>
            <a:r>
              <a:rPr lang="en-US" dirty="0"/>
              <a:t>University of Brighton – Week of the 13</a:t>
            </a:r>
            <a:r>
              <a:rPr lang="en-US" baseline="30000" dirty="0"/>
              <a:t>th</a:t>
            </a:r>
            <a:r>
              <a:rPr lang="en-US" dirty="0"/>
              <a:t> of April 2026, </a:t>
            </a:r>
            <a:r>
              <a:rPr lang="en-US" b="1" dirty="0"/>
              <a:t>Chair: </a:t>
            </a:r>
            <a:r>
              <a:rPr lang="en-US" dirty="0"/>
              <a:t>Alison Bruce</a:t>
            </a:r>
          </a:p>
          <a:p>
            <a:endParaRPr lang="en-US" dirty="0"/>
          </a:p>
          <a:p>
            <a:r>
              <a:rPr lang="en-US" dirty="0"/>
              <a:t>Future order (tentative):</a:t>
            </a:r>
          </a:p>
          <a:p>
            <a:endParaRPr lang="en-US" dirty="0"/>
          </a:p>
          <a:p>
            <a:r>
              <a:rPr lang="en-US" b="1" dirty="0"/>
              <a:t>2027: </a:t>
            </a:r>
            <a:r>
              <a:rPr lang="en-US" dirty="0"/>
              <a:t>University of Birmingham</a:t>
            </a:r>
          </a:p>
          <a:p>
            <a:r>
              <a:rPr lang="en-US" b="1" dirty="0"/>
              <a:t>2028: </a:t>
            </a:r>
            <a:r>
              <a:rPr lang="en-US" dirty="0"/>
              <a:t>University of Glasgow (Joint HEPP/APP)</a:t>
            </a:r>
          </a:p>
          <a:p>
            <a:r>
              <a:rPr lang="en-US" b="1" dirty="0"/>
              <a:t>2029: </a:t>
            </a:r>
            <a:r>
              <a:rPr lang="en-US" dirty="0"/>
              <a:t>University of the West of Scotland</a:t>
            </a:r>
          </a:p>
          <a:p>
            <a:r>
              <a:rPr lang="en-US" b="1" dirty="0"/>
              <a:t>2030: </a:t>
            </a:r>
            <a:r>
              <a:rPr lang="en-US" dirty="0"/>
              <a:t>University of Edinburgh</a:t>
            </a:r>
            <a:endParaRPr lang="en-US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A8B59E-ED0C-DA43-078C-870A7A263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054321" y="3966512"/>
            <a:ext cx="6776913" cy="258532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288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6F7A0596-0A31-F94E-B4A2-59C9C494A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4100" cy="660400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9F0ADDC1-BC3D-D848-8904-40B42CFD785B}"/>
              </a:ext>
            </a:extLst>
          </p:cNvPr>
          <p:cNvSpPr txBox="1"/>
          <p:nvPr/>
        </p:nvSpPr>
        <p:spPr>
          <a:xfrm>
            <a:off x="6358320" y="132628"/>
            <a:ext cx="5147042" cy="101863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2400" b="1" dirty="0">
                <a:solidFill>
                  <a:srgbClr val="000000"/>
                </a:solidFill>
                <a:latin typeface="Helvetica"/>
                <a:cs typeface="Helvetica"/>
              </a:rPr>
              <a:t>Future initiative? Nuclear Data</a:t>
            </a:r>
            <a:endParaRPr lang="en-GB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0AB563-ACBB-7AFE-EF90-831A6DFC3853}"/>
              </a:ext>
            </a:extLst>
          </p:cNvPr>
          <p:cNvSpPr txBox="1"/>
          <p:nvPr/>
        </p:nvSpPr>
        <p:spPr>
          <a:xfrm>
            <a:off x="770182" y="1626172"/>
            <a:ext cx="10262082" cy="3785652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r>
              <a:rPr lang="en-US" sz="2000" b="1" dirty="0"/>
              <a:t>Initial discussions </a:t>
            </a:r>
            <a:r>
              <a:rPr lang="en-US" sz="2000" dirty="0"/>
              <a:t>with Energy and Nuclear Industry groups regarding a joint workshop on </a:t>
            </a:r>
            <a:r>
              <a:rPr lang="en-US" sz="2000" i="1" dirty="0"/>
              <a:t>nuclear data </a:t>
            </a:r>
          </a:p>
          <a:p>
            <a:endParaRPr lang="en-US" sz="2000" b="1" i="1" dirty="0"/>
          </a:p>
          <a:p>
            <a:r>
              <a:rPr lang="en-US" sz="2000" dirty="0"/>
              <a:t>Aim to improve interactions between communities and potentially develop new routes to funding sources</a:t>
            </a:r>
          </a:p>
          <a:p>
            <a:endParaRPr lang="en-US" sz="2000" dirty="0"/>
          </a:p>
          <a:p>
            <a:r>
              <a:rPr lang="en-US" sz="2000" dirty="0"/>
              <a:t>Likely first event to occur in 2026 – potential for </a:t>
            </a:r>
            <a:r>
              <a:rPr lang="en-US" sz="2000" dirty="0" err="1"/>
              <a:t>IoP</a:t>
            </a:r>
            <a:r>
              <a:rPr lang="en-US" sz="2000" dirty="0"/>
              <a:t> written report on the importance of nuclear data to energy and security</a:t>
            </a:r>
          </a:p>
          <a:p>
            <a:endParaRPr lang="en-US" sz="2000" dirty="0"/>
          </a:p>
          <a:p>
            <a:r>
              <a:rPr lang="en-US" sz="2000" dirty="0"/>
              <a:t>Interested parties, please get </a:t>
            </a:r>
            <a:r>
              <a:rPr lang="en-US" sz="2000"/>
              <a:t>in touch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17535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9F2C7-87AF-39BF-8CD9-2F5579388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79AFE1B4-E7F9-1056-A0BD-53050CF02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4100" cy="660400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73AB9C81-457C-072F-C77F-990024BAFF7D}"/>
              </a:ext>
            </a:extLst>
          </p:cNvPr>
          <p:cNvSpPr txBox="1"/>
          <p:nvPr/>
        </p:nvSpPr>
        <p:spPr>
          <a:xfrm>
            <a:off x="6358320" y="132628"/>
            <a:ext cx="5147042" cy="101863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2400" b="1" dirty="0">
                <a:solidFill>
                  <a:srgbClr val="000000"/>
                </a:solidFill>
                <a:latin typeface="Helvetica"/>
                <a:cs typeface="Helvetica"/>
              </a:rPr>
              <a:t>Future initiative? Next Generation</a:t>
            </a:r>
            <a:endParaRPr lang="en-GB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50382A-FC03-9287-209F-90149D5B18F4}"/>
              </a:ext>
            </a:extLst>
          </p:cNvPr>
          <p:cNvSpPr txBox="1"/>
          <p:nvPr/>
        </p:nvSpPr>
        <p:spPr>
          <a:xfrm>
            <a:off x="770182" y="1626172"/>
            <a:ext cx="10262082" cy="440120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r>
              <a:rPr lang="en-US" sz="2000" b="1" dirty="0"/>
              <a:t>What opportunities might exist in 10+ years time? How can they be used to support (or be supported by) nuclear physics?</a:t>
            </a:r>
          </a:p>
          <a:p>
            <a:endParaRPr lang="en-US" sz="2000" b="1" dirty="0"/>
          </a:p>
          <a:p>
            <a:r>
              <a:rPr lang="en-US" sz="2000" dirty="0"/>
              <a:t>Examples: Vulcan, STEP, etc.</a:t>
            </a:r>
          </a:p>
          <a:p>
            <a:endParaRPr lang="en-US" sz="2000" dirty="0"/>
          </a:p>
          <a:p>
            <a:r>
              <a:rPr lang="en-US" sz="2000" dirty="0"/>
              <a:t>Are there routes for nuclear physics to develop using next generation facilities outside of traditional accelerator laboratories? </a:t>
            </a:r>
          </a:p>
          <a:p>
            <a:endParaRPr lang="en-US" sz="2000" dirty="0"/>
          </a:p>
          <a:p>
            <a:r>
              <a:rPr lang="en-US" sz="2000" dirty="0"/>
              <a:t>Can nuclear physics help bridge the gap between new facilities and other national challenges (nuclear data, nuclear medicine)?</a:t>
            </a:r>
          </a:p>
          <a:p>
            <a:endParaRPr lang="en-US" sz="2000" dirty="0"/>
          </a:p>
          <a:p>
            <a:r>
              <a:rPr lang="en-US" sz="2000" dirty="0"/>
              <a:t>Can we develop a white-paper describing the opportunities?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957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20E31-446C-D463-C351-4A172BEDF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9175324F-CF0A-277C-4938-46257FFDA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4100" cy="660400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0DE8A551-7D74-79FB-461A-ADEC3F6F3DD7}"/>
              </a:ext>
            </a:extLst>
          </p:cNvPr>
          <p:cNvSpPr txBox="1"/>
          <p:nvPr/>
        </p:nvSpPr>
        <p:spPr>
          <a:xfrm>
            <a:off x="6358320" y="132628"/>
            <a:ext cx="5147042" cy="101863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2400" dirty="0">
                <a:solidFill>
                  <a:srgbClr val="000000"/>
                </a:solidFill>
                <a:latin typeface="Helvetica"/>
                <a:cs typeface="Helvetica"/>
              </a:rPr>
              <a:t>Bubble Chamber Cup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84B71-885F-F66C-D627-362D963E19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"/>
          <a:stretch/>
        </p:blipFill>
        <p:spPr>
          <a:xfrm>
            <a:off x="1020579" y="1789043"/>
            <a:ext cx="5147042" cy="414793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F8E6DB-4342-A5E5-BBC3-E9FAF5BC703C}"/>
              </a:ext>
            </a:extLst>
          </p:cNvPr>
          <p:cNvSpPr txBox="1"/>
          <p:nvPr/>
        </p:nvSpPr>
        <p:spPr>
          <a:xfrm>
            <a:off x="6798364" y="2585735"/>
            <a:ext cx="4706998" cy="255454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Nuclear Physics (+ UCL) team</a:t>
            </a:r>
            <a:r>
              <a:rPr lang="en-US" sz="2000" dirty="0"/>
              <a:t> entered the HEPP bubble chamber cup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Won the tournament (without conceding)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Don’t expect to be invited back…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5674EF-25FB-0F65-233A-B9D396C8006F}"/>
              </a:ext>
            </a:extLst>
          </p:cNvPr>
          <p:cNvSpPr/>
          <p:nvPr/>
        </p:nvSpPr>
        <p:spPr>
          <a:xfrm>
            <a:off x="6845984" y="3863007"/>
            <a:ext cx="4611758" cy="12059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63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02427-06A6-7B30-45FA-26F35BC0A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DB2AF995-2CFA-2998-831D-0138DF7E2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4100" cy="660400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03535719-0174-E3D4-4FE9-DB0B2B9B9182}"/>
              </a:ext>
            </a:extLst>
          </p:cNvPr>
          <p:cNvSpPr txBox="1"/>
          <p:nvPr/>
        </p:nvSpPr>
        <p:spPr>
          <a:xfrm>
            <a:off x="6358320" y="132628"/>
            <a:ext cx="5147042" cy="101863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2400" dirty="0">
                <a:solidFill>
                  <a:srgbClr val="000000"/>
                </a:solidFill>
                <a:latin typeface="Helvetica"/>
                <a:cs typeface="Helvetica"/>
              </a:rPr>
              <a:t>Bubble Chamber Cup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5F4F7D-F3B9-F6E8-97A1-68DA923C94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"/>
          <a:stretch/>
        </p:blipFill>
        <p:spPr>
          <a:xfrm>
            <a:off x="1020579" y="1789043"/>
            <a:ext cx="5147042" cy="414793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54D081-A967-F39D-FA4E-88E3D8AE36AC}"/>
              </a:ext>
            </a:extLst>
          </p:cNvPr>
          <p:cNvSpPr txBox="1"/>
          <p:nvPr/>
        </p:nvSpPr>
        <p:spPr>
          <a:xfrm>
            <a:off x="6798364" y="2585735"/>
            <a:ext cx="4706998" cy="255454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Nuclear Physics (+ UCL) team</a:t>
            </a:r>
            <a:r>
              <a:rPr lang="en-US" sz="2000" dirty="0"/>
              <a:t> entered the HEPP bubble chamber cup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Won the tournament (without conceding)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Don’t expect to be invited back…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EDF816-2E96-8735-453D-7832E8B62643}"/>
              </a:ext>
            </a:extLst>
          </p:cNvPr>
          <p:cNvSpPr/>
          <p:nvPr/>
        </p:nvSpPr>
        <p:spPr>
          <a:xfrm>
            <a:off x="6845984" y="4333461"/>
            <a:ext cx="4611758" cy="73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84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92ECB-F6B4-4B7B-998A-170E5EC8A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A26AE954-B4FF-8CAB-8F39-47C737780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4100" cy="660400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4F0FF0A4-B444-BDB2-85D9-6B853CDD2C0C}"/>
              </a:ext>
            </a:extLst>
          </p:cNvPr>
          <p:cNvSpPr txBox="1"/>
          <p:nvPr/>
        </p:nvSpPr>
        <p:spPr>
          <a:xfrm>
            <a:off x="6358320" y="132628"/>
            <a:ext cx="5147042" cy="101863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2400" dirty="0">
                <a:solidFill>
                  <a:srgbClr val="000000"/>
                </a:solidFill>
                <a:latin typeface="Helvetica"/>
                <a:cs typeface="Helvetica"/>
              </a:rPr>
              <a:t>Bubble Chamber Cup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F9CFE-C6FA-E6EF-382F-B3CD4A8E3E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"/>
          <a:stretch/>
        </p:blipFill>
        <p:spPr>
          <a:xfrm>
            <a:off x="1020579" y="1789043"/>
            <a:ext cx="5147042" cy="414793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390090-3DA1-EE3A-9C38-27A689D51173}"/>
              </a:ext>
            </a:extLst>
          </p:cNvPr>
          <p:cNvSpPr txBox="1"/>
          <p:nvPr/>
        </p:nvSpPr>
        <p:spPr>
          <a:xfrm>
            <a:off x="6798364" y="2585735"/>
            <a:ext cx="4706998" cy="255454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Nuclear Physics (+ UCL) team</a:t>
            </a:r>
            <a:r>
              <a:rPr lang="en-US" sz="2000" dirty="0"/>
              <a:t> entered the HEPP bubble chamber cup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Won the tournament (without conceding)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Don’t expect to be invited back…</a:t>
            </a:r>
          </a:p>
        </p:txBody>
      </p:sp>
    </p:spTree>
    <p:extLst>
      <p:ext uri="{BB962C8B-B14F-4D97-AF65-F5344CB8AC3E}">
        <p14:creationId xmlns:p14="http://schemas.microsoft.com/office/powerpoint/2010/main" val="2093539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6F7A0596-0A31-F94E-B4A2-59C9C494A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4100" cy="660400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9F0ADDC1-BC3D-D848-8904-40B42CFD785B}"/>
              </a:ext>
            </a:extLst>
          </p:cNvPr>
          <p:cNvSpPr txBox="1"/>
          <p:nvPr/>
        </p:nvSpPr>
        <p:spPr>
          <a:xfrm>
            <a:off x="3522479" y="2919685"/>
            <a:ext cx="5147042" cy="101863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2400" b="1" dirty="0">
                <a:solidFill>
                  <a:srgbClr val="000000"/>
                </a:solidFill>
                <a:latin typeface="Helvetica"/>
                <a:cs typeface="Helvetica"/>
              </a:rPr>
              <a:t>Thank you!</a:t>
            </a:r>
            <a:endParaRPr lang="en-GB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15928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C2E2752E-D9D6-0F0A-8171-A3440BC19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4100" cy="660400"/>
          </a:xfrm>
          <a:prstGeom prst="rect">
            <a:avLst/>
          </a:prstGeom>
        </p:spPr>
      </p:pic>
      <p:sp>
        <p:nvSpPr>
          <p:cNvPr id="6" name="TextShape 1">
            <a:extLst>
              <a:ext uri="{FF2B5EF4-FFF2-40B4-BE49-F238E27FC236}">
                <a16:creationId xmlns:a16="http://schemas.microsoft.com/office/drawing/2014/main" id="{771A7264-C1F0-0738-5265-48A6786A8CA6}"/>
              </a:ext>
            </a:extLst>
          </p:cNvPr>
          <p:cNvSpPr txBox="1"/>
          <p:nvPr/>
        </p:nvSpPr>
        <p:spPr>
          <a:xfrm>
            <a:off x="6358320" y="132628"/>
            <a:ext cx="5147042" cy="101863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Helvetica"/>
                <a:cs typeface="Helvetica"/>
              </a:rPr>
              <a:t>IOP Nuclear Physics Group Committee</a:t>
            </a:r>
            <a:endParaRPr lang="en-GB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" name="TextShape 1">
            <a:extLst>
              <a:ext uri="{FF2B5EF4-FFF2-40B4-BE49-F238E27FC236}">
                <a16:creationId xmlns:a16="http://schemas.microsoft.com/office/drawing/2014/main" id="{AE01A4C9-CB95-4075-CB4A-B700FF62FC77}"/>
              </a:ext>
            </a:extLst>
          </p:cNvPr>
          <p:cNvSpPr txBox="1"/>
          <p:nvPr/>
        </p:nvSpPr>
        <p:spPr>
          <a:xfrm>
            <a:off x="1132237" y="2040967"/>
            <a:ext cx="9927526" cy="3843981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endParaRPr lang="en-GB" sz="1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GB" sz="1600" b="1" dirty="0">
                <a:solidFill>
                  <a:srgbClr val="000000"/>
                </a:solidFill>
                <a:latin typeface="Helvetica"/>
                <a:cs typeface="Helvetica"/>
              </a:rPr>
              <a:t>Who are we?</a:t>
            </a:r>
          </a:p>
          <a:p>
            <a:endParaRPr lang="en-GB" sz="1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Committee is diverse with members from </a:t>
            </a:r>
            <a:r>
              <a:rPr lang="en-GB" sz="1400" dirty="0">
                <a:solidFill>
                  <a:srgbClr val="FF0000"/>
                </a:solidFill>
                <a:latin typeface="Helvetica"/>
                <a:cs typeface="Helvetica"/>
              </a:rPr>
              <a:t>academia</a:t>
            </a: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 and </a:t>
            </a:r>
            <a:r>
              <a:rPr lang="en-GB" sz="1400" dirty="0">
                <a:solidFill>
                  <a:srgbClr val="0070C0"/>
                </a:solidFill>
                <a:latin typeface="Helvetica"/>
                <a:cs typeface="Helvetica"/>
              </a:rPr>
              <a:t>industry</a:t>
            </a: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 both in the UK and internationally.</a:t>
            </a:r>
          </a:p>
          <a:p>
            <a:endParaRPr lang="en-GB" sz="1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GB" sz="1400" dirty="0">
                <a:solidFill>
                  <a:srgbClr val="FF0000"/>
                </a:solidFill>
                <a:latin typeface="Helvetica"/>
                <a:cs typeface="Helvetica"/>
              </a:rPr>
              <a:t>Dr Jack Henderson </a:t>
            </a: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– Chair</a:t>
            </a:r>
          </a:p>
          <a:p>
            <a:r>
              <a:rPr lang="en-GB" sz="1400" dirty="0">
                <a:solidFill>
                  <a:srgbClr val="FF0000"/>
                </a:solidFill>
                <a:latin typeface="Helvetica"/>
                <a:cs typeface="Helvetica"/>
              </a:rPr>
              <a:t>Dr Kara Lynch </a:t>
            </a: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– Secretary</a:t>
            </a:r>
          </a:p>
          <a:p>
            <a:r>
              <a:rPr lang="en-GB" sz="1400" dirty="0">
                <a:solidFill>
                  <a:srgbClr val="FF0000"/>
                </a:solidFill>
                <a:latin typeface="Helvetica"/>
                <a:cs typeface="Helvetica"/>
              </a:rPr>
              <a:t>Dr Stefanos Paschalis </a:t>
            </a: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– Treasurer</a:t>
            </a:r>
          </a:p>
          <a:p>
            <a:r>
              <a:rPr lang="en-GB" sz="1400" dirty="0">
                <a:solidFill>
                  <a:srgbClr val="FF0000"/>
                </a:solidFill>
                <a:latin typeface="Helvetica"/>
                <a:cs typeface="Helvetica"/>
              </a:rPr>
              <a:t>Dr Liam Gaffney </a:t>
            </a: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– Member</a:t>
            </a:r>
          </a:p>
          <a:p>
            <a:r>
              <a:rPr lang="en-GB" sz="1400" dirty="0">
                <a:solidFill>
                  <a:srgbClr val="0070C0"/>
                </a:solidFill>
                <a:latin typeface="Helvetica"/>
                <a:cs typeface="Helvetica"/>
              </a:rPr>
              <a:t>Dr David Lee </a:t>
            </a: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– Member</a:t>
            </a:r>
          </a:p>
          <a:p>
            <a:r>
              <a:rPr lang="en-GB" sz="1400" dirty="0">
                <a:solidFill>
                  <a:srgbClr val="0070C0"/>
                </a:solidFill>
                <a:latin typeface="Helvetica"/>
                <a:cs typeface="Helvetica"/>
              </a:rPr>
              <a:t>Dr Andrew Petts </a:t>
            </a: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– Member</a:t>
            </a:r>
          </a:p>
          <a:p>
            <a:r>
              <a:rPr lang="en-GB" sz="1400" dirty="0">
                <a:solidFill>
                  <a:srgbClr val="FF0000"/>
                </a:solidFill>
                <a:latin typeface="Helvetica"/>
                <a:cs typeface="Helvetica"/>
              </a:rPr>
              <a:t>Dr Rachel Montgomery </a:t>
            </a: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– Member</a:t>
            </a:r>
          </a:p>
          <a:p>
            <a:r>
              <a:rPr lang="en-GB" sz="1400" dirty="0">
                <a:solidFill>
                  <a:srgbClr val="0070C0"/>
                </a:solidFill>
                <a:latin typeface="Helvetica"/>
                <a:cs typeface="Helvetica"/>
              </a:rPr>
              <a:t>Dr Lee Packer </a:t>
            </a: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- Member</a:t>
            </a:r>
          </a:p>
          <a:p>
            <a:r>
              <a:rPr lang="en-GB" sz="1400" dirty="0">
                <a:solidFill>
                  <a:srgbClr val="FF0000"/>
                </a:solidFill>
                <a:latin typeface="Helvetica"/>
                <a:cs typeface="Helvetica"/>
              </a:rPr>
              <a:t>Dr </a:t>
            </a:r>
            <a:r>
              <a:rPr lang="en-GB" sz="1400" dirty="0" err="1">
                <a:solidFill>
                  <a:srgbClr val="FF0000"/>
                </a:solidFill>
                <a:latin typeface="Helvetica"/>
                <a:cs typeface="Helvetica"/>
              </a:rPr>
              <a:t>Philippos</a:t>
            </a:r>
            <a:r>
              <a:rPr lang="en-GB" sz="1400" dirty="0">
                <a:solidFill>
                  <a:srgbClr val="FF0000"/>
                </a:solidFill>
                <a:latin typeface="Helvetica"/>
                <a:cs typeface="Helvetica"/>
              </a:rPr>
              <a:t> Papadakis </a:t>
            </a: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– Member</a:t>
            </a:r>
          </a:p>
          <a:p>
            <a:r>
              <a:rPr lang="en-GB" sz="1400" dirty="0">
                <a:solidFill>
                  <a:srgbClr val="0070C0"/>
                </a:solidFill>
                <a:latin typeface="Helvetica"/>
                <a:cs typeface="Helvetica"/>
              </a:rPr>
              <a:t>Dr Daniel Pittman-Weymouth </a:t>
            </a: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- Member</a:t>
            </a:r>
          </a:p>
          <a:p>
            <a:r>
              <a:rPr lang="en-GB" sz="1400" dirty="0">
                <a:solidFill>
                  <a:srgbClr val="0070C0"/>
                </a:solidFill>
                <a:latin typeface="Helvetica"/>
                <a:cs typeface="Helvetica"/>
              </a:rPr>
              <a:t>Miss Bethany </a:t>
            </a:r>
            <a:r>
              <a:rPr lang="en-GB" sz="1400" dirty="0" err="1">
                <a:solidFill>
                  <a:srgbClr val="0070C0"/>
                </a:solidFill>
                <a:latin typeface="Helvetica"/>
                <a:cs typeface="Helvetica"/>
              </a:rPr>
              <a:t>Slingsby</a:t>
            </a: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– Member</a:t>
            </a:r>
          </a:p>
          <a:p>
            <a:r>
              <a:rPr lang="en-GB" sz="1400" dirty="0">
                <a:solidFill>
                  <a:srgbClr val="0070C0"/>
                </a:solidFill>
                <a:latin typeface="Helvetica"/>
                <a:cs typeface="Helvetica"/>
              </a:rPr>
              <a:t>Miss Hannah Gill </a:t>
            </a: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– Early Career Physicist</a:t>
            </a:r>
          </a:p>
          <a:p>
            <a:endParaRPr lang="en-GB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AC9E85-B7D7-71EC-F4BB-1EC431B4FA67}"/>
              </a:ext>
            </a:extLst>
          </p:cNvPr>
          <p:cNvSpPr txBox="1"/>
          <p:nvPr/>
        </p:nvSpPr>
        <p:spPr>
          <a:xfrm>
            <a:off x="6096000" y="3544316"/>
            <a:ext cx="4408503" cy="175432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0000"/>
                </a:solidFill>
                <a:latin typeface="Helvetica"/>
                <a:cs typeface="Helvetica"/>
              </a:rPr>
              <a:t>Five committee positions up for election in 2025:</a:t>
            </a:r>
          </a:p>
          <a:p>
            <a:endParaRPr lang="en-GB" sz="1800" b="1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GB" sz="1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GB" sz="1800" dirty="0">
                <a:solidFill>
                  <a:srgbClr val="000000"/>
                </a:solidFill>
                <a:latin typeface="Helvetica"/>
                <a:cs typeface="Helvetica"/>
              </a:rPr>
              <a:t>1x Treasurer</a:t>
            </a:r>
          </a:p>
          <a:p>
            <a:r>
              <a:rPr lang="en-GB" sz="1800" dirty="0">
                <a:solidFill>
                  <a:srgbClr val="000000"/>
                </a:solidFill>
                <a:latin typeface="Helvetica"/>
                <a:cs typeface="Helvetica"/>
              </a:rPr>
              <a:t>4x Ordinary members</a:t>
            </a:r>
            <a:endParaRPr lang="en-GB" sz="16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18349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6F7A0596-0A31-F94E-B4A2-59C9C494A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4100" cy="660400"/>
          </a:xfrm>
          <a:prstGeom prst="rect">
            <a:avLst/>
          </a:prstGeom>
        </p:spPr>
      </p:pic>
      <p:sp>
        <p:nvSpPr>
          <p:cNvPr id="6" name="TextShape 1">
            <a:extLst>
              <a:ext uri="{FF2B5EF4-FFF2-40B4-BE49-F238E27FC236}">
                <a16:creationId xmlns:a16="http://schemas.microsoft.com/office/drawing/2014/main" id="{353FC692-A2C4-3441-A0A3-15A439D5D5E3}"/>
              </a:ext>
            </a:extLst>
          </p:cNvPr>
          <p:cNvSpPr txBox="1"/>
          <p:nvPr/>
        </p:nvSpPr>
        <p:spPr>
          <a:xfrm>
            <a:off x="258804" y="2192663"/>
            <a:ext cx="11246558" cy="4176605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/>
          <a:lstStyle/>
          <a:p>
            <a:r>
              <a:rPr lang="en-GB" sz="1600" b="1" dirty="0">
                <a:solidFill>
                  <a:srgbClr val="000000"/>
                </a:solidFill>
                <a:latin typeface="Helvetica"/>
                <a:cs typeface="Helvetica"/>
              </a:rPr>
              <a:t>What does the IOP Nuclear Physics Group Committee Do?</a:t>
            </a:r>
          </a:p>
          <a:p>
            <a:endParaRPr lang="en-GB" sz="1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GB" sz="1400" b="1" dirty="0">
                <a:solidFill>
                  <a:srgbClr val="000000"/>
                </a:solidFill>
                <a:latin typeface="Helvetica"/>
                <a:cs typeface="Helvetica"/>
              </a:rPr>
              <a:t>Supports conferences and workshops </a:t>
            </a: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organised by group members – this year’s budget (April onwards) being developed.</a:t>
            </a:r>
          </a:p>
          <a:p>
            <a:endParaRPr lang="en-GB" sz="1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GB" sz="1400" b="1" u="sng" dirty="0">
                <a:latin typeface="Helvetica" pitchFamily="2" charset="0"/>
              </a:rPr>
              <a:t>Events organised by a single group:</a:t>
            </a:r>
            <a:endParaRPr lang="en-GB" sz="1400" dirty="0">
              <a:latin typeface="Helvetica" pitchFamily="2" charset="0"/>
            </a:endParaRPr>
          </a:p>
          <a:p>
            <a:r>
              <a:rPr lang="en-GB" sz="1400" dirty="0">
                <a:latin typeface="Helvetica" pitchFamily="2" charset="0"/>
              </a:rPr>
              <a:t>Half-day event £500 </a:t>
            </a:r>
          </a:p>
          <a:p>
            <a:r>
              <a:rPr lang="en-GB" sz="1400" dirty="0">
                <a:latin typeface="Helvetica" pitchFamily="2" charset="0"/>
              </a:rPr>
              <a:t>One-day event* £1000 </a:t>
            </a:r>
          </a:p>
          <a:p>
            <a:r>
              <a:rPr lang="en-GB" sz="1400" dirty="0">
                <a:latin typeface="Helvetica" pitchFamily="2" charset="0"/>
              </a:rPr>
              <a:t>Multi-day conference £1000 for the first day, plus £500 for each additional day </a:t>
            </a:r>
          </a:p>
          <a:p>
            <a:r>
              <a:rPr lang="en-GB" sz="1400" b="1" u="sng" dirty="0">
                <a:latin typeface="Helvetica" pitchFamily="2" charset="0"/>
              </a:rPr>
              <a:t>Joint events organised by more than one group:</a:t>
            </a:r>
            <a:endParaRPr lang="en-GB" sz="1400" dirty="0">
              <a:latin typeface="Helvetica" pitchFamily="2" charset="0"/>
            </a:endParaRPr>
          </a:p>
          <a:p>
            <a:r>
              <a:rPr lang="en-GB" sz="1400" dirty="0">
                <a:latin typeface="Helvetica" pitchFamily="2" charset="0"/>
              </a:rPr>
              <a:t>Half-day event £750 </a:t>
            </a:r>
          </a:p>
          <a:p>
            <a:r>
              <a:rPr lang="en-GB" sz="1400" dirty="0">
                <a:latin typeface="Helvetica" pitchFamily="2" charset="0"/>
              </a:rPr>
              <a:t>One-day event* £1500 </a:t>
            </a:r>
          </a:p>
          <a:p>
            <a:r>
              <a:rPr lang="en-GB" sz="1400" dirty="0">
                <a:latin typeface="Helvetica" pitchFamily="2" charset="0"/>
              </a:rPr>
              <a:t>Multi-day conference £1500 for the first day, plus £750 for each additional day </a:t>
            </a:r>
          </a:p>
          <a:p>
            <a:endParaRPr lang="en-GB" sz="1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GB" sz="1400" b="1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GB" sz="1400" b="1" dirty="0">
                <a:solidFill>
                  <a:srgbClr val="000000"/>
                </a:solidFill>
                <a:latin typeface="Helvetica"/>
                <a:cs typeface="Helvetica"/>
              </a:rPr>
              <a:t>Supports early career researchers </a:t>
            </a: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through the awards of </a:t>
            </a:r>
            <a:r>
              <a:rPr lang="en-GB" sz="1400" b="1" dirty="0">
                <a:solidFill>
                  <a:srgbClr val="FF0000"/>
                </a:solidFill>
                <a:latin typeface="Helvetica"/>
                <a:cs typeface="Helvetica"/>
              </a:rPr>
              <a:t>ECR prize</a:t>
            </a:r>
            <a:r>
              <a:rPr lang="en-GB" sz="1400" dirty="0">
                <a:solidFill>
                  <a:schemeClr val="tx1"/>
                </a:solidFill>
                <a:latin typeface="Helvetica"/>
                <a:cs typeface="Helvetica"/>
              </a:rPr>
              <a:t>,</a:t>
            </a:r>
            <a:r>
              <a:rPr lang="en-GB" sz="1400" b="1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en-GB" sz="1400" b="1" dirty="0">
                <a:solidFill>
                  <a:srgbClr val="FF0000"/>
                </a:solidFill>
                <a:latin typeface="Helvetica"/>
                <a:cs typeface="Helvetica"/>
              </a:rPr>
              <a:t>thesis prize </a:t>
            </a: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and </a:t>
            </a:r>
            <a:r>
              <a:rPr lang="en-GB" sz="1400" b="1" dirty="0">
                <a:solidFill>
                  <a:srgbClr val="FF0000"/>
                </a:solidFill>
                <a:latin typeface="Helvetica"/>
                <a:cs typeface="Helvetica"/>
              </a:rPr>
              <a:t>student conference prizes</a:t>
            </a:r>
            <a:r>
              <a:rPr lang="en-GB" sz="1400" b="1" dirty="0">
                <a:solidFill>
                  <a:srgbClr val="000000"/>
                </a:solidFill>
                <a:latin typeface="Helvetica"/>
                <a:cs typeface="Helvetica"/>
              </a:rPr>
              <a:t>.</a:t>
            </a:r>
          </a:p>
          <a:p>
            <a:endParaRPr lang="en-GB" sz="1400" b="1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GB" sz="1400" b="1" dirty="0">
                <a:solidFill>
                  <a:srgbClr val="000000"/>
                </a:solidFill>
                <a:latin typeface="Helvetica"/>
                <a:cs typeface="Helvetica"/>
              </a:rPr>
              <a:t>IOP has small pots of money for ECRs to attend conferences, do outreach etc. </a:t>
            </a:r>
          </a:p>
          <a:p>
            <a:endParaRPr lang="en-GB" sz="1400" b="1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GB" sz="1400" b="1" dirty="0">
                <a:solidFill>
                  <a:srgbClr val="000000"/>
                </a:solidFill>
                <a:latin typeface="Helvetica"/>
                <a:cs typeface="Helvetica"/>
              </a:rPr>
              <a:t>Have a look here </a:t>
            </a:r>
            <a:r>
              <a:rPr lang="en-GB" sz="1400" b="1" dirty="0">
                <a:solidFill>
                  <a:srgbClr val="000000"/>
                </a:solidFill>
                <a:latin typeface="Helvetica"/>
                <a:cs typeface="Helvetica"/>
                <a:hlinkClick r:id="rId3"/>
              </a:rPr>
              <a:t>https://www.iop.org/about/support-grants#gref</a:t>
            </a:r>
            <a:r>
              <a:rPr lang="en-GB" sz="1400" b="1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</a:p>
          <a:p>
            <a:endParaRPr lang="en-GB" sz="1400" b="1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GB" sz="1400" b="1" dirty="0">
                <a:solidFill>
                  <a:srgbClr val="000000"/>
                </a:solidFill>
                <a:latin typeface="Helvetica"/>
                <a:cs typeface="Helvetica"/>
              </a:rPr>
              <a:t>	</a:t>
            </a:r>
          </a:p>
        </p:txBody>
      </p:sp>
      <p:sp>
        <p:nvSpPr>
          <p:cNvPr id="7" name="TextShape 1">
            <a:extLst>
              <a:ext uri="{FF2B5EF4-FFF2-40B4-BE49-F238E27FC236}">
                <a16:creationId xmlns:a16="http://schemas.microsoft.com/office/drawing/2014/main" id="{9F0ADDC1-BC3D-D848-8904-40B42CFD785B}"/>
              </a:ext>
            </a:extLst>
          </p:cNvPr>
          <p:cNvSpPr txBox="1"/>
          <p:nvPr/>
        </p:nvSpPr>
        <p:spPr>
          <a:xfrm>
            <a:off x="6358320" y="132628"/>
            <a:ext cx="5147042" cy="101863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Helvetica"/>
                <a:cs typeface="Helvetica"/>
              </a:rPr>
              <a:t>Event Funding</a:t>
            </a:r>
            <a:endParaRPr lang="en-GB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77425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6F7A0596-0A31-F94E-B4A2-59C9C494A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4100" cy="660400"/>
          </a:xfrm>
          <a:prstGeom prst="rect">
            <a:avLst/>
          </a:prstGeom>
        </p:spPr>
      </p:pic>
      <p:sp>
        <p:nvSpPr>
          <p:cNvPr id="6" name="TextShape 1">
            <a:extLst>
              <a:ext uri="{FF2B5EF4-FFF2-40B4-BE49-F238E27FC236}">
                <a16:creationId xmlns:a16="http://schemas.microsoft.com/office/drawing/2014/main" id="{353FC692-A2C4-3441-A0A3-15A439D5D5E3}"/>
              </a:ext>
            </a:extLst>
          </p:cNvPr>
          <p:cNvSpPr txBox="1"/>
          <p:nvPr/>
        </p:nvSpPr>
        <p:spPr>
          <a:xfrm>
            <a:off x="231094" y="1530119"/>
            <a:ext cx="11729812" cy="1524973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/>
          <a:lstStyle/>
          <a:p>
            <a:r>
              <a:rPr lang="en-GB" sz="1600" dirty="0">
                <a:latin typeface="Helvetica" pitchFamily="2" charset="0"/>
              </a:rPr>
              <a:t>Half-day event £500 (£750)</a:t>
            </a:r>
          </a:p>
          <a:p>
            <a:r>
              <a:rPr lang="en-GB" sz="1600" dirty="0">
                <a:latin typeface="Helvetica" pitchFamily="2" charset="0"/>
              </a:rPr>
              <a:t>One-day event* £1000 (£1500)</a:t>
            </a:r>
          </a:p>
          <a:p>
            <a:r>
              <a:rPr lang="en-GB" sz="1600" dirty="0">
                <a:latin typeface="Helvetica" pitchFamily="2" charset="0"/>
              </a:rPr>
              <a:t>Multi-day conference £1000 (£1500) for the first day, plus £500 (£750) for each additional day </a:t>
            </a:r>
          </a:p>
          <a:p>
            <a:endParaRPr lang="en-GB" sz="1600" dirty="0">
              <a:latin typeface="Helvetica" pitchFamily="2" charset="0"/>
            </a:endParaRPr>
          </a:p>
          <a:p>
            <a:r>
              <a:rPr lang="en-GB" sz="1600" dirty="0">
                <a:latin typeface="Helvetica" pitchFamily="2" charset="0"/>
              </a:rPr>
              <a:t>	Contact </a:t>
            </a:r>
            <a:r>
              <a:rPr lang="en-GB" sz="1600" dirty="0">
                <a:latin typeface="Helvetica" pitchFamily="2" charset="0"/>
                <a:hlinkClick r:id="rId3"/>
              </a:rPr>
              <a:t>jack.henderson@surrey.ac.uk</a:t>
            </a:r>
            <a:r>
              <a:rPr lang="en-GB" sz="1600" dirty="0">
                <a:latin typeface="Helvetica" pitchFamily="2" charset="0"/>
              </a:rPr>
              <a:t> and Stefanos Paschalis </a:t>
            </a:r>
            <a:r>
              <a:rPr lang="en-GB" sz="1600" dirty="0">
                <a:latin typeface="Helvetica" pitchFamily="2" charset="0"/>
                <a:hlinkClick r:id="rId4"/>
              </a:rPr>
              <a:t>stefanos.paschalis@york.ac.uk</a:t>
            </a:r>
            <a:r>
              <a:rPr lang="en-GB" sz="1600" dirty="0">
                <a:latin typeface="Helvetica" pitchFamily="2" charset="0"/>
              </a:rPr>
              <a:t> </a:t>
            </a:r>
            <a:endParaRPr lang="en-GB" sz="1400" b="1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GB" sz="1400" b="1" dirty="0">
                <a:solidFill>
                  <a:srgbClr val="000000"/>
                </a:solidFill>
                <a:latin typeface="Helvetica"/>
                <a:cs typeface="Helvetica"/>
              </a:rPr>
              <a:t>	</a:t>
            </a:r>
          </a:p>
        </p:txBody>
      </p:sp>
      <p:sp>
        <p:nvSpPr>
          <p:cNvPr id="7" name="TextShape 1">
            <a:extLst>
              <a:ext uri="{FF2B5EF4-FFF2-40B4-BE49-F238E27FC236}">
                <a16:creationId xmlns:a16="http://schemas.microsoft.com/office/drawing/2014/main" id="{9F0ADDC1-BC3D-D848-8904-40B42CFD785B}"/>
              </a:ext>
            </a:extLst>
          </p:cNvPr>
          <p:cNvSpPr txBox="1"/>
          <p:nvPr/>
        </p:nvSpPr>
        <p:spPr>
          <a:xfrm>
            <a:off x="6358320" y="132628"/>
            <a:ext cx="5147042" cy="101863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2400" b="1" dirty="0">
                <a:solidFill>
                  <a:srgbClr val="000000"/>
                </a:solidFill>
                <a:latin typeface="Helvetica"/>
                <a:cs typeface="Helvetica"/>
              </a:rPr>
              <a:t>Funding for events</a:t>
            </a:r>
            <a:endParaRPr lang="en-GB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id="{C605A757-3BA6-7A27-1551-8849A3634E3E}"/>
              </a:ext>
            </a:extLst>
          </p:cNvPr>
          <p:cNvSpPr txBox="1"/>
          <p:nvPr/>
        </p:nvSpPr>
        <p:spPr>
          <a:xfrm>
            <a:off x="231095" y="3275792"/>
            <a:ext cx="5375885" cy="3346681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/>
          <a:lstStyle/>
          <a:p>
            <a:r>
              <a:rPr lang="en-GB" sz="1600" b="1" dirty="0">
                <a:latin typeface="Helvetica" pitchFamily="2" charset="0"/>
              </a:rPr>
              <a:t>2024 sponsored events (~£19k):</a:t>
            </a:r>
          </a:p>
          <a:p>
            <a:endParaRPr lang="en-GB" sz="1600" b="1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GB" sz="1400" dirty="0">
                <a:solidFill>
                  <a:srgbClr val="000000"/>
                </a:solidFill>
                <a:latin typeface="Helvetica" pitchFamily="2" charset="0"/>
                <a:cs typeface="Helvetica"/>
              </a:rPr>
              <a:t>IOP Joint NP, HEPP, APP conference – Liverpool</a:t>
            </a:r>
          </a:p>
          <a:p>
            <a:endParaRPr lang="en-GB" sz="10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GB" sz="1400" dirty="0">
                <a:solidFill>
                  <a:srgbClr val="000000"/>
                </a:solidFill>
                <a:latin typeface="Helvetica" pitchFamily="2" charset="0"/>
                <a:cs typeface="Helvetica"/>
              </a:rPr>
              <a:t>Nuclear Physics Summer School</a:t>
            </a:r>
          </a:p>
          <a:p>
            <a:endParaRPr lang="en-GB" sz="10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GB" sz="1400" dirty="0">
                <a:solidFill>
                  <a:srgbClr val="000000"/>
                </a:solidFill>
                <a:latin typeface="Helvetica" pitchFamily="2" charset="0"/>
                <a:cs typeface="Helvetica"/>
              </a:rPr>
              <a:t>R-Matrix school – Edinburgh </a:t>
            </a:r>
          </a:p>
          <a:p>
            <a:endParaRPr lang="en-GB" sz="10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GB" sz="1400" dirty="0">
                <a:solidFill>
                  <a:srgbClr val="000000"/>
                </a:solidFill>
                <a:latin typeface="Helvetica" pitchFamily="2" charset="0"/>
                <a:cs typeface="Helvetica"/>
              </a:rPr>
              <a:t>NSTAR meeting – York</a:t>
            </a:r>
          </a:p>
          <a:p>
            <a:endParaRPr lang="en-GB" sz="10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GB" sz="1400" dirty="0">
                <a:solidFill>
                  <a:srgbClr val="000000"/>
                </a:solidFill>
                <a:latin typeface="Helvetica" pitchFamily="2" charset="0"/>
                <a:cs typeface="Helvetica"/>
              </a:rPr>
              <a:t>Anapole Moments mini-workshop – York</a:t>
            </a:r>
          </a:p>
          <a:p>
            <a:endParaRPr lang="en-GB" sz="10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GB" sz="1400" dirty="0">
                <a:solidFill>
                  <a:srgbClr val="000000"/>
                </a:solidFill>
                <a:latin typeface="Helvetica" pitchFamily="2" charset="0"/>
                <a:cs typeface="Helvetica"/>
              </a:rPr>
              <a:t>UK-EIC meeting – York</a:t>
            </a:r>
          </a:p>
          <a:p>
            <a:endParaRPr lang="en-GB" sz="10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GB" sz="1400" dirty="0" err="1">
                <a:solidFill>
                  <a:srgbClr val="000000"/>
                </a:solidFill>
                <a:latin typeface="Helvetica" pitchFamily="2" charset="0"/>
                <a:cs typeface="Helvetica"/>
              </a:rPr>
              <a:t>BridgeCE</a:t>
            </a:r>
            <a:r>
              <a:rPr lang="en-GB" sz="1400" dirty="0">
                <a:solidFill>
                  <a:srgbClr val="000000"/>
                </a:solidFill>
                <a:latin typeface="Helvetica" pitchFamily="2" charset="0"/>
                <a:cs typeface="Helvetica"/>
              </a:rPr>
              <a:t> - Surrey</a:t>
            </a:r>
          </a:p>
          <a:p>
            <a:endParaRPr lang="en-GB" sz="10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GB" sz="1400" dirty="0">
                <a:solidFill>
                  <a:srgbClr val="000000"/>
                </a:solidFill>
                <a:latin typeface="Helvetica" pitchFamily="2" charset="0"/>
                <a:cs typeface="Helvetica"/>
              </a:rPr>
              <a:t>ECR event (January 2025) – Edinburgh</a:t>
            </a: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E298F95A-1185-A62F-EBD3-4E2E56381C76}"/>
              </a:ext>
            </a:extLst>
          </p:cNvPr>
          <p:cNvSpPr txBox="1"/>
          <p:nvPr/>
        </p:nvSpPr>
        <p:spPr>
          <a:xfrm>
            <a:off x="5707464" y="3275791"/>
            <a:ext cx="6253443" cy="3346682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2" anchor="t"/>
          <a:lstStyle/>
          <a:p>
            <a:r>
              <a:rPr lang="en-GB" sz="1600" b="1" dirty="0">
                <a:solidFill>
                  <a:srgbClr val="000000"/>
                </a:solidFill>
                <a:latin typeface="Helvetica" pitchFamily="2" charset="0"/>
                <a:cs typeface="Helvetica"/>
              </a:rPr>
              <a:t>2025 (~£25k):</a:t>
            </a:r>
          </a:p>
          <a:p>
            <a:endParaRPr lang="en-GB" sz="10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GB" sz="1400" i="1" dirty="0">
                <a:solidFill>
                  <a:srgbClr val="FF0000"/>
                </a:solidFill>
                <a:latin typeface="Helvetica" pitchFamily="2" charset="0"/>
                <a:cs typeface="Helvetica"/>
              </a:rPr>
              <a:t>ECR Forum</a:t>
            </a:r>
          </a:p>
          <a:p>
            <a:endParaRPr lang="en-GB" sz="10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GB" sz="1400" i="1" dirty="0">
                <a:solidFill>
                  <a:srgbClr val="FF0000"/>
                </a:solidFill>
                <a:latin typeface="Helvetica" pitchFamily="2" charset="0"/>
                <a:cs typeface="Helvetica"/>
              </a:rPr>
              <a:t>Nuclear Physics in Plasma Environments</a:t>
            </a:r>
          </a:p>
          <a:p>
            <a:endParaRPr lang="en-GB" sz="10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GB" sz="1400" dirty="0">
                <a:solidFill>
                  <a:srgbClr val="000000"/>
                </a:solidFill>
                <a:latin typeface="Helvetica" pitchFamily="2" charset="0"/>
                <a:cs typeface="Helvetica"/>
              </a:rPr>
              <a:t>R3B Meeting</a:t>
            </a:r>
          </a:p>
          <a:p>
            <a:endParaRPr lang="en-GB" sz="10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GB" sz="1400" dirty="0" err="1">
                <a:solidFill>
                  <a:srgbClr val="000000"/>
                </a:solidFill>
                <a:latin typeface="Helvetica" pitchFamily="2" charset="0"/>
                <a:cs typeface="Helvetica"/>
              </a:rPr>
              <a:t>BridgeCE</a:t>
            </a:r>
            <a:endParaRPr lang="en-GB" sz="14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endParaRPr lang="en-GB" sz="10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GB" sz="1400" dirty="0">
                <a:solidFill>
                  <a:srgbClr val="000000"/>
                </a:solidFill>
                <a:latin typeface="Helvetica" pitchFamily="2" charset="0"/>
                <a:cs typeface="Helvetica"/>
              </a:rPr>
              <a:t>Plunger meeting</a:t>
            </a:r>
          </a:p>
          <a:p>
            <a:endParaRPr lang="en-GB" sz="10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GB" sz="1400" i="1" dirty="0">
                <a:solidFill>
                  <a:srgbClr val="FF0000"/>
                </a:solidFill>
                <a:latin typeface="Helvetica" pitchFamily="2" charset="0"/>
                <a:cs typeface="Helvetica"/>
              </a:rPr>
              <a:t>HYPATIA Science workshop</a:t>
            </a:r>
          </a:p>
          <a:p>
            <a:endParaRPr lang="en-GB" sz="10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GB" sz="1400" i="1" dirty="0">
                <a:solidFill>
                  <a:srgbClr val="FF0000"/>
                </a:solidFill>
                <a:latin typeface="Helvetica" pitchFamily="2" charset="0"/>
                <a:cs typeface="Helvetica"/>
              </a:rPr>
              <a:t>FAUST science workshop</a:t>
            </a:r>
          </a:p>
          <a:p>
            <a:endParaRPr lang="en-GB" sz="10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endParaRPr lang="en-GB" sz="1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GB" sz="1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GB" sz="1400" i="1" dirty="0">
                <a:solidFill>
                  <a:srgbClr val="FF0000"/>
                </a:solidFill>
                <a:latin typeface="Helvetica"/>
                <a:cs typeface="Helvetica"/>
              </a:rPr>
              <a:t>Perspectives in nuclear data</a:t>
            </a:r>
          </a:p>
          <a:p>
            <a:endParaRPr lang="en-GB" sz="10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GB" sz="1400" i="1" dirty="0">
                <a:solidFill>
                  <a:srgbClr val="FF0000"/>
                </a:solidFill>
                <a:latin typeface="Helvetica"/>
                <a:cs typeface="Helvetica"/>
              </a:rPr>
              <a:t>AI in nuclear physics and applications</a:t>
            </a:r>
          </a:p>
          <a:p>
            <a:endParaRPr lang="en-GB" sz="10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WOSMIPX</a:t>
            </a:r>
          </a:p>
          <a:p>
            <a:endParaRPr lang="en-GB" sz="10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UK Nuclear Science Forum</a:t>
            </a:r>
          </a:p>
          <a:p>
            <a:endParaRPr lang="en-GB" sz="10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GB" sz="1400" b="1" dirty="0" err="1">
                <a:solidFill>
                  <a:srgbClr val="0070C0"/>
                </a:solidFill>
                <a:latin typeface="Helvetica"/>
                <a:cs typeface="Helvetica"/>
              </a:rPr>
              <a:t>IoP</a:t>
            </a:r>
            <a:r>
              <a:rPr lang="en-GB" sz="1400" b="1" dirty="0">
                <a:solidFill>
                  <a:srgbClr val="0070C0"/>
                </a:solidFill>
                <a:latin typeface="Helvetica"/>
                <a:cs typeface="Helvetica"/>
              </a:rPr>
              <a:t> Nuclear Physics Conference*	</a:t>
            </a:r>
          </a:p>
          <a:p>
            <a:endParaRPr lang="en-GB" sz="1400" b="1" dirty="0">
              <a:solidFill>
                <a:srgbClr val="0070C0"/>
              </a:solidFill>
              <a:latin typeface="Helvetica"/>
              <a:cs typeface="Helvetica"/>
            </a:endParaRPr>
          </a:p>
          <a:p>
            <a:endParaRPr lang="en-GB" sz="1400" dirty="0">
              <a:solidFill>
                <a:srgbClr val="0070C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13713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EEE9A-F10F-6C1B-6C06-1AF05EB99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E0E48494-977F-BCF6-AEFE-13D8B8BA67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46" y="3715110"/>
            <a:ext cx="4205833" cy="236467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21DDD843-A144-F863-959B-43CDA7E43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94100" cy="660400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6F98C13C-3214-449B-5F25-4F431D346CB3}"/>
              </a:ext>
            </a:extLst>
          </p:cNvPr>
          <p:cNvSpPr txBox="1"/>
          <p:nvPr/>
        </p:nvSpPr>
        <p:spPr>
          <a:xfrm>
            <a:off x="6358320" y="132628"/>
            <a:ext cx="5147042" cy="101863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2400" b="1" dirty="0">
                <a:solidFill>
                  <a:srgbClr val="000000"/>
                </a:solidFill>
                <a:latin typeface="Helvetica"/>
                <a:cs typeface="Helvetica"/>
              </a:rPr>
              <a:t>Funding for events</a:t>
            </a:r>
            <a:endParaRPr lang="en-GB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39C8A-8774-877D-82C8-B5FA7EAFEC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20" y="1046110"/>
            <a:ext cx="3416606" cy="256245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82B32F-7B02-6342-B2AD-3EF793F87197}"/>
              </a:ext>
            </a:extLst>
          </p:cNvPr>
          <p:cNvSpPr txBox="1"/>
          <p:nvPr/>
        </p:nvSpPr>
        <p:spPr>
          <a:xfrm>
            <a:off x="1065173" y="1459113"/>
            <a:ext cx="2274662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ECR event (Edinburgh)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A89163-D704-734F-32AA-C72EB4465A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963" y="1216377"/>
            <a:ext cx="4023139" cy="302783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FDAF04-2829-ED1D-0274-DCF17DC5092B}"/>
              </a:ext>
            </a:extLst>
          </p:cNvPr>
          <p:cNvSpPr txBox="1"/>
          <p:nvPr/>
        </p:nvSpPr>
        <p:spPr>
          <a:xfrm>
            <a:off x="9261276" y="2175732"/>
            <a:ext cx="227068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FAUST Workshop (</a:t>
            </a:r>
            <a:r>
              <a:rPr lang="en-US" dirty="0" err="1"/>
              <a:t>IoP</a:t>
            </a:r>
            <a:r>
              <a:rPr lang="en-US" dirty="0"/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2B548-86F6-E08F-94A0-90DC4751643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474" y="3991579"/>
            <a:ext cx="4419488" cy="248596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E467F5-7869-E197-911D-FC31C7E23960}"/>
              </a:ext>
            </a:extLst>
          </p:cNvPr>
          <p:cNvSpPr txBox="1"/>
          <p:nvPr/>
        </p:nvSpPr>
        <p:spPr>
          <a:xfrm>
            <a:off x="7813184" y="6077075"/>
            <a:ext cx="2860078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Hadron ECR event (Glasgow)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6F2529-453B-21EA-AEC3-069C5168C90E}"/>
              </a:ext>
            </a:extLst>
          </p:cNvPr>
          <p:cNvSpPr txBox="1"/>
          <p:nvPr/>
        </p:nvSpPr>
        <p:spPr>
          <a:xfrm>
            <a:off x="2106605" y="6292875"/>
            <a:ext cx="318920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Nuclear Reactions (Manchester)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AC2935-15F9-DCE1-D2A6-32357CF228E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324" y="559360"/>
            <a:ext cx="3637499" cy="272812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342D64-0DF3-6221-1225-DA62043A39FD}"/>
              </a:ext>
            </a:extLst>
          </p:cNvPr>
          <p:cNvSpPr txBox="1"/>
          <p:nvPr/>
        </p:nvSpPr>
        <p:spPr>
          <a:xfrm>
            <a:off x="3715127" y="451365"/>
            <a:ext cx="252216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ECR Forum (Manchester)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05B8BA-7BD8-590D-4708-FD46AC5E3E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1425" y="3570517"/>
            <a:ext cx="3507398" cy="264086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3D14FE-DBE8-6FAE-DA5B-A918ACFCFE4E}"/>
              </a:ext>
            </a:extLst>
          </p:cNvPr>
          <p:cNvSpPr txBox="1"/>
          <p:nvPr/>
        </p:nvSpPr>
        <p:spPr>
          <a:xfrm>
            <a:off x="4072466" y="3464264"/>
            <a:ext cx="305564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Nuclear &amp; Plasma Physics (</a:t>
            </a:r>
            <a:r>
              <a:rPr lang="en-US" dirty="0" err="1"/>
              <a:t>IoP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94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44BF-980D-BABB-6326-A93DAD554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6F1847A1-A5D3-7C27-8ED9-B17A1AC48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4100" cy="660400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219F638D-1031-42F4-B751-6F45DEDDD4B9}"/>
              </a:ext>
            </a:extLst>
          </p:cNvPr>
          <p:cNvSpPr txBox="1"/>
          <p:nvPr/>
        </p:nvSpPr>
        <p:spPr>
          <a:xfrm>
            <a:off x="6358320" y="132628"/>
            <a:ext cx="5147042" cy="101863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2400" b="1" dirty="0">
                <a:solidFill>
                  <a:srgbClr val="000000"/>
                </a:solidFill>
                <a:latin typeface="Helvetica"/>
                <a:cs typeface="Helvetica"/>
              </a:rPr>
              <a:t>Budget</a:t>
            </a:r>
            <a:endParaRPr lang="en-GB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CB8EC-95B2-FBAF-BE4C-5307E9157601}"/>
              </a:ext>
            </a:extLst>
          </p:cNvPr>
          <p:cNvSpPr txBox="1"/>
          <p:nvPr/>
        </p:nvSpPr>
        <p:spPr>
          <a:xfrm>
            <a:off x="962890" y="1491976"/>
            <a:ext cx="10266219" cy="47063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dirty="0"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sz="1800" i="0" u="none" strike="noStrike" kern="1200" cap="none" dirty="0">
                <a:ln>
                  <a:noFill/>
                </a:ln>
                <a:latin typeface="Helvetica" pitchFamily="2" charset="0"/>
                <a:ea typeface="Segoe UI" pitchFamily="2"/>
                <a:cs typeface="Tahoma" pitchFamily="2"/>
              </a:rPr>
              <a:t>The </a:t>
            </a:r>
            <a:r>
              <a:rPr lang="en-GB" sz="1800" i="0" u="none" strike="noStrike" kern="1200" cap="none" dirty="0" err="1">
                <a:ln>
                  <a:noFill/>
                </a:ln>
                <a:latin typeface="Helvetica" pitchFamily="2" charset="0"/>
                <a:ea typeface="Segoe UI" pitchFamily="2"/>
                <a:cs typeface="Tahoma" pitchFamily="2"/>
              </a:rPr>
              <a:t>IoP</a:t>
            </a:r>
            <a:r>
              <a:rPr lang="en-GB" sz="1800" i="0" u="none" strike="noStrike" kern="1200" cap="none" dirty="0">
                <a:ln>
                  <a:noFill/>
                </a:ln>
                <a:latin typeface="Helvetica" pitchFamily="2" charset="0"/>
                <a:ea typeface="Segoe UI" pitchFamily="2"/>
                <a:cs typeface="Tahoma" pitchFamily="2"/>
              </a:rPr>
              <a:t> has been going through a re-evaluation of its budget envelopes due to changes in the funding environment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dirty="0"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sz="1800" i="0" u="none" strike="noStrike" kern="1200" cap="none" dirty="0">
                <a:ln>
                  <a:noFill/>
                </a:ln>
                <a:latin typeface="Helvetica" pitchFamily="2" charset="0"/>
                <a:ea typeface="Segoe UI" pitchFamily="2"/>
                <a:cs typeface="Tahoma" pitchFamily="2"/>
              </a:rPr>
              <a:t>Still keen to support events through the special interest groups and local branches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sz="1800" i="0" u="none" strike="noStrike" kern="1200" cap="none" dirty="0">
              <a:ln>
                <a:noFill/>
              </a:ln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b="1" dirty="0">
                <a:latin typeface="Helvetica" pitchFamily="2" charset="0"/>
                <a:ea typeface="Segoe UI" pitchFamily="2"/>
                <a:cs typeface="Tahoma" pitchFamily="2"/>
              </a:rPr>
              <a:t>But: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sz="1800" b="1" i="0" u="none" strike="noStrike" kern="1200" cap="none" dirty="0">
              <a:ln>
                <a:noFill/>
              </a:ln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dirty="0">
                <a:latin typeface="Helvetica" pitchFamily="2" charset="0"/>
                <a:ea typeface="Segoe UI" pitchFamily="2"/>
                <a:cs typeface="Tahoma" pitchFamily="2"/>
              </a:rPr>
              <a:t>In future we will have to be stricter on balance between “group events” and “external events”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sz="1800" i="0" u="none" strike="noStrike" kern="1200" cap="none" dirty="0">
              <a:ln>
                <a:noFill/>
              </a:ln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sz="1800" i="0" u="none" strike="noStrike" kern="1200" cap="none" dirty="0">
                <a:ln>
                  <a:noFill/>
                </a:ln>
                <a:latin typeface="Helvetica" pitchFamily="2" charset="0"/>
                <a:ea typeface="Segoe UI" pitchFamily="2"/>
                <a:cs typeface="Tahoma" pitchFamily="2"/>
              </a:rPr>
              <a:t>For small events with no fee, the distinction is </a:t>
            </a:r>
            <a:r>
              <a:rPr lang="en-GB" dirty="0">
                <a:latin typeface="Helvetica" pitchFamily="2" charset="0"/>
                <a:ea typeface="Segoe UI" pitchFamily="2"/>
                <a:cs typeface="Tahoma" pitchFamily="2"/>
              </a:rPr>
              <a:t>minor (group events should use </a:t>
            </a:r>
            <a:r>
              <a:rPr lang="en-GB" dirty="0" err="1">
                <a:latin typeface="Helvetica" pitchFamily="2" charset="0"/>
                <a:ea typeface="Segoe UI" pitchFamily="2"/>
                <a:cs typeface="Tahoma" pitchFamily="2"/>
              </a:rPr>
              <a:t>IoP</a:t>
            </a:r>
            <a:r>
              <a:rPr lang="en-GB" dirty="0">
                <a:latin typeface="Helvetica" pitchFamily="2" charset="0"/>
                <a:ea typeface="Segoe UI" pitchFamily="2"/>
                <a:cs typeface="Tahoma" pitchFamily="2"/>
              </a:rPr>
              <a:t> conference services, and must be accessible to all </a:t>
            </a:r>
            <a:r>
              <a:rPr lang="en-GB" dirty="0" err="1">
                <a:latin typeface="Helvetica" pitchFamily="2" charset="0"/>
                <a:ea typeface="Segoe UI" pitchFamily="2"/>
                <a:cs typeface="Tahoma" pitchFamily="2"/>
              </a:rPr>
              <a:t>IoP</a:t>
            </a:r>
            <a:r>
              <a:rPr lang="en-GB" dirty="0">
                <a:latin typeface="Helvetica" pitchFamily="2" charset="0"/>
                <a:ea typeface="Segoe UI" pitchFamily="2"/>
                <a:cs typeface="Tahoma" pitchFamily="2"/>
              </a:rPr>
              <a:t> members)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sz="1800" i="0" u="none" strike="noStrike" kern="1200" cap="none" dirty="0">
              <a:ln>
                <a:noFill/>
              </a:ln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dirty="0">
                <a:latin typeface="Helvetica" pitchFamily="2" charset="0"/>
                <a:ea typeface="Segoe UI" pitchFamily="2"/>
                <a:cs typeface="Tahoma" pitchFamily="2"/>
              </a:rPr>
              <a:t>For group events </a:t>
            </a:r>
            <a:r>
              <a:rPr lang="en-GB" i="1" dirty="0">
                <a:latin typeface="Helvetica" pitchFamily="2" charset="0"/>
                <a:ea typeface="Segoe UI" pitchFamily="2"/>
                <a:cs typeface="Tahoma" pitchFamily="2"/>
              </a:rPr>
              <a:t>with a fee </a:t>
            </a:r>
            <a:r>
              <a:rPr lang="en-GB" dirty="0">
                <a:latin typeface="Helvetica" pitchFamily="2" charset="0"/>
                <a:ea typeface="Segoe UI" pitchFamily="2"/>
                <a:cs typeface="Tahoma" pitchFamily="2"/>
              </a:rPr>
              <a:t>(i.e., this conference) the group can no longer offer support from its budget – PhD students and ECRs are </a:t>
            </a:r>
            <a:r>
              <a:rPr lang="en-GB" b="1" dirty="0">
                <a:latin typeface="Helvetica" pitchFamily="2" charset="0"/>
                <a:ea typeface="Segoe UI" pitchFamily="2"/>
                <a:cs typeface="Tahoma" pitchFamily="2"/>
              </a:rPr>
              <a:t>strongly encouraged </a:t>
            </a:r>
            <a:r>
              <a:rPr lang="en-GB" dirty="0">
                <a:latin typeface="Helvetica" pitchFamily="2" charset="0"/>
                <a:ea typeface="Segoe UI" pitchFamily="2"/>
                <a:cs typeface="Tahoma" pitchFamily="2"/>
              </a:rPr>
              <a:t>to use the </a:t>
            </a:r>
            <a:r>
              <a:rPr lang="en-GB" dirty="0" err="1">
                <a:latin typeface="Helvetica" pitchFamily="2" charset="0"/>
                <a:ea typeface="Segoe UI" pitchFamily="2"/>
                <a:cs typeface="Tahoma" pitchFamily="2"/>
              </a:rPr>
              <a:t>IoP</a:t>
            </a:r>
            <a:r>
              <a:rPr lang="en-GB" dirty="0">
                <a:latin typeface="Helvetica" pitchFamily="2" charset="0"/>
                <a:ea typeface="Segoe UI" pitchFamily="2"/>
                <a:cs typeface="Tahoma" pitchFamily="2"/>
              </a:rPr>
              <a:t> support/grants programme (</a:t>
            </a:r>
            <a:r>
              <a:rPr lang="en-GB" dirty="0">
                <a:latin typeface="Helvetica" pitchFamily="2" charset="0"/>
                <a:ea typeface="Segoe UI" pitchFamily="2"/>
                <a:cs typeface="Tahoma" pitchFamily="2"/>
                <a:hlinkClick r:id="rId3"/>
              </a:rPr>
              <a:t>https://www.iop.org/about/support-grants</a:t>
            </a:r>
            <a:r>
              <a:rPr lang="en-GB" dirty="0">
                <a:latin typeface="Helvetica" pitchFamily="2" charset="0"/>
                <a:ea typeface="Segoe UI" pitchFamily="2"/>
                <a:cs typeface="Tahoma" pitchFamily="2"/>
              </a:rPr>
              <a:t>) 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sz="1800" i="0" u="none" strike="noStrike" kern="1200" cap="none" dirty="0">
              <a:ln>
                <a:noFill/>
              </a:ln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dirty="0">
                <a:latin typeface="Helvetica" pitchFamily="2" charset="0"/>
                <a:ea typeface="Segoe UI" pitchFamily="2"/>
                <a:cs typeface="Tahoma" pitchFamily="2"/>
              </a:rPr>
              <a:t>When communicating your event, please indicate as early as possible whether it might be suitable as a group event</a:t>
            </a:r>
            <a:endParaRPr lang="en-GB" sz="1800" i="0" u="none" strike="noStrike" kern="1200" cap="none" dirty="0">
              <a:ln>
                <a:noFill/>
              </a:ln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sz="1800" i="0" u="none" strike="noStrike" kern="1200" cap="none" dirty="0">
              <a:ln>
                <a:noFill/>
              </a:ln>
              <a:latin typeface="Helvetica" pitchFamily="2" charset="0"/>
              <a:ea typeface="Segoe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39115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6F7A0596-0A31-F94E-B4A2-59C9C494A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4100" cy="660400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9F0ADDC1-BC3D-D848-8904-40B42CFD785B}"/>
              </a:ext>
            </a:extLst>
          </p:cNvPr>
          <p:cNvSpPr txBox="1"/>
          <p:nvPr/>
        </p:nvSpPr>
        <p:spPr>
          <a:xfrm>
            <a:off x="6358320" y="132628"/>
            <a:ext cx="5147042" cy="101863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2400" b="1" dirty="0">
                <a:solidFill>
                  <a:srgbClr val="000000"/>
                </a:solidFill>
                <a:latin typeface="Helvetica"/>
                <a:cs typeface="Helvetica"/>
              </a:rPr>
              <a:t>Early career researcher prize</a:t>
            </a:r>
            <a:endParaRPr lang="en-GB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B462A-C968-8142-5F9B-D8740B79A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73" y="1314000"/>
            <a:ext cx="7772400" cy="838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65AD8B-9F54-0E7D-B664-00F1B0C9992C}"/>
              </a:ext>
            </a:extLst>
          </p:cNvPr>
          <p:cNvSpPr txBox="1"/>
          <p:nvPr/>
        </p:nvSpPr>
        <p:spPr>
          <a:xfrm>
            <a:off x="962890" y="2846195"/>
            <a:ext cx="10266219" cy="19370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b="1" dirty="0">
                <a:latin typeface="Helvetica" pitchFamily="2" charset="0"/>
                <a:ea typeface="Segoe UI" pitchFamily="2"/>
                <a:cs typeface="Tahoma" pitchFamily="2"/>
              </a:rPr>
              <a:t>Deadline November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sz="1800" i="0" u="none" strike="noStrike" kern="1200" cap="none" dirty="0">
              <a:ln>
                <a:noFill/>
              </a:ln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sz="1800" i="0" u="none" strike="noStrike" kern="1200" cap="none" dirty="0">
                <a:ln>
                  <a:noFill/>
                </a:ln>
                <a:latin typeface="Helvetica" pitchFamily="2" charset="0"/>
                <a:ea typeface="Segoe UI" pitchFamily="2"/>
                <a:cs typeface="Tahoma" pitchFamily="2"/>
              </a:rPr>
              <a:t>Open to researchers in experimental or theoretical nuclear physics in fundamental or applied areas.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dirty="0"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sz="1800" i="0" u="none" strike="noStrike" kern="1200" cap="none" dirty="0">
                <a:ln>
                  <a:noFill/>
                </a:ln>
                <a:latin typeface="Helvetica" pitchFamily="2" charset="0"/>
                <a:ea typeface="Segoe UI" pitchFamily="2"/>
                <a:cs typeface="Tahoma" pitchFamily="2"/>
              </a:rPr>
              <a:t>&lt;6 years post doctoral experience or 10 years since start of first employment.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dirty="0"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sz="1800" i="0" u="none" strike="noStrike" kern="1200" cap="none" dirty="0">
                <a:ln>
                  <a:noFill/>
                </a:ln>
                <a:latin typeface="Helvetica" pitchFamily="2" charset="0"/>
                <a:ea typeface="Segoe UI" pitchFamily="2"/>
                <a:cs typeface="Tahoma" pitchFamily="2"/>
              </a:rPr>
              <a:t>Nomination form and supporting statement from referee.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sz="1800" i="0" u="none" strike="noStrike" kern="1200" cap="none" dirty="0">
              <a:ln>
                <a:noFill/>
              </a:ln>
              <a:latin typeface="Helvetica" pitchFamily="2" charset="0"/>
              <a:ea typeface="Segoe UI" pitchFamily="2"/>
              <a:cs typeface="Tahoma" pitchFamily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38840F-D7B2-6D2C-4742-A8F51E9EC1FE}"/>
              </a:ext>
            </a:extLst>
          </p:cNvPr>
          <p:cNvSpPr txBox="1"/>
          <p:nvPr/>
        </p:nvSpPr>
        <p:spPr>
          <a:xfrm>
            <a:off x="374072" y="6306032"/>
            <a:ext cx="11909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https://www.iop.org/physics-community/special-interest-groups/nuclear-physics-group/early-career-researcher-prize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4692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26A87-7BE4-30AD-368F-615ED7CA2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A54156F6-242E-993E-DF5B-0B75F2DFB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4100" cy="660400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BFC37EEF-144F-DAAB-9144-9BD169A4041F}"/>
              </a:ext>
            </a:extLst>
          </p:cNvPr>
          <p:cNvSpPr txBox="1"/>
          <p:nvPr/>
        </p:nvSpPr>
        <p:spPr>
          <a:xfrm>
            <a:off x="6358320" y="132628"/>
            <a:ext cx="5147042" cy="101863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2400" b="1" dirty="0">
                <a:solidFill>
                  <a:srgbClr val="000000"/>
                </a:solidFill>
                <a:latin typeface="Helvetica"/>
                <a:cs typeface="Helvetica"/>
              </a:rPr>
              <a:t>Early career researcher prize</a:t>
            </a:r>
            <a:endParaRPr lang="en-GB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BF622-7636-6510-118E-23820B1B5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73" y="1314000"/>
            <a:ext cx="7772400" cy="838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C9AA4-2A1D-E6C0-B2A9-78BFFAB9B1FE}"/>
              </a:ext>
            </a:extLst>
          </p:cNvPr>
          <p:cNvSpPr txBox="1"/>
          <p:nvPr/>
        </p:nvSpPr>
        <p:spPr>
          <a:xfrm>
            <a:off x="962890" y="2846195"/>
            <a:ext cx="10266219" cy="21679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b="1" dirty="0"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b="1" dirty="0"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b="1" dirty="0">
                <a:latin typeface="Helvetica" pitchFamily="2" charset="0"/>
                <a:ea typeface="Segoe UI" pitchFamily="2"/>
                <a:cs typeface="Tahoma" pitchFamily="2"/>
              </a:rPr>
              <a:t>2025 Winner – </a:t>
            </a:r>
            <a:r>
              <a:rPr lang="en-GB" b="1" dirty="0" err="1">
                <a:latin typeface="Helvetica" pitchFamily="2" charset="0"/>
                <a:ea typeface="Segoe UI" pitchFamily="2"/>
                <a:cs typeface="Tahoma" pitchFamily="2"/>
              </a:rPr>
              <a:t>Ragandeep</a:t>
            </a:r>
            <a:r>
              <a:rPr lang="en-GB" b="1" dirty="0">
                <a:latin typeface="Helvetica" pitchFamily="2" charset="0"/>
                <a:ea typeface="Segoe UI" pitchFamily="2"/>
                <a:cs typeface="Tahoma" pitchFamily="2"/>
              </a:rPr>
              <a:t> Singh Sidhu (University of Surrey)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b="1" dirty="0"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i="1" dirty="0">
                <a:latin typeface="Helvetica" pitchFamily="2" charset="0"/>
                <a:ea typeface="Segoe UI" pitchFamily="2"/>
                <a:cs typeface="Tahoma" pitchFamily="2"/>
              </a:rPr>
              <a:t>For his outstanding contributions to innovative experiments at storage rings for the advancement of nuclear astrophysics research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i="1" dirty="0"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sz="1800" i="0" u="none" strike="noStrike" kern="1200" cap="none" dirty="0">
              <a:ln>
                <a:noFill/>
              </a:ln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sz="1800" i="0" u="none" strike="noStrike" kern="1200" cap="none" dirty="0">
              <a:ln>
                <a:noFill/>
              </a:ln>
              <a:latin typeface="Helvetica" pitchFamily="2" charset="0"/>
              <a:ea typeface="Segoe UI" pitchFamily="2"/>
              <a:cs typeface="Tahoma" pitchFamily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28D0B-4894-7827-7830-D9ECC38C1802}"/>
              </a:ext>
            </a:extLst>
          </p:cNvPr>
          <p:cNvSpPr txBox="1"/>
          <p:nvPr/>
        </p:nvSpPr>
        <p:spPr>
          <a:xfrm>
            <a:off x="374072" y="6306032"/>
            <a:ext cx="11909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https://www.iop.org/physics-community/special-interest-groups/nuclear-physics-group/early-career-researcher-prize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5715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6F7A0596-0A31-F94E-B4A2-59C9C494A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4100" cy="660400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9F0ADDC1-BC3D-D848-8904-40B42CFD785B}"/>
              </a:ext>
            </a:extLst>
          </p:cNvPr>
          <p:cNvSpPr txBox="1"/>
          <p:nvPr/>
        </p:nvSpPr>
        <p:spPr>
          <a:xfrm>
            <a:off x="6358320" y="132628"/>
            <a:ext cx="5147042" cy="101863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2400" b="1" dirty="0">
                <a:solidFill>
                  <a:srgbClr val="000000"/>
                </a:solidFill>
                <a:latin typeface="Helvetica"/>
                <a:cs typeface="Helvetica"/>
              </a:rPr>
              <a:t>Thesis prize</a:t>
            </a:r>
            <a:endParaRPr lang="en-GB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65AD8B-9F54-0E7D-B664-00F1B0C9992C}"/>
              </a:ext>
            </a:extLst>
          </p:cNvPr>
          <p:cNvSpPr txBox="1"/>
          <p:nvPr/>
        </p:nvSpPr>
        <p:spPr>
          <a:xfrm>
            <a:off x="962890" y="2846195"/>
            <a:ext cx="10266219" cy="21677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b="1" dirty="0">
                <a:latin typeface="Helvetica" pitchFamily="2" charset="0"/>
                <a:ea typeface="Segoe UI" pitchFamily="2"/>
                <a:cs typeface="Tahoma" pitchFamily="2"/>
              </a:rPr>
              <a:t>Deadline November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sz="1800" i="0" u="none" strike="noStrike" kern="1200" cap="none" dirty="0">
              <a:ln>
                <a:noFill/>
              </a:ln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sz="1800" i="0" u="none" strike="noStrike" kern="1200" cap="none" dirty="0">
                <a:ln>
                  <a:noFill/>
                </a:ln>
                <a:latin typeface="Helvetica" pitchFamily="2" charset="0"/>
                <a:ea typeface="Segoe UI" pitchFamily="2"/>
                <a:cs typeface="Tahoma" pitchFamily="2"/>
              </a:rPr>
              <a:t>Open to individuals who have received their PhD in the 12-month period prior to the deadline (exceptions can be made at the group’s discretion).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dirty="0"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sz="1800" i="0" u="none" strike="noStrike" kern="1200" cap="none" dirty="0">
                <a:ln>
                  <a:noFill/>
                </a:ln>
                <a:latin typeface="Helvetica" pitchFamily="2" charset="0"/>
                <a:ea typeface="Segoe UI" pitchFamily="2"/>
                <a:cs typeface="Tahoma" pitchFamily="2"/>
              </a:rPr>
              <a:t>Nominations for physicists work in applied or industrial nuclear physics welcome.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dirty="0">
              <a:latin typeface="Helvetica" pitchFamily="2" charset="0"/>
              <a:ea typeface="Segoe UI" pitchFamily="2"/>
              <a:cs typeface="Tahoma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sz="1800" i="0" u="none" strike="noStrike" kern="1200" cap="none" dirty="0">
                <a:ln>
                  <a:noFill/>
                </a:ln>
                <a:latin typeface="Helvetica" pitchFamily="2" charset="0"/>
                <a:ea typeface="Segoe UI" pitchFamily="2"/>
                <a:cs typeface="Tahoma" pitchFamily="2"/>
              </a:rPr>
              <a:t>Nomination and supporting statement from referee.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GB" sz="1800" i="0" u="none" strike="noStrike" kern="1200" cap="none" dirty="0">
              <a:ln>
                <a:noFill/>
              </a:ln>
              <a:latin typeface="Helvetica" pitchFamily="2" charset="0"/>
              <a:ea typeface="Segoe UI" pitchFamily="2"/>
              <a:cs typeface="Tahoma" pitchFamily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38840F-D7B2-6D2C-4742-A8F51E9EC1FE}"/>
              </a:ext>
            </a:extLst>
          </p:cNvPr>
          <p:cNvSpPr txBox="1"/>
          <p:nvPr/>
        </p:nvSpPr>
        <p:spPr>
          <a:xfrm>
            <a:off x="374072" y="6306032"/>
            <a:ext cx="11909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https://www.iop.org/physics-community/special-interest-groups/nuclear-physics-group/early-career-researcher-prize</a:t>
            </a:r>
            <a:r>
              <a:rPr lang="en-US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1D1031-707B-D53C-3902-6FA3A9494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43" y="1190367"/>
            <a:ext cx="7874691" cy="110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9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5379</TotalTime>
  <Words>1108</Words>
  <Application>Microsoft Macintosh PowerPoint</Application>
  <PresentationFormat>Widescreen</PresentationFormat>
  <Paragraphs>208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Henderson, Jack Dr (Maths &amp; Physics)</dc:creator>
  <cp:lastModifiedBy>Henderson, Jack Dr (Maths &amp; Physics)</cp:lastModifiedBy>
  <cp:revision>34</cp:revision>
  <dcterms:created xsi:type="dcterms:W3CDTF">2024-01-08T08:22:56Z</dcterms:created>
  <dcterms:modified xsi:type="dcterms:W3CDTF">2025-04-23T13:33:49Z</dcterms:modified>
</cp:coreProperties>
</file>