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8" r:id="rId5"/>
  </p:sldMasterIdLst>
  <p:notesMasterIdLst>
    <p:notesMasterId r:id="rId17"/>
  </p:notesMasterIdLst>
  <p:handoutMasterIdLst>
    <p:handoutMasterId r:id="rId18"/>
  </p:handoutMasterIdLst>
  <p:sldIdLst>
    <p:sldId id="257" r:id="rId6"/>
    <p:sldId id="258" r:id="rId7"/>
    <p:sldId id="366" r:id="rId8"/>
    <p:sldId id="1460" r:id="rId9"/>
    <p:sldId id="1740" r:id="rId10"/>
    <p:sldId id="1749" r:id="rId11"/>
    <p:sldId id="1461" r:id="rId12"/>
    <p:sldId id="1468" r:id="rId13"/>
    <p:sldId id="1473" r:id="rId14"/>
    <p:sldId id="1744" r:id="rId15"/>
    <p:sldId id="1748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63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57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Edler" initials="KE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40FF"/>
    <a:srgbClr val="0612FA"/>
    <a:srgbClr val="00FA00"/>
    <a:srgbClr val="00FDFF"/>
    <a:srgbClr val="FF6900"/>
    <a:srgbClr val="003088"/>
    <a:srgbClr val="FFFC00"/>
    <a:srgbClr val="1E5DF8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86318" autoAdjust="0"/>
  </p:normalViewPr>
  <p:slideViewPr>
    <p:cSldViewPr snapToGrid="0" snapToObjects="1">
      <p:cViewPr varScale="1">
        <p:scale>
          <a:sx n="71" d="100"/>
          <a:sy n="71" d="100"/>
        </p:scale>
        <p:origin x="1138" y="53"/>
      </p:cViewPr>
      <p:guideLst>
        <p:guide orient="horz" pos="323"/>
        <p:guide pos="325"/>
        <p:guide orient="horz" pos="3974"/>
        <p:guide pos="7355"/>
        <p:guide pos="3863"/>
        <p:guide orient="horz" pos="867"/>
        <p:guide orient="horz" pos="3657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733E4-CE39-4EAA-AD17-6869364A658B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6DAD7-8A7C-4A09-98BC-E31A2B92D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628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9A4A-3203-D544-A0F2-9B4A7A1B021E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3BA1D-A00F-DB41-84DA-BE26C485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2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seeking one new member of SB(PPAN) this year, which will be in Astronomy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4692-E276-6C41-B72C-7BBDFE56EF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65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a new version of this diagram exists with CAP then that would be nice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152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Originally PP CGs were to be issued for 4 years but this would limit flexibility / require rescinding grants should this become necessary after SR2</a:t>
            </a:r>
          </a:p>
          <a:p>
            <a:r>
              <a:rPr lang="en-GB" dirty="0"/>
              <a:t>NB PIs always have responsibility to manage resource allocation, but in this case they will have to devise a strategy to deal with the reduction from what was requested in successful areas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57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CCIP – Cross Cutting and International Programme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90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 balance &amp; breadth of projects across Construction, Operations &amp; Maintenance and Exploitation broadly supported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32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Make sure to emphasise that STFC faces a financial challenge and that PPAN is not being unfairly “picked 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2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8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1495-A4E4-21B9-5D54-B18F90EB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09" y="365125"/>
            <a:ext cx="11416145" cy="75247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E5551-486E-2198-25BC-3E96F5D9C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109" y="1296987"/>
            <a:ext cx="5585691" cy="442309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C05ED-58A6-69CB-50AD-49D93FC41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296987"/>
            <a:ext cx="5678055" cy="5195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48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1495-A4E4-21B9-5D54-B18F90EB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09" y="365125"/>
            <a:ext cx="11260051" cy="75247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E5551-486E-2198-25BC-3E96F5D9C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109" y="1296987"/>
            <a:ext cx="11260051" cy="442309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24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2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3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34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BC656C-7953-1248-AA12-F1002D6A1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4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0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80" r:id="rId3"/>
    <p:sldLayoutId id="2147483661" r:id="rId4"/>
    <p:sldLayoutId id="2147483681" r:id="rId5"/>
    <p:sldLayoutId id="2147483682" r:id="rId6"/>
    <p:sldLayoutId id="2147483683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7AF2DF-B182-3D42-AFB4-BDFF5FB9E9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5943" y="5802308"/>
            <a:ext cx="210808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043"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378778" y="3419564"/>
            <a:ext cx="83165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Board (PPAN) Update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0347" y="5027879"/>
            <a:ext cx="48526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Professor Keith Grainge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Chair, Science Board (PPAN)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GB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April 2025</a:t>
            </a:r>
          </a:p>
        </p:txBody>
      </p:sp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73CE-84C7-B7C4-9E8D-F8ECC024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level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C23C-7397-B17C-DEB4-C0DB3FF393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Aim was to have a good draft for March 2025 meeting</a:t>
            </a:r>
          </a:p>
          <a:p>
            <a:pPr lvl="1"/>
            <a:r>
              <a:rPr lang="en-US" dirty="0"/>
              <a:t>SB(PPAN) recommended that it was inappropriate to publish before SR2; delay until Autumn </a:t>
            </a:r>
          </a:p>
          <a:p>
            <a:r>
              <a:rPr lang="en-US" dirty="0"/>
              <a:t>PPAN </a:t>
            </a:r>
            <a:r>
              <a:rPr lang="en-US" dirty="0" err="1"/>
              <a:t>programme’s</a:t>
            </a:r>
            <a:r>
              <a:rPr lang="en-US" dirty="0"/>
              <a:t> strengths lie in its global scientific leadership, diverse and balanced portfolio, access to world-class infrastructure, and strong focus on talent development</a:t>
            </a:r>
          </a:p>
          <a:p>
            <a:r>
              <a:rPr lang="en-US" dirty="0"/>
              <a:t>Overall balance &amp; breadth of projects broadly supported</a:t>
            </a:r>
          </a:p>
          <a:p>
            <a:r>
              <a:rPr lang="en-US" dirty="0"/>
              <a:t>SR1 impact has necessarily had to fall on the grants lines</a:t>
            </a:r>
          </a:p>
          <a:p>
            <a:pPr lvl="1"/>
            <a:r>
              <a:rPr lang="en-US" dirty="0"/>
              <a:t>Ideally spread the impact across </a:t>
            </a:r>
            <a:r>
              <a:rPr lang="en-US" dirty="0" err="1"/>
              <a:t>programme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Grant lines are identified as a top priority</a:t>
            </a:r>
          </a:p>
          <a:p>
            <a:r>
              <a:rPr lang="en-US" dirty="0"/>
              <a:t>Both SBs working now on recommendations for future</a:t>
            </a:r>
          </a:p>
          <a:p>
            <a:pPr lvl="1"/>
            <a:r>
              <a:rPr lang="en-US" dirty="0"/>
              <a:t>Investigate whether commitments can be reduced / withdrawn</a:t>
            </a:r>
          </a:p>
          <a:p>
            <a:pPr lvl="1"/>
            <a:r>
              <a:rPr lang="en-US" dirty="0"/>
              <a:t>Propagate the effects to the 10-year timeframe</a:t>
            </a:r>
          </a:p>
          <a:p>
            <a:pPr lvl="1"/>
            <a:r>
              <a:rPr lang="en-US" dirty="0" err="1"/>
              <a:t>Minimise</a:t>
            </a:r>
            <a:r>
              <a:rPr lang="en-US" dirty="0"/>
              <a:t> effects on ECRs</a:t>
            </a:r>
          </a:p>
          <a:p>
            <a:pPr lvl="1"/>
            <a:r>
              <a:rPr lang="en-US" dirty="0"/>
              <a:t>Extraordinary SB(PPAN) meeting 15</a:t>
            </a:r>
            <a:r>
              <a:rPr lang="en-US" baseline="30000" dirty="0"/>
              <a:t>th</a:t>
            </a:r>
            <a:r>
              <a:rPr lang="en-US" dirty="0"/>
              <a:t> April </a:t>
            </a:r>
          </a:p>
        </p:txBody>
      </p:sp>
    </p:spTree>
    <p:extLst>
      <p:ext uri="{BB962C8B-B14F-4D97-AF65-F5344CB8AC3E}">
        <p14:creationId xmlns:p14="http://schemas.microsoft.com/office/powerpoint/2010/main" val="366337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E60A3-D6A5-487C-1DE3-53A15DE1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8132C-65C4-4D01-772E-B28434541C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 PPAN programme faces a significant financial challenge</a:t>
            </a:r>
          </a:p>
          <a:p>
            <a:pPr lvl="1"/>
            <a:r>
              <a:rPr lang="en-GB" dirty="0"/>
              <a:t>The scale of the challenge has increased rapidly over last few months</a:t>
            </a:r>
          </a:p>
          <a:p>
            <a:r>
              <a:rPr lang="en-GB" dirty="0"/>
              <a:t>STFC have been consulting regularly with both SBs for recommendations on how to proceed</a:t>
            </a:r>
          </a:p>
          <a:p>
            <a:pPr lvl="1"/>
            <a:r>
              <a:rPr lang="en-GB" dirty="0"/>
              <a:t>STFC has been as transparent as possible with SBs</a:t>
            </a:r>
          </a:p>
          <a:p>
            <a:pPr lvl="1"/>
            <a:r>
              <a:rPr lang="en-GB" dirty="0"/>
              <a:t>STFC staff have put in a huge amount of work to assist</a:t>
            </a:r>
          </a:p>
          <a:p>
            <a:pPr lvl="1"/>
            <a:r>
              <a:rPr lang="en-GB" dirty="0"/>
              <a:t>However, confidentiality essential during the process</a:t>
            </a:r>
          </a:p>
          <a:p>
            <a:pPr lvl="2"/>
            <a:r>
              <a:rPr lang="en-GB" dirty="0"/>
              <a:t>Real risk of damage to the outcome otherwise</a:t>
            </a:r>
          </a:p>
          <a:p>
            <a:r>
              <a:rPr lang="en-US" dirty="0"/>
              <a:t>10-year Roadmap work will allow recommendations to be made</a:t>
            </a:r>
          </a:p>
          <a:p>
            <a:pPr lvl="1"/>
            <a:r>
              <a:rPr lang="en-US" dirty="0"/>
              <a:t>Publication of Roadmap to follow after impact of SR2 evaluated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50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63E93-8ADA-7849-A1F1-A16817F4E1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31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6DE168-6938-B747-BEE8-8CC9B28012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007"/>
          <a:stretch/>
        </p:blipFill>
        <p:spPr>
          <a:xfrm>
            <a:off x="5731098" y="0"/>
            <a:ext cx="6460901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01E8603-51D4-7C45-829A-9AE25E5A2E4F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338B96-DB54-A843-B2A0-83FB422A5475}"/>
              </a:ext>
            </a:extLst>
          </p:cNvPr>
          <p:cNvSpPr txBox="1"/>
          <p:nvPr/>
        </p:nvSpPr>
        <p:spPr>
          <a:xfrm rot="16200000">
            <a:off x="10705611" y="4816820"/>
            <a:ext cx="1859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© STFC Alan Ford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E8606A-1808-4BB2-A19C-65887D61F0B7}"/>
              </a:ext>
            </a:extLst>
          </p:cNvPr>
          <p:cNvSpPr/>
          <p:nvPr/>
        </p:nvSpPr>
        <p:spPr>
          <a:xfrm>
            <a:off x="403341" y="1355169"/>
            <a:ext cx="532775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 Membership and structure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financial challenge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PPAN Roadmap development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level recommendations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569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59168" y="5612369"/>
            <a:ext cx="3899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STFC Office: 	Laura Woodward</a:t>
            </a:r>
          </a:p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		Claire Jones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31939" y="6459317"/>
            <a:ext cx="84544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E2D62"/>
                </a:solidFill>
                <a:latin typeface="Arial" charset="0"/>
                <a:ea typeface="Arial" charset="0"/>
                <a:cs typeface="Arial" charset="0"/>
              </a:rPr>
              <a:t>https://www.ukri.org/who-we-are/stfc/how-we-are-governed/advisory-boards/science-board/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30297" y="1264025"/>
            <a:ext cx="6000055" cy="510988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74160" y="1410936"/>
            <a:ext cx="53876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Keith Grainge (Chair)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Martin Bauer (Deputy Chair)</a:t>
            </a:r>
          </a:p>
          <a:p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Tracey Berry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John Bridges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Alison Bruce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Judith Croston</a:t>
            </a:r>
          </a:p>
          <a:p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Gavin Davies</a:t>
            </a:r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en-US" b="1" dirty="0" err="1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Ineke</a:t>
            </a:r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b="1" dirty="0" err="1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Moortel</a:t>
            </a:r>
            <a:endParaRPr lang="en-US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Francesca Di Lodovico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Monica D’Onofrio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George Efstathiou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Tim Gershon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Anne Green</a:t>
            </a:r>
          </a:p>
          <a:p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David Jenkins</a:t>
            </a:r>
          </a:p>
          <a:p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Seb Oliver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Iain Steele</a:t>
            </a:r>
          </a:p>
          <a:p>
            <a:r>
              <a:rPr lang="en-US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Patrick Sutton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7C44F9-2588-449B-AE93-42BADC75C6B4}"/>
              </a:ext>
            </a:extLst>
          </p:cNvPr>
          <p:cNvSpPr txBox="1"/>
          <p:nvPr/>
        </p:nvSpPr>
        <p:spPr>
          <a:xfrm>
            <a:off x="237538" y="234919"/>
            <a:ext cx="10559819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defRPr/>
            </a:pP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of Science Board (PPAN)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DD3280-AA24-6F4F-AC2A-F8EEC7A07FD6}"/>
              </a:ext>
            </a:extLst>
          </p:cNvPr>
          <p:cNvSpPr txBox="1"/>
          <p:nvPr/>
        </p:nvSpPr>
        <p:spPr>
          <a:xfrm rot="16200000">
            <a:off x="956537" y="36342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450980-5B57-AABD-A976-F66D5E2CE31C}"/>
              </a:ext>
            </a:extLst>
          </p:cNvPr>
          <p:cNvSpPr txBox="1"/>
          <p:nvPr/>
        </p:nvSpPr>
        <p:spPr>
          <a:xfrm>
            <a:off x="8059155" y="1264025"/>
            <a:ext cx="38051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6 Particle Physicists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6 Astronomers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2 Nuclear Physicists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2 Astro-Particle Physicists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B004C3-9AF9-F4C9-F4BE-F5C0794A10F9}"/>
              </a:ext>
            </a:extLst>
          </p:cNvPr>
          <p:cNvSpPr txBox="1"/>
          <p:nvPr/>
        </p:nvSpPr>
        <p:spPr>
          <a:xfrm>
            <a:off x="7974215" y="3185496"/>
            <a:ext cx="424071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Many thanks to members rotating off:</a:t>
            </a:r>
          </a:p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Daniella Bortoletto</a:t>
            </a:r>
          </a:p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Dave Charlton</a:t>
            </a:r>
          </a:p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Dave Ireland</a:t>
            </a:r>
          </a:p>
          <a:p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Amelie Saintonge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48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DFE5631-0868-47DF-9BB8-ABEC4DEF777A}"/>
              </a:ext>
            </a:extLst>
          </p:cNvPr>
          <p:cNvGrpSpPr/>
          <p:nvPr/>
        </p:nvGrpSpPr>
        <p:grpSpPr>
          <a:xfrm>
            <a:off x="164777" y="888234"/>
            <a:ext cx="11703332" cy="5826963"/>
            <a:chOff x="164777" y="888234"/>
            <a:chExt cx="11703332" cy="5826963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67C2947E-7A47-4948-B6C7-79342C378184}"/>
                </a:ext>
              </a:extLst>
            </p:cNvPr>
            <p:cNvSpPr/>
            <p:nvPr/>
          </p:nvSpPr>
          <p:spPr>
            <a:xfrm>
              <a:off x="220555" y="5745574"/>
              <a:ext cx="2707435" cy="869942"/>
            </a:xfrm>
            <a:prstGeom prst="roundRect">
              <a:avLst/>
            </a:prstGeom>
            <a:solidFill>
              <a:srgbClr val="F2F2F2"/>
            </a:solidFill>
            <a:ln>
              <a:solidFill>
                <a:srgbClr val="F2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5FFB309-3792-43AB-8D85-0620520EAD59}"/>
                </a:ext>
              </a:extLst>
            </p:cNvPr>
            <p:cNvGrpSpPr/>
            <p:nvPr/>
          </p:nvGrpSpPr>
          <p:grpSpPr>
            <a:xfrm>
              <a:off x="164777" y="888234"/>
              <a:ext cx="11703332" cy="5826963"/>
              <a:chOff x="163914" y="890496"/>
              <a:chExt cx="11703332" cy="5826963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00CF37B7-8A98-42C1-A407-851D9BE65A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20896" y="6446570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AEAE356-EC20-44C3-9748-DB654CCFF8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37272" y="3361763"/>
                <a:ext cx="696633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1C7F60F3-01DB-4E46-BC8F-90957FB54FA5}"/>
                  </a:ext>
                </a:extLst>
              </p:cNvPr>
              <p:cNvCxnSpPr/>
              <p:nvPr/>
            </p:nvCxnSpPr>
            <p:spPr>
              <a:xfrm>
                <a:off x="2334557" y="3758551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73D606B3-61CE-4D56-9CAB-45A8A19013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96878" y="2504778"/>
                <a:ext cx="525027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61ED2BF-78BA-45CA-9C43-EB05732923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53705" y="1548627"/>
                <a:ext cx="0" cy="356373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5688456A-E532-48FC-A51E-6CC7D39CD2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23441" y="2833843"/>
                <a:ext cx="0" cy="3612727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E6C51772-D784-455D-A543-63128AE5E4B5}"/>
                  </a:ext>
                </a:extLst>
              </p:cNvPr>
              <p:cNvSpPr/>
              <p:nvPr/>
            </p:nvSpPr>
            <p:spPr>
              <a:xfrm>
                <a:off x="10067378" y="3290116"/>
                <a:ext cx="1789404" cy="658131"/>
              </a:xfrm>
              <a:prstGeom prst="roundRect">
                <a:avLst/>
              </a:prstGeom>
              <a:solidFill>
                <a:srgbClr val="ED7D31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Physical Sciences &amp;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Engineering Advisory Panel</a:t>
                </a:r>
              </a:p>
            </p:txBody>
          </p:sp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02787256-A6C0-452B-9AA6-7016F6FEBD3B}"/>
                  </a:ext>
                </a:extLst>
              </p:cNvPr>
              <p:cNvSpPr/>
              <p:nvPr/>
            </p:nvSpPr>
            <p:spPr>
              <a:xfrm>
                <a:off x="163914" y="6059328"/>
                <a:ext cx="1811209" cy="658131"/>
              </a:xfrm>
              <a:prstGeom prst="round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Particle Physics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</a:t>
                </a:r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CFC527AC-9CEB-428C-9B45-8AE39D70F4BD}"/>
                  </a:ext>
                </a:extLst>
              </p:cNvPr>
              <p:cNvSpPr/>
              <p:nvPr/>
            </p:nvSpPr>
            <p:spPr>
              <a:xfrm>
                <a:off x="176708" y="2999151"/>
                <a:ext cx="1789404" cy="658131"/>
              </a:xfrm>
              <a:prstGeom prst="round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Nuclear Physics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</a:t>
                </a:r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B130FF47-BAA2-4ED3-B63D-65E92BE247A9}"/>
                  </a:ext>
                </a:extLst>
              </p:cNvPr>
              <p:cNvSpPr/>
              <p:nvPr/>
            </p:nvSpPr>
            <p:spPr>
              <a:xfrm>
                <a:off x="10077842" y="4182608"/>
                <a:ext cx="1789404" cy="658131"/>
              </a:xfrm>
              <a:prstGeom prst="roundRect">
                <a:avLst/>
              </a:prstGeom>
              <a:solidFill>
                <a:srgbClr val="ED7D31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Life Sciences &amp; Soft Materials Advisory Panel</a:t>
                </a:r>
              </a:p>
            </p:txBody>
          </p:sp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0648F54F-A990-4C23-9882-321EF3C64104}"/>
                  </a:ext>
                </a:extLst>
              </p:cNvPr>
              <p:cNvSpPr/>
              <p:nvPr/>
            </p:nvSpPr>
            <p:spPr>
              <a:xfrm>
                <a:off x="1407474" y="2175712"/>
                <a:ext cx="1789404" cy="65813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206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Science Board (PPAN)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C91226C8-400B-4880-B308-ABAA06A63AC4}"/>
                  </a:ext>
                </a:extLst>
              </p:cNvPr>
              <p:cNvSpPr/>
              <p:nvPr/>
            </p:nvSpPr>
            <p:spPr>
              <a:xfrm>
                <a:off x="2757688" y="890496"/>
                <a:ext cx="1789404" cy="65813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STFC Executive Board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90DEE01-34B6-4E33-A1E3-D07D6E7472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3905" y="6193688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EF33BCC-BE3F-4C46-81A8-8FA94B5C7C63}"/>
                  </a:ext>
                </a:extLst>
              </p:cNvPr>
              <p:cNvCxnSpPr/>
              <p:nvPr/>
            </p:nvCxnSpPr>
            <p:spPr>
              <a:xfrm>
                <a:off x="2345190" y="5423531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C15BE239-9EAD-46FE-9815-A513E8115BA7}"/>
                  </a:ext>
                </a:extLst>
              </p:cNvPr>
              <p:cNvCxnSpPr/>
              <p:nvPr/>
            </p:nvCxnSpPr>
            <p:spPr>
              <a:xfrm>
                <a:off x="2333906" y="4572702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9C496D56-E228-49F0-9A11-39BED27ABD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26808" y="4071323"/>
                <a:ext cx="696633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F5D34C8-D93E-47C3-99B6-A55F198F65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14325" y="4877158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A7E67296-5A13-4A0F-B81C-7ECFF2B018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8783" y="5651233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AADB41CA-C744-4A9E-A7B6-181484605BA5}"/>
                  </a:ext>
                </a:extLst>
              </p:cNvPr>
              <p:cNvSpPr/>
              <p:nvPr/>
            </p:nvSpPr>
            <p:spPr>
              <a:xfrm>
                <a:off x="185720" y="5288967"/>
                <a:ext cx="1789404" cy="658131"/>
              </a:xfrm>
              <a:prstGeom prst="round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Solar System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</a:t>
                </a:r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A30B632B-48EF-473B-91DB-E5272C17FB56}"/>
                  </a:ext>
                </a:extLst>
              </p:cNvPr>
              <p:cNvSpPr/>
              <p:nvPr/>
            </p:nvSpPr>
            <p:spPr>
              <a:xfrm>
                <a:off x="176708" y="4530520"/>
                <a:ext cx="1789404" cy="658131"/>
              </a:xfrm>
              <a:prstGeom prst="round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Particle Astrophysics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</a:t>
                </a:r>
              </a:p>
            </p:txBody>
          </p:sp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8E71294E-2763-4A12-84D9-E96143E07A68}"/>
                  </a:ext>
                </a:extLst>
              </p:cNvPr>
              <p:cNvSpPr/>
              <p:nvPr/>
            </p:nvSpPr>
            <p:spPr>
              <a:xfrm>
                <a:off x="2757688" y="5871939"/>
                <a:ext cx="1789404" cy="658131"/>
              </a:xfrm>
              <a:prstGeom prst="roundRect">
                <a:avLst/>
              </a:prstGeom>
              <a:solidFill>
                <a:srgbClr val="DAE3F3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Projects Peer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Review Panel</a:t>
                </a:r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FBA6B558-CFC9-4CC5-8259-04D1BF03EBE9}"/>
                  </a:ext>
                </a:extLst>
              </p:cNvPr>
              <p:cNvSpPr/>
              <p:nvPr/>
            </p:nvSpPr>
            <p:spPr>
              <a:xfrm>
                <a:off x="2757688" y="5057788"/>
                <a:ext cx="1789404" cy="658131"/>
              </a:xfrm>
              <a:prstGeom prst="roundRect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Particle Physics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Grants Panel (x2)</a:t>
                </a: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2BB46141-2F1B-4086-8AB9-3421660F7ACC}"/>
                  </a:ext>
                </a:extLst>
              </p:cNvPr>
              <p:cNvSpPr/>
              <p:nvPr/>
            </p:nvSpPr>
            <p:spPr>
              <a:xfrm>
                <a:off x="2757688" y="4243636"/>
                <a:ext cx="1789404" cy="658131"/>
              </a:xfrm>
              <a:prstGeom prst="roundRect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Nuclear Physics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Grants Panel</a:t>
                </a: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4C152D6A-A9CB-405D-A443-0CCAFD8EE840}"/>
                  </a:ext>
                </a:extLst>
              </p:cNvPr>
              <p:cNvSpPr/>
              <p:nvPr/>
            </p:nvSpPr>
            <p:spPr>
              <a:xfrm>
                <a:off x="2757688" y="3429485"/>
                <a:ext cx="1789404" cy="658131"/>
              </a:xfrm>
              <a:prstGeom prst="roundRect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Astronomy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Grants Panel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8459E34-A922-480B-9DF8-DA78EBDD6BEA}"/>
                  </a:ext>
                </a:extLst>
              </p:cNvPr>
              <p:cNvSpPr/>
              <p:nvPr/>
            </p:nvSpPr>
            <p:spPr>
              <a:xfrm>
                <a:off x="4942126" y="890496"/>
                <a:ext cx="1789404" cy="65813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solidFill>
                  <a:srgbClr val="00206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STFC Council</a:t>
                </a:r>
              </a:p>
            </p:txBody>
          </p:sp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B8CC7148-698F-431A-A7D6-B62CBE16F25A}"/>
                  </a:ext>
                </a:extLst>
              </p:cNvPr>
              <p:cNvSpPr/>
              <p:nvPr/>
            </p:nvSpPr>
            <p:spPr>
              <a:xfrm>
                <a:off x="8447150" y="2175712"/>
                <a:ext cx="1789404" cy="658131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206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Science Board (Facilities and Laboratories)</a:t>
                </a:r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4F8A660B-3025-48CA-9439-FC617FD94022}"/>
                  </a:ext>
                </a:extLst>
              </p:cNvPr>
              <p:cNvSpPr/>
              <p:nvPr/>
            </p:nvSpPr>
            <p:spPr>
              <a:xfrm>
                <a:off x="176708" y="3758551"/>
                <a:ext cx="1789404" cy="658131"/>
              </a:xfrm>
              <a:prstGeom prst="roundRect">
                <a:avLst/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Astronomy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</a:t>
                </a:r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F9456823-1327-45E6-847D-CD99330CA7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1852" y="2833843"/>
                <a:ext cx="0" cy="1738859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8953C612-5E1C-4C40-995B-902CDEC6F70A}"/>
                  </a:ext>
                </a:extLst>
              </p:cNvPr>
              <p:cNvCxnSpPr/>
              <p:nvPr/>
            </p:nvCxnSpPr>
            <p:spPr>
              <a:xfrm>
                <a:off x="9352720" y="3619182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253D78B-D008-4D4C-9E26-22D51583BF67}"/>
                  </a:ext>
                </a:extLst>
              </p:cNvPr>
              <p:cNvCxnSpPr/>
              <p:nvPr/>
            </p:nvCxnSpPr>
            <p:spPr>
              <a:xfrm>
                <a:off x="9352720" y="4553830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14BE5F07-E99D-40F0-A65C-BD14628676BD}"/>
                  </a:ext>
                </a:extLst>
              </p:cNvPr>
              <p:cNvSpPr/>
              <p:nvPr/>
            </p:nvSpPr>
            <p:spPr>
              <a:xfrm>
                <a:off x="6589923" y="3073491"/>
                <a:ext cx="1779113" cy="65813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777777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Education, Training, Careers Committee (ETCC)</a:t>
                </a:r>
              </a:p>
            </p:txBody>
          </p:sp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20F79067-0320-48AA-9787-7D0CA257DEDF}"/>
                  </a:ext>
                </a:extLst>
              </p:cNvPr>
              <p:cNvSpPr/>
              <p:nvPr/>
            </p:nvSpPr>
            <p:spPr>
              <a:xfrm>
                <a:off x="6589523" y="4085105"/>
                <a:ext cx="1779113" cy="658131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rgbClr val="777777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Advisory Panel for Public Engagement (APPE)</a:t>
                </a:r>
              </a:p>
            </p:txBody>
          </p: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BACC3F82-D54E-48F2-8F4D-DFA27E9A71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3705" y="2504777"/>
                <a:ext cx="0" cy="1911905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29320B91-6451-46EC-838A-167A4E5E09DA}"/>
                  </a:ext>
                </a:extLst>
              </p:cNvPr>
              <p:cNvCxnSpPr/>
              <p:nvPr/>
            </p:nvCxnSpPr>
            <p:spPr>
              <a:xfrm>
                <a:off x="5864402" y="3429485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9FB55B6F-7054-4063-976D-EB6AFD048ABF}"/>
                  </a:ext>
                </a:extLst>
              </p:cNvPr>
              <p:cNvCxnSpPr/>
              <p:nvPr/>
            </p:nvCxnSpPr>
            <p:spPr>
              <a:xfrm>
                <a:off x="5864402" y="4416682"/>
                <a:ext cx="714658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CC533DE-2AB6-4137-B52F-55C554C31D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5190" y="1905000"/>
                <a:ext cx="699666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20E374E-2E78-4E8A-BA7A-DBFBF844D3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45190" y="1892300"/>
                <a:ext cx="0" cy="2880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7FD3BE30-7889-4818-98B5-5375B635AC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41852" y="1892300"/>
                <a:ext cx="0" cy="288000"/>
              </a:xfrm>
              <a:prstGeom prst="line">
                <a:avLst/>
              </a:prstGeom>
              <a:noFill/>
              <a:ln w="25400" cap="flat" cmpd="sng" algn="ctr">
                <a:solidFill>
                  <a:srgbClr val="002060"/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45" name="TextBox 6">
            <a:extLst>
              <a:ext uri="{FF2B5EF4-FFF2-40B4-BE49-F238E27FC236}">
                <a16:creationId xmlns:a16="http://schemas.microsoft.com/office/drawing/2014/main" id="{C44F5ED0-673F-4006-8A7F-868B9FD75B8D}"/>
              </a:ext>
            </a:extLst>
          </p:cNvPr>
          <p:cNvSpPr txBox="1"/>
          <p:nvPr/>
        </p:nvSpPr>
        <p:spPr>
          <a:xfrm>
            <a:off x="241364" y="103622"/>
            <a:ext cx="11226408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4000" b="1" i="0" u="none" strike="noStrike" kern="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itchFamily="34"/>
                <a:ea typeface="+mn-ea"/>
                <a:cs typeface="Arial" pitchFamily="34"/>
              </a:rPr>
              <a:t>STFC </a:t>
            </a:r>
            <a:r>
              <a:rPr lang="en-US" sz="4000" b="1" kern="0" spc="-150" dirty="0">
                <a:solidFill>
                  <a:srgbClr val="2E2D62"/>
                </a:solidFill>
                <a:latin typeface="Arial" pitchFamily="34"/>
                <a:cs typeface="Arial" pitchFamily="34"/>
              </a:rPr>
              <a:t>science</a:t>
            </a:r>
            <a:r>
              <a:rPr kumimoji="0" lang="en-US" sz="4000" b="1" i="0" u="none" strike="noStrike" kern="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itchFamily="34"/>
                <a:ea typeface="+mn-ea"/>
                <a:cs typeface="Arial" pitchFamily="34"/>
              </a:rPr>
              <a:t> advisory </a:t>
            </a:r>
            <a:r>
              <a:rPr lang="en-US" sz="4000" b="1" kern="0" spc="-150" dirty="0">
                <a:solidFill>
                  <a:srgbClr val="2E2D62"/>
                </a:solidFill>
                <a:latin typeface="Arial" pitchFamily="34"/>
                <a:cs typeface="Arial" pitchFamily="34"/>
              </a:rPr>
              <a:t>structure</a:t>
            </a:r>
            <a:endParaRPr kumimoji="0" lang="en-US" sz="40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itchFamily="34"/>
              <a:ea typeface="+mn-ea"/>
              <a:cs typeface="Arial" pitchFamily="34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293FECA-8EF8-4C39-B928-D08909215AAB}"/>
              </a:ext>
            </a:extLst>
          </p:cNvPr>
          <p:cNvCxnSpPr>
            <a:cxnSpLocks/>
          </p:cNvCxnSpPr>
          <p:nvPr/>
        </p:nvCxnSpPr>
        <p:spPr>
          <a:xfrm>
            <a:off x="4547092" y="1219562"/>
            <a:ext cx="395034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2FA0E8F-67ED-9103-B942-72F161C21A75}"/>
              </a:ext>
            </a:extLst>
          </p:cNvPr>
          <p:cNvSpPr txBox="1"/>
          <p:nvPr/>
        </p:nvSpPr>
        <p:spPr>
          <a:xfrm>
            <a:off x="5865264" y="6345257"/>
            <a:ext cx="4609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NB: STFC e-infrastructure advisory group (SEAG) reforming into Computing Advisory Panel (CAP)</a:t>
            </a:r>
          </a:p>
        </p:txBody>
      </p:sp>
    </p:spTree>
    <p:extLst>
      <p:ext uri="{BB962C8B-B14F-4D97-AF65-F5344CB8AC3E}">
        <p14:creationId xmlns:p14="http://schemas.microsoft.com/office/powerpoint/2010/main" val="417354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3EAC2-3509-FC2C-7C3F-DB9FE956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Grant lines – PP and Astro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2067C-9CFE-C25C-8861-EF4C7AC41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108" y="1296987"/>
            <a:ext cx="11528395" cy="4423093"/>
          </a:xfrm>
        </p:spPr>
        <p:txBody>
          <a:bodyPr>
            <a:normAutofit/>
          </a:bodyPr>
          <a:lstStyle/>
          <a:p>
            <a:r>
              <a:rPr lang="en-GB" dirty="0"/>
              <a:t>Substantial saving required for 2025-26</a:t>
            </a:r>
          </a:p>
          <a:p>
            <a:pPr lvl="1"/>
            <a:r>
              <a:rPr lang="en-GB" dirty="0"/>
              <a:t>Future funding depends on SR2 </a:t>
            </a:r>
          </a:p>
          <a:p>
            <a:r>
              <a:rPr lang="en-GB" dirty="0"/>
              <a:t>Sub-committees of SB(PPAN) met with GB around Christmas</a:t>
            </a:r>
          </a:p>
          <a:p>
            <a:pPr lvl="1"/>
            <a:r>
              <a:rPr lang="en-GB" dirty="0"/>
              <a:t>Astronomy</a:t>
            </a:r>
          </a:p>
          <a:p>
            <a:pPr lvl="2"/>
            <a:r>
              <a:rPr lang="en-GB" dirty="0"/>
              <a:t>25-26: 48 Small Awards (AGP: 65 of 155);3 Large Awards (11 full proposals; 39 </a:t>
            </a:r>
            <a:r>
              <a:rPr lang="en-GB" dirty="0" err="1"/>
              <a:t>SoIs</a:t>
            </a:r>
            <a:r>
              <a:rPr lang="en-GB" dirty="0"/>
              <a:t>); 3 month delay</a:t>
            </a:r>
          </a:p>
          <a:p>
            <a:pPr lvl="1"/>
            <a:r>
              <a:rPr lang="en-GB" dirty="0"/>
              <a:t>Particle Physics</a:t>
            </a:r>
          </a:p>
          <a:p>
            <a:pPr lvl="2"/>
            <a:r>
              <a:rPr lang="en-GB" dirty="0"/>
              <a:t>25-27: Award 2 year grant with 18 months of PDRA funding</a:t>
            </a:r>
          </a:p>
          <a:p>
            <a:pPr lvl="2"/>
            <a:r>
              <a:rPr lang="en-GB" dirty="0"/>
              <a:t>Allow PIs to manage resource allocation</a:t>
            </a:r>
          </a:p>
          <a:p>
            <a:pPr lvl="1"/>
            <a:r>
              <a:rPr lang="en-GB" dirty="0"/>
              <a:t>Endorsed at full SB(PPAN) meeting 13/3/25</a:t>
            </a:r>
          </a:p>
          <a:p>
            <a:r>
              <a:rPr lang="en-GB" dirty="0"/>
              <a:t>Nuclear Physics CGs not impacted at present</a:t>
            </a:r>
          </a:p>
        </p:txBody>
      </p:sp>
    </p:spTree>
    <p:extLst>
      <p:ext uri="{BB962C8B-B14F-4D97-AF65-F5344CB8AC3E}">
        <p14:creationId xmlns:p14="http://schemas.microsoft.com/office/powerpoint/2010/main" val="362804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93D0-5444-3E7D-8E38-036981D1D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SR short-term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9D16E-9A8D-4F56-C25A-1DCA97A0C5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New projects recommended for funding to be paused / withdrawn</a:t>
            </a:r>
          </a:p>
          <a:p>
            <a:pPr lvl="1"/>
            <a:r>
              <a:rPr lang="en-GB" dirty="0"/>
              <a:t>H3+Beams (new project, not funded)</a:t>
            </a:r>
          </a:p>
          <a:p>
            <a:pPr lvl="1"/>
            <a:r>
              <a:rPr lang="en-US" dirty="0"/>
              <a:t>AWAKE (withdrawal from next phase)</a:t>
            </a:r>
          </a:p>
          <a:p>
            <a:pPr lvl="1"/>
            <a:r>
              <a:rPr lang="en-US" dirty="0"/>
              <a:t>HL-LHC (Crab cavities completed; no involvement in commissioning)</a:t>
            </a:r>
          </a:p>
          <a:p>
            <a:pPr lvl="1"/>
            <a:r>
              <a:rPr lang="en-US" dirty="0"/>
              <a:t>Swift-HEP (withdrawal form next phase; sustainability impact)</a:t>
            </a:r>
          </a:p>
          <a:p>
            <a:pPr lvl="1"/>
            <a:r>
              <a:rPr lang="en-US" dirty="0"/>
              <a:t>GridPP7 hardware (unlikely to meet UK pledge to </a:t>
            </a:r>
            <a:r>
              <a:rPr lang="en-US" dirty="0" err="1"/>
              <a:t>wLCG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DRD (new project, not funded; R&amp;D at some level needed for future) </a:t>
            </a:r>
          </a:p>
          <a:p>
            <a:pPr lvl="1"/>
            <a:r>
              <a:rPr lang="en-US" dirty="0"/>
              <a:t>Medium scale DM experiment (</a:t>
            </a:r>
            <a:r>
              <a:rPr lang="en-US" dirty="0" err="1"/>
              <a:t>DarkSPHERE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BlueMuse</a:t>
            </a:r>
            <a:r>
              <a:rPr lang="en-US" dirty="0"/>
              <a:t> (new project, peer review stopped)</a:t>
            </a:r>
          </a:p>
          <a:p>
            <a:pPr lvl="1"/>
            <a:r>
              <a:rPr lang="en-US" dirty="0"/>
              <a:t>Euclid (new project, peer review stopped) </a:t>
            </a:r>
          </a:p>
          <a:p>
            <a:pPr lvl="1"/>
            <a:r>
              <a:rPr lang="en-US" dirty="0"/>
              <a:t>Reduced UK pledge to international SKA </a:t>
            </a:r>
            <a:r>
              <a:rPr lang="en-US" dirty="0" err="1"/>
              <a:t>SRCNet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4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442619-A42C-49B6-A150-6E495A5DC9C5}"/>
              </a:ext>
            </a:extLst>
          </p:cNvPr>
          <p:cNvSpPr txBox="1"/>
          <p:nvPr/>
        </p:nvSpPr>
        <p:spPr>
          <a:xfrm>
            <a:off x="231535" y="361836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PPAN Roadmap - objective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1C0D01-713E-F29A-F33E-F2D5CC2995E6}"/>
              </a:ext>
            </a:extLst>
          </p:cNvPr>
          <p:cNvSpPr txBox="1"/>
          <p:nvPr/>
        </p:nvSpPr>
        <p:spPr>
          <a:xfrm>
            <a:off x="749265" y="1531144"/>
            <a:ext cx="110583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goal is to produce prioritized Strategic Roadmap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context of the PPAN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budget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 Balance of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not a Programmatic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prioritized roadmap needed &amp; has been lacking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frame future decision making, enable strategic approach to funding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of exploitation, M&amp;O, development projects and R&amp;D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of projects small/medium/large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pipelines e.g., skills, technology, funding etc.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94C851-03EB-0032-EAF0-5BA0876FAC9F}"/>
              </a:ext>
            </a:extLst>
          </p:cNvPr>
          <p:cNvSpPr txBox="1"/>
          <p:nvPr/>
        </p:nvSpPr>
        <p:spPr>
          <a:xfrm>
            <a:off x="514350" y="4911357"/>
            <a:ext cx="10869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balanced programme of excellent science across the PPAN research areas over a 10-year timeframe, within a realistic financial planning envelope”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1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C44949-F7CE-0B1C-8A0F-F0E9407BC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 inputs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13472-8A70-A29E-AB99-F8FE54D321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Programme portfolios prepared by Programme Managers</a:t>
            </a:r>
          </a:p>
          <a:p>
            <a:r>
              <a:rPr lang="en-GB" dirty="0"/>
              <a:t>Papers on CCIP, Skills and Talent, Public Engagement</a:t>
            </a:r>
          </a:p>
          <a:p>
            <a:r>
              <a:rPr lang="en-GB" dirty="0"/>
              <a:t>Input from SB(F&amp;L) reps and Dave Newbold to ensure that plan for National Labs aligned with PPAN Roadmap</a:t>
            </a:r>
          </a:p>
          <a:p>
            <a:r>
              <a:rPr lang="en-GB" dirty="0"/>
              <a:t>Task-and-Finish Groups with co-opted members from SB(F&amp;L) initiated to look at Computing, Accelerators and Sustainability</a:t>
            </a:r>
          </a:p>
          <a:p>
            <a:r>
              <a:rPr lang="en-GB" dirty="0"/>
              <a:t>Interactive finance tool for inspection of current and projected programme</a:t>
            </a:r>
          </a:p>
          <a:p>
            <a:r>
              <a:rPr lang="en-GB" dirty="0" err="1"/>
              <a:t>SoIs</a:t>
            </a:r>
            <a:r>
              <a:rPr lang="en-GB" dirty="0"/>
              <a:t> for future aspirational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Community engagement through town halls, email and questions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Advisory Panels provided updates and SWOT analyses </a:t>
            </a:r>
          </a:p>
          <a:p>
            <a:pPr lvl="1"/>
            <a:r>
              <a:rPr lang="en-GB" dirty="0"/>
              <a:t>Advisory Panel Chair presentations summarising community input</a:t>
            </a:r>
          </a:p>
          <a:p>
            <a:pPr lvl="1"/>
            <a:r>
              <a:rPr lang="en-GB" dirty="0"/>
              <a:t>SB(PPAN) reps joined AP meeting to allow flow of information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013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2526-13C1-E0DC-B4E8-34D131B0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 Activities during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C9A7F-E9CC-6E65-A303-26046EC9D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108" y="1272583"/>
            <a:ext cx="11260051" cy="462000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Roadmap was a focus for all SB meetings in 2024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SB(PPAN) Members asked to analyse and comment on portfolios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Consider balance between R&amp;D, theory, construction, and exploitation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Consider quality, effectiveness, and impact of portfolio for the next 10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Focus on ‘Discovery Potential’ and ‘Step Change in Capability’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Complete 4 page assessment addressing 9 questions,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Delivery of STFC strategic priorities; key technologies; shape of portfolio in 10 years; risks; changes in funding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2060"/>
                </a:solidFill>
              </a:rPr>
              <a:t>Catagorise</a:t>
            </a:r>
            <a:r>
              <a:rPr lang="en-US" dirty="0">
                <a:solidFill>
                  <a:srgbClr val="002060"/>
                </a:solidFill>
              </a:rPr>
              <a:t> priority of funding lines in the portfolios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Top / Very High / High / Medium / Low</a:t>
            </a:r>
          </a:p>
          <a:p>
            <a:r>
              <a:rPr lang="en-US" dirty="0"/>
              <a:t>Rapporteurs merged responses into single portfolio report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8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ASTER 2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96492E7889F945936663BCEE1F2610" ma:contentTypeVersion="7" ma:contentTypeDescription="Create a new document." ma:contentTypeScope="" ma:versionID="a1eae35bf35935583cd0933c589e2e9a">
  <xsd:schema xmlns:xsd="http://www.w3.org/2001/XMLSchema" xmlns:xs="http://www.w3.org/2001/XMLSchema" xmlns:p="http://schemas.microsoft.com/office/2006/metadata/properties" xmlns:ns3="b60f654c-8a3b-4921-bef4-b45ac3075018" targetNamespace="http://schemas.microsoft.com/office/2006/metadata/properties" ma:root="true" ma:fieldsID="ee9fd260211326e1ee5423545e45a9e7" ns3:_="">
    <xsd:import namespace="b60f654c-8a3b-4921-bef4-b45ac30750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f654c-8a3b-4921-bef4-b45ac30750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5C1E30-05E2-46BC-B513-7C9B9077BE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D9C76E-1DF9-43BE-9FB3-39B44301130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60f654c-8a3b-4921-bef4-b45ac307501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EDED12-8B51-4786-BA49-FFE08609B8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f654c-8a3b-4921-bef4-b45ac30750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270493</TotalTime>
  <Words>1157</Words>
  <Application>Microsoft Office PowerPoint</Application>
  <PresentationFormat>Widescreen</PresentationFormat>
  <Paragraphs>167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MASTER 2 WHITE</vt:lpstr>
      <vt:lpstr>PowerPoint Presentation</vt:lpstr>
      <vt:lpstr>PowerPoint Presentation</vt:lpstr>
      <vt:lpstr>PowerPoint Presentation</vt:lpstr>
      <vt:lpstr>PowerPoint Presentation</vt:lpstr>
      <vt:lpstr>Grant lines – PP and Astro</vt:lpstr>
      <vt:lpstr>SR short-term impact</vt:lpstr>
      <vt:lpstr>PowerPoint Presentation</vt:lpstr>
      <vt:lpstr>Roadmap inputs</vt:lpstr>
      <vt:lpstr>Roadmap Activities during 2024</vt:lpstr>
      <vt:lpstr>Top level statements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Keith Grainge</cp:lastModifiedBy>
  <cp:revision>853</cp:revision>
  <cp:lastPrinted>2023-03-08T17:39:45Z</cp:lastPrinted>
  <dcterms:created xsi:type="dcterms:W3CDTF">2019-09-17T08:04:08Z</dcterms:created>
  <dcterms:modified xsi:type="dcterms:W3CDTF">2025-04-22T12:55:56Z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0x0101002196492E7889F945936663BCEE1F2610</vt:lpwstr>
  </property>
</Properties>
</file>