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3" r:id="rId2"/>
  </p:sldMasterIdLst>
  <p:notesMasterIdLst>
    <p:notesMasterId r:id="rId21"/>
  </p:notesMasterIdLst>
  <p:sldIdLst>
    <p:sldId id="256" r:id="rId3"/>
    <p:sldId id="272" r:id="rId4"/>
    <p:sldId id="258" r:id="rId5"/>
    <p:sldId id="257" r:id="rId6"/>
    <p:sldId id="273" r:id="rId7"/>
    <p:sldId id="262" r:id="rId8"/>
    <p:sldId id="266" r:id="rId9"/>
    <p:sldId id="259" r:id="rId10"/>
    <p:sldId id="264" r:id="rId11"/>
    <p:sldId id="265" r:id="rId12"/>
    <p:sldId id="261" r:id="rId13"/>
    <p:sldId id="260" r:id="rId14"/>
    <p:sldId id="263" r:id="rId15"/>
    <p:sldId id="267" r:id="rId16"/>
    <p:sldId id="268" r:id="rId17"/>
    <p:sldId id="269" r:id="rId18"/>
    <p:sldId id="271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2D5D38-F9C5-54BD-50A5-AA6B4C99287A}" name="Boogert, Stewart (-,DL,-)" initials="SB" userId="S::Stewart.Boogert@cockcroft.ac.uk::137aa1b6-50ef-46da-bfaf-e4526a16d0b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1012"/>
    <a:srgbClr val="670F10"/>
    <a:srgbClr val="4472C4"/>
    <a:srgbClr val="05B050"/>
    <a:srgbClr val="A6A6A6"/>
    <a:srgbClr val="FFC102"/>
    <a:srgbClr val="FFC100"/>
    <a:srgbClr val="0054A6"/>
    <a:srgbClr val="2E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1"/>
    <p:restoredTop sz="94635"/>
  </p:normalViewPr>
  <p:slideViewPr>
    <p:cSldViewPr snapToGrid="0">
      <p:cViewPr>
        <p:scale>
          <a:sx n="82" d="100"/>
          <a:sy n="82" d="100"/>
        </p:scale>
        <p:origin x="224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8/10/relationships/authors" Target="author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E1EDA-A101-7B44-A004-5DDD922E1F8D}" type="datetimeFigureOut">
              <a:rPr lang="en-US" smtClean="0"/>
              <a:t>4/27/25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392EA-F533-AF43-88D8-A5D1A3417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0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392EA-F533-AF43-88D8-A5D1A3417E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43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392EA-F533-AF43-88D8-A5D1A3417E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51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he Cockcroft Institute">
            <a:extLst>
              <a:ext uri="{FF2B5EF4-FFF2-40B4-BE49-F238E27FC236}">
                <a16:creationId xmlns:a16="http://schemas.microsoft.com/office/drawing/2014/main" id="{AC675E12-341E-6A02-D8C5-C0E869E1002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 r="15260" b="30601"/>
          <a:stretch/>
        </p:blipFill>
        <p:spPr bwMode="auto">
          <a:xfrm>
            <a:off x="5633357" y="4539343"/>
            <a:ext cx="6558643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2078F-AEFE-5A04-3559-D536D8AB2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A4270-FE5C-C1B4-CFD3-28DAE1356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52618"/>
            <a:ext cx="9144000" cy="15092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D3590-4D52-4D12-C631-4573C12D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FF1F-2E34-2647-AAFA-995A4504CE6F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D8B38-0B0F-ABE5-069B-EF41C7CF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7FA30-5EC9-F0DE-48BD-8AD4EC6F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5C49A2E-19EA-1418-0FC3-2BF5EE21237F}"/>
              </a:ext>
            </a:extLst>
          </p:cNvPr>
          <p:cNvSpPr/>
          <p:nvPr userDrawn="1"/>
        </p:nvSpPr>
        <p:spPr>
          <a:xfrm>
            <a:off x="838200" y="238322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University of Liverpool">
            <a:extLst>
              <a:ext uri="{FF2B5EF4-FFF2-40B4-BE49-F238E27FC236}">
                <a16:creationId xmlns:a16="http://schemas.microsoft.com/office/drawing/2014/main" id="{8A3B4486-E055-FBFC-E208-AE80E6BD80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70" y="5623278"/>
            <a:ext cx="1783651" cy="4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C92CBBC-522E-6F8A-E3EE-658B71141B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968" y="4718160"/>
            <a:ext cx="1618168" cy="518841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extLst>
              <a:ext uri="{FF2B5EF4-FFF2-40B4-BE49-F238E27FC236}">
                <a16:creationId xmlns:a16="http://schemas.microsoft.com/office/drawing/2014/main" id="{84780EE4-8202-4CC8-ACA3-CB53A749A6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2199208" y="4698358"/>
            <a:ext cx="1508226" cy="6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extLst>
              <a:ext uri="{FF2B5EF4-FFF2-40B4-BE49-F238E27FC236}">
                <a16:creationId xmlns:a16="http://schemas.microsoft.com/office/drawing/2014/main" id="{FBDABE94-FA9B-1E6F-6934-5EC04E3894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3312797" y="5624963"/>
            <a:ext cx="1451606" cy="4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D3E336B-B1D9-CAF2-AA77-23F9EE210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5651"/>
          <a:stretch/>
        </p:blipFill>
        <p:spPr>
          <a:xfrm>
            <a:off x="3946093" y="4546409"/>
            <a:ext cx="1356098" cy="9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52816-5295-4039-1171-545A1478F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24D7-BA14-B445-B4A0-175F7CAED035}" type="datetime1">
              <a:rPr lang="en-GB" smtClean="0"/>
              <a:t>27/04/2025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59008-203F-C570-AC6A-62374F60A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944C2-181F-FA06-6F55-892D4DF6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79A4FE-557A-8304-4C96-EBC6B26E9033}"/>
              </a:ext>
            </a:extLst>
          </p:cNvPr>
          <p:cNvSpPr/>
          <p:nvPr userDrawn="1"/>
        </p:nvSpPr>
        <p:spPr>
          <a:xfrm>
            <a:off x="36616" y="628627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9574FEF8-F151-33A9-B4F8-F88626403F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484" y="5262437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17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147-8606-979F-7841-590EF488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0F38-ED75-5320-42DB-F10AF5AD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F80AF-D655-C44F-63E5-F7F574BB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91F7-7DA0-BEC7-73D8-7C0AFC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BDE-9BB6-B94B-B0FC-A2D966CBCB0C}" type="datetime1">
              <a:rPr lang="en-GB" smtClean="0"/>
              <a:t>27/04/2025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454B-0A52-62FC-8770-15EE5E4F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09294-B6A7-DAE2-4DDA-DA9C7C20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39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EAEE-E7A3-D79F-B027-9C4CD6FD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46383-D99D-B57E-C0FA-9B8C83CF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BBAD-AE98-C64D-B001-5264CBC80854}" type="datetime1">
              <a:rPr lang="en-GB" smtClean="0"/>
              <a:t>27/04/2025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667CD-2E85-A4E6-3A44-A39ACF78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EC632-9C3F-7383-A739-2D92E2C2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06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FA83-8669-F75A-0D11-0023F02B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21B6-731D-8E62-0658-D4DC549B2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CF1BA-D2BA-9876-185A-B4746994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8456F-4864-C049-AE37-1F35B8DED4CB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25FA-3D84-BAA4-0892-8588D040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A70D1-4762-8934-420A-B9B35912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84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147-8606-979F-7841-590EF488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0F38-ED75-5320-42DB-F10AF5AD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F80AF-D655-C44F-63E5-F7F574BB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91F7-7DA0-BEC7-73D8-7C0AFC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D1E5-2908-9944-B7A6-F45B202833BA}" type="datetime1">
              <a:rPr lang="en-GB" smtClean="0"/>
              <a:t>27/04/2025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454B-0A52-62FC-8770-15EE5E4F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09294-B6A7-DAE2-4DDA-DA9C7C20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45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5A27-93C7-33B5-937D-17275D16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5556"/>
            <a:ext cx="10096432" cy="10751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F4BA3-7069-9266-2206-4332C93CB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2" y="1252239"/>
            <a:ext cx="5400000" cy="82391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27951-7824-E8DB-A716-8A823DEA7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2106025"/>
            <a:ext cx="5400000" cy="39994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167F6-B6A3-8066-E5DA-9AFF9E837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1" y="1245497"/>
            <a:ext cx="5399999" cy="82391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76E17-A247-0251-6EB7-BECA078D4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106024"/>
            <a:ext cx="5399998" cy="39994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8DC42-7EA4-0AC1-195C-8A732193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96142-2AB7-4946-9F39-B7D873BE2162}" type="datetime1">
              <a:rPr lang="en-GB" smtClean="0"/>
              <a:t>27/04/2025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88340-7826-31E5-CBC0-22854A81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0F981-C5E9-487B-05EA-EE8D801D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01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E435-F651-F648-8E42-C1BAA976A6E3}" type="datetime1">
              <a:rPr lang="en-GB" smtClean="0"/>
              <a:t>27/04/2025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EE822D-6BE1-7CC3-76B7-D563E01C5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B0A189-7C8E-7F22-3CBE-98E825451A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041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CB06C-1005-A548-A7D3-0CC0A9A432EA}" type="datetime1">
              <a:rPr lang="en-GB" smtClean="0"/>
              <a:t>27/04/2025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B0A189-7C8E-7F22-3CBE-98E825451A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B8DD28-D63C-48C9-B697-11848F64A2D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7982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469488-9EE1-41DB-6A2E-5017C4F766F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7982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08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E0F2-7BEA-2C4F-8C79-37F0A19967BB}" type="datetime1">
              <a:rPr lang="en-GB" smtClean="0"/>
              <a:t>27/04/2025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4304873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469488-9EE1-41DB-6A2E-5017C4F766F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72200" y="2546397"/>
            <a:ext cx="5400000" cy="2243026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F499707-395D-CBF8-11D9-B74CD3E0141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67243" y="1273835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C40BC97-2052-ADB6-CDA2-34C90E06FE5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231602" y="1273835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8CCD6EE-91D1-79AB-D6E4-4768AB00B4A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231602" y="4301844"/>
            <a:ext cx="4340598" cy="169270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74502-5327-AD45-9EF0-DFD1620428E3}" type="datetime1">
              <a:rPr lang="en-GB" smtClean="0"/>
              <a:t>27/04/2025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5755DF-868E-11C2-972D-C6DE0EBAFE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0982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B8D38B-82FC-F8A8-9AFC-493280C2B56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4206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3A0798-D45F-D11D-2AA8-A8AE2957BD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48596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7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078F-AEFE-5A04-3559-D536D8AB2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A4270-FE5C-C1B4-CFD3-28DAE1356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52618"/>
            <a:ext cx="9144000" cy="15092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D3590-4D52-4D12-C631-4573C12D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FECD-FDB4-C444-B86D-CC33B89D0183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D8B38-0B0F-ABE5-069B-EF41C7CF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7FA30-5EC9-F0DE-48BD-8AD4EC6F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5C49A2E-19EA-1418-0FC3-2BF5EE21237F}"/>
              </a:ext>
            </a:extLst>
          </p:cNvPr>
          <p:cNvSpPr/>
          <p:nvPr userDrawn="1"/>
        </p:nvSpPr>
        <p:spPr>
          <a:xfrm>
            <a:off x="838200" y="238322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6465B44E-15F9-9EEC-CC67-507F6B4F69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0" y="4289461"/>
            <a:ext cx="3793213" cy="21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he University of Liverpool">
            <a:extLst>
              <a:ext uri="{FF2B5EF4-FFF2-40B4-BE49-F238E27FC236}">
                <a16:creationId xmlns:a16="http://schemas.microsoft.com/office/drawing/2014/main" id="{FC3EC143-B556-FC0C-CBA6-A71A36A736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85" y="5728113"/>
            <a:ext cx="3063234" cy="7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AFCB078-3F07-2C9E-AAB9-C94AAE2D10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5266" y="4764396"/>
            <a:ext cx="2779037" cy="891056"/>
          </a:xfrm>
          <a:prstGeom prst="rect">
            <a:avLst/>
          </a:prstGeom>
        </p:spPr>
      </p:pic>
      <p:pic>
        <p:nvPicPr>
          <p:cNvPr id="2050" name="Picture 2" descr="University logo | University brand | StaffNet | The ...">
            <a:extLst>
              <a:ext uri="{FF2B5EF4-FFF2-40B4-BE49-F238E27FC236}">
                <a16:creationId xmlns:a16="http://schemas.microsoft.com/office/drawing/2014/main" id="{28352ADB-B5D2-DA6A-0372-75A1EB1D0D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6501064" y="4607023"/>
            <a:ext cx="2590223" cy="117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nding | University of Strathclyde">
            <a:extLst>
              <a:ext uri="{FF2B5EF4-FFF2-40B4-BE49-F238E27FC236}">
                <a16:creationId xmlns:a16="http://schemas.microsoft.com/office/drawing/2014/main" id="{B743528C-73AA-7530-783D-308CC051844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8024041" y="5841447"/>
            <a:ext cx="2492982" cy="7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2A05CBF-19A3-8EE3-5AD0-333B22C15F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8498" y="4344332"/>
            <a:ext cx="6780318" cy="15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0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Cockcroft Institute">
            <a:extLst>
              <a:ext uri="{FF2B5EF4-FFF2-40B4-BE49-F238E27FC236}">
                <a16:creationId xmlns:a16="http://schemas.microsoft.com/office/drawing/2014/main" id="{2CCA22FC-2A15-6948-43A2-DBE30571F81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 r="15260" b="30601"/>
          <a:stretch/>
        </p:blipFill>
        <p:spPr bwMode="auto">
          <a:xfrm>
            <a:off x="5633357" y="4539343"/>
            <a:ext cx="6558643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0BDFD-2692-D040-B8AB-DDF65C7D7384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The University of Liverpool">
            <a:extLst>
              <a:ext uri="{FF2B5EF4-FFF2-40B4-BE49-F238E27FC236}">
                <a16:creationId xmlns:a16="http://schemas.microsoft.com/office/drawing/2014/main" id="{F7A493BD-B8F1-9B6E-BC21-0DE7C55303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70" y="5623278"/>
            <a:ext cx="1783651" cy="4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0B57B7C-1682-312E-970A-E1239E4304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968" y="4718160"/>
            <a:ext cx="1618168" cy="518841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extLst>
              <a:ext uri="{FF2B5EF4-FFF2-40B4-BE49-F238E27FC236}">
                <a16:creationId xmlns:a16="http://schemas.microsoft.com/office/drawing/2014/main" id="{3D7A1545-F555-19D4-E69D-0BF3C389A98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2199208" y="4698358"/>
            <a:ext cx="1508226" cy="6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extLst>
              <a:ext uri="{FF2B5EF4-FFF2-40B4-BE49-F238E27FC236}">
                <a16:creationId xmlns:a16="http://schemas.microsoft.com/office/drawing/2014/main" id="{26AB2BE5-1284-F0F6-2AD0-81049B1981E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3312797" y="5624963"/>
            <a:ext cx="1451606" cy="4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320E6AB-EC3D-09C2-1628-B14BBD1C1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5651"/>
          <a:stretch/>
        </p:blipFill>
        <p:spPr>
          <a:xfrm>
            <a:off x="3946093" y="4546409"/>
            <a:ext cx="1356098" cy="9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3C2F5-474C-C04E-ADF7-5B8FA2848B65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BC590EA0-542F-384F-1003-BE2DD0070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0" y="4289461"/>
            <a:ext cx="3793213" cy="21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e University of Liverpool">
            <a:extLst>
              <a:ext uri="{FF2B5EF4-FFF2-40B4-BE49-F238E27FC236}">
                <a16:creationId xmlns:a16="http://schemas.microsoft.com/office/drawing/2014/main" id="{60BA6EEF-7E36-989B-0C28-E0313FCB9E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85" y="5728113"/>
            <a:ext cx="3063234" cy="7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CD978E0-C786-DBD2-84D0-37B32A16EB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5266" y="4764396"/>
            <a:ext cx="2779037" cy="891056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extLst>
              <a:ext uri="{FF2B5EF4-FFF2-40B4-BE49-F238E27FC236}">
                <a16:creationId xmlns:a16="http://schemas.microsoft.com/office/drawing/2014/main" id="{53F16EDC-08B1-3B30-0C1B-A3D6292A3D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6501064" y="4607023"/>
            <a:ext cx="2590223" cy="117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extLst>
              <a:ext uri="{FF2B5EF4-FFF2-40B4-BE49-F238E27FC236}">
                <a16:creationId xmlns:a16="http://schemas.microsoft.com/office/drawing/2014/main" id="{217FEAC2-06B9-EE5A-46D3-C901658B09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8024041" y="5841447"/>
            <a:ext cx="2492982" cy="7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8706865-0053-8E90-5057-84FE8A2BEB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8498" y="4344332"/>
            <a:ext cx="6780318" cy="15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87132"/>
            <a:ext cx="10515600" cy="1165605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4966-8E20-CA43-9FD8-62A960FC5FB5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38B9D26C-F568-A2D7-78A0-D4BF6438F9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8"/>
          <a:stretch/>
        </p:blipFill>
        <p:spPr bwMode="auto">
          <a:xfrm>
            <a:off x="-1431119" y="3216297"/>
            <a:ext cx="10939437" cy="453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76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6502-C26D-3045-1B6D-22876AA3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65906" cy="1244238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60B4A-9C6D-B901-A121-F6E25B795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326571"/>
            <a:ext cx="6638698" cy="5534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C4278-240D-B060-AC00-A050A2BA4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0605"/>
            <a:ext cx="3932237" cy="42883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0D85C-C6AD-DF35-FE31-F5BB864EB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8F97-194E-954F-A55F-CA702DF20C83}" type="datetime1">
              <a:rPr lang="en-GB" smtClean="0"/>
              <a:t>27/04/2025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44C0F-A518-8156-586B-A3B5F5F3B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DECB3-E610-BACD-E39A-AF492781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C5F9E28-0698-9447-A6A7-0B3BE8672CBE}"/>
              </a:ext>
            </a:extLst>
          </p:cNvPr>
          <p:cNvSpPr/>
          <p:nvPr userDrawn="1"/>
        </p:nvSpPr>
        <p:spPr>
          <a:xfrm>
            <a:off x="49800" y="1244238"/>
            <a:ext cx="5040000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5A40ACCD-AF1C-9E75-64E2-624DC4B149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5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B15C2F-8D64-BA09-7BA6-D639CD60C1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72291"/>
            <a:ext cx="6720341" cy="54887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72443-C59F-2DE5-F041-3F0DCB80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6969-3B86-7D4B-AAA9-6A83ADA5F580}" type="datetime1">
              <a:rPr lang="en-GB" smtClean="0"/>
              <a:t>27/04/2025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8F68F-D5AB-93F2-989B-BA668CA4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AD312-953C-CE62-C20C-F7A8B4F7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A019E5-BEA8-A0C3-B2C1-EABFB995A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65906" cy="1244238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94B9C8-17E8-7EFF-2EBE-68DE12D928D0}"/>
              </a:ext>
            </a:extLst>
          </p:cNvPr>
          <p:cNvSpPr/>
          <p:nvPr userDrawn="1"/>
        </p:nvSpPr>
        <p:spPr>
          <a:xfrm>
            <a:off x="49800" y="1244238"/>
            <a:ext cx="5040000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6E10E32-A70A-6B98-DB80-A5DE06207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0605"/>
            <a:ext cx="3932237" cy="42883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3AAF3B50-5429-CCB4-BA4B-1648BE84EA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6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6F58D-D9D2-8899-3E54-710F7D51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44"/>
            <a:ext cx="10415154" cy="107921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E7076-40DF-920F-8BD1-B314BDA14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7EB92-3500-E3D8-6EDA-BF7CB13B1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553E-3CF6-834A-A032-968590309780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93DB5-68E1-CAB0-BD69-930FD70F7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8FB05-DD87-99B4-6430-C716301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E530C980-6C8A-F356-183D-BC53BE7865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5F3A674-A8AA-66FD-1085-2EEAA06B542F}"/>
              </a:ext>
            </a:extLst>
          </p:cNvPr>
          <p:cNvSpPr/>
          <p:nvPr userDrawn="1"/>
        </p:nvSpPr>
        <p:spPr>
          <a:xfrm>
            <a:off x="50800" y="1077767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0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92972-BA73-3B79-1D57-81135A1052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543391" y="40250"/>
            <a:ext cx="1620818" cy="4419608"/>
          </a:xfrm>
          <a:prstGeom prst="rect">
            <a:avLst/>
          </a:prstGeo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E3935-D718-7C2B-9AC3-A445AB802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8B132-2050-5D9F-1BF0-57CDEC4B8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77BC-11EB-B44C-B7A1-025388214241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91C14-CC0B-85B6-CAA4-C9B1A401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6145A-AF29-ED7E-FBD5-77FFDFF7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910EE1AB-D313-0064-67A2-AB36428F30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53913" y="5131386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AC5C989-1B1B-2A83-D1C4-13FA0F197B9C}"/>
              </a:ext>
            </a:extLst>
          </p:cNvPr>
          <p:cNvSpPr/>
          <p:nvPr userDrawn="1"/>
        </p:nvSpPr>
        <p:spPr>
          <a:xfrm flipV="1">
            <a:off x="10476923" y="292381"/>
            <a:ext cx="66468" cy="5811838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7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0BEBA1-A4FE-5315-98DA-C792A5FC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A2D6A-6D7D-22C4-E522-D18FFD92B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937DA-C181-3811-E026-1315D4886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57CF0-6A57-B649-AAA5-8CBB19FDFD2F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15347-C119-BE80-A62C-EEA2035CD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ESPPU Accelerators (28/04/2025)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7414F-16A4-C9BC-F08D-95EFE5451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B6DC7-C8A9-CA49-BB8A-F7B94627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9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2" r:id="rId4"/>
    <p:sldLayoutId id="2147483678" r:id="rId5"/>
    <p:sldLayoutId id="2147483656" r:id="rId6"/>
    <p:sldLayoutId id="2147483657" r:id="rId7"/>
    <p:sldLayoutId id="2147483658" r:id="rId8"/>
    <p:sldLayoutId id="2147483659" r:id="rId9"/>
    <p:sldLayoutId id="2147483670" r:id="rId10"/>
    <p:sldLayoutId id="214748367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587004-55F3-F8D0-41C2-7FE134D9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2" y="18256"/>
            <a:ext cx="10439977" cy="1047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2AC23-5B14-5A1B-CBCB-9D14E8AF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2" y="1245497"/>
            <a:ext cx="11236036" cy="4931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5F12A-6606-C80A-7416-52F27A74B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16CE4-644D-4C48-857F-1127BA916BE3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95FC2-004B-93D1-B7B4-2AD715549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ESPPU Accelerators (28/04/2025)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3C42C-0AAA-7622-1F81-7EDECB35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BF5897-0CDD-5FF1-5668-8776BE17806E}"/>
              </a:ext>
            </a:extLst>
          </p:cNvPr>
          <p:cNvSpPr/>
          <p:nvPr userDrawn="1"/>
        </p:nvSpPr>
        <p:spPr>
          <a:xfrm>
            <a:off x="75623" y="1066110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0D9E40C9-A54B-DB77-8F1F-9065F8CB3B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87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  <p:sldLayoutId id="2147483667" r:id="rId3"/>
    <p:sldLayoutId id="2147483668" r:id="rId4"/>
    <p:sldLayoutId id="2147483674" r:id="rId5"/>
    <p:sldLayoutId id="2147483676" r:id="rId6"/>
    <p:sldLayoutId id="2147483677" r:id="rId7"/>
    <p:sldLayoutId id="2147483675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1F2BF-837C-704D-95E7-DE787928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News from Accelerator Physics inputs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CE6F5D-5B87-7C46-AF79-1B767BA15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Professor Stewart Boogert (Prof Phil Burrows, Dr Chris Rogers)</a:t>
            </a:r>
          </a:p>
          <a:p>
            <a:r>
              <a:rPr lang="en-US" dirty="0"/>
              <a:t>28</a:t>
            </a:r>
            <a:r>
              <a:rPr lang="en-US" baseline="30000" dirty="0"/>
              <a:t>th</a:t>
            </a:r>
            <a:r>
              <a:rPr lang="en-US" dirty="0"/>
              <a:t> April 2025</a:t>
            </a:r>
          </a:p>
          <a:p>
            <a:r>
              <a:rPr lang="en-US" dirty="0"/>
              <a:t>RAL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093CA-29E4-16E9-5A8C-8D82720D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</p:spTree>
    <p:extLst>
      <p:ext uri="{BB962C8B-B14F-4D97-AF65-F5344CB8AC3E}">
        <p14:creationId xmlns:p14="http://schemas.microsoft.com/office/powerpoint/2010/main" val="376129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82F05-F293-B3B9-660B-F5FE4EC6E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CB39A-1C4B-4A5F-B3D6-5A7BA8D085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165</a:t>
            </a:r>
            <a:r>
              <a:rPr lang="en-US" sz="2400" dirty="0"/>
              <a:t>: A Possible Future Use of the LHC Tunnel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188</a:t>
            </a:r>
            <a:r>
              <a:rPr lang="en-US" sz="2400" dirty="0">
                <a:solidFill>
                  <a:srgbClr val="FF0000"/>
                </a:solidFill>
              </a:rPr>
              <a:t>: LEP3: A High-Luminosity </a:t>
            </a:r>
            <a:r>
              <a:rPr lang="en-US" sz="2400" dirty="0" err="1">
                <a:solidFill>
                  <a:srgbClr val="FF0000"/>
                </a:solidFill>
              </a:rPr>
              <a:t>e+e</a:t>
            </a:r>
            <a:r>
              <a:rPr lang="en-US" sz="2400" dirty="0">
                <a:solidFill>
                  <a:srgbClr val="FF0000"/>
                </a:solidFill>
              </a:rPr>
              <a:t>− Higgs &amp; Electroweak Factory in the LHC Tunnel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3065C-F073-05E7-077F-0AF70257C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F01A18-F3D9-44A2-BC01-62FF451B0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>
            <a:normAutofit/>
          </a:bodyPr>
          <a:lstStyle/>
          <a:p>
            <a:r>
              <a:rPr lang="en-US" dirty="0"/>
              <a:t>The LEP3 physics </a:t>
            </a:r>
            <a:r>
              <a:rPr lang="en-US" dirty="0" err="1"/>
              <a:t>programme</a:t>
            </a:r>
            <a:r>
              <a:rPr lang="en-US" dirty="0"/>
              <a:t> would have three phases,</a:t>
            </a:r>
          </a:p>
          <a:p>
            <a:pPr lvl="1"/>
            <a:r>
              <a:rPr lang="en-US" dirty="0"/>
              <a:t>near or on the Z peak (91.2 GeV), over 5 years,</a:t>
            </a:r>
          </a:p>
          <a:p>
            <a:pPr lvl="1"/>
            <a:r>
              <a:rPr lang="en-US" dirty="0"/>
              <a:t>near the WW threshold (163 GeV), over 4 years and</a:t>
            </a:r>
          </a:p>
          <a:p>
            <a:pPr lvl="1"/>
            <a:r>
              <a:rPr lang="en-US" dirty="0"/>
              <a:t>near the ZH threshold (at 230 GeV), over 6 years.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952F1AE4-1AF3-E483-1E95-D889E9756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82" y="4138612"/>
            <a:ext cx="4597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3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044A8-6836-F39A-4449-4ACD48FC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E15E4D-5E33-22C9-9E3F-918CE0B48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2583" y="1676400"/>
            <a:ext cx="5522068" cy="39624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15E6CF-A46B-B2B2-0280-291CF66CC3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105</a:t>
            </a:r>
            <a:r>
              <a:rPr lang="en-US" sz="2400" dirty="0"/>
              <a:t>: Magnet R&amp;D for the Muon Collider</a:t>
            </a:r>
          </a:p>
          <a:p>
            <a:r>
              <a:rPr lang="en-US" sz="2400" b="1" dirty="0"/>
              <a:t>152</a:t>
            </a:r>
            <a:r>
              <a:rPr lang="en-US" sz="2400" dirty="0"/>
              <a:t>: United States Muon Collider Community White Paper for the European Strategy for Particle Physics Update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207: The Muon Collider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F888CF-940E-3384-A6E2-7BCC9125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</p:spTree>
    <p:extLst>
      <p:ext uri="{BB962C8B-B14F-4D97-AF65-F5344CB8AC3E}">
        <p14:creationId xmlns:p14="http://schemas.microsoft.com/office/powerpoint/2010/main" val="2929412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52BCD-5A13-6323-2717-EA3ED1436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acceleration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E44D33-D1B2-0E91-4ECC-91F97C3FF2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Coherent community mainly in US working towards 10 TeV </a:t>
            </a:r>
            <a:r>
              <a:rPr lang="en-US" dirty="0" err="1"/>
              <a:t>pCM</a:t>
            </a:r>
            <a:r>
              <a:rPr lang="en-US" dirty="0"/>
              <a:t> Wakefield collider</a:t>
            </a:r>
          </a:p>
          <a:p>
            <a:r>
              <a:rPr lang="en-US" dirty="0"/>
              <a:t>Unique challenges </a:t>
            </a:r>
          </a:p>
          <a:p>
            <a:pPr lvl="1"/>
            <a:r>
              <a:rPr lang="en-US" dirty="0"/>
              <a:t>staging of plasma modules </a:t>
            </a:r>
          </a:p>
          <a:p>
            <a:pPr lvl="1"/>
            <a:r>
              <a:rPr lang="en-US" dirty="0"/>
              <a:t>and positron acceleration</a:t>
            </a:r>
          </a:p>
          <a:p>
            <a:pPr lvl="1"/>
            <a:r>
              <a:rPr lang="en-US" dirty="0"/>
              <a:t>Sub-</a:t>
            </a:r>
            <a:r>
              <a:rPr lang="en-US" dirty="0" err="1"/>
              <a:t>nanometre</a:t>
            </a:r>
            <a:r>
              <a:rPr lang="en-US" dirty="0"/>
              <a:t> focus beam sizes</a:t>
            </a:r>
          </a:p>
          <a:p>
            <a:pPr lvl="1"/>
            <a:r>
              <a:rPr lang="en-US" dirty="0"/>
              <a:t>Other options need to be investigated e</a:t>
            </a:r>
            <a:r>
              <a:rPr lang="en-US" baseline="30000" dirty="0"/>
              <a:t>-</a:t>
            </a:r>
            <a:r>
              <a:rPr lang="en-US" dirty="0"/>
              <a:t>e</a:t>
            </a:r>
            <a:r>
              <a:rPr lang="en-US" baseline="30000" dirty="0"/>
              <a:t>- </a:t>
            </a:r>
            <a:r>
              <a:rPr lang="en-US" dirty="0"/>
              <a:t>and</a:t>
            </a:r>
            <a:r>
              <a:rPr lang="en-US" baseline="30000" dirty="0"/>
              <a:t> </a:t>
            </a:r>
            <a:r>
              <a:rPr lang="en-US" dirty="0" err="1"/>
              <a:t>ɣɣ</a:t>
            </a:r>
            <a:endParaRPr lang="en-US" baseline="30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13A33-E420-94E7-EB59-C66B758ED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6"/>
            <a:ext cx="6019800" cy="5110853"/>
          </a:xfrm>
        </p:spPr>
        <p:txBody>
          <a:bodyPr>
            <a:normAutofit fontScale="92500"/>
          </a:bodyPr>
          <a:lstStyle/>
          <a:p>
            <a:r>
              <a:rPr lang="en-US" sz="2400" b="1" dirty="0"/>
              <a:t>57</a:t>
            </a:r>
            <a:r>
              <a:rPr lang="en-US" sz="2400" dirty="0"/>
              <a:t>: HALHF: a hybrid, asymmetric, linear Higgs factory using plasma- and RF-based acceleration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98: Design Initiative for a 10 TeV </a:t>
            </a:r>
            <a:r>
              <a:rPr lang="en-US" sz="2400" b="1" dirty="0" err="1">
                <a:solidFill>
                  <a:srgbClr val="FF0000"/>
                </a:solidFill>
              </a:rPr>
              <a:t>pCM</a:t>
            </a:r>
            <a:r>
              <a:rPr lang="en-US" sz="2400" b="1" dirty="0">
                <a:solidFill>
                  <a:srgbClr val="FF0000"/>
                </a:solidFill>
              </a:rPr>
              <a:t> Wakefield Collider</a:t>
            </a:r>
          </a:p>
          <a:p>
            <a:r>
              <a:rPr lang="en-US" sz="2400" b="1" dirty="0"/>
              <a:t>159</a:t>
            </a:r>
            <a:r>
              <a:rPr lang="en-US" sz="2400" dirty="0"/>
              <a:t>: Contribution of ALEGRO to the Update of the European Strategy on Particle Physics</a:t>
            </a:r>
          </a:p>
          <a:p>
            <a:r>
              <a:rPr lang="en-US" sz="2400" b="1" dirty="0"/>
              <a:t>172</a:t>
            </a:r>
            <a:r>
              <a:rPr lang="en-US" sz="2400" dirty="0"/>
              <a:t>: AWAKE - Input to the European Strategy for Particle Physics Update on behalf of the AWAKE Collaboration</a:t>
            </a:r>
          </a:p>
          <a:p>
            <a:r>
              <a:rPr lang="en-US" sz="2400" b="1" dirty="0"/>
              <a:t>210</a:t>
            </a:r>
            <a:r>
              <a:rPr lang="en-US" sz="2400" dirty="0"/>
              <a:t>: Proton-Driven Plasma Wakefield Acceleration for Future HEP Colliders</a:t>
            </a:r>
          </a:p>
          <a:p>
            <a:r>
              <a:rPr lang="en-US" sz="2400" b="1" dirty="0"/>
              <a:t>220</a:t>
            </a:r>
            <a:r>
              <a:rPr lang="en-US" sz="2400" dirty="0"/>
              <a:t>: Advanced Accelerator and HEP Developments through Networking between the Large Particle Physics Laboratories and CERN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61CE2-49DF-08E0-24FF-A94D9B723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</p:spTree>
    <p:extLst>
      <p:ext uri="{BB962C8B-B14F-4D97-AF65-F5344CB8AC3E}">
        <p14:creationId xmlns:p14="http://schemas.microsoft.com/office/powerpoint/2010/main" val="3400348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6C181E-08EE-9403-DD5C-8E65A8F44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6CEA55-0099-8C83-4B88-3A998DCDA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temperature superconducting magnets, High gradient RF</a:t>
            </a:r>
          </a:p>
          <a:p>
            <a:r>
              <a:rPr lang="en-US" dirty="0"/>
              <a:t>Community : lab contributions and other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8F27C-A505-E513-09F5-8A269F751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</p:spTree>
    <p:extLst>
      <p:ext uri="{BB962C8B-B14F-4D97-AF65-F5344CB8AC3E}">
        <p14:creationId xmlns:p14="http://schemas.microsoft.com/office/powerpoint/2010/main" val="43244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E95B5E-7851-3C64-E5B3-2C68577C9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High-field and/or HTS Magnets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37D1F7-0FC8-E7C2-FABF-69DC4AAC14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8996" y="4358679"/>
            <a:ext cx="4274049" cy="249932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0B7D04-9B59-D54F-B0DA-62724E7730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49</a:t>
            </a:r>
            <a:r>
              <a:rPr lang="en-US" sz="2400" dirty="0"/>
              <a:t>: High Performance and Cost Effective Superconducting Accelerator Magnet R&amp;D at IHEP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104: HTS Potential and Needs for Future Accelerator Magnets</a:t>
            </a:r>
          </a:p>
          <a:p>
            <a:r>
              <a:rPr lang="en-US" sz="2400" b="1" dirty="0"/>
              <a:t>105</a:t>
            </a:r>
            <a:r>
              <a:rPr lang="en-US" sz="2400" dirty="0"/>
              <a:t>: Magnet R&amp;D for the Muon Collider</a:t>
            </a:r>
          </a:p>
          <a:p>
            <a:r>
              <a:rPr lang="en-US" sz="2400" b="1" dirty="0"/>
              <a:t>243</a:t>
            </a:r>
            <a:r>
              <a:rPr lang="en-US" sz="2400" dirty="0"/>
              <a:t>: High Field Magnet </a:t>
            </a:r>
            <a:r>
              <a:rPr lang="en-US" sz="2400" dirty="0" err="1"/>
              <a:t>Programme</a:t>
            </a:r>
            <a:r>
              <a:rPr lang="en-US" sz="2400" dirty="0"/>
              <a:t> – European Strategy Input</a:t>
            </a:r>
          </a:p>
          <a:p>
            <a:r>
              <a:rPr lang="en-US" sz="2400" b="1" dirty="0"/>
              <a:t>256</a:t>
            </a:r>
            <a:r>
              <a:rPr lang="en-US" sz="2400" dirty="0"/>
              <a:t>: Superconductivity Global Alliance (</a:t>
            </a:r>
            <a:r>
              <a:rPr lang="en-US" sz="2400" dirty="0" err="1"/>
              <a:t>ScGA</a:t>
            </a:r>
            <a:r>
              <a:rPr lang="en-US" sz="2400" dirty="0"/>
              <a:t>) European Strategy Input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757EF-C73B-33A2-2855-31F8EBF31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EB406F-229A-9E17-DD1C-1D2C507B8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601" y="1316963"/>
            <a:ext cx="2616841" cy="29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35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95906-7D8F-9E13-D874-A239CF173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gradient Radio Frequency (RF)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15D3C-4B3D-B2C1-5D7D-1F2792AA9D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Areas of activity</a:t>
            </a:r>
          </a:p>
          <a:p>
            <a:pPr lvl="1"/>
            <a:r>
              <a:rPr lang="en-US" dirty="0"/>
              <a:t>Bulk-Nb, thin films (LCF)</a:t>
            </a:r>
          </a:p>
          <a:p>
            <a:pPr lvl="1"/>
            <a:r>
              <a:rPr lang="en-US" dirty="0"/>
              <a:t>Fundamental and HOM Couplers (FCC, ILC and the MC)</a:t>
            </a:r>
          </a:p>
          <a:p>
            <a:pPr lvl="1"/>
            <a:r>
              <a:rPr lang="en-US" dirty="0"/>
              <a:t>Normal Conducting High-Gradient structures (C^3)</a:t>
            </a:r>
          </a:p>
          <a:p>
            <a:pPr lvl="1"/>
            <a:r>
              <a:rPr lang="en-US" dirty="0"/>
              <a:t>RF power sources, and LLR</a:t>
            </a:r>
          </a:p>
          <a:p>
            <a:pPr lvl="1"/>
            <a:r>
              <a:rPr lang="en-US" dirty="0"/>
              <a:t>Machine Learning and Artificial Intelligence</a:t>
            </a:r>
          </a:p>
          <a:p>
            <a:r>
              <a:rPr lang="en-US" dirty="0"/>
              <a:t>Good progress in all areas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6CA03-134E-038D-F923-0B5C512626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219: RF developments for future colliders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D2FE3-A550-78E9-E4FF-BEE5054F4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</p:spTree>
    <p:extLst>
      <p:ext uri="{BB962C8B-B14F-4D97-AF65-F5344CB8AC3E}">
        <p14:creationId xmlns:p14="http://schemas.microsoft.com/office/powerpoint/2010/main" val="4214309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3C2B4-2060-D7C2-671E-ECD6FB46A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“Community”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C746E-C882-A68B-FBD6-6252264B4F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Broad agreement on important topics</a:t>
            </a:r>
          </a:p>
          <a:p>
            <a:pPr lvl="1"/>
            <a:r>
              <a:rPr lang="en-US" dirty="0"/>
              <a:t>High field magnets (MC, FCC-</a:t>
            </a:r>
            <a:r>
              <a:rPr lang="en-US" dirty="0" err="1"/>
              <a:t>hh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SCRF (FCC-ee, LC)</a:t>
            </a:r>
          </a:p>
          <a:p>
            <a:pPr lvl="1"/>
            <a:r>
              <a:rPr lang="en-US" dirty="0"/>
              <a:t>Advanced plasma based high gradient acceleration </a:t>
            </a:r>
          </a:p>
          <a:p>
            <a:pPr lvl="1"/>
            <a:r>
              <a:rPr lang="en-US" dirty="0"/>
              <a:t>Energy recovery linacs</a:t>
            </a:r>
          </a:p>
          <a:p>
            <a:pPr lvl="1"/>
            <a:r>
              <a:rPr lang="en-US" dirty="0"/>
              <a:t>High brightness muon beams</a:t>
            </a:r>
          </a:p>
          <a:p>
            <a:r>
              <a:rPr lang="en-US" dirty="0"/>
              <a:t>Generally, reflects the proposed projects</a:t>
            </a:r>
          </a:p>
          <a:p>
            <a:r>
              <a:rPr lang="en-US" dirty="0"/>
              <a:t>Quote from 90: “Sustained funding and strategic investment for accelerator R&amp;D”</a:t>
            </a:r>
          </a:p>
          <a:p>
            <a:r>
              <a:rPr lang="en-US" dirty="0"/>
              <a:t>Project costs of many B£, R&amp;D phase costs of 5% would be £250M</a:t>
            </a:r>
          </a:p>
          <a:p>
            <a:pPr lvl="1"/>
            <a:r>
              <a:rPr lang="en-US" dirty="0"/>
              <a:t>Would convert challenges to realities. HTS superconducting magnets which are </a:t>
            </a:r>
            <a:r>
              <a:rPr lang="en-US" dirty="0" err="1"/>
              <a:t>industrialisable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710B6-F7C3-CE9C-DA17-7DD3AC05C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6019800" cy="48600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30</a:t>
            </a:r>
            <a:r>
              <a:rPr lang="en-US" dirty="0"/>
              <a:t>: European training in instrumentation and particle accelerators</a:t>
            </a:r>
          </a:p>
          <a:p>
            <a:r>
              <a:rPr lang="en-US" b="1" dirty="0">
                <a:solidFill>
                  <a:srgbClr val="FF0000"/>
                </a:solidFill>
              </a:rPr>
              <a:t>65: Accelerator R&amp;D proposals by INFN</a:t>
            </a:r>
          </a:p>
          <a:p>
            <a:r>
              <a:rPr lang="en-US" b="1" dirty="0">
                <a:solidFill>
                  <a:srgbClr val="FF0000"/>
                </a:solidFill>
              </a:rPr>
              <a:t>90: Strategic Imperative: Investing in Accelerator R&amp;D and Technologies for the Future of Particle Physics and Societal Impact</a:t>
            </a:r>
          </a:p>
          <a:p>
            <a:r>
              <a:rPr lang="en-US" b="1" dirty="0"/>
              <a:t>120</a:t>
            </a:r>
            <a:r>
              <a:rPr lang="en-US" dirty="0"/>
              <a:t>: European Contributions to Fermilab Accelerator Upgrades and Facilities for the DUNE Experiment</a:t>
            </a:r>
          </a:p>
          <a:p>
            <a:r>
              <a:rPr lang="en-US" b="1" dirty="0">
                <a:solidFill>
                  <a:srgbClr val="FF0000"/>
                </a:solidFill>
              </a:rPr>
              <a:t>134: PSI European Strategy Input</a:t>
            </a:r>
          </a:p>
          <a:p>
            <a:r>
              <a:rPr lang="en-US" b="1" dirty="0"/>
              <a:t>154</a:t>
            </a:r>
            <a:r>
              <a:rPr lang="en-US" dirty="0"/>
              <a:t>: Midterm Review of the European Accelerator R&amp;D Roadmap</a:t>
            </a:r>
          </a:p>
          <a:p>
            <a:r>
              <a:rPr lang="en-US" b="1" dirty="0"/>
              <a:t>162</a:t>
            </a:r>
            <a:r>
              <a:rPr lang="en-US" dirty="0"/>
              <a:t>: Sustainability Assessment of Future Accelerators</a:t>
            </a:r>
          </a:p>
          <a:p>
            <a:r>
              <a:rPr lang="en-US" b="1" dirty="0"/>
              <a:t>255</a:t>
            </a:r>
            <a:r>
              <a:rPr lang="en-US" dirty="0"/>
              <a:t>: A Flexible Strategy for the Future of Particle Physics at CERN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4D466-F041-3A9F-FB6F-E32E00B2B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</p:spTree>
    <p:extLst>
      <p:ext uri="{BB962C8B-B14F-4D97-AF65-F5344CB8AC3E}">
        <p14:creationId xmlns:p14="http://schemas.microsoft.com/office/powerpoint/2010/main" val="2803709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6D1D79-AA07-1FD7-E04B-EC022C4DC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futures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6B5E93-C882-5109-DF6B-94C6C0FB8977}"/>
              </a:ext>
            </a:extLst>
          </p:cNvPr>
          <p:cNvSpPr/>
          <p:nvPr/>
        </p:nvSpPr>
        <p:spPr>
          <a:xfrm>
            <a:off x="3085566" y="2472422"/>
            <a:ext cx="1886240" cy="89535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F0FAC-1DD4-3921-DA14-019830326929}"/>
              </a:ext>
            </a:extLst>
          </p:cNvPr>
          <p:cNvSpPr/>
          <p:nvPr/>
        </p:nvSpPr>
        <p:spPr>
          <a:xfrm>
            <a:off x="131866" y="3556407"/>
            <a:ext cx="1886240" cy="89535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D868D5-E803-7DE5-0AF8-5E29818A7F28}"/>
              </a:ext>
            </a:extLst>
          </p:cNvPr>
          <p:cNvSpPr/>
          <p:nvPr/>
        </p:nvSpPr>
        <p:spPr>
          <a:xfrm>
            <a:off x="3066516" y="3552824"/>
            <a:ext cx="1886240" cy="89535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0FAC4A-7678-8AF3-4E30-B9BBB75065F5}"/>
              </a:ext>
            </a:extLst>
          </p:cNvPr>
          <p:cNvSpPr/>
          <p:nvPr/>
        </p:nvSpPr>
        <p:spPr>
          <a:xfrm>
            <a:off x="8935817" y="2453372"/>
            <a:ext cx="1886240" cy="89535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F64A56-681F-5A70-9D86-6BD58CA8ED33}"/>
              </a:ext>
            </a:extLst>
          </p:cNvPr>
          <p:cNvSpPr/>
          <p:nvPr/>
        </p:nvSpPr>
        <p:spPr>
          <a:xfrm>
            <a:off x="3065709" y="4614176"/>
            <a:ext cx="1886240" cy="89535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097D5E-B1FE-77E5-C96C-7BB69F9EC285}"/>
              </a:ext>
            </a:extLst>
          </p:cNvPr>
          <p:cNvSpPr txBox="1"/>
          <p:nvPr/>
        </p:nvSpPr>
        <p:spPr>
          <a:xfrm>
            <a:off x="6076513" y="2432884"/>
            <a:ext cx="1818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3.0 TeV (CLIC, </a:t>
            </a:r>
          </a:p>
          <a:p>
            <a:r>
              <a:rPr lang="en-US" sz="2000" b="1" dirty="0"/>
              <a:t>C3, HELEN, </a:t>
            </a:r>
          </a:p>
          <a:p>
            <a:r>
              <a:rPr lang="en-US" sz="2000" b="1" dirty="0"/>
              <a:t>Nb3Sn 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A045EB-30AD-46F3-F212-A1C83CA5F69A}"/>
              </a:ext>
            </a:extLst>
          </p:cNvPr>
          <p:cNvSpPr txBox="1"/>
          <p:nvPr/>
        </p:nvSpPr>
        <p:spPr>
          <a:xfrm>
            <a:off x="9051846" y="2529057"/>
            <a:ext cx="1767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10 TeV PWFA, </a:t>
            </a:r>
          </a:p>
          <a:p>
            <a:r>
              <a:rPr lang="en-US" sz="2000" b="1" dirty="0"/>
              <a:t>SWFA, PWFA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E1EAE-1176-61E0-2CE4-152CA5F61DF2}"/>
              </a:ext>
            </a:extLst>
          </p:cNvPr>
          <p:cNvSpPr txBox="1"/>
          <p:nvPr/>
        </p:nvSpPr>
        <p:spPr>
          <a:xfrm>
            <a:off x="3210087" y="3622391"/>
            <a:ext cx="1643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Muon beams </a:t>
            </a:r>
          </a:p>
          <a:p>
            <a:r>
              <a:rPr lang="en-US" sz="2000" b="1" dirty="0"/>
              <a:t>(</a:t>
            </a:r>
            <a:r>
              <a:rPr lang="en-US" sz="2000" b="1" dirty="0" err="1"/>
              <a:t>nuStorm</a:t>
            </a:r>
            <a:r>
              <a:rPr lang="en-US" sz="2000" b="1" dirty="0"/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19A255-A0E5-0C7B-6AD4-7521053E2913}"/>
              </a:ext>
            </a:extLst>
          </p:cNvPr>
          <p:cNvSpPr/>
          <p:nvPr/>
        </p:nvSpPr>
        <p:spPr>
          <a:xfrm>
            <a:off x="8935817" y="3512502"/>
            <a:ext cx="1886240" cy="89535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F1E2C9-C877-44F5-D742-53208FA6E096}"/>
              </a:ext>
            </a:extLst>
          </p:cNvPr>
          <p:cNvSpPr txBox="1"/>
          <p:nvPr/>
        </p:nvSpPr>
        <p:spPr>
          <a:xfrm>
            <a:off x="3672439" y="4855263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LEP3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6791D1-B8DA-3AA6-CA1F-24896717DD97}"/>
              </a:ext>
            </a:extLst>
          </p:cNvPr>
          <p:cNvSpPr/>
          <p:nvPr/>
        </p:nvSpPr>
        <p:spPr>
          <a:xfrm>
            <a:off x="6012212" y="1433470"/>
            <a:ext cx="1886240" cy="89535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5D4D1-AC4A-9972-742F-7EDC49BAA1F1}"/>
              </a:ext>
            </a:extLst>
          </p:cNvPr>
          <p:cNvSpPr txBox="1"/>
          <p:nvPr/>
        </p:nvSpPr>
        <p:spPr>
          <a:xfrm>
            <a:off x="6483518" y="1643933"/>
            <a:ext cx="1459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FCC-ee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BFCF3B-9575-3FC6-4E18-700AC8FBDB58}"/>
              </a:ext>
            </a:extLst>
          </p:cNvPr>
          <p:cNvSpPr/>
          <p:nvPr/>
        </p:nvSpPr>
        <p:spPr>
          <a:xfrm>
            <a:off x="8935817" y="1433470"/>
            <a:ext cx="1886240" cy="89535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BD1065-68C6-8A79-A7B7-2C4B3C69A2CA}"/>
              </a:ext>
            </a:extLst>
          </p:cNvPr>
          <p:cNvSpPr txBox="1"/>
          <p:nvPr/>
        </p:nvSpPr>
        <p:spPr>
          <a:xfrm>
            <a:off x="9024472" y="1531034"/>
            <a:ext cx="1459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FCC-</a:t>
            </a:r>
            <a:r>
              <a:rPr lang="en-US" sz="2000" b="1" dirty="0" err="1"/>
              <a:t>hh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788186-F1B0-8D4D-47A2-8AABF32E6AC8}"/>
              </a:ext>
            </a:extLst>
          </p:cNvPr>
          <p:cNvSpPr txBox="1"/>
          <p:nvPr/>
        </p:nvSpPr>
        <p:spPr>
          <a:xfrm>
            <a:off x="605517" y="3819416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HL-LHC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7075A1-29F7-8615-2538-31FD51781DE8}"/>
              </a:ext>
            </a:extLst>
          </p:cNvPr>
          <p:cNvSpPr txBox="1"/>
          <p:nvPr/>
        </p:nvSpPr>
        <p:spPr>
          <a:xfrm>
            <a:off x="9040221" y="3575092"/>
            <a:ext cx="167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Muon collider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E5A2C2-DA37-6810-EA08-48A280B2975A}"/>
              </a:ext>
            </a:extLst>
          </p:cNvPr>
          <p:cNvSpPr/>
          <p:nvPr/>
        </p:nvSpPr>
        <p:spPr>
          <a:xfrm>
            <a:off x="8959108" y="4577235"/>
            <a:ext cx="1886240" cy="89535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3BBED6-47F3-D413-08D5-D224751159DD}"/>
              </a:ext>
            </a:extLst>
          </p:cNvPr>
          <p:cNvSpPr txBox="1"/>
          <p:nvPr/>
        </p:nvSpPr>
        <p:spPr>
          <a:xfrm>
            <a:off x="9047763" y="4636699"/>
            <a:ext cx="1459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FCC-ee or FCC-</a:t>
            </a:r>
            <a:r>
              <a:rPr lang="en-US" sz="2000" b="1" dirty="0" err="1"/>
              <a:t>hh</a:t>
            </a:r>
            <a:endParaRPr lang="en-US" sz="2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372072-9D9E-D241-2BEA-DA885A695405}"/>
              </a:ext>
            </a:extLst>
          </p:cNvPr>
          <p:cNvSpPr txBox="1"/>
          <p:nvPr/>
        </p:nvSpPr>
        <p:spPr>
          <a:xfrm>
            <a:off x="3153490" y="2599061"/>
            <a:ext cx="1754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SCRF or conv. LC (550 GeV)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377120-BD66-6204-172E-D8D3FC6505F2}"/>
              </a:ext>
            </a:extLst>
          </p:cNvPr>
          <p:cNvSpPr/>
          <p:nvPr/>
        </p:nvSpPr>
        <p:spPr>
          <a:xfrm>
            <a:off x="6012212" y="2451934"/>
            <a:ext cx="1886240" cy="89535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140B7B-B5A1-E3D4-F545-82C0F970A4AB}"/>
              </a:ext>
            </a:extLst>
          </p:cNvPr>
          <p:cNvSpPr/>
          <p:nvPr/>
        </p:nvSpPr>
        <p:spPr>
          <a:xfrm>
            <a:off x="3065709" y="5713628"/>
            <a:ext cx="1886240" cy="89535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B7183F-EFA5-5212-4D85-530EADF0ACC5}"/>
              </a:ext>
            </a:extLst>
          </p:cNvPr>
          <p:cNvSpPr txBox="1"/>
          <p:nvPr/>
        </p:nvSpPr>
        <p:spPr>
          <a:xfrm>
            <a:off x="3642828" y="5957587"/>
            <a:ext cx="7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LHeC</a:t>
            </a:r>
            <a:endParaRPr lang="en-US" sz="2000" b="1" dirty="0"/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2FC50F73-7C9A-4203-CAE9-932E35D9610A}"/>
              </a:ext>
            </a:extLst>
          </p:cNvPr>
          <p:cNvCxnSpPr>
            <a:cxnSpLocks/>
            <a:stCxn id="8" idx="3"/>
            <a:endCxn id="17" idx="1"/>
          </p:cNvCxnSpPr>
          <p:nvPr/>
        </p:nvCxnSpPr>
        <p:spPr>
          <a:xfrm flipV="1">
            <a:off x="2018106" y="1881145"/>
            <a:ext cx="3994106" cy="2122937"/>
          </a:xfrm>
          <a:prstGeom prst="bentConnector3">
            <a:avLst>
              <a:gd name="adj1" fmla="val 8505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E9DE3FB-5123-D053-1C94-DFB22E15D4EF}"/>
              </a:ext>
            </a:extLst>
          </p:cNvPr>
          <p:cNvCxnSpPr>
            <a:stCxn id="17" idx="3"/>
            <a:endCxn id="19" idx="1"/>
          </p:cNvCxnSpPr>
          <p:nvPr/>
        </p:nvCxnSpPr>
        <p:spPr>
          <a:xfrm>
            <a:off x="7898452" y="1881145"/>
            <a:ext cx="1037365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B083C980-E5D8-3182-068B-7F7197F3EC62}"/>
              </a:ext>
            </a:extLst>
          </p:cNvPr>
          <p:cNvCxnSpPr>
            <a:cxnSpLocks/>
            <a:endCxn id="7" idx="1"/>
          </p:cNvCxnSpPr>
          <p:nvPr/>
        </p:nvCxnSpPr>
        <p:spPr>
          <a:xfrm rot="5400000" flipH="1" flipV="1">
            <a:off x="2196331" y="3085967"/>
            <a:ext cx="1055105" cy="723366"/>
          </a:xfrm>
          <a:prstGeom prst="bentConnector2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5109D1B-AC50-2805-115B-6A93E1A27B28}"/>
              </a:ext>
            </a:extLst>
          </p:cNvPr>
          <p:cNvCxnSpPr>
            <a:stCxn id="7" idx="3"/>
            <a:endCxn id="27" idx="1"/>
          </p:cNvCxnSpPr>
          <p:nvPr/>
        </p:nvCxnSpPr>
        <p:spPr>
          <a:xfrm flipV="1">
            <a:off x="4971806" y="2899609"/>
            <a:ext cx="1040406" cy="2048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B3DA9D0-3184-774E-E362-F66C88C82265}"/>
              </a:ext>
            </a:extLst>
          </p:cNvPr>
          <p:cNvCxnSpPr>
            <a:stCxn id="8" idx="3"/>
            <a:endCxn id="9" idx="1"/>
          </p:cNvCxnSpPr>
          <p:nvPr/>
        </p:nvCxnSpPr>
        <p:spPr>
          <a:xfrm flipV="1">
            <a:off x="2018106" y="4000499"/>
            <a:ext cx="1048410" cy="358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9DCF4D4-79C5-620F-4933-96BA86FF0CE8}"/>
              </a:ext>
            </a:extLst>
          </p:cNvPr>
          <p:cNvCxnSpPr>
            <a:stCxn id="9" idx="3"/>
            <a:endCxn id="15" idx="1"/>
          </p:cNvCxnSpPr>
          <p:nvPr/>
        </p:nvCxnSpPr>
        <p:spPr>
          <a:xfrm flipV="1">
            <a:off x="4952756" y="3960177"/>
            <a:ext cx="3983061" cy="4032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3CF44AD2-0660-E568-0D70-124093B0A810}"/>
              </a:ext>
            </a:extLst>
          </p:cNvPr>
          <p:cNvCxnSpPr>
            <a:stCxn id="8" idx="3"/>
            <a:endCxn id="11" idx="1"/>
          </p:cNvCxnSpPr>
          <p:nvPr/>
        </p:nvCxnSpPr>
        <p:spPr>
          <a:xfrm>
            <a:off x="2018106" y="4004082"/>
            <a:ext cx="1047603" cy="1057769"/>
          </a:xfrm>
          <a:prstGeom prst="bentConnector3">
            <a:avLst>
              <a:gd name="adj1" fmla="val 31816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BBB5E83-59FF-EFCF-4B4D-1A9EB7BC42AC}"/>
              </a:ext>
            </a:extLst>
          </p:cNvPr>
          <p:cNvCxnSpPr>
            <a:stCxn id="11" idx="3"/>
            <a:endCxn id="23" idx="1"/>
          </p:cNvCxnSpPr>
          <p:nvPr/>
        </p:nvCxnSpPr>
        <p:spPr>
          <a:xfrm flipV="1">
            <a:off x="4951949" y="5024910"/>
            <a:ext cx="4007159" cy="3694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85BD6D32-4735-5EC2-1DF1-09590F51F6DD}"/>
              </a:ext>
            </a:extLst>
          </p:cNvPr>
          <p:cNvCxnSpPr>
            <a:stCxn id="8" idx="3"/>
            <a:endCxn id="30" idx="1"/>
          </p:cNvCxnSpPr>
          <p:nvPr/>
        </p:nvCxnSpPr>
        <p:spPr>
          <a:xfrm>
            <a:off x="2018106" y="4004082"/>
            <a:ext cx="1047603" cy="2157221"/>
          </a:xfrm>
          <a:prstGeom prst="bentConnector3">
            <a:avLst>
              <a:gd name="adj1" fmla="val 31816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4C38688-E32E-65F5-E587-CFADFA5CD3ED}"/>
              </a:ext>
            </a:extLst>
          </p:cNvPr>
          <p:cNvCxnSpPr>
            <a:stCxn id="27" idx="3"/>
            <a:endCxn id="10" idx="1"/>
          </p:cNvCxnSpPr>
          <p:nvPr/>
        </p:nvCxnSpPr>
        <p:spPr>
          <a:xfrm>
            <a:off x="7898452" y="2899609"/>
            <a:ext cx="1037365" cy="143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BD24F533-C253-2368-9239-13FA18D59397}"/>
              </a:ext>
            </a:extLst>
          </p:cNvPr>
          <p:cNvSpPr/>
          <p:nvPr/>
        </p:nvSpPr>
        <p:spPr>
          <a:xfrm>
            <a:off x="8935817" y="5713628"/>
            <a:ext cx="1886240" cy="89535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AD15757-B4F5-D737-9752-D61B917CA0EC}"/>
              </a:ext>
            </a:extLst>
          </p:cNvPr>
          <p:cNvSpPr txBox="1"/>
          <p:nvPr/>
        </p:nvSpPr>
        <p:spPr>
          <a:xfrm>
            <a:off x="9024472" y="5773092"/>
            <a:ext cx="1459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FCC-ee or FCC-</a:t>
            </a:r>
            <a:r>
              <a:rPr lang="en-US" sz="2000" b="1" dirty="0" err="1"/>
              <a:t>hh</a:t>
            </a:r>
            <a:endParaRPr lang="en-US" sz="2000" b="1" dirty="0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B7F880F-FBB0-1A39-D6BB-C8460C184EC2}"/>
              </a:ext>
            </a:extLst>
          </p:cNvPr>
          <p:cNvCxnSpPr>
            <a:cxnSpLocks/>
            <a:stCxn id="30" idx="3"/>
            <a:endCxn id="65" idx="1"/>
          </p:cNvCxnSpPr>
          <p:nvPr/>
        </p:nvCxnSpPr>
        <p:spPr>
          <a:xfrm>
            <a:off x="4951949" y="6161303"/>
            <a:ext cx="3983868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824F268-8B92-EF39-A9BB-23D4F775F435}"/>
              </a:ext>
            </a:extLst>
          </p:cNvPr>
          <p:cNvSpPr txBox="1"/>
          <p:nvPr/>
        </p:nvSpPr>
        <p:spPr>
          <a:xfrm>
            <a:off x="75622" y="1234814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2025</a:t>
            </a:r>
          </a:p>
          <a:p>
            <a:r>
              <a:rPr lang="en-US" dirty="0"/>
              <a:t>100s GeV </a:t>
            </a:r>
            <a:r>
              <a:rPr lang="en-US" dirty="0" err="1"/>
              <a:t>pCM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97756-0B84-E397-F501-8B1DF018939E}"/>
              </a:ext>
            </a:extLst>
          </p:cNvPr>
          <p:cNvSpPr txBox="1"/>
          <p:nvPr/>
        </p:nvSpPr>
        <p:spPr>
          <a:xfrm>
            <a:off x="11283358" y="1186491"/>
            <a:ext cx="908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20XX</a:t>
            </a:r>
          </a:p>
          <a:p>
            <a:r>
              <a:rPr lang="en-US" dirty="0"/>
              <a:t>10 TeV </a:t>
            </a:r>
            <a:r>
              <a:rPr lang="en-US" dirty="0" err="1"/>
              <a:t>pCM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8581D9-8AC9-799B-5F20-851E453D0785}"/>
              </a:ext>
            </a:extLst>
          </p:cNvPr>
          <p:cNvSpPr txBox="1"/>
          <p:nvPr/>
        </p:nvSpPr>
        <p:spPr>
          <a:xfrm>
            <a:off x="3461320" y="116857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2040s</a:t>
            </a:r>
          </a:p>
        </p:txBody>
      </p:sp>
    </p:spTree>
    <p:extLst>
      <p:ext uri="{BB962C8B-B14F-4D97-AF65-F5344CB8AC3E}">
        <p14:creationId xmlns:p14="http://schemas.microsoft.com/office/powerpoint/2010/main" val="2984440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93FD-FB72-EFB4-C5EE-8E403C8F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AFB740-899D-F094-CAB5-6F721AB37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Main contender projects FCC, LC and Muon colliders all have a “path-way” to </a:t>
            </a:r>
            <a:r>
              <a:rPr lang="en-US" dirty="0" err="1"/>
              <a:t>realise</a:t>
            </a:r>
            <a:r>
              <a:rPr lang="en-US" dirty="0"/>
              <a:t> 10 TeV </a:t>
            </a:r>
            <a:r>
              <a:rPr lang="en-US" dirty="0" err="1"/>
              <a:t>pCM</a:t>
            </a:r>
            <a:r>
              <a:rPr lang="en-US" dirty="0"/>
              <a:t> energy</a:t>
            </a:r>
          </a:p>
          <a:p>
            <a:r>
              <a:rPr lang="en-US" dirty="0"/>
              <a:t>Some projects are envisioned as a </a:t>
            </a:r>
            <a:r>
              <a:rPr lang="en-US" dirty="0" err="1"/>
              <a:t>brigde</a:t>
            </a:r>
            <a:r>
              <a:rPr lang="en-US" dirty="0"/>
              <a:t> to the FCC future (</a:t>
            </a:r>
            <a:r>
              <a:rPr lang="en-US" dirty="0" err="1"/>
              <a:t>LHeC</a:t>
            </a:r>
            <a:r>
              <a:rPr lang="en-US" dirty="0"/>
              <a:t> and LEP3)</a:t>
            </a:r>
          </a:p>
          <a:p>
            <a:r>
              <a:rPr lang="en-US" dirty="0"/>
              <a:t>Ordered in increasing technical (not financial) risk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FCC-</a:t>
            </a:r>
            <a:r>
              <a:rPr lang="en-US" dirty="0" err="1"/>
              <a:t>hh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1.5 TeV lepton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Muon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10 TeV lepton or gamma</a:t>
            </a:r>
          </a:p>
          <a:p>
            <a:r>
              <a:rPr lang="en-US" dirty="0"/>
              <a:t>All futures require significant investment in accelerator R&amp;D or project development, e.g. SC magnets, SC RF, project development</a:t>
            </a:r>
          </a:p>
          <a:p>
            <a:pPr lvl="1"/>
            <a:r>
              <a:rPr lang="en-US" dirty="0"/>
              <a:t>£250M distributed over 10 partners would be national </a:t>
            </a:r>
            <a:r>
              <a:rPr lang="en-US" dirty="0" err="1"/>
              <a:t>programmes</a:t>
            </a:r>
            <a:r>
              <a:rPr lang="en-US" dirty="0"/>
              <a:t> at £25M. Levels not seen in UK since LCABD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5740D-B7D2-0165-9E4B-48C829ED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</p:spTree>
    <p:extLst>
      <p:ext uri="{BB962C8B-B14F-4D97-AF65-F5344CB8AC3E}">
        <p14:creationId xmlns:p14="http://schemas.microsoft.com/office/powerpoint/2010/main" val="876190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279966-56BB-709A-2453-4689ECE26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D5D55C-55BA-1260-B5CF-CC38F6765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Presentation focused on plan-B getting to 10 TeV </a:t>
            </a:r>
            <a:r>
              <a:rPr lang="en-US" dirty="0" err="1"/>
              <a:t>pCM</a:t>
            </a:r>
            <a:r>
              <a:rPr lang="en-US" dirty="0"/>
              <a:t> energy</a:t>
            </a:r>
          </a:p>
          <a:p>
            <a:pPr lvl="1"/>
            <a:r>
              <a:rPr lang="en-US" dirty="0"/>
              <a:t>Plan-B is predicated on plan A vision</a:t>
            </a:r>
          </a:p>
          <a:p>
            <a:r>
              <a:rPr lang="en-US" dirty="0"/>
              <a:t>Stages of infrastructure or facilities or R&amp;D to reach that goal</a:t>
            </a:r>
          </a:p>
          <a:p>
            <a:r>
              <a:rPr lang="en-US" dirty="0"/>
              <a:t>Checked all inputs to the ESPPU (😩)</a:t>
            </a:r>
          </a:p>
          <a:p>
            <a:r>
              <a:rPr lang="en-US" dirty="0"/>
              <a:t>Looked for updates or interesting points associated with each project or R&amp;D</a:t>
            </a:r>
          </a:p>
          <a:p>
            <a:r>
              <a:rPr lang="en-US" dirty="0"/>
              <a:t>Focus on FCC-ee/</a:t>
            </a:r>
            <a:r>
              <a:rPr lang="en-US" dirty="0" err="1"/>
              <a:t>hh</a:t>
            </a:r>
            <a:r>
              <a:rPr lang="en-US" dirty="0"/>
              <a:t>, LC, MC, </a:t>
            </a:r>
            <a:r>
              <a:rPr lang="en-US" dirty="0" err="1"/>
              <a:t>LHeC</a:t>
            </a:r>
            <a:r>
              <a:rPr lang="en-US" dirty="0"/>
              <a:t>, LEP3 </a:t>
            </a:r>
          </a:p>
          <a:p>
            <a:r>
              <a:rPr lang="en-US" dirty="0"/>
              <a:t>Spoiler: Nothing radical to report to the community</a:t>
            </a:r>
          </a:p>
          <a:p>
            <a:r>
              <a:rPr lang="en-US" dirty="0"/>
              <a:t>Did </a:t>
            </a:r>
            <a:r>
              <a:rPr lang="en-US" b="1" dirty="0"/>
              <a:t>not </a:t>
            </a:r>
            <a:r>
              <a:rPr lang="en-US" dirty="0"/>
              <a:t>focus on timeline, costs as these often suffer from optimism-bias</a:t>
            </a:r>
          </a:p>
          <a:p>
            <a:pPr lvl="1"/>
            <a:r>
              <a:rPr lang="en-US" dirty="0"/>
              <a:t>Chris R did </a:t>
            </a:r>
            <a:r>
              <a:rPr lang="en-US" dirty="0" err="1"/>
              <a:t>revew</a:t>
            </a:r>
            <a:r>
              <a:rPr lang="en-US" dirty="0"/>
              <a:t> all projects for key parameters and could augment with these details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E5100-9839-5E86-53F1-E62D13D7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ESPPU Accelerators (28/04/2025)</a:t>
            </a:r>
          </a:p>
        </p:txBody>
      </p:sp>
    </p:spTree>
    <p:extLst>
      <p:ext uri="{BB962C8B-B14F-4D97-AF65-F5344CB8AC3E}">
        <p14:creationId xmlns:p14="http://schemas.microsoft.com/office/powerpoint/2010/main" val="2272541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32191-E589-B19B-0A03-B127B514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inputs to ESPPU</a:t>
            </a:r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75DEEE4-C9DA-240A-F379-5D1B1BAEF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273" t="25946" r="4961" b="13785"/>
          <a:stretch/>
        </p:blipFill>
        <p:spPr>
          <a:xfrm>
            <a:off x="1413782" y="1290310"/>
            <a:ext cx="9364435" cy="484183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F94DE9-C986-2510-C927-CCBA0420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</p:spTree>
    <p:extLst>
      <p:ext uri="{BB962C8B-B14F-4D97-AF65-F5344CB8AC3E}">
        <p14:creationId xmlns:p14="http://schemas.microsoft.com/office/powerpoint/2010/main" val="3823749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21E61F-2B0A-B04B-AFC6-46ACC949A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inputs to ESPPU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E36A44-E93D-82BF-E43B-94E474410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Total number of submissions 263</a:t>
            </a:r>
          </a:p>
          <a:p>
            <a:pPr lvl="1"/>
            <a:r>
              <a:rPr lang="en-US" dirty="0" err="1"/>
              <a:t>Categorised</a:t>
            </a:r>
            <a:r>
              <a:rPr lang="en-US" dirty="0"/>
              <a:t> into accelerator/non-accelerator/maybe?-accelerator</a:t>
            </a:r>
          </a:p>
          <a:p>
            <a:pPr lvl="1"/>
            <a:r>
              <a:rPr lang="en-US" dirty="0"/>
              <a:t>Accelerator inputs : </a:t>
            </a:r>
            <a:r>
              <a:rPr lang="en-US" b="1" dirty="0"/>
              <a:t>40</a:t>
            </a:r>
          </a:p>
          <a:p>
            <a:pPr lvl="1"/>
            <a:r>
              <a:rPr lang="en-US" dirty="0"/>
              <a:t>Maybe accelerator inputs : </a:t>
            </a:r>
            <a:r>
              <a:rPr lang="en-US" b="1" dirty="0"/>
              <a:t>7</a:t>
            </a:r>
          </a:p>
          <a:p>
            <a:r>
              <a:rPr lang="en-US" dirty="0"/>
              <a:t>National inputs</a:t>
            </a:r>
          </a:p>
          <a:p>
            <a:pPr lvl="1"/>
            <a:r>
              <a:rPr lang="en-US" dirty="0"/>
              <a:t>Country community (or national lab e.g. INFN and PSI) : </a:t>
            </a:r>
            <a:r>
              <a:rPr lang="en-US" b="1" dirty="0"/>
              <a:t>42</a:t>
            </a:r>
          </a:p>
          <a:p>
            <a:pPr lvl="1"/>
            <a:r>
              <a:rPr lang="en-US" dirty="0"/>
              <a:t>Quick review of these inputs does reveal a consistent stance on accelerator R&amp;D</a:t>
            </a:r>
          </a:p>
          <a:p>
            <a:pPr lvl="1"/>
            <a:r>
              <a:rPr lang="en-US" i="1" dirty="0"/>
              <a:t>Strong support for FCC-ee as a step towards FCC-</a:t>
            </a:r>
            <a:r>
              <a:rPr lang="en-US" i="1" dirty="0" err="1"/>
              <a:t>hh</a:t>
            </a:r>
            <a:r>
              <a:rPr lang="en-US" i="1" dirty="0"/>
              <a:t>, with back of LC Higgs factory</a:t>
            </a:r>
          </a:p>
          <a:p>
            <a:r>
              <a:rPr lang="en-US" dirty="0"/>
              <a:t>Lots of overlap in submissions e.g.  </a:t>
            </a:r>
          </a:p>
          <a:p>
            <a:pPr lvl="1"/>
            <a:r>
              <a:rPr lang="en-US" dirty="0"/>
              <a:t>Linear collider (C3, ILC@CERN, </a:t>
            </a:r>
            <a:r>
              <a:rPr lang="en-US" dirty="0" err="1"/>
              <a:t>ILC@Japan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National Lab contribution and projects</a:t>
            </a:r>
          </a:p>
          <a:p>
            <a:r>
              <a:rPr lang="en-US" dirty="0"/>
              <a:t>No time to present</a:t>
            </a:r>
          </a:p>
          <a:p>
            <a:pPr lvl="1"/>
            <a:r>
              <a:rPr lang="en-US" dirty="0" err="1"/>
              <a:t>ESSnuSB</a:t>
            </a:r>
            <a:r>
              <a:rPr lang="en-US" dirty="0"/>
              <a:t> (151), Proton-Driven Plasma Wakefield Acceleration for Future HEP Colliders (210), Super Tau Charm Facility (231), 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5CB0CD-C2FB-9366-9B10-82E57F384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</p:spTree>
    <p:extLst>
      <p:ext uri="{BB962C8B-B14F-4D97-AF65-F5344CB8AC3E}">
        <p14:creationId xmlns:p14="http://schemas.microsoft.com/office/powerpoint/2010/main" val="3422586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F2E7E-2DEC-F74F-9724-84D75860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spreadsheet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367E7A-8F5D-F28A-8057-3AF6E4285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147" t="22970" r="6425" b="12795"/>
          <a:stretch/>
        </p:blipFill>
        <p:spPr>
          <a:xfrm>
            <a:off x="2243351" y="1212310"/>
            <a:ext cx="7705297" cy="514404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CB1201-35B0-986B-597A-A0BC678F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</p:spTree>
    <p:extLst>
      <p:ext uri="{BB962C8B-B14F-4D97-AF65-F5344CB8AC3E}">
        <p14:creationId xmlns:p14="http://schemas.microsoft.com/office/powerpoint/2010/main" val="288470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DB03-E2A5-3E9B-920B-81819057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1160B-96F4-21B6-F11B-72875878E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FCC/CEPC, LC, </a:t>
            </a:r>
            <a:r>
              <a:rPr lang="en-US" dirty="0" err="1"/>
              <a:t>LHeC</a:t>
            </a:r>
            <a:r>
              <a:rPr lang="en-US" dirty="0"/>
              <a:t>, LEP3, MC, Advanced acceleration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B080D-6EFA-828F-61B2-E82255C9C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</p:spTree>
    <p:extLst>
      <p:ext uri="{BB962C8B-B14F-4D97-AF65-F5344CB8AC3E}">
        <p14:creationId xmlns:p14="http://schemas.microsoft.com/office/powerpoint/2010/main" val="2405207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F67FE6-0B12-DFB1-17D4-9AF73A72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/ CEPC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CA34FE-90E4-8D20-ECC9-00020CD6D2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FCC-</a:t>
            </a:r>
            <a:r>
              <a:rPr lang="en-US" dirty="0" err="1"/>
              <a:t>hh</a:t>
            </a:r>
            <a:r>
              <a:rPr lang="en-US" dirty="0"/>
              <a:t> baseline field of 14 T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506137-FC15-23B9-99CE-93E701ABFE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153</a:t>
            </a:r>
            <a:r>
              <a:rPr lang="en-US" sz="2400" dirty="0"/>
              <a:t>: The Circular Electron Positron Collider (CEPC)</a:t>
            </a:r>
          </a:p>
          <a:p>
            <a:r>
              <a:rPr lang="en-US" sz="2400" b="1" dirty="0"/>
              <a:t>233</a:t>
            </a:r>
            <a:r>
              <a:rPr lang="en-US" sz="2400" dirty="0"/>
              <a:t>: FCC Integrated </a:t>
            </a:r>
            <a:r>
              <a:rPr lang="en-US" sz="2400" dirty="0" err="1"/>
              <a:t>Programme</a:t>
            </a:r>
            <a:r>
              <a:rPr lang="en-US" sz="2400" dirty="0"/>
              <a:t> Stage 1: The FCC-ee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247: FCC Integrated </a:t>
            </a:r>
            <a:r>
              <a:rPr lang="en-US" sz="2400" b="1" dirty="0" err="1">
                <a:solidFill>
                  <a:srgbClr val="FF0000"/>
                </a:solidFill>
              </a:rPr>
              <a:t>Programme</a:t>
            </a:r>
            <a:r>
              <a:rPr lang="en-US" sz="2400" b="1" dirty="0">
                <a:solidFill>
                  <a:srgbClr val="FF0000"/>
                </a:solidFill>
              </a:rPr>
              <a:t> Stage 2: The FCC-</a:t>
            </a:r>
            <a:r>
              <a:rPr lang="en-US" sz="2400" b="1" dirty="0" err="1">
                <a:solidFill>
                  <a:srgbClr val="FF0000"/>
                </a:solidFill>
              </a:rPr>
              <a:t>hh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B242A-D1FB-5AF2-1F2D-661BA4707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ESPPU Accelerators (28/04/2025)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890F62-7D8C-0AF8-882F-28A4F1420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38" y="1657472"/>
            <a:ext cx="3713096" cy="2389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DC495C-6018-3CB6-03AD-B4C72E798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3949700"/>
            <a:ext cx="38735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27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B8F7D-321E-27C6-42BE-0D97FDB47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Collider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B8EE1-9A67-5B4E-F959-167E546B8C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 for LCF after ESPPU </a:t>
            </a:r>
          </a:p>
          <a:p>
            <a:pPr lvl="1"/>
            <a:r>
              <a:rPr lang="en-US" dirty="0"/>
              <a:t>Phase 1</a:t>
            </a:r>
          </a:p>
          <a:p>
            <a:pPr lvl="2"/>
            <a:r>
              <a:rPr lang="en-US" dirty="0"/>
              <a:t>Final placement of the collider complex</a:t>
            </a:r>
          </a:p>
          <a:p>
            <a:pPr lvl="2"/>
            <a:r>
              <a:rPr lang="en-US" dirty="0" err="1"/>
              <a:t>Optimisation</a:t>
            </a:r>
            <a:r>
              <a:rPr lang="en-US" dirty="0"/>
              <a:t> of LCF design</a:t>
            </a:r>
          </a:p>
          <a:p>
            <a:pPr lvl="2"/>
            <a:r>
              <a:rPr lang="en-US" dirty="0"/>
              <a:t>35 MCHF material and 180 </a:t>
            </a:r>
            <a:r>
              <a:rPr lang="en-US" dirty="0" err="1"/>
              <a:t>FTEy</a:t>
            </a:r>
            <a:r>
              <a:rPr lang="en-US" dirty="0"/>
              <a:t> of personnel effort</a:t>
            </a:r>
          </a:p>
          <a:p>
            <a:pPr lvl="1"/>
            <a:r>
              <a:rPr lang="en-US" dirty="0"/>
              <a:t>Phase 2 </a:t>
            </a:r>
          </a:p>
          <a:p>
            <a:pPr lvl="2"/>
            <a:r>
              <a:rPr lang="en-US" dirty="0"/>
              <a:t>Would require a decision to go ahead</a:t>
            </a:r>
          </a:p>
          <a:p>
            <a:pPr lvl="2"/>
            <a:r>
              <a:rPr lang="en-US" dirty="0"/>
              <a:t>SCRF industrialization</a:t>
            </a:r>
          </a:p>
          <a:p>
            <a:pPr lvl="2"/>
            <a:r>
              <a:rPr lang="en-US" dirty="0" err="1"/>
              <a:t>Cryo</a:t>
            </a:r>
            <a:r>
              <a:rPr lang="en-US" dirty="0"/>
              <a:t> and industrialization</a:t>
            </a:r>
          </a:p>
          <a:p>
            <a:pPr lvl="2"/>
            <a:r>
              <a:rPr lang="en-US" dirty="0"/>
              <a:t>120 MCHF for pre-series production and 420 </a:t>
            </a:r>
            <a:r>
              <a:rPr lang="en-US" dirty="0" err="1"/>
              <a:t>FTEy</a:t>
            </a:r>
            <a:r>
              <a:rPr lang="en-US" dirty="0"/>
              <a:t> personnel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DBD5E-2D5C-1712-5FD6-F1396ABFE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6019800" cy="4860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40: The Linear Collider Facility (LCF) at CERN</a:t>
            </a:r>
          </a:p>
          <a:p>
            <a:r>
              <a:rPr lang="en-US" sz="2400" b="1" dirty="0"/>
              <a:t>78</a:t>
            </a:r>
            <a:r>
              <a:rPr lang="en-US" sz="2400" dirty="0"/>
              <a:t>: The Compact Linear ee Collider (CLIC)</a:t>
            </a:r>
          </a:p>
          <a:p>
            <a:r>
              <a:rPr lang="en-US" sz="2400" b="1" dirty="0"/>
              <a:t>97</a:t>
            </a:r>
            <a:r>
              <a:rPr lang="en-US" sz="2400" dirty="0"/>
              <a:t>: C3 within the "Linear Collider Vision”</a:t>
            </a:r>
          </a:p>
          <a:p>
            <a:r>
              <a:rPr lang="en-US" sz="2400" b="1" dirty="0"/>
              <a:t>140</a:t>
            </a:r>
            <a:r>
              <a:rPr lang="en-US" sz="2400" dirty="0"/>
              <a:t>: A Linear Collider Vision for the Future of Particle Physics</a:t>
            </a:r>
          </a:p>
          <a:p>
            <a:r>
              <a:rPr lang="en-US" sz="2400" b="1" dirty="0"/>
              <a:t>275</a:t>
            </a:r>
            <a:r>
              <a:rPr lang="en-US" sz="2400" dirty="0"/>
              <a:t>: Status of the International Linear Collider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E11BA-9823-F2D9-D11F-644C04DFA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</p:spTree>
    <p:extLst>
      <p:ext uri="{BB962C8B-B14F-4D97-AF65-F5344CB8AC3E}">
        <p14:creationId xmlns:p14="http://schemas.microsoft.com/office/powerpoint/2010/main" val="639833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F319-296E-E17F-28CF-D6650CB54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LHeC</a:t>
            </a:r>
            <a:r>
              <a:rPr lang="en-US" dirty="0"/>
              <a:t> (Energy recovery linacs)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F61E3-19B1-6977-0937-DA1AA8B7F1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56</a:t>
            </a:r>
            <a:r>
              <a:rPr lang="en-US" sz="2400" dirty="0"/>
              <a:t>: PERLE : an ERL facility for future sustainable colliders (</a:t>
            </a:r>
            <a:r>
              <a:rPr lang="en-US" sz="2400" dirty="0" err="1"/>
              <a:t>LHeC</a:t>
            </a:r>
            <a:r>
              <a:rPr lang="en-US" sz="2400" dirty="0"/>
              <a:t>, FCC)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174</a:t>
            </a:r>
            <a:r>
              <a:rPr lang="en-US" sz="2400" dirty="0">
                <a:solidFill>
                  <a:srgbClr val="FF0000"/>
                </a:solidFill>
              </a:rPr>
              <a:t>: Phase-One </a:t>
            </a:r>
            <a:r>
              <a:rPr lang="en-US" sz="2400" dirty="0" err="1">
                <a:solidFill>
                  <a:srgbClr val="FF0000"/>
                </a:solidFill>
              </a:rPr>
              <a:t>LHeC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b="1" dirty="0"/>
              <a:t>214</a:t>
            </a:r>
            <a:r>
              <a:rPr lang="en-US" sz="2400" dirty="0"/>
              <a:t>: The Large Hadron electron Collider (</a:t>
            </a:r>
            <a:r>
              <a:rPr lang="en-US" sz="2400" dirty="0" err="1"/>
              <a:t>LHeC</a:t>
            </a:r>
            <a:r>
              <a:rPr lang="en-US" sz="2400" dirty="0"/>
              <a:t>) as a bridge project for CERN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C11B3-9C03-E8C8-3017-DA578094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ESPPU Accelerators (28/04/2025)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D01C3F-B265-29A9-0790-A01C235D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1" y="1245497"/>
            <a:ext cx="5448300" cy="214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BE932-2783-CBEA-F8C1-54960305A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48" y="3723598"/>
            <a:ext cx="4623205" cy="230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1137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16554</TotalTime>
  <Words>1258</Words>
  <Application>Microsoft Macintosh PowerPoint</Application>
  <PresentationFormat>Widescreen</PresentationFormat>
  <Paragraphs>170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Custom Design</vt:lpstr>
      <vt:lpstr>1_Custom Design</vt:lpstr>
      <vt:lpstr>News from Accelerator Physics inputs</vt:lpstr>
      <vt:lpstr>Introduction</vt:lpstr>
      <vt:lpstr>Accelerator inputs to ESPPU</vt:lpstr>
      <vt:lpstr>Accelerator inputs to ESPPU</vt:lpstr>
      <vt:lpstr>Project spreadsheet</vt:lpstr>
      <vt:lpstr>Projects</vt:lpstr>
      <vt:lpstr>FCC / CEPC</vt:lpstr>
      <vt:lpstr>Linear Collider</vt:lpstr>
      <vt:lpstr>LHeC (Energy recovery linacs)</vt:lpstr>
      <vt:lpstr>LEP3</vt:lpstr>
      <vt:lpstr>Muon collider</vt:lpstr>
      <vt:lpstr>Advanced acceleration</vt:lpstr>
      <vt:lpstr>Technologies</vt:lpstr>
      <vt:lpstr>High-field and/or HTS Magnets</vt:lpstr>
      <vt:lpstr>High gradient Radio Frequency (RF)</vt:lpstr>
      <vt:lpstr>“Community”</vt:lpstr>
      <vt:lpstr>Potential futures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Boogert, Stewart (-,DL,-)</dc:creator>
  <cp:lastModifiedBy>Boogert, Stewart (-,DL,)</cp:lastModifiedBy>
  <cp:revision>152</cp:revision>
  <dcterms:created xsi:type="dcterms:W3CDTF">2023-09-02T16:00:06Z</dcterms:created>
  <dcterms:modified xsi:type="dcterms:W3CDTF">2025-04-28T12:53:03Z</dcterms:modified>
</cp:coreProperties>
</file>