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63" r:id="rId2"/>
  </p:sldMasterIdLst>
  <p:notesMasterIdLst>
    <p:notesMasterId r:id="rId30"/>
  </p:notesMasterIdLst>
  <p:sldIdLst>
    <p:sldId id="256" r:id="rId3"/>
    <p:sldId id="280" r:id="rId4"/>
    <p:sldId id="257" r:id="rId5"/>
    <p:sldId id="259" r:id="rId6"/>
    <p:sldId id="262" r:id="rId7"/>
    <p:sldId id="263" r:id="rId8"/>
    <p:sldId id="258" r:id="rId9"/>
    <p:sldId id="265" r:id="rId10"/>
    <p:sldId id="276" r:id="rId11"/>
    <p:sldId id="275" r:id="rId12"/>
    <p:sldId id="260" r:id="rId13"/>
    <p:sldId id="261" r:id="rId14"/>
    <p:sldId id="267" r:id="rId15"/>
    <p:sldId id="268" r:id="rId16"/>
    <p:sldId id="269" r:id="rId17"/>
    <p:sldId id="270" r:id="rId18"/>
    <p:sldId id="271" r:id="rId19"/>
    <p:sldId id="272" r:id="rId20"/>
    <p:sldId id="273" r:id="rId21"/>
    <p:sldId id="274" r:id="rId22"/>
    <p:sldId id="264" r:id="rId23"/>
    <p:sldId id="266" r:id="rId24"/>
    <p:sldId id="277" r:id="rId25"/>
    <p:sldId id="278" r:id="rId26"/>
    <p:sldId id="282" r:id="rId27"/>
    <p:sldId id="281" r:id="rId28"/>
    <p:sldId id="27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4A6"/>
    <a:srgbClr val="2E2D62"/>
    <a:srgbClr val="7410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289"/>
    <p:restoredTop sz="94591"/>
  </p:normalViewPr>
  <p:slideViewPr>
    <p:cSldViewPr snapToGrid="0">
      <p:cViewPr>
        <p:scale>
          <a:sx n="72" d="100"/>
          <a:sy n="72" d="100"/>
        </p:scale>
        <p:origin x="224" y="10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Head count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C2F-2B4B-AC56-8A5728E5B6B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C2F-2B4B-AC56-8A5728E5B6B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C2F-2B4B-AC56-8A5728E5B6B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C2F-2B4B-AC56-8A5728E5B6B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C2F-2B4B-AC56-8A5728E5B6B2}"/>
              </c:ext>
            </c:extLst>
          </c:dPt>
          <c:cat>
            <c:strRef>
              <c:f>Sheet1!$A$2:$A$6</c:f>
              <c:strCache>
                <c:ptCount val="5"/>
                <c:pt idx="0">
                  <c:v>Lancaster</c:v>
                </c:pt>
                <c:pt idx="1">
                  <c:v>Liverpool</c:v>
                </c:pt>
                <c:pt idx="2">
                  <c:v>Manchester</c:v>
                </c:pt>
                <c:pt idx="3">
                  <c:v>Strathclyde</c:v>
                </c:pt>
                <c:pt idx="4">
                  <c:v>ASTEC</c:v>
                </c:pt>
              </c:strCache>
            </c:strRef>
          </c:cat>
          <c:val>
            <c:numRef>
              <c:f>Sheet1!$B$2:$B$6</c:f>
              <c:numCache>
                <c:formatCode>General</c:formatCode>
                <c:ptCount val="5"/>
                <c:pt idx="0">
                  <c:v>73</c:v>
                </c:pt>
                <c:pt idx="1">
                  <c:v>96</c:v>
                </c:pt>
                <c:pt idx="2">
                  <c:v>96</c:v>
                </c:pt>
                <c:pt idx="3">
                  <c:v>40</c:v>
                </c:pt>
                <c:pt idx="4">
                  <c:v>16</c:v>
                </c:pt>
              </c:numCache>
            </c:numRef>
          </c:val>
          <c:extLst>
            <c:ext xmlns:c16="http://schemas.microsoft.com/office/drawing/2014/chart" uri="{C3380CC4-5D6E-409C-BE32-E72D297353CC}">
              <c16:uniqueId val="{0000000A-3C2F-2B4B-AC56-8A5728E5B6B2}"/>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84746277085734656"/>
          <c:y val="0.13559318894738112"/>
          <c:w val="0.10929854734532864"/>
          <c:h val="0.6296430074379788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Sheet1!$A$2:$A$24</c:f>
              <c:strCache>
                <c:ptCount val="23"/>
                <c:pt idx="0">
                  <c:v>Advanced acceleration</c:v>
                </c:pt>
                <c:pt idx="1">
                  <c:v>Radio frequency</c:v>
                </c:pt>
                <c:pt idx="2">
                  <c:v>Diagnostics</c:v>
                </c:pt>
                <c:pt idx="3">
                  <c:v>ILC/CLIC</c:v>
                </c:pt>
                <c:pt idx="4">
                  <c:v>Proton medical</c:v>
                </c:pt>
                <c:pt idx="5">
                  <c:v>Free electron lasers</c:v>
                </c:pt>
                <c:pt idx="6">
                  <c:v>Beam dynamics</c:v>
                </c:pt>
                <c:pt idx="7">
                  <c:v>LHC</c:v>
                </c:pt>
                <c:pt idx="8">
                  <c:v>Precision experiment</c:v>
                </c:pt>
                <c:pt idx="9">
                  <c:v>VHEE</c:v>
                </c:pt>
                <c:pt idx="10">
                  <c:v>Theory</c:v>
                </c:pt>
                <c:pt idx="11">
                  <c:v>Photocathode</c:v>
                </c:pt>
                <c:pt idx="12">
                  <c:v>ERL/EIC/PERLE</c:v>
                </c:pt>
                <c:pt idx="13">
                  <c:v>FFAG</c:v>
                </c:pt>
                <c:pt idx="14">
                  <c:v>AI/ML</c:v>
                </c:pt>
                <c:pt idx="15">
                  <c:v>Muon</c:v>
                </c:pt>
                <c:pt idx="16">
                  <c:v>Sustainable RF Amplifiers for the Muon Collider</c:v>
                </c:pt>
                <c:pt idx="17">
                  <c:v>Mass spec</c:v>
                </c:pt>
                <c:pt idx="18">
                  <c:v>Applied</c:v>
                </c:pt>
                <c:pt idx="19">
                  <c:v>ASDR</c:v>
                </c:pt>
                <c:pt idx="20">
                  <c:v>Other</c:v>
                </c:pt>
                <c:pt idx="21">
                  <c:v>LHeC</c:v>
                </c:pt>
                <c:pt idx="22">
                  <c:v>(blank)</c:v>
                </c:pt>
              </c:strCache>
            </c:strRef>
          </c:cat>
          <c:val>
            <c:numRef>
              <c:f>Sheet1!$B$2:$B$24</c:f>
              <c:numCache>
                <c:formatCode>General</c:formatCode>
                <c:ptCount val="23"/>
                <c:pt idx="0">
                  <c:v>62</c:v>
                </c:pt>
                <c:pt idx="1">
                  <c:v>43</c:v>
                </c:pt>
                <c:pt idx="2">
                  <c:v>24</c:v>
                </c:pt>
                <c:pt idx="3">
                  <c:v>18</c:v>
                </c:pt>
                <c:pt idx="4">
                  <c:v>16</c:v>
                </c:pt>
                <c:pt idx="5">
                  <c:v>16</c:v>
                </c:pt>
                <c:pt idx="6">
                  <c:v>14</c:v>
                </c:pt>
                <c:pt idx="7">
                  <c:v>13</c:v>
                </c:pt>
                <c:pt idx="8">
                  <c:v>12</c:v>
                </c:pt>
                <c:pt idx="9">
                  <c:v>11</c:v>
                </c:pt>
                <c:pt idx="10">
                  <c:v>11</c:v>
                </c:pt>
                <c:pt idx="11">
                  <c:v>9</c:v>
                </c:pt>
                <c:pt idx="12">
                  <c:v>6</c:v>
                </c:pt>
                <c:pt idx="13">
                  <c:v>2</c:v>
                </c:pt>
                <c:pt idx="14">
                  <c:v>2</c:v>
                </c:pt>
                <c:pt idx="15">
                  <c:v>2</c:v>
                </c:pt>
                <c:pt idx="16">
                  <c:v>1</c:v>
                </c:pt>
                <c:pt idx="17">
                  <c:v>1</c:v>
                </c:pt>
                <c:pt idx="18">
                  <c:v>1</c:v>
                </c:pt>
                <c:pt idx="19">
                  <c:v>1</c:v>
                </c:pt>
                <c:pt idx="20">
                  <c:v>1</c:v>
                </c:pt>
                <c:pt idx="21">
                  <c:v>1</c:v>
                </c:pt>
              </c:numCache>
            </c:numRef>
          </c:val>
          <c:extLst>
            <c:ext xmlns:c16="http://schemas.microsoft.com/office/drawing/2014/chart" uri="{C3380CC4-5D6E-409C-BE32-E72D297353CC}">
              <c16:uniqueId val="{00000000-05D8-0F47-A43F-E014B304F6E8}"/>
            </c:ext>
          </c:extLst>
        </c:ser>
        <c:dLbls>
          <c:showLegendKey val="0"/>
          <c:showVal val="0"/>
          <c:showCatName val="0"/>
          <c:showSerName val="0"/>
          <c:showPercent val="0"/>
          <c:showBubbleSize val="0"/>
        </c:dLbls>
        <c:gapWidth val="219"/>
        <c:overlap val="-27"/>
        <c:axId val="1207013328"/>
        <c:axId val="1207898624"/>
      </c:barChart>
      <c:catAx>
        <c:axId val="1207013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07898624"/>
        <c:crosses val="autoZero"/>
        <c:auto val="1"/>
        <c:lblAlgn val="ctr"/>
        <c:lblOffset val="100"/>
        <c:noMultiLvlLbl val="0"/>
      </c:catAx>
      <c:valAx>
        <c:axId val="12078986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07013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CE1EDA-A101-7B44-A004-5DDD922E1F8D}" type="datetimeFigureOut">
              <a:rPr lang="en-US" smtClean="0"/>
              <a:t>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0392EA-F533-AF43-88D8-A5D1A3417E55}" type="slidenum">
              <a:rPr lang="en-US" smtClean="0"/>
              <a:t>‹#›</a:t>
            </a:fld>
            <a:endParaRPr lang="en-US"/>
          </a:p>
        </p:txBody>
      </p:sp>
    </p:spTree>
    <p:extLst>
      <p:ext uri="{BB962C8B-B14F-4D97-AF65-F5344CB8AC3E}">
        <p14:creationId xmlns:p14="http://schemas.microsoft.com/office/powerpoint/2010/main" val="1849809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hyperlink" Target="https://www.google.com/search?client=safari&amp;rls=en&amp;q=STFC+astec&amp;ie=UTF-8&amp;oe=UTF-8" TargetMode="External"/><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6.jpeg"/><Relationship Id="rId2" Type="http://schemas.openxmlformats.org/officeDocument/2006/relationships/hyperlink" Target="https://www.cockcroft.ac.uk/" TargetMode="External"/><Relationship Id="rId1" Type="http://schemas.openxmlformats.org/officeDocument/2006/relationships/slideMaster" Target="../slideMasters/slideMaster1.xml"/><Relationship Id="rId6" Type="http://schemas.openxmlformats.org/officeDocument/2006/relationships/hyperlink" Target="https://www.lancaster.ac.uk/" TargetMode="External"/><Relationship Id="rId11" Type="http://schemas.openxmlformats.org/officeDocument/2006/relationships/hyperlink" Target="https://www.strath.ac.uk/science/physics/" TargetMode="External"/><Relationship Id="rId5" Type="http://schemas.openxmlformats.org/officeDocument/2006/relationships/image" Target="../media/image2.png"/><Relationship Id="rId15" Type="http://schemas.openxmlformats.org/officeDocument/2006/relationships/image" Target="../media/image8.svg"/><Relationship Id="rId10" Type="http://schemas.openxmlformats.org/officeDocument/2006/relationships/image" Target="../media/image5.gif"/><Relationship Id="rId4" Type="http://schemas.openxmlformats.org/officeDocument/2006/relationships/hyperlink" Target="https://www.liverpool.ac.uk/physics/research/accelerator-physics/" TargetMode="External"/><Relationship Id="rId9" Type="http://schemas.openxmlformats.org/officeDocument/2006/relationships/hyperlink" Target="https://www.physics.manchester.ac.uk/research/areas-of-expertise/accelerator-physics/" TargetMode="External"/><Relationship Id="rId1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5.gif"/><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gif"/><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5.gif"/><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2" descr="The Cockcroft Institute">
            <a:hlinkClick r:id="rId2"/>
            <a:extLst>
              <a:ext uri="{FF2B5EF4-FFF2-40B4-BE49-F238E27FC236}">
                <a16:creationId xmlns:a16="http://schemas.microsoft.com/office/drawing/2014/main" id="{AC675E12-341E-6A02-D8C5-C0E869E1002A}"/>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16141" r="15260" b="30601"/>
          <a:stretch/>
        </p:blipFill>
        <p:spPr bwMode="auto">
          <a:xfrm>
            <a:off x="5633357" y="4539343"/>
            <a:ext cx="6558643" cy="23186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372078F-AEFE-5A04-3559-D536D8AB242D}"/>
              </a:ext>
            </a:extLst>
          </p:cNvPr>
          <p:cNvSpPr>
            <a:spLocks noGrp="1"/>
          </p:cNvSpPr>
          <p:nvPr>
            <p:ph type="ctrTitle"/>
          </p:nvPr>
        </p:nvSpPr>
        <p:spPr>
          <a:xfrm>
            <a:off x="1524000" y="0"/>
            <a:ext cx="9144000" cy="2387600"/>
          </a:xfrm>
          <a:prstGeom prst="rect">
            <a:avLst/>
          </a:prstGeom>
        </p:spPr>
        <p:txBody>
          <a:bodyPr anchor="b"/>
          <a:lstStyle>
            <a:lvl1pPr algn="ctr">
              <a:defRPr sz="60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074A4270-FE5C-C1B4-CFD3-28DAE1356EA5}"/>
              </a:ext>
            </a:extLst>
          </p:cNvPr>
          <p:cNvSpPr>
            <a:spLocks noGrp="1"/>
          </p:cNvSpPr>
          <p:nvPr>
            <p:ph type="subTitle" idx="1"/>
          </p:nvPr>
        </p:nvSpPr>
        <p:spPr>
          <a:xfrm>
            <a:off x="1524000" y="2552618"/>
            <a:ext cx="9144000" cy="150922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909D3590-4D52-4D12-C631-4573C12D5370}"/>
              </a:ext>
            </a:extLst>
          </p:cNvPr>
          <p:cNvSpPr>
            <a:spLocks noGrp="1"/>
          </p:cNvSpPr>
          <p:nvPr>
            <p:ph type="dt" sz="half" idx="10"/>
          </p:nvPr>
        </p:nvSpPr>
        <p:spPr/>
        <p:txBody>
          <a:bodyPr/>
          <a:lstStyle/>
          <a:p>
            <a:fld id="{989C32B7-0661-CF4E-935B-B1C080BC16A9}" type="datetime1">
              <a:rPr lang="en-GB" smtClean="0"/>
              <a:t>20/02/2025</a:t>
            </a:fld>
            <a:endParaRPr lang="en-US"/>
          </a:p>
        </p:txBody>
      </p:sp>
      <p:sp>
        <p:nvSpPr>
          <p:cNvPr id="5" name="Footer Placeholder 4">
            <a:extLst>
              <a:ext uri="{FF2B5EF4-FFF2-40B4-BE49-F238E27FC236}">
                <a16:creationId xmlns:a16="http://schemas.microsoft.com/office/drawing/2014/main" id="{749D8B38-0B0F-ABE5-069B-EF41C7CF2C57}"/>
              </a:ext>
            </a:extLst>
          </p:cNvPr>
          <p:cNvSpPr>
            <a:spLocks noGrp="1"/>
          </p:cNvSpPr>
          <p:nvPr>
            <p:ph type="ftr" sz="quarter" idx="11"/>
          </p:nvPr>
        </p:nvSpPr>
        <p:spPr/>
        <p:txBody>
          <a:bodyPr/>
          <a:lstStyle/>
          <a:p>
            <a:r>
              <a:rPr lang="en-US"/>
              <a:t>Boogret</a:t>
            </a:r>
          </a:p>
        </p:txBody>
      </p:sp>
      <p:sp>
        <p:nvSpPr>
          <p:cNvPr id="6" name="Slide Number Placeholder 5">
            <a:extLst>
              <a:ext uri="{FF2B5EF4-FFF2-40B4-BE49-F238E27FC236}">
                <a16:creationId xmlns:a16="http://schemas.microsoft.com/office/drawing/2014/main" id="{4927FA30-5EC9-F0DE-48BD-8AD4EC6FE105}"/>
              </a:ext>
            </a:extLst>
          </p:cNvPr>
          <p:cNvSpPr>
            <a:spLocks noGrp="1"/>
          </p:cNvSpPr>
          <p:nvPr>
            <p:ph type="sldNum" sz="quarter" idx="12"/>
          </p:nvPr>
        </p:nvSpPr>
        <p:spPr/>
        <p:txBody>
          <a:bodyPr/>
          <a:lstStyle/>
          <a:p>
            <a:fld id="{00C027C3-6267-F442-95A0-4C7C18A35ED1}" type="slidenum">
              <a:rPr lang="en-US" smtClean="0"/>
              <a:t>‹#›</a:t>
            </a:fld>
            <a:endParaRPr lang="en-US"/>
          </a:p>
        </p:txBody>
      </p:sp>
      <p:sp>
        <p:nvSpPr>
          <p:cNvPr id="8" name="Rounded Rectangle 7">
            <a:extLst>
              <a:ext uri="{FF2B5EF4-FFF2-40B4-BE49-F238E27FC236}">
                <a16:creationId xmlns:a16="http://schemas.microsoft.com/office/drawing/2014/main" id="{B5C49A2E-19EA-1418-0FC3-2BF5EE21237F}"/>
              </a:ext>
            </a:extLst>
          </p:cNvPr>
          <p:cNvSpPr/>
          <p:nvPr userDrawn="1"/>
        </p:nvSpPr>
        <p:spPr>
          <a:xfrm>
            <a:off x="838200" y="2383224"/>
            <a:ext cx="10364354" cy="45719"/>
          </a:xfrm>
          <a:prstGeom prst="roundRect">
            <a:avLst/>
          </a:prstGeom>
          <a:solidFill>
            <a:srgbClr val="0054A6"/>
          </a:solidFill>
          <a:ln cap="rnd">
            <a:no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The University of Liverpool">
            <a:hlinkClick r:id="rId4"/>
            <a:extLst>
              <a:ext uri="{FF2B5EF4-FFF2-40B4-BE49-F238E27FC236}">
                <a16:creationId xmlns:a16="http://schemas.microsoft.com/office/drawing/2014/main" id="{8A3B4486-E055-FBFC-E208-AE80E6BD80F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71970" y="5623278"/>
            <a:ext cx="1783651" cy="454972"/>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a:hlinkClick r:id="rId6"/>
            <a:extLst>
              <a:ext uri="{FF2B5EF4-FFF2-40B4-BE49-F238E27FC236}">
                <a16:creationId xmlns:a16="http://schemas.microsoft.com/office/drawing/2014/main" id="{7C92CBBC-522E-6F8A-E3EE-658B71141B8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275968" y="4718160"/>
            <a:ext cx="1618168" cy="518841"/>
          </a:xfrm>
          <a:prstGeom prst="rect">
            <a:avLst/>
          </a:prstGeom>
        </p:spPr>
      </p:pic>
      <p:pic>
        <p:nvPicPr>
          <p:cNvPr id="11" name="Picture 2" descr="University logo | University brand | StaffNet | The ...">
            <a:hlinkClick r:id="rId9"/>
            <a:extLst>
              <a:ext uri="{FF2B5EF4-FFF2-40B4-BE49-F238E27FC236}">
                <a16:creationId xmlns:a16="http://schemas.microsoft.com/office/drawing/2014/main" id="{84780EE4-8202-4CC8-ACA3-CB53A749A607}"/>
              </a:ext>
            </a:extLst>
          </p:cNvPr>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l="16871" t="18643" r="18330" b="16091"/>
          <a:stretch/>
        </p:blipFill>
        <p:spPr bwMode="auto">
          <a:xfrm>
            <a:off x="2199208" y="4698358"/>
            <a:ext cx="1508226" cy="6866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Branding | University of Strathclyde">
            <a:hlinkClick r:id="rId11"/>
            <a:extLst>
              <a:ext uri="{FF2B5EF4-FFF2-40B4-BE49-F238E27FC236}">
                <a16:creationId xmlns:a16="http://schemas.microsoft.com/office/drawing/2014/main" id="{FBDABE94-FA9B-1E6F-6934-5EC04E38943F}"/>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18562" b="18985"/>
          <a:stretch/>
        </p:blipFill>
        <p:spPr bwMode="auto">
          <a:xfrm>
            <a:off x="3312797" y="5624963"/>
            <a:ext cx="1451606" cy="453287"/>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a:hlinkClick r:id="rId13"/>
            <a:extLst>
              <a:ext uri="{FF2B5EF4-FFF2-40B4-BE49-F238E27FC236}">
                <a16:creationId xmlns:a16="http://schemas.microsoft.com/office/drawing/2014/main" id="{0D3E336B-B1D9-CAF2-AA77-23F9EE2103EE}"/>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r="65651"/>
          <a:stretch/>
        </p:blipFill>
        <p:spPr>
          <a:xfrm>
            <a:off x="3946093" y="4546409"/>
            <a:ext cx="1356098" cy="901437"/>
          </a:xfrm>
          <a:prstGeom prst="rect">
            <a:avLst/>
          </a:prstGeom>
        </p:spPr>
      </p:pic>
    </p:spTree>
    <p:extLst>
      <p:ext uri="{BB962C8B-B14F-4D97-AF65-F5344CB8AC3E}">
        <p14:creationId xmlns:p14="http://schemas.microsoft.com/office/powerpoint/2010/main" val="325518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952816-5295-4039-1171-545A1478FACE}"/>
              </a:ext>
            </a:extLst>
          </p:cNvPr>
          <p:cNvSpPr>
            <a:spLocks noGrp="1"/>
          </p:cNvSpPr>
          <p:nvPr>
            <p:ph type="dt" sz="half" idx="10"/>
          </p:nvPr>
        </p:nvSpPr>
        <p:spPr/>
        <p:txBody>
          <a:bodyPr/>
          <a:lstStyle/>
          <a:p>
            <a:fld id="{08396D06-B20A-AA4F-994B-482BDD40329F}" type="datetime1">
              <a:rPr lang="en-GB" smtClean="0"/>
              <a:t>20/02/2025</a:t>
            </a:fld>
            <a:endParaRPr lang="en-US"/>
          </a:p>
        </p:txBody>
      </p:sp>
      <p:sp>
        <p:nvSpPr>
          <p:cNvPr id="3" name="Footer Placeholder 2">
            <a:extLst>
              <a:ext uri="{FF2B5EF4-FFF2-40B4-BE49-F238E27FC236}">
                <a16:creationId xmlns:a16="http://schemas.microsoft.com/office/drawing/2014/main" id="{B0559008-203F-C570-AC6A-62374F60A987}"/>
              </a:ext>
            </a:extLst>
          </p:cNvPr>
          <p:cNvSpPr>
            <a:spLocks noGrp="1"/>
          </p:cNvSpPr>
          <p:nvPr>
            <p:ph type="ftr" sz="quarter" idx="11"/>
          </p:nvPr>
        </p:nvSpPr>
        <p:spPr/>
        <p:txBody>
          <a:bodyPr/>
          <a:lstStyle/>
          <a:p>
            <a:r>
              <a:rPr lang="en-US"/>
              <a:t>Boogret</a:t>
            </a:r>
          </a:p>
        </p:txBody>
      </p:sp>
      <p:sp>
        <p:nvSpPr>
          <p:cNvPr id="4" name="Slide Number Placeholder 3">
            <a:extLst>
              <a:ext uri="{FF2B5EF4-FFF2-40B4-BE49-F238E27FC236}">
                <a16:creationId xmlns:a16="http://schemas.microsoft.com/office/drawing/2014/main" id="{D16944C2-181F-FA06-6F55-892D4DF69C12}"/>
              </a:ext>
            </a:extLst>
          </p:cNvPr>
          <p:cNvSpPr>
            <a:spLocks noGrp="1"/>
          </p:cNvSpPr>
          <p:nvPr>
            <p:ph type="sldNum" sz="quarter" idx="12"/>
          </p:nvPr>
        </p:nvSpPr>
        <p:spPr/>
        <p:txBody>
          <a:bodyPr/>
          <a:lstStyle/>
          <a:p>
            <a:fld id="{CAFAB811-E27D-034E-9503-F15292FF9485}" type="slidenum">
              <a:rPr lang="en-US" smtClean="0"/>
              <a:t>‹#›</a:t>
            </a:fld>
            <a:endParaRPr lang="en-US"/>
          </a:p>
        </p:txBody>
      </p:sp>
      <p:sp>
        <p:nvSpPr>
          <p:cNvPr id="5" name="Rounded Rectangle 4">
            <a:extLst>
              <a:ext uri="{FF2B5EF4-FFF2-40B4-BE49-F238E27FC236}">
                <a16:creationId xmlns:a16="http://schemas.microsoft.com/office/drawing/2014/main" id="{8A79A4FE-557A-8304-4C96-EBC6B26E9033}"/>
              </a:ext>
            </a:extLst>
          </p:cNvPr>
          <p:cNvSpPr/>
          <p:nvPr userDrawn="1"/>
        </p:nvSpPr>
        <p:spPr>
          <a:xfrm>
            <a:off x="36616" y="6286274"/>
            <a:ext cx="10364354" cy="45719"/>
          </a:xfrm>
          <a:prstGeom prst="roundRect">
            <a:avLst/>
          </a:prstGeom>
          <a:solidFill>
            <a:srgbClr val="0054A6"/>
          </a:solidFill>
          <a:ln cap="rnd">
            <a:no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The Cockcroft Institute | Accelerator Science and Technology">
            <a:extLst>
              <a:ext uri="{FF2B5EF4-FFF2-40B4-BE49-F238E27FC236}">
                <a16:creationId xmlns:a16="http://schemas.microsoft.com/office/drawing/2014/main" id="{9574FEF8-F151-33A9-B4F8-F88626403F0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69484" y="5262437"/>
            <a:ext cx="1932709" cy="1093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172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1EAEE-E7A3-D79F-B027-9C4CD6FD171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9046383-D99D-B57E-C0FA-9B8C83CFC93B}"/>
              </a:ext>
            </a:extLst>
          </p:cNvPr>
          <p:cNvSpPr>
            <a:spLocks noGrp="1"/>
          </p:cNvSpPr>
          <p:nvPr>
            <p:ph type="dt" sz="half" idx="10"/>
          </p:nvPr>
        </p:nvSpPr>
        <p:spPr/>
        <p:txBody>
          <a:bodyPr/>
          <a:lstStyle/>
          <a:p>
            <a:fld id="{FFAB732A-7E56-AD45-85CF-2AF54F1DE944}" type="datetime1">
              <a:rPr lang="en-GB" smtClean="0"/>
              <a:t>20/02/2025</a:t>
            </a:fld>
            <a:endParaRPr lang="en-US"/>
          </a:p>
        </p:txBody>
      </p:sp>
      <p:sp>
        <p:nvSpPr>
          <p:cNvPr id="4" name="Footer Placeholder 3">
            <a:extLst>
              <a:ext uri="{FF2B5EF4-FFF2-40B4-BE49-F238E27FC236}">
                <a16:creationId xmlns:a16="http://schemas.microsoft.com/office/drawing/2014/main" id="{36F667CD-2E85-A4E6-3A44-A39ACF78CE4D}"/>
              </a:ext>
            </a:extLst>
          </p:cNvPr>
          <p:cNvSpPr>
            <a:spLocks noGrp="1"/>
          </p:cNvSpPr>
          <p:nvPr>
            <p:ph type="ftr" sz="quarter" idx="11"/>
          </p:nvPr>
        </p:nvSpPr>
        <p:spPr/>
        <p:txBody>
          <a:bodyPr/>
          <a:lstStyle/>
          <a:p>
            <a:r>
              <a:rPr lang="en-US"/>
              <a:t>Boogret</a:t>
            </a:r>
          </a:p>
        </p:txBody>
      </p:sp>
      <p:sp>
        <p:nvSpPr>
          <p:cNvPr id="5" name="Slide Number Placeholder 4">
            <a:extLst>
              <a:ext uri="{FF2B5EF4-FFF2-40B4-BE49-F238E27FC236}">
                <a16:creationId xmlns:a16="http://schemas.microsoft.com/office/drawing/2014/main" id="{9AFEC632-9C3F-7383-A739-2D92E2C27B37}"/>
              </a:ext>
            </a:extLst>
          </p:cNvPr>
          <p:cNvSpPr>
            <a:spLocks noGrp="1"/>
          </p:cNvSpPr>
          <p:nvPr>
            <p:ph type="sldNum" sz="quarter" idx="12"/>
          </p:nvPr>
        </p:nvSpPr>
        <p:spPr/>
        <p:txBody>
          <a:bodyPr/>
          <a:lstStyle/>
          <a:p>
            <a:fld id="{CAFAB811-E27D-034E-9503-F15292FF9485}" type="slidenum">
              <a:rPr lang="en-US" smtClean="0"/>
              <a:t>‹#›</a:t>
            </a:fld>
            <a:endParaRPr lang="en-US"/>
          </a:p>
        </p:txBody>
      </p:sp>
    </p:spTree>
    <p:extLst>
      <p:ext uri="{BB962C8B-B14F-4D97-AF65-F5344CB8AC3E}">
        <p14:creationId xmlns:p14="http://schemas.microsoft.com/office/powerpoint/2010/main" val="2017106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1FA83-8669-F75A-0D11-0023F02BC6A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7FD21B6-731D-8E62-0658-D4DC549B29F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B0CF1BA-D2BA-9876-185A-B4746994FBBA}"/>
              </a:ext>
            </a:extLst>
          </p:cNvPr>
          <p:cNvSpPr>
            <a:spLocks noGrp="1"/>
          </p:cNvSpPr>
          <p:nvPr>
            <p:ph type="dt" sz="half" idx="10"/>
          </p:nvPr>
        </p:nvSpPr>
        <p:spPr/>
        <p:txBody>
          <a:bodyPr/>
          <a:lstStyle/>
          <a:p>
            <a:fld id="{EC9A2B79-9F4C-3849-A2F5-A890773149FE}" type="datetime1">
              <a:rPr lang="en-GB" smtClean="0"/>
              <a:t>20/02/2025</a:t>
            </a:fld>
            <a:endParaRPr lang="en-US"/>
          </a:p>
        </p:txBody>
      </p:sp>
      <p:sp>
        <p:nvSpPr>
          <p:cNvPr id="5" name="Footer Placeholder 4">
            <a:extLst>
              <a:ext uri="{FF2B5EF4-FFF2-40B4-BE49-F238E27FC236}">
                <a16:creationId xmlns:a16="http://schemas.microsoft.com/office/drawing/2014/main" id="{D66425FA-3D84-BAA4-0892-8588D0407610}"/>
              </a:ext>
            </a:extLst>
          </p:cNvPr>
          <p:cNvSpPr>
            <a:spLocks noGrp="1"/>
          </p:cNvSpPr>
          <p:nvPr>
            <p:ph type="ftr" sz="quarter" idx="11"/>
          </p:nvPr>
        </p:nvSpPr>
        <p:spPr/>
        <p:txBody>
          <a:bodyPr/>
          <a:lstStyle/>
          <a:p>
            <a:r>
              <a:rPr lang="en-US"/>
              <a:t>Boogret</a:t>
            </a:r>
          </a:p>
        </p:txBody>
      </p:sp>
      <p:sp>
        <p:nvSpPr>
          <p:cNvPr id="6" name="Slide Number Placeholder 5">
            <a:extLst>
              <a:ext uri="{FF2B5EF4-FFF2-40B4-BE49-F238E27FC236}">
                <a16:creationId xmlns:a16="http://schemas.microsoft.com/office/drawing/2014/main" id="{E65A70D1-4762-8934-420A-B9B3591292C5}"/>
              </a:ext>
            </a:extLst>
          </p:cNvPr>
          <p:cNvSpPr>
            <a:spLocks noGrp="1"/>
          </p:cNvSpPr>
          <p:nvPr>
            <p:ph type="sldNum" sz="quarter" idx="12"/>
          </p:nvPr>
        </p:nvSpPr>
        <p:spPr/>
        <p:txBody>
          <a:bodyPr/>
          <a:lstStyle/>
          <a:p>
            <a:fld id="{5327DB2D-3B8D-1E41-A0EA-DD84239D5FB4}" type="slidenum">
              <a:rPr lang="en-US" smtClean="0"/>
              <a:t>‹#›</a:t>
            </a:fld>
            <a:endParaRPr lang="en-US"/>
          </a:p>
        </p:txBody>
      </p:sp>
    </p:spTree>
    <p:extLst>
      <p:ext uri="{BB962C8B-B14F-4D97-AF65-F5344CB8AC3E}">
        <p14:creationId xmlns:p14="http://schemas.microsoft.com/office/powerpoint/2010/main" val="2936484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8D147-8606-979F-7841-590EF488A5E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4C10F38-ED75-5320-42DB-F10AF5AD9626}"/>
              </a:ext>
            </a:extLst>
          </p:cNvPr>
          <p:cNvSpPr>
            <a:spLocks noGrp="1"/>
          </p:cNvSpPr>
          <p:nvPr>
            <p:ph sz="half" idx="1"/>
          </p:nvPr>
        </p:nvSpPr>
        <p:spPr>
          <a:xfrm>
            <a:off x="477982" y="1245497"/>
            <a:ext cx="5400000" cy="48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75BF80AF-D655-C44F-63E5-F7F574BB63E2}"/>
              </a:ext>
            </a:extLst>
          </p:cNvPr>
          <p:cNvSpPr>
            <a:spLocks noGrp="1"/>
          </p:cNvSpPr>
          <p:nvPr>
            <p:ph sz="half" idx="2"/>
          </p:nvPr>
        </p:nvSpPr>
        <p:spPr>
          <a:xfrm>
            <a:off x="6172200" y="1245497"/>
            <a:ext cx="5400000" cy="48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4">
            <a:extLst>
              <a:ext uri="{FF2B5EF4-FFF2-40B4-BE49-F238E27FC236}">
                <a16:creationId xmlns:a16="http://schemas.microsoft.com/office/drawing/2014/main" id="{25EC91F7-7DA0-BEC7-73D8-7C0AFCCA73E1}"/>
              </a:ext>
            </a:extLst>
          </p:cNvPr>
          <p:cNvSpPr>
            <a:spLocks noGrp="1"/>
          </p:cNvSpPr>
          <p:nvPr>
            <p:ph type="dt" sz="half" idx="10"/>
          </p:nvPr>
        </p:nvSpPr>
        <p:spPr/>
        <p:txBody>
          <a:bodyPr/>
          <a:lstStyle/>
          <a:p>
            <a:fld id="{12D1A540-4656-A24F-B8C0-EBA72D4B6CDE}" type="datetime1">
              <a:rPr lang="en-GB" smtClean="0"/>
              <a:t>20/02/2025</a:t>
            </a:fld>
            <a:endParaRPr lang="en-US"/>
          </a:p>
        </p:txBody>
      </p:sp>
      <p:sp>
        <p:nvSpPr>
          <p:cNvPr id="6" name="Footer Placeholder 5">
            <a:extLst>
              <a:ext uri="{FF2B5EF4-FFF2-40B4-BE49-F238E27FC236}">
                <a16:creationId xmlns:a16="http://schemas.microsoft.com/office/drawing/2014/main" id="{A138454B-0A52-62FC-8770-15EE5E4F93F0}"/>
              </a:ext>
            </a:extLst>
          </p:cNvPr>
          <p:cNvSpPr>
            <a:spLocks noGrp="1"/>
          </p:cNvSpPr>
          <p:nvPr>
            <p:ph type="ftr" sz="quarter" idx="11"/>
          </p:nvPr>
        </p:nvSpPr>
        <p:spPr/>
        <p:txBody>
          <a:bodyPr/>
          <a:lstStyle/>
          <a:p>
            <a:r>
              <a:rPr lang="en-US"/>
              <a:t>Boogret</a:t>
            </a:r>
          </a:p>
        </p:txBody>
      </p:sp>
      <p:sp>
        <p:nvSpPr>
          <p:cNvPr id="7" name="Slide Number Placeholder 6">
            <a:extLst>
              <a:ext uri="{FF2B5EF4-FFF2-40B4-BE49-F238E27FC236}">
                <a16:creationId xmlns:a16="http://schemas.microsoft.com/office/drawing/2014/main" id="{E0C09294-B6A7-DAE2-4DDA-DA9C7C204026}"/>
              </a:ext>
            </a:extLst>
          </p:cNvPr>
          <p:cNvSpPr>
            <a:spLocks noGrp="1"/>
          </p:cNvSpPr>
          <p:nvPr>
            <p:ph type="sldNum" sz="quarter" idx="12"/>
          </p:nvPr>
        </p:nvSpPr>
        <p:spPr/>
        <p:txBody>
          <a:bodyPr/>
          <a:lstStyle/>
          <a:p>
            <a:fld id="{CAFAB811-E27D-034E-9503-F15292FF9485}" type="slidenum">
              <a:rPr lang="en-US" smtClean="0"/>
              <a:t>‹#›</a:t>
            </a:fld>
            <a:endParaRPr lang="en-US"/>
          </a:p>
        </p:txBody>
      </p:sp>
    </p:spTree>
    <p:extLst>
      <p:ext uri="{BB962C8B-B14F-4D97-AF65-F5344CB8AC3E}">
        <p14:creationId xmlns:p14="http://schemas.microsoft.com/office/powerpoint/2010/main" val="1315745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8D147-8606-979F-7841-590EF488A5E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4C10F38-ED75-5320-42DB-F10AF5AD9626}"/>
              </a:ext>
            </a:extLst>
          </p:cNvPr>
          <p:cNvSpPr>
            <a:spLocks noGrp="1"/>
          </p:cNvSpPr>
          <p:nvPr>
            <p:ph sz="half" idx="1"/>
          </p:nvPr>
        </p:nvSpPr>
        <p:spPr>
          <a:xfrm>
            <a:off x="477982" y="1245498"/>
            <a:ext cx="11094218" cy="231141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75BF80AF-D655-C44F-63E5-F7F574BB63E2}"/>
              </a:ext>
            </a:extLst>
          </p:cNvPr>
          <p:cNvSpPr>
            <a:spLocks noGrp="1"/>
          </p:cNvSpPr>
          <p:nvPr>
            <p:ph sz="half" idx="2"/>
          </p:nvPr>
        </p:nvSpPr>
        <p:spPr>
          <a:xfrm>
            <a:off x="477982" y="3794078"/>
            <a:ext cx="11094218" cy="231141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4">
            <a:extLst>
              <a:ext uri="{FF2B5EF4-FFF2-40B4-BE49-F238E27FC236}">
                <a16:creationId xmlns:a16="http://schemas.microsoft.com/office/drawing/2014/main" id="{25EC91F7-7DA0-BEC7-73D8-7C0AFCCA73E1}"/>
              </a:ext>
            </a:extLst>
          </p:cNvPr>
          <p:cNvSpPr>
            <a:spLocks noGrp="1"/>
          </p:cNvSpPr>
          <p:nvPr>
            <p:ph type="dt" sz="half" idx="10"/>
          </p:nvPr>
        </p:nvSpPr>
        <p:spPr/>
        <p:txBody>
          <a:bodyPr/>
          <a:lstStyle/>
          <a:p>
            <a:fld id="{34C8796F-B902-E24A-BDA6-F5BC37A4AF9D}" type="datetime1">
              <a:rPr lang="en-GB" smtClean="0"/>
              <a:t>20/02/2025</a:t>
            </a:fld>
            <a:endParaRPr lang="en-US"/>
          </a:p>
        </p:txBody>
      </p:sp>
      <p:sp>
        <p:nvSpPr>
          <p:cNvPr id="6" name="Footer Placeholder 5">
            <a:extLst>
              <a:ext uri="{FF2B5EF4-FFF2-40B4-BE49-F238E27FC236}">
                <a16:creationId xmlns:a16="http://schemas.microsoft.com/office/drawing/2014/main" id="{A138454B-0A52-62FC-8770-15EE5E4F93F0}"/>
              </a:ext>
            </a:extLst>
          </p:cNvPr>
          <p:cNvSpPr>
            <a:spLocks noGrp="1"/>
          </p:cNvSpPr>
          <p:nvPr>
            <p:ph type="ftr" sz="quarter" idx="11"/>
          </p:nvPr>
        </p:nvSpPr>
        <p:spPr/>
        <p:txBody>
          <a:bodyPr/>
          <a:lstStyle/>
          <a:p>
            <a:r>
              <a:rPr lang="en-US"/>
              <a:t>Boogret</a:t>
            </a:r>
          </a:p>
        </p:txBody>
      </p:sp>
      <p:sp>
        <p:nvSpPr>
          <p:cNvPr id="7" name="Slide Number Placeholder 6">
            <a:extLst>
              <a:ext uri="{FF2B5EF4-FFF2-40B4-BE49-F238E27FC236}">
                <a16:creationId xmlns:a16="http://schemas.microsoft.com/office/drawing/2014/main" id="{E0C09294-B6A7-DAE2-4DDA-DA9C7C204026}"/>
              </a:ext>
            </a:extLst>
          </p:cNvPr>
          <p:cNvSpPr>
            <a:spLocks noGrp="1"/>
          </p:cNvSpPr>
          <p:nvPr>
            <p:ph type="sldNum" sz="quarter" idx="12"/>
          </p:nvPr>
        </p:nvSpPr>
        <p:spPr/>
        <p:txBody>
          <a:bodyPr/>
          <a:lstStyle/>
          <a:p>
            <a:fld id="{CAFAB811-E27D-034E-9503-F15292FF9485}" type="slidenum">
              <a:rPr lang="en-US" smtClean="0"/>
              <a:t>‹#›</a:t>
            </a:fld>
            <a:endParaRPr lang="en-US"/>
          </a:p>
        </p:txBody>
      </p:sp>
    </p:spTree>
    <p:extLst>
      <p:ext uri="{BB962C8B-B14F-4D97-AF65-F5344CB8AC3E}">
        <p14:creationId xmlns:p14="http://schemas.microsoft.com/office/powerpoint/2010/main" val="4067587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8D147-8606-979F-7841-590EF488A5E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4C10F38-ED75-5320-42DB-F10AF5AD9626}"/>
              </a:ext>
            </a:extLst>
          </p:cNvPr>
          <p:cNvSpPr>
            <a:spLocks noGrp="1"/>
          </p:cNvSpPr>
          <p:nvPr>
            <p:ph sz="half" idx="1"/>
          </p:nvPr>
        </p:nvSpPr>
        <p:spPr>
          <a:xfrm>
            <a:off x="477982" y="1245497"/>
            <a:ext cx="5400000" cy="48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75BF80AF-D655-C44F-63E5-F7F574BB63E2}"/>
              </a:ext>
            </a:extLst>
          </p:cNvPr>
          <p:cNvSpPr>
            <a:spLocks noGrp="1"/>
          </p:cNvSpPr>
          <p:nvPr>
            <p:ph sz="half" idx="2"/>
          </p:nvPr>
        </p:nvSpPr>
        <p:spPr>
          <a:xfrm>
            <a:off x="6172200" y="1245497"/>
            <a:ext cx="5400000" cy="48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4">
            <a:extLst>
              <a:ext uri="{FF2B5EF4-FFF2-40B4-BE49-F238E27FC236}">
                <a16:creationId xmlns:a16="http://schemas.microsoft.com/office/drawing/2014/main" id="{25EC91F7-7DA0-BEC7-73D8-7C0AFCCA73E1}"/>
              </a:ext>
            </a:extLst>
          </p:cNvPr>
          <p:cNvSpPr>
            <a:spLocks noGrp="1"/>
          </p:cNvSpPr>
          <p:nvPr>
            <p:ph type="dt" sz="half" idx="10"/>
          </p:nvPr>
        </p:nvSpPr>
        <p:spPr/>
        <p:txBody>
          <a:bodyPr/>
          <a:lstStyle/>
          <a:p>
            <a:fld id="{45730A4E-EA99-0C44-946A-612527A939D9}" type="datetime1">
              <a:rPr lang="en-GB" smtClean="0"/>
              <a:t>20/02/2025</a:t>
            </a:fld>
            <a:endParaRPr lang="en-US"/>
          </a:p>
        </p:txBody>
      </p:sp>
      <p:sp>
        <p:nvSpPr>
          <p:cNvPr id="6" name="Footer Placeholder 5">
            <a:extLst>
              <a:ext uri="{FF2B5EF4-FFF2-40B4-BE49-F238E27FC236}">
                <a16:creationId xmlns:a16="http://schemas.microsoft.com/office/drawing/2014/main" id="{A138454B-0A52-62FC-8770-15EE5E4F93F0}"/>
              </a:ext>
            </a:extLst>
          </p:cNvPr>
          <p:cNvSpPr>
            <a:spLocks noGrp="1"/>
          </p:cNvSpPr>
          <p:nvPr>
            <p:ph type="ftr" sz="quarter" idx="11"/>
          </p:nvPr>
        </p:nvSpPr>
        <p:spPr/>
        <p:txBody>
          <a:bodyPr/>
          <a:lstStyle/>
          <a:p>
            <a:r>
              <a:rPr lang="en-US"/>
              <a:t>Boogret</a:t>
            </a:r>
          </a:p>
        </p:txBody>
      </p:sp>
      <p:sp>
        <p:nvSpPr>
          <p:cNvPr id="7" name="Slide Number Placeholder 6">
            <a:extLst>
              <a:ext uri="{FF2B5EF4-FFF2-40B4-BE49-F238E27FC236}">
                <a16:creationId xmlns:a16="http://schemas.microsoft.com/office/drawing/2014/main" id="{E0C09294-B6A7-DAE2-4DDA-DA9C7C204026}"/>
              </a:ext>
            </a:extLst>
          </p:cNvPr>
          <p:cNvSpPr>
            <a:spLocks noGrp="1"/>
          </p:cNvSpPr>
          <p:nvPr>
            <p:ph type="sldNum" sz="quarter" idx="12"/>
          </p:nvPr>
        </p:nvSpPr>
        <p:spPr/>
        <p:txBody>
          <a:bodyPr/>
          <a:lstStyle/>
          <a:p>
            <a:fld id="{CAFAB811-E27D-034E-9503-F15292FF9485}" type="slidenum">
              <a:rPr lang="en-US" smtClean="0"/>
              <a:t>‹#›</a:t>
            </a:fld>
            <a:endParaRPr lang="en-US"/>
          </a:p>
        </p:txBody>
      </p:sp>
    </p:spTree>
    <p:extLst>
      <p:ext uri="{BB962C8B-B14F-4D97-AF65-F5344CB8AC3E}">
        <p14:creationId xmlns:p14="http://schemas.microsoft.com/office/powerpoint/2010/main" val="706762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C5A27-93C7-33B5-937D-17275D16DD71}"/>
              </a:ext>
            </a:extLst>
          </p:cNvPr>
          <p:cNvSpPr>
            <a:spLocks noGrp="1"/>
          </p:cNvSpPr>
          <p:nvPr>
            <p:ph type="title"/>
          </p:nvPr>
        </p:nvSpPr>
        <p:spPr>
          <a:xfrm>
            <a:off x="92597" y="5556"/>
            <a:ext cx="10096432" cy="1075100"/>
          </a:xfr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9AAF4BA3-7069-9266-2206-4332C93CB5DB}"/>
              </a:ext>
            </a:extLst>
          </p:cNvPr>
          <p:cNvSpPr>
            <a:spLocks noGrp="1"/>
          </p:cNvSpPr>
          <p:nvPr>
            <p:ph type="body" idx="1"/>
          </p:nvPr>
        </p:nvSpPr>
        <p:spPr>
          <a:xfrm>
            <a:off x="477982" y="1252239"/>
            <a:ext cx="5400000"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10B27951-7824-E8DB-A716-8A823DEA76D9}"/>
              </a:ext>
            </a:extLst>
          </p:cNvPr>
          <p:cNvSpPr>
            <a:spLocks noGrp="1"/>
          </p:cNvSpPr>
          <p:nvPr>
            <p:ph sz="half" idx="2"/>
          </p:nvPr>
        </p:nvSpPr>
        <p:spPr>
          <a:xfrm>
            <a:off x="477982" y="2106025"/>
            <a:ext cx="5400000" cy="39994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6F167F6-B6A3-8066-E5DA-9AFF9E83723D}"/>
              </a:ext>
            </a:extLst>
          </p:cNvPr>
          <p:cNvSpPr>
            <a:spLocks noGrp="1"/>
          </p:cNvSpPr>
          <p:nvPr>
            <p:ph type="body" sz="quarter" idx="3"/>
          </p:nvPr>
        </p:nvSpPr>
        <p:spPr>
          <a:xfrm>
            <a:off x="6170611" y="1245497"/>
            <a:ext cx="5399999"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B676E17-A247-0251-6EB7-BECA078D45D7}"/>
              </a:ext>
            </a:extLst>
          </p:cNvPr>
          <p:cNvSpPr>
            <a:spLocks noGrp="1"/>
          </p:cNvSpPr>
          <p:nvPr>
            <p:ph sz="quarter" idx="4"/>
          </p:nvPr>
        </p:nvSpPr>
        <p:spPr>
          <a:xfrm>
            <a:off x="6170612" y="2106024"/>
            <a:ext cx="5399998" cy="399947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B38DC42-7EA4-0AC1-195C-8A732193B2D8}"/>
              </a:ext>
            </a:extLst>
          </p:cNvPr>
          <p:cNvSpPr>
            <a:spLocks noGrp="1"/>
          </p:cNvSpPr>
          <p:nvPr>
            <p:ph type="dt" sz="half" idx="10"/>
          </p:nvPr>
        </p:nvSpPr>
        <p:spPr/>
        <p:txBody>
          <a:bodyPr/>
          <a:lstStyle/>
          <a:p>
            <a:fld id="{865E6DFF-9773-DE4F-8476-DC66FF65E5A6}" type="datetime1">
              <a:rPr lang="en-GB" smtClean="0"/>
              <a:t>20/02/2025</a:t>
            </a:fld>
            <a:endParaRPr lang="en-US"/>
          </a:p>
        </p:txBody>
      </p:sp>
      <p:sp>
        <p:nvSpPr>
          <p:cNvPr id="8" name="Footer Placeholder 7">
            <a:extLst>
              <a:ext uri="{FF2B5EF4-FFF2-40B4-BE49-F238E27FC236}">
                <a16:creationId xmlns:a16="http://schemas.microsoft.com/office/drawing/2014/main" id="{E5A88340-7826-31E5-CBC0-22854A812658}"/>
              </a:ext>
            </a:extLst>
          </p:cNvPr>
          <p:cNvSpPr>
            <a:spLocks noGrp="1"/>
          </p:cNvSpPr>
          <p:nvPr>
            <p:ph type="ftr" sz="quarter" idx="11"/>
          </p:nvPr>
        </p:nvSpPr>
        <p:spPr/>
        <p:txBody>
          <a:bodyPr/>
          <a:lstStyle/>
          <a:p>
            <a:r>
              <a:rPr lang="en-US"/>
              <a:t>Boogret</a:t>
            </a:r>
          </a:p>
        </p:txBody>
      </p:sp>
      <p:sp>
        <p:nvSpPr>
          <p:cNvPr id="9" name="Slide Number Placeholder 8">
            <a:extLst>
              <a:ext uri="{FF2B5EF4-FFF2-40B4-BE49-F238E27FC236}">
                <a16:creationId xmlns:a16="http://schemas.microsoft.com/office/drawing/2014/main" id="{8C70F981-C5E9-487B-05EA-EE8D801D94C3}"/>
              </a:ext>
            </a:extLst>
          </p:cNvPr>
          <p:cNvSpPr>
            <a:spLocks noGrp="1"/>
          </p:cNvSpPr>
          <p:nvPr>
            <p:ph type="sldNum" sz="quarter" idx="12"/>
          </p:nvPr>
        </p:nvSpPr>
        <p:spPr/>
        <p:txBody>
          <a:bodyPr/>
          <a:lstStyle/>
          <a:p>
            <a:fld id="{CAFAB811-E27D-034E-9503-F15292FF9485}" type="slidenum">
              <a:rPr lang="en-US" smtClean="0"/>
              <a:t>‹#›</a:t>
            </a:fld>
            <a:endParaRPr lang="en-US"/>
          </a:p>
        </p:txBody>
      </p:sp>
    </p:spTree>
    <p:extLst>
      <p:ext uri="{BB962C8B-B14F-4D97-AF65-F5344CB8AC3E}">
        <p14:creationId xmlns:p14="http://schemas.microsoft.com/office/powerpoint/2010/main" val="547801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CDA81-4EED-0006-3F3C-76D2E0CA0777}"/>
              </a:ext>
            </a:extLst>
          </p:cNvPr>
          <p:cNvSpPr>
            <a:spLocks noGrp="1"/>
          </p:cNvSpPr>
          <p:nvPr>
            <p:ph type="title"/>
          </p:nvPr>
        </p:nvSpPr>
        <p:spPr/>
        <p:txBody>
          <a:body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8312217D-5EE7-E6AA-DF94-DACDA746C16C}"/>
              </a:ext>
            </a:extLst>
          </p:cNvPr>
          <p:cNvSpPr>
            <a:spLocks noGrp="1"/>
          </p:cNvSpPr>
          <p:nvPr>
            <p:ph type="dt" sz="half" idx="10"/>
          </p:nvPr>
        </p:nvSpPr>
        <p:spPr/>
        <p:txBody>
          <a:bodyPr/>
          <a:lstStyle/>
          <a:p>
            <a:fld id="{0154DE09-5ACC-E541-8FDB-EE999CFE291F}" type="datetime1">
              <a:rPr lang="en-GB" smtClean="0"/>
              <a:t>20/02/2025</a:t>
            </a:fld>
            <a:endParaRPr lang="en-US"/>
          </a:p>
        </p:txBody>
      </p:sp>
      <p:sp>
        <p:nvSpPr>
          <p:cNvPr id="4" name="Footer Placeholder 3">
            <a:extLst>
              <a:ext uri="{FF2B5EF4-FFF2-40B4-BE49-F238E27FC236}">
                <a16:creationId xmlns:a16="http://schemas.microsoft.com/office/drawing/2014/main" id="{AB90868D-E419-77E9-8444-429E760ADE5E}"/>
              </a:ext>
            </a:extLst>
          </p:cNvPr>
          <p:cNvSpPr>
            <a:spLocks noGrp="1"/>
          </p:cNvSpPr>
          <p:nvPr>
            <p:ph type="ftr" sz="quarter" idx="11"/>
          </p:nvPr>
        </p:nvSpPr>
        <p:spPr/>
        <p:txBody>
          <a:bodyPr/>
          <a:lstStyle/>
          <a:p>
            <a:r>
              <a:rPr lang="en-US"/>
              <a:t>Boogret</a:t>
            </a:r>
          </a:p>
        </p:txBody>
      </p:sp>
      <p:sp>
        <p:nvSpPr>
          <p:cNvPr id="5" name="Slide Number Placeholder 4">
            <a:extLst>
              <a:ext uri="{FF2B5EF4-FFF2-40B4-BE49-F238E27FC236}">
                <a16:creationId xmlns:a16="http://schemas.microsoft.com/office/drawing/2014/main" id="{79596DFF-C857-6074-8C1F-5D57AEA950F6}"/>
              </a:ext>
            </a:extLst>
          </p:cNvPr>
          <p:cNvSpPr>
            <a:spLocks noGrp="1"/>
          </p:cNvSpPr>
          <p:nvPr>
            <p:ph type="sldNum" sz="quarter" idx="12"/>
          </p:nvPr>
        </p:nvSpPr>
        <p:spPr/>
        <p:txBody>
          <a:bodyPr/>
          <a:lstStyle/>
          <a:p>
            <a:fld id="{CAFAB811-E27D-034E-9503-F15292FF9485}" type="slidenum">
              <a:rPr lang="en-US" smtClean="0"/>
              <a:t>‹#›</a:t>
            </a:fld>
            <a:endParaRPr lang="en-US"/>
          </a:p>
        </p:txBody>
      </p:sp>
      <p:sp>
        <p:nvSpPr>
          <p:cNvPr id="6" name="Content Placeholder 2">
            <a:extLst>
              <a:ext uri="{FF2B5EF4-FFF2-40B4-BE49-F238E27FC236}">
                <a16:creationId xmlns:a16="http://schemas.microsoft.com/office/drawing/2014/main" id="{3CEE822D-6BE1-7CC3-76B7-D563E01C51EC}"/>
              </a:ext>
            </a:extLst>
          </p:cNvPr>
          <p:cNvSpPr>
            <a:spLocks noGrp="1"/>
          </p:cNvSpPr>
          <p:nvPr>
            <p:ph sz="half" idx="1"/>
          </p:nvPr>
        </p:nvSpPr>
        <p:spPr>
          <a:xfrm>
            <a:off x="477982" y="1245497"/>
            <a:ext cx="5400000" cy="48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Content Placeholder 3">
            <a:extLst>
              <a:ext uri="{FF2B5EF4-FFF2-40B4-BE49-F238E27FC236}">
                <a16:creationId xmlns:a16="http://schemas.microsoft.com/office/drawing/2014/main" id="{108E522B-C8EF-C518-D426-B56188FAECBE}"/>
              </a:ext>
            </a:extLst>
          </p:cNvPr>
          <p:cNvSpPr>
            <a:spLocks noGrp="1"/>
          </p:cNvSpPr>
          <p:nvPr>
            <p:ph sz="half" idx="2"/>
          </p:nvPr>
        </p:nvSpPr>
        <p:spPr>
          <a:xfrm>
            <a:off x="6172200" y="1245497"/>
            <a:ext cx="5400000" cy="224302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3">
            <a:extLst>
              <a:ext uri="{FF2B5EF4-FFF2-40B4-BE49-F238E27FC236}">
                <a16:creationId xmlns:a16="http://schemas.microsoft.com/office/drawing/2014/main" id="{CAB0A189-7C8E-7F22-3CBE-98E825451A9D}"/>
              </a:ext>
            </a:extLst>
          </p:cNvPr>
          <p:cNvSpPr>
            <a:spLocks noGrp="1"/>
          </p:cNvSpPr>
          <p:nvPr>
            <p:ph sz="half" idx="13"/>
          </p:nvPr>
        </p:nvSpPr>
        <p:spPr>
          <a:xfrm>
            <a:off x="6172200" y="3862471"/>
            <a:ext cx="5400000" cy="224302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916041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CDA81-4EED-0006-3F3C-76D2E0CA0777}"/>
              </a:ext>
            </a:extLst>
          </p:cNvPr>
          <p:cNvSpPr>
            <a:spLocks noGrp="1"/>
          </p:cNvSpPr>
          <p:nvPr>
            <p:ph type="title"/>
          </p:nvPr>
        </p:nvSpPr>
        <p:spPr/>
        <p:txBody>
          <a:body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8312217D-5EE7-E6AA-DF94-DACDA746C16C}"/>
              </a:ext>
            </a:extLst>
          </p:cNvPr>
          <p:cNvSpPr>
            <a:spLocks noGrp="1"/>
          </p:cNvSpPr>
          <p:nvPr>
            <p:ph type="dt" sz="half" idx="10"/>
          </p:nvPr>
        </p:nvSpPr>
        <p:spPr/>
        <p:txBody>
          <a:bodyPr/>
          <a:lstStyle/>
          <a:p>
            <a:fld id="{8F36BC40-83B1-094F-99AD-47355CBC1E64}" type="datetime1">
              <a:rPr lang="en-GB" smtClean="0"/>
              <a:t>20/02/2025</a:t>
            </a:fld>
            <a:endParaRPr lang="en-US"/>
          </a:p>
        </p:txBody>
      </p:sp>
      <p:sp>
        <p:nvSpPr>
          <p:cNvPr id="4" name="Footer Placeholder 3">
            <a:extLst>
              <a:ext uri="{FF2B5EF4-FFF2-40B4-BE49-F238E27FC236}">
                <a16:creationId xmlns:a16="http://schemas.microsoft.com/office/drawing/2014/main" id="{AB90868D-E419-77E9-8444-429E760ADE5E}"/>
              </a:ext>
            </a:extLst>
          </p:cNvPr>
          <p:cNvSpPr>
            <a:spLocks noGrp="1"/>
          </p:cNvSpPr>
          <p:nvPr>
            <p:ph type="ftr" sz="quarter" idx="11"/>
          </p:nvPr>
        </p:nvSpPr>
        <p:spPr/>
        <p:txBody>
          <a:bodyPr/>
          <a:lstStyle/>
          <a:p>
            <a:r>
              <a:rPr lang="en-US"/>
              <a:t>Boogret</a:t>
            </a:r>
          </a:p>
        </p:txBody>
      </p:sp>
      <p:sp>
        <p:nvSpPr>
          <p:cNvPr id="5" name="Slide Number Placeholder 4">
            <a:extLst>
              <a:ext uri="{FF2B5EF4-FFF2-40B4-BE49-F238E27FC236}">
                <a16:creationId xmlns:a16="http://schemas.microsoft.com/office/drawing/2014/main" id="{79596DFF-C857-6074-8C1F-5D57AEA950F6}"/>
              </a:ext>
            </a:extLst>
          </p:cNvPr>
          <p:cNvSpPr>
            <a:spLocks noGrp="1"/>
          </p:cNvSpPr>
          <p:nvPr>
            <p:ph type="sldNum" sz="quarter" idx="12"/>
          </p:nvPr>
        </p:nvSpPr>
        <p:spPr/>
        <p:txBody>
          <a:bodyPr/>
          <a:lstStyle/>
          <a:p>
            <a:fld id="{CAFAB811-E27D-034E-9503-F15292FF9485}" type="slidenum">
              <a:rPr lang="en-US" smtClean="0"/>
              <a:t>‹#›</a:t>
            </a:fld>
            <a:endParaRPr lang="en-US"/>
          </a:p>
        </p:txBody>
      </p:sp>
      <p:sp>
        <p:nvSpPr>
          <p:cNvPr id="8" name="Content Placeholder 2">
            <a:extLst>
              <a:ext uri="{FF2B5EF4-FFF2-40B4-BE49-F238E27FC236}">
                <a16:creationId xmlns:a16="http://schemas.microsoft.com/office/drawing/2014/main" id="{365755DF-868E-11C2-972D-C6DE0EBAFEC3}"/>
              </a:ext>
            </a:extLst>
          </p:cNvPr>
          <p:cNvSpPr>
            <a:spLocks noGrp="1"/>
          </p:cNvSpPr>
          <p:nvPr>
            <p:ph sz="half" idx="13"/>
          </p:nvPr>
        </p:nvSpPr>
        <p:spPr>
          <a:xfrm>
            <a:off x="500982" y="1245495"/>
            <a:ext cx="3523604" cy="48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Content Placeholder 2">
            <a:extLst>
              <a:ext uri="{FF2B5EF4-FFF2-40B4-BE49-F238E27FC236}">
                <a16:creationId xmlns:a16="http://schemas.microsoft.com/office/drawing/2014/main" id="{B6B8D38B-82FC-F8A8-9AFC-493280C2B56E}"/>
              </a:ext>
            </a:extLst>
          </p:cNvPr>
          <p:cNvSpPr>
            <a:spLocks noGrp="1"/>
          </p:cNvSpPr>
          <p:nvPr>
            <p:ph sz="half" idx="14"/>
          </p:nvPr>
        </p:nvSpPr>
        <p:spPr>
          <a:xfrm>
            <a:off x="4264206" y="1245495"/>
            <a:ext cx="3523604" cy="48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Content Placeholder 2">
            <a:extLst>
              <a:ext uri="{FF2B5EF4-FFF2-40B4-BE49-F238E27FC236}">
                <a16:creationId xmlns:a16="http://schemas.microsoft.com/office/drawing/2014/main" id="{883A0798-D45F-D11D-2AA8-A8AE2957BD8A}"/>
              </a:ext>
            </a:extLst>
          </p:cNvPr>
          <p:cNvSpPr>
            <a:spLocks noGrp="1"/>
          </p:cNvSpPr>
          <p:nvPr>
            <p:ph sz="half" idx="15"/>
          </p:nvPr>
        </p:nvSpPr>
        <p:spPr>
          <a:xfrm>
            <a:off x="8048596" y="1245495"/>
            <a:ext cx="3523604" cy="48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079672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CDA81-4EED-0006-3F3C-76D2E0CA0777}"/>
              </a:ext>
            </a:extLst>
          </p:cNvPr>
          <p:cNvSpPr>
            <a:spLocks noGrp="1"/>
          </p:cNvSpPr>
          <p:nvPr>
            <p:ph type="title"/>
          </p:nvPr>
        </p:nvSpPr>
        <p:spPr/>
        <p:txBody>
          <a:body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8312217D-5EE7-E6AA-DF94-DACDA746C16C}"/>
              </a:ext>
            </a:extLst>
          </p:cNvPr>
          <p:cNvSpPr>
            <a:spLocks noGrp="1"/>
          </p:cNvSpPr>
          <p:nvPr>
            <p:ph type="dt" sz="half" idx="10"/>
          </p:nvPr>
        </p:nvSpPr>
        <p:spPr/>
        <p:txBody>
          <a:bodyPr/>
          <a:lstStyle/>
          <a:p>
            <a:fld id="{3B31506F-A110-BC4E-85E4-8E080BF2D23E}" type="datetime1">
              <a:rPr lang="en-GB" smtClean="0"/>
              <a:t>20/02/2025</a:t>
            </a:fld>
            <a:endParaRPr lang="en-US"/>
          </a:p>
        </p:txBody>
      </p:sp>
      <p:sp>
        <p:nvSpPr>
          <p:cNvPr id="4" name="Footer Placeholder 3">
            <a:extLst>
              <a:ext uri="{FF2B5EF4-FFF2-40B4-BE49-F238E27FC236}">
                <a16:creationId xmlns:a16="http://schemas.microsoft.com/office/drawing/2014/main" id="{AB90868D-E419-77E9-8444-429E760ADE5E}"/>
              </a:ext>
            </a:extLst>
          </p:cNvPr>
          <p:cNvSpPr>
            <a:spLocks noGrp="1"/>
          </p:cNvSpPr>
          <p:nvPr>
            <p:ph type="ftr" sz="quarter" idx="11"/>
          </p:nvPr>
        </p:nvSpPr>
        <p:spPr/>
        <p:txBody>
          <a:bodyPr/>
          <a:lstStyle/>
          <a:p>
            <a:r>
              <a:rPr lang="en-US"/>
              <a:t>Boogret</a:t>
            </a:r>
          </a:p>
        </p:txBody>
      </p:sp>
      <p:sp>
        <p:nvSpPr>
          <p:cNvPr id="5" name="Slide Number Placeholder 4">
            <a:extLst>
              <a:ext uri="{FF2B5EF4-FFF2-40B4-BE49-F238E27FC236}">
                <a16:creationId xmlns:a16="http://schemas.microsoft.com/office/drawing/2014/main" id="{79596DFF-C857-6074-8C1F-5D57AEA950F6}"/>
              </a:ext>
            </a:extLst>
          </p:cNvPr>
          <p:cNvSpPr>
            <a:spLocks noGrp="1"/>
          </p:cNvSpPr>
          <p:nvPr>
            <p:ph type="sldNum" sz="quarter" idx="12"/>
          </p:nvPr>
        </p:nvSpPr>
        <p:spPr/>
        <p:txBody>
          <a:bodyPr/>
          <a:lstStyle/>
          <a:p>
            <a:fld id="{CAFAB811-E27D-034E-9503-F15292FF9485}" type="slidenum">
              <a:rPr lang="en-US" smtClean="0"/>
              <a:t>‹#›</a:t>
            </a:fld>
            <a:endParaRPr lang="en-US"/>
          </a:p>
        </p:txBody>
      </p:sp>
      <p:sp>
        <p:nvSpPr>
          <p:cNvPr id="6" name="Content Placeholder 3">
            <a:extLst>
              <a:ext uri="{FF2B5EF4-FFF2-40B4-BE49-F238E27FC236}">
                <a16:creationId xmlns:a16="http://schemas.microsoft.com/office/drawing/2014/main" id="{B7B46ECE-4981-1619-9B45-3705CB71E72A}"/>
              </a:ext>
            </a:extLst>
          </p:cNvPr>
          <p:cNvSpPr>
            <a:spLocks noGrp="1"/>
          </p:cNvSpPr>
          <p:nvPr>
            <p:ph sz="half" idx="2"/>
          </p:nvPr>
        </p:nvSpPr>
        <p:spPr>
          <a:xfrm>
            <a:off x="477982" y="3794078"/>
            <a:ext cx="11094218" cy="231141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Content Placeholder 3">
            <a:extLst>
              <a:ext uri="{FF2B5EF4-FFF2-40B4-BE49-F238E27FC236}">
                <a16:creationId xmlns:a16="http://schemas.microsoft.com/office/drawing/2014/main" id="{10481544-38BA-7A85-7F7C-F52967A75A05}"/>
              </a:ext>
            </a:extLst>
          </p:cNvPr>
          <p:cNvSpPr>
            <a:spLocks noGrp="1"/>
          </p:cNvSpPr>
          <p:nvPr>
            <p:ph sz="half" idx="13"/>
          </p:nvPr>
        </p:nvSpPr>
        <p:spPr>
          <a:xfrm>
            <a:off x="6172200" y="1245497"/>
            <a:ext cx="5400000" cy="224302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1D595DF1-4EF5-6FE6-11F7-467737251D6F}"/>
              </a:ext>
            </a:extLst>
          </p:cNvPr>
          <p:cNvSpPr>
            <a:spLocks noGrp="1"/>
          </p:cNvSpPr>
          <p:nvPr>
            <p:ph sz="half" idx="1"/>
          </p:nvPr>
        </p:nvSpPr>
        <p:spPr>
          <a:xfrm>
            <a:off x="477982" y="1245497"/>
            <a:ext cx="5400000" cy="224302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117023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2078F-AEFE-5A04-3559-D536D8AB242D}"/>
              </a:ext>
            </a:extLst>
          </p:cNvPr>
          <p:cNvSpPr>
            <a:spLocks noGrp="1"/>
          </p:cNvSpPr>
          <p:nvPr>
            <p:ph type="ctrTitle"/>
          </p:nvPr>
        </p:nvSpPr>
        <p:spPr>
          <a:xfrm>
            <a:off x="1524000" y="0"/>
            <a:ext cx="9144000" cy="2387600"/>
          </a:xfrm>
          <a:prstGeom prst="rect">
            <a:avLst/>
          </a:prstGeom>
        </p:spPr>
        <p:txBody>
          <a:bodyPr anchor="b"/>
          <a:lstStyle>
            <a:lvl1pPr algn="ctr">
              <a:defRPr sz="60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074A4270-FE5C-C1B4-CFD3-28DAE1356EA5}"/>
              </a:ext>
            </a:extLst>
          </p:cNvPr>
          <p:cNvSpPr>
            <a:spLocks noGrp="1"/>
          </p:cNvSpPr>
          <p:nvPr>
            <p:ph type="subTitle" idx="1"/>
          </p:nvPr>
        </p:nvSpPr>
        <p:spPr>
          <a:xfrm>
            <a:off x="1524000" y="2552618"/>
            <a:ext cx="9144000" cy="150922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909D3590-4D52-4D12-C631-4573C12D5370}"/>
              </a:ext>
            </a:extLst>
          </p:cNvPr>
          <p:cNvSpPr>
            <a:spLocks noGrp="1"/>
          </p:cNvSpPr>
          <p:nvPr>
            <p:ph type="dt" sz="half" idx="10"/>
          </p:nvPr>
        </p:nvSpPr>
        <p:spPr/>
        <p:txBody>
          <a:bodyPr/>
          <a:lstStyle/>
          <a:p>
            <a:fld id="{0E623339-E423-F848-BA88-F8A1B2D51968}" type="datetime1">
              <a:rPr lang="en-GB" smtClean="0"/>
              <a:t>20/02/2025</a:t>
            </a:fld>
            <a:endParaRPr lang="en-US"/>
          </a:p>
        </p:txBody>
      </p:sp>
      <p:sp>
        <p:nvSpPr>
          <p:cNvPr id="5" name="Footer Placeholder 4">
            <a:extLst>
              <a:ext uri="{FF2B5EF4-FFF2-40B4-BE49-F238E27FC236}">
                <a16:creationId xmlns:a16="http://schemas.microsoft.com/office/drawing/2014/main" id="{749D8B38-0B0F-ABE5-069B-EF41C7CF2C57}"/>
              </a:ext>
            </a:extLst>
          </p:cNvPr>
          <p:cNvSpPr>
            <a:spLocks noGrp="1"/>
          </p:cNvSpPr>
          <p:nvPr>
            <p:ph type="ftr" sz="quarter" idx="11"/>
          </p:nvPr>
        </p:nvSpPr>
        <p:spPr/>
        <p:txBody>
          <a:bodyPr/>
          <a:lstStyle/>
          <a:p>
            <a:r>
              <a:rPr lang="en-US"/>
              <a:t>Boogret</a:t>
            </a:r>
          </a:p>
        </p:txBody>
      </p:sp>
      <p:sp>
        <p:nvSpPr>
          <p:cNvPr id="6" name="Slide Number Placeholder 5">
            <a:extLst>
              <a:ext uri="{FF2B5EF4-FFF2-40B4-BE49-F238E27FC236}">
                <a16:creationId xmlns:a16="http://schemas.microsoft.com/office/drawing/2014/main" id="{4927FA30-5EC9-F0DE-48BD-8AD4EC6FE105}"/>
              </a:ext>
            </a:extLst>
          </p:cNvPr>
          <p:cNvSpPr>
            <a:spLocks noGrp="1"/>
          </p:cNvSpPr>
          <p:nvPr>
            <p:ph type="sldNum" sz="quarter" idx="12"/>
          </p:nvPr>
        </p:nvSpPr>
        <p:spPr/>
        <p:txBody>
          <a:bodyPr/>
          <a:lstStyle/>
          <a:p>
            <a:fld id="{00C027C3-6267-F442-95A0-4C7C18A35ED1}" type="slidenum">
              <a:rPr lang="en-US" smtClean="0"/>
              <a:t>‹#›</a:t>
            </a:fld>
            <a:endParaRPr lang="en-US"/>
          </a:p>
        </p:txBody>
      </p:sp>
      <p:sp>
        <p:nvSpPr>
          <p:cNvPr id="8" name="Rounded Rectangle 7">
            <a:extLst>
              <a:ext uri="{FF2B5EF4-FFF2-40B4-BE49-F238E27FC236}">
                <a16:creationId xmlns:a16="http://schemas.microsoft.com/office/drawing/2014/main" id="{B5C49A2E-19EA-1418-0FC3-2BF5EE21237F}"/>
              </a:ext>
            </a:extLst>
          </p:cNvPr>
          <p:cNvSpPr/>
          <p:nvPr userDrawn="1"/>
        </p:nvSpPr>
        <p:spPr>
          <a:xfrm>
            <a:off x="838200" y="2383224"/>
            <a:ext cx="10364354" cy="45719"/>
          </a:xfrm>
          <a:prstGeom prst="roundRect">
            <a:avLst/>
          </a:prstGeom>
          <a:solidFill>
            <a:srgbClr val="0054A6"/>
          </a:solidFill>
          <a:ln cap="rnd">
            <a:no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The Cockcroft Institute | Accelerator Science and Technology">
            <a:extLst>
              <a:ext uri="{FF2B5EF4-FFF2-40B4-BE49-F238E27FC236}">
                <a16:creationId xmlns:a16="http://schemas.microsoft.com/office/drawing/2014/main" id="{6465B44E-15F9-9EEC-CC67-507F6B4F690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5550" y="4289461"/>
            <a:ext cx="3793213" cy="214695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The University of Liverpool">
            <a:extLst>
              <a:ext uri="{FF2B5EF4-FFF2-40B4-BE49-F238E27FC236}">
                <a16:creationId xmlns:a16="http://schemas.microsoft.com/office/drawing/2014/main" id="{FC3EC143-B556-FC0C-CBA6-A71A36A7363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634785" y="5728113"/>
            <a:ext cx="3063234" cy="781367"/>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a:extLst>
              <a:ext uri="{FF2B5EF4-FFF2-40B4-BE49-F238E27FC236}">
                <a16:creationId xmlns:a16="http://schemas.microsoft.com/office/drawing/2014/main" id="{6AFCB078-3F07-2C9E-AAB9-C94AAE2D10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45266" y="4764396"/>
            <a:ext cx="2779037" cy="891056"/>
          </a:xfrm>
          <a:prstGeom prst="rect">
            <a:avLst/>
          </a:prstGeom>
        </p:spPr>
      </p:pic>
      <p:pic>
        <p:nvPicPr>
          <p:cNvPr id="2050" name="Picture 2" descr="University logo | University brand | StaffNet | The ...">
            <a:extLst>
              <a:ext uri="{FF2B5EF4-FFF2-40B4-BE49-F238E27FC236}">
                <a16:creationId xmlns:a16="http://schemas.microsoft.com/office/drawing/2014/main" id="{28352ADB-B5D2-DA6A-0372-75A1EB1D0D70}"/>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16871" t="18643" r="18330" b="16091"/>
          <a:stretch/>
        </p:blipFill>
        <p:spPr bwMode="auto">
          <a:xfrm>
            <a:off x="6501064" y="4607023"/>
            <a:ext cx="2590223" cy="117921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randing | University of Strathclyde">
            <a:extLst>
              <a:ext uri="{FF2B5EF4-FFF2-40B4-BE49-F238E27FC236}">
                <a16:creationId xmlns:a16="http://schemas.microsoft.com/office/drawing/2014/main" id="{B743528C-73AA-7530-783D-308CC0518448}"/>
              </a:ext>
            </a:extLst>
          </p:cNvPr>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18562" b="18985"/>
          <a:stretch/>
        </p:blipFill>
        <p:spPr bwMode="auto">
          <a:xfrm>
            <a:off x="8024041" y="5841447"/>
            <a:ext cx="2492982" cy="778473"/>
          </a:xfrm>
          <a:prstGeom prst="rect">
            <a:avLst/>
          </a:prstGeom>
          <a:noFill/>
          <a:extLst>
            <a:ext uri="{909E8E84-426E-40DD-AFC4-6F175D3DCCD1}">
              <a14:hiddenFill xmlns:a14="http://schemas.microsoft.com/office/drawing/2010/main">
                <a:solidFill>
                  <a:srgbClr val="FFFFFF"/>
                </a:solidFill>
              </a14:hiddenFill>
            </a:ext>
          </a:extLst>
        </p:spPr>
      </p:pic>
      <p:pic>
        <p:nvPicPr>
          <p:cNvPr id="12" name="Graphic 11">
            <a:extLst>
              <a:ext uri="{FF2B5EF4-FFF2-40B4-BE49-F238E27FC236}">
                <a16:creationId xmlns:a16="http://schemas.microsoft.com/office/drawing/2014/main" id="{82A05CBF-19A3-8EE3-5AD0-333B22C15F4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458498" y="4344332"/>
            <a:ext cx="6780318" cy="1548126"/>
          </a:xfrm>
          <a:prstGeom prst="rect">
            <a:avLst/>
          </a:prstGeom>
        </p:spPr>
      </p:pic>
    </p:spTree>
    <p:extLst>
      <p:ext uri="{BB962C8B-B14F-4D97-AF65-F5344CB8AC3E}">
        <p14:creationId xmlns:p14="http://schemas.microsoft.com/office/powerpoint/2010/main" val="25495080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CDA81-4EED-0006-3F3C-76D2E0CA0777}"/>
              </a:ext>
            </a:extLst>
          </p:cNvPr>
          <p:cNvSpPr>
            <a:spLocks noGrp="1"/>
          </p:cNvSpPr>
          <p:nvPr>
            <p:ph type="title"/>
          </p:nvPr>
        </p:nvSpPr>
        <p:spPr/>
        <p:txBody>
          <a:body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8312217D-5EE7-E6AA-DF94-DACDA746C16C}"/>
              </a:ext>
            </a:extLst>
          </p:cNvPr>
          <p:cNvSpPr>
            <a:spLocks noGrp="1"/>
          </p:cNvSpPr>
          <p:nvPr>
            <p:ph type="dt" sz="half" idx="10"/>
          </p:nvPr>
        </p:nvSpPr>
        <p:spPr/>
        <p:txBody>
          <a:bodyPr/>
          <a:lstStyle/>
          <a:p>
            <a:fld id="{B236580D-447A-874C-B79F-36FD4FB43513}" type="datetime1">
              <a:rPr lang="en-GB" smtClean="0"/>
              <a:t>20/02/2025</a:t>
            </a:fld>
            <a:endParaRPr lang="en-US"/>
          </a:p>
        </p:txBody>
      </p:sp>
      <p:sp>
        <p:nvSpPr>
          <p:cNvPr id="4" name="Footer Placeholder 3">
            <a:extLst>
              <a:ext uri="{FF2B5EF4-FFF2-40B4-BE49-F238E27FC236}">
                <a16:creationId xmlns:a16="http://schemas.microsoft.com/office/drawing/2014/main" id="{AB90868D-E419-77E9-8444-429E760ADE5E}"/>
              </a:ext>
            </a:extLst>
          </p:cNvPr>
          <p:cNvSpPr>
            <a:spLocks noGrp="1"/>
          </p:cNvSpPr>
          <p:nvPr>
            <p:ph type="ftr" sz="quarter" idx="11"/>
          </p:nvPr>
        </p:nvSpPr>
        <p:spPr/>
        <p:txBody>
          <a:bodyPr/>
          <a:lstStyle/>
          <a:p>
            <a:r>
              <a:rPr lang="en-US"/>
              <a:t>Boogret</a:t>
            </a:r>
          </a:p>
        </p:txBody>
      </p:sp>
      <p:sp>
        <p:nvSpPr>
          <p:cNvPr id="5" name="Slide Number Placeholder 4">
            <a:extLst>
              <a:ext uri="{FF2B5EF4-FFF2-40B4-BE49-F238E27FC236}">
                <a16:creationId xmlns:a16="http://schemas.microsoft.com/office/drawing/2014/main" id="{79596DFF-C857-6074-8C1F-5D57AEA950F6}"/>
              </a:ext>
            </a:extLst>
          </p:cNvPr>
          <p:cNvSpPr>
            <a:spLocks noGrp="1"/>
          </p:cNvSpPr>
          <p:nvPr>
            <p:ph type="sldNum" sz="quarter" idx="12"/>
          </p:nvPr>
        </p:nvSpPr>
        <p:spPr/>
        <p:txBody>
          <a:bodyPr/>
          <a:lstStyle/>
          <a:p>
            <a:fld id="{CAFAB811-E27D-034E-9503-F15292FF9485}" type="slidenum">
              <a:rPr lang="en-US" smtClean="0"/>
              <a:t>‹#›</a:t>
            </a:fld>
            <a:endParaRPr lang="en-US"/>
          </a:p>
        </p:txBody>
      </p:sp>
      <p:sp>
        <p:nvSpPr>
          <p:cNvPr id="7" name="Content Placeholder 3">
            <a:extLst>
              <a:ext uri="{FF2B5EF4-FFF2-40B4-BE49-F238E27FC236}">
                <a16:creationId xmlns:a16="http://schemas.microsoft.com/office/drawing/2014/main" id="{108E522B-C8EF-C518-D426-B56188FAECBE}"/>
              </a:ext>
            </a:extLst>
          </p:cNvPr>
          <p:cNvSpPr>
            <a:spLocks noGrp="1"/>
          </p:cNvSpPr>
          <p:nvPr>
            <p:ph sz="half" idx="2"/>
          </p:nvPr>
        </p:nvSpPr>
        <p:spPr>
          <a:xfrm>
            <a:off x="6172200" y="1245497"/>
            <a:ext cx="5400000" cy="224302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3">
            <a:extLst>
              <a:ext uri="{FF2B5EF4-FFF2-40B4-BE49-F238E27FC236}">
                <a16:creationId xmlns:a16="http://schemas.microsoft.com/office/drawing/2014/main" id="{CAB0A189-7C8E-7F22-3CBE-98E825451A9D}"/>
              </a:ext>
            </a:extLst>
          </p:cNvPr>
          <p:cNvSpPr>
            <a:spLocks noGrp="1"/>
          </p:cNvSpPr>
          <p:nvPr>
            <p:ph sz="half" idx="13"/>
          </p:nvPr>
        </p:nvSpPr>
        <p:spPr>
          <a:xfrm>
            <a:off x="6172200" y="3862471"/>
            <a:ext cx="5400000" cy="224302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3">
            <a:extLst>
              <a:ext uri="{FF2B5EF4-FFF2-40B4-BE49-F238E27FC236}">
                <a16:creationId xmlns:a16="http://schemas.microsoft.com/office/drawing/2014/main" id="{ABB8DD28-D63C-48C9-B697-11848F64A2D4}"/>
              </a:ext>
            </a:extLst>
          </p:cNvPr>
          <p:cNvSpPr>
            <a:spLocks noGrp="1"/>
          </p:cNvSpPr>
          <p:nvPr>
            <p:ph sz="half" idx="14"/>
          </p:nvPr>
        </p:nvSpPr>
        <p:spPr>
          <a:xfrm>
            <a:off x="477982" y="1245497"/>
            <a:ext cx="5400000" cy="224302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Content Placeholder 3">
            <a:extLst>
              <a:ext uri="{FF2B5EF4-FFF2-40B4-BE49-F238E27FC236}">
                <a16:creationId xmlns:a16="http://schemas.microsoft.com/office/drawing/2014/main" id="{AC469488-9EE1-41DB-6A2E-5017C4F766FB}"/>
              </a:ext>
            </a:extLst>
          </p:cNvPr>
          <p:cNvSpPr>
            <a:spLocks noGrp="1"/>
          </p:cNvSpPr>
          <p:nvPr>
            <p:ph sz="half" idx="15"/>
          </p:nvPr>
        </p:nvSpPr>
        <p:spPr>
          <a:xfrm>
            <a:off x="477982" y="3862471"/>
            <a:ext cx="5400000" cy="224302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393008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v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CDA81-4EED-0006-3F3C-76D2E0CA0777}"/>
              </a:ext>
            </a:extLst>
          </p:cNvPr>
          <p:cNvSpPr>
            <a:spLocks noGrp="1"/>
          </p:cNvSpPr>
          <p:nvPr>
            <p:ph type="title"/>
          </p:nvPr>
        </p:nvSpPr>
        <p:spPr/>
        <p:txBody>
          <a:body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8312217D-5EE7-E6AA-DF94-DACDA746C16C}"/>
              </a:ext>
            </a:extLst>
          </p:cNvPr>
          <p:cNvSpPr>
            <a:spLocks noGrp="1"/>
          </p:cNvSpPr>
          <p:nvPr>
            <p:ph type="dt" sz="half" idx="10"/>
          </p:nvPr>
        </p:nvSpPr>
        <p:spPr/>
        <p:txBody>
          <a:bodyPr/>
          <a:lstStyle/>
          <a:p>
            <a:fld id="{F5EDC327-0449-8946-9675-B6CEA501E257}" type="datetime1">
              <a:rPr lang="en-GB" smtClean="0"/>
              <a:t>20/02/2025</a:t>
            </a:fld>
            <a:endParaRPr lang="en-US"/>
          </a:p>
        </p:txBody>
      </p:sp>
      <p:sp>
        <p:nvSpPr>
          <p:cNvPr id="4" name="Footer Placeholder 3">
            <a:extLst>
              <a:ext uri="{FF2B5EF4-FFF2-40B4-BE49-F238E27FC236}">
                <a16:creationId xmlns:a16="http://schemas.microsoft.com/office/drawing/2014/main" id="{AB90868D-E419-77E9-8444-429E760ADE5E}"/>
              </a:ext>
            </a:extLst>
          </p:cNvPr>
          <p:cNvSpPr>
            <a:spLocks noGrp="1"/>
          </p:cNvSpPr>
          <p:nvPr>
            <p:ph type="ftr" sz="quarter" idx="11"/>
          </p:nvPr>
        </p:nvSpPr>
        <p:spPr/>
        <p:txBody>
          <a:bodyPr/>
          <a:lstStyle/>
          <a:p>
            <a:r>
              <a:rPr lang="en-US"/>
              <a:t>Boogret</a:t>
            </a:r>
          </a:p>
        </p:txBody>
      </p:sp>
      <p:sp>
        <p:nvSpPr>
          <p:cNvPr id="5" name="Slide Number Placeholder 4">
            <a:extLst>
              <a:ext uri="{FF2B5EF4-FFF2-40B4-BE49-F238E27FC236}">
                <a16:creationId xmlns:a16="http://schemas.microsoft.com/office/drawing/2014/main" id="{79596DFF-C857-6074-8C1F-5D57AEA950F6}"/>
              </a:ext>
            </a:extLst>
          </p:cNvPr>
          <p:cNvSpPr>
            <a:spLocks noGrp="1"/>
          </p:cNvSpPr>
          <p:nvPr>
            <p:ph type="sldNum" sz="quarter" idx="12"/>
          </p:nvPr>
        </p:nvSpPr>
        <p:spPr/>
        <p:txBody>
          <a:bodyPr/>
          <a:lstStyle/>
          <a:p>
            <a:fld id="{CAFAB811-E27D-034E-9503-F15292FF9485}" type="slidenum">
              <a:rPr lang="en-US" smtClean="0"/>
              <a:t>‹#›</a:t>
            </a:fld>
            <a:endParaRPr lang="en-US"/>
          </a:p>
        </p:txBody>
      </p:sp>
      <p:sp>
        <p:nvSpPr>
          <p:cNvPr id="7" name="Content Placeholder 3">
            <a:extLst>
              <a:ext uri="{FF2B5EF4-FFF2-40B4-BE49-F238E27FC236}">
                <a16:creationId xmlns:a16="http://schemas.microsoft.com/office/drawing/2014/main" id="{108E522B-C8EF-C518-D426-B56188FAECBE}"/>
              </a:ext>
            </a:extLst>
          </p:cNvPr>
          <p:cNvSpPr>
            <a:spLocks noGrp="1"/>
          </p:cNvSpPr>
          <p:nvPr>
            <p:ph sz="half" idx="2"/>
          </p:nvPr>
        </p:nvSpPr>
        <p:spPr>
          <a:xfrm>
            <a:off x="477982" y="4304873"/>
            <a:ext cx="4340598" cy="1692704"/>
          </a:xfrm>
        </p:spPr>
        <p:txBody>
          <a:bodyPr/>
          <a:lstStyle>
            <a:lvl1pPr>
              <a:defRPr sz="2000" b="1"/>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Content Placeholder 3">
            <a:extLst>
              <a:ext uri="{FF2B5EF4-FFF2-40B4-BE49-F238E27FC236}">
                <a16:creationId xmlns:a16="http://schemas.microsoft.com/office/drawing/2014/main" id="{AC469488-9EE1-41DB-6A2E-5017C4F766FB}"/>
              </a:ext>
            </a:extLst>
          </p:cNvPr>
          <p:cNvSpPr>
            <a:spLocks noGrp="1"/>
          </p:cNvSpPr>
          <p:nvPr>
            <p:ph sz="half" idx="15"/>
          </p:nvPr>
        </p:nvSpPr>
        <p:spPr>
          <a:xfrm>
            <a:off x="3472200" y="2546397"/>
            <a:ext cx="5400000" cy="2243026"/>
          </a:xfrm>
        </p:spPr>
        <p:txBody>
          <a:bodyPr/>
          <a:lstStyle>
            <a:lvl1pPr>
              <a:defRPr b="1"/>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3">
            <a:extLst>
              <a:ext uri="{FF2B5EF4-FFF2-40B4-BE49-F238E27FC236}">
                <a16:creationId xmlns:a16="http://schemas.microsoft.com/office/drawing/2014/main" id="{2F499707-395D-CBF8-11D9-B74CD3E01413}"/>
              </a:ext>
            </a:extLst>
          </p:cNvPr>
          <p:cNvSpPr>
            <a:spLocks noGrp="1"/>
          </p:cNvSpPr>
          <p:nvPr>
            <p:ph sz="half" idx="16"/>
          </p:nvPr>
        </p:nvSpPr>
        <p:spPr>
          <a:xfrm>
            <a:off x="467243" y="1273835"/>
            <a:ext cx="4340598" cy="1692704"/>
          </a:xfrm>
        </p:spPr>
        <p:txBody>
          <a:bodyPr/>
          <a:lstStyle>
            <a:lvl1pPr>
              <a:defRPr sz="2000" b="1"/>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Content Placeholder 3">
            <a:extLst>
              <a:ext uri="{FF2B5EF4-FFF2-40B4-BE49-F238E27FC236}">
                <a16:creationId xmlns:a16="http://schemas.microsoft.com/office/drawing/2014/main" id="{9C40BC97-2052-ADB6-CDA2-34C90E06FE56}"/>
              </a:ext>
            </a:extLst>
          </p:cNvPr>
          <p:cNvSpPr>
            <a:spLocks noGrp="1"/>
          </p:cNvSpPr>
          <p:nvPr>
            <p:ph sz="half" idx="17"/>
          </p:nvPr>
        </p:nvSpPr>
        <p:spPr>
          <a:xfrm>
            <a:off x="7231602" y="1273835"/>
            <a:ext cx="4340598" cy="1692704"/>
          </a:xfrm>
        </p:spPr>
        <p:txBody>
          <a:bodyPr/>
          <a:lstStyle>
            <a:lvl1pPr>
              <a:defRPr sz="2000" b="1"/>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3">
            <a:extLst>
              <a:ext uri="{FF2B5EF4-FFF2-40B4-BE49-F238E27FC236}">
                <a16:creationId xmlns:a16="http://schemas.microsoft.com/office/drawing/2014/main" id="{F8CCD6EE-91D1-79AB-D6E4-4768AB00B4AB}"/>
              </a:ext>
            </a:extLst>
          </p:cNvPr>
          <p:cNvSpPr>
            <a:spLocks noGrp="1"/>
          </p:cNvSpPr>
          <p:nvPr>
            <p:ph sz="half" idx="18"/>
          </p:nvPr>
        </p:nvSpPr>
        <p:spPr>
          <a:xfrm>
            <a:off x="7231602" y="4301844"/>
            <a:ext cx="4340598" cy="1692704"/>
          </a:xfrm>
        </p:spPr>
        <p:txBody>
          <a:bodyPr/>
          <a:lstStyle>
            <a:lvl1pPr>
              <a:defRPr sz="20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988813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2" descr="The Cockcroft Institute">
            <a:extLst>
              <a:ext uri="{FF2B5EF4-FFF2-40B4-BE49-F238E27FC236}">
                <a16:creationId xmlns:a16="http://schemas.microsoft.com/office/drawing/2014/main" id="{2CCA22FC-2A15-6948-43A2-DBE30571F812}"/>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6141" r="15260" b="30601"/>
          <a:stretch/>
        </p:blipFill>
        <p:spPr bwMode="auto">
          <a:xfrm>
            <a:off x="5633357" y="4539343"/>
            <a:ext cx="6558643" cy="23186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FF4BA8D-3368-1017-F440-431BCB74C733}"/>
              </a:ext>
            </a:extLst>
          </p:cNvPr>
          <p:cNvSpPr>
            <a:spLocks noGrp="1"/>
          </p:cNvSpPr>
          <p:nvPr>
            <p:ph type="title"/>
          </p:nvPr>
        </p:nvSpPr>
        <p:spPr>
          <a:xfrm>
            <a:off x="831850" y="0"/>
            <a:ext cx="10515600" cy="2852737"/>
          </a:xfrm>
          <a:prstGeom prst="rect">
            <a:avLst/>
          </a:prstGeom>
        </p:spPr>
        <p:txBody>
          <a:bodyPr anchor="b"/>
          <a:lstStyle>
            <a:lvl1pPr algn="ct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AB8E0766-406A-80D5-4BB6-8962629A0CFD}"/>
              </a:ext>
            </a:extLst>
          </p:cNvPr>
          <p:cNvSpPr>
            <a:spLocks noGrp="1"/>
          </p:cNvSpPr>
          <p:nvPr>
            <p:ph type="body" idx="1"/>
          </p:nvPr>
        </p:nvSpPr>
        <p:spPr>
          <a:xfrm>
            <a:off x="831850" y="2870200"/>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EACF436-3E0A-983F-CD59-43B0FB195BF6}"/>
              </a:ext>
            </a:extLst>
          </p:cNvPr>
          <p:cNvSpPr>
            <a:spLocks noGrp="1"/>
          </p:cNvSpPr>
          <p:nvPr>
            <p:ph type="dt" sz="half" idx="10"/>
          </p:nvPr>
        </p:nvSpPr>
        <p:spPr/>
        <p:txBody>
          <a:bodyPr/>
          <a:lstStyle/>
          <a:p>
            <a:fld id="{ABEF3854-17B5-DB40-9C8B-BBBF3C58A108}" type="datetime1">
              <a:rPr lang="en-GB" smtClean="0"/>
              <a:t>20/02/2025</a:t>
            </a:fld>
            <a:endParaRPr lang="en-US"/>
          </a:p>
        </p:txBody>
      </p:sp>
      <p:sp>
        <p:nvSpPr>
          <p:cNvPr id="5" name="Footer Placeholder 4">
            <a:extLst>
              <a:ext uri="{FF2B5EF4-FFF2-40B4-BE49-F238E27FC236}">
                <a16:creationId xmlns:a16="http://schemas.microsoft.com/office/drawing/2014/main" id="{F682C39F-63E9-E838-7D03-1B7555AB3AA3}"/>
              </a:ext>
            </a:extLst>
          </p:cNvPr>
          <p:cNvSpPr>
            <a:spLocks noGrp="1"/>
          </p:cNvSpPr>
          <p:nvPr>
            <p:ph type="ftr" sz="quarter" idx="11"/>
          </p:nvPr>
        </p:nvSpPr>
        <p:spPr/>
        <p:txBody>
          <a:bodyPr/>
          <a:lstStyle/>
          <a:p>
            <a:r>
              <a:rPr lang="en-US"/>
              <a:t>Boogret</a:t>
            </a:r>
          </a:p>
        </p:txBody>
      </p:sp>
      <p:sp>
        <p:nvSpPr>
          <p:cNvPr id="6" name="Slide Number Placeholder 5">
            <a:extLst>
              <a:ext uri="{FF2B5EF4-FFF2-40B4-BE49-F238E27FC236}">
                <a16:creationId xmlns:a16="http://schemas.microsoft.com/office/drawing/2014/main" id="{E08B73C8-194A-A8D5-F30F-AF5716E0B1B4}"/>
              </a:ext>
            </a:extLst>
          </p:cNvPr>
          <p:cNvSpPr>
            <a:spLocks noGrp="1"/>
          </p:cNvSpPr>
          <p:nvPr>
            <p:ph type="sldNum" sz="quarter" idx="12"/>
          </p:nvPr>
        </p:nvSpPr>
        <p:spPr/>
        <p:txBody>
          <a:bodyPr/>
          <a:lstStyle/>
          <a:p>
            <a:fld id="{00C027C3-6267-F442-95A0-4C7C18A35ED1}" type="slidenum">
              <a:rPr lang="en-US" smtClean="0"/>
              <a:t>‹#›</a:t>
            </a:fld>
            <a:endParaRPr lang="en-US"/>
          </a:p>
        </p:txBody>
      </p:sp>
      <p:sp>
        <p:nvSpPr>
          <p:cNvPr id="8" name="Rounded Rectangle 7">
            <a:extLst>
              <a:ext uri="{FF2B5EF4-FFF2-40B4-BE49-F238E27FC236}">
                <a16:creationId xmlns:a16="http://schemas.microsoft.com/office/drawing/2014/main" id="{ADFEA172-0C1E-17E7-6CCC-CA910D0B74CF}"/>
              </a:ext>
            </a:extLst>
          </p:cNvPr>
          <p:cNvSpPr/>
          <p:nvPr userDrawn="1"/>
        </p:nvSpPr>
        <p:spPr>
          <a:xfrm>
            <a:off x="838200" y="2807018"/>
            <a:ext cx="10364354" cy="45719"/>
          </a:xfrm>
          <a:prstGeom prst="roundRect">
            <a:avLst/>
          </a:prstGeom>
          <a:solidFill>
            <a:srgbClr val="0054A6"/>
          </a:solidFill>
          <a:ln cap="rnd">
            <a:no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The University of Liverpool">
            <a:extLst>
              <a:ext uri="{FF2B5EF4-FFF2-40B4-BE49-F238E27FC236}">
                <a16:creationId xmlns:a16="http://schemas.microsoft.com/office/drawing/2014/main" id="{F7A493BD-B8F1-9B6E-BC21-0DE7C55303C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71970" y="5623278"/>
            <a:ext cx="1783651" cy="454972"/>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a:extLst>
              <a:ext uri="{FF2B5EF4-FFF2-40B4-BE49-F238E27FC236}">
                <a16:creationId xmlns:a16="http://schemas.microsoft.com/office/drawing/2014/main" id="{D0B57B7C-1682-312E-970A-E1239E43041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75968" y="4718160"/>
            <a:ext cx="1618168" cy="518841"/>
          </a:xfrm>
          <a:prstGeom prst="rect">
            <a:avLst/>
          </a:prstGeom>
        </p:spPr>
      </p:pic>
      <p:pic>
        <p:nvPicPr>
          <p:cNvPr id="11" name="Picture 2" descr="University logo | University brand | StaffNet | The ...">
            <a:extLst>
              <a:ext uri="{FF2B5EF4-FFF2-40B4-BE49-F238E27FC236}">
                <a16:creationId xmlns:a16="http://schemas.microsoft.com/office/drawing/2014/main" id="{3D7A1545-F555-19D4-E69D-0BF3C389A984}"/>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16871" t="18643" r="18330" b="16091"/>
          <a:stretch/>
        </p:blipFill>
        <p:spPr bwMode="auto">
          <a:xfrm>
            <a:off x="2199208" y="4698358"/>
            <a:ext cx="1508226" cy="6866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Branding | University of Strathclyde">
            <a:extLst>
              <a:ext uri="{FF2B5EF4-FFF2-40B4-BE49-F238E27FC236}">
                <a16:creationId xmlns:a16="http://schemas.microsoft.com/office/drawing/2014/main" id="{26AB2BE5-1284-F0F6-2AD0-81049B1981ED}"/>
              </a:ext>
            </a:extLst>
          </p:cNvPr>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18562" b="18985"/>
          <a:stretch/>
        </p:blipFill>
        <p:spPr bwMode="auto">
          <a:xfrm>
            <a:off x="3312797" y="5624963"/>
            <a:ext cx="1451606" cy="453287"/>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a:extLst>
              <a:ext uri="{FF2B5EF4-FFF2-40B4-BE49-F238E27FC236}">
                <a16:creationId xmlns:a16="http://schemas.microsoft.com/office/drawing/2014/main" id="{5320E6AB-EC3D-09C2-1628-B14BBD1C1271}"/>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r="65651"/>
          <a:stretch/>
        </p:blipFill>
        <p:spPr>
          <a:xfrm>
            <a:off x="3946093" y="4546409"/>
            <a:ext cx="1356098" cy="901437"/>
          </a:xfrm>
          <a:prstGeom prst="rect">
            <a:avLst/>
          </a:prstGeom>
        </p:spPr>
      </p:pic>
    </p:spTree>
    <p:extLst>
      <p:ext uri="{BB962C8B-B14F-4D97-AF65-F5344CB8AC3E}">
        <p14:creationId xmlns:p14="http://schemas.microsoft.com/office/powerpoint/2010/main" val="4039894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4BA8D-3368-1017-F440-431BCB74C733}"/>
              </a:ext>
            </a:extLst>
          </p:cNvPr>
          <p:cNvSpPr>
            <a:spLocks noGrp="1"/>
          </p:cNvSpPr>
          <p:nvPr>
            <p:ph type="title"/>
          </p:nvPr>
        </p:nvSpPr>
        <p:spPr>
          <a:xfrm>
            <a:off x="831850" y="0"/>
            <a:ext cx="10515600" cy="2852737"/>
          </a:xfrm>
          <a:prstGeom prst="rect">
            <a:avLst/>
          </a:prstGeom>
        </p:spPr>
        <p:txBody>
          <a:bodyPr anchor="b"/>
          <a:lstStyle>
            <a:lvl1pPr algn="ct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AB8E0766-406A-80D5-4BB6-8962629A0CFD}"/>
              </a:ext>
            </a:extLst>
          </p:cNvPr>
          <p:cNvSpPr>
            <a:spLocks noGrp="1"/>
          </p:cNvSpPr>
          <p:nvPr>
            <p:ph type="body" idx="1"/>
          </p:nvPr>
        </p:nvSpPr>
        <p:spPr>
          <a:xfrm>
            <a:off x="831850" y="2870200"/>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5EACF436-3E0A-983F-CD59-43B0FB195BF6}"/>
              </a:ext>
            </a:extLst>
          </p:cNvPr>
          <p:cNvSpPr>
            <a:spLocks noGrp="1"/>
          </p:cNvSpPr>
          <p:nvPr>
            <p:ph type="dt" sz="half" idx="10"/>
          </p:nvPr>
        </p:nvSpPr>
        <p:spPr/>
        <p:txBody>
          <a:bodyPr/>
          <a:lstStyle/>
          <a:p>
            <a:fld id="{42ADEA64-938B-814F-8955-4657AB4589E4}" type="datetime1">
              <a:rPr lang="en-GB" smtClean="0"/>
              <a:t>20/02/2025</a:t>
            </a:fld>
            <a:endParaRPr lang="en-US"/>
          </a:p>
        </p:txBody>
      </p:sp>
      <p:sp>
        <p:nvSpPr>
          <p:cNvPr id="5" name="Footer Placeholder 4">
            <a:extLst>
              <a:ext uri="{FF2B5EF4-FFF2-40B4-BE49-F238E27FC236}">
                <a16:creationId xmlns:a16="http://schemas.microsoft.com/office/drawing/2014/main" id="{F682C39F-63E9-E838-7D03-1B7555AB3AA3}"/>
              </a:ext>
            </a:extLst>
          </p:cNvPr>
          <p:cNvSpPr>
            <a:spLocks noGrp="1"/>
          </p:cNvSpPr>
          <p:nvPr>
            <p:ph type="ftr" sz="quarter" idx="11"/>
          </p:nvPr>
        </p:nvSpPr>
        <p:spPr/>
        <p:txBody>
          <a:bodyPr/>
          <a:lstStyle/>
          <a:p>
            <a:r>
              <a:rPr lang="en-US"/>
              <a:t>Boogret</a:t>
            </a:r>
          </a:p>
        </p:txBody>
      </p:sp>
      <p:sp>
        <p:nvSpPr>
          <p:cNvPr id="6" name="Slide Number Placeholder 5">
            <a:extLst>
              <a:ext uri="{FF2B5EF4-FFF2-40B4-BE49-F238E27FC236}">
                <a16:creationId xmlns:a16="http://schemas.microsoft.com/office/drawing/2014/main" id="{E08B73C8-194A-A8D5-F30F-AF5716E0B1B4}"/>
              </a:ext>
            </a:extLst>
          </p:cNvPr>
          <p:cNvSpPr>
            <a:spLocks noGrp="1"/>
          </p:cNvSpPr>
          <p:nvPr>
            <p:ph type="sldNum" sz="quarter" idx="12"/>
          </p:nvPr>
        </p:nvSpPr>
        <p:spPr/>
        <p:txBody>
          <a:bodyPr/>
          <a:lstStyle/>
          <a:p>
            <a:fld id="{00C027C3-6267-F442-95A0-4C7C18A35ED1}" type="slidenum">
              <a:rPr lang="en-US" smtClean="0"/>
              <a:t>‹#›</a:t>
            </a:fld>
            <a:endParaRPr lang="en-US"/>
          </a:p>
        </p:txBody>
      </p:sp>
      <p:sp>
        <p:nvSpPr>
          <p:cNvPr id="8" name="Rounded Rectangle 7">
            <a:extLst>
              <a:ext uri="{FF2B5EF4-FFF2-40B4-BE49-F238E27FC236}">
                <a16:creationId xmlns:a16="http://schemas.microsoft.com/office/drawing/2014/main" id="{ADFEA172-0C1E-17E7-6CCC-CA910D0B74CF}"/>
              </a:ext>
            </a:extLst>
          </p:cNvPr>
          <p:cNvSpPr/>
          <p:nvPr userDrawn="1"/>
        </p:nvSpPr>
        <p:spPr>
          <a:xfrm>
            <a:off x="838200" y="2807018"/>
            <a:ext cx="10364354" cy="45719"/>
          </a:xfrm>
          <a:prstGeom prst="roundRect">
            <a:avLst/>
          </a:prstGeom>
          <a:solidFill>
            <a:srgbClr val="0054A6"/>
          </a:solidFill>
          <a:ln cap="rnd">
            <a:no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The Cockcroft Institute | Accelerator Science and Technology">
            <a:extLst>
              <a:ext uri="{FF2B5EF4-FFF2-40B4-BE49-F238E27FC236}">
                <a16:creationId xmlns:a16="http://schemas.microsoft.com/office/drawing/2014/main" id="{BC590EA0-542F-384F-1003-BE2DD007036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5550" y="4289461"/>
            <a:ext cx="3793213" cy="21469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he University of Liverpool">
            <a:extLst>
              <a:ext uri="{FF2B5EF4-FFF2-40B4-BE49-F238E27FC236}">
                <a16:creationId xmlns:a16="http://schemas.microsoft.com/office/drawing/2014/main" id="{60BA6EEF-7E36-989B-0C28-E0313FCB9EA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634785" y="5728113"/>
            <a:ext cx="3063234" cy="781367"/>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a:extLst>
              <a:ext uri="{FF2B5EF4-FFF2-40B4-BE49-F238E27FC236}">
                <a16:creationId xmlns:a16="http://schemas.microsoft.com/office/drawing/2014/main" id="{4CD978E0-C786-DBD2-84D0-37B32A16EB5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45266" y="4764396"/>
            <a:ext cx="2779037" cy="891056"/>
          </a:xfrm>
          <a:prstGeom prst="rect">
            <a:avLst/>
          </a:prstGeom>
        </p:spPr>
      </p:pic>
      <p:pic>
        <p:nvPicPr>
          <p:cNvPr id="11" name="Picture 2" descr="University logo | University brand | StaffNet | The ...">
            <a:extLst>
              <a:ext uri="{FF2B5EF4-FFF2-40B4-BE49-F238E27FC236}">
                <a16:creationId xmlns:a16="http://schemas.microsoft.com/office/drawing/2014/main" id="{53F16EDC-08B1-3B30-0C1B-A3D6292A3D52}"/>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16871" t="18643" r="18330" b="16091"/>
          <a:stretch/>
        </p:blipFill>
        <p:spPr bwMode="auto">
          <a:xfrm>
            <a:off x="6501064" y="4607023"/>
            <a:ext cx="2590223" cy="11792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Branding | University of Strathclyde">
            <a:extLst>
              <a:ext uri="{FF2B5EF4-FFF2-40B4-BE49-F238E27FC236}">
                <a16:creationId xmlns:a16="http://schemas.microsoft.com/office/drawing/2014/main" id="{217FEAC2-06B9-EE5A-46D3-C901658B09CA}"/>
              </a:ext>
            </a:extLst>
          </p:cNvPr>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18562" b="18985"/>
          <a:stretch/>
        </p:blipFill>
        <p:spPr bwMode="auto">
          <a:xfrm>
            <a:off x="8024041" y="5841447"/>
            <a:ext cx="2492982" cy="778473"/>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a:extLst>
              <a:ext uri="{FF2B5EF4-FFF2-40B4-BE49-F238E27FC236}">
                <a16:creationId xmlns:a16="http://schemas.microsoft.com/office/drawing/2014/main" id="{78706865-0053-8E90-5057-84FE8A2BEBE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458498" y="4344332"/>
            <a:ext cx="6780318" cy="1548126"/>
          </a:xfrm>
          <a:prstGeom prst="rect">
            <a:avLst/>
          </a:prstGeom>
        </p:spPr>
      </p:pic>
    </p:spTree>
    <p:extLst>
      <p:ext uri="{BB962C8B-B14F-4D97-AF65-F5344CB8AC3E}">
        <p14:creationId xmlns:p14="http://schemas.microsoft.com/office/powerpoint/2010/main" val="1213687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Divid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4BA8D-3368-1017-F440-431BCB74C733}"/>
              </a:ext>
            </a:extLst>
          </p:cNvPr>
          <p:cNvSpPr>
            <a:spLocks noGrp="1"/>
          </p:cNvSpPr>
          <p:nvPr>
            <p:ph type="title"/>
          </p:nvPr>
        </p:nvSpPr>
        <p:spPr>
          <a:xfrm>
            <a:off x="831850" y="1687132"/>
            <a:ext cx="10515600" cy="1165605"/>
          </a:xfrm>
          <a:prstGeom prst="rect">
            <a:avLst/>
          </a:prstGeom>
        </p:spPr>
        <p:txBody>
          <a:bodyPr anchor="ctr"/>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AB8E0766-406A-80D5-4BB6-8962629A0CFD}"/>
              </a:ext>
            </a:extLst>
          </p:cNvPr>
          <p:cNvSpPr>
            <a:spLocks noGrp="1"/>
          </p:cNvSpPr>
          <p:nvPr>
            <p:ph type="body" idx="1"/>
          </p:nvPr>
        </p:nvSpPr>
        <p:spPr>
          <a:xfrm>
            <a:off x="831850" y="2870200"/>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EACF436-3E0A-983F-CD59-43B0FB195BF6}"/>
              </a:ext>
            </a:extLst>
          </p:cNvPr>
          <p:cNvSpPr>
            <a:spLocks noGrp="1"/>
          </p:cNvSpPr>
          <p:nvPr>
            <p:ph type="dt" sz="half" idx="10"/>
          </p:nvPr>
        </p:nvSpPr>
        <p:spPr/>
        <p:txBody>
          <a:bodyPr/>
          <a:lstStyle/>
          <a:p>
            <a:fld id="{D946E511-45D0-8F4C-8968-DA4812AECA6F}" type="datetime1">
              <a:rPr lang="en-GB" smtClean="0"/>
              <a:t>20/02/2025</a:t>
            </a:fld>
            <a:endParaRPr lang="en-US"/>
          </a:p>
        </p:txBody>
      </p:sp>
      <p:sp>
        <p:nvSpPr>
          <p:cNvPr id="5" name="Footer Placeholder 4">
            <a:extLst>
              <a:ext uri="{FF2B5EF4-FFF2-40B4-BE49-F238E27FC236}">
                <a16:creationId xmlns:a16="http://schemas.microsoft.com/office/drawing/2014/main" id="{F682C39F-63E9-E838-7D03-1B7555AB3AA3}"/>
              </a:ext>
            </a:extLst>
          </p:cNvPr>
          <p:cNvSpPr>
            <a:spLocks noGrp="1"/>
          </p:cNvSpPr>
          <p:nvPr>
            <p:ph type="ftr" sz="quarter" idx="11"/>
          </p:nvPr>
        </p:nvSpPr>
        <p:spPr/>
        <p:txBody>
          <a:bodyPr/>
          <a:lstStyle/>
          <a:p>
            <a:r>
              <a:rPr lang="en-US"/>
              <a:t>Boogret</a:t>
            </a:r>
          </a:p>
        </p:txBody>
      </p:sp>
      <p:sp>
        <p:nvSpPr>
          <p:cNvPr id="6" name="Slide Number Placeholder 5">
            <a:extLst>
              <a:ext uri="{FF2B5EF4-FFF2-40B4-BE49-F238E27FC236}">
                <a16:creationId xmlns:a16="http://schemas.microsoft.com/office/drawing/2014/main" id="{E08B73C8-194A-A8D5-F30F-AF5716E0B1B4}"/>
              </a:ext>
            </a:extLst>
          </p:cNvPr>
          <p:cNvSpPr>
            <a:spLocks noGrp="1"/>
          </p:cNvSpPr>
          <p:nvPr>
            <p:ph type="sldNum" sz="quarter" idx="12"/>
          </p:nvPr>
        </p:nvSpPr>
        <p:spPr/>
        <p:txBody>
          <a:bodyPr/>
          <a:lstStyle/>
          <a:p>
            <a:fld id="{00C027C3-6267-F442-95A0-4C7C18A35ED1}" type="slidenum">
              <a:rPr lang="en-US" smtClean="0"/>
              <a:t>‹#›</a:t>
            </a:fld>
            <a:endParaRPr lang="en-US"/>
          </a:p>
        </p:txBody>
      </p:sp>
      <p:sp>
        <p:nvSpPr>
          <p:cNvPr id="8" name="Rounded Rectangle 7">
            <a:extLst>
              <a:ext uri="{FF2B5EF4-FFF2-40B4-BE49-F238E27FC236}">
                <a16:creationId xmlns:a16="http://schemas.microsoft.com/office/drawing/2014/main" id="{ADFEA172-0C1E-17E7-6CCC-CA910D0B74CF}"/>
              </a:ext>
            </a:extLst>
          </p:cNvPr>
          <p:cNvSpPr/>
          <p:nvPr userDrawn="1"/>
        </p:nvSpPr>
        <p:spPr>
          <a:xfrm>
            <a:off x="838200" y="2807018"/>
            <a:ext cx="10364354" cy="45719"/>
          </a:xfrm>
          <a:prstGeom prst="roundRect">
            <a:avLst/>
          </a:prstGeom>
          <a:solidFill>
            <a:srgbClr val="0054A6"/>
          </a:solidFill>
          <a:ln cap="rnd">
            <a:no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The Cockcroft Institute | Accelerator Science and Technology">
            <a:extLst>
              <a:ext uri="{FF2B5EF4-FFF2-40B4-BE49-F238E27FC236}">
                <a16:creationId xmlns:a16="http://schemas.microsoft.com/office/drawing/2014/main" id="{38B9D26C-F568-A2D7-78A0-D4BF6438F900}"/>
              </a:ext>
            </a:extLst>
          </p:cNvPr>
          <p:cNvPicPr>
            <a:picLocks noChangeAspect="1" noChangeArrowheads="1"/>
          </p:cNvPicPr>
          <p:nvPr userDrawn="1"/>
        </p:nvPicPr>
        <p:blipFill rotWithShape="1">
          <a:blip r:embed="rId2">
            <a:alphaModFix amt="20000"/>
            <a:extLst>
              <a:ext uri="{28A0092B-C50C-407E-A947-70E740481C1C}">
                <a14:useLocalDpi xmlns:a14="http://schemas.microsoft.com/office/drawing/2010/main" val="0"/>
              </a:ext>
            </a:extLst>
          </a:blip>
          <a:srcRect l="13082" b="41184"/>
          <a:stretch/>
        </p:blipFill>
        <p:spPr bwMode="auto">
          <a:xfrm>
            <a:off x="0" y="3216297"/>
            <a:ext cx="9508318" cy="3641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763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86502-C26D-3045-1B6D-22876AA3834A}"/>
              </a:ext>
            </a:extLst>
          </p:cNvPr>
          <p:cNvSpPr>
            <a:spLocks noGrp="1"/>
          </p:cNvSpPr>
          <p:nvPr>
            <p:ph type="title"/>
          </p:nvPr>
        </p:nvSpPr>
        <p:spPr>
          <a:xfrm>
            <a:off x="0" y="0"/>
            <a:ext cx="4965906" cy="1244238"/>
          </a:xfrm>
          <a:prstGeom prst="rect">
            <a:avLst/>
          </a:prstGeom>
        </p:spPr>
        <p:txBody>
          <a:bodyPr anchor="ctr"/>
          <a:lstStyle>
            <a:lvl1pPr>
              <a:defRPr sz="3200"/>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BD260B4A-9C6D-B901-A121-F6E25B795B13}"/>
              </a:ext>
            </a:extLst>
          </p:cNvPr>
          <p:cNvSpPr>
            <a:spLocks noGrp="1"/>
          </p:cNvSpPr>
          <p:nvPr>
            <p:ph idx="1"/>
          </p:nvPr>
        </p:nvSpPr>
        <p:spPr>
          <a:xfrm>
            <a:off x="5183188" y="326571"/>
            <a:ext cx="6638698" cy="553447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a:extLst>
              <a:ext uri="{FF2B5EF4-FFF2-40B4-BE49-F238E27FC236}">
                <a16:creationId xmlns:a16="http://schemas.microsoft.com/office/drawing/2014/main" id="{F9CC4278-240D-B060-AC00-A050A2BA4CE3}"/>
              </a:ext>
            </a:extLst>
          </p:cNvPr>
          <p:cNvSpPr>
            <a:spLocks noGrp="1"/>
          </p:cNvSpPr>
          <p:nvPr>
            <p:ph type="body" sz="half" idx="2"/>
          </p:nvPr>
        </p:nvSpPr>
        <p:spPr>
          <a:xfrm>
            <a:off x="839788" y="1580605"/>
            <a:ext cx="3932237" cy="42883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F6E0D85C-C6AD-DF35-FE31-F5BB864EB842}"/>
              </a:ext>
            </a:extLst>
          </p:cNvPr>
          <p:cNvSpPr>
            <a:spLocks noGrp="1"/>
          </p:cNvSpPr>
          <p:nvPr>
            <p:ph type="dt" sz="half" idx="10"/>
          </p:nvPr>
        </p:nvSpPr>
        <p:spPr/>
        <p:txBody>
          <a:bodyPr/>
          <a:lstStyle/>
          <a:p>
            <a:fld id="{1F449BD0-EB63-5143-8D31-5C4A0F784FB0}" type="datetime1">
              <a:rPr lang="en-GB" smtClean="0"/>
              <a:t>20/02/2025</a:t>
            </a:fld>
            <a:endParaRPr lang="en-US"/>
          </a:p>
        </p:txBody>
      </p:sp>
      <p:sp>
        <p:nvSpPr>
          <p:cNvPr id="6" name="Footer Placeholder 5">
            <a:extLst>
              <a:ext uri="{FF2B5EF4-FFF2-40B4-BE49-F238E27FC236}">
                <a16:creationId xmlns:a16="http://schemas.microsoft.com/office/drawing/2014/main" id="{42344C0F-A518-8156-586B-A3B5F5F3B0EA}"/>
              </a:ext>
            </a:extLst>
          </p:cNvPr>
          <p:cNvSpPr>
            <a:spLocks noGrp="1"/>
          </p:cNvSpPr>
          <p:nvPr>
            <p:ph type="ftr" sz="quarter" idx="11"/>
          </p:nvPr>
        </p:nvSpPr>
        <p:spPr/>
        <p:txBody>
          <a:bodyPr/>
          <a:lstStyle/>
          <a:p>
            <a:r>
              <a:rPr lang="en-US"/>
              <a:t>Boogret</a:t>
            </a:r>
          </a:p>
        </p:txBody>
      </p:sp>
      <p:sp>
        <p:nvSpPr>
          <p:cNvPr id="7" name="Slide Number Placeholder 6">
            <a:extLst>
              <a:ext uri="{FF2B5EF4-FFF2-40B4-BE49-F238E27FC236}">
                <a16:creationId xmlns:a16="http://schemas.microsoft.com/office/drawing/2014/main" id="{3EBDECB3-E610-BACD-E39A-AF492781857B}"/>
              </a:ext>
            </a:extLst>
          </p:cNvPr>
          <p:cNvSpPr>
            <a:spLocks noGrp="1"/>
          </p:cNvSpPr>
          <p:nvPr>
            <p:ph type="sldNum" sz="quarter" idx="12"/>
          </p:nvPr>
        </p:nvSpPr>
        <p:spPr/>
        <p:txBody>
          <a:bodyPr/>
          <a:lstStyle/>
          <a:p>
            <a:fld id="{00C027C3-6267-F442-95A0-4C7C18A35ED1}" type="slidenum">
              <a:rPr lang="en-US" smtClean="0"/>
              <a:t>‹#›</a:t>
            </a:fld>
            <a:endParaRPr lang="en-US"/>
          </a:p>
        </p:txBody>
      </p:sp>
      <p:sp>
        <p:nvSpPr>
          <p:cNvPr id="9" name="Rounded Rectangle 8">
            <a:extLst>
              <a:ext uri="{FF2B5EF4-FFF2-40B4-BE49-F238E27FC236}">
                <a16:creationId xmlns:a16="http://schemas.microsoft.com/office/drawing/2014/main" id="{0C5F9E28-0698-9447-A6A7-0B3BE8672CBE}"/>
              </a:ext>
            </a:extLst>
          </p:cNvPr>
          <p:cNvSpPr/>
          <p:nvPr userDrawn="1"/>
        </p:nvSpPr>
        <p:spPr>
          <a:xfrm>
            <a:off x="49800" y="1244238"/>
            <a:ext cx="5040000" cy="45719"/>
          </a:xfrm>
          <a:prstGeom prst="roundRect">
            <a:avLst/>
          </a:prstGeom>
          <a:solidFill>
            <a:srgbClr val="0054A6"/>
          </a:solidFill>
          <a:ln cap="rnd">
            <a:no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The Cockcroft Institute | Accelerator Science and Technology">
            <a:extLst>
              <a:ext uri="{FF2B5EF4-FFF2-40B4-BE49-F238E27FC236}">
                <a16:creationId xmlns:a16="http://schemas.microsoft.com/office/drawing/2014/main" id="{5A40ACCD-AF1C-9E75-64E2-624DC4B1497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08491" y="42273"/>
            <a:ext cx="1932709" cy="1093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651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1B15C2F-8D64-BA09-7BA6-D639CD60C161}"/>
              </a:ext>
            </a:extLst>
          </p:cNvPr>
          <p:cNvSpPr>
            <a:spLocks noGrp="1"/>
          </p:cNvSpPr>
          <p:nvPr>
            <p:ph type="pic" idx="1"/>
          </p:nvPr>
        </p:nvSpPr>
        <p:spPr>
          <a:xfrm>
            <a:off x="5183187" y="372291"/>
            <a:ext cx="6720341" cy="54887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Date Placeholder 4">
            <a:extLst>
              <a:ext uri="{FF2B5EF4-FFF2-40B4-BE49-F238E27FC236}">
                <a16:creationId xmlns:a16="http://schemas.microsoft.com/office/drawing/2014/main" id="{7AB72443-C59F-2DE5-F041-3F0DCB800463}"/>
              </a:ext>
            </a:extLst>
          </p:cNvPr>
          <p:cNvSpPr>
            <a:spLocks noGrp="1"/>
          </p:cNvSpPr>
          <p:nvPr>
            <p:ph type="dt" sz="half" idx="10"/>
          </p:nvPr>
        </p:nvSpPr>
        <p:spPr/>
        <p:txBody>
          <a:bodyPr/>
          <a:lstStyle/>
          <a:p>
            <a:fld id="{0B0FFD1C-18F2-8441-AF60-BF6671C5A781}" type="datetime1">
              <a:rPr lang="en-GB" smtClean="0"/>
              <a:t>20/02/2025</a:t>
            </a:fld>
            <a:endParaRPr lang="en-US"/>
          </a:p>
        </p:txBody>
      </p:sp>
      <p:sp>
        <p:nvSpPr>
          <p:cNvPr id="6" name="Footer Placeholder 5">
            <a:extLst>
              <a:ext uri="{FF2B5EF4-FFF2-40B4-BE49-F238E27FC236}">
                <a16:creationId xmlns:a16="http://schemas.microsoft.com/office/drawing/2014/main" id="{1A18F68F-D5AB-93F2-989B-BA668CA44BF7}"/>
              </a:ext>
            </a:extLst>
          </p:cNvPr>
          <p:cNvSpPr>
            <a:spLocks noGrp="1"/>
          </p:cNvSpPr>
          <p:nvPr>
            <p:ph type="ftr" sz="quarter" idx="11"/>
          </p:nvPr>
        </p:nvSpPr>
        <p:spPr/>
        <p:txBody>
          <a:bodyPr/>
          <a:lstStyle/>
          <a:p>
            <a:r>
              <a:rPr lang="en-US"/>
              <a:t>Boogret</a:t>
            </a:r>
          </a:p>
        </p:txBody>
      </p:sp>
      <p:sp>
        <p:nvSpPr>
          <p:cNvPr id="7" name="Slide Number Placeholder 6">
            <a:extLst>
              <a:ext uri="{FF2B5EF4-FFF2-40B4-BE49-F238E27FC236}">
                <a16:creationId xmlns:a16="http://schemas.microsoft.com/office/drawing/2014/main" id="{C02AD312-953C-CE62-C20C-F7A8B4F719B3}"/>
              </a:ext>
            </a:extLst>
          </p:cNvPr>
          <p:cNvSpPr>
            <a:spLocks noGrp="1"/>
          </p:cNvSpPr>
          <p:nvPr>
            <p:ph type="sldNum" sz="quarter" idx="12"/>
          </p:nvPr>
        </p:nvSpPr>
        <p:spPr/>
        <p:txBody>
          <a:bodyPr/>
          <a:lstStyle/>
          <a:p>
            <a:fld id="{00C027C3-6267-F442-95A0-4C7C18A35ED1}" type="slidenum">
              <a:rPr lang="en-US" smtClean="0"/>
              <a:t>‹#›</a:t>
            </a:fld>
            <a:endParaRPr lang="en-US"/>
          </a:p>
        </p:txBody>
      </p:sp>
      <p:sp>
        <p:nvSpPr>
          <p:cNvPr id="8" name="Title 1">
            <a:extLst>
              <a:ext uri="{FF2B5EF4-FFF2-40B4-BE49-F238E27FC236}">
                <a16:creationId xmlns:a16="http://schemas.microsoft.com/office/drawing/2014/main" id="{69A019E5-BEA8-A0C3-B2C1-EABFB995AE2D}"/>
              </a:ext>
            </a:extLst>
          </p:cNvPr>
          <p:cNvSpPr>
            <a:spLocks noGrp="1"/>
          </p:cNvSpPr>
          <p:nvPr>
            <p:ph type="title"/>
          </p:nvPr>
        </p:nvSpPr>
        <p:spPr>
          <a:xfrm>
            <a:off x="0" y="0"/>
            <a:ext cx="4965906" cy="1244238"/>
          </a:xfrm>
          <a:prstGeom prst="rect">
            <a:avLst/>
          </a:prstGeom>
        </p:spPr>
        <p:txBody>
          <a:bodyPr anchor="ctr"/>
          <a:lstStyle>
            <a:lvl1pPr>
              <a:defRPr sz="3200"/>
            </a:lvl1pPr>
          </a:lstStyle>
          <a:p>
            <a:r>
              <a:rPr lang="en-GB" dirty="0"/>
              <a:t>Click to edit Master title style</a:t>
            </a:r>
            <a:endParaRPr lang="en-US" dirty="0"/>
          </a:p>
        </p:txBody>
      </p:sp>
      <p:sp>
        <p:nvSpPr>
          <p:cNvPr id="9" name="Rounded Rectangle 8">
            <a:extLst>
              <a:ext uri="{FF2B5EF4-FFF2-40B4-BE49-F238E27FC236}">
                <a16:creationId xmlns:a16="http://schemas.microsoft.com/office/drawing/2014/main" id="{7C94B9C8-17E8-7EFF-2EBE-68DE12D928D0}"/>
              </a:ext>
            </a:extLst>
          </p:cNvPr>
          <p:cNvSpPr/>
          <p:nvPr userDrawn="1"/>
        </p:nvSpPr>
        <p:spPr>
          <a:xfrm>
            <a:off x="49800" y="1244238"/>
            <a:ext cx="5040000" cy="45719"/>
          </a:xfrm>
          <a:prstGeom prst="roundRect">
            <a:avLst/>
          </a:prstGeom>
          <a:solidFill>
            <a:srgbClr val="0054A6"/>
          </a:solidFill>
          <a:ln cap="rnd">
            <a:no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56E10E32-A70A-6B98-DB80-A5DE06207751}"/>
              </a:ext>
            </a:extLst>
          </p:cNvPr>
          <p:cNvSpPr>
            <a:spLocks noGrp="1"/>
          </p:cNvSpPr>
          <p:nvPr>
            <p:ph type="body" sz="half" idx="2"/>
          </p:nvPr>
        </p:nvSpPr>
        <p:spPr>
          <a:xfrm>
            <a:off x="839788" y="1580605"/>
            <a:ext cx="3932237" cy="42883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pic>
        <p:nvPicPr>
          <p:cNvPr id="11" name="Picture 2" descr="The Cockcroft Institute | Accelerator Science and Technology">
            <a:extLst>
              <a:ext uri="{FF2B5EF4-FFF2-40B4-BE49-F238E27FC236}">
                <a16:creationId xmlns:a16="http://schemas.microsoft.com/office/drawing/2014/main" id="{3AAF3B50-5429-CCB4-BA4B-1648BE84EAF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08491" y="42273"/>
            <a:ext cx="1932709" cy="1093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267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6F58D-D9D2-8899-3E54-710F7D511AB6}"/>
              </a:ext>
            </a:extLst>
          </p:cNvPr>
          <p:cNvSpPr>
            <a:spLocks noGrp="1"/>
          </p:cNvSpPr>
          <p:nvPr>
            <p:ph type="title"/>
          </p:nvPr>
        </p:nvSpPr>
        <p:spPr>
          <a:xfrm>
            <a:off x="0" y="-1444"/>
            <a:ext cx="10415154" cy="1079211"/>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41E7076-40DF-920F-8BD1-B314BDA142B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A17EB92-3500-E3D8-6EDA-BF7CB13B17CA}"/>
              </a:ext>
            </a:extLst>
          </p:cNvPr>
          <p:cNvSpPr>
            <a:spLocks noGrp="1"/>
          </p:cNvSpPr>
          <p:nvPr>
            <p:ph type="dt" sz="half" idx="10"/>
          </p:nvPr>
        </p:nvSpPr>
        <p:spPr/>
        <p:txBody>
          <a:bodyPr/>
          <a:lstStyle/>
          <a:p>
            <a:fld id="{DDC7556C-1298-1F45-828A-BE101506BA1B}" type="datetime1">
              <a:rPr lang="en-GB" smtClean="0"/>
              <a:t>20/02/2025</a:t>
            </a:fld>
            <a:endParaRPr lang="en-US"/>
          </a:p>
        </p:txBody>
      </p:sp>
      <p:sp>
        <p:nvSpPr>
          <p:cNvPr id="5" name="Footer Placeholder 4">
            <a:extLst>
              <a:ext uri="{FF2B5EF4-FFF2-40B4-BE49-F238E27FC236}">
                <a16:creationId xmlns:a16="http://schemas.microsoft.com/office/drawing/2014/main" id="{B3C93DB5-68E1-CAB0-BD69-930FD70F75F3}"/>
              </a:ext>
            </a:extLst>
          </p:cNvPr>
          <p:cNvSpPr>
            <a:spLocks noGrp="1"/>
          </p:cNvSpPr>
          <p:nvPr>
            <p:ph type="ftr" sz="quarter" idx="11"/>
          </p:nvPr>
        </p:nvSpPr>
        <p:spPr/>
        <p:txBody>
          <a:bodyPr/>
          <a:lstStyle/>
          <a:p>
            <a:r>
              <a:rPr lang="en-US"/>
              <a:t>Boogret</a:t>
            </a:r>
          </a:p>
        </p:txBody>
      </p:sp>
      <p:sp>
        <p:nvSpPr>
          <p:cNvPr id="6" name="Slide Number Placeholder 5">
            <a:extLst>
              <a:ext uri="{FF2B5EF4-FFF2-40B4-BE49-F238E27FC236}">
                <a16:creationId xmlns:a16="http://schemas.microsoft.com/office/drawing/2014/main" id="{BF88FB05-DD87-99B4-6430-C716301603E3}"/>
              </a:ext>
            </a:extLst>
          </p:cNvPr>
          <p:cNvSpPr>
            <a:spLocks noGrp="1"/>
          </p:cNvSpPr>
          <p:nvPr>
            <p:ph type="sldNum" sz="quarter" idx="12"/>
          </p:nvPr>
        </p:nvSpPr>
        <p:spPr/>
        <p:txBody>
          <a:bodyPr/>
          <a:lstStyle/>
          <a:p>
            <a:fld id="{00C027C3-6267-F442-95A0-4C7C18A35ED1}" type="slidenum">
              <a:rPr lang="en-US" smtClean="0"/>
              <a:t>‹#›</a:t>
            </a:fld>
            <a:endParaRPr lang="en-US"/>
          </a:p>
        </p:txBody>
      </p:sp>
      <p:pic>
        <p:nvPicPr>
          <p:cNvPr id="7" name="Picture 2" descr="The Cockcroft Institute | Accelerator Science and Technology">
            <a:extLst>
              <a:ext uri="{FF2B5EF4-FFF2-40B4-BE49-F238E27FC236}">
                <a16:creationId xmlns:a16="http://schemas.microsoft.com/office/drawing/2014/main" id="{E530C980-6C8A-F356-183D-BC53BE78652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08491" y="42273"/>
            <a:ext cx="1932709" cy="1093913"/>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35F3A674-A8AA-66FD-1085-2EEAA06B542F}"/>
              </a:ext>
            </a:extLst>
          </p:cNvPr>
          <p:cNvSpPr/>
          <p:nvPr userDrawn="1"/>
        </p:nvSpPr>
        <p:spPr>
          <a:xfrm>
            <a:off x="50800" y="1077767"/>
            <a:ext cx="10364354" cy="45719"/>
          </a:xfrm>
          <a:prstGeom prst="roundRect">
            <a:avLst/>
          </a:prstGeom>
          <a:solidFill>
            <a:srgbClr val="0054A6"/>
          </a:solidFill>
          <a:ln cap="rnd">
            <a:no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3902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992972-BA73-3B79-1D57-81135A105231}"/>
              </a:ext>
            </a:extLst>
          </p:cNvPr>
          <p:cNvSpPr>
            <a:spLocks noGrp="1"/>
          </p:cNvSpPr>
          <p:nvPr>
            <p:ph type="title" orient="vert"/>
          </p:nvPr>
        </p:nvSpPr>
        <p:spPr>
          <a:xfrm>
            <a:off x="10543391" y="40250"/>
            <a:ext cx="1620818" cy="4419608"/>
          </a:xfrm>
          <a:prstGeom prst="rect">
            <a:avLst/>
          </a:prstGeom>
        </p:spPr>
        <p:txBody>
          <a:bodyPr vert="eaVert"/>
          <a:lstStyle/>
          <a:p>
            <a:r>
              <a:rPr lang="en-GB" dirty="0"/>
              <a:t>Click to edit Master title style</a:t>
            </a:r>
            <a:endParaRPr lang="en-US" dirty="0"/>
          </a:p>
        </p:txBody>
      </p:sp>
      <p:sp>
        <p:nvSpPr>
          <p:cNvPr id="3" name="Vertical Text Placeholder 2">
            <a:extLst>
              <a:ext uri="{FF2B5EF4-FFF2-40B4-BE49-F238E27FC236}">
                <a16:creationId xmlns:a16="http://schemas.microsoft.com/office/drawing/2014/main" id="{F8AE3935-D718-7C2B-9AC3-A445AB802BA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6F8B132-2050-5D9F-1BF0-57CDEC4B8712}"/>
              </a:ext>
            </a:extLst>
          </p:cNvPr>
          <p:cNvSpPr>
            <a:spLocks noGrp="1"/>
          </p:cNvSpPr>
          <p:nvPr>
            <p:ph type="dt" sz="half" idx="10"/>
          </p:nvPr>
        </p:nvSpPr>
        <p:spPr/>
        <p:txBody>
          <a:bodyPr/>
          <a:lstStyle/>
          <a:p>
            <a:fld id="{A51F4165-46B2-C748-96A5-5318D07BE825}" type="datetime1">
              <a:rPr lang="en-GB" smtClean="0"/>
              <a:t>20/02/2025</a:t>
            </a:fld>
            <a:endParaRPr lang="en-US"/>
          </a:p>
        </p:txBody>
      </p:sp>
      <p:sp>
        <p:nvSpPr>
          <p:cNvPr id="5" name="Footer Placeholder 4">
            <a:extLst>
              <a:ext uri="{FF2B5EF4-FFF2-40B4-BE49-F238E27FC236}">
                <a16:creationId xmlns:a16="http://schemas.microsoft.com/office/drawing/2014/main" id="{BE091C14-CC0B-85B6-CAA4-C9B1A401EF87}"/>
              </a:ext>
            </a:extLst>
          </p:cNvPr>
          <p:cNvSpPr>
            <a:spLocks noGrp="1"/>
          </p:cNvSpPr>
          <p:nvPr>
            <p:ph type="ftr" sz="quarter" idx="11"/>
          </p:nvPr>
        </p:nvSpPr>
        <p:spPr/>
        <p:txBody>
          <a:bodyPr/>
          <a:lstStyle/>
          <a:p>
            <a:r>
              <a:rPr lang="en-US"/>
              <a:t>Boogret</a:t>
            </a:r>
          </a:p>
        </p:txBody>
      </p:sp>
      <p:sp>
        <p:nvSpPr>
          <p:cNvPr id="6" name="Slide Number Placeholder 5">
            <a:extLst>
              <a:ext uri="{FF2B5EF4-FFF2-40B4-BE49-F238E27FC236}">
                <a16:creationId xmlns:a16="http://schemas.microsoft.com/office/drawing/2014/main" id="{DEA6145A-AF29-ED7E-FBD5-77FFDFF77623}"/>
              </a:ext>
            </a:extLst>
          </p:cNvPr>
          <p:cNvSpPr>
            <a:spLocks noGrp="1"/>
          </p:cNvSpPr>
          <p:nvPr>
            <p:ph type="sldNum" sz="quarter" idx="12"/>
          </p:nvPr>
        </p:nvSpPr>
        <p:spPr/>
        <p:txBody>
          <a:bodyPr/>
          <a:lstStyle/>
          <a:p>
            <a:fld id="{00C027C3-6267-F442-95A0-4C7C18A35ED1}" type="slidenum">
              <a:rPr lang="en-US" smtClean="0"/>
              <a:t>‹#›</a:t>
            </a:fld>
            <a:endParaRPr lang="en-US"/>
          </a:p>
        </p:txBody>
      </p:sp>
      <p:pic>
        <p:nvPicPr>
          <p:cNvPr id="7" name="Picture 2" descr="The Cockcroft Institute | Accelerator Science and Technology">
            <a:extLst>
              <a:ext uri="{FF2B5EF4-FFF2-40B4-BE49-F238E27FC236}">
                <a16:creationId xmlns:a16="http://schemas.microsoft.com/office/drawing/2014/main" id="{910EE1AB-D313-0064-67A2-AB36428F30C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10453913" y="5131386"/>
            <a:ext cx="1932709" cy="1093913"/>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CAC5C989-1B1B-2A83-D1C4-13FA0F197B9C}"/>
              </a:ext>
            </a:extLst>
          </p:cNvPr>
          <p:cNvSpPr/>
          <p:nvPr userDrawn="1"/>
        </p:nvSpPr>
        <p:spPr>
          <a:xfrm flipV="1">
            <a:off x="10476923" y="292381"/>
            <a:ext cx="66468" cy="5811838"/>
          </a:xfrm>
          <a:prstGeom prst="roundRect">
            <a:avLst/>
          </a:prstGeom>
          <a:solidFill>
            <a:srgbClr val="0054A6"/>
          </a:solidFill>
          <a:ln cap="rnd">
            <a:no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5571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0BEBA1-A4FE-5315-98DA-C792A5FCE1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EA4A2D6A-6D7D-22C4-E522-D18FFD92B5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95937DA-C181-3811-E026-1315D4886C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94FDE-FE0A-0D4C-AC01-D3CA73E72D67}" type="datetime1">
              <a:rPr lang="en-GB" smtClean="0"/>
              <a:t>20/02/2025</a:t>
            </a:fld>
            <a:endParaRPr lang="en-US"/>
          </a:p>
        </p:txBody>
      </p:sp>
      <p:sp>
        <p:nvSpPr>
          <p:cNvPr id="5" name="Footer Placeholder 4">
            <a:extLst>
              <a:ext uri="{FF2B5EF4-FFF2-40B4-BE49-F238E27FC236}">
                <a16:creationId xmlns:a16="http://schemas.microsoft.com/office/drawing/2014/main" id="{6D715347-C119-BE80-A62C-EEA2035CDB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Boogret</a:t>
            </a:r>
          </a:p>
        </p:txBody>
      </p:sp>
      <p:sp>
        <p:nvSpPr>
          <p:cNvPr id="6" name="Slide Number Placeholder 5">
            <a:extLst>
              <a:ext uri="{FF2B5EF4-FFF2-40B4-BE49-F238E27FC236}">
                <a16:creationId xmlns:a16="http://schemas.microsoft.com/office/drawing/2014/main" id="{B987414F-16A4-C9BC-F08D-95EFE54519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1B6DC7-C8A9-CA49-BB8A-F7B946270628}" type="slidenum">
              <a:rPr lang="en-US" smtClean="0"/>
              <a:t>‹#›</a:t>
            </a:fld>
            <a:endParaRPr lang="en-US"/>
          </a:p>
        </p:txBody>
      </p:sp>
    </p:spTree>
    <p:extLst>
      <p:ext uri="{BB962C8B-B14F-4D97-AF65-F5344CB8AC3E}">
        <p14:creationId xmlns:p14="http://schemas.microsoft.com/office/powerpoint/2010/main" val="384099461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1" r:id="rId3"/>
    <p:sldLayoutId id="2147483662" r:id="rId4"/>
    <p:sldLayoutId id="2147483678" r:id="rId5"/>
    <p:sldLayoutId id="2147483656" r:id="rId6"/>
    <p:sldLayoutId id="2147483657" r:id="rId7"/>
    <p:sldLayoutId id="2147483658" r:id="rId8"/>
    <p:sldLayoutId id="2147483659" r:id="rId9"/>
    <p:sldLayoutId id="2147483670" r:id="rId10"/>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587004-55F3-F8D0-41C2-7FE134D95269}"/>
              </a:ext>
            </a:extLst>
          </p:cNvPr>
          <p:cNvSpPr>
            <a:spLocks noGrp="1"/>
          </p:cNvSpPr>
          <p:nvPr>
            <p:ph type="title"/>
          </p:nvPr>
        </p:nvSpPr>
        <p:spPr>
          <a:xfrm>
            <a:off x="75622" y="18256"/>
            <a:ext cx="10439977" cy="104785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AA12AC23-5B14-5A1B-CBCB-9D14E8AFE1E1}"/>
              </a:ext>
            </a:extLst>
          </p:cNvPr>
          <p:cNvSpPr>
            <a:spLocks noGrp="1"/>
          </p:cNvSpPr>
          <p:nvPr>
            <p:ph type="body" idx="1"/>
          </p:nvPr>
        </p:nvSpPr>
        <p:spPr>
          <a:xfrm>
            <a:off x="477982" y="1245497"/>
            <a:ext cx="11236036" cy="4931466"/>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7BC5F12A-6606-C80A-7416-52F27A74B8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4F1205-FB1D-E24A-B54B-A96CFDC86A10}" type="datetime1">
              <a:rPr lang="en-GB" smtClean="0"/>
              <a:t>20/02/2025</a:t>
            </a:fld>
            <a:endParaRPr lang="en-US"/>
          </a:p>
        </p:txBody>
      </p:sp>
      <p:sp>
        <p:nvSpPr>
          <p:cNvPr id="5" name="Footer Placeholder 4">
            <a:extLst>
              <a:ext uri="{FF2B5EF4-FFF2-40B4-BE49-F238E27FC236}">
                <a16:creationId xmlns:a16="http://schemas.microsoft.com/office/drawing/2014/main" id="{BCD95FC2-004B-93D1-B7B4-2AD7155496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Boogret</a:t>
            </a:r>
          </a:p>
        </p:txBody>
      </p:sp>
      <p:sp>
        <p:nvSpPr>
          <p:cNvPr id="6" name="Slide Number Placeholder 5">
            <a:extLst>
              <a:ext uri="{FF2B5EF4-FFF2-40B4-BE49-F238E27FC236}">
                <a16:creationId xmlns:a16="http://schemas.microsoft.com/office/drawing/2014/main" id="{4C43C42C-0AAA-7622-1F81-7EDECB356E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FAB811-E27D-034E-9503-F15292FF9485}" type="slidenum">
              <a:rPr lang="en-US" smtClean="0"/>
              <a:t>‹#›</a:t>
            </a:fld>
            <a:endParaRPr lang="en-US"/>
          </a:p>
        </p:txBody>
      </p:sp>
      <p:sp>
        <p:nvSpPr>
          <p:cNvPr id="7" name="Rounded Rectangle 6">
            <a:extLst>
              <a:ext uri="{FF2B5EF4-FFF2-40B4-BE49-F238E27FC236}">
                <a16:creationId xmlns:a16="http://schemas.microsoft.com/office/drawing/2014/main" id="{BEBF5897-0CDD-5FF1-5668-8776BE17806E}"/>
              </a:ext>
            </a:extLst>
          </p:cNvPr>
          <p:cNvSpPr/>
          <p:nvPr userDrawn="1"/>
        </p:nvSpPr>
        <p:spPr>
          <a:xfrm>
            <a:off x="75623" y="1066110"/>
            <a:ext cx="10364354" cy="45719"/>
          </a:xfrm>
          <a:prstGeom prst="roundRect">
            <a:avLst/>
          </a:prstGeom>
          <a:solidFill>
            <a:srgbClr val="0054A6"/>
          </a:solidFill>
          <a:ln cap="rnd">
            <a:no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The Cockcroft Institute | Accelerator Science and Technology">
            <a:extLst>
              <a:ext uri="{FF2B5EF4-FFF2-40B4-BE49-F238E27FC236}">
                <a16:creationId xmlns:a16="http://schemas.microsoft.com/office/drawing/2014/main" id="{0D9E40C9-A54B-DB77-8F1F-9065F8CB3BFE}"/>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08491" y="42273"/>
            <a:ext cx="1932709" cy="1093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870564"/>
      </p:ext>
    </p:extLst>
  </p:cSld>
  <p:clrMap bg1="lt1" tx1="dk1" bg2="lt2" tx2="dk2" accent1="accent1" accent2="accent2" accent3="accent3" accent4="accent4" accent5="accent5" accent6="accent6" hlink="hlink" folHlink="folHlink"/>
  <p:sldLayoutIdLst>
    <p:sldLayoutId id="2147483669" r:id="rId1"/>
    <p:sldLayoutId id="2147483673" r:id="rId2"/>
    <p:sldLayoutId id="2147483667" r:id="rId3"/>
    <p:sldLayoutId id="2147483680" r:id="rId4"/>
    <p:sldLayoutId id="2147483679" r:id="rId5"/>
    <p:sldLayoutId id="2147483668" r:id="rId6"/>
    <p:sldLayoutId id="2147483674" r:id="rId7"/>
    <p:sldLayoutId id="2147483675" r:id="rId8"/>
    <p:sldLayoutId id="2147483681" r:id="rId9"/>
    <p:sldLayoutId id="2147483676" r:id="rId10"/>
    <p:sldLayoutId id="2147483677"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hyperlink" Target="https://www.ip-paris.fr/en/education/masters/physics-program/master-year-2-large-facilities"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2FA3D-3FC7-EEB8-BABA-46D1E37F76FD}"/>
              </a:ext>
            </a:extLst>
          </p:cNvPr>
          <p:cNvSpPr>
            <a:spLocks noGrp="1"/>
          </p:cNvSpPr>
          <p:nvPr>
            <p:ph type="ctrTitle"/>
          </p:nvPr>
        </p:nvSpPr>
        <p:spPr/>
        <p:txBody>
          <a:bodyPr/>
          <a:lstStyle/>
          <a:p>
            <a:r>
              <a:rPr lang="en-US" dirty="0"/>
              <a:t>Education, EDI and outreach</a:t>
            </a:r>
            <a:br>
              <a:rPr lang="en-US" dirty="0"/>
            </a:br>
            <a:r>
              <a:rPr lang="en-US" dirty="0"/>
              <a:t>Cockcroft SAC</a:t>
            </a:r>
          </a:p>
        </p:txBody>
      </p:sp>
      <p:sp>
        <p:nvSpPr>
          <p:cNvPr id="3" name="Subtitle 2">
            <a:extLst>
              <a:ext uri="{FF2B5EF4-FFF2-40B4-BE49-F238E27FC236}">
                <a16:creationId xmlns:a16="http://schemas.microsoft.com/office/drawing/2014/main" id="{7F0722F4-CF38-6D37-F416-459D38E96D6F}"/>
              </a:ext>
            </a:extLst>
          </p:cNvPr>
          <p:cNvSpPr>
            <a:spLocks noGrp="1"/>
          </p:cNvSpPr>
          <p:nvPr>
            <p:ph type="subTitle" idx="1"/>
          </p:nvPr>
        </p:nvSpPr>
        <p:spPr/>
        <p:txBody>
          <a:bodyPr/>
          <a:lstStyle/>
          <a:p>
            <a:r>
              <a:rPr lang="en-US" dirty="0"/>
              <a:t>Stewart Boogert</a:t>
            </a:r>
          </a:p>
          <a:p>
            <a:r>
              <a:rPr lang="en-US" dirty="0"/>
              <a:t>21</a:t>
            </a:r>
            <a:r>
              <a:rPr lang="en-US" baseline="30000" dirty="0"/>
              <a:t>th </a:t>
            </a:r>
            <a:r>
              <a:rPr lang="en-US" dirty="0"/>
              <a:t>February 2025</a:t>
            </a:r>
          </a:p>
        </p:txBody>
      </p:sp>
    </p:spTree>
    <p:extLst>
      <p:ext uri="{BB962C8B-B14F-4D97-AF65-F5344CB8AC3E}">
        <p14:creationId xmlns:p14="http://schemas.microsoft.com/office/powerpoint/2010/main" val="2562555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A6DD27-E472-7890-B6C4-9C296B88A96B}"/>
              </a:ext>
            </a:extLst>
          </p:cNvPr>
          <p:cNvSpPr>
            <a:spLocks noGrp="1"/>
          </p:cNvSpPr>
          <p:nvPr>
            <p:ph type="title"/>
          </p:nvPr>
        </p:nvSpPr>
        <p:spPr/>
        <p:txBody>
          <a:bodyPr/>
          <a:lstStyle/>
          <a:p>
            <a:r>
              <a:rPr lang="en-US" dirty="0"/>
              <a:t>2024 Post-graduate conference</a:t>
            </a:r>
          </a:p>
        </p:txBody>
      </p:sp>
      <p:sp>
        <p:nvSpPr>
          <p:cNvPr id="5" name="Date Placeholder 4">
            <a:extLst>
              <a:ext uri="{FF2B5EF4-FFF2-40B4-BE49-F238E27FC236}">
                <a16:creationId xmlns:a16="http://schemas.microsoft.com/office/drawing/2014/main" id="{47A662F5-0CE9-07EC-2544-C3A7F790DDCC}"/>
              </a:ext>
            </a:extLst>
          </p:cNvPr>
          <p:cNvSpPr>
            <a:spLocks noGrp="1"/>
          </p:cNvSpPr>
          <p:nvPr>
            <p:ph type="dt" sz="half" idx="10"/>
          </p:nvPr>
        </p:nvSpPr>
        <p:spPr/>
        <p:txBody>
          <a:bodyPr/>
          <a:lstStyle/>
          <a:p>
            <a:fld id="{12D1A540-4656-A24F-B8C0-EBA72D4B6CDE}" type="datetime1">
              <a:rPr lang="en-GB" smtClean="0"/>
              <a:t>21/02/2025</a:t>
            </a:fld>
            <a:endParaRPr lang="en-US"/>
          </a:p>
        </p:txBody>
      </p:sp>
      <p:sp>
        <p:nvSpPr>
          <p:cNvPr id="6" name="Slide Number Placeholder 5">
            <a:extLst>
              <a:ext uri="{FF2B5EF4-FFF2-40B4-BE49-F238E27FC236}">
                <a16:creationId xmlns:a16="http://schemas.microsoft.com/office/drawing/2014/main" id="{66E267B0-8711-0EFA-B402-596BFB851881}"/>
              </a:ext>
            </a:extLst>
          </p:cNvPr>
          <p:cNvSpPr>
            <a:spLocks noGrp="1"/>
          </p:cNvSpPr>
          <p:nvPr>
            <p:ph type="sldNum" sz="quarter" idx="12"/>
          </p:nvPr>
        </p:nvSpPr>
        <p:spPr/>
        <p:txBody>
          <a:bodyPr/>
          <a:lstStyle/>
          <a:p>
            <a:fld id="{CAFAB811-E27D-034E-9503-F15292FF9485}" type="slidenum">
              <a:rPr lang="en-US" smtClean="0"/>
              <a:t>10</a:t>
            </a:fld>
            <a:endParaRPr lang="en-US"/>
          </a:p>
        </p:txBody>
      </p:sp>
      <p:pic>
        <p:nvPicPr>
          <p:cNvPr id="1026" name="Picture 2">
            <a:extLst>
              <a:ext uri="{FF2B5EF4-FFF2-40B4-BE49-F238E27FC236}">
                <a16:creationId xmlns:a16="http://schemas.microsoft.com/office/drawing/2014/main" id="{808CBD4C-3FEC-87ED-3F44-478F8D3F575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52282" y="1552641"/>
            <a:ext cx="8937811" cy="4803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188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91BFB-13FE-005A-B3CB-D56EDC1B8FFE}"/>
              </a:ext>
            </a:extLst>
          </p:cNvPr>
          <p:cNvSpPr>
            <a:spLocks noGrp="1"/>
          </p:cNvSpPr>
          <p:nvPr>
            <p:ph type="title"/>
          </p:nvPr>
        </p:nvSpPr>
        <p:spPr/>
        <p:txBody>
          <a:bodyPr/>
          <a:lstStyle/>
          <a:p>
            <a:r>
              <a:rPr lang="en-US" dirty="0"/>
              <a:t>Equality, diversity and inclusion</a:t>
            </a:r>
          </a:p>
        </p:txBody>
      </p:sp>
      <p:sp>
        <p:nvSpPr>
          <p:cNvPr id="3" name="Text Placeholder 2">
            <a:extLst>
              <a:ext uri="{FF2B5EF4-FFF2-40B4-BE49-F238E27FC236}">
                <a16:creationId xmlns:a16="http://schemas.microsoft.com/office/drawing/2014/main" id="{F2194B7D-69F8-5468-5552-F0ABDBC077E1}"/>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126CA6F4-D80F-1028-4B55-43CF036BD849}"/>
              </a:ext>
            </a:extLst>
          </p:cNvPr>
          <p:cNvSpPr>
            <a:spLocks noGrp="1"/>
          </p:cNvSpPr>
          <p:nvPr>
            <p:ph type="dt" sz="half" idx="10"/>
          </p:nvPr>
        </p:nvSpPr>
        <p:spPr/>
        <p:txBody>
          <a:bodyPr/>
          <a:lstStyle/>
          <a:p>
            <a:fld id="{D946E511-45D0-8F4C-8968-DA4812AECA6F}" type="datetime1">
              <a:rPr lang="en-GB" smtClean="0"/>
              <a:t>20/02/2025</a:t>
            </a:fld>
            <a:endParaRPr lang="en-US"/>
          </a:p>
        </p:txBody>
      </p:sp>
      <p:sp>
        <p:nvSpPr>
          <p:cNvPr id="5" name="Slide Number Placeholder 4">
            <a:extLst>
              <a:ext uri="{FF2B5EF4-FFF2-40B4-BE49-F238E27FC236}">
                <a16:creationId xmlns:a16="http://schemas.microsoft.com/office/drawing/2014/main" id="{2A8467A4-0EFC-DB74-6F28-27169372C33F}"/>
              </a:ext>
            </a:extLst>
          </p:cNvPr>
          <p:cNvSpPr>
            <a:spLocks noGrp="1"/>
          </p:cNvSpPr>
          <p:nvPr>
            <p:ph type="sldNum" sz="quarter" idx="12"/>
          </p:nvPr>
        </p:nvSpPr>
        <p:spPr/>
        <p:txBody>
          <a:bodyPr/>
          <a:lstStyle/>
          <a:p>
            <a:fld id="{00C027C3-6267-F442-95A0-4C7C18A35ED1}" type="slidenum">
              <a:rPr lang="en-US" smtClean="0"/>
              <a:t>11</a:t>
            </a:fld>
            <a:endParaRPr lang="en-US"/>
          </a:p>
        </p:txBody>
      </p:sp>
    </p:spTree>
    <p:extLst>
      <p:ext uri="{BB962C8B-B14F-4D97-AF65-F5344CB8AC3E}">
        <p14:creationId xmlns:p14="http://schemas.microsoft.com/office/powerpoint/2010/main" val="2034678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23EB2DC-F451-19DB-6ACE-856E0C328C08}"/>
              </a:ext>
            </a:extLst>
          </p:cNvPr>
          <p:cNvSpPr>
            <a:spLocks noGrp="1"/>
          </p:cNvSpPr>
          <p:nvPr>
            <p:ph type="title"/>
          </p:nvPr>
        </p:nvSpPr>
        <p:spPr/>
        <p:txBody>
          <a:bodyPr/>
          <a:lstStyle/>
          <a:p>
            <a:r>
              <a:rPr lang="en-US" dirty="0"/>
              <a:t>Base line data</a:t>
            </a:r>
          </a:p>
        </p:txBody>
      </p:sp>
      <p:sp>
        <p:nvSpPr>
          <p:cNvPr id="7" name="Content Placeholder 6">
            <a:extLst>
              <a:ext uri="{FF2B5EF4-FFF2-40B4-BE49-F238E27FC236}">
                <a16:creationId xmlns:a16="http://schemas.microsoft.com/office/drawing/2014/main" id="{76500DD9-F4D6-35AF-41BE-E197827EC918}"/>
              </a:ext>
            </a:extLst>
          </p:cNvPr>
          <p:cNvSpPr>
            <a:spLocks noGrp="1"/>
          </p:cNvSpPr>
          <p:nvPr>
            <p:ph idx="1"/>
          </p:nvPr>
        </p:nvSpPr>
        <p:spPr/>
        <p:txBody>
          <a:bodyPr/>
          <a:lstStyle/>
          <a:p>
            <a:r>
              <a:rPr lang="en-US" dirty="0"/>
              <a:t>Getting historical data on EDI data for the PhD students and PDRAs impossible task.</a:t>
            </a:r>
          </a:p>
          <a:p>
            <a:pPr lvl="1"/>
            <a:r>
              <a:rPr lang="en-US" dirty="0"/>
              <a:t>Can determine base line gender balance over the last 20 years</a:t>
            </a:r>
          </a:p>
          <a:p>
            <a:pPr lvl="1"/>
            <a:r>
              <a:rPr lang="en-US" dirty="0"/>
              <a:t>Conclude that other characteristics are impossible to determine </a:t>
            </a:r>
          </a:p>
          <a:p>
            <a:r>
              <a:rPr lang="en-US" dirty="0"/>
              <a:t>Cockcroft academics can monitor, but low statistics and therefore noisy </a:t>
            </a:r>
          </a:p>
          <a:p>
            <a:r>
              <a:rPr lang="en-US" dirty="0"/>
              <a:t>Lauren has produced a ”copy” of the </a:t>
            </a:r>
            <a:r>
              <a:rPr lang="en-US" dirty="0" err="1"/>
              <a:t>IoP</a:t>
            </a:r>
            <a:r>
              <a:rPr lang="en-US" dirty="0"/>
              <a:t> EDI survey, so we can at least bench mark the Cockcroft against wider UK physics </a:t>
            </a:r>
          </a:p>
          <a:p>
            <a:r>
              <a:rPr lang="en-US" dirty="0"/>
              <a:t>Similar data does not exist for the IET (discussions with Graeme and other IET members) </a:t>
            </a:r>
          </a:p>
          <a:p>
            <a:pPr marL="0" indent="0">
              <a:buNone/>
            </a:pPr>
            <a:endParaRPr lang="en-US" dirty="0"/>
          </a:p>
          <a:p>
            <a:endParaRPr lang="en-US" dirty="0"/>
          </a:p>
          <a:p>
            <a:endParaRPr lang="en-US" dirty="0"/>
          </a:p>
        </p:txBody>
      </p:sp>
      <p:sp>
        <p:nvSpPr>
          <p:cNvPr id="4" name="Date Placeholder 3">
            <a:extLst>
              <a:ext uri="{FF2B5EF4-FFF2-40B4-BE49-F238E27FC236}">
                <a16:creationId xmlns:a16="http://schemas.microsoft.com/office/drawing/2014/main" id="{CB841FF5-F4D5-5C63-96A7-C625A41C97BB}"/>
              </a:ext>
            </a:extLst>
          </p:cNvPr>
          <p:cNvSpPr>
            <a:spLocks noGrp="1"/>
          </p:cNvSpPr>
          <p:nvPr>
            <p:ph type="dt" sz="half" idx="10"/>
          </p:nvPr>
        </p:nvSpPr>
        <p:spPr/>
        <p:txBody>
          <a:bodyPr/>
          <a:lstStyle/>
          <a:p>
            <a:fld id="{D946E511-45D0-8F4C-8968-DA4812AECA6F}" type="datetime1">
              <a:rPr lang="en-GB" smtClean="0"/>
              <a:t>20/02/2025</a:t>
            </a:fld>
            <a:endParaRPr lang="en-US"/>
          </a:p>
        </p:txBody>
      </p:sp>
      <p:sp>
        <p:nvSpPr>
          <p:cNvPr id="5" name="Slide Number Placeholder 4">
            <a:extLst>
              <a:ext uri="{FF2B5EF4-FFF2-40B4-BE49-F238E27FC236}">
                <a16:creationId xmlns:a16="http://schemas.microsoft.com/office/drawing/2014/main" id="{3A80F3F9-786E-C598-7440-A62540724F87}"/>
              </a:ext>
            </a:extLst>
          </p:cNvPr>
          <p:cNvSpPr>
            <a:spLocks noGrp="1"/>
          </p:cNvSpPr>
          <p:nvPr>
            <p:ph type="sldNum" sz="quarter" idx="12"/>
          </p:nvPr>
        </p:nvSpPr>
        <p:spPr/>
        <p:txBody>
          <a:bodyPr/>
          <a:lstStyle/>
          <a:p>
            <a:fld id="{00C027C3-6267-F442-95A0-4C7C18A35ED1}" type="slidenum">
              <a:rPr lang="en-US" smtClean="0"/>
              <a:t>12</a:t>
            </a:fld>
            <a:endParaRPr lang="en-US"/>
          </a:p>
        </p:txBody>
      </p:sp>
    </p:spTree>
    <p:extLst>
      <p:ext uri="{BB962C8B-B14F-4D97-AF65-F5344CB8AC3E}">
        <p14:creationId xmlns:p14="http://schemas.microsoft.com/office/powerpoint/2010/main" val="1778210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97FD9-5A58-9020-149F-4587112FC0BF}"/>
              </a:ext>
            </a:extLst>
          </p:cNvPr>
          <p:cNvSpPr>
            <a:spLocks noGrp="1"/>
          </p:cNvSpPr>
          <p:nvPr>
            <p:ph type="title"/>
          </p:nvPr>
        </p:nvSpPr>
        <p:spPr/>
        <p:txBody>
          <a:bodyPr/>
          <a:lstStyle/>
          <a:p>
            <a:r>
              <a:rPr lang="en-US" dirty="0"/>
              <a:t>Key baseline statistics</a:t>
            </a:r>
          </a:p>
        </p:txBody>
      </p:sp>
      <p:sp>
        <p:nvSpPr>
          <p:cNvPr id="5" name="Footer Placeholder 4">
            <a:extLst>
              <a:ext uri="{FF2B5EF4-FFF2-40B4-BE49-F238E27FC236}">
                <a16:creationId xmlns:a16="http://schemas.microsoft.com/office/drawing/2014/main" id="{273EF5C4-9E95-00E0-22D6-FDD16A4623CD}"/>
              </a:ext>
            </a:extLst>
          </p:cNvPr>
          <p:cNvSpPr>
            <a:spLocks noGrp="1"/>
          </p:cNvSpPr>
          <p:nvPr>
            <p:ph type="ftr" sz="quarter" idx="11"/>
          </p:nvPr>
        </p:nvSpPr>
        <p:spPr/>
        <p:txBody>
          <a:bodyPr/>
          <a:lstStyle/>
          <a:p>
            <a:r>
              <a:rPr lang="en-US"/>
              <a:t>CI SAC</a:t>
            </a:r>
          </a:p>
        </p:txBody>
      </p:sp>
      <p:pic>
        <p:nvPicPr>
          <p:cNvPr id="10" name="Content Placeholder 6" descr="A screenshot of a graph&#10;&#10;Description automatically generated">
            <a:extLst>
              <a:ext uri="{FF2B5EF4-FFF2-40B4-BE49-F238E27FC236}">
                <a16:creationId xmlns:a16="http://schemas.microsoft.com/office/drawing/2014/main" id="{859BF115-B046-892F-9B42-22AF24A2D862}"/>
              </a:ext>
            </a:extLst>
          </p:cNvPr>
          <p:cNvPicPr>
            <a:picLocks noGrp="1" noChangeAspect="1"/>
          </p:cNvPicPr>
          <p:nvPr>
            <p:ph sz="half" idx="2"/>
          </p:nvPr>
        </p:nvPicPr>
        <p:blipFill>
          <a:blip r:embed="rId2"/>
          <a:stretch>
            <a:fillRect/>
          </a:stretch>
        </p:blipFill>
        <p:spPr>
          <a:xfrm>
            <a:off x="6172200" y="1350662"/>
            <a:ext cx="5400675" cy="2032602"/>
          </a:xfrm>
        </p:spPr>
      </p:pic>
      <p:sp>
        <p:nvSpPr>
          <p:cNvPr id="15" name="Content Placeholder 14">
            <a:extLst>
              <a:ext uri="{FF2B5EF4-FFF2-40B4-BE49-F238E27FC236}">
                <a16:creationId xmlns:a16="http://schemas.microsoft.com/office/drawing/2014/main" id="{B85B9668-42AC-8D02-4198-E69557F9CEE9}"/>
              </a:ext>
            </a:extLst>
          </p:cNvPr>
          <p:cNvSpPr>
            <a:spLocks noGrp="1"/>
          </p:cNvSpPr>
          <p:nvPr>
            <p:ph sz="half" idx="1"/>
          </p:nvPr>
        </p:nvSpPr>
        <p:spPr/>
        <p:txBody>
          <a:bodyPr/>
          <a:lstStyle/>
          <a:p>
            <a:r>
              <a:rPr lang="en-US" dirty="0"/>
              <a:t>Institute of Physics report</a:t>
            </a:r>
          </a:p>
          <a:p>
            <a:pPr lvl="1"/>
            <a:r>
              <a:rPr lang="en-US" dirty="0"/>
              <a:t>Female fraction stable at 25% in physics throughout education </a:t>
            </a:r>
          </a:p>
          <a:p>
            <a:pPr lvl="1"/>
            <a:r>
              <a:rPr lang="en-US" dirty="0"/>
              <a:t>Physics at 17% non-white at UG decreasing to 14% </a:t>
            </a:r>
          </a:p>
          <a:p>
            <a:pPr lvl="1"/>
            <a:r>
              <a:rPr lang="en-US" dirty="0"/>
              <a:t>0% for PhD black or British black vs higher proportion of the local population (wider problem for physics)</a:t>
            </a:r>
          </a:p>
          <a:p>
            <a:pPr lvl="1"/>
            <a:r>
              <a:rPr lang="en-US" dirty="0"/>
              <a:t>13% with disabilities </a:t>
            </a:r>
          </a:p>
          <a:p>
            <a:pPr lvl="1"/>
            <a:r>
              <a:rPr lang="en-US" dirty="0"/>
              <a:t>Data for different socio-economic backgrounds not in report (universities will have this) </a:t>
            </a:r>
          </a:p>
          <a:p>
            <a:pPr lvl="1"/>
            <a:endParaRPr lang="en-US" dirty="0"/>
          </a:p>
        </p:txBody>
      </p:sp>
      <p:pic>
        <p:nvPicPr>
          <p:cNvPr id="16" name="Content Placeholder 11" descr="A graph of a student&#10;&#10;Description automatically generated with medium confidence">
            <a:extLst>
              <a:ext uri="{FF2B5EF4-FFF2-40B4-BE49-F238E27FC236}">
                <a16:creationId xmlns:a16="http://schemas.microsoft.com/office/drawing/2014/main" id="{757912B7-B64B-A5EF-923E-51E2F1FBB59F}"/>
              </a:ext>
            </a:extLst>
          </p:cNvPr>
          <p:cNvPicPr>
            <a:picLocks noGrp="1" noChangeAspect="1"/>
          </p:cNvPicPr>
          <p:nvPr>
            <p:ph sz="half" idx="13"/>
          </p:nvPr>
        </p:nvPicPr>
        <p:blipFill>
          <a:blip r:embed="rId3"/>
          <a:stretch>
            <a:fillRect/>
          </a:stretch>
        </p:blipFill>
        <p:spPr>
          <a:xfrm>
            <a:off x="6172200" y="4149137"/>
            <a:ext cx="5400675" cy="1669638"/>
          </a:xfrm>
        </p:spPr>
      </p:pic>
    </p:spTree>
    <p:extLst>
      <p:ext uri="{BB962C8B-B14F-4D97-AF65-F5344CB8AC3E}">
        <p14:creationId xmlns:p14="http://schemas.microsoft.com/office/powerpoint/2010/main" val="3737184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B4A607-449D-FE83-ECC3-A4CF56AE63E3}"/>
              </a:ext>
            </a:extLst>
          </p:cNvPr>
          <p:cNvSpPr>
            <a:spLocks noGrp="1"/>
          </p:cNvSpPr>
          <p:nvPr>
            <p:ph type="title"/>
          </p:nvPr>
        </p:nvSpPr>
        <p:spPr/>
        <p:txBody>
          <a:bodyPr/>
          <a:lstStyle/>
          <a:p>
            <a:r>
              <a:rPr lang="en-US" dirty="0"/>
              <a:t>Cockcroft EDI strategy</a:t>
            </a:r>
          </a:p>
        </p:txBody>
      </p:sp>
      <p:sp>
        <p:nvSpPr>
          <p:cNvPr id="6" name="Content Placeholder 5">
            <a:extLst>
              <a:ext uri="{FF2B5EF4-FFF2-40B4-BE49-F238E27FC236}">
                <a16:creationId xmlns:a16="http://schemas.microsoft.com/office/drawing/2014/main" id="{0C3C52D9-CBC5-5D6A-00D6-4D20DD8A8001}"/>
              </a:ext>
            </a:extLst>
          </p:cNvPr>
          <p:cNvSpPr>
            <a:spLocks noGrp="1"/>
          </p:cNvSpPr>
          <p:nvPr>
            <p:ph idx="1"/>
          </p:nvPr>
        </p:nvSpPr>
        <p:spPr/>
        <p:txBody>
          <a:bodyPr>
            <a:normAutofit fontScale="92500" lnSpcReduction="10000"/>
          </a:bodyPr>
          <a:lstStyle/>
          <a:p>
            <a:pPr marL="514350" indent="-514350">
              <a:buFont typeface="+mj-lt"/>
              <a:buAutoNum type="arabicPeriod"/>
            </a:pPr>
            <a:r>
              <a:rPr lang="en-US" dirty="0"/>
              <a:t>Build an inclusive and supportive ‘Cockcroft community’. </a:t>
            </a:r>
          </a:p>
          <a:p>
            <a:pPr marL="514350" indent="-514350">
              <a:buFont typeface="+mj-lt"/>
              <a:buAutoNum type="arabicPeriod"/>
            </a:pPr>
            <a:r>
              <a:rPr lang="en-US" dirty="0"/>
              <a:t>Improve diversity of PhD students and PDRAs, increasing the representation of women, Black, and underrepresented ethnic minorities PDRAs and students. </a:t>
            </a:r>
          </a:p>
          <a:p>
            <a:pPr marL="514350" indent="-514350">
              <a:buFont typeface="+mj-lt"/>
              <a:buAutoNum type="arabicPeriod"/>
            </a:pPr>
            <a:r>
              <a:rPr lang="en-US" dirty="0"/>
              <a:t>Ensure CI public outreach activities and events encourage participation from a wide range of communities, in particular, under-represented groups. </a:t>
            </a:r>
          </a:p>
          <a:p>
            <a:pPr marL="514350" indent="-514350">
              <a:buFont typeface="+mj-lt"/>
              <a:buAutoNum type="arabicPeriod"/>
            </a:pPr>
            <a:r>
              <a:rPr lang="en-US" dirty="0"/>
              <a:t>To have CI EDI champions (at least one from each CI Partner) to act as point of contact for CI staff and students. These EDI representatives will offer advice and signpost services and support available within the CI partner </a:t>
            </a:r>
            <a:r>
              <a:rPr lang="en-US" dirty="0" err="1"/>
              <a:t>organisations</a:t>
            </a:r>
            <a:r>
              <a:rPr lang="en-US" dirty="0"/>
              <a:t>. </a:t>
            </a:r>
          </a:p>
          <a:p>
            <a:pPr marL="514350" indent="-514350">
              <a:buFont typeface="+mj-lt"/>
              <a:buAutoNum type="arabicPeriod"/>
            </a:pPr>
            <a:r>
              <a:rPr lang="en-US" dirty="0"/>
              <a:t>To promote and encourage best practice in EDI within partner </a:t>
            </a:r>
            <a:r>
              <a:rPr lang="en-US" dirty="0" err="1"/>
              <a:t>organisations</a:t>
            </a:r>
            <a:r>
              <a:rPr lang="en-US" dirty="0"/>
              <a:t>. </a:t>
            </a:r>
          </a:p>
          <a:p>
            <a:pPr marL="514350" indent="-514350">
              <a:buFont typeface="+mj-lt"/>
              <a:buAutoNum type="arabicPeriod"/>
            </a:pPr>
            <a:r>
              <a:rPr lang="en-US" dirty="0"/>
              <a:t>Take action to further understand and improve the experience of CI staff and students through yearly staff surveys. </a:t>
            </a:r>
          </a:p>
        </p:txBody>
      </p:sp>
      <p:sp>
        <p:nvSpPr>
          <p:cNvPr id="4" name="Footer Placeholder 3">
            <a:extLst>
              <a:ext uri="{FF2B5EF4-FFF2-40B4-BE49-F238E27FC236}">
                <a16:creationId xmlns:a16="http://schemas.microsoft.com/office/drawing/2014/main" id="{96C85158-A1F4-8CE0-2790-C9D44D03C23C}"/>
              </a:ext>
            </a:extLst>
          </p:cNvPr>
          <p:cNvSpPr>
            <a:spLocks noGrp="1"/>
          </p:cNvSpPr>
          <p:nvPr>
            <p:ph type="ftr" sz="quarter" idx="11"/>
          </p:nvPr>
        </p:nvSpPr>
        <p:spPr/>
        <p:txBody>
          <a:bodyPr/>
          <a:lstStyle/>
          <a:p>
            <a:r>
              <a:rPr lang="en-US"/>
              <a:t>CI SAC</a:t>
            </a:r>
          </a:p>
        </p:txBody>
      </p:sp>
    </p:spTree>
    <p:extLst>
      <p:ext uri="{BB962C8B-B14F-4D97-AF65-F5344CB8AC3E}">
        <p14:creationId xmlns:p14="http://schemas.microsoft.com/office/powerpoint/2010/main" val="2840843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E91F4-7685-361E-4CA4-DF0C5FC917CC}"/>
              </a:ext>
            </a:extLst>
          </p:cNvPr>
          <p:cNvSpPr>
            <a:spLocks noGrp="1"/>
          </p:cNvSpPr>
          <p:nvPr>
            <p:ph type="title"/>
          </p:nvPr>
        </p:nvSpPr>
        <p:spPr/>
        <p:txBody>
          <a:bodyPr/>
          <a:lstStyle/>
          <a:p>
            <a:r>
              <a:rPr lang="en-US" dirty="0"/>
              <a:t>1. Cockcroft community</a:t>
            </a:r>
          </a:p>
        </p:txBody>
      </p:sp>
      <p:sp>
        <p:nvSpPr>
          <p:cNvPr id="3" name="Content Placeholder 2">
            <a:extLst>
              <a:ext uri="{FF2B5EF4-FFF2-40B4-BE49-F238E27FC236}">
                <a16:creationId xmlns:a16="http://schemas.microsoft.com/office/drawing/2014/main" id="{1E5A6F74-7753-01C6-2EBA-4E290F91C3DD}"/>
              </a:ext>
            </a:extLst>
          </p:cNvPr>
          <p:cNvSpPr>
            <a:spLocks noGrp="1"/>
          </p:cNvSpPr>
          <p:nvPr>
            <p:ph sz="half" idx="1"/>
          </p:nvPr>
        </p:nvSpPr>
        <p:spPr/>
        <p:txBody>
          <a:bodyPr>
            <a:normAutofit fontScale="85000" lnSpcReduction="20000"/>
          </a:bodyPr>
          <a:lstStyle/>
          <a:p>
            <a:r>
              <a:rPr lang="en-US" b="1" dirty="0"/>
              <a:t>Near term actions:  </a:t>
            </a:r>
          </a:p>
          <a:p>
            <a:pPr lvl="1"/>
            <a:r>
              <a:rPr lang="en-US" dirty="0"/>
              <a:t>Create spaces and events for PhD students to interact, formally and informally, including coffee before CI lecture, PG conference.  </a:t>
            </a:r>
          </a:p>
          <a:p>
            <a:pPr lvl="1"/>
            <a:r>
              <a:rPr lang="en-US" dirty="0"/>
              <a:t>Update the PG handbook to include a statement of expectations around </a:t>
            </a:r>
            <a:r>
              <a:rPr lang="en-US" dirty="0" err="1"/>
              <a:t>behaviour</a:t>
            </a:r>
            <a:r>
              <a:rPr lang="en-US" dirty="0"/>
              <a:t> and professionalism. </a:t>
            </a:r>
          </a:p>
          <a:p>
            <a:pPr lvl="1"/>
            <a:r>
              <a:rPr lang="en-US" dirty="0"/>
              <a:t>Review current induction </a:t>
            </a:r>
            <a:r>
              <a:rPr lang="en-US" dirty="0" err="1"/>
              <a:t>programme</a:t>
            </a:r>
            <a:r>
              <a:rPr lang="en-US" dirty="0"/>
              <a:t> for staff and identify areas of improvement </a:t>
            </a:r>
          </a:p>
          <a:p>
            <a:pPr lvl="1"/>
            <a:r>
              <a:rPr lang="en-US" dirty="0"/>
              <a:t>Expand CI Awards recognizing research excellence and outstanding research contributions to also recognize outstanding contributions in: public outreach/engagement and developing EDI initiatives, as well as a best supervisor award. These awards are designed to encourage and celebrate </a:t>
            </a:r>
            <a:r>
              <a:rPr lang="en-US" dirty="0" err="1"/>
              <a:t>behaviour</a:t>
            </a:r>
            <a:r>
              <a:rPr lang="en-US" dirty="0"/>
              <a:t> the CI would like to foster.  </a:t>
            </a:r>
          </a:p>
        </p:txBody>
      </p:sp>
      <p:sp>
        <p:nvSpPr>
          <p:cNvPr id="4" name="Footer Placeholder 3">
            <a:extLst>
              <a:ext uri="{FF2B5EF4-FFF2-40B4-BE49-F238E27FC236}">
                <a16:creationId xmlns:a16="http://schemas.microsoft.com/office/drawing/2014/main" id="{7E0647B5-F3DF-81CC-279E-F1637010B1EA}"/>
              </a:ext>
            </a:extLst>
          </p:cNvPr>
          <p:cNvSpPr>
            <a:spLocks noGrp="1"/>
          </p:cNvSpPr>
          <p:nvPr>
            <p:ph type="ftr" sz="quarter" idx="11"/>
          </p:nvPr>
        </p:nvSpPr>
        <p:spPr/>
        <p:txBody>
          <a:bodyPr/>
          <a:lstStyle/>
          <a:p>
            <a:r>
              <a:rPr lang="en-US"/>
              <a:t>CI SAC</a:t>
            </a:r>
          </a:p>
        </p:txBody>
      </p:sp>
      <p:sp>
        <p:nvSpPr>
          <p:cNvPr id="6" name="TextBox 5">
            <a:extLst>
              <a:ext uri="{FF2B5EF4-FFF2-40B4-BE49-F238E27FC236}">
                <a16:creationId xmlns:a16="http://schemas.microsoft.com/office/drawing/2014/main" id="{94143249-9E0A-A0D9-3A9A-FE8D6B892F7A}"/>
              </a:ext>
            </a:extLst>
          </p:cNvPr>
          <p:cNvSpPr txBox="1"/>
          <p:nvPr/>
        </p:nvSpPr>
        <p:spPr>
          <a:xfrm>
            <a:off x="6544235" y="1559860"/>
            <a:ext cx="3478306" cy="369332"/>
          </a:xfrm>
          <a:prstGeom prst="rect">
            <a:avLst/>
          </a:prstGeom>
          <a:noFill/>
        </p:spPr>
        <p:txBody>
          <a:bodyPr wrap="square" rtlCol="0">
            <a:spAutoFit/>
          </a:bodyPr>
          <a:lstStyle/>
          <a:p>
            <a:r>
              <a:rPr lang="en-US" dirty="0"/>
              <a:t>Improved shared office space </a:t>
            </a:r>
          </a:p>
        </p:txBody>
      </p:sp>
    </p:spTree>
    <p:extLst>
      <p:ext uri="{BB962C8B-B14F-4D97-AF65-F5344CB8AC3E}">
        <p14:creationId xmlns:p14="http://schemas.microsoft.com/office/powerpoint/2010/main" val="1559778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C2519-2537-A7BC-33C9-39816BE90526}"/>
              </a:ext>
            </a:extLst>
          </p:cNvPr>
          <p:cNvSpPr>
            <a:spLocks noGrp="1"/>
          </p:cNvSpPr>
          <p:nvPr>
            <p:ph type="title"/>
          </p:nvPr>
        </p:nvSpPr>
        <p:spPr/>
        <p:txBody>
          <a:bodyPr/>
          <a:lstStyle/>
          <a:p>
            <a:r>
              <a:rPr lang="en-US" dirty="0"/>
              <a:t>2. PhD student diversity</a:t>
            </a:r>
          </a:p>
        </p:txBody>
      </p:sp>
      <p:sp>
        <p:nvSpPr>
          <p:cNvPr id="3" name="Content Placeholder 2">
            <a:extLst>
              <a:ext uri="{FF2B5EF4-FFF2-40B4-BE49-F238E27FC236}">
                <a16:creationId xmlns:a16="http://schemas.microsoft.com/office/drawing/2014/main" id="{0D5B7239-FA8C-624C-E3C1-1B3526B0D604}"/>
              </a:ext>
            </a:extLst>
          </p:cNvPr>
          <p:cNvSpPr>
            <a:spLocks noGrp="1"/>
          </p:cNvSpPr>
          <p:nvPr>
            <p:ph sz="half" idx="1"/>
          </p:nvPr>
        </p:nvSpPr>
        <p:spPr/>
        <p:txBody>
          <a:bodyPr>
            <a:normAutofit fontScale="77500" lnSpcReduction="20000"/>
          </a:bodyPr>
          <a:lstStyle/>
          <a:p>
            <a:r>
              <a:rPr lang="en-US" b="1" dirty="0"/>
              <a:t>Near term actions:  </a:t>
            </a:r>
          </a:p>
          <a:p>
            <a:pPr lvl="1"/>
            <a:r>
              <a:rPr lang="en-US" dirty="0"/>
              <a:t>Establish a clear process for reviewing and shortlisting PhD applications that embeds good recruitment practices and ensure that this process is well communicated to CI supervisors. This action includes investigating the possibility of creating a new PhD application portal, with the option of voluntarily submitting EDI data.  </a:t>
            </a:r>
          </a:p>
          <a:p>
            <a:pPr lvl="1"/>
            <a:r>
              <a:rPr lang="en-US" dirty="0"/>
              <a:t>Review​​ job advertisements for inclusive wording (by autumn) and a diversity statement. </a:t>
            </a:r>
          </a:p>
          <a:p>
            <a:pPr lvl="1"/>
            <a:r>
              <a:rPr lang="en-US" dirty="0"/>
              <a:t>​Establish a central list of student societies contacts at a wider range of UK universities for targeting PhD recruitment (This includes non-Russell group universities).  </a:t>
            </a:r>
          </a:p>
          <a:p>
            <a:pPr lvl="1"/>
            <a:r>
              <a:rPr lang="en-US" dirty="0"/>
              <a:t>￼Advertise more widely and offer more summer internships. </a:t>
            </a:r>
            <a:r>
              <a:rPr lang="en-US" dirty="0">
                <a:solidFill>
                  <a:srgbClr val="C00000"/>
                </a:solidFill>
              </a:rPr>
              <a:t>Investigate 10,000 Black Interns </a:t>
            </a:r>
            <a:r>
              <a:rPr lang="en-US" dirty="0" err="1">
                <a:solidFill>
                  <a:srgbClr val="C00000"/>
                </a:solidFill>
              </a:rPr>
              <a:t>programme</a:t>
            </a:r>
            <a:r>
              <a:rPr lang="en-US" dirty="0"/>
              <a:t>, with the view to offering an internship through the </a:t>
            </a:r>
            <a:r>
              <a:rPr lang="en-US" dirty="0" err="1"/>
              <a:t>programme</a:t>
            </a:r>
            <a:r>
              <a:rPr lang="en-US" dirty="0"/>
              <a:t>.  </a:t>
            </a:r>
          </a:p>
        </p:txBody>
      </p:sp>
      <p:sp>
        <p:nvSpPr>
          <p:cNvPr id="4" name="Footer Placeholder 3">
            <a:extLst>
              <a:ext uri="{FF2B5EF4-FFF2-40B4-BE49-F238E27FC236}">
                <a16:creationId xmlns:a16="http://schemas.microsoft.com/office/drawing/2014/main" id="{8A1CC206-4DFF-A5E2-4B78-EB591791E623}"/>
              </a:ext>
            </a:extLst>
          </p:cNvPr>
          <p:cNvSpPr>
            <a:spLocks noGrp="1"/>
          </p:cNvSpPr>
          <p:nvPr>
            <p:ph type="ftr" sz="quarter" idx="11"/>
          </p:nvPr>
        </p:nvSpPr>
        <p:spPr/>
        <p:txBody>
          <a:bodyPr/>
          <a:lstStyle/>
          <a:p>
            <a:r>
              <a:rPr lang="en-US"/>
              <a:t>CI SAC</a:t>
            </a:r>
          </a:p>
        </p:txBody>
      </p:sp>
      <p:sp>
        <p:nvSpPr>
          <p:cNvPr id="6" name="TextBox 5">
            <a:extLst>
              <a:ext uri="{FF2B5EF4-FFF2-40B4-BE49-F238E27FC236}">
                <a16:creationId xmlns:a16="http://schemas.microsoft.com/office/drawing/2014/main" id="{074F2B40-751B-55AE-4384-903C9A1F9B00}"/>
              </a:ext>
            </a:extLst>
          </p:cNvPr>
          <p:cNvSpPr txBox="1"/>
          <p:nvPr/>
        </p:nvSpPr>
        <p:spPr>
          <a:xfrm>
            <a:off x="6544234" y="1559860"/>
            <a:ext cx="4500283" cy="923330"/>
          </a:xfrm>
          <a:prstGeom prst="rect">
            <a:avLst/>
          </a:prstGeom>
          <a:noFill/>
        </p:spPr>
        <p:txBody>
          <a:bodyPr wrap="square" rtlCol="0">
            <a:spAutoFit/>
          </a:bodyPr>
          <a:lstStyle/>
          <a:p>
            <a:r>
              <a:rPr lang="en-US" dirty="0"/>
              <a:t>Linking PhD student allocation to transparency around application processes and </a:t>
            </a:r>
            <a:r>
              <a:rPr lang="en-US" dirty="0" err="1"/>
              <a:t>shortlistig</a:t>
            </a:r>
            <a:r>
              <a:rPr lang="en-US" dirty="0"/>
              <a:t> </a:t>
            </a:r>
          </a:p>
        </p:txBody>
      </p:sp>
      <p:sp>
        <p:nvSpPr>
          <p:cNvPr id="7" name="TextBox 6">
            <a:extLst>
              <a:ext uri="{FF2B5EF4-FFF2-40B4-BE49-F238E27FC236}">
                <a16:creationId xmlns:a16="http://schemas.microsoft.com/office/drawing/2014/main" id="{E1679B4A-B9F8-4A51-1CCA-B63D495B9736}"/>
              </a:ext>
            </a:extLst>
          </p:cNvPr>
          <p:cNvSpPr txBox="1"/>
          <p:nvPr/>
        </p:nvSpPr>
        <p:spPr>
          <a:xfrm>
            <a:off x="6544234" y="3306165"/>
            <a:ext cx="4500283" cy="369332"/>
          </a:xfrm>
          <a:prstGeom prst="rect">
            <a:avLst/>
          </a:prstGeom>
          <a:noFill/>
        </p:spPr>
        <p:txBody>
          <a:bodyPr wrap="square" rtlCol="0">
            <a:spAutoFit/>
          </a:bodyPr>
          <a:lstStyle/>
          <a:p>
            <a:r>
              <a:rPr lang="en-US" dirty="0"/>
              <a:t>Done for academic hires, but is it for PDRA?</a:t>
            </a:r>
          </a:p>
        </p:txBody>
      </p:sp>
      <p:sp>
        <p:nvSpPr>
          <p:cNvPr id="8" name="TextBox 7">
            <a:extLst>
              <a:ext uri="{FF2B5EF4-FFF2-40B4-BE49-F238E27FC236}">
                <a16:creationId xmlns:a16="http://schemas.microsoft.com/office/drawing/2014/main" id="{8C895780-7558-2A6C-4E9E-D99F800DE452}"/>
              </a:ext>
            </a:extLst>
          </p:cNvPr>
          <p:cNvSpPr txBox="1"/>
          <p:nvPr/>
        </p:nvSpPr>
        <p:spPr>
          <a:xfrm>
            <a:off x="6544234" y="4979377"/>
            <a:ext cx="4500283" cy="923330"/>
          </a:xfrm>
          <a:prstGeom prst="rect">
            <a:avLst/>
          </a:prstGeom>
          <a:noFill/>
        </p:spPr>
        <p:txBody>
          <a:bodyPr wrap="square" rtlCol="0">
            <a:spAutoFit/>
          </a:bodyPr>
          <a:lstStyle/>
          <a:p>
            <a:r>
              <a:rPr lang="en-US" dirty="0"/>
              <a:t>Summer student web page updated</a:t>
            </a:r>
          </a:p>
          <a:p>
            <a:r>
              <a:rPr lang="en-US" dirty="0"/>
              <a:t>10,000 Black interns almost impossible to engage with as the Cockcroft </a:t>
            </a:r>
          </a:p>
        </p:txBody>
      </p:sp>
    </p:spTree>
    <p:extLst>
      <p:ext uri="{BB962C8B-B14F-4D97-AF65-F5344CB8AC3E}">
        <p14:creationId xmlns:p14="http://schemas.microsoft.com/office/powerpoint/2010/main" val="1821823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805D9-C109-BEE0-300A-EDD0B615DA8F}"/>
              </a:ext>
            </a:extLst>
          </p:cNvPr>
          <p:cNvSpPr>
            <a:spLocks noGrp="1"/>
          </p:cNvSpPr>
          <p:nvPr>
            <p:ph type="title"/>
          </p:nvPr>
        </p:nvSpPr>
        <p:spPr/>
        <p:txBody>
          <a:bodyPr/>
          <a:lstStyle/>
          <a:p>
            <a:r>
              <a:rPr lang="en-US" dirty="0"/>
              <a:t>3. CI public outreach activities and events</a:t>
            </a:r>
          </a:p>
        </p:txBody>
      </p:sp>
      <p:sp>
        <p:nvSpPr>
          <p:cNvPr id="3" name="Content Placeholder 2">
            <a:extLst>
              <a:ext uri="{FF2B5EF4-FFF2-40B4-BE49-F238E27FC236}">
                <a16:creationId xmlns:a16="http://schemas.microsoft.com/office/drawing/2014/main" id="{FD1DACA5-FC7C-8AC5-8099-28C286B01073}"/>
              </a:ext>
            </a:extLst>
          </p:cNvPr>
          <p:cNvSpPr>
            <a:spLocks noGrp="1"/>
          </p:cNvSpPr>
          <p:nvPr>
            <p:ph sz="half" idx="1"/>
          </p:nvPr>
        </p:nvSpPr>
        <p:spPr/>
        <p:txBody>
          <a:bodyPr>
            <a:normAutofit fontScale="92500" lnSpcReduction="20000"/>
          </a:bodyPr>
          <a:lstStyle/>
          <a:p>
            <a:r>
              <a:rPr lang="en-US" b="1" dirty="0"/>
              <a:t>Near term actions: </a:t>
            </a:r>
          </a:p>
          <a:p>
            <a:pPr lvl="1"/>
            <a:r>
              <a:rPr lang="en-US" dirty="0"/>
              <a:t>We will identify the barriers to participation in public engagement activities faced by specific underrepresented audiences (E.g. the visually impaired, Deaf and hard of hearing, mobility impairment such as wheelchair users).  </a:t>
            </a:r>
          </a:p>
          <a:p>
            <a:pPr lvl="1"/>
            <a:r>
              <a:rPr lang="en-US" dirty="0"/>
              <a:t>Identify critical areas of Widening Participation and Access which can be targeted as a priority for engagement (engagement with economic deprived communities, for example).  </a:t>
            </a:r>
          </a:p>
          <a:p>
            <a:pPr lvl="1"/>
            <a:r>
              <a:rPr lang="en-US" dirty="0"/>
              <a:t>Review CI public events and communication for accessibility, inclusive language, and broad representation of CI staff members and students.  </a:t>
            </a:r>
          </a:p>
        </p:txBody>
      </p:sp>
      <p:sp>
        <p:nvSpPr>
          <p:cNvPr id="5" name="Content Placeholder 4">
            <a:extLst>
              <a:ext uri="{FF2B5EF4-FFF2-40B4-BE49-F238E27FC236}">
                <a16:creationId xmlns:a16="http://schemas.microsoft.com/office/drawing/2014/main" id="{F121835C-C10E-912C-1CE4-40661592AB5D}"/>
              </a:ext>
            </a:extLst>
          </p:cNvPr>
          <p:cNvSpPr>
            <a:spLocks noGrp="1"/>
          </p:cNvSpPr>
          <p:nvPr>
            <p:ph sz="half" idx="2"/>
          </p:nvPr>
        </p:nvSpPr>
        <p:spPr/>
        <p:txBody>
          <a:bodyPr>
            <a:normAutofit fontScale="92500" lnSpcReduction="20000"/>
          </a:bodyPr>
          <a:lstStyle/>
          <a:p>
            <a:endParaRPr lang="en-US"/>
          </a:p>
        </p:txBody>
      </p:sp>
      <p:sp>
        <p:nvSpPr>
          <p:cNvPr id="4" name="Footer Placeholder 3">
            <a:extLst>
              <a:ext uri="{FF2B5EF4-FFF2-40B4-BE49-F238E27FC236}">
                <a16:creationId xmlns:a16="http://schemas.microsoft.com/office/drawing/2014/main" id="{FF326A04-A166-7C35-99AC-D820B056B934}"/>
              </a:ext>
            </a:extLst>
          </p:cNvPr>
          <p:cNvSpPr>
            <a:spLocks noGrp="1"/>
          </p:cNvSpPr>
          <p:nvPr>
            <p:ph type="ftr" sz="quarter" idx="11"/>
          </p:nvPr>
        </p:nvSpPr>
        <p:spPr/>
        <p:txBody>
          <a:bodyPr/>
          <a:lstStyle/>
          <a:p>
            <a:r>
              <a:rPr lang="en-US"/>
              <a:t>CI SAC</a:t>
            </a:r>
          </a:p>
        </p:txBody>
      </p:sp>
    </p:spTree>
    <p:extLst>
      <p:ext uri="{BB962C8B-B14F-4D97-AF65-F5344CB8AC3E}">
        <p14:creationId xmlns:p14="http://schemas.microsoft.com/office/powerpoint/2010/main" val="3086409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69A3C-0460-EE58-50F0-812FABA159CF}"/>
              </a:ext>
            </a:extLst>
          </p:cNvPr>
          <p:cNvSpPr>
            <a:spLocks noGrp="1"/>
          </p:cNvSpPr>
          <p:nvPr>
            <p:ph type="title"/>
          </p:nvPr>
        </p:nvSpPr>
        <p:spPr/>
        <p:txBody>
          <a:bodyPr/>
          <a:lstStyle/>
          <a:p>
            <a:r>
              <a:rPr lang="en-US" dirty="0"/>
              <a:t>4. CI EDI champions</a:t>
            </a:r>
          </a:p>
        </p:txBody>
      </p:sp>
      <p:sp>
        <p:nvSpPr>
          <p:cNvPr id="3" name="Content Placeholder 2">
            <a:extLst>
              <a:ext uri="{FF2B5EF4-FFF2-40B4-BE49-F238E27FC236}">
                <a16:creationId xmlns:a16="http://schemas.microsoft.com/office/drawing/2014/main" id="{B62A72A8-3BBE-AB62-C49D-CD1FD18E50B4}"/>
              </a:ext>
            </a:extLst>
          </p:cNvPr>
          <p:cNvSpPr>
            <a:spLocks noGrp="1"/>
          </p:cNvSpPr>
          <p:nvPr>
            <p:ph sz="half" idx="1"/>
          </p:nvPr>
        </p:nvSpPr>
        <p:spPr/>
        <p:txBody>
          <a:bodyPr/>
          <a:lstStyle/>
          <a:p>
            <a:r>
              <a:rPr lang="en-US" b="1" dirty="0"/>
              <a:t>Near term actions:  </a:t>
            </a:r>
          </a:p>
          <a:p>
            <a:pPr lvl="1"/>
            <a:r>
              <a:rPr lang="en-US" dirty="0"/>
              <a:t>Create a dedicated CI web page for EDI, which includes names of the EDI representatives and their role. </a:t>
            </a:r>
          </a:p>
          <a:p>
            <a:pPr lvl="1"/>
            <a:r>
              <a:rPr lang="en-US" dirty="0"/>
              <a:t>​Promote the role of EDI representatives to all CI staff to ensure they know who to contact if needed, through CI Away Day talk and email communication to all CI staff and students. </a:t>
            </a:r>
          </a:p>
        </p:txBody>
      </p:sp>
      <p:sp>
        <p:nvSpPr>
          <p:cNvPr id="5" name="Content Placeholder 4">
            <a:extLst>
              <a:ext uri="{FF2B5EF4-FFF2-40B4-BE49-F238E27FC236}">
                <a16:creationId xmlns:a16="http://schemas.microsoft.com/office/drawing/2014/main" id="{B268EF5A-51F6-FB07-EB40-155E62CCCB0F}"/>
              </a:ext>
            </a:extLst>
          </p:cNvPr>
          <p:cNvSpPr>
            <a:spLocks noGrp="1"/>
          </p:cNvSpPr>
          <p:nvPr>
            <p:ph sz="half" idx="2"/>
          </p:nvPr>
        </p:nvSpPr>
        <p:spPr/>
        <p:txBody>
          <a:bodyPr/>
          <a:lstStyle/>
          <a:p>
            <a:pPr marL="0" indent="0">
              <a:buNone/>
            </a:pPr>
            <a:endParaRPr lang="en-US" dirty="0"/>
          </a:p>
          <a:p>
            <a:pPr marL="0" indent="0">
              <a:buNone/>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5EEE2248-E7DC-ED1A-FBC8-8FF1AF081A17}"/>
              </a:ext>
            </a:extLst>
          </p:cNvPr>
          <p:cNvSpPr>
            <a:spLocks noGrp="1"/>
          </p:cNvSpPr>
          <p:nvPr>
            <p:ph type="ftr" sz="quarter" idx="11"/>
          </p:nvPr>
        </p:nvSpPr>
        <p:spPr/>
        <p:txBody>
          <a:bodyPr/>
          <a:lstStyle/>
          <a:p>
            <a:r>
              <a:rPr lang="en-US"/>
              <a:t>CI SAC</a:t>
            </a:r>
          </a:p>
        </p:txBody>
      </p:sp>
      <p:sp>
        <p:nvSpPr>
          <p:cNvPr id="6" name="TextBox 5">
            <a:extLst>
              <a:ext uri="{FF2B5EF4-FFF2-40B4-BE49-F238E27FC236}">
                <a16:creationId xmlns:a16="http://schemas.microsoft.com/office/drawing/2014/main" id="{E56EC4D7-D67B-E811-0C5A-2E34ADBD613D}"/>
              </a:ext>
            </a:extLst>
          </p:cNvPr>
          <p:cNvSpPr txBox="1"/>
          <p:nvPr/>
        </p:nvSpPr>
        <p:spPr>
          <a:xfrm>
            <a:off x="6622058" y="1900518"/>
            <a:ext cx="4500283" cy="646331"/>
          </a:xfrm>
          <a:prstGeom prst="rect">
            <a:avLst/>
          </a:prstGeom>
          <a:noFill/>
        </p:spPr>
        <p:txBody>
          <a:bodyPr wrap="square" rtlCol="0">
            <a:spAutoFit/>
          </a:bodyPr>
          <a:lstStyle/>
          <a:p>
            <a:r>
              <a:rPr lang="en-US" dirty="0"/>
              <a:t>Draft web page created. In addition, with wellbeing and whistleblowing</a:t>
            </a:r>
          </a:p>
        </p:txBody>
      </p:sp>
    </p:spTree>
    <p:extLst>
      <p:ext uri="{BB962C8B-B14F-4D97-AF65-F5344CB8AC3E}">
        <p14:creationId xmlns:p14="http://schemas.microsoft.com/office/powerpoint/2010/main" val="3139628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0C784-3D38-1315-FBC4-C20C49D920C3}"/>
              </a:ext>
            </a:extLst>
          </p:cNvPr>
          <p:cNvSpPr>
            <a:spLocks noGrp="1"/>
          </p:cNvSpPr>
          <p:nvPr>
            <p:ph type="title"/>
          </p:nvPr>
        </p:nvSpPr>
        <p:spPr/>
        <p:txBody>
          <a:bodyPr>
            <a:normAutofit fontScale="90000"/>
          </a:bodyPr>
          <a:lstStyle/>
          <a:p>
            <a:r>
              <a:rPr lang="en-US" dirty="0"/>
              <a:t>5. promote and encourage best practice in EDI within partner </a:t>
            </a:r>
            <a:r>
              <a:rPr lang="en-US" dirty="0" err="1"/>
              <a:t>organisations</a:t>
            </a:r>
            <a:endParaRPr lang="en-US" dirty="0"/>
          </a:p>
        </p:txBody>
      </p:sp>
      <p:sp>
        <p:nvSpPr>
          <p:cNvPr id="3" name="Content Placeholder 2">
            <a:extLst>
              <a:ext uri="{FF2B5EF4-FFF2-40B4-BE49-F238E27FC236}">
                <a16:creationId xmlns:a16="http://schemas.microsoft.com/office/drawing/2014/main" id="{FA8B3F88-733B-A26B-D3B6-A98D618F4AFF}"/>
              </a:ext>
            </a:extLst>
          </p:cNvPr>
          <p:cNvSpPr>
            <a:spLocks noGrp="1"/>
          </p:cNvSpPr>
          <p:nvPr>
            <p:ph sz="half" idx="1"/>
          </p:nvPr>
        </p:nvSpPr>
        <p:spPr/>
        <p:txBody>
          <a:bodyPr>
            <a:normAutofit fontScale="85000" lnSpcReduction="20000"/>
          </a:bodyPr>
          <a:lstStyle/>
          <a:p>
            <a:r>
              <a:rPr lang="en-US" b="1" dirty="0"/>
              <a:t>​​Near term actions include:  ￼​</a:t>
            </a:r>
          </a:p>
          <a:p>
            <a:pPr lvl="1"/>
            <a:r>
              <a:rPr lang="en-US" dirty="0"/>
              <a:t>Establish connection (where there is not already one) between CI EDI committee members and their employing institution’s EDI team. </a:t>
            </a:r>
          </a:p>
          <a:p>
            <a:pPr lvl="1"/>
            <a:r>
              <a:rPr lang="en-US" dirty="0"/>
              <a:t>​Keep abreast of what is EDI ‘best practice’ through engaging with material published by </a:t>
            </a:r>
            <a:r>
              <a:rPr lang="en-US" dirty="0" err="1"/>
              <a:t>organisations</a:t>
            </a:r>
            <a:r>
              <a:rPr lang="en-US" dirty="0"/>
              <a:t> such as </a:t>
            </a:r>
            <a:r>
              <a:rPr lang="en-US" dirty="0" err="1"/>
              <a:t>AdvanceHE</a:t>
            </a:r>
            <a:r>
              <a:rPr lang="en-US" dirty="0"/>
              <a:t> and Mental Health First Aid England (MHFA). </a:t>
            </a:r>
          </a:p>
          <a:p>
            <a:pPr lvl="1"/>
            <a:r>
              <a:rPr lang="en-US" dirty="0"/>
              <a:t>Survey CI partner EDI policies and strategies to measure against EDI best practice, and promote change in areas of deficiency. ​￼​This includes reviewing what training is offered relating to unconscious bias and good recruitment practice. </a:t>
            </a:r>
          </a:p>
          <a:p>
            <a:pPr lvl="1"/>
            <a:r>
              <a:rPr lang="en-US" dirty="0"/>
              <a:t>CI EDI committee members will encourage CI University partners to sign up the UK Government pledge on the non-use of NDAs in cases of workplace harassment. </a:t>
            </a:r>
          </a:p>
        </p:txBody>
      </p:sp>
      <p:sp>
        <p:nvSpPr>
          <p:cNvPr id="4" name="Footer Placeholder 3">
            <a:extLst>
              <a:ext uri="{FF2B5EF4-FFF2-40B4-BE49-F238E27FC236}">
                <a16:creationId xmlns:a16="http://schemas.microsoft.com/office/drawing/2014/main" id="{E353E684-F080-632F-EBEE-464B96BC7FE7}"/>
              </a:ext>
            </a:extLst>
          </p:cNvPr>
          <p:cNvSpPr>
            <a:spLocks noGrp="1"/>
          </p:cNvSpPr>
          <p:nvPr>
            <p:ph type="ftr" sz="quarter" idx="11"/>
          </p:nvPr>
        </p:nvSpPr>
        <p:spPr/>
        <p:txBody>
          <a:bodyPr/>
          <a:lstStyle/>
          <a:p>
            <a:r>
              <a:rPr lang="en-US"/>
              <a:t>CI SAC</a:t>
            </a:r>
          </a:p>
        </p:txBody>
      </p:sp>
      <p:sp>
        <p:nvSpPr>
          <p:cNvPr id="6" name="TextBox 5">
            <a:extLst>
              <a:ext uri="{FF2B5EF4-FFF2-40B4-BE49-F238E27FC236}">
                <a16:creationId xmlns:a16="http://schemas.microsoft.com/office/drawing/2014/main" id="{8FDBE913-33C7-0120-DDA6-3B0FCC095020}"/>
              </a:ext>
            </a:extLst>
          </p:cNvPr>
          <p:cNvSpPr txBox="1"/>
          <p:nvPr/>
        </p:nvSpPr>
        <p:spPr>
          <a:xfrm>
            <a:off x="6657917" y="3352331"/>
            <a:ext cx="4500283" cy="646331"/>
          </a:xfrm>
          <a:prstGeom prst="rect">
            <a:avLst/>
          </a:prstGeom>
          <a:noFill/>
        </p:spPr>
        <p:txBody>
          <a:bodyPr wrap="square" rtlCol="0">
            <a:spAutoFit/>
          </a:bodyPr>
          <a:lstStyle/>
          <a:p>
            <a:r>
              <a:rPr lang="en-US" dirty="0"/>
              <a:t>Formed new group of partner EDI representatives but still not complete</a:t>
            </a:r>
          </a:p>
        </p:txBody>
      </p:sp>
    </p:spTree>
    <p:extLst>
      <p:ext uri="{BB962C8B-B14F-4D97-AF65-F5344CB8AC3E}">
        <p14:creationId xmlns:p14="http://schemas.microsoft.com/office/powerpoint/2010/main" val="788139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9345F0-5B4E-08E3-E976-1CBBEBFFC01C}"/>
              </a:ext>
            </a:extLst>
          </p:cNvPr>
          <p:cNvSpPr>
            <a:spLocks noGrp="1"/>
          </p:cNvSpPr>
          <p:nvPr>
            <p:ph type="title"/>
          </p:nvPr>
        </p:nvSpPr>
        <p:spPr/>
        <p:txBody>
          <a:bodyPr/>
          <a:lstStyle/>
          <a:p>
            <a:r>
              <a:rPr lang="en-US" dirty="0"/>
              <a:t>Introduction</a:t>
            </a:r>
          </a:p>
        </p:txBody>
      </p:sp>
      <p:sp>
        <p:nvSpPr>
          <p:cNvPr id="7" name="Content Placeholder 6">
            <a:extLst>
              <a:ext uri="{FF2B5EF4-FFF2-40B4-BE49-F238E27FC236}">
                <a16:creationId xmlns:a16="http://schemas.microsoft.com/office/drawing/2014/main" id="{4031F258-C7D5-CCA7-1CB6-E8CC3EDB01D9}"/>
              </a:ext>
            </a:extLst>
          </p:cNvPr>
          <p:cNvSpPr>
            <a:spLocks noGrp="1"/>
          </p:cNvSpPr>
          <p:nvPr>
            <p:ph idx="1"/>
          </p:nvPr>
        </p:nvSpPr>
        <p:spPr/>
        <p:txBody>
          <a:bodyPr/>
          <a:lstStyle/>
          <a:p>
            <a:r>
              <a:rPr lang="en-US" dirty="0"/>
              <a:t>Education, EDI and outreach should be presented at every SAC (opposed to the 2-year cycle of research topics) </a:t>
            </a:r>
          </a:p>
          <a:p>
            <a:r>
              <a:rPr lang="en-US" dirty="0"/>
              <a:t>Lots to discuss this year, so short update just from me </a:t>
            </a:r>
          </a:p>
          <a:p>
            <a:pPr lvl="1"/>
            <a:r>
              <a:rPr lang="en-US" dirty="0"/>
              <a:t>..but wanted to remind SAC it is not forgotten about</a:t>
            </a:r>
          </a:p>
          <a:p>
            <a:r>
              <a:rPr lang="en-US" dirty="0"/>
              <a:t>Regarding outreach and communications </a:t>
            </a:r>
          </a:p>
          <a:p>
            <a:pPr lvl="1"/>
            <a:r>
              <a:rPr lang="en-US" dirty="0"/>
              <a:t>Absolutely world leading activity in this area from Liverpool</a:t>
            </a:r>
          </a:p>
          <a:p>
            <a:pPr lvl="1"/>
            <a:r>
              <a:rPr lang="en-US" dirty="0"/>
              <a:t>Issues obtaining contributions from University colleagues (all except communications and outreach at Liverpool)</a:t>
            </a:r>
          </a:p>
          <a:p>
            <a:pPr lvl="1"/>
            <a:r>
              <a:rPr lang="en-US" dirty="0"/>
              <a:t>Challenge is to raise all partners to same level</a:t>
            </a:r>
          </a:p>
          <a:p>
            <a:endParaRPr lang="en-US" dirty="0"/>
          </a:p>
        </p:txBody>
      </p:sp>
      <p:sp>
        <p:nvSpPr>
          <p:cNvPr id="4" name="Date Placeholder 3">
            <a:extLst>
              <a:ext uri="{FF2B5EF4-FFF2-40B4-BE49-F238E27FC236}">
                <a16:creationId xmlns:a16="http://schemas.microsoft.com/office/drawing/2014/main" id="{88318DB5-7765-BB0F-235C-32B5C768EAF3}"/>
              </a:ext>
            </a:extLst>
          </p:cNvPr>
          <p:cNvSpPr>
            <a:spLocks noGrp="1"/>
          </p:cNvSpPr>
          <p:nvPr>
            <p:ph type="dt" sz="half" idx="10"/>
          </p:nvPr>
        </p:nvSpPr>
        <p:spPr/>
        <p:txBody>
          <a:bodyPr/>
          <a:lstStyle/>
          <a:p>
            <a:fld id="{0E623339-E423-F848-BA88-F8A1B2D51968}" type="datetime1">
              <a:rPr lang="en-GB" smtClean="0"/>
              <a:t>21/02/2025</a:t>
            </a:fld>
            <a:endParaRPr lang="en-US"/>
          </a:p>
        </p:txBody>
      </p:sp>
      <p:sp>
        <p:nvSpPr>
          <p:cNvPr id="5" name="Slide Number Placeholder 4">
            <a:extLst>
              <a:ext uri="{FF2B5EF4-FFF2-40B4-BE49-F238E27FC236}">
                <a16:creationId xmlns:a16="http://schemas.microsoft.com/office/drawing/2014/main" id="{954DA5BB-637C-DE0B-D0E1-E39DFA44EDC4}"/>
              </a:ext>
            </a:extLst>
          </p:cNvPr>
          <p:cNvSpPr>
            <a:spLocks noGrp="1"/>
          </p:cNvSpPr>
          <p:nvPr>
            <p:ph type="sldNum" sz="quarter" idx="12"/>
          </p:nvPr>
        </p:nvSpPr>
        <p:spPr/>
        <p:txBody>
          <a:bodyPr/>
          <a:lstStyle/>
          <a:p>
            <a:fld id="{00C027C3-6267-F442-95A0-4C7C18A35ED1}" type="slidenum">
              <a:rPr lang="en-US" smtClean="0"/>
              <a:t>2</a:t>
            </a:fld>
            <a:endParaRPr lang="en-US"/>
          </a:p>
        </p:txBody>
      </p:sp>
    </p:spTree>
    <p:extLst>
      <p:ext uri="{BB962C8B-B14F-4D97-AF65-F5344CB8AC3E}">
        <p14:creationId xmlns:p14="http://schemas.microsoft.com/office/powerpoint/2010/main" val="36192647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FE4D9-4AFA-B35E-7892-0ED5AB50017E}"/>
              </a:ext>
            </a:extLst>
          </p:cNvPr>
          <p:cNvSpPr>
            <a:spLocks noGrp="1"/>
          </p:cNvSpPr>
          <p:nvPr>
            <p:ph type="title"/>
          </p:nvPr>
        </p:nvSpPr>
        <p:spPr/>
        <p:txBody>
          <a:bodyPr>
            <a:normAutofit/>
          </a:bodyPr>
          <a:lstStyle/>
          <a:p>
            <a:r>
              <a:rPr lang="en-US" dirty="0"/>
              <a:t>6. CI staff and student surveys</a:t>
            </a:r>
          </a:p>
        </p:txBody>
      </p:sp>
      <p:sp>
        <p:nvSpPr>
          <p:cNvPr id="3" name="Content Placeholder 2">
            <a:extLst>
              <a:ext uri="{FF2B5EF4-FFF2-40B4-BE49-F238E27FC236}">
                <a16:creationId xmlns:a16="http://schemas.microsoft.com/office/drawing/2014/main" id="{13AB2481-1466-47A0-E980-13F76A6BC786}"/>
              </a:ext>
            </a:extLst>
          </p:cNvPr>
          <p:cNvSpPr>
            <a:spLocks noGrp="1"/>
          </p:cNvSpPr>
          <p:nvPr>
            <p:ph idx="1"/>
          </p:nvPr>
        </p:nvSpPr>
        <p:spPr/>
        <p:txBody>
          <a:bodyPr>
            <a:normAutofit fontScale="85000" lnSpcReduction="10000"/>
          </a:bodyPr>
          <a:lstStyle/>
          <a:p>
            <a:r>
              <a:rPr lang="en-US" b="1" dirty="0"/>
              <a:t>Quantitative data: </a:t>
            </a:r>
          </a:p>
          <a:p>
            <a:pPr lvl="1"/>
            <a:r>
              <a:rPr lang="en-US" dirty="0"/>
              <a:t>To create initial benchmarks against which to set objectives and targets. Future surveys will also measure progress and impact and adjust targets upwards over time (E.g. % of Black PhD students). </a:t>
            </a:r>
          </a:p>
          <a:p>
            <a:pPr lvl="1"/>
            <a:r>
              <a:rPr lang="en-US" dirty="0"/>
              <a:t>Understand patterns of application/success/outcomes for PhD students, to enable strategy and actions to be focused on key areas of attrition, and to report to STFC these data as required.  </a:t>
            </a:r>
          </a:p>
          <a:p>
            <a:r>
              <a:rPr lang="en-US" b="1" dirty="0"/>
              <a:t>Qualitative data: </a:t>
            </a:r>
          </a:p>
          <a:p>
            <a:pPr lvl="1"/>
            <a:r>
              <a:rPr lang="en-US" dirty="0"/>
              <a:t>To understand and benchmark attitudes and beliefs among current staff and students, to set priorities for future work around culture change. </a:t>
            </a:r>
          </a:p>
          <a:p>
            <a:pPr lvl="1"/>
            <a:r>
              <a:rPr lang="en-US" dirty="0"/>
              <a:t>To measure the success of race equality initiatives in delivering culture change, through changes over time in attitudes and beliefs. </a:t>
            </a:r>
          </a:p>
          <a:p>
            <a:pPr lvl="1"/>
            <a:r>
              <a:rPr lang="en-US" dirty="0"/>
              <a:t>To understand experiences among disabled, female, LGBTQ+, and BAME staff and students, including instances of exclusion and micro-inequities to understand where this is happening and identity how to best address it. </a:t>
            </a:r>
          </a:p>
          <a:p>
            <a:pPr lvl="1"/>
            <a:r>
              <a:rPr lang="en-US" dirty="0"/>
              <a:t>To understand the experiences of part-time staff, prevailing attitudes, and micro-inequities that impact inclusion and sense of belonging. </a:t>
            </a:r>
          </a:p>
          <a:p>
            <a:pPr lvl="1"/>
            <a:r>
              <a:rPr lang="en-US" dirty="0"/>
              <a:t>To measure progress over time in reducing incidents of harassment/micro-aggressions. </a:t>
            </a:r>
          </a:p>
        </p:txBody>
      </p:sp>
      <p:sp>
        <p:nvSpPr>
          <p:cNvPr id="4" name="Footer Placeholder 3">
            <a:extLst>
              <a:ext uri="{FF2B5EF4-FFF2-40B4-BE49-F238E27FC236}">
                <a16:creationId xmlns:a16="http://schemas.microsoft.com/office/drawing/2014/main" id="{89277E85-45D5-25A5-1922-5C8BE19B153E}"/>
              </a:ext>
            </a:extLst>
          </p:cNvPr>
          <p:cNvSpPr>
            <a:spLocks noGrp="1"/>
          </p:cNvSpPr>
          <p:nvPr>
            <p:ph type="ftr" sz="quarter" idx="11"/>
          </p:nvPr>
        </p:nvSpPr>
        <p:spPr/>
        <p:txBody>
          <a:bodyPr/>
          <a:lstStyle/>
          <a:p>
            <a:r>
              <a:rPr lang="en-US"/>
              <a:t>CI SAC</a:t>
            </a:r>
          </a:p>
        </p:txBody>
      </p:sp>
    </p:spTree>
    <p:extLst>
      <p:ext uri="{BB962C8B-B14F-4D97-AF65-F5344CB8AC3E}">
        <p14:creationId xmlns:p14="http://schemas.microsoft.com/office/powerpoint/2010/main" val="34511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88DD7-D32E-79BD-A5D4-B3B74D8468C5}"/>
              </a:ext>
            </a:extLst>
          </p:cNvPr>
          <p:cNvSpPr>
            <a:spLocks noGrp="1"/>
          </p:cNvSpPr>
          <p:nvPr>
            <p:ph type="title"/>
          </p:nvPr>
        </p:nvSpPr>
        <p:spPr/>
        <p:txBody>
          <a:bodyPr/>
          <a:lstStyle/>
          <a:p>
            <a:r>
              <a:rPr lang="en-US" dirty="0"/>
              <a:t>Outreach and communications</a:t>
            </a:r>
          </a:p>
        </p:txBody>
      </p:sp>
      <p:sp>
        <p:nvSpPr>
          <p:cNvPr id="3" name="Text Placeholder 2">
            <a:extLst>
              <a:ext uri="{FF2B5EF4-FFF2-40B4-BE49-F238E27FC236}">
                <a16:creationId xmlns:a16="http://schemas.microsoft.com/office/drawing/2014/main" id="{16F6BC93-E5CB-2F76-82BE-595415EA61BE}"/>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FE697F44-A614-1DC3-2635-DC1A01379046}"/>
              </a:ext>
            </a:extLst>
          </p:cNvPr>
          <p:cNvSpPr>
            <a:spLocks noGrp="1"/>
          </p:cNvSpPr>
          <p:nvPr>
            <p:ph type="dt" sz="half" idx="10"/>
          </p:nvPr>
        </p:nvSpPr>
        <p:spPr/>
        <p:txBody>
          <a:bodyPr/>
          <a:lstStyle/>
          <a:p>
            <a:fld id="{D946E511-45D0-8F4C-8968-DA4812AECA6F}" type="datetime1">
              <a:rPr lang="en-GB" smtClean="0"/>
              <a:t>20/02/2025</a:t>
            </a:fld>
            <a:endParaRPr lang="en-US"/>
          </a:p>
        </p:txBody>
      </p:sp>
      <p:sp>
        <p:nvSpPr>
          <p:cNvPr id="5" name="Slide Number Placeholder 4">
            <a:extLst>
              <a:ext uri="{FF2B5EF4-FFF2-40B4-BE49-F238E27FC236}">
                <a16:creationId xmlns:a16="http://schemas.microsoft.com/office/drawing/2014/main" id="{75E8C0EF-C2BE-DCAF-BEB1-4BEBC883B273}"/>
              </a:ext>
            </a:extLst>
          </p:cNvPr>
          <p:cNvSpPr>
            <a:spLocks noGrp="1"/>
          </p:cNvSpPr>
          <p:nvPr>
            <p:ph type="sldNum" sz="quarter" idx="12"/>
          </p:nvPr>
        </p:nvSpPr>
        <p:spPr/>
        <p:txBody>
          <a:bodyPr/>
          <a:lstStyle/>
          <a:p>
            <a:fld id="{00C027C3-6267-F442-95A0-4C7C18A35ED1}" type="slidenum">
              <a:rPr lang="en-US" smtClean="0"/>
              <a:t>21</a:t>
            </a:fld>
            <a:endParaRPr lang="en-US"/>
          </a:p>
        </p:txBody>
      </p:sp>
    </p:spTree>
    <p:extLst>
      <p:ext uri="{BB962C8B-B14F-4D97-AF65-F5344CB8AC3E}">
        <p14:creationId xmlns:p14="http://schemas.microsoft.com/office/powerpoint/2010/main" val="3367681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13795F0-5A68-DC0E-EB0F-278236B6C406}"/>
              </a:ext>
            </a:extLst>
          </p:cNvPr>
          <p:cNvSpPr>
            <a:spLocks noGrp="1"/>
          </p:cNvSpPr>
          <p:nvPr>
            <p:ph type="title"/>
          </p:nvPr>
        </p:nvSpPr>
        <p:spPr/>
        <p:txBody>
          <a:bodyPr/>
          <a:lstStyle/>
          <a:p>
            <a:r>
              <a:rPr lang="en-US" dirty="0"/>
              <a:t>National post-doc appreciation week</a:t>
            </a:r>
          </a:p>
        </p:txBody>
      </p:sp>
      <p:pic>
        <p:nvPicPr>
          <p:cNvPr id="12" name="Content Placeholder 11" descr="A collage of people in a factory&#10;&#10;AI-generated content may be incorrect.">
            <a:extLst>
              <a:ext uri="{FF2B5EF4-FFF2-40B4-BE49-F238E27FC236}">
                <a16:creationId xmlns:a16="http://schemas.microsoft.com/office/drawing/2014/main" id="{28600F77-57B7-5BBD-1AB0-F877C542860B}"/>
              </a:ext>
            </a:extLst>
          </p:cNvPr>
          <p:cNvPicPr>
            <a:picLocks noGrp="1" noChangeAspect="1"/>
          </p:cNvPicPr>
          <p:nvPr>
            <p:ph sz="half" idx="1"/>
          </p:nvPr>
        </p:nvPicPr>
        <p:blipFill>
          <a:blip r:embed="rId2"/>
          <a:stretch>
            <a:fillRect/>
          </a:stretch>
        </p:blipFill>
        <p:spPr>
          <a:xfrm>
            <a:off x="477838" y="1897063"/>
            <a:ext cx="5400675" cy="3557587"/>
          </a:xfrm>
        </p:spPr>
      </p:pic>
      <p:pic>
        <p:nvPicPr>
          <p:cNvPr id="14" name="Content Placeholder 13" descr="A person standing in front of a poster&#10;&#10;AI-generated content may be incorrect.">
            <a:extLst>
              <a:ext uri="{FF2B5EF4-FFF2-40B4-BE49-F238E27FC236}">
                <a16:creationId xmlns:a16="http://schemas.microsoft.com/office/drawing/2014/main" id="{D074986E-3306-4A66-73C3-6575FE4616FB}"/>
              </a:ext>
            </a:extLst>
          </p:cNvPr>
          <p:cNvPicPr>
            <a:picLocks noGrp="1" noChangeAspect="1"/>
          </p:cNvPicPr>
          <p:nvPr>
            <p:ph sz="half" idx="2"/>
          </p:nvPr>
        </p:nvPicPr>
        <p:blipFill>
          <a:blip r:embed="rId3"/>
          <a:stretch>
            <a:fillRect/>
          </a:stretch>
        </p:blipFill>
        <p:spPr>
          <a:xfrm>
            <a:off x="6172200" y="1645288"/>
            <a:ext cx="5400675" cy="4061137"/>
          </a:xfrm>
        </p:spPr>
      </p:pic>
      <p:sp>
        <p:nvSpPr>
          <p:cNvPr id="4" name="Date Placeholder 3">
            <a:extLst>
              <a:ext uri="{FF2B5EF4-FFF2-40B4-BE49-F238E27FC236}">
                <a16:creationId xmlns:a16="http://schemas.microsoft.com/office/drawing/2014/main" id="{2D14E731-E7FD-3702-918A-4CF0A4A83619}"/>
              </a:ext>
            </a:extLst>
          </p:cNvPr>
          <p:cNvSpPr>
            <a:spLocks noGrp="1"/>
          </p:cNvSpPr>
          <p:nvPr>
            <p:ph type="dt" sz="half" idx="10"/>
          </p:nvPr>
        </p:nvSpPr>
        <p:spPr/>
        <p:txBody>
          <a:bodyPr/>
          <a:lstStyle/>
          <a:p>
            <a:fld id="{D946E511-45D0-8F4C-8968-DA4812AECA6F}" type="datetime1">
              <a:rPr lang="en-GB" smtClean="0"/>
              <a:t>21/02/2025</a:t>
            </a:fld>
            <a:endParaRPr lang="en-US"/>
          </a:p>
        </p:txBody>
      </p:sp>
      <p:sp>
        <p:nvSpPr>
          <p:cNvPr id="5" name="Slide Number Placeholder 4">
            <a:extLst>
              <a:ext uri="{FF2B5EF4-FFF2-40B4-BE49-F238E27FC236}">
                <a16:creationId xmlns:a16="http://schemas.microsoft.com/office/drawing/2014/main" id="{73DC7025-D4C3-A291-B409-D84B11592ADE}"/>
              </a:ext>
            </a:extLst>
          </p:cNvPr>
          <p:cNvSpPr>
            <a:spLocks noGrp="1"/>
          </p:cNvSpPr>
          <p:nvPr>
            <p:ph type="sldNum" sz="quarter" idx="12"/>
          </p:nvPr>
        </p:nvSpPr>
        <p:spPr/>
        <p:txBody>
          <a:bodyPr/>
          <a:lstStyle/>
          <a:p>
            <a:fld id="{00C027C3-6267-F442-95A0-4C7C18A35ED1}" type="slidenum">
              <a:rPr lang="en-US" smtClean="0"/>
              <a:t>22</a:t>
            </a:fld>
            <a:endParaRPr lang="en-US"/>
          </a:p>
        </p:txBody>
      </p:sp>
    </p:spTree>
    <p:extLst>
      <p:ext uri="{BB962C8B-B14F-4D97-AF65-F5344CB8AC3E}">
        <p14:creationId xmlns:p14="http://schemas.microsoft.com/office/powerpoint/2010/main" val="3469225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18B7103-6F62-5434-6A0B-5E84887ADEA5}"/>
              </a:ext>
            </a:extLst>
          </p:cNvPr>
          <p:cNvSpPr txBox="1"/>
          <p:nvPr/>
        </p:nvSpPr>
        <p:spPr>
          <a:xfrm>
            <a:off x="583085" y="1449851"/>
            <a:ext cx="11025830" cy="2308324"/>
          </a:xfrm>
          <a:prstGeom prst="rect">
            <a:avLst/>
          </a:prstGeom>
          <a:noFill/>
        </p:spPr>
        <p:txBody>
          <a:bodyPr wrap="square">
            <a:spAutoFit/>
          </a:bodyPr>
          <a:lstStyle/>
          <a:p>
            <a:pPr marL="342900" lvl="0" indent="-342900">
              <a:buFont typeface="Aptos" panose="020B0004020202020204" pitchFamily="34" charset="0"/>
              <a:buChar char="-"/>
            </a:pPr>
            <a:r>
              <a:rPr lang="en-GB" sz="1800" kern="100" dirty="0">
                <a:effectLst/>
                <a:latin typeface="Arial" panose="020B0604020202020204" pitchFamily="34" charset="0"/>
                <a:ea typeface="Aptos" panose="020B0004020202020204" pitchFamily="34" charset="0"/>
                <a:cs typeface="Arial" panose="020B0604020202020204" pitchFamily="34" charset="0"/>
              </a:rPr>
              <a:t>Ri Christmas lecture livestream from University of Liverpool (December 2023)</a:t>
            </a:r>
          </a:p>
          <a:p>
            <a:pPr marL="342900" lvl="0" indent="-342900">
              <a:buFont typeface="Aptos" panose="020B0004020202020204" pitchFamily="34" charset="0"/>
              <a:buChar char="-"/>
            </a:pPr>
            <a:r>
              <a:rPr lang="en-GB" sz="1800" kern="100" dirty="0">
                <a:effectLst/>
                <a:latin typeface="Arial" panose="020B0604020202020204" pitchFamily="34" charset="0"/>
                <a:ea typeface="Aptos" panose="020B0004020202020204" pitchFamily="34" charset="0"/>
                <a:cs typeface="Arial" panose="020B0604020202020204" pitchFamily="34" charset="0"/>
              </a:rPr>
              <a:t>Beyond Boundaries: A Dialogue on Science and Faith at Liverpool Cathedral (March 2024)</a:t>
            </a:r>
          </a:p>
          <a:p>
            <a:pPr marL="342900" lvl="0" indent="-342900">
              <a:buFont typeface="Aptos" panose="020B0004020202020204" pitchFamily="34" charset="0"/>
              <a:buChar char="-"/>
            </a:pPr>
            <a:r>
              <a:rPr lang="en-GB" sz="1800" kern="100" dirty="0">
                <a:effectLst/>
                <a:latin typeface="Arial" panose="020B0604020202020204" pitchFamily="34" charset="0"/>
                <a:ea typeface="Aptos" panose="020B0004020202020204" pitchFamily="34" charset="0"/>
                <a:cs typeface="Arial" panose="020B0604020202020204" pitchFamily="34" charset="0"/>
              </a:rPr>
              <a:t>‘Artificial Intelligence and Aliens’ – public talk as part of STFC Data Science summer school (July 2024)</a:t>
            </a:r>
          </a:p>
          <a:p>
            <a:pPr marL="342900" lvl="0" indent="-342900">
              <a:buFont typeface="Aptos" panose="020B0004020202020204" pitchFamily="34" charset="0"/>
              <a:buChar char="-"/>
            </a:pPr>
            <a:r>
              <a:rPr lang="en-GB" sz="1800" kern="100" dirty="0">
                <a:effectLst/>
                <a:latin typeface="Arial" panose="020B0604020202020204" pitchFamily="34" charset="0"/>
                <a:ea typeface="Aptos" panose="020B0004020202020204" pitchFamily="34" charset="0"/>
                <a:cs typeface="Arial" panose="020B0604020202020204" pitchFamily="34" charset="0"/>
              </a:rPr>
              <a:t>Launch of Code of the Universe AR app with CERN (September 2024)</a:t>
            </a:r>
          </a:p>
          <a:p>
            <a:pPr marL="342900" lvl="0" indent="-342900">
              <a:buFont typeface="Aptos" panose="020B0004020202020204" pitchFamily="34" charset="0"/>
              <a:buChar char="-"/>
            </a:pPr>
            <a:r>
              <a:rPr lang="en-GB" sz="1800" kern="100" dirty="0">
                <a:effectLst/>
                <a:latin typeface="Arial" panose="020B0604020202020204" pitchFamily="34" charset="0"/>
                <a:ea typeface="Aptos" panose="020B0004020202020204" pitchFamily="34" charset="0"/>
                <a:cs typeface="Arial" panose="020B0604020202020204" pitchFamily="34" charset="0"/>
              </a:rPr>
              <a:t>Run the Length of the Future Circular Collider (October 2024)</a:t>
            </a:r>
          </a:p>
          <a:p>
            <a:pPr marL="342900" lvl="0" indent="-342900">
              <a:buFont typeface="Aptos" panose="020B0004020202020204" pitchFamily="34" charset="0"/>
              <a:buChar char="-"/>
            </a:pPr>
            <a:r>
              <a:rPr lang="en-GB" sz="1800" kern="100" dirty="0">
                <a:effectLst/>
                <a:latin typeface="Arial" panose="020B0604020202020204" pitchFamily="34" charset="0"/>
                <a:ea typeface="Aptos" panose="020B0004020202020204" pitchFamily="34" charset="0"/>
                <a:cs typeface="Arial" panose="020B0604020202020204" pitchFamily="34" charset="0"/>
              </a:rPr>
              <a:t>Screening of FCC documentary </a:t>
            </a:r>
            <a:r>
              <a:rPr lang="en-GB" sz="1800" i="1" kern="100" dirty="0">
                <a:effectLst/>
                <a:latin typeface="Arial" panose="020B0604020202020204" pitchFamily="34" charset="0"/>
                <a:ea typeface="Aptos" panose="020B0004020202020204" pitchFamily="34" charset="0"/>
                <a:cs typeface="Arial" panose="020B0604020202020204" pitchFamily="34" charset="0"/>
              </a:rPr>
              <a:t>“Way Beyond” </a:t>
            </a:r>
            <a:r>
              <a:rPr lang="en-GB" sz="1800" kern="100" dirty="0">
                <a:effectLst/>
                <a:latin typeface="Arial" panose="020B0604020202020204" pitchFamily="34" charset="0"/>
                <a:ea typeface="Aptos" panose="020B0004020202020204" pitchFamily="34" charset="0"/>
                <a:cs typeface="Arial" panose="020B0604020202020204" pitchFamily="34" charset="0"/>
              </a:rPr>
              <a:t>(October 2024)</a:t>
            </a:r>
            <a:endParaRPr lang="en-GB" kern="100" dirty="0">
              <a:latin typeface="Arial" panose="020B0604020202020204" pitchFamily="34" charset="0"/>
              <a:ea typeface="Aptos" panose="020B0004020202020204" pitchFamily="34" charset="0"/>
              <a:cs typeface="Arial" panose="020B0604020202020204" pitchFamily="34" charset="0"/>
            </a:endParaRPr>
          </a:p>
          <a:p>
            <a:pPr marL="342900" lvl="0" indent="-342900">
              <a:spcAft>
                <a:spcPts val="800"/>
              </a:spcAft>
              <a:buFont typeface="Aptos" panose="020B0004020202020204" pitchFamily="34" charset="0"/>
              <a:buChar char="-"/>
            </a:pPr>
            <a:r>
              <a:rPr lang="en-GB" i="1" kern="100" dirty="0">
                <a:latin typeface="Arial" panose="020B0604020202020204" pitchFamily="34" charset="0"/>
                <a:ea typeface="Aptos" panose="020B0004020202020204" pitchFamily="34" charset="0"/>
                <a:cs typeface="Arial" panose="020B0604020202020204" pitchFamily="34" charset="0"/>
              </a:rPr>
              <a:t>Physics of Star Wars </a:t>
            </a:r>
            <a:r>
              <a:rPr lang="en-GB" kern="100" dirty="0">
                <a:latin typeface="Arial" panose="020B0604020202020204" pitchFamily="34" charset="0"/>
                <a:ea typeface="Aptos" panose="020B0004020202020204" pitchFamily="34" charset="0"/>
                <a:cs typeface="Arial" panose="020B0604020202020204" pitchFamily="34" charset="0"/>
              </a:rPr>
              <a:t>identified as best practice in outreach globally at APS March meeting; invitations to speak at many additional events; talk on Hollywood Physics also increasingly successful.</a:t>
            </a:r>
            <a:endParaRPr lang="en-GB" sz="18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F37C001B-C92B-6512-2BA6-511A48A424B1}"/>
              </a:ext>
            </a:extLst>
          </p:cNvPr>
          <p:cNvSpPr>
            <a:spLocks noGrp="1"/>
          </p:cNvSpPr>
          <p:nvPr>
            <p:ph type="title"/>
          </p:nvPr>
        </p:nvSpPr>
        <p:spPr/>
        <p:txBody>
          <a:bodyPr>
            <a:normAutofit fontScale="90000"/>
          </a:bodyPr>
          <a:lstStyle/>
          <a:p>
            <a:br>
              <a:rPr lang="en-GB" sz="4400" b="1" kern="100" dirty="0">
                <a:solidFill>
                  <a:srgbClr val="0F4761"/>
                </a:solidFill>
                <a:effectLst/>
                <a:latin typeface="Arial" panose="020B0604020202020204" pitchFamily="34" charset="0"/>
                <a:ea typeface="Times New Roman" panose="02020603050405020304" pitchFamily="18" charset="0"/>
                <a:cs typeface="Arial" panose="020B0604020202020204" pitchFamily="34" charset="0"/>
              </a:rPr>
            </a:br>
            <a:endParaRPr lang="en-US" dirty="0"/>
          </a:p>
        </p:txBody>
      </p:sp>
      <p:pic>
        <p:nvPicPr>
          <p:cNvPr id="3" name="Picture 4"/>
          <p:cNvPicPr>
            <a:picLocks noChangeAspect="1"/>
          </p:cNvPicPr>
          <p:nvPr/>
        </p:nvPicPr>
        <p:blipFill>
          <a:blip r:embed="rId2"/>
          <a:stretch>
            <a:fillRect/>
          </a:stretch>
        </p:blipFill>
        <p:spPr>
          <a:xfrm>
            <a:off x="421759" y="4141916"/>
            <a:ext cx="3163823" cy="2109216"/>
          </a:xfrm>
          <a:prstGeom prst="rect">
            <a:avLst/>
          </a:prstGeom>
          <a:ln>
            <a:noFill/>
          </a:ln>
          <a:effectLst>
            <a:outerShdw blurRad="292100" dist="139700" dir="2700000" algn="tl" rotWithShape="0">
              <a:srgbClr val="333333">
                <a:alpha val="65000"/>
              </a:srgbClr>
            </a:outerShdw>
          </a:effectLst>
        </p:spPr>
      </p:pic>
      <p:pic>
        <p:nvPicPr>
          <p:cNvPr id="11" name="Picture 6"/>
          <p:cNvPicPr>
            <a:picLocks noChangeAspect="1"/>
          </p:cNvPicPr>
          <p:nvPr/>
        </p:nvPicPr>
        <p:blipFill>
          <a:blip r:embed="rId3"/>
          <a:stretch>
            <a:fillRect/>
          </a:stretch>
        </p:blipFill>
        <p:spPr>
          <a:xfrm>
            <a:off x="4365421" y="4141916"/>
            <a:ext cx="3163824" cy="2109216"/>
          </a:xfrm>
          <a:prstGeom prst="rect">
            <a:avLst/>
          </a:prstGeom>
          <a:ln>
            <a:noFill/>
          </a:ln>
          <a:effectLst>
            <a:outerShdw blurRad="292100" dist="139700" dir="2700000" algn="tl" rotWithShape="0">
              <a:srgbClr val="333333">
                <a:alpha val="65000"/>
              </a:srgbClr>
            </a:outerShdw>
          </a:effectLst>
        </p:spPr>
      </p:pic>
      <p:pic>
        <p:nvPicPr>
          <p:cNvPr id="13" name="Picture 8"/>
          <p:cNvPicPr>
            <a:picLocks noChangeAspect="1"/>
          </p:cNvPicPr>
          <p:nvPr/>
        </p:nvPicPr>
        <p:blipFill>
          <a:blip r:embed="rId4"/>
          <a:stretch>
            <a:fillRect/>
          </a:stretch>
        </p:blipFill>
        <p:spPr>
          <a:xfrm>
            <a:off x="8114790" y="4141916"/>
            <a:ext cx="3163824" cy="2109216"/>
          </a:xfrm>
          <a:prstGeom prst="rect">
            <a:avLst/>
          </a:prstGeom>
          <a:ln>
            <a:noFill/>
          </a:ln>
          <a:effectLst>
            <a:outerShdw blurRad="292100" dist="139700" dir="2700000" algn="tl" rotWithShape="0">
              <a:srgbClr val="333333">
                <a:alpha val="65000"/>
              </a:srgbClr>
            </a:outerShdw>
          </a:effectLst>
        </p:spPr>
      </p:pic>
      <p:sp>
        <p:nvSpPr>
          <p:cNvPr id="17" name="Title 7">
            <a:extLst>
              <a:ext uri="{FF2B5EF4-FFF2-40B4-BE49-F238E27FC236}">
                <a16:creationId xmlns:a16="http://schemas.microsoft.com/office/drawing/2014/main" id="{AAF2897E-FB2E-9F6B-7D32-EA14F77A33AB}"/>
              </a:ext>
            </a:extLst>
          </p:cNvPr>
          <p:cNvSpPr txBox="1">
            <a:spLocks/>
          </p:cNvSpPr>
          <p:nvPr/>
        </p:nvSpPr>
        <p:spPr>
          <a:xfrm>
            <a:off x="228022" y="116869"/>
            <a:ext cx="10439977" cy="10478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Outreach and public engagement activities</a:t>
            </a:r>
          </a:p>
        </p:txBody>
      </p:sp>
    </p:spTree>
    <p:extLst>
      <p:ext uri="{BB962C8B-B14F-4D97-AF65-F5344CB8AC3E}">
        <p14:creationId xmlns:p14="http://schemas.microsoft.com/office/powerpoint/2010/main" val="3380588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AF81EC-5B3E-24A1-8249-45BDCD5C9E60}"/>
              </a:ext>
            </a:extLst>
          </p:cNvPr>
          <p:cNvSpPr txBox="1"/>
          <p:nvPr/>
        </p:nvSpPr>
        <p:spPr>
          <a:xfrm>
            <a:off x="869996" y="1754651"/>
            <a:ext cx="7341316" cy="3877985"/>
          </a:xfrm>
          <a:prstGeom prst="rect">
            <a:avLst/>
          </a:prstGeom>
          <a:noFill/>
        </p:spPr>
        <p:txBody>
          <a:bodyPr wrap="square">
            <a:spAutoFit/>
          </a:bodyPr>
          <a:lstStyle/>
          <a:p>
            <a:pPr marL="342900" lvl="0" indent="-342900">
              <a:spcAft>
                <a:spcPts val="600"/>
              </a:spcAft>
              <a:buFont typeface="Aptos" panose="020B0004020202020204" pitchFamily="34" charset="0"/>
              <a:buChar char="-"/>
            </a:pPr>
            <a:r>
              <a:rPr lang="en-GB" sz="1800" kern="100" dirty="0">
                <a:effectLst/>
                <a:latin typeface="Arial" panose="020B0604020202020204" pitchFamily="34" charset="0"/>
                <a:ea typeface="Aptos" panose="020B0004020202020204" pitchFamily="34" charset="0"/>
                <a:cs typeface="Arial" panose="020B0604020202020204" pitchFamily="34" charset="0"/>
              </a:rPr>
              <a:t>Quantum Helium Atom Microscope project presented at UK National Quantum Technologies Showcase 2023 (November 2023)</a:t>
            </a:r>
          </a:p>
          <a:p>
            <a:pPr marL="342900" lvl="0" indent="-342900">
              <a:spcAft>
                <a:spcPts val="600"/>
              </a:spcAft>
              <a:buFont typeface="Aptos" panose="020B0004020202020204" pitchFamily="34" charset="0"/>
              <a:buChar char="-"/>
            </a:pPr>
            <a:r>
              <a:rPr lang="en-GB" sz="1800" kern="100" dirty="0">
                <a:effectLst/>
                <a:latin typeface="Arial" panose="020B0604020202020204" pitchFamily="34" charset="0"/>
                <a:ea typeface="Aptos" panose="020B0004020202020204" pitchFamily="34" charset="0"/>
                <a:cs typeface="Arial" panose="020B0604020202020204" pitchFamily="34" charset="0"/>
              </a:rPr>
              <a:t>CPW invited to speak by EU about best practice in PGR training (November 2023)</a:t>
            </a:r>
          </a:p>
          <a:p>
            <a:pPr marL="342900" lvl="0" indent="-342900">
              <a:spcAft>
                <a:spcPts val="600"/>
              </a:spcAft>
              <a:buFont typeface="Aptos" panose="020B0004020202020204" pitchFamily="34" charset="0"/>
              <a:buChar char="-"/>
            </a:pPr>
            <a:r>
              <a:rPr lang="en-GB" sz="1800" kern="100" dirty="0">
                <a:effectLst/>
                <a:latin typeface="Arial" panose="020B0604020202020204" pitchFamily="34" charset="0"/>
                <a:ea typeface="Aptos" panose="020B0004020202020204" pitchFamily="34" charset="0"/>
                <a:cs typeface="Arial" panose="020B0604020202020204" pitchFamily="34" charset="0"/>
              </a:rPr>
              <a:t>CPW contributes to EDI panel at THE Campus Live UK &amp; IE, Liverpool (December 2023)</a:t>
            </a:r>
          </a:p>
          <a:p>
            <a:pPr marL="342900" lvl="0" indent="-342900">
              <a:spcAft>
                <a:spcPts val="600"/>
              </a:spcAft>
              <a:buFont typeface="Aptos" panose="020B0004020202020204" pitchFamily="34" charset="0"/>
              <a:buChar char="-"/>
            </a:pPr>
            <a:r>
              <a:rPr lang="en-GB" sz="1800" kern="100" dirty="0">
                <a:effectLst/>
                <a:latin typeface="Arial" panose="020B0604020202020204" pitchFamily="34" charset="0"/>
                <a:ea typeface="Aptos" panose="020B0004020202020204" pitchFamily="34" charset="0"/>
                <a:cs typeface="Arial" panose="020B0604020202020204" pitchFamily="34" charset="0"/>
              </a:rPr>
              <a:t>Industry booth </a:t>
            </a:r>
            <a:r>
              <a:rPr lang="en-GB" kern="100" dirty="0">
                <a:latin typeface="Arial" panose="020B0604020202020204" pitchFamily="34" charset="0"/>
                <a:ea typeface="Aptos" panose="020B0004020202020204" pitchFamily="34" charset="0"/>
                <a:cs typeface="Arial" panose="020B0604020202020204" pitchFamily="34" charset="0"/>
              </a:rPr>
              <a:t>at </a:t>
            </a:r>
            <a:r>
              <a:rPr lang="en-GB" sz="1800" kern="100" dirty="0">
                <a:effectLst/>
                <a:latin typeface="Arial" panose="020B0604020202020204" pitchFamily="34" charset="0"/>
                <a:ea typeface="Aptos" panose="020B0004020202020204" pitchFamily="34" charset="0"/>
                <a:cs typeface="Arial" panose="020B0604020202020204" pitchFamily="34" charset="0"/>
              </a:rPr>
              <a:t>industry exhibition @IPAC, Nashville (May 2024)</a:t>
            </a:r>
          </a:p>
          <a:p>
            <a:pPr marL="342900" lvl="0" indent="-342900">
              <a:spcAft>
                <a:spcPts val="600"/>
              </a:spcAft>
              <a:buFont typeface="Aptos" panose="020B0004020202020204" pitchFamily="34" charset="0"/>
              <a:buChar char="-"/>
            </a:pPr>
            <a:r>
              <a:rPr lang="en-GB" sz="1800" kern="100" dirty="0">
                <a:effectLst/>
                <a:latin typeface="Arial" panose="020B0604020202020204" pitchFamily="34" charset="0"/>
                <a:ea typeface="Aptos" panose="020B0004020202020204" pitchFamily="34" charset="0"/>
                <a:cs typeface="Arial" panose="020B0604020202020204" pitchFamily="34" charset="0"/>
              </a:rPr>
              <a:t>CPW invited to speak on knowledge valorisation at 2024 </a:t>
            </a:r>
            <a:r>
              <a:rPr lang="en-GB" sz="1800" kern="100" dirty="0" err="1">
                <a:effectLst/>
                <a:latin typeface="Arial" panose="020B0604020202020204" pitchFamily="34" charset="0"/>
                <a:ea typeface="Aptos" panose="020B0004020202020204" pitchFamily="34" charset="0"/>
                <a:cs typeface="Arial" panose="020B0604020202020204" pitchFamily="34" charset="0"/>
              </a:rPr>
              <a:t>KoWi</a:t>
            </a:r>
            <a:r>
              <a:rPr lang="en-GB" sz="1800" kern="100" dirty="0">
                <a:effectLst/>
                <a:latin typeface="Arial" panose="020B0604020202020204" pitchFamily="34" charset="0"/>
                <a:ea typeface="Aptos" panose="020B0004020202020204" pitchFamily="34" charset="0"/>
                <a:cs typeface="Arial" panose="020B0604020202020204" pitchFamily="34" charset="0"/>
              </a:rPr>
              <a:t> Annual Conference, Munich (June 2024)</a:t>
            </a:r>
          </a:p>
          <a:p>
            <a:pPr marL="342900" lvl="0" indent="-342900">
              <a:spcAft>
                <a:spcPts val="600"/>
              </a:spcAft>
              <a:buFont typeface="Aptos" panose="020B0004020202020204" pitchFamily="34" charset="0"/>
              <a:buChar char="-"/>
            </a:pPr>
            <a:r>
              <a:rPr lang="en-GB" sz="1800" kern="100" dirty="0">
                <a:effectLst/>
                <a:latin typeface="Arial" panose="020B0604020202020204" pitchFamily="34" charset="0"/>
                <a:ea typeface="Aptos" panose="020B0004020202020204" pitchFamily="34" charset="0"/>
                <a:cs typeface="Arial" panose="020B0604020202020204" pitchFamily="34" charset="0"/>
              </a:rPr>
              <a:t>LIV.INNO industry showcase event, Liverpool (September 2024)</a:t>
            </a:r>
          </a:p>
          <a:p>
            <a:pPr marL="342900" lvl="0" indent="-342900">
              <a:spcAft>
                <a:spcPts val="600"/>
              </a:spcAft>
              <a:buFont typeface="Aptos" panose="020B0004020202020204" pitchFamily="34" charset="0"/>
              <a:buChar char="-"/>
            </a:pPr>
            <a:r>
              <a:rPr lang="en-GB" sz="1800" kern="100" dirty="0">
                <a:effectLst/>
                <a:latin typeface="Arial" panose="020B0604020202020204" pitchFamily="34" charset="0"/>
                <a:ea typeface="Aptos" panose="020B0004020202020204" pitchFamily="34" charset="0"/>
                <a:cs typeface="Arial" panose="020B0604020202020204" pitchFamily="34" charset="0"/>
              </a:rPr>
              <a:t>EuPRAXIA Satellite Meeting hosted during BSBF 2024, Trieste (October 2024)</a:t>
            </a:r>
          </a:p>
        </p:txBody>
      </p:sp>
      <p:pic>
        <p:nvPicPr>
          <p:cNvPr id="3" name="Picture 2"/>
          <p:cNvPicPr>
            <a:picLocks noChangeAspect="1"/>
          </p:cNvPicPr>
          <p:nvPr/>
        </p:nvPicPr>
        <p:blipFill>
          <a:blip r:embed="rId2"/>
          <a:stretch>
            <a:fillRect/>
          </a:stretch>
        </p:blipFill>
        <p:spPr>
          <a:xfrm>
            <a:off x="8443721" y="1754651"/>
            <a:ext cx="3067813" cy="2045209"/>
          </a:xfrm>
          <a:prstGeom prst="rect">
            <a:avLst/>
          </a:prstGeom>
        </p:spPr>
      </p:pic>
      <p:pic>
        <p:nvPicPr>
          <p:cNvPr id="6" name="Picture 5"/>
          <p:cNvPicPr>
            <a:picLocks noChangeAspect="1"/>
          </p:cNvPicPr>
          <p:nvPr/>
        </p:nvPicPr>
        <p:blipFill>
          <a:blip r:embed="rId3"/>
          <a:stretch>
            <a:fillRect/>
          </a:stretch>
        </p:blipFill>
        <p:spPr>
          <a:xfrm>
            <a:off x="8443721" y="4205287"/>
            <a:ext cx="3067813" cy="2066185"/>
          </a:xfrm>
          <a:prstGeom prst="rect">
            <a:avLst/>
          </a:prstGeom>
        </p:spPr>
      </p:pic>
      <p:pic>
        <p:nvPicPr>
          <p:cNvPr id="7" name="Picture 2"/>
          <p:cNvPicPr>
            <a:picLocks noChangeAspect="1"/>
          </p:cNvPicPr>
          <p:nvPr/>
        </p:nvPicPr>
        <p:blipFill>
          <a:blip r:embed="rId2"/>
          <a:stretch>
            <a:fillRect/>
          </a:stretch>
        </p:blipFill>
        <p:spPr>
          <a:xfrm>
            <a:off x="8443721" y="1754651"/>
            <a:ext cx="3067813" cy="2045209"/>
          </a:xfrm>
          <a:prstGeom prst="rect">
            <a:avLst/>
          </a:prstGeom>
        </p:spPr>
      </p:pic>
      <p:pic>
        <p:nvPicPr>
          <p:cNvPr id="9" name="Picture 5"/>
          <p:cNvPicPr>
            <a:picLocks noChangeAspect="1"/>
          </p:cNvPicPr>
          <p:nvPr/>
        </p:nvPicPr>
        <p:blipFill>
          <a:blip r:embed="rId3"/>
          <a:stretch>
            <a:fillRect/>
          </a:stretch>
        </p:blipFill>
        <p:spPr>
          <a:xfrm>
            <a:off x="8443721" y="4205287"/>
            <a:ext cx="3067813" cy="2066185"/>
          </a:xfrm>
          <a:prstGeom prst="rect">
            <a:avLst/>
          </a:prstGeom>
        </p:spPr>
      </p:pic>
      <p:sp>
        <p:nvSpPr>
          <p:cNvPr id="15" name="Title 7">
            <a:extLst>
              <a:ext uri="{FF2B5EF4-FFF2-40B4-BE49-F238E27FC236}">
                <a16:creationId xmlns:a16="http://schemas.microsoft.com/office/drawing/2014/main" id="{F04C9A11-2F94-DDFE-851B-A2C1F7CA8E94}"/>
              </a:ext>
            </a:extLst>
          </p:cNvPr>
          <p:cNvSpPr txBox="1">
            <a:spLocks/>
          </p:cNvSpPr>
          <p:nvPr/>
        </p:nvSpPr>
        <p:spPr>
          <a:xfrm>
            <a:off x="228022" y="116869"/>
            <a:ext cx="10439977" cy="1047854"/>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Events showcasing research and training initiatives (examples)</a:t>
            </a:r>
          </a:p>
        </p:txBody>
      </p:sp>
    </p:spTree>
    <p:extLst>
      <p:ext uri="{BB962C8B-B14F-4D97-AF65-F5344CB8AC3E}">
        <p14:creationId xmlns:p14="http://schemas.microsoft.com/office/powerpoint/2010/main" val="677956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EE463-8877-9BDB-F647-0296ECAE0E2C}"/>
              </a:ext>
            </a:extLst>
          </p:cNvPr>
          <p:cNvSpPr>
            <a:spLocks noGrp="1"/>
          </p:cNvSpPr>
          <p:nvPr>
            <p:ph type="title"/>
          </p:nvPr>
        </p:nvSpPr>
        <p:spPr/>
        <p:txBody>
          <a:bodyPr/>
          <a:lstStyle/>
          <a:p>
            <a:r>
              <a:rPr lang="en-US" dirty="0"/>
              <a:t>New Manchester president visit to Cockcroft</a:t>
            </a:r>
          </a:p>
        </p:txBody>
      </p:sp>
      <p:pic>
        <p:nvPicPr>
          <p:cNvPr id="7" name="Content Placeholder 6" descr="A group of people standing in front of a building&#10;&#10;AI-generated content may be incorrect.">
            <a:extLst>
              <a:ext uri="{FF2B5EF4-FFF2-40B4-BE49-F238E27FC236}">
                <a16:creationId xmlns:a16="http://schemas.microsoft.com/office/drawing/2014/main" id="{70EFE826-990C-4741-5189-6715AC44996F}"/>
              </a:ext>
            </a:extLst>
          </p:cNvPr>
          <p:cNvPicPr>
            <a:picLocks noGrp="1" noChangeAspect="1"/>
          </p:cNvPicPr>
          <p:nvPr>
            <p:ph idx="1"/>
          </p:nvPr>
        </p:nvPicPr>
        <p:blipFill>
          <a:blip r:embed="rId2"/>
          <a:stretch>
            <a:fillRect/>
          </a:stretch>
        </p:blipFill>
        <p:spPr>
          <a:xfrm>
            <a:off x="2391694" y="1246188"/>
            <a:ext cx="7408613" cy="4930775"/>
          </a:xfrm>
        </p:spPr>
      </p:pic>
      <p:sp>
        <p:nvSpPr>
          <p:cNvPr id="4" name="Date Placeholder 3">
            <a:extLst>
              <a:ext uri="{FF2B5EF4-FFF2-40B4-BE49-F238E27FC236}">
                <a16:creationId xmlns:a16="http://schemas.microsoft.com/office/drawing/2014/main" id="{8C2FFF99-7B07-CE49-D69D-88A33D38B76B}"/>
              </a:ext>
            </a:extLst>
          </p:cNvPr>
          <p:cNvSpPr>
            <a:spLocks noGrp="1"/>
          </p:cNvSpPr>
          <p:nvPr>
            <p:ph type="dt" sz="half" idx="10"/>
          </p:nvPr>
        </p:nvSpPr>
        <p:spPr/>
        <p:txBody>
          <a:bodyPr/>
          <a:lstStyle/>
          <a:p>
            <a:fld id="{EC9A2B79-9F4C-3849-A2F5-A890773149FE}" type="datetime1">
              <a:rPr lang="en-GB" smtClean="0"/>
              <a:t>21/02/2025</a:t>
            </a:fld>
            <a:endParaRPr lang="en-US"/>
          </a:p>
        </p:txBody>
      </p:sp>
      <p:sp>
        <p:nvSpPr>
          <p:cNvPr id="5" name="Slide Number Placeholder 4">
            <a:extLst>
              <a:ext uri="{FF2B5EF4-FFF2-40B4-BE49-F238E27FC236}">
                <a16:creationId xmlns:a16="http://schemas.microsoft.com/office/drawing/2014/main" id="{83E67FA3-74FC-CB96-8283-044972D9BD8C}"/>
              </a:ext>
            </a:extLst>
          </p:cNvPr>
          <p:cNvSpPr>
            <a:spLocks noGrp="1"/>
          </p:cNvSpPr>
          <p:nvPr>
            <p:ph type="sldNum" sz="quarter" idx="12"/>
          </p:nvPr>
        </p:nvSpPr>
        <p:spPr/>
        <p:txBody>
          <a:bodyPr/>
          <a:lstStyle/>
          <a:p>
            <a:fld id="{5327DB2D-3B8D-1E41-A0EA-DD84239D5FB4}" type="slidenum">
              <a:rPr lang="en-US" smtClean="0"/>
              <a:t>25</a:t>
            </a:fld>
            <a:endParaRPr lang="en-US"/>
          </a:p>
        </p:txBody>
      </p:sp>
    </p:spTree>
    <p:extLst>
      <p:ext uri="{BB962C8B-B14F-4D97-AF65-F5344CB8AC3E}">
        <p14:creationId xmlns:p14="http://schemas.microsoft.com/office/powerpoint/2010/main" val="18601558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F734E-121E-9E98-4BDE-0790623AA0B7}"/>
              </a:ext>
            </a:extLst>
          </p:cNvPr>
          <p:cNvSpPr>
            <a:spLocks noGrp="1"/>
          </p:cNvSpPr>
          <p:nvPr>
            <p:ph type="title"/>
          </p:nvPr>
        </p:nvSpPr>
        <p:spPr/>
        <p:txBody>
          <a:bodyPr/>
          <a:lstStyle/>
          <a:p>
            <a:r>
              <a:rPr lang="en-US" dirty="0"/>
              <a:t>Director’s ambition in outreach</a:t>
            </a:r>
          </a:p>
        </p:txBody>
      </p:sp>
      <p:sp>
        <p:nvSpPr>
          <p:cNvPr id="3" name="Content Placeholder 2">
            <a:extLst>
              <a:ext uri="{FF2B5EF4-FFF2-40B4-BE49-F238E27FC236}">
                <a16:creationId xmlns:a16="http://schemas.microsoft.com/office/drawing/2014/main" id="{29F1A687-671A-D0DD-C8F0-2E5B8E664FA1}"/>
              </a:ext>
            </a:extLst>
          </p:cNvPr>
          <p:cNvSpPr>
            <a:spLocks noGrp="1"/>
          </p:cNvSpPr>
          <p:nvPr>
            <p:ph idx="1"/>
          </p:nvPr>
        </p:nvSpPr>
        <p:spPr/>
        <p:txBody>
          <a:bodyPr/>
          <a:lstStyle/>
          <a:p>
            <a:r>
              <a:rPr lang="en-US" dirty="0"/>
              <a:t>Have a Cockcroft identity in outreach</a:t>
            </a:r>
          </a:p>
          <a:p>
            <a:r>
              <a:rPr lang="en-US" dirty="0"/>
              <a:t>Develop initiatives which are co-created and developed by all Cockcroft members </a:t>
            </a:r>
          </a:p>
          <a:p>
            <a:r>
              <a:rPr lang="en-US" dirty="0"/>
              <a:t>Examples might include </a:t>
            </a:r>
          </a:p>
          <a:p>
            <a:pPr lvl="1"/>
            <a:r>
              <a:rPr lang="en-US" dirty="0"/>
              <a:t>Shared resources (e.g., talks) explaining accelerators and our work, engaging with specific age groups (14-16) </a:t>
            </a:r>
          </a:p>
          <a:p>
            <a:pPr lvl="1"/>
            <a:r>
              <a:rPr lang="en-US" dirty="0"/>
              <a:t>Singular set of Cockcroft demos and activities which </a:t>
            </a:r>
            <a:r>
              <a:rPr lang="en-US" b="1" dirty="0"/>
              <a:t>all </a:t>
            </a:r>
            <a:r>
              <a:rPr lang="en-US" dirty="0"/>
              <a:t>Cockcroft partners (e.g., post-docs and students) can contribute to</a:t>
            </a:r>
          </a:p>
          <a:p>
            <a:pPr lvl="1"/>
            <a:r>
              <a:rPr lang="en-US" dirty="0"/>
              <a:t> Multiple interventions (lab tour, school talk) over 4-6 period is shown to have the best outcomes </a:t>
            </a:r>
          </a:p>
          <a:p>
            <a:pPr lvl="1"/>
            <a:r>
              <a:rPr lang="en-US" dirty="0"/>
              <a:t>Individual academics take responsibility for a school or set of schools</a:t>
            </a:r>
          </a:p>
          <a:p>
            <a:pPr marL="0" indent="0">
              <a:buNone/>
            </a:pPr>
            <a:endParaRPr lang="en-US" dirty="0"/>
          </a:p>
        </p:txBody>
      </p:sp>
      <p:sp>
        <p:nvSpPr>
          <p:cNvPr id="4" name="Date Placeholder 3">
            <a:extLst>
              <a:ext uri="{FF2B5EF4-FFF2-40B4-BE49-F238E27FC236}">
                <a16:creationId xmlns:a16="http://schemas.microsoft.com/office/drawing/2014/main" id="{AACF666F-5674-72EB-7C61-A2CB73DCADB3}"/>
              </a:ext>
            </a:extLst>
          </p:cNvPr>
          <p:cNvSpPr>
            <a:spLocks noGrp="1"/>
          </p:cNvSpPr>
          <p:nvPr>
            <p:ph type="dt" sz="half" idx="10"/>
          </p:nvPr>
        </p:nvSpPr>
        <p:spPr/>
        <p:txBody>
          <a:bodyPr/>
          <a:lstStyle/>
          <a:p>
            <a:fld id="{EC9A2B79-9F4C-3849-A2F5-A890773149FE}" type="datetime1">
              <a:rPr lang="en-GB" smtClean="0"/>
              <a:t>21/02/2025</a:t>
            </a:fld>
            <a:endParaRPr lang="en-US"/>
          </a:p>
        </p:txBody>
      </p:sp>
      <p:sp>
        <p:nvSpPr>
          <p:cNvPr id="5" name="Slide Number Placeholder 4">
            <a:extLst>
              <a:ext uri="{FF2B5EF4-FFF2-40B4-BE49-F238E27FC236}">
                <a16:creationId xmlns:a16="http://schemas.microsoft.com/office/drawing/2014/main" id="{559792A5-D283-B196-FFD5-C1E8E7342F92}"/>
              </a:ext>
            </a:extLst>
          </p:cNvPr>
          <p:cNvSpPr>
            <a:spLocks noGrp="1"/>
          </p:cNvSpPr>
          <p:nvPr>
            <p:ph type="sldNum" sz="quarter" idx="12"/>
          </p:nvPr>
        </p:nvSpPr>
        <p:spPr/>
        <p:txBody>
          <a:bodyPr/>
          <a:lstStyle/>
          <a:p>
            <a:fld id="{5327DB2D-3B8D-1E41-A0EA-DD84239D5FB4}" type="slidenum">
              <a:rPr lang="en-US" smtClean="0"/>
              <a:t>26</a:t>
            </a:fld>
            <a:endParaRPr lang="en-US"/>
          </a:p>
        </p:txBody>
      </p:sp>
    </p:spTree>
    <p:extLst>
      <p:ext uri="{BB962C8B-B14F-4D97-AF65-F5344CB8AC3E}">
        <p14:creationId xmlns:p14="http://schemas.microsoft.com/office/powerpoint/2010/main" val="3059654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6EAC5-79F3-9F22-5919-F2554F6B4C47}"/>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949CF673-8545-6B40-D9DC-005C7A34765C}"/>
              </a:ext>
            </a:extLst>
          </p:cNvPr>
          <p:cNvSpPr>
            <a:spLocks noGrp="1"/>
          </p:cNvSpPr>
          <p:nvPr>
            <p:ph idx="1"/>
          </p:nvPr>
        </p:nvSpPr>
        <p:spPr/>
        <p:txBody>
          <a:bodyPr/>
          <a:lstStyle/>
          <a:p>
            <a:r>
              <a:rPr lang="en-US" dirty="0"/>
              <a:t>Deep understanding of Cockcroft PGR students</a:t>
            </a:r>
          </a:p>
          <a:p>
            <a:pPr lvl="1"/>
            <a:r>
              <a:rPr lang="en-US" dirty="0"/>
              <a:t>How to develop the alumni community </a:t>
            </a:r>
          </a:p>
          <a:p>
            <a:r>
              <a:rPr lang="en-US" dirty="0"/>
              <a:t>Develop this method of working for EDI and outreach</a:t>
            </a:r>
          </a:p>
          <a:p>
            <a:pPr lvl="1"/>
            <a:r>
              <a:rPr lang="en-US" dirty="0"/>
              <a:t>Trying to track the impact is a challenge</a:t>
            </a:r>
          </a:p>
          <a:p>
            <a:r>
              <a:rPr lang="en-US" dirty="0"/>
              <a:t>Progress is slow and difficult as we do not all work in the same </a:t>
            </a:r>
            <a:r>
              <a:rPr lang="en-US" dirty="0" err="1"/>
              <a:t>organisation</a:t>
            </a:r>
            <a:endParaRPr lang="en-US" dirty="0"/>
          </a:p>
          <a:p>
            <a:r>
              <a:rPr lang="en-US" dirty="0"/>
              <a:t>Poor balance between CI partners in outreach and communications</a:t>
            </a:r>
          </a:p>
          <a:p>
            <a:pPr lvl="1"/>
            <a:r>
              <a:rPr lang="en-US" dirty="0"/>
              <a:t>Liverpool’s output dwarfs all other partners combined</a:t>
            </a:r>
          </a:p>
          <a:p>
            <a:r>
              <a:rPr lang="en-US" dirty="0"/>
              <a:t>Individual academics have outreach activities which are personal or focused on a particular interest</a:t>
            </a:r>
          </a:p>
          <a:p>
            <a:pPr lvl="1"/>
            <a:endParaRPr lang="en-US" dirty="0"/>
          </a:p>
        </p:txBody>
      </p:sp>
      <p:sp>
        <p:nvSpPr>
          <p:cNvPr id="4" name="Date Placeholder 3">
            <a:extLst>
              <a:ext uri="{FF2B5EF4-FFF2-40B4-BE49-F238E27FC236}">
                <a16:creationId xmlns:a16="http://schemas.microsoft.com/office/drawing/2014/main" id="{CFD113DF-8E69-175E-06CA-F1FADB337E80}"/>
              </a:ext>
            </a:extLst>
          </p:cNvPr>
          <p:cNvSpPr>
            <a:spLocks noGrp="1"/>
          </p:cNvSpPr>
          <p:nvPr>
            <p:ph type="dt" sz="half" idx="10"/>
          </p:nvPr>
        </p:nvSpPr>
        <p:spPr/>
        <p:txBody>
          <a:bodyPr/>
          <a:lstStyle/>
          <a:p>
            <a:fld id="{EC9A2B79-9F4C-3849-A2F5-A890773149FE}" type="datetime1">
              <a:rPr lang="en-GB" smtClean="0"/>
              <a:t>21/02/2025</a:t>
            </a:fld>
            <a:endParaRPr lang="en-US"/>
          </a:p>
        </p:txBody>
      </p:sp>
      <p:sp>
        <p:nvSpPr>
          <p:cNvPr id="5" name="Slide Number Placeholder 4">
            <a:extLst>
              <a:ext uri="{FF2B5EF4-FFF2-40B4-BE49-F238E27FC236}">
                <a16:creationId xmlns:a16="http://schemas.microsoft.com/office/drawing/2014/main" id="{6C6C72AF-4BE8-54F8-A97E-0548113BEE71}"/>
              </a:ext>
            </a:extLst>
          </p:cNvPr>
          <p:cNvSpPr>
            <a:spLocks noGrp="1"/>
          </p:cNvSpPr>
          <p:nvPr>
            <p:ph type="sldNum" sz="quarter" idx="12"/>
          </p:nvPr>
        </p:nvSpPr>
        <p:spPr/>
        <p:txBody>
          <a:bodyPr/>
          <a:lstStyle/>
          <a:p>
            <a:fld id="{5327DB2D-3B8D-1E41-A0EA-DD84239D5FB4}" type="slidenum">
              <a:rPr lang="en-US" smtClean="0"/>
              <a:t>27</a:t>
            </a:fld>
            <a:endParaRPr lang="en-US"/>
          </a:p>
        </p:txBody>
      </p:sp>
    </p:spTree>
    <p:extLst>
      <p:ext uri="{BB962C8B-B14F-4D97-AF65-F5344CB8AC3E}">
        <p14:creationId xmlns:p14="http://schemas.microsoft.com/office/powerpoint/2010/main" val="513886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5FF8FFA-1EFC-BD5B-1CEE-1D0E77AD42CF}"/>
              </a:ext>
            </a:extLst>
          </p:cNvPr>
          <p:cNvSpPr>
            <a:spLocks noGrp="1"/>
          </p:cNvSpPr>
          <p:nvPr>
            <p:ph type="title"/>
          </p:nvPr>
        </p:nvSpPr>
        <p:spPr/>
        <p:txBody>
          <a:bodyPr/>
          <a:lstStyle/>
          <a:p>
            <a:r>
              <a:rPr lang="en-US" dirty="0"/>
              <a:t>Education</a:t>
            </a:r>
          </a:p>
        </p:txBody>
      </p:sp>
      <p:sp>
        <p:nvSpPr>
          <p:cNvPr id="7" name="Text Placeholder 6">
            <a:extLst>
              <a:ext uri="{FF2B5EF4-FFF2-40B4-BE49-F238E27FC236}">
                <a16:creationId xmlns:a16="http://schemas.microsoft.com/office/drawing/2014/main" id="{9F2C6A6E-BE86-0DA8-7373-C0529296E68C}"/>
              </a:ext>
            </a:extLst>
          </p:cNvPr>
          <p:cNvSpPr>
            <a:spLocks noGrp="1"/>
          </p:cNvSpPr>
          <p:nvPr>
            <p:ph type="body" idx="1"/>
          </p:nvPr>
        </p:nvSpPr>
        <p:spPr/>
        <p:txBody>
          <a:bodyPr/>
          <a:lstStyle/>
          <a:p>
            <a:r>
              <a:rPr lang="en-US" dirty="0"/>
              <a:t>Invested significant time understanding our students, in preparation for our core grant submission but also to inform our </a:t>
            </a:r>
            <a:r>
              <a:rPr lang="en-US" dirty="0" err="1"/>
              <a:t>eduation</a:t>
            </a:r>
            <a:r>
              <a:rPr lang="en-US" dirty="0"/>
              <a:t> strategy</a:t>
            </a:r>
          </a:p>
        </p:txBody>
      </p:sp>
      <p:sp>
        <p:nvSpPr>
          <p:cNvPr id="4" name="Date Placeholder 3">
            <a:extLst>
              <a:ext uri="{FF2B5EF4-FFF2-40B4-BE49-F238E27FC236}">
                <a16:creationId xmlns:a16="http://schemas.microsoft.com/office/drawing/2014/main" id="{A941B926-9EF0-AD15-326D-093298D24A78}"/>
              </a:ext>
            </a:extLst>
          </p:cNvPr>
          <p:cNvSpPr>
            <a:spLocks noGrp="1"/>
          </p:cNvSpPr>
          <p:nvPr>
            <p:ph type="dt" sz="half" idx="10"/>
          </p:nvPr>
        </p:nvSpPr>
        <p:spPr/>
        <p:txBody>
          <a:bodyPr/>
          <a:lstStyle/>
          <a:p>
            <a:fld id="{0E623339-E423-F848-BA88-F8A1B2D51968}" type="datetime1">
              <a:rPr lang="en-GB" smtClean="0"/>
              <a:t>20/02/2025</a:t>
            </a:fld>
            <a:endParaRPr lang="en-US"/>
          </a:p>
        </p:txBody>
      </p:sp>
      <p:sp>
        <p:nvSpPr>
          <p:cNvPr id="5" name="Slide Number Placeholder 4">
            <a:extLst>
              <a:ext uri="{FF2B5EF4-FFF2-40B4-BE49-F238E27FC236}">
                <a16:creationId xmlns:a16="http://schemas.microsoft.com/office/drawing/2014/main" id="{43750DE4-FC68-95D4-1CAD-1CF89B458A7C}"/>
              </a:ext>
            </a:extLst>
          </p:cNvPr>
          <p:cNvSpPr>
            <a:spLocks noGrp="1"/>
          </p:cNvSpPr>
          <p:nvPr>
            <p:ph type="sldNum" sz="quarter" idx="12"/>
          </p:nvPr>
        </p:nvSpPr>
        <p:spPr/>
        <p:txBody>
          <a:bodyPr/>
          <a:lstStyle/>
          <a:p>
            <a:fld id="{00C027C3-6267-F442-95A0-4C7C18A35ED1}" type="slidenum">
              <a:rPr lang="en-US" smtClean="0"/>
              <a:t>3</a:t>
            </a:fld>
            <a:endParaRPr lang="en-US"/>
          </a:p>
        </p:txBody>
      </p:sp>
    </p:spTree>
    <p:extLst>
      <p:ext uri="{BB962C8B-B14F-4D97-AF65-F5344CB8AC3E}">
        <p14:creationId xmlns:p14="http://schemas.microsoft.com/office/powerpoint/2010/main" val="2311854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5FEA99-4CE9-AD4E-552A-DE8BA545FA05}"/>
              </a:ext>
            </a:extLst>
          </p:cNvPr>
          <p:cNvSpPr>
            <a:spLocks noGrp="1"/>
          </p:cNvSpPr>
          <p:nvPr>
            <p:ph type="title"/>
          </p:nvPr>
        </p:nvSpPr>
        <p:spPr/>
        <p:txBody>
          <a:bodyPr/>
          <a:lstStyle/>
          <a:p>
            <a:r>
              <a:rPr lang="en-US" dirty="0"/>
              <a:t>Understanding our PhD students</a:t>
            </a:r>
          </a:p>
        </p:txBody>
      </p:sp>
      <p:sp>
        <p:nvSpPr>
          <p:cNvPr id="8" name="Content Placeholder 7">
            <a:extLst>
              <a:ext uri="{FF2B5EF4-FFF2-40B4-BE49-F238E27FC236}">
                <a16:creationId xmlns:a16="http://schemas.microsoft.com/office/drawing/2014/main" id="{10028443-A50F-5112-41B6-B16B2E47FA8B}"/>
              </a:ext>
            </a:extLst>
          </p:cNvPr>
          <p:cNvSpPr>
            <a:spLocks noGrp="1"/>
          </p:cNvSpPr>
          <p:nvPr>
            <p:ph sz="half" idx="1"/>
          </p:nvPr>
        </p:nvSpPr>
        <p:spPr/>
        <p:txBody>
          <a:bodyPr>
            <a:normAutofit fontScale="92500" lnSpcReduction="10000"/>
          </a:bodyPr>
          <a:lstStyle/>
          <a:p>
            <a:r>
              <a:rPr lang="en-US" dirty="0"/>
              <a:t>For the core grant significant effort has been put into understanding our student cohort</a:t>
            </a:r>
          </a:p>
          <a:p>
            <a:r>
              <a:rPr lang="en-US" dirty="0"/>
              <a:t>Try to gather as much information as possible about our former members, including destination data</a:t>
            </a:r>
          </a:p>
          <a:p>
            <a:r>
              <a:rPr lang="en-US" dirty="0"/>
              <a:t>6 students per annum funded by the STFC quota (allocation based on number of academics) </a:t>
            </a:r>
          </a:p>
          <a:p>
            <a:r>
              <a:rPr lang="en-US" dirty="0"/>
              <a:t>Other 6-10 students from other funding sources</a:t>
            </a:r>
          </a:p>
          <a:p>
            <a:r>
              <a:rPr lang="en-US" dirty="0"/>
              <a:t>Cost per student for 3.5 years O(100k)</a:t>
            </a:r>
          </a:p>
          <a:p>
            <a:endParaRPr lang="en-US" dirty="0"/>
          </a:p>
          <a:p>
            <a:endParaRPr lang="en-US" dirty="0"/>
          </a:p>
        </p:txBody>
      </p:sp>
      <p:graphicFrame>
        <p:nvGraphicFramePr>
          <p:cNvPr id="10" name="Content Placeholder 9">
            <a:extLst>
              <a:ext uri="{FF2B5EF4-FFF2-40B4-BE49-F238E27FC236}">
                <a16:creationId xmlns:a16="http://schemas.microsoft.com/office/drawing/2014/main" id="{CEFCF72A-B180-B8E0-D41C-51C357AB97B5}"/>
              </a:ext>
            </a:extLst>
          </p:cNvPr>
          <p:cNvGraphicFramePr>
            <a:graphicFrameLocks noGrp="1"/>
          </p:cNvGraphicFramePr>
          <p:nvPr>
            <p:ph sz="half" idx="2"/>
            <p:extLst>
              <p:ext uri="{D42A27DB-BD31-4B8C-83A1-F6EECF244321}">
                <p14:modId xmlns:p14="http://schemas.microsoft.com/office/powerpoint/2010/main" val="2751179756"/>
              </p:ext>
            </p:extLst>
          </p:nvPr>
        </p:nvGraphicFramePr>
        <p:xfrm>
          <a:off x="6096000" y="2246547"/>
          <a:ext cx="5400674" cy="2931160"/>
        </p:xfrm>
        <a:graphic>
          <a:graphicData uri="http://schemas.openxmlformats.org/drawingml/2006/table">
            <a:tbl>
              <a:tblPr firstRow="1" bandRow="1">
                <a:tableStyleId>{5C22544A-7EE6-4342-B048-85BDC9FD1C3A}</a:tableStyleId>
              </a:tblPr>
              <a:tblGrid>
                <a:gridCol w="2700337">
                  <a:extLst>
                    <a:ext uri="{9D8B030D-6E8A-4147-A177-3AD203B41FA5}">
                      <a16:colId xmlns:a16="http://schemas.microsoft.com/office/drawing/2014/main" val="2129740784"/>
                    </a:ext>
                  </a:extLst>
                </a:gridCol>
                <a:gridCol w="2700337">
                  <a:extLst>
                    <a:ext uri="{9D8B030D-6E8A-4147-A177-3AD203B41FA5}">
                      <a16:colId xmlns:a16="http://schemas.microsoft.com/office/drawing/2014/main" val="431775277"/>
                    </a:ext>
                  </a:extLst>
                </a:gridCol>
              </a:tblGrid>
              <a:tr h="370840">
                <a:tc>
                  <a:txBody>
                    <a:bodyPr/>
                    <a:lstStyle/>
                    <a:p>
                      <a:endParaRPr lang="en-US" dirty="0"/>
                    </a:p>
                  </a:txBody>
                  <a:tcPr/>
                </a:tc>
                <a:tc>
                  <a:txBody>
                    <a:bodyPr/>
                    <a:lstStyle/>
                    <a:p>
                      <a:pPr algn="ctr"/>
                      <a:r>
                        <a:rPr lang="en-US" dirty="0"/>
                        <a:t>Head count</a:t>
                      </a:r>
                    </a:p>
                  </a:txBody>
                  <a:tcPr/>
                </a:tc>
                <a:extLst>
                  <a:ext uri="{0D108BD9-81ED-4DB2-BD59-A6C34878D82A}">
                    <a16:rowId xmlns:a16="http://schemas.microsoft.com/office/drawing/2014/main" val="620356827"/>
                  </a:ext>
                </a:extLst>
              </a:tr>
              <a:tr h="370840">
                <a:tc>
                  <a:txBody>
                    <a:bodyPr/>
                    <a:lstStyle/>
                    <a:p>
                      <a:r>
                        <a:rPr lang="en-US" dirty="0"/>
                        <a:t>Total number of students over last 20 years</a:t>
                      </a:r>
                    </a:p>
                  </a:txBody>
                  <a:tcPr/>
                </a:tc>
                <a:tc>
                  <a:txBody>
                    <a:bodyPr/>
                    <a:lstStyle/>
                    <a:p>
                      <a:pPr algn="ctr"/>
                      <a:r>
                        <a:rPr lang="en-US" dirty="0"/>
                        <a:t>316</a:t>
                      </a:r>
                    </a:p>
                  </a:txBody>
                  <a:tcPr/>
                </a:tc>
                <a:extLst>
                  <a:ext uri="{0D108BD9-81ED-4DB2-BD59-A6C34878D82A}">
                    <a16:rowId xmlns:a16="http://schemas.microsoft.com/office/drawing/2014/main" val="784607371"/>
                  </a:ext>
                </a:extLst>
              </a:tr>
              <a:tr h="370840">
                <a:tc>
                  <a:txBody>
                    <a:bodyPr/>
                    <a:lstStyle/>
                    <a:p>
                      <a:r>
                        <a:rPr lang="en-US" dirty="0"/>
                        <a:t>Currently studying or writing up</a:t>
                      </a:r>
                    </a:p>
                  </a:txBody>
                  <a:tcPr/>
                </a:tc>
                <a:tc>
                  <a:txBody>
                    <a:bodyPr/>
                    <a:lstStyle/>
                    <a:p>
                      <a:pPr algn="ctr"/>
                      <a:r>
                        <a:rPr lang="en-US" dirty="0"/>
                        <a:t>81</a:t>
                      </a:r>
                    </a:p>
                  </a:txBody>
                  <a:tcPr/>
                </a:tc>
                <a:extLst>
                  <a:ext uri="{0D108BD9-81ED-4DB2-BD59-A6C34878D82A}">
                    <a16:rowId xmlns:a16="http://schemas.microsoft.com/office/drawing/2014/main" val="3729245992"/>
                  </a:ext>
                </a:extLst>
              </a:tr>
              <a:tr h="370840">
                <a:tc>
                  <a:txBody>
                    <a:bodyPr/>
                    <a:lstStyle/>
                    <a:p>
                      <a:r>
                        <a:rPr lang="en-US" dirty="0"/>
                        <a:t>Average number of PhD students per annum </a:t>
                      </a:r>
                    </a:p>
                  </a:txBody>
                  <a:tcPr/>
                </a:tc>
                <a:tc>
                  <a:txBody>
                    <a:bodyPr/>
                    <a:lstStyle/>
                    <a:p>
                      <a:pPr algn="ctr"/>
                      <a:r>
                        <a:rPr lang="en-US" dirty="0"/>
                        <a:t>12 – 16</a:t>
                      </a:r>
                    </a:p>
                  </a:txBody>
                  <a:tcPr/>
                </a:tc>
                <a:extLst>
                  <a:ext uri="{0D108BD9-81ED-4DB2-BD59-A6C34878D82A}">
                    <a16:rowId xmlns:a16="http://schemas.microsoft.com/office/drawing/2014/main" val="335901952"/>
                  </a:ext>
                </a:extLst>
              </a:tr>
              <a:tr h="370840">
                <a:tc>
                  <a:txBody>
                    <a:bodyPr/>
                    <a:lstStyle/>
                    <a:p>
                      <a:r>
                        <a:rPr lang="en-US" dirty="0"/>
                        <a:t>Withdrawn or “unknown” rate</a:t>
                      </a:r>
                    </a:p>
                  </a:txBody>
                  <a:tcPr/>
                </a:tc>
                <a:tc>
                  <a:txBody>
                    <a:bodyPr/>
                    <a:lstStyle/>
                    <a:p>
                      <a:pPr algn="ctr"/>
                      <a:r>
                        <a:rPr lang="en-US" dirty="0"/>
                        <a:t>&lt;10%</a:t>
                      </a:r>
                    </a:p>
                  </a:txBody>
                  <a:tcPr/>
                </a:tc>
                <a:extLst>
                  <a:ext uri="{0D108BD9-81ED-4DB2-BD59-A6C34878D82A}">
                    <a16:rowId xmlns:a16="http://schemas.microsoft.com/office/drawing/2014/main" val="1897067309"/>
                  </a:ext>
                </a:extLst>
              </a:tr>
            </a:tbl>
          </a:graphicData>
        </a:graphic>
      </p:graphicFrame>
      <p:sp>
        <p:nvSpPr>
          <p:cNvPr id="4" name="Date Placeholder 3">
            <a:extLst>
              <a:ext uri="{FF2B5EF4-FFF2-40B4-BE49-F238E27FC236}">
                <a16:creationId xmlns:a16="http://schemas.microsoft.com/office/drawing/2014/main" id="{839F3389-5974-5CA2-E311-A4D883BFABA6}"/>
              </a:ext>
            </a:extLst>
          </p:cNvPr>
          <p:cNvSpPr>
            <a:spLocks noGrp="1"/>
          </p:cNvSpPr>
          <p:nvPr>
            <p:ph type="dt" sz="half" idx="10"/>
          </p:nvPr>
        </p:nvSpPr>
        <p:spPr/>
        <p:txBody>
          <a:bodyPr/>
          <a:lstStyle/>
          <a:p>
            <a:fld id="{D946E511-45D0-8F4C-8968-DA4812AECA6F}" type="datetime1">
              <a:rPr lang="en-GB" smtClean="0"/>
              <a:t>20/02/2025</a:t>
            </a:fld>
            <a:endParaRPr lang="en-US"/>
          </a:p>
        </p:txBody>
      </p:sp>
      <p:sp>
        <p:nvSpPr>
          <p:cNvPr id="5" name="Slide Number Placeholder 4">
            <a:extLst>
              <a:ext uri="{FF2B5EF4-FFF2-40B4-BE49-F238E27FC236}">
                <a16:creationId xmlns:a16="http://schemas.microsoft.com/office/drawing/2014/main" id="{F01360FA-0940-2433-19A3-7E0B246590F7}"/>
              </a:ext>
            </a:extLst>
          </p:cNvPr>
          <p:cNvSpPr>
            <a:spLocks noGrp="1"/>
          </p:cNvSpPr>
          <p:nvPr>
            <p:ph type="sldNum" sz="quarter" idx="12"/>
          </p:nvPr>
        </p:nvSpPr>
        <p:spPr/>
        <p:txBody>
          <a:bodyPr/>
          <a:lstStyle/>
          <a:p>
            <a:fld id="{00C027C3-6267-F442-95A0-4C7C18A35ED1}" type="slidenum">
              <a:rPr lang="en-US" smtClean="0"/>
              <a:t>4</a:t>
            </a:fld>
            <a:endParaRPr lang="en-US"/>
          </a:p>
        </p:txBody>
      </p:sp>
    </p:spTree>
    <p:extLst>
      <p:ext uri="{BB962C8B-B14F-4D97-AF65-F5344CB8AC3E}">
        <p14:creationId xmlns:p14="http://schemas.microsoft.com/office/powerpoint/2010/main" val="2306661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58589-8CB8-5AB8-8E67-ABB25DEB4ED9}"/>
              </a:ext>
            </a:extLst>
          </p:cNvPr>
          <p:cNvSpPr>
            <a:spLocks noGrp="1"/>
          </p:cNvSpPr>
          <p:nvPr>
            <p:ph type="title"/>
          </p:nvPr>
        </p:nvSpPr>
        <p:spPr/>
        <p:txBody>
          <a:bodyPr/>
          <a:lstStyle/>
          <a:p>
            <a:r>
              <a:rPr lang="en-US" dirty="0"/>
              <a:t>Students per Cockcroft partner</a:t>
            </a:r>
          </a:p>
        </p:txBody>
      </p:sp>
      <p:sp>
        <p:nvSpPr>
          <p:cNvPr id="5" name="Date Placeholder 4">
            <a:extLst>
              <a:ext uri="{FF2B5EF4-FFF2-40B4-BE49-F238E27FC236}">
                <a16:creationId xmlns:a16="http://schemas.microsoft.com/office/drawing/2014/main" id="{FECF5072-3E59-5AC9-C6C1-05D151523A87}"/>
              </a:ext>
            </a:extLst>
          </p:cNvPr>
          <p:cNvSpPr>
            <a:spLocks noGrp="1"/>
          </p:cNvSpPr>
          <p:nvPr>
            <p:ph type="dt" sz="half" idx="10"/>
          </p:nvPr>
        </p:nvSpPr>
        <p:spPr/>
        <p:txBody>
          <a:bodyPr/>
          <a:lstStyle/>
          <a:p>
            <a:fld id="{12D1A540-4656-A24F-B8C0-EBA72D4B6CDE}" type="datetime1">
              <a:rPr lang="en-GB" smtClean="0"/>
              <a:t>20/02/2025</a:t>
            </a:fld>
            <a:endParaRPr lang="en-US"/>
          </a:p>
        </p:txBody>
      </p:sp>
      <p:sp>
        <p:nvSpPr>
          <p:cNvPr id="6" name="Slide Number Placeholder 5">
            <a:extLst>
              <a:ext uri="{FF2B5EF4-FFF2-40B4-BE49-F238E27FC236}">
                <a16:creationId xmlns:a16="http://schemas.microsoft.com/office/drawing/2014/main" id="{87A251D6-8B79-155D-1F69-BD18E55D53DD}"/>
              </a:ext>
            </a:extLst>
          </p:cNvPr>
          <p:cNvSpPr>
            <a:spLocks noGrp="1"/>
          </p:cNvSpPr>
          <p:nvPr>
            <p:ph type="sldNum" sz="quarter" idx="12"/>
          </p:nvPr>
        </p:nvSpPr>
        <p:spPr/>
        <p:txBody>
          <a:bodyPr/>
          <a:lstStyle/>
          <a:p>
            <a:fld id="{CAFAB811-E27D-034E-9503-F15292FF9485}" type="slidenum">
              <a:rPr lang="en-US" smtClean="0"/>
              <a:t>5</a:t>
            </a:fld>
            <a:endParaRPr lang="en-US"/>
          </a:p>
        </p:txBody>
      </p:sp>
      <p:graphicFrame>
        <p:nvGraphicFramePr>
          <p:cNvPr id="12" name="Content Placeholder 11">
            <a:extLst>
              <a:ext uri="{FF2B5EF4-FFF2-40B4-BE49-F238E27FC236}">
                <a16:creationId xmlns:a16="http://schemas.microsoft.com/office/drawing/2014/main" id="{37126BE5-6096-DBF8-039A-B1019103C119}"/>
              </a:ext>
            </a:extLst>
          </p:cNvPr>
          <p:cNvGraphicFramePr>
            <a:graphicFrameLocks noGrp="1"/>
          </p:cNvGraphicFramePr>
          <p:nvPr>
            <p:ph sz="half" idx="1"/>
            <p:extLst>
              <p:ext uri="{D42A27DB-BD31-4B8C-83A1-F6EECF244321}">
                <p14:modId xmlns:p14="http://schemas.microsoft.com/office/powerpoint/2010/main" val="2661894272"/>
              </p:ext>
            </p:extLst>
          </p:nvPr>
        </p:nvGraphicFramePr>
        <p:xfrm>
          <a:off x="477838" y="2563336"/>
          <a:ext cx="5400674" cy="2225040"/>
        </p:xfrm>
        <a:graphic>
          <a:graphicData uri="http://schemas.openxmlformats.org/drawingml/2006/table">
            <a:tbl>
              <a:tblPr firstRow="1" bandRow="1">
                <a:tableStyleId>{5C22544A-7EE6-4342-B048-85BDC9FD1C3A}</a:tableStyleId>
              </a:tblPr>
              <a:tblGrid>
                <a:gridCol w="2700337">
                  <a:extLst>
                    <a:ext uri="{9D8B030D-6E8A-4147-A177-3AD203B41FA5}">
                      <a16:colId xmlns:a16="http://schemas.microsoft.com/office/drawing/2014/main" val="4199572118"/>
                    </a:ext>
                  </a:extLst>
                </a:gridCol>
                <a:gridCol w="2700337">
                  <a:extLst>
                    <a:ext uri="{9D8B030D-6E8A-4147-A177-3AD203B41FA5}">
                      <a16:colId xmlns:a16="http://schemas.microsoft.com/office/drawing/2014/main" val="3821930071"/>
                    </a:ext>
                  </a:extLst>
                </a:gridCol>
              </a:tblGrid>
              <a:tr h="370840">
                <a:tc>
                  <a:txBody>
                    <a:bodyPr/>
                    <a:lstStyle/>
                    <a:p>
                      <a:r>
                        <a:rPr lang="en-US" dirty="0"/>
                        <a:t>Partner</a:t>
                      </a:r>
                    </a:p>
                  </a:txBody>
                  <a:tcPr/>
                </a:tc>
                <a:tc>
                  <a:txBody>
                    <a:bodyPr/>
                    <a:lstStyle/>
                    <a:p>
                      <a:r>
                        <a:rPr lang="en-US" dirty="0"/>
                        <a:t>Head count</a:t>
                      </a:r>
                    </a:p>
                  </a:txBody>
                  <a:tcPr/>
                </a:tc>
                <a:extLst>
                  <a:ext uri="{0D108BD9-81ED-4DB2-BD59-A6C34878D82A}">
                    <a16:rowId xmlns:a16="http://schemas.microsoft.com/office/drawing/2014/main" val="2366658230"/>
                  </a:ext>
                </a:extLst>
              </a:tr>
              <a:tr h="370840">
                <a:tc>
                  <a:txBody>
                    <a:bodyPr/>
                    <a:lstStyle/>
                    <a:p>
                      <a:r>
                        <a:rPr lang="en-US" dirty="0"/>
                        <a:t>Lancaster</a:t>
                      </a:r>
                    </a:p>
                  </a:txBody>
                  <a:tcPr/>
                </a:tc>
                <a:tc>
                  <a:txBody>
                    <a:bodyPr/>
                    <a:lstStyle/>
                    <a:p>
                      <a:pPr algn="ctr"/>
                      <a:r>
                        <a:rPr lang="en-US" dirty="0"/>
                        <a:t>73</a:t>
                      </a:r>
                    </a:p>
                  </a:txBody>
                  <a:tcPr/>
                </a:tc>
                <a:extLst>
                  <a:ext uri="{0D108BD9-81ED-4DB2-BD59-A6C34878D82A}">
                    <a16:rowId xmlns:a16="http://schemas.microsoft.com/office/drawing/2014/main" val="77542761"/>
                  </a:ext>
                </a:extLst>
              </a:tr>
              <a:tr h="370840">
                <a:tc>
                  <a:txBody>
                    <a:bodyPr/>
                    <a:lstStyle/>
                    <a:p>
                      <a:r>
                        <a:rPr lang="en-US" dirty="0"/>
                        <a:t>Liverpool</a:t>
                      </a:r>
                    </a:p>
                  </a:txBody>
                  <a:tcPr/>
                </a:tc>
                <a:tc>
                  <a:txBody>
                    <a:bodyPr/>
                    <a:lstStyle/>
                    <a:p>
                      <a:pPr algn="ctr"/>
                      <a:r>
                        <a:rPr lang="en-US" dirty="0"/>
                        <a:t>96</a:t>
                      </a:r>
                    </a:p>
                  </a:txBody>
                  <a:tcPr/>
                </a:tc>
                <a:extLst>
                  <a:ext uri="{0D108BD9-81ED-4DB2-BD59-A6C34878D82A}">
                    <a16:rowId xmlns:a16="http://schemas.microsoft.com/office/drawing/2014/main" val="17599416"/>
                  </a:ext>
                </a:extLst>
              </a:tr>
              <a:tr h="370840">
                <a:tc>
                  <a:txBody>
                    <a:bodyPr/>
                    <a:lstStyle/>
                    <a:p>
                      <a:r>
                        <a:rPr lang="en-US" dirty="0"/>
                        <a:t>Manchester</a:t>
                      </a:r>
                    </a:p>
                  </a:txBody>
                  <a:tcPr/>
                </a:tc>
                <a:tc>
                  <a:txBody>
                    <a:bodyPr/>
                    <a:lstStyle/>
                    <a:p>
                      <a:pPr algn="ctr"/>
                      <a:r>
                        <a:rPr lang="en-US" dirty="0"/>
                        <a:t>96</a:t>
                      </a:r>
                    </a:p>
                  </a:txBody>
                  <a:tcPr/>
                </a:tc>
                <a:extLst>
                  <a:ext uri="{0D108BD9-81ED-4DB2-BD59-A6C34878D82A}">
                    <a16:rowId xmlns:a16="http://schemas.microsoft.com/office/drawing/2014/main" val="822869487"/>
                  </a:ext>
                </a:extLst>
              </a:tr>
              <a:tr h="370840">
                <a:tc>
                  <a:txBody>
                    <a:bodyPr/>
                    <a:lstStyle/>
                    <a:p>
                      <a:r>
                        <a:rPr lang="en-US" dirty="0"/>
                        <a:t>Strathclyde</a:t>
                      </a:r>
                    </a:p>
                  </a:txBody>
                  <a:tcPr/>
                </a:tc>
                <a:tc>
                  <a:txBody>
                    <a:bodyPr/>
                    <a:lstStyle/>
                    <a:p>
                      <a:pPr algn="ctr"/>
                      <a:r>
                        <a:rPr lang="en-US" dirty="0"/>
                        <a:t>40</a:t>
                      </a:r>
                    </a:p>
                  </a:txBody>
                  <a:tcPr/>
                </a:tc>
                <a:extLst>
                  <a:ext uri="{0D108BD9-81ED-4DB2-BD59-A6C34878D82A}">
                    <a16:rowId xmlns:a16="http://schemas.microsoft.com/office/drawing/2014/main" val="907654599"/>
                  </a:ext>
                </a:extLst>
              </a:tr>
              <a:tr h="370840">
                <a:tc>
                  <a:txBody>
                    <a:bodyPr/>
                    <a:lstStyle/>
                    <a:p>
                      <a:r>
                        <a:rPr lang="en-US" dirty="0"/>
                        <a:t>ASTEC</a:t>
                      </a:r>
                    </a:p>
                  </a:txBody>
                  <a:tcPr/>
                </a:tc>
                <a:tc>
                  <a:txBody>
                    <a:bodyPr/>
                    <a:lstStyle/>
                    <a:p>
                      <a:pPr algn="ctr"/>
                      <a:r>
                        <a:rPr lang="en-US" dirty="0"/>
                        <a:t>16</a:t>
                      </a:r>
                    </a:p>
                  </a:txBody>
                  <a:tcPr/>
                </a:tc>
                <a:extLst>
                  <a:ext uri="{0D108BD9-81ED-4DB2-BD59-A6C34878D82A}">
                    <a16:rowId xmlns:a16="http://schemas.microsoft.com/office/drawing/2014/main" val="1961722176"/>
                  </a:ext>
                </a:extLst>
              </a:tr>
            </a:tbl>
          </a:graphicData>
        </a:graphic>
      </p:graphicFrame>
      <p:graphicFrame>
        <p:nvGraphicFramePr>
          <p:cNvPr id="11" name="Content Placeholder 6">
            <a:extLst>
              <a:ext uri="{FF2B5EF4-FFF2-40B4-BE49-F238E27FC236}">
                <a16:creationId xmlns:a16="http://schemas.microsoft.com/office/drawing/2014/main" id="{5E55B253-5CA0-9392-F8A5-94DEBADC200E}"/>
              </a:ext>
            </a:extLst>
          </p:cNvPr>
          <p:cNvGraphicFramePr>
            <a:graphicFrameLocks noGrp="1"/>
          </p:cNvGraphicFramePr>
          <p:nvPr>
            <p:ph sz="half" idx="2"/>
            <p:extLst>
              <p:ext uri="{D42A27DB-BD31-4B8C-83A1-F6EECF244321}">
                <p14:modId xmlns:p14="http://schemas.microsoft.com/office/powerpoint/2010/main" val="823430932"/>
              </p:ext>
            </p:extLst>
          </p:nvPr>
        </p:nvGraphicFramePr>
        <p:xfrm>
          <a:off x="6172200" y="1246188"/>
          <a:ext cx="5541962" cy="48593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3100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846F6-D706-4F9F-C5E6-ED8941E13F4C}"/>
              </a:ext>
            </a:extLst>
          </p:cNvPr>
          <p:cNvSpPr>
            <a:spLocks noGrp="1"/>
          </p:cNvSpPr>
          <p:nvPr>
            <p:ph type="title"/>
          </p:nvPr>
        </p:nvSpPr>
        <p:spPr/>
        <p:txBody>
          <a:bodyPr/>
          <a:lstStyle/>
          <a:p>
            <a:r>
              <a:rPr lang="en-US" dirty="0"/>
              <a:t>Students in different research areas</a:t>
            </a:r>
          </a:p>
        </p:txBody>
      </p:sp>
      <p:sp>
        <p:nvSpPr>
          <p:cNvPr id="4" name="Date Placeholder 3">
            <a:extLst>
              <a:ext uri="{FF2B5EF4-FFF2-40B4-BE49-F238E27FC236}">
                <a16:creationId xmlns:a16="http://schemas.microsoft.com/office/drawing/2014/main" id="{108FBB3A-5AD3-B4B1-CB35-0E1B18AE8D29}"/>
              </a:ext>
            </a:extLst>
          </p:cNvPr>
          <p:cNvSpPr>
            <a:spLocks noGrp="1"/>
          </p:cNvSpPr>
          <p:nvPr>
            <p:ph type="dt" sz="half" idx="10"/>
          </p:nvPr>
        </p:nvSpPr>
        <p:spPr/>
        <p:txBody>
          <a:bodyPr/>
          <a:lstStyle/>
          <a:p>
            <a:fld id="{EC9A2B79-9F4C-3849-A2F5-A890773149FE}" type="datetime1">
              <a:rPr lang="en-GB" smtClean="0"/>
              <a:t>20/02/2025</a:t>
            </a:fld>
            <a:endParaRPr lang="en-US"/>
          </a:p>
        </p:txBody>
      </p:sp>
      <p:sp>
        <p:nvSpPr>
          <p:cNvPr id="5" name="Slide Number Placeholder 4">
            <a:extLst>
              <a:ext uri="{FF2B5EF4-FFF2-40B4-BE49-F238E27FC236}">
                <a16:creationId xmlns:a16="http://schemas.microsoft.com/office/drawing/2014/main" id="{01F5480E-DF3F-5061-6006-3EC72821F16D}"/>
              </a:ext>
            </a:extLst>
          </p:cNvPr>
          <p:cNvSpPr>
            <a:spLocks noGrp="1"/>
          </p:cNvSpPr>
          <p:nvPr>
            <p:ph type="sldNum" sz="quarter" idx="12"/>
          </p:nvPr>
        </p:nvSpPr>
        <p:spPr/>
        <p:txBody>
          <a:bodyPr/>
          <a:lstStyle/>
          <a:p>
            <a:fld id="{5327DB2D-3B8D-1E41-A0EA-DD84239D5FB4}" type="slidenum">
              <a:rPr lang="en-US" smtClean="0"/>
              <a:t>6</a:t>
            </a:fld>
            <a:endParaRPr lang="en-US"/>
          </a:p>
        </p:txBody>
      </p:sp>
      <p:graphicFrame>
        <p:nvGraphicFramePr>
          <p:cNvPr id="12" name="Content Placeholder 11">
            <a:extLst>
              <a:ext uri="{FF2B5EF4-FFF2-40B4-BE49-F238E27FC236}">
                <a16:creationId xmlns:a16="http://schemas.microsoft.com/office/drawing/2014/main" id="{FF3AA738-3544-06D6-8F30-0CECA4E047EE}"/>
              </a:ext>
            </a:extLst>
          </p:cNvPr>
          <p:cNvGraphicFramePr>
            <a:graphicFrameLocks noGrp="1"/>
          </p:cNvGraphicFramePr>
          <p:nvPr>
            <p:ph idx="1"/>
            <p:extLst>
              <p:ext uri="{D42A27DB-BD31-4B8C-83A1-F6EECF244321}">
                <p14:modId xmlns:p14="http://schemas.microsoft.com/office/powerpoint/2010/main" val="1450685220"/>
              </p:ext>
            </p:extLst>
          </p:nvPr>
        </p:nvGraphicFramePr>
        <p:xfrm>
          <a:off x="335902" y="1246188"/>
          <a:ext cx="11378261" cy="51101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9613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0F1132-41E0-5112-E58A-CA4C04311EC6}"/>
              </a:ext>
            </a:extLst>
          </p:cNvPr>
          <p:cNvSpPr>
            <a:spLocks noGrp="1"/>
          </p:cNvSpPr>
          <p:nvPr>
            <p:ph type="title"/>
          </p:nvPr>
        </p:nvSpPr>
        <p:spPr/>
        <p:txBody>
          <a:bodyPr/>
          <a:lstStyle/>
          <a:p>
            <a:r>
              <a:rPr lang="en-US" dirty="0"/>
              <a:t>Skills survey</a:t>
            </a:r>
          </a:p>
        </p:txBody>
      </p:sp>
      <p:sp>
        <p:nvSpPr>
          <p:cNvPr id="4" name="Date Placeholder 3">
            <a:extLst>
              <a:ext uri="{FF2B5EF4-FFF2-40B4-BE49-F238E27FC236}">
                <a16:creationId xmlns:a16="http://schemas.microsoft.com/office/drawing/2014/main" id="{6201A228-49E3-532C-96A7-481B4251850E}"/>
              </a:ext>
            </a:extLst>
          </p:cNvPr>
          <p:cNvSpPr>
            <a:spLocks noGrp="1"/>
          </p:cNvSpPr>
          <p:nvPr>
            <p:ph type="dt" sz="half" idx="10"/>
          </p:nvPr>
        </p:nvSpPr>
        <p:spPr/>
        <p:txBody>
          <a:bodyPr/>
          <a:lstStyle/>
          <a:p>
            <a:fld id="{D946E511-45D0-8F4C-8968-DA4812AECA6F}" type="datetime1">
              <a:rPr lang="en-GB" smtClean="0"/>
              <a:t>20/02/2025</a:t>
            </a:fld>
            <a:endParaRPr lang="en-US"/>
          </a:p>
        </p:txBody>
      </p:sp>
      <p:sp>
        <p:nvSpPr>
          <p:cNvPr id="5" name="Slide Number Placeholder 4">
            <a:extLst>
              <a:ext uri="{FF2B5EF4-FFF2-40B4-BE49-F238E27FC236}">
                <a16:creationId xmlns:a16="http://schemas.microsoft.com/office/drawing/2014/main" id="{223F18E7-06EB-4107-AD85-CB92D2290452}"/>
              </a:ext>
            </a:extLst>
          </p:cNvPr>
          <p:cNvSpPr>
            <a:spLocks noGrp="1"/>
          </p:cNvSpPr>
          <p:nvPr>
            <p:ph type="sldNum" sz="quarter" idx="12"/>
          </p:nvPr>
        </p:nvSpPr>
        <p:spPr/>
        <p:txBody>
          <a:bodyPr/>
          <a:lstStyle/>
          <a:p>
            <a:fld id="{00C027C3-6267-F442-95A0-4C7C18A35ED1}" type="slidenum">
              <a:rPr lang="en-US" smtClean="0"/>
              <a:t>7</a:t>
            </a:fld>
            <a:endParaRPr lang="en-US"/>
          </a:p>
        </p:txBody>
      </p:sp>
      <p:sp>
        <p:nvSpPr>
          <p:cNvPr id="7" name="Content Placeholder 6">
            <a:extLst>
              <a:ext uri="{FF2B5EF4-FFF2-40B4-BE49-F238E27FC236}">
                <a16:creationId xmlns:a16="http://schemas.microsoft.com/office/drawing/2014/main" id="{C682E904-62F6-288C-EA90-A92B62AF55C8}"/>
              </a:ext>
            </a:extLst>
          </p:cNvPr>
          <p:cNvSpPr>
            <a:spLocks noGrp="1"/>
          </p:cNvSpPr>
          <p:nvPr>
            <p:ph sz="half" idx="1"/>
          </p:nvPr>
        </p:nvSpPr>
        <p:spPr/>
        <p:txBody>
          <a:bodyPr/>
          <a:lstStyle/>
          <a:p>
            <a:r>
              <a:rPr lang="en-US" dirty="0"/>
              <a:t>CI lecture courses are high quality but there is need to adapt to changing requirements</a:t>
            </a:r>
          </a:p>
          <a:p>
            <a:r>
              <a:rPr lang="en-US" dirty="0"/>
              <a:t>Performed a skills survey of all Cockcroft members (PhD – Prof)</a:t>
            </a:r>
          </a:p>
          <a:p>
            <a:r>
              <a:rPr lang="en-US" dirty="0"/>
              <a:t>Confirms expectations</a:t>
            </a:r>
          </a:p>
          <a:p>
            <a:r>
              <a:rPr lang="en-US" dirty="0"/>
              <a:t>Need to provide education and training in AI/ML </a:t>
            </a:r>
          </a:p>
        </p:txBody>
      </p:sp>
      <p:pic>
        <p:nvPicPr>
          <p:cNvPr id="10" name="Content Placeholder 9" descr="A graph of a graph with different colored bars&#10;&#10;AI-generated content may be incorrect.">
            <a:extLst>
              <a:ext uri="{FF2B5EF4-FFF2-40B4-BE49-F238E27FC236}">
                <a16:creationId xmlns:a16="http://schemas.microsoft.com/office/drawing/2014/main" id="{CE466365-80C8-9946-5F5B-7AC6F915FFFF}"/>
              </a:ext>
            </a:extLst>
          </p:cNvPr>
          <p:cNvPicPr>
            <a:picLocks noGrp="1" noChangeAspect="1"/>
          </p:cNvPicPr>
          <p:nvPr>
            <p:ph sz="half" idx="2"/>
          </p:nvPr>
        </p:nvPicPr>
        <p:blipFill>
          <a:blip r:embed="rId2"/>
          <a:stretch>
            <a:fillRect/>
          </a:stretch>
        </p:blipFill>
        <p:spPr>
          <a:xfrm>
            <a:off x="6255564" y="1246187"/>
            <a:ext cx="4973690" cy="2365319"/>
          </a:xfrm>
        </p:spPr>
      </p:pic>
      <p:pic>
        <p:nvPicPr>
          <p:cNvPr id="13" name="Content Placeholder 12" descr="A screenshot of a graph&#10;&#10;AI-generated content may be incorrect.">
            <a:extLst>
              <a:ext uri="{FF2B5EF4-FFF2-40B4-BE49-F238E27FC236}">
                <a16:creationId xmlns:a16="http://schemas.microsoft.com/office/drawing/2014/main" id="{BCEA43B2-C09C-884E-8F48-4B0CFB52240C}"/>
              </a:ext>
            </a:extLst>
          </p:cNvPr>
          <p:cNvPicPr>
            <a:picLocks noGrp="1" noChangeAspect="1"/>
          </p:cNvPicPr>
          <p:nvPr>
            <p:ph sz="half" idx="13"/>
          </p:nvPr>
        </p:nvPicPr>
        <p:blipFill>
          <a:blip r:embed="rId3"/>
          <a:stretch>
            <a:fillRect/>
          </a:stretch>
        </p:blipFill>
        <p:spPr>
          <a:xfrm>
            <a:off x="6255564" y="3803382"/>
            <a:ext cx="4973690" cy="2735530"/>
          </a:xfrm>
        </p:spPr>
      </p:pic>
    </p:spTree>
    <p:extLst>
      <p:ext uri="{BB962C8B-B14F-4D97-AF65-F5344CB8AC3E}">
        <p14:creationId xmlns:p14="http://schemas.microsoft.com/office/powerpoint/2010/main" val="2710881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4BE7C-0DD5-0C88-02BB-24AC2E8C47B8}"/>
              </a:ext>
            </a:extLst>
          </p:cNvPr>
          <p:cNvSpPr>
            <a:spLocks noGrp="1"/>
          </p:cNvSpPr>
          <p:nvPr>
            <p:ph type="title"/>
          </p:nvPr>
        </p:nvSpPr>
        <p:spPr/>
        <p:txBody>
          <a:bodyPr/>
          <a:lstStyle/>
          <a:p>
            <a:r>
              <a:rPr lang="en-US" dirty="0"/>
              <a:t>Education initiatives</a:t>
            </a:r>
          </a:p>
        </p:txBody>
      </p:sp>
      <p:sp>
        <p:nvSpPr>
          <p:cNvPr id="3" name="Content Placeholder 2">
            <a:extLst>
              <a:ext uri="{FF2B5EF4-FFF2-40B4-BE49-F238E27FC236}">
                <a16:creationId xmlns:a16="http://schemas.microsoft.com/office/drawing/2014/main" id="{DB8DCAF0-A60A-F2D0-A192-1DF74E803D12}"/>
              </a:ext>
            </a:extLst>
          </p:cNvPr>
          <p:cNvSpPr>
            <a:spLocks noGrp="1"/>
          </p:cNvSpPr>
          <p:nvPr>
            <p:ph sz="half" idx="1"/>
          </p:nvPr>
        </p:nvSpPr>
        <p:spPr/>
        <p:txBody>
          <a:bodyPr>
            <a:normAutofit fontScale="92500" lnSpcReduction="20000"/>
          </a:bodyPr>
          <a:lstStyle/>
          <a:p>
            <a:r>
              <a:rPr lang="en-US" dirty="0" err="1"/>
              <a:t>Organise</a:t>
            </a:r>
            <a:r>
              <a:rPr lang="en-US" dirty="0"/>
              <a:t> skills training in </a:t>
            </a:r>
          </a:p>
          <a:p>
            <a:pPr lvl="1"/>
            <a:r>
              <a:rPr lang="en-US" dirty="0"/>
              <a:t>Artificial intelligence, Machine Learning  </a:t>
            </a:r>
          </a:p>
          <a:p>
            <a:pPr lvl="1"/>
            <a:r>
              <a:rPr lang="en-US" dirty="0"/>
              <a:t>Git and version control</a:t>
            </a:r>
          </a:p>
          <a:p>
            <a:pPr lvl="1"/>
            <a:r>
              <a:rPr lang="en-US" dirty="0"/>
              <a:t>Data acquisition (probably EPICS focused) </a:t>
            </a:r>
          </a:p>
          <a:p>
            <a:r>
              <a:rPr lang="en-US" dirty="0"/>
              <a:t>Start with practical and skills focused offering (2-3 hours in a practical session)</a:t>
            </a:r>
          </a:p>
          <a:p>
            <a:endParaRPr lang="en-US" dirty="0"/>
          </a:p>
          <a:p>
            <a:endParaRPr lang="en-US" dirty="0"/>
          </a:p>
          <a:p>
            <a:endParaRPr lang="en-US" dirty="0"/>
          </a:p>
        </p:txBody>
      </p:sp>
      <p:sp>
        <p:nvSpPr>
          <p:cNvPr id="7" name="Content Placeholder 6">
            <a:extLst>
              <a:ext uri="{FF2B5EF4-FFF2-40B4-BE49-F238E27FC236}">
                <a16:creationId xmlns:a16="http://schemas.microsoft.com/office/drawing/2014/main" id="{2BB69C66-D092-1992-C55B-998F2DD911D2}"/>
              </a:ext>
            </a:extLst>
          </p:cNvPr>
          <p:cNvSpPr>
            <a:spLocks noGrp="1"/>
          </p:cNvSpPr>
          <p:nvPr>
            <p:ph sz="half" idx="2"/>
          </p:nvPr>
        </p:nvSpPr>
        <p:spPr/>
        <p:txBody>
          <a:bodyPr>
            <a:normAutofit fontScale="92500" lnSpcReduction="20000"/>
          </a:bodyPr>
          <a:lstStyle/>
          <a:p>
            <a:r>
              <a:rPr lang="en-US" dirty="0"/>
              <a:t>Group project a la John Adams Institute </a:t>
            </a:r>
          </a:p>
          <a:p>
            <a:pPr lvl="1"/>
            <a:r>
              <a:rPr lang="en-US" dirty="0"/>
              <a:t>Students to present project to SAC? </a:t>
            </a:r>
          </a:p>
          <a:p>
            <a:pPr lvl="1"/>
            <a:r>
              <a:rPr lang="en-US" dirty="0"/>
              <a:t>Need to get this off the ground</a:t>
            </a:r>
          </a:p>
          <a:p>
            <a:pPr lvl="1"/>
            <a:r>
              <a:rPr lang="en-US" dirty="0"/>
              <a:t>Needs space in the second semester, needs a leader, needs a project</a:t>
            </a:r>
          </a:p>
          <a:p>
            <a:r>
              <a:rPr lang="en-US" dirty="0"/>
              <a:t>Accelerator physics and engineering taught masters?</a:t>
            </a:r>
          </a:p>
          <a:p>
            <a:pPr lvl="1"/>
            <a:r>
              <a:rPr lang="en-US" dirty="0"/>
              <a:t>Raise profile of accelerators in the University partners </a:t>
            </a:r>
          </a:p>
          <a:p>
            <a:pPr lvl="1"/>
            <a:r>
              <a:rPr lang="en-US" dirty="0"/>
              <a:t>How about something like </a:t>
            </a:r>
            <a:r>
              <a:rPr lang="en-US" dirty="0">
                <a:hlinkClick r:id="rId2"/>
              </a:rPr>
              <a:t>https://</a:t>
            </a:r>
            <a:r>
              <a:rPr lang="en-US" dirty="0" err="1">
                <a:hlinkClick r:id="rId2"/>
              </a:rPr>
              <a:t>www.ip-paris.fr</a:t>
            </a:r>
            <a:r>
              <a:rPr lang="en-US" dirty="0">
                <a:hlinkClick r:id="rId2"/>
              </a:rPr>
              <a:t>/</a:t>
            </a:r>
            <a:r>
              <a:rPr lang="en-US" dirty="0" err="1">
                <a:hlinkClick r:id="rId2"/>
              </a:rPr>
              <a:t>en</a:t>
            </a:r>
            <a:r>
              <a:rPr lang="en-US" dirty="0">
                <a:hlinkClick r:id="rId2"/>
              </a:rPr>
              <a:t>/education/masters/physics-program/master-year-2-large-facilities</a:t>
            </a:r>
            <a:endParaRPr lang="en-US" dirty="0"/>
          </a:p>
          <a:p>
            <a:r>
              <a:rPr lang="en-US" dirty="0"/>
              <a:t>Centre for Doctoral training or Doctoral training Hub?</a:t>
            </a:r>
          </a:p>
        </p:txBody>
      </p:sp>
      <p:sp>
        <p:nvSpPr>
          <p:cNvPr id="5" name="Date Placeholder 4">
            <a:extLst>
              <a:ext uri="{FF2B5EF4-FFF2-40B4-BE49-F238E27FC236}">
                <a16:creationId xmlns:a16="http://schemas.microsoft.com/office/drawing/2014/main" id="{A008065B-9691-2389-25B0-D3B50946CB30}"/>
              </a:ext>
            </a:extLst>
          </p:cNvPr>
          <p:cNvSpPr>
            <a:spLocks noGrp="1"/>
          </p:cNvSpPr>
          <p:nvPr>
            <p:ph type="dt" sz="half" idx="10"/>
          </p:nvPr>
        </p:nvSpPr>
        <p:spPr/>
        <p:txBody>
          <a:bodyPr/>
          <a:lstStyle/>
          <a:p>
            <a:fld id="{12D1A540-4656-A24F-B8C0-EBA72D4B6CDE}" type="datetime1">
              <a:rPr lang="en-GB" smtClean="0"/>
              <a:t>20/02/2025</a:t>
            </a:fld>
            <a:endParaRPr lang="en-US"/>
          </a:p>
        </p:txBody>
      </p:sp>
      <p:sp>
        <p:nvSpPr>
          <p:cNvPr id="6" name="Slide Number Placeholder 5">
            <a:extLst>
              <a:ext uri="{FF2B5EF4-FFF2-40B4-BE49-F238E27FC236}">
                <a16:creationId xmlns:a16="http://schemas.microsoft.com/office/drawing/2014/main" id="{72832820-91A0-1D4E-EDA7-EB8BA1C763FF}"/>
              </a:ext>
            </a:extLst>
          </p:cNvPr>
          <p:cNvSpPr>
            <a:spLocks noGrp="1"/>
          </p:cNvSpPr>
          <p:nvPr>
            <p:ph type="sldNum" sz="quarter" idx="12"/>
          </p:nvPr>
        </p:nvSpPr>
        <p:spPr/>
        <p:txBody>
          <a:bodyPr/>
          <a:lstStyle/>
          <a:p>
            <a:fld id="{CAFAB811-E27D-034E-9503-F15292FF9485}" type="slidenum">
              <a:rPr lang="en-US" smtClean="0"/>
              <a:t>8</a:t>
            </a:fld>
            <a:endParaRPr lang="en-US"/>
          </a:p>
        </p:txBody>
      </p:sp>
    </p:spTree>
    <p:extLst>
      <p:ext uri="{BB962C8B-B14F-4D97-AF65-F5344CB8AC3E}">
        <p14:creationId xmlns:p14="http://schemas.microsoft.com/office/powerpoint/2010/main" val="1338372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98ECC07-7B34-1B9F-CA8E-FB50C5E12594}"/>
              </a:ext>
            </a:extLst>
          </p:cNvPr>
          <p:cNvSpPr txBox="1"/>
          <p:nvPr/>
        </p:nvSpPr>
        <p:spPr>
          <a:xfrm>
            <a:off x="493479" y="1367216"/>
            <a:ext cx="10397554" cy="2259336"/>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Liverpool Virtual Seminar Series on Data Intensive Science</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University of Liverpool’s LIV.INNO CDT Student Seminar Series</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LIV.INNO and EuPRAXIA-DN researcher training in Liverpool (November 2023)</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Media Training for EuPRAXIA-DN Fellows (November 2023)</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EuPRAXIA-DN School on Plasma Accelerators in Rome (May 2024)</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8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STFC Data Science Summer School in Liverpool (July 2024)</a:t>
            </a:r>
          </a:p>
          <a:p>
            <a:pPr marL="342900" marR="0" lvl="0" indent="-342900" algn="l" defTabSz="914400" rtl="0" eaLnBrk="1" fontAlgn="auto" latinLnBrk="0" hangingPunct="1">
              <a:lnSpc>
                <a:spcPct val="107000"/>
              </a:lnSpc>
              <a:spcBef>
                <a:spcPts val="0"/>
              </a:spcBef>
              <a:spcAft>
                <a:spcPts val="800"/>
              </a:spcAft>
              <a:buClrTx/>
              <a:buSzTx/>
              <a:buFont typeface="Aptos" panose="020B0004020202020204" pitchFamily="34" charset="0"/>
              <a:buChar char="-"/>
              <a:tabLst/>
              <a:defRPr/>
            </a:pPr>
            <a:endParaRPr kumimoji="0" lang="en-GB"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4317492" y="4376928"/>
            <a:ext cx="3354324" cy="2236216"/>
          </a:xfrm>
          <a:prstGeom prst="rect">
            <a:avLst/>
          </a:prstGeom>
          <a:ln>
            <a:noFill/>
          </a:ln>
          <a:effectLst>
            <a:outerShdw blurRad="292100" dist="139700" dir="2700000" algn="tl" rotWithShape="0">
              <a:srgbClr val="333333">
                <a:alpha val="65000"/>
              </a:srgbClr>
            </a:outerShdw>
          </a:effectLst>
        </p:spPr>
      </p:pic>
      <p:pic>
        <p:nvPicPr>
          <p:cNvPr id="1028" name="Picture 4" descr="People posing for a 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7873" t="6219" r="7842" b="7409"/>
          <a:stretch/>
        </p:blipFill>
        <p:spPr bwMode="auto">
          <a:xfrm>
            <a:off x="8292136" y="4376928"/>
            <a:ext cx="3273302" cy="22362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https://www.liverpool.ac.uk/media/livacuk/quasargroup/images/news/featureimages/SkillsSchool2023-grou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606" y="4376928"/>
            <a:ext cx="3354324" cy="22362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766D1E91-1C7E-32AB-6739-B4096D289D6A}"/>
              </a:ext>
            </a:extLst>
          </p:cNvPr>
          <p:cNvSpPr>
            <a:spLocks noGrp="1"/>
          </p:cNvSpPr>
          <p:nvPr>
            <p:ph type="title"/>
          </p:nvPr>
        </p:nvSpPr>
        <p:spPr/>
        <p:txBody>
          <a:bodyPr/>
          <a:lstStyle/>
          <a:p>
            <a:r>
              <a:rPr lang="en-US" dirty="0"/>
              <a:t>Training activities (Liverpool)</a:t>
            </a:r>
          </a:p>
        </p:txBody>
      </p:sp>
    </p:spTree>
    <p:extLst>
      <p:ext uri="{BB962C8B-B14F-4D97-AF65-F5344CB8AC3E}">
        <p14:creationId xmlns:p14="http://schemas.microsoft.com/office/powerpoint/2010/main" val="363907612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22917</TotalTime>
  <Words>2050</Words>
  <Application>Microsoft Macintosh PowerPoint</Application>
  <PresentationFormat>Widescreen</PresentationFormat>
  <Paragraphs>215</Paragraphs>
  <Slides>27</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27</vt:i4>
      </vt:variant>
    </vt:vector>
  </HeadingPairs>
  <TitlesOfParts>
    <vt:vector size="33" baseType="lpstr">
      <vt:lpstr>Aptos</vt:lpstr>
      <vt:lpstr>Arial</vt:lpstr>
      <vt:lpstr>Calibri</vt:lpstr>
      <vt:lpstr>Calibri Light</vt:lpstr>
      <vt:lpstr>Custom Design</vt:lpstr>
      <vt:lpstr>1_Custom Design</vt:lpstr>
      <vt:lpstr>Education, EDI and outreach Cockcroft SAC</vt:lpstr>
      <vt:lpstr>Introduction</vt:lpstr>
      <vt:lpstr>Education</vt:lpstr>
      <vt:lpstr>Understanding our PhD students</vt:lpstr>
      <vt:lpstr>Students per Cockcroft partner</vt:lpstr>
      <vt:lpstr>Students in different research areas</vt:lpstr>
      <vt:lpstr>Skills survey</vt:lpstr>
      <vt:lpstr>Education initiatives</vt:lpstr>
      <vt:lpstr>Training activities (Liverpool)</vt:lpstr>
      <vt:lpstr>2024 Post-graduate conference</vt:lpstr>
      <vt:lpstr>Equality, diversity and inclusion</vt:lpstr>
      <vt:lpstr>Base line data</vt:lpstr>
      <vt:lpstr>Key baseline statistics</vt:lpstr>
      <vt:lpstr>Cockcroft EDI strategy</vt:lpstr>
      <vt:lpstr>1. Cockcroft community</vt:lpstr>
      <vt:lpstr>2. PhD student diversity</vt:lpstr>
      <vt:lpstr>3. CI public outreach activities and events</vt:lpstr>
      <vt:lpstr>4. CI EDI champions</vt:lpstr>
      <vt:lpstr>5. promote and encourage best practice in EDI within partner organisations</vt:lpstr>
      <vt:lpstr>6. CI staff and student surveys</vt:lpstr>
      <vt:lpstr>Outreach and communications</vt:lpstr>
      <vt:lpstr>National post-doc appreciation week</vt:lpstr>
      <vt:lpstr> </vt:lpstr>
      <vt:lpstr>PowerPoint Presentation</vt:lpstr>
      <vt:lpstr>New Manchester president visit to Cockcroft</vt:lpstr>
      <vt:lpstr>Director’s ambition in outreach</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Boogert, Stewart (-,DL,-)</dc:creator>
  <cp:lastModifiedBy>Boogert, Stewart</cp:lastModifiedBy>
  <cp:revision>78</cp:revision>
  <dcterms:created xsi:type="dcterms:W3CDTF">2023-09-02T16:00:06Z</dcterms:created>
  <dcterms:modified xsi:type="dcterms:W3CDTF">2025-02-21T11:16:22Z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4496a64-e0e3-4038-91bc-493f618853ad_Enabled">
    <vt:lpwstr>true</vt:lpwstr>
  </property>
  <property fmtid="{D5CDD505-2E9C-101B-9397-08002B2CF9AE}" pid="3" name="MSIP_Label_c4496a64-e0e3-4038-91bc-493f618853ad_SetDate">
    <vt:lpwstr>2024-07-04T12:24:50Z</vt:lpwstr>
  </property>
  <property fmtid="{D5CDD505-2E9C-101B-9397-08002B2CF9AE}" pid="4" name="MSIP_Label_c4496a64-e0e3-4038-91bc-493f618853ad_Method">
    <vt:lpwstr>Standard</vt:lpwstr>
  </property>
  <property fmtid="{D5CDD505-2E9C-101B-9397-08002B2CF9AE}" pid="5" name="MSIP_Label_c4496a64-e0e3-4038-91bc-493f618853ad_Name">
    <vt:lpwstr>General</vt:lpwstr>
  </property>
  <property fmtid="{D5CDD505-2E9C-101B-9397-08002B2CF9AE}" pid="6" name="MSIP_Label_c4496a64-e0e3-4038-91bc-493f618853ad_SiteId">
    <vt:lpwstr>2efd699a-1922-4e69-b601-108008d28a2e</vt:lpwstr>
  </property>
  <property fmtid="{D5CDD505-2E9C-101B-9397-08002B2CF9AE}" pid="7" name="MSIP_Label_c4496a64-e0e3-4038-91bc-493f618853ad_ActionId">
    <vt:lpwstr>f3e3bc49-7dc9-4058-9373-3bec4039e715</vt:lpwstr>
  </property>
  <property fmtid="{D5CDD505-2E9C-101B-9397-08002B2CF9AE}" pid="8" name="MSIP_Label_c4496a64-e0e3-4038-91bc-493f618853ad_ContentBits">
    <vt:lpwstr>0</vt:lpwstr>
  </property>
</Properties>
</file>