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sldIdLst>
    <p:sldId id="1946" r:id="rId5"/>
    <p:sldId id="1947" r:id="rId6"/>
    <p:sldId id="1950" r:id="rId7"/>
    <p:sldId id="1900" r:id="rId8"/>
    <p:sldId id="1923" r:id="rId9"/>
    <p:sldId id="1944" r:id="rId10"/>
    <p:sldId id="286" r:id="rId11"/>
    <p:sldId id="1945" r:id="rId12"/>
    <p:sldId id="410" r:id="rId13"/>
    <p:sldId id="406" r:id="rId14"/>
    <p:sldId id="350" r:id="rId15"/>
    <p:sldId id="402" r:id="rId16"/>
    <p:sldId id="371" r:id="rId17"/>
    <p:sldId id="1948" r:id="rId18"/>
    <p:sldId id="399" r:id="rId19"/>
    <p:sldId id="395" r:id="rId20"/>
    <p:sldId id="411" r:id="rId21"/>
    <p:sldId id="293" r:id="rId22"/>
    <p:sldId id="294" r:id="rId23"/>
    <p:sldId id="384" r:id="rId24"/>
    <p:sldId id="379" r:id="rId25"/>
    <p:sldId id="381" r:id="rId26"/>
    <p:sldId id="4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inger, Oliver" initials="SO" lastIdx="1" clrIdx="0">
    <p:extLst>
      <p:ext uri="{19B8F6BF-5375-455C-9EA6-DF929625EA0E}">
        <p15:presenceInfo xmlns:p15="http://schemas.microsoft.com/office/powerpoint/2012/main" userId="S-1-5-21-137024685-2204166116-4157399963-5245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1A63A0"/>
    <a:srgbClr val="00007E"/>
    <a:srgbClr val="4472C4"/>
    <a:srgbClr val="799AD5"/>
    <a:srgbClr val="6D91D1"/>
    <a:srgbClr val="5C739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7" autoAdjust="0"/>
    <p:restoredTop sz="94581" autoAdjust="0"/>
  </p:normalViewPr>
  <p:slideViewPr>
    <p:cSldViewPr snapToGrid="0" showGuides="1">
      <p:cViewPr>
        <p:scale>
          <a:sx n="122" d="100"/>
          <a:sy n="122" d="100"/>
        </p:scale>
        <p:origin x="168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D2DA8-7586-9C49-AB72-EE432AA6BEEC}" type="doc">
      <dgm:prSet loTypeId="urn:microsoft.com/office/officeart/2005/8/layout/hierarchy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391E598-70C7-D749-99F6-AF380456FAD9}">
      <dgm:prSet phldrT="[Text]" custT="1"/>
      <dgm:spPr/>
      <dgm:t>
        <a:bodyPr/>
        <a:lstStyle/>
        <a:p>
          <a:r>
            <a:rPr lang="en-GB" sz="1800" b="0"/>
            <a:t>Nonlinear Dynamics and Chaos</a:t>
          </a:r>
          <a:endParaRPr lang="en-GB" sz="1800" dirty="0"/>
        </a:p>
      </dgm:t>
    </dgm:pt>
    <dgm:pt modelId="{58722507-69DE-8B4E-A796-C465C6EAC48B}" type="parTrans" cxnId="{C5C46619-39DA-704B-88C0-90ACE96DADC5}">
      <dgm:prSet/>
      <dgm:spPr/>
      <dgm:t>
        <a:bodyPr/>
        <a:lstStyle/>
        <a:p>
          <a:endParaRPr lang="en-GB"/>
        </a:p>
      </dgm:t>
    </dgm:pt>
    <dgm:pt modelId="{522E8568-89A9-3A42-839D-C3EE9F51C274}" type="sibTrans" cxnId="{C5C46619-39DA-704B-88C0-90ACE96DADC5}">
      <dgm:prSet/>
      <dgm:spPr/>
      <dgm:t>
        <a:bodyPr/>
        <a:lstStyle/>
        <a:p>
          <a:endParaRPr lang="en-GB"/>
        </a:p>
      </dgm:t>
    </dgm:pt>
    <dgm:pt modelId="{8F671727-EE8C-1C45-963B-9C609223E843}">
      <dgm:prSet phldrT="[Text]" custT="1"/>
      <dgm:spPr/>
      <dgm:t>
        <a:bodyPr/>
        <a:lstStyle/>
        <a:p>
          <a:r>
            <a:rPr lang="en-GB" sz="1800" b="0" dirty="0"/>
            <a:t>Beam Beam Crabbing</a:t>
          </a:r>
          <a:endParaRPr lang="en-GB" sz="1800" dirty="0"/>
        </a:p>
      </dgm:t>
    </dgm:pt>
    <dgm:pt modelId="{4250A58B-090C-024F-832B-C6DBC2A206DB}" type="parTrans" cxnId="{0060089E-32E1-8644-A7BD-3C126686A3D9}">
      <dgm:prSet/>
      <dgm:spPr/>
      <dgm:t>
        <a:bodyPr/>
        <a:lstStyle/>
        <a:p>
          <a:endParaRPr lang="en-GB"/>
        </a:p>
      </dgm:t>
    </dgm:pt>
    <dgm:pt modelId="{6AFE5837-EFAB-A441-993E-D77343E005CA}" type="sibTrans" cxnId="{0060089E-32E1-8644-A7BD-3C126686A3D9}">
      <dgm:prSet/>
      <dgm:spPr/>
      <dgm:t>
        <a:bodyPr/>
        <a:lstStyle/>
        <a:p>
          <a:endParaRPr lang="en-GB"/>
        </a:p>
      </dgm:t>
    </dgm:pt>
    <dgm:pt modelId="{0D000893-9FB3-0749-A011-B55E8D7938EC}">
      <dgm:prSet phldrT="[Text]" custT="1"/>
      <dgm:spPr/>
      <dgm:t>
        <a:bodyPr/>
        <a:lstStyle/>
        <a:p>
          <a:r>
            <a:rPr lang="en-GB" sz="1800" b="0" dirty="0"/>
            <a:t>Crab Cavities and noise</a:t>
          </a:r>
          <a:endParaRPr lang="en-GB" sz="1800" dirty="0"/>
        </a:p>
      </dgm:t>
    </dgm:pt>
    <dgm:pt modelId="{F5F56FC8-68EA-E142-AF8E-B24874F7ABEA}" type="parTrans" cxnId="{685263E0-6726-6346-B9B7-E36925BF48CF}">
      <dgm:prSet/>
      <dgm:spPr/>
      <dgm:t>
        <a:bodyPr/>
        <a:lstStyle/>
        <a:p>
          <a:endParaRPr lang="en-GB"/>
        </a:p>
      </dgm:t>
    </dgm:pt>
    <dgm:pt modelId="{D0A83B30-AA15-D34D-91B9-6C565FBE2742}" type="sibTrans" cxnId="{685263E0-6726-6346-B9B7-E36925BF48CF}">
      <dgm:prSet/>
      <dgm:spPr/>
      <dgm:t>
        <a:bodyPr/>
        <a:lstStyle/>
        <a:p>
          <a:endParaRPr lang="en-GB"/>
        </a:p>
      </dgm:t>
    </dgm:pt>
    <dgm:pt modelId="{1C59F133-9CB7-A140-B4FD-AF8A5DA9D98B}">
      <dgm:prSet phldrT="[Text]" custT="1"/>
      <dgm:spPr/>
      <dgm:t>
        <a:bodyPr/>
        <a:lstStyle/>
        <a:p>
          <a:r>
            <a:rPr lang="en-GB" sz="1800" dirty="0"/>
            <a:t>Transverse-Longitudinal coupling, Crab Cavities, Beam Beam effects, Dynamic Aperture, Chaos.</a:t>
          </a:r>
        </a:p>
      </dgm:t>
    </dgm:pt>
    <dgm:pt modelId="{2A401B5E-0D0B-E34D-9855-A78E0EFBED57}" type="parTrans" cxnId="{21A5F51E-4D36-964F-8A61-E25074D999EE}">
      <dgm:prSet/>
      <dgm:spPr/>
      <dgm:t>
        <a:bodyPr/>
        <a:lstStyle/>
        <a:p>
          <a:endParaRPr lang="en-GB"/>
        </a:p>
      </dgm:t>
    </dgm:pt>
    <dgm:pt modelId="{F845DE6B-0187-0741-A5E2-77AD6601985D}" type="sibTrans" cxnId="{21A5F51E-4D36-964F-8A61-E25074D999EE}">
      <dgm:prSet/>
      <dgm:spPr/>
      <dgm:t>
        <a:bodyPr/>
        <a:lstStyle/>
        <a:p>
          <a:endParaRPr lang="en-GB"/>
        </a:p>
      </dgm:t>
    </dgm:pt>
    <dgm:pt modelId="{9A163541-003B-4F45-8533-270EFA12979E}">
      <dgm:prSet phldrT="[Text]"/>
      <dgm:spPr/>
      <dgm:t>
        <a:bodyPr/>
        <a:lstStyle/>
        <a:p>
          <a:endParaRPr lang="en-GB" dirty="0">
            <a:solidFill>
              <a:schemeClr val="bg1"/>
            </a:solidFill>
          </a:endParaRPr>
        </a:p>
      </dgm:t>
    </dgm:pt>
    <dgm:pt modelId="{AD25547A-1195-4B42-ADA5-79E8E3FA6578}" type="sibTrans" cxnId="{3C32A069-4836-4B49-9979-4F1EE31EB1E0}">
      <dgm:prSet/>
      <dgm:spPr/>
      <dgm:t>
        <a:bodyPr/>
        <a:lstStyle/>
        <a:p>
          <a:endParaRPr lang="en-GB"/>
        </a:p>
      </dgm:t>
    </dgm:pt>
    <dgm:pt modelId="{A2108C0B-041B-E747-9ABB-51F1B439E0D0}" type="parTrans" cxnId="{3C32A069-4836-4B49-9979-4F1EE31EB1E0}">
      <dgm:prSet/>
      <dgm:spPr/>
      <dgm:t>
        <a:bodyPr/>
        <a:lstStyle/>
        <a:p>
          <a:endParaRPr lang="en-GB"/>
        </a:p>
      </dgm:t>
    </dgm:pt>
    <dgm:pt modelId="{55165EF0-A32F-8142-B6EB-71BB4AC881FC}">
      <dgm:prSet phldrT="[Text]" custT="1"/>
      <dgm:spPr/>
      <dgm:t>
        <a:bodyPr/>
        <a:lstStyle/>
        <a:p>
          <a:r>
            <a:rPr lang="en-GB" sz="1800" dirty="0"/>
            <a:t>LHC experiment/simulations on crabbing induced via Head-On Beam Beam interaction.</a:t>
          </a:r>
        </a:p>
      </dgm:t>
    </dgm:pt>
    <dgm:pt modelId="{EDD7C560-0668-9E43-9DD8-73EE30C2E058}" type="sibTrans" cxnId="{3B9B6B8A-8A39-CC4E-8C2D-691F1D67C52D}">
      <dgm:prSet/>
      <dgm:spPr/>
      <dgm:t>
        <a:bodyPr/>
        <a:lstStyle/>
        <a:p>
          <a:endParaRPr lang="en-GB"/>
        </a:p>
      </dgm:t>
    </dgm:pt>
    <dgm:pt modelId="{284B81F1-ADAD-8146-837D-B0E0849B555C}" type="parTrans" cxnId="{3B9B6B8A-8A39-CC4E-8C2D-691F1D67C52D}">
      <dgm:prSet/>
      <dgm:spPr/>
      <dgm:t>
        <a:bodyPr/>
        <a:lstStyle/>
        <a:p>
          <a:endParaRPr lang="en-GB"/>
        </a:p>
      </dgm:t>
    </dgm:pt>
    <dgm:pt modelId="{52549E8D-D908-4A59-AAB6-89CCDCA9CFB9}">
      <dgm:prSet phldrT="[Text]" custT="1"/>
      <dgm:spPr/>
      <dgm:t>
        <a:bodyPr/>
        <a:lstStyle/>
        <a:p>
          <a:r>
            <a:rPr lang="en-GB" sz="1800" b="0" dirty="0"/>
            <a:t>Crab Impedance</a:t>
          </a:r>
          <a:endParaRPr lang="en-GB" sz="1800" dirty="0"/>
        </a:p>
      </dgm:t>
    </dgm:pt>
    <dgm:pt modelId="{9F083D58-0651-4252-92BE-C732FB4D6E97}" type="parTrans" cxnId="{ADAF4FC3-1113-412E-AB36-08FDE6CDC363}">
      <dgm:prSet/>
      <dgm:spPr/>
      <dgm:t>
        <a:bodyPr/>
        <a:lstStyle/>
        <a:p>
          <a:endParaRPr lang="en-GB"/>
        </a:p>
      </dgm:t>
    </dgm:pt>
    <dgm:pt modelId="{B8B60A7F-DFD6-4397-AFFD-A9DC9CC1A596}" type="sibTrans" cxnId="{ADAF4FC3-1113-412E-AB36-08FDE6CDC363}">
      <dgm:prSet/>
      <dgm:spPr/>
      <dgm:t>
        <a:bodyPr/>
        <a:lstStyle/>
        <a:p>
          <a:endParaRPr lang="en-GB"/>
        </a:p>
      </dgm:t>
    </dgm:pt>
    <dgm:pt modelId="{23C7F39F-1292-304F-9786-B5AC982E88D3}">
      <dgm:prSet phldrT="[Text]" custT="1"/>
      <dgm:spPr/>
      <dgm:t>
        <a:bodyPr/>
        <a:lstStyle/>
        <a:p>
          <a:r>
            <a:rPr lang="en-GB" sz="1800" dirty="0"/>
            <a:t>SPS experiment/simulations on Emittance Growth, Tail Population Evolution. </a:t>
          </a:r>
        </a:p>
      </dgm:t>
    </dgm:pt>
    <dgm:pt modelId="{FEC4DEFE-EDC2-6045-9451-38774E1BDDFE}" type="sibTrans" cxnId="{5BDC5C60-26C0-C947-9BF4-250213D38E6E}">
      <dgm:prSet/>
      <dgm:spPr/>
      <dgm:t>
        <a:bodyPr/>
        <a:lstStyle/>
        <a:p>
          <a:endParaRPr lang="en-GB"/>
        </a:p>
      </dgm:t>
    </dgm:pt>
    <dgm:pt modelId="{74A23D74-223B-8C4C-B829-243F8446C712}" type="parTrans" cxnId="{5BDC5C60-26C0-C947-9BF4-250213D38E6E}">
      <dgm:prSet/>
      <dgm:spPr/>
      <dgm:t>
        <a:bodyPr/>
        <a:lstStyle/>
        <a:p>
          <a:endParaRPr lang="en-GB"/>
        </a:p>
      </dgm:t>
    </dgm:pt>
    <dgm:pt modelId="{3063EA99-8A89-114B-A2A7-B30224030CEE}">
      <dgm:prSet phldrT="[Text]" custT="1"/>
      <dgm:spPr/>
      <dgm:t>
        <a:bodyPr/>
        <a:lstStyle/>
        <a:p>
          <a:endParaRPr lang="en-GB" sz="1800" dirty="0">
            <a:solidFill>
              <a:schemeClr val="bg1"/>
            </a:solidFill>
          </a:endParaRPr>
        </a:p>
      </dgm:t>
    </dgm:pt>
    <dgm:pt modelId="{598A4F3F-3344-8147-9DDF-7E17398248D4}" type="sibTrans" cxnId="{0BA94F05-4241-5046-86C5-EBCB3A7EB35E}">
      <dgm:prSet/>
      <dgm:spPr/>
      <dgm:t>
        <a:bodyPr/>
        <a:lstStyle/>
        <a:p>
          <a:endParaRPr lang="en-GB"/>
        </a:p>
      </dgm:t>
    </dgm:pt>
    <dgm:pt modelId="{718BE341-E079-6A46-A2A9-3CB719A9893A}" type="parTrans" cxnId="{0BA94F05-4241-5046-86C5-EBCB3A7EB35E}">
      <dgm:prSet/>
      <dgm:spPr/>
      <dgm:t>
        <a:bodyPr/>
        <a:lstStyle/>
        <a:p>
          <a:endParaRPr lang="en-GB"/>
        </a:p>
      </dgm:t>
    </dgm:pt>
    <dgm:pt modelId="{AE5A8F7E-72CA-E244-98A8-6A42FCBA4B48}">
      <dgm:prSet phldrT="[Text]" custT="1"/>
      <dgm:spPr/>
      <dgm:t>
        <a:bodyPr/>
        <a:lstStyle/>
        <a:p>
          <a:endParaRPr lang="en-GB" sz="1800" dirty="0"/>
        </a:p>
      </dgm:t>
    </dgm:pt>
    <dgm:pt modelId="{0FFFAF7A-3360-2747-BC83-A9A813ADA771}" type="sibTrans" cxnId="{3F327159-4AF6-4347-8B4E-9A742DDFA0AC}">
      <dgm:prSet/>
      <dgm:spPr/>
      <dgm:t>
        <a:bodyPr/>
        <a:lstStyle/>
        <a:p>
          <a:endParaRPr lang="en-GB"/>
        </a:p>
      </dgm:t>
    </dgm:pt>
    <dgm:pt modelId="{93F43107-4262-334D-B1FC-F77D28A968AC}" type="parTrans" cxnId="{3F327159-4AF6-4347-8B4E-9A742DDFA0AC}">
      <dgm:prSet/>
      <dgm:spPr/>
      <dgm:t>
        <a:bodyPr/>
        <a:lstStyle/>
        <a:p>
          <a:endParaRPr lang="en-GB"/>
        </a:p>
      </dgm:t>
    </dgm:pt>
    <dgm:pt modelId="{607A494A-DABC-9142-878F-F1FF8F01EC41}" type="pres">
      <dgm:prSet presAssocID="{168D2DA8-7586-9C49-AB72-EE432AA6BEE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562072-2AD4-4B45-931B-3D4700683711}" type="pres">
      <dgm:prSet presAssocID="{5391E598-70C7-D749-99F6-AF380456FAD9}" presName="root1" presStyleCnt="0"/>
      <dgm:spPr/>
    </dgm:pt>
    <dgm:pt modelId="{9B3AC140-52A4-AC4C-A9BA-13BED4F0CBE8}" type="pres">
      <dgm:prSet presAssocID="{5391E598-70C7-D749-99F6-AF380456FAD9}" presName="LevelOneTextNode" presStyleLbl="node0" presStyleIdx="0" presStyleCnt="4" custLinFactNeighborX="-2637" custLinFactNeighborY="11878">
        <dgm:presLayoutVars>
          <dgm:chPref val="3"/>
        </dgm:presLayoutVars>
      </dgm:prSet>
      <dgm:spPr/>
    </dgm:pt>
    <dgm:pt modelId="{52ACABA5-D5E6-484A-9BE9-1C825453337C}" type="pres">
      <dgm:prSet presAssocID="{5391E598-70C7-D749-99F6-AF380456FAD9}" presName="level2hierChild" presStyleCnt="0"/>
      <dgm:spPr/>
    </dgm:pt>
    <dgm:pt modelId="{EA916D54-29D0-6440-92D2-AA4F95C0C4FE}" type="pres">
      <dgm:prSet presAssocID="{2A401B5E-0D0B-E34D-9855-A78E0EFBED57}" presName="conn2-1" presStyleLbl="parChTrans1D2" presStyleIdx="0" presStyleCnt="3"/>
      <dgm:spPr/>
    </dgm:pt>
    <dgm:pt modelId="{F88FDDC4-AE06-E24D-8DF2-8DDC0CA222A6}" type="pres">
      <dgm:prSet presAssocID="{2A401B5E-0D0B-E34D-9855-A78E0EFBED57}" presName="connTx" presStyleLbl="parChTrans1D2" presStyleIdx="0" presStyleCnt="3"/>
      <dgm:spPr/>
    </dgm:pt>
    <dgm:pt modelId="{B60A68E6-6F62-764A-B50C-9FF86BBD2328}" type="pres">
      <dgm:prSet presAssocID="{1C59F133-9CB7-A140-B4FD-AF8A5DA9D98B}" presName="root2" presStyleCnt="0"/>
      <dgm:spPr/>
    </dgm:pt>
    <dgm:pt modelId="{85031CB8-A832-A24E-9C8E-78399297C63A}" type="pres">
      <dgm:prSet presAssocID="{1C59F133-9CB7-A140-B4FD-AF8A5DA9D98B}" presName="LevelTwoTextNode" presStyleLbl="node2" presStyleIdx="0" presStyleCnt="3" custScaleX="156789" custScaleY="99655" custLinFactNeighborX="1372" custLinFactNeighborY="12021">
        <dgm:presLayoutVars>
          <dgm:chPref val="3"/>
        </dgm:presLayoutVars>
      </dgm:prSet>
      <dgm:spPr/>
    </dgm:pt>
    <dgm:pt modelId="{CB667B32-1D79-8E4D-9663-BE78E07E07B5}" type="pres">
      <dgm:prSet presAssocID="{1C59F133-9CB7-A140-B4FD-AF8A5DA9D98B}" presName="level3hierChild" presStyleCnt="0"/>
      <dgm:spPr/>
    </dgm:pt>
    <dgm:pt modelId="{11D53C8C-73F7-1F49-BD42-5AD1FFA038FC}" type="pres">
      <dgm:prSet presAssocID="{A2108C0B-041B-E747-9ABB-51F1B439E0D0}" presName="conn2-1" presStyleLbl="parChTrans1D3" presStyleIdx="0" presStyleCnt="3"/>
      <dgm:spPr/>
    </dgm:pt>
    <dgm:pt modelId="{D154EC3A-5090-C345-835F-8C1460046ACF}" type="pres">
      <dgm:prSet presAssocID="{A2108C0B-041B-E747-9ABB-51F1B439E0D0}" presName="connTx" presStyleLbl="parChTrans1D3" presStyleIdx="0" presStyleCnt="3"/>
      <dgm:spPr/>
    </dgm:pt>
    <dgm:pt modelId="{8495A4E1-DA99-E443-A3E0-138883DA3CE6}" type="pres">
      <dgm:prSet presAssocID="{9A163541-003B-4F45-8533-270EFA12979E}" presName="root2" presStyleCnt="0"/>
      <dgm:spPr/>
    </dgm:pt>
    <dgm:pt modelId="{B5708448-A829-C345-A410-03A6DB944B8C}" type="pres">
      <dgm:prSet presAssocID="{9A163541-003B-4F45-8533-270EFA12979E}" presName="LevelTwoTextNode" presStyleLbl="node3" presStyleIdx="0" presStyleCnt="3" custScaleX="25540" custLinFactNeighborX="62306" custLinFactNeighborY="-51034">
        <dgm:presLayoutVars>
          <dgm:chPref val="3"/>
        </dgm:presLayoutVars>
      </dgm:prSet>
      <dgm:spPr/>
    </dgm:pt>
    <dgm:pt modelId="{96C9FDA4-34C0-6B48-ABB5-CCD6EDBF5055}" type="pres">
      <dgm:prSet presAssocID="{9A163541-003B-4F45-8533-270EFA12979E}" presName="level3hierChild" presStyleCnt="0"/>
      <dgm:spPr/>
    </dgm:pt>
    <dgm:pt modelId="{CD390472-A28D-1744-B8E1-AD7D0377AF01}" type="pres">
      <dgm:prSet presAssocID="{0D000893-9FB3-0749-A011-B55E8D7938EC}" presName="root1" presStyleCnt="0"/>
      <dgm:spPr/>
    </dgm:pt>
    <dgm:pt modelId="{EC64E8CA-243B-174C-ABCD-1FC68BE44FDF}" type="pres">
      <dgm:prSet presAssocID="{0D000893-9FB3-0749-A011-B55E8D7938EC}" presName="LevelOneTextNode" presStyleLbl="node0" presStyleIdx="1" presStyleCnt="4" custLinFactNeighborX="-4138" custLinFactNeighborY="3960">
        <dgm:presLayoutVars>
          <dgm:chPref val="3"/>
        </dgm:presLayoutVars>
      </dgm:prSet>
      <dgm:spPr/>
    </dgm:pt>
    <dgm:pt modelId="{8C6809BC-7AC3-1044-8D68-6051DE3E6B8E}" type="pres">
      <dgm:prSet presAssocID="{0D000893-9FB3-0749-A011-B55E8D7938EC}" presName="level2hierChild" presStyleCnt="0"/>
      <dgm:spPr/>
    </dgm:pt>
    <dgm:pt modelId="{FF82B758-AC38-4B46-85AB-AA71A972AF25}" type="pres">
      <dgm:prSet presAssocID="{74A23D74-223B-8C4C-B829-243F8446C712}" presName="conn2-1" presStyleLbl="parChTrans1D2" presStyleIdx="1" presStyleCnt="3"/>
      <dgm:spPr/>
    </dgm:pt>
    <dgm:pt modelId="{D3DA5674-211B-6245-B01E-E8D17190E804}" type="pres">
      <dgm:prSet presAssocID="{74A23D74-223B-8C4C-B829-243F8446C712}" presName="connTx" presStyleLbl="parChTrans1D2" presStyleIdx="1" presStyleCnt="3"/>
      <dgm:spPr/>
    </dgm:pt>
    <dgm:pt modelId="{D557D1BD-E1AA-6A47-9413-87D95F19CC18}" type="pres">
      <dgm:prSet presAssocID="{23C7F39F-1292-304F-9786-B5AC982E88D3}" presName="root2" presStyleCnt="0"/>
      <dgm:spPr/>
    </dgm:pt>
    <dgm:pt modelId="{97E22044-19D3-A54E-B13D-852AD4087723}" type="pres">
      <dgm:prSet presAssocID="{23C7F39F-1292-304F-9786-B5AC982E88D3}" presName="LevelTwoTextNode" presStyleLbl="node2" presStyleIdx="1" presStyleCnt="3" custScaleX="158333" custLinFactNeighborX="600" custLinFactNeighborY="4889">
        <dgm:presLayoutVars>
          <dgm:chPref val="3"/>
        </dgm:presLayoutVars>
      </dgm:prSet>
      <dgm:spPr/>
    </dgm:pt>
    <dgm:pt modelId="{1287FE5A-04A8-A743-ACFB-DBDF1A0EDF61}" type="pres">
      <dgm:prSet presAssocID="{23C7F39F-1292-304F-9786-B5AC982E88D3}" presName="level3hierChild" presStyleCnt="0"/>
      <dgm:spPr/>
    </dgm:pt>
    <dgm:pt modelId="{7AF5C305-7416-724D-BAF2-D48D120419C6}" type="pres">
      <dgm:prSet presAssocID="{718BE341-E079-6A46-A2A9-3CB719A9893A}" presName="conn2-1" presStyleLbl="parChTrans1D3" presStyleIdx="1" presStyleCnt="3"/>
      <dgm:spPr/>
    </dgm:pt>
    <dgm:pt modelId="{7291A692-88CD-6E4A-A20E-55CB27C327D7}" type="pres">
      <dgm:prSet presAssocID="{718BE341-E079-6A46-A2A9-3CB719A9893A}" presName="connTx" presStyleLbl="parChTrans1D3" presStyleIdx="1" presStyleCnt="3"/>
      <dgm:spPr/>
    </dgm:pt>
    <dgm:pt modelId="{29F00E63-9900-7A4C-8167-55C3B8FF9855}" type="pres">
      <dgm:prSet presAssocID="{3063EA99-8A89-114B-A2A7-B30224030CEE}" presName="root2" presStyleCnt="0"/>
      <dgm:spPr/>
    </dgm:pt>
    <dgm:pt modelId="{2C824064-1EA1-FC41-85ED-2D9EFBFC77D8}" type="pres">
      <dgm:prSet presAssocID="{3063EA99-8A89-114B-A2A7-B30224030CEE}" presName="LevelTwoTextNode" presStyleLbl="node3" presStyleIdx="1" presStyleCnt="3" custScaleX="24665" custLinFactNeighborX="70879" custLinFactNeighborY="-277">
        <dgm:presLayoutVars>
          <dgm:chPref val="3"/>
        </dgm:presLayoutVars>
      </dgm:prSet>
      <dgm:spPr/>
    </dgm:pt>
    <dgm:pt modelId="{40DCC98D-8177-6D4B-A584-628F4AFFC831}" type="pres">
      <dgm:prSet presAssocID="{3063EA99-8A89-114B-A2A7-B30224030CEE}" presName="level3hierChild" presStyleCnt="0"/>
      <dgm:spPr/>
    </dgm:pt>
    <dgm:pt modelId="{B856EB8C-DA49-E646-ACBF-C2A3D9E844B3}" type="pres">
      <dgm:prSet presAssocID="{8F671727-EE8C-1C45-963B-9C609223E843}" presName="root1" presStyleCnt="0"/>
      <dgm:spPr/>
    </dgm:pt>
    <dgm:pt modelId="{DB161712-6640-6148-9152-B0A4F64D85CC}" type="pres">
      <dgm:prSet presAssocID="{8F671727-EE8C-1C45-963B-9C609223E843}" presName="LevelOneTextNode" presStyleLbl="node0" presStyleIdx="2" presStyleCnt="4" custLinFactNeighborX="-3532" custLinFactNeighborY="-5051">
        <dgm:presLayoutVars>
          <dgm:chPref val="3"/>
        </dgm:presLayoutVars>
      </dgm:prSet>
      <dgm:spPr/>
    </dgm:pt>
    <dgm:pt modelId="{563F5C3F-BD1A-B749-B39B-5F666A07C796}" type="pres">
      <dgm:prSet presAssocID="{8F671727-EE8C-1C45-963B-9C609223E843}" presName="level2hierChild" presStyleCnt="0"/>
      <dgm:spPr/>
    </dgm:pt>
    <dgm:pt modelId="{24F6708A-7428-774E-A4A4-42E9CB8FE04D}" type="pres">
      <dgm:prSet presAssocID="{284B81F1-ADAD-8146-837D-B0E0849B555C}" presName="conn2-1" presStyleLbl="parChTrans1D2" presStyleIdx="2" presStyleCnt="3"/>
      <dgm:spPr/>
    </dgm:pt>
    <dgm:pt modelId="{0638FEF3-766E-8641-A6AF-CB7B8E01DE0B}" type="pres">
      <dgm:prSet presAssocID="{284B81F1-ADAD-8146-837D-B0E0849B555C}" presName="connTx" presStyleLbl="parChTrans1D2" presStyleIdx="2" presStyleCnt="3"/>
      <dgm:spPr/>
    </dgm:pt>
    <dgm:pt modelId="{C13078FE-15FA-7642-A415-77C57DBE4D48}" type="pres">
      <dgm:prSet presAssocID="{55165EF0-A32F-8142-B6EB-71BB4AC881FC}" presName="root2" presStyleCnt="0"/>
      <dgm:spPr/>
    </dgm:pt>
    <dgm:pt modelId="{2FD84768-1401-9349-BC50-43286E84B43D}" type="pres">
      <dgm:prSet presAssocID="{55165EF0-A32F-8142-B6EB-71BB4AC881FC}" presName="LevelTwoTextNode" presStyleLbl="node2" presStyleIdx="2" presStyleCnt="3" custScaleX="159174" custLinFactNeighborX="179" custLinFactNeighborY="-4156">
        <dgm:presLayoutVars>
          <dgm:chPref val="3"/>
        </dgm:presLayoutVars>
      </dgm:prSet>
      <dgm:spPr/>
    </dgm:pt>
    <dgm:pt modelId="{19A188E7-1187-A34E-AA96-EC01D20E8A30}" type="pres">
      <dgm:prSet presAssocID="{55165EF0-A32F-8142-B6EB-71BB4AC881FC}" presName="level3hierChild" presStyleCnt="0"/>
      <dgm:spPr/>
    </dgm:pt>
    <dgm:pt modelId="{178475EA-0CBA-EE43-8FDC-8A288AACBE63}" type="pres">
      <dgm:prSet presAssocID="{93F43107-4262-334D-B1FC-F77D28A968AC}" presName="conn2-1" presStyleLbl="parChTrans1D3" presStyleIdx="2" presStyleCnt="3"/>
      <dgm:spPr/>
    </dgm:pt>
    <dgm:pt modelId="{EB1B5ED6-E6B0-A94C-B79A-402A7DF4E4F6}" type="pres">
      <dgm:prSet presAssocID="{93F43107-4262-334D-B1FC-F77D28A968AC}" presName="connTx" presStyleLbl="parChTrans1D3" presStyleIdx="2" presStyleCnt="3"/>
      <dgm:spPr/>
    </dgm:pt>
    <dgm:pt modelId="{FC707F0C-B796-6A46-93F7-50F0EB0F8C5E}" type="pres">
      <dgm:prSet presAssocID="{AE5A8F7E-72CA-E244-98A8-6A42FCBA4B48}" presName="root2" presStyleCnt="0"/>
      <dgm:spPr/>
    </dgm:pt>
    <dgm:pt modelId="{57447463-9C2E-F445-9EAC-0E82541F5292}" type="pres">
      <dgm:prSet presAssocID="{AE5A8F7E-72CA-E244-98A8-6A42FCBA4B48}" presName="LevelTwoTextNode" presStyleLbl="node3" presStyleIdx="2" presStyleCnt="3" custScaleX="54393" custLinFactNeighborX="376" custLinFactNeighborY="61157">
        <dgm:presLayoutVars>
          <dgm:chPref val="3"/>
        </dgm:presLayoutVars>
      </dgm:prSet>
      <dgm:spPr/>
    </dgm:pt>
    <dgm:pt modelId="{AA88208D-7E13-6B46-B79F-4CCC28EBE9B8}" type="pres">
      <dgm:prSet presAssocID="{AE5A8F7E-72CA-E244-98A8-6A42FCBA4B48}" presName="level3hierChild" presStyleCnt="0"/>
      <dgm:spPr/>
    </dgm:pt>
    <dgm:pt modelId="{A1D0EE8C-8110-4E7A-9ACA-5B9653C3330D}" type="pres">
      <dgm:prSet presAssocID="{52549E8D-D908-4A59-AAB6-89CCDCA9CFB9}" presName="root1" presStyleCnt="0"/>
      <dgm:spPr/>
    </dgm:pt>
    <dgm:pt modelId="{B09535FD-21AC-4D37-9160-E694B7ED2139}" type="pres">
      <dgm:prSet presAssocID="{52549E8D-D908-4A59-AAB6-89CCDCA9CFB9}" presName="LevelOneTextNode" presStyleLbl="node0" presStyleIdx="3" presStyleCnt="4" custLinFactNeighborX="-2505" custLinFactNeighborY="-14196">
        <dgm:presLayoutVars>
          <dgm:chPref val="3"/>
        </dgm:presLayoutVars>
      </dgm:prSet>
      <dgm:spPr/>
    </dgm:pt>
    <dgm:pt modelId="{66FE0E4D-0F4C-40B9-8D59-C9FDA9FEFF25}" type="pres">
      <dgm:prSet presAssocID="{52549E8D-D908-4A59-AAB6-89CCDCA9CFB9}" presName="level2hierChild" presStyleCnt="0"/>
      <dgm:spPr/>
    </dgm:pt>
  </dgm:ptLst>
  <dgm:cxnLst>
    <dgm:cxn modelId="{D203E101-A13E-674E-AE54-5BE6551B6BC2}" type="presOf" srcId="{74A23D74-223B-8C4C-B829-243F8446C712}" destId="{D3DA5674-211B-6245-B01E-E8D17190E804}" srcOrd="1" destOrd="0" presId="urn:microsoft.com/office/officeart/2005/8/layout/hierarchy2"/>
    <dgm:cxn modelId="{0BA94F05-4241-5046-86C5-EBCB3A7EB35E}" srcId="{23C7F39F-1292-304F-9786-B5AC982E88D3}" destId="{3063EA99-8A89-114B-A2A7-B30224030CEE}" srcOrd="0" destOrd="0" parTransId="{718BE341-E079-6A46-A2A9-3CB719A9893A}" sibTransId="{598A4F3F-3344-8147-9DDF-7E17398248D4}"/>
    <dgm:cxn modelId="{87F1DB17-B703-FC45-8842-3CAF4A2C23EB}" type="presOf" srcId="{5391E598-70C7-D749-99F6-AF380456FAD9}" destId="{9B3AC140-52A4-AC4C-A9BA-13BED4F0CBE8}" srcOrd="0" destOrd="0" presId="urn:microsoft.com/office/officeart/2005/8/layout/hierarchy2"/>
    <dgm:cxn modelId="{C5C46619-39DA-704B-88C0-90ACE96DADC5}" srcId="{168D2DA8-7586-9C49-AB72-EE432AA6BEEC}" destId="{5391E598-70C7-D749-99F6-AF380456FAD9}" srcOrd="0" destOrd="0" parTransId="{58722507-69DE-8B4E-A796-C465C6EAC48B}" sibTransId="{522E8568-89A9-3A42-839D-C3EE9F51C274}"/>
    <dgm:cxn modelId="{ADE4C01E-3FEE-5E4E-83DB-12731FA77B18}" type="presOf" srcId="{55165EF0-A32F-8142-B6EB-71BB4AC881FC}" destId="{2FD84768-1401-9349-BC50-43286E84B43D}" srcOrd="0" destOrd="0" presId="urn:microsoft.com/office/officeart/2005/8/layout/hierarchy2"/>
    <dgm:cxn modelId="{21A5F51E-4D36-964F-8A61-E25074D999EE}" srcId="{5391E598-70C7-D749-99F6-AF380456FAD9}" destId="{1C59F133-9CB7-A140-B4FD-AF8A5DA9D98B}" srcOrd="0" destOrd="0" parTransId="{2A401B5E-0D0B-E34D-9855-A78E0EFBED57}" sibTransId="{F845DE6B-0187-0741-A5E2-77AD6601985D}"/>
    <dgm:cxn modelId="{19921D1F-13FF-8145-B6A3-AA15EA3EA76D}" type="presOf" srcId="{A2108C0B-041B-E747-9ABB-51F1B439E0D0}" destId="{11D53C8C-73F7-1F49-BD42-5AD1FFA038FC}" srcOrd="0" destOrd="0" presId="urn:microsoft.com/office/officeart/2005/8/layout/hierarchy2"/>
    <dgm:cxn modelId="{C7C9F52B-6E61-B84B-A3E1-D075F45B0A9A}" type="presOf" srcId="{AE5A8F7E-72CA-E244-98A8-6A42FCBA4B48}" destId="{57447463-9C2E-F445-9EAC-0E82541F5292}" srcOrd="0" destOrd="0" presId="urn:microsoft.com/office/officeart/2005/8/layout/hierarchy2"/>
    <dgm:cxn modelId="{67668238-0B8F-9B41-9F52-D9FF4F54613C}" type="presOf" srcId="{A2108C0B-041B-E747-9ABB-51F1B439E0D0}" destId="{D154EC3A-5090-C345-835F-8C1460046ACF}" srcOrd="1" destOrd="0" presId="urn:microsoft.com/office/officeart/2005/8/layout/hierarchy2"/>
    <dgm:cxn modelId="{285F9838-C34F-CC4F-8764-E8EDE2CACF9B}" type="presOf" srcId="{3063EA99-8A89-114B-A2A7-B30224030CEE}" destId="{2C824064-1EA1-FC41-85ED-2D9EFBFC77D8}" srcOrd="0" destOrd="0" presId="urn:microsoft.com/office/officeart/2005/8/layout/hierarchy2"/>
    <dgm:cxn modelId="{5BDC5C60-26C0-C947-9BF4-250213D38E6E}" srcId="{0D000893-9FB3-0749-A011-B55E8D7938EC}" destId="{23C7F39F-1292-304F-9786-B5AC982E88D3}" srcOrd="0" destOrd="0" parTransId="{74A23D74-223B-8C4C-B829-243F8446C712}" sibTransId="{FEC4DEFE-EDC2-6045-9451-38774E1BDDFE}"/>
    <dgm:cxn modelId="{3C32A069-4836-4B49-9979-4F1EE31EB1E0}" srcId="{1C59F133-9CB7-A140-B4FD-AF8A5DA9D98B}" destId="{9A163541-003B-4F45-8533-270EFA12979E}" srcOrd="0" destOrd="0" parTransId="{A2108C0B-041B-E747-9ABB-51F1B439E0D0}" sibTransId="{AD25547A-1195-4B42-ADA5-79E8E3FA6578}"/>
    <dgm:cxn modelId="{B5A9C14C-CCA5-B542-B255-81DA3513F5D2}" type="presOf" srcId="{0D000893-9FB3-0749-A011-B55E8D7938EC}" destId="{EC64E8CA-243B-174C-ABCD-1FC68BE44FDF}" srcOrd="0" destOrd="0" presId="urn:microsoft.com/office/officeart/2005/8/layout/hierarchy2"/>
    <dgm:cxn modelId="{1E1C606D-1448-AE40-8AD1-1A3C4C768244}" type="presOf" srcId="{718BE341-E079-6A46-A2A9-3CB719A9893A}" destId="{7AF5C305-7416-724D-BAF2-D48D120419C6}" srcOrd="0" destOrd="0" presId="urn:microsoft.com/office/officeart/2005/8/layout/hierarchy2"/>
    <dgm:cxn modelId="{7E87B66D-CDAB-A74A-A766-FBEC0E7841F8}" type="presOf" srcId="{718BE341-E079-6A46-A2A9-3CB719A9893A}" destId="{7291A692-88CD-6E4A-A20E-55CB27C327D7}" srcOrd="1" destOrd="0" presId="urn:microsoft.com/office/officeart/2005/8/layout/hierarchy2"/>
    <dgm:cxn modelId="{E7C2D650-F721-6542-9739-BCA8504A29FE}" type="presOf" srcId="{23C7F39F-1292-304F-9786-B5AC982E88D3}" destId="{97E22044-19D3-A54E-B13D-852AD4087723}" srcOrd="0" destOrd="0" presId="urn:microsoft.com/office/officeart/2005/8/layout/hierarchy2"/>
    <dgm:cxn modelId="{6A183575-3635-7F45-9A98-BD066B1C8CA1}" type="presOf" srcId="{9A163541-003B-4F45-8533-270EFA12979E}" destId="{B5708448-A829-C345-A410-03A6DB944B8C}" srcOrd="0" destOrd="0" presId="urn:microsoft.com/office/officeart/2005/8/layout/hierarchy2"/>
    <dgm:cxn modelId="{3F327159-4AF6-4347-8B4E-9A742DDFA0AC}" srcId="{55165EF0-A32F-8142-B6EB-71BB4AC881FC}" destId="{AE5A8F7E-72CA-E244-98A8-6A42FCBA4B48}" srcOrd="0" destOrd="0" parTransId="{93F43107-4262-334D-B1FC-F77D28A968AC}" sibTransId="{0FFFAF7A-3360-2747-BC83-A9A813ADA771}"/>
    <dgm:cxn modelId="{E3117D7A-4B45-9245-AC23-7B49695D4B81}" type="presOf" srcId="{2A401B5E-0D0B-E34D-9855-A78E0EFBED57}" destId="{EA916D54-29D0-6440-92D2-AA4F95C0C4FE}" srcOrd="0" destOrd="0" presId="urn:microsoft.com/office/officeart/2005/8/layout/hierarchy2"/>
    <dgm:cxn modelId="{4E56957C-D856-334E-B664-718544C7F5EC}" type="presOf" srcId="{2A401B5E-0D0B-E34D-9855-A78E0EFBED57}" destId="{F88FDDC4-AE06-E24D-8DF2-8DDC0CA222A6}" srcOrd="1" destOrd="0" presId="urn:microsoft.com/office/officeart/2005/8/layout/hierarchy2"/>
    <dgm:cxn modelId="{4C59067D-8911-AF44-88A6-953FA8BDF693}" type="presOf" srcId="{93F43107-4262-334D-B1FC-F77D28A968AC}" destId="{178475EA-0CBA-EE43-8FDC-8A288AACBE63}" srcOrd="0" destOrd="0" presId="urn:microsoft.com/office/officeart/2005/8/layout/hierarchy2"/>
    <dgm:cxn modelId="{3B9B6B8A-8A39-CC4E-8C2D-691F1D67C52D}" srcId="{8F671727-EE8C-1C45-963B-9C609223E843}" destId="{55165EF0-A32F-8142-B6EB-71BB4AC881FC}" srcOrd="0" destOrd="0" parTransId="{284B81F1-ADAD-8146-837D-B0E0849B555C}" sibTransId="{EDD7C560-0668-9E43-9DD8-73EE30C2E058}"/>
    <dgm:cxn modelId="{AFD1838D-048C-462B-98C5-9FB9C9D2474D}" type="presOf" srcId="{52549E8D-D908-4A59-AAB6-89CCDCA9CFB9}" destId="{B09535FD-21AC-4D37-9160-E694B7ED2139}" srcOrd="0" destOrd="0" presId="urn:microsoft.com/office/officeart/2005/8/layout/hierarchy2"/>
    <dgm:cxn modelId="{3C4E458E-A74B-1849-A0C2-7C38AAD4DFE8}" type="presOf" srcId="{74A23D74-223B-8C4C-B829-243F8446C712}" destId="{FF82B758-AC38-4B46-85AB-AA71A972AF25}" srcOrd="0" destOrd="0" presId="urn:microsoft.com/office/officeart/2005/8/layout/hierarchy2"/>
    <dgm:cxn modelId="{2566F591-C5BF-434A-93BE-B2F1904A8F69}" type="presOf" srcId="{8F671727-EE8C-1C45-963B-9C609223E843}" destId="{DB161712-6640-6148-9152-B0A4F64D85CC}" srcOrd="0" destOrd="0" presId="urn:microsoft.com/office/officeart/2005/8/layout/hierarchy2"/>
    <dgm:cxn modelId="{0060089E-32E1-8644-A7BD-3C126686A3D9}" srcId="{168D2DA8-7586-9C49-AB72-EE432AA6BEEC}" destId="{8F671727-EE8C-1C45-963B-9C609223E843}" srcOrd="2" destOrd="0" parTransId="{4250A58B-090C-024F-832B-C6DBC2A206DB}" sibTransId="{6AFE5837-EFAB-A441-993E-D77343E005CA}"/>
    <dgm:cxn modelId="{375104B7-F018-1247-9070-6F73D3F3D4C6}" type="presOf" srcId="{284B81F1-ADAD-8146-837D-B0E0849B555C}" destId="{24F6708A-7428-774E-A4A4-42E9CB8FE04D}" srcOrd="0" destOrd="0" presId="urn:microsoft.com/office/officeart/2005/8/layout/hierarchy2"/>
    <dgm:cxn modelId="{ADAF4FC3-1113-412E-AB36-08FDE6CDC363}" srcId="{168D2DA8-7586-9C49-AB72-EE432AA6BEEC}" destId="{52549E8D-D908-4A59-AAB6-89CCDCA9CFB9}" srcOrd="3" destOrd="0" parTransId="{9F083D58-0651-4252-92BE-C732FB4D6E97}" sibTransId="{B8B60A7F-DFD6-4397-AFFD-A9DC9CC1A596}"/>
    <dgm:cxn modelId="{6544D9C3-7FB5-A44A-A83D-F65B97965DA0}" type="presOf" srcId="{168D2DA8-7586-9C49-AB72-EE432AA6BEEC}" destId="{607A494A-DABC-9142-878F-F1FF8F01EC41}" srcOrd="0" destOrd="0" presId="urn:microsoft.com/office/officeart/2005/8/layout/hierarchy2"/>
    <dgm:cxn modelId="{9FCB2ADA-AC2A-CE41-9720-6663F1500E50}" type="presOf" srcId="{93F43107-4262-334D-B1FC-F77D28A968AC}" destId="{EB1B5ED6-E6B0-A94C-B79A-402A7DF4E4F6}" srcOrd="1" destOrd="0" presId="urn:microsoft.com/office/officeart/2005/8/layout/hierarchy2"/>
    <dgm:cxn modelId="{685263E0-6726-6346-B9B7-E36925BF48CF}" srcId="{168D2DA8-7586-9C49-AB72-EE432AA6BEEC}" destId="{0D000893-9FB3-0749-A011-B55E8D7938EC}" srcOrd="1" destOrd="0" parTransId="{F5F56FC8-68EA-E142-AF8E-B24874F7ABEA}" sibTransId="{D0A83B30-AA15-D34D-91B9-6C565FBE2742}"/>
    <dgm:cxn modelId="{C0B1B0EC-BC7C-FA45-8827-F11BFB70AE71}" type="presOf" srcId="{284B81F1-ADAD-8146-837D-B0E0849B555C}" destId="{0638FEF3-766E-8641-A6AF-CB7B8E01DE0B}" srcOrd="1" destOrd="0" presId="urn:microsoft.com/office/officeart/2005/8/layout/hierarchy2"/>
    <dgm:cxn modelId="{598B6FEE-8352-7D49-A4C7-48F16F295FB9}" type="presOf" srcId="{1C59F133-9CB7-A140-B4FD-AF8A5DA9D98B}" destId="{85031CB8-A832-A24E-9C8E-78399297C63A}" srcOrd="0" destOrd="0" presId="urn:microsoft.com/office/officeart/2005/8/layout/hierarchy2"/>
    <dgm:cxn modelId="{162FAF97-9592-E146-9CE4-A1E0317F20CF}" type="presParOf" srcId="{607A494A-DABC-9142-878F-F1FF8F01EC41}" destId="{CA562072-2AD4-4B45-931B-3D4700683711}" srcOrd="0" destOrd="0" presId="urn:microsoft.com/office/officeart/2005/8/layout/hierarchy2"/>
    <dgm:cxn modelId="{442F4F82-2001-834F-837C-37E8CA28913A}" type="presParOf" srcId="{CA562072-2AD4-4B45-931B-3D4700683711}" destId="{9B3AC140-52A4-AC4C-A9BA-13BED4F0CBE8}" srcOrd="0" destOrd="0" presId="urn:microsoft.com/office/officeart/2005/8/layout/hierarchy2"/>
    <dgm:cxn modelId="{4E36CD71-4550-5C4C-BCB6-89D0BCE7B8F9}" type="presParOf" srcId="{CA562072-2AD4-4B45-931B-3D4700683711}" destId="{52ACABA5-D5E6-484A-9BE9-1C825453337C}" srcOrd="1" destOrd="0" presId="urn:microsoft.com/office/officeart/2005/8/layout/hierarchy2"/>
    <dgm:cxn modelId="{4F16B19A-EF7C-C24C-9218-BC2DDC39C4F2}" type="presParOf" srcId="{52ACABA5-D5E6-484A-9BE9-1C825453337C}" destId="{EA916D54-29D0-6440-92D2-AA4F95C0C4FE}" srcOrd="0" destOrd="0" presId="urn:microsoft.com/office/officeart/2005/8/layout/hierarchy2"/>
    <dgm:cxn modelId="{29F73827-E088-3E41-9F71-7D06D6E616D8}" type="presParOf" srcId="{EA916D54-29D0-6440-92D2-AA4F95C0C4FE}" destId="{F88FDDC4-AE06-E24D-8DF2-8DDC0CA222A6}" srcOrd="0" destOrd="0" presId="urn:microsoft.com/office/officeart/2005/8/layout/hierarchy2"/>
    <dgm:cxn modelId="{3FFDC0E4-B9B5-1547-B9A0-B3F52220EA6F}" type="presParOf" srcId="{52ACABA5-D5E6-484A-9BE9-1C825453337C}" destId="{B60A68E6-6F62-764A-B50C-9FF86BBD2328}" srcOrd="1" destOrd="0" presId="urn:microsoft.com/office/officeart/2005/8/layout/hierarchy2"/>
    <dgm:cxn modelId="{40E83308-ACFC-164D-B88F-63DC642749A3}" type="presParOf" srcId="{B60A68E6-6F62-764A-B50C-9FF86BBD2328}" destId="{85031CB8-A832-A24E-9C8E-78399297C63A}" srcOrd="0" destOrd="0" presId="urn:microsoft.com/office/officeart/2005/8/layout/hierarchy2"/>
    <dgm:cxn modelId="{565CEBB2-0A36-674B-A334-930A54C9793D}" type="presParOf" srcId="{B60A68E6-6F62-764A-B50C-9FF86BBD2328}" destId="{CB667B32-1D79-8E4D-9663-BE78E07E07B5}" srcOrd="1" destOrd="0" presId="urn:microsoft.com/office/officeart/2005/8/layout/hierarchy2"/>
    <dgm:cxn modelId="{EED1BE5A-C57E-FC4C-BCAE-11C865CD8CF4}" type="presParOf" srcId="{CB667B32-1D79-8E4D-9663-BE78E07E07B5}" destId="{11D53C8C-73F7-1F49-BD42-5AD1FFA038FC}" srcOrd="0" destOrd="0" presId="urn:microsoft.com/office/officeart/2005/8/layout/hierarchy2"/>
    <dgm:cxn modelId="{561D120A-BB13-D749-BCA8-8328728B74CA}" type="presParOf" srcId="{11D53C8C-73F7-1F49-BD42-5AD1FFA038FC}" destId="{D154EC3A-5090-C345-835F-8C1460046ACF}" srcOrd="0" destOrd="0" presId="urn:microsoft.com/office/officeart/2005/8/layout/hierarchy2"/>
    <dgm:cxn modelId="{6557E5E7-62C6-9D40-879A-8F1C8A5C12CA}" type="presParOf" srcId="{CB667B32-1D79-8E4D-9663-BE78E07E07B5}" destId="{8495A4E1-DA99-E443-A3E0-138883DA3CE6}" srcOrd="1" destOrd="0" presId="urn:microsoft.com/office/officeart/2005/8/layout/hierarchy2"/>
    <dgm:cxn modelId="{00A8CB32-2660-E749-A0D0-4BB5D4193908}" type="presParOf" srcId="{8495A4E1-DA99-E443-A3E0-138883DA3CE6}" destId="{B5708448-A829-C345-A410-03A6DB944B8C}" srcOrd="0" destOrd="0" presId="urn:microsoft.com/office/officeart/2005/8/layout/hierarchy2"/>
    <dgm:cxn modelId="{762C494C-AF1D-D242-A10A-55D9BEF9949C}" type="presParOf" srcId="{8495A4E1-DA99-E443-A3E0-138883DA3CE6}" destId="{96C9FDA4-34C0-6B48-ABB5-CCD6EDBF5055}" srcOrd="1" destOrd="0" presId="urn:microsoft.com/office/officeart/2005/8/layout/hierarchy2"/>
    <dgm:cxn modelId="{387C3A75-0AF0-1141-B446-86DD8752649B}" type="presParOf" srcId="{607A494A-DABC-9142-878F-F1FF8F01EC41}" destId="{CD390472-A28D-1744-B8E1-AD7D0377AF01}" srcOrd="1" destOrd="0" presId="urn:microsoft.com/office/officeart/2005/8/layout/hierarchy2"/>
    <dgm:cxn modelId="{B4818BEE-7E08-4348-AB64-2A607D0019B2}" type="presParOf" srcId="{CD390472-A28D-1744-B8E1-AD7D0377AF01}" destId="{EC64E8CA-243B-174C-ABCD-1FC68BE44FDF}" srcOrd="0" destOrd="0" presId="urn:microsoft.com/office/officeart/2005/8/layout/hierarchy2"/>
    <dgm:cxn modelId="{F993CA68-CE0A-EE4D-8006-59CED0AE16DB}" type="presParOf" srcId="{CD390472-A28D-1744-B8E1-AD7D0377AF01}" destId="{8C6809BC-7AC3-1044-8D68-6051DE3E6B8E}" srcOrd="1" destOrd="0" presId="urn:microsoft.com/office/officeart/2005/8/layout/hierarchy2"/>
    <dgm:cxn modelId="{9A51F382-4B4E-EE41-8B58-E5E807DB1745}" type="presParOf" srcId="{8C6809BC-7AC3-1044-8D68-6051DE3E6B8E}" destId="{FF82B758-AC38-4B46-85AB-AA71A972AF25}" srcOrd="0" destOrd="0" presId="urn:microsoft.com/office/officeart/2005/8/layout/hierarchy2"/>
    <dgm:cxn modelId="{8CAD9412-DD47-5A41-8812-D58260F7E0E3}" type="presParOf" srcId="{FF82B758-AC38-4B46-85AB-AA71A972AF25}" destId="{D3DA5674-211B-6245-B01E-E8D17190E804}" srcOrd="0" destOrd="0" presId="urn:microsoft.com/office/officeart/2005/8/layout/hierarchy2"/>
    <dgm:cxn modelId="{A8EF02B5-E2BB-D345-BD88-A5E15340530A}" type="presParOf" srcId="{8C6809BC-7AC3-1044-8D68-6051DE3E6B8E}" destId="{D557D1BD-E1AA-6A47-9413-87D95F19CC18}" srcOrd="1" destOrd="0" presId="urn:microsoft.com/office/officeart/2005/8/layout/hierarchy2"/>
    <dgm:cxn modelId="{3B9D1B94-1F63-BD46-9EC0-A49B4694BD92}" type="presParOf" srcId="{D557D1BD-E1AA-6A47-9413-87D95F19CC18}" destId="{97E22044-19D3-A54E-B13D-852AD4087723}" srcOrd="0" destOrd="0" presId="urn:microsoft.com/office/officeart/2005/8/layout/hierarchy2"/>
    <dgm:cxn modelId="{FE5C9F2D-8FF8-6440-AE92-CBAB8D94732D}" type="presParOf" srcId="{D557D1BD-E1AA-6A47-9413-87D95F19CC18}" destId="{1287FE5A-04A8-A743-ACFB-DBDF1A0EDF61}" srcOrd="1" destOrd="0" presId="urn:microsoft.com/office/officeart/2005/8/layout/hierarchy2"/>
    <dgm:cxn modelId="{A3714640-6DFE-ED4E-982B-1553648D0604}" type="presParOf" srcId="{1287FE5A-04A8-A743-ACFB-DBDF1A0EDF61}" destId="{7AF5C305-7416-724D-BAF2-D48D120419C6}" srcOrd="0" destOrd="0" presId="urn:microsoft.com/office/officeart/2005/8/layout/hierarchy2"/>
    <dgm:cxn modelId="{3AD0AE63-27EE-5A4F-8C28-D6EB89DF3968}" type="presParOf" srcId="{7AF5C305-7416-724D-BAF2-D48D120419C6}" destId="{7291A692-88CD-6E4A-A20E-55CB27C327D7}" srcOrd="0" destOrd="0" presId="urn:microsoft.com/office/officeart/2005/8/layout/hierarchy2"/>
    <dgm:cxn modelId="{35063EDC-F6AC-8943-9083-976B853F2DC8}" type="presParOf" srcId="{1287FE5A-04A8-A743-ACFB-DBDF1A0EDF61}" destId="{29F00E63-9900-7A4C-8167-55C3B8FF9855}" srcOrd="1" destOrd="0" presId="urn:microsoft.com/office/officeart/2005/8/layout/hierarchy2"/>
    <dgm:cxn modelId="{B82E44C6-4B90-C54B-A936-C4F55B2FA442}" type="presParOf" srcId="{29F00E63-9900-7A4C-8167-55C3B8FF9855}" destId="{2C824064-1EA1-FC41-85ED-2D9EFBFC77D8}" srcOrd="0" destOrd="0" presId="urn:microsoft.com/office/officeart/2005/8/layout/hierarchy2"/>
    <dgm:cxn modelId="{A5D2C2BC-6BF8-2E42-82F6-318EA6DF1A8D}" type="presParOf" srcId="{29F00E63-9900-7A4C-8167-55C3B8FF9855}" destId="{40DCC98D-8177-6D4B-A584-628F4AFFC831}" srcOrd="1" destOrd="0" presId="urn:microsoft.com/office/officeart/2005/8/layout/hierarchy2"/>
    <dgm:cxn modelId="{F1498FD9-5F60-FB4E-964F-0F023A7B3410}" type="presParOf" srcId="{607A494A-DABC-9142-878F-F1FF8F01EC41}" destId="{B856EB8C-DA49-E646-ACBF-C2A3D9E844B3}" srcOrd="2" destOrd="0" presId="urn:microsoft.com/office/officeart/2005/8/layout/hierarchy2"/>
    <dgm:cxn modelId="{9CFB5A16-4C9F-5142-8E9B-C2562579E767}" type="presParOf" srcId="{B856EB8C-DA49-E646-ACBF-C2A3D9E844B3}" destId="{DB161712-6640-6148-9152-B0A4F64D85CC}" srcOrd="0" destOrd="0" presId="urn:microsoft.com/office/officeart/2005/8/layout/hierarchy2"/>
    <dgm:cxn modelId="{91BAB6EF-4B38-F042-BF4F-6A42C00419E7}" type="presParOf" srcId="{B856EB8C-DA49-E646-ACBF-C2A3D9E844B3}" destId="{563F5C3F-BD1A-B749-B39B-5F666A07C796}" srcOrd="1" destOrd="0" presId="urn:microsoft.com/office/officeart/2005/8/layout/hierarchy2"/>
    <dgm:cxn modelId="{636A01AA-0482-0741-BD28-07D4085E17F1}" type="presParOf" srcId="{563F5C3F-BD1A-B749-B39B-5F666A07C796}" destId="{24F6708A-7428-774E-A4A4-42E9CB8FE04D}" srcOrd="0" destOrd="0" presId="urn:microsoft.com/office/officeart/2005/8/layout/hierarchy2"/>
    <dgm:cxn modelId="{F99460CA-9EC3-F842-9258-4567B825E481}" type="presParOf" srcId="{24F6708A-7428-774E-A4A4-42E9CB8FE04D}" destId="{0638FEF3-766E-8641-A6AF-CB7B8E01DE0B}" srcOrd="0" destOrd="0" presId="urn:microsoft.com/office/officeart/2005/8/layout/hierarchy2"/>
    <dgm:cxn modelId="{BCC524E9-6A95-2A4A-A87F-A195A6D512BA}" type="presParOf" srcId="{563F5C3F-BD1A-B749-B39B-5F666A07C796}" destId="{C13078FE-15FA-7642-A415-77C57DBE4D48}" srcOrd="1" destOrd="0" presId="urn:microsoft.com/office/officeart/2005/8/layout/hierarchy2"/>
    <dgm:cxn modelId="{CFD4B85B-CEA8-1944-BC71-FD4F007DFC54}" type="presParOf" srcId="{C13078FE-15FA-7642-A415-77C57DBE4D48}" destId="{2FD84768-1401-9349-BC50-43286E84B43D}" srcOrd="0" destOrd="0" presId="urn:microsoft.com/office/officeart/2005/8/layout/hierarchy2"/>
    <dgm:cxn modelId="{88814E3A-4FAD-A943-A8EB-40B72A4B225B}" type="presParOf" srcId="{C13078FE-15FA-7642-A415-77C57DBE4D48}" destId="{19A188E7-1187-A34E-AA96-EC01D20E8A30}" srcOrd="1" destOrd="0" presId="urn:microsoft.com/office/officeart/2005/8/layout/hierarchy2"/>
    <dgm:cxn modelId="{1A534B7C-C043-A04E-BA0E-40811A216479}" type="presParOf" srcId="{19A188E7-1187-A34E-AA96-EC01D20E8A30}" destId="{178475EA-0CBA-EE43-8FDC-8A288AACBE63}" srcOrd="0" destOrd="0" presId="urn:microsoft.com/office/officeart/2005/8/layout/hierarchy2"/>
    <dgm:cxn modelId="{35D904A6-249C-474B-B49B-970BFD1A197F}" type="presParOf" srcId="{178475EA-0CBA-EE43-8FDC-8A288AACBE63}" destId="{EB1B5ED6-E6B0-A94C-B79A-402A7DF4E4F6}" srcOrd="0" destOrd="0" presId="urn:microsoft.com/office/officeart/2005/8/layout/hierarchy2"/>
    <dgm:cxn modelId="{1B32A9C6-E53F-E84D-B299-8DCA41829EFC}" type="presParOf" srcId="{19A188E7-1187-A34E-AA96-EC01D20E8A30}" destId="{FC707F0C-B796-6A46-93F7-50F0EB0F8C5E}" srcOrd="1" destOrd="0" presId="urn:microsoft.com/office/officeart/2005/8/layout/hierarchy2"/>
    <dgm:cxn modelId="{A866C80F-220C-0C43-85C8-3ADD7A7A6027}" type="presParOf" srcId="{FC707F0C-B796-6A46-93F7-50F0EB0F8C5E}" destId="{57447463-9C2E-F445-9EAC-0E82541F5292}" srcOrd="0" destOrd="0" presId="urn:microsoft.com/office/officeart/2005/8/layout/hierarchy2"/>
    <dgm:cxn modelId="{08C5F09F-0214-2F4F-8020-263118D45940}" type="presParOf" srcId="{FC707F0C-B796-6A46-93F7-50F0EB0F8C5E}" destId="{AA88208D-7E13-6B46-B79F-4CCC28EBE9B8}" srcOrd="1" destOrd="0" presId="urn:microsoft.com/office/officeart/2005/8/layout/hierarchy2"/>
    <dgm:cxn modelId="{CEAB95D0-C9CF-42A7-A106-C464B4962E9C}" type="presParOf" srcId="{607A494A-DABC-9142-878F-F1FF8F01EC41}" destId="{A1D0EE8C-8110-4E7A-9ACA-5B9653C3330D}" srcOrd="3" destOrd="0" presId="urn:microsoft.com/office/officeart/2005/8/layout/hierarchy2"/>
    <dgm:cxn modelId="{CC89005C-595D-4B89-A6BA-479F24024B5F}" type="presParOf" srcId="{A1D0EE8C-8110-4E7A-9ACA-5B9653C3330D}" destId="{B09535FD-21AC-4D37-9160-E694B7ED2139}" srcOrd="0" destOrd="0" presId="urn:microsoft.com/office/officeart/2005/8/layout/hierarchy2"/>
    <dgm:cxn modelId="{36E345AB-6BAA-4C67-B2DD-C243758A6390}" type="presParOf" srcId="{A1D0EE8C-8110-4E7A-9ACA-5B9653C3330D}" destId="{66FE0E4D-0F4C-40B9-8D59-C9FDA9FEFF2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AC140-52A4-AC4C-A9BA-13BED4F0CBE8}">
      <dsp:nvSpPr>
        <dsp:cNvPr id="0" name=""/>
        <dsp:cNvSpPr/>
      </dsp:nvSpPr>
      <dsp:spPr>
        <a:xfrm>
          <a:off x="427902" y="166683"/>
          <a:ext cx="2781146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Nonlinear Dynamics and Chaos</a:t>
          </a:r>
          <a:endParaRPr lang="en-GB" sz="1800" kern="1200" dirty="0"/>
        </a:p>
      </dsp:txBody>
      <dsp:txXfrm>
        <a:off x="468630" y="207411"/>
        <a:ext cx="2699690" cy="1309117"/>
      </dsp:txXfrm>
    </dsp:sp>
    <dsp:sp modelId="{EA916D54-29D0-6440-92D2-AA4F95C0C4FE}">
      <dsp:nvSpPr>
        <dsp:cNvPr id="0" name=""/>
        <dsp:cNvSpPr/>
      </dsp:nvSpPr>
      <dsp:spPr>
        <a:xfrm rot="5585">
          <a:off x="3209048" y="842749"/>
          <a:ext cx="122395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23956" y="2021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790428" y="832365"/>
        <a:ext cx="61197" cy="61197"/>
      </dsp:txXfrm>
    </dsp:sp>
    <dsp:sp modelId="{85031CB8-A832-A24E-9C8E-78399297C63A}">
      <dsp:nvSpPr>
        <dsp:cNvPr id="0" name=""/>
        <dsp:cNvSpPr/>
      </dsp:nvSpPr>
      <dsp:spPr>
        <a:xfrm>
          <a:off x="4433004" y="171071"/>
          <a:ext cx="4360532" cy="13857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Transverse-Longitudinal coupling, Crab Cavities, Beam Beam effects, Dynamic Aperture, Chaos.</a:t>
          </a:r>
        </a:p>
      </dsp:txBody>
      <dsp:txXfrm>
        <a:off x="4473592" y="211659"/>
        <a:ext cx="4279356" cy="1304600"/>
      </dsp:txXfrm>
    </dsp:sp>
    <dsp:sp modelId="{11D53C8C-73F7-1F49-BD42-5AD1FFA038FC}">
      <dsp:nvSpPr>
        <dsp:cNvPr id="0" name=""/>
        <dsp:cNvSpPr/>
      </dsp:nvSpPr>
      <dsp:spPr>
        <a:xfrm rot="21363151">
          <a:off x="8790630" y="759408"/>
          <a:ext cx="245013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450130" y="20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9954442" y="718369"/>
        <a:ext cx="122506" cy="122506"/>
      </dsp:txXfrm>
    </dsp:sp>
    <dsp:sp modelId="{B5708448-A829-C345-A410-03A6DB944B8C}">
      <dsp:nvSpPr>
        <dsp:cNvPr id="0" name=""/>
        <dsp:cNvSpPr/>
      </dsp:nvSpPr>
      <dsp:spPr>
        <a:xfrm>
          <a:off x="11237855" y="0"/>
          <a:ext cx="710304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chemeClr val="bg1"/>
            </a:solidFill>
          </a:endParaRPr>
        </a:p>
      </dsp:txBody>
      <dsp:txXfrm>
        <a:off x="11258659" y="20804"/>
        <a:ext cx="668696" cy="1348965"/>
      </dsp:txXfrm>
    </dsp:sp>
    <dsp:sp modelId="{EC64E8CA-243B-174C-ABCD-1FC68BE44FDF}">
      <dsp:nvSpPr>
        <dsp:cNvPr id="0" name=""/>
        <dsp:cNvSpPr/>
      </dsp:nvSpPr>
      <dsp:spPr>
        <a:xfrm>
          <a:off x="386157" y="1655737"/>
          <a:ext cx="2781146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Crab Cavities and noise</a:t>
          </a:r>
          <a:endParaRPr lang="en-GB" sz="1800" kern="1200" dirty="0"/>
        </a:p>
      </dsp:txBody>
      <dsp:txXfrm>
        <a:off x="426885" y="1696465"/>
        <a:ext cx="2699690" cy="1309117"/>
      </dsp:txXfrm>
    </dsp:sp>
    <dsp:sp modelId="{FF82B758-AC38-4B46-85AB-AA71A972AF25}">
      <dsp:nvSpPr>
        <dsp:cNvPr id="0" name=""/>
        <dsp:cNvSpPr/>
      </dsp:nvSpPr>
      <dsp:spPr>
        <a:xfrm rot="35692">
          <a:off x="3167271" y="2337268"/>
          <a:ext cx="124429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44296" y="2021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758312" y="2326376"/>
        <a:ext cx="62214" cy="62214"/>
      </dsp:txXfrm>
    </dsp:sp>
    <dsp:sp modelId="{97E22044-19D3-A54E-B13D-852AD4087723}">
      <dsp:nvSpPr>
        <dsp:cNvPr id="0" name=""/>
        <dsp:cNvSpPr/>
      </dsp:nvSpPr>
      <dsp:spPr>
        <a:xfrm>
          <a:off x="4411534" y="1668656"/>
          <a:ext cx="4403473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SPS experiment/simulations on Emittance Growth, Tail Population Evolution. </a:t>
          </a:r>
        </a:p>
      </dsp:txBody>
      <dsp:txXfrm>
        <a:off x="4452262" y="1709384"/>
        <a:ext cx="4322017" cy="1309117"/>
      </dsp:txXfrm>
    </dsp:sp>
    <dsp:sp modelId="{7AF5C305-7416-724D-BAF2-D48D120419C6}">
      <dsp:nvSpPr>
        <dsp:cNvPr id="0" name=""/>
        <dsp:cNvSpPr/>
      </dsp:nvSpPr>
      <dsp:spPr>
        <a:xfrm rot="21499114">
          <a:off x="8814480" y="2307809"/>
          <a:ext cx="24482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448236" y="20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9977392" y="2266818"/>
        <a:ext cx="122411" cy="122411"/>
      </dsp:txXfrm>
    </dsp:sp>
    <dsp:sp modelId="{2C824064-1EA1-FC41-85ED-2D9EFBFC77D8}">
      <dsp:nvSpPr>
        <dsp:cNvPr id="0" name=""/>
        <dsp:cNvSpPr/>
      </dsp:nvSpPr>
      <dsp:spPr>
        <a:xfrm>
          <a:off x="11262190" y="1596819"/>
          <a:ext cx="685969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bg1"/>
            </a:solidFill>
          </a:endParaRPr>
        </a:p>
      </dsp:txBody>
      <dsp:txXfrm>
        <a:off x="11282281" y="1616910"/>
        <a:ext cx="645787" cy="1350391"/>
      </dsp:txXfrm>
    </dsp:sp>
    <dsp:sp modelId="{DB161712-6640-6148-9152-B0A4F64D85CC}">
      <dsp:nvSpPr>
        <dsp:cNvPr id="0" name=""/>
        <dsp:cNvSpPr/>
      </dsp:nvSpPr>
      <dsp:spPr>
        <a:xfrm>
          <a:off x="403011" y="3129592"/>
          <a:ext cx="2781146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Beam Beam Crabbing</a:t>
          </a:r>
          <a:endParaRPr lang="en-GB" sz="1800" kern="1200" dirty="0"/>
        </a:p>
      </dsp:txBody>
      <dsp:txXfrm>
        <a:off x="443739" y="3170320"/>
        <a:ext cx="2699690" cy="1309117"/>
      </dsp:txXfrm>
    </dsp:sp>
    <dsp:sp modelId="{24F6708A-7428-774E-A4A4-42E9CB8FE04D}">
      <dsp:nvSpPr>
        <dsp:cNvPr id="0" name=""/>
        <dsp:cNvSpPr/>
      </dsp:nvSpPr>
      <dsp:spPr>
        <a:xfrm rot="35193">
          <a:off x="3184126" y="3810887"/>
          <a:ext cx="121573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15730" y="2021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761598" y="3800708"/>
        <a:ext cx="60786" cy="60786"/>
      </dsp:txXfrm>
    </dsp:sp>
    <dsp:sp modelId="{2FD84768-1401-9349-BC50-43286E84B43D}">
      <dsp:nvSpPr>
        <dsp:cNvPr id="0" name=""/>
        <dsp:cNvSpPr/>
      </dsp:nvSpPr>
      <dsp:spPr>
        <a:xfrm>
          <a:off x="4399825" y="3142038"/>
          <a:ext cx="4426862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LHC experiment/simulations on crabbing induced via Head-On Beam Beam interaction.</a:t>
          </a:r>
        </a:p>
      </dsp:txBody>
      <dsp:txXfrm>
        <a:off x="4440553" y="3182766"/>
        <a:ext cx="4345406" cy="1309117"/>
      </dsp:txXfrm>
    </dsp:sp>
    <dsp:sp modelId="{178475EA-0CBA-EE43-8FDC-8A288AACBE63}">
      <dsp:nvSpPr>
        <dsp:cNvPr id="0" name=""/>
        <dsp:cNvSpPr/>
      </dsp:nvSpPr>
      <dsp:spPr>
        <a:xfrm rot="2345448">
          <a:off x="8665473" y="4271222"/>
          <a:ext cx="144036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40367" y="20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9349648" y="4255428"/>
        <a:ext cx="72018" cy="72018"/>
      </dsp:txXfrm>
    </dsp:sp>
    <dsp:sp modelId="{57447463-9C2E-F445-9EAC-0E82541F5292}">
      <dsp:nvSpPr>
        <dsp:cNvPr id="0" name=""/>
        <dsp:cNvSpPr/>
      </dsp:nvSpPr>
      <dsp:spPr>
        <a:xfrm>
          <a:off x="9944626" y="4050263"/>
          <a:ext cx="1512749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9985354" y="4090991"/>
        <a:ext cx="1431293" cy="1309117"/>
      </dsp:txXfrm>
    </dsp:sp>
    <dsp:sp modelId="{B09535FD-21AC-4D37-9160-E694B7ED2139}">
      <dsp:nvSpPr>
        <dsp:cNvPr id="0" name=""/>
        <dsp:cNvSpPr/>
      </dsp:nvSpPr>
      <dsp:spPr>
        <a:xfrm>
          <a:off x="431573" y="4601584"/>
          <a:ext cx="2781146" cy="1390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Crab Impedance</a:t>
          </a:r>
          <a:endParaRPr lang="en-GB" sz="1800" kern="1200" dirty="0"/>
        </a:p>
      </dsp:txBody>
      <dsp:txXfrm>
        <a:off x="472301" y="4642312"/>
        <a:ext cx="2699690" cy="1309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8BFA8-8242-4AEB-8212-3517EE2AB234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21457-9FBB-47CB-A287-43378F021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3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7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21457-9FBB-47CB-A287-43378F021F9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850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21457-9FBB-47CB-A287-43378F021F9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526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Larger cross-section and lower SR, even easier than Protons.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21457-9FBB-47CB-A287-43378F021F9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2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2D1B-8CA7-4067-8129-4C0D24642490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0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F816-4638-4C13-9795-D5131FF8ADD3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5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BB70-1143-430D-BA52-3F386DB933E3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4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14/01/25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6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E258-8427-4937-A9B4-3F3C3DA29488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1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9921-62B0-4EC2-B052-500749DF5D61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11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1C99-E0A8-4D33-9732-A7215811C7D7}" type="datetime1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9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A42C-C039-4BF6-BA7C-BC058D9DEAA9}" type="datetime1">
              <a:rPr lang="en-GB" smtClean="0"/>
              <a:t>19/02/2025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8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EE60-ED5F-4181-8322-12F8FECF028E}" type="datetime1">
              <a:rPr lang="en-GB" smtClean="0"/>
              <a:t>19/02/2025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1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B496-1670-46C9-A02C-20A9AD211EFD}" type="datetime1">
              <a:rPr lang="en-GB" smtClean="0"/>
              <a:t>19/02/2025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9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5FB1E-A3CB-4222-844E-A339E3AA52CF}" type="datetime1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8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88F6-DB1F-4146-A960-842EB600F1D0}" type="datetime1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50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DE367-9F9E-410E-B585-97222FCEBE93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DD0C21-0C8E-455F-BE17-2D83EC8F2641}"/>
              </a:ext>
            </a:extLst>
          </p:cNvPr>
          <p:cNvGrpSpPr/>
          <p:nvPr userDrawn="1"/>
        </p:nvGrpSpPr>
        <p:grpSpPr>
          <a:xfrm>
            <a:off x="331062" y="116632"/>
            <a:ext cx="11008545" cy="6596062"/>
            <a:chOff x="293688" y="261938"/>
            <a:chExt cx="10686232" cy="6596062"/>
          </a:xfrm>
        </p:grpSpPr>
        <p:pic>
          <p:nvPicPr>
            <p:cNvPr id="8" name="Picture 4" descr="CI_logo_small">
              <a:extLst>
                <a:ext uri="{FF2B5EF4-FFF2-40B4-BE49-F238E27FC236}">
                  <a16:creationId xmlns:a16="http://schemas.microsoft.com/office/drawing/2014/main" id="{4BE8594E-4835-4D11-BC26-6FDF865F3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261938"/>
              <a:ext cx="1398587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C9EDB867-CABE-4963-AEA8-67958E86F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670" y="6191250"/>
              <a:ext cx="1331912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0274FF4-82FE-4AD6-B59F-8C60727E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335" y="6089650"/>
              <a:ext cx="1882775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59B53BDC-49F6-4F2E-BCF7-66AB0EAD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04" y="6080125"/>
              <a:ext cx="1260475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1F5FD05F-4F4D-416D-9690-9959D249A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857" y="6115050"/>
              <a:ext cx="10080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A black and blue logo&#10;&#10;Description automatically generated">
            <a:extLst>
              <a:ext uri="{FF2B5EF4-FFF2-40B4-BE49-F238E27FC236}">
                <a16:creationId xmlns:a16="http://schemas.microsoft.com/office/drawing/2014/main" id="{493D52EB-B1DE-5B41-D50B-13940B4C221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561731" y="116632"/>
            <a:ext cx="1475832" cy="600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7B9EF-6961-1B6E-8164-DF5277EDD71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08" y="6063760"/>
            <a:ext cx="1813254" cy="4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9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3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ms.cern.ch/document/2995891" TargetMode="External"/><Relationship Id="rId5" Type="http://schemas.openxmlformats.org/officeDocument/2006/relationships/hyperlink" Target="https://edms.cern.ch/document/2995980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emf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F31C-1010-6DAF-4082-E5CDFE81E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HL-LHC activities at Cockcroft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6A10A-7686-703A-AE33-D10AB6942C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 Graeme Burt </a:t>
            </a:r>
          </a:p>
          <a:p>
            <a:r>
              <a:rPr lang="en-US" dirty="0"/>
              <a:t>(thanks to Carsten Welsch, Nik Templeton and Rob Appleby for slides)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46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C568-15B9-9D25-4CEA-CF3E308BF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04A32E3D-8A1E-A7BF-DCA5-C75CE7F5F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79" y="6424843"/>
            <a:ext cx="880179" cy="37238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5267B85-6C72-D2EA-719E-1E153E1B6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133"/>
            <a:ext cx="11376024" cy="4951838"/>
          </a:xfrm>
        </p:spPr>
        <p:txBody>
          <a:bodyPr>
            <a:normAutofit/>
          </a:bodyPr>
          <a:lstStyle/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9CC4C3B-D790-B71B-09BF-CEEC103DB5EC}"/>
              </a:ext>
            </a:extLst>
          </p:cNvPr>
          <p:cNvSpPr txBox="1">
            <a:spLocks/>
          </p:cNvSpPr>
          <p:nvPr/>
        </p:nvSpPr>
        <p:spPr>
          <a:xfrm>
            <a:off x="653665" y="1089596"/>
            <a:ext cx="10409236" cy="305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0" dirty="0">
                <a:solidFill>
                  <a:schemeClr val="tx2"/>
                </a:solidFill>
              </a:rPr>
              <a:t>In the context of non-linear dynamics LHC is complicated.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655969C-2DEF-4361-33E0-3DEED7AA1B15}"/>
              </a:ext>
            </a:extLst>
          </p:cNvPr>
          <p:cNvSpPr/>
          <p:nvPr/>
        </p:nvSpPr>
        <p:spPr>
          <a:xfrm>
            <a:off x="6096000" y="1668689"/>
            <a:ext cx="1281288" cy="5023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F2BC87D-501F-00EC-BE70-93AA22355C24}"/>
              </a:ext>
            </a:extLst>
          </p:cNvPr>
          <p:cNvSpPr txBox="1">
            <a:spLocks/>
          </p:cNvSpPr>
          <p:nvPr/>
        </p:nvSpPr>
        <p:spPr>
          <a:xfrm>
            <a:off x="1996830" y="203709"/>
            <a:ext cx="9547225" cy="5483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Chaos and Nonlinear Dynamics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25F2D-D2CE-78C6-FD33-1336F7A0672C}"/>
              </a:ext>
            </a:extLst>
          </p:cNvPr>
          <p:cNvSpPr txBox="1"/>
          <p:nvPr/>
        </p:nvSpPr>
        <p:spPr>
          <a:xfrm>
            <a:off x="7710874" y="1242411"/>
            <a:ext cx="448112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dirty="0">
                <a:solidFill>
                  <a:srgbClr val="2F2F2F"/>
                </a:solidFill>
                <a:cs typeface="Segoe UI"/>
              </a:rPr>
              <a:t>This problem raised some questions:​</a:t>
            </a:r>
          </a:p>
          <a:p>
            <a:pPr marL="285750" indent="-285750">
              <a:buChar char="•"/>
            </a:pPr>
            <a:r>
              <a:rPr lang="en-GB" sz="1800" dirty="0">
                <a:solidFill>
                  <a:srgbClr val="2F2F2F"/>
                </a:solidFill>
                <a:cs typeface="Arial"/>
              </a:rPr>
              <a:t>How does </a:t>
            </a:r>
            <a:r>
              <a:rPr lang="en-GB" sz="1800" dirty="0">
                <a:solidFill>
                  <a:srgbClr val="E15E32"/>
                </a:solidFill>
                <a:cs typeface="Arial"/>
              </a:rPr>
              <a:t>chaos </a:t>
            </a:r>
            <a:r>
              <a:rPr lang="en-GB" sz="1800" dirty="0">
                <a:solidFill>
                  <a:schemeClr val="tx2"/>
                </a:solidFill>
                <a:cs typeface="Arial"/>
              </a:rPr>
              <a:t>affect</a:t>
            </a:r>
            <a:r>
              <a:rPr lang="en-GB" sz="1800" dirty="0">
                <a:solidFill>
                  <a:srgbClr val="2F2F2F"/>
                </a:solidFill>
                <a:cs typeface="Arial"/>
              </a:rPr>
              <a:t> this complex </a:t>
            </a:r>
            <a:r>
              <a:rPr lang="en-GB" sz="1800" dirty="0">
                <a:solidFill>
                  <a:srgbClr val="E15E32"/>
                </a:solidFill>
                <a:cs typeface="Arial"/>
              </a:rPr>
              <a:t>6D motion</a:t>
            </a:r>
            <a:r>
              <a:rPr lang="en-GB" sz="1800" dirty="0">
                <a:solidFill>
                  <a:srgbClr val="2F2F2F"/>
                </a:solidFill>
                <a:cs typeface="Arial"/>
              </a:rPr>
              <a:t>?​</a:t>
            </a:r>
          </a:p>
          <a:p>
            <a:pPr marL="285750" indent="-285750">
              <a:buChar char="•"/>
            </a:pPr>
            <a:r>
              <a:rPr lang="en-GB" sz="1800" dirty="0">
                <a:solidFill>
                  <a:srgbClr val="2F2F2F"/>
                </a:solidFill>
                <a:cs typeface="Arial"/>
              </a:rPr>
              <a:t>How does the </a:t>
            </a:r>
            <a:r>
              <a:rPr lang="en-GB" sz="1800" dirty="0">
                <a:cs typeface="Arial"/>
              </a:rPr>
              <a:t>parameter space </a:t>
            </a:r>
            <a:r>
              <a:rPr lang="en-GB" sz="1800" dirty="0">
                <a:solidFill>
                  <a:srgbClr val="2F2F2F"/>
                </a:solidFill>
                <a:cs typeface="Arial"/>
              </a:rPr>
              <a:t>affect </a:t>
            </a:r>
            <a:r>
              <a:rPr lang="en-GB" sz="1800" dirty="0">
                <a:solidFill>
                  <a:srgbClr val="E15E32"/>
                </a:solidFill>
                <a:cs typeface="Arial"/>
              </a:rPr>
              <a:t>stability</a:t>
            </a:r>
            <a:r>
              <a:rPr lang="en-GB" sz="1800" dirty="0">
                <a:solidFill>
                  <a:srgbClr val="2F2F2F"/>
                </a:solidFill>
                <a:cs typeface="Arial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064B7B-EAC8-7976-2B29-FEB2A2430883}"/>
                  </a:ext>
                </a:extLst>
              </p:cNvPr>
              <p:cNvSpPr txBox="1"/>
              <p:nvPr/>
            </p:nvSpPr>
            <p:spPr>
              <a:xfrm>
                <a:off x="622404" y="1503748"/>
                <a:ext cx="5034347" cy="33239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The three planes (</a:t>
                </a:r>
                <a:r>
                  <a:rPr lang="en-GB" sz="1800" dirty="0" err="1">
                    <a:cs typeface="Arial"/>
                  </a:rPr>
                  <a:t>x,y,z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) can be </a:t>
                </a:r>
                <a:r>
                  <a:rPr lang="en-GB" sz="1800" dirty="0">
                    <a:cs typeface="Arial"/>
                  </a:rPr>
                  <a:t>coupled together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;</a:t>
                </a:r>
              </a:p>
              <a:p>
                <a:endParaRPr lang="en-GB" sz="1800" dirty="0">
                  <a:solidFill>
                    <a:srgbClr val="2F2F2F"/>
                  </a:solidFill>
                  <a:cs typeface="Arial"/>
                </a:endParaRPr>
              </a:p>
              <a:p>
                <a:r>
                  <a:rPr lang="en-GB" sz="1800" b="1" dirty="0" err="1">
                    <a:cs typeface="Arial"/>
                  </a:rPr>
                  <a:t>Sextupoles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 and </a:t>
                </a:r>
                <a:r>
                  <a:rPr lang="en-GB" sz="1800" b="1" dirty="0">
                    <a:cs typeface="Arial"/>
                  </a:rPr>
                  <a:t>Octupoles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 are present, together with strongly non-linear </a:t>
                </a:r>
                <a:r>
                  <a:rPr lang="en-GB" sz="1800" b="1" dirty="0">
                    <a:cs typeface="Arial"/>
                  </a:rPr>
                  <a:t>Beam Beam </a:t>
                </a:r>
                <a:r>
                  <a:rPr lang="en-GB" sz="1800" b="1" dirty="0">
                    <a:cs typeface="Arial"/>
                    <a:hlinkClick r:id="" action="ppaction://hlinkshowjump?jump=lastslide"/>
                  </a:rPr>
                  <a:t>[1]</a:t>
                </a:r>
                <a:r>
                  <a:rPr lang="en-GB" sz="1800" b="1" dirty="0">
                    <a:solidFill>
                      <a:srgbClr val="2F2F2F"/>
                    </a:solidFill>
                    <a:cs typeface="Arial"/>
                    <a:hlinkClick r:id="" action="ppaction://hlinkshowjump?jump=lastslide"/>
                  </a:rPr>
                  <a:t> 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effects;</a:t>
                </a:r>
              </a:p>
              <a:p>
                <a:endParaRPr lang="en-GB" sz="1800" dirty="0">
                  <a:solidFill>
                    <a:srgbClr val="2F2F2F"/>
                  </a:solidFill>
                  <a:cs typeface="Arial"/>
                </a:endParaRPr>
              </a:p>
              <a:p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~</a:t>
                </a:r>
                <a:r>
                  <a:rPr lang="en-GB" sz="1800" dirty="0">
                    <a:cs typeface="Arial"/>
                  </a:rPr>
                  <a:t>O(10) hours of collisions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cs typeface="Arial"/>
                          </a:rPr>
                          <m:t>&gt;10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cs typeface="Arial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1800" dirty="0">
                    <a:cs typeface="Arial"/>
                  </a:rPr>
                  <a:t> turns) 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→ useful to look for </a:t>
                </a:r>
                <a:r>
                  <a:rPr lang="en-GB" sz="1800" dirty="0">
                    <a:solidFill>
                      <a:srgbClr val="E15E32"/>
                    </a:solidFill>
                    <a:cs typeface="Arial"/>
                  </a:rPr>
                  <a:t>precursors of </a:t>
                </a:r>
                <a:r>
                  <a:rPr lang="en-GB" sz="1800" b="1" dirty="0">
                    <a:solidFill>
                      <a:srgbClr val="E15E32"/>
                    </a:solidFill>
                    <a:cs typeface="Arial"/>
                  </a:rPr>
                  <a:t>chaos </a:t>
                </a:r>
                <a:r>
                  <a:rPr lang="en-GB" sz="1800" b="1" dirty="0">
                    <a:solidFill>
                      <a:srgbClr val="E15E32"/>
                    </a:solidFill>
                    <a:cs typeface="Arial"/>
                    <a:hlinkClick r:id="rId3" action="ppaction://hlinksldjump"/>
                  </a:rPr>
                  <a:t>[2]</a:t>
                </a:r>
                <a:r>
                  <a:rPr lang="en-GB" sz="1800" b="1" dirty="0">
                    <a:solidFill>
                      <a:srgbClr val="E15E32"/>
                    </a:solidFill>
                    <a:cs typeface="Arial"/>
                  </a:rPr>
                  <a:t>.</a:t>
                </a:r>
              </a:p>
              <a:p>
                <a:endParaRPr lang="en-GB" b="1" dirty="0">
                  <a:solidFill>
                    <a:srgbClr val="E15E32"/>
                  </a:solidFill>
                  <a:cs typeface="Arial"/>
                </a:endParaRPr>
              </a:p>
              <a:p>
                <a:r>
                  <a:rPr lang="en-GB" sz="1800" dirty="0">
                    <a:solidFill>
                      <a:srgbClr val="2F2F2F"/>
                    </a:solidFill>
                    <a:cs typeface="Segoe UI"/>
                  </a:rPr>
                  <a:t>The </a:t>
                </a:r>
                <a:r>
                  <a:rPr lang="en-GB" sz="1800" b="1" dirty="0">
                    <a:cs typeface="Segoe UI"/>
                  </a:rPr>
                  <a:t>HL-LHC </a:t>
                </a:r>
                <a:r>
                  <a:rPr lang="en-GB" sz="1800" b="1" dirty="0">
                    <a:cs typeface="Segoe UI"/>
                    <a:hlinkClick r:id="" action="ppaction://hlinkshowjump?jump=lastslide"/>
                  </a:rPr>
                  <a:t>[3]</a:t>
                </a:r>
                <a:r>
                  <a:rPr lang="en-GB" sz="1800" dirty="0">
                    <a:solidFill>
                      <a:srgbClr val="2F2F2F"/>
                    </a:solidFill>
                    <a:cs typeface="Segoe UI"/>
                    <a:hlinkClick r:id="" action="ppaction://hlinkshowjump?jump=lastslide"/>
                  </a:rPr>
                  <a:t> </a:t>
                </a:r>
                <a:r>
                  <a:rPr lang="en-GB" sz="1800" dirty="0">
                    <a:solidFill>
                      <a:srgbClr val="2F2F2F"/>
                    </a:solidFill>
                    <a:cs typeface="Segoe UI"/>
                  </a:rPr>
                  <a:t>luminosity upgrade will push LHC to its own limits: ​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The</a:t>
                </a:r>
                <a:r>
                  <a:rPr lang="en-GB" sz="1800" dirty="0">
                    <a:cs typeface="Arial"/>
                  </a:rPr>
                  <a:t> intensity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 increase to ~</a:t>
                </a:r>
                <a:r>
                  <a:rPr lang="en-GB" sz="1800" dirty="0">
                    <a:cs typeface="Arial"/>
                  </a:rPr>
                  <a:t>2.3×10^11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;​</a:t>
                </a:r>
              </a:p>
              <a:p>
                <a:pPr marL="285750" indent="-285750">
                  <a:buChar char="•"/>
                </a:pP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Introduction of </a:t>
                </a:r>
                <a:r>
                  <a:rPr lang="en-GB" sz="1800" b="1" dirty="0">
                    <a:cs typeface="Arial"/>
                  </a:rPr>
                  <a:t>Crab Cavities 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(CC) 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  <a:hlinkClick r:id="" action="ppaction://hlinkshowjump?jump=lastslide"/>
                  </a:rPr>
                  <a:t>[4]</a:t>
                </a:r>
                <a:r>
                  <a:rPr lang="en-GB" sz="1800" dirty="0">
                    <a:solidFill>
                      <a:srgbClr val="2F2F2F"/>
                    </a:solidFill>
                    <a:cs typeface="Arial"/>
                  </a:rPr>
                  <a:t>;​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064B7B-EAC8-7976-2B29-FEB2A2430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4" y="1503748"/>
                <a:ext cx="5034347" cy="3323987"/>
              </a:xfrm>
              <a:prstGeom prst="rect">
                <a:avLst/>
              </a:prstGeom>
              <a:blipFill>
                <a:blip r:embed="rId4"/>
                <a:stretch>
                  <a:fillRect l="-2785" t="-2385" r="-1937" b="-3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C17EBEF-9F10-3FA0-8CD7-6E0A38CB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138" y="2750600"/>
            <a:ext cx="5355499" cy="3137112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EA47F239-507D-D909-5F61-7946C14CE521}"/>
              </a:ext>
            </a:extLst>
          </p:cNvPr>
          <p:cNvSpPr txBox="1"/>
          <p:nvPr/>
        </p:nvSpPr>
        <p:spPr>
          <a:xfrm>
            <a:off x="270574" y="5189311"/>
            <a:ext cx="7048533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2"/>
                </a:solidFill>
                <a:cs typeface="Arial"/>
              </a:rPr>
              <a:t>Circular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stable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region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present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(and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dependent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on z);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2"/>
                </a:solidFill>
                <a:cs typeface="Arial"/>
              </a:rPr>
              <a:t>Stability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time and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Lyapunov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time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could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 be </a:t>
            </a:r>
            <a:r>
              <a:rPr lang="it-IT" sz="2000" dirty="0" err="1">
                <a:solidFill>
                  <a:schemeClr val="tx2"/>
                </a:solidFill>
                <a:cs typeface="Arial"/>
              </a:rPr>
              <a:t>correlated</a:t>
            </a:r>
            <a:r>
              <a:rPr lang="it-IT" sz="2000" dirty="0">
                <a:solidFill>
                  <a:schemeClr val="tx2"/>
                </a:solidFill>
                <a:cs typeface="Arial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77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877" y="96686"/>
            <a:ext cx="8907585" cy="1325563"/>
          </a:xfrm>
        </p:spPr>
        <p:txBody>
          <a:bodyPr/>
          <a:lstStyle/>
          <a:p>
            <a:r>
              <a:rPr lang="en-GB" dirty="0"/>
              <a:t>Resolving discrepancies in the SPS crab runs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1786" y="1492685"/>
                <a:ext cx="5455138" cy="227717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SPS natural emittance growth at 270 GeV,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≤0.5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Expected growth with existing electronics (noisy!)</a:t>
                </a:r>
              </a:p>
              <a:p>
                <a:pPr lvl="1"/>
                <a:r>
                  <a:rPr lang="en-US" dirty="0"/>
                  <a:t>Ph. noise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r>
                  <a:rPr lang="en-US" dirty="0"/>
                  <a:t>, amp 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1.4 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: 2.0 ns)</a:t>
                </a:r>
              </a:p>
              <a:p>
                <a:r>
                  <a:rPr lang="en-US" dirty="0"/>
                  <a:t>Calculations overestimate by a factor of 2-4 which is thought to be due to beam losses or coupling between H and V planes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786" y="1492685"/>
                <a:ext cx="5455138" cy="2277176"/>
              </a:xfrm>
              <a:blipFill>
                <a:blip r:embed="rId2"/>
                <a:stretch>
                  <a:fillRect l="-782" t="-4558" r="-2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1"/>
          <a:stretch/>
        </p:blipFill>
        <p:spPr>
          <a:xfrm>
            <a:off x="461108" y="3126824"/>
            <a:ext cx="5634892" cy="3202663"/>
          </a:xfrm>
          <a:prstGeom prst="rect">
            <a:avLst/>
          </a:prstGeom>
        </p:spPr>
      </p:pic>
      <p:pic>
        <p:nvPicPr>
          <p:cNvPr id="6" name="Picture 5" descr="A graph of a bunches&#10;&#10;Description automatically generated with medium confidence">
            <a:extLst>
              <a:ext uri="{FF2B5EF4-FFF2-40B4-BE49-F238E27FC236}">
                <a16:creationId xmlns:a16="http://schemas.microsoft.com/office/drawing/2014/main" id="{46194AD8-4A49-7E15-C206-2EAE40E2EF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24" y="2839998"/>
            <a:ext cx="5542432" cy="2975872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0D7E7-2355-7E91-EEF3-62B6238869C2}"/>
              </a:ext>
            </a:extLst>
          </p:cNvPr>
          <p:cNvSpPr txBox="1"/>
          <p:nvPr/>
        </p:nvSpPr>
        <p:spPr>
          <a:xfrm>
            <a:off x="6452892" y="939469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excited into the HOMs is 1-2 orders of magnitude higher than predictions for some modes.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also don’t see expected dependence on number of bunches, bunch length, or bunch spacing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83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FDC05-CE9F-410F-90AD-51535AEC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C50B61F-7E16-F526-A594-D61687CB5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133"/>
            <a:ext cx="11376024" cy="4951838"/>
          </a:xfrm>
        </p:spPr>
        <p:txBody>
          <a:bodyPr>
            <a:normAutofit/>
          </a:bodyPr>
          <a:lstStyle/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F0E8EA-EA92-3CD0-9892-EC4E9478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957" y="108708"/>
            <a:ext cx="11376025" cy="548386"/>
          </a:xfrm>
        </p:spPr>
        <p:txBody>
          <a:bodyPr>
            <a:normAutofit fontScale="90000"/>
          </a:bodyPr>
          <a:lstStyle/>
          <a:p>
            <a:r>
              <a:rPr lang="en-IT" dirty="0"/>
              <a:t>Crab Cavities and Noise</a:t>
            </a:r>
          </a:p>
        </p:txBody>
      </p:sp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4A5B5D01-DF3C-1FCA-B968-9C2B137B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79" y="6424843"/>
            <a:ext cx="880179" cy="372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1BA59-07A7-B1A0-04F7-F4F1D5C2F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51" y="3292052"/>
            <a:ext cx="4275940" cy="528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77B4B-89E7-CCD6-73B9-0F26AE10271A}"/>
              </a:ext>
            </a:extLst>
          </p:cNvPr>
          <p:cNvSpPr txBox="1"/>
          <p:nvPr/>
        </p:nvSpPr>
        <p:spPr>
          <a:xfrm>
            <a:off x="7021959" y="3931897"/>
            <a:ext cx="39644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T" dirty="0"/>
              <a:t>Theoretical “Zero Coupling” Model: </a:t>
            </a:r>
          </a:p>
          <a:p>
            <a:pPr algn="ctr"/>
            <a:r>
              <a:rPr lang="en-IT" dirty="0"/>
              <a:t>Linear Emittance Growth Expected</a:t>
            </a:r>
            <a:r>
              <a:rPr lang="en-GB" sz="1800" b="0" dirty="0">
                <a:solidFill>
                  <a:schemeClr val="accent3"/>
                </a:solidFill>
                <a:hlinkClick r:id="" action="ppaction://hlinkshowjump?jump=lastslide"/>
              </a:rPr>
              <a:t> [9]</a:t>
            </a:r>
            <a:r>
              <a:rPr lang="en-GB" sz="1800" b="0" dirty="0">
                <a:solidFill>
                  <a:schemeClr val="tx2"/>
                </a:solidFill>
              </a:rPr>
              <a:t>.</a:t>
            </a:r>
            <a:endParaRPr lang="en-IT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CC29513-5AAF-2AE0-D9C1-079E8F58B48F}"/>
              </a:ext>
            </a:extLst>
          </p:cNvPr>
          <p:cNvSpPr txBox="1">
            <a:spLocks/>
          </p:cNvSpPr>
          <p:nvPr/>
        </p:nvSpPr>
        <p:spPr>
          <a:xfrm>
            <a:off x="1887415" y="4673465"/>
            <a:ext cx="8182708" cy="1164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0" dirty="0">
                <a:solidFill>
                  <a:schemeClr val="tx2"/>
                </a:solidFill>
              </a:rPr>
              <a:t>The experiment took place in the SPS where the </a:t>
            </a:r>
            <a:r>
              <a:rPr lang="en-GB" sz="2800" b="0" dirty="0">
                <a:solidFill>
                  <a:srgbClr val="FF0000"/>
                </a:solidFill>
              </a:rPr>
              <a:t>Theoretical Model</a:t>
            </a:r>
            <a:r>
              <a:rPr lang="en-GB" sz="2800" b="0" dirty="0">
                <a:solidFill>
                  <a:schemeClr val="tx2"/>
                </a:solidFill>
              </a:rPr>
              <a:t> was </a:t>
            </a:r>
            <a:r>
              <a:rPr lang="en-GB" sz="2800" b="0" dirty="0">
                <a:solidFill>
                  <a:srgbClr val="FF0000"/>
                </a:solidFill>
              </a:rPr>
              <a:t>put to test </a:t>
            </a:r>
            <a:r>
              <a:rPr lang="en-GB" sz="2800" b="0" dirty="0">
                <a:solidFill>
                  <a:schemeClr val="tx2"/>
                </a:solidFill>
              </a:rPr>
              <a:t>(and </a:t>
            </a:r>
            <a:r>
              <a:rPr lang="en-GB" sz="2800" b="0" dirty="0">
                <a:solidFill>
                  <a:srgbClr val="FF0000"/>
                </a:solidFill>
              </a:rPr>
              <a:t>failed </a:t>
            </a:r>
            <a:r>
              <a:rPr lang="en-GB" sz="2800" b="0" dirty="0">
                <a:solidFill>
                  <a:schemeClr val="tx2"/>
                </a:solidFill>
              </a:rPr>
              <a:t>due to the complexity of the real world…).</a:t>
            </a:r>
            <a:endParaRPr lang="en-GB" sz="2800" dirty="0">
              <a:solidFill>
                <a:schemeClr val="tx2"/>
              </a:solidFill>
            </a:endParaRPr>
          </a:p>
          <a:p>
            <a:pPr marL="366712" lvl="1" indent="0">
              <a:buFont typeface="Arial" panose="020B0604020202020204" pitchFamily="34" charset="0"/>
              <a:buNone/>
            </a:pPr>
            <a:endParaRPr lang="en-GB" sz="1500" dirty="0">
              <a:solidFill>
                <a:schemeClr val="tx2"/>
              </a:solidFill>
            </a:endParaRPr>
          </a:p>
        </p:txBody>
      </p:sp>
      <p:pic>
        <p:nvPicPr>
          <p:cNvPr id="12" name="Picture 11" descr="A table with math equations and numbers&#10;&#10;Description automatically generated">
            <a:extLst>
              <a:ext uri="{FF2B5EF4-FFF2-40B4-BE49-F238E27FC236}">
                <a16:creationId xmlns:a16="http://schemas.microsoft.com/office/drawing/2014/main" id="{C4CA66B4-DDB8-A0F9-1EFF-847EA0C0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85" y="673502"/>
            <a:ext cx="3551673" cy="2435433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84D90FB2-D090-BE27-987A-D04F53C1DF86}"/>
              </a:ext>
            </a:extLst>
          </p:cNvPr>
          <p:cNvSpPr/>
          <p:nvPr/>
        </p:nvSpPr>
        <p:spPr>
          <a:xfrm>
            <a:off x="5791297" y="2165402"/>
            <a:ext cx="1281288" cy="5023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EBBF9-F85F-C89F-4364-AC2A5661D549}"/>
              </a:ext>
            </a:extLst>
          </p:cNvPr>
          <p:cNvSpPr txBox="1"/>
          <p:nvPr/>
        </p:nvSpPr>
        <p:spPr>
          <a:xfrm>
            <a:off x="625243" y="2011293"/>
            <a:ext cx="503434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b="0" dirty="0">
                <a:solidFill>
                  <a:schemeClr val="tx1"/>
                </a:solidFill>
              </a:rPr>
              <a:t>Emittance Growth Rate </a:t>
            </a:r>
            <a:r>
              <a:rPr lang="en-GB" sz="1800" b="0" dirty="0">
                <a:solidFill>
                  <a:schemeClr val="tx2"/>
                </a:solidFill>
              </a:rPr>
              <a:t>(E.G.R.) is one of the </a:t>
            </a:r>
            <a:r>
              <a:rPr lang="en-GB" sz="1800" b="0" dirty="0">
                <a:solidFill>
                  <a:schemeClr val="accent3"/>
                </a:solidFill>
              </a:rPr>
              <a:t>main concerns </a:t>
            </a:r>
            <a:r>
              <a:rPr lang="en-GB" sz="1800" b="0" dirty="0">
                <a:solidFill>
                  <a:schemeClr val="tx2"/>
                </a:solidFill>
              </a:rPr>
              <a:t>for the Crab Cavity (CC) operation in the HL-LHC scenario.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b="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0" dirty="0">
                <a:solidFill>
                  <a:schemeClr val="tx2"/>
                </a:solidFill>
              </a:rPr>
              <a:t>Tight budget : </a:t>
            </a:r>
            <a:r>
              <a:rPr lang="en-GB" sz="1800" b="0" dirty="0">
                <a:solidFill>
                  <a:schemeClr val="accent3"/>
                </a:solidFill>
              </a:rPr>
              <a:t>2%/h </a:t>
            </a:r>
            <a:r>
              <a:rPr lang="en-GB" sz="1800" b="0" dirty="0">
                <a:solidFill>
                  <a:schemeClr val="accent3"/>
                </a:solidFill>
                <a:hlinkClick r:id="" action="ppaction://hlinkshowjump?jump=lastslide"/>
              </a:rPr>
              <a:t>[9]</a:t>
            </a:r>
            <a:r>
              <a:rPr lang="en-GB" sz="1800" b="0" dirty="0">
                <a:solidFill>
                  <a:schemeClr val="tx2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b="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0" dirty="0">
                <a:solidFill>
                  <a:schemeClr val="tx2"/>
                </a:solidFill>
              </a:rPr>
              <a:t>This made the case for a </a:t>
            </a:r>
            <a:r>
              <a:rPr lang="en-GB" sz="1800" b="0" dirty="0">
                <a:solidFill>
                  <a:schemeClr val="tx1"/>
                </a:solidFill>
              </a:rPr>
              <a:t>series of studies </a:t>
            </a:r>
            <a:r>
              <a:rPr lang="en-GB" sz="1800" b="0" dirty="0">
                <a:solidFill>
                  <a:schemeClr val="tx2"/>
                </a:solidFill>
              </a:rPr>
              <a:t>that started in 2018 and ended in 2023 for what concerns the </a:t>
            </a:r>
            <a:r>
              <a:rPr lang="en-GB" sz="1800" b="0" dirty="0">
                <a:solidFill>
                  <a:schemeClr val="tx1"/>
                </a:solidFill>
              </a:rPr>
              <a:t>vertical kicking DQWs</a:t>
            </a:r>
            <a:r>
              <a:rPr lang="en-GB" sz="1800" b="0" dirty="0">
                <a:solidFill>
                  <a:schemeClr val="tx2"/>
                </a:solidFill>
              </a:rPr>
              <a:t> CCs in the </a:t>
            </a:r>
            <a:r>
              <a:rPr lang="en-GB" sz="1800" b="0" dirty="0">
                <a:solidFill>
                  <a:schemeClr val="tx1"/>
                </a:solidFill>
              </a:rPr>
              <a:t>SPS Accelerator </a:t>
            </a:r>
            <a:r>
              <a:rPr lang="en-GB" sz="1800" b="0" dirty="0">
                <a:solidFill>
                  <a:schemeClr val="tx1"/>
                </a:solidFill>
                <a:hlinkClick r:id="" action="ppaction://hlinkshowjump?jump=lastslide"/>
              </a:rPr>
              <a:t>[10] </a:t>
            </a:r>
            <a:r>
              <a:rPr lang="en-GB" sz="1800" b="0" dirty="0">
                <a:solidFill>
                  <a:schemeClr val="tx2"/>
                </a:solidFill>
              </a:rPr>
              <a:t>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903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3587-FC28-16BE-BF96-5AEFEAC4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57C1EDC-8407-D312-9F4E-636B9E2A5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133"/>
            <a:ext cx="11376024" cy="4951838"/>
          </a:xfrm>
        </p:spPr>
        <p:txBody>
          <a:bodyPr>
            <a:normAutofit/>
          </a:bodyPr>
          <a:lstStyle/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marL="366712" lvl="1" indent="0">
              <a:buNone/>
            </a:pPr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77AAF5-02B8-C985-0A80-2323FDFD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69" y="213504"/>
            <a:ext cx="11376025" cy="548386"/>
          </a:xfrm>
        </p:spPr>
        <p:txBody>
          <a:bodyPr>
            <a:normAutofit fontScale="90000"/>
          </a:bodyPr>
          <a:lstStyle/>
          <a:p>
            <a:r>
              <a:rPr lang="en-IT" dirty="0"/>
              <a:t>Crab Cavities and Noise</a:t>
            </a:r>
          </a:p>
        </p:txBody>
      </p:sp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09FE429D-709F-F13B-A453-641C2ED4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79" y="6424843"/>
            <a:ext cx="880179" cy="372383"/>
          </a:xfrm>
          <a:prstGeom prst="rect">
            <a:avLst/>
          </a:prstGeom>
        </p:spPr>
      </p:pic>
      <p:pic>
        <p:nvPicPr>
          <p:cNvPr id="2" name="Picture 1" descr="A graph with a line graph&#10;&#10;Description automatically generated">
            <a:extLst>
              <a:ext uri="{FF2B5EF4-FFF2-40B4-BE49-F238E27FC236}">
                <a16:creationId xmlns:a16="http://schemas.microsoft.com/office/drawing/2014/main" id="{6E733013-FDB3-3F9E-FEDA-8F8DEC6D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34" y="1156677"/>
            <a:ext cx="3315241" cy="33199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799FBA-1EBB-5F94-6A54-FC7FEA523C66}"/>
              </a:ext>
            </a:extLst>
          </p:cNvPr>
          <p:cNvSpPr/>
          <p:nvPr/>
        </p:nvSpPr>
        <p:spPr>
          <a:xfrm>
            <a:off x="378179" y="4664393"/>
            <a:ext cx="5119944" cy="1107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1493626-3173-5B5A-DC91-D716BAFBDD62}"/>
              </a:ext>
            </a:extLst>
          </p:cNvPr>
          <p:cNvSpPr txBox="1">
            <a:spLocks/>
          </p:cNvSpPr>
          <p:nvPr/>
        </p:nvSpPr>
        <p:spPr>
          <a:xfrm>
            <a:off x="454552" y="4630615"/>
            <a:ext cx="4927600" cy="110720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1200" b="0" dirty="0">
                <a:solidFill>
                  <a:schemeClr val="tx2"/>
                </a:solidFill>
              </a:rPr>
            </a:br>
            <a:r>
              <a:rPr lang="en-GB" sz="1600" b="0" dirty="0">
                <a:solidFill>
                  <a:schemeClr val="tx2"/>
                </a:solidFill>
              </a:rPr>
              <a:t>There is a </a:t>
            </a:r>
            <a:r>
              <a:rPr lang="en-GB" sz="1600" b="0" dirty="0">
                <a:solidFill>
                  <a:schemeClr val="accent3"/>
                </a:solidFill>
              </a:rPr>
              <a:t>dependence</a:t>
            </a:r>
            <a:r>
              <a:rPr lang="en-GB" sz="1600" b="0" dirty="0">
                <a:solidFill>
                  <a:schemeClr val="tx2"/>
                </a:solidFill>
              </a:rPr>
              <a:t> on detuning.</a:t>
            </a:r>
          </a:p>
          <a:p>
            <a:pPr marL="0" indent="0">
              <a:buNone/>
            </a:pPr>
            <a:r>
              <a:rPr lang="en-GB" sz="1600" b="0" dirty="0">
                <a:solidFill>
                  <a:schemeClr val="tx2"/>
                </a:solidFill>
              </a:rPr>
              <a:t>This dependence was </a:t>
            </a:r>
            <a:r>
              <a:rPr lang="en-GB" sz="1600" b="0" dirty="0">
                <a:solidFill>
                  <a:schemeClr val="tx1"/>
                </a:solidFill>
              </a:rPr>
              <a:t>NOT predicted by </a:t>
            </a:r>
            <a:r>
              <a:rPr lang="en-GB" sz="1600" b="0" dirty="0" err="1">
                <a:solidFill>
                  <a:schemeClr val="tx1"/>
                </a:solidFill>
              </a:rPr>
              <a:t>PyHEADTAIL</a:t>
            </a:r>
            <a:r>
              <a:rPr lang="en-GB" sz="1600" b="0" dirty="0">
                <a:solidFill>
                  <a:schemeClr val="tx1"/>
                </a:solidFill>
              </a:rPr>
              <a:t> </a:t>
            </a:r>
            <a:r>
              <a:rPr lang="en-GB" sz="1600" b="0" dirty="0">
                <a:solidFill>
                  <a:schemeClr val="tx1"/>
                </a:solidFill>
                <a:hlinkClick r:id="" action="ppaction://hlinkshowjump?jump=lastslide"/>
              </a:rPr>
              <a:t>[10]</a:t>
            </a:r>
            <a:r>
              <a:rPr lang="en-GB" sz="1600" b="0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1600" b="0" dirty="0">
                <a:solidFill>
                  <a:schemeClr val="tx2"/>
                </a:solidFill>
              </a:rPr>
              <a:t>For high octupole detuning the zero coupling model is restored.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AD3ED77-130C-9C93-BE3F-9DC04B32EAA1}"/>
              </a:ext>
            </a:extLst>
          </p:cNvPr>
          <p:cNvSpPr txBox="1">
            <a:spLocks/>
          </p:cNvSpPr>
          <p:nvPr/>
        </p:nvSpPr>
        <p:spPr>
          <a:xfrm>
            <a:off x="6418012" y="4553548"/>
            <a:ext cx="4774853" cy="993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chemeClr val="accent3"/>
                </a:solidFill>
              </a:rPr>
              <a:t>New simulation </a:t>
            </a:r>
            <a:r>
              <a:rPr lang="en-GB" sz="1600" b="0" dirty="0">
                <a:solidFill>
                  <a:schemeClr val="tx2"/>
                </a:solidFill>
              </a:rPr>
              <a:t>with </a:t>
            </a:r>
            <a:r>
              <a:rPr lang="en-GB" sz="1600" b="0" dirty="0">
                <a:solidFill>
                  <a:schemeClr val="accent3"/>
                </a:solidFill>
              </a:rPr>
              <a:t>Xsuite</a:t>
            </a:r>
            <a:r>
              <a:rPr lang="en-GB" sz="1600" b="0" dirty="0">
                <a:solidFill>
                  <a:schemeClr val="tx1"/>
                </a:solidFill>
              </a:rPr>
              <a:t> (</a:t>
            </a:r>
            <a:r>
              <a:rPr lang="en-GB" sz="1600" b="0" dirty="0">
                <a:solidFill>
                  <a:schemeClr val="accent3"/>
                </a:solidFill>
              </a:rPr>
              <a:t>full lattice map: nonlinear longitudinal bucket + complete impedance model</a:t>
            </a:r>
            <a:r>
              <a:rPr lang="en-GB" sz="1600" b="0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r>
              <a:rPr lang="en-GB" sz="1600" b="0" dirty="0">
                <a:solidFill>
                  <a:schemeClr val="tx2"/>
                </a:solidFill>
              </a:rPr>
              <a:t>The </a:t>
            </a:r>
            <a:r>
              <a:rPr lang="en-GB" sz="1600" b="0" dirty="0">
                <a:solidFill>
                  <a:schemeClr val="accent3"/>
                </a:solidFill>
              </a:rPr>
              <a:t>dependence</a:t>
            </a:r>
            <a:r>
              <a:rPr lang="en-GB" sz="1600" b="0" dirty="0">
                <a:solidFill>
                  <a:schemeClr val="tx2"/>
                </a:solidFill>
              </a:rPr>
              <a:t> is </a:t>
            </a:r>
            <a:r>
              <a:rPr lang="en-GB" sz="1600" b="0" dirty="0">
                <a:solidFill>
                  <a:schemeClr val="tx1"/>
                </a:solidFill>
              </a:rPr>
              <a:t>perfectly reproduced</a:t>
            </a:r>
            <a:r>
              <a:rPr lang="en-GB" sz="16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3C8CFA-7F04-09F4-1C31-87FA9AB1C6B4}"/>
              </a:ext>
            </a:extLst>
          </p:cNvPr>
          <p:cNvSpPr/>
          <p:nvPr/>
        </p:nvSpPr>
        <p:spPr>
          <a:xfrm>
            <a:off x="6306469" y="4778178"/>
            <a:ext cx="4927600" cy="9934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4" name="Picture 1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87C5090-917A-829C-939E-3E76BC9C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23" y="1004581"/>
            <a:ext cx="3711938" cy="37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3D91A9C-4C62-377A-CF09-F571A50E2E6B}"/>
              </a:ext>
            </a:extLst>
          </p:cNvPr>
          <p:cNvGrpSpPr/>
          <p:nvPr/>
        </p:nvGrpSpPr>
        <p:grpSpPr>
          <a:xfrm>
            <a:off x="479603" y="4005064"/>
            <a:ext cx="11039088" cy="2273478"/>
            <a:chOff x="359702" y="3003798"/>
            <a:chExt cx="8279316" cy="170510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3252D43-D935-8F86-ED82-EA8A9537BD94}"/>
                </a:ext>
              </a:extLst>
            </p:cNvPr>
            <p:cNvGrpSpPr/>
            <p:nvPr/>
          </p:nvGrpSpPr>
          <p:grpSpPr>
            <a:xfrm>
              <a:off x="359702" y="3003798"/>
              <a:ext cx="8279316" cy="1505456"/>
              <a:chOff x="359702" y="3003798"/>
              <a:chExt cx="8279316" cy="150545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52E151-BD74-965D-B201-71C5455A05AF}"/>
                  </a:ext>
                </a:extLst>
              </p:cNvPr>
              <p:cNvSpPr txBox="1"/>
              <p:nvPr/>
            </p:nvSpPr>
            <p:spPr>
              <a:xfrm rot="16200000">
                <a:off x="-145485" y="3570814"/>
                <a:ext cx="126428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/>
                  <a:t>Jk</a:t>
                </a:r>
                <a:r>
                  <a:rPr lang="en-GB" sz="1600" dirty="0"/>
                  <a:t> (arb. Units)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392505B-1BB9-17A3-00E6-60DAC3883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267" b="-1"/>
              <a:stretch/>
            </p:blipFill>
            <p:spPr>
              <a:xfrm>
                <a:off x="612000" y="3003798"/>
                <a:ext cx="8027018" cy="150545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61E6DB-E47C-92C2-3546-7C0F93F7E5CE}"/>
                </a:ext>
              </a:extLst>
            </p:cNvPr>
            <p:cNvSpPr txBox="1"/>
            <p:nvPr/>
          </p:nvSpPr>
          <p:spPr>
            <a:xfrm>
              <a:off x="3401373" y="4454991"/>
              <a:ext cx="24482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Frequency (MHz)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2200" y="-240501"/>
            <a:ext cx="10515600" cy="1325563"/>
          </a:xfrm>
        </p:spPr>
        <p:txBody>
          <a:bodyPr/>
          <a:lstStyle/>
          <a:p>
            <a:r>
              <a:rPr lang="en-US" dirty="0"/>
              <a:t>Bunch Shape and Spacing Jitter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Analytical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580" y="1714188"/>
            <a:ext cx="5386917" cy="3951288"/>
          </a:xfrm>
        </p:spPr>
        <p:txBody>
          <a:bodyPr>
            <a:normAutofit/>
          </a:bodyPr>
          <a:lstStyle/>
          <a:p>
            <a:r>
              <a:rPr lang="en-US" sz="2400" dirty="0"/>
              <a:t>Use Beam and RF parameters and work exclusively in </a:t>
            </a:r>
            <a:r>
              <a:rPr lang="en-US" sz="2400" dirty="0" err="1"/>
              <a:t>freq</a:t>
            </a:r>
            <a:r>
              <a:rPr lang="en-US" sz="2400" dirty="0"/>
              <a:t> domain</a:t>
            </a:r>
          </a:p>
          <a:p>
            <a:r>
              <a:rPr lang="en-US" sz="2400" dirty="0"/>
              <a:t>Derivation assumes infinite unchanging beam → adding jitter isn’t appropriate</a:t>
            </a:r>
            <a:endParaRPr lang="en-GB" sz="2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“Brute Force”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0668" y="1714188"/>
            <a:ext cx="5389033" cy="3951288"/>
          </a:xfrm>
        </p:spPr>
        <p:txBody>
          <a:bodyPr>
            <a:normAutofit/>
          </a:bodyPr>
          <a:lstStyle/>
          <a:p>
            <a:r>
              <a:rPr lang="en-US" sz="2400" dirty="0"/>
              <a:t>Fit Bunch profile data</a:t>
            </a:r>
          </a:p>
          <a:p>
            <a:r>
              <a:rPr lang="en-US" sz="2400" dirty="0"/>
              <a:t>Generate time domain signal </a:t>
            </a:r>
          </a:p>
          <a:p>
            <a:r>
              <a:rPr lang="en-US" sz="2400" dirty="0"/>
              <a:t>Perform FFT </a:t>
            </a:r>
            <a:endParaRPr lang="en-GB" sz="2400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1B26C2B3-29B5-E3EC-F9C8-C8F4B20E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011" y="6501342"/>
            <a:ext cx="5010724" cy="275047"/>
          </a:xfrm>
        </p:spPr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HL-LHC-UK PhD and Graduate showcase 14/01/2025</a:t>
            </a:r>
          </a:p>
        </p:txBody>
      </p:sp>
      <p:pic>
        <p:nvPicPr>
          <p:cNvPr id="10" name="Image 6" descr="CERN-logo_outli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200" y="6085252"/>
            <a:ext cx="649152" cy="638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57F020-2BE5-328B-A8B9-1F233BE9CD9D}"/>
              </a:ext>
            </a:extLst>
          </p:cNvPr>
          <p:cNvGrpSpPr/>
          <p:nvPr/>
        </p:nvGrpSpPr>
        <p:grpSpPr>
          <a:xfrm>
            <a:off x="2831638" y="4348217"/>
            <a:ext cx="3491597" cy="1354263"/>
            <a:chOff x="2123728" y="3261162"/>
            <a:chExt cx="2618698" cy="101569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44B5E0C-286B-629E-2FDE-29C037955C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0226" y="3313175"/>
              <a:ext cx="864096" cy="8023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C260C2D-573E-D1C7-51F5-5BA4EFF806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0186" y="3261162"/>
              <a:ext cx="360040" cy="8617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7A4886-E2A6-AE87-B224-3155067D8B82}"/>
                </a:ext>
              </a:extLst>
            </p:cNvPr>
            <p:cNvSpPr txBox="1"/>
            <p:nvPr/>
          </p:nvSpPr>
          <p:spPr>
            <a:xfrm>
              <a:off x="2123728" y="4022943"/>
              <a:ext cx="26186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Bunch harmonics (40MHz apart)</a:t>
              </a:r>
              <a:endParaRPr lang="en-GB" sz="16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4A35D5-2A40-41B1-B752-2A8C5B4652DE}"/>
              </a:ext>
            </a:extLst>
          </p:cNvPr>
          <p:cNvGrpSpPr/>
          <p:nvPr/>
        </p:nvGrpSpPr>
        <p:grpSpPr>
          <a:xfrm>
            <a:off x="5996517" y="3382210"/>
            <a:ext cx="4304739" cy="1102908"/>
            <a:chOff x="4497388" y="2536657"/>
            <a:chExt cx="3228554" cy="82718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4809CF-6C08-AB53-D5B7-A579EFA20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7388" y="2823838"/>
              <a:ext cx="1010716" cy="54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1D3CEB-DE93-D5F6-B211-86BBBC275698}"/>
                </a:ext>
              </a:extLst>
            </p:cNvPr>
            <p:cNvSpPr txBox="1"/>
            <p:nvPr/>
          </p:nvSpPr>
          <p:spPr>
            <a:xfrm>
              <a:off x="5436096" y="2536657"/>
              <a:ext cx="228984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 MHz lines when bunch shape is changed </a:t>
              </a:r>
              <a:endParaRPr lang="en-GB" sz="1600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7B024A8-A029-3D27-6BFE-CFABFC02FBCD}"/>
              </a:ext>
            </a:extLst>
          </p:cNvPr>
          <p:cNvSpPr/>
          <p:nvPr/>
        </p:nvSpPr>
        <p:spPr>
          <a:xfrm>
            <a:off x="8496267" y="4171557"/>
            <a:ext cx="1531716" cy="160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6E9549-6E1A-A429-805F-DB10CA1E3313}"/>
              </a:ext>
            </a:extLst>
          </p:cNvPr>
          <p:cNvSpPr/>
          <p:nvPr/>
        </p:nvSpPr>
        <p:spPr>
          <a:xfrm>
            <a:off x="143339" y="644691"/>
            <a:ext cx="11439063" cy="5583467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B9ADAA-3010-1594-6C91-8CD4751255D0}"/>
              </a:ext>
            </a:extLst>
          </p:cNvPr>
          <p:cNvGrpSpPr/>
          <p:nvPr/>
        </p:nvGrpSpPr>
        <p:grpSpPr>
          <a:xfrm>
            <a:off x="2055686" y="833492"/>
            <a:ext cx="4762108" cy="5130632"/>
            <a:chOff x="1856002" y="465255"/>
            <a:chExt cx="3571581" cy="38479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74A568-B9CA-FCD5-3711-56C59F67C18F}"/>
                </a:ext>
              </a:extLst>
            </p:cNvPr>
            <p:cNvGrpSpPr/>
            <p:nvPr/>
          </p:nvGrpSpPr>
          <p:grpSpPr>
            <a:xfrm>
              <a:off x="1856002" y="465255"/>
              <a:ext cx="3571581" cy="3847974"/>
              <a:chOff x="1856002" y="465255"/>
              <a:chExt cx="3571581" cy="384797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57C4F25-2130-B374-EF3F-06AAACBB2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106" t="4267" r="13274" b="9826"/>
              <a:stretch/>
            </p:blipFill>
            <p:spPr>
              <a:xfrm>
                <a:off x="1856002" y="465255"/>
                <a:ext cx="3571581" cy="384797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2FFFDE4-6B7C-620E-98A4-79D3871E87FF}"/>
                  </a:ext>
                </a:extLst>
              </p:cNvPr>
              <p:cNvSpPr/>
              <p:nvPr/>
            </p:nvSpPr>
            <p:spPr>
              <a:xfrm>
                <a:off x="2588103" y="1198375"/>
                <a:ext cx="2145830" cy="131513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DCCC812-1EFD-20D8-85BD-2B0C63178349}"/>
                  </a:ext>
                </a:extLst>
              </p:cNvPr>
              <p:cNvSpPr/>
              <p:nvPr/>
            </p:nvSpPr>
            <p:spPr>
              <a:xfrm>
                <a:off x="2438595" y="2592711"/>
                <a:ext cx="2504272" cy="1260968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36C79A-C29F-8028-819A-F21F93C373EC}"/>
                </a:ext>
              </a:extLst>
            </p:cNvPr>
            <p:cNvSpPr txBox="1"/>
            <p:nvPr/>
          </p:nvSpPr>
          <p:spPr>
            <a:xfrm>
              <a:off x="2258666" y="723117"/>
              <a:ext cx="2952328" cy="346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Different Bunch Shapes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EDF9AD-F55A-1262-2FB5-0E4B31B50C6F}"/>
                </a:ext>
              </a:extLst>
            </p:cNvPr>
            <p:cNvSpPr txBox="1"/>
            <p:nvPr/>
          </p:nvSpPr>
          <p:spPr>
            <a:xfrm>
              <a:off x="2184854" y="3919776"/>
              <a:ext cx="2952328" cy="34624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Identical Bunch Shapes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B9DAAD-69AE-001E-9F8B-85BC2D68DE9E}"/>
              </a:ext>
            </a:extLst>
          </p:cNvPr>
          <p:cNvGrpSpPr/>
          <p:nvPr/>
        </p:nvGrpSpPr>
        <p:grpSpPr>
          <a:xfrm>
            <a:off x="1747484" y="6021287"/>
            <a:ext cx="3688317" cy="728805"/>
            <a:chOff x="1433602" y="4515965"/>
            <a:chExt cx="2766238" cy="546604"/>
          </a:xfrm>
        </p:grpSpPr>
        <p:pic>
          <p:nvPicPr>
            <p:cNvPr id="26" name="Picture 2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F4667AB-1DFB-A6D4-A87A-BAA49F80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1840" y="4586141"/>
              <a:ext cx="1068000" cy="47642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E09A3E-2F8C-051C-25B2-868134F984E0}"/>
                </a:ext>
              </a:extLst>
            </p:cNvPr>
            <p:cNvSpPr/>
            <p:nvPr/>
          </p:nvSpPr>
          <p:spPr>
            <a:xfrm>
              <a:off x="1433602" y="4515965"/>
              <a:ext cx="597091" cy="546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4BFF85E-DA9A-D997-3721-A33230703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5656" y="4690947"/>
              <a:ext cx="1541359" cy="23096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F18509C-28A6-067E-16AB-4C76374A0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620" t="2376" r="1267" b="67186"/>
          <a:stretch/>
        </p:blipFill>
        <p:spPr>
          <a:xfrm>
            <a:off x="6426135" y="2403744"/>
            <a:ext cx="4140263" cy="19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1DDD8-3FAE-1CE8-E5F5-8A2E6DF3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7FBA-FD3F-38D2-C1D7-4ACE35AF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84" y="-115522"/>
            <a:ext cx="10515600" cy="1325563"/>
          </a:xfrm>
        </p:spPr>
        <p:txBody>
          <a:bodyPr/>
          <a:lstStyle/>
          <a:p>
            <a:r>
              <a:rPr lang="en-US" dirty="0"/>
              <a:t>Adding Charge Distribution Jitter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04A85EC-CBA7-3110-9BE5-F65E995F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011" y="6501342"/>
            <a:ext cx="5010724" cy="275047"/>
          </a:xfrm>
        </p:spPr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HL-LHC-UK PhD and Graduate showcase 14/01/2025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058D3-F0E1-43BF-4319-F0082DC8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3AF5AC-22A7-3C36-3B9F-A732F9AE206A}"/>
              </a:ext>
            </a:extLst>
          </p:cNvPr>
          <p:cNvGrpSpPr/>
          <p:nvPr/>
        </p:nvGrpSpPr>
        <p:grpSpPr>
          <a:xfrm>
            <a:off x="1747484" y="6021287"/>
            <a:ext cx="3688317" cy="728805"/>
            <a:chOff x="1433602" y="4515965"/>
            <a:chExt cx="2766238" cy="546604"/>
          </a:xfrm>
        </p:grpSpPr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CE72D79-F0B4-7059-95A7-0F3F479B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4586141"/>
              <a:ext cx="1068000" cy="4764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DBFD67-9F6A-4C5F-BD77-082E4F58B8F8}"/>
                </a:ext>
              </a:extLst>
            </p:cNvPr>
            <p:cNvSpPr/>
            <p:nvPr/>
          </p:nvSpPr>
          <p:spPr>
            <a:xfrm>
              <a:off x="1433602" y="4515965"/>
              <a:ext cx="597091" cy="546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D1F27D-06F9-9528-8F99-33C7FCBEC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4690947"/>
              <a:ext cx="1541359" cy="230968"/>
            </a:xfrm>
            <a:prstGeom prst="rect">
              <a:avLst/>
            </a:prstGeom>
          </p:spPr>
        </p:pic>
      </p:grpSp>
      <p:pic>
        <p:nvPicPr>
          <p:cNvPr id="11" name="Picture 10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60778EE-CA5C-F160-B542-F5487C8AFE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3" y="1148216"/>
            <a:ext cx="9003955" cy="4799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4707DB-6363-53C5-3117-C0ABB9F6C0DE}"/>
              </a:ext>
            </a:extLst>
          </p:cNvPr>
          <p:cNvSpPr/>
          <p:nvPr/>
        </p:nvSpPr>
        <p:spPr>
          <a:xfrm>
            <a:off x="6901887" y="1538389"/>
            <a:ext cx="5662911" cy="45134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133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Real Profiles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(1e11 protons per bunch)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60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91C3F-5F68-5ECE-5E0C-B5AF235A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173EEFA-3792-9B38-EAE9-8944334E0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3424" y="1062717"/>
                <a:ext cx="6825345" cy="17825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1800" dirty="0">
                    <a:solidFill>
                      <a:schemeClr val="tx2"/>
                    </a:solidFill>
                  </a:rPr>
                  <a:t>We 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designed and performed the following experiment.</a:t>
                </a:r>
              </a:p>
              <a:p>
                <a:r>
                  <a:rPr lang="en-GB" sz="1800" dirty="0">
                    <a:solidFill>
                      <a:schemeClr val="accent3"/>
                    </a:solidFill>
                  </a:rPr>
                  <a:t>Collisions at Injection Energy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; </a:t>
                </a:r>
                <a:r>
                  <a:rPr lang="en-GB" sz="1800" b="0" dirty="0">
                    <a:solidFill>
                      <a:schemeClr val="accent3"/>
                    </a:solidFill>
                  </a:rPr>
                  <a:t>1 bunch/beam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, colliding in </a:t>
                </a:r>
                <a:r>
                  <a:rPr lang="en-GB" sz="1800" b="0" dirty="0">
                    <a:solidFill>
                      <a:schemeClr val="accent3"/>
                    </a:solidFill>
                  </a:rPr>
                  <a:t>IP1 (separated in IP5)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;</a:t>
                </a:r>
              </a:p>
              <a:p>
                <a:r>
                  <a:rPr lang="en-GB" sz="1800" b="0" dirty="0">
                    <a:solidFill>
                      <a:schemeClr val="tx2"/>
                    </a:solidFill>
                  </a:rPr>
                  <a:t>Bunch Intensity </a:t>
                </a:r>
                <a:r>
                  <a:rPr lang="en-GB" sz="1800" b="0" dirty="0">
                    <a:solidFill>
                      <a:schemeClr val="accent3"/>
                    </a:solidFill>
                  </a:rPr>
                  <a:t>2.3</a:t>
                </a:r>
                <a14:m>
                  <m:oMath xmlns:m="http://schemas.openxmlformats.org/officeDocument/2006/math">
                    <m:r>
                      <a:rPr lang="en-GB" sz="18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GB" sz="1800" b="0" dirty="0">
                    <a:solidFill>
                      <a:schemeClr val="accent3"/>
                    </a:solidFill>
                  </a:rPr>
                  <a:t> ppb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; emittance </a:t>
                </a:r>
                <a:r>
                  <a:rPr lang="en-GB" sz="1800" b="0" dirty="0">
                    <a:solidFill>
                      <a:schemeClr val="accent3"/>
                    </a:solidFill>
                  </a:rPr>
                  <a:t>2.0</a:t>
                </a:r>
                <a:r>
                  <a:rPr lang="en-GB" sz="1800" b="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1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1800" b="1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</m:t>
                    </m:r>
                  </m:oMath>
                </a14:m>
                <a:endParaRPr lang="en-GB" sz="1800" b="1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r>
                  <a:rPr lang="en-GB" sz="1800" dirty="0">
                    <a:solidFill>
                      <a:schemeClr val="accent3"/>
                    </a:solidFill>
                  </a:rPr>
                  <a:t>Dynamical change in the crossing angle (only </a:t>
                </a:r>
                <a:r>
                  <a:rPr lang="en-GB" sz="1800" b="0" dirty="0">
                    <a:solidFill>
                      <a:schemeClr val="accent3"/>
                    </a:solidFill>
                  </a:rPr>
                  <a:t>IP1 vertical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) </a:t>
                </a:r>
                <a:r>
                  <a:rPr lang="en-GB" sz="1800" b="0" dirty="0">
                    <a:solidFill>
                      <a:schemeClr val="tx2"/>
                    </a:solidFill>
                  </a:rPr>
                  <a:t>from </a:t>
                </a:r>
                <a:br>
                  <a:rPr lang="en-GB" sz="1800" b="0" dirty="0">
                    <a:solidFill>
                      <a:schemeClr val="tx2"/>
                    </a:solidFill>
                  </a:rPr>
                </a:br>
                <a:r>
                  <a:rPr lang="en-GB" sz="1800" b="0" dirty="0">
                    <a:solidFill>
                      <a:schemeClr val="tx2"/>
                    </a:solidFill>
                  </a:rPr>
                  <a:t>-170 to 170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800" b="0" dirty="0">
                    <a:solidFill>
                      <a:schemeClr val="tx2"/>
                    </a:solidFill>
                  </a:rPr>
                  <a:t>rad.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173EEFA-3792-9B38-EAE9-8944334E0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3424" y="1062717"/>
                <a:ext cx="6825345" cy="1782575"/>
              </a:xfrm>
              <a:blipFill>
                <a:blip r:embed="rId2"/>
                <a:stretch>
                  <a:fillRect l="-714" t="-3072" b="-15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2">
            <a:extLst>
              <a:ext uri="{FF2B5EF4-FFF2-40B4-BE49-F238E27FC236}">
                <a16:creationId xmlns:a16="http://schemas.microsoft.com/office/drawing/2014/main" id="{B9676F3E-C74F-BB8C-E6A2-0B91A6EC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677" y="233257"/>
            <a:ext cx="11376025" cy="548386"/>
          </a:xfrm>
        </p:spPr>
        <p:txBody>
          <a:bodyPr>
            <a:normAutofit fontScale="90000"/>
          </a:bodyPr>
          <a:lstStyle/>
          <a:p>
            <a:r>
              <a:rPr lang="en-IT" dirty="0"/>
              <a:t>Beam Beam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FEB04-2149-6109-D3A6-B1E773DAB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74" y="3187999"/>
            <a:ext cx="3394162" cy="1623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ABBBD9-EB0A-7AD2-4DC9-48804C886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50" y="3086921"/>
            <a:ext cx="2759726" cy="206732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FDB2B2C-F1DF-2913-DD29-4761B710FED8}"/>
              </a:ext>
            </a:extLst>
          </p:cNvPr>
          <p:cNvSpPr txBox="1">
            <a:spLocks/>
          </p:cNvSpPr>
          <p:nvPr/>
        </p:nvSpPr>
        <p:spPr>
          <a:xfrm>
            <a:off x="4048111" y="5154247"/>
            <a:ext cx="2421290" cy="425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2000" b="0" dirty="0">
                <a:solidFill>
                  <a:schemeClr val="accent3"/>
                </a:solidFill>
              </a:rPr>
              <a:t>Head-Tail Monitor </a:t>
            </a:r>
            <a:r>
              <a:rPr lang="en-GB" sz="2000" b="0" dirty="0">
                <a:solidFill>
                  <a:schemeClr val="accent3"/>
                </a:solidFill>
                <a:hlinkClick r:id="" action="ppaction://hlinkshowjump?jump=lastslide"/>
              </a:rPr>
              <a:t>[14]</a:t>
            </a:r>
            <a:endParaRPr lang="en-GB" sz="2000" b="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17CE45E-77CC-BE5F-147D-814D169FE4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837" y="5296982"/>
                <a:ext cx="3508324" cy="648451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2100" b="1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89000" indent="-2603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09675" indent="-2698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GB" sz="20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20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sz="2000" b="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000" b="0" dirty="0">
                    <a:solidFill>
                      <a:schemeClr val="tx2"/>
                    </a:solidFill>
                  </a:rPr>
                  <a:t>signals of consecutive acquisitions. A </a:t>
                </a:r>
                <a:r>
                  <a:rPr lang="en-GB" sz="2000" b="0" dirty="0">
                    <a:solidFill>
                      <a:schemeClr val="accent3"/>
                    </a:solidFill>
                  </a:rPr>
                  <a:t>multi-turn average </a:t>
                </a:r>
                <a:r>
                  <a:rPr lang="en-GB" sz="2000" b="0" dirty="0">
                    <a:solidFill>
                      <a:schemeClr val="tx2"/>
                    </a:solidFill>
                  </a:rPr>
                  <a:t>is used to retrieve the crabbing.</a:t>
                </a:r>
                <a:endParaRPr lang="en-GB" sz="2000" b="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17CE45E-77CC-BE5F-147D-814D169FE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7" y="5296982"/>
                <a:ext cx="3508324" cy="648451"/>
              </a:xfrm>
              <a:prstGeom prst="rect">
                <a:avLst/>
              </a:prstGeom>
              <a:blipFill>
                <a:blip r:embed="rId5"/>
                <a:stretch>
                  <a:fillRect l="-3826" t="-16981" r="-2609" b="-169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71879DB-A441-7497-C59D-A67924C4DA70}"/>
              </a:ext>
            </a:extLst>
          </p:cNvPr>
          <p:cNvSpPr/>
          <p:nvPr/>
        </p:nvSpPr>
        <p:spPr>
          <a:xfrm>
            <a:off x="166311" y="5256920"/>
            <a:ext cx="3633850" cy="722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7" name="Picture 16" descr="A purple and white logo&#10;&#10;Description automatically generated">
            <a:extLst>
              <a:ext uri="{FF2B5EF4-FFF2-40B4-BE49-F238E27FC236}">
                <a16:creationId xmlns:a16="http://schemas.microsoft.com/office/drawing/2014/main" id="{82F7507C-6106-19D9-86C6-1FC222373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79" y="6424843"/>
            <a:ext cx="880179" cy="3723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E65DFF-E543-2766-F8BE-44A0324A606E}"/>
              </a:ext>
            </a:extLst>
          </p:cNvPr>
          <p:cNvSpPr txBox="1">
            <a:spLocks/>
          </p:cNvSpPr>
          <p:nvPr/>
        </p:nvSpPr>
        <p:spPr>
          <a:xfrm>
            <a:off x="8106777" y="4972318"/>
            <a:ext cx="3505782" cy="6688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0" dirty="0">
                <a:solidFill>
                  <a:schemeClr val="accent3"/>
                </a:solidFill>
              </a:rPr>
              <a:t>Measured</a:t>
            </a:r>
            <a:r>
              <a:rPr lang="en-GB" sz="1200" b="0" dirty="0">
                <a:solidFill>
                  <a:schemeClr val="tx2"/>
                </a:solidFill>
              </a:rPr>
              <a:t> crabbing at the HT monitor location for B1.</a:t>
            </a:r>
          </a:p>
          <a:p>
            <a:pPr marL="0" indent="0">
              <a:buNone/>
            </a:pPr>
            <a:r>
              <a:rPr lang="en-GB" sz="1200" b="0" dirty="0">
                <a:solidFill>
                  <a:schemeClr val="accent3"/>
                </a:solidFill>
              </a:rPr>
              <a:t>The simulation is in perfect agreement with the data.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DE6A17-A770-3AD7-5DD9-51A51C2D7FD0}"/>
              </a:ext>
            </a:extLst>
          </p:cNvPr>
          <p:cNvSpPr/>
          <p:nvPr/>
        </p:nvSpPr>
        <p:spPr>
          <a:xfrm>
            <a:off x="8030402" y="4849075"/>
            <a:ext cx="3656331" cy="8482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C2C0A-9524-52DF-9D02-5C9C485537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27"/>
          <a:stretch/>
        </p:blipFill>
        <p:spPr>
          <a:xfrm>
            <a:off x="7671971" y="951119"/>
            <a:ext cx="4168230" cy="3809090"/>
          </a:xfrm>
          <a:prstGeom prst="rect">
            <a:avLst/>
          </a:prstGeom>
        </p:spPr>
      </p:pic>
      <p:sp>
        <p:nvSpPr>
          <p:cNvPr id="5" name="Right Arrow 1">
            <a:extLst>
              <a:ext uri="{FF2B5EF4-FFF2-40B4-BE49-F238E27FC236}">
                <a16:creationId xmlns:a16="http://schemas.microsoft.com/office/drawing/2014/main" id="{948F7F4A-617A-49C1-6450-E63039B9CCDB}"/>
              </a:ext>
            </a:extLst>
          </p:cNvPr>
          <p:cNvSpPr/>
          <p:nvPr/>
        </p:nvSpPr>
        <p:spPr>
          <a:xfrm>
            <a:off x="6512890" y="2900599"/>
            <a:ext cx="1160295" cy="4515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7724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33C136-0757-651A-38F3-6D3D032D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46" y="154036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crab SPS measurement discrepancies have been </a:t>
            </a:r>
            <a:r>
              <a:rPr lang="en-US" dirty="0">
                <a:solidFill>
                  <a:srgbClr val="0070C0"/>
                </a:solidFill>
              </a:rPr>
              <a:t>fully understood</a:t>
            </a:r>
          </a:p>
          <a:p>
            <a:r>
              <a:rPr lang="en-US" dirty="0"/>
              <a:t>The emittance growth was a coupling of impedance and noise through octupoles</a:t>
            </a:r>
          </a:p>
          <a:p>
            <a:r>
              <a:rPr lang="en-US" dirty="0"/>
              <a:t>The impedance was due to the SPS having significant beam transients and harmonics</a:t>
            </a:r>
          </a:p>
          <a:p>
            <a:r>
              <a:rPr lang="en-US" dirty="0"/>
              <a:t>The work on applying Chaos theory to beam dynamics is proving to be a very powerful technique allowing us to model</a:t>
            </a:r>
            <a:r>
              <a:rPr lang="en-US" dirty="0">
                <a:solidFill>
                  <a:srgbClr val="0070C0"/>
                </a:solidFill>
              </a:rPr>
              <a:t> far more turns than the brute force approach</a:t>
            </a:r>
          </a:p>
          <a:p>
            <a:r>
              <a:rPr lang="en-US" dirty="0">
                <a:solidFill>
                  <a:srgbClr val="0070C0"/>
                </a:solidFill>
              </a:rPr>
              <a:t>First crabbing measurement has been done in LHC </a:t>
            </a:r>
            <a:r>
              <a:rPr lang="en-US" dirty="0"/>
              <a:t>and will inform how we approach commissioning the crab cavities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8A655B-9672-0B77-667A-A8E8B817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661" y="0"/>
            <a:ext cx="10515600" cy="1325563"/>
          </a:xfrm>
        </p:spPr>
        <p:txBody>
          <a:bodyPr/>
          <a:lstStyle/>
          <a:p>
            <a:r>
              <a:rPr lang="en-US" dirty="0"/>
              <a:t>Crab Dynamics Summary and Outlook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55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A4EA-3D77-4A76-9C88-9474D3F6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262" y="-115521"/>
            <a:ext cx="10515600" cy="1325563"/>
          </a:xfrm>
        </p:spPr>
        <p:txBody>
          <a:bodyPr/>
          <a:lstStyle/>
          <a:p>
            <a:r>
              <a:rPr lang="en-GB" dirty="0"/>
              <a:t>Beam Gas Curtain: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03390-8683-4C7D-820B-D4E7EC8D6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72" y="1210042"/>
            <a:ext cx="10903360" cy="4863134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It is essential to be able to measure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beam size</a:t>
            </a:r>
            <a:r>
              <a:rPr lang="en-GB" dirty="0"/>
              <a:t> within accelerators to determine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emittance</a:t>
            </a:r>
            <a:r>
              <a:rPr lang="en-GB" dirty="0"/>
              <a:t> and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luminosity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Current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transverse</a:t>
            </a:r>
            <a:r>
              <a:rPr lang="en-GB" dirty="0"/>
              <a:t>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profile diagnostics </a:t>
            </a:r>
            <a:r>
              <a:rPr lang="en-GB" dirty="0"/>
              <a:t>for the LHC include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wire-scanners</a:t>
            </a:r>
            <a:r>
              <a:rPr lang="en-GB" dirty="0"/>
              <a:t> and 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BSRT</a:t>
            </a:r>
            <a:r>
              <a:rPr lang="en-GB" dirty="0"/>
              <a:t>, both of which have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limitations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High-Luminosity</a:t>
            </a:r>
            <a:r>
              <a:rPr lang="en-GB" dirty="0"/>
              <a:t> upgrade will introduce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new challenges</a:t>
            </a:r>
            <a:r>
              <a:rPr lang="en-GB" dirty="0"/>
              <a:t> for existing diagnostics.</a:t>
            </a:r>
          </a:p>
          <a:p>
            <a:pPr algn="l"/>
            <a:r>
              <a:rPr lang="en-GB" dirty="0"/>
              <a:t>The Beam Gas Curtain (BGC) is a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non-invasive</a:t>
            </a:r>
            <a:r>
              <a:rPr lang="en-GB" dirty="0"/>
              <a:t> beam profile monitor that works for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all stages </a:t>
            </a:r>
            <a:r>
              <a:rPr lang="en-GB" dirty="0"/>
              <a:t>of acceleration on the LHC.</a:t>
            </a:r>
          </a:p>
          <a:p>
            <a:pPr lvl="1"/>
            <a:r>
              <a:rPr lang="en-US" dirty="0"/>
              <a:t>It is the </a:t>
            </a:r>
            <a:r>
              <a:rPr lang="en-US" dirty="0">
                <a:solidFill>
                  <a:srgbClr val="5A5A5A"/>
                </a:solidFill>
              </a:rPr>
              <a:t>only</a:t>
            </a:r>
            <a:r>
              <a:rPr lang="en-US" dirty="0"/>
              <a:t> instrument able to acquire </a:t>
            </a:r>
            <a:r>
              <a:rPr lang="en-US" dirty="0">
                <a:solidFill>
                  <a:schemeClr val="bg2"/>
                </a:solidFill>
              </a:rPr>
              <a:t>lead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ion beam size measurements </a:t>
            </a:r>
            <a:r>
              <a:rPr lang="en-US" dirty="0"/>
              <a:t>at injection energy</a:t>
            </a:r>
            <a:r>
              <a:rPr lang="en-GB" dirty="0"/>
              <a:t>.</a:t>
            </a:r>
            <a:endParaRPr lang="en-US" dirty="0"/>
          </a:p>
          <a:p>
            <a:pPr lvl="1"/>
            <a:r>
              <a:rPr lang="en-US" dirty="0"/>
              <a:t>It is the only instrument able to acquire </a:t>
            </a:r>
            <a:r>
              <a:rPr lang="en-US" dirty="0">
                <a:solidFill>
                  <a:schemeClr val="bg2"/>
                </a:solidFill>
              </a:rPr>
              <a:t>proton and ion beam size measurement </a:t>
            </a:r>
            <a:r>
              <a:rPr lang="en-US" dirty="0">
                <a:solidFill>
                  <a:srgbClr val="5A5A5A"/>
                </a:solidFill>
              </a:rPr>
              <a:t>through the acceleration cycle</a:t>
            </a:r>
            <a:r>
              <a:rPr lang="en-GB" dirty="0"/>
              <a:t>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01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72D0-8D07-40E6-B2A9-C9ADFEC2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846" y="-150690"/>
            <a:ext cx="10515600" cy="1325563"/>
          </a:xfrm>
        </p:spPr>
        <p:txBody>
          <a:bodyPr/>
          <a:lstStyle/>
          <a:p>
            <a:r>
              <a:rPr lang="en-GB" dirty="0"/>
              <a:t>Gas Curtain Generation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5FA0E-027A-46F5-BFD6-5A4A04B9F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981074"/>
            <a:ext cx="3697263" cy="5029201"/>
          </a:xfrm>
        </p:spPr>
        <p:txBody>
          <a:bodyPr/>
          <a:lstStyle/>
          <a:p>
            <a:r>
              <a:rPr lang="en-GB" dirty="0"/>
              <a:t>Accelerate gas to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supersonic speeds</a:t>
            </a:r>
            <a:r>
              <a:rPr lang="en-GB" dirty="0"/>
              <a:t>.</a:t>
            </a:r>
          </a:p>
          <a:p>
            <a:r>
              <a:rPr lang="en-GB" dirty="0"/>
              <a:t>Collimate the profile using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skimmers</a:t>
            </a:r>
            <a:r>
              <a:rPr lang="en-GB" dirty="0"/>
              <a:t> to a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45 degrees</a:t>
            </a:r>
            <a:r>
              <a:rPr lang="en-GB" dirty="0"/>
              <a:t> thin curtain.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F36DB-C5F1-4DA1-B4FC-C152595EE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68" y="1010142"/>
            <a:ext cx="6601299" cy="26735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41BAA9C-9963-4775-B556-CFD9D1194B77}"/>
              </a:ext>
            </a:extLst>
          </p:cNvPr>
          <p:cNvGrpSpPr/>
          <p:nvPr/>
        </p:nvGrpSpPr>
        <p:grpSpPr>
          <a:xfrm>
            <a:off x="3903501" y="3740265"/>
            <a:ext cx="2520000" cy="2217091"/>
            <a:chOff x="3988761" y="3825240"/>
            <a:chExt cx="2520000" cy="2217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04AE4B-3341-4AFB-BDAA-EB67C86D7B8B}"/>
                </a:ext>
              </a:extLst>
            </p:cNvPr>
            <p:cNvSpPr txBox="1"/>
            <p:nvPr/>
          </p:nvSpPr>
          <p:spPr>
            <a:xfrm>
              <a:off x="3988762" y="3825240"/>
              <a:ext cx="2476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5"/>
                  </a:solidFill>
                </a:rPr>
                <a:t>Version 1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580B15-0C0D-4CD9-8DF1-5976CE8C2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761" y="4164687"/>
              <a:ext cx="2520000" cy="18776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DBDCFD-6030-4F7B-AB5F-EA56279A2331}"/>
              </a:ext>
            </a:extLst>
          </p:cNvPr>
          <p:cNvGrpSpPr/>
          <p:nvPr/>
        </p:nvGrpSpPr>
        <p:grpSpPr>
          <a:xfrm>
            <a:off x="6465772" y="3727565"/>
            <a:ext cx="2523103" cy="2229445"/>
            <a:chOff x="6559803" y="3825240"/>
            <a:chExt cx="2523103" cy="22294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4955ED-2CCA-4749-B7D9-73D83CFAF044}"/>
                </a:ext>
              </a:extLst>
            </p:cNvPr>
            <p:cNvSpPr txBox="1"/>
            <p:nvPr/>
          </p:nvSpPr>
          <p:spPr>
            <a:xfrm>
              <a:off x="6559803" y="3825240"/>
              <a:ext cx="2463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5"/>
                  </a:solidFill>
                </a:rPr>
                <a:t>Version 2</a:t>
              </a:r>
            </a:p>
          </p:txBody>
        </p:sp>
        <p:pic>
          <p:nvPicPr>
            <p:cNvPr id="18" name="Picture 1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24306F6-9DEC-4509-88FA-456D521B3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906" y="4164686"/>
              <a:ext cx="2520000" cy="18899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8DE2B-2E48-4284-90E8-229C81D9A7CB}"/>
              </a:ext>
            </a:extLst>
          </p:cNvPr>
          <p:cNvGrpSpPr/>
          <p:nvPr/>
        </p:nvGrpSpPr>
        <p:grpSpPr>
          <a:xfrm>
            <a:off x="9031146" y="3730029"/>
            <a:ext cx="2520001" cy="2229445"/>
            <a:chOff x="9117756" y="3825240"/>
            <a:chExt cx="2520001" cy="2229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059851-BD12-4E4A-BA2C-1EA2AA45262D}"/>
                </a:ext>
              </a:extLst>
            </p:cNvPr>
            <p:cNvSpPr txBox="1"/>
            <p:nvPr/>
          </p:nvSpPr>
          <p:spPr>
            <a:xfrm>
              <a:off x="9117756" y="3825240"/>
              <a:ext cx="2463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5"/>
                  </a:solidFill>
                </a:rPr>
                <a:t>Version 3</a:t>
              </a:r>
            </a:p>
          </p:txBody>
        </p:sp>
        <p:pic>
          <p:nvPicPr>
            <p:cNvPr id="19" name="Picture 18" descr="A picture containing indoor, engine&#10;&#10;Description automatically generated">
              <a:extLst>
                <a:ext uri="{FF2B5EF4-FFF2-40B4-BE49-F238E27FC236}">
                  <a16:creationId xmlns:a16="http://schemas.microsoft.com/office/drawing/2014/main" id="{DB637606-42D3-4F67-8C77-3E0422031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57" y="4164686"/>
              <a:ext cx="2520000" cy="1889999"/>
            </a:xfrm>
            <a:prstGeom prst="rect">
              <a:avLst/>
            </a:prstGeom>
          </p:spPr>
        </p:pic>
      </p:grp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34BA475-D9A4-46B4-AD8D-EA15ECCE8900}"/>
              </a:ext>
            </a:extLst>
          </p:cNvPr>
          <p:cNvSpPr txBox="1">
            <a:spLocks/>
          </p:cNvSpPr>
          <p:nvPr/>
        </p:nvSpPr>
        <p:spPr>
          <a:xfrm>
            <a:off x="816864" y="3836815"/>
            <a:ext cx="3086635" cy="21734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892" indent="-342892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18 years </a:t>
            </a:r>
            <a:r>
              <a:rPr lang="en-GB" dirty="0"/>
              <a:t>of research on gas jet technology.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BA16F-5CC7-0827-CC0B-858D2226C01C}"/>
              </a:ext>
            </a:extLst>
          </p:cNvPr>
          <p:cNvSpPr txBox="1"/>
          <p:nvPr/>
        </p:nvSpPr>
        <p:spPr>
          <a:xfrm>
            <a:off x="8929661" y="3314336"/>
            <a:ext cx="267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alpha val="50000"/>
                  </a:schemeClr>
                </a:solidFill>
              </a:rPr>
              <a:t>Credit: Bethany Spear</a:t>
            </a:r>
          </a:p>
        </p:txBody>
      </p:sp>
    </p:spTree>
    <p:extLst>
      <p:ext uri="{BB962C8B-B14F-4D97-AF65-F5344CB8AC3E}">
        <p14:creationId xmlns:p14="http://schemas.microsoft.com/office/powerpoint/2010/main" val="384780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1E1C1-47D0-405E-8D2E-5C7CDA55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556" y="365125"/>
            <a:ext cx="9550244" cy="1325563"/>
          </a:xfrm>
        </p:spPr>
        <p:txBody>
          <a:bodyPr/>
          <a:lstStyle/>
          <a:p>
            <a:r>
              <a:rPr lang="en-US" dirty="0"/>
              <a:t>Cockcroft HL-LHC activities</a:t>
            </a:r>
            <a:endParaRPr lang="en-GB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0551C0E-19C3-46AF-6409-C88DAC27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011" y="6501342"/>
            <a:ext cx="5010724" cy="275047"/>
          </a:xfrm>
        </p:spPr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HL-LHC-UK PhD and Graduate showcase 14/01/2025</a:t>
            </a: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BC551FB0-FE79-53C1-CD65-76606CE179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3324" y="1405814"/>
            <a:ext cx="2608378" cy="262294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524C3-E864-BCBA-B5CE-DDAF86D3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943" y="1351355"/>
            <a:ext cx="4139101" cy="24245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FB7944-C2F5-337C-419C-7F9A98FEC2ED}"/>
              </a:ext>
            </a:extLst>
          </p:cNvPr>
          <p:cNvGrpSpPr/>
          <p:nvPr/>
        </p:nvGrpSpPr>
        <p:grpSpPr>
          <a:xfrm>
            <a:off x="947616" y="4294356"/>
            <a:ext cx="10617580" cy="1843585"/>
            <a:chOff x="359702" y="3003798"/>
            <a:chExt cx="8279316" cy="1705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998BF7-CF9C-B302-5581-2A5D44032D25}"/>
                </a:ext>
              </a:extLst>
            </p:cNvPr>
            <p:cNvGrpSpPr/>
            <p:nvPr/>
          </p:nvGrpSpPr>
          <p:grpSpPr>
            <a:xfrm>
              <a:off x="359702" y="3003798"/>
              <a:ext cx="8279316" cy="1505456"/>
              <a:chOff x="359702" y="3003798"/>
              <a:chExt cx="8279316" cy="150545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424478-0E39-6550-1360-1698CDA24521}"/>
                  </a:ext>
                </a:extLst>
              </p:cNvPr>
              <p:cNvSpPr txBox="1"/>
              <p:nvPr/>
            </p:nvSpPr>
            <p:spPr>
              <a:xfrm rot="16200000">
                <a:off x="-145485" y="3570814"/>
                <a:ext cx="126428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/>
                  <a:t>Jk</a:t>
                </a:r>
                <a:r>
                  <a:rPr lang="en-GB" sz="1600" dirty="0"/>
                  <a:t> (arb. Units)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BB58FE-AA51-4790-BA09-B58DF77C6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267" b="-1"/>
              <a:stretch/>
            </p:blipFill>
            <p:spPr>
              <a:xfrm>
                <a:off x="612000" y="3003798"/>
                <a:ext cx="8027018" cy="1505456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604A50-4FAA-6306-7E12-9D5AB201848C}"/>
                </a:ext>
              </a:extLst>
            </p:cNvPr>
            <p:cNvSpPr txBox="1"/>
            <p:nvPr/>
          </p:nvSpPr>
          <p:spPr>
            <a:xfrm>
              <a:off x="3401373" y="4454991"/>
              <a:ext cx="24482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Frequency (MHz)</a:t>
              </a:r>
            </a:p>
          </p:txBody>
        </p:sp>
      </p:grpSp>
      <p:pic>
        <p:nvPicPr>
          <p:cNvPr id="11" name="Image 6" descr="CERN-logo_outline.jpg">
            <a:extLst>
              <a:ext uri="{FF2B5EF4-FFF2-40B4-BE49-F238E27FC236}">
                <a16:creationId xmlns:a16="http://schemas.microsoft.com/office/drawing/2014/main" id="{F771DB8A-B04F-7C69-42A1-F79A0FE67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200" y="6085252"/>
            <a:ext cx="649152" cy="638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1E4388-D1C8-6D94-C853-7E758E2F5439}"/>
              </a:ext>
            </a:extLst>
          </p:cNvPr>
          <p:cNvGrpSpPr/>
          <p:nvPr/>
        </p:nvGrpSpPr>
        <p:grpSpPr>
          <a:xfrm>
            <a:off x="1747484" y="6021287"/>
            <a:ext cx="3688317" cy="728805"/>
            <a:chOff x="1433602" y="4515965"/>
            <a:chExt cx="2766238" cy="546604"/>
          </a:xfrm>
        </p:grpSpPr>
        <p:pic>
          <p:nvPicPr>
            <p:cNvPr id="21" name="Picture 2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68EE055-46FA-419E-D7AA-DDA15EAF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1840" y="4586141"/>
              <a:ext cx="1068000" cy="4764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66282C-18EC-0F30-E24A-33FD8EA761CC}"/>
                </a:ext>
              </a:extLst>
            </p:cNvPr>
            <p:cNvSpPr/>
            <p:nvPr/>
          </p:nvSpPr>
          <p:spPr>
            <a:xfrm>
              <a:off x="1433602" y="4515965"/>
              <a:ext cx="597091" cy="546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F894F9-AD62-6D46-1D26-397E1695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5656" y="4690947"/>
              <a:ext cx="1541359" cy="230968"/>
            </a:xfrm>
            <a:prstGeom prst="rect">
              <a:avLst/>
            </a:prstGeom>
          </p:spPr>
        </p:pic>
      </p:grpSp>
      <p:pic>
        <p:nvPicPr>
          <p:cNvPr id="27" name="Picture 26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615B4CD1-F656-321D-DC0C-B42617D3D3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02" y="1544749"/>
            <a:ext cx="3222782" cy="241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9C096-D4D7-6645-8428-45ACC0D89EAE}"/>
              </a:ext>
            </a:extLst>
          </p:cNvPr>
          <p:cNvSpPr txBox="1"/>
          <p:nvPr/>
        </p:nvSpPr>
        <p:spPr>
          <a:xfrm>
            <a:off x="8945685" y="1098062"/>
            <a:ext cx="231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 Gas Curtain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F927-B5EE-22CF-488A-72F5B2D0BC40}"/>
              </a:ext>
            </a:extLst>
          </p:cNvPr>
          <p:cNvSpPr txBox="1"/>
          <p:nvPr/>
        </p:nvSpPr>
        <p:spPr>
          <a:xfrm>
            <a:off x="3888787" y="3880901"/>
            <a:ext cx="441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Crab cavity construction and beam dynamics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095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3B4E0-CE54-965F-484A-554EC36F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1DC5164-5C38-DE3F-8A86-29836B1FCEEA}"/>
              </a:ext>
            </a:extLst>
          </p:cNvPr>
          <p:cNvGrpSpPr/>
          <p:nvPr/>
        </p:nvGrpSpPr>
        <p:grpSpPr>
          <a:xfrm>
            <a:off x="6568728" y="1007779"/>
            <a:ext cx="5628351" cy="5422045"/>
            <a:chOff x="6568728" y="1007779"/>
            <a:chExt cx="5628351" cy="5422045"/>
          </a:xfrm>
        </p:grpSpPr>
        <p:pic>
          <p:nvPicPr>
            <p:cNvPr id="5" name="Picture 4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AC196A0F-4CB0-2FBB-C624-266F09662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8728" y="1007779"/>
              <a:ext cx="5153982" cy="53326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49AF69-C6ED-1835-C598-91CD2B3A3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649" y="5768340"/>
              <a:ext cx="665352" cy="66148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886970-6F30-8D6D-2241-61961FCE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62409" y="5601403"/>
              <a:ext cx="529591" cy="1669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2C7CB2-6653-40C5-653A-B51D8A75A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8656" y="5463274"/>
              <a:ext cx="488423" cy="1401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C15A37-CB17-BFFB-AB49-660FA812D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94301" y="5499593"/>
              <a:ext cx="131051" cy="41899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CF189F-E744-C688-F8FA-5656445B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231" y="-78919"/>
            <a:ext cx="10515600" cy="1325563"/>
          </a:xfrm>
        </p:spPr>
        <p:txBody>
          <a:bodyPr/>
          <a:lstStyle/>
          <a:p>
            <a:r>
              <a:rPr lang="en-GB" sz="3600" dirty="0"/>
              <a:t>UV and Visible Fluorescence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AAFF-5656-7DAF-770E-DB1A39F9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981075"/>
            <a:ext cx="5279136" cy="2544445"/>
          </a:xfrm>
        </p:spPr>
        <p:txBody>
          <a:bodyPr>
            <a:normAutofit/>
          </a:bodyPr>
          <a:lstStyle/>
          <a:p>
            <a:r>
              <a:rPr lang="en-GB" dirty="0"/>
              <a:t>Combining UV and visible measurements allows accurate measurements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every 40 seconds</a:t>
            </a:r>
            <a:r>
              <a:rPr lang="en-GB" dirty="0"/>
              <a:t>. </a:t>
            </a:r>
          </a:p>
          <a:p>
            <a:r>
              <a:rPr lang="en-GB" dirty="0"/>
              <a:t>Fluctuations within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±5% in emittance</a:t>
            </a:r>
            <a:r>
              <a:rPr lang="en-US" sz="2800" dirty="0">
                <a:latin typeface="Arial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089B77-0E01-2612-A9FA-53DD3D0E5139}"/>
              </a:ext>
            </a:extLst>
          </p:cNvPr>
          <p:cNvGrpSpPr/>
          <p:nvPr/>
        </p:nvGrpSpPr>
        <p:grpSpPr>
          <a:xfrm>
            <a:off x="7711524" y="1103298"/>
            <a:ext cx="3476516" cy="4793349"/>
            <a:chOff x="7711524" y="1103298"/>
            <a:chExt cx="3476516" cy="47933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FF393-0016-EE7B-1519-7BE443BF2CBB}"/>
                </a:ext>
              </a:extLst>
            </p:cNvPr>
            <p:cNvSpPr txBox="1"/>
            <p:nvPr/>
          </p:nvSpPr>
          <p:spPr>
            <a:xfrm>
              <a:off x="8701717" y="1103298"/>
              <a:ext cx="8880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1400" dirty="0">
                  <a:solidFill>
                    <a:schemeClr val="accent5"/>
                  </a:solidFill>
                  <a:latin typeface="Arial"/>
                </a:rPr>
                <a:t>#10084</a:t>
              </a:r>
              <a:endParaRPr lang="en-150" sz="1400" dirty="0">
                <a:solidFill>
                  <a:schemeClr val="accent5"/>
                </a:solidFill>
                <a:latin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017F9-D568-B703-C86F-42F62375DFD1}"/>
                </a:ext>
              </a:extLst>
            </p:cNvPr>
            <p:cNvSpPr txBox="1"/>
            <p:nvPr/>
          </p:nvSpPr>
          <p:spPr>
            <a:xfrm>
              <a:off x="7711524" y="5588870"/>
              <a:ext cx="34765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1400" dirty="0">
                  <a:solidFill>
                    <a:schemeClr val="accent5"/>
                  </a:solidFill>
                  <a:latin typeface="Arial"/>
                </a:rPr>
                <a:t>&gt;22h SB due to injectors unavailability</a:t>
              </a:r>
              <a:endParaRPr lang="en-150" sz="1400" dirty="0">
                <a:solidFill>
                  <a:schemeClr val="accent5"/>
                </a:solidFill>
                <a:latin typeface="Arial"/>
              </a:endParaRPr>
            </a:p>
          </p:txBody>
        </p:sp>
      </p:grpSp>
      <p:pic>
        <p:nvPicPr>
          <p:cNvPr id="19" name="Picture 18" descr="A blue and yellow image of a star&#10;&#10;Description automatically generated with medium confidence">
            <a:extLst>
              <a:ext uri="{FF2B5EF4-FFF2-40B4-BE49-F238E27FC236}">
                <a16:creationId xmlns:a16="http://schemas.microsoft.com/office/drawing/2014/main" id="{E5E5156C-88C2-C8E8-7256-B46B25E728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96" r="15329"/>
          <a:stretch/>
        </p:blipFill>
        <p:spPr>
          <a:xfrm>
            <a:off x="3924928" y="3525519"/>
            <a:ext cx="2710790" cy="2661987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4037B2-ED25-4451-9A4A-E5DF5CD407C6}"/>
              </a:ext>
            </a:extLst>
          </p:cNvPr>
          <p:cNvSpPr txBox="1">
            <a:spLocks/>
          </p:cNvSpPr>
          <p:nvPr/>
        </p:nvSpPr>
        <p:spPr>
          <a:xfrm>
            <a:off x="816864" y="3584291"/>
            <a:ext cx="3024760" cy="2544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892" indent="-342892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ts val="12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"/>
              </a:rPr>
              <a:t>Absolute values still compatible with experiment emittance scans.</a:t>
            </a:r>
            <a:endParaRPr lang="en-US" dirty="0"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55A0D7-8126-DCE3-36B0-6D9700E36D6F}"/>
              </a:ext>
            </a:extLst>
          </p:cNvPr>
          <p:cNvSpPr txBox="1"/>
          <p:nvPr/>
        </p:nvSpPr>
        <p:spPr>
          <a:xfrm>
            <a:off x="11033178" y="141649"/>
            <a:ext cx="10292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/>
                </a:solidFill>
              </a:rPr>
              <a:t>Proton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93520-5C64-41C2-61B1-4F818C77A04D}"/>
              </a:ext>
            </a:extLst>
          </p:cNvPr>
          <p:cNvSpPr txBox="1"/>
          <p:nvPr/>
        </p:nvSpPr>
        <p:spPr>
          <a:xfrm>
            <a:off x="9598130" y="6284595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Courtesy of D. Butti</a:t>
            </a:r>
          </a:p>
        </p:txBody>
      </p:sp>
    </p:spTree>
    <p:extLst>
      <p:ext uri="{BB962C8B-B14F-4D97-AF65-F5344CB8AC3E}">
        <p14:creationId xmlns:p14="http://schemas.microsoft.com/office/powerpoint/2010/main" val="333683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1A89-A34E-3214-B85B-07A63475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-103798"/>
            <a:ext cx="10515600" cy="1325563"/>
          </a:xfrm>
        </p:spPr>
        <p:txBody>
          <a:bodyPr/>
          <a:lstStyle/>
          <a:p>
            <a:r>
              <a:rPr lang="en-GB" dirty="0"/>
              <a:t>Highlights from 2024 Ion Run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BAD40-1023-88D6-075E-1BAFF53DF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981074"/>
            <a:ext cx="10871200" cy="1542741"/>
          </a:xfrm>
        </p:spPr>
        <p:txBody>
          <a:bodyPr>
            <a:normAutofit/>
          </a:bodyPr>
          <a:lstStyle/>
          <a:p>
            <a:r>
              <a:rPr lang="en-GB" dirty="0"/>
              <a:t>BGC continuously running throughout ion run, close to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operational instrument</a:t>
            </a:r>
            <a:r>
              <a:rPr lang="en-GB" dirty="0"/>
              <a:t>.</a:t>
            </a:r>
          </a:p>
          <a:p>
            <a:r>
              <a:rPr lang="en-GB" dirty="0"/>
              <a:t>Online average emittance measurements.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BC3E8-83EE-B9B4-40D8-F5E95907231E}"/>
              </a:ext>
            </a:extLst>
          </p:cNvPr>
          <p:cNvSpPr txBox="1"/>
          <p:nvPr/>
        </p:nvSpPr>
        <p:spPr>
          <a:xfrm>
            <a:off x="11033178" y="141649"/>
            <a:ext cx="10292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/>
                </a:solidFill>
              </a:rPr>
              <a:t>Ion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2D6E3-7263-F045-5E37-F06C2642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" y="2483985"/>
            <a:ext cx="6695817" cy="3637550"/>
          </a:xfrm>
          <a:prstGeom prst="rect">
            <a:avLst/>
          </a:prstGeom>
        </p:spPr>
      </p:pic>
      <p:pic>
        <p:nvPicPr>
          <p:cNvPr id="7" name="Picture 6" descr="A group of screens on a desk&#10;&#10;Description automatically generated">
            <a:extLst>
              <a:ext uri="{FF2B5EF4-FFF2-40B4-BE49-F238E27FC236}">
                <a16:creationId xmlns:a16="http://schemas.microsoft.com/office/drawing/2014/main" id="{F3546177-DC44-7646-5ACF-FD14D13D5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b="14604"/>
          <a:stretch/>
        </p:blipFill>
        <p:spPr>
          <a:xfrm>
            <a:off x="8242189" y="2523815"/>
            <a:ext cx="2898029" cy="272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08AC06-C4D7-6442-9B2C-62A5AF50A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451" y="5328920"/>
            <a:ext cx="3251200" cy="8805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AC7038-3AD1-7CEB-7403-2C4B67505AC6}"/>
              </a:ext>
            </a:extLst>
          </p:cNvPr>
          <p:cNvCxnSpPr>
            <a:cxnSpLocks/>
          </p:cNvCxnSpPr>
          <p:nvPr/>
        </p:nvCxnSpPr>
        <p:spPr>
          <a:xfrm flipV="1">
            <a:off x="8867251" y="4302760"/>
            <a:ext cx="812800" cy="10482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98CE2E-9E5F-9D26-87C3-E96201754FB4}"/>
              </a:ext>
            </a:extLst>
          </p:cNvPr>
          <p:cNvSpPr txBox="1"/>
          <p:nvPr/>
        </p:nvSpPr>
        <p:spPr>
          <a:xfrm>
            <a:off x="9598130" y="6284595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Courtesy of D. Butti</a:t>
            </a:r>
          </a:p>
        </p:txBody>
      </p:sp>
    </p:spTree>
    <p:extLst>
      <p:ext uri="{BB962C8B-B14F-4D97-AF65-F5344CB8AC3E}">
        <p14:creationId xmlns:p14="http://schemas.microsoft.com/office/powerpoint/2010/main" val="376629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65076-6BE0-27D1-5CC0-099D290F6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C3E8-11A8-6FBE-221A-1607802E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539" y="52510"/>
            <a:ext cx="10515600" cy="1325563"/>
          </a:xfrm>
        </p:spPr>
        <p:txBody>
          <a:bodyPr/>
          <a:lstStyle/>
          <a:p>
            <a:r>
              <a:rPr lang="en-GB" dirty="0"/>
              <a:t>BGC: Summary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910BB-E2C6-CE8A-6034-883F8E0F1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23" y="1219933"/>
            <a:ext cx="10515600" cy="4351338"/>
          </a:xfrm>
        </p:spPr>
        <p:txBody>
          <a:bodyPr>
            <a:noAutofit/>
          </a:bodyPr>
          <a:lstStyle/>
          <a:p>
            <a:pPr marL="590536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500" dirty="0"/>
              <a:t>BGC performance as emittance monitor thoroughly assessed in 2024; talks e.g. at IPAC’24, IBIC 2024 and IPAC’25.</a:t>
            </a:r>
          </a:p>
          <a:p>
            <a:pPr marL="590536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500" dirty="0"/>
              <a:t>Achievements with </a:t>
            </a:r>
            <a:r>
              <a:rPr lang="en-GB" sz="2500" dirty="0">
                <a:solidFill>
                  <a:schemeClr val="accent1">
                    <a:lumMod val="75000"/>
                  </a:schemeClr>
                </a:solidFill>
              </a:rPr>
              <a:t>proton beams</a:t>
            </a:r>
            <a:r>
              <a:rPr lang="en-GB" sz="2500" dirty="0"/>
              <a:t>.</a:t>
            </a:r>
            <a:endParaRPr lang="en-GB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Accurate + reproducible measurements for horizontal direction in stable beams.</a:t>
            </a: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Combined UV-visible operation provides the best option for the entire fill.</a:t>
            </a:r>
          </a:p>
          <a:p>
            <a:pPr marL="590536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500" dirty="0"/>
              <a:t>Achievements with </a:t>
            </a:r>
            <a:r>
              <a:rPr lang="en-GB" sz="2500" dirty="0">
                <a:solidFill>
                  <a:schemeClr val="accent1">
                    <a:lumMod val="75000"/>
                  </a:schemeClr>
                </a:solidFill>
              </a:rPr>
              <a:t>ion beams</a:t>
            </a:r>
            <a:r>
              <a:rPr lang="en-GB" sz="2500" dirty="0"/>
              <a:t>.</a:t>
            </a:r>
            <a:endParaRPr lang="en-GB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Stronger fluorescence and larger sizes simplifies BGC operation.</a:t>
            </a: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Effective online emittance monitoring during ion physics production.</a:t>
            </a:r>
          </a:p>
          <a:p>
            <a:pPr marL="590536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500" dirty="0"/>
              <a:t>Excellent basis for healthcare applications (£340k JetDose award)</a:t>
            </a:r>
          </a:p>
          <a:p>
            <a:pPr marL="590536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500" u="sng" dirty="0"/>
              <a:t>Next</a:t>
            </a:r>
            <a:r>
              <a:rPr lang="en-GB" sz="2500" dirty="0"/>
              <a:t>: </a:t>
            </a: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Install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</a:rPr>
              <a:t>second BGC</a:t>
            </a:r>
            <a:r>
              <a:rPr lang="en-GB" sz="2100" dirty="0"/>
              <a:t> monitor for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</a:rPr>
              <a:t>Beam 2</a:t>
            </a:r>
            <a:r>
              <a:rPr lang="en-GB" sz="2100" dirty="0"/>
              <a:t> during LS3.</a:t>
            </a: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sz="2100" dirty="0"/>
              <a:t>Very high interested to use BGC to optimize machine performance, measure cross sections, and for advanced applications such as halo imaging and control.</a:t>
            </a:r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GB" sz="2100" dirty="0"/>
          </a:p>
          <a:p>
            <a:pPr marL="990575" lvl="1" indent="-38099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8505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C4ED6B-BC6D-2AE6-4C79-F07D10EC0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584" y="163805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HL-LHC-UK at Cockcroft has continued to make critical contributions to the HL-LHC project at CERN.</a:t>
            </a:r>
          </a:p>
          <a:p>
            <a:r>
              <a:rPr lang="en-US" dirty="0">
                <a:solidFill>
                  <a:srgbClr val="0070C0"/>
                </a:solidFill>
              </a:rPr>
              <a:t>RFD Crab prototype now installed in SPS, and 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DQW series is being assembled</a:t>
            </a:r>
          </a:p>
          <a:p>
            <a:r>
              <a:rPr lang="en-US" dirty="0">
                <a:solidFill>
                  <a:srgbClr val="C00000"/>
                </a:solidFill>
              </a:rPr>
              <a:t>We have understood and can replicate all crab SPS test results</a:t>
            </a:r>
          </a:p>
          <a:p>
            <a:r>
              <a:rPr lang="en-US" dirty="0"/>
              <a:t>BGC has had a very successful run in LHC showing the power of this critical tool.</a:t>
            </a:r>
          </a:p>
          <a:p>
            <a:r>
              <a:rPr lang="en-US" dirty="0">
                <a:solidFill>
                  <a:srgbClr val="0070C0"/>
                </a:solidFill>
              </a:rPr>
              <a:t>Have been asked to prepare a bid to STFC this year to focus on benefit realization, to capitalize on what we have delivered for HL-LHC-UK</a:t>
            </a:r>
          </a:p>
          <a:p>
            <a:r>
              <a:rPr lang="en-US" dirty="0">
                <a:solidFill>
                  <a:srgbClr val="C00000"/>
                </a:solidFill>
              </a:rPr>
              <a:t>Will fund UK staff to take part in commissioning of UK equipment on HL-LHC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42EF3-2A75-1599-2122-E79875E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0" y="365125"/>
            <a:ext cx="85598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HL-LHC-UK Conclusions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3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404631-09EF-32F7-8A3B-443AA98C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A4794D-9C7C-BBCF-C2AF-70FC4E9A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231" y="-64721"/>
            <a:ext cx="10515600" cy="1325563"/>
          </a:xfrm>
        </p:spPr>
        <p:txBody>
          <a:bodyPr/>
          <a:lstStyle/>
          <a:p>
            <a:r>
              <a:rPr lang="en-US" dirty="0"/>
              <a:t>SPS RFD crab cavity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B1E12-4530-C0B6-7135-8B8B6A11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1"/>
          <a:stretch/>
        </p:blipFill>
        <p:spPr>
          <a:xfrm>
            <a:off x="1699812" y="981277"/>
            <a:ext cx="8596957" cy="49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8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571D-0A00-45A4-2E86-D5AE4C52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154" y="16281"/>
            <a:ext cx="10515600" cy="1325563"/>
          </a:xfrm>
        </p:spPr>
        <p:txBody>
          <a:bodyPr/>
          <a:lstStyle/>
          <a:p>
            <a:r>
              <a:rPr lang="en-GB" sz="4267" dirty="0"/>
              <a:t>RFD cryomodule in SM18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0FB9B-1FF3-F914-5C91-3A12ABB7B9DF}"/>
              </a:ext>
            </a:extLst>
          </p:cNvPr>
          <p:cNvSpPr txBox="1"/>
          <p:nvPr/>
        </p:nvSpPr>
        <p:spPr>
          <a:xfrm>
            <a:off x="81142" y="3583620"/>
            <a:ext cx="3849996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2133" dirty="0">
                <a:solidFill>
                  <a:schemeClr val="accent5"/>
                </a:solidFill>
              </a:rPr>
              <a:t>Intensive testing program implemented in SM18 bunker to allow full verification of RFD CM.</a:t>
            </a:r>
          </a:p>
          <a:p>
            <a:pPr marL="380990" indent="-38099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2133" dirty="0">
                <a:solidFill>
                  <a:schemeClr val="accent5"/>
                </a:solidFill>
              </a:rPr>
              <a:t>Validation of the cryomodule at 2K required before the installation in the SPS.</a:t>
            </a:r>
          </a:p>
          <a:p>
            <a:pPr>
              <a:buClr>
                <a:schemeClr val="accent6"/>
              </a:buClr>
            </a:pPr>
            <a:endParaRPr lang="en-GB" sz="2133" dirty="0">
              <a:solidFill>
                <a:schemeClr val="accent5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7B4BE9-3DB3-9BA9-5861-886AD59E95F0}"/>
              </a:ext>
            </a:extLst>
          </p:cNvPr>
          <p:cNvSpPr txBox="1">
            <a:spLocks/>
          </p:cNvSpPr>
          <p:nvPr/>
        </p:nvSpPr>
        <p:spPr>
          <a:xfrm>
            <a:off x="2104495" y="2900025"/>
            <a:ext cx="3264975" cy="68359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Arrival in SMS18 (23</a:t>
            </a:r>
            <a:r>
              <a:rPr lang="en-US" sz="1600" baseline="30000" dirty="0">
                <a:solidFill>
                  <a:schemeClr val="tx1"/>
                </a:solidFill>
              </a:rPr>
              <a:t>rd</a:t>
            </a:r>
            <a:r>
              <a:rPr lang="en-US" sz="1600" dirty="0">
                <a:solidFill>
                  <a:schemeClr val="tx1"/>
                </a:solidFill>
              </a:rPr>
              <a:t> Oct 23)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029FF-F0DC-C347-ADEB-34B179AF78C6}"/>
              </a:ext>
            </a:extLst>
          </p:cNvPr>
          <p:cNvGrpSpPr/>
          <p:nvPr/>
        </p:nvGrpSpPr>
        <p:grpSpPr>
          <a:xfrm>
            <a:off x="2254485" y="1289025"/>
            <a:ext cx="7108331" cy="4507664"/>
            <a:chOff x="2648790" y="1511032"/>
            <a:chExt cx="4518154" cy="307331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43D0FE-BEB7-A3B7-732C-7512B42A4618}"/>
                </a:ext>
              </a:extLst>
            </p:cNvPr>
            <p:cNvSpPr/>
            <p:nvPr/>
          </p:nvSpPr>
          <p:spPr>
            <a:xfrm>
              <a:off x="3994531" y="3154413"/>
              <a:ext cx="1980567" cy="12225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C88FC8-28A3-8D1F-9EC5-5BB9CE4C891C}"/>
                </a:ext>
              </a:extLst>
            </p:cNvPr>
            <p:cNvSpPr/>
            <p:nvPr/>
          </p:nvSpPr>
          <p:spPr>
            <a:xfrm>
              <a:off x="2648790" y="2726476"/>
              <a:ext cx="1976512" cy="209199"/>
            </a:xfrm>
            <a:custGeom>
              <a:avLst/>
              <a:gdLst>
                <a:gd name="connsiteX0" fmla="*/ 0 w 1976512"/>
                <a:gd name="connsiteY0" fmla="*/ 0 h 209199"/>
                <a:gd name="connsiteX1" fmla="*/ 1976512 w 1976512"/>
                <a:gd name="connsiteY1" fmla="*/ 0 h 209199"/>
                <a:gd name="connsiteX2" fmla="*/ 1976512 w 1976512"/>
                <a:gd name="connsiteY2" fmla="*/ 209199 h 209199"/>
                <a:gd name="connsiteX3" fmla="*/ 0 w 1976512"/>
                <a:gd name="connsiteY3" fmla="*/ 209199 h 209199"/>
                <a:gd name="connsiteX4" fmla="*/ 0 w 1976512"/>
                <a:gd name="connsiteY4" fmla="*/ 0 h 2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512" h="209199">
                  <a:moveTo>
                    <a:pt x="0" y="0"/>
                  </a:moveTo>
                  <a:lnTo>
                    <a:pt x="1976512" y="0"/>
                  </a:lnTo>
                  <a:lnTo>
                    <a:pt x="1976512" y="209199"/>
                  </a:lnTo>
                  <a:lnTo>
                    <a:pt x="0" y="2091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0" rIns="76200" bIns="0" numCol="1" spcCol="1270" anchor="b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056018-8B28-A743-2A4A-00BDE9480BAA}"/>
                </a:ext>
              </a:extLst>
            </p:cNvPr>
            <p:cNvSpPr/>
            <p:nvPr/>
          </p:nvSpPr>
          <p:spPr>
            <a:xfrm>
              <a:off x="2648790" y="1668897"/>
              <a:ext cx="1979927" cy="1272069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1B57C49-7E43-B3F0-1EF1-512BABA864E0}"/>
                </a:ext>
              </a:extLst>
            </p:cNvPr>
            <p:cNvSpPr/>
            <p:nvPr/>
          </p:nvSpPr>
          <p:spPr>
            <a:xfrm>
              <a:off x="5032483" y="2726476"/>
              <a:ext cx="1976512" cy="209199"/>
            </a:xfrm>
            <a:custGeom>
              <a:avLst/>
              <a:gdLst>
                <a:gd name="connsiteX0" fmla="*/ 0 w 1976512"/>
                <a:gd name="connsiteY0" fmla="*/ 0 h 209199"/>
                <a:gd name="connsiteX1" fmla="*/ 1976512 w 1976512"/>
                <a:gd name="connsiteY1" fmla="*/ 0 h 209199"/>
                <a:gd name="connsiteX2" fmla="*/ 1976512 w 1976512"/>
                <a:gd name="connsiteY2" fmla="*/ 209199 h 209199"/>
                <a:gd name="connsiteX3" fmla="*/ 0 w 1976512"/>
                <a:gd name="connsiteY3" fmla="*/ 209199 h 209199"/>
                <a:gd name="connsiteX4" fmla="*/ 0 w 1976512"/>
                <a:gd name="connsiteY4" fmla="*/ 0 h 2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512" h="209199">
                  <a:moveTo>
                    <a:pt x="0" y="0"/>
                  </a:moveTo>
                  <a:lnTo>
                    <a:pt x="1976512" y="0"/>
                  </a:lnTo>
                  <a:lnTo>
                    <a:pt x="1976512" y="209199"/>
                  </a:lnTo>
                  <a:lnTo>
                    <a:pt x="0" y="2091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0" rIns="76200" bIns="0" numCol="1" spcCol="1270" anchor="b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3441C0-86EA-699C-AA3C-2233AF05EA01}"/>
                </a:ext>
              </a:extLst>
            </p:cNvPr>
            <p:cNvSpPr/>
            <p:nvPr/>
          </p:nvSpPr>
          <p:spPr>
            <a:xfrm>
              <a:off x="5032483" y="1668897"/>
              <a:ext cx="1979927" cy="1272069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382C04B-DD19-D519-F75A-6019023213A3}"/>
                </a:ext>
              </a:extLst>
            </p:cNvPr>
            <p:cNvSpPr/>
            <p:nvPr/>
          </p:nvSpPr>
          <p:spPr>
            <a:xfrm>
              <a:off x="3840636" y="4369857"/>
              <a:ext cx="1976512" cy="209199"/>
            </a:xfrm>
            <a:custGeom>
              <a:avLst/>
              <a:gdLst>
                <a:gd name="connsiteX0" fmla="*/ 0 w 1976512"/>
                <a:gd name="connsiteY0" fmla="*/ 0 h 209199"/>
                <a:gd name="connsiteX1" fmla="*/ 1976512 w 1976512"/>
                <a:gd name="connsiteY1" fmla="*/ 0 h 209199"/>
                <a:gd name="connsiteX2" fmla="*/ 1976512 w 1976512"/>
                <a:gd name="connsiteY2" fmla="*/ 209199 h 209199"/>
                <a:gd name="connsiteX3" fmla="*/ 0 w 1976512"/>
                <a:gd name="connsiteY3" fmla="*/ 209199 h 209199"/>
                <a:gd name="connsiteX4" fmla="*/ 0 w 1976512"/>
                <a:gd name="connsiteY4" fmla="*/ 0 h 2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512" h="209199">
                  <a:moveTo>
                    <a:pt x="0" y="0"/>
                  </a:moveTo>
                  <a:lnTo>
                    <a:pt x="1976512" y="0"/>
                  </a:lnTo>
                  <a:lnTo>
                    <a:pt x="1976512" y="209199"/>
                  </a:lnTo>
                  <a:lnTo>
                    <a:pt x="0" y="2091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0" rIns="76200" bIns="0" numCol="1" spcCol="1270" anchor="b" anchorCtr="0">
              <a:noAutofit/>
            </a:bodyPr>
            <a:lstStyle/>
            <a:p>
              <a:pPr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1389A3-8C47-C978-50BE-9FF6D2EA83DE}"/>
                </a:ext>
              </a:extLst>
            </p:cNvPr>
            <p:cNvSpPr/>
            <p:nvPr/>
          </p:nvSpPr>
          <p:spPr>
            <a:xfrm>
              <a:off x="3840636" y="3312277"/>
              <a:ext cx="1979927" cy="1272069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3EE4ED-D23D-C9E0-6800-3CC7652B82A2}"/>
                </a:ext>
              </a:extLst>
            </p:cNvPr>
            <p:cNvSpPr/>
            <p:nvPr/>
          </p:nvSpPr>
          <p:spPr>
            <a:xfrm>
              <a:off x="2802685" y="1511032"/>
              <a:ext cx="1980567" cy="1222593"/>
            </a:xfrm>
            <a:prstGeom prst="rect">
              <a:avLst/>
            </a:prstGeom>
            <a:blipFill rotWithShape="1">
              <a:blip r:embed="rId2"/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80C756-8D64-6169-0D24-A5A7E90EC808}"/>
                </a:ext>
              </a:extLst>
            </p:cNvPr>
            <p:cNvSpPr/>
            <p:nvPr/>
          </p:nvSpPr>
          <p:spPr>
            <a:xfrm>
              <a:off x="5186377" y="1511032"/>
              <a:ext cx="1980567" cy="1222593"/>
            </a:xfrm>
            <a:prstGeom prst="rect">
              <a:avLst/>
            </a:prstGeom>
            <a:blipFill rotWithShape="1">
              <a:blip r:embed="rId3"/>
              <a:srcRect/>
              <a:stretch>
                <a:fillRect t="-12000" b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40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48DA16D-97A7-D47D-B494-F88E94FD3002}"/>
              </a:ext>
            </a:extLst>
          </p:cNvPr>
          <p:cNvSpPr/>
          <p:nvPr/>
        </p:nvSpPr>
        <p:spPr>
          <a:xfrm>
            <a:off x="7973987" y="3729485"/>
            <a:ext cx="3115991" cy="179319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E71ED7-1BD5-A7F4-1EDE-731597A1DD76}"/>
              </a:ext>
            </a:extLst>
          </p:cNvPr>
          <p:cNvSpPr/>
          <p:nvPr/>
        </p:nvSpPr>
        <p:spPr>
          <a:xfrm>
            <a:off x="7718074" y="3930932"/>
            <a:ext cx="3114984" cy="1865757"/>
          </a:xfrm>
          <a:prstGeom prst="rect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4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E7FA53-5C2E-660B-22CA-5D48E95EE715}"/>
              </a:ext>
            </a:extLst>
          </p:cNvPr>
          <p:cNvSpPr txBox="1">
            <a:spLocks/>
          </p:cNvSpPr>
          <p:nvPr/>
        </p:nvSpPr>
        <p:spPr>
          <a:xfrm>
            <a:off x="5848839" y="2891236"/>
            <a:ext cx="3030383" cy="68359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1</a:t>
            </a:r>
            <a:r>
              <a:rPr lang="en-US" sz="1600" baseline="30000" dirty="0">
                <a:solidFill>
                  <a:schemeClr val="tx1"/>
                </a:solidFill>
              </a:rPr>
              <a:t>st</a:t>
            </a:r>
            <a:r>
              <a:rPr lang="en-US" sz="1600" dirty="0">
                <a:solidFill>
                  <a:schemeClr val="tx1"/>
                </a:solidFill>
              </a:rPr>
              <a:t> inspection (23</a:t>
            </a:r>
            <a:r>
              <a:rPr lang="en-US" sz="1600" baseline="30000" dirty="0">
                <a:solidFill>
                  <a:schemeClr val="tx1"/>
                </a:solidFill>
              </a:rPr>
              <a:t>rd</a:t>
            </a:r>
            <a:r>
              <a:rPr lang="en-US" sz="1600" dirty="0">
                <a:solidFill>
                  <a:schemeClr val="tx1"/>
                </a:solidFill>
              </a:rPr>
              <a:t> Oct 23)</a:t>
            </a:r>
          </a:p>
        </p:txBody>
      </p:sp>
      <p:pic>
        <p:nvPicPr>
          <p:cNvPr id="30" name="Image 13">
            <a:extLst>
              <a:ext uri="{FF2B5EF4-FFF2-40B4-BE49-F238E27FC236}">
                <a16:creationId xmlns:a16="http://schemas.microsoft.com/office/drawing/2014/main" id="{F10779EE-ACC8-D00C-E067-738226276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85" b="18759"/>
          <a:stretch/>
        </p:blipFill>
        <p:spPr>
          <a:xfrm>
            <a:off x="4371718" y="3697563"/>
            <a:ext cx="3109609" cy="183471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099D333-BC7E-87F3-C256-342A58C875E4}"/>
              </a:ext>
            </a:extLst>
          </p:cNvPr>
          <p:cNvSpPr txBox="1">
            <a:spLocks/>
          </p:cNvSpPr>
          <p:nvPr/>
        </p:nvSpPr>
        <p:spPr>
          <a:xfrm>
            <a:off x="4129594" y="5333189"/>
            <a:ext cx="3165891" cy="68359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67" dirty="0">
                <a:solidFill>
                  <a:schemeClr val="tx1"/>
                </a:solidFill>
              </a:rPr>
              <a:t>Welding of lines + NDT (7</a:t>
            </a:r>
            <a:r>
              <a:rPr lang="en-US" sz="1467" baseline="30000" dirty="0">
                <a:solidFill>
                  <a:schemeClr val="tx1"/>
                </a:solidFill>
              </a:rPr>
              <a:t>th</a:t>
            </a:r>
            <a:r>
              <a:rPr lang="en-US" sz="1467" dirty="0">
                <a:solidFill>
                  <a:schemeClr val="tx1"/>
                </a:solidFill>
              </a:rPr>
              <a:t> Nov 23)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7A8F3A-8BCD-165B-456D-948A378D9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4" y="3687959"/>
            <a:ext cx="3115991" cy="1834716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29EA7FE-1C15-5DBB-C925-C905C6992000}"/>
              </a:ext>
            </a:extLst>
          </p:cNvPr>
          <p:cNvSpPr txBox="1">
            <a:spLocks/>
          </p:cNvSpPr>
          <p:nvPr/>
        </p:nvSpPr>
        <p:spPr>
          <a:xfrm>
            <a:off x="7737238" y="5323827"/>
            <a:ext cx="3165891" cy="68359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67" dirty="0">
                <a:solidFill>
                  <a:schemeClr val="tx1"/>
                </a:solidFill>
              </a:rPr>
              <a:t>Alignment and CRG (10</a:t>
            </a:r>
            <a:r>
              <a:rPr lang="en-US" sz="1467" baseline="30000" dirty="0">
                <a:solidFill>
                  <a:schemeClr val="tx1"/>
                </a:solidFill>
              </a:rPr>
              <a:t>th</a:t>
            </a:r>
            <a:r>
              <a:rPr lang="en-US" sz="1467" dirty="0">
                <a:solidFill>
                  <a:schemeClr val="tx1"/>
                </a:solidFill>
              </a:rPr>
              <a:t> Nov 23)</a:t>
            </a:r>
          </a:p>
        </p:txBody>
      </p:sp>
    </p:spTree>
    <p:extLst>
      <p:ext uri="{BB962C8B-B14F-4D97-AF65-F5344CB8AC3E}">
        <p14:creationId xmlns:p14="http://schemas.microsoft.com/office/powerpoint/2010/main" val="349663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A6EF-4ED1-E43C-031E-54A29057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645" y="-25637"/>
            <a:ext cx="10059619" cy="1325563"/>
          </a:xfrm>
        </p:spPr>
        <p:txBody>
          <a:bodyPr/>
          <a:lstStyle/>
          <a:p>
            <a:r>
              <a:rPr lang="en-US" sz="3733" dirty="0"/>
              <a:t>Issues on initial testing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C1CE-D21C-5E60-35C5-1E8671FEA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002801"/>
            <a:ext cx="10560000" cy="1696032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GB" sz="3867" b="1" dirty="0"/>
              <a:t>2 critical NCRs </a:t>
            </a:r>
            <a:r>
              <a:rPr lang="en-GB" sz="3867" dirty="0"/>
              <a:t>postponing the installation at SPS (YETS 24-25).</a:t>
            </a:r>
          </a:p>
          <a:p>
            <a:pPr lvl="1" algn="l">
              <a:lnSpc>
                <a:spcPct val="120000"/>
              </a:lnSpc>
            </a:pPr>
            <a:r>
              <a:rPr lang="en-US" sz="3467" dirty="0"/>
              <a:t>Tilt of the FPC on CAV 1 – short circuit.</a:t>
            </a:r>
          </a:p>
          <a:p>
            <a:pPr lvl="1" algn="l"/>
            <a:r>
              <a:rPr lang="en-US" sz="3467" dirty="0"/>
              <a:t>Tilt &amp; Vacuum leak on the FPC of CAV 2.</a:t>
            </a:r>
          </a:p>
          <a:p>
            <a:pPr marL="0" indent="0">
              <a:buNone/>
            </a:pPr>
            <a:endParaRPr lang="en-GB" sz="3733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A64F5-CE31-74EE-CE8A-FB99B80B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K. Turaj, 14th HL-LHC Collaboration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3DC84-73D7-FF90-5455-E15723C8E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16" r="10529" b="12191"/>
          <a:stretch/>
        </p:blipFill>
        <p:spPr>
          <a:xfrm>
            <a:off x="7924279" y="2314445"/>
            <a:ext cx="1677371" cy="2813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A94AF-8CC3-85DF-E6B1-48B71DB568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8267" y="2415584"/>
            <a:ext cx="3062756" cy="29019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615C73-8A71-DE8A-F9F5-A0A2336608E2}"/>
              </a:ext>
            </a:extLst>
          </p:cNvPr>
          <p:cNvCxnSpPr>
            <a:cxnSpLocks/>
          </p:cNvCxnSpPr>
          <p:nvPr/>
        </p:nvCxnSpPr>
        <p:spPr>
          <a:xfrm flipH="1">
            <a:off x="8980513" y="3260100"/>
            <a:ext cx="914711" cy="162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40EE26-6DA6-D11A-2361-99AE2707CBEA}"/>
              </a:ext>
            </a:extLst>
          </p:cNvPr>
          <p:cNvSpPr txBox="1"/>
          <p:nvPr/>
        </p:nvSpPr>
        <p:spPr>
          <a:xfrm>
            <a:off x="9895223" y="277466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Cavity 2, FPC</a:t>
            </a:r>
          </a:p>
          <a:p>
            <a:r>
              <a:rPr lang="en-US" sz="1600" dirty="0"/>
              <a:t>Vacuum leak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553B3-A912-5A0F-9630-18FC6CE9F09A}"/>
              </a:ext>
            </a:extLst>
          </p:cNvPr>
          <p:cNvSpPr txBox="1"/>
          <p:nvPr/>
        </p:nvSpPr>
        <p:spPr>
          <a:xfrm>
            <a:off x="3685723" y="3032975"/>
            <a:ext cx="161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Cavity 1, FPC short circuit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F74725-340C-D9D5-F3A6-B74F17FD8326}"/>
              </a:ext>
            </a:extLst>
          </p:cNvPr>
          <p:cNvCxnSpPr>
            <a:cxnSpLocks/>
          </p:cNvCxnSpPr>
          <p:nvPr/>
        </p:nvCxnSpPr>
        <p:spPr>
          <a:xfrm>
            <a:off x="5016075" y="3402308"/>
            <a:ext cx="576064" cy="775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1DD24-5176-A21B-4CB4-22B5E296A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81" y="2954198"/>
            <a:ext cx="1882835" cy="1671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1405D4-CC00-0489-ECF9-2E245977690E}"/>
              </a:ext>
            </a:extLst>
          </p:cNvPr>
          <p:cNvSpPr txBox="1"/>
          <p:nvPr/>
        </p:nvSpPr>
        <p:spPr>
          <a:xfrm>
            <a:off x="3724236" y="5469333"/>
            <a:ext cx="2053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NCR: EDMS 2995980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F3CD46-06DB-E0F8-B414-A928272B7736}"/>
              </a:ext>
            </a:extLst>
          </p:cNvPr>
          <p:cNvSpPr txBox="1"/>
          <p:nvPr/>
        </p:nvSpPr>
        <p:spPr>
          <a:xfrm>
            <a:off x="7924279" y="5469333"/>
            <a:ext cx="2053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NCR: EDMS 2995891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6ED3A-AE26-8097-2C85-9F54A2572568}"/>
              </a:ext>
            </a:extLst>
          </p:cNvPr>
          <p:cNvSpPr txBox="1"/>
          <p:nvPr/>
        </p:nvSpPr>
        <p:spPr>
          <a:xfrm>
            <a:off x="2043645" y="3215812"/>
            <a:ext cx="63350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X-ray</a:t>
            </a:r>
          </a:p>
        </p:txBody>
      </p:sp>
    </p:spTree>
    <p:extLst>
      <p:ext uri="{BB962C8B-B14F-4D97-AF65-F5344CB8AC3E}">
        <p14:creationId xmlns:p14="http://schemas.microsoft.com/office/powerpoint/2010/main" val="94062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B8A7-97DC-6D5E-6362-428A0409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61" y="-96806"/>
            <a:ext cx="10515600" cy="1325563"/>
          </a:xfrm>
        </p:spPr>
        <p:txBody>
          <a:bodyPr/>
          <a:lstStyle/>
          <a:p>
            <a:r>
              <a:rPr lang="en-US" dirty="0"/>
              <a:t>RF Conditioning and Voltage ramp-up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5FD0-34CF-F07E-B3ED-261B0968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050366"/>
            <a:ext cx="10560000" cy="1057671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RF conditioning of CAV 2 completed much faster than 1</a:t>
            </a:r>
            <a:r>
              <a:rPr lang="en-US" sz="2400" baseline="30000" dirty="0"/>
              <a:t>st</a:t>
            </a:r>
            <a:r>
              <a:rPr lang="en-US" sz="2400" dirty="0"/>
              <a:t> time (~2 weeks).</a:t>
            </a:r>
          </a:p>
          <a:p>
            <a:pPr algn="l"/>
            <a:r>
              <a:rPr lang="en-US" sz="2400" b="1" dirty="0"/>
              <a:t>Both cavities reached 3.4MV </a:t>
            </a:r>
            <a:r>
              <a:rPr lang="en-US" sz="2400" dirty="0"/>
              <a:t>in pulse mode ( ~100ms), next step CW.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B34FA-06E1-8015-A480-DE0275C8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K. Turaj, 14th HL-LHC Collaboration Meeting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D6BFABE-3CDE-AC95-9AEB-FDDF69D2B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04" y="1988841"/>
            <a:ext cx="7824192" cy="41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E3C5-78CA-C06C-5C3A-32094D8A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415" y="249238"/>
            <a:ext cx="5662247" cy="720000"/>
          </a:xfrm>
        </p:spPr>
        <p:txBody>
          <a:bodyPr>
            <a:normAutofit fontScale="90000"/>
          </a:bodyPr>
          <a:lstStyle/>
          <a:p>
            <a:r>
              <a:rPr lang="en-GB" dirty="0"/>
              <a:t>HL-LHC-UK Crab Cryomodule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0752B-90AB-5AC3-870D-320A55C9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F9097-95DC-BB11-5874-44B06E850A05}"/>
              </a:ext>
            </a:extLst>
          </p:cNvPr>
          <p:cNvSpPr txBox="1"/>
          <p:nvPr/>
        </p:nvSpPr>
        <p:spPr>
          <a:xfrm>
            <a:off x="642073" y="1264676"/>
            <a:ext cx="676935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spcAft>
                <a:spcPts val="6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Steps1 &amp; 2 – ISO4 string assembly complete </a:t>
            </a:r>
          </a:p>
          <a:p>
            <a:pPr marL="914389" lvl="1" indent="-457189">
              <a:spcAft>
                <a:spcPts val="6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Ready for final beamline leak test &amp; RGA</a:t>
            </a:r>
          </a:p>
          <a:p>
            <a:pPr marL="457189" indent="-457189">
              <a:spcAft>
                <a:spcPts val="6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OVC delivered 30</a:t>
            </a:r>
            <a:r>
              <a:rPr lang="en-GB" baseline="30000" dirty="0">
                <a:solidFill>
                  <a:schemeClr val="accent5"/>
                </a:solidFill>
              </a:rPr>
              <a:t>th</a:t>
            </a:r>
            <a:r>
              <a:rPr lang="en-GB" dirty="0">
                <a:solidFill>
                  <a:schemeClr val="accent5"/>
                </a:solidFill>
              </a:rPr>
              <a:t> Jan</a:t>
            </a:r>
          </a:p>
          <a:p>
            <a:pPr marL="914389" lvl="1" indent="-457189">
              <a:spcAft>
                <a:spcPts val="24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Incoming leak test passed, </a:t>
            </a:r>
            <a:r>
              <a:rPr lang="en-GB" dirty="0" err="1">
                <a:solidFill>
                  <a:schemeClr val="accent5"/>
                </a:solidFill>
              </a:rPr>
              <a:t>fiducialisation</a:t>
            </a:r>
            <a:r>
              <a:rPr lang="en-GB" dirty="0">
                <a:solidFill>
                  <a:schemeClr val="accent5"/>
                </a:solidFill>
              </a:rPr>
              <a:t> next </a:t>
            </a:r>
          </a:p>
          <a:p>
            <a:pPr marL="457189" indent="-457189">
              <a:spcAft>
                <a:spcPts val="24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Thermal screen delivered 23</a:t>
            </a:r>
            <a:r>
              <a:rPr lang="en-GB" baseline="30000" dirty="0">
                <a:solidFill>
                  <a:schemeClr val="accent5"/>
                </a:solidFill>
              </a:rPr>
              <a:t>rd</a:t>
            </a:r>
            <a:r>
              <a:rPr lang="en-GB" dirty="0">
                <a:solidFill>
                  <a:schemeClr val="accent5"/>
                </a:solidFill>
              </a:rPr>
              <a:t> Jan</a:t>
            </a:r>
          </a:p>
          <a:p>
            <a:pPr marL="457189" indent="-457189">
              <a:spcAft>
                <a:spcPts val="2400"/>
              </a:spcAft>
              <a:buClr>
                <a:schemeClr val="accent6"/>
              </a:buClr>
              <a:buFont typeface="Wingdings" charset="2"/>
              <a:buChar char="§"/>
            </a:pPr>
            <a:r>
              <a:rPr lang="en-GB" dirty="0">
                <a:solidFill>
                  <a:schemeClr val="accent5"/>
                </a:solidFill>
              </a:rPr>
              <a:t>1</a:t>
            </a:r>
            <a:r>
              <a:rPr lang="en-GB" baseline="30000" dirty="0">
                <a:solidFill>
                  <a:schemeClr val="accent5"/>
                </a:solidFill>
              </a:rPr>
              <a:t>st</a:t>
            </a:r>
            <a:r>
              <a:rPr lang="en-GB" dirty="0">
                <a:solidFill>
                  <a:schemeClr val="accent5"/>
                </a:solidFill>
              </a:rPr>
              <a:t> batch (7/13) non-biphase </a:t>
            </a:r>
            <a:r>
              <a:rPr lang="en-GB" dirty="0" err="1">
                <a:solidFill>
                  <a:schemeClr val="accent5"/>
                </a:solidFill>
              </a:rPr>
              <a:t>cryolines</a:t>
            </a:r>
            <a:r>
              <a:rPr lang="en-GB" dirty="0">
                <a:solidFill>
                  <a:schemeClr val="accent5"/>
                </a:solidFill>
              </a:rPr>
              <a:t> delivered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F0132-59C9-6237-EE2F-9AC386673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50" y="141649"/>
            <a:ext cx="4126200" cy="309465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2E9F3AC9-AA99-C03F-902C-E9B6159629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6462" y="4268424"/>
            <a:ext cx="2146456" cy="215844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3D57D-4E17-6DE4-77B4-E64E7D9296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576" y="4160827"/>
            <a:ext cx="2030816" cy="230948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F901AE-EAA3-C499-3A57-041FB213FE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539" y="4160827"/>
            <a:ext cx="2799071" cy="2447935"/>
          </a:xfrm>
          <a:prstGeom prst="round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D27FD-8181-6DF3-E248-13480A9B0B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50" y="3470999"/>
            <a:ext cx="4126198" cy="3094649"/>
          </a:xfrm>
          <a:prstGeom prst="round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56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97774-0F36-87DA-02D4-CD35F3D87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3E8A87-A22B-36C4-A305-0DF856D1F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RFD prototype has now had the coupler non-conformity corrected and </a:t>
            </a:r>
            <a:r>
              <a:rPr lang="en-US" dirty="0">
                <a:solidFill>
                  <a:srgbClr val="0070C0"/>
                </a:solidFill>
              </a:rPr>
              <a:t>both cavities have reached design gradient </a:t>
            </a:r>
            <a:r>
              <a:rPr lang="en-US" dirty="0"/>
              <a:t>in pulsed mode</a:t>
            </a:r>
          </a:p>
          <a:p>
            <a:r>
              <a:rPr lang="en-US" dirty="0"/>
              <a:t>One cavity needs more conditioning to reach the design gradient CW but there is no known showstoppers it just needs time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DQW series procurement is almost complete</a:t>
            </a:r>
            <a:r>
              <a:rPr lang="en-US" dirty="0"/>
              <a:t>, we have the first set of most components and the remaining sets are well advanced</a:t>
            </a:r>
          </a:p>
          <a:p>
            <a:r>
              <a:rPr lang="en-US" dirty="0"/>
              <a:t>Clean room string assembly is now complete for the 1</a:t>
            </a:r>
            <a:r>
              <a:rPr lang="en-US" baseline="30000" dirty="0"/>
              <a:t>st</a:t>
            </a:r>
            <a:r>
              <a:rPr lang="en-US" dirty="0"/>
              <a:t> series cryomodule, and we move to the next step in assembly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B38FFB-5CF6-9BD2-65EA-A5593E66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922" y="365125"/>
            <a:ext cx="9614877" cy="1325563"/>
          </a:xfrm>
        </p:spPr>
        <p:txBody>
          <a:bodyPr/>
          <a:lstStyle/>
          <a:p>
            <a:r>
              <a:rPr lang="en-US" dirty="0"/>
              <a:t>Crab Cryomodule Summary and Outlook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04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F5A3-A109-9768-F098-207E00011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3E5EE959-27B8-3C7C-934E-9DB2EBB6A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79" y="6424843"/>
            <a:ext cx="880179" cy="372383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F6AABD8-1F65-FE05-1A9E-92ED0AA3B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132464"/>
              </p:ext>
            </p:extLst>
          </p:nvPr>
        </p:nvGraphicFramePr>
        <p:xfrm>
          <a:off x="211878" y="60774"/>
          <a:ext cx="11948160" cy="619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7E132DC-2524-F480-8697-9DD8FB63E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4800" y="0"/>
            <a:ext cx="2137200" cy="1991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18F5CF-830D-2FE5-314B-ABE3AA370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4689" y="2047137"/>
            <a:ext cx="2150610" cy="1961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FEC31A-3CCB-AD00-C259-890F91337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27"/>
          <a:stretch/>
        </p:blipFill>
        <p:spPr>
          <a:xfrm>
            <a:off x="10016944" y="4029623"/>
            <a:ext cx="2146349" cy="1961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186D9-B76D-2295-C63D-83BF5D0A1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1010" y="260906"/>
            <a:ext cx="4328268" cy="1039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B9CA8-F4BD-912F-A59C-999770B40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9683"/>
          <a:stretch/>
        </p:blipFill>
        <p:spPr>
          <a:xfrm>
            <a:off x="4712236" y="1935077"/>
            <a:ext cx="4225816" cy="9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EFF11-2DE3-C327-36EC-E7DE5E9123B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9000"/>
          <a:stretch/>
        </p:blipFill>
        <p:spPr>
          <a:xfrm>
            <a:off x="4661011" y="3305303"/>
            <a:ext cx="4328268" cy="11792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2AEDCE3-A64C-D5EB-3A0B-E37D0FA55244}"/>
              </a:ext>
            </a:extLst>
          </p:cNvPr>
          <p:cNvGrpSpPr/>
          <p:nvPr/>
        </p:nvGrpSpPr>
        <p:grpSpPr>
          <a:xfrm rot="19215106">
            <a:off x="3502919" y="5449055"/>
            <a:ext cx="626018" cy="382474"/>
            <a:chOff x="8795648" y="3944972"/>
            <a:chExt cx="626018" cy="382474"/>
          </a:xfrm>
        </p:grpSpPr>
        <p:sp>
          <p:nvSpPr>
            <p:cNvPr id="27" name="Straight Connector 3">
              <a:extLst>
                <a:ext uri="{FF2B5EF4-FFF2-40B4-BE49-F238E27FC236}">
                  <a16:creationId xmlns:a16="http://schemas.microsoft.com/office/drawing/2014/main" id="{CFC6EB04-B22B-D963-5D35-BFAC17B8038F}"/>
                </a:ext>
              </a:extLst>
            </p:cNvPr>
            <p:cNvSpPr/>
            <p:nvPr/>
          </p:nvSpPr>
          <p:spPr>
            <a:xfrm rot="2345448" flipV="1">
              <a:off x="8795648" y="3944972"/>
              <a:ext cx="519991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214"/>
                  </a:moveTo>
                  <a:lnTo>
                    <a:pt x="1440367" y="20214"/>
                  </a:lnTo>
                </a:path>
              </a:pathLst>
            </a:custGeom>
            <a:noFill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8" name="Straight Connector 4">
              <a:extLst>
                <a:ext uri="{FF2B5EF4-FFF2-40B4-BE49-F238E27FC236}">
                  <a16:creationId xmlns:a16="http://schemas.microsoft.com/office/drawing/2014/main" id="{FD9C9A45-EB74-9EF1-73E2-86B26EA987D9}"/>
                </a:ext>
              </a:extLst>
            </p:cNvPr>
            <p:cNvSpPr txBox="1"/>
            <p:nvPr/>
          </p:nvSpPr>
          <p:spPr>
            <a:xfrm rot="2345448">
              <a:off x="9349648" y="4255428"/>
              <a:ext cx="72018" cy="7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500" kern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4B7A0-55A2-48FC-A1E4-D95825D71828}"/>
              </a:ext>
            </a:extLst>
          </p:cNvPr>
          <p:cNvGrpSpPr/>
          <p:nvPr/>
        </p:nvGrpSpPr>
        <p:grpSpPr>
          <a:xfrm>
            <a:off x="5834983" y="5294791"/>
            <a:ext cx="1512749" cy="446557"/>
            <a:chOff x="9944626" y="4050263"/>
            <a:chExt cx="1512749" cy="13905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7D713CE-F607-8D71-AD0E-E2FC62CC24E1}"/>
                </a:ext>
              </a:extLst>
            </p:cNvPr>
            <p:cNvSpPr/>
            <p:nvPr/>
          </p:nvSpPr>
          <p:spPr>
            <a:xfrm>
              <a:off x="9944626" y="4050263"/>
              <a:ext cx="1512749" cy="13905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6">
              <a:extLst>
                <a:ext uri="{FF2B5EF4-FFF2-40B4-BE49-F238E27FC236}">
                  <a16:creationId xmlns:a16="http://schemas.microsoft.com/office/drawing/2014/main" id="{E3797EDE-8B8C-CB66-5A05-C882C32E1A26}"/>
                </a:ext>
              </a:extLst>
            </p:cNvPr>
            <p:cNvSpPr txBox="1"/>
            <p:nvPr/>
          </p:nvSpPr>
          <p:spPr>
            <a:xfrm>
              <a:off x="9985354" y="4090991"/>
              <a:ext cx="1431293" cy="13091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940169-C795-DBE7-F768-04B9EF26B1C2}"/>
              </a:ext>
            </a:extLst>
          </p:cNvPr>
          <p:cNvGrpSpPr/>
          <p:nvPr/>
        </p:nvGrpSpPr>
        <p:grpSpPr>
          <a:xfrm>
            <a:off x="3683944" y="4731982"/>
            <a:ext cx="6055370" cy="1624356"/>
            <a:chOff x="440504" y="2919266"/>
            <a:chExt cx="8198514" cy="17896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E66A89-E441-200C-08B0-75EA2F4F3C3F}"/>
                </a:ext>
              </a:extLst>
            </p:cNvPr>
            <p:cNvGrpSpPr/>
            <p:nvPr/>
          </p:nvGrpSpPr>
          <p:grpSpPr>
            <a:xfrm>
              <a:off x="440504" y="2919266"/>
              <a:ext cx="8198514" cy="1589988"/>
              <a:chOff x="440504" y="2919266"/>
              <a:chExt cx="8198514" cy="158998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8F9D88-77B5-9BFA-D5AC-B1AC6AF12CDF}"/>
                  </a:ext>
                </a:extLst>
              </p:cNvPr>
              <p:cNvSpPr txBox="1"/>
              <p:nvPr/>
            </p:nvSpPr>
            <p:spPr>
              <a:xfrm>
                <a:off x="440504" y="2919266"/>
                <a:ext cx="835117" cy="373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/>
                  <a:t>Jk</a:t>
                </a:r>
                <a:r>
                  <a:rPr lang="en-GB" sz="1600" dirty="0"/>
                  <a:t> 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CC09068-1CC4-3A1E-8271-88CE58F0DF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4267" b="-1"/>
              <a:stretch/>
            </p:blipFill>
            <p:spPr>
              <a:xfrm>
                <a:off x="1230189" y="3003798"/>
                <a:ext cx="7408829" cy="1505456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388F70-A209-DCCD-17FE-3721E529B358}"/>
                </a:ext>
              </a:extLst>
            </p:cNvPr>
            <p:cNvSpPr txBox="1"/>
            <p:nvPr/>
          </p:nvSpPr>
          <p:spPr>
            <a:xfrm>
              <a:off x="3401373" y="4454991"/>
              <a:ext cx="24482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Frequency (MHz)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0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B1FA3CC6CA4A9EE66CC78A4F412E" ma:contentTypeVersion="18" ma:contentTypeDescription="Create a new document." ma:contentTypeScope="" ma:versionID="52b006c50bd7c1e59eb45b110cf6608b">
  <xsd:schema xmlns:xsd="http://www.w3.org/2001/XMLSchema" xmlns:xs="http://www.w3.org/2001/XMLSchema" xmlns:p="http://schemas.microsoft.com/office/2006/metadata/properties" xmlns:ns3="71b06bc5-7e14-4331-abbd-06bc174eae32" xmlns:ns4="f6a43de9-4f46-439c-aa37-ef148abe56bf" targetNamespace="http://schemas.microsoft.com/office/2006/metadata/properties" ma:root="true" ma:fieldsID="f297fcf305f99a6f43eda2f501cdc464" ns3:_="" ns4:_="">
    <xsd:import namespace="71b06bc5-7e14-4331-abbd-06bc174eae32"/>
    <xsd:import namespace="f6a43de9-4f46-439c-aa37-ef148abe56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06bc5-7e14-4331-abbd-06bc174eae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43de9-4f46-439c-aa37-ef148abe56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b06bc5-7e14-4331-abbd-06bc174eae32" xsi:nil="true"/>
  </documentManagement>
</p:properties>
</file>

<file path=customXml/itemProps1.xml><?xml version="1.0" encoding="utf-8"?>
<ds:datastoreItem xmlns:ds="http://schemas.openxmlformats.org/officeDocument/2006/customXml" ds:itemID="{91E33BC1-DC0C-485E-B591-3E3701720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b06bc5-7e14-4331-abbd-06bc174eae32"/>
    <ds:schemaRef ds:uri="f6a43de9-4f46-439c-aa37-ef148abe56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CFF3CB-9040-4711-A906-F398FCCA34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E7F47-6FFB-4426-AD33-3127F5AEDBB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71b06bc5-7e14-4331-abbd-06bc174eae32"/>
    <ds:schemaRef ds:uri="http://purl.org/dc/elements/1.1/"/>
    <ds:schemaRef ds:uri="http://www.w3.org/XML/1998/namespace"/>
    <ds:schemaRef ds:uri="f6a43de9-4f46-439c-aa37-ef148abe56bf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1611</Words>
  <Application>Microsoft Office PowerPoint</Application>
  <PresentationFormat>Widescreen</PresentationFormat>
  <Paragraphs>182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Segoe UI</vt:lpstr>
      <vt:lpstr>Wingdings</vt:lpstr>
      <vt:lpstr>Office Theme</vt:lpstr>
      <vt:lpstr>HL-LHC activities at Cockcroft</vt:lpstr>
      <vt:lpstr>Cockcroft HL-LHC activities</vt:lpstr>
      <vt:lpstr>SPS RFD crab cavity</vt:lpstr>
      <vt:lpstr>RFD cryomodule in SM18</vt:lpstr>
      <vt:lpstr>Issues on initial testing </vt:lpstr>
      <vt:lpstr>RF Conditioning and Voltage ramp-up</vt:lpstr>
      <vt:lpstr>HL-LHC-UK Crab Cryomodule Status</vt:lpstr>
      <vt:lpstr>Crab Cryomodule Summary and Outlook</vt:lpstr>
      <vt:lpstr>PowerPoint Presentation</vt:lpstr>
      <vt:lpstr>PowerPoint Presentation</vt:lpstr>
      <vt:lpstr>Resolving discrepancies in the SPS crab runs</vt:lpstr>
      <vt:lpstr>Crab Cavities and Noise</vt:lpstr>
      <vt:lpstr>Crab Cavities and Noise</vt:lpstr>
      <vt:lpstr>Bunch Shape and Spacing Jitter</vt:lpstr>
      <vt:lpstr>Adding Charge Distribution Jitter</vt:lpstr>
      <vt:lpstr>Beam Beam Experiment</vt:lpstr>
      <vt:lpstr>Crab Dynamics Summary and Outlook</vt:lpstr>
      <vt:lpstr>Beam Gas Curtain: Motivation</vt:lpstr>
      <vt:lpstr>Gas Curtain Generation</vt:lpstr>
      <vt:lpstr>UV and Visible Fluorescence</vt:lpstr>
      <vt:lpstr>Highlights from 2024 Ion Run</vt:lpstr>
      <vt:lpstr>BGC: Summary and Outlook</vt:lpstr>
      <vt:lpstr>HL-LHC-UK Conclusions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jet diagnostics for hollow electron lens</dc:title>
  <dc:creator>Stringer, Oliver (Liverpool University,DL,-)</dc:creator>
  <cp:lastModifiedBy>Burt, Graeme</cp:lastModifiedBy>
  <cp:revision>154</cp:revision>
  <dcterms:created xsi:type="dcterms:W3CDTF">2021-09-28T15:29:01Z</dcterms:created>
  <dcterms:modified xsi:type="dcterms:W3CDTF">2025-02-19T03:01:57Z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0x0101000636B1FA3CC6CA4A9EE66CC78A4F412E</vt:lpwstr>
  </property>
</Properties>
</file>