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34"/>
  </p:notesMasterIdLst>
  <p:sldIdLst>
    <p:sldId id="256" r:id="rId3"/>
    <p:sldId id="257" r:id="rId4"/>
    <p:sldId id="279" r:id="rId5"/>
    <p:sldId id="266" r:id="rId6"/>
    <p:sldId id="281" r:id="rId7"/>
    <p:sldId id="276" r:id="rId8"/>
    <p:sldId id="265" r:id="rId9"/>
    <p:sldId id="273" r:id="rId10"/>
    <p:sldId id="267" r:id="rId11"/>
    <p:sldId id="278" r:id="rId12"/>
    <p:sldId id="286" r:id="rId13"/>
    <p:sldId id="277" r:id="rId14"/>
    <p:sldId id="268" r:id="rId15"/>
    <p:sldId id="283" r:id="rId16"/>
    <p:sldId id="282" r:id="rId17"/>
    <p:sldId id="280" r:id="rId18"/>
    <p:sldId id="260" r:id="rId19"/>
    <p:sldId id="258" r:id="rId20"/>
    <p:sldId id="259" r:id="rId21"/>
    <p:sldId id="261" r:id="rId22"/>
    <p:sldId id="274" r:id="rId23"/>
    <p:sldId id="275" r:id="rId24"/>
    <p:sldId id="262" r:id="rId25"/>
    <p:sldId id="271" r:id="rId26"/>
    <p:sldId id="269" r:id="rId27"/>
    <p:sldId id="270" r:id="rId28"/>
    <p:sldId id="285" r:id="rId29"/>
    <p:sldId id="263" r:id="rId30"/>
    <p:sldId id="264" r:id="rId31"/>
    <p:sldId id="284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A6"/>
    <a:srgbClr val="2E2D62"/>
    <a:srgbClr val="741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94583"/>
  </p:normalViewPr>
  <p:slideViewPr>
    <p:cSldViewPr snapToGrid="0">
      <p:cViewPr>
        <p:scale>
          <a:sx n="93" d="100"/>
          <a:sy n="93" d="100"/>
        </p:scale>
        <p:origin x="44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1EDA-A101-7B44-A004-5DDD922E1F8D}" type="datetimeFigureOut">
              <a:rPr lang="en-US" smtClean="0"/>
              <a:t>2/20/25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392EA-F533-AF43-88D8-A5D1A341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86CB0-4439-40F6-B45C-0FFDB0CCBD8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09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0D5CC-3BD0-8845-A27B-969B1B000E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3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01EF0-3CA4-0F94-5844-D8E605EE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E2C6C-A305-43A7-66B2-4C5B64AA8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F8555-7218-C21D-67D7-9F8F061B6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723A-81EF-A0AC-DEFE-92CB9B182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0D5CC-3BD0-8845-A27B-969B1B000E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0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hyperlink" Target="https://www.google.com/search?client=safari&amp;rls=en&amp;q=STFC+astec&amp;ie=UTF-8&amp;oe=UTF-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2" Type="http://schemas.openxmlformats.org/officeDocument/2006/relationships/hyperlink" Target="https://www.cockcroft.ac.uk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ancaster.ac.uk/" TargetMode="External"/><Relationship Id="rId11" Type="http://schemas.openxmlformats.org/officeDocument/2006/relationships/hyperlink" Target="https://www.strath.ac.uk/science/physics/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8.svg"/><Relationship Id="rId10" Type="http://schemas.openxmlformats.org/officeDocument/2006/relationships/image" Target="../media/image5.gif"/><Relationship Id="rId4" Type="http://schemas.openxmlformats.org/officeDocument/2006/relationships/hyperlink" Target="https://www.liverpool.ac.uk/physics/research/accelerator-physics/" TargetMode="External"/><Relationship Id="rId9" Type="http://schemas.openxmlformats.org/officeDocument/2006/relationships/hyperlink" Target="https://www.physics.manchester.ac.uk/research/areas-of-expertise/accelerator-physics/" TargetMode="External"/><Relationship Id="rId1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Cockcroft Institute">
            <a:hlinkClick r:id="rId2"/>
            <a:extLst>
              <a:ext uri="{FF2B5EF4-FFF2-40B4-BE49-F238E27FC236}">
                <a16:creationId xmlns:a16="http://schemas.microsoft.com/office/drawing/2014/main" id="{AC675E12-341E-6A02-D8C5-C0E869E1002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32B7-0661-CF4E-935B-B1C080BC16A9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University of Liverpool">
            <a:hlinkClick r:id="rId4"/>
            <a:extLst>
              <a:ext uri="{FF2B5EF4-FFF2-40B4-BE49-F238E27FC236}">
                <a16:creationId xmlns:a16="http://schemas.microsoft.com/office/drawing/2014/main" id="{8A3B4486-E055-FBFC-E208-AE80E6BD80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hlinkClick r:id="rId6"/>
            <a:extLst>
              <a:ext uri="{FF2B5EF4-FFF2-40B4-BE49-F238E27FC236}">
                <a16:creationId xmlns:a16="http://schemas.microsoft.com/office/drawing/2014/main" id="{7C92CBBC-522E-6F8A-E3EE-658B71141B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hlinkClick r:id="rId9"/>
            <a:extLst>
              <a:ext uri="{FF2B5EF4-FFF2-40B4-BE49-F238E27FC236}">
                <a16:creationId xmlns:a16="http://schemas.microsoft.com/office/drawing/2014/main" id="{84780EE4-8202-4CC8-ACA3-CB53A749A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hlinkClick r:id="rId11"/>
            <a:extLst>
              <a:ext uri="{FF2B5EF4-FFF2-40B4-BE49-F238E27FC236}">
                <a16:creationId xmlns:a16="http://schemas.microsoft.com/office/drawing/2014/main" id="{FBDABE94-FA9B-1E6F-6934-5EC04E3894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hlinkClick r:id="rId13"/>
            <a:extLst>
              <a:ext uri="{FF2B5EF4-FFF2-40B4-BE49-F238E27FC236}">
                <a16:creationId xmlns:a16="http://schemas.microsoft.com/office/drawing/2014/main" id="{0D3E336B-B1D9-CAF2-AA77-23F9EE21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52816-5295-4039-1171-545A147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D06-B20A-AA4F-994B-482BDD40329F}" type="datetime1">
              <a:rPr lang="en-GB" smtClean="0"/>
              <a:t>20/02/2025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59008-203F-C570-AC6A-62374F60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944C2-181F-FA06-6F55-892D4DF6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79A4FE-557A-8304-4C96-EBC6B26E9033}"/>
              </a:ext>
            </a:extLst>
          </p:cNvPr>
          <p:cNvSpPr/>
          <p:nvPr userDrawn="1"/>
        </p:nvSpPr>
        <p:spPr>
          <a:xfrm>
            <a:off x="36616" y="628627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574FEF8-F151-33A9-B4F8-F88626403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84" y="5262437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AEE-E7A3-D79F-B027-9C4CD6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46383-D99D-B57E-C0FA-9B8C83CF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732A-7E56-AD45-85CF-2AF54F1DE944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667CD-2E85-A4E6-3A44-A39ACF78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EC632-9C3F-7383-A739-2D92E2C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FA83-8669-F75A-0D11-0023F02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21B6-731D-8E62-0658-D4DC549B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F1BA-D2BA-9876-185A-B474699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2B79-9F4C-3849-A2F5-A890773149FE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25FA-3D84-BAA4-0892-8588D040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70D1-4762-8934-420A-B9B3591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A540-4656-A24F-B8C0-EBA72D4B6CDE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5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8"/>
            <a:ext cx="11094218" cy="231141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3794078"/>
            <a:ext cx="11094218" cy="231141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796F-B902-E24A-BDA6-F5BC37A4AF9D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A4E-EA99-0C44-946A-612527A939D9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62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5A27-93C7-33B5-937D-17275D16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5556"/>
            <a:ext cx="10096432" cy="10751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4BA3-7069-9266-2206-4332C93C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52239"/>
            <a:ext cx="5400000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7951-7824-E8DB-A716-8A823DEA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2106025"/>
            <a:ext cx="5400000" cy="39994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67F6-B6A3-8066-E5DA-9AFF9E83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45497"/>
            <a:ext cx="5399999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6E17-A247-0251-6EB7-BECA078D4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06024"/>
            <a:ext cx="5399998" cy="39994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DC42-7EA4-0AC1-195C-8A732193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6DFF-9773-DE4F-8476-DC66FF65E5A6}" type="datetime1">
              <a:rPr lang="en-GB" smtClean="0"/>
              <a:t>20/02/2025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88340-7826-31E5-CBC0-22854A81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F981-C5E9-487B-05EA-EE8D801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1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4DE09-5ACC-E541-8FDB-EE999CFE291F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E822D-6BE1-7CC3-76B7-D563E01C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41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BC40-83B1-094F-99AD-47355CBC1E64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5755DF-868E-11C2-972D-C6DE0EBAF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8D38B-82FC-F8A8-9AFC-493280C2B5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20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A0798-D45F-D11D-2AA8-A8AE2957BD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72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506F-A110-BC4E-85E4-8E080BF2D23E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7B46ECE-4981-1619-9B45-3705CB71E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3794078"/>
            <a:ext cx="11094218" cy="231141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481544-38BA-7A85-7F7C-F52967A75A0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595DF1-4EF5-6FE6-11F7-467737251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2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339-E423-F848-BA88-F8A1B2D51968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6465B44E-15F9-9EEC-CC67-507F6B4F69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he University of Liverpool">
            <a:extLst>
              <a:ext uri="{FF2B5EF4-FFF2-40B4-BE49-F238E27FC236}">
                <a16:creationId xmlns:a16="http://schemas.microsoft.com/office/drawing/2014/main" id="{FC3EC143-B556-FC0C-CBA6-A71A36A73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B078-3F07-2C9E-AAB9-C94AAE2D10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2050" name="Picture 2" descr="University logo | University brand | StaffNet | The ...">
            <a:extLst>
              <a:ext uri="{FF2B5EF4-FFF2-40B4-BE49-F238E27FC236}">
                <a16:creationId xmlns:a16="http://schemas.microsoft.com/office/drawing/2014/main" id="{28352ADB-B5D2-DA6A-0372-75A1EB1D0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nding | University of Strathclyde">
            <a:extLst>
              <a:ext uri="{FF2B5EF4-FFF2-40B4-BE49-F238E27FC236}">
                <a16:creationId xmlns:a16="http://schemas.microsoft.com/office/drawing/2014/main" id="{B743528C-73AA-7530-783D-308CC051844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A05CBF-19A3-8EE3-5AD0-333B22C15F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8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6580D-447A-874C-B79F-36FD4FB43513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B8DD28-D63C-48C9-B697-11848F64A2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7982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C327-0449-8946-9675-B6CEA501E257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4304873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2200" y="2546397"/>
            <a:ext cx="5400000" cy="2243026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99707-395D-CBF8-11D9-B74CD3E0141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7243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40BC97-2052-ADB6-CDA2-34C90E06FE5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231602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CCD6EE-91D1-79AB-D6E4-4768AB00B4A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231602" y="4301844"/>
            <a:ext cx="4340598" cy="169270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Cockcroft Institute">
            <a:extLst>
              <a:ext uri="{FF2B5EF4-FFF2-40B4-BE49-F238E27FC236}">
                <a16:creationId xmlns:a16="http://schemas.microsoft.com/office/drawing/2014/main" id="{2CCA22FC-2A15-6948-43A2-DBE30571F8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3854-17B5-DB40-9C8B-BBBF3C58A108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F7A493BD-B8F1-9B6E-BC21-0DE7C5530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B57B7C-1682-312E-970A-E1239E430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3D7A1545-F555-19D4-E69D-0BF3C389A9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6AB2BE5-1284-F0F6-2AD0-81049B1981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20E6AB-EC3D-09C2-1628-B14BBD1C1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EA64-938B-814F-8955-4657AB4589E4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BC590EA0-542F-384F-1003-BE2DD007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60BA6EEF-7E36-989B-0C28-E0313FCB9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D978E0-C786-DBD2-84D0-37B32A16E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53F16EDC-08B1-3B30-0C1B-A3D6292A3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17FEAC2-06B9-EE5A-46D3-C901658B09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706865-0053-8E90-5057-84FE8A2BEB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7132"/>
            <a:ext cx="10515600" cy="1165605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E511-45D0-8F4C-8968-DA4812AECA6F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8B9D26C-F568-A2D7-78A0-D4BF6438F9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b="41184"/>
          <a:stretch/>
        </p:blipFill>
        <p:spPr bwMode="auto">
          <a:xfrm>
            <a:off x="0" y="3216297"/>
            <a:ext cx="9508318" cy="36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6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6502-C26D-3045-1B6D-22876AA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0B4A-9C6D-B901-A121-F6E25B79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26571"/>
            <a:ext cx="6638698" cy="5534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C4278-240D-B060-AC00-A050A2BA4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D85C-C6AD-DF35-FE31-F5BB864E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9BD0-EB63-5143-8D31-5C4A0F784FB0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4C0F-A518-8156-586B-A3B5F5F3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DECB3-E610-BACD-E39A-AF492781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5F9E28-0698-9447-A6A7-0B3BE8672CBE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5A40ACCD-AF1C-9E75-64E2-624DC4B14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5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15C2F-8D64-BA09-7BA6-D639CD60C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72291"/>
            <a:ext cx="6720341" cy="5488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2443-C59F-2DE5-F041-3F0DCB80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FD1C-18F2-8441-AF60-BF6671C5A781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8F68F-D5AB-93F2-989B-BA668CA4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AD312-953C-CE62-C20C-F7A8B4F7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A019E5-BEA8-A0C3-B2C1-EABFB995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4B9C8-17E8-7EFF-2EBE-68DE12D928D0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E10E32-A70A-6B98-DB80-A5DE06207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AAF3B50-5429-CCB4-BA4B-1648BE84E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6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F58D-D9D2-8899-3E54-710F7D51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4"/>
            <a:ext cx="10415154" cy="10792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7076-40DF-920F-8BD1-B314BDA1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EB92-3500-E3D8-6EDA-BF7CB13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7556C-1298-1F45-828A-BE101506BA1B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3DB5-68E1-CAB0-BD69-930FD70F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8FB05-DD87-99B4-6430-C716301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E530C980-6C8A-F356-183D-BC53BE786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3A674-A8AA-66FD-1085-2EEAA06B542F}"/>
              </a:ext>
            </a:extLst>
          </p:cNvPr>
          <p:cNvSpPr/>
          <p:nvPr userDrawn="1"/>
        </p:nvSpPr>
        <p:spPr>
          <a:xfrm>
            <a:off x="50800" y="1077767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92972-BA73-3B79-1D57-81135A105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43391" y="40250"/>
            <a:ext cx="1620818" cy="441960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E3935-D718-7C2B-9AC3-A445AB802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B132-2050-5D9F-1BF0-57CDEC4B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F4165-46B2-C748-96A5-5318D07BE825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91C14-CC0B-85B6-CAA4-C9B1A401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145A-AF29-ED7E-FBD5-77FFDFF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10EE1AB-D313-0064-67A2-AB36428F3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53913" y="5131386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AC5C989-1B1B-2A83-D1C4-13FA0F197B9C}"/>
              </a:ext>
            </a:extLst>
          </p:cNvPr>
          <p:cNvSpPr/>
          <p:nvPr userDrawn="1"/>
        </p:nvSpPr>
        <p:spPr>
          <a:xfrm flipV="1">
            <a:off x="10476923" y="292381"/>
            <a:ext cx="66468" cy="5811838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BEBA1-A4FE-5315-98DA-C792A5FC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2D6A-6D7D-22C4-E522-D18FFD92B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37DA-C181-3811-E026-1315D4886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94FDE-FE0A-0D4C-AC01-D3CA73E72D67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15347-C119-BE80-A62C-EEA2035CD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14F-16A4-C9BC-F08D-95EFE5451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6DC7-C8A9-CA49-BB8A-F7B94627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78" r:id="rId5"/>
    <p:sldLayoutId id="2147483656" r:id="rId6"/>
    <p:sldLayoutId id="2147483657" r:id="rId7"/>
    <p:sldLayoutId id="2147483658" r:id="rId8"/>
    <p:sldLayoutId id="2147483659" r:id="rId9"/>
    <p:sldLayoutId id="2147483670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87004-55F3-F8D0-41C2-7FE134D9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2" y="18256"/>
            <a:ext cx="10439977" cy="104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AC23-5B14-5A1B-CBCB-9D14E8AF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45497"/>
            <a:ext cx="11236036" cy="493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F12A-6606-C80A-7416-52F27A74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F1205-FB1D-E24A-B54B-A96CFDC86A10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5FC2-004B-93D1-B7B4-2AD71554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C42C-0AAA-7622-1F81-7EDECB35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BF5897-0CDD-5FF1-5668-8776BE17806E}"/>
              </a:ext>
            </a:extLst>
          </p:cNvPr>
          <p:cNvSpPr/>
          <p:nvPr userDrawn="1"/>
        </p:nvSpPr>
        <p:spPr>
          <a:xfrm>
            <a:off x="75623" y="1066110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0D9E40C9-A54B-DB77-8F1F-9065F8CB3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67" r:id="rId3"/>
    <p:sldLayoutId id="2147483680" r:id="rId4"/>
    <p:sldLayoutId id="2147483679" r:id="rId5"/>
    <p:sldLayoutId id="2147483668" r:id="rId6"/>
    <p:sldLayoutId id="2147483674" r:id="rId7"/>
    <p:sldLayoutId id="2147483675" r:id="rId8"/>
    <p:sldLayoutId id="2147483681" r:id="rId9"/>
    <p:sldLayoutId id="2147483676" r:id="rId10"/>
    <p:sldLayoutId id="214748367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indico.stfc.ac.uk/event/1124/timetable/#20241203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emf"/><Relationship Id="rId7" Type="http://schemas.openxmlformats.org/officeDocument/2006/relationships/image" Target="../media/image29.png"/><Relationship Id="rId12" Type="http://schemas.openxmlformats.org/officeDocument/2006/relationships/hyperlink" Target="https://accelconf.web.cern.ch/ipac2023/doi/jacow-ipac2023-thpl02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11" Type="http://schemas.openxmlformats.org/officeDocument/2006/relationships/hyperlink" Target="https://accelconf.web.cern.ch/ipac2024/doi/jacow-ipac2024-tups61/" TargetMode="External"/><Relationship Id="rId5" Type="http://schemas.openxmlformats.org/officeDocument/2006/relationships/hyperlink" Target="https://www.liverpool.ac.uk/people/andrea-santamaria-garcia" TargetMode="External"/><Relationship Id="rId10" Type="http://schemas.openxmlformats.org/officeDocument/2006/relationships/hyperlink" Target="https://arxiv.org/abs/2409.16177" TargetMode="External"/><Relationship Id="rId4" Type="http://schemas.openxmlformats.org/officeDocument/2006/relationships/hyperlink" Target="mailto:ansantam@liverpool.ac.uk" TargetMode="External"/><Relationship Id="rId9" Type="http://schemas.openxmlformats.org/officeDocument/2006/relationships/hyperlink" Target="https://www.nature.com/articles/s41598-024-66263-y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esy-ml/cheetah" TargetMode="External"/><Relationship Id="rId3" Type="http://schemas.openxmlformats.org/officeDocument/2006/relationships/hyperlink" Target="mailto:ansantam@liverpool.ac.uk" TargetMode="External"/><Relationship Id="rId7" Type="http://schemas.openxmlformats.org/officeDocument/2006/relationships/hyperlink" Target="https://doi.org/10.1103/PhysRevAccelBeams.27.0546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hyperlink" Target="https://www.liverpool.ac.uk/people/andrea-santamaria-garcia" TargetMode="External"/><Relationship Id="rId9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bic2025.org/" TargetMode="Externa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FA3D-3FC7-EEB8-BABA-46D1E37F7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and welcome</a:t>
            </a:r>
            <a:br>
              <a:rPr lang="en-US" dirty="0"/>
            </a:br>
            <a:r>
              <a:rPr lang="en-US" dirty="0"/>
              <a:t>Cockcroft SAC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722F4-CF38-6D37-F416-459D38E96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Stewart Boogert</a:t>
            </a:r>
          </a:p>
          <a:p>
            <a:r>
              <a:rPr lang="en-US" dirty="0"/>
              <a:t>20</a:t>
            </a:r>
            <a:r>
              <a:rPr lang="en-US" baseline="30000" dirty="0"/>
              <a:t>th </a:t>
            </a:r>
            <a:r>
              <a:rPr lang="en-US" dirty="0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256255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992E-CF5C-C7AA-EC81-0583E13A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Manchester update (2)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3F3786-C73F-7152-8E80-EDC6BC36F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First in vitro measurement of VHEE relative biological effectiveness (RBE) in lung and prostate cancer cells using the ARES </a:t>
            </a:r>
            <a:r>
              <a:rPr lang="en-US" sz="1600" b="1" dirty="0" err="1"/>
              <a:t>linac</a:t>
            </a:r>
            <a:r>
              <a:rPr lang="en-US" sz="1600" b="1" dirty="0"/>
              <a:t> at DESY,</a:t>
            </a:r>
            <a:r>
              <a:rPr lang="en-US" sz="1600" dirty="0"/>
              <a:t> Hannah C. </a:t>
            </a:r>
            <a:r>
              <a:rPr lang="en-US" sz="1600" dirty="0" err="1"/>
              <a:t>Wanstall</a:t>
            </a:r>
            <a:r>
              <a:rPr lang="en-US" sz="1600" dirty="0"/>
              <a:t>, Nicholas T. Henthorn, Roger M. Jones, Scientific Reports volume 14, 10957 (2024)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VHEE FLASH sparing effect measured at CLEAR, CERN with DNA damage of pBR322 plasmid as a biological endpoint</a:t>
            </a:r>
            <a:r>
              <a:rPr lang="en-US" sz="1600" dirty="0"/>
              <a:t>, Hannah C. </a:t>
            </a:r>
            <a:r>
              <a:rPr lang="en-US" sz="1600" dirty="0" err="1"/>
              <a:t>Wanstall</a:t>
            </a:r>
            <a:r>
              <a:rPr lang="en-US" sz="1600" dirty="0"/>
              <a:t>, Nicholas T. Henthorn, Michael J. Merchant, Roger M. Jones, Scientific Reports volume 14, Article number: 14803 (2024) 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Potential of the CLARA test facility for VHEE radiotherapy research</a:t>
            </a:r>
            <a:r>
              <a:rPr lang="en-US" sz="1600" dirty="0"/>
              <a:t>, Angal-Kalinin, D., Boogert, S. &amp; Jones, J. K., 2024, In: Frontiers in Physics. 12 (2024) </a:t>
            </a:r>
          </a:p>
          <a:p>
            <a:pPr>
              <a:spcBef>
                <a:spcPts val="0"/>
              </a:spcBef>
            </a:pPr>
            <a:r>
              <a:rPr lang="en-US" sz="1600" b="1" dirty="0" err="1"/>
              <a:t>Characterising</a:t>
            </a:r>
            <a:r>
              <a:rPr lang="en-US" sz="1600" b="1" dirty="0"/>
              <a:t> the </a:t>
            </a:r>
            <a:r>
              <a:rPr lang="en-US" sz="1600" b="1" dirty="0" err="1"/>
              <a:t>Pelletron</a:t>
            </a:r>
            <a:r>
              <a:rPr lang="en-US" sz="1600" b="1" dirty="0"/>
              <a:t> beam at the University of Melbourne</a:t>
            </a:r>
            <a:r>
              <a:rPr lang="en-US" sz="1600" dirty="0"/>
              <a:t>, Norman, H., Appleby, R. B.  1 Feb 2024, In: Nuclear Instruments and Methods in Physics Research Section A: Accelerators, Spectrometers, Detectors and Associated Equipment. 1059, 169013 (2024)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Design and experimental verification of a bunch length monitor based on coherent Cherenkov diffraction radiation</a:t>
            </a:r>
            <a:r>
              <a:rPr lang="en-US" sz="1600" dirty="0"/>
              <a:t>, accepted on 21 January 2025 in C. </a:t>
            </a:r>
            <a:r>
              <a:rPr lang="en-US" sz="1600" dirty="0" err="1"/>
              <a:t>Davut</a:t>
            </a:r>
            <a:r>
              <a:rPr lang="en-US" sz="1600" dirty="0"/>
              <a:t>, G. Xia et al., Physical Review Research.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Elevating electron energy gain and </a:t>
            </a:r>
            <a:r>
              <a:rPr lang="en-US" sz="1600" b="1" dirty="0" err="1"/>
              <a:t>betatron</a:t>
            </a:r>
            <a:r>
              <a:rPr lang="en-US" sz="1600" b="1" dirty="0"/>
              <a:t> x-ray emission in proton-driven wakefield acceleration</a:t>
            </a:r>
            <a:r>
              <a:rPr lang="en-US" sz="1600" dirty="0"/>
              <a:t>, H. </a:t>
            </a:r>
            <a:r>
              <a:rPr lang="en-US" sz="1600" dirty="0" err="1"/>
              <a:t>Saberi</a:t>
            </a:r>
            <a:r>
              <a:rPr lang="en-US" sz="1600" dirty="0"/>
              <a:t>, G. Xia et al., Physics of Plasmas 31, 093104 (2024). 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Filamentation of a relativistic proton bunch in plasma</a:t>
            </a:r>
            <a:r>
              <a:rPr lang="en-US" sz="1600" dirty="0"/>
              <a:t>, AWAKE Collaboration, Physical Review E. 109, 5, 055203 (2024)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Plasmonic excitations in double-walled carbon nanotubes</a:t>
            </a:r>
            <a:r>
              <a:rPr lang="en-US" sz="1600" dirty="0"/>
              <a:t>, G. Xia, Results in Physics 60, 107698 (2024) 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Hosing of a long relativistic particle bunch in plasma</a:t>
            </a:r>
            <a:r>
              <a:rPr lang="en-US" sz="1600" dirty="0"/>
              <a:t>. T. </a:t>
            </a:r>
            <a:r>
              <a:rPr lang="en-US" sz="1600" dirty="0" err="1"/>
              <a:t>Nechaeva</a:t>
            </a:r>
            <a:r>
              <a:rPr lang="en-US" sz="1600" dirty="0"/>
              <a:t> (AWAKE Collaboration), Physical Review Letters 132 (7), 075001 (2024). 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Terahertz-driven acceleration of sub-relativistic electron beams using tapered rectangular dielectric-lined waveguides</a:t>
            </a:r>
            <a:r>
              <a:rPr lang="en-US" sz="1600" dirty="0"/>
              <a:t>, Nix, L. J. R., Bradbury, J., Shaw, C., Hibberd, M., Graham, D., Appleby, R., Burt, G., Letizia, R. &amp; Jamison, S. P., Physical Review Accelerators and Beams. 27, 041302 (2024)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Cryogenically-cooled periodically-poled lithium niobate wafer stacks for multi-cycle terahertz pulses</a:t>
            </a:r>
            <a:r>
              <a:rPr lang="en-US" sz="1600" dirty="0"/>
              <a:t>, Dalton, P., Shaw, C., J. A., Appleby, R., Burt, G., Jamison, S. P., Hibberd, M. &amp; Graham, D., 30 Sept 2024, In: Applied Physics Letters. 125, 14, 141101 (2024).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Adiabatic expansion cooling of antihydrogen, The ALPHA Collaboration, Physical Review Research. 6, 3, L032065 (2024)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6F09D-EB12-DB22-7CF9-64AB4AE8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A16E-FF6C-F94C-A3FD-0CDB24DFF790}" type="datetime1">
              <a:rPr lang="en-GB" smtClean="0"/>
              <a:t>20/02/2025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77A0A-7173-022A-2170-AC7E018E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0D98-BAF8-C30A-7BB1-84F2891A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Manchester update (3)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B71C8F-58A0-F8C6-9A36-9EDEF4694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700" y="1246188"/>
            <a:ext cx="7004600" cy="49307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F5D1-2C42-0B2C-A9C5-0B893413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2B79-9F4C-3849-A2F5-A890773149FE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57465-0EE4-9531-F6B2-8A469F13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5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8CC4-BDDA-8BDC-E62F-0679776BA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3823-4F7E-6145-85A2-A3DC54E4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Manchester update (4)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2EA90-B2DE-234B-4C85-E7696DA6F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4779818" cy="4860000"/>
          </a:xfrm>
        </p:spPr>
        <p:txBody>
          <a:bodyPr>
            <a:normAutofit/>
          </a:bodyPr>
          <a:lstStyle/>
          <a:p>
            <a:r>
              <a:rPr lang="en-US" dirty="0"/>
              <a:t>PDRA starters </a:t>
            </a:r>
          </a:p>
          <a:p>
            <a:pPr lvl="1"/>
            <a:r>
              <a:rPr lang="en-US" dirty="0"/>
              <a:t>Rohit Kumar, started November 2024T</a:t>
            </a:r>
          </a:p>
          <a:p>
            <a:r>
              <a:rPr lang="en-US" dirty="0"/>
              <a:t>PDRA leavers </a:t>
            </a:r>
          </a:p>
          <a:p>
            <a:pPr lvl="1"/>
            <a:r>
              <a:rPr lang="en-US" dirty="0"/>
              <a:t>Can </a:t>
            </a:r>
            <a:r>
              <a:rPr lang="en-US" dirty="0" err="1"/>
              <a:t>Davut</a:t>
            </a:r>
            <a:r>
              <a:rPr lang="en-US" dirty="0"/>
              <a:t> (PDRA) leaving at the end of May 2025 (</a:t>
            </a:r>
            <a:r>
              <a:rPr lang="en-GB" dirty="0"/>
              <a:t>Turkish Atomic Energy Authority)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55240B-B5D1-97FA-F328-39DB29C5C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5082" y="1245497"/>
            <a:ext cx="4104219" cy="4860000"/>
          </a:xfrm>
        </p:spPr>
        <p:txBody>
          <a:bodyPr>
            <a:normAutofit/>
          </a:bodyPr>
          <a:lstStyle/>
          <a:p>
            <a:r>
              <a:rPr lang="en-US" dirty="0"/>
              <a:t>Students</a:t>
            </a:r>
          </a:p>
          <a:p>
            <a:pPr lvl="1"/>
            <a:r>
              <a:rPr lang="en-US" b="1" dirty="0"/>
              <a:t>Christopher Shaw </a:t>
            </a:r>
            <a:r>
              <a:rPr lang="en-US" dirty="0"/>
              <a:t>“Terahertz-driven electron beam manipulation for bunch compression and diagnostics”</a:t>
            </a:r>
          </a:p>
          <a:p>
            <a:pPr lvl="1"/>
            <a:r>
              <a:rPr lang="en-US" b="1" dirty="0"/>
              <a:t>Hannah </a:t>
            </a:r>
            <a:r>
              <a:rPr lang="en-US" b="1" dirty="0" err="1"/>
              <a:t>Wanstall</a:t>
            </a:r>
            <a:r>
              <a:rPr lang="en-US" b="1" dirty="0"/>
              <a:t> </a:t>
            </a:r>
            <a:r>
              <a:rPr lang="en-US" dirty="0"/>
              <a:t>“FLASH VHEE Radiotherapy: Cell Survival and DNA Damage Experiments to Measure RBE at CLARA, ARES and CLEAR”</a:t>
            </a:r>
            <a:endParaRPr lang="en-US" b="1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354A5FA-1B46-1C87-E53D-3DA325A7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782" y="1824232"/>
            <a:ext cx="2474768" cy="14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person holding a paper&#10;&#10;AI-generated content may be incorrect.">
            <a:extLst>
              <a:ext uri="{FF2B5EF4-FFF2-40B4-BE49-F238E27FC236}">
                <a16:creationId xmlns:a16="http://schemas.microsoft.com/office/drawing/2014/main" id="{D4A66AEF-9AF5-348F-B307-D1B6B6D3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83" y="3576833"/>
            <a:ext cx="1512787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B835E-BCA6-8F0D-0FF7-646F0086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2F36-178E-7643-BF92-6524CF2CBFFF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D1377-495D-A048-7C3C-E9333D8E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1994-6DD4-C46E-E1B8-3C0478F9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Strathclyde update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C04E7-5151-BFC7-989F-919B8FEADD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 Gordon Robb now PI for </a:t>
            </a:r>
            <a:r>
              <a:rPr lang="en-US" dirty="0" err="1"/>
              <a:t>Strathcylde</a:t>
            </a:r>
            <a:endParaRPr lang="en-US" dirty="0"/>
          </a:p>
          <a:p>
            <a:r>
              <a:rPr lang="en-US" dirty="0"/>
              <a:t>Grant success</a:t>
            </a:r>
          </a:p>
          <a:p>
            <a:pPr lvl="1"/>
            <a:r>
              <a:rPr lang="en-US" dirty="0"/>
              <a:t>18-month extension to STFC </a:t>
            </a:r>
            <a:r>
              <a:rPr lang="en-US" dirty="0" err="1"/>
              <a:t>MoA</a:t>
            </a:r>
            <a:r>
              <a:rPr lang="en-US" dirty="0"/>
              <a:t> #4132361 ‘Free Electron Lasers and Advanced Light Sources’:	£169,723</a:t>
            </a:r>
          </a:p>
          <a:p>
            <a:pPr lvl="1"/>
            <a:r>
              <a:rPr lang="en-US" dirty="0"/>
              <a:t>New EPSRC grant - PI: Paul McKenna; CIs: Ross Gray, Martin King, Robbie Wilson; Relativistic plasma apertures: </a:t>
            </a:r>
            <a:r>
              <a:rPr lang="en-US" b="1" dirty="0"/>
              <a:t>Generating ultra-intense structured light with orbital angular momentum</a:t>
            </a:r>
            <a:r>
              <a:rPr lang="en-US" dirty="0"/>
              <a:t>:  £1,146,879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D9B81-C171-F78D-93AA-E8AE0B0E34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Grant success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Extension for STFC funding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LhARA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PI: Colin Whyte; CIs: Paul McKenna, Ross Gray £119,876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 Fahim Habib is the Strathclyde representative in the Collaboration Board of the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PP project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EPSRC Skills and Training Hub in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Transfer Technology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Collaboration Agreement signed between Strathclyde and Liverpool for Managing Partnership for the Hub. ~£9M to support up to 60 PhD projects starting from 2023-2027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40C048-2EC7-8D46-5598-A97055AD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D15C-2755-8B4A-96EF-E4CF6A4AE4AE}" type="datetime1">
              <a:rPr lang="en-GB" smtClean="0"/>
              <a:t>20/02/2025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0567A-8600-677E-D319-2060B205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78AA-C4DA-CA2B-BF16-2E471991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Strathclyde update (2)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2D8E30-00EF-E493-2E1E-642FA2E2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245496"/>
            <a:ext cx="11236036" cy="5110853"/>
          </a:xfrm>
        </p:spPr>
        <p:txBody>
          <a:bodyPr>
            <a:noAutofit/>
          </a:bodyPr>
          <a:lstStyle/>
          <a:p>
            <a:r>
              <a:rPr lang="en-US" sz="1600" b="1" dirty="0"/>
              <a:t>A Geometrical Approach to Physics (1st ed.).  </a:t>
            </a:r>
            <a:r>
              <a:rPr lang="en-US" sz="1600" dirty="0"/>
              <a:t>CRC Press. Burton, D.A., &amp; Noble, A. (2024). </a:t>
            </a:r>
          </a:p>
          <a:p>
            <a:r>
              <a:rPr lang="en-US" sz="1600" b="1" dirty="0"/>
              <a:t>Unaveraged simulations of a cavity based free electron laser Results</a:t>
            </a:r>
            <a:r>
              <a:rPr lang="en-US" sz="1600" dirty="0"/>
              <a:t>, </a:t>
            </a:r>
            <a:r>
              <a:rPr lang="en-US" sz="1600" dirty="0" err="1"/>
              <a:t>Pornthep</a:t>
            </a:r>
            <a:r>
              <a:rPr lang="en-US" sz="1600" dirty="0"/>
              <a:t> </a:t>
            </a:r>
            <a:r>
              <a:rPr lang="en-US" sz="1600" dirty="0" err="1"/>
              <a:t>Pongchalee</a:t>
            </a:r>
            <a:r>
              <a:rPr lang="en-US" sz="1600" dirty="0"/>
              <a:t> and Brian W.J. McNeil, Physics 57, 107390, 2024</a:t>
            </a:r>
          </a:p>
          <a:p>
            <a:r>
              <a:rPr lang="en-US" sz="1600" b="1" dirty="0" err="1"/>
              <a:t>Superradiant</a:t>
            </a:r>
            <a:r>
              <a:rPr lang="en-US" sz="1600" b="1" dirty="0"/>
              <a:t> pulse saturation</a:t>
            </a:r>
            <a:r>
              <a:rPr lang="en-US" sz="1600" dirty="0"/>
              <a:t>, Free Electron Laser Results in Physics 60, 107673, 2024, </a:t>
            </a:r>
            <a:r>
              <a:rPr lang="en-US" sz="1600" dirty="0" err="1"/>
              <a:t>Pornthep</a:t>
            </a:r>
            <a:r>
              <a:rPr lang="en-US" sz="1600" dirty="0"/>
              <a:t> </a:t>
            </a:r>
            <a:r>
              <a:rPr lang="en-US" sz="1600" dirty="0" err="1"/>
              <a:t>Pongchalee</a:t>
            </a:r>
            <a:r>
              <a:rPr lang="en-US" sz="1600" dirty="0"/>
              <a:t> and Brian W.J. McNeil</a:t>
            </a:r>
          </a:p>
          <a:p>
            <a:r>
              <a:rPr lang="en-US" sz="1600" b="1" dirty="0"/>
              <a:t>A neural network-based synthetic diagnostic of laser-accelerated proton energy spectra, </a:t>
            </a:r>
            <a:r>
              <a:rPr lang="en-US" sz="1600" dirty="0">
                <a:solidFill>
                  <a:srgbClr val="FF0000"/>
                </a:solidFill>
              </a:rPr>
              <a:t>Nature Communications Physics 8, 66 (2025)</a:t>
            </a:r>
            <a:r>
              <a:rPr lang="en-US" sz="1600" dirty="0"/>
              <a:t>, McQueen Christopher JG, Wilson Robbie, Frazer Timothy P, King Martin, Alderton Matthew, Bacon Ewan FJ, </a:t>
            </a:r>
            <a:r>
              <a:rPr lang="en-US" sz="1600" dirty="0" err="1"/>
              <a:t>Dolier</a:t>
            </a:r>
            <a:r>
              <a:rPr lang="en-US" sz="1600" dirty="0"/>
              <a:t> Ewan J, </a:t>
            </a:r>
            <a:r>
              <a:rPr lang="en-US" sz="1600" dirty="0" err="1"/>
              <a:t>Dzelzainis</a:t>
            </a:r>
            <a:r>
              <a:rPr lang="en-US" sz="1600" dirty="0"/>
              <a:t> Thomas, Patel </a:t>
            </a:r>
            <a:r>
              <a:rPr lang="en-US" sz="1600" dirty="0" err="1"/>
              <a:t>Jesel</a:t>
            </a:r>
            <a:r>
              <a:rPr lang="en-US" sz="1600" dirty="0"/>
              <a:t> K, Peat Maia P, Torrance Ben C, Gray Ross J, McKenna Paul</a:t>
            </a:r>
          </a:p>
          <a:p>
            <a:r>
              <a:rPr lang="en-US" sz="1600" b="1" dirty="0"/>
              <a:t>Stable laser-acceleration of high-flux proton beams with plasma collimation, </a:t>
            </a:r>
            <a:r>
              <a:rPr lang="en-US" sz="1600" dirty="0"/>
              <a:t>Nature Communications 16, 1004 (2025) , Streeter M J V, Glenn G D, </a:t>
            </a:r>
            <a:r>
              <a:rPr lang="en-US" sz="1600" dirty="0" err="1"/>
              <a:t>Dilorio</a:t>
            </a:r>
            <a:r>
              <a:rPr lang="en-US" sz="1600" dirty="0"/>
              <a:t> S, </a:t>
            </a:r>
            <a:r>
              <a:rPr lang="en-US" sz="1600" dirty="0" err="1"/>
              <a:t>Treffert</a:t>
            </a:r>
            <a:r>
              <a:rPr lang="en-US" sz="1600" dirty="0"/>
              <a:t> F, Loughran B, Ahmed H, Astbury S, </a:t>
            </a:r>
            <a:r>
              <a:rPr lang="en-US" sz="1600" dirty="0" err="1"/>
              <a:t>Borghesi</a:t>
            </a:r>
            <a:r>
              <a:rPr lang="en-US" sz="1600" dirty="0"/>
              <a:t> M, Bourgeois N, Curry C B, Dann S J D, Dover N P, </a:t>
            </a:r>
            <a:r>
              <a:rPr lang="en-US" sz="1600" dirty="0" err="1"/>
              <a:t>Dzelzainis</a:t>
            </a:r>
            <a:r>
              <a:rPr lang="en-US" sz="1600" dirty="0"/>
              <a:t> T, Ettlinger O C, Gauthier M, Giuffrida L, </a:t>
            </a:r>
            <a:r>
              <a:rPr lang="en-US" sz="1600" dirty="0" err="1"/>
              <a:t>Glenzer</a:t>
            </a:r>
            <a:r>
              <a:rPr lang="en-US" sz="1600" dirty="0"/>
              <a:t> S H, Gray R J, Green J S, Hicks G S, Hyland C, </a:t>
            </a:r>
            <a:r>
              <a:rPr lang="en-US" sz="1600" dirty="0" err="1"/>
              <a:t>Istokskaia</a:t>
            </a:r>
            <a:r>
              <a:rPr lang="en-US" sz="1600" dirty="0"/>
              <a:t> V, King M, </a:t>
            </a:r>
            <a:r>
              <a:rPr lang="en-US" sz="1600" dirty="0" err="1"/>
              <a:t>Margarone</a:t>
            </a:r>
            <a:r>
              <a:rPr lang="en-US" sz="1600" dirty="0"/>
              <a:t> D, McCusker O, McKenna P, </a:t>
            </a:r>
            <a:r>
              <a:rPr lang="en-US" sz="1600" dirty="0" err="1"/>
              <a:t>Najmudin</a:t>
            </a:r>
            <a:r>
              <a:rPr lang="en-US" sz="1600" dirty="0"/>
              <a:t> Z, </a:t>
            </a:r>
            <a:r>
              <a:rPr lang="en-US" sz="1600" dirty="0" err="1"/>
              <a:t>Parisuaña</a:t>
            </a:r>
            <a:r>
              <a:rPr lang="en-US" sz="1600" dirty="0"/>
              <a:t> C, Parsons P, </a:t>
            </a:r>
            <a:r>
              <a:rPr lang="en-US" sz="1600" dirty="0" err="1"/>
              <a:t>Spindloe</a:t>
            </a:r>
            <a:r>
              <a:rPr lang="en-US" sz="1600" dirty="0"/>
              <a:t> C, Symes D R, Thomas AGR, Xu N, Palmer C A J</a:t>
            </a:r>
          </a:p>
          <a:p>
            <a:r>
              <a:rPr lang="en-US" sz="1600" b="1" dirty="0"/>
              <a:t>Laser harmonic generation with independent control of frequency and orbital angular momentum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Nature Communications 15, 6878 (2024)</a:t>
            </a:r>
            <a:r>
              <a:rPr lang="en-US" sz="1600" dirty="0"/>
              <a:t> Trines Raoul, Schmitz Holger, King Martin, McKenna Paul, Bingham Robert </a:t>
            </a:r>
          </a:p>
          <a:p>
            <a:r>
              <a:rPr lang="en-US" sz="1600" b="1" dirty="0"/>
              <a:t>Narrow-band acceleration of gold ions to GeV energies from ultra-thin foils, </a:t>
            </a:r>
            <a:r>
              <a:rPr lang="en-US" sz="1600" dirty="0"/>
              <a:t>Communications Physics. 7, 9 (2024) Martin, P., Ahmed, H., Doria, D., </a:t>
            </a:r>
            <a:r>
              <a:rPr lang="en-US" sz="1600" dirty="0" err="1"/>
              <a:t>Cerchez</a:t>
            </a:r>
            <a:r>
              <a:rPr lang="en-US" sz="1600" dirty="0"/>
              <a:t>, M., Hanton, F., Gwynne, D., Alejo, A., Fernández-Tobias, J., Green, J., Macchi, A., Maclellan, D., McKenna, P., Ruiz, J. </a:t>
            </a:r>
            <a:r>
              <a:rPr lang="en-US" sz="1600" dirty="0" err="1"/>
              <a:t>Á</a:t>
            </a:r>
            <a:r>
              <a:rPr lang="en-US" sz="1600" dirty="0"/>
              <a:t>., </a:t>
            </a:r>
            <a:r>
              <a:rPr lang="en-US" sz="1600" dirty="0" err="1"/>
              <a:t>Swantusch</a:t>
            </a:r>
            <a:r>
              <a:rPr lang="en-US" sz="1600" dirty="0"/>
              <a:t>, M., Willi, O., Zhai, S., </a:t>
            </a:r>
            <a:r>
              <a:rPr lang="en-US" sz="1600" dirty="0" err="1"/>
              <a:t>Borghesi</a:t>
            </a:r>
            <a:r>
              <a:rPr lang="en-US" sz="1600" dirty="0"/>
              <a:t>, M. &amp; Kar, S.</a:t>
            </a:r>
          </a:p>
          <a:p>
            <a:r>
              <a:rPr lang="en-US" sz="1600" b="1" dirty="0"/>
              <a:t>Small tunable X-ray sources may have large impact</a:t>
            </a:r>
            <a:r>
              <a:rPr lang="en-US" sz="1600" dirty="0"/>
              <a:t>. </a:t>
            </a:r>
            <a:r>
              <a:rPr lang="en-US" sz="1600" dirty="0">
                <a:solidFill>
                  <a:srgbClr val="FF0000"/>
                </a:solidFill>
              </a:rPr>
              <a:t>Nature Photonics </a:t>
            </a:r>
            <a:r>
              <a:rPr lang="en-US" sz="1600" dirty="0"/>
              <a:t>18, 1129 (2024). Gordon Robb</a:t>
            </a:r>
          </a:p>
          <a:p>
            <a:r>
              <a:rPr lang="en-US" sz="1600" b="1" dirty="0"/>
              <a:t>The </a:t>
            </a:r>
            <a:r>
              <a:rPr lang="en-US" sz="1600" b="1" dirty="0" err="1"/>
              <a:t>CompactLight</a:t>
            </a:r>
            <a:r>
              <a:rPr lang="en-US" sz="1600" b="1" dirty="0"/>
              <a:t> Design Study </a:t>
            </a:r>
            <a:r>
              <a:rPr lang="en-US" sz="1600" dirty="0"/>
              <a:t>Adrian Cross, Liang Zhang European Physical Journal: Special Topics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8075F7-F28A-509A-D771-5C5885B1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30870-ACDB-6E49-B13D-C5B743C4960B}" type="datetime1">
              <a:rPr lang="en-GB" smtClean="0"/>
              <a:t>20/02/2025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1B050-46BA-9EDB-478F-B30C6181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3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C969-44C4-19BA-391B-C61A5BC9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Strathcylde</a:t>
            </a:r>
            <a:r>
              <a:rPr lang="en-US" dirty="0"/>
              <a:t> update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2D28D-7F94-0F73-3CD8-0289FC137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3900835" cy="4860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PDRA starters </a:t>
            </a:r>
          </a:p>
          <a:p>
            <a:pPr lvl="1"/>
            <a:r>
              <a:rPr lang="en-US" dirty="0"/>
              <a:t>Dr Fahim Habib 18-month position on ‘Free Electron Lasers and Advanced Light Sources’</a:t>
            </a:r>
          </a:p>
          <a:p>
            <a:pPr lvl="1"/>
            <a:r>
              <a:rPr lang="en-US" dirty="0"/>
              <a:t>Dr Ewan </a:t>
            </a:r>
            <a:r>
              <a:rPr lang="en-US" dirty="0" err="1"/>
              <a:t>Dolier</a:t>
            </a:r>
            <a:r>
              <a:rPr lang="en-US" dirty="0"/>
              <a:t> – PDRA position on Laser-driven ion acceleration and underpinning physics.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68F5B-F433-0B33-1806-C4C1AEACD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2200" y="1245497"/>
            <a:ext cx="5400000" cy="4860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Students</a:t>
            </a:r>
          </a:p>
          <a:p>
            <a:pPr lvl="1"/>
            <a:r>
              <a:rPr lang="en-US" b="1" dirty="0"/>
              <a:t>Dr Ahmad Fahim Habib (Supervisors : Bernhard Hidding &amp; Brian McNeil)</a:t>
            </a:r>
          </a:p>
          <a:p>
            <a:pPr lvl="2"/>
            <a:r>
              <a:rPr lang="en-US" dirty="0"/>
              <a:t>Towards Plasma-based Attosecond-</a:t>
            </a:r>
            <a:r>
              <a:rPr lang="en-US" dirty="0" err="1"/>
              <a:t>Ångstrom</a:t>
            </a:r>
            <a:r>
              <a:rPr lang="en-US" dirty="0"/>
              <a:t> Class Free-Electron Laser</a:t>
            </a:r>
            <a:endParaRPr lang="en-US" b="1" dirty="0"/>
          </a:p>
          <a:p>
            <a:pPr lvl="1"/>
            <a:r>
              <a:rPr lang="en-US" b="1" dirty="0"/>
              <a:t>Dr David McLellan </a:t>
            </a:r>
            <a:r>
              <a:rPr lang="en-US" dirty="0"/>
              <a:t>(Supervisors : Dr Gordon Robb &amp; Prof Thorsten </a:t>
            </a:r>
            <a:r>
              <a:rPr lang="en-US" dirty="0" err="1"/>
              <a:t>Ackemann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Simulations of Radiation-Driven Instabilities</a:t>
            </a:r>
            <a:endParaRPr lang="en-US" b="1" dirty="0"/>
          </a:p>
          <a:p>
            <a:pPr lvl="1"/>
            <a:r>
              <a:rPr lang="en-US" b="1" dirty="0"/>
              <a:t>Alana Horne </a:t>
            </a:r>
          </a:p>
          <a:p>
            <a:pPr lvl="2"/>
            <a:r>
              <a:rPr lang="en-US" dirty="0" err="1"/>
              <a:t>Optimisation</a:t>
            </a:r>
            <a:r>
              <a:rPr lang="en-US" dirty="0"/>
              <a:t> and measurement of bremsstrahlung and synchrotron radiation in ultra-intense laser-solid interactions</a:t>
            </a:r>
          </a:p>
          <a:p>
            <a:pPr lvl="1"/>
            <a:r>
              <a:rPr lang="en-US" b="1" dirty="0" err="1"/>
              <a:t>Pornthep</a:t>
            </a:r>
            <a:r>
              <a:rPr lang="en-US" b="1" dirty="0"/>
              <a:t> </a:t>
            </a:r>
            <a:r>
              <a:rPr lang="en-US" b="1" dirty="0" err="1"/>
              <a:t>Ponchalee</a:t>
            </a:r>
            <a:r>
              <a:rPr lang="en-US" b="1" dirty="0"/>
              <a:t> (Supervisors : Brian McNeil &amp; Gordon Robb)</a:t>
            </a:r>
          </a:p>
          <a:p>
            <a:pPr lvl="2"/>
            <a:r>
              <a:rPr lang="en-US" dirty="0"/>
              <a:t>Advanced Modelling of Free-Electron Lasers: Unaveraged Simulations, Sub-Wavelength Effects, and </a:t>
            </a:r>
            <a:r>
              <a:rPr lang="en-US" dirty="0" err="1"/>
              <a:t>Superradiant</a:t>
            </a:r>
            <a:r>
              <a:rPr lang="en-US" dirty="0"/>
              <a:t> Pulses Saturation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343BD-86A6-134F-EF60-AAE9A980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020C-0ABB-7B40-B08B-F918D5088DBC}" type="datetime1">
              <a:rPr lang="en-GB" smtClean="0"/>
              <a:t>20/02/2025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4CC667-8B6B-C02C-1398-DE83E6E0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15</a:t>
            </a:fld>
            <a:endParaRPr lang="en-US"/>
          </a:p>
        </p:txBody>
      </p:sp>
      <p:pic>
        <p:nvPicPr>
          <p:cNvPr id="9" name="Google Shape;132;g334c9eb5693_0_31">
            <a:extLst>
              <a:ext uri="{FF2B5EF4-FFF2-40B4-BE49-F238E27FC236}">
                <a16:creationId xmlns:a16="http://schemas.microsoft.com/office/drawing/2014/main" id="{F1ED9947-D74E-921F-7CA8-3D7C6E21E79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16543" y="1368289"/>
            <a:ext cx="1297475" cy="15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4;g334c9eb5693_0_31">
            <a:extLst>
              <a:ext uri="{FF2B5EF4-FFF2-40B4-BE49-F238E27FC236}">
                <a16:creationId xmlns:a16="http://schemas.microsoft.com/office/drawing/2014/main" id="{B40C6211-4ADA-BF80-24B2-4F0E14F67A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6542" y="4395452"/>
            <a:ext cx="1297475" cy="1621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56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D9F5F-7851-CD43-D076-C4C97D15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ASTEC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55AFF6-95D3-AAF2-0F5B-DF24F2BF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presentations in SAC </a:t>
            </a:r>
          </a:p>
          <a:p>
            <a:pPr lvl="1"/>
            <a:r>
              <a:rPr lang="en-US" dirty="0"/>
              <a:t>SCRF projects</a:t>
            </a:r>
          </a:p>
          <a:p>
            <a:pPr lvl="1"/>
            <a:r>
              <a:rPr lang="en-US" dirty="0"/>
              <a:t>Thin films</a:t>
            </a:r>
          </a:p>
          <a:p>
            <a:pPr lvl="1"/>
            <a:r>
              <a:rPr lang="en-US" dirty="0"/>
              <a:t>REUDI</a:t>
            </a:r>
          </a:p>
          <a:p>
            <a:r>
              <a:rPr lang="en-US" dirty="0"/>
              <a:t>CLARA/FEBE </a:t>
            </a:r>
          </a:p>
          <a:p>
            <a:pPr lvl="1"/>
            <a:r>
              <a:rPr lang="en-US" dirty="0"/>
              <a:t>currently RF conditioning </a:t>
            </a:r>
          </a:p>
          <a:p>
            <a:pPr lvl="1"/>
            <a:r>
              <a:rPr lang="en-US" dirty="0"/>
              <a:t>Vibrant CLARA/FEBE user meeting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~11 presentations from potential CLARA/FEBE users </a:t>
            </a:r>
          </a:p>
          <a:p>
            <a:r>
              <a:rPr lang="en-US" dirty="0"/>
              <a:t>Specification and design for full energy beam exploitation of the compact linear accelerator for research and applications, E. W. Snedden. </a:t>
            </a:r>
            <a:r>
              <a:rPr lang="en-US" dirty="0">
                <a:solidFill>
                  <a:srgbClr val="FF0000"/>
                </a:solidFill>
              </a:rPr>
              <a:t>PRAB EDITORS’ SUGGESTION</a:t>
            </a:r>
          </a:p>
          <a:p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D6A82D9-44C7-96E9-82BE-03E9EDB8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DD49-F6FB-DD4A-8481-24DB3AB05E30}" type="datetime1">
              <a:rPr lang="en-GB" smtClean="0"/>
              <a:t>20/02/2025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DB9E33-6D3F-8FE6-EE82-7B6B9D90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B7E139-E02E-CA90-04DD-9B74BEA9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24" y="1245497"/>
            <a:ext cx="4571556" cy="30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7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921B76-12DC-B51B-69A7-96625CAC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Christopher Arran (Lancaster)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1ADD7-F28B-330F-E7B4-22A95B207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Moved from the University of York. Expertise in LWPA </a:t>
            </a:r>
          </a:p>
        </p:txBody>
      </p:sp>
      <p:pic>
        <p:nvPicPr>
          <p:cNvPr id="6" name="Picture 5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066A8287-70CA-3C68-98BD-1E64772A4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959" y="3270066"/>
            <a:ext cx="2573712" cy="2959768"/>
          </a:xfrm>
          <a:prstGeom prst="rect">
            <a:avLst/>
          </a:prstGeom>
        </p:spPr>
      </p:pic>
      <p:pic>
        <p:nvPicPr>
          <p:cNvPr id="7" name="Picture 6" descr="A logo for a university&#10;&#10;AI-generated content may be incorrect.">
            <a:extLst>
              <a:ext uri="{FF2B5EF4-FFF2-40B4-BE49-F238E27FC236}">
                <a16:creationId xmlns:a16="http://schemas.microsoft.com/office/drawing/2014/main" id="{EBE04A0C-B65E-68A2-70CC-2F9D27F0F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9940" r="6785" b="33254"/>
          <a:stretch/>
        </p:blipFill>
        <p:spPr>
          <a:xfrm>
            <a:off x="5696035" y="3598006"/>
            <a:ext cx="2481971" cy="7898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2F3A24-67D0-C5D7-37F0-F310DB9C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A768-0200-2C4B-984E-71478353B70D}" type="datetime1">
              <a:rPr lang="en-GB" smtClean="0"/>
              <a:t>20/02/2025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6D445-9FF2-93B9-29D2-38B139D0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8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3517-FB21-1554-C39B-90CC0823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high intensity lasers as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dirty="0"/>
              <a:t>-sources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8019-69DC-6D23-4B43-3E7BED1A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 intensity lasers </a:t>
            </a:r>
            <a:r>
              <a:rPr lang="en-GB" b="1" dirty="0"/>
              <a:t>→</a:t>
            </a:r>
            <a:r>
              <a:rPr lang="en-GB" dirty="0"/>
              <a:t> GeV-scale electrons </a:t>
            </a:r>
            <a:r>
              <a:rPr lang="en-GB" b="1" dirty="0"/>
              <a:t>→</a:t>
            </a:r>
            <a:r>
              <a:rPr lang="en-GB" dirty="0"/>
              <a:t> Bright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-rays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strong field QED – Compton scattering and pair production</a:t>
            </a:r>
          </a:p>
          <a:p>
            <a:pPr lvl="1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 at Gemini (UK), ZEUS (US), ELI-NP (Romania), and more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74E0AD-1801-52C3-488C-F587B9922237}"/>
              </a:ext>
            </a:extLst>
          </p:cNvPr>
          <p:cNvGrpSpPr/>
          <p:nvPr/>
        </p:nvGrpSpPr>
        <p:grpSpPr>
          <a:xfrm>
            <a:off x="1501604" y="2806185"/>
            <a:ext cx="9188792" cy="3869292"/>
            <a:chOff x="747415" y="2919620"/>
            <a:chExt cx="8110966" cy="34154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B6931E-AE46-51BF-2BA7-C2121C64C948}"/>
                </a:ext>
              </a:extLst>
            </p:cNvPr>
            <p:cNvGrpSpPr/>
            <p:nvPr/>
          </p:nvGrpSpPr>
          <p:grpSpPr>
            <a:xfrm>
              <a:off x="747415" y="2919620"/>
              <a:ext cx="7328181" cy="3415432"/>
              <a:chOff x="447848" y="2972482"/>
              <a:chExt cx="6287688" cy="2930491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FDAC9478-980D-17C8-73E7-76D1FD3940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021"/>
              <a:stretch/>
            </p:blipFill>
            <p:spPr bwMode="auto">
              <a:xfrm>
                <a:off x="1001486" y="2972482"/>
                <a:ext cx="5734050" cy="1819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6484691-AA38-5ACD-B12E-39EFDA3E3D33}"/>
                  </a:ext>
                </a:extLst>
              </p:cNvPr>
              <p:cNvSpPr/>
              <p:nvPr/>
            </p:nvSpPr>
            <p:spPr>
              <a:xfrm>
                <a:off x="1892300" y="4013200"/>
                <a:ext cx="1479550" cy="1397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0CF82D10-A790-AEC2-C780-490E8BAAE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/>
              <a:stretch/>
            </p:blipFill>
            <p:spPr bwMode="auto">
              <a:xfrm>
                <a:off x="447848" y="4375563"/>
                <a:ext cx="1823273" cy="1387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7A2E5BA8-6308-437F-435A-2F4EF8964E76}"/>
                  </a:ext>
                </a:extLst>
              </p:cNvPr>
              <p:cNvSpPr/>
              <p:nvPr/>
            </p:nvSpPr>
            <p:spPr>
              <a:xfrm rot="19353232">
                <a:off x="2017946" y="4083728"/>
                <a:ext cx="539750" cy="165100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832019-040B-BBB3-5B80-E378003FA107}"/>
                  </a:ext>
                </a:extLst>
              </p:cNvPr>
              <p:cNvSpPr txBox="1"/>
              <p:nvPr/>
            </p:nvSpPr>
            <p:spPr>
              <a:xfrm>
                <a:off x="2277611" y="4899480"/>
                <a:ext cx="1299380" cy="100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Daytona Light" panose="020F0502020204030204" pitchFamily="34" charset="0"/>
                    <a:cs typeface="Tunga" panose="020B0502040204020203" pitchFamily="34" charset="0"/>
                  </a:rPr>
                  <a:t>Simulated</a:t>
                </a:r>
                <a:br>
                  <a:rPr lang="en-GB" sz="1400" dirty="0">
                    <a:latin typeface="Daytona Light" panose="020F0502020204030204" pitchFamily="34" charset="0"/>
                    <a:cs typeface="Tunga" panose="020B0502040204020203" pitchFamily="34" charset="0"/>
                  </a:rPr>
                </a:br>
                <a:r>
                  <a:rPr lang="en-GB" sz="1400" dirty="0">
                    <a:latin typeface="Daytona Light" panose="020F0502020204030204" pitchFamily="34" charset="0"/>
                    <a:cs typeface="Tunga" panose="020B0502040204020203" pitchFamily="34" charset="0"/>
                  </a:rPr>
                  <a:t>100 GeV/m gradients from Laser Wakefield Acceleration</a:t>
                </a:r>
              </a:p>
            </p:txBody>
          </p:sp>
        </p:grpSp>
        <p:pic>
          <p:nvPicPr>
            <p:cNvPr id="22" name="Image2">
              <a:extLst>
                <a:ext uri="{FF2B5EF4-FFF2-40B4-BE49-F238E27FC236}">
                  <a16:creationId xmlns:a16="http://schemas.microsoft.com/office/drawing/2014/main" id="{869BBBE9-26C7-BB17-6F7D-377FE73ED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4672" b="6500"/>
            <a:stretch/>
          </p:blipFill>
          <p:spPr bwMode="auto">
            <a:xfrm>
              <a:off x="6309195" y="4310966"/>
              <a:ext cx="2549186" cy="191248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7384E3-4626-94E4-627D-9BC50B0AD9EE}"/>
                </a:ext>
              </a:extLst>
            </p:cNvPr>
            <p:cNvSpPr txBox="1"/>
            <p:nvPr/>
          </p:nvSpPr>
          <p:spPr>
            <a:xfrm>
              <a:off x="5191884" y="5165501"/>
              <a:ext cx="126180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Daytona Light" panose="020B030403050304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Measured MeV </a:t>
              </a:r>
              <a:r>
                <a:rPr lang="el-GR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γ</a:t>
              </a:r>
              <a:r>
                <a:rPr lang="en-GB" sz="1400" dirty="0">
                  <a:latin typeface="Daytona Light" panose="020B030403050304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-rays from inverse </a:t>
              </a:r>
              <a:r>
                <a:rPr lang="en-GB" sz="1400" dirty="0">
                  <a:latin typeface="Daytona Light" panose="020B0304030503040204" pitchFamily="34" charset="0"/>
                  <a:cs typeface="Tunga" panose="020B0502040204020203" pitchFamily="34" charset="0"/>
                </a:rPr>
                <a:t>Compton scattering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ECC7FF-FABD-7CD2-1590-C40F9EED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FE5-FBE9-094A-8C5B-B8B786552E21}" type="datetime1">
              <a:rPr lang="en-GB" smtClean="0"/>
              <a:t>20/02/2025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89035-C642-A854-5D34-0FEBA49B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15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7366-6C3E-1D28-6258-9B79EB4A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in Laser Wakefield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2BC9-2493-7230-C9ED-3B79A7A2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Laser-driven wake-fields could accelerate e</a:t>
            </a:r>
            <a:r>
              <a:rPr lang="en-GB" baseline="30000" dirty="0"/>
              <a:t>-</a:t>
            </a:r>
            <a:r>
              <a:rPr lang="en-GB" dirty="0"/>
              <a:t> bunches from CLARA</a:t>
            </a:r>
          </a:p>
          <a:p>
            <a:r>
              <a:rPr lang="en-GB" dirty="0"/>
              <a:t>Plasma-based optical fibres can guide laser pulses</a:t>
            </a:r>
          </a:p>
          <a:p>
            <a:r>
              <a:rPr lang="en-GB" dirty="0"/>
              <a:t>Axicon lenses can extend the acceleration length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7FEE5-C08E-D418-41E3-D4C8BD80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81" y="3811979"/>
            <a:ext cx="9785164" cy="2764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A3C68C-13C7-9AA1-5C26-B4148600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252" y="2844058"/>
            <a:ext cx="2399465" cy="15770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647FB-7C21-C130-CB98-D23DEB15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5E52-7209-0941-9C5F-ACF9CD37B5CE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431CB-79EA-C21A-7F10-6A471502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3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14E852-5F17-8400-DA3C-E2DB271B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320CEA-222B-2A7F-17C9-D46AF01A1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Cockcroft strategy</a:t>
            </a:r>
          </a:p>
          <a:p>
            <a:r>
              <a:rPr lang="en-US" dirty="0"/>
              <a:t>News from Cockcroft Partners</a:t>
            </a:r>
          </a:p>
          <a:p>
            <a:r>
              <a:rPr lang="en-US" dirty="0"/>
              <a:t>New staff members at Lancaster and Liverpool</a:t>
            </a:r>
          </a:p>
          <a:p>
            <a:r>
              <a:rPr lang="en-US" dirty="0"/>
              <a:t>New position in proton (and particle) beam therapy at Manchester </a:t>
            </a:r>
          </a:p>
          <a:p>
            <a:r>
              <a:rPr lang="en-US" dirty="0"/>
              <a:t>New business development manager (Dr Daryl </a:t>
            </a:r>
            <a:r>
              <a:rPr lang="en-US" dirty="0" err="1"/>
              <a:t>McMannus</a:t>
            </a:r>
            <a:r>
              <a:rPr lang="en-US" dirty="0"/>
              <a:t>) </a:t>
            </a:r>
          </a:p>
          <a:p>
            <a:r>
              <a:rPr lang="en-US" dirty="0"/>
              <a:t>Core grant and funding climate</a:t>
            </a:r>
          </a:p>
          <a:p>
            <a:r>
              <a:rPr lang="en-US" dirty="0"/>
              <a:t>IPAC 2029 @ Liverpool </a:t>
            </a:r>
          </a:p>
          <a:p>
            <a:r>
              <a:rPr lang="en-US" dirty="0"/>
              <a:t>MoU with ELI-NP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BDE97-528F-E922-8A0D-BC4A3707F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4949-2E31-B04C-823E-49F4C147EC8E}" type="datetime1">
              <a:rPr lang="en-GB" smtClean="0"/>
              <a:t>20/02/2025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5CB00-8EEA-0276-3B4C-6CF717DB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2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AA559D-7028-8E9D-4FE5-E23A81F5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Andrea Santamaria Garcia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B57A1-1C53-264C-2B8F-7F515DB28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Expert in AL/ML and particularly reinforcement learning. Moved from KIT</a:t>
            </a:r>
          </a:p>
        </p:txBody>
      </p:sp>
      <p:pic>
        <p:nvPicPr>
          <p:cNvPr id="6" name="Picture 2" descr="A person with glasses smiling into the camera.">
            <a:extLst>
              <a:ext uri="{FF2B5EF4-FFF2-40B4-BE49-F238E27FC236}">
                <a16:creationId xmlns:a16="http://schemas.microsoft.com/office/drawing/2014/main" id="{782E81E7-3F22-295A-2BE3-9E7E5152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27" y="3620293"/>
            <a:ext cx="2749931" cy="27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EE378-AD05-BD2A-6B33-A1034946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4EB5-FFDF-2E4A-B142-8324186D9F7F}" type="datetime1">
              <a:rPr lang="en-GB" smtClean="0"/>
              <a:t>20/02/2025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ECBA5-4ABA-754A-D6E4-9F33EA2D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1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714016-3D31-1E77-3C2F-828CC55A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92" y="3152134"/>
            <a:ext cx="4296785" cy="1580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4D60B-80B0-D78E-21A3-D54C0B88A75B}"/>
              </a:ext>
            </a:extLst>
          </p:cNvPr>
          <p:cNvSpPr txBox="1"/>
          <p:nvPr/>
        </p:nvSpPr>
        <p:spPr>
          <a:xfrm>
            <a:off x="8631057" y="1282778"/>
            <a:ext cx="21490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ansantam@liverpool.ac.uk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https://www.liverpool.ac.uk/people/andrea-santamaria-garcia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24635F0-5B1A-C00B-D25E-18B4C643A6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2"/>
          <a:stretch/>
        </p:blipFill>
        <p:spPr>
          <a:xfrm>
            <a:off x="7305393" y="647860"/>
            <a:ext cx="1325664" cy="1597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719005-28E8-3DE6-5AF4-32952CCA0F84}"/>
              </a:ext>
            </a:extLst>
          </p:cNvPr>
          <p:cNvSpPr txBox="1"/>
          <p:nvPr/>
        </p:nvSpPr>
        <p:spPr>
          <a:xfrm>
            <a:off x="8631057" y="734487"/>
            <a:ext cx="326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Dr. Andrea Santamaria Garcia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Lecturer in AI for particle accelerators</a:t>
            </a:r>
            <a:endParaRPr lang="en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72F28-E749-E31A-423D-3275F25CBADE}"/>
              </a:ext>
            </a:extLst>
          </p:cNvPr>
          <p:cNvSpPr txBox="1"/>
          <p:nvPr/>
        </p:nvSpPr>
        <p:spPr>
          <a:xfrm>
            <a:off x="935844" y="2560620"/>
            <a:ext cx="477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Converges faster than other algorithms and adapts to changing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C211E0-7AAF-777E-CD2D-C9146A224EE8}"/>
              </a:ext>
            </a:extLst>
          </p:cNvPr>
          <p:cNvSpPr txBox="1"/>
          <p:nvPr/>
        </p:nvSpPr>
        <p:spPr>
          <a:xfrm>
            <a:off x="6186835" y="2582725"/>
            <a:ext cx="411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be deployed without knowing the problem dynamics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CE2EF3-95E4-5127-0FF7-69F6B7DD72B1}"/>
              </a:ext>
            </a:extLst>
          </p:cNvPr>
          <p:cNvSpPr txBox="1"/>
          <p:nvPr/>
        </p:nvSpPr>
        <p:spPr>
          <a:xfrm>
            <a:off x="1001460" y="5039557"/>
            <a:ext cx="4381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be employed to control instabilities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F6B1BAB-8E95-2CFC-5BFF-3881FB9264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81" t="7005" r="7813" b="1780"/>
          <a:stretch/>
        </p:blipFill>
        <p:spPr>
          <a:xfrm>
            <a:off x="6509683" y="3130525"/>
            <a:ext cx="3159446" cy="2363813"/>
          </a:xfrm>
          <a:prstGeom prst="rect">
            <a:avLst/>
          </a:prstGeom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562C72-4D07-CC00-60D1-D08BB22A9CB5}"/>
              </a:ext>
            </a:extLst>
          </p:cNvPr>
          <p:cNvSpPr txBox="1"/>
          <p:nvPr/>
        </p:nvSpPr>
        <p:spPr>
          <a:xfrm>
            <a:off x="9669129" y="4461530"/>
            <a:ext cx="127463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strike="noStrike" spc="-1" dirty="0">
                <a:solidFill>
                  <a:srgbClr val="C00000"/>
                </a:solidFill>
                <a:latin typeface="Arial"/>
              </a:rPr>
              <a:t>Damping improves with experience: the system is learning!</a:t>
            </a:r>
          </a:p>
        </p:txBody>
      </p:sp>
      <p:sp>
        <p:nvSpPr>
          <p:cNvPr id="24" name="TextShape 5">
            <a:extLst>
              <a:ext uri="{FF2B5EF4-FFF2-40B4-BE49-F238E27FC236}">
                <a16:creationId xmlns:a16="http://schemas.microsoft.com/office/drawing/2014/main" id="{5B9A1A96-65B1-A0D6-108D-50D3E2A1F7CA}"/>
              </a:ext>
            </a:extLst>
          </p:cNvPr>
          <p:cNvSpPr txBox="1"/>
          <p:nvPr/>
        </p:nvSpPr>
        <p:spPr>
          <a:xfrm rot="16200000">
            <a:off x="7018390" y="3651171"/>
            <a:ext cx="1172616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spc="-1" dirty="0">
                <a:latin typeface="Arial"/>
              </a:rPr>
              <a:t>e</a:t>
            </a:r>
            <a:r>
              <a:rPr lang="en-US" sz="1200" b="0" strike="noStrike" spc="-1" dirty="0">
                <a:latin typeface="Arial"/>
              </a:rPr>
              <a:t>xternal kick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639688-8F35-0C5E-F792-BE3B95F246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08"/>
          <a:stretch/>
        </p:blipFill>
        <p:spPr>
          <a:xfrm>
            <a:off x="1580996" y="5441291"/>
            <a:ext cx="982099" cy="9297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794201-B74E-2598-A745-FC718AC52F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r="60105"/>
          <a:stretch/>
        </p:blipFill>
        <p:spPr>
          <a:xfrm>
            <a:off x="2563095" y="5441291"/>
            <a:ext cx="1068835" cy="9297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35D05-A678-74A4-8660-EDDBBE2E62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2" r="20445"/>
          <a:stretch/>
        </p:blipFill>
        <p:spPr>
          <a:xfrm>
            <a:off x="3640420" y="5494338"/>
            <a:ext cx="1019638" cy="8767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A92AF4-4772-BD77-F584-510EDA83D48C}"/>
              </a:ext>
            </a:extLst>
          </p:cNvPr>
          <p:cNvSpPr txBox="1"/>
          <p:nvPr/>
        </p:nvSpPr>
        <p:spPr>
          <a:xfrm>
            <a:off x="6055969" y="5978822"/>
            <a:ext cx="4381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be trained in a lattice agnostic way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33B1AC-D9D1-3ED2-AA4D-7C4BA5C71C60}"/>
              </a:ext>
            </a:extLst>
          </p:cNvPr>
          <p:cNvSpPr txBox="1"/>
          <p:nvPr/>
        </p:nvSpPr>
        <p:spPr>
          <a:xfrm>
            <a:off x="1221559" y="4656044"/>
            <a:ext cx="4520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J. Kaiser et al. </a:t>
            </a:r>
            <a:r>
              <a:rPr lang="en-GB" sz="700" b="0" i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Reinforcement learning-trained optimisers and Bayesian optimisation for online particle accelerator tuning. </a:t>
            </a:r>
            <a:r>
              <a:rPr lang="en-GB" sz="7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Sci.Rep</a:t>
            </a:r>
            <a:r>
              <a:rPr lang="en-GB" sz="700" b="0" i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.</a:t>
            </a:r>
            <a:r>
              <a:rPr lang="en-GB" sz="7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 14 (2024) 1, 15733</a:t>
            </a:r>
            <a:endParaRPr lang="en-GB" sz="7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4C5004-EC5E-4CE2-2656-7E90927897AF}"/>
              </a:ext>
            </a:extLst>
          </p:cNvPr>
          <p:cNvSpPr txBox="1"/>
          <p:nvPr/>
        </p:nvSpPr>
        <p:spPr>
          <a:xfrm>
            <a:off x="6552088" y="5437778"/>
            <a:ext cx="411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L.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Scomparin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et al. </a:t>
            </a:r>
            <a:r>
              <a:rPr lang="en-GB" sz="700" b="0" i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Microsecond-Latency Feedback at a Particle Accelerator by Online Reinforcement Learning on Hardware</a:t>
            </a:r>
            <a:r>
              <a:rPr lang="en-GB" sz="7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. e-Print: </a:t>
            </a:r>
            <a:r>
              <a:rPr lang="en-GB" sz="700" b="0" i="0" u="none" strike="noStrike" dirty="0">
                <a:solidFill>
                  <a:srgbClr val="0050B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2409.16177</a:t>
            </a:r>
            <a:r>
              <a:rPr lang="en-GB" sz="7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 [</a:t>
            </a:r>
            <a:r>
              <a:rPr lang="en-GB" sz="7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physics.acc-ph</a:t>
            </a:r>
            <a:r>
              <a:rPr lang="en-GB" sz="7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]</a:t>
            </a:r>
            <a:endParaRPr lang="en-GB" sz="7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4F703A-F5F5-EF09-9A14-728CF9B4CF33}"/>
              </a:ext>
            </a:extLst>
          </p:cNvPr>
          <p:cNvSpPr txBox="1"/>
          <p:nvPr/>
        </p:nvSpPr>
        <p:spPr>
          <a:xfrm>
            <a:off x="1248232" y="6433967"/>
            <a:ext cx="396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L.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Scomparin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et al. </a:t>
            </a:r>
            <a:r>
              <a:rPr lang="en-GB" sz="700" b="0" i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Preliminary results on the reinforcement learning-based control of the microbunching instability. </a:t>
            </a:r>
            <a:r>
              <a:rPr lang="en-GB" sz="700" b="0" i="0" u="none" strike="noStrike" dirty="0">
                <a:solidFill>
                  <a:srgbClr val="40A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IPAC2024-TUPS61</a:t>
            </a:r>
            <a:endParaRPr lang="en-GB" sz="7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7EB12D-7FE8-2C62-FBED-B263337A46B2}"/>
              </a:ext>
            </a:extLst>
          </p:cNvPr>
          <p:cNvSpPr txBox="1"/>
          <p:nvPr/>
        </p:nvSpPr>
        <p:spPr>
          <a:xfrm>
            <a:off x="6552088" y="6282410"/>
            <a:ext cx="3290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C. Xu et al. </a:t>
            </a:r>
            <a:r>
              <a:rPr lang="en-GB" sz="7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Beam trajectory control with lattice-agnostic reinforcement learning</a:t>
            </a:r>
            <a:r>
              <a:rPr lang="en-GB" sz="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. IPAC2023-THPL029.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ine 4">
            <a:extLst>
              <a:ext uri="{FF2B5EF4-FFF2-40B4-BE49-F238E27FC236}">
                <a16:creationId xmlns:a16="http://schemas.microsoft.com/office/drawing/2014/main" id="{C76118AC-5AE7-4FD6-270B-D44234D40044}"/>
              </a:ext>
            </a:extLst>
          </p:cNvPr>
          <p:cNvSpPr/>
          <p:nvPr/>
        </p:nvSpPr>
        <p:spPr>
          <a:xfrm flipV="1">
            <a:off x="10247149" y="6159402"/>
            <a:ext cx="510486" cy="9469"/>
          </a:xfrm>
          <a:prstGeom prst="line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D44D14-1316-878E-E5B6-259D17577275}"/>
              </a:ext>
            </a:extLst>
          </p:cNvPr>
          <p:cNvSpPr txBox="1"/>
          <p:nvPr/>
        </p:nvSpPr>
        <p:spPr>
          <a:xfrm>
            <a:off x="10437313" y="5671045"/>
            <a:ext cx="1665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Towards a universal controller for accelerators!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471239E-099B-D90D-BF6B-DFE18A29D18E}"/>
              </a:ext>
            </a:extLst>
          </p:cNvPr>
          <p:cNvSpPr/>
          <p:nvPr/>
        </p:nvSpPr>
        <p:spPr>
          <a:xfrm>
            <a:off x="697042" y="376098"/>
            <a:ext cx="5489793" cy="2068295"/>
          </a:xfrm>
          <a:prstGeom prst="roundRect">
            <a:avLst>
              <a:gd name="adj" fmla="val 8864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BEF0F9-DD57-6E47-5957-17D024266742}"/>
              </a:ext>
            </a:extLst>
          </p:cNvPr>
          <p:cNvSpPr txBox="1"/>
          <p:nvPr/>
        </p:nvSpPr>
        <p:spPr>
          <a:xfrm>
            <a:off x="1043071" y="458879"/>
            <a:ext cx="47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Potential of Reinforcement Learning (RL) in particle accelerators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B1A9CB-5BAB-0B84-9609-B33BE80CA2B7}"/>
              </a:ext>
            </a:extLst>
          </p:cNvPr>
          <p:cNvSpPr txBox="1"/>
          <p:nvPr/>
        </p:nvSpPr>
        <p:spPr>
          <a:xfrm>
            <a:off x="1322118" y="1115263"/>
            <a:ext cx="4190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RL is a powerful learning paradigm that can: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EFD53B-6190-36E3-17FA-77E9F7E4695D}"/>
              </a:ext>
            </a:extLst>
          </p:cNvPr>
          <p:cNvSpPr txBox="1"/>
          <p:nvPr/>
        </p:nvSpPr>
        <p:spPr>
          <a:xfrm>
            <a:off x="1062295" y="1510908"/>
            <a:ext cx="5489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400" b="0" i="0" dirty="0">
                <a:effectLst/>
                <a:latin typeface="Arial" panose="020B0604020202020204" pitchFamily="34" charset="0"/>
              </a:rPr>
              <a:t>tackle control problems in large environments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b="0" i="0" dirty="0">
                <a:effectLst/>
                <a:latin typeface="Arial" panose="020B0604020202020204" pitchFamily="34" charset="0"/>
              </a:rPr>
              <a:t>deal with delayed consequences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b="0" i="0" u="sng" dirty="0">
                <a:effectLst/>
                <a:latin typeface="Arial" panose="020B0604020202020204" pitchFamily="34" charset="0"/>
              </a:rPr>
              <a:t>learn from experience without a model of the dynamics</a:t>
            </a:r>
            <a:endParaRPr lang="en-DE" sz="1400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E3326-FABA-B995-B551-560C74E7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0F50-FADE-524D-A22D-21B7996C43D1}" type="datetime1">
              <a:rPr lang="en-GB" smtClean="0"/>
              <a:t>20/02/2025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528C2-537C-C2F5-F077-09DBA748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3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D93B7-E889-C533-56D0-6B568CD1B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35617C-BBDD-E1C5-DA87-E5BA39459236}"/>
              </a:ext>
            </a:extLst>
          </p:cNvPr>
          <p:cNvSpPr txBox="1"/>
          <p:nvPr/>
        </p:nvSpPr>
        <p:spPr>
          <a:xfrm>
            <a:off x="8631057" y="1282778"/>
            <a:ext cx="21490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ansantam@liverpool.ac.uk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https://www.liverpool.ac.uk/people/andrea-santamaria-garcia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D357724-907C-A8A8-62E4-0F6967DFB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2"/>
          <a:stretch/>
        </p:blipFill>
        <p:spPr>
          <a:xfrm>
            <a:off x="7305393" y="647860"/>
            <a:ext cx="1325664" cy="1597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DA88E1-A804-3986-DD94-80C78F18D096}"/>
              </a:ext>
            </a:extLst>
          </p:cNvPr>
          <p:cNvSpPr txBox="1"/>
          <p:nvPr/>
        </p:nvSpPr>
        <p:spPr>
          <a:xfrm>
            <a:off x="8631057" y="734487"/>
            <a:ext cx="326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Dr. Andrea Santamaria Garcia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Lecturer in AI for particle accelerators</a:t>
            </a:r>
            <a:endParaRPr lang="en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B0906C-2E52-580A-1670-8D3226838A7C}"/>
              </a:ext>
            </a:extLst>
          </p:cNvPr>
          <p:cNvSpPr/>
          <p:nvPr/>
        </p:nvSpPr>
        <p:spPr>
          <a:xfrm>
            <a:off x="512618" y="492642"/>
            <a:ext cx="6012873" cy="2569213"/>
          </a:xfrm>
          <a:prstGeom prst="roundRect">
            <a:avLst>
              <a:gd name="adj" fmla="val 8864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ABADA-9C21-FCAC-856E-A662B78D5FE5}"/>
              </a:ext>
            </a:extLst>
          </p:cNvPr>
          <p:cNvSpPr txBox="1"/>
          <p:nvPr/>
        </p:nvSpPr>
        <p:spPr>
          <a:xfrm>
            <a:off x="652130" y="1282778"/>
            <a:ext cx="577637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Python package for beam dynamics simulations based on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for use with machine learning applications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Ultra-fast compute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(at the cost of fidelity) Cheetah can run orders of magnitude faster than some other codes.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Differentiability: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Based 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Cheetah supports automatic differentiation for all its computations.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38E20-1366-DCCA-C600-6F69CCD66D00}"/>
              </a:ext>
            </a:extLst>
          </p:cNvPr>
          <p:cNvSpPr txBox="1"/>
          <p:nvPr/>
        </p:nvSpPr>
        <p:spPr>
          <a:xfrm>
            <a:off x="1043071" y="569719"/>
            <a:ext cx="47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Cheetah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Differentiable Beam Dynamics Simulation</a:t>
            </a:r>
          </a:p>
        </p:txBody>
      </p:sp>
      <p:pic>
        <p:nvPicPr>
          <p:cNvPr id="17" name="Picture 16" descr="A diagram of a system&#10;&#10;AI-generated content may be incorrect.">
            <a:extLst>
              <a:ext uri="{FF2B5EF4-FFF2-40B4-BE49-F238E27FC236}">
                <a16:creationId xmlns:a16="http://schemas.microsoft.com/office/drawing/2014/main" id="{E26C07ED-7979-878E-60D0-7D2F33A31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971" y="3138932"/>
            <a:ext cx="4811857" cy="33899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B867A4-A6C6-57D0-D1F8-6E7A16F54EC2}"/>
              </a:ext>
            </a:extLst>
          </p:cNvPr>
          <p:cNvSpPr txBox="1"/>
          <p:nvPr/>
        </p:nvSpPr>
        <p:spPr>
          <a:xfrm>
            <a:off x="1284143" y="6484066"/>
            <a:ext cx="48118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J. Kaiser et al. </a:t>
            </a:r>
            <a:r>
              <a:rPr lang="en-GB" sz="7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Bridging the gap between machine learning and particle accelerator physics with high-speed, differentiable simulations. </a:t>
            </a:r>
            <a:r>
              <a:rPr lang="en-GB" sz="700" b="0" i="0" u="none" strike="noStrike" dirty="0">
                <a:solidFill>
                  <a:srgbClr val="40A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10.1103/PhysRevAccelBeams.27.054601</a:t>
            </a:r>
            <a:endParaRPr lang="en-GB" sz="7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20E5C2-04F3-EB42-EB1E-9E6AC644FE91}"/>
              </a:ext>
            </a:extLst>
          </p:cNvPr>
          <p:cNvSpPr txBox="1"/>
          <p:nvPr/>
        </p:nvSpPr>
        <p:spPr>
          <a:xfrm rot="16200000">
            <a:off x="-554331" y="4696481"/>
            <a:ext cx="2687782" cy="274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</a:t>
            </a:r>
            <a:r>
              <a:rPr lang="en-US" sz="1200" dirty="0" err="1">
                <a:hlinkClick r:id="rId8"/>
              </a:rPr>
              <a:t>github.com</a:t>
            </a:r>
            <a:r>
              <a:rPr lang="en-US" sz="1200" dirty="0">
                <a:hlinkClick r:id="rId8"/>
              </a:rPr>
              <a:t>/</a:t>
            </a:r>
            <a:r>
              <a:rPr lang="en-US" sz="1200" dirty="0" err="1">
                <a:hlinkClick r:id="rId8"/>
              </a:rPr>
              <a:t>desy</a:t>
            </a:r>
            <a:r>
              <a:rPr lang="en-US" sz="1200" dirty="0">
                <a:hlinkClick r:id="rId8"/>
              </a:rPr>
              <a:t>-ml/cheetah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D49DB3-AD38-90B9-6AB3-74227CCFABC6}"/>
              </a:ext>
            </a:extLst>
          </p:cNvPr>
          <p:cNvSpPr txBox="1"/>
          <p:nvPr/>
        </p:nvSpPr>
        <p:spPr>
          <a:xfrm>
            <a:off x="7459444" y="2533962"/>
            <a:ext cx="390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Join us at yearly workshops for hands on tutorials!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4F8106-5167-97CA-3195-DB50FE5A6D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6953" y="3313085"/>
            <a:ext cx="2242543" cy="3170979"/>
          </a:xfrm>
          <a:prstGeom prst="rect">
            <a:avLst/>
          </a:prstGeom>
        </p:spPr>
      </p:pic>
      <p:pic>
        <p:nvPicPr>
          <p:cNvPr id="25" name="Picture 24" descr="A poster of a workshop&#10;&#10;AI-generated content may be incorrect.">
            <a:extLst>
              <a:ext uri="{FF2B5EF4-FFF2-40B4-BE49-F238E27FC236}">
                <a16:creationId xmlns:a16="http://schemas.microsoft.com/office/drawing/2014/main" id="{28303759-ACC9-5F96-F935-E73B1CF0A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5202"/>
          <a:stretch/>
        </p:blipFill>
        <p:spPr>
          <a:xfrm>
            <a:off x="9548147" y="3313086"/>
            <a:ext cx="2130268" cy="31709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91012-4751-B439-3CDD-70644FC9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C58E-817C-DA48-86A3-932D2827A753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4D731-80E2-A527-5DF1-76A096B0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566C35-7F3C-01EE-4562-5899A0AB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therapy position @ Manchester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C9D07B-39DF-2E8E-4A66-8E746DE294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Rob Appleby, Mike Taylor and Stewart Boogert successfully lobbied for a new professorial post in particle/proton beam therapy</a:t>
            </a:r>
          </a:p>
          <a:p>
            <a:pPr lvl="1"/>
            <a:r>
              <a:rPr lang="en-US" dirty="0"/>
              <a:t>Post to be in Faculty of Science and Engineering (FSE) and Department of Physics and Astronomy (P&amp;A)</a:t>
            </a:r>
          </a:p>
          <a:p>
            <a:pPr lvl="1"/>
            <a:r>
              <a:rPr lang="en-US" dirty="0"/>
              <a:t>Could be seen as a replacement for Karen Kirkby</a:t>
            </a:r>
          </a:p>
          <a:p>
            <a:pPr lvl="1"/>
            <a:r>
              <a:rPr lang="en-US" dirty="0"/>
              <a:t>Focus in on the physics and engineering of PBT</a:t>
            </a:r>
          </a:p>
        </p:txBody>
      </p:sp>
      <p:pic>
        <p:nvPicPr>
          <p:cNvPr id="3" name="Content Placeholder 2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5B2C8064-D341-AA45-E533-054A2C5A50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47966"/>
            <a:ext cx="5400675" cy="405578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6AE5A-BDF9-6ABB-1D0C-4409286A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0033-BC03-614D-B479-BD1388DB6AA3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19429-D2BB-B854-61AC-E659B598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5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7D47-B2A5-DAD2-2294-2868986F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F7D37-CD53-7CE1-BFCC-E131AC3E04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Warm welcome to Daryl McManus</a:t>
            </a:r>
          </a:p>
          <a:p>
            <a:pPr lvl="1"/>
            <a:r>
              <a:rPr lang="en-US" dirty="0"/>
              <a:t>Already developing business development strategy </a:t>
            </a:r>
          </a:p>
          <a:p>
            <a:pPr lvl="1"/>
            <a:r>
              <a:rPr lang="en-US" dirty="0"/>
              <a:t>External Industry advisory committee meeting (hosted at Rapiscan)</a:t>
            </a:r>
          </a:p>
          <a:p>
            <a:r>
              <a:rPr lang="en-US" dirty="0"/>
              <a:t>Raising profile of BD activities</a:t>
            </a:r>
          </a:p>
          <a:p>
            <a:pPr lvl="1"/>
            <a:r>
              <a:rPr lang="en-US" dirty="0"/>
              <a:t>Visit all partners to promote the Cockcroft and raise awareness of our activities </a:t>
            </a:r>
          </a:p>
          <a:p>
            <a:pPr lvl="1"/>
            <a:r>
              <a:rPr lang="en-US" dirty="0"/>
              <a:t>Prepare presentation on the Cockcroft for senior leadership at the CI partners</a:t>
            </a:r>
          </a:p>
          <a:p>
            <a:pPr lvl="1"/>
            <a:r>
              <a:rPr lang="en-US" dirty="0"/>
              <a:t>Prepare talk for the CI members on how to access non research funding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D53B0A-E4AA-B52A-D42E-A069F0A414E7}"/>
              </a:ext>
            </a:extLst>
          </p:cNvPr>
          <p:cNvSpPr txBox="1">
            <a:spLocks/>
          </p:cNvSpPr>
          <p:nvPr/>
        </p:nvSpPr>
        <p:spPr>
          <a:xfrm>
            <a:off x="619800" y="3832487"/>
            <a:ext cx="4817628" cy="174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Content Placeholder 8" descr="A person with a beard&#10;&#10;AI-generated content may be incorrect.">
            <a:extLst>
              <a:ext uri="{FF2B5EF4-FFF2-40B4-BE49-F238E27FC236}">
                <a16:creationId xmlns:a16="http://schemas.microsoft.com/office/drawing/2014/main" id="{8B6EEBA4-1DB2-B5F7-9649-29B688FA8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7820" y="1246188"/>
            <a:ext cx="3229434" cy="4859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08C99-E7A6-245E-3C96-A18E4780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1145-AD66-834E-950A-FB8029F09A18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B1B9-DB9B-0B08-FBD7-B22ACFC9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79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FEAE-8F5C-30D6-C52A-50C9B93F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grant (3.5 years starting April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3E9DE-75F5-004C-CB26-95676867ED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numbers</a:t>
            </a:r>
          </a:p>
          <a:p>
            <a:pPr lvl="1"/>
            <a:r>
              <a:rPr lang="en-US" dirty="0"/>
              <a:t>Total request (100% FEC) : </a:t>
            </a:r>
            <a:r>
              <a:rPr lang="en-US" b="1" dirty="0"/>
              <a:t>£11.03M</a:t>
            </a:r>
          </a:p>
          <a:p>
            <a:pPr lvl="1"/>
            <a:r>
              <a:rPr lang="en-US" dirty="0"/>
              <a:t>Partner split : </a:t>
            </a:r>
          </a:p>
          <a:p>
            <a:pPr lvl="2"/>
            <a:r>
              <a:rPr lang="en-US" dirty="0"/>
              <a:t>Lancaster:  </a:t>
            </a:r>
            <a:r>
              <a:rPr lang="en-US" b="1" dirty="0"/>
              <a:t>£3.11M </a:t>
            </a:r>
            <a:r>
              <a:rPr lang="en-US" dirty="0"/>
              <a:t>(28.2%), </a:t>
            </a:r>
          </a:p>
          <a:p>
            <a:pPr lvl="2"/>
            <a:r>
              <a:rPr lang="en-US" dirty="0"/>
              <a:t>Liverpool: </a:t>
            </a:r>
            <a:r>
              <a:rPr lang="en-US" b="1" dirty="0"/>
              <a:t>£2.41M </a:t>
            </a:r>
            <a:r>
              <a:rPr lang="en-US" dirty="0"/>
              <a:t>(21.9%), </a:t>
            </a:r>
          </a:p>
          <a:p>
            <a:pPr lvl="2"/>
            <a:r>
              <a:rPr lang="en-US" dirty="0"/>
              <a:t>Manchester: </a:t>
            </a:r>
            <a:r>
              <a:rPr lang="en-US" b="1" dirty="0"/>
              <a:t>£3.69M</a:t>
            </a:r>
            <a:r>
              <a:rPr lang="en-US" dirty="0"/>
              <a:t> (33.4%),</a:t>
            </a:r>
          </a:p>
          <a:p>
            <a:pPr lvl="2"/>
            <a:r>
              <a:rPr lang="en-US" dirty="0"/>
              <a:t>Strathclyde: </a:t>
            </a:r>
            <a:r>
              <a:rPr lang="en-US" b="1" dirty="0"/>
              <a:t>£1.81M </a:t>
            </a:r>
            <a:r>
              <a:rPr lang="en-US" dirty="0"/>
              <a:t>(16.4%)</a:t>
            </a:r>
          </a:p>
          <a:p>
            <a:pPr lvl="1"/>
            <a:r>
              <a:rPr lang="en-US" dirty="0"/>
              <a:t>Category split :</a:t>
            </a:r>
          </a:p>
          <a:p>
            <a:pPr lvl="2"/>
            <a:r>
              <a:rPr lang="en-US" dirty="0"/>
              <a:t>Staff: </a:t>
            </a:r>
            <a:r>
              <a:rPr lang="en-US" b="1" dirty="0"/>
              <a:t>£959k</a:t>
            </a:r>
            <a:endParaRPr lang="en-US" dirty="0"/>
          </a:p>
          <a:p>
            <a:pPr lvl="2"/>
            <a:r>
              <a:rPr lang="en-US" dirty="0"/>
              <a:t>PDRAs: </a:t>
            </a:r>
            <a:r>
              <a:rPr lang="en-US" b="1" dirty="0"/>
              <a:t>£2753k</a:t>
            </a:r>
            <a:endParaRPr lang="en-US" dirty="0"/>
          </a:p>
          <a:p>
            <a:pPr lvl="2"/>
            <a:r>
              <a:rPr lang="en-US" dirty="0"/>
              <a:t>Consumables: </a:t>
            </a:r>
            <a:r>
              <a:rPr lang="en-US" b="1" dirty="0"/>
              <a:t>£685k</a:t>
            </a:r>
          </a:p>
          <a:p>
            <a:pPr lvl="2"/>
            <a:r>
              <a:rPr lang="en-US" dirty="0"/>
              <a:t>Travel: </a:t>
            </a:r>
            <a:r>
              <a:rPr lang="en-US" b="1" dirty="0"/>
              <a:t>£370k</a:t>
            </a:r>
          </a:p>
          <a:p>
            <a:pPr lvl="2"/>
            <a:r>
              <a:rPr lang="en-US" dirty="0"/>
              <a:t>Equipment: </a:t>
            </a:r>
            <a:r>
              <a:rPr lang="en-US" b="1" dirty="0"/>
              <a:t>£1051k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EFB1-3B8F-7CEC-EB14-8DA5AC50FF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“Awarded”</a:t>
            </a:r>
          </a:p>
          <a:p>
            <a:pPr lvl="1"/>
            <a:r>
              <a:rPr lang="en-US" dirty="0"/>
              <a:t>Approximately £10M (@100% FEC)</a:t>
            </a:r>
          </a:p>
          <a:p>
            <a:pPr lvl="1"/>
            <a:r>
              <a:rPr lang="en-US" dirty="0"/>
              <a:t>Award to universities £7.2M (@80% FEC and without STFC admin staff)</a:t>
            </a:r>
          </a:p>
          <a:p>
            <a:pPr lvl="1"/>
            <a:r>
              <a:rPr lang="en-US" dirty="0"/>
              <a:t>Flat award, so same amount of funding, eroded by inflation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CA855-9D7A-4DC9-9027-E42E6CE3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66-9391-8847-82FB-BF3A3386211A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A6543-FF07-C928-3F43-AFA06491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46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EBBE-522D-E12C-52BE-71508665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GOV, UKRI, STFC Funding climate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9973D-A3E1-EDFA-7CDD-EC8BEA512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Funding climate is particularly bad e.g.</a:t>
            </a:r>
          </a:p>
          <a:p>
            <a:pPr lvl="1"/>
            <a:r>
              <a:rPr lang="en-US" dirty="0"/>
              <a:t>STFC has funded the Cockcroft at ”flat” cash, so no uplift for inflation</a:t>
            </a:r>
          </a:p>
          <a:p>
            <a:pPr lvl="1"/>
            <a:r>
              <a:rPr lang="en-US" dirty="0"/>
              <a:t>New projects are almost impossible to get funded (e.g., H3+ beams)</a:t>
            </a:r>
          </a:p>
          <a:p>
            <a:pPr lvl="1"/>
            <a:r>
              <a:rPr lang="en-US" dirty="0"/>
              <a:t>Existing projects (e.g. HL-LHC, AWAKE) could receive significantly less funding</a:t>
            </a:r>
          </a:p>
          <a:p>
            <a:pPr lvl="1"/>
            <a:r>
              <a:rPr lang="en-US" dirty="0"/>
              <a:t>Issues likely to persist for medium term</a:t>
            </a:r>
          </a:p>
          <a:p>
            <a:r>
              <a:rPr lang="en-US" dirty="0"/>
              <a:t>Causes </a:t>
            </a:r>
          </a:p>
          <a:p>
            <a:pPr lvl="1"/>
            <a:r>
              <a:rPr lang="en-US" dirty="0"/>
              <a:t>Overall inflation</a:t>
            </a:r>
          </a:p>
          <a:p>
            <a:pPr lvl="1"/>
            <a:r>
              <a:rPr lang="en-US" dirty="0"/>
              <a:t>Reduction in government spending</a:t>
            </a:r>
          </a:p>
          <a:p>
            <a:pPr lvl="1"/>
            <a:r>
              <a:rPr lang="en-US" dirty="0"/>
              <a:t>Pay settlement for STFC staff </a:t>
            </a:r>
          </a:p>
          <a:p>
            <a:pPr lvl="1"/>
            <a:r>
              <a:rPr lang="en-US" dirty="0"/>
              <a:t>Cost over-runs in long term commitments. </a:t>
            </a:r>
          </a:p>
          <a:p>
            <a:r>
              <a:rPr lang="en-US" dirty="0"/>
              <a:t>Lack of clarity around infrastructure funding moving forward</a:t>
            </a:r>
          </a:p>
          <a:p>
            <a:pPr lvl="1"/>
            <a:r>
              <a:rPr lang="en-US" dirty="0"/>
              <a:t>How will government fund large scale scientific infrastructure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84DC8-5432-27D1-2B4C-BD85E7818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D3D2-0660-0849-B9EC-0C3A17D6D440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B48C-F558-5E80-E69F-A1B4D3F4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7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AC5E-5DD3-F644-F25C-8A0118E2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Cockcroft response to funding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B0B9A-A108-3EF9-CE24-B40D0DAF8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a serious strategy to diversity activities (and/or funding streams)</a:t>
            </a:r>
          </a:p>
          <a:p>
            <a:r>
              <a:rPr lang="en-US" dirty="0"/>
              <a:t>Relying on STFC in near term probably not best strategy </a:t>
            </a:r>
          </a:p>
          <a:p>
            <a:r>
              <a:rPr lang="en-US" dirty="0"/>
              <a:t>Should focus on other constituents of UKRI (MRC/EPSRC/Innovate)</a:t>
            </a:r>
          </a:p>
          <a:p>
            <a:r>
              <a:rPr lang="en-US" dirty="0"/>
              <a:t>Cockcroft core grant is a foundation on which projects are built</a:t>
            </a:r>
          </a:p>
          <a:p>
            <a:pPr lvl="1"/>
            <a:r>
              <a:rPr lang="en-US" dirty="0"/>
              <a:t>E.g. H3+ beams was the aggregation of CI core grant and a project request</a:t>
            </a:r>
          </a:p>
          <a:p>
            <a:r>
              <a:rPr lang="en-US" dirty="0"/>
              <a:t>How we now use core funds when additional project funds are sparse</a:t>
            </a:r>
          </a:p>
          <a:p>
            <a:r>
              <a:rPr lang="en-US" dirty="0"/>
              <a:t>Improvement on developing industrially focused projects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43B64-C4D9-CFD1-B42D-4CE0ED99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2B79-9F4C-3849-A2F5-A890773149FE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99832-BBBE-1406-E8A5-77BD45769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40C62-EBE8-5866-B5C8-C618940E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International particle accelerator conference 2029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9BA104-C953-3E45-8609-C1A6AEABC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11094218" cy="2243026"/>
          </a:xfrm>
        </p:spPr>
        <p:txBody>
          <a:bodyPr/>
          <a:lstStyle/>
          <a:p>
            <a:r>
              <a:rPr lang="en-US" dirty="0"/>
              <a:t>Congratulations to Carsten and his team</a:t>
            </a:r>
          </a:p>
          <a:p>
            <a:r>
              <a:rPr lang="en-US" dirty="0"/>
              <a:t>Liverpool long building up to the “big one”, LINAC, IBIC &amp; now IPAC</a:t>
            </a:r>
          </a:p>
          <a:p>
            <a:r>
              <a:rPr lang="en-US" dirty="0"/>
              <a:t>Faced stiff competition from excellent cities/labs</a:t>
            </a:r>
          </a:p>
          <a:p>
            <a:endParaRPr lang="en-US" dirty="0"/>
          </a:p>
        </p:txBody>
      </p:sp>
      <p:pic>
        <p:nvPicPr>
          <p:cNvPr id="8" name="Content Placeholder 6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60989917-16A9-91DD-8FC3-DC9DCDBF11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3338" y="3667910"/>
            <a:ext cx="8412813" cy="2745153"/>
          </a:xfrm>
        </p:spPr>
      </p:pic>
      <p:pic>
        <p:nvPicPr>
          <p:cNvPr id="3" name="Picture 2" descr="A logo with a ball and lines&#10;&#10;Description automatically generated">
            <a:extLst>
              <a:ext uri="{FF2B5EF4-FFF2-40B4-BE49-F238E27FC236}">
                <a16:creationId xmlns:a16="http://schemas.microsoft.com/office/drawing/2014/main" id="{9853C964-E254-F5F6-4DFB-082A0525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436" y="4347667"/>
            <a:ext cx="2806326" cy="15492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3C042-8CBF-455A-3CDF-4350849D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A017-F545-094A-B5D5-3560C4424ED5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236E5-B990-9EA2-D4FE-C8C4A7FB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9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9E84-FFF0-D449-6666-2830CCB8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with ELI-ALPS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E32D3-B37A-6EF3-AFB8-067ACE044A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Cockcroft Institute and the Extreme Light Infrastructure (ELI) have signed a Memorandum of Understanding </a:t>
            </a:r>
            <a:r>
              <a:rPr lang="en-US" dirty="0" err="1"/>
              <a:t>formalising</a:t>
            </a:r>
            <a:r>
              <a:rPr lang="en-US" dirty="0"/>
              <a:t> our joint desire to pursue collaboration on </a:t>
            </a:r>
            <a:r>
              <a:rPr lang="en-US" b="1" dirty="0"/>
              <a:t>laser wakefield acceleration </a:t>
            </a:r>
            <a:r>
              <a:rPr lang="en-US" dirty="0"/>
              <a:t>and </a:t>
            </a:r>
            <a:r>
              <a:rPr lang="en-US" b="1" dirty="0"/>
              <a:t>terahertz electron bunch manipulation techniques</a:t>
            </a:r>
            <a:r>
              <a:rPr lang="en-US" dirty="0"/>
              <a:t>. This will help encourage collaboration, support the establishment of joint PhD studentships, and a reciprocal arrangement for hosting PhD and postdoctoral research associates. </a:t>
            </a:r>
          </a:p>
        </p:txBody>
      </p:sp>
      <p:pic>
        <p:nvPicPr>
          <p:cNvPr id="8" name="Content Placeholder 7" descr="A 3d model of a building&#10;&#10;AI-generated content may be incorrect.">
            <a:extLst>
              <a:ext uri="{FF2B5EF4-FFF2-40B4-BE49-F238E27FC236}">
                <a16:creationId xmlns:a16="http://schemas.microsoft.com/office/drawing/2014/main" id="{7F147647-68C6-3A6C-1A9F-19F6EFF87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4799" y="1245497"/>
            <a:ext cx="5714339" cy="3139658"/>
          </a:xfrm>
        </p:spPr>
      </p:pic>
      <p:pic>
        <p:nvPicPr>
          <p:cNvPr id="7" name="Picture 2" descr="No alt text provided for this image">
            <a:extLst>
              <a:ext uri="{FF2B5EF4-FFF2-40B4-BE49-F238E27FC236}">
                <a16:creationId xmlns:a16="http://schemas.microsoft.com/office/drawing/2014/main" id="{C5E65C53-0C04-6EDE-8297-5E07CEE50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4"/>
          <a:stretch/>
        </p:blipFill>
        <p:spPr bwMode="auto">
          <a:xfrm>
            <a:off x="7673066" y="204"/>
            <a:ext cx="2367563" cy="126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0A98309D-1D69-173D-2D0D-4DA89755D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393" y="4092966"/>
            <a:ext cx="3536472" cy="265235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085ED-768F-EDCF-C6BE-2BA354B6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8345-28DA-4B46-83B3-2DB50ECE8984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3AC00-E3DF-1A72-502F-D4E92A80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AB62-E408-0D9F-3722-A0935027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Cockcroft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2ED9D-8503-C313-412C-18DFE147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Advanced acceleration</a:t>
            </a:r>
          </a:p>
          <a:p>
            <a:pPr lvl="1"/>
            <a:r>
              <a:rPr lang="en-US" dirty="0"/>
              <a:t>Full exploitation of unique Cockcroft related (i.e., ASTeC) facilities</a:t>
            </a:r>
          </a:p>
          <a:p>
            <a:pPr lvl="2"/>
            <a:r>
              <a:rPr lang="en-US" dirty="0"/>
              <a:t>CLARA/FEBE</a:t>
            </a:r>
          </a:p>
          <a:p>
            <a:pPr lvl="3"/>
            <a:r>
              <a:rPr lang="en-US" dirty="0"/>
              <a:t>External injection</a:t>
            </a:r>
          </a:p>
          <a:p>
            <a:pPr lvl="3"/>
            <a:r>
              <a:rPr lang="en-US" dirty="0"/>
              <a:t>Beam driven acceleration </a:t>
            </a:r>
          </a:p>
          <a:p>
            <a:pPr lvl="1"/>
            <a:r>
              <a:rPr lang="en-US" dirty="0"/>
              <a:t>THz, RF bunkers, DITA/laser labs </a:t>
            </a:r>
          </a:p>
          <a:p>
            <a:r>
              <a:rPr lang="en-US" dirty="0"/>
              <a:t>Medical applications of particle beams</a:t>
            </a:r>
          </a:p>
          <a:p>
            <a:pPr lvl="1"/>
            <a:r>
              <a:rPr lang="en-US" dirty="0"/>
              <a:t>VHEE </a:t>
            </a:r>
          </a:p>
          <a:p>
            <a:pPr lvl="1"/>
            <a:r>
              <a:rPr lang="en-US" dirty="0"/>
              <a:t>Christie proton therapy research room</a:t>
            </a:r>
          </a:p>
          <a:p>
            <a:pPr lvl="2"/>
            <a:r>
              <a:rPr lang="en-US" dirty="0"/>
              <a:t>FLASH / beamline-B </a:t>
            </a:r>
          </a:p>
          <a:p>
            <a:r>
              <a:rPr lang="en-US" dirty="0"/>
              <a:t>Sustainability</a:t>
            </a:r>
          </a:p>
          <a:p>
            <a:pPr lvl="1"/>
            <a:r>
              <a:rPr lang="en-US" dirty="0"/>
              <a:t>SCRF (thin films)</a:t>
            </a:r>
          </a:p>
          <a:p>
            <a:pPr lvl="1"/>
            <a:r>
              <a:rPr lang="en-US" dirty="0"/>
              <a:t>Centre for excellence for Sustainable accelerators </a:t>
            </a:r>
          </a:p>
          <a:p>
            <a:r>
              <a:rPr lang="en-US" dirty="0"/>
              <a:t>Artificial Intelligence and Machine learning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ED77C-C2AD-7C7C-91B0-E7197971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3A3A-43D0-EE42-BAEF-1070B0F554C4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6D20F-685D-5FCA-214E-10E89BFF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32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A7AEC-2E38-0179-69ED-9763620A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 2025 charge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53214D-F508-E79D-9FAF-07D1F2A6C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charge around reviewing our </a:t>
            </a:r>
            <a:r>
              <a:rPr lang="en-US" dirty="0" err="1"/>
              <a:t>programme</a:t>
            </a:r>
            <a:r>
              <a:rPr lang="en-US" dirty="0"/>
              <a:t> around </a:t>
            </a:r>
          </a:p>
          <a:p>
            <a:pPr lvl="1"/>
            <a:r>
              <a:rPr lang="en-US" dirty="0"/>
              <a:t>the scientific &amp; technical excellence</a:t>
            </a:r>
          </a:p>
          <a:p>
            <a:pPr lvl="1"/>
            <a:r>
              <a:rPr lang="en-US" dirty="0"/>
              <a:t>the strategic importance &amp; relevance of the main elements,</a:t>
            </a:r>
          </a:p>
          <a:p>
            <a:pPr lvl="1"/>
            <a:r>
              <a:rPr lang="en-US" dirty="0"/>
              <a:t>the balance between the main elements,</a:t>
            </a:r>
          </a:p>
          <a:p>
            <a:pPr lvl="1"/>
            <a:r>
              <a:rPr lang="en-US" dirty="0"/>
              <a:t>the ability of the CI organization and personnel to deliver the main objectives with the resources available.</a:t>
            </a:r>
          </a:p>
          <a:p>
            <a:r>
              <a:rPr lang="en-US" dirty="0"/>
              <a:t>But with a particular focus on the STFC funded “projects” presented at this year's SAC. </a:t>
            </a:r>
          </a:p>
          <a:p>
            <a:pPr lvl="1"/>
            <a:r>
              <a:rPr lang="en-US" dirty="0"/>
              <a:t>Proton acceleration ITRF/</a:t>
            </a:r>
            <a:r>
              <a:rPr lang="en-US" dirty="0" err="1"/>
              <a:t>LhARA</a:t>
            </a:r>
            <a:endParaRPr lang="en-US" dirty="0"/>
          </a:p>
          <a:p>
            <a:pPr lvl="1"/>
            <a:r>
              <a:rPr lang="en-US" dirty="0"/>
              <a:t>AWAKE</a:t>
            </a:r>
          </a:p>
          <a:p>
            <a:pPr lvl="1"/>
            <a:r>
              <a:rPr lang="en-US" dirty="0"/>
              <a:t>High luminosity LHC</a:t>
            </a:r>
          </a:p>
          <a:p>
            <a:pPr lvl="1"/>
            <a:r>
              <a:rPr lang="en-US" dirty="0"/>
              <a:t>H3+ beams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B601E-9180-074D-16B9-FF366E1A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A540-4656-A24F-B8C0-EBA72D4B6CDE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5F417-3061-D472-38B3-3A110D27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51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262BA-C1D9-678F-78DA-1950D9F9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592D5E-FA33-3E88-035C-74FA433C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Activities at partners vibrant and diverse </a:t>
            </a:r>
          </a:p>
          <a:p>
            <a:pPr lvl="1"/>
            <a:r>
              <a:rPr lang="en-US" dirty="0"/>
              <a:t>High quality research output and funding still being won</a:t>
            </a:r>
          </a:p>
          <a:p>
            <a:r>
              <a:rPr lang="en-US" dirty="0"/>
              <a:t>Two new early career academic appointments. </a:t>
            </a:r>
          </a:p>
          <a:p>
            <a:pPr lvl="1"/>
            <a:r>
              <a:rPr lang="en-US" dirty="0"/>
              <a:t>Strengthened LWFA activity (Dr Arran)</a:t>
            </a:r>
          </a:p>
          <a:p>
            <a:pPr lvl="1"/>
            <a:r>
              <a:rPr lang="en-US" dirty="0"/>
              <a:t>Opportunity to grow AI/ML for accelerators (Dr Garcia)</a:t>
            </a:r>
          </a:p>
          <a:p>
            <a:r>
              <a:rPr lang="en-US" dirty="0"/>
              <a:t>Project funding from STFC looks depressed.</a:t>
            </a:r>
          </a:p>
          <a:p>
            <a:pPr lvl="1"/>
            <a:r>
              <a:rPr lang="en-US" dirty="0"/>
              <a:t>Lower levels than our current levels </a:t>
            </a:r>
          </a:p>
          <a:p>
            <a:pPr lvl="1"/>
            <a:r>
              <a:rPr lang="en-US" dirty="0"/>
              <a:t>But how low will this go down to? </a:t>
            </a:r>
            <a:r>
              <a:rPr lang="en-US" dirty="0">
                <a:solidFill>
                  <a:srgbClr val="FF0000"/>
                </a:solidFill>
              </a:rPr>
              <a:t>Real fear this might be zero</a:t>
            </a:r>
          </a:p>
          <a:p>
            <a:pPr lvl="1"/>
            <a:r>
              <a:rPr lang="en-US" dirty="0"/>
              <a:t>Cockcroft needs to a proactive, informed and balanced response to funding issues that enable the best recovery when resources become available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4DA04-0D2E-061B-F5AE-4102A4D9C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1B78-36FF-F94D-A22C-5B8C71E3F331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343D9-7C7E-15A4-AA18-B3DC1968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6831-1AFE-5531-A126-0FACA744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Lancaster update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095F5-0C63-8B4B-038F-07624F6AA2D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Grant success </a:t>
            </a:r>
          </a:p>
          <a:p>
            <a:pPr lvl="1"/>
            <a:r>
              <a:rPr lang="en-US" dirty="0"/>
              <a:t>Sapphire (delivering medical accelerator training in Africa (led by Manjit Dosanjh), and we will run one school in Ghana and one in South Africa)</a:t>
            </a:r>
          </a:p>
          <a:p>
            <a:pPr lvl="1"/>
            <a:r>
              <a:rPr lang="en-US" dirty="0"/>
              <a:t>Plasma Gasification, EPSRC, £500k. Amos Dexter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C9CBF-1B79-3E18-A06A-4F07C5B198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New staff member Dr Christopher Arran (replaces Boella)</a:t>
            </a:r>
          </a:p>
          <a:p>
            <a:r>
              <a:rPr lang="en-US" dirty="0"/>
              <a:t>LHC crab prototype cryomodule was successfully validated in SM18 and is now being installed in SPS @ CERN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3D3A99-43ED-D1B8-5CC2-CDEDFBE116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Terahertz-driven acceleration of </a:t>
            </a:r>
            <a:r>
              <a:rPr lang="en-US" b="1" dirty="0" err="1"/>
              <a:t>subrelativistic</a:t>
            </a:r>
            <a:r>
              <a:rPr lang="en-US" b="1" dirty="0"/>
              <a:t> electron beams using tapered rectangular dielectric-lined waveguides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PRAB EDITORS' SUGGESTION</a:t>
            </a:r>
            <a:r>
              <a:rPr lang="en-US" dirty="0"/>
              <a:t>, accelerating 100 keV beams preserving beam quality</a:t>
            </a:r>
          </a:p>
          <a:p>
            <a:r>
              <a:rPr lang="en-US" b="1" dirty="0"/>
              <a:t>Conceptual design of a high reactive-power ferroelectric fast reactive tuner</a:t>
            </a:r>
            <a:r>
              <a:rPr lang="en-US" dirty="0"/>
              <a:t>, PRAB, design of a high reactance FRT for beam loading applications</a:t>
            </a:r>
          </a:p>
          <a:p>
            <a:r>
              <a:rPr lang="en-US" b="1" dirty="0"/>
              <a:t>Radiotherapy and </a:t>
            </a:r>
            <a:r>
              <a:rPr lang="en-US" b="1" dirty="0" err="1"/>
              <a:t>theranostics</a:t>
            </a:r>
            <a:r>
              <a:rPr lang="en-US" b="1" dirty="0"/>
              <a:t>: a Lancet Oncology Commission, Lancet Oncology, review of international radiotherapy field</a:t>
            </a:r>
          </a:p>
          <a:p>
            <a:r>
              <a:rPr lang="en-US" b="1" dirty="0"/>
              <a:t>Beam breakup instability studies of powerful energy recovery </a:t>
            </a:r>
            <a:r>
              <a:rPr lang="en-US" b="1" dirty="0" err="1"/>
              <a:t>linac</a:t>
            </a:r>
            <a:r>
              <a:rPr lang="en-US" b="1" dirty="0"/>
              <a:t> for experiments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PRAB EDITORS' SUGGESTION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CA019-89CE-98F8-CE4C-897CAD6D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FDB8-2E75-0644-9A58-748F8A67FE26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1987B-B7F6-2902-21AE-4E090338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6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5493-C72E-6C86-992E-67989B8B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Lancaster update (2)</a:t>
            </a:r>
          </a:p>
        </p:txBody>
      </p:sp>
      <p:pic>
        <p:nvPicPr>
          <p:cNvPr id="7" name="Content Placeholder 8" descr="A close up of a document&#10;&#10;AI-generated content may be incorrect.">
            <a:extLst>
              <a:ext uri="{FF2B5EF4-FFF2-40B4-BE49-F238E27FC236}">
                <a16:creationId xmlns:a16="http://schemas.microsoft.com/office/drawing/2014/main" id="{7AAF34CE-1247-991E-DB9A-B7A3FEB8C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100" y="1237560"/>
            <a:ext cx="7838208" cy="5298360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E14EAF-F05E-2B2E-3D98-567BEABE9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4F075-1D0F-3D4D-87E6-F282C07B10C3}" type="datetime1">
              <a:rPr lang="en-GB" smtClean="0"/>
              <a:t>20/02/2025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FF9782-A4BA-70ED-4557-C8181BCB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8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193E9-7351-A9C5-47E3-2CDAADB3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EA0BF-E1BC-CD63-FFC0-BA95EBA5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Lancaster update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09403-7E82-66E8-9D68-F18E888886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Departing PDRAs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Nick Shipman (Berlin FRT)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Lee Millar (CERN LD staff)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Anis Baig (ASTeC)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Amelia Edwards (CERN fellow)</a:t>
            </a:r>
            <a:endParaRPr lang="en-US" dirty="0"/>
          </a:p>
          <a:p>
            <a:r>
              <a:rPr lang="en-US" dirty="0"/>
              <a:t>New PDRAs 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Zaib Nisa</a:t>
            </a: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Hongping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Jiang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51EDFC-4F5E-3560-8F81-489F4B303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1099" y="1245496"/>
            <a:ext cx="5841101" cy="538390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students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Matt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Southerby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(PhD), “Electromagnetic design of a 3 GHz RF cavity for proton radiotherapy and analytical methods for solving the corresponding beam dynamics”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Dan Turner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(PhD), ” An investigation of the magnetic field of full flux penetration of superconducting materials for radio-frequency cavities” (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University of Victoria)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Sam Smith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(PhD), “Novel Low Energy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Linacs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3D X-ray Scanning Applications’ (Rapiscan)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Victoria Hill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(MPhil), ‘Enhancing the Efficiency of RF Sources for Future Colliders’  (CERN)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978CD-3798-CFB5-DF95-88BB8DE5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2F57-F975-A64E-B792-2DC13AB5D079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72FCF-7BF2-25C6-4C2A-019CF7B9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7582-D055-9F90-17E7-9D118B33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Liverpool update (1)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62EC99-4221-6423-C269-666661B8A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5112913"/>
            <a:ext cx="11094218" cy="143046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Positronium Laser Cooling via the 13𝑆−23𝑃 Transition with a Broadband Laser Pulse</a:t>
            </a:r>
            <a:r>
              <a:rPr lang="en-US" dirty="0"/>
              <a:t>, Physical Review Letters (February 2024) - selected as 2024 </a:t>
            </a:r>
            <a:r>
              <a:rPr lang="en-US" dirty="0">
                <a:solidFill>
                  <a:srgbClr val="FF0000"/>
                </a:solidFill>
              </a:rPr>
              <a:t>Top 10 Breakthrough by Physics world</a:t>
            </a:r>
          </a:p>
          <a:p>
            <a:r>
              <a:rPr lang="en-US" b="1" dirty="0"/>
              <a:t>Filamentation of a relativistic proton bunch in plasma</a:t>
            </a:r>
            <a:r>
              <a:rPr lang="en-US" dirty="0"/>
              <a:t>, L. Verra et al. (AWAKE Collaboration), Phys. Rev. E 109, 055203 (2024) – </a:t>
            </a:r>
            <a:r>
              <a:rPr lang="en-US" dirty="0">
                <a:solidFill>
                  <a:srgbClr val="FF0000"/>
                </a:solidFill>
              </a:rPr>
              <a:t>editor’s suggestion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13C9CF-8697-8801-9F9F-C45E8C46944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245496"/>
            <a:ext cx="5400000" cy="24985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Grant success </a:t>
            </a:r>
          </a:p>
          <a:p>
            <a:pPr lvl="1"/>
            <a:r>
              <a:rPr lang="en-US" dirty="0"/>
              <a:t>PACRI (Plasma Accelerator Systems for Compact Research Infrastructures, funded by the EC’s HORIZON-INFRA-2024 </a:t>
            </a:r>
            <a:r>
              <a:rPr lang="en-US" dirty="0" err="1"/>
              <a:t>programme</a:t>
            </a:r>
            <a:r>
              <a:rPr lang="en-US" dirty="0"/>
              <a:t> (10M€)</a:t>
            </a:r>
          </a:p>
          <a:p>
            <a:pPr lvl="1"/>
            <a:r>
              <a:rPr lang="en-US" dirty="0" err="1"/>
              <a:t>OptiX</a:t>
            </a:r>
            <a:r>
              <a:rPr lang="en-US" dirty="0"/>
              <a:t>, funded by STFC (£400k)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BF5F8-A890-6FDF-6F46-B5F9D42A4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6"/>
            <a:ext cx="5400000" cy="31333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IBIC hosted in Liverpool this year</a:t>
            </a:r>
          </a:p>
          <a:p>
            <a:pPr lvl="1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-11th September @ University of Liverpool </a:t>
            </a:r>
          </a:p>
          <a:p>
            <a:pPr lvl="1"/>
            <a:r>
              <a:rPr lang="en-US" dirty="0">
                <a:hlinkClick r:id="rId2"/>
              </a:rPr>
              <a:t>https://ibic2025.org</a:t>
            </a:r>
            <a:endParaRPr lang="en-US" dirty="0"/>
          </a:p>
          <a:p>
            <a:r>
              <a:rPr lang="en-US" dirty="0"/>
              <a:t>IPAC 2029 has been awarded to the UK</a:t>
            </a:r>
          </a:p>
          <a:p>
            <a:r>
              <a:rPr lang="en-US" dirty="0"/>
              <a:t>New staff member Dr Andrea Santamaria Garcia (replaces Charles)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9A7772-29C0-C466-12F8-88BD3640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718" y="3560476"/>
            <a:ext cx="2145700" cy="143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A1BA1-278F-A08C-C05D-FC8880A2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F257-BFF9-B948-B089-02B3A8203CFF}" type="datetime1">
              <a:rPr lang="en-GB" smtClean="0"/>
              <a:t>20/02/2025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B36F0-8293-D216-A68E-672B98CD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7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D69C-1B67-CFC4-1718-972CBB21E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1809-CDA2-41AF-8216-C110B0E26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Liverpool update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3A379-C552-7A13-FA86-4C265CCEBB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Appointments</a:t>
            </a:r>
          </a:p>
          <a:p>
            <a:pPr lvl="1"/>
            <a:r>
              <a:rPr lang="en-US" b="1" dirty="0"/>
              <a:t>Benjamin </a:t>
            </a:r>
            <a:r>
              <a:rPr lang="en-US" b="1" dirty="0" err="1"/>
              <a:t>Rienäcker</a:t>
            </a:r>
            <a:r>
              <a:rPr lang="en-US" b="1" dirty="0"/>
              <a:t> </a:t>
            </a:r>
            <a:r>
              <a:rPr lang="en-US" dirty="0"/>
              <a:t>elected as </a:t>
            </a:r>
            <a:r>
              <a:rPr lang="en-US" dirty="0" err="1"/>
              <a:t>AEgIS</a:t>
            </a:r>
            <a:r>
              <a:rPr lang="en-US" dirty="0"/>
              <a:t> Physics Co-</a:t>
            </a:r>
            <a:r>
              <a:rPr lang="en-US" dirty="0" err="1"/>
              <a:t>ordinator</a:t>
            </a:r>
            <a:r>
              <a:rPr lang="en-US" dirty="0"/>
              <a:t> (February 2024)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PDRAs</a:t>
            </a:r>
          </a:p>
          <a:p>
            <a:pPr lvl="1"/>
            <a:r>
              <a:rPr lang="en-US" dirty="0"/>
              <a:t>Dr </a:t>
            </a:r>
            <a:r>
              <a:rPr lang="en-US" dirty="0" err="1"/>
              <a:t>Bifeng</a:t>
            </a:r>
            <a:r>
              <a:rPr lang="en-US" dirty="0"/>
              <a:t> Lei </a:t>
            </a:r>
          </a:p>
          <a:p>
            <a:pPr lvl="1"/>
            <a:r>
              <a:rPr lang="en-US" dirty="0"/>
              <a:t>Dr </a:t>
            </a:r>
            <a:r>
              <a:rPr lang="en-US" dirty="0" err="1"/>
              <a:t>Maheshkumar</a:t>
            </a:r>
            <a:r>
              <a:rPr lang="en-US" dirty="0"/>
              <a:t> </a:t>
            </a:r>
            <a:r>
              <a:rPr lang="en-US" dirty="0" err="1"/>
              <a:t>Thorat</a:t>
            </a:r>
            <a:endParaRPr lang="en-US" dirty="0"/>
          </a:p>
          <a:p>
            <a:pPr lvl="1"/>
            <a:r>
              <a:rPr lang="en-US" dirty="0"/>
              <a:t>Dr Shakti Prasad Sethi</a:t>
            </a:r>
          </a:p>
          <a:p>
            <a:pPr lvl="1"/>
            <a:r>
              <a:rPr lang="en-US" dirty="0"/>
              <a:t>Dr Andrew Potter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358A79-2E03-8EAC-F316-2EC73BB26D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Students</a:t>
            </a:r>
          </a:p>
          <a:p>
            <a:pPr lvl="1"/>
            <a:r>
              <a:rPr lang="en-US" b="1" dirty="0"/>
              <a:t>Sara Morales Vigo</a:t>
            </a:r>
            <a:r>
              <a:rPr lang="en-US" dirty="0"/>
              <a:t>, “Improvement of Accelerator Diagnostics via the Development of Beam Loss Calibration and Pattern Recognition Algorithms for the LHC Beam Loss Instrumentation Detectors”</a:t>
            </a:r>
          </a:p>
          <a:p>
            <a:pPr lvl="1"/>
            <a:r>
              <a:rPr lang="en-US" b="1" dirty="0"/>
              <a:t>Liam </a:t>
            </a:r>
            <a:r>
              <a:rPr lang="en-US" b="1" dirty="0" err="1"/>
              <a:t>Sommary</a:t>
            </a:r>
            <a:r>
              <a:rPr lang="en-US" dirty="0"/>
              <a:t>, “The Development and Performance </a:t>
            </a:r>
            <a:r>
              <a:rPr lang="en-US" dirty="0" err="1"/>
              <a:t>Characterisation</a:t>
            </a:r>
            <a:r>
              <a:rPr lang="en-US" dirty="0"/>
              <a:t> of High-Brightness Photocathode Electron Sources for Particle Accelerators”</a:t>
            </a:r>
          </a:p>
          <a:p>
            <a:pPr lvl="1"/>
            <a:r>
              <a:rPr lang="en-US" b="1" dirty="0"/>
              <a:t>Andrew Potter</a:t>
            </a:r>
            <a:r>
              <a:rPr lang="en-US" dirty="0"/>
              <a:t>, "Beam Transport Issues in High Powered X-ray Free Electron Lasers"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D9B8E-E260-048D-265A-B7EC9B6A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650" y="2445104"/>
            <a:ext cx="2314870" cy="15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FD2760-ED8E-13EE-F1F1-87BD2C10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A817-200E-1F48-8A9B-077CE180B220}" type="datetime1">
              <a:rPr lang="en-GB" smtClean="0"/>
              <a:t>20/02/2025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BD035-386E-529D-0684-F848F1B3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4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5873-B4DB-072E-5683-6528D489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Manchester update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61162-ABFC-7280-70FA-AEBAA73697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Dr Darren Grahame now the Manchester group leader (and PI on the core grant)</a:t>
            </a:r>
          </a:p>
          <a:p>
            <a:pPr lvl="1"/>
            <a:r>
              <a:rPr lang="en-US" dirty="0"/>
              <a:t>Immeasurable thanks to Roger Jones for his leadership for many years</a:t>
            </a:r>
          </a:p>
          <a:p>
            <a:r>
              <a:rPr lang="en-US" dirty="0"/>
              <a:t>Developing new final year course in accelerator science for start in 26-27 AY</a:t>
            </a:r>
          </a:p>
          <a:p>
            <a:pPr lvl="1"/>
            <a:r>
              <a:rPr lang="en-US" dirty="0"/>
              <a:t>Aim to attract more higher-quality PhD students to the Cockcroft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D314D4-8B0B-E4C5-EB10-63F27BCAAF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/>
              <a:t>NanoAc</a:t>
            </a:r>
            <a:r>
              <a:rPr lang="en-US" dirty="0"/>
              <a:t> collaboration initiated with colleagues from University of Valencia (Spain), Federal University of Health Science of Porto Alegre (UFCSPA in Brazil), University of Liverpool.</a:t>
            </a:r>
          </a:p>
          <a:p>
            <a:r>
              <a:rPr lang="en-US" dirty="0"/>
              <a:t>MoU with ELI-ALPS</a:t>
            </a:r>
          </a:p>
          <a:p>
            <a:r>
              <a:rPr lang="en-US" dirty="0"/>
              <a:t>Grant success</a:t>
            </a:r>
          </a:p>
          <a:p>
            <a:pPr lvl="1"/>
            <a:r>
              <a:rPr lang="en-US" dirty="0"/>
              <a:t>European infrastructure grant (ELBEX) for a new beam-line at EU XFEL  (£160k)</a:t>
            </a:r>
          </a:p>
          <a:p>
            <a:pPr lvl="2"/>
            <a:r>
              <a:rPr lang="en-US" dirty="0"/>
              <a:t>Use EU XFEL beam for strong field QED and PWFA</a:t>
            </a:r>
          </a:p>
          <a:p>
            <a:pPr lvl="1"/>
            <a:r>
              <a:rPr lang="en-US" dirty="0"/>
              <a:t>AWAKE Run 2 bridging grant (£50k)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2F565-36FA-6B09-4814-F8C39012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0F1-ABDB-3745-A44F-735639A31EA1}" type="datetime1">
              <a:rPr lang="en-GB" smtClean="0"/>
              <a:t>20/02/2025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102D8-92BD-4D53-7D74-71EB6656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146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22207</TotalTime>
  <Words>3348</Words>
  <Application>Microsoft Macintosh PowerPoint</Application>
  <PresentationFormat>Widescreen</PresentationFormat>
  <Paragraphs>353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Daytona Light</vt:lpstr>
      <vt:lpstr>Wingdings</vt:lpstr>
      <vt:lpstr>Custom Design</vt:lpstr>
      <vt:lpstr>1_Custom Design</vt:lpstr>
      <vt:lpstr>Introduction and welcome Cockcroft SAC 2025</vt:lpstr>
      <vt:lpstr>Introduction</vt:lpstr>
      <vt:lpstr>Emerging Cockcroft strategy</vt:lpstr>
      <vt:lpstr>Lancaster update (1)</vt:lpstr>
      <vt:lpstr>Lancaster update (2)</vt:lpstr>
      <vt:lpstr>Lancaster update (3)</vt:lpstr>
      <vt:lpstr>Liverpool update (1)</vt:lpstr>
      <vt:lpstr>Liverpool update (2)</vt:lpstr>
      <vt:lpstr>Manchester update (1)</vt:lpstr>
      <vt:lpstr>Manchester update (2)</vt:lpstr>
      <vt:lpstr>Manchester update (3)</vt:lpstr>
      <vt:lpstr>Manchester update (4)</vt:lpstr>
      <vt:lpstr>Strathclyde update (1)</vt:lpstr>
      <vt:lpstr>Strathclyde update (2)</vt:lpstr>
      <vt:lpstr>Strathcylde update (3)</vt:lpstr>
      <vt:lpstr>ASTEC</vt:lpstr>
      <vt:lpstr>Dr Christopher Arran (Lancaster)</vt:lpstr>
      <vt:lpstr>Using high intensity lasers as γ-sources</vt:lpstr>
      <vt:lpstr>Next steps in Laser Wakefield Acceleration</vt:lpstr>
      <vt:lpstr>Dr Andrea Santamaria Garcia</vt:lpstr>
      <vt:lpstr>PowerPoint Presentation</vt:lpstr>
      <vt:lpstr>PowerPoint Presentation</vt:lpstr>
      <vt:lpstr>Proton therapy position @ Manchester</vt:lpstr>
      <vt:lpstr>Business development</vt:lpstr>
      <vt:lpstr>Core grant (3.5 years starting April 2025)</vt:lpstr>
      <vt:lpstr>UK GOV, UKRI, STFC Funding climate </vt:lpstr>
      <vt:lpstr>Cockcroft response to funding climate</vt:lpstr>
      <vt:lpstr>International particle accelerator conference 2029</vt:lpstr>
      <vt:lpstr>Collaboration with ELI-ALPS</vt:lpstr>
      <vt:lpstr>SAC 2025 charge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Boogert, Stewart (-,DL,-)</dc:creator>
  <cp:lastModifiedBy>Boogert, Stewart</cp:lastModifiedBy>
  <cp:revision>67</cp:revision>
  <dcterms:created xsi:type="dcterms:W3CDTF">2023-09-02T16:00:06Z</dcterms:created>
  <dcterms:modified xsi:type="dcterms:W3CDTF">2025-02-20T00:42:25Z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4496a64-e0e3-4038-91bc-493f618853ad_Enabled">
    <vt:lpwstr>true</vt:lpwstr>
  </property>
  <property fmtid="{D5CDD505-2E9C-101B-9397-08002B2CF9AE}" pid="3" name="MSIP_Label_c4496a64-e0e3-4038-91bc-493f618853ad_SetDate">
    <vt:lpwstr>2024-07-04T12:24:50Z</vt:lpwstr>
  </property>
  <property fmtid="{D5CDD505-2E9C-101B-9397-08002B2CF9AE}" pid="4" name="MSIP_Label_c4496a64-e0e3-4038-91bc-493f618853ad_Method">
    <vt:lpwstr>Standard</vt:lpwstr>
  </property>
  <property fmtid="{D5CDD505-2E9C-101B-9397-08002B2CF9AE}" pid="5" name="MSIP_Label_c4496a64-e0e3-4038-91bc-493f618853ad_Name">
    <vt:lpwstr>General</vt:lpwstr>
  </property>
  <property fmtid="{D5CDD505-2E9C-101B-9397-08002B2CF9AE}" pid="6" name="MSIP_Label_c4496a64-e0e3-4038-91bc-493f618853ad_SiteId">
    <vt:lpwstr>2efd699a-1922-4e69-b601-108008d28a2e</vt:lpwstr>
  </property>
  <property fmtid="{D5CDD505-2E9C-101B-9397-08002B2CF9AE}" pid="7" name="MSIP_Label_c4496a64-e0e3-4038-91bc-493f618853ad_ActionId">
    <vt:lpwstr>f3e3bc49-7dc9-4058-9373-3bec4039e715</vt:lpwstr>
  </property>
  <property fmtid="{D5CDD505-2E9C-101B-9397-08002B2CF9AE}" pid="8" name="MSIP_Label_c4496a64-e0e3-4038-91bc-493f618853ad_ContentBits">
    <vt:lpwstr>0</vt:lpwstr>
  </property>
</Properties>
</file>