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63" r:id="rId2"/>
    <p:sldId id="413" r:id="rId3"/>
    <p:sldId id="404" r:id="rId4"/>
    <p:sldId id="437" r:id="rId5"/>
    <p:sldId id="258" r:id="rId6"/>
    <p:sldId id="368" r:id="rId7"/>
    <p:sldId id="367" r:id="rId8"/>
    <p:sldId id="268" r:id="rId9"/>
    <p:sldId id="398" r:id="rId10"/>
    <p:sldId id="395" r:id="rId11"/>
    <p:sldId id="444" r:id="rId12"/>
    <p:sldId id="455" r:id="rId13"/>
    <p:sldId id="401" r:id="rId14"/>
    <p:sldId id="409" r:id="rId15"/>
    <p:sldId id="410" r:id="rId16"/>
    <p:sldId id="411" r:id="rId17"/>
    <p:sldId id="457" r:id="rId18"/>
    <p:sldId id="520" r:id="rId19"/>
    <p:sldId id="535" r:id="rId20"/>
    <p:sldId id="536" r:id="rId21"/>
    <p:sldId id="534" r:id="rId22"/>
    <p:sldId id="537" r:id="rId23"/>
    <p:sldId id="539" r:id="rId24"/>
    <p:sldId id="538" r:id="rId25"/>
    <p:sldId id="494" r:id="rId26"/>
    <p:sldId id="456" r:id="rId27"/>
    <p:sldId id="489" r:id="rId28"/>
    <p:sldId id="490" r:id="rId29"/>
    <p:sldId id="491" r:id="rId30"/>
    <p:sldId id="493" r:id="rId31"/>
    <p:sldId id="532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F0"/>
    <a:srgbClr val="EBEEEE"/>
    <a:srgbClr val="002548"/>
    <a:srgbClr val="003E74"/>
    <a:srgbClr val="D4EFFC"/>
    <a:srgbClr val="9D9D9D"/>
    <a:srgbClr val="0085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130"/>
    <p:restoredTop sz="91559"/>
  </p:normalViewPr>
  <p:slideViewPr>
    <p:cSldViewPr snapToGrid="0" snapToObjects="1">
      <p:cViewPr>
        <p:scale>
          <a:sx n="117" d="100"/>
          <a:sy n="117" d="100"/>
        </p:scale>
        <p:origin x="496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3904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b="1" dirty="0">
                <a:solidFill>
                  <a:srgbClr val="003E74"/>
                </a:solidFill>
              </a:rPr>
              <a:t>Name of presentation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C9844C-7184-134E-A493-938FBAA8C888}" type="datetime3">
              <a:rPr lang="en-GB" smtClean="0">
                <a:solidFill>
                  <a:srgbClr val="003E74"/>
                </a:solidFill>
              </a:rPr>
              <a:t>26 February, 2025</a:t>
            </a:fld>
            <a:endParaRPr lang="en-US" dirty="0">
              <a:solidFill>
                <a:srgbClr val="003E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49037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5T17:34:15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24575,'19'18'0,"5"7"0,26 20 0,-1 4 0,-20-21 0,1 2 0,8 8 0,1 2 0,-12-9 0,0 2 0,8 6 0,5 4 0,-4-2 0,0 1 0,-1 0-1172,15 15 0,-2 1 1172,-13-13 0,-1 2 0,1 2 0,4 4 0,-4-1-3004,3 8 0,-2 2 3004,1-7 0,2 4 0,-3-4 0,-1 10 0,-2-3-388,4 0 1,-1 5 387,-8-6 0,1 5 0,-1-1-667,-3-8 1,0-1 0,0 2 666,5 13 0,0 3 0,0-2 0,-4-7 0,-1-1 0,-1-4 0,5 15 0,1 3 0,-9-19 0,2 5 0,0 2 0,-2-5-402,1 2 1,-1-4 0,0 6 401,1 4 0,1 5 0,0 1 0,-2-7 0,-3-8 0,0-5 0,0 6 0,1 11 0,2 6 0,-1 3 0,-3-9 0,-4-6 0,-2-5 0,1 6 0,5 9 0,2 7 0,0-1 0,-3-7 0,-6-14 0,-3-4 0,1 1 671,4 15 1,2 4 0,-2-4-672,-4 8 0,-1-1 0,1-15 0,0 2 0,-1 0 0,-2-5 0,-1-1 0,1 0 0,0-6 0,0-1 0,-1 1 0,2 1 0,-1 2 0,-1-1 0,-1-2 0,0 0 0,-2-1 0,3 25 0,-1-4 0,-2-14 0,-2-3 274,1 1 1,0-3-275,0 17 0,0-30 0,0-1 0,0 19 0,0-13 2290,0-7-2290,0-6 3850,4 0-3850,-3 0 3352,3-4-3352,-4-7 274,0-1-274,0-7 0,0 17 0,0 0 0,0 27 0,0 19 0,0-26 0,0 2 0,0-5 0,0-1-257,0 2 1,0-3 256,0 13-23,0-13 23,0-13 0,0-9 0,0-7 0,0-9 0,0 1 0,0-8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5T17:34:17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24575,'0'7'0,"0"3"0,0-3 0,0 7 0,3-3 0,1 3 0,7 1 0,-4-3 0,4 2 0,-4-7 0,0 3 0,-1-4 0,1 1 0,0-3 0,-1 2 0,1-3 0,-2 4 0,0-2 0,-1-1 0,1 1 0,-2-1 0,3 0 0,-6 1 0,3-1 0,0 0 0,-2 1 0,5-5 0,-6 6 0,6-3 0,-3 4 0,1-1 0,1-2 0,-1-2 0,0 1 0,-2 1 0,1-1 0,-2-3 0,4-7 0,3-4 0,0-4 0,10 0 0,16-19 0,-5 14 0,14-19 0,-19 22 0,6-4 0,-8 5 0,5 3 0,-11-2 0,3 4 0,-4-1 0,-1 2 0,-3 2 0,0 2 0,-5 2 0,1-2 0,-1 5 0,-2-2 0,-1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1">
                <a:solidFill>
                  <a:srgbClr val="003E74"/>
                </a:solidFill>
              </a:defRPr>
            </a:lvl1pPr>
          </a:lstStyle>
          <a:p>
            <a:r>
              <a:rPr lang="en-US" dirty="0"/>
              <a:t>Name of presentation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003E74"/>
                </a:solidFill>
              </a:defRPr>
            </a:lvl1pPr>
          </a:lstStyle>
          <a:p>
            <a:fld id="{7081531F-7BE5-A548-B71F-6DE4C5DB5669}" type="datetime3">
              <a:rPr lang="en-GB" smtClean="0"/>
              <a:t>26 February, 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65648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205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DA1DF-D7E6-77D1-789A-E1BEA31B3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E40E72-0463-6013-5D9F-6234313162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8575A5-BAAD-2F55-9F81-52AE4118C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C1764E7B-F381-3032-EF39-217A69BC735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22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487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458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957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1984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2EFB1-8EBE-3801-AB71-006154B7A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EC066B-2389-CBC6-32D7-7F1267E96B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8A9A32-25A6-00B7-B61C-22516E212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A1045A8-A13A-EBCA-5156-F5AA4778CC0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040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72ADD-25E2-C439-78BE-143EF8B64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3E102B-19D6-9668-CEEB-BE4F2E2535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CDE938-9174-CC69-F70F-ED25B1D2A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0462760D-3181-5174-D451-A1CBC40E8AB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918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23308-3F51-A416-5CF2-B347CF581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CAE631-9874-75CB-E6EF-6F95B43DE1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813A04-9A65-2290-FF66-058A5134D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ACD07CE7-A0EE-6643-F154-654EDB9D9BA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141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9ED02-841F-72C5-03D9-A2FEB3921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B3CCC2-B420-01FC-38FF-5D45131CCD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5DCDEF-8243-39F6-E17B-A914A4978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DC8FDEB1-7ACF-E736-48C9-1636DC2DC99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047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4E00B-BFAC-593E-BA07-C0B897F44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11EFCC-66EA-63CC-E03B-A1EDD2ABFA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5F03FF-96E0-5163-8FED-3C8AB2616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6DA0BC7C-3D58-A0F9-6F55-C708EB17707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637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AC523-7BD9-08A1-D726-2BE547944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5D7EF1-F0DF-9296-79F6-CC22014B77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BFF0B2-5A3A-2C40-E481-52800B7E3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the studies of beam optics at different tune points</a:t>
            </a:r>
          </a:p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5C999D85-0AB2-DED0-0A97-61E2BD33446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181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E8BC8-FA8C-3695-7AF8-C5CDD1945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CD8F7E-8D7C-189A-A959-96B3D1B6E5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70C131-833D-D1E8-415E-5F80B018F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30CC06DF-09E7-1F43-B948-33240EB59E4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24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A320F-030B-C9BE-A311-364C94F47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91FEE9-9610-8B58-EAE1-3CC1D2269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7B0DB0-548F-99AD-C2E1-563384AF9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F8F06C7-6805-7AA6-1354-B42F5E0F529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9956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87F6D-6084-F100-F6F7-8D4FF4F58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1F5935-5348-5380-8B26-9E98475341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F187FB-A083-55DF-8D3C-1472D5978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855066F-7D83-4D0C-4774-0F0354F6212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6019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A969E-40ED-5D1F-4BC0-0CEAEEEDF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736F78-F267-2884-AF5B-B0C67319C1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E09374-AE29-4592-AFBC-4490F5CBC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BD8D8316-10ED-5515-585B-F43F2C8ED05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5731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F7492-0313-3A67-35B4-2F6BAFCAB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BFCCA3-4934-364E-0401-263C9064A9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2C2B2-CE86-8ECC-0F0B-DF0017DFB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FFD90996-FFAC-61DC-92DA-A6729394E16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399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9895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00C47-A866-6EFE-97B6-D2A3ECDD9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CE8550-B43A-2F6F-B17D-538F2F713C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016084-AA5F-E2F4-AFBD-62AE4A5E1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C41AA5B0-463F-973B-57CA-73BD108BD55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3391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7C12D-3E23-A1BE-5783-1915E2E82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61735E-B398-A8BA-B0DD-F428D90194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3A1EE3-A19B-20B4-E2F2-F5CD1AB24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9F759CA-2002-BFE3-F2AB-07615A2AF2F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1239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F0672-2EBD-AFCB-7559-DF59966D4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97435F-C355-C296-E0E9-05BF5E57E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02DFCF-42BD-47CA-963B-0C5E3E197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CFDA5CB1-5C19-9DCA-C190-398231BBEDF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2209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D3746-6BF4-3819-E0A0-1C6C46456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7087AA-1674-1A37-E3A3-42D3973F62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DA659D-3093-B15E-D76D-6DD7FC24F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A9155231-02A8-A456-2CE9-4CDC64C1597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564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71AFF-96C4-3295-151B-3527F7751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8FCDDF-8016-209C-1432-D60EC8E043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6AB79C-0FA6-00AF-6828-9FC600443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1ABDDEF-6A31-2B7A-9C86-6C610D3909F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488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E354C-93DF-02C3-6CC0-1FBC65FCC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791A11-EE3B-9B9D-AD05-8E397CBBD0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89C7AF-0437-745A-117D-BF482ED22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F80A017A-22EC-1FFB-DD41-4A9D4186C80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31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362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035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434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988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27FF9-8250-9FFC-FC17-F760BB3C8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8CF62A-BCA4-18C7-4F09-2751160293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FD2EE1-2098-E237-B9B7-7AE3FF96D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B9982481-A9F4-008C-9C9B-186E3EB6851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Name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389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57199" y="2346581"/>
            <a:ext cx="3950877" cy="3644104"/>
          </a:xfrm>
          <a:prstGeom prst="rect">
            <a:avLst/>
          </a:prstGeom>
        </p:spPr>
        <p:txBody>
          <a:bodyPr/>
          <a:lstStyle>
            <a:lvl1pPr>
              <a:buClr>
                <a:srgbClr val="002548"/>
              </a:buClr>
              <a:defRPr/>
            </a:lvl1pPr>
            <a:lvl2pPr>
              <a:buClr>
                <a:srgbClr val="002548"/>
              </a:buClr>
              <a:defRPr/>
            </a:lvl2pPr>
            <a:lvl3pPr>
              <a:buClr>
                <a:srgbClr val="002548"/>
              </a:buClr>
              <a:defRPr/>
            </a:lvl3pPr>
            <a:lvl4pPr>
              <a:buClr>
                <a:srgbClr val="002548"/>
              </a:buClr>
              <a:defRPr/>
            </a:lvl4pPr>
            <a:lvl5pPr>
              <a:buClr>
                <a:srgbClr val="002548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0638" y="469900"/>
            <a:ext cx="2346162" cy="31229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4735923" y="2346581"/>
            <a:ext cx="3950878" cy="3644104"/>
          </a:xfrm>
          <a:prstGeom prst="rect">
            <a:avLst/>
          </a:prstGeom>
        </p:spPr>
        <p:txBody>
          <a:bodyPr/>
          <a:lstStyle>
            <a:lvl1pPr>
              <a:buClr>
                <a:srgbClr val="002548"/>
              </a:buClr>
              <a:defRPr/>
            </a:lvl1pPr>
            <a:lvl2pPr>
              <a:buClr>
                <a:srgbClr val="002548"/>
              </a:buClr>
              <a:defRPr/>
            </a:lvl2pPr>
            <a:lvl3pPr>
              <a:buClr>
                <a:srgbClr val="002548"/>
              </a:buClr>
              <a:defRPr/>
            </a:lvl3pPr>
            <a:lvl4pPr>
              <a:buClr>
                <a:srgbClr val="002548"/>
              </a:buClr>
              <a:defRPr/>
            </a:lvl4pPr>
            <a:lvl5pPr>
              <a:buClr>
                <a:srgbClr val="002548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095256" y="791391"/>
            <a:ext cx="1591545" cy="2571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343448-F0B7-77DE-88B4-542FF890550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752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E9203-70F7-C461-632A-3F45CB8A6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C7D0E0-96AA-C2BE-374F-C989F5396D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886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6792A-ED70-0429-9509-0EBEEB97A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8A2E16-1CBF-7B3E-2840-560AD93186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998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4B29A-410E-4FCC-D254-9310CC486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49BEED-658C-50D9-9356-C1A64DB4C4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147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F2307-F60B-319A-6266-8FB476707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807C95A-E26A-23D5-06F1-1B9FB782C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6786A20-5017-B366-03CE-DE1169F4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BFB56D8-5F89-C3E3-51EA-4AA2FD34D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A259F-B4AF-2A4C-AFE3-FE985513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18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223BB-8E60-B924-F186-3CECA2EEB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BE621-0C23-90B8-852A-417212BA2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A4A69-AE3F-54E3-3005-52F3992E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6F1F3B-879E-6231-D77F-D4EBEC742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A259F-B4AF-2A4C-AFE3-FE985513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42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4E784-1D7D-44D0-DEB0-A938D952F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86AFC6-041B-F9B1-9A26-040BB5938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45F77D-1546-7B19-39CC-7E77E857C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0090C3-FAD9-55AE-0F6A-AE8875C19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A259F-B4AF-2A4C-AFE3-FE985513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90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BFBF6-14E8-D6A9-E6E6-E4801C185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C1FB9-BA70-86CE-AEBB-66EB47D59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10792-8A35-2412-ECA2-607018EFA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1AB26-6777-B293-22D2-2640F886C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44727-3FEC-8ED0-118F-112519403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6265-766F-3641-B481-BC2C17074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7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no image)">
    <p:bg>
      <p:bgPr>
        <a:solidFill>
          <a:srgbClr val="FFF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942832"/>
            <a:ext cx="6400800" cy="6045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Text Placeholder 3"/>
          <p:cNvSpPr txBox="1">
            <a:spLocks/>
          </p:cNvSpPr>
          <p:nvPr userDrawn="1"/>
        </p:nvSpPr>
        <p:spPr>
          <a:xfrm>
            <a:off x="6340639" y="800593"/>
            <a:ext cx="2346162" cy="257244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None/>
              <a:defRPr sz="1200" b="0" kern="1200" baseline="0">
                <a:solidFill>
                  <a:srgbClr val="003E74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273580"/>
            <a:ext cx="6400800" cy="3398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aseline="0">
                <a:solidFill>
                  <a:srgbClr val="002548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/>
              <a:t>Click to edit author name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095256" y="791391"/>
            <a:ext cx="1591545" cy="2571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757112-07EF-D696-EFC2-A3C5BE14BF5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6411789-765B-9A45-83FF-6F3004B6E2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0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245089"/>
            <a:ext cx="3601176" cy="79776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Title 12"/>
          <p:cNvSpPr>
            <a:spLocks noGrp="1"/>
          </p:cNvSpPr>
          <p:nvPr>
            <p:ph type="title"/>
          </p:nvPr>
        </p:nvSpPr>
        <p:spPr>
          <a:xfrm>
            <a:off x="457200" y="1545982"/>
            <a:ext cx="3601176" cy="2153335"/>
          </a:xfrm>
        </p:spPr>
        <p:txBody>
          <a:bodyPr/>
          <a:lstStyle>
            <a:lvl1pPr>
              <a:defRPr sz="5000" b="0">
                <a:solidFill>
                  <a:srgbClr val="003E74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5522041"/>
            <a:ext cx="3601176" cy="3398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aseline="0">
                <a:solidFill>
                  <a:srgbClr val="002548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/>
              <a:t>Click to edit author name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756151" y="1546225"/>
            <a:ext cx="3930650" cy="4316413"/>
          </a:xfrm>
          <a:prstGeom prst="rect">
            <a:avLst/>
          </a:prstGeom>
        </p:spPr>
        <p:txBody>
          <a:bodyPr/>
          <a:lstStyle>
            <a:lvl1pPr>
              <a:buClr>
                <a:srgbClr val="002548"/>
              </a:buClr>
              <a:defRPr/>
            </a:lvl1pPr>
          </a:lstStyle>
          <a:p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7095256" y="791391"/>
            <a:ext cx="1591545" cy="2571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39A74F-8FD2-F819-11B1-5B4D935D626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030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one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6581"/>
            <a:ext cx="8229600" cy="3644104"/>
          </a:xfrm>
          <a:prstGeom prst="rect">
            <a:avLst/>
          </a:prstGeom>
        </p:spPr>
        <p:txBody>
          <a:bodyPr/>
          <a:lstStyle>
            <a:lvl1pPr>
              <a:buClr>
                <a:srgbClr val="002548"/>
              </a:buClr>
              <a:defRPr/>
            </a:lvl1pPr>
            <a:lvl2pPr>
              <a:buClr>
                <a:srgbClr val="002548"/>
              </a:buClr>
              <a:defRPr/>
            </a:lvl2pPr>
            <a:lvl3pPr>
              <a:buClr>
                <a:srgbClr val="002548"/>
              </a:buClr>
              <a:defRPr sz="1200"/>
            </a:lvl3pPr>
            <a:lvl4pPr>
              <a:buClr>
                <a:srgbClr val="002548"/>
              </a:buClr>
              <a:defRPr sz="1200"/>
            </a:lvl4pPr>
            <a:lvl5pPr>
              <a:buClr>
                <a:srgbClr val="002548"/>
              </a:buClr>
              <a:defRPr sz="1200">
                <a:latin typeface="+mn-lt"/>
              </a:defRPr>
            </a:lvl5pPr>
            <a:lvl6pPr marL="2286000" indent="0">
              <a:buNone/>
              <a:defRPr sz="1400" baseline="0">
                <a:latin typeface="+mn-lt"/>
              </a:defRPr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0638" y="469900"/>
            <a:ext cx="2346162" cy="31229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095256" y="791391"/>
            <a:ext cx="1591545" cy="2571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458D9-4E39-4A8F-EB95-3E12D087D57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259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with quo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57199" y="2346581"/>
            <a:ext cx="3950877" cy="3644104"/>
          </a:xfrm>
          <a:prstGeom prst="rect">
            <a:avLst/>
          </a:prstGeom>
        </p:spPr>
        <p:txBody>
          <a:bodyPr/>
          <a:lstStyle>
            <a:lvl1pPr>
              <a:buClr>
                <a:srgbClr val="002548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487908"/>
            <a:ext cx="8229600" cy="507556"/>
          </a:xfrm>
        </p:spPr>
        <p:txBody>
          <a:bodyPr/>
          <a:lstStyle>
            <a:lvl1pPr>
              <a:defRPr sz="2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0638" y="469900"/>
            <a:ext cx="2346162" cy="31229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735923" y="2346581"/>
            <a:ext cx="3950878" cy="279749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85CA"/>
              </a:buClr>
              <a:buNone/>
              <a:defRPr sz="2800" b="0" i="1" baseline="0">
                <a:solidFill>
                  <a:srgbClr val="003E74"/>
                </a:solidFill>
              </a:defRPr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 dirty="0"/>
              <a:t>“Click to add a quote”</a:t>
            </a:r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735513" y="5346526"/>
            <a:ext cx="3951287" cy="64416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5CA"/>
              </a:buClr>
              <a:buSzTx/>
              <a:buFont typeface="Arial"/>
              <a:buNone/>
              <a:tabLst/>
              <a:defRPr sz="1200" baseline="0">
                <a:solidFill>
                  <a:srgbClr val="002548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5CA"/>
              </a:buClr>
              <a:buSzTx/>
              <a:buFont typeface="Arial"/>
              <a:buNone/>
              <a:tabLst/>
              <a:defRPr/>
            </a:pPr>
            <a:r>
              <a:rPr lang="en-GB" dirty="0"/>
              <a:t>Click to add quote attribution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095256" y="791391"/>
            <a:ext cx="1591545" cy="2571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00A041-81AC-5F7E-9F3A-D1E65886CF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024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two columns 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57199" y="2346581"/>
            <a:ext cx="3950877" cy="3644104"/>
          </a:xfrm>
          <a:prstGeom prst="rect">
            <a:avLst/>
          </a:prstGeom>
        </p:spPr>
        <p:txBody>
          <a:bodyPr/>
          <a:lstStyle>
            <a:lvl1pPr>
              <a:buClr>
                <a:srgbClr val="002548"/>
              </a:buClr>
              <a:defRPr/>
            </a:lvl1pPr>
            <a:lvl2pPr>
              <a:buClr>
                <a:srgbClr val="002548"/>
              </a:buClr>
              <a:defRPr/>
            </a:lvl2pPr>
            <a:lvl3pPr>
              <a:buClr>
                <a:srgbClr val="002548"/>
              </a:buClr>
              <a:defRPr/>
            </a:lvl3pPr>
            <a:lvl4pPr>
              <a:buClr>
                <a:srgbClr val="002548"/>
              </a:buClr>
              <a:defRPr/>
            </a:lvl4pPr>
            <a:lvl5pPr>
              <a:buClr>
                <a:srgbClr val="002548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487908"/>
            <a:ext cx="8229600" cy="507556"/>
          </a:xfrm>
        </p:spPr>
        <p:txBody>
          <a:bodyPr/>
          <a:lstStyle>
            <a:lvl1pPr>
              <a:defRPr sz="2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0638" y="469900"/>
            <a:ext cx="2346162" cy="31229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735513" y="2346581"/>
            <a:ext cx="3951287" cy="2788292"/>
          </a:xfrm>
          <a:prstGeom prst="rect">
            <a:avLst/>
          </a:prstGeom>
        </p:spPr>
        <p:txBody>
          <a:bodyPr/>
          <a:lstStyle>
            <a:lvl1pPr>
              <a:buClr>
                <a:srgbClr val="002548"/>
              </a:buClr>
              <a:defRPr/>
            </a:lvl1pPr>
          </a:lstStyle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735513" y="5420143"/>
            <a:ext cx="3951287" cy="57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002548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add caption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095256" y="791391"/>
            <a:ext cx="1591545" cy="2571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F0E0F1-4346-1B88-A210-8C8C5AC198C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259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/media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0638" y="469900"/>
            <a:ext cx="2346162" cy="31229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487908"/>
            <a:ext cx="8229601" cy="3646965"/>
          </a:xfrm>
          <a:prstGeom prst="rect">
            <a:avLst/>
          </a:prstGeom>
        </p:spPr>
        <p:txBody>
          <a:bodyPr/>
          <a:lstStyle>
            <a:lvl1pPr>
              <a:buClr>
                <a:srgbClr val="002548"/>
              </a:buClr>
              <a:defRPr/>
            </a:lvl1pPr>
          </a:lstStyle>
          <a:p>
            <a:endParaRPr lang="en-US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199" y="5420143"/>
            <a:ext cx="3951287" cy="57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002548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add caption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095256" y="791391"/>
            <a:ext cx="1591545" cy="2571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B7088A-31FD-BEB3-ED0C-D2B3F4F0D3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557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s/media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0638" y="469900"/>
            <a:ext cx="2346162" cy="31229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487908"/>
            <a:ext cx="3951287" cy="3646965"/>
          </a:xfrm>
          <a:prstGeom prst="rect">
            <a:avLst/>
          </a:prstGeom>
        </p:spPr>
        <p:txBody>
          <a:bodyPr/>
          <a:lstStyle>
            <a:lvl1pPr>
              <a:buClr>
                <a:srgbClr val="002548"/>
              </a:buClr>
              <a:defRPr/>
            </a:lvl1pPr>
          </a:lstStyle>
          <a:p>
            <a:endParaRPr lang="en-US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57199" y="5420143"/>
            <a:ext cx="3951287" cy="57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002548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add caption</a:t>
            </a:r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735513" y="1487908"/>
            <a:ext cx="3951287" cy="2395455"/>
          </a:xfrm>
          <a:prstGeom prst="rect">
            <a:avLst/>
          </a:prstGeom>
        </p:spPr>
        <p:txBody>
          <a:bodyPr/>
          <a:lstStyle>
            <a:lvl1pPr>
              <a:buClr>
                <a:srgbClr val="002548"/>
              </a:buClr>
              <a:defRPr/>
            </a:lvl1pPr>
          </a:lstStyle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735513" y="4214645"/>
            <a:ext cx="3951287" cy="1776040"/>
          </a:xfrm>
          <a:prstGeom prst="rect">
            <a:avLst/>
          </a:prstGeom>
        </p:spPr>
        <p:txBody>
          <a:bodyPr/>
          <a:lstStyle>
            <a:lvl1pPr>
              <a:buClr>
                <a:srgbClr val="002548"/>
              </a:buClr>
              <a:defRPr/>
            </a:lvl1pPr>
          </a:lstStyle>
          <a:p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095256" y="791391"/>
            <a:ext cx="1591545" cy="2571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3AD4DC-2EB3-86D3-D93C-BEF0DB28BE2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341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FFF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40638" y="469900"/>
            <a:ext cx="2346162" cy="31229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7095256" y="791391"/>
            <a:ext cx="1591545" cy="2571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 dirty="0"/>
              <a:t>Click to add the date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C6AE2-2605-47ED-87AE-4AE4398D46B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25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llege_Powerpoint_Background.pn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117" y="-386890"/>
            <a:ext cx="9517117" cy="713783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13451"/>
            <a:ext cx="8229600" cy="507556"/>
          </a:xfrm>
          <a:prstGeom prst="rect">
            <a:avLst/>
          </a:prstGeom>
        </p:spPr>
        <p:txBody>
          <a:bodyPr vert="horz" lIns="0" tIns="45720" rIns="0" bIns="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E6C704-8147-965C-FBAA-617A46D8A024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2144298" y="19508"/>
            <a:ext cx="1979510" cy="506088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C8E8C7-ED1C-77D2-1CAA-F203CD7BB6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473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89252C1-CD3B-FD91-1485-BD0ADAFCC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1936" y="64749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A259F-B4AF-2A4C-AFE3-FE98551382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34CB6BD-DFB8-EB79-F373-6419B5DFE4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73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39296-CB0C-963D-F7CB-179C6D1B5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01609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37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6" r:id="rId3"/>
    <p:sldLayoutId id="2147483650" r:id="rId4"/>
    <p:sldLayoutId id="2147483660" r:id="rId5"/>
    <p:sldLayoutId id="2147483657" r:id="rId6"/>
    <p:sldLayoutId id="2147483658" r:id="rId7"/>
    <p:sldLayoutId id="2147483659" r:id="rId8"/>
    <p:sldLayoutId id="2147483655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003E74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2548"/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2548"/>
        </a:buClr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2548"/>
        </a:buClr>
        <a:buFont typeface="Arial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2548"/>
        </a:buClr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2548"/>
        </a:buClr>
        <a:buFont typeface="Arial"/>
        <a:buChar char="»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customXml" Target="../ink/ink2.xml"/><Relationship Id="rId5" Type="http://schemas.openxmlformats.org/officeDocument/2006/relationships/image" Target="../media/image230.png"/><Relationship Id="rId10" Type="http://schemas.openxmlformats.org/officeDocument/2006/relationships/image" Target="../media/image6.png"/><Relationship Id="rId4" Type="http://schemas.openxmlformats.org/officeDocument/2006/relationships/customXml" Target="../ink/ink1.xml"/><Relationship Id="rId9" Type="http://schemas.openxmlformats.org/officeDocument/2006/relationships/image" Target="../media/image2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Ta-Jen </a:t>
            </a:r>
            <a:r>
              <a:rPr lang="en-US" dirty="0" err="1"/>
              <a:t>Kuo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-104172" y="2096689"/>
            <a:ext cx="9248172" cy="1143000"/>
          </a:xfrm>
        </p:spPr>
        <p:txBody>
          <a:bodyPr/>
          <a:lstStyle/>
          <a:p>
            <a:pPr algn="ctr"/>
            <a:r>
              <a:rPr lang="en-US" dirty="0" err="1"/>
              <a:t>LhARA</a:t>
            </a:r>
            <a:r>
              <a:rPr lang="en-US" dirty="0"/>
              <a:t> FFA magnet design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0" y="5273580"/>
            <a:ext cx="6400800" cy="972984"/>
          </a:xfrm>
        </p:spPr>
        <p:txBody>
          <a:bodyPr>
            <a:normAutofit/>
          </a:bodyPr>
          <a:lstStyle/>
          <a:p>
            <a:r>
              <a:rPr lang="en-US" dirty="0"/>
              <a:t>Supervisor: </a:t>
            </a:r>
            <a:r>
              <a:rPr lang="en-US" dirty="0" err="1"/>
              <a:t>Jaroslaw</a:t>
            </a:r>
            <a:r>
              <a:rPr lang="en-US" dirty="0"/>
              <a:t> Pasternak, Jean-Baptiste Lagrange</a:t>
            </a:r>
          </a:p>
          <a:p>
            <a:endParaRPr lang="en-US" dirty="0"/>
          </a:p>
          <a:p>
            <a:r>
              <a:rPr lang="en-US" dirty="0"/>
              <a:t>Imperial College London, STFC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26/02/25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E40ED-3E93-777A-3DAD-25204D38AC6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6411789-765B-9A45-83FF-6F3004B6E24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567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B469EBA-8FCF-75CA-6B27-001BA4AB9C06}"/>
              </a:ext>
            </a:extLst>
          </p:cNvPr>
          <p:cNvSpPr txBox="1"/>
          <p:nvPr/>
        </p:nvSpPr>
        <p:spPr>
          <a:xfrm>
            <a:off x="289804" y="1469791"/>
            <a:ext cx="7820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 of the pole reaching 2.66T</a:t>
            </a:r>
          </a:p>
          <a:p>
            <a:r>
              <a:rPr lang="en-US" dirty="0"/>
              <a:t>Flat top of field distorted at higher radii due to </a:t>
            </a:r>
          </a:p>
          <a:p>
            <a:r>
              <a:rPr lang="en-US" dirty="0"/>
              <a:t>Saturation and will have an impact to the tune</a:t>
            </a:r>
          </a:p>
          <a:p>
            <a:r>
              <a:rPr lang="en-US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46C7DB-0C9A-79D6-CBF7-2E078E068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6265-766F-3641-B481-BC2C17074666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 descr="A graph of a graph&#10;&#10;Description automatically generated">
            <a:extLst>
              <a:ext uri="{FF2B5EF4-FFF2-40B4-BE49-F238E27FC236}">
                <a16:creationId xmlns:a16="http://schemas.microsoft.com/office/drawing/2014/main" id="{C2C35444-1698-C443-0BF0-232CAF4BF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20" y="2504661"/>
            <a:ext cx="4276697" cy="3380338"/>
          </a:xfrm>
          <a:prstGeom prst="rect">
            <a:avLst/>
          </a:prstGeom>
        </p:spPr>
      </p:pic>
      <p:pic>
        <p:nvPicPr>
          <p:cNvPr id="11" name="Picture 10" descr="A close-up of a graph&#10;&#10;Description automatically generated">
            <a:extLst>
              <a:ext uri="{FF2B5EF4-FFF2-40B4-BE49-F238E27FC236}">
                <a16:creationId xmlns:a16="http://schemas.microsoft.com/office/drawing/2014/main" id="{115FCF02-2914-975C-9B1D-0B1B68FF7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818" y="1031774"/>
            <a:ext cx="2144378" cy="4561677"/>
          </a:xfrm>
          <a:prstGeom prst="rect">
            <a:avLst/>
          </a:prstGeom>
        </p:spPr>
      </p:pic>
      <p:pic>
        <p:nvPicPr>
          <p:cNvPr id="13" name="Picture 12" descr="A graph of numbers and a number&#10;&#10;Description automatically generated with medium confidence">
            <a:extLst>
              <a:ext uri="{FF2B5EF4-FFF2-40B4-BE49-F238E27FC236}">
                <a16:creationId xmlns:a16="http://schemas.microsoft.com/office/drawing/2014/main" id="{95ABA1CA-84F9-B840-9BA0-751F1482D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0014" y="1031774"/>
            <a:ext cx="1271119" cy="45616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FF6455-91B6-C3D0-0B3B-D98FD0FA3347}"/>
              </a:ext>
            </a:extLst>
          </p:cNvPr>
          <p:cNvSpPr txBox="1">
            <a:spLocks/>
          </p:cNvSpPr>
          <p:nvPr/>
        </p:nvSpPr>
        <p:spPr>
          <a:xfrm>
            <a:off x="406017" y="524218"/>
            <a:ext cx="8229600" cy="50755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3E74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dirty="0"/>
              <a:t>Saturation level and field profile</a:t>
            </a:r>
          </a:p>
        </p:txBody>
      </p:sp>
    </p:spTree>
    <p:extLst>
      <p:ext uri="{BB962C8B-B14F-4D97-AF65-F5344CB8AC3E}">
        <p14:creationId xmlns:p14="http://schemas.microsoft.com/office/powerpoint/2010/main" val="2230610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99770-781D-B57E-9FE2-D25E960B9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495EEC-72F7-1B7A-5A25-0AF1DEC8854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6411789-765B-9A45-83FF-6F3004B6E24B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091740-58D8-6FB1-B052-B6E03EDDEC78}"/>
              </a:ext>
            </a:extLst>
          </p:cNvPr>
          <p:cNvSpPr txBox="1"/>
          <p:nvPr/>
        </p:nvSpPr>
        <p:spPr>
          <a:xfrm>
            <a:off x="239595" y="11046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GB" dirty="0">
              <a:solidFill>
                <a:srgbClr val="242424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0BC325-5553-BF07-4F61-74E8ECD8A599}"/>
              </a:ext>
            </a:extLst>
          </p:cNvPr>
          <p:cNvSpPr txBox="1"/>
          <p:nvPr/>
        </p:nvSpPr>
        <p:spPr>
          <a:xfrm>
            <a:off x="239595" y="591140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B4DFD-FC25-161D-D581-15F7D1B3D6FD}"/>
              </a:ext>
            </a:extLst>
          </p:cNvPr>
          <p:cNvSpPr txBox="1"/>
          <p:nvPr/>
        </p:nvSpPr>
        <p:spPr>
          <a:xfrm>
            <a:off x="2633007" y="12332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A graph of a blue line&#10;&#10;Description automatically generated">
            <a:extLst>
              <a:ext uri="{FF2B5EF4-FFF2-40B4-BE49-F238E27FC236}">
                <a16:creationId xmlns:a16="http://schemas.microsoft.com/office/drawing/2014/main" id="{9E0CD544-57D4-ED88-E83E-4244DF765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93" y="669600"/>
            <a:ext cx="3169502" cy="2467012"/>
          </a:xfrm>
          <a:prstGeom prst="rect">
            <a:avLst/>
          </a:prstGeom>
        </p:spPr>
      </p:pic>
      <p:pic>
        <p:nvPicPr>
          <p:cNvPr id="9" name="Picture 8" descr="A graph with blue lines&#10;&#10;Description automatically generated">
            <a:extLst>
              <a:ext uri="{FF2B5EF4-FFF2-40B4-BE49-F238E27FC236}">
                <a16:creationId xmlns:a16="http://schemas.microsoft.com/office/drawing/2014/main" id="{30CFEE0F-2808-A7E4-EA92-1B40B01D1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93" y="3243289"/>
            <a:ext cx="3169502" cy="2475653"/>
          </a:xfrm>
          <a:prstGeom prst="rect">
            <a:avLst/>
          </a:prstGeom>
        </p:spPr>
      </p:pic>
      <p:pic>
        <p:nvPicPr>
          <p:cNvPr id="6" name="Picture 5" descr="A diagram of a beam&#10;&#10;Description automatically generated">
            <a:extLst>
              <a:ext uri="{FF2B5EF4-FFF2-40B4-BE49-F238E27FC236}">
                <a16:creationId xmlns:a16="http://schemas.microsoft.com/office/drawing/2014/main" id="{A91E193B-27FE-899D-65CE-5A7BAF039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4473" y="1537367"/>
            <a:ext cx="4490877" cy="37832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3CAEDD-5F06-5EE6-7C06-DA1C8F1AE0A3}"/>
              </a:ext>
            </a:extLst>
          </p:cNvPr>
          <p:cNvSpPr txBox="1"/>
          <p:nvPr/>
        </p:nvSpPr>
        <p:spPr>
          <a:xfrm>
            <a:off x="4024473" y="777529"/>
            <a:ext cx="5019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Plotting the ring tune against resonance up the </a:t>
            </a:r>
          </a:p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order</a:t>
            </a:r>
          </a:p>
        </p:txBody>
      </p:sp>
    </p:spTree>
    <p:extLst>
      <p:ext uri="{BB962C8B-B14F-4D97-AF65-F5344CB8AC3E}">
        <p14:creationId xmlns:p14="http://schemas.microsoft.com/office/powerpoint/2010/main" val="2761739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56E73-D90A-B121-6D25-BDB2748D8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77935-B2F6-9E5F-E287-4A033C41E6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6411789-765B-9A45-83FF-6F3004B6E24B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D63AAB-E63C-3506-E615-C00554BED050}"/>
              </a:ext>
            </a:extLst>
          </p:cNvPr>
          <p:cNvSpPr txBox="1"/>
          <p:nvPr/>
        </p:nvSpPr>
        <p:spPr>
          <a:xfrm>
            <a:off x="239595" y="11046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GB" dirty="0">
              <a:solidFill>
                <a:srgbClr val="242424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3DA675-EEEA-AF0E-1A30-82365EC3F7B8}"/>
              </a:ext>
            </a:extLst>
          </p:cNvPr>
          <p:cNvSpPr txBox="1"/>
          <p:nvPr/>
        </p:nvSpPr>
        <p:spPr>
          <a:xfrm>
            <a:off x="239595" y="591140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510B3B-4F8E-4F8E-64A0-500E83E11587}"/>
              </a:ext>
            </a:extLst>
          </p:cNvPr>
          <p:cNvSpPr txBox="1"/>
          <p:nvPr/>
        </p:nvSpPr>
        <p:spPr>
          <a:xfrm>
            <a:off x="2633007" y="12332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A green and red object with a red section&#10;&#10;Description automatically generated with medium confidence">
            <a:extLst>
              <a:ext uri="{FF2B5EF4-FFF2-40B4-BE49-F238E27FC236}">
                <a16:creationId xmlns:a16="http://schemas.microsoft.com/office/drawing/2014/main" id="{8D02E2DA-06D8-3118-A510-BD6ACE9FD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32" y="3370727"/>
            <a:ext cx="5364011" cy="2730917"/>
          </a:xfrm>
          <a:prstGeom prst="rect">
            <a:avLst/>
          </a:prstGeom>
        </p:spPr>
      </p:pic>
      <p:pic>
        <p:nvPicPr>
          <p:cNvPr id="15" name="Picture 14" descr="A green and red striped structure&#10;&#10;Description automatically generated">
            <a:extLst>
              <a:ext uri="{FF2B5EF4-FFF2-40B4-BE49-F238E27FC236}">
                <a16:creationId xmlns:a16="http://schemas.microsoft.com/office/drawing/2014/main" id="{E07E82E6-4266-FC9E-0054-BFAC0380D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136" y="588564"/>
            <a:ext cx="4394200" cy="254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2032A12-59B5-69BB-941C-9E9886C441E7}"/>
              </a:ext>
            </a:extLst>
          </p:cNvPr>
          <p:cNvSpPr txBox="1"/>
          <p:nvPr/>
        </p:nvSpPr>
        <p:spPr>
          <a:xfrm>
            <a:off x="0" y="2135131"/>
            <a:ext cx="47582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Clamp height varies</a:t>
            </a:r>
          </a:p>
          <a:p>
            <a:r>
              <a:rPr lang="en-US" dirty="0"/>
              <a:t>Between 52mm to 56.5 mm off the midplane</a:t>
            </a:r>
          </a:p>
          <a:p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100F12A-EAD8-6C0A-07F9-A71ED4D63664}"/>
              </a:ext>
            </a:extLst>
          </p:cNvPr>
          <p:cNvSpPr/>
          <p:nvPr/>
        </p:nvSpPr>
        <p:spPr>
          <a:xfrm>
            <a:off x="2817737" y="4736185"/>
            <a:ext cx="847770" cy="84052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68CE24E-03A0-8CBF-3B92-64F0A3642C93}"/>
              </a:ext>
            </a:extLst>
          </p:cNvPr>
          <p:cNvCxnSpPr>
            <a:stCxn id="18" idx="6"/>
          </p:cNvCxnSpPr>
          <p:nvPr/>
        </p:nvCxnSpPr>
        <p:spPr>
          <a:xfrm flipV="1">
            <a:off x="3665507" y="2829383"/>
            <a:ext cx="1834236" cy="23270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3A7B652-5372-CFD1-2291-1AA2A4951155}"/>
              </a:ext>
            </a:extLst>
          </p:cNvPr>
          <p:cNvSpPr txBox="1"/>
          <p:nvPr/>
        </p:nvSpPr>
        <p:spPr>
          <a:xfrm>
            <a:off x="-10125" y="1249824"/>
            <a:ext cx="48141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vertical tune can be further controlled by </a:t>
            </a:r>
          </a:p>
          <a:p>
            <a:r>
              <a:rPr lang="en-US" dirty="0"/>
              <a:t>adjusting the vertical aperture of the clamps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630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D91BC0-53D8-5887-A0A0-7E82ADEDEF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5A51E-6A2A-C322-3DEB-15657F6D6C46}"/>
              </a:ext>
            </a:extLst>
          </p:cNvPr>
          <p:cNvSpPr txBox="1"/>
          <p:nvPr/>
        </p:nvSpPr>
        <p:spPr>
          <a:xfrm>
            <a:off x="239595" y="11046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GB" dirty="0">
              <a:solidFill>
                <a:srgbClr val="242424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22FBFA-3847-31FC-CEA4-944F9E5B9CBA}"/>
              </a:ext>
            </a:extLst>
          </p:cNvPr>
          <p:cNvSpPr txBox="1"/>
          <p:nvPr/>
        </p:nvSpPr>
        <p:spPr>
          <a:xfrm>
            <a:off x="239595" y="591140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F12EC3-C961-7FDE-6E3D-F3BA8347C141}"/>
              </a:ext>
            </a:extLst>
          </p:cNvPr>
          <p:cNvSpPr txBox="1"/>
          <p:nvPr/>
        </p:nvSpPr>
        <p:spPr>
          <a:xfrm>
            <a:off x="2148049" y="679234"/>
            <a:ext cx="4202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Tune after changing aperture of clamps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8B690E-6D13-9889-0484-825F21A9C71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6411789-765B-9A45-83FF-6F3004B6E24B}" type="slidenum">
              <a:rPr lang="en-US" smtClean="0"/>
              <a:t>13</a:t>
            </a:fld>
            <a:endParaRPr lang="en-US" dirty="0"/>
          </a:p>
        </p:txBody>
      </p:sp>
      <p:pic>
        <p:nvPicPr>
          <p:cNvPr id="9" name="Picture 8" descr="A diagram of a beam&#10;&#10;Description automatically generated">
            <a:extLst>
              <a:ext uri="{FF2B5EF4-FFF2-40B4-BE49-F238E27FC236}">
                <a16:creationId xmlns:a16="http://schemas.microsoft.com/office/drawing/2014/main" id="{978D7C71-4FE4-29EA-68EC-5537C9052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823" y="1350334"/>
            <a:ext cx="5123480" cy="4318703"/>
          </a:xfrm>
          <a:prstGeom prst="rect">
            <a:avLst/>
          </a:prstGeom>
        </p:spPr>
      </p:pic>
      <p:pic>
        <p:nvPicPr>
          <p:cNvPr id="13" name="Picture 12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21C8C77A-3302-446A-5DBF-2F3D91F88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394" y="3725633"/>
            <a:ext cx="3184957" cy="2500080"/>
          </a:xfrm>
          <a:prstGeom prst="rect">
            <a:avLst/>
          </a:prstGeom>
        </p:spPr>
      </p:pic>
      <p:pic>
        <p:nvPicPr>
          <p:cNvPr id="15" name="Picture 14" descr="A graph of a ring&#10;&#10;Description automatically generated with medium confidence">
            <a:extLst>
              <a:ext uri="{FF2B5EF4-FFF2-40B4-BE49-F238E27FC236}">
                <a16:creationId xmlns:a16="http://schemas.microsoft.com/office/drawing/2014/main" id="{FAF6E317-7E82-E930-342B-A74F9F0E2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395" y="1177777"/>
            <a:ext cx="3184957" cy="247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34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F22FBFA-3847-31FC-CEA4-944F9E5B9CBA}"/>
              </a:ext>
            </a:extLst>
          </p:cNvPr>
          <p:cNvSpPr txBox="1"/>
          <p:nvPr/>
        </p:nvSpPr>
        <p:spPr>
          <a:xfrm>
            <a:off x="239595" y="591140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F12EC3-C961-7FDE-6E3D-F3BA8347C141}"/>
              </a:ext>
            </a:extLst>
          </p:cNvPr>
          <p:cNvSpPr txBox="1"/>
          <p:nvPr/>
        </p:nvSpPr>
        <p:spPr>
          <a:xfrm>
            <a:off x="3043376" y="550646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Performance at lower energy range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760BF5C-3645-5682-7894-679D3B5F6EE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6411789-765B-9A45-83FF-6F3004B6E24B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8C53BD-7474-2A36-0DEA-C849FD557A7C}"/>
              </a:ext>
            </a:extLst>
          </p:cNvPr>
          <p:cNvSpPr txBox="1"/>
          <p:nvPr/>
        </p:nvSpPr>
        <p:spPr>
          <a:xfrm>
            <a:off x="345212" y="1104644"/>
            <a:ext cx="88496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the </a:t>
            </a:r>
            <a:r>
              <a:rPr lang="en-US" dirty="0" err="1"/>
              <a:t>LhARA</a:t>
            </a:r>
            <a:r>
              <a:rPr lang="en-US" dirty="0"/>
              <a:t> machine, we would like to accelerate beams at different energy while </a:t>
            </a:r>
          </a:p>
          <a:p>
            <a:r>
              <a:rPr lang="en-US" dirty="0"/>
              <a:t>being at the same tune point.</a:t>
            </a:r>
          </a:p>
          <a:p>
            <a:endParaRPr lang="en-US" dirty="0"/>
          </a:p>
          <a:p>
            <a:r>
              <a:rPr lang="en-US" dirty="0"/>
              <a:t>This can be done by scaling the BL</a:t>
            </a:r>
            <a:r>
              <a:rPr lang="en-US" baseline="-25000" dirty="0"/>
              <a:t>0 </a:t>
            </a:r>
            <a:r>
              <a:rPr lang="en-US" dirty="0"/>
              <a:t> value in the integrated field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E585F2-1004-C0C0-1092-A1F0C8BC500C}"/>
                  </a:ext>
                </a:extLst>
              </p:cNvPr>
              <p:cNvSpPr txBox="1"/>
              <p:nvPr/>
            </p:nvSpPr>
            <p:spPr>
              <a:xfrm>
                <a:off x="331960" y="2410509"/>
                <a:ext cx="6412333" cy="4854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Setting BL</a:t>
                </a:r>
                <a:r>
                  <a:rPr lang="en-US" baseline="-25000" dirty="0"/>
                  <a:t>0 </a:t>
                </a:r>
                <a:r>
                  <a:rPr lang="en-US" dirty="0"/>
                  <a:t>to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dirty="0"/>
                  <a:t> of the original value, 7- 57 MeV energy range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E585F2-1004-C0C0-1092-A1F0C8BC5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60" y="2410509"/>
                <a:ext cx="6412333" cy="485454"/>
              </a:xfrm>
              <a:prstGeom prst="rect">
                <a:avLst/>
              </a:prstGeom>
              <a:blipFill>
                <a:blip r:embed="rId3"/>
                <a:stretch>
                  <a:fillRect l="-593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aph of a graph&#10;&#10;Description automatically generated">
            <a:extLst>
              <a:ext uri="{FF2B5EF4-FFF2-40B4-BE49-F238E27FC236}">
                <a16:creationId xmlns:a16="http://schemas.microsoft.com/office/drawing/2014/main" id="{D76D8079-63C3-9812-63F0-E5456D4E8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26" y="3081854"/>
            <a:ext cx="3946303" cy="2968046"/>
          </a:xfrm>
          <a:prstGeom prst="rect">
            <a:avLst/>
          </a:prstGeom>
        </p:spPr>
      </p:pic>
      <p:pic>
        <p:nvPicPr>
          <p:cNvPr id="12" name="Picture 11" descr="A graph of a graph&#10;&#10;Description automatically generated">
            <a:extLst>
              <a:ext uri="{FF2B5EF4-FFF2-40B4-BE49-F238E27FC236}">
                <a16:creationId xmlns:a16="http://schemas.microsoft.com/office/drawing/2014/main" id="{3B4410CA-1846-420F-434E-02CD1E17F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344" y="3069005"/>
            <a:ext cx="3799897" cy="296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93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D91BC0-53D8-5887-A0A0-7E82ADEDEF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5A51E-6A2A-C322-3DEB-15657F6D6C46}"/>
              </a:ext>
            </a:extLst>
          </p:cNvPr>
          <p:cNvSpPr txBox="1"/>
          <p:nvPr/>
        </p:nvSpPr>
        <p:spPr>
          <a:xfrm>
            <a:off x="239595" y="11046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GB" dirty="0">
              <a:solidFill>
                <a:srgbClr val="242424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22FBFA-3847-31FC-CEA4-944F9E5B9CBA}"/>
              </a:ext>
            </a:extLst>
          </p:cNvPr>
          <p:cNvSpPr txBox="1"/>
          <p:nvPr/>
        </p:nvSpPr>
        <p:spPr>
          <a:xfrm>
            <a:off x="239595" y="591140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F12EC3-C961-7FDE-6E3D-F3BA8347C141}"/>
              </a:ext>
            </a:extLst>
          </p:cNvPr>
          <p:cNvSpPr txBox="1"/>
          <p:nvPr/>
        </p:nvSpPr>
        <p:spPr>
          <a:xfrm>
            <a:off x="1822978" y="679234"/>
            <a:ext cx="5716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Tune from optimizing integrated B field at two thirds B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8B690E-6D13-9889-0484-825F21A9C71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6411789-765B-9A45-83FF-6F3004B6E24B}" type="slidenum">
              <a:rPr lang="en-US" smtClean="0"/>
              <a:t>15</a:t>
            </a:fld>
            <a:endParaRPr lang="en-US" dirty="0"/>
          </a:p>
        </p:txBody>
      </p:sp>
      <p:pic>
        <p:nvPicPr>
          <p:cNvPr id="9" name="Picture 8" descr="A graph of a ring&#10;&#10;Description automatically generated with medium confidence">
            <a:extLst>
              <a:ext uri="{FF2B5EF4-FFF2-40B4-BE49-F238E27FC236}">
                <a16:creationId xmlns:a16="http://schemas.microsoft.com/office/drawing/2014/main" id="{FAEC8580-A314-69C5-17C9-33EC95885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95" y="1427809"/>
            <a:ext cx="2694546" cy="2059171"/>
          </a:xfrm>
          <a:prstGeom prst="rect">
            <a:avLst/>
          </a:prstGeom>
        </p:spPr>
      </p:pic>
      <p:pic>
        <p:nvPicPr>
          <p:cNvPr id="13" name="Picture 12" descr="A graph of a vertical ring&#10;&#10;Description automatically generated with medium confidence">
            <a:extLst>
              <a:ext uri="{FF2B5EF4-FFF2-40B4-BE49-F238E27FC236}">
                <a16:creationId xmlns:a16="http://schemas.microsoft.com/office/drawing/2014/main" id="{4269AC98-F677-F979-4965-DA3BCBB76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95" y="3866223"/>
            <a:ext cx="2819843" cy="2194852"/>
          </a:xfrm>
          <a:prstGeom prst="rect">
            <a:avLst/>
          </a:prstGeom>
        </p:spPr>
      </p:pic>
      <p:pic>
        <p:nvPicPr>
          <p:cNvPr id="15" name="Picture 14" descr="A diagram of a graph&#10;&#10;Description automatically generated">
            <a:extLst>
              <a:ext uri="{FF2B5EF4-FFF2-40B4-BE49-F238E27FC236}">
                <a16:creationId xmlns:a16="http://schemas.microsoft.com/office/drawing/2014/main" id="{BC03FFD8-380C-FC24-04BD-9A4FB015B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870" y="1427809"/>
            <a:ext cx="5186931" cy="43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42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D91BC0-53D8-5887-A0A0-7E82ADEDEF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5A51E-6A2A-C322-3DEB-15657F6D6C46}"/>
              </a:ext>
            </a:extLst>
          </p:cNvPr>
          <p:cNvSpPr txBox="1"/>
          <p:nvPr/>
        </p:nvSpPr>
        <p:spPr>
          <a:xfrm>
            <a:off x="239595" y="11046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GB" dirty="0">
              <a:solidFill>
                <a:srgbClr val="242424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22FBFA-3847-31FC-CEA4-944F9E5B9CBA}"/>
              </a:ext>
            </a:extLst>
          </p:cNvPr>
          <p:cNvSpPr txBox="1"/>
          <p:nvPr/>
        </p:nvSpPr>
        <p:spPr>
          <a:xfrm>
            <a:off x="239595" y="591140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F12EC3-C961-7FDE-6E3D-F3BA8347C141}"/>
              </a:ext>
            </a:extLst>
          </p:cNvPr>
          <p:cNvSpPr txBox="1"/>
          <p:nvPr/>
        </p:nvSpPr>
        <p:spPr>
          <a:xfrm>
            <a:off x="2876631" y="735312"/>
            <a:ext cx="3390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Tune at different energy ranges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8B690E-6D13-9889-0484-825F21A9C71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6411789-765B-9A45-83FF-6F3004B6E24B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Picture 5" descr="A diagram of a beam&#10;&#10;Description automatically generated">
            <a:extLst>
              <a:ext uri="{FF2B5EF4-FFF2-40B4-BE49-F238E27FC236}">
                <a16:creationId xmlns:a16="http://schemas.microsoft.com/office/drawing/2014/main" id="{AF46654A-274B-6CA7-05F2-FC92C9282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023" y="1158390"/>
            <a:ext cx="5629951" cy="475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27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DB7F0-C141-AB00-56EB-4A631FAA8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A80BB-A2AA-54B0-93C3-52001CAD4E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45C70-BB2E-391F-8BC6-03A291FACF6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6411789-765B-9A45-83FF-6F3004B6E24B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370DC4-43A5-088A-9F02-B9CDCA9DD227}"/>
              </a:ext>
            </a:extLst>
          </p:cNvPr>
          <p:cNvSpPr txBox="1"/>
          <p:nvPr/>
        </p:nvSpPr>
        <p:spPr>
          <a:xfrm>
            <a:off x="239595" y="11046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GB" dirty="0">
              <a:solidFill>
                <a:srgbClr val="242424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4C175A-F1F3-BC82-409B-5680D3CFCB3B}"/>
              </a:ext>
            </a:extLst>
          </p:cNvPr>
          <p:cNvSpPr txBox="1"/>
          <p:nvPr/>
        </p:nvSpPr>
        <p:spPr>
          <a:xfrm>
            <a:off x="239595" y="591140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C2A28B-C939-9E7A-611E-90CCAEAB6311}"/>
              </a:ext>
            </a:extLst>
          </p:cNvPr>
          <p:cNvSpPr txBox="1"/>
          <p:nvPr/>
        </p:nvSpPr>
        <p:spPr>
          <a:xfrm>
            <a:off x="2633007" y="12332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9A12F9-63F8-F41B-E234-3D865A1530D7}"/>
              </a:ext>
            </a:extLst>
          </p:cNvPr>
          <p:cNvSpPr txBox="1"/>
          <p:nvPr/>
        </p:nvSpPr>
        <p:spPr>
          <a:xfrm>
            <a:off x="3217306" y="735312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 in the straight section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F61F78-0D6E-C2F5-F6A7-2B244B7E1C2A}"/>
              </a:ext>
            </a:extLst>
          </p:cNvPr>
          <p:cNvSpPr txBox="1"/>
          <p:nvPr/>
        </p:nvSpPr>
        <p:spPr>
          <a:xfrm>
            <a:off x="6269157" y="2723050"/>
            <a:ext cx="3143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Showing the B field on </a:t>
            </a:r>
          </a:p>
          <a:p>
            <a:r>
              <a:rPr lang="en-US" sz="1600" dirty="0"/>
              <a:t>the midplane within the GFR</a:t>
            </a:r>
          </a:p>
          <a:p>
            <a:endParaRPr lang="en-US" sz="1600" dirty="0"/>
          </a:p>
          <a:p>
            <a:r>
              <a:rPr lang="en-US" sz="1600" dirty="0"/>
              <a:t>Highest field in straight section </a:t>
            </a:r>
          </a:p>
          <a:p>
            <a:r>
              <a:rPr lang="en-US" sz="1600" dirty="0"/>
              <a:t>is 60 Gauss</a:t>
            </a:r>
          </a:p>
          <a:p>
            <a:endParaRPr lang="en-US" sz="1600" dirty="0"/>
          </a:p>
          <a:p>
            <a:r>
              <a:rPr lang="en-US" sz="1600" dirty="0"/>
              <a:t>Centre of the machine towards</a:t>
            </a:r>
          </a:p>
          <a:p>
            <a:r>
              <a:rPr lang="en-US" sz="1600" dirty="0"/>
              <a:t>The origin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 </a:t>
            </a:r>
          </a:p>
        </p:txBody>
      </p:sp>
      <p:pic>
        <p:nvPicPr>
          <p:cNvPr id="2" name="Picture 1" descr="A diagram of a magnet&#10;&#10;AI-generated content may be incorrect.">
            <a:extLst>
              <a:ext uri="{FF2B5EF4-FFF2-40B4-BE49-F238E27FC236}">
                <a16:creationId xmlns:a16="http://schemas.microsoft.com/office/drawing/2014/main" id="{3F3F1AC4-2163-2C3D-C4D4-388F8763C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82" y="1464065"/>
            <a:ext cx="5917531" cy="444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59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A1748-1AF5-3834-8011-169933817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924540-2035-2565-B4A9-F90B7D2FAD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B11C83-36CF-CFE2-98A3-D570DD4DD500}"/>
              </a:ext>
            </a:extLst>
          </p:cNvPr>
          <p:cNvSpPr txBox="1"/>
          <p:nvPr/>
        </p:nvSpPr>
        <p:spPr>
          <a:xfrm>
            <a:off x="239595" y="1104644"/>
            <a:ext cx="5490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2424"/>
                </a:solidFill>
                <a:latin typeface="Segoe UI" panose="020B0502040204020203" pitchFamily="34" charset="0"/>
              </a:rPr>
              <a:t>Could affect the performance of the RF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2424"/>
                </a:solidFill>
                <a:latin typeface="Segoe UI" panose="020B0502040204020203" pitchFamily="34" charset="0"/>
              </a:rPr>
              <a:t>Has an impact of tune that is not well understood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1AC435-E92D-A941-7C4A-AC86D5C4274A}"/>
              </a:ext>
            </a:extLst>
          </p:cNvPr>
          <p:cNvSpPr txBox="1"/>
          <p:nvPr/>
        </p:nvSpPr>
        <p:spPr>
          <a:xfrm>
            <a:off x="239595" y="591140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35C4EE-2C16-7C92-BD62-56A32B8783DC}"/>
              </a:ext>
            </a:extLst>
          </p:cNvPr>
          <p:cNvSpPr txBox="1"/>
          <p:nvPr/>
        </p:nvSpPr>
        <p:spPr>
          <a:xfrm>
            <a:off x="2121039" y="541551"/>
            <a:ext cx="44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Why does the amount of overshoot matter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D62E8B-6437-1C86-7021-10409AC2A22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6411789-765B-9A45-83FF-6F3004B6E24B}" type="slidenum">
              <a:rPr lang="en-US" smtClean="0"/>
              <a:t>18</a:t>
            </a:fld>
            <a:endParaRPr lang="en-US" dirty="0"/>
          </a:p>
        </p:txBody>
      </p:sp>
      <p:pic>
        <p:nvPicPr>
          <p:cNvPr id="8" name="Picture 7" descr="A graph of a number of lines&#10;&#10;AI-generated content may be incorrect.">
            <a:extLst>
              <a:ext uri="{FF2B5EF4-FFF2-40B4-BE49-F238E27FC236}">
                <a16:creationId xmlns:a16="http://schemas.microsoft.com/office/drawing/2014/main" id="{2B63B239-94BF-2F50-6A34-4231252A1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60" y="2321169"/>
            <a:ext cx="3870545" cy="3008928"/>
          </a:xfrm>
          <a:prstGeom prst="rect">
            <a:avLst/>
          </a:prstGeom>
        </p:spPr>
      </p:pic>
      <p:pic>
        <p:nvPicPr>
          <p:cNvPr id="7" name="Picture 6" descr="A graph of a curve&#10;&#10;AI-generated content may be incorrect.">
            <a:extLst>
              <a:ext uri="{FF2B5EF4-FFF2-40B4-BE49-F238E27FC236}">
                <a16:creationId xmlns:a16="http://schemas.microsoft.com/office/drawing/2014/main" id="{F4C6C727-1EA1-E530-572E-1D57B7054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572" y="2321168"/>
            <a:ext cx="3967229" cy="300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8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2BAF0-D0FA-F4FF-B609-6FAB8BC14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F0E4B3-E50F-19B6-0E4E-637A6610DA7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6411789-765B-9A45-83FF-6F3004B6E24B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79B936-5592-5F52-0126-6E81F31D31C4}"/>
              </a:ext>
            </a:extLst>
          </p:cNvPr>
          <p:cNvSpPr txBox="1"/>
          <p:nvPr/>
        </p:nvSpPr>
        <p:spPr>
          <a:xfrm>
            <a:off x="239595" y="11046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GB" dirty="0">
              <a:solidFill>
                <a:srgbClr val="242424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12E410-30DF-C56D-8D81-7EBBC85C5A67}"/>
              </a:ext>
            </a:extLst>
          </p:cNvPr>
          <p:cNvSpPr txBox="1"/>
          <p:nvPr/>
        </p:nvSpPr>
        <p:spPr>
          <a:xfrm>
            <a:off x="239595" y="591140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7BF695-AA86-CB36-1BE3-9D6C01D4B5BF}"/>
              </a:ext>
            </a:extLst>
          </p:cNvPr>
          <p:cNvSpPr txBox="1"/>
          <p:nvPr/>
        </p:nvSpPr>
        <p:spPr>
          <a:xfrm>
            <a:off x="3321240" y="919978"/>
            <a:ext cx="2501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Vary aperture of clamp</a:t>
            </a:r>
          </a:p>
        </p:txBody>
      </p:sp>
      <p:pic>
        <p:nvPicPr>
          <p:cNvPr id="4" name="Picture 3" descr="A green and grey graph&#10;&#10;AI-generated content may be incorrect.">
            <a:extLst>
              <a:ext uri="{FF2B5EF4-FFF2-40B4-BE49-F238E27FC236}">
                <a16:creationId xmlns:a16="http://schemas.microsoft.com/office/drawing/2014/main" id="{DC1E86A7-F1FF-D7BD-85D2-ABB480300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1818"/>
            <a:ext cx="4923497" cy="1929370"/>
          </a:xfrm>
          <a:prstGeom prst="rect">
            <a:avLst/>
          </a:prstGeom>
        </p:spPr>
      </p:pic>
      <p:pic>
        <p:nvPicPr>
          <p:cNvPr id="9" name="Picture 8" descr="A blue and red graph with black squares and numbers&#10;&#10;AI-generated content may be incorrect.">
            <a:extLst>
              <a:ext uri="{FF2B5EF4-FFF2-40B4-BE49-F238E27FC236}">
                <a16:creationId xmlns:a16="http://schemas.microsoft.com/office/drawing/2014/main" id="{A7F7D701-0202-DC1C-3621-4BBFDE183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396" y="1427809"/>
            <a:ext cx="4162604" cy="31460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EA9947-ADF8-9360-E15C-F318D2231D45}"/>
              </a:ext>
            </a:extLst>
          </p:cNvPr>
          <p:cNvSpPr txBox="1"/>
          <p:nvPr/>
        </p:nvSpPr>
        <p:spPr>
          <a:xfrm>
            <a:off x="814079" y="4967663"/>
            <a:ext cx="7515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Good effect on the overshoot, but fringe field extend could be scaling in </a:t>
            </a:r>
          </a:p>
          <a:p>
            <a:r>
              <a:rPr lang="en-US" dirty="0"/>
              <a:t>The wrong way?</a:t>
            </a:r>
          </a:p>
        </p:txBody>
      </p:sp>
    </p:spTree>
    <p:extLst>
      <p:ext uri="{BB962C8B-B14F-4D97-AF65-F5344CB8AC3E}">
        <p14:creationId xmlns:p14="http://schemas.microsoft.com/office/powerpoint/2010/main" val="980117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1D904-C146-B27A-5042-25CAED902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CD9C0-8CDF-8DB1-7437-BA874CBA4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Aim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0A2484-7687-391F-F224-982E1D9267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D5F66C-803A-BD23-5297-A6E5FA2359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AE8F5-049D-C437-968C-3D477C66750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E6547FD-5D2D-CA05-8FC9-87DBEC2168D3}"/>
              </a:ext>
            </a:extLst>
          </p:cNvPr>
          <p:cNvSpPr txBox="1">
            <a:spLocks/>
          </p:cNvSpPr>
          <p:nvPr/>
        </p:nvSpPr>
        <p:spPr>
          <a:xfrm>
            <a:off x="289342" y="1592214"/>
            <a:ext cx="4849792" cy="3644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err="1"/>
              <a:t>LhARA</a:t>
            </a:r>
            <a:r>
              <a:rPr lang="en-US" dirty="0"/>
              <a:t> FFA  </a:t>
            </a:r>
          </a:p>
          <a:p>
            <a:r>
              <a:rPr lang="en-US" dirty="0"/>
              <a:t>Radiobiological purposes</a:t>
            </a:r>
          </a:p>
          <a:p>
            <a:endParaRPr lang="en-US" dirty="0"/>
          </a:p>
          <a:p>
            <a:r>
              <a:rPr lang="en-US" dirty="0"/>
              <a:t>Working point in tune stays the same</a:t>
            </a:r>
          </a:p>
          <a:p>
            <a:pPr marL="0" indent="0">
              <a:buNone/>
            </a:pPr>
            <a:r>
              <a:rPr lang="en-US" dirty="0"/>
              <a:t>      while scaling B field to accelerate </a:t>
            </a:r>
          </a:p>
          <a:p>
            <a:pPr marL="0" indent="0">
              <a:buNone/>
            </a:pPr>
            <a:r>
              <a:rPr lang="en-US" dirty="0"/>
              <a:t>      different energy ranges (constant K)</a:t>
            </a:r>
          </a:p>
          <a:p>
            <a:endParaRPr lang="en-US" dirty="0"/>
          </a:p>
          <a:p>
            <a:r>
              <a:rPr lang="en-GB" dirty="0"/>
              <a:t>Variable extraction energy from FFA </a:t>
            </a:r>
          </a:p>
          <a:p>
            <a:pPr marL="0" indent="0">
              <a:buNone/>
            </a:pPr>
            <a:r>
              <a:rPr lang="en-GB" dirty="0"/>
              <a:t>      (15-127.4 MeV)</a:t>
            </a:r>
            <a:endParaRPr lang="en-US" dirty="0"/>
          </a:p>
        </p:txBody>
      </p:sp>
      <p:pic>
        <p:nvPicPr>
          <p:cNvPr id="11" name="Picture 10" descr="A diagram of a diagram of a train&#10;&#10;Description automatically generated with medium confidence">
            <a:extLst>
              <a:ext uri="{FF2B5EF4-FFF2-40B4-BE49-F238E27FC236}">
                <a16:creationId xmlns:a16="http://schemas.microsoft.com/office/drawing/2014/main" id="{F19C7197-4A99-06F3-BB7B-87056C00D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78375"/>
            <a:ext cx="4543425" cy="170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47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865C7-BDBE-9191-1374-E4E206394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17C13-78C9-FCB9-8D6B-8910B44FAE9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6411789-765B-9A45-83FF-6F3004B6E24B}" type="slidenum">
              <a:rPr lang="en-US" smtClean="0"/>
              <a:t>20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D4FED8-0B2D-3E20-7253-3A9B9CC8E34E}"/>
              </a:ext>
            </a:extLst>
          </p:cNvPr>
          <p:cNvSpPr txBox="1"/>
          <p:nvPr/>
        </p:nvSpPr>
        <p:spPr>
          <a:xfrm>
            <a:off x="239595" y="11046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GB" dirty="0">
              <a:solidFill>
                <a:srgbClr val="242424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1177FA-D2B1-2FF4-7DBA-650F32EF9D20}"/>
              </a:ext>
            </a:extLst>
          </p:cNvPr>
          <p:cNvSpPr txBox="1"/>
          <p:nvPr/>
        </p:nvSpPr>
        <p:spPr>
          <a:xfrm>
            <a:off x="239595" y="591140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</p:txBody>
      </p:sp>
      <p:pic>
        <p:nvPicPr>
          <p:cNvPr id="6" name="Picture 5" descr="A graph with a line&#10;&#10;AI-generated content may be incorrect.">
            <a:extLst>
              <a:ext uri="{FF2B5EF4-FFF2-40B4-BE49-F238E27FC236}">
                <a16:creationId xmlns:a16="http://schemas.microsoft.com/office/drawing/2014/main" id="{DC7F8DA7-A2D4-4BE2-42D5-374A60895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056" y="1914009"/>
            <a:ext cx="3836618" cy="3029979"/>
          </a:xfrm>
          <a:prstGeom prst="rect">
            <a:avLst/>
          </a:prstGeom>
        </p:spPr>
      </p:pic>
      <p:pic>
        <p:nvPicPr>
          <p:cNvPr id="14" name="Picture 13" descr="A graph with blue lines&#10;&#10;AI-generated content may be incorrect.">
            <a:extLst>
              <a:ext uri="{FF2B5EF4-FFF2-40B4-BE49-F238E27FC236}">
                <a16:creationId xmlns:a16="http://schemas.microsoft.com/office/drawing/2014/main" id="{9BAF9414-7931-2B8C-3158-42E6368DB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26" y="1936860"/>
            <a:ext cx="3830269" cy="29842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CA4C3A-82E7-1412-A0D5-E3DDD83B00A5}"/>
              </a:ext>
            </a:extLst>
          </p:cNvPr>
          <p:cNvSpPr txBox="1"/>
          <p:nvPr/>
        </p:nvSpPr>
        <p:spPr>
          <a:xfrm>
            <a:off x="3522161" y="761932"/>
            <a:ext cx="2099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Tune from tracking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8940A8-B452-699B-AFAE-182C64C84F23}"/>
              </a:ext>
            </a:extLst>
          </p:cNvPr>
          <p:cNvSpPr txBox="1"/>
          <p:nvPr/>
        </p:nvSpPr>
        <p:spPr>
          <a:xfrm>
            <a:off x="415166" y="4980964"/>
            <a:ext cx="8071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Currents would need to be reoptimized to obtain constant k index, but vertical</a:t>
            </a:r>
          </a:p>
          <a:p>
            <a:r>
              <a:rPr lang="en-US" dirty="0"/>
              <a:t>Tune spread increases significantly </a:t>
            </a:r>
          </a:p>
        </p:txBody>
      </p:sp>
    </p:spTree>
    <p:extLst>
      <p:ext uri="{BB962C8B-B14F-4D97-AF65-F5344CB8AC3E}">
        <p14:creationId xmlns:p14="http://schemas.microsoft.com/office/powerpoint/2010/main" val="3689383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C195D-5E85-BF81-8E59-CDFBC4422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C01718-12F7-8AF7-989E-DBB55799169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6411789-765B-9A45-83FF-6F3004B6E24B}" type="slidenum">
              <a:rPr lang="en-US" smtClean="0"/>
              <a:t>21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60385F-51AD-8B2D-CEDC-05336DD1052D}"/>
              </a:ext>
            </a:extLst>
          </p:cNvPr>
          <p:cNvSpPr txBox="1"/>
          <p:nvPr/>
        </p:nvSpPr>
        <p:spPr>
          <a:xfrm>
            <a:off x="239595" y="11046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GB" dirty="0">
              <a:solidFill>
                <a:srgbClr val="242424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170F2F-1411-891F-E71A-49FA87B16C6B}"/>
              </a:ext>
            </a:extLst>
          </p:cNvPr>
          <p:cNvSpPr txBox="1"/>
          <p:nvPr/>
        </p:nvSpPr>
        <p:spPr>
          <a:xfrm>
            <a:off x="239595" y="591140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</p:txBody>
      </p:sp>
      <p:pic>
        <p:nvPicPr>
          <p:cNvPr id="9" name="Picture 8" descr="A green and red curved object with a red stripe&#10;&#10;AI-generated content may be incorrect.">
            <a:extLst>
              <a:ext uri="{FF2B5EF4-FFF2-40B4-BE49-F238E27FC236}">
                <a16:creationId xmlns:a16="http://schemas.microsoft.com/office/drawing/2014/main" id="{CEEBBE8E-BDF1-1A82-AAFE-3FF989F5C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05" y="1869733"/>
            <a:ext cx="1824424" cy="37649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9C4106-082D-B90A-8E6E-9724D0FA6BC6}"/>
              </a:ext>
            </a:extLst>
          </p:cNvPr>
          <p:cNvSpPr txBox="1"/>
          <p:nvPr/>
        </p:nvSpPr>
        <p:spPr>
          <a:xfrm>
            <a:off x="1978982" y="1058477"/>
            <a:ext cx="670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Cut a hole between pole and entry clamp to make it less efficient</a:t>
            </a:r>
          </a:p>
        </p:txBody>
      </p:sp>
      <p:pic>
        <p:nvPicPr>
          <p:cNvPr id="14" name="Picture 13" descr="A diagram of a magnetic field&#10;&#10;AI-generated content may be incorrect.">
            <a:extLst>
              <a:ext uri="{FF2B5EF4-FFF2-40B4-BE49-F238E27FC236}">
                <a16:creationId xmlns:a16="http://schemas.microsoft.com/office/drawing/2014/main" id="{9FDADC9D-A9F2-F075-E3DB-E1F4E05B5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5359" y="1907634"/>
            <a:ext cx="5442636" cy="408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44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D4AC9-075D-5C77-05F9-CE6B7DEF1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DB62A6-F1A1-1BB9-3B23-0D2942D3FFE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6411789-765B-9A45-83FF-6F3004B6E24B}" type="slidenum">
              <a:rPr lang="en-US" smtClean="0"/>
              <a:t>22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5504C5-C728-B400-5140-B0E73A4388EE}"/>
              </a:ext>
            </a:extLst>
          </p:cNvPr>
          <p:cNvSpPr txBox="1"/>
          <p:nvPr/>
        </p:nvSpPr>
        <p:spPr>
          <a:xfrm>
            <a:off x="239595" y="11046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GB" dirty="0">
              <a:solidFill>
                <a:srgbClr val="242424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DD499B-A0DA-A2AF-FA77-F53DED4756A0}"/>
              </a:ext>
            </a:extLst>
          </p:cNvPr>
          <p:cNvSpPr txBox="1"/>
          <p:nvPr/>
        </p:nvSpPr>
        <p:spPr>
          <a:xfrm>
            <a:off x="239595" y="591140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</p:txBody>
      </p:sp>
      <p:pic>
        <p:nvPicPr>
          <p:cNvPr id="4" name="Picture 3" descr="A graph of a magnetic field&#10;&#10;AI-generated content may be incorrect.">
            <a:extLst>
              <a:ext uri="{FF2B5EF4-FFF2-40B4-BE49-F238E27FC236}">
                <a16:creationId xmlns:a16="http://schemas.microsoft.com/office/drawing/2014/main" id="{94A010C9-FA43-300A-FA05-C372B1272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95" y="1104644"/>
            <a:ext cx="4052085" cy="3153979"/>
          </a:xfrm>
          <a:prstGeom prst="rect">
            <a:avLst/>
          </a:prstGeom>
        </p:spPr>
      </p:pic>
      <p:pic>
        <p:nvPicPr>
          <p:cNvPr id="8" name="Picture 7" descr="A graph with a blue line&#10;&#10;AI-generated content may be incorrect.">
            <a:extLst>
              <a:ext uri="{FF2B5EF4-FFF2-40B4-BE49-F238E27FC236}">
                <a16:creationId xmlns:a16="http://schemas.microsoft.com/office/drawing/2014/main" id="{24EDCFF7-AE26-60B0-FB55-716A420FF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176" y="1097632"/>
            <a:ext cx="4066229" cy="31539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3409CF-E039-8278-B865-8F75738EA85B}"/>
              </a:ext>
            </a:extLst>
          </p:cNvPr>
          <p:cNvSpPr txBox="1"/>
          <p:nvPr/>
        </p:nvSpPr>
        <p:spPr>
          <a:xfrm>
            <a:off x="177174" y="4429299"/>
            <a:ext cx="87896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tune spread has also increased but can be flattened by shaping the aperture</a:t>
            </a:r>
          </a:p>
          <a:p>
            <a:r>
              <a:rPr lang="en-US" dirty="0"/>
              <a:t>Of the clamps accordingly </a:t>
            </a:r>
          </a:p>
          <a:p>
            <a:endParaRPr lang="en-US" dirty="0"/>
          </a:p>
          <a:p>
            <a:r>
              <a:rPr lang="en-US" dirty="0"/>
              <a:t>Another option to try: decreasing the thickness of the entry clamp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AFE2D-5FDD-6DEA-6D71-8DD21CE53EC9}"/>
              </a:ext>
            </a:extLst>
          </p:cNvPr>
          <p:cNvSpPr txBox="1"/>
          <p:nvPr/>
        </p:nvSpPr>
        <p:spPr>
          <a:xfrm>
            <a:off x="3522161" y="686008"/>
            <a:ext cx="2099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Tune from tracking</a:t>
            </a:r>
          </a:p>
        </p:txBody>
      </p:sp>
    </p:spTree>
    <p:extLst>
      <p:ext uri="{BB962C8B-B14F-4D97-AF65-F5344CB8AC3E}">
        <p14:creationId xmlns:p14="http://schemas.microsoft.com/office/powerpoint/2010/main" val="4119890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66189-1C82-37CB-9F30-3FE6E4A95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87D827-9B59-424D-4FCF-CD5777BA84A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6411789-765B-9A45-83FF-6F3004B6E24B}" type="slidenum">
              <a:rPr lang="en-US" smtClean="0"/>
              <a:t>23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7DCD52-DE7E-2A50-AD55-2153E16F5D71}"/>
              </a:ext>
            </a:extLst>
          </p:cNvPr>
          <p:cNvSpPr txBox="1"/>
          <p:nvPr/>
        </p:nvSpPr>
        <p:spPr>
          <a:xfrm>
            <a:off x="239595" y="11046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GB" dirty="0">
              <a:solidFill>
                <a:srgbClr val="242424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7D25F0-5B39-0513-B0B9-0194A71182AE}"/>
              </a:ext>
            </a:extLst>
          </p:cNvPr>
          <p:cNvSpPr txBox="1"/>
          <p:nvPr/>
        </p:nvSpPr>
        <p:spPr>
          <a:xfrm>
            <a:off x="239595" y="591140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E604D8-A15C-C5A6-06EC-7EE3610933FD}"/>
              </a:ext>
            </a:extLst>
          </p:cNvPr>
          <p:cNvSpPr txBox="1"/>
          <p:nvPr/>
        </p:nvSpPr>
        <p:spPr>
          <a:xfrm>
            <a:off x="3522161" y="686008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Larger energy range tracking</a:t>
            </a:r>
          </a:p>
        </p:txBody>
      </p:sp>
      <p:pic>
        <p:nvPicPr>
          <p:cNvPr id="9" name="Picture 8" descr="A blue line graph with white text&#10;&#10;AI-generated content may be incorrect.">
            <a:extLst>
              <a:ext uri="{FF2B5EF4-FFF2-40B4-BE49-F238E27FC236}">
                <a16:creationId xmlns:a16="http://schemas.microsoft.com/office/drawing/2014/main" id="{791FDE7C-9894-7191-D0D1-616AD56D7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7124"/>
            <a:ext cx="4332405" cy="3219008"/>
          </a:xfrm>
          <a:prstGeom prst="rect">
            <a:avLst/>
          </a:prstGeom>
        </p:spPr>
      </p:pic>
      <p:pic>
        <p:nvPicPr>
          <p:cNvPr id="12" name="Picture 11" descr="A graph with a blue line&#10;&#10;AI-generated content may be incorrect.">
            <a:extLst>
              <a:ext uri="{FF2B5EF4-FFF2-40B4-BE49-F238E27FC236}">
                <a16:creationId xmlns:a16="http://schemas.microsoft.com/office/drawing/2014/main" id="{051F500A-E760-0697-9B9D-AA2530BFC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903" y="1887124"/>
            <a:ext cx="4099543" cy="321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0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93436-0035-D80E-B58C-6885F7F41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8C7407-B015-B6B2-4DF3-8F795990EC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6411789-765B-9A45-83FF-6F3004B6E24B}" type="slidenum">
              <a:rPr lang="en-US" smtClean="0"/>
              <a:t>24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72903A-5AAF-C347-8643-AEA8234DED31}"/>
              </a:ext>
            </a:extLst>
          </p:cNvPr>
          <p:cNvSpPr txBox="1"/>
          <p:nvPr/>
        </p:nvSpPr>
        <p:spPr>
          <a:xfrm>
            <a:off x="239595" y="11046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GB" dirty="0">
              <a:solidFill>
                <a:srgbClr val="242424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9C411A-60F6-6950-EB84-35467590C8C6}"/>
              </a:ext>
            </a:extLst>
          </p:cNvPr>
          <p:cNvSpPr txBox="1"/>
          <p:nvPr/>
        </p:nvSpPr>
        <p:spPr>
          <a:xfrm>
            <a:off x="239595" y="591140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EE50EC-D150-860D-252D-4E1626FF6125}"/>
              </a:ext>
            </a:extLst>
          </p:cNvPr>
          <p:cNvSpPr txBox="1"/>
          <p:nvPr/>
        </p:nvSpPr>
        <p:spPr>
          <a:xfrm>
            <a:off x="3908998" y="735312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E03FAD-0675-83A3-9C73-B970FB03E165}"/>
              </a:ext>
            </a:extLst>
          </p:cNvPr>
          <p:cNvSpPr txBox="1"/>
          <p:nvPr/>
        </p:nvSpPr>
        <p:spPr>
          <a:xfrm>
            <a:off x="358815" y="2025570"/>
            <a:ext cx="874470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Latest tracking results show tune of the beam at both highest and lowest energy </a:t>
            </a:r>
          </a:p>
          <a:p>
            <a:r>
              <a:rPr lang="en-US" dirty="0"/>
              <a:t>     are away from resonances up to forth order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Field in straight section reaches 60 gauss due to overshoot of the field caused by</a:t>
            </a:r>
          </a:p>
          <a:p>
            <a:r>
              <a:rPr lang="en-US" dirty="0"/>
              <a:t>     the entry clamp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Methods of avoiding the overshoot is being investigated in case it affects the RF </a:t>
            </a:r>
          </a:p>
          <a:p>
            <a:r>
              <a:rPr lang="en-US" dirty="0"/>
              <a:t>     cavity performance (Also to better understand the </a:t>
            </a:r>
            <a:r>
              <a:rPr lang="en-US" dirty="0" err="1"/>
              <a:t>behaviour</a:t>
            </a:r>
            <a:r>
              <a:rPr lang="en-US" dirty="0"/>
              <a:t> of the tune from a </a:t>
            </a:r>
          </a:p>
          <a:p>
            <a:r>
              <a:rPr lang="en-US" dirty="0"/>
              <a:t>     theoretical point of view)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076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978CF-DCC0-960A-6903-157107D3E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61B064-82E8-F1B3-9760-10F6CCDD31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708F50-F87C-B269-DBB9-278280FC232C}"/>
              </a:ext>
            </a:extLst>
          </p:cNvPr>
          <p:cNvSpPr txBox="1"/>
          <p:nvPr/>
        </p:nvSpPr>
        <p:spPr>
          <a:xfrm>
            <a:off x="239595" y="11046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GB" dirty="0">
              <a:solidFill>
                <a:srgbClr val="242424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2D1EA7-ACFB-613B-6516-839838C51EB0}"/>
              </a:ext>
            </a:extLst>
          </p:cNvPr>
          <p:cNvSpPr txBox="1"/>
          <p:nvPr/>
        </p:nvSpPr>
        <p:spPr>
          <a:xfrm>
            <a:off x="239595" y="591140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2E2474-396F-6AEE-6AFC-0AECBEE54A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6411789-765B-9A45-83FF-6F3004B6E24B}" type="slidenum">
              <a:rPr lang="en-US" smtClean="0"/>
              <a:t>25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E8CD1B-72AE-F113-D135-C98D406765FE}"/>
              </a:ext>
            </a:extLst>
          </p:cNvPr>
          <p:cNvSpPr txBox="1"/>
          <p:nvPr/>
        </p:nvSpPr>
        <p:spPr>
          <a:xfrm>
            <a:off x="3153983" y="2767280"/>
            <a:ext cx="28360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Extra slides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095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F3CFC-7735-121B-9CDA-7388A45F3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158F17-1B06-1D3B-F9B0-EA74FF95A7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915C3F-26CC-B016-C039-E24C3983867A}"/>
              </a:ext>
            </a:extLst>
          </p:cNvPr>
          <p:cNvSpPr txBox="1"/>
          <p:nvPr/>
        </p:nvSpPr>
        <p:spPr>
          <a:xfrm>
            <a:off x="239595" y="11046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GB" dirty="0">
              <a:solidFill>
                <a:srgbClr val="242424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F349EB-C79B-5941-9E5F-0DB1C465E85B}"/>
              </a:ext>
            </a:extLst>
          </p:cNvPr>
          <p:cNvSpPr txBox="1"/>
          <p:nvPr/>
        </p:nvSpPr>
        <p:spPr>
          <a:xfrm>
            <a:off x="239595" y="591140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4C5E5B-C1A1-D352-EE1F-9A5D34041B85}"/>
              </a:ext>
            </a:extLst>
          </p:cNvPr>
          <p:cNvSpPr txBox="1"/>
          <p:nvPr/>
        </p:nvSpPr>
        <p:spPr>
          <a:xfrm>
            <a:off x="3235704" y="735312"/>
            <a:ext cx="3006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tune considerations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BA5845-7F76-0156-6E1F-B13BA2FFC68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6411789-765B-9A45-83FF-6F3004B6E24B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68E159-CF38-F2E0-B718-1FAD66C05244}"/>
              </a:ext>
            </a:extLst>
          </p:cNvPr>
          <p:cNvSpPr txBox="1"/>
          <p:nvPr/>
        </p:nvSpPr>
        <p:spPr>
          <a:xfrm>
            <a:off x="3889728" y="1427809"/>
            <a:ext cx="1415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Spiral Angle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36517C-B219-4E64-6A99-11C4712DD988}"/>
                  </a:ext>
                </a:extLst>
              </p:cNvPr>
              <p:cNvSpPr txBox="1"/>
              <p:nvPr/>
            </p:nvSpPr>
            <p:spPr>
              <a:xfrm>
                <a:off x="5816298" y="2886940"/>
                <a:ext cx="3137534" cy="2294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𝐶𝑂𝑀</m:t>
                          </m:r>
                        </m:sub>
                      </m:sSub>
                      <m:r>
                        <a:rPr lang="en-US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sz="1800" i="1" dirty="0">
                  <a:latin typeface="Cambria Math" panose="02040503050406030204" pitchFamily="18" charset="0"/>
                </a:endParaRPr>
              </a:p>
              <a:p>
                <a:br>
                  <a:rPr lang="en-US" sz="1800" dirty="0"/>
                </a:br>
                <a:r>
                  <a:rPr lang="en-US" sz="1800" dirty="0"/>
                  <a:t>S</a:t>
                </a:r>
                <a:r>
                  <a:rPr lang="en-US" sz="1800" b="0" dirty="0"/>
                  <a:t>piral angle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arctan</m:t>
                        </m:r>
                      </m:fName>
                      <m:e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 ∗</m:t>
                            </m:r>
                            <m:f>
                              <m:f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𝑑𝑟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1800" b="0" dirty="0"/>
              </a:p>
              <a:p>
                <a:endParaRPr lang="en-US" sz="1800" dirty="0"/>
              </a:p>
              <a:p>
                <a:r>
                  <a:rPr lang="en-US" dirty="0"/>
                  <a:t>For entry and exit sides of magnet separately</a:t>
                </a:r>
                <a:endParaRPr lang="en-US" sz="1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236517C-B219-4E64-6A99-11C4712DD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6298" y="2886940"/>
                <a:ext cx="3137534" cy="2294218"/>
              </a:xfrm>
              <a:prstGeom prst="rect">
                <a:avLst/>
              </a:prstGeom>
              <a:blipFill>
                <a:blip r:embed="rId3"/>
                <a:stretch>
                  <a:fillRect l="-1205" t="-22527" b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graph of a line graph&#10;&#10;Description automatically generated">
            <a:extLst>
              <a:ext uri="{FF2B5EF4-FFF2-40B4-BE49-F238E27FC236}">
                <a16:creationId xmlns:a16="http://schemas.microsoft.com/office/drawing/2014/main" id="{1266ACE7-1A9C-25B0-CBFE-C20268DBC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67" y="1940243"/>
            <a:ext cx="5115397" cy="39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05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D91BC0-53D8-5887-A0A0-7E82ADEDEF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5A51E-6A2A-C322-3DEB-15657F6D6C46}"/>
              </a:ext>
            </a:extLst>
          </p:cNvPr>
          <p:cNvSpPr txBox="1"/>
          <p:nvPr/>
        </p:nvSpPr>
        <p:spPr>
          <a:xfrm>
            <a:off x="239595" y="11046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GB" dirty="0">
              <a:solidFill>
                <a:srgbClr val="242424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22FBFA-3847-31FC-CEA4-944F9E5B9CBA}"/>
              </a:ext>
            </a:extLst>
          </p:cNvPr>
          <p:cNvSpPr txBox="1"/>
          <p:nvPr/>
        </p:nvSpPr>
        <p:spPr>
          <a:xfrm>
            <a:off x="239595" y="591140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333F0B-98D3-8EFF-F05A-0077E29EAF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6411789-765B-9A45-83FF-6F3004B6E24B}" type="slidenum">
              <a:rPr lang="en-US" smtClean="0"/>
              <a:t>27</a:t>
            </a:fld>
            <a:endParaRPr lang="en-US" dirty="0"/>
          </a:p>
        </p:txBody>
      </p:sp>
      <p:pic>
        <p:nvPicPr>
          <p:cNvPr id="8" name="Picture 7" descr="A graph of a curve&#10;&#10;Description automatically generated with medium confidence">
            <a:extLst>
              <a:ext uri="{FF2B5EF4-FFF2-40B4-BE49-F238E27FC236}">
                <a16:creationId xmlns:a16="http://schemas.microsoft.com/office/drawing/2014/main" id="{D303851C-CDE9-5225-97D3-86BA546F9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94" y="2612211"/>
            <a:ext cx="4114801" cy="3299189"/>
          </a:xfrm>
          <a:prstGeom prst="rect">
            <a:avLst/>
          </a:prstGeom>
        </p:spPr>
      </p:pic>
      <p:pic>
        <p:nvPicPr>
          <p:cNvPr id="10" name="Picture 9" descr="A graph of a number of degrees&#10;&#10;Description automatically generated with medium confidence">
            <a:extLst>
              <a:ext uri="{FF2B5EF4-FFF2-40B4-BE49-F238E27FC236}">
                <a16:creationId xmlns:a16="http://schemas.microsoft.com/office/drawing/2014/main" id="{095DF31F-A5D1-81E8-8EA3-38C6BF99F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031" y="2591890"/>
            <a:ext cx="4114801" cy="3113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947507-7C85-4062-DE5B-1B8927B632F9}"/>
              </a:ext>
            </a:extLst>
          </p:cNvPr>
          <p:cNvSpPr txBox="1"/>
          <p:nvPr/>
        </p:nvSpPr>
        <p:spPr>
          <a:xfrm>
            <a:off x="543697" y="1243143"/>
            <a:ext cx="8323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Spiral angle on the exit side decreases as the flat top of the B field gets affected</a:t>
            </a:r>
          </a:p>
          <a:p>
            <a:r>
              <a:rPr lang="en-US" dirty="0"/>
              <a:t>By saturation</a:t>
            </a:r>
          </a:p>
        </p:txBody>
      </p:sp>
    </p:spTree>
    <p:extLst>
      <p:ext uri="{BB962C8B-B14F-4D97-AF65-F5344CB8AC3E}">
        <p14:creationId xmlns:p14="http://schemas.microsoft.com/office/powerpoint/2010/main" val="1808347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6CACC-7939-8EA2-F4F5-51CD6EEC7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F8FF7-027F-A07A-3F59-97F6050DAF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845952-FD63-4ED9-0110-6221561982CF}"/>
              </a:ext>
            </a:extLst>
          </p:cNvPr>
          <p:cNvSpPr txBox="1"/>
          <p:nvPr/>
        </p:nvSpPr>
        <p:spPr>
          <a:xfrm>
            <a:off x="239595" y="11046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GB" dirty="0">
              <a:solidFill>
                <a:srgbClr val="242424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C2CB41-408C-3325-3C68-B8DBD1608F7F}"/>
              </a:ext>
            </a:extLst>
          </p:cNvPr>
          <p:cNvSpPr txBox="1"/>
          <p:nvPr/>
        </p:nvSpPr>
        <p:spPr>
          <a:xfrm>
            <a:off x="239595" y="591140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6C803F-8992-6EC1-9012-892006412BE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6411789-765B-9A45-83FF-6F3004B6E24B}" type="slidenum">
              <a:rPr lang="en-US" smtClean="0"/>
              <a:t>28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DEE41B-B6C8-146E-2138-67D082B61C39}"/>
              </a:ext>
            </a:extLst>
          </p:cNvPr>
          <p:cNvSpPr txBox="1"/>
          <p:nvPr/>
        </p:nvSpPr>
        <p:spPr>
          <a:xfrm>
            <a:off x="5816298" y="2886940"/>
            <a:ext cx="3137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964789-4EF4-3FBA-BB63-10107296E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26" y="1627005"/>
            <a:ext cx="4583657" cy="33728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4E7042-B259-8B25-70ED-6CF7E60A7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784" y="1627005"/>
            <a:ext cx="1498600" cy="927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183ADB9-EFAD-2691-80CE-CB14C44D6FAD}"/>
              </a:ext>
            </a:extLst>
          </p:cNvPr>
          <p:cNvSpPr txBox="1"/>
          <p:nvPr/>
        </p:nvSpPr>
        <p:spPr>
          <a:xfrm>
            <a:off x="3575573" y="863900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Flutter calculation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8DC779-26A1-469F-C3D5-4284E3C64502}"/>
              </a:ext>
            </a:extLst>
          </p:cNvPr>
          <p:cNvSpPr txBox="1"/>
          <p:nvPr/>
        </p:nvSpPr>
        <p:spPr>
          <a:xfrm>
            <a:off x="5523470" y="2804984"/>
            <a:ext cx="38138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can also calculate the flutter</a:t>
            </a:r>
          </a:p>
          <a:p>
            <a:r>
              <a:rPr lang="en-US" dirty="0"/>
              <a:t>By using the formula above and we</a:t>
            </a:r>
          </a:p>
          <a:p>
            <a:r>
              <a:rPr lang="en-US" dirty="0"/>
              <a:t>Have most of the variables needed </a:t>
            </a:r>
          </a:p>
          <a:p>
            <a:r>
              <a:rPr lang="en-US" dirty="0"/>
              <a:t>To predict vertical tune</a:t>
            </a:r>
          </a:p>
        </p:txBody>
      </p:sp>
    </p:spTree>
    <p:extLst>
      <p:ext uri="{BB962C8B-B14F-4D97-AF65-F5344CB8AC3E}">
        <p14:creationId xmlns:p14="http://schemas.microsoft.com/office/powerpoint/2010/main" val="2279313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D756B-1433-A9BB-0AE4-733910A60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B1FDEB-E3FC-585C-4A35-6D46011C45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48BA59-96A6-6853-5F3E-BA3F9D49F853}"/>
              </a:ext>
            </a:extLst>
          </p:cNvPr>
          <p:cNvSpPr txBox="1"/>
          <p:nvPr/>
        </p:nvSpPr>
        <p:spPr>
          <a:xfrm>
            <a:off x="239595" y="11046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GB" dirty="0">
              <a:solidFill>
                <a:srgbClr val="242424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AE063B-1C66-59A9-D4AE-FEBF5034EBFA}"/>
              </a:ext>
            </a:extLst>
          </p:cNvPr>
          <p:cNvSpPr txBox="1"/>
          <p:nvPr/>
        </p:nvSpPr>
        <p:spPr>
          <a:xfrm>
            <a:off x="239595" y="591140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06C415-BACE-B4C3-CF28-42C05321F53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6411789-765B-9A45-83FF-6F3004B6E24B}" type="slidenum">
              <a:rPr lang="en-US" smtClean="0"/>
              <a:t>29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A92D4D-46F8-8A3D-9769-76F294B611D4}"/>
              </a:ext>
            </a:extLst>
          </p:cNvPr>
          <p:cNvSpPr txBox="1"/>
          <p:nvPr/>
        </p:nvSpPr>
        <p:spPr>
          <a:xfrm>
            <a:off x="5816298" y="2886940"/>
            <a:ext cx="31375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dirty="0"/>
          </a:p>
        </p:txBody>
      </p:sp>
      <p:pic>
        <p:nvPicPr>
          <p:cNvPr id="8" name="Picture 7" descr="A black and white math equation&#10;&#10;Description automatically generated with medium confidence">
            <a:extLst>
              <a:ext uri="{FF2B5EF4-FFF2-40B4-BE49-F238E27FC236}">
                <a16:creationId xmlns:a16="http://schemas.microsoft.com/office/drawing/2014/main" id="{7C8D7E6F-E8F9-8290-C407-8749461A3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750" y="1455648"/>
            <a:ext cx="5270500" cy="1536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C8C3DC-913D-AD73-B122-F2AE0E1AAA35}"/>
              </a:ext>
            </a:extLst>
          </p:cNvPr>
          <p:cNvSpPr txBox="1"/>
          <p:nvPr/>
        </p:nvSpPr>
        <p:spPr>
          <a:xfrm>
            <a:off x="1959745" y="698109"/>
            <a:ext cx="5224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Comparing results to approximate tune equations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412914-AA04-77F3-46D1-37DAC7D22010}"/>
              </a:ext>
            </a:extLst>
          </p:cNvPr>
          <p:cNvSpPr txBox="1"/>
          <p:nvPr/>
        </p:nvSpPr>
        <p:spPr>
          <a:xfrm>
            <a:off x="1921274" y="3553522"/>
            <a:ext cx="53014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problem with the equation is that it assumes </a:t>
            </a:r>
          </a:p>
          <a:p>
            <a:r>
              <a:rPr lang="en-US" dirty="0"/>
              <a:t>the field profile is symmetric and there is only one </a:t>
            </a:r>
          </a:p>
          <a:p>
            <a:r>
              <a:rPr lang="en-US" dirty="0"/>
              <a:t>spiral angle, not separately for entry and exit </a:t>
            </a:r>
          </a:p>
          <a:p>
            <a:endParaRPr lang="en-US" dirty="0"/>
          </a:p>
          <a:p>
            <a:r>
              <a:rPr lang="en-US" dirty="0"/>
              <a:t>Using the average of entry and exit for now</a:t>
            </a:r>
          </a:p>
        </p:txBody>
      </p:sp>
    </p:spTree>
    <p:extLst>
      <p:ext uri="{BB962C8B-B14F-4D97-AF65-F5344CB8AC3E}">
        <p14:creationId xmlns:p14="http://schemas.microsoft.com/office/powerpoint/2010/main" val="3951576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A448F-683D-FAE6-6AEA-E341E0A29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87AC863-11E3-003E-948E-017149E80907}"/>
                  </a:ext>
                </a:extLst>
              </p:cNvPr>
              <p:cNvSpPr txBox="1"/>
              <p:nvPr/>
            </p:nvSpPr>
            <p:spPr>
              <a:xfrm>
                <a:off x="-1528" y="1180460"/>
                <a:ext cx="5134739" cy="24363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  <a:p>
                <a:r>
                  <a:rPr lang="en-US" dirty="0"/>
                  <a:t>Make the Integrated field follow the Scaling Law</a:t>
                </a:r>
              </a:p>
              <a:p>
                <a:endParaRPr lang="en-US" dirty="0"/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 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𝐵𝐿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is the integrated field at 𝑟</a:t>
                </a:r>
                <a:r>
                  <a:rPr lang="en-US" baseline="-25000" dirty="0"/>
                  <a:t>0</a:t>
                </a:r>
                <a:r>
                  <a:rPr lang="en-US" dirty="0"/>
                  <a:t>, </a:t>
                </a:r>
              </a:p>
              <a:p>
                <a:r>
                  <a:rPr lang="en-US" dirty="0"/>
                  <a:t>𝑘 the integrated field index defined as: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87AC863-11E3-003E-948E-017149E80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8" y="1180460"/>
                <a:ext cx="5134739" cy="2436308"/>
              </a:xfrm>
              <a:prstGeom prst="rect">
                <a:avLst/>
              </a:prstGeom>
              <a:blipFill>
                <a:blip r:embed="rId3"/>
                <a:stretch>
                  <a:fillRect l="-1235"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62B058-2A4A-B855-8BDA-7E612C1DA9F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6411789-765B-9A45-83FF-6F3004B6E24B}" type="slidenum">
              <a:rPr lang="en-US" smtClean="0"/>
              <a:t>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1E9C475-459A-4569-A5CE-9508ABFD0C16}"/>
                  </a:ext>
                </a:extLst>
              </p:cNvPr>
              <p:cNvSpPr txBox="1"/>
              <p:nvPr/>
            </p:nvSpPr>
            <p:spPr>
              <a:xfrm>
                <a:off x="-772427" y="4176982"/>
                <a:ext cx="4757530" cy="7716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nary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1E9C475-459A-4569-A5CE-9508ABFD0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72427" y="4176982"/>
                <a:ext cx="4757530" cy="771686"/>
              </a:xfrm>
              <a:prstGeom prst="rect">
                <a:avLst/>
              </a:prstGeom>
              <a:blipFill>
                <a:blip r:embed="rId4"/>
                <a:stretch>
                  <a:fillRect t="-66129" b="-96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1">
            <a:extLst>
              <a:ext uri="{FF2B5EF4-FFF2-40B4-BE49-F238E27FC236}">
                <a16:creationId xmlns:a16="http://schemas.microsoft.com/office/drawing/2014/main" id="{DC358F9F-B0C6-1F26-9068-21D5326B7FF0}"/>
              </a:ext>
            </a:extLst>
          </p:cNvPr>
          <p:cNvSpPr txBox="1">
            <a:spLocks/>
          </p:cNvSpPr>
          <p:nvPr/>
        </p:nvSpPr>
        <p:spPr>
          <a:xfrm>
            <a:off x="457200" y="453817"/>
            <a:ext cx="8229600" cy="50755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3E74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dirty="0"/>
              <a:t>Magnetic field required</a:t>
            </a:r>
          </a:p>
        </p:txBody>
      </p:sp>
      <p:pic>
        <p:nvPicPr>
          <p:cNvPr id="8" name="Picture 7" descr="A graph of a line&#10;&#10;Description automatically generated">
            <a:extLst>
              <a:ext uri="{FF2B5EF4-FFF2-40B4-BE49-F238E27FC236}">
                <a16:creationId xmlns:a16="http://schemas.microsoft.com/office/drawing/2014/main" id="{73DF5504-50AB-1250-A273-0BC205CED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5803" y="2612565"/>
            <a:ext cx="3947791" cy="312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780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023E1-A306-789A-1091-FCD485F4B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A4CF97-0F40-020A-CE68-B04791923EDA}"/>
              </a:ext>
            </a:extLst>
          </p:cNvPr>
          <p:cNvSpPr txBox="1"/>
          <p:nvPr/>
        </p:nvSpPr>
        <p:spPr>
          <a:xfrm>
            <a:off x="239595" y="11046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GB" dirty="0">
              <a:solidFill>
                <a:srgbClr val="242424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69B409-23E8-01E2-EF90-5606336AF41C}"/>
              </a:ext>
            </a:extLst>
          </p:cNvPr>
          <p:cNvSpPr txBox="1"/>
          <p:nvPr/>
        </p:nvSpPr>
        <p:spPr>
          <a:xfrm>
            <a:off x="239595" y="591140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8FF9BE-042A-0A60-3F7B-98A909FEC33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6411789-765B-9A45-83FF-6F3004B6E24B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5B2CFE-00BF-0387-643D-B20C07BCE4E1}"/>
              </a:ext>
            </a:extLst>
          </p:cNvPr>
          <p:cNvSpPr txBox="1"/>
          <p:nvPr/>
        </p:nvSpPr>
        <p:spPr>
          <a:xfrm>
            <a:off x="5873639" y="3483662"/>
            <a:ext cx="32260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May need to include other terms in equation</a:t>
            </a:r>
          </a:p>
          <a:p>
            <a:endParaRPr lang="en-US" dirty="0"/>
          </a:p>
          <a:p>
            <a:r>
              <a:rPr lang="en-US" dirty="0"/>
              <a:t>Is using average spiral angle the best idea?</a:t>
            </a: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024438-73EB-3466-F63A-A0AA1DD49314}"/>
              </a:ext>
            </a:extLst>
          </p:cNvPr>
          <p:cNvSpPr txBox="1"/>
          <p:nvPr/>
        </p:nvSpPr>
        <p:spPr>
          <a:xfrm>
            <a:off x="4236010" y="73531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BA2CA3-CFAC-12A5-45A5-70E50236469C}"/>
              </a:ext>
            </a:extLst>
          </p:cNvPr>
          <p:cNvSpPr txBox="1"/>
          <p:nvPr/>
        </p:nvSpPr>
        <p:spPr>
          <a:xfrm>
            <a:off x="636634" y="1040280"/>
            <a:ext cx="70134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understand what is causing the change in vertical tune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Therefore understand better how to shape the clamps to further </a:t>
            </a:r>
          </a:p>
          <a:p>
            <a:r>
              <a:rPr lang="en-US" dirty="0"/>
              <a:t>     Decrease vertical tune spread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F1856408-D535-3324-271C-CC5CE7200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6" y="2822576"/>
            <a:ext cx="5722652" cy="31386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097875-C750-AAEE-E66F-A38E83A1B4A7}"/>
              </a:ext>
            </a:extLst>
          </p:cNvPr>
          <p:cNvSpPr txBox="1"/>
          <p:nvPr/>
        </p:nvSpPr>
        <p:spPr>
          <a:xfrm>
            <a:off x="3960293" y="2431566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020337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64D4B-0359-EDE3-7513-6A2705E79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46CF9-2FFD-B336-637C-822EF8FD1D8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6411789-765B-9A45-83FF-6F3004B6E24B}" type="slidenum">
              <a:rPr lang="en-US" smtClean="0"/>
              <a:t>31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02F7E1-706D-3833-1F6C-F352BA89E817}"/>
              </a:ext>
            </a:extLst>
          </p:cNvPr>
          <p:cNvSpPr txBox="1"/>
          <p:nvPr/>
        </p:nvSpPr>
        <p:spPr>
          <a:xfrm>
            <a:off x="239595" y="11046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GB" dirty="0">
              <a:solidFill>
                <a:srgbClr val="242424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F0F902-F045-DD1A-6D81-B78227C1CC05}"/>
              </a:ext>
            </a:extLst>
          </p:cNvPr>
          <p:cNvSpPr txBox="1"/>
          <p:nvPr/>
        </p:nvSpPr>
        <p:spPr>
          <a:xfrm>
            <a:off x="239595" y="591140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</p:txBody>
      </p:sp>
      <p:pic>
        <p:nvPicPr>
          <p:cNvPr id="6" name="Picture 5" descr="A green and red graph&#10;&#10;AI-generated content may be incorrect.">
            <a:extLst>
              <a:ext uri="{FF2B5EF4-FFF2-40B4-BE49-F238E27FC236}">
                <a16:creationId xmlns:a16="http://schemas.microsoft.com/office/drawing/2014/main" id="{C1B88285-34AB-EAB5-D082-459ADD8CA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95" y="2026508"/>
            <a:ext cx="2830409" cy="40233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424F8D-72E8-C57B-2EE0-AEC8FCFCCD63}"/>
              </a:ext>
            </a:extLst>
          </p:cNvPr>
          <p:cNvSpPr txBox="1"/>
          <p:nvPr/>
        </p:nvSpPr>
        <p:spPr>
          <a:xfrm>
            <a:off x="2310714" y="877330"/>
            <a:ext cx="374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Disconnect entry clamp completely</a:t>
            </a:r>
          </a:p>
        </p:txBody>
      </p:sp>
      <p:pic>
        <p:nvPicPr>
          <p:cNvPr id="13" name="Picture 12" descr="A diagram of a magnet&#10;&#10;AI-generated content may be incorrect.">
            <a:extLst>
              <a:ext uri="{FF2B5EF4-FFF2-40B4-BE49-F238E27FC236}">
                <a16:creationId xmlns:a16="http://schemas.microsoft.com/office/drawing/2014/main" id="{54966EBA-D025-9E57-6B80-A9288311E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906" y="1886847"/>
            <a:ext cx="5726499" cy="430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13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9D471-FE0A-36C8-C565-8F2F8AE94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E56775-1AF1-11D3-B853-16274D8CB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6265-766F-3641-B481-BC2C17074666}" type="slidenum">
              <a:rPr lang="en-US" smtClean="0"/>
              <a:t>4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50385E7-2411-361C-62A2-58A55240FCF8}"/>
              </a:ext>
            </a:extLst>
          </p:cNvPr>
          <p:cNvSpPr txBox="1">
            <a:spLocks/>
          </p:cNvSpPr>
          <p:nvPr/>
        </p:nvSpPr>
        <p:spPr>
          <a:xfrm>
            <a:off x="457200" y="606558"/>
            <a:ext cx="8229600" cy="50755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3E74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dirty="0"/>
              <a:t>Current optimisation Procedure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48C4FA-26C0-6239-3229-7D69FE7795F2}"/>
              </a:ext>
            </a:extLst>
          </p:cNvPr>
          <p:cNvSpPr txBox="1"/>
          <p:nvPr/>
        </p:nvSpPr>
        <p:spPr>
          <a:xfrm>
            <a:off x="506687" y="2195180"/>
            <a:ext cx="850264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Create 3D opera model with ‘</a:t>
            </a:r>
            <a:r>
              <a:rPr lang="en-US" dirty="0" err="1"/>
              <a:t>Metaopera</a:t>
            </a:r>
            <a:r>
              <a:rPr lang="en-US" dirty="0"/>
              <a:t> </a:t>
            </a:r>
            <a:r>
              <a:rPr lang="en-US" baseline="30000" dirty="0"/>
              <a:t>1</a:t>
            </a:r>
            <a:r>
              <a:rPr lang="en-US" dirty="0"/>
              <a:t>’, a python script that created Opera </a:t>
            </a:r>
          </a:p>
          <a:p>
            <a:r>
              <a:rPr lang="en-US" dirty="0"/>
              <a:t>     3D models through command line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dirty="0"/>
              <a:t>2.  Vary current in each trim coil individually to obtain a Jacobian in change in </a:t>
            </a:r>
          </a:p>
          <a:p>
            <a:r>
              <a:rPr lang="en-US" dirty="0"/>
              <a:t>     current vs integrated field at different radii</a:t>
            </a:r>
          </a:p>
          <a:p>
            <a:endParaRPr lang="en-US" dirty="0"/>
          </a:p>
          <a:p>
            <a:r>
              <a:rPr lang="en-US" dirty="0"/>
              <a:t>3.  Solve the Opera model and analysis with my own python script.</a:t>
            </a:r>
          </a:p>
          <a:p>
            <a:endParaRPr lang="en-US" dirty="0"/>
          </a:p>
          <a:p>
            <a:r>
              <a:rPr lang="en-US" dirty="0"/>
              <a:t>4.  Using the Jacobian and a </a:t>
            </a:r>
            <a:r>
              <a:rPr lang="en-US" dirty="0" err="1"/>
              <a:t>Scipy</a:t>
            </a:r>
            <a:r>
              <a:rPr lang="en-US" dirty="0"/>
              <a:t> optimisation routine, obtain new estimate of </a:t>
            </a:r>
          </a:p>
          <a:p>
            <a:r>
              <a:rPr lang="en-US" dirty="0"/>
              <a:t>     currents to reach closer to scaling law</a:t>
            </a:r>
          </a:p>
          <a:p>
            <a:endParaRPr lang="en-US" dirty="0"/>
          </a:p>
          <a:p>
            <a:r>
              <a:rPr lang="en-US" dirty="0"/>
              <a:t>5.  Repeat until termination condition reached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FCDD4F-DFEC-C1E4-9978-88B7BC5A8D30}"/>
              </a:ext>
            </a:extLst>
          </p:cNvPr>
          <p:cNvSpPr txBox="1"/>
          <p:nvPr/>
        </p:nvSpPr>
        <p:spPr>
          <a:xfrm>
            <a:off x="243069" y="6470734"/>
            <a:ext cx="58977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 Developed by Thomas </a:t>
            </a:r>
            <a:r>
              <a:rPr lang="en-US" sz="1100" dirty="0" err="1"/>
              <a:t>Planche</a:t>
            </a:r>
            <a:r>
              <a:rPr lang="en-US" sz="1100" dirty="0"/>
              <a:t>, Hui Wen Koay, Ta-Jen Kuo and Jean-Baptiste Lagrange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D569F1-BCF4-2445-9D26-84FEB341BF25}"/>
              </a:ext>
            </a:extLst>
          </p:cNvPr>
          <p:cNvSpPr txBox="1"/>
          <p:nvPr/>
        </p:nvSpPr>
        <p:spPr>
          <a:xfrm>
            <a:off x="1203767" y="1333406"/>
            <a:ext cx="629691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 process of modelling and optimizing is similar for both projects </a:t>
            </a:r>
          </a:p>
          <a:p>
            <a:r>
              <a:rPr lang="en-US" sz="1600" dirty="0"/>
              <a:t>with slight variation due to the doublet structure of FETS-FFA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63945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Magnet parameters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60BB8-87BA-8695-5495-9D29527630F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A7C2A1-0112-CEA8-4AE0-25528712E99D}"/>
              </a:ext>
            </a:extLst>
          </p:cNvPr>
          <p:cNvSpPr txBox="1">
            <a:spLocks/>
          </p:cNvSpPr>
          <p:nvPr/>
        </p:nvSpPr>
        <p:spPr>
          <a:xfrm>
            <a:off x="-1" y="1251890"/>
            <a:ext cx="5067759" cy="4787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2548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dirty="0" err="1"/>
              <a:t>LhARA</a:t>
            </a:r>
            <a:r>
              <a:rPr lang="en-US" sz="1600" dirty="0"/>
              <a:t> FFA  </a:t>
            </a:r>
          </a:p>
          <a:p>
            <a:pPr marL="0" indent="0">
              <a:buFont typeface="Arial"/>
              <a:buNone/>
            </a:pPr>
            <a:endParaRPr lang="en-US" sz="1600" dirty="0"/>
          </a:p>
          <a:p>
            <a:r>
              <a:rPr lang="en-US" sz="1600" dirty="0"/>
              <a:t>H shape magnet</a:t>
            </a:r>
          </a:p>
          <a:p>
            <a:r>
              <a:rPr lang="en-US" sz="1600" dirty="0"/>
              <a:t>10 fold symmetry</a:t>
            </a:r>
          </a:p>
          <a:p>
            <a:r>
              <a:rPr lang="en-US" sz="1600" dirty="0"/>
              <a:t>F singlet spiral</a:t>
            </a:r>
          </a:p>
          <a:p>
            <a:r>
              <a:rPr lang="en-US" sz="1600" dirty="0"/>
              <a:t>spiral angle:53.9 deg </a:t>
            </a:r>
          </a:p>
          <a:p>
            <a:r>
              <a:rPr lang="en-GB" sz="1600" dirty="0"/>
              <a:t>k-value range</a:t>
            </a:r>
            <a:r>
              <a:rPr lang="en-US" sz="1600" dirty="0"/>
              <a:t> 5.23</a:t>
            </a:r>
          </a:p>
          <a:p>
            <a:r>
              <a:rPr lang="en-GB" sz="1600" dirty="0"/>
              <a:t>Maximum injection proton energy 15 MeV</a:t>
            </a:r>
          </a:p>
          <a:p>
            <a:r>
              <a:rPr lang="en-GB" sz="1600" dirty="0"/>
              <a:t>Maximum extraction proton energy 127 MeV</a:t>
            </a:r>
            <a:endParaRPr lang="en-US" sz="1600" dirty="0"/>
          </a:p>
          <a:p>
            <a:r>
              <a:rPr lang="en-US" sz="1600" dirty="0"/>
              <a:t>Opening angle 12.24 deg</a:t>
            </a:r>
          </a:p>
          <a:p>
            <a:r>
              <a:rPr lang="en-GB" sz="1600" dirty="0"/>
              <a:t>Full gap size  96mm</a:t>
            </a:r>
          </a:p>
          <a:p>
            <a:r>
              <a:rPr lang="en-US" sz="1600" dirty="0"/>
              <a:t>Coils in red wrapped around the pole</a:t>
            </a:r>
          </a:p>
          <a:p>
            <a:r>
              <a:rPr lang="en-US" sz="1600" dirty="0"/>
              <a:t>Field clamps connected to pole magnetically</a:t>
            </a:r>
          </a:p>
          <a:p>
            <a:endParaRPr lang="en-US" sz="1600" dirty="0"/>
          </a:p>
          <a:p>
            <a:endParaRPr lang="en-GB" sz="1600" dirty="0"/>
          </a:p>
          <a:p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17" name="Picture 16" descr="A green and red curved object&#10;&#10;Description automatically generated">
            <a:extLst>
              <a:ext uri="{FF2B5EF4-FFF2-40B4-BE49-F238E27FC236}">
                <a16:creationId xmlns:a16="http://schemas.microsoft.com/office/drawing/2014/main" id="{176D80BA-509D-C27F-0E3C-10821EDB3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792" y="1255254"/>
            <a:ext cx="3079771" cy="478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87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678489-602B-39B5-4B31-4AE317173250}"/>
              </a:ext>
            </a:extLst>
          </p:cNvPr>
          <p:cNvSpPr txBox="1"/>
          <p:nvPr/>
        </p:nvSpPr>
        <p:spPr>
          <a:xfrm>
            <a:off x="566746" y="876675"/>
            <a:ext cx="841288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Trim coils wrapped in two height layers to reduce thickness and opening angle</a:t>
            </a:r>
          </a:p>
          <a:p>
            <a:endParaRPr lang="en-US" sz="1600" dirty="0"/>
          </a:p>
          <a:p>
            <a:r>
              <a:rPr lang="en-US" sz="1600" dirty="0"/>
              <a:t>All return towards the outside of the pole and </a:t>
            </a:r>
            <a:r>
              <a:rPr lang="en-GB" sz="1600" dirty="0"/>
              <a:t>add towards the main coil</a:t>
            </a:r>
            <a:r>
              <a:rPr lang="en-US" sz="1600" dirty="0"/>
              <a:t>,  </a:t>
            </a:r>
          </a:p>
          <a:p>
            <a:r>
              <a:rPr lang="en-US" sz="1600" dirty="0"/>
              <a:t>most energy efficient in terms of current</a:t>
            </a:r>
          </a:p>
          <a:p>
            <a:endParaRPr lang="en-US" sz="1600" dirty="0"/>
          </a:p>
          <a:p>
            <a:r>
              <a:rPr lang="en-GB" sz="1600" dirty="0"/>
              <a:t>On the pole face, the trim coils are wrapped in two overlapping layers (with the same set of </a:t>
            </a:r>
          </a:p>
          <a:p>
            <a:r>
              <a:rPr lang="en-GB" sz="1600" dirty="0"/>
              <a:t>currents),  this reduces the field error comparing to without overlapping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8EDE86-B9BD-D0AD-53C2-2FF7AF99C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6265-766F-3641-B481-BC2C17074666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A diagram of a rectangular object with arrows&#10;&#10;Description automatically generated">
            <a:extLst>
              <a:ext uri="{FF2B5EF4-FFF2-40B4-BE49-F238E27FC236}">
                <a16:creationId xmlns:a16="http://schemas.microsoft.com/office/drawing/2014/main" id="{65449DE9-845D-1FD7-A713-40C50A122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46" y="2716557"/>
            <a:ext cx="7196720" cy="29759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7F6EC1-9FEE-42BB-C808-B5067500AF5F}"/>
              </a:ext>
            </a:extLst>
          </p:cNvPr>
          <p:cNvSpPr txBox="1"/>
          <p:nvPr/>
        </p:nvSpPr>
        <p:spPr>
          <a:xfrm>
            <a:off x="162897" y="5735104"/>
            <a:ext cx="919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dimensions of the magnet are labelled in </a:t>
            </a:r>
            <a:r>
              <a:rPr lang="en-US" sz="1600" dirty="0" err="1"/>
              <a:t>millimetres</a:t>
            </a:r>
            <a:r>
              <a:rPr lang="en-US" sz="1600" dirty="0"/>
              <a:t> and the</a:t>
            </a:r>
          </a:p>
          <a:p>
            <a:r>
              <a:rPr lang="en-US" sz="1600" dirty="0"/>
              <a:t>    conductors are labelled from 0-18.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E5C150-C506-3425-A70E-07FFDB010F47}"/>
              </a:ext>
            </a:extLst>
          </p:cNvPr>
          <p:cNvSpPr txBox="1">
            <a:spLocks/>
          </p:cNvSpPr>
          <p:nvPr/>
        </p:nvSpPr>
        <p:spPr>
          <a:xfrm>
            <a:off x="457200" y="467835"/>
            <a:ext cx="8229600" cy="50755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3E74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dirty="0"/>
              <a:t>Cross section view of magnet</a:t>
            </a:r>
          </a:p>
        </p:txBody>
      </p:sp>
    </p:spTree>
    <p:extLst>
      <p:ext uri="{BB962C8B-B14F-4D97-AF65-F5344CB8AC3E}">
        <p14:creationId xmlns:p14="http://schemas.microsoft.com/office/powerpoint/2010/main" val="2673260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iagram of a section of a rectangular object&#10;&#10;Description automatically generated with medium confidence">
            <a:extLst>
              <a:ext uri="{FF2B5EF4-FFF2-40B4-BE49-F238E27FC236}">
                <a16:creationId xmlns:a16="http://schemas.microsoft.com/office/drawing/2014/main" id="{A587BAC1-17F0-4670-351F-725150F60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6844"/>
            <a:ext cx="5114225" cy="3124846"/>
          </a:xfrm>
          <a:prstGeom prst="rect">
            <a:avLst/>
          </a:prstGeom>
        </p:spPr>
      </p:pic>
      <p:pic>
        <p:nvPicPr>
          <p:cNvPr id="17" name="Picture 16" descr="A green and red graph&#10;&#10;Description automatically generated">
            <a:extLst>
              <a:ext uri="{FF2B5EF4-FFF2-40B4-BE49-F238E27FC236}">
                <a16:creationId xmlns:a16="http://schemas.microsoft.com/office/drawing/2014/main" id="{2A8A250E-05E8-F73B-1064-3D2BF8C37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861" y="1356844"/>
            <a:ext cx="4016583" cy="3124846"/>
          </a:xfrm>
          <a:prstGeom prst="rect">
            <a:avLst/>
          </a:prstGeom>
        </p:spPr>
      </p:pic>
      <p:pic>
        <p:nvPicPr>
          <p:cNvPr id="20" name="Picture 19" descr="A green box with red edge&#10;&#10;Description automatically generated">
            <a:extLst>
              <a:ext uri="{FF2B5EF4-FFF2-40B4-BE49-F238E27FC236}">
                <a16:creationId xmlns:a16="http://schemas.microsoft.com/office/drawing/2014/main" id="{6E650362-3B06-4A21-D113-BAA33AD1D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622" y="4021123"/>
            <a:ext cx="2691186" cy="2188484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F708D068-63FB-A1C9-FD61-0B9A7FA6548B}"/>
              </a:ext>
            </a:extLst>
          </p:cNvPr>
          <p:cNvSpPr/>
          <p:nvPr/>
        </p:nvSpPr>
        <p:spPr>
          <a:xfrm>
            <a:off x="5917071" y="2968978"/>
            <a:ext cx="1398434" cy="105214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21D8B3F-1AEB-325B-C7F2-D2FEC54FDA27}"/>
              </a:ext>
            </a:extLst>
          </p:cNvPr>
          <p:cNvCxnSpPr>
            <a:cxnSpLocks/>
          </p:cNvCxnSpPr>
          <p:nvPr/>
        </p:nvCxnSpPr>
        <p:spPr>
          <a:xfrm flipH="1">
            <a:off x="6470052" y="4021123"/>
            <a:ext cx="146236" cy="64328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6DB8BD-6659-440D-F2EB-03521C2E0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6265-766F-3641-B481-BC2C17074666}" type="slidenum">
              <a:rPr lang="en-US" smtClean="0"/>
              <a:t>7</a:t>
            </a:fld>
            <a:endParaRPr lang="en-US"/>
          </a:p>
        </p:txBody>
      </p:sp>
      <p:pic>
        <p:nvPicPr>
          <p:cNvPr id="5" name="Content Placeholder 4" descr="A red curved object with a cross-section&#10;&#10;Description automatically generated with medium confidence">
            <a:extLst>
              <a:ext uri="{FF2B5EF4-FFF2-40B4-BE49-F238E27FC236}">
                <a16:creationId xmlns:a16="http://schemas.microsoft.com/office/drawing/2014/main" id="{0FD8BB6A-0F2E-92E5-E14F-2ACBB961CC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374" y="4048095"/>
            <a:ext cx="3886222" cy="218848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D84E77A-64E0-BB16-5C69-FB9972487A5C}"/>
              </a:ext>
            </a:extLst>
          </p:cNvPr>
          <p:cNvSpPr txBox="1">
            <a:spLocks/>
          </p:cNvSpPr>
          <p:nvPr/>
        </p:nvSpPr>
        <p:spPr>
          <a:xfrm>
            <a:off x="457200" y="621420"/>
            <a:ext cx="8229600" cy="50755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3E74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dirty="0"/>
              <a:t>Modelling the trim coils</a:t>
            </a:r>
          </a:p>
        </p:txBody>
      </p:sp>
    </p:spTree>
    <p:extLst>
      <p:ext uri="{BB962C8B-B14F-4D97-AF65-F5344CB8AC3E}">
        <p14:creationId xmlns:p14="http://schemas.microsoft.com/office/powerpoint/2010/main" val="2768822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68C70830-36C7-CFE6-00B9-6D36ADA384C1}"/>
              </a:ext>
            </a:extLst>
          </p:cNvPr>
          <p:cNvSpPr txBox="1"/>
          <p:nvPr/>
        </p:nvSpPr>
        <p:spPr>
          <a:xfrm>
            <a:off x="29349" y="5411504"/>
            <a:ext cx="8800807" cy="995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the 3D Opera model, sweeping through theta obtain </a:t>
            </a:r>
            <a:r>
              <a:rPr lang="en-US" sz="1600" dirty="0" err="1"/>
              <a:t>Bz</a:t>
            </a:r>
            <a:r>
              <a:rPr lang="en-US" sz="1600" dirty="0"/>
              <a:t> on midplane at a particular radius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Repeat of different radius to obtain integrated B field at different radii </a:t>
            </a:r>
          </a:p>
          <a:p>
            <a:endParaRPr lang="en-US" sz="1600" baseline="-25000" dirty="0"/>
          </a:p>
          <a:p>
            <a:endParaRPr lang="en-US"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0FFAF8-DA6D-3113-EE59-979C4307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6265-766F-3641-B481-BC2C17074666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A green and orange graph&#10;&#10;Description automatically generated with medium confidence">
            <a:extLst>
              <a:ext uri="{FF2B5EF4-FFF2-40B4-BE49-F238E27FC236}">
                <a16:creationId xmlns:a16="http://schemas.microsoft.com/office/drawing/2014/main" id="{A3D23DD2-A13B-9FC9-551D-A99FA5581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9" y="2256758"/>
            <a:ext cx="5519934" cy="249238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6E584F7-816F-CBA7-CC8F-F32108611E0B}"/>
              </a:ext>
            </a:extLst>
          </p:cNvPr>
          <p:cNvGrpSpPr/>
          <p:nvPr/>
        </p:nvGrpSpPr>
        <p:grpSpPr>
          <a:xfrm>
            <a:off x="1614179" y="2091895"/>
            <a:ext cx="890482" cy="2605420"/>
            <a:chOff x="2161956" y="1560413"/>
            <a:chExt cx="1087560" cy="318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F10B3F2-7EFA-9CE9-C888-9245E2E5ACF4}"/>
                    </a:ext>
                  </a:extLst>
                </p14:cNvPr>
                <p14:cNvContentPartPr/>
                <p14:nvPr/>
              </p14:nvContentPartPr>
              <p14:xfrm>
                <a:off x="2161956" y="1560413"/>
                <a:ext cx="944280" cy="31442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F10B3F2-7EFA-9CE9-C888-9245E2E5ACF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152956" y="1551773"/>
                  <a:ext cx="961920" cy="31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E4372095-1FFD-EC40-CAB8-6AF3EF1A2F20}"/>
                    </a:ext>
                  </a:extLst>
                </p14:cNvPr>
                <p14:cNvContentPartPr/>
                <p14:nvPr/>
              </p14:nvContentPartPr>
              <p14:xfrm>
                <a:off x="3022356" y="4617173"/>
                <a:ext cx="227160" cy="1252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4372095-1FFD-EC40-CAB8-6AF3EF1A2F2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13716" y="4608173"/>
                  <a:ext cx="244800" cy="142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1B2A56-9642-8554-DEF1-2E48E9E6CFCB}"/>
                  </a:ext>
                </a:extLst>
              </p:cNvPr>
              <p:cNvSpPr txBox="1"/>
              <p:nvPr/>
            </p:nvSpPr>
            <p:spPr>
              <a:xfrm>
                <a:off x="6446995" y="1106471"/>
                <a:ext cx="1553887" cy="726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𝐵𝐿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1B2A56-9642-8554-DEF1-2E48E9E6C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995" y="1106471"/>
                <a:ext cx="1553887" cy="726481"/>
              </a:xfrm>
              <a:prstGeom prst="rect">
                <a:avLst/>
              </a:prstGeom>
              <a:blipFill>
                <a:blip r:embed="rId9"/>
                <a:stretch>
                  <a:fillRect l="-14634" t="-155172" r="-13821" b="-2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1">
            <a:extLst>
              <a:ext uri="{FF2B5EF4-FFF2-40B4-BE49-F238E27FC236}">
                <a16:creationId xmlns:a16="http://schemas.microsoft.com/office/drawing/2014/main" id="{57618BCC-6375-6BEA-02DB-03502205E1DF}"/>
              </a:ext>
            </a:extLst>
          </p:cNvPr>
          <p:cNvSpPr txBox="1">
            <a:spLocks/>
          </p:cNvSpPr>
          <p:nvPr/>
        </p:nvSpPr>
        <p:spPr>
          <a:xfrm>
            <a:off x="457200" y="606558"/>
            <a:ext cx="8229600" cy="50755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3E74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dirty="0"/>
              <a:t>Integrated B field</a:t>
            </a:r>
          </a:p>
        </p:txBody>
      </p:sp>
      <p:pic>
        <p:nvPicPr>
          <p:cNvPr id="4" name="Picture 3" descr="A graph of a line&#10;&#10;Description automatically generated">
            <a:extLst>
              <a:ext uri="{FF2B5EF4-FFF2-40B4-BE49-F238E27FC236}">
                <a16:creationId xmlns:a16="http://schemas.microsoft.com/office/drawing/2014/main" id="{9E152D39-6D09-16C4-32CB-0BA8FEE165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56357" y="1969207"/>
            <a:ext cx="3947791" cy="312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09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D91BC0-53D8-5887-A0A0-7E82ADEDEF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5A51E-6A2A-C322-3DEB-15657F6D6C46}"/>
              </a:ext>
            </a:extLst>
          </p:cNvPr>
          <p:cNvSpPr txBox="1"/>
          <p:nvPr/>
        </p:nvSpPr>
        <p:spPr>
          <a:xfrm>
            <a:off x="239595" y="11046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GB" dirty="0">
              <a:solidFill>
                <a:srgbClr val="242424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22FBFA-3847-31FC-CEA4-944F9E5B9CBA}"/>
              </a:ext>
            </a:extLst>
          </p:cNvPr>
          <p:cNvSpPr txBox="1"/>
          <p:nvPr/>
        </p:nvSpPr>
        <p:spPr>
          <a:xfrm>
            <a:off x="239595" y="591140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8E76C3-E782-1A0D-D13A-4A3862C5B721}"/>
              </a:ext>
            </a:extLst>
          </p:cNvPr>
          <p:cNvSpPr txBox="1"/>
          <p:nvPr/>
        </p:nvSpPr>
        <p:spPr>
          <a:xfrm>
            <a:off x="0" y="1494684"/>
            <a:ext cx="6179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Central scenario: BL</a:t>
            </a:r>
            <a:r>
              <a:rPr lang="en-US" sz="1600" baseline="-25000" dirty="0"/>
              <a:t>0 </a:t>
            </a:r>
            <a:r>
              <a:rPr lang="en-US" sz="1600" dirty="0"/>
              <a:t>:</a:t>
            </a:r>
            <a:r>
              <a:rPr lang="en-GB" sz="16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1.44 Tm , </a:t>
            </a:r>
            <a:r>
              <a:rPr lang="en-GB" sz="1600" dirty="0">
                <a:solidFill>
                  <a:srgbClr val="242424"/>
                </a:solidFill>
                <a:latin typeface="Segoe UI" panose="020B0502040204020203" pitchFamily="34" charset="0"/>
              </a:rPr>
              <a:t>r</a:t>
            </a:r>
            <a:r>
              <a:rPr lang="en-GB" sz="1600" baseline="-25000" dirty="0">
                <a:solidFill>
                  <a:srgbClr val="242424"/>
                </a:solidFill>
                <a:latin typeface="Segoe UI" panose="020B0502040204020203" pitchFamily="34" charset="0"/>
              </a:rPr>
              <a:t>0 </a:t>
            </a:r>
            <a:r>
              <a:rPr lang="en-GB" sz="1600" dirty="0">
                <a:solidFill>
                  <a:srgbClr val="242424"/>
                </a:solidFill>
                <a:latin typeface="Segoe UI" panose="020B0502040204020203" pitchFamily="34" charset="0"/>
              </a:rPr>
              <a:t>:3.477m, k : 5.23 (15 – 127 MeV) 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C881DB9-4E6A-3B50-F7EF-614AE1BF62E4}"/>
                  </a:ext>
                </a:extLst>
              </p:cNvPr>
              <p:cNvSpPr txBox="1"/>
              <p:nvPr/>
            </p:nvSpPr>
            <p:spPr>
              <a:xfrm>
                <a:off x="5469793" y="1357082"/>
                <a:ext cx="4033714" cy="613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C881DB9-4E6A-3B50-F7EF-614AE1BF6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9793" y="1357082"/>
                <a:ext cx="4033714" cy="6137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333F0B-98D3-8EFF-F05A-0077E29EAF8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6411789-765B-9A45-83FF-6F3004B6E24B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8ABF1D-80B9-E925-D36C-DF4DBA3A9CE7}"/>
              </a:ext>
            </a:extLst>
          </p:cNvPr>
          <p:cNvSpPr txBox="1"/>
          <p:nvPr/>
        </p:nvSpPr>
        <p:spPr>
          <a:xfrm>
            <a:off x="304800" y="5701136"/>
            <a:ext cx="8599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Oscillation in residuals due to  the discretization of trim coils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5627801-506F-A8BA-A30F-6CA476873F59}"/>
              </a:ext>
            </a:extLst>
          </p:cNvPr>
          <p:cNvSpPr txBox="1">
            <a:spLocks/>
          </p:cNvSpPr>
          <p:nvPr/>
        </p:nvSpPr>
        <p:spPr>
          <a:xfrm>
            <a:off x="489802" y="597088"/>
            <a:ext cx="8229600" cy="50755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3E74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dirty="0"/>
              <a:t>Field residual after optimization</a:t>
            </a:r>
          </a:p>
        </p:txBody>
      </p:sp>
      <p:pic>
        <p:nvPicPr>
          <p:cNvPr id="16" name="Picture 15" descr="A graph with blue lines&#10;&#10;Description automatically generated">
            <a:extLst>
              <a:ext uri="{FF2B5EF4-FFF2-40B4-BE49-F238E27FC236}">
                <a16:creationId xmlns:a16="http://schemas.microsoft.com/office/drawing/2014/main" id="{8045127B-9C91-D72C-23EA-F637B8C62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022" y="2179996"/>
            <a:ext cx="4154380" cy="3244928"/>
          </a:xfrm>
          <a:prstGeom prst="rect">
            <a:avLst/>
          </a:prstGeom>
        </p:spPr>
      </p:pic>
      <p:pic>
        <p:nvPicPr>
          <p:cNvPr id="18" name="Picture 17" descr="A graph of a graph&#10;&#10;Description automatically generated">
            <a:extLst>
              <a:ext uri="{FF2B5EF4-FFF2-40B4-BE49-F238E27FC236}">
                <a16:creationId xmlns:a16="http://schemas.microsoft.com/office/drawing/2014/main" id="{7AFF3A06-2776-C785-C5C1-DF96E8BC8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738" y="2141015"/>
            <a:ext cx="4338734" cy="327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93280"/>
      </p:ext>
    </p:extLst>
  </p:cSld>
  <p:clrMapOvr>
    <a:masterClrMapping/>
  </p:clrMapOvr>
</p:sld>
</file>

<file path=ppt/theme/theme1.xml><?xml version="1.0" encoding="utf-8"?>
<a:theme xmlns:a="http://schemas.openxmlformats.org/drawingml/2006/main" name="Imperial College London Theme">
  <a:themeElements>
    <a:clrScheme name="Imperial College London Presentation">
      <a:dk1>
        <a:srgbClr val="000000"/>
      </a:dk1>
      <a:lt1>
        <a:sysClr val="window" lastClr="FFFFFF"/>
      </a:lt1>
      <a:dk2>
        <a:srgbClr val="003E74"/>
      </a:dk2>
      <a:lt2>
        <a:srgbClr val="9D9D9D"/>
      </a:lt2>
      <a:accent1>
        <a:srgbClr val="0085CA"/>
      </a:accent1>
      <a:accent2>
        <a:srgbClr val="006EAF"/>
      </a:accent2>
      <a:accent3>
        <a:srgbClr val="0CA1CD"/>
      </a:accent3>
      <a:accent4>
        <a:srgbClr val="008EAA"/>
      </a:accent4>
      <a:accent5>
        <a:srgbClr val="379F9F"/>
      </a:accent5>
      <a:accent6>
        <a:srgbClr val="0085CA"/>
      </a:accent6>
      <a:hlink>
        <a:srgbClr val="0085CA"/>
      </a:hlink>
      <a:folHlink>
        <a:srgbClr val="0085C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Imperial College London Presentation">
      <a:dk1>
        <a:srgbClr val="000000"/>
      </a:dk1>
      <a:lt1>
        <a:sysClr val="window" lastClr="FFFFFF"/>
      </a:lt1>
      <a:dk2>
        <a:srgbClr val="003E74"/>
      </a:dk2>
      <a:lt2>
        <a:srgbClr val="9D9D9D"/>
      </a:lt2>
      <a:accent1>
        <a:srgbClr val="0085CA"/>
      </a:accent1>
      <a:accent2>
        <a:srgbClr val="006EAF"/>
      </a:accent2>
      <a:accent3>
        <a:srgbClr val="0CA1CD"/>
      </a:accent3>
      <a:accent4>
        <a:srgbClr val="008EAA"/>
      </a:accent4>
      <a:accent5>
        <a:srgbClr val="379F9F"/>
      </a:accent5>
      <a:accent6>
        <a:srgbClr val="0085CA"/>
      </a:accent6>
      <a:hlink>
        <a:srgbClr val="0085CA"/>
      </a:hlink>
      <a:folHlink>
        <a:srgbClr val="0085C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Imperial College London Presentation">
      <a:dk1>
        <a:srgbClr val="000000"/>
      </a:dk1>
      <a:lt1>
        <a:sysClr val="window" lastClr="FFFFFF"/>
      </a:lt1>
      <a:dk2>
        <a:srgbClr val="003E74"/>
      </a:dk2>
      <a:lt2>
        <a:srgbClr val="9D9D9D"/>
      </a:lt2>
      <a:accent1>
        <a:srgbClr val="0085CA"/>
      </a:accent1>
      <a:accent2>
        <a:srgbClr val="006EAF"/>
      </a:accent2>
      <a:accent3>
        <a:srgbClr val="0CA1CD"/>
      </a:accent3>
      <a:accent4>
        <a:srgbClr val="008EAA"/>
      </a:accent4>
      <a:accent5>
        <a:srgbClr val="379F9F"/>
      </a:accent5>
      <a:accent6>
        <a:srgbClr val="0085CA"/>
      </a:accent6>
      <a:hlink>
        <a:srgbClr val="0085CA"/>
      </a:hlink>
      <a:folHlink>
        <a:srgbClr val="0085C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54629</TotalTime>
  <Words>1104</Words>
  <Application>Microsoft Macintosh PowerPoint</Application>
  <PresentationFormat>On-screen Show (4:3)</PresentationFormat>
  <Paragraphs>234</Paragraphs>
  <Slides>31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Cambria Math</vt:lpstr>
      <vt:lpstr>Segoe UI</vt:lpstr>
      <vt:lpstr>Imperial College London Theme</vt:lpstr>
      <vt:lpstr>LhARA FFA magnet design</vt:lpstr>
      <vt:lpstr>Aim</vt:lpstr>
      <vt:lpstr>PowerPoint Presentation</vt:lpstr>
      <vt:lpstr>PowerPoint Presentation</vt:lpstr>
      <vt:lpstr>Magnet parameters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Imperial College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Abby Bolt</dc:creator>
  <cp:lastModifiedBy>Kuo, Ta-Jen</cp:lastModifiedBy>
  <cp:revision>158</cp:revision>
  <dcterms:created xsi:type="dcterms:W3CDTF">2017-02-16T14:49:58Z</dcterms:created>
  <dcterms:modified xsi:type="dcterms:W3CDTF">2025-02-26T11:28:37Z</dcterms:modified>
</cp:coreProperties>
</file>