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6" r:id="rId2"/>
    <p:sldId id="294" r:id="rId3"/>
    <p:sldId id="277" r:id="rId4"/>
    <p:sldId id="259" r:id="rId5"/>
    <p:sldId id="260" r:id="rId6"/>
    <p:sldId id="263" r:id="rId7"/>
    <p:sldId id="298" r:id="rId8"/>
    <p:sldId id="262" r:id="rId9"/>
    <p:sldId id="267" r:id="rId10"/>
    <p:sldId id="295" r:id="rId11"/>
    <p:sldId id="296" r:id="rId12"/>
    <p:sldId id="299"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83BF5C"/>
    <a:srgbClr val="B6D79C"/>
    <a:srgbClr val="EC00EC"/>
    <a:srgbClr val="FFC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95" autoAdjust="0"/>
    <p:restoredTop sz="94150" autoAdjust="0"/>
  </p:normalViewPr>
  <p:slideViewPr>
    <p:cSldViewPr snapToGrid="0">
      <p:cViewPr>
        <p:scale>
          <a:sx n="100" d="100"/>
          <a:sy n="100" d="100"/>
        </p:scale>
        <p:origin x="1524" y="58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DD816-48D9-42D7-921B-E73CA4F2FE45}" type="datetimeFigureOut">
              <a:rPr lang="en-GB" smtClean="0"/>
              <a:t>17/02/2025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E64C7-E3B9-4B85-A382-FCFAB15C5A74}" type="slidenum">
              <a:rPr lang="en-GB" smtClean="0"/>
              <a:t>‹#›</a:t>
            </a:fld>
            <a:endParaRPr lang="en-GB"/>
          </a:p>
        </p:txBody>
      </p:sp>
    </p:spTree>
    <p:extLst>
      <p:ext uri="{BB962C8B-B14F-4D97-AF65-F5344CB8AC3E}">
        <p14:creationId xmlns:p14="http://schemas.microsoft.com/office/powerpoint/2010/main" val="236294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84695-BDFA-EE4F-F3DC-8DF98A9A3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2FE26-C5EC-6CEF-2E7E-275967FEC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DD4043-47C8-43AB-FE69-A6CC70A0BC8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509B5D8-FB64-AAC6-7A8C-1CFE4593A1BF}"/>
              </a:ext>
            </a:extLst>
          </p:cNvPr>
          <p:cNvSpPr>
            <a:spLocks noGrp="1"/>
          </p:cNvSpPr>
          <p:nvPr>
            <p:ph type="sldNum" sz="quarter" idx="5"/>
          </p:nvPr>
        </p:nvSpPr>
        <p:spPr/>
        <p:txBody>
          <a:bodyPr/>
          <a:lstStyle/>
          <a:p>
            <a:fld id="{3F4E64C7-E3B9-4B85-A382-FCFAB15C5A74}" type="slidenum">
              <a:rPr lang="en-GB" smtClean="0"/>
              <a:t>7</a:t>
            </a:fld>
            <a:endParaRPr lang="en-GB"/>
          </a:p>
        </p:txBody>
      </p:sp>
    </p:spTree>
    <p:extLst>
      <p:ext uri="{BB962C8B-B14F-4D97-AF65-F5344CB8AC3E}">
        <p14:creationId xmlns:p14="http://schemas.microsoft.com/office/powerpoint/2010/main" val="58914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4E64C7-E3B9-4B85-A382-FCFAB15C5A74}" type="slidenum">
              <a:rPr lang="en-GB" smtClean="0"/>
              <a:t>8</a:t>
            </a:fld>
            <a:endParaRPr lang="en-GB"/>
          </a:p>
        </p:txBody>
      </p:sp>
    </p:spTree>
    <p:extLst>
      <p:ext uri="{BB962C8B-B14F-4D97-AF65-F5344CB8AC3E}">
        <p14:creationId xmlns:p14="http://schemas.microsoft.com/office/powerpoint/2010/main" val="4279838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FDFD-906D-4396-7AA5-88F1459C41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50A737-CF89-CF1B-C0FB-D9CD10ACB2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177FA3-AE1F-FBE2-F01A-1383B2AD2D60}"/>
              </a:ext>
            </a:extLst>
          </p:cNvPr>
          <p:cNvSpPr>
            <a:spLocks noGrp="1"/>
          </p:cNvSpPr>
          <p:nvPr>
            <p:ph type="dt" sz="half" idx="10"/>
          </p:nvPr>
        </p:nvSpPr>
        <p:spPr/>
        <p:txBody>
          <a:bodyPr/>
          <a:lstStyle/>
          <a:p>
            <a:fld id="{A1A3B845-AD59-4EA0-9AD0-E46B2E2BFCE8}" type="datetime1">
              <a:rPr lang="en-GB" smtClean="0"/>
              <a:t>17/02/2025</a:t>
            </a:fld>
            <a:endParaRPr lang="en-GB"/>
          </a:p>
        </p:txBody>
      </p:sp>
      <p:sp>
        <p:nvSpPr>
          <p:cNvPr id="5" name="Footer Placeholder 4">
            <a:extLst>
              <a:ext uri="{FF2B5EF4-FFF2-40B4-BE49-F238E27FC236}">
                <a16:creationId xmlns:a16="http://schemas.microsoft.com/office/drawing/2014/main" id="{3955537A-F43A-D77E-B080-76905D4DB9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53676A-9868-7469-BB66-CAF4E5C3BECC}"/>
              </a:ext>
            </a:extLst>
          </p:cNvPr>
          <p:cNvSpPr>
            <a:spLocks noGrp="1"/>
          </p:cNvSpPr>
          <p:nvPr>
            <p:ph type="sldNum" sz="quarter" idx="12"/>
          </p:nvPr>
        </p:nvSpPr>
        <p:spPr/>
        <p:txBody>
          <a:bodyPr/>
          <a:lstStyle/>
          <a:p>
            <a:fld id="{FE1F05A0-AF45-4932-8D74-6743A60135DE}" type="slidenum">
              <a:rPr lang="en-GB" smtClean="0"/>
              <a:t>‹#›</a:t>
            </a:fld>
            <a:endParaRPr lang="en-GB"/>
          </a:p>
        </p:txBody>
      </p:sp>
      <p:sp>
        <p:nvSpPr>
          <p:cNvPr id="9" name="Footer Placeholder 7">
            <a:extLst>
              <a:ext uri="{FF2B5EF4-FFF2-40B4-BE49-F238E27FC236}">
                <a16:creationId xmlns:a16="http://schemas.microsoft.com/office/drawing/2014/main" id="{EB9ADD2C-FEAF-6661-78FB-29C4D0F0DD54}"/>
              </a:ext>
            </a:extLst>
          </p:cNvPr>
          <p:cNvSpPr txBox="1">
            <a:spLocks/>
          </p:cNvSpPr>
          <p:nvPr userDrawn="1"/>
        </p:nvSpPr>
        <p:spPr>
          <a:xfrm>
            <a:off x="2876972" y="6483920"/>
            <a:ext cx="6192688"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GB" sz="1100" dirty="0"/>
              <a:t>E.G. Villani RAL PPD PhD Open Day, 19</a:t>
            </a:r>
            <a:r>
              <a:rPr lang="en-GB" sz="1100" baseline="30000" dirty="0"/>
              <a:t>th</a:t>
            </a:r>
            <a:r>
              <a:rPr lang="en-GB" sz="1100" dirty="0"/>
              <a:t> February, 2025</a:t>
            </a:r>
          </a:p>
        </p:txBody>
      </p:sp>
      <p:pic>
        <p:nvPicPr>
          <p:cNvPr id="11" name="Picture 10">
            <a:extLst>
              <a:ext uri="{FF2B5EF4-FFF2-40B4-BE49-F238E27FC236}">
                <a16:creationId xmlns:a16="http://schemas.microsoft.com/office/drawing/2014/main" id="{E6CEDF97-D2A1-DDCD-34B5-2023AB3D23EC}"/>
              </a:ext>
            </a:extLst>
          </p:cNvPr>
          <p:cNvPicPr>
            <a:picLocks noChangeAspect="1"/>
          </p:cNvPicPr>
          <p:nvPr userDrawn="1"/>
        </p:nvPicPr>
        <p:blipFill>
          <a:blip r:embed="rId2"/>
          <a:stretch>
            <a:fillRect/>
          </a:stretch>
        </p:blipFill>
        <p:spPr>
          <a:xfrm>
            <a:off x="13666" y="13399"/>
            <a:ext cx="2472168" cy="1061732"/>
          </a:xfrm>
          <a:prstGeom prst="rect">
            <a:avLst/>
          </a:prstGeom>
        </p:spPr>
      </p:pic>
      <p:pic>
        <p:nvPicPr>
          <p:cNvPr id="12" name="Picture 11">
            <a:extLst>
              <a:ext uri="{FF2B5EF4-FFF2-40B4-BE49-F238E27FC236}">
                <a16:creationId xmlns:a16="http://schemas.microsoft.com/office/drawing/2014/main" id="{A550D3EC-5A0E-A3BB-9644-9098F550F1BA}"/>
              </a:ext>
            </a:extLst>
          </p:cNvPr>
          <p:cNvPicPr>
            <a:picLocks noChangeAspect="1"/>
          </p:cNvPicPr>
          <p:nvPr userDrawn="1"/>
        </p:nvPicPr>
        <p:blipFill>
          <a:blip r:embed="rId3"/>
          <a:stretch>
            <a:fillRect/>
          </a:stretch>
        </p:blipFill>
        <p:spPr>
          <a:xfrm>
            <a:off x="11147919" y="94431"/>
            <a:ext cx="927839" cy="926725"/>
          </a:xfrm>
          <a:prstGeom prst="rect">
            <a:avLst/>
          </a:prstGeom>
        </p:spPr>
      </p:pic>
    </p:spTree>
    <p:extLst>
      <p:ext uri="{BB962C8B-B14F-4D97-AF65-F5344CB8AC3E}">
        <p14:creationId xmlns:p14="http://schemas.microsoft.com/office/powerpoint/2010/main" val="35995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9ADC-B635-9394-908B-28AFDA026D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BCB928-609F-F273-244C-DDBEBD31DF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C60F32-C929-109A-4C21-2D78A6E82F3F}"/>
              </a:ext>
            </a:extLst>
          </p:cNvPr>
          <p:cNvSpPr>
            <a:spLocks noGrp="1"/>
          </p:cNvSpPr>
          <p:nvPr>
            <p:ph type="dt" sz="half" idx="10"/>
          </p:nvPr>
        </p:nvSpPr>
        <p:spPr/>
        <p:txBody>
          <a:bodyPr/>
          <a:lstStyle/>
          <a:p>
            <a:fld id="{F626E329-550B-415C-8E01-1DF412A099CD}" type="datetime1">
              <a:rPr lang="en-GB" smtClean="0"/>
              <a:t>17/02/2025</a:t>
            </a:fld>
            <a:endParaRPr lang="en-GB"/>
          </a:p>
        </p:txBody>
      </p:sp>
      <p:sp>
        <p:nvSpPr>
          <p:cNvPr id="5" name="Footer Placeholder 4">
            <a:extLst>
              <a:ext uri="{FF2B5EF4-FFF2-40B4-BE49-F238E27FC236}">
                <a16:creationId xmlns:a16="http://schemas.microsoft.com/office/drawing/2014/main" id="{A652142F-ADB3-F7FF-F8C2-92C90C8676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38D36F-76F2-E7A2-20D4-4EFE30E237D0}"/>
              </a:ext>
            </a:extLst>
          </p:cNvPr>
          <p:cNvSpPr>
            <a:spLocks noGrp="1"/>
          </p:cNvSpPr>
          <p:nvPr>
            <p:ph type="sldNum" sz="quarter" idx="12"/>
          </p:nvPr>
        </p:nvSpPr>
        <p:spPr/>
        <p:txBody>
          <a:bodyPr/>
          <a:lstStyle/>
          <a:p>
            <a:fld id="{FE1F05A0-AF45-4932-8D74-6743A60135DE}" type="slidenum">
              <a:rPr lang="en-GB" smtClean="0"/>
              <a:t>‹#›</a:t>
            </a:fld>
            <a:endParaRPr lang="en-GB"/>
          </a:p>
        </p:txBody>
      </p:sp>
    </p:spTree>
    <p:extLst>
      <p:ext uri="{BB962C8B-B14F-4D97-AF65-F5344CB8AC3E}">
        <p14:creationId xmlns:p14="http://schemas.microsoft.com/office/powerpoint/2010/main" val="298437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33D8D-B501-2771-6CE6-8534E5F1D6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525887-FAB1-4083-5B78-A53D03D106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4EF53B-6B60-B6F4-DB20-9F75B6CF6DCB}"/>
              </a:ext>
            </a:extLst>
          </p:cNvPr>
          <p:cNvSpPr>
            <a:spLocks noGrp="1"/>
          </p:cNvSpPr>
          <p:nvPr>
            <p:ph type="dt" sz="half" idx="10"/>
          </p:nvPr>
        </p:nvSpPr>
        <p:spPr/>
        <p:txBody>
          <a:bodyPr/>
          <a:lstStyle/>
          <a:p>
            <a:fld id="{E98B9734-4886-4665-A4BC-BA4BF61A9C07}" type="datetime1">
              <a:rPr lang="en-GB" smtClean="0"/>
              <a:t>17/02/2025</a:t>
            </a:fld>
            <a:endParaRPr lang="en-GB"/>
          </a:p>
        </p:txBody>
      </p:sp>
      <p:sp>
        <p:nvSpPr>
          <p:cNvPr id="5" name="Footer Placeholder 4">
            <a:extLst>
              <a:ext uri="{FF2B5EF4-FFF2-40B4-BE49-F238E27FC236}">
                <a16:creationId xmlns:a16="http://schemas.microsoft.com/office/drawing/2014/main" id="{4622939F-E18A-A4BF-ACFB-08072A884F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FC154F-5B30-847D-E39B-9FCCA5BF284A}"/>
              </a:ext>
            </a:extLst>
          </p:cNvPr>
          <p:cNvSpPr>
            <a:spLocks noGrp="1"/>
          </p:cNvSpPr>
          <p:nvPr>
            <p:ph type="sldNum" sz="quarter" idx="12"/>
          </p:nvPr>
        </p:nvSpPr>
        <p:spPr/>
        <p:txBody>
          <a:bodyPr/>
          <a:lstStyle/>
          <a:p>
            <a:fld id="{FE1F05A0-AF45-4932-8D74-6743A60135DE}" type="slidenum">
              <a:rPr lang="en-GB" smtClean="0"/>
              <a:t>‹#›</a:t>
            </a:fld>
            <a:endParaRPr lang="en-GB"/>
          </a:p>
        </p:txBody>
      </p:sp>
    </p:spTree>
    <p:extLst>
      <p:ext uri="{BB962C8B-B14F-4D97-AF65-F5344CB8AC3E}">
        <p14:creationId xmlns:p14="http://schemas.microsoft.com/office/powerpoint/2010/main" val="429481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813C-FEE6-90FF-BEDF-26CDCACB16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891DD-16E7-509A-1F3C-2C66E09B74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17B72A-E8BD-35CD-5780-90BA88E8AE64}"/>
              </a:ext>
            </a:extLst>
          </p:cNvPr>
          <p:cNvSpPr>
            <a:spLocks noGrp="1"/>
          </p:cNvSpPr>
          <p:nvPr>
            <p:ph type="dt" sz="half" idx="10"/>
          </p:nvPr>
        </p:nvSpPr>
        <p:spPr/>
        <p:txBody>
          <a:bodyPr/>
          <a:lstStyle/>
          <a:p>
            <a:fld id="{BC20EB15-EDE6-4462-8778-282CA8ED4C55}" type="datetime1">
              <a:rPr lang="en-GB" smtClean="0"/>
              <a:t>17/02/2025</a:t>
            </a:fld>
            <a:endParaRPr lang="en-GB"/>
          </a:p>
        </p:txBody>
      </p:sp>
      <p:sp>
        <p:nvSpPr>
          <p:cNvPr id="5" name="Footer Placeholder 4">
            <a:extLst>
              <a:ext uri="{FF2B5EF4-FFF2-40B4-BE49-F238E27FC236}">
                <a16:creationId xmlns:a16="http://schemas.microsoft.com/office/drawing/2014/main" id="{1A8F305E-EA51-3C1D-86C9-DF150AE46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C76EB7-66BF-6DD1-A6AF-294A698C4F98}"/>
              </a:ext>
            </a:extLst>
          </p:cNvPr>
          <p:cNvSpPr>
            <a:spLocks noGrp="1"/>
          </p:cNvSpPr>
          <p:nvPr>
            <p:ph type="sldNum" sz="quarter" idx="12"/>
          </p:nvPr>
        </p:nvSpPr>
        <p:spPr/>
        <p:txBody>
          <a:bodyPr/>
          <a:lstStyle/>
          <a:p>
            <a:fld id="{FE1F05A0-AF45-4932-8D74-6743A60135DE}" type="slidenum">
              <a:rPr lang="en-GB" smtClean="0"/>
              <a:t>‹#›</a:t>
            </a:fld>
            <a:endParaRPr lang="en-GB"/>
          </a:p>
        </p:txBody>
      </p:sp>
    </p:spTree>
    <p:extLst>
      <p:ext uri="{BB962C8B-B14F-4D97-AF65-F5344CB8AC3E}">
        <p14:creationId xmlns:p14="http://schemas.microsoft.com/office/powerpoint/2010/main" val="380461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349C-9787-B944-871D-871F8FD91D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A2BCEB-A2C2-C3E9-6C3E-C721BDD2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EBCAF9-9B36-BC71-A233-D02403563ACD}"/>
              </a:ext>
            </a:extLst>
          </p:cNvPr>
          <p:cNvSpPr>
            <a:spLocks noGrp="1"/>
          </p:cNvSpPr>
          <p:nvPr>
            <p:ph type="dt" sz="half" idx="10"/>
          </p:nvPr>
        </p:nvSpPr>
        <p:spPr/>
        <p:txBody>
          <a:bodyPr/>
          <a:lstStyle/>
          <a:p>
            <a:fld id="{213FCABF-C860-4E17-A0ED-EEF9A3CDBA30}" type="datetime1">
              <a:rPr lang="en-GB" smtClean="0"/>
              <a:t>17/02/2025</a:t>
            </a:fld>
            <a:endParaRPr lang="en-GB"/>
          </a:p>
        </p:txBody>
      </p:sp>
      <p:sp>
        <p:nvSpPr>
          <p:cNvPr id="5" name="Footer Placeholder 4">
            <a:extLst>
              <a:ext uri="{FF2B5EF4-FFF2-40B4-BE49-F238E27FC236}">
                <a16:creationId xmlns:a16="http://schemas.microsoft.com/office/drawing/2014/main" id="{51E10CB4-7007-A2B1-C1F7-802868BFDC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DC7CC0-2742-55D8-FBD8-E45FAEC4D2E7}"/>
              </a:ext>
            </a:extLst>
          </p:cNvPr>
          <p:cNvSpPr>
            <a:spLocks noGrp="1"/>
          </p:cNvSpPr>
          <p:nvPr>
            <p:ph type="sldNum" sz="quarter" idx="12"/>
          </p:nvPr>
        </p:nvSpPr>
        <p:spPr/>
        <p:txBody>
          <a:bodyPr/>
          <a:lstStyle/>
          <a:p>
            <a:fld id="{FE1F05A0-AF45-4932-8D74-6743A60135DE}" type="slidenum">
              <a:rPr lang="en-GB" smtClean="0"/>
              <a:t>‹#›</a:t>
            </a:fld>
            <a:endParaRPr lang="en-GB"/>
          </a:p>
        </p:txBody>
      </p:sp>
    </p:spTree>
    <p:extLst>
      <p:ext uri="{BB962C8B-B14F-4D97-AF65-F5344CB8AC3E}">
        <p14:creationId xmlns:p14="http://schemas.microsoft.com/office/powerpoint/2010/main" val="331180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311B-93CA-0A2D-AB9C-E1AABCDAC9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070F84-EB3F-1023-13C8-D0F7993DAF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2F1C7C-BD58-FB7E-2E1C-446C580362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44DD90-B620-BB19-6C35-842AEF5F4216}"/>
              </a:ext>
            </a:extLst>
          </p:cNvPr>
          <p:cNvSpPr>
            <a:spLocks noGrp="1"/>
          </p:cNvSpPr>
          <p:nvPr>
            <p:ph type="dt" sz="half" idx="10"/>
          </p:nvPr>
        </p:nvSpPr>
        <p:spPr/>
        <p:txBody>
          <a:bodyPr/>
          <a:lstStyle/>
          <a:p>
            <a:fld id="{2BF8F437-E44C-402A-9E9F-76AD28A56DEA}" type="datetime1">
              <a:rPr lang="en-GB" smtClean="0"/>
              <a:t>17/02/2025</a:t>
            </a:fld>
            <a:endParaRPr lang="en-GB"/>
          </a:p>
        </p:txBody>
      </p:sp>
      <p:sp>
        <p:nvSpPr>
          <p:cNvPr id="6" name="Footer Placeholder 5">
            <a:extLst>
              <a:ext uri="{FF2B5EF4-FFF2-40B4-BE49-F238E27FC236}">
                <a16:creationId xmlns:a16="http://schemas.microsoft.com/office/drawing/2014/main" id="{CA60B1C2-FC37-838A-D653-8563B79B9E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8B8DE7-8643-029E-E931-8406BDBE032A}"/>
              </a:ext>
            </a:extLst>
          </p:cNvPr>
          <p:cNvSpPr>
            <a:spLocks noGrp="1"/>
          </p:cNvSpPr>
          <p:nvPr>
            <p:ph type="sldNum" sz="quarter" idx="12"/>
          </p:nvPr>
        </p:nvSpPr>
        <p:spPr/>
        <p:txBody>
          <a:bodyPr/>
          <a:lstStyle/>
          <a:p>
            <a:fld id="{FE1F05A0-AF45-4932-8D74-6743A60135DE}" type="slidenum">
              <a:rPr lang="en-GB" smtClean="0"/>
              <a:t>‹#›</a:t>
            </a:fld>
            <a:endParaRPr lang="en-GB"/>
          </a:p>
        </p:txBody>
      </p:sp>
    </p:spTree>
    <p:extLst>
      <p:ext uri="{BB962C8B-B14F-4D97-AF65-F5344CB8AC3E}">
        <p14:creationId xmlns:p14="http://schemas.microsoft.com/office/powerpoint/2010/main" val="309025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FC1B-2CF2-934C-43EA-49E36F54DC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4EDD58-04F9-8813-9D60-D8B0EB25E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CDFF57-D5D4-6270-9FBF-E243B50F36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F7D4A5-E3A7-FA9A-A2C4-4DEDFD2D87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21416F-445F-D791-308A-24B91F7E65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33A9BF-6753-9966-C3C2-2622B51EC962}"/>
              </a:ext>
            </a:extLst>
          </p:cNvPr>
          <p:cNvSpPr>
            <a:spLocks noGrp="1"/>
          </p:cNvSpPr>
          <p:nvPr>
            <p:ph type="dt" sz="half" idx="10"/>
          </p:nvPr>
        </p:nvSpPr>
        <p:spPr/>
        <p:txBody>
          <a:bodyPr/>
          <a:lstStyle/>
          <a:p>
            <a:fld id="{FC1276E1-B23F-409F-8132-2770053C9E44}" type="datetime1">
              <a:rPr lang="en-GB" smtClean="0"/>
              <a:t>17/02/2025</a:t>
            </a:fld>
            <a:endParaRPr lang="en-GB"/>
          </a:p>
        </p:txBody>
      </p:sp>
      <p:sp>
        <p:nvSpPr>
          <p:cNvPr id="8" name="Footer Placeholder 7">
            <a:extLst>
              <a:ext uri="{FF2B5EF4-FFF2-40B4-BE49-F238E27FC236}">
                <a16:creationId xmlns:a16="http://schemas.microsoft.com/office/drawing/2014/main" id="{5D1B241D-C685-EFF8-87D7-CCCFCB9EDD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B95D90-2B92-445E-1576-14ABE2EE7F35}"/>
              </a:ext>
            </a:extLst>
          </p:cNvPr>
          <p:cNvSpPr>
            <a:spLocks noGrp="1"/>
          </p:cNvSpPr>
          <p:nvPr>
            <p:ph type="sldNum" sz="quarter" idx="12"/>
          </p:nvPr>
        </p:nvSpPr>
        <p:spPr/>
        <p:txBody>
          <a:bodyPr/>
          <a:lstStyle/>
          <a:p>
            <a:fld id="{FE1F05A0-AF45-4932-8D74-6743A60135DE}" type="slidenum">
              <a:rPr lang="en-GB" smtClean="0"/>
              <a:t>‹#›</a:t>
            </a:fld>
            <a:endParaRPr lang="en-GB"/>
          </a:p>
        </p:txBody>
      </p:sp>
    </p:spTree>
    <p:extLst>
      <p:ext uri="{BB962C8B-B14F-4D97-AF65-F5344CB8AC3E}">
        <p14:creationId xmlns:p14="http://schemas.microsoft.com/office/powerpoint/2010/main" val="183438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D599-71FF-75DA-7DC8-217736F508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CF797E-830F-F198-8275-25931EA85966}"/>
              </a:ext>
            </a:extLst>
          </p:cNvPr>
          <p:cNvSpPr>
            <a:spLocks noGrp="1"/>
          </p:cNvSpPr>
          <p:nvPr>
            <p:ph type="dt" sz="half" idx="10"/>
          </p:nvPr>
        </p:nvSpPr>
        <p:spPr/>
        <p:txBody>
          <a:bodyPr/>
          <a:lstStyle/>
          <a:p>
            <a:fld id="{1F8AB97A-D308-4B66-A79E-ECC0E7D6A3D0}" type="datetime1">
              <a:rPr lang="en-GB" smtClean="0"/>
              <a:t>17/02/2025</a:t>
            </a:fld>
            <a:endParaRPr lang="en-GB"/>
          </a:p>
        </p:txBody>
      </p:sp>
      <p:sp>
        <p:nvSpPr>
          <p:cNvPr id="4" name="Footer Placeholder 3">
            <a:extLst>
              <a:ext uri="{FF2B5EF4-FFF2-40B4-BE49-F238E27FC236}">
                <a16:creationId xmlns:a16="http://schemas.microsoft.com/office/drawing/2014/main" id="{DCD09C3E-E262-02C6-4337-4C98BEAC52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151E5D-0A73-C2B0-1793-1D30B0A4E41A}"/>
              </a:ext>
            </a:extLst>
          </p:cNvPr>
          <p:cNvSpPr>
            <a:spLocks noGrp="1"/>
          </p:cNvSpPr>
          <p:nvPr>
            <p:ph type="sldNum" sz="quarter" idx="12"/>
          </p:nvPr>
        </p:nvSpPr>
        <p:spPr/>
        <p:txBody>
          <a:bodyPr/>
          <a:lstStyle/>
          <a:p>
            <a:fld id="{FE1F05A0-AF45-4932-8D74-6743A60135DE}" type="slidenum">
              <a:rPr lang="en-GB" smtClean="0"/>
              <a:t>‹#›</a:t>
            </a:fld>
            <a:endParaRPr lang="en-GB"/>
          </a:p>
        </p:txBody>
      </p:sp>
    </p:spTree>
    <p:extLst>
      <p:ext uri="{BB962C8B-B14F-4D97-AF65-F5344CB8AC3E}">
        <p14:creationId xmlns:p14="http://schemas.microsoft.com/office/powerpoint/2010/main" val="2186496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2DC2D1-AD36-9995-39B9-F9A797E2DB6A}"/>
              </a:ext>
            </a:extLst>
          </p:cNvPr>
          <p:cNvSpPr>
            <a:spLocks noGrp="1"/>
          </p:cNvSpPr>
          <p:nvPr>
            <p:ph type="dt" sz="half" idx="10"/>
          </p:nvPr>
        </p:nvSpPr>
        <p:spPr/>
        <p:txBody>
          <a:bodyPr/>
          <a:lstStyle/>
          <a:p>
            <a:fld id="{2F04745B-4B10-46F9-9024-D72514EDF684}" type="datetime1">
              <a:rPr lang="en-GB" smtClean="0"/>
              <a:t>17/02/2025</a:t>
            </a:fld>
            <a:endParaRPr lang="en-GB"/>
          </a:p>
        </p:txBody>
      </p:sp>
      <p:sp>
        <p:nvSpPr>
          <p:cNvPr id="3" name="Footer Placeholder 2">
            <a:extLst>
              <a:ext uri="{FF2B5EF4-FFF2-40B4-BE49-F238E27FC236}">
                <a16:creationId xmlns:a16="http://schemas.microsoft.com/office/drawing/2014/main" id="{4E21DE0A-7638-C940-D247-33A16A99DC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C388BC-8476-D539-7558-EF39465365EA}"/>
              </a:ext>
            </a:extLst>
          </p:cNvPr>
          <p:cNvSpPr>
            <a:spLocks noGrp="1"/>
          </p:cNvSpPr>
          <p:nvPr>
            <p:ph type="sldNum" sz="quarter" idx="12"/>
          </p:nvPr>
        </p:nvSpPr>
        <p:spPr/>
        <p:txBody>
          <a:bodyPr/>
          <a:lstStyle/>
          <a:p>
            <a:fld id="{FE1F05A0-AF45-4932-8D74-6743A60135DE}" type="slidenum">
              <a:rPr lang="en-GB" smtClean="0"/>
              <a:t>‹#›</a:t>
            </a:fld>
            <a:endParaRPr lang="en-GB"/>
          </a:p>
        </p:txBody>
      </p:sp>
    </p:spTree>
    <p:extLst>
      <p:ext uri="{BB962C8B-B14F-4D97-AF65-F5344CB8AC3E}">
        <p14:creationId xmlns:p14="http://schemas.microsoft.com/office/powerpoint/2010/main" val="314196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1310F-AA78-8EF5-7D1C-CE8F6B51F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1055DA-F471-70EE-070B-7C34F2F7C1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F021EB-8971-3180-F016-8DADC31B5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69FC2-5F80-5717-B342-E8D03A7AEF17}"/>
              </a:ext>
            </a:extLst>
          </p:cNvPr>
          <p:cNvSpPr>
            <a:spLocks noGrp="1"/>
          </p:cNvSpPr>
          <p:nvPr>
            <p:ph type="dt" sz="half" idx="10"/>
          </p:nvPr>
        </p:nvSpPr>
        <p:spPr/>
        <p:txBody>
          <a:bodyPr/>
          <a:lstStyle/>
          <a:p>
            <a:fld id="{2FBA452F-8A9C-4AB1-B7A0-730222CAC5FA}" type="datetime1">
              <a:rPr lang="en-GB" smtClean="0"/>
              <a:t>17/02/2025</a:t>
            </a:fld>
            <a:endParaRPr lang="en-GB"/>
          </a:p>
        </p:txBody>
      </p:sp>
      <p:sp>
        <p:nvSpPr>
          <p:cNvPr id="6" name="Footer Placeholder 5">
            <a:extLst>
              <a:ext uri="{FF2B5EF4-FFF2-40B4-BE49-F238E27FC236}">
                <a16:creationId xmlns:a16="http://schemas.microsoft.com/office/drawing/2014/main" id="{E27E5FD5-D151-83CE-9D8A-A6CF3CC3BE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D46BCE-0685-7342-56E1-D88E6461DEA8}"/>
              </a:ext>
            </a:extLst>
          </p:cNvPr>
          <p:cNvSpPr>
            <a:spLocks noGrp="1"/>
          </p:cNvSpPr>
          <p:nvPr>
            <p:ph type="sldNum" sz="quarter" idx="12"/>
          </p:nvPr>
        </p:nvSpPr>
        <p:spPr/>
        <p:txBody>
          <a:bodyPr/>
          <a:lstStyle/>
          <a:p>
            <a:fld id="{FE1F05A0-AF45-4932-8D74-6743A60135DE}" type="slidenum">
              <a:rPr lang="en-GB" smtClean="0"/>
              <a:t>‹#›</a:t>
            </a:fld>
            <a:endParaRPr lang="en-GB"/>
          </a:p>
        </p:txBody>
      </p:sp>
    </p:spTree>
    <p:extLst>
      <p:ext uri="{BB962C8B-B14F-4D97-AF65-F5344CB8AC3E}">
        <p14:creationId xmlns:p14="http://schemas.microsoft.com/office/powerpoint/2010/main" val="11763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978B-475D-5BB9-2AFD-236F7DB24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A33A26-D3A6-2B86-B69B-2E9532596C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B76066-8DC4-0AB7-4F83-0BAAB54EC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40C8E-BBBC-D160-E8D3-D52CCFD88608}"/>
              </a:ext>
            </a:extLst>
          </p:cNvPr>
          <p:cNvSpPr>
            <a:spLocks noGrp="1"/>
          </p:cNvSpPr>
          <p:nvPr>
            <p:ph type="dt" sz="half" idx="10"/>
          </p:nvPr>
        </p:nvSpPr>
        <p:spPr/>
        <p:txBody>
          <a:bodyPr/>
          <a:lstStyle/>
          <a:p>
            <a:fld id="{62673793-DA7D-4E5C-8164-5FBBD7353B54}" type="datetime1">
              <a:rPr lang="en-GB" smtClean="0"/>
              <a:t>17/02/2025</a:t>
            </a:fld>
            <a:endParaRPr lang="en-GB"/>
          </a:p>
        </p:txBody>
      </p:sp>
      <p:sp>
        <p:nvSpPr>
          <p:cNvPr id="6" name="Footer Placeholder 5">
            <a:extLst>
              <a:ext uri="{FF2B5EF4-FFF2-40B4-BE49-F238E27FC236}">
                <a16:creationId xmlns:a16="http://schemas.microsoft.com/office/drawing/2014/main" id="{68172ADE-5F24-952C-FEFA-21A4D1C63A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9A0B36-0FCA-BBF3-0939-6424FE88206D}"/>
              </a:ext>
            </a:extLst>
          </p:cNvPr>
          <p:cNvSpPr>
            <a:spLocks noGrp="1"/>
          </p:cNvSpPr>
          <p:nvPr>
            <p:ph type="sldNum" sz="quarter" idx="12"/>
          </p:nvPr>
        </p:nvSpPr>
        <p:spPr/>
        <p:txBody>
          <a:bodyPr/>
          <a:lstStyle/>
          <a:p>
            <a:fld id="{FE1F05A0-AF45-4932-8D74-6743A60135DE}" type="slidenum">
              <a:rPr lang="en-GB" smtClean="0"/>
              <a:t>‹#›</a:t>
            </a:fld>
            <a:endParaRPr lang="en-GB"/>
          </a:p>
        </p:txBody>
      </p:sp>
    </p:spTree>
    <p:extLst>
      <p:ext uri="{BB962C8B-B14F-4D97-AF65-F5344CB8AC3E}">
        <p14:creationId xmlns:p14="http://schemas.microsoft.com/office/powerpoint/2010/main" val="233095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AFA9A1-66CA-F432-7008-80B5E4829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27968B-234B-EC7B-024A-9FFF6B1AA3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4094A7-664C-12BD-6FB7-BE6C484DF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3791E-7809-4098-AEAB-0981CD8ACBDF}" type="datetime1">
              <a:rPr lang="en-GB" smtClean="0"/>
              <a:t>17/02/2025</a:t>
            </a:fld>
            <a:endParaRPr lang="en-GB"/>
          </a:p>
        </p:txBody>
      </p:sp>
      <p:sp>
        <p:nvSpPr>
          <p:cNvPr id="5" name="Footer Placeholder 4">
            <a:extLst>
              <a:ext uri="{FF2B5EF4-FFF2-40B4-BE49-F238E27FC236}">
                <a16:creationId xmlns:a16="http://schemas.microsoft.com/office/drawing/2014/main" id="{195513A5-AE7A-93D0-086C-35C09A6D02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20D7DB-2793-1EC1-5109-42D1593B5B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F05A0-AF45-4932-8D74-6743A60135DE}" type="slidenum">
              <a:rPr lang="en-GB" smtClean="0"/>
              <a:t>‹#›</a:t>
            </a:fld>
            <a:endParaRPr lang="en-GB"/>
          </a:p>
        </p:txBody>
      </p:sp>
    </p:spTree>
    <p:extLst>
      <p:ext uri="{BB962C8B-B14F-4D97-AF65-F5344CB8AC3E}">
        <p14:creationId xmlns:p14="http://schemas.microsoft.com/office/powerpoint/2010/main" val="3970445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8713FF8-5EA3-5CB1-DDC8-4752540E35C5}"/>
              </a:ext>
            </a:extLst>
          </p:cNvPr>
          <p:cNvPicPr>
            <a:picLocks noChangeAspect="1"/>
          </p:cNvPicPr>
          <p:nvPr/>
        </p:nvPicPr>
        <p:blipFill>
          <a:blip r:embed="rId2"/>
          <a:stretch>
            <a:fillRect/>
          </a:stretch>
        </p:blipFill>
        <p:spPr>
          <a:xfrm>
            <a:off x="3897546" y="3225566"/>
            <a:ext cx="3910265" cy="2971801"/>
          </a:xfrm>
          <a:prstGeom prst="rect">
            <a:avLst/>
          </a:prstGeom>
        </p:spPr>
      </p:pic>
      <p:sp>
        <p:nvSpPr>
          <p:cNvPr id="14" name="TextBox 13">
            <a:extLst>
              <a:ext uri="{FF2B5EF4-FFF2-40B4-BE49-F238E27FC236}">
                <a16:creationId xmlns:a16="http://schemas.microsoft.com/office/drawing/2014/main" id="{FAC91D17-C84A-DCCC-1C1D-058B2B02AF2D}"/>
              </a:ext>
            </a:extLst>
          </p:cNvPr>
          <p:cNvSpPr txBox="1"/>
          <p:nvPr/>
        </p:nvSpPr>
        <p:spPr>
          <a:xfrm>
            <a:off x="2730500" y="1066035"/>
            <a:ext cx="6096000" cy="2000548"/>
          </a:xfrm>
          <a:prstGeom prst="rect">
            <a:avLst/>
          </a:prstGeom>
          <a:noFill/>
        </p:spPr>
        <p:txBody>
          <a:bodyPr wrap="square">
            <a:spAutoFit/>
          </a:bodyPr>
          <a:lstStyle/>
          <a:p>
            <a:pPr algn="ctr"/>
            <a:r>
              <a:rPr lang="en-GB" sz="3600" b="1" i="0" u="none" strike="noStrike" baseline="0" dirty="0">
                <a:latin typeface="Arial" panose="020B0604020202020204" pitchFamily="34" charset="0"/>
              </a:rPr>
              <a:t>Gallium Nitride (GaN) for High Energy Physics</a:t>
            </a:r>
            <a:br>
              <a:rPr lang="en-GB" sz="3600" b="1" i="0" u="none" strike="noStrike" baseline="0" dirty="0">
                <a:latin typeface="Arial" panose="020B0604020202020204" pitchFamily="34" charset="0"/>
              </a:rPr>
            </a:br>
            <a:endParaRPr lang="en-GB" sz="3600" b="1" i="0" u="none" strike="noStrike" baseline="0" dirty="0">
              <a:latin typeface="Arial" panose="020B0604020202020204" pitchFamily="34" charset="0"/>
            </a:endParaRPr>
          </a:p>
          <a:p>
            <a:pPr algn="ctr"/>
            <a:r>
              <a:rPr lang="en-GB" sz="1600" b="1" i="0" u="none" strike="noStrike" baseline="0" dirty="0">
                <a:latin typeface="Arial" panose="020B0604020202020204" pitchFamily="34" charset="0"/>
              </a:rPr>
              <a:t>E.G. Villani D. Hynds</a:t>
            </a:r>
            <a:endParaRPr lang="en-GB" sz="1600" b="0" i="0" u="none" strike="noStrike" baseline="0" dirty="0">
              <a:latin typeface="Arial" panose="020B0604020202020204" pitchFamily="34" charset="0"/>
            </a:endParaRPr>
          </a:p>
        </p:txBody>
      </p:sp>
      <p:sp>
        <p:nvSpPr>
          <p:cNvPr id="15" name="Slide Number Placeholder 14">
            <a:extLst>
              <a:ext uri="{FF2B5EF4-FFF2-40B4-BE49-F238E27FC236}">
                <a16:creationId xmlns:a16="http://schemas.microsoft.com/office/drawing/2014/main" id="{A273C23D-9FAE-D87B-21C1-13AE6E187CAB}"/>
              </a:ext>
            </a:extLst>
          </p:cNvPr>
          <p:cNvSpPr>
            <a:spLocks noGrp="1"/>
          </p:cNvSpPr>
          <p:nvPr>
            <p:ph type="sldNum" sz="quarter" idx="12"/>
          </p:nvPr>
        </p:nvSpPr>
        <p:spPr/>
        <p:txBody>
          <a:bodyPr/>
          <a:lstStyle/>
          <a:p>
            <a:fld id="{FE1F05A0-AF45-4932-8D74-6743A60135DE}" type="slidenum">
              <a:rPr lang="en-GB" smtClean="0"/>
              <a:t>1</a:t>
            </a:fld>
            <a:endParaRPr lang="en-GB"/>
          </a:p>
        </p:txBody>
      </p:sp>
      <p:pic>
        <p:nvPicPr>
          <p:cNvPr id="10" name="Picture 9">
            <a:extLst>
              <a:ext uri="{FF2B5EF4-FFF2-40B4-BE49-F238E27FC236}">
                <a16:creationId xmlns:a16="http://schemas.microsoft.com/office/drawing/2014/main" id="{B8CA7EE1-4661-AF85-8E00-C02511C7EDFA}"/>
              </a:ext>
            </a:extLst>
          </p:cNvPr>
          <p:cNvPicPr>
            <a:picLocks noChangeAspect="1"/>
          </p:cNvPicPr>
          <p:nvPr/>
        </p:nvPicPr>
        <p:blipFill>
          <a:blip r:embed="rId3"/>
          <a:srcRect t="13907" r="16822"/>
          <a:stretch/>
        </p:blipFill>
        <p:spPr>
          <a:xfrm>
            <a:off x="3897546" y="3225566"/>
            <a:ext cx="842239" cy="717355"/>
          </a:xfrm>
          <a:prstGeom prst="rect">
            <a:avLst/>
          </a:prstGeom>
        </p:spPr>
      </p:pic>
      <p:pic>
        <p:nvPicPr>
          <p:cNvPr id="17" name="Picture 16">
            <a:extLst>
              <a:ext uri="{FF2B5EF4-FFF2-40B4-BE49-F238E27FC236}">
                <a16:creationId xmlns:a16="http://schemas.microsoft.com/office/drawing/2014/main" id="{042EBD27-A9AE-F94F-9DDC-CB38B9F7C545}"/>
              </a:ext>
            </a:extLst>
          </p:cNvPr>
          <p:cNvPicPr>
            <a:picLocks noChangeAspect="1"/>
          </p:cNvPicPr>
          <p:nvPr/>
        </p:nvPicPr>
        <p:blipFill>
          <a:blip r:embed="rId3"/>
          <a:srcRect t="13907" r="16822"/>
          <a:stretch/>
        </p:blipFill>
        <p:spPr>
          <a:xfrm>
            <a:off x="6965572" y="3225566"/>
            <a:ext cx="842239" cy="717355"/>
          </a:xfrm>
          <a:prstGeom prst="rect">
            <a:avLst/>
          </a:prstGeom>
        </p:spPr>
      </p:pic>
      <p:pic>
        <p:nvPicPr>
          <p:cNvPr id="18" name="Picture 17">
            <a:extLst>
              <a:ext uri="{FF2B5EF4-FFF2-40B4-BE49-F238E27FC236}">
                <a16:creationId xmlns:a16="http://schemas.microsoft.com/office/drawing/2014/main" id="{2705F5EC-7BED-D549-FD09-71D11A285756}"/>
              </a:ext>
            </a:extLst>
          </p:cNvPr>
          <p:cNvPicPr>
            <a:picLocks noChangeAspect="1"/>
          </p:cNvPicPr>
          <p:nvPr/>
        </p:nvPicPr>
        <p:blipFill>
          <a:blip r:embed="rId3"/>
          <a:srcRect t="13907" r="16822"/>
          <a:stretch/>
        </p:blipFill>
        <p:spPr>
          <a:xfrm>
            <a:off x="6965572" y="5480012"/>
            <a:ext cx="842239" cy="717355"/>
          </a:xfrm>
          <a:prstGeom prst="rect">
            <a:avLst/>
          </a:prstGeom>
        </p:spPr>
      </p:pic>
      <p:pic>
        <p:nvPicPr>
          <p:cNvPr id="19" name="Picture 18">
            <a:extLst>
              <a:ext uri="{FF2B5EF4-FFF2-40B4-BE49-F238E27FC236}">
                <a16:creationId xmlns:a16="http://schemas.microsoft.com/office/drawing/2014/main" id="{EC05CEFB-F2CD-0D64-7754-F39B5EEA560C}"/>
              </a:ext>
            </a:extLst>
          </p:cNvPr>
          <p:cNvPicPr>
            <a:picLocks noChangeAspect="1"/>
          </p:cNvPicPr>
          <p:nvPr/>
        </p:nvPicPr>
        <p:blipFill>
          <a:blip r:embed="rId3"/>
          <a:srcRect t="13907" r="16822"/>
          <a:stretch/>
        </p:blipFill>
        <p:spPr>
          <a:xfrm>
            <a:off x="3897545" y="5480012"/>
            <a:ext cx="842239" cy="717355"/>
          </a:xfrm>
          <a:prstGeom prst="rect">
            <a:avLst/>
          </a:prstGeom>
        </p:spPr>
      </p:pic>
    </p:spTree>
    <p:extLst>
      <p:ext uri="{BB962C8B-B14F-4D97-AF65-F5344CB8AC3E}">
        <p14:creationId xmlns:p14="http://schemas.microsoft.com/office/powerpoint/2010/main" val="350056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F4A40-C280-685D-3779-D8757F276E13}"/>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33F65F4-4C86-1920-0C5C-98807E7933B1}"/>
              </a:ext>
            </a:extLst>
          </p:cNvPr>
          <p:cNvSpPr>
            <a:spLocks noGrp="1"/>
          </p:cNvSpPr>
          <p:nvPr>
            <p:ph type="sldNum" sz="quarter" idx="12"/>
          </p:nvPr>
        </p:nvSpPr>
        <p:spPr/>
        <p:txBody>
          <a:bodyPr/>
          <a:lstStyle/>
          <a:p>
            <a:fld id="{FE1F05A0-AF45-4932-8D74-6743A60135DE}" type="slidenum">
              <a:rPr lang="en-GB" smtClean="0"/>
              <a:t>10</a:t>
            </a:fld>
            <a:endParaRPr lang="en-GB"/>
          </a:p>
        </p:txBody>
      </p:sp>
      <p:pic>
        <p:nvPicPr>
          <p:cNvPr id="2" name="Picture 1">
            <a:extLst>
              <a:ext uri="{FF2B5EF4-FFF2-40B4-BE49-F238E27FC236}">
                <a16:creationId xmlns:a16="http://schemas.microsoft.com/office/drawing/2014/main" id="{101797C6-9C1B-DEBB-B4E0-0ED5F1D7C0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01290" y="1091972"/>
            <a:ext cx="3866993" cy="2644056"/>
          </a:xfrm>
          <a:prstGeom prst="rect">
            <a:avLst/>
          </a:prstGeom>
        </p:spPr>
      </p:pic>
      <p:pic>
        <p:nvPicPr>
          <p:cNvPr id="4" name="Picture 3">
            <a:extLst>
              <a:ext uri="{FF2B5EF4-FFF2-40B4-BE49-F238E27FC236}">
                <a16:creationId xmlns:a16="http://schemas.microsoft.com/office/drawing/2014/main" id="{559803F7-174D-1B70-2C40-BA7BCEECFB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0897" y="1098140"/>
            <a:ext cx="3525408" cy="2644055"/>
          </a:xfrm>
          <a:prstGeom prst="rect">
            <a:avLst/>
          </a:prstGeom>
        </p:spPr>
      </p:pic>
      <p:pic>
        <p:nvPicPr>
          <p:cNvPr id="6" name="Picture 5">
            <a:extLst>
              <a:ext uri="{FF2B5EF4-FFF2-40B4-BE49-F238E27FC236}">
                <a16:creationId xmlns:a16="http://schemas.microsoft.com/office/drawing/2014/main" id="{BF330520-F5D2-B142-138A-2AE814F499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5304" y="1098140"/>
            <a:ext cx="3525408" cy="2644056"/>
          </a:xfrm>
          <a:prstGeom prst="rect">
            <a:avLst/>
          </a:prstGeom>
        </p:spPr>
      </p:pic>
      <p:sp>
        <p:nvSpPr>
          <p:cNvPr id="7" name="TextBox 6">
            <a:extLst>
              <a:ext uri="{FF2B5EF4-FFF2-40B4-BE49-F238E27FC236}">
                <a16:creationId xmlns:a16="http://schemas.microsoft.com/office/drawing/2014/main" id="{1ED768FA-5948-6248-E7F1-7638B0C74285}"/>
              </a:ext>
            </a:extLst>
          </p:cNvPr>
          <p:cNvSpPr txBox="1"/>
          <p:nvPr/>
        </p:nvSpPr>
        <p:spPr>
          <a:xfrm>
            <a:off x="8201290" y="1340330"/>
            <a:ext cx="1092308" cy="276999"/>
          </a:xfrm>
          <a:prstGeom prst="rect">
            <a:avLst/>
          </a:prstGeom>
          <a:noFill/>
        </p:spPr>
        <p:txBody>
          <a:bodyPr wrap="square">
            <a:spAutoFit/>
          </a:bodyPr>
          <a:lstStyle/>
          <a:p>
            <a:pPr fontAlgn="auto">
              <a:spcBef>
                <a:spcPts val="0"/>
              </a:spcBef>
              <a:spcAft>
                <a:spcPts val="0"/>
              </a:spcAft>
            </a:pPr>
            <a:r>
              <a:rPr lang="en-GB" sz="1200" dirty="0">
                <a:solidFill>
                  <a:srgbClr val="FFFF00"/>
                </a:solidFill>
                <a:latin typeface="Tahoma" panose="020B0604030504040204" pitchFamily="34" charset="0"/>
                <a:ea typeface="Tahoma" panose="020B0604030504040204" pitchFamily="34" charset="0"/>
                <a:cs typeface="Tahoma" panose="020B0604030504040204" pitchFamily="34" charset="0"/>
              </a:rPr>
              <a:t>Laser Trig</a:t>
            </a:r>
            <a:endParaRPr lang="en-GB"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18A9136F-1421-24BB-BAD2-8449E6951EDC}"/>
              </a:ext>
            </a:extLst>
          </p:cNvPr>
          <p:cNvSpPr txBox="1"/>
          <p:nvPr/>
        </p:nvSpPr>
        <p:spPr>
          <a:xfrm>
            <a:off x="10282606" y="1758668"/>
            <a:ext cx="1092308" cy="276999"/>
          </a:xfrm>
          <a:prstGeom prst="rect">
            <a:avLst/>
          </a:prstGeom>
          <a:noFill/>
        </p:spPr>
        <p:txBody>
          <a:bodyPr wrap="square">
            <a:spAutoFit/>
          </a:bodyPr>
          <a:lstStyle/>
          <a:p>
            <a:pPr fontAlgn="auto">
              <a:spcBef>
                <a:spcPts val="0"/>
              </a:spcBef>
              <a:spcAft>
                <a:spcPts val="0"/>
              </a:spcAft>
            </a:pPr>
            <a:r>
              <a:rPr lang="en-GB" sz="1200" dirty="0">
                <a:solidFill>
                  <a:srgbClr val="FFFF00"/>
                </a:solidFill>
                <a:latin typeface="Tahoma" panose="020B0604030504040204" pitchFamily="34" charset="0"/>
                <a:ea typeface="Tahoma" panose="020B0604030504040204" pitchFamily="34" charset="0"/>
                <a:cs typeface="Tahoma" panose="020B0604030504040204" pitchFamily="34" charset="0"/>
              </a:rPr>
              <a:t>GaN Out</a:t>
            </a:r>
          </a:p>
        </p:txBody>
      </p:sp>
      <p:cxnSp>
        <p:nvCxnSpPr>
          <p:cNvPr id="14" name="Straight Arrow Connector 13">
            <a:extLst>
              <a:ext uri="{FF2B5EF4-FFF2-40B4-BE49-F238E27FC236}">
                <a16:creationId xmlns:a16="http://schemas.microsoft.com/office/drawing/2014/main" id="{4F504985-6D3F-A634-6BA5-41E797880B89}"/>
              </a:ext>
            </a:extLst>
          </p:cNvPr>
          <p:cNvCxnSpPr>
            <a:cxnSpLocks/>
            <a:stCxn id="7" idx="2"/>
          </p:cNvCxnSpPr>
          <p:nvPr/>
        </p:nvCxnSpPr>
        <p:spPr>
          <a:xfrm>
            <a:off x="8747444" y="1617329"/>
            <a:ext cx="368084" cy="231137"/>
          </a:xfrm>
          <a:prstGeom prst="straightConnector1">
            <a:avLst/>
          </a:prstGeom>
          <a:noFill/>
          <a:ln w="6350" cap="flat" cmpd="sng" algn="ctr">
            <a:solidFill>
              <a:srgbClr val="FFFF00"/>
            </a:solidFill>
            <a:prstDash val="solid"/>
            <a:miter lim="800000"/>
            <a:tailEnd type="triangle"/>
          </a:ln>
          <a:effectLst/>
        </p:spPr>
      </p:cxnSp>
      <p:cxnSp>
        <p:nvCxnSpPr>
          <p:cNvPr id="17" name="Straight Arrow Connector 16">
            <a:extLst>
              <a:ext uri="{FF2B5EF4-FFF2-40B4-BE49-F238E27FC236}">
                <a16:creationId xmlns:a16="http://schemas.microsoft.com/office/drawing/2014/main" id="{9C5C6C42-04D4-1799-5BF8-98313F06DC83}"/>
              </a:ext>
            </a:extLst>
          </p:cNvPr>
          <p:cNvCxnSpPr>
            <a:cxnSpLocks/>
            <a:stCxn id="13" idx="2"/>
          </p:cNvCxnSpPr>
          <p:nvPr/>
        </p:nvCxnSpPr>
        <p:spPr>
          <a:xfrm flipH="1">
            <a:off x="9757367" y="2035667"/>
            <a:ext cx="1071393" cy="260889"/>
          </a:xfrm>
          <a:prstGeom prst="straightConnector1">
            <a:avLst/>
          </a:prstGeom>
          <a:noFill/>
          <a:ln w="6350" cap="flat" cmpd="sng" algn="ctr">
            <a:solidFill>
              <a:srgbClr val="FFFF00"/>
            </a:solidFill>
            <a:prstDash val="solid"/>
            <a:miter lim="800000"/>
            <a:tailEnd type="triangle"/>
          </a:ln>
          <a:effectLst/>
        </p:spPr>
      </p:cxnSp>
      <p:sp>
        <p:nvSpPr>
          <p:cNvPr id="19" name="TextBox 18">
            <a:extLst>
              <a:ext uri="{FF2B5EF4-FFF2-40B4-BE49-F238E27FC236}">
                <a16:creationId xmlns:a16="http://schemas.microsoft.com/office/drawing/2014/main" id="{E0E17129-4071-A84F-C040-6DA24C3C25EE}"/>
              </a:ext>
            </a:extLst>
          </p:cNvPr>
          <p:cNvSpPr txBox="1"/>
          <p:nvPr/>
        </p:nvSpPr>
        <p:spPr>
          <a:xfrm>
            <a:off x="1285291" y="1729440"/>
            <a:ext cx="2027553" cy="430887"/>
          </a:xfrm>
          <a:prstGeom prst="rect">
            <a:avLst/>
          </a:prstGeom>
          <a:noFill/>
        </p:spPr>
        <p:txBody>
          <a:bodyPr wrap="square">
            <a:spAutoFit/>
          </a:bodyPr>
          <a:lstStyle/>
          <a:p>
            <a:pPr algn="ctr"/>
            <a:r>
              <a:rPr lang="en-GB" sz="1100" dirty="0">
                <a:latin typeface="Times New Roman" panose="02020603050405020304" pitchFamily="18" charset="0"/>
                <a:ea typeface="Tahoma" panose="020B0604030504040204" pitchFamily="34" charset="0"/>
                <a:cs typeface="Times New Roman" panose="02020603050405020304" pitchFamily="18" charset="0"/>
              </a:rPr>
              <a:t>X = 0</a:t>
            </a:r>
            <a:br>
              <a:rPr lang="en-GB" sz="1100" dirty="0">
                <a:latin typeface="Times New Roman" panose="02020603050405020304" pitchFamily="18" charset="0"/>
                <a:ea typeface="Tahoma" panose="020B0604030504040204" pitchFamily="34" charset="0"/>
                <a:cs typeface="Times New Roman" panose="02020603050405020304" pitchFamily="18" charset="0"/>
              </a:rPr>
            </a:br>
            <a:r>
              <a:rPr lang="en-GB" sz="1100" dirty="0">
                <a:latin typeface="Times New Roman" panose="02020603050405020304" pitchFamily="18" charset="0"/>
                <a:ea typeface="Tahoma" panose="020B0604030504040204" pitchFamily="34" charset="0"/>
                <a:cs typeface="Times New Roman" panose="02020603050405020304" pitchFamily="18" charset="0"/>
              </a:rPr>
              <a:t>Laser  beam size 5 x 5 µm</a:t>
            </a:r>
            <a:r>
              <a:rPr lang="en-GB" sz="1100" baseline="30000" dirty="0">
                <a:latin typeface="Times New Roman" panose="02020603050405020304" pitchFamily="18" charset="0"/>
                <a:ea typeface="Tahoma" panose="020B0604030504040204" pitchFamily="34" charset="0"/>
                <a:cs typeface="Times New Roman" panose="02020603050405020304" pitchFamily="18" charset="0"/>
              </a:rPr>
              <a:t>2</a:t>
            </a:r>
            <a:endParaRPr lang="en-GB" sz="1100" baseline="30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819DB24C-F29E-282D-413E-8DAAB29FFE49}"/>
              </a:ext>
            </a:extLst>
          </p:cNvPr>
          <p:cNvSpPr txBox="1"/>
          <p:nvPr/>
        </p:nvSpPr>
        <p:spPr>
          <a:xfrm>
            <a:off x="356787" y="4098404"/>
            <a:ext cx="11524552" cy="2031325"/>
          </a:xfrm>
          <a:prstGeom prst="rect">
            <a:avLst/>
          </a:prstGeom>
          <a:noFill/>
        </p:spPr>
        <p:txBody>
          <a:bodyPr wrap="square">
            <a:spAutoFit/>
          </a:bodyPr>
          <a:lstStyle/>
          <a:p>
            <a:pPr marL="285750" indent="-285750">
              <a:buFont typeface="Arial" panose="020B0604020202020204" pitchFamily="34" charset="0"/>
              <a:buChar char="•"/>
            </a:pPr>
            <a:endParaRPr lang="en-GB" dirty="0">
              <a:latin typeface="Times New Roman" panose="02020603050405020304" pitchFamily="18" charset="0"/>
              <a:ea typeface="Tahoma" panose="020B0604030504040204" pitchFamily="34" charset="0"/>
              <a:cs typeface="Times New Roman" panose="02020603050405020304" pitchFamily="18" charset="0"/>
            </a:endParaRPr>
          </a:p>
          <a:p>
            <a:r>
              <a:rPr lang="en-GB" dirty="0">
                <a:effectLst/>
                <a:ea typeface="Calibri" panose="020F0502020204030204" pitchFamily="34" charset="0"/>
                <a:cs typeface="Times New Roman" panose="02020603050405020304" pitchFamily="18" charset="0"/>
              </a:rPr>
              <a:t>Initial tests on charge collection done </a:t>
            </a:r>
            <a:r>
              <a:rPr lang="en-GB" dirty="0">
                <a:ea typeface="Calibri" panose="020F0502020204030204" pitchFamily="34" charset="0"/>
                <a:cs typeface="Times New Roman" panose="02020603050405020304" pitchFamily="18" charset="0"/>
              </a:rPr>
              <a:t>using </a:t>
            </a:r>
            <a:r>
              <a:rPr lang="en-GB" dirty="0">
                <a:effectLst/>
                <a:ea typeface="Calibri" panose="020F0502020204030204" pitchFamily="34" charset="0"/>
                <a:cs typeface="Times New Roman" panose="02020603050405020304" pitchFamily="18" charset="0"/>
              </a:rPr>
              <a:t>UV Laser at RAL, </a:t>
            </a:r>
            <a:r>
              <a:rPr lang="en-GB" b="1" dirty="0">
                <a:effectLst/>
                <a:ea typeface="Calibri" panose="020F0502020204030204" pitchFamily="34" charset="0"/>
                <a:cs typeface="Times New Roman" panose="02020603050405020304" pitchFamily="18" charset="0"/>
              </a:rPr>
              <a:t>355</a:t>
            </a:r>
            <a:r>
              <a:rPr lang="en-GB" dirty="0">
                <a:effectLst/>
                <a:ea typeface="Calibri" panose="020F0502020204030204" pitchFamily="34" charset="0"/>
                <a:cs typeface="Times New Roman" panose="02020603050405020304" pitchFamily="18" charset="0"/>
              </a:rPr>
              <a:t> </a:t>
            </a:r>
            <a:r>
              <a:rPr lang="en-GB" b="1" dirty="0">
                <a:effectLst/>
                <a:ea typeface="Calibri" panose="020F0502020204030204" pitchFamily="34" charset="0"/>
                <a:cs typeface="Times New Roman" panose="02020603050405020304" pitchFamily="18" charset="0"/>
              </a:rPr>
              <a:t>nm</a:t>
            </a:r>
            <a:r>
              <a:rPr lang="en-GB" dirty="0">
                <a:effectLst/>
                <a:ea typeface="Calibri" panose="020F0502020204030204" pitchFamily="34" charset="0"/>
                <a:cs typeface="Times New Roman" panose="02020603050405020304" pitchFamily="18" charset="0"/>
              </a:rPr>
              <a:t> ( ~</a:t>
            </a:r>
            <a:r>
              <a:rPr lang="en-GB" b="1" dirty="0">
                <a:effectLst/>
                <a:ea typeface="Calibri" panose="020F0502020204030204" pitchFamily="34" charset="0"/>
                <a:cs typeface="Times New Roman" panose="02020603050405020304" pitchFamily="18" charset="0"/>
              </a:rPr>
              <a:t>3.492 eV</a:t>
            </a:r>
            <a:r>
              <a:rPr lang="en-GB" dirty="0">
                <a:effectLst/>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Pulse width:</a:t>
            </a:r>
            <a:r>
              <a:rPr lang="en-GB" b="1" dirty="0">
                <a:ea typeface="Calibri" panose="020F0502020204030204" pitchFamily="34" charset="0"/>
                <a:cs typeface="Times New Roman" panose="02020603050405020304" pitchFamily="18" charset="0"/>
              </a:rPr>
              <a:t> 4.5 ns</a:t>
            </a:r>
          </a:p>
          <a:p>
            <a:pPr marL="285750" indent="-285750">
              <a:buFont typeface="Arial" panose="020B0604020202020204" pitchFamily="34" charset="0"/>
              <a:buChar char="•"/>
            </a:pPr>
            <a:endParaRPr lang="en-GB" dirty="0">
              <a:ea typeface="Tahoma" panose="020B0604030504040204" pitchFamily="34" charset="0"/>
              <a:cs typeface="Times New Roman" panose="02020603050405020304" pitchFamily="18" charset="0"/>
            </a:endParaRPr>
          </a:p>
          <a:p>
            <a:r>
              <a:rPr lang="en-GB" dirty="0">
                <a:ea typeface="Tahoma" panose="020B0604030504040204" pitchFamily="34" charset="0"/>
                <a:cs typeface="Times New Roman" panose="02020603050405020304" pitchFamily="18" charset="0"/>
              </a:rPr>
              <a:t>The beam is focused on the cathode, moved in x-steps of 1 um and the data collected for bias voltage of [50,200]V, with guard ring floating</a:t>
            </a:r>
          </a:p>
          <a:p>
            <a:pPr marL="285750" indent="-285750">
              <a:buFont typeface="Arial" panose="020B0604020202020204" pitchFamily="34" charset="0"/>
              <a:buChar char="•"/>
            </a:pPr>
            <a:endParaRPr lang="en-GB" dirty="0">
              <a:ea typeface="Tahoma" panose="020B0604030504040204" pitchFamily="34" charset="0"/>
              <a:cs typeface="Times New Roman" panose="02020603050405020304" pitchFamily="18" charset="0"/>
            </a:endParaRPr>
          </a:p>
          <a:p>
            <a:r>
              <a:rPr lang="en-GB" dirty="0">
                <a:ea typeface="Tahoma" panose="020B0604030504040204" pitchFamily="34" charset="0"/>
                <a:cs typeface="Times New Roman" panose="02020603050405020304" pitchFamily="18" charset="0"/>
              </a:rPr>
              <a:t>The signal from the GaN Schottky is read out using a 1 GHz Transimpedance Amplifier, 50 dB gain</a:t>
            </a:r>
          </a:p>
        </p:txBody>
      </p:sp>
      <p:sp>
        <p:nvSpPr>
          <p:cNvPr id="22" name="TextBox 21">
            <a:extLst>
              <a:ext uri="{FF2B5EF4-FFF2-40B4-BE49-F238E27FC236}">
                <a16:creationId xmlns:a16="http://schemas.microsoft.com/office/drawing/2014/main" id="{5FE95E19-FC18-32EF-AB57-7779237822F3}"/>
              </a:ext>
            </a:extLst>
          </p:cNvPr>
          <p:cNvSpPr txBox="1"/>
          <p:nvPr/>
        </p:nvSpPr>
        <p:spPr>
          <a:xfrm>
            <a:off x="10828760" y="1276026"/>
            <a:ext cx="1092308" cy="276999"/>
          </a:xfrm>
          <a:prstGeom prst="rect">
            <a:avLst/>
          </a:prstGeom>
          <a:noFill/>
        </p:spPr>
        <p:txBody>
          <a:bodyPr wrap="square">
            <a:spAutoFit/>
          </a:bodyPr>
          <a:lstStyle/>
          <a:p>
            <a:pPr fontAlgn="auto">
              <a:spcBef>
                <a:spcPts val="0"/>
              </a:spcBef>
              <a:spcAft>
                <a:spcPts val="0"/>
              </a:spcAft>
            </a:pPr>
            <a:r>
              <a:rPr lang="en-GB" sz="1200" dirty="0">
                <a:solidFill>
                  <a:srgbClr val="FFFF00"/>
                </a:solidFill>
                <a:latin typeface="Tahoma" panose="020B0604030504040204" pitchFamily="34" charset="0"/>
                <a:ea typeface="Tahoma" panose="020B0604030504040204" pitchFamily="34" charset="0"/>
                <a:cs typeface="Tahoma" panose="020B0604030504040204" pitchFamily="34" charset="0"/>
              </a:rPr>
              <a:t>X = 9 um</a:t>
            </a:r>
          </a:p>
        </p:txBody>
      </p:sp>
      <p:cxnSp>
        <p:nvCxnSpPr>
          <p:cNvPr id="23" name="Straight Arrow Connector 22">
            <a:extLst>
              <a:ext uri="{FF2B5EF4-FFF2-40B4-BE49-F238E27FC236}">
                <a16:creationId xmlns:a16="http://schemas.microsoft.com/office/drawing/2014/main" id="{B26E00BB-31AC-5C15-E004-2C27122C3ABA}"/>
              </a:ext>
            </a:extLst>
          </p:cNvPr>
          <p:cNvCxnSpPr>
            <a:cxnSpLocks/>
          </p:cNvCxnSpPr>
          <p:nvPr/>
        </p:nvCxnSpPr>
        <p:spPr>
          <a:xfrm flipV="1">
            <a:off x="1188412" y="1848466"/>
            <a:ext cx="0" cy="584537"/>
          </a:xfrm>
          <a:prstGeom prst="straightConnector1">
            <a:avLst/>
          </a:prstGeom>
          <a:noFill/>
          <a:ln w="6350" cap="flat" cmpd="sng" algn="ctr">
            <a:solidFill>
              <a:srgbClr val="FFFF00"/>
            </a:solidFill>
            <a:prstDash val="solid"/>
            <a:miter lim="800000"/>
            <a:tailEnd type="triangle"/>
          </a:ln>
          <a:effectLst/>
        </p:spPr>
      </p:cxnSp>
      <p:sp>
        <p:nvSpPr>
          <p:cNvPr id="24" name="TextBox 23">
            <a:extLst>
              <a:ext uri="{FF2B5EF4-FFF2-40B4-BE49-F238E27FC236}">
                <a16:creationId xmlns:a16="http://schemas.microsoft.com/office/drawing/2014/main" id="{BB68380A-EAA7-7D37-1B98-10FF74B13BA0}"/>
              </a:ext>
            </a:extLst>
          </p:cNvPr>
          <p:cNvSpPr txBox="1"/>
          <p:nvPr/>
        </p:nvSpPr>
        <p:spPr>
          <a:xfrm>
            <a:off x="1244585" y="1773214"/>
            <a:ext cx="581025" cy="461665"/>
          </a:xfrm>
          <a:prstGeom prst="rect">
            <a:avLst/>
          </a:prstGeom>
          <a:noFill/>
        </p:spPr>
        <p:txBody>
          <a:bodyPr wrap="square">
            <a:spAutoFit/>
          </a:bodyPr>
          <a:lstStyle/>
          <a:p>
            <a:r>
              <a:rPr lang="en-GB" sz="12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X </a:t>
            </a:r>
            <a:br>
              <a:rPr lang="en-GB" sz="12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br>
            <a:endParaRPr lang="en-GB" sz="1200" dirty="0">
              <a:solidFill>
                <a:srgbClr val="FFFF00"/>
              </a:solidFill>
            </a:endParaRPr>
          </a:p>
        </p:txBody>
      </p:sp>
      <p:sp>
        <p:nvSpPr>
          <p:cNvPr id="25" name="TextBox 24">
            <a:extLst>
              <a:ext uri="{FF2B5EF4-FFF2-40B4-BE49-F238E27FC236}">
                <a16:creationId xmlns:a16="http://schemas.microsoft.com/office/drawing/2014/main" id="{C3450011-3A80-EB2A-C7A7-216FBBAC6403}"/>
              </a:ext>
            </a:extLst>
          </p:cNvPr>
          <p:cNvSpPr txBox="1"/>
          <p:nvPr/>
        </p:nvSpPr>
        <p:spPr>
          <a:xfrm>
            <a:off x="5356154" y="2889453"/>
            <a:ext cx="1525818" cy="261610"/>
          </a:xfrm>
          <a:prstGeom prst="rect">
            <a:avLst/>
          </a:prstGeom>
          <a:noFill/>
        </p:spPr>
        <p:txBody>
          <a:bodyPr wrap="square">
            <a:spAutoFit/>
          </a:bodyPr>
          <a:lstStyle/>
          <a:p>
            <a:pPr algn="ctr"/>
            <a:r>
              <a:rPr lang="en-GB" sz="1100" dirty="0">
                <a:latin typeface="Times New Roman" panose="02020603050405020304" pitchFamily="18" charset="0"/>
                <a:ea typeface="Tahoma" panose="020B0604030504040204" pitchFamily="34" charset="0"/>
                <a:cs typeface="Times New Roman" panose="02020603050405020304" pitchFamily="18" charset="0"/>
              </a:rPr>
              <a:t>Wire bond</a:t>
            </a:r>
            <a:endParaRPr lang="en-GB" sz="1100" dirty="0">
              <a:latin typeface="Times New Roman" panose="02020603050405020304" pitchFamily="18"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10224162-E7B8-36A7-F725-9F555A665E25}"/>
              </a:ext>
            </a:extLst>
          </p:cNvPr>
          <p:cNvCxnSpPr>
            <a:cxnSpLocks/>
            <a:stCxn id="25" idx="2"/>
          </p:cNvCxnSpPr>
          <p:nvPr/>
        </p:nvCxnSpPr>
        <p:spPr>
          <a:xfrm>
            <a:off x="6119063" y="3151063"/>
            <a:ext cx="89848" cy="268592"/>
          </a:xfrm>
          <a:prstGeom prst="straightConnector1">
            <a:avLst/>
          </a:prstGeom>
          <a:noFill/>
          <a:ln w="6350" cap="flat" cmpd="sng" algn="ctr">
            <a:solidFill>
              <a:srgbClr val="FF0000"/>
            </a:solidFill>
            <a:prstDash val="solid"/>
            <a:miter lim="800000"/>
            <a:tailEnd type="triangle"/>
          </a:ln>
          <a:effectLst/>
        </p:spPr>
      </p:cxnSp>
      <p:cxnSp>
        <p:nvCxnSpPr>
          <p:cNvPr id="27" name="Straight Arrow Connector 26">
            <a:extLst>
              <a:ext uri="{FF2B5EF4-FFF2-40B4-BE49-F238E27FC236}">
                <a16:creationId xmlns:a16="http://schemas.microsoft.com/office/drawing/2014/main" id="{E5FDA969-EBF2-95D9-099E-9AD0FD307D2F}"/>
              </a:ext>
            </a:extLst>
          </p:cNvPr>
          <p:cNvCxnSpPr>
            <a:cxnSpLocks/>
          </p:cNvCxnSpPr>
          <p:nvPr/>
        </p:nvCxnSpPr>
        <p:spPr>
          <a:xfrm>
            <a:off x="2299068" y="2123362"/>
            <a:ext cx="0" cy="274542"/>
          </a:xfrm>
          <a:prstGeom prst="straightConnector1">
            <a:avLst/>
          </a:prstGeom>
          <a:noFill/>
          <a:ln w="6350" cap="flat" cmpd="sng" algn="ctr">
            <a:solidFill>
              <a:srgbClr val="FFFF00"/>
            </a:solidFill>
            <a:prstDash val="solid"/>
            <a:miter lim="800000"/>
            <a:tailEnd type="triangle"/>
          </a:ln>
          <a:effectLst/>
        </p:spPr>
      </p:cxnSp>
      <p:sp>
        <p:nvSpPr>
          <p:cNvPr id="28" name="TextBox 27">
            <a:extLst>
              <a:ext uri="{FF2B5EF4-FFF2-40B4-BE49-F238E27FC236}">
                <a16:creationId xmlns:a16="http://schemas.microsoft.com/office/drawing/2014/main" id="{BE199621-ED86-4E41-FF9F-7B681BA8565B}"/>
              </a:ext>
            </a:extLst>
          </p:cNvPr>
          <p:cNvSpPr txBox="1"/>
          <p:nvPr/>
        </p:nvSpPr>
        <p:spPr>
          <a:xfrm>
            <a:off x="333723" y="106295"/>
            <a:ext cx="11524553" cy="369332"/>
          </a:xfrm>
          <a:prstGeom prst="rect">
            <a:avLst/>
          </a:prstGeom>
          <a:noFill/>
        </p:spPr>
        <p:txBody>
          <a:bodyPr wrap="square" rtlCol="0">
            <a:spAutoFit/>
          </a:bodyPr>
          <a:lstStyle/>
          <a:p>
            <a:pPr algn="ctr"/>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GaN project description</a:t>
            </a:r>
            <a:endParaRPr lang="en-GB" sz="18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BB4CADF-9C44-492B-75FF-906E10E93E65}"/>
              </a:ext>
            </a:extLst>
          </p:cNvPr>
          <p:cNvSpPr txBox="1"/>
          <p:nvPr/>
        </p:nvSpPr>
        <p:spPr>
          <a:xfrm>
            <a:off x="5440692" y="2439421"/>
            <a:ext cx="1525818" cy="261610"/>
          </a:xfrm>
          <a:prstGeom prst="rect">
            <a:avLst/>
          </a:prstGeom>
          <a:noFill/>
        </p:spPr>
        <p:txBody>
          <a:bodyPr wrap="square">
            <a:spAutoFit/>
          </a:bodyPr>
          <a:lstStyle/>
          <a:p>
            <a:pPr algn="ctr"/>
            <a:r>
              <a:rPr lang="en-GB" sz="1100" b="1" dirty="0">
                <a:latin typeface="Times New Roman" panose="02020603050405020304" pitchFamily="18" charset="0"/>
                <a:ea typeface="Tahoma" panose="020B0604030504040204" pitchFamily="34" charset="0"/>
                <a:cs typeface="Times New Roman" panose="02020603050405020304" pitchFamily="18" charset="0"/>
              </a:rPr>
              <a:t>Cathode</a:t>
            </a:r>
            <a:endParaRPr lang="en-GB" sz="1100" b="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4CF9FFAF-54D6-CBE6-46DE-C2D7BA93C6EE}"/>
              </a:ext>
            </a:extLst>
          </p:cNvPr>
          <p:cNvSpPr txBox="1"/>
          <p:nvPr/>
        </p:nvSpPr>
        <p:spPr>
          <a:xfrm>
            <a:off x="4505902" y="1618350"/>
            <a:ext cx="1525818" cy="261610"/>
          </a:xfrm>
          <a:prstGeom prst="rect">
            <a:avLst/>
          </a:prstGeom>
          <a:noFill/>
        </p:spPr>
        <p:txBody>
          <a:bodyPr wrap="square">
            <a:spAutoFit/>
          </a:bodyPr>
          <a:lstStyle/>
          <a:p>
            <a:pPr algn="ctr"/>
            <a:r>
              <a:rPr lang="en-GB" sz="1100" b="1" dirty="0">
                <a:latin typeface="Times New Roman" panose="02020603050405020304" pitchFamily="18" charset="0"/>
                <a:ea typeface="Tahoma" panose="020B0604030504040204" pitchFamily="34" charset="0"/>
                <a:cs typeface="Times New Roman" panose="02020603050405020304" pitchFamily="18" charset="0"/>
              </a:rPr>
              <a:t>Guard ring</a:t>
            </a:r>
            <a:endParaRPr lang="en-GB"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942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2B3E8-4590-BF33-5C22-A9E236410F23}"/>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1D07EEB0-C1C2-79BC-25BC-59D87B1DB99F}"/>
              </a:ext>
            </a:extLst>
          </p:cNvPr>
          <p:cNvSpPr>
            <a:spLocks noGrp="1"/>
          </p:cNvSpPr>
          <p:nvPr>
            <p:ph type="sldNum" sz="quarter" idx="12"/>
          </p:nvPr>
        </p:nvSpPr>
        <p:spPr/>
        <p:txBody>
          <a:bodyPr/>
          <a:lstStyle/>
          <a:p>
            <a:fld id="{FE1F05A0-AF45-4932-8D74-6743A60135DE}" type="slidenum">
              <a:rPr lang="en-GB" smtClean="0"/>
              <a:t>11</a:t>
            </a:fld>
            <a:endParaRPr lang="en-GB"/>
          </a:p>
        </p:txBody>
      </p:sp>
      <p:sp>
        <p:nvSpPr>
          <p:cNvPr id="28" name="TextBox 27">
            <a:extLst>
              <a:ext uri="{FF2B5EF4-FFF2-40B4-BE49-F238E27FC236}">
                <a16:creationId xmlns:a16="http://schemas.microsoft.com/office/drawing/2014/main" id="{EEABE345-576F-B80B-10B7-E9EA2C78751B}"/>
              </a:ext>
            </a:extLst>
          </p:cNvPr>
          <p:cNvSpPr txBox="1"/>
          <p:nvPr/>
        </p:nvSpPr>
        <p:spPr>
          <a:xfrm>
            <a:off x="333723" y="106295"/>
            <a:ext cx="11524553" cy="369332"/>
          </a:xfrm>
          <a:prstGeom prst="rect">
            <a:avLst/>
          </a:prstGeom>
          <a:noFill/>
        </p:spPr>
        <p:txBody>
          <a:bodyPr wrap="square" rtlCol="0">
            <a:spAutoFit/>
          </a:bodyPr>
          <a:lstStyle/>
          <a:p>
            <a:pPr algn="ctr"/>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GaN project description</a:t>
            </a:r>
            <a:endParaRPr lang="en-GB" sz="18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1D275074-DEA5-B36C-B11E-7893EF99E27F}"/>
              </a:ext>
            </a:extLst>
          </p:cNvPr>
          <p:cNvSpPr txBox="1"/>
          <p:nvPr/>
        </p:nvSpPr>
        <p:spPr>
          <a:xfrm>
            <a:off x="501566" y="4096618"/>
            <a:ext cx="10997013" cy="1969770"/>
          </a:xfrm>
          <a:prstGeom prst="rect">
            <a:avLst/>
          </a:prstGeom>
          <a:noFill/>
        </p:spPr>
        <p:txBody>
          <a:bodyPr wrap="square">
            <a:spAutoFit/>
          </a:bodyPr>
          <a:lstStyle/>
          <a:p>
            <a:pPr marL="285750" indent="-285750">
              <a:buFont typeface="Arial" panose="020B0604020202020204" pitchFamily="34" charset="0"/>
              <a:buChar char="•"/>
            </a:pPr>
            <a:endParaRPr lang="en-GB" sz="1600" dirty="0">
              <a:latin typeface="Times New Roman" panose="02020603050405020304" pitchFamily="18" charset="0"/>
              <a:ea typeface="Tahoma" panose="020B0604030504040204" pitchFamily="34" charset="0"/>
              <a:cs typeface="Times New Roman" panose="02020603050405020304" pitchFamily="18" charset="0"/>
            </a:endParaRPr>
          </a:p>
          <a:p>
            <a:r>
              <a:rPr lang="en-GB" dirty="0">
                <a:ea typeface="Tahoma" panose="020B0604030504040204" pitchFamily="34" charset="0"/>
                <a:cs typeface="Times New Roman" panose="02020603050405020304" pitchFamily="18" charset="0"/>
              </a:rPr>
              <a:t>The output pk-pk signal and Quantum Efficiency (collected charge in e</a:t>
            </a:r>
            <a:r>
              <a:rPr lang="en-GB" baseline="30000" dirty="0">
                <a:ea typeface="Tahoma" panose="020B0604030504040204" pitchFamily="34" charset="0"/>
                <a:cs typeface="Times New Roman" panose="02020603050405020304" pitchFamily="18" charset="0"/>
              </a:rPr>
              <a:t>-</a:t>
            </a:r>
            <a:r>
              <a:rPr lang="en-GB" dirty="0">
                <a:ea typeface="Tahoma" panose="020B0604030504040204" pitchFamily="34" charset="0"/>
                <a:cs typeface="Times New Roman" panose="02020603050405020304" pitchFamily="18" charset="0"/>
              </a:rPr>
              <a:t> / injected photons) increase with bias. A linear fitting well describes the signal output </a:t>
            </a:r>
            <a:br>
              <a:rPr lang="en-GB" dirty="0">
                <a:ea typeface="Tahoma" panose="020B0604030504040204" pitchFamily="34" charset="0"/>
                <a:cs typeface="Times New Roman" panose="02020603050405020304" pitchFamily="18" charset="0"/>
              </a:rPr>
            </a:br>
            <a:endParaRPr lang="en-GB" dirty="0">
              <a:ea typeface="Tahoma" panose="020B0604030504040204" pitchFamily="34" charset="0"/>
              <a:cs typeface="Times New Roman" panose="02020603050405020304" pitchFamily="18" charset="0"/>
            </a:endParaRPr>
          </a:p>
          <a:p>
            <a:r>
              <a:rPr lang="en-GB" dirty="0">
                <a:ea typeface="Tahoma" panose="020B0604030504040204" pitchFamily="34" charset="0"/>
                <a:cs typeface="Times New Roman" panose="02020603050405020304" pitchFamily="18" charset="0"/>
              </a:rPr>
              <a:t>It is observed that the signal and the area (</a:t>
            </a:r>
            <a:r>
              <a:rPr lang="en-GB" dirty="0">
                <a:ea typeface="Tahoma" panose="020B0604030504040204" pitchFamily="34" charset="0"/>
                <a:cs typeface="Times New Roman" panose="02020603050405020304" pitchFamily="18" charset="0"/>
                <a:sym typeface="Symbol" panose="05050102010706020507" pitchFamily="18" charset="2"/>
              </a:rPr>
              <a:t> Q collected) </a:t>
            </a:r>
            <a:r>
              <a:rPr lang="en-GB" dirty="0">
                <a:ea typeface="Tahoma" panose="020B0604030504040204" pitchFamily="34" charset="0"/>
                <a:cs typeface="Times New Roman" panose="02020603050405020304" pitchFamily="18" charset="0"/>
              </a:rPr>
              <a:t>increases in magnitude with bias voltage: </a:t>
            </a:r>
            <a:r>
              <a:rPr lang="en-GB" b="1" dirty="0">
                <a:ea typeface="Tahoma" panose="020B0604030504040204" pitchFamily="34" charset="0"/>
                <a:cs typeface="Times New Roman" panose="02020603050405020304" pitchFamily="18" charset="0"/>
              </a:rPr>
              <a:t>this is not explained by an increase in depletion region</a:t>
            </a:r>
            <a:r>
              <a:rPr lang="en-GB" dirty="0">
                <a:ea typeface="Tahoma" panose="020B0604030504040204" pitchFamily="34" charset="0"/>
                <a:cs typeface="Times New Roman" panose="02020603050405020304" pitchFamily="18" charset="0"/>
              </a:rPr>
              <a:t> (</a:t>
            </a:r>
            <a:r>
              <a:rPr lang="en-GB" dirty="0">
                <a:ea typeface="Tahoma" panose="020B0604030504040204" pitchFamily="34" charset="0"/>
                <a:cs typeface="Times New Roman" panose="02020603050405020304" pitchFamily="18" charset="0"/>
                <a:sym typeface="Symbol" panose="05050102010706020507" pitchFamily="18" charset="2"/>
              </a:rPr>
              <a:t> </a:t>
            </a:r>
            <a:r>
              <a:rPr lang="en-GB" dirty="0">
                <a:ea typeface="Cambria Math" panose="02040503050406030204" pitchFamily="18" charset="0"/>
                <a:cs typeface="Times New Roman" panose="02020603050405020304" pitchFamily="18" charset="0"/>
                <a:sym typeface="Symbol" panose="05050102010706020507" pitchFamily="18" charset="2"/>
              </a:rPr>
              <a:t>√V)</a:t>
            </a:r>
            <a:endParaRPr lang="en-GB" dirty="0">
              <a:ea typeface="Tahoma" panose="020B0604030504040204" pitchFamily="34" charset="0"/>
              <a:cs typeface="Times New Roman" panose="02020603050405020304" pitchFamily="18" charset="0"/>
            </a:endParaRPr>
          </a:p>
          <a:p>
            <a:pPr marL="285750" indent="-285750">
              <a:buFont typeface="Arial" panose="020B0604020202020204" pitchFamily="34" charset="0"/>
              <a:buChar char="•"/>
            </a:pPr>
            <a:endParaRPr lang="en-GB" sz="1600" dirty="0">
              <a:ea typeface="Tahoma" panose="020B060403050404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8469F64-BE55-58A4-BB60-1795F40D42E2}"/>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337736" y="1022758"/>
            <a:ext cx="3600000" cy="2999322"/>
          </a:xfrm>
          <a:prstGeom prst="rect">
            <a:avLst/>
          </a:prstGeom>
        </p:spPr>
      </p:pic>
      <p:pic>
        <p:nvPicPr>
          <p:cNvPr id="9" name="Picture 8">
            <a:extLst>
              <a:ext uri="{FF2B5EF4-FFF2-40B4-BE49-F238E27FC236}">
                <a16:creationId xmlns:a16="http://schemas.microsoft.com/office/drawing/2014/main" id="{62FFA5C1-6AE4-C3D4-CE84-0AB101F34C18}"/>
              </a:ext>
            </a:extLst>
          </p:cNvPr>
          <p:cNvPicPr preferRelativeResize="0">
            <a:picLocks/>
          </p:cNvPicPr>
          <p:nvPr/>
        </p:nvPicPr>
        <p:blipFill>
          <a:blip r:embed="rId3" cstate="screen">
            <a:extLst>
              <a:ext uri="{28A0092B-C50C-407E-A947-70E740481C1C}">
                <a14:useLocalDpi xmlns:a14="http://schemas.microsoft.com/office/drawing/2010/main"/>
              </a:ext>
            </a:extLst>
          </a:blip>
          <a:stretch>
            <a:fillRect/>
          </a:stretch>
        </p:blipFill>
        <p:spPr>
          <a:xfrm>
            <a:off x="4296000" y="1022758"/>
            <a:ext cx="3600000" cy="2998982"/>
          </a:xfrm>
          <a:prstGeom prst="rect">
            <a:avLst/>
          </a:prstGeom>
        </p:spPr>
      </p:pic>
      <p:pic>
        <p:nvPicPr>
          <p:cNvPr id="11" name="Picture 10">
            <a:extLst>
              <a:ext uri="{FF2B5EF4-FFF2-40B4-BE49-F238E27FC236}">
                <a16:creationId xmlns:a16="http://schemas.microsoft.com/office/drawing/2014/main" id="{086E391D-C428-4FE8-C09C-4B2D3830F25F}"/>
              </a:ext>
            </a:extLst>
          </p:cNvPr>
          <p:cNvPicPr preferRelativeResize="0">
            <a:picLocks/>
          </p:cNvPicPr>
          <p:nvPr/>
        </p:nvPicPr>
        <p:blipFill>
          <a:blip r:embed="rId4" cstate="screen">
            <a:extLst>
              <a:ext uri="{28A0092B-C50C-407E-A947-70E740481C1C}">
                <a14:useLocalDpi xmlns:a14="http://schemas.microsoft.com/office/drawing/2010/main"/>
              </a:ext>
            </a:extLst>
          </a:blip>
          <a:stretch>
            <a:fillRect/>
          </a:stretch>
        </p:blipFill>
        <p:spPr>
          <a:xfrm>
            <a:off x="8235214" y="1022758"/>
            <a:ext cx="3600000" cy="3001351"/>
          </a:xfrm>
          <a:prstGeom prst="rect">
            <a:avLst/>
          </a:prstGeom>
        </p:spPr>
      </p:pic>
      <p:pic>
        <p:nvPicPr>
          <p:cNvPr id="12" name="Picture 11">
            <a:extLst>
              <a:ext uri="{FF2B5EF4-FFF2-40B4-BE49-F238E27FC236}">
                <a16:creationId xmlns:a16="http://schemas.microsoft.com/office/drawing/2014/main" id="{D6938309-3AEC-9EF6-DD5A-AA40E82963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6739" y="1271890"/>
            <a:ext cx="12822" cy="2294918"/>
          </a:xfrm>
          <a:prstGeom prst="rect">
            <a:avLst/>
          </a:prstGeom>
        </p:spPr>
      </p:pic>
      <p:sp>
        <p:nvSpPr>
          <p:cNvPr id="15" name="TextBox 14">
            <a:extLst>
              <a:ext uri="{FF2B5EF4-FFF2-40B4-BE49-F238E27FC236}">
                <a16:creationId xmlns:a16="http://schemas.microsoft.com/office/drawing/2014/main" id="{5AB4BB5D-E55D-1E1B-09E0-EABA7C7B09B4}"/>
              </a:ext>
            </a:extLst>
          </p:cNvPr>
          <p:cNvSpPr txBox="1"/>
          <p:nvPr/>
        </p:nvSpPr>
        <p:spPr>
          <a:xfrm>
            <a:off x="2324100" y="3040191"/>
            <a:ext cx="1409700" cy="369332"/>
          </a:xfrm>
          <a:prstGeom prst="rect">
            <a:avLst/>
          </a:prstGeom>
          <a:noFill/>
        </p:spPr>
        <p:txBody>
          <a:bodyPr wrap="square">
            <a:spAutoFit/>
          </a:bodyPr>
          <a:lstStyle/>
          <a:p>
            <a:r>
              <a:rPr lang="en-GB" sz="1800" dirty="0">
                <a:latin typeface="Times New Roman" panose="02020603050405020304" pitchFamily="18" charset="0"/>
                <a:ea typeface="Tahoma" panose="020B0604030504040204" pitchFamily="34" charset="0"/>
                <a:cs typeface="Times New Roman" panose="02020603050405020304" pitchFamily="18" charset="0"/>
              </a:rPr>
              <a:t>X = 9 um</a:t>
            </a:r>
            <a:endParaRPr lang="en-GB" dirty="0"/>
          </a:p>
        </p:txBody>
      </p:sp>
      <p:sp>
        <p:nvSpPr>
          <p:cNvPr id="16" name="TextBox 15">
            <a:extLst>
              <a:ext uri="{FF2B5EF4-FFF2-40B4-BE49-F238E27FC236}">
                <a16:creationId xmlns:a16="http://schemas.microsoft.com/office/drawing/2014/main" id="{C7E94BAF-CD19-402E-08E7-153A0A548C5E}"/>
              </a:ext>
            </a:extLst>
          </p:cNvPr>
          <p:cNvSpPr txBox="1"/>
          <p:nvPr/>
        </p:nvSpPr>
        <p:spPr>
          <a:xfrm>
            <a:off x="10035214" y="3040191"/>
            <a:ext cx="1409700" cy="369332"/>
          </a:xfrm>
          <a:prstGeom prst="rect">
            <a:avLst/>
          </a:prstGeom>
          <a:noFill/>
        </p:spPr>
        <p:txBody>
          <a:bodyPr wrap="square">
            <a:spAutoFit/>
          </a:bodyPr>
          <a:lstStyle/>
          <a:p>
            <a:r>
              <a:rPr lang="en-GB" sz="1800" dirty="0">
                <a:latin typeface="Times New Roman" panose="02020603050405020304" pitchFamily="18" charset="0"/>
                <a:ea typeface="Tahoma" panose="020B0604030504040204" pitchFamily="34" charset="0"/>
                <a:cs typeface="Times New Roman" panose="02020603050405020304" pitchFamily="18" charset="0"/>
              </a:rPr>
              <a:t>X = 9 µm</a:t>
            </a:r>
            <a:endParaRPr lang="en-GB" dirty="0"/>
          </a:p>
        </p:txBody>
      </p:sp>
      <p:cxnSp>
        <p:nvCxnSpPr>
          <p:cNvPr id="5" name="Straight Connector 4">
            <a:extLst>
              <a:ext uri="{FF2B5EF4-FFF2-40B4-BE49-F238E27FC236}">
                <a16:creationId xmlns:a16="http://schemas.microsoft.com/office/drawing/2014/main" id="{D30FD427-A5CD-718D-ED52-3D98DDA1E203}"/>
              </a:ext>
            </a:extLst>
          </p:cNvPr>
          <p:cNvCxnSpPr>
            <a:cxnSpLocks/>
          </p:cNvCxnSpPr>
          <p:nvPr/>
        </p:nvCxnSpPr>
        <p:spPr>
          <a:xfrm>
            <a:off x="1219200" y="1128584"/>
            <a:ext cx="0" cy="2541793"/>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C6517CB-CA0D-972E-DDBE-A6EF68776BF1}"/>
              </a:ext>
            </a:extLst>
          </p:cNvPr>
          <p:cNvSpPr txBox="1"/>
          <p:nvPr/>
        </p:nvSpPr>
        <p:spPr>
          <a:xfrm>
            <a:off x="928557" y="3665480"/>
            <a:ext cx="578966" cy="276999"/>
          </a:xfrm>
          <a:prstGeom prst="rect">
            <a:avLst/>
          </a:prstGeom>
          <a:noFill/>
          <a:ln>
            <a:solidFill>
              <a:srgbClr val="00B050"/>
            </a:solidFill>
          </a:ln>
        </p:spPr>
        <p:txBody>
          <a:bodyPr wrap="square">
            <a:spAutoFit/>
          </a:bodyPr>
          <a:lstStyle/>
          <a:p>
            <a:pPr algn="ctr"/>
            <a:r>
              <a:rPr lang="en-GB" sz="1200" dirty="0">
                <a:latin typeface="Times New Roman" panose="02020603050405020304" pitchFamily="18" charset="0"/>
                <a:ea typeface="Tahoma" panose="020B0604030504040204" pitchFamily="34" charset="0"/>
                <a:cs typeface="Times New Roman" panose="02020603050405020304" pitchFamily="18" charset="0"/>
              </a:rPr>
              <a:t>V</a:t>
            </a:r>
            <a:r>
              <a:rPr lang="en-GB" sz="1200" baseline="-25000" dirty="0">
                <a:latin typeface="Times New Roman" panose="02020603050405020304" pitchFamily="18" charset="0"/>
                <a:ea typeface="Tahoma" panose="020B0604030504040204" pitchFamily="34" charset="0"/>
                <a:cs typeface="Times New Roman" panose="02020603050405020304" pitchFamily="18" charset="0"/>
              </a:rPr>
              <a:t>depl</a:t>
            </a:r>
            <a:endParaRPr lang="en-GB" sz="1200" baseline="-25000" dirty="0"/>
          </a:p>
        </p:txBody>
      </p:sp>
      <p:cxnSp>
        <p:nvCxnSpPr>
          <p:cNvPr id="13" name="Straight Connector 12">
            <a:extLst>
              <a:ext uri="{FF2B5EF4-FFF2-40B4-BE49-F238E27FC236}">
                <a16:creationId xmlns:a16="http://schemas.microsoft.com/office/drawing/2014/main" id="{E26F6082-6D42-BC49-86BB-8A1381F85520}"/>
              </a:ext>
            </a:extLst>
          </p:cNvPr>
          <p:cNvCxnSpPr>
            <a:cxnSpLocks/>
          </p:cNvCxnSpPr>
          <p:nvPr/>
        </p:nvCxnSpPr>
        <p:spPr>
          <a:xfrm>
            <a:off x="9176951" y="1128584"/>
            <a:ext cx="0" cy="2541793"/>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6A6A482-16F6-343E-1538-8ABC9AC9B9BC}"/>
              </a:ext>
            </a:extLst>
          </p:cNvPr>
          <p:cNvSpPr txBox="1"/>
          <p:nvPr/>
        </p:nvSpPr>
        <p:spPr>
          <a:xfrm>
            <a:off x="8886308" y="3665480"/>
            <a:ext cx="578966" cy="276999"/>
          </a:xfrm>
          <a:prstGeom prst="rect">
            <a:avLst/>
          </a:prstGeom>
          <a:noFill/>
          <a:ln>
            <a:solidFill>
              <a:srgbClr val="00B050"/>
            </a:solidFill>
          </a:ln>
        </p:spPr>
        <p:txBody>
          <a:bodyPr wrap="square">
            <a:spAutoFit/>
          </a:bodyPr>
          <a:lstStyle/>
          <a:p>
            <a:pPr algn="ctr"/>
            <a:r>
              <a:rPr lang="en-GB" sz="1200" dirty="0">
                <a:latin typeface="Times New Roman" panose="02020603050405020304" pitchFamily="18" charset="0"/>
                <a:ea typeface="Tahoma" panose="020B0604030504040204" pitchFamily="34" charset="0"/>
                <a:cs typeface="Times New Roman" panose="02020603050405020304" pitchFamily="18" charset="0"/>
              </a:rPr>
              <a:t>V</a:t>
            </a:r>
            <a:r>
              <a:rPr lang="en-GB" sz="1200" baseline="-25000" dirty="0">
                <a:latin typeface="Times New Roman" panose="02020603050405020304" pitchFamily="18" charset="0"/>
                <a:ea typeface="Tahoma" panose="020B0604030504040204" pitchFamily="34" charset="0"/>
                <a:cs typeface="Times New Roman" panose="02020603050405020304" pitchFamily="18" charset="0"/>
              </a:rPr>
              <a:t>depl</a:t>
            </a:r>
            <a:endParaRPr lang="en-GB" sz="1200" baseline="-25000" dirty="0"/>
          </a:p>
        </p:txBody>
      </p:sp>
    </p:spTree>
    <p:extLst>
      <p:ext uri="{BB962C8B-B14F-4D97-AF65-F5344CB8AC3E}">
        <p14:creationId xmlns:p14="http://schemas.microsoft.com/office/powerpoint/2010/main" val="427206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B9022-FB70-8008-66C2-F5707CA2022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22C8836-B159-0409-1D96-52B0B0FAD988}"/>
              </a:ext>
            </a:extLst>
          </p:cNvPr>
          <p:cNvSpPr txBox="1"/>
          <p:nvPr/>
        </p:nvSpPr>
        <p:spPr>
          <a:xfrm>
            <a:off x="333723" y="106295"/>
            <a:ext cx="11524553" cy="369332"/>
          </a:xfrm>
          <a:prstGeom prst="rect">
            <a:avLst/>
          </a:prstGeom>
          <a:noFill/>
        </p:spPr>
        <p:txBody>
          <a:bodyPr wrap="square" rtlCol="0">
            <a:spAutoFit/>
          </a:bodyPr>
          <a:lstStyle/>
          <a:p>
            <a:pPr algn="ctr"/>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GaN project description</a:t>
            </a:r>
            <a:endParaRPr lang="en-GB" sz="18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E4400D5-9DC1-145B-265C-0F4F01967B9D}"/>
              </a:ext>
            </a:extLst>
          </p:cNvPr>
          <p:cNvSpPr>
            <a:spLocks noGrp="1"/>
          </p:cNvSpPr>
          <p:nvPr>
            <p:ph type="sldNum" sz="quarter" idx="12"/>
          </p:nvPr>
        </p:nvSpPr>
        <p:spPr/>
        <p:txBody>
          <a:bodyPr/>
          <a:lstStyle/>
          <a:p>
            <a:fld id="{FE1F05A0-AF45-4932-8D74-6743A60135DE}" type="slidenum">
              <a:rPr lang="en-GB" smtClean="0"/>
              <a:t>12</a:t>
            </a:fld>
            <a:endParaRPr lang="en-GB"/>
          </a:p>
        </p:txBody>
      </p:sp>
      <p:sp>
        <p:nvSpPr>
          <p:cNvPr id="23" name="TextBox 22">
            <a:extLst>
              <a:ext uri="{FF2B5EF4-FFF2-40B4-BE49-F238E27FC236}">
                <a16:creationId xmlns:a16="http://schemas.microsoft.com/office/drawing/2014/main" id="{22FDA51D-C2B1-EB9B-3973-9D289B40A3DC}"/>
              </a:ext>
            </a:extLst>
          </p:cNvPr>
          <p:cNvSpPr txBox="1"/>
          <p:nvPr/>
        </p:nvSpPr>
        <p:spPr>
          <a:xfrm>
            <a:off x="337965" y="1253621"/>
            <a:ext cx="7767809" cy="3785652"/>
          </a:xfrm>
          <a:prstGeom prst="rect">
            <a:avLst/>
          </a:prstGeom>
          <a:noFill/>
        </p:spPr>
        <p:txBody>
          <a:bodyPr wrap="square">
            <a:spAutoFit/>
          </a:bodyPr>
          <a:lstStyle/>
          <a:p>
            <a:pPr algn="just"/>
            <a:r>
              <a:rPr lang="en-GB" sz="1600" dirty="0">
                <a:solidFill>
                  <a:srgbClr val="000000"/>
                </a:solidFill>
              </a:rPr>
              <a:t>Second batch of </a:t>
            </a:r>
            <a:r>
              <a:rPr lang="en-GB" sz="1600" b="1" dirty="0">
                <a:solidFill>
                  <a:srgbClr val="000000"/>
                </a:solidFill>
              </a:rPr>
              <a:t>Ni/Pt/Au </a:t>
            </a:r>
            <a:r>
              <a:rPr lang="en-GB" sz="1600" dirty="0">
                <a:solidFill>
                  <a:srgbClr val="000000"/>
                </a:solidFill>
              </a:rPr>
              <a:t>GaN devices currently being fabricated at CNM and NRC. Some very preliminary results indicate good IV characteristics of devices on wafer after </a:t>
            </a:r>
            <a:r>
              <a:rPr lang="en-GB" sz="1600" b="1" dirty="0">
                <a:solidFill>
                  <a:srgbClr val="000000"/>
                </a:solidFill>
              </a:rPr>
              <a:t>three</a:t>
            </a:r>
            <a:r>
              <a:rPr lang="en-GB" sz="1600" dirty="0">
                <a:solidFill>
                  <a:srgbClr val="000000"/>
                </a:solidFill>
              </a:rPr>
              <a:t> RTA</a:t>
            </a:r>
            <a:r>
              <a:rPr lang="en-GB" sz="1600" baseline="30000" dirty="0">
                <a:solidFill>
                  <a:srgbClr val="000000"/>
                </a:solidFill>
              </a:rPr>
              <a:t>*</a:t>
            </a:r>
            <a:r>
              <a:rPr lang="en-GB" sz="1600" dirty="0">
                <a:solidFill>
                  <a:srgbClr val="000000"/>
                </a:solidFill>
              </a:rPr>
              <a:t> Increased top layer thickness (300 nm) to improve bonding reliability</a:t>
            </a:r>
          </a:p>
          <a:p>
            <a:pPr algn="just"/>
            <a:endParaRPr lang="en-GB" sz="1600" dirty="0">
              <a:solidFill>
                <a:srgbClr val="000000"/>
              </a:solidFill>
              <a:ea typeface="Tahoma" panose="020B0604030504040204" pitchFamily="34" charset="0"/>
              <a:cs typeface="Times New Roman" panose="02020603050405020304" pitchFamily="18" charset="0"/>
            </a:endParaRPr>
          </a:p>
          <a:p>
            <a:pPr algn="just"/>
            <a:r>
              <a:rPr lang="en-GB" sz="1600" b="1" dirty="0">
                <a:solidFill>
                  <a:srgbClr val="000000"/>
                </a:solidFill>
                <a:ea typeface="Tahoma" panose="020B0604030504040204" pitchFamily="34" charset="0"/>
                <a:cs typeface="Times New Roman" panose="02020603050405020304" pitchFamily="18" charset="0"/>
              </a:rPr>
              <a:t>Detailed characterization of existing devices before and after irradiation with n, p, </a:t>
            </a:r>
            <a:r>
              <a:rPr lang="el-GR" sz="1600" b="1" dirty="0">
                <a:solidFill>
                  <a:srgbClr val="000000"/>
                </a:solidFill>
                <a:ea typeface="Cambria Math" panose="02040503050406030204" pitchFamily="18" charset="0"/>
                <a:cs typeface="Times New Roman" panose="02020603050405020304" pitchFamily="18" charset="0"/>
              </a:rPr>
              <a:t>γ </a:t>
            </a:r>
            <a:r>
              <a:rPr lang="en-GB" sz="1600" b="1" dirty="0">
                <a:solidFill>
                  <a:srgbClr val="000000"/>
                </a:solidFill>
                <a:ea typeface="Tahoma" panose="020B0604030504040204" pitchFamily="34" charset="0"/>
                <a:cs typeface="Times New Roman" panose="02020603050405020304" pitchFamily="18" charset="0"/>
              </a:rPr>
              <a:t>:</a:t>
            </a:r>
          </a:p>
          <a:p>
            <a:r>
              <a:rPr lang="en-GB" sz="1600" b="1" dirty="0">
                <a:solidFill>
                  <a:srgbClr val="000000"/>
                </a:solidFill>
                <a:ea typeface="Tahoma" panose="020B0604030504040204" pitchFamily="34" charset="0"/>
                <a:cs typeface="Times New Roman" panose="02020603050405020304" pitchFamily="18" charset="0"/>
              </a:rPr>
              <a:t>	</a:t>
            </a:r>
            <a:r>
              <a:rPr lang="en-GB" sz="1600" i="1" dirty="0">
                <a:solidFill>
                  <a:srgbClr val="000000"/>
                </a:solidFill>
                <a:ea typeface="Tahoma" panose="020B0604030504040204" pitchFamily="34" charset="0"/>
                <a:cs typeface="Times New Roman" panose="02020603050405020304" pitchFamily="18" charset="0"/>
              </a:rPr>
              <a:t>Available tools include Semiconductor analyser, UV laser, cryostat to 	design a DLTS (Deep Level Transient Spectroscopy) / TSC (Thermally	Stimulated Current) system</a:t>
            </a:r>
          </a:p>
          <a:p>
            <a:pPr algn="just"/>
            <a:endParaRPr lang="en-GB" sz="1600" dirty="0">
              <a:solidFill>
                <a:srgbClr val="000000"/>
              </a:solidFill>
              <a:ea typeface="Tahoma" panose="020B0604030504040204" pitchFamily="34" charset="0"/>
              <a:cs typeface="Times New Roman" panose="02020603050405020304" pitchFamily="18" charset="0"/>
            </a:endParaRPr>
          </a:p>
          <a:p>
            <a:pPr algn="just"/>
            <a:r>
              <a:rPr lang="en-GB" sz="1600" b="1" dirty="0">
                <a:solidFill>
                  <a:srgbClr val="000000"/>
                </a:solidFill>
                <a:ea typeface="Cambria Math" panose="02040503050406030204" pitchFamily="18" charset="0"/>
                <a:cs typeface="Times New Roman" panose="02020603050405020304" pitchFamily="18" charset="0"/>
              </a:rPr>
              <a:t>Synopsys TCAD modelling and simulation of existing devices</a:t>
            </a:r>
            <a:r>
              <a:rPr lang="en-GB" sz="1600" dirty="0">
                <a:solidFill>
                  <a:srgbClr val="000000"/>
                </a:solidFill>
                <a:ea typeface="Cambria Math" panose="02040503050406030204" pitchFamily="18" charset="0"/>
                <a:cs typeface="Times New Roman" panose="02020603050405020304" pitchFamily="18" charset="0"/>
              </a:rPr>
              <a:t>:</a:t>
            </a:r>
          </a:p>
          <a:p>
            <a:pPr algn="just"/>
            <a:r>
              <a:rPr lang="en-GB" sz="1600" i="1" dirty="0">
                <a:solidFill>
                  <a:srgbClr val="000000"/>
                </a:solidFill>
                <a:ea typeface="Cambria Math" panose="02040503050406030204" pitchFamily="18" charset="0"/>
                <a:cs typeface="Times New Roman" panose="02020603050405020304" pitchFamily="18" charset="0"/>
              </a:rPr>
              <a:t>	implementation of realistic models from test results into TCAD for the design 	of 	next generation of HEP detectors</a:t>
            </a:r>
          </a:p>
          <a:p>
            <a:pPr algn="just"/>
            <a:endParaRPr lang="en-GB" sz="1600" dirty="0">
              <a:solidFill>
                <a:srgbClr val="000000"/>
              </a:solidFill>
              <a:ea typeface="Cambria Math" panose="02040503050406030204" pitchFamily="18" charset="0"/>
              <a:cs typeface="Times New Roman" panose="02020603050405020304" pitchFamily="18" charset="0"/>
            </a:endParaRPr>
          </a:p>
          <a:p>
            <a:pPr algn="just"/>
            <a:r>
              <a:rPr lang="en-GB" sz="1600" b="1" dirty="0">
                <a:solidFill>
                  <a:srgbClr val="000000"/>
                </a:solidFill>
                <a:ea typeface="Cambria Math" panose="02040503050406030204" pitchFamily="18" charset="0"/>
                <a:cs typeface="Times New Roman" panose="02020603050405020304" pitchFamily="18" charset="0"/>
              </a:rPr>
              <a:t>Design and simulation of GaN array of pixel sensor, for radiation 	detection/fast timing</a:t>
            </a:r>
          </a:p>
          <a:p>
            <a:pPr algn="just"/>
            <a:r>
              <a:rPr lang="en-GB" sz="1600" b="1" dirty="0">
                <a:solidFill>
                  <a:srgbClr val="000000"/>
                </a:solidFill>
                <a:ea typeface="Cambria Math" panose="02040503050406030204" pitchFamily="18" charset="0"/>
                <a:cs typeface="Times New Roman" panose="02020603050405020304" pitchFamily="18" charset="0"/>
              </a:rPr>
              <a:t>	</a:t>
            </a:r>
            <a:r>
              <a:rPr lang="en-GB" sz="1600" i="1" dirty="0">
                <a:solidFill>
                  <a:srgbClr val="000000"/>
                </a:solidFill>
                <a:ea typeface="Cambria Math" panose="02040503050406030204" pitchFamily="18" charset="0"/>
                <a:cs typeface="Times New Roman" panose="02020603050405020304" pitchFamily="18" charset="0"/>
              </a:rPr>
              <a:t>possible read out via a custom 28 nm CMOS ASIC developed for LGAD</a:t>
            </a:r>
          </a:p>
        </p:txBody>
      </p:sp>
      <p:pic>
        <p:nvPicPr>
          <p:cNvPr id="5" name="Picture 4">
            <a:extLst>
              <a:ext uri="{FF2B5EF4-FFF2-40B4-BE49-F238E27FC236}">
                <a16:creationId xmlns:a16="http://schemas.microsoft.com/office/drawing/2014/main" id="{52137C87-4B59-ABA1-3924-28D0055A926F}"/>
              </a:ext>
            </a:extLst>
          </p:cNvPr>
          <p:cNvPicPr>
            <a:picLocks noChangeAspect="1"/>
          </p:cNvPicPr>
          <p:nvPr/>
        </p:nvPicPr>
        <p:blipFill>
          <a:blip r:embed="rId2"/>
          <a:stretch>
            <a:fillRect/>
          </a:stretch>
        </p:blipFill>
        <p:spPr>
          <a:xfrm>
            <a:off x="8607564" y="1202570"/>
            <a:ext cx="3109450" cy="1029839"/>
          </a:xfrm>
          <a:prstGeom prst="rect">
            <a:avLst/>
          </a:prstGeom>
        </p:spPr>
      </p:pic>
      <p:pic>
        <p:nvPicPr>
          <p:cNvPr id="7" name="Picture 6" descr="A graph of a line&#10;&#10;Description automatically generated with medium confidence">
            <a:extLst>
              <a:ext uri="{FF2B5EF4-FFF2-40B4-BE49-F238E27FC236}">
                <a16:creationId xmlns:a16="http://schemas.microsoft.com/office/drawing/2014/main" id="{29ADC43E-0D6F-9994-26B3-BF89179A4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8137" y="2411011"/>
            <a:ext cx="2354613" cy="2228937"/>
          </a:xfrm>
          <a:prstGeom prst="rect">
            <a:avLst/>
          </a:prstGeom>
        </p:spPr>
      </p:pic>
      <p:sp>
        <p:nvSpPr>
          <p:cNvPr id="9" name="TextBox 8">
            <a:extLst>
              <a:ext uri="{FF2B5EF4-FFF2-40B4-BE49-F238E27FC236}">
                <a16:creationId xmlns:a16="http://schemas.microsoft.com/office/drawing/2014/main" id="{9333F2E0-2F23-FA1C-A34D-1AEA7767D911}"/>
              </a:ext>
            </a:extLst>
          </p:cNvPr>
          <p:cNvSpPr txBox="1"/>
          <p:nvPr/>
        </p:nvSpPr>
        <p:spPr>
          <a:xfrm>
            <a:off x="8737749" y="4843198"/>
            <a:ext cx="2849081" cy="246221"/>
          </a:xfrm>
          <a:prstGeom prst="rect">
            <a:avLst/>
          </a:prstGeom>
          <a:noFill/>
        </p:spPr>
        <p:txBody>
          <a:bodyPr wrap="square">
            <a:spAutoFit/>
          </a:bodyPr>
          <a:lstStyle/>
          <a:p>
            <a:r>
              <a:rPr lang="en-GB" sz="1000" dirty="0">
                <a:solidFill>
                  <a:srgbClr val="000000"/>
                </a:solidFill>
                <a:latin typeface="Times New Roman" panose="02020603050405020304" pitchFamily="18" charset="0"/>
              </a:rPr>
              <a:t>IV for  D30 devices on wafer after 3 RTA anneals</a:t>
            </a:r>
            <a:endParaRPr lang="en-GB" sz="1000" dirty="0"/>
          </a:p>
        </p:txBody>
      </p:sp>
      <p:sp>
        <p:nvSpPr>
          <p:cNvPr id="10" name="TextBox 9">
            <a:extLst>
              <a:ext uri="{FF2B5EF4-FFF2-40B4-BE49-F238E27FC236}">
                <a16:creationId xmlns:a16="http://schemas.microsoft.com/office/drawing/2014/main" id="{3D422754-95F2-1E24-740E-174AB31C9623}"/>
              </a:ext>
            </a:extLst>
          </p:cNvPr>
          <p:cNvSpPr txBox="1"/>
          <p:nvPr/>
        </p:nvSpPr>
        <p:spPr>
          <a:xfrm>
            <a:off x="8467362" y="911097"/>
            <a:ext cx="540775" cy="246221"/>
          </a:xfrm>
          <a:prstGeom prst="rect">
            <a:avLst/>
          </a:prstGeom>
          <a:noFill/>
        </p:spPr>
        <p:txBody>
          <a:bodyPr wrap="square">
            <a:spAutoFit/>
          </a:bodyPr>
          <a:lstStyle/>
          <a:p>
            <a:r>
              <a:rPr lang="en-GB" sz="1000" dirty="0">
                <a:solidFill>
                  <a:srgbClr val="000000"/>
                </a:solidFill>
                <a:highlight>
                  <a:srgbClr val="EC00EC"/>
                </a:highlight>
                <a:latin typeface="Times New Roman" panose="02020603050405020304" pitchFamily="18" charset="0"/>
              </a:rPr>
              <a:t>Si</a:t>
            </a:r>
            <a:r>
              <a:rPr lang="en-GB" sz="1000" baseline="-25000" dirty="0">
                <a:solidFill>
                  <a:srgbClr val="000000"/>
                </a:solidFill>
                <a:highlight>
                  <a:srgbClr val="EC00EC"/>
                </a:highlight>
                <a:latin typeface="Times New Roman" panose="02020603050405020304" pitchFamily="18" charset="0"/>
              </a:rPr>
              <a:t>3</a:t>
            </a:r>
            <a:r>
              <a:rPr lang="en-GB" sz="1000" dirty="0">
                <a:solidFill>
                  <a:srgbClr val="000000"/>
                </a:solidFill>
                <a:highlight>
                  <a:srgbClr val="EC00EC"/>
                </a:highlight>
                <a:latin typeface="Times New Roman" panose="02020603050405020304" pitchFamily="18" charset="0"/>
              </a:rPr>
              <a:t>N</a:t>
            </a:r>
            <a:r>
              <a:rPr lang="en-GB" sz="1000" baseline="-25000" dirty="0">
                <a:solidFill>
                  <a:srgbClr val="000000"/>
                </a:solidFill>
                <a:highlight>
                  <a:srgbClr val="EC00EC"/>
                </a:highlight>
                <a:latin typeface="Times New Roman" panose="02020603050405020304" pitchFamily="18" charset="0"/>
              </a:rPr>
              <a:t>4</a:t>
            </a:r>
            <a:endParaRPr lang="en-GB" sz="1000" baseline="-25000" dirty="0">
              <a:highlight>
                <a:srgbClr val="EC00EC"/>
              </a:highlight>
            </a:endParaRPr>
          </a:p>
        </p:txBody>
      </p:sp>
      <p:sp>
        <p:nvSpPr>
          <p:cNvPr id="11" name="TextBox 10">
            <a:extLst>
              <a:ext uri="{FF2B5EF4-FFF2-40B4-BE49-F238E27FC236}">
                <a16:creationId xmlns:a16="http://schemas.microsoft.com/office/drawing/2014/main" id="{38E36442-0E82-9E0B-73AE-2E37981D06FA}"/>
              </a:ext>
            </a:extLst>
          </p:cNvPr>
          <p:cNvSpPr txBox="1"/>
          <p:nvPr/>
        </p:nvSpPr>
        <p:spPr>
          <a:xfrm>
            <a:off x="8467362" y="1069542"/>
            <a:ext cx="540775" cy="246221"/>
          </a:xfrm>
          <a:prstGeom prst="rect">
            <a:avLst/>
          </a:prstGeom>
          <a:noFill/>
        </p:spPr>
        <p:txBody>
          <a:bodyPr wrap="square">
            <a:spAutoFit/>
          </a:bodyPr>
          <a:lstStyle/>
          <a:p>
            <a:r>
              <a:rPr lang="en-GB" sz="1000" dirty="0">
                <a:solidFill>
                  <a:srgbClr val="000000"/>
                </a:solidFill>
                <a:highlight>
                  <a:srgbClr val="FF0000"/>
                </a:highlight>
                <a:latin typeface="Times New Roman" panose="02020603050405020304" pitchFamily="18" charset="0"/>
              </a:rPr>
              <a:t>SiO</a:t>
            </a:r>
            <a:r>
              <a:rPr lang="en-GB" sz="1000" baseline="-25000" dirty="0">
                <a:solidFill>
                  <a:srgbClr val="000000"/>
                </a:solidFill>
                <a:highlight>
                  <a:srgbClr val="FF0000"/>
                </a:highlight>
                <a:latin typeface="Times New Roman" panose="02020603050405020304" pitchFamily="18" charset="0"/>
              </a:rPr>
              <a:t>2</a:t>
            </a:r>
            <a:endParaRPr lang="en-GB" sz="1000" baseline="-25000" dirty="0">
              <a:highlight>
                <a:srgbClr val="FF0000"/>
              </a:highlight>
            </a:endParaRPr>
          </a:p>
        </p:txBody>
      </p:sp>
      <p:sp>
        <p:nvSpPr>
          <p:cNvPr id="12" name="TextBox 11">
            <a:extLst>
              <a:ext uri="{FF2B5EF4-FFF2-40B4-BE49-F238E27FC236}">
                <a16:creationId xmlns:a16="http://schemas.microsoft.com/office/drawing/2014/main" id="{715FDE89-958D-6090-76D9-926F242FBACD}"/>
              </a:ext>
            </a:extLst>
          </p:cNvPr>
          <p:cNvSpPr txBox="1"/>
          <p:nvPr/>
        </p:nvSpPr>
        <p:spPr>
          <a:xfrm>
            <a:off x="9787278" y="1452453"/>
            <a:ext cx="1452222" cy="246221"/>
          </a:xfrm>
          <a:prstGeom prst="rect">
            <a:avLst/>
          </a:prstGeom>
          <a:noFill/>
        </p:spPr>
        <p:txBody>
          <a:bodyPr wrap="square">
            <a:spAutoFit/>
          </a:bodyPr>
          <a:lstStyle/>
          <a:p>
            <a:r>
              <a:rPr lang="en-GB" sz="1000" dirty="0">
                <a:solidFill>
                  <a:srgbClr val="000000"/>
                </a:solidFill>
                <a:latin typeface="Times New Roman" panose="02020603050405020304" pitchFamily="18" charset="0"/>
              </a:rPr>
              <a:t>Epi GaN n-type 10 um</a:t>
            </a:r>
            <a:endParaRPr lang="en-GB" sz="1000" dirty="0"/>
          </a:p>
        </p:txBody>
      </p:sp>
      <p:sp>
        <p:nvSpPr>
          <p:cNvPr id="14" name="TextBox 13">
            <a:extLst>
              <a:ext uri="{FF2B5EF4-FFF2-40B4-BE49-F238E27FC236}">
                <a16:creationId xmlns:a16="http://schemas.microsoft.com/office/drawing/2014/main" id="{FD0ED33C-6488-A1F9-CFF3-40FC4AAB531F}"/>
              </a:ext>
            </a:extLst>
          </p:cNvPr>
          <p:cNvSpPr txBox="1"/>
          <p:nvPr/>
        </p:nvSpPr>
        <p:spPr>
          <a:xfrm>
            <a:off x="9706679" y="1831863"/>
            <a:ext cx="1259813" cy="246221"/>
          </a:xfrm>
          <a:prstGeom prst="rect">
            <a:avLst/>
          </a:prstGeom>
          <a:solidFill>
            <a:srgbClr val="83BF5C"/>
          </a:solidFill>
        </p:spPr>
        <p:txBody>
          <a:bodyPr wrap="square">
            <a:spAutoFit/>
          </a:bodyPr>
          <a:lstStyle/>
          <a:p>
            <a:r>
              <a:rPr lang="en-GB" sz="1000" dirty="0">
                <a:solidFill>
                  <a:srgbClr val="000000"/>
                </a:solidFill>
                <a:latin typeface="Times New Roman" panose="02020603050405020304" pitchFamily="18" charset="0"/>
              </a:rPr>
              <a:t>GaN n+-type</a:t>
            </a:r>
            <a:endParaRPr lang="en-GB" sz="1000" dirty="0"/>
          </a:p>
        </p:txBody>
      </p:sp>
      <p:sp>
        <p:nvSpPr>
          <p:cNvPr id="17" name="TextBox 16">
            <a:extLst>
              <a:ext uri="{FF2B5EF4-FFF2-40B4-BE49-F238E27FC236}">
                <a16:creationId xmlns:a16="http://schemas.microsoft.com/office/drawing/2014/main" id="{2E198167-CD22-1154-4A65-C9986B9556B3}"/>
              </a:ext>
            </a:extLst>
          </p:cNvPr>
          <p:cNvSpPr txBox="1"/>
          <p:nvPr/>
        </p:nvSpPr>
        <p:spPr>
          <a:xfrm>
            <a:off x="400274" y="5861554"/>
            <a:ext cx="7305675" cy="430887"/>
          </a:xfrm>
          <a:prstGeom prst="rect">
            <a:avLst/>
          </a:prstGeom>
          <a:noFill/>
        </p:spPr>
        <p:txBody>
          <a:bodyPr wrap="square">
            <a:spAutoFit/>
          </a:bodyPr>
          <a:lstStyle/>
          <a:p>
            <a:r>
              <a:rPr lang="en-GB" sz="1100" baseline="30000" dirty="0"/>
              <a:t>*</a:t>
            </a:r>
            <a:r>
              <a:rPr lang="en-GB" sz="1100" dirty="0"/>
              <a:t>N. Miura, T. Nanjo, M. Suita, T. Oishi, Y. Abe, T. Ozeki, H. Ishikawa, T. </a:t>
            </a:r>
            <a:r>
              <a:rPr lang="en-GB" sz="1100" dirty="0" err="1"/>
              <a:t>Egawa</a:t>
            </a:r>
            <a:r>
              <a:rPr lang="en-GB" sz="1100" dirty="0"/>
              <a:t>, T. Jimbo. Solid-State Electronics, 48, 689-695, 2004.</a:t>
            </a:r>
          </a:p>
        </p:txBody>
      </p:sp>
      <p:sp>
        <p:nvSpPr>
          <p:cNvPr id="18" name="TextBox 17">
            <a:extLst>
              <a:ext uri="{FF2B5EF4-FFF2-40B4-BE49-F238E27FC236}">
                <a16:creationId xmlns:a16="http://schemas.microsoft.com/office/drawing/2014/main" id="{C1D66DFB-600C-F39A-A8F3-E7DCCC20B988}"/>
              </a:ext>
            </a:extLst>
          </p:cNvPr>
          <p:cNvSpPr txBox="1"/>
          <p:nvPr/>
        </p:nvSpPr>
        <p:spPr>
          <a:xfrm>
            <a:off x="9655177" y="1092190"/>
            <a:ext cx="1014224" cy="246221"/>
          </a:xfrm>
          <a:prstGeom prst="rect">
            <a:avLst/>
          </a:prstGeom>
          <a:noFill/>
        </p:spPr>
        <p:txBody>
          <a:bodyPr wrap="square">
            <a:spAutoFit/>
          </a:bodyPr>
          <a:lstStyle/>
          <a:p>
            <a:pPr algn="ctr"/>
            <a:r>
              <a:rPr lang="en-GB" sz="1000" dirty="0">
                <a:solidFill>
                  <a:srgbClr val="000000"/>
                </a:solidFill>
                <a:highlight>
                  <a:srgbClr val="00FFFF"/>
                </a:highlight>
                <a:latin typeface="Times New Roman" panose="02020603050405020304" pitchFamily="18" charset="0"/>
              </a:rPr>
              <a:t>Ni/Pt/Au</a:t>
            </a:r>
            <a:endParaRPr lang="en-GB" sz="1000" baseline="-25000" dirty="0">
              <a:highlight>
                <a:srgbClr val="00FFFF"/>
              </a:highlight>
            </a:endParaRPr>
          </a:p>
        </p:txBody>
      </p:sp>
    </p:spTree>
    <p:extLst>
      <p:ext uri="{BB962C8B-B14F-4D97-AF65-F5344CB8AC3E}">
        <p14:creationId xmlns:p14="http://schemas.microsoft.com/office/powerpoint/2010/main" val="411803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64A76-B844-111B-7591-4B359C772ED4}"/>
              </a:ext>
            </a:extLst>
          </p:cNvPr>
          <p:cNvSpPr>
            <a:spLocks noGrp="1"/>
          </p:cNvSpPr>
          <p:nvPr>
            <p:ph type="sldNum" sz="quarter" idx="12"/>
          </p:nvPr>
        </p:nvSpPr>
        <p:spPr/>
        <p:txBody>
          <a:bodyPr/>
          <a:lstStyle/>
          <a:p>
            <a:fld id="{FE1F05A0-AF45-4932-8D74-6743A60135DE}" type="slidenum">
              <a:rPr lang="en-GB" smtClean="0"/>
              <a:t>13</a:t>
            </a:fld>
            <a:endParaRPr lang="en-GB"/>
          </a:p>
        </p:txBody>
      </p:sp>
      <p:sp>
        <p:nvSpPr>
          <p:cNvPr id="6" name="TextBox 5">
            <a:extLst>
              <a:ext uri="{FF2B5EF4-FFF2-40B4-BE49-F238E27FC236}">
                <a16:creationId xmlns:a16="http://schemas.microsoft.com/office/drawing/2014/main" id="{FCC39504-44B6-EBD0-91A2-D08467533E98}"/>
              </a:ext>
            </a:extLst>
          </p:cNvPr>
          <p:cNvSpPr txBox="1"/>
          <p:nvPr/>
        </p:nvSpPr>
        <p:spPr>
          <a:xfrm>
            <a:off x="742950" y="292944"/>
            <a:ext cx="10706100" cy="5447645"/>
          </a:xfrm>
          <a:prstGeom prst="rect">
            <a:avLst/>
          </a:prstGeom>
          <a:noFill/>
        </p:spPr>
        <p:txBody>
          <a:bodyPr wrap="square">
            <a:spAutoFit/>
          </a:bodyPr>
          <a:lstStyle/>
          <a:p>
            <a:pPr algn="l"/>
            <a:r>
              <a:rPr lang="en-GB" sz="2400" b="1" i="0" u="none" strike="noStrike" baseline="0" dirty="0">
                <a:solidFill>
                  <a:srgbClr val="000000"/>
                </a:solidFill>
                <a:latin typeface="Times New Roman" panose="02020603050405020304" pitchFamily="18" charset="0"/>
              </a:rPr>
              <a:t>					Conclusions</a:t>
            </a:r>
          </a:p>
          <a:p>
            <a:pPr algn="l"/>
            <a:endParaRPr lang="en-GB" b="1" dirty="0">
              <a:solidFill>
                <a:srgbClr val="000000"/>
              </a:solidFill>
              <a:latin typeface="Times New Roman" panose="02020603050405020304" pitchFamily="18" charset="0"/>
            </a:endParaRPr>
          </a:p>
          <a:p>
            <a:pPr algn="just"/>
            <a:endParaRPr lang="en-GB" b="1" i="0" u="none" strike="noStrike" baseline="0" dirty="0">
              <a:solidFill>
                <a:srgbClr val="000000"/>
              </a:solidFill>
            </a:endParaRPr>
          </a:p>
          <a:p>
            <a:pPr algn="just"/>
            <a:r>
              <a:rPr lang="en-GB" b="1" i="0" u="none" strike="noStrike" baseline="0" dirty="0">
                <a:solidFill>
                  <a:srgbClr val="000000"/>
                </a:solidFill>
              </a:rPr>
              <a:t>PhD Objectives: </a:t>
            </a:r>
          </a:p>
          <a:p>
            <a:pPr algn="just"/>
            <a:r>
              <a:rPr lang="en-GB" b="1" dirty="0">
                <a:solidFill>
                  <a:srgbClr val="000000"/>
                </a:solidFill>
              </a:rPr>
              <a:t>	</a:t>
            </a:r>
            <a:r>
              <a:rPr lang="en-GB" dirty="0">
                <a:solidFill>
                  <a:srgbClr val="000000"/>
                </a:solidFill>
              </a:rPr>
              <a:t>T</a:t>
            </a:r>
            <a:r>
              <a:rPr lang="en-GB" b="0" i="0" u="none" strike="noStrike" baseline="0" dirty="0">
                <a:solidFill>
                  <a:srgbClr val="000000"/>
                </a:solidFill>
              </a:rPr>
              <a:t>o assess the potential of GaN as a material for the fabrication of novel fast and radiation-hard devices 	for HEP applications, including particle detection and read out electronics for current and future 	colliders. </a:t>
            </a:r>
          </a:p>
          <a:p>
            <a:pPr algn="l"/>
            <a:endParaRPr lang="en-GB" b="0" i="0" u="none" strike="noStrike" baseline="0" dirty="0">
              <a:solidFill>
                <a:srgbClr val="000000"/>
              </a:solidFill>
            </a:endParaRPr>
          </a:p>
          <a:p>
            <a:pPr algn="just"/>
            <a:r>
              <a:rPr lang="en-GB" b="1" dirty="0">
                <a:solidFill>
                  <a:srgbClr val="000000"/>
                </a:solidFill>
              </a:rPr>
              <a:t>PhD Project description</a:t>
            </a:r>
            <a:r>
              <a:rPr lang="en-GB" dirty="0">
                <a:solidFill>
                  <a:srgbClr val="000000"/>
                </a:solidFill>
              </a:rPr>
              <a:t>: </a:t>
            </a:r>
          </a:p>
          <a:p>
            <a:pPr algn="just"/>
            <a:r>
              <a:rPr lang="en-GB" dirty="0">
                <a:solidFill>
                  <a:srgbClr val="000000"/>
                </a:solidFill>
              </a:rPr>
              <a:t>	investigation of GaN properties, before and after irradiation, using available tools at RAL and Oxford 	University (OPMD). Given the novelty of the research, some of the tools and equipment, particularly 	for the UV fast timing test,  will have to be designed by the student.</a:t>
            </a:r>
            <a:endParaRPr lang="en-GB" b="1" i="0" u="none" strike="noStrike" baseline="0" dirty="0">
              <a:solidFill>
                <a:srgbClr val="000000"/>
              </a:solidFill>
            </a:endParaRPr>
          </a:p>
          <a:p>
            <a:pPr algn="just"/>
            <a:r>
              <a:rPr lang="en-GB" i="0" u="none" strike="noStrike" baseline="0" dirty="0">
                <a:solidFill>
                  <a:srgbClr val="000000"/>
                </a:solidFill>
              </a:rPr>
              <a:t>	TCAD simulation of GaN devices to improve the modelling of radiation interaction and transport 	mechanisms. Effects of impact ionisation for the development of ultra fast timing detectors. </a:t>
            </a:r>
          </a:p>
          <a:p>
            <a:pPr algn="just"/>
            <a:r>
              <a:rPr lang="en-GB" dirty="0">
                <a:solidFill>
                  <a:srgbClr val="000000"/>
                </a:solidFill>
              </a:rPr>
              <a:t>	Design of a GaN sensor array to be interfaced with a custom CMOS ASIC developed at RAL.</a:t>
            </a:r>
          </a:p>
          <a:p>
            <a:pPr algn="just"/>
            <a:endParaRPr lang="en-GB" i="0" u="none" strike="noStrike" baseline="0" dirty="0">
              <a:solidFill>
                <a:srgbClr val="000000"/>
              </a:solidFill>
            </a:endParaRPr>
          </a:p>
          <a:p>
            <a:pPr algn="just"/>
            <a:r>
              <a:rPr lang="en-GB" b="1" dirty="0">
                <a:solidFill>
                  <a:srgbClr val="000000"/>
                </a:solidFill>
              </a:rPr>
              <a:t>Institutes involved:</a:t>
            </a:r>
          </a:p>
          <a:p>
            <a:pPr algn="just"/>
            <a:r>
              <a:rPr lang="en-GB" i="0" u="none" strike="noStrike" baseline="0" dirty="0">
                <a:solidFill>
                  <a:srgbClr val="000000"/>
                </a:solidFill>
              </a:rPr>
              <a:t>	RAL, Oxford, National Research Centre </a:t>
            </a:r>
            <a:r>
              <a:rPr lang="en-GB" dirty="0">
                <a:solidFill>
                  <a:srgbClr val="000000"/>
                </a:solidFill>
              </a:rPr>
              <a:t>/ Carleton University (Canada), Centro Nacional de 	</a:t>
            </a:r>
            <a:r>
              <a:rPr lang="en-GB" dirty="0" err="1">
                <a:solidFill>
                  <a:srgbClr val="000000"/>
                </a:solidFill>
              </a:rPr>
              <a:t>Microelectronica</a:t>
            </a:r>
            <a:r>
              <a:rPr lang="en-GB" dirty="0">
                <a:solidFill>
                  <a:srgbClr val="000000"/>
                </a:solidFill>
              </a:rPr>
              <a:t> (Spain), University of Birmingham (UK), </a:t>
            </a:r>
            <a:r>
              <a:rPr lang="en-GB" dirty="0" err="1"/>
              <a:t>Jožef</a:t>
            </a:r>
            <a:r>
              <a:rPr lang="en-GB" dirty="0"/>
              <a:t> Stefan Institute</a:t>
            </a:r>
            <a:r>
              <a:rPr lang="en-GB" dirty="0">
                <a:solidFill>
                  <a:srgbClr val="000000"/>
                </a:solidFill>
              </a:rPr>
              <a:t> (Slovenia).</a:t>
            </a:r>
            <a:endParaRPr lang="en-GB" i="0" u="none" strike="noStrike" baseline="0" dirty="0">
              <a:solidFill>
                <a:srgbClr val="000000"/>
              </a:solidFill>
            </a:endParaRPr>
          </a:p>
        </p:txBody>
      </p:sp>
    </p:spTree>
    <p:extLst>
      <p:ext uri="{BB962C8B-B14F-4D97-AF65-F5344CB8AC3E}">
        <p14:creationId xmlns:p14="http://schemas.microsoft.com/office/powerpoint/2010/main" val="352891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6C5E-EBF8-33E5-F684-0AB61EEB1776}"/>
              </a:ext>
            </a:extLst>
          </p:cNvPr>
          <p:cNvSpPr txBox="1">
            <a:spLocks/>
          </p:cNvSpPr>
          <p:nvPr/>
        </p:nvSpPr>
        <p:spPr>
          <a:xfrm>
            <a:off x="1676400" y="39613"/>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400" dirty="0">
                <a:latin typeface="Times New Roman" panose="02020603050405020304" pitchFamily="18" charset="0"/>
                <a:cs typeface="Times New Roman" panose="02020603050405020304" pitchFamily="18" charset="0"/>
              </a:rPr>
              <a:t>Outline</a:t>
            </a:r>
          </a:p>
        </p:txBody>
      </p:sp>
      <p:sp>
        <p:nvSpPr>
          <p:cNvPr id="3" name="TextBox 2">
            <a:extLst>
              <a:ext uri="{FF2B5EF4-FFF2-40B4-BE49-F238E27FC236}">
                <a16:creationId xmlns:a16="http://schemas.microsoft.com/office/drawing/2014/main" id="{1F721BCB-A31A-9AD8-E3A9-08CAADF49D60}"/>
              </a:ext>
            </a:extLst>
          </p:cNvPr>
          <p:cNvSpPr txBox="1"/>
          <p:nvPr/>
        </p:nvSpPr>
        <p:spPr>
          <a:xfrm>
            <a:off x="2059009" y="1409255"/>
            <a:ext cx="7916674" cy="3908762"/>
          </a:xfrm>
          <a:prstGeom prst="rect">
            <a:avLst/>
          </a:prstGeom>
          <a:noFill/>
        </p:spPr>
        <p:txBody>
          <a:bodyPr wrap="square" rtlCol="0">
            <a:spAutoFit/>
          </a:bodyPr>
          <a:lstStyle/>
          <a:p>
            <a:pPr marL="457200" indent="-457200">
              <a:buFont typeface="Arial" charset="0"/>
              <a:buChar char="•"/>
            </a:pPr>
            <a:r>
              <a:rPr lang="en-GB" sz="3100" dirty="0">
                <a:latin typeface="Times New Roman" panose="02020603050405020304" pitchFamily="18" charset="0"/>
                <a:cs typeface="Times New Roman" panose="02020603050405020304" pitchFamily="18" charset="0"/>
              </a:rPr>
              <a:t>PhD project description</a:t>
            </a:r>
          </a:p>
          <a:p>
            <a:pPr marL="457200" indent="-457200">
              <a:buFont typeface="Arial" charset="0"/>
              <a:buChar char="•"/>
            </a:pPr>
            <a:endParaRPr lang="en-GB" sz="3100" dirty="0">
              <a:latin typeface="Times New Roman" panose="02020603050405020304" pitchFamily="18" charset="0"/>
              <a:cs typeface="Times New Roman" panose="02020603050405020304" pitchFamily="18" charset="0"/>
            </a:endParaRPr>
          </a:p>
          <a:p>
            <a:pPr marL="457200" indent="-457200">
              <a:buFont typeface="Arial" charset="0"/>
              <a:buChar char="•"/>
            </a:pPr>
            <a:r>
              <a:rPr lang="en-GB" sz="3100" dirty="0">
                <a:latin typeface="Times New Roman" panose="02020603050405020304" pitchFamily="18" charset="0"/>
                <a:cs typeface="Times New Roman" panose="02020603050405020304" pitchFamily="18" charset="0"/>
              </a:rPr>
              <a:t>GaN material and properties</a:t>
            </a:r>
          </a:p>
          <a:p>
            <a:pPr marL="457200" indent="-457200">
              <a:buFont typeface="Arial" charset="0"/>
              <a:buChar char="•"/>
            </a:pPr>
            <a:endParaRPr lang="en-GB" sz="3100" dirty="0">
              <a:latin typeface="Times New Roman" panose="02020603050405020304" pitchFamily="18" charset="0"/>
              <a:cs typeface="Times New Roman" panose="02020603050405020304" pitchFamily="18" charset="0"/>
            </a:endParaRPr>
          </a:p>
          <a:p>
            <a:pPr marL="457200" indent="-457200">
              <a:buFont typeface="Arial" charset="0"/>
              <a:buChar char="•"/>
            </a:pPr>
            <a:r>
              <a:rPr lang="en-GB" sz="3100" dirty="0">
                <a:latin typeface="Times New Roman" panose="02020603050405020304" pitchFamily="18" charset="0"/>
                <a:cs typeface="Times New Roman" panose="02020603050405020304" pitchFamily="18" charset="0"/>
              </a:rPr>
              <a:t>Some details of the proposed work</a:t>
            </a:r>
          </a:p>
          <a:p>
            <a:pPr marL="457200" indent="-457200">
              <a:buFont typeface="Arial" charset="0"/>
              <a:buChar char="•"/>
            </a:pPr>
            <a:endParaRPr lang="en-GB" sz="3100" dirty="0">
              <a:latin typeface="Times New Roman" panose="02020603050405020304" pitchFamily="18" charset="0"/>
              <a:cs typeface="Times New Roman" panose="02020603050405020304" pitchFamily="18" charset="0"/>
            </a:endParaRPr>
          </a:p>
          <a:p>
            <a:pPr marL="457200" indent="-457200">
              <a:buFont typeface="Arial" charset="0"/>
              <a:buChar char="•"/>
            </a:pPr>
            <a:r>
              <a:rPr lang="en-GB" sz="3100" dirty="0">
                <a:latin typeface="Times New Roman" panose="02020603050405020304" pitchFamily="18" charset="0"/>
                <a:cs typeface="Times New Roman" panose="02020603050405020304" pitchFamily="18" charset="0"/>
              </a:rPr>
              <a:t>Conclusions</a:t>
            </a:r>
            <a:br>
              <a:rPr lang="en-GB" sz="3100" dirty="0">
                <a:latin typeface="Times New Roman" panose="02020603050405020304" pitchFamily="18" charset="0"/>
                <a:cs typeface="Times New Roman" panose="02020603050405020304" pitchFamily="18" charset="0"/>
              </a:rPr>
            </a:br>
            <a:endParaRPr lang="en-GB" sz="3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9FC3B3A-35E1-434F-AC37-FDA7E6C683C3}"/>
              </a:ext>
            </a:extLst>
          </p:cNvPr>
          <p:cNvSpPr>
            <a:spLocks noGrp="1"/>
          </p:cNvSpPr>
          <p:nvPr>
            <p:ph type="sldNum" sz="quarter" idx="12"/>
          </p:nvPr>
        </p:nvSpPr>
        <p:spPr/>
        <p:txBody>
          <a:bodyPr/>
          <a:lstStyle/>
          <a:p>
            <a:fld id="{FE1F05A0-AF45-4932-8D74-6743A60135DE}" type="slidenum">
              <a:rPr lang="en-GB" smtClean="0"/>
              <a:t>2</a:t>
            </a:fld>
            <a:endParaRPr lang="en-GB" dirty="0"/>
          </a:p>
        </p:txBody>
      </p:sp>
    </p:spTree>
    <p:extLst>
      <p:ext uri="{BB962C8B-B14F-4D97-AF65-F5344CB8AC3E}">
        <p14:creationId xmlns:p14="http://schemas.microsoft.com/office/powerpoint/2010/main" val="1006907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0B79BE-2F2D-7578-4220-01996ABDCE59}"/>
              </a:ext>
            </a:extLst>
          </p:cNvPr>
          <p:cNvSpPr txBox="1"/>
          <p:nvPr/>
        </p:nvSpPr>
        <p:spPr>
          <a:xfrm>
            <a:off x="742950" y="292944"/>
            <a:ext cx="10706100" cy="6093976"/>
          </a:xfrm>
          <a:prstGeom prst="rect">
            <a:avLst/>
          </a:prstGeom>
          <a:noFill/>
        </p:spPr>
        <p:txBody>
          <a:bodyPr wrap="square">
            <a:spAutoFit/>
          </a:bodyPr>
          <a:lstStyle/>
          <a:p>
            <a:pPr algn="l"/>
            <a:r>
              <a:rPr lang="en-GB" sz="2000" b="1" i="0" u="none" strike="noStrike" baseline="0" dirty="0">
                <a:solidFill>
                  <a:srgbClr val="000000"/>
                </a:solidFill>
                <a:latin typeface="Times New Roman" panose="02020603050405020304" pitchFamily="18" charset="0"/>
              </a:rPr>
              <a:t>				</a:t>
            </a:r>
            <a:r>
              <a:rPr lang="en-GB" sz="2400" b="1" i="0" u="none" strike="noStrike" baseline="0" dirty="0">
                <a:solidFill>
                  <a:srgbClr val="000000"/>
                </a:solidFill>
                <a:latin typeface="Times New Roman" panose="02020603050405020304" pitchFamily="18" charset="0"/>
              </a:rPr>
              <a:t>PhD Project description</a:t>
            </a:r>
          </a:p>
          <a:p>
            <a:pPr algn="l"/>
            <a:endParaRPr lang="en-GB" b="1" dirty="0">
              <a:solidFill>
                <a:srgbClr val="000000"/>
              </a:solidFill>
              <a:latin typeface="Times New Roman" panose="02020603050405020304" pitchFamily="18" charset="0"/>
            </a:endParaRPr>
          </a:p>
          <a:p>
            <a:pPr algn="just"/>
            <a:br>
              <a:rPr lang="en-GB" sz="2200" b="1" i="0" u="none" strike="noStrike" baseline="0" dirty="0">
                <a:solidFill>
                  <a:srgbClr val="000000"/>
                </a:solidFill>
                <a:latin typeface="Times New Roman" panose="02020603050405020304" pitchFamily="18" charset="0"/>
              </a:rPr>
            </a:br>
            <a:r>
              <a:rPr lang="en-GB" sz="2200" b="1" i="0" u="none" strike="noStrike" baseline="0" dirty="0">
                <a:solidFill>
                  <a:srgbClr val="000000"/>
                </a:solidFill>
                <a:latin typeface="Times New Roman" panose="02020603050405020304" pitchFamily="18" charset="0"/>
              </a:rPr>
              <a:t>Objectives: </a:t>
            </a:r>
            <a:r>
              <a:rPr lang="en-GB" sz="2200" b="0" i="0" u="none" strike="noStrike" baseline="0" dirty="0">
                <a:solidFill>
                  <a:srgbClr val="000000"/>
                </a:solidFill>
                <a:latin typeface="Times New Roman" panose="02020603050405020304" pitchFamily="18" charset="0"/>
              </a:rPr>
              <a:t>This PhD project aims at assessing the potential of </a:t>
            </a:r>
            <a:r>
              <a:rPr lang="en-GB" sz="2200" b="1" i="0" u="none" strike="noStrike" baseline="0" dirty="0">
                <a:solidFill>
                  <a:srgbClr val="000000"/>
                </a:solidFill>
                <a:latin typeface="Times New Roman" panose="02020603050405020304" pitchFamily="18" charset="0"/>
              </a:rPr>
              <a:t>GaN</a:t>
            </a:r>
            <a:r>
              <a:rPr lang="en-GB" sz="2200" b="0" i="0" u="none" strike="noStrike" baseline="0" dirty="0">
                <a:solidFill>
                  <a:srgbClr val="000000"/>
                </a:solidFill>
                <a:latin typeface="Times New Roman" panose="02020603050405020304" pitchFamily="18" charset="0"/>
              </a:rPr>
              <a:t> as a material for the fabrication of fast and radiation-hard devices for HEP applications, including particle detection and read out electronics for current and future colliders.</a:t>
            </a:r>
          </a:p>
          <a:p>
            <a:pPr algn="l"/>
            <a:endParaRPr lang="en-GB" sz="1800" b="0" i="0" u="none" strike="noStrike" baseline="0" dirty="0">
              <a:solidFill>
                <a:srgbClr val="000000"/>
              </a:solidFill>
              <a:latin typeface="Times New Roman" panose="02020603050405020304" pitchFamily="18" charset="0"/>
            </a:endParaRPr>
          </a:p>
          <a:p>
            <a:pPr algn="l"/>
            <a:r>
              <a:rPr lang="en-GB" sz="2200" b="1" i="0" u="none" strike="noStrike" baseline="0" dirty="0">
                <a:solidFill>
                  <a:srgbClr val="000000"/>
                </a:solidFill>
                <a:latin typeface="Times New Roman" panose="02020603050405020304" pitchFamily="18" charset="0"/>
              </a:rPr>
              <a:t>Project description:</a:t>
            </a:r>
            <a:br>
              <a:rPr lang="en-GB" sz="2200" b="1" i="0" u="none" strike="noStrike" baseline="0" dirty="0">
                <a:solidFill>
                  <a:srgbClr val="000000"/>
                </a:solidFill>
                <a:latin typeface="Times New Roman" panose="02020603050405020304" pitchFamily="18" charset="0"/>
              </a:rPr>
            </a:br>
            <a:endParaRPr lang="en-GB" sz="2200" dirty="0">
              <a:solidFill>
                <a:srgbClr val="000000"/>
              </a:solidFill>
              <a:latin typeface="Times New Roman" panose="02020603050405020304" pitchFamily="18" charset="0"/>
            </a:endParaRPr>
          </a:p>
          <a:p>
            <a:pPr algn="just"/>
            <a:r>
              <a:rPr lang="en-GB" sz="2200" b="1" dirty="0">
                <a:solidFill>
                  <a:srgbClr val="000000"/>
                </a:solidFill>
                <a:latin typeface="Times New Roman" panose="02020603050405020304" pitchFamily="18" charset="0"/>
              </a:rPr>
              <a:t>1:</a:t>
            </a:r>
            <a:r>
              <a:rPr lang="en-GB" sz="2200" dirty="0">
                <a:solidFill>
                  <a:srgbClr val="000000"/>
                </a:solidFill>
                <a:latin typeface="Times New Roman" panose="02020603050405020304" pitchFamily="18" charset="0"/>
              </a:rPr>
              <a:t> investigation of </a:t>
            </a:r>
            <a:r>
              <a:rPr lang="en-GB" sz="2200" b="1" dirty="0">
                <a:solidFill>
                  <a:srgbClr val="000000"/>
                </a:solidFill>
                <a:latin typeface="Times New Roman" panose="02020603050405020304" pitchFamily="18" charset="0"/>
              </a:rPr>
              <a:t>GaN</a:t>
            </a:r>
            <a:r>
              <a:rPr lang="en-GB" sz="2200" dirty="0">
                <a:solidFill>
                  <a:srgbClr val="000000"/>
                </a:solidFill>
                <a:latin typeface="Times New Roman" panose="02020603050405020304" pitchFamily="18" charset="0"/>
              </a:rPr>
              <a:t> properties for HEP particle detection. Test and characterization of existing </a:t>
            </a:r>
            <a:r>
              <a:rPr lang="en-GB" sz="2200" b="1" dirty="0">
                <a:solidFill>
                  <a:srgbClr val="000000"/>
                </a:solidFill>
                <a:latin typeface="Times New Roman" panose="02020603050405020304" pitchFamily="18" charset="0"/>
              </a:rPr>
              <a:t>GaN</a:t>
            </a:r>
            <a:r>
              <a:rPr lang="en-GB" sz="2200" dirty="0">
                <a:solidFill>
                  <a:srgbClr val="000000"/>
                </a:solidFill>
                <a:latin typeface="Times New Roman" panose="02020603050405020304" pitchFamily="18" charset="0"/>
              </a:rPr>
              <a:t> devices before and after irradiation, to assess their suitability to HEP applications.</a:t>
            </a:r>
          </a:p>
          <a:p>
            <a:pPr algn="l"/>
            <a:endParaRPr lang="en-GB" sz="2200" b="1" i="0" u="none" strike="noStrike" baseline="0" dirty="0">
              <a:solidFill>
                <a:srgbClr val="000000"/>
              </a:solidFill>
              <a:latin typeface="Times New Roman" panose="02020603050405020304" pitchFamily="18" charset="0"/>
            </a:endParaRPr>
          </a:p>
          <a:p>
            <a:pPr algn="just"/>
            <a:r>
              <a:rPr lang="en-GB" sz="2200" b="1" i="0" u="none" strike="noStrike" baseline="0" dirty="0">
                <a:solidFill>
                  <a:srgbClr val="000000"/>
                </a:solidFill>
                <a:latin typeface="Times New Roman" panose="02020603050405020304" pitchFamily="18" charset="0"/>
              </a:rPr>
              <a:t>2: </a:t>
            </a:r>
            <a:r>
              <a:rPr lang="en-GB" sz="2200" i="0" u="none" strike="noStrike" baseline="0" dirty="0">
                <a:solidFill>
                  <a:srgbClr val="000000"/>
                </a:solidFill>
                <a:latin typeface="Times New Roman" panose="02020603050405020304" pitchFamily="18" charset="0"/>
              </a:rPr>
              <a:t>TCAD simulation of </a:t>
            </a:r>
            <a:r>
              <a:rPr lang="en-GB" sz="2200" b="1" i="0" u="none" strike="noStrike" baseline="0" dirty="0">
                <a:solidFill>
                  <a:srgbClr val="000000"/>
                </a:solidFill>
                <a:latin typeface="Times New Roman" panose="02020603050405020304" pitchFamily="18" charset="0"/>
              </a:rPr>
              <a:t>GaN</a:t>
            </a:r>
            <a:r>
              <a:rPr lang="en-GB" sz="2200" i="0" u="none" strike="noStrike" baseline="0" dirty="0">
                <a:solidFill>
                  <a:srgbClr val="000000"/>
                </a:solidFill>
                <a:latin typeface="Times New Roman" panose="02020603050405020304" pitchFamily="18" charset="0"/>
              </a:rPr>
              <a:t> devices to improve the modelling of radiation interaction and transport mechanisms. Effects of impact ionisation for the development of ultra fast timing detectors. </a:t>
            </a:r>
          </a:p>
          <a:p>
            <a:pPr algn="just"/>
            <a:r>
              <a:rPr lang="en-GB" sz="2200" dirty="0">
                <a:solidFill>
                  <a:srgbClr val="000000"/>
                </a:solidFill>
                <a:latin typeface="Times New Roman" panose="02020603050405020304" pitchFamily="18" charset="0"/>
              </a:rPr>
              <a:t>Design of a </a:t>
            </a:r>
            <a:r>
              <a:rPr lang="en-GB" sz="2200" b="1" dirty="0">
                <a:solidFill>
                  <a:srgbClr val="000000"/>
                </a:solidFill>
                <a:latin typeface="Times New Roman" panose="02020603050405020304" pitchFamily="18" charset="0"/>
              </a:rPr>
              <a:t>GaN</a:t>
            </a:r>
            <a:r>
              <a:rPr lang="en-GB" sz="2200" dirty="0">
                <a:solidFill>
                  <a:srgbClr val="000000"/>
                </a:solidFill>
                <a:latin typeface="Times New Roman" panose="02020603050405020304" pitchFamily="18" charset="0"/>
              </a:rPr>
              <a:t> sensor array to be interfaced with a custom CMOS ASIC developed at RAL.</a:t>
            </a:r>
            <a:endParaRPr lang="en-GB" sz="2200" i="0" u="none" strike="noStrike" baseline="0" dirty="0">
              <a:solidFill>
                <a:srgbClr val="000000"/>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66475C2A-225F-1041-BCCA-110992CEB0A8}"/>
              </a:ext>
            </a:extLst>
          </p:cNvPr>
          <p:cNvSpPr>
            <a:spLocks noGrp="1"/>
          </p:cNvSpPr>
          <p:nvPr>
            <p:ph type="sldNum" sz="quarter" idx="12"/>
          </p:nvPr>
        </p:nvSpPr>
        <p:spPr/>
        <p:txBody>
          <a:bodyPr/>
          <a:lstStyle/>
          <a:p>
            <a:fld id="{FE1F05A0-AF45-4932-8D74-6743A60135DE}" type="slidenum">
              <a:rPr lang="en-GB" smtClean="0"/>
              <a:t>3</a:t>
            </a:fld>
            <a:endParaRPr lang="en-GB" dirty="0"/>
          </a:p>
        </p:txBody>
      </p:sp>
    </p:spTree>
    <p:extLst>
      <p:ext uri="{BB962C8B-B14F-4D97-AF65-F5344CB8AC3E}">
        <p14:creationId xmlns:p14="http://schemas.microsoft.com/office/powerpoint/2010/main" val="310488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DDE978-96E0-6B43-5A75-B97B89151AD8}"/>
              </a:ext>
            </a:extLst>
          </p:cNvPr>
          <p:cNvPicPr>
            <a:picLocks noChangeAspect="1"/>
          </p:cNvPicPr>
          <p:nvPr/>
        </p:nvPicPr>
        <p:blipFill>
          <a:blip r:embed="rId2"/>
          <a:stretch>
            <a:fillRect/>
          </a:stretch>
        </p:blipFill>
        <p:spPr>
          <a:xfrm>
            <a:off x="3908708" y="1071515"/>
            <a:ext cx="4735974" cy="3899766"/>
          </a:xfrm>
          <a:prstGeom prst="rect">
            <a:avLst/>
          </a:prstGeom>
        </p:spPr>
      </p:pic>
      <p:sp>
        <p:nvSpPr>
          <p:cNvPr id="11" name="TextBox 10">
            <a:extLst>
              <a:ext uri="{FF2B5EF4-FFF2-40B4-BE49-F238E27FC236}">
                <a16:creationId xmlns:a16="http://schemas.microsoft.com/office/drawing/2014/main" id="{78C62091-E3AF-2605-E35E-782DE3F6BDAB}"/>
              </a:ext>
            </a:extLst>
          </p:cNvPr>
          <p:cNvSpPr txBox="1"/>
          <p:nvPr/>
        </p:nvSpPr>
        <p:spPr>
          <a:xfrm>
            <a:off x="214796" y="5085442"/>
            <a:ext cx="11853204" cy="1477328"/>
          </a:xfrm>
          <a:prstGeom prst="rect">
            <a:avLst/>
          </a:prstGeom>
          <a:noFill/>
        </p:spPr>
        <p:txBody>
          <a:bodyPr wrap="square" rtlCol="0">
            <a:spAutoFit/>
          </a:bodyPr>
          <a:lstStyle/>
          <a:p>
            <a:r>
              <a:rPr lang="en-GB" b="1" dirty="0">
                <a:solidFill>
                  <a:srgbClr val="000000"/>
                </a:solidFill>
                <a:ea typeface="Tahoma" panose="020B0604030504040204" pitchFamily="34" charset="0"/>
                <a:cs typeface="Tahoma" panose="020B0604030504040204" pitchFamily="34" charset="0"/>
              </a:rPr>
              <a:t>GaN is a III-V compound semiconductor, of elements from groups III and V in the PT</a:t>
            </a:r>
          </a:p>
          <a:p>
            <a:r>
              <a:rPr lang="en-GB" sz="1800" b="0" i="0" u="none" strike="noStrike" baseline="0" dirty="0">
                <a:solidFill>
                  <a:srgbClr val="000000"/>
                </a:solidFill>
                <a:ea typeface="Tahoma" panose="020B0604030504040204" pitchFamily="34" charset="0"/>
                <a:cs typeface="Tahoma" panose="020B0604030504040204" pitchFamily="34" charset="0"/>
              </a:rPr>
              <a:t>GaN is </a:t>
            </a:r>
            <a:r>
              <a:rPr lang="en-GB" dirty="0">
                <a:solidFill>
                  <a:srgbClr val="000000"/>
                </a:solidFill>
                <a:ea typeface="Tahoma" panose="020B0604030504040204" pitchFamily="34" charset="0"/>
                <a:cs typeface="Tahoma" panose="020B0604030504040204" pitchFamily="34" charset="0"/>
              </a:rPr>
              <a:t>usually s</a:t>
            </a:r>
            <a:r>
              <a:rPr lang="en-GB" sz="1800" b="0" i="0" u="none" strike="noStrike" baseline="0" dirty="0">
                <a:solidFill>
                  <a:srgbClr val="000000"/>
                </a:solidFill>
                <a:ea typeface="Tahoma" panose="020B0604030504040204" pitchFamily="34" charset="0"/>
                <a:cs typeface="Tahoma" panose="020B0604030504040204" pitchFamily="34" charset="0"/>
              </a:rPr>
              <a:t>ynthesized in the hexagonal wurtzite crystal structure with lattice constants a =  3.189Å and c =5.185Å (in Si a = 5.43Å)</a:t>
            </a:r>
          </a:p>
          <a:p>
            <a:r>
              <a:rPr lang="en-GB" dirty="0">
                <a:solidFill>
                  <a:srgbClr val="000000"/>
                </a:solidFill>
                <a:ea typeface="Tahoma" panose="020B0604030504040204" pitchFamily="34" charset="0"/>
                <a:cs typeface="Times New Roman" panose="02020603050405020304" pitchFamily="18" charset="0"/>
              </a:rPr>
              <a:t>The bandgap of GaN is around </a:t>
            </a:r>
            <a:r>
              <a:rPr lang="en-GB" b="1" dirty="0">
                <a:solidFill>
                  <a:srgbClr val="000000"/>
                </a:solidFill>
                <a:ea typeface="Tahoma" panose="020B0604030504040204" pitchFamily="34" charset="0"/>
                <a:cs typeface="Times New Roman" panose="02020603050405020304" pitchFamily="18" charset="0"/>
              </a:rPr>
              <a:t>3.4</a:t>
            </a:r>
            <a:r>
              <a:rPr lang="en-GB" dirty="0">
                <a:solidFill>
                  <a:srgbClr val="000000"/>
                </a:solidFill>
                <a:ea typeface="Tahoma" panose="020B0604030504040204" pitchFamily="34" charset="0"/>
                <a:cs typeface="Times New Roman" panose="02020603050405020304" pitchFamily="18" charset="0"/>
              </a:rPr>
              <a:t> eV (1.12 in Si), making it insensitive to visible light. Its </a:t>
            </a:r>
            <a:r>
              <a:rPr lang="en-GB" b="1" dirty="0">
                <a:solidFill>
                  <a:srgbClr val="000000"/>
                </a:solidFill>
                <a:ea typeface="Tahoma" panose="020B0604030504040204" pitchFamily="34" charset="0"/>
                <a:cs typeface="Times New Roman" panose="02020603050405020304" pitchFamily="18" charset="0"/>
              </a:rPr>
              <a:t>direct bandgap</a:t>
            </a:r>
            <a:r>
              <a:rPr lang="en-GB" dirty="0">
                <a:solidFill>
                  <a:srgbClr val="000000"/>
                </a:solidFill>
                <a:ea typeface="Tahoma" panose="020B0604030504040204" pitchFamily="34" charset="0"/>
                <a:cs typeface="Times New Roman" panose="02020603050405020304" pitchFamily="18" charset="0"/>
              </a:rPr>
              <a:t> favours light emission</a:t>
            </a:r>
            <a:endParaRPr lang="en-GB" sz="1800" b="0" i="0" u="none" strike="noStrike" baseline="0" dirty="0">
              <a:solidFill>
                <a:srgbClr val="000000"/>
              </a:solidFill>
              <a:ea typeface="Tahoma" panose="020B0604030504040204" pitchFamily="34" charset="0"/>
              <a:cs typeface="Tahoma" panose="020B0604030504040204" pitchFamily="34" charset="0"/>
            </a:endParaRPr>
          </a:p>
        </p:txBody>
      </p:sp>
      <p:pic>
        <p:nvPicPr>
          <p:cNvPr id="13" name="Picture 12" descr="A graph of a wave graph&#10;&#10;Description automatically generated with medium confidence">
            <a:extLst>
              <a:ext uri="{FF2B5EF4-FFF2-40B4-BE49-F238E27FC236}">
                <a16:creationId xmlns:a16="http://schemas.microsoft.com/office/drawing/2014/main" id="{05ECBE16-A7E1-E3DE-E0EE-374750BAD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2761002"/>
            <a:ext cx="2133599" cy="2064258"/>
          </a:xfrm>
          <a:prstGeom prst="rect">
            <a:avLst/>
          </a:prstGeom>
        </p:spPr>
      </p:pic>
      <p:pic>
        <p:nvPicPr>
          <p:cNvPr id="15" name="Picture 14" descr="A diagram of a graph&#10;&#10;Description automatically generated">
            <a:extLst>
              <a:ext uri="{FF2B5EF4-FFF2-40B4-BE49-F238E27FC236}">
                <a16:creationId xmlns:a16="http://schemas.microsoft.com/office/drawing/2014/main" id="{3965416D-6F8E-873E-260D-BECE9675A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986" y="963837"/>
            <a:ext cx="3098777" cy="1684854"/>
          </a:xfrm>
          <a:prstGeom prst="rect">
            <a:avLst/>
          </a:prstGeom>
        </p:spPr>
      </p:pic>
      <p:pic>
        <p:nvPicPr>
          <p:cNvPr id="18" name="Picture 17" descr="A graph of a graph of a function&#10;&#10;Description automatically generated with medium confidence">
            <a:extLst>
              <a:ext uri="{FF2B5EF4-FFF2-40B4-BE49-F238E27FC236}">
                <a16:creationId xmlns:a16="http://schemas.microsoft.com/office/drawing/2014/main" id="{C9C7CD5E-B4AE-EDB2-B813-8B4A8E4012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2424" y="765209"/>
            <a:ext cx="2090552" cy="2160893"/>
          </a:xfrm>
          <a:prstGeom prst="rect">
            <a:avLst/>
          </a:prstGeom>
        </p:spPr>
      </p:pic>
      <p:pic>
        <p:nvPicPr>
          <p:cNvPr id="20" name="Picture 19" descr="A diagram of energy and light&#10;&#10;Description automatically generated">
            <a:extLst>
              <a:ext uri="{FF2B5EF4-FFF2-40B4-BE49-F238E27FC236}">
                <a16:creationId xmlns:a16="http://schemas.microsoft.com/office/drawing/2014/main" id="{9A2E4D69-EC19-4881-FCEB-AFA374618D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2619" y="3009196"/>
            <a:ext cx="2914238" cy="1771070"/>
          </a:xfrm>
          <a:prstGeom prst="rect">
            <a:avLst/>
          </a:prstGeom>
        </p:spPr>
      </p:pic>
      <p:sp>
        <p:nvSpPr>
          <p:cNvPr id="3" name="Slide Number Placeholder 2">
            <a:extLst>
              <a:ext uri="{FF2B5EF4-FFF2-40B4-BE49-F238E27FC236}">
                <a16:creationId xmlns:a16="http://schemas.microsoft.com/office/drawing/2014/main" id="{80D04E50-22A2-3DF0-0D53-045F53A5C839}"/>
              </a:ext>
            </a:extLst>
          </p:cNvPr>
          <p:cNvSpPr>
            <a:spLocks noGrp="1"/>
          </p:cNvSpPr>
          <p:nvPr>
            <p:ph type="sldNum" sz="quarter" idx="12"/>
          </p:nvPr>
        </p:nvSpPr>
        <p:spPr/>
        <p:txBody>
          <a:bodyPr/>
          <a:lstStyle/>
          <a:p>
            <a:fld id="{FE1F05A0-AF45-4932-8D74-6743A60135DE}" type="slidenum">
              <a:rPr lang="en-GB" smtClean="0"/>
              <a:t>4</a:t>
            </a:fld>
            <a:endParaRPr lang="en-GB" dirty="0"/>
          </a:p>
        </p:txBody>
      </p:sp>
      <p:sp>
        <p:nvSpPr>
          <p:cNvPr id="5" name="TextBox 4">
            <a:extLst>
              <a:ext uri="{FF2B5EF4-FFF2-40B4-BE49-F238E27FC236}">
                <a16:creationId xmlns:a16="http://schemas.microsoft.com/office/drawing/2014/main" id="{18E5903B-2DDD-7B34-A325-E3026ED1B477}"/>
              </a:ext>
            </a:extLst>
          </p:cNvPr>
          <p:cNvSpPr txBox="1"/>
          <p:nvPr/>
        </p:nvSpPr>
        <p:spPr>
          <a:xfrm>
            <a:off x="4339684" y="726321"/>
            <a:ext cx="1457515" cy="307777"/>
          </a:xfrm>
          <a:prstGeom prst="rect">
            <a:avLst/>
          </a:prstGeom>
          <a:noFill/>
        </p:spPr>
        <p:txBody>
          <a:bodyPr wrap="square">
            <a:spAutoFit/>
          </a:bodyPr>
          <a:lstStyle/>
          <a:p>
            <a:r>
              <a:rPr lang="en-GB" sz="1400" dirty="0">
                <a:solidFill>
                  <a:srgbClr val="000000"/>
                </a:solidFill>
                <a:latin typeface="Tahoma" panose="020B0604030504040204" pitchFamily="34" charset="0"/>
                <a:ea typeface="Tahoma" panose="020B0604030504040204" pitchFamily="34" charset="0"/>
                <a:cs typeface="Tahoma" panose="020B0604030504040204" pitchFamily="34" charset="0"/>
              </a:rPr>
              <a:t>Diamond - Si</a:t>
            </a:r>
            <a:endParaRPr lang="en-GB" sz="1400" dirty="0"/>
          </a:p>
        </p:txBody>
      </p:sp>
      <p:sp>
        <p:nvSpPr>
          <p:cNvPr id="6" name="TextBox 5">
            <a:extLst>
              <a:ext uri="{FF2B5EF4-FFF2-40B4-BE49-F238E27FC236}">
                <a16:creationId xmlns:a16="http://schemas.microsoft.com/office/drawing/2014/main" id="{19DD183D-4F7F-6367-B3C5-3DB8BC6714AA}"/>
              </a:ext>
            </a:extLst>
          </p:cNvPr>
          <p:cNvSpPr txBox="1"/>
          <p:nvPr/>
        </p:nvSpPr>
        <p:spPr>
          <a:xfrm>
            <a:off x="4089220" y="4631067"/>
            <a:ext cx="1789398" cy="307777"/>
          </a:xfrm>
          <a:prstGeom prst="rect">
            <a:avLst/>
          </a:prstGeom>
          <a:noFill/>
        </p:spPr>
        <p:txBody>
          <a:bodyPr wrap="square">
            <a:spAutoFit/>
          </a:bodyPr>
          <a:lstStyle/>
          <a:p>
            <a:r>
              <a:rPr lang="en-GB" sz="1400" dirty="0">
                <a:solidFill>
                  <a:srgbClr val="000000"/>
                </a:solidFill>
                <a:latin typeface="Tahoma" panose="020B0604030504040204" pitchFamily="34" charset="0"/>
                <a:ea typeface="Tahoma" panose="020B0604030504040204" pitchFamily="34" charset="0"/>
                <a:cs typeface="Tahoma" panose="020B0604030504040204" pitchFamily="34" charset="0"/>
              </a:rPr>
              <a:t>Wurtzite - GaN</a:t>
            </a:r>
            <a:endParaRPr lang="en-GB" sz="1400" dirty="0"/>
          </a:p>
        </p:txBody>
      </p:sp>
      <p:sp>
        <p:nvSpPr>
          <p:cNvPr id="7" name="TextBox 6">
            <a:extLst>
              <a:ext uri="{FF2B5EF4-FFF2-40B4-BE49-F238E27FC236}">
                <a16:creationId xmlns:a16="http://schemas.microsoft.com/office/drawing/2014/main" id="{517402FE-0648-A380-7034-C7C7229C991E}"/>
              </a:ext>
            </a:extLst>
          </p:cNvPr>
          <p:cNvSpPr txBox="1"/>
          <p:nvPr/>
        </p:nvSpPr>
        <p:spPr>
          <a:xfrm>
            <a:off x="9033398" y="4494028"/>
            <a:ext cx="1290882" cy="369332"/>
          </a:xfrm>
          <a:prstGeom prst="rect">
            <a:avLst/>
          </a:prstGeom>
          <a:noFill/>
        </p:spPr>
        <p:txBody>
          <a:bodyPr wrap="square">
            <a:spAutoFit/>
          </a:bodyPr>
          <a:lstStyle/>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GaN</a:t>
            </a:r>
            <a:endParaRPr lang="en-GB" dirty="0"/>
          </a:p>
        </p:txBody>
      </p:sp>
      <p:sp>
        <p:nvSpPr>
          <p:cNvPr id="4" name="TextBox 3">
            <a:extLst>
              <a:ext uri="{FF2B5EF4-FFF2-40B4-BE49-F238E27FC236}">
                <a16:creationId xmlns:a16="http://schemas.microsoft.com/office/drawing/2014/main" id="{CE75DCF9-56F3-999F-5133-092C997BF522}"/>
              </a:ext>
            </a:extLst>
          </p:cNvPr>
          <p:cNvSpPr txBox="1"/>
          <p:nvPr/>
        </p:nvSpPr>
        <p:spPr>
          <a:xfrm>
            <a:off x="333723" y="106295"/>
            <a:ext cx="11524553" cy="369332"/>
          </a:xfrm>
          <a:prstGeom prst="rect">
            <a:avLst/>
          </a:prstGeom>
          <a:noFill/>
        </p:spPr>
        <p:txBody>
          <a:bodyPr wrap="square" rtlCol="0">
            <a:spAutoFit/>
          </a:bodyPr>
          <a:lstStyle/>
          <a:p>
            <a:pPr algn="ctr"/>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GaN properties</a:t>
            </a:r>
            <a:endParaRPr lang="en-GB" sz="18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135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graph&#10;&#10;Description automatically generated">
            <a:extLst>
              <a:ext uri="{FF2B5EF4-FFF2-40B4-BE49-F238E27FC236}">
                <a16:creationId xmlns:a16="http://schemas.microsoft.com/office/drawing/2014/main" id="{092E9262-D50D-121B-E19D-56F988C83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347" y="1355496"/>
            <a:ext cx="4400865" cy="3141216"/>
          </a:xfrm>
          <a:prstGeom prst="rect">
            <a:avLst/>
          </a:prstGeom>
        </p:spPr>
      </p:pic>
      <p:pic>
        <p:nvPicPr>
          <p:cNvPr id="12" name="Picture 11">
            <a:extLst>
              <a:ext uri="{FF2B5EF4-FFF2-40B4-BE49-F238E27FC236}">
                <a16:creationId xmlns:a16="http://schemas.microsoft.com/office/drawing/2014/main" id="{AFA0BE2A-2E23-1D0A-4266-7494F53823D6}"/>
              </a:ext>
            </a:extLst>
          </p:cNvPr>
          <p:cNvPicPr>
            <a:picLocks noChangeAspect="1"/>
          </p:cNvPicPr>
          <p:nvPr/>
        </p:nvPicPr>
        <p:blipFill>
          <a:blip r:embed="rId3"/>
          <a:stretch>
            <a:fillRect/>
          </a:stretch>
        </p:blipFill>
        <p:spPr>
          <a:xfrm>
            <a:off x="8459448" y="293301"/>
            <a:ext cx="3286125" cy="4581525"/>
          </a:xfrm>
          <a:prstGeom prst="rect">
            <a:avLst/>
          </a:prstGeom>
        </p:spPr>
      </p:pic>
      <p:sp>
        <p:nvSpPr>
          <p:cNvPr id="13" name="TextBox 12">
            <a:extLst>
              <a:ext uri="{FF2B5EF4-FFF2-40B4-BE49-F238E27FC236}">
                <a16:creationId xmlns:a16="http://schemas.microsoft.com/office/drawing/2014/main" id="{3962315C-4896-E1A2-DE90-122D51D29714}"/>
              </a:ext>
            </a:extLst>
          </p:cNvPr>
          <p:cNvSpPr txBox="1"/>
          <p:nvPr/>
        </p:nvSpPr>
        <p:spPr>
          <a:xfrm>
            <a:off x="333723" y="4888078"/>
            <a:ext cx="11524553" cy="1200329"/>
          </a:xfrm>
          <a:prstGeom prst="rect">
            <a:avLst/>
          </a:prstGeom>
          <a:noFill/>
        </p:spPr>
        <p:txBody>
          <a:bodyPr wrap="square" rtlCol="0">
            <a:spAutoFit/>
          </a:bodyPr>
          <a:lstStyle/>
          <a:p>
            <a:r>
              <a:rPr lang="en-GB" dirty="0">
                <a:solidFill>
                  <a:srgbClr val="000000"/>
                </a:solidFill>
                <a:ea typeface="Tahoma" panose="020B0604030504040204" pitchFamily="34" charset="0"/>
                <a:cs typeface="Times New Roman" panose="02020603050405020304" pitchFamily="18" charset="0"/>
              </a:rPr>
              <a:t>GaN is an established technology in high-power and RF electronics and leading material for UV photodetectors</a:t>
            </a:r>
            <a:r>
              <a:rPr lang="en-GB" baseline="30000" dirty="0">
                <a:solidFill>
                  <a:srgbClr val="000000"/>
                </a:solidFill>
                <a:ea typeface="Tahoma" panose="020B0604030504040204" pitchFamily="34" charset="0"/>
                <a:cs typeface="Times New Roman" panose="02020603050405020304" pitchFamily="18" charset="0"/>
              </a:rPr>
              <a:t>*</a:t>
            </a:r>
            <a:r>
              <a:rPr lang="en-GB" dirty="0">
                <a:solidFill>
                  <a:srgbClr val="000000"/>
                </a:solidFill>
                <a:ea typeface="Tahoma" panose="020B0604030504040204" pitchFamily="34" charset="0"/>
                <a:cs typeface="Times New Roman" panose="02020603050405020304" pitchFamily="18" charset="0"/>
              </a:rPr>
              <a:t>.</a:t>
            </a:r>
          </a:p>
          <a:p>
            <a:r>
              <a:rPr lang="en-GB" sz="1800" b="0" i="0" u="none" strike="noStrike" baseline="0" dirty="0">
                <a:solidFill>
                  <a:srgbClr val="000000"/>
                </a:solidFill>
                <a:ea typeface="Tahoma" panose="020B0604030504040204" pitchFamily="34" charset="0"/>
                <a:cs typeface="Times New Roman" panose="02020603050405020304" pitchFamily="18" charset="0"/>
              </a:rPr>
              <a:t>It is currently being investigated for </a:t>
            </a:r>
            <a:r>
              <a:rPr lang="en-GB" sz="1800" b="1" i="0" u="none" strike="noStrike" baseline="0" dirty="0">
                <a:solidFill>
                  <a:srgbClr val="000000"/>
                </a:solidFill>
                <a:ea typeface="Tahoma" panose="020B0604030504040204" pitchFamily="34" charset="0"/>
                <a:cs typeface="Times New Roman" panose="02020603050405020304" pitchFamily="18" charset="0"/>
              </a:rPr>
              <a:t>ionising radiation </a:t>
            </a:r>
            <a:r>
              <a:rPr lang="en-GB" sz="1800" b="0" i="0" u="none" strike="noStrike" baseline="0" dirty="0">
                <a:solidFill>
                  <a:srgbClr val="000000"/>
                </a:solidFill>
                <a:ea typeface="Tahoma" panose="020B0604030504040204" pitchFamily="34" charset="0"/>
                <a:cs typeface="Times New Roman" panose="02020603050405020304" pitchFamily="18" charset="0"/>
              </a:rPr>
              <a:t>applications: the mean ionization energy is 8.9 eV (in Si is 3.6 eV)</a:t>
            </a:r>
          </a:p>
          <a:p>
            <a:r>
              <a:rPr lang="en-GB" b="1" dirty="0">
                <a:solidFill>
                  <a:srgbClr val="000000"/>
                </a:solidFill>
                <a:highlight>
                  <a:srgbClr val="00FF00"/>
                </a:highlight>
                <a:ea typeface="Cambria Math" panose="02040503050406030204" pitchFamily="18" charset="0"/>
                <a:cs typeface="Times New Roman" panose="02020603050405020304" pitchFamily="18" charset="0"/>
              </a:rPr>
              <a:t>⇒</a:t>
            </a:r>
            <a:r>
              <a:rPr lang="en-GB" b="1" dirty="0">
                <a:solidFill>
                  <a:srgbClr val="000000"/>
                </a:solidFill>
                <a:ea typeface="Tahoma" panose="020B0604030504040204" pitchFamily="34" charset="0"/>
                <a:cs typeface="Times New Roman" panose="02020603050405020304" pitchFamily="18" charset="0"/>
              </a:rPr>
              <a:t> </a:t>
            </a:r>
            <a:r>
              <a:rPr lang="en-GB" dirty="0">
                <a:solidFill>
                  <a:srgbClr val="000000"/>
                </a:solidFill>
                <a:ea typeface="Tahoma" panose="020B0604030504040204" pitchFamily="34" charset="0"/>
                <a:cs typeface="Times New Roman" panose="02020603050405020304" pitchFamily="18" charset="0"/>
              </a:rPr>
              <a:t>For particle detection, given the GaN higher density </a:t>
            </a:r>
            <a:r>
              <a:rPr lang="en-GB" dirty="0" err="1">
                <a:solidFill>
                  <a:srgbClr val="000000"/>
                </a:solidFill>
                <a:ea typeface="Tahoma" panose="020B0604030504040204" pitchFamily="34" charset="0"/>
                <a:cs typeface="Times New Roman" panose="02020603050405020304" pitchFamily="18" charset="0"/>
              </a:rPr>
              <a:t>w.r.t.</a:t>
            </a:r>
            <a:r>
              <a:rPr lang="en-GB" dirty="0">
                <a:solidFill>
                  <a:srgbClr val="000000"/>
                </a:solidFill>
                <a:ea typeface="Tahoma" panose="020B0604030504040204" pitchFamily="34" charset="0"/>
                <a:cs typeface="Times New Roman" panose="02020603050405020304" pitchFamily="18" charset="0"/>
              </a:rPr>
              <a:t> silicon (6.2 / 2.3 g cm</a:t>
            </a:r>
            <a:r>
              <a:rPr lang="en-GB" baseline="30000" dirty="0">
                <a:solidFill>
                  <a:srgbClr val="000000"/>
                </a:solidFill>
                <a:ea typeface="Tahoma" panose="020B0604030504040204" pitchFamily="34" charset="0"/>
                <a:cs typeface="Times New Roman" panose="02020603050405020304" pitchFamily="18" charset="0"/>
              </a:rPr>
              <a:t>-3</a:t>
            </a:r>
            <a:r>
              <a:rPr lang="en-GB" dirty="0">
                <a:solidFill>
                  <a:srgbClr val="000000"/>
                </a:solidFill>
                <a:ea typeface="Tahoma" panose="020B0604030504040204" pitchFamily="34" charset="0"/>
                <a:cs typeface="Times New Roman" panose="02020603050405020304" pitchFamily="18" charset="0"/>
              </a:rPr>
              <a:t>) the Most Probable Value (MPV) signal created by a Minimum Ionising Particle is similar in both materials</a:t>
            </a:r>
            <a:endParaRPr lang="en-GB" sz="1800" b="0" i="0" u="none" strike="noStrike" baseline="0" dirty="0">
              <a:solidFill>
                <a:srgbClr val="000000"/>
              </a:solidFill>
              <a:ea typeface="Tahoma" panose="020B060403050404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DE957BE-B7DF-BA89-478B-023CA437B9E4}"/>
              </a:ext>
            </a:extLst>
          </p:cNvPr>
          <p:cNvSpPr txBox="1"/>
          <p:nvPr/>
        </p:nvSpPr>
        <p:spPr>
          <a:xfrm>
            <a:off x="333723" y="106295"/>
            <a:ext cx="11524553" cy="369332"/>
          </a:xfrm>
          <a:prstGeom prst="rect">
            <a:avLst/>
          </a:prstGeom>
          <a:noFill/>
        </p:spPr>
        <p:txBody>
          <a:bodyPr wrap="square" rtlCol="0">
            <a:spAutoFit/>
          </a:bodyPr>
          <a:lstStyle/>
          <a:p>
            <a:pPr algn="ctr"/>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GaN properties</a:t>
            </a:r>
            <a:endParaRPr lang="en-GB" sz="18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DC5A6499-23D9-009E-38A9-8ADBCE5054EC}"/>
              </a:ext>
            </a:extLst>
          </p:cNvPr>
          <p:cNvSpPr>
            <a:spLocks noGrp="1"/>
          </p:cNvSpPr>
          <p:nvPr>
            <p:ph type="sldNum" sz="quarter" idx="12"/>
          </p:nvPr>
        </p:nvSpPr>
        <p:spPr/>
        <p:txBody>
          <a:bodyPr/>
          <a:lstStyle/>
          <a:p>
            <a:fld id="{FE1F05A0-AF45-4932-8D74-6743A60135DE}" type="slidenum">
              <a:rPr lang="en-GB" smtClean="0"/>
              <a:t>5</a:t>
            </a:fld>
            <a:endParaRPr lang="en-GB" dirty="0"/>
          </a:p>
        </p:txBody>
      </p:sp>
      <p:pic>
        <p:nvPicPr>
          <p:cNvPr id="4" name="Picture 3">
            <a:extLst>
              <a:ext uri="{FF2B5EF4-FFF2-40B4-BE49-F238E27FC236}">
                <a16:creationId xmlns:a16="http://schemas.microsoft.com/office/drawing/2014/main" id="{2995891E-929B-72DC-DB8E-733BD2E94A1E}"/>
              </a:ext>
            </a:extLst>
          </p:cNvPr>
          <p:cNvPicPr>
            <a:picLocks noChangeAspect="1"/>
          </p:cNvPicPr>
          <p:nvPr/>
        </p:nvPicPr>
        <p:blipFill rotWithShape="1">
          <a:blip r:embed="rId4"/>
          <a:srcRect l="25133" r="22341"/>
          <a:stretch/>
        </p:blipFill>
        <p:spPr>
          <a:xfrm>
            <a:off x="3840790" y="935383"/>
            <a:ext cx="1116018" cy="1416483"/>
          </a:xfrm>
          <a:prstGeom prst="rect">
            <a:avLst/>
          </a:prstGeom>
        </p:spPr>
      </p:pic>
      <p:sp>
        <p:nvSpPr>
          <p:cNvPr id="5" name="TextBox 4">
            <a:extLst>
              <a:ext uri="{FF2B5EF4-FFF2-40B4-BE49-F238E27FC236}">
                <a16:creationId xmlns:a16="http://schemas.microsoft.com/office/drawing/2014/main" id="{11AFDDC8-193B-8946-765E-694F070ECAC3}"/>
              </a:ext>
            </a:extLst>
          </p:cNvPr>
          <p:cNvSpPr txBox="1"/>
          <p:nvPr/>
        </p:nvSpPr>
        <p:spPr>
          <a:xfrm>
            <a:off x="10479314" y="2097901"/>
            <a:ext cx="749860" cy="276999"/>
          </a:xfrm>
          <a:prstGeom prst="rect">
            <a:avLst/>
          </a:prstGeom>
          <a:noFill/>
        </p:spPr>
        <p:txBody>
          <a:bodyPr wrap="square" rtlCol="0">
            <a:spAutoFit/>
          </a:bodyPr>
          <a:lstStyle/>
          <a:p>
            <a:r>
              <a:rPr lang="en-GB" sz="1200" b="1" i="0" u="none" strike="noStrike" baseline="0" dirty="0">
                <a:solidFill>
                  <a:srgbClr val="0070C0"/>
                </a:solidFill>
                <a:latin typeface="Tahoma" panose="020B0604030504040204" pitchFamily="34" charset="0"/>
                <a:ea typeface="Tahoma" panose="020B0604030504040204" pitchFamily="34" charset="0"/>
                <a:cs typeface="Tahoma" panose="020B0604030504040204" pitchFamily="34" charset="0"/>
              </a:rPr>
              <a:t>GaN</a:t>
            </a:r>
          </a:p>
        </p:txBody>
      </p:sp>
      <p:sp>
        <p:nvSpPr>
          <p:cNvPr id="7" name="Oval 6">
            <a:extLst>
              <a:ext uri="{FF2B5EF4-FFF2-40B4-BE49-F238E27FC236}">
                <a16:creationId xmlns:a16="http://schemas.microsoft.com/office/drawing/2014/main" id="{EFC32695-984B-AF24-0113-2DF6ECAAED94}"/>
              </a:ext>
            </a:extLst>
          </p:cNvPr>
          <p:cNvSpPr/>
          <p:nvPr/>
        </p:nvSpPr>
        <p:spPr>
          <a:xfrm>
            <a:off x="1712686" y="2175040"/>
            <a:ext cx="377371" cy="263360"/>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B986D557-A336-D583-083B-DDB0BCA43F22}"/>
              </a:ext>
            </a:extLst>
          </p:cNvPr>
          <p:cNvCxnSpPr>
            <a:cxnSpLocks/>
            <a:stCxn id="4" idx="1"/>
            <a:endCxn id="7" idx="6"/>
          </p:cNvCxnSpPr>
          <p:nvPr/>
        </p:nvCxnSpPr>
        <p:spPr>
          <a:xfrm flipH="1">
            <a:off x="2090057" y="1643625"/>
            <a:ext cx="1750733" cy="663095"/>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25959BE-54F3-FE83-8899-1347801200ED}"/>
              </a:ext>
            </a:extLst>
          </p:cNvPr>
          <p:cNvPicPr>
            <a:picLocks noChangeAspect="1"/>
          </p:cNvPicPr>
          <p:nvPr/>
        </p:nvPicPr>
        <p:blipFill>
          <a:blip r:embed="rId5"/>
          <a:stretch>
            <a:fillRect/>
          </a:stretch>
        </p:blipFill>
        <p:spPr>
          <a:xfrm>
            <a:off x="5306238" y="1368643"/>
            <a:ext cx="1963902" cy="1745691"/>
          </a:xfrm>
          <a:prstGeom prst="rect">
            <a:avLst/>
          </a:prstGeom>
        </p:spPr>
      </p:pic>
      <p:sp>
        <p:nvSpPr>
          <p:cNvPr id="10" name="Oval 9">
            <a:extLst>
              <a:ext uri="{FF2B5EF4-FFF2-40B4-BE49-F238E27FC236}">
                <a16:creationId xmlns:a16="http://schemas.microsoft.com/office/drawing/2014/main" id="{A86D1C69-65C3-0D67-BD0C-B623BD69EBD7}"/>
              </a:ext>
            </a:extLst>
          </p:cNvPr>
          <p:cNvSpPr/>
          <p:nvPr/>
        </p:nvSpPr>
        <p:spPr>
          <a:xfrm>
            <a:off x="10393362" y="2283108"/>
            <a:ext cx="128187" cy="1298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77A16FD-3C60-0648-FACF-033EC7F1681F}"/>
              </a:ext>
            </a:extLst>
          </p:cNvPr>
          <p:cNvSpPr txBox="1"/>
          <p:nvPr/>
        </p:nvSpPr>
        <p:spPr>
          <a:xfrm>
            <a:off x="5201741" y="937640"/>
            <a:ext cx="3214620" cy="338554"/>
          </a:xfrm>
          <a:prstGeom prst="rect">
            <a:avLst/>
          </a:prstGeom>
          <a:noFill/>
        </p:spPr>
        <p:txBody>
          <a:bodyPr wrap="square">
            <a:spAutoFit/>
          </a:bodyPr>
          <a:lstStyle/>
          <a:p>
            <a:r>
              <a:rPr lang="en-GB" sz="16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GaN blue LED – </a:t>
            </a:r>
            <a:r>
              <a:rPr lang="en-GB" sz="16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Nobel Prize 2014</a:t>
            </a:r>
            <a:endParaRPr lang="en-GB" sz="1600" b="1" dirty="0"/>
          </a:p>
        </p:txBody>
      </p:sp>
      <p:sp>
        <p:nvSpPr>
          <p:cNvPr id="18" name="TextBox 17">
            <a:extLst>
              <a:ext uri="{FF2B5EF4-FFF2-40B4-BE49-F238E27FC236}">
                <a16:creationId xmlns:a16="http://schemas.microsoft.com/office/drawing/2014/main" id="{EA6E9C0F-9903-B511-0C9A-375CBFB1E3AE}"/>
              </a:ext>
            </a:extLst>
          </p:cNvPr>
          <p:cNvSpPr txBox="1"/>
          <p:nvPr/>
        </p:nvSpPr>
        <p:spPr>
          <a:xfrm>
            <a:off x="384522" y="6076785"/>
            <a:ext cx="10588277" cy="261610"/>
          </a:xfrm>
          <a:prstGeom prst="rect">
            <a:avLst/>
          </a:prstGeom>
          <a:noFill/>
        </p:spPr>
        <p:txBody>
          <a:bodyPr wrap="square">
            <a:spAutoFit/>
          </a:bodyPr>
          <a:lstStyle/>
          <a:p>
            <a:r>
              <a:rPr lang="en-GB" sz="1100" baseline="30000" dirty="0"/>
              <a:t>*</a:t>
            </a:r>
            <a:r>
              <a:rPr lang="en-GB" sz="1100" dirty="0"/>
              <a:t>H. Xue, C. Storey, J.-P. Noel, R. Griffin. IEEE Can. Conf. Elect. Comp. Eng., August 6-9, Kingston, ON, Canada, 2024</a:t>
            </a:r>
          </a:p>
        </p:txBody>
      </p:sp>
    </p:spTree>
    <p:extLst>
      <p:ext uri="{BB962C8B-B14F-4D97-AF65-F5344CB8AC3E}">
        <p14:creationId xmlns:p14="http://schemas.microsoft.com/office/powerpoint/2010/main" val="243035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77A807-6F3B-AB6D-9F7A-EEBEF1566EBD}"/>
              </a:ext>
            </a:extLst>
          </p:cNvPr>
          <p:cNvPicPr>
            <a:picLocks noChangeAspect="1"/>
          </p:cNvPicPr>
          <p:nvPr/>
        </p:nvPicPr>
        <p:blipFill>
          <a:blip r:embed="rId2"/>
          <a:stretch>
            <a:fillRect/>
          </a:stretch>
        </p:blipFill>
        <p:spPr>
          <a:xfrm>
            <a:off x="1387134" y="787703"/>
            <a:ext cx="3416987" cy="3325379"/>
          </a:xfrm>
          <a:prstGeom prst="rect">
            <a:avLst/>
          </a:prstGeom>
        </p:spPr>
      </p:pic>
      <p:sp>
        <p:nvSpPr>
          <p:cNvPr id="8" name="TextBox 7">
            <a:extLst>
              <a:ext uri="{FF2B5EF4-FFF2-40B4-BE49-F238E27FC236}">
                <a16:creationId xmlns:a16="http://schemas.microsoft.com/office/drawing/2014/main" id="{C9780F7C-2174-C52F-25C9-8984C17F5FEB}"/>
              </a:ext>
            </a:extLst>
          </p:cNvPr>
          <p:cNvSpPr txBox="1"/>
          <p:nvPr/>
        </p:nvSpPr>
        <p:spPr>
          <a:xfrm>
            <a:off x="460343" y="4699117"/>
            <a:ext cx="11044767" cy="1477328"/>
          </a:xfrm>
          <a:prstGeom prst="rect">
            <a:avLst/>
          </a:prstGeom>
          <a:noFill/>
        </p:spPr>
        <p:txBody>
          <a:bodyPr wrap="square">
            <a:spAutoFit/>
          </a:bodyPr>
          <a:lstStyle/>
          <a:p>
            <a:pPr algn="just"/>
            <a:r>
              <a:rPr lang="en-GB" sz="1800" b="0" i="0" u="none" strike="noStrike" baseline="0" dirty="0">
                <a:solidFill>
                  <a:srgbClr val="000000"/>
                </a:solidFill>
                <a:ea typeface="Tahoma" panose="020B0604030504040204" pitchFamily="34" charset="0"/>
                <a:cs typeface="Times New Roman" panose="02020603050405020304" pitchFamily="18" charset="0"/>
              </a:rPr>
              <a:t>The GaN mean displacement energy threshold is </a:t>
            </a:r>
            <a:r>
              <a:rPr lang="en-GB" sz="1800" b="0" i="0" u="none" strike="noStrike" baseline="0" dirty="0">
                <a:solidFill>
                  <a:srgbClr val="000000"/>
                </a:solidFill>
                <a:ea typeface="Tahoma" panose="020B0604030504040204" pitchFamily="34" charset="0"/>
                <a:cs typeface="Times New Roman" panose="02020603050405020304" pitchFamily="18" charset="0"/>
                <a:sym typeface="Symbol" panose="05050102010706020507" pitchFamily="18" charset="2"/>
              </a:rPr>
              <a:t></a:t>
            </a:r>
            <a:r>
              <a:rPr lang="en-GB" sz="1800" b="0" i="0" u="none" strike="noStrike" baseline="30000" dirty="0">
                <a:solidFill>
                  <a:srgbClr val="000000"/>
                </a:solidFill>
                <a:ea typeface="Tahoma" panose="020B0604030504040204" pitchFamily="34" charset="0"/>
                <a:cs typeface="Times New Roman" panose="02020603050405020304" pitchFamily="18" charset="0"/>
                <a:sym typeface="Symbol" panose="05050102010706020507" pitchFamily="18" charset="2"/>
              </a:rPr>
              <a:t>-1</a:t>
            </a:r>
            <a:r>
              <a:rPr lang="en-GB" sz="1800" b="0" i="0" u="none" strike="noStrike" baseline="0" dirty="0">
                <a:solidFill>
                  <a:srgbClr val="000000"/>
                </a:solidFill>
                <a:ea typeface="Tahoma" panose="020B0604030504040204" pitchFamily="34" charset="0"/>
                <a:cs typeface="Times New Roman" panose="02020603050405020304" pitchFamily="18" charset="0"/>
                <a:sym typeface="Symbol" panose="05050102010706020507" pitchFamily="18" charset="2"/>
              </a:rPr>
              <a:t> to lattice parameter: in GaN </a:t>
            </a:r>
            <a:r>
              <a:rPr lang="en-GB" sz="1800" b="0" i="0" u="none" strike="noStrike" baseline="0" dirty="0">
                <a:solidFill>
                  <a:srgbClr val="000000"/>
                </a:solidFill>
                <a:ea typeface="Cambria Math" panose="02040503050406030204" pitchFamily="18" charset="0"/>
                <a:cs typeface="Times New Roman" panose="02020603050405020304" pitchFamily="18" charset="0"/>
                <a:sym typeface="Symbol" panose="05050102010706020507" pitchFamily="18" charset="2"/>
              </a:rPr>
              <a:t>≃ 20</a:t>
            </a:r>
            <a:r>
              <a:rPr lang="en-GB" sz="1800" b="0" i="0" u="none" strike="noStrike" baseline="0" dirty="0">
                <a:solidFill>
                  <a:srgbClr val="000000"/>
                </a:solidFill>
                <a:ea typeface="Tahoma" panose="020B0604030504040204" pitchFamily="34" charset="0"/>
                <a:cs typeface="Times New Roman" panose="02020603050405020304" pitchFamily="18" charset="0"/>
              </a:rPr>
              <a:t> eV (in Si is </a:t>
            </a:r>
            <a:r>
              <a:rPr lang="en-GB" sz="1800" b="0" i="0" u="none" strike="noStrike" baseline="0" dirty="0">
                <a:solidFill>
                  <a:srgbClr val="000000"/>
                </a:solidFill>
                <a:ea typeface="Cambria Math" panose="02040503050406030204" pitchFamily="18" charset="0"/>
                <a:cs typeface="Times New Roman" panose="02020603050405020304" pitchFamily="18" charset="0"/>
                <a:sym typeface="Symbol" panose="05050102010706020507" pitchFamily="18" charset="2"/>
              </a:rPr>
              <a:t>≃ 10-15</a:t>
            </a:r>
            <a:r>
              <a:rPr lang="en-GB" sz="1800" b="0" i="0" u="none" strike="noStrike" baseline="0" dirty="0">
                <a:solidFill>
                  <a:srgbClr val="000000"/>
                </a:solidFill>
                <a:ea typeface="Tahoma" panose="020B0604030504040204" pitchFamily="34" charset="0"/>
                <a:cs typeface="Times New Roman" panose="02020603050405020304" pitchFamily="18" charset="0"/>
              </a:rPr>
              <a:t> eV)</a:t>
            </a:r>
            <a:endParaRPr lang="en-GB" sz="1800" b="0" i="0" u="none" strike="noStrike" baseline="0" dirty="0">
              <a:solidFill>
                <a:srgbClr val="000000"/>
              </a:solidFill>
              <a:highlight>
                <a:srgbClr val="00FF00"/>
              </a:highlight>
              <a:ea typeface="Tahoma" panose="020B0604030504040204" pitchFamily="34" charset="0"/>
              <a:cs typeface="Times New Roman" panose="02020603050405020304" pitchFamily="18" charset="0"/>
            </a:endParaRPr>
          </a:p>
          <a:p>
            <a:pPr algn="just"/>
            <a:r>
              <a:rPr lang="en-GB" sz="1800" b="0" i="0" u="none" strike="noStrike" baseline="0" dirty="0">
                <a:solidFill>
                  <a:srgbClr val="000000"/>
                </a:solidFill>
                <a:highlight>
                  <a:srgbClr val="00FF00"/>
                </a:highlight>
                <a:ea typeface="Cambria Math" panose="02040503050406030204" pitchFamily="18" charset="0"/>
              </a:rPr>
              <a:t>⇒</a:t>
            </a:r>
            <a:r>
              <a:rPr lang="en-GB" sz="1800" b="0" i="0" u="none" strike="noStrike" baseline="0" dirty="0">
                <a:solidFill>
                  <a:srgbClr val="000000"/>
                </a:solidFill>
              </a:rPr>
              <a:t> GaN </a:t>
            </a:r>
            <a:r>
              <a:rPr lang="en-GB" dirty="0">
                <a:solidFill>
                  <a:srgbClr val="000000"/>
                </a:solidFill>
              </a:rPr>
              <a:t>should be more radiation resistant compared to silicon</a:t>
            </a:r>
            <a:endParaRPr lang="en-GB" sz="1800" b="0" i="0" u="none" strike="noStrike" baseline="0" dirty="0">
              <a:solidFill>
                <a:srgbClr val="000000"/>
              </a:solidFill>
            </a:endParaRPr>
          </a:p>
          <a:p>
            <a:pPr algn="just"/>
            <a:r>
              <a:rPr lang="en-GB" sz="1800" b="0" i="0" u="none" strike="noStrike" baseline="0" dirty="0">
                <a:solidFill>
                  <a:srgbClr val="000000"/>
                </a:solidFill>
                <a:highlight>
                  <a:srgbClr val="00FF00"/>
                </a:highlight>
                <a:ea typeface="Cambria Math" panose="02040503050406030204" pitchFamily="18" charset="0"/>
              </a:rPr>
              <a:t>⇒ </a:t>
            </a:r>
            <a:r>
              <a:rPr lang="en-GB" sz="1800" b="0" i="0" u="none" strike="noStrike" baseline="0" dirty="0">
                <a:solidFill>
                  <a:srgbClr val="000000"/>
                </a:solidFill>
              </a:rPr>
              <a:t>At room temperature the intrinsic carrier density n</a:t>
            </a:r>
            <a:r>
              <a:rPr lang="en-GB" sz="1800" b="0" i="0" u="none" strike="noStrike" baseline="-25000" dirty="0">
                <a:solidFill>
                  <a:srgbClr val="000000"/>
                </a:solidFill>
              </a:rPr>
              <a:t>i </a:t>
            </a:r>
            <a:r>
              <a:rPr lang="en-GB" sz="1800" b="0" i="0" u="none" strike="noStrike" baseline="0" dirty="0">
                <a:solidFill>
                  <a:srgbClr val="000000"/>
                </a:solidFill>
              </a:rPr>
              <a:t>for GaN would be very low &lt;&lt; than Si, giving much lower leakage current and shot noise: h</a:t>
            </a:r>
            <a:r>
              <a:rPr lang="en-GB" dirty="0">
                <a:solidFill>
                  <a:srgbClr val="000000"/>
                </a:solidFill>
              </a:rPr>
              <a:t>owever, like most diatomic compound, point defects during the crystal growth increase the carrier concentration and dislocation density</a:t>
            </a:r>
            <a:endParaRPr lang="en-GB" sz="1800" b="0" i="0" u="none" strike="noStrike" baseline="0" dirty="0">
              <a:solidFill>
                <a:srgbClr val="000000"/>
              </a:solidFill>
            </a:endParaRPr>
          </a:p>
        </p:txBody>
      </p:sp>
      <p:sp>
        <p:nvSpPr>
          <p:cNvPr id="14" name="TextBox 13">
            <a:extLst>
              <a:ext uri="{FF2B5EF4-FFF2-40B4-BE49-F238E27FC236}">
                <a16:creationId xmlns:a16="http://schemas.microsoft.com/office/drawing/2014/main" id="{AAA2B283-E49A-6F49-D434-6D69FB272252}"/>
              </a:ext>
            </a:extLst>
          </p:cNvPr>
          <p:cNvSpPr txBox="1"/>
          <p:nvPr/>
        </p:nvSpPr>
        <p:spPr>
          <a:xfrm>
            <a:off x="841343" y="4137557"/>
            <a:ext cx="4313394" cy="553998"/>
          </a:xfrm>
          <a:prstGeom prst="rect">
            <a:avLst/>
          </a:prstGeom>
          <a:noFill/>
        </p:spPr>
        <p:txBody>
          <a:bodyPr wrap="square">
            <a:spAutoFit/>
          </a:bodyPr>
          <a:lstStyle/>
          <a:p>
            <a:r>
              <a:rPr lang="en-GB" sz="1200" dirty="0"/>
              <a:t> Empirical relationship between E</a:t>
            </a:r>
            <a:r>
              <a:rPr lang="en-GB" sz="1200" baseline="-25000" dirty="0"/>
              <a:t>d</a:t>
            </a:r>
            <a:r>
              <a:rPr lang="en-GB" sz="1200" dirty="0"/>
              <a:t> and inverse lattice parameter </a:t>
            </a:r>
          </a:p>
          <a:p>
            <a:r>
              <a:rPr lang="en-GB" sz="900" b="1" dirty="0"/>
              <a:t>( A. </a:t>
            </a:r>
            <a:r>
              <a:rPr lang="en-GB" sz="900" b="1" dirty="0" err="1"/>
              <a:t>Ionascut-Nedelcescu</a:t>
            </a:r>
            <a:r>
              <a:rPr lang="en-GB" sz="900" b="1" dirty="0"/>
              <a:t> et al. Radiation Hardness of Gallium Nitride</a:t>
            </a:r>
            <a:r>
              <a:rPr lang="en-GB" sz="900" dirty="0"/>
              <a:t>, IEEE TRANSACTIONS ON NUCLEAR SCIENCE, VOL. 49, NO. 6, DECEMBER 2002).</a:t>
            </a:r>
          </a:p>
        </p:txBody>
      </p:sp>
      <p:sp>
        <p:nvSpPr>
          <p:cNvPr id="2" name="TextBox 1">
            <a:extLst>
              <a:ext uri="{FF2B5EF4-FFF2-40B4-BE49-F238E27FC236}">
                <a16:creationId xmlns:a16="http://schemas.microsoft.com/office/drawing/2014/main" id="{07A76318-E9CC-DCAA-DA02-CEFF01DDC7BF}"/>
              </a:ext>
            </a:extLst>
          </p:cNvPr>
          <p:cNvSpPr txBox="1"/>
          <p:nvPr/>
        </p:nvSpPr>
        <p:spPr>
          <a:xfrm>
            <a:off x="333723" y="106295"/>
            <a:ext cx="11524553" cy="369332"/>
          </a:xfrm>
          <a:prstGeom prst="rect">
            <a:avLst/>
          </a:prstGeom>
          <a:noFill/>
        </p:spPr>
        <p:txBody>
          <a:bodyPr wrap="square" rtlCol="0">
            <a:spAutoFit/>
          </a:bodyPr>
          <a:lstStyle/>
          <a:p>
            <a:pPr algn="ctr"/>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GaN properties</a:t>
            </a:r>
            <a:endParaRPr lang="en-GB" sz="18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0DEEA7-1B09-0BE2-2D4F-B8FDC2A89FFA}"/>
                  </a:ext>
                </a:extLst>
              </p:cNvPr>
              <p:cNvSpPr txBox="1"/>
              <p:nvPr/>
            </p:nvSpPr>
            <p:spPr>
              <a:xfrm>
                <a:off x="6547669" y="1177308"/>
                <a:ext cx="4783938" cy="7148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𝐶</m:t>
                              </m:r>
                            </m:sub>
                          </m:sSub>
                          <m:sSub>
                            <m:sSubPr>
                              <m:ctrlPr>
                                <a:rPr lang="en-GB"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𝑉</m:t>
                              </m:r>
                            </m:sub>
                          </m:sSub>
                          <m:r>
                            <a:rPr lang="en-GB" b="0" i="1" smtClean="0">
                              <a:latin typeface="Cambria Math" panose="02040503050406030204" pitchFamily="18" charset="0"/>
                            </a:rPr>
                            <m:t>)</m:t>
                          </m:r>
                        </m:e>
                        <m:sup>
                          <m:r>
                            <a:rPr lang="en-GB" b="0" i="1" smtClean="0">
                              <a:latin typeface="Cambria Math" panose="02040503050406030204" pitchFamily="18" charset="0"/>
                            </a:rPr>
                            <m:t>1/2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𝐺</m:t>
                                  </m:r>
                                </m:sub>
                              </m:sSub>
                            </m:num>
                            <m:den>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𝐵</m:t>
                                  </m:r>
                                </m:sub>
                              </m:sSub>
                              <m:r>
                                <a:rPr lang="en-GB" b="0" i="1" smtClean="0">
                                  <a:latin typeface="Cambria Math" panose="02040503050406030204" pitchFamily="18" charset="0"/>
                                </a:rPr>
                                <m:t>𝑇</m:t>
                              </m:r>
                            </m:den>
                          </m:f>
                        </m:sup>
                      </m:sSup>
                      <m:r>
                        <a:rPr lang="en-GB" i="1">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𝟑</m:t>
                      </m:r>
                      <m:r>
                        <a:rPr lang="en-GB" b="1" i="1" smtClean="0">
                          <a:latin typeface="Cambria Math" panose="02040503050406030204" pitchFamily="18" charset="0"/>
                          <a:ea typeface="Cambria Math" panose="02040503050406030204" pitchFamily="18" charset="0"/>
                        </a:rPr>
                        <m:t>×</m:t>
                      </m:r>
                      <m:sSup>
                        <m:sSupPr>
                          <m:ctrlPr>
                            <a:rPr lang="en-GB" b="1" i="1" smtClean="0">
                              <a:latin typeface="Cambria Math" panose="02040503050406030204" pitchFamily="18" charset="0"/>
                              <a:ea typeface="Cambria Math" panose="02040503050406030204" pitchFamily="18" charset="0"/>
                            </a:rPr>
                          </m:ctrlPr>
                        </m:sSupPr>
                        <m:e>
                          <m:r>
                            <a:rPr lang="en-GB" b="1" i="1" smtClean="0">
                              <a:latin typeface="Cambria Math" panose="02040503050406030204" pitchFamily="18" charset="0"/>
                              <a:ea typeface="Cambria Math" panose="02040503050406030204" pitchFamily="18" charset="0"/>
                            </a:rPr>
                            <m:t>𝟏𝟎</m:t>
                          </m:r>
                        </m:e>
                        <m:sup>
                          <m:r>
                            <a:rPr lang="en-GB" b="1"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𝟏𝟎</m:t>
                          </m:r>
                        </m:sup>
                      </m:sSup>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𝑝𝑎𝑖𝑟𝑠</m:t>
                      </m:r>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𝑐𝑚</m:t>
                          </m:r>
                        </m:e>
                        <m:sup>
                          <m:r>
                            <a:rPr lang="en-GB" b="0" i="1" smtClean="0">
                              <a:latin typeface="Cambria Math" panose="02040503050406030204" pitchFamily="18" charset="0"/>
                              <a:ea typeface="Cambria Math" panose="02040503050406030204" pitchFamily="18" charset="0"/>
                            </a:rPr>
                            <m:t>−3</m:t>
                          </m:r>
                        </m:sup>
                      </m:sSup>
                    </m:oMath>
                  </m:oMathPara>
                </a14:m>
                <a:endParaRPr lang="en-GB" dirty="0"/>
              </a:p>
              <a:p>
                <a:endParaRPr lang="en-GB" dirty="0"/>
              </a:p>
            </p:txBody>
          </p:sp>
        </mc:Choice>
        <mc:Fallback xmlns="">
          <p:sp>
            <p:nvSpPr>
              <p:cNvPr id="3" name="TextBox 2">
                <a:extLst>
                  <a:ext uri="{FF2B5EF4-FFF2-40B4-BE49-F238E27FC236}">
                    <a16:creationId xmlns:a16="http://schemas.microsoft.com/office/drawing/2014/main" id="{E60DEEA7-1B09-0BE2-2D4F-B8FDC2A89FFA}"/>
                  </a:ext>
                </a:extLst>
              </p:cNvPr>
              <p:cNvSpPr txBox="1">
                <a:spLocks noRot="1" noChangeAspect="1" noMove="1" noResize="1" noEditPoints="1" noAdjustHandles="1" noChangeArrowheads="1" noChangeShapeType="1" noTextEdit="1"/>
              </p:cNvSpPr>
              <p:nvPr/>
            </p:nvSpPr>
            <p:spPr>
              <a:xfrm>
                <a:off x="6547669" y="1177308"/>
                <a:ext cx="4783938" cy="71487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1C2E04-C8D5-C526-6D72-254B5CD3F6F1}"/>
                  </a:ext>
                </a:extLst>
              </p:cNvPr>
              <p:cNvSpPr txBox="1"/>
              <p:nvPr/>
            </p:nvSpPr>
            <p:spPr>
              <a:xfrm>
                <a:off x="6116247" y="2317316"/>
                <a:ext cx="3263900" cy="6566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𝐶</m:t>
                          </m:r>
                        </m:sub>
                      </m:sSub>
                      <m:r>
                        <a:rPr lang="en-GB" b="0" i="1" smtClean="0">
                          <a:latin typeface="Cambria Math" panose="02040503050406030204" pitchFamily="18" charset="0"/>
                        </a:rPr>
                        <m:t>=4.3</m:t>
                      </m:r>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10</m:t>
                          </m:r>
                        </m:e>
                        <m:sup>
                          <m:r>
                            <a:rPr lang="en-GB" i="1">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4</m:t>
                          </m:r>
                        </m:sup>
                      </m:sSup>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𝑇</m:t>
                          </m:r>
                        </m:e>
                        <m:sup>
                          <m:r>
                            <a:rPr lang="en-GB" i="1">
                              <a:latin typeface="Cambria Math" panose="02040503050406030204" pitchFamily="18" charset="0"/>
                              <a:ea typeface="Cambria Math" panose="02040503050406030204" pitchFamily="18" charset="0"/>
                            </a:rPr>
                            <m:t>3/2</m:t>
                          </m:r>
                        </m:sup>
                      </m:sSup>
                    </m:oMath>
                  </m:oMathPara>
                </a14:m>
                <a:endParaRPr lang="en-GB" dirty="0"/>
              </a:p>
              <a:p>
                <a:endParaRPr lang="en-GB" dirty="0"/>
              </a:p>
            </p:txBody>
          </p:sp>
        </mc:Choice>
        <mc:Fallback xmlns="">
          <p:sp>
            <p:nvSpPr>
              <p:cNvPr id="5" name="TextBox 4">
                <a:extLst>
                  <a:ext uri="{FF2B5EF4-FFF2-40B4-BE49-F238E27FC236}">
                    <a16:creationId xmlns:a16="http://schemas.microsoft.com/office/drawing/2014/main" id="{941C2E04-C8D5-C526-6D72-254B5CD3F6F1}"/>
                  </a:ext>
                </a:extLst>
              </p:cNvPr>
              <p:cNvSpPr txBox="1">
                <a:spLocks noRot="1" noChangeAspect="1" noMove="1" noResize="1" noEditPoints="1" noAdjustHandles="1" noChangeArrowheads="1" noChangeShapeType="1" noTextEdit="1"/>
              </p:cNvSpPr>
              <p:nvPr/>
            </p:nvSpPr>
            <p:spPr>
              <a:xfrm>
                <a:off x="6116247" y="2317316"/>
                <a:ext cx="3263900" cy="65665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BB2A027-2111-4134-3F6A-542C47D909FA}"/>
                  </a:ext>
                </a:extLst>
              </p:cNvPr>
              <p:cNvSpPr txBox="1"/>
              <p:nvPr/>
            </p:nvSpPr>
            <p:spPr>
              <a:xfrm>
                <a:off x="6116247" y="2871797"/>
                <a:ext cx="3263900" cy="3796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𝑁</m:t>
                          </m:r>
                        </m:e>
                        <m:sub>
                          <m:r>
                            <a:rPr lang="en-GB" b="0" i="1" smtClean="0">
                              <a:latin typeface="Cambria Math" panose="02040503050406030204" pitchFamily="18" charset="0"/>
                            </a:rPr>
                            <m:t>𝑉</m:t>
                          </m:r>
                        </m:sub>
                      </m:sSub>
                      <m:r>
                        <a:rPr lang="en-GB" b="0" i="1" smtClean="0">
                          <a:latin typeface="Cambria Math" panose="02040503050406030204" pitchFamily="18" charset="0"/>
                        </a:rPr>
                        <m:t>=8.9</m:t>
                      </m:r>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10</m:t>
                          </m:r>
                        </m:e>
                        <m:sup>
                          <m:r>
                            <a:rPr lang="en-GB" i="1">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5</m:t>
                          </m:r>
                        </m:sup>
                      </m:sSup>
                      <m:r>
                        <a:rPr lang="en-GB"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𝑇</m:t>
                          </m:r>
                        </m:e>
                        <m:sup>
                          <m:r>
                            <a:rPr lang="en-GB" b="0" i="1" smtClean="0">
                              <a:latin typeface="Cambria Math" panose="02040503050406030204" pitchFamily="18" charset="0"/>
                              <a:ea typeface="Cambria Math" panose="02040503050406030204" pitchFamily="18" charset="0"/>
                            </a:rPr>
                            <m:t>3/2</m:t>
                          </m:r>
                        </m:sup>
                      </m:sSup>
                    </m:oMath>
                  </m:oMathPara>
                </a14:m>
                <a:endParaRPr lang="en-GB" dirty="0"/>
              </a:p>
            </p:txBody>
          </p:sp>
        </mc:Choice>
        <mc:Fallback xmlns="">
          <p:sp>
            <p:nvSpPr>
              <p:cNvPr id="6" name="TextBox 5">
                <a:extLst>
                  <a:ext uri="{FF2B5EF4-FFF2-40B4-BE49-F238E27FC236}">
                    <a16:creationId xmlns:a16="http://schemas.microsoft.com/office/drawing/2014/main" id="{4BB2A027-2111-4134-3F6A-542C47D909FA}"/>
                  </a:ext>
                </a:extLst>
              </p:cNvPr>
              <p:cNvSpPr txBox="1">
                <a:spLocks noRot="1" noChangeAspect="1" noMove="1" noResize="1" noEditPoints="1" noAdjustHandles="1" noChangeArrowheads="1" noChangeShapeType="1" noTextEdit="1"/>
              </p:cNvSpPr>
              <p:nvPr/>
            </p:nvSpPr>
            <p:spPr>
              <a:xfrm>
                <a:off x="6116247" y="2871797"/>
                <a:ext cx="3263900" cy="379656"/>
              </a:xfrm>
              <a:prstGeom prst="rect">
                <a:avLst/>
              </a:prstGeom>
              <a:blipFill>
                <a:blip r:embed="rId5"/>
                <a:stretch>
                  <a:fillRect/>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7110C70A-2654-671B-789D-2112A4CCC548}"/>
              </a:ext>
            </a:extLst>
          </p:cNvPr>
          <p:cNvSpPr txBox="1"/>
          <p:nvPr/>
        </p:nvSpPr>
        <p:spPr>
          <a:xfrm>
            <a:off x="6540049" y="1827519"/>
            <a:ext cx="1874530" cy="369332"/>
          </a:xfrm>
          <a:prstGeom prst="rect">
            <a:avLst/>
          </a:prstGeom>
          <a:noFill/>
        </p:spPr>
        <p:txBody>
          <a:bodyPr wrap="square">
            <a:spAutoFit/>
          </a:bodyPr>
          <a:lstStyle/>
          <a:p>
            <a:pPr algn="just"/>
            <a:r>
              <a:rPr lang="en-GB" sz="1800" b="0" i="0" u="none" strike="noStrike" baseline="0" dirty="0">
                <a:solidFill>
                  <a:srgbClr val="000000"/>
                </a:solidFill>
                <a:latin typeface="Times" panose="02020603050405020304" pitchFamily="18" charset="0"/>
              </a:rPr>
              <a:t>For GaN:</a:t>
            </a:r>
          </a:p>
        </p:txBody>
      </p:sp>
      <p:sp>
        <p:nvSpPr>
          <p:cNvPr id="9" name="Slide Number Placeholder 8">
            <a:extLst>
              <a:ext uri="{FF2B5EF4-FFF2-40B4-BE49-F238E27FC236}">
                <a16:creationId xmlns:a16="http://schemas.microsoft.com/office/drawing/2014/main" id="{07BD92DE-BC6F-488A-C979-9877F8FE4AEE}"/>
              </a:ext>
            </a:extLst>
          </p:cNvPr>
          <p:cNvSpPr>
            <a:spLocks noGrp="1"/>
          </p:cNvSpPr>
          <p:nvPr>
            <p:ph type="sldNum" sz="quarter" idx="12"/>
          </p:nvPr>
        </p:nvSpPr>
        <p:spPr/>
        <p:txBody>
          <a:bodyPr/>
          <a:lstStyle/>
          <a:p>
            <a:fld id="{FE1F05A0-AF45-4932-8D74-6743A60135DE}" type="slidenum">
              <a:rPr lang="en-GB" smtClean="0"/>
              <a:t>6</a:t>
            </a:fld>
            <a:endParaRPr lang="en-GB"/>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AD8B231-7ED6-BAD0-EA4B-613280D5CA0D}"/>
                  </a:ext>
                </a:extLst>
              </p:cNvPr>
              <p:cNvSpPr txBox="1"/>
              <p:nvPr/>
            </p:nvSpPr>
            <p:spPr>
              <a:xfrm>
                <a:off x="6547668" y="3321995"/>
                <a:ext cx="3484061" cy="375552"/>
              </a:xfrm>
              <a:prstGeom prst="rect">
                <a:avLst/>
              </a:prstGeom>
              <a:noFill/>
            </p:spPr>
            <p:txBody>
              <a:bodyPr wrap="square">
                <a:spAutoFit/>
              </a:bodyPr>
              <a:lstStyle/>
              <a:p>
                <a:pPr algn="just"/>
                <a:r>
                  <a:rPr lang="en-GB" sz="1800" b="0" i="0" u="none" strike="noStrike" baseline="0" dirty="0">
                    <a:solidFill>
                      <a:srgbClr val="000000"/>
                    </a:solidFill>
                    <a:latin typeface="Times" panose="02020603050405020304" pitchFamily="18" charset="0"/>
                  </a:rPr>
                  <a:t>For silicon n</a:t>
                </a:r>
                <a:r>
                  <a:rPr lang="en-GB" sz="1800" b="0" i="0" u="none" strike="noStrike" baseline="-25000" dirty="0">
                    <a:solidFill>
                      <a:srgbClr val="000000"/>
                    </a:solidFill>
                    <a:latin typeface="Times" panose="02020603050405020304" pitchFamily="18" charset="0"/>
                  </a:rPr>
                  <a:t>i</a:t>
                </a:r>
                <a:r>
                  <a:rPr lang="en-GB" sz="1800" b="0" i="0" u="none" strike="noStrike" baseline="0" dirty="0">
                    <a:solidFill>
                      <a:srgbClr val="000000"/>
                    </a:solidFill>
                    <a:latin typeface="Times" panose="02020603050405020304" pitchFamily="18" charset="0"/>
                  </a:rPr>
                  <a:t> </a:t>
                </a:r>
                <a:r>
                  <a:rPr lang="en-GB" sz="1800" b="0" i="0" u="none" strike="noStrike" baseline="0" dirty="0">
                    <a:solidFill>
                      <a:srgbClr val="000000"/>
                    </a:solidFill>
                    <a:latin typeface="Abadi" panose="020B0604020104020204" pitchFamily="34" charset="0"/>
                  </a:rPr>
                  <a:t>~</a:t>
                </a:r>
                <a14:m>
                  <m:oMath xmlns:m="http://schemas.openxmlformats.org/officeDocument/2006/math">
                    <m:sSup>
                      <m:sSupPr>
                        <m:ctrlPr>
                          <a:rPr lang="en-GB" b="1" i="1">
                            <a:latin typeface="Cambria Math" panose="02040503050406030204" pitchFamily="18" charset="0"/>
                            <a:ea typeface="Cambria Math" panose="02040503050406030204" pitchFamily="18" charset="0"/>
                          </a:rPr>
                        </m:ctrlPr>
                      </m:sSupPr>
                      <m:e>
                        <m:r>
                          <a:rPr lang="en-GB" b="1" i="1">
                            <a:latin typeface="Cambria Math" panose="02040503050406030204" pitchFamily="18" charset="0"/>
                            <a:ea typeface="Cambria Math" panose="02040503050406030204" pitchFamily="18" charset="0"/>
                          </a:rPr>
                          <m:t>𝟏𝟎</m:t>
                        </m:r>
                      </m:e>
                      <m:sup>
                        <m:r>
                          <a:rPr lang="en-GB" b="1" i="1">
                            <a:latin typeface="Cambria Math" panose="02040503050406030204" pitchFamily="18" charset="0"/>
                            <a:ea typeface="Cambria Math" panose="02040503050406030204" pitchFamily="18" charset="0"/>
                          </a:rPr>
                          <m:t>𝟏𝟎</m:t>
                        </m:r>
                      </m:sup>
                    </m:sSup>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𝑝𝑎𝑖𝑟𝑠</m:t>
                    </m:r>
                    <m:r>
                      <a:rPr lang="en-GB" i="1">
                        <a:latin typeface="Cambria Math" panose="02040503050406030204" pitchFamily="18" charset="0"/>
                        <a:ea typeface="Cambria Math" panose="02040503050406030204" pitchFamily="18" charset="0"/>
                      </a:rPr>
                      <m:t> </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𝑐𝑚</m:t>
                        </m:r>
                      </m:e>
                      <m:sup>
                        <m:r>
                          <a:rPr lang="en-GB" i="1">
                            <a:latin typeface="Cambria Math" panose="02040503050406030204" pitchFamily="18" charset="0"/>
                            <a:ea typeface="Cambria Math" panose="02040503050406030204" pitchFamily="18" charset="0"/>
                          </a:rPr>
                          <m:t>−3</m:t>
                        </m:r>
                      </m:sup>
                    </m:sSup>
                  </m:oMath>
                </a14:m>
                <a:endParaRPr lang="en-GB" sz="1800" b="0" i="0" u="none" strike="noStrike" baseline="0" dirty="0">
                  <a:solidFill>
                    <a:srgbClr val="000000"/>
                  </a:solidFill>
                  <a:latin typeface="Times" panose="02020603050405020304" pitchFamily="18" charset="0"/>
                </a:endParaRPr>
              </a:p>
            </p:txBody>
          </p:sp>
        </mc:Choice>
        <mc:Fallback xmlns="">
          <p:sp>
            <p:nvSpPr>
              <p:cNvPr id="11" name="TextBox 10">
                <a:extLst>
                  <a:ext uri="{FF2B5EF4-FFF2-40B4-BE49-F238E27FC236}">
                    <a16:creationId xmlns:a16="http://schemas.microsoft.com/office/drawing/2014/main" id="{DAD8B231-7ED6-BAD0-EA4B-613280D5CA0D}"/>
                  </a:ext>
                </a:extLst>
              </p:cNvPr>
              <p:cNvSpPr txBox="1">
                <a:spLocks noRot="1" noChangeAspect="1" noMove="1" noResize="1" noEditPoints="1" noAdjustHandles="1" noChangeArrowheads="1" noChangeShapeType="1" noTextEdit="1"/>
              </p:cNvSpPr>
              <p:nvPr/>
            </p:nvSpPr>
            <p:spPr>
              <a:xfrm>
                <a:off x="6547668" y="3321995"/>
                <a:ext cx="3484061" cy="375552"/>
              </a:xfrm>
              <a:prstGeom prst="rect">
                <a:avLst/>
              </a:prstGeom>
              <a:blipFill>
                <a:blip r:embed="rId6"/>
                <a:stretch>
                  <a:fillRect l="-1399" t="-8065" b="-25806"/>
                </a:stretch>
              </a:blipFill>
            </p:spPr>
            <p:txBody>
              <a:bodyPr/>
              <a:lstStyle/>
              <a:p>
                <a:r>
                  <a:rPr lang="en-GB">
                    <a:noFill/>
                  </a:rPr>
                  <a:t> </a:t>
                </a:r>
              </a:p>
            </p:txBody>
          </p:sp>
        </mc:Fallback>
      </mc:AlternateContent>
    </p:spTree>
    <p:extLst>
      <p:ext uri="{BB962C8B-B14F-4D97-AF65-F5344CB8AC3E}">
        <p14:creationId xmlns:p14="http://schemas.microsoft.com/office/powerpoint/2010/main" val="18766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19D1A-0B32-91FC-EB01-8E9D46B3C7C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8F5A66F-9902-F73B-A509-F89F2BDA1E74}"/>
              </a:ext>
            </a:extLst>
          </p:cNvPr>
          <p:cNvGraphicFramePr>
            <a:graphicFrameLocks noGrp="1"/>
          </p:cNvGraphicFramePr>
          <p:nvPr>
            <p:extLst>
              <p:ext uri="{D42A27DB-BD31-4B8C-83A1-F6EECF244321}">
                <p14:modId xmlns:p14="http://schemas.microsoft.com/office/powerpoint/2010/main" val="325828251"/>
              </p:ext>
            </p:extLst>
          </p:nvPr>
        </p:nvGraphicFramePr>
        <p:xfrm>
          <a:off x="535517" y="1023408"/>
          <a:ext cx="10799998" cy="1889760"/>
        </p:xfrm>
        <a:graphic>
          <a:graphicData uri="http://schemas.openxmlformats.org/drawingml/2006/table">
            <a:tbl>
              <a:tblPr firstRow="1" bandRow="1">
                <a:tableStyleId>{5C22544A-7EE6-4342-B048-85BDC9FD1C3A}</a:tableStyleId>
              </a:tblPr>
              <a:tblGrid>
                <a:gridCol w="981818">
                  <a:extLst>
                    <a:ext uri="{9D8B030D-6E8A-4147-A177-3AD203B41FA5}">
                      <a16:colId xmlns:a16="http://schemas.microsoft.com/office/drawing/2014/main" val="3288864276"/>
                    </a:ext>
                  </a:extLst>
                </a:gridCol>
                <a:gridCol w="981818">
                  <a:extLst>
                    <a:ext uri="{9D8B030D-6E8A-4147-A177-3AD203B41FA5}">
                      <a16:colId xmlns:a16="http://schemas.microsoft.com/office/drawing/2014/main" val="275544560"/>
                    </a:ext>
                  </a:extLst>
                </a:gridCol>
                <a:gridCol w="981818">
                  <a:extLst>
                    <a:ext uri="{9D8B030D-6E8A-4147-A177-3AD203B41FA5}">
                      <a16:colId xmlns:a16="http://schemas.microsoft.com/office/drawing/2014/main" val="1167686881"/>
                    </a:ext>
                  </a:extLst>
                </a:gridCol>
                <a:gridCol w="981818">
                  <a:extLst>
                    <a:ext uri="{9D8B030D-6E8A-4147-A177-3AD203B41FA5}">
                      <a16:colId xmlns:a16="http://schemas.microsoft.com/office/drawing/2014/main" val="3602219154"/>
                    </a:ext>
                  </a:extLst>
                </a:gridCol>
                <a:gridCol w="981818">
                  <a:extLst>
                    <a:ext uri="{9D8B030D-6E8A-4147-A177-3AD203B41FA5}">
                      <a16:colId xmlns:a16="http://schemas.microsoft.com/office/drawing/2014/main" val="654041152"/>
                    </a:ext>
                  </a:extLst>
                </a:gridCol>
                <a:gridCol w="981818">
                  <a:extLst>
                    <a:ext uri="{9D8B030D-6E8A-4147-A177-3AD203B41FA5}">
                      <a16:colId xmlns:a16="http://schemas.microsoft.com/office/drawing/2014/main" val="4251454448"/>
                    </a:ext>
                  </a:extLst>
                </a:gridCol>
                <a:gridCol w="981818">
                  <a:extLst>
                    <a:ext uri="{9D8B030D-6E8A-4147-A177-3AD203B41FA5}">
                      <a16:colId xmlns:a16="http://schemas.microsoft.com/office/drawing/2014/main" val="2318795586"/>
                    </a:ext>
                  </a:extLst>
                </a:gridCol>
                <a:gridCol w="981818">
                  <a:extLst>
                    <a:ext uri="{9D8B030D-6E8A-4147-A177-3AD203B41FA5}">
                      <a16:colId xmlns:a16="http://schemas.microsoft.com/office/drawing/2014/main" val="1373572831"/>
                    </a:ext>
                  </a:extLst>
                </a:gridCol>
                <a:gridCol w="981818">
                  <a:extLst>
                    <a:ext uri="{9D8B030D-6E8A-4147-A177-3AD203B41FA5}">
                      <a16:colId xmlns:a16="http://schemas.microsoft.com/office/drawing/2014/main" val="1745292983"/>
                    </a:ext>
                  </a:extLst>
                </a:gridCol>
                <a:gridCol w="981818">
                  <a:extLst>
                    <a:ext uri="{9D8B030D-6E8A-4147-A177-3AD203B41FA5}">
                      <a16:colId xmlns:a16="http://schemas.microsoft.com/office/drawing/2014/main" val="319052014"/>
                    </a:ext>
                  </a:extLst>
                </a:gridCol>
                <a:gridCol w="981818">
                  <a:extLst>
                    <a:ext uri="{9D8B030D-6E8A-4147-A177-3AD203B41FA5}">
                      <a16:colId xmlns:a16="http://schemas.microsoft.com/office/drawing/2014/main" val="2021259902"/>
                    </a:ext>
                  </a:extLst>
                </a:gridCol>
              </a:tblGrid>
              <a:tr h="370840">
                <a:tc>
                  <a:txBody>
                    <a:bodyPr/>
                    <a:lstStyle/>
                    <a:p>
                      <a:r>
                        <a:rPr lang="en-GB" dirty="0"/>
                        <a:t>RT</a:t>
                      </a:r>
                    </a:p>
                  </a:txBody>
                  <a:tcPr/>
                </a:tc>
                <a:tc>
                  <a:txBody>
                    <a:bodyPr/>
                    <a:lstStyle/>
                    <a:p>
                      <a:pPr algn="ctr"/>
                      <a:r>
                        <a:rPr lang="en-GB" sz="1500" dirty="0"/>
                        <a:t>Band Gap [eV]</a:t>
                      </a:r>
                    </a:p>
                  </a:txBody>
                  <a:tcPr>
                    <a:solidFill>
                      <a:srgbClr val="FF0000"/>
                    </a:solidFill>
                  </a:tcPr>
                </a:tc>
                <a:tc>
                  <a:txBody>
                    <a:bodyPr/>
                    <a:lstStyle/>
                    <a:p>
                      <a:pPr algn="ctr"/>
                      <a:r>
                        <a:rPr lang="en-GB" sz="1500" dirty="0"/>
                        <a:t>µ</a:t>
                      </a:r>
                      <a:r>
                        <a:rPr lang="en-GB" sz="1500" baseline="-25000" dirty="0"/>
                        <a:t>n</a:t>
                      </a:r>
                      <a:r>
                        <a:rPr lang="en-GB" sz="1500" baseline="0" dirty="0"/>
                        <a:t> [cm2/Vs]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t>µ</a:t>
                      </a:r>
                      <a:r>
                        <a:rPr lang="en-GB" sz="1500" baseline="-25000" dirty="0"/>
                        <a: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aseline="0" dirty="0"/>
                        <a:t>[cm2/Vs]</a:t>
                      </a:r>
                      <a:endParaRPr lang="en-GB" sz="1500" baseline="-25000" dirty="0"/>
                    </a:p>
                    <a:p>
                      <a:pPr algn="ctr"/>
                      <a:endParaRPr lang="en-GB" sz="1500" dirty="0"/>
                    </a:p>
                  </a:txBody>
                  <a:tcPr/>
                </a:tc>
                <a:tc>
                  <a:txBody>
                    <a:bodyPr/>
                    <a:lstStyle/>
                    <a:p>
                      <a:pPr algn="ctr"/>
                      <a:r>
                        <a:rPr lang="en-GB" sz="1500" dirty="0"/>
                        <a:t>e-h pair creation [eV]</a:t>
                      </a:r>
                    </a:p>
                  </a:txBody>
                  <a:tcPr/>
                </a:tc>
                <a:tc>
                  <a:txBody>
                    <a:bodyPr/>
                    <a:lstStyle/>
                    <a:p>
                      <a:pPr algn="ctr"/>
                      <a:r>
                        <a:rPr lang="en-GB" sz="1500" dirty="0"/>
                        <a:t>Density [g/cm3]</a:t>
                      </a:r>
                    </a:p>
                  </a:txBody>
                  <a:tcPr/>
                </a:tc>
                <a:tc>
                  <a:txBody>
                    <a:bodyPr/>
                    <a:lstStyle/>
                    <a:p>
                      <a:pPr algn="ctr"/>
                      <a:r>
                        <a:rPr lang="el-GR" sz="1500" dirty="0"/>
                        <a:t>ε</a:t>
                      </a:r>
                      <a:r>
                        <a:rPr lang="en-GB" sz="1500" baseline="-25000" dirty="0"/>
                        <a:t>r</a:t>
                      </a:r>
                    </a:p>
                  </a:txBody>
                  <a:tcPr>
                    <a:solidFill>
                      <a:srgbClr val="EC00EC"/>
                    </a:solidFill>
                  </a:tcPr>
                </a:tc>
                <a:tc>
                  <a:txBody>
                    <a:bodyPr/>
                    <a:lstStyle/>
                    <a:p>
                      <a:pPr algn="ctr"/>
                      <a:r>
                        <a:rPr lang="en-GB" sz="1500" dirty="0"/>
                        <a:t>Z</a:t>
                      </a:r>
                    </a:p>
                  </a:txBody>
                  <a:tcPr/>
                </a:tc>
                <a:tc>
                  <a:txBody>
                    <a:bodyPr/>
                    <a:lstStyle/>
                    <a:p>
                      <a:pPr algn="ctr"/>
                      <a:r>
                        <a:rPr lang="en-GB" sz="1500" dirty="0"/>
                        <a:t>Ed Energy [eV]</a:t>
                      </a:r>
                    </a:p>
                  </a:txBody>
                  <a:tcPr>
                    <a:solidFill>
                      <a:srgbClr val="00FFFF"/>
                    </a:solidFill>
                  </a:tcPr>
                </a:tc>
                <a:tc>
                  <a:txBody>
                    <a:bodyPr/>
                    <a:lstStyle/>
                    <a:p>
                      <a:pPr algn="ctr"/>
                      <a:r>
                        <a:rPr lang="en-GB" sz="1500" dirty="0" err="1"/>
                        <a:t>Ecrit</a:t>
                      </a:r>
                      <a:r>
                        <a:rPr lang="en-GB" sz="1500" dirty="0"/>
                        <a:t> [MV/cm]</a:t>
                      </a:r>
                    </a:p>
                  </a:txBody>
                  <a:tcPr>
                    <a:solidFill>
                      <a:srgbClr val="FFC000"/>
                    </a:solidFill>
                  </a:tcPr>
                </a:tc>
                <a:tc>
                  <a:txBody>
                    <a:bodyPr/>
                    <a:lstStyle/>
                    <a:p>
                      <a:pPr algn="ctr"/>
                      <a:r>
                        <a:rPr lang="en-GB" sz="1500" dirty="0" err="1"/>
                        <a:t>vsat</a:t>
                      </a:r>
                      <a:r>
                        <a:rPr lang="en-GB" sz="1500" dirty="0"/>
                        <a:t> [1e7 cm/s]</a:t>
                      </a:r>
                    </a:p>
                  </a:txBody>
                  <a:tcPr>
                    <a:solidFill>
                      <a:srgbClr val="92D050"/>
                    </a:solidFill>
                  </a:tcPr>
                </a:tc>
                <a:extLst>
                  <a:ext uri="{0D108BD9-81ED-4DB2-BD59-A6C34878D82A}">
                    <a16:rowId xmlns:a16="http://schemas.microsoft.com/office/drawing/2014/main" val="703237608"/>
                  </a:ext>
                </a:extLst>
              </a:tr>
              <a:tr h="370840">
                <a:tc>
                  <a:txBody>
                    <a:bodyPr/>
                    <a:lstStyle/>
                    <a:p>
                      <a:r>
                        <a:rPr lang="en-GB" dirty="0"/>
                        <a:t>Si</a:t>
                      </a:r>
                    </a:p>
                  </a:txBody>
                  <a:tcPr/>
                </a:tc>
                <a:tc>
                  <a:txBody>
                    <a:bodyPr/>
                    <a:lstStyle/>
                    <a:p>
                      <a:pPr algn="ctr"/>
                      <a:r>
                        <a:rPr lang="en-GB" dirty="0"/>
                        <a:t>1.12(</a:t>
                      </a:r>
                      <a:r>
                        <a:rPr lang="en-GB" dirty="0" err="1"/>
                        <a:t>i</a:t>
                      </a:r>
                      <a:r>
                        <a:rPr lang="en-GB" dirty="0"/>
                        <a:t>)</a:t>
                      </a:r>
                    </a:p>
                  </a:txBody>
                  <a:tcPr/>
                </a:tc>
                <a:tc>
                  <a:txBody>
                    <a:bodyPr/>
                    <a:lstStyle/>
                    <a:p>
                      <a:pPr algn="ctr"/>
                      <a:r>
                        <a:rPr lang="en-GB" dirty="0"/>
                        <a:t>1450</a:t>
                      </a:r>
                    </a:p>
                  </a:txBody>
                  <a:tcPr/>
                </a:tc>
                <a:tc>
                  <a:txBody>
                    <a:bodyPr/>
                    <a:lstStyle/>
                    <a:p>
                      <a:pPr algn="ctr"/>
                      <a:r>
                        <a:rPr lang="en-GB" dirty="0"/>
                        <a:t>450</a:t>
                      </a:r>
                    </a:p>
                  </a:txBody>
                  <a:tcPr/>
                </a:tc>
                <a:tc>
                  <a:txBody>
                    <a:bodyPr/>
                    <a:lstStyle/>
                    <a:p>
                      <a:pPr algn="ctr"/>
                      <a:r>
                        <a:rPr lang="en-GB" dirty="0"/>
                        <a:t>3.6</a:t>
                      </a:r>
                    </a:p>
                  </a:txBody>
                  <a:tcPr/>
                </a:tc>
                <a:tc>
                  <a:txBody>
                    <a:bodyPr/>
                    <a:lstStyle/>
                    <a:p>
                      <a:pPr algn="ctr"/>
                      <a:r>
                        <a:rPr lang="en-GB" dirty="0"/>
                        <a:t>2.3</a:t>
                      </a:r>
                    </a:p>
                  </a:txBody>
                  <a:tcPr/>
                </a:tc>
                <a:tc>
                  <a:txBody>
                    <a:bodyPr/>
                    <a:lstStyle/>
                    <a:p>
                      <a:pPr algn="ctr"/>
                      <a:r>
                        <a:rPr lang="en-GB" dirty="0"/>
                        <a:t>11.9</a:t>
                      </a:r>
                    </a:p>
                  </a:txBody>
                  <a:tcPr/>
                </a:tc>
                <a:tc>
                  <a:txBody>
                    <a:bodyPr/>
                    <a:lstStyle/>
                    <a:p>
                      <a:pPr algn="ctr"/>
                      <a:r>
                        <a:rPr lang="en-GB" dirty="0"/>
                        <a:t>14</a:t>
                      </a:r>
                    </a:p>
                  </a:txBody>
                  <a:tcPr/>
                </a:tc>
                <a:tc>
                  <a:txBody>
                    <a:bodyPr/>
                    <a:lstStyle/>
                    <a:p>
                      <a:pPr algn="ctr"/>
                      <a:r>
                        <a:rPr lang="en-GB" dirty="0"/>
                        <a:t>10-15</a:t>
                      </a:r>
                    </a:p>
                  </a:txBody>
                  <a:tcPr/>
                </a:tc>
                <a:tc>
                  <a:txBody>
                    <a:bodyPr/>
                    <a:lstStyle/>
                    <a:p>
                      <a:pPr algn="ctr"/>
                      <a:r>
                        <a:rPr lang="en-GB" dirty="0"/>
                        <a:t>0.2</a:t>
                      </a:r>
                    </a:p>
                  </a:txBody>
                  <a:tcPr/>
                </a:tc>
                <a:tc>
                  <a:txBody>
                    <a:bodyPr/>
                    <a:lstStyle/>
                    <a:p>
                      <a:pPr algn="ctr"/>
                      <a:r>
                        <a:rPr lang="en-GB" dirty="0"/>
                        <a:t>1</a:t>
                      </a:r>
                    </a:p>
                  </a:txBody>
                  <a:tcPr/>
                </a:tc>
                <a:extLst>
                  <a:ext uri="{0D108BD9-81ED-4DB2-BD59-A6C34878D82A}">
                    <a16:rowId xmlns:a16="http://schemas.microsoft.com/office/drawing/2014/main" val="559549061"/>
                  </a:ext>
                </a:extLst>
              </a:tr>
              <a:tr h="370840">
                <a:tc>
                  <a:txBody>
                    <a:bodyPr/>
                    <a:lstStyle/>
                    <a:p>
                      <a:r>
                        <a:rPr lang="en-GB" dirty="0"/>
                        <a:t>Ge</a:t>
                      </a:r>
                    </a:p>
                  </a:txBody>
                  <a:tcPr/>
                </a:tc>
                <a:tc>
                  <a:txBody>
                    <a:bodyPr/>
                    <a:lstStyle/>
                    <a:p>
                      <a:pPr algn="ctr"/>
                      <a:r>
                        <a:rPr lang="en-GB" dirty="0"/>
                        <a:t>0.66</a:t>
                      </a:r>
                    </a:p>
                  </a:txBody>
                  <a:tcPr/>
                </a:tc>
                <a:tc>
                  <a:txBody>
                    <a:bodyPr/>
                    <a:lstStyle/>
                    <a:p>
                      <a:pPr algn="ctr"/>
                      <a:r>
                        <a:rPr lang="en-GB" dirty="0"/>
                        <a:t>3900</a:t>
                      </a:r>
                    </a:p>
                  </a:txBody>
                  <a:tcPr/>
                </a:tc>
                <a:tc>
                  <a:txBody>
                    <a:bodyPr/>
                    <a:lstStyle/>
                    <a:p>
                      <a:pPr algn="ctr"/>
                      <a:r>
                        <a:rPr lang="en-GB" dirty="0"/>
                        <a:t>1900</a:t>
                      </a:r>
                    </a:p>
                  </a:txBody>
                  <a:tcPr/>
                </a:tc>
                <a:tc>
                  <a:txBody>
                    <a:bodyPr/>
                    <a:lstStyle/>
                    <a:p>
                      <a:pPr algn="ctr"/>
                      <a:r>
                        <a:rPr lang="en-GB" dirty="0"/>
                        <a:t>2.8</a:t>
                      </a:r>
                    </a:p>
                  </a:txBody>
                  <a:tcPr/>
                </a:tc>
                <a:tc>
                  <a:txBody>
                    <a:bodyPr/>
                    <a:lstStyle/>
                    <a:p>
                      <a:pPr algn="ctr"/>
                      <a:r>
                        <a:rPr lang="en-GB" dirty="0"/>
                        <a:t>5.3</a:t>
                      </a:r>
                    </a:p>
                  </a:txBody>
                  <a:tcPr/>
                </a:tc>
                <a:tc>
                  <a:txBody>
                    <a:bodyPr/>
                    <a:lstStyle/>
                    <a:p>
                      <a:pPr algn="ctr"/>
                      <a:r>
                        <a:rPr lang="en-GB" dirty="0"/>
                        <a:t>16</a:t>
                      </a:r>
                    </a:p>
                  </a:txBody>
                  <a:tcPr/>
                </a:tc>
                <a:tc>
                  <a:txBody>
                    <a:bodyPr/>
                    <a:lstStyle/>
                    <a:p>
                      <a:pPr algn="ctr"/>
                      <a:r>
                        <a:rPr lang="en-GB" dirty="0"/>
                        <a:t>32</a:t>
                      </a:r>
                    </a:p>
                  </a:txBody>
                  <a:tcPr/>
                </a:tc>
                <a:tc>
                  <a:txBody>
                    <a:bodyPr/>
                    <a:lstStyle/>
                    <a:p>
                      <a:pPr algn="ctr"/>
                      <a:r>
                        <a:rPr lang="en-GB" dirty="0"/>
                        <a:t>23</a:t>
                      </a:r>
                    </a:p>
                  </a:txBody>
                  <a:tcPr/>
                </a:tc>
                <a:tc>
                  <a:txBody>
                    <a:bodyPr/>
                    <a:lstStyle/>
                    <a:p>
                      <a:pPr algn="ctr"/>
                      <a:r>
                        <a:rPr lang="en-GB" dirty="0"/>
                        <a:t>0.1</a:t>
                      </a:r>
                    </a:p>
                  </a:txBody>
                  <a:tcPr/>
                </a:tc>
                <a:tc>
                  <a:txBody>
                    <a:bodyPr/>
                    <a:lstStyle/>
                    <a:p>
                      <a:pPr algn="ctr"/>
                      <a:r>
                        <a:rPr lang="en-GB" dirty="0"/>
                        <a:t>0.6</a:t>
                      </a:r>
                    </a:p>
                  </a:txBody>
                  <a:tcPr/>
                </a:tc>
                <a:extLst>
                  <a:ext uri="{0D108BD9-81ED-4DB2-BD59-A6C34878D82A}">
                    <a16:rowId xmlns:a16="http://schemas.microsoft.com/office/drawing/2014/main" val="818356376"/>
                  </a:ext>
                </a:extLst>
              </a:tr>
              <a:tr h="370840">
                <a:tc>
                  <a:txBody>
                    <a:bodyPr/>
                    <a:lstStyle/>
                    <a:p>
                      <a:r>
                        <a:rPr lang="en-GB" dirty="0"/>
                        <a:t>GaN</a:t>
                      </a:r>
                    </a:p>
                  </a:txBody>
                  <a:tcPr/>
                </a:tc>
                <a:tc>
                  <a:txBody>
                    <a:bodyPr/>
                    <a:lstStyle/>
                    <a:p>
                      <a:pPr algn="ctr"/>
                      <a:r>
                        <a:rPr lang="en-GB" dirty="0"/>
                        <a:t>3.39(d)</a:t>
                      </a:r>
                    </a:p>
                  </a:txBody>
                  <a:tcPr/>
                </a:tc>
                <a:tc>
                  <a:txBody>
                    <a:bodyPr/>
                    <a:lstStyle/>
                    <a:p>
                      <a:pPr algn="ctr"/>
                      <a:r>
                        <a:rPr lang="en-GB" dirty="0"/>
                        <a:t>1000</a:t>
                      </a:r>
                    </a:p>
                  </a:txBody>
                  <a:tcPr/>
                </a:tc>
                <a:tc>
                  <a:txBody>
                    <a:bodyPr/>
                    <a:lstStyle/>
                    <a:p>
                      <a:pPr algn="ctr"/>
                      <a:r>
                        <a:rPr lang="en-GB" dirty="0"/>
                        <a:t>30</a:t>
                      </a:r>
                    </a:p>
                  </a:txBody>
                  <a:tcPr/>
                </a:tc>
                <a:tc>
                  <a:txBody>
                    <a:bodyPr/>
                    <a:lstStyle/>
                    <a:p>
                      <a:pPr algn="ctr"/>
                      <a:r>
                        <a:rPr lang="en-GB" dirty="0"/>
                        <a:t>8.9</a:t>
                      </a:r>
                    </a:p>
                  </a:txBody>
                  <a:tcPr/>
                </a:tc>
                <a:tc>
                  <a:txBody>
                    <a:bodyPr/>
                    <a:lstStyle/>
                    <a:p>
                      <a:pPr algn="ctr"/>
                      <a:r>
                        <a:rPr lang="en-GB" dirty="0"/>
                        <a:t>6.2</a:t>
                      </a:r>
                    </a:p>
                  </a:txBody>
                  <a:tcPr/>
                </a:tc>
                <a:tc>
                  <a:txBody>
                    <a:bodyPr/>
                    <a:lstStyle/>
                    <a:p>
                      <a:pPr algn="ctr"/>
                      <a:r>
                        <a:rPr lang="en-GB" dirty="0"/>
                        <a:t>9</a:t>
                      </a:r>
                    </a:p>
                  </a:txBody>
                  <a:tcPr/>
                </a:tc>
                <a:tc>
                  <a:txBody>
                    <a:bodyPr/>
                    <a:lstStyle/>
                    <a:p>
                      <a:pPr algn="ctr"/>
                      <a:r>
                        <a:rPr lang="en-GB" dirty="0"/>
                        <a:t>31/7</a:t>
                      </a:r>
                    </a:p>
                  </a:txBody>
                  <a:tcPr/>
                </a:tc>
                <a:tc>
                  <a:txBody>
                    <a:bodyPr/>
                    <a:lstStyle/>
                    <a:p>
                      <a:pPr algn="ctr"/>
                      <a:r>
                        <a:rPr lang="en-GB" dirty="0"/>
                        <a:t>20</a:t>
                      </a:r>
                    </a:p>
                  </a:txBody>
                  <a:tcPr/>
                </a:tc>
                <a:tc>
                  <a:txBody>
                    <a:bodyPr/>
                    <a:lstStyle/>
                    <a:p>
                      <a:pPr algn="ctr"/>
                      <a:r>
                        <a:rPr lang="en-GB" dirty="0"/>
                        <a:t>3.3</a:t>
                      </a:r>
                    </a:p>
                  </a:txBody>
                  <a:tcPr/>
                </a:tc>
                <a:tc>
                  <a:txBody>
                    <a:bodyPr/>
                    <a:lstStyle/>
                    <a:p>
                      <a:pPr algn="ctr"/>
                      <a:r>
                        <a:rPr lang="en-GB" dirty="0"/>
                        <a:t>2.7</a:t>
                      </a:r>
                    </a:p>
                  </a:txBody>
                  <a:tcPr/>
                </a:tc>
                <a:extLst>
                  <a:ext uri="{0D108BD9-81ED-4DB2-BD59-A6C34878D82A}">
                    <a16:rowId xmlns:a16="http://schemas.microsoft.com/office/drawing/2014/main" val="3217345280"/>
                  </a:ext>
                </a:extLst>
              </a:tr>
            </a:tbl>
          </a:graphicData>
        </a:graphic>
      </p:graphicFrame>
      <p:sp>
        <p:nvSpPr>
          <p:cNvPr id="3" name="TextBox 2">
            <a:extLst>
              <a:ext uri="{FF2B5EF4-FFF2-40B4-BE49-F238E27FC236}">
                <a16:creationId xmlns:a16="http://schemas.microsoft.com/office/drawing/2014/main" id="{3D622FA2-35EC-C969-BF6C-41BAFEEFB1D6}"/>
              </a:ext>
            </a:extLst>
          </p:cNvPr>
          <p:cNvSpPr txBox="1"/>
          <p:nvPr/>
        </p:nvSpPr>
        <p:spPr>
          <a:xfrm>
            <a:off x="333723" y="106295"/>
            <a:ext cx="11524553" cy="369332"/>
          </a:xfrm>
          <a:prstGeom prst="rect">
            <a:avLst/>
          </a:prstGeom>
          <a:noFill/>
        </p:spPr>
        <p:txBody>
          <a:bodyPr wrap="square" rtlCol="0">
            <a:spAutoFit/>
          </a:bodyPr>
          <a:lstStyle/>
          <a:p>
            <a:pPr algn="ctr"/>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GaN properties</a:t>
            </a:r>
            <a:endParaRPr lang="en-GB" sz="18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344B5AB-A972-5B75-24F6-E0C19D175425}"/>
              </a:ext>
            </a:extLst>
          </p:cNvPr>
          <p:cNvSpPr>
            <a:spLocks noGrp="1"/>
          </p:cNvSpPr>
          <p:nvPr>
            <p:ph type="sldNum" sz="quarter" idx="12"/>
          </p:nvPr>
        </p:nvSpPr>
        <p:spPr/>
        <p:txBody>
          <a:bodyPr/>
          <a:lstStyle/>
          <a:p>
            <a:fld id="{FE1F05A0-AF45-4932-8D74-6743A60135DE}" type="slidenum">
              <a:rPr lang="en-GB" smtClean="0"/>
              <a:t>7</a:t>
            </a:fld>
            <a:endParaRPr lang="en-GB" dirty="0"/>
          </a:p>
        </p:txBody>
      </p:sp>
      <p:sp>
        <p:nvSpPr>
          <p:cNvPr id="11" name="TextBox 10">
            <a:extLst>
              <a:ext uri="{FF2B5EF4-FFF2-40B4-BE49-F238E27FC236}">
                <a16:creationId xmlns:a16="http://schemas.microsoft.com/office/drawing/2014/main" id="{0BE19664-281D-8BB1-4C65-028B79BFD784}"/>
              </a:ext>
            </a:extLst>
          </p:cNvPr>
          <p:cNvSpPr txBox="1"/>
          <p:nvPr/>
        </p:nvSpPr>
        <p:spPr>
          <a:xfrm>
            <a:off x="763761" y="2985334"/>
            <a:ext cx="10664476" cy="3139321"/>
          </a:xfrm>
          <a:prstGeom prst="rect">
            <a:avLst/>
          </a:prstGeom>
          <a:noFill/>
        </p:spPr>
        <p:txBody>
          <a:bodyPr wrap="square">
            <a:spAutoFit/>
          </a:bodyPr>
          <a:lstStyle/>
          <a:p>
            <a:pPr marR="600" algn="just"/>
            <a:r>
              <a:rPr lang="en-GB" sz="1800" b="0" i="0" u="none" strike="noStrike" baseline="0" dirty="0">
                <a:solidFill>
                  <a:srgbClr val="000000"/>
                </a:solidFill>
                <a:latin typeface="Times New Roman" panose="02020603050405020304" pitchFamily="18" charset="0"/>
              </a:rPr>
              <a:t>Some advantages of </a:t>
            </a:r>
            <a:r>
              <a:rPr lang="en-GB" sz="1800" b="1" i="0" u="none" strike="noStrike" baseline="0" dirty="0">
                <a:solidFill>
                  <a:srgbClr val="000000"/>
                </a:solidFill>
                <a:latin typeface="Times New Roman" panose="02020603050405020304" pitchFamily="18" charset="0"/>
              </a:rPr>
              <a:t>GaN</a:t>
            </a:r>
            <a:r>
              <a:rPr lang="en-GB" sz="1800" b="0" i="0" u="none" strike="noStrike" baseline="0" dirty="0">
                <a:solidFill>
                  <a:srgbClr val="000000"/>
                </a:solidFill>
                <a:latin typeface="Times New Roman" panose="02020603050405020304" pitchFamily="18" charset="0"/>
              </a:rPr>
              <a:t> over traditional radiation detector materials (Si, Ge):</a:t>
            </a:r>
          </a:p>
          <a:p>
            <a:pPr marR="600" algn="just"/>
            <a:endParaRPr lang="en-GB" dirty="0">
              <a:solidFill>
                <a:srgbClr val="000000"/>
              </a:solidFill>
              <a:latin typeface="Times New Roman" panose="02020603050405020304" pitchFamily="18" charset="0"/>
            </a:endParaRPr>
          </a:p>
          <a:p>
            <a:pPr marR="600" algn="just"/>
            <a:r>
              <a:rPr lang="en-GB" sz="1800" b="0" i="0" u="none" strike="noStrike" baseline="0" dirty="0">
                <a:solidFill>
                  <a:srgbClr val="000000"/>
                </a:solidFill>
                <a:highlight>
                  <a:srgbClr val="FF0000"/>
                </a:highlight>
                <a:latin typeface="Times New Roman" panose="02020603050405020304" pitchFamily="18" charset="0"/>
              </a:rPr>
              <a:t>High bandgap</a:t>
            </a:r>
            <a:r>
              <a:rPr lang="en-GB" sz="1800" b="0" i="0" u="none" strike="noStrike" baseline="0" dirty="0">
                <a:solidFill>
                  <a:srgbClr val="000000"/>
                </a:solidFill>
                <a:latin typeface="Times New Roman" panose="02020603050405020304" pitchFamily="18" charset="0"/>
              </a:rPr>
              <a:t>: blind to visible light, reduced leakage current (i.e. lower shot noise in detectors);</a:t>
            </a:r>
          </a:p>
          <a:p>
            <a:pPr marR="600" algn="just"/>
            <a:endParaRPr lang="en-GB" dirty="0">
              <a:solidFill>
                <a:srgbClr val="000000"/>
              </a:solidFill>
              <a:latin typeface="Times New Roman" panose="02020603050405020304" pitchFamily="18" charset="0"/>
            </a:endParaRPr>
          </a:p>
          <a:p>
            <a:pPr marR="600" algn="just"/>
            <a:r>
              <a:rPr lang="en-GB" sz="1800" b="0" i="0" u="none" strike="noStrike" baseline="0" dirty="0">
                <a:solidFill>
                  <a:srgbClr val="000000"/>
                </a:solidFill>
                <a:highlight>
                  <a:srgbClr val="FF00FF"/>
                </a:highlight>
                <a:latin typeface="Times New Roman" panose="02020603050405020304" pitchFamily="18" charset="0"/>
              </a:rPr>
              <a:t>Lower permittivity</a:t>
            </a:r>
            <a:r>
              <a:rPr lang="en-GB" sz="1800" b="0" i="0" u="none" strike="noStrike" baseline="0" dirty="0">
                <a:solidFill>
                  <a:srgbClr val="000000"/>
                </a:solidFill>
                <a:latin typeface="Times New Roman" panose="02020603050405020304" pitchFamily="18" charset="0"/>
              </a:rPr>
              <a:t>: lower capacitance detectors (i.e. reduced time constant)</a:t>
            </a:r>
          </a:p>
          <a:p>
            <a:pPr marR="600" algn="just"/>
            <a:endParaRPr lang="en-GB" dirty="0">
              <a:solidFill>
                <a:srgbClr val="000000"/>
              </a:solidFill>
              <a:latin typeface="Times New Roman" panose="02020603050405020304" pitchFamily="18" charset="0"/>
            </a:endParaRPr>
          </a:p>
          <a:p>
            <a:pPr marR="600" algn="just"/>
            <a:r>
              <a:rPr lang="en-GB" sz="1800" b="0" i="0" u="none" strike="noStrike" baseline="0" dirty="0">
                <a:solidFill>
                  <a:srgbClr val="000000"/>
                </a:solidFill>
                <a:highlight>
                  <a:srgbClr val="00FFFF"/>
                </a:highlight>
                <a:latin typeface="Times New Roman" panose="02020603050405020304" pitchFamily="18" charset="0"/>
              </a:rPr>
              <a:t>High displacement threshold energy</a:t>
            </a:r>
            <a:r>
              <a:rPr lang="en-GB" sz="1800" b="0" i="0" u="none" strike="noStrike" baseline="0" dirty="0">
                <a:solidFill>
                  <a:srgbClr val="000000"/>
                </a:solidFill>
                <a:latin typeface="Times New Roman" panose="02020603050405020304" pitchFamily="18" charset="0"/>
              </a:rPr>
              <a:t>: high radiation resistance</a:t>
            </a:r>
          </a:p>
          <a:p>
            <a:pPr marR="600" algn="just"/>
            <a:endParaRPr lang="en-GB" dirty="0">
              <a:solidFill>
                <a:srgbClr val="000000"/>
              </a:solidFill>
              <a:latin typeface="Times New Roman" panose="02020603050405020304" pitchFamily="18" charset="0"/>
            </a:endParaRPr>
          </a:p>
          <a:p>
            <a:pPr marR="600" algn="just"/>
            <a:r>
              <a:rPr lang="en-GB" sz="1800" b="0" i="0" u="none" strike="noStrike" baseline="0" dirty="0">
                <a:solidFill>
                  <a:srgbClr val="000000"/>
                </a:solidFill>
                <a:highlight>
                  <a:srgbClr val="FFC000"/>
                </a:highlight>
                <a:latin typeface="Times New Roman" panose="02020603050405020304" pitchFamily="18" charset="0"/>
              </a:rPr>
              <a:t>High critical field</a:t>
            </a:r>
            <a:r>
              <a:rPr lang="en-GB" sz="1800" b="0" i="0" u="none" strike="noStrike" baseline="0" dirty="0">
                <a:solidFill>
                  <a:srgbClr val="000000"/>
                </a:solidFill>
                <a:latin typeface="Times New Roman" panose="02020603050405020304" pitchFamily="18" charset="0"/>
              </a:rPr>
              <a:t>: higher bias voltage to achieve full depletion</a:t>
            </a:r>
          </a:p>
          <a:p>
            <a:pPr marR="600" algn="just"/>
            <a:endParaRPr lang="en-GB" dirty="0">
              <a:solidFill>
                <a:srgbClr val="000000"/>
              </a:solidFill>
              <a:latin typeface="Times New Roman" panose="02020603050405020304" pitchFamily="18" charset="0"/>
            </a:endParaRPr>
          </a:p>
          <a:p>
            <a:pPr marR="600" algn="just"/>
            <a:r>
              <a:rPr lang="en-GB" sz="1800" b="0" i="0" u="none" strike="noStrike" baseline="0" dirty="0">
                <a:solidFill>
                  <a:srgbClr val="000000"/>
                </a:solidFill>
                <a:highlight>
                  <a:srgbClr val="00FF00"/>
                </a:highlight>
                <a:latin typeface="Times New Roman" panose="02020603050405020304" pitchFamily="18" charset="0"/>
              </a:rPr>
              <a:t>High saturation velocity</a:t>
            </a:r>
            <a:r>
              <a:rPr lang="en-GB" sz="1800" b="0" i="0" u="none" strike="noStrike" baseline="0" dirty="0">
                <a:solidFill>
                  <a:srgbClr val="000000"/>
                </a:solidFill>
                <a:latin typeface="Times New Roman" panose="02020603050405020304" pitchFamily="18" charset="0"/>
              </a:rPr>
              <a:t>: faster timing</a:t>
            </a:r>
            <a:endParaRPr lang="en-GB" b="0" i="0" u="none" strike="noStrike" baseline="0" dirty="0"/>
          </a:p>
        </p:txBody>
      </p:sp>
    </p:spTree>
    <p:extLst>
      <p:ext uri="{BB962C8B-B14F-4D97-AF65-F5344CB8AC3E}">
        <p14:creationId xmlns:p14="http://schemas.microsoft.com/office/powerpoint/2010/main" val="179236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FF4A1C-873A-9A4F-C955-8CE0A2B0D37F}"/>
              </a:ext>
            </a:extLst>
          </p:cNvPr>
          <p:cNvSpPr txBox="1"/>
          <p:nvPr/>
        </p:nvSpPr>
        <p:spPr>
          <a:xfrm>
            <a:off x="333723" y="106295"/>
            <a:ext cx="11524553" cy="369332"/>
          </a:xfrm>
          <a:prstGeom prst="rect">
            <a:avLst/>
          </a:prstGeom>
          <a:noFill/>
        </p:spPr>
        <p:txBody>
          <a:bodyPr wrap="square" rtlCol="0">
            <a:spAutoFit/>
          </a:bodyPr>
          <a:lstStyle/>
          <a:p>
            <a:pPr algn="ctr"/>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GaN uses in HEP applications</a:t>
            </a:r>
            <a:endParaRPr lang="en-GB" sz="18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280C98DA-3FA9-BA2B-C0A0-00B1EAE11B36}"/>
              </a:ext>
            </a:extLst>
          </p:cNvPr>
          <p:cNvSpPr>
            <a:spLocks noGrp="1"/>
          </p:cNvSpPr>
          <p:nvPr>
            <p:ph type="sldNum" sz="quarter" idx="12"/>
          </p:nvPr>
        </p:nvSpPr>
        <p:spPr/>
        <p:txBody>
          <a:bodyPr/>
          <a:lstStyle/>
          <a:p>
            <a:fld id="{FE1F05A0-AF45-4932-8D74-6743A60135DE}" type="slidenum">
              <a:rPr lang="en-GB" smtClean="0"/>
              <a:t>8</a:t>
            </a:fld>
            <a:endParaRPr lang="en-GB"/>
          </a:p>
        </p:txBody>
      </p:sp>
      <p:sp>
        <p:nvSpPr>
          <p:cNvPr id="8" name="TextBox 7">
            <a:extLst>
              <a:ext uri="{FF2B5EF4-FFF2-40B4-BE49-F238E27FC236}">
                <a16:creationId xmlns:a16="http://schemas.microsoft.com/office/drawing/2014/main" id="{55239BDF-F6AF-B1F5-EF10-CF3D6868E932}"/>
              </a:ext>
            </a:extLst>
          </p:cNvPr>
          <p:cNvSpPr txBox="1"/>
          <p:nvPr/>
        </p:nvSpPr>
        <p:spPr>
          <a:xfrm>
            <a:off x="561003" y="4004221"/>
            <a:ext cx="4840644" cy="369332"/>
          </a:xfrm>
          <a:prstGeom prst="rect">
            <a:avLst/>
          </a:prstGeom>
          <a:noFill/>
        </p:spPr>
        <p:txBody>
          <a:bodyPr wrap="square">
            <a:spAutoFit/>
          </a:bodyPr>
          <a:lstStyle/>
          <a:p>
            <a:r>
              <a:rPr lang="en-GB" sz="900" dirty="0"/>
              <a:t>The ATLAS </a:t>
            </a:r>
            <a:r>
              <a:rPr lang="en-GB" sz="900" dirty="0" err="1"/>
              <a:t>ITk</a:t>
            </a:r>
            <a:r>
              <a:rPr lang="en-GB" sz="900" dirty="0"/>
              <a:t> strip power board. The HVMUX circuitry, which includes GaN transistors, occupies the area opposite to the DC-to-DC converter, which provides power to the front-end circuitry. </a:t>
            </a:r>
          </a:p>
        </p:txBody>
      </p:sp>
      <p:pic>
        <p:nvPicPr>
          <p:cNvPr id="14" name="Picture 13">
            <a:extLst>
              <a:ext uri="{FF2B5EF4-FFF2-40B4-BE49-F238E27FC236}">
                <a16:creationId xmlns:a16="http://schemas.microsoft.com/office/drawing/2014/main" id="{B1C32AC0-A470-79C8-F88A-FCF9344B2DB7}"/>
              </a:ext>
            </a:extLst>
          </p:cNvPr>
          <p:cNvPicPr>
            <a:picLocks noChangeAspect="1"/>
          </p:cNvPicPr>
          <p:nvPr/>
        </p:nvPicPr>
        <p:blipFill>
          <a:blip r:embed="rId3"/>
          <a:stretch>
            <a:fillRect/>
          </a:stretch>
        </p:blipFill>
        <p:spPr>
          <a:xfrm>
            <a:off x="761028" y="1033053"/>
            <a:ext cx="4062468" cy="2913010"/>
          </a:xfrm>
          <a:prstGeom prst="rect">
            <a:avLst/>
          </a:prstGeom>
        </p:spPr>
      </p:pic>
      <p:pic>
        <p:nvPicPr>
          <p:cNvPr id="31" name="Picture 30">
            <a:extLst>
              <a:ext uri="{FF2B5EF4-FFF2-40B4-BE49-F238E27FC236}">
                <a16:creationId xmlns:a16="http://schemas.microsoft.com/office/drawing/2014/main" id="{1451BBC9-9777-5978-0C2C-736F6C5EE173}"/>
              </a:ext>
            </a:extLst>
          </p:cNvPr>
          <p:cNvPicPr>
            <a:picLocks noChangeAspect="1"/>
          </p:cNvPicPr>
          <p:nvPr/>
        </p:nvPicPr>
        <p:blipFill>
          <a:blip r:embed="rId4"/>
          <a:stretch>
            <a:fillRect/>
          </a:stretch>
        </p:blipFill>
        <p:spPr>
          <a:xfrm>
            <a:off x="5651573" y="951761"/>
            <a:ext cx="5398072" cy="2994302"/>
          </a:xfrm>
          <a:prstGeom prst="rect">
            <a:avLst/>
          </a:prstGeom>
        </p:spPr>
      </p:pic>
      <p:sp>
        <p:nvSpPr>
          <p:cNvPr id="32" name="TextBox 31">
            <a:extLst>
              <a:ext uri="{FF2B5EF4-FFF2-40B4-BE49-F238E27FC236}">
                <a16:creationId xmlns:a16="http://schemas.microsoft.com/office/drawing/2014/main" id="{259226E5-8720-1ECE-76E0-30F63C07A87F}"/>
              </a:ext>
            </a:extLst>
          </p:cNvPr>
          <p:cNvSpPr txBox="1"/>
          <p:nvPr/>
        </p:nvSpPr>
        <p:spPr>
          <a:xfrm>
            <a:off x="437026" y="4654319"/>
            <a:ext cx="10429094" cy="1508105"/>
          </a:xfrm>
          <a:prstGeom prst="rect">
            <a:avLst/>
          </a:prstGeom>
          <a:noFill/>
        </p:spPr>
        <p:txBody>
          <a:bodyPr wrap="square">
            <a:spAutoFit/>
          </a:bodyPr>
          <a:lstStyle/>
          <a:p>
            <a:pPr algn="l"/>
            <a:endParaRPr lang="en-GB" sz="1800" b="0" i="0" u="none" strike="noStrike"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p>
            <a:pPr algn="l"/>
            <a:r>
              <a:rPr lang="en-GB" dirty="0">
                <a:solidFill>
                  <a:srgbClr val="000000"/>
                </a:solidFill>
                <a:ea typeface="Tahoma" panose="020B0604030504040204" pitchFamily="34" charset="0"/>
                <a:cs typeface="Times New Roman" panose="02020603050405020304" pitchFamily="18" charset="0"/>
              </a:rPr>
              <a:t>GaN devices have been implemented as </a:t>
            </a:r>
            <a:r>
              <a:rPr lang="en-GB" b="1" dirty="0">
                <a:solidFill>
                  <a:srgbClr val="000000"/>
                </a:solidFill>
                <a:ea typeface="Tahoma" panose="020B0604030504040204" pitchFamily="34" charset="0"/>
                <a:cs typeface="Times New Roman" panose="02020603050405020304" pitchFamily="18" charset="0"/>
              </a:rPr>
              <a:t>high voltage switch HV (GaN FET)</a:t>
            </a:r>
            <a:r>
              <a:rPr lang="en-GB" dirty="0">
                <a:solidFill>
                  <a:srgbClr val="000000"/>
                </a:solidFill>
                <a:ea typeface="Tahoma" panose="020B0604030504040204" pitchFamily="34" charset="0"/>
                <a:cs typeface="Times New Roman" panose="02020603050405020304" pitchFamily="18" charset="0"/>
              </a:rPr>
              <a:t> in the HVMUX</a:t>
            </a:r>
            <a:r>
              <a:rPr lang="en-GB" baseline="30000" dirty="0">
                <a:solidFill>
                  <a:srgbClr val="000000"/>
                </a:solidFill>
                <a:ea typeface="Tahoma" panose="020B0604030504040204" pitchFamily="34" charset="0"/>
                <a:cs typeface="Times New Roman" panose="02020603050405020304" pitchFamily="18" charset="0"/>
              </a:rPr>
              <a:t>*</a:t>
            </a:r>
            <a:r>
              <a:rPr lang="en-GB" dirty="0">
                <a:solidFill>
                  <a:srgbClr val="000000"/>
                </a:solidFill>
                <a:ea typeface="Tahoma" panose="020B0604030504040204" pitchFamily="34" charset="0"/>
                <a:cs typeface="Times New Roman" panose="02020603050405020304" pitchFamily="18" charset="0"/>
              </a:rPr>
              <a:t> of ATLAS ITK</a:t>
            </a:r>
          </a:p>
          <a:p>
            <a:pPr algn="l"/>
            <a:r>
              <a:rPr lang="en-GB" dirty="0">
                <a:solidFill>
                  <a:srgbClr val="000000"/>
                </a:solidFill>
                <a:ea typeface="Tahoma" panose="020B0604030504040204" pitchFamily="34" charset="0"/>
                <a:cs typeface="Times New Roman" panose="02020603050405020304" pitchFamily="18" charset="0"/>
              </a:rPr>
              <a:t>Radiation resistance up to </a:t>
            </a:r>
            <a:r>
              <a:rPr lang="en-GB" dirty="0">
                <a:sym typeface="Symbol"/>
              </a:rPr>
              <a:t>1</a:t>
            </a:r>
            <a:r>
              <a:rPr lang="en-GB" dirty="0"/>
              <a:t>x10</a:t>
            </a:r>
            <a:r>
              <a:rPr lang="en-GB" baseline="30000" dirty="0"/>
              <a:t>16 </a:t>
            </a:r>
            <a:r>
              <a:rPr lang="en-GB" dirty="0" err="1"/>
              <a:t>n</a:t>
            </a:r>
            <a:r>
              <a:rPr lang="en-GB" baseline="-25000" dirty="0" err="1"/>
              <a:t>eq</a:t>
            </a:r>
            <a:r>
              <a:rPr lang="en-GB" dirty="0"/>
              <a:t>/cm</a:t>
            </a:r>
            <a:r>
              <a:rPr lang="en-GB" baseline="30000" dirty="0"/>
              <a:t>2 </a:t>
            </a:r>
            <a:r>
              <a:rPr lang="en-GB" dirty="0">
                <a:sym typeface="Symbol"/>
              </a:rPr>
              <a:t>and </a:t>
            </a:r>
            <a:r>
              <a:rPr lang="en-GB" dirty="0">
                <a:ea typeface="Cambria Math" panose="02040503050406030204" pitchFamily="18" charset="0"/>
                <a:sym typeface="Symbol"/>
              </a:rPr>
              <a:t>∼</a:t>
            </a:r>
            <a:r>
              <a:rPr lang="en-GB" dirty="0">
                <a:sym typeface="Symbol"/>
              </a:rPr>
              <a:t> 200Mrad TID have been demonstrated</a:t>
            </a:r>
            <a:endParaRPr lang="en-GB" dirty="0">
              <a:solidFill>
                <a:srgbClr val="000000"/>
              </a:solidFill>
              <a:ea typeface="Tahoma" panose="020B0604030504040204" pitchFamily="34" charset="0"/>
              <a:cs typeface="Times New Roman" panose="02020603050405020304" pitchFamily="18" charset="0"/>
            </a:endParaRPr>
          </a:p>
          <a:p>
            <a:pPr algn="l"/>
            <a:endParaRPr lang="en-GB"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p>
            <a:pPr algn="l"/>
            <a:endParaRPr lang="en-GB" sz="900" b="0" i="0" u="none" strike="noStrike" baseline="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p>
            <a:r>
              <a:rPr lang="en-GB" sz="1100" dirty="0">
                <a:ea typeface="Tahoma" panose="020B0604030504040204" pitchFamily="34" charset="0"/>
                <a:cs typeface="Tahoma" panose="020B0604030504040204" pitchFamily="34" charset="0"/>
              </a:rPr>
              <a:t>* E.G. Villani et al., </a:t>
            </a:r>
            <a:r>
              <a:rPr lang="en-GB" sz="1100" b="1" dirty="0"/>
              <a:t>HVMUX, a high voltage multiplexing for the ATLAS Tracker upgrade, </a:t>
            </a:r>
            <a:r>
              <a:rPr lang="en-GB" sz="1100" dirty="0">
                <a:effectLst/>
              </a:rPr>
              <a:t>2017 </a:t>
            </a:r>
            <a:r>
              <a:rPr lang="en-GB" sz="1100" i="1" dirty="0">
                <a:effectLst/>
              </a:rPr>
              <a:t>JINST</a:t>
            </a:r>
            <a:r>
              <a:rPr lang="en-GB" sz="1100" dirty="0">
                <a:effectLst/>
              </a:rPr>
              <a:t> 12 C01076, DOI 10.1088/1748-0221/12/01/C0107</a:t>
            </a:r>
            <a:endParaRPr lang="en-GB" sz="1100" b="0" i="0" u="none" strike="noStrike" baseline="0" dirty="0">
              <a:solidFill>
                <a:srgbClr val="000000"/>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2128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DCFA09-7DD1-9F2E-C241-BD33FEF609DF}"/>
              </a:ext>
            </a:extLst>
          </p:cNvPr>
          <p:cNvSpPr txBox="1"/>
          <p:nvPr/>
        </p:nvSpPr>
        <p:spPr>
          <a:xfrm>
            <a:off x="333723" y="106295"/>
            <a:ext cx="11524553" cy="369332"/>
          </a:xfrm>
          <a:prstGeom prst="rect">
            <a:avLst/>
          </a:prstGeom>
          <a:noFill/>
        </p:spPr>
        <p:txBody>
          <a:bodyPr wrap="square" rtlCol="0">
            <a:spAutoFit/>
          </a:bodyPr>
          <a:lstStyle/>
          <a:p>
            <a:pPr algn="ctr"/>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GaN project description</a:t>
            </a:r>
            <a:endParaRPr lang="en-GB" sz="18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04E04E5-5C0F-3898-6A9E-EF02F2D55E35}"/>
              </a:ext>
            </a:extLst>
          </p:cNvPr>
          <p:cNvSpPr>
            <a:spLocks noGrp="1"/>
          </p:cNvSpPr>
          <p:nvPr>
            <p:ph type="sldNum" sz="quarter" idx="12"/>
          </p:nvPr>
        </p:nvSpPr>
        <p:spPr/>
        <p:txBody>
          <a:bodyPr/>
          <a:lstStyle/>
          <a:p>
            <a:fld id="{FE1F05A0-AF45-4932-8D74-6743A60135DE}" type="slidenum">
              <a:rPr lang="en-GB" smtClean="0"/>
              <a:t>9</a:t>
            </a:fld>
            <a:endParaRPr lang="en-GB" dirty="0"/>
          </a:p>
        </p:txBody>
      </p:sp>
      <p:pic>
        <p:nvPicPr>
          <p:cNvPr id="13" name="Picture 12">
            <a:extLst>
              <a:ext uri="{FF2B5EF4-FFF2-40B4-BE49-F238E27FC236}">
                <a16:creationId xmlns:a16="http://schemas.microsoft.com/office/drawing/2014/main" id="{F0FEB50E-2933-51E9-C6CC-C597531C1451}"/>
              </a:ext>
            </a:extLst>
          </p:cNvPr>
          <p:cNvPicPr>
            <a:picLocks noChangeAspect="1"/>
          </p:cNvPicPr>
          <p:nvPr/>
        </p:nvPicPr>
        <p:blipFill>
          <a:blip r:embed="rId2"/>
          <a:stretch>
            <a:fillRect/>
          </a:stretch>
        </p:blipFill>
        <p:spPr>
          <a:xfrm>
            <a:off x="5616268" y="1446212"/>
            <a:ext cx="3220452" cy="2122168"/>
          </a:xfrm>
          <a:prstGeom prst="rect">
            <a:avLst/>
          </a:prstGeom>
        </p:spPr>
      </p:pic>
      <p:pic>
        <p:nvPicPr>
          <p:cNvPr id="15" name="Picture 14">
            <a:extLst>
              <a:ext uri="{FF2B5EF4-FFF2-40B4-BE49-F238E27FC236}">
                <a16:creationId xmlns:a16="http://schemas.microsoft.com/office/drawing/2014/main" id="{DCD18FC4-68E7-0996-E532-45CD2EEEB3AE}"/>
              </a:ext>
            </a:extLst>
          </p:cNvPr>
          <p:cNvPicPr>
            <a:picLocks noChangeAspect="1"/>
          </p:cNvPicPr>
          <p:nvPr/>
        </p:nvPicPr>
        <p:blipFill>
          <a:blip r:embed="rId3"/>
          <a:stretch>
            <a:fillRect/>
          </a:stretch>
        </p:blipFill>
        <p:spPr>
          <a:xfrm>
            <a:off x="9224048" y="1635964"/>
            <a:ext cx="2508892" cy="1878419"/>
          </a:xfrm>
          <a:prstGeom prst="rect">
            <a:avLst/>
          </a:prstGeom>
        </p:spPr>
      </p:pic>
      <p:sp>
        <p:nvSpPr>
          <p:cNvPr id="19" name="TextBox 18">
            <a:extLst>
              <a:ext uri="{FF2B5EF4-FFF2-40B4-BE49-F238E27FC236}">
                <a16:creationId xmlns:a16="http://schemas.microsoft.com/office/drawing/2014/main" id="{4D3FBBCC-7E25-B427-6972-CD4CE94838B7}"/>
              </a:ext>
            </a:extLst>
          </p:cNvPr>
          <p:cNvSpPr txBox="1"/>
          <p:nvPr/>
        </p:nvSpPr>
        <p:spPr>
          <a:xfrm>
            <a:off x="10683444" y="1891431"/>
            <a:ext cx="752905" cy="369332"/>
          </a:xfrm>
          <a:prstGeom prst="rect">
            <a:avLst/>
          </a:prstGeom>
          <a:noFill/>
        </p:spPr>
        <p:txBody>
          <a:bodyPr wrap="square">
            <a:spAutoFit/>
          </a:bodyPr>
          <a:lstStyle/>
          <a:p>
            <a:r>
              <a:rPr lang="en-GB" sz="9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Schottky GaN</a:t>
            </a:r>
            <a:endParaRPr lang="en-GB" sz="900" dirty="0">
              <a:solidFill>
                <a:srgbClr val="FFFF00"/>
              </a:solidFill>
            </a:endParaRPr>
          </a:p>
        </p:txBody>
      </p:sp>
      <p:sp>
        <p:nvSpPr>
          <p:cNvPr id="23" name="TextBox 22">
            <a:extLst>
              <a:ext uri="{FF2B5EF4-FFF2-40B4-BE49-F238E27FC236}">
                <a16:creationId xmlns:a16="http://schemas.microsoft.com/office/drawing/2014/main" id="{BD5A1C38-0E95-CE94-AF8B-C07EB6A78B60}"/>
              </a:ext>
            </a:extLst>
          </p:cNvPr>
          <p:cNvSpPr txBox="1"/>
          <p:nvPr/>
        </p:nvSpPr>
        <p:spPr>
          <a:xfrm>
            <a:off x="252240" y="919794"/>
            <a:ext cx="9676892" cy="5355312"/>
          </a:xfrm>
          <a:prstGeom prst="rect">
            <a:avLst/>
          </a:prstGeom>
          <a:noFill/>
        </p:spPr>
        <p:txBody>
          <a:bodyPr wrap="square">
            <a:spAutoFit/>
          </a:bodyPr>
          <a:lstStyle/>
          <a:p>
            <a:pPr algn="just"/>
            <a:r>
              <a:rPr lang="en-GB" b="1" dirty="0">
                <a:solidFill>
                  <a:srgbClr val="000000"/>
                </a:solidFill>
                <a:latin typeface="Times New Roman" panose="02020603050405020304" pitchFamily="18" charset="0"/>
              </a:rPr>
              <a:t>I</a:t>
            </a:r>
            <a:r>
              <a:rPr lang="en-GB" sz="1800" b="1" dirty="0">
                <a:solidFill>
                  <a:srgbClr val="000000"/>
                </a:solidFill>
                <a:latin typeface="Times New Roman" panose="02020603050405020304" pitchFamily="18" charset="0"/>
              </a:rPr>
              <a:t>nvestigation of GaN properties for HEP applications</a:t>
            </a:r>
            <a:endParaRPr lang="en-GB" b="1" dirty="0">
              <a:solidFill>
                <a:srgbClr val="000000"/>
              </a:solidFill>
              <a:latin typeface="Times New Roman" panose="02020603050405020304" pitchFamily="18" charset="0"/>
            </a:endParaRPr>
          </a:p>
          <a:p>
            <a:pPr algn="just"/>
            <a:endParaRPr lang="en-GB" sz="1800" dirty="0">
              <a:solidFill>
                <a:srgbClr val="000000"/>
              </a:solidFill>
              <a:latin typeface="Times New Roman" panose="02020603050405020304" pitchFamily="18" charset="0"/>
            </a:endParaRPr>
          </a:p>
          <a:p>
            <a:pPr algn="just"/>
            <a:endParaRPr lang="en-GB" sz="1800" dirty="0">
              <a:solidFill>
                <a:srgbClr val="000000"/>
              </a:solidFill>
              <a:latin typeface="Times New Roman" panose="02020603050405020304" pitchFamily="18" charset="0"/>
            </a:endParaRPr>
          </a:p>
          <a:p>
            <a:pPr algn="just"/>
            <a:endParaRPr lang="en-GB" dirty="0">
              <a:solidFill>
                <a:srgbClr val="000000"/>
              </a:solidFill>
              <a:latin typeface="Times New Roman" panose="02020603050405020304" pitchFamily="18" charset="0"/>
            </a:endParaRPr>
          </a:p>
          <a:p>
            <a:pPr algn="just"/>
            <a:endParaRPr lang="en-GB" dirty="0">
              <a:solidFill>
                <a:srgbClr val="000000"/>
              </a:solidFill>
              <a:latin typeface="Times New Roman" panose="02020603050405020304" pitchFamily="18" charset="0"/>
            </a:endParaRPr>
          </a:p>
          <a:p>
            <a:pPr algn="just"/>
            <a:endParaRPr lang="en-GB" dirty="0">
              <a:solidFill>
                <a:srgbClr val="000000"/>
              </a:solidFill>
              <a:latin typeface="Times New Roman" panose="02020603050405020304" pitchFamily="18" charset="0"/>
            </a:endParaRPr>
          </a:p>
          <a:p>
            <a:pPr algn="just"/>
            <a:endParaRPr lang="en-GB" dirty="0">
              <a:solidFill>
                <a:srgbClr val="000000"/>
              </a:solidFill>
              <a:latin typeface="Times New Roman" panose="02020603050405020304" pitchFamily="18" charset="0"/>
            </a:endParaRPr>
          </a:p>
          <a:p>
            <a:pPr algn="just"/>
            <a:endParaRPr lang="en-GB" dirty="0">
              <a:solidFill>
                <a:srgbClr val="000000"/>
              </a:solidFill>
              <a:latin typeface="Times New Roman" panose="02020603050405020304" pitchFamily="18" charset="0"/>
            </a:endParaRPr>
          </a:p>
          <a:p>
            <a:pPr algn="just"/>
            <a:endParaRPr lang="en-GB" dirty="0">
              <a:solidFill>
                <a:srgbClr val="000000"/>
              </a:solidFill>
              <a:latin typeface="Times New Roman" panose="02020603050405020304" pitchFamily="18" charset="0"/>
            </a:endParaRPr>
          </a:p>
          <a:p>
            <a:pPr algn="just"/>
            <a:endParaRPr lang="en-GB" dirty="0">
              <a:solidFill>
                <a:srgbClr val="000000"/>
              </a:solidFill>
              <a:latin typeface="Times New Roman" panose="02020603050405020304" pitchFamily="18" charset="0"/>
            </a:endParaRPr>
          </a:p>
          <a:p>
            <a:pPr algn="just"/>
            <a:endParaRPr lang="en-GB" dirty="0">
              <a:solidFill>
                <a:srgbClr val="000000"/>
              </a:solidFill>
              <a:latin typeface="Times New Roman" panose="02020603050405020304" pitchFamily="18" charset="0"/>
            </a:endParaRPr>
          </a:p>
          <a:p>
            <a:pPr algn="just"/>
            <a:endParaRPr lang="en-GB" dirty="0">
              <a:solidFill>
                <a:srgbClr val="000000"/>
              </a:solidFill>
              <a:latin typeface="Times New Roman" panose="02020603050405020304" pitchFamily="18" charset="0"/>
            </a:endParaRPr>
          </a:p>
          <a:p>
            <a:pPr algn="just"/>
            <a:endParaRPr lang="en-GB" dirty="0">
              <a:solidFill>
                <a:srgbClr val="000000"/>
              </a:solidFill>
              <a:latin typeface="Times New Roman" panose="02020603050405020304" pitchFamily="18" charset="0"/>
            </a:endParaRPr>
          </a:p>
          <a:p>
            <a:pPr algn="just"/>
            <a:endParaRPr lang="en-GB" dirty="0">
              <a:solidFill>
                <a:srgbClr val="000000"/>
              </a:solidFill>
              <a:latin typeface="Times New Roman" panose="02020603050405020304" pitchFamily="18" charset="0"/>
            </a:endParaRPr>
          </a:p>
          <a:p>
            <a:pPr algn="just"/>
            <a:endParaRPr lang="en-GB" dirty="0">
              <a:solidFill>
                <a:srgbClr val="000000"/>
              </a:solidFill>
              <a:latin typeface="Times New Roman" panose="02020603050405020304" pitchFamily="18" charset="0"/>
            </a:endParaRPr>
          </a:p>
          <a:p>
            <a:pPr algn="just"/>
            <a:r>
              <a:rPr lang="en-GB" dirty="0">
                <a:solidFill>
                  <a:srgbClr val="000000"/>
                </a:solidFill>
              </a:rPr>
              <a:t>Initial GaN </a:t>
            </a:r>
            <a:r>
              <a:rPr lang="en-GB" b="1" dirty="0">
                <a:cs typeface="Times New Roman" panose="02020603050405020304" pitchFamily="18" charset="0"/>
              </a:rPr>
              <a:t>Ni/Au </a:t>
            </a:r>
            <a:r>
              <a:rPr lang="en-GB" dirty="0">
                <a:solidFill>
                  <a:srgbClr val="000000"/>
                </a:solidFill>
              </a:rPr>
              <a:t>Schottky devices have been fabricated at NRC (National Research Centre, Canada) and CNM (Centro Nacional de </a:t>
            </a:r>
            <a:r>
              <a:rPr lang="en-GB" dirty="0" err="1">
                <a:solidFill>
                  <a:srgbClr val="000000"/>
                </a:solidFill>
              </a:rPr>
              <a:t>Microelectronica</a:t>
            </a:r>
            <a:r>
              <a:rPr lang="en-GB" dirty="0">
                <a:solidFill>
                  <a:srgbClr val="000000"/>
                </a:solidFill>
              </a:rPr>
              <a:t>, Spain) </a:t>
            </a:r>
            <a:r>
              <a:rPr lang="en-GB" b="0" i="0" u="none" strike="noStrike" baseline="0" dirty="0">
                <a:solidFill>
                  <a:srgbClr val="000000"/>
                </a:solidFill>
                <a:ea typeface="Tahoma" panose="020B0604030504040204" pitchFamily="34" charset="0"/>
                <a:cs typeface="Times New Roman" panose="02020603050405020304" pitchFamily="18" charset="0"/>
              </a:rPr>
              <a:t>on an n</a:t>
            </a:r>
            <a:r>
              <a:rPr lang="en-GB" b="0" i="0" u="none" strike="noStrike" baseline="30000" dirty="0">
                <a:solidFill>
                  <a:srgbClr val="000000"/>
                </a:solidFill>
                <a:ea typeface="Tahoma" panose="020B0604030504040204" pitchFamily="34" charset="0"/>
                <a:cs typeface="Times New Roman" panose="02020603050405020304" pitchFamily="18" charset="0"/>
              </a:rPr>
              <a:t>+</a:t>
            </a:r>
            <a:r>
              <a:rPr lang="en-GB" b="0" i="0" u="none" strike="noStrike" baseline="0" dirty="0">
                <a:solidFill>
                  <a:srgbClr val="000000"/>
                </a:solidFill>
                <a:ea typeface="Tahoma" panose="020B0604030504040204" pitchFamily="34" charset="0"/>
                <a:cs typeface="Times New Roman" panose="02020603050405020304" pitchFamily="18" charset="0"/>
              </a:rPr>
              <a:t>- GaN substrate with n - GaN Epitaxial thickness of up to </a:t>
            </a:r>
            <a:r>
              <a:rPr lang="en-GB" b="1" i="0" u="none" strike="noStrike" baseline="0" dirty="0">
                <a:solidFill>
                  <a:srgbClr val="000000"/>
                </a:solidFill>
                <a:ea typeface="Tahoma" panose="020B0604030504040204" pitchFamily="34" charset="0"/>
                <a:cs typeface="Times New Roman" panose="02020603050405020304" pitchFamily="18" charset="0"/>
              </a:rPr>
              <a:t>10 µm.</a:t>
            </a:r>
          </a:p>
          <a:p>
            <a:pPr algn="just"/>
            <a:r>
              <a:rPr lang="en-GB" b="0" i="0" u="none" strike="noStrike" baseline="0" dirty="0">
                <a:solidFill>
                  <a:srgbClr val="000000"/>
                </a:solidFill>
                <a:ea typeface="Tahoma" panose="020B0604030504040204" pitchFamily="34" charset="0"/>
                <a:cs typeface="Times New Roman" panose="02020603050405020304" pitchFamily="18" charset="0"/>
              </a:rPr>
              <a:t>The 10 µm n - GaN epitaxial has no intentional doping, with residual </a:t>
            </a:r>
            <a:r>
              <a:rPr lang="en-GB" b="1" i="0" u="none" strike="noStrike" baseline="0" dirty="0">
                <a:solidFill>
                  <a:srgbClr val="000000"/>
                </a:solidFill>
                <a:ea typeface="Tahoma" panose="020B0604030504040204" pitchFamily="34" charset="0"/>
                <a:cs typeface="Times New Roman" panose="02020603050405020304" pitchFamily="18" charset="0"/>
              </a:rPr>
              <a:t>5 </a:t>
            </a:r>
            <a:r>
              <a:rPr lang="en-GB" b="1" dirty="0">
                <a:solidFill>
                  <a:srgbClr val="000000"/>
                </a:solidFill>
                <a:ea typeface="Tahoma" panose="020B0604030504040204" pitchFamily="34" charset="0"/>
                <a:cs typeface="Times New Roman" panose="02020603050405020304" pitchFamily="18" charset="0"/>
              </a:rPr>
              <a:t>x </a:t>
            </a:r>
            <a:r>
              <a:rPr lang="en-GB" b="1" i="0" u="none" strike="noStrike" baseline="0" dirty="0">
                <a:solidFill>
                  <a:srgbClr val="000000"/>
                </a:solidFill>
                <a:ea typeface="Tahoma" panose="020B0604030504040204" pitchFamily="34" charset="0"/>
                <a:cs typeface="Times New Roman" panose="02020603050405020304" pitchFamily="18" charset="0"/>
              </a:rPr>
              <a:t>10</a:t>
            </a:r>
            <a:r>
              <a:rPr lang="en-GB" b="1" i="0" u="none" strike="noStrike" baseline="30000" dirty="0">
                <a:solidFill>
                  <a:srgbClr val="000000"/>
                </a:solidFill>
                <a:ea typeface="Tahoma" panose="020B0604030504040204" pitchFamily="34" charset="0"/>
                <a:cs typeface="Times New Roman" panose="02020603050405020304" pitchFamily="18" charset="0"/>
              </a:rPr>
              <a:t>15</a:t>
            </a:r>
            <a:r>
              <a:rPr lang="en-GB" b="1" i="0" u="none" strike="noStrike" baseline="0" dirty="0">
                <a:solidFill>
                  <a:srgbClr val="000000"/>
                </a:solidFill>
                <a:ea typeface="Tahoma" panose="020B0604030504040204" pitchFamily="34" charset="0"/>
                <a:cs typeface="Times New Roman" panose="02020603050405020304" pitchFamily="18" charset="0"/>
              </a:rPr>
              <a:t> cm</a:t>
            </a:r>
            <a:r>
              <a:rPr lang="en-GB" b="1" i="0" u="none" strike="noStrike" baseline="30000" dirty="0">
                <a:solidFill>
                  <a:srgbClr val="000000"/>
                </a:solidFill>
                <a:ea typeface="Tahoma" panose="020B0604030504040204" pitchFamily="34" charset="0"/>
                <a:cs typeface="Times New Roman" panose="02020603050405020304" pitchFamily="18" charset="0"/>
              </a:rPr>
              <a:t>-3</a:t>
            </a:r>
            <a:r>
              <a:rPr lang="en-GB" b="0" i="0" u="none" strike="noStrike" baseline="0" dirty="0">
                <a:solidFill>
                  <a:srgbClr val="000000"/>
                </a:solidFill>
                <a:ea typeface="Tahoma" panose="020B0604030504040204" pitchFamily="34" charset="0"/>
                <a:cs typeface="Times New Roman" panose="02020603050405020304" pitchFamily="18" charset="0"/>
              </a:rPr>
              <a:t> free carrier density.</a:t>
            </a:r>
          </a:p>
        </p:txBody>
      </p:sp>
      <p:pic>
        <p:nvPicPr>
          <p:cNvPr id="24" name="Picture 23">
            <a:extLst>
              <a:ext uri="{FF2B5EF4-FFF2-40B4-BE49-F238E27FC236}">
                <a16:creationId xmlns:a16="http://schemas.microsoft.com/office/drawing/2014/main" id="{1AFD9246-A85F-5F5D-D3DC-00804ECA2E1B}"/>
              </a:ext>
            </a:extLst>
          </p:cNvPr>
          <p:cNvPicPr>
            <a:picLocks noChangeAspect="1"/>
          </p:cNvPicPr>
          <p:nvPr/>
        </p:nvPicPr>
        <p:blipFill>
          <a:blip r:embed="rId4"/>
          <a:stretch>
            <a:fillRect/>
          </a:stretch>
        </p:blipFill>
        <p:spPr>
          <a:xfrm>
            <a:off x="9852515" y="3894559"/>
            <a:ext cx="1850290" cy="1878419"/>
          </a:xfrm>
          <a:prstGeom prst="rect">
            <a:avLst/>
          </a:prstGeom>
        </p:spPr>
      </p:pic>
      <p:pic>
        <p:nvPicPr>
          <p:cNvPr id="25" name="Picture 24">
            <a:extLst>
              <a:ext uri="{FF2B5EF4-FFF2-40B4-BE49-F238E27FC236}">
                <a16:creationId xmlns:a16="http://schemas.microsoft.com/office/drawing/2014/main" id="{161B2C9F-8981-993A-182D-8F2485C3B26E}"/>
              </a:ext>
            </a:extLst>
          </p:cNvPr>
          <p:cNvPicPr>
            <a:picLocks noChangeAspect="1"/>
          </p:cNvPicPr>
          <p:nvPr/>
        </p:nvPicPr>
        <p:blipFill>
          <a:blip r:embed="rId5"/>
          <a:stretch>
            <a:fillRect/>
          </a:stretch>
        </p:blipFill>
        <p:spPr>
          <a:xfrm>
            <a:off x="402289" y="1602495"/>
            <a:ext cx="3630260" cy="3478842"/>
          </a:xfrm>
          <a:prstGeom prst="rect">
            <a:avLst/>
          </a:prstGeom>
        </p:spPr>
      </p:pic>
    </p:spTree>
    <p:extLst>
      <p:ext uri="{BB962C8B-B14F-4D97-AF65-F5344CB8AC3E}">
        <p14:creationId xmlns:p14="http://schemas.microsoft.com/office/powerpoint/2010/main" val="1421199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15522</TotalTime>
  <Words>1510</Words>
  <Application>Microsoft Office PowerPoint</Application>
  <PresentationFormat>Widescreen</PresentationFormat>
  <Paragraphs>197</Paragraphs>
  <Slides>13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Abadi</vt:lpstr>
      <vt:lpstr>Arial</vt:lpstr>
      <vt:lpstr>Calibri</vt:lpstr>
      <vt:lpstr>Calibri Light</vt:lpstr>
      <vt:lpstr>Cambria Math</vt:lpstr>
      <vt:lpstr>Symbol</vt:lpstr>
      <vt:lpstr>Tahoma</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Science and Technology Facilities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Villani, Giulio (STFC,RAL,PPD)</dc:creator>
  <cp:lastModifiedBy>Villani, Giulio (STFC,RAL,PPD)</cp:lastModifiedBy>
  <cp:revision>215</cp:revision>
  <dcterms:created xsi:type="dcterms:W3CDTF">2023-11-21T18:07:05Z</dcterms:created>
  <dcterms:modified xsi:type="dcterms:W3CDTF">2025-02-18T15:49:14Z</dcterms:modified>
</cp:coreProperties>
</file>