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9" r:id="rId3"/>
    <p:sldId id="260" r:id="rId4"/>
    <p:sldId id="261" r:id="rId5"/>
    <p:sldId id="267" r:id="rId6"/>
    <p:sldId id="266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9"/>
    <p:restoredTop sz="94694"/>
  </p:normalViewPr>
  <p:slideViewPr>
    <p:cSldViewPr snapToGrid="0">
      <p:cViewPr varScale="1">
        <p:scale>
          <a:sx n="121" d="100"/>
          <a:sy n="121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96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42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408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86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06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57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40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5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51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45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49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734A9-1494-4070-8394-58A665E1E1F0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956AF-D355-4A94-8FDE-D325088445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383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daphd.com/guides/stfc-fund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stfc.ac.uk/event/959/overvie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an.tomalin@stfc.ac.uk" TargetMode="External"/><Relationship Id="rId2" Type="http://schemas.openxmlformats.org/officeDocument/2006/relationships/hyperlink" Target="https://docs.google.com/spreadsheets/d/1w82f-6CVVOXuu-PoJY4QVVZ-CqkpkDuxZUH3TzkZ2qo/edit?usp=shar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stfc.ac.uk/event/1242/attachments/2557/4545/TravelClaimForm.docx" TargetMode="External"/><Relationship Id="rId2" Type="http://schemas.openxmlformats.org/officeDocument/2006/relationships/hyperlink" Target="https://forms.gle/jx594uNq6GKT13Vd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APPDDIRECTOR@stfc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0664ABE-A3CA-6044-B0E0-CB00F3EA0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800" b="1">
                <a:latin typeface="Arial Black" panose="020B0A04020102020204" pitchFamily="34" charset="0"/>
              </a:rPr>
              <a:t>RAL/PPD PhD Studentship</a:t>
            </a:r>
            <a:br>
              <a:rPr lang="en-GB" sz="4800" b="1">
                <a:latin typeface="Arial Black" panose="020B0A04020102020204" pitchFamily="34" charset="0"/>
              </a:rPr>
            </a:br>
            <a:br>
              <a:rPr lang="en-GB" sz="4800" b="1">
                <a:latin typeface="Arial Black" panose="020B0A04020102020204" pitchFamily="34" charset="0"/>
              </a:rPr>
            </a:br>
            <a:r>
              <a:rPr lang="en-GB" sz="4800" b="1">
                <a:latin typeface="Arial Black" panose="020B0A04020102020204" pitchFamily="34" charset="0"/>
              </a:rPr>
              <a:t>Practicalities</a:t>
            </a:r>
            <a:endParaRPr lang="en-GB" sz="4800" b="1" dirty="0">
              <a:latin typeface="Arial Black" panose="020B0A040201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45BD96-DBE9-8B35-B0C5-E902E0871C4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70C5FF-02AD-4F58-DD3E-01C7D7D00D3C}"/>
              </a:ext>
            </a:extLst>
          </p:cNvPr>
          <p:cNvSpPr txBox="1"/>
          <p:nvPr/>
        </p:nvSpPr>
        <p:spPr>
          <a:xfrm>
            <a:off x="605307" y="6323527"/>
            <a:ext cx="190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Ian Tomalin</a:t>
            </a:r>
          </a:p>
        </p:txBody>
      </p:sp>
    </p:spTree>
    <p:extLst>
      <p:ext uri="{BB962C8B-B14F-4D97-AF65-F5344CB8AC3E}">
        <p14:creationId xmlns:p14="http://schemas.microsoft.com/office/powerpoint/2010/main" val="169225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0ADB-DFC8-294C-8744-A757A795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RAL Particle Physics PhD Studentships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58757-70DD-E940-91A4-40AB4832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200" dirty="0"/>
              <a:t>RAL Particle Physics Dept. offers 6 funded PhD studentships starting in Autumn 2025:</a:t>
            </a:r>
            <a:br>
              <a:rPr lang="en-GB" sz="2200" dirty="0"/>
            </a:br>
            <a:endParaRPr lang="en-GB" sz="2200" dirty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 1: “DUNE: Neutrino Symmetry Violation Through a PRISM" (PPD/Queen Mary College)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 2: "Development of Gallium Nitride devices for High Energy Physics applications” (PPD/Oxford)​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 3: "Developing the Next-Generation Dark Matter Experiment: XLZD at the Boulby Underground Laboratory” (PPD/University College)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 4: "Search for Lepton Flavour Violation in Top Quark Events with the ATLAS Experiment &amp; Development of the Global Trigger System for High-Luminosity LHC " (PPD/Royal Holloway)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 5: "Search for NMSSM Higgs bosons &amp; machine learning on FPGAs with CMS " (PPD/Bristol)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 6: "Development of Low-Mass Dark Matter Searches with the DarkSide-20k Experiment” (PPD/Manchester)</a:t>
            </a:r>
          </a:p>
          <a:p>
            <a:pPr marL="457200" lvl="1" indent="0">
              <a:buNone/>
            </a:pPr>
            <a:endParaRPr lang="en-GB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/>
              <a:t>Each studentship has partner university, as RAL can't award degrees.</a:t>
            </a:r>
            <a:br>
              <a:rPr lang="en-GB" sz="2200" dirty="0"/>
            </a:br>
            <a:endParaRPr lang="en-GB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700" dirty="0"/>
              <a:t>Student will be blessed with 2 supervisors (RAL + university)!</a:t>
            </a:r>
          </a:p>
        </p:txBody>
      </p:sp>
    </p:spTree>
    <p:extLst>
      <p:ext uri="{BB962C8B-B14F-4D97-AF65-F5344CB8AC3E}">
        <p14:creationId xmlns:p14="http://schemas.microsoft.com/office/powerpoint/2010/main" val="218488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0ADB-DFC8-294C-8744-A757A795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RAL Particle Physics PhD Studentships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58757-70DD-E940-91A4-40AB48329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000" dirty="0"/>
              <a:t>Each PhD is 3.5 years long, with typically:</a:t>
            </a:r>
            <a:br>
              <a:rPr lang="en-GB" sz="2000" dirty="0"/>
            </a:br>
            <a:endParaRPr lang="en-GB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First 2 terms based at university for lectures/courses there.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Then year based at RAL, including additional lectures.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Then year away at experiment (e.g. CERN in Geneva).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Then back to RAL to complete research &amp; write up thesis.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/>
              <a:t>For each PhD place, the STFC funding agency issues a </a:t>
            </a:r>
            <a:r>
              <a:rPr lang="en-GB" sz="2000" dirty="0">
                <a:hlinkClick r:id="rId2"/>
              </a:rPr>
              <a:t>PhD grant</a:t>
            </a:r>
            <a:r>
              <a:rPr lang="en-GB" sz="2000" dirty="0"/>
              <a:t> to the partner university covering its "home fees" &amp; a stipend for the student's living costs &amp; expenses. </a:t>
            </a:r>
            <a:br>
              <a:rPr lang="en-GB" sz="2000" dirty="0"/>
            </a:br>
            <a:r>
              <a:rPr lang="en-GB" sz="2000" dirty="0"/>
              <a:t>(The cost of this is met either solely by RAL/PPD, or shared between PPD &amp; the university).</a:t>
            </a:r>
            <a:br>
              <a:rPr lang="en-GB" sz="2000" dirty="0"/>
            </a:br>
            <a:endParaRPr lang="en-GB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If a candidate must pay the more expensive "overseas fees”, and can't pay the difference in fees themself,</a:t>
            </a:r>
            <a:br>
              <a:rPr lang="en-GB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GB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university sometimes finds a solution, such as waiving its right to charge “overseas” fees, if the candidate is particularly impressive.</a:t>
            </a:r>
          </a:p>
        </p:txBody>
      </p:sp>
    </p:spTree>
    <p:extLst>
      <p:ext uri="{BB962C8B-B14F-4D97-AF65-F5344CB8AC3E}">
        <p14:creationId xmlns:p14="http://schemas.microsoft.com/office/powerpoint/2010/main" val="812839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0FC6F-581A-CED5-CCAF-25B8855CA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972"/>
          </a:xfrm>
        </p:spPr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RAL/PPD PhD Open Day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91213-05A3-3E71-1271-08C24FEE9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1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Details (maps &amp; Zoom links) in </a:t>
            </a:r>
            <a:r>
              <a:rPr lang="en-GB" sz="24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https://indico.stfc.ac.uk/event/959/overview</a:t>
            </a:r>
            <a:br>
              <a:rPr lang="en-GB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endParaRPr lang="en-GB" sz="1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/>
              <a:t>Morning in Conference Room 3 (CR3) in Building R61 [10-12am]:</a:t>
            </a:r>
          </a:p>
          <a:p>
            <a:pPr lvl="1">
              <a:buFont typeface="Wingdings" pitchFamily="2" charset="2"/>
              <a:buChar char="Ø"/>
            </a:pPr>
            <a:r>
              <a:rPr lang="en-GB" sz="1800" dirty="0"/>
              <a:t> Presentations on the 6 PhD projects.</a:t>
            </a:r>
          </a:p>
          <a:p>
            <a:pPr marL="457200" lvl="1" indent="0">
              <a:buNone/>
            </a:pPr>
            <a:endParaRPr lang="en-GB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/>
              <a:t>Lunchtime remain in Conference Room 3 [12-1pm]: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700" dirty="0"/>
              <a:t>Sign up for chats with project supervisors on projects that interest you.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Sign-up sheet for taxis at end of day.</a:t>
            </a:r>
            <a:br>
              <a:rPr lang="en-GB" sz="1800" dirty="0"/>
            </a:br>
            <a:endParaRPr lang="en-GB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/>
              <a:t>Afternoon in PPD (R1 1</a:t>
            </a:r>
            <a:r>
              <a:rPr lang="en-GB" sz="2200" baseline="30000" dirty="0"/>
              <a:t>st</a:t>
            </a:r>
            <a:r>
              <a:rPr lang="en-GB" sz="2200" dirty="0"/>
              <a:t> floor) [1-4pm]: Individual chats with supervisors in 6 small rooms.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700" dirty="0"/>
              <a:t>Each chat is 28 mins long + 2 mins transition time.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700" dirty="0"/>
              <a:t>50% of time for you to ask questions to supervisors. 50% for them to get to know you.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700" dirty="0"/>
              <a:t>In free slots, chat informally to current students/staff in PPD Exhibition Room or relax in Coffee Lounge.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/>
              <a:t>4:15pm taxi to Didcot train station (if you request it during lunch break)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200" dirty="0"/>
          </a:p>
          <a:p>
            <a:pPr>
              <a:buFont typeface="Wingdings" panose="05000000000000000000" pitchFamily="2" charset="2"/>
              <a:buChar char="v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9639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A0C678-4F39-DD98-6CC1-A2F5B30079B1}"/>
              </a:ext>
            </a:extLst>
          </p:cNvPr>
          <p:cNvSpPr txBox="1"/>
          <p:nvPr/>
        </p:nvSpPr>
        <p:spPr>
          <a:xfrm>
            <a:off x="2879834" y="1849821"/>
            <a:ext cx="4656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DO: Add map of chat rooms here from R1_room_map.pptx </a:t>
            </a:r>
          </a:p>
        </p:txBody>
      </p:sp>
    </p:spTree>
    <p:extLst>
      <p:ext uri="{BB962C8B-B14F-4D97-AF65-F5344CB8AC3E}">
        <p14:creationId xmlns:p14="http://schemas.microsoft.com/office/powerpoint/2010/main" val="330445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0FC6F-581A-CED5-CCAF-25B8855C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Schedule of afternoon chats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91213-05A3-3E71-1271-08C24FEE9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sz="1800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1900" dirty="0"/>
              <a:t>You’ll see your chat time slots for chats with project supervisors this afternoon linked here.</a:t>
            </a:r>
          </a:p>
          <a:p>
            <a:pPr marL="0" indent="0" algn="ctr">
              <a:buNone/>
            </a:pPr>
            <a:br>
              <a:rPr lang="en-GB" sz="2200" dirty="0"/>
            </a:br>
            <a:r>
              <a:rPr lang="en-GB" sz="3200" b="1" u="sng" dirty="0">
                <a:hlinkClick r:id="rId2"/>
              </a:rPr>
              <a:t>CHAT SCHEDULE</a:t>
            </a:r>
            <a:endParaRPr lang="en-GB" sz="3200" b="1" u="sng" dirty="0"/>
          </a:p>
          <a:p>
            <a:pPr marL="0" indent="0" algn="ctr">
              <a:buNone/>
            </a:pPr>
            <a:endParaRPr lang="en-GB" sz="3200" b="1" u="sng" dirty="0"/>
          </a:p>
          <a:p>
            <a:pPr marL="0" indent="0">
              <a:buNone/>
            </a:pPr>
            <a:r>
              <a:rPr lang="en-GB" sz="1900" dirty="0"/>
              <a:t>     This schedule will change until about 12:45, so please check it then.</a:t>
            </a:r>
            <a:br>
              <a:rPr lang="en-GB" sz="1900" dirty="0"/>
            </a:br>
            <a:endParaRPr lang="en-GB" sz="1900" b="1" u="sng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1900" dirty="0"/>
              <a:t> We’ve already booked you chats for your 2 favourite projects (from your application form).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9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1900" dirty="0"/>
              <a:t>IMMEDIATELY AFTER the morning session has finished, if additional projects interest you, register for 1 pr 2 extra chats by telling Ian Tomalin (if you’re in CR3) or Emailing </a:t>
            </a:r>
            <a:r>
              <a:rPr lang="en-GB" sz="1900" dirty="0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ian.tomalin@stfc.ac.uk</a:t>
            </a:r>
            <a:r>
              <a:rPr lang="en-GB" sz="1900" dirty="0">
                <a:solidFill>
                  <a:srgbClr val="00B0F0"/>
                </a:solidFill>
              </a:rPr>
              <a:t>  </a:t>
            </a:r>
            <a:r>
              <a:rPr lang="en-GB" sz="1900" dirty="0"/>
              <a:t>with Email title “Chat” if you’re remote, giving your name and a list of these additional projects in decreasing order of preference (e.g. Project 5, Project 2).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9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1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If a project is fully booked this afternoon, we’ll arrange additional Zoom chats for it in the coming few days. We’ll contact you by Email to arrange these.</a:t>
            </a:r>
            <a:br>
              <a:rPr lang="en-GB" sz="1900" dirty="0"/>
            </a:br>
            <a:endParaRPr lang="en-GB" sz="1900" dirty="0"/>
          </a:p>
          <a:p>
            <a:pPr>
              <a:buFont typeface="Wingdings" panose="05000000000000000000" pitchFamily="2" charset="2"/>
              <a:buChar char="v"/>
            </a:pPr>
            <a:endParaRPr lang="en-GB" sz="2000" dirty="0"/>
          </a:p>
          <a:p>
            <a:pPr>
              <a:buFont typeface="Wingdings" panose="05000000000000000000" pitchFamily="2" charset="2"/>
              <a:buChar char="v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49949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F35D3-D9E1-1C1B-EFA8-2461BD577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After the Open Day &amp; Chats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3B7F8-DDA1-63F3-2FB8-351C90A11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000" dirty="0"/>
              <a:t>All students list of all the PhD projects for which they wish to be considered, in decreasing order of preference in survey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err="1">
                <a:hlinkClick r:id="rId2"/>
              </a:rPr>
              <a:t>forms.gle</a:t>
            </a:r>
            <a:r>
              <a:rPr lang="en-GB" sz="2000" dirty="0">
                <a:hlinkClick r:id="rId2"/>
              </a:rPr>
              <a:t>/jx594uNq6GKT13Vd7</a:t>
            </a:r>
            <a:r>
              <a:rPr lang="en-GB" sz="2000" dirty="0">
                <a:solidFill>
                  <a:srgbClr val="00B0F0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GB" sz="1800" dirty="0"/>
              <a:t> e.g. 3, 6, 2, 1, 5, 4.</a:t>
            </a:r>
          </a:p>
          <a:p>
            <a:pPr lvl="1">
              <a:buFont typeface="Wingdings" pitchFamily="2" charset="2"/>
              <a:buChar char="Ø"/>
            </a:pPr>
            <a:endParaRPr lang="en-GB" sz="1800" dirty="0"/>
          </a:p>
          <a:p>
            <a:pPr>
              <a:buFont typeface="Wingdings" pitchFamily="2" charset="2"/>
              <a:buChar char="v"/>
            </a:pPr>
            <a:r>
              <a:rPr lang="en-GB" sz="2000" dirty="0"/>
              <a:t>The supervisors of each project indicate which students they’d like to invite to formal interview.</a:t>
            </a:r>
            <a:br>
              <a:rPr lang="en-GB" sz="2000" dirty="0"/>
            </a:br>
            <a:endParaRPr lang="en-GB" sz="2000" dirty="0"/>
          </a:p>
          <a:p>
            <a:pPr>
              <a:buFont typeface="Wingdings" pitchFamily="2" charset="2"/>
              <a:buChar char="v"/>
            </a:pPr>
            <a:r>
              <a:rPr lang="en-GB" sz="2000" dirty="0"/>
              <a:t>We assign of students to individual projects.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/>
              <a:t>Student submits formal application to partner university (if not already done).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/>
              <a:t>Formal interview of student with project supervisors (perhaps as part of university interviews)</a:t>
            </a:r>
          </a:p>
          <a:p>
            <a:pPr lvl="1">
              <a:buFont typeface="Wingdings" pitchFamily="2" charset="2"/>
              <a:buChar char="Ø"/>
            </a:pPr>
            <a:r>
              <a:rPr lang="en-GB" sz="1600" dirty="0"/>
              <a:t>Successful students will receive an offer from one (and only one) RAL/PPD PhD project.</a:t>
            </a:r>
          </a:p>
          <a:p>
            <a:pPr lvl="1">
              <a:buFont typeface="Wingdings" pitchFamily="2" charset="2"/>
              <a:buChar char="Ø"/>
            </a:pPr>
            <a:endParaRPr lang="en-GB" sz="1600" dirty="0"/>
          </a:p>
          <a:p>
            <a:pPr>
              <a:buFont typeface="Wingdings" pitchFamily="2" charset="2"/>
              <a:buChar char="v"/>
            </a:pPr>
            <a:r>
              <a:rPr lang="en-GB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Students claim their travel expenses by submitting this </a:t>
            </a:r>
            <a:r>
              <a:rPr lang="en-GB" sz="2000" u="sng" dirty="0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</a:t>
            </a:r>
            <a:r>
              <a:rPr lang="en-GB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to </a:t>
            </a:r>
            <a:r>
              <a:rPr lang="en-GB" sz="2000" dirty="0">
                <a:solidFill>
                  <a:srgbClr val="00B0F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PAPPDDIRECTOR@stfc.ac.uk</a:t>
            </a:r>
            <a:r>
              <a:rPr lang="en-GB" sz="2000" dirty="0">
                <a:solidFill>
                  <a:srgbClr val="00B0F0"/>
                </a:solidFill>
              </a:rPr>
              <a:t> </a:t>
            </a:r>
            <a:r>
              <a:rPr lang="en-GB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br>
              <a:rPr lang="en-GB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en-GB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together will a single photo of all their receipts.</a:t>
            </a:r>
          </a:p>
        </p:txBody>
      </p:sp>
    </p:spTree>
    <p:extLst>
      <p:ext uri="{BB962C8B-B14F-4D97-AF65-F5344CB8AC3E}">
        <p14:creationId xmlns:p14="http://schemas.microsoft.com/office/powerpoint/2010/main" val="203758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1708</TotalTime>
  <Words>878</Words>
  <Application>Microsoft Macintosh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Wingdings</vt:lpstr>
      <vt:lpstr>Office Theme</vt:lpstr>
      <vt:lpstr>RAL/PPD PhD Studentship  Practicalities</vt:lpstr>
      <vt:lpstr>RAL Particle Physics PhD Studentships</vt:lpstr>
      <vt:lpstr>RAL Particle Physics PhD Studentships</vt:lpstr>
      <vt:lpstr>RAL/PPD PhD Open Day Schedule</vt:lpstr>
      <vt:lpstr>PowerPoint Presentation</vt:lpstr>
      <vt:lpstr>Schedule of afternoon chats</vt:lpstr>
      <vt:lpstr>After the Open Day &amp; Chats</vt:lpstr>
    </vt:vector>
  </TitlesOfParts>
  <Company>Science and Technology Facilities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RAL/PPD PhD Studentship  Practicalities</dc:title>
  <dc:creator>Tomalin, Ian (STFC,RAL,PPD)</dc:creator>
  <cp:lastModifiedBy>Tomalin, Ian (STFC,RAL,PPD)</cp:lastModifiedBy>
  <cp:revision>58</cp:revision>
  <dcterms:created xsi:type="dcterms:W3CDTF">2023-02-20T16:07:52Z</dcterms:created>
  <dcterms:modified xsi:type="dcterms:W3CDTF">2025-01-17T16:07:53Z</dcterms:modified>
</cp:coreProperties>
</file>