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700" r:id="rId5"/>
  </p:sldMasterIdLst>
  <p:notesMasterIdLst>
    <p:notesMasterId r:id="rId14"/>
  </p:notesMasterIdLst>
  <p:sldIdLst>
    <p:sldId id="257" r:id="rId6"/>
    <p:sldId id="4045" r:id="rId7"/>
    <p:sldId id="291" r:id="rId8"/>
    <p:sldId id="4050" r:id="rId9"/>
    <p:sldId id="4049" r:id="rId10"/>
    <p:sldId id="293" r:id="rId11"/>
    <p:sldId id="4043" r:id="rId12"/>
    <p:sldId id="404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17" userDrawn="1">
          <p15:clr>
            <a:srgbClr val="A4A3A4"/>
          </p15:clr>
        </p15:guide>
        <p15:guide id="6" orient="horz" pos="890" userDrawn="1">
          <p15:clr>
            <a:srgbClr val="A4A3A4"/>
          </p15:clr>
        </p15:guide>
        <p15:guide id="7" orient="horz" pos="3634" userDrawn="1">
          <p15:clr>
            <a:srgbClr val="A4A3A4"/>
          </p15:clr>
        </p15:guide>
        <p15:guide id="8" pos="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8"/>
    <a:srgbClr val="FFFFFF"/>
    <a:srgbClr val="1E5DF8"/>
    <a:srgbClr val="F08900"/>
    <a:srgbClr val="FF6900"/>
    <a:srgbClr val="626262"/>
    <a:srgbClr val="00BED5"/>
    <a:srgbClr val="C13D33"/>
    <a:srgbClr val="E94D36"/>
    <a:srgbClr val="BE2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42" autoAdjust="0"/>
    <p:restoredTop sz="94444"/>
  </p:normalViewPr>
  <p:slideViewPr>
    <p:cSldViewPr snapToGrid="0" snapToObjects="1">
      <p:cViewPr varScale="1">
        <p:scale>
          <a:sx n="136" d="100"/>
          <a:sy n="136" d="100"/>
        </p:scale>
        <p:origin x="216" y="992"/>
      </p:cViewPr>
      <p:guideLst>
        <p:guide orient="horz" pos="323"/>
        <p:guide pos="325"/>
        <p:guide orient="horz" pos="3974"/>
        <p:guide pos="7355"/>
        <p:guide pos="3817"/>
        <p:guide orient="horz" pos="890"/>
        <p:guide orient="horz" pos="3634"/>
        <p:guide pos="8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New</a:t>
            </a:r>
            <a:r>
              <a:rPr lang="en-GB" baseline="0" dirty="0"/>
              <a:t> posts (excluding FFW) funded </a:t>
            </a:r>
            <a:r>
              <a:rPr lang="en-GB" dirty="0"/>
              <a:t>at RAL on EiC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452543615871546"/>
          <c:y val="0.16124603512758603"/>
          <c:w val="0.78088692038495189"/>
          <c:h val="0.72125801983085447"/>
        </c:manualLayout>
      </c:layout>
      <c:barChart>
        <c:barDir val="col"/>
        <c:grouping val="clustered"/>
        <c:varyColors val="0"/>
        <c:ser>
          <c:idx val="0"/>
          <c:order val="0"/>
          <c:tx>
            <c:strRef>
              <c:f>Sheet1!$A$16</c:f>
              <c:strCache>
                <c:ptCount val="1"/>
                <c:pt idx="0">
                  <c:v>PPD</c:v>
                </c:pt>
              </c:strCache>
            </c:strRef>
          </c:tx>
          <c:spPr>
            <a:solidFill>
              <a:srgbClr val="FF0000"/>
            </a:solidFill>
            <a:ln>
              <a:noFill/>
            </a:ln>
            <a:effectLst/>
          </c:spPr>
          <c:invertIfNegative val="0"/>
          <c:cat>
            <c:strRef>
              <c:f>Sheet1!$B$14:$J$14</c:f>
              <c:strCache>
                <c:ptCount val="9"/>
                <c:pt idx="0">
                  <c:v>FY25/26</c:v>
                </c:pt>
                <c:pt idx="1">
                  <c:v>FY26/27</c:v>
                </c:pt>
                <c:pt idx="2">
                  <c:v>FY27/28</c:v>
                </c:pt>
                <c:pt idx="3">
                  <c:v>FY28/29</c:v>
                </c:pt>
                <c:pt idx="4">
                  <c:v>FY29/30</c:v>
                </c:pt>
                <c:pt idx="5">
                  <c:v>FY30/31</c:v>
                </c:pt>
                <c:pt idx="6">
                  <c:v>FY31/32</c:v>
                </c:pt>
                <c:pt idx="7">
                  <c:v>FY32/33</c:v>
                </c:pt>
                <c:pt idx="8">
                  <c:v>FY33/34</c:v>
                </c:pt>
              </c:strCache>
            </c:strRef>
          </c:cat>
          <c:val>
            <c:numRef>
              <c:f>Sheet1!$B$16:$J$16</c:f>
              <c:numCache>
                <c:formatCode>0.00</c:formatCode>
                <c:ptCount val="9"/>
                <c:pt idx="0">
                  <c:v>0.75</c:v>
                </c:pt>
                <c:pt idx="1">
                  <c:v>1.1000000000000001</c:v>
                </c:pt>
                <c:pt idx="2">
                  <c:v>3.2</c:v>
                </c:pt>
                <c:pt idx="3">
                  <c:v>4.5</c:v>
                </c:pt>
                <c:pt idx="4">
                  <c:v>4.55</c:v>
                </c:pt>
                <c:pt idx="5">
                  <c:v>4.3499999999999996</c:v>
                </c:pt>
                <c:pt idx="6">
                  <c:v>3.3499999999999996</c:v>
                </c:pt>
                <c:pt idx="7">
                  <c:v>0.95</c:v>
                </c:pt>
                <c:pt idx="8">
                  <c:v>0.35</c:v>
                </c:pt>
              </c:numCache>
            </c:numRef>
          </c:val>
          <c:extLst>
            <c:ext xmlns:c16="http://schemas.microsoft.com/office/drawing/2014/chart" uri="{C3380CC4-5D6E-409C-BE32-E72D297353CC}">
              <c16:uniqueId val="{00000000-0623-4DCD-AE13-61E2507D707A}"/>
            </c:ext>
          </c:extLst>
        </c:ser>
        <c:ser>
          <c:idx val="1"/>
          <c:order val="1"/>
          <c:tx>
            <c:strRef>
              <c:f>Sheet1!$A$17</c:f>
              <c:strCache>
                <c:ptCount val="1"/>
                <c:pt idx="0">
                  <c:v>TD</c:v>
                </c:pt>
              </c:strCache>
            </c:strRef>
          </c:tx>
          <c:spPr>
            <a:solidFill>
              <a:schemeClr val="accent2"/>
            </a:solidFill>
            <a:ln>
              <a:noFill/>
            </a:ln>
            <a:effectLst/>
          </c:spPr>
          <c:invertIfNegative val="0"/>
          <c:cat>
            <c:strRef>
              <c:f>Sheet1!$B$14:$J$14</c:f>
              <c:strCache>
                <c:ptCount val="9"/>
                <c:pt idx="0">
                  <c:v>FY25/26</c:v>
                </c:pt>
                <c:pt idx="1">
                  <c:v>FY26/27</c:v>
                </c:pt>
                <c:pt idx="2">
                  <c:v>FY27/28</c:v>
                </c:pt>
                <c:pt idx="3">
                  <c:v>FY28/29</c:v>
                </c:pt>
                <c:pt idx="4">
                  <c:v>FY29/30</c:v>
                </c:pt>
                <c:pt idx="5">
                  <c:v>FY30/31</c:v>
                </c:pt>
                <c:pt idx="6">
                  <c:v>FY31/32</c:v>
                </c:pt>
                <c:pt idx="7">
                  <c:v>FY32/33</c:v>
                </c:pt>
                <c:pt idx="8">
                  <c:v>FY33/34</c:v>
                </c:pt>
              </c:strCache>
            </c:strRef>
          </c:cat>
          <c:val>
            <c:numRef>
              <c:f>Sheet1!$B$17:$J$17</c:f>
              <c:numCache>
                <c:formatCode>0.00</c:formatCode>
                <c:ptCount val="9"/>
                <c:pt idx="0">
                  <c:v>0.55000000000000004</c:v>
                </c:pt>
                <c:pt idx="1">
                  <c:v>0.8</c:v>
                </c:pt>
                <c:pt idx="2">
                  <c:v>1.6</c:v>
                </c:pt>
                <c:pt idx="3">
                  <c:v>3.6</c:v>
                </c:pt>
                <c:pt idx="4">
                  <c:v>4.25</c:v>
                </c:pt>
                <c:pt idx="5">
                  <c:v>4.25</c:v>
                </c:pt>
                <c:pt idx="6">
                  <c:v>1.6500000000000001</c:v>
                </c:pt>
                <c:pt idx="7">
                  <c:v>0.44999999999999996</c:v>
                </c:pt>
                <c:pt idx="8">
                  <c:v>0</c:v>
                </c:pt>
              </c:numCache>
            </c:numRef>
          </c:val>
          <c:extLst>
            <c:ext xmlns:c16="http://schemas.microsoft.com/office/drawing/2014/chart" uri="{C3380CC4-5D6E-409C-BE32-E72D297353CC}">
              <c16:uniqueId val="{00000001-0623-4DCD-AE13-61E2507D707A}"/>
            </c:ext>
          </c:extLst>
        </c:ser>
        <c:ser>
          <c:idx val="3"/>
          <c:order val="3"/>
          <c:tx>
            <c:v>FFW</c:v>
          </c:tx>
          <c:spPr>
            <a:solidFill>
              <a:srgbClr val="FFFF00"/>
            </a:solidFill>
            <a:ln>
              <a:noFill/>
            </a:ln>
            <a:effectLst/>
          </c:spPr>
          <c:invertIfNegative val="0"/>
          <c:val>
            <c:numRef>
              <c:f>Sheet1!$B$15:$J$15</c:f>
              <c:numCache>
                <c:formatCode>0.00</c:formatCode>
                <c:ptCount val="9"/>
                <c:pt idx="0">
                  <c:v>0.5</c:v>
                </c:pt>
                <c:pt idx="1">
                  <c:v>0.7</c:v>
                </c:pt>
                <c:pt idx="2">
                  <c:v>0.7</c:v>
                </c:pt>
                <c:pt idx="3">
                  <c:v>0.7</c:v>
                </c:pt>
                <c:pt idx="4">
                  <c:v>0.7</c:v>
                </c:pt>
                <c:pt idx="5">
                  <c:v>0.7</c:v>
                </c:pt>
                <c:pt idx="6">
                  <c:v>0.7</c:v>
                </c:pt>
                <c:pt idx="7">
                  <c:v>0.5</c:v>
                </c:pt>
                <c:pt idx="8">
                  <c:v>0.25</c:v>
                </c:pt>
              </c:numCache>
            </c:numRef>
          </c:val>
          <c:extLst>
            <c:ext xmlns:c16="http://schemas.microsoft.com/office/drawing/2014/chart" uri="{C3380CC4-5D6E-409C-BE32-E72D297353CC}">
              <c16:uniqueId val="{00000002-0623-4DCD-AE13-61E2507D707A}"/>
            </c:ext>
          </c:extLst>
        </c:ser>
        <c:dLbls>
          <c:showLegendKey val="0"/>
          <c:showVal val="0"/>
          <c:showCatName val="0"/>
          <c:showSerName val="0"/>
          <c:showPercent val="0"/>
          <c:showBubbleSize val="0"/>
        </c:dLbls>
        <c:gapWidth val="219"/>
        <c:overlap val="-27"/>
        <c:axId val="1634222112"/>
        <c:axId val="1634232192"/>
        <c:extLst>
          <c:ext xmlns:c15="http://schemas.microsoft.com/office/drawing/2012/chart" uri="{02D57815-91ED-43cb-92C2-25804820EDAC}">
            <c15:filteredBarSeries>
              <c15:ser>
                <c:idx val="2"/>
                <c:order val="2"/>
                <c:tx>
                  <c:strRef>
                    <c:extLst>
                      <c:ext uri="{02D57815-91ED-43cb-92C2-25804820EDAC}">
                        <c15:formulaRef>
                          <c15:sqref>Sheet1!$A$18</c15:sqref>
                        </c15:formulaRef>
                      </c:ext>
                    </c:extLst>
                    <c:strCache>
                      <c:ptCount val="1"/>
                      <c:pt idx="0">
                        <c:v>Total</c:v>
                      </c:pt>
                    </c:strCache>
                  </c:strRef>
                </c:tx>
                <c:spPr>
                  <a:solidFill>
                    <a:schemeClr val="accent3"/>
                  </a:solidFill>
                  <a:ln>
                    <a:noFill/>
                  </a:ln>
                  <a:effectLst/>
                </c:spPr>
                <c:invertIfNegative val="0"/>
                <c:cat>
                  <c:strRef>
                    <c:extLst>
                      <c:ext uri="{02D57815-91ED-43cb-92C2-25804820EDAC}">
                        <c15:formulaRef>
                          <c15:sqref>Sheet1!$B$14:$J$14</c15:sqref>
                        </c15:formulaRef>
                      </c:ext>
                    </c:extLst>
                    <c:strCache>
                      <c:ptCount val="9"/>
                      <c:pt idx="0">
                        <c:v>FY25/26</c:v>
                      </c:pt>
                      <c:pt idx="1">
                        <c:v>FY26/27</c:v>
                      </c:pt>
                      <c:pt idx="2">
                        <c:v>FY27/28</c:v>
                      </c:pt>
                      <c:pt idx="3">
                        <c:v>FY28/29</c:v>
                      </c:pt>
                      <c:pt idx="4">
                        <c:v>FY29/30</c:v>
                      </c:pt>
                      <c:pt idx="5">
                        <c:v>FY30/31</c:v>
                      </c:pt>
                      <c:pt idx="6">
                        <c:v>FY31/32</c:v>
                      </c:pt>
                      <c:pt idx="7">
                        <c:v>FY32/33</c:v>
                      </c:pt>
                      <c:pt idx="8">
                        <c:v>FY33/34</c:v>
                      </c:pt>
                    </c:strCache>
                  </c:strRef>
                </c:cat>
                <c:val>
                  <c:numRef>
                    <c:extLst>
                      <c:ext uri="{02D57815-91ED-43cb-92C2-25804820EDAC}">
                        <c15:formulaRef>
                          <c15:sqref>Sheet1!$B$18:$J$18</c15:sqref>
                        </c15:formulaRef>
                      </c:ext>
                    </c:extLst>
                    <c:numCache>
                      <c:formatCode>0.00</c:formatCode>
                      <c:ptCount val="9"/>
                      <c:pt idx="0">
                        <c:v>1.8</c:v>
                      </c:pt>
                      <c:pt idx="1">
                        <c:v>2.6</c:v>
                      </c:pt>
                      <c:pt idx="2">
                        <c:v>5.5</c:v>
                      </c:pt>
                      <c:pt idx="3">
                        <c:v>8.8000000000000007</c:v>
                      </c:pt>
                      <c:pt idx="4">
                        <c:v>9.5</c:v>
                      </c:pt>
                      <c:pt idx="5">
                        <c:v>9.3000000000000007</c:v>
                      </c:pt>
                      <c:pt idx="6">
                        <c:v>5.7</c:v>
                      </c:pt>
                      <c:pt idx="7">
                        <c:v>1.9</c:v>
                      </c:pt>
                      <c:pt idx="8">
                        <c:v>0.6</c:v>
                      </c:pt>
                    </c:numCache>
                  </c:numRef>
                </c:val>
                <c:extLst>
                  <c:ext xmlns:c16="http://schemas.microsoft.com/office/drawing/2014/chart" uri="{C3380CC4-5D6E-409C-BE32-E72D297353CC}">
                    <c16:uniqueId val="{00000003-0623-4DCD-AE13-61E2507D707A}"/>
                  </c:ext>
                </c:extLst>
              </c15:ser>
            </c15:filteredBarSeries>
          </c:ext>
        </c:extLst>
      </c:barChart>
      <c:catAx>
        <c:axId val="163422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4232192"/>
        <c:crosses val="autoZero"/>
        <c:auto val="1"/>
        <c:lblAlgn val="ctr"/>
        <c:lblOffset val="100"/>
        <c:noMultiLvlLbl val="0"/>
      </c:catAx>
      <c:valAx>
        <c:axId val="16342321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4222112"/>
        <c:crosses val="autoZero"/>
        <c:crossBetween val="between"/>
      </c:valAx>
      <c:spPr>
        <a:noFill/>
        <a:ln>
          <a:noFill/>
        </a:ln>
        <a:effectLst/>
      </c:spPr>
    </c:plotArea>
    <c:legend>
      <c:legendPos val="r"/>
      <c:layout>
        <c:manualLayout>
          <c:xMode val="edge"/>
          <c:yMode val="edge"/>
          <c:x val="0.87950575111934537"/>
          <c:y val="0.37079836133161798"/>
          <c:w val="0.10578836652771345"/>
          <c:h val="0.2557470828512977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48FE9A4A-3203-D544-A0F2-9B4A7A1B021E}" type="datetimeFigureOut">
              <a:rPr lang="en-US" smtClean="0"/>
              <a:pPr/>
              <a:t>12/2/24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2</a:t>
            </a:fld>
            <a:endParaRPr lang="en-US" dirty="0"/>
          </a:p>
        </p:txBody>
      </p:sp>
    </p:spTree>
    <p:extLst>
      <p:ext uri="{BB962C8B-B14F-4D97-AF65-F5344CB8AC3E}">
        <p14:creationId xmlns:p14="http://schemas.microsoft.com/office/powerpoint/2010/main" val="614468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F3BA1D-A00F-DB41-84DA-BE26C4853B35}" type="slidenum">
              <a:rPr lang="en-US" smtClean="0"/>
              <a:pPr/>
              <a:t>3</a:t>
            </a:fld>
            <a:endParaRPr lang="en-US" dirty="0"/>
          </a:p>
        </p:txBody>
      </p:sp>
    </p:spTree>
    <p:extLst>
      <p:ext uri="{BB962C8B-B14F-4D97-AF65-F5344CB8AC3E}">
        <p14:creationId xmlns:p14="http://schemas.microsoft.com/office/powerpoint/2010/main" val="3568039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F3BA1D-A00F-DB41-84DA-BE26C4853B35}" type="slidenum">
              <a:rPr lang="en-US" smtClean="0"/>
              <a:pPr/>
              <a:t>7</a:t>
            </a:fld>
            <a:endParaRPr lang="en-US" dirty="0"/>
          </a:p>
        </p:txBody>
      </p:sp>
    </p:spTree>
    <p:extLst>
      <p:ext uri="{BB962C8B-B14F-4D97-AF65-F5344CB8AC3E}">
        <p14:creationId xmlns:p14="http://schemas.microsoft.com/office/powerpoint/2010/main" val="3317556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US"/>
              <a:t>Electron Ion Collider, Fergus Wilson, PPD awayday, 2-Dec-24</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US"/>
              <a:t>Electron Ion Collider, Fergus Wilson, PPD awayday, 2-Dec-24</a:t>
            </a:r>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US"/>
              <a:t>Electron Ion Collider, Fergus Wilson, PPD awayday, 2-Dec-24</a:t>
            </a:r>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61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US"/>
              <a:t>Electron Ion Collider, Fergus Wilson, PPD awayday, 2-Dec-24</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US"/>
              <a:t>Electron Ion Collider, Fergus Wilson, PPD awayday, 2-Dec-24</a:t>
            </a:r>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US"/>
              <a:t>Electron Ion Collider, Fergus Wilson, PPD awayday, 2-Dec-24</a:t>
            </a:r>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US"/>
              <a:t>Electron Ion Collider, Fergus Wilson, PPD awayday, 2-Dec-24</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US"/>
              <a:t>Electron Ion Collider, Fergus Wilson, PPD awayday, 2-Dec-24</a:t>
            </a:r>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US"/>
              <a:t>Electron Ion Collider, Fergus Wilson, PPD awayday, 2-Dec-24</a:t>
            </a:r>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US"/>
              <a:t>Electron Ion Collider, Fergus Wilson, PPD awayday, 2-Dec-24</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US" dirty="0"/>
              <a:t>Electron Ion Collider, Fergus Wilson, PPD awayday, 2-Dec-24</a:t>
            </a:r>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US"/>
              <a:t>Electron Ion Collider, Fergus Wilson, PPD awayday, 2-Dec-24</a:t>
            </a:r>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US"/>
              <a:t>Electron Ion Collider, Fergus Wilson, PPD awayday, 2-Dec-24</a:t>
            </a:r>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US"/>
              <a:t>Electron Ion Collider, Fergus Wilson, PPD awayday, 2-Dec-24</a:t>
            </a:r>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US"/>
              <a:t>Electron Ion Collider, Fergus Wilson, PPD awayday, 2-Dec-24</a:t>
            </a:r>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US"/>
              <a:t>Electron Ion Collider, Fergus Wilson, PPD awayday, 2-Dec-24</a:t>
            </a:r>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US"/>
              <a:t>Electron Ion Collider, Fergus Wilson, PPD awayday, 2-Dec-24</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US"/>
              <a:t>Electron Ion Collider, Fergus Wilson, PPD awayday, 2-Dec-24</a:t>
            </a:r>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US"/>
              <a:t>Electron Ion Collider, Fergus Wilson, PPD awayday, 2-Dec-24</a:t>
            </a:r>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US"/>
              <a:t>Electron Ion Collider, Fergus Wilson, PPD awayday, 2-Dec-24</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US"/>
              <a:t>Electron Ion Collider, Fergus Wilson, PPD awayday, 2-Dec-24</a:t>
            </a:r>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US"/>
              <a:t>Electron Ion Collider, Fergus Wilson, PPD awayday, 2-Dec-24</a:t>
            </a:r>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Electron Ion Collider, Fergus Wilson, PPD awayday, 2-Dec-24</a:t>
            </a:r>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4"/>
          <a:srcRect/>
          <a:stretch/>
        </p:blipFill>
        <p:spPr>
          <a:xfrm>
            <a:off x="943243" y="5802305"/>
            <a:ext cx="2068898" cy="888537"/>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9" r:id="rId12"/>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Electron Ion Collider, Fergus Wilson, PPD awayday, 2-Dec-24</a:t>
            </a:r>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1255197" y="2160730"/>
            <a:ext cx="4564836" cy="1569660"/>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The Electron-Ion Collider</a:t>
            </a:r>
          </a:p>
        </p:txBody>
      </p:sp>
      <p:sp>
        <p:nvSpPr>
          <p:cNvPr id="5" name="Rectangle 4">
            <a:extLst>
              <a:ext uri="{FF2B5EF4-FFF2-40B4-BE49-F238E27FC236}">
                <a16:creationId xmlns:a16="http://schemas.microsoft.com/office/drawing/2014/main" id="{0BEB0AE4-391E-6F41-84C6-D4EEDF519A31}"/>
              </a:ext>
            </a:extLst>
          </p:cNvPr>
          <p:cNvSpPr/>
          <p:nvPr/>
        </p:nvSpPr>
        <p:spPr>
          <a:xfrm>
            <a:off x="1255197" y="3951163"/>
            <a:ext cx="5745669" cy="1200329"/>
          </a:xfrm>
          <a:prstGeom prst="rect">
            <a:avLst/>
          </a:prstGeom>
        </p:spPr>
        <p:txBody>
          <a:bodyPr wrap="square">
            <a:spAutoFit/>
          </a:bodyPr>
          <a:lstStyle/>
          <a:p>
            <a:r>
              <a:rPr lang="en-GB" sz="2400" dirty="0">
                <a:solidFill>
                  <a:srgbClr val="626262"/>
                </a:solidFill>
                <a:latin typeface="Arial" panose="020B0604020202020204" pitchFamily="34" charset="0"/>
                <a:cs typeface="Arial" panose="020B0604020202020204" pitchFamily="34" charset="0"/>
              </a:rPr>
              <a:t>Fergus Wilson</a:t>
            </a:r>
          </a:p>
          <a:p>
            <a:r>
              <a:rPr lang="en-GB" sz="2400" dirty="0">
                <a:solidFill>
                  <a:srgbClr val="626262"/>
                </a:solidFill>
                <a:latin typeface="Arial" panose="020B0604020202020204" pitchFamily="34" charset="0"/>
                <a:cs typeface="Arial" panose="020B0604020202020204" pitchFamily="34" charset="0"/>
              </a:rPr>
              <a:t>Particle Physics Department</a:t>
            </a:r>
          </a:p>
          <a:p>
            <a:r>
              <a:rPr lang="en-GB" sz="2400" dirty="0">
                <a:solidFill>
                  <a:srgbClr val="626262"/>
                </a:solidFill>
                <a:latin typeface="Arial" panose="020B0604020202020204" pitchFamily="34" charset="0"/>
                <a:cs typeface="Arial" panose="020B0604020202020204" pitchFamily="34" charset="0"/>
              </a:rPr>
              <a:t>On behalf of </a:t>
            </a:r>
            <a:r>
              <a:rPr lang="en-GB" sz="2400" dirty="0" err="1">
                <a:solidFill>
                  <a:srgbClr val="626262"/>
                </a:solidFill>
                <a:latin typeface="Arial" panose="020B0604020202020204" pitchFamily="34" charset="0"/>
                <a:cs typeface="Arial" panose="020B0604020202020204" pitchFamily="34" charset="0"/>
              </a:rPr>
              <a:t>ePIC</a:t>
            </a:r>
            <a:r>
              <a:rPr lang="en-GB" sz="2400" dirty="0">
                <a:solidFill>
                  <a:srgbClr val="626262"/>
                </a:solidFill>
                <a:latin typeface="Arial" panose="020B0604020202020204" pitchFamily="34" charset="0"/>
                <a:cs typeface="Arial" panose="020B0604020202020204" pitchFamily="34" charset="0"/>
              </a:rPr>
              <a:t>-UK collaboration</a:t>
            </a: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7"/>
          <a:srcRect/>
          <a:stretch/>
        </p:blipFill>
        <p:spPr>
          <a:xfrm>
            <a:off x="1279073" y="412403"/>
            <a:ext cx="2244514" cy="963960"/>
          </a:xfrm>
          <a:prstGeom prst="rect">
            <a:avLst/>
          </a:prstGeom>
        </p:spPr>
      </p:pic>
      <p:pic>
        <p:nvPicPr>
          <p:cNvPr id="8" name="epic-rotation">
            <a:hlinkClick r:id="" action="ppaction://media"/>
            <a:extLst>
              <a:ext uri="{FF2B5EF4-FFF2-40B4-BE49-F238E27FC236}">
                <a16:creationId xmlns:a16="http://schemas.microsoft.com/office/drawing/2014/main" id="{238331D7-3C24-023F-1B54-EC2F2B1621C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1DE02E94-9322-E4E8-D460-B897D139BA1D}"/>
              </a:ext>
            </a:extLst>
          </p:cNvPr>
          <p:cNvSpPr txBox="1"/>
          <p:nvPr/>
        </p:nvSpPr>
        <p:spPr>
          <a:xfrm>
            <a:off x="118475" y="203684"/>
            <a:ext cx="8484104" cy="2492990"/>
          </a:xfrm>
          <a:prstGeom prst="rect">
            <a:avLst/>
          </a:prstGeom>
          <a:noFill/>
        </p:spPr>
        <p:txBody>
          <a:bodyPr wrap="square">
            <a:spAutoFit/>
          </a:bodyPr>
          <a:lstStyle/>
          <a:p>
            <a:pPr algn="l" fontAlgn="base"/>
            <a:r>
              <a:rPr lang="en-US" sz="6000" b="0" i="0" dirty="0">
                <a:solidFill>
                  <a:srgbClr val="FFFFFF"/>
                </a:solidFill>
                <a:effectLst/>
                <a:latin typeface="Oswald" panose="020F0502020204030204" pitchFamily="2" charset="0"/>
              </a:rPr>
              <a:t>The Electron Ion Collider and the </a:t>
            </a:r>
            <a:r>
              <a:rPr lang="en-US" sz="6000" b="0" i="0" dirty="0" err="1">
                <a:solidFill>
                  <a:srgbClr val="FFFFFF"/>
                </a:solidFill>
                <a:effectLst/>
                <a:latin typeface="Oswald" panose="020F0502020204030204" pitchFamily="2" charset="0"/>
              </a:rPr>
              <a:t>ePIC</a:t>
            </a:r>
            <a:r>
              <a:rPr lang="en-US" sz="6000" b="0" i="0" dirty="0">
                <a:solidFill>
                  <a:srgbClr val="FFFFFF"/>
                </a:solidFill>
                <a:effectLst/>
                <a:latin typeface="Oswald" panose="020F0502020204030204" pitchFamily="2" charset="0"/>
              </a:rPr>
              <a:t>-UK Collaboration</a:t>
            </a:r>
          </a:p>
          <a:p>
            <a:pPr algn="l" fontAlgn="base"/>
            <a:r>
              <a:rPr lang="en-US" b="0" i="0" dirty="0">
                <a:solidFill>
                  <a:srgbClr val="FFFFFF"/>
                </a:solidFill>
                <a:effectLst/>
                <a:latin typeface="Roboto" panose="02000000000000000000" pitchFamily="2" charset="0"/>
              </a:rPr>
              <a:t>Building the world’s most sophisticated particle detector for analyzing collisions between electrons and protons or other nuclei</a:t>
            </a:r>
          </a:p>
        </p:txBody>
      </p:sp>
      <p:sp>
        <p:nvSpPr>
          <p:cNvPr id="11" name="TextBox 10">
            <a:extLst>
              <a:ext uri="{FF2B5EF4-FFF2-40B4-BE49-F238E27FC236}">
                <a16:creationId xmlns:a16="http://schemas.microsoft.com/office/drawing/2014/main" id="{4E27DCA5-ADFC-46EC-CB3C-9DE81445DC75}"/>
              </a:ext>
            </a:extLst>
          </p:cNvPr>
          <p:cNvSpPr txBox="1"/>
          <p:nvPr/>
        </p:nvSpPr>
        <p:spPr>
          <a:xfrm>
            <a:off x="210678" y="6052038"/>
            <a:ext cx="11726626" cy="707886"/>
          </a:xfrm>
          <a:prstGeom prst="rect">
            <a:avLst/>
          </a:prstGeom>
          <a:noFill/>
        </p:spPr>
        <p:txBody>
          <a:bodyPr wrap="square">
            <a:spAutoFit/>
          </a:bodyPr>
          <a:lstStyle/>
          <a:p>
            <a:pPr algn="l" fontAlgn="base"/>
            <a:r>
              <a:rPr lang="en-US" sz="4000" b="0" i="0" dirty="0">
                <a:solidFill>
                  <a:srgbClr val="FFFFFF"/>
                </a:solidFill>
                <a:effectLst/>
                <a:latin typeface="Oswald" panose="020F0502020204030204" pitchFamily="2" charset="0"/>
              </a:rPr>
              <a:t>Fergus Wilson, Particle Physics Department, RAL</a:t>
            </a:r>
            <a:endParaRPr lang="en-US" sz="4000" b="0" i="0" dirty="0">
              <a:solidFill>
                <a:srgbClr val="FFFFFF"/>
              </a:solidFill>
              <a:effectLst/>
              <a:latin typeface="Roboto" panose="02000000000000000000" pitchFamily="2" charset="0"/>
            </a:endParaRPr>
          </a:p>
        </p:txBody>
      </p:sp>
    </p:spTree>
    <p:extLst>
      <p:ext uri="{BB962C8B-B14F-4D97-AF65-F5344CB8AC3E}">
        <p14:creationId xmlns:p14="http://schemas.microsoft.com/office/powerpoint/2010/main" val="322438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magnifying glass">
            <a:extLst>
              <a:ext uri="{FF2B5EF4-FFF2-40B4-BE49-F238E27FC236}">
                <a16:creationId xmlns:a16="http://schemas.microsoft.com/office/drawing/2014/main" id="{E973E12A-DF13-1333-4CEA-43A7B3168A90}"/>
              </a:ext>
            </a:extLst>
          </p:cNvPr>
          <p:cNvPicPr>
            <a:picLocks noChangeAspect="1"/>
          </p:cNvPicPr>
          <p:nvPr/>
        </p:nvPicPr>
        <p:blipFill>
          <a:blip r:embed="rId3">
            <a:alphaModFix/>
          </a:blip>
          <a:stretch>
            <a:fillRect/>
          </a:stretch>
        </p:blipFill>
        <p:spPr>
          <a:xfrm>
            <a:off x="-453658" y="-75319"/>
            <a:ext cx="12803701" cy="6933319"/>
          </a:xfrm>
          <a:prstGeom prst="rect">
            <a:avLst/>
          </a:prstGeom>
        </p:spPr>
      </p:pic>
      <p:sp>
        <p:nvSpPr>
          <p:cNvPr id="2" name="Title 1">
            <a:extLst>
              <a:ext uri="{FF2B5EF4-FFF2-40B4-BE49-F238E27FC236}">
                <a16:creationId xmlns:a16="http://schemas.microsoft.com/office/drawing/2014/main" id="{CCDD24D2-4A00-1771-D2CC-2DA05C8089B7}"/>
              </a:ext>
            </a:extLst>
          </p:cNvPr>
          <p:cNvSpPr>
            <a:spLocks noGrp="1"/>
          </p:cNvSpPr>
          <p:nvPr>
            <p:ph type="title"/>
          </p:nvPr>
        </p:nvSpPr>
        <p:spPr>
          <a:xfrm>
            <a:off x="339101" y="-58504"/>
            <a:ext cx="11513797" cy="1325563"/>
          </a:xfrm>
        </p:spPr>
        <p:txBody>
          <a:bodyPr/>
          <a:lstStyle/>
          <a:p>
            <a:r>
              <a:rPr lang="en-GB" sz="4400" dirty="0">
                <a:solidFill>
                  <a:schemeClr val="bg1"/>
                </a:solidFill>
              </a:rPr>
              <a:t>EiC </a:t>
            </a:r>
            <a:r>
              <a:rPr lang="en-GB" dirty="0">
                <a:solidFill>
                  <a:schemeClr val="bg1"/>
                </a:solidFill>
              </a:rPr>
              <a:t>is a</a:t>
            </a:r>
            <a:r>
              <a:rPr lang="en-GB" sz="4400" dirty="0">
                <a:solidFill>
                  <a:schemeClr val="bg1"/>
                </a:solidFill>
              </a:rPr>
              <a:t> very big electron-microscope</a:t>
            </a:r>
            <a:endParaRPr lang="en-GB" dirty="0">
              <a:solidFill>
                <a:schemeClr val="bg1"/>
              </a:solidFill>
            </a:endParaRPr>
          </a:p>
        </p:txBody>
      </p:sp>
      <p:sp>
        <p:nvSpPr>
          <p:cNvPr id="3" name="Content Placeholder 2">
            <a:extLst>
              <a:ext uri="{FF2B5EF4-FFF2-40B4-BE49-F238E27FC236}">
                <a16:creationId xmlns:a16="http://schemas.microsoft.com/office/drawing/2014/main" id="{33BCAA49-2CF7-1624-04B6-544246F93531}"/>
              </a:ext>
            </a:extLst>
          </p:cNvPr>
          <p:cNvSpPr>
            <a:spLocks noGrp="1"/>
          </p:cNvSpPr>
          <p:nvPr>
            <p:ph idx="1"/>
          </p:nvPr>
        </p:nvSpPr>
        <p:spPr>
          <a:xfrm>
            <a:off x="226128" y="962131"/>
            <a:ext cx="11965872" cy="4351338"/>
          </a:xfrm>
        </p:spPr>
        <p:txBody>
          <a:bodyPr>
            <a:noAutofit/>
          </a:bodyPr>
          <a:lstStyle/>
          <a:p>
            <a:pPr>
              <a:buClr>
                <a:schemeClr val="bg1"/>
              </a:buClr>
              <a:buFont typeface="Wingdings" panose="05000000000000000000" pitchFamily="2" charset="2"/>
              <a:buChar char="q"/>
            </a:pPr>
            <a:r>
              <a:rPr lang="en-GB" sz="3200" dirty="0">
                <a:solidFill>
                  <a:schemeClr val="bg1"/>
                </a:solidFill>
              </a:rPr>
              <a:t>Atoms are made of </a:t>
            </a:r>
            <a:r>
              <a:rPr lang="en-GB" sz="3200" dirty="0">
                <a:solidFill>
                  <a:srgbClr val="FF0000"/>
                </a:solidFill>
              </a:rPr>
              <a:t>nuclei</a:t>
            </a:r>
            <a:r>
              <a:rPr lang="en-GB" sz="3200" dirty="0">
                <a:solidFill>
                  <a:schemeClr val="bg1"/>
                </a:solidFill>
              </a:rPr>
              <a:t> and </a:t>
            </a:r>
            <a:r>
              <a:rPr lang="en-GB" sz="3200" dirty="0">
                <a:solidFill>
                  <a:srgbClr val="FF0000"/>
                </a:solidFill>
              </a:rPr>
              <a:t>electrons</a:t>
            </a:r>
          </a:p>
          <a:p>
            <a:pPr>
              <a:buClr>
                <a:schemeClr val="bg1"/>
              </a:buClr>
              <a:buFont typeface="Wingdings" panose="05000000000000000000" pitchFamily="2" charset="2"/>
              <a:buChar char="q"/>
            </a:pPr>
            <a:r>
              <a:rPr lang="en-GB" sz="3200" dirty="0">
                <a:solidFill>
                  <a:srgbClr val="FF0000"/>
                </a:solidFill>
              </a:rPr>
              <a:t>Nuclei</a:t>
            </a:r>
            <a:r>
              <a:rPr lang="en-GB" sz="3200" dirty="0">
                <a:solidFill>
                  <a:schemeClr val="bg1"/>
                </a:solidFill>
              </a:rPr>
              <a:t> are made of </a:t>
            </a:r>
            <a:r>
              <a:rPr lang="en-GB" sz="3200" dirty="0">
                <a:solidFill>
                  <a:srgbClr val="FF0000"/>
                </a:solidFill>
              </a:rPr>
              <a:t>protons</a:t>
            </a:r>
            <a:r>
              <a:rPr lang="en-GB" sz="3200" dirty="0">
                <a:solidFill>
                  <a:schemeClr val="bg1"/>
                </a:solidFill>
              </a:rPr>
              <a:t> and </a:t>
            </a:r>
            <a:r>
              <a:rPr lang="en-GB" sz="3200" dirty="0">
                <a:solidFill>
                  <a:srgbClr val="FF0000"/>
                </a:solidFill>
              </a:rPr>
              <a:t>neutrons</a:t>
            </a:r>
          </a:p>
          <a:p>
            <a:pPr>
              <a:buClr>
                <a:schemeClr val="bg1"/>
              </a:buClr>
              <a:buFont typeface="Wingdings" panose="05000000000000000000" pitchFamily="2" charset="2"/>
              <a:buChar char="q"/>
            </a:pPr>
            <a:r>
              <a:rPr lang="en-GB" sz="3200" dirty="0">
                <a:solidFill>
                  <a:srgbClr val="FF0000"/>
                </a:solidFill>
              </a:rPr>
              <a:t>Protons</a:t>
            </a:r>
            <a:r>
              <a:rPr lang="en-GB" sz="3200" dirty="0">
                <a:solidFill>
                  <a:schemeClr val="bg1"/>
                </a:solidFill>
              </a:rPr>
              <a:t> and </a:t>
            </a:r>
            <a:r>
              <a:rPr lang="en-GB" sz="3200" dirty="0">
                <a:solidFill>
                  <a:srgbClr val="FF0000"/>
                </a:solidFill>
              </a:rPr>
              <a:t>neutrons</a:t>
            </a:r>
            <a:r>
              <a:rPr lang="en-GB" sz="3200" dirty="0">
                <a:solidFill>
                  <a:schemeClr val="bg1"/>
                </a:solidFill>
              </a:rPr>
              <a:t> are made of </a:t>
            </a:r>
            <a:r>
              <a:rPr lang="en-GB" sz="3200" dirty="0">
                <a:solidFill>
                  <a:srgbClr val="FF0000"/>
                </a:solidFill>
              </a:rPr>
              <a:t>quarks</a:t>
            </a:r>
            <a:r>
              <a:rPr lang="en-GB" sz="3200" dirty="0">
                <a:solidFill>
                  <a:schemeClr val="bg1"/>
                </a:solidFill>
              </a:rPr>
              <a:t> and </a:t>
            </a:r>
            <a:r>
              <a:rPr lang="en-GB" sz="3200" dirty="0">
                <a:solidFill>
                  <a:srgbClr val="FF0000"/>
                </a:solidFill>
              </a:rPr>
              <a:t>gluons</a:t>
            </a:r>
          </a:p>
          <a:p>
            <a:pPr>
              <a:buClr>
                <a:schemeClr val="bg1"/>
              </a:buClr>
              <a:buFont typeface="Wingdings" panose="05000000000000000000" pitchFamily="2" charset="2"/>
              <a:buChar char="q"/>
            </a:pPr>
            <a:r>
              <a:rPr lang="en-GB" sz="3200" dirty="0">
                <a:solidFill>
                  <a:schemeClr val="bg1"/>
                </a:solidFill>
              </a:rPr>
              <a:t>Investigate mass, structure and contents of </a:t>
            </a:r>
            <a:r>
              <a:rPr lang="en-GB" sz="3200" dirty="0">
                <a:solidFill>
                  <a:srgbClr val="FF0000"/>
                </a:solidFill>
              </a:rPr>
              <a:t>protons</a:t>
            </a:r>
            <a:r>
              <a:rPr lang="en-GB" sz="3200" dirty="0">
                <a:solidFill>
                  <a:schemeClr val="bg1"/>
                </a:solidFill>
              </a:rPr>
              <a:t> and </a:t>
            </a:r>
            <a:r>
              <a:rPr lang="en-GB" sz="3200" dirty="0">
                <a:solidFill>
                  <a:srgbClr val="FF0000"/>
                </a:solidFill>
              </a:rPr>
              <a:t>nuclei</a:t>
            </a:r>
            <a:r>
              <a:rPr lang="en-GB" sz="3200" dirty="0">
                <a:solidFill>
                  <a:schemeClr val="bg1"/>
                </a:solidFill>
              </a:rPr>
              <a:t>.</a:t>
            </a:r>
          </a:p>
        </p:txBody>
      </p:sp>
      <p:sp>
        <p:nvSpPr>
          <p:cNvPr id="10" name="Slide Number Placeholder 9">
            <a:extLst>
              <a:ext uri="{FF2B5EF4-FFF2-40B4-BE49-F238E27FC236}">
                <a16:creationId xmlns:a16="http://schemas.microsoft.com/office/drawing/2014/main" id="{3E73F29A-CB4E-154C-A635-90E6AF01A784}"/>
              </a:ext>
            </a:extLst>
          </p:cNvPr>
          <p:cNvSpPr>
            <a:spLocks noGrp="1"/>
          </p:cNvSpPr>
          <p:nvPr>
            <p:ph type="sldNum" sz="quarter" idx="12"/>
          </p:nvPr>
        </p:nvSpPr>
        <p:spPr/>
        <p:txBody>
          <a:bodyPr/>
          <a:lstStyle/>
          <a:p>
            <a:fld id="{BBAAB195-B577-5546-8349-9DDA93B6129E}" type="slidenum">
              <a:rPr lang="en-US" smtClean="0"/>
              <a:t>2</a:t>
            </a:fld>
            <a:endParaRPr lang="en-US" dirty="0"/>
          </a:p>
        </p:txBody>
      </p:sp>
      <p:sp>
        <p:nvSpPr>
          <p:cNvPr id="4" name="Footer Placeholder 3">
            <a:extLst>
              <a:ext uri="{FF2B5EF4-FFF2-40B4-BE49-F238E27FC236}">
                <a16:creationId xmlns:a16="http://schemas.microsoft.com/office/drawing/2014/main" id="{1B46E293-BFFE-FF61-379F-4F3F27B49A8C}"/>
              </a:ext>
            </a:extLst>
          </p:cNvPr>
          <p:cNvSpPr>
            <a:spLocks noGrp="1"/>
          </p:cNvSpPr>
          <p:nvPr>
            <p:ph type="ftr" sz="quarter" idx="11"/>
          </p:nvPr>
        </p:nvSpPr>
        <p:spPr/>
        <p:txBody>
          <a:bodyPr/>
          <a:lstStyle/>
          <a:p>
            <a:r>
              <a:rPr lang="en-US"/>
              <a:t>Electron Ion Collider, Fergus Wilson, PPD awayday, 2-Dec-24</a:t>
            </a:r>
          </a:p>
        </p:txBody>
      </p:sp>
      <p:sp>
        <p:nvSpPr>
          <p:cNvPr id="5" name="TextBox 4">
            <a:extLst>
              <a:ext uri="{FF2B5EF4-FFF2-40B4-BE49-F238E27FC236}">
                <a16:creationId xmlns:a16="http://schemas.microsoft.com/office/drawing/2014/main" id="{95E86F84-EEED-A88C-8F20-82A8230679A6}"/>
              </a:ext>
            </a:extLst>
          </p:cNvPr>
          <p:cNvSpPr txBox="1"/>
          <p:nvPr/>
        </p:nvSpPr>
        <p:spPr>
          <a:xfrm>
            <a:off x="515938" y="5224059"/>
            <a:ext cx="1359569" cy="954107"/>
          </a:xfrm>
          <a:prstGeom prst="rect">
            <a:avLst/>
          </a:prstGeom>
          <a:noFill/>
        </p:spPr>
        <p:txBody>
          <a:bodyPr wrap="square" rtlCol="0">
            <a:spAutoFit/>
          </a:bodyPr>
          <a:lstStyle/>
          <a:p>
            <a:r>
              <a:rPr lang="en-GB" sz="2800" dirty="0" err="1">
                <a:solidFill>
                  <a:schemeClr val="bg2"/>
                </a:solidFill>
              </a:rPr>
              <a:t>Valencequarks</a:t>
            </a:r>
            <a:endParaRPr lang="en-GB" sz="2800" dirty="0">
              <a:solidFill>
                <a:schemeClr val="bg2"/>
              </a:solidFill>
            </a:endParaRPr>
          </a:p>
        </p:txBody>
      </p:sp>
      <p:sp>
        <p:nvSpPr>
          <p:cNvPr id="6" name="TextBox 5">
            <a:extLst>
              <a:ext uri="{FF2B5EF4-FFF2-40B4-BE49-F238E27FC236}">
                <a16:creationId xmlns:a16="http://schemas.microsoft.com/office/drawing/2014/main" id="{C66A301D-CE0E-5D50-FAA5-C0DF44324543}"/>
              </a:ext>
            </a:extLst>
          </p:cNvPr>
          <p:cNvSpPr txBox="1"/>
          <p:nvPr/>
        </p:nvSpPr>
        <p:spPr>
          <a:xfrm>
            <a:off x="82916" y="3535938"/>
            <a:ext cx="1359569" cy="523220"/>
          </a:xfrm>
          <a:prstGeom prst="rect">
            <a:avLst/>
          </a:prstGeom>
          <a:noFill/>
        </p:spPr>
        <p:txBody>
          <a:bodyPr wrap="square" rtlCol="0">
            <a:spAutoFit/>
          </a:bodyPr>
          <a:lstStyle/>
          <a:p>
            <a:r>
              <a:rPr lang="en-GB" sz="2800" dirty="0">
                <a:solidFill>
                  <a:schemeClr val="bg2"/>
                </a:solidFill>
              </a:rPr>
              <a:t>gluons</a:t>
            </a:r>
          </a:p>
        </p:txBody>
      </p:sp>
      <p:cxnSp>
        <p:nvCxnSpPr>
          <p:cNvPr id="9" name="Straight Arrow Connector 8">
            <a:extLst>
              <a:ext uri="{FF2B5EF4-FFF2-40B4-BE49-F238E27FC236}">
                <a16:creationId xmlns:a16="http://schemas.microsoft.com/office/drawing/2014/main" id="{20411FC0-03E5-0A6F-759B-93ECD8C42BDF}"/>
              </a:ext>
            </a:extLst>
          </p:cNvPr>
          <p:cNvCxnSpPr>
            <a:cxnSpLocks/>
            <a:stCxn id="6" idx="2"/>
          </p:cNvCxnSpPr>
          <p:nvPr/>
        </p:nvCxnSpPr>
        <p:spPr>
          <a:xfrm>
            <a:off x="762701" y="4059158"/>
            <a:ext cx="246764" cy="344400"/>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87D0CEA-39C0-1918-C48B-8108456AE6F0}"/>
              </a:ext>
            </a:extLst>
          </p:cNvPr>
          <p:cNvCxnSpPr>
            <a:cxnSpLocks/>
          </p:cNvCxnSpPr>
          <p:nvPr/>
        </p:nvCxnSpPr>
        <p:spPr>
          <a:xfrm flipV="1">
            <a:off x="659148" y="4926778"/>
            <a:ext cx="720390" cy="455207"/>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05FEA0E-20C4-0258-0C65-CD419B792324}"/>
              </a:ext>
            </a:extLst>
          </p:cNvPr>
          <p:cNvSpPr txBox="1"/>
          <p:nvPr/>
        </p:nvSpPr>
        <p:spPr>
          <a:xfrm>
            <a:off x="4719679" y="4948848"/>
            <a:ext cx="1966578" cy="523220"/>
          </a:xfrm>
          <a:prstGeom prst="rect">
            <a:avLst/>
          </a:prstGeom>
          <a:noFill/>
        </p:spPr>
        <p:txBody>
          <a:bodyPr wrap="square" rtlCol="0">
            <a:spAutoFit/>
          </a:bodyPr>
          <a:lstStyle/>
          <a:p>
            <a:r>
              <a:rPr lang="en-GB" sz="2800" dirty="0">
                <a:solidFill>
                  <a:schemeClr val="bg2"/>
                </a:solidFill>
              </a:rPr>
              <a:t>Sea quarks</a:t>
            </a:r>
          </a:p>
        </p:txBody>
      </p:sp>
      <p:cxnSp>
        <p:nvCxnSpPr>
          <p:cNvPr id="16" name="Straight Arrow Connector 15">
            <a:extLst>
              <a:ext uri="{FF2B5EF4-FFF2-40B4-BE49-F238E27FC236}">
                <a16:creationId xmlns:a16="http://schemas.microsoft.com/office/drawing/2014/main" id="{6A21E03F-CE0B-24F4-FBB7-0AC21CB2E163}"/>
              </a:ext>
            </a:extLst>
          </p:cNvPr>
          <p:cNvCxnSpPr>
            <a:cxnSpLocks/>
          </p:cNvCxnSpPr>
          <p:nvPr/>
        </p:nvCxnSpPr>
        <p:spPr>
          <a:xfrm flipH="1" flipV="1">
            <a:off x="4848726" y="4231358"/>
            <a:ext cx="348006" cy="718485"/>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4" descr="a man with no shirt on and a picture of a man with the word quot on it">
            <a:extLst>
              <a:ext uri="{FF2B5EF4-FFF2-40B4-BE49-F238E27FC236}">
                <a16:creationId xmlns:a16="http://schemas.microsoft.com/office/drawing/2014/main" id="{F53B8F79-CCCB-670F-A52E-C6BC7E09A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3263547" cy="32635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Man wearing a dark blue suit, white shirt, and red tie. He stares into the camera lens from up close, with his chin tucked in, his lips pressed together, his forehead furrowed, with bags under his eyes. The light falls on his face from above to his left, with the right side of his face in deep shadow and his comb-over gleaming platinum blonde and sticking out on the left side. In the upper left corner of the image is the logo of the Fulton County sheriff's office, Patrick Labat.">
            <a:extLst>
              <a:ext uri="{FF2B5EF4-FFF2-40B4-BE49-F238E27FC236}">
                <a16:creationId xmlns:a16="http://schemas.microsoft.com/office/drawing/2014/main" id="{6CABD872-70EF-BBF2-0415-3091A52880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0935" y="3457928"/>
            <a:ext cx="3263547" cy="32635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ilm x-ray skull and cervical spine lateral view X-ray Image Stock Photo">
            <a:extLst>
              <a:ext uri="{FF2B5EF4-FFF2-40B4-BE49-F238E27FC236}">
                <a16:creationId xmlns:a16="http://schemas.microsoft.com/office/drawing/2014/main" id="{2D227758-42E9-1C42-927C-D10DF50136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2147" y="3457928"/>
            <a:ext cx="4071470" cy="3256573"/>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Right 13">
            <a:extLst>
              <a:ext uri="{FF2B5EF4-FFF2-40B4-BE49-F238E27FC236}">
                <a16:creationId xmlns:a16="http://schemas.microsoft.com/office/drawing/2014/main" id="{52CE5175-177C-C4F5-55D0-717264CC1B70}"/>
              </a:ext>
            </a:extLst>
          </p:cNvPr>
          <p:cNvSpPr/>
          <p:nvPr/>
        </p:nvSpPr>
        <p:spPr>
          <a:xfrm>
            <a:off x="2503441" y="5948280"/>
            <a:ext cx="5774137" cy="95410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3200" dirty="0"/>
              <a:t>Increasing Energy</a:t>
            </a:r>
          </a:p>
        </p:txBody>
      </p:sp>
    </p:spTree>
    <p:extLst>
      <p:ext uri="{BB962C8B-B14F-4D97-AF65-F5344CB8AC3E}">
        <p14:creationId xmlns:p14="http://schemas.microsoft.com/office/powerpoint/2010/main" val="270896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 Brookhaven National Laboratory in Brookhaven, New York. (photo credit: CREATIVE COMMONS)">
            <a:extLst>
              <a:ext uri="{FF2B5EF4-FFF2-40B4-BE49-F238E27FC236}">
                <a16:creationId xmlns:a16="http://schemas.microsoft.com/office/drawing/2014/main" id="{36126612-7F50-381C-9920-823FFAB6FA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4215" y="2868365"/>
            <a:ext cx="5579909" cy="3645269"/>
          </a:xfrm>
          <a:prstGeom prst="rect">
            <a:avLst/>
          </a:prstGeom>
          <a:noFill/>
          <a:extLst>
            <a:ext uri="{909E8E84-426E-40DD-AFC4-6F175D3DCCD1}">
              <a14:hiddenFill xmlns:a14="http://schemas.microsoft.com/office/drawing/2010/main">
                <a:solidFill>
                  <a:srgbClr val="FFFFFF"/>
                </a:solidFill>
              </a14:hiddenFill>
            </a:ext>
          </a:extLst>
        </p:spPr>
      </p:pic>
      <p:pic>
        <p:nvPicPr>
          <p:cNvPr id="2" name="1080p">
            <a:hlinkClick r:id="" action="ppaction://media"/>
            <a:extLst>
              <a:ext uri="{FF2B5EF4-FFF2-40B4-BE49-F238E27FC236}">
                <a16:creationId xmlns:a16="http://schemas.microsoft.com/office/drawing/2014/main" id="{4A126100-6B1F-B3C3-D994-595E60B84C8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5314950" cy="6858000"/>
          </a:xfrm>
          <a:prstGeom prst="rect">
            <a:avLst/>
          </a:prstGeom>
        </p:spPr>
      </p:pic>
      <p:grpSp>
        <p:nvGrpSpPr>
          <p:cNvPr id="3" name="Group 2">
            <a:extLst>
              <a:ext uri="{FF2B5EF4-FFF2-40B4-BE49-F238E27FC236}">
                <a16:creationId xmlns:a16="http://schemas.microsoft.com/office/drawing/2014/main" id="{82C9CC0F-B8E9-4721-73E1-83434A5A5D4F}"/>
              </a:ext>
            </a:extLst>
          </p:cNvPr>
          <p:cNvGrpSpPr/>
          <p:nvPr/>
        </p:nvGrpSpPr>
        <p:grpSpPr>
          <a:xfrm>
            <a:off x="5314950" y="49213"/>
            <a:ext cx="6877050" cy="2654300"/>
            <a:chOff x="4596072" y="4716413"/>
            <a:chExt cx="4554712" cy="1625870"/>
          </a:xfrm>
        </p:grpSpPr>
        <p:pic>
          <p:nvPicPr>
            <p:cNvPr id="4" name="Picture 3" descr="A map of the state of connecticut&#10;&#10;Description automatically generated">
              <a:extLst>
                <a:ext uri="{FF2B5EF4-FFF2-40B4-BE49-F238E27FC236}">
                  <a16:creationId xmlns:a16="http://schemas.microsoft.com/office/drawing/2014/main" id="{29281C7B-A8B3-9558-DEBB-113D74A8A6A3}"/>
                </a:ext>
              </a:extLst>
            </p:cNvPr>
            <p:cNvPicPr>
              <a:picLocks noChangeAspect="1"/>
            </p:cNvPicPr>
            <p:nvPr/>
          </p:nvPicPr>
          <p:blipFill rotWithShape="1">
            <a:blip r:embed="rId7"/>
            <a:srcRect l="10063" t="50008" r="17701" b="7320"/>
            <a:stretch/>
          </p:blipFill>
          <p:spPr>
            <a:xfrm>
              <a:off x="4596072" y="4716413"/>
              <a:ext cx="4551320" cy="1601296"/>
            </a:xfrm>
            <a:prstGeom prst="rect">
              <a:avLst/>
            </a:prstGeom>
          </p:spPr>
        </p:pic>
        <p:pic>
          <p:nvPicPr>
            <p:cNvPr id="5" name="Picture 4" descr="A close-up of a logo&#10;&#10;Description automatically generated">
              <a:extLst>
                <a:ext uri="{FF2B5EF4-FFF2-40B4-BE49-F238E27FC236}">
                  <a16:creationId xmlns:a16="http://schemas.microsoft.com/office/drawing/2014/main" id="{BF29AD1B-0B09-D298-8176-8E270646BAAB}"/>
                </a:ext>
              </a:extLst>
            </p:cNvPr>
            <p:cNvPicPr>
              <a:picLocks noChangeAspect="1"/>
            </p:cNvPicPr>
            <p:nvPr/>
          </p:nvPicPr>
          <p:blipFill>
            <a:blip r:embed="rId8"/>
            <a:stretch>
              <a:fillRect/>
            </a:stretch>
          </p:blipFill>
          <p:spPr>
            <a:xfrm>
              <a:off x="7315088" y="5655597"/>
              <a:ext cx="1835696" cy="686686"/>
            </a:xfrm>
            <a:prstGeom prst="rect">
              <a:avLst/>
            </a:prstGeom>
          </p:spPr>
        </p:pic>
      </p:grpSp>
      <p:pic>
        <p:nvPicPr>
          <p:cNvPr id="7" name="Picture 6" descr="A red and blue arrow in a circle&#10;&#10;Description automatically generated">
            <a:extLst>
              <a:ext uri="{FF2B5EF4-FFF2-40B4-BE49-F238E27FC236}">
                <a16:creationId xmlns:a16="http://schemas.microsoft.com/office/drawing/2014/main" id="{E2719D2A-0300-F025-43D5-F7FB78646033}"/>
              </a:ext>
            </a:extLst>
          </p:cNvPr>
          <p:cNvPicPr>
            <a:picLocks noChangeAspect="1"/>
          </p:cNvPicPr>
          <p:nvPr/>
        </p:nvPicPr>
        <p:blipFill>
          <a:blip r:embed="rId9"/>
          <a:stretch>
            <a:fillRect/>
          </a:stretch>
        </p:blipFill>
        <p:spPr>
          <a:xfrm>
            <a:off x="2091972" y="3060700"/>
            <a:ext cx="635000" cy="457200"/>
          </a:xfrm>
          <a:prstGeom prst="rect">
            <a:avLst/>
          </a:prstGeom>
          <a:solidFill>
            <a:srgbClr val="FFFFFF"/>
          </a:solidFill>
        </p:spPr>
      </p:pic>
      <p:sp>
        <p:nvSpPr>
          <p:cNvPr id="8" name="TextBox 7">
            <a:extLst>
              <a:ext uri="{FF2B5EF4-FFF2-40B4-BE49-F238E27FC236}">
                <a16:creationId xmlns:a16="http://schemas.microsoft.com/office/drawing/2014/main" id="{44BBABCD-FEA1-666A-C930-20C64ECF5425}"/>
              </a:ext>
            </a:extLst>
          </p:cNvPr>
          <p:cNvSpPr txBox="1"/>
          <p:nvPr/>
        </p:nvSpPr>
        <p:spPr>
          <a:xfrm>
            <a:off x="337779" y="158820"/>
            <a:ext cx="4533900" cy="707886"/>
          </a:xfrm>
          <a:prstGeom prst="rect">
            <a:avLst/>
          </a:prstGeom>
          <a:noFill/>
        </p:spPr>
        <p:txBody>
          <a:bodyPr wrap="square" rtlCol="0">
            <a:spAutoFit/>
          </a:bodyPr>
          <a:lstStyle/>
          <a:p>
            <a:r>
              <a:rPr lang="en-GB" sz="4000" dirty="0">
                <a:solidFill>
                  <a:schemeClr val="bg1"/>
                </a:solidFill>
              </a:rPr>
              <a:t>Electron Ion Collider</a:t>
            </a:r>
          </a:p>
        </p:txBody>
      </p:sp>
      <p:cxnSp>
        <p:nvCxnSpPr>
          <p:cNvPr id="11" name="Straight Arrow Connector 10">
            <a:extLst>
              <a:ext uri="{FF2B5EF4-FFF2-40B4-BE49-F238E27FC236}">
                <a16:creationId xmlns:a16="http://schemas.microsoft.com/office/drawing/2014/main" id="{587AA7F2-E410-0906-7FF2-0B2B4C98A577}"/>
              </a:ext>
            </a:extLst>
          </p:cNvPr>
          <p:cNvCxnSpPr>
            <a:cxnSpLocks/>
          </p:cNvCxnSpPr>
          <p:nvPr/>
        </p:nvCxnSpPr>
        <p:spPr>
          <a:xfrm>
            <a:off x="834887" y="2081463"/>
            <a:ext cx="3081130" cy="0"/>
          </a:xfrm>
          <a:prstGeom prst="straightConnector1">
            <a:avLst/>
          </a:prstGeom>
          <a:ln w="53975">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5C8E3C3-0ED0-3F88-6476-20D69447AD5F}"/>
              </a:ext>
            </a:extLst>
          </p:cNvPr>
          <p:cNvSpPr/>
          <p:nvPr/>
        </p:nvSpPr>
        <p:spPr>
          <a:xfrm>
            <a:off x="1908313" y="1648477"/>
            <a:ext cx="1023730" cy="39492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~1.2km</a:t>
            </a:r>
          </a:p>
        </p:txBody>
      </p:sp>
      <p:pic>
        <p:nvPicPr>
          <p:cNvPr id="1026" name="Picture 2" descr="Image 90 &amp;amp; 100 Briar Patch Road">
            <a:extLst>
              <a:ext uri="{FF2B5EF4-FFF2-40B4-BE49-F238E27FC236}">
                <a16:creationId xmlns:a16="http://schemas.microsoft.com/office/drawing/2014/main" id="{5F3E1268-DDAB-FBE2-BFEE-26FEB8352D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0660" y="3334329"/>
            <a:ext cx="4461594" cy="29743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906E4A-86AD-26DA-7F3B-BF9EC4637F90}"/>
              </a:ext>
            </a:extLst>
          </p:cNvPr>
          <p:cNvSpPr txBox="1"/>
          <p:nvPr/>
        </p:nvSpPr>
        <p:spPr>
          <a:xfrm>
            <a:off x="8988944" y="3321026"/>
            <a:ext cx="2862097" cy="646331"/>
          </a:xfrm>
          <a:prstGeom prst="rect">
            <a:avLst/>
          </a:prstGeom>
          <a:solidFill>
            <a:srgbClr val="FFFFFF"/>
          </a:solidFill>
        </p:spPr>
        <p:txBody>
          <a:bodyPr wrap="square" rtlCol="0">
            <a:spAutoFit/>
          </a:bodyPr>
          <a:lstStyle/>
          <a:p>
            <a:r>
              <a:rPr lang="en-GB" dirty="0"/>
              <a:t>Advance warning to UKLO:</a:t>
            </a:r>
          </a:p>
          <a:p>
            <a:r>
              <a:rPr lang="en-GB" dirty="0"/>
              <a:t>Only $600,000 per month</a:t>
            </a:r>
          </a:p>
        </p:txBody>
      </p:sp>
      <p:cxnSp>
        <p:nvCxnSpPr>
          <p:cNvPr id="10" name="Straight Arrow Connector 9">
            <a:extLst>
              <a:ext uri="{FF2B5EF4-FFF2-40B4-BE49-F238E27FC236}">
                <a16:creationId xmlns:a16="http://schemas.microsoft.com/office/drawing/2014/main" id="{1B9B5334-D689-C0D8-4E51-14DF2558E155}"/>
              </a:ext>
            </a:extLst>
          </p:cNvPr>
          <p:cNvCxnSpPr>
            <a:cxnSpLocks/>
          </p:cNvCxnSpPr>
          <p:nvPr/>
        </p:nvCxnSpPr>
        <p:spPr>
          <a:xfrm flipV="1">
            <a:off x="8246993" y="1772356"/>
            <a:ext cx="580918" cy="120791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7323B3A-3817-918A-0C5F-DED23845C335}"/>
              </a:ext>
            </a:extLst>
          </p:cNvPr>
          <p:cNvCxnSpPr>
            <a:cxnSpLocks/>
          </p:cNvCxnSpPr>
          <p:nvPr/>
        </p:nvCxnSpPr>
        <p:spPr>
          <a:xfrm flipH="1" flipV="1">
            <a:off x="8604170" y="1356304"/>
            <a:ext cx="1455776" cy="489637"/>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BC8BA2E-3370-872E-A9FE-C37A8748D1B1}"/>
              </a:ext>
            </a:extLst>
          </p:cNvPr>
          <p:cNvSpPr txBox="1"/>
          <p:nvPr/>
        </p:nvSpPr>
        <p:spPr>
          <a:xfrm>
            <a:off x="6160660" y="2900156"/>
            <a:ext cx="4458883" cy="369332"/>
          </a:xfrm>
          <a:prstGeom prst="rect">
            <a:avLst/>
          </a:prstGeom>
          <a:solidFill>
            <a:srgbClr val="FFFFFF"/>
          </a:solidFill>
        </p:spPr>
        <p:txBody>
          <a:bodyPr wrap="square" rtlCol="0">
            <a:spAutoFit/>
          </a:bodyPr>
          <a:lstStyle/>
          <a:p>
            <a:r>
              <a:rPr lang="en-GB" dirty="0"/>
              <a:t>Typical accommodation in the Hamptons</a:t>
            </a:r>
          </a:p>
        </p:txBody>
      </p:sp>
    </p:spTree>
    <p:extLst>
      <p:ext uri="{BB962C8B-B14F-4D97-AF65-F5344CB8AC3E}">
        <p14:creationId xmlns:p14="http://schemas.microsoft.com/office/powerpoint/2010/main" val="231288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3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0E7C7888-CD1A-7CB0-691B-98E45C5AC906}"/>
              </a:ext>
            </a:extLst>
          </p:cNvPr>
          <p:cNvSpPr>
            <a:spLocks noGrp="1"/>
          </p:cNvSpPr>
          <p:nvPr>
            <p:ph type="ftr" sz="quarter" idx="11"/>
          </p:nvPr>
        </p:nvSpPr>
        <p:spPr/>
        <p:txBody>
          <a:bodyPr/>
          <a:lstStyle/>
          <a:p>
            <a:pPr>
              <a:spcAft>
                <a:spcPts val="600"/>
              </a:spcAft>
            </a:pPr>
            <a:r>
              <a:rPr lang="en-US"/>
              <a:t>Electron Ion Collider, Fergus Wilson, PPD awayday, 2-Dec-24</a:t>
            </a:r>
          </a:p>
        </p:txBody>
      </p:sp>
      <p:sp>
        <p:nvSpPr>
          <p:cNvPr id="12" name="Slide Number Placeholder 4">
            <a:extLst>
              <a:ext uri="{FF2B5EF4-FFF2-40B4-BE49-F238E27FC236}">
                <a16:creationId xmlns:a16="http://schemas.microsoft.com/office/drawing/2014/main" id="{CA36258F-98DC-738F-CB85-AD12156D8787}"/>
              </a:ext>
            </a:extLst>
          </p:cNvPr>
          <p:cNvSpPr>
            <a:spLocks noGrp="1"/>
          </p:cNvSpPr>
          <p:nvPr>
            <p:ph type="sldNum" sz="quarter" idx="12"/>
          </p:nvPr>
        </p:nvSpPr>
        <p:spPr/>
        <p:txBody>
          <a:bodyPr/>
          <a:lstStyle/>
          <a:p>
            <a:pPr>
              <a:spcAft>
                <a:spcPts val="600"/>
              </a:spcAft>
            </a:pPr>
            <a:fld id="{BBAAB195-B577-5546-8349-9DDA93B6129E}" type="slidenum">
              <a:rPr lang="en-US" smtClean="0"/>
              <a:pPr>
                <a:spcAft>
                  <a:spcPts val="600"/>
                </a:spcAft>
              </a:pPr>
              <a:t>4</a:t>
            </a:fld>
            <a:endParaRPr lang="en-US"/>
          </a:p>
        </p:txBody>
      </p:sp>
      <p:pic>
        <p:nvPicPr>
          <p:cNvPr id="3" name="Picture 2" descr="A large building with snow on the ground&#10;&#10;Description automatically generated">
            <a:extLst>
              <a:ext uri="{FF2B5EF4-FFF2-40B4-BE49-F238E27FC236}">
                <a16:creationId xmlns:a16="http://schemas.microsoft.com/office/drawing/2014/main" id="{EBA1A53B-C17D-86FD-8870-00159E286194}"/>
              </a:ext>
            </a:extLst>
          </p:cNvPr>
          <p:cNvPicPr>
            <a:picLocks noChangeAspect="1"/>
          </p:cNvPicPr>
          <p:nvPr/>
        </p:nvPicPr>
        <p:blipFill>
          <a:blip r:embed="rId2"/>
          <a:stretch>
            <a:fillRect/>
          </a:stretch>
        </p:blipFill>
        <p:spPr>
          <a:xfrm>
            <a:off x="20595" y="32436"/>
            <a:ext cx="12171406" cy="6793127"/>
          </a:xfrm>
          <a:prstGeom prst="rect">
            <a:avLst/>
          </a:prstGeom>
          <a:noFill/>
        </p:spPr>
      </p:pic>
      <p:pic>
        <p:nvPicPr>
          <p:cNvPr id="5" name="Picture 4" descr="A road with snow and trees&#10;&#10;Description automatically generated">
            <a:extLst>
              <a:ext uri="{FF2B5EF4-FFF2-40B4-BE49-F238E27FC236}">
                <a16:creationId xmlns:a16="http://schemas.microsoft.com/office/drawing/2014/main" id="{9F566E32-D662-7759-1977-5AF89DB39EBE}"/>
              </a:ext>
            </a:extLst>
          </p:cNvPr>
          <p:cNvPicPr>
            <a:picLocks noChangeAspect="1"/>
          </p:cNvPicPr>
          <p:nvPr/>
        </p:nvPicPr>
        <p:blipFill>
          <a:blip r:embed="rId3"/>
          <a:stretch>
            <a:fillRect/>
          </a:stretch>
        </p:blipFill>
        <p:spPr>
          <a:xfrm>
            <a:off x="5496697" y="1278923"/>
            <a:ext cx="6227805" cy="4670854"/>
          </a:xfrm>
          <a:prstGeom prst="rect">
            <a:avLst/>
          </a:prstGeom>
        </p:spPr>
      </p:pic>
      <p:sp>
        <p:nvSpPr>
          <p:cNvPr id="6" name="TextBox 5">
            <a:extLst>
              <a:ext uri="{FF2B5EF4-FFF2-40B4-BE49-F238E27FC236}">
                <a16:creationId xmlns:a16="http://schemas.microsoft.com/office/drawing/2014/main" id="{BBEEE649-8B5B-53C4-99AF-F012B8972D8F}"/>
              </a:ext>
            </a:extLst>
          </p:cNvPr>
          <p:cNvSpPr txBox="1"/>
          <p:nvPr/>
        </p:nvSpPr>
        <p:spPr>
          <a:xfrm>
            <a:off x="226243" y="136525"/>
            <a:ext cx="11299681" cy="1077218"/>
          </a:xfrm>
          <a:prstGeom prst="rect">
            <a:avLst/>
          </a:prstGeom>
          <a:noFill/>
        </p:spPr>
        <p:txBody>
          <a:bodyPr wrap="square" rtlCol="0">
            <a:spAutoFit/>
          </a:bodyPr>
          <a:lstStyle/>
          <a:p>
            <a:r>
              <a:rPr lang="en-GB" sz="3200" dirty="0"/>
              <a:t>Nearest I can get to a Christmas theme.</a:t>
            </a:r>
          </a:p>
          <a:p>
            <a:r>
              <a:rPr lang="en-GB" sz="3200" dirty="0"/>
              <a:t>EiC meeting January 2024 at Argonne National Laboratory, Chicago</a:t>
            </a:r>
          </a:p>
        </p:txBody>
      </p:sp>
      <p:sp>
        <p:nvSpPr>
          <p:cNvPr id="7" name="TextBox 6">
            <a:extLst>
              <a:ext uri="{FF2B5EF4-FFF2-40B4-BE49-F238E27FC236}">
                <a16:creationId xmlns:a16="http://schemas.microsoft.com/office/drawing/2014/main" id="{B12E69B6-7CC7-E8A7-E57A-C17ACADFCF20}"/>
              </a:ext>
            </a:extLst>
          </p:cNvPr>
          <p:cNvSpPr txBox="1"/>
          <p:nvPr/>
        </p:nvSpPr>
        <p:spPr>
          <a:xfrm>
            <a:off x="843699" y="4289195"/>
            <a:ext cx="4114800" cy="1077218"/>
          </a:xfrm>
          <a:prstGeom prst="rect">
            <a:avLst/>
          </a:prstGeom>
          <a:noFill/>
        </p:spPr>
        <p:txBody>
          <a:bodyPr wrap="square" rtlCol="0">
            <a:spAutoFit/>
          </a:bodyPr>
          <a:lstStyle/>
          <a:p>
            <a:r>
              <a:rPr lang="en-GB" sz="3200" dirty="0"/>
              <a:t>Average day-time temperature: - 22 </a:t>
            </a:r>
            <a:r>
              <a:rPr lang="en-GB" sz="3200" baseline="30000" dirty="0" err="1"/>
              <a:t>o</a:t>
            </a:r>
            <a:r>
              <a:rPr lang="en-GB" sz="3200" dirty="0" err="1"/>
              <a:t>C</a:t>
            </a:r>
            <a:endParaRPr lang="en-GB" sz="3200" dirty="0"/>
          </a:p>
        </p:txBody>
      </p:sp>
    </p:spTree>
    <p:extLst>
      <p:ext uri="{BB962C8B-B14F-4D97-AF65-F5344CB8AC3E}">
        <p14:creationId xmlns:p14="http://schemas.microsoft.com/office/powerpoint/2010/main" val="29320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B2B834-F63A-0675-73C5-57677AA8D730}"/>
              </a:ext>
            </a:extLst>
          </p:cNvPr>
          <p:cNvPicPr>
            <a:picLocks noChangeAspect="1"/>
          </p:cNvPicPr>
          <p:nvPr/>
        </p:nvPicPr>
        <p:blipFill rotWithShape="1">
          <a:blip r:embed="rId2"/>
          <a:srcRect t="15400" r="2750" b="6201"/>
          <a:stretch/>
        </p:blipFill>
        <p:spPr>
          <a:xfrm>
            <a:off x="471232" y="859391"/>
            <a:ext cx="11333163" cy="5139217"/>
          </a:xfrm>
          <a:prstGeom prst="rect">
            <a:avLst/>
          </a:prstGeom>
        </p:spPr>
      </p:pic>
      <p:sp>
        <p:nvSpPr>
          <p:cNvPr id="3" name="Title 2">
            <a:extLst>
              <a:ext uri="{FF2B5EF4-FFF2-40B4-BE49-F238E27FC236}">
                <a16:creationId xmlns:a16="http://schemas.microsoft.com/office/drawing/2014/main" id="{92238CAC-1C75-213A-3411-404518F1508F}"/>
              </a:ext>
            </a:extLst>
          </p:cNvPr>
          <p:cNvSpPr>
            <a:spLocks noGrp="1"/>
          </p:cNvSpPr>
          <p:nvPr>
            <p:ph type="title"/>
          </p:nvPr>
        </p:nvSpPr>
        <p:spPr>
          <a:xfrm>
            <a:off x="515938" y="0"/>
            <a:ext cx="10515600" cy="1325563"/>
          </a:xfrm>
        </p:spPr>
        <p:txBody>
          <a:bodyPr/>
          <a:lstStyle/>
          <a:p>
            <a:r>
              <a:rPr lang="en-GB" dirty="0"/>
              <a:t>The </a:t>
            </a:r>
            <a:r>
              <a:rPr lang="en-GB" dirty="0" err="1"/>
              <a:t>ePIC</a:t>
            </a:r>
            <a:r>
              <a:rPr lang="en-GB" dirty="0"/>
              <a:t> Detector</a:t>
            </a:r>
          </a:p>
        </p:txBody>
      </p:sp>
      <p:cxnSp>
        <p:nvCxnSpPr>
          <p:cNvPr id="6" name="Straight Arrow Connector 5">
            <a:extLst>
              <a:ext uri="{FF2B5EF4-FFF2-40B4-BE49-F238E27FC236}">
                <a16:creationId xmlns:a16="http://schemas.microsoft.com/office/drawing/2014/main" id="{7C420EFA-BE98-60AA-1F85-A88647BE471A}"/>
              </a:ext>
            </a:extLst>
          </p:cNvPr>
          <p:cNvCxnSpPr/>
          <p:nvPr/>
        </p:nvCxnSpPr>
        <p:spPr>
          <a:xfrm>
            <a:off x="4908884" y="974558"/>
            <a:ext cx="6444916"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06FF5B8-42DE-16EA-103D-B120FA509331}"/>
              </a:ext>
            </a:extLst>
          </p:cNvPr>
          <p:cNvSpPr txBox="1"/>
          <p:nvPr/>
        </p:nvSpPr>
        <p:spPr>
          <a:xfrm>
            <a:off x="6972300" y="380440"/>
            <a:ext cx="1397000" cy="646331"/>
          </a:xfrm>
          <a:prstGeom prst="rect">
            <a:avLst/>
          </a:prstGeom>
          <a:noFill/>
        </p:spPr>
        <p:txBody>
          <a:bodyPr wrap="square" rtlCol="0">
            <a:spAutoFit/>
          </a:bodyPr>
          <a:lstStyle/>
          <a:p>
            <a:r>
              <a:rPr lang="en-GB" sz="3600" dirty="0">
                <a:solidFill>
                  <a:srgbClr val="002060"/>
                </a:solidFill>
              </a:rPr>
              <a:t>~9m</a:t>
            </a:r>
          </a:p>
        </p:txBody>
      </p:sp>
      <p:cxnSp>
        <p:nvCxnSpPr>
          <p:cNvPr id="8" name="Straight Arrow Connector 7">
            <a:extLst>
              <a:ext uri="{FF2B5EF4-FFF2-40B4-BE49-F238E27FC236}">
                <a16:creationId xmlns:a16="http://schemas.microsoft.com/office/drawing/2014/main" id="{D202E550-7D37-1C2E-FC3D-37BEFEE58458}"/>
              </a:ext>
            </a:extLst>
          </p:cNvPr>
          <p:cNvCxnSpPr>
            <a:cxnSpLocks/>
          </p:cNvCxnSpPr>
          <p:nvPr/>
        </p:nvCxnSpPr>
        <p:spPr>
          <a:xfrm flipV="1">
            <a:off x="11912600" y="1376363"/>
            <a:ext cx="0" cy="3881437"/>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CA2ED60-3F36-E59F-DD6D-DA82949FD2B5}"/>
              </a:ext>
            </a:extLst>
          </p:cNvPr>
          <p:cNvSpPr txBox="1"/>
          <p:nvPr/>
        </p:nvSpPr>
        <p:spPr>
          <a:xfrm>
            <a:off x="10795000" y="2812832"/>
            <a:ext cx="1104896" cy="646331"/>
          </a:xfrm>
          <a:prstGeom prst="rect">
            <a:avLst/>
          </a:prstGeom>
          <a:solidFill>
            <a:schemeClr val="bg1"/>
          </a:solidFill>
        </p:spPr>
        <p:txBody>
          <a:bodyPr wrap="square" rtlCol="0">
            <a:spAutoFit/>
          </a:bodyPr>
          <a:lstStyle/>
          <a:p>
            <a:r>
              <a:rPr lang="en-GB" sz="3600" dirty="0"/>
              <a:t>~6m</a:t>
            </a:r>
          </a:p>
        </p:txBody>
      </p:sp>
      <p:sp>
        <p:nvSpPr>
          <p:cNvPr id="12" name="Slide Number Placeholder 11">
            <a:extLst>
              <a:ext uri="{FF2B5EF4-FFF2-40B4-BE49-F238E27FC236}">
                <a16:creationId xmlns:a16="http://schemas.microsoft.com/office/drawing/2014/main" id="{65517CC3-AC1D-57B2-145B-6F8C79DE0A98}"/>
              </a:ext>
            </a:extLst>
          </p:cNvPr>
          <p:cNvSpPr>
            <a:spLocks noGrp="1"/>
          </p:cNvSpPr>
          <p:nvPr>
            <p:ph type="sldNum" sz="quarter" idx="12"/>
          </p:nvPr>
        </p:nvSpPr>
        <p:spPr/>
        <p:txBody>
          <a:bodyPr/>
          <a:lstStyle/>
          <a:p>
            <a:fld id="{BBAAB195-B577-5546-8349-9DDA93B6129E}" type="slidenum">
              <a:rPr lang="en-US" smtClean="0"/>
              <a:t>5</a:t>
            </a:fld>
            <a:endParaRPr lang="en-US" dirty="0"/>
          </a:p>
        </p:txBody>
      </p:sp>
      <p:sp>
        <p:nvSpPr>
          <p:cNvPr id="4" name="Footer Placeholder 3">
            <a:extLst>
              <a:ext uri="{FF2B5EF4-FFF2-40B4-BE49-F238E27FC236}">
                <a16:creationId xmlns:a16="http://schemas.microsoft.com/office/drawing/2014/main" id="{86153E43-B8DF-3DDB-FA8B-592855F5CE1D}"/>
              </a:ext>
            </a:extLst>
          </p:cNvPr>
          <p:cNvSpPr>
            <a:spLocks noGrp="1"/>
          </p:cNvSpPr>
          <p:nvPr>
            <p:ph type="ftr" sz="quarter" idx="11"/>
          </p:nvPr>
        </p:nvSpPr>
        <p:spPr/>
        <p:txBody>
          <a:bodyPr/>
          <a:lstStyle/>
          <a:p>
            <a:r>
              <a:rPr lang="en-US"/>
              <a:t>Electron Ion Collider, Fergus Wilson, PPD awayday, 2-Dec-24</a:t>
            </a:r>
          </a:p>
        </p:txBody>
      </p:sp>
      <p:sp>
        <p:nvSpPr>
          <p:cNvPr id="5" name="TextBox 4">
            <a:extLst>
              <a:ext uri="{FF2B5EF4-FFF2-40B4-BE49-F238E27FC236}">
                <a16:creationId xmlns:a16="http://schemas.microsoft.com/office/drawing/2014/main" id="{71A0F8A2-75C7-44AE-A453-F5138D8E00EE}"/>
              </a:ext>
            </a:extLst>
          </p:cNvPr>
          <p:cNvSpPr txBox="1"/>
          <p:nvPr/>
        </p:nvSpPr>
        <p:spPr>
          <a:xfrm>
            <a:off x="7224889" y="5876361"/>
            <a:ext cx="3197578" cy="646331"/>
          </a:xfrm>
          <a:prstGeom prst="rect">
            <a:avLst/>
          </a:prstGeom>
          <a:solidFill>
            <a:srgbClr val="FFFF00"/>
          </a:solidFill>
          <a:ln>
            <a:solidFill>
              <a:srgbClr val="FF0000"/>
            </a:solidFill>
          </a:ln>
        </p:spPr>
        <p:txBody>
          <a:bodyPr wrap="square" rtlCol="0">
            <a:spAutoFit/>
          </a:bodyPr>
          <a:lstStyle/>
          <a:p>
            <a:r>
              <a:rPr lang="en-GB" dirty="0">
                <a:solidFill>
                  <a:srgbClr val="FF0000"/>
                </a:solidFill>
              </a:rPr>
              <a:t>We want to build this bit at RAL</a:t>
            </a:r>
          </a:p>
          <a:p>
            <a:r>
              <a:rPr lang="en-GB" dirty="0">
                <a:solidFill>
                  <a:srgbClr val="FF0000"/>
                </a:solidFill>
              </a:rPr>
              <a:t>(“SVT outer barrel” tracker)</a:t>
            </a:r>
          </a:p>
        </p:txBody>
      </p:sp>
      <p:cxnSp>
        <p:nvCxnSpPr>
          <p:cNvPr id="10" name="Straight Arrow Connector 9">
            <a:extLst>
              <a:ext uri="{FF2B5EF4-FFF2-40B4-BE49-F238E27FC236}">
                <a16:creationId xmlns:a16="http://schemas.microsoft.com/office/drawing/2014/main" id="{E9077051-5643-B507-18FB-499CA730640B}"/>
              </a:ext>
            </a:extLst>
          </p:cNvPr>
          <p:cNvCxnSpPr>
            <a:cxnSpLocks/>
          </p:cNvCxnSpPr>
          <p:nvPr/>
        </p:nvCxnSpPr>
        <p:spPr>
          <a:xfrm flipH="1" flipV="1">
            <a:off x="7890933" y="3474132"/>
            <a:ext cx="79023" cy="240931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27CD9FDE-B9D6-E562-C551-B5A8A7CE82EF}"/>
              </a:ext>
            </a:extLst>
          </p:cNvPr>
          <p:cNvSpPr/>
          <p:nvPr/>
        </p:nvSpPr>
        <p:spPr>
          <a:xfrm>
            <a:off x="7670800" y="2959339"/>
            <a:ext cx="482600" cy="469661"/>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4" name="Table 13">
            <a:extLst>
              <a:ext uri="{FF2B5EF4-FFF2-40B4-BE49-F238E27FC236}">
                <a16:creationId xmlns:a16="http://schemas.microsoft.com/office/drawing/2014/main" id="{11BC44FE-455A-1700-FEAD-CFC734C90309}"/>
              </a:ext>
            </a:extLst>
          </p:cNvPr>
          <p:cNvGraphicFramePr>
            <a:graphicFrameLocks noGrp="1"/>
          </p:cNvGraphicFramePr>
          <p:nvPr>
            <p:extLst>
              <p:ext uri="{D42A27DB-BD31-4B8C-83A1-F6EECF244321}">
                <p14:modId xmlns:p14="http://schemas.microsoft.com/office/powerpoint/2010/main" val="3916341895"/>
              </p:ext>
            </p:extLst>
          </p:nvPr>
        </p:nvGraphicFramePr>
        <p:xfrm>
          <a:off x="394289" y="859391"/>
          <a:ext cx="4419094" cy="5016966"/>
        </p:xfrm>
        <a:graphic>
          <a:graphicData uri="http://schemas.openxmlformats.org/drawingml/2006/table">
            <a:tbl>
              <a:tblPr firstRow="1" bandRow="1">
                <a:tableStyleId>{5C22544A-7EE6-4342-B048-85BDC9FD1C3A}</a:tableStyleId>
              </a:tblPr>
              <a:tblGrid>
                <a:gridCol w="2759219">
                  <a:extLst>
                    <a:ext uri="{9D8B030D-6E8A-4147-A177-3AD203B41FA5}">
                      <a16:colId xmlns:a16="http://schemas.microsoft.com/office/drawing/2014/main" val="3703116753"/>
                    </a:ext>
                  </a:extLst>
                </a:gridCol>
                <a:gridCol w="1659875">
                  <a:extLst>
                    <a:ext uri="{9D8B030D-6E8A-4147-A177-3AD203B41FA5}">
                      <a16:colId xmlns:a16="http://schemas.microsoft.com/office/drawing/2014/main" val="2041278195"/>
                    </a:ext>
                  </a:extLst>
                </a:gridCol>
              </a:tblGrid>
              <a:tr h="25084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solidFill>
                        </a:rPr>
                        <a:t>Santa has arrived early</a:t>
                      </a:r>
                      <a:r>
                        <a:rPr lang="en-GB" sz="2400" dirty="0">
                          <a:solidFill>
                            <a:srgbClr val="FF0000"/>
                          </a:solidFill>
                        </a:rPr>
                        <a:t>: UK has been awarded £58.8M to build part of the </a:t>
                      </a:r>
                      <a:r>
                        <a:rPr lang="en-GB" sz="2400" dirty="0" err="1">
                          <a:solidFill>
                            <a:srgbClr val="FF0000"/>
                          </a:solidFill>
                        </a:rPr>
                        <a:t>ePIC</a:t>
                      </a:r>
                      <a:r>
                        <a:rPr lang="en-GB" sz="2400" dirty="0">
                          <a:solidFill>
                            <a:srgbClr val="FF0000"/>
                          </a:solidFill>
                        </a:rPr>
                        <a:t> detector.</a:t>
                      </a:r>
                    </a:p>
                    <a:p>
                      <a:endParaRPr lang="en-GB" dirty="0"/>
                    </a:p>
                  </a:txBody>
                  <a:tcPr>
                    <a:solidFill>
                      <a:srgbClr val="FFFF00"/>
                    </a:solidFill>
                  </a:tcPr>
                </a:tc>
                <a:tc>
                  <a:txBody>
                    <a:bodyPr/>
                    <a:lstStyle/>
                    <a:p>
                      <a:endParaRPr lang="en-GB" dirty="0"/>
                    </a:p>
                  </a:txBody>
                  <a:tcPr>
                    <a:solidFill>
                      <a:srgbClr val="FFFF00"/>
                    </a:solidFill>
                  </a:tcPr>
                </a:tc>
                <a:extLst>
                  <a:ext uri="{0D108BD9-81ED-4DB2-BD59-A6C34878D82A}">
                    <a16:rowId xmlns:a16="http://schemas.microsoft.com/office/drawing/2014/main" val="2211121990"/>
                  </a:ext>
                </a:extLst>
              </a:tr>
              <a:tr h="25084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FF0000"/>
                          </a:solidFill>
                        </a:rPr>
                        <a:t>Getting our hands on the money is another matter…</a:t>
                      </a:r>
                    </a:p>
                    <a:p>
                      <a:endParaRPr lang="en-GB" dirty="0"/>
                    </a:p>
                  </a:txBody>
                  <a:tcPr>
                    <a:solidFill>
                      <a:srgbClr val="FFFF00"/>
                    </a:solidFill>
                  </a:tcPr>
                </a:tc>
                <a:tc>
                  <a:txBody>
                    <a:bodyPr/>
                    <a:lstStyle/>
                    <a:p>
                      <a:endParaRPr lang="en-GB" dirty="0"/>
                    </a:p>
                  </a:txBody>
                  <a:tcPr>
                    <a:solidFill>
                      <a:srgbClr val="FFFF00"/>
                    </a:solidFill>
                  </a:tcPr>
                </a:tc>
                <a:extLst>
                  <a:ext uri="{0D108BD9-81ED-4DB2-BD59-A6C34878D82A}">
                    <a16:rowId xmlns:a16="http://schemas.microsoft.com/office/drawing/2014/main" val="2879120238"/>
                  </a:ext>
                </a:extLst>
              </a:tr>
            </a:tbl>
          </a:graphicData>
        </a:graphic>
      </p:graphicFrame>
      <p:pic>
        <p:nvPicPr>
          <p:cNvPr id="16" name="Picture 15" descr="A green bag with red and green presents&#10;&#10;Description automatically generated">
            <a:extLst>
              <a:ext uri="{FF2B5EF4-FFF2-40B4-BE49-F238E27FC236}">
                <a16:creationId xmlns:a16="http://schemas.microsoft.com/office/drawing/2014/main" id="{CFFFA357-8C40-B8D4-425E-323DEB1E5A5C}"/>
              </a:ext>
            </a:extLst>
          </p:cNvPr>
          <p:cNvPicPr>
            <a:picLocks noChangeAspect="1"/>
          </p:cNvPicPr>
          <p:nvPr/>
        </p:nvPicPr>
        <p:blipFill>
          <a:blip r:embed="rId3"/>
          <a:srcRect l="4809" t="15162" r="8899" b="3157"/>
          <a:stretch/>
        </p:blipFill>
        <p:spPr>
          <a:xfrm>
            <a:off x="3205181" y="1134958"/>
            <a:ext cx="1371600" cy="1752428"/>
          </a:xfrm>
          <a:prstGeom prst="rect">
            <a:avLst/>
          </a:prstGeom>
        </p:spPr>
      </p:pic>
      <p:pic>
        <p:nvPicPr>
          <p:cNvPr id="2050" name="Picture 2">
            <a:extLst>
              <a:ext uri="{FF2B5EF4-FFF2-40B4-BE49-F238E27FC236}">
                <a16:creationId xmlns:a16="http://schemas.microsoft.com/office/drawing/2014/main" id="{46C4D78B-C10D-9B6C-9822-EBC035DEFF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02" r="33605" b="5928"/>
          <a:stretch/>
        </p:blipFill>
        <p:spPr bwMode="auto">
          <a:xfrm>
            <a:off x="3002227" y="3317081"/>
            <a:ext cx="1549800" cy="2580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354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CB3C0C-6CAC-0119-F5C2-40BF7437D5C3}"/>
              </a:ext>
            </a:extLst>
          </p:cNvPr>
          <p:cNvPicPr>
            <a:picLocks noChangeAspect="1" noChangeArrowheads="1"/>
          </p:cNvPicPr>
          <p:nvPr/>
        </p:nvPicPr>
        <p:blipFill>
          <a:blip r:embed="rId2"/>
          <a:srcRect t="560" b="560"/>
          <a:stretch/>
        </p:blipFill>
        <p:spPr bwMode="auto">
          <a:xfrm>
            <a:off x="1" y="0"/>
            <a:ext cx="12194722"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6999DA-170D-1A90-904C-C797DCA5DD18}"/>
              </a:ext>
            </a:extLst>
          </p:cNvPr>
          <p:cNvSpPr txBox="1"/>
          <p:nvPr/>
        </p:nvSpPr>
        <p:spPr>
          <a:xfrm>
            <a:off x="9149147" y="269966"/>
            <a:ext cx="1910740" cy="1200329"/>
          </a:xfrm>
          <a:prstGeom prst="rect">
            <a:avLst/>
          </a:prstGeom>
          <a:solidFill>
            <a:srgbClr val="FFFFFF"/>
          </a:solidFill>
        </p:spPr>
        <p:txBody>
          <a:bodyPr wrap="square" rtlCol="0">
            <a:spAutoFit/>
          </a:bodyPr>
          <a:lstStyle/>
          <a:p>
            <a:r>
              <a:rPr lang="en-GB" dirty="0"/>
              <a:t>24 nations</a:t>
            </a:r>
          </a:p>
          <a:p>
            <a:r>
              <a:rPr lang="en-GB" dirty="0"/>
              <a:t>170+ institutes</a:t>
            </a:r>
          </a:p>
          <a:p>
            <a:r>
              <a:rPr lang="en-GB" dirty="0"/>
              <a:t>1000 scientists</a:t>
            </a:r>
          </a:p>
          <a:p>
            <a:r>
              <a:rPr lang="en-GB" dirty="0"/>
              <a:t>Still growing…</a:t>
            </a:r>
          </a:p>
        </p:txBody>
      </p:sp>
      <p:pic>
        <p:nvPicPr>
          <p:cNvPr id="4" name="Content Placeholder 4">
            <a:extLst>
              <a:ext uri="{FF2B5EF4-FFF2-40B4-BE49-F238E27FC236}">
                <a16:creationId xmlns:a16="http://schemas.microsoft.com/office/drawing/2014/main" id="{F54CB03C-63C5-F154-945D-36DF6A20521B}"/>
              </a:ext>
            </a:extLst>
          </p:cNvPr>
          <p:cNvPicPr>
            <a:picLocks noChangeAspect="1"/>
          </p:cNvPicPr>
          <p:nvPr/>
        </p:nvPicPr>
        <p:blipFill>
          <a:blip r:embed="rId3"/>
          <a:stretch>
            <a:fillRect/>
          </a:stretch>
        </p:blipFill>
        <p:spPr>
          <a:xfrm>
            <a:off x="3856759" y="5591665"/>
            <a:ext cx="8127371" cy="1004651"/>
          </a:xfrm>
          <a:prstGeom prst="rect">
            <a:avLst/>
          </a:prstGeom>
        </p:spPr>
      </p:pic>
      <p:sp>
        <p:nvSpPr>
          <p:cNvPr id="3" name="TextBox 2">
            <a:extLst>
              <a:ext uri="{FF2B5EF4-FFF2-40B4-BE49-F238E27FC236}">
                <a16:creationId xmlns:a16="http://schemas.microsoft.com/office/drawing/2014/main" id="{853A8E68-AC6D-FEEE-C7D9-ED2798F3B322}"/>
              </a:ext>
            </a:extLst>
          </p:cNvPr>
          <p:cNvSpPr txBox="1"/>
          <p:nvPr/>
        </p:nvSpPr>
        <p:spPr>
          <a:xfrm>
            <a:off x="940525" y="139337"/>
            <a:ext cx="7768045" cy="923330"/>
          </a:xfrm>
          <a:prstGeom prst="rect">
            <a:avLst/>
          </a:prstGeom>
          <a:noFill/>
        </p:spPr>
        <p:txBody>
          <a:bodyPr wrap="square" rtlCol="0">
            <a:spAutoFit/>
          </a:bodyPr>
          <a:lstStyle/>
          <a:p>
            <a:r>
              <a:rPr lang="en-GB" sz="5400" dirty="0">
                <a:solidFill>
                  <a:schemeClr val="bg1"/>
                </a:solidFill>
              </a:rPr>
              <a:t>The </a:t>
            </a:r>
            <a:r>
              <a:rPr lang="en-GB" sz="5400" dirty="0" err="1">
                <a:solidFill>
                  <a:schemeClr val="bg1"/>
                </a:solidFill>
              </a:rPr>
              <a:t>ePIC</a:t>
            </a:r>
            <a:r>
              <a:rPr lang="en-GB" sz="5400" dirty="0">
                <a:solidFill>
                  <a:schemeClr val="bg1"/>
                </a:solidFill>
              </a:rPr>
              <a:t> Collaboration</a:t>
            </a:r>
          </a:p>
        </p:txBody>
      </p:sp>
    </p:spTree>
    <p:extLst>
      <p:ext uri="{BB962C8B-B14F-4D97-AF65-F5344CB8AC3E}">
        <p14:creationId xmlns:p14="http://schemas.microsoft.com/office/powerpoint/2010/main" val="1423519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0C7C39-C4A9-B825-5B9B-8AAAF1676B3C}"/>
              </a:ext>
            </a:extLst>
          </p:cNvPr>
          <p:cNvSpPr>
            <a:spLocks noGrp="1"/>
          </p:cNvSpPr>
          <p:nvPr>
            <p:ph type="title"/>
          </p:nvPr>
        </p:nvSpPr>
        <p:spPr/>
        <p:txBody>
          <a:bodyPr/>
          <a:lstStyle/>
          <a:p>
            <a:r>
              <a:rPr lang="en-GB" dirty="0"/>
              <a:t>The Potential Good News for PPD/TD</a:t>
            </a:r>
          </a:p>
        </p:txBody>
      </p:sp>
      <p:sp>
        <p:nvSpPr>
          <p:cNvPr id="2" name="Content Placeholder 1">
            <a:extLst>
              <a:ext uri="{FF2B5EF4-FFF2-40B4-BE49-F238E27FC236}">
                <a16:creationId xmlns:a16="http://schemas.microsoft.com/office/drawing/2014/main" id="{DEFC7CB4-772B-C4ED-AB95-732D741B41C0}"/>
              </a:ext>
            </a:extLst>
          </p:cNvPr>
          <p:cNvSpPr>
            <a:spLocks noGrp="1"/>
          </p:cNvSpPr>
          <p:nvPr>
            <p:ph sz="half" idx="1"/>
          </p:nvPr>
        </p:nvSpPr>
        <p:spPr>
          <a:xfrm>
            <a:off x="838200" y="1825625"/>
            <a:ext cx="4658833" cy="4351338"/>
          </a:xfrm>
        </p:spPr>
        <p:txBody>
          <a:bodyPr>
            <a:normAutofit/>
          </a:bodyPr>
          <a:lstStyle/>
          <a:p>
            <a:endParaRPr lang="en-GB" dirty="0"/>
          </a:p>
        </p:txBody>
      </p:sp>
      <p:sp>
        <p:nvSpPr>
          <p:cNvPr id="4" name="Content Placeholder 3">
            <a:extLst>
              <a:ext uri="{FF2B5EF4-FFF2-40B4-BE49-F238E27FC236}">
                <a16:creationId xmlns:a16="http://schemas.microsoft.com/office/drawing/2014/main" id="{ED05ABC1-CF0D-57D5-43DB-D1848CB8966A}"/>
              </a:ext>
            </a:extLst>
          </p:cNvPr>
          <p:cNvSpPr>
            <a:spLocks noGrp="1"/>
          </p:cNvSpPr>
          <p:nvPr>
            <p:ph sz="half" idx="2"/>
          </p:nvPr>
        </p:nvSpPr>
        <p:spPr>
          <a:xfrm>
            <a:off x="5720316" y="1825625"/>
            <a:ext cx="6273210" cy="4351338"/>
          </a:xfrm>
        </p:spPr>
        <p:txBody>
          <a:bodyPr>
            <a:normAutofit/>
          </a:bodyPr>
          <a:lstStyle/>
          <a:p>
            <a:r>
              <a:rPr lang="en-US" dirty="0">
                <a:solidFill>
                  <a:srgbClr val="FF0000"/>
                </a:solidFill>
              </a:rPr>
              <a:t>PPD/TD funding starts April 2025 (if Santa Claus is real).</a:t>
            </a:r>
          </a:p>
          <a:p>
            <a:r>
              <a:rPr lang="en-US" dirty="0">
                <a:solidFill>
                  <a:srgbClr val="FF0000"/>
                </a:solidFill>
              </a:rPr>
              <a:t>Funding for ~8 PPD/TD people</a:t>
            </a:r>
          </a:p>
          <a:p>
            <a:r>
              <a:rPr lang="en-US" dirty="0">
                <a:solidFill>
                  <a:srgbClr val="FF0000"/>
                </a:solidFill>
              </a:rPr>
              <a:t>UK has to deliver by March 2031 (but schedule still changing).</a:t>
            </a:r>
          </a:p>
          <a:p>
            <a:r>
              <a:rPr lang="en-US" dirty="0">
                <a:solidFill>
                  <a:srgbClr val="FF0000"/>
                </a:solidFill>
              </a:rPr>
              <a:t>Full scale UK production: 2027-2030</a:t>
            </a:r>
            <a:endParaRPr lang="en-GB" dirty="0">
              <a:solidFill>
                <a:srgbClr val="FF0000"/>
              </a:solidFill>
            </a:endParaRPr>
          </a:p>
        </p:txBody>
      </p:sp>
      <p:graphicFrame>
        <p:nvGraphicFramePr>
          <p:cNvPr id="5" name="Content Placeholder 8">
            <a:extLst>
              <a:ext uri="{FF2B5EF4-FFF2-40B4-BE49-F238E27FC236}">
                <a16:creationId xmlns:a16="http://schemas.microsoft.com/office/drawing/2014/main" id="{1D5572BB-B478-802D-9252-20EACBF96F1B}"/>
              </a:ext>
            </a:extLst>
          </p:cNvPr>
          <p:cNvGraphicFramePr>
            <a:graphicFrameLocks/>
          </p:cNvGraphicFramePr>
          <p:nvPr>
            <p:extLst>
              <p:ext uri="{D42A27DB-BD31-4B8C-83A1-F6EECF244321}">
                <p14:modId xmlns:p14="http://schemas.microsoft.com/office/powerpoint/2010/main" val="2093832947"/>
              </p:ext>
            </p:extLst>
          </p:nvPr>
        </p:nvGraphicFramePr>
        <p:xfrm>
          <a:off x="0" y="1553103"/>
          <a:ext cx="5181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1092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rawing of a person holding a torch&#10;&#10;Description automatically generated">
            <a:extLst>
              <a:ext uri="{FF2B5EF4-FFF2-40B4-BE49-F238E27FC236}">
                <a16:creationId xmlns:a16="http://schemas.microsoft.com/office/drawing/2014/main" id="{F849DCA9-3261-6014-5F27-E0C6DDE85B12}"/>
              </a:ext>
            </a:extLst>
          </p:cNvPr>
          <p:cNvPicPr>
            <a:picLocks noChangeAspect="1"/>
          </p:cNvPicPr>
          <p:nvPr/>
        </p:nvPicPr>
        <p:blipFill>
          <a:blip r:embed="rId2"/>
          <a:stretch>
            <a:fillRect/>
          </a:stretch>
        </p:blipFill>
        <p:spPr>
          <a:xfrm>
            <a:off x="725311" y="0"/>
            <a:ext cx="9144000" cy="6858000"/>
          </a:xfrm>
          <a:prstGeom prst="rect">
            <a:avLst/>
          </a:prstGeom>
        </p:spPr>
      </p:pic>
      <p:sp>
        <p:nvSpPr>
          <p:cNvPr id="5" name="Footer Placeholder 4">
            <a:extLst>
              <a:ext uri="{FF2B5EF4-FFF2-40B4-BE49-F238E27FC236}">
                <a16:creationId xmlns:a16="http://schemas.microsoft.com/office/drawing/2014/main" id="{E82657FA-CDE3-158F-34D8-B382C2BCDF3B}"/>
              </a:ext>
            </a:extLst>
          </p:cNvPr>
          <p:cNvSpPr>
            <a:spLocks noGrp="1"/>
          </p:cNvSpPr>
          <p:nvPr>
            <p:ph type="ftr" sz="quarter" idx="11"/>
          </p:nvPr>
        </p:nvSpPr>
        <p:spPr/>
        <p:txBody>
          <a:bodyPr/>
          <a:lstStyle/>
          <a:p>
            <a:r>
              <a:rPr lang="en-US"/>
              <a:t>Electron Ion Collider, Fergus Wilson, PPD awayday, 2-Dec-24</a:t>
            </a:r>
          </a:p>
        </p:txBody>
      </p:sp>
      <p:sp>
        <p:nvSpPr>
          <p:cNvPr id="6" name="Slide Number Placeholder 5">
            <a:extLst>
              <a:ext uri="{FF2B5EF4-FFF2-40B4-BE49-F238E27FC236}">
                <a16:creationId xmlns:a16="http://schemas.microsoft.com/office/drawing/2014/main" id="{C3EF4A8F-19B7-E410-9A72-81AB2B033EB9}"/>
              </a:ext>
            </a:extLst>
          </p:cNvPr>
          <p:cNvSpPr>
            <a:spLocks noGrp="1"/>
          </p:cNvSpPr>
          <p:nvPr>
            <p:ph type="sldNum" sz="quarter" idx="12"/>
          </p:nvPr>
        </p:nvSpPr>
        <p:spPr/>
        <p:txBody>
          <a:bodyPr/>
          <a:lstStyle/>
          <a:p>
            <a:fld id="{BBAAB195-B577-5546-8349-9DDA93B6129E}" type="slidenum">
              <a:rPr lang="en-US" smtClean="0"/>
              <a:t>8</a:t>
            </a:fld>
            <a:endParaRPr lang="en-US"/>
          </a:p>
        </p:txBody>
      </p:sp>
      <p:sp>
        <p:nvSpPr>
          <p:cNvPr id="2" name="Title 1">
            <a:extLst>
              <a:ext uri="{FF2B5EF4-FFF2-40B4-BE49-F238E27FC236}">
                <a16:creationId xmlns:a16="http://schemas.microsoft.com/office/drawing/2014/main" id="{8FD77A22-6DAE-8792-EB45-155F8A34E29B}"/>
              </a:ext>
            </a:extLst>
          </p:cNvPr>
          <p:cNvSpPr>
            <a:spLocks noGrp="1"/>
          </p:cNvSpPr>
          <p:nvPr>
            <p:ph type="title" idx="4294967295"/>
          </p:nvPr>
        </p:nvSpPr>
        <p:spPr>
          <a:xfrm>
            <a:off x="1478844" y="396875"/>
            <a:ext cx="7721600" cy="884238"/>
          </a:xfrm>
        </p:spPr>
        <p:txBody>
          <a:bodyPr>
            <a:normAutofit/>
          </a:bodyPr>
          <a:lstStyle/>
          <a:p>
            <a:r>
              <a:rPr lang="en-GB" dirty="0">
                <a:solidFill>
                  <a:schemeClr val="bg2"/>
                </a:solidFill>
              </a:rPr>
              <a:t>What will the future hold?</a:t>
            </a:r>
          </a:p>
        </p:txBody>
      </p:sp>
    </p:spTree>
    <p:extLst>
      <p:ext uri="{BB962C8B-B14F-4D97-AF65-F5344CB8AC3E}">
        <p14:creationId xmlns:p14="http://schemas.microsoft.com/office/powerpoint/2010/main" val="945618923"/>
      </p:ext>
    </p:extLst>
  </p:cSld>
  <p:clrMapOvr>
    <a:masterClrMapping/>
  </p:clrMapOvr>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RI_STFC_master_template_Nov19.pptx" id="{6717D82E-B55C-488C-BFF7-B5CCC792D8FA}" vid="{03094ED3-B454-4EA0-B47A-8A521573A82A}"/>
    </a:ext>
  </a:extLst>
</a:theme>
</file>

<file path=ppt/theme/theme2.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RI_STFC_master_template_Nov19.pptx" id="{6717D82E-B55C-488C-BFF7-B5CCC792D8FA}" vid="{B47C6C27-5CB4-4C4E-9BEF-8C331E8F015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Year xmlns="1e0c0f35-d0b2-43fb-b8b8-147d937ebf45">2022</Year>
    <TaxCatchAll xmlns="2e24dfb7-a69e-40eb-b94f-44b9ca9c25ed" xsi:nil="true"/>
    <lcf76f155ced4ddcb4097134ff3c332f xmlns="1e0c0f35-d0b2-43fb-b8b8-147d937ebf45">
      <Terms xmlns="http://schemas.microsoft.com/office/infopath/2007/PartnerControls"/>
    </lcf76f155ced4ddcb4097134ff3c332f>
    <_Flow_SignoffStatus xmlns="1e0c0f35-d0b2-43fb-b8b8-147d937ebf4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5CDD6A94A459459C297F10E8F74457" ma:contentTypeVersion="15" ma:contentTypeDescription="Create a new document." ma:contentTypeScope="" ma:versionID="c96fc706344063acfe18f40932bba15d">
  <xsd:schema xmlns:xsd="http://www.w3.org/2001/XMLSchema" xmlns:xs="http://www.w3.org/2001/XMLSchema" xmlns:p="http://schemas.microsoft.com/office/2006/metadata/properties" xmlns:ns2="1e0c0f35-d0b2-43fb-b8b8-147d937ebf45" xmlns:ns3="2e24dfb7-a69e-40eb-b94f-44b9ca9c25ed" targetNamespace="http://schemas.microsoft.com/office/2006/metadata/properties" ma:root="true" ma:fieldsID="438c4b7bc73e521f56d8b71ccf727c90" ns2:_="" ns3:_="">
    <xsd:import namespace="1e0c0f35-d0b2-43fb-b8b8-147d937ebf45"/>
    <xsd:import namespace="2e24dfb7-a69e-40eb-b94f-44b9ca9c25e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Year"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0c0f35-d0b2-43fb-b8b8-147d937ebf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Year" ma:index="12" nillable="true" ma:displayName="Year" ma:default="2022" ma:format="Dropdown" ma:internalName="Year">
      <xsd:simpleType>
        <xsd:restriction base="dms:Choice">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N/A"/>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f5dd817-92c5-4985-aefa-795407915ae2" ma:termSetId="09814cd3-568e-fe90-9814-8d621ff8fb84" ma:anchorId="fba54fb3-c3e1-fe81-a776-ca4b69148c4d" ma:open="true" ma:isKeyword="false">
      <xsd:complexType>
        <xsd:sequence>
          <xsd:element ref="pc:Terms" minOccurs="0" maxOccurs="1"/>
        </xsd:sequence>
      </xsd:complexType>
    </xsd:element>
    <xsd:element name="_Flow_SignoffStatus" ma:index="22"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24dfb7-a69e-40eb-b94f-44b9ca9c25e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b5ce2244-f3a2-4f8c-9fdd-a2abf5b0a3d3}" ma:internalName="TaxCatchAll" ma:showField="CatchAllData" ma:web="834c96a2-eb0c-4033-b35f-0261faddef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E5AA5E-D351-4BE0-99D5-D5BC6D00E92C}">
  <ds:schemaRefs>
    <ds:schemaRef ds:uri="http://schemas.microsoft.com/sharepoint/v3/contenttype/forms"/>
  </ds:schemaRefs>
</ds:datastoreItem>
</file>

<file path=customXml/itemProps2.xml><?xml version="1.0" encoding="utf-8"?>
<ds:datastoreItem xmlns:ds="http://schemas.openxmlformats.org/officeDocument/2006/customXml" ds:itemID="{106D3F8C-4209-47FF-A37A-E21247ADC2DB}">
  <ds:schemaRefs>
    <ds:schemaRef ds:uri="http://schemas.microsoft.com/office/2006/metadata/properties"/>
    <ds:schemaRef ds:uri="http://schemas.microsoft.com/office/infopath/2007/PartnerControls"/>
    <ds:schemaRef ds:uri="1e0c0f35-d0b2-43fb-b8b8-147d937ebf45"/>
    <ds:schemaRef ds:uri="2e24dfb7-a69e-40eb-b94f-44b9ca9c25ed"/>
  </ds:schemaRefs>
</ds:datastoreItem>
</file>

<file path=customXml/itemProps3.xml><?xml version="1.0" encoding="utf-8"?>
<ds:datastoreItem xmlns:ds="http://schemas.openxmlformats.org/officeDocument/2006/customXml" ds:itemID="{393B54D1-F225-4900-99A7-595D8C56F5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0c0f35-d0b2-43fb-b8b8-147d937ebf45"/>
    <ds:schemaRef ds:uri="2e24dfb7-a69e-40eb-b94f-44b9ca9c25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UKRI_STFC_master_template_Nov19</Template>
  <TotalTime>1185</TotalTime>
  <Words>349</Words>
  <Application>Microsoft Macintosh PowerPoint</Application>
  <PresentationFormat>Widescreen</PresentationFormat>
  <Paragraphs>56</Paragraphs>
  <Slides>8</Slides>
  <Notes>4</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Arial Regular</vt:lpstr>
      <vt:lpstr>Calibri</vt:lpstr>
      <vt:lpstr>Oswald</vt:lpstr>
      <vt:lpstr>Roboto</vt:lpstr>
      <vt:lpstr>Wingdings</vt:lpstr>
      <vt:lpstr>Font and logo master</vt:lpstr>
      <vt:lpstr>Font WITHOUT logo master</vt:lpstr>
      <vt:lpstr>PowerPoint Presentation</vt:lpstr>
      <vt:lpstr>EiC is a very big electron-microscope</vt:lpstr>
      <vt:lpstr>PowerPoint Presentation</vt:lpstr>
      <vt:lpstr>PowerPoint Presentation</vt:lpstr>
      <vt:lpstr>The ePIC Detector</vt:lpstr>
      <vt:lpstr>PowerPoint Presentation</vt:lpstr>
      <vt:lpstr>The Potential Good News for PPD/TD</vt:lpstr>
      <vt:lpstr>What will the future hold?</vt:lpstr>
    </vt:vector>
  </TitlesOfParts>
  <Company>Science and Technology Facilities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Wilson, Fergus (STFC,RAL,PPD)</dc:creator>
  <cp:lastModifiedBy>Wilson, Fergus (STFC,RAL,PPD)</cp:lastModifiedBy>
  <cp:revision>158</cp:revision>
  <cp:lastPrinted>2019-10-02T08:27:37Z</cp:lastPrinted>
  <dcterms:created xsi:type="dcterms:W3CDTF">2024-09-30T11:38:05Z</dcterms:created>
  <dcterms:modified xsi:type="dcterms:W3CDTF">2024-12-02T12:00:39Z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0x0101000D5CDD6A94A459459C297F10E8F74457</vt:lpwstr>
  </property>
  <property fmtid="{D5CDD505-2E9C-101B-9397-08002B2CF9AE}" pid="3" name="MediaServiceImageTags">
    <vt:lpwstr/>
  </property>
</Properties>
</file>