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  <p:sldMasterId id="2147483700" r:id="rId2"/>
  </p:sldMasterIdLst>
  <p:notesMasterIdLst>
    <p:notesMasterId r:id="rId26"/>
  </p:notesMasterIdLst>
  <p:sldIdLst>
    <p:sldId id="257" r:id="rId3"/>
    <p:sldId id="267" r:id="rId4"/>
    <p:sldId id="302" r:id="rId5"/>
    <p:sldId id="288" r:id="rId6"/>
    <p:sldId id="277" r:id="rId7"/>
    <p:sldId id="284" r:id="rId8"/>
    <p:sldId id="283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7" r:id="rId17"/>
    <p:sldId id="296" r:id="rId18"/>
    <p:sldId id="298" r:id="rId19"/>
    <p:sldId id="299" r:id="rId20"/>
    <p:sldId id="300" r:id="rId21"/>
    <p:sldId id="301" r:id="rId22"/>
    <p:sldId id="273" r:id="rId23"/>
    <p:sldId id="303" r:id="rId24"/>
    <p:sldId id="30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867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8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5DF8"/>
    <a:srgbClr val="003088"/>
    <a:srgbClr val="F08900"/>
    <a:srgbClr val="FF6900"/>
    <a:srgbClr val="626262"/>
    <a:srgbClr val="FFFFFF"/>
    <a:srgbClr val="00BED5"/>
    <a:srgbClr val="C13D33"/>
    <a:srgbClr val="E94D36"/>
    <a:srgbClr val="BE2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84"/>
    <p:restoredTop sz="94419"/>
  </p:normalViewPr>
  <p:slideViewPr>
    <p:cSldViewPr snapToGrid="0" snapToObjects="1">
      <p:cViewPr varScale="1">
        <p:scale>
          <a:sx n="105" d="100"/>
          <a:sy n="105" d="100"/>
        </p:scale>
        <p:origin x="200" y="256"/>
      </p:cViewPr>
      <p:guideLst>
        <p:guide orient="horz" pos="323"/>
        <p:guide pos="325"/>
        <p:guide orient="horz" pos="3974"/>
        <p:guide pos="7355"/>
        <p:guide pos="3840"/>
        <p:guide orient="horz" pos="867"/>
        <p:guide orient="horz" pos="3634"/>
        <p:guide pos="8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48FE9A4A-3203-D544-A0F2-9B4A7A1B021E}" type="datetimeFigureOut">
              <a:rPr lang="en-US" smtClean="0"/>
              <a:pPr/>
              <a:t>12/1/24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C0F3BA1D-A00F-DB41-84DA-BE26C4853B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2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8B2B8-FD8F-9C81-4804-835E6D1AC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DABB23-22F7-4949-5DC0-F4C31F8A7A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532FF3-B8FF-67E2-4E3A-A7BBBE4EBB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Much of our operation is linked into the UK PPAN program and thus defined by Programs directorate spending with advice from Science 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D993B-B82A-0296-E39A-2D7345B4C3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43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3618A-0382-377F-43C1-72CA0F483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0B7642-63CC-42FA-DE79-458BD482D4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8F0629-205A-4BFF-4E9E-ED3F1989AC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Much of our operation is linked into the UK PPAN program and thus defined by Programs directorate spending with advice from Science 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1279F3-2522-A942-0487-B76368D8F6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89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EF4D4-BECE-DD38-042A-427D413A0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5C2DDB-077D-B179-4303-72E65FBB68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B43CBF-F587-639C-BB8B-E4D57BB9DC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Much of our operation is linked into the UK PPAN program and thus defined by Programs directorate spending with advice from Science 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E43C53-982A-8773-F1B7-EDA2E94F27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64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63736-C0B8-4DDD-143C-EE3713852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EFEE43-193C-98C6-03BD-29B656D006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F0C6C6-F9A6-DFFC-B4C6-44772DBFC7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Much of our operation is linked into the UK PPAN program and thus defined by Programs directorate spending with advice from Science 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16FAB-5F33-7E05-D9B9-0FF3EC05AB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11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935D3-04E6-563C-543A-C3D669E2D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F13E70-C197-77E6-663E-AAFB290F52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6ED0D8-54F9-FDD8-C378-E683C01836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Much of our operation is linked into the UK PPAN program and thus defined by Programs directorate spending with advice from Science 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33B86-9635-1011-FAAE-6976B9311A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01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35016-EC93-C2EE-0677-A330D471F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FF8F66-95C8-28FC-31C3-7E1C0D12FD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BD66BE-D3E1-ACB6-A6D9-A16AA65E71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Much of our operation is linked into the UK PPAN program and thus defined by Programs directorate spending with advice from Science 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2D9CC3-FFC5-2152-78FC-3DF099365F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242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F9EE9-E4A2-AC2F-03AF-9E23F9339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C275E5-60CD-6CB1-E0C6-4ACF8022B8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3D3D3D-38D9-FD21-925C-67E650D4B0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Much of our operation is linked into the UK PPAN program and thus defined by Programs directorate spending with advice from Science 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27D85-4108-073A-99B1-495B4DBAAB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74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A68B1-7066-65D3-8B13-E06813DAB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71FD06-7157-CD62-2857-4F64BAD6F5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DD73DD-75F9-21AC-9926-ADFB1D0F2B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Much of our operation is linked into the UK PPAN program and thus defined by Programs directorate spending with advice from Science 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812F9F-D275-B02D-0207-ADB246A737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738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183F8-4F7E-BE59-2CF3-846E91303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B522E8-72E0-D845-FF2F-28C3FDAB13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BE7DEE-9A04-AF7E-D08F-C78599BBAA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Much of our operation is linked into the UK PPAN program and thus defined by Programs directorate spending with advice from Science 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A5DFB-1CDA-57CE-6C84-213DBC5EA1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277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FBD36-D351-8548-0AD0-C17C84800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B908AD-8D26-3A96-2DBB-E9800BDBD9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8D19A2-C0EC-103C-3DBE-6AECFAB677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Much of our operation is linked into the UK PPAN program and thus defined by Programs directorate spending with advice from Science 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8641C0-65AF-C81A-4D73-CCA9FF58CB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43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replace photo with one of your own. </a:t>
            </a:r>
            <a:r>
              <a:rPr lang="en-US" b="1" dirty="0"/>
              <a:t>1)</a:t>
            </a:r>
            <a:r>
              <a:rPr lang="en-US" dirty="0"/>
              <a:t> Send the geometric shape overlay to the back – </a:t>
            </a:r>
            <a:r>
              <a:rPr lang="en-US" i="1" dirty="0"/>
              <a:t>Right-Click &gt; Send to Back &gt; Send to Back</a:t>
            </a:r>
            <a:r>
              <a:rPr lang="en-US" dirty="0"/>
              <a:t>. </a:t>
            </a:r>
            <a:r>
              <a:rPr lang="en-US" b="1" dirty="0"/>
              <a:t>2) </a:t>
            </a:r>
            <a:r>
              <a:rPr lang="en-US" dirty="0"/>
              <a:t>Replace image – use the guides provided to correctly position it. </a:t>
            </a:r>
            <a:r>
              <a:rPr lang="en-US" b="1" dirty="0"/>
              <a:t>3) </a:t>
            </a:r>
            <a:r>
              <a:rPr lang="en-US" dirty="0"/>
              <a:t>Send your image to the back so that the geometric overlay re-appears over the image. Remember to delete the image credit if using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6576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56C4D-05EC-F117-53BE-35045FB02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81EFB1-EFF0-880B-275E-1776BA9251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3321D6-09A6-898F-91A6-F140207DE7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u="none" strike="noStrike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6E7759-AB35-5B54-EFCB-5031038406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199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10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34BD5-2E1B-2CDA-4BEA-CF2DB4031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06305E-FCC8-9202-21E3-222CC14B62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57FD9C-D72D-4684-4458-29E10FAF6A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replace photo with one of your own. </a:t>
            </a:r>
            <a:r>
              <a:rPr lang="en-US" b="1" dirty="0"/>
              <a:t>1)</a:t>
            </a:r>
            <a:r>
              <a:rPr lang="en-US" dirty="0"/>
              <a:t> Send the geometric shape overlay to the back – </a:t>
            </a:r>
            <a:r>
              <a:rPr lang="en-US" i="1" dirty="0"/>
              <a:t>Right-Click &gt; Send to Back &gt; Send to Back</a:t>
            </a:r>
            <a:r>
              <a:rPr lang="en-US" dirty="0"/>
              <a:t>. </a:t>
            </a:r>
            <a:r>
              <a:rPr lang="en-US" b="1" dirty="0"/>
              <a:t>2) </a:t>
            </a:r>
            <a:r>
              <a:rPr lang="en-US" dirty="0"/>
              <a:t>Replace image – use the guides provided to correctly position it. </a:t>
            </a:r>
            <a:r>
              <a:rPr lang="en-US" b="1" dirty="0"/>
              <a:t>3) </a:t>
            </a:r>
            <a:r>
              <a:rPr lang="en-US" dirty="0"/>
              <a:t>Send your image to the back so that the geometric overlay re-appears over the image. Remember to delete the image credit if using your own image.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D8C09C-5604-BADF-B12E-7B7641FFD5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050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Much of our operation is linked into the UK PPAN program and thus defined by Programs directorate spending with advice from Science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20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Much of our operation is linked into the UK PPAN program and thus defined by Programs directorate spending with advice from Science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22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Much of our operation is linked into the UK PPAN program and thus defined by Programs directorate spending with advice from Science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64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Much of our operation is linked into the UK PPAN program and thus defined by Programs directorate spending with advice from Science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81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AF1E6-722D-327F-0BAB-486B83834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F9F452-751D-631E-731F-753FBCB73C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4768E6-C3F3-2A68-5CD7-8F89BE205A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Much of our operation is linked into the UK PPAN program and thus defined by Programs directorate spending with advice from Science 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8A6B17-F3F7-9684-4933-D0B6AC7DE7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21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57E32-02FC-7B82-B8E3-4CBCE1BA6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1E4624-B022-554B-0EA5-1D0F35E7F3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690AE2-136A-35E1-CD31-D6B11A7D33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Much of our operation is linked into the UK PPAN program and thus defined by Programs directorate spending with advice from Science 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7086F-C816-CD7A-9276-6F8DB7C19B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9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4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7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161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70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4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99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61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9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58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8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29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14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69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56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228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067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54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7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6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5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9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7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0621" y="0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8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460467-1FF7-C745-9E17-03FC0ADFFE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5460" y="0"/>
            <a:ext cx="328653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1255197" y="2160730"/>
            <a:ext cx="4564836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 Physics Department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B0AE4-391E-6F41-84C6-D4EEDF519A31}"/>
              </a:ext>
            </a:extLst>
          </p:cNvPr>
          <p:cNvSpPr/>
          <p:nvPr/>
        </p:nvSpPr>
        <p:spPr>
          <a:xfrm>
            <a:off x="1255197" y="3951163"/>
            <a:ext cx="57456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Sinead Farrington</a:t>
            </a:r>
          </a:p>
          <a:p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400" baseline="30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December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82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6D7D7-F10F-CC97-4031-ED6BD5C09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781402-C268-B864-BCCC-089FDC8836B8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Discussions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34CC19-6B68-B6A1-636F-D17973CCBC93}"/>
              </a:ext>
            </a:extLst>
          </p:cNvPr>
          <p:cNvSpPr/>
          <p:nvPr/>
        </p:nvSpPr>
        <p:spPr>
          <a:xfrm>
            <a:off x="403340" y="1101090"/>
            <a:ext cx="10719460" cy="2575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</a:rPr>
              <a:t>Common technologies to take forward in the context of Detector Research and Development, and computing/software</a:t>
            </a:r>
          </a:p>
          <a:p>
            <a:pPr marL="800100" lvl="1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1E5D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683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9F798-40F2-7F8D-7322-1B715282D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52D31A-1AEF-20D1-497A-85D109BD5F6E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Discussions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586E5E-FFC9-3FFC-229A-D5F982E52C92}"/>
              </a:ext>
            </a:extLst>
          </p:cNvPr>
          <p:cNvSpPr/>
          <p:nvPr/>
        </p:nvSpPr>
        <p:spPr>
          <a:xfrm>
            <a:off x="403340" y="1101090"/>
            <a:ext cx="10719460" cy="2298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</a:rPr>
              <a:t>What infrastructure could bolster our future capabilities?</a:t>
            </a:r>
          </a:p>
          <a:p>
            <a:pPr marL="800100" lvl="1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1E5D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007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284CA-2EF1-55A0-C201-22D1E1938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EF8505C-D1FA-E35B-DAB7-11DE59612479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Discussions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D42DB7-BFD5-613D-6EF3-5809640E5AB0}"/>
              </a:ext>
            </a:extLst>
          </p:cNvPr>
          <p:cNvSpPr/>
          <p:nvPr/>
        </p:nvSpPr>
        <p:spPr>
          <a:xfrm>
            <a:off x="403340" y="1101090"/>
            <a:ext cx="1071946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</a:rPr>
              <a:t>How to position ourselves for future collider?</a:t>
            </a:r>
          </a:p>
          <a:p>
            <a:pPr marL="800100" lvl="1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610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46F44-4D3A-7666-0D53-C18AE7FA9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C961D8E-3B12-D30D-9375-E8F06838B103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Discussions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6BE1B8-8C85-7D7F-D620-C382CDB37E00}"/>
              </a:ext>
            </a:extLst>
          </p:cNvPr>
          <p:cNvSpPr/>
          <p:nvPr/>
        </p:nvSpPr>
        <p:spPr>
          <a:xfrm>
            <a:off x="403340" y="1101090"/>
            <a:ext cx="1071946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</a:rPr>
              <a:t>Data exploitation - right balance in PPD?   </a:t>
            </a:r>
            <a:endParaRPr lang="en-GB" dirty="0"/>
          </a:p>
          <a:p>
            <a:pPr marL="800100" lvl="1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912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573D6-E28F-7D30-57D2-C3A2ED1BE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66A7818-6480-F562-3FD8-FBF437EC4B97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Discussions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A7DC8A-13D5-BB84-EFD9-5CBD6F08C933}"/>
              </a:ext>
            </a:extLst>
          </p:cNvPr>
          <p:cNvSpPr/>
          <p:nvPr/>
        </p:nvSpPr>
        <p:spPr>
          <a:xfrm>
            <a:off x="403340" y="1101090"/>
            <a:ext cx="10719460" cy="2298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</a:rPr>
              <a:t>Theory involvement?</a:t>
            </a:r>
          </a:p>
          <a:p>
            <a:pPr marL="800100" lvl="1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1E5D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191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A3453-33BF-5882-0CE4-FF661EBA0E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20F35D-A2EC-1324-536A-44C307C639BF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Discussions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01599F-4127-0ABF-C1D5-4F48DB178315}"/>
              </a:ext>
            </a:extLst>
          </p:cNvPr>
          <p:cNvSpPr/>
          <p:nvPr/>
        </p:nvSpPr>
        <p:spPr>
          <a:xfrm>
            <a:off x="403340" y="1101090"/>
            <a:ext cx="1071946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</a:rPr>
              <a:t>What’s unique about the lab compared with university groups?</a:t>
            </a:r>
          </a:p>
          <a:p>
            <a:pPr marL="800100" lvl="1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489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7D0B1-3E3E-9D5C-EBEB-13D5E9926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7B9F85F-5924-1932-A6DA-2F67F3A0C1B9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Discussions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1EB4FA-C955-420A-CEE2-2C77D8977DC1}"/>
              </a:ext>
            </a:extLst>
          </p:cNvPr>
          <p:cNvSpPr/>
          <p:nvPr/>
        </p:nvSpPr>
        <p:spPr>
          <a:xfrm>
            <a:off x="403340" y="1101090"/>
            <a:ext cx="10719460" cy="2298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</a:rPr>
              <a:t>How to attract more fellows?</a:t>
            </a:r>
          </a:p>
          <a:p>
            <a:pPr marL="800100" lvl="1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1E5D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95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D3B76-C0E2-2780-1D4C-8E8282095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20FF16F-460D-156E-0855-16F0D79AB97E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Discussions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7FD018-91DC-A0B3-ED85-EB6CB13BA3A0}"/>
              </a:ext>
            </a:extLst>
          </p:cNvPr>
          <p:cNvSpPr/>
          <p:nvPr/>
        </p:nvSpPr>
        <p:spPr>
          <a:xfrm>
            <a:off x="403340" y="1101090"/>
            <a:ext cx="10719460" cy="2298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</a:rPr>
              <a:t>On-campus science?  (A la Migdal, neutrino physics with ISIS beam? etc)</a:t>
            </a:r>
          </a:p>
          <a:p>
            <a:pPr marL="800100" lvl="1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1E5D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23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9D751-9A36-13DD-ED75-B25E03110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BE93505-8AA1-723B-149D-686141715C4E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Discussions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7FB322-895F-A901-A085-127FDBA3442D}"/>
              </a:ext>
            </a:extLst>
          </p:cNvPr>
          <p:cNvSpPr/>
          <p:nvPr/>
        </p:nvSpPr>
        <p:spPr>
          <a:xfrm>
            <a:off x="403340" y="1101090"/>
            <a:ext cx="10719460" cy="2298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</a:rPr>
              <a:t>Accelerator science within PPD</a:t>
            </a:r>
          </a:p>
          <a:p>
            <a:pPr marL="800100" lvl="1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1E5D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809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7F219-828D-A621-7B07-386A1FF3D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79D9EB-56AF-7BE0-8ECF-873329360BD4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Discussions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3459C0-FCD0-2B7A-3A2D-4F902D710121}"/>
              </a:ext>
            </a:extLst>
          </p:cNvPr>
          <p:cNvSpPr/>
          <p:nvPr/>
        </p:nvSpPr>
        <p:spPr>
          <a:xfrm>
            <a:off x="403340" y="1101090"/>
            <a:ext cx="10719460" cy="2980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</a:rPr>
              <a:t>Our application to the quantum world - both fundamental quantum experiments and in quantum computing?</a:t>
            </a:r>
          </a:p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</a:rPr>
              <a:t>AI</a:t>
            </a:r>
            <a:endParaRPr lang="en-GB" dirty="0">
              <a:solidFill>
                <a:srgbClr val="1E5D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1E5D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475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BBF53A6-86A0-3FD2-FED4-0FBF9D5A3F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0" r="-2" b="28183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large machine inside a factory&#10;&#10;Description automatically generated">
            <a:extLst>
              <a:ext uri="{FF2B5EF4-FFF2-40B4-BE49-F238E27FC236}">
                <a16:creationId xmlns:a16="http://schemas.microsoft.com/office/drawing/2014/main" id="{5C4DC65B-A439-5290-CD9C-38E1F8B6A42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2105" r="-2" b="16515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033" name="Freeform: Shape 1032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35" name="Freeform: Shape 1034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67786B-8CF6-7140-A9BE-F2F0A0F1F7F0}"/>
              </a:ext>
            </a:extLst>
          </p:cNvPr>
          <p:cNvSpPr txBox="1"/>
          <p:nvPr/>
        </p:nvSpPr>
        <p:spPr>
          <a:xfrm>
            <a:off x="249137" y="830523"/>
            <a:ext cx="4832802" cy="124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kern="1200" spc="-1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PPD</a:t>
            </a: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8DC7F5-099C-FD4D-905A-DC79A38901EC}"/>
              </a:ext>
            </a:extLst>
          </p:cNvPr>
          <p:cNvSpPr/>
          <p:nvPr/>
        </p:nvSpPr>
        <p:spPr>
          <a:xfrm>
            <a:off x="249138" y="1806047"/>
            <a:ext cx="5647569" cy="43837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~100 staff, many permanent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effectLst/>
              </a:rPr>
              <a:t>	~56 senior scientific staff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	</a:t>
            </a:r>
            <a:r>
              <a:rPr lang="en-US" sz="1600" b="0" i="0" u="none" strike="noStrike" dirty="0">
                <a:effectLst/>
              </a:rPr>
              <a:t>~5 senior joint with universities</a:t>
            </a:r>
            <a:br>
              <a:rPr lang="en-US" sz="1600" b="0" i="0" u="none" strike="noStrike" dirty="0">
                <a:effectLst/>
              </a:rPr>
            </a:br>
            <a:r>
              <a:rPr lang="en-US" sz="1600" b="0" i="0" u="none" strike="noStrike" dirty="0">
                <a:effectLst/>
              </a:rPr>
              <a:t>	~19 postdoctoral staff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effectLst/>
              </a:rPr>
              <a:t>	~20 PhD students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effectLst/>
              </a:rPr>
              <a:t>	~7 project manager experts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effectLst/>
              </a:rPr>
              <a:t>	~6 program support staff</a:t>
            </a:r>
            <a:endParaRPr lang="en-US" sz="16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Underpin UK Particle and </a:t>
            </a:r>
            <a:r>
              <a:rPr lang="en-US" sz="1600" dirty="0" err="1"/>
              <a:t>Astroparticle</a:t>
            </a:r>
            <a:r>
              <a:rPr lang="en-US" sz="1600" dirty="0"/>
              <a:t> physics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Construction of experiments and upgrades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Computing infrastructure and software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Exploitation and operation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Project management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UK community role (technical and admin)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Operating the only deep underground research facility in the UK through staff based in Yorkshire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Staff based at CERN, Japan, USA to construct, 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    operate and exploit experiments</a:t>
            </a:r>
          </a:p>
        </p:txBody>
      </p:sp>
    </p:spTree>
    <p:extLst>
      <p:ext uri="{BB962C8B-B14F-4D97-AF65-F5344CB8AC3E}">
        <p14:creationId xmlns:p14="http://schemas.microsoft.com/office/powerpoint/2010/main" val="4097767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A844D-95DC-D03D-5844-644A59601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888DECA-D042-DFB6-8C3D-2F56FE7A97E3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57E4C5-CD48-B524-1235-5D9884622C45}"/>
              </a:ext>
            </a:extLst>
          </p:cNvPr>
          <p:cNvSpPr/>
          <p:nvPr/>
        </p:nvSpPr>
        <p:spPr>
          <a:xfrm>
            <a:off x="403340" y="1101090"/>
            <a:ext cx="11385320" cy="8274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</a:rPr>
              <a:t>Working groups </a:t>
            </a:r>
          </a:p>
          <a:p>
            <a:pPr marL="800100" lvl="1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Opt-in – choose your topics</a:t>
            </a:r>
          </a:p>
          <a:p>
            <a:pPr marL="800100" lvl="1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stagger them, so it won’t feel too heavy a load if you want to follow &gt;1</a:t>
            </a:r>
          </a:p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topics</a:t>
            </a:r>
          </a:p>
          <a:p>
            <a:pPr marL="800100" lvl="1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subject of this afternoon’s structured discussion</a:t>
            </a:r>
          </a:p>
          <a:p>
            <a:pPr marL="800100" lvl="1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end this process with an idea of PPD’s DRD groups alignment</a:t>
            </a:r>
          </a:p>
          <a:p>
            <a:pPr marL="800100" lvl="1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with firm ideas on all the questions posed</a:t>
            </a:r>
          </a:p>
          <a:p>
            <a:pPr marL="800100" lvl="1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take as long as a 15-20 year arc for “workforce planning” (e.g. future collider, e.g. DUNE) but mostly focus on strategy what we actually do in the next 5 years to get there</a:t>
            </a:r>
          </a:p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propose the final topics by Christmas break and appoint area “leads” and invite (self-)nominations</a:t>
            </a:r>
          </a:p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1E5D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working groups will report by ~ mid-March with ideas from their area</a:t>
            </a:r>
          </a:p>
          <a:p>
            <a:pPr marL="800100" lvl="1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document should not be long</a:t>
            </a:r>
          </a:p>
          <a:p>
            <a:pPr marL="800100" lvl="1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Converge strategy by mid-April and reconstitute international advisory board to advise</a:t>
            </a:r>
          </a:p>
          <a:p>
            <a:pPr fontAlgn="base">
              <a:spcAft>
                <a:spcPts val="1000"/>
              </a:spcAft>
            </a:pPr>
            <a:r>
              <a:rPr lang="en-GB" sz="20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00100" lvl="1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1E5D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901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435282-852B-AE4C-B8DF-0BEFA1CC50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50740"/>
            <a:ext cx="12192000" cy="51072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A93F1F-55CE-8C41-933D-BDAD86FDEF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38" y="5868509"/>
            <a:ext cx="440215" cy="4402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0C8BCE3-7BF5-244B-ABC5-1CC57CE8ADDB}"/>
              </a:ext>
            </a:extLst>
          </p:cNvPr>
          <p:cNvSpPr/>
          <p:nvPr/>
        </p:nvSpPr>
        <p:spPr>
          <a:xfrm>
            <a:off x="5535081" y="5904254"/>
            <a:ext cx="18780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STFC_matters</a:t>
            </a:r>
            <a:endParaRPr lang="en-GB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C3E187-FC47-6646-A5A3-38BEA5BF97F3}"/>
              </a:ext>
            </a:extLst>
          </p:cNvPr>
          <p:cNvSpPr/>
          <p:nvPr/>
        </p:nvSpPr>
        <p:spPr>
          <a:xfrm>
            <a:off x="7805525" y="5904254"/>
            <a:ext cx="42141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and Technology Facilities Council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25C28B-6C92-F94C-81EC-CBF349C848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7049" y="5868508"/>
            <a:ext cx="444002" cy="4372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3CE200E-AB24-384F-BB4C-13ACD0DABD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7494" y="5865567"/>
            <a:ext cx="440215" cy="4402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E2772B-B47D-8D46-97A4-931FF8D2720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03ACBB2-A294-5B41-91E3-A21CD7F0322A}"/>
              </a:ext>
            </a:extLst>
          </p:cNvPr>
          <p:cNvSpPr/>
          <p:nvPr/>
        </p:nvSpPr>
        <p:spPr>
          <a:xfrm>
            <a:off x="1014848" y="5904254"/>
            <a:ext cx="42141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and Technology Facilities Council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96A358-CF8A-9741-9C85-A77CCE375E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9538" y="2813050"/>
            <a:ext cx="74422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0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5EAD14-2B2B-92CA-0252-32AAD530B17F}"/>
              </a:ext>
            </a:extLst>
          </p:cNvPr>
          <p:cNvSpPr txBox="1"/>
          <p:nvPr/>
        </p:nvSpPr>
        <p:spPr>
          <a:xfrm>
            <a:off x="414528" y="775823"/>
            <a:ext cx="10265664" cy="601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</a:rPr>
              <a:t>Common technologies to take forward in the context of Detector Research and Development, and computing/software</a:t>
            </a:r>
          </a:p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dirty="0"/>
          </a:p>
          <a:p>
            <a:pPr algn="l"/>
            <a:r>
              <a:rPr lang="en-GB" b="0" i="0" u="none" strike="noStrike" dirty="0">
                <a:effectLst/>
                <a:latin typeface="-apple-system-font"/>
              </a:rPr>
              <a:t>FPGA</a:t>
            </a:r>
          </a:p>
          <a:p>
            <a:pPr algn="l"/>
            <a:r>
              <a:rPr lang="en-GB" b="0" i="0" u="none" strike="noStrike" dirty="0">
                <a:effectLst/>
                <a:latin typeface="-apple-system-font"/>
              </a:rPr>
              <a:t>LGADs</a:t>
            </a:r>
          </a:p>
          <a:p>
            <a:pPr algn="l"/>
            <a:r>
              <a:rPr lang="en-GB" b="0" i="0" u="none" strike="noStrike" dirty="0">
                <a:effectLst/>
                <a:latin typeface="-apple-system-font"/>
              </a:rPr>
              <a:t>CMOS</a:t>
            </a:r>
          </a:p>
          <a:p>
            <a:pPr algn="l"/>
            <a:r>
              <a:rPr lang="en-GB" b="0" i="0" u="none" strike="noStrike" dirty="0">
                <a:effectLst/>
                <a:latin typeface="-apple-system-font"/>
              </a:rPr>
              <a:t>28nm silicon</a:t>
            </a:r>
          </a:p>
          <a:p>
            <a:pPr algn="l"/>
            <a:r>
              <a:rPr lang="en-GB" b="0" i="0" u="none" strike="noStrike" dirty="0">
                <a:effectLst/>
                <a:latin typeface="-apple-system-font"/>
              </a:rPr>
              <a:t>non-silicon semiconductors</a:t>
            </a:r>
          </a:p>
          <a:p>
            <a:pPr algn="l"/>
            <a:r>
              <a:rPr lang="en-GB" b="0" i="0" u="none" strike="noStrike" dirty="0">
                <a:effectLst/>
                <a:latin typeface="-apple-system-font"/>
              </a:rPr>
              <a:t>crates, power supplies</a:t>
            </a:r>
          </a:p>
          <a:p>
            <a:pPr algn="l"/>
            <a:r>
              <a:rPr lang="en-GB" b="0" i="0" u="none" strike="noStrike" dirty="0">
                <a:effectLst/>
                <a:latin typeface="-apple-system-font"/>
              </a:rPr>
              <a:t>Cryogenics</a:t>
            </a:r>
          </a:p>
          <a:p>
            <a:pPr algn="l"/>
            <a:r>
              <a:rPr lang="en-GB" b="0" i="0" u="none" strike="noStrike" dirty="0">
                <a:effectLst/>
                <a:latin typeface="-apple-system-font"/>
              </a:rPr>
              <a:t>GPUs, silicon module, chips, wire bonding, flip-chip bonding</a:t>
            </a:r>
          </a:p>
          <a:p>
            <a:pPr algn="l"/>
            <a:r>
              <a:rPr lang="en-GB" b="0" i="0" u="none" strike="noStrike" dirty="0">
                <a:effectLst/>
                <a:latin typeface="-apple-system-font"/>
              </a:rPr>
              <a:t>AI on FPGAs</a:t>
            </a:r>
          </a:p>
          <a:p>
            <a:pPr algn="l"/>
            <a:r>
              <a:rPr lang="en-GB" b="0" i="0" u="none" strike="noStrike" dirty="0">
                <a:effectLst/>
                <a:latin typeface="-apple-system-font"/>
              </a:rPr>
              <a:t>L1Calo - have FPGA stuff, </a:t>
            </a:r>
          </a:p>
          <a:p>
            <a:pPr algn="l"/>
            <a:r>
              <a:rPr lang="en-GB" b="0" i="0" u="none" strike="noStrike" dirty="0">
                <a:effectLst/>
                <a:latin typeface="-apple-system-font"/>
              </a:rPr>
              <a:t>“high-level synthesis” instead of “FPGA”?</a:t>
            </a:r>
          </a:p>
          <a:p>
            <a:pPr algn="l"/>
            <a:r>
              <a:rPr lang="en-GB" b="0" i="0" u="none" strike="noStrike" dirty="0">
                <a:effectLst/>
                <a:latin typeface="-apple-system-font"/>
              </a:rPr>
              <a:t>chip design - increase options - not </a:t>
            </a:r>
            <a:r>
              <a:rPr lang="en-GB" b="0" i="0" u="none" strike="noStrike" dirty="0" err="1">
                <a:effectLst/>
                <a:latin typeface="-apple-system-font"/>
              </a:rPr>
              <a:t>alot</a:t>
            </a:r>
            <a:r>
              <a:rPr lang="en-GB" b="0" i="0" u="none" strike="noStrike" dirty="0">
                <a:effectLst/>
                <a:latin typeface="-apple-system-font"/>
              </a:rPr>
              <a:t> elsewhere</a:t>
            </a:r>
          </a:p>
          <a:p>
            <a:pPr algn="l"/>
            <a:r>
              <a:rPr lang="en-GB" b="0" i="0" u="none" strike="noStrike" dirty="0">
                <a:effectLst/>
                <a:latin typeface="-apple-system-font"/>
              </a:rPr>
              <a:t>AI/FPGA/</a:t>
            </a:r>
            <a:r>
              <a:rPr lang="en-GB" b="0" i="0" u="none" strike="noStrike" dirty="0" err="1">
                <a:effectLst/>
                <a:latin typeface="-apple-system-font"/>
              </a:rPr>
              <a:t>IPBus</a:t>
            </a:r>
            <a:r>
              <a:rPr lang="en-GB" b="0" i="0" u="none" strike="noStrike" dirty="0">
                <a:effectLst/>
                <a:latin typeface="-apple-system-font"/>
              </a:rPr>
              <a:t>/DAQ</a:t>
            </a:r>
            <a:br>
              <a:rPr lang="en-GB" b="0" i="0" u="none" strike="noStrike" dirty="0">
                <a:effectLst/>
                <a:latin typeface="-apple-system-font"/>
              </a:rPr>
            </a:br>
            <a:endParaRPr lang="en-GB" b="0" i="0" u="none" strike="noStrike" dirty="0">
              <a:effectLst/>
              <a:latin typeface="-apple-system-font"/>
            </a:endParaRPr>
          </a:p>
          <a:p>
            <a:pPr algn="l"/>
            <a:r>
              <a:rPr lang="en-GB" b="0" i="0" u="none" strike="noStrike" dirty="0">
                <a:effectLst/>
                <a:latin typeface="-apple-system-font"/>
              </a:rPr>
              <a:t>Calorimetry, </a:t>
            </a:r>
            <a:r>
              <a:rPr lang="en-GB" b="0" i="0" u="none" strike="noStrike" dirty="0" err="1">
                <a:effectLst/>
                <a:latin typeface="-apple-system-font"/>
              </a:rPr>
              <a:t>LiquidO</a:t>
            </a:r>
            <a:endParaRPr lang="en-GB" b="0" i="0" u="none" strike="noStrike" dirty="0">
              <a:effectLst/>
              <a:latin typeface="-apple-system-font"/>
            </a:endParaRPr>
          </a:p>
          <a:p>
            <a:pPr fontAlgn="base">
              <a:spcAft>
                <a:spcPts val="1000"/>
              </a:spcAft>
            </a:pPr>
            <a:endParaRPr lang="en-GB" sz="1800" dirty="0">
              <a:effectLst/>
            </a:endParaRPr>
          </a:p>
          <a:p>
            <a:pPr fontAlgn="base">
              <a:spcAft>
                <a:spcPts val="1000"/>
              </a:spcAft>
            </a:pPr>
            <a:r>
              <a:rPr lang="en-GB" sz="1800" dirty="0">
                <a:effectLst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72275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C031F-3CE7-9421-9919-73F85F5DE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5BDE9D-FF91-A0C2-85D7-717F651CD675}"/>
              </a:ext>
            </a:extLst>
          </p:cNvPr>
          <p:cNvSpPr txBox="1"/>
          <p:nvPr/>
        </p:nvSpPr>
        <p:spPr>
          <a:xfrm>
            <a:off x="414528" y="775823"/>
            <a:ext cx="10265664" cy="3375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</a:rPr>
              <a:t>Infrastructures</a:t>
            </a:r>
          </a:p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dirty="0"/>
          </a:p>
          <a:p>
            <a:pPr algn="l"/>
            <a:r>
              <a:rPr lang="en-GB" b="0" i="0" u="none" strike="noStrike" dirty="0">
                <a:effectLst/>
                <a:latin typeface="-apple-system-font"/>
              </a:rPr>
              <a:t>— racks of mix of processors</a:t>
            </a:r>
          </a:p>
          <a:p>
            <a:pPr algn="l"/>
            <a:r>
              <a:rPr lang="en-GB" b="0" i="0" u="none" strike="noStrike" dirty="0">
                <a:effectLst/>
                <a:latin typeface="-apple-system-font"/>
              </a:rPr>
              <a:t>— hosting capability for code repository</a:t>
            </a:r>
          </a:p>
          <a:p>
            <a:pPr algn="l"/>
            <a:r>
              <a:rPr lang="en-GB" b="0" i="0" u="none" strike="noStrike" dirty="0">
                <a:effectLst/>
                <a:latin typeface="-apple-system-font"/>
              </a:rPr>
              <a:t>— </a:t>
            </a:r>
            <a:r>
              <a:rPr lang="en-GB" b="0" i="0" u="none" strike="noStrike" dirty="0" err="1">
                <a:effectLst/>
                <a:latin typeface="-apple-system-font"/>
              </a:rPr>
              <a:t>testbeam</a:t>
            </a:r>
            <a:endParaRPr lang="en-GB" b="0" i="0" u="none" strike="noStrike" dirty="0">
              <a:effectLst/>
              <a:latin typeface="-apple-system-font"/>
            </a:endParaRPr>
          </a:p>
          <a:p>
            <a:pPr algn="l"/>
            <a:r>
              <a:rPr lang="en-GB" b="0" i="0" u="none" strike="noStrike" dirty="0">
                <a:effectLst/>
                <a:latin typeface="-apple-system-font"/>
              </a:rPr>
              <a:t>— having facility for building FPGA firmware asap - weekly call on FPGA programming</a:t>
            </a:r>
          </a:p>
          <a:p>
            <a:pPr algn="l"/>
            <a:r>
              <a:rPr lang="en-GB" b="0" i="0" u="none" strike="noStrike" dirty="0">
                <a:effectLst/>
                <a:latin typeface="-apple-system-font"/>
              </a:rPr>
              <a:t>— digital infrastructure - </a:t>
            </a:r>
            <a:r>
              <a:rPr lang="en-GB" b="0" i="0" u="none" strike="noStrike" dirty="0" err="1">
                <a:effectLst/>
                <a:latin typeface="-apple-system-font"/>
              </a:rPr>
              <a:t>jupyter</a:t>
            </a:r>
            <a:r>
              <a:rPr lang="en-GB" b="0" i="0" u="none" strike="noStrike" dirty="0">
                <a:effectLst/>
                <a:latin typeface="-apple-system-font"/>
              </a:rPr>
              <a:t> notebook server - platform to share files and software tools</a:t>
            </a:r>
            <a:endParaRPr lang="en-GB" sz="1800" dirty="0">
              <a:effectLst/>
            </a:endParaRPr>
          </a:p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dirty="0"/>
          </a:p>
          <a:p>
            <a:pPr fontAlgn="base">
              <a:spcAft>
                <a:spcPts val="1000"/>
              </a:spcAft>
            </a:pPr>
            <a:endParaRPr lang="en-GB" sz="1800" dirty="0">
              <a:effectLst/>
            </a:endParaRPr>
          </a:p>
          <a:p>
            <a:pPr fontAlgn="base">
              <a:spcAft>
                <a:spcPts val="1000"/>
              </a:spcAft>
            </a:pPr>
            <a:r>
              <a:rPr lang="en-GB" sz="1800" dirty="0">
                <a:effectLst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35468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2569F-EF98-E40E-EA8C-443C0198A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1DBA46B-F604-B52F-FCC7-184D7AAF53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0" r="-2" b="28183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large machine inside a factory&#10;&#10;Description automatically generated">
            <a:extLst>
              <a:ext uri="{FF2B5EF4-FFF2-40B4-BE49-F238E27FC236}">
                <a16:creationId xmlns:a16="http://schemas.microsoft.com/office/drawing/2014/main" id="{87256F5E-F8DA-F47A-B8CE-7B222FB1D72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2105" r="-2" b="16515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8CB363-326C-EE40-BCA9-46A57B3B69D4}"/>
              </a:ext>
            </a:extLst>
          </p:cNvPr>
          <p:cNvSpPr txBox="1"/>
          <p:nvPr/>
        </p:nvSpPr>
        <p:spPr>
          <a:xfrm>
            <a:off x="249137" y="830523"/>
            <a:ext cx="4832802" cy="124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kern="1200" spc="-1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PPD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599333-5A91-4029-99BE-4B045C2584CA}"/>
              </a:ext>
            </a:extLst>
          </p:cNvPr>
          <p:cNvSpPr/>
          <p:nvPr/>
        </p:nvSpPr>
        <p:spPr>
          <a:xfrm>
            <a:off x="249138" y="1806047"/>
            <a:ext cx="5647569" cy="43837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 happy and fulfilling place to work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 very openly collaborative place to work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… a place where people would like to engage more with what their colleagues do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… a place where people would like to </a:t>
            </a:r>
            <a:r>
              <a:rPr lang="en-US" sz="1600" dirty="0" err="1"/>
              <a:t>socialise</a:t>
            </a:r>
            <a:r>
              <a:rPr lang="en-US" sz="1600" dirty="0"/>
              <a:t> more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… where people are excited to figure out more of the next steps in the department, to match the next steps in the field of particle physics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 place with doors open to the other national labs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And international labs of course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 place of ideas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And of immense expertise</a:t>
            </a:r>
          </a:p>
        </p:txBody>
      </p:sp>
    </p:spTree>
    <p:extLst>
      <p:ext uri="{BB962C8B-B14F-4D97-AF65-F5344CB8AC3E}">
        <p14:creationId xmlns:p14="http://schemas.microsoft.com/office/powerpoint/2010/main" val="1188788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21BF9D-7312-D146-A098-1393906DE9CF}"/>
              </a:ext>
            </a:extLst>
          </p:cNvPr>
          <p:cNvSpPr txBox="1"/>
          <p:nvPr/>
        </p:nvSpPr>
        <p:spPr>
          <a:xfrm>
            <a:off x="403340" y="0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 – a work in progress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8217B8-85C6-BF4E-89E1-A6954783545D}"/>
              </a:ext>
            </a:extLst>
          </p:cNvPr>
          <p:cNvSpPr/>
          <p:nvPr/>
        </p:nvSpPr>
        <p:spPr>
          <a:xfrm>
            <a:off x="403340" y="664929"/>
            <a:ext cx="10996972" cy="755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Caveat: I want to set a strategy that engages </a:t>
            </a:r>
          </a:p>
          <a:p>
            <a:pPr marL="800100" lvl="1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expertise in the department in its own future “Director’s Discussions”</a:t>
            </a:r>
          </a:p>
          <a:p>
            <a:pPr marL="800100" lvl="1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community in PPD’s future: University group discussions</a:t>
            </a:r>
          </a:p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said, my vision for PPD:</a:t>
            </a:r>
          </a:p>
          <a:p>
            <a:pPr marL="800100" lvl="1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Hub of expertise in particle physics technology (hardware, software, operation, exploitation, project management)</a:t>
            </a:r>
          </a:p>
          <a:p>
            <a:pPr marL="800100" lvl="1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Maintains and builds unique capability, distinct from universities – plan staffing needs </a:t>
            </a:r>
            <a:r>
              <a:rPr lang="en-GB" spc="-100" dirty="0" err="1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wrt</a:t>
            </a:r>
            <a:r>
              <a:rPr lang="en-GB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future projects</a:t>
            </a:r>
          </a:p>
          <a:p>
            <a:pPr marL="1257300" lvl="2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partnership with universities – strategic secondments, CASE studentships, Industrial liaison</a:t>
            </a:r>
          </a:p>
          <a:p>
            <a:pPr marL="800100" lvl="1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PPD puts its expertise to use in novel areas (quantum, AI) </a:t>
            </a:r>
          </a:p>
          <a:p>
            <a:pPr marL="1257300" lvl="2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in doing so, opens unique intellectual opportunities in quantum science onsite</a:t>
            </a:r>
          </a:p>
          <a:p>
            <a:pPr marL="800100" lvl="1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PPD: STFC’s in-house experts in particle physics exploitation, technology and project management</a:t>
            </a:r>
          </a:p>
          <a:p>
            <a:pPr marL="800100" lvl="1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1E5DF8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To be a strong and clear voice on the UK vision for international PP, influencing future collider choices, and to positioning the UK for leadership in future PP experiments.  </a:t>
            </a:r>
            <a:endParaRPr lang="en-GB" dirty="0">
              <a:solidFill>
                <a:srgbClr val="1E5DF8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1E5DF8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800" dirty="0">
                <a:solidFill>
                  <a:srgbClr val="1E5DF8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 be host to a fully integrated, funded and operational international facility, housing an international dark matter experiment and quantum experiments at </a:t>
            </a:r>
            <a:r>
              <a:rPr lang="en-GB" sz="1800" dirty="0" err="1">
                <a:solidFill>
                  <a:srgbClr val="1E5DF8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Boulby</a:t>
            </a:r>
            <a:r>
              <a:rPr lang="en-GB" sz="1800" dirty="0">
                <a:solidFill>
                  <a:srgbClr val="1E5DF8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800100" lvl="1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E5DF8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To be a strong partner in a network of national labs hosting science on their own sites in addition to collaborating in international facilities overseas</a:t>
            </a:r>
            <a:endParaRPr lang="en-GB" sz="1800" dirty="0">
              <a:solidFill>
                <a:srgbClr val="1E5DF8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pc="-100" dirty="0">
              <a:solidFill>
                <a:srgbClr val="1E5D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pc="-100" dirty="0">
              <a:solidFill>
                <a:srgbClr val="1E5D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081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21BF9D-7312-D146-A098-1393906DE9CF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Particle Physics Program Delivery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8217B8-85C6-BF4E-89E1-A6954783545D}"/>
              </a:ext>
            </a:extLst>
          </p:cNvPr>
          <p:cNvSpPr/>
          <p:nvPr/>
        </p:nvSpPr>
        <p:spPr>
          <a:xfrm>
            <a:off x="427465" y="1139944"/>
            <a:ext cx="107194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Involved with three LHC experiments in the UK program (ATLAS, CMS, </a:t>
            </a:r>
            <a:r>
              <a:rPr lang="en-GB" sz="24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- major High Luminosity LHC upgrades under construction (R&amp;D phase in </a:t>
            </a:r>
            <a:r>
              <a:rPr lang="en-GB" sz="24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large-scale silicon detector, software, readout, calorimeter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Neutrino program (both DUNE and Hyper-K)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Dark matter detectors and underground lab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Computing, in particular WLCG contribution, through project funding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future work in particle physics through small R&amp;D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Maintains our skills base and in some cases delivers science in R&amp;D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Exploitation of the data; maintenance and operations</a:t>
            </a:r>
          </a:p>
          <a:p>
            <a:pPr fontAlgn="base"/>
            <a:endParaRPr lang="en-GB" sz="2400" b="1" spc="-100" dirty="0">
              <a:solidFill>
                <a:srgbClr val="1E5D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GB" sz="24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Engineers all reside in the Technical Department</a:t>
            </a:r>
          </a:p>
          <a:p>
            <a:pPr fontAlgn="base"/>
            <a:r>
              <a:rPr lang="en-GB" sz="24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computing staff in Scientific Computing Department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635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21BF9D-7312-D146-A098-1393906DE9CF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Delivery includes </a:t>
            </a:r>
            <a:r>
              <a:rPr lang="en-US" sz="4400" b="1" i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</a:t>
            </a:r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(just two examples…)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8217B8-85C6-BF4E-89E1-A6954783545D}"/>
              </a:ext>
            </a:extLst>
          </p:cNvPr>
          <p:cNvSpPr/>
          <p:nvPr/>
        </p:nvSpPr>
        <p:spPr>
          <a:xfrm>
            <a:off x="427465" y="1401194"/>
            <a:ext cx="10719460" cy="4037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32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Migdal</a:t>
            </a:r>
          </a:p>
          <a:p>
            <a:pPr fontAlgn="base"/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GB" sz="3200" b="1" spc="-100" dirty="0">
              <a:solidFill>
                <a:srgbClr val="1E5D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GB" sz="3200" b="1" spc="-100" dirty="0">
              <a:solidFill>
                <a:srgbClr val="1E5D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GB" sz="3200" b="1" spc="-100" dirty="0">
              <a:solidFill>
                <a:srgbClr val="1E5D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GB" sz="3200" b="1" spc="-100" dirty="0">
              <a:solidFill>
                <a:srgbClr val="1E5D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GB" sz="3200" b="1" spc="-100" dirty="0">
              <a:solidFill>
                <a:srgbClr val="1E5D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GB" sz="32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 ML on FPGAs</a:t>
            </a:r>
          </a:p>
        </p:txBody>
      </p:sp>
      <p:pic>
        <p:nvPicPr>
          <p:cNvPr id="3" name="Picture 2" descr="A close-up of a machine&#10;&#10;Description automatically generated">
            <a:extLst>
              <a:ext uri="{FF2B5EF4-FFF2-40B4-BE49-F238E27FC236}">
                <a16:creationId xmlns:a16="http://schemas.microsoft.com/office/drawing/2014/main" id="{F29B0F1B-DACA-571C-CF99-53BEEC1F3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510" y="1036056"/>
            <a:ext cx="4372475" cy="37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71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21BF9D-7312-D146-A098-1393906DE9CF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8217B8-85C6-BF4E-89E1-A6954783545D}"/>
              </a:ext>
            </a:extLst>
          </p:cNvPr>
          <p:cNvSpPr/>
          <p:nvPr/>
        </p:nvSpPr>
        <p:spPr>
          <a:xfrm>
            <a:off x="403340" y="1101090"/>
            <a:ext cx="1071946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 commitments ~on time and ~on budget – and then exploit them!</a:t>
            </a:r>
          </a:p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Strategy Particle Physics Update 2025</a:t>
            </a:r>
          </a:p>
          <a:p>
            <a:pPr marL="800100" lvl="1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collider: majority of PPD expertise: DAQ, silicon, calorimeter, software and more: workforce question for 10-15 years from now</a:t>
            </a:r>
          </a:p>
          <a:p>
            <a:pPr marL="800100" lvl="1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community has the lead in quantum experiments – time for a quantum experiment strategy, fully internationalised?  UK has the opportunity to lead it, PPD part of this</a:t>
            </a:r>
          </a:p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Boulby</a:t>
            </a:r>
            <a:r>
              <a:rPr lang="en-GB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UK proposes to host largest scale “rare observatory” international experiment XLZD – rule in or out large class of one of most likely type of DM candidates among other science</a:t>
            </a:r>
          </a:p>
          <a:p>
            <a:pPr marL="800100" lvl="1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many opportunities beyond  (quantum, geology…)</a:t>
            </a:r>
          </a:p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On-campus science: ISIS (neutrinos, kaons), e-</a:t>
            </a:r>
            <a:r>
              <a:rPr lang="en-GB" dirty="0" err="1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</a:t>
            </a:r>
            <a:r>
              <a:rPr lang="en-GB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CLARA… Migdal…  other table-top experiments? (quantum?) – international network of national labs</a:t>
            </a:r>
          </a:p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PPD – working with other national lab departments – has capabilities to deliver on STFC and national strategies on AI, Quantum…</a:t>
            </a:r>
          </a:p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new director is a new opportunity to look at our interaction with universities – on-campus presence; large and small scale project formation</a:t>
            </a:r>
          </a:p>
          <a:p>
            <a:pPr marL="800100" lvl="1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1E5D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579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1C45B-5450-261C-1A1F-FFFDFCB68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79D13A6-AD12-BA7A-0A3B-FA2A47A14BF7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Discussions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11C860-2A2A-B66D-D219-7DB10499FB6B}"/>
              </a:ext>
            </a:extLst>
          </p:cNvPr>
          <p:cNvSpPr/>
          <p:nvPr/>
        </p:nvSpPr>
        <p:spPr>
          <a:xfrm>
            <a:off x="403340" y="1101090"/>
            <a:ext cx="10719460" cy="7714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of all thank you – a few still to go</a:t>
            </a:r>
          </a:p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</a:rPr>
              <a:t>How to foster interaction across the department</a:t>
            </a:r>
          </a:p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</a:rPr>
              <a:t>Common technologies to take forward in the context of Detector Research and Development, and computing/software</a:t>
            </a:r>
          </a:p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</a:rPr>
              <a:t>What infrastructure could bolster our future capabilities?</a:t>
            </a:r>
          </a:p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</a:rPr>
              <a:t>How to position ourselves for future collider?</a:t>
            </a:r>
          </a:p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</a:rPr>
              <a:t>Data exploitation - right balance in PPD?   </a:t>
            </a:r>
            <a:endParaRPr lang="en-GB" dirty="0"/>
          </a:p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</a:rPr>
              <a:t>Theory involvement?</a:t>
            </a:r>
          </a:p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</a:rPr>
              <a:t>How to attract more fellows?</a:t>
            </a:r>
          </a:p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</a:rPr>
              <a:t>What’s unique about the lab compared with university groups?</a:t>
            </a:r>
          </a:p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</a:rPr>
              <a:t>On-campus science?  (A la Migdal, neutrino physics with ISIS beam? etc)</a:t>
            </a:r>
          </a:p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</a:rPr>
              <a:t>Accelerator science within PPD</a:t>
            </a:r>
          </a:p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</a:rPr>
              <a:t>Our application to the quantum world - both fundamental quantum experiments and in quantum computing?</a:t>
            </a:r>
          </a:p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</a:rPr>
              <a:t>AI</a:t>
            </a:r>
            <a:endParaRPr lang="en-GB" dirty="0">
              <a:solidFill>
                <a:srgbClr val="1E5D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1E5D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459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51875-ACF2-110C-78CA-A50540E15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F4B99B-F9BD-C8A1-D0C8-0619E1E0741E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Discussions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C35C09-3F5E-C751-6971-C2CBEA6978BB}"/>
              </a:ext>
            </a:extLst>
          </p:cNvPr>
          <p:cNvSpPr/>
          <p:nvPr/>
        </p:nvSpPr>
        <p:spPr>
          <a:xfrm>
            <a:off x="403340" y="1101090"/>
            <a:ext cx="10719460" cy="2298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</a:rPr>
              <a:t>How to foster interaction across the department</a:t>
            </a:r>
          </a:p>
          <a:p>
            <a:pPr lvl="1" fontAlgn="base">
              <a:spcAft>
                <a:spcPts val="1000"/>
              </a:spcAft>
            </a:pPr>
            <a:endParaRPr lang="en-GB" sz="2000" dirty="0">
              <a:solidFill>
                <a:srgbClr val="1E5D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275841"/>
      </p:ext>
    </p:extLst>
  </p:cSld>
  <p:clrMapOvr>
    <a:masterClrMapping/>
  </p:clrMapOvr>
</p:sld>
</file>

<file path=ppt/theme/theme1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nt WITHOUT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4830</TotalTime>
  <Words>1886</Words>
  <Application>Microsoft Macintosh PowerPoint</Application>
  <PresentationFormat>Widescreen</PresentationFormat>
  <Paragraphs>227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-apple-system-font</vt:lpstr>
      <vt:lpstr>Arial</vt:lpstr>
      <vt:lpstr>Arial Regular</vt:lpstr>
      <vt:lpstr>Calibri</vt:lpstr>
      <vt:lpstr>Times New Roman</vt:lpstr>
      <vt:lpstr>Wingdings</vt:lpstr>
      <vt:lpstr>Font and logo master</vt:lpstr>
      <vt:lpstr>Font WITHOUT logo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Millard</dc:creator>
  <cp:lastModifiedBy>Farrington, Sinead (STFC,RAL,PPD)</cp:lastModifiedBy>
  <cp:revision>249</cp:revision>
  <cp:lastPrinted>2019-10-02T08:27:37Z</cp:lastPrinted>
  <dcterms:created xsi:type="dcterms:W3CDTF">2019-09-17T08:04:08Z</dcterms:created>
  <dcterms:modified xsi:type="dcterms:W3CDTF">2024-12-02T12:21:05Z</dcterms:modified>
</cp:coreProperties>
</file>