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94" r:id="rId3"/>
    <p:sldId id="297" r:id="rId4"/>
    <p:sldId id="259" r:id="rId5"/>
    <p:sldId id="295" r:id="rId6"/>
    <p:sldId id="257" r:id="rId7"/>
    <p:sldId id="298" r:id="rId8"/>
    <p:sldId id="260" r:id="rId9"/>
    <p:sldId id="261" r:id="rId10"/>
    <p:sldId id="265" r:id="rId11"/>
    <p:sldId id="281" r:id="rId12"/>
    <p:sldId id="264" r:id="rId13"/>
    <p:sldId id="280" r:id="rId14"/>
    <p:sldId id="293" r:id="rId15"/>
    <p:sldId id="267" r:id="rId16"/>
    <p:sldId id="266" r:id="rId17"/>
    <p:sldId id="296" r:id="rId18"/>
    <p:sldId id="275" r:id="rId19"/>
    <p:sldId id="276" r:id="rId20"/>
    <p:sldId id="283" r:id="rId21"/>
    <p:sldId id="258"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4" roundtripDataSignature="AMtx7mi0Xx0nKrtfKiylwa3PbGenG/tIq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o Dalesi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94657" autoAdjust="0"/>
  </p:normalViewPr>
  <p:slideViewPr>
    <p:cSldViewPr snapToGrid="0">
      <p:cViewPr>
        <p:scale>
          <a:sx n="87" d="100"/>
          <a:sy n="87" d="100"/>
        </p:scale>
        <p:origin x="653" y="62"/>
      </p:cViewPr>
      <p:guideLst/>
    </p:cSldViewPr>
  </p:slideViewPr>
  <p:outlineViewPr>
    <p:cViewPr>
      <p:scale>
        <a:sx n="33" d="100"/>
        <a:sy n="33" d="100"/>
      </p:scale>
      <p:origin x="0" y="-6408"/>
    </p:cViewPr>
  </p:outlineViewPr>
  <p:notesTextViewPr>
    <p:cViewPr>
      <p:scale>
        <a:sx n="1" d="1"/>
        <a:sy n="1" d="1"/>
      </p:scale>
      <p:origin x="0" y="0"/>
    </p:cViewPr>
  </p:notesTextViewPr>
  <p:notesViewPr>
    <p:cSldViewPr snapToGrid="0">
      <p:cViewPr varScale="1">
        <p:scale>
          <a:sx n="59" d="100"/>
          <a:sy n="59" d="100"/>
        </p:scale>
        <p:origin x="134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Developers’ meeting were held every 3 months for the first several years when there were many issues to resolve and porting to new platforms and applications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version 3.14 was around for a long time, these meetings were reduced the primary users meetings 2x a year with side meetings for developers.</a:t>
            </a:r>
            <a:endParaRPr dirty="0"/>
          </a:p>
        </p:txBody>
      </p:sp>
      <p:sp>
        <p:nvSpPr>
          <p:cNvPr id="154" name="Google Shape;1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Most importantly, there are development teams that continue to push all areas of control system software ahead for the community – all through volunteer contributions to the expanding pool of open-source software.</a:t>
            </a:r>
            <a:endParaRPr dirty="0"/>
          </a:p>
        </p:txBody>
      </p:sp>
      <p:sp>
        <p:nvSpPr>
          <p:cNvPr id="273" name="Google Shape;27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From a small group of core developer’s a very large user community developed around EPICS version 3.</a:t>
            </a:r>
          </a:p>
          <a:p>
            <a:pPr marL="0" lvl="0" indent="0" algn="l" rtl="0">
              <a:spcBef>
                <a:spcPts val="0"/>
              </a:spcBef>
              <a:spcAft>
                <a:spcPts val="0"/>
              </a:spcAft>
              <a:buNone/>
            </a:pPr>
            <a:r>
              <a:rPr lang="en-US" dirty="0"/>
              <a:t>Many users interfaces were developed and many drivers.</a:t>
            </a:r>
          </a:p>
          <a:p>
            <a:pPr marL="0" lvl="0" indent="0" algn="l" rtl="0">
              <a:spcBef>
                <a:spcPts val="0"/>
              </a:spcBef>
              <a:spcAft>
                <a:spcPts val="0"/>
              </a:spcAft>
              <a:buNone/>
            </a:pPr>
            <a:r>
              <a:rPr lang="en-US" dirty="0"/>
              <a:t>Some major contributions after the release of EPICS 3.13 included:</a:t>
            </a:r>
          </a:p>
          <a:p>
            <a:pPr marL="0" lvl="0" indent="0" algn="l" rtl="0">
              <a:spcBef>
                <a:spcPts val="0"/>
              </a:spcBef>
              <a:spcAft>
                <a:spcPts val="0"/>
              </a:spcAft>
              <a:buNone/>
            </a:pPr>
            <a:r>
              <a:rPr lang="en-US" dirty="0"/>
              <a:t>	Making EPICS </a:t>
            </a:r>
            <a:r>
              <a:rPr lang="en-US" dirty="0" err="1"/>
              <a:t>OpenSource</a:t>
            </a:r>
            <a:endParaRPr lang="en-US" dirty="0"/>
          </a:p>
          <a:p>
            <a:pPr marL="0" lvl="0" indent="0" algn="l" rtl="0">
              <a:spcBef>
                <a:spcPts val="0"/>
              </a:spcBef>
              <a:spcAft>
                <a:spcPts val="0"/>
              </a:spcAft>
              <a:buNone/>
            </a:pPr>
            <a:r>
              <a:rPr lang="en-US" dirty="0"/>
              <a:t>	Support of training throughout the community (mostly free)</a:t>
            </a:r>
          </a:p>
          <a:p>
            <a:pPr marL="0" lvl="0" indent="0" algn="l" rtl="0">
              <a:spcBef>
                <a:spcPts val="0"/>
              </a:spcBef>
              <a:spcAft>
                <a:spcPts val="0"/>
              </a:spcAft>
              <a:buNone/>
            </a:pPr>
            <a:r>
              <a:rPr lang="en-US" dirty="0"/>
              <a:t>	EDM – synoptic Display Editor</a:t>
            </a:r>
          </a:p>
          <a:p>
            <a:pPr marL="0" lvl="0" indent="0" algn="l" rtl="0">
              <a:spcBef>
                <a:spcPts val="0"/>
              </a:spcBef>
              <a:spcAft>
                <a:spcPts val="0"/>
              </a:spcAft>
              <a:buNone/>
            </a:pPr>
            <a:r>
              <a:rPr lang="en-US" dirty="0"/>
              <a:t>	Porting the EPICS IOC off of VxWorks</a:t>
            </a:r>
          </a:p>
          <a:p>
            <a:pPr marL="0" lvl="0" indent="0" algn="l" rtl="0">
              <a:spcBef>
                <a:spcPts val="0"/>
              </a:spcBef>
              <a:spcAft>
                <a:spcPts val="0"/>
              </a:spcAft>
              <a:buNone/>
            </a:pPr>
            <a:r>
              <a:rPr lang="en-US" dirty="0"/>
              <a:t>	</a:t>
            </a:r>
            <a:r>
              <a:rPr lang="en-US" dirty="0" err="1"/>
              <a:t>areaDetector</a:t>
            </a:r>
            <a:r>
              <a:rPr lang="en-US" dirty="0"/>
              <a:t> for experimental data acquisition</a:t>
            </a:r>
          </a:p>
          <a:p>
            <a:pPr marL="0" lvl="0" indent="0" algn="l" rtl="0">
              <a:spcBef>
                <a:spcPts val="0"/>
              </a:spcBef>
              <a:spcAft>
                <a:spcPts val="0"/>
              </a:spcAft>
              <a:buNone/>
            </a:pPr>
            <a:r>
              <a:rPr lang="en-US" dirty="0"/>
              <a:t>	Physics environments: </a:t>
            </a:r>
            <a:r>
              <a:rPr lang="en-US" dirty="0" err="1"/>
              <a:t>Matlab</a:t>
            </a:r>
            <a:r>
              <a:rPr lang="en-US" dirty="0"/>
              <a:t> Middle Layer Toolkit, SDDS and XAL</a:t>
            </a:r>
          </a:p>
          <a:p>
            <a:pPr marL="0" lvl="0" indent="0" algn="l" rtl="0">
              <a:spcBef>
                <a:spcPts val="0"/>
              </a:spcBef>
              <a:spcAft>
                <a:spcPts val="0"/>
              </a:spcAft>
              <a:buNone/>
            </a:pPr>
            <a:r>
              <a:rPr lang="en-US" dirty="0"/>
              <a:t>	BEAST – Alarm Server</a:t>
            </a:r>
          </a:p>
          <a:p>
            <a:pPr marL="0" lvl="0" indent="0" algn="l" rtl="0">
              <a:spcBef>
                <a:spcPts val="0"/>
              </a:spcBef>
              <a:spcAft>
                <a:spcPts val="0"/>
              </a:spcAft>
              <a:buNone/>
            </a:pPr>
            <a:r>
              <a:rPr lang="en-US" dirty="0"/>
              <a:t>	Archive Appliance</a:t>
            </a:r>
          </a:p>
          <a:p>
            <a:pPr marL="0" lvl="0" indent="0" algn="l" rtl="0">
              <a:spcBef>
                <a:spcPts val="0"/>
              </a:spcBef>
              <a:spcAft>
                <a:spcPts val="0"/>
              </a:spcAft>
              <a:buNone/>
            </a:pPr>
            <a:r>
              <a:rPr lang="en-US" dirty="0"/>
              <a:t>	Control System Studio</a:t>
            </a:r>
          </a:p>
          <a:p>
            <a:pPr marL="0" lvl="0" indent="0" algn="l" rtl="0">
              <a:spcBef>
                <a:spcPts val="0"/>
              </a:spcBef>
              <a:spcAft>
                <a:spcPts val="0"/>
              </a:spcAft>
              <a:buNone/>
            </a:pPr>
            <a:r>
              <a:rPr lang="en-US" dirty="0"/>
              <a:t>	</a:t>
            </a:r>
          </a:p>
        </p:txBody>
      </p:sp>
      <p:sp>
        <p:nvSpPr>
          <p:cNvPr id="137" name="Google Shape;1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most recent three semiannual EPICS meetings continue to have robust attendance.</a:t>
            </a:r>
            <a:endParaRPr dirty="0"/>
          </a:p>
        </p:txBody>
      </p:sp>
      <p:sp>
        <p:nvSpPr>
          <p:cNvPr id="268" name="Google Shape;26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 don’ know Kay? Andrew? Where does this belong? Does it belong?</a:t>
            </a:r>
            <a:endParaRPr dirty="0"/>
          </a:p>
        </p:txBody>
      </p:sp>
      <p:sp>
        <p:nvSpPr>
          <p:cNvPr id="168" name="Google Shape;16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2003-2004 a series of meetings were organized to gather ideas for the next generation of EPICS.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System architects from the ICALEPCS community joined these meetings and freely shared their opinions and ideas. It included telescope and accelerator control system developers. Everyone was very generous with their time and open with their contributions.</a:t>
            </a:r>
            <a:endParaRPr dirty="0"/>
          </a:p>
        </p:txBody>
      </p:sp>
      <p:sp>
        <p:nvSpPr>
          <p:cNvPr id="161" name="Google Shape;1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E0C92D4A-7F2A-1FD9-2732-F0EA486F942F}"/>
            </a:ext>
          </a:extLst>
        </p:cNvPr>
        <p:cNvGrpSpPr/>
        <p:nvPr/>
      </p:nvGrpSpPr>
      <p:grpSpPr>
        <a:xfrm>
          <a:off x="0" y="0"/>
          <a:ext cx="0" cy="0"/>
          <a:chOff x="0" y="0"/>
          <a:chExt cx="0" cy="0"/>
        </a:xfrm>
      </p:grpSpPr>
      <p:sp>
        <p:nvSpPr>
          <p:cNvPr id="167" name="Google Shape;167;p11:notes">
            <a:extLst>
              <a:ext uri="{FF2B5EF4-FFF2-40B4-BE49-F238E27FC236}">
                <a16:creationId xmlns:a16="http://schemas.microsoft.com/office/drawing/2014/main" id="{E8E6403F-E869-FC73-A8B3-3B22BB43EDB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 don’ know Kay? Andrew? Where does this belong? Does it belong?</a:t>
            </a:r>
            <a:endParaRPr dirty="0"/>
          </a:p>
        </p:txBody>
      </p:sp>
      <p:sp>
        <p:nvSpPr>
          <p:cNvPr id="168" name="Google Shape;168;p11:notes">
            <a:extLst>
              <a:ext uri="{FF2B5EF4-FFF2-40B4-BE49-F238E27FC236}">
                <a16:creationId xmlns:a16="http://schemas.microsoft.com/office/drawing/2014/main" id="{84163B6E-7D9F-8A30-D57D-E783C3047C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0188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Throughout the years applications built in </a:t>
            </a:r>
            <a:r>
              <a:rPr lang="en-US" dirty="0" err="1"/>
              <a:t>areaDetector</a:t>
            </a:r>
            <a:r>
              <a:rPr lang="en-US" dirty="0"/>
              <a:t> to support data acquisition of 2D detectors as well as some bam diagnostics and environments for physics applications exposed areas where the next version of EPICS did not provide adequate support.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pvAccess</a:t>
            </a:r>
            <a:r>
              <a:rPr lang="en-US" dirty="0"/>
              <a:t> and </a:t>
            </a:r>
            <a:r>
              <a:rPr lang="en-US" dirty="0" err="1"/>
              <a:t>pvData</a:t>
            </a:r>
            <a:r>
              <a:rPr lang="en-US" dirty="0"/>
              <a:t> support communication mechanisms to support database queries and tables that allow us to develop Middle Layer Services. These are used to provide modular data sources for different aspects of physics applications.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pvAccess</a:t>
            </a:r>
            <a:r>
              <a:rPr lang="en-US" dirty="0"/>
              <a:t> also has </a:t>
            </a:r>
            <a:r>
              <a:rPr lang="en-US" dirty="0" err="1"/>
              <a:t>NDArrays</a:t>
            </a:r>
            <a:r>
              <a:rPr lang="en-US" dirty="0"/>
              <a:t> and statistical </a:t>
            </a:r>
            <a:r>
              <a:rPr lang="en-US" dirty="0" err="1"/>
              <a:t>sampleds</a:t>
            </a:r>
            <a:r>
              <a:rPr lang="en-US" dirty="0"/>
              <a:t> that support DAQ. Modifications planned to the EPICS database will support </a:t>
            </a:r>
            <a:r>
              <a:rPr lang="en-US" dirty="0" err="1"/>
              <a:t>thes</a:t>
            </a:r>
            <a:r>
              <a:rPr lang="en-US" dirty="0"/>
              <a:t> as standard record types</a:t>
            </a:r>
            <a:endParaRPr dirty="0"/>
          </a:p>
        </p:txBody>
      </p:sp>
      <p:sp>
        <p:nvSpPr>
          <p:cNvPr id="230" name="Google Shape;2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D42AEFE9-DB74-CCD3-0AFC-9C75D15C6F5D}"/>
            </a:ext>
          </a:extLst>
        </p:cNvPr>
        <p:cNvGrpSpPr/>
        <p:nvPr/>
      </p:nvGrpSpPr>
      <p:grpSpPr>
        <a:xfrm>
          <a:off x="0" y="0"/>
          <a:ext cx="0" cy="0"/>
          <a:chOff x="0" y="0"/>
          <a:chExt cx="0" cy="0"/>
        </a:xfrm>
      </p:grpSpPr>
      <p:sp>
        <p:nvSpPr>
          <p:cNvPr id="106" name="Google Shape;106;g5fba45f57a_2_0:notes">
            <a:extLst>
              <a:ext uri="{FF2B5EF4-FFF2-40B4-BE49-F238E27FC236}">
                <a16:creationId xmlns:a16="http://schemas.microsoft.com/office/drawing/2014/main" id="{CEBFF382-B01B-57FB-C61E-EC6A9988542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experimental facilities it is common to have requirements and specifications develop late into the project cycle.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Configuration of a control system in place of programming supports </a:t>
            </a:r>
            <a:r>
              <a:rPr lang="en-US" dirty="0" err="1"/>
              <a:t>rapd</a:t>
            </a:r>
            <a:r>
              <a:rPr lang="en-US" dirty="0"/>
              <a:t> modification with limited risk of software errors.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common code was carefully optimized to get the maximum performance possible as the demands of the experimental facilities have typically exceeded the available electronics.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Clean interfaces were developed to develop new hardware interfaces and expand the set of tools. The proliferation of drivers and clients suggests that this was done successfully.</a:t>
            </a:r>
            <a:endParaRPr dirty="0"/>
          </a:p>
        </p:txBody>
      </p:sp>
      <p:sp>
        <p:nvSpPr>
          <p:cNvPr id="107" name="Google Shape;107;g5fba45f57a_2_0:notes">
            <a:extLst>
              <a:ext uri="{FF2B5EF4-FFF2-40B4-BE49-F238E27FC236}">
                <a16:creationId xmlns:a16="http://schemas.microsoft.com/office/drawing/2014/main" id="{E7902ADB-6992-4775-E9A1-2BAE9E31F9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9888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purpose of out work is to provide technology that support scientific discovery. New electronics and devices enable us to sample data at 100s of MHz and close control loops at 10 kHz greatly improving the quality of information that is available to the state of the art facilities and experiments that are on the Fortier of scientific exploration.</a:t>
            </a:r>
            <a:endParaRPr dirty="0"/>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6B9A68C1-5342-29C3-3454-D10E57A00B7E}"/>
            </a:ext>
          </a:extLst>
        </p:cNvPr>
        <p:cNvGrpSpPr/>
        <p:nvPr/>
      </p:nvGrpSpPr>
      <p:grpSpPr>
        <a:xfrm>
          <a:off x="0" y="0"/>
          <a:ext cx="0" cy="0"/>
          <a:chOff x="0" y="0"/>
          <a:chExt cx="0" cy="0"/>
        </a:xfrm>
      </p:grpSpPr>
      <p:sp>
        <p:nvSpPr>
          <p:cNvPr id="106" name="Google Shape;106;g5fba45f57a_2_0:notes">
            <a:extLst>
              <a:ext uri="{FF2B5EF4-FFF2-40B4-BE49-F238E27FC236}">
                <a16:creationId xmlns:a16="http://schemas.microsoft.com/office/drawing/2014/main" id="{8C1F388D-BEC5-25F6-9443-0E2C048F059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experimental facilities it is common to have requirements and specifications develop late into the project cycle.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Configuration of a control system in place of programming supports </a:t>
            </a:r>
            <a:r>
              <a:rPr lang="en-US" dirty="0" err="1"/>
              <a:t>rapd</a:t>
            </a:r>
            <a:r>
              <a:rPr lang="en-US" dirty="0"/>
              <a:t> modification with limited risk of software errors.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common code was carefully optimized to get the maximum performance possible as the demands of the experimental facilities have typically exceeded the available electronics.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Clean interfaces were developed to develop new hardware interfaces and expand the set of tools. The proliferation of drivers and clients suggests that this was done successfully.</a:t>
            </a:r>
            <a:endParaRPr dirty="0"/>
          </a:p>
        </p:txBody>
      </p:sp>
      <p:sp>
        <p:nvSpPr>
          <p:cNvPr id="107" name="Google Shape;107;g5fba45f57a_2_0:notes">
            <a:extLst>
              <a:ext uri="{FF2B5EF4-FFF2-40B4-BE49-F238E27FC236}">
                <a16:creationId xmlns:a16="http://schemas.microsoft.com/office/drawing/2014/main" id="{0F46E411-E73B-A52A-FB04-9B6865C2E1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42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fba45f57a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experimental facilities it is common to have requirements and specifications develop late into the project cycle.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Configuration of a control system in place of programming supports </a:t>
            </a:r>
            <a:r>
              <a:rPr lang="en-US" dirty="0" err="1"/>
              <a:t>rapd</a:t>
            </a:r>
            <a:r>
              <a:rPr lang="en-US" dirty="0"/>
              <a:t> modification with limited risk of software errors.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common code was carefully optimized to get the maximum performance possible as the demands of the experimental facilities have typically exceeded the available electronics.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Clean interfaces were developed to develop new hardware interfaces and expand the set of tools. The proliferation of drivers and clients suggests that this was done successfully.</a:t>
            </a:r>
            <a:endParaRPr dirty="0"/>
          </a:p>
        </p:txBody>
      </p:sp>
      <p:sp>
        <p:nvSpPr>
          <p:cNvPr id="107" name="Google Shape;107;g5fba45f57a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2333CBE8-7D2F-0C3E-E44F-216E45ABFC98}"/>
            </a:ext>
          </a:extLst>
        </p:cNvPr>
        <p:cNvGrpSpPr/>
        <p:nvPr/>
      </p:nvGrpSpPr>
      <p:grpSpPr>
        <a:xfrm>
          <a:off x="0" y="0"/>
          <a:ext cx="0" cy="0"/>
          <a:chOff x="0" y="0"/>
          <a:chExt cx="0" cy="0"/>
        </a:xfrm>
      </p:grpSpPr>
      <p:sp>
        <p:nvSpPr>
          <p:cNvPr id="106" name="Google Shape;106;g5fba45f57a_2_0:notes">
            <a:extLst>
              <a:ext uri="{FF2B5EF4-FFF2-40B4-BE49-F238E27FC236}">
                <a16:creationId xmlns:a16="http://schemas.microsoft.com/office/drawing/2014/main" id="{20D931E5-FD70-F0C6-C7F2-85A020BBA1D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experimental facilities it is common to have requirements and specifications develop late into the project cycle.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Configuration of a control system in place of programming supports </a:t>
            </a:r>
            <a:r>
              <a:rPr lang="en-US" dirty="0" err="1"/>
              <a:t>rapd</a:t>
            </a:r>
            <a:r>
              <a:rPr lang="en-US" dirty="0"/>
              <a:t> modification with limited risk of software errors.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common code was carefully optimized to get the maximum performance possible as the demands of the experimental facilities have typically exceeded the available electronics.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Clean interfaces were developed to develop new hardware interfaces and expand the set of tools. The proliferation of drivers and clients suggests that this was done successfully.</a:t>
            </a:r>
            <a:endParaRPr dirty="0"/>
          </a:p>
        </p:txBody>
      </p:sp>
      <p:sp>
        <p:nvSpPr>
          <p:cNvPr id="107" name="Google Shape;107;g5fba45f57a_2_0:notes">
            <a:extLst>
              <a:ext uri="{FF2B5EF4-FFF2-40B4-BE49-F238E27FC236}">
                <a16:creationId xmlns:a16="http://schemas.microsoft.com/office/drawing/2014/main" id="{9942DEB6-395B-493C-D117-696ADB9E57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181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This year is noted as the 30</a:t>
            </a:r>
            <a:r>
              <a:rPr lang="en-US" baseline="30000" dirty="0"/>
              <a:t>th</a:t>
            </a:r>
            <a:r>
              <a:rPr lang="en-US" dirty="0"/>
              <a:t> anniversary of EPICS as the collaboration between LANL and ANL that was formed by Mike </a:t>
            </a:r>
            <a:r>
              <a:rPr lang="en-US" dirty="0" err="1"/>
              <a:t>Thuot</a:t>
            </a:r>
            <a:r>
              <a:rPr lang="en-US" dirty="0"/>
              <a:t> (LANL) and Marty Knott (ANL) after discussion at the 1989 ICALEPCS. </a:t>
            </a:r>
          </a:p>
          <a:p>
            <a:pPr marL="0" indent="0"/>
            <a:endParaRPr lang="en-US" dirty="0"/>
          </a:p>
          <a:p>
            <a:pPr marL="0" indent="0"/>
            <a:r>
              <a:rPr lang="en-US" dirty="0"/>
              <a:t>The initial work that was done for the Ground Test Accelerator started in 1985 The team consisted of two different groups at Los Alamos with ideas flushed out aa a meeting that was a predecessor of the ICALEPCS series. It was held in Los Alamos and include a number of other international laboratories. A second meeting was held at </a:t>
            </a:r>
            <a:r>
              <a:rPr lang="en-US" dirty="0" err="1"/>
              <a:t>Luzeren</a:t>
            </a:r>
            <a:r>
              <a:rPr lang="en-US" dirty="0"/>
              <a:t> in 1987 and in 1989 turned into the ICALPECS series.:  The ICALEPCS series cited these organizers: Peter Clout, Axel DANEELS, Shin-</a:t>
            </a:r>
            <a:r>
              <a:rPr lang="en-US" dirty="0" err="1"/>
              <a:t>Ichi</a:t>
            </a:r>
            <a:r>
              <a:rPr lang="en-US" dirty="0"/>
              <a:t> KUROKAWA, Dave GURD, Daniele BULFONE, </a:t>
            </a:r>
            <a:r>
              <a:rPr lang="en-US" dirty="0" err="1"/>
              <a:t>Ryotaro</a:t>
            </a:r>
            <a:r>
              <a:rPr lang="en-US" dirty="0"/>
              <a:t> TANAKAs, with a lifetime achievement award.</a:t>
            </a:r>
          </a:p>
          <a:p>
            <a:pPr marL="0" indent="0"/>
            <a:endParaRPr lang="en-US" dirty="0"/>
          </a:p>
          <a:p>
            <a:pPr marL="0" indent="0"/>
            <a:r>
              <a:rPr lang="en-US" dirty="0"/>
              <a:t>The toolkit deployed there was called the Ground Test </a:t>
            </a:r>
            <a:r>
              <a:rPr lang="en-US" dirty="0" err="1"/>
              <a:t>Accleroator</a:t>
            </a:r>
            <a:r>
              <a:rPr lang="en-US" dirty="0"/>
              <a:t> Control System.</a:t>
            </a:r>
          </a:p>
          <a:p>
            <a:pPr marL="0" indent="0"/>
            <a:endParaRPr lang="en-US" dirty="0"/>
          </a:p>
          <a:p>
            <a:pPr marL="0" indent="0"/>
            <a:r>
              <a:rPr lang="en-US" dirty="0"/>
              <a:t>Clearly it was an in appropriate name for a multi-lab collaboration and the team agreed to call it Experimental Physics and Industrial Control System.</a:t>
            </a:r>
          </a:p>
          <a:p>
            <a:pPr marL="0" lvl="0" indent="0" algn="l" rtl="0">
              <a:spcBef>
                <a:spcPts val="0"/>
              </a:spcBef>
              <a:spcAft>
                <a:spcPts val="0"/>
              </a:spcAft>
              <a:buNone/>
            </a:pPr>
            <a:endParaRPr dirty="0"/>
          </a:p>
        </p:txBody>
      </p:sp>
      <p:sp>
        <p:nvSpPr>
          <p:cNvPr id="92" name="Google Shape;92;p3:notes"/>
          <p:cNvSpPr>
            <a:spLocks noGrp="1" noRot="1" noChangeAspect="1"/>
          </p:cNvSpPr>
          <p:nvPr>
            <p:ph type="sldImg" idx="2"/>
          </p:nvPr>
        </p:nvSpPr>
        <p:spPr>
          <a:xfrm>
            <a:off x="685800" y="11318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58E6A484-88C6-5201-57DE-D9A3C08B8337}"/>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8FEC7D30-4CC1-1646-8583-7AA0628DC33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This year is noted as the 30</a:t>
            </a:r>
            <a:r>
              <a:rPr lang="en-US" baseline="30000" dirty="0"/>
              <a:t>th</a:t>
            </a:r>
            <a:r>
              <a:rPr lang="en-US" dirty="0"/>
              <a:t> anniversary of EPICS as the collaboration between LANL and ANL that was formed by Mike </a:t>
            </a:r>
            <a:r>
              <a:rPr lang="en-US" dirty="0" err="1"/>
              <a:t>Thuot</a:t>
            </a:r>
            <a:r>
              <a:rPr lang="en-US" dirty="0"/>
              <a:t> (LANL) and Marty Knott (ANL) after discussion at the 1989 ICALEPCS. </a:t>
            </a:r>
          </a:p>
          <a:p>
            <a:pPr marL="0" indent="0"/>
            <a:endParaRPr lang="en-US" dirty="0"/>
          </a:p>
          <a:p>
            <a:pPr marL="0" indent="0"/>
            <a:r>
              <a:rPr lang="en-US" dirty="0"/>
              <a:t>The initial work that was done for the Ground Test Accelerator started in 1985 The team consisted of two different groups at Los Alamos with ideas flushed out aa a meeting that was a predecessor of the ICALEPCS series. It was held in Los Alamos and include a number of other international laboratories. A second meeting was held at </a:t>
            </a:r>
            <a:r>
              <a:rPr lang="en-US" dirty="0" err="1"/>
              <a:t>Luzeren</a:t>
            </a:r>
            <a:r>
              <a:rPr lang="en-US" dirty="0"/>
              <a:t> in 1987 and in 1989 turned into the ICALPECS series.:  The ICALEPCS series cited these organizers: Peter Clout, Axel DANEELS, Shin-</a:t>
            </a:r>
            <a:r>
              <a:rPr lang="en-US" dirty="0" err="1"/>
              <a:t>Ichi</a:t>
            </a:r>
            <a:r>
              <a:rPr lang="en-US" dirty="0"/>
              <a:t> KUROKAWA, Dave GURD, Daniele BULFONE, </a:t>
            </a:r>
            <a:r>
              <a:rPr lang="en-US" dirty="0" err="1"/>
              <a:t>Ryotaro</a:t>
            </a:r>
            <a:r>
              <a:rPr lang="en-US" dirty="0"/>
              <a:t> TANAKAs, with a lifetime achievement award.</a:t>
            </a:r>
          </a:p>
          <a:p>
            <a:pPr marL="0" indent="0"/>
            <a:endParaRPr lang="en-US" dirty="0"/>
          </a:p>
          <a:p>
            <a:pPr marL="0" indent="0"/>
            <a:r>
              <a:rPr lang="en-US" dirty="0"/>
              <a:t>The toolkit deployed there was called the Ground Test </a:t>
            </a:r>
            <a:r>
              <a:rPr lang="en-US" dirty="0" err="1"/>
              <a:t>Accleroator</a:t>
            </a:r>
            <a:r>
              <a:rPr lang="en-US" dirty="0"/>
              <a:t> Control System.</a:t>
            </a:r>
          </a:p>
          <a:p>
            <a:pPr marL="0" indent="0"/>
            <a:endParaRPr lang="en-US" dirty="0"/>
          </a:p>
          <a:p>
            <a:pPr marL="0" indent="0"/>
            <a:r>
              <a:rPr lang="en-US" dirty="0"/>
              <a:t>Clearly it was an in appropriate name for a multi-lab collaboration and the team agreed to call it Experimental Physics and Industrial Control System.</a:t>
            </a:r>
          </a:p>
          <a:p>
            <a:pPr marL="0" lvl="0" indent="0" algn="l" rtl="0">
              <a:spcBef>
                <a:spcPts val="0"/>
              </a:spcBef>
              <a:spcAft>
                <a:spcPts val="0"/>
              </a:spcAft>
              <a:buNone/>
            </a:pPr>
            <a:endParaRPr dirty="0"/>
          </a:p>
        </p:txBody>
      </p:sp>
      <p:sp>
        <p:nvSpPr>
          <p:cNvPr id="92" name="Google Shape;92;p3:notes">
            <a:extLst>
              <a:ext uri="{FF2B5EF4-FFF2-40B4-BE49-F238E27FC236}">
                <a16:creationId xmlns:a16="http://schemas.microsoft.com/office/drawing/2014/main" id="{C8025038-9BE8-44C7-93D2-E2A91D5E654B}"/>
              </a:ext>
            </a:extLst>
          </p:cNvPr>
          <p:cNvSpPr>
            <a:spLocks noGrp="1" noRot="1" noChangeAspect="1"/>
          </p:cNvSpPr>
          <p:nvPr>
            <p:ph type="sldImg" idx="2"/>
          </p:nvPr>
        </p:nvSpPr>
        <p:spPr>
          <a:xfrm>
            <a:off x="685800" y="11318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058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architecture supports incremental integration of facilities with new nodes containing their connection information. Once a new IO Controller is plugged into the network, it is visible by all clients.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toolkit supports configuration of many SCADA and specialized clients.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Most importantly, a community grew that could provide control systems to a wide variety of applications. More importantly, the community provided a host of benefits: support for existing code, extensions to that </a:t>
            </a:r>
            <a:r>
              <a:rPr lang="en-US" dirty="0" err="1"/>
              <a:t>code,and</a:t>
            </a:r>
            <a:r>
              <a:rPr lang="en-US" dirty="0"/>
              <a:t> new tools, The community also came together to support a common base and support on many related issues such as hardware and relational database applications.</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EPICS Version 3 had a2-tier, flat architecture with well defined interfaces to:</a:t>
            </a:r>
          </a:p>
          <a:p>
            <a:pPr marL="0" lvl="0" indent="0" algn="l" rtl="0">
              <a:spcBef>
                <a:spcPts val="0"/>
              </a:spcBef>
              <a:spcAft>
                <a:spcPts val="0"/>
              </a:spcAft>
              <a:buNone/>
            </a:pPr>
            <a:r>
              <a:rPr lang="en-US" dirty="0"/>
              <a:t>Integrate new hardware</a:t>
            </a:r>
          </a:p>
          <a:p>
            <a:pPr marL="0" lvl="0" indent="0" algn="l" rtl="0">
              <a:spcBef>
                <a:spcPts val="0"/>
              </a:spcBef>
              <a:spcAft>
                <a:spcPts val="0"/>
              </a:spcAft>
              <a:buNone/>
            </a:pPr>
            <a:r>
              <a:rPr lang="en-US" dirty="0"/>
              <a:t>Develop new client applications</a:t>
            </a:r>
          </a:p>
          <a:p>
            <a:pPr marL="0" lvl="0" indent="0" algn="l" rtl="0">
              <a:spcBef>
                <a:spcPts val="0"/>
              </a:spcBef>
              <a:spcAft>
                <a:spcPts val="0"/>
              </a:spcAft>
              <a:buNone/>
            </a:pPr>
            <a:r>
              <a:rPr lang="en-US" dirty="0"/>
              <a:t>Adding new I/O Controllers. </a:t>
            </a:r>
            <a:endParaRPr dirty="0"/>
          </a:p>
        </p:txBody>
      </p:sp>
      <p:sp>
        <p:nvSpPr>
          <p:cNvPr id="119" name="Google Shape;1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5.jp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12.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2.xml"/><Relationship Id="rId7" Type="http://schemas.openxmlformats.org/officeDocument/2006/relationships/image" Target="../media/image43.jpg"/><Relationship Id="rId12" Type="http://schemas.openxmlformats.org/officeDocument/2006/relationships/image" Target="../media/image48.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notesSlide" Target="../notesSlides/notesSlide20.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0" y="576932"/>
            <a:ext cx="6898106"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US" dirty="0">
                <a:solidFill>
                  <a:srgbClr val="F2F2F2"/>
                </a:solidFill>
              </a:rPr>
              <a:t>EPICS after 30+ years</a:t>
            </a:r>
            <a:endParaRPr dirty="0"/>
          </a:p>
        </p:txBody>
      </p:sp>
      <p:sp>
        <p:nvSpPr>
          <p:cNvPr id="89" name="Google Shape;89;p1"/>
          <p:cNvSpPr txBox="1">
            <a:spLocks noGrp="1"/>
          </p:cNvSpPr>
          <p:nvPr>
            <p:ph type="subTitle" idx="1"/>
          </p:nvPr>
        </p:nvSpPr>
        <p:spPr>
          <a:xfrm>
            <a:off x="336883" y="3144252"/>
            <a:ext cx="8694821" cy="49730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US" dirty="0">
                <a:solidFill>
                  <a:schemeClr val="lt1"/>
                </a:solidFill>
              </a:rPr>
              <a:t>Presenting a story of a fantastic community</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Developer’s Meetings</a:t>
            </a:r>
            <a:endParaRPr/>
          </a:p>
        </p:txBody>
      </p:sp>
      <p:pic>
        <p:nvPicPr>
          <p:cNvPr id="157" name="Google Shape;157;p9"/>
          <p:cNvPicPr preferRelativeResize="0">
            <a:picLocks noGrp="1"/>
          </p:cNvPicPr>
          <p:nvPr>
            <p:ph type="body" idx="1"/>
          </p:nvPr>
        </p:nvPicPr>
        <p:blipFill rotWithShape="1">
          <a:blip r:embed="rId3">
            <a:alphaModFix/>
          </a:blip>
          <a:srcRect l="12376" r="-1195" b="13922"/>
          <a:stretch/>
        </p:blipFill>
        <p:spPr>
          <a:xfrm>
            <a:off x="6655776" y="1859492"/>
            <a:ext cx="5153062" cy="3745523"/>
          </a:xfrm>
          <a:prstGeom prst="rect">
            <a:avLst/>
          </a:prstGeom>
          <a:noFill/>
          <a:ln>
            <a:noFill/>
          </a:ln>
        </p:spPr>
      </p:pic>
      <p:pic>
        <p:nvPicPr>
          <p:cNvPr id="158" name="Google Shape;158;p9"/>
          <p:cNvPicPr preferRelativeResize="0"/>
          <p:nvPr/>
        </p:nvPicPr>
        <p:blipFill rotWithShape="1">
          <a:blip r:embed="rId4">
            <a:alphaModFix/>
          </a:blip>
          <a:srcRect l="17776" t="14731" r="1078" b="23923"/>
          <a:stretch/>
        </p:blipFill>
        <p:spPr>
          <a:xfrm>
            <a:off x="753207" y="1859491"/>
            <a:ext cx="5902569" cy="37455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274"/>
        <p:cNvGrpSpPr/>
        <p:nvPr/>
      </p:nvGrpSpPr>
      <p:grpSpPr>
        <a:xfrm>
          <a:off x="0" y="0"/>
          <a:ext cx="0" cy="0"/>
          <a:chOff x="0" y="0"/>
          <a:chExt cx="0" cy="0"/>
        </a:xfrm>
      </p:grpSpPr>
      <p:sp>
        <p:nvSpPr>
          <p:cNvPr id="275" name="Google Shape;27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Developer Meetings and Codeathons</a:t>
            </a:r>
            <a:endParaRPr/>
          </a:p>
        </p:txBody>
      </p:sp>
      <p:pic>
        <p:nvPicPr>
          <p:cNvPr id="277" name="Google Shape;277;p24"/>
          <p:cNvPicPr preferRelativeResize="0"/>
          <p:nvPr/>
        </p:nvPicPr>
        <p:blipFill rotWithShape="1">
          <a:blip r:embed="rId3">
            <a:alphaModFix/>
          </a:blip>
          <a:srcRect l="13469" t="23135" r="8356" b="8698"/>
          <a:stretch/>
        </p:blipFill>
        <p:spPr>
          <a:xfrm>
            <a:off x="18775" y="1353199"/>
            <a:ext cx="6372500" cy="4151601"/>
          </a:xfrm>
          <a:prstGeom prst="rect">
            <a:avLst/>
          </a:prstGeom>
          <a:noFill/>
          <a:ln>
            <a:noFill/>
          </a:ln>
        </p:spPr>
      </p:pic>
      <p:pic>
        <p:nvPicPr>
          <p:cNvPr id="5122" name="Picture 2" descr="image.png">
            <a:extLst>
              <a:ext uri="{FF2B5EF4-FFF2-40B4-BE49-F238E27FC236}">
                <a16:creationId xmlns:a16="http://schemas.microsoft.com/office/drawing/2014/main" id="{C7E4ED49-F50D-4394-8DC8-D3DB93BB3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275" y="1349721"/>
            <a:ext cx="5800725" cy="4352925"/>
          </a:xfrm>
          <a:prstGeom prst="rect">
            <a:avLst/>
          </a:prstGeom>
          <a:noFill/>
          <a:extLst>
            <a:ext uri="{909E8E84-426E-40DD-AFC4-6F175D3DCCD1}">
              <a14:hiddenFill xmlns:a14="http://schemas.microsoft.com/office/drawing/2010/main">
                <a:solidFill>
                  <a:srgbClr val="FFFFFF"/>
                </a:solidFill>
              </a14:hiddenFill>
            </a:ext>
          </a:extLst>
        </p:spPr>
      </p:pic>
      <p:pic>
        <p:nvPicPr>
          <p:cNvPr id="276" name="Google Shape;276;p24"/>
          <p:cNvPicPr preferRelativeResize="0"/>
          <p:nvPr/>
        </p:nvPicPr>
        <p:blipFill>
          <a:blip r:embed="rId5">
            <a:alphaModFix/>
          </a:blip>
          <a:stretch>
            <a:fillRect/>
          </a:stretch>
        </p:blipFill>
        <p:spPr>
          <a:xfrm>
            <a:off x="4015468" y="4040934"/>
            <a:ext cx="3570515" cy="2563724"/>
          </a:xfrm>
          <a:prstGeom prst="rect">
            <a:avLst/>
          </a:prstGeom>
          <a:noFill/>
          <a:ln>
            <a:noFill/>
          </a:ln>
        </p:spPr>
      </p:pic>
      <p:sp>
        <p:nvSpPr>
          <p:cNvPr id="2" name="TextBox 1">
            <a:extLst>
              <a:ext uri="{FF2B5EF4-FFF2-40B4-BE49-F238E27FC236}">
                <a16:creationId xmlns:a16="http://schemas.microsoft.com/office/drawing/2014/main" id="{EC00D238-D63A-44E0-90CB-585AE3CCB52A}"/>
              </a:ext>
            </a:extLst>
          </p:cNvPr>
          <p:cNvSpPr txBox="1"/>
          <p:nvPr/>
        </p:nvSpPr>
        <p:spPr>
          <a:xfrm>
            <a:off x="252548" y="4794705"/>
            <a:ext cx="2734492" cy="1815882"/>
          </a:xfrm>
          <a:prstGeom prst="rect">
            <a:avLst/>
          </a:prstGeom>
          <a:noFill/>
        </p:spPr>
        <p:txBody>
          <a:bodyPr wrap="square" rtlCol="0">
            <a:spAutoFit/>
          </a:bodyPr>
          <a:lstStyle/>
          <a:p>
            <a:r>
              <a:rPr lang="en-US" b="1" dirty="0">
                <a:solidFill>
                  <a:schemeClr val="bg1"/>
                </a:solidFill>
              </a:rPr>
              <a:t>Developer Meetings</a:t>
            </a:r>
          </a:p>
          <a:p>
            <a:r>
              <a:rPr lang="en-US" dirty="0">
                <a:solidFill>
                  <a:schemeClr val="bg1"/>
                </a:solidFill>
              </a:rPr>
              <a:t>PVA Services</a:t>
            </a:r>
          </a:p>
          <a:p>
            <a:r>
              <a:rPr lang="en-US" dirty="0" err="1">
                <a:solidFill>
                  <a:schemeClr val="bg1"/>
                </a:solidFill>
              </a:rPr>
              <a:t>AreaDetector</a:t>
            </a:r>
            <a:r>
              <a:rPr lang="en-US" dirty="0">
                <a:solidFill>
                  <a:schemeClr val="bg1"/>
                </a:solidFill>
              </a:rPr>
              <a:t> Developers</a:t>
            </a:r>
          </a:p>
          <a:p>
            <a:r>
              <a:rPr lang="en-US" dirty="0">
                <a:solidFill>
                  <a:schemeClr val="bg1"/>
                </a:solidFill>
              </a:rPr>
              <a:t>CS-Studio Developers</a:t>
            </a:r>
          </a:p>
          <a:p>
            <a:r>
              <a:rPr lang="en-US" dirty="0">
                <a:solidFill>
                  <a:schemeClr val="bg1"/>
                </a:solidFill>
              </a:rPr>
              <a:t>EPICS Core Developers</a:t>
            </a:r>
          </a:p>
          <a:p>
            <a:r>
              <a:rPr lang="en-US" dirty="0">
                <a:solidFill>
                  <a:schemeClr val="bg1"/>
                </a:solidFill>
              </a:rPr>
              <a:t>BlueSky Workshop</a:t>
            </a:r>
          </a:p>
          <a:p>
            <a:r>
              <a:rPr lang="en-US" dirty="0">
                <a:solidFill>
                  <a:schemeClr val="bg1"/>
                </a:solidFill>
              </a:rPr>
              <a:t>Open Hardware</a:t>
            </a:r>
          </a:p>
          <a:p>
            <a:r>
              <a:rPr lang="en-US" dirty="0">
                <a:solidFill>
                  <a:schemeClr val="bg1"/>
                </a:solidFill>
              </a:rPr>
              <a:t>Motion Control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38"/>
        <p:cNvGrpSpPr/>
        <p:nvPr/>
      </p:nvGrpSpPr>
      <p:grpSpPr>
        <a:xfrm>
          <a:off x="0" y="0"/>
          <a:ext cx="0" cy="0"/>
          <a:chOff x="0" y="0"/>
          <a:chExt cx="0" cy="0"/>
        </a:xfrm>
      </p:grpSpPr>
      <p:pic>
        <p:nvPicPr>
          <p:cNvPr id="7" name="Picture 6">
            <a:extLst>
              <a:ext uri="{FF2B5EF4-FFF2-40B4-BE49-F238E27FC236}">
                <a16:creationId xmlns:a16="http://schemas.microsoft.com/office/drawing/2014/main" id="{0501E95D-FCBF-4AA6-B2DB-F6E2E2E5C496}"/>
              </a:ext>
            </a:extLst>
          </p:cNvPr>
          <p:cNvPicPr>
            <a:picLocks noChangeAspect="1"/>
          </p:cNvPicPr>
          <p:nvPr/>
        </p:nvPicPr>
        <p:blipFill>
          <a:blip r:embed="rId3"/>
          <a:stretch>
            <a:fillRect/>
          </a:stretch>
        </p:blipFill>
        <p:spPr>
          <a:xfrm>
            <a:off x="7272283" y="1304531"/>
            <a:ext cx="4794283" cy="3043645"/>
          </a:xfrm>
          <a:prstGeom prst="rect">
            <a:avLst/>
          </a:prstGeom>
        </p:spPr>
      </p:pic>
      <p:pic>
        <p:nvPicPr>
          <p:cNvPr id="140" name="Google Shape;140;p8"/>
          <p:cNvPicPr preferRelativeResize="0"/>
          <p:nvPr/>
        </p:nvPicPr>
        <p:blipFill rotWithShape="1">
          <a:blip r:embed="rId4">
            <a:alphaModFix/>
          </a:blip>
          <a:srcRect/>
          <a:stretch/>
        </p:blipFill>
        <p:spPr>
          <a:xfrm>
            <a:off x="2077287" y="1635280"/>
            <a:ext cx="2380003" cy="1852978"/>
          </a:xfrm>
          <a:prstGeom prst="rect">
            <a:avLst/>
          </a:prstGeom>
          <a:noFill/>
          <a:ln>
            <a:noFill/>
          </a:ln>
        </p:spPr>
      </p:pic>
      <p:pic>
        <p:nvPicPr>
          <p:cNvPr id="141" name="Google Shape;141;p8"/>
          <p:cNvPicPr preferRelativeResize="0"/>
          <p:nvPr/>
        </p:nvPicPr>
        <p:blipFill rotWithShape="1">
          <a:blip r:embed="rId5">
            <a:alphaModFix/>
          </a:blip>
          <a:srcRect/>
          <a:stretch/>
        </p:blipFill>
        <p:spPr>
          <a:xfrm>
            <a:off x="0" y="4349122"/>
            <a:ext cx="3267289" cy="2450467"/>
          </a:xfrm>
          <a:prstGeom prst="rect">
            <a:avLst/>
          </a:prstGeom>
          <a:noFill/>
          <a:ln>
            <a:noFill/>
          </a:ln>
        </p:spPr>
      </p:pic>
      <p:pic>
        <p:nvPicPr>
          <p:cNvPr id="142" name="Google Shape;142;p8"/>
          <p:cNvPicPr preferRelativeResize="0"/>
          <p:nvPr/>
        </p:nvPicPr>
        <p:blipFill rotWithShape="1">
          <a:blip r:embed="rId6">
            <a:alphaModFix/>
          </a:blip>
          <a:srcRect/>
          <a:stretch/>
        </p:blipFill>
        <p:spPr>
          <a:xfrm>
            <a:off x="4591169" y="1635280"/>
            <a:ext cx="2649340" cy="1987005"/>
          </a:xfrm>
          <a:prstGeom prst="rect">
            <a:avLst/>
          </a:prstGeom>
          <a:noFill/>
          <a:ln>
            <a:noFill/>
          </a:ln>
        </p:spPr>
      </p:pic>
      <p:pic>
        <p:nvPicPr>
          <p:cNvPr id="143" name="Google Shape;143;p8"/>
          <p:cNvPicPr preferRelativeResize="0"/>
          <p:nvPr/>
        </p:nvPicPr>
        <p:blipFill rotWithShape="1">
          <a:blip r:embed="rId7">
            <a:alphaModFix/>
          </a:blip>
          <a:srcRect/>
          <a:stretch/>
        </p:blipFill>
        <p:spPr>
          <a:xfrm>
            <a:off x="2874921" y="3485050"/>
            <a:ext cx="2649339" cy="1987004"/>
          </a:xfrm>
          <a:prstGeom prst="rect">
            <a:avLst/>
          </a:prstGeom>
          <a:noFill/>
          <a:ln>
            <a:noFill/>
          </a:ln>
        </p:spPr>
      </p:pic>
      <p:pic>
        <p:nvPicPr>
          <p:cNvPr id="144" name="Google Shape;144;p8"/>
          <p:cNvPicPr preferRelativeResize="0"/>
          <p:nvPr/>
        </p:nvPicPr>
        <p:blipFill rotWithShape="1">
          <a:blip r:embed="rId8">
            <a:alphaModFix/>
          </a:blip>
          <a:srcRect/>
          <a:stretch/>
        </p:blipFill>
        <p:spPr>
          <a:xfrm>
            <a:off x="9620228" y="39137"/>
            <a:ext cx="2515728" cy="1886796"/>
          </a:xfrm>
          <a:prstGeom prst="rect">
            <a:avLst/>
          </a:prstGeom>
          <a:noFill/>
          <a:ln>
            <a:noFill/>
          </a:ln>
        </p:spPr>
      </p:pic>
      <p:pic>
        <p:nvPicPr>
          <p:cNvPr id="145" name="Google Shape;145;p8"/>
          <p:cNvPicPr preferRelativeResize="0"/>
          <p:nvPr/>
        </p:nvPicPr>
        <p:blipFill rotWithShape="1">
          <a:blip r:embed="rId9">
            <a:alphaModFix/>
          </a:blip>
          <a:srcRect/>
          <a:stretch/>
        </p:blipFill>
        <p:spPr>
          <a:xfrm>
            <a:off x="6366692" y="3805466"/>
            <a:ext cx="2950387" cy="2212790"/>
          </a:xfrm>
          <a:prstGeom prst="rect">
            <a:avLst/>
          </a:prstGeom>
          <a:noFill/>
          <a:ln>
            <a:noFill/>
          </a:ln>
        </p:spPr>
      </p:pic>
      <p:pic>
        <p:nvPicPr>
          <p:cNvPr id="146" name="Google Shape;146;p8"/>
          <p:cNvPicPr preferRelativeResize="0"/>
          <p:nvPr/>
        </p:nvPicPr>
        <p:blipFill rotWithShape="1">
          <a:blip r:embed="rId10">
            <a:alphaModFix/>
          </a:blip>
          <a:srcRect/>
          <a:stretch/>
        </p:blipFill>
        <p:spPr>
          <a:xfrm>
            <a:off x="8971994" y="4578049"/>
            <a:ext cx="2950388" cy="2212791"/>
          </a:xfrm>
          <a:prstGeom prst="rect">
            <a:avLst/>
          </a:prstGeom>
          <a:noFill/>
          <a:ln>
            <a:noFill/>
          </a:ln>
        </p:spPr>
      </p:pic>
      <p:pic>
        <p:nvPicPr>
          <p:cNvPr id="147" name="Google Shape;147;p8"/>
          <p:cNvPicPr preferRelativeResize="0"/>
          <p:nvPr/>
        </p:nvPicPr>
        <p:blipFill rotWithShape="1">
          <a:blip r:embed="rId11">
            <a:alphaModFix/>
          </a:blip>
          <a:srcRect/>
          <a:stretch/>
        </p:blipFill>
        <p:spPr>
          <a:xfrm>
            <a:off x="80415" y="58411"/>
            <a:ext cx="2835554" cy="2126666"/>
          </a:xfrm>
          <a:prstGeom prst="rect">
            <a:avLst/>
          </a:prstGeom>
          <a:noFill/>
          <a:ln>
            <a:noFill/>
          </a:ln>
        </p:spPr>
      </p:pic>
      <p:pic>
        <p:nvPicPr>
          <p:cNvPr id="148" name="Google Shape;148;p8"/>
          <p:cNvPicPr preferRelativeResize="0"/>
          <p:nvPr/>
        </p:nvPicPr>
        <p:blipFill rotWithShape="1">
          <a:blip r:embed="rId12">
            <a:alphaModFix/>
          </a:blip>
          <a:srcRect/>
          <a:stretch/>
        </p:blipFill>
        <p:spPr>
          <a:xfrm>
            <a:off x="4457290" y="4911861"/>
            <a:ext cx="2649339" cy="1860166"/>
          </a:xfrm>
          <a:prstGeom prst="rect">
            <a:avLst/>
          </a:prstGeom>
          <a:noFill/>
          <a:ln>
            <a:noFill/>
          </a:ln>
        </p:spPr>
      </p:pic>
      <p:pic>
        <p:nvPicPr>
          <p:cNvPr id="149" name="Google Shape;149;p8"/>
          <p:cNvPicPr preferRelativeResize="0"/>
          <p:nvPr/>
        </p:nvPicPr>
        <p:blipFill rotWithShape="1">
          <a:blip r:embed="rId13">
            <a:alphaModFix/>
          </a:blip>
          <a:srcRect/>
          <a:stretch/>
        </p:blipFill>
        <p:spPr>
          <a:xfrm>
            <a:off x="6229118" y="58411"/>
            <a:ext cx="2176369" cy="1632277"/>
          </a:xfrm>
          <a:prstGeom prst="rect">
            <a:avLst/>
          </a:prstGeom>
          <a:noFill/>
          <a:ln>
            <a:noFill/>
          </a:ln>
        </p:spPr>
      </p:pic>
      <p:pic>
        <p:nvPicPr>
          <p:cNvPr id="150" name="Google Shape;150;p8"/>
          <p:cNvPicPr preferRelativeResize="0"/>
          <p:nvPr/>
        </p:nvPicPr>
        <p:blipFill rotWithShape="1">
          <a:blip r:embed="rId14">
            <a:alphaModFix/>
          </a:blip>
          <a:srcRect/>
          <a:stretch/>
        </p:blipFill>
        <p:spPr>
          <a:xfrm>
            <a:off x="147102" y="2358317"/>
            <a:ext cx="2095443" cy="1614935"/>
          </a:xfrm>
          <a:prstGeom prst="rect">
            <a:avLst/>
          </a:prstGeom>
          <a:noFill/>
          <a:ln>
            <a:noFill/>
          </a:ln>
        </p:spPr>
      </p:pic>
      <p:sp>
        <p:nvSpPr>
          <p:cNvPr id="151" name="Google Shape;151;p8"/>
          <p:cNvSpPr txBox="1">
            <a:spLocks noGrp="1"/>
          </p:cNvSpPr>
          <p:nvPr>
            <p:ph type="title"/>
          </p:nvPr>
        </p:nvSpPr>
        <p:spPr>
          <a:xfrm>
            <a:off x="351252" y="495881"/>
            <a:ext cx="113538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solidFill>
                  <a:schemeClr val="lt1"/>
                </a:solidFill>
              </a:rPr>
              <a:t>Collaboration - then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269"/>
        <p:cNvGrpSpPr/>
        <p:nvPr/>
      </p:nvGrpSpPr>
      <p:grpSpPr>
        <a:xfrm>
          <a:off x="0" y="0"/>
          <a:ext cx="0" cy="0"/>
          <a:chOff x="0" y="0"/>
          <a:chExt cx="0" cy="0"/>
        </a:xfrm>
      </p:grpSpPr>
      <p:pic>
        <p:nvPicPr>
          <p:cNvPr id="3" name="Picture 2">
            <a:extLst>
              <a:ext uri="{FF2B5EF4-FFF2-40B4-BE49-F238E27FC236}">
                <a16:creationId xmlns:a16="http://schemas.microsoft.com/office/drawing/2014/main" id="{D2DB1718-B201-43A7-A122-306ECA5800EE}"/>
              </a:ext>
            </a:extLst>
          </p:cNvPr>
          <p:cNvPicPr>
            <a:picLocks noChangeAspect="1"/>
          </p:cNvPicPr>
          <p:nvPr/>
        </p:nvPicPr>
        <p:blipFill>
          <a:blip r:embed="rId3"/>
          <a:stretch>
            <a:fillRect/>
          </a:stretch>
        </p:blipFill>
        <p:spPr>
          <a:xfrm>
            <a:off x="2502082" y="53163"/>
            <a:ext cx="7073926" cy="3115339"/>
          </a:xfrm>
          <a:prstGeom prst="rect">
            <a:avLst/>
          </a:prstGeom>
        </p:spPr>
      </p:pic>
      <p:sp>
        <p:nvSpPr>
          <p:cNvPr id="270" name="Google Shape;270;p23"/>
          <p:cNvSpPr txBox="1">
            <a:spLocks noGrp="1"/>
          </p:cNvSpPr>
          <p:nvPr>
            <p:ph type="title"/>
          </p:nvPr>
        </p:nvSpPr>
        <p:spPr>
          <a:xfrm>
            <a:off x="0" y="365125"/>
            <a:ext cx="113538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solidFill>
                  <a:schemeClr val="lt1"/>
                </a:solidFill>
              </a:rPr>
              <a:t>Collaboration and more recently </a:t>
            </a:r>
            <a:endParaRPr dirty="0"/>
          </a:p>
        </p:txBody>
      </p:sp>
      <p:pic>
        <p:nvPicPr>
          <p:cNvPr id="5" name="Picture 4">
            <a:extLst>
              <a:ext uri="{FF2B5EF4-FFF2-40B4-BE49-F238E27FC236}">
                <a16:creationId xmlns:a16="http://schemas.microsoft.com/office/drawing/2014/main" id="{B408D437-D97C-4347-9771-8E22FA72AAD6}"/>
              </a:ext>
            </a:extLst>
          </p:cNvPr>
          <p:cNvPicPr>
            <a:picLocks noChangeAspect="1"/>
          </p:cNvPicPr>
          <p:nvPr/>
        </p:nvPicPr>
        <p:blipFill>
          <a:blip r:embed="rId4"/>
          <a:stretch>
            <a:fillRect/>
          </a:stretch>
        </p:blipFill>
        <p:spPr>
          <a:xfrm>
            <a:off x="1792876" y="3021171"/>
            <a:ext cx="7768045" cy="383682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093F986-3A4D-4BD8-4AE4-C6F6D2589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9EBAB-789A-E66A-8065-8308CD273730}"/>
              </a:ext>
            </a:extLst>
          </p:cNvPr>
          <p:cNvSpPr>
            <a:spLocks noGrp="1"/>
          </p:cNvSpPr>
          <p:nvPr>
            <p:ph type="title"/>
          </p:nvPr>
        </p:nvSpPr>
        <p:spPr>
          <a:xfrm>
            <a:off x="5820011" y="438925"/>
            <a:ext cx="5078361" cy="1874065"/>
          </a:xfrm>
        </p:spPr>
        <p:txBody>
          <a:bodyPr>
            <a:normAutofit fontScale="90000"/>
          </a:bodyPr>
          <a:lstStyle/>
          <a:p>
            <a:r>
              <a:rPr lang="en-US" dirty="0"/>
              <a:t>One Wedding!</a:t>
            </a:r>
            <a:br>
              <a:rPr lang="en-US" dirty="0"/>
            </a:br>
            <a:r>
              <a:rPr lang="en-US" dirty="0"/>
              <a:t>May 2000 Japan</a:t>
            </a:r>
            <a:br>
              <a:rPr lang="en-US" dirty="0"/>
            </a:br>
            <a:r>
              <a:rPr lang="en-US" dirty="0"/>
              <a:t>May 2004 Santa Fe</a:t>
            </a:r>
          </a:p>
        </p:txBody>
      </p:sp>
      <p:pic>
        <p:nvPicPr>
          <p:cNvPr id="5" name="Content Placeholder 4" descr="A person in a blue jacket&#10;&#10;AI-generated content may be incorrect.">
            <a:extLst>
              <a:ext uri="{FF2B5EF4-FFF2-40B4-BE49-F238E27FC236}">
                <a16:creationId xmlns:a16="http://schemas.microsoft.com/office/drawing/2014/main" id="{58B2F83E-5ED4-ACD0-0AAD-EA5654ECC350}"/>
              </a:ext>
            </a:extLst>
          </p:cNvPr>
          <p:cNvPicPr>
            <a:picLocks noGrp="1" noChangeAspect="1"/>
          </p:cNvPicPr>
          <p:nvPr>
            <p:ph idx="1"/>
          </p:nvPr>
        </p:nvPicPr>
        <p:blipFill>
          <a:blip r:embed="rId2"/>
          <a:srcRect l="22113" t="29727" r="31129" b="25226"/>
          <a:stretch/>
        </p:blipFill>
        <p:spPr>
          <a:xfrm>
            <a:off x="2879384" y="107897"/>
            <a:ext cx="2940627" cy="3777095"/>
          </a:xfrm>
        </p:spPr>
      </p:pic>
      <p:pic>
        <p:nvPicPr>
          <p:cNvPr id="7" name="Picture 6" descr="A close-up of a person smiling">
            <a:extLst>
              <a:ext uri="{FF2B5EF4-FFF2-40B4-BE49-F238E27FC236}">
                <a16:creationId xmlns:a16="http://schemas.microsoft.com/office/drawing/2014/main" id="{83E92285-091D-A1DE-13B5-296CEC30814E}"/>
              </a:ext>
            </a:extLst>
          </p:cNvPr>
          <p:cNvPicPr>
            <a:picLocks noChangeAspect="1"/>
          </p:cNvPicPr>
          <p:nvPr/>
        </p:nvPicPr>
        <p:blipFill>
          <a:blip r:embed="rId3"/>
          <a:stretch>
            <a:fillRect/>
          </a:stretch>
        </p:blipFill>
        <p:spPr>
          <a:xfrm>
            <a:off x="106743" y="188137"/>
            <a:ext cx="2772641" cy="3696855"/>
          </a:xfrm>
          <a:prstGeom prst="rect">
            <a:avLst/>
          </a:prstGeom>
        </p:spPr>
      </p:pic>
      <p:pic>
        <p:nvPicPr>
          <p:cNvPr id="9" name="Picture 8" descr="Close-up of a variety of flowers&#10;&#10;AI-generated content may be incorrect.">
            <a:extLst>
              <a:ext uri="{FF2B5EF4-FFF2-40B4-BE49-F238E27FC236}">
                <a16:creationId xmlns:a16="http://schemas.microsoft.com/office/drawing/2014/main" id="{F8C6DC8D-9046-C660-403C-4B3F37300731}"/>
              </a:ext>
            </a:extLst>
          </p:cNvPr>
          <p:cNvPicPr>
            <a:picLocks noChangeAspect="1"/>
          </p:cNvPicPr>
          <p:nvPr/>
        </p:nvPicPr>
        <p:blipFill>
          <a:blip r:embed="rId4"/>
          <a:stretch>
            <a:fillRect/>
          </a:stretch>
        </p:blipFill>
        <p:spPr>
          <a:xfrm>
            <a:off x="8781654" y="2584938"/>
            <a:ext cx="3116178" cy="4154903"/>
          </a:xfrm>
          <a:prstGeom prst="rect">
            <a:avLst/>
          </a:prstGeom>
        </p:spPr>
      </p:pic>
      <p:pic>
        <p:nvPicPr>
          <p:cNvPr id="19" name="Picture 18" descr="A person and person standing next to a cake&#10;&#10;AI-generated content may be incorrect.">
            <a:extLst>
              <a:ext uri="{FF2B5EF4-FFF2-40B4-BE49-F238E27FC236}">
                <a16:creationId xmlns:a16="http://schemas.microsoft.com/office/drawing/2014/main" id="{C226B649-2A3C-1439-65BA-28C4365C039E}"/>
              </a:ext>
            </a:extLst>
          </p:cNvPr>
          <p:cNvPicPr>
            <a:picLocks noChangeAspect="1"/>
          </p:cNvPicPr>
          <p:nvPr/>
        </p:nvPicPr>
        <p:blipFill>
          <a:blip r:embed="rId5"/>
          <a:stretch>
            <a:fillRect/>
          </a:stretch>
        </p:blipFill>
        <p:spPr>
          <a:xfrm>
            <a:off x="4183865" y="3884992"/>
            <a:ext cx="3824270" cy="2868203"/>
          </a:xfrm>
          <a:prstGeom prst="rect">
            <a:avLst/>
          </a:prstGeom>
        </p:spPr>
      </p:pic>
      <p:pic>
        <p:nvPicPr>
          <p:cNvPr id="21" name="Picture 20" descr="A group of people standing outside&#10;&#10;AI-generated content may be incorrect.">
            <a:extLst>
              <a:ext uri="{FF2B5EF4-FFF2-40B4-BE49-F238E27FC236}">
                <a16:creationId xmlns:a16="http://schemas.microsoft.com/office/drawing/2014/main" id="{AADA82F1-16D3-FB6E-6314-EA902AF933EA}"/>
              </a:ext>
            </a:extLst>
          </p:cNvPr>
          <p:cNvPicPr>
            <a:picLocks noChangeAspect="1"/>
          </p:cNvPicPr>
          <p:nvPr/>
        </p:nvPicPr>
        <p:blipFill>
          <a:blip r:embed="rId6"/>
          <a:stretch>
            <a:fillRect/>
          </a:stretch>
        </p:blipFill>
        <p:spPr>
          <a:xfrm>
            <a:off x="106743" y="3881900"/>
            <a:ext cx="3824270" cy="2868203"/>
          </a:xfrm>
          <a:prstGeom prst="rect">
            <a:avLst/>
          </a:prstGeom>
        </p:spPr>
      </p:pic>
    </p:spTree>
    <p:extLst>
      <p:ext uri="{BB962C8B-B14F-4D97-AF65-F5344CB8AC3E}">
        <p14:creationId xmlns:p14="http://schemas.microsoft.com/office/powerpoint/2010/main" val="362034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69"/>
        <p:cNvGrpSpPr/>
        <p:nvPr/>
      </p:nvGrpSpPr>
      <p:grpSpPr>
        <a:xfrm>
          <a:off x="0" y="0"/>
          <a:ext cx="0" cy="0"/>
          <a:chOff x="0" y="0"/>
          <a:chExt cx="0" cy="0"/>
        </a:xfrm>
      </p:grpSpPr>
      <p:sp>
        <p:nvSpPr>
          <p:cNvPr id="170" name="Google Shape;17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Collaboration Surviving Without A “Model”</a:t>
            </a:r>
            <a:endParaRPr/>
          </a:p>
        </p:txBody>
      </p:sp>
      <p:sp>
        <p:nvSpPr>
          <p:cNvPr id="171" name="Google Shape;17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indent="-228600">
              <a:spcBef>
                <a:spcPts val="0"/>
              </a:spcBef>
              <a:buClr>
                <a:schemeClr val="lt1"/>
              </a:buClr>
              <a:buSzPts val="2800"/>
            </a:pPr>
            <a:r>
              <a:rPr lang="en-US" dirty="0">
                <a:solidFill>
                  <a:srgbClr val="00B0F0"/>
                </a:solidFill>
              </a:rPr>
              <a:t>Individuals, working diligently support the community. The primary reward is the comradery of their peers and awareness of the science that benefits from their efforts.</a:t>
            </a:r>
          </a:p>
          <a:p>
            <a:pPr marL="228600" indent="-228600">
              <a:spcBef>
                <a:spcPts val="0"/>
              </a:spcBef>
              <a:buClr>
                <a:schemeClr val="lt1"/>
              </a:buClr>
              <a:buSzPts val="2800"/>
            </a:pPr>
            <a:endParaRPr lang="en-US" dirty="0">
              <a:solidFill>
                <a:schemeClr val="lt1"/>
              </a:solidFill>
            </a:endParaRPr>
          </a:p>
          <a:p>
            <a:pPr marL="228600" indent="-228600">
              <a:spcBef>
                <a:spcPts val="0"/>
              </a:spcBef>
              <a:buClr>
                <a:schemeClr val="lt1"/>
              </a:buClr>
              <a:buSzPts val="2800"/>
            </a:pPr>
            <a:r>
              <a:rPr lang="en-US" dirty="0">
                <a:solidFill>
                  <a:schemeClr val="lt1"/>
                </a:solidFill>
              </a:rPr>
              <a:t>Developing, co-developing, sequentially developing, distributed testing, open online support, online training, meetings to discuss and learn.</a:t>
            </a:r>
            <a:endParaRPr lang="en-US" dirty="0"/>
          </a:p>
          <a:p>
            <a:pPr marL="228600" lvl="0" indent="-228600" algn="l" rtl="0">
              <a:lnSpc>
                <a:spcPct val="90000"/>
              </a:lnSpc>
              <a:spcBef>
                <a:spcPts val="0"/>
              </a:spcBef>
              <a:spcAft>
                <a:spcPts val="0"/>
              </a:spcAft>
              <a:buClr>
                <a:schemeClr val="lt1"/>
              </a:buClr>
              <a:buSzPts val="2800"/>
              <a:buChar char="•"/>
            </a:pPr>
            <a:endParaRPr lang="en-US" dirty="0">
              <a:solidFill>
                <a:schemeClr val="lt1"/>
              </a:solidFill>
            </a:endParaRPr>
          </a:p>
          <a:p>
            <a:pPr marL="228600" lvl="0" indent="-228600" algn="l" rtl="0">
              <a:lnSpc>
                <a:spcPct val="90000"/>
              </a:lnSpc>
              <a:spcBef>
                <a:spcPts val="0"/>
              </a:spcBef>
              <a:spcAft>
                <a:spcPts val="0"/>
              </a:spcAft>
              <a:buClr>
                <a:schemeClr val="lt1"/>
              </a:buClr>
              <a:buSzPts val="2800"/>
              <a:buChar char="•"/>
            </a:pPr>
            <a:r>
              <a:rPr lang="en-US" dirty="0">
                <a:solidFill>
                  <a:schemeClr val="lt1"/>
                </a:solidFill>
              </a:rPr>
              <a:t>.</a:t>
            </a:r>
          </a:p>
          <a:p>
            <a:pPr marL="228600" lvl="0" indent="-228600" algn="l" rtl="0">
              <a:lnSpc>
                <a:spcPct val="90000"/>
              </a:lnSpc>
              <a:spcBef>
                <a:spcPts val="0"/>
              </a:spcBef>
              <a:spcAft>
                <a:spcPts val="0"/>
              </a:spcAft>
              <a:buClr>
                <a:schemeClr val="lt1"/>
              </a:buClr>
              <a:buSzPts val="2800"/>
              <a:buChar char="•"/>
            </a:pPr>
            <a:endParaRPr lang="en-US" dirty="0"/>
          </a:p>
          <a:p>
            <a:pPr marL="228600" lvl="0" indent="-228600" algn="l" rtl="0">
              <a:lnSpc>
                <a:spcPct val="90000"/>
              </a:lnSpc>
              <a:spcBef>
                <a:spcPts val="0"/>
              </a:spcBef>
              <a:spcAft>
                <a:spcPts val="0"/>
              </a:spcAft>
              <a:buClr>
                <a:schemeClr val="lt1"/>
              </a:buClr>
              <a:buSzPts val="2800"/>
              <a:buChar char="•"/>
            </a:pPr>
            <a:endParaRPr lang="en-US" dirty="0"/>
          </a:p>
          <a:p>
            <a:pPr marL="228600" lvl="0" indent="-228600" algn="l" rtl="0">
              <a:lnSpc>
                <a:spcPct val="90000"/>
              </a:lnSpc>
              <a:spcBef>
                <a:spcPts val="0"/>
              </a:spcBef>
              <a:spcAft>
                <a:spcPts val="0"/>
              </a:spcAft>
              <a:buClr>
                <a:schemeClr val="lt1"/>
              </a:buClr>
              <a:buSzPts val="2800"/>
              <a:buChar char="•"/>
            </a:pPr>
            <a:endParaRPr lang="en-US" dirty="0"/>
          </a:p>
          <a:p>
            <a:pPr marL="228600" lvl="0" indent="-228600" algn="l" rtl="0">
              <a:lnSpc>
                <a:spcPct val="90000"/>
              </a:lnSpc>
              <a:spcBef>
                <a:spcPts val="0"/>
              </a:spcBef>
              <a:spcAft>
                <a:spcPts val="0"/>
              </a:spcAft>
              <a:buClr>
                <a:schemeClr val="lt1"/>
              </a:buClr>
              <a:buSzPts val="2800"/>
              <a:buChar char="•"/>
            </a:pPr>
            <a:endParaRPr lang="en-US" dirty="0"/>
          </a:p>
          <a:p>
            <a:pPr marL="228600" lvl="0" indent="-228600" algn="l" rtl="0">
              <a:lnSpc>
                <a:spcPct val="90000"/>
              </a:lnSpc>
              <a:spcBef>
                <a:spcPts val="0"/>
              </a:spcBef>
              <a:spcAft>
                <a:spcPts val="0"/>
              </a:spcAft>
              <a:buClr>
                <a:schemeClr val="lt1"/>
              </a:buClr>
              <a:buSzPts val="2800"/>
              <a:buChar char="•"/>
            </a:pPr>
            <a:endParaRPr dirty="0"/>
          </a:p>
        </p:txBody>
      </p:sp>
      <p:pic>
        <p:nvPicPr>
          <p:cNvPr id="3076" name="Picture 4" descr="Tigger and winnie the pooh clipart, Winnie the pooh png, tigger clipart, watercolor background, instant download image 1">
            <a:extLst>
              <a:ext uri="{FF2B5EF4-FFF2-40B4-BE49-F238E27FC236}">
                <a16:creationId xmlns:a16="http://schemas.microsoft.com/office/drawing/2014/main" id="{08F316FB-99E1-8AFF-C5D9-A03524F16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047" y="4255478"/>
            <a:ext cx="2523392" cy="2523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dirty="0">
                <a:solidFill>
                  <a:schemeClr val="lt1"/>
                </a:solidFill>
              </a:rPr>
              <a:t>EPICS 2010 – Support fast instrumentation</a:t>
            </a:r>
            <a:endParaRPr dirty="0"/>
          </a:p>
        </p:txBody>
      </p:sp>
      <p:pic>
        <p:nvPicPr>
          <p:cNvPr id="164" name="Google Shape;164;p10"/>
          <p:cNvPicPr preferRelativeResize="0">
            <a:picLocks noGrp="1"/>
          </p:cNvPicPr>
          <p:nvPr>
            <p:ph type="body" idx="1"/>
          </p:nvPr>
        </p:nvPicPr>
        <p:blipFill rotWithShape="1">
          <a:blip r:embed="rId3">
            <a:alphaModFix/>
          </a:blip>
          <a:srcRect/>
          <a:stretch/>
        </p:blipFill>
        <p:spPr>
          <a:xfrm>
            <a:off x="320335" y="3297697"/>
            <a:ext cx="2430962" cy="1904596"/>
          </a:xfrm>
          <a:prstGeom prst="rect">
            <a:avLst/>
          </a:prstGeom>
          <a:noFill/>
          <a:ln>
            <a:noFill/>
          </a:ln>
        </p:spPr>
      </p:pic>
      <p:sp>
        <p:nvSpPr>
          <p:cNvPr id="2" name="Rectangle 1">
            <a:extLst>
              <a:ext uri="{FF2B5EF4-FFF2-40B4-BE49-F238E27FC236}">
                <a16:creationId xmlns:a16="http://schemas.microsoft.com/office/drawing/2014/main" id="{1B375E51-F8E9-4131-B5E2-437EF9657E4E}"/>
              </a:ext>
            </a:extLst>
          </p:cNvPr>
          <p:cNvSpPr/>
          <p:nvPr/>
        </p:nvSpPr>
        <p:spPr>
          <a:xfrm>
            <a:off x="5273749" y="1264233"/>
            <a:ext cx="6096000" cy="1706108"/>
          </a:xfrm>
          <a:prstGeom prst="rect">
            <a:avLst/>
          </a:prstGeom>
        </p:spPr>
        <p:txBody>
          <a:bodyPr>
            <a:spAutoFit/>
          </a:bodyPr>
          <a:lstStyle/>
          <a:p>
            <a:pPr lvl="0">
              <a:lnSpc>
                <a:spcPct val="90000"/>
              </a:lnSpc>
              <a:buClr>
                <a:schemeClr val="dk1"/>
              </a:buClr>
              <a:buSzPts val="2800"/>
            </a:pPr>
            <a:r>
              <a:rPr lang="en-US" dirty="0">
                <a:solidFill>
                  <a:srgbClr val="00B0F0"/>
                </a:solidFill>
              </a:rPr>
              <a:t>EPICS V3 was frozen</a:t>
            </a:r>
          </a:p>
          <a:p>
            <a:pPr lvl="0">
              <a:lnSpc>
                <a:spcPct val="90000"/>
              </a:lnSpc>
              <a:buClr>
                <a:schemeClr val="dk1"/>
              </a:buClr>
              <a:buSzPts val="2800"/>
            </a:pPr>
            <a:endParaRPr lang="en-US" dirty="0">
              <a:solidFill>
                <a:schemeClr val="bg1"/>
              </a:solidFill>
            </a:endParaRPr>
          </a:p>
          <a:p>
            <a:pPr lvl="0">
              <a:lnSpc>
                <a:spcPct val="90000"/>
              </a:lnSpc>
              <a:buClr>
                <a:schemeClr val="dk1"/>
              </a:buClr>
              <a:buSzPts val="2800"/>
            </a:pPr>
            <a:r>
              <a:rPr lang="en-US" dirty="0">
                <a:solidFill>
                  <a:schemeClr val="bg1"/>
                </a:solidFill>
              </a:rPr>
              <a:t>What will EPICS look like in 2010?</a:t>
            </a:r>
          </a:p>
          <a:p>
            <a:pPr lvl="0">
              <a:lnSpc>
                <a:spcPct val="90000"/>
              </a:lnSpc>
              <a:buClr>
                <a:schemeClr val="dk1"/>
              </a:buClr>
              <a:buSzPts val="2800"/>
            </a:pPr>
            <a:endParaRPr lang="en-US" dirty="0">
              <a:solidFill>
                <a:schemeClr val="bg1"/>
              </a:solidFill>
            </a:endParaRPr>
          </a:p>
          <a:p>
            <a:pPr lvl="0">
              <a:lnSpc>
                <a:spcPct val="90000"/>
              </a:lnSpc>
              <a:buClr>
                <a:schemeClr val="dk1"/>
              </a:buClr>
              <a:buSzPts val="2800"/>
            </a:pPr>
            <a:r>
              <a:rPr lang="en-US" dirty="0">
                <a:solidFill>
                  <a:srgbClr val="00B0F0"/>
                </a:solidFill>
              </a:rPr>
              <a:t>It was clear that the requirements of the community were expanding </a:t>
            </a:r>
          </a:p>
          <a:p>
            <a:pPr lvl="0">
              <a:lnSpc>
                <a:spcPct val="90000"/>
              </a:lnSpc>
              <a:spcBef>
                <a:spcPts val="1000"/>
              </a:spcBef>
              <a:buClr>
                <a:schemeClr val="dk1"/>
              </a:buClr>
              <a:buSzPts val="2800"/>
            </a:pPr>
            <a:r>
              <a:rPr lang="en-US" dirty="0">
                <a:solidFill>
                  <a:schemeClr val="bg1"/>
                </a:solidFill>
              </a:rPr>
              <a:t>We did not want to throw away the things that worked.</a:t>
            </a:r>
          </a:p>
          <a:p>
            <a:pPr lvl="0">
              <a:lnSpc>
                <a:spcPct val="90000"/>
              </a:lnSpc>
              <a:spcBef>
                <a:spcPts val="1000"/>
              </a:spcBef>
              <a:buClr>
                <a:schemeClr val="dk1"/>
              </a:buClr>
              <a:buSzPts val="2800"/>
            </a:pPr>
            <a:r>
              <a:rPr lang="en-US" dirty="0">
                <a:solidFill>
                  <a:schemeClr val="bg1"/>
                </a:solidFill>
              </a:rPr>
              <a:t>Meetings were organized to brainstorm</a:t>
            </a:r>
          </a:p>
        </p:txBody>
      </p:sp>
      <p:graphicFrame>
        <p:nvGraphicFramePr>
          <p:cNvPr id="5" name="Object 1029">
            <a:extLst>
              <a:ext uri="{FF2B5EF4-FFF2-40B4-BE49-F238E27FC236}">
                <a16:creationId xmlns:a16="http://schemas.microsoft.com/office/drawing/2014/main" id="{76F362C0-A5A1-9DB6-26C0-6BDF74F87FCD}"/>
              </a:ext>
            </a:extLst>
          </p:cNvPr>
          <p:cNvGraphicFramePr>
            <a:graphicFrameLocks noChangeAspect="1"/>
          </p:cNvGraphicFramePr>
          <p:nvPr>
            <p:extLst>
              <p:ext uri="{D42A27DB-BD31-4B8C-83A1-F6EECF244321}">
                <p14:modId xmlns:p14="http://schemas.microsoft.com/office/powerpoint/2010/main" val="34384533"/>
              </p:ext>
            </p:extLst>
          </p:nvPr>
        </p:nvGraphicFramePr>
        <p:xfrm>
          <a:off x="5531775" y="2939263"/>
          <a:ext cx="5993940" cy="3918737"/>
        </p:xfrm>
        <a:graphic>
          <a:graphicData uri="http://schemas.openxmlformats.org/presentationml/2006/ole">
            <mc:AlternateContent xmlns:mc="http://schemas.openxmlformats.org/markup-compatibility/2006">
              <mc:Choice xmlns:v="urn:schemas-microsoft-com:vml" Requires="v">
                <p:oleObj name="Worksheet" r:id="rId4" imgW="7726742" imgH="5051977" progId="Excel.Sheet.8">
                  <p:embed/>
                </p:oleObj>
              </mc:Choice>
              <mc:Fallback>
                <p:oleObj name="Worksheet" r:id="rId4" imgW="7726742" imgH="5051977" progId="Excel.Sheet.8">
                  <p:embed/>
                  <p:pic>
                    <p:nvPicPr>
                      <p:cNvPr id="5" name="Object 1029">
                        <a:extLst>
                          <a:ext uri="{FF2B5EF4-FFF2-40B4-BE49-F238E27FC236}">
                            <a16:creationId xmlns:a16="http://schemas.microsoft.com/office/drawing/2014/main" id="{76F362C0-A5A1-9DB6-26C0-6BDF74F87FCD}"/>
                          </a:ext>
                        </a:extLst>
                      </p:cNvPr>
                      <p:cNvPicPr>
                        <a:picLocks noChangeAspect="1" noChangeArrowheads="1"/>
                      </p:cNvPicPr>
                      <p:nvPr/>
                    </p:nvPicPr>
                    <p:blipFill>
                      <a:blip r:embed="rId5"/>
                      <a:srcRect/>
                      <a:stretch>
                        <a:fillRect/>
                      </a:stretch>
                    </p:blipFill>
                    <p:spPr bwMode="auto">
                      <a:xfrm>
                        <a:off x="5531775" y="2939263"/>
                        <a:ext cx="5993940" cy="3918737"/>
                      </a:xfrm>
                      <a:prstGeom prst="rect">
                        <a:avLst/>
                      </a:prstGeom>
                      <a:noFill/>
                      <a:ln>
                        <a:noFill/>
                      </a:ln>
                      <a:effectLst/>
                    </p:spPr>
                  </p:pic>
                </p:oleObj>
              </mc:Fallback>
            </mc:AlternateContent>
          </a:graphicData>
        </a:graphic>
      </p:graphicFrame>
      <p:pic>
        <p:nvPicPr>
          <p:cNvPr id="20482" name="Picture 2">
            <a:extLst>
              <a:ext uri="{FF2B5EF4-FFF2-40B4-BE49-F238E27FC236}">
                <a16:creationId xmlns:a16="http://schemas.microsoft.com/office/drawing/2014/main" id="{4509F572-7B59-4C60-65F0-A6C417E40D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1482"/>
          <a:stretch/>
        </p:blipFill>
        <p:spPr bwMode="auto">
          <a:xfrm>
            <a:off x="88125" y="4249995"/>
            <a:ext cx="5326344" cy="243363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a:extLst>
              <a:ext uri="{FF2B5EF4-FFF2-40B4-BE49-F238E27FC236}">
                <a16:creationId xmlns:a16="http://schemas.microsoft.com/office/drawing/2014/main" id="{1E190CF5-1CAC-1DC7-A34D-A526408A3D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83" r="-4372" b="49118"/>
          <a:stretch/>
        </p:blipFill>
        <p:spPr bwMode="auto">
          <a:xfrm>
            <a:off x="49464" y="1264233"/>
            <a:ext cx="5365005" cy="1918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69">
          <a:extLst>
            <a:ext uri="{FF2B5EF4-FFF2-40B4-BE49-F238E27FC236}">
              <a16:creationId xmlns:a16="http://schemas.microsoft.com/office/drawing/2014/main" id="{07D07541-F125-577B-8922-A1E3864481A4}"/>
            </a:ext>
          </a:extLst>
        </p:cNvPr>
        <p:cNvGrpSpPr/>
        <p:nvPr/>
      </p:nvGrpSpPr>
      <p:grpSpPr>
        <a:xfrm>
          <a:off x="0" y="0"/>
          <a:ext cx="0" cy="0"/>
          <a:chOff x="0" y="0"/>
          <a:chExt cx="0" cy="0"/>
        </a:xfrm>
      </p:grpSpPr>
      <p:sp>
        <p:nvSpPr>
          <p:cNvPr id="170" name="Google Shape;170;p11">
            <a:extLst>
              <a:ext uri="{FF2B5EF4-FFF2-40B4-BE49-F238E27FC236}">
                <a16:creationId xmlns:a16="http://schemas.microsoft.com/office/drawing/2014/main" id="{EA1B72EF-4B19-EABC-E70A-FF1901BEC59D}"/>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solidFill>
                  <a:schemeClr val="lt1"/>
                </a:solidFill>
              </a:rPr>
              <a:t>There were lots of ideas –</a:t>
            </a:r>
            <a:br>
              <a:rPr lang="en-US" dirty="0">
                <a:solidFill>
                  <a:schemeClr val="lt1"/>
                </a:solidFill>
              </a:rPr>
            </a:br>
            <a:r>
              <a:rPr lang="en-US" sz="2400" dirty="0">
                <a:solidFill>
                  <a:schemeClr val="lt1"/>
                </a:solidFill>
              </a:rPr>
              <a:t>Technology and Architecture</a:t>
            </a:r>
            <a:endParaRPr sz="2400" dirty="0"/>
          </a:p>
        </p:txBody>
      </p:sp>
      <p:sp>
        <p:nvSpPr>
          <p:cNvPr id="14" name="Rectangle 13">
            <a:extLst>
              <a:ext uri="{FF2B5EF4-FFF2-40B4-BE49-F238E27FC236}">
                <a16:creationId xmlns:a16="http://schemas.microsoft.com/office/drawing/2014/main" id="{39A195DD-C769-4405-699E-16859E5C2563}"/>
              </a:ext>
            </a:extLst>
          </p:cNvPr>
          <p:cNvSpPr>
            <a:spLocks noGrp="1" noChangeArrowheads="1"/>
          </p:cNvSpPr>
          <p:nvPr/>
        </p:nvSpPr>
        <p:spPr bwMode="auto">
          <a:xfrm>
            <a:off x="3938956" y="1852018"/>
            <a:ext cx="4762500" cy="2160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en-US" sz="1800" dirty="0">
                <a:solidFill>
                  <a:schemeClr val="bg1">
                    <a:lumMod val="95000"/>
                  </a:schemeClr>
                </a:solidFill>
              </a:rPr>
              <a:t>(2) EPICS-OO and Networking</a:t>
            </a:r>
          </a:p>
          <a:p>
            <a:pPr lvl="1"/>
            <a:r>
              <a:rPr lang="de-DE" altLang="en-US" sz="1600" dirty="0">
                <a:solidFill>
                  <a:schemeClr val="bg1">
                    <a:lumMod val="95000"/>
                  </a:schemeClr>
                </a:solidFill>
              </a:rPr>
              <a:t>How much OO does EPICS need?</a:t>
            </a:r>
          </a:p>
          <a:p>
            <a:pPr lvl="1"/>
            <a:r>
              <a:rPr lang="de-DE" altLang="en-US" sz="1600" dirty="0">
                <a:solidFill>
                  <a:schemeClr val="bg1">
                    <a:lumMod val="95000"/>
                  </a:schemeClr>
                </a:solidFill>
              </a:rPr>
              <a:t>Do we need a second network protocol?</a:t>
            </a:r>
          </a:p>
          <a:p>
            <a:pPr lvl="2"/>
            <a:r>
              <a:rPr lang="de-DE" altLang="en-US" sz="1400" dirty="0">
                <a:solidFill>
                  <a:schemeClr val="bg1">
                    <a:lumMod val="95000"/>
                  </a:schemeClr>
                </a:solidFill>
              </a:rPr>
              <a:t>CORBA?</a:t>
            </a:r>
          </a:p>
          <a:p>
            <a:pPr lvl="2"/>
            <a:r>
              <a:rPr lang="de-DE" altLang="en-US" sz="1400" dirty="0">
                <a:solidFill>
                  <a:schemeClr val="bg1">
                    <a:lumMod val="95000"/>
                  </a:schemeClr>
                </a:solidFill>
              </a:rPr>
              <a:t>DDS?</a:t>
            </a:r>
          </a:p>
          <a:p>
            <a:pPr lvl="1"/>
            <a:r>
              <a:rPr lang="de-DE" altLang="en-US" sz="1600" dirty="0">
                <a:solidFill>
                  <a:schemeClr val="bg1">
                    <a:lumMod val="95000"/>
                  </a:schemeClr>
                </a:solidFill>
              </a:rPr>
              <a:t>If only one – which one?</a:t>
            </a:r>
          </a:p>
          <a:p>
            <a:pPr lvl="1"/>
            <a:endParaRPr lang="en-US" altLang="en-US" dirty="0"/>
          </a:p>
        </p:txBody>
      </p:sp>
      <p:sp>
        <p:nvSpPr>
          <p:cNvPr id="15" name="Rectangle 14">
            <a:extLst>
              <a:ext uri="{FF2B5EF4-FFF2-40B4-BE49-F238E27FC236}">
                <a16:creationId xmlns:a16="http://schemas.microsoft.com/office/drawing/2014/main" id="{85600F02-B44F-26E1-5F42-FBEAE477FC7A}"/>
              </a:ext>
            </a:extLst>
          </p:cNvPr>
          <p:cNvSpPr>
            <a:spLocks noGrp="1" noChangeArrowheads="1"/>
          </p:cNvSpPr>
          <p:nvPr/>
        </p:nvSpPr>
        <p:spPr bwMode="auto">
          <a:xfrm>
            <a:off x="-117231" y="1382378"/>
            <a:ext cx="3607777" cy="180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en-US" sz="1800" dirty="0">
                <a:solidFill>
                  <a:schemeClr val="bg1">
                    <a:lumMod val="95000"/>
                  </a:schemeClr>
                </a:solidFill>
              </a:rPr>
              <a:t>(1) Application Services</a:t>
            </a:r>
          </a:p>
          <a:p>
            <a:pPr lvl="1"/>
            <a:r>
              <a:rPr lang="de-DE" altLang="en-US" sz="1600" dirty="0">
                <a:solidFill>
                  <a:schemeClr val="bg1">
                    <a:lumMod val="95000"/>
                  </a:schemeClr>
                </a:solidFill>
              </a:rPr>
              <a:t>Name-Service</a:t>
            </a:r>
          </a:p>
          <a:p>
            <a:pPr lvl="1"/>
            <a:r>
              <a:rPr lang="de-DE" altLang="en-US" sz="1600" dirty="0">
                <a:solidFill>
                  <a:schemeClr val="bg1">
                    <a:lumMod val="95000"/>
                  </a:schemeClr>
                </a:solidFill>
              </a:rPr>
              <a:t>Logging-Service</a:t>
            </a:r>
          </a:p>
          <a:p>
            <a:pPr lvl="1"/>
            <a:r>
              <a:rPr lang="de-DE" altLang="en-US" sz="1600" dirty="0">
                <a:solidFill>
                  <a:schemeClr val="bg1">
                    <a:lumMod val="95000"/>
                  </a:schemeClr>
                </a:solidFill>
              </a:rPr>
              <a:t>Archiving-Service</a:t>
            </a:r>
          </a:p>
          <a:p>
            <a:pPr lvl="1"/>
            <a:r>
              <a:rPr lang="de-DE" altLang="en-US" sz="1600" dirty="0">
                <a:solidFill>
                  <a:schemeClr val="bg1">
                    <a:lumMod val="95000"/>
                  </a:schemeClr>
                </a:solidFill>
              </a:rPr>
              <a:t>Alarm-Service</a:t>
            </a:r>
          </a:p>
          <a:p>
            <a:pPr lvl="1"/>
            <a:r>
              <a:rPr lang="de-DE" altLang="en-US" sz="1600" dirty="0">
                <a:solidFill>
                  <a:schemeClr val="bg1">
                    <a:lumMod val="95000"/>
                  </a:schemeClr>
                </a:solidFill>
              </a:rPr>
              <a:t>.....</a:t>
            </a:r>
          </a:p>
          <a:p>
            <a:pPr lvl="1"/>
            <a:r>
              <a:rPr lang="de-DE" altLang="en-US" sz="1600" dirty="0">
                <a:solidFill>
                  <a:schemeClr val="bg1">
                    <a:lumMod val="95000"/>
                  </a:schemeClr>
                </a:solidFill>
              </a:rPr>
              <a:t>Application Framework</a:t>
            </a:r>
          </a:p>
          <a:p>
            <a:pPr lvl="1"/>
            <a:endParaRPr lang="en-US" altLang="en-US" dirty="0"/>
          </a:p>
        </p:txBody>
      </p:sp>
      <p:sp>
        <p:nvSpPr>
          <p:cNvPr id="16" name="Rectangle 15">
            <a:extLst>
              <a:ext uri="{FF2B5EF4-FFF2-40B4-BE49-F238E27FC236}">
                <a16:creationId xmlns:a16="http://schemas.microsoft.com/office/drawing/2014/main" id="{A45B89E6-9F16-C8E8-9312-5EFC8345D3F6}"/>
              </a:ext>
            </a:extLst>
          </p:cNvPr>
          <p:cNvSpPr>
            <a:spLocks noGrp="1" noChangeArrowheads="1"/>
          </p:cNvSpPr>
          <p:nvPr/>
        </p:nvSpPr>
        <p:spPr bwMode="auto">
          <a:xfrm>
            <a:off x="723900" y="4173692"/>
            <a:ext cx="7772400" cy="253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de-DE" altLang="en-US" sz="1800" dirty="0">
                <a:solidFill>
                  <a:schemeClr val="bg1">
                    <a:lumMod val="95000"/>
                  </a:schemeClr>
                </a:solidFill>
              </a:rPr>
              <a:t>(3) Managing and Creation of Databases</a:t>
            </a:r>
          </a:p>
          <a:p>
            <a:pPr>
              <a:lnSpc>
                <a:spcPct val="90000"/>
              </a:lnSpc>
            </a:pPr>
            <a:r>
              <a:rPr lang="de-DE" altLang="en-US" sz="1800" dirty="0">
                <a:solidFill>
                  <a:schemeClr val="bg1">
                    <a:lumMod val="95000"/>
                  </a:schemeClr>
                </a:solidFill>
              </a:rPr>
              <a:t>(4) EQS (EPICS Quick Startup)</a:t>
            </a:r>
          </a:p>
          <a:p>
            <a:pPr>
              <a:lnSpc>
                <a:spcPct val="90000"/>
              </a:lnSpc>
            </a:pPr>
            <a:r>
              <a:rPr lang="de-DE" altLang="en-US" sz="1800" dirty="0">
                <a:solidFill>
                  <a:schemeClr val="bg1">
                    <a:lumMod val="95000"/>
                  </a:schemeClr>
                </a:solidFill>
              </a:rPr>
              <a:t>(5) News on the use of Ethernet and intelligent I/O (collection wiki only)</a:t>
            </a:r>
          </a:p>
          <a:p>
            <a:pPr>
              <a:lnSpc>
                <a:spcPct val="90000"/>
              </a:lnSpc>
              <a:buFontTx/>
              <a:buNone/>
            </a:pPr>
            <a:endParaRPr lang="de-DE" altLang="en-US" sz="1800" dirty="0">
              <a:solidFill>
                <a:schemeClr val="bg1">
                  <a:lumMod val="95000"/>
                </a:schemeClr>
              </a:solidFill>
            </a:endParaRPr>
          </a:p>
          <a:p>
            <a:pPr algn="ctr">
              <a:lnSpc>
                <a:spcPct val="90000"/>
              </a:lnSpc>
              <a:buFontTx/>
              <a:buNone/>
            </a:pPr>
            <a:r>
              <a:rPr lang="de-DE" altLang="en-US" sz="1800" dirty="0">
                <a:solidFill>
                  <a:schemeClr val="bg1">
                    <a:lumMod val="95000"/>
                  </a:schemeClr>
                </a:solidFill>
              </a:rPr>
              <a:t>Interest groups run dedicated wiki‘s</a:t>
            </a:r>
          </a:p>
          <a:p>
            <a:pPr algn="ctr">
              <a:lnSpc>
                <a:spcPct val="90000"/>
              </a:lnSpc>
              <a:buFontTx/>
              <a:buNone/>
            </a:pPr>
            <a:r>
              <a:rPr lang="de-DE" altLang="en-US" sz="1800" dirty="0">
                <a:solidFill>
                  <a:schemeClr val="bg1">
                    <a:lumMod val="95000"/>
                  </a:schemeClr>
                </a:solidFill>
              </a:rPr>
              <a:t>(Public Web pages)</a:t>
            </a:r>
            <a:endParaRPr lang="en-US" altLang="en-US" sz="1800" dirty="0">
              <a:solidFill>
                <a:schemeClr val="bg1">
                  <a:lumMod val="95000"/>
                </a:schemeClr>
              </a:solidFill>
            </a:endParaRPr>
          </a:p>
          <a:p>
            <a:pPr algn="ctr">
              <a:lnSpc>
                <a:spcPct val="90000"/>
              </a:lnSpc>
              <a:buFontTx/>
              <a:buNone/>
            </a:pPr>
            <a:r>
              <a:rPr lang="de-DE" altLang="en-US" sz="1800" dirty="0">
                <a:solidFill>
                  <a:schemeClr val="bg1">
                    <a:lumMod val="95000"/>
                  </a:schemeClr>
                </a:solidFill>
              </a:rPr>
              <a:t>Most Interest Groups have members outside the EPICS collaboration. </a:t>
            </a:r>
          </a:p>
        </p:txBody>
      </p:sp>
    </p:spTree>
    <p:extLst>
      <p:ext uri="{BB962C8B-B14F-4D97-AF65-F5344CB8AC3E}">
        <p14:creationId xmlns:p14="http://schemas.microsoft.com/office/powerpoint/2010/main" val="3630494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225"/>
        <p:cNvGrpSpPr/>
        <p:nvPr/>
      </p:nvGrpSpPr>
      <p:grpSpPr>
        <a:xfrm>
          <a:off x="0" y="0"/>
          <a:ext cx="0" cy="0"/>
          <a:chOff x="0" y="0"/>
          <a:chExt cx="0" cy="0"/>
        </a:xfrm>
      </p:grpSpPr>
      <p:sp>
        <p:nvSpPr>
          <p:cNvPr id="226" name="Google Shape;2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Motivation Behind the Development of EPICS7</a:t>
            </a:r>
            <a:endParaRPr/>
          </a:p>
        </p:txBody>
      </p:sp>
      <p:sp>
        <p:nvSpPr>
          <p:cNvPr id="227" name="Google Shape;2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a:solidFill>
                  <a:schemeClr val="lt1"/>
                </a:solidFill>
              </a:rPr>
              <a:t>Upwardly Compatible with V3</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Improve Ease to Expand Data Types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Send Meta-Data Efficiently</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Support Middle Layer Services: Directory, SnapShot etc..</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Expand MetaData to Support High Rate Data: </a:t>
            </a:r>
            <a:endParaRPr/>
          </a:p>
          <a:p>
            <a:pPr marL="685800" lvl="1" indent="-228600" algn="l" rtl="0">
              <a:lnSpc>
                <a:spcPct val="90000"/>
              </a:lnSpc>
              <a:spcBef>
                <a:spcPts val="500"/>
              </a:spcBef>
              <a:spcAft>
                <a:spcPts val="0"/>
              </a:spcAft>
              <a:buClr>
                <a:schemeClr val="lt1"/>
              </a:buClr>
              <a:buSzPts val="2400"/>
              <a:buChar char="•"/>
            </a:pPr>
            <a:r>
              <a:rPr lang="en-US">
                <a:solidFill>
                  <a:schemeClr val="lt1"/>
                </a:solidFill>
              </a:rPr>
              <a:t>N Dim Arrays</a:t>
            </a:r>
            <a:endParaRPr/>
          </a:p>
          <a:p>
            <a:pPr marL="685800" lvl="1" indent="-228600" algn="l" rtl="0">
              <a:lnSpc>
                <a:spcPct val="90000"/>
              </a:lnSpc>
              <a:spcBef>
                <a:spcPts val="500"/>
              </a:spcBef>
              <a:spcAft>
                <a:spcPts val="0"/>
              </a:spcAft>
              <a:buClr>
                <a:schemeClr val="lt1"/>
              </a:buClr>
              <a:buSzPts val="2400"/>
              <a:buChar char="•"/>
            </a:pPr>
            <a:r>
              <a:rPr lang="en-US">
                <a:solidFill>
                  <a:schemeClr val="lt1"/>
                </a:solidFill>
              </a:rPr>
              <a:t>Tables</a:t>
            </a:r>
            <a:endParaRPr/>
          </a:p>
          <a:p>
            <a:pPr marL="685800" lvl="1" indent="-228600" algn="l" rtl="0">
              <a:lnSpc>
                <a:spcPct val="90000"/>
              </a:lnSpc>
              <a:spcBef>
                <a:spcPts val="500"/>
              </a:spcBef>
              <a:spcAft>
                <a:spcPts val="0"/>
              </a:spcAft>
              <a:buClr>
                <a:schemeClr val="lt1"/>
              </a:buClr>
              <a:buSzPts val="2400"/>
              <a:buChar char="•"/>
            </a:pPr>
            <a:r>
              <a:rPr lang="en-US">
                <a:solidFill>
                  <a:schemeClr val="lt1"/>
                </a:solidFill>
              </a:rPr>
              <a:t>Statistical Samples</a:t>
            </a:r>
            <a:endParaRPr/>
          </a:p>
          <a:p>
            <a:pPr marL="228600" lvl="0" indent="-228600" algn="l" rtl="0">
              <a:lnSpc>
                <a:spcPct val="90000"/>
              </a:lnSpc>
              <a:spcBef>
                <a:spcPts val="1000"/>
              </a:spcBef>
              <a:spcAft>
                <a:spcPts val="0"/>
              </a:spcAft>
              <a:buClr>
                <a:schemeClr val="lt1"/>
              </a:buClr>
              <a:buSzPts val="2800"/>
              <a:buChar char="•"/>
            </a:pPr>
            <a:r>
              <a:rPr lang="en-US">
                <a:solidFill>
                  <a:schemeClr val="lt1"/>
                </a:solidFill>
              </a:rPr>
              <a:t>Improve Time Stamp and Alarm MetaData</a:t>
            </a:r>
            <a:endParaRPr>
              <a:solidFill>
                <a:schemeClr val="lt1"/>
              </a:solidFill>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231"/>
        <p:cNvGrpSpPr/>
        <p:nvPr/>
      </p:nvGrpSpPr>
      <p:grpSpPr>
        <a:xfrm>
          <a:off x="0" y="0"/>
          <a:ext cx="0" cy="0"/>
          <a:chOff x="0" y="0"/>
          <a:chExt cx="0" cy="0"/>
        </a:xfrm>
      </p:grpSpPr>
      <p:pic>
        <p:nvPicPr>
          <p:cNvPr id="2050" name="Picture 2">
            <a:extLst>
              <a:ext uri="{FF2B5EF4-FFF2-40B4-BE49-F238E27FC236}">
                <a16:creationId xmlns:a16="http://schemas.microsoft.com/office/drawing/2014/main" id="{AD94B221-A9B8-FA5C-9C8D-BA5ED9A13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16" y="1524287"/>
            <a:ext cx="3990684" cy="2503519"/>
          </a:xfrm>
          <a:prstGeom prst="rect">
            <a:avLst/>
          </a:prstGeom>
          <a:noFill/>
          <a:extLst>
            <a:ext uri="{909E8E84-426E-40DD-AFC4-6F175D3DCCD1}">
              <a14:hiddenFill xmlns:a14="http://schemas.microsoft.com/office/drawing/2010/main">
                <a:solidFill>
                  <a:srgbClr val="FFFFFF"/>
                </a:solidFill>
              </a14:hiddenFill>
            </a:ext>
          </a:extLst>
        </p:spPr>
      </p:pic>
      <p:sp>
        <p:nvSpPr>
          <p:cNvPr id="232" name="Google Shape;232;p20"/>
          <p:cNvSpPr txBox="1">
            <a:spLocks noGrp="1"/>
          </p:cNvSpPr>
          <p:nvPr>
            <p:ph type="title"/>
          </p:nvPr>
        </p:nvSpPr>
        <p:spPr>
          <a:xfrm>
            <a:off x="0" y="365125"/>
            <a:ext cx="113538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solidFill>
                  <a:schemeClr val="lt1"/>
                </a:solidFill>
              </a:rPr>
              <a:t>Architecture Now Supports Detectors, FPGA and Middle Layer Services</a:t>
            </a:r>
            <a:endParaRPr dirty="0"/>
          </a:p>
        </p:txBody>
      </p:sp>
      <p:pic>
        <p:nvPicPr>
          <p:cNvPr id="234" name="Google Shape;234;p20"/>
          <p:cNvPicPr preferRelativeResize="0"/>
          <p:nvPr/>
        </p:nvPicPr>
        <p:blipFill rotWithShape="1">
          <a:blip r:embed="rId4">
            <a:alphaModFix/>
          </a:blip>
          <a:srcRect/>
          <a:stretch/>
        </p:blipFill>
        <p:spPr>
          <a:xfrm>
            <a:off x="5587871" y="1416044"/>
            <a:ext cx="5922610" cy="3995200"/>
          </a:xfrm>
          <a:prstGeom prst="rect">
            <a:avLst/>
          </a:prstGeom>
          <a:noFill/>
          <a:ln>
            <a:noFill/>
          </a:ln>
        </p:spPr>
      </p:pic>
      <p:sp>
        <p:nvSpPr>
          <p:cNvPr id="238" name="Google Shape;238;p20"/>
          <p:cNvSpPr/>
          <p:nvPr/>
        </p:nvSpPr>
        <p:spPr>
          <a:xfrm>
            <a:off x="5633975" y="2741608"/>
            <a:ext cx="910225" cy="1282322"/>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20"/>
          <p:cNvSpPr/>
          <p:nvPr/>
        </p:nvSpPr>
        <p:spPr>
          <a:xfrm>
            <a:off x="7008136" y="2692494"/>
            <a:ext cx="910225" cy="1282322"/>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20"/>
          <p:cNvSpPr/>
          <p:nvPr/>
        </p:nvSpPr>
        <p:spPr>
          <a:xfrm>
            <a:off x="7721861" y="2692494"/>
            <a:ext cx="910225" cy="1282322"/>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20"/>
          <p:cNvSpPr/>
          <p:nvPr/>
        </p:nvSpPr>
        <p:spPr>
          <a:xfrm>
            <a:off x="10502006" y="2708428"/>
            <a:ext cx="910225" cy="1282322"/>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20"/>
          <p:cNvSpPr txBox="1"/>
          <p:nvPr/>
        </p:nvSpPr>
        <p:spPr>
          <a:xfrm>
            <a:off x="4817889" y="6162595"/>
            <a:ext cx="19861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Show areaDetector</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FA9CBF3F-D332-45B5-A8FE-ED915394E83F}"/>
              </a:ext>
            </a:extLst>
          </p:cNvPr>
          <p:cNvPicPr>
            <a:picLocks noChangeAspect="1"/>
          </p:cNvPicPr>
          <p:nvPr/>
        </p:nvPicPr>
        <p:blipFill>
          <a:blip r:embed="rId5"/>
          <a:stretch>
            <a:fillRect/>
          </a:stretch>
        </p:blipFill>
        <p:spPr>
          <a:xfrm>
            <a:off x="238416" y="3911215"/>
            <a:ext cx="5349455" cy="2550948"/>
          </a:xfrm>
          <a:prstGeom prst="rect">
            <a:avLst/>
          </a:prstGeom>
        </p:spPr>
      </p:pic>
      <p:sp>
        <p:nvSpPr>
          <p:cNvPr id="236" name="Google Shape;236;p20"/>
          <p:cNvSpPr/>
          <p:nvPr/>
        </p:nvSpPr>
        <p:spPr>
          <a:xfrm>
            <a:off x="119685" y="3582230"/>
            <a:ext cx="1271132" cy="1829014"/>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20"/>
          <p:cNvSpPr/>
          <p:nvPr/>
        </p:nvSpPr>
        <p:spPr>
          <a:xfrm>
            <a:off x="3805646" y="5146766"/>
            <a:ext cx="1012243" cy="140064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 name="Google Shape;235;p20">
            <a:extLst>
              <a:ext uri="{FF2B5EF4-FFF2-40B4-BE49-F238E27FC236}">
                <a16:creationId xmlns:a16="http://schemas.microsoft.com/office/drawing/2014/main" id="{386DC9BD-90D6-49D4-9A30-28B7198AA5CD}"/>
              </a:ext>
            </a:extLst>
          </p:cNvPr>
          <p:cNvCxnSpPr>
            <a:cxnSpLocks/>
          </p:cNvCxnSpPr>
          <p:nvPr/>
        </p:nvCxnSpPr>
        <p:spPr>
          <a:xfrm flipV="1">
            <a:off x="4817889" y="4616479"/>
            <a:ext cx="6139229" cy="1305956"/>
          </a:xfrm>
          <a:prstGeom prst="curvedConnector3">
            <a:avLst>
              <a:gd name="adj1" fmla="val 117237"/>
            </a:avLst>
          </a:prstGeom>
          <a:noFill/>
          <a:ln w="38100" cap="flat" cmpd="sng">
            <a:solidFill>
              <a:srgbClr val="53FB25"/>
            </a:solidFill>
            <a:prstDash val="solid"/>
            <a:miter lim="800000"/>
            <a:headEnd type="none" w="sm" len="sm"/>
            <a:tailEnd type="triangle" w="med" len="med"/>
          </a:ln>
        </p:spPr>
      </p:cxnSp>
      <p:cxnSp>
        <p:nvCxnSpPr>
          <p:cNvPr id="235" name="Google Shape;235;p20"/>
          <p:cNvCxnSpPr>
            <a:cxnSpLocks/>
          </p:cNvCxnSpPr>
          <p:nvPr/>
        </p:nvCxnSpPr>
        <p:spPr>
          <a:xfrm flipV="1">
            <a:off x="824566" y="3096525"/>
            <a:ext cx="4662622" cy="1075758"/>
          </a:xfrm>
          <a:prstGeom prst="curvedConnector3">
            <a:avLst>
              <a:gd name="adj1" fmla="val 50000"/>
            </a:avLst>
          </a:prstGeom>
          <a:noFill/>
          <a:ln w="38100" cap="flat" cmpd="sng">
            <a:solidFill>
              <a:srgbClr val="53FB25"/>
            </a:solidFill>
            <a:prstDash val="solid"/>
            <a:miter lim="800000"/>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08">
          <a:extLst>
            <a:ext uri="{FF2B5EF4-FFF2-40B4-BE49-F238E27FC236}">
              <a16:creationId xmlns:a16="http://schemas.microsoft.com/office/drawing/2014/main" id="{B7517510-E2EE-D946-4B1F-9F9F8BF0E7F0}"/>
            </a:ext>
          </a:extLst>
        </p:cNvPr>
        <p:cNvGrpSpPr/>
        <p:nvPr/>
      </p:nvGrpSpPr>
      <p:grpSpPr>
        <a:xfrm>
          <a:off x="0" y="0"/>
          <a:ext cx="0" cy="0"/>
          <a:chOff x="0" y="0"/>
          <a:chExt cx="0" cy="0"/>
        </a:xfrm>
      </p:grpSpPr>
      <p:pic>
        <p:nvPicPr>
          <p:cNvPr id="139" name="Google Shape;139;p8"/>
          <p:cNvPicPr preferRelativeResize="0"/>
          <p:nvPr/>
        </p:nvPicPr>
        <p:blipFill rotWithShape="1">
          <a:blip r:embed="rId3">
            <a:alphaModFix/>
          </a:blip>
          <a:srcRect/>
          <a:stretch/>
        </p:blipFill>
        <p:spPr>
          <a:xfrm>
            <a:off x="5905288" y="1865018"/>
            <a:ext cx="6286712" cy="4078582"/>
          </a:xfrm>
          <a:prstGeom prst="rect">
            <a:avLst/>
          </a:prstGeom>
          <a:noFill/>
          <a:ln>
            <a:noFill/>
          </a:ln>
        </p:spPr>
      </p:pic>
      <p:sp>
        <p:nvSpPr>
          <p:cNvPr id="109" name="Google Shape;109;g5fba45f57a_2_0">
            <a:extLst>
              <a:ext uri="{FF2B5EF4-FFF2-40B4-BE49-F238E27FC236}">
                <a16:creationId xmlns:a16="http://schemas.microsoft.com/office/drawing/2014/main" id="{73231EB3-B620-9C94-CBED-272C8651DF36}"/>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dirty="0">
                <a:solidFill>
                  <a:schemeClr val="bg1"/>
                </a:solidFill>
              </a:rPr>
              <a:t>1985 LANL - GTACS</a:t>
            </a:r>
          </a:p>
        </p:txBody>
      </p:sp>
      <p:sp>
        <p:nvSpPr>
          <p:cNvPr id="110" name="Google Shape;110;g5fba45f57a_2_0">
            <a:extLst>
              <a:ext uri="{FF2B5EF4-FFF2-40B4-BE49-F238E27FC236}">
                <a16:creationId xmlns:a16="http://schemas.microsoft.com/office/drawing/2014/main" id="{848313BB-452A-AA9C-6CBC-50939CBD7D76}"/>
              </a:ext>
            </a:extLst>
          </p:cNvPr>
          <p:cNvSpPr txBox="1">
            <a:spLocks noGrp="1"/>
          </p:cNvSpPr>
          <p:nvPr>
            <p:ph type="body" idx="1"/>
          </p:nvPr>
        </p:nvSpPr>
        <p:spPr>
          <a:xfrm>
            <a:off x="542165" y="1424630"/>
            <a:ext cx="10515600" cy="4959357"/>
          </a:xfrm>
          <a:prstGeom prst="rect">
            <a:avLst/>
          </a:prstGeom>
          <a:noFill/>
          <a:ln>
            <a:noFill/>
          </a:ln>
        </p:spPr>
        <p:txBody>
          <a:bodyPr spcFirstLastPara="1" wrap="square" lIns="91425" tIns="45700" rIns="91425" bIns="45700" anchor="t" anchorCtr="0">
            <a:noAutofit/>
          </a:bodyPr>
          <a:lstStyle/>
          <a:p>
            <a:pPr>
              <a:buClr>
                <a:schemeClr val="bg1"/>
              </a:buClr>
              <a:buFont typeface="Wingdings" panose="05000000000000000000" pitchFamily="2" charset="2"/>
              <a:buChar char="Ø"/>
            </a:pPr>
            <a:r>
              <a:rPr lang="en-US" dirty="0">
                <a:solidFill>
                  <a:schemeClr val="bg1"/>
                </a:solidFill>
              </a:rPr>
              <a:t>AT-8</a:t>
            </a:r>
          </a:p>
          <a:p>
            <a:pPr lvl="1">
              <a:buClr>
                <a:schemeClr val="bg1"/>
              </a:buClr>
              <a:buFont typeface="Wingdings" panose="05000000000000000000" pitchFamily="2" charset="2"/>
              <a:buChar char="Ø"/>
            </a:pPr>
            <a:r>
              <a:rPr lang="en-US" dirty="0">
                <a:solidFill>
                  <a:schemeClr val="bg1"/>
                </a:solidFill>
              </a:rPr>
              <a:t>Antares Controls – </a:t>
            </a:r>
            <a:r>
              <a:rPr lang="en-US" dirty="0">
                <a:solidFill>
                  <a:srgbClr val="00B0F0"/>
                </a:solidFill>
              </a:rPr>
              <a:t>SNL</a:t>
            </a:r>
          </a:p>
          <a:p>
            <a:pPr lvl="1">
              <a:buClr>
                <a:schemeClr val="bg1"/>
              </a:buClr>
              <a:buFont typeface="Wingdings" panose="05000000000000000000" pitchFamily="2" charset="2"/>
              <a:buChar char="Ø"/>
            </a:pPr>
            <a:r>
              <a:rPr lang="en-US" dirty="0">
                <a:solidFill>
                  <a:schemeClr val="bg1"/>
                </a:solidFill>
              </a:rPr>
              <a:t>EMC Controls - </a:t>
            </a:r>
            <a:r>
              <a:rPr lang="en-US" dirty="0" err="1">
                <a:solidFill>
                  <a:schemeClr val="bg1"/>
                </a:solidFill>
              </a:rPr>
              <a:t>Emcon</a:t>
            </a:r>
            <a:r>
              <a:rPr lang="en-US" dirty="0">
                <a:solidFill>
                  <a:schemeClr val="bg1"/>
                </a:solidFill>
              </a:rPr>
              <a:t> D-3 – SCADA</a:t>
            </a:r>
          </a:p>
          <a:p>
            <a:pPr marL="571500" lvl="1" indent="0">
              <a:buClr>
                <a:schemeClr val="bg1"/>
              </a:buClr>
              <a:buNone/>
            </a:pPr>
            <a:r>
              <a:rPr lang="en-US" dirty="0">
                <a:solidFill>
                  <a:schemeClr val="bg1"/>
                </a:solidFill>
              </a:rPr>
              <a:t>	     </a:t>
            </a:r>
            <a:r>
              <a:rPr lang="en-US" dirty="0">
                <a:solidFill>
                  <a:srgbClr val="00B0F0"/>
                </a:solidFill>
              </a:rPr>
              <a:t>toolkit</a:t>
            </a:r>
            <a:r>
              <a:rPr lang="en-US" dirty="0">
                <a:solidFill>
                  <a:schemeClr val="bg1"/>
                </a:solidFill>
              </a:rPr>
              <a:t> and Process </a:t>
            </a:r>
            <a:r>
              <a:rPr lang="en-US" dirty="0">
                <a:solidFill>
                  <a:srgbClr val="00B0F0"/>
                </a:solidFill>
              </a:rPr>
              <a:t>Database</a:t>
            </a:r>
          </a:p>
          <a:p>
            <a:pPr>
              <a:buClr>
                <a:schemeClr val="bg1"/>
              </a:buClr>
              <a:buFont typeface="Wingdings" panose="05000000000000000000" pitchFamily="2" charset="2"/>
              <a:buChar char="Ø"/>
            </a:pPr>
            <a:r>
              <a:rPr lang="en-US" dirty="0">
                <a:solidFill>
                  <a:schemeClr val="bg1"/>
                </a:solidFill>
              </a:rPr>
              <a:t>AT-2</a:t>
            </a:r>
          </a:p>
          <a:p>
            <a:pPr lvl="1">
              <a:buClr>
                <a:schemeClr val="bg1"/>
              </a:buClr>
              <a:buFont typeface="Wingdings" panose="05000000000000000000" pitchFamily="2" charset="2"/>
              <a:buChar char="Ø"/>
            </a:pPr>
            <a:r>
              <a:rPr lang="en-US" dirty="0">
                <a:solidFill>
                  <a:schemeClr val="bg1"/>
                </a:solidFill>
              </a:rPr>
              <a:t>APS-Telescope – </a:t>
            </a:r>
            <a:r>
              <a:rPr lang="en-US" dirty="0">
                <a:solidFill>
                  <a:srgbClr val="00B0F0"/>
                </a:solidFill>
              </a:rPr>
              <a:t>TCP/IP</a:t>
            </a:r>
            <a:r>
              <a:rPr lang="en-US" dirty="0">
                <a:solidFill>
                  <a:schemeClr val="bg1"/>
                </a:solidFill>
              </a:rPr>
              <a:t> ‘C’ types</a:t>
            </a:r>
          </a:p>
          <a:p>
            <a:pPr>
              <a:buClr>
                <a:schemeClr val="bg1"/>
              </a:buClr>
              <a:buFont typeface="Wingdings" panose="05000000000000000000" pitchFamily="2" charset="2"/>
              <a:buChar char="Ø"/>
            </a:pPr>
            <a:r>
              <a:rPr lang="en-US" dirty="0">
                <a:solidFill>
                  <a:schemeClr val="bg1"/>
                </a:solidFill>
              </a:rPr>
              <a:t>GTACS</a:t>
            </a:r>
          </a:p>
          <a:p>
            <a:pPr lvl="1">
              <a:buClr>
                <a:schemeClr val="bg1"/>
              </a:buClr>
              <a:buFont typeface="Wingdings" panose="05000000000000000000" pitchFamily="2" charset="2"/>
              <a:buChar char="Ø"/>
            </a:pPr>
            <a:r>
              <a:rPr lang="en-US" dirty="0">
                <a:solidFill>
                  <a:schemeClr val="bg1"/>
                </a:solidFill>
              </a:rPr>
              <a:t>SNL, Process Database w </a:t>
            </a:r>
            <a:r>
              <a:rPr lang="en-US" dirty="0">
                <a:solidFill>
                  <a:srgbClr val="00B0F0"/>
                </a:solidFill>
              </a:rPr>
              <a:t>links</a:t>
            </a:r>
          </a:p>
          <a:p>
            <a:pPr marL="571500" lvl="1" indent="0">
              <a:buClr>
                <a:schemeClr val="bg1"/>
              </a:buClr>
              <a:buNone/>
            </a:pPr>
            <a:r>
              <a:rPr lang="en-US" dirty="0">
                <a:solidFill>
                  <a:schemeClr val="bg1"/>
                </a:solidFill>
              </a:rPr>
              <a:t>	TCP/IP with </a:t>
            </a:r>
            <a:r>
              <a:rPr lang="en-US" dirty="0" err="1">
                <a:solidFill>
                  <a:srgbClr val="00B0F0"/>
                </a:solidFill>
              </a:rPr>
              <a:t>DBR_Types</a:t>
            </a:r>
            <a:r>
              <a:rPr lang="en-US" dirty="0">
                <a:solidFill>
                  <a:srgbClr val="00B0F0"/>
                </a:solidFill>
              </a:rPr>
              <a:t> (metadata)</a:t>
            </a:r>
          </a:p>
          <a:p>
            <a:pPr lvl="1">
              <a:buClr>
                <a:schemeClr val="bg1"/>
              </a:buClr>
              <a:buFont typeface="Wingdings" panose="05000000000000000000" pitchFamily="2" charset="2"/>
              <a:buChar char="Ø"/>
            </a:pPr>
            <a:r>
              <a:rPr lang="en-US" dirty="0">
                <a:solidFill>
                  <a:schemeClr val="bg1"/>
                </a:solidFill>
              </a:rPr>
              <a:t>Operating system: Unix/</a:t>
            </a:r>
            <a:r>
              <a:rPr lang="en-US" dirty="0" err="1">
                <a:solidFill>
                  <a:schemeClr val="bg1"/>
                </a:solidFill>
              </a:rPr>
              <a:t>vxWorks</a:t>
            </a:r>
            <a:endParaRPr lang="en-US" dirty="0">
              <a:solidFill>
                <a:schemeClr val="bg1"/>
              </a:solidFill>
            </a:endParaRPr>
          </a:p>
          <a:p>
            <a:pPr lvl="1">
              <a:buClr>
                <a:schemeClr val="bg1"/>
              </a:buClr>
              <a:buFont typeface="Wingdings" panose="05000000000000000000" pitchFamily="2" charset="2"/>
              <a:buChar char="Ø"/>
            </a:pPr>
            <a:r>
              <a:rPr lang="en-US" dirty="0">
                <a:solidFill>
                  <a:schemeClr val="bg1"/>
                </a:solidFill>
              </a:rPr>
              <a:t>Network: </a:t>
            </a:r>
            <a:r>
              <a:rPr lang="en-US" sz="2000" dirty="0">
                <a:solidFill>
                  <a:schemeClr val="bg1"/>
                </a:solidFill>
              </a:rPr>
              <a:t>TCP/IP/</a:t>
            </a:r>
            <a:r>
              <a:rPr lang="en-US" sz="2000" dirty="0">
                <a:solidFill>
                  <a:srgbClr val="00B0F0"/>
                </a:solidFill>
              </a:rPr>
              <a:t>UDP</a:t>
            </a:r>
          </a:p>
          <a:p>
            <a:pPr lvl="1">
              <a:buClr>
                <a:schemeClr val="bg1"/>
              </a:buClr>
              <a:buFont typeface="Wingdings" panose="05000000000000000000" pitchFamily="2" charset="2"/>
              <a:buChar char="Ø"/>
            </a:pPr>
            <a:r>
              <a:rPr lang="en-US" sz="2000" dirty="0">
                <a:solidFill>
                  <a:schemeClr val="bg1"/>
                </a:solidFill>
              </a:rPr>
              <a:t>Backplanes: PLC &amp; VME</a:t>
            </a:r>
            <a:endParaRPr lang="en-US" dirty="0">
              <a:solidFill>
                <a:schemeClr val="bg1"/>
              </a:solidFill>
            </a:endParaRPr>
          </a:p>
          <a:p>
            <a:pPr lvl="1">
              <a:buClr>
                <a:schemeClr val="bg1"/>
              </a:buClr>
              <a:buFont typeface="Wingdings" panose="05000000000000000000" pitchFamily="2" charset="2"/>
              <a:buChar char="Ø"/>
            </a:pPr>
            <a:r>
              <a:rPr lang="en-US" dirty="0">
                <a:solidFill>
                  <a:srgbClr val="00B0F0"/>
                </a:solidFill>
              </a:rPr>
              <a:t>Shared Software: License</a:t>
            </a:r>
          </a:p>
        </p:txBody>
      </p:sp>
    </p:spTree>
    <p:extLst>
      <p:ext uri="{BB962C8B-B14F-4D97-AF65-F5344CB8AC3E}">
        <p14:creationId xmlns:p14="http://schemas.microsoft.com/office/powerpoint/2010/main" val="1307599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288"/>
        <p:cNvGrpSpPr/>
        <p:nvPr/>
      </p:nvGrpSpPr>
      <p:grpSpPr>
        <a:xfrm>
          <a:off x="0" y="0"/>
          <a:ext cx="0" cy="0"/>
          <a:chOff x="0" y="0"/>
          <a:chExt cx="0" cy="0"/>
        </a:xfrm>
      </p:grpSpPr>
      <p:sp>
        <p:nvSpPr>
          <p:cNvPr id="289" name="Google Shape;28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dirty="0">
                <a:solidFill>
                  <a:schemeClr val="lt1"/>
                </a:solidFill>
              </a:rPr>
              <a:t>Conclusions – </a:t>
            </a:r>
            <a:r>
              <a:rPr lang="en-US" sz="3600" dirty="0">
                <a:solidFill>
                  <a:schemeClr val="lt1"/>
                </a:solidFill>
              </a:rPr>
              <a:t>after 40 years in scientific systems……</a:t>
            </a:r>
            <a:endParaRPr sz="3600" dirty="0"/>
          </a:p>
        </p:txBody>
      </p:sp>
      <p:sp>
        <p:nvSpPr>
          <p:cNvPr id="290" name="Google Shape;290;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lt1"/>
              </a:buClr>
              <a:buSzPts val="2800"/>
              <a:buChar char="•"/>
            </a:pPr>
            <a:r>
              <a:rPr lang="en-US" dirty="0">
                <a:solidFill>
                  <a:schemeClr val="lt1"/>
                </a:solidFill>
              </a:rPr>
              <a:t>Technologies change every 10 years or so….</a:t>
            </a:r>
          </a:p>
          <a:p>
            <a:pPr marL="228600" lvl="0" indent="-228600" algn="l" rtl="0">
              <a:lnSpc>
                <a:spcPct val="90000"/>
              </a:lnSpc>
              <a:spcBef>
                <a:spcPts val="0"/>
              </a:spcBef>
              <a:spcAft>
                <a:spcPts val="0"/>
              </a:spcAft>
              <a:buClr>
                <a:schemeClr val="lt1"/>
              </a:buClr>
              <a:buSzPts val="2800"/>
              <a:buChar char="•"/>
            </a:pPr>
            <a:endParaRPr lang="en-US" dirty="0">
              <a:solidFill>
                <a:schemeClr val="lt1"/>
              </a:solidFill>
            </a:endParaRPr>
          </a:p>
          <a:p>
            <a:pPr marL="228600" lvl="0" indent="-228600" algn="l" rtl="0">
              <a:lnSpc>
                <a:spcPct val="90000"/>
              </a:lnSpc>
              <a:spcBef>
                <a:spcPts val="0"/>
              </a:spcBef>
              <a:spcAft>
                <a:spcPts val="0"/>
              </a:spcAft>
              <a:buClr>
                <a:schemeClr val="lt1"/>
              </a:buClr>
              <a:buSzPts val="2800"/>
              <a:buChar char="•"/>
            </a:pPr>
            <a:endParaRPr lang="en-US" dirty="0">
              <a:solidFill>
                <a:schemeClr val="lt1"/>
              </a:solidFill>
            </a:endParaRPr>
          </a:p>
          <a:p>
            <a:pPr marL="228600" lvl="0" indent="-228600" algn="l" rtl="0">
              <a:lnSpc>
                <a:spcPct val="90000"/>
              </a:lnSpc>
              <a:spcBef>
                <a:spcPts val="0"/>
              </a:spcBef>
              <a:spcAft>
                <a:spcPts val="0"/>
              </a:spcAft>
              <a:buClr>
                <a:schemeClr val="lt1"/>
              </a:buClr>
              <a:buSzPts val="2800"/>
              <a:buChar char="•"/>
            </a:pPr>
            <a:r>
              <a:rPr lang="en-US" dirty="0">
                <a:solidFill>
                  <a:schemeClr val="lt1"/>
                </a:solidFill>
              </a:rPr>
              <a:t>Architecture is more important than technologies (which come and goes like fashion – but a bit slower). Good architecture encourages collaboration.</a:t>
            </a:r>
            <a:endParaRPr dirty="0"/>
          </a:p>
          <a:p>
            <a:pPr marL="228600" lvl="0" indent="-50800" algn="l" rtl="0">
              <a:lnSpc>
                <a:spcPct val="90000"/>
              </a:lnSpc>
              <a:spcBef>
                <a:spcPts val="1000"/>
              </a:spcBef>
              <a:spcAft>
                <a:spcPts val="0"/>
              </a:spcAft>
              <a:buClr>
                <a:schemeClr val="dk1"/>
              </a:buClr>
              <a:buSzPts val="2800"/>
              <a:buNone/>
            </a:pPr>
            <a:endParaRPr lang="en-US" dirty="0">
              <a:solidFill>
                <a:schemeClr val="lt1"/>
              </a:solidFill>
            </a:endParaRPr>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People are more important than architecture.</a:t>
            </a:r>
            <a:endParaRPr lang="en-US" dirty="0"/>
          </a:p>
          <a:p>
            <a:pPr marL="228600" lvl="0" indent="-50800" algn="l" rtl="0">
              <a:lnSpc>
                <a:spcPct val="90000"/>
              </a:lnSpc>
              <a:spcBef>
                <a:spcPts val="1000"/>
              </a:spcBef>
              <a:spcAft>
                <a:spcPts val="0"/>
              </a:spcAft>
              <a:buClr>
                <a:schemeClr val="dk1"/>
              </a:buClr>
              <a:buSzPts val="2800"/>
              <a:buNone/>
            </a:pPr>
            <a:endParaRPr dirty="0">
              <a:solidFill>
                <a:schemeClr val="lt1"/>
              </a:solidFill>
            </a:endParaRPr>
          </a:p>
          <a:p>
            <a:pPr marL="228600" lvl="0" indent="-228600" algn="l" rtl="0">
              <a:lnSpc>
                <a:spcPct val="90000"/>
              </a:lnSpc>
              <a:spcBef>
                <a:spcPts val="1000"/>
              </a:spcBef>
              <a:spcAft>
                <a:spcPts val="0"/>
              </a:spcAft>
              <a:buClr>
                <a:schemeClr val="lt1"/>
              </a:buClr>
              <a:buSzPts val="2800"/>
              <a:buChar char="•"/>
            </a:pPr>
            <a:endParaRPr lang="en-US" dirty="0">
              <a:solidFill>
                <a:schemeClr val="lt1"/>
              </a:solidFill>
            </a:endParaRPr>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A community of engineers produces better results than a single team with a single funding source or “One person can go faster – a community of people can go further</a:t>
            </a:r>
            <a:r>
              <a:rPr lang="en-US" i="1" dirty="0">
                <a:solidFill>
                  <a:schemeClr val="lt1"/>
                </a:solidFill>
              </a:rPr>
              <a:t>”  restating … Katy </a:t>
            </a:r>
            <a:r>
              <a:rPr lang="en-US" i="1" dirty="0" err="1">
                <a:solidFill>
                  <a:schemeClr val="lt1"/>
                </a:solidFill>
              </a:rPr>
              <a:t>Saintin’s</a:t>
            </a:r>
            <a:r>
              <a:rPr lang="en-US" i="1" dirty="0">
                <a:solidFill>
                  <a:schemeClr val="lt1"/>
                </a:solidFill>
              </a:rPr>
              <a:t> statement</a:t>
            </a:r>
            <a:endParaRPr i="1" dirty="0">
              <a:solidFill>
                <a:schemeClr val="lt1"/>
              </a:solidFill>
            </a:endParaRPr>
          </a:p>
          <a:p>
            <a:pPr marL="228600" lvl="0" indent="-50800" algn="l" rtl="0">
              <a:lnSpc>
                <a:spcPct val="90000"/>
              </a:lnSpc>
              <a:spcBef>
                <a:spcPts val="1000"/>
              </a:spcBef>
              <a:spcAft>
                <a:spcPts val="0"/>
              </a:spcAft>
              <a:buClr>
                <a:schemeClr val="dk1"/>
              </a:buClr>
              <a:buSzPts val="2800"/>
              <a:buNone/>
            </a:pPr>
            <a:endParaRPr dirty="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99"/>
        <p:cNvGrpSpPr/>
        <p:nvPr/>
      </p:nvGrpSpPr>
      <p:grpSpPr>
        <a:xfrm>
          <a:off x="0" y="0"/>
          <a:ext cx="0" cy="0"/>
          <a:chOff x="0" y="0"/>
          <a:chExt cx="0" cy="0"/>
        </a:xfrm>
      </p:grpSpPr>
      <p:pic>
        <p:nvPicPr>
          <p:cNvPr id="1028" name="Picture 4">
            <a:extLst>
              <a:ext uri="{FF2B5EF4-FFF2-40B4-BE49-F238E27FC236}">
                <a16:creationId xmlns:a16="http://schemas.microsoft.com/office/drawing/2014/main" id="{ADD9440D-09EE-ABAA-7677-01BA3D905D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433" y="4983039"/>
            <a:ext cx="4904340" cy="1817646"/>
          </a:xfrm>
          <a:prstGeom prst="rect">
            <a:avLst/>
          </a:prstGeom>
          <a:noFill/>
          <a:extLst>
            <a:ext uri="{909E8E84-426E-40DD-AFC4-6F175D3DCCD1}">
              <a14:hiddenFill xmlns:a14="http://schemas.microsoft.com/office/drawing/2010/main">
                <a:solidFill>
                  <a:srgbClr val="FFFFFF"/>
                </a:solidFill>
              </a14:hiddenFill>
            </a:ext>
          </a:extLst>
        </p:spPr>
      </p:pic>
      <p:pic>
        <p:nvPicPr>
          <p:cNvPr id="101" name="Google Shape;101;p2"/>
          <p:cNvPicPr preferRelativeResize="0"/>
          <p:nvPr/>
        </p:nvPicPr>
        <p:blipFill rotWithShape="1">
          <a:blip r:embed="rId6">
            <a:alphaModFix/>
          </a:blip>
          <a:srcRect/>
          <a:stretch/>
        </p:blipFill>
        <p:spPr>
          <a:xfrm>
            <a:off x="22434" y="84993"/>
            <a:ext cx="4359849" cy="2454206"/>
          </a:xfrm>
          <a:prstGeom prst="rect">
            <a:avLst/>
          </a:prstGeom>
          <a:noFill/>
          <a:ln>
            <a:noFill/>
          </a:ln>
        </p:spPr>
      </p:pic>
      <p:sp>
        <p:nvSpPr>
          <p:cNvPr id="102" name="Google Shape;102;p2"/>
          <p:cNvSpPr txBox="1"/>
          <p:nvPr/>
        </p:nvSpPr>
        <p:spPr>
          <a:xfrm>
            <a:off x="107713" y="168"/>
            <a:ext cx="435986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dirty="0">
                <a:solidFill>
                  <a:schemeClr val="dk1"/>
                </a:solidFill>
                <a:latin typeface="Calibri"/>
                <a:ea typeface="Calibri"/>
                <a:cs typeface="Calibri"/>
                <a:sym typeface="Calibri"/>
              </a:rPr>
              <a:t>Gravitational Wave Astro-physics predicted by Einstein</a:t>
            </a:r>
            <a:endParaRPr dirty="0"/>
          </a:p>
          <a:p>
            <a:pPr marL="0" marR="0" lvl="0" indent="0" algn="l" rtl="0">
              <a:spcBef>
                <a:spcPts val="0"/>
              </a:spcBef>
              <a:spcAft>
                <a:spcPts val="0"/>
              </a:spcAft>
              <a:buNone/>
            </a:pPr>
            <a:r>
              <a:rPr lang="en-US" sz="1400" dirty="0">
                <a:solidFill>
                  <a:schemeClr val="dk1"/>
                </a:solidFill>
                <a:latin typeface="Calibri"/>
                <a:ea typeface="Calibri"/>
                <a:cs typeface="Calibri"/>
                <a:sym typeface="Calibri"/>
              </a:rPr>
              <a:t>Relativity</a:t>
            </a:r>
            <a:endParaRPr dirty="0"/>
          </a:p>
        </p:txBody>
      </p:sp>
      <p:pic>
        <p:nvPicPr>
          <p:cNvPr id="104" name="Google Shape;104;p2"/>
          <p:cNvPicPr preferRelativeResize="0"/>
          <p:nvPr/>
        </p:nvPicPr>
        <p:blipFill rotWithShape="1">
          <a:blip r:embed="rId7">
            <a:alphaModFix/>
          </a:blip>
          <a:srcRect/>
          <a:stretch/>
        </p:blipFill>
        <p:spPr>
          <a:xfrm>
            <a:off x="8295631" y="0"/>
            <a:ext cx="3810000" cy="2895600"/>
          </a:xfrm>
          <a:prstGeom prst="rect">
            <a:avLst/>
          </a:prstGeom>
          <a:noFill/>
          <a:ln>
            <a:noFill/>
          </a:ln>
        </p:spPr>
      </p:pic>
      <p:sp>
        <p:nvSpPr>
          <p:cNvPr id="100" name="Google Shape;100;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solidFill>
                  <a:schemeClr val="lt1"/>
                </a:solidFill>
              </a:rPr>
              <a:t>Our work enables discovery!</a:t>
            </a:r>
            <a:endParaRPr dirty="0"/>
          </a:p>
        </p:txBody>
      </p:sp>
      <p:pic>
        <p:nvPicPr>
          <p:cNvPr id="103" name="Google Shape;103;p2"/>
          <p:cNvPicPr preferRelativeResize="0"/>
          <p:nvPr/>
        </p:nvPicPr>
        <p:blipFill rotWithShape="1">
          <a:blip r:embed="rId8">
            <a:alphaModFix/>
          </a:blip>
          <a:srcRect/>
          <a:stretch/>
        </p:blipFill>
        <p:spPr>
          <a:xfrm>
            <a:off x="8594168" y="2274986"/>
            <a:ext cx="3511463" cy="2463265"/>
          </a:xfrm>
          <a:prstGeom prst="rect">
            <a:avLst/>
          </a:prstGeom>
          <a:noFill/>
          <a:ln>
            <a:noFill/>
          </a:ln>
        </p:spPr>
      </p:pic>
      <p:pic>
        <p:nvPicPr>
          <p:cNvPr id="2" name="Picture 4" descr="rib378w">
            <a:extLst>
              <a:ext uri="{FF2B5EF4-FFF2-40B4-BE49-F238E27FC236}">
                <a16:creationId xmlns:a16="http://schemas.microsoft.com/office/drawing/2014/main" id="{BC4D3EBC-EA96-ADF2-7EB7-1D75DAA9E6C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795" b="18795"/>
          <a:stretch/>
        </p:blipFill>
        <p:spPr>
          <a:xfrm>
            <a:off x="107713" y="2624024"/>
            <a:ext cx="5161720" cy="2114227"/>
          </a:xfrm>
          <a:prstGeom prst="rect">
            <a:avLst/>
          </a:prstGeom>
        </p:spPr>
      </p:pic>
      <p:pic>
        <p:nvPicPr>
          <p:cNvPr id="1026" name="Picture 2">
            <a:extLst>
              <a:ext uri="{FF2B5EF4-FFF2-40B4-BE49-F238E27FC236}">
                <a16:creationId xmlns:a16="http://schemas.microsoft.com/office/drawing/2014/main" id="{02C697CD-0765-BB13-0BE6-60D399154E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02" y="5010717"/>
            <a:ext cx="2736062" cy="1762290"/>
          </a:xfrm>
          <a:prstGeom prst="rect">
            <a:avLst/>
          </a:prstGeom>
          <a:noFill/>
          <a:extLst>
            <a:ext uri="{909E8E84-426E-40DD-AFC4-6F175D3DCCD1}">
              <a14:hiddenFill xmlns:a14="http://schemas.microsoft.com/office/drawing/2010/main">
                <a:solidFill>
                  <a:srgbClr val="FFFFFF"/>
                </a:solidFill>
              </a14:hiddenFill>
            </a:ext>
          </a:extLst>
        </p:spPr>
      </p:pic>
      <p:pic>
        <p:nvPicPr>
          <p:cNvPr id="3" name="anim_colors.avi">
            <a:hlinkClick r:id="" action="ppaction://media"/>
            <a:extLst>
              <a:ext uri="{FF2B5EF4-FFF2-40B4-BE49-F238E27FC236}">
                <a16:creationId xmlns:a16="http://schemas.microsoft.com/office/drawing/2014/main" id="{D75E043B-416E-00FE-5483-ADCF425A097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382283" y="1890187"/>
            <a:ext cx="4114194" cy="2895600"/>
          </a:xfrm>
          <a:prstGeom prst="rect">
            <a:avLst/>
          </a:prstGeom>
          <a:noFill/>
          <a:ln>
            <a:noFill/>
          </a:ln>
        </p:spPr>
      </p:pic>
      <p:pic>
        <p:nvPicPr>
          <p:cNvPr id="1032" name="Picture 8">
            <a:extLst>
              <a:ext uri="{FF2B5EF4-FFF2-40B4-BE49-F238E27FC236}">
                <a16:creationId xmlns:a16="http://schemas.microsoft.com/office/drawing/2014/main" id="{3935D5D7-C2AA-4AF4-C9AD-08203734C8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8160" y="4516017"/>
            <a:ext cx="3444104" cy="2296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08">
          <a:extLst>
            <a:ext uri="{FF2B5EF4-FFF2-40B4-BE49-F238E27FC236}">
              <a16:creationId xmlns:a16="http://schemas.microsoft.com/office/drawing/2014/main" id="{0CF8B1F0-33A9-A3E0-FF95-DA5ABD6FBF56}"/>
            </a:ext>
          </a:extLst>
        </p:cNvPr>
        <p:cNvGrpSpPr/>
        <p:nvPr/>
      </p:nvGrpSpPr>
      <p:grpSpPr>
        <a:xfrm>
          <a:off x="0" y="0"/>
          <a:ext cx="0" cy="0"/>
          <a:chOff x="0" y="0"/>
          <a:chExt cx="0" cy="0"/>
        </a:xfrm>
      </p:grpSpPr>
      <p:sp>
        <p:nvSpPr>
          <p:cNvPr id="109" name="Google Shape;109;g5fba45f57a_2_0">
            <a:extLst>
              <a:ext uri="{FF2B5EF4-FFF2-40B4-BE49-F238E27FC236}">
                <a16:creationId xmlns:a16="http://schemas.microsoft.com/office/drawing/2014/main" id="{FBBED501-5C50-16B2-454A-F95A1C3DF4BC}"/>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dirty="0">
                <a:solidFill>
                  <a:schemeClr val="bg1"/>
                </a:solidFill>
              </a:rPr>
              <a:t>1985 LANL, 1987 CERN, 1988 LANL </a:t>
            </a:r>
            <a:r>
              <a:rPr lang="en-US" dirty="0">
                <a:solidFill>
                  <a:srgbClr val="00B0F0"/>
                </a:solidFill>
              </a:rPr>
              <a:t>toolkit</a:t>
            </a:r>
            <a:r>
              <a:rPr lang="en-US" dirty="0">
                <a:solidFill>
                  <a:schemeClr val="bg1"/>
                </a:solidFill>
              </a:rPr>
              <a:t> workshops – the technology wars</a:t>
            </a:r>
          </a:p>
        </p:txBody>
      </p:sp>
      <p:sp>
        <p:nvSpPr>
          <p:cNvPr id="110" name="Google Shape;110;g5fba45f57a_2_0">
            <a:extLst>
              <a:ext uri="{FF2B5EF4-FFF2-40B4-BE49-F238E27FC236}">
                <a16:creationId xmlns:a16="http://schemas.microsoft.com/office/drawing/2014/main" id="{41DFB973-349D-7CB8-DDC9-9F3E63F439C6}"/>
              </a:ext>
            </a:extLst>
          </p:cNvPr>
          <p:cNvSpPr txBox="1">
            <a:spLocks noGrp="1"/>
          </p:cNvSpPr>
          <p:nvPr>
            <p:ph type="body" idx="1"/>
          </p:nvPr>
        </p:nvSpPr>
        <p:spPr>
          <a:xfrm>
            <a:off x="588818" y="1690825"/>
            <a:ext cx="10515600" cy="4959357"/>
          </a:xfrm>
          <a:prstGeom prst="rect">
            <a:avLst/>
          </a:prstGeom>
          <a:noFill/>
          <a:ln>
            <a:noFill/>
          </a:ln>
        </p:spPr>
        <p:txBody>
          <a:bodyPr spcFirstLastPara="1" wrap="square" lIns="91425" tIns="45700" rIns="91425" bIns="45700" anchor="t" anchorCtr="0">
            <a:noAutofit/>
          </a:bodyPr>
          <a:lstStyle/>
          <a:p>
            <a:pPr>
              <a:buClr>
                <a:schemeClr val="bg1"/>
              </a:buClr>
              <a:buFont typeface="Wingdings" panose="05000000000000000000" pitchFamily="2" charset="2"/>
              <a:buChar char="Ø"/>
            </a:pPr>
            <a:r>
              <a:rPr lang="en-US" dirty="0">
                <a:solidFill>
                  <a:schemeClr val="bg1"/>
                </a:solidFill>
              </a:rPr>
              <a:t>Language wars: </a:t>
            </a:r>
            <a:r>
              <a:rPr lang="en-US" sz="2400" u="sng" dirty="0">
                <a:solidFill>
                  <a:schemeClr val="bg1"/>
                </a:solidFill>
              </a:rPr>
              <a:t>C, Fortran, Assembly language, </a:t>
            </a:r>
            <a:r>
              <a:rPr lang="en-US" sz="2400" u="sng" dirty="0" err="1">
                <a:solidFill>
                  <a:schemeClr val="bg1"/>
                </a:solidFill>
              </a:rPr>
              <a:t>Matlab</a:t>
            </a:r>
            <a:r>
              <a:rPr lang="en-US" sz="2400" u="sng" dirty="0">
                <a:solidFill>
                  <a:schemeClr val="bg1"/>
                </a:solidFill>
              </a:rPr>
              <a:t> </a:t>
            </a:r>
            <a:r>
              <a:rPr lang="en-US" sz="2400" u="sng" dirty="0" err="1">
                <a:solidFill>
                  <a:schemeClr val="bg1"/>
                </a:solidFill>
              </a:rPr>
              <a:t>etc</a:t>
            </a:r>
            <a:r>
              <a:rPr lang="en-US" sz="2400" u="sng" dirty="0">
                <a:solidFill>
                  <a:schemeClr val="bg1"/>
                </a:solidFill>
              </a:rPr>
              <a:t>…..</a:t>
            </a:r>
            <a:endParaRPr lang="en-US" dirty="0">
              <a:solidFill>
                <a:schemeClr val="bg1"/>
              </a:solidFill>
            </a:endParaRPr>
          </a:p>
          <a:p>
            <a:pPr>
              <a:buClr>
                <a:schemeClr val="bg1"/>
              </a:buClr>
              <a:buFont typeface="Wingdings" panose="05000000000000000000" pitchFamily="2" charset="2"/>
              <a:buChar char="Ø"/>
            </a:pPr>
            <a:r>
              <a:rPr lang="en-US" dirty="0">
                <a:solidFill>
                  <a:schemeClr val="bg1"/>
                </a:solidFill>
              </a:rPr>
              <a:t>Operating systems: </a:t>
            </a:r>
            <a:r>
              <a:rPr lang="en-US" sz="2400" dirty="0">
                <a:solidFill>
                  <a:schemeClr val="bg1"/>
                </a:solidFill>
              </a:rPr>
              <a:t>VMS, Unix, DOS</a:t>
            </a:r>
            <a:endParaRPr lang="en-US" dirty="0">
              <a:solidFill>
                <a:schemeClr val="bg1"/>
              </a:solidFill>
            </a:endParaRPr>
          </a:p>
          <a:p>
            <a:pPr>
              <a:buClr>
                <a:schemeClr val="bg1"/>
              </a:buClr>
              <a:buFont typeface="Wingdings" panose="05000000000000000000" pitchFamily="2" charset="2"/>
              <a:buChar char="Ø"/>
            </a:pPr>
            <a:r>
              <a:rPr lang="en-US" dirty="0">
                <a:solidFill>
                  <a:schemeClr val="bg1"/>
                </a:solidFill>
              </a:rPr>
              <a:t>Network: </a:t>
            </a:r>
            <a:r>
              <a:rPr lang="en-US" sz="2400" dirty="0">
                <a:solidFill>
                  <a:schemeClr val="bg1"/>
                </a:solidFill>
              </a:rPr>
              <a:t>Token ring, TCP/IP</a:t>
            </a:r>
          </a:p>
          <a:p>
            <a:pPr>
              <a:buClr>
                <a:schemeClr val="bg1"/>
              </a:buClr>
              <a:buFont typeface="Wingdings" panose="05000000000000000000" pitchFamily="2" charset="2"/>
              <a:buChar char="Ø"/>
            </a:pPr>
            <a:r>
              <a:rPr lang="en-US" sz="2400" dirty="0">
                <a:solidFill>
                  <a:schemeClr val="bg1"/>
                </a:solidFill>
              </a:rPr>
              <a:t>Backplanes: PLC, CAMAC, VME/VMI</a:t>
            </a:r>
          </a:p>
          <a:p>
            <a:pPr>
              <a:buClr>
                <a:schemeClr val="bg1"/>
              </a:buClr>
              <a:buFont typeface="Wingdings" panose="05000000000000000000" pitchFamily="2" charset="2"/>
              <a:buChar char="Ø"/>
            </a:pPr>
            <a:endParaRPr lang="en-US" dirty="0">
              <a:solidFill>
                <a:schemeClr val="bg1"/>
              </a:solidFill>
            </a:endParaRPr>
          </a:p>
          <a:p>
            <a:pPr>
              <a:buClr>
                <a:schemeClr val="bg1"/>
              </a:buClr>
              <a:buFont typeface="Wingdings" panose="05000000000000000000" pitchFamily="2" charset="2"/>
              <a:buChar char="Ø"/>
            </a:pPr>
            <a:r>
              <a:rPr lang="en-US" dirty="0">
                <a:solidFill>
                  <a:schemeClr val="bg1"/>
                </a:solidFill>
              </a:rPr>
              <a:t>Shared Software</a:t>
            </a:r>
          </a:p>
          <a:p>
            <a:pPr lvl="1"/>
            <a:r>
              <a:rPr lang="en-US" dirty="0">
                <a:solidFill>
                  <a:schemeClr val="bg1"/>
                </a:solidFill>
              </a:rPr>
              <a:t>using a library from CERN (NODAL)</a:t>
            </a:r>
          </a:p>
          <a:p>
            <a:pPr lvl="1"/>
            <a:r>
              <a:rPr lang="en-US" dirty="0">
                <a:solidFill>
                  <a:schemeClr val="bg1"/>
                </a:solidFill>
              </a:rPr>
              <a:t>Purchasing software (</a:t>
            </a:r>
            <a:r>
              <a:rPr lang="en-US" dirty="0" err="1">
                <a:solidFill>
                  <a:schemeClr val="bg1"/>
                </a:solidFill>
              </a:rPr>
              <a:t>Vsystem</a:t>
            </a:r>
            <a:r>
              <a:rPr lang="en-US" dirty="0">
                <a:solidFill>
                  <a:schemeClr val="bg1"/>
                </a:solidFill>
              </a:rPr>
              <a:t> – from AT2 or VxWorks-LBL)</a:t>
            </a:r>
          </a:p>
          <a:p>
            <a:pPr lvl="1"/>
            <a:r>
              <a:rPr lang="en-US" dirty="0">
                <a:solidFill>
                  <a:schemeClr val="bg1"/>
                </a:solidFill>
              </a:rPr>
              <a:t>1988 workshop – first community-wide discussion of a network based 			toolkit approach</a:t>
            </a:r>
            <a:endParaRPr lang="en-US" sz="1600" dirty="0">
              <a:solidFill>
                <a:schemeClr val="bg1"/>
              </a:solidFill>
            </a:endParaRPr>
          </a:p>
        </p:txBody>
      </p:sp>
    </p:spTree>
    <p:extLst>
      <p:ext uri="{BB962C8B-B14F-4D97-AF65-F5344CB8AC3E}">
        <p14:creationId xmlns:p14="http://schemas.microsoft.com/office/powerpoint/2010/main" val="60832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08"/>
        <p:cNvGrpSpPr/>
        <p:nvPr/>
      </p:nvGrpSpPr>
      <p:grpSpPr>
        <a:xfrm>
          <a:off x="0" y="0"/>
          <a:ext cx="0" cy="0"/>
          <a:chOff x="0" y="0"/>
          <a:chExt cx="0" cy="0"/>
        </a:xfrm>
      </p:grpSpPr>
      <p:sp>
        <p:nvSpPr>
          <p:cNvPr id="109" name="Google Shape;109;g5fba45f57a_2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dirty="0">
                <a:solidFill>
                  <a:schemeClr val="lt1"/>
                </a:solidFill>
              </a:rPr>
              <a:t>Motivation Behind a Toolkit </a:t>
            </a:r>
            <a:r>
              <a:rPr lang="en-US" dirty="0" err="1">
                <a:solidFill>
                  <a:schemeClr val="lt1"/>
                </a:solidFill>
              </a:rPr>
              <a:t>Architeture</a:t>
            </a:r>
            <a:endParaRPr dirty="0"/>
          </a:p>
        </p:txBody>
      </p:sp>
      <p:sp>
        <p:nvSpPr>
          <p:cNvPr id="110" name="Google Shape;110;g5fba45f57a_2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800"/>
              <a:buChar char="•"/>
            </a:pPr>
            <a:r>
              <a:rPr lang="en-US" dirty="0">
                <a:solidFill>
                  <a:schemeClr val="lt1"/>
                </a:solidFill>
              </a:rPr>
              <a:t>Distributed and Scalable Control System – </a:t>
            </a:r>
            <a:r>
              <a:rPr lang="en-US" dirty="0">
                <a:solidFill>
                  <a:srgbClr val="00B0F0"/>
                </a:solidFill>
              </a:rPr>
              <a:t>SCADA for Science</a:t>
            </a:r>
          </a:p>
          <a:p>
            <a:pPr marL="228600" lvl="0" indent="-228600" algn="l" rtl="0">
              <a:lnSpc>
                <a:spcPct val="90000"/>
              </a:lnSpc>
              <a:spcBef>
                <a:spcPts val="0"/>
              </a:spcBef>
              <a:spcAft>
                <a:spcPts val="0"/>
              </a:spcAft>
              <a:buClr>
                <a:schemeClr val="lt1"/>
              </a:buClr>
              <a:buSzPts val="2800"/>
              <a:buChar char="•"/>
            </a:pPr>
            <a:endParaRPr dirty="0"/>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Reduce programming by 85%</a:t>
            </a:r>
          </a:p>
          <a:p>
            <a:pPr marL="228600" lvl="0" indent="-228600" algn="l" rtl="0">
              <a:lnSpc>
                <a:spcPct val="90000"/>
              </a:lnSpc>
              <a:spcBef>
                <a:spcPts val="1000"/>
              </a:spcBef>
              <a:spcAft>
                <a:spcPts val="0"/>
              </a:spcAft>
              <a:buClr>
                <a:schemeClr val="lt1"/>
              </a:buClr>
              <a:buSzPts val="2800"/>
              <a:buChar char="•"/>
            </a:pPr>
            <a:endParaRPr dirty="0"/>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High Performance / Scalable to 100k PVs</a:t>
            </a:r>
          </a:p>
          <a:p>
            <a:pPr marL="228600" lvl="0" indent="-228600" algn="l" rtl="0">
              <a:lnSpc>
                <a:spcPct val="90000"/>
              </a:lnSpc>
              <a:spcBef>
                <a:spcPts val="1000"/>
              </a:spcBef>
              <a:spcAft>
                <a:spcPts val="0"/>
              </a:spcAft>
              <a:buClr>
                <a:schemeClr val="lt1"/>
              </a:buClr>
              <a:buSzPts val="2800"/>
              <a:buChar char="•"/>
            </a:pPr>
            <a:endParaRPr dirty="0"/>
          </a:p>
          <a:p>
            <a:pPr marL="228600" lvl="0" indent="-228600" algn="l" rtl="0">
              <a:lnSpc>
                <a:spcPct val="90000"/>
              </a:lnSpc>
              <a:spcBef>
                <a:spcPts val="1000"/>
              </a:spcBef>
              <a:spcAft>
                <a:spcPts val="0"/>
              </a:spcAft>
              <a:buClr>
                <a:schemeClr val="lt1"/>
              </a:buClr>
              <a:buSzPts val="2800"/>
              <a:buChar char="•"/>
            </a:pPr>
            <a:r>
              <a:rPr lang="en-US" dirty="0">
                <a:solidFill>
                  <a:schemeClr val="lt1"/>
                </a:solidFill>
              </a:rPr>
              <a:t>Expandable / Flexible – </a:t>
            </a:r>
            <a:r>
              <a:rPr lang="en-US" dirty="0">
                <a:solidFill>
                  <a:srgbClr val="00B0F0"/>
                </a:solidFill>
              </a:rPr>
              <a:t>Well defined APIs so each lab could expand it</a:t>
            </a:r>
          </a:p>
          <a:p>
            <a:pPr marL="228600" lvl="0" indent="-228600" algn="l" rtl="0">
              <a:lnSpc>
                <a:spcPct val="90000"/>
              </a:lnSpc>
              <a:spcBef>
                <a:spcPts val="1000"/>
              </a:spcBef>
              <a:spcAft>
                <a:spcPts val="0"/>
              </a:spcAft>
              <a:buClr>
                <a:schemeClr val="lt1"/>
              </a:buClr>
              <a:buSzPts val="2800"/>
              <a:buChar char="•"/>
            </a:pPr>
            <a:endParaRPr lang="en-US" dirty="0">
              <a:solidFill>
                <a:schemeClr val="bg1"/>
              </a:solidFill>
            </a:endParaRPr>
          </a:p>
          <a:p>
            <a:pPr marL="228600" lvl="0" indent="-228600" algn="l" rtl="0">
              <a:lnSpc>
                <a:spcPct val="90000"/>
              </a:lnSpc>
              <a:spcBef>
                <a:spcPts val="1000"/>
              </a:spcBef>
              <a:spcAft>
                <a:spcPts val="0"/>
              </a:spcAft>
              <a:buClr>
                <a:schemeClr val="lt1"/>
              </a:buClr>
              <a:buSzPts val="2800"/>
              <a:buChar char="•"/>
            </a:pPr>
            <a:r>
              <a:rPr lang="en-US" dirty="0">
                <a:solidFill>
                  <a:schemeClr val="bg1"/>
                </a:solidFill>
              </a:rPr>
              <a:t>Robust - fail safely</a:t>
            </a:r>
            <a:endParaRPr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08">
          <a:extLst>
            <a:ext uri="{FF2B5EF4-FFF2-40B4-BE49-F238E27FC236}">
              <a16:creationId xmlns:a16="http://schemas.microsoft.com/office/drawing/2014/main" id="{13ABF2CA-1E7B-BCD2-C892-4C244FE992C7}"/>
            </a:ext>
          </a:extLst>
        </p:cNvPr>
        <p:cNvGrpSpPr/>
        <p:nvPr/>
      </p:nvGrpSpPr>
      <p:grpSpPr>
        <a:xfrm>
          <a:off x="0" y="0"/>
          <a:ext cx="0" cy="0"/>
          <a:chOff x="0" y="0"/>
          <a:chExt cx="0" cy="0"/>
        </a:xfrm>
      </p:grpSpPr>
      <p:pic>
        <p:nvPicPr>
          <p:cNvPr id="5" name="Picture 4" descr="A group of people sitting in chairs&#10;&#10;AI-generated content may be incorrect.">
            <a:extLst>
              <a:ext uri="{FF2B5EF4-FFF2-40B4-BE49-F238E27FC236}">
                <a16:creationId xmlns:a16="http://schemas.microsoft.com/office/drawing/2014/main" id="{369779F5-9E10-5AA5-1FD7-CFB6ADE27958}"/>
              </a:ext>
            </a:extLst>
          </p:cNvPr>
          <p:cNvPicPr>
            <a:picLocks noChangeAspect="1"/>
          </p:cNvPicPr>
          <p:nvPr/>
        </p:nvPicPr>
        <p:blipFill>
          <a:blip r:embed="rId3"/>
          <a:srcRect l="3247" t="3617" r="11170" b="12232"/>
          <a:stretch/>
        </p:blipFill>
        <p:spPr>
          <a:xfrm>
            <a:off x="8441302" y="375285"/>
            <a:ext cx="3750698" cy="2646326"/>
          </a:xfrm>
          <a:prstGeom prst="rect">
            <a:avLst/>
          </a:prstGeom>
        </p:spPr>
      </p:pic>
      <p:pic>
        <p:nvPicPr>
          <p:cNvPr id="3" name="Picture 2" descr="A person sitting at a desk with papers&#10;&#10;AI-generated content may be incorrect.">
            <a:extLst>
              <a:ext uri="{FF2B5EF4-FFF2-40B4-BE49-F238E27FC236}">
                <a16:creationId xmlns:a16="http://schemas.microsoft.com/office/drawing/2014/main" id="{E0E21A45-0379-8158-2D6E-8D1D1AFF56EB}"/>
              </a:ext>
            </a:extLst>
          </p:cNvPr>
          <p:cNvPicPr>
            <a:picLocks noChangeAspect="1"/>
          </p:cNvPicPr>
          <p:nvPr/>
        </p:nvPicPr>
        <p:blipFill>
          <a:blip r:embed="rId4"/>
          <a:srcRect l="-4198" r="3522" b="23367"/>
          <a:stretch/>
        </p:blipFill>
        <p:spPr>
          <a:xfrm>
            <a:off x="9328001" y="2251884"/>
            <a:ext cx="2706766" cy="3143075"/>
          </a:xfrm>
          <a:prstGeom prst="rect">
            <a:avLst/>
          </a:prstGeom>
        </p:spPr>
      </p:pic>
      <p:sp>
        <p:nvSpPr>
          <p:cNvPr id="109" name="Google Shape;109;g5fba45f57a_2_0">
            <a:extLst>
              <a:ext uri="{FF2B5EF4-FFF2-40B4-BE49-F238E27FC236}">
                <a16:creationId xmlns:a16="http://schemas.microsoft.com/office/drawing/2014/main" id="{43AE5129-7493-CFC0-BC0B-9CA58EEC8E53}"/>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dirty="0">
                <a:solidFill>
                  <a:schemeClr val="bg1"/>
                </a:solidFill>
              </a:rPr>
              <a:t>Genesis: 1989 ICLAPECS at TRIUMF</a:t>
            </a:r>
            <a:endParaRPr dirty="0">
              <a:solidFill>
                <a:schemeClr val="bg1"/>
              </a:solidFill>
            </a:endParaRPr>
          </a:p>
        </p:txBody>
      </p:sp>
      <p:sp>
        <p:nvSpPr>
          <p:cNvPr id="110" name="Google Shape;110;g5fba45f57a_2_0">
            <a:extLst>
              <a:ext uri="{FF2B5EF4-FFF2-40B4-BE49-F238E27FC236}">
                <a16:creationId xmlns:a16="http://schemas.microsoft.com/office/drawing/2014/main" id="{9F44D7AA-5DA5-F2B3-556E-AEB964731684}"/>
              </a:ext>
            </a:extLst>
          </p:cNvPr>
          <p:cNvSpPr txBox="1">
            <a:spLocks noGrp="1"/>
          </p:cNvSpPr>
          <p:nvPr>
            <p:ph type="body" idx="1"/>
          </p:nvPr>
        </p:nvSpPr>
        <p:spPr>
          <a:xfrm>
            <a:off x="588818" y="1690825"/>
            <a:ext cx="10515600" cy="4959357"/>
          </a:xfrm>
          <a:prstGeom prst="rect">
            <a:avLst/>
          </a:prstGeom>
          <a:noFill/>
          <a:ln>
            <a:noFill/>
          </a:ln>
        </p:spPr>
        <p:txBody>
          <a:bodyPr spcFirstLastPara="1" wrap="square" lIns="91425" tIns="45700" rIns="91425" bIns="45700" anchor="t" anchorCtr="0">
            <a:noAutofit/>
          </a:bodyPr>
          <a:lstStyle/>
          <a:p>
            <a:r>
              <a:rPr lang="en-US" dirty="0">
                <a:solidFill>
                  <a:schemeClr val="bg1"/>
                </a:solidFill>
              </a:rPr>
              <a:t>Many toolkit papers from GTA/LANL (star wars)</a:t>
            </a:r>
          </a:p>
          <a:p>
            <a:endParaRPr lang="en-US" dirty="0">
              <a:solidFill>
                <a:schemeClr val="bg1"/>
              </a:solidFill>
            </a:endParaRPr>
          </a:p>
          <a:p>
            <a:r>
              <a:rPr lang="en-US" dirty="0">
                <a:solidFill>
                  <a:srgbClr val="00B0F0"/>
                </a:solidFill>
              </a:rPr>
              <a:t>Mike Thuot (LANL), Marty Knott, Bill McDowell (ANL) discuss leveraging off of the GTA work</a:t>
            </a:r>
          </a:p>
          <a:p>
            <a:endParaRPr lang="en-US" dirty="0">
              <a:solidFill>
                <a:srgbClr val="00B0F0"/>
              </a:solidFill>
            </a:endParaRPr>
          </a:p>
          <a:p>
            <a:r>
              <a:rPr lang="en-US" dirty="0">
                <a:solidFill>
                  <a:srgbClr val="00B0F0"/>
                </a:solidFill>
              </a:rPr>
              <a:t>1990 Marty Kraimer spends 6 months at LANL – evaluating code.</a:t>
            </a:r>
          </a:p>
          <a:p>
            <a:endParaRPr lang="en-US" dirty="0">
              <a:solidFill>
                <a:srgbClr val="00B0F0"/>
              </a:solidFill>
            </a:endParaRPr>
          </a:p>
          <a:p>
            <a:r>
              <a:rPr lang="en-US" dirty="0">
                <a:solidFill>
                  <a:schemeClr val="bg1"/>
                </a:solidFill>
              </a:rPr>
              <a:t>1990 A collaboration is formed – a new name is given:</a:t>
            </a:r>
          </a:p>
          <a:p>
            <a:pPr marL="114300" indent="0">
              <a:buNone/>
            </a:pPr>
            <a:r>
              <a:rPr lang="en-US" dirty="0">
                <a:solidFill>
                  <a:srgbClr val="00B0F0"/>
                </a:solidFill>
              </a:rPr>
              <a:t>Experimental Physics and Industrial Control System (EPICS</a:t>
            </a:r>
            <a:r>
              <a:rPr lang="en-US" dirty="0">
                <a:solidFill>
                  <a:schemeClr val="bg1"/>
                </a:solidFill>
              </a:rPr>
              <a:t>)</a:t>
            </a:r>
            <a:endParaRPr sz="1600" dirty="0">
              <a:solidFill>
                <a:schemeClr val="bg1"/>
              </a:solidFill>
            </a:endParaRPr>
          </a:p>
        </p:txBody>
      </p:sp>
      <p:pic>
        <p:nvPicPr>
          <p:cNvPr id="4" name="Picture 3" descr="A group of men posing for a photo&#10;&#10;AI-generated content may be incorrect.">
            <a:extLst>
              <a:ext uri="{FF2B5EF4-FFF2-40B4-BE49-F238E27FC236}">
                <a16:creationId xmlns:a16="http://schemas.microsoft.com/office/drawing/2014/main" id="{751524B2-7E14-3318-4CC2-0F08FE52C637}"/>
              </a:ext>
            </a:extLst>
          </p:cNvPr>
          <p:cNvPicPr>
            <a:picLocks noChangeAspect="1"/>
          </p:cNvPicPr>
          <p:nvPr/>
        </p:nvPicPr>
        <p:blipFill>
          <a:blip r:embed="rId5"/>
          <a:srcRect l="37173" t="9614" r="43323" b="50711"/>
          <a:stretch/>
        </p:blipFill>
        <p:spPr>
          <a:xfrm>
            <a:off x="9479280" y="4679020"/>
            <a:ext cx="1483360" cy="2147093"/>
          </a:xfrm>
          <a:prstGeom prst="rect">
            <a:avLst/>
          </a:prstGeom>
        </p:spPr>
      </p:pic>
    </p:spTree>
    <p:extLst>
      <p:ext uri="{BB962C8B-B14F-4D97-AF65-F5344CB8AC3E}">
        <p14:creationId xmlns:p14="http://schemas.microsoft.com/office/powerpoint/2010/main" val="451842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93"/>
        <p:cNvGrpSpPr/>
        <p:nvPr/>
      </p:nvGrpSpPr>
      <p:grpSpPr>
        <a:xfrm>
          <a:off x="0" y="0"/>
          <a:ext cx="0" cy="0"/>
          <a:chOff x="0" y="0"/>
          <a:chExt cx="0" cy="0"/>
        </a:xfrm>
      </p:grpSpPr>
      <p:pic>
        <p:nvPicPr>
          <p:cNvPr id="3" name="Picture 2" descr="A group of men standing outside of a building&#10;&#10;AI-generated content may be incorrect.">
            <a:extLst>
              <a:ext uri="{FF2B5EF4-FFF2-40B4-BE49-F238E27FC236}">
                <a16:creationId xmlns:a16="http://schemas.microsoft.com/office/drawing/2014/main" id="{4A132E68-D3A3-68FE-8DF5-B5F6E870676D}"/>
              </a:ext>
            </a:extLst>
          </p:cNvPr>
          <p:cNvPicPr>
            <a:picLocks noChangeAspect="1"/>
          </p:cNvPicPr>
          <p:nvPr/>
        </p:nvPicPr>
        <p:blipFill>
          <a:blip r:embed="rId3"/>
          <a:srcRect l="5001" t="12192" r="9492" b="14797"/>
          <a:stretch/>
        </p:blipFill>
        <p:spPr>
          <a:xfrm>
            <a:off x="6986956" y="149289"/>
            <a:ext cx="5203195" cy="3004457"/>
          </a:xfrm>
          <a:prstGeom prst="rect">
            <a:avLst/>
          </a:prstGeom>
        </p:spPr>
      </p:pic>
      <p:pic>
        <p:nvPicPr>
          <p:cNvPr id="2" name="Picture 1">
            <a:extLst>
              <a:ext uri="{FF2B5EF4-FFF2-40B4-BE49-F238E27FC236}">
                <a16:creationId xmlns:a16="http://schemas.microsoft.com/office/drawing/2014/main" id="{1C1BF093-E343-482D-0838-9F2F78AA1A99}"/>
              </a:ext>
            </a:extLst>
          </p:cNvPr>
          <p:cNvPicPr>
            <a:picLocks noChangeAspect="1"/>
          </p:cNvPicPr>
          <p:nvPr/>
        </p:nvPicPr>
        <p:blipFill>
          <a:blip r:embed="rId4"/>
          <a:stretch>
            <a:fillRect/>
          </a:stretch>
        </p:blipFill>
        <p:spPr>
          <a:xfrm>
            <a:off x="48491" y="1552443"/>
            <a:ext cx="7524661" cy="5087348"/>
          </a:xfrm>
          <a:prstGeom prst="rect">
            <a:avLst/>
          </a:prstGeom>
        </p:spPr>
      </p:pic>
      <p:sp>
        <p:nvSpPr>
          <p:cNvPr id="94" name="Google Shape;9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dirty="0">
                <a:solidFill>
                  <a:schemeClr val="lt1"/>
                </a:solidFill>
              </a:rPr>
              <a:t>Distribution of EPICS</a:t>
            </a:r>
            <a:endParaRPr dirty="0"/>
          </a:p>
        </p:txBody>
      </p:sp>
      <p:sp>
        <p:nvSpPr>
          <p:cNvPr id="95" name="Google Shape;95;p3"/>
          <p:cNvSpPr txBox="1">
            <a:spLocks noGrp="1"/>
          </p:cNvSpPr>
          <p:nvPr>
            <p:ph type="body" idx="1"/>
          </p:nvPr>
        </p:nvSpPr>
        <p:spPr>
          <a:xfrm>
            <a:off x="7621643" y="2288453"/>
            <a:ext cx="4570357" cy="4351338"/>
          </a:xfrm>
          <a:prstGeom prst="rect">
            <a:avLst/>
          </a:prstGeom>
          <a:noFill/>
          <a:ln>
            <a:noFill/>
          </a:ln>
        </p:spPr>
        <p:txBody>
          <a:bodyPr spcFirstLastPara="1" wrap="square" lIns="91425" tIns="45700" rIns="91425" bIns="45700" anchor="t" anchorCtr="0">
            <a:normAutofit fontScale="77500" lnSpcReduction="20000"/>
          </a:bodyPr>
          <a:lstStyle/>
          <a:p>
            <a:pPr marL="228600" lvl="0" indent="-165100" algn="l" rtl="0">
              <a:lnSpc>
                <a:spcPct val="90000"/>
              </a:lnSpc>
              <a:spcBef>
                <a:spcPts val="1000"/>
              </a:spcBef>
              <a:spcAft>
                <a:spcPts val="0"/>
              </a:spcAft>
              <a:buClr>
                <a:schemeClr val="lt1"/>
              </a:buClr>
              <a:buSzPts val="1800"/>
              <a:buChar char="•"/>
            </a:pPr>
            <a:r>
              <a:rPr lang="en-US" dirty="0">
                <a:solidFill>
                  <a:srgbClr val="00B0F0"/>
                </a:solidFill>
              </a:rPr>
              <a:t>Initially required signed license agreement – 5-ish in 1993</a:t>
            </a:r>
          </a:p>
          <a:p>
            <a:pPr marL="228600" lvl="0" indent="-165100" algn="l" rtl="0">
              <a:lnSpc>
                <a:spcPct val="90000"/>
              </a:lnSpc>
              <a:spcBef>
                <a:spcPts val="1000"/>
              </a:spcBef>
              <a:spcAft>
                <a:spcPts val="0"/>
              </a:spcAft>
              <a:buClr>
                <a:schemeClr val="lt1"/>
              </a:buClr>
              <a:buSzPts val="1800"/>
              <a:buChar char="•"/>
            </a:pPr>
            <a:r>
              <a:rPr lang="en-US" dirty="0">
                <a:solidFill>
                  <a:srgbClr val="00B0F0"/>
                </a:solidFill>
              </a:rPr>
              <a:t>1991 – 3 commercial licensees: Tate, Kinetic Systems, Hathaway</a:t>
            </a:r>
          </a:p>
          <a:p>
            <a:pPr marL="228600" indent="-165100">
              <a:buClr>
                <a:schemeClr val="lt1"/>
              </a:buClr>
            </a:pPr>
            <a:r>
              <a:rPr lang="en-US" dirty="0">
                <a:solidFill>
                  <a:srgbClr val="00B0F0"/>
                </a:solidFill>
              </a:rPr>
              <a:t>Up to 2004 there were 100+ sites</a:t>
            </a:r>
            <a:endParaRPr dirty="0">
              <a:solidFill>
                <a:srgbClr val="00B0F0"/>
              </a:solidFill>
            </a:endParaRPr>
          </a:p>
          <a:p>
            <a:pPr marL="228600" lvl="0" indent="-165100" algn="l" rtl="0">
              <a:lnSpc>
                <a:spcPct val="90000"/>
              </a:lnSpc>
              <a:spcBef>
                <a:spcPts val="1000"/>
              </a:spcBef>
              <a:spcAft>
                <a:spcPts val="0"/>
              </a:spcAft>
              <a:buClr>
                <a:schemeClr val="lt1"/>
              </a:buClr>
              <a:buSzPts val="1800"/>
              <a:buChar char="•"/>
            </a:pPr>
            <a:r>
              <a:rPr lang="en-US" dirty="0">
                <a:solidFill>
                  <a:srgbClr val="00B0F0"/>
                </a:solidFill>
              </a:rPr>
              <a:t>Since 2004 free, open source</a:t>
            </a:r>
            <a:endParaRPr dirty="0">
              <a:solidFill>
                <a:srgbClr val="00B0F0"/>
              </a:solidFill>
            </a:endParaRPr>
          </a:p>
          <a:p>
            <a:pPr marL="0" lvl="0" indent="0" algn="l" rtl="0">
              <a:lnSpc>
                <a:spcPct val="90000"/>
              </a:lnSpc>
              <a:spcBef>
                <a:spcPts val="1000"/>
              </a:spcBef>
              <a:spcAft>
                <a:spcPts val="0"/>
              </a:spcAft>
              <a:buNone/>
            </a:pPr>
            <a:endParaRPr dirty="0">
              <a:solidFill>
                <a:schemeClr val="lt1"/>
              </a:solidFill>
            </a:endParaRPr>
          </a:p>
          <a:p>
            <a:pPr marL="0" lvl="0" indent="0" algn="l" rtl="0">
              <a:lnSpc>
                <a:spcPct val="90000"/>
              </a:lnSpc>
              <a:spcBef>
                <a:spcPts val="1000"/>
              </a:spcBef>
              <a:spcAft>
                <a:spcPts val="0"/>
              </a:spcAft>
              <a:buNone/>
            </a:pPr>
            <a:r>
              <a:rPr lang="en-US" dirty="0">
                <a:solidFill>
                  <a:schemeClr val="lt1"/>
                </a:solidFill>
              </a:rPr>
              <a:t>⇒ We have given up trying to track who is using EPICS.</a:t>
            </a:r>
            <a:br>
              <a:rPr lang="en-US" dirty="0">
                <a:solidFill>
                  <a:schemeClr val="lt1"/>
                </a:solidFill>
              </a:rPr>
            </a:br>
            <a:r>
              <a:rPr lang="en-US" dirty="0">
                <a:solidFill>
                  <a:schemeClr val="lt1"/>
                </a:solidFill>
              </a:rPr>
              <a:t>     Its success is based on loose collaboration of volunteers</a:t>
            </a:r>
          </a:p>
          <a:p>
            <a:pPr marL="0" lvl="0" indent="0" algn="l" rtl="0">
              <a:lnSpc>
                <a:spcPct val="90000"/>
              </a:lnSpc>
              <a:spcBef>
                <a:spcPts val="1000"/>
              </a:spcBef>
              <a:spcAft>
                <a:spcPts val="0"/>
              </a:spcAft>
              <a:buNone/>
            </a:pPr>
            <a:r>
              <a:rPr lang="en-US" dirty="0">
                <a:solidFill>
                  <a:schemeClr val="lt1"/>
                </a:solidFill>
              </a:rPr>
              <a:t>     Please enter your facility on https://epics-controls.org/epics-users/projects/</a:t>
            </a:r>
            <a:endParaRPr dirty="0">
              <a:solidFill>
                <a:schemeClr val="lt1"/>
              </a:solidFill>
            </a:endParaRPr>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93">
          <a:extLst>
            <a:ext uri="{FF2B5EF4-FFF2-40B4-BE49-F238E27FC236}">
              <a16:creationId xmlns:a16="http://schemas.microsoft.com/office/drawing/2014/main" id="{83A6481D-F879-07EF-FD69-69DEC70660C0}"/>
            </a:ext>
          </a:extLst>
        </p:cNvPr>
        <p:cNvGrpSpPr/>
        <p:nvPr/>
      </p:nvGrpSpPr>
      <p:grpSpPr>
        <a:xfrm>
          <a:off x="0" y="0"/>
          <a:ext cx="0" cy="0"/>
          <a:chOff x="0" y="0"/>
          <a:chExt cx="0" cy="0"/>
        </a:xfrm>
      </p:grpSpPr>
      <p:pic>
        <p:nvPicPr>
          <p:cNvPr id="3" name="Picture 2" descr="A group of men standing outside of a building&#10;&#10;AI-generated content may be incorrect.">
            <a:extLst>
              <a:ext uri="{FF2B5EF4-FFF2-40B4-BE49-F238E27FC236}">
                <a16:creationId xmlns:a16="http://schemas.microsoft.com/office/drawing/2014/main" id="{2FDCE5D7-B094-60FD-4096-18296ADF1A0C}"/>
              </a:ext>
            </a:extLst>
          </p:cNvPr>
          <p:cNvPicPr>
            <a:picLocks noChangeAspect="1"/>
          </p:cNvPicPr>
          <p:nvPr/>
        </p:nvPicPr>
        <p:blipFill>
          <a:blip r:embed="rId3"/>
          <a:srcRect l="5001" t="12192" r="9492" b="14797"/>
          <a:stretch/>
        </p:blipFill>
        <p:spPr>
          <a:xfrm>
            <a:off x="6986956" y="149289"/>
            <a:ext cx="5203195" cy="3004457"/>
          </a:xfrm>
          <a:prstGeom prst="rect">
            <a:avLst/>
          </a:prstGeom>
        </p:spPr>
      </p:pic>
      <p:pic>
        <p:nvPicPr>
          <p:cNvPr id="2" name="Picture 1">
            <a:extLst>
              <a:ext uri="{FF2B5EF4-FFF2-40B4-BE49-F238E27FC236}">
                <a16:creationId xmlns:a16="http://schemas.microsoft.com/office/drawing/2014/main" id="{E6210FA1-545F-2451-C938-733D6B052D31}"/>
              </a:ext>
            </a:extLst>
          </p:cNvPr>
          <p:cNvPicPr>
            <a:picLocks noChangeAspect="1"/>
          </p:cNvPicPr>
          <p:nvPr/>
        </p:nvPicPr>
        <p:blipFill>
          <a:blip r:embed="rId4"/>
          <a:stretch>
            <a:fillRect/>
          </a:stretch>
        </p:blipFill>
        <p:spPr>
          <a:xfrm>
            <a:off x="48491" y="1552443"/>
            <a:ext cx="7524661" cy="5087348"/>
          </a:xfrm>
          <a:prstGeom prst="rect">
            <a:avLst/>
          </a:prstGeom>
        </p:spPr>
      </p:pic>
      <p:sp>
        <p:nvSpPr>
          <p:cNvPr id="94" name="Google Shape;94;p3">
            <a:extLst>
              <a:ext uri="{FF2B5EF4-FFF2-40B4-BE49-F238E27FC236}">
                <a16:creationId xmlns:a16="http://schemas.microsoft.com/office/drawing/2014/main" id="{57F93549-6DE8-76B3-799B-7E523B89D8A2}"/>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dirty="0">
                <a:solidFill>
                  <a:schemeClr val="lt1"/>
                </a:solidFill>
              </a:rPr>
              <a:t>Distribution of EPICS</a:t>
            </a:r>
            <a:endParaRPr dirty="0"/>
          </a:p>
        </p:txBody>
      </p:sp>
      <p:sp>
        <p:nvSpPr>
          <p:cNvPr id="95" name="Google Shape;95;p3">
            <a:extLst>
              <a:ext uri="{FF2B5EF4-FFF2-40B4-BE49-F238E27FC236}">
                <a16:creationId xmlns:a16="http://schemas.microsoft.com/office/drawing/2014/main" id="{226103AE-01E0-5A1C-13A2-F9C32CA6AF30}"/>
              </a:ext>
            </a:extLst>
          </p:cNvPr>
          <p:cNvSpPr txBox="1">
            <a:spLocks noGrp="1"/>
          </p:cNvSpPr>
          <p:nvPr>
            <p:ph type="body" idx="1"/>
          </p:nvPr>
        </p:nvSpPr>
        <p:spPr>
          <a:xfrm>
            <a:off x="7621643" y="2288453"/>
            <a:ext cx="4570357" cy="4351338"/>
          </a:xfrm>
          <a:prstGeom prst="rect">
            <a:avLst/>
          </a:prstGeom>
          <a:noFill/>
          <a:ln>
            <a:noFill/>
          </a:ln>
        </p:spPr>
        <p:txBody>
          <a:bodyPr spcFirstLastPara="1" wrap="square" lIns="91425" tIns="45700" rIns="91425" bIns="45700" anchor="t" anchorCtr="0">
            <a:normAutofit fontScale="77500" lnSpcReduction="20000"/>
          </a:bodyPr>
          <a:lstStyle/>
          <a:p>
            <a:pPr marL="228600" lvl="0" indent="-165100" algn="l" rtl="0">
              <a:lnSpc>
                <a:spcPct val="90000"/>
              </a:lnSpc>
              <a:spcBef>
                <a:spcPts val="1000"/>
              </a:spcBef>
              <a:spcAft>
                <a:spcPts val="0"/>
              </a:spcAft>
              <a:buClr>
                <a:schemeClr val="lt1"/>
              </a:buClr>
              <a:buSzPts val="1800"/>
              <a:buChar char="•"/>
            </a:pPr>
            <a:r>
              <a:rPr lang="en-US" dirty="0">
                <a:solidFill>
                  <a:srgbClr val="00B0F0"/>
                </a:solidFill>
              </a:rPr>
              <a:t>Initially required signed license agreement – 5-ish in 1993</a:t>
            </a:r>
          </a:p>
          <a:p>
            <a:pPr marL="228600" lvl="0" indent="-165100" algn="l" rtl="0">
              <a:lnSpc>
                <a:spcPct val="90000"/>
              </a:lnSpc>
              <a:spcBef>
                <a:spcPts val="1000"/>
              </a:spcBef>
              <a:spcAft>
                <a:spcPts val="0"/>
              </a:spcAft>
              <a:buClr>
                <a:schemeClr val="lt1"/>
              </a:buClr>
              <a:buSzPts val="1800"/>
              <a:buChar char="•"/>
            </a:pPr>
            <a:r>
              <a:rPr lang="en-US" dirty="0">
                <a:solidFill>
                  <a:srgbClr val="00B0F0"/>
                </a:solidFill>
              </a:rPr>
              <a:t>1991 – 3 commercial licensees: Tate, Kinetic Systems, Hathaway</a:t>
            </a:r>
          </a:p>
          <a:p>
            <a:pPr marL="228600" indent="-165100">
              <a:buClr>
                <a:schemeClr val="lt1"/>
              </a:buClr>
            </a:pPr>
            <a:r>
              <a:rPr lang="en-US" dirty="0">
                <a:solidFill>
                  <a:srgbClr val="00B0F0"/>
                </a:solidFill>
              </a:rPr>
              <a:t>Up to 2004 there were 100+ sites</a:t>
            </a:r>
            <a:endParaRPr dirty="0">
              <a:solidFill>
                <a:srgbClr val="00B0F0"/>
              </a:solidFill>
            </a:endParaRPr>
          </a:p>
          <a:p>
            <a:pPr marL="228600" lvl="0" indent="-165100" algn="l" rtl="0">
              <a:lnSpc>
                <a:spcPct val="90000"/>
              </a:lnSpc>
              <a:spcBef>
                <a:spcPts val="1000"/>
              </a:spcBef>
              <a:spcAft>
                <a:spcPts val="0"/>
              </a:spcAft>
              <a:buClr>
                <a:schemeClr val="lt1"/>
              </a:buClr>
              <a:buSzPts val="1800"/>
              <a:buChar char="•"/>
            </a:pPr>
            <a:r>
              <a:rPr lang="en-US" dirty="0">
                <a:solidFill>
                  <a:srgbClr val="00B0F0"/>
                </a:solidFill>
              </a:rPr>
              <a:t>Since 2004 free, open source</a:t>
            </a:r>
            <a:endParaRPr dirty="0">
              <a:solidFill>
                <a:srgbClr val="00B0F0"/>
              </a:solidFill>
            </a:endParaRPr>
          </a:p>
          <a:p>
            <a:pPr marL="0" lvl="0" indent="0" algn="l" rtl="0">
              <a:lnSpc>
                <a:spcPct val="90000"/>
              </a:lnSpc>
              <a:spcBef>
                <a:spcPts val="1000"/>
              </a:spcBef>
              <a:spcAft>
                <a:spcPts val="0"/>
              </a:spcAft>
              <a:buNone/>
            </a:pPr>
            <a:endParaRPr dirty="0">
              <a:solidFill>
                <a:schemeClr val="lt1"/>
              </a:solidFill>
            </a:endParaRPr>
          </a:p>
          <a:p>
            <a:pPr marL="0" lvl="0" indent="0" algn="l" rtl="0">
              <a:lnSpc>
                <a:spcPct val="90000"/>
              </a:lnSpc>
              <a:spcBef>
                <a:spcPts val="1000"/>
              </a:spcBef>
              <a:spcAft>
                <a:spcPts val="0"/>
              </a:spcAft>
              <a:buNone/>
            </a:pPr>
            <a:r>
              <a:rPr lang="en-US" dirty="0">
                <a:solidFill>
                  <a:schemeClr val="lt1"/>
                </a:solidFill>
              </a:rPr>
              <a:t>⇒ We have given up trying to track who is using EPICS.</a:t>
            </a:r>
            <a:br>
              <a:rPr lang="en-US" dirty="0">
                <a:solidFill>
                  <a:schemeClr val="lt1"/>
                </a:solidFill>
              </a:rPr>
            </a:br>
            <a:r>
              <a:rPr lang="en-US" dirty="0">
                <a:solidFill>
                  <a:schemeClr val="lt1"/>
                </a:solidFill>
              </a:rPr>
              <a:t>     Its success is based on loose collaboration of volunteers</a:t>
            </a:r>
          </a:p>
          <a:p>
            <a:pPr marL="0" lvl="0" indent="0" algn="l" rtl="0">
              <a:lnSpc>
                <a:spcPct val="90000"/>
              </a:lnSpc>
              <a:spcBef>
                <a:spcPts val="1000"/>
              </a:spcBef>
              <a:spcAft>
                <a:spcPts val="0"/>
              </a:spcAft>
              <a:buNone/>
            </a:pPr>
            <a:r>
              <a:rPr lang="en-US" dirty="0">
                <a:solidFill>
                  <a:schemeClr val="lt1"/>
                </a:solidFill>
              </a:rPr>
              <a:t>     Please enter your facility on https://epics-controls.org/epics-users/projects/</a:t>
            </a:r>
            <a:endParaRPr dirty="0">
              <a:solidFill>
                <a:schemeClr val="lt1"/>
              </a:solidFill>
            </a:endParaRPr>
          </a:p>
          <a:p>
            <a:pPr marL="228600" lvl="0" indent="-50800" algn="l" rtl="0">
              <a:lnSpc>
                <a:spcPct val="90000"/>
              </a:lnSpc>
              <a:spcBef>
                <a:spcPts val="1000"/>
              </a:spcBef>
              <a:spcAft>
                <a:spcPts val="0"/>
              </a:spcAft>
              <a:buClr>
                <a:schemeClr val="dk1"/>
              </a:buClr>
              <a:buSzPts val="2800"/>
              <a:buNone/>
            </a:pPr>
            <a:endParaRPr dirty="0"/>
          </a:p>
        </p:txBody>
      </p:sp>
      <p:pic>
        <p:nvPicPr>
          <p:cNvPr id="4098" name="Picture 2">
            <a:extLst>
              <a:ext uri="{FF2B5EF4-FFF2-40B4-BE49-F238E27FC236}">
                <a16:creationId xmlns:a16="http://schemas.microsoft.com/office/drawing/2014/main" id="{81043F64-C918-FA54-452E-77B810BF4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410" y="4985238"/>
            <a:ext cx="2458742" cy="1723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740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Three Major Aspects of EPICS</a:t>
            </a:r>
            <a:endParaRPr/>
          </a:p>
        </p:txBody>
      </p:sp>
      <p:sp>
        <p:nvSpPr>
          <p:cNvPr id="116" name="Google Shape;116;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dirty="0">
                <a:solidFill>
                  <a:srgbClr val="00B0F0"/>
                </a:solidFill>
              </a:rPr>
              <a:t>Architecture</a:t>
            </a:r>
          </a:p>
          <a:p>
            <a:pPr marL="228600" lvl="0" indent="-228600" algn="l" rtl="0">
              <a:lnSpc>
                <a:spcPct val="90000"/>
              </a:lnSpc>
              <a:spcBef>
                <a:spcPts val="0"/>
              </a:spcBef>
              <a:spcAft>
                <a:spcPts val="0"/>
              </a:spcAft>
              <a:buClr>
                <a:schemeClr val="lt1"/>
              </a:buClr>
              <a:buSzPts val="2800"/>
              <a:buChar char="•"/>
            </a:pPr>
            <a:endParaRPr dirty="0">
              <a:solidFill>
                <a:srgbClr val="00B0F0"/>
              </a:solidFill>
            </a:endParaRPr>
          </a:p>
          <a:p>
            <a:pPr marL="228600" lvl="0" indent="-228600" algn="l" rtl="0">
              <a:lnSpc>
                <a:spcPct val="90000"/>
              </a:lnSpc>
              <a:spcBef>
                <a:spcPts val="1000"/>
              </a:spcBef>
              <a:spcAft>
                <a:spcPts val="0"/>
              </a:spcAft>
              <a:buClr>
                <a:schemeClr val="lt1"/>
              </a:buClr>
              <a:buSzPts val="2800"/>
              <a:buChar char="•"/>
            </a:pPr>
            <a:r>
              <a:rPr lang="en-US" dirty="0">
                <a:solidFill>
                  <a:srgbClr val="00B0F0"/>
                </a:solidFill>
              </a:rPr>
              <a:t>Tool Kit</a:t>
            </a:r>
          </a:p>
          <a:p>
            <a:pPr marL="228600" lvl="0" indent="-228600" algn="l" rtl="0">
              <a:lnSpc>
                <a:spcPct val="90000"/>
              </a:lnSpc>
              <a:spcBef>
                <a:spcPts val="1000"/>
              </a:spcBef>
              <a:spcAft>
                <a:spcPts val="0"/>
              </a:spcAft>
              <a:buClr>
                <a:schemeClr val="lt1"/>
              </a:buClr>
              <a:buSzPts val="2800"/>
              <a:buChar char="•"/>
            </a:pPr>
            <a:endParaRPr dirty="0">
              <a:solidFill>
                <a:srgbClr val="00B0F0"/>
              </a:solidFill>
            </a:endParaRPr>
          </a:p>
          <a:p>
            <a:pPr marL="228600" lvl="0" indent="-228600" algn="l" rtl="0">
              <a:lnSpc>
                <a:spcPct val="90000"/>
              </a:lnSpc>
              <a:spcBef>
                <a:spcPts val="1000"/>
              </a:spcBef>
              <a:spcAft>
                <a:spcPts val="0"/>
              </a:spcAft>
              <a:buClr>
                <a:schemeClr val="lt1"/>
              </a:buClr>
              <a:buSzPts val="2800"/>
              <a:buChar char="•"/>
            </a:pPr>
            <a:r>
              <a:rPr lang="en-US" dirty="0">
                <a:solidFill>
                  <a:srgbClr val="00B0F0"/>
                </a:solidFill>
              </a:rPr>
              <a:t>Collaboration – the major difference between GTACS and EPICS</a:t>
            </a:r>
            <a:endParaRPr dirty="0">
              <a:solidFill>
                <a:srgbClr val="00B0F0"/>
              </a:solidFill>
            </a:endParaRPr>
          </a:p>
          <a:p>
            <a:pPr marL="228600" lvl="0" indent="-5080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334F"/>
        </a:solidFill>
        <a:effectLst/>
      </p:bgPr>
    </p:bg>
    <p:spTree>
      <p:nvGrpSpPr>
        <p:cNvPr id="1" name="Shape 120"/>
        <p:cNvGrpSpPr/>
        <p:nvPr/>
      </p:nvGrpSpPr>
      <p:grpSpPr>
        <a:xfrm>
          <a:off x="0" y="0"/>
          <a:ext cx="0" cy="0"/>
          <a:chOff x="0" y="0"/>
          <a:chExt cx="0" cy="0"/>
        </a:xfrm>
      </p:grpSpPr>
      <p:sp>
        <p:nvSpPr>
          <p:cNvPr id="5" name="Rectangle 4">
            <a:extLst>
              <a:ext uri="{FF2B5EF4-FFF2-40B4-BE49-F238E27FC236}">
                <a16:creationId xmlns:a16="http://schemas.microsoft.com/office/drawing/2014/main" id="{741E05E4-DC94-36B5-C5C0-BCC32255181A}"/>
              </a:ext>
            </a:extLst>
          </p:cNvPr>
          <p:cNvSpPr/>
          <p:nvPr/>
        </p:nvSpPr>
        <p:spPr>
          <a:xfrm>
            <a:off x="7365205" y="3701562"/>
            <a:ext cx="4591167" cy="311784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Google Shape;121;p5"/>
          <p:cNvSpPr txBox="1">
            <a:spLocks noGrp="1"/>
          </p:cNvSpPr>
          <p:nvPr>
            <p:ph type="title"/>
          </p:nvPr>
        </p:nvSpPr>
        <p:spPr>
          <a:xfrm>
            <a:off x="0" y="365125"/>
            <a:ext cx="113538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solidFill>
                  <a:schemeClr val="lt1"/>
                </a:solidFill>
              </a:rPr>
              <a:t>Modular Architecture Enables Collaboration</a:t>
            </a:r>
            <a:br>
              <a:rPr lang="en-US" dirty="0">
                <a:solidFill>
                  <a:schemeClr val="lt1"/>
                </a:solidFill>
              </a:rPr>
            </a:br>
            <a:r>
              <a:rPr lang="en-US" sz="2400" dirty="0" err="1">
                <a:solidFill>
                  <a:schemeClr val="lt1"/>
                </a:solidFill>
              </a:rPr>
              <a:t>Collaboration</a:t>
            </a:r>
            <a:r>
              <a:rPr lang="en-US" sz="2400" dirty="0">
                <a:solidFill>
                  <a:schemeClr val="lt1"/>
                </a:solidFill>
              </a:rPr>
              <a:t> defeats technology wars</a:t>
            </a:r>
            <a:endParaRPr sz="2400" dirty="0"/>
          </a:p>
        </p:txBody>
      </p:sp>
      <p:pic>
        <p:nvPicPr>
          <p:cNvPr id="3" name="Picture 2">
            <a:extLst>
              <a:ext uri="{FF2B5EF4-FFF2-40B4-BE49-F238E27FC236}">
                <a16:creationId xmlns:a16="http://schemas.microsoft.com/office/drawing/2014/main" id="{CD044247-ACDF-48B8-89D0-5A2B605B3DF3}"/>
              </a:ext>
            </a:extLst>
          </p:cNvPr>
          <p:cNvPicPr>
            <a:picLocks noChangeAspect="1"/>
          </p:cNvPicPr>
          <p:nvPr/>
        </p:nvPicPr>
        <p:blipFill>
          <a:blip r:embed="rId3"/>
          <a:stretch>
            <a:fillRect/>
          </a:stretch>
        </p:blipFill>
        <p:spPr>
          <a:xfrm>
            <a:off x="235627" y="1185319"/>
            <a:ext cx="7507138" cy="3579863"/>
          </a:xfrm>
          <a:prstGeom prst="rect">
            <a:avLst/>
          </a:prstGeom>
        </p:spPr>
      </p:pic>
      <p:pic>
        <p:nvPicPr>
          <p:cNvPr id="7" name="Picture 6" descr="A diagram of a company&#10;&#10;AI-generated content may be incorrect.">
            <a:extLst>
              <a:ext uri="{FF2B5EF4-FFF2-40B4-BE49-F238E27FC236}">
                <a16:creationId xmlns:a16="http://schemas.microsoft.com/office/drawing/2014/main" id="{2964C5EA-99BC-8702-1C64-9C66CA73B90B}"/>
              </a:ext>
            </a:extLst>
          </p:cNvPr>
          <p:cNvPicPr>
            <a:picLocks noChangeAspect="1"/>
          </p:cNvPicPr>
          <p:nvPr/>
        </p:nvPicPr>
        <p:blipFill>
          <a:blip r:embed="rId4"/>
          <a:stretch>
            <a:fillRect/>
          </a:stretch>
        </p:blipFill>
        <p:spPr>
          <a:xfrm>
            <a:off x="7281229" y="3868615"/>
            <a:ext cx="4591167" cy="295079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22284</TotalTime>
  <Words>2202</Words>
  <Application>Microsoft Office PowerPoint</Application>
  <PresentationFormat>Widescreen</PresentationFormat>
  <Paragraphs>224</Paragraphs>
  <Slides>21</Slides>
  <Notes>20</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Arial</vt:lpstr>
      <vt:lpstr>Calibri</vt:lpstr>
      <vt:lpstr>Wingdings</vt:lpstr>
      <vt:lpstr>Office Theme</vt:lpstr>
      <vt:lpstr>Worksheet</vt:lpstr>
      <vt:lpstr>EPICS after 30+ years</vt:lpstr>
      <vt:lpstr>1985 LANL - GTACS</vt:lpstr>
      <vt:lpstr>1985 LANL, 1987 CERN, 1988 LANL toolkit workshops – the technology wars</vt:lpstr>
      <vt:lpstr>Motivation Behind a Toolkit Architeture</vt:lpstr>
      <vt:lpstr>Genesis: 1989 ICLAPECS at TRIUMF</vt:lpstr>
      <vt:lpstr>Distribution of EPICS</vt:lpstr>
      <vt:lpstr>Distribution of EPICS</vt:lpstr>
      <vt:lpstr>Three Major Aspects of EPICS</vt:lpstr>
      <vt:lpstr>Modular Architecture Enables Collaboration Collaboration defeats technology wars</vt:lpstr>
      <vt:lpstr>Developer’s Meetings</vt:lpstr>
      <vt:lpstr>Developer Meetings and Codeathons</vt:lpstr>
      <vt:lpstr>Collaboration - then </vt:lpstr>
      <vt:lpstr>Collaboration and more recently </vt:lpstr>
      <vt:lpstr>One Wedding! May 2000 Japan May 2004 Santa Fe</vt:lpstr>
      <vt:lpstr>Collaboration Surviving Without A “Model”</vt:lpstr>
      <vt:lpstr>EPICS 2010 – Support fast instrumentation</vt:lpstr>
      <vt:lpstr>There were lots of ideas – Technology and Architecture</vt:lpstr>
      <vt:lpstr>Motivation Behind the Development of EPICS7</vt:lpstr>
      <vt:lpstr>Architecture Now Supports Detectors, FPGA and Middle Layer Services</vt:lpstr>
      <vt:lpstr>Conclusions – after 40 years in scientific systems……</vt:lpstr>
      <vt:lpstr>Our work enables discovery!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EPICS 30 Years</dc:title>
  <dc:creator>Leo Dalesio</dc:creator>
  <cp:lastModifiedBy>Leo Dalesio</cp:lastModifiedBy>
  <cp:revision>33</cp:revision>
  <dcterms:created xsi:type="dcterms:W3CDTF">2019-08-14T13:33:48Z</dcterms:created>
  <dcterms:modified xsi:type="dcterms:W3CDTF">2025-04-09T12:51:22Z</dcterms:modified>
</cp:coreProperties>
</file>