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hDso1wa9mMJW8SlMzf+uNs2MAl7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 name="Shape 11"/>
        <p:cNvGrpSpPr/>
        <p:nvPr/>
      </p:nvGrpSpPr>
      <p:grpSpPr>
        <a:xfrm>
          <a:off x="0" y="0"/>
          <a:ext cx="0" cy="0"/>
          <a:chOff x="0" y="0"/>
          <a:chExt cx="0" cy="0"/>
        </a:xfrm>
      </p:grpSpPr>
      <p:sp>
        <p:nvSpPr>
          <p:cNvPr id="12" name="Google Shape;12;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2" name="Shape 22"/>
        <p:cNvGrpSpPr/>
        <p:nvPr/>
      </p:nvGrpSpPr>
      <p:grpSpPr>
        <a:xfrm>
          <a:off x="0" y="0"/>
          <a:ext cx="0" cy="0"/>
          <a:chOff x="0" y="0"/>
          <a:chExt cx="0" cy="0"/>
        </a:xfrm>
      </p:grpSpPr>
      <p:sp>
        <p:nvSpPr>
          <p:cNvPr id="23" name="Google Shape;23;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3"/>
          <p:cNvSpPr/>
          <p:nvPr>
            <p:ph idx="2" type="pic"/>
          </p:nvPr>
        </p:nvSpPr>
        <p:spPr>
          <a:xfrm>
            <a:off x="5183188" y="987425"/>
            <a:ext cx="6172200" cy="4873625"/>
          </a:xfrm>
          <a:prstGeom prst="rect">
            <a:avLst/>
          </a:prstGeom>
          <a:noFill/>
          <a:ln>
            <a:noFill/>
          </a:ln>
        </p:spPr>
      </p:sp>
      <p:sp>
        <p:nvSpPr>
          <p:cNvPr id="64" name="Google Shape;64;p1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0000"/>
              </a:buClr>
              <a:buSzPts val="4400"/>
              <a:buFont typeface="Calibri"/>
              <a:buNone/>
            </a:pPr>
            <a:r>
              <a:rPr b="1" lang="en-GB">
                <a:solidFill>
                  <a:srgbClr val="FF0000"/>
                </a:solidFill>
              </a:rPr>
              <a:t>Update from Science Board</a:t>
            </a:r>
            <a:endParaRPr/>
          </a:p>
        </p:txBody>
      </p:sp>
      <p:sp>
        <p:nvSpPr>
          <p:cNvPr id="85" name="Google Shape;85;p1"/>
          <p:cNvSpPr txBox="1"/>
          <p:nvPr/>
        </p:nvSpPr>
        <p:spPr>
          <a:xfrm flipH="1">
            <a:off x="838175" y="1461156"/>
            <a:ext cx="10190400" cy="535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Science Board has been split into two:</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800">
                <a:solidFill>
                  <a:srgbClr val="FF0000"/>
                </a:solidFill>
                <a:latin typeface="Calibri"/>
                <a:ea typeface="Calibri"/>
                <a:cs typeface="Calibri"/>
                <a:sym typeface="Calibri"/>
              </a:rPr>
              <a:t>PPAN  Particle Physics, Astronomy and Nuclear Physics: </a:t>
            </a:r>
            <a:r>
              <a:rPr lang="en-GB" sz="1800">
                <a:solidFill>
                  <a:schemeClr val="dk1"/>
                </a:solidFill>
                <a:latin typeface="Calibri"/>
                <a:ea typeface="Calibri"/>
                <a:cs typeface="Calibri"/>
                <a:sym typeface="Calibri"/>
              </a:rPr>
              <a:t>will provide STFC with strategic scientific advice on, and assessment of, the STFC (Particle Physics, Astronomy and Nuclear Physics) PPAN programme, which includes particle astrophysics, space science and the accelerator and computational requirements of the science programmes.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GB" sz="1800">
                <a:solidFill>
                  <a:srgbClr val="FF0000"/>
                </a:solidFill>
                <a:latin typeface="Calibri"/>
                <a:ea typeface="Calibri"/>
                <a:cs typeface="Calibri"/>
                <a:sym typeface="Calibri"/>
              </a:rPr>
              <a:t>Dave Ireland  has just completed his 6 year term and Dave Jenkins has joined the board.</a:t>
            </a:r>
            <a:endParaRPr/>
          </a:p>
          <a:p>
            <a:pPr indent="0" lvl="0" marL="0" marR="0" rtl="0" algn="l">
              <a:spcBef>
                <a:spcPts val="0"/>
              </a:spcBef>
              <a:spcAft>
                <a:spcPts val="0"/>
              </a:spcAft>
              <a:buNone/>
            </a:pPr>
            <a:r>
              <a:rPr lang="en-GB" sz="1800">
                <a:solidFill>
                  <a:srgbClr val="FF0000"/>
                </a:solidFill>
                <a:latin typeface="Calibri"/>
                <a:ea typeface="Calibri"/>
                <a:cs typeface="Calibri"/>
                <a:sym typeface="Calibri"/>
              </a:rPr>
              <a:t>I started on the board in Jan 2024. </a:t>
            </a:r>
            <a:endParaRPr/>
          </a:p>
          <a:p>
            <a:pPr indent="0" lvl="0" marL="0" marR="0" rtl="0" algn="l">
              <a:spcBef>
                <a:spcPts val="0"/>
              </a:spcBef>
              <a:spcAft>
                <a:spcPts val="0"/>
              </a:spcAft>
              <a:buNone/>
            </a:pPr>
            <a:r>
              <a:rPr lang="en-GB" sz="1800">
                <a:solidFill>
                  <a:srgbClr val="FF0000"/>
                </a:solidFill>
                <a:latin typeface="Calibri"/>
                <a:ea typeface="Calibri"/>
                <a:cs typeface="Calibri"/>
                <a:sym typeface="Calibri"/>
              </a:rPr>
              <a:t>(Dave I will attend the prioritisation meeting as an ‘observer’)</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800">
                <a:solidFill>
                  <a:srgbClr val="FF0000"/>
                </a:solidFill>
                <a:latin typeface="Calibri"/>
                <a:ea typeface="Calibri"/>
                <a:cs typeface="Calibri"/>
                <a:sym typeface="Calibri"/>
              </a:rPr>
              <a:t>Facilities and Laboratories: </a:t>
            </a:r>
            <a:r>
              <a:rPr lang="en-GB" sz="1800">
                <a:solidFill>
                  <a:schemeClr val="dk1"/>
                </a:solidFill>
                <a:latin typeface="Calibri"/>
                <a:ea typeface="Calibri"/>
                <a:cs typeface="Calibri"/>
                <a:sym typeface="Calibri"/>
              </a:rPr>
              <a:t>provides advice and guidance to STFC on:</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STFC-supported national and international multidisciplinary facilities</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the STFC National Laboratories</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related technologies, including accelerators and computing</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There is a natural overlap and the boards do have regular joint meetings. </a:t>
            </a:r>
            <a:endParaRPr/>
          </a:p>
          <a:p>
            <a:pPr indent="0" lvl="0" marL="0" marR="0" rtl="0" algn="l">
              <a:spcBef>
                <a:spcPts val="0"/>
              </a:spcBef>
              <a:spcAft>
                <a:spcPts val="0"/>
              </a:spcAft>
              <a:buNone/>
            </a:pPr>
            <a:r>
              <a:t/>
            </a:r>
            <a:endParaRPr b="1" sz="1800">
              <a:solidFill>
                <a:srgbClr val="FF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0000"/>
              </a:buClr>
              <a:buSzPts val="4400"/>
              <a:buFont typeface="Calibri"/>
              <a:buNone/>
            </a:pPr>
            <a:r>
              <a:rPr b="1" lang="en-GB">
                <a:solidFill>
                  <a:srgbClr val="FF0000"/>
                </a:solidFill>
              </a:rPr>
              <a:t>Development of the roadmap:</a:t>
            </a:r>
            <a:endParaRPr/>
          </a:p>
        </p:txBody>
      </p:sp>
      <p:pic>
        <p:nvPicPr>
          <p:cNvPr id="91" name="Google Shape;91;p2"/>
          <p:cNvPicPr preferRelativeResize="0"/>
          <p:nvPr/>
        </p:nvPicPr>
        <p:blipFill rotWithShape="1">
          <a:blip r:embed="rId3">
            <a:alphaModFix/>
          </a:blip>
          <a:srcRect b="0" l="0" r="0" t="0"/>
          <a:stretch/>
        </p:blipFill>
        <p:spPr>
          <a:xfrm>
            <a:off x="1163509" y="1552185"/>
            <a:ext cx="5342661" cy="5046578"/>
          </a:xfrm>
          <a:prstGeom prst="rect">
            <a:avLst/>
          </a:prstGeom>
          <a:noFill/>
          <a:ln>
            <a:noFill/>
          </a:ln>
        </p:spPr>
      </p:pic>
      <p:sp>
        <p:nvSpPr>
          <p:cNvPr id="92" name="Google Shape;92;p2"/>
          <p:cNvSpPr txBox="1"/>
          <p:nvPr/>
        </p:nvSpPr>
        <p:spPr>
          <a:xfrm>
            <a:off x="6601409" y="2044149"/>
            <a:ext cx="5040694"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Detailed submission received from NPAP</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which has fed into the process.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Next step is to discuss prioritisation across PPAN.</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This will be the main work of the </a:t>
            </a:r>
            <a:r>
              <a:rPr b="1" lang="en-GB" sz="1800">
                <a:solidFill>
                  <a:srgbClr val="FF0000"/>
                </a:solidFill>
                <a:latin typeface="Calibri"/>
                <a:ea typeface="Calibri"/>
                <a:cs typeface="Calibri"/>
                <a:sym typeface="Calibri"/>
              </a:rPr>
              <a:t>March meeting</a:t>
            </a:r>
            <a:r>
              <a:rPr lang="en-GB" sz="1800">
                <a:solidFill>
                  <a:schemeClr val="dk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Note however that this will be a </a:t>
            </a:r>
            <a:r>
              <a:rPr b="1" lang="en-GB" sz="1800">
                <a:solidFill>
                  <a:srgbClr val="FF0000"/>
                </a:solidFill>
                <a:latin typeface="Calibri"/>
                <a:ea typeface="Calibri"/>
                <a:cs typeface="Calibri"/>
                <a:sym typeface="Calibri"/>
              </a:rPr>
              <a:t>live document </a:t>
            </a:r>
            <a:r>
              <a:rPr lang="en-GB" sz="1800">
                <a:solidFill>
                  <a:schemeClr val="dk1"/>
                </a:solidFill>
                <a:latin typeface="Calibri"/>
                <a:ea typeface="Calibri"/>
                <a:cs typeface="Calibri"/>
                <a:sym typeface="Calibri"/>
              </a:rPr>
              <a:t>which will be reviewed/revised/updated at regular intervals.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0000"/>
              </a:buClr>
              <a:buSzPts val="4400"/>
              <a:buFont typeface="Calibri"/>
              <a:buNone/>
            </a:pPr>
            <a:r>
              <a:rPr b="1" lang="en-GB">
                <a:solidFill>
                  <a:srgbClr val="FF0000"/>
                </a:solidFill>
              </a:rPr>
              <a:t>Nuclear theory centre:</a:t>
            </a:r>
            <a:endParaRPr/>
          </a:p>
        </p:txBody>
      </p:sp>
      <p:sp>
        <p:nvSpPr>
          <p:cNvPr id="98" name="Google Shape;98;p3"/>
          <p:cNvSpPr txBox="1"/>
          <p:nvPr/>
        </p:nvSpPr>
        <p:spPr>
          <a:xfrm>
            <a:off x="471340" y="1674674"/>
            <a:ext cx="10392266"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Following discussion at science board, an initiativ was received to consider including nuclear theory in the</a:t>
            </a:r>
            <a:endParaRPr/>
          </a:p>
          <a:p>
            <a:pPr indent="0" lvl="0" marL="0" marR="0" rtl="0" algn="l">
              <a:spcBef>
                <a:spcPts val="0"/>
              </a:spcBef>
              <a:spcAft>
                <a:spcPts val="0"/>
              </a:spcAft>
              <a:buNone/>
            </a:pPr>
            <a:r>
              <a:rPr b="1" lang="en-GB" sz="1800">
                <a:solidFill>
                  <a:srgbClr val="FF0000"/>
                </a:solidFill>
                <a:latin typeface="Calibri"/>
                <a:ea typeface="Calibri"/>
                <a:cs typeface="Calibri"/>
                <a:sym typeface="Calibri"/>
              </a:rPr>
              <a:t>Institute for Particle Physics Phenomenology </a:t>
            </a:r>
            <a:r>
              <a:rPr lang="en-GB" sz="1800">
                <a:solidFill>
                  <a:schemeClr val="dk1"/>
                </a:solidFill>
                <a:latin typeface="Calibri"/>
                <a:ea typeface="Calibri"/>
                <a:cs typeface="Calibri"/>
                <a:sym typeface="Calibri"/>
              </a:rPr>
              <a:t>(IPPP) at Durham …this would be additional positions and not </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intended to replace theory provision in the current CG.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800">
                <a:solidFill>
                  <a:srgbClr val="FF0000"/>
                </a:solidFill>
                <a:latin typeface="Calibri"/>
                <a:ea typeface="Calibri"/>
                <a:cs typeface="Calibri"/>
                <a:sym typeface="Calibri"/>
              </a:rPr>
              <a:t>Dave Ireland </a:t>
            </a:r>
            <a:r>
              <a:rPr lang="en-GB" sz="1800">
                <a:solidFill>
                  <a:schemeClr val="dk1"/>
                </a:solidFill>
                <a:latin typeface="Calibri"/>
                <a:ea typeface="Calibri"/>
                <a:cs typeface="Calibri"/>
                <a:sym typeface="Calibri"/>
              </a:rPr>
              <a:t>gave an overview of the NP programme at the December annual IPPP meeting..well received and generated some discussion.</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800">
                <a:solidFill>
                  <a:srgbClr val="FF0000"/>
                </a:solidFill>
                <a:latin typeface="Calibri"/>
                <a:ea typeface="Calibri"/>
                <a:cs typeface="Calibri"/>
                <a:sym typeface="Calibri"/>
              </a:rPr>
              <a:t>Next step</a:t>
            </a:r>
            <a:r>
              <a:rPr lang="en-GB" sz="1800">
                <a:solidFill>
                  <a:schemeClr val="dk1"/>
                </a:solidFill>
                <a:latin typeface="Calibri"/>
                <a:ea typeface="Calibri"/>
                <a:cs typeface="Calibri"/>
                <a:sym typeface="Calibri"/>
              </a:rPr>
              <a:t>..gauge interest in having a workshop to explore possibilities and overlaps ..open to both theorists and experimantalists (and all encouraged to attend).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800">
                <a:solidFill>
                  <a:srgbClr val="FF0000"/>
                </a:solidFill>
                <a:latin typeface="Calibri"/>
                <a:ea typeface="Calibri"/>
                <a:cs typeface="Calibri"/>
                <a:sym typeface="Calibri"/>
              </a:rPr>
              <a:t>Presentation</a:t>
            </a:r>
            <a:r>
              <a:rPr lang="en-GB" sz="1800">
                <a:solidFill>
                  <a:schemeClr val="dk1"/>
                </a:solidFill>
                <a:latin typeface="Calibri"/>
                <a:ea typeface="Calibri"/>
                <a:cs typeface="Calibri"/>
                <a:sym typeface="Calibri"/>
              </a:rPr>
              <a:t> from IPPP at the IoP in Manchester.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2025-01-07T13:23:49Z</dcterms:created>
  <dc:creator>Alison Bruce</dc:creator>
</cp:coreProperties>
</file>