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01" r:id="rId2"/>
    <p:sldId id="509" r:id="rId3"/>
    <p:sldId id="499" r:id="rId4"/>
    <p:sldId id="512" r:id="rId5"/>
    <p:sldId id="526" r:id="rId6"/>
    <p:sldId id="525" r:id="rId7"/>
    <p:sldId id="527" r:id="rId8"/>
    <p:sldId id="528" r:id="rId9"/>
    <p:sldId id="500" r:id="rId10"/>
    <p:sldId id="530" r:id="rId11"/>
    <p:sldId id="529" r:id="rId1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000066"/>
    <a:srgbClr val="FFFFCC"/>
    <a:srgbClr val="FFFF66"/>
    <a:srgbClr val="FF3399"/>
    <a:srgbClr val="FF9900"/>
    <a:srgbClr val="EAEAEA"/>
    <a:srgbClr val="990033"/>
    <a:srgbClr val="A50021"/>
    <a:srgbClr val="1845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C69DB8-145B-DD4B-9C96-2D98742C4155}" v="12" dt="2025-01-07T20:54:49.6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06" autoAdjust="0"/>
    <p:restoredTop sz="92449" autoAdjust="0"/>
  </p:normalViewPr>
  <p:slideViewPr>
    <p:cSldViewPr snapToGrid="0" showGuides="1">
      <p:cViewPr varScale="1">
        <p:scale>
          <a:sx n="118" d="100"/>
          <a:sy n="118" d="100"/>
        </p:scale>
        <p:origin x="1872" y="192"/>
      </p:cViewPr>
      <p:guideLst>
        <p:guide orient="horz" pos="216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054"/>
    </p:cViewPr>
  </p:sorterViewPr>
  <p:notesViewPr>
    <p:cSldViewPr snapToGrid="0" showGuides="1">
      <p:cViewPr varScale="1">
        <p:scale>
          <a:sx n="50" d="100"/>
          <a:sy n="50" d="100"/>
        </p:scale>
        <p:origin x="-1962" y="-84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955" cy="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45" y="1"/>
            <a:ext cx="2945955" cy="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063" y="4715482"/>
            <a:ext cx="5437550" cy="4466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323"/>
            <a:ext cx="2945955" cy="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45" y="9429323"/>
            <a:ext cx="2945955" cy="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537A1F8A-F033-42CD-84B3-18ACB97312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81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7A1F8A-F033-42CD-84B3-18ACB973127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7A1F8A-F033-42CD-84B3-18ACB973127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08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7A1F8A-F033-42CD-84B3-18ACB973127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834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7A1F8A-F033-42CD-84B3-18ACB973127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0368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7A1F8A-F033-42CD-84B3-18ACB973127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15138" y="6235700"/>
            <a:ext cx="1879600" cy="428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5" name="Picture 9" descr="colour logo header1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05588" y="6211888"/>
            <a:ext cx="20701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69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EC7FA-F220-4B4D-B9A4-BBC2F5CFC4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D619C-E9FB-4D51-AEC7-38778D3471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24DFA-A676-4F29-875D-971374D0B0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49DD2-45A5-4B39-917E-01332CFA13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9E86E-BFA7-4307-9CFE-0FFED1CD76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BE8AD-86B5-4AFB-9F77-DE18239526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B0D96-DEF0-4554-AC76-8DEB94E28F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95CBB-FB0A-4EB5-9511-C481F5E545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85C16-A9E3-43A7-B436-2B34D4EF94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ABD8E-A976-4256-A795-EF0986F744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9550"/>
            <a:ext cx="2133600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/>
            </a:lvl1pPr>
          </a:lstStyle>
          <a:p>
            <a:pPr>
              <a:defRPr/>
            </a:pPr>
            <a:fld id="{CA51E167-A4CE-4B38-BFC4-A9BF875CD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kri.org/wp-content/uploads/2012/10/STFC-041224-NPAP-STFC-Roadmap-2024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Line 7"/>
          <p:cNvSpPr>
            <a:spLocks noChangeShapeType="1"/>
          </p:cNvSpPr>
          <p:nvPr/>
        </p:nvSpPr>
        <p:spPr bwMode="auto">
          <a:xfrm flipH="1">
            <a:off x="4283968" y="2781300"/>
            <a:ext cx="695" cy="1223764"/>
          </a:xfrm>
          <a:prstGeom prst="line">
            <a:avLst/>
          </a:prstGeom>
          <a:noFill/>
          <a:ln w="539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18" descr="titl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5568" y="-19124"/>
            <a:ext cx="9179568" cy="6996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 bwMode="auto">
          <a:xfrm>
            <a:off x="-35568" y="0"/>
            <a:ext cx="9179568" cy="6996232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934984" y="1268760"/>
            <a:ext cx="79804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GB" sz="4000" kern="0" dirty="0">
                <a:solidFill>
                  <a:schemeClr val="bg1"/>
                </a:solidFill>
              </a:rPr>
              <a:t>UK</a:t>
            </a:r>
            <a:r>
              <a:rPr lang="pl-PL" sz="4000" kern="0" dirty="0">
                <a:solidFill>
                  <a:schemeClr val="bg1"/>
                </a:solidFill>
              </a:rPr>
              <a:t> </a:t>
            </a:r>
            <a:r>
              <a:rPr lang="en-GB" sz="4000" kern="0" dirty="0">
                <a:solidFill>
                  <a:schemeClr val="bg1"/>
                </a:solidFill>
              </a:rPr>
              <a:t>Nuclear</a:t>
            </a:r>
            <a:r>
              <a:rPr lang="pl-PL" sz="4000" kern="0" dirty="0">
                <a:solidFill>
                  <a:schemeClr val="bg1"/>
                </a:solidFill>
              </a:rPr>
              <a:t> </a:t>
            </a:r>
            <a:r>
              <a:rPr lang="en-GB" sz="4000" kern="0" dirty="0">
                <a:solidFill>
                  <a:schemeClr val="bg1"/>
                </a:solidFill>
              </a:rPr>
              <a:t>Community</a:t>
            </a:r>
            <a:r>
              <a:rPr lang="pl-PL" sz="4000" kern="0" dirty="0">
                <a:solidFill>
                  <a:schemeClr val="bg1"/>
                </a:solidFill>
              </a:rPr>
              <a:t> </a:t>
            </a:r>
            <a:r>
              <a:rPr lang="en-GB" sz="4000" kern="0" dirty="0">
                <a:solidFill>
                  <a:schemeClr val="bg1"/>
                </a:solidFill>
              </a:rPr>
              <a:t>Meeting</a:t>
            </a:r>
            <a:endParaRPr lang="pl-PL" sz="4000" kern="0" dirty="0">
              <a:solidFill>
                <a:schemeClr val="bg1"/>
              </a:solidFill>
            </a:endParaRPr>
          </a:p>
          <a:p>
            <a:pPr eaLnBrk="1" hangingPunct="1"/>
            <a:r>
              <a:rPr lang="pl-PL" sz="3200" kern="0" dirty="0">
                <a:solidFill>
                  <a:schemeClr val="bg1"/>
                </a:solidFill>
              </a:rPr>
              <a:t>9 January </a:t>
            </a:r>
            <a:r>
              <a:rPr lang="en-US" sz="3200" kern="0" dirty="0">
                <a:solidFill>
                  <a:schemeClr val="bg1"/>
                </a:solidFill>
              </a:rPr>
              <a:t>202</a:t>
            </a:r>
            <a:r>
              <a:rPr lang="pl-PL" sz="3200" kern="0" dirty="0">
                <a:solidFill>
                  <a:schemeClr val="bg1"/>
                </a:solidFill>
              </a:rPr>
              <a:t>5</a:t>
            </a:r>
            <a:endParaRPr lang="en-US" sz="3200" kern="0" dirty="0">
              <a:solidFill>
                <a:schemeClr val="bg1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2558562" y="4775504"/>
            <a:ext cx="6279581" cy="1752600"/>
          </a:xfrm>
          <a:prstGeom prst="rect">
            <a:avLst/>
          </a:prstGeom>
        </p:spPr>
        <p:txBody>
          <a:bodyPr/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r" eaLnBrk="1" hangingPunct="1"/>
            <a:r>
              <a:rPr lang="en-GB" sz="2400" kern="0" dirty="0">
                <a:solidFill>
                  <a:srgbClr val="FFFFFF"/>
                </a:solidFill>
              </a:rPr>
              <a:t>NP Advisory Panel Update Report</a:t>
            </a:r>
            <a:endParaRPr lang="pl-PL" sz="2400" kern="0" dirty="0">
              <a:solidFill>
                <a:srgbClr val="FFFFFF"/>
              </a:solidFill>
            </a:endParaRPr>
          </a:p>
          <a:p>
            <a:pPr algn="r" eaLnBrk="1" hangingPunct="1"/>
            <a:endParaRPr lang="pl-PL" sz="2400" kern="0" dirty="0">
              <a:solidFill>
                <a:srgbClr val="FFFFFF"/>
              </a:solidFill>
            </a:endParaRPr>
          </a:p>
          <a:p>
            <a:pPr algn="r" eaLnBrk="1" hangingPunct="1"/>
            <a:r>
              <a:rPr lang="en-GB" sz="2400" kern="0" dirty="0">
                <a:solidFill>
                  <a:srgbClr val="FFFFFF"/>
                </a:solidFill>
              </a:rPr>
              <a:t>David Sharp</a:t>
            </a:r>
            <a:endParaRPr lang="pl-PL" sz="2400" kern="0" dirty="0">
              <a:solidFill>
                <a:srgbClr val="FFFFFF"/>
              </a:solidFill>
            </a:endParaRPr>
          </a:p>
          <a:p>
            <a:pPr algn="r" eaLnBrk="1" hangingPunct="1"/>
            <a:r>
              <a:rPr lang="pl-PL" sz="2400" kern="0" dirty="0">
                <a:solidFill>
                  <a:srgbClr val="FFFFFF"/>
                </a:solidFill>
              </a:rPr>
              <a:t>NPAP</a:t>
            </a:r>
            <a:endParaRPr lang="en-GB" sz="2400" kern="0" dirty="0">
              <a:solidFill>
                <a:srgbClr val="FFFFFF"/>
              </a:solidFill>
            </a:endParaRPr>
          </a:p>
          <a:p>
            <a:pPr algn="r" eaLnBrk="1" hangingPunct="1"/>
            <a:endParaRPr lang="en-GB" sz="2400" kern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244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B5FCFC-16EC-8B24-3D70-826EF4CB7B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BB6EB-FCEC-566C-9E7C-9827E2A9F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European Strategy for Particle Physics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639B37-D08A-BEC8-B0D7-0A1AE35D6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624DFA-A676-4F29-875D-971374D0B0F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115A0E6-EEED-9E42-3846-25CB7A430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65274"/>
            <a:ext cx="9144000" cy="5792726"/>
          </a:xfrm>
        </p:spPr>
        <p:txBody>
          <a:bodyPr/>
          <a:lstStyle/>
          <a:p>
            <a:pPr marL="0" indent="0">
              <a:lnSpc>
                <a:spcPct val="130000"/>
              </a:lnSpc>
              <a:buNone/>
            </a:pPr>
            <a:r>
              <a:rPr lang="en-GB" u="sng" dirty="0"/>
              <a:t>ESPP submission deadline March 2025</a:t>
            </a:r>
          </a:p>
          <a:p>
            <a:pPr>
              <a:lnSpc>
                <a:spcPct val="130000"/>
              </a:lnSpc>
            </a:pPr>
            <a:r>
              <a:rPr lang="en-GB" dirty="0"/>
              <a:t>ESPP essentially dictates the future strategy for CERN.</a:t>
            </a:r>
          </a:p>
          <a:p>
            <a:pPr>
              <a:lnSpc>
                <a:spcPct val="130000"/>
              </a:lnSpc>
            </a:pPr>
            <a:r>
              <a:rPr lang="en-GB" dirty="0"/>
              <a:t>This impacts on UK NP through ISOLDE, </a:t>
            </a:r>
            <a:r>
              <a:rPr lang="en-GB" dirty="0" err="1"/>
              <a:t>n_ToF</a:t>
            </a:r>
            <a:r>
              <a:rPr lang="en-GB" dirty="0"/>
              <a:t>, NA, ALICE users.</a:t>
            </a:r>
          </a:p>
          <a:p>
            <a:pPr>
              <a:lnSpc>
                <a:spcPct val="130000"/>
              </a:lnSpc>
            </a:pPr>
            <a:r>
              <a:rPr lang="en-GB" dirty="0"/>
              <a:t>Specific questions regarding physics beyond colliders and nuclear and </a:t>
            </a:r>
            <a:r>
              <a:rPr lang="en-GB" dirty="0" err="1"/>
              <a:t>astroparticle</a:t>
            </a:r>
            <a:r>
              <a:rPr lang="en-GB" dirty="0"/>
              <a:t> physics at CERN that need addressing as part of UK submission.</a:t>
            </a:r>
          </a:p>
          <a:p>
            <a:pPr>
              <a:lnSpc>
                <a:spcPct val="130000"/>
              </a:lnSpc>
            </a:pPr>
            <a:r>
              <a:rPr lang="en-GB" dirty="0"/>
              <a:t>Drafting meeting taking place at UCL today.</a:t>
            </a:r>
          </a:p>
          <a:p>
            <a:pPr>
              <a:lnSpc>
                <a:spcPct val="130000"/>
              </a:lnSpc>
            </a:pPr>
            <a:r>
              <a:rPr lang="en-GB" dirty="0"/>
              <a:t>NPAP will draft a submission to this covering UK NP at CERN and circulate to community for input.</a:t>
            </a:r>
          </a:p>
          <a:p>
            <a:pPr marL="0" indent="0">
              <a:lnSpc>
                <a:spcPct val="130000"/>
              </a:lnSpc>
              <a:buNone/>
            </a:pPr>
            <a:endParaRPr lang="en-GB" sz="1800" b="0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468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BFE0A1-97FE-97BB-045F-92684C90F4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5F3B4-7880-E4BF-DF86-BD9C3BD51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Thank you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555FF-57E1-8728-CBDD-69147E8E2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624DFA-A676-4F29-875D-971374D0B0F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808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/>
              <a:t>Outline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738" y="1290902"/>
            <a:ext cx="8768862" cy="5026771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GB" dirty="0"/>
              <a:t>NPAP membership</a:t>
            </a:r>
          </a:p>
          <a:p>
            <a:pPr>
              <a:lnSpc>
                <a:spcPct val="130000"/>
              </a:lnSpc>
            </a:pPr>
            <a:r>
              <a:rPr lang="en-GB" dirty="0"/>
              <a:t>Roadmap</a:t>
            </a:r>
          </a:p>
          <a:p>
            <a:pPr>
              <a:lnSpc>
                <a:spcPct val="130000"/>
              </a:lnSpc>
            </a:pPr>
            <a:r>
              <a:rPr lang="en-GB" dirty="0"/>
              <a:t>Next steps</a:t>
            </a:r>
          </a:p>
          <a:p>
            <a:pPr>
              <a:lnSpc>
                <a:spcPct val="130000"/>
              </a:lnSpc>
            </a:pPr>
            <a:r>
              <a:rPr lang="en-GB" dirty="0"/>
              <a:t>European Strategy for Particle Physics</a:t>
            </a:r>
          </a:p>
          <a:p>
            <a:pPr>
              <a:lnSpc>
                <a:spcPct val="130000"/>
              </a:lnSpc>
            </a:pPr>
            <a:endParaRPr lang="en-GB" b="0" dirty="0"/>
          </a:p>
          <a:p>
            <a:pPr>
              <a:lnSpc>
                <a:spcPct val="130000"/>
              </a:lnSpc>
              <a:buAutoNum type="alphaLcPeriod"/>
            </a:pPr>
            <a:endParaRPr lang="en-GB" b="0" dirty="0">
              <a:solidFill>
                <a:srgbClr val="0033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624DFA-A676-4F29-875D-971374D0B0F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92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Membership of NPAP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081" y="1359158"/>
            <a:ext cx="8229600" cy="5374151"/>
          </a:xfrm>
        </p:spPr>
        <p:txBody>
          <a:bodyPr/>
          <a:lstStyle/>
          <a:p>
            <a:pPr marL="0" indent="0">
              <a:buNone/>
            </a:pPr>
            <a:r>
              <a:rPr lang="en-GB" sz="2400" b="0" dirty="0"/>
              <a:t>David Sharp			University of Manchester</a:t>
            </a:r>
          </a:p>
          <a:p>
            <a:pPr marL="0" indent="0">
              <a:buNone/>
            </a:pPr>
            <a:r>
              <a:rPr lang="en-GB" sz="2400" b="0" dirty="0"/>
              <a:t>Rachel Montgomery		University of Glasgow</a:t>
            </a:r>
          </a:p>
          <a:p>
            <a:pPr marL="0" indent="0">
              <a:buNone/>
            </a:pPr>
            <a:r>
              <a:rPr lang="en-GB" sz="2400" b="0" dirty="0" err="1"/>
              <a:t>Philippos</a:t>
            </a:r>
            <a:r>
              <a:rPr lang="en-GB" sz="2400" b="0" dirty="0"/>
              <a:t> </a:t>
            </a:r>
            <a:r>
              <a:rPr lang="en-GB" sz="2400" b="0" dirty="0" err="1"/>
              <a:t>Papadakis</a:t>
            </a:r>
            <a:r>
              <a:rPr lang="en-GB" sz="2400" b="0" dirty="0"/>
              <a:t>		STFC</a:t>
            </a:r>
          </a:p>
          <a:p>
            <a:pPr marL="0" indent="0">
              <a:buNone/>
            </a:pPr>
            <a:r>
              <a:rPr lang="en-GB" sz="2400" b="0" dirty="0"/>
              <a:t>Paul Stevenson		University of Surrey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b="0" u="sng" dirty="0"/>
              <a:t>Call for new members will be opened in April.</a:t>
            </a:r>
          </a:p>
          <a:p>
            <a:pPr marL="0" indent="0">
              <a:buNone/>
            </a:pPr>
            <a:endParaRPr lang="en-GB" sz="2400" b="0" u="sng" dirty="0"/>
          </a:p>
          <a:p>
            <a:pPr marL="0" indent="0">
              <a:buNone/>
            </a:pPr>
            <a:r>
              <a:rPr lang="en-GB" sz="2400" b="0" dirty="0"/>
              <a:t>This will include openings for 4 new ordinary members (nuclear astro, theory, hadron/RHIC, instrumentation/applications).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624DFA-A676-4F29-875D-971374D0B0F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843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/>
              <a:t>2024 Nuclear Physics Roadmap 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624DFA-A676-4F29-875D-971374D0B0F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065274"/>
            <a:ext cx="8991600" cy="5792726"/>
          </a:xfrm>
        </p:spPr>
        <p:txBody>
          <a:bodyPr/>
          <a:lstStyle/>
          <a:p>
            <a:pPr marL="0" indent="0">
              <a:lnSpc>
                <a:spcPct val="130000"/>
              </a:lnSpc>
              <a:buNone/>
            </a:pPr>
            <a:r>
              <a:rPr lang="en-GB" dirty="0"/>
              <a:t>Completed roadmap has now been published online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GB" sz="1600" b="0" dirty="0">
                <a:solidFill>
                  <a:srgbClr val="003366"/>
                </a:solidFill>
                <a:hlinkClick r:id="rId3"/>
              </a:rPr>
              <a:t>https://www.ukri.org/wp-content/uploads/2012/10/STFC-041224-NPAP-STFC-Roadmap-2024.pdf</a:t>
            </a:r>
            <a:endParaRPr lang="en-GB" sz="1600" b="0" dirty="0">
              <a:solidFill>
                <a:srgbClr val="003366"/>
              </a:solidFill>
            </a:endParaRPr>
          </a:p>
          <a:p>
            <a:pPr marL="0" indent="0">
              <a:lnSpc>
                <a:spcPct val="130000"/>
              </a:lnSpc>
              <a:buNone/>
            </a:pPr>
            <a:endParaRPr lang="en-GB" sz="1800" b="0" dirty="0"/>
          </a:p>
          <a:p>
            <a:pPr marL="0" indent="0">
              <a:lnSpc>
                <a:spcPct val="130000"/>
              </a:lnSpc>
              <a:buNone/>
            </a:pPr>
            <a:endParaRPr lang="en-GB" sz="1800" b="0" dirty="0"/>
          </a:p>
          <a:p>
            <a:pPr marL="0" indent="0">
              <a:lnSpc>
                <a:spcPct val="130000"/>
              </a:lnSpc>
              <a:buNone/>
            </a:pPr>
            <a:endParaRPr lang="en-GB" sz="1600" b="0" dirty="0">
              <a:solidFill>
                <a:srgbClr val="003366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4186F8-FDD3-C2D6-1F3A-AE86B352D4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4084" y="1955802"/>
            <a:ext cx="3613716" cy="4818289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1F4D547-3CAF-217E-F31E-DE42DBFB94A8}"/>
              </a:ext>
            </a:extLst>
          </p:cNvPr>
          <p:cNvSpPr txBox="1">
            <a:spLocks/>
          </p:cNvSpPr>
          <p:nvPr/>
        </p:nvSpPr>
        <p:spPr bwMode="auto">
          <a:xfrm>
            <a:off x="152401" y="2046514"/>
            <a:ext cx="5149284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en-GB" kern="0" dirty="0"/>
              <a:t>Culmination of over 18 months work.</a:t>
            </a:r>
          </a:p>
          <a:p>
            <a:pPr>
              <a:lnSpc>
                <a:spcPct val="130000"/>
              </a:lnSpc>
            </a:pPr>
            <a:r>
              <a:rPr lang="en-GB" kern="0" dirty="0"/>
              <a:t>Resulted in high-level recommendations to STFC.</a:t>
            </a:r>
          </a:p>
          <a:p>
            <a:pPr>
              <a:lnSpc>
                <a:spcPct val="130000"/>
              </a:lnSpc>
            </a:pPr>
            <a:r>
              <a:rPr lang="en-GB" kern="0" dirty="0"/>
              <a:t>Broad overview of subject. </a:t>
            </a:r>
          </a:p>
          <a:p>
            <a:pPr>
              <a:lnSpc>
                <a:spcPct val="130000"/>
              </a:lnSpc>
            </a:pPr>
            <a:r>
              <a:rPr lang="en-GB" kern="0" dirty="0"/>
              <a:t>10-year roadmap and project prioritisation.</a:t>
            </a:r>
          </a:p>
          <a:p>
            <a:pPr>
              <a:lnSpc>
                <a:spcPct val="130000"/>
              </a:lnSpc>
            </a:pPr>
            <a:r>
              <a:rPr lang="en-GB" kern="0" dirty="0"/>
              <a:t>Submitted to SB along with SWOT analysis.</a:t>
            </a:r>
          </a:p>
          <a:p>
            <a:pPr marL="0" indent="0">
              <a:lnSpc>
                <a:spcPct val="130000"/>
              </a:lnSpc>
              <a:buFontTx/>
              <a:buNone/>
            </a:pPr>
            <a:endParaRPr lang="en-GB" sz="1800" b="0" kern="0" dirty="0"/>
          </a:p>
        </p:txBody>
      </p:sp>
    </p:spTree>
    <p:extLst>
      <p:ext uri="{BB962C8B-B14F-4D97-AF65-F5344CB8AC3E}">
        <p14:creationId xmlns:p14="http://schemas.microsoft.com/office/powerpoint/2010/main" val="2962523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/>
              <a:t>2024 Nuclear Physics Roadmap 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624DFA-A676-4F29-875D-971374D0B0F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125" y="1198541"/>
            <a:ext cx="8991600" cy="5600084"/>
          </a:xfrm>
        </p:spPr>
        <p:txBody>
          <a:bodyPr/>
          <a:lstStyle/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400" dirty="0">
                <a:solidFill>
                  <a:srgbClr val="FF0000"/>
                </a:solidFill>
              </a:rPr>
              <a:t>High-Level Recommendations:</a:t>
            </a:r>
          </a:p>
          <a:p>
            <a:pPr lvl="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900" dirty="0"/>
              <a:t>The UK Nuclear Physics community should be supported to continue to pursue world-leading experimental and theoretical nuclear physics programmes focused on high-priority science questions; </a:t>
            </a:r>
            <a:r>
              <a:rPr lang="en-GB" sz="1900" dirty="0">
                <a:solidFill>
                  <a:srgbClr val="FF0000"/>
                </a:solidFill>
              </a:rPr>
              <a:t>STFC consolidated-grant and pipeline funding for skills and technology are critical to future success.</a:t>
            </a:r>
          </a:p>
          <a:p>
            <a:pPr lvl="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900" dirty="0"/>
              <a:t>STFC should </a:t>
            </a:r>
            <a:r>
              <a:rPr lang="en-GB" sz="1900" dirty="0">
                <a:solidFill>
                  <a:srgbClr val="FF0000"/>
                </a:solidFill>
              </a:rPr>
              <a:t>support international projects in nuclear and hadronic physics </a:t>
            </a:r>
            <a:r>
              <a:rPr lang="en-GB" sz="1900" dirty="0"/>
              <a:t>that may capitalise on previous investments via upgrades or seize new opportunities, and that maximise high-quality science output and UK leadership.</a:t>
            </a:r>
          </a:p>
          <a:p>
            <a:pPr lvl="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900" dirty="0"/>
              <a:t>Novel funding solutions should be found to </a:t>
            </a:r>
            <a:r>
              <a:rPr lang="en-GB" sz="1900" dirty="0">
                <a:solidFill>
                  <a:srgbClr val="FF0000"/>
                </a:solidFill>
              </a:rPr>
              <a:t>support capacity building within nuclear theory</a:t>
            </a:r>
            <a:r>
              <a:rPr lang="en-GB" sz="1900" dirty="0"/>
              <a:t> to support the fundamental science and “UK PLC” needs.</a:t>
            </a:r>
          </a:p>
          <a:p>
            <a:pPr lvl="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900" dirty="0">
                <a:solidFill>
                  <a:srgbClr val="FF0000"/>
                </a:solidFill>
              </a:rPr>
              <a:t>Early R&amp;D support should be enhanced </a:t>
            </a:r>
            <a:r>
              <a:rPr lang="en-GB" sz="1900" dirty="0"/>
              <a:t>to enable and to de-risk novel technology required to support the next generation of experiments and theoretical initiatives.</a:t>
            </a:r>
          </a:p>
          <a:p>
            <a: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900" dirty="0"/>
              <a:t>STFC should assist the community in furthering experimental and theoretical efforts in applied nuclear physics, acting as a champion to help </a:t>
            </a:r>
            <a:r>
              <a:rPr lang="en-GB" sz="1900" dirty="0">
                <a:solidFill>
                  <a:srgbClr val="FF0000"/>
                </a:solidFill>
              </a:rPr>
              <a:t>bridge cross council gaps</a:t>
            </a:r>
            <a:r>
              <a:rPr lang="en-GB" sz="1900" dirty="0"/>
              <a:t>, </a:t>
            </a:r>
            <a:r>
              <a:rPr lang="en-GB" sz="1900" dirty="0">
                <a:solidFill>
                  <a:srgbClr val="FF0000"/>
                </a:solidFill>
              </a:rPr>
              <a:t>weave UKRI partnerships and source funding to address societal challenges </a:t>
            </a:r>
            <a:r>
              <a:rPr lang="en-GB" sz="1900" dirty="0"/>
              <a:t>using expertise gained from fundamental science and to maintain sovereign capability for the UK in the nuclear area.</a:t>
            </a:r>
          </a:p>
        </p:txBody>
      </p:sp>
    </p:spTree>
    <p:extLst>
      <p:ext uri="{BB962C8B-B14F-4D97-AF65-F5344CB8AC3E}">
        <p14:creationId xmlns:p14="http://schemas.microsoft.com/office/powerpoint/2010/main" val="3094055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/>
              <a:t>2024 Nuclear Physics Roadmap 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624DFA-A676-4F29-875D-971374D0B0F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125" y="1257916"/>
            <a:ext cx="8991600" cy="5600084"/>
          </a:xfrm>
        </p:spPr>
        <p:txBody>
          <a:bodyPr/>
          <a:lstStyle/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u="sng" dirty="0"/>
              <a:t>Prioritisation process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dirty="0"/>
              <a:t>By 1 May 2024, NPAP received </a:t>
            </a:r>
            <a:r>
              <a:rPr lang="en-GB" dirty="0">
                <a:solidFill>
                  <a:srgbClr val="FF0000"/>
                </a:solidFill>
              </a:rPr>
              <a:t>36 contributions </a:t>
            </a:r>
            <a:r>
              <a:rPr lang="en-GB" dirty="0"/>
              <a:t>to the 10-year prioritisation plan demonstrating an ambitious community vision with a very high potential for building a streamlined set of projects to become a part of the Roadmap.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dirty="0"/>
              <a:t>A series of </a:t>
            </a:r>
            <a:r>
              <a:rPr lang="en-GB" dirty="0">
                <a:solidFill>
                  <a:srgbClr val="FF0000"/>
                </a:solidFill>
              </a:rPr>
              <a:t>community meetings </a:t>
            </a:r>
            <a:r>
              <a:rPr lang="en-GB" dirty="0"/>
              <a:t>were held on 8 May (hybrid, 64 participants), 15 May (online, 43 participants), and 22 May (online, 38 participants).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dirty="0"/>
              <a:t>Analysis, streamlining, and prioritisation of the now </a:t>
            </a:r>
            <a:r>
              <a:rPr lang="en-GB" dirty="0">
                <a:solidFill>
                  <a:srgbClr val="FF0000"/>
                </a:solidFill>
              </a:rPr>
              <a:t>22 contributions </a:t>
            </a:r>
            <a:r>
              <a:rPr lang="en-GB" dirty="0"/>
              <a:t>were performed in three subject areas and discussed within the following Working Groups who then assigned a priority (Top/High/Medium):</a:t>
            </a:r>
            <a:endParaRPr lang="en-GB" sz="2000" b="1" dirty="0">
              <a:solidFill>
                <a:srgbClr val="00336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GB" sz="20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Nuclear structure and nuclear astrophysics (Chair: Dave Joss).</a:t>
            </a:r>
            <a:endParaRPr lang="en-GB" sz="20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GB" sz="20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Hadron physics (Chair: </a:t>
            </a:r>
            <a:r>
              <a:rPr lang="en-GB" sz="2000" b="1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Bjoern</a:t>
            </a:r>
            <a:r>
              <a:rPr lang="en-GB" sz="20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Seitz).</a:t>
            </a:r>
          </a:p>
          <a:p>
            <a:pPr lvl="1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GB" sz="20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General interest (Chair: Carl Wheldon).</a:t>
            </a:r>
          </a:p>
          <a:p>
            <a:pPr marL="0" indent="0">
              <a:buNone/>
            </a:pPr>
            <a:r>
              <a:rPr lang="en-GB" dirty="0"/>
              <a:t>WG1 made use of subset of NPGP for rankings due to large number of proposals and conflicts within WG and NPAP leads.</a:t>
            </a:r>
          </a:p>
        </p:txBody>
      </p:sp>
    </p:spTree>
    <p:extLst>
      <p:ext uri="{BB962C8B-B14F-4D97-AF65-F5344CB8AC3E}">
        <p14:creationId xmlns:p14="http://schemas.microsoft.com/office/powerpoint/2010/main" val="447933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/>
              <a:t>2024 Nuclear Physics Roadmap 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624DFA-A676-4F29-875D-971374D0B0F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991600" cy="5715000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>
                <a:solidFill>
                  <a:srgbClr val="FF0000"/>
                </a:solidFill>
              </a:rPr>
              <a:t>10-year Plan Recommendations:</a:t>
            </a:r>
          </a:p>
          <a:p>
            <a:pPr marL="0" indent="0">
              <a:buNone/>
            </a:pPr>
            <a:endParaRPr lang="en-GB" sz="2400" dirty="0">
              <a:solidFill>
                <a:srgbClr val="FF0000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0427" y="1622886"/>
          <a:ext cx="9080060" cy="52165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5976209" imgH="3434408" progId="Excel.Sheet.12">
                  <p:embed/>
                </p:oleObj>
              </mc:Choice>
              <mc:Fallback>
                <p:oleObj name="Worksheet" r:id="rId3" imgW="5976209" imgH="3434408" progId="Excel.Sheet.12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427" y="1622886"/>
                        <a:ext cx="9080060" cy="52165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7851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/>
              <a:t>2024 Nuclear Physics Roadmap 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624DFA-A676-4F29-875D-971374D0B0F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991600" cy="5715000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>
                <a:solidFill>
                  <a:srgbClr val="FF0000"/>
                </a:solidFill>
              </a:rPr>
              <a:t>10-year Plan Recommendations:</a:t>
            </a:r>
          </a:p>
          <a:p>
            <a:pPr marL="0" indent="0">
              <a:buNone/>
            </a:pPr>
            <a:endParaRPr lang="en-GB" sz="2400" dirty="0">
              <a:solidFill>
                <a:srgbClr val="FF0000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5400" y="2282826"/>
          <a:ext cx="9077604" cy="34791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5976209" imgH="2291420" progId="Excel.Sheet.12">
                  <p:embed/>
                </p:oleObj>
              </mc:Choice>
              <mc:Fallback>
                <p:oleObj name="Worksheet" r:id="rId3" imgW="5976209" imgH="2291420" progId="Excel.Sheet.12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400" y="2282826"/>
                        <a:ext cx="9077604" cy="34791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6415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Next steps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624DFA-A676-4F29-875D-971374D0B0F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83A5B74-15CA-6E64-BC83-A5B045DD9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65274"/>
            <a:ext cx="9144000" cy="5792726"/>
          </a:xfrm>
        </p:spPr>
        <p:txBody>
          <a:bodyPr/>
          <a:lstStyle/>
          <a:p>
            <a:pPr marL="0" indent="0">
              <a:lnSpc>
                <a:spcPct val="130000"/>
              </a:lnSpc>
              <a:buNone/>
            </a:pPr>
            <a:r>
              <a:rPr lang="en-GB" u="sng" dirty="0"/>
              <a:t>Dialogue with STFC</a:t>
            </a:r>
          </a:p>
          <a:p>
            <a:pPr>
              <a:lnSpc>
                <a:spcPct val="130000"/>
              </a:lnSpc>
            </a:pPr>
            <a:r>
              <a:rPr lang="en-GB" dirty="0"/>
              <a:t>Further discussions needed with STFC as to how prioritisation will be used in submission process to PPRP in assessing proposals.</a:t>
            </a:r>
          </a:p>
          <a:p>
            <a:pPr>
              <a:lnSpc>
                <a:spcPct val="130000"/>
              </a:lnSpc>
            </a:pPr>
            <a:r>
              <a:rPr lang="en-GB" dirty="0"/>
              <a:t>Expectations for NPAP in terms of prioritisation/SOI submission.</a:t>
            </a:r>
          </a:p>
          <a:p>
            <a:pPr>
              <a:lnSpc>
                <a:spcPct val="130000"/>
              </a:lnSpc>
            </a:pPr>
            <a:r>
              <a:rPr lang="en-GB" dirty="0"/>
              <a:t>How will NP roadmap be represented in SB roadmap.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GB" u="sng" dirty="0"/>
              <a:t>Ongoing review of proposals</a:t>
            </a:r>
          </a:p>
          <a:p>
            <a:pPr>
              <a:lnSpc>
                <a:spcPct val="130000"/>
              </a:lnSpc>
            </a:pPr>
            <a:r>
              <a:rPr lang="en-GB" dirty="0"/>
              <a:t>Important to maintain dialogue within the community and with STFC to keep roadmap up-to-date and review new opportunities.</a:t>
            </a:r>
          </a:p>
          <a:p>
            <a:pPr>
              <a:lnSpc>
                <a:spcPct val="130000"/>
              </a:lnSpc>
            </a:pPr>
            <a:r>
              <a:rPr lang="en-GB" dirty="0"/>
              <a:t>Aspirational plans need continued dialogue to identify potential opportunities/solutions.</a:t>
            </a:r>
          </a:p>
          <a:p>
            <a:pPr>
              <a:lnSpc>
                <a:spcPct val="130000"/>
              </a:lnSpc>
            </a:pPr>
            <a:r>
              <a:rPr lang="en-GB" dirty="0"/>
              <a:t>NPAP-led community meetings will provide a forum </a:t>
            </a:r>
            <a:r>
              <a:rPr lang="en-GB"/>
              <a:t>for review.</a:t>
            </a:r>
            <a:endParaRPr lang="en-GB" dirty="0"/>
          </a:p>
          <a:p>
            <a:pPr marL="0" indent="0">
              <a:lnSpc>
                <a:spcPct val="130000"/>
              </a:lnSpc>
              <a:buNone/>
            </a:pPr>
            <a:endParaRPr lang="en-GB" sz="1800" b="0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15519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13272</TotalTime>
  <Words>713</Words>
  <Application>Microsoft Macintosh PowerPoint</Application>
  <PresentationFormat>On-screen Show (4:3)</PresentationFormat>
  <Paragraphs>81</Paragraphs>
  <Slides>11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Default Design</vt:lpstr>
      <vt:lpstr>Worksheet</vt:lpstr>
      <vt:lpstr>PowerPoint Presentation</vt:lpstr>
      <vt:lpstr>Outline</vt:lpstr>
      <vt:lpstr>Membership of NPAP</vt:lpstr>
      <vt:lpstr>2024 Nuclear Physics Roadmap </vt:lpstr>
      <vt:lpstr>2024 Nuclear Physics Roadmap </vt:lpstr>
      <vt:lpstr>2024 Nuclear Physics Roadmap </vt:lpstr>
      <vt:lpstr>2024 Nuclear Physics Roadmap </vt:lpstr>
      <vt:lpstr>2024 Nuclear Physics Roadmap </vt:lpstr>
      <vt:lpstr>Next steps</vt:lpstr>
      <vt:lpstr>European Strategy for Particle Physics</vt:lpstr>
      <vt:lpstr>Thank you</vt:lpstr>
    </vt:vector>
  </TitlesOfParts>
  <Company>Michigan State University College of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eann</dc:creator>
  <cp:lastModifiedBy>David Sharp</cp:lastModifiedBy>
  <cp:revision>687</cp:revision>
  <cp:lastPrinted>2022-10-07T08:46:48Z</cp:lastPrinted>
  <dcterms:created xsi:type="dcterms:W3CDTF">2008-04-02T13:23:37Z</dcterms:created>
  <dcterms:modified xsi:type="dcterms:W3CDTF">2025-01-09T08:10:43Z</dcterms:modified>
</cp:coreProperties>
</file>