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1" r:id="rId2"/>
    <p:sldId id="309" r:id="rId3"/>
    <p:sldId id="312" r:id="rId4"/>
    <p:sldId id="310" r:id="rId5"/>
    <p:sldId id="294" r:id="rId6"/>
    <p:sldId id="307" r:id="rId7"/>
    <p:sldId id="308" r:id="rId8"/>
    <p:sldId id="311" r:id="rId9"/>
    <p:sldId id="3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56" autoAdjust="0"/>
    <p:restoredTop sz="71769" autoAdjust="0"/>
  </p:normalViewPr>
  <p:slideViewPr>
    <p:cSldViewPr snapToGrid="0">
      <p:cViewPr varScale="1">
        <p:scale>
          <a:sx n="90" d="100"/>
          <a:sy n="90" d="100"/>
        </p:scale>
        <p:origin x="106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31291-6698-43B1-96CD-9C78D3A3039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AE1F3-CAC5-48B0-9738-D7A52115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6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2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038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9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9F8B-510C-4927-B039-3D2795562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9E744-AB21-473C-88FD-261BF4FAC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8D4E2-6D65-4BF2-9D10-E847E4A5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09AF3-3B03-4022-B89B-D13488B8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BF59-F4EF-4600-84A7-9DBE7FBA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E34F-C7D1-433D-9C30-B9FF270A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6E292-8DF0-4682-84E9-77C2BE645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334CE-2612-43F6-91F7-75E85229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E6DC3-70F7-4631-9DB0-3D78AAF4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9F82A-626C-46BF-9992-3B280B91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50783-7EF7-46BC-9EBA-403FDD63E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AD6E5-345B-421F-83A3-F78707FD2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2DE03-A2B4-410D-BF41-79EB2BA5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B6821-1612-4A98-A7E0-73306346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71305-6D5C-4B49-8C35-A7C875AC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0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20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9378-40CD-4FB3-AD30-0CDCD808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39A8D-66E8-427C-AC3E-F508E95D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07C99-2F23-42F2-B41D-BF9D55AF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660BD-0754-432B-B690-70094497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C5E8C-BE7F-464C-9F7B-7AF49B44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8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0B2A-19A9-4496-A281-036E493A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1974B-5794-4A34-A940-AB7AD3F53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A5E9F-F8CA-4B4D-BD11-2835BD3F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B76E8-319D-4722-A9DD-FA236C33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9F7AB-752B-4EEA-A454-0F6C1C2F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2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DB0F-15CE-42A6-BF91-1F71DCFC9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CC4E-1779-49B2-BC35-D8D71D1DE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B44D7-61AF-46CD-9B4B-44CF86A4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906E8-9D78-41BF-8969-4F7A6A3A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48EF4-BC77-4215-B9FD-B9732689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029EB-0B28-4E8C-B22F-6CB86446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8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BF06-AEC6-42E0-839A-2C9C8D5C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B700C-EFFF-4B72-B99A-84D9BA050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562DD-6D53-48F2-AAA9-A4DB19A55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85E04-B750-4301-BF14-1F35FAF3B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204A0-9009-4582-9602-F6BD19648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20F30-3177-4A09-A0A7-749A00EF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874B2D-1481-4CF1-906B-215695A1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74D6B-2C4E-4C00-BACF-761F21CC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6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1D4B6-EADA-4F7B-A3AE-E87469C6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610CF8-102C-4AF2-9EFC-AF0CFAC3F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25B42-231B-4B39-A42C-E439E37E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EE87E-C5C8-4EEF-A337-4154C127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31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7F7AB-6DD4-42B8-A0C4-5C596252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C4B6-B24D-48AB-A552-9593A31F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0EE6F-1346-416B-9532-23AC033E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0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4FDC1-0FD4-4A24-ACBE-EE201A27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5A80-CE9D-4F2F-B748-89A9984AA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F4140-44CB-4FFF-9F3D-09189E9A5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B639F-9CC9-4A61-9274-B7BFA1A3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ADA19-59D5-4D0E-998D-F40EE7C0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CA1E6-2F70-4577-9A2C-C1300E3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CFBF-5BC0-4EF9-AE4F-79C52990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8ACEC-559E-41CB-90B0-4812EDF3A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AE9BD-9D29-41B4-B3E3-F5612315F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F193F-5ACE-402F-ABAB-5DBD91523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D9AF1-F048-42E0-AF95-997DE38A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09DBE-16A0-4EA6-80AF-CEF5788D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25E51-18F9-4373-8FA3-BEAEC3CD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14709-CE11-4D3B-B25E-8BF4D7127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0EB93-67B0-4C74-8751-8BAA5B2AD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19F2-B641-4ACF-9F1F-50C0416117A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76719-39C2-4000-95B9-995265FF1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BD70E-A682-41E4-B7AF-6EBBC1E99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4" y="1810708"/>
            <a:ext cx="750194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 Physics Grants Panel Report 2025 Community meeting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3" y="5596414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sz="2400" baseline="30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 2025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56DB1D-A235-412B-B5DB-CE5015542DCD}"/>
              </a:ext>
            </a:extLst>
          </p:cNvPr>
          <p:cNvSpPr txBox="1"/>
          <p:nvPr/>
        </p:nvSpPr>
        <p:spPr>
          <a:xfrm>
            <a:off x="1255193" y="4319114"/>
            <a:ext cx="7501941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Kieran Flanagan</a:t>
            </a:r>
          </a:p>
          <a:p>
            <a:r>
              <a:rPr lang="en-US" sz="32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(Panel Chair)</a:t>
            </a:r>
          </a:p>
        </p:txBody>
      </p:sp>
    </p:spTree>
    <p:extLst>
      <p:ext uri="{BB962C8B-B14F-4D97-AF65-F5344CB8AC3E}">
        <p14:creationId xmlns:p14="http://schemas.microsoft.com/office/powerpoint/2010/main" val="27573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B5AD-466A-344D-8633-0326D8C7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909" y="500062"/>
            <a:ext cx="6410739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of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59DBA-8CC0-E547-B5B0-A9E7C6AA5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486" y="20066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Review Process</a:t>
            </a:r>
          </a:p>
          <a:p>
            <a:pPr marL="514350" indent="-514350">
              <a:buAutoNum type="arabicPeriod"/>
            </a:pPr>
            <a:r>
              <a:rPr lang="en-US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Round Summary</a:t>
            </a: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recommendations</a:t>
            </a: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overall recommendations</a:t>
            </a:r>
          </a:p>
          <a:p>
            <a:pPr marL="514350" indent="-514350">
              <a:buAutoNum type="arabicPeriod"/>
            </a:pPr>
            <a:r>
              <a:rPr lang="en-US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</a:t>
            </a: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E252E2-CBD7-5C4A-B5B5-94D92763F0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5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225C81-FFB5-1232-503D-71C4ACBC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STFC along with the NP community have been working hard over the past few years to get two key messages across.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CC"/>
                </a:solidFill>
              </a:rPr>
              <a:t>UK NP research is World-leading, exciting, and relevant with a strong international reputation.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CC"/>
                </a:solidFill>
              </a:rPr>
              <a:t>UK NP is dangerously underfunded, has had proportionally larger cuts than other STFC areas, and desperately requires an uplift in funding.</a:t>
            </a:r>
          </a:p>
          <a:p>
            <a:r>
              <a:rPr lang="en-GB" dirty="0"/>
              <a:t>Balance of Programme exercise in 2020 </a:t>
            </a:r>
            <a:r>
              <a:rPr lang="en-GB" dirty="0">
                <a:solidFill>
                  <a:srgbClr val="FF0000"/>
                </a:solidFill>
              </a:rPr>
              <a:t>£600k </a:t>
            </a:r>
            <a:r>
              <a:rPr lang="en-GB" dirty="0"/>
              <a:t>a year or </a:t>
            </a:r>
            <a:r>
              <a:rPr lang="en-GB" dirty="0">
                <a:solidFill>
                  <a:srgbClr val="FF0000"/>
                </a:solidFill>
              </a:rPr>
              <a:t>~ 13.6% increase </a:t>
            </a:r>
            <a:r>
              <a:rPr lang="en-GB" dirty="0"/>
              <a:t>in resource. </a:t>
            </a:r>
          </a:p>
          <a:p>
            <a:r>
              <a:rPr lang="en-GB" dirty="0"/>
              <a:t>FEC increases and inflation have eroded our position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77622-1BEA-F7EC-2C5D-B9BC9FA223C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5773B13-CFAC-6365-6CA0-F9407D0B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909" y="500062"/>
            <a:ext cx="6410739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8240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72EA61-B8D0-E9D4-0F99-9826BA57A60F}"/>
              </a:ext>
            </a:extLst>
          </p:cNvPr>
          <p:cNvSpPr txBox="1"/>
          <p:nvPr/>
        </p:nvSpPr>
        <p:spPr>
          <a:xfrm>
            <a:off x="4352330" y="339996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Review Process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AC6854-BA4E-5D8F-D4A2-F9A49C056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78605"/>
              </p:ext>
            </p:extLst>
          </p:nvPr>
        </p:nvGraphicFramePr>
        <p:xfrm>
          <a:off x="6985712" y="1292662"/>
          <a:ext cx="4986347" cy="3065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9152">
                  <a:extLst>
                    <a:ext uri="{9D8B030D-6E8A-4147-A177-3AD203B41FA5}">
                      <a16:colId xmlns:a16="http://schemas.microsoft.com/office/drawing/2014/main" val="3134010420"/>
                    </a:ext>
                  </a:extLst>
                </a:gridCol>
                <a:gridCol w="2477195">
                  <a:extLst>
                    <a:ext uri="{9D8B030D-6E8A-4147-A177-3AD203B41FA5}">
                      <a16:colId xmlns:a16="http://schemas.microsoft.com/office/drawing/2014/main" val="1896723914"/>
                    </a:ext>
                  </a:extLst>
                </a:gridCol>
              </a:tblGrid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Cross-Community Requests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9 December 2022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9278996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NPGP Kick off meeting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January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7057137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Closing date for consolidated grant proposals and Form 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7 February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504433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Reviewing process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April – mid May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3634682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Clarification Meetings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April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7214015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Applicants to receive and respond to reviewer comments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Mid May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5043463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Peer Review Meetings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June/July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5072859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Science Board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October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193109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CB77DAD-C5F2-3C20-B652-645E3B00D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286" y="4624627"/>
            <a:ext cx="6724756" cy="18933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5A0F35-71C0-793C-4C07-F5070EBD298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463" y="2153"/>
            <a:ext cx="3770785" cy="963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ABD7A1-D422-515A-0562-741A2C9C10CD}"/>
              </a:ext>
            </a:extLst>
          </p:cNvPr>
          <p:cNvSpPr txBox="1"/>
          <p:nvPr/>
        </p:nvSpPr>
        <p:spPr>
          <a:xfrm>
            <a:off x="1069458" y="979134"/>
            <a:ext cx="4840804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NPGP Membership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DDC83F-79C1-05D0-1832-D5DCEE58A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47393"/>
              </p:ext>
            </p:extLst>
          </p:nvPr>
        </p:nvGraphicFramePr>
        <p:xfrm>
          <a:off x="423285" y="1683357"/>
          <a:ext cx="5772728" cy="3292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7885">
                  <a:extLst>
                    <a:ext uri="{9D8B030D-6E8A-4147-A177-3AD203B41FA5}">
                      <a16:colId xmlns:a16="http://schemas.microsoft.com/office/drawing/2014/main" val="3025019857"/>
                    </a:ext>
                  </a:extLst>
                </a:gridCol>
                <a:gridCol w="2414843">
                  <a:extLst>
                    <a:ext uri="{9D8B030D-6E8A-4147-A177-3AD203B41FA5}">
                      <a16:colId xmlns:a16="http://schemas.microsoft.com/office/drawing/2014/main" val="638934586"/>
                    </a:ext>
                  </a:extLst>
                </a:gridCol>
              </a:tblGrid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Name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Expertise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053932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Kieran Flanagan (Chair), University of Manchester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Nuclear structure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1860347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Dr Nara Singh </a:t>
                      </a:r>
                      <a:r>
                        <a:rPr lang="en-GB" sz="1100" dirty="0" err="1">
                          <a:effectLst/>
                        </a:rPr>
                        <a:t>Bondili</a:t>
                      </a:r>
                      <a:r>
                        <a:rPr lang="en-GB" sz="1100" dirty="0">
                          <a:effectLst/>
                        </a:rPr>
                        <a:t>, University of the West of Scotland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Nuclear structure and nuclear astrophysics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347491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Jens Jorgen Gaardhoje, University of Copenhagen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Hadronic physics and external perspective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194234"/>
                  </a:ext>
                </a:extLst>
              </a:tr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Liam Gaffney, University of Liverpool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Nuclear structure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6172515"/>
                  </a:ext>
                </a:extLst>
              </a:tr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Dr David Hamilton, University of Glasgow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Hadronic 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34881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Marc Labiche, UKRI STFC Daresbury Laboratory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structure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15633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Alison Laird, University of York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astrophysics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8994189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Judith McGovern, University of Manchester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theory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573481"/>
                  </a:ext>
                </a:extLst>
              </a:tr>
              <a:tr h="568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Morten Hjorth-Jenson Theory, Michigan State University USA / University of Oslo, Norway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Nuclear theory and external perspective</a:t>
                      </a:r>
                      <a:endParaRPr lang="en-GB" sz="1200" dirty="0"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644655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Zsolt Podolyak, University of Surrey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structure, astrophysics and hadronic 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516890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Dan Watts, York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Hadronic physics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56162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500B5B-9F98-EEF0-F08B-DF6E0A16E8C3}"/>
              </a:ext>
            </a:extLst>
          </p:cNvPr>
          <p:cNvSpPr txBox="1"/>
          <p:nvPr/>
        </p:nvSpPr>
        <p:spPr>
          <a:xfrm>
            <a:off x="423285" y="5174643"/>
            <a:ext cx="4927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 very big thank you to the panel members and STFC staff for the hard work that they have undertaken over the last year.  </a:t>
            </a:r>
            <a:endParaRPr lang="en-GB" sz="16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6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585E4E-6930-7146-9E2C-EA4B57CA4C7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965" y="0"/>
            <a:ext cx="3770785" cy="963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A4CA06-02C8-0246-ADA1-0189AE23980A}"/>
              </a:ext>
            </a:extLst>
          </p:cNvPr>
          <p:cNvSpPr txBox="1"/>
          <p:nvPr/>
        </p:nvSpPr>
        <p:spPr>
          <a:xfrm>
            <a:off x="2816104" y="1301914"/>
            <a:ext cx="6100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Budget: £19.0M  +26.6% compared to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E6B667-52A2-E645-B8EB-B92630290367}"/>
              </a:ext>
            </a:extLst>
          </p:cNvPr>
          <p:cNvSpPr txBox="1"/>
          <p:nvPr/>
        </p:nvSpPr>
        <p:spPr>
          <a:xfrm>
            <a:off x="2816104" y="1852116"/>
            <a:ext cx="56853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Size of Community: 63 academics in both 2020 and 2023 (+9% since 2014)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414421-09BB-5F4E-9D8D-59E3CAB14999}"/>
              </a:ext>
            </a:extLst>
          </p:cNvPr>
          <p:cNvSpPr txBox="1"/>
          <p:nvPr/>
        </p:nvSpPr>
        <p:spPr>
          <a:xfrm>
            <a:off x="2816104" y="2769936"/>
            <a:ext cx="62417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Number of Themes: -14% (33 in 2020 and 38 in 2017)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0FA140-F90E-9A46-BC9A-6A8F687E44B1}"/>
              </a:ext>
            </a:extLst>
          </p:cNvPr>
          <p:cNvSpPr txBox="1"/>
          <p:nvPr/>
        </p:nvSpPr>
        <p:spPr>
          <a:xfrm>
            <a:off x="2816104" y="3524202"/>
            <a:ext cx="8656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Total Funding Request : +9% (~2.5x larger than the available budget)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A6A133-41F0-9C42-8807-8990080DF0F6}"/>
              </a:ext>
            </a:extLst>
          </p:cNvPr>
          <p:cNvSpPr txBox="1"/>
          <p:nvPr/>
        </p:nvSpPr>
        <p:spPr>
          <a:xfrm>
            <a:off x="2614450" y="3924312"/>
            <a:ext cx="13538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6DDCF-8F06-AA4F-B0A7-ED2AA13D3137}"/>
              </a:ext>
            </a:extLst>
          </p:cNvPr>
          <p:cNvSpPr txBox="1"/>
          <p:nvPr/>
        </p:nvSpPr>
        <p:spPr>
          <a:xfrm>
            <a:off x="716290" y="4385977"/>
            <a:ext cx="1110464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Panel members were asked to provide names of potential reviewers (129 received compared to 95 in 2020).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Introducers: 2-3 panels members were assigned a proposal to examine in details.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 </a:t>
            </a:r>
            <a:r>
              <a:rPr lang="en-GB" sz="20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conducted clarification meetings to address any questions.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 then led the discussion at the grants panel meeting for their proposal.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Each theme was discussed individually, with consideration for the requested resources to deliver programme.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6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7D36F8-7AB1-6E09-91AB-6BA81BC880D2}"/>
              </a:ext>
            </a:extLst>
          </p:cNvPr>
          <p:cNvSpPr txBox="1"/>
          <p:nvPr/>
        </p:nvSpPr>
        <p:spPr>
          <a:xfrm>
            <a:off x="4168769" y="313233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Round Summary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6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C93903-3467-104C-A087-E3011EE6E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824168"/>
              </p:ext>
            </p:extLst>
          </p:nvPr>
        </p:nvGraphicFramePr>
        <p:xfrm>
          <a:off x="781878" y="1375256"/>
          <a:ext cx="9872870" cy="449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1900">
                  <a:extLst>
                    <a:ext uri="{9D8B030D-6E8A-4147-A177-3AD203B41FA5}">
                      <a16:colId xmlns:a16="http://schemas.microsoft.com/office/drawing/2014/main" val="3266830931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633868576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335547553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2674146384"/>
                    </a:ext>
                  </a:extLst>
                </a:gridCol>
                <a:gridCol w="986472">
                  <a:extLst>
                    <a:ext uri="{9D8B030D-6E8A-4147-A177-3AD203B41FA5}">
                      <a16:colId xmlns:a16="http://schemas.microsoft.com/office/drawing/2014/main" val="2163365390"/>
                    </a:ext>
                  </a:extLst>
                </a:gridCol>
                <a:gridCol w="1283039">
                  <a:extLst>
                    <a:ext uri="{9D8B030D-6E8A-4147-A177-3AD203B41FA5}">
                      <a16:colId xmlns:a16="http://schemas.microsoft.com/office/drawing/2014/main" val="3278914873"/>
                    </a:ext>
                  </a:extLst>
                </a:gridCol>
                <a:gridCol w="1709037">
                  <a:extLst>
                    <a:ext uri="{9D8B030D-6E8A-4147-A177-3AD203B41FA5}">
                      <a16:colId xmlns:a16="http://schemas.microsoft.com/office/drawing/2014/main" val="2247352035"/>
                    </a:ext>
                  </a:extLst>
                </a:gridCol>
              </a:tblGrid>
              <a:tr h="8011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Measure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2017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2020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2023 Request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2023 Recommendation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0588638"/>
                  </a:ext>
                </a:extLst>
              </a:tr>
              <a:tr h="4664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Academics – Number (Requested)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52(58)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53 (65)</a:t>
                      </a:r>
                      <a:r>
                        <a:rPr lang="en-GB" sz="1600" baseline="30000" dirty="0">
                          <a:effectLst/>
                        </a:rPr>
                        <a:t> 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r>
                        <a:rPr lang="en-GB" sz="1600" baseline="300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63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192626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Academics - Average FTE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9%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55%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4.5%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494454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PDRA – Number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48.5</a:t>
                      </a:r>
                      <a:r>
                        <a:rPr lang="en-GB" sz="1600" baseline="30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34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042785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PDRA - Total FTE per year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18.2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41.2</a:t>
                      </a:r>
                      <a:r>
                        <a:rPr lang="en-GB" sz="1600" baseline="300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25.0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066981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Core Posts - Total FTE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6.8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6.5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11.1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9.4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187170"/>
                  </a:ext>
                </a:extLst>
              </a:tr>
              <a:tr h="4664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Cross Community - Total FTE 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11.3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12.8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11.8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757285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Number of Studentships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479164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Technician - Total FTE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2.9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3.9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8.1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5.2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059043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Total Number of FTE per year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46.7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44.3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108.9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54.3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89911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EF739C6-3991-8A4A-A2EF-77653340F5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6253"/>
            <a:ext cx="3770785" cy="9639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6FBC17D-82FE-8A43-8758-1135774BDD14}"/>
              </a:ext>
            </a:extLst>
          </p:cNvPr>
          <p:cNvSpPr txBox="1"/>
          <p:nvPr/>
        </p:nvSpPr>
        <p:spPr>
          <a:xfrm>
            <a:off x="4156494" y="335845"/>
            <a:ext cx="7690949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94214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FA0446-F4A7-A844-AC92-5D9CB8606A0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6253"/>
            <a:ext cx="3770785" cy="9639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FB6DBF-0B69-D045-A1CF-2BFD7EED0E1E}"/>
              </a:ext>
            </a:extLst>
          </p:cNvPr>
          <p:cNvSpPr txBox="1"/>
          <p:nvPr/>
        </p:nvSpPr>
        <p:spPr>
          <a:xfrm>
            <a:off x="3917955" y="628233"/>
            <a:ext cx="843307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overall recommendations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B246CE-EC40-F340-ADED-B61FF180BA27}"/>
              </a:ext>
            </a:extLst>
          </p:cNvPr>
          <p:cNvSpPr txBox="1"/>
          <p:nvPr/>
        </p:nvSpPr>
        <p:spPr>
          <a:xfrm>
            <a:off x="649356" y="1491304"/>
            <a:ext cx="1129085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themes were fundable and ranked by internationally reviewers and internationally leading.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Increased budget in this round is very welcome and will help repair the long-term damage done by a decade of flat cash.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Increases in in-direct costs and inflation erode some of this impact. Reduced the amount of capital, travel and academic time that can be recommended.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 exploit the long-term STFC investments through the project line priority was given to </a:t>
            </a:r>
            <a:r>
              <a:rPr lang="en-US" sz="2400" b="1" dirty="0"/>
              <a:t>growing ECR numbers </a:t>
            </a:r>
            <a:r>
              <a:rPr lang="en-US" sz="2400" dirty="0"/>
              <a:t>with PDRA posts.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pandemic has changed the way we conduct many experiments. The community </a:t>
            </a:r>
            <a:r>
              <a:rPr lang="en-US" sz="2400" b="1" dirty="0"/>
              <a:t>must still travel </a:t>
            </a:r>
            <a:r>
              <a:rPr lang="en-US" sz="2400" dirty="0"/>
              <a:t>to maintain leadership on key experiments. </a:t>
            </a:r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317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452625-D298-ECBE-42DC-8A980D63B6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6253"/>
            <a:ext cx="3770785" cy="963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A707E0-B842-7993-889D-70C69E814BC8}"/>
              </a:ext>
            </a:extLst>
          </p:cNvPr>
          <p:cNvSpPr txBox="1"/>
          <p:nvPr/>
        </p:nvSpPr>
        <p:spPr>
          <a:xfrm>
            <a:off x="4908003" y="443567"/>
            <a:ext cx="2564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E8A9F-06EE-C2F3-CC0D-AD15CD2E2490}"/>
              </a:ext>
            </a:extLst>
          </p:cNvPr>
          <p:cNvSpPr txBox="1"/>
          <p:nvPr/>
        </p:nvSpPr>
        <p:spPr>
          <a:xfrm>
            <a:off x="649356" y="1491304"/>
            <a:ext cx="1129085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Over the last year the panel has continued to review small funding requests for conferences and short courses in the UK.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next round aims to be 4 years in duration and will use the funding service.  </a:t>
            </a:r>
            <a:r>
              <a:rPr lang="en-GB" sz="3600" dirty="0">
                <a:solidFill>
                  <a:srgbClr val="000000"/>
                </a:solidFill>
                <a:latin typeface="Calibri" panose="020F0502020204030204" pitchFamily="34" charset="0"/>
              </a:rPr>
              <a:t>This is process is under constant review and optimisation (CGs from PP and gravitational waves have now been through this).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" panose="020F0502020204030204" pitchFamily="34" charset="0"/>
              </a:rPr>
              <a:t>Submission for the next CG will be early 2026.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276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490E57-C936-08CB-7107-65C1689FDB5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6253"/>
            <a:ext cx="3770785" cy="96396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A9DC11-19D3-8528-2AA7-1FA9F1CFF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448" y="2430408"/>
            <a:ext cx="10515600" cy="132556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271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23842</TotalTime>
  <Words>818</Words>
  <Application>Microsoft Macintosh PowerPoint</Application>
  <PresentationFormat>Widescreen</PresentationFormat>
  <Paragraphs>168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Regular</vt:lpstr>
      <vt:lpstr>Calibri</vt:lpstr>
      <vt:lpstr>Calibri Light</vt:lpstr>
      <vt:lpstr>Office Theme</vt:lpstr>
      <vt:lpstr>PowerPoint Presentation</vt:lpstr>
      <vt:lpstr>Outline of Presentation 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Parkin, Jamie (STFC,SO,PROG)</dc:creator>
  <cp:lastModifiedBy>Kieran Flanagan</cp:lastModifiedBy>
  <cp:revision>32</cp:revision>
  <dcterms:created xsi:type="dcterms:W3CDTF">2023-09-04T09:04:33Z</dcterms:created>
  <dcterms:modified xsi:type="dcterms:W3CDTF">2025-01-08T16:57:31Z</dcterms:modified>
</cp:coreProperties>
</file>