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95" r:id="rId3"/>
    <p:sldId id="296" r:id="rId4"/>
    <p:sldId id="257" r:id="rId5"/>
    <p:sldId id="298" r:id="rId6"/>
    <p:sldId id="297" r:id="rId7"/>
    <p:sldId id="299" r:id="rId8"/>
    <p:sldId id="30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7"/>
    <p:restoredTop sz="96327"/>
  </p:normalViewPr>
  <p:slideViewPr>
    <p:cSldViewPr snapToGrid="0">
      <p:cViewPr varScale="1">
        <p:scale>
          <a:sx n="112" d="100"/>
          <a:sy n="112" d="100"/>
        </p:scale>
        <p:origin x="20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CDD6F-328A-9240-94D0-F6F78FE6083C}" type="datetimeFigureOut">
              <a:rPr lang="en-US" smtClean="0"/>
              <a:t>1/9/25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0022E-15DA-CA43-AB9C-3B49C829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8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diagram representing interlocking scientific areas, permeated by theory.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026BB-0380-794F-BF03-84C76605A9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5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Terms are on the </a:t>
            </a:r>
            <a:r>
              <a:rPr lang="en-US" dirty="0" err="1"/>
              <a:t>NuPECC</a:t>
            </a:r>
            <a:r>
              <a:rPr lang="en-US" dirty="0"/>
              <a:t> website.  Most changes necessary because of changes in relationship with ESF and much expanded Observers and Associated Members.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026BB-0380-794F-BF03-84C76605A9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1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CCB52-23C2-3B3E-028E-DB97BB992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50230-C195-04D4-8A25-00E16DA81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5245D-FA40-7885-F0AF-735A9521B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E9D5-AC7F-C64A-A3CA-1959806DF73E}" type="datetimeFigureOut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841D7-9217-9F7D-ED79-BD6CF22C6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40CD2-1B83-D3FA-553C-BFC78FB65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A797-E710-7F4A-878C-8ACD364B1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79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85824-FCF7-DECA-8F60-B47494521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4AA14-EF34-8BCC-8338-2F81BEBB8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FEBAC-EFA3-9F76-7A5B-C9CD755C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E9D5-AC7F-C64A-A3CA-1959806DF73E}" type="datetimeFigureOut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2D51-4960-E3D5-520E-B0C1F33AD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23F92-C14C-2303-AAF1-10D44859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A797-E710-7F4A-878C-8ACD364B1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2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7C55E2-4A36-D2A3-DEE2-80616EDB6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1EFFC2-48A4-CD44-AB7C-DB039441C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CC9BC-1DF5-682F-95A7-0C31C075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E9D5-AC7F-C64A-A3CA-1959806DF73E}" type="datetimeFigureOut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840F2-7E8A-CC0C-290C-C89569943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3BC7-BDDC-474F-7406-51F27D50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A797-E710-7F4A-878C-8ACD364B1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6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C2A8D-C912-095D-0A1C-EE9E7554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B744B-0571-7A00-2623-6272BDFF3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01566-D9F5-06D1-A74C-20EB26C4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E9D5-AC7F-C64A-A3CA-1959806DF73E}" type="datetimeFigureOut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DF01D-46FE-FFF2-178D-1472439B1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D0C2A-FC0E-18E0-6A21-83D2A4EDB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A797-E710-7F4A-878C-8ACD364B1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3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0A2BB-9384-84E5-2D2B-04569ECF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FF669-F002-FCC1-A56A-8A5C355E8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3E5C8-96E9-161E-D1E0-4E3B70016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E9D5-AC7F-C64A-A3CA-1959806DF73E}" type="datetimeFigureOut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E6D77-1DFB-1C70-B0B2-87F020F04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D19A8-4846-3B65-889E-520F0A2CA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A797-E710-7F4A-878C-8ACD364B1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9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BADCA-023E-B958-C6A1-95934640F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C68C5-4FE5-D94C-8DCE-76C38189A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75182-82B2-6850-52C0-BDD4D0CB5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C454A-0571-A82C-F608-B5B4483EA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E9D5-AC7F-C64A-A3CA-1959806DF73E}" type="datetimeFigureOut">
              <a:rPr lang="en-US" smtClean="0"/>
              <a:t>1/9/25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57E3C-1AD3-2BA7-854D-AFFF2E2FA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427A-C768-CDE3-4854-69D983C78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A797-E710-7F4A-878C-8ACD364B1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0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97F8F-2DB6-D312-4A81-61C1FD1CF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1E453-B5E3-7B44-AA16-5913ADB1B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37B81-2990-FA28-F441-3F99F9C05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EBAF65-2775-D5D8-83DC-CA97154122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25618A-B8D4-FD8D-F2BB-08EAD6AE7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E47B6F-6D6C-E002-3375-CE2445FE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E9D5-AC7F-C64A-A3CA-1959806DF73E}" type="datetimeFigureOut">
              <a:rPr lang="en-US" smtClean="0"/>
              <a:t>1/9/25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295542-EC55-4D47-D386-A741A2044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524483-922B-77BE-5AFA-134AE1943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A797-E710-7F4A-878C-8ACD364B1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223F1-6012-4ED3-1A34-A8E9E9865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C9A7B7-45EE-A863-BB8D-B0DC7F325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E9D5-AC7F-C64A-A3CA-1959806DF73E}" type="datetimeFigureOut">
              <a:rPr lang="en-US" smtClean="0"/>
              <a:t>1/9/25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44DBF-8767-7660-A2CC-BB105E55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9FBB5-098A-0AD0-6E4B-8E5A816D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A797-E710-7F4A-878C-8ACD364B1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4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3637F3-E193-1571-B76D-DAE6664F1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E9D5-AC7F-C64A-A3CA-1959806DF73E}" type="datetimeFigureOut">
              <a:rPr lang="en-US" smtClean="0"/>
              <a:t>1/9/25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9CB8C-9910-F4C0-605E-37E596D92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49466-1206-806A-E15D-D75C4EFB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A797-E710-7F4A-878C-8ACD364B1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3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A850A-8AE2-C371-9A28-3A8590F68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2F0E9-D658-789E-9C6A-8CB717C8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1DE80-2000-A4D5-71C6-5A1BF0108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EF163-A693-FC9D-2CA0-1756FBBC9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E9D5-AC7F-C64A-A3CA-1959806DF73E}" type="datetimeFigureOut">
              <a:rPr lang="en-US" smtClean="0"/>
              <a:t>1/9/25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71444-3E61-3EB9-A889-D059EEA2D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25CD4-8D14-FC41-5CDE-7616DF86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A797-E710-7F4A-878C-8ACD364B1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13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770C5-AA1E-B581-A442-4C9E2DA2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073645-F0AD-6835-C4A2-3D77DA884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D19DA-8A60-29B9-87C6-B83B1843B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EF895-08E3-84FD-815D-E2B7B4B81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E9D5-AC7F-C64A-A3CA-1959806DF73E}" type="datetimeFigureOut">
              <a:rPr lang="en-US" smtClean="0"/>
              <a:t>1/9/25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2D191-C2BF-040C-76FC-2CA88793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32F28-5804-5145-FAE1-29F00400F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A797-E710-7F4A-878C-8ACD364B1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9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4259F6-DB10-A379-B1AF-D1620710A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39304-2A41-48EF-2E35-E65A5406B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3252-B543-E307-D005-89D785F1B5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CE9D5-AC7F-C64A-A3CA-1959806DF73E}" type="datetimeFigureOut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6A8C3-0811-392D-D4C7-173A69DAE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7B82D-D361-F27F-E610-BFE8CBCB4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8A797-E710-7F4A-878C-8ACD364B1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6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pecc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70522-E056-E5EC-6FCB-FCB501288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4964482" cy="2387600"/>
          </a:xfrm>
        </p:spPr>
        <p:txBody>
          <a:bodyPr/>
          <a:lstStyle/>
          <a:p>
            <a:r>
              <a:rPr lang="en-US" dirty="0"/>
              <a:t>Update from </a:t>
            </a:r>
            <a:r>
              <a:rPr lang="en-US" dirty="0" err="1"/>
              <a:t>NuPECC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A050E-AD9D-E668-2D0A-766BF507B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8744"/>
            <a:ext cx="4964482" cy="1049055"/>
          </a:xfrm>
        </p:spPr>
        <p:txBody>
          <a:bodyPr/>
          <a:lstStyle/>
          <a:p>
            <a:r>
              <a:rPr lang="en-US" dirty="0"/>
              <a:t>Rodi Herzberg</a:t>
            </a:r>
          </a:p>
        </p:txBody>
      </p:sp>
      <p:pic>
        <p:nvPicPr>
          <p:cNvPr id="4" name="Picture 4" descr="http://www.nupecc.org/pic/nupecc_map_2018s.png">
            <a:extLst>
              <a:ext uri="{FF2B5EF4-FFF2-40B4-BE49-F238E27FC236}">
                <a16:creationId xmlns:a16="http://schemas.microsoft.com/office/drawing/2014/main" id="{278CEC26-54F3-A47D-80D0-8C9F23E62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5314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07E856-1C5A-6EF9-B1F7-FC66DB9BB4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68" y="236153"/>
            <a:ext cx="3849457" cy="13640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62FA7A-4CFE-8B44-0BBA-848E9CF92F9B}"/>
              </a:ext>
            </a:extLst>
          </p:cNvPr>
          <p:cNvSpPr txBox="1"/>
          <p:nvPr/>
        </p:nvSpPr>
        <p:spPr>
          <a:xfrm>
            <a:off x="97186" y="6437181"/>
            <a:ext cx="4223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Community Meeting, </a:t>
            </a:r>
            <a:r>
              <a:rPr lang="en-US" dirty="0" err="1"/>
              <a:t>IoP</a:t>
            </a:r>
            <a:r>
              <a:rPr lang="en-US" dirty="0"/>
              <a:t>, 9th January 2025</a:t>
            </a:r>
          </a:p>
        </p:txBody>
      </p:sp>
    </p:spTree>
    <p:extLst>
      <p:ext uri="{BB962C8B-B14F-4D97-AF65-F5344CB8AC3E}">
        <p14:creationId xmlns:p14="http://schemas.microsoft.com/office/powerpoint/2010/main" val="217475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EA5A54-1C95-7A46-B73A-7016EFF36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890" y="827621"/>
            <a:ext cx="5223081" cy="52027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2C064F-03BA-6B40-93CA-3AF11991773F}"/>
              </a:ext>
            </a:extLst>
          </p:cNvPr>
          <p:cNvSpPr txBox="1"/>
          <p:nvPr/>
        </p:nvSpPr>
        <p:spPr>
          <a:xfrm>
            <a:off x="2191512" y="365761"/>
            <a:ext cx="3735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NuPECC</a:t>
            </a:r>
            <a:r>
              <a:rPr lang="en-US" sz="3600" dirty="0"/>
              <a:t> Objectives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CB8ECB-5C04-83AF-F3F6-C96B6ED83656}"/>
              </a:ext>
            </a:extLst>
          </p:cNvPr>
          <p:cNvSpPr txBox="1"/>
          <p:nvPr/>
        </p:nvSpPr>
        <p:spPr>
          <a:xfrm>
            <a:off x="297952" y="1397285"/>
            <a:ext cx="57980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effectLst/>
                <a:latin typeface="Helvetica" pitchFamily="2" charset="0"/>
              </a:rPr>
              <a:t>The objective of </a:t>
            </a:r>
            <a:r>
              <a:rPr lang="en-GB" dirty="0" err="1">
                <a:effectLst/>
                <a:latin typeface="Helvetica" pitchFamily="2" charset="0"/>
              </a:rPr>
              <a:t>NuPECC</a:t>
            </a:r>
            <a:r>
              <a:rPr lang="en-GB" dirty="0">
                <a:effectLst/>
                <a:latin typeface="Helvetica" pitchFamily="2" charset="0"/>
              </a:rPr>
              <a:t> is to strengthen European Collaboration in nuclear science through the promotion of nuclear physics, and its transdisciplinary use and application in collaborative ventures between research groups within Europe. </a:t>
            </a:r>
          </a:p>
          <a:p>
            <a:endParaRPr lang="en-GB" dirty="0">
              <a:latin typeface="Helvetica" pitchFamily="2" charset="0"/>
            </a:endParaRPr>
          </a:p>
          <a:p>
            <a:r>
              <a:rPr lang="en-GB" dirty="0">
                <a:effectLst/>
                <a:latin typeface="Helvetica" pitchFamily="2" charset="0"/>
              </a:rPr>
              <a:t>In pursuing this objective, the Committee shall: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" pitchFamily="2" charset="0"/>
              </a:rPr>
              <a:t>define a network of complementary facilities within Europe and encourage the optimisation of their usage;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" pitchFamily="2" charset="0"/>
              </a:rPr>
              <a:t>provide a forum for the discussion of the provision of future facilities and instrumentation;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" pitchFamily="2" charset="0"/>
              </a:rPr>
              <a:t>provide advice, and make recommendations on the development, organisation, and support of European nuclear research and of particular projects.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87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217E-B079-DD48-A0EA-CAE95E16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1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Terms of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9892E-1011-BA4E-AC23-7FE1957E0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610"/>
            <a:ext cx="10515600" cy="5041265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Adapted to changing realities in 2018:</a:t>
            </a:r>
          </a:p>
          <a:p>
            <a:endParaRPr lang="en-US" sz="3200" dirty="0"/>
          </a:p>
          <a:p>
            <a:r>
              <a:rPr lang="en-US" sz="3200" dirty="0"/>
              <a:t>More Observers </a:t>
            </a:r>
          </a:p>
          <a:p>
            <a:pPr marL="0" indent="0">
              <a:buNone/>
            </a:pPr>
            <a:r>
              <a:rPr lang="en-GB" sz="2000" dirty="0">
                <a:effectLst/>
                <a:latin typeface="Helvetica" pitchFamily="2" charset="0"/>
              </a:rPr>
              <a:t>ESF - EPS-DNP - ECFA - APPEC - NSAC - </a:t>
            </a:r>
            <a:r>
              <a:rPr lang="en-GB" sz="2000" dirty="0" err="1">
                <a:effectLst/>
                <a:latin typeface="Helvetica" pitchFamily="2" charset="0"/>
              </a:rPr>
              <a:t>ANPhA</a:t>
            </a:r>
            <a:r>
              <a:rPr lang="en-GB" sz="2000" dirty="0">
                <a:effectLst/>
                <a:latin typeface="Helvetica" pitchFamily="2" charset="0"/>
              </a:rPr>
              <a:t> - CINP - ALAFNA - IAEA - EPS-HEPP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More Associated Members</a:t>
            </a:r>
          </a:p>
          <a:p>
            <a:pPr marL="0" indent="0">
              <a:buNone/>
            </a:pPr>
            <a:r>
              <a:rPr lang="en-GB" sz="2000" dirty="0" err="1">
                <a:effectLst/>
                <a:latin typeface="Helvetica" pitchFamily="2" charset="0"/>
              </a:rPr>
              <a:t>iThemba</a:t>
            </a:r>
            <a:r>
              <a:rPr lang="en-GB" sz="2000" dirty="0">
                <a:effectLst/>
                <a:latin typeface="Helvetica" pitchFamily="2" charset="0"/>
              </a:rPr>
              <a:t> - RIKEN - Israel - CERN </a:t>
            </a:r>
          </a:p>
          <a:p>
            <a:pPr marL="0" indent="0">
              <a:buNone/>
            </a:pPr>
            <a:endParaRPr lang="en-GB" sz="2000" dirty="0">
              <a:effectLst/>
              <a:latin typeface="Helvetica" pitchFamily="2" charset="0"/>
            </a:endParaRPr>
          </a:p>
          <a:p>
            <a:r>
              <a:rPr lang="en-US" sz="3200" dirty="0"/>
              <a:t>More Institutional Members</a:t>
            </a:r>
          </a:p>
          <a:p>
            <a:pPr marL="0" indent="0">
              <a:buNone/>
            </a:pPr>
            <a:r>
              <a:rPr lang="en-GB" sz="2000" dirty="0">
                <a:effectLst/>
                <a:latin typeface="Helvetica" pitchFamily="2" charset="0"/>
              </a:rPr>
              <a:t>ECT* - FAIR - SPIRAL2 - JINR (temporarily suspended) - MYRRHA - ELI-NP 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See </a:t>
            </a:r>
            <a:r>
              <a:rPr lang="en-US" sz="3200" dirty="0">
                <a:hlinkClick r:id="rId3"/>
              </a:rPr>
              <a:t>www.nupecc.org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5889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0FAF-78F0-54D3-C3B9-FFB12EF69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Range Plan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387A4-EC39-9BB8-57B9-F569EA22D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5" y="1825625"/>
            <a:ext cx="10990545" cy="4351338"/>
          </a:xfrm>
        </p:spPr>
        <p:txBody>
          <a:bodyPr/>
          <a:lstStyle/>
          <a:p>
            <a:r>
              <a:rPr lang="en-US" dirty="0"/>
              <a:t>Presented in Brussels 19</a:t>
            </a:r>
            <a:r>
              <a:rPr lang="en-US" baseline="30000" dirty="0"/>
              <a:t>th</a:t>
            </a:r>
            <a:r>
              <a:rPr lang="en-US" dirty="0"/>
              <a:t> Nov 2024</a:t>
            </a:r>
          </a:p>
          <a:p>
            <a:r>
              <a:rPr lang="en-US" dirty="0"/>
              <a:t>Available at </a:t>
            </a:r>
            <a:r>
              <a:rPr lang="en-US" dirty="0" err="1"/>
              <a:t>nupecc.org</a:t>
            </a:r>
            <a:endParaRPr lang="en-US" dirty="0"/>
          </a:p>
          <a:p>
            <a:r>
              <a:rPr lang="en-US" dirty="0"/>
              <a:t>Assessment of Outcomes from last time</a:t>
            </a:r>
          </a:p>
          <a:p>
            <a:r>
              <a:rPr lang="en-US" dirty="0"/>
              <a:t>Glossy Brochure available</a:t>
            </a:r>
          </a:p>
          <a:p>
            <a:r>
              <a:rPr lang="en-US" dirty="0"/>
              <a:t>Several new chapters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89FC26-B0A5-93E0-FB48-794B04718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220" y="0"/>
            <a:ext cx="485078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AC57E4-B318-C80E-0337-9CEEC60F9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5823"/>
            <a:ext cx="6673516" cy="238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20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B7965-C2B4-5260-633F-DF5877D5C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Chapters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857AC-772F-8EB2-935B-6139BDE0A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078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Nuclear Physics Tools  </a:t>
            </a:r>
          </a:p>
          <a:p>
            <a:pPr marL="0" indent="0">
              <a:buNone/>
            </a:pPr>
            <a:r>
              <a:rPr lang="en-US" sz="2400" dirty="0"/>
              <a:t>Detectors and Experimental Techniques  Computing, Artificial Intelligence, Machine Learning and Quantum Computing</a:t>
            </a:r>
          </a:p>
          <a:p>
            <a:endParaRPr lang="en-US" dirty="0"/>
          </a:p>
          <a:p>
            <a:r>
              <a:rPr lang="en-US" dirty="0"/>
              <a:t>Open Science and Data</a:t>
            </a:r>
          </a:p>
          <a:p>
            <a:endParaRPr lang="en-US" dirty="0"/>
          </a:p>
          <a:p>
            <a:r>
              <a:rPr lang="en-US" dirty="0"/>
              <a:t>Nuclear Science – People and Society</a:t>
            </a:r>
          </a:p>
          <a:p>
            <a:pPr marL="0" indent="0">
              <a:buNone/>
            </a:pPr>
            <a:r>
              <a:rPr lang="en-US" sz="2400" dirty="0"/>
              <a:t>Outreach – Training – Education – Diversity – Careers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F9EC50-0D3C-3517-CE86-DB03721449ED}"/>
              </a:ext>
            </a:extLst>
          </p:cNvPr>
          <p:cNvGrpSpPr/>
          <p:nvPr/>
        </p:nvGrpSpPr>
        <p:grpSpPr>
          <a:xfrm>
            <a:off x="4420001" y="403403"/>
            <a:ext cx="7322820" cy="1354754"/>
            <a:chOff x="4869180" y="5623560"/>
            <a:chExt cx="7322820" cy="135475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58A8A44-A09B-4374-D68B-AACFF96F98DF}"/>
                </a:ext>
              </a:extLst>
            </p:cNvPr>
            <p:cNvSpPr/>
            <p:nvPr/>
          </p:nvSpPr>
          <p:spPr>
            <a:xfrm>
              <a:off x="4869180" y="5623560"/>
              <a:ext cx="7322820" cy="12344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AD7254F-56FF-73FF-311D-2B4274FFC2BB}"/>
                </a:ext>
              </a:extLst>
            </p:cNvPr>
            <p:cNvSpPr txBox="1"/>
            <p:nvPr/>
          </p:nvSpPr>
          <p:spPr>
            <a:xfrm>
              <a:off x="5135973" y="6331983"/>
              <a:ext cx="67892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/>
                  <a:latin typeface="Helvetica" pitchFamily="2" charset="0"/>
                </a:rPr>
                <a:t>https://</a:t>
              </a:r>
              <a:r>
                <a:rPr lang="en-GB" dirty="0" err="1">
                  <a:effectLst/>
                  <a:latin typeface="Helvetica" pitchFamily="2" charset="0"/>
                </a:rPr>
                <a:t>www.nupecc.org</a:t>
              </a:r>
              <a:r>
                <a:rPr lang="en-GB" dirty="0">
                  <a:effectLst/>
                  <a:latin typeface="Helvetica" pitchFamily="2" charset="0"/>
                </a:rPr>
                <a:t>/lrp2024/Documents/nupecc_lrp2024.pdf </a:t>
              </a:r>
            </a:p>
            <a:p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2E3E3A-1793-EA2C-64E1-B07345D4200B}"/>
                </a:ext>
              </a:extLst>
            </p:cNvPr>
            <p:cNvSpPr txBox="1"/>
            <p:nvPr/>
          </p:nvSpPr>
          <p:spPr>
            <a:xfrm>
              <a:off x="5922568" y="5816189"/>
              <a:ext cx="52160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effectLst/>
                  <a:latin typeface="Helvetica" pitchFamily="2" charset="0"/>
                </a:rPr>
                <a:t>Discover </a:t>
              </a:r>
              <a:r>
                <a:rPr lang="en-GB" b="1" dirty="0" err="1">
                  <a:effectLst/>
                  <a:latin typeface="Helvetica" pitchFamily="2" charset="0"/>
                </a:rPr>
                <a:t>NuPECC’s</a:t>
              </a:r>
              <a:r>
                <a:rPr lang="en-GB" b="1" dirty="0">
                  <a:effectLst/>
                  <a:latin typeface="Helvetica" pitchFamily="2" charset="0"/>
                </a:rPr>
                <a:t> Long Range Plan 2024 at </a:t>
              </a:r>
              <a:endParaRPr lang="en-GB" dirty="0">
                <a:effectLst/>
                <a:latin typeface="Helvetica" pitchFamily="2" charset="0"/>
              </a:endParaRPr>
            </a:p>
            <a:p>
              <a:endParaRPr lang="en-US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F41CCDF-1A16-F8D7-4E36-3469C054D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830" y="3282374"/>
            <a:ext cx="3898170" cy="357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49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and white background with text&#10;&#10;Description automatically generated">
            <a:extLst>
              <a:ext uri="{FF2B5EF4-FFF2-40B4-BE49-F238E27FC236}">
                <a16:creationId xmlns:a16="http://schemas.microsoft.com/office/drawing/2014/main" id="{0133776C-96B1-3E22-0E9D-91CCBBDE8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4102" y="-14290"/>
            <a:ext cx="4917897" cy="1582669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782CB9-4966-9059-8CCC-A01A72181D0C}"/>
              </a:ext>
            </a:extLst>
          </p:cNvPr>
          <p:cNvSpPr txBox="1"/>
          <p:nvPr/>
        </p:nvSpPr>
        <p:spPr>
          <a:xfrm>
            <a:off x="305771" y="1756881"/>
            <a:ext cx="384253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Mission</a:t>
            </a:r>
          </a:p>
          <a:p>
            <a:endParaRPr lang="en-GB" sz="2000" dirty="0"/>
          </a:p>
          <a:p>
            <a:r>
              <a:rPr lang="en-GB" sz="2000" dirty="0" err="1"/>
              <a:t>NuFFER</a:t>
            </a:r>
            <a:r>
              <a:rPr lang="en-GB" sz="2000" dirty="0"/>
              <a:t> operates guided by three principles - to: </a:t>
            </a:r>
          </a:p>
          <a:p>
            <a:endParaRPr lang="en-GB" sz="2000" b="1" dirty="0"/>
          </a:p>
          <a:p>
            <a:pPr>
              <a:buFont typeface="+mj-lt"/>
              <a:buAutoNum type="arabicPeriod"/>
            </a:pPr>
            <a:r>
              <a:rPr lang="en-GB" sz="2000" dirty="0"/>
              <a:t> Support early-career researchers in nuclear physics across Europe</a:t>
            </a:r>
          </a:p>
          <a:p>
            <a:pPr>
              <a:buFont typeface="+mj-lt"/>
              <a:buAutoNum type="arabicPeriod"/>
            </a:pPr>
            <a:endParaRPr lang="en-GB" sz="2000" dirty="0"/>
          </a:p>
          <a:p>
            <a:pPr>
              <a:buFont typeface="+mj-lt"/>
              <a:buAutoNum type="arabicPeriod"/>
            </a:pPr>
            <a:r>
              <a:rPr lang="en-GB" sz="2000" dirty="0"/>
              <a:t>  Represent their needs and interests in the </a:t>
            </a:r>
            <a:r>
              <a:rPr lang="en-GB" sz="2000" dirty="0" err="1"/>
              <a:t>NuPECC</a:t>
            </a:r>
            <a:r>
              <a:rPr lang="en-GB" sz="2000" dirty="0"/>
              <a:t> decision making</a:t>
            </a:r>
          </a:p>
          <a:p>
            <a:endParaRPr lang="en-GB" sz="2000" dirty="0"/>
          </a:p>
          <a:p>
            <a:pPr>
              <a:buFont typeface="+mj-lt"/>
              <a:buAutoNum type="arabicPeriod"/>
            </a:pPr>
            <a:r>
              <a:rPr lang="en-GB" sz="2000" dirty="0"/>
              <a:t>  Inform them about opportunities for development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B01553-EB60-C754-0C0E-0AF17716BCCB}"/>
              </a:ext>
            </a:extLst>
          </p:cNvPr>
          <p:cNvSpPr txBox="1"/>
          <p:nvPr/>
        </p:nvSpPr>
        <p:spPr>
          <a:xfrm>
            <a:off x="4417610" y="1756881"/>
            <a:ext cx="401747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Plan</a:t>
            </a:r>
          </a:p>
          <a:p>
            <a:r>
              <a:rPr lang="en-GB" sz="2000" dirty="0" err="1"/>
              <a:t>NuFFER's</a:t>
            </a:r>
            <a:r>
              <a:rPr lang="en-GB" sz="2000" dirty="0"/>
              <a:t> action plan includes: </a:t>
            </a:r>
          </a:p>
          <a:p>
            <a:endParaRPr lang="en-GB" sz="1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 Online and in-person events to  bring together ECRs across Europe and build a community.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 Workshops dedicated to the personal and professional development of ECRs, including their career opportunities within and outside academia.</a:t>
            </a:r>
          </a:p>
          <a:p>
            <a:endParaRPr lang="en-GB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 Questionnaires designed to gather the opinions of ECRs on topics of importance in the European nuclear physics community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88067-0E0E-3F01-FE46-663F9852A1FC}"/>
              </a:ext>
            </a:extLst>
          </p:cNvPr>
          <p:cNvSpPr txBox="1"/>
          <p:nvPr/>
        </p:nvSpPr>
        <p:spPr>
          <a:xfrm>
            <a:off x="441789" y="299990"/>
            <a:ext cx="6087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NuPECC</a:t>
            </a:r>
            <a:r>
              <a:rPr lang="en-US" sz="3600" dirty="0"/>
              <a:t> Forum For Early career Researchers:      </a:t>
            </a:r>
            <a:r>
              <a:rPr lang="en-US" sz="3600" dirty="0" err="1"/>
              <a:t>NuFFER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2B1DA5-EEF5-01F9-B18D-E42548FDC6EC}"/>
              </a:ext>
            </a:extLst>
          </p:cNvPr>
          <p:cNvSpPr txBox="1"/>
          <p:nvPr/>
        </p:nvSpPr>
        <p:spPr>
          <a:xfrm>
            <a:off x="8765926" y="1007876"/>
            <a:ext cx="1934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nuffer.web.cern.ch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BAEEE5-AE57-FEAD-46AF-B0208FD333A8}"/>
              </a:ext>
            </a:extLst>
          </p:cNvPr>
          <p:cNvSpPr txBox="1"/>
          <p:nvPr/>
        </p:nvSpPr>
        <p:spPr>
          <a:xfrm>
            <a:off x="8704387" y="1756881"/>
            <a:ext cx="3397918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Chair</a:t>
            </a:r>
          </a:p>
          <a:p>
            <a:r>
              <a:rPr lang="en-US" sz="2000" dirty="0"/>
              <a:t>Annika Thiel (Bonn)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UK Reps</a:t>
            </a:r>
          </a:p>
          <a:p>
            <a:r>
              <a:rPr lang="en-US" sz="2000" dirty="0"/>
              <a:t>Rachel Montgomery (Glasgow)</a:t>
            </a:r>
          </a:p>
          <a:p>
            <a:r>
              <a:rPr lang="en-US" sz="2000" dirty="0"/>
              <a:t>Jacob </a:t>
            </a:r>
            <a:r>
              <a:rPr lang="en-US" sz="2000" dirty="0" err="1"/>
              <a:t>Heery</a:t>
            </a:r>
            <a:r>
              <a:rPr lang="en-US" sz="2000" dirty="0"/>
              <a:t> (Surrey)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DCC60-91F1-4EC3-516A-27D03160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117351" cy="1325563"/>
          </a:xfrm>
        </p:spPr>
        <p:txBody>
          <a:bodyPr/>
          <a:lstStyle/>
          <a:p>
            <a:r>
              <a:rPr lang="en-US" dirty="0"/>
              <a:t>JENAS 2025</a:t>
            </a:r>
          </a:p>
        </p:txBody>
      </p:sp>
      <p:pic>
        <p:nvPicPr>
          <p:cNvPr id="5" name="Content Placeholder 4" descr="A poster of a building with a glass roof&#10;&#10;Description automatically generated">
            <a:extLst>
              <a:ext uri="{FF2B5EF4-FFF2-40B4-BE49-F238E27FC236}">
                <a16:creationId xmlns:a16="http://schemas.microsoft.com/office/drawing/2014/main" id="{E9FD7DD7-B748-630C-405E-6F873F831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1851" y="0"/>
            <a:ext cx="515015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4A8112-09DB-074A-734A-422EC0DDE822}"/>
              </a:ext>
            </a:extLst>
          </p:cNvPr>
          <p:cNvSpPr txBox="1"/>
          <p:nvPr/>
        </p:nvSpPr>
        <p:spPr>
          <a:xfrm>
            <a:off x="472611" y="1674674"/>
            <a:ext cx="60412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Previous meetings in 2019 in Orsay and 2022 in Madrid</a:t>
            </a:r>
          </a:p>
          <a:p>
            <a:endParaRPr lang="en-US" dirty="0"/>
          </a:p>
          <a:p>
            <a:r>
              <a:rPr lang="en-US" dirty="0"/>
              <a:t>Following the joint </a:t>
            </a:r>
            <a:r>
              <a:rPr lang="en-US" dirty="0" err="1"/>
              <a:t>IoP</a:t>
            </a:r>
            <a:r>
              <a:rPr lang="en-US" dirty="0"/>
              <a:t> in Liverpool David Ireland and I applied </a:t>
            </a:r>
          </a:p>
          <a:p>
            <a:r>
              <a:rPr lang="en-US" dirty="0"/>
              <a:t>for the JENAS 2025 meeting and got it, to be held at RAL.</a:t>
            </a:r>
          </a:p>
          <a:p>
            <a:endParaRPr lang="en-US" dirty="0"/>
          </a:p>
          <a:p>
            <a:r>
              <a:rPr lang="en-US" dirty="0"/>
              <a:t>8-11 April 2025</a:t>
            </a:r>
          </a:p>
        </p:txBody>
      </p:sp>
      <p:pic>
        <p:nvPicPr>
          <p:cNvPr id="8" name="Content Placeholder 4" descr="A poster of a building with a glass roof&#10;&#10;Description automatically generated">
            <a:extLst>
              <a:ext uri="{FF2B5EF4-FFF2-40B4-BE49-F238E27FC236}">
                <a16:creationId xmlns:a16="http://schemas.microsoft.com/office/drawing/2014/main" id="{C305E665-B846-9D76-5E4E-96AD01EE53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89" t="77628" r="2959" b="6642"/>
          <a:stretch/>
        </p:blipFill>
        <p:spPr>
          <a:xfrm>
            <a:off x="1589343" y="3817942"/>
            <a:ext cx="4178512" cy="273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46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EBCF1-F0DA-59A5-DEDA-06B71C8F2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82" y="143838"/>
            <a:ext cx="10515600" cy="1325563"/>
          </a:xfrm>
        </p:spPr>
        <p:txBody>
          <a:bodyPr/>
          <a:lstStyle/>
          <a:p>
            <a:r>
              <a:rPr lang="en-US" dirty="0"/>
              <a:t>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EF37F-4994-A48D-5A65-EFB1563B5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782" y="1565320"/>
            <a:ext cx="7401674" cy="5052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Eberhard Widman (SMI Vienna) is the new chair from Dec 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My term ended on Dec 31</a:t>
            </a:r>
            <a:r>
              <a:rPr lang="en-US" baseline="30000" dirty="0"/>
              <a:t>st</a:t>
            </a:r>
            <a:r>
              <a:rPr lang="en-US" dirty="0"/>
              <a:t> after seeing two   Long Range Plans to fruition. </a:t>
            </a:r>
          </a:p>
          <a:p>
            <a:pPr marL="0" indent="0">
              <a:buNone/>
            </a:pPr>
            <a:r>
              <a:rPr lang="en-US" b="1" dirty="0"/>
              <a:t>Thank you for your confidence and support!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will be replaced by Paul Stevenson (Surrey). Congratulations!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David Ireland will remain in post for another year.</a:t>
            </a:r>
          </a:p>
        </p:txBody>
      </p:sp>
      <p:pic>
        <p:nvPicPr>
          <p:cNvPr id="4" name="Picture 3" descr="Two men holding up posters&#10;&#10;Description automatically generated">
            <a:extLst>
              <a:ext uri="{FF2B5EF4-FFF2-40B4-BE49-F238E27FC236}">
                <a16:creationId xmlns:a16="http://schemas.microsoft.com/office/drawing/2014/main" id="{7712A501-DEFD-FFC3-01C2-14F94791A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456" y="-17809"/>
            <a:ext cx="4342544" cy="687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17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539</Words>
  <Application>Microsoft Macintosh PowerPoint</Application>
  <PresentationFormat>Widescreen</PresentationFormat>
  <Paragraphs>86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Office Theme</vt:lpstr>
      <vt:lpstr>Update from NuPECC</vt:lpstr>
      <vt:lpstr>PowerPoint Presentation</vt:lpstr>
      <vt:lpstr>Terms of Reference</vt:lpstr>
      <vt:lpstr>Long Range Plan 2024</vt:lpstr>
      <vt:lpstr>New Chapters</vt:lpstr>
      <vt:lpstr>PowerPoint Presentation</vt:lpstr>
      <vt:lpstr>JENAS 2025</vt:lpstr>
      <vt:lpstr>Membership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from NuPECC</dc:title>
  <dc:creator>Herzberg, Rodi</dc:creator>
  <cp:lastModifiedBy>Herzberg, Rodi</cp:lastModifiedBy>
  <cp:revision>5</cp:revision>
  <dcterms:created xsi:type="dcterms:W3CDTF">2025-01-09T10:33:33Z</dcterms:created>
  <dcterms:modified xsi:type="dcterms:W3CDTF">2025-01-09T12:14:44Z</dcterms:modified>
</cp:coreProperties>
</file>