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05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1444B-150D-4C07-80B6-45296571EE51}" v="172" dt="2024-11-21T09:59:48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84" autoAdjust="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Melia (PhD Cancer + Genomic FT (A300))" userId="a13c47ef-9a71-4139-9da6-46ffb92502fe" providerId="ADAL" clId="{4921444B-150D-4C07-80B6-45296571EE51}"/>
    <pc:docChg chg="modSld">
      <pc:chgData name="Emma Melia (PhD Cancer + Genomic FT (A300))" userId="a13c47ef-9a71-4139-9da6-46ffb92502fe" providerId="ADAL" clId="{4921444B-150D-4C07-80B6-45296571EE51}" dt="2024-11-21T10:03:48.805" v="228" actId="20577"/>
      <pc:docMkLst>
        <pc:docMk/>
      </pc:docMkLst>
      <pc:sldChg chg="modSp modAnim">
        <pc:chgData name="Emma Melia (PhD Cancer + Genomic FT (A300))" userId="a13c47ef-9a71-4139-9da6-46ffb92502fe" providerId="ADAL" clId="{4921444B-150D-4C07-80B6-45296571EE51}" dt="2024-11-21T09:59:30.579" v="193" actId="1037"/>
        <pc:sldMkLst>
          <pc:docMk/>
          <pc:sldMk cId="1178371635" sldId="256"/>
        </pc:sldMkLst>
        <pc:spChg chg="mod">
          <ac:chgData name="Emma Melia (PhD Cancer + Genomic FT (A300))" userId="a13c47ef-9a71-4139-9da6-46ffb92502fe" providerId="ADAL" clId="{4921444B-150D-4C07-80B6-45296571EE51}" dt="2024-11-21T09:25:25.724" v="19" actId="113"/>
          <ac:spMkLst>
            <pc:docMk/>
            <pc:sldMk cId="1178371635" sldId="256"/>
            <ac:spMk id="9" creationId="{D807A301-4B68-1C7A-4E39-054A2298A2F7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30.579" v="193" actId="1037"/>
          <ac:spMkLst>
            <pc:docMk/>
            <pc:sldMk cId="1178371635" sldId="256"/>
            <ac:spMk id="16" creationId="{60033E08-3665-6894-E743-55EADEB0A188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30.579" v="193" actId="1037"/>
          <ac:spMkLst>
            <pc:docMk/>
            <pc:sldMk cId="1178371635" sldId="256"/>
            <ac:spMk id="17" creationId="{6A8BA672-12E1-43DF-6A61-B0F3D0B324A4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30.579" v="193" actId="1037"/>
          <ac:spMkLst>
            <pc:docMk/>
            <pc:sldMk cId="1178371635" sldId="256"/>
            <ac:spMk id="18" creationId="{2880305C-31AA-4B6F-43FC-C3FF18F6F79A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30.579" v="193" actId="1037"/>
          <ac:spMkLst>
            <pc:docMk/>
            <pc:sldMk cId="1178371635" sldId="256"/>
            <ac:spMk id="19" creationId="{C7066BCD-CE3F-3663-4E4A-106BDC50AB0E}"/>
          </ac:spMkLst>
        </pc:spChg>
        <pc:picChg chg="mod">
          <ac:chgData name="Emma Melia (PhD Cancer + Genomic FT (A300))" userId="a13c47ef-9a71-4139-9da6-46ffb92502fe" providerId="ADAL" clId="{4921444B-150D-4C07-80B6-45296571EE51}" dt="2024-11-21T09:59:30.579" v="193" actId="1037"/>
          <ac:picMkLst>
            <pc:docMk/>
            <pc:sldMk cId="1178371635" sldId="256"/>
            <ac:picMk id="12" creationId="{A4E6CA04-D56C-AB7C-D181-6D832016E6F4}"/>
          </ac:picMkLst>
        </pc:picChg>
        <pc:picChg chg="mod">
          <ac:chgData name="Emma Melia (PhD Cancer + Genomic FT (A300))" userId="a13c47ef-9a71-4139-9da6-46ffb92502fe" providerId="ADAL" clId="{4921444B-150D-4C07-80B6-45296571EE51}" dt="2024-11-21T09:59:30.579" v="193" actId="1037"/>
          <ac:picMkLst>
            <pc:docMk/>
            <pc:sldMk cId="1178371635" sldId="256"/>
            <ac:picMk id="13" creationId="{1AEE5E38-6CA6-43DF-4332-74ACEFE16193}"/>
          </ac:picMkLst>
        </pc:picChg>
        <pc:cxnChg chg="mod">
          <ac:chgData name="Emma Melia (PhD Cancer + Genomic FT (A300))" userId="a13c47ef-9a71-4139-9da6-46ffb92502fe" providerId="ADAL" clId="{4921444B-150D-4C07-80B6-45296571EE51}" dt="2024-11-21T09:59:30.579" v="193" actId="1037"/>
          <ac:cxnSpMkLst>
            <pc:docMk/>
            <pc:sldMk cId="1178371635" sldId="256"/>
            <ac:cxnSpMk id="14" creationId="{C85835F0-CEE8-34A7-81AC-459C6C83CDDB}"/>
          </ac:cxnSpMkLst>
        </pc:cxnChg>
        <pc:cxnChg chg="mod">
          <ac:chgData name="Emma Melia (PhD Cancer + Genomic FT (A300))" userId="a13c47ef-9a71-4139-9da6-46ffb92502fe" providerId="ADAL" clId="{4921444B-150D-4C07-80B6-45296571EE51}" dt="2024-11-21T09:59:30.579" v="193" actId="1037"/>
          <ac:cxnSpMkLst>
            <pc:docMk/>
            <pc:sldMk cId="1178371635" sldId="256"/>
            <ac:cxnSpMk id="15" creationId="{C3002FD4-5BD4-8270-979C-A7BF195D9CFE}"/>
          </ac:cxnSpMkLst>
        </pc:cxnChg>
      </pc:sldChg>
      <pc:sldChg chg="addSp modSp mod modAnim">
        <pc:chgData name="Emma Melia (PhD Cancer + Genomic FT (A300))" userId="a13c47ef-9a71-4139-9da6-46ffb92502fe" providerId="ADAL" clId="{4921444B-150D-4C07-80B6-45296571EE51}" dt="2024-11-21T09:56:46.817" v="112" actId="113"/>
        <pc:sldMkLst>
          <pc:docMk/>
          <pc:sldMk cId="929902264" sldId="257"/>
        </pc:sldMkLst>
        <pc:spChg chg="mod">
          <ac:chgData name="Emma Melia (PhD Cancer + Genomic FT (A300))" userId="a13c47ef-9a71-4139-9da6-46ffb92502fe" providerId="ADAL" clId="{4921444B-150D-4C07-80B6-45296571EE51}" dt="2024-11-21T09:17:26.775" v="2" actId="1076"/>
          <ac:spMkLst>
            <pc:docMk/>
            <pc:sldMk cId="929902264" sldId="257"/>
            <ac:spMk id="2" creationId="{BA0B4164-DD8E-183A-896E-468CF5B33CFA}"/>
          </ac:spMkLst>
        </pc:spChg>
        <pc:spChg chg="mod">
          <ac:chgData name="Emma Melia (PhD Cancer + Genomic FT (A300))" userId="a13c47ef-9a71-4139-9da6-46ffb92502fe" providerId="ADAL" clId="{4921444B-150D-4C07-80B6-45296571EE51}" dt="2024-11-21T09:27:16.065" v="22" actId="6549"/>
          <ac:spMkLst>
            <pc:docMk/>
            <pc:sldMk cId="929902264" sldId="257"/>
            <ac:spMk id="5" creationId="{719F2C9B-6C5A-67EB-BF0A-6B1AA48DC6E4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6:46.817" v="112" actId="113"/>
          <ac:spMkLst>
            <pc:docMk/>
            <pc:sldMk cId="929902264" sldId="257"/>
            <ac:spMk id="6" creationId="{D00D9375-0EEF-A5AF-842E-A7EC7D257CB3}"/>
          </ac:spMkLst>
        </pc:spChg>
        <pc:spChg chg="add mod">
          <ac:chgData name="Emma Melia (PhD Cancer + Genomic FT (A300))" userId="a13c47ef-9a71-4139-9da6-46ffb92502fe" providerId="ADAL" clId="{4921444B-150D-4C07-80B6-45296571EE51}" dt="2024-11-21T09:46:11.481" v="67" actId="1076"/>
          <ac:spMkLst>
            <pc:docMk/>
            <pc:sldMk cId="929902264" sldId="257"/>
            <ac:spMk id="11" creationId="{560279EC-1D51-1392-7B40-FD3D332993A7}"/>
          </ac:spMkLst>
        </pc:spChg>
      </pc:sldChg>
      <pc:sldChg chg="modSp mod modAnim">
        <pc:chgData name="Emma Melia (PhD Cancer + Genomic FT (A300))" userId="a13c47ef-9a71-4139-9da6-46ffb92502fe" providerId="ADAL" clId="{4921444B-150D-4C07-80B6-45296571EE51}" dt="2024-11-21T09:59:52.298" v="226" actId="14100"/>
        <pc:sldMkLst>
          <pc:docMk/>
          <pc:sldMk cId="2751968791" sldId="258"/>
        </pc:sldMkLst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3" creationId="{2F21617F-57DF-0BCB-AA48-90B6795CFACC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6" creationId="{F4E1B1BF-3929-FB09-FE62-AE21CEBAEE35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8" creationId="{B5353C4E-48E0-C3A7-3FD0-959F4EB1CF7A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9" creationId="{36EE4A4E-5AB9-A820-6A20-412E078AD48E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10" creationId="{A5B54111-A1AD-0E8B-8BA0-AF627359CC85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11" creationId="{72CEAA5F-D353-F88B-634D-2D8E5A48E41A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12" creationId="{302ECC5F-4AF6-63C6-D6CB-75377D319E25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48.077" v="225" actId="1038"/>
          <ac:spMkLst>
            <pc:docMk/>
            <pc:sldMk cId="2751968791" sldId="258"/>
            <ac:spMk id="14" creationId="{EE297734-4A0A-AD90-11C7-3BE86E3FD7E6}"/>
          </ac:spMkLst>
        </pc:spChg>
        <pc:spChg chg="mod">
          <ac:chgData name="Emma Melia (PhD Cancer + Genomic FT (A300))" userId="a13c47ef-9a71-4139-9da6-46ffb92502fe" providerId="ADAL" clId="{4921444B-150D-4C07-80B6-45296571EE51}" dt="2024-11-21T09:59:52.298" v="226" actId="14100"/>
          <ac:spMkLst>
            <pc:docMk/>
            <pc:sldMk cId="2751968791" sldId="258"/>
            <ac:spMk id="15" creationId="{3EC7C962-9881-6A03-3321-1290CC15215A}"/>
          </ac:spMkLst>
        </pc:spChg>
        <pc:picChg chg="mod">
          <ac:chgData name="Emma Melia (PhD Cancer + Genomic FT (A300))" userId="a13c47ef-9a71-4139-9da6-46ffb92502fe" providerId="ADAL" clId="{4921444B-150D-4C07-80B6-45296571EE51}" dt="2024-11-21T09:59:48.077" v="225" actId="1038"/>
          <ac:picMkLst>
            <pc:docMk/>
            <pc:sldMk cId="2751968791" sldId="258"/>
            <ac:picMk id="4" creationId="{F3CEF322-722C-01F1-D434-7269247410AE}"/>
          </ac:picMkLst>
        </pc:picChg>
        <pc:picChg chg="mod">
          <ac:chgData name="Emma Melia (PhD Cancer + Genomic FT (A300))" userId="a13c47ef-9a71-4139-9da6-46ffb92502fe" providerId="ADAL" clId="{4921444B-150D-4C07-80B6-45296571EE51}" dt="2024-11-21T09:59:48.077" v="225" actId="1038"/>
          <ac:picMkLst>
            <pc:docMk/>
            <pc:sldMk cId="2751968791" sldId="258"/>
            <ac:picMk id="5" creationId="{4E3394C6-8F7E-8BC0-895F-98F81C999442}"/>
          </ac:picMkLst>
        </pc:picChg>
        <pc:picChg chg="mod">
          <ac:chgData name="Emma Melia (PhD Cancer + Genomic FT (A300))" userId="a13c47ef-9a71-4139-9da6-46ffb92502fe" providerId="ADAL" clId="{4921444B-150D-4C07-80B6-45296571EE51}" dt="2024-11-21T09:59:48.077" v="225" actId="1038"/>
          <ac:picMkLst>
            <pc:docMk/>
            <pc:sldMk cId="2751968791" sldId="258"/>
            <ac:picMk id="7" creationId="{2D5C1E81-0E34-1E65-CCBB-B522B3169FF0}"/>
          </ac:picMkLst>
        </pc:picChg>
      </pc:sldChg>
      <pc:sldChg chg="modSp mod">
        <pc:chgData name="Emma Melia (PhD Cancer + Genomic FT (A300))" userId="a13c47ef-9a71-4139-9da6-46ffb92502fe" providerId="ADAL" clId="{4921444B-150D-4C07-80B6-45296571EE51}" dt="2024-11-21T10:03:48.805" v="228" actId="20577"/>
        <pc:sldMkLst>
          <pc:docMk/>
          <pc:sldMk cId="2760770634" sldId="305"/>
        </pc:sldMkLst>
        <pc:spChg chg="mod">
          <ac:chgData name="Emma Melia (PhD Cancer + Genomic FT (A300))" userId="a13c47ef-9a71-4139-9da6-46ffb92502fe" providerId="ADAL" clId="{4921444B-150D-4C07-80B6-45296571EE51}" dt="2024-11-21T10:03:48.805" v="228" actId="20577"/>
          <ac:spMkLst>
            <pc:docMk/>
            <pc:sldMk cId="2760770634" sldId="305"/>
            <ac:spMk id="2" creationId="{B8722DF9-06B1-5D99-359B-59FBFF2E2C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5F6B-3D6A-4FBC-9A25-89398F7AEC97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021BF-403F-4BA1-8692-288E214E9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41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021BF-403F-4BA1-8692-288E214E9B9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1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9AC5-4738-BB2D-FEFF-CEA7C507E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6DBC9-13D4-EDE9-36CB-845A51942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1B5F1-0C14-4991-243C-7D7F32F1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06C12-7D6B-2B9D-0015-A248471D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E17B4-B025-8C73-0016-AF1068DB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7AE6-9819-22B7-4BCD-AFFE3202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D5050-B66E-DFCD-9242-A31CADC8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9944-E3EA-D5CC-FD2E-452A1A05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13C03-41A1-72C7-12DE-455327EB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2C1C2-B228-7630-BEBC-02B95F3B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3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CD32D-A907-BC96-A0C2-90143E98F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252ED-995F-5A11-9D29-AFAABB596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70024-EABF-38B7-34B4-B83DC5E0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9CFE6-ED1E-60D3-2C76-56B388FC4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13447-AC29-33AA-9A00-205A53F0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9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Title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 Background">
            <a:extLst>
              <a:ext uri="{FF2B5EF4-FFF2-40B4-BE49-F238E27FC236}">
                <a16:creationId xmlns:a16="http://schemas.microsoft.com/office/drawing/2014/main" id="{C5602FD7-1231-064E-CF9F-7F8C08F8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600" cy="685665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10" name="4. Picture Placeholder">
            <a:extLst>
              <a:ext uri="{FF2B5EF4-FFF2-40B4-BE49-F238E27FC236}">
                <a16:creationId xmlns:a16="http://schemas.microsoft.com/office/drawing/2014/main" id="{C992F3AA-2026-24C9-831B-F66B099808A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642578" y="218"/>
            <a:ext cx="4556539" cy="6858000"/>
          </a:xfrm>
          <a:custGeom>
            <a:avLst/>
            <a:gdLst>
              <a:gd name="connsiteX0" fmla="*/ 1896887 w 4542379"/>
              <a:gd name="connsiteY0" fmla="*/ 0 h 6858000"/>
              <a:gd name="connsiteX1" fmla="*/ 4542379 w 4542379"/>
              <a:gd name="connsiteY1" fmla="*/ 0 h 6858000"/>
              <a:gd name="connsiteX2" fmla="*/ 4542379 w 4542379"/>
              <a:gd name="connsiteY2" fmla="*/ 6858000 h 6858000"/>
              <a:gd name="connsiteX3" fmla="*/ 2609965 w 4542379"/>
              <a:gd name="connsiteY3" fmla="*/ 6858000 h 6858000"/>
              <a:gd name="connsiteX4" fmla="*/ 0 w 4542379"/>
              <a:gd name="connsiteY4" fmla="*/ 177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379" h="6858000">
                <a:moveTo>
                  <a:pt x="1896887" y="0"/>
                </a:moveTo>
                <a:lnTo>
                  <a:pt x="4542379" y="0"/>
                </a:lnTo>
                <a:lnTo>
                  <a:pt x="4542379" y="6858000"/>
                </a:lnTo>
                <a:lnTo>
                  <a:pt x="2609965" y="6858000"/>
                </a:lnTo>
                <a:lnTo>
                  <a:pt x="0" y="177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73EF5D-89A1-E767-AC39-6A875CF14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6E66-8858-4DB5-DEA9-42B2F91C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5FA62-1D17-17C8-C82C-CD42180AC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72107-FC73-7DFE-2A6C-AA46C43E7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9C079-B665-CE46-97DE-1364E9896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DCF93-0A4C-2037-C699-46FA8600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7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C6A6-B214-C14F-5B6A-F04B5C52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FFCB5-9FD6-A186-E661-0D2C78CE8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1C8AE-F683-5219-B1A5-7241504E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BB81C-EF4F-A701-D5B8-8C0418C6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2BC69-C44E-D490-5AA1-816DA558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18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E4A2-3A9B-8D48-BDF1-9863C224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B57E-7384-8A88-E192-1346DDE44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EE813-0E8E-ABC6-7E1D-432210EB4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B6EB-EE65-4148-FF36-F06E26A7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EFCDC-0361-4314-8768-8B902C66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A0131-169C-E652-DFAD-DABEF04B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23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43D90-7076-60F3-19E9-C3B905AA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25FF1-5260-7CB3-178C-81B8FD1A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2C2FD-DEC9-868C-90BF-5B5E00BE9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AF352-6828-DFF9-6261-E4A0C1DA2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3CBA6-1C53-8054-A90B-F96CE9B92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0CF700-E9BF-3FD9-68F1-8F2F7615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A8532-670D-E0E1-9332-2E700267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2752B-A8A3-6028-B699-9F4521D3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10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DA62-DC71-49BB-EC85-C15BF6DD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AFD8D-DAE4-A35E-0CEA-5D94D023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08EE5-D8B2-E769-4027-2A8E8233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2C110-F76E-E661-E1C0-FD9F8B57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83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1CFA1-797B-4079-E306-8A7913A56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EB662-5B83-BA61-C0FA-658189B2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68920-AF29-2D1F-8A64-E350DCBD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3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36EB-28F4-7842-836F-8DEB7C5A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F21A7-9568-A25D-D28C-BE45BDAD7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70B14-65E3-7831-E06E-9662F7F9D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FB341-6FB8-EE62-4937-9DF370C3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A8A9B-E2D1-368B-5353-D3A30F0C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6ADEE-832E-9E61-CE71-FE6F3854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04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4EAA-782D-B749-F73F-EC1FB789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15EBF-F0E2-8589-5D21-F02D3C327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EF8-BD12-6215-19A3-9C01377F9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4A44-8F60-B16C-8991-6F7ECDF1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F71B4-CE7E-37FE-4773-FA7ACAA1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B0D87-59C8-35D6-0238-680C6B4C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79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11720-8EC1-7AD5-E8A3-2A291932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F97C-CBA3-5D27-5B58-A4F237E67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82047-E1E2-15C9-89F9-06A0A6B1A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2EFAE9-AE73-4B39-8E32-CF9E3C20A9FD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545A-21A4-1AB6-8425-EE08C7005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00662-6CCA-2FBB-A42E-8F442E98C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BC98-D3DD-417C-B818-6BAF9EF17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36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mp"/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612DA8-585E-99E7-CBAA-3E534F028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63" y="2185416"/>
            <a:ext cx="6758154" cy="14896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Radiobiology research at SCAPA -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PoPLaR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2" descr="A tall clock tower with a clock on top&#10;&#10;Description automatically generated">
            <a:extLst>
              <a:ext uri="{FF2B5EF4-FFF2-40B4-BE49-F238E27FC236}">
                <a16:creationId xmlns:a16="http://schemas.microsoft.com/office/drawing/2014/main" id="{38C2023C-D14F-1CE8-380D-BFFD9976AED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>
            <a:fillRect/>
          </a:stretch>
        </p:blipFill>
        <p:spPr>
          <a:xfrm>
            <a:off x="7702136" y="0"/>
            <a:ext cx="4556539" cy="6858000"/>
          </a:xfr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8722DF9-06B1-5D99-359B-59FBFF2E2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976" y="4023004"/>
            <a:ext cx="34527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Emma Melia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Professor Jason Parsons</a:t>
            </a:r>
          </a:p>
          <a:p>
            <a:pPr algn="ctr"/>
            <a:endParaRPr lang="en-GB" sz="2000" b="1" dirty="0">
              <a:latin typeface="Calibri" panose="020F0502020204030204" pitchFamily="34" charset="0"/>
            </a:endParaRP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22.11.2024</a:t>
            </a:r>
          </a:p>
        </p:txBody>
      </p:sp>
    </p:spTree>
    <p:extLst>
      <p:ext uri="{BB962C8B-B14F-4D97-AF65-F5344CB8AC3E}">
        <p14:creationId xmlns:p14="http://schemas.microsoft.com/office/powerpoint/2010/main" val="276077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2">
            <a:extLst>
              <a:ext uri="{FF2B5EF4-FFF2-40B4-BE49-F238E27FC236}">
                <a16:creationId xmlns:a16="http://schemas.microsoft.com/office/drawing/2014/main" id="{05473B89-D59D-62F0-2F05-14CD68874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00" y="-18771"/>
            <a:ext cx="8252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Radiobiology Set up at SCAPA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D784C6C-610B-8373-5376-F701540F1EEB}"/>
              </a:ext>
            </a:extLst>
          </p:cNvPr>
          <p:cNvSpPr txBox="1">
            <a:spLocks noChangeArrowheads="1"/>
          </p:cNvSpPr>
          <p:nvPr/>
        </p:nvSpPr>
        <p:spPr>
          <a:xfrm>
            <a:off x="167856" y="697329"/>
            <a:ext cx="6391609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~10 MeV – grow cells on 2.5 µM Mylar in glass rings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9B7CF9F-CC5A-EEA2-9CD9-D6EC840BB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2" y="1770138"/>
            <a:ext cx="3227268" cy="23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017522E-04E4-00D8-F586-84F59A25B1AA}"/>
              </a:ext>
            </a:extLst>
          </p:cNvPr>
          <p:cNvSpPr txBox="1">
            <a:spLocks noChangeArrowheads="1"/>
          </p:cNvSpPr>
          <p:nvPr/>
        </p:nvSpPr>
        <p:spPr>
          <a:xfrm>
            <a:off x="3534843" y="1738911"/>
            <a:ext cx="2865940" cy="7967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1800" dirty="0">
                <a:latin typeface="Calibri" panose="020F0502020204030204" pitchFamily="34" charset="0"/>
              </a:rPr>
              <a:t>Internal diameter – 18.5 mm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1800" dirty="0">
                <a:latin typeface="Calibri" panose="020F0502020204030204" pitchFamily="34" charset="0"/>
              </a:rPr>
              <a:t>Outer diameter – 22.5 mm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7834C-7C2F-85A2-DF66-431F90709EE8}"/>
              </a:ext>
            </a:extLst>
          </p:cNvPr>
          <p:cNvPicPr/>
          <p:nvPr/>
        </p:nvPicPr>
        <p:blipFill rotWithShape="1">
          <a:blip r:embed="rId3"/>
          <a:srcRect l="2595" t="71436" r="52666"/>
          <a:stretch/>
        </p:blipFill>
        <p:spPr>
          <a:xfrm>
            <a:off x="3493234" y="2733491"/>
            <a:ext cx="2780533" cy="124350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807A301-4B68-1C7A-4E39-054A2298A2F7}"/>
              </a:ext>
            </a:extLst>
          </p:cNvPr>
          <p:cNvSpPr txBox="1">
            <a:spLocks noChangeArrowheads="1"/>
          </p:cNvSpPr>
          <p:nvPr/>
        </p:nvSpPr>
        <p:spPr>
          <a:xfrm>
            <a:off x="2799445" y="5190712"/>
            <a:ext cx="7738256" cy="997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CONV - 0.1Gy per pulse separated by 1 sec =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6Gy/min</a:t>
            </a:r>
          </a:p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ULTRA-HIGH - 1-3Gy/pulse (2ns) = 0.5-1.5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GGy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/sec (</a:t>
            </a: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en-GB" altLang="en-US" sz="2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Gy/s</a:t>
            </a:r>
            <a:r>
              <a:rPr lang="en-GB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C0B577D-DF5F-D30B-4A82-3BDE0782CFE6}"/>
              </a:ext>
            </a:extLst>
          </p:cNvPr>
          <p:cNvSpPr txBox="1">
            <a:spLocks noChangeArrowheads="1"/>
          </p:cNvSpPr>
          <p:nvPr/>
        </p:nvSpPr>
        <p:spPr>
          <a:xfrm>
            <a:off x="3750226" y="3886181"/>
            <a:ext cx="1832139" cy="3594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1800" dirty="0">
                <a:latin typeface="Calibri" panose="020F0502020204030204" pitchFamily="34" charset="0"/>
              </a:rPr>
              <a:t>Sealable lids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4E6CA04-D56C-AB7C-D181-6D832016E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7357" r="4460" b="14861"/>
          <a:stretch/>
        </p:blipFill>
        <p:spPr bwMode="auto">
          <a:xfrm>
            <a:off x="7144623" y="1964449"/>
            <a:ext cx="2606675" cy="203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EE5E38-6CA6-43DF-4332-74ACEFE161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03" t="21668" r="73181" b="57878"/>
          <a:stretch/>
        </p:blipFill>
        <p:spPr>
          <a:xfrm>
            <a:off x="10285446" y="1955775"/>
            <a:ext cx="1610717" cy="1487813"/>
          </a:xfrm>
          <a:prstGeom prst="rect">
            <a:avLst/>
          </a:prstGeom>
          <a:ln>
            <a:solidFill>
              <a:srgbClr val="DA0000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5835F0-CEE8-34A7-81AC-459C6C83CDDB}"/>
              </a:ext>
            </a:extLst>
          </p:cNvPr>
          <p:cNvCxnSpPr>
            <a:cxnSpLocks/>
          </p:cNvCxnSpPr>
          <p:nvPr/>
        </p:nvCxnSpPr>
        <p:spPr>
          <a:xfrm flipH="1">
            <a:off x="9751298" y="3441349"/>
            <a:ext cx="534148" cy="0"/>
          </a:xfrm>
          <a:prstGeom prst="line">
            <a:avLst/>
          </a:prstGeom>
          <a:ln>
            <a:solidFill>
              <a:srgbClr val="D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002FD4-5BD4-8270-979C-A7BF195D9CFE}"/>
              </a:ext>
            </a:extLst>
          </p:cNvPr>
          <p:cNvCxnSpPr>
            <a:cxnSpLocks/>
          </p:cNvCxnSpPr>
          <p:nvPr/>
        </p:nvCxnSpPr>
        <p:spPr>
          <a:xfrm flipV="1">
            <a:off x="9751298" y="1955775"/>
            <a:ext cx="534148" cy="524978"/>
          </a:xfrm>
          <a:prstGeom prst="line">
            <a:avLst/>
          </a:prstGeom>
          <a:ln>
            <a:solidFill>
              <a:srgbClr val="D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33E08-3665-6894-E743-55EADEB0A188}"/>
              </a:ext>
            </a:extLst>
          </p:cNvPr>
          <p:cNvSpPr/>
          <p:nvPr/>
        </p:nvSpPr>
        <p:spPr>
          <a:xfrm>
            <a:off x="10285446" y="1955775"/>
            <a:ext cx="1610717" cy="1487813"/>
          </a:xfrm>
          <a:prstGeom prst="rect">
            <a:avLst/>
          </a:prstGeom>
          <a:noFill/>
          <a:ln>
            <a:solidFill>
              <a:srgbClr val="D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8BA672-12E1-43DF-6A61-B0F3D0B324A4}"/>
              </a:ext>
            </a:extLst>
          </p:cNvPr>
          <p:cNvSpPr/>
          <p:nvPr/>
        </p:nvSpPr>
        <p:spPr>
          <a:xfrm>
            <a:off x="8999930" y="2480753"/>
            <a:ext cx="751368" cy="960596"/>
          </a:xfrm>
          <a:prstGeom prst="rect">
            <a:avLst/>
          </a:prstGeom>
          <a:noFill/>
          <a:ln>
            <a:solidFill>
              <a:srgbClr val="D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880305C-31AA-4B6F-43FC-C3FF18F6F79A}"/>
              </a:ext>
            </a:extLst>
          </p:cNvPr>
          <p:cNvSpPr txBox="1">
            <a:spLocks noChangeArrowheads="1"/>
          </p:cNvSpPr>
          <p:nvPr/>
        </p:nvSpPr>
        <p:spPr>
          <a:xfrm>
            <a:off x="10110854" y="3439111"/>
            <a:ext cx="2052628" cy="6176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1800" dirty="0">
                <a:latin typeface="Calibri" panose="020F0502020204030204" pitchFamily="34" charset="0"/>
              </a:rPr>
              <a:t>Leave a slot free for dosimetry?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7066BCD-CE3F-3663-4E4A-106BDC50AB0E}"/>
              </a:ext>
            </a:extLst>
          </p:cNvPr>
          <p:cNvSpPr txBox="1">
            <a:spLocks noChangeArrowheads="1"/>
          </p:cNvSpPr>
          <p:nvPr/>
        </p:nvSpPr>
        <p:spPr>
          <a:xfrm>
            <a:off x="10207181" y="1586082"/>
            <a:ext cx="1800915" cy="4121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1800" dirty="0">
                <a:latin typeface="Calibri" panose="020F0502020204030204" pitchFamily="34" charset="0"/>
              </a:rPr>
              <a:t>Glass ring holder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1CC664-E87F-CDBB-F538-71445CFD0624}"/>
              </a:ext>
            </a:extLst>
          </p:cNvPr>
          <p:cNvSpPr/>
          <p:nvPr/>
        </p:nvSpPr>
        <p:spPr>
          <a:xfrm>
            <a:off x="2606085" y="4792804"/>
            <a:ext cx="7738256" cy="1724019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A0B4164-DD8E-183A-896E-468CF5B33CFA}"/>
              </a:ext>
            </a:extLst>
          </p:cNvPr>
          <p:cNvSpPr txBox="1">
            <a:spLocks noChangeArrowheads="1"/>
          </p:cNvSpPr>
          <p:nvPr/>
        </p:nvSpPr>
        <p:spPr>
          <a:xfrm>
            <a:off x="1410363" y="1259952"/>
            <a:ext cx="2311246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Clonogenic assays</a:t>
            </a:r>
          </a:p>
        </p:txBody>
      </p:sp>
      <p:sp>
        <p:nvSpPr>
          <p:cNvPr id="3" name="Text Box 52">
            <a:extLst>
              <a:ext uri="{FF2B5EF4-FFF2-40B4-BE49-F238E27FC236}">
                <a16:creationId xmlns:a16="http://schemas.microsoft.com/office/drawing/2014/main" id="{8971F8F0-1A77-5D69-E91B-E85B96665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400" y="-33990"/>
            <a:ext cx="8252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Initial radiobiology experiments at SCAPA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8658E-7F45-AD12-8E0B-DC2DA7C1A286}"/>
              </a:ext>
            </a:extLst>
          </p:cNvPr>
          <p:cNvSpPr txBox="1">
            <a:spLocks noChangeArrowheads="1"/>
          </p:cNvSpPr>
          <p:nvPr/>
        </p:nvSpPr>
        <p:spPr>
          <a:xfrm>
            <a:off x="4739991" y="473156"/>
            <a:ext cx="2937572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HeLa and </a:t>
            </a:r>
            <a:r>
              <a:rPr lang="en-GB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FaDu</a:t>
            </a:r>
            <a:r>
              <a:rPr lang="en-GB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cell lines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9F2C9B-6C5A-67EB-BF0A-6B1AA48DC6E4}"/>
              </a:ext>
            </a:extLst>
          </p:cNvPr>
          <p:cNvSpPr txBox="1">
            <a:spLocks noChangeArrowheads="1"/>
          </p:cNvSpPr>
          <p:nvPr/>
        </p:nvSpPr>
        <p:spPr>
          <a:xfrm>
            <a:off x="698635" y="1800336"/>
            <a:ext cx="5039907" cy="16286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ULTRA-HIGH – 1, 2, 3Gy – in triplicate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CONV – 1, 2, 3, 4, 6, 8Gy – in triplicate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54 dishes to irradiate </a:t>
            </a:r>
            <a:r>
              <a:rPr lang="en-GB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 experiment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Need at least 3 independent biological repeats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0D9375-0EEF-A5AF-842E-A7EC7D257CB3}"/>
              </a:ext>
            </a:extLst>
          </p:cNvPr>
          <p:cNvSpPr txBox="1">
            <a:spLocks noChangeArrowheads="1"/>
          </p:cNvSpPr>
          <p:nvPr/>
        </p:nvSpPr>
        <p:spPr>
          <a:xfrm>
            <a:off x="95074" y="4295844"/>
            <a:ext cx="12096926" cy="24067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rabicPeriod"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Thaw and culture cells at least one week before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Seed cells the day before (PM) irradiation (AM)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Stain colonies </a:t>
            </a:r>
            <a:r>
              <a:rPr lang="en-GB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7-10days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later (SCAPA) and analyse (Birmingham) – </a:t>
            </a:r>
            <a:r>
              <a:rPr lang="en-GB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in ~2 weeks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Initial session – can do two consecutive days (two independent repeats) but won’t know if any alterations needs to be made until staining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Would need to do 2-3 more repeats in the next session – based on initial results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tabLst>
                <a:tab pos="542925" algn="l"/>
              </a:tabLst>
            </a:pPr>
            <a:endParaRPr lang="en-GB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81A90-FADB-7ECE-0165-81D4AED5C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t="54630" r="262"/>
          <a:stretch/>
        </p:blipFill>
        <p:spPr>
          <a:xfrm>
            <a:off x="9525127" y="1497474"/>
            <a:ext cx="1968238" cy="19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26EE8-146E-BE64-4018-9A374987E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8" t="5385" b="50000"/>
          <a:stretch/>
        </p:blipFill>
        <p:spPr>
          <a:xfrm>
            <a:off x="7332221" y="1497474"/>
            <a:ext cx="1968238" cy="196425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C247E14-AEDA-570B-0DCD-93F103762D2C}"/>
              </a:ext>
            </a:extLst>
          </p:cNvPr>
          <p:cNvSpPr txBox="1">
            <a:spLocks noChangeArrowheads="1"/>
          </p:cNvSpPr>
          <p:nvPr/>
        </p:nvSpPr>
        <p:spPr>
          <a:xfrm>
            <a:off x="7831783" y="1153833"/>
            <a:ext cx="1050104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E5AD379-B9DB-F2FE-E6A7-D6C3C7263B41}"/>
              </a:ext>
            </a:extLst>
          </p:cNvPr>
          <p:cNvSpPr txBox="1">
            <a:spLocks noChangeArrowheads="1"/>
          </p:cNvSpPr>
          <p:nvPr/>
        </p:nvSpPr>
        <p:spPr>
          <a:xfrm>
            <a:off x="10197174" y="1146442"/>
            <a:ext cx="652634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4Gy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60279EC-1D51-1392-7B40-FD3D332993A7}"/>
              </a:ext>
            </a:extLst>
          </p:cNvPr>
          <p:cNvSpPr txBox="1">
            <a:spLocks noChangeArrowheads="1"/>
          </p:cNvSpPr>
          <p:nvPr/>
        </p:nvSpPr>
        <p:spPr>
          <a:xfrm>
            <a:off x="2074827" y="3908664"/>
            <a:ext cx="1381605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Timeline:</a:t>
            </a:r>
          </a:p>
        </p:txBody>
      </p:sp>
    </p:spTree>
    <p:extLst>
      <p:ext uri="{BB962C8B-B14F-4D97-AF65-F5344CB8AC3E}">
        <p14:creationId xmlns:p14="http://schemas.microsoft.com/office/powerpoint/2010/main" val="9299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F21617F-57DF-0BCB-AA48-90B6795CFACC}"/>
              </a:ext>
            </a:extLst>
          </p:cNvPr>
          <p:cNvSpPr txBox="1">
            <a:spLocks noChangeArrowheads="1"/>
          </p:cNvSpPr>
          <p:nvPr/>
        </p:nvSpPr>
        <p:spPr>
          <a:xfrm>
            <a:off x="1044582" y="610418"/>
            <a:ext cx="2942999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DNA repair foci analysis</a:t>
            </a:r>
          </a:p>
        </p:txBody>
      </p:sp>
      <p:pic>
        <p:nvPicPr>
          <p:cNvPr id="4" name="Picture 3" descr="E:\Parisa\Neutral Comet Images\UM-SCC-6\211015 Repair Study (6)\UMSCC6 4Gy RT0hr\Comet005.bmp">
            <a:extLst>
              <a:ext uri="{FF2B5EF4-FFF2-40B4-BE49-F238E27FC236}">
                <a16:creationId xmlns:a16="http://schemas.microsoft.com/office/drawing/2014/main" id="{F3CEF322-722C-01F1-D434-726924741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r="39301" b="40108"/>
          <a:stretch/>
        </p:blipFill>
        <p:spPr bwMode="auto">
          <a:xfrm>
            <a:off x="7986116" y="3818516"/>
            <a:ext cx="1944000" cy="19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glowing cells on a black background&#10;&#10;Description automatically generated">
            <a:extLst>
              <a:ext uri="{FF2B5EF4-FFF2-40B4-BE49-F238E27FC236}">
                <a16:creationId xmlns:a16="http://schemas.microsoft.com/office/drawing/2014/main" id="{4E3394C6-8F7E-8BC0-895F-98F81C999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46022" r="30793" b="11350"/>
          <a:stretch/>
        </p:blipFill>
        <p:spPr>
          <a:xfrm>
            <a:off x="9105728" y="1119395"/>
            <a:ext cx="1944000" cy="1944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4E1B1BF-3929-FB09-FE62-AE21CEBAEE35}"/>
              </a:ext>
            </a:extLst>
          </p:cNvPr>
          <p:cNvSpPr txBox="1">
            <a:spLocks noChangeArrowheads="1"/>
          </p:cNvSpPr>
          <p:nvPr/>
        </p:nvSpPr>
        <p:spPr>
          <a:xfrm>
            <a:off x="9612790" y="748491"/>
            <a:ext cx="944262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RAD51</a:t>
            </a:r>
          </a:p>
        </p:txBody>
      </p:sp>
      <p:pic>
        <p:nvPicPr>
          <p:cNvPr id="7" name="Picture 6" descr="Red dots on a black background&#10;&#10;Description automatically generated">
            <a:extLst>
              <a:ext uri="{FF2B5EF4-FFF2-40B4-BE49-F238E27FC236}">
                <a16:creationId xmlns:a16="http://schemas.microsoft.com/office/drawing/2014/main" id="{2D5C1E81-0E34-1E65-CCBB-B522B3169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4174" r="45326" b="30825"/>
          <a:stretch/>
        </p:blipFill>
        <p:spPr>
          <a:xfrm>
            <a:off x="6828759" y="1085461"/>
            <a:ext cx="1944000" cy="1944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5353C4E-48E0-C3A7-3FD0-959F4EB1CF7A}"/>
              </a:ext>
            </a:extLst>
          </p:cNvPr>
          <p:cNvSpPr txBox="1">
            <a:spLocks noChangeArrowheads="1"/>
          </p:cNvSpPr>
          <p:nvPr/>
        </p:nvSpPr>
        <p:spPr>
          <a:xfrm>
            <a:off x="7400599" y="748492"/>
            <a:ext cx="944262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H2AX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6EE4A4E-5AB9-A820-6A20-412E078AD48E}"/>
              </a:ext>
            </a:extLst>
          </p:cNvPr>
          <p:cNvSpPr txBox="1">
            <a:spLocks noChangeArrowheads="1"/>
          </p:cNvSpPr>
          <p:nvPr/>
        </p:nvSpPr>
        <p:spPr>
          <a:xfrm>
            <a:off x="8687762" y="3434299"/>
            <a:ext cx="664854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4Gy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5B54111-A1AD-0E8B-8BA0-AF627359CC85}"/>
              </a:ext>
            </a:extLst>
          </p:cNvPr>
          <p:cNvSpPr txBox="1">
            <a:spLocks noChangeArrowheads="1"/>
          </p:cNvSpPr>
          <p:nvPr/>
        </p:nvSpPr>
        <p:spPr>
          <a:xfrm>
            <a:off x="210897" y="1023321"/>
            <a:ext cx="6113703" cy="15839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CONV 3Gy (?) – 1, 4, 8, 24 hr – in duplicate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ULTRA-HIGH 3Gy (?) – 1, 4, 8, 24 hr – in duplicate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32 dishes to irradiate </a:t>
            </a:r>
            <a:r>
              <a:rPr lang="en-GB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 experiment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Need at least 3 independent biological repeats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2CEAA5F-D353-F88B-634D-2D8E5A48E41A}"/>
              </a:ext>
            </a:extLst>
          </p:cNvPr>
          <p:cNvSpPr txBox="1">
            <a:spLocks noChangeArrowheads="1"/>
          </p:cNvSpPr>
          <p:nvPr/>
        </p:nvSpPr>
        <p:spPr>
          <a:xfrm>
            <a:off x="275201" y="3487410"/>
            <a:ext cx="4011850" cy="4750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DNA repair Comet analysis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02ECC5F-4AF6-63C6-D6CB-75377D319E25}"/>
              </a:ext>
            </a:extLst>
          </p:cNvPr>
          <p:cNvSpPr txBox="1">
            <a:spLocks noChangeArrowheads="1"/>
          </p:cNvSpPr>
          <p:nvPr/>
        </p:nvSpPr>
        <p:spPr>
          <a:xfrm>
            <a:off x="275201" y="3910369"/>
            <a:ext cx="4990453" cy="1583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CONV – 3Gy (?) – in duplicate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ULTRA-HIGH – 3Gy (?) – in duplicate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8 dishes to irradiate </a:t>
            </a:r>
            <a:r>
              <a:rPr lang="en-GB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 experiment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Need at least 3 independent biological repeats</a:t>
            </a:r>
          </a:p>
        </p:txBody>
      </p:sp>
      <p:sp>
        <p:nvSpPr>
          <p:cNvPr id="13" name="Text Box 52">
            <a:extLst>
              <a:ext uri="{FF2B5EF4-FFF2-40B4-BE49-F238E27FC236}">
                <a16:creationId xmlns:a16="http://schemas.microsoft.com/office/drawing/2014/main" id="{1382A5A3-937D-7A2E-AD21-74E88565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400" y="-33990"/>
            <a:ext cx="8252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Initial radiobiology experiments at SCAPA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97734-4A0A-AD90-11C7-3BE86E3FD7E6}"/>
              </a:ext>
            </a:extLst>
          </p:cNvPr>
          <p:cNvSpPr txBox="1"/>
          <p:nvPr/>
        </p:nvSpPr>
        <p:spPr>
          <a:xfrm>
            <a:off x="228600" y="2587626"/>
            <a:ext cx="6267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Cells need to be fixed at certain timepoints (SCAPA) but can be processed later (Birmingham) – </a:t>
            </a:r>
            <a:r>
              <a:rPr lang="en-GB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in ~1 week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7C962-9881-6A03-3321-1290CC15215A}"/>
              </a:ext>
            </a:extLst>
          </p:cNvPr>
          <p:cNvSpPr txBox="1"/>
          <p:nvPr/>
        </p:nvSpPr>
        <p:spPr>
          <a:xfrm>
            <a:off x="245741" y="5665764"/>
            <a:ext cx="115134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Requires immediate sample processing (SCAPA):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Embed cells on microscope slides, lyse (across different timepoints - 0, 0.5, 1, 2, 4 hr) and run electrophoresis</a:t>
            </a:r>
          </a:p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Staining and analysis can be done later (Birmingham) – </a:t>
            </a:r>
            <a:r>
              <a:rPr lang="en-GB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in ~1 week</a:t>
            </a:r>
          </a:p>
        </p:txBody>
      </p:sp>
    </p:spTree>
    <p:extLst>
      <p:ext uri="{BB962C8B-B14F-4D97-AF65-F5344CB8AC3E}">
        <p14:creationId xmlns:p14="http://schemas.microsoft.com/office/powerpoint/2010/main" val="27519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381</Words>
  <Application>Microsoft Office PowerPoint</Application>
  <PresentationFormat>Widescreen</PresentationFormat>
  <Paragraphs>48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Office Theme</vt:lpstr>
      <vt:lpstr>Radiobiology research at SCAPA - PoPLaR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Melia (PhD Cancer + Genomic FT (A300))</dc:creator>
  <cp:lastModifiedBy>Emma Melia (PhD Cancer + Genomic FT (A300))</cp:lastModifiedBy>
  <cp:revision>1</cp:revision>
  <dcterms:created xsi:type="dcterms:W3CDTF">2024-11-21T08:57:35Z</dcterms:created>
  <dcterms:modified xsi:type="dcterms:W3CDTF">2024-11-21T10:03:51Z</dcterms:modified>
</cp:coreProperties>
</file>