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20"/>
  </p:notesMasterIdLst>
  <p:handoutMasterIdLst>
    <p:handoutMasterId r:id="rId21"/>
  </p:handoutMasterIdLst>
  <p:sldIdLst>
    <p:sldId id="286" r:id="rId2"/>
    <p:sldId id="404" r:id="rId3"/>
    <p:sldId id="411" r:id="rId4"/>
    <p:sldId id="432" r:id="rId5"/>
    <p:sldId id="446" r:id="rId6"/>
    <p:sldId id="447" r:id="rId7"/>
    <p:sldId id="449" r:id="rId8"/>
    <p:sldId id="455" r:id="rId9"/>
    <p:sldId id="459" r:id="rId10"/>
    <p:sldId id="457" r:id="rId11"/>
    <p:sldId id="460" r:id="rId12"/>
    <p:sldId id="461" r:id="rId13"/>
    <p:sldId id="463" r:id="rId14"/>
    <p:sldId id="458" r:id="rId15"/>
    <p:sldId id="456" r:id="rId16"/>
    <p:sldId id="464" r:id="rId17"/>
    <p:sldId id="454" r:id="rId18"/>
    <p:sldId id="431" r:id="rId19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286"/>
            <p14:sldId id="404"/>
            <p14:sldId id="411"/>
            <p14:sldId id="432"/>
            <p14:sldId id="446"/>
            <p14:sldId id="447"/>
            <p14:sldId id="449"/>
            <p14:sldId id="455"/>
            <p14:sldId id="459"/>
            <p14:sldId id="457"/>
            <p14:sldId id="460"/>
            <p14:sldId id="461"/>
            <p14:sldId id="463"/>
            <p14:sldId id="458"/>
            <p14:sldId id="456"/>
            <p14:sldId id="464"/>
            <p14:sldId id="454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9E00"/>
    <a:srgbClr val="FFFFFF"/>
    <a:srgbClr val="F8FAFF"/>
    <a:srgbClr val="000000"/>
    <a:srgbClr val="09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6327"/>
  </p:normalViewPr>
  <p:slideViewPr>
    <p:cSldViewPr snapToGrid="0" snapToObjects="1">
      <p:cViewPr varScale="1">
        <p:scale>
          <a:sx n="157" d="100"/>
          <a:sy n="157" d="100"/>
        </p:scale>
        <p:origin x="7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0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092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20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050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4051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1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spc="300" dirty="0">
                <a:latin typeface="Arial" panose="020B0604020202020204" pitchFamily="34" charset="0"/>
                <a:cs typeface="Arial" panose="020B0604020202020204" pitchFamily="34" charset="0"/>
              </a:rPr>
              <a:t>   THE UNIVERSITY OF STRATHCLYDE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35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73" r:id="rId8"/>
    <p:sldLayoutId id="2147484074" r:id="rId9"/>
    <p:sldLayoutId id="2147484076" r:id="rId10"/>
    <p:sldLayoutId id="2147484016" r:id="rId11"/>
    <p:sldLayoutId id="2147484048" r:id="rId12"/>
    <p:sldLayoutId id="2147484024" r:id="rId13"/>
    <p:sldLayoutId id="2147484078" r:id="rId14"/>
    <p:sldLayoutId id="2147484029" r:id="rId15"/>
    <p:sldLayoutId id="2147484075" r:id="rId16"/>
    <p:sldLayoutId id="2147484040" r:id="rId17"/>
    <p:sldLayoutId id="2147484030" r:id="rId18"/>
    <p:sldLayoutId id="2147484031" r:id="rId19"/>
    <p:sldLayoutId id="2147484032" r:id="rId20"/>
    <p:sldLayoutId id="2147484077" r:id="rId21"/>
    <p:sldLayoutId id="2147484036" r:id="rId22"/>
    <p:sldLayoutId id="2147484044" r:id="rId23"/>
    <p:sldLayoutId id="2147484045" r:id="rId24"/>
    <p:sldLayoutId id="2147484046" r:id="rId25"/>
    <p:sldLayoutId id="2147484049" r:id="rId26"/>
    <p:sldLayoutId id="2147484050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arrow city street with cars parked on the side of a road&#10;&#10;Description automatically generated">
            <a:extLst>
              <a:ext uri="{FF2B5EF4-FFF2-40B4-BE49-F238E27FC236}">
                <a16:creationId xmlns:a16="http://schemas.microsoft.com/office/drawing/2014/main" id="{619D7341-5CAA-754C-9379-7814F0B5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C782D09-424D-0F50-7C84-3B6DF1AEA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45" y="639580"/>
            <a:ext cx="5188291" cy="793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058CA-6EF5-BB40-F374-3B766F78C4B7}"/>
              </a:ext>
            </a:extLst>
          </p:cNvPr>
          <p:cNvSpPr txBox="1"/>
          <p:nvPr/>
        </p:nvSpPr>
        <p:spPr>
          <a:xfrm>
            <a:off x="1697696" y="2164213"/>
            <a:ext cx="9057650" cy="553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PoPLaR</a:t>
            </a:r>
            <a:r>
              <a:rPr lang="en-GB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Meeting @ Strathclyde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3405D-866D-99F5-0D1C-A99BD150B830}"/>
              </a:ext>
            </a:extLst>
          </p:cNvPr>
          <p:cNvSpPr txBox="1"/>
          <p:nvPr/>
        </p:nvSpPr>
        <p:spPr>
          <a:xfrm>
            <a:off x="1604590" y="2718211"/>
            <a:ext cx="9243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effectLst/>
              <a:latin typeface="Helvetica" pitchFamily="2" charset="0"/>
            </a:endParaRPr>
          </a:p>
          <a:p>
            <a:pPr algn="ctr"/>
            <a:r>
              <a:rPr lang="en-GB" sz="2000" dirty="0">
                <a:effectLst/>
                <a:latin typeface="Helvetica" pitchFamily="2" charset="0"/>
              </a:rPr>
              <a:t> 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Update on  proton source capabilities and beamline design in SCAPA Bunker B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GB" sz="20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November 2024 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Dr.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Ross Gray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ross.gray@strath.ac.uk</a:t>
            </a:r>
          </a:p>
          <a:p>
            <a:pPr algn="ctr"/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A7A5-68F1-3D70-6FDC-0E107E87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D75F4-3398-6ABD-3850-983F004C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26BB7B-51F7-86B4-D0EA-9CC4464BC741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B96CAC84-96CD-6C33-00B4-7EF18F0917C5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beamline design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F4A19-15C5-454B-9688-FFC1A084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68" y="1043873"/>
            <a:ext cx="8425052" cy="51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8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A7A5-68F1-3D70-6FDC-0E107E87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D75F4-3398-6ABD-3850-983F004C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26BB7B-51F7-86B4-D0EA-9CC4464BC741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B96CAC84-96CD-6C33-00B4-7EF18F0917C5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beamline design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ECED1-81B2-4B18-818E-A1A97B80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10" y="559473"/>
            <a:ext cx="4557347" cy="4288779"/>
          </a:xfrm>
          <a:prstGeom prst="rect">
            <a:avLst/>
          </a:prstGeom>
        </p:spPr>
      </p:pic>
      <p:sp>
        <p:nvSpPr>
          <p:cNvPr id="10" name="100 Hz high power laser at Imperial College London…">
            <a:extLst>
              <a:ext uri="{FF2B5EF4-FFF2-40B4-BE49-F238E27FC236}">
                <a16:creationId xmlns:a16="http://schemas.microsoft.com/office/drawing/2014/main" id="{75D60B27-4E8A-420D-893E-F542F9DB3A01}"/>
              </a:ext>
            </a:extLst>
          </p:cNvPr>
          <p:cNvSpPr txBox="1"/>
          <p:nvPr/>
        </p:nvSpPr>
        <p:spPr>
          <a:xfrm>
            <a:off x="785474" y="5234213"/>
            <a:ext cx="11231199" cy="119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Progress has been made towards designing the PMQ beamline and cell station setup in SCAPA </a:t>
            </a:r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We would be looking to order parts in early January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81BB13-7CDB-40DA-AC1F-CA0AE5A8A902}"/>
              </a:ext>
            </a:extLst>
          </p:cNvPr>
          <p:cNvSpPr/>
          <p:nvPr/>
        </p:nvSpPr>
        <p:spPr>
          <a:xfrm rot="2094783">
            <a:off x="1284929" y="2107150"/>
            <a:ext cx="2194646" cy="728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598E83-3B65-4751-88F4-4271898D4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146" y="559472"/>
            <a:ext cx="5398377" cy="42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94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A7A5-68F1-3D70-6FDC-0E107E87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D75F4-3398-6ABD-3850-983F004C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26BB7B-51F7-86B4-D0EA-9CC4464BC741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B96CAC84-96CD-6C33-00B4-7EF18F0917C5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beamline design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27935-19A2-471E-BE57-5A3B1D6D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46" y="833479"/>
            <a:ext cx="5145287" cy="5093937"/>
          </a:xfrm>
          <a:prstGeom prst="rect">
            <a:avLst/>
          </a:prstGeom>
        </p:spPr>
      </p:pic>
      <p:sp>
        <p:nvSpPr>
          <p:cNvPr id="8" name="100 Hz high power laser at Imperial College London…">
            <a:extLst>
              <a:ext uri="{FF2B5EF4-FFF2-40B4-BE49-F238E27FC236}">
                <a16:creationId xmlns:a16="http://schemas.microsoft.com/office/drawing/2014/main" id="{A06A8AF7-9B58-4640-88DE-CB83419B6930}"/>
              </a:ext>
            </a:extLst>
          </p:cNvPr>
          <p:cNvSpPr txBox="1"/>
          <p:nvPr/>
        </p:nvSpPr>
        <p:spPr>
          <a:xfrm>
            <a:off x="6016102" y="469769"/>
            <a:ext cx="5911557" cy="59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We are progressing with a simplified PMQ design </a:t>
            </a:r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2 PMQs will be used with one being fixed in place and the other having XYZ and rotation about the central axis as degrees of freedom</a:t>
            </a:r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PMQ setup is designed so the magnets are detachable and moveable on a large stage </a:t>
            </a:r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This enables normal beam characterisation activity before PMQ use</a:t>
            </a:r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723900" lvl="1" indent="-342900" algn="l" defTabSz="1180267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The cost of this design is still very high but delivers the flexibility in vacuum we need</a:t>
            </a:r>
          </a:p>
        </p:txBody>
      </p:sp>
    </p:spTree>
    <p:extLst>
      <p:ext uri="{BB962C8B-B14F-4D97-AF65-F5344CB8AC3E}">
        <p14:creationId xmlns:p14="http://schemas.microsoft.com/office/powerpoint/2010/main" val="161251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A7A5-68F1-3D70-6FDC-0E107E87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D75F4-3398-6ABD-3850-983F004C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26BB7B-51F7-86B4-D0EA-9CC4464BC741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B96CAC84-96CD-6C33-00B4-7EF18F0917C5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beamline model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D4E62-B29C-4310-B250-03A7B76C8304}"/>
              </a:ext>
            </a:extLst>
          </p:cNvPr>
          <p:cNvSpPr txBox="1"/>
          <p:nvPr/>
        </p:nvSpPr>
        <p:spPr>
          <a:xfrm>
            <a:off x="1218385" y="1063565"/>
            <a:ext cx="108002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Developed a simple model to help us identify the optimum set of parameters to go for to reach the biological end goals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Model uses </a:t>
            </a:r>
            <a:r>
              <a:rPr lang="en-GB" dirty="0" err="1"/>
              <a:t>Pstar</a:t>
            </a:r>
            <a:r>
              <a:rPr lang="en-GB" dirty="0"/>
              <a:t> CSDA ranges in water to work out the proton dose deposited at the end of the beamline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Proton numbers derived from experimental data then we are free to vary: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Beam radius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Beamline transmission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Repetition rate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Energy-range of protons being considered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There are a couple of potential solutions for &gt;40 </a:t>
            </a:r>
            <a:r>
              <a:rPr lang="en-GB" dirty="0" err="1"/>
              <a:t>Gy</a:t>
            </a:r>
            <a:r>
              <a:rPr lang="en-GB" dirty="0"/>
              <a:t>/s (everything is a compromise!)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3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A7A5-68F1-3D70-6FDC-0E107E87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D75F4-3398-6ABD-3850-983F004C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26BB7B-51F7-86B4-D0EA-9CC4464BC741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B96CAC84-96CD-6C33-00B4-7EF18F0917C5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beamline model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E63A6-5689-45E1-BE2D-BF3424569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" t="1315" b="1637"/>
          <a:stretch/>
        </p:blipFill>
        <p:spPr>
          <a:xfrm>
            <a:off x="1177199" y="559473"/>
            <a:ext cx="9585208" cy="3159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355B38-600E-4243-ACBA-969AE5869AE7}"/>
              </a:ext>
            </a:extLst>
          </p:cNvPr>
          <p:cNvSpPr txBox="1"/>
          <p:nvPr/>
        </p:nvSpPr>
        <p:spPr>
          <a:xfrm>
            <a:off x="1112461" y="3863388"/>
            <a:ext cx="8699132" cy="349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This simple model suggests operating above 2 Hz with around 600 micron spot we could reach 40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The model is quite simplistic at the moment. Doesn’t take into account losses in the windows or the actual beam profile at the end of beamline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SCAPA and the systems in Bunker B are not yet operating &gt; 1Hz so this is very much a stretching target. The route to bring this closer is improving the proton flux in SCAPA (December source experiment)</a:t>
            </a: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39BD5-A171-4631-AFE0-0F144C821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433" y="4252740"/>
            <a:ext cx="2200211" cy="21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0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86305-72F3-A054-7F36-A7076578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9BE94-C164-32D3-9851-1C9132274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AACFF3C-2E6B-68A3-E893-E7B279282EE4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CBF5F532-0C23-520B-5425-F1C79CFCA8EA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Current system risks/status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5365F-F964-4FF0-89CD-4ACE9717165C}"/>
              </a:ext>
            </a:extLst>
          </p:cNvPr>
          <p:cNvSpPr txBox="1"/>
          <p:nvPr/>
        </p:nvSpPr>
        <p:spPr>
          <a:xfrm>
            <a:off x="1023449" y="559473"/>
            <a:ext cx="1098108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have seen some growing damage on the parabola, gratings, final turning mirror and the pellicle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gratings are not replaceable in the short term, the final turning mirror is (we might switch to a dielectric mirror to improve longevity)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D02F8-1C14-4895-B616-6FCF88BD67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982"/>
          <a:stretch/>
        </p:blipFill>
        <p:spPr>
          <a:xfrm>
            <a:off x="7403691" y="2581357"/>
            <a:ext cx="4515876" cy="37513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C38BFB-353F-41BE-803A-FDFB6F212646}"/>
              </a:ext>
            </a:extLst>
          </p:cNvPr>
          <p:cNvSpPr/>
          <p:nvPr/>
        </p:nvSpPr>
        <p:spPr>
          <a:xfrm>
            <a:off x="1073543" y="3311554"/>
            <a:ext cx="69254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have a new parabola on order with delivery in the next couple months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pellicle performance is concerning and more work is needed to resolve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of these effects act to reduce energy on target and the quality of the focal spot reducing the performance of the source</a:t>
            </a:r>
          </a:p>
        </p:txBody>
      </p:sp>
    </p:spTree>
    <p:extLst>
      <p:ext uri="{BB962C8B-B14F-4D97-AF65-F5344CB8AC3E}">
        <p14:creationId xmlns:p14="http://schemas.microsoft.com/office/powerpoint/2010/main" val="3016480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86305-72F3-A054-7F36-A7076578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D07F10-16F5-413F-85AD-92EF88896393}"/>
              </a:ext>
            </a:extLst>
          </p:cNvPr>
          <p:cNvSpPr/>
          <p:nvPr/>
        </p:nvSpPr>
        <p:spPr>
          <a:xfrm>
            <a:off x="1051771" y="1913766"/>
            <a:ext cx="2658427" cy="47621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9BE94-C164-32D3-9851-1C9132274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AACFF3C-2E6B-68A3-E893-E7B279282EE4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CBF5F532-0C23-520B-5425-F1C79CFCA8EA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Proposed Experiment Stages &amp; Gateways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E8C122-E436-4B9A-8635-AB83FCD52DF3}"/>
              </a:ext>
            </a:extLst>
          </p:cNvPr>
          <p:cNvSpPr/>
          <p:nvPr/>
        </p:nvSpPr>
        <p:spPr>
          <a:xfrm>
            <a:off x="1183362" y="590718"/>
            <a:ext cx="2500439" cy="12299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I. Design &amp; Procurement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E78B51-A4F6-4F1D-A6A6-2207C6391079}"/>
              </a:ext>
            </a:extLst>
          </p:cNvPr>
          <p:cNvSpPr/>
          <p:nvPr/>
        </p:nvSpPr>
        <p:spPr>
          <a:xfrm>
            <a:off x="3993996" y="590718"/>
            <a:ext cx="2500439" cy="122999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II. Assembly &amp; Alignment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9D4310-C0A6-430D-9849-3C59F83E45FA}"/>
              </a:ext>
            </a:extLst>
          </p:cNvPr>
          <p:cNvSpPr/>
          <p:nvPr/>
        </p:nvSpPr>
        <p:spPr>
          <a:xfrm>
            <a:off x="6783051" y="590718"/>
            <a:ext cx="2500439" cy="122999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III. Source Characterisation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73AF40B-242D-464E-AA4B-56C32299CDB4}"/>
              </a:ext>
            </a:extLst>
          </p:cNvPr>
          <p:cNvSpPr/>
          <p:nvPr/>
        </p:nvSpPr>
        <p:spPr>
          <a:xfrm>
            <a:off x="9572106" y="590718"/>
            <a:ext cx="2500439" cy="122999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IV. Radiobiology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FEF27-136B-422D-808C-46E1EB4FAF04}"/>
              </a:ext>
            </a:extLst>
          </p:cNvPr>
          <p:cNvSpPr txBox="1"/>
          <p:nvPr/>
        </p:nvSpPr>
        <p:spPr>
          <a:xfrm>
            <a:off x="1107068" y="2086571"/>
            <a:ext cx="2585599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Start of BP1 funding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Order of PMQ XYZ stage (5-7 week delivery)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Order of cell station vacuum parts (4 weeks delivery)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Manufacture of thin window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Manufacture of Oxford cell station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5D7FC89-521B-4F68-8053-D08AEF053365}"/>
              </a:ext>
            </a:extLst>
          </p:cNvPr>
          <p:cNvSpPr/>
          <p:nvPr/>
        </p:nvSpPr>
        <p:spPr>
          <a:xfrm>
            <a:off x="3915003" y="1913766"/>
            <a:ext cx="2658427" cy="47621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BA7E6A-C6DC-4CF0-BA7B-74172AB89810}"/>
              </a:ext>
            </a:extLst>
          </p:cNvPr>
          <p:cNvSpPr/>
          <p:nvPr/>
        </p:nvSpPr>
        <p:spPr>
          <a:xfrm>
            <a:off x="6704058" y="1913767"/>
            <a:ext cx="2658427" cy="47621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D1C237-C6F7-439F-92AD-5BA24548291A}"/>
              </a:ext>
            </a:extLst>
          </p:cNvPr>
          <p:cNvSpPr/>
          <p:nvPr/>
        </p:nvSpPr>
        <p:spPr>
          <a:xfrm>
            <a:off x="9493113" y="1913767"/>
            <a:ext cx="2658427" cy="476216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03B0EF-39A4-4999-8048-E5BFBD4BDF92}"/>
              </a:ext>
            </a:extLst>
          </p:cNvPr>
          <p:cNvSpPr txBox="1"/>
          <p:nvPr/>
        </p:nvSpPr>
        <p:spPr>
          <a:xfrm>
            <a:off x="3993126" y="2082521"/>
            <a:ext cx="2585599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Construction of the cell station and updated TP beamline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Definition of an offline alignment line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Construction and offline alignment of PMQ setup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Install of PMQ system in vacuum chamber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4E47A-B746-4D85-B53B-076D974AA9A9}"/>
              </a:ext>
            </a:extLst>
          </p:cNvPr>
          <p:cNvSpPr txBox="1"/>
          <p:nvPr/>
        </p:nvSpPr>
        <p:spPr>
          <a:xfrm>
            <a:off x="6740470" y="2008172"/>
            <a:ext cx="2585599" cy="56784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week of SCAPA beamtime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Laser Beamline alignment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Source optimisation w/o PMQ 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PMQ transmission, activation and debris test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Lanex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/beam profiler measurement at end of beamline (1 day)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PMQ position optimisation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RCF measurements through beamline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Full cell assembly RCF measurement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A247F-51C4-4982-BF27-90FBED3EA833}"/>
              </a:ext>
            </a:extLst>
          </p:cNvPr>
          <p:cNvSpPr txBox="1"/>
          <p:nvPr/>
        </p:nvSpPr>
        <p:spPr>
          <a:xfrm>
            <a:off x="9565941" y="2055373"/>
            <a:ext cx="2585599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weeks of SCAPA beamtime (with a gap between the alignment week)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Laser Beamline alignment (0.5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Source optimisation with PMQs (1 day)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Dosimetry and source stability measurements (2 days)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Cell irradiation (6.5 days) + regular dosimetry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30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19ED6C0-8B0B-7954-4AA4-9FD9AD74008F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hape 169">
            <a:extLst>
              <a:ext uri="{FF2B5EF4-FFF2-40B4-BE49-F238E27FC236}">
                <a16:creationId xmlns:a16="http://schemas.microsoft.com/office/drawing/2014/main" id="{68655B1E-216E-24BE-5C4D-39FD48FE6951}"/>
              </a:ext>
            </a:extLst>
          </p:cNvPr>
          <p:cNvSpPr/>
          <p:nvPr/>
        </p:nvSpPr>
        <p:spPr>
          <a:xfrm>
            <a:off x="1011019" y="99840"/>
            <a:ext cx="11860488" cy="18548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Summary</a:t>
            </a:r>
          </a:p>
          <a:p>
            <a:endParaRPr lang="en-GB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D9DE4-A2F8-446D-BC0F-CE1DAC980B5E}"/>
              </a:ext>
            </a:extLst>
          </p:cNvPr>
          <p:cNvSpPr txBox="1"/>
          <p:nvPr/>
        </p:nvSpPr>
        <p:spPr>
          <a:xfrm>
            <a:off x="1092231" y="843126"/>
            <a:ext cx="10304116" cy="5062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We are in a generally good position for the beam time. The proton source has been developed and optimised during experiments in July 2024 and September 2024…more to come in December 2024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have completed model calculations using this data and have identified a way to potentially  achieve the required absorbed dose in good time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The experiment will ramp up from beam and diagnostic optimisation, to dose calibration and then finally the irradiation. 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Potential issues are purchase of the PMQ parts, alignment of the beamline and the long term performance of the system due to pellicle damage</a:t>
            </a:r>
          </a:p>
        </p:txBody>
      </p:sp>
    </p:spTree>
    <p:extLst>
      <p:ext uri="{BB962C8B-B14F-4D97-AF65-F5344CB8AC3E}">
        <p14:creationId xmlns:p14="http://schemas.microsoft.com/office/powerpoint/2010/main" val="35388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18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F58FE2-4287-7680-B0A4-34A60E929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09" y="2713617"/>
            <a:ext cx="9349323" cy="14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53968B-E3D9-70A0-C0BB-F819D290C2A6}"/>
              </a:ext>
            </a:extLst>
          </p:cNvPr>
          <p:cNvSpPr txBox="1">
            <a:spLocks/>
          </p:cNvSpPr>
          <p:nvPr/>
        </p:nvSpPr>
        <p:spPr>
          <a:xfrm>
            <a:off x="6096001" y="200055"/>
            <a:ext cx="4053369" cy="466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EF4F7-0EF8-70D4-E635-207702FD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56" y="2823136"/>
            <a:ext cx="4723453" cy="3778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F1A76-7A89-75C4-4FB5-FE0B3DBC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06383" y="1927472"/>
            <a:ext cx="1705075" cy="282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1">
                <a:extLst>
                  <a:ext uri="{FF2B5EF4-FFF2-40B4-BE49-F238E27FC236}">
                    <a16:creationId xmlns:a16="http://schemas.microsoft.com/office/drawing/2014/main" id="{3D69B2D0-C9DB-673A-129F-CC830266C0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0015259"/>
                  </p:ext>
                </p:extLst>
              </p:nvPr>
            </p:nvGraphicFramePr>
            <p:xfrm>
              <a:off x="7899074" y="589968"/>
              <a:ext cx="3667038" cy="322823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40527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1626511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38968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5422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i="1" dirty="0"/>
                            <a:t>350</a:t>
                          </a:r>
                          <a:r>
                            <a:rPr lang="en-GB" sz="1200" i="1" baseline="0" dirty="0"/>
                            <a:t> TW</a:t>
                          </a:r>
                          <a:endParaRPr lang="en-GB" sz="120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25422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FWHM pulse duration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GB" sz="1200" i="1" dirty="0"/>
                            <a:t>25 fs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237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Energy per pulse (on target)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up to 7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3356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Pulse repetition rate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GB" sz="1200" i="1" dirty="0"/>
                            <a:t>1 Hz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7626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Temporal intensity contrast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 @ 100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8</a:t>
                          </a:r>
                          <a:r>
                            <a:rPr lang="en-GB" sz="1200" i="1" dirty="0"/>
                            <a:t>:1 @ 30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4</a:t>
                          </a:r>
                          <a:r>
                            <a:rPr lang="en-GB" sz="1200" i="1" dirty="0"/>
                            <a:t>:1 @ 2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ASE contrast 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5422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Central wavelength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800 nm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37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Beam quality </a:t>
                          </a:r>
                          <a:r>
                            <a:rPr lang="en-GB" sz="1200" dirty="0" err="1"/>
                            <a:t>Strehl</a:t>
                          </a:r>
                          <a:r>
                            <a:rPr lang="en-GB" sz="1200" dirty="0"/>
                            <a:t> ratio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2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200" i="1" dirty="0"/>
                            <a:t>0.85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1">
                <a:extLst>
                  <a:ext uri="{FF2B5EF4-FFF2-40B4-BE49-F238E27FC236}">
                    <a16:creationId xmlns:a16="http://schemas.microsoft.com/office/drawing/2014/main" id="{3D69B2D0-C9DB-673A-129F-CC830266C0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0015259"/>
                  </p:ext>
                </p:extLst>
              </p:nvPr>
            </p:nvGraphicFramePr>
            <p:xfrm>
              <a:off x="7899074" y="589968"/>
              <a:ext cx="3667038" cy="322823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40527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1626511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4806" t="-140909" r="-1550" b="-93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FWHM pulse duration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4806" t="-252381" r="-1550" b="-8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Energy per pulse (on target)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up to 7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3356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Pulse repetition rate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GB" sz="1200" i="1" dirty="0"/>
                            <a:t>1 Hz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Temporal intensity contrast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 @ 100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8</a:t>
                          </a:r>
                          <a:r>
                            <a:rPr lang="en-GB" sz="1200" i="1" dirty="0"/>
                            <a:t>:1 @ 30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10</a:t>
                          </a:r>
                          <a:r>
                            <a:rPr lang="en-GB" sz="1200" i="1" baseline="30000" dirty="0"/>
                            <a:t>4</a:t>
                          </a:r>
                          <a:r>
                            <a:rPr lang="en-GB" sz="1200" i="1" dirty="0"/>
                            <a:t>:1 @ 2 </a:t>
                          </a:r>
                          <a:r>
                            <a:rPr lang="en-GB" sz="1200" i="1" dirty="0" err="1"/>
                            <a:t>ps</a:t>
                          </a:r>
                          <a:endParaRPr lang="en-GB" sz="1200" i="1" dirty="0"/>
                        </a:p>
                        <a:p>
                          <a:pPr algn="l"/>
                          <a:r>
                            <a:rPr lang="en-GB" sz="1200" i="1" dirty="0"/>
                            <a:t>ASE contrast 10</a:t>
                          </a:r>
                          <a:r>
                            <a:rPr lang="en-GB" sz="1200" i="1" baseline="30000" dirty="0"/>
                            <a:t>10</a:t>
                          </a:r>
                          <a:r>
                            <a:rPr lang="en-GB" sz="1200" i="1" dirty="0"/>
                            <a:t>:1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Central wavelength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i="1" dirty="0"/>
                            <a:t>800 nm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371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200" dirty="0"/>
                            <a:t>Beam quality </a:t>
                          </a:r>
                          <a:r>
                            <a:rPr lang="en-GB" sz="1200" dirty="0" err="1"/>
                            <a:t>Strehl</a:t>
                          </a:r>
                          <a:r>
                            <a:rPr lang="en-GB" sz="1200" dirty="0"/>
                            <a:t> ratio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4806" t="-678788" r="-1550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1">
            <a:extLst>
              <a:ext uri="{FF2B5EF4-FFF2-40B4-BE49-F238E27FC236}">
                <a16:creationId xmlns:a16="http://schemas.microsoft.com/office/drawing/2014/main" id="{D0549488-750B-69AE-FB75-8003822A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22" y="3936218"/>
            <a:ext cx="2963801" cy="26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69">
            <a:extLst>
              <a:ext uri="{FF2B5EF4-FFF2-40B4-BE49-F238E27FC236}">
                <a16:creationId xmlns:a16="http://schemas.microsoft.com/office/drawing/2014/main" id="{0D513102-FAD1-AE66-890C-7BEC5C973B79}"/>
              </a:ext>
            </a:extLst>
          </p:cNvPr>
          <p:cNvSpPr/>
          <p:nvPr/>
        </p:nvSpPr>
        <p:spPr>
          <a:xfrm>
            <a:off x="993737" y="-61885"/>
            <a:ext cx="12038772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SCAPA: Scottish Centre for the Application of Plasma-based Accelerators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9" descr="A machine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9C221495-8D9E-C8A5-B7AB-A96D1F601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278" y="4104183"/>
            <a:ext cx="3257193" cy="2442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ABC22-82E1-D503-ADC4-BFE2C9B46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81" y="2307915"/>
            <a:ext cx="2082642" cy="6700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1EA1D-2BE6-0531-CFCD-7A1120D1E5CD}"/>
              </a:ext>
            </a:extLst>
          </p:cNvPr>
          <p:cNvSpPr txBox="1"/>
          <p:nvPr/>
        </p:nvSpPr>
        <p:spPr>
          <a:xfrm>
            <a:off x="943788" y="579920"/>
            <a:ext cx="630655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 is focused on the development and application of laser-driven particle acceleration.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C2EC3-EC7C-FB56-E1A8-B86CB1D43E92}"/>
              </a:ext>
            </a:extLst>
          </p:cNvPr>
          <p:cNvSpPr txBox="1"/>
          <p:nvPr/>
        </p:nvSpPr>
        <p:spPr>
          <a:xfrm>
            <a:off x="983330" y="1543173"/>
            <a:ext cx="62670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 deliver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high proton numbers, within the MeV energy range, at Hz level reception rate. 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DA5AB-3F0E-5C63-AC22-5D5CF0B703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04"/>
          <a:stretch/>
        </p:blipFill>
        <p:spPr>
          <a:xfrm>
            <a:off x="9844875" y="5552152"/>
            <a:ext cx="2127532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BFACD3-280D-4C17-F448-D18718AF8490}"/>
              </a:ext>
            </a:extLst>
          </p:cNvPr>
          <p:cNvSpPr/>
          <p:nvPr/>
        </p:nvSpPr>
        <p:spPr>
          <a:xfrm>
            <a:off x="7078926" y="212435"/>
            <a:ext cx="4361250" cy="3798649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CB9FEF-5C65-C105-09B2-A3FF4EF63271}"/>
              </a:ext>
            </a:extLst>
          </p:cNvPr>
          <p:cNvSpPr/>
          <p:nvPr/>
        </p:nvSpPr>
        <p:spPr>
          <a:xfrm>
            <a:off x="6256784" y="3992612"/>
            <a:ext cx="5815143" cy="2831642"/>
          </a:xfrm>
          <a:prstGeom prst="roundRect">
            <a:avLst>
              <a:gd name="adj" fmla="val 8186"/>
            </a:avLst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A84E2-0AEE-E6D7-94D6-9A7ABE852E6B}"/>
              </a:ext>
            </a:extLst>
          </p:cNvPr>
          <p:cNvSpPr/>
          <p:nvPr/>
        </p:nvSpPr>
        <p:spPr>
          <a:xfrm>
            <a:off x="1319598" y="4011084"/>
            <a:ext cx="4068731" cy="2819689"/>
          </a:xfrm>
          <a:prstGeom prst="roundRect">
            <a:avLst>
              <a:gd name="adj" fmla="val 9133"/>
            </a:avLst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hape 169">
            <a:extLst>
              <a:ext uri="{FF2B5EF4-FFF2-40B4-BE49-F238E27FC236}">
                <a16:creationId xmlns:a16="http://schemas.microsoft.com/office/drawing/2014/main" id="{3A6B5A34-4C44-D24A-6F33-01A02AAA6271}"/>
              </a:ext>
            </a:extLst>
          </p:cNvPr>
          <p:cNvSpPr/>
          <p:nvPr/>
        </p:nvSpPr>
        <p:spPr>
          <a:xfrm>
            <a:off x="966512" y="-106598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Mechanism for laser-driven ion acceleration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Shape 169">
            <a:extLst>
              <a:ext uri="{FF2B5EF4-FFF2-40B4-BE49-F238E27FC236}">
                <a16:creationId xmlns:a16="http://schemas.microsoft.com/office/drawing/2014/main" id="{ABDE9AA5-1F35-38ED-3BA7-B5555DF0B260}"/>
              </a:ext>
            </a:extLst>
          </p:cNvPr>
          <p:cNvSpPr/>
          <p:nvPr/>
        </p:nvSpPr>
        <p:spPr>
          <a:xfrm>
            <a:off x="966512" y="372159"/>
            <a:ext cx="11860488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000" b="1" u="sng" dirty="0"/>
              <a:t>Target Normal Sheath Acceleration (TNSA) </a:t>
            </a:r>
            <a:endParaRPr sz="2000" b="1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97044-77C9-8768-1C79-B94D99AF4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55" y="773462"/>
            <a:ext cx="3933501" cy="3045852"/>
          </a:xfrm>
          <a:prstGeom prst="rect">
            <a:avLst/>
          </a:prstGeom>
        </p:spPr>
      </p:pic>
      <p:sp>
        <p:nvSpPr>
          <p:cNvPr id="16" name="Shape 169">
            <a:extLst>
              <a:ext uri="{FF2B5EF4-FFF2-40B4-BE49-F238E27FC236}">
                <a16:creationId xmlns:a16="http://schemas.microsoft.com/office/drawing/2014/main" id="{068DE9EB-F3EC-09FA-72C9-D95D1EC11DF2}"/>
              </a:ext>
            </a:extLst>
          </p:cNvPr>
          <p:cNvSpPr/>
          <p:nvPr/>
        </p:nvSpPr>
        <p:spPr>
          <a:xfrm>
            <a:off x="976685" y="3607619"/>
            <a:ext cx="6731000" cy="408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800" b="1" u="sng" dirty="0"/>
              <a:t>Proton beam characteristics</a:t>
            </a:r>
            <a:endParaRPr sz="18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75F28-5E97-5D9C-7189-1DB2D60277C2}"/>
              </a:ext>
            </a:extLst>
          </p:cNvPr>
          <p:cNvSpPr txBox="1"/>
          <p:nvPr/>
        </p:nvSpPr>
        <p:spPr>
          <a:xfrm>
            <a:off x="7798847" y="570249"/>
            <a:ext cx="303933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Laser energy</a:t>
            </a:r>
            <a:r>
              <a:rPr kumimoji="0" lang="en-GB" sz="15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absorbed producing</a:t>
            </a: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large population of</a:t>
            </a:r>
            <a:r>
              <a:rPr kumimoji="0" lang="en-GB" sz="15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hot electrons</a:t>
            </a:r>
            <a:endParaRPr kumimoji="0" lang="en-GB" sz="15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AB3935-BAAE-02AD-591B-7CAB15FA8660}"/>
                  </a:ext>
                </a:extLst>
              </p:cNvPr>
              <p:cNvSpPr txBox="1"/>
              <p:nvPr/>
            </p:nvSpPr>
            <p:spPr>
              <a:xfrm>
                <a:off x="7479748" y="2292433"/>
                <a:ext cx="3651935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Generates strong (</a:t>
                </a:r>
                <a14:m>
                  <m:oMath xmlns:m="http://schemas.openxmlformats.org/officeDocument/2006/math">
                    <m:r>
                      <a:rPr kumimoji="0" lang="en-GB" sz="150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0" lang="en-GB" sz="150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TV/m) electrostatic</a:t>
                </a:r>
                <a:r>
                  <a:rPr kumimoji="0" lang="en-GB" sz="150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sheath fields at target rear</a:t>
                </a:r>
                <a:endParaRPr kumimoji="0" lang="en-GB" sz="15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AB3935-BAAE-02AD-591B-7CAB15FA8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748" y="2292433"/>
                <a:ext cx="3651935" cy="553998"/>
              </a:xfrm>
              <a:prstGeom prst="rect">
                <a:avLst/>
              </a:prstGeom>
              <a:blipFill>
                <a:blip r:embed="rId3"/>
                <a:stretch>
                  <a:fillRect t="-2198" b="-120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EC6E61D-1CA6-9D51-4DD0-68A76611D7FF}"/>
              </a:ext>
            </a:extLst>
          </p:cNvPr>
          <p:cNvSpPr txBox="1"/>
          <p:nvPr/>
        </p:nvSpPr>
        <p:spPr>
          <a:xfrm>
            <a:off x="7796217" y="3129944"/>
            <a:ext cx="30273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Drives</a:t>
            </a:r>
            <a:r>
              <a:rPr kumimoji="0" lang="en-GB" sz="15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5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acceleration of high energy protons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6DFD1B-AAD3-B522-7955-4FAC7331C361}"/>
              </a:ext>
            </a:extLst>
          </p:cNvPr>
          <p:cNvSpPr/>
          <p:nvPr/>
        </p:nvSpPr>
        <p:spPr>
          <a:xfrm>
            <a:off x="7780327" y="1431341"/>
            <a:ext cx="307637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electrons injected and propagate through the target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B0C5E5-25C0-7F42-3290-C7CDCEB159DB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9318515" y="1124247"/>
            <a:ext cx="0" cy="307094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6D4632-D415-E32E-9EEE-AD945DD200CC}"/>
              </a:ext>
            </a:extLst>
          </p:cNvPr>
          <p:cNvCxnSpPr>
            <a:cxnSpLocks/>
          </p:cNvCxnSpPr>
          <p:nvPr/>
        </p:nvCxnSpPr>
        <p:spPr>
          <a:xfrm>
            <a:off x="9328024" y="1954561"/>
            <a:ext cx="0" cy="337872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1F2B2E-5293-0D71-CD7B-42ADEBE27CCC}"/>
              </a:ext>
            </a:extLst>
          </p:cNvPr>
          <p:cNvCxnSpPr>
            <a:cxnSpLocks/>
          </p:cNvCxnSpPr>
          <p:nvPr/>
        </p:nvCxnSpPr>
        <p:spPr>
          <a:xfrm>
            <a:off x="9328024" y="2815653"/>
            <a:ext cx="0" cy="337872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897760-BCCE-03BB-CCB5-345810559228}"/>
              </a:ext>
            </a:extLst>
          </p:cNvPr>
          <p:cNvSpPr txBox="1"/>
          <p:nvPr/>
        </p:nvSpPr>
        <p:spPr>
          <a:xfrm>
            <a:off x="1650971" y="6323293"/>
            <a:ext cx="40687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Broad energy spectrum, up to a maximum cut off energy.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31D0A-4375-C133-B3EF-A5097C04A233}"/>
              </a:ext>
            </a:extLst>
          </p:cNvPr>
          <p:cNvSpPr txBox="1"/>
          <p:nvPr/>
        </p:nvSpPr>
        <p:spPr>
          <a:xfrm>
            <a:off x="1344286" y="3992612"/>
            <a:ext cx="32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</a:t>
            </a:r>
            <a:r>
              <a:rPr lang="en-GB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DD2BCD-6A79-B0C1-FBF4-BEF8D5D8B994}"/>
              </a:ext>
            </a:extLst>
          </p:cNvPr>
          <p:cNvSpPr txBox="1"/>
          <p:nvPr/>
        </p:nvSpPr>
        <p:spPr>
          <a:xfrm>
            <a:off x="6256784" y="3992612"/>
            <a:ext cx="49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ii)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41ACFB-A47D-80E4-9877-428E4F880D63}"/>
              </a:ext>
            </a:extLst>
          </p:cNvPr>
          <p:cNvSpPr txBox="1"/>
          <p:nvPr/>
        </p:nvSpPr>
        <p:spPr>
          <a:xfrm>
            <a:off x="6896756" y="6503883"/>
            <a:ext cx="45434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Proton energy dependent beam divergence.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651D8F-081D-D8F7-10E1-6F043A0F9B78}"/>
              </a:ext>
            </a:extLst>
          </p:cNvPr>
          <p:cNvGrpSpPr/>
          <p:nvPr/>
        </p:nvGrpSpPr>
        <p:grpSpPr>
          <a:xfrm>
            <a:off x="1822427" y="4061537"/>
            <a:ext cx="3253456" cy="2349299"/>
            <a:chOff x="1822427" y="4061537"/>
            <a:chExt cx="3253456" cy="234929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C08C6AE-8E31-C4E4-E807-0F487D26B083}"/>
                </a:ext>
              </a:extLst>
            </p:cNvPr>
            <p:cNvGrpSpPr/>
            <p:nvPr/>
          </p:nvGrpSpPr>
          <p:grpSpPr>
            <a:xfrm>
              <a:off x="1822427" y="4061537"/>
              <a:ext cx="3156010" cy="2306851"/>
              <a:chOff x="1822427" y="4061537"/>
              <a:chExt cx="3156010" cy="230685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570C731-CD8E-BFAF-959B-152054EA54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997" b="2473"/>
              <a:stretch/>
            </p:blipFill>
            <p:spPr>
              <a:xfrm>
                <a:off x="1822427" y="4061537"/>
                <a:ext cx="3156010" cy="2306851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4505E3-17A8-9C5E-44B2-47D90C096E44}"/>
                  </a:ext>
                </a:extLst>
              </p:cNvPr>
              <p:cNvSpPr/>
              <p:nvPr/>
            </p:nvSpPr>
            <p:spPr>
              <a:xfrm>
                <a:off x="2484582" y="6049818"/>
                <a:ext cx="2225963" cy="29194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77BA42-3999-62B3-C784-B69B04DB26FD}"/>
                </a:ext>
              </a:extLst>
            </p:cNvPr>
            <p:cNvSpPr txBox="1"/>
            <p:nvPr/>
          </p:nvSpPr>
          <p:spPr>
            <a:xfrm>
              <a:off x="2253635" y="5967402"/>
              <a:ext cx="477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D67350-0BB3-409F-6403-E45DD8B81DA2}"/>
                </a:ext>
              </a:extLst>
            </p:cNvPr>
            <p:cNvSpPr txBox="1"/>
            <p:nvPr/>
          </p:nvSpPr>
          <p:spPr>
            <a:xfrm>
              <a:off x="4471673" y="5984388"/>
              <a:ext cx="477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533A4C-FF3F-E7AC-77CD-3D42BFD65E9B}"/>
                </a:ext>
              </a:extLst>
            </p:cNvPr>
            <p:cNvSpPr txBox="1"/>
            <p:nvPr/>
          </p:nvSpPr>
          <p:spPr>
            <a:xfrm>
              <a:off x="3301369" y="5972523"/>
              <a:ext cx="477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0.5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6C69D0-9D06-4C1C-BE2B-E7BAECED3B44}"/>
                </a:ext>
              </a:extLst>
            </p:cNvPr>
            <p:cNvSpPr txBox="1"/>
            <p:nvPr/>
          </p:nvSpPr>
          <p:spPr>
            <a:xfrm>
              <a:off x="3083827" y="6156920"/>
              <a:ext cx="1992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/>
                <a:t>Ep/Ep Max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1F1C8D-6E6B-25DA-85FC-949EF2E8E398}"/>
              </a:ext>
            </a:extLst>
          </p:cNvPr>
          <p:cNvGrpSpPr/>
          <p:nvPr/>
        </p:nvGrpSpPr>
        <p:grpSpPr>
          <a:xfrm>
            <a:off x="6753883" y="4148076"/>
            <a:ext cx="5365853" cy="2352903"/>
            <a:chOff x="6753883" y="4148076"/>
            <a:chExt cx="5365853" cy="2352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FE1239-493B-DC22-02C0-042AD9550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770"/>
            <a:stretch/>
          </p:blipFill>
          <p:spPr>
            <a:xfrm>
              <a:off x="6753883" y="4148076"/>
              <a:ext cx="4962296" cy="2331797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92F5C48-16EE-9455-9511-CB193AA3D356}"/>
                </a:ext>
              </a:extLst>
            </p:cNvPr>
            <p:cNvSpPr/>
            <p:nvPr/>
          </p:nvSpPr>
          <p:spPr>
            <a:xfrm>
              <a:off x="9485745" y="6113794"/>
              <a:ext cx="2230434" cy="3385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F5956DD-104E-2A28-5202-E00D1653530A}"/>
                </a:ext>
              </a:extLst>
            </p:cNvPr>
            <p:cNvSpPr txBox="1"/>
            <p:nvPr/>
          </p:nvSpPr>
          <p:spPr>
            <a:xfrm>
              <a:off x="9437936" y="6071071"/>
              <a:ext cx="477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37473E-591C-E3D2-6DC8-3BBD28327242}"/>
                </a:ext>
              </a:extLst>
            </p:cNvPr>
            <p:cNvSpPr txBox="1"/>
            <p:nvPr/>
          </p:nvSpPr>
          <p:spPr>
            <a:xfrm>
              <a:off x="11269742" y="6061683"/>
              <a:ext cx="477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E3F0F8C-028C-05FD-ED1D-0FF96E9EABAA}"/>
                </a:ext>
              </a:extLst>
            </p:cNvPr>
            <p:cNvSpPr txBox="1"/>
            <p:nvPr/>
          </p:nvSpPr>
          <p:spPr>
            <a:xfrm>
              <a:off x="10284585" y="6063456"/>
              <a:ext cx="477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0.5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C8221E-CA1C-FC00-822D-744DBE5E4489}"/>
                </a:ext>
              </a:extLst>
            </p:cNvPr>
            <p:cNvSpPr txBox="1"/>
            <p:nvPr/>
          </p:nvSpPr>
          <p:spPr>
            <a:xfrm>
              <a:off x="10127680" y="6247063"/>
              <a:ext cx="19920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/>
                <a:t>Ep/Ep Max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7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5F51C7C-E29A-EB44-AF06-B60C776145D5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E0E6CFB1-DE3C-45A7-8664-0F4DDD7D46B0}"/>
              </a:ext>
            </a:extLst>
          </p:cNvPr>
          <p:cNvSpPr/>
          <p:nvPr/>
        </p:nvSpPr>
        <p:spPr>
          <a:xfrm>
            <a:off x="966512" y="-34101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Proton Source Parameters/Characterisation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1DCF0-6C43-87E5-24FD-CA303459B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055"/>
          <a:stretch/>
        </p:blipFill>
        <p:spPr>
          <a:xfrm>
            <a:off x="6845956" y="1106257"/>
            <a:ext cx="3771244" cy="2911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3FE1D-628B-5D4A-8BD2-35D4029E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08" y="1037292"/>
            <a:ext cx="3977896" cy="2879914"/>
          </a:xfrm>
          <a:prstGeom prst="rect">
            <a:avLst/>
          </a:prstGeom>
        </p:spPr>
      </p:pic>
      <p:sp>
        <p:nvSpPr>
          <p:cNvPr id="10" name="100 Hz high power laser at Imperial College London…">
            <a:extLst>
              <a:ext uri="{FF2B5EF4-FFF2-40B4-BE49-F238E27FC236}">
                <a16:creationId xmlns:a16="http://schemas.microsoft.com/office/drawing/2014/main" id="{83342EF5-0F84-443A-9DC2-8DFD0B737C6E}"/>
              </a:ext>
            </a:extLst>
          </p:cNvPr>
          <p:cNvSpPr txBox="1"/>
          <p:nvPr/>
        </p:nvSpPr>
        <p:spPr>
          <a:xfrm>
            <a:off x="907088" y="4551697"/>
            <a:ext cx="10812472" cy="1965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As reported during the last milestone meeting there were significant </a:t>
            </a:r>
            <a:r>
              <a:rPr lang="en-GB" sz="2000" dirty="0" err="1"/>
              <a:t>prepulses</a:t>
            </a:r>
            <a:r>
              <a:rPr lang="en-GB" sz="2000" dirty="0"/>
              <a:t> measured in the system which were limiting our proton energy and flux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Offending </a:t>
            </a:r>
            <a:r>
              <a:rPr lang="en-GB" sz="2000" dirty="0" err="1"/>
              <a:t>prepulses</a:t>
            </a:r>
            <a:r>
              <a:rPr lang="en-GB" sz="2000" dirty="0"/>
              <a:t> have been removed, the contrast is significantly improved and there has been detailed characterisation of laser stability</a:t>
            </a:r>
          </a:p>
        </p:txBody>
      </p:sp>
    </p:spTree>
    <p:extLst>
      <p:ext uri="{BB962C8B-B14F-4D97-AF65-F5344CB8AC3E}">
        <p14:creationId xmlns:p14="http://schemas.microsoft.com/office/powerpoint/2010/main" val="92710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8729D0D-7DB3-462C-31C5-BC4EC0C5D216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8" name="Shape 169">
            <a:extLst>
              <a:ext uri="{FF2B5EF4-FFF2-40B4-BE49-F238E27FC236}">
                <a16:creationId xmlns:a16="http://schemas.microsoft.com/office/drawing/2014/main" id="{10CB25B3-E9F6-5A8F-E854-D56F6FCF6569}"/>
              </a:ext>
            </a:extLst>
          </p:cNvPr>
          <p:cNvSpPr/>
          <p:nvPr/>
        </p:nvSpPr>
        <p:spPr>
          <a:xfrm>
            <a:off x="984501" y="20429"/>
            <a:ext cx="6764808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Beamtime Updates  </a:t>
            </a:r>
            <a:endParaRPr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100 Hz high power laser at Imperial College London…">
            <a:extLst>
              <a:ext uri="{FF2B5EF4-FFF2-40B4-BE49-F238E27FC236}">
                <a16:creationId xmlns:a16="http://schemas.microsoft.com/office/drawing/2014/main" id="{E7D8FC74-86AD-BF5B-BF36-CB3218A96DE5}"/>
              </a:ext>
            </a:extLst>
          </p:cNvPr>
          <p:cNvSpPr txBox="1"/>
          <p:nvPr/>
        </p:nvSpPr>
        <p:spPr>
          <a:xfrm>
            <a:off x="673408" y="464203"/>
            <a:ext cx="11233386" cy="3145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Performed a 3-week experiment in June/July after laser contrast work in SCAPA and another run in September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We have now measured protons &gt; 15 MeV on SCAPA at up to 1 Hz repetition rate (typically 0.3 Hz)</a:t>
            </a:r>
          </a:p>
          <a:p>
            <a:pPr marL="381000" lvl="1" indent="0" algn="l" defTabSz="1180267">
              <a:spcBef>
                <a:spcPts val="1200"/>
              </a:spcBef>
              <a:buSzPct val="100000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baseline="300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baseline="30000" dirty="0"/>
              <a:t> </a:t>
            </a:r>
            <a:r>
              <a:rPr lang="en-GB" sz="2000" dirty="0"/>
              <a:t>This has been cross calibrated with RCF dosimetry and we find with &gt;10</a:t>
            </a:r>
            <a:r>
              <a:rPr lang="en-GB" sz="2000" baseline="30000" dirty="0"/>
              <a:t>9 </a:t>
            </a:r>
            <a:r>
              <a:rPr lang="en-GB" sz="2000" dirty="0"/>
              <a:t>protons at 10 MeV. </a:t>
            </a:r>
          </a:p>
          <a:p>
            <a:pPr marL="381000" lvl="1" algn="l" defTabSz="1180267">
              <a:spcBef>
                <a:spcPts val="1200"/>
              </a:spcBef>
              <a:buSzPct val="100000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C4DB9-7F70-9284-517C-45C083EB3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3" r="8603" b="4498"/>
          <a:stretch/>
        </p:blipFill>
        <p:spPr>
          <a:xfrm>
            <a:off x="1303522" y="3429000"/>
            <a:ext cx="5682936" cy="2964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C56E1-EB4B-ED2B-EF93-DB7F53F0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982"/>
          <a:stretch/>
        </p:blipFill>
        <p:spPr>
          <a:xfrm>
            <a:off x="7281879" y="3152672"/>
            <a:ext cx="4160513" cy="34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7095D-6475-D5FF-C7FF-92C65FC5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"/>
          <a:stretch/>
        </p:blipFill>
        <p:spPr>
          <a:xfrm>
            <a:off x="1085184" y="725452"/>
            <a:ext cx="6298424" cy="39515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5F51C7C-E29A-EB44-AF06-B60C776145D5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E0E6CFB1-DE3C-45A7-8664-0F4DDD7D46B0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Proton Source Parameters/Characterisation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1FF0FF-5E1A-BE59-6F32-D4C729721030}"/>
              </a:ext>
            </a:extLst>
          </p:cNvPr>
          <p:cNvSpPr txBox="1"/>
          <p:nvPr/>
        </p:nvSpPr>
        <p:spPr>
          <a:xfrm>
            <a:off x="8651974" y="952356"/>
            <a:ext cx="2346601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b="1" u="sng" dirty="0">
                <a:latin typeface="Arial"/>
                <a:cs typeface="Arial"/>
              </a:rPr>
              <a:t>Irradiation Setup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BA4A15-503C-5168-6202-0742C6CE6D08}"/>
              </a:ext>
            </a:extLst>
          </p:cNvPr>
          <p:cNvCxnSpPr>
            <a:cxnSpLocks/>
          </p:cNvCxnSpPr>
          <p:nvPr/>
        </p:nvCxnSpPr>
        <p:spPr>
          <a:xfrm>
            <a:off x="9745751" y="2474496"/>
            <a:ext cx="1049671" cy="712254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B88DE2-CBB5-B122-554E-B7574865FC34}"/>
              </a:ext>
            </a:extLst>
          </p:cNvPr>
          <p:cNvSpPr txBox="1"/>
          <p:nvPr/>
        </p:nvSpPr>
        <p:spPr>
          <a:xfrm>
            <a:off x="10704150" y="2860698"/>
            <a:ext cx="149989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Thompson Parabola Ion Spectrometer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4BED6B-6099-78C3-9892-33FAE93B55AC}"/>
              </a:ext>
            </a:extLst>
          </p:cNvPr>
          <p:cNvCxnSpPr/>
          <p:nvPr/>
        </p:nvCxnSpPr>
        <p:spPr>
          <a:xfrm>
            <a:off x="8678222" y="2414128"/>
            <a:ext cx="652716" cy="49179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2E74C56-B6D1-7B2C-7DE7-88B89A9ADCA6}"/>
              </a:ext>
            </a:extLst>
          </p:cNvPr>
          <p:cNvSpPr txBox="1"/>
          <p:nvPr/>
        </p:nvSpPr>
        <p:spPr>
          <a:xfrm rot="2194676">
            <a:off x="8572866" y="2662186"/>
            <a:ext cx="8634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mm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6A84AB-ECCF-3DDE-46EE-5C939AA4E998}"/>
              </a:ext>
            </a:extLst>
          </p:cNvPr>
          <p:cNvSpPr/>
          <p:nvPr/>
        </p:nvSpPr>
        <p:spPr>
          <a:xfrm>
            <a:off x="6995462" y="1310402"/>
            <a:ext cx="5051840" cy="228896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02E114-BD0C-7493-46FD-86A94FD20C72}"/>
              </a:ext>
            </a:extLst>
          </p:cNvPr>
          <p:cNvGrpSpPr/>
          <p:nvPr/>
        </p:nvGrpSpPr>
        <p:grpSpPr>
          <a:xfrm>
            <a:off x="6995462" y="1408838"/>
            <a:ext cx="4670952" cy="2010580"/>
            <a:chOff x="7048754" y="981386"/>
            <a:chExt cx="4670952" cy="20105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23573D2-401B-B1A9-A0D9-E3D6E787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6928" y="1428468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346A3FB-7319-46C6-C6C6-06FE721387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4243" y="1466459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3ACABB-7F8D-E552-DB38-BCBA8AA272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6911" y="1504450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E25E4E-322F-86C7-E05A-F9AAD660B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7797" y="1542441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48D3FF3-BAF6-B60C-3D07-6AA5AE836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6859" y="1570142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4DC838-CC68-3960-7FA6-AF7C07E66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4174" y="1608133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4488704-6969-3858-01BC-179B924B67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6842" y="1646124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4A83D67-AADA-37F8-2DDB-45554B435C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7728" y="1684115"/>
              <a:ext cx="889228" cy="1261027"/>
            </a:xfrm>
            <a:prstGeom prst="line">
              <a:avLst/>
            </a:prstGeom>
            <a:ln w="38100">
              <a:solidFill>
                <a:srgbClr val="5D96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DC2CB85-C6F0-6347-5EE7-D5AD52D01CA3}"/>
                </a:ext>
              </a:extLst>
            </p:cNvPr>
            <p:cNvGrpSpPr/>
            <p:nvPr/>
          </p:nvGrpSpPr>
          <p:grpSpPr>
            <a:xfrm>
              <a:off x="7048754" y="981386"/>
              <a:ext cx="4670952" cy="2010580"/>
              <a:chOff x="7641137" y="996654"/>
              <a:chExt cx="4670952" cy="201058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F3AD560-E43B-217E-AACC-F28C15650D31}"/>
                  </a:ext>
                </a:extLst>
              </p:cNvPr>
              <p:cNvGrpSpPr/>
              <p:nvPr/>
            </p:nvGrpSpPr>
            <p:grpSpPr>
              <a:xfrm>
                <a:off x="8101414" y="1306744"/>
                <a:ext cx="2719952" cy="1700490"/>
                <a:chOff x="7590542" y="1293622"/>
                <a:chExt cx="2719952" cy="1700490"/>
              </a:xfrm>
            </p:grpSpPr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7E32F5E0-04F4-E178-73A8-E6B886B32C68}"/>
                    </a:ext>
                  </a:extLst>
                </p:cNvPr>
                <p:cNvSpPr/>
                <p:nvPr/>
              </p:nvSpPr>
              <p:spPr>
                <a:xfrm rot="18309323" flipH="1">
                  <a:off x="9160797" y="1400952"/>
                  <a:ext cx="492512" cy="855549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chemeClr val="accent4">
                        <a:lumMod val="0"/>
                        <a:lumOff val="100000"/>
                      </a:schemeClr>
                    </a:gs>
                    <a:gs pos="27000">
                      <a:schemeClr val="accent1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Isosceles Triangle 45">
                  <a:extLst>
                    <a:ext uri="{FF2B5EF4-FFF2-40B4-BE49-F238E27FC236}">
                      <a16:creationId xmlns:a16="http://schemas.microsoft.com/office/drawing/2014/main" id="{24D58AB0-ECC8-17B3-BCA9-385403992C43}"/>
                    </a:ext>
                  </a:extLst>
                </p:cNvPr>
                <p:cNvSpPr/>
                <p:nvPr/>
              </p:nvSpPr>
              <p:spPr>
                <a:xfrm rot="5400000">
                  <a:off x="8018476" y="865688"/>
                  <a:ext cx="578498" cy="1434365"/>
                </a:xfrm>
                <a:prstGeom prst="triangle">
                  <a:avLst/>
                </a:prstGeom>
                <a:gradFill flip="none" rotWithShape="1">
                  <a:gsLst>
                    <a:gs pos="100000">
                      <a:schemeClr val="accent4">
                        <a:lumMod val="0"/>
                        <a:lumOff val="100000"/>
                      </a:schemeClr>
                    </a:gs>
                    <a:gs pos="27000">
                      <a:srgbClr val="FF0000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E5F1E494-EE26-FCA7-6045-699498B00C1D}"/>
                    </a:ext>
                  </a:extLst>
                </p:cNvPr>
                <p:cNvSpPr/>
                <p:nvPr/>
              </p:nvSpPr>
              <p:spPr>
                <a:xfrm rot="2100000">
                  <a:off x="8984639" y="1389279"/>
                  <a:ext cx="168870" cy="44488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2BA1C16-32CF-843F-B6C3-E71F6BAEFA1D}"/>
                    </a:ext>
                  </a:extLst>
                </p:cNvPr>
                <p:cNvSpPr/>
                <p:nvPr/>
              </p:nvSpPr>
              <p:spPr>
                <a:xfrm rot="2100000">
                  <a:off x="9760291" y="1394198"/>
                  <a:ext cx="550203" cy="1599914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  <a:alpha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45260D1-F76B-48C1-EC48-DB6C3C8330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3827" y="1595992"/>
                <a:ext cx="764285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B769349-2165-20A6-339B-AA90926C3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9549" y="1659550"/>
                <a:ext cx="463322" cy="314535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85ACC6-BD37-5AC5-7625-C42B4EF8888F}"/>
                  </a:ext>
                </a:extLst>
              </p:cNvPr>
              <p:cNvSpPr txBox="1"/>
              <p:nvPr/>
            </p:nvSpPr>
            <p:spPr>
              <a:xfrm>
                <a:off x="7641137" y="996654"/>
                <a:ext cx="11349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Focusing laser pulse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AE8A5A9-81C6-E9F8-772A-B3E4181333FF}"/>
                  </a:ext>
                </a:extLst>
              </p:cNvPr>
              <p:cNvSpPr txBox="1"/>
              <p:nvPr/>
            </p:nvSpPr>
            <p:spPr>
              <a:xfrm>
                <a:off x="8925678" y="1728736"/>
                <a:ext cx="113491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Target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F6FBFD-336E-A767-3CEE-E69F8CE45978}"/>
                  </a:ext>
                </a:extLst>
              </p:cNvPr>
              <p:cNvSpPr txBox="1"/>
              <p:nvPr/>
            </p:nvSpPr>
            <p:spPr>
              <a:xfrm>
                <a:off x="9717816" y="1105193"/>
                <a:ext cx="95600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TNSA Ion beam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609B259-1A14-0840-28DB-31D55FF7A167}"/>
                  </a:ext>
                </a:extLst>
              </p:cNvPr>
              <p:cNvSpPr txBox="1"/>
              <p:nvPr/>
            </p:nvSpPr>
            <p:spPr>
              <a:xfrm>
                <a:off x="11219674" y="1550602"/>
                <a:ext cx="109241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Dosimetry Film Stack 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100 Hz high power laser at Imperial College London…">
            <a:extLst>
              <a:ext uri="{FF2B5EF4-FFF2-40B4-BE49-F238E27FC236}">
                <a16:creationId xmlns:a16="http://schemas.microsoft.com/office/drawing/2014/main" id="{2115D98F-2873-4E10-BA1A-86B530C7B3BD}"/>
              </a:ext>
            </a:extLst>
          </p:cNvPr>
          <p:cNvSpPr txBox="1"/>
          <p:nvPr/>
        </p:nvSpPr>
        <p:spPr>
          <a:xfrm>
            <a:off x="930952" y="4927086"/>
            <a:ext cx="10812472" cy="135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More detailed measurements made of beam divergence and uniformity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Uniformity is good at the relevant energies and divergence is as expected</a:t>
            </a:r>
          </a:p>
        </p:txBody>
      </p:sp>
    </p:spTree>
    <p:extLst>
      <p:ext uri="{BB962C8B-B14F-4D97-AF65-F5344CB8AC3E}">
        <p14:creationId xmlns:p14="http://schemas.microsoft.com/office/powerpoint/2010/main" val="37012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5F51C7C-E29A-EB44-AF06-B60C776145D5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E0E6CFB1-DE3C-45A7-8664-0F4DDD7D46B0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Proton Source Parameters/Characterisation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87BFB-4EDF-0D6F-F290-0EE3B6E97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012" y="644561"/>
            <a:ext cx="4722599" cy="3604164"/>
          </a:xfrm>
          <a:prstGeom prst="rect">
            <a:avLst/>
          </a:prstGeom>
        </p:spPr>
      </p:pic>
      <p:sp>
        <p:nvSpPr>
          <p:cNvPr id="8" name="100 Hz high power laser at Imperial College London…">
            <a:extLst>
              <a:ext uri="{FF2B5EF4-FFF2-40B4-BE49-F238E27FC236}">
                <a16:creationId xmlns:a16="http://schemas.microsoft.com/office/drawing/2014/main" id="{617BE19D-9892-4833-BD94-33D8F65485F3}"/>
              </a:ext>
            </a:extLst>
          </p:cNvPr>
          <p:cNvSpPr txBox="1"/>
          <p:nvPr/>
        </p:nvSpPr>
        <p:spPr>
          <a:xfrm>
            <a:off x="671872" y="4166174"/>
            <a:ext cx="11520128" cy="304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Part of the experiment focused on measuring shot-to-shot stability of the proton spectrum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On the TP this is around 8-10% but in reality it is around  2% as TP biases for beam structure and jitter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000" dirty="0"/>
              <a:t>We will be able to measure the spectrum on shot and so variation will be accounted for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C253D-FDA4-45AE-AD59-5D4012A4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82" y="756604"/>
            <a:ext cx="4340440" cy="31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2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26E77-6532-0E80-F4B6-076AB074B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4698A3-1A82-95B0-9613-F225EF9AC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55FF7E2-BF80-ABCA-156D-FC4363CEDDFD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054581E0-27C7-0E3F-4948-E817CC362EF8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September beam performance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A62978-9DDA-4FEF-9CAB-2D1BF9AA8563}"/>
              </a:ext>
            </a:extLst>
          </p:cNvPr>
          <p:cNvGrpSpPr/>
          <p:nvPr/>
        </p:nvGrpSpPr>
        <p:grpSpPr>
          <a:xfrm>
            <a:off x="1023643" y="621333"/>
            <a:ext cx="11067207" cy="2354782"/>
            <a:chOff x="1099057" y="902262"/>
            <a:chExt cx="11727510" cy="24603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F321DC-7247-4CCE-B4FD-34CAB7382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144" r="3807"/>
            <a:stretch/>
          </p:blipFill>
          <p:spPr>
            <a:xfrm>
              <a:off x="6952168" y="1100517"/>
              <a:ext cx="5874399" cy="22621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DC19DF-FC6D-4FC5-8638-AB7DB7EAB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1402"/>
            <a:stretch/>
          </p:blipFill>
          <p:spPr>
            <a:xfrm>
              <a:off x="1099057" y="902262"/>
              <a:ext cx="6106901" cy="2205080"/>
            </a:xfrm>
            <a:prstGeom prst="rect">
              <a:avLst/>
            </a:prstGeom>
          </p:spPr>
        </p:pic>
      </p:grpSp>
      <p:sp>
        <p:nvSpPr>
          <p:cNvPr id="10" name="100 Hz high power laser at Imperial College London…">
            <a:extLst>
              <a:ext uri="{FF2B5EF4-FFF2-40B4-BE49-F238E27FC236}">
                <a16:creationId xmlns:a16="http://schemas.microsoft.com/office/drawing/2014/main" id="{24179AA7-C347-4E04-BBDB-5EDB644A4F27}"/>
              </a:ext>
            </a:extLst>
          </p:cNvPr>
          <p:cNvSpPr txBox="1"/>
          <p:nvPr/>
        </p:nvSpPr>
        <p:spPr>
          <a:xfrm>
            <a:off x="966512" y="2995207"/>
            <a:ext cx="10817957" cy="350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9013" tIns="59013" rIns="59013" bIns="59013">
            <a:spAutoFit/>
          </a:bodyPr>
          <a:lstStyle/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dirty="0"/>
              <a:t>We performed an experiment in September 2024 which was not related to LhARA….but provided relevant measurements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16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dirty="0"/>
              <a:t>During the experiment the same shot was taken &gt;100s of times to investigate the stability of the source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16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dirty="0"/>
              <a:t>While the laser parameters are stable the proton flux, max energy are seen to decrease while the specular (the fraction of reflected light increases). </a:t>
            </a:r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1600" dirty="0"/>
          </a:p>
          <a:p>
            <a:pPr marL="604443" lvl="1" indent="-223443" algn="l" defTabSz="1180267">
              <a:spcBef>
                <a:spcPts val="1200"/>
              </a:spcBef>
              <a:buSzPct val="100000"/>
              <a:buChar char="•"/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dirty="0"/>
              <a:t>This was confirmed to be the burning of the pellicle at a rate faster than previously seen….this is concerning and needs to be resolved for continuous operations</a:t>
            </a:r>
          </a:p>
        </p:txBody>
      </p:sp>
    </p:spTree>
    <p:extLst>
      <p:ext uri="{BB962C8B-B14F-4D97-AF65-F5344CB8AC3E}">
        <p14:creationId xmlns:p14="http://schemas.microsoft.com/office/powerpoint/2010/main" val="94360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A7A5-68F1-3D70-6FDC-0E107E87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D75F4-3398-6ABD-3850-983F004CF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126BB7B-51F7-86B4-D0EA-9CC4464BC741}"/>
              </a:ext>
            </a:extLst>
          </p:cNvPr>
          <p:cNvSpPr txBox="1">
            <a:spLocks/>
          </p:cNvSpPr>
          <p:nvPr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Shape 169">
            <a:extLst>
              <a:ext uri="{FF2B5EF4-FFF2-40B4-BE49-F238E27FC236}">
                <a16:creationId xmlns:a16="http://schemas.microsoft.com/office/drawing/2014/main" id="{B96CAC84-96CD-6C33-00B4-7EF18F0917C5}"/>
              </a:ext>
            </a:extLst>
          </p:cNvPr>
          <p:cNvSpPr/>
          <p:nvPr/>
        </p:nvSpPr>
        <p:spPr>
          <a:xfrm>
            <a:off x="966512" y="-2730"/>
            <a:ext cx="1186048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Update on beamline design 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78C94-166C-4274-BA55-189DB8B6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68" y="1043873"/>
            <a:ext cx="8704264" cy="49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0064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7256</TotalTime>
  <Words>1279</Words>
  <Application>Microsoft Office PowerPoint</Application>
  <PresentationFormat>Widescreen</PresentationFormat>
  <Paragraphs>268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Cambria Math</vt:lpstr>
      <vt:lpstr>Helvetica</vt:lpstr>
      <vt:lpstr>Montserrat</vt:lpstr>
      <vt:lpstr>Montserrat Medium</vt:lpstr>
      <vt:lpstr>Wingdings</vt:lpstr>
      <vt:lpstr>B&amp;D-Powerpoint Template_16x9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O'Donnell</dc:creator>
  <cp:lastModifiedBy>Ross Gray</cp:lastModifiedBy>
  <cp:revision>162</cp:revision>
  <dcterms:created xsi:type="dcterms:W3CDTF">2020-02-05T16:03:23Z</dcterms:created>
  <dcterms:modified xsi:type="dcterms:W3CDTF">2024-11-22T09:22:14Z</dcterms:modified>
</cp:coreProperties>
</file>