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_rels/notesSlide53.xml.rels" ContentType="application/vnd.openxmlformats-package.relationships+xml"/>
  <Override PartName="/ppt/notesSlides/_rels/notesSlide9.xml.rels" ContentType="application/vnd.openxmlformats-package.relationships+xml"/>
  <Override PartName="/ppt/notesSlides/_rels/notesSlide1.xml.rels" ContentType="application/vnd.openxmlformats-package.relationships+xml"/>
  <Override PartName="/ppt/notesSlides/notesSlide1.xml" ContentType="application/vnd.openxmlformats-officedocument.presentationml.notesSlide+xml"/>
  <Override PartName="/ppt/notesSlides/notesSlide9.xml" ContentType="application/vnd.openxmlformats-officedocument.presentationml.notesSlide+xml"/>
  <Override PartName="/ppt/notesSlides/notesSlide53.xml" ContentType="application/vnd.openxmlformats-officedocument.presentationml.notesSlide+xml"/>
  <Override PartName="/ppt/_rels/presentation.xml.rels" ContentType="application/vnd.openxmlformats-package.relationships+xml"/>
  <Override PartName="/ppt/media/image256.png" ContentType="image/png"/>
  <Override PartName="/ppt/media/image253.png" ContentType="image/png"/>
  <Override PartName="/ppt/media/image249.png" ContentType="image/png"/>
  <Override PartName="/ppt/media/image121.png" ContentType="image/png"/>
  <Override PartName="/ppt/media/image154.png" ContentType="image/png"/>
  <Override PartName="/ppt/media/image2.png" ContentType="image/png"/>
  <Override PartName="/ppt/media/image254.png" ContentType="image/png"/>
  <Override PartName="/ppt/media/image62.jpeg" ContentType="image/jpeg"/>
  <Override PartName="/ppt/media/image257.png" ContentType="image/png"/>
  <Override PartName="/ppt/media/image6.wmf" ContentType="image/x-wmf"/>
  <Override PartName="/ppt/media/image112.png" ContentType="image/png"/>
  <Override PartName="/ppt/media/image180.png" ContentType="image/png"/>
  <Override PartName="/ppt/media/image49.wmf" ContentType="image/x-wmf"/>
  <Override PartName="/ppt/media/image233.png" ContentType="image/png"/>
  <Override PartName="/ppt/media/image55.png" ContentType="image/png"/>
  <Override PartName="/ppt/media/image156.png" ContentType="image/png"/>
  <Override PartName="/ppt/media/image4.png" ContentType="image/png"/>
  <Override PartName="/ppt/media/image18.tif" ContentType="image/tiff"/>
  <Override PartName="/ppt/media/image81.png" ContentType="image/png"/>
  <Override PartName="/ppt/media/image161.tif" ContentType="image/tiff"/>
  <Override PartName="/ppt/media/image27.png" ContentType="image/png"/>
  <Override PartName="/ppt/media/image48.wmf" ContentType="image/x-wmf"/>
  <Override PartName="/ppt/media/image11.wmf" ContentType="image/x-wmf"/>
  <Override PartName="/ppt/media/image232.png" ContentType="image/png"/>
  <Override PartName="/ppt/media/image155.png" ContentType="image/png"/>
  <Override PartName="/ppt/media/image3.png" ContentType="image/png"/>
  <Override PartName="/ppt/media/image212.png" ContentType="image/png"/>
  <Override PartName="/ppt/media/image12.wmf" ContentType="image/x-wmf"/>
  <Override PartName="/ppt/media/image5.tif" ContentType="image/tiff"/>
  <Override PartName="/ppt/media/image251.png" ContentType="image/png"/>
  <Override PartName="/ppt/media/image30.wmf" ContentType="image/x-wmf"/>
  <Override PartName="/ppt/media/image8.wmf" ContentType="image/x-wmf"/>
  <Override PartName="/ppt/media/image73.png" ContentType="image/png"/>
  <Override PartName="/ppt/media/image182.png" ContentType="image/png"/>
  <Override PartName="/ppt/media/image26.png" ContentType="image/png"/>
  <Override PartName="/ppt/media/image250.png" ContentType="image/png"/>
  <Override PartName="/ppt/media/image7.wmf" ContentType="image/x-wmf"/>
  <Override PartName="/ppt/media/image92.png" ContentType="image/png"/>
  <Override PartName="/ppt/media/image116.png" ContentType="image/png"/>
  <Override PartName="/ppt/media/image184.png" ContentType="image/png"/>
  <Override PartName="/ppt/media/image181.png" ContentType="image/png"/>
  <Override PartName="/ppt/media/image113.png" ContentType="image/png"/>
  <Override PartName="/ppt/media/image246.png" ContentType="image/png"/>
  <Override PartName="/ppt/media/image25.wmf" ContentType="image/x-wmf"/>
  <Override PartName="/ppt/media/image68.png" ContentType="image/png"/>
  <Override PartName="/ppt/media/image65.tif" ContentType="image/tiff"/>
  <Override PartName="/ppt/media/image123.png" ContentType="image/png"/>
  <Override PartName="/ppt/media/image37.wmf" ContentType="image/x-wmf"/>
  <Override PartName="/ppt/media/image191.png" ContentType="image/png"/>
  <Override PartName="/ppt/media/image153.png" ContentType="image/png"/>
  <Override PartName="/ppt/media/image1.png" ContentType="image/png"/>
  <Override PartName="/ppt/media/image231.png" ContentType="image/png"/>
  <Override PartName="/ppt/media/image10.wmf" ContentType="image/x-wmf"/>
  <Override PartName="/ppt/media/image75.png" ContentType="image/png"/>
  <Override PartName="/ppt/media/image82.png" ContentType="image/png"/>
  <Override PartName="/ppt/media/image126.png" ContentType="image/png"/>
  <Override PartName="/ppt/media/image194.png" ContentType="image/png"/>
  <Override PartName="/ppt/media/image39.png" ContentType="image/png"/>
  <Override PartName="/ppt/media/image172.png" ContentType="image/png"/>
  <Override PartName="/ppt/media/image209.png" ContentType="image/png"/>
  <Override PartName="/ppt/media/image56.wmf" ContentType="image/x-wmf"/>
  <Override PartName="/ppt/media/image234.png" ContentType="image/png"/>
  <Override PartName="/ppt/media/image78.png" ContentType="image/png"/>
  <Override PartName="/ppt/media/image106.wmf" ContentType="image/x-wmf"/>
  <Override PartName="/ppt/media/image76.png" ContentType="image/png"/>
  <Override PartName="/ppt/media/image36.wmf" ContentType="image/x-wmf"/>
  <Override PartName="/ppt/media/image190.png" ContentType="image/png"/>
  <Override PartName="/ppt/media/image122.png" ContentType="image/png"/>
  <Override PartName="/ppt/media/image125.png" ContentType="image/png"/>
  <Override PartName="/ppt/media/image193.png" ContentType="image/png"/>
  <Override PartName="/ppt/media/image105.tif" ContentType="image/tiff"/>
  <Override PartName="/ppt/media/image103.png" ContentType="image/png"/>
  <Override PartName="/ppt/media/image79.png" ContentType="image/png"/>
  <Override PartName="/ppt/media/image235.png" ContentType="image/png"/>
  <Override PartName="/ppt/media/image14.wmf" ContentType="image/x-wmf"/>
  <Override PartName="/ppt/media/image15.tif" ContentType="image/tiff"/>
  <Override PartName="/ppt/media/image175.png" ContentType="image/png"/>
  <Override PartName="/ppt/media/image262.png" ContentType="image/png"/>
  <Override PartName="/ppt/media/image261.png" ContentType="image/png"/>
  <Override PartName="/ppt/media/image40.wmf" ContentType="image/x-wmf"/>
  <Override PartName="/ppt/media/image104.png" ContentType="image/png"/>
  <Override PartName="/ppt/media/image80.png" ContentType="image/png"/>
  <Override PartName="/ppt/media/image177.png" ContentType="image/png"/>
  <Override PartName="/ppt/media/image260.png" ContentType="image/png"/>
  <Override PartName="/ppt/media/image72.png" ContentType="image/png"/>
  <Override PartName="/ppt/media/image195.png" ContentType="image/png"/>
  <Override PartName="/ppt/media/image127.png" ContentType="image/png"/>
  <Override PartName="/ppt/media/image124.png" ContentType="image/png"/>
  <Override PartName="/ppt/media/image71.png" ContentType="image/png"/>
  <Override PartName="/ppt/media/image32.png" ContentType="image/png"/>
  <Override PartName="/ppt/media/image67.tif" ContentType="image/tiff"/>
  <Override PartName="/ppt/media/image29.wmf" ContentType="image/x-wmf"/>
  <Override PartName="/ppt/media/image183.png" ContentType="image/png"/>
  <Override PartName="/ppt/media/image95.png" ContentType="image/png"/>
  <Override PartName="/ppt/media/image57.jpeg" ContentType="image/jpeg"/>
  <Override PartName="/ppt/media/image119.png" ContentType="image/png"/>
  <Override PartName="/ppt/media/image187.png" ContentType="image/png"/>
  <Override PartName="/ppt/media/image22.png" ContentType="image/png"/>
  <Override PartName="/ppt/media/image114.png" ContentType="image/png"/>
  <Override PartName="/ppt/media/image90.png" ContentType="image/png"/>
  <Override PartName="/ppt/media/image192.png" ContentType="image/png"/>
  <Override PartName="/ppt/media/image38.wmf" ContentType="image/x-wmf"/>
  <Override PartName="/ppt/media/image237.png" ContentType="image/png"/>
  <Override PartName="/ppt/media/image70.png" ContentType="image/png"/>
  <Override PartName="/ppt/media/image69.png" ContentType="image/png"/>
  <Override PartName="/ppt/media/image31.wmf" ContentType="image/x-wmf"/>
  <Override PartName="/ppt/media/image252.png" ContentType="image/png"/>
  <Override PartName="/ppt/media/image74.png" ContentType="image/png"/>
  <Override PartName="/ppt/media/image97.png" ContentType="image/png"/>
  <Override PartName="/ppt/media/image61.jpeg" ContentType="image/jpeg"/>
  <Override PartName="/ppt/media/image244.png" ContentType="image/png"/>
  <Override PartName="/ppt/media/image88.png" ContentType="image/png"/>
  <Override PartName="/ppt/media/image24.wmf" ContentType="image/x-wmf"/>
  <Override PartName="/ppt/media/image245.png" ContentType="image/png"/>
  <Override PartName="/ppt/media/image186.png" ContentType="image/png"/>
  <Override PartName="/ppt/media/image94.png" ContentType="image/png"/>
  <Override PartName="/ppt/media/image118.png" ContentType="image/png"/>
  <Override PartName="/ppt/media/image115.png" ContentType="image/png"/>
  <Override PartName="/ppt/media/image211.tif" ContentType="image/tiff"/>
  <Override PartName="/ppt/media/image91.png" ContentType="image/png"/>
  <Override PartName="/ppt/media/image23.png" ContentType="image/png"/>
  <Override PartName="/ppt/media/image21.png" ContentType="image/png"/>
  <Override PartName="/ppt/media/image185.png" ContentType="image/png"/>
  <Override PartName="/ppt/media/image171.png" ContentType="image/png"/>
  <Override PartName="/ppt/media/image17.wmf" ContentType="image/x-wmf"/>
  <Override PartName="/ppt/media/image20.png" ContentType="image/png"/>
  <Override PartName="/ppt/media/image216.png" ContentType="image/png"/>
  <Override PartName="/ppt/media/image238.png" ContentType="image/png"/>
  <Override PartName="/ppt/media/image110.png" ContentType="image/png"/>
  <Override PartName="/ppt/media/image66.jpeg" ContentType="image/jpeg"/>
  <Override PartName="/ppt/media/image226.png" ContentType="image/png"/>
  <Override PartName="/ppt/media/image84.png" ContentType="image/png"/>
  <Override PartName="/ppt/media/image108.png" ContentType="image/png"/>
  <Override PartName="/ppt/media/image176.png" ContentType="image/png"/>
  <Override PartName="/ppt/media/image13.tif" ContentType="image/tiff"/>
  <Override PartName="/ppt/media/image77.png" ContentType="image/png"/>
  <Override PartName="/ppt/media/image255.png" ContentType="image/png"/>
  <Override PartName="/ppt/media/image35.png" ContentType="image/png"/>
  <Override PartName="/ppt/media/image64.jpeg" ContentType="image/jpeg"/>
  <Override PartName="/ppt/media/image206.png" ContentType="image/png"/>
  <Override PartName="/ppt/media/image102.jpeg" ContentType="image/jpeg"/>
  <Override PartName="/ppt/media/image218.png" ContentType="image/png"/>
  <Override PartName="/ppt/media/image109.png" ContentType="image/png"/>
  <Override PartName="/ppt/media/image85.png" ContentType="image/png"/>
  <Override PartName="/ppt/media/image42.wmf" ContentType="image/x-wmf"/>
  <Override PartName="/ppt/media/image107.png" ContentType="image/png"/>
  <Override PartName="/ppt/media/image83.png" ContentType="image/png"/>
  <Override PartName="/ppt/media/image41.png" ContentType="image/png"/>
  <Override PartName="/ppt/media/image86.png" ContentType="image/png"/>
  <Override PartName="/ppt/media/image54.jpeg" ContentType="image/jpeg"/>
  <Override PartName="/ppt/media/image43.wmf" ContentType="image/x-wmf"/>
  <Override PartName="/ppt/media/image63.jpeg" ContentType="image/jpeg"/>
  <Override PartName="/ppt/media/image60.jpeg" ContentType="image/jpeg"/>
  <Override PartName="/ppt/media/image87.png" ContentType="image/png"/>
  <Override PartName="/ppt/media/image44.wmf" ContentType="image/x-wmf"/>
  <Override PartName="/ppt/media/image89.png" ContentType="image/png"/>
  <Override PartName="/ppt/media/image46.wmf" ContentType="image/x-wmf"/>
  <Override PartName="/ppt/media/image53.wmf" ContentType="image/x-wmf"/>
  <Override PartName="/ppt/media/image47.png" ContentType="image/png"/>
  <Override PartName="/ppt/media/image117.png" ContentType="image/png"/>
  <Override PartName="/ppt/media/image93.png" ContentType="image/png"/>
  <Override PartName="/ppt/media/image34.wmf" ContentType="image/x-wmf"/>
  <Override PartName="/ppt/media/image28.png" ContentType="image/png"/>
  <Override PartName="/ppt/media/image96.png" ContentType="image/png"/>
  <Override PartName="/ppt/media/image50.wmf" ContentType="image/x-wmf"/>
  <Override PartName="/ppt/media/image203.png" ContentType="image/png"/>
  <Override PartName="/ppt/media/image45.png" ContentType="image/png"/>
  <Override PartName="/ppt/media/image51.wmf" ContentType="image/x-wmf"/>
  <Override PartName="/ppt/media/image204.png" ContentType="image/png"/>
  <Override PartName="/ppt/media/image52.wmf" ContentType="image/x-wmf"/>
  <Override PartName="/ppt/media/image205.png" ContentType="image/png"/>
  <Override PartName="/ppt/media/image33.png" ContentType="image/png"/>
  <Override PartName="/ppt/media/image128.png" ContentType="image/png"/>
  <Override PartName="/ppt/media/image196.png" ContentType="image/png"/>
  <Override PartName="/ppt/media/image58.jpeg" ContentType="image/jpeg"/>
  <Override PartName="/ppt/media/image129.png" ContentType="image/png"/>
  <Override PartName="/ppt/media/image197.png" ContentType="image/png"/>
  <Override PartName="/ppt/media/image258.png" ContentType="image/png"/>
  <Override PartName="/ppt/media/image130.png" ContentType="image/png"/>
  <Override PartName="/ppt/media/image259.png" ContentType="image/png"/>
  <Override PartName="/ppt/media/image131.png" ContentType="image/png"/>
  <Override PartName="/ppt/media/image132.png" ContentType="image/png"/>
  <Override PartName="/ppt/media/image133.png" ContentType="image/png"/>
  <Override PartName="/ppt/media/image134.png" ContentType="image/png"/>
  <Override PartName="/ppt/media/image135.png" ContentType="image/png"/>
  <Override PartName="/ppt/media/image136.png" ContentType="image/png"/>
  <Override PartName="/ppt/media/image100.gif" ContentType="image/gif"/>
  <Override PartName="/ppt/media/image137.png" ContentType="image/png"/>
  <Override PartName="/ppt/media/image138.png" ContentType="image/png"/>
  <Override PartName="/ppt/media/image59.jpeg" ContentType="image/jpeg"/>
  <Override PartName="/ppt/media/image139.png" ContentType="image/png"/>
  <Override PartName="/ppt/media/image140.png" ContentType="image/png"/>
  <Override PartName="/ppt/media/image141.png" ContentType="image/png"/>
  <Override PartName="/ppt/media/image142.png" ContentType="image/png"/>
  <Override PartName="/ppt/media/image143.png" ContentType="image/png"/>
  <Override PartName="/ppt/media/image144.png" ContentType="image/png"/>
  <Override PartName="/ppt/media/image145.png" ContentType="image/png"/>
  <Override PartName="/ppt/media/image146.png" ContentType="image/png"/>
  <Override PartName="/ppt/media/image147.png" ContentType="image/png"/>
  <Override PartName="/ppt/media/image148.png" ContentType="image/png"/>
  <Override PartName="/ppt/media/image149.png" ContentType="image/png"/>
  <Override PartName="/ppt/media/image150.png" ContentType="image/png"/>
  <Override PartName="/ppt/media/image151.png" ContentType="image/png"/>
  <Override PartName="/ppt/media/image152.png" ContentType="image/png"/>
  <Override PartName="/ppt/media/image157.png" ContentType="image/png"/>
  <Override PartName="/ppt/media/image158.png" ContentType="image/png"/>
  <Override PartName="/ppt/media/image159.png" ContentType="image/png"/>
  <Override PartName="/ppt/media/image160.png" ContentType="image/png"/>
  <Override PartName="/ppt/media/image162.tif" ContentType="image/tiff"/>
  <Override PartName="/ppt/media/image163.png" ContentType="image/png"/>
  <Override PartName="/ppt/media/image164.tif" ContentType="image/tiff"/>
  <Override PartName="/ppt/media/image165.png" ContentType="image/png"/>
  <Override PartName="/ppt/media/image166.png" ContentType="image/png"/>
  <Override PartName="/ppt/media/image167.tif" ContentType="image/tiff"/>
  <Override PartName="/ppt/media/image222.png" ContentType="image/png"/>
  <Override PartName="/ppt/media/image168.png" ContentType="image/png"/>
  <Override PartName="/ppt/media/image169.png" ContentType="image/png"/>
  <Override PartName="/ppt/media/image16.wmf" ContentType="image/x-wmf"/>
  <Override PartName="/ppt/media/image9.tif" ContentType="image/tiff"/>
  <Override PartName="/ppt/media/image170.png" ContentType="image/png"/>
  <Override PartName="/ppt/media/image19.wmf" ContentType="image/x-wmf"/>
  <Override PartName="/ppt/media/image173.png" ContentType="image/png"/>
  <Override PartName="/ppt/media/image174.png" ContentType="image/png"/>
  <Override PartName="/ppt/media/image178.png" ContentType="image/png"/>
  <Override PartName="/ppt/media/image179.png" ContentType="image/png"/>
  <Override PartName="/ppt/media/image98.jpeg" ContentType="image/jpeg"/>
  <Override PartName="/ppt/media/image188.png" ContentType="image/png"/>
  <Override PartName="/ppt/media/image189.png" ContentType="image/png"/>
  <Override PartName="/ppt/media/image99.jpeg" ContentType="image/jpeg"/>
  <Override PartName="/ppt/media/image198.png" ContentType="image/png"/>
  <Override PartName="/ppt/media/image199.png" ContentType="image/png"/>
  <Override PartName="/ppt/media/image200.png" ContentType="image/png"/>
  <Override PartName="/ppt/media/image201.png" ContentType="image/png"/>
  <Override PartName="/ppt/media/image202.png" ContentType="image/png"/>
  <Override PartName="/ppt/media/image207.png" ContentType="image/png"/>
  <Override PartName="/ppt/media/image208.png" ContentType="image/png"/>
  <Override PartName="/ppt/media/image210.png" ContentType="image/png"/>
  <Override PartName="/ppt/media/image213.png" ContentType="image/png"/>
  <Override PartName="/ppt/media/image214.png" ContentType="image/png"/>
  <Override PartName="/ppt/media/image215.png" ContentType="image/png"/>
  <Override PartName="/ppt/media/image217.png" ContentType="image/png"/>
  <Override PartName="/ppt/media/image219.png" ContentType="image/png"/>
  <Override PartName="/ppt/media/image220.png" ContentType="image/png"/>
  <Override PartName="/ppt/media/image221.png" ContentType="image/png"/>
  <Override PartName="/ppt/media/image223.png" ContentType="image/png"/>
  <Override PartName="/ppt/media/image224.png" ContentType="image/png"/>
  <Override PartName="/ppt/media/image225.png" ContentType="image/png"/>
  <Override PartName="/ppt/media/image227.png" ContentType="image/png"/>
  <Override PartName="/ppt/media/image228.png" ContentType="image/png"/>
  <Override PartName="/ppt/media/image101.png" ContentType="image/png"/>
  <Override PartName="/ppt/media/image229.png" ContentType="image/png"/>
  <Override PartName="/ppt/media/image230.png" ContentType="image/png"/>
  <Override PartName="/ppt/media/image236.png" ContentType="image/png"/>
  <Override PartName="/ppt/media/image111.png" ContentType="image/png"/>
  <Override PartName="/ppt/media/image239.png" ContentType="image/png"/>
  <Override PartName="/ppt/media/image240.png" ContentType="image/png"/>
  <Override PartName="/ppt/media/image241.png" ContentType="image/png"/>
  <Override PartName="/ppt/media/image242.png" ContentType="image/png"/>
  <Override PartName="/ppt/media/image243.png" ContentType="image/png"/>
  <Override PartName="/ppt/media/image247.png" ContentType="image/png"/>
  <Override PartName="/ppt/media/image248.png" ContentType="image/png"/>
  <Override PartName="/ppt/media/image120.png" ContentType="image/png"/>
  <Override PartName="/ppt/slideLayouts/_rels/slideLayout19.xml.rels" ContentType="application/vnd.openxmlformats-package.relationships+xml"/>
  <Override PartName="/ppt/slideLayouts/_rels/slideLayout13.xml.rels" ContentType="application/vnd.openxmlformats-package.relationships+xml"/>
  <Override PartName="/ppt/slideLayouts/_rels/slideLayout23.xml.rels" ContentType="application/vnd.openxmlformats-package.relationships+xml"/>
  <Override PartName="/ppt/slideLayouts/_rels/slideLayout30.xml.rels" ContentType="application/vnd.openxmlformats-package.relationships+xml"/>
  <Override PartName="/ppt/slideLayouts/_rels/slideLayout14.xml.rels" ContentType="application/vnd.openxmlformats-package.relationships+xml"/>
  <Override PartName="/ppt/slideLayouts/_rels/slideLayout29.xml.rels" ContentType="application/vnd.openxmlformats-package.relationships+xml"/>
  <Override PartName="/ppt/slideLayouts/_rels/slideLayout10.xml.rels" ContentType="application/vnd.openxmlformats-package.relationships+xml"/>
  <Override PartName="/ppt/slideLayouts/_rels/slideLayout25.xml.rels" ContentType="application/vnd.openxmlformats-package.relationships+xml"/>
  <Override PartName="/ppt/slideLayouts/_rels/slideLayout16.xml.rels" ContentType="application/vnd.openxmlformats-package.relationships+xml"/>
  <Override PartName="/ppt/slideLayouts/_rels/slideLayout32.xml.rels" ContentType="application/vnd.openxmlformats-package.relationships+xml"/>
  <Override PartName="/ppt/slideLayouts/_rels/slideLayout34.xml.rels" ContentType="application/vnd.openxmlformats-package.relationships+xml"/>
  <Override PartName="/ppt/slideLayouts/_rels/slideLayout20.xml.rels" ContentType="application/vnd.openxmlformats-package.relationships+xml"/>
  <Override PartName="/ppt/slideLayouts/_rels/slideLayout35.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9.xml.rels" ContentType="application/vnd.openxmlformats-package.relationships+xml"/>
  <Override PartName="/ppt/slideLayouts/_rels/slideLayout24.xml.rels" ContentType="application/vnd.openxmlformats-package.relationships+xml"/>
  <Override PartName="/ppt/slideLayouts/_rels/slideLayout15.xml.rels" ContentType="application/vnd.openxmlformats-package.relationships+xml"/>
  <Override PartName="/ppt/slideLayouts/_rels/slideLayout31.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22.xml.rels" ContentType="application/vnd.openxmlformats-package.relationships+xml"/>
  <Override PartName="/ppt/slideLayouts/_rels/slideLayout28.xml.rels" ContentType="application/vnd.openxmlformats-package.relationships+xml"/>
  <Override PartName="/ppt/slideLayouts/_rels/slideLayout7.xml.rels" ContentType="application/vnd.openxmlformats-package.relationships+xml"/>
  <Override PartName="/ppt/slideLayouts/_rels/slideLayout1.xml.rels" ContentType="application/vnd.openxmlformats-package.relationships+xml"/>
  <Override PartName="/ppt/slideLayouts/_rels/slideLayout6.xml.rels" ContentType="application/vnd.openxmlformats-package.relationships+xml"/>
  <Override PartName="/ppt/slideLayouts/_rels/slideLayout36.xml.rels" ContentType="application/vnd.openxmlformats-package.relationships+xml"/>
  <Override PartName="/ppt/slideLayouts/_rels/slideLayout21.xml.rels" ContentType="application/vnd.openxmlformats-package.relationships+xml"/>
  <Override PartName="/ppt/slideLayouts/_rels/slideLayout27.xml.rels" ContentType="application/vnd.openxmlformats-package.relationships+xml"/>
  <Override PartName="/ppt/slideLayouts/_rels/slideLayout5.xml.rels" ContentType="application/vnd.openxmlformats-package.relationships+xml"/>
  <Override PartName="/ppt/slideLayouts/_rels/slideLayout18.xml.rels" ContentType="application/vnd.openxmlformats-package.relationships+xml"/>
  <Override PartName="/ppt/slideLayouts/_rels/slideLayout12.xml.rels" ContentType="application/vnd.openxmlformats-package.relationships+xml"/>
  <Override PartName="/ppt/slideLayouts/_rels/slideLayout4.xml.rels" ContentType="application/vnd.openxmlformats-package.relationships+xml"/>
  <Override PartName="/ppt/slideLayouts/_rels/slideLayout17.xml.rels" ContentType="application/vnd.openxmlformats-package.relationships+xml"/>
  <Override PartName="/ppt/slideLayouts/_rels/slideLayout11.xml.rels" ContentType="application/vnd.openxmlformats-package.relationships+xml"/>
  <Override PartName="/ppt/slideLayouts/_rels/slideLayout26.xml.rels" ContentType="application/vnd.openxmlformats-package.relationships+xml"/>
  <Override PartName="/ppt/slideLayouts/slideLayout29.xml" ContentType="application/vnd.openxmlformats-officedocument.presentationml.slideLayout+xml"/>
  <Override PartName="/ppt/slideLayouts/slideLayout9.xml" ContentType="application/vnd.openxmlformats-officedocument.presentationml.slideLayout+xml"/>
  <Override PartName="/ppt/slideLayouts/slideLayout28.xml" ContentType="application/vnd.openxmlformats-officedocument.presentationml.slideLayout+xml"/>
  <Override PartName="/ppt/slideLayouts/slideLayout8.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7.xml" ContentType="application/vnd.openxmlformats-officedocument.presentationml.slideLayout+xml"/>
  <Override PartName="/ppt/slideLayouts/slideLayout33.xml" ContentType="application/vnd.openxmlformats-officedocument.presentationml.slideLayout+xml"/>
  <Override PartName="/ppt/slideLayouts/slideLayout10.xml" ContentType="application/vnd.openxmlformats-officedocument.presentationml.slideLayout+xml"/>
  <Override PartName="/ppt/slideLayouts/slideLayout34.xml" ContentType="application/vnd.openxmlformats-officedocument.presentationml.slideLayout+xml"/>
  <Override PartName="/ppt/slideLayouts/slideLayout11.xml" ContentType="application/vnd.openxmlformats-officedocument.presentationml.slideLayout+xml"/>
  <Override PartName="/ppt/slideLayouts/slideLayout35.xml" ContentType="application/vnd.openxmlformats-officedocument.presentationml.slideLayout+xml"/>
  <Override PartName="/ppt/slideLayouts/slideLayout12.xml" ContentType="application/vnd.openxmlformats-officedocument.presentationml.slideLayout+xml"/>
  <Override PartName="/ppt/slideLayouts/slideLayout36.xml" ContentType="application/vnd.openxmlformats-officedocument.presentationml.slideLayout+xml"/>
  <Override PartName="/ppt/slideLayouts/slideLayout26.xml" ContentType="application/vnd.openxmlformats-officedocument.presentationml.slideLayout+xml"/>
  <Override PartName="/ppt/slideLayouts/slideLayout6.xml" ContentType="application/vnd.openxmlformats-officedocument.presentationml.slideLayout+xml"/>
  <Override PartName="/ppt/slideLayouts/slideLayout25.xml" ContentType="application/vnd.openxmlformats-officedocument.presentationml.slideLayout+xml"/>
  <Override PartName="/ppt/slideLayouts/slideLayout5.xml" ContentType="application/vnd.openxmlformats-officedocument.presentationml.slideLayout+xml"/>
  <Override PartName="/ppt/slideLayouts/slideLayout24.xml" ContentType="application/vnd.openxmlformats-officedocument.presentationml.slideLayout+xml"/>
  <Override PartName="/ppt/slideLayouts/slideLayout4.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19.xml" ContentType="application/vnd.openxmlformats-officedocument.presentationml.slideLayout+xml"/>
  <Override PartName="/ppt/slideLayouts/slideLayout22.xml" ContentType="application/vnd.openxmlformats-officedocument.presentationml.slideLayout+xml"/>
  <Override PartName="/ppt/slideLayouts/slideLayout2.xml" ContentType="application/vnd.openxmlformats-officedocument.presentationml.slideLayout+xml"/>
  <Override PartName="/ppt/slideLayouts/slideLayout18.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xml" ContentType="application/vnd.openxmlformats-officedocument.presentationml.slideLayout+xml"/>
  <Override PartName="/ppt/slideLayouts/slideLayout17.xml" ContentType="application/vnd.openxmlformats-officedocument.presentationml.slideLayout+xml"/>
  <Override PartName="/ppt/presProps.xml" ContentType="application/vnd.openxmlformats-officedocument.presentationml.presProps+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_rels/slide41.xml.rels" ContentType="application/vnd.openxmlformats-package.relationships+xml"/>
  <Override PartName="/ppt/slides/_rels/slide6.xml.rels" ContentType="application/vnd.openxmlformats-package.relationships+xml"/>
  <Override PartName="/ppt/slides/_rels/slide18.xml.rels" ContentType="application/vnd.openxmlformats-package.relationships+xml"/>
  <Override PartName="/ppt/slides/_rels/slide22.xml.rels" ContentType="application/vnd.openxmlformats-package.relationships+xml"/>
  <Override PartName="/ppt/slides/_rels/slide83.xml.rels" ContentType="application/vnd.openxmlformats-package.relationships+xml"/>
  <Override PartName="/ppt/slides/_rels/slide79.xml.rels" ContentType="application/vnd.openxmlformats-package.relationships+xml"/>
  <Override PartName="/ppt/slides/_rels/slide30.xml.rels" ContentType="application/vnd.openxmlformats-package.relationships+xml"/>
  <Override PartName="/ppt/slides/_rels/slide42.xml.rels" ContentType="application/vnd.openxmlformats-package.relationships+xml"/>
  <Override PartName="/ppt/slides/_rels/slide7.xml.rels" ContentType="application/vnd.openxmlformats-package.relationships+xml"/>
  <Override PartName="/ppt/slides/_rels/slide1.xml.rels" ContentType="application/vnd.openxmlformats-package.relationships+xml"/>
  <Override PartName="/ppt/slides/_rels/slide85.xml.rels" ContentType="application/vnd.openxmlformats-package.relationships+xml"/>
  <Override PartName="/ppt/slides/_rels/slide32.xml.rels" ContentType="application/vnd.openxmlformats-package.relationships+xml"/>
  <Override PartName="/ppt/slides/_rels/slide57.xml.rels" ContentType="application/vnd.openxmlformats-package.relationships+xml"/>
  <Override PartName="/ppt/slides/_rels/slide61.xml.rels" ContentType="application/vnd.openxmlformats-package.relationships+xml"/>
  <Override PartName="/ppt/slides/_rels/slide20.xml.rels" ContentType="application/vnd.openxmlformats-package.relationships+xml"/>
  <Override PartName="/ppt/slides/_rels/slide16.xml.rels" ContentType="application/vnd.openxmlformats-package.relationships+xml"/>
  <Override PartName="/ppt/slides/_rels/slide19.xml.rels" ContentType="application/vnd.openxmlformats-package.relationships+xml"/>
  <Override PartName="/ppt/slides/_rels/slide23.xml.rels" ContentType="application/vnd.openxmlformats-package.relationships+xml"/>
  <Override PartName="/ppt/slides/_rels/slide84.xml.rels" ContentType="application/vnd.openxmlformats-package.relationships+xml"/>
  <Override PartName="/ppt/slides/_rels/slide31.xml.rels" ContentType="application/vnd.openxmlformats-package.relationships+xml"/>
  <Override PartName="/ppt/slides/_rels/slide15.xml.rels" ContentType="application/vnd.openxmlformats-package.relationships+xml"/>
  <Override PartName="/ppt/slides/_rels/slide24.xml.rels" ContentType="application/vnd.openxmlformats-package.relationships+xml"/>
  <Override PartName="/ppt/slides/_rels/slide10.xml.rels" ContentType="application/vnd.openxmlformats-package.relationships+xml"/>
  <Override PartName="/ppt/slides/_rels/slide59.xml.rels" ContentType="application/vnd.openxmlformats-package.relationships+xml"/>
  <Override PartName="/ppt/slides/_rels/slide25.xml.rels" ContentType="application/vnd.openxmlformats-package.relationships+xml"/>
  <Override PartName="/ppt/slides/_rels/slide86.xml.rels" ContentType="application/vnd.openxmlformats-package.relationships+xml"/>
  <Override PartName="/ppt/slides/_rels/slide2.xml.rels" ContentType="application/vnd.openxmlformats-package.relationships+xml"/>
  <Override PartName="/ppt/slides/_rels/slide71.xml.rels" ContentType="application/vnd.openxmlformats-package.relationships+xml"/>
  <Override PartName="/ppt/slides/_rels/slide67.xml.rels" ContentType="application/vnd.openxmlformats-package.relationships+xml"/>
  <Override PartName="/ppt/slides/_rels/slide77.xml.rels" ContentType="application/vnd.openxmlformats-package.relationships+xml"/>
  <Override PartName="/ppt/slides/_rels/slide8.xml.rels" ContentType="application/vnd.openxmlformats-package.relationships+xml"/>
  <Override PartName="/ppt/slides/_rels/slide43.xml.rels" ContentType="application/vnd.openxmlformats-package.relationships+xml"/>
  <Override PartName="/ppt/slides/_rels/slide27.xml.rels" ContentType="application/vnd.openxmlformats-package.relationships+xml"/>
  <Override PartName="/ppt/slides/_rels/slide36.xml.rels" ContentType="application/vnd.openxmlformats-package.relationships+xml"/>
  <Override PartName="/ppt/slides/_rels/slide11.xml.rels" ContentType="application/vnd.openxmlformats-package.relationships+xml"/>
  <Override PartName="/ppt/slides/_rels/slide26.xml.rels" ContentType="application/vnd.openxmlformats-package.relationships+xml"/>
  <Override PartName="/ppt/slides/_rels/slide21.xml.rels" ContentType="application/vnd.openxmlformats-package.relationships+xml"/>
  <Override PartName="/ppt/slides/_rels/slide17.xml.rels" ContentType="application/vnd.openxmlformats-package.relationships+xml"/>
  <Override PartName="/ppt/slides/_rels/slide48.xml.rels" ContentType="application/vnd.openxmlformats-package.relationships+xml"/>
  <Override PartName="/ppt/slides/_rels/slide55.xml.rels" ContentType="application/vnd.openxmlformats-package.relationships+xml"/>
  <Override PartName="/ppt/slides/_rels/slide64.xml.rels" ContentType="application/vnd.openxmlformats-package.relationships+xml"/>
  <Override PartName="/ppt/slides/_rels/slide5.xml.rels" ContentType="application/vnd.openxmlformats-package.relationships+xml"/>
  <Override PartName="/ppt/slides/_rels/slide40.xml.rels" ContentType="application/vnd.openxmlformats-package.relationships+xml"/>
  <Override PartName="/ppt/slides/_rels/slide28.xml.rels" ContentType="application/vnd.openxmlformats-package.relationships+xml"/>
  <Override PartName="/ppt/slides/_rels/slide9.xml.rels" ContentType="application/vnd.openxmlformats-package.relationships+xml"/>
  <Override PartName="/ppt/slides/_rels/slide44.xml.rels" ContentType="application/vnd.openxmlformats-package.relationships+xml"/>
  <Override PartName="/ppt/slides/_rels/slide37.xml.rels" ContentType="application/vnd.openxmlformats-package.relationships+xml"/>
  <Override PartName="/ppt/slides/_rels/slide81.xml.rels" ContentType="application/vnd.openxmlformats-package.relationships+xml"/>
  <Override PartName="/ppt/slides/_rels/slide65.xml.rels" ContentType="application/vnd.openxmlformats-package.relationships+xml"/>
  <Override PartName="/ppt/slides/_rels/slide74.xml.rels" ContentType="application/vnd.openxmlformats-package.relationships+xml"/>
  <Override PartName="/ppt/slides/_rels/slide58.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54.xml.rels" ContentType="application/vnd.openxmlformats-package.relationships+xml"/>
  <Override PartName="/ppt/slides/_rels/slide63.xml.rels" ContentType="application/vnd.openxmlformats-package.relationships+xml"/>
  <Override PartName="/ppt/slides/_rels/slide70.xml.rels" ContentType="application/vnd.openxmlformats-package.relationships+xml"/>
  <Override PartName="/ppt/slides/_rels/slide47.xml.rels" ContentType="application/vnd.openxmlformats-package.relationships+xml"/>
  <Override PartName="/ppt/slides/_rels/slide4.xml.rels" ContentType="application/vnd.openxmlformats-package.relationships+xml"/>
  <Override PartName="/ppt/slides/_rels/slide35.xml.rels" ContentType="application/vnd.openxmlformats-package.relationships+xml"/>
  <Override PartName="/ppt/slides/_rels/slide51.xml.rels" ContentType="application/vnd.openxmlformats-package.relationships+xml"/>
  <Override PartName="/ppt/slides/_rels/slide53.xml.rels" ContentType="application/vnd.openxmlformats-package.relationships+xml"/>
  <Override PartName="/ppt/slides/_rels/slide62.xml.rels" ContentType="application/vnd.openxmlformats-package.relationships+xml"/>
  <Override PartName="/ppt/slides/_rels/slide46.xml.rels" ContentType="application/vnd.openxmlformats-package.relationships+xml"/>
  <Override PartName="/ppt/slides/_rels/slide49.xml.rels" ContentType="application/vnd.openxmlformats-package.relationships+xml"/>
  <Override PartName="/ppt/slides/_rels/slide34.xml.rels" ContentType="application/vnd.openxmlformats-package.relationships+xml"/>
  <Override PartName="/ppt/slides/_rels/slide50.xml.rels" ContentType="application/vnd.openxmlformats-package.relationships+xml"/>
  <Override PartName="/ppt/slides/_rels/slide52.xml.rels" ContentType="application/vnd.openxmlformats-package.relationships+xml"/>
  <Override PartName="/ppt/slides/_rels/slide76.xml.rels" ContentType="application/vnd.openxmlformats-package.relationships+xml"/>
  <Override PartName="/ppt/slides/_rels/slide33.xml.rels" ContentType="application/vnd.openxmlformats-package.relationships+xml"/>
  <Override PartName="/ppt/slides/_rels/slide29.xml.rels" ContentType="application/vnd.openxmlformats-package.relationships+xml"/>
  <Override PartName="/ppt/slides/_rels/slide45.xml.rels" ContentType="application/vnd.openxmlformats-package.relationships+xml"/>
  <Override PartName="/ppt/slides/_rels/slide38.xml.rels" ContentType="application/vnd.openxmlformats-package.relationships+xml"/>
  <Override PartName="/ppt/slides/_rels/slide89.xml.rels" ContentType="application/vnd.openxmlformats-package.relationships+xml"/>
  <Override PartName="/ppt/slides/_rels/slide14.xml.rels" ContentType="application/vnd.openxmlformats-package.relationships+xml"/>
  <Override PartName="/ppt/slides/_rels/slide39.xml.rels" ContentType="application/vnd.openxmlformats-package.relationships+xml"/>
  <Override PartName="/ppt/slides/_rels/slide66.xml.rels" ContentType="application/vnd.openxmlformats-package.relationships+xml"/>
  <Override PartName="/ppt/slides/_rels/slide56.xml.rels" ContentType="application/vnd.openxmlformats-package.relationships+xml"/>
  <Override PartName="/ppt/slides/_rels/slide60.xml.rels" ContentType="application/vnd.openxmlformats-package.relationships+xml"/>
  <Override PartName="/ppt/slides/_rels/slide75.xml.rels" ContentType="application/vnd.openxmlformats-package.relationships+xml"/>
  <Override PartName="/ppt/slides/_rels/slide82.xml.rels" ContentType="application/vnd.openxmlformats-package.relationships+xml"/>
  <Override PartName="/ppt/slides/_rels/slide88.xml.rels" ContentType="application/vnd.openxmlformats-package.relationships+xml"/>
  <Override PartName="/ppt/slides/_rels/slide69.xml.rels" ContentType="application/vnd.openxmlformats-package.relationships+xml"/>
  <Override PartName="/ppt/slides/_rels/slide73.xml.rels" ContentType="application/vnd.openxmlformats-package.relationships+xml"/>
  <Override PartName="/ppt/slides/_rels/slide80.xml.rels" ContentType="application/vnd.openxmlformats-package.relationships+xml"/>
  <Override PartName="/ppt/slides/_rels/slide78.xml.rels" ContentType="application/vnd.openxmlformats-package.relationships+xml"/>
  <Override PartName="/ppt/slides/_rels/slide3.xml.rels" ContentType="application/vnd.openxmlformats-package.relationships+xml"/>
  <Override PartName="/ppt/slides/_rels/slide87.xml.rels" ContentType="application/vnd.openxmlformats-package.relationships+xml"/>
  <Override PartName="/ppt/slides/_rels/slide68.xml.rels" ContentType="application/vnd.openxmlformats-package.relationships+xml"/>
  <Override PartName="/ppt/slides/_rels/slide72.xml.rels" ContentType="application/vnd.openxmlformats-package.relationships+xml"/>
  <Override PartName="/ppt/slides/slide13.xml" ContentType="application/vnd.openxmlformats-officedocument.presentationml.slide+xml"/>
  <Override PartName="/ppt/slides/slide6.xml" ContentType="application/vnd.openxmlformats-officedocument.presentationml.slide+xml"/>
  <Override PartName="/ppt/slides/slide49.xml" ContentType="application/vnd.openxmlformats-officedocument.presentationml.slide+xml"/>
  <Override PartName="/ppt/slides/slide12.xml" ContentType="application/vnd.openxmlformats-officedocument.presentationml.slide+xml"/>
  <Override PartName="/ppt/slides/slide5.xml" ContentType="application/vnd.openxmlformats-officedocument.presentationml.slide+xml"/>
  <Override PartName="/ppt/slides/slide44.xml" ContentType="application/vnd.openxmlformats-officedocument.presentationml.slide+xml"/>
  <Override PartName="/ppt/slides/slide9.xml" ContentType="application/vnd.openxmlformats-officedocument.presentationml.slide+xml"/>
  <Override PartName="/ppt/slides/slide16.xml" ContentType="application/vnd.openxmlformats-officedocument.presentationml.slide+xml"/>
  <Override PartName="/ppt/slides/slide81.xml" ContentType="application/vnd.openxmlformats-officedocument.presentationml.slide+xml"/>
  <Override PartName="/ppt/slides/slide48.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26.xml" ContentType="application/vnd.openxmlformats-officedocument.presentationml.slide+xml"/>
  <Override PartName="/ppt/slides/slide63.xml" ContentType="application/vnd.openxmlformats-officedocument.presentationml.slide+xml"/>
  <Override PartName="/ppt/slides/slide27.xml" ContentType="application/vnd.openxmlformats-officedocument.presentationml.slide+xml"/>
  <Override PartName="/ppt/slides/slide64.xml" ContentType="application/vnd.openxmlformats-officedocument.presentationml.slide+xml"/>
  <Override PartName="/ppt/slides/slide28.xml" ContentType="application/vnd.openxmlformats-officedocument.presentationml.slide+xml"/>
  <Override PartName="/ppt/slides/slide70.xml" ContentType="application/vnd.openxmlformats-officedocument.presentationml.slide+xml"/>
  <Override PartName="/ppt/slides/slide65.xml" ContentType="application/vnd.openxmlformats-officedocument.presentationml.slide+xml"/>
  <Override PartName="/ppt/slides/slide29.xml" ContentType="application/vnd.openxmlformats-officedocument.presentationml.slide+xml"/>
  <Override PartName="/ppt/slides/slide71.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89.xml" ContentType="application/vnd.openxmlformats-officedocument.presentationml.slide+xml"/>
  <Override PartName="/ppt/slides/slide77.xml" ContentType="application/vnd.openxmlformats-officedocument.presentationml.slide+xml"/>
  <Override PartName="/ppt/slides/slide40.xml" ContentType="application/vnd.openxmlformats-officedocument.presentationml.slide+xml"/>
  <Override PartName="/ppt/slides/slide88.xml" ContentType="application/vnd.openxmlformats-officedocument.presentationml.slide+xml"/>
  <Override PartName="/ppt/slides/slide76.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8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74.xml" ContentType="application/vnd.openxmlformats-officedocument.presentationml.slide+xml"/>
  <Override PartName="/ppt/slides/slide2.xml" ContentType="application/vnd.openxmlformats-officedocument.presentationml.slide+xml"/>
  <Override PartName="/ppt/slides/slide85.xml" ContentType="application/vnd.openxmlformats-officedocument.presentationml.slide+xml"/>
  <Override PartName="/ppt/slides/slide73.xml" ContentType="application/vnd.openxmlformats-officedocument.presentationml.slide+xml"/>
  <Override PartName="/ppt/slides/slide1.xml" ContentType="application/vnd.openxmlformats-officedocument.presentationml.slide+xml"/>
  <Override PartName="/ppt/slides/slide79.xml" ContentType="application/vnd.openxmlformats-officedocument.presentationml.slide+xml"/>
  <Override PartName="/ppt/slides/slide42.xml" ContentType="application/vnd.openxmlformats-officedocument.presentationml.slide+xml"/>
  <Override PartName="/ppt/slides/slide78.xml" ContentType="application/vnd.openxmlformats-officedocument.presentationml.slide+xml"/>
  <Override PartName="/ppt/slides/slide41.xml" ContentType="application/vnd.openxmlformats-officedocument.presentationml.slide+xml"/>
  <Override PartName="/ppt/slides/slide72.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59.xml" ContentType="application/vnd.openxmlformats-officedocument.presentationml.slide+xml"/>
  <Override PartName="/ppt/slides/slide21.xml" ContentType="application/vnd.openxmlformats-officedocument.presentationml.slide+xml"/>
  <Override PartName="/ppt/slides/slide58.xml" ContentType="application/vnd.openxmlformats-officedocument.presentationml.slide+xml"/>
  <Override PartName="/ppt/slides/slide19.xml" ContentType="application/vnd.openxmlformats-officedocument.presentationml.slide+xml"/>
  <Override PartName="/ppt/slides/slide84.xml" ContentType="application/vnd.openxmlformats-officedocument.presentationml.slide+xml"/>
  <Override PartName="/ppt/slides/slide20.xml" ContentType="application/vnd.openxmlformats-officedocument.presentationml.slide+xml"/>
  <Override PartName="/ppt/slides/slide57.xml" ContentType="application/vnd.openxmlformats-officedocument.presentationml.slide+xml"/>
  <Override PartName="/ppt/slides/slide18.xml" ContentType="application/vnd.openxmlformats-officedocument.presentationml.slide+xml"/>
  <Override PartName="/ppt/slides/slide83.xml" ContentType="application/vnd.openxmlformats-officedocument.presentationml.slide+xml"/>
  <Override PartName="/ppt/slides/slide82.xml" ContentType="application/vnd.openxmlformats-officedocument.presentationml.slide+xml"/>
  <Override PartName="/ppt/slides/slide17.xml" ContentType="application/vnd.openxmlformats-officedocument.presentationml.slide+xml"/>
  <Override PartName="/ppt/slides/slide7.xml" ContentType="application/vnd.openxmlformats-officedocument.presentationml.slide+xml"/>
  <Override PartName="/ppt/slides/slide14.xml" ContentType="application/vnd.openxmlformats-officedocument.presentationml.slide+xml"/>
  <Override PartName="/ppt/slides/slide3.xml" ContentType="application/vnd.openxmlformats-officedocument.presentationml.slide+xml"/>
  <Override PartName="/ppt/slides/slide10.xml" ContentType="application/vnd.openxmlformats-officedocument.presentationml.slide+xml"/>
  <Override PartName="/ppt/slides/slide47.xml" ContentType="application/vnd.openxmlformats-officedocument.presentationml.slide+xml"/>
  <Override PartName="/ppt/slides/slide80.xml" ContentType="application/vnd.openxmlformats-officedocument.presentationml.slide+xml"/>
  <Override PartName="/ppt/slides/slide15.xml" ContentType="application/vnd.openxmlformats-officedocument.presentationml.slide+xml"/>
  <Override PartName="/ppt/slides/slide8.xml" ContentType="application/vnd.openxmlformats-officedocument.presentationml.slide+xml"/>
  <Override PartName="/ppt/slides/slide43.xml" ContentType="application/vnd.openxmlformats-officedocument.presentationml.slide+xml"/>
</Types>
</file>

<file path=_rels/.rels><?xml version="1.0" encoding="UTF-8"?>
<Relationships xmlns="http://schemas.openxmlformats.org/package/2006/relationships"><Relationship Id="rId1" Type="http://schemas.openxmlformats.org/officedocument/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Lst>
  <p:sldSz cx="9144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73" Type="http://schemas.openxmlformats.org/officeDocument/2006/relationships/slide" Target="slides/slide68.xml"/><Relationship Id="rId74" Type="http://schemas.openxmlformats.org/officeDocument/2006/relationships/slide" Target="slides/slide69.xml"/><Relationship Id="rId75" Type="http://schemas.openxmlformats.org/officeDocument/2006/relationships/slide" Target="slides/slide70.xml"/><Relationship Id="rId76" Type="http://schemas.openxmlformats.org/officeDocument/2006/relationships/slide" Target="slides/slide71.xml"/><Relationship Id="rId77" Type="http://schemas.openxmlformats.org/officeDocument/2006/relationships/slide" Target="slides/slide72.xml"/><Relationship Id="rId78" Type="http://schemas.openxmlformats.org/officeDocument/2006/relationships/slide" Target="slides/slide73.xml"/><Relationship Id="rId79" Type="http://schemas.openxmlformats.org/officeDocument/2006/relationships/slide" Target="slides/slide74.xml"/><Relationship Id="rId80" Type="http://schemas.openxmlformats.org/officeDocument/2006/relationships/slide" Target="slides/slide75.xml"/><Relationship Id="rId81" Type="http://schemas.openxmlformats.org/officeDocument/2006/relationships/slide" Target="slides/slide76.xml"/><Relationship Id="rId82" Type="http://schemas.openxmlformats.org/officeDocument/2006/relationships/slide" Target="slides/slide77.xml"/><Relationship Id="rId83" Type="http://schemas.openxmlformats.org/officeDocument/2006/relationships/slide" Target="slides/slide78.xml"/><Relationship Id="rId84" Type="http://schemas.openxmlformats.org/officeDocument/2006/relationships/slide" Target="slides/slide79.xml"/><Relationship Id="rId85" Type="http://schemas.openxmlformats.org/officeDocument/2006/relationships/slide" Target="slides/slide80.xml"/><Relationship Id="rId86" Type="http://schemas.openxmlformats.org/officeDocument/2006/relationships/slide" Target="slides/slide81.xml"/><Relationship Id="rId87" Type="http://schemas.openxmlformats.org/officeDocument/2006/relationships/slide" Target="slides/slide82.xml"/><Relationship Id="rId88" Type="http://schemas.openxmlformats.org/officeDocument/2006/relationships/slide" Target="slides/slide83.xml"/><Relationship Id="rId89" Type="http://schemas.openxmlformats.org/officeDocument/2006/relationships/slide" Target="slides/slide84.xml"/><Relationship Id="rId90" Type="http://schemas.openxmlformats.org/officeDocument/2006/relationships/slide" Target="slides/slide85.xml"/><Relationship Id="rId91" Type="http://schemas.openxmlformats.org/officeDocument/2006/relationships/slide" Target="slides/slide86.xml"/><Relationship Id="rId92" Type="http://schemas.openxmlformats.org/officeDocument/2006/relationships/slide" Target="slides/slide87.xml"/><Relationship Id="rId93" Type="http://schemas.openxmlformats.org/officeDocument/2006/relationships/slide" Target="slides/slide88.xml"/><Relationship Id="rId94" Type="http://schemas.openxmlformats.org/officeDocument/2006/relationships/slide" Target="slides/slide89.xml"/><Relationship Id="rId95"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PlaceHolder 1"/>
          <p:cNvSpPr>
            <a:spLocks noGrp="1"/>
          </p:cNvSpPr>
          <p:nvPr>
            <p:ph type="sldImg"/>
          </p:nvPr>
        </p:nvSpPr>
        <p:spPr>
          <a:xfrm>
            <a:off x="1107000" y="812520"/>
            <a:ext cx="5345280" cy="4008960"/>
          </a:xfrm>
          <a:prstGeom prst="rect">
            <a:avLst/>
          </a:prstGeom>
          <a:noFill/>
          <a:ln w="0">
            <a:noFill/>
          </a:ln>
        </p:spPr>
        <p:txBody>
          <a:bodyPr lIns="0" rIns="0" tIns="0" bIns="0" anchor="ctr">
            <a:noAutofit/>
          </a:bodyPr>
          <a:p>
            <a:r>
              <a:rPr b="0" lang="en-GB" sz="1800" spc="-1" strike="noStrike">
                <a:solidFill>
                  <a:srgbClr val="000000"/>
                </a:solidFill>
                <a:latin typeface="Calibri"/>
              </a:rPr>
              <a:t>Click to move the slide</a:t>
            </a:r>
            <a:endParaRPr b="0" lang="en-GB" sz="1800" spc="-1" strike="noStrike">
              <a:solidFill>
                <a:srgbClr val="000000"/>
              </a:solidFill>
              <a:latin typeface="Calibri"/>
            </a:endParaRPr>
          </a:p>
        </p:txBody>
      </p:sp>
      <p:sp>
        <p:nvSpPr>
          <p:cNvPr id="136"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r>
              <a:rPr b="0" lang="en-GB" sz="2000" spc="-1" strike="noStrike">
                <a:latin typeface="Arial"/>
              </a:rPr>
              <a:t>Click to edit the notes' format</a:t>
            </a:r>
            <a:endParaRPr b="0" lang="en-GB" sz="2000" spc="-1" strike="noStrike">
              <a:latin typeface="Arial"/>
            </a:endParaRPr>
          </a:p>
        </p:txBody>
      </p:sp>
      <p:sp>
        <p:nvSpPr>
          <p:cNvPr id="137" name="PlaceHolder 3"/>
          <p:cNvSpPr>
            <a:spLocks noGrp="1"/>
          </p:cNvSpPr>
          <p:nvPr>
            <p:ph type="hdr"/>
          </p:nvPr>
        </p:nvSpPr>
        <p:spPr>
          <a:xfrm>
            <a:off x="0" y="0"/>
            <a:ext cx="3280680" cy="534240"/>
          </a:xfrm>
          <a:prstGeom prst="rect">
            <a:avLst/>
          </a:prstGeom>
          <a:noFill/>
          <a:ln w="0">
            <a:noFill/>
          </a:ln>
        </p:spPr>
        <p:txBody>
          <a:bodyPr lIns="0" rIns="0" tIns="0" bIns="0" anchor="t">
            <a:noAutofit/>
          </a:bodyPr>
          <a:p>
            <a:r>
              <a:rPr b="0" lang="en-GB" sz="1400" spc="-1" strike="noStrike">
                <a:latin typeface="Times New Roman"/>
              </a:rPr>
              <a:t>&lt;header&gt;</a:t>
            </a:r>
            <a:endParaRPr b="0" lang="en-GB" sz="1400" spc="-1" strike="noStrike">
              <a:latin typeface="Times New Roman"/>
            </a:endParaRPr>
          </a:p>
        </p:txBody>
      </p:sp>
      <p:sp>
        <p:nvSpPr>
          <p:cNvPr id="138" name="PlaceHolder 4"/>
          <p:cNvSpPr>
            <a:spLocks noGrp="1"/>
          </p:cNvSpPr>
          <p:nvPr>
            <p:ph type="dt" idx="10"/>
          </p:nvPr>
        </p:nvSpPr>
        <p:spPr>
          <a:xfrm>
            <a:off x="4278960" y="0"/>
            <a:ext cx="3280680" cy="534240"/>
          </a:xfrm>
          <a:prstGeom prst="rect">
            <a:avLst/>
          </a:prstGeom>
          <a:noFill/>
          <a:ln w="0">
            <a:noFill/>
          </a:ln>
        </p:spPr>
        <p:txBody>
          <a:bodyPr lIns="0" rIns="0" tIns="0" bIns="0" anchor="t">
            <a:noAutofit/>
          </a:bodyPr>
          <a:lstStyle>
            <a:lvl1pPr algn="r">
              <a:buNone/>
              <a:defRPr b="0" lang="en-GB" sz="1400" spc="-1" strike="noStrike">
                <a:latin typeface="Times New Roman"/>
              </a:defRPr>
            </a:lvl1pPr>
          </a:lstStyle>
          <a:p>
            <a:pPr algn="r">
              <a:buNone/>
            </a:pPr>
            <a:r>
              <a:rPr b="0" lang="en-GB" sz="1400" spc="-1" strike="noStrike">
                <a:latin typeface="Times New Roman"/>
              </a:rPr>
              <a:t>&lt;date/time&gt;</a:t>
            </a:r>
            <a:endParaRPr b="0" lang="en-GB" sz="1400" spc="-1" strike="noStrike">
              <a:latin typeface="Times New Roman"/>
            </a:endParaRPr>
          </a:p>
        </p:txBody>
      </p:sp>
      <p:sp>
        <p:nvSpPr>
          <p:cNvPr id="139" name="PlaceHolder 5"/>
          <p:cNvSpPr>
            <a:spLocks noGrp="1"/>
          </p:cNvSpPr>
          <p:nvPr>
            <p:ph type="ftr" idx="11"/>
          </p:nvPr>
        </p:nvSpPr>
        <p:spPr>
          <a:xfrm>
            <a:off x="0" y="10157400"/>
            <a:ext cx="3280680" cy="534240"/>
          </a:xfrm>
          <a:prstGeom prst="rect">
            <a:avLst/>
          </a:prstGeom>
          <a:noFill/>
          <a:ln w="0">
            <a:noFill/>
          </a:ln>
        </p:spPr>
        <p:txBody>
          <a:bodyPr lIns="0" rIns="0" tIns="0" bIns="0" anchor="b">
            <a:noAutofit/>
          </a:bodyPr>
          <a:lstStyle>
            <a:lvl1pPr>
              <a:defRPr b="0" lang="en-GB" sz="1400" spc="-1" strike="noStrike">
                <a:latin typeface="Times New Roman"/>
              </a:defRPr>
            </a:lvl1pPr>
          </a:lstStyle>
          <a:p>
            <a:r>
              <a:rPr b="0" lang="en-GB" sz="1400" spc="-1" strike="noStrike">
                <a:latin typeface="Times New Roman"/>
              </a:rPr>
              <a:t>&lt;footer&gt;</a:t>
            </a:r>
            <a:endParaRPr b="0" lang="en-GB" sz="1400" spc="-1" strike="noStrike">
              <a:latin typeface="Times New Roman"/>
            </a:endParaRPr>
          </a:p>
        </p:txBody>
      </p:sp>
      <p:sp>
        <p:nvSpPr>
          <p:cNvPr id="140" name="PlaceHolder 6"/>
          <p:cNvSpPr>
            <a:spLocks noGrp="1"/>
          </p:cNvSpPr>
          <p:nvPr>
            <p:ph type="sldNum" idx="12"/>
          </p:nvPr>
        </p:nvSpPr>
        <p:spPr>
          <a:xfrm>
            <a:off x="4278960" y="10157400"/>
            <a:ext cx="3280680" cy="534240"/>
          </a:xfrm>
          <a:prstGeom prst="rect">
            <a:avLst/>
          </a:prstGeom>
          <a:noFill/>
          <a:ln w="0">
            <a:noFill/>
          </a:ln>
        </p:spPr>
        <p:txBody>
          <a:bodyPr lIns="0" rIns="0" tIns="0" bIns="0" anchor="b">
            <a:noAutofit/>
          </a:bodyPr>
          <a:lstStyle>
            <a:lvl1pPr algn="r">
              <a:buNone/>
              <a:defRPr b="0" lang="en-GB" sz="1400" spc="-1" strike="noStrike">
                <a:latin typeface="Times New Roman"/>
              </a:defRPr>
            </a:lvl1pPr>
          </a:lstStyle>
          <a:p>
            <a:pPr algn="r">
              <a:buNone/>
            </a:pPr>
            <a:fld id="{5314845F-4CAA-4418-9659-B90EDD9F741E}" type="slidenum">
              <a:rPr b="0" lang="en-GB" sz="1400" spc="-1" strike="noStrike">
                <a:latin typeface="Times New Roman"/>
              </a:rPr>
              <a:t>&lt;number&gt;</a:t>
            </a:fld>
            <a:endParaRPr b="0" lang="en-GB"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53.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8" name="PlaceHolder 1"/>
          <p:cNvSpPr>
            <a:spLocks noGrp="1"/>
          </p:cNvSpPr>
          <p:nvPr>
            <p:ph type="sldImg"/>
          </p:nvPr>
        </p:nvSpPr>
        <p:spPr>
          <a:xfrm>
            <a:off x="1143000" y="685800"/>
            <a:ext cx="4571640" cy="3428640"/>
          </a:xfrm>
          <a:prstGeom prst="rect">
            <a:avLst/>
          </a:prstGeom>
          <a:ln w="0">
            <a:noFill/>
          </a:ln>
        </p:spPr>
      </p:sp>
      <p:sp>
        <p:nvSpPr>
          <p:cNvPr id="929" name="PlaceHolder 2"/>
          <p:cNvSpPr>
            <a:spLocks noGrp="1"/>
          </p:cNvSpPr>
          <p:nvPr>
            <p:ph type="body"/>
          </p:nvPr>
        </p:nvSpPr>
        <p:spPr>
          <a:xfrm>
            <a:off x="685800" y="4343400"/>
            <a:ext cx="5486040" cy="4114440"/>
          </a:xfrm>
          <a:prstGeom prst="rect">
            <a:avLst/>
          </a:prstGeom>
          <a:noFill/>
          <a:ln w="0">
            <a:noFill/>
          </a:ln>
        </p:spPr>
        <p:txBody>
          <a:bodyPr lIns="90000" rIns="90000" tIns="45000" bIns="45000" anchor="t">
            <a:noAutofit/>
          </a:bodyPr>
          <a:p>
            <a:endParaRPr b="0" lang="en-GB" sz="2000" spc="-1" strike="noStrike">
              <a:latin typeface="Arial"/>
            </a:endParaRPr>
          </a:p>
        </p:txBody>
      </p:sp>
      <p:sp>
        <p:nvSpPr>
          <p:cNvPr id="930" name="PlaceHolder 3"/>
          <p:cNvSpPr>
            <a:spLocks noGrp="1"/>
          </p:cNvSpPr>
          <p:nvPr>
            <p:ph type="sldNum" idx="13"/>
          </p:nvPr>
        </p:nvSpPr>
        <p:spPr>
          <a:xfrm>
            <a:off x="3884760" y="8685360"/>
            <a:ext cx="2971440" cy="456840"/>
          </a:xfrm>
          <a:prstGeom prst="rect">
            <a:avLst/>
          </a:prstGeom>
          <a:noFill/>
          <a:ln w="0">
            <a:noFill/>
          </a:ln>
        </p:spPr>
        <p:txBody>
          <a:bodyPr lIns="90000" rIns="90000" tIns="45000" bIns="45000" anchor="t">
            <a:noAutofit/>
          </a:bodyPr>
          <a:lstStyle>
            <a:lvl1pPr>
              <a:lnSpc>
                <a:spcPct val="100000"/>
              </a:lnSpc>
              <a:buNone/>
              <a:defRPr b="0" lang="en-GB" sz="1800" spc="-1" strike="noStrike">
                <a:solidFill>
                  <a:srgbClr val="000000"/>
                </a:solidFill>
                <a:latin typeface="+mn-lt"/>
                <a:ea typeface="+mn-ea"/>
              </a:defRPr>
            </a:lvl1pPr>
          </a:lstStyle>
          <a:p>
            <a:pPr>
              <a:lnSpc>
                <a:spcPct val="100000"/>
              </a:lnSpc>
              <a:buNone/>
            </a:pPr>
            <a:fld id="{3312B83C-57EA-495A-9BA6-29E3FB95FE47}" type="slidenum">
              <a:rPr b="0" lang="en-GB" sz="1800" spc="-1" strike="noStrike">
                <a:solidFill>
                  <a:srgbClr val="000000"/>
                </a:solidFill>
                <a:latin typeface="+mn-lt"/>
                <a:ea typeface="+mn-ea"/>
              </a:rPr>
              <a:t>89</a:t>
            </a:fld>
            <a:endParaRPr b="0" lang="en-GB" sz="1800" spc="-1" strike="noStrike">
              <a:latin typeface="Times New Roman"/>
            </a:endParaRPr>
          </a:p>
        </p:txBody>
      </p:sp>
    </p:spTree>
  </p:cSld>
</p:notes>
</file>

<file path=ppt/notesSlides/notesSlide5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4" name="PlaceHolder 1"/>
          <p:cNvSpPr>
            <a:spLocks noGrp="1"/>
          </p:cNvSpPr>
          <p:nvPr>
            <p:ph type="sldImg"/>
          </p:nvPr>
        </p:nvSpPr>
        <p:spPr>
          <a:xfrm>
            <a:off x="1143000" y="685800"/>
            <a:ext cx="4571640" cy="3428640"/>
          </a:xfrm>
          <a:prstGeom prst="rect">
            <a:avLst/>
          </a:prstGeom>
          <a:ln w="0">
            <a:noFill/>
          </a:ln>
        </p:spPr>
      </p:sp>
      <p:sp>
        <p:nvSpPr>
          <p:cNvPr id="935" name="PlaceHolder 2"/>
          <p:cNvSpPr>
            <a:spLocks noGrp="1"/>
          </p:cNvSpPr>
          <p:nvPr>
            <p:ph type="body"/>
          </p:nvPr>
        </p:nvSpPr>
        <p:spPr>
          <a:xfrm>
            <a:off x="685800" y="4343400"/>
            <a:ext cx="5486040" cy="4114440"/>
          </a:xfrm>
          <a:prstGeom prst="rect">
            <a:avLst/>
          </a:prstGeom>
          <a:noFill/>
          <a:ln w="0">
            <a:noFill/>
          </a:ln>
        </p:spPr>
        <p:txBody>
          <a:bodyPr lIns="90000" rIns="90000" tIns="45000" bIns="45000" anchor="t">
            <a:noAutofit/>
          </a:bodyPr>
          <a:p>
            <a:endParaRPr b="0" lang="en-GB" sz="2000" spc="-1" strike="noStrike">
              <a:latin typeface="Arial"/>
            </a:endParaRPr>
          </a:p>
        </p:txBody>
      </p:sp>
      <p:sp>
        <p:nvSpPr>
          <p:cNvPr id="936" name="PlaceHolder 3"/>
          <p:cNvSpPr>
            <a:spLocks noGrp="1"/>
          </p:cNvSpPr>
          <p:nvPr>
            <p:ph type="sldNum" idx="15"/>
          </p:nvPr>
        </p:nvSpPr>
        <p:spPr>
          <a:xfrm>
            <a:off x="3884760" y="8685360"/>
            <a:ext cx="2971440" cy="456840"/>
          </a:xfrm>
          <a:prstGeom prst="rect">
            <a:avLst/>
          </a:prstGeom>
          <a:noFill/>
          <a:ln w="0">
            <a:noFill/>
          </a:ln>
        </p:spPr>
        <p:txBody>
          <a:bodyPr lIns="90000" rIns="90000" tIns="45000" bIns="45000" anchor="t">
            <a:noAutofit/>
          </a:bodyPr>
          <a:lstStyle>
            <a:lvl1pPr>
              <a:lnSpc>
                <a:spcPct val="100000"/>
              </a:lnSpc>
              <a:buNone/>
              <a:defRPr b="0" lang="en-GB" sz="1800" spc="-1" strike="noStrike">
                <a:solidFill>
                  <a:srgbClr val="000000"/>
                </a:solidFill>
                <a:latin typeface="+mn-lt"/>
                <a:ea typeface="+mn-ea"/>
              </a:defRPr>
            </a:lvl1pPr>
          </a:lstStyle>
          <a:p>
            <a:pPr>
              <a:lnSpc>
                <a:spcPct val="100000"/>
              </a:lnSpc>
              <a:buNone/>
            </a:pPr>
            <a:fld id="{6DB424EA-EE95-4A04-8BB5-1CCD11844D13}" type="slidenum">
              <a:rPr b="0" lang="en-GB" sz="1800" spc="-1" strike="noStrike">
                <a:solidFill>
                  <a:srgbClr val="000000"/>
                </a:solidFill>
                <a:latin typeface="+mn-lt"/>
                <a:ea typeface="+mn-ea"/>
              </a:rPr>
              <a:t>89</a:t>
            </a:fld>
            <a:endParaRPr b="0" lang="en-GB" sz="1800" spc="-1" strike="noStrike">
              <a:latin typeface="Times New Roman"/>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1" name="PlaceHolder 1"/>
          <p:cNvSpPr>
            <a:spLocks noGrp="1"/>
          </p:cNvSpPr>
          <p:nvPr>
            <p:ph type="sldImg"/>
          </p:nvPr>
        </p:nvSpPr>
        <p:spPr>
          <a:xfrm>
            <a:off x="1143000" y="685800"/>
            <a:ext cx="4571640" cy="3428640"/>
          </a:xfrm>
          <a:prstGeom prst="rect">
            <a:avLst/>
          </a:prstGeom>
          <a:ln w="0">
            <a:noFill/>
          </a:ln>
        </p:spPr>
      </p:sp>
      <p:sp>
        <p:nvSpPr>
          <p:cNvPr id="932" name="PlaceHolder 2"/>
          <p:cNvSpPr>
            <a:spLocks noGrp="1"/>
          </p:cNvSpPr>
          <p:nvPr>
            <p:ph type="body"/>
          </p:nvPr>
        </p:nvSpPr>
        <p:spPr>
          <a:xfrm>
            <a:off x="685800" y="4343400"/>
            <a:ext cx="5486040" cy="4114440"/>
          </a:xfrm>
          <a:prstGeom prst="rect">
            <a:avLst/>
          </a:prstGeom>
          <a:noFill/>
          <a:ln w="0">
            <a:noFill/>
          </a:ln>
        </p:spPr>
        <p:txBody>
          <a:bodyPr lIns="90000" rIns="90000" tIns="45000" bIns="45000" anchor="t">
            <a:noAutofit/>
          </a:bodyPr>
          <a:p>
            <a:endParaRPr b="0" lang="en-GB" sz="2000" spc="-1" strike="noStrike">
              <a:latin typeface="Arial"/>
            </a:endParaRPr>
          </a:p>
        </p:txBody>
      </p:sp>
      <p:sp>
        <p:nvSpPr>
          <p:cNvPr id="933" name="PlaceHolder 3"/>
          <p:cNvSpPr>
            <a:spLocks noGrp="1"/>
          </p:cNvSpPr>
          <p:nvPr>
            <p:ph type="sldNum" idx="14"/>
          </p:nvPr>
        </p:nvSpPr>
        <p:spPr>
          <a:xfrm>
            <a:off x="3884760" y="8685360"/>
            <a:ext cx="2971440" cy="456840"/>
          </a:xfrm>
          <a:prstGeom prst="rect">
            <a:avLst/>
          </a:prstGeom>
          <a:noFill/>
          <a:ln w="0">
            <a:noFill/>
          </a:ln>
        </p:spPr>
        <p:txBody>
          <a:bodyPr lIns="90000" rIns="90000" tIns="45000" bIns="45000" anchor="t">
            <a:noAutofit/>
          </a:bodyPr>
          <a:lstStyle>
            <a:lvl1pPr>
              <a:lnSpc>
                <a:spcPct val="100000"/>
              </a:lnSpc>
              <a:buNone/>
              <a:defRPr b="0" lang="en-GB" sz="1800" spc="-1" strike="noStrike">
                <a:solidFill>
                  <a:srgbClr val="000000"/>
                </a:solidFill>
                <a:latin typeface="+mn-lt"/>
                <a:ea typeface="+mn-ea"/>
              </a:defRPr>
            </a:lvl1pPr>
          </a:lstStyle>
          <a:p>
            <a:pPr>
              <a:lnSpc>
                <a:spcPct val="100000"/>
              </a:lnSpc>
              <a:buNone/>
            </a:pPr>
            <a:fld id="{8F550A21-93E2-4D19-AEA8-5640B61001B4}" type="slidenum">
              <a:rPr b="0" lang="en-GB" sz="1800" spc="-1" strike="noStrike">
                <a:solidFill>
                  <a:srgbClr val="000000"/>
                </a:solidFill>
                <a:latin typeface="+mn-lt"/>
                <a:ea typeface="+mn-ea"/>
              </a:rPr>
              <a:t>89</a:t>
            </a:fld>
            <a:endParaRPr b="0" lang="en-GB" sz="18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p>
            <a:r>
              <a:t>Footer</a:t>
            </a:r>
          </a:p>
        </p:txBody>
      </p:sp>
      <p:sp>
        <p:nvSpPr>
          <p:cNvPr id="3" name="PlaceHolder 2"/>
          <p:cNvSpPr>
            <a:spLocks noGrp="1"/>
          </p:cNvSpPr>
          <p:nvPr>
            <p:ph type="sldNum" idx="1"/>
          </p:nvPr>
        </p:nvSpPr>
        <p:spPr/>
        <p:txBody>
          <a:bodyPr/>
          <a:p>
            <a:fld id="{CC6DA317-FFE5-47EA-B1AF-6DE68705E7F3}" type="slidenum">
              <a:t>&lt;#&gt;</a:t>
            </a:fld>
          </a:p>
        </p:txBody>
      </p:sp>
      <p:sp>
        <p:nvSpPr>
          <p:cNvPr id="4" name="PlaceHolder 3"/>
          <p:cNvSpPr>
            <a:spLocks noGrp="1"/>
          </p:cNvSpPr>
          <p:nvPr>
            <p:ph type="dt" idx="3"/>
          </p:nvPr>
        </p:nvSpPr>
        <p:spPr/>
        <p:txBody>
          <a:bodyPr/>
          <a:p>
            <a:r>
              <a:rPr lang="en-GB"/>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8610480" y="380880"/>
            <a:ext cx="533160" cy="5866920"/>
          </a:xfrm>
          <a:prstGeom prst="rect">
            <a:avLst/>
          </a:prstGeom>
          <a:noFill/>
          <a:ln w="0">
            <a:noFill/>
          </a:ln>
        </p:spPr>
        <p:txBody>
          <a:bodyPr lIns="0" rIns="0" tIns="0" bIns="0" anchor="ctr">
            <a:noAutofit/>
          </a:bodyPr>
          <a:p>
            <a:endParaRPr b="0" lang="en-GB" sz="1800" spc="-1" strike="noStrike">
              <a:solidFill>
                <a:srgbClr val="000000"/>
              </a:solidFill>
              <a:latin typeface="Calibri"/>
            </a:endParaRPr>
          </a:p>
        </p:txBody>
      </p:sp>
      <p:sp>
        <p:nvSpPr>
          <p:cNvPr id="33" name="PlaceHolder 2"/>
          <p:cNvSpPr>
            <a:spLocks noGrp="1"/>
          </p:cNvSpPr>
          <p:nvPr>
            <p:ph/>
          </p:nvPr>
        </p:nvSpPr>
        <p:spPr>
          <a:xfrm>
            <a:off x="304920" y="380880"/>
            <a:ext cx="807696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34" name="PlaceHolder 3"/>
          <p:cNvSpPr>
            <a:spLocks noGrp="1"/>
          </p:cNvSpPr>
          <p:nvPr>
            <p:ph/>
          </p:nvPr>
        </p:nvSpPr>
        <p:spPr>
          <a:xfrm>
            <a:off x="304920" y="555120"/>
            <a:ext cx="807696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1"/>
          </p:nvPr>
        </p:nvSpPr>
        <p:spPr/>
        <p:txBody>
          <a:bodyPr/>
          <a:p>
            <a:fld id="{DBC4492C-908B-4285-B0DA-9AC427C3484D}" type="slidenum">
              <a:t>&lt;#&gt;</a:t>
            </a:fld>
          </a:p>
        </p:txBody>
      </p:sp>
      <p:sp>
        <p:nvSpPr>
          <p:cNvPr id="7" name="PlaceHolder 6"/>
          <p:cNvSpPr>
            <a:spLocks noGrp="1"/>
          </p:cNvSpPr>
          <p:nvPr>
            <p:ph type="dt" idx="3"/>
          </p:nvPr>
        </p:nvSpPr>
        <p:spPr/>
        <p:txBody>
          <a:bodyPr/>
          <a:p>
            <a:r>
              <a:rPr lang="en-GB"/>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8610480" y="380880"/>
            <a:ext cx="533160" cy="5866920"/>
          </a:xfrm>
          <a:prstGeom prst="rect">
            <a:avLst/>
          </a:prstGeom>
          <a:noFill/>
          <a:ln w="0">
            <a:noFill/>
          </a:ln>
        </p:spPr>
        <p:txBody>
          <a:bodyPr lIns="0" rIns="0" tIns="0" bIns="0" anchor="ctr">
            <a:noAutofit/>
          </a:bodyPr>
          <a:p>
            <a:endParaRPr b="0" lang="en-GB" sz="1800" spc="-1" strike="noStrike">
              <a:solidFill>
                <a:srgbClr val="000000"/>
              </a:solidFill>
              <a:latin typeface="Calibri"/>
            </a:endParaRPr>
          </a:p>
        </p:txBody>
      </p:sp>
      <p:sp>
        <p:nvSpPr>
          <p:cNvPr id="36" name="PlaceHolder 2"/>
          <p:cNvSpPr>
            <a:spLocks noGrp="1"/>
          </p:cNvSpPr>
          <p:nvPr>
            <p:ph/>
          </p:nvPr>
        </p:nvSpPr>
        <p:spPr>
          <a:xfrm>
            <a:off x="304920" y="380880"/>
            <a:ext cx="394128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37" name="PlaceHolder 3"/>
          <p:cNvSpPr>
            <a:spLocks noGrp="1"/>
          </p:cNvSpPr>
          <p:nvPr>
            <p:ph/>
          </p:nvPr>
        </p:nvSpPr>
        <p:spPr>
          <a:xfrm>
            <a:off x="4443480" y="380880"/>
            <a:ext cx="394128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38" name="PlaceHolder 4"/>
          <p:cNvSpPr>
            <a:spLocks noGrp="1"/>
          </p:cNvSpPr>
          <p:nvPr>
            <p:ph/>
          </p:nvPr>
        </p:nvSpPr>
        <p:spPr>
          <a:xfrm>
            <a:off x="304920" y="555120"/>
            <a:ext cx="394128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39" name="PlaceHolder 5"/>
          <p:cNvSpPr>
            <a:spLocks noGrp="1"/>
          </p:cNvSpPr>
          <p:nvPr>
            <p:ph/>
          </p:nvPr>
        </p:nvSpPr>
        <p:spPr>
          <a:xfrm>
            <a:off x="4443480" y="555120"/>
            <a:ext cx="394128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7" name="PlaceHolder 6"/>
          <p:cNvSpPr>
            <a:spLocks noGrp="1"/>
          </p:cNvSpPr>
          <p:nvPr>
            <p:ph type="ftr" idx="2"/>
          </p:nvPr>
        </p:nvSpPr>
        <p:spPr/>
        <p:txBody>
          <a:bodyPr/>
          <a:p>
            <a:r>
              <a:t>Footer</a:t>
            </a:r>
          </a:p>
        </p:txBody>
      </p:sp>
      <p:sp>
        <p:nvSpPr>
          <p:cNvPr id="8" name="PlaceHolder 7"/>
          <p:cNvSpPr>
            <a:spLocks noGrp="1"/>
          </p:cNvSpPr>
          <p:nvPr>
            <p:ph type="sldNum" idx="1"/>
          </p:nvPr>
        </p:nvSpPr>
        <p:spPr/>
        <p:txBody>
          <a:bodyPr/>
          <a:p>
            <a:fld id="{9A1B1CB2-6E24-496B-AD2E-A11D5E1688A4}" type="slidenum">
              <a:t>&lt;#&gt;</a:t>
            </a:fld>
          </a:p>
        </p:txBody>
      </p:sp>
      <p:sp>
        <p:nvSpPr>
          <p:cNvPr id="9" name="PlaceHolder 8"/>
          <p:cNvSpPr>
            <a:spLocks noGrp="1"/>
          </p:cNvSpPr>
          <p:nvPr>
            <p:ph type="dt" idx="3"/>
          </p:nvPr>
        </p:nvSpPr>
        <p:spPr/>
        <p:txBody>
          <a:bodyPr/>
          <a:p>
            <a:r>
              <a:rPr lang="en-GB"/>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8610480" y="380880"/>
            <a:ext cx="533160" cy="5866920"/>
          </a:xfrm>
          <a:prstGeom prst="rect">
            <a:avLst/>
          </a:prstGeom>
          <a:noFill/>
          <a:ln w="0">
            <a:noFill/>
          </a:ln>
        </p:spPr>
        <p:txBody>
          <a:bodyPr lIns="0" rIns="0" tIns="0" bIns="0" anchor="ctr">
            <a:noAutofit/>
          </a:bodyPr>
          <a:p>
            <a:endParaRPr b="0" lang="en-GB" sz="1800" spc="-1" strike="noStrike">
              <a:solidFill>
                <a:srgbClr val="000000"/>
              </a:solidFill>
              <a:latin typeface="Calibri"/>
            </a:endParaRPr>
          </a:p>
        </p:txBody>
      </p:sp>
      <p:sp>
        <p:nvSpPr>
          <p:cNvPr id="41" name="PlaceHolder 2"/>
          <p:cNvSpPr>
            <a:spLocks noGrp="1"/>
          </p:cNvSpPr>
          <p:nvPr>
            <p:ph/>
          </p:nvPr>
        </p:nvSpPr>
        <p:spPr>
          <a:xfrm>
            <a:off x="304920" y="380880"/>
            <a:ext cx="260064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42" name="PlaceHolder 3"/>
          <p:cNvSpPr>
            <a:spLocks noGrp="1"/>
          </p:cNvSpPr>
          <p:nvPr>
            <p:ph/>
          </p:nvPr>
        </p:nvSpPr>
        <p:spPr>
          <a:xfrm>
            <a:off x="3035880" y="380880"/>
            <a:ext cx="260064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43" name="PlaceHolder 4"/>
          <p:cNvSpPr>
            <a:spLocks noGrp="1"/>
          </p:cNvSpPr>
          <p:nvPr>
            <p:ph/>
          </p:nvPr>
        </p:nvSpPr>
        <p:spPr>
          <a:xfrm>
            <a:off x="5767200" y="380880"/>
            <a:ext cx="260064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44" name="PlaceHolder 5"/>
          <p:cNvSpPr>
            <a:spLocks noGrp="1"/>
          </p:cNvSpPr>
          <p:nvPr>
            <p:ph/>
          </p:nvPr>
        </p:nvSpPr>
        <p:spPr>
          <a:xfrm>
            <a:off x="304920" y="555120"/>
            <a:ext cx="260064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45" name="PlaceHolder 6"/>
          <p:cNvSpPr>
            <a:spLocks noGrp="1"/>
          </p:cNvSpPr>
          <p:nvPr>
            <p:ph/>
          </p:nvPr>
        </p:nvSpPr>
        <p:spPr>
          <a:xfrm>
            <a:off x="3035880" y="555120"/>
            <a:ext cx="260064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46" name="PlaceHolder 7"/>
          <p:cNvSpPr>
            <a:spLocks noGrp="1"/>
          </p:cNvSpPr>
          <p:nvPr>
            <p:ph/>
          </p:nvPr>
        </p:nvSpPr>
        <p:spPr>
          <a:xfrm>
            <a:off x="5767200" y="555120"/>
            <a:ext cx="260064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9" name="PlaceHolder 8"/>
          <p:cNvSpPr>
            <a:spLocks noGrp="1"/>
          </p:cNvSpPr>
          <p:nvPr>
            <p:ph type="ftr" idx="2"/>
          </p:nvPr>
        </p:nvSpPr>
        <p:spPr/>
        <p:txBody>
          <a:bodyPr/>
          <a:p>
            <a:r>
              <a:t>Footer</a:t>
            </a:r>
          </a:p>
        </p:txBody>
      </p:sp>
      <p:sp>
        <p:nvSpPr>
          <p:cNvPr id="10" name="PlaceHolder 9"/>
          <p:cNvSpPr>
            <a:spLocks noGrp="1"/>
          </p:cNvSpPr>
          <p:nvPr>
            <p:ph type="sldNum" idx="1"/>
          </p:nvPr>
        </p:nvSpPr>
        <p:spPr/>
        <p:txBody>
          <a:bodyPr/>
          <a:p>
            <a:fld id="{74308FA9-3434-4B0E-8A10-6D8D0065DFA5}" type="slidenum">
              <a:t>&lt;#&gt;</a:t>
            </a:fld>
          </a:p>
        </p:txBody>
      </p:sp>
      <p:sp>
        <p:nvSpPr>
          <p:cNvPr id="11" name="PlaceHolder 10"/>
          <p:cNvSpPr>
            <a:spLocks noGrp="1"/>
          </p:cNvSpPr>
          <p:nvPr>
            <p:ph type="dt" idx="3"/>
          </p:nvPr>
        </p:nvSpPr>
        <p:spPr/>
        <p:txBody>
          <a:bodyPr/>
          <a:p>
            <a:r>
              <a:rPr lang="en-GB"/>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6"/>
          </p:nvPr>
        </p:nvSpPr>
        <p:spPr/>
        <p:txBody>
          <a:bodyPr/>
          <a:p>
            <a:r>
              <a:t>Footer</a:t>
            </a:r>
          </a:p>
        </p:txBody>
      </p:sp>
      <p:sp>
        <p:nvSpPr>
          <p:cNvPr id="3" name="PlaceHolder 2"/>
          <p:cNvSpPr>
            <a:spLocks noGrp="1"/>
          </p:cNvSpPr>
          <p:nvPr>
            <p:ph type="sldNum" idx="5"/>
          </p:nvPr>
        </p:nvSpPr>
        <p:spPr/>
        <p:txBody>
          <a:bodyPr/>
          <a:p>
            <a:fld id="{1E5B6B69-0BA2-4301-9016-2B3590B6698C}" type="slidenum">
              <a:t>&lt;#&gt;</a:t>
            </a:fld>
          </a:p>
        </p:txBody>
      </p:sp>
      <p:sp>
        <p:nvSpPr>
          <p:cNvPr id="4" name="PlaceHolder 3"/>
          <p:cNvSpPr>
            <a:spLocks noGrp="1"/>
          </p:cNvSpPr>
          <p:nvPr>
            <p:ph type="dt" idx="4"/>
          </p:nvPr>
        </p:nvSpPr>
        <p:spPr/>
        <p:txBody>
          <a:bodyPr/>
          <a:p>
            <a:r>
              <a:rPr lang="en-GB"/>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5" name="PlaceHolder 1"/>
          <p:cNvSpPr>
            <a:spLocks noGrp="1"/>
          </p:cNvSpPr>
          <p:nvPr>
            <p:ph type="title"/>
          </p:nvPr>
        </p:nvSpPr>
        <p:spPr>
          <a:xfrm>
            <a:off x="8610480" y="380880"/>
            <a:ext cx="533160" cy="5866920"/>
          </a:xfrm>
          <a:prstGeom prst="rect">
            <a:avLst/>
          </a:prstGeom>
          <a:noFill/>
          <a:ln w="0">
            <a:noFill/>
          </a:ln>
        </p:spPr>
        <p:txBody>
          <a:bodyPr lIns="0" rIns="0" tIns="0" bIns="0" anchor="ctr">
            <a:noAutofit/>
          </a:bodyPr>
          <a:p>
            <a:endParaRPr b="0" lang="en-GB" sz="1800" spc="-1" strike="noStrike">
              <a:solidFill>
                <a:srgbClr val="000000"/>
              </a:solidFill>
              <a:latin typeface="Calibri"/>
            </a:endParaRPr>
          </a:p>
        </p:txBody>
      </p:sp>
      <p:sp>
        <p:nvSpPr>
          <p:cNvPr id="56" name="PlaceHolder 2"/>
          <p:cNvSpPr>
            <a:spLocks noGrp="1"/>
          </p:cNvSpPr>
          <p:nvPr>
            <p:ph type="subTitle"/>
          </p:nvPr>
        </p:nvSpPr>
        <p:spPr>
          <a:xfrm>
            <a:off x="304920" y="319320"/>
            <a:ext cx="8076960" cy="456120"/>
          </a:xfrm>
          <a:prstGeom prst="rect">
            <a:avLst/>
          </a:prstGeom>
          <a:noFill/>
          <a:ln w="0">
            <a:noFill/>
          </a:ln>
        </p:spPr>
        <p:txBody>
          <a:bodyPr lIns="0" rIns="0" tIns="0" bIns="0" anchor="ctr">
            <a:noAutofit/>
          </a:bodyPr>
          <a:p>
            <a:pPr algn="ctr">
              <a:buNone/>
            </a:pPr>
            <a:endParaRPr b="0" lang="en-GB" sz="3200" spc="-1" strike="noStrike">
              <a:latin typeface="Arial"/>
            </a:endParaRPr>
          </a:p>
        </p:txBody>
      </p:sp>
      <p:sp>
        <p:nvSpPr>
          <p:cNvPr id="4" name="PlaceHolder 3"/>
          <p:cNvSpPr>
            <a:spLocks noGrp="1"/>
          </p:cNvSpPr>
          <p:nvPr>
            <p:ph type="ftr" idx="6"/>
          </p:nvPr>
        </p:nvSpPr>
        <p:spPr/>
        <p:txBody>
          <a:bodyPr/>
          <a:p>
            <a:r>
              <a:t>Footer</a:t>
            </a:r>
          </a:p>
        </p:txBody>
      </p:sp>
      <p:sp>
        <p:nvSpPr>
          <p:cNvPr id="5" name="PlaceHolder 4"/>
          <p:cNvSpPr>
            <a:spLocks noGrp="1"/>
          </p:cNvSpPr>
          <p:nvPr>
            <p:ph type="sldNum" idx="5"/>
          </p:nvPr>
        </p:nvSpPr>
        <p:spPr/>
        <p:txBody>
          <a:bodyPr/>
          <a:p>
            <a:fld id="{49F52C8E-EDA1-48F7-9FC4-148EDC452407}" type="slidenum">
              <a:t>&lt;#&gt;</a:t>
            </a:fld>
          </a:p>
        </p:txBody>
      </p:sp>
      <p:sp>
        <p:nvSpPr>
          <p:cNvPr id="6" name="PlaceHolder 5"/>
          <p:cNvSpPr>
            <a:spLocks noGrp="1"/>
          </p:cNvSpPr>
          <p:nvPr>
            <p:ph type="dt" idx="4"/>
          </p:nvPr>
        </p:nvSpPr>
        <p:spPr/>
        <p:txBody>
          <a:bodyPr/>
          <a:p>
            <a:r>
              <a:rPr lang="en-GB"/>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8610480" y="380880"/>
            <a:ext cx="533160" cy="5866920"/>
          </a:xfrm>
          <a:prstGeom prst="rect">
            <a:avLst/>
          </a:prstGeom>
          <a:noFill/>
          <a:ln w="0">
            <a:noFill/>
          </a:ln>
        </p:spPr>
        <p:txBody>
          <a:bodyPr lIns="0" rIns="0" tIns="0" bIns="0" anchor="ctr">
            <a:noAutofit/>
          </a:bodyPr>
          <a:p>
            <a:endParaRPr b="0" lang="en-GB" sz="1800" spc="-1" strike="noStrike">
              <a:solidFill>
                <a:srgbClr val="000000"/>
              </a:solidFill>
              <a:latin typeface="Calibri"/>
            </a:endParaRPr>
          </a:p>
        </p:txBody>
      </p:sp>
      <p:sp>
        <p:nvSpPr>
          <p:cNvPr id="58" name="PlaceHolder 2"/>
          <p:cNvSpPr>
            <a:spLocks noGrp="1"/>
          </p:cNvSpPr>
          <p:nvPr>
            <p:ph/>
          </p:nvPr>
        </p:nvSpPr>
        <p:spPr>
          <a:xfrm>
            <a:off x="304920" y="380880"/>
            <a:ext cx="8076960" cy="333000"/>
          </a:xfrm>
          <a:prstGeom prst="rect">
            <a:avLst/>
          </a:prstGeom>
          <a:noFill/>
          <a:ln w="0">
            <a:noFill/>
          </a:ln>
        </p:spPr>
        <p:txBody>
          <a:bodyPr lIns="0" rIns="0" tIns="0" bIns="0" anchor="t">
            <a:normAutofit/>
          </a:bodyPr>
          <a:p>
            <a:endParaRPr b="0" lang="en-GB" sz="1600" spc="-1" strike="noStrike">
              <a:solidFill>
                <a:srgbClr val="000000"/>
              </a:solidFill>
              <a:latin typeface="Calibri"/>
            </a:endParaRPr>
          </a:p>
        </p:txBody>
      </p:sp>
      <p:sp>
        <p:nvSpPr>
          <p:cNvPr id="4" name="PlaceHolder 3"/>
          <p:cNvSpPr>
            <a:spLocks noGrp="1"/>
          </p:cNvSpPr>
          <p:nvPr>
            <p:ph type="ftr" idx="6"/>
          </p:nvPr>
        </p:nvSpPr>
        <p:spPr/>
        <p:txBody>
          <a:bodyPr/>
          <a:p>
            <a:r>
              <a:t>Footer</a:t>
            </a:r>
          </a:p>
        </p:txBody>
      </p:sp>
      <p:sp>
        <p:nvSpPr>
          <p:cNvPr id="5" name="PlaceHolder 4"/>
          <p:cNvSpPr>
            <a:spLocks noGrp="1"/>
          </p:cNvSpPr>
          <p:nvPr>
            <p:ph type="sldNum" idx="5"/>
          </p:nvPr>
        </p:nvSpPr>
        <p:spPr/>
        <p:txBody>
          <a:bodyPr/>
          <a:p>
            <a:fld id="{7B1146C4-8C4A-420E-AEAA-0B31C8F6853B}" type="slidenum">
              <a:t>&lt;#&gt;</a:t>
            </a:fld>
          </a:p>
        </p:txBody>
      </p:sp>
      <p:sp>
        <p:nvSpPr>
          <p:cNvPr id="6" name="PlaceHolder 5"/>
          <p:cNvSpPr>
            <a:spLocks noGrp="1"/>
          </p:cNvSpPr>
          <p:nvPr>
            <p:ph type="dt" idx="4"/>
          </p:nvPr>
        </p:nvSpPr>
        <p:spPr/>
        <p:txBody>
          <a:bodyPr/>
          <a:p>
            <a:r>
              <a:rPr lang="en-GB"/>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8610480" y="380880"/>
            <a:ext cx="533160" cy="5866920"/>
          </a:xfrm>
          <a:prstGeom prst="rect">
            <a:avLst/>
          </a:prstGeom>
          <a:noFill/>
          <a:ln w="0">
            <a:noFill/>
          </a:ln>
        </p:spPr>
        <p:txBody>
          <a:bodyPr lIns="0" rIns="0" tIns="0" bIns="0" anchor="ctr">
            <a:noAutofit/>
          </a:bodyPr>
          <a:p>
            <a:endParaRPr b="0" lang="en-GB" sz="1800" spc="-1" strike="noStrike">
              <a:solidFill>
                <a:srgbClr val="000000"/>
              </a:solidFill>
              <a:latin typeface="Calibri"/>
            </a:endParaRPr>
          </a:p>
        </p:txBody>
      </p:sp>
      <p:sp>
        <p:nvSpPr>
          <p:cNvPr id="60" name="PlaceHolder 2"/>
          <p:cNvSpPr>
            <a:spLocks noGrp="1"/>
          </p:cNvSpPr>
          <p:nvPr>
            <p:ph/>
          </p:nvPr>
        </p:nvSpPr>
        <p:spPr>
          <a:xfrm>
            <a:off x="304920" y="380880"/>
            <a:ext cx="3941280" cy="333000"/>
          </a:xfrm>
          <a:prstGeom prst="rect">
            <a:avLst/>
          </a:prstGeom>
          <a:noFill/>
          <a:ln w="0">
            <a:noFill/>
          </a:ln>
        </p:spPr>
        <p:txBody>
          <a:bodyPr lIns="0" rIns="0" tIns="0" bIns="0" anchor="t">
            <a:normAutofit/>
          </a:bodyPr>
          <a:p>
            <a:endParaRPr b="0" lang="en-GB" sz="1600" spc="-1" strike="noStrike">
              <a:solidFill>
                <a:srgbClr val="000000"/>
              </a:solidFill>
              <a:latin typeface="Calibri"/>
            </a:endParaRPr>
          </a:p>
        </p:txBody>
      </p:sp>
      <p:sp>
        <p:nvSpPr>
          <p:cNvPr id="61" name="PlaceHolder 3"/>
          <p:cNvSpPr>
            <a:spLocks noGrp="1"/>
          </p:cNvSpPr>
          <p:nvPr>
            <p:ph/>
          </p:nvPr>
        </p:nvSpPr>
        <p:spPr>
          <a:xfrm>
            <a:off x="4443480" y="380880"/>
            <a:ext cx="3941280" cy="333000"/>
          </a:xfrm>
          <a:prstGeom prst="rect">
            <a:avLst/>
          </a:prstGeom>
          <a:noFill/>
          <a:ln w="0">
            <a:noFill/>
          </a:ln>
        </p:spPr>
        <p:txBody>
          <a:bodyPr lIns="0" rIns="0" tIns="0" bIns="0" anchor="t">
            <a:normAutofit/>
          </a:bodyPr>
          <a:p>
            <a:endParaRPr b="0" lang="en-GB" sz="1600" spc="-1" strike="noStrike">
              <a:solidFill>
                <a:srgbClr val="000000"/>
              </a:solidFill>
              <a:latin typeface="Calibri"/>
            </a:endParaRPr>
          </a:p>
        </p:txBody>
      </p:sp>
      <p:sp>
        <p:nvSpPr>
          <p:cNvPr id="5" name="PlaceHolder 4"/>
          <p:cNvSpPr>
            <a:spLocks noGrp="1"/>
          </p:cNvSpPr>
          <p:nvPr>
            <p:ph type="ftr" idx="6"/>
          </p:nvPr>
        </p:nvSpPr>
        <p:spPr/>
        <p:txBody>
          <a:bodyPr/>
          <a:p>
            <a:r>
              <a:t>Footer</a:t>
            </a:r>
          </a:p>
        </p:txBody>
      </p:sp>
      <p:sp>
        <p:nvSpPr>
          <p:cNvPr id="6" name="PlaceHolder 5"/>
          <p:cNvSpPr>
            <a:spLocks noGrp="1"/>
          </p:cNvSpPr>
          <p:nvPr>
            <p:ph type="sldNum" idx="5"/>
          </p:nvPr>
        </p:nvSpPr>
        <p:spPr/>
        <p:txBody>
          <a:bodyPr/>
          <a:p>
            <a:fld id="{7250FE6E-CFE8-4DF4-83DC-7E437AE64204}" type="slidenum">
              <a:t>&lt;#&gt;</a:t>
            </a:fld>
          </a:p>
        </p:txBody>
      </p:sp>
      <p:sp>
        <p:nvSpPr>
          <p:cNvPr id="7" name="PlaceHolder 6"/>
          <p:cNvSpPr>
            <a:spLocks noGrp="1"/>
          </p:cNvSpPr>
          <p:nvPr>
            <p:ph type="dt" idx="4"/>
          </p:nvPr>
        </p:nvSpPr>
        <p:spPr/>
        <p:txBody>
          <a:bodyPr/>
          <a:p>
            <a:r>
              <a:rPr lang="en-GB"/>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2" name="PlaceHolder 1"/>
          <p:cNvSpPr>
            <a:spLocks noGrp="1"/>
          </p:cNvSpPr>
          <p:nvPr>
            <p:ph type="title"/>
          </p:nvPr>
        </p:nvSpPr>
        <p:spPr>
          <a:xfrm>
            <a:off x="8610480" y="380880"/>
            <a:ext cx="533160" cy="5866920"/>
          </a:xfrm>
          <a:prstGeom prst="rect">
            <a:avLst/>
          </a:prstGeom>
          <a:noFill/>
          <a:ln w="0">
            <a:noFill/>
          </a:ln>
        </p:spPr>
        <p:txBody>
          <a:bodyPr lIns="0" rIns="0" tIns="0" bIns="0" anchor="ctr">
            <a:noAutofit/>
          </a:bodyPr>
          <a:p>
            <a:endParaRPr b="0" lang="en-GB" sz="1800" spc="-1" strike="noStrike">
              <a:solidFill>
                <a:srgbClr val="000000"/>
              </a:solidFill>
              <a:latin typeface="Calibri"/>
            </a:endParaRPr>
          </a:p>
        </p:txBody>
      </p:sp>
      <p:sp>
        <p:nvSpPr>
          <p:cNvPr id="3" name="PlaceHolder 2"/>
          <p:cNvSpPr>
            <a:spLocks noGrp="1"/>
          </p:cNvSpPr>
          <p:nvPr>
            <p:ph type="ftr" idx="6"/>
          </p:nvPr>
        </p:nvSpPr>
        <p:spPr/>
        <p:txBody>
          <a:bodyPr/>
          <a:p>
            <a:r>
              <a:t>Footer</a:t>
            </a:r>
          </a:p>
        </p:txBody>
      </p:sp>
      <p:sp>
        <p:nvSpPr>
          <p:cNvPr id="4" name="PlaceHolder 3"/>
          <p:cNvSpPr>
            <a:spLocks noGrp="1"/>
          </p:cNvSpPr>
          <p:nvPr>
            <p:ph type="sldNum" idx="5"/>
          </p:nvPr>
        </p:nvSpPr>
        <p:spPr/>
        <p:txBody>
          <a:bodyPr/>
          <a:p>
            <a:fld id="{F59AD0B2-E238-4665-8C96-279B7874A75B}" type="slidenum">
              <a:t>&lt;#&gt;</a:t>
            </a:fld>
          </a:p>
        </p:txBody>
      </p:sp>
      <p:sp>
        <p:nvSpPr>
          <p:cNvPr id="5" name="PlaceHolder 4"/>
          <p:cNvSpPr>
            <a:spLocks noGrp="1"/>
          </p:cNvSpPr>
          <p:nvPr>
            <p:ph type="dt" idx="4"/>
          </p:nvPr>
        </p:nvSpPr>
        <p:spPr/>
        <p:txBody>
          <a:bodyPr/>
          <a:p>
            <a:r>
              <a:rPr lang="en-GB"/>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3" name="PlaceHolder 1"/>
          <p:cNvSpPr>
            <a:spLocks noGrp="1"/>
          </p:cNvSpPr>
          <p:nvPr>
            <p:ph type="subTitle"/>
          </p:nvPr>
        </p:nvSpPr>
        <p:spPr>
          <a:xfrm>
            <a:off x="8610480" y="7121160"/>
            <a:ext cx="533160" cy="13716000"/>
          </a:xfrm>
          <a:prstGeom prst="rect">
            <a:avLst/>
          </a:prstGeom>
          <a:noFill/>
          <a:ln w="0">
            <a:noFill/>
          </a:ln>
        </p:spPr>
        <p:txBody>
          <a:bodyPr lIns="0" rIns="0" tIns="0" bIns="0" anchor="ctr">
            <a:noAutofit/>
          </a:bodyPr>
          <a:p>
            <a:pPr algn="ctr">
              <a:buNone/>
            </a:pPr>
            <a:endParaRPr b="0" lang="en-GB" sz="3200" spc="-1" strike="noStrike">
              <a:latin typeface="Arial"/>
            </a:endParaRPr>
          </a:p>
        </p:txBody>
      </p:sp>
      <p:sp>
        <p:nvSpPr>
          <p:cNvPr id="3" name="PlaceHolder 2"/>
          <p:cNvSpPr>
            <a:spLocks noGrp="1"/>
          </p:cNvSpPr>
          <p:nvPr>
            <p:ph type="ftr" idx="6"/>
          </p:nvPr>
        </p:nvSpPr>
        <p:spPr/>
        <p:txBody>
          <a:bodyPr/>
          <a:p>
            <a:r>
              <a:t>Footer</a:t>
            </a:r>
          </a:p>
        </p:txBody>
      </p:sp>
      <p:sp>
        <p:nvSpPr>
          <p:cNvPr id="4" name="PlaceHolder 3"/>
          <p:cNvSpPr>
            <a:spLocks noGrp="1"/>
          </p:cNvSpPr>
          <p:nvPr>
            <p:ph type="sldNum" idx="5"/>
          </p:nvPr>
        </p:nvSpPr>
        <p:spPr/>
        <p:txBody>
          <a:bodyPr/>
          <a:p>
            <a:fld id="{9266146C-B299-4A29-95A6-CD55E6245F1F}" type="slidenum">
              <a:t>&lt;#&gt;</a:t>
            </a:fld>
          </a:p>
        </p:txBody>
      </p:sp>
      <p:sp>
        <p:nvSpPr>
          <p:cNvPr id="5" name="PlaceHolder 4"/>
          <p:cNvSpPr>
            <a:spLocks noGrp="1"/>
          </p:cNvSpPr>
          <p:nvPr>
            <p:ph type="dt" idx="4"/>
          </p:nvPr>
        </p:nvSpPr>
        <p:spPr/>
        <p:txBody>
          <a:bodyPr/>
          <a:p>
            <a:r>
              <a:rPr lang="en-GB"/>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8610480" y="380880"/>
            <a:ext cx="533160" cy="5866920"/>
          </a:xfrm>
          <a:prstGeom prst="rect">
            <a:avLst/>
          </a:prstGeom>
          <a:noFill/>
          <a:ln w="0">
            <a:noFill/>
          </a:ln>
        </p:spPr>
        <p:txBody>
          <a:bodyPr lIns="0" rIns="0" tIns="0" bIns="0" anchor="ctr">
            <a:noAutofit/>
          </a:bodyPr>
          <a:p>
            <a:endParaRPr b="0" lang="en-GB" sz="1800" spc="-1" strike="noStrike">
              <a:solidFill>
                <a:srgbClr val="000000"/>
              </a:solidFill>
              <a:latin typeface="Calibri"/>
            </a:endParaRPr>
          </a:p>
        </p:txBody>
      </p:sp>
      <p:sp>
        <p:nvSpPr>
          <p:cNvPr id="65" name="PlaceHolder 2"/>
          <p:cNvSpPr>
            <a:spLocks noGrp="1"/>
          </p:cNvSpPr>
          <p:nvPr>
            <p:ph/>
          </p:nvPr>
        </p:nvSpPr>
        <p:spPr>
          <a:xfrm>
            <a:off x="304920" y="380880"/>
            <a:ext cx="394128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66" name="PlaceHolder 3"/>
          <p:cNvSpPr>
            <a:spLocks noGrp="1"/>
          </p:cNvSpPr>
          <p:nvPr>
            <p:ph/>
          </p:nvPr>
        </p:nvSpPr>
        <p:spPr>
          <a:xfrm>
            <a:off x="4443480" y="380880"/>
            <a:ext cx="3941280" cy="333000"/>
          </a:xfrm>
          <a:prstGeom prst="rect">
            <a:avLst/>
          </a:prstGeom>
          <a:noFill/>
          <a:ln w="0">
            <a:noFill/>
          </a:ln>
        </p:spPr>
        <p:txBody>
          <a:bodyPr lIns="0" rIns="0" tIns="0" bIns="0" anchor="t">
            <a:normAutofit/>
          </a:bodyPr>
          <a:p>
            <a:endParaRPr b="0" lang="en-GB" sz="1600" spc="-1" strike="noStrike">
              <a:solidFill>
                <a:srgbClr val="000000"/>
              </a:solidFill>
              <a:latin typeface="Calibri"/>
            </a:endParaRPr>
          </a:p>
        </p:txBody>
      </p:sp>
      <p:sp>
        <p:nvSpPr>
          <p:cNvPr id="67" name="PlaceHolder 4"/>
          <p:cNvSpPr>
            <a:spLocks noGrp="1"/>
          </p:cNvSpPr>
          <p:nvPr>
            <p:ph/>
          </p:nvPr>
        </p:nvSpPr>
        <p:spPr>
          <a:xfrm>
            <a:off x="304920" y="555120"/>
            <a:ext cx="394128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6" name="PlaceHolder 5"/>
          <p:cNvSpPr>
            <a:spLocks noGrp="1"/>
          </p:cNvSpPr>
          <p:nvPr>
            <p:ph type="ftr" idx="6"/>
          </p:nvPr>
        </p:nvSpPr>
        <p:spPr/>
        <p:txBody>
          <a:bodyPr/>
          <a:p>
            <a:r>
              <a:t>Footer</a:t>
            </a:r>
          </a:p>
        </p:txBody>
      </p:sp>
      <p:sp>
        <p:nvSpPr>
          <p:cNvPr id="7" name="PlaceHolder 6"/>
          <p:cNvSpPr>
            <a:spLocks noGrp="1"/>
          </p:cNvSpPr>
          <p:nvPr>
            <p:ph type="sldNum" idx="5"/>
          </p:nvPr>
        </p:nvSpPr>
        <p:spPr/>
        <p:txBody>
          <a:bodyPr/>
          <a:p>
            <a:fld id="{3802DDA0-1418-44C0-A0AD-FCAAB2D63C62}" type="slidenum">
              <a:t>&lt;#&gt;</a:t>
            </a:fld>
          </a:p>
        </p:txBody>
      </p:sp>
      <p:sp>
        <p:nvSpPr>
          <p:cNvPr id="8" name="PlaceHolder 7"/>
          <p:cNvSpPr>
            <a:spLocks noGrp="1"/>
          </p:cNvSpPr>
          <p:nvPr>
            <p:ph type="dt" idx="4"/>
          </p:nvPr>
        </p:nvSpPr>
        <p:spPr/>
        <p:txBody>
          <a:bodyPr/>
          <a:p>
            <a:r>
              <a:rPr lang="en-GB"/>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 name="PlaceHolder 1"/>
          <p:cNvSpPr>
            <a:spLocks noGrp="1"/>
          </p:cNvSpPr>
          <p:nvPr>
            <p:ph type="title"/>
          </p:nvPr>
        </p:nvSpPr>
        <p:spPr>
          <a:xfrm>
            <a:off x="8610480" y="380880"/>
            <a:ext cx="533160" cy="5866920"/>
          </a:xfrm>
          <a:prstGeom prst="rect">
            <a:avLst/>
          </a:prstGeom>
          <a:noFill/>
          <a:ln w="0">
            <a:noFill/>
          </a:ln>
        </p:spPr>
        <p:txBody>
          <a:bodyPr lIns="0" rIns="0" tIns="0" bIns="0" anchor="ctr">
            <a:noAutofit/>
          </a:bodyPr>
          <a:p>
            <a:endParaRPr b="0" lang="en-GB" sz="1800" spc="-1" strike="noStrike">
              <a:solidFill>
                <a:srgbClr val="000000"/>
              </a:solidFill>
              <a:latin typeface="Calibri"/>
            </a:endParaRPr>
          </a:p>
        </p:txBody>
      </p:sp>
      <p:sp>
        <p:nvSpPr>
          <p:cNvPr id="12" name="PlaceHolder 2"/>
          <p:cNvSpPr>
            <a:spLocks noGrp="1"/>
          </p:cNvSpPr>
          <p:nvPr>
            <p:ph type="subTitle"/>
          </p:nvPr>
        </p:nvSpPr>
        <p:spPr>
          <a:xfrm>
            <a:off x="304920" y="319320"/>
            <a:ext cx="8076960" cy="456120"/>
          </a:xfrm>
          <a:prstGeom prst="rect">
            <a:avLst/>
          </a:prstGeom>
          <a:noFill/>
          <a:ln w="0">
            <a:noFill/>
          </a:ln>
        </p:spPr>
        <p:txBody>
          <a:bodyPr lIns="0" rIns="0" tIns="0" bIns="0" anchor="ctr">
            <a:noAutofit/>
          </a:bodyPr>
          <a:p>
            <a:pPr algn="ctr">
              <a:buNone/>
            </a:pPr>
            <a:endParaRPr b="0" lang="en-GB" sz="3200" spc="-1" strike="noStrike">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1"/>
          </p:nvPr>
        </p:nvSpPr>
        <p:spPr/>
        <p:txBody>
          <a:bodyPr/>
          <a:p>
            <a:fld id="{9D1557E3-2156-485E-AC06-6202F49BF347}" type="slidenum">
              <a:t>&lt;#&gt;</a:t>
            </a:fld>
          </a:p>
        </p:txBody>
      </p:sp>
      <p:sp>
        <p:nvSpPr>
          <p:cNvPr id="6" name="PlaceHolder 5"/>
          <p:cNvSpPr>
            <a:spLocks noGrp="1"/>
          </p:cNvSpPr>
          <p:nvPr>
            <p:ph type="dt" idx="3"/>
          </p:nvPr>
        </p:nvSpPr>
        <p:spPr/>
        <p:txBody>
          <a:bodyPr/>
          <a:p>
            <a:r>
              <a:rPr lang="en-GB"/>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8610480" y="380880"/>
            <a:ext cx="533160" cy="5866920"/>
          </a:xfrm>
          <a:prstGeom prst="rect">
            <a:avLst/>
          </a:prstGeom>
          <a:noFill/>
          <a:ln w="0">
            <a:noFill/>
          </a:ln>
        </p:spPr>
        <p:txBody>
          <a:bodyPr lIns="0" rIns="0" tIns="0" bIns="0" anchor="ctr">
            <a:noAutofit/>
          </a:bodyPr>
          <a:p>
            <a:endParaRPr b="0" lang="en-GB" sz="1800" spc="-1" strike="noStrike">
              <a:solidFill>
                <a:srgbClr val="000000"/>
              </a:solidFill>
              <a:latin typeface="Calibri"/>
            </a:endParaRPr>
          </a:p>
        </p:txBody>
      </p:sp>
      <p:sp>
        <p:nvSpPr>
          <p:cNvPr id="69" name="PlaceHolder 2"/>
          <p:cNvSpPr>
            <a:spLocks noGrp="1"/>
          </p:cNvSpPr>
          <p:nvPr>
            <p:ph/>
          </p:nvPr>
        </p:nvSpPr>
        <p:spPr>
          <a:xfrm>
            <a:off x="304920" y="380880"/>
            <a:ext cx="3941280" cy="333000"/>
          </a:xfrm>
          <a:prstGeom prst="rect">
            <a:avLst/>
          </a:prstGeom>
          <a:noFill/>
          <a:ln w="0">
            <a:noFill/>
          </a:ln>
        </p:spPr>
        <p:txBody>
          <a:bodyPr lIns="0" rIns="0" tIns="0" bIns="0" anchor="t">
            <a:normAutofit/>
          </a:bodyPr>
          <a:p>
            <a:endParaRPr b="0" lang="en-GB" sz="1600" spc="-1" strike="noStrike">
              <a:solidFill>
                <a:srgbClr val="000000"/>
              </a:solidFill>
              <a:latin typeface="Calibri"/>
            </a:endParaRPr>
          </a:p>
        </p:txBody>
      </p:sp>
      <p:sp>
        <p:nvSpPr>
          <p:cNvPr id="70" name="PlaceHolder 3"/>
          <p:cNvSpPr>
            <a:spLocks noGrp="1"/>
          </p:cNvSpPr>
          <p:nvPr>
            <p:ph/>
          </p:nvPr>
        </p:nvSpPr>
        <p:spPr>
          <a:xfrm>
            <a:off x="4443480" y="380880"/>
            <a:ext cx="394128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71" name="PlaceHolder 4"/>
          <p:cNvSpPr>
            <a:spLocks noGrp="1"/>
          </p:cNvSpPr>
          <p:nvPr>
            <p:ph/>
          </p:nvPr>
        </p:nvSpPr>
        <p:spPr>
          <a:xfrm>
            <a:off x="4443480" y="555120"/>
            <a:ext cx="394128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6" name="PlaceHolder 5"/>
          <p:cNvSpPr>
            <a:spLocks noGrp="1"/>
          </p:cNvSpPr>
          <p:nvPr>
            <p:ph type="ftr" idx="6"/>
          </p:nvPr>
        </p:nvSpPr>
        <p:spPr/>
        <p:txBody>
          <a:bodyPr/>
          <a:p>
            <a:r>
              <a:t>Footer</a:t>
            </a:r>
          </a:p>
        </p:txBody>
      </p:sp>
      <p:sp>
        <p:nvSpPr>
          <p:cNvPr id="7" name="PlaceHolder 6"/>
          <p:cNvSpPr>
            <a:spLocks noGrp="1"/>
          </p:cNvSpPr>
          <p:nvPr>
            <p:ph type="sldNum" idx="5"/>
          </p:nvPr>
        </p:nvSpPr>
        <p:spPr/>
        <p:txBody>
          <a:bodyPr/>
          <a:p>
            <a:fld id="{D867A569-0790-4002-B0B4-8A96F188FDDA}" type="slidenum">
              <a:t>&lt;#&gt;</a:t>
            </a:fld>
          </a:p>
        </p:txBody>
      </p:sp>
      <p:sp>
        <p:nvSpPr>
          <p:cNvPr id="8" name="PlaceHolder 7"/>
          <p:cNvSpPr>
            <a:spLocks noGrp="1"/>
          </p:cNvSpPr>
          <p:nvPr>
            <p:ph type="dt" idx="4"/>
          </p:nvPr>
        </p:nvSpPr>
        <p:spPr/>
        <p:txBody>
          <a:bodyPr/>
          <a:p>
            <a:r>
              <a:rPr lang="en-GB"/>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8610480" y="380880"/>
            <a:ext cx="533160" cy="5866920"/>
          </a:xfrm>
          <a:prstGeom prst="rect">
            <a:avLst/>
          </a:prstGeom>
          <a:noFill/>
          <a:ln w="0">
            <a:noFill/>
          </a:ln>
        </p:spPr>
        <p:txBody>
          <a:bodyPr lIns="0" rIns="0" tIns="0" bIns="0" anchor="ctr">
            <a:noAutofit/>
          </a:bodyPr>
          <a:p>
            <a:endParaRPr b="0" lang="en-GB" sz="1800" spc="-1" strike="noStrike">
              <a:solidFill>
                <a:srgbClr val="000000"/>
              </a:solidFill>
              <a:latin typeface="Calibri"/>
            </a:endParaRPr>
          </a:p>
        </p:txBody>
      </p:sp>
      <p:sp>
        <p:nvSpPr>
          <p:cNvPr id="73" name="PlaceHolder 2"/>
          <p:cNvSpPr>
            <a:spLocks noGrp="1"/>
          </p:cNvSpPr>
          <p:nvPr>
            <p:ph/>
          </p:nvPr>
        </p:nvSpPr>
        <p:spPr>
          <a:xfrm>
            <a:off x="304920" y="380880"/>
            <a:ext cx="394128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74" name="PlaceHolder 3"/>
          <p:cNvSpPr>
            <a:spLocks noGrp="1"/>
          </p:cNvSpPr>
          <p:nvPr>
            <p:ph/>
          </p:nvPr>
        </p:nvSpPr>
        <p:spPr>
          <a:xfrm>
            <a:off x="4443480" y="380880"/>
            <a:ext cx="394128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75" name="PlaceHolder 4"/>
          <p:cNvSpPr>
            <a:spLocks noGrp="1"/>
          </p:cNvSpPr>
          <p:nvPr>
            <p:ph/>
          </p:nvPr>
        </p:nvSpPr>
        <p:spPr>
          <a:xfrm>
            <a:off x="304920" y="555120"/>
            <a:ext cx="807696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6" name="PlaceHolder 5"/>
          <p:cNvSpPr>
            <a:spLocks noGrp="1"/>
          </p:cNvSpPr>
          <p:nvPr>
            <p:ph type="ftr" idx="6"/>
          </p:nvPr>
        </p:nvSpPr>
        <p:spPr/>
        <p:txBody>
          <a:bodyPr/>
          <a:p>
            <a:r>
              <a:t>Footer</a:t>
            </a:r>
          </a:p>
        </p:txBody>
      </p:sp>
      <p:sp>
        <p:nvSpPr>
          <p:cNvPr id="7" name="PlaceHolder 6"/>
          <p:cNvSpPr>
            <a:spLocks noGrp="1"/>
          </p:cNvSpPr>
          <p:nvPr>
            <p:ph type="sldNum" idx="5"/>
          </p:nvPr>
        </p:nvSpPr>
        <p:spPr/>
        <p:txBody>
          <a:bodyPr/>
          <a:p>
            <a:fld id="{FC1E85E4-B288-4258-8411-2B3C938085B1}" type="slidenum">
              <a:t>&lt;#&gt;</a:t>
            </a:fld>
          </a:p>
        </p:txBody>
      </p:sp>
      <p:sp>
        <p:nvSpPr>
          <p:cNvPr id="8" name="PlaceHolder 7"/>
          <p:cNvSpPr>
            <a:spLocks noGrp="1"/>
          </p:cNvSpPr>
          <p:nvPr>
            <p:ph type="dt" idx="4"/>
          </p:nvPr>
        </p:nvSpPr>
        <p:spPr/>
        <p:txBody>
          <a:bodyPr/>
          <a:p>
            <a:r>
              <a:rPr lang="en-GB"/>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8610480" y="380880"/>
            <a:ext cx="533160" cy="5866920"/>
          </a:xfrm>
          <a:prstGeom prst="rect">
            <a:avLst/>
          </a:prstGeom>
          <a:noFill/>
          <a:ln w="0">
            <a:noFill/>
          </a:ln>
        </p:spPr>
        <p:txBody>
          <a:bodyPr lIns="0" rIns="0" tIns="0" bIns="0" anchor="ctr">
            <a:noAutofit/>
          </a:bodyPr>
          <a:p>
            <a:endParaRPr b="0" lang="en-GB" sz="1800" spc="-1" strike="noStrike">
              <a:solidFill>
                <a:srgbClr val="000000"/>
              </a:solidFill>
              <a:latin typeface="Calibri"/>
            </a:endParaRPr>
          </a:p>
        </p:txBody>
      </p:sp>
      <p:sp>
        <p:nvSpPr>
          <p:cNvPr id="77" name="PlaceHolder 2"/>
          <p:cNvSpPr>
            <a:spLocks noGrp="1"/>
          </p:cNvSpPr>
          <p:nvPr>
            <p:ph/>
          </p:nvPr>
        </p:nvSpPr>
        <p:spPr>
          <a:xfrm>
            <a:off x="304920" y="380880"/>
            <a:ext cx="807696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78" name="PlaceHolder 3"/>
          <p:cNvSpPr>
            <a:spLocks noGrp="1"/>
          </p:cNvSpPr>
          <p:nvPr>
            <p:ph/>
          </p:nvPr>
        </p:nvSpPr>
        <p:spPr>
          <a:xfrm>
            <a:off x="304920" y="555120"/>
            <a:ext cx="807696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5" name="PlaceHolder 4"/>
          <p:cNvSpPr>
            <a:spLocks noGrp="1"/>
          </p:cNvSpPr>
          <p:nvPr>
            <p:ph type="ftr" idx="6"/>
          </p:nvPr>
        </p:nvSpPr>
        <p:spPr/>
        <p:txBody>
          <a:bodyPr/>
          <a:p>
            <a:r>
              <a:t>Footer</a:t>
            </a:r>
          </a:p>
        </p:txBody>
      </p:sp>
      <p:sp>
        <p:nvSpPr>
          <p:cNvPr id="6" name="PlaceHolder 5"/>
          <p:cNvSpPr>
            <a:spLocks noGrp="1"/>
          </p:cNvSpPr>
          <p:nvPr>
            <p:ph type="sldNum" idx="5"/>
          </p:nvPr>
        </p:nvSpPr>
        <p:spPr/>
        <p:txBody>
          <a:bodyPr/>
          <a:p>
            <a:fld id="{62FE2F44-7816-49D6-A24F-28D964B4F870}" type="slidenum">
              <a:t>&lt;#&gt;</a:t>
            </a:fld>
          </a:p>
        </p:txBody>
      </p:sp>
      <p:sp>
        <p:nvSpPr>
          <p:cNvPr id="7" name="PlaceHolder 6"/>
          <p:cNvSpPr>
            <a:spLocks noGrp="1"/>
          </p:cNvSpPr>
          <p:nvPr>
            <p:ph type="dt" idx="4"/>
          </p:nvPr>
        </p:nvSpPr>
        <p:spPr/>
        <p:txBody>
          <a:bodyPr/>
          <a:p>
            <a:r>
              <a:rPr lang="en-GB"/>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8610480" y="380880"/>
            <a:ext cx="533160" cy="5866920"/>
          </a:xfrm>
          <a:prstGeom prst="rect">
            <a:avLst/>
          </a:prstGeom>
          <a:noFill/>
          <a:ln w="0">
            <a:noFill/>
          </a:ln>
        </p:spPr>
        <p:txBody>
          <a:bodyPr lIns="0" rIns="0" tIns="0" bIns="0" anchor="ctr">
            <a:noAutofit/>
          </a:bodyPr>
          <a:p>
            <a:endParaRPr b="0" lang="en-GB" sz="1800" spc="-1" strike="noStrike">
              <a:solidFill>
                <a:srgbClr val="000000"/>
              </a:solidFill>
              <a:latin typeface="Calibri"/>
            </a:endParaRPr>
          </a:p>
        </p:txBody>
      </p:sp>
      <p:sp>
        <p:nvSpPr>
          <p:cNvPr id="80" name="PlaceHolder 2"/>
          <p:cNvSpPr>
            <a:spLocks noGrp="1"/>
          </p:cNvSpPr>
          <p:nvPr>
            <p:ph/>
          </p:nvPr>
        </p:nvSpPr>
        <p:spPr>
          <a:xfrm>
            <a:off x="304920" y="380880"/>
            <a:ext cx="394128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81" name="PlaceHolder 3"/>
          <p:cNvSpPr>
            <a:spLocks noGrp="1"/>
          </p:cNvSpPr>
          <p:nvPr>
            <p:ph/>
          </p:nvPr>
        </p:nvSpPr>
        <p:spPr>
          <a:xfrm>
            <a:off x="4443480" y="380880"/>
            <a:ext cx="394128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82" name="PlaceHolder 4"/>
          <p:cNvSpPr>
            <a:spLocks noGrp="1"/>
          </p:cNvSpPr>
          <p:nvPr>
            <p:ph/>
          </p:nvPr>
        </p:nvSpPr>
        <p:spPr>
          <a:xfrm>
            <a:off x="304920" y="555120"/>
            <a:ext cx="394128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83" name="PlaceHolder 5"/>
          <p:cNvSpPr>
            <a:spLocks noGrp="1"/>
          </p:cNvSpPr>
          <p:nvPr>
            <p:ph/>
          </p:nvPr>
        </p:nvSpPr>
        <p:spPr>
          <a:xfrm>
            <a:off x="4443480" y="555120"/>
            <a:ext cx="394128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7" name="PlaceHolder 6"/>
          <p:cNvSpPr>
            <a:spLocks noGrp="1"/>
          </p:cNvSpPr>
          <p:nvPr>
            <p:ph type="ftr" idx="6"/>
          </p:nvPr>
        </p:nvSpPr>
        <p:spPr/>
        <p:txBody>
          <a:bodyPr/>
          <a:p>
            <a:r>
              <a:t>Footer</a:t>
            </a:r>
          </a:p>
        </p:txBody>
      </p:sp>
      <p:sp>
        <p:nvSpPr>
          <p:cNvPr id="8" name="PlaceHolder 7"/>
          <p:cNvSpPr>
            <a:spLocks noGrp="1"/>
          </p:cNvSpPr>
          <p:nvPr>
            <p:ph type="sldNum" idx="5"/>
          </p:nvPr>
        </p:nvSpPr>
        <p:spPr/>
        <p:txBody>
          <a:bodyPr/>
          <a:p>
            <a:fld id="{DCF62DB0-C84E-4B42-A16E-B3A9C5678195}" type="slidenum">
              <a:t>&lt;#&gt;</a:t>
            </a:fld>
          </a:p>
        </p:txBody>
      </p:sp>
      <p:sp>
        <p:nvSpPr>
          <p:cNvPr id="9" name="PlaceHolder 8"/>
          <p:cNvSpPr>
            <a:spLocks noGrp="1"/>
          </p:cNvSpPr>
          <p:nvPr>
            <p:ph type="dt" idx="4"/>
          </p:nvPr>
        </p:nvSpPr>
        <p:spPr/>
        <p:txBody>
          <a:bodyPr/>
          <a:p>
            <a:r>
              <a:rPr lang="en-GB"/>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8610480" y="380880"/>
            <a:ext cx="533160" cy="5866920"/>
          </a:xfrm>
          <a:prstGeom prst="rect">
            <a:avLst/>
          </a:prstGeom>
          <a:noFill/>
          <a:ln w="0">
            <a:noFill/>
          </a:ln>
        </p:spPr>
        <p:txBody>
          <a:bodyPr lIns="0" rIns="0" tIns="0" bIns="0" anchor="ctr">
            <a:noAutofit/>
          </a:bodyPr>
          <a:p>
            <a:endParaRPr b="0" lang="en-GB" sz="1800" spc="-1" strike="noStrike">
              <a:solidFill>
                <a:srgbClr val="000000"/>
              </a:solidFill>
              <a:latin typeface="Calibri"/>
            </a:endParaRPr>
          </a:p>
        </p:txBody>
      </p:sp>
      <p:sp>
        <p:nvSpPr>
          <p:cNvPr id="85" name="PlaceHolder 2"/>
          <p:cNvSpPr>
            <a:spLocks noGrp="1"/>
          </p:cNvSpPr>
          <p:nvPr>
            <p:ph/>
          </p:nvPr>
        </p:nvSpPr>
        <p:spPr>
          <a:xfrm>
            <a:off x="304920" y="380880"/>
            <a:ext cx="260064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86" name="PlaceHolder 3"/>
          <p:cNvSpPr>
            <a:spLocks noGrp="1"/>
          </p:cNvSpPr>
          <p:nvPr>
            <p:ph/>
          </p:nvPr>
        </p:nvSpPr>
        <p:spPr>
          <a:xfrm>
            <a:off x="3035880" y="380880"/>
            <a:ext cx="260064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87" name="PlaceHolder 4"/>
          <p:cNvSpPr>
            <a:spLocks noGrp="1"/>
          </p:cNvSpPr>
          <p:nvPr>
            <p:ph/>
          </p:nvPr>
        </p:nvSpPr>
        <p:spPr>
          <a:xfrm>
            <a:off x="5767200" y="380880"/>
            <a:ext cx="260064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88" name="PlaceHolder 5"/>
          <p:cNvSpPr>
            <a:spLocks noGrp="1"/>
          </p:cNvSpPr>
          <p:nvPr>
            <p:ph/>
          </p:nvPr>
        </p:nvSpPr>
        <p:spPr>
          <a:xfrm>
            <a:off x="304920" y="555120"/>
            <a:ext cx="260064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89" name="PlaceHolder 6"/>
          <p:cNvSpPr>
            <a:spLocks noGrp="1"/>
          </p:cNvSpPr>
          <p:nvPr>
            <p:ph/>
          </p:nvPr>
        </p:nvSpPr>
        <p:spPr>
          <a:xfrm>
            <a:off x="3035880" y="555120"/>
            <a:ext cx="260064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90" name="PlaceHolder 7"/>
          <p:cNvSpPr>
            <a:spLocks noGrp="1"/>
          </p:cNvSpPr>
          <p:nvPr>
            <p:ph/>
          </p:nvPr>
        </p:nvSpPr>
        <p:spPr>
          <a:xfrm>
            <a:off x="5767200" y="555120"/>
            <a:ext cx="260064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9" name="PlaceHolder 8"/>
          <p:cNvSpPr>
            <a:spLocks noGrp="1"/>
          </p:cNvSpPr>
          <p:nvPr>
            <p:ph type="ftr" idx="6"/>
          </p:nvPr>
        </p:nvSpPr>
        <p:spPr/>
        <p:txBody>
          <a:bodyPr/>
          <a:p>
            <a:r>
              <a:t>Footer</a:t>
            </a:r>
          </a:p>
        </p:txBody>
      </p:sp>
      <p:sp>
        <p:nvSpPr>
          <p:cNvPr id="10" name="PlaceHolder 9"/>
          <p:cNvSpPr>
            <a:spLocks noGrp="1"/>
          </p:cNvSpPr>
          <p:nvPr>
            <p:ph type="sldNum" idx="5"/>
          </p:nvPr>
        </p:nvSpPr>
        <p:spPr/>
        <p:txBody>
          <a:bodyPr/>
          <a:p>
            <a:fld id="{47DF2826-A4DD-4630-9842-635F0EEBC788}" type="slidenum">
              <a:t>&lt;#&gt;</a:t>
            </a:fld>
          </a:p>
        </p:txBody>
      </p:sp>
      <p:sp>
        <p:nvSpPr>
          <p:cNvPr id="11" name="PlaceHolder 10"/>
          <p:cNvSpPr>
            <a:spLocks noGrp="1"/>
          </p:cNvSpPr>
          <p:nvPr>
            <p:ph type="dt" idx="4"/>
          </p:nvPr>
        </p:nvSpPr>
        <p:spPr/>
        <p:txBody>
          <a:bodyPr/>
          <a:p>
            <a:r>
              <a:rPr lang="en-GB"/>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9"/>
          </p:nvPr>
        </p:nvSpPr>
        <p:spPr/>
        <p:txBody>
          <a:bodyPr/>
          <a:p>
            <a:r>
              <a:t>Footer</a:t>
            </a:r>
          </a:p>
        </p:txBody>
      </p:sp>
      <p:sp>
        <p:nvSpPr>
          <p:cNvPr id="3" name="PlaceHolder 2"/>
          <p:cNvSpPr>
            <a:spLocks noGrp="1"/>
          </p:cNvSpPr>
          <p:nvPr>
            <p:ph type="sldNum" idx="8"/>
          </p:nvPr>
        </p:nvSpPr>
        <p:spPr/>
        <p:txBody>
          <a:bodyPr/>
          <a:p>
            <a:fld id="{7AB5EF8A-F885-497F-8EA2-DFFB66597ED2}" type="slidenum">
              <a:t>&lt;#&gt;</a:t>
            </a:fld>
          </a:p>
        </p:txBody>
      </p:sp>
      <p:sp>
        <p:nvSpPr>
          <p:cNvPr id="4" name="PlaceHolder 3"/>
          <p:cNvSpPr>
            <a:spLocks noGrp="1"/>
          </p:cNvSpPr>
          <p:nvPr>
            <p:ph type="dt" idx="7"/>
          </p:nvPr>
        </p:nvSpPr>
        <p:spPr/>
        <p:txBody>
          <a:bodyPr/>
          <a:p>
            <a:r>
              <a:rPr lang="en-GB"/>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9" name="PlaceHolder 1"/>
          <p:cNvSpPr>
            <a:spLocks noGrp="1"/>
          </p:cNvSpPr>
          <p:nvPr>
            <p:ph type="title"/>
          </p:nvPr>
        </p:nvSpPr>
        <p:spPr>
          <a:xfrm>
            <a:off x="8610480" y="380880"/>
            <a:ext cx="533160" cy="5866920"/>
          </a:xfrm>
          <a:prstGeom prst="rect">
            <a:avLst/>
          </a:prstGeom>
          <a:noFill/>
          <a:ln w="0">
            <a:noFill/>
          </a:ln>
        </p:spPr>
        <p:txBody>
          <a:bodyPr lIns="0" rIns="0" tIns="0" bIns="0" anchor="ctr">
            <a:noAutofit/>
          </a:bodyPr>
          <a:p>
            <a:endParaRPr b="0" lang="en-GB" sz="1800" spc="-1" strike="noStrike">
              <a:solidFill>
                <a:srgbClr val="000000"/>
              </a:solidFill>
              <a:latin typeface="Calibri"/>
            </a:endParaRPr>
          </a:p>
        </p:txBody>
      </p:sp>
      <p:sp>
        <p:nvSpPr>
          <p:cNvPr id="100" name="PlaceHolder 2"/>
          <p:cNvSpPr>
            <a:spLocks noGrp="1"/>
          </p:cNvSpPr>
          <p:nvPr>
            <p:ph type="subTitle"/>
          </p:nvPr>
        </p:nvSpPr>
        <p:spPr>
          <a:xfrm>
            <a:off x="304920" y="319320"/>
            <a:ext cx="8076960" cy="456120"/>
          </a:xfrm>
          <a:prstGeom prst="rect">
            <a:avLst/>
          </a:prstGeom>
          <a:noFill/>
          <a:ln w="0">
            <a:noFill/>
          </a:ln>
        </p:spPr>
        <p:txBody>
          <a:bodyPr lIns="0" rIns="0" tIns="0" bIns="0" anchor="ctr">
            <a:noAutofit/>
          </a:bodyPr>
          <a:p>
            <a:pPr algn="ctr">
              <a:buNone/>
            </a:pPr>
            <a:endParaRPr b="0" lang="en-GB" sz="3200" spc="-1" strike="noStrike">
              <a:latin typeface="Arial"/>
            </a:endParaRPr>
          </a:p>
        </p:txBody>
      </p:sp>
      <p:sp>
        <p:nvSpPr>
          <p:cNvPr id="4" name="PlaceHolder 3"/>
          <p:cNvSpPr>
            <a:spLocks noGrp="1"/>
          </p:cNvSpPr>
          <p:nvPr>
            <p:ph type="ftr" idx="9"/>
          </p:nvPr>
        </p:nvSpPr>
        <p:spPr/>
        <p:txBody>
          <a:bodyPr/>
          <a:p>
            <a:r>
              <a:t>Footer</a:t>
            </a:r>
          </a:p>
        </p:txBody>
      </p:sp>
      <p:sp>
        <p:nvSpPr>
          <p:cNvPr id="5" name="PlaceHolder 4"/>
          <p:cNvSpPr>
            <a:spLocks noGrp="1"/>
          </p:cNvSpPr>
          <p:nvPr>
            <p:ph type="sldNum" idx="8"/>
          </p:nvPr>
        </p:nvSpPr>
        <p:spPr/>
        <p:txBody>
          <a:bodyPr/>
          <a:p>
            <a:fld id="{36859EA0-DD69-4600-9816-6B201B98F6C7}" type="slidenum">
              <a:t>&lt;#&gt;</a:t>
            </a:fld>
          </a:p>
        </p:txBody>
      </p:sp>
      <p:sp>
        <p:nvSpPr>
          <p:cNvPr id="6" name="PlaceHolder 5"/>
          <p:cNvSpPr>
            <a:spLocks noGrp="1"/>
          </p:cNvSpPr>
          <p:nvPr>
            <p:ph type="dt" idx="7"/>
          </p:nvPr>
        </p:nvSpPr>
        <p:spPr/>
        <p:txBody>
          <a:bodyPr/>
          <a:p>
            <a:r>
              <a:rPr lang="en-GB"/>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8610480" y="380880"/>
            <a:ext cx="533160" cy="5866920"/>
          </a:xfrm>
          <a:prstGeom prst="rect">
            <a:avLst/>
          </a:prstGeom>
          <a:noFill/>
          <a:ln w="0">
            <a:noFill/>
          </a:ln>
        </p:spPr>
        <p:txBody>
          <a:bodyPr lIns="0" rIns="0" tIns="0" bIns="0" anchor="ctr">
            <a:noAutofit/>
          </a:bodyPr>
          <a:p>
            <a:endParaRPr b="0" lang="en-GB" sz="1800" spc="-1" strike="noStrike">
              <a:solidFill>
                <a:srgbClr val="000000"/>
              </a:solidFill>
              <a:latin typeface="Calibri"/>
            </a:endParaRPr>
          </a:p>
        </p:txBody>
      </p:sp>
      <p:sp>
        <p:nvSpPr>
          <p:cNvPr id="102" name="PlaceHolder 2"/>
          <p:cNvSpPr>
            <a:spLocks noGrp="1"/>
          </p:cNvSpPr>
          <p:nvPr>
            <p:ph/>
          </p:nvPr>
        </p:nvSpPr>
        <p:spPr>
          <a:xfrm>
            <a:off x="304920" y="380880"/>
            <a:ext cx="8076960" cy="333000"/>
          </a:xfrm>
          <a:prstGeom prst="rect">
            <a:avLst/>
          </a:prstGeom>
          <a:noFill/>
          <a:ln w="0">
            <a:noFill/>
          </a:ln>
        </p:spPr>
        <p:txBody>
          <a:bodyPr lIns="0" rIns="0" tIns="0" bIns="0" anchor="t">
            <a:normAutofit/>
          </a:bodyPr>
          <a:p>
            <a:endParaRPr b="0" lang="en-GB" sz="1600" spc="-1" strike="noStrike">
              <a:solidFill>
                <a:srgbClr val="000000"/>
              </a:solidFill>
              <a:latin typeface="Calibri"/>
            </a:endParaRPr>
          </a:p>
        </p:txBody>
      </p:sp>
      <p:sp>
        <p:nvSpPr>
          <p:cNvPr id="4" name="PlaceHolder 3"/>
          <p:cNvSpPr>
            <a:spLocks noGrp="1"/>
          </p:cNvSpPr>
          <p:nvPr>
            <p:ph type="ftr" idx="9"/>
          </p:nvPr>
        </p:nvSpPr>
        <p:spPr/>
        <p:txBody>
          <a:bodyPr/>
          <a:p>
            <a:r>
              <a:t>Footer</a:t>
            </a:r>
          </a:p>
        </p:txBody>
      </p:sp>
      <p:sp>
        <p:nvSpPr>
          <p:cNvPr id="5" name="PlaceHolder 4"/>
          <p:cNvSpPr>
            <a:spLocks noGrp="1"/>
          </p:cNvSpPr>
          <p:nvPr>
            <p:ph type="sldNum" idx="8"/>
          </p:nvPr>
        </p:nvSpPr>
        <p:spPr/>
        <p:txBody>
          <a:bodyPr/>
          <a:p>
            <a:fld id="{092C9236-545F-4CE8-A169-87B03FBA77D4}" type="slidenum">
              <a:t>&lt;#&gt;</a:t>
            </a:fld>
          </a:p>
        </p:txBody>
      </p:sp>
      <p:sp>
        <p:nvSpPr>
          <p:cNvPr id="6" name="PlaceHolder 5"/>
          <p:cNvSpPr>
            <a:spLocks noGrp="1"/>
          </p:cNvSpPr>
          <p:nvPr>
            <p:ph type="dt" idx="7"/>
          </p:nvPr>
        </p:nvSpPr>
        <p:spPr/>
        <p:txBody>
          <a:bodyPr/>
          <a:p>
            <a:r>
              <a:rPr lang="en-GB"/>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8610480" y="380880"/>
            <a:ext cx="533160" cy="5866920"/>
          </a:xfrm>
          <a:prstGeom prst="rect">
            <a:avLst/>
          </a:prstGeom>
          <a:noFill/>
          <a:ln w="0">
            <a:noFill/>
          </a:ln>
        </p:spPr>
        <p:txBody>
          <a:bodyPr lIns="0" rIns="0" tIns="0" bIns="0" anchor="ctr">
            <a:noAutofit/>
          </a:bodyPr>
          <a:p>
            <a:endParaRPr b="0" lang="en-GB" sz="1800" spc="-1" strike="noStrike">
              <a:solidFill>
                <a:srgbClr val="000000"/>
              </a:solidFill>
              <a:latin typeface="Calibri"/>
            </a:endParaRPr>
          </a:p>
        </p:txBody>
      </p:sp>
      <p:sp>
        <p:nvSpPr>
          <p:cNvPr id="104" name="PlaceHolder 2"/>
          <p:cNvSpPr>
            <a:spLocks noGrp="1"/>
          </p:cNvSpPr>
          <p:nvPr>
            <p:ph/>
          </p:nvPr>
        </p:nvSpPr>
        <p:spPr>
          <a:xfrm>
            <a:off x="304920" y="380880"/>
            <a:ext cx="3941280" cy="333000"/>
          </a:xfrm>
          <a:prstGeom prst="rect">
            <a:avLst/>
          </a:prstGeom>
          <a:noFill/>
          <a:ln w="0">
            <a:noFill/>
          </a:ln>
        </p:spPr>
        <p:txBody>
          <a:bodyPr lIns="0" rIns="0" tIns="0" bIns="0" anchor="t">
            <a:normAutofit/>
          </a:bodyPr>
          <a:p>
            <a:endParaRPr b="0" lang="en-GB" sz="1600" spc="-1" strike="noStrike">
              <a:solidFill>
                <a:srgbClr val="000000"/>
              </a:solidFill>
              <a:latin typeface="Calibri"/>
            </a:endParaRPr>
          </a:p>
        </p:txBody>
      </p:sp>
      <p:sp>
        <p:nvSpPr>
          <p:cNvPr id="105" name="PlaceHolder 3"/>
          <p:cNvSpPr>
            <a:spLocks noGrp="1"/>
          </p:cNvSpPr>
          <p:nvPr>
            <p:ph/>
          </p:nvPr>
        </p:nvSpPr>
        <p:spPr>
          <a:xfrm>
            <a:off x="4443480" y="380880"/>
            <a:ext cx="3941280" cy="333000"/>
          </a:xfrm>
          <a:prstGeom prst="rect">
            <a:avLst/>
          </a:prstGeom>
          <a:noFill/>
          <a:ln w="0">
            <a:noFill/>
          </a:ln>
        </p:spPr>
        <p:txBody>
          <a:bodyPr lIns="0" rIns="0" tIns="0" bIns="0" anchor="t">
            <a:normAutofit/>
          </a:bodyPr>
          <a:p>
            <a:endParaRPr b="0" lang="en-GB" sz="1600" spc="-1" strike="noStrike">
              <a:solidFill>
                <a:srgbClr val="000000"/>
              </a:solidFill>
              <a:latin typeface="Calibri"/>
            </a:endParaRPr>
          </a:p>
        </p:txBody>
      </p:sp>
      <p:sp>
        <p:nvSpPr>
          <p:cNvPr id="5" name="PlaceHolder 4"/>
          <p:cNvSpPr>
            <a:spLocks noGrp="1"/>
          </p:cNvSpPr>
          <p:nvPr>
            <p:ph type="ftr" idx="9"/>
          </p:nvPr>
        </p:nvSpPr>
        <p:spPr/>
        <p:txBody>
          <a:bodyPr/>
          <a:p>
            <a:r>
              <a:t>Footer</a:t>
            </a:r>
          </a:p>
        </p:txBody>
      </p:sp>
      <p:sp>
        <p:nvSpPr>
          <p:cNvPr id="6" name="PlaceHolder 5"/>
          <p:cNvSpPr>
            <a:spLocks noGrp="1"/>
          </p:cNvSpPr>
          <p:nvPr>
            <p:ph type="sldNum" idx="8"/>
          </p:nvPr>
        </p:nvSpPr>
        <p:spPr/>
        <p:txBody>
          <a:bodyPr/>
          <a:p>
            <a:fld id="{21F1D2D2-60BE-40FB-8C1B-E4FAA37EE671}" type="slidenum">
              <a:t>&lt;#&gt;</a:t>
            </a:fld>
          </a:p>
        </p:txBody>
      </p:sp>
      <p:sp>
        <p:nvSpPr>
          <p:cNvPr id="7" name="PlaceHolder 6"/>
          <p:cNvSpPr>
            <a:spLocks noGrp="1"/>
          </p:cNvSpPr>
          <p:nvPr>
            <p:ph type="dt" idx="7"/>
          </p:nvPr>
        </p:nvSpPr>
        <p:spPr/>
        <p:txBody>
          <a:bodyPr/>
          <a:p>
            <a:r>
              <a:rPr lang="en-GB"/>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6" name="PlaceHolder 1"/>
          <p:cNvSpPr>
            <a:spLocks noGrp="1"/>
          </p:cNvSpPr>
          <p:nvPr>
            <p:ph type="title"/>
          </p:nvPr>
        </p:nvSpPr>
        <p:spPr>
          <a:xfrm>
            <a:off x="8610480" y="380880"/>
            <a:ext cx="533160" cy="5866920"/>
          </a:xfrm>
          <a:prstGeom prst="rect">
            <a:avLst/>
          </a:prstGeom>
          <a:noFill/>
          <a:ln w="0">
            <a:noFill/>
          </a:ln>
        </p:spPr>
        <p:txBody>
          <a:bodyPr lIns="0" rIns="0" tIns="0" bIns="0" anchor="ctr">
            <a:noAutofit/>
          </a:bodyPr>
          <a:p>
            <a:endParaRPr b="0" lang="en-GB" sz="1800" spc="-1" strike="noStrike">
              <a:solidFill>
                <a:srgbClr val="000000"/>
              </a:solidFill>
              <a:latin typeface="Calibri"/>
            </a:endParaRPr>
          </a:p>
        </p:txBody>
      </p:sp>
      <p:sp>
        <p:nvSpPr>
          <p:cNvPr id="3" name="PlaceHolder 2"/>
          <p:cNvSpPr>
            <a:spLocks noGrp="1"/>
          </p:cNvSpPr>
          <p:nvPr>
            <p:ph type="ftr" idx="9"/>
          </p:nvPr>
        </p:nvSpPr>
        <p:spPr/>
        <p:txBody>
          <a:bodyPr/>
          <a:p>
            <a:r>
              <a:t>Footer</a:t>
            </a:r>
          </a:p>
        </p:txBody>
      </p:sp>
      <p:sp>
        <p:nvSpPr>
          <p:cNvPr id="4" name="PlaceHolder 3"/>
          <p:cNvSpPr>
            <a:spLocks noGrp="1"/>
          </p:cNvSpPr>
          <p:nvPr>
            <p:ph type="sldNum" idx="8"/>
          </p:nvPr>
        </p:nvSpPr>
        <p:spPr/>
        <p:txBody>
          <a:bodyPr/>
          <a:p>
            <a:fld id="{F2754720-AC05-40A8-B928-9D472156656D}" type="slidenum">
              <a:t>&lt;#&gt;</a:t>
            </a:fld>
          </a:p>
        </p:txBody>
      </p:sp>
      <p:sp>
        <p:nvSpPr>
          <p:cNvPr id="5" name="PlaceHolder 4"/>
          <p:cNvSpPr>
            <a:spLocks noGrp="1"/>
          </p:cNvSpPr>
          <p:nvPr>
            <p:ph type="dt" idx="7"/>
          </p:nvPr>
        </p:nvSpPr>
        <p:spPr/>
        <p:txBody>
          <a:bodyPr/>
          <a:p>
            <a:r>
              <a:rPr lang="en-GB"/>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8610480" y="380880"/>
            <a:ext cx="533160" cy="5866920"/>
          </a:xfrm>
          <a:prstGeom prst="rect">
            <a:avLst/>
          </a:prstGeom>
          <a:noFill/>
          <a:ln w="0">
            <a:noFill/>
          </a:ln>
        </p:spPr>
        <p:txBody>
          <a:bodyPr lIns="0" rIns="0" tIns="0" bIns="0" anchor="ctr">
            <a:noAutofit/>
          </a:bodyPr>
          <a:p>
            <a:endParaRPr b="0" lang="en-GB" sz="1800" spc="-1" strike="noStrike">
              <a:solidFill>
                <a:srgbClr val="000000"/>
              </a:solidFill>
              <a:latin typeface="Calibri"/>
            </a:endParaRPr>
          </a:p>
        </p:txBody>
      </p:sp>
      <p:sp>
        <p:nvSpPr>
          <p:cNvPr id="14" name="PlaceHolder 2"/>
          <p:cNvSpPr>
            <a:spLocks noGrp="1"/>
          </p:cNvSpPr>
          <p:nvPr>
            <p:ph/>
          </p:nvPr>
        </p:nvSpPr>
        <p:spPr>
          <a:xfrm>
            <a:off x="304920" y="380880"/>
            <a:ext cx="8076960" cy="333000"/>
          </a:xfrm>
          <a:prstGeom prst="rect">
            <a:avLst/>
          </a:prstGeom>
          <a:noFill/>
          <a:ln w="0">
            <a:noFill/>
          </a:ln>
        </p:spPr>
        <p:txBody>
          <a:bodyPr lIns="0" rIns="0" tIns="0" bIns="0" anchor="t">
            <a:normAutofit/>
          </a:bodyPr>
          <a:p>
            <a:endParaRPr b="0" lang="en-GB" sz="1600" spc="-1" strike="noStrike">
              <a:solidFill>
                <a:srgbClr val="000000"/>
              </a:solidFill>
              <a:latin typeface="Calibri"/>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1"/>
          </p:nvPr>
        </p:nvSpPr>
        <p:spPr/>
        <p:txBody>
          <a:bodyPr/>
          <a:p>
            <a:fld id="{B644F0EA-530E-4BD7-BDF2-027E5C313BAE}" type="slidenum">
              <a:t>&lt;#&gt;</a:t>
            </a:fld>
          </a:p>
        </p:txBody>
      </p:sp>
      <p:sp>
        <p:nvSpPr>
          <p:cNvPr id="6" name="PlaceHolder 5"/>
          <p:cNvSpPr>
            <a:spLocks noGrp="1"/>
          </p:cNvSpPr>
          <p:nvPr>
            <p:ph type="dt" idx="3"/>
          </p:nvPr>
        </p:nvSpPr>
        <p:spPr/>
        <p:txBody>
          <a:bodyPr/>
          <a:p>
            <a:r>
              <a:rPr lang="en-GB"/>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7" name="PlaceHolder 1"/>
          <p:cNvSpPr>
            <a:spLocks noGrp="1"/>
          </p:cNvSpPr>
          <p:nvPr>
            <p:ph type="subTitle"/>
          </p:nvPr>
        </p:nvSpPr>
        <p:spPr>
          <a:xfrm>
            <a:off x="8610480" y="7121160"/>
            <a:ext cx="533160" cy="13716000"/>
          </a:xfrm>
          <a:prstGeom prst="rect">
            <a:avLst/>
          </a:prstGeom>
          <a:noFill/>
          <a:ln w="0">
            <a:noFill/>
          </a:ln>
        </p:spPr>
        <p:txBody>
          <a:bodyPr lIns="0" rIns="0" tIns="0" bIns="0" anchor="ctr">
            <a:noAutofit/>
          </a:bodyPr>
          <a:p>
            <a:pPr algn="ctr">
              <a:buNone/>
            </a:pPr>
            <a:endParaRPr b="0" lang="en-GB" sz="3200" spc="-1" strike="noStrike">
              <a:latin typeface="Arial"/>
            </a:endParaRPr>
          </a:p>
        </p:txBody>
      </p:sp>
      <p:sp>
        <p:nvSpPr>
          <p:cNvPr id="3" name="PlaceHolder 2"/>
          <p:cNvSpPr>
            <a:spLocks noGrp="1"/>
          </p:cNvSpPr>
          <p:nvPr>
            <p:ph type="ftr" idx="9"/>
          </p:nvPr>
        </p:nvSpPr>
        <p:spPr/>
        <p:txBody>
          <a:bodyPr/>
          <a:p>
            <a:r>
              <a:t>Footer</a:t>
            </a:r>
          </a:p>
        </p:txBody>
      </p:sp>
      <p:sp>
        <p:nvSpPr>
          <p:cNvPr id="4" name="PlaceHolder 3"/>
          <p:cNvSpPr>
            <a:spLocks noGrp="1"/>
          </p:cNvSpPr>
          <p:nvPr>
            <p:ph type="sldNum" idx="8"/>
          </p:nvPr>
        </p:nvSpPr>
        <p:spPr/>
        <p:txBody>
          <a:bodyPr/>
          <a:p>
            <a:fld id="{2A42E22F-D7F8-4C00-95D1-B21028A41C0A}" type="slidenum">
              <a:t>&lt;#&gt;</a:t>
            </a:fld>
          </a:p>
        </p:txBody>
      </p:sp>
      <p:sp>
        <p:nvSpPr>
          <p:cNvPr id="5" name="PlaceHolder 4"/>
          <p:cNvSpPr>
            <a:spLocks noGrp="1"/>
          </p:cNvSpPr>
          <p:nvPr>
            <p:ph type="dt" idx="7"/>
          </p:nvPr>
        </p:nvSpPr>
        <p:spPr/>
        <p:txBody>
          <a:bodyPr/>
          <a:p>
            <a:r>
              <a:rPr lang="en-GB"/>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8610480" y="380880"/>
            <a:ext cx="533160" cy="5866920"/>
          </a:xfrm>
          <a:prstGeom prst="rect">
            <a:avLst/>
          </a:prstGeom>
          <a:noFill/>
          <a:ln w="0">
            <a:noFill/>
          </a:ln>
        </p:spPr>
        <p:txBody>
          <a:bodyPr lIns="0" rIns="0" tIns="0" bIns="0" anchor="ctr">
            <a:noAutofit/>
          </a:bodyPr>
          <a:p>
            <a:endParaRPr b="0" lang="en-GB" sz="1800" spc="-1" strike="noStrike">
              <a:solidFill>
                <a:srgbClr val="000000"/>
              </a:solidFill>
              <a:latin typeface="Calibri"/>
            </a:endParaRPr>
          </a:p>
        </p:txBody>
      </p:sp>
      <p:sp>
        <p:nvSpPr>
          <p:cNvPr id="109" name="PlaceHolder 2"/>
          <p:cNvSpPr>
            <a:spLocks noGrp="1"/>
          </p:cNvSpPr>
          <p:nvPr>
            <p:ph/>
          </p:nvPr>
        </p:nvSpPr>
        <p:spPr>
          <a:xfrm>
            <a:off x="304920" y="380880"/>
            <a:ext cx="394128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110" name="PlaceHolder 3"/>
          <p:cNvSpPr>
            <a:spLocks noGrp="1"/>
          </p:cNvSpPr>
          <p:nvPr>
            <p:ph/>
          </p:nvPr>
        </p:nvSpPr>
        <p:spPr>
          <a:xfrm>
            <a:off x="4443480" y="380880"/>
            <a:ext cx="3941280" cy="333000"/>
          </a:xfrm>
          <a:prstGeom prst="rect">
            <a:avLst/>
          </a:prstGeom>
          <a:noFill/>
          <a:ln w="0">
            <a:noFill/>
          </a:ln>
        </p:spPr>
        <p:txBody>
          <a:bodyPr lIns="0" rIns="0" tIns="0" bIns="0" anchor="t">
            <a:normAutofit/>
          </a:bodyPr>
          <a:p>
            <a:endParaRPr b="0" lang="en-GB" sz="1600" spc="-1" strike="noStrike">
              <a:solidFill>
                <a:srgbClr val="000000"/>
              </a:solidFill>
              <a:latin typeface="Calibri"/>
            </a:endParaRPr>
          </a:p>
        </p:txBody>
      </p:sp>
      <p:sp>
        <p:nvSpPr>
          <p:cNvPr id="111" name="PlaceHolder 4"/>
          <p:cNvSpPr>
            <a:spLocks noGrp="1"/>
          </p:cNvSpPr>
          <p:nvPr>
            <p:ph/>
          </p:nvPr>
        </p:nvSpPr>
        <p:spPr>
          <a:xfrm>
            <a:off x="304920" y="555120"/>
            <a:ext cx="394128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6" name="PlaceHolder 5"/>
          <p:cNvSpPr>
            <a:spLocks noGrp="1"/>
          </p:cNvSpPr>
          <p:nvPr>
            <p:ph type="ftr" idx="9"/>
          </p:nvPr>
        </p:nvSpPr>
        <p:spPr/>
        <p:txBody>
          <a:bodyPr/>
          <a:p>
            <a:r>
              <a:t>Footer</a:t>
            </a:r>
          </a:p>
        </p:txBody>
      </p:sp>
      <p:sp>
        <p:nvSpPr>
          <p:cNvPr id="7" name="PlaceHolder 6"/>
          <p:cNvSpPr>
            <a:spLocks noGrp="1"/>
          </p:cNvSpPr>
          <p:nvPr>
            <p:ph type="sldNum" idx="8"/>
          </p:nvPr>
        </p:nvSpPr>
        <p:spPr/>
        <p:txBody>
          <a:bodyPr/>
          <a:p>
            <a:fld id="{8A508426-87E6-4956-B5C9-7EDD2F5A9BAB}" type="slidenum">
              <a:t>&lt;#&gt;</a:t>
            </a:fld>
          </a:p>
        </p:txBody>
      </p:sp>
      <p:sp>
        <p:nvSpPr>
          <p:cNvPr id="8" name="PlaceHolder 7"/>
          <p:cNvSpPr>
            <a:spLocks noGrp="1"/>
          </p:cNvSpPr>
          <p:nvPr>
            <p:ph type="dt" idx="7"/>
          </p:nvPr>
        </p:nvSpPr>
        <p:spPr/>
        <p:txBody>
          <a:bodyPr/>
          <a:p>
            <a:r>
              <a:rPr lang="en-GB"/>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8610480" y="380880"/>
            <a:ext cx="533160" cy="5866920"/>
          </a:xfrm>
          <a:prstGeom prst="rect">
            <a:avLst/>
          </a:prstGeom>
          <a:noFill/>
          <a:ln w="0">
            <a:noFill/>
          </a:ln>
        </p:spPr>
        <p:txBody>
          <a:bodyPr lIns="0" rIns="0" tIns="0" bIns="0" anchor="ctr">
            <a:noAutofit/>
          </a:bodyPr>
          <a:p>
            <a:endParaRPr b="0" lang="en-GB" sz="1800" spc="-1" strike="noStrike">
              <a:solidFill>
                <a:srgbClr val="000000"/>
              </a:solidFill>
              <a:latin typeface="Calibri"/>
            </a:endParaRPr>
          </a:p>
        </p:txBody>
      </p:sp>
      <p:sp>
        <p:nvSpPr>
          <p:cNvPr id="113" name="PlaceHolder 2"/>
          <p:cNvSpPr>
            <a:spLocks noGrp="1"/>
          </p:cNvSpPr>
          <p:nvPr>
            <p:ph/>
          </p:nvPr>
        </p:nvSpPr>
        <p:spPr>
          <a:xfrm>
            <a:off x="304920" y="380880"/>
            <a:ext cx="3941280" cy="333000"/>
          </a:xfrm>
          <a:prstGeom prst="rect">
            <a:avLst/>
          </a:prstGeom>
          <a:noFill/>
          <a:ln w="0">
            <a:noFill/>
          </a:ln>
        </p:spPr>
        <p:txBody>
          <a:bodyPr lIns="0" rIns="0" tIns="0" bIns="0" anchor="t">
            <a:normAutofit/>
          </a:bodyPr>
          <a:p>
            <a:endParaRPr b="0" lang="en-GB" sz="1600" spc="-1" strike="noStrike">
              <a:solidFill>
                <a:srgbClr val="000000"/>
              </a:solidFill>
              <a:latin typeface="Calibri"/>
            </a:endParaRPr>
          </a:p>
        </p:txBody>
      </p:sp>
      <p:sp>
        <p:nvSpPr>
          <p:cNvPr id="114" name="PlaceHolder 3"/>
          <p:cNvSpPr>
            <a:spLocks noGrp="1"/>
          </p:cNvSpPr>
          <p:nvPr>
            <p:ph/>
          </p:nvPr>
        </p:nvSpPr>
        <p:spPr>
          <a:xfrm>
            <a:off x="4443480" y="380880"/>
            <a:ext cx="394128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115" name="PlaceHolder 4"/>
          <p:cNvSpPr>
            <a:spLocks noGrp="1"/>
          </p:cNvSpPr>
          <p:nvPr>
            <p:ph/>
          </p:nvPr>
        </p:nvSpPr>
        <p:spPr>
          <a:xfrm>
            <a:off x="4443480" y="555120"/>
            <a:ext cx="394128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6" name="PlaceHolder 5"/>
          <p:cNvSpPr>
            <a:spLocks noGrp="1"/>
          </p:cNvSpPr>
          <p:nvPr>
            <p:ph type="ftr" idx="9"/>
          </p:nvPr>
        </p:nvSpPr>
        <p:spPr/>
        <p:txBody>
          <a:bodyPr/>
          <a:p>
            <a:r>
              <a:t>Footer</a:t>
            </a:r>
          </a:p>
        </p:txBody>
      </p:sp>
      <p:sp>
        <p:nvSpPr>
          <p:cNvPr id="7" name="PlaceHolder 6"/>
          <p:cNvSpPr>
            <a:spLocks noGrp="1"/>
          </p:cNvSpPr>
          <p:nvPr>
            <p:ph type="sldNum" idx="8"/>
          </p:nvPr>
        </p:nvSpPr>
        <p:spPr/>
        <p:txBody>
          <a:bodyPr/>
          <a:p>
            <a:fld id="{593FDD73-B25B-47FD-A426-850D2D6DC0F5}" type="slidenum">
              <a:t>&lt;#&gt;</a:t>
            </a:fld>
          </a:p>
        </p:txBody>
      </p:sp>
      <p:sp>
        <p:nvSpPr>
          <p:cNvPr id="8" name="PlaceHolder 7"/>
          <p:cNvSpPr>
            <a:spLocks noGrp="1"/>
          </p:cNvSpPr>
          <p:nvPr>
            <p:ph type="dt" idx="7"/>
          </p:nvPr>
        </p:nvSpPr>
        <p:spPr/>
        <p:txBody>
          <a:bodyPr/>
          <a:p>
            <a:r>
              <a:rPr lang="en-GB"/>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8610480" y="380880"/>
            <a:ext cx="533160" cy="5866920"/>
          </a:xfrm>
          <a:prstGeom prst="rect">
            <a:avLst/>
          </a:prstGeom>
          <a:noFill/>
          <a:ln w="0">
            <a:noFill/>
          </a:ln>
        </p:spPr>
        <p:txBody>
          <a:bodyPr lIns="0" rIns="0" tIns="0" bIns="0" anchor="ctr">
            <a:noAutofit/>
          </a:bodyPr>
          <a:p>
            <a:endParaRPr b="0" lang="en-GB" sz="1800" spc="-1" strike="noStrike">
              <a:solidFill>
                <a:srgbClr val="000000"/>
              </a:solidFill>
              <a:latin typeface="Calibri"/>
            </a:endParaRPr>
          </a:p>
        </p:txBody>
      </p:sp>
      <p:sp>
        <p:nvSpPr>
          <p:cNvPr id="117" name="PlaceHolder 2"/>
          <p:cNvSpPr>
            <a:spLocks noGrp="1"/>
          </p:cNvSpPr>
          <p:nvPr>
            <p:ph/>
          </p:nvPr>
        </p:nvSpPr>
        <p:spPr>
          <a:xfrm>
            <a:off x="304920" y="380880"/>
            <a:ext cx="394128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118" name="PlaceHolder 3"/>
          <p:cNvSpPr>
            <a:spLocks noGrp="1"/>
          </p:cNvSpPr>
          <p:nvPr>
            <p:ph/>
          </p:nvPr>
        </p:nvSpPr>
        <p:spPr>
          <a:xfrm>
            <a:off x="4443480" y="380880"/>
            <a:ext cx="394128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119" name="PlaceHolder 4"/>
          <p:cNvSpPr>
            <a:spLocks noGrp="1"/>
          </p:cNvSpPr>
          <p:nvPr>
            <p:ph/>
          </p:nvPr>
        </p:nvSpPr>
        <p:spPr>
          <a:xfrm>
            <a:off x="304920" y="555120"/>
            <a:ext cx="807696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6" name="PlaceHolder 5"/>
          <p:cNvSpPr>
            <a:spLocks noGrp="1"/>
          </p:cNvSpPr>
          <p:nvPr>
            <p:ph type="ftr" idx="9"/>
          </p:nvPr>
        </p:nvSpPr>
        <p:spPr/>
        <p:txBody>
          <a:bodyPr/>
          <a:p>
            <a:r>
              <a:t>Footer</a:t>
            </a:r>
          </a:p>
        </p:txBody>
      </p:sp>
      <p:sp>
        <p:nvSpPr>
          <p:cNvPr id="7" name="PlaceHolder 6"/>
          <p:cNvSpPr>
            <a:spLocks noGrp="1"/>
          </p:cNvSpPr>
          <p:nvPr>
            <p:ph type="sldNum" idx="8"/>
          </p:nvPr>
        </p:nvSpPr>
        <p:spPr/>
        <p:txBody>
          <a:bodyPr/>
          <a:p>
            <a:fld id="{160A2671-234B-4C73-A0C4-036A1BEC8BB1}" type="slidenum">
              <a:t>&lt;#&gt;</a:t>
            </a:fld>
          </a:p>
        </p:txBody>
      </p:sp>
      <p:sp>
        <p:nvSpPr>
          <p:cNvPr id="8" name="PlaceHolder 7"/>
          <p:cNvSpPr>
            <a:spLocks noGrp="1"/>
          </p:cNvSpPr>
          <p:nvPr>
            <p:ph type="dt" idx="7"/>
          </p:nvPr>
        </p:nvSpPr>
        <p:spPr/>
        <p:txBody>
          <a:bodyPr/>
          <a:p>
            <a:r>
              <a:rPr lang="en-GB"/>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8610480" y="380880"/>
            <a:ext cx="533160" cy="5866920"/>
          </a:xfrm>
          <a:prstGeom prst="rect">
            <a:avLst/>
          </a:prstGeom>
          <a:noFill/>
          <a:ln w="0">
            <a:noFill/>
          </a:ln>
        </p:spPr>
        <p:txBody>
          <a:bodyPr lIns="0" rIns="0" tIns="0" bIns="0" anchor="ctr">
            <a:noAutofit/>
          </a:bodyPr>
          <a:p>
            <a:endParaRPr b="0" lang="en-GB" sz="1800" spc="-1" strike="noStrike">
              <a:solidFill>
                <a:srgbClr val="000000"/>
              </a:solidFill>
              <a:latin typeface="Calibri"/>
            </a:endParaRPr>
          </a:p>
        </p:txBody>
      </p:sp>
      <p:sp>
        <p:nvSpPr>
          <p:cNvPr id="121" name="PlaceHolder 2"/>
          <p:cNvSpPr>
            <a:spLocks noGrp="1"/>
          </p:cNvSpPr>
          <p:nvPr>
            <p:ph/>
          </p:nvPr>
        </p:nvSpPr>
        <p:spPr>
          <a:xfrm>
            <a:off x="304920" y="380880"/>
            <a:ext cx="807696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122" name="PlaceHolder 3"/>
          <p:cNvSpPr>
            <a:spLocks noGrp="1"/>
          </p:cNvSpPr>
          <p:nvPr>
            <p:ph/>
          </p:nvPr>
        </p:nvSpPr>
        <p:spPr>
          <a:xfrm>
            <a:off x="304920" y="555120"/>
            <a:ext cx="807696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5" name="PlaceHolder 4"/>
          <p:cNvSpPr>
            <a:spLocks noGrp="1"/>
          </p:cNvSpPr>
          <p:nvPr>
            <p:ph type="ftr" idx="9"/>
          </p:nvPr>
        </p:nvSpPr>
        <p:spPr/>
        <p:txBody>
          <a:bodyPr/>
          <a:p>
            <a:r>
              <a:t>Footer</a:t>
            </a:r>
          </a:p>
        </p:txBody>
      </p:sp>
      <p:sp>
        <p:nvSpPr>
          <p:cNvPr id="6" name="PlaceHolder 5"/>
          <p:cNvSpPr>
            <a:spLocks noGrp="1"/>
          </p:cNvSpPr>
          <p:nvPr>
            <p:ph type="sldNum" idx="8"/>
          </p:nvPr>
        </p:nvSpPr>
        <p:spPr/>
        <p:txBody>
          <a:bodyPr/>
          <a:p>
            <a:fld id="{4007A477-0588-4E95-BA98-397D4F7E2E2E}" type="slidenum">
              <a:t>&lt;#&gt;</a:t>
            </a:fld>
          </a:p>
        </p:txBody>
      </p:sp>
      <p:sp>
        <p:nvSpPr>
          <p:cNvPr id="7" name="PlaceHolder 6"/>
          <p:cNvSpPr>
            <a:spLocks noGrp="1"/>
          </p:cNvSpPr>
          <p:nvPr>
            <p:ph type="dt" idx="7"/>
          </p:nvPr>
        </p:nvSpPr>
        <p:spPr/>
        <p:txBody>
          <a:bodyPr/>
          <a:p>
            <a:r>
              <a:rPr lang="en-GB"/>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8610480" y="380880"/>
            <a:ext cx="533160" cy="5866920"/>
          </a:xfrm>
          <a:prstGeom prst="rect">
            <a:avLst/>
          </a:prstGeom>
          <a:noFill/>
          <a:ln w="0">
            <a:noFill/>
          </a:ln>
        </p:spPr>
        <p:txBody>
          <a:bodyPr lIns="0" rIns="0" tIns="0" bIns="0" anchor="ctr">
            <a:noAutofit/>
          </a:bodyPr>
          <a:p>
            <a:endParaRPr b="0" lang="en-GB" sz="1800" spc="-1" strike="noStrike">
              <a:solidFill>
                <a:srgbClr val="000000"/>
              </a:solidFill>
              <a:latin typeface="Calibri"/>
            </a:endParaRPr>
          </a:p>
        </p:txBody>
      </p:sp>
      <p:sp>
        <p:nvSpPr>
          <p:cNvPr id="124" name="PlaceHolder 2"/>
          <p:cNvSpPr>
            <a:spLocks noGrp="1"/>
          </p:cNvSpPr>
          <p:nvPr>
            <p:ph/>
          </p:nvPr>
        </p:nvSpPr>
        <p:spPr>
          <a:xfrm>
            <a:off x="304920" y="380880"/>
            <a:ext cx="394128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125" name="PlaceHolder 3"/>
          <p:cNvSpPr>
            <a:spLocks noGrp="1"/>
          </p:cNvSpPr>
          <p:nvPr>
            <p:ph/>
          </p:nvPr>
        </p:nvSpPr>
        <p:spPr>
          <a:xfrm>
            <a:off x="4443480" y="380880"/>
            <a:ext cx="394128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126" name="PlaceHolder 4"/>
          <p:cNvSpPr>
            <a:spLocks noGrp="1"/>
          </p:cNvSpPr>
          <p:nvPr>
            <p:ph/>
          </p:nvPr>
        </p:nvSpPr>
        <p:spPr>
          <a:xfrm>
            <a:off x="304920" y="555120"/>
            <a:ext cx="394128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127" name="PlaceHolder 5"/>
          <p:cNvSpPr>
            <a:spLocks noGrp="1"/>
          </p:cNvSpPr>
          <p:nvPr>
            <p:ph/>
          </p:nvPr>
        </p:nvSpPr>
        <p:spPr>
          <a:xfrm>
            <a:off x="4443480" y="555120"/>
            <a:ext cx="394128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7" name="PlaceHolder 6"/>
          <p:cNvSpPr>
            <a:spLocks noGrp="1"/>
          </p:cNvSpPr>
          <p:nvPr>
            <p:ph type="ftr" idx="9"/>
          </p:nvPr>
        </p:nvSpPr>
        <p:spPr/>
        <p:txBody>
          <a:bodyPr/>
          <a:p>
            <a:r>
              <a:t>Footer</a:t>
            </a:r>
          </a:p>
        </p:txBody>
      </p:sp>
      <p:sp>
        <p:nvSpPr>
          <p:cNvPr id="8" name="PlaceHolder 7"/>
          <p:cNvSpPr>
            <a:spLocks noGrp="1"/>
          </p:cNvSpPr>
          <p:nvPr>
            <p:ph type="sldNum" idx="8"/>
          </p:nvPr>
        </p:nvSpPr>
        <p:spPr/>
        <p:txBody>
          <a:bodyPr/>
          <a:p>
            <a:fld id="{F10268D3-1A09-4DF1-A954-B5CF80B7E27D}" type="slidenum">
              <a:t>&lt;#&gt;</a:t>
            </a:fld>
          </a:p>
        </p:txBody>
      </p:sp>
      <p:sp>
        <p:nvSpPr>
          <p:cNvPr id="9" name="PlaceHolder 8"/>
          <p:cNvSpPr>
            <a:spLocks noGrp="1"/>
          </p:cNvSpPr>
          <p:nvPr>
            <p:ph type="dt" idx="7"/>
          </p:nvPr>
        </p:nvSpPr>
        <p:spPr/>
        <p:txBody>
          <a:bodyPr/>
          <a:p>
            <a:r>
              <a:rPr lang="en-GB"/>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8610480" y="380880"/>
            <a:ext cx="533160" cy="5866920"/>
          </a:xfrm>
          <a:prstGeom prst="rect">
            <a:avLst/>
          </a:prstGeom>
          <a:noFill/>
          <a:ln w="0">
            <a:noFill/>
          </a:ln>
        </p:spPr>
        <p:txBody>
          <a:bodyPr lIns="0" rIns="0" tIns="0" bIns="0" anchor="ctr">
            <a:noAutofit/>
          </a:bodyPr>
          <a:p>
            <a:endParaRPr b="0" lang="en-GB" sz="1800" spc="-1" strike="noStrike">
              <a:solidFill>
                <a:srgbClr val="000000"/>
              </a:solidFill>
              <a:latin typeface="Calibri"/>
            </a:endParaRPr>
          </a:p>
        </p:txBody>
      </p:sp>
      <p:sp>
        <p:nvSpPr>
          <p:cNvPr id="129" name="PlaceHolder 2"/>
          <p:cNvSpPr>
            <a:spLocks noGrp="1"/>
          </p:cNvSpPr>
          <p:nvPr>
            <p:ph/>
          </p:nvPr>
        </p:nvSpPr>
        <p:spPr>
          <a:xfrm>
            <a:off x="304920" y="380880"/>
            <a:ext cx="260064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130" name="PlaceHolder 3"/>
          <p:cNvSpPr>
            <a:spLocks noGrp="1"/>
          </p:cNvSpPr>
          <p:nvPr>
            <p:ph/>
          </p:nvPr>
        </p:nvSpPr>
        <p:spPr>
          <a:xfrm>
            <a:off x="3035880" y="380880"/>
            <a:ext cx="260064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131" name="PlaceHolder 4"/>
          <p:cNvSpPr>
            <a:spLocks noGrp="1"/>
          </p:cNvSpPr>
          <p:nvPr>
            <p:ph/>
          </p:nvPr>
        </p:nvSpPr>
        <p:spPr>
          <a:xfrm>
            <a:off x="5767200" y="380880"/>
            <a:ext cx="260064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132" name="PlaceHolder 5"/>
          <p:cNvSpPr>
            <a:spLocks noGrp="1"/>
          </p:cNvSpPr>
          <p:nvPr>
            <p:ph/>
          </p:nvPr>
        </p:nvSpPr>
        <p:spPr>
          <a:xfrm>
            <a:off x="304920" y="555120"/>
            <a:ext cx="260064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133" name="PlaceHolder 6"/>
          <p:cNvSpPr>
            <a:spLocks noGrp="1"/>
          </p:cNvSpPr>
          <p:nvPr>
            <p:ph/>
          </p:nvPr>
        </p:nvSpPr>
        <p:spPr>
          <a:xfrm>
            <a:off x="3035880" y="555120"/>
            <a:ext cx="260064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134" name="PlaceHolder 7"/>
          <p:cNvSpPr>
            <a:spLocks noGrp="1"/>
          </p:cNvSpPr>
          <p:nvPr>
            <p:ph/>
          </p:nvPr>
        </p:nvSpPr>
        <p:spPr>
          <a:xfrm>
            <a:off x="5767200" y="555120"/>
            <a:ext cx="260064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9" name="PlaceHolder 8"/>
          <p:cNvSpPr>
            <a:spLocks noGrp="1"/>
          </p:cNvSpPr>
          <p:nvPr>
            <p:ph type="ftr" idx="9"/>
          </p:nvPr>
        </p:nvSpPr>
        <p:spPr/>
        <p:txBody>
          <a:bodyPr/>
          <a:p>
            <a:r>
              <a:t>Footer</a:t>
            </a:r>
          </a:p>
        </p:txBody>
      </p:sp>
      <p:sp>
        <p:nvSpPr>
          <p:cNvPr id="10" name="PlaceHolder 9"/>
          <p:cNvSpPr>
            <a:spLocks noGrp="1"/>
          </p:cNvSpPr>
          <p:nvPr>
            <p:ph type="sldNum" idx="8"/>
          </p:nvPr>
        </p:nvSpPr>
        <p:spPr/>
        <p:txBody>
          <a:bodyPr/>
          <a:p>
            <a:fld id="{44542BD2-23EF-4A93-B4D4-A8619A48E79D}" type="slidenum">
              <a:t>&lt;#&gt;</a:t>
            </a:fld>
          </a:p>
        </p:txBody>
      </p:sp>
      <p:sp>
        <p:nvSpPr>
          <p:cNvPr id="11" name="PlaceHolder 10"/>
          <p:cNvSpPr>
            <a:spLocks noGrp="1"/>
          </p:cNvSpPr>
          <p:nvPr>
            <p:ph type="dt" idx="7"/>
          </p:nvPr>
        </p:nvSpPr>
        <p:spPr/>
        <p:txBody>
          <a:bodyPr/>
          <a:p>
            <a:r>
              <a:rPr lang="en-GB"/>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8610480" y="380880"/>
            <a:ext cx="533160" cy="5866920"/>
          </a:xfrm>
          <a:prstGeom prst="rect">
            <a:avLst/>
          </a:prstGeom>
          <a:noFill/>
          <a:ln w="0">
            <a:noFill/>
          </a:ln>
        </p:spPr>
        <p:txBody>
          <a:bodyPr lIns="0" rIns="0" tIns="0" bIns="0" anchor="ctr">
            <a:noAutofit/>
          </a:bodyPr>
          <a:p>
            <a:endParaRPr b="0" lang="en-GB" sz="1800" spc="-1" strike="noStrike">
              <a:solidFill>
                <a:srgbClr val="000000"/>
              </a:solidFill>
              <a:latin typeface="Calibri"/>
            </a:endParaRPr>
          </a:p>
        </p:txBody>
      </p:sp>
      <p:sp>
        <p:nvSpPr>
          <p:cNvPr id="16" name="PlaceHolder 2"/>
          <p:cNvSpPr>
            <a:spLocks noGrp="1"/>
          </p:cNvSpPr>
          <p:nvPr>
            <p:ph/>
          </p:nvPr>
        </p:nvSpPr>
        <p:spPr>
          <a:xfrm>
            <a:off x="304920" y="380880"/>
            <a:ext cx="3941280" cy="333000"/>
          </a:xfrm>
          <a:prstGeom prst="rect">
            <a:avLst/>
          </a:prstGeom>
          <a:noFill/>
          <a:ln w="0">
            <a:noFill/>
          </a:ln>
        </p:spPr>
        <p:txBody>
          <a:bodyPr lIns="0" rIns="0" tIns="0" bIns="0" anchor="t">
            <a:normAutofit/>
          </a:bodyPr>
          <a:p>
            <a:endParaRPr b="0" lang="en-GB" sz="1600" spc="-1" strike="noStrike">
              <a:solidFill>
                <a:srgbClr val="000000"/>
              </a:solidFill>
              <a:latin typeface="Calibri"/>
            </a:endParaRPr>
          </a:p>
        </p:txBody>
      </p:sp>
      <p:sp>
        <p:nvSpPr>
          <p:cNvPr id="17" name="PlaceHolder 3"/>
          <p:cNvSpPr>
            <a:spLocks noGrp="1"/>
          </p:cNvSpPr>
          <p:nvPr>
            <p:ph/>
          </p:nvPr>
        </p:nvSpPr>
        <p:spPr>
          <a:xfrm>
            <a:off x="4443480" y="380880"/>
            <a:ext cx="3941280" cy="333000"/>
          </a:xfrm>
          <a:prstGeom prst="rect">
            <a:avLst/>
          </a:prstGeom>
          <a:noFill/>
          <a:ln w="0">
            <a:noFill/>
          </a:ln>
        </p:spPr>
        <p:txBody>
          <a:bodyPr lIns="0" rIns="0" tIns="0" bIns="0" anchor="t">
            <a:normAutofit/>
          </a:bodyPr>
          <a:p>
            <a:endParaRPr b="0" lang="en-GB" sz="1600" spc="-1" strike="noStrike">
              <a:solidFill>
                <a:srgbClr val="000000"/>
              </a:solidFill>
              <a:latin typeface="Calibri"/>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1"/>
          </p:nvPr>
        </p:nvSpPr>
        <p:spPr/>
        <p:txBody>
          <a:bodyPr/>
          <a:p>
            <a:fld id="{7FD8F4FB-88B5-49C5-B188-65F3169B70D3}" type="slidenum">
              <a:t>&lt;#&gt;</a:t>
            </a:fld>
          </a:p>
        </p:txBody>
      </p:sp>
      <p:sp>
        <p:nvSpPr>
          <p:cNvPr id="7" name="PlaceHolder 6"/>
          <p:cNvSpPr>
            <a:spLocks noGrp="1"/>
          </p:cNvSpPr>
          <p:nvPr>
            <p:ph type="dt" idx="3"/>
          </p:nvPr>
        </p:nvSpPr>
        <p:spPr/>
        <p:txBody>
          <a:bodyPr/>
          <a:p>
            <a:r>
              <a:rPr lang="en-GB"/>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 name="PlaceHolder 1"/>
          <p:cNvSpPr>
            <a:spLocks noGrp="1"/>
          </p:cNvSpPr>
          <p:nvPr>
            <p:ph type="title"/>
          </p:nvPr>
        </p:nvSpPr>
        <p:spPr>
          <a:xfrm>
            <a:off x="8610480" y="380880"/>
            <a:ext cx="533160" cy="5866920"/>
          </a:xfrm>
          <a:prstGeom prst="rect">
            <a:avLst/>
          </a:prstGeom>
          <a:noFill/>
          <a:ln w="0">
            <a:noFill/>
          </a:ln>
        </p:spPr>
        <p:txBody>
          <a:bodyPr lIns="0" rIns="0" tIns="0" bIns="0" anchor="ctr">
            <a:noAutofit/>
          </a:bodyPr>
          <a:p>
            <a:endParaRPr b="0" lang="en-GB" sz="1800" spc="-1" strike="noStrike">
              <a:solidFill>
                <a:srgbClr val="000000"/>
              </a:solidFill>
              <a:latin typeface="Calibri"/>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1"/>
          </p:nvPr>
        </p:nvSpPr>
        <p:spPr/>
        <p:txBody>
          <a:bodyPr/>
          <a:p>
            <a:fld id="{153063B5-C98D-4801-A5AB-1D948AA1724E}" type="slidenum">
              <a:t>&lt;#&gt;</a:t>
            </a:fld>
          </a:p>
        </p:txBody>
      </p:sp>
      <p:sp>
        <p:nvSpPr>
          <p:cNvPr id="5" name="PlaceHolder 4"/>
          <p:cNvSpPr>
            <a:spLocks noGrp="1"/>
          </p:cNvSpPr>
          <p:nvPr>
            <p:ph type="dt" idx="3"/>
          </p:nvPr>
        </p:nvSpPr>
        <p:spPr/>
        <p:txBody>
          <a:bodyPr/>
          <a:p>
            <a:r>
              <a:rPr lang="en-GB"/>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9" name="PlaceHolder 1"/>
          <p:cNvSpPr>
            <a:spLocks noGrp="1"/>
          </p:cNvSpPr>
          <p:nvPr>
            <p:ph type="subTitle"/>
          </p:nvPr>
        </p:nvSpPr>
        <p:spPr>
          <a:xfrm>
            <a:off x="8610480" y="7121160"/>
            <a:ext cx="533160" cy="13716000"/>
          </a:xfrm>
          <a:prstGeom prst="rect">
            <a:avLst/>
          </a:prstGeom>
          <a:noFill/>
          <a:ln w="0">
            <a:noFill/>
          </a:ln>
        </p:spPr>
        <p:txBody>
          <a:bodyPr lIns="0" rIns="0" tIns="0" bIns="0" anchor="ctr">
            <a:noAutofit/>
          </a:bodyPr>
          <a:p>
            <a:pPr algn="ctr">
              <a:buNone/>
            </a:pPr>
            <a:endParaRPr b="0" lang="en-GB" sz="3200" spc="-1" strike="noStrike">
              <a:latin typeface="Arial"/>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1"/>
          </p:nvPr>
        </p:nvSpPr>
        <p:spPr/>
        <p:txBody>
          <a:bodyPr/>
          <a:p>
            <a:fld id="{BFFD61C3-9F98-4D2B-B31C-83FF8FD9A24A}" type="slidenum">
              <a:t>&lt;#&gt;</a:t>
            </a:fld>
          </a:p>
        </p:txBody>
      </p:sp>
      <p:sp>
        <p:nvSpPr>
          <p:cNvPr id="5" name="PlaceHolder 4"/>
          <p:cNvSpPr>
            <a:spLocks noGrp="1"/>
          </p:cNvSpPr>
          <p:nvPr>
            <p:ph type="dt" idx="3"/>
          </p:nvPr>
        </p:nvSpPr>
        <p:spPr/>
        <p:txBody>
          <a:bodyPr/>
          <a:p>
            <a:r>
              <a:rPr lang="en-GB"/>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8610480" y="380880"/>
            <a:ext cx="533160" cy="5866920"/>
          </a:xfrm>
          <a:prstGeom prst="rect">
            <a:avLst/>
          </a:prstGeom>
          <a:noFill/>
          <a:ln w="0">
            <a:noFill/>
          </a:ln>
        </p:spPr>
        <p:txBody>
          <a:bodyPr lIns="0" rIns="0" tIns="0" bIns="0" anchor="ctr">
            <a:noAutofit/>
          </a:bodyPr>
          <a:p>
            <a:endParaRPr b="0" lang="en-GB" sz="1800" spc="-1" strike="noStrike">
              <a:solidFill>
                <a:srgbClr val="000000"/>
              </a:solidFill>
              <a:latin typeface="Calibri"/>
            </a:endParaRPr>
          </a:p>
        </p:txBody>
      </p:sp>
      <p:sp>
        <p:nvSpPr>
          <p:cNvPr id="21" name="PlaceHolder 2"/>
          <p:cNvSpPr>
            <a:spLocks noGrp="1"/>
          </p:cNvSpPr>
          <p:nvPr>
            <p:ph/>
          </p:nvPr>
        </p:nvSpPr>
        <p:spPr>
          <a:xfrm>
            <a:off x="304920" y="380880"/>
            <a:ext cx="394128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22" name="PlaceHolder 3"/>
          <p:cNvSpPr>
            <a:spLocks noGrp="1"/>
          </p:cNvSpPr>
          <p:nvPr>
            <p:ph/>
          </p:nvPr>
        </p:nvSpPr>
        <p:spPr>
          <a:xfrm>
            <a:off x="4443480" y="380880"/>
            <a:ext cx="3941280" cy="333000"/>
          </a:xfrm>
          <a:prstGeom prst="rect">
            <a:avLst/>
          </a:prstGeom>
          <a:noFill/>
          <a:ln w="0">
            <a:noFill/>
          </a:ln>
        </p:spPr>
        <p:txBody>
          <a:bodyPr lIns="0" rIns="0" tIns="0" bIns="0" anchor="t">
            <a:normAutofit/>
          </a:bodyPr>
          <a:p>
            <a:endParaRPr b="0" lang="en-GB" sz="1600" spc="-1" strike="noStrike">
              <a:solidFill>
                <a:srgbClr val="000000"/>
              </a:solidFill>
              <a:latin typeface="Calibri"/>
            </a:endParaRPr>
          </a:p>
        </p:txBody>
      </p:sp>
      <p:sp>
        <p:nvSpPr>
          <p:cNvPr id="23" name="PlaceHolder 4"/>
          <p:cNvSpPr>
            <a:spLocks noGrp="1"/>
          </p:cNvSpPr>
          <p:nvPr>
            <p:ph/>
          </p:nvPr>
        </p:nvSpPr>
        <p:spPr>
          <a:xfrm>
            <a:off x="304920" y="555120"/>
            <a:ext cx="394128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1"/>
          </p:nvPr>
        </p:nvSpPr>
        <p:spPr/>
        <p:txBody>
          <a:bodyPr/>
          <a:p>
            <a:fld id="{73B3BBAA-28E5-4470-A570-8BBEFD698A7B}" type="slidenum">
              <a:t>&lt;#&gt;</a:t>
            </a:fld>
          </a:p>
        </p:txBody>
      </p:sp>
      <p:sp>
        <p:nvSpPr>
          <p:cNvPr id="8" name="PlaceHolder 7"/>
          <p:cNvSpPr>
            <a:spLocks noGrp="1"/>
          </p:cNvSpPr>
          <p:nvPr>
            <p:ph type="dt" idx="3"/>
          </p:nvPr>
        </p:nvSpPr>
        <p:spPr/>
        <p:txBody>
          <a:bodyPr/>
          <a:p>
            <a:r>
              <a:rPr lang="en-GB"/>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8610480" y="380880"/>
            <a:ext cx="533160" cy="5866920"/>
          </a:xfrm>
          <a:prstGeom prst="rect">
            <a:avLst/>
          </a:prstGeom>
          <a:noFill/>
          <a:ln w="0">
            <a:noFill/>
          </a:ln>
        </p:spPr>
        <p:txBody>
          <a:bodyPr lIns="0" rIns="0" tIns="0" bIns="0" anchor="ctr">
            <a:noAutofit/>
          </a:bodyPr>
          <a:p>
            <a:endParaRPr b="0" lang="en-GB" sz="1800" spc="-1" strike="noStrike">
              <a:solidFill>
                <a:srgbClr val="000000"/>
              </a:solidFill>
              <a:latin typeface="Calibri"/>
            </a:endParaRPr>
          </a:p>
        </p:txBody>
      </p:sp>
      <p:sp>
        <p:nvSpPr>
          <p:cNvPr id="25" name="PlaceHolder 2"/>
          <p:cNvSpPr>
            <a:spLocks noGrp="1"/>
          </p:cNvSpPr>
          <p:nvPr>
            <p:ph/>
          </p:nvPr>
        </p:nvSpPr>
        <p:spPr>
          <a:xfrm>
            <a:off x="304920" y="380880"/>
            <a:ext cx="3941280" cy="333000"/>
          </a:xfrm>
          <a:prstGeom prst="rect">
            <a:avLst/>
          </a:prstGeom>
          <a:noFill/>
          <a:ln w="0">
            <a:noFill/>
          </a:ln>
        </p:spPr>
        <p:txBody>
          <a:bodyPr lIns="0" rIns="0" tIns="0" bIns="0" anchor="t">
            <a:normAutofit/>
          </a:bodyPr>
          <a:p>
            <a:endParaRPr b="0" lang="en-GB" sz="1600" spc="-1" strike="noStrike">
              <a:solidFill>
                <a:srgbClr val="000000"/>
              </a:solidFill>
              <a:latin typeface="Calibri"/>
            </a:endParaRPr>
          </a:p>
        </p:txBody>
      </p:sp>
      <p:sp>
        <p:nvSpPr>
          <p:cNvPr id="26" name="PlaceHolder 3"/>
          <p:cNvSpPr>
            <a:spLocks noGrp="1"/>
          </p:cNvSpPr>
          <p:nvPr>
            <p:ph/>
          </p:nvPr>
        </p:nvSpPr>
        <p:spPr>
          <a:xfrm>
            <a:off x="4443480" y="380880"/>
            <a:ext cx="394128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27" name="PlaceHolder 4"/>
          <p:cNvSpPr>
            <a:spLocks noGrp="1"/>
          </p:cNvSpPr>
          <p:nvPr>
            <p:ph/>
          </p:nvPr>
        </p:nvSpPr>
        <p:spPr>
          <a:xfrm>
            <a:off x="4443480" y="555120"/>
            <a:ext cx="394128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1"/>
          </p:nvPr>
        </p:nvSpPr>
        <p:spPr/>
        <p:txBody>
          <a:bodyPr/>
          <a:p>
            <a:fld id="{02CD49CF-87E4-45C7-987F-D7DBC2886D29}" type="slidenum">
              <a:t>&lt;#&gt;</a:t>
            </a:fld>
          </a:p>
        </p:txBody>
      </p:sp>
      <p:sp>
        <p:nvSpPr>
          <p:cNvPr id="8" name="PlaceHolder 7"/>
          <p:cNvSpPr>
            <a:spLocks noGrp="1"/>
          </p:cNvSpPr>
          <p:nvPr>
            <p:ph type="dt" idx="3"/>
          </p:nvPr>
        </p:nvSpPr>
        <p:spPr/>
        <p:txBody>
          <a:bodyPr/>
          <a:p>
            <a:r>
              <a:rPr lang="en-GB"/>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8610480" y="380880"/>
            <a:ext cx="533160" cy="5866920"/>
          </a:xfrm>
          <a:prstGeom prst="rect">
            <a:avLst/>
          </a:prstGeom>
          <a:noFill/>
          <a:ln w="0">
            <a:noFill/>
          </a:ln>
        </p:spPr>
        <p:txBody>
          <a:bodyPr lIns="0" rIns="0" tIns="0" bIns="0" anchor="ctr">
            <a:noAutofit/>
          </a:bodyPr>
          <a:p>
            <a:endParaRPr b="0" lang="en-GB" sz="1800" spc="-1" strike="noStrike">
              <a:solidFill>
                <a:srgbClr val="000000"/>
              </a:solidFill>
              <a:latin typeface="Calibri"/>
            </a:endParaRPr>
          </a:p>
        </p:txBody>
      </p:sp>
      <p:sp>
        <p:nvSpPr>
          <p:cNvPr id="29" name="PlaceHolder 2"/>
          <p:cNvSpPr>
            <a:spLocks noGrp="1"/>
          </p:cNvSpPr>
          <p:nvPr>
            <p:ph/>
          </p:nvPr>
        </p:nvSpPr>
        <p:spPr>
          <a:xfrm>
            <a:off x="304920" y="380880"/>
            <a:ext cx="394128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30" name="PlaceHolder 3"/>
          <p:cNvSpPr>
            <a:spLocks noGrp="1"/>
          </p:cNvSpPr>
          <p:nvPr>
            <p:ph/>
          </p:nvPr>
        </p:nvSpPr>
        <p:spPr>
          <a:xfrm>
            <a:off x="4443480" y="380880"/>
            <a:ext cx="394128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31" name="PlaceHolder 4"/>
          <p:cNvSpPr>
            <a:spLocks noGrp="1"/>
          </p:cNvSpPr>
          <p:nvPr>
            <p:ph/>
          </p:nvPr>
        </p:nvSpPr>
        <p:spPr>
          <a:xfrm>
            <a:off x="304920" y="555120"/>
            <a:ext cx="8076960" cy="158760"/>
          </a:xfrm>
          <a:prstGeom prst="rect">
            <a:avLst/>
          </a:prstGeom>
          <a:noFill/>
          <a:ln w="0">
            <a:noFill/>
          </a:ln>
        </p:spPr>
        <p:txBody>
          <a:bodyPr lIns="0" rIns="0" tIns="0" bIns="0" anchor="t">
            <a:normAutofit fontScale="67000"/>
          </a:bodyPr>
          <a:p>
            <a:endParaRPr b="0" lang="en-GB" sz="1600" spc="-1" strike="noStrike">
              <a:solidFill>
                <a:srgbClr val="000000"/>
              </a:solidFill>
              <a:latin typeface="Calibri"/>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1"/>
          </p:nvPr>
        </p:nvSpPr>
        <p:spPr/>
        <p:txBody>
          <a:bodyPr/>
          <a:p>
            <a:fld id="{3B198333-F377-4CAE-B3D4-75CF374B9C62}" type="slidenum">
              <a:t>&lt;#&gt;</a:t>
            </a:fld>
          </a:p>
        </p:txBody>
      </p:sp>
      <p:sp>
        <p:nvSpPr>
          <p:cNvPr id="8" name="PlaceHolder 7"/>
          <p:cNvSpPr>
            <a:spLocks noGrp="1"/>
          </p:cNvSpPr>
          <p:nvPr>
            <p:ph type="dt" idx="3"/>
          </p:nvPr>
        </p:nvSpPr>
        <p:spPr/>
        <p:txBody>
          <a:bodyPr/>
          <a:p>
            <a:r>
              <a:rPr lang="en-GB"/>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4.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Rectangle 10" hidden="1"/>
          <p:cNvSpPr/>
          <p:nvPr/>
        </p:nvSpPr>
        <p:spPr>
          <a:xfrm>
            <a:off x="0" y="0"/>
            <a:ext cx="75960" cy="6857640"/>
          </a:xfrm>
          <a:prstGeom prst="rect">
            <a:avLst/>
          </a:prstGeom>
          <a:solidFill>
            <a:srgbClr val="8c7b70"/>
          </a:solidFill>
          <a:ln w="25560">
            <a:noFill/>
          </a:ln>
        </p:spPr>
        <p:style>
          <a:lnRef idx="0"/>
          <a:fillRef idx="0"/>
          <a:effectRef idx="0"/>
          <a:fontRef idx="minor"/>
        </p:style>
      </p:sp>
      <p:pic>
        <p:nvPicPr>
          <p:cNvPr id="1" name="Picture 2" descr=""/>
          <p:cNvPicPr/>
          <p:nvPr/>
        </p:nvPicPr>
        <p:blipFill>
          <a:blip r:embed="rId2"/>
          <a:stretch/>
        </p:blipFill>
        <p:spPr>
          <a:xfrm>
            <a:off x="7590240" y="6286680"/>
            <a:ext cx="883800" cy="499680"/>
          </a:xfrm>
          <a:prstGeom prst="rect">
            <a:avLst/>
          </a:prstGeom>
          <a:ln w="9360">
            <a:noFill/>
          </a:ln>
        </p:spPr>
      </p:pic>
      <p:sp>
        <p:nvSpPr>
          <p:cNvPr id="2" name="Rectangle 10"/>
          <p:cNvSpPr/>
          <p:nvPr/>
        </p:nvSpPr>
        <p:spPr>
          <a:xfrm>
            <a:off x="0" y="3505320"/>
            <a:ext cx="9143640" cy="1142640"/>
          </a:xfrm>
          <a:prstGeom prst="rect">
            <a:avLst/>
          </a:prstGeom>
          <a:solidFill>
            <a:srgbClr val="0000ff"/>
          </a:solidFill>
          <a:ln w="25560">
            <a:noFill/>
          </a:ln>
        </p:spPr>
        <p:style>
          <a:lnRef idx="0"/>
          <a:fillRef idx="0"/>
          <a:effectRef idx="0"/>
          <a:fontRef idx="minor"/>
        </p:style>
      </p:sp>
      <p:sp>
        <p:nvSpPr>
          <p:cNvPr id="3" name="PlaceHolder 1"/>
          <p:cNvSpPr>
            <a:spLocks noGrp="1"/>
          </p:cNvSpPr>
          <p:nvPr>
            <p:ph type="title"/>
          </p:nvPr>
        </p:nvSpPr>
        <p:spPr>
          <a:xfrm>
            <a:off x="228600" y="4114800"/>
            <a:ext cx="7238520" cy="533160"/>
          </a:xfrm>
          <a:prstGeom prst="rect">
            <a:avLst/>
          </a:prstGeom>
          <a:noFill/>
          <a:ln w="0">
            <a:noFill/>
          </a:ln>
        </p:spPr>
        <p:txBody>
          <a:bodyPr lIns="90000" rIns="90000" tIns="45000" bIns="45000" anchor="ctr">
            <a:noAutofit/>
          </a:bodyPr>
          <a:p>
            <a:pPr>
              <a:lnSpc>
                <a:spcPct val="100000"/>
              </a:lnSpc>
              <a:buNone/>
            </a:pPr>
            <a:r>
              <a:rPr b="0" lang="en-GB" sz="2000" spc="148" strike="noStrike" cap="all">
                <a:solidFill>
                  <a:srgbClr val="ffffff"/>
                </a:solidFill>
                <a:latin typeface="Calibri"/>
              </a:rPr>
              <a:t>LATTIC</a:t>
            </a:r>
            <a:r>
              <a:rPr b="0" lang="en-GB" sz="2000" spc="148" strike="noStrike" cap="all">
                <a:solidFill>
                  <a:srgbClr val="ffffff"/>
                </a:solidFill>
                <a:latin typeface="Calibri"/>
              </a:rPr>
              <a:t>E </a:t>
            </a:r>
            <a:r>
              <a:rPr b="0" lang="en-GB" sz="2000" spc="148" strike="noStrike" cap="all">
                <a:solidFill>
                  <a:srgbClr val="ffffff"/>
                </a:solidFill>
                <a:latin typeface="Calibri"/>
              </a:rPr>
              <a:t>DESIG</a:t>
            </a:r>
            <a:r>
              <a:rPr b="0" lang="en-GB" sz="2000" spc="148" strike="noStrike" cap="all">
                <a:solidFill>
                  <a:srgbClr val="ffffff"/>
                </a:solidFill>
                <a:latin typeface="Calibri"/>
              </a:rPr>
              <a:t>N </a:t>
            </a:r>
            <a:r>
              <a:rPr b="0" lang="en-GB" sz="2000" spc="148" strike="noStrike" cap="all">
                <a:solidFill>
                  <a:srgbClr val="ffffff"/>
                </a:solidFill>
                <a:latin typeface="Calibri"/>
              </a:rPr>
              <a:t>cODES</a:t>
            </a:r>
            <a:endParaRPr b="0" lang="en-GB" sz="2000" spc="-1" strike="noStrike">
              <a:solidFill>
                <a:srgbClr val="000000"/>
              </a:solidFill>
              <a:latin typeface="Calibri"/>
            </a:endParaRPr>
          </a:p>
        </p:txBody>
      </p:sp>
      <p:sp>
        <p:nvSpPr>
          <p:cNvPr id="4" name="PlaceHolder 2"/>
          <p:cNvSpPr>
            <a:spLocks noGrp="1"/>
          </p:cNvSpPr>
          <p:nvPr>
            <p:ph type="sldNum" idx="1"/>
          </p:nvPr>
        </p:nvSpPr>
        <p:spPr>
          <a:xfrm>
            <a:off x="6477120" y="6477120"/>
            <a:ext cx="1020600" cy="304560"/>
          </a:xfrm>
          <a:prstGeom prst="rect">
            <a:avLst/>
          </a:prstGeom>
          <a:noFill/>
          <a:ln w="0">
            <a:noFill/>
          </a:ln>
        </p:spPr>
        <p:txBody>
          <a:bodyPr lIns="90000" rIns="90000" tIns="45000" bIns="45000" anchor="ctr">
            <a:noAutofit/>
          </a:bodyPr>
          <a:lstStyle>
            <a:lvl1pPr algn="r">
              <a:lnSpc>
                <a:spcPct val="100000"/>
              </a:lnSpc>
              <a:buNone/>
              <a:defRPr b="0" lang="en-GB" sz="1000" spc="-1" strike="noStrike">
                <a:solidFill>
                  <a:srgbClr val="000000"/>
                </a:solidFill>
                <a:latin typeface="Calibri"/>
              </a:defRPr>
            </a:lvl1pPr>
          </a:lstStyle>
          <a:p>
            <a:pPr algn="r">
              <a:lnSpc>
                <a:spcPct val="100000"/>
              </a:lnSpc>
              <a:buNone/>
            </a:pPr>
            <a:fld id="{026A8275-75B1-4618-A4A5-D4683316CE52}" type="slidenum">
              <a:rPr b="0" lang="en-GB" sz="1000" spc="-1" strike="noStrike">
                <a:solidFill>
                  <a:srgbClr val="000000"/>
                </a:solidFill>
                <a:latin typeface="Calibri"/>
              </a:rPr>
              <a:t>&lt;number&gt;</a:t>
            </a:fld>
            <a:endParaRPr b="0" lang="en-GB" sz="1000" spc="-1" strike="noStrike">
              <a:latin typeface="Times New Roman"/>
            </a:endParaRPr>
          </a:p>
        </p:txBody>
      </p:sp>
      <p:sp>
        <p:nvSpPr>
          <p:cNvPr id="5" name="PlaceHolder 3"/>
          <p:cNvSpPr>
            <a:spLocks noGrp="1"/>
          </p:cNvSpPr>
          <p:nvPr>
            <p:ph type="ftr" idx="2"/>
          </p:nvPr>
        </p:nvSpPr>
        <p:spPr>
          <a:xfrm>
            <a:off x="2705040" y="6477120"/>
            <a:ext cx="3733560" cy="304560"/>
          </a:xfrm>
          <a:prstGeom prst="rect">
            <a:avLst/>
          </a:prstGeom>
          <a:noFill/>
          <a:ln w="0">
            <a:noFill/>
          </a:ln>
        </p:spPr>
        <p:txBody>
          <a:bodyPr lIns="90000" rIns="90000" tIns="45000" bIns="45000" anchor="ctr">
            <a:noAutofit/>
          </a:bodyPr>
          <a:lstStyle>
            <a:lvl1pPr>
              <a:defRPr b="0" lang="en-GB" sz="2400" spc="-1" strike="noStrike">
                <a:latin typeface="Times New Roman"/>
              </a:defRPr>
            </a:lvl1pPr>
          </a:lstStyle>
          <a:p>
            <a:endParaRPr b="0" lang="en-GB" sz="2400" spc="-1" strike="noStrike">
              <a:latin typeface="Times New Roman"/>
            </a:endParaRPr>
          </a:p>
        </p:txBody>
      </p:sp>
      <p:sp>
        <p:nvSpPr>
          <p:cNvPr id="6" name="Rectangle 10"/>
          <p:cNvSpPr/>
          <p:nvPr/>
        </p:nvSpPr>
        <p:spPr>
          <a:xfrm>
            <a:off x="0" y="0"/>
            <a:ext cx="9143640" cy="4038120"/>
          </a:xfrm>
          <a:prstGeom prst="rect">
            <a:avLst/>
          </a:prstGeom>
          <a:solidFill>
            <a:srgbClr val="660066"/>
          </a:solidFill>
          <a:ln w="25560">
            <a:noFill/>
          </a:ln>
        </p:spPr>
        <p:style>
          <a:lnRef idx="0"/>
          <a:fillRef idx="0"/>
          <a:effectRef idx="0"/>
          <a:fontRef idx="minor"/>
        </p:style>
      </p:sp>
      <p:sp>
        <p:nvSpPr>
          <p:cNvPr id="7" name="PlaceHolder 4"/>
          <p:cNvSpPr>
            <a:spLocks noGrp="1"/>
          </p:cNvSpPr>
          <p:nvPr>
            <p:ph type="dt" idx="3"/>
          </p:nvPr>
        </p:nvSpPr>
        <p:spPr>
          <a:xfrm>
            <a:off x="228600" y="6477120"/>
            <a:ext cx="1599840" cy="304560"/>
          </a:xfrm>
          <a:prstGeom prst="rect">
            <a:avLst/>
          </a:prstGeom>
          <a:noFill/>
          <a:ln w="0">
            <a:noFill/>
          </a:ln>
        </p:spPr>
        <p:txBody>
          <a:bodyPr lIns="90000" rIns="90000" tIns="45000" bIns="45000" anchor="ctr">
            <a:noAutofit/>
          </a:bodyPr>
          <a:lstStyle>
            <a:lvl1pPr>
              <a:lnSpc>
                <a:spcPct val="100000"/>
              </a:lnSpc>
              <a:buNone/>
              <a:defRPr b="0" lang="en-GB" sz="1000" spc="-1" strike="noStrike">
                <a:solidFill>
                  <a:srgbClr val="c8c8c8"/>
                </a:solidFill>
                <a:latin typeface="Calibri"/>
              </a:defRPr>
            </a:lvl1pPr>
          </a:lstStyle>
          <a:p>
            <a:pPr>
              <a:lnSpc>
                <a:spcPct val="100000"/>
              </a:lnSpc>
              <a:buNone/>
            </a:pPr>
            <a:fld id="{A60C89D5-D64C-48D9-B20C-44A67084C2C1}" type="datetime">
              <a:rPr b="0" lang="en-GB" sz="1000" spc="-1" strike="noStrike">
                <a:solidFill>
                  <a:srgbClr val="c8c8c8"/>
                </a:solidFill>
                <a:latin typeface="Calibri"/>
              </a:rPr>
              <a:t>24/11/24</a:t>
            </a:fld>
            <a:endParaRPr b="0" lang="en-GB" sz="1000" spc="-1" strike="noStrike">
              <a:latin typeface="Times New Roman"/>
            </a:endParaRPr>
          </a:p>
        </p:txBody>
      </p:sp>
      <p:sp>
        <p:nvSpPr>
          <p:cNvPr id="8" name="Rectangle 11"/>
          <p:cNvSpPr/>
          <p:nvPr/>
        </p:nvSpPr>
        <p:spPr>
          <a:xfrm>
            <a:off x="0" y="4645800"/>
            <a:ext cx="9143640" cy="27000"/>
          </a:xfrm>
          <a:prstGeom prst="rect">
            <a:avLst/>
          </a:prstGeom>
          <a:solidFill>
            <a:srgbClr val="8c7b70"/>
          </a:solidFill>
          <a:ln w="25560">
            <a:noFill/>
          </a:ln>
        </p:spPr>
        <p:style>
          <a:lnRef idx="0"/>
          <a:fillRef idx="0"/>
          <a:effectRef idx="0"/>
          <a:fontRef idx="minor"/>
        </p:style>
      </p:sp>
      <p:pic>
        <p:nvPicPr>
          <p:cNvPr id="9" name="Picture 2" descr=""/>
          <p:cNvPicPr/>
          <p:nvPr/>
        </p:nvPicPr>
        <p:blipFill>
          <a:blip r:embed="rId3"/>
          <a:stretch/>
        </p:blipFill>
        <p:spPr>
          <a:xfrm>
            <a:off x="7572240" y="5950440"/>
            <a:ext cx="1478160" cy="835920"/>
          </a:xfrm>
          <a:prstGeom prst="rect">
            <a:avLst/>
          </a:prstGeom>
          <a:ln w="9360">
            <a:noFill/>
          </a:ln>
        </p:spPr>
      </p:pic>
      <p:sp>
        <p:nvSpPr>
          <p:cNvPr id="10"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GB" sz="1600" spc="-1" strike="noStrike">
                <a:solidFill>
                  <a:srgbClr val="000000"/>
                </a:solidFill>
                <a:latin typeface="Calibri"/>
              </a:rPr>
              <a:t>Click to edit the outline text format</a:t>
            </a:r>
            <a:endParaRPr b="0" lang="en-GB" sz="16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GB" sz="1400" spc="-1" strike="noStrike">
                <a:solidFill>
                  <a:srgbClr val="000000"/>
                </a:solidFill>
                <a:latin typeface="Calibri"/>
              </a:rPr>
              <a:t>Second Outline Level</a:t>
            </a:r>
            <a:endParaRPr b="0" lang="en-GB" sz="1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GB" sz="1100" spc="-1" strike="noStrike">
                <a:solidFill>
                  <a:srgbClr val="000000"/>
                </a:solidFill>
                <a:latin typeface="Calibri"/>
              </a:rPr>
              <a:t>Third Outline Level</a:t>
            </a:r>
            <a:endParaRPr b="0" lang="en-GB" sz="11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GB" sz="1100" spc="-1" strike="noStrike">
                <a:solidFill>
                  <a:srgbClr val="000000"/>
                </a:solidFill>
                <a:latin typeface="Calibri"/>
              </a:rPr>
              <a:t>Fourth Outline Level</a:t>
            </a:r>
            <a:endParaRPr b="0" lang="en-GB" sz="11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GB" sz="2000" spc="-1" strike="noStrike">
                <a:solidFill>
                  <a:srgbClr val="000000"/>
                </a:solidFill>
                <a:latin typeface="Calibri"/>
              </a:rPr>
              <a:t>Fifth Outline Level</a:t>
            </a:r>
            <a:endParaRPr b="0" lang="en-GB"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GB" sz="2000" spc="-1" strike="noStrike">
                <a:solidFill>
                  <a:srgbClr val="000000"/>
                </a:solidFill>
                <a:latin typeface="Calibri"/>
              </a:rPr>
              <a:t>Sixth Outline Level</a:t>
            </a:r>
            <a:endParaRPr b="0" lang="en-GB"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n-GB" sz="2000" spc="-1" strike="noStrike">
                <a:solidFill>
                  <a:srgbClr val="000000"/>
                </a:solidFill>
                <a:latin typeface="Calibri"/>
              </a:rPr>
              <a:t>Seventh Outline Level</a:t>
            </a:r>
            <a:endParaRPr b="0" lang="en-GB"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7" name="Rectangle 10"/>
          <p:cNvSpPr/>
          <p:nvPr/>
        </p:nvSpPr>
        <p:spPr>
          <a:xfrm>
            <a:off x="0" y="0"/>
            <a:ext cx="75960" cy="6857640"/>
          </a:xfrm>
          <a:prstGeom prst="rect">
            <a:avLst/>
          </a:prstGeom>
          <a:solidFill>
            <a:srgbClr val="8c7b70"/>
          </a:solidFill>
          <a:ln w="25560">
            <a:noFill/>
          </a:ln>
        </p:spPr>
        <p:style>
          <a:lnRef idx="0"/>
          <a:fillRef idx="0"/>
          <a:effectRef idx="0"/>
          <a:fontRef idx="minor"/>
        </p:style>
      </p:sp>
      <p:pic>
        <p:nvPicPr>
          <p:cNvPr id="48" name="Picture 2" descr=""/>
          <p:cNvPicPr/>
          <p:nvPr/>
        </p:nvPicPr>
        <p:blipFill>
          <a:blip r:embed="rId2"/>
          <a:stretch/>
        </p:blipFill>
        <p:spPr>
          <a:xfrm>
            <a:off x="7590240" y="6286680"/>
            <a:ext cx="883800" cy="499680"/>
          </a:xfrm>
          <a:prstGeom prst="rect">
            <a:avLst/>
          </a:prstGeom>
          <a:ln w="9360">
            <a:noFill/>
          </a:ln>
        </p:spPr>
      </p:pic>
      <p:sp>
        <p:nvSpPr>
          <p:cNvPr id="49" name="PlaceHolder 1"/>
          <p:cNvSpPr>
            <a:spLocks noGrp="1"/>
          </p:cNvSpPr>
          <p:nvPr>
            <p:ph type="title"/>
          </p:nvPr>
        </p:nvSpPr>
        <p:spPr>
          <a:xfrm>
            <a:off x="8610480" y="380880"/>
            <a:ext cx="533160" cy="5866920"/>
          </a:xfrm>
          <a:prstGeom prst="rect">
            <a:avLst/>
          </a:prstGeom>
          <a:noFill/>
          <a:ln w="0">
            <a:noFill/>
          </a:ln>
        </p:spPr>
        <p:txBody>
          <a:bodyPr lIns="90000" rIns="90000" tIns="45000" bIns="45000" anchor="ctr">
            <a:noAutofit/>
          </a:bodyPr>
          <a:p>
            <a:pPr>
              <a:lnSpc>
                <a:spcPct val="100000"/>
              </a:lnSpc>
              <a:buNone/>
            </a:pPr>
            <a:r>
              <a:rPr b="0" lang="en-GB" sz="2400" spc="-1" strike="noStrike" cap="small">
                <a:solidFill>
                  <a:srgbClr val="ffffff"/>
                </a:solidFill>
                <a:latin typeface="Calibri"/>
              </a:rPr>
              <a:t>Click to edit Master title style</a:t>
            </a:r>
            <a:endParaRPr b="0" lang="en-GB" sz="2400" spc="-1" strike="noStrike">
              <a:solidFill>
                <a:srgbClr val="000000"/>
              </a:solidFill>
              <a:latin typeface="Calibri"/>
            </a:endParaRPr>
          </a:p>
        </p:txBody>
      </p:sp>
      <p:sp>
        <p:nvSpPr>
          <p:cNvPr id="50" name="PlaceHolder 2"/>
          <p:cNvSpPr>
            <a:spLocks noGrp="1"/>
          </p:cNvSpPr>
          <p:nvPr>
            <p:ph type="body"/>
          </p:nvPr>
        </p:nvSpPr>
        <p:spPr>
          <a:xfrm>
            <a:off x="304920" y="380880"/>
            <a:ext cx="8076960" cy="333000"/>
          </a:xfrm>
          <a:prstGeom prst="rect">
            <a:avLst/>
          </a:prstGeom>
          <a:solidFill>
            <a:srgbClr val="0000ff"/>
          </a:solidFill>
          <a:ln w="0">
            <a:noFill/>
          </a:ln>
        </p:spPr>
        <p:txBody>
          <a:bodyPr lIns="90000" rIns="90000" tIns="45000" bIns="45000" anchor="t">
            <a:noAutofit/>
          </a:bodyPr>
          <a:p>
            <a:pPr marL="432000" indent="-324000">
              <a:spcBef>
                <a:spcPts val="1417"/>
              </a:spcBef>
              <a:buClr>
                <a:srgbClr val="000000"/>
              </a:buClr>
              <a:buSzPct val="45000"/>
              <a:buFont typeface="Wingdings" charset="2"/>
              <a:buChar char=""/>
            </a:pPr>
            <a:r>
              <a:rPr b="1" lang="en-GB" sz="1600" spc="-1" strike="noStrike">
                <a:solidFill>
                  <a:srgbClr val="ffffff"/>
                </a:solidFill>
                <a:latin typeface="Calibri"/>
              </a:rPr>
              <a:t>Click to edit the outline text format</a:t>
            </a:r>
            <a:endParaRPr b="0" lang="en-GB" sz="16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1" lang="en-GB" sz="1600" spc="-1" strike="noStrike">
                <a:solidFill>
                  <a:srgbClr val="ffffff"/>
                </a:solidFill>
                <a:latin typeface="Calibri"/>
              </a:rPr>
              <a:t>Second Outline Level</a:t>
            </a:r>
            <a:endParaRPr b="0" lang="en-GB" sz="16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1" lang="en-GB" sz="1600" spc="-1" strike="noStrike">
                <a:solidFill>
                  <a:srgbClr val="ffffff"/>
                </a:solidFill>
                <a:latin typeface="Calibri"/>
              </a:rPr>
              <a:t>Third Outline Level</a:t>
            </a:r>
            <a:endParaRPr b="0" lang="en-GB" sz="16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1" lang="en-GB" sz="1600" spc="-1" strike="noStrike">
                <a:solidFill>
                  <a:srgbClr val="ffffff"/>
                </a:solidFill>
                <a:latin typeface="Calibri"/>
              </a:rPr>
              <a:t>Fourth Outline Level</a:t>
            </a:r>
            <a:endParaRPr b="0" lang="en-GB" sz="16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1" lang="en-GB" sz="1600" spc="-1" strike="noStrike">
                <a:solidFill>
                  <a:srgbClr val="ffffff"/>
                </a:solidFill>
                <a:latin typeface="Calibri"/>
              </a:rPr>
              <a:t>Fifth Outline Level</a:t>
            </a:r>
            <a:endParaRPr b="0" lang="en-GB" sz="16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1" lang="en-GB" sz="1600" spc="-1" strike="noStrike">
                <a:solidFill>
                  <a:srgbClr val="ffffff"/>
                </a:solidFill>
                <a:latin typeface="Calibri"/>
              </a:rPr>
              <a:t>Sixth Outline Level</a:t>
            </a:r>
            <a:endParaRPr b="0" lang="en-GB" sz="1600" spc="-1" strike="noStrike">
              <a:solidFill>
                <a:srgbClr val="000000"/>
              </a:solidFill>
              <a:latin typeface="Calibri"/>
            </a:endParaRPr>
          </a:p>
          <a:p>
            <a:pPr lvl="6" marL="3024000" indent="-216000">
              <a:spcBef>
                <a:spcPts val="283"/>
              </a:spcBef>
              <a:buClr>
                <a:srgbClr val="000000"/>
              </a:buClr>
              <a:buSzPct val="45000"/>
              <a:buFont typeface="Wingdings" charset="2"/>
              <a:buChar char=""/>
              <a:tabLst>
                <a:tab algn="l" pos="0"/>
              </a:tabLst>
            </a:pPr>
            <a:r>
              <a:rPr b="1" lang="en-GB" sz="1600" spc="-1" strike="noStrike">
                <a:solidFill>
                  <a:srgbClr val="ffffff"/>
                </a:solidFill>
                <a:latin typeface="Calibri"/>
              </a:rPr>
              <a:t>Seventh Outline LevelClick to add heading</a:t>
            </a:r>
            <a:endParaRPr b="0" lang="en-GB" sz="1600" spc="-1" strike="noStrike">
              <a:solidFill>
                <a:srgbClr val="000000"/>
              </a:solidFill>
              <a:latin typeface="Calibri"/>
            </a:endParaRPr>
          </a:p>
        </p:txBody>
      </p:sp>
      <p:sp>
        <p:nvSpPr>
          <p:cNvPr id="51" name="PlaceHolder 3"/>
          <p:cNvSpPr>
            <a:spLocks noGrp="1"/>
          </p:cNvSpPr>
          <p:nvPr>
            <p:ph type="body"/>
          </p:nvPr>
        </p:nvSpPr>
        <p:spPr>
          <a:xfrm>
            <a:off x="304920" y="714240"/>
            <a:ext cx="8076960" cy="5533560"/>
          </a:xfrm>
          <a:prstGeom prst="rect">
            <a:avLst/>
          </a:prstGeom>
          <a:noFill/>
          <a:ln w="0">
            <a:noFill/>
          </a:ln>
        </p:spPr>
        <p:txBody>
          <a:bodyPr lIns="90000" rIns="90000" tIns="45000" bIns="45000" anchor="t">
            <a:noAutofit/>
          </a:bodyPr>
          <a:p>
            <a:pPr marL="432000" indent="-324000">
              <a:spcBef>
                <a:spcPts val="1417"/>
              </a:spcBef>
              <a:buClr>
                <a:srgbClr val="000000"/>
              </a:buClr>
              <a:buSzPct val="45000"/>
              <a:buFont typeface="Wingdings" charset="2"/>
              <a:buChar char=""/>
            </a:pPr>
            <a:r>
              <a:rPr b="0" lang="en-GB" sz="1600" spc="-1" strike="noStrike">
                <a:solidFill>
                  <a:srgbClr val="000000"/>
                </a:solidFill>
                <a:latin typeface="Calibri"/>
              </a:rPr>
              <a:t>Click to edit the outline text format</a:t>
            </a:r>
            <a:endParaRPr b="0" lang="en-GB" sz="16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GB" sz="1600" spc="-1" strike="noStrike">
                <a:solidFill>
                  <a:srgbClr val="000000"/>
                </a:solidFill>
                <a:latin typeface="Calibri"/>
              </a:rPr>
              <a:t>Second Outline Level</a:t>
            </a:r>
            <a:endParaRPr b="0" lang="en-GB" sz="16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GB" sz="1600" spc="-1" strike="noStrike">
                <a:solidFill>
                  <a:srgbClr val="000000"/>
                </a:solidFill>
                <a:latin typeface="Calibri"/>
              </a:rPr>
              <a:t>Third Outline Level</a:t>
            </a:r>
            <a:endParaRPr b="0" lang="en-GB" sz="16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GB" sz="1600" spc="-1" strike="noStrike">
                <a:solidFill>
                  <a:srgbClr val="000000"/>
                </a:solidFill>
                <a:latin typeface="Calibri"/>
              </a:rPr>
              <a:t>Fourth Outline Level</a:t>
            </a:r>
            <a:endParaRPr b="0" lang="en-GB" sz="16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GB" sz="1600" spc="-1" strike="noStrike">
                <a:solidFill>
                  <a:srgbClr val="000000"/>
                </a:solidFill>
                <a:latin typeface="Calibri"/>
              </a:rPr>
              <a:t>Fifth Outline Level</a:t>
            </a:r>
            <a:endParaRPr b="0" lang="en-GB" sz="16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GB" sz="1600" spc="-1" strike="noStrike">
                <a:solidFill>
                  <a:srgbClr val="000000"/>
                </a:solidFill>
                <a:latin typeface="Calibri"/>
              </a:rPr>
              <a:t>Sixth Outline Level</a:t>
            </a:r>
            <a:endParaRPr b="0" lang="en-GB" sz="1600" spc="-1" strike="noStrike">
              <a:solidFill>
                <a:srgbClr val="000000"/>
              </a:solidFill>
              <a:latin typeface="Calibri"/>
            </a:endParaRPr>
          </a:p>
          <a:p>
            <a:pPr>
              <a:lnSpc>
                <a:spcPct val="100000"/>
              </a:lnSpc>
              <a:spcBef>
                <a:spcPts val="320"/>
              </a:spcBef>
              <a:buNone/>
              <a:tabLst>
                <a:tab algn="l" pos="0"/>
              </a:tabLst>
            </a:pPr>
            <a:r>
              <a:rPr b="0" lang="en-GB" sz="1600" spc="-1" strike="noStrike">
                <a:solidFill>
                  <a:srgbClr val="000000"/>
                </a:solidFill>
                <a:latin typeface="Calibri"/>
              </a:rPr>
              <a:t>Seventh Outline LevelClick to edit Master text styles</a:t>
            </a:r>
            <a:endParaRPr b="0" lang="en-GB" sz="1600" spc="-1" strike="noStrike">
              <a:solidFill>
                <a:srgbClr val="000000"/>
              </a:solidFill>
              <a:latin typeface="Calibri"/>
            </a:endParaRPr>
          </a:p>
          <a:p>
            <a:r>
              <a:rPr b="0" lang="en-GB" sz="1600" spc="-1" strike="noStrike">
                <a:solidFill>
                  <a:srgbClr val="000000"/>
                </a:solidFill>
                <a:latin typeface="Calibri"/>
              </a:rPr>
              <a:t>Second level</a:t>
            </a:r>
            <a:endParaRPr b="0" lang="en-GB" sz="1600" spc="-1" strike="noStrike">
              <a:solidFill>
                <a:srgbClr val="000000"/>
              </a:solidFill>
              <a:latin typeface="Calibri"/>
            </a:endParaRPr>
          </a:p>
          <a:p>
            <a:r>
              <a:rPr b="0" lang="en-GB" sz="1400" spc="-1" strike="noStrike">
                <a:solidFill>
                  <a:srgbClr val="000000"/>
                </a:solidFill>
                <a:latin typeface="Calibri"/>
              </a:rPr>
              <a:t>Third level</a:t>
            </a:r>
            <a:endParaRPr b="0" lang="en-GB" sz="1400" spc="-1" strike="noStrike">
              <a:solidFill>
                <a:srgbClr val="000000"/>
              </a:solidFill>
              <a:latin typeface="Calibri"/>
            </a:endParaRPr>
          </a:p>
          <a:p>
            <a:r>
              <a:rPr b="0" lang="en-GB" sz="1100" spc="-1" strike="noStrike">
                <a:solidFill>
                  <a:srgbClr val="000000"/>
                </a:solidFill>
                <a:latin typeface="Calibri"/>
              </a:rPr>
              <a:t>Fourth level</a:t>
            </a:r>
            <a:endParaRPr b="0" lang="en-GB" sz="1100" spc="-1" strike="noStrike">
              <a:solidFill>
                <a:srgbClr val="000000"/>
              </a:solidFill>
              <a:latin typeface="Calibri"/>
            </a:endParaRPr>
          </a:p>
          <a:p>
            <a:r>
              <a:rPr b="0" lang="en-GB" sz="1100" spc="-1" strike="noStrike">
                <a:solidFill>
                  <a:srgbClr val="000000"/>
                </a:solidFill>
                <a:latin typeface="Calibri"/>
              </a:rPr>
              <a:t>Fifth level</a:t>
            </a:r>
            <a:endParaRPr b="0" lang="en-GB" sz="1100" spc="-1" strike="noStrike">
              <a:solidFill>
                <a:srgbClr val="000000"/>
              </a:solidFill>
              <a:latin typeface="Calibri"/>
            </a:endParaRPr>
          </a:p>
        </p:txBody>
      </p:sp>
      <p:sp>
        <p:nvSpPr>
          <p:cNvPr id="52" name="PlaceHolder 4"/>
          <p:cNvSpPr>
            <a:spLocks noGrp="1"/>
          </p:cNvSpPr>
          <p:nvPr>
            <p:ph type="dt" idx="4"/>
          </p:nvPr>
        </p:nvSpPr>
        <p:spPr>
          <a:xfrm>
            <a:off x="7010280" y="76320"/>
            <a:ext cx="1371240" cy="228240"/>
          </a:xfrm>
          <a:prstGeom prst="rect">
            <a:avLst/>
          </a:prstGeom>
          <a:noFill/>
          <a:ln w="0">
            <a:noFill/>
          </a:ln>
        </p:spPr>
        <p:txBody>
          <a:bodyPr lIns="90000" rIns="90000" tIns="45000" bIns="45000" anchor="t">
            <a:noAutofit/>
          </a:bodyPr>
          <a:lstStyle>
            <a:lvl1pPr algn="r">
              <a:lnSpc>
                <a:spcPct val="100000"/>
              </a:lnSpc>
              <a:buNone/>
              <a:defRPr b="0" lang="en-GB" sz="1000" spc="-1" strike="noStrike">
                <a:solidFill>
                  <a:srgbClr val="a1a1a1"/>
                </a:solidFill>
                <a:latin typeface="Calibri"/>
              </a:defRPr>
            </a:lvl1pPr>
          </a:lstStyle>
          <a:p>
            <a:pPr algn="r">
              <a:lnSpc>
                <a:spcPct val="100000"/>
              </a:lnSpc>
              <a:buNone/>
            </a:pPr>
            <a:fld id="{572F7659-E335-4368-95A7-0DB0A8B2E6F4}" type="datetime">
              <a:rPr b="0" lang="en-GB" sz="1000" spc="-1" strike="noStrike">
                <a:solidFill>
                  <a:srgbClr val="a1a1a1"/>
                </a:solidFill>
                <a:latin typeface="Calibri"/>
              </a:rPr>
              <a:t>24/11/24</a:t>
            </a:fld>
            <a:endParaRPr b="0" lang="en-GB" sz="1000" spc="-1" strike="noStrike">
              <a:latin typeface="Times New Roman"/>
            </a:endParaRPr>
          </a:p>
        </p:txBody>
      </p:sp>
      <p:sp>
        <p:nvSpPr>
          <p:cNvPr id="53" name="PlaceHolder 5"/>
          <p:cNvSpPr>
            <a:spLocks noGrp="1"/>
          </p:cNvSpPr>
          <p:nvPr>
            <p:ph type="sldNum" idx="5"/>
          </p:nvPr>
        </p:nvSpPr>
        <p:spPr>
          <a:xfrm>
            <a:off x="6504480" y="6473880"/>
            <a:ext cx="990360" cy="304560"/>
          </a:xfrm>
          <a:prstGeom prst="rect">
            <a:avLst/>
          </a:prstGeom>
          <a:noFill/>
          <a:ln w="0">
            <a:noFill/>
          </a:ln>
        </p:spPr>
        <p:txBody>
          <a:bodyPr lIns="90000" rIns="90000" tIns="45000" bIns="45000" anchor="ctr">
            <a:noAutofit/>
          </a:bodyPr>
          <a:lstStyle>
            <a:lvl1pPr algn="r">
              <a:lnSpc>
                <a:spcPct val="100000"/>
              </a:lnSpc>
              <a:buNone/>
              <a:defRPr b="0" lang="en-GB" sz="1000" spc="-1" strike="noStrike">
                <a:solidFill>
                  <a:srgbClr val="000000"/>
                </a:solidFill>
                <a:latin typeface="Calibri"/>
              </a:defRPr>
            </a:lvl1pPr>
          </a:lstStyle>
          <a:p>
            <a:pPr algn="r">
              <a:lnSpc>
                <a:spcPct val="100000"/>
              </a:lnSpc>
              <a:buNone/>
            </a:pPr>
            <a:fld id="{CEDB9187-5001-4DBC-9BDB-4E72B8F2E064}" type="slidenum">
              <a:rPr b="0" lang="en-GB" sz="1000" spc="-1" strike="noStrike">
                <a:solidFill>
                  <a:srgbClr val="000000"/>
                </a:solidFill>
                <a:latin typeface="Calibri"/>
              </a:rPr>
              <a:t>&lt;number&gt;</a:t>
            </a:fld>
            <a:endParaRPr b="0" lang="en-GB" sz="1000" spc="-1" strike="noStrike">
              <a:latin typeface="Times New Roman"/>
            </a:endParaRPr>
          </a:p>
        </p:txBody>
      </p:sp>
      <p:sp>
        <p:nvSpPr>
          <p:cNvPr id="54" name="PlaceHolder 6"/>
          <p:cNvSpPr>
            <a:spLocks noGrp="1"/>
          </p:cNvSpPr>
          <p:nvPr>
            <p:ph type="ftr" idx="6"/>
          </p:nvPr>
        </p:nvSpPr>
        <p:spPr>
          <a:xfrm>
            <a:off x="2705040" y="6477120"/>
            <a:ext cx="3733560" cy="304560"/>
          </a:xfrm>
          <a:prstGeom prst="rect">
            <a:avLst/>
          </a:prstGeom>
          <a:noFill/>
          <a:ln w="0">
            <a:noFill/>
          </a:ln>
        </p:spPr>
        <p:txBody>
          <a:bodyPr lIns="90000" rIns="90000" tIns="45000" bIns="45000" anchor="ctr">
            <a:noAutofit/>
          </a:bodyPr>
          <a:lstStyle>
            <a:lvl1pPr>
              <a:defRPr b="0" lang="en-GB" sz="2400" spc="-1" strike="noStrike">
                <a:latin typeface="Times New Roman"/>
              </a:defRPr>
            </a:lvl1pPr>
          </a:lstStyle>
          <a:p>
            <a:endParaRPr b="0" lang="en-GB" sz="2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1" name="Rectangle 10"/>
          <p:cNvSpPr/>
          <p:nvPr/>
        </p:nvSpPr>
        <p:spPr>
          <a:xfrm>
            <a:off x="0" y="0"/>
            <a:ext cx="75960" cy="6857640"/>
          </a:xfrm>
          <a:prstGeom prst="rect">
            <a:avLst/>
          </a:prstGeom>
          <a:solidFill>
            <a:srgbClr val="8c7b70"/>
          </a:solidFill>
          <a:ln w="25560">
            <a:noFill/>
          </a:ln>
        </p:spPr>
        <p:style>
          <a:lnRef idx="0"/>
          <a:fillRef idx="0"/>
          <a:effectRef idx="0"/>
          <a:fontRef idx="minor"/>
        </p:style>
      </p:sp>
      <p:pic>
        <p:nvPicPr>
          <p:cNvPr id="92" name="Picture 2" descr=""/>
          <p:cNvPicPr/>
          <p:nvPr/>
        </p:nvPicPr>
        <p:blipFill>
          <a:blip r:embed="rId2"/>
          <a:stretch/>
        </p:blipFill>
        <p:spPr>
          <a:xfrm>
            <a:off x="7590240" y="6286680"/>
            <a:ext cx="883800" cy="499680"/>
          </a:xfrm>
          <a:prstGeom prst="rect">
            <a:avLst/>
          </a:prstGeom>
          <a:ln w="9360">
            <a:noFill/>
          </a:ln>
        </p:spPr>
      </p:pic>
      <p:sp>
        <p:nvSpPr>
          <p:cNvPr id="93" name="PlaceHolder 1"/>
          <p:cNvSpPr>
            <a:spLocks noGrp="1"/>
          </p:cNvSpPr>
          <p:nvPr>
            <p:ph type="title"/>
          </p:nvPr>
        </p:nvSpPr>
        <p:spPr>
          <a:xfrm>
            <a:off x="8610480" y="380880"/>
            <a:ext cx="533160" cy="5866920"/>
          </a:xfrm>
          <a:prstGeom prst="rect">
            <a:avLst/>
          </a:prstGeom>
          <a:noFill/>
          <a:ln w="0">
            <a:noFill/>
          </a:ln>
        </p:spPr>
        <p:txBody>
          <a:bodyPr lIns="90000" rIns="90000" tIns="45000" bIns="45000" anchor="ctr">
            <a:noAutofit/>
          </a:bodyPr>
          <a:p>
            <a:pPr>
              <a:lnSpc>
                <a:spcPct val="100000"/>
              </a:lnSpc>
              <a:buNone/>
            </a:pPr>
            <a:r>
              <a:rPr b="0" lang="en-GB" sz="2400" spc="-1" strike="noStrike" cap="small">
                <a:solidFill>
                  <a:srgbClr val="ffffff"/>
                </a:solidFill>
                <a:latin typeface="Calibri"/>
              </a:rPr>
              <a:t>Click to edit Master title style</a:t>
            </a:r>
            <a:endParaRPr b="0" lang="en-GB" sz="2400" spc="-1" strike="noStrike">
              <a:solidFill>
                <a:srgbClr val="000000"/>
              </a:solidFill>
              <a:latin typeface="Calibri"/>
            </a:endParaRPr>
          </a:p>
        </p:txBody>
      </p:sp>
      <p:sp>
        <p:nvSpPr>
          <p:cNvPr id="94" name="PlaceHolder 2"/>
          <p:cNvSpPr>
            <a:spLocks noGrp="1"/>
          </p:cNvSpPr>
          <p:nvPr>
            <p:ph type="body"/>
          </p:nvPr>
        </p:nvSpPr>
        <p:spPr>
          <a:xfrm>
            <a:off x="304920" y="380880"/>
            <a:ext cx="8076960" cy="333000"/>
          </a:xfrm>
          <a:prstGeom prst="rect">
            <a:avLst/>
          </a:prstGeom>
          <a:solidFill>
            <a:srgbClr val="0000ff"/>
          </a:solidFill>
          <a:ln w="0">
            <a:noFill/>
          </a:ln>
        </p:spPr>
        <p:txBody>
          <a:bodyPr lIns="90000" rIns="90000" tIns="45000" bIns="45000" anchor="t">
            <a:noAutofit/>
          </a:bodyPr>
          <a:p>
            <a:pPr marL="432000" indent="-324000">
              <a:spcBef>
                <a:spcPts val="1417"/>
              </a:spcBef>
              <a:buClr>
                <a:srgbClr val="000000"/>
              </a:buClr>
              <a:buSzPct val="45000"/>
              <a:buFont typeface="Wingdings" charset="2"/>
              <a:buChar char=""/>
            </a:pPr>
            <a:r>
              <a:rPr b="1" lang="en-GB" sz="1600" spc="-1" strike="noStrike">
                <a:solidFill>
                  <a:srgbClr val="ffffff"/>
                </a:solidFill>
                <a:latin typeface="Calibri"/>
              </a:rPr>
              <a:t>Click to edit the outline text format</a:t>
            </a:r>
            <a:endParaRPr b="0" lang="en-GB" sz="16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1" lang="en-GB" sz="1600" spc="-1" strike="noStrike">
                <a:solidFill>
                  <a:srgbClr val="ffffff"/>
                </a:solidFill>
                <a:latin typeface="Calibri"/>
              </a:rPr>
              <a:t>Second Outline Level</a:t>
            </a:r>
            <a:endParaRPr b="0" lang="en-GB" sz="16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1" lang="en-GB" sz="1600" spc="-1" strike="noStrike">
                <a:solidFill>
                  <a:srgbClr val="ffffff"/>
                </a:solidFill>
                <a:latin typeface="Calibri"/>
              </a:rPr>
              <a:t>Third Outline Level</a:t>
            </a:r>
            <a:endParaRPr b="0" lang="en-GB" sz="16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1" lang="en-GB" sz="1600" spc="-1" strike="noStrike">
                <a:solidFill>
                  <a:srgbClr val="ffffff"/>
                </a:solidFill>
                <a:latin typeface="Calibri"/>
              </a:rPr>
              <a:t>Fourth Outline Level</a:t>
            </a:r>
            <a:endParaRPr b="0" lang="en-GB" sz="16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1" lang="en-GB" sz="1600" spc="-1" strike="noStrike">
                <a:solidFill>
                  <a:srgbClr val="ffffff"/>
                </a:solidFill>
                <a:latin typeface="Calibri"/>
              </a:rPr>
              <a:t>Fifth Outline Level</a:t>
            </a:r>
            <a:endParaRPr b="0" lang="en-GB" sz="16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1" lang="en-GB" sz="1600" spc="-1" strike="noStrike">
                <a:solidFill>
                  <a:srgbClr val="ffffff"/>
                </a:solidFill>
                <a:latin typeface="Calibri"/>
              </a:rPr>
              <a:t>Sixth Outline Level</a:t>
            </a:r>
            <a:endParaRPr b="0" lang="en-GB" sz="1600" spc="-1" strike="noStrike">
              <a:solidFill>
                <a:srgbClr val="000000"/>
              </a:solidFill>
              <a:latin typeface="Calibri"/>
            </a:endParaRPr>
          </a:p>
          <a:p>
            <a:pPr lvl="6" marL="3024000" indent="-216000">
              <a:spcBef>
                <a:spcPts val="283"/>
              </a:spcBef>
              <a:buClr>
                <a:srgbClr val="000000"/>
              </a:buClr>
              <a:buSzPct val="45000"/>
              <a:buFont typeface="Wingdings" charset="2"/>
              <a:buChar char=""/>
              <a:tabLst>
                <a:tab algn="l" pos="0"/>
              </a:tabLst>
            </a:pPr>
            <a:r>
              <a:rPr b="1" lang="en-GB" sz="1600" spc="-1" strike="noStrike">
                <a:solidFill>
                  <a:srgbClr val="ffffff"/>
                </a:solidFill>
                <a:latin typeface="Calibri"/>
              </a:rPr>
              <a:t>Seventh Outline LevelClick to add heading</a:t>
            </a:r>
            <a:endParaRPr b="0" lang="en-GB" sz="1600" spc="-1" strike="noStrike">
              <a:solidFill>
                <a:srgbClr val="000000"/>
              </a:solidFill>
              <a:latin typeface="Calibri"/>
            </a:endParaRPr>
          </a:p>
        </p:txBody>
      </p:sp>
      <p:sp>
        <p:nvSpPr>
          <p:cNvPr id="95" name="PlaceHolder 3"/>
          <p:cNvSpPr>
            <a:spLocks noGrp="1"/>
          </p:cNvSpPr>
          <p:nvPr>
            <p:ph type="body"/>
          </p:nvPr>
        </p:nvSpPr>
        <p:spPr>
          <a:xfrm>
            <a:off x="304920" y="714240"/>
            <a:ext cx="8076960" cy="5533560"/>
          </a:xfrm>
          <a:prstGeom prst="rect">
            <a:avLst/>
          </a:prstGeom>
          <a:noFill/>
          <a:ln w="0">
            <a:noFill/>
          </a:ln>
        </p:spPr>
        <p:txBody>
          <a:bodyPr lIns="90000" rIns="90000" tIns="45000" bIns="45000" anchor="t">
            <a:noAutofit/>
          </a:bodyPr>
          <a:p>
            <a:pPr marL="432000" indent="-324000">
              <a:spcBef>
                <a:spcPts val="1417"/>
              </a:spcBef>
              <a:buClr>
                <a:srgbClr val="000000"/>
              </a:buClr>
              <a:buSzPct val="45000"/>
              <a:buFont typeface="Wingdings" charset="2"/>
              <a:buChar char=""/>
            </a:pPr>
            <a:r>
              <a:rPr b="0" lang="en-GB" sz="1600" spc="-1" strike="noStrike">
                <a:solidFill>
                  <a:srgbClr val="000000"/>
                </a:solidFill>
                <a:latin typeface="Calibri"/>
              </a:rPr>
              <a:t>Click to edit the outline text format</a:t>
            </a:r>
            <a:endParaRPr b="0" lang="en-GB" sz="16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GB" sz="1600" spc="-1" strike="noStrike">
                <a:solidFill>
                  <a:srgbClr val="000000"/>
                </a:solidFill>
                <a:latin typeface="Calibri"/>
              </a:rPr>
              <a:t>Second Outline Level</a:t>
            </a:r>
            <a:endParaRPr b="0" lang="en-GB" sz="16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GB" sz="1600" spc="-1" strike="noStrike">
                <a:solidFill>
                  <a:srgbClr val="000000"/>
                </a:solidFill>
                <a:latin typeface="Calibri"/>
              </a:rPr>
              <a:t>Third Outline Level</a:t>
            </a:r>
            <a:endParaRPr b="0" lang="en-GB" sz="16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GB" sz="1600" spc="-1" strike="noStrike">
                <a:solidFill>
                  <a:srgbClr val="000000"/>
                </a:solidFill>
                <a:latin typeface="Calibri"/>
              </a:rPr>
              <a:t>Fourth Outline Level</a:t>
            </a:r>
            <a:endParaRPr b="0" lang="en-GB" sz="16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GB" sz="1600" spc="-1" strike="noStrike">
                <a:solidFill>
                  <a:srgbClr val="000000"/>
                </a:solidFill>
                <a:latin typeface="Calibri"/>
              </a:rPr>
              <a:t>Fifth Outline Level</a:t>
            </a:r>
            <a:endParaRPr b="0" lang="en-GB" sz="16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GB" sz="1600" spc="-1" strike="noStrike">
                <a:solidFill>
                  <a:srgbClr val="000000"/>
                </a:solidFill>
                <a:latin typeface="Calibri"/>
              </a:rPr>
              <a:t>Sixth Outline Level</a:t>
            </a:r>
            <a:endParaRPr b="0" lang="en-GB" sz="1600" spc="-1" strike="noStrike">
              <a:solidFill>
                <a:srgbClr val="000000"/>
              </a:solidFill>
              <a:latin typeface="Calibri"/>
            </a:endParaRPr>
          </a:p>
          <a:p>
            <a:pPr>
              <a:lnSpc>
                <a:spcPct val="100000"/>
              </a:lnSpc>
              <a:spcBef>
                <a:spcPts val="320"/>
              </a:spcBef>
              <a:buNone/>
              <a:tabLst>
                <a:tab algn="l" pos="0"/>
              </a:tabLst>
            </a:pPr>
            <a:r>
              <a:rPr b="0" lang="en-GB" sz="1600" spc="-1" strike="noStrike">
                <a:solidFill>
                  <a:srgbClr val="000000"/>
                </a:solidFill>
                <a:latin typeface="Calibri"/>
              </a:rPr>
              <a:t>Seventh Outline LevelClick to edit Master text styles</a:t>
            </a:r>
            <a:endParaRPr b="0" lang="en-GB" sz="1600" spc="-1" strike="noStrike">
              <a:solidFill>
                <a:srgbClr val="000000"/>
              </a:solidFill>
              <a:latin typeface="Calibri"/>
            </a:endParaRPr>
          </a:p>
          <a:p>
            <a:r>
              <a:rPr b="0" lang="en-GB" sz="1600" spc="-1" strike="noStrike">
                <a:solidFill>
                  <a:srgbClr val="000000"/>
                </a:solidFill>
                <a:latin typeface="Calibri"/>
              </a:rPr>
              <a:t>Second level</a:t>
            </a:r>
            <a:endParaRPr b="0" lang="en-GB" sz="1600" spc="-1" strike="noStrike">
              <a:solidFill>
                <a:srgbClr val="000000"/>
              </a:solidFill>
              <a:latin typeface="Calibri"/>
            </a:endParaRPr>
          </a:p>
          <a:p>
            <a:r>
              <a:rPr b="0" lang="en-GB" sz="1400" spc="-1" strike="noStrike">
                <a:solidFill>
                  <a:srgbClr val="000000"/>
                </a:solidFill>
                <a:latin typeface="Calibri"/>
              </a:rPr>
              <a:t>Third level</a:t>
            </a:r>
            <a:endParaRPr b="0" lang="en-GB" sz="1400" spc="-1" strike="noStrike">
              <a:solidFill>
                <a:srgbClr val="000000"/>
              </a:solidFill>
              <a:latin typeface="Calibri"/>
            </a:endParaRPr>
          </a:p>
          <a:p>
            <a:r>
              <a:rPr b="0" lang="en-GB" sz="1100" spc="-1" strike="noStrike">
                <a:solidFill>
                  <a:srgbClr val="000000"/>
                </a:solidFill>
                <a:latin typeface="Calibri"/>
              </a:rPr>
              <a:t>Fourth level</a:t>
            </a:r>
            <a:endParaRPr b="0" lang="en-GB" sz="1100" spc="-1" strike="noStrike">
              <a:solidFill>
                <a:srgbClr val="000000"/>
              </a:solidFill>
              <a:latin typeface="Calibri"/>
            </a:endParaRPr>
          </a:p>
          <a:p>
            <a:r>
              <a:rPr b="0" lang="en-GB" sz="1100" spc="-1" strike="noStrike">
                <a:solidFill>
                  <a:srgbClr val="000000"/>
                </a:solidFill>
                <a:latin typeface="Calibri"/>
              </a:rPr>
              <a:t>Fifth level</a:t>
            </a:r>
            <a:endParaRPr b="0" lang="en-GB" sz="1100" spc="-1" strike="noStrike">
              <a:solidFill>
                <a:srgbClr val="000000"/>
              </a:solidFill>
              <a:latin typeface="Calibri"/>
            </a:endParaRPr>
          </a:p>
        </p:txBody>
      </p:sp>
      <p:sp>
        <p:nvSpPr>
          <p:cNvPr id="96" name="PlaceHolder 4"/>
          <p:cNvSpPr>
            <a:spLocks noGrp="1"/>
          </p:cNvSpPr>
          <p:nvPr>
            <p:ph type="dt" idx="7"/>
          </p:nvPr>
        </p:nvSpPr>
        <p:spPr>
          <a:xfrm>
            <a:off x="7010280" y="76320"/>
            <a:ext cx="1371240" cy="228240"/>
          </a:xfrm>
          <a:prstGeom prst="rect">
            <a:avLst/>
          </a:prstGeom>
          <a:noFill/>
          <a:ln w="0">
            <a:noFill/>
          </a:ln>
        </p:spPr>
        <p:txBody>
          <a:bodyPr lIns="90000" rIns="90000" tIns="45000" bIns="45000" anchor="t">
            <a:noAutofit/>
          </a:bodyPr>
          <a:lstStyle>
            <a:lvl1pPr algn="r">
              <a:lnSpc>
                <a:spcPct val="100000"/>
              </a:lnSpc>
              <a:buNone/>
              <a:defRPr b="0" lang="en-GB" sz="1000" spc="-1" strike="noStrike">
                <a:solidFill>
                  <a:srgbClr val="a1a1a1"/>
                </a:solidFill>
                <a:latin typeface="Calibri"/>
              </a:defRPr>
            </a:lvl1pPr>
          </a:lstStyle>
          <a:p>
            <a:pPr algn="r">
              <a:lnSpc>
                <a:spcPct val="100000"/>
              </a:lnSpc>
              <a:buNone/>
            </a:pPr>
            <a:fld id="{419C2136-857E-49C4-ACC2-00E0AD76F3DB}" type="datetime">
              <a:rPr b="0" lang="en-GB" sz="1000" spc="-1" strike="noStrike">
                <a:solidFill>
                  <a:srgbClr val="a1a1a1"/>
                </a:solidFill>
                <a:latin typeface="Calibri"/>
              </a:rPr>
              <a:t>24/11/24</a:t>
            </a:fld>
            <a:endParaRPr b="0" lang="en-GB" sz="1000" spc="-1" strike="noStrike">
              <a:latin typeface="Times New Roman"/>
            </a:endParaRPr>
          </a:p>
        </p:txBody>
      </p:sp>
      <p:sp>
        <p:nvSpPr>
          <p:cNvPr id="97" name="PlaceHolder 5"/>
          <p:cNvSpPr>
            <a:spLocks noGrp="1"/>
          </p:cNvSpPr>
          <p:nvPr>
            <p:ph type="sldNum" idx="8"/>
          </p:nvPr>
        </p:nvSpPr>
        <p:spPr>
          <a:xfrm>
            <a:off x="6504480" y="6473880"/>
            <a:ext cx="990360" cy="304560"/>
          </a:xfrm>
          <a:prstGeom prst="rect">
            <a:avLst/>
          </a:prstGeom>
          <a:noFill/>
          <a:ln w="0">
            <a:noFill/>
          </a:ln>
        </p:spPr>
        <p:txBody>
          <a:bodyPr lIns="90000" rIns="90000" tIns="45000" bIns="45000" anchor="ctr">
            <a:noAutofit/>
          </a:bodyPr>
          <a:lstStyle>
            <a:lvl1pPr algn="r">
              <a:lnSpc>
                <a:spcPct val="100000"/>
              </a:lnSpc>
              <a:buNone/>
              <a:defRPr b="0" lang="en-GB" sz="1000" spc="-1" strike="noStrike">
                <a:solidFill>
                  <a:srgbClr val="000000"/>
                </a:solidFill>
                <a:latin typeface="Calibri"/>
              </a:defRPr>
            </a:lvl1pPr>
          </a:lstStyle>
          <a:p>
            <a:pPr algn="r">
              <a:lnSpc>
                <a:spcPct val="100000"/>
              </a:lnSpc>
              <a:buNone/>
            </a:pPr>
            <a:fld id="{5C8CD46A-07E6-4CDD-9922-0B0F5EABA18E}" type="slidenum">
              <a:rPr b="0" lang="en-GB" sz="1000" spc="-1" strike="noStrike">
                <a:solidFill>
                  <a:srgbClr val="000000"/>
                </a:solidFill>
                <a:latin typeface="Calibri"/>
              </a:rPr>
              <a:t>&lt;number&gt;</a:t>
            </a:fld>
            <a:endParaRPr b="0" lang="en-GB" sz="1000" spc="-1" strike="noStrike">
              <a:latin typeface="Times New Roman"/>
            </a:endParaRPr>
          </a:p>
        </p:txBody>
      </p:sp>
      <p:sp>
        <p:nvSpPr>
          <p:cNvPr id="98" name="PlaceHolder 6"/>
          <p:cNvSpPr>
            <a:spLocks noGrp="1"/>
          </p:cNvSpPr>
          <p:nvPr>
            <p:ph type="ftr" idx="9"/>
          </p:nvPr>
        </p:nvSpPr>
        <p:spPr>
          <a:xfrm>
            <a:off x="2705040" y="6477120"/>
            <a:ext cx="3733560" cy="304560"/>
          </a:xfrm>
          <a:prstGeom prst="rect">
            <a:avLst/>
          </a:prstGeom>
          <a:noFill/>
          <a:ln w="0">
            <a:noFill/>
          </a:ln>
        </p:spPr>
        <p:txBody>
          <a:bodyPr lIns="90000" rIns="90000" tIns="45000" bIns="45000" anchor="ctr">
            <a:noAutofit/>
          </a:bodyPr>
          <a:lstStyle>
            <a:lvl1pPr>
              <a:defRPr b="0" lang="en-GB" sz="2400" spc="-1" strike="noStrike">
                <a:latin typeface="Times New Roman"/>
              </a:defRPr>
            </a:lvl1pPr>
          </a:lstStyle>
          <a:p>
            <a:endParaRPr b="0" lang="en-GB" sz="2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51.wmf"/><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52.wmf"/><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53.wmf"/><Relationship Id="rId2"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54.jpeg"/><Relationship Id="rId2" Type="http://schemas.openxmlformats.org/officeDocument/2006/relationships/image" Target="../media/image55.png"/><Relationship Id="rId3"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56.wmf"/><Relationship Id="rId2"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57.jpeg"/><Relationship Id="rId2"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58.jpeg"/><Relationship Id="rId2"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59.jpeg"/><Relationship Id="rId2"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5.tif"/><Relationship Id="rId2" Type="http://schemas.openxmlformats.org/officeDocument/2006/relationships/image" Target="../media/image6.wmf"/><Relationship Id="rId3" Type="http://schemas.openxmlformats.org/officeDocument/2006/relationships/image" Target="../media/image7.wmf"/><Relationship Id="rId4" Type="http://schemas.openxmlformats.org/officeDocument/2006/relationships/image" Target="../media/image8.wmf"/><Relationship Id="rId5" Type="http://schemas.openxmlformats.org/officeDocument/2006/relationships/image" Target="../media/image9.tif"/><Relationship Id="rId6" Type="http://schemas.openxmlformats.org/officeDocument/2006/relationships/image" Target="../media/image10.wmf"/><Relationship Id="rId7" Type="http://schemas.openxmlformats.org/officeDocument/2006/relationships/image" Target="../media/image11.wmf"/><Relationship Id="rId8" Type="http://schemas.openxmlformats.org/officeDocument/2006/relationships/image" Target="../media/image12.wmf"/><Relationship Id="rId9" Type="http://schemas.openxmlformats.org/officeDocument/2006/relationships/image" Target="../media/image13.tif"/><Relationship Id="rId10" Type="http://schemas.openxmlformats.org/officeDocument/2006/relationships/image" Target="../media/image14.wmf"/><Relationship Id="rId1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60.jpeg"/><Relationship Id="rId2"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61.jpeg"/><Relationship Id="rId2"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62.jpeg"/><Relationship Id="rId2"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image" Target="../media/image63.jpeg"/><Relationship Id="rId2"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image" Target="../media/image64.jpeg"/><Relationship Id="rId2" Type="http://schemas.openxmlformats.org/officeDocument/2006/relationships/image" Target="../media/image65.tif"/><Relationship Id="rId3" Type="http://schemas.openxmlformats.org/officeDocument/2006/relationships/slideLayout" Target="../slideLayouts/slideLayout25.xml"/>
</Relationships>
</file>

<file path=ppt/slides/_rels/slide25.xml.rels><?xml version="1.0" encoding="UTF-8"?>
<Relationships xmlns="http://schemas.openxmlformats.org/package/2006/relationships"><Relationship Id="rId1" Type="http://schemas.openxmlformats.org/officeDocument/2006/relationships/image" Target="../media/image66.jpeg"/><Relationship Id="rId2" Type="http://schemas.openxmlformats.org/officeDocument/2006/relationships/image" Target="../media/image67.tif"/><Relationship Id="rId3" Type="http://schemas.openxmlformats.org/officeDocument/2006/relationships/slideLayout" Target="../slideLayouts/slideLayout25.xml"/>
</Relationships>
</file>

<file path=ppt/slides/_rels/slide26.xml.rels><?xml version="1.0" encoding="UTF-8"?>
<Relationships xmlns="http://schemas.openxmlformats.org/package/2006/relationships"><Relationship Id="rId1" Type="http://schemas.openxmlformats.org/officeDocument/2006/relationships/image" Target="../media/image68.png"/><Relationship Id="rId2" Type="http://schemas.openxmlformats.org/officeDocument/2006/relationships/image" Target="../media/image69.png"/><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image" Target="../media/image74.png"/><Relationship Id="rId2" Type="http://schemas.openxmlformats.org/officeDocument/2006/relationships/image" Target="../media/image75.png"/><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80.png"/><Relationship Id="rId8" Type="http://schemas.openxmlformats.org/officeDocument/2006/relationships/slideLayout" Target="../slideLayouts/slideLayout13.xml"/>
</Relationships>
</file>

<file path=ppt/slides/_rels/slide28.xml.rels><?xml version="1.0" encoding="UTF-8"?>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image" Target="../media/image87.png"/><Relationship Id="rId2" Type="http://schemas.openxmlformats.org/officeDocument/2006/relationships/image" Target="../media/image88.png"/><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92.png"/><Relationship Id="rId7"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15.tif"/><Relationship Id="rId2" Type="http://schemas.openxmlformats.org/officeDocument/2006/relationships/image" Target="../media/image16.wmf"/><Relationship Id="rId3" Type="http://schemas.openxmlformats.org/officeDocument/2006/relationships/image" Target="../media/image17.wmf"/><Relationship Id="rId4" Type="http://schemas.openxmlformats.org/officeDocument/2006/relationships/image" Target="../media/image18.tif"/><Relationship Id="rId5" Type="http://schemas.openxmlformats.org/officeDocument/2006/relationships/image" Target="../media/image19.wmf"/><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slideLayout" Target="../slideLayouts/slideLayout13.xml"/>
</Relationships>
</file>

<file path=ppt/slides/_rels/slide30.xml.rels><?xml version="1.0" encoding="UTF-8"?>
<Relationships xmlns="http://schemas.openxmlformats.org/package/2006/relationships"><Relationship Id="rId1" Type="http://schemas.openxmlformats.org/officeDocument/2006/relationships/image" Target="../media/image93.png"/><Relationship Id="rId2" Type="http://schemas.openxmlformats.org/officeDocument/2006/relationships/image" Target="../media/image94.png"/><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slideLayout" Target="../slideLayouts/slideLayout13.xml"/>
</Relationships>
</file>

<file path=ppt/slides/_rels/slide31.xml.rels><?xml version="1.0" encoding="UTF-8"?>
<Relationships xmlns="http://schemas.openxmlformats.org/package/2006/relationships"><Relationship Id="rId1" Type="http://schemas.openxmlformats.org/officeDocument/2006/relationships/image" Target="../media/image98.jpeg"/><Relationship Id="rId2" Type="http://schemas.openxmlformats.org/officeDocument/2006/relationships/image" Target="../media/image99.jpeg"/><Relationship Id="rId3" Type="http://schemas.openxmlformats.org/officeDocument/2006/relationships/slideLayout" Target="../slideLayouts/slideLayout13.xml"/>
</Relationships>
</file>

<file path=ppt/slides/_rels/slide32.xml.rels><?xml version="1.0" encoding="UTF-8"?>
<Relationships xmlns="http://schemas.openxmlformats.org/package/2006/relationships"><Relationship Id="rId1" Type="http://schemas.openxmlformats.org/officeDocument/2006/relationships/image" Target="../media/image100.gif"/><Relationship Id="rId2" Type="http://schemas.openxmlformats.org/officeDocument/2006/relationships/slideLayout" Target="../slideLayouts/slideLayout13.xml"/>
</Relationships>
</file>

<file path=ppt/slides/_rels/slide33.xml.rels><?xml version="1.0" encoding="UTF-8"?>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3.xml"/>
</Relationships>
</file>

<file path=ppt/slides/_rels/slide34.xml.rels><?xml version="1.0" encoding="UTF-8"?>
<Relationships xmlns="http://schemas.openxmlformats.org/package/2006/relationships"><Relationship Id="rId1" Type="http://schemas.openxmlformats.org/officeDocument/2006/relationships/image" Target="../media/image102.jpeg"/><Relationship Id="rId2" Type="http://schemas.openxmlformats.org/officeDocument/2006/relationships/image" Target="../media/image103.png"/><Relationship Id="rId3" Type="http://schemas.openxmlformats.org/officeDocument/2006/relationships/image" Target="../media/image104.png"/><Relationship Id="rId4" Type="http://schemas.openxmlformats.org/officeDocument/2006/relationships/slideLayout" Target="../slideLayouts/slideLayout13.xml"/>
</Relationships>
</file>

<file path=ppt/slides/_rels/slide35.xml.rels><?xml version="1.0" encoding="UTF-8"?>
<Relationships xmlns="http://schemas.openxmlformats.org/package/2006/relationships"><Relationship Id="rId1" Type="http://schemas.openxmlformats.org/officeDocument/2006/relationships/image" Target="../media/image105.tif"/><Relationship Id="rId2" Type="http://schemas.openxmlformats.org/officeDocument/2006/relationships/slideLayout" Target="../slideLayouts/slideLayout13.xml"/>
</Relationships>
</file>

<file path=ppt/slides/_rels/slide36.xml.rels><?xml version="1.0" encoding="UTF-8"?>
<Relationships xmlns="http://schemas.openxmlformats.org/package/2006/relationships"><Relationship Id="rId1" Type="http://schemas.openxmlformats.org/officeDocument/2006/relationships/image" Target="../media/image106.wmf"/><Relationship Id="rId2" Type="http://schemas.openxmlformats.org/officeDocument/2006/relationships/slideLayout" Target="../slideLayouts/slideLayout13.xml"/>
</Relationships>
</file>

<file path=ppt/slides/_rels/slide3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8.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39.xml.rels><?xml version="1.0" encoding="UTF-8"?>
<Relationships xmlns="http://schemas.openxmlformats.org/package/2006/relationships"><Relationship Id="rId1" Type="http://schemas.openxmlformats.org/officeDocument/2006/relationships/image" Target="../media/image107.png"/><Relationship Id="rId2" Type="http://schemas.openxmlformats.org/officeDocument/2006/relationships/image" Target="../media/image108.png"/><Relationship Id="rId3" Type="http://schemas.openxmlformats.org/officeDocument/2006/relationships/image" Target="../media/image109.png"/><Relationship Id="rId4"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image" Target="../media/image24.wmf"/><Relationship Id="rId4" Type="http://schemas.openxmlformats.org/officeDocument/2006/relationships/image" Target="../media/image25.wmf"/><Relationship Id="rId5" Type="http://schemas.openxmlformats.org/officeDocument/2006/relationships/image" Target="../media/image26.png"/><Relationship Id="rId6" Type="http://schemas.openxmlformats.org/officeDocument/2006/relationships/slideLayout" Target="../slideLayouts/slideLayout13.xml"/>
</Relationships>
</file>

<file path=ppt/slides/_rels/slide40.xml.rels><?xml version="1.0" encoding="UTF-8"?>
<Relationships xmlns="http://schemas.openxmlformats.org/package/2006/relationships"><Relationship Id="rId1" Type="http://schemas.openxmlformats.org/officeDocument/2006/relationships/image" Target="../media/image110.png"/><Relationship Id="rId2" Type="http://schemas.openxmlformats.org/officeDocument/2006/relationships/image" Target="../media/image111.png"/><Relationship Id="rId3" Type="http://schemas.openxmlformats.org/officeDocument/2006/relationships/slideLayout" Target="../slideLayouts/slideLayout13.xml"/>
</Relationships>
</file>

<file path=ppt/slides/_rels/slide41.xml.rels><?xml version="1.0" encoding="UTF-8"?>
<Relationships xmlns="http://schemas.openxmlformats.org/package/2006/relationships"><Relationship Id="rId1" Type="http://schemas.openxmlformats.org/officeDocument/2006/relationships/image" Target="../media/image112.png"/><Relationship Id="rId2" Type="http://schemas.openxmlformats.org/officeDocument/2006/relationships/image" Target="../media/image113.png"/><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116.png"/><Relationship Id="rId6" Type="http://schemas.openxmlformats.org/officeDocument/2006/relationships/slideLayout" Target="../slideLayouts/slideLayout13.xml"/>
</Relationships>
</file>

<file path=ppt/slides/_rels/slide42.xml.rels><?xml version="1.0" encoding="UTF-8"?>
<Relationships xmlns="http://schemas.openxmlformats.org/package/2006/relationships"><Relationship Id="rId1" Type="http://schemas.openxmlformats.org/officeDocument/2006/relationships/image" Target="../media/image117.png"/><Relationship Id="rId2" Type="http://schemas.openxmlformats.org/officeDocument/2006/relationships/image" Target="../media/image118.png"/><Relationship Id="rId3" Type="http://schemas.openxmlformats.org/officeDocument/2006/relationships/image" Target="../media/image119.png"/><Relationship Id="rId4" Type="http://schemas.openxmlformats.org/officeDocument/2006/relationships/image" Target="../media/image120.png"/><Relationship Id="rId5" Type="http://schemas.openxmlformats.org/officeDocument/2006/relationships/slideLayout" Target="../slideLayouts/slideLayout13.xml"/>
</Relationships>
</file>

<file path=ppt/slides/_rels/slide43.xml.rels><?xml version="1.0" encoding="UTF-8"?>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slideLayout" Target="../slideLayouts/slideLayout13.xml"/>
</Relationships>
</file>

<file path=ppt/slides/_rels/slide44.xml.rels><?xml version="1.0" encoding="UTF-8"?>
<Relationships xmlns="http://schemas.openxmlformats.org/package/2006/relationships"><Relationship Id="rId1" Type="http://schemas.openxmlformats.org/officeDocument/2006/relationships/image" Target="../media/image125.png"/><Relationship Id="rId2" Type="http://schemas.openxmlformats.org/officeDocument/2006/relationships/image" Target="../media/image126.png"/><Relationship Id="rId3" Type="http://schemas.openxmlformats.org/officeDocument/2006/relationships/image" Target="../media/image127.png"/><Relationship Id="rId4" Type="http://schemas.openxmlformats.org/officeDocument/2006/relationships/image" Target="../media/image128.png"/><Relationship Id="rId5" Type="http://schemas.openxmlformats.org/officeDocument/2006/relationships/image" Target="../media/image129.png"/><Relationship Id="rId6" Type="http://schemas.openxmlformats.org/officeDocument/2006/relationships/slideLayout" Target="../slideLayouts/slideLayout13.xml"/>
</Relationships>
</file>

<file path=ppt/slides/_rels/slide45.xml.rels><?xml version="1.0" encoding="UTF-8"?>
<Relationships xmlns="http://schemas.openxmlformats.org/package/2006/relationships"><Relationship Id="rId1" Type="http://schemas.openxmlformats.org/officeDocument/2006/relationships/image" Target="../media/image130.png"/><Relationship Id="rId2" Type="http://schemas.openxmlformats.org/officeDocument/2006/relationships/image" Target="../media/image131.png"/><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image" Target="../media/image134.png"/><Relationship Id="rId6" Type="http://schemas.openxmlformats.org/officeDocument/2006/relationships/slideLayout" Target="../slideLayouts/slideLayout13.xml"/>
</Relationships>
</file>

<file path=ppt/slides/_rels/slide46.xml.rels><?xml version="1.0" encoding="UTF-8"?>
<Relationships xmlns="http://schemas.openxmlformats.org/package/2006/relationships"><Relationship Id="rId1" Type="http://schemas.openxmlformats.org/officeDocument/2006/relationships/image" Target="../media/image135.png"/><Relationship Id="rId2" Type="http://schemas.openxmlformats.org/officeDocument/2006/relationships/image" Target="../media/image136.png"/><Relationship Id="rId3" Type="http://schemas.openxmlformats.org/officeDocument/2006/relationships/image" Target="../media/image137.png"/><Relationship Id="rId4" Type="http://schemas.openxmlformats.org/officeDocument/2006/relationships/slideLayout" Target="../slideLayouts/slideLayout13.xml"/>
</Relationships>
</file>

<file path=ppt/slides/_rels/slide47.xml.rels><?xml version="1.0" encoding="UTF-8"?>
<Relationships xmlns="http://schemas.openxmlformats.org/package/2006/relationships"><Relationship Id="rId1" Type="http://schemas.openxmlformats.org/officeDocument/2006/relationships/image" Target="../media/image138.png"/><Relationship Id="rId2" Type="http://schemas.openxmlformats.org/officeDocument/2006/relationships/image" Target="../media/image139.png"/><Relationship Id="rId3" Type="http://schemas.openxmlformats.org/officeDocument/2006/relationships/image" Target="../media/image140.png"/><Relationship Id="rId4" Type="http://schemas.openxmlformats.org/officeDocument/2006/relationships/slideLayout" Target="../slideLayouts/slideLayout13.xml"/>
</Relationships>
</file>

<file path=ppt/slides/_rels/slide48.xml.rels><?xml version="1.0" encoding="UTF-8"?>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slideLayout" Target="../slideLayouts/slideLayout13.xml"/>
</Relationships>
</file>

<file path=ppt/slides/_rels/slide49.xml.rels><?xml version="1.0" encoding="UTF-8"?>
<Relationships xmlns="http://schemas.openxmlformats.org/package/2006/relationships"><Relationship Id="rId1" Type="http://schemas.openxmlformats.org/officeDocument/2006/relationships/image" Target="../media/image144.png"/><Relationship Id="rId2" Type="http://schemas.openxmlformats.org/officeDocument/2006/relationships/image" Target="../media/image145.png"/><Relationship Id="rId3" Type="http://schemas.openxmlformats.org/officeDocument/2006/relationships/image" Target="../media/image146.png"/><Relationship Id="rId4" Type="http://schemas.openxmlformats.org/officeDocument/2006/relationships/image" Target="../media/image147.png"/><Relationship Id="rId5" Type="http://schemas.openxmlformats.org/officeDocument/2006/relationships/image" Target="../media/image148.png"/><Relationship Id="rId6" Type="http://schemas.openxmlformats.org/officeDocument/2006/relationships/image" Target="../media/image149.png"/><Relationship Id="rId7" Type="http://schemas.openxmlformats.org/officeDocument/2006/relationships/image" Target="../media/image150.png"/><Relationship Id="rId8"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 Id="rId3" Type="http://schemas.openxmlformats.org/officeDocument/2006/relationships/image" Target="../media/image29.wmf"/><Relationship Id="rId4" Type="http://schemas.openxmlformats.org/officeDocument/2006/relationships/image" Target="../media/image30.wmf"/><Relationship Id="rId5" Type="http://schemas.openxmlformats.org/officeDocument/2006/relationships/image" Target="../media/image31.wmf"/><Relationship Id="rId6" Type="http://schemas.openxmlformats.org/officeDocument/2006/relationships/image" Target="../media/image32.png"/><Relationship Id="rId7" Type="http://schemas.openxmlformats.org/officeDocument/2006/relationships/slideLayout" Target="../slideLayouts/slideLayout25.xml"/>
</Relationships>
</file>

<file path=ppt/slides/_rels/slide50.xml.rels><?xml version="1.0" encoding="UTF-8"?>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slideLayout" Target="../slideLayouts/slideLayout13.xml"/>
</Relationships>
</file>

<file path=ppt/slides/_rels/slide5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2.xml.rels><?xml version="1.0" encoding="UTF-8"?>
<Relationships xmlns="http://schemas.openxmlformats.org/package/2006/relationships"><Relationship Id="rId1" Type="http://schemas.openxmlformats.org/officeDocument/2006/relationships/image" Target="../media/image157.png"/><Relationship Id="rId2" Type="http://schemas.openxmlformats.org/officeDocument/2006/relationships/slideLayout" Target="../slideLayouts/slideLayout13.xml"/>
</Relationships>
</file>

<file path=ppt/slides/_rels/slide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
</Relationships>
</file>

<file path=ppt/slides/_rels/slide54.xml.rels><?xml version="1.0" encoding="UTF-8"?>
<Relationships xmlns="http://schemas.openxmlformats.org/package/2006/relationships"><Relationship Id="rId1" Type="http://schemas.openxmlformats.org/officeDocument/2006/relationships/image" Target="../media/image158.png"/><Relationship Id="rId2" Type="http://schemas.openxmlformats.org/officeDocument/2006/relationships/image" Target="../media/image159.png"/><Relationship Id="rId3" Type="http://schemas.openxmlformats.org/officeDocument/2006/relationships/image" Target="../media/image160.png"/><Relationship Id="rId4" Type="http://schemas.openxmlformats.org/officeDocument/2006/relationships/slideLayout" Target="../slideLayouts/slideLayout13.xml"/>
</Relationships>
</file>

<file path=ppt/slides/_rels/slide55.xml.rels><?xml version="1.0" encoding="UTF-8"?>
<Relationships xmlns="http://schemas.openxmlformats.org/package/2006/relationships"><Relationship Id="rId1" Type="http://schemas.openxmlformats.org/officeDocument/2006/relationships/image" Target="../media/image161.tif"/><Relationship Id="rId2" Type="http://schemas.openxmlformats.org/officeDocument/2006/relationships/slideLayout" Target="../slideLayouts/slideLayout13.xml"/>
</Relationships>
</file>

<file path=ppt/slides/_rels/slide56.xml.rels><?xml version="1.0" encoding="UTF-8"?>
<Relationships xmlns="http://schemas.openxmlformats.org/package/2006/relationships"><Relationship Id="rId1" Type="http://schemas.openxmlformats.org/officeDocument/2006/relationships/image" Target="../media/image162.tif"/><Relationship Id="rId2" Type="http://schemas.openxmlformats.org/officeDocument/2006/relationships/slideLayout" Target="../slideLayouts/slideLayout13.xml"/>
</Relationships>
</file>

<file path=ppt/slides/_rels/slide57.xml.rels><?xml version="1.0" encoding="UTF-8"?>
<Relationships xmlns="http://schemas.openxmlformats.org/package/2006/relationships"><Relationship Id="rId1" Type="http://schemas.openxmlformats.org/officeDocument/2006/relationships/image" Target="../media/image163.png"/><Relationship Id="rId2" Type="http://schemas.openxmlformats.org/officeDocument/2006/relationships/slideLayout" Target="../slideLayouts/slideLayout13.xml"/>
</Relationships>
</file>

<file path=ppt/slides/_rels/slide58.xml.rels><?xml version="1.0" encoding="UTF-8"?>
<Relationships xmlns="http://schemas.openxmlformats.org/package/2006/relationships"><Relationship Id="rId1" Type="http://schemas.openxmlformats.org/officeDocument/2006/relationships/image" Target="../media/image164.tif"/><Relationship Id="rId2" Type="http://schemas.openxmlformats.org/officeDocument/2006/relationships/slideLayout" Target="../slideLayouts/slideLayout13.xml"/>
</Relationships>
</file>

<file path=ppt/slides/_rels/slide59.xml.rels><?xml version="1.0" encoding="UTF-8"?>
<Relationships xmlns="http://schemas.openxmlformats.org/package/2006/relationships"><Relationship Id="rId1" Type="http://schemas.openxmlformats.org/officeDocument/2006/relationships/image" Target="../media/image165.png"/><Relationship Id="rId2" Type="http://schemas.openxmlformats.org/officeDocument/2006/relationships/image" Target="../media/image166.png"/><Relationship Id="rId3"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image" Target="../media/image34.wmf"/><Relationship Id="rId3" Type="http://schemas.openxmlformats.org/officeDocument/2006/relationships/image" Target="../media/image35.png"/><Relationship Id="rId4" Type="http://schemas.openxmlformats.org/officeDocument/2006/relationships/image" Target="../media/image36.wmf"/><Relationship Id="rId5" Type="http://schemas.openxmlformats.org/officeDocument/2006/relationships/image" Target="../media/image37.wmf"/><Relationship Id="rId6" Type="http://schemas.openxmlformats.org/officeDocument/2006/relationships/image" Target="../media/image38.wmf"/><Relationship Id="rId7" Type="http://schemas.openxmlformats.org/officeDocument/2006/relationships/slideLayout" Target="../slideLayouts/slideLayout13.xml"/>
</Relationships>
</file>

<file path=ppt/slides/_rels/slide60.xml.rels><?xml version="1.0" encoding="UTF-8"?>
<Relationships xmlns="http://schemas.openxmlformats.org/package/2006/relationships"><Relationship Id="rId1" Type="http://schemas.openxmlformats.org/officeDocument/2006/relationships/image" Target="../media/image167.tif"/><Relationship Id="rId2" Type="http://schemas.openxmlformats.org/officeDocument/2006/relationships/image" Target="../media/image168.png"/><Relationship Id="rId3" Type="http://schemas.openxmlformats.org/officeDocument/2006/relationships/slideLayout" Target="../slideLayouts/slideLayout25.xml"/>
</Relationships>
</file>

<file path=ppt/slides/_rels/slide61.xml.rels><?xml version="1.0" encoding="UTF-8"?>
<Relationships xmlns="http://schemas.openxmlformats.org/package/2006/relationships"><Relationship Id="rId1" Type="http://schemas.openxmlformats.org/officeDocument/2006/relationships/image" Target="../media/image169.png"/><Relationship Id="rId2" Type="http://schemas.openxmlformats.org/officeDocument/2006/relationships/image" Target="../media/image170.png"/><Relationship Id="rId3" Type="http://schemas.openxmlformats.org/officeDocument/2006/relationships/image" Target="../media/image171.png"/><Relationship Id="rId4" Type="http://schemas.openxmlformats.org/officeDocument/2006/relationships/image" Target="../media/image172.png"/><Relationship Id="rId5" Type="http://schemas.openxmlformats.org/officeDocument/2006/relationships/slideLayout" Target="../slideLayouts/slideLayout13.xml"/>
</Relationships>
</file>

<file path=ppt/slides/_rels/slide62.xml.rels><?xml version="1.0" encoding="UTF-8"?>
<Relationships xmlns="http://schemas.openxmlformats.org/package/2006/relationships"><Relationship Id="rId1" Type="http://schemas.openxmlformats.org/officeDocument/2006/relationships/image" Target="../media/image173.png"/><Relationship Id="rId2" Type="http://schemas.openxmlformats.org/officeDocument/2006/relationships/slideLayout" Target="../slideLayouts/slideLayout13.xml"/>
</Relationships>
</file>

<file path=ppt/slides/_rels/slide63.xml.rels><?xml version="1.0" encoding="UTF-8"?>
<Relationships xmlns="http://schemas.openxmlformats.org/package/2006/relationships"><Relationship Id="rId1" Type="http://schemas.openxmlformats.org/officeDocument/2006/relationships/image" Target="../media/image174.png"/><Relationship Id="rId2" Type="http://schemas.openxmlformats.org/officeDocument/2006/relationships/image" Target="../media/image175.png"/><Relationship Id="rId3" Type="http://schemas.openxmlformats.org/officeDocument/2006/relationships/image" Target="../media/image176.png"/><Relationship Id="rId4" Type="http://schemas.openxmlformats.org/officeDocument/2006/relationships/image" Target="../media/image177.png"/><Relationship Id="rId5" Type="http://schemas.openxmlformats.org/officeDocument/2006/relationships/slideLayout" Target="../slideLayouts/slideLayout13.xml"/>
</Relationships>
</file>

<file path=ppt/slides/_rels/slide64.xml.rels><?xml version="1.0" encoding="UTF-8"?>
<Relationships xmlns="http://schemas.openxmlformats.org/package/2006/relationships"><Relationship Id="rId1" Type="http://schemas.openxmlformats.org/officeDocument/2006/relationships/image" Target="../media/image178.png"/><Relationship Id="rId2" Type="http://schemas.openxmlformats.org/officeDocument/2006/relationships/image" Target="../media/image179.png"/><Relationship Id="rId3" Type="http://schemas.openxmlformats.org/officeDocument/2006/relationships/image" Target="../media/image180.png"/><Relationship Id="rId4" Type="http://schemas.openxmlformats.org/officeDocument/2006/relationships/image" Target="../media/image181.png"/><Relationship Id="rId5" Type="http://schemas.openxmlformats.org/officeDocument/2006/relationships/slideLayout" Target="../slideLayouts/slideLayout25.xml"/>
</Relationships>
</file>

<file path=ppt/slides/_rels/slide65.xml.rels><?xml version="1.0" encoding="UTF-8"?>
<Relationships xmlns="http://schemas.openxmlformats.org/package/2006/relationships"><Relationship Id="rId1" Type="http://schemas.openxmlformats.org/officeDocument/2006/relationships/image" Target="../media/image182.png"/><Relationship Id="rId2" Type="http://schemas.openxmlformats.org/officeDocument/2006/relationships/image" Target="../media/image183.png"/><Relationship Id="rId3" Type="http://schemas.openxmlformats.org/officeDocument/2006/relationships/image" Target="../media/image184.png"/><Relationship Id="rId4" Type="http://schemas.openxmlformats.org/officeDocument/2006/relationships/image" Target="../media/image185.png"/><Relationship Id="rId5" Type="http://schemas.openxmlformats.org/officeDocument/2006/relationships/image" Target="../media/image186.png"/><Relationship Id="rId6" Type="http://schemas.openxmlformats.org/officeDocument/2006/relationships/slideLayout" Target="../slideLayouts/slideLayout25.xml"/>
</Relationships>
</file>

<file path=ppt/slides/_rels/slide66.xml.rels><?xml version="1.0" encoding="UTF-8"?>
<Relationships xmlns="http://schemas.openxmlformats.org/package/2006/relationships"><Relationship Id="rId1" Type="http://schemas.openxmlformats.org/officeDocument/2006/relationships/image" Target="../media/image187.png"/><Relationship Id="rId2" Type="http://schemas.openxmlformats.org/officeDocument/2006/relationships/image" Target="../media/image188.png"/><Relationship Id="rId3" Type="http://schemas.openxmlformats.org/officeDocument/2006/relationships/image" Target="../media/image189.png"/><Relationship Id="rId4" Type="http://schemas.openxmlformats.org/officeDocument/2006/relationships/image" Target="../media/image190.png"/><Relationship Id="rId5" Type="http://schemas.openxmlformats.org/officeDocument/2006/relationships/image" Target="../media/image191.png"/><Relationship Id="rId6" Type="http://schemas.openxmlformats.org/officeDocument/2006/relationships/slideLayout" Target="../slideLayouts/slideLayout25.xml"/>
</Relationships>
</file>

<file path=ppt/slides/_rels/slide67.xml.rels><?xml version="1.0" encoding="UTF-8"?>
<Relationships xmlns="http://schemas.openxmlformats.org/package/2006/relationships"><Relationship Id="rId1" Type="http://schemas.openxmlformats.org/officeDocument/2006/relationships/image" Target="../media/image192.png"/><Relationship Id="rId2" Type="http://schemas.openxmlformats.org/officeDocument/2006/relationships/image" Target="../media/image193.png"/><Relationship Id="rId3" Type="http://schemas.openxmlformats.org/officeDocument/2006/relationships/image" Target="../media/image194.png"/><Relationship Id="rId4" Type="http://schemas.openxmlformats.org/officeDocument/2006/relationships/slideLayout" Target="../slideLayouts/slideLayout13.xml"/>
</Relationships>
</file>

<file path=ppt/slides/_rels/slide68.xml.rels><?xml version="1.0" encoding="UTF-8"?>
<Relationships xmlns="http://schemas.openxmlformats.org/package/2006/relationships"><Relationship Id="rId1" Type="http://schemas.openxmlformats.org/officeDocument/2006/relationships/image" Target="../media/image195.png"/><Relationship Id="rId2" Type="http://schemas.openxmlformats.org/officeDocument/2006/relationships/image" Target="../media/image196.png"/><Relationship Id="rId3" Type="http://schemas.openxmlformats.org/officeDocument/2006/relationships/image" Target="../media/image197.png"/><Relationship Id="rId4" Type="http://schemas.openxmlformats.org/officeDocument/2006/relationships/slideLayout" Target="../slideLayouts/slideLayout25.xml"/>
</Relationships>
</file>

<file path=ppt/slides/_rels/slide69.xml.rels><?xml version="1.0" encoding="UTF-8"?>
<Relationships xmlns="http://schemas.openxmlformats.org/package/2006/relationships"><Relationship Id="rId1" Type="http://schemas.openxmlformats.org/officeDocument/2006/relationships/image" Target="../media/image198.png"/><Relationship Id="rId2" Type="http://schemas.openxmlformats.org/officeDocument/2006/relationships/image" Target="../media/image199.png"/><Relationship Id="rId3" Type="http://schemas.openxmlformats.org/officeDocument/2006/relationships/image" Target="../media/image200.png"/><Relationship Id="rId4" Type="http://schemas.openxmlformats.org/officeDocument/2006/relationships/image" Target="../media/image201.png"/><Relationship Id="rId5" Type="http://schemas.openxmlformats.org/officeDocument/2006/relationships/image" Target="../media/image202.png"/><Relationship Id="rId6" Type="http://schemas.openxmlformats.org/officeDocument/2006/relationships/image" Target="../media/image203.png"/><Relationship Id="rId7"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image" Target="../media/image40.wmf"/><Relationship Id="rId3" Type="http://schemas.openxmlformats.org/officeDocument/2006/relationships/image" Target="../media/image41.png"/><Relationship Id="rId4" Type="http://schemas.openxmlformats.org/officeDocument/2006/relationships/image" Target="../media/image42.wmf"/><Relationship Id="rId5" Type="http://schemas.openxmlformats.org/officeDocument/2006/relationships/image" Target="../media/image43.wmf"/><Relationship Id="rId6" Type="http://schemas.openxmlformats.org/officeDocument/2006/relationships/image" Target="../media/image44.wmf"/><Relationship Id="rId7" Type="http://schemas.openxmlformats.org/officeDocument/2006/relationships/slideLayout" Target="../slideLayouts/slideLayout25.xml"/>
</Relationships>
</file>

<file path=ppt/slides/_rels/slide70.xml.rels><?xml version="1.0" encoding="UTF-8"?>
<Relationships xmlns="http://schemas.openxmlformats.org/package/2006/relationships"><Relationship Id="rId1" Type="http://schemas.openxmlformats.org/officeDocument/2006/relationships/image" Target="../media/image204.png"/><Relationship Id="rId2" Type="http://schemas.openxmlformats.org/officeDocument/2006/relationships/image" Target="../media/image205.png"/><Relationship Id="rId3" Type="http://schemas.openxmlformats.org/officeDocument/2006/relationships/image" Target="../media/image206.png"/><Relationship Id="rId4" Type="http://schemas.openxmlformats.org/officeDocument/2006/relationships/image" Target="../media/image207.png"/><Relationship Id="rId5" Type="http://schemas.openxmlformats.org/officeDocument/2006/relationships/image" Target="../media/image208.png"/><Relationship Id="rId6" Type="http://schemas.openxmlformats.org/officeDocument/2006/relationships/image" Target="../media/image209.png"/><Relationship Id="rId7" Type="http://schemas.openxmlformats.org/officeDocument/2006/relationships/image" Target="../media/image210.png"/><Relationship Id="rId8" Type="http://schemas.openxmlformats.org/officeDocument/2006/relationships/slideLayout" Target="../slideLayouts/slideLayout13.xml"/>
</Relationships>
</file>

<file path=ppt/slides/_rels/slide71.xml.rels><?xml version="1.0" encoding="UTF-8"?>
<Relationships xmlns="http://schemas.openxmlformats.org/package/2006/relationships"><Relationship Id="rId1" Type="http://schemas.openxmlformats.org/officeDocument/2006/relationships/image" Target="../media/image211.tif"/><Relationship Id="rId2" Type="http://schemas.openxmlformats.org/officeDocument/2006/relationships/slideLayout" Target="../slideLayouts/slideLayout13.xml"/>
</Relationships>
</file>

<file path=ppt/slides/_rels/slide72.xml.rels><?xml version="1.0" encoding="UTF-8"?>
<Relationships xmlns="http://schemas.openxmlformats.org/package/2006/relationships"><Relationship Id="rId1" Type="http://schemas.openxmlformats.org/officeDocument/2006/relationships/image" Target="../media/image212.png"/><Relationship Id="rId2" Type="http://schemas.openxmlformats.org/officeDocument/2006/relationships/slideLayout" Target="../slideLayouts/slideLayout13.xml"/>
</Relationships>
</file>

<file path=ppt/slides/_rels/slide73.xml.rels><?xml version="1.0" encoding="UTF-8"?>
<Relationships xmlns="http://schemas.openxmlformats.org/package/2006/relationships"><Relationship Id="rId1" Type="http://schemas.openxmlformats.org/officeDocument/2006/relationships/image" Target="../media/image213.png"/><Relationship Id="rId2" Type="http://schemas.openxmlformats.org/officeDocument/2006/relationships/slideLayout" Target="../slideLayouts/slideLayout25.xml"/>
</Relationships>
</file>

<file path=ppt/slides/_rels/slide74.xml.rels><?xml version="1.0" encoding="UTF-8"?>
<Relationships xmlns="http://schemas.openxmlformats.org/package/2006/relationships"><Relationship Id="rId1" Type="http://schemas.openxmlformats.org/officeDocument/2006/relationships/image" Target="../media/image214.png"/><Relationship Id="rId2" Type="http://schemas.openxmlformats.org/officeDocument/2006/relationships/slideLayout" Target="../slideLayouts/slideLayout13.xml"/>
</Relationships>
</file>

<file path=ppt/slides/_rels/slide7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6.xml.rels><?xml version="1.0" encoding="UTF-8"?>
<Relationships xmlns="http://schemas.openxmlformats.org/package/2006/relationships"><Relationship Id="rId1" Type="http://schemas.openxmlformats.org/officeDocument/2006/relationships/image" Target="../media/image215.png"/><Relationship Id="rId2" Type="http://schemas.openxmlformats.org/officeDocument/2006/relationships/image" Target="../media/image216.png"/><Relationship Id="rId3" Type="http://schemas.openxmlformats.org/officeDocument/2006/relationships/image" Target="../media/image217.png"/><Relationship Id="rId4" Type="http://schemas.openxmlformats.org/officeDocument/2006/relationships/image" Target="../media/image218.png"/><Relationship Id="rId5" Type="http://schemas.openxmlformats.org/officeDocument/2006/relationships/image" Target="../media/image219.png"/><Relationship Id="rId6" Type="http://schemas.openxmlformats.org/officeDocument/2006/relationships/image" Target="../media/image220.png"/><Relationship Id="rId7" Type="http://schemas.openxmlformats.org/officeDocument/2006/relationships/slideLayout" Target="../slideLayouts/slideLayout13.xml"/>
</Relationships>
</file>

<file path=ppt/slides/_rels/slide7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8.xml.rels><?xml version="1.0" encoding="UTF-8"?>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slideLayout" Target="../slideLayouts/slideLayout13.xml"/>
</Relationships>
</file>

<file path=ppt/slides/_rels/slide79.xml.rels><?xml version="1.0" encoding="UTF-8"?>
<Relationships xmlns="http://schemas.openxmlformats.org/package/2006/relationships"><Relationship Id="rId1" Type="http://schemas.openxmlformats.org/officeDocument/2006/relationships/image" Target="../media/image223.png"/><Relationship Id="rId2" Type="http://schemas.openxmlformats.org/officeDocument/2006/relationships/image" Target="../media/image224.png"/><Relationship Id="rId3" Type="http://schemas.openxmlformats.org/officeDocument/2006/relationships/image" Target="../media/image225.png"/><Relationship Id="rId4"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image" Target="../media/image46.wmf"/><Relationship Id="rId3" Type="http://schemas.openxmlformats.org/officeDocument/2006/relationships/image" Target="../media/image47.png"/><Relationship Id="rId4" Type="http://schemas.openxmlformats.org/officeDocument/2006/relationships/image" Target="../media/image48.wmf"/><Relationship Id="rId5" Type="http://schemas.openxmlformats.org/officeDocument/2006/relationships/image" Target="../media/image49.wmf"/><Relationship Id="rId6" Type="http://schemas.openxmlformats.org/officeDocument/2006/relationships/image" Target="../media/image50.wmf"/><Relationship Id="rId7" Type="http://schemas.openxmlformats.org/officeDocument/2006/relationships/slideLayout" Target="../slideLayouts/slideLayout13.xml"/>
</Relationships>
</file>

<file path=ppt/slides/_rels/slide80.xml.rels><?xml version="1.0" encoding="UTF-8"?>
<Relationships xmlns="http://schemas.openxmlformats.org/package/2006/relationships"><Relationship Id="rId1" Type="http://schemas.openxmlformats.org/officeDocument/2006/relationships/image" Target="../media/image226.png"/><Relationship Id="rId2" Type="http://schemas.openxmlformats.org/officeDocument/2006/relationships/image" Target="../media/image227.png"/><Relationship Id="rId3" Type="http://schemas.openxmlformats.org/officeDocument/2006/relationships/image" Target="../media/image228.png"/><Relationship Id="rId4" Type="http://schemas.openxmlformats.org/officeDocument/2006/relationships/image" Target="../media/image229.png"/><Relationship Id="rId5" Type="http://schemas.openxmlformats.org/officeDocument/2006/relationships/slideLayout" Target="../slideLayouts/slideLayout25.xml"/>
</Relationships>
</file>

<file path=ppt/slides/_rels/slide81.xml.rels><?xml version="1.0" encoding="UTF-8"?>
<Relationships xmlns="http://schemas.openxmlformats.org/package/2006/relationships"><Relationship Id="rId1" Type="http://schemas.openxmlformats.org/officeDocument/2006/relationships/image" Target="../media/image230.png"/><Relationship Id="rId2" Type="http://schemas.openxmlformats.org/officeDocument/2006/relationships/image" Target="../media/image231.png"/><Relationship Id="rId3" Type="http://schemas.openxmlformats.org/officeDocument/2006/relationships/image" Target="../media/image232.png"/><Relationship Id="rId4" Type="http://schemas.openxmlformats.org/officeDocument/2006/relationships/image" Target="../media/image233.png"/><Relationship Id="rId5" Type="http://schemas.openxmlformats.org/officeDocument/2006/relationships/image" Target="../media/image234.png"/><Relationship Id="rId6" Type="http://schemas.openxmlformats.org/officeDocument/2006/relationships/image" Target="../media/image235.png"/><Relationship Id="rId7" Type="http://schemas.openxmlformats.org/officeDocument/2006/relationships/slideLayout" Target="../slideLayouts/slideLayout13.xml"/>
</Relationships>
</file>

<file path=ppt/slides/_rels/slide82.xml.rels><?xml version="1.0" encoding="UTF-8"?>
<Relationships xmlns="http://schemas.openxmlformats.org/package/2006/relationships"><Relationship Id="rId1" Type="http://schemas.openxmlformats.org/officeDocument/2006/relationships/image" Target="../media/image236.png"/><Relationship Id="rId2" Type="http://schemas.openxmlformats.org/officeDocument/2006/relationships/image" Target="../media/image237.png"/><Relationship Id="rId3" Type="http://schemas.openxmlformats.org/officeDocument/2006/relationships/image" Target="../media/image238.png"/><Relationship Id="rId4" Type="http://schemas.openxmlformats.org/officeDocument/2006/relationships/image" Target="../media/image239.png"/><Relationship Id="rId5" Type="http://schemas.openxmlformats.org/officeDocument/2006/relationships/image" Target="../media/image240.png"/><Relationship Id="rId6" Type="http://schemas.openxmlformats.org/officeDocument/2006/relationships/image" Target="../media/image241.png"/><Relationship Id="rId7" Type="http://schemas.openxmlformats.org/officeDocument/2006/relationships/slideLayout" Target="../slideLayouts/slideLayout25.xml"/>
</Relationships>
</file>

<file path=ppt/slides/_rels/slide83.xml.rels><?xml version="1.0" encoding="UTF-8"?>
<Relationships xmlns="http://schemas.openxmlformats.org/package/2006/relationships"><Relationship Id="rId1" Type="http://schemas.openxmlformats.org/officeDocument/2006/relationships/image" Target="../media/image242.png"/><Relationship Id="rId2" Type="http://schemas.openxmlformats.org/officeDocument/2006/relationships/image" Target="../media/image243.png"/><Relationship Id="rId3" Type="http://schemas.openxmlformats.org/officeDocument/2006/relationships/image" Target="../media/image244.png"/><Relationship Id="rId4" Type="http://schemas.openxmlformats.org/officeDocument/2006/relationships/image" Target="../media/image245.png"/><Relationship Id="rId5" Type="http://schemas.openxmlformats.org/officeDocument/2006/relationships/image" Target="../media/image246.png"/><Relationship Id="rId6" Type="http://schemas.openxmlformats.org/officeDocument/2006/relationships/slideLayout" Target="../slideLayouts/slideLayout13.xml"/>
</Relationships>
</file>

<file path=ppt/slides/_rels/slide84.xml.rels><?xml version="1.0" encoding="UTF-8"?>
<Relationships xmlns="http://schemas.openxmlformats.org/package/2006/relationships"><Relationship Id="rId1" Type="http://schemas.openxmlformats.org/officeDocument/2006/relationships/image" Target="../media/image247.png"/><Relationship Id="rId2" Type="http://schemas.openxmlformats.org/officeDocument/2006/relationships/image" Target="../media/image248.png"/><Relationship Id="rId3" Type="http://schemas.openxmlformats.org/officeDocument/2006/relationships/image" Target="../media/image249.png"/><Relationship Id="rId4" Type="http://schemas.openxmlformats.org/officeDocument/2006/relationships/image" Target="../media/image250.png"/><Relationship Id="rId5" Type="http://schemas.openxmlformats.org/officeDocument/2006/relationships/image" Target="../media/image251.png"/><Relationship Id="rId6" Type="http://schemas.openxmlformats.org/officeDocument/2006/relationships/slideLayout" Target="../slideLayouts/slideLayout13.xml"/>
</Relationships>
</file>

<file path=ppt/slides/_rels/slide85.xml.rels><?xml version="1.0" encoding="UTF-8"?>
<Relationships xmlns="http://schemas.openxmlformats.org/package/2006/relationships"><Relationship Id="rId1" Type="http://schemas.openxmlformats.org/officeDocument/2006/relationships/image" Target="../media/image252.png"/><Relationship Id="rId2" Type="http://schemas.openxmlformats.org/officeDocument/2006/relationships/image" Target="../media/image253.png"/><Relationship Id="rId3" Type="http://schemas.openxmlformats.org/officeDocument/2006/relationships/image" Target="../media/image254.png"/><Relationship Id="rId4" Type="http://schemas.openxmlformats.org/officeDocument/2006/relationships/image" Target="../media/image255.png"/><Relationship Id="rId5" Type="http://schemas.openxmlformats.org/officeDocument/2006/relationships/image" Target="../media/image256.png"/><Relationship Id="rId6" Type="http://schemas.openxmlformats.org/officeDocument/2006/relationships/slideLayout" Target="../slideLayouts/slideLayout13.xml"/>
</Relationships>
</file>

<file path=ppt/slides/_rels/slide86.xml.rels><?xml version="1.0" encoding="UTF-8"?>
<Relationships xmlns="http://schemas.openxmlformats.org/package/2006/relationships"><Relationship Id="rId1" Type="http://schemas.openxmlformats.org/officeDocument/2006/relationships/image" Target="../media/image257.png"/><Relationship Id="rId2" Type="http://schemas.openxmlformats.org/officeDocument/2006/relationships/image" Target="../media/image258.png"/><Relationship Id="rId3" Type="http://schemas.openxmlformats.org/officeDocument/2006/relationships/image" Target="../media/image259.png"/><Relationship Id="rId4" Type="http://schemas.openxmlformats.org/officeDocument/2006/relationships/slideLayout" Target="../slideLayouts/slideLayout13.xml"/>
</Relationships>
</file>

<file path=ppt/slides/_rels/slide87.xml.rels><?xml version="1.0" encoding="UTF-8"?>
<Relationships xmlns="http://schemas.openxmlformats.org/package/2006/relationships"><Relationship Id="rId1" Type="http://schemas.openxmlformats.org/officeDocument/2006/relationships/image" Target="../media/image260.png"/><Relationship Id="rId2" Type="http://schemas.openxmlformats.org/officeDocument/2006/relationships/image" Target="../media/image261.png"/><Relationship Id="rId3" Type="http://schemas.openxmlformats.org/officeDocument/2006/relationships/image" Target="../media/image262.png"/><Relationship Id="rId4" Type="http://schemas.openxmlformats.org/officeDocument/2006/relationships/slideLayout" Target="../slideLayouts/slideLayout25.xml"/>
</Relationships>
</file>

<file path=ppt/slides/_rels/slide88.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89.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1" name="PlaceHolder 1"/>
          <p:cNvSpPr>
            <a:spLocks noGrp="1"/>
          </p:cNvSpPr>
          <p:nvPr>
            <p:ph type="title"/>
          </p:nvPr>
        </p:nvSpPr>
        <p:spPr>
          <a:xfrm>
            <a:off x="228600" y="4114800"/>
            <a:ext cx="8772120" cy="533160"/>
          </a:xfrm>
          <a:prstGeom prst="rect">
            <a:avLst/>
          </a:prstGeom>
          <a:noFill/>
          <a:ln w="0">
            <a:noFill/>
          </a:ln>
        </p:spPr>
        <p:txBody>
          <a:bodyPr lIns="90000" rIns="90000" tIns="45000" bIns="45000" anchor="ctr">
            <a:normAutofit/>
          </a:bodyPr>
          <a:p>
            <a:pPr>
              <a:lnSpc>
                <a:spcPct val="100000"/>
              </a:lnSpc>
              <a:buNone/>
            </a:pPr>
            <a:r>
              <a:rPr b="0" lang="en-GB" sz="2000" spc="148" strike="noStrike" cap="all">
                <a:solidFill>
                  <a:srgbClr val="ffffff"/>
                </a:solidFill>
                <a:latin typeface="Calibri"/>
              </a:rPr>
              <a:t>SUMMARY OF Transverse BEAM dynamics</a:t>
            </a:r>
            <a:endParaRPr b="0" lang="en-GB" sz="2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3" name="PlaceHolder 1"/>
          <p:cNvSpPr>
            <a:spLocks noGrp="1"/>
          </p:cNvSpPr>
          <p:nvPr>
            <p:ph/>
          </p:nvPr>
        </p:nvSpPr>
        <p:spPr>
          <a:xfrm>
            <a:off x="304920" y="380880"/>
            <a:ext cx="8191080" cy="43884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Longitudinal dynamics</a:t>
            </a:r>
            <a:endParaRPr b="0" lang="en-GB" sz="1600" spc="-1" strike="noStrike">
              <a:solidFill>
                <a:srgbClr val="000000"/>
              </a:solidFill>
              <a:latin typeface="Calibri"/>
            </a:endParaRPr>
          </a:p>
        </p:txBody>
      </p:sp>
      <p:sp>
        <p:nvSpPr>
          <p:cNvPr id="254" name="PlaceHolder 2"/>
          <p:cNvSpPr>
            <a:spLocks noGrp="1"/>
          </p:cNvSpPr>
          <p:nvPr>
            <p:ph/>
          </p:nvPr>
        </p:nvSpPr>
        <p:spPr>
          <a:xfrm>
            <a:off x="323640" y="908640"/>
            <a:ext cx="8532360" cy="5810760"/>
          </a:xfrm>
          <a:prstGeom prst="rect">
            <a:avLst/>
          </a:prstGeom>
          <a:noFill/>
          <a:ln w="0">
            <a:noFill/>
          </a:ln>
        </p:spPr>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So far we have studied transverse motion (x,x’) (y,y’). Now we need to study the remaining motion involving the coordinates in the </a:t>
            </a:r>
            <a:r>
              <a:rPr b="0" i="1" lang="en-GB" sz="1600" spc="-1" strike="noStrike">
                <a:solidFill>
                  <a:srgbClr val="000000"/>
                </a:solidFill>
                <a:latin typeface="Calibri"/>
              </a:rPr>
              <a:t>longitudinal </a:t>
            </a:r>
            <a:r>
              <a:rPr b="0" lang="en-GB" sz="1600" spc="-1" strike="noStrike">
                <a:solidFill>
                  <a:srgbClr val="000000"/>
                </a:solidFill>
                <a:latin typeface="Calibri"/>
              </a:rPr>
              <a:t>direction. This is called </a:t>
            </a:r>
            <a:r>
              <a:rPr b="1" lang="en-GB" sz="1600" spc="-1" strike="noStrike">
                <a:solidFill>
                  <a:srgbClr val="000000"/>
                </a:solidFill>
                <a:latin typeface="Calibri"/>
              </a:rPr>
              <a:t>synchrotron motion</a:t>
            </a:r>
            <a:r>
              <a:rPr b="0" lang="en-GB" sz="1600" spc="-1" strike="noStrike">
                <a:solidFill>
                  <a:srgbClr val="000000"/>
                </a:solidFill>
                <a:latin typeface="Calibri"/>
              </a:rPr>
              <a:t>. </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r>
              <a:rPr b="0" lang="en-GB" sz="1600" spc="-1" strike="noStrike">
                <a:solidFill>
                  <a:srgbClr val="000000"/>
                </a:solidFill>
                <a:latin typeface="Calibri"/>
              </a:rPr>
              <a:t>One way of proceeding would be to define longitudinal lattice functions, by analogy to our studies of transverse beam dynamics, but a different approach is usually taken.</a:t>
            </a:r>
            <a:endParaRPr b="0" lang="en-GB" sz="1600" spc="-1" strike="noStrike">
              <a:solidFill>
                <a:srgbClr val="000000"/>
              </a:solidFill>
              <a:latin typeface="Calibri"/>
            </a:endParaRPr>
          </a:p>
          <a:p>
            <a:pPr>
              <a:lnSpc>
                <a:spcPct val="100000"/>
              </a:lnSpc>
              <a:spcBef>
                <a:spcPts val="320"/>
              </a:spcBef>
              <a:buNone/>
              <a:tabLst>
                <a:tab algn="l" pos="0"/>
              </a:tabLst>
            </a:pPr>
            <a:r>
              <a:rPr b="0" lang="en-GB" sz="1600" spc="-1" strike="noStrike">
                <a:solidFill>
                  <a:srgbClr val="000000"/>
                </a:solidFill>
                <a:latin typeface="Calibri"/>
              </a:rPr>
              <a:t>The synchrotron tune is typically much less than the transverse tunes: </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r>
              <a:rPr b="0" lang="en-GB" sz="1600" spc="-1" strike="noStrike">
                <a:solidFill>
                  <a:srgbClr val="000000"/>
                </a:solidFill>
                <a:latin typeface="Calibri"/>
              </a:rPr>
              <a:t>As the motion is slow, we can ignore the s-dependent effects around the ring, and avoid a longitudinal Courant-Snyder formalism.</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r>
              <a:rPr b="0" lang="en-GB" sz="1600" spc="-1" strike="noStrike">
                <a:solidFill>
                  <a:srgbClr val="000000"/>
                </a:solidFill>
                <a:latin typeface="Calibri"/>
              </a:rPr>
              <a:t>In addition, we might expect to use z and z’ as the longitudinal coordinates. Instead of z’, we typically use the momentum deviation </a:t>
            </a:r>
            <a:r>
              <a:rPr b="0" lang="en-GB" sz="1600" spc="-1" strike="noStrike">
                <a:solidFill>
                  <a:srgbClr val="000000"/>
                </a:solidFill>
                <a:latin typeface="Ubuntu"/>
                <a:ea typeface="Ubuntu"/>
              </a:rPr>
              <a:t>δ</a:t>
            </a:r>
            <a:r>
              <a:rPr b="0" lang="en-GB" sz="1600" spc="-1" strike="noStrike">
                <a:solidFill>
                  <a:srgbClr val="000000"/>
                </a:solidFill>
                <a:latin typeface="Calibri"/>
              </a:rPr>
              <a:t> or the energy deviation.</a:t>
            </a:r>
            <a:endParaRPr b="0" lang="en-GB" sz="1600" spc="-1" strike="noStrike">
              <a:solidFill>
                <a:srgbClr val="000000"/>
              </a:solidFill>
              <a:latin typeface="Calibri"/>
            </a:endParaRPr>
          </a:p>
        </p:txBody>
      </p:sp>
      <p:pic>
        <p:nvPicPr>
          <p:cNvPr id="255" name="Picture 10" descr=""/>
          <p:cNvPicPr/>
          <p:nvPr/>
        </p:nvPicPr>
        <p:blipFill>
          <a:blip r:embed="rId1"/>
          <a:stretch/>
        </p:blipFill>
        <p:spPr>
          <a:xfrm>
            <a:off x="3182040" y="3168000"/>
            <a:ext cx="2433960" cy="36000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6" name="PlaceHolder 1"/>
          <p:cNvSpPr>
            <a:spLocks noGrp="1"/>
          </p:cNvSpPr>
          <p:nvPr>
            <p:ph/>
          </p:nvPr>
        </p:nvSpPr>
        <p:spPr>
          <a:xfrm>
            <a:off x="304920" y="380880"/>
            <a:ext cx="8191080" cy="43884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Longitudinal dynamics</a:t>
            </a:r>
            <a:endParaRPr b="0" lang="en-GB" sz="1600" spc="-1" strike="noStrike">
              <a:solidFill>
                <a:srgbClr val="000000"/>
              </a:solidFill>
              <a:latin typeface="Calibri"/>
            </a:endParaRPr>
          </a:p>
        </p:txBody>
      </p:sp>
      <p:sp>
        <p:nvSpPr>
          <p:cNvPr id="257" name="PlaceHolder 2"/>
          <p:cNvSpPr>
            <a:spLocks noGrp="1"/>
          </p:cNvSpPr>
          <p:nvPr>
            <p:ph/>
          </p:nvPr>
        </p:nvSpPr>
        <p:spPr>
          <a:xfrm>
            <a:off x="323640" y="908640"/>
            <a:ext cx="8532360" cy="5810760"/>
          </a:xfrm>
          <a:prstGeom prst="rect">
            <a:avLst/>
          </a:prstGeom>
          <a:noFill/>
          <a:ln w="0">
            <a:noFill/>
          </a:ln>
        </p:spPr>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So far we have studied transverse motion (x,x’) (y,y’). Now we need to study the remaining motion involving the coordinates in the </a:t>
            </a:r>
            <a:r>
              <a:rPr b="0" i="1" lang="en-GB" sz="1600" spc="-1" strike="noStrike">
                <a:solidFill>
                  <a:srgbClr val="000000"/>
                </a:solidFill>
                <a:latin typeface="Calibri"/>
              </a:rPr>
              <a:t>longitudinal </a:t>
            </a:r>
            <a:r>
              <a:rPr b="0" lang="en-GB" sz="1600" spc="-1" strike="noStrike">
                <a:solidFill>
                  <a:srgbClr val="000000"/>
                </a:solidFill>
                <a:latin typeface="Calibri"/>
              </a:rPr>
              <a:t>direction. This is called </a:t>
            </a:r>
            <a:r>
              <a:rPr b="1" lang="en-GB" sz="1600" spc="-1" strike="noStrike">
                <a:solidFill>
                  <a:srgbClr val="000000"/>
                </a:solidFill>
                <a:latin typeface="Calibri"/>
              </a:rPr>
              <a:t>synchrotron motion</a:t>
            </a:r>
            <a:r>
              <a:rPr b="0" lang="en-GB" sz="1600" spc="-1" strike="noStrike">
                <a:solidFill>
                  <a:srgbClr val="000000"/>
                </a:solidFill>
                <a:latin typeface="Calibri"/>
              </a:rPr>
              <a:t>. </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r>
              <a:rPr b="0" lang="en-GB" sz="1600" spc="-1" strike="noStrike">
                <a:solidFill>
                  <a:srgbClr val="000000"/>
                </a:solidFill>
                <a:latin typeface="Calibri"/>
              </a:rPr>
              <a:t>One way of proceeding would be to define longitudinal lattice functions, by analogy to our studies of transverse beam dynamics, but a different approach is usually taken.</a:t>
            </a:r>
            <a:endParaRPr b="0" lang="en-GB" sz="1600" spc="-1" strike="noStrike">
              <a:solidFill>
                <a:srgbClr val="000000"/>
              </a:solidFill>
              <a:latin typeface="Calibri"/>
            </a:endParaRPr>
          </a:p>
          <a:p>
            <a:pPr>
              <a:lnSpc>
                <a:spcPct val="100000"/>
              </a:lnSpc>
              <a:spcBef>
                <a:spcPts val="320"/>
              </a:spcBef>
              <a:buNone/>
              <a:tabLst>
                <a:tab algn="l" pos="0"/>
              </a:tabLst>
            </a:pPr>
            <a:r>
              <a:rPr b="0" lang="en-GB" sz="1600" spc="-1" strike="noStrike">
                <a:solidFill>
                  <a:srgbClr val="000000"/>
                </a:solidFill>
                <a:latin typeface="Calibri"/>
              </a:rPr>
              <a:t>The synchrotron tune is typically much less than the transverse tunes: </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r>
              <a:rPr b="0" lang="en-GB" sz="1600" spc="-1" strike="noStrike">
                <a:solidFill>
                  <a:srgbClr val="000000"/>
                </a:solidFill>
                <a:latin typeface="Calibri"/>
              </a:rPr>
              <a:t>As the motion is slow, we can ignore the s-dependent effects around the ring, and avoid a longitudinal Courant-Snyder formalism.</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r>
              <a:rPr b="0" lang="en-GB" sz="1600" spc="-1" strike="noStrike">
                <a:solidFill>
                  <a:srgbClr val="000000"/>
                </a:solidFill>
                <a:latin typeface="Calibri"/>
              </a:rPr>
              <a:t>In addition, we might expect to use z and z’ as the longitudinal coordinates. Instead of z’, we typically use the momentum deviation </a:t>
            </a:r>
            <a:r>
              <a:rPr b="0" lang="en-GB" sz="1600" spc="-1" strike="noStrike">
                <a:solidFill>
                  <a:srgbClr val="000000"/>
                </a:solidFill>
                <a:latin typeface="Ubuntu"/>
                <a:ea typeface="Ubuntu"/>
              </a:rPr>
              <a:t>δ</a:t>
            </a:r>
            <a:r>
              <a:rPr b="0" lang="en-GB" sz="1600" spc="-1" strike="noStrike">
                <a:solidFill>
                  <a:srgbClr val="000000"/>
                </a:solidFill>
                <a:latin typeface="Calibri"/>
              </a:rPr>
              <a:t> or the energy deviation.</a:t>
            </a:r>
            <a:endParaRPr b="0" lang="en-GB" sz="1600" spc="-1" strike="noStrike">
              <a:solidFill>
                <a:srgbClr val="000000"/>
              </a:solidFill>
              <a:latin typeface="Calibri"/>
            </a:endParaRPr>
          </a:p>
        </p:txBody>
      </p:sp>
      <p:pic>
        <p:nvPicPr>
          <p:cNvPr id="258" name="Picture 10" descr=""/>
          <p:cNvPicPr/>
          <p:nvPr/>
        </p:nvPicPr>
        <p:blipFill>
          <a:blip r:embed="rId1"/>
          <a:stretch/>
        </p:blipFill>
        <p:spPr>
          <a:xfrm>
            <a:off x="3182040" y="3168000"/>
            <a:ext cx="2433960" cy="360000"/>
          </a:xfrm>
          <a:prstGeom prst="rect">
            <a:avLst/>
          </a:prstGeom>
          <a:ln w="0">
            <a:noFill/>
          </a:ln>
        </p:spPr>
      </p:pic>
      <p:sp>
        <p:nvSpPr>
          <p:cNvPr id="259" name=""/>
          <p:cNvSpPr/>
          <p:nvPr/>
        </p:nvSpPr>
        <p:spPr>
          <a:xfrm>
            <a:off x="2808000" y="2988000"/>
            <a:ext cx="3528000" cy="792000"/>
          </a:xfrm>
          <a:prstGeom prst="ellipse">
            <a:avLst/>
          </a:prstGeom>
          <a:noFill/>
          <a:ln w="0">
            <a:solidFill>
              <a:srgbClr val="ed1c24"/>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0" name="PlaceHolder 1"/>
          <p:cNvSpPr>
            <a:spLocks noGrp="1"/>
          </p:cNvSpPr>
          <p:nvPr>
            <p:ph type="title"/>
          </p:nvPr>
        </p:nvSpPr>
        <p:spPr>
          <a:xfrm>
            <a:off x="8610480" y="380880"/>
            <a:ext cx="533160" cy="5866920"/>
          </a:xfrm>
          <a:prstGeom prst="rect">
            <a:avLst/>
          </a:prstGeom>
          <a:noFill/>
          <a:ln w="0">
            <a:noFill/>
          </a:ln>
        </p:spPr>
        <p:txBody>
          <a:bodyPr lIns="90000" rIns="90000" tIns="45000" bIns="45000" anchor="ctr" anchorCtr="1">
            <a:normAutofit/>
          </a:bodyPr>
          <a:p>
            <a:endParaRPr b="0" lang="en-GB" sz="1800" spc="-1" strike="noStrike">
              <a:solidFill>
                <a:srgbClr val="000000"/>
              </a:solidFill>
              <a:latin typeface="Calibri"/>
            </a:endParaRPr>
          </a:p>
        </p:txBody>
      </p:sp>
      <p:sp>
        <p:nvSpPr>
          <p:cNvPr id="261" name="PlaceHolder 2"/>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An RF cavity in a ring</a:t>
            </a:r>
            <a:endParaRPr b="0" lang="en-GB" sz="1600" spc="-1" strike="noStrike">
              <a:solidFill>
                <a:srgbClr val="000000"/>
              </a:solidFill>
              <a:latin typeface="Calibri"/>
            </a:endParaRPr>
          </a:p>
        </p:txBody>
      </p:sp>
      <p:sp>
        <p:nvSpPr>
          <p:cNvPr id="262" name="PlaceHolder 3"/>
          <p:cNvSpPr>
            <a:spLocks noGrp="1"/>
          </p:cNvSpPr>
          <p:nvPr>
            <p:ph/>
          </p:nvPr>
        </p:nvSpPr>
        <p:spPr>
          <a:xfrm>
            <a:off x="304920" y="714240"/>
            <a:ext cx="8076960" cy="1130040"/>
          </a:xfrm>
          <a:prstGeom prst="rect">
            <a:avLst/>
          </a:prstGeom>
          <a:noFill/>
          <a:ln w="0">
            <a:noFill/>
          </a:ln>
        </p:spPr>
        <p:txBody>
          <a:bodyPr lIns="90000" rIns="90000" tIns="45000" bIns="45000" anchor="t">
            <a:normAutofit fontScale="98000"/>
          </a:bodyPr>
          <a:p>
            <a:pPr>
              <a:lnSpc>
                <a:spcPct val="100000"/>
              </a:lnSpc>
              <a:spcBef>
                <a:spcPts val="320"/>
              </a:spcBef>
              <a:buNone/>
              <a:tabLst>
                <a:tab algn="l" pos="0"/>
              </a:tabLst>
            </a:pPr>
            <a:r>
              <a:rPr b="0" lang="en-GB" sz="1600" spc="-1" strike="noStrike">
                <a:solidFill>
                  <a:srgbClr val="000000"/>
                </a:solidFill>
                <a:latin typeface="Calibri"/>
              </a:rPr>
              <a:t>Let’s add an RF cavity to our storage ring.</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r>
              <a:rPr b="0" lang="en-GB" sz="1600" spc="-1" strike="noStrike">
                <a:solidFill>
                  <a:srgbClr val="000000"/>
                </a:solidFill>
                <a:latin typeface="Calibri"/>
              </a:rPr>
              <a:t>This cavity is designed to generate a time-dependent longitudinal electric field to transfer energy to the particle.</a:t>
            </a:r>
            <a:endParaRPr b="0" lang="en-GB" sz="1600" spc="-1" strike="noStrike">
              <a:solidFill>
                <a:srgbClr val="000000"/>
              </a:solidFill>
              <a:latin typeface="Calibri"/>
            </a:endParaRPr>
          </a:p>
        </p:txBody>
      </p:sp>
      <p:sp>
        <p:nvSpPr>
          <p:cNvPr id="263" name="TextBox 18"/>
          <p:cNvSpPr/>
          <p:nvPr/>
        </p:nvSpPr>
        <p:spPr>
          <a:xfrm>
            <a:off x="4603680" y="1917000"/>
            <a:ext cx="1232640" cy="3646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GB" sz="1800" spc="-1" strike="noStrike">
                <a:solidFill>
                  <a:srgbClr val="000000"/>
                </a:solidFill>
                <a:latin typeface="Calibri"/>
              </a:rPr>
              <a:t>RF cavity</a:t>
            </a:r>
            <a:endParaRPr b="0" lang="en-GB" sz="1800" spc="-1" strike="noStrike">
              <a:latin typeface="Arial"/>
            </a:endParaRPr>
          </a:p>
        </p:txBody>
      </p:sp>
      <p:sp>
        <p:nvSpPr>
          <p:cNvPr id="264" name=""/>
          <p:cNvSpPr/>
          <p:nvPr/>
        </p:nvSpPr>
        <p:spPr>
          <a:xfrm>
            <a:off x="2736000" y="2520000"/>
            <a:ext cx="2808000" cy="2808000"/>
          </a:xfrm>
          <a:prstGeom prst="ellipse">
            <a:avLst/>
          </a:prstGeom>
          <a:noFill/>
          <a:ln w="36000">
            <a:solidFill>
              <a:srgbClr val="000000"/>
            </a:solidFill>
            <a:round/>
          </a:ln>
        </p:spPr>
        <p:style>
          <a:lnRef idx="0"/>
          <a:fillRef idx="0"/>
          <a:effectRef idx="0"/>
          <a:fontRef idx="minor"/>
        </p:style>
      </p:sp>
      <p:sp>
        <p:nvSpPr>
          <p:cNvPr id="265" name=""/>
          <p:cNvSpPr/>
          <p:nvPr/>
        </p:nvSpPr>
        <p:spPr>
          <a:xfrm>
            <a:off x="5544000" y="3744000"/>
            <a:ext cx="0" cy="432000"/>
          </a:xfrm>
          <a:prstGeom prst="line">
            <a:avLst/>
          </a:prstGeom>
          <a:ln w="0">
            <a:solidFill>
              <a:srgbClr val="000000"/>
            </a:solidFill>
            <a:tailEnd len="med" type="triangle" w="med"/>
          </a:ln>
        </p:spPr>
        <p:style>
          <a:lnRef idx="0"/>
          <a:fillRef idx="0"/>
          <a:effectRef idx="0"/>
          <a:fontRef idx="minor"/>
        </p:style>
      </p:sp>
      <p:grpSp>
        <p:nvGrpSpPr>
          <p:cNvPr id="266" name=""/>
          <p:cNvGrpSpPr/>
          <p:nvPr/>
        </p:nvGrpSpPr>
        <p:grpSpPr>
          <a:xfrm>
            <a:off x="3924000" y="2232000"/>
            <a:ext cx="468000" cy="576000"/>
            <a:chOff x="3924000" y="2232000"/>
            <a:chExt cx="468000" cy="576000"/>
          </a:xfrm>
        </p:grpSpPr>
        <p:sp>
          <p:nvSpPr>
            <p:cNvPr id="267" name=""/>
            <p:cNvSpPr/>
            <p:nvPr/>
          </p:nvSpPr>
          <p:spPr>
            <a:xfrm>
              <a:off x="3924000" y="2232000"/>
              <a:ext cx="72000" cy="576000"/>
            </a:xfrm>
            <a:prstGeom prst="rect">
              <a:avLst/>
            </a:prstGeom>
            <a:solidFill>
              <a:srgbClr val="ed1c24"/>
            </a:solidFill>
            <a:ln w="0">
              <a:solidFill>
                <a:srgbClr val="3465a4"/>
              </a:solidFill>
            </a:ln>
          </p:spPr>
          <p:style>
            <a:lnRef idx="0"/>
            <a:fillRef idx="0"/>
            <a:effectRef idx="0"/>
            <a:fontRef idx="minor"/>
          </p:style>
        </p:sp>
        <p:sp>
          <p:nvSpPr>
            <p:cNvPr id="268" name=""/>
            <p:cNvSpPr/>
            <p:nvPr/>
          </p:nvSpPr>
          <p:spPr>
            <a:xfrm>
              <a:off x="4320000" y="2232000"/>
              <a:ext cx="72000" cy="576000"/>
            </a:xfrm>
            <a:prstGeom prst="rect">
              <a:avLst/>
            </a:prstGeom>
            <a:solidFill>
              <a:srgbClr val="ed1c24"/>
            </a:solidFill>
            <a:ln w="0">
              <a:solidFill>
                <a:srgbClr val="3465a4"/>
              </a:solidFill>
            </a:ln>
          </p:spPr>
          <p:style>
            <a:lnRef idx="0"/>
            <a:fillRef idx="0"/>
            <a:effectRef idx="0"/>
            <a:fontRef idx="minor"/>
          </p:style>
        </p:sp>
      </p:grpSp>
      <p:sp>
        <p:nvSpPr>
          <p:cNvPr id="269" name=""/>
          <p:cNvSpPr/>
          <p:nvPr/>
        </p:nvSpPr>
        <p:spPr>
          <a:xfrm>
            <a:off x="4032000" y="2304000"/>
            <a:ext cx="288000" cy="0"/>
          </a:xfrm>
          <a:prstGeom prst="line">
            <a:avLst/>
          </a:prstGeom>
          <a:ln w="0">
            <a:solidFill>
              <a:srgbClr val="ff3333"/>
            </a:solidFill>
            <a:tailEnd len="med" type="triangle" w="med"/>
          </a:ln>
        </p:spPr>
        <p:style>
          <a:lnRef idx="0"/>
          <a:fillRef idx="0"/>
          <a:effectRef idx="0"/>
          <a:fontRef idx="minor"/>
        </p:style>
      </p:sp>
      <p:sp>
        <p:nvSpPr>
          <p:cNvPr id="270" name=""/>
          <p:cNvSpPr/>
          <p:nvPr/>
        </p:nvSpPr>
        <p:spPr>
          <a:xfrm>
            <a:off x="4032000" y="2412000"/>
            <a:ext cx="288000" cy="0"/>
          </a:xfrm>
          <a:prstGeom prst="line">
            <a:avLst/>
          </a:prstGeom>
          <a:ln w="0">
            <a:solidFill>
              <a:srgbClr val="ff3333"/>
            </a:solidFill>
            <a:tailEnd len="med" type="triangle" w="med"/>
          </a:ln>
        </p:spPr>
        <p:style>
          <a:lnRef idx="0"/>
          <a:fillRef idx="0"/>
          <a:effectRef idx="0"/>
          <a:fontRef idx="minor"/>
        </p:style>
      </p:sp>
      <p:sp>
        <p:nvSpPr>
          <p:cNvPr id="271" name=""/>
          <p:cNvSpPr/>
          <p:nvPr/>
        </p:nvSpPr>
        <p:spPr>
          <a:xfrm>
            <a:off x="4032000" y="2520000"/>
            <a:ext cx="288000" cy="0"/>
          </a:xfrm>
          <a:prstGeom prst="line">
            <a:avLst/>
          </a:prstGeom>
          <a:ln w="0">
            <a:solidFill>
              <a:srgbClr val="ff3333"/>
            </a:solidFill>
            <a:tailEnd len="med" type="triangle" w="med"/>
          </a:ln>
        </p:spPr>
        <p:style>
          <a:lnRef idx="0"/>
          <a:fillRef idx="0"/>
          <a:effectRef idx="0"/>
          <a:fontRef idx="minor"/>
        </p:style>
      </p:sp>
      <p:sp>
        <p:nvSpPr>
          <p:cNvPr id="272" name=""/>
          <p:cNvSpPr/>
          <p:nvPr/>
        </p:nvSpPr>
        <p:spPr>
          <a:xfrm>
            <a:off x="4032000" y="2628000"/>
            <a:ext cx="288000" cy="0"/>
          </a:xfrm>
          <a:prstGeom prst="line">
            <a:avLst/>
          </a:prstGeom>
          <a:ln w="0">
            <a:solidFill>
              <a:srgbClr val="ff3333"/>
            </a:solidFill>
            <a:tailEnd len="med" type="triangle" w="med"/>
          </a:ln>
        </p:spPr>
        <p:style>
          <a:lnRef idx="0"/>
          <a:fillRef idx="0"/>
          <a:effectRef idx="0"/>
          <a:fontRef idx="minor"/>
        </p:style>
      </p:sp>
      <p:sp>
        <p:nvSpPr>
          <p:cNvPr id="273" name=""/>
          <p:cNvSpPr/>
          <p:nvPr/>
        </p:nvSpPr>
        <p:spPr>
          <a:xfrm>
            <a:off x="4032000" y="2736000"/>
            <a:ext cx="288000" cy="0"/>
          </a:xfrm>
          <a:prstGeom prst="line">
            <a:avLst/>
          </a:prstGeom>
          <a:ln w="0">
            <a:solidFill>
              <a:srgbClr val="ff3333"/>
            </a:solidFill>
            <a:tailEnd len="med" type="triangle" w="med"/>
          </a:ln>
        </p:spPr>
        <p:style>
          <a:lnRef idx="0"/>
          <a:fillRef idx="0"/>
          <a:effectRef idx="0"/>
          <a:fontRef idx="minor"/>
        </p:style>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4" name="PlaceHolder 1"/>
          <p:cNvSpPr>
            <a:spLocks noGrp="1"/>
          </p:cNvSpPr>
          <p:nvPr>
            <p:ph type="title"/>
          </p:nvPr>
        </p:nvSpPr>
        <p:spPr>
          <a:xfrm>
            <a:off x="8610480" y="380880"/>
            <a:ext cx="533160" cy="5866920"/>
          </a:xfrm>
          <a:prstGeom prst="rect">
            <a:avLst/>
          </a:prstGeom>
          <a:noFill/>
          <a:ln w="0">
            <a:noFill/>
          </a:ln>
        </p:spPr>
        <p:txBody>
          <a:bodyPr lIns="90000" rIns="90000" tIns="45000" bIns="45000" anchor="ctr" anchorCtr="1">
            <a:normAutofit/>
          </a:bodyPr>
          <a:p>
            <a:endParaRPr b="0" lang="en-GB" sz="1800" spc="-1" strike="noStrike">
              <a:solidFill>
                <a:srgbClr val="000000"/>
              </a:solidFill>
              <a:latin typeface="Calibri"/>
            </a:endParaRPr>
          </a:p>
        </p:txBody>
      </p:sp>
      <p:sp>
        <p:nvSpPr>
          <p:cNvPr id="275" name="PlaceHolder 2"/>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An RF cavity in a ring</a:t>
            </a:r>
            <a:endParaRPr b="0" lang="en-GB" sz="1600" spc="-1" strike="noStrike">
              <a:solidFill>
                <a:srgbClr val="000000"/>
              </a:solidFill>
              <a:latin typeface="Calibri"/>
            </a:endParaRPr>
          </a:p>
        </p:txBody>
      </p:sp>
      <p:sp>
        <p:nvSpPr>
          <p:cNvPr id="276" name="TextBox 18"/>
          <p:cNvSpPr/>
          <p:nvPr/>
        </p:nvSpPr>
        <p:spPr>
          <a:xfrm>
            <a:off x="4603680" y="1917000"/>
            <a:ext cx="1232640" cy="3646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GB" sz="1800" spc="-1" strike="noStrike">
                <a:solidFill>
                  <a:srgbClr val="000000"/>
                </a:solidFill>
                <a:latin typeface="Calibri"/>
              </a:rPr>
              <a:t>RF cavity</a:t>
            </a:r>
            <a:endParaRPr b="0" lang="en-GB" sz="1800" spc="-1" strike="noStrike">
              <a:latin typeface="Arial"/>
            </a:endParaRPr>
          </a:p>
        </p:txBody>
      </p:sp>
      <p:sp>
        <p:nvSpPr>
          <p:cNvPr id="277" name=""/>
          <p:cNvSpPr/>
          <p:nvPr/>
        </p:nvSpPr>
        <p:spPr>
          <a:xfrm>
            <a:off x="2736000" y="2520000"/>
            <a:ext cx="2808000" cy="2808000"/>
          </a:xfrm>
          <a:prstGeom prst="ellipse">
            <a:avLst/>
          </a:prstGeom>
          <a:noFill/>
          <a:ln w="36000">
            <a:solidFill>
              <a:srgbClr val="000000"/>
            </a:solidFill>
            <a:round/>
          </a:ln>
        </p:spPr>
        <p:style>
          <a:lnRef idx="0"/>
          <a:fillRef idx="0"/>
          <a:effectRef idx="0"/>
          <a:fontRef idx="minor"/>
        </p:style>
      </p:sp>
      <p:sp>
        <p:nvSpPr>
          <p:cNvPr id="278" name=""/>
          <p:cNvSpPr/>
          <p:nvPr/>
        </p:nvSpPr>
        <p:spPr>
          <a:xfrm>
            <a:off x="5544000" y="3744000"/>
            <a:ext cx="0" cy="432000"/>
          </a:xfrm>
          <a:prstGeom prst="line">
            <a:avLst/>
          </a:prstGeom>
          <a:ln w="0">
            <a:solidFill>
              <a:srgbClr val="000000"/>
            </a:solidFill>
            <a:tailEnd len="med" type="triangle" w="med"/>
          </a:ln>
        </p:spPr>
        <p:style>
          <a:lnRef idx="0"/>
          <a:fillRef idx="0"/>
          <a:effectRef idx="0"/>
          <a:fontRef idx="minor"/>
        </p:style>
      </p:sp>
      <p:grpSp>
        <p:nvGrpSpPr>
          <p:cNvPr id="279" name=""/>
          <p:cNvGrpSpPr/>
          <p:nvPr/>
        </p:nvGrpSpPr>
        <p:grpSpPr>
          <a:xfrm>
            <a:off x="3924000" y="2232000"/>
            <a:ext cx="468000" cy="576000"/>
            <a:chOff x="3924000" y="2232000"/>
            <a:chExt cx="468000" cy="576000"/>
          </a:xfrm>
        </p:grpSpPr>
        <p:grpSp>
          <p:nvGrpSpPr>
            <p:cNvPr id="280" name=""/>
            <p:cNvGrpSpPr/>
            <p:nvPr/>
          </p:nvGrpSpPr>
          <p:grpSpPr>
            <a:xfrm>
              <a:off x="3924000" y="2232000"/>
              <a:ext cx="468000" cy="576000"/>
              <a:chOff x="3924000" y="2232000"/>
              <a:chExt cx="468000" cy="576000"/>
            </a:xfrm>
          </p:grpSpPr>
          <p:sp>
            <p:nvSpPr>
              <p:cNvPr id="281" name=""/>
              <p:cNvSpPr/>
              <p:nvPr/>
            </p:nvSpPr>
            <p:spPr>
              <a:xfrm flipH="1">
                <a:off x="4320000" y="2232000"/>
                <a:ext cx="72000" cy="576000"/>
              </a:xfrm>
              <a:prstGeom prst="rect">
                <a:avLst/>
              </a:prstGeom>
              <a:solidFill>
                <a:srgbClr val="ed1c24"/>
              </a:solidFill>
              <a:ln w="0">
                <a:solidFill>
                  <a:srgbClr val="3465a4"/>
                </a:solidFill>
              </a:ln>
            </p:spPr>
            <p:style>
              <a:lnRef idx="0"/>
              <a:fillRef idx="0"/>
              <a:effectRef idx="0"/>
              <a:fontRef idx="minor"/>
            </p:style>
          </p:sp>
          <p:sp>
            <p:nvSpPr>
              <p:cNvPr id="282" name=""/>
              <p:cNvSpPr/>
              <p:nvPr/>
            </p:nvSpPr>
            <p:spPr>
              <a:xfrm flipH="1">
                <a:off x="3924000" y="2232000"/>
                <a:ext cx="72000" cy="576000"/>
              </a:xfrm>
              <a:prstGeom prst="rect">
                <a:avLst/>
              </a:prstGeom>
              <a:solidFill>
                <a:srgbClr val="ed1c24"/>
              </a:solidFill>
              <a:ln w="0">
                <a:solidFill>
                  <a:srgbClr val="3465a4"/>
                </a:solidFill>
              </a:ln>
            </p:spPr>
            <p:style>
              <a:lnRef idx="0"/>
              <a:fillRef idx="0"/>
              <a:effectRef idx="0"/>
              <a:fontRef idx="minor"/>
            </p:style>
          </p:sp>
        </p:grpSp>
        <p:sp>
          <p:nvSpPr>
            <p:cNvPr id="283" name=""/>
            <p:cNvSpPr/>
            <p:nvPr/>
          </p:nvSpPr>
          <p:spPr>
            <a:xfrm flipH="1">
              <a:off x="3996000" y="2304000"/>
              <a:ext cx="288000" cy="0"/>
            </a:xfrm>
            <a:prstGeom prst="line">
              <a:avLst/>
            </a:prstGeom>
            <a:ln w="0">
              <a:solidFill>
                <a:srgbClr val="ff3333"/>
              </a:solidFill>
              <a:tailEnd len="med" type="triangle" w="med"/>
            </a:ln>
          </p:spPr>
          <p:style>
            <a:lnRef idx="0"/>
            <a:fillRef idx="0"/>
            <a:effectRef idx="0"/>
            <a:fontRef idx="minor"/>
          </p:style>
        </p:sp>
        <p:sp>
          <p:nvSpPr>
            <p:cNvPr id="284" name=""/>
            <p:cNvSpPr/>
            <p:nvPr/>
          </p:nvSpPr>
          <p:spPr>
            <a:xfrm flipH="1">
              <a:off x="3996000" y="2412000"/>
              <a:ext cx="288000" cy="0"/>
            </a:xfrm>
            <a:prstGeom prst="line">
              <a:avLst/>
            </a:prstGeom>
            <a:ln w="0">
              <a:solidFill>
                <a:srgbClr val="ff3333"/>
              </a:solidFill>
              <a:tailEnd len="med" type="triangle" w="med"/>
            </a:ln>
          </p:spPr>
          <p:style>
            <a:lnRef idx="0"/>
            <a:fillRef idx="0"/>
            <a:effectRef idx="0"/>
            <a:fontRef idx="minor"/>
          </p:style>
        </p:sp>
        <p:sp>
          <p:nvSpPr>
            <p:cNvPr id="285" name=""/>
            <p:cNvSpPr/>
            <p:nvPr/>
          </p:nvSpPr>
          <p:spPr>
            <a:xfrm flipH="1">
              <a:off x="3996000" y="2520000"/>
              <a:ext cx="288000" cy="0"/>
            </a:xfrm>
            <a:prstGeom prst="line">
              <a:avLst/>
            </a:prstGeom>
            <a:ln w="0">
              <a:solidFill>
                <a:srgbClr val="ff3333"/>
              </a:solidFill>
              <a:tailEnd len="med" type="triangle" w="med"/>
            </a:ln>
          </p:spPr>
          <p:style>
            <a:lnRef idx="0"/>
            <a:fillRef idx="0"/>
            <a:effectRef idx="0"/>
            <a:fontRef idx="minor"/>
          </p:style>
        </p:sp>
        <p:sp>
          <p:nvSpPr>
            <p:cNvPr id="286" name=""/>
            <p:cNvSpPr/>
            <p:nvPr/>
          </p:nvSpPr>
          <p:spPr>
            <a:xfrm flipH="1">
              <a:off x="3996000" y="2628000"/>
              <a:ext cx="288000" cy="0"/>
            </a:xfrm>
            <a:prstGeom prst="line">
              <a:avLst/>
            </a:prstGeom>
            <a:ln w="0">
              <a:solidFill>
                <a:srgbClr val="ff3333"/>
              </a:solidFill>
              <a:tailEnd len="med" type="triangle" w="med"/>
            </a:ln>
          </p:spPr>
          <p:style>
            <a:lnRef idx="0"/>
            <a:fillRef idx="0"/>
            <a:effectRef idx="0"/>
            <a:fontRef idx="minor"/>
          </p:style>
        </p:sp>
        <p:sp>
          <p:nvSpPr>
            <p:cNvPr id="287" name=""/>
            <p:cNvSpPr/>
            <p:nvPr/>
          </p:nvSpPr>
          <p:spPr>
            <a:xfrm flipH="1">
              <a:off x="3996000" y="2736000"/>
              <a:ext cx="288000" cy="0"/>
            </a:xfrm>
            <a:prstGeom prst="line">
              <a:avLst/>
            </a:prstGeom>
            <a:ln w="0">
              <a:solidFill>
                <a:srgbClr val="ff3333"/>
              </a:solidFill>
              <a:tailEnd len="med" type="triangle" w="med"/>
            </a:ln>
          </p:spPr>
          <p:style>
            <a:lnRef idx="0"/>
            <a:fillRef idx="0"/>
            <a:effectRef idx="0"/>
            <a:fontRef idx="minor"/>
          </p:style>
        </p:sp>
      </p:grpSp>
      <p:sp>
        <p:nvSpPr>
          <p:cNvPr id="288" name="PlaceHolder 3"/>
          <p:cNvSpPr>
            <a:spLocks noGrp="1"/>
          </p:cNvSpPr>
          <p:nvPr>
            <p:ph/>
          </p:nvPr>
        </p:nvSpPr>
        <p:spPr>
          <a:xfrm>
            <a:off x="304920" y="714600"/>
            <a:ext cx="8076960" cy="1130040"/>
          </a:xfrm>
          <a:prstGeom prst="rect">
            <a:avLst/>
          </a:prstGeom>
          <a:noFill/>
          <a:ln w="0">
            <a:noFill/>
          </a:ln>
        </p:spPr>
        <p:txBody>
          <a:bodyPr lIns="90000" rIns="90000" tIns="45000" bIns="45000" anchor="t">
            <a:normAutofit fontScale="98000"/>
          </a:bodyPr>
          <a:p>
            <a:pPr>
              <a:lnSpc>
                <a:spcPct val="100000"/>
              </a:lnSpc>
              <a:spcBef>
                <a:spcPts val="320"/>
              </a:spcBef>
              <a:buNone/>
              <a:tabLst>
                <a:tab algn="l" pos="0"/>
              </a:tabLst>
            </a:pPr>
            <a:r>
              <a:rPr b="0" lang="en-GB" sz="1600" spc="-1" strike="noStrike">
                <a:solidFill>
                  <a:srgbClr val="000000"/>
                </a:solidFill>
                <a:latin typeface="Calibri"/>
              </a:rPr>
              <a:t>Let’s add an RF cavity to our storage ring.</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r>
              <a:rPr b="0" lang="en-GB" sz="1600" spc="-1" strike="noStrike">
                <a:solidFill>
                  <a:srgbClr val="000000"/>
                </a:solidFill>
                <a:latin typeface="Calibri"/>
              </a:rPr>
              <a:t>This cavity is designed to generate a time-dependent longitudinal electric field to transfer energy to the particle.</a:t>
            </a:r>
            <a:endParaRPr b="0" lang="en-GB" sz="16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9" name="PlaceHolder 1"/>
          <p:cNvSpPr>
            <a:spLocks noGrp="1"/>
          </p:cNvSpPr>
          <p:nvPr>
            <p:ph type="title"/>
          </p:nvPr>
        </p:nvSpPr>
        <p:spPr>
          <a:xfrm>
            <a:off x="8610480" y="380880"/>
            <a:ext cx="533160" cy="5866920"/>
          </a:xfrm>
          <a:prstGeom prst="rect">
            <a:avLst/>
          </a:prstGeom>
          <a:noFill/>
          <a:ln w="0">
            <a:noFill/>
          </a:ln>
        </p:spPr>
        <p:txBody>
          <a:bodyPr lIns="90000" rIns="90000" tIns="45000" bIns="45000" anchor="ctr" anchorCtr="1">
            <a:normAutofit/>
          </a:bodyPr>
          <a:p>
            <a:endParaRPr b="0" lang="en-GB" sz="1800" spc="-1" strike="noStrike">
              <a:solidFill>
                <a:srgbClr val="000000"/>
              </a:solidFill>
              <a:latin typeface="Calibri"/>
            </a:endParaRPr>
          </a:p>
        </p:txBody>
      </p:sp>
      <p:sp>
        <p:nvSpPr>
          <p:cNvPr id="290" name="PlaceHolder 2"/>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 </a:t>
            </a:r>
            <a:r>
              <a:rPr b="1" lang="en-GB" sz="1600" spc="-1" strike="noStrike">
                <a:solidFill>
                  <a:srgbClr val="ffffff"/>
                </a:solidFill>
                <a:latin typeface="Calibri"/>
              </a:rPr>
              <a:t>RF waveform and bunches arriving in a RF cavity</a:t>
            </a:r>
            <a:endParaRPr b="0" lang="en-GB" sz="1600" spc="-1" strike="noStrike">
              <a:solidFill>
                <a:srgbClr val="000000"/>
              </a:solidFill>
              <a:latin typeface="Calibri"/>
            </a:endParaRPr>
          </a:p>
        </p:txBody>
      </p:sp>
      <p:grpSp>
        <p:nvGrpSpPr>
          <p:cNvPr id="291" name=""/>
          <p:cNvGrpSpPr/>
          <p:nvPr/>
        </p:nvGrpSpPr>
        <p:grpSpPr>
          <a:xfrm>
            <a:off x="498600" y="936000"/>
            <a:ext cx="7914240" cy="3861000"/>
            <a:chOff x="498600" y="936000"/>
            <a:chExt cx="7914240" cy="3861000"/>
          </a:xfrm>
        </p:grpSpPr>
        <p:sp>
          <p:nvSpPr>
            <p:cNvPr id="292" name="Oval 7"/>
            <p:cNvSpPr/>
            <p:nvPr/>
          </p:nvSpPr>
          <p:spPr>
            <a:xfrm>
              <a:off x="4608000" y="1795320"/>
              <a:ext cx="288000" cy="312480"/>
            </a:xfrm>
            <a:prstGeom prst="ellipse">
              <a:avLst/>
            </a:prstGeom>
            <a:solidFill>
              <a:srgbClr val="d16349"/>
            </a:solidFill>
            <a:ln w="9360">
              <a:solidFill>
                <a:srgbClr val="000000"/>
              </a:solidFill>
              <a:round/>
            </a:ln>
          </p:spPr>
          <p:style>
            <a:lnRef idx="0"/>
            <a:fillRef idx="0"/>
            <a:effectRef idx="0"/>
            <a:fontRef idx="minor"/>
          </p:style>
        </p:sp>
        <p:sp>
          <p:nvSpPr>
            <p:cNvPr id="293" name="Oval 8"/>
            <p:cNvSpPr/>
            <p:nvPr/>
          </p:nvSpPr>
          <p:spPr>
            <a:xfrm>
              <a:off x="4248000" y="2348280"/>
              <a:ext cx="288000" cy="312480"/>
            </a:xfrm>
            <a:prstGeom prst="ellipse">
              <a:avLst/>
            </a:prstGeom>
            <a:solidFill>
              <a:srgbClr val="0066ff"/>
            </a:solidFill>
            <a:ln w="9360">
              <a:solidFill>
                <a:srgbClr val="000000"/>
              </a:solidFill>
              <a:round/>
            </a:ln>
          </p:spPr>
          <p:style>
            <a:lnRef idx="0"/>
            <a:fillRef idx="0"/>
            <a:effectRef idx="0"/>
            <a:fontRef idx="minor"/>
          </p:style>
        </p:sp>
        <p:sp>
          <p:nvSpPr>
            <p:cNvPr id="294" name="Freeform 9"/>
            <p:cNvSpPr/>
            <p:nvPr/>
          </p:nvSpPr>
          <p:spPr>
            <a:xfrm>
              <a:off x="2145960" y="1513800"/>
              <a:ext cx="3764520" cy="3283200"/>
            </a:xfrm>
            <a:custGeom>
              <a:avLst/>
              <a:gdLst/>
              <a:ahLst/>
              <a:rect l="l" t="t" r="r" b="b"/>
              <a:pathLst>
                <a:path w="3744" h="3024">
                  <a:moveTo>
                    <a:pt x="0" y="1432"/>
                  </a:moveTo>
                  <a:cubicBezTo>
                    <a:pt x="200" y="2228"/>
                    <a:pt x="400" y="3024"/>
                    <a:pt x="864" y="2824"/>
                  </a:cubicBezTo>
                  <a:cubicBezTo>
                    <a:pt x="1328" y="2624"/>
                    <a:pt x="2304" y="464"/>
                    <a:pt x="2784" y="232"/>
                  </a:cubicBezTo>
                  <a:cubicBezTo>
                    <a:pt x="3264" y="0"/>
                    <a:pt x="3504" y="716"/>
                    <a:pt x="3744" y="1432"/>
                  </a:cubicBezTo>
                </a:path>
              </a:pathLst>
            </a:custGeom>
            <a:noFill/>
            <a:ln w="57240">
              <a:solidFill>
                <a:srgbClr val="ff3300"/>
              </a:solidFill>
              <a:round/>
            </a:ln>
          </p:spPr>
          <p:style>
            <a:lnRef idx="0"/>
            <a:fillRef idx="0"/>
            <a:effectRef idx="0"/>
            <a:fontRef idx="minor"/>
          </p:style>
        </p:sp>
        <p:sp>
          <p:nvSpPr>
            <p:cNvPr id="295" name="Line 10"/>
            <p:cNvSpPr/>
            <p:nvPr/>
          </p:nvSpPr>
          <p:spPr>
            <a:xfrm>
              <a:off x="1763640" y="3080520"/>
              <a:ext cx="4392360" cy="360"/>
            </a:xfrm>
            <a:prstGeom prst="line">
              <a:avLst/>
            </a:prstGeom>
            <a:ln w="9360">
              <a:solidFill>
                <a:srgbClr val="000000"/>
              </a:solidFill>
              <a:round/>
            </a:ln>
          </p:spPr>
          <p:style>
            <a:lnRef idx="0"/>
            <a:fillRef idx="0"/>
            <a:effectRef idx="0"/>
            <a:fontRef idx="minor"/>
          </p:style>
        </p:sp>
        <p:sp>
          <p:nvSpPr>
            <p:cNvPr id="296" name="Line 11"/>
            <p:cNvSpPr/>
            <p:nvPr/>
          </p:nvSpPr>
          <p:spPr>
            <a:xfrm>
              <a:off x="4032000" y="1412640"/>
              <a:ext cx="360" cy="3335400"/>
            </a:xfrm>
            <a:prstGeom prst="line">
              <a:avLst/>
            </a:prstGeom>
            <a:ln w="9360">
              <a:solidFill>
                <a:srgbClr val="000000"/>
              </a:solidFill>
              <a:round/>
            </a:ln>
          </p:spPr>
          <p:style>
            <a:lnRef idx="0"/>
            <a:fillRef idx="0"/>
            <a:effectRef idx="0"/>
            <a:fontRef idx="minor"/>
          </p:style>
        </p:sp>
        <p:sp>
          <p:nvSpPr>
            <p:cNvPr id="297" name="TextBox 10"/>
            <p:cNvSpPr/>
            <p:nvPr/>
          </p:nvSpPr>
          <p:spPr>
            <a:xfrm>
              <a:off x="6058440" y="3789360"/>
              <a:ext cx="2354400" cy="3646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GB" sz="1800" spc="-1" strike="noStrike">
                  <a:solidFill>
                    <a:srgbClr val="000000"/>
                  </a:solidFill>
                  <a:latin typeface="Calibri"/>
                </a:rPr>
                <a:t>Bunch arriving late</a:t>
              </a:r>
              <a:endParaRPr b="0" lang="en-GB" sz="1800" spc="-1" strike="noStrike">
                <a:latin typeface="Arial"/>
              </a:endParaRPr>
            </a:p>
          </p:txBody>
        </p:sp>
        <p:sp>
          <p:nvSpPr>
            <p:cNvPr id="298" name="Straight Arrow Connector 13"/>
            <p:cNvSpPr/>
            <p:nvPr/>
          </p:nvSpPr>
          <p:spPr>
            <a:xfrm flipH="1" flipV="1">
              <a:off x="4896000" y="2096640"/>
              <a:ext cx="1224000" cy="1849320"/>
            </a:xfrm>
            <a:custGeom>
              <a:avLst/>
              <a:gdLst/>
              <a:ahLst/>
              <a:rect l="l" t="t" r="r" b="b"/>
              <a:pathLst>
                <a:path w="21600" h="21600">
                  <a:moveTo>
                    <a:pt x="0" y="0"/>
                  </a:moveTo>
                  <a:lnTo>
                    <a:pt x="21600" y="21600"/>
                  </a:lnTo>
                </a:path>
              </a:pathLst>
            </a:custGeom>
            <a:noFill/>
            <a:ln w="42480">
              <a:solidFill>
                <a:srgbClr val="d16349"/>
              </a:solidFill>
              <a:round/>
              <a:tailEnd len="med" type="arrow" w="med"/>
            </a:ln>
            <a:effectLst>
              <a:outerShdw dist="38160" dir="5400000" blurRad="0" rotWithShape="0">
                <a:srgbClr val="000000">
                  <a:alpha val="40000"/>
                </a:srgbClr>
              </a:outerShdw>
            </a:effectLst>
          </p:spPr>
          <p:style>
            <a:lnRef idx="0"/>
            <a:fillRef idx="0"/>
            <a:effectRef idx="0"/>
            <a:fontRef idx="minor"/>
          </p:style>
        </p:sp>
        <p:sp>
          <p:nvSpPr>
            <p:cNvPr id="299" name="Straight Arrow Connector 17"/>
            <p:cNvSpPr/>
            <p:nvPr/>
          </p:nvSpPr>
          <p:spPr>
            <a:xfrm>
              <a:off x="2891520" y="2304000"/>
              <a:ext cx="1320480" cy="144000"/>
            </a:xfrm>
            <a:custGeom>
              <a:avLst/>
              <a:gdLst/>
              <a:ahLst/>
              <a:rect l="l" t="t" r="r" b="b"/>
              <a:pathLst>
                <a:path w="21600" h="21600">
                  <a:moveTo>
                    <a:pt x="0" y="0"/>
                  </a:moveTo>
                  <a:lnTo>
                    <a:pt x="21600" y="21600"/>
                  </a:lnTo>
                </a:path>
              </a:pathLst>
            </a:custGeom>
            <a:noFill/>
            <a:ln w="42480">
              <a:solidFill>
                <a:srgbClr val="3366ff"/>
              </a:solidFill>
              <a:round/>
              <a:tailEnd len="med" type="arrow" w="med"/>
            </a:ln>
            <a:effectLst>
              <a:outerShdw dist="38160" dir="5400000" blurRad="0" rotWithShape="0">
                <a:srgbClr val="000000">
                  <a:alpha val="40000"/>
                </a:srgbClr>
              </a:outerShdw>
            </a:effectLst>
          </p:spPr>
          <p:style>
            <a:lnRef idx="0"/>
            <a:fillRef idx="0"/>
            <a:effectRef idx="0"/>
            <a:fontRef idx="minor"/>
          </p:style>
        </p:sp>
        <p:sp>
          <p:nvSpPr>
            <p:cNvPr id="300" name="TextBox 21"/>
            <p:cNvSpPr/>
            <p:nvPr/>
          </p:nvSpPr>
          <p:spPr>
            <a:xfrm>
              <a:off x="498600" y="2088000"/>
              <a:ext cx="2428920" cy="3646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GB" sz="1800" spc="-1" strike="noStrike">
                  <a:solidFill>
                    <a:srgbClr val="000000"/>
                  </a:solidFill>
                  <a:latin typeface="Calibri"/>
                </a:rPr>
                <a:t>Synchronous bunch</a:t>
              </a:r>
              <a:endParaRPr b="0" lang="en-GB" sz="1800" spc="-1" strike="noStrike">
                <a:latin typeface="Arial"/>
              </a:endParaRPr>
            </a:p>
          </p:txBody>
        </p:sp>
        <p:sp>
          <p:nvSpPr>
            <p:cNvPr id="301" name=""/>
            <p:cNvSpPr/>
            <p:nvPr/>
          </p:nvSpPr>
          <p:spPr>
            <a:xfrm flipH="1">
              <a:off x="6156000" y="3080880"/>
              <a:ext cx="612000" cy="0"/>
            </a:xfrm>
            <a:prstGeom prst="line">
              <a:avLst/>
            </a:prstGeom>
            <a:ln w="0">
              <a:solidFill>
                <a:srgbClr val="000000"/>
              </a:solidFill>
              <a:headEnd len="med" type="triangle" w="med"/>
            </a:ln>
          </p:spPr>
          <p:style>
            <a:lnRef idx="0"/>
            <a:fillRef idx="0"/>
            <a:effectRef idx="0"/>
            <a:fontRef idx="minor"/>
          </p:style>
        </p:sp>
        <p:sp>
          <p:nvSpPr>
            <p:cNvPr id="302" name=""/>
            <p:cNvSpPr txBox="1"/>
            <p:nvPr/>
          </p:nvSpPr>
          <p:spPr>
            <a:xfrm>
              <a:off x="6624000" y="3096000"/>
              <a:ext cx="936000" cy="346320"/>
            </a:xfrm>
            <a:prstGeom prst="rect">
              <a:avLst/>
            </a:prstGeom>
            <a:noFill/>
            <a:ln w="0">
              <a:noFill/>
            </a:ln>
          </p:spPr>
          <p:txBody>
            <a:bodyPr lIns="90000" rIns="90000" tIns="45000" bIns="45000" anchor="t">
              <a:noAutofit/>
            </a:bodyPr>
            <a:p>
              <a:r>
                <a:rPr b="0" lang="en-GB" sz="1800" spc="-1" strike="noStrike">
                  <a:latin typeface="Arial"/>
                </a:rPr>
                <a:t>Time</a:t>
              </a:r>
              <a:endParaRPr b="0" lang="en-GB" sz="1800" spc="-1" strike="noStrike">
                <a:latin typeface="Arial"/>
              </a:endParaRPr>
            </a:p>
          </p:txBody>
        </p:sp>
        <p:sp>
          <p:nvSpPr>
            <p:cNvPr id="303" name=""/>
            <p:cNvSpPr/>
            <p:nvPr/>
          </p:nvSpPr>
          <p:spPr>
            <a:xfrm>
              <a:off x="4032000" y="972000"/>
              <a:ext cx="0" cy="488880"/>
            </a:xfrm>
            <a:prstGeom prst="line">
              <a:avLst/>
            </a:prstGeom>
            <a:ln w="0">
              <a:solidFill>
                <a:srgbClr val="000000"/>
              </a:solidFill>
              <a:headEnd len="med" type="triangle" w="med"/>
            </a:ln>
          </p:spPr>
          <p:style>
            <a:lnRef idx="0"/>
            <a:fillRef idx="0"/>
            <a:effectRef idx="0"/>
            <a:fontRef idx="minor"/>
          </p:style>
        </p:sp>
        <p:sp>
          <p:nvSpPr>
            <p:cNvPr id="304" name=""/>
            <p:cNvSpPr txBox="1"/>
            <p:nvPr/>
          </p:nvSpPr>
          <p:spPr>
            <a:xfrm>
              <a:off x="2628000" y="936000"/>
              <a:ext cx="1584000" cy="648000"/>
            </a:xfrm>
            <a:prstGeom prst="rect">
              <a:avLst/>
            </a:prstGeom>
            <a:noFill/>
            <a:ln w="0">
              <a:noFill/>
            </a:ln>
          </p:spPr>
          <p:txBody>
            <a:bodyPr lIns="90000" rIns="90000" tIns="45000" bIns="45000" anchor="t">
              <a:noAutofit/>
            </a:bodyPr>
            <a:p>
              <a:r>
                <a:rPr b="0" lang="en-GB" sz="1800" spc="-1" strike="noStrike">
                  <a:latin typeface="Arial"/>
                </a:rPr>
                <a:t>Accelerating voltage</a:t>
              </a:r>
              <a:endParaRPr b="0" lang="en-GB" sz="1800" spc="-1" strike="noStrike">
                <a:latin typeface="Arial"/>
              </a:endParaRPr>
            </a:p>
          </p:txBody>
        </p:sp>
      </p:grpSp>
      <p:pic>
        <p:nvPicPr>
          <p:cNvPr id="305" name="Picture 6" descr=""/>
          <p:cNvPicPr/>
          <p:nvPr/>
        </p:nvPicPr>
        <p:blipFill>
          <a:blip r:embed="rId1"/>
          <a:stretch/>
        </p:blipFill>
        <p:spPr>
          <a:xfrm>
            <a:off x="2988000" y="5229360"/>
            <a:ext cx="2517840" cy="322200"/>
          </a:xfrm>
          <a:prstGeom prst="rect">
            <a:avLst/>
          </a:prstGeom>
          <a:ln w="0">
            <a:noFill/>
          </a:ln>
        </p:spPr>
      </p:pic>
      <p:sp>
        <p:nvSpPr>
          <p:cNvPr id="306" name="Content Placeholder 3"/>
          <p:cNvSpPr/>
          <p:nvPr/>
        </p:nvSpPr>
        <p:spPr>
          <a:xfrm>
            <a:off x="395640" y="4797000"/>
            <a:ext cx="8076960" cy="43164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The RF voltage applied to the particle is sinusoidal in time</a:t>
            </a:r>
            <a:endParaRPr b="0" lang="en-GB" sz="1600" spc="-1" strike="noStrike">
              <a:latin typeface="Arial"/>
            </a:endParaRPr>
          </a:p>
        </p:txBody>
      </p:sp>
      <p:sp>
        <p:nvSpPr>
          <p:cNvPr id="307" name="Content Placeholder 3"/>
          <p:cNvSpPr/>
          <p:nvPr/>
        </p:nvSpPr>
        <p:spPr>
          <a:xfrm>
            <a:off x="455040" y="5733360"/>
            <a:ext cx="8076960" cy="64764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Choose the RF frequency to be an integer multiple of the revolution frequency. This is called synchronism.</a:t>
            </a:r>
            <a:endParaRPr b="0" lang="en-GB" sz="16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8" name="Freeform 9"/>
          <p:cNvSpPr/>
          <p:nvPr/>
        </p:nvSpPr>
        <p:spPr>
          <a:xfrm>
            <a:off x="546480" y="3952800"/>
            <a:ext cx="1680840" cy="1642680"/>
          </a:xfrm>
          <a:custGeom>
            <a:avLst/>
            <a:gdLst/>
            <a:ahLst/>
            <a:rect l="l" t="t" r="r" b="b"/>
            <a:pathLst>
              <a:path w="3744" h="3024">
                <a:moveTo>
                  <a:pt x="0" y="1432"/>
                </a:moveTo>
                <a:cubicBezTo>
                  <a:pt x="200" y="2228"/>
                  <a:pt x="400" y="3024"/>
                  <a:pt x="864" y="2824"/>
                </a:cubicBezTo>
                <a:cubicBezTo>
                  <a:pt x="1328" y="2624"/>
                  <a:pt x="2304" y="464"/>
                  <a:pt x="2784" y="232"/>
                </a:cubicBezTo>
                <a:cubicBezTo>
                  <a:pt x="3264" y="0"/>
                  <a:pt x="3504" y="716"/>
                  <a:pt x="3744" y="1432"/>
                </a:cubicBezTo>
              </a:path>
            </a:pathLst>
          </a:custGeom>
          <a:noFill/>
          <a:ln w="57240">
            <a:solidFill>
              <a:srgbClr val="ff3300"/>
            </a:solidFill>
            <a:round/>
          </a:ln>
        </p:spPr>
        <p:style>
          <a:lnRef idx="0"/>
          <a:fillRef idx="0"/>
          <a:effectRef idx="0"/>
          <a:fontRef idx="minor"/>
        </p:style>
      </p:sp>
      <p:sp>
        <p:nvSpPr>
          <p:cNvPr id="309" name="PlaceHolder 1"/>
          <p:cNvSpPr>
            <a:spLocks noGrp="1"/>
          </p:cNvSpPr>
          <p:nvPr>
            <p:ph type="title"/>
          </p:nvPr>
        </p:nvSpPr>
        <p:spPr>
          <a:xfrm>
            <a:off x="8610480" y="380880"/>
            <a:ext cx="533160" cy="5866920"/>
          </a:xfrm>
          <a:prstGeom prst="rect">
            <a:avLst/>
          </a:prstGeom>
          <a:noFill/>
          <a:ln w="0">
            <a:noFill/>
          </a:ln>
        </p:spPr>
        <p:txBody>
          <a:bodyPr lIns="90000" rIns="90000" tIns="45000" bIns="45000" anchor="ctr" anchorCtr="1">
            <a:normAutofit/>
          </a:bodyPr>
          <a:p>
            <a:endParaRPr b="0" lang="en-GB" sz="1800" spc="-1" strike="noStrike">
              <a:solidFill>
                <a:srgbClr val="000000"/>
              </a:solidFill>
              <a:latin typeface="Calibri"/>
            </a:endParaRPr>
          </a:p>
        </p:txBody>
      </p:sp>
      <p:sp>
        <p:nvSpPr>
          <p:cNvPr id="310" name="PlaceHolder 2"/>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Cavity synchronism</a:t>
            </a:r>
            <a:endParaRPr b="0" lang="en-GB" sz="1600" spc="-1" strike="noStrike">
              <a:solidFill>
                <a:srgbClr val="000000"/>
              </a:solidFill>
              <a:latin typeface="Calibri"/>
            </a:endParaRPr>
          </a:p>
        </p:txBody>
      </p:sp>
      <p:sp>
        <p:nvSpPr>
          <p:cNvPr id="311" name="Rectangle 2"/>
          <p:cNvSpPr/>
          <p:nvPr/>
        </p:nvSpPr>
        <p:spPr>
          <a:xfrm>
            <a:off x="0" y="0"/>
            <a:ext cx="9143640" cy="1052280"/>
          </a:xfrm>
          <a:prstGeom prst="rect">
            <a:avLst/>
          </a:prstGeom>
          <a:noFill/>
          <a:ln w="0">
            <a:noFill/>
          </a:ln>
        </p:spPr>
        <p:style>
          <a:lnRef idx="0"/>
          <a:fillRef idx="0"/>
          <a:effectRef idx="0"/>
          <a:fontRef idx="minor"/>
        </p:style>
      </p:sp>
      <p:sp>
        <p:nvSpPr>
          <p:cNvPr id="312" name="Rectangle 3"/>
          <p:cNvSpPr/>
          <p:nvPr/>
        </p:nvSpPr>
        <p:spPr>
          <a:xfrm>
            <a:off x="2771640" y="980640"/>
            <a:ext cx="5927400" cy="5051160"/>
          </a:xfrm>
          <a:prstGeom prst="rect">
            <a:avLst/>
          </a:prstGeom>
          <a:noFill/>
          <a:ln w="0">
            <a:noFill/>
          </a:ln>
        </p:spPr>
        <p:style>
          <a:lnRef idx="0"/>
          <a:fillRef idx="0"/>
          <a:effectRef idx="0"/>
          <a:fontRef idx="minor"/>
        </p:style>
        <p:txBody>
          <a:bodyPr lIns="90000" rIns="90000" tIns="45000" bIns="45000" anchor="t">
            <a:noAutofit/>
          </a:bodyPr>
          <a:p>
            <a:pPr>
              <a:lnSpc>
                <a:spcPct val="95000"/>
              </a:lnSpc>
              <a:spcBef>
                <a:spcPts val="799"/>
              </a:spcBef>
              <a:buNone/>
              <a:tabLst>
                <a:tab algn="l" pos="0"/>
              </a:tabLst>
            </a:pPr>
            <a:r>
              <a:rPr b="0" lang="en-GB" sz="1600" spc="-1" strike="noStrike">
                <a:solidFill>
                  <a:srgbClr val="000000"/>
                </a:solidFill>
                <a:latin typeface="Calibri"/>
              </a:rPr>
              <a:t>The particle at the centre of the bunch, called the </a:t>
            </a:r>
            <a:r>
              <a:rPr b="0" lang="en-GB" sz="1600" spc="-1" strike="noStrike">
                <a:solidFill>
                  <a:srgbClr val="d16349"/>
                </a:solidFill>
                <a:latin typeface="Calibri"/>
              </a:rPr>
              <a:t>synchronous particle</a:t>
            </a:r>
            <a:r>
              <a:rPr b="0" lang="en-GB" sz="1600" spc="-1" strike="noStrike">
                <a:solidFill>
                  <a:srgbClr val="000000"/>
                </a:solidFill>
                <a:latin typeface="Calibri"/>
              </a:rPr>
              <a:t>, acquires the right amount of energy such that it experiences the same voltage difference on each turn.</a:t>
            </a:r>
            <a:endParaRPr b="0" lang="en-GB" sz="1600" spc="-1" strike="noStrike">
              <a:latin typeface="Arial"/>
            </a:endParaRPr>
          </a:p>
          <a:p>
            <a:pPr>
              <a:lnSpc>
                <a:spcPct val="95000"/>
              </a:lnSpc>
              <a:spcBef>
                <a:spcPts val="799"/>
              </a:spcBef>
              <a:buNone/>
              <a:tabLst>
                <a:tab algn="l" pos="0"/>
              </a:tabLst>
            </a:pPr>
            <a:r>
              <a:rPr b="0" lang="en-GB" sz="1600" spc="-1" strike="noStrike">
                <a:solidFill>
                  <a:srgbClr val="000000"/>
                </a:solidFill>
                <a:latin typeface="Calibri"/>
              </a:rPr>
              <a:t>Particles experience a voltage difference across the cavity of </a:t>
            </a:r>
            <a:endParaRPr b="0" lang="en-GB" sz="1600" spc="-1" strike="noStrike">
              <a:latin typeface="Arial"/>
            </a:endParaRPr>
          </a:p>
          <a:p>
            <a:pPr>
              <a:lnSpc>
                <a:spcPct val="95000"/>
              </a:lnSpc>
              <a:spcBef>
                <a:spcPts val="799"/>
              </a:spcBef>
              <a:buNone/>
              <a:tabLst>
                <a:tab algn="l" pos="0"/>
              </a:tabLst>
            </a:pPr>
            <a:endParaRPr b="0" lang="en-GB" sz="1600" spc="-1" strike="noStrike">
              <a:latin typeface="Arial"/>
            </a:endParaRPr>
          </a:p>
          <a:p>
            <a:pPr>
              <a:lnSpc>
                <a:spcPct val="95000"/>
              </a:lnSpc>
              <a:spcBef>
                <a:spcPts val="799"/>
              </a:spcBef>
              <a:buNone/>
              <a:tabLst>
                <a:tab algn="l" pos="0"/>
              </a:tabLst>
            </a:pPr>
            <a:r>
              <a:rPr b="0" lang="en-GB" sz="1600" spc="-1" strike="noStrike">
                <a:solidFill>
                  <a:srgbClr val="000000"/>
                </a:solidFill>
                <a:latin typeface="Calibri"/>
              </a:rPr>
              <a:t>  </a:t>
            </a:r>
            <a:endParaRPr b="0" lang="en-GB" sz="1600" spc="-1" strike="noStrike">
              <a:latin typeface="Arial"/>
            </a:endParaRPr>
          </a:p>
          <a:p>
            <a:pPr>
              <a:lnSpc>
                <a:spcPct val="95000"/>
              </a:lnSpc>
              <a:spcBef>
                <a:spcPts val="799"/>
              </a:spcBef>
              <a:buNone/>
              <a:tabLst>
                <a:tab algn="l" pos="0"/>
              </a:tabLst>
            </a:pPr>
            <a:r>
              <a:rPr b="0" lang="en-GB" sz="1600" spc="-1" strike="noStrike">
                <a:solidFill>
                  <a:srgbClr val="000000"/>
                </a:solidFill>
                <a:latin typeface="Calibri"/>
              </a:rPr>
              <a:t>In the case of no acceleration, a synchronous particle has </a:t>
            </a:r>
            <a:r>
              <a:rPr b="0" lang="en-GB" sz="1600" spc="-1" strike="noStrike">
                <a:solidFill>
                  <a:srgbClr val="000000"/>
                </a:solidFill>
                <a:latin typeface="Latin Modern Math"/>
                <a:ea typeface="Latin Modern Math"/>
              </a:rPr>
              <a:t>𝜙</a:t>
            </a:r>
            <a:r>
              <a:rPr b="0" lang="en-GB" sz="1600" spc="-1" strike="noStrike" baseline="-25000">
                <a:solidFill>
                  <a:srgbClr val="000000"/>
                </a:solidFill>
                <a:latin typeface="Calibri"/>
              </a:rPr>
              <a:t>s</a:t>
            </a:r>
            <a:r>
              <a:rPr b="0" lang="en-GB" sz="1600" spc="-1" strike="noStrike">
                <a:solidFill>
                  <a:srgbClr val="000000"/>
                </a:solidFill>
                <a:latin typeface="Calibri"/>
              </a:rPr>
              <a:t>= 0, and so it ‘see’s the zero of the sine function.</a:t>
            </a:r>
            <a:endParaRPr b="0" lang="en-GB" sz="1600" spc="-1" strike="noStrike">
              <a:latin typeface="Arial"/>
            </a:endParaRPr>
          </a:p>
          <a:p>
            <a:pPr>
              <a:lnSpc>
                <a:spcPct val="95000"/>
              </a:lnSpc>
              <a:spcBef>
                <a:spcPts val="799"/>
              </a:spcBef>
              <a:buNone/>
              <a:tabLst>
                <a:tab algn="l" pos="0"/>
              </a:tabLst>
            </a:pPr>
            <a:endParaRPr b="0" lang="en-GB" sz="1600" spc="-1" strike="noStrike">
              <a:latin typeface="Arial"/>
            </a:endParaRPr>
          </a:p>
          <a:p>
            <a:pPr marL="743040" indent="-285480">
              <a:lnSpc>
                <a:spcPct val="95000"/>
              </a:lnSpc>
              <a:spcBef>
                <a:spcPts val="799"/>
              </a:spcBef>
              <a:buNone/>
              <a:tabLst>
                <a:tab algn="l" pos="0"/>
              </a:tabLst>
            </a:pPr>
            <a:r>
              <a:rPr b="0" lang="en-GB" sz="1600" spc="-1" strike="noStrike">
                <a:solidFill>
                  <a:srgbClr val="000000"/>
                </a:solidFill>
                <a:latin typeface="Calibri"/>
              </a:rPr>
              <a:t>Particles arriving early see </a:t>
            </a:r>
            <a:r>
              <a:rPr b="0" lang="en-GB" sz="1600" spc="-1" strike="noStrike">
                <a:solidFill>
                  <a:srgbClr val="000000"/>
                </a:solidFill>
                <a:latin typeface="Calibri"/>
              </a:rPr>
              <a:t>	</a:t>
            </a:r>
            <a:r>
              <a:rPr b="0" lang="en-GB" sz="1600" spc="-1" strike="noStrike">
                <a:solidFill>
                  <a:srgbClr val="000000"/>
                </a:solidFill>
                <a:latin typeface="DejaVu Sans"/>
                <a:ea typeface="DejaVu Sans"/>
              </a:rPr>
              <a:t>φ</a:t>
            </a:r>
            <a:r>
              <a:rPr b="0" lang="en-GB" sz="1600" spc="-1" strike="noStrike">
                <a:solidFill>
                  <a:srgbClr val="000000"/>
                </a:solidFill>
                <a:latin typeface="Calibri"/>
                <a:ea typeface="wasy10"/>
              </a:rPr>
              <a:t>&lt;</a:t>
            </a:r>
            <a:r>
              <a:rPr b="0" lang="en-GB" sz="1600" spc="-1" strike="noStrike">
                <a:solidFill>
                  <a:srgbClr val="000000"/>
                </a:solidFill>
                <a:latin typeface="wasy10"/>
                <a:ea typeface="wasy10"/>
              </a:rPr>
              <a:t>φ</a:t>
            </a:r>
            <a:r>
              <a:rPr b="0" lang="en-GB" sz="1600" spc="-1" strike="noStrike" baseline="-33000">
                <a:solidFill>
                  <a:srgbClr val="000000"/>
                </a:solidFill>
                <a:latin typeface="Calibri"/>
                <a:ea typeface="wasy10"/>
              </a:rPr>
              <a:t>s</a:t>
            </a:r>
            <a:endParaRPr b="0" lang="en-GB" sz="1600" spc="-1" strike="noStrike">
              <a:latin typeface="Arial"/>
            </a:endParaRPr>
          </a:p>
          <a:p>
            <a:pPr marL="743040" indent="-285480">
              <a:lnSpc>
                <a:spcPct val="95000"/>
              </a:lnSpc>
              <a:spcBef>
                <a:spcPts val="799"/>
              </a:spcBef>
              <a:buNone/>
              <a:tabLst>
                <a:tab algn="l" pos="0"/>
              </a:tabLst>
            </a:pPr>
            <a:r>
              <a:rPr b="0" lang="en-GB" sz="1600" spc="-1" strike="noStrike">
                <a:solidFill>
                  <a:srgbClr val="000000"/>
                </a:solidFill>
                <a:latin typeface="Calibri"/>
                <a:ea typeface="Noto Sans CJK SC Regular"/>
              </a:rPr>
              <a:t>Particles arriving late see</a:t>
            </a:r>
            <a:r>
              <a:rPr b="0" lang="en-GB" sz="1600" spc="-1" strike="noStrike">
                <a:solidFill>
                  <a:srgbClr val="000000"/>
                </a:solidFill>
                <a:latin typeface="Calibri"/>
                <a:ea typeface="Noto Sans CJK SC Regular"/>
              </a:rPr>
              <a:t>	</a:t>
            </a:r>
            <a:r>
              <a:rPr b="0" lang="en-GB" sz="1600" spc="-1" strike="noStrike">
                <a:solidFill>
                  <a:srgbClr val="000000"/>
                </a:solidFill>
                <a:latin typeface="wasy10"/>
                <a:ea typeface="wasy10"/>
              </a:rPr>
              <a:t>φ</a:t>
            </a:r>
            <a:r>
              <a:rPr b="0" lang="en-GB" sz="1600" spc="-1" strike="noStrike">
                <a:solidFill>
                  <a:srgbClr val="000000"/>
                </a:solidFill>
                <a:latin typeface="Calibri"/>
                <a:ea typeface="wasy10"/>
              </a:rPr>
              <a:t>&gt;</a:t>
            </a:r>
            <a:r>
              <a:rPr b="0" lang="en-GB" sz="1600" spc="-1" strike="noStrike">
                <a:solidFill>
                  <a:srgbClr val="000000"/>
                </a:solidFill>
                <a:latin typeface="wasy10"/>
                <a:ea typeface="wasy10"/>
              </a:rPr>
              <a:t>φ</a:t>
            </a:r>
            <a:r>
              <a:rPr b="0" lang="en-GB" sz="1600" spc="-1" strike="noStrike" baseline="-33000">
                <a:solidFill>
                  <a:srgbClr val="000000"/>
                </a:solidFill>
                <a:latin typeface="Calibri"/>
                <a:ea typeface="wasy10"/>
              </a:rPr>
              <a:t>s</a:t>
            </a:r>
            <a:r>
              <a:rPr b="0" lang="en-GB" sz="1600" spc="-1" strike="noStrike">
                <a:solidFill>
                  <a:srgbClr val="000000"/>
                </a:solidFill>
                <a:latin typeface="Calibri"/>
              </a:rPr>
              <a:t>	</a:t>
            </a:r>
            <a:r>
              <a:rPr b="0" lang="en-GB" sz="1600" spc="-1" strike="noStrike">
                <a:solidFill>
                  <a:srgbClr val="000000"/>
                </a:solidFill>
                <a:latin typeface="Calibri"/>
              </a:rPr>
              <a:t>	</a:t>
            </a:r>
            <a:endParaRPr b="0" lang="en-GB" sz="1600" spc="-1" strike="noStrike">
              <a:latin typeface="Arial"/>
            </a:endParaRPr>
          </a:p>
          <a:p>
            <a:pPr>
              <a:lnSpc>
                <a:spcPct val="95000"/>
              </a:lnSpc>
              <a:spcBef>
                <a:spcPts val="799"/>
              </a:spcBef>
              <a:buNone/>
              <a:tabLst>
                <a:tab algn="l" pos="0"/>
              </a:tabLst>
            </a:pPr>
            <a:endParaRPr b="0" lang="en-GB" sz="1600" spc="-1" strike="noStrike">
              <a:latin typeface="Arial"/>
            </a:endParaRPr>
          </a:p>
          <a:p>
            <a:pPr>
              <a:lnSpc>
                <a:spcPct val="95000"/>
              </a:lnSpc>
              <a:spcBef>
                <a:spcPts val="799"/>
              </a:spcBef>
              <a:buNone/>
              <a:tabLst>
                <a:tab algn="l" pos="0"/>
              </a:tabLst>
            </a:pPr>
            <a:r>
              <a:rPr b="0" lang="en-GB" sz="1600" spc="-1" strike="noStrike">
                <a:solidFill>
                  <a:srgbClr val="000000"/>
                </a:solidFill>
                <a:latin typeface="Calibri"/>
              </a:rPr>
              <a:t>For this discussion, we’ll assume that if 0 &lt;</a:t>
            </a:r>
            <a:r>
              <a:rPr b="0" lang="en-GB" sz="1600" spc="-1" strike="noStrike">
                <a:solidFill>
                  <a:srgbClr val="000000"/>
                </a:solidFill>
                <a:latin typeface="wasy10"/>
                <a:ea typeface="wasy10"/>
              </a:rPr>
              <a:t>𝜙</a:t>
            </a:r>
            <a:r>
              <a:rPr b="0" lang="en-GB" sz="1600" spc="-1" strike="noStrike">
                <a:solidFill>
                  <a:srgbClr val="000000"/>
                </a:solidFill>
                <a:latin typeface="Calibri"/>
              </a:rPr>
              <a:t>&lt;</a:t>
            </a:r>
            <a:r>
              <a:rPr b="0" lang="en-GB" sz="1600" spc="-1" strike="noStrike">
                <a:solidFill>
                  <a:srgbClr val="000000"/>
                </a:solidFill>
                <a:latin typeface="wasy10"/>
                <a:ea typeface="wasy10"/>
              </a:rPr>
              <a:t>π</a:t>
            </a:r>
            <a:r>
              <a:rPr b="0" lang="en-GB" sz="1600" spc="-1" strike="noStrike">
                <a:solidFill>
                  <a:srgbClr val="000000"/>
                </a:solidFill>
                <a:latin typeface="Calibri"/>
              </a:rPr>
              <a:t>  the synchronous particle gains energy on each turn of the machine.</a:t>
            </a:r>
            <a:endParaRPr b="0" lang="en-GB" sz="1600" spc="-1" strike="noStrike">
              <a:latin typeface="Arial"/>
            </a:endParaRPr>
          </a:p>
          <a:p>
            <a:pPr marL="743040" indent="-285480">
              <a:lnSpc>
                <a:spcPct val="90000"/>
              </a:lnSpc>
              <a:spcBef>
                <a:spcPts val="320"/>
              </a:spcBef>
              <a:buNone/>
              <a:tabLst>
                <a:tab algn="l" pos="0"/>
              </a:tabLst>
            </a:pPr>
            <a:endParaRPr b="0" lang="en-GB" sz="1600" spc="-1" strike="noStrike">
              <a:latin typeface="Arial"/>
            </a:endParaRPr>
          </a:p>
        </p:txBody>
      </p:sp>
      <p:pic>
        <p:nvPicPr>
          <p:cNvPr id="313" name="Picture 14" descr=""/>
          <p:cNvPicPr/>
          <p:nvPr/>
        </p:nvPicPr>
        <p:blipFill>
          <a:blip r:embed="rId1"/>
          <a:srcRect l="0" t="0" r="0" b="68500"/>
          <a:stretch/>
        </p:blipFill>
        <p:spPr>
          <a:xfrm>
            <a:off x="179640" y="1340640"/>
            <a:ext cx="2447640" cy="1315800"/>
          </a:xfrm>
          <a:prstGeom prst="rect">
            <a:avLst/>
          </a:prstGeom>
          <a:ln w="0">
            <a:noFill/>
          </a:ln>
        </p:spPr>
      </p:pic>
      <p:sp>
        <p:nvSpPr>
          <p:cNvPr id="314" name="Oval 7"/>
          <p:cNvSpPr/>
          <p:nvPr/>
        </p:nvSpPr>
        <p:spPr>
          <a:xfrm>
            <a:off x="1645560" y="4093560"/>
            <a:ext cx="128880" cy="156600"/>
          </a:xfrm>
          <a:prstGeom prst="ellipse">
            <a:avLst/>
          </a:prstGeom>
          <a:solidFill>
            <a:srgbClr val="d16349"/>
          </a:solidFill>
          <a:ln w="9360">
            <a:solidFill>
              <a:srgbClr val="000000"/>
            </a:solidFill>
            <a:round/>
          </a:ln>
        </p:spPr>
        <p:style>
          <a:lnRef idx="0"/>
          <a:fillRef idx="0"/>
          <a:effectRef idx="0"/>
          <a:fontRef idx="minor"/>
        </p:style>
      </p:sp>
      <p:sp>
        <p:nvSpPr>
          <p:cNvPr id="315" name="Oval 8"/>
          <p:cNvSpPr/>
          <p:nvPr/>
        </p:nvSpPr>
        <p:spPr>
          <a:xfrm>
            <a:off x="1485000" y="4370400"/>
            <a:ext cx="128520" cy="156240"/>
          </a:xfrm>
          <a:prstGeom prst="ellipse">
            <a:avLst/>
          </a:prstGeom>
          <a:solidFill>
            <a:srgbClr val="0066ff"/>
          </a:solidFill>
          <a:ln w="9360">
            <a:solidFill>
              <a:srgbClr val="000000"/>
            </a:solidFill>
            <a:round/>
          </a:ln>
        </p:spPr>
        <p:style>
          <a:lnRef idx="0"/>
          <a:fillRef idx="0"/>
          <a:effectRef idx="0"/>
          <a:fontRef idx="minor"/>
        </p:style>
      </p:sp>
      <p:sp>
        <p:nvSpPr>
          <p:cNvPr id="316" name="Line 10"/>
          <p:cNvSpPr/>
          <p:nvPr/>
        </p:nvSpPr>
        <p:spPr>
          <a:xfrm>
            <a:off x="375840" y="4736520"/>
            <a:ext cx="1960920" cy="360"/>
          </a:xfrm>
          <a:prstGeom prst="line">
            <a:avLst/>
          </a:prstGeom>
          <a:ln w="9360">
            <a:solidFill>
              <a:srgbClr val="000000"/>
            </a:solidFill>
            <a:round/>
          </a:ln>
        </p:spPr>
        <p:style>
          <a:lnRef idx="0"/>
          <a:fillRef idx="0"/>
          <a:effectRef idx="0"/>
          <a:fontRef idx="minor"/>
        </p:style>
      </p:sp>
      <p:sp>
        <p:nvSpPr>
          <p:cNvPr id="317" name="Line 11"/>
          <p:cNvSpPr/>
          <p:nvPr/>
        </p:nvSpPr>
        <p:spPr>
          <a:xfrm>
            <a:off x="1388520" y="3902040"/>
            <a:ext cx="0" cy="1668960"/>
          </a:xfrm>
          <a:prstGeom prst="line">
            <a:avLst/>
          </a:prstGeom>
          <a:ln w="9360">
            <a:solidFill>
              <a:srgbClr val="000000"/>
            </a:solidFill>
            <a:round/>
          </a:ln>
        </p:spPr>
        <p:style>
          <a:lnRef idx="0"/>
          <a:fillRef idx="0"/>
          <a:effectRef idx="0"/>
          <a:fontRef idx="minor"/>
        </p:style>
      </p:sp>
      <p:sp>
        <p:nvSpPr>
          <p:cNvPr id="318" name=""/>
          <p:cNvSpPr/>
          <p:nvPr/>
        </p:nvSpPr>
        <p:spPr>
          <a:xfrm flipH="1">
            <a:off x="2336760" y="4736880"/>
            <a:ext cx="273240" cy="0"/>
          </a:xfrm>
          <a:prstGeom prst="line">
            <a:avLst/>
          </a:prstGeom>
          <a:ln w="0">
            <a:solidFill>
              <a:srgbClr val="000000"/>
            </a:solidFill>
            <a:headEnd len="med" type="triangle" w="med"/>
          </a:ln>
        </p:spPr>
        <p:style>
          <a:lnRef idx="0"/>
          <a:fillRef idx="0"/>
          <a:effectRef idx="0"/>
          <a:fontRef idx="minor"/>
        </p:style>
      </p:sp>
      <p:sp>
        <p:nvSpPr>
          <p:cNvPr id="319" name=""/>
          <p:cNvSpPr/>
          <p:nvPr/>
        </p:nvSpPr>
        <p:spPr>
          <a:xfrm>
            <a:off x="1388520" y="3681720"/>
            <a:ext cx="0" cy="244440"/>
          </a:xfrm>
          <a:prstGeom prst="line">
            <a:avLst/>
          </a:prstGeom>
          <a:ln w="0">
            <a:solidFill>
              <a:srgbClr val="000000"/>
            </a:solidFill>
            <a:headEnd len="med" type="triangle" w="med"/>
          </a:ln>
        </p:spPr>
        <p:style>
          <a:lnRef idx="0"/>
          <a:fillRef idx="0"/>
          <a:effectRef idx="0"/>
          <a:fontRef idx="minor"/>
        </p:style>
      </p:sp>
      <p:sp>
        <p:nvSpPr>
          <p:cNvPr id="320" name=""/>
          <p:cNvSpPr txBox="1"/>
          <p:nvPr/>
        </p:nvSpPr>
        <p:spPr>
          <a:xfrm>
            <a:off x="792000" y="3528000"/>
            <a:ext cx="360000" cy="346320"/>
          </a:xfrm>
          <a:prstGeom prst="rect">
            <a:avLst/>
          </a:prstGeom>
          <a:noFill/>
          <a:ln w="0">
            <a:noFill/>
          </a:ln>
        </p:spPr>
        <p:txBody>
          <a:bodyPr lIns="90000" rIns="90000" tIns="45000" bIns="45000" anchor="t">
            <a:noAutofit/>
          </a:bodyPr>
          <a:p>
            <a:r>
              <a:rPr b="0" lang="en-GB" sz="1800" spc="-1" strike="noStrike">
                <a:latin typeface="Arial"/>
              </a:rPr>
              <a:t>V</a:t>
            </a:r>
            <a:endParaRPr b="0" lang="en-GB" sz="1800" spc="-1" strike="noStrike">
              <a:latin typeface="Arial"/>
            </a:endParaRPr>
          </a:p>
        </p:txBody>
      </p:sp>
      <p:sp>
        <p:nvSpPr>
          <p:cNvPr id="321" name=""/>
          <p:cNvSpPr txBox="1"/>
          <p:nvPr/>
        </p:nvSpPr>
        <p:spPr>
          <a:xfrm>
            <a:off x="2304000" y="4896000"/>
            <a:ext cx="288000" cy="346320"/>
          </a:xfrm>
          <a:prstGeom prst="rect">
            <a:avLst/>
          </a:prstGeom>
          <a:noFill/>
          <a:ln w="0">
            <a:noFill/>
          </a:ln>
        </p:spPr>
        <p:txBody>
          <a:bodyPr lIns="90000" rIns="90000" tIns="45000" bIns="45000" anchor="t">
            <a:noAutofit/>
          </a:bodyPr>
          <a:p>
            <a:r>
              <a:rPr b="0" lang="en-GB" sz="1800" spc="-1" strike="noStrike">
                <a:latin typeface="Arial"/>
              </a:rPr>
              <a:t>t</a:t>
            </a:r>
            <a:endParaRPr b="0" lang="en-GB" sz="1800" spc="-1" strike="noStrike">
              <a:latin typeface="Arial"/>
            </a:endParaRPr>
          </a:p>
        </p:txBody>
      </p:sp>
      <p:pic>
        <p:nvPicPr>
          <p:cNvPr id="322" name="" descr=""/>
          <p:cNvPicPr/>
          <p:nvPr/>
        </p:nvPicPr>
        <p:blipFill>
          <a:blip r:embed="rId2"/>
          <a:stretch/>
        </p:blipFill>
        <p:spPr>
          <a:xfrm>
            <a:off x="2856240" y="2608920"/>
            <a:ext cx="5279760" cy="45108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3" name="PlaceHolder 1"/>
          <p:cNvSpPr>
            <a:spLocks noGrp="1"/>
          </p:cNvSpPr>
          <p:nvPr>
            <p:ph type="title"/>
          </p:nvPr>
        </p:nvSpPr>
        <p:spPr>
          <a:xfrm>
            <a:off x="8731800" y="380880"/>
            <a:ext cx="555840" cy="5866920"/>
          </a:xfrm>
          <a:prstGeom prst="rect">
            <a:avLst/>
          </a:prstGeom>
          <a:noFill/>
          <a:ln w="0">
            <a:noFill/>
          </a:ln>
        </p:spPr>
        <p:txBody>
          <a:bodyPr lIns="90000" rIns="90000" tIns="45000" bIns="45000" anchor="ctr" anchorCtr="1">
            <a:normAutofit/>
          </a:bodyPr>
          <a:p>
            <a:endParaRPr b="0" lang="en-GB" sz="1800" spc="-1" strike="noStrike">
              <a:solidFill>
                <a:srgbClr val="000000"/>
              </a:solidFill>
              <a:latin typeface="Calibri"/>
            </a:endParaRPr>
          </a:p>
        </p:txBody>
      </p:sp>
      <p:sp>
        <p:nvSpPr>
          <p:cNvPr id="324" name="PlaceHolder 2"/>
          <p:cNvSpPr>
            <a:spLocks noGrp="1"/>
          </p:cNvSpPr>
          <p:nvPr>
            <p:ph/>
          </p:nvPr>
        </p:nvSpPr>
        <p:spPr>
          <a:xfrm>
            <a:off x="72000" y="380880"/>
            <a:ext cx="842148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The principle of phase stability</a:t>
            </a:r>
            <a:endParaRPr b="0" lang="en-GB" sz="1600" spc="-1" strike="noStrike">
              <a:solidFill>
                <a:srgbClr val="000000"/>
              </a:solidFill>
              <a:latin typeface="Calibri"/>
            </a:endParaRPr>
          </a:p>
        </p:txBody>
      </p:sp>
      <p:sp>
        <p:nvSpPr>
          <p:cNvPr id="325" name="PlaceHolder 3"/>
          <p:cNvSpPr>
            <a:spLocks noGrp="1"/>
          </p:cNvSpPr>
          <p:nvPr>
            <p:ph/>
          </p:nvPr>
        </p:nvSpPr>
        <p:spPr>
          <a:xfrm>
            <a:off x="72000" y="714240"/>
            <a:ext cx="8965440" cy="482040"/>
          </a:xfrm>
          <a:prstGeom prst="rect">
            <a:avLst/>
          </a:prstGeom>
          <a:noFill/>
          <a:ln w="0">
            <a:noFill/>
          </a:ln>
        </p:spPr>
        <p:txBody>
          <a:bodyPr lIns="90000" rIns="90000" tIns="45000" bIns="45000" anchor="t">
            <a:noAutofit/>
          </a:bodyPr>
          <a:p>
            <a:pPr>
              <a:lnSpc>
                <a:spcPct val="100000"/>
              </a:lnSpc>
              <a:spcBef>
                <a:spcPts val="320"/>
              </a:spcBef>
              <a:buNone/>
              <a:tabLst>
                <a:tab algn="l" pos="0"/>
              </a:tabLst>
            </a:pPr>
            <a:r>
              <a:rPr b="0" lang="en-GB" sz="1600" spc="-1" strike="noStrike">
                <a:solidFill>
                  <a:srgbClr val="000000"/>
                </a:solidFill>
                <a:latin typeface="Calibri"/>
              </a:rPr>
              <a:t>For synchronism to work, the RF frequency must be an integer multiple of the revolution frequency</a:t>
            </a:r>
            <a:endParaRPr b="0" lang="en-GB" sz="1600" spc="-1" strike="noStrike">
              <a:solidFill>
                <a:srgbClr val="000000"/>
              </a:solidFill>
              <a:latin typeface="Calibri"/>
            </a:endParaRPr>
          </a:p>
        </p:txBody>
      </p:sp>
      <p:pic>
        <p:nvPicPr>
          <p:cNvPr id="326" name="Picture 4" descr=""/>
          <p:cNvPicPr/>
          <p:nvPr/>
        </p:nvPicPr>
        <p:blipFill>
          <a:blip r:embed="rId1"/>
          <a:stretch/>
        </p:blipFill>
        <p:spPr>
          <a:xfrm>
            <a:off x="3290040" y="1196640"/>
            <a:ext cx="1704960" cy="285480"/>
          </a:xfrm>
          <a:prstGeom prst="rect">
            <a:avLst/>
          </a:prstGeom>
          <a:ln w="0">
            <a:noFill/>
          </a:ln>
        </p:spPr>
      </p:pic>
      <p:sp>
        <p:nvSpPr>
          <p:cNvPr id="327" name="Content Placeholder 3"/>
          <p:cNvSpPr/>
          <p:nvPr/>
        </p:nvSpPr>
        <p:spPr>
          <a:xfrm>
            <a:off x="172440" y="1556640"/>
            <a:ext cx="8965440" cy="530100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so the beam always sees the correct accelerating field. </a:t>
            </a:r>
            <a:endParaRPr b="0" lang="en-GB" sz="1600" spc="-1" strike="noStrike">
              <a:latin typeface="Arial"/>
            </a:endParaRPr>
          </a:p>
          <a:p>
            <a:pPr>
              <a:lnSpc>
                <a:spcPct val="100000"/>
              </a:lnSpc>
              <a:spcBef>
                <a:spcPts val="320"/>
              </a:spcBef>
              <a:buNone/>
              <a:tabLst>
                <a:tab algn="l" pos="0"/>
              </a:tabLst>
            </a:pPr>
            <a:r>
              <a:rPr b="0" lang="en-GB" sz="1600" spc="-1" strike="noStrike">
                <a:solidFill>
                  <a:srgbClr val="000000"/>
                </a:solidFill>
                <a:latin typeface="Calibri"/>
              </a:rPr>
              <a:t>h is the ‘</a:t>
            </a:r>
            <a:r>
              <a:rPr b="1" lang="en-GB" sz="1600" spc="-1" strike="noStrike">
                <a:solidFill>
                  <a:srgbClr val="000000"/>
                </a:solidFill>
                <a:latin typeface="Calibri"/>
              </a:rPr>
              <a:t>harmonic number’.</a:t>
            </a:r>
            <a:endParaRPr b="0" lang="en-GB" sz="1600" spc="-1" strike="noStrike">
              <a:latin typeface="Arial"/>
            </a:endParaRPr>
          </a:p>
          <a:p>
            <a:pPr>
              <a:lnSpc>
                <a:spcPct val="100000"/>
              </a:lnSpc>
              <a:spcBef>
                <a:spcPts val="320"/>
              </a:spcBef>
              <a:buNone/>
              <a:tabLst>
                <a:tab algn="l" pos="0"/>
              </a:tabLst>
            </a:pPr>
            <a:endParaRPr b="0" lang="en-GB" sz="1600" spc="-1" strike="noStrike">
              <a:latin typeface="Arial"/>
            </a:endParaRPr>
          </a:p>
          <a:p>
            <a:pPr>
              <a:lnSpc>
                <a:spcPct val="100000"/>
              </a:lnSpc>
              <a:spcBef>
                <a:spcPts val="320"/>
              </a:spcBef>
              <a:buNone/>
              <a:tabLst>
                <a:tab algn="l" pos="0"/>
              </a:tabLst>
            </a:pPr>
            <a:r>
              <a:rPr b="0" lang="en-GB" sz="1600" spc="-1" strike="noStrike">
                <a:solidFill>
                  <a:srgbClr val="000000"/>
                </a:solidFill>
                <a:latin typeface="Calibri"/>
              </a:rPr>
              <a:t>But what if h is slightly non-integer, e.g. h=200.0000000001 </a:t>
            </a:r>
            <a:endParaRPr b="0" lang="en-GB" sz="1600" spc="-1" strike="noStrike">
              <a:latin typeface="Arial"/>
            </a:endParaRPr>
          </a:p>
          <a:p>
            <a:pPr>
              <a:lnSpc>
                <a:spcPct val="100000"/>
              </a:lnSpc>
              <a:spcBef>
                <a:spcPts val="320"/>
              </a:spcBef>
              <a:buNone/>
              <a:tabLst>
                <a:tab algn="l" pos="0"/>
              </a:tabLst>
            </a:pPr>
            <a:r>
              <a:rPr b="0" lang="en-GB" sz="1600" spc="-1" strike="noStrike">
                <a:solidFill>
                  <a:srgbClr val="000000"/>
                </a:solidFill>
                <a:latin typeface="Calibri"/>
              </a:rPr>
              <a:t>or what if a particle has a slightly different revolution frequency?</a:t>
            </a:r>
            <a:endParaRPr b="0" lang="en-GB" sz="1600" spc="-1" strike="noStrike">
              <a:latin typeface="Arial"/>
            </a:endParaRPr>
          </a:p>
          <a:p>
            <a:pPr>
              <a:lnSpc>
                <a:spcPct val="100000"/>
              </a:lnSpc>
              <a:spcBef>
                <a:spcPts val="320"/>
              </a:spcBef>
              <a:buNone/>
              <a:tabLst>
                <a:tab algn="l" pos="0"/>
              </a:tabLst>
            </a:pPr>
            <a:endParaRPr b="0" lang="en-GB" sz="1600" spc="-1" strike="noStrike">
              <a:latin typeface="Arial"/>
            </a:endParaRPr>
          </a:p>
          <a:p>
            <a:pPr>
              <a:lnSpc>
                <a:spcPct val="100000"/>
              </a:lnSpc>
              <a:spcBef>
                <a:spcPts val="320"/>
              </a:spcBef>
              <a:buNone/>
              <a:tabLst>
                <a:tab algn="l" pos="0"/>
              </a:tabLst>
            </a:pPr>
            <a:r>
              <a:rPr b="0" lang="en-GB" sz="1600" spc="-1" strike="noStrike">
                <a:solidFill>
                  <a:srgbClr val="000000"/>
                </a:solidFill>
                <a:latin typeface="Calibri"/>
              </a:rPr>
              <a:t>After many turns the beam will be out of phase with the RF system and will no longer be accelerated.</a:t>
            </a:r>
            <a:endParaRPr b="0" lang="en-GB" sz="1600" spc="-1" strike="noStrike">
              <a:latin typeface="Arial"/>
            </a:endParaRPr>
          </a:p>
          <a:p>
            <a:pPr>
              <a:lnSpc>
                <a:spcPct val="100000"/>
              </a:lnSpc>
              <a:spcBef>
                <a:spcPts val="320"/>
              </a:spcBef>
              <a:buNone/>
              <a:tabLst>
                <a:tab algn="l" pos="0"/>
              </a:tabLst>
            </a:pPr>
            <a:endParaRPr b="0" lang="en-GB" sz="1600" spc="-1" strike="noStrike">
              <a:latin typeface="Arial"/>
            </a:endParaRPr>
          </a:p>
          <a:p>
            <a:pPr>
              <a:lnSpc>
                <a:spcPct val="100000"/>
              </a:lnSpc>
              <a:spcBef>
                <a:spcPts val="320"/>
              </a:spcBef>
              <a:buNone/>
              <a:tabLst>
                <a:tab algn="l" pos="0"/>
              </a:tabLst>
            </a:pPr>
            <a:r>
              <a:rPr b="0" lang="en-GB" sz="1600" spc="-1" strike="noStrike">
                <a:solidFill>
                  <a:srgbClr val="000000"/>
                </a:solidFill>
                <a:latin typeface="Calibri"/>
              </a:rPr>
              <a:t>We need the motion to be stable even if there are small errors in the frequencies / spread in energies. </a:t>
            </a:r>
            <a:endParaRPr b="0" lang="en-GB" sz="1600" spc="-1" strike="noStrike">
              <a:latin typeface="Arial"/>
            </a:endParaRPr>
          </a:p>
          <a:p>
            <a:pPr>
              <a:lnSpc>
                <a:spcPct val="100000"/>
              </a:lnSpc>
              <a:spcBef>
                <a:spcPts val="320"/>
              </a:spcBef>
              <a:buNone/>
              <a:tabLst>
                <a:tab algn="l" pos="0"/>
              </a:tabLst>
            </a:pPr>
            <a:r>
              <a:rPr b="0" lang="en-GB" sz="1600" spc="-1" strike="noStrike">
                <a:solidFill>
                  <a:srgbClr val="000000"/>
                </a:solidFill>
                <a:latin typeface="Calibri"/>
              </a:rPr>
              <a:t>This is </a:t>
            </a:r>
            <a:r>
              <a:rPr b="1" lang="en-GB" sz="1600" spc="-1" strike="noStrike">
                <a:solidFill>
                  <a:srgbClr val="000000"/>
                </a:solidFill>
                <a:latin typeface="Calibri"/>
              </a:rPr>
              <a:t>‘phase stability</a:t>
            </a:r>
            <a:r>
              <a:rPr b="0" lang="en-GB" sz="1600" spc="-1" strike="noStrike">
                <a:solidFill>
                  <a:srgbClr val="000000"/>
                </a:solidFill>
                <a:latin typeface="Calibri"/>
              </a:rPr>
              <a:t>’.</a:t>
            </a:r>
            <a:endParaRPr b="0" lang="en-GB" sz="1600" spc="-1" strike="noStrike">
              <a:latin typeface="Arial"/>
            </a:endParaRPr>
          </a:p>
          <a:p>
            <a:pPr>
              <a:lnSpc>
                <a:spcPct val="100000"/>
              </a:lnSpc>
              <a:spcBef>
                <a:spcPts val="320"/>
              </a:spcBef>
              <a:buNone/>
              <a:tabLst>
                <a:tab algn="l" pos="0"/>
              </a:tabLst>
            </a:pPr>
            <a:endParaRPr b="0" lang="en-GB" sz="1600" spc="-1" strike="noStrike">
              <a:latin typeface="Arial"/>
            </a:endParaRPr>
          </a:p>
          <a:p>
            <a:pPr>
              <a:lnSpc>
                <a:spcPct val="100000"/>
              </a:lnSpc>
              <a:spcBef>
                <a:spcPts val="320"/>
              </a:spcBef>
              <a:buNone/>
              <a:tabLst>
                <a:tab algn="l" pos="0"/>
              </a:tabLst>
            </a:pPr>
            <a:r>
              <a:rPr b="0" lang="en-GB" sz="1600" spc="-1" strike="noStrike">
                <a:solidFill>
                  <a:srgbClr val="000000"/>
                </a:solidFill>
                <a:latin typeface="Calibri"/>
              </a:rPr>
              <a:t>The concept of phase stability was developed by McMillan and Veksler in 1945.</a:t>
            </a:r>
            <a:endParaRPr b="0" lang="en-GB" sz="1600" spc="-1" strike="noStrike">
              <a:latin typeface="Arial"/>
            </a:endParaRPr>
          </a:p>
          <a:p>
            <a:pPr>
              <a:lnSpc>
                <a:spcPct val="100000"/>
              </a:lnSpc>
              <a:spcBef>
                <a:spcPts val="320"/>
              </a:spcBef>
              <a:buNone/>
              <a:tabLst>
                <a:tab algn="l" pos="0"/>
              </a:tabLst>
            </a:pPr>
            <a:endParaRPr b="0" lang="en-GB" sz="1600" spc="-1" strike="noStrike">
              <a:latin typeface="Arial"/>
            </a:endParaRPr>
          </a:p>
          <a:p>
            <a:pPr>
              <a:lnSpc>
                <a:spcPct val="100000"/>
              </a:lnSpc>
              <a:spcBef>
                <a:spcPts val="320"/>
              </a:spcBef>
              <a:buNone/>
              <a:tabLst>
                <a:tab algn="l" pos="0"/>
              </a:tabLst>
            </a:pPr>
            <a:r>
              <a:rPr b="0" lang="en-GB" sz="1600" spc="-1" strike="noStrike">
                <a:solidFill>
                  <a:srgbClr val="000000"/>
                </a:solidFill>
                <a:latin typeface="Calibri"/>
              </a:rPr>
              <a:t> </a:t>
            </a:r>
            <a:r>
              <a:rPr b="0" lang="en-GB" sz="1600" spc="-1" strike="noStrike">
                <a:solidFill>
                  <a:srgbClr val="000000"/>
                </a:solidFill>
                <a:latin typeface="Calibri"/>
              </a:rPr>
              <a:t>	</a:t>
            </a:r>
            <a:r>
              <a:rPr b="0" lang="en-GB" sz="1600" spc="-1" strike="noStrike">
                <a:solidFill>
                  <a:srgbClr val="000000"/>
                </a:solidFill>
                <a:latin typeface="Calibri"/>
              </a:rPr>
              <a:t>i) Choose your RF frequency. This determines the energy of a synchronous particle.</a:t>
            </a:r>
            <a:endParaRPr b="0" lang="en-GB" sz="1600" spc="-1" strike="noStrike">
              <a:latin typeface="Arial"/>
            </a:endParaRPr>
          </a:p>
          <a:p>
            <a:pPr>
              <a:lnSpc>
                <a:spcPct val="100000"/>
              </a:lnSpc>
              <a:spcBef>
                <a:spcPts val="320"/>
              </a:spcBef>
              <a:buNone/>
              <a:tabLst>
                <a:tab algn="l" pos="0"/>
              </a:tabLst>
            </a:pPr>
            <a:r>
              <a:rPr b="0" lang="en-GB" sz="1600" spc="-1" strike="noStrike">
                <a:solidFill>
                  <a:srgbClr val="000000"/>
                </a:solidFill>
                <a:latin typeface="Calibri"/>
              </a:rPr>
              <a:t>	</a:t>
            </a:r>
            <a:r>
              <a:rPr b="0" lang="en-GB" sz="1600" spc="-1" strike="noStrike">
                <a:solidFill>
                  <a:srgbClr val="000000"/>
                </a:solidFill>
                <a:latin typeface="Calibri"/>
              </a:rPr>
              <a:t>ii)  Particles with slight deviation in longitudinal coordinates will now oscillate (slowly) around this (ideal) synchronous particle.</a:t>
            </a:r>
            <a:endParaRPr b="0" lang="en-GB" sz="1600" spc="-1" strike="noStrike">
              <a:latin typeface="Arial"/>
            </a:endParaRPr>
          </a:p>
          <a:p>
            <a:pPr>
              <a:lnSpc>
                <a:spcPct val="100000"/>
              </a:lnSpc>
              <a:spcBef>
                <a:spcPts val="320"/>
              </a:spcBef>
              <a:buNone/>
              <a:tabLst>
                <a:tab algn="l" pos="0"/>
              </a:tabLst>
            </a:pPr>
            <a:endParaRPr b="0" lang="en-GB" sz="1600" spc="-1" strike="noStrike">
              <a:latin typeface="Arial"/>
            </a:endParaRPr>
          </a:p>
          <a:p>
            <a:pPr>
              <a:lnSpc>
                <a:spcPct val="100000"/>
              </a:lnSpc>
              <a:spcBef>
                <a:spcPts val="320"/>
              </a:spcBef>
              <a:buNone/>
              <a:tabLst>
                <a:tab algn="l" pos="0"/>
              </a:tabLst>
            </a:pPr>
            <a:endParaRPr b="0" lang="en-GB" sz="1600" spc="-1" strike="noStrike">
              <a:latin typeface="Arial"/>
            </a:endParaRPr>
          </a:p>
          <a:p>
            <a:pPr>
              <a:lnSpc>
                <a:spcPct val="100000"/>
              </a:lnSpc>
              <a:spcBef>
                <a:spcPts val="320"/>
              </a:spcBef>
              <a:buNone/>
              <a:tabLst>
                <a:tab algn="l" pos="0"/>
              </a:tabLst>
            </a:pPr>
            <a:endParaRPr b="0" lang="en-GB" sz="1600" spc="-1" strike="noStrike">
              <a:latin typeface="Arial"/>
            </a:endParaRPr>
          </a:p>
          <a:p>
            <a:pPr>
              <a:lnSpc>
                <a:spcPct val="100000"/>
              </a:lnSpc>
              <a:spcBef>
                <a:spcPts val="320"/>
              </a:spcBef>
              <a:buNone/>
              <a:tabLst>
                <a:tab algn="l" pos="0"/>
              </a:tabLst>
            </a:pPr>
            <a:endParaRPr b="0" lang="en-GB" sz="16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8"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The principle of phase stability (stable phase)</a:t>
            </a:r>
            <a:endParaRPr b="0" lang="en-GB" sz="1600" spc="-1" strike="noStrike">
              <a:solidFill>
                <a:srgbClr val="000000"/>
              </a:solidFill>
              <a:latin typeface="Calibri"/>
            </a:endParaRPr>
          </a:p>
        </p:txBody>
      </p:sp>
      <p:sp>
        <p:nvSpPr>
          <p:cNvPr id="329" name="Text Box 1028"/>
          <p:cNvSpPr/>
          <p:nvPr/>
        </p:nvSpPr>
        <p:spPr>
          <a:xfrm>
            <a:off x="467640" y="908640"/>
            <a:ext cx="8175240" cy="8197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600" spc="-1" strike="noStrike">
                <a:solidFill>
                  <a:srgbClr val="000000"/>
                </a:solidFill>
                <a:latin typeface="Calibri"/>
              </a:rPr>
              <a:t>Let’s consider a spread of energy (momenta) in the beam.</a:t>
            </a:r>
            <a:endParaRPr b="0" lang="en-GB" sz="1600" spc="-1" strike="noStrike">
              <a:latin typeface="Arial"/>
            </a:endParaRPr>
          </a:p>
          <a:p>
            <a:pPr>
              <a:lnSpc>
                <a:spcPct val="100000"/>
              </a:lnSpc>
              <a:buNone/>
            </a:pPr>
            <a:r>
              <a:rPr b="0" lang="en-GB" sz="1600" spc="-1" strike="noStrike">
                <a:solidFill>
                  <a:srgbClr val="000000"/>
                </a:solidFill>
                <a:latin typeface="Calibri"/>
              </a:rPr>
              <a:t>Let’s consider a ring for which the synchronism condition is fulfilled by a phase </a:t>
            </a:r>
            <a:r>
              <a:rPr b="0" lang="en-GB" sz="1600" spc="-1" strike="noStrike">
                <a:solidFill>
                  <a:srgbClr val="000000"/>
                </a:solidFill>
                <a:latin typeface="wasy10"/>
                <a:ea typeface="wasy10"/>
              </a:rPr>
              <a:t>𝜙</a:t>
            </a:r>
            <a:r>
              <a:rPr b="1" lang="en-GB" sz="1600" spc="-1" strike="noStrike" baseline="-8000">
                <a:solidFill>
                  <a:srgbClr val="000000"/>
                </a:solidFill>
                <a:latin typeface="Calibri"/>
              </a:rPr>
              <a:t>s</a:t>
            </a:r>
            <a:r>
              <a:rPr b="1" lang="en-GB" sz="1600" spc="-1" strike="noStrike">
                <a:solidFill>
                  <a:srgbClr val="000000"/>
                </a:solidFill>
                <a:latin typeface="Calibri"/>
              </a:rPr>
              <a:t>.</a:t>
            </a:r>
            <a:endParaRPr b="0" lang="en-GB" sz="1600" spc="-1" strike="noStrike">
              <a:latin typeface="Arial"/>
            </a:endParaRPr>
          </a:p>
        </p:txBody>
      </p:sp>
      <p:sp>
        <p:nvSpPr>
          <p:cNvPr id="330" name="Text Box 1032"/>
          <p:cNvSpPr/>
          <p:nvPr/>
        </p:nvSpPr>
        <p:spPr>
          <a:xfrm>
            <a:off x="396000" y="3681000"/>
            <a:ext cx="8604000" cy="27241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600" spc="-1" strike="noStrike">
                <a:solidFill>
                  <a:srgbClr val="000000"/>
                </a:solidFill>
                <a:latin typeface="Calibri"/>
              </a:rPr>
              <a:t>eV</a:t>
            </a:r>
            <a:r>
              <a:rPr b="0" lang="en-GB" sz="1600" spc="-1" strike="noStrike" baseline="-25000">
                <a:solidFill>
                  <a:srgbClr val="000000"/>
                </a:solidFill>
                <a:latin typeface="Calibri"/>
              </a:rPr>
              <a:t>s</a:t>
            </a:r>
            <a:r>
              <a:rPr b="0" lang="en-GB" sz="1600" spc="-1" strike="noStrike">
                <a:solidFill>
                  <a:srgbClr val="000000"/>
                </a:solidFill>
                <a:latin typeface="Calibri"/>
              </a:rPr>
              <a:t> is the energy gain in one accelerating region required for the particle to reach the next accelerating region with the same RF phase. This fixes the phases P</a:t>
            </a:r>
            <a:r>
              <a:rPr b="0" lang="en-GB" sz="1600" spc="-1" strike="noStrike" baseline="-25000">
                <a:solidFill>
                  <a:srgbClr val="000000"/>
                </a:solidFill>
                <a:latin typeface="Calibri"/>
              </a:rPr>
              <a:t>1 </a:t>
            </a:r>
            <a:r>
              <a:rPr b="0" lang="en-GB" sz="1600" spc="-1" strike="noStrike">
                <a:solidFill>
                  <a:srgbClr val="000000"/>
                </a:solidFill>
                <a:latin typeface="Calibri"/>
              </a:rPr>
              <a:t>,P</a:t>
            </a:r>
            <a:r>
              <a:rPr b="0" lang="en-GB" sz="1600" spc="-1" strike="noStrike" baseline="-25000">
                <a:solidFill>
                  <a:srgbClr val="000000"/>
                </a:solidFill>
                <a:latin typeface="Calibri"/>
              </a:rPr>
              <a:t>2</a:t>
            </a:r>
            <a:r>
              <a:rPr b="0" lang="en-GB" sz="1600" spc="-1" strike="noStrike">
                <a:solidFill>
                  <a:srgbClr val="000000"/>
                </a:solidFill>
                <a:latin typeface="Calibri"/>
              </a:rPr>
              <a:t>, etc</a:t>
            </a:r>
            <a:endParaRPr b="0" lang="en-GB" sz="1600" spc="-1" strike="noStrike">
              <a:latin typeface="Arial"/>
            </a:endParaRPr>
          </a:p>
          <a:p>
            <a:pPr>
              <a:lnSpc>
                <a:spcPct val="100000"/>
              </a:lnSpc>
              <a:buNone/>
            </a:pPr>
            <a:endParaRPr b="0" lang="en-GB" sz="1600" spc="-1" strike="noStrike">
              <a:latin typeface="Arial"/>
            </a:endParaRPr>
          </a:p>
          <a:p>
            <a:pPr>
              <a:lnSpc>
                <a:spcPct val="100000"/>
              </a:lnSpc>
              <a:buNone/>
            </a:pPr>
            <a:r>
              <a:rPr b="0" lang="en-GB" sz="1600" spc="-1" strike="noStrike">
                <a:solidFill>
                  <a:srgbClr val="000000"/>
                </a:solidFill>
                <a:latin typeface="Calibri"/>
              </a:rPr>
              <a:t>First consider P</a:t>
            </a:r>
            <a:r>
              <a:rPr b="0" lang="en-GB" sz="1600" spc="-1" strike="noStrike" baseline="-25000">
                <a:solidFill>
                  <a:srgbClr val="000000"/>
                </a:solidFill>
                <a:latin typeface="Calibri"/>
              </a:rPr>
              <a:t>1</a:t>
            </a:r>
            <a:r>
              <a:rPr b="0" lang="en-GB" sz="1600" spc="-1" strike="noStrike">
                <a:solidFill>
                  <a:srgbClr val="000000"/>
                </a:solidFill>
                <a:latin typeface="Calibri"/>
              </a:rPr>
              <a:t>. Imagine a particle arrives a little later than the synchronous particle. So it sees a slightly later phase of the RF, so sees M</a:t>
            </a:r>
            <a:r>
              <a:rPr b="0" lang="en-GB" sz="1600" spc="-1" strike="noStrike" baseline="-25000">
                <a:solidFill>
                  <a:srgbClr val="000000"/>
                </a:solidFill>
                <a:latin typeface="Calibri"/>
              </a:rPr>
              <a:t>1</a:t>
            </a:r>
            <a:r>
              <a:rPr b="0" lang="en-GB" sz="1600" spc="-1" strike="noStrike">
                <a:solidFill>
                  <a:srgbClr val="000000"/>
                </a:solidFill>
                <a:latin typeface="Calibri"/>
              </a:rPr>
              <a:t>. This means it gets a larger momentum kick, so has a higher speed and gets around the ring faster. It arrives slightly earlier than it did, and hence moves towards P</a:t>
            </a:r>
            <a:r>
              <a:rPr b="0" lang="en-GB" sz="1600" spc="-1" strike="noStrike" baseline="-25000">
                <a:solidFill>
                  <a:srgbClr val="000000"/>
                </a:solidFill>
                <a:latin typeface="Calibri"/>
              </a:rPr>
              <a:t>1</a:t>
            </a:r>
            <a:r>
              <a:rPr b="0" lang="en-GB" sz="1600" spc="-1" strike="noStrike">
                <a:solidFill>
                  <a:srgbClr val="000000"/>
                </a:solidFill>
                <a:latin typeface="Calibri"/>
              </a:rPr>
              <a:t>.</a:t>
            </a:r>
            <a:endParaRPr b="0" lang="en-GB" sz="1600" spc="-1" strike="noStrike">
              <a:latin typeface="Arial"/>
            </a:endParaRPr>
          </a:p>
          <a:p>
            <a:pPr>
              <a:lnSpc>
                <a:spcPct val="100000"/>
              </a:lnSpc>
              <a:buNone/>
            </a:pPr>
            <a:endParaRPr b="0" lang="en-GB" sz="1600" spc="-1" strike="noStrike">
              <a:latin typeface="Arial"/>
            </a:endParaRPr>
          </a:p>
          <a:p>
            <a:pPr>
              <a:lnSpc>
                <a:spcPct val="100000"/>
              </a:lnSpc>
              <a:buNone/>
            </a:pPr>
            <a:r>
              <a:rPr b="0" lang="en-GB" sz="1600" spc="-1" strike="noStrike">
                <a:solidFill>
                  <a:srgbClr val="000000"/>
                </a:solidFill>
                <a:latin typeface="Calibri"/>
              </a:rPr>
              <a:t>Similarly, an early particle will see N</a:t>
            </a:r>
            <a:r>
              <a:rPr b="0" lang="en-GB" sz="1600" spc="-1" strike="noStrike" baseline="-25000">
                <a:solidFill>
                  <a:srgbClr val="000000"/>
                </a:solidFill>
                <a:latin typeface="Calibri"/>
              </a:rPr>
              <a:t>1</a:t>
            </a:r>
            <a:r>
              <a:rPr b="0" lang="en-GB" sz="1600" spc="-1" strike="noStrike">
                <a:solidFill>
                  <a:srgbClr val="000000"/>
                </a:solidFill>
                <a:latin typeface="Calibri"/>
              </a:rPr>
              <a:t>, get a smaller kick and move towards P</a:t>
            </a:r>
            <a:r>
              <a:rPr b="0" lang="en-GB" sz="1600" spc="-1" strike="noStrike" baseline="-25000">
                <a:solidFill>
                  <a:srgbClr val="000000"/>
                </a:solidFill>
                <a:latin typeface="Calibri"/>
              </a:rPr>
              <a:t>1</a:t>
            </a:r>
            <a:endParaRPr b="0" lang="en-GB" sz="1600" spc="-1" strike="noStrike">
              <a:latin typeface="Arial"/>
            </a:endParaRPr>
          </a:p>
        </p:txBody>
      </p:sp>
      <p:pic>
        <p:nvPicPr>
          <p:cNvPr id="331" name="Picture 1063" descr=""/>
          <p:cNvPicPr/>
          <p:nvPr/>
        </p:nvPicPr>
        <p:blipFill>
          <a:blip r:embed="rId1"/>
          <a:stretch/>
        </p:blipFill>
        <p:spPr>
          <a:xfrm>
            <a:off x="1547640" y="1701000"/>
            <a:ext cx="4860360" cy="209268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2"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The principle of phase stability (stable phase)</a:t>
            </a:r>
            <a:endParaRPr b="0" lang="en-GB" sz="1600" spc="-1" strike="noStrike">
              <a:solidFill>
                <a:srgbClr val="000000"/>
              </a:solidFill>
              <a:latin typeface="Calibri"/>
            </a:endParaRPr>
          </a:p>
        </p:txBody>
      </p:sp>
      <p:sp>
        <p:nvSpPr>
          <p:cNvPr id="333" name="Text Box 1032"/>
          <p:cNvSpPr/>
          <p:nvPr/>
        </p:nvSpPr>
        <p:spPr>
          <a:xfrm>
            <a:off x="396000" y="3681000"/>
            <a:ext cx="8604000" cy="27241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600" spc="-1" strike="noStrike">
                <a:solidFill>
                  <a:srgbClr val="000000"/>
                </a:solidFill>
                <a:latin typeface="Calibri"/>
              </a:rPr>
              <a:t>eV</a:t>
            </a:r>
            <a:r>
              <a:rPr b="0" lang="en-GB" sz="1600" spc="-1" strike="noStrike" baseline="-25000">
                <a:solidFill>
                  <a:srgbClr val="000000"/>
                </a:solidFill>
                <a:latin typeface="Calibri"/>
              </a:rPr>
              <a:t>s</a:t>
            </a:r>
            <a:r>
              <a:rPr b="0" lang="en-GB" sz="1600" spc="-1" strike="noStrike">
                <a:solidFill>
                  <a:srgbClr val="000000"/>
                </a:solidFill>
                <a:latin typeface="Calibri"/>
              </a:rPr>
              <a:t> is the energy gain in one accelerating region required for the particle to reach the next accelerating region with the same RF phase. This fixes the phases P</a:t>
            </a:r>
            <a:r>
              <a:rPr b="0" lang="en-GB" sz="1600" spc="-1" strike="noStrike" baseline="-25000">
                <a:solidFill>
                  <a:srgbClr val="000000"/>
                </a:solidFill>
                <a:latin typeface="Calibri"/>
              </a:rPr>
              <a:t>1 </a:t>
            </a:r>
            <a:r>
              <a:rPr b="0" lang="en-GB" sz="1600" spc="-1" strike="noStrike">
                <a:solidFill>
                  <a:srgbClr val="000000"/>
                </a:solidFill>
                <a:latin typeface="Calibri"/>
              </a:rPr>
              <a:t>,P</a:t>
            </a:r>
            <a:r>
              <a:rPr b="0" lang="en-GB" sz="1600" spc="-1" strike="noStrike" baseline="-25000">
                <a:solidFill>
                  <a:srgbClr val="000000"/>
                </a:solidFill>
                <a:latin typeface="Calibri"/>
              </a:rPr>
              <a:t>2</a:t>
            </a:r>
            <a:r>
              <a:rPr b="0" lang="en-GB" sz="1600" spc="-1" strike="noStrike">
                <a:solidFill>
                  <a:srgbClr val="000000"/>
                </a:solidFill>
                <a:latin typeface="Calibri"/>
              </a:rPr>
              <a:t>, etc</a:t>
            </a:r>
            <a:endParaRPr b="0" lang="en-GB" sz="1600" spc="-1" strike="noStrike">
              <a:latin typeface="Arial"/>
            </a:endParaRPr>
          </a:p>
          <a:p>
            <a:pPr>
              <a:lnSpc>
                <a:spcPct val="100000"/>
              </a:lnSpc>
              <a:buNone/>
            </a:pPr>
            <a:endParaRPr b="0" lang="en-GB" sz="1600" spc="-1" strike="noStrike">
              <a:latin typeface="Arial"/>
            </a:endParaRPr>
          </a:p>
          <a:p>
            <a:pPr>
              <a:lnSpc>
                <a:spcPct val="100000"/>
              </a:lnSpc>
              <a:buNone/>
            </a:pPr>
            <a:r>
              <a:rPr b="0" lang="en-GB" sz="1600" spc="-1" strike="noStrike">
                <a:solidFill>
                  <a:srgbClr val="000000"/>
                </a:solidFill>
                <a:latin typeface="Calibri"/>
              </a:rPr>
              <a:t>First consider P</a:t>
            </a:r>
            <a:r>
              <a:rPr b="0" lang="en-GB" sz="1600" spc="-1" strike="noStrike" baseline="-25000">
                <a:solidFill>
                  <a:srgbClr val="000000"/>
                </a:solidFill>
                <a:latin typeface="Calibri"/>
              </a:rPr>
              <a:t>1</a:t>
            </a:r>
            <a:r>
              <a:rPr b="0" lang="en-GB" sz="1600" spc="-1" strike="noStrike">
                <a:solidFill>
                  <a:srgbClr val="000000"/>
                </a:solidFill>
                <a:latin typeface="Calibri"/>
              </a:rPr>
              <a:t>. Imagine a particle arrives a little later than the synchronous particle. So it sees a slightly later phase of the RF, so sees M</a:t>
            </a:r>
            <a:r>
              <a:rPr b="0" lang="en-GB" sz="1600" spc="-1" strike="noStrike" baseline="-25000">
                <a:solidFill>
                  <a:srgbClr val="000000"/>
                </a:solidFill>
                <a:latin typeface="Calibri"/>
              </a:rPr>
              <a:t>1</a:t>
            </a:r>
            <a:r>
              <a:rPr b="0" lang="en-GB" sz="1600" spc="-1" strike="noStrike">
                <a:solidFill>
                  <a:srgbClr val="000000"/>
                </a:solidFill>
                <a:latin typeface="Calibri"/>
              </a:rPr>
              <a:t>. This means it gets a larger momentum kick, so has a higher speed and gets around the ring faster. It arrives slightly earlier than it did, and hence moves towards P</a:t>
            </a:r>
            <a:r>
              <a:rPr b="0" lang="en-GB" sz="1600" spc="-1" strike="noStrike" baseline="-25000">
                <a:solidFill>
                  <a:srgbClr val="000000"/>
                </a:solidFill>
                <a:latin typeface="Calibri"/>
              </a:rPr>
              <a:t>1</a:t>
            </a:r>
            <a:r>
              <a:rPr b="0" lang="en-GB" sz="1600" spc="-1" strike="noStrike">
                <a:solidFill>
                  <a:srgbClr val="000000"/>
                </a:solidFill>
                <a:latin typeface="Calibri"/>
              </a:rPr>
              <a:t>.</a:t>
            </a:r>
            <a:endParaRPr b="0" lang="en-GB" sz="1600" spc="-1" strike="noStrike">
              <a:latin typeface="Arial"/>
            </a:endParaRPr>
          </a:p>
          <a:p>
            <a:pPr>
              <a:lnSpc>
                <a:spcPct val="100000"/>
              </a:lnSpc>
              <a:buNone/>
            </a:pPr>
            <a:endParaRPr b="0" lang="en-GB" sz="1600" spc="-1" strike="noStrike">
              <a:latin typeface="Arial"/>
            </a:endParaRPr>
          </a:p>
          <a:p>
            <a:pPr>
              <a:lnSpc>
                <a:spcPct val="100000"/>
              </a:lnSpc>
              <a:buNone/>
            </a:pPr>
            <a:r>
              <a:rPr b="0" lang="en-GB" sz="1600" spc="-1" strike="noStrike">
                <a:solidFill>
                  <a:srgbClr val="000000"/>
                </a:solidFill>
                <a:latin typeface="Calibri"/>
              </a:rPr>
              <a:t>Similarly, an early particle will see N</a:t>
            </a:r>
            <a:r>
              <a:rPr b="0" lang="en-GB" sz="1600" spc="-1" strike="noStrike" baseline="-25000">
                <a:solidFill>
                  <a:srgbClr val="000000"/>
                </a:solidFill>
                <a:latin typeface="Calibri"/>
              </a:rPr>
              <a:t>1</a:t>
            </a:r>
            <a:r>
              <a:rPr b="0" lang="en-GB" sz="1600" spc="-1" strike="noStrike">
                <a:solidFill>
                  <a:srgbClr val="000000"/>
                </a:solidFill>
                <a:latin typeface="Calibri"/>
              </a:rPr>
              <a:t>, get a smaller kick and move towards P</a:t>
            </a:r>
            <a:r>
              <a:rPr b="0" lang="en-GB" sz="1600" spc="-1" strike="noStrike" baseline="-25000">
                <a:solidFill>
                  <a:srgbClr val="000000"/>
                </a:solidFill>
                <a:latin typeface="Calibri"/>
              </a:rPr>
              <a:t>1</a:t>
            </a:r>
            <a:endParaRPr b="0" lang="en-GB" sz="1600" spc="-1" strike="noStrike">
              <a:latin typeface="Arial"/>
            </a:endParaRPr>
          </a:p>
        </p:txBody>
      </p:sp>
      <p:pic>
        <p:nvPicPr>
          <p:cNvPr id="334" name="Picture 1063" descr=""/>
          <p:cNvPicPr/>
          <p:nvPr/>
        </p:nvPicPr>
        <p:blipFill>
          <a:blip r:embed="rId1"/>
          <a:stretch/>
        </p:blipFill>
        <p:spPr>
          <a:xfrm>
            <a:off x="1547640" y="1701000"/>
            <a:ext cx="4860360" cy="2092680"/>
          </a:xfrm>
          <a:prstGeom prst="rect">
            <a:avLst/>
          </a:prstGeom>
          <a:ln w="0">
            <a:noFill/>
          </a:ln>
        </p:spPr>
      </p:pic>
      <p:sp>
        <p:nvSpPr>
          <p:cNvPr id="335" name=""/>
          <p:cNvSpPr/>
          <p:nvPr/>
        </p:nvSpPr>
        <p:spPr>
          <a:xfrm>
            <a:off x="2016000" y="2088000"/>
            <a:ext cx="216000" cy="216000"/>
          </a:xfrm>
          <a:prstGeom prst="ellipse">
            <a:avLst/>
          </a:prstGeom>
          <a:noFill/>
          <a:ln w="0">
            <a:solidFill>
              <a:srgbClr val="ed1c24"/>
            </a:solidFill>
          </a:ln>
        </p:spPr>
        <p:style>
          <a:lnRef idx="0"/>
          <a:fillRef idx="0"/>
          <a:effectRef idx="0"/>
          <a:fontRef idx="minor"/>
        </p:style>
      </p:sp>
      <p:sp>
        <p:nvSpPr>
          <p:cNvPr id="336" name="Text Box 1028_0"/>
          <p:cNvSpPr/>
          <p:nvPr/>
        </p:nvSpPr>
        <p:spPr>
          <a:xfrm>
            <a:off x="467640" y="908640"/>
            <a:ext cx="8175240" cy="8197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600" spc="-1" strike="noStrike">
                <a:solidFill>
                  <a:srgbClr val="000000"/>
                </a:solidFill>
                <a:latin typeface="Calibri"/>
              </a:rPr>
              <a:t>Let’s consider a spread of energy (momenta) in the beam.</a:t>
            </a:r>
            <a:endParaRPr b="0" lang="en-GB" sz="1600" spc="-1" strike="noStrike">
              <a:latin typeface="Arial"/>
            </a:endParaRPr>
          </a:p>
          <a:p>
            <a:pPr>
              <a:lnSpc>
                <a:spcPct val="100000"/>
              </a:lnSpc>
              <a:buNone/>
            </a:pPr>
            <a:r>
              <a:rPr b="0" lang="en-GB" sz="1600" spc="-1" strike="noStrike">
                <a:solidFill>
                  <a:srgbClr val="000000"/>
                </a:solidFill>
                <a:latin typeface="Calibri"/>
              </a:rPr>
              <a:t>Let’s consider a ring for which the synchronism condition is fulfilled by a phase </a:t>
            </a:r>
            <a:r>
              <a:rPr b="0" lang="en-GB" sz="1600" spc="-1" strike="noStrike">
                <a:solidFill>
                  <a:srgbClr val="000000"/>
                </a:solidFill>
                <a:latin typeface="wasy10"/>
                <a:ea typeface="wasy10"/>
              </a:rPr>
              <a:t>𝜙</a:t>
            </a:r>
            <a:r>
              <a:rPr b="1" lang="en-GB" sz="1600" spc="-1" strike="noStrike" baseline="-8000">
                <a:solidFill>
                  <a:srgbClr val="000000"/>
                </a:solidFill>
                <a:latin typeface="Calibri"/>
              </a:rPr>
              <a:t>s</a:t>
            </a:r>
            <a:r>
              <a:rPr b="1" lang="en-GB" sz="1600" spc="-1" strike="noStrike">
                <a:solidFill>
                  <a:srgbClr val="000000"/>
                </a:solidFill>
                <a:latin typeface="Calibri"/>
              </a:rPr>
              <a:t>.</a:t>
            </a:r>
            <a:endParaRPr b="0" lang="en-GB" sz="16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7"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The principle of phase stability (stable phase)</a:t>
            </a:r>
            <a:endParaRPr b="0" lang="en-GB" sz="1600" spc="-1" strike="noStrike">
              <a:solidFill>
                <a:srgbClr val="000000"/>
              </a:solidFill>
              <a:latin typeface="Calibri"/>
            </a:endParaRPr>
          </a:p>
        </p:txBody>
      </p:sp>
      <p:sp>
        <p:nvSpPr>
          <p:cNvPr id="338" name="Text Box 1032"/>
          <p:cNvSpPr/>
          <p:nvPr/>
        </p:nvSpPr>
        <p:spPr>
          <a:xfrm>
            <a:off x="396000" y="3681000"/>
            <a:ext cx="8604000" cy="27241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600" spc="-1" strike="noStrike">
                <a:solidFill>
                  <a:srgbClr val="000000"/>
                </a:solidFill>
                <a:latin typeface="Calibri"/>
              </a:rPr>
              <a:t>eV</a:t>
            </a:r>
            <a:r>
              <a:rPr b="0" lang="en-GB" sz="1600" spc="-1" strike="noStrike" baseline="-25000">
                <a:solidFill>
                  <a:srgbClr val="000000"/>
                </a:solidFill>
                <a:latin typeface="Calibri"/>
              </a:rPr>
              <a:t>s</a:t>
            </a:r>
            <a:r>
              <a:rPr b="0" lang="en-GB" sz="1600" spc="-1" strike="noStrike">
                <a:solidFill>
                  <a:srgbClr val="000000"/>
                </a:solidFill>
                <a:latin typeface="Calibri"/>
              </a:rPr>
              <a:t> is the energy gain in one accelerating region required for the particle to reach the next accelerating region with the same RF phase. This fixes the phases P</a:t>
            </a:r>
            <a:r>
              <a:rPr b="0" lang="en-GB" sz="1600" spc="-1" strike="noStrike" baseline="-25000">
                <a:solidFill>
                  <a:srgbClr val="000000"/>
                </a:solidFill>
                <a:latin typeface="Calibri"/>
              </a:rPr>
              <a:t>1 </a:t>
            </a:r>
            <a:r>
              <a:rPr b="0" lang="en-GB" sz="1600" spc="-1" strike="noStrike">
                <a:solidFill>
                  <a:srgbClr val="000000"/>
                </a:solidFill>
                <a:latin typeface="Calibri"/>
              </a:rPr>
              <a:t>,P</a:t>
            </a:r>
            <a:r>
              <a:rPr b="0" lang="en-GB" sz="1600" spc="-1" strike="noStrike" baseline="-25000">
                <a:solidFill>
                  <a:srgbClr val="000000"/>
                </a:solidFill>
                <a:latin typeface="Calibri"/>
              </a:rPr>
              <a:t>2</a:t>
            </a:r>
            <a:r>
              <a:rPr b="0" lang="en-GB" sz="1600" spc="-1" strike="noStrike">
                <a:solidFill>
                  <a:srgbClr val="000000"/>
                </a:solidFill>
                <a:latin typeface="Calibri"/>
              </a:rPr>
              <a:t>, etc</a:t>
            </a:r>
            <a:endParaRPr b="0" lang="en-GB" sz="1600" spc="-1" strike="noStrike">
              <a:latin typeface="Arial"/>
            </a:endParaRPr>
          </a:p>
          <a:p>
            <a:pPr>
              <a:lnSpc>
                <a:spcPct val="100000"/>
              </a:lnSpc>
              <a:buNone/>
            </a:pPr>
            <a:endParaRPr b="0" lang="en-GB" sz="1600" spc="-1" strike="noStrike">
              <a:latin typeface="Arial"/>
            </a:endParaRPr>
          </a:p>
          <a:p>
            <a:pPr>
              <a:lnSpc>
                <a:spcPct val="100000"/>
              </a:lnSpc>
              <a:buNone/>
            </a:pPr>
            <a:r>
              <a:rPr b="0" lang="en-GB" sz="1600" spc="-1" strike="noStrike">
                <a:solidFill>
                  <a:srgbClr val="000000"/>
                </a:solidFill>
                <a:latin typeface="Calibri"/>
              </a:rPr>
              <a:t>First consider P</a:t>
            </a:r>
            <a:r>
              <a:rPr b="0" lang="en-GB" sz="1600" spc="-1" strike="noStrike" baseline="-25000">
                <a:solidFill>
                  <a:srgbClr val="000000"/>
                </a:solidFill>
                <a:latin typeface="Calibri"/>
              </a:rPr>
              <a:t>1</a:t>
            </a:r>
            <a:r>
              <a:rPr b="0" lang="en-GB" sz="1600" spc="-1" strike="noStrike">
                <a:solidFill>
                  <a:srgbClr val="000000"/>
                </a:solidFill>
                <a:latin typeface="Calibri"/>
              </a:rPr>
              <a:t>. Imagine a particle arrives a little later than the synchronous particle. So it sees a slightly later phase of the RF, so sees M</a:t>
            </a:r>
            <a:r>
              <a:rPr b="0" lang="en-GB" sz="1600" spc="-1" strike="noStrike" baseline="-25000">
                <a:solidFill>
                  <a:srgbClr val="000000"/>
                </a:solidFill>
                <a:latin typeface="Calibri"/>
              </a:rPr>
              <a:t>1</a:t>
            </a:r>
            <a:r>
              <a:rPr b="0" lang="en-GB" sz="1600" spc="-1" strike="noStrike">
                <a:solidFill>
                  <a:srgbClr val="000000"/>
                </a:solidFill>
                <a:latin typeface="Calibri"/>
              </a:rPr>
              <a:t>. This means it gets a larger momentum kick, so has a higher speed and gets around the ring faster. It arrives slightly earlier than it did, and hence moves towards P</a:t>
            </a:r>
            <a:r>
              <a:rPr b="0" lang="en-GB" sz="1600" spc="-1" strike="noStrike" baseline="-25000">
                <a:solidFill>
                  <a:srgbClr val="000000"/>
                </a:solidFill>
                <a:latin typeface="Calibri"/>
              </a:rPr>
              <a:t>1</a:t>
            </a:r>
            <a:r>
              <a:rPr b="0" lang="en-GB" sz="1600" spc="-1" strike="noStrike">
                <a:solidFill>
                  <a:srgbClr val="000000"/>
                </a:solidFill>
                <a:latin typeface="Calibri"/>
              </a:rPr>
              <a:t>.</a:t>
            </a:r>
            <a:endParaRPr b="0" lang="en-GB" sz="1600" spc="-1" strike="noStrike">
              <a:latin typeface="Arial"/>
            </a:endParaRPr>
          </a:p>
          <a:p>
            <a:pPr>
              <a:lnSpc>
                <a:spcPct val="100000"/>
              </a:lnSpc>
              <a:buNone/>
            </a:pPr>
            <a:endParaRPr b="0" lang="en-GB" sz="1600" spc="-1" strike="noStrike">
              <a:latin typeface="Arial"/>
            </a:endParaRPr>
          </a:p>
          <a:p>
            <a:pPr>
              <a:lnSpc>
                <a:spcPct val="100000"/>
              </a:lnSpc>
              <a:buNone/>
            </a:pPr>
            <a:r>
              <a:rPr b="0" lang="en-GB" sz="1600" spc="-1" strike="noStrike">
                <a:solidFill>
                  <a:srgbClr val="000000"/>
                </a:solidFill>
                <a:latin typeface="Calibri"/>
              </a:rPr>
              <a:t>Similarly, an early particle will see N</a:t>
            </a:r>
            <a:r>
              <a:rPr b="0" lang="en-GB" sz="1600" spc="-1" strike="noStrike" baseline="-25000">
                <a:solidFill>
                  <a:srgbClr val="000000"/>
                </a:solidFill>
                <a:latin typeface="Calibri"/>
              </a:rPr>
              <a:t>1</a:t>
            </a:r>
            <a:r>
              <a:rPr b="0" lang="en-GB" sz="1600" spc="-1" strike="noStrike">
                <a:solidFill>
                  <a:srgbClr val="000000"/>
                </a:solidFill>
                <a:latin typeface="Calibri"/>
              </a:rPr>
              <a:t>, get a smaller kick and move towards P</a:t>
            </a:r>
            <a:r>
              <a:rPr b="0" lang="en-GB" sz="1600" spc="-1" strike="noStrike" baseline="-25000">
                <a:solidFill>
                  <a:srgbClr val="000000"/>
                </a:solidFill>
                <a:latin typeface="Calibri"/>
              </a:rPr>
              <a:t>1</a:t>
            </a:r>
            <a:endParaRPr b="0" lang="en-GB" sz="1600" spc="-1" strike="noStrike">
              <a:latin typeface="Arial"/>
            </a:endParaRPr>
          </a:p>
        </p:txBody>
      </p:sp>
      <p:pic>
        <p:nvPicPr>
          <p:cNvPr id="339" name="Picture 1063" descr=""/>
          <p:cNvPicPr/>
          <p:nvPr/>
        </p:nvPicPr>
        <p:blipFill>
          <a:blip r:embed="rId1"/>
          <a:stretch/>
        </p:blipFill>
        <p:spPr>
          <a:xfrm>
            <a:off x="1547640" y="1701000"/>
            <a:ext cx="4860360" cy="2092680"/>
          </a:xfrm>
          <a:prstGeom prst="rect">
            <a:avLst/>
          </a:prstGeom>
          <a:ln w="0">
            <a:noFill/>
          </a:ln>
        </p:spPr>
      </p:pic>
      <p:sp>
        <p:nvSpPr>
          <p:cNvPr id="340" name=""/>
          <p:cNvSpPr/>
          <p:nvPr/>
        </p:nvSpPr>
        <p:spPr>
          <a:xfrm flipV="1">
            <a:off x="1800000" y="2160000"/>
            <a:ext cx="216000" cy="216000"/>
          </a:xfrm>
          <a:prstGeom prst="line">
            <a:avLst/>
          </a:prstGeom>
          <a:ln w="0">
            <a:solidFill>
              <a:srgbClr val="ed1c24"/>
            </a:solidFill>
            <a:tailEnd len="med" type="triangle" w="med"/>
          </a:ln>
        </p:spPr>
        <p:style>
          <a:lnRef idx="0"/>
          <a:fillRef idx="0"/>
          <a:effectRef idx="0"/>
          <a:fontRef idx="minor"/>
        </p:style>
      </p:sp>
      <p:sp>
        <p:nvSpPr>
          <p:cNvPr id="341" name=""/>
          <p:cNvSpPr/>
          <p:nvPr/>
        </p:nvSpPr>
        <p:spPr>
          <a:xfrm flipH="1">
            <a:off x="2088000" y="1944000"/>
            <a:ext cx="144000" cy="144000"/>
          </a:xfrm>
          <a:prstGeom prst="line">
            <a:avLst/>
          </a:prstGeom>
          <a:ln w="0">
            <a:solidFill>
              <a:srgbClr val="ed1c24"/>
            </a:solidFill>
            <a:tailEnd len="med" type="triangle" w="med"/>
          </a:ln>
        </p:spPr>
        <p:style>
          <a:lnRef idx="0"/>
          <a:fillRef idx="0"/>
          <a:effectRef idx="0"/>
          <a:fontRef idx="minor"/>
        </p:style>
      </p:sp>
      <p:sp>
        <p:nvSpPr>
          <p:cNvPr id="342" name="Text Box 1028_1"/>
          <p:cNvSpPr/>
          <p:nvPr/>
        </p:nvSpPr>
        <p:spPr>
          <a:xfrm>
            <a:off x="467640" y="908640"/>
            <a:ext cx="8175240" cy="8197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600" spc="-1" strike="noStrike">
                <a:solidFill>
                  <a:srgbClr val="000000"/>
                </a:solidFill>
                <a:latin typeface="Calibri"/>
              </a:rPr>
              <a:t>Let’s consider a spread of energy (momenta) in the beam.</a:t>
            </a:r>
            <a:endParaRPr b="0" lang="en-GB" sz="1600" spc="-1" strike="noStrike">
              <a:latin typeface="Arial"/>
            </a:endParaRPr>
          </a:p>
          <a:p>
            <a:pPr>
              <a:lnSpc>
                <a:spcPct val="100000"/>
              </a:lnSpc>
              <a:buNone/>
            </a:pPr>
            <a:r>
              <a:rPr b="0" lang="en-GB" sz="1600" spc="-1" strike="noStrike">
                <a:solidFill>
                  <a:srgbClr val="000000"/>
                </a:solidFill>
                <a:latin typeface="Calibri"/>
              </a:rPr>
              <a:t>Let’s consider a ring for which the synchronism condition is fulfilled by a phase </a:t>
            </a:r>
            <a:r>
              <a:rPr b="0" lang="en-GB" sz="1600" spc="-1" strike="noStrike">
                <a:solidFill>
                  <a:srgbClr val="000000"/>
                </a:solidFill>
                <a:latin typeface="wasy10"/>
                <a:ea typeface="wasy10"/>
              </a:rPr>
              <a:t>𝜙</a:t>
            </a:r>
            <a:r>
              <a:rPr b="1" lang="en-GB" sz="1600" spc="-1" strike="noStrike" baseline="-8000">
                <a:solidFill>
                  <a:srgbClr val="000000"/>
                </a:solidFill>
                <a:latin typeface="Calibri"/>
              </a:rPr>
              <a:t>s</a:t>
            </a:r>
            <a:r>
              <a:rPr b="1" lang="en-GB" sz="1600" spc="-1" strike="noStrike">
                <a:solidFill>
                  <a:srgbClr val="000000"/>
                </a:solidFill>
                <a:latin typeface="Calibri"/>
              </a:rPr>
              <a:t>.</a:t>
            </a:r>
            <a:endParaRPr b="0" lang="en-GB" sz="16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2" name="PlaceHolder 1"/>
          <p:cNvSpPr>
            <a:spLocks noGrp="1"/>
          </p:cNvSpPr>
          <p:nvPr>
            <p:ph type="title"/>
          </p:nvPr>
        </p:nvSpPr>
        <p:spPr>
          <a:xfrm>
            <a:off x="8610480" y="380880"/>
            <a:ext cx="533160" cy="5866920"/>
          </a:xfrm>
          <a:prstGeom prst="rect">
            <a:avLst/>
          </a:prstGeom>
          <a:noFill/>
          <a:ln w="0">
            <a:noFill/>
          </a:ln>
        </p:spPr>
        <p:txBody>
          <a:bodyPr lIns="90000" rIns="90000" tIns="45000" bIns="45000" anchor="ctr" anchorCtr="1">
            <a:normAutofit/>
          </a:bodyPr>
          <a:p>
            <a:pPr>
              <a:lnSpc>
                <a:spcPct val="100000"/>
              </a:lnSpc>
              <a:buNone/>
            </a:pPr>
            <a:r>
              <a:rPr b="0" lang="en-GB" sz="2400" spc="-1" strike="noStrike" cap="small">
                <a:solidFill>
                  <a:srgbClr val="ffffff"/>
                </a:solidFill>
                <a:latin typeface="Calibri"/>
              </a:rPr>
              <a:t>er</a:t>
            </a:r>
            <a:endParaRPr b="0" lang="en-GB" sz="2400" spc="-1" strike="noStrike">
              <a:solidFill>
                <a:srgbClr val="000000"/>
              </a:solidFill>
              <a:latin typeface="Calibri"/>
            </a:endParaRPr>
          </a:p>
        </p:txBody>
      </p:sp>
      <p:sp>
        <p:nvSpPr>
          <p:cNvPr id="143" name="PlaceHolder 2"/>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Recall - Hill’s Equation and Solutions</a:t>
            </a:r>
            <a:endParaRPr b="0" lang="en-GB" sz="1600" spc="-1" strike="noStrike">
              <a:solidFill>
                <a:srgbClr val="000000"/>
              </a:solidFill>
              <a:latin typeface="Calibri"/>
            </a:endParaRPr>
          </a:p>
        </p:txBody>
      </p:sp>
      <p:pic>
        <p:nvPicPr>
          <p:cNvPr id="144" name="Picture 2" descr=""/>
          <p:cNvPicPr/>
          <p:nvPr/>
        </p:nvPicPr>
        <p:blipFill>
          <a:blip r:embed="rId1"/>
          <a:stretch/>
        </p:blipFill>
        <p:spPr>
          <a:xfrm>
            <a:off x="288000" y="936000"/>
            <a:ext cx="3647160" cy="1872000"/>
          </a:xfrm>
          <a:prstGeom prst="rect">
            <a:avLst/>
          </a:prstGeom>
          <a:ln w="0">
            <a:noFill/>
          </a:ln>
        </p:spPr>
      </p:pic>
      <p:pic>
        <p:nvPicPr>
          <p:cNvPr id="145" name="Picture 14" descr=""/>
          <p:cNvPicPr/>
          <p:nvPr/>
        </p:nvPicPr>
        <p:blipFill>
          <a:blip r:embed="rId2"/>
          <a:stretch/>
        </p:blipFill>
        <p:spPr>
          <a:xfrm>
            <a:off x="4320000" y="1047600"/>
            <a:ext cx="2849400" cy="743400"/>
          </a:xfrm>
          <a:prstGeom prst="rect">
            <a:avLst/>
          </a:prstGeom>
          <a:ln w="0">
            <a:noFill/>
          </a:ln>
        </p:spPr>
      </p:pic>
      <p:pic>
        <p:nvPicPr>
          <p:cNvPr id="146" name="Picture 15" descr=""/>
          <p:cNvPicPr/>
          <p:nvPr/>
        </p:nvPicPr>
        <p:blipFill>
          <a:blip r:embed="rId3"/>
          <a:stretch/>
        </p:blipFill>
        <p:spPr>
          <a:xfrm>
            <a:off x="4254840" y="1830240"/>
            <a:ext cx="1757160" cy="298080"/>
          </a:xfrm>
          <a:prstGeom prst="rect">
            <a:avLst/>
          </a:prstGeom>
          <a:ln w="0">
            <a:noFill/>
          </a:ln>
        </p:spPr>
      </p:pic>
      <p:pic>
        <p:nvPicPr>
          <p:cNvPr id="147" name="Picture 4" descr=""/>
          <p:cNvPicPr/>
          <p:nvPr/>
        </p:nvPicPr>
        <p:blipFill>
          <a:blip r:embed="rId4"/>
          <a:stretch/>
        </p:blipFill>
        <p:spPr>
          <a:xfrm>
            <a:off x="5442480" y="3413160"/>
            <a:ext cx="3449520" cy="330840"/>
          </a:xfrm>
          <a:prstGeom prst="rect">
            <a:avLst/>
          </a:prstGeom>
          <a:ln w="0">
            <a:noFill/>
          </a:ln>
        </p:spPr>
      </p:pic>
      <p:pic>
        <p:nvPicPr>
          <p:cNvPr id="148" name="Picture 1" descr=""/>
          <p:cNvPicPr/>
          <p:nvPr/>
        </p:nvPicPr>
        <p:blipFill>
          <a:blip r:embed="rId5"/>
          <a:stretch/>
        </p:blipFill>
        <p:spPr>
          <a:xfrm>
            <a:off x="4986000" y="3789000"/>
            <a:ext cx="3006000" cy="2331000"/>
          </a:xfrm>
          <a:prstGeom prst="rect">
            <a:avLst/>
          </a:prstGeom>
          <a:ln w="0">
            <a:noFill/>
          </a:ln>
        </p:spPr>
      </p:pic>
      <p:pic>
        <p:nvPicPr>
          <p:cNvPr id="149" name="Picture 9" descr=""/>
          <p:cNvPicPr/>
          <p:nvPr/>
        </p:nvPicPr>
        <p:blipFill>
          <a:blip r:embed="rId6"/>
          <a:stretch/>
        </p:blipFill>
        <p:spPr>
          <a:xfrm>
            <a:off x="144000" y="3622320"/>
            <a:ext cx="3922560" cy="553680"/>
          </a:xfrm>
          <a:prstGeom prst="rect">
            <a:avLst/>
          </a:prstGeom>
          <a:ln w="0">
            <a:noFill/>
          </a:ln>
        </p:spPr>
      </p:pic>
      <p:pic>
        <p:nvPicPr>
          <p:cNvPr id="150" name="Picture 10" descr=""/>
          <p:cNvPicPr/>
          <p:nvPr/>
        </p:nvPicPr>
        <p:blipFill>
          <a:blip r:embed="rId7"/>
          <a:stretch/>
        </p:blipFill>
        <p:spPr>
          <a:xfrm>
            <a:off x="145080" y="4680000"/>
            <a:ext cx="4393080" cy="504000"/>
          </a:xfrm>
          <a:prstGeom prst="rect">
            <a:avLst/>
          </a:prstGeom>
          <a:ln w="0">
            <a:noFill/>
          </a:ln>
        </p:spPr>
      </p:pic>
      <p:pic>
        <p:nvPicPr>
          <p:cNvPr id="151" name="Picture 11" descr=""/>
          <p:cNvPicPr/>
          <p:nvPr/>
        </p:nvPicPr>
        <p:blipFill>
          <a:blip r:embed="rId8"/>
          <a:stretch/>
        </p:blipFill>
        <p:spPr>
          <a:xfrm>
            <a:off x="646200" y="5616000"/>
            <a:ext cx="1487520" cy="432000"/>
          </a:xfrm>
          <a:prstGeom prst="rect">
            <a:avLst/>
          </a:prstGeom>
          <a:ln w="0">
            <a:noFill/>
          </a:ln>
        </p:spPr>
      </p:pic>
      <p:sp>
        <p:nvSpPr>
          <p:cNvPr id="152" name=""/>
          <p:cNvSpPr/>
          <p:nvPr/>
        </p:nvSpPr>
        <p:spPr>
          <a:xfrm>
            <a:off x="4788000" y="2664000"/>
            <a:ext cx="0" cy="3960000"/>
          </a:xfrm>
          <a:prstGeom prst="line">
            <a:avLst/>
          </a:prstGeom>
          <a:ln w="72000">
            <a:solidFill>
              <a:srgbClr val="ed1c24"/>
            </a:solidFill>
            <a:round/>
          </a:ln>
        </p:spPr>
        <p:style>
          <a:lnRef idx="0"/>
          <a:fillRef idx="0"/>
          <a:effectRef idx="0"/>
          <a:fontRef idx="minor"/>
        </p:style>
      </p:sp>
      <p:sp>
        <p:nvSpPr>
          <p:cNvPr id="153" name=""/>
          <p:cNvSpPr txBox="1"/>
          <p:nvPr/>
        </p:nvSpPr>
        <p:spPr>
          <a:xfrm>
            <a:off x="216000" y="2880000"/>
            <a:ext cx="4464000" cy="346320"/>
          </a:xfrm>
          <a:prstGeom prst="rect">
            <a:avLst/>
          </a:prstGeom>
          <a:noFill/>
          <a:ln w="0">
            <a:noFill/>
          </a:ln>
        </p:spPr>
        <p:txBody>
          <a:bodyPr lIns="90000" rIns="90000" tIns="45000" bIns="45000" anchor="t">
            <a:noAutofit/>
          </a:bodyPr>
          <a:p>
            <a:r>
              <a:rPr b="0" lang="en-GB" sz="1800" spc="-1" strike="noStrike">
                <a:solidFill>
                  <a:srgbClr val="1c052e"/>
                </a:solidFill>
                <a:latin typeface="Arial"/>
              </a:rPr>
              <a:t>Piecewise Solution</a:t>
            </a:r>
            <a:endParaRPr b="0" lang="en-GB" sz="1800" spc="-1" strike="noStrike">
              <a:solidFill>
                <a:srgbClr val="1c052e"/>
              </a:solidFill>
              <a:latin typeface="Arial"/>
            </a:endParaRPr>
          </a:p>
        </p:txBody>
      </p:sp>
      <p:pic>
        <p:nvPicPr>
          <p:cNvPr id="154" name="Picture 2" descr=""/>
          <p:cNvPicPr/>
          <p:nvPr/>
        </p:nvPicPr>
        <p:blipFill>
          <a:blip r:embed="rId9"/>
          <a:stretch/>
        </p:blipFill>
        <p:spPr>
          <a:xfrm>
            <a:off x="288360" y="864000"/>
            <a:ext cx="3647160" cy="1872000"/>
          </a:xfrm>
          <a:prstGeom prst="rect">
            <a:avLst/>
          </a:prstGeom>
          <a:ln w="0">
            <a:noFill/>
          </a:ln>
        </p:spPr>
      </p:pic>
      <p:sp>
        <p:nvSpPr>
          <p:cNvPr id="155" name=""/>
          <p:cNvSpPr txBox="1"/>
          <p:nvPr/>
        </p:nvSpPr>
        <p:spPr>
          <a:xfrm>
            <a:off x="5184000" y="2880000"/>
            <a:ext cx="3096000" cy="346320"/>
          </a:xfrm>
          <a:prstGeom prst="rect">
            <a:avLst/>
          </a:prstGeom>
          <a:noFill/>
          <a:ln w="0">
            <a:noFill/>
          </a:ln>
        </p:spPr>
        <p:txBody>
          <a:bodyPr lIns="90000" rIns="90000" tIns="45000" bIns="45000" anchor="t">
            <a:noAutofit/>
          </a:bodyPr>
          <a:p>
            <a:r>
              <a:rPr b="0" lang="en-GB" sz="1800" spc="-1" strike="noStrike">
                <a:solidFill>
                  <a:srgbClr val="1c052e"/>
                </a:solidFill>
                <a:latin typeface="Arial"/>
              </a:rPr>
              <a:t>Courant-Snyder Solution</a:t>
            </a:r>
            <a:endParaRPr b="0" lang="en-GB" sz="1800" spc="-1" strike="noStrike">
              <a:solidFill>
                <a:srgbClr val="1c052e"/>
              </a:solidFill>
              <a:latin typeface="Arial"/>
            </a:endParaRPr>
          </a:p>
        </p:txBody>
      </p:sp>
      <p:pic>
        <p:nvPicPr>
          <p:cNvPr id="156" name="Picture 4" descr=""/>
          <p:cNvPicPr/>
          <p:nvPr/>
        </p:nvPicPr>
        <p:blipFill>
          <a:blip r:embed="rId10"/>
          <a:stretch/>
        </p:blipFill>
        <p:spPr>
          <a:xfrm>
            <a:off x="7344000" y="5671800"/>
            <a:ext cx="1668600" cy="576000"/>
          </a:xfrm>
          <a:prstGeom prst="rect">
            <a:avLst/>
          </a:prstGeom>
          <a:ln w="0">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3"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The principle of phase stability (unstable phase)</a:t>
            </a:r>
            <a:endParaRPr b="0" lang="en-GB" sz="1600" spc="-1" strike="noStrike">
              <a:solidFill>
                <a:srgbClr val="000000"/>
              </a:solidFill>
              <a:latin typeface="Calibri"/>
            </a:endParaRPr>
          </a:p>
        </p:txBody>
      </p:sp>
      <p:sp>
        <p:nvSpPr>
          <p:cNvPr id="344" name="Text Box 1032"/>
          <p:cNvSpPr/>
          <p:nvPr/>
        </p:nvSpPr>
        <p:spPr>
          <a:xfrm>
            <a:off x="359640" y="3681000"/>
            <a:ext cx="8496360" cy="27241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600" spc="-1" strike="noStrike">
                <a:solidFill>
                  <a:srgbClr val="000000"/>
                </a:solidFill>
                <a:latin typeface="Calibri"/>
              </a:rPr>
              <a:t>eV</a:t>
            </a:r>
            <a:r>
              <a:rPr b="0" lang="en-GB" sz="1600" spc="-1" strike="noStrike" baseline="-25000">
                <a:solidFill>
                  <a:srgbClr val="000000"/>
                </a:solidFill>
                <a:latin typeface="Calibri"/>
              </a:rPr>
              <a:t>s</a:t>
            </a:r>
            <a:r>
              <a:rPr b="0" lang="en-GB" sz="1600" spc="-1" strike="noStrike">
                <a:solidFill>
                  <a:srgbClr val="000000"/>
                </a:solidFill>
                <a:latin typeface="Calibri"/>
              </a:rPr>
              <a:t> is the energy gain in one accelerating region required for the particle to reach the next accelerating region with the same RF phase. This fixes the phases P</a:t>
            </a:r>
            <a:r>
              <a:rPr b="0" lang="en-GB" sz="1600" spc="-1" strike="noStrike" baseline="-25000">
                <a:solidFill>
                  <a:srgbClr val="000000"/>
                </a:solidFill>
                <a:latin typeface="Calibri"/>
              </a:rPr>
              <a:t>1 </a:t>
            </a:r>
            <a:r>
              <a:rPr b="0" lang="en-GB" sz="1600" spc="-1" strike="noStrike">
                <a:solidFill>
                  <a:srgbClr val="000000"/>
                </a:solidFill>
                <a:latin typeface="Calibri"/>
              </a:rPr>
              <a:t>,P</a:t>
            </a:r>
            <a:r>
              <a:rPr b="0" lang="en-GB" sz="1600" spc="-1" strike="noStrike" baseline="-25000">
                <a:solidFill>
                  <a:srgbClr val="000000"/>
                </a:solidFill>
                <a:latin typeface="Calibri"/>
              </a:rPr>
              <a:t>2</a:t>
            </a:r>
            <a:r>
              <a:rPr b="0" lang="en-GB" sz="1600" spc="-1" strike="noStrike">
                <a:solidFill>
                  <a:srgbClr val="000000"/>
                </a:solidFill>
                <a:latin typeface="Calibri"/>
              </a:rPr>
              <a:t>, etc</a:t>
            </a:r>
            <a:endParaRPr b="0" lang="en-GB" sz="1600" spc="-1" strike="noStrike">
              <a:latin typeface="Arial"/>
            </a:endParaRPr>
          </a:p>
          <a:p>
            <a:pPr>
              <a:lnSpc>
                <a:spcPct val="100000"/>
              </a:lnSpc>
              <a:buNone/>
            </a:pPr>
            <a:endParaRPr b="0" lang="en-GB" sz="1600" spc="-1" strike="noStrike">
              <a:latin typeface="Arial"/>
            </a:endParaRPr>
          </a:p>
          <a:p>
            <a:pPr>
              <a:lnSpc>
                <a:spcPct val="100000"/>
              </a:lnSpc>
              <a:buNone/>
            </a:pPr>
            <a:r>
              <a:rPr b="0" lang="en-GB" sz="1600" spc="-1" strike="noStrike">
                <a:solidFill>
                  <a:srgbClr val="000000"/>
                </a:solidFill>
                <a:latin typeface="Calibri"/>
              </a:rPr>
              <a:t>Next consider P</a:t>
            </a:r>
            <a:r>
              <a:rPr b="0" lang="en-GB" sz="1600" spc="-1" strike="noStrike" baseline="-25000">
                <a:solidFill>
                  <a:srgbClr val="000000"/>
                </a:solidFill>
                <a:latin typeface="Calibri"/>
              </a:rPr>
              <a:t>2</a:t>
            </a:r>
            <a:r>
              <a:rPr b="0" lang="en-GB" sz="1600" spc="-1" strike="noStrike">
                <a:solidFill>
                  <a:srgbClr val="000000"/>
                </a:solidFill>
                <a:latin typeface="Calibri"/>
              </a:rPr>
              <a:t>. Imagine a particle arrives a little later than the synchronous particle. So it sees a slightly later phase of the RF, so sees N</a:t>
            </a:r>
            <a:r>
              <a:rPr b="0" lang="en-GB" sz="1600" spc="-1" strike="noStrike" baseline="-25000">
                <a:solidFill>
                  <a:srgbClr val="000000"/>
                </a:solidFill>
                <a:latin typeface="Calibri"/>
              </a:rPr>
              <a:t>2</a:t>
            </a:r>
            <a:r>
              <a:rPr b="0" lang="en-GB" sz="1600" spc="-1" strike="noStrike">
                <a:solidFill>
                  <a:srgbClr val="000000"/>
                </a:solidFill>
                <a:latin typeface="Calibri"/>
              </a:rPr>
              <a:t>. This means it gets a smaller momentum kick, so has a lower speed and gets around the ring slower. It arrives even later than it did, and hence moves away from P</a:t>
            </a:r>
            <a:r>
              <a:rPr b="0" lang="en-GB" sz="1600" spc="-1" strike="noStrike" baseline="-25000">
                <a:solidFill>
                  <a:srgbClr val="000000"/>
                </a:solidFill>
                <a:latin typeface="Calibri"/>
              </a:rPr>
              <a:t>2</a:t>
            </a:r>
            <a:r>
              <a:rPr b="0" lang="en-GB" sz="1600" spc="-1" strike="noStrike">
                <a:solidFill>
                  <a:srgbClr val="000000"/>
                </a:solidFill>
                <a:latin typeface="Calibri"/>
              </a:rPr>
              <a:t>.</a:t>
            </a:r>
            <a:endParaRPr b="0" lang="en-GB" sz="1600" spc="-1" strike="noStrike">
              <a:latin typeface="Arial"/>
            </a:endParaRPr>
          </a:p>
          <a:p>
            <a:pPr>
              <a:lnSpc>
                <a:spcPct val="100000"/>
              </a:lnSpc>
              <a:buNone/>
            </a:pPr>
            <a:endParaRPr b="0" lang="en-GB" sz="1600" spc="-1" strike="noStrike">
              <a:latin typeface="Arial"/>
            </a:endParaRPr>
          </a:p>
          <a:p>
            <a:pPr>
              <a:lnSpc>
                <a:spcPct val="100000"/>
              </a:lnSpc>
              <a:buNone/>
            </a:pPr>
            <a:r>
              <a:rPr b="0" lang="en-GB" sz="1600" spc="-1" strike="noStrike">
                <a:solidFill>
                  <a:srgbClr val="000000"/>
                </a:solidFill>
                <a:latin typeface="Calibri"/>
              </a:rPr>
              <a:t>Similarly, an early particle will see M</a:t>
            </a:r>
            <a:r>
              <a:rPr b="0" lang="en-GB" sz="1600" spc="-1" strike="noStrike" baseline="-25000">
                <a:solidFill>
                  <a:srgbClr val="000000"/>
                </a:solidFill>
                <a:latin typeface="Calibri"/>
              </a:rPr>
              <a:t>2</a:t>
            </a:r>
            <a:r>
              <a:rPr b="0" lang="en-GB" sz="1600" spc="-1" strike="noStrike">
                <a:solidFill>
                  <a:srgbClr val="000000"/>
                </a:solidFill>
                <a:latin typeface="Calibri"/>
              </a:rPr>
              <a:t>, get a larger kick and move away from P</a:t>
            </a:r>
            <a:r>
              <a:rPr b="0" lang="en-GB" sz="1600" spc="-1" strike="noStrike" baseline="-25000">
                <a:solidFill>
                  <a:srgbClr val="000000"/>
                </a:solidFill>
                <a:latin typeface="Calibri"/>
              </a:rPr>
              <a:t>2</a:t>
            </a:r>
            <a:r>
              <a:rPr b="0" lang="en-GB" sz="1600" spc="-1" strike="noStrike">
                <a:solidFill>
                  <a:srgbClr val="000000"/>
                </a:solidFill>
                <a:latin typeface="Calibri"/>
              </a:rPr>
              <a:t>.</a:t>
            </a:r>
            <a:endParaRPr b="0" lang="en-GB" sz="1600" spc="-1" strike="noStrike">
              <a:latin typeface="Arial"/>
            </a:endParaRPr>
          </a:p>
        </p:txBody>
      </p:sp>
      <p:pic>
        <p:nvPicPr>
          <p:cNvPr id="345" name="Picture 1063" descr=""/>
          <p:cNvPicPr/>
          <p:nvPr/>
        </p:nvPicPr>
        <p:blipFill>
          <a:blip r:embed="rId1"/>
          <a:stretch/>
        </p:blipFill>
        <p:spPr>
          <a:xfrm>
            <a:off x="1547640" y="1701000"/>
            <a:ext cx="4860360" cy="2092680"/>
          </a:xfrm>
          <a:prstGeom prst="rect">
            <a:avLst/>
          </a:prstGeom>
          <a:ln w="0">
            <a:noFill/>
          </a:ln>
        </p:spPr>
      </p:pic>
      <p:sp>
        <p:nvSpPr>
          <p:cNvPr id="346" name="Text Box 1028_2"/>
          <p:cNvSpPr/>
          <p:nvPr/>
        </p:nvSpPr>
        <p:spPr>
          <a:xfrm>
            <a:off x="467640" y="908640"/>
            <a:ext cx="8175240" cy="8197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600" spc="-1" strike="noStrike">
                <a:solidFill>
                  <a:srgbClr val="000000"/>
                </a:solidFill>
                <a:latin typeface="Calibri"/>
              </a:rPr>
              <a:t>Let’s consider a spread of energy (momenta) in the beam.</a:t>
            </a:r>
            <a:endParaRPr b="0" lang="en-GB" sz="1600" spc="-1" strike="noStrike">
              <a:latin typeface="Arial"/>
            </a:endParaRPr>
          </a:p>
          <a:p>
            <a:pPr>
              <a:lnSpc>
                <a:spcPct val="100000"/>
              </a:lnSpc>
              <a:buNone/>
            </a:pPr>
            <a:r>
              <a:rPr b="0" lang="en-GB" sz="1600" spc="-1" strike="noStrike">
                <a:solidFill>
                  <a:srgbClr val="000000"/>
                </a:solidFill>
                <a:latin typeface="Calibri"/>
              </a:rPr>
              <a:t>Let’s consider a ring for which the synchronism condition is fulfilled by a phase </a:t>
            </a:r>
            <a:r>
              <a:rPr b="0" lang="en-GB" sz="1600" spc="-1" strike="noStrike">
                <a:solidFill>
                  <a:srgbClr val="000000"/>
                </a:solidFill>
                <a:latin typeface="wasy10"/>
                <a:ea typeface="wasy10"/>
              </a:rPr>
              <a:t>𝜙</a:t>
            </a:r>
            <a:r>
              <a:rPr b="1" lang="en-GB" sz="1600" spc="-1" strike="noStrike" baseline="-8000">
                <a:solidFill>
                  <a:srgbClr val="000000"/>
                </a:solidFill>
                <a:latin typeface="Calibri"/>
              </a:rPr>
              <a:t>s</a:t>
            </a:r>
            <a:r>
              <a:rPr b="1" lang="en-GB" sz="1600" spc="-1" strike="noStrike">
                <a:solidFill>
                  <a:srgbClr val="000000"/>
                </a:solidFill>
                <a:latin typeface="Calibri"/>
              </a:rPr>
              <a:t>.</a:t>
            </a:r>
            <a:endParaRPr b="0" lang="en-GB" sz="16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7"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The principle of phase stability (unstable phase)</a:t>
            </a:r>
            <a:endParaRPr b="0" lang="en-GB" sz="1600" spc="-1" strike="noStrike">
              <a:solidFill>
                <a:srgbClr val="000000"/>
              </a:solidFill>
              <a:latin typeface="Calibri"/>
            </a:endParaRPr>
          </a:p>
        </p:txBody>
      </p:sp>
      <p:sp>
        <p:nvSpPr>
          <p:cNvPr id="348" name="Text Box 1032"/>
          <p:cNvSpPr/>
          <p:nvPr/>
        </p:nvSpPr>
        <p:spPr>
          <a:xfrm>
            <a:off x="359640" y="3681000"/>
            <a:ext cx="8496360" cy="27241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600" spc="-1" strike="noStrike">
                <a:solidFill>
                  <a:srgbClr val="000000"/>
                </a:solidFill>
                <a:latin typeface="Calibri"/>
              </a:rPr>
              <a:t>eV</a:t>
            </a:r>
            <a:r>
              <a:rPr b="0" lang="en-GB" sz="1600" spc="-1" strike="noStrike" baseline="-25000">
                <a:solidFill>
                  <a:srgbClr val="000000"/>
                </a:solidFill>
                <a:latin typeface="Calibri"/>
              </a:rPr>
              <a:t>s</a:t>
            </a:r>
            <a:r>
              <a:rPr b="0" lang="en-GB" sz="1600" spc="-1" strike="noStrike">
                <a:solidFill>
                  <a:srgbClr val="000000"/>
                </a:solidFill>
                <a:latin typeface="Calibri"/>
              </a:rPr>
              <a:t> is the energy gain in one accelerating region required for the particle to reach the next accelerating region with the same RF phase. This fixes the phases P</a:t>
            </a:r>
            <a:r>
              <a:rPr b="0" lang="en-GB" sz="1600" spc="-1" strike="noStrike" baseline="-25000">
                <a:solidFill>
                  <a:srgbClr val="000000"/>
                </a:solidFill>
                <a:latin typeface="Calibri"/>
              </a:rPr>
              <a:t>1 </a:t>
            </a:r>
            <a:r>
              <a:rPr b="0" lang="en-GB" sz="1600" spc="-1" strike="noStrike">
                <a:solidFill>
                  <a:srgbClr val="000000"/>
                </a:solidFill>
                <a:latin typeface="Calibri"/>
              </a:rPr>
              <a:t>,P</a:t>
            </a:r>
            <a:r>
              <a:rPr b="0" lang="en-GB" sz="1600" spc="-1" strike="noStrike" baseline="-25000">
                <a:solidFill>
                  <a:srgbClr val="000000"/>
                </a:solidFill>
                <a:latin typeface="Calibri"/>
              </a:rPr>
              <a:t>2</a:t>
            </a:r>
            <a:r>
              <a:rPr b="0" lang="en-GB" sz="1600" spc="-1" strike="noStrike">
                <a:solidFill>
                  <a:srgbClr val="000000"/>
                </a:solidFill>
                <a:latin typeface="Calibri"/>
              </a:rPr>
              <a:t>, etc</a:t>
            </a:r>
            <a:endParaRPr b="0" lang="en-GB" sz="1600" spc="-1" strike="noStrike">
              <a:latin typeface="Arial"/>
            </a:endParaRPr>
          </a:p>
          <a:p>
            <a:pPr>
              <a:lnSpc>
                <a:spcPct val="100000"/>
              </a:lnSpc>
              <a:buNone/>
            </a:pPr>
            <a:endParaRPr b="0" lang="en-GB" sz="1600" spc="-1" strike="noStrike">
              <a:latin typeface="Arial"/>
            </a:endParaRPr>
          </a:p>
          <a:p>
            <a:pPr>
              <a:lnSpc>
                <a:spcPct val="100000"/>
              </a:lnSpc>
              <a:buNone/>
            </a:pPr>
            <a:r>
              <a:rPr b="0" lang="en-GB" sz="1600" spc="-1" strike="noStrike">
                <a:solidFill>
                  <a:srgbClr val="000000"/>
                </a:solidFill>
                <a:latin typeface="Calibri"/>
              </a:rPr>
              <a:t>Next consider P</a:t>
            </a:r>
            <a:r>
              <a:rPr b="0" lang="en-GB" sz="1600" spc="-1" strike="noStrike" baseline="-25000">
                <a:solidFill>
                  <a:srgbClr val="000000"/>
                </a:solidFill>
                <a:latin typeface="Calibri"/>
              </a:rPr>
              <a:t>2</a:t>
            </a:r>
            <a:r>
              <a:rPr b="0" lang="en-GB" sz="1600" spc="-1" strike="noStrike">
                <a:solidFill>
                  <a:srgbClr val="000000"/>
                </a:solidFill>
                <a:latin typeface="Calibri"/>
              </a:rPr>
              <a:t>. Imagine a particle arrives a little later than the synchronous particle. So it sees a slightly later phase of the RF, so sees N</a:t>
            </a:r>
            <a:r>
              <a:rPr b="0" lang="en-GB" sz="1600" spc="-1" strike="noStrike" baseline="-25000">
                <a:solidFill>
                  <a:srgbClr val="000000"/>
                </a:solidFill>
                <a:latin typeface="Calibri"/>
              </a:rPr>
              <a:t>2</a:t>
            </a:r>
            <a:r>
              <a:rPr b="0" lang="en-GB" sz="1600" spc="-1" strike="noStrike">
                <a:solidFill>
                  <a:srgbClr val="000000"/>
                </a:solidFill>
                <a:latin typeface="Calibri"/>
              </a:rPr>
              <a:t>. This means it gets a smaller momentum kick, so has a lower speed and gets around the ring slower. It arrives even later than it did, and hence moves away from P</a:t>
            </a:r>
            <a:r>
              <a:rPr b="0" lang="en-GB" sz="1600" spc="-1" strike="noStrike" baseline="-25000">
                <a:solidFill>
                  <a:srgbClr val="000000"/>
                </a:solidFill>
                <a:latin typeface="Calibri"/>
              </a:rPr>
              <a:t>2</a:t>
            </a:r>
            <a:r>
              <a:rPr b="0" lang="en-GB" sz="1600" spc="-1" strike="noStrike">
                <a:solidFill>
                  <a:srgbClr val="000000"/>
                </a:solidFill>
                <a:latin typeface="Calibri"/>
              </a:rPr>
              <a:t>.</a:t>
            </a:r>
            <a:endParaRPr b="0" lang="en-GB" sz="1600" spc="-1" strike="noStrike">
              <a:latin typeface="Arial"/>
            </a:endParaRPr>
          </a:p>
          <a:p>
            <a:pPr>
              <a:lnSpc>
                <a:spcPct val="100000"/>
              </a:lnSpc>
              <a:buNone/>
            </a:pPr>
            <a:endParaRPr b="0" lang="en-GB" sz="1600" spc="-1" strike="noStrike">
              <a:latin typeface="Arial"/>
            </a:endParaRPr>
          </a:p>
          <a:p>
            <a:pPr>
              <a:lnSpc>
                <a:spcPct val="100000"/>
              </a:lnSpc>
              <a:buNone/>
            </a:pPr>
            <a:r>
              <a:rPr b="0" lang="en-GB" sz="1600" spc="-1" strike="noStrike">
                <a:solidFill>
                  <a:srgbClr val="000000"/>
                </a:solidFill>
                <a:latin typeface="Calibri"/>
              </a:rPr>
              <a:t>Similarly, an early particle will see M</a:t>
            </a:r>
            <a:r>
              <a:rPr b="0" lang="en-GB" sz="1600" spc="-1" strike="noStrike" baseline="-25000">
                <a:solidFill>
                  <a:srgbClr val="000000"/>
                </a:solidFill>
                <a:latin typeface="Calibri"/>
              </a:rPr>
              <a:t>2</a:t>
            </a:r>
            <a:r>
              <a:rPr b="0" lang="en-GB" sz="1600" spc="-1" strike="noStrike">
                <a:solidFill>
                  <a:srgbClr val="000000"/>
                </a:solidFill>
                <a:latin typeface="Calibri"/>
              </a:rPr>
              <a:t>, get a larger kick and move away from P</a:t>
            </a:r>
            <a:r>
              <a:rPr b="0" lang="en-GB" sz="1600" spc="-1" strike="noStrike" baseline="-25000">
                <a:solidFill>
                  <a:srgbClr val="000000"/>
                </a:solidFill>
                <a:latin typeface="Calibri"/>
              </a:rPr>
              <a:t>2</a:t>
            </a:r>
            <a:r>
              <a:rPr b="0" lang="en-GB" sz="1600" spc="-1" strike="noStrike">
                <a:solidFill>
                  <a:srgbClr val="000000"/>
                </a:solidFill>
                <a:latin typeface="Calibri"/>
              </a:rPr>
              <a:t>.</a:t>
            </a:r>
            <a:endParaRPr b="0" lang="en-GB" sz="1600" spc="-1" strike="noStrike">
              <a:latin typeface="Arial"/>
            </a:endParaRPr>
          </a:p>
        </p:txBody>
      </p:sp>
      <p:pic>
        <p:nvPicPr>
          <p:cNvPr id="349" name="Picture 1063" descr=""/>
          <p:cNvPicPr/>
          <p:nvPr/>
        </p:nvPicPr>
        <p:blipFill>
          <a:blip r:embed="rId1"/>
          <a:stretch/>
        </p:blipFill>
        <p:spPr>
          <a:xfrm>
            <a:off x="1547640" y="1701000"/>
            <a:ext cx="4860360" cy="2092680"/>
          </a:xfrm>
          <a:prstGeom prst="rect">
            <a:avLst/>
          </a:prstGeom>
          <a:ln w="0">
            <a:noFill/>
          </a:ln>
        </p:spPr>
      </p:pic>
      <p:sp>
        <p:nvSpPr>
          <p:cNvPr id="350" name=""/>
          <p:cNvSpPr/>
          <p:nvPr/>
        </p:nvSpPr>
        <p:spPr>
          <a:xfrm>
            <a:off x="3132360" y="2088360"/>
            <a:ext cx="216000" cy="216000"/>
          </a:xfrm>
          <a:prstGeom prst="ellipse">
            <a:avLst/>
          </a:prstGeom>
          <a:noFill/>
          <a:ln w="0">
            <a:solidFill>
              <a:srgbClr val="ed1c24"/>
            </a:solidFill>
          </a:ln>
        </p:spPr>
        <p:style>
          <a:lnRef idx="0"/>
          <a:fillRef idx="0"/>
          <a:effectRef idx="0"/>
          <a:fontRef idx="minor"/>
        </p:style>
      </p:sp>
      <p:sp>
        <p:nvSpPr>
          <p:cNvPr id="351" name="Text Box 1028_3"/>
          <p:cNvSpPr/>
          <p:nvPr/>
        </p:nvSpPr>
        <p:spPr>
          <a:xfrm>
            <a:off x="467640" y="908640"/>
            <a:ext cx="8175240" cy="8197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600" spc="-1" strike="noStrike">
                <a:solidFill>
                  <a:srgbClr val="000000"/>
                </a:solidFill>
                <a:latin typeface="Calibri"/>
              </a:rPr>
              <a:t>Let’s consider a spread of energy (momenta) in the beam.</a:t>
            </a:r>
            <a:endParaRPr b="0" lang="en-GB" sz="1600" spc="-1" strike="noStrike">
              <a:latin typeface="Arial"/>
            </a:endParaRPr>
          </a:p>
          <a:p>
            <a:pPr>
              <a:lnSpc>
                <a:spcPct val="100000"/>
              </a:lnSpc>
              <a:buNone/>
            </a:pPr>
            <a:r>
              <a:rPr b="0" lang="en-GB" sz="1600" spc="-1" strike="noStrike">
                <a:solidFill>
                  <a:srgbClr val="000000"/>
                </a:solidFill>
                <a:latin typeface="Calibri"/>
              </a:rPr>
              <a:t>Let’s consider a ring for which the synchronism condition is fulfilled by a phase </a:t>
            </a:r>
            <a:r>
              <a:rPr b="0" lang="en-GB" sz="1600" spc="-1" strike="noStrike">
                <a:solidFill>
                  <a:srgbClr val="000000"/>
                </a:solidFill>
                <a:latin typeface="wasy10"/>
                <a:ea typeface="wasy10"/>
              </a:rPr>
              <a:t>𝜙</a:t>
            </a:r>
            <a:r>
              <a:rPr b="1" lang="en-GB" sz="1600" spc="-1" strike="noStrike" baseline="-8000">
                <a:solidFill>
                  <a:srgbClr val="000000"/>
                </a:solidFill>
                <a:latin typeface="Calibri"/>
              </a:rPr>
              <a:t>s</a:t>
            </a:r>
            <a:r>
              <a:rPr b="1" lang="en-GB" sz="1600" spc="-1" strike="noStrike">
                <a:solidFill>
                  <a:srgbClr val="000000"/>
                </a:solidFill>
                <a:latin typeface="Calibri"/>
              </a:rPr>
              <a:t>.</a:t>
            </a:r>
            <a:endParaRPr b="0" lang="en-GB" sz="16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2"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The principle of phase stability (unstable phase)</a:t>
            </a:r>
            <a:endParaRPr b="0" lang="en-GB" sz="1600" spc="-1" strike="noStrike">
              <a:solidFill>
                <a:srgbClr val="000000"/>
              </a:solidFill>
              <a:latin typeface="Calibri"/>
            </a:endParaRPr>
          </a:p>
        </p:txBody>
      </p:sp>
      <p:sp>
        <p:nvSpPr>
          <p:cNvPr id="353" name="Text Box 1032"/>
          <p:cNvSpPr/>
          <p:nvPr/>
        </p:nvSpPr>
        <p:spPr>
          <a:xfrm>
            <a:off x="359640" y="3681000"/>
            <a:ext cx="8496360" cy="27241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600" spc="-1" strike="noStrike">
                <a:solidFill>
                  <a:srgbClr val="000000"/>
                </a:solidFill>
                <a:latin typeface="Calibri"/>
              </a:rPr>
              <a:t>eV</a:t>
            </a:r>
            <a:r>
              <a:rPr b="0" lang="en-GB" sz="1600" spc="-1" strike="noStrike" baseline="-25000">
                <a:solidFill>
                  <a:srgbClr val="000000"/>
                </a:solidFill>
                <a:latin typeface="Calibri"/>
              </a:rPr>
              <a:t>s</a:t>
            </a:r>
            <a:r>
              <a:rPr b="0" lang="en-GB" sz="1600" spc="-1" strike="noStrike">
                <a:solidFill>
                  <a:srgbClr val="000000"/>
                </a:solidFill>
                <a:latin typeface="Calibri"/>
              </a:rPr>
              <a:t> is the energy gain in one accelerating region required for the particle to reach the next accelerating region with the same RF phase. This fixes the phases P</a:t>
            </a:r>
            <a:r>
              <a:rPr b="0" lang="en-GB" sz="1600" spc="-1" strike="noStrike" baseline="-25000">
                <a:solidFill>
                  <a:srgbClr val="000000"/>
                </a:solidFill>
                <a:latin typeface="Calibri"/>
              </a:rPr>
              <a:t>1 </a:t>
            </a:r>
            <a:r>
              <a:rPr b="0" lang="en-GB" sz="1600" spc="-1" strike="noStrike">
                <a:solidFill>
                  <a:srgbClr val="000000"/>
                </a:solidFill>
                <a:latin typeface="Calibri"/>
              </a:rPr>
              <a:t>,P</a:t>
            </a:r>
            <a:r>
              <a:rPr b="0" lang="en-GB" sz="1600" spc="-1" strike="noStrike" baseline="-25000">
                <a:solidFill>
                  <a:srgbClr val="000000"/>
                </a:solidFill>
                <a:latin typeface="Calibri"/>
              </a:rPr>
              <a:t>2</a:t>
            </a:r>
            <a:r>
              <a:rPr b="0" lang="en-GB" sz="1600" spc="-1" strike="noStrike">
                <a:solidFill>
                  <a:srgbClr val="000000"/>
                </a:solidFill>
                <a:latin typeface="Calibri"/>
              </a:rPr>
              <a:t>, etc</a:t>
            </a:r>
            <a:endParaRPr b="0" lang="en-GB" sz="1600" spc="-1" strike="noStrike">
              <a:latin typeface="Arial"/>
            </a:endParaRPr>
          </a:p>
          <a:p>
            <a:pPr>
              <a:lnSpc>
                <a:spcPct val="100000"/>
              </a:lnSpc>
              <a:buNone/>
            </a:pPr>
            <a:endParaRPr b="0" lang="en-GB" sz="1600" spc="-1" strike="noStrike">
              <a:latin typeface="Arial"/>
            </a:endParaRPr>
          </a:p>
          <a:p>
            <a:pPr>
              <a:lnSpc>
                <a:spcPct val="100000"/>
              </a:lnSpc>
              <a:buNone/>
            </a:pPr>
            <a:r>
              <a:rPr b="0" lang="en-GB" sz="1600" spc="-1" strike="noStrike">
                <a:solidFill>
                  <a:srgbClr val="000000"/>
                </a:solidFill>
                <a:latin typeface="Calibri"/>
              </a:rPr>
              <a:t>Next consider P</a:t>
            </a:r>
            <a:r>
              <a:rPr b="0" lang="en-GB" sz="1600" spc="-1" strike="noStrike" baseline="-25000">
                <a:solidFill>
                  <a:srgbClr val="000000"/>
                </a:solidFill>
                <a:latin typeface="Calibri"/>
              </a:rPr>
              <a:t>2</a:t>
            </a:r>
            <a:r>
              <a:rPr b="0" lang="en-GB" sz="1600" spc="-1" strike="noStrike">
                <a:solidFill>
                  <a:srgbClr val="000000"/>
                </a:solidFill>
                <a:latin typeface="Calibri"/>
              </a:rPr>
              <a:t>. Imagine a particle arrives a little later than the synchronous particle. So it sees a slightly later phase of the RF, so sees N</a:t>
            </a:r>
            <a:r>
              <a:rPr b="0" lang="en-GB" sz="1600" spc="-1" strike="noStrike" baseline="-25000">
                <a:solidFill>
                  <a:srgbClr val="000000"/>
                </a:solidFill>
                <a:latin typeface="Calibri"/>
              </a:rPr>
              <a:t>2</a:t>
            </a:r>
            <a:r>
              <a:rPr b="0" lang="en-GB" sz="1600" spc="-1" strike="noStrike">
                <a:solidFill>
                  <a:srgbClr val="000000"/>
                </a:solidFill>
                <a:latin typeface="Calibri"/>
              </a:rPr>
              <a:t>. This means it gets a smaller momentum kick, so has a lower speed and gets around the ring slower. It arrives even later than it did, and hence moves away from P</a:t>
            </a:r>
            <a:r>
              <a:rPr b="0" lang="en-GB" sz="1600" spc="-1" strike="noStrike" baseline="-25000">
                <a:solidFill>
                  <a:srgbClr val="000000"/>
                </a:solidFill>
                <a:latin typeface="Calibri"/>
              </a:rPr>
              <a:t>2</a:t>
            </a:r>
            <a:r>
              <a:rPr b="0" lang="en-GB" sz="1600" spc="-1" strike="noStrike">
                <a:solidFill>
                  <a:srgbClr val="000000"/>
                </a:solidFill>
                <a:latin typeface="Calibri"/>
              </a:rPr>
              <a:t>.</a:t>
            </a:r>
            <a:endParaRPr b="0" lang="en-GB" sz="1600" spc="-1" strike="noStrike">
              <a:latin typeface="Arial"/>
            </a:endParaRPr>
          </a:p>
          <a:p>
            <a:pPr>
              <a:lnSpc>
                <a:spcPct val="100000"/>
              </a:lnSpc>
              <a:buNone/>
            </a:pPr>
            <a:endParaRPr b="0" lang="en-GB" sz="1600" spc="-1" strike="noStrike">
              <a:latin typeface="Arial"/>
            </a:endParaRPr>
          </a:p>
          <a:p>
            <a:pPr>
              <a:lnSpc>
                <a:spcPct val="100000"/>
              </a:lnSpc>
              <a:buNone/>
            </a:pPr>
            <a:r>
              <a:rPr b="0" lang="en-GB" sz="1600" spc="-1" strike="noStrike">
                <a:solidFill>
                  <a:srgbClr val="000000"/>
                </a:solidFill>
                <a:latin typeface="Calibri"/>
              </a:rPr>
              <a:t>Similarly, an early particle will see M</a:t>
            </a:r>
            <a:r>
              <a:rPr b="0" lang="en-GB" sz="1600" spc="-1" strike="noStrike" baseline="-25000">
                <a:solidFill>
                  <a:srgbClr val="000000"/>
                </a:solidFill>
                <a:latin typeface="Calibri"/>
              </a:rPr>
              <a:t>2</a:t>
            </a:r>
            <a:r>
              <a:rPr b="0" lang="en-GB" sz="1600" spc="-1" strike="noStrike">
                <a:solidFill>
                  <a:srgbClr val="000000"/>
                </a:solidFill>
                <a:latin typeface="Calibri"/>
              </a:rPr>
              <a:t>, get a larger kick and move away from P</a:t>
            </a:r>
            <a:r>
              <a:rPr b="0" lang="en-GB" sz="1600" spc="-1" strike="noStrike" baseline="-25000">
                <a:solidFill>
                  <a:srgbClr val="000000"/>
                </a:solidFill>
                <a:latin typeface="Calibri"/>
              </a:rPr>
              <a:t>2</a:t>
            </a:r>
            <a:r>
              <a:rPr b="0" lang="en-GB" sz="1600" spc="-1" strike="noStrike">
                <a:solidFill>
                  <a:srgbClr val="000000"/>
                </a:solidFill>
                <a:latin typeface="Calibri"/>
              </a:rPr>
              <a:t>.</a:t>
            </a:r>
            <a:endParaRPr b="0" lang="en-GB" sz="1600" spc="-1" strike="noStrike">
              <a:latin typeface="Arial"/>
            </a:endParaRPr>
          </a:p>
        </p:txBody>
      </p:sp>
      <p:pic>
        <p:nvPicPr>
          <p:cNvPr id="354" name="Picture 1063" descr=""/>
          <p:cNvPicPr/>
          <p:nvPr/>
        </p:nvPicPr>
        <p:blipFill>
          <a:blip r:embed="rId1"/>
          <a:stretch/>
        </p:blipFill>
        <p:spPr>
          <a:xfrm>
            <a:off x="1547640" y="1701000"/>
            <a:ext cx="4860360" cy="2092680"/>
          </a:xfrm>
          <a:prstGeom prst="rect">
            <a:avLst/>
          </a:prstGeom>
          <a:ln w="0">
            <a:noFill/>
          </a:ln>
        </p:spPr>
      </p:pic>
      <p:sp>
        <p:nvSpPr>
          <p:cNvPr id="355" name=""/>
          <p:cNvSpPr/>
          <p:nvPr/>
        </p:nvSpPr>
        <p:spPr>
          <a:xfrm>
            <a:off x="3132360" y="2088360"/>
            <a:ext cx="216000" cy="216000"/>
          </a:xfrm>
          <a:prstGeom prst="ellipse">
            <a:avLst/>
          </a:prstGeom>
          <a:noFill/>
          <a:ln w="0">
            <a:solidFill>
              <a:srgbClr val="ed1c24"/>
            </a:solidFill>
          </a:ln>
        </p:spPr>
        <p:style>
          <a:lnRef idx="0"/>
          <a:fillRef idx="0"/>
          <a:effectRef idx="0"/>
          <a:fontRef idx="minor"/>
        </p:style>
      </p:sp>
      <p:sp>
        <p:nvSpPr>
          <p:cNvPr id="356" name=""/>
          <p:cNvSpPr/>
          <p:nvPr/>
        </p:nvSpPr>
        <p:spPr>
          <a:xfrm>
            <a:off x="3456000" y="2448000"/>
            <a:ext cx="144000" cy="288000"/>
          </a:xfrm>
          <a:prstGeom prst="line">
            <a:avLst/>
          </a:prstGeom>
          <a:ln w="0">
            <a:solidFill>
              <a:srgbClr val="ed1c24"/>
            </a:solidFill>
            <a:tailEnd len="med" type="triangle" w="med"/>
          </a:ln>
        </p:spPr>
        <p:style>
          <a:lnRef idx="0"/>
          <a:fillRef idx="0"/>
          <a:effectRef idx="0"/>
          <a:fontRef idx="minor"/>
        </p:style>
      </p:sp>
      <p:sp>
        <p:nvSpPr>
          <p:cNvPr id="357" name=""/>
          <p:cNvSpPr/>
          <p:nvPr/>
        </p:nvSpPr>
        <p:spPr>
          <a:xfrm flipH="1" flipV="1">
            <a:off x="2952000" y="1728360"/>
            <a:ext cx="144000" cy="143640"/>
          </a:xfrm>
          <a:prstGeom prst="line">
            <a:avLst/>
          </a:prstGeom>
          <a:ln w="0">
            <a:solidFill>
              <a:srgbClr val="ed1c24"/>
            </a:solidFill>
            <a:tailEnd len="med" type="triangle" w="med"/>
          </a:ln>
        </p:spPr>
        <p:style>
          <a:lnRef idx="0"/>
          <a:fillRef idx="0"/>
          <a:effectRef idx="0"/>
          <a:fontRef idx="minor"/>
        </p:style>
      </p:sp>
      <p:sp>
        <p:nvSpPr>
          <p:cNvPr id="358" name="Text Box 1028_4"/>
          <p:cNvSpPr/>
          <p:nvPr/>
        </p:nvSpPr>
        <p:spPr>
          <a:xfrm>
            <a:off x="467640" y="908640"/>
            <a:ext cx="8175240" cy="8197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600" spc="-1" strike="noStrike">
                <a:solidFill>
                  <a:srgbClr val="000000"/>
                </a:solidFill>
                <a:latin typeface="Calibri"/>
              </a:rPr>
              <a:t>Let’s consider a spread of energy (momenta) in the beam.</a:t>
            </a:r>
            <a:endParaRPr b="0" lang="en-GB" sz="1600" spc="-1" strike="noStrike">
              <a:latin typeface="Arial"/>
            </a:endParaRPr>
          </a:p>
          <a:p>
            <a:pPr>
              <a:lnSpc>
                <a:spcPct val="100000"/>
              </a:lnSpc>
              <a:buNone/>
            </a:pPr>
            <a:r>
              <a:rPr b="0" lang="en-GB" sz="1600" spc="-1" strike="noStrike">
                <a:solidFill>
                  <a:srgbClr val="000000"/>
                </a:solidFill>
                <a:latin typeface="Calibri"/>
              </a:rPr>
              <a:t>Let’s consider a ring for which the synchronism condition is fulfilled by a phase </a:t>
            </a:r>
            <a:r>
              <a:rPr b="0" lang="en-GB" sz="1600" spc="-1" strike="noStrike">
                <a:solidFill>
                  <a:srgbClr val="000000"/>
                </a:solidFill>
                <a:latin typeface="wasy10"/>
                <a:ea typeface="wasy10"/>
              </a:rPr>
              <a:t>𝜙</a:t>
            </a:r>
            <a:r>
              <a:rPr b="1" lang="en-GB" sz="1600" spc="-1" strike="noStrike" baseline="-8000">
                <a:solidFill>
                  <a:srgbClr val="000000"/>
                </a:solidFill>
                <a:latin typeface="Calibri"/>
              </a:rPr>
              <a:t>s</a:t>
            </a:r>
            <a:r>
              <a:rPr b="1" lang="en-GB" sz="1600" spc="-1" strike="noStrike">
                <a:solidFill>
                  <a:srgbClr val="000000"/>
                </a:solidFill>
                <a:latin typeface="Calibri"/>
              </a:rPr>
              <a:t>.</a:t>
            </a:r>
            <a:endParaRPr b="0" lang="en-GB" sz="16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9"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The principle of phase stability</a:t>
            </a:r>
            <a:endParaRPr b="0" lang="en-GB" sz="1600" spc="-1" strike="noStrike">
              <a:solidFill>
                <a:srgbClr val="000000"/>
              </a:solidFill>
              <a:latin typeface="Calibri"/>
            </a:endParaRPr>
          </a:p>
        </p:txBody>
      </p:sp>
      <p:pic>
        <p:nvPicPr>
          <p:cNvPr id="360" name="Picture 1063" descr=""/>
          <p:cNvPicPr/>
          <p:nvPr/>
        </p:nvPicPr>
        <p:blipFill>
          <a:blip r:embed="rId1"/>
          <a:stretch/>
        </p:blipFill>
        <p:spPr>
          <a:xfrm>
            <a:off x="1547640" y="1196640"/>
            <a:ext cx="5394600" cy="2322720"/>
          </a:xfrm>
          <a:prstGeom prst="rect">
            <a:avLst/>
          </a:prstGeom>
          <a:ln w="0">
            <a:noFill/>
          </a:ln>
        </p:spPr>
      </p:pic>
      <p:sp>
        <p:nvSpPr>
          <p:cNvPr id="361" name="Text Box 1066"/>
          <p:cNvSpPr/>
          <p:nvPr/>
        </p:nvSpPr>
        <p:spPr>
          <a:xfrm>
            <a:off x="539640" y="3789000"/>
            <a:ext cx="8280000" cy="1024920"/>
          </a:xfrm>
          <a:prstGeom prst="rect">
            <a:avLst/>
          </a:prstGeom>
          <a:noFill/>
          <a:ln w="19080">
            <a:solidFill>
              <a:srgbClr val="ff3300"/>
            </a:solidFill>
            <a:miter/>
          </a:ln>
        </p:spPr>
        <p:style>
          <a:lnRef idx="0"/>
          <a:fillRef idx="0"/>
          <a:effectRef idx="0"/>
          <a:fontRef idx="minor"/>
        </p:style>
        <p:txBody>
          <a:bodyPr lIns="90000" rIns="90000" tIns="45000" bIns="45000" anchor="t">
            <a:spAutoFit/>
          </a:bodyPr>
          <a:p>
            <a:pPr>
              <a:lnSpc>
                <a:spcPct val="100000"/>
              </a:lnSpc>
              <a:spcBef>
                <a:spcPts val="901"/>
              </a:spcBef>
              <a:buNone/>
            </a:pPr>
            <a:r>
              <a:rPr b="0" lang="en-GB" sz="1800" spc="-1" strike="noStrike">
                <a:solidFill>
                  <a:srgbClr val="000000"/>
                </a:solidFill>
                <a:latin typeface="Calibri"/>
              </a:rPr>
              <a:t>So if an increase in energy is transferred into an increase in speed, M</a:t>
            </a:r>
            <a:r>
              <a:rPr b="0" lang="en-GB" sz="1800" spc="-1" strike="noStrike" baseline="-25000">
                <a:solidFill>
                  <a:srgbClr val="000000"/>
                </a:solidFill>
                <a:latin typeface="Calibri"/>
              </a:rPr>
              <a:t>1 </a:t>
            </a:r>
            <a:r>
              <a:rPr b="0" lang="en-GB" sz="1800" spc="-1" strike="noStrike">
                <a:solidFill>
                  <a:srgbClr val="000000"/>
                </a:solidFill>
                <a:latin typeface="Calibri"/>
              </a:rPr>
              <a:t>&amp; N</a:t>
            </a:r>
            <a:r>
              <a:rPr b="0" lang="en-GB" sz="1800" spc="-1" strike="noStrike" baseline="-25000">
                <a:solidFill>
                  <a:srgbClr val="000000"/>
                </a:solidFill>
                <a:latin typeface="Calibri"/>
              </a:rPr>
              <a:t>1 </a:t>
            </a:r>
            <a:r>
              <a:rPr b="0" lang="en-GB" sz="1800" spc="-1" strike="noStrike">
                <a:solidFill>
                  <a:srgbClr val="000000"/>
                </a:solidFill>
                <a:latin typeface="Calibri"/>
              </a:rPr>
              <a:t>will move towards P</a:t>
            </a:r>
            <a:r>
              <a:rPr b="0" lang="en-GB" sz="1800" spc="-1" strike="noStrike" baseline="-25000">
                <a:solidFill>
                  <a:srgbClr val="000000"/>
                </a:solidFill>
                <a:latin typeface="Calibri"/>
              </a:rPr>
              <a:t>1</a:t>
            </a:r>
            <a:r>
              <a:rPr b="0" lang="en-GB" sz="1800" spc="-1" strike="noStrike">
                <a:solidFill>
                  <a:srgbClr val="000000"/>
                </a:solidFill>
                <a:latin typeface="Calibri"/>
              </a:rPr>
              <a:t>(stable), while M</a:t>
            </a:r>
            <a:r>
              <a:rPr b="0" lang="en-GB" sz="1800" spc="-1" strike="noStrike" baseline="-25000">
                <a:solidFill>
                  <a:srgbClr val="000000"/>
                </a:solidFill>
                <a:latin typeface="Calibri"/>
              </a:rPr>
              <a:t>2</a:t>
            </a:r>
            <a:r>
              <a:rPr b="0" lang="en-GB" sz="1800" spc="-1" strike="noStrike">
                <a:solidFill>
                  <a:srgbClr val="000000"/>
                </a:solidFill>
                <a:latin typeface="Calibri"/>
              </a:rPr>
              <a:t> &amp; N</a:t>
            </a:r>
            <a:r>
              <a:rPr b="0" lang="en-GB" sz="1800" spc="-1" strike="noStrike" baseline="-25000">
                <a:solidFill>
                  <a:srgbClr val="000000"/>
                </a:solidFill>
                <a:latin typeface="Calibri"/>
              </a:rPr>
              <a:t>2</a:t>
            </a:r>
            <a:r>
              <a:rPr b="0" lang="en-GB" sz="1800" spc="-1" strike="noStrike">
                <a:solidFill>
                  <a:srgbClr val="000000"/>
                </a:solidFill>
                <a:latin typeface="Calibri"/>
              </a:rPr>
              <a:t> will move away from P</a:t>
            </a:r>
            <a:r>
              <a:rPr b="0" lang="en-GB" sz="1800" spc="-1" strike="noStrike" baseline="-25000">
                <a:solidFill>
                  <a:srgbClr val="000000"/>
                </a:solidFill>
                <a:latin typeface="Calibri"/>
              </a:rPr>
              <a:t>2</a:t>
            </a:r>
            <a:r>
              <a:rPr b="0" lang="en-GB" sz="1800" spc="-1" strike="noStrike">
                <a:solidFill>
                  <a:srgbClr val="000000"/>
                </a:solidFill>
                <a:latin typeface="Calibri"/>
              </a:rPr>
              <a:t> (unstable).</a:t>
            </a:r>
            <a:endParaRPr b="0" lang="en-GB" sz="1800" spc="-1" strike="noStrike">
              <a:latin typeface="Arial"/>
            </a:endParaRPr>
          </a:p>
        </p:txBody>
      </p:sp>
      <p:sp>
        <p:nvSpPr>
          <p:cNvPr id="362" name="Text Box 1032"/>
          <p:cNvSpPr/>
          <p:nvPr/>
        </p:nvSpPr>
        <p:spPr>
          <a:xfrm>
            <a:off x="1728000" y="4797000"/>
            <a:ext cx="6048000" cy="395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GB" sz="2000" spc="-1" strike="noStrike">
                <a:solidFill>
                  <a:srgbClr val="000000"/>
                </a:solidFill>
                <a:latin typeface="Calibri"/>
              </a:rPr>
              <a:t>This is the principle of phase stability.</a:t>
            </a:r>
            <a:endParaRPr b="0" lang="en-GB" sz="2000" spc="-1" strike="noStrike">
              <a:latin typeface="Arial"/>
            </a:endParaRPr>
          </a:p>
        </p:txBody>
      </p:sp>
      <p:sp>
        <p:nvSpPr>
          <p:cNvPr id="363" name="TextBox 1"/>
          <p:cNvSpPr/>
          <p:nvPr/>
        </p:nvSpPr>
        <p:spPr>
          <a:xfrm>
            <a:off x="683640" y="5445360"/>
            <a:ext cx="7776360" cy="9126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800" spc="-1" strike="noStrike">
                <a:solidFill>
                  <a:srgbClr val="000000"/>
                </a:solidFill>
                <a:latin typeface="Calibri"/>
              </a:rPr>
              <a:t>This suggests that with the right choice of phase,  particles will oscillate around the synchronous phase, even though they have a natural spread of momenta. </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4"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Relativistic considerations</a:t>
            </a:r>
            <a:endParaRPr b="0" lang="en-GB" sz="1600" spc="-1" strike="noStrike">
              <a:solidFill>
                <a:srgbClr val="000000"/>
              </a:solidFill>
              <a:latin typeface="Calibri"/>
            </a:endParaRPr>
          </a:p>
        </p:txBody>
      </p:sp>
      <p:pic>
        <p:nvPicPr>
          <p:cNvPr id="365" name="Picture 1063_1" descr=""/>
          <p:cNvPicPr/>
          <p:nvPr/>
        </p:nvPicPr>
        <p:blipFill>
          <a:blip r:embed="rId1"/>
          <a:stretch/>
        </p:blipFill>
        <p:spPr>
          <a:xfrm>
            <a:off x="2267640" y="980640"/>
            <a:ext cx="4056840" cy="1746720"/>
          </a:xfrm>
          <a:prstGeom prst="rect">
            <a:avLst/>
          </a:prstGeom>
          <a:ln w="0">
            <a:noFill/>
          </a:ln>
        </p:spPr>
      </p:pic>
      <p:sp>
        <p:nvSpPr>
          <p:cNvPr id="366" name="Text Box 1066_1"/>
          <p:cNvSpPr/>
          <p:nvPr/>
        </p:nvSpPr>
        <p:spPr>
          <a:xfrm>
            <a:off x="287640" y="5229000"/>
            <a:ext cx="8280000" cy="1317600"/>
          </a:xfrm>
          <a:prstGeom prst="rect">
            <a:avLst/>
          </a:prstGeom>
          <a:noFill/>
          <a:ln w="19080">
            <a:solidFill>
              <a:srgbClr val="ff3300"/>
            </a:solidFill>
            <a:miter/>
          </a:ln>
        </p:spPr>
        <p:style>
          <a:lnRef idx="0"/>
          <a:fillRef idx="0"/>
          <a:effectRef idx="0"/>
          <a:fontRef idx="minor"/>
        </p:style>
        <p:txBody>
          <a:bodyPr lIns="90000" rIns="90000" tIns="45000" bIns="45000" anchor="t">
            <a:spAutoFit/>
          </a:bodyPr>
          <a:p>
            <a:pPr>
              <a:lnSpc>
                <a:spcPct val="100000"/>
              </a:lnSpc>
              <a:spcBef>
                <a:spcPts val="901"/>
              </a:spcBef>
              <a:buNone/>
            </a:pPr>
            <a:r>
              <a:rPr b="0" lang="en-GB" sz="1800" spc="-1" strike="noStrike">
                <a:solidFill>
                  <a:srgbClr val="000000"/>
                </a:solidFill>
                <a:latin typeface="Calibri"/>
              </a:rPr>
              <a:t>For highly-relativistic particles, higher energy means a longer revolution time, this means P</a:t>
            </a:r>
            <a:r>
              <a:rPr b="0" lang="en-GB" sz="1800" spc="-1" strike="noStrike" baseline="-33000">
                <a:solidFill>
                  <a:srgbClr val="000000"/>
                </a:solidFill>
                <a:latin typeface="Calibri"/>
              </a:rPr>
              <a:t>2</a:t>
            </a:r>
            <a:r>
              <a:rPr b="0" lang="en-GB" sz="1800" spc="-1" strike="noStrike">
                <a:solidFill>
                  <a:srgbClr val="000000"/>
                </a:solidFill>
                <a:latin typeface="Calibri"/>
              </a:rPr>
              <a:t> becomes a stable point and P</a:t>
            </a:r>
            <a:r>
              <a:rPr b="0" lang="en-GB" sz="1800" spc="-1" strike="noStrike" baseline="-33000">
                <a:solidFill>
                  <a:srgbClr val="000000"/>
                </a:solidFill>
                <a:latin typeface="Calibri"/>
              </a:rPr>
              <a:t>1</a:t>
            </a:r>
            <a:r>
              <a:rPr b="0" lang="en-GB" sz="1800" spc="-1" strike="noStrike">
                <a:solidFill>
                  <a:srgbClr val="000000"/>
                </a:solidFill>
                <a:latin typeface="Calibri"/>
              </a:rPr>
              <a:t> becomes an unstable fixed point. Now M</a:t>
            </a:r>
            <a:r>
              <a:rPr b="0" lang="en-GB" sz="1800" spc="-1" strike="noStrike" baseline="-25000">
                <a:solidFill>
                  <a:srgbClr val="000000"/>
                </a:solidFill>
                <a:latin typeface="Calibri"/>
              </a:rPr>
              <a:t>1 </a:t>
            </a:r>
            <a:r>
              <a:rPr b="0" lang="en-GB" sz="1800" spc="-1" strike="noStrike">
                <a:solidFill>
                  <a:srgbClr val="000000"/>
                </a:solidFill>
                <a:latin typeface="Calibri"/>
              </a:rPr>
              <a:t>&amp; N</a:t>
            </a:r>
            <a:r>
              <a:rPr b="0" lang="en-GB" sz="1800" spc="-1" strike="noStrike" baseline="-25000">
                <a:solidFill>
                  <a:srgbClr val="000000"/>
                </a:solidFill>
                <a:latin typeface="Calibri"/>
              </a:rPr>
              <a:t>1 </a:t>
            </a:r>
            <a:r>
              <a:rPr b="0" lang="en-GB" sz="1800" spc="-1" strike="noStrike">
                <a:solidFill>
                  <a:srgbClr val="000000"/>
                </a:solidFill>
                <a:latin typeface="Calibri"/>
              </a:rPr>
              <a:t>will move away from P</a:t>
            </a:r>
            <a:r>
              <a:rPr b="0" lang="en-GB" sz="1800" spc="-1" strike="noStrike" baseline="-25000">
                <a:solidFill>
                  <a:srgbClr val="000000"/>
                </a:solidFill>
                <a:latin typeface="Calibri"/>
              </a:rPr>
              <a:t>1</a:t>
            </a:r>
            <a:r>
              <a:rPr b="0" lang="en-GB" sz="1800" spc="-1" strike="noStrike">
                <a:solidFill>
                  <a:srgbClr val="000000"/>
                </a:solidFill>
                <a:latin typeface="Calibri"/>
              </a:rPr>
              <a:t>(unstable), while M</a:t>
            </a:r>
            <a:r>
              <a:rPr b="0" lang="en-GB" sz="1800" spc="-1" strike="noStrike" baseline="-25000">
                <a:solidFill>
                  <a:srgbClr val="000000"/>
                </a:solidFill>
                <a:latin typeface="Calibri"/>
              </a:rPr>
              <a:t>2</a:t>
            </a:r>
            <a:r>
              <a:rPr b="0" lang="en-GB" sz="1800" spc="-1" strike="noStrike">
                <a:solidFill>
                  <a:srgbClr val="000000"/>
                </a:solidFill>
                <a:latin typeface="Calibri"/>
              </a:rPr>
              <a:t> &amp; N</a:t>
            </a:r>
            <a:r>
              <a:rPr b="0" lang="en-GB" sz="1800" spc="-1" strike="noStrike" baseline="-25000">
                <a:solidFill>
                  <a:srgbClr val="000000"/>
                </a:solidFill>
                <a:latin typeface="Calibri"/>
              </a:rPr>
              <a:t>2</a:t>
            </a:r>
            <a:r>
              <a:rPr b="0" lang="en-GB" sz="1800" spc="-1" strike="noStrike">
                <a:solidFill>
                  <a:srgbClr val="000000"/>
                </a:solidFill>
                <a:latin typeface="Calibri"/>
              </a:rPr>
              <a:t> will go towards P</a:t>
            </a:r>
            <a:r>
              <a:rPr b="0" lang="en-GB" sz="1800" spc="-1" strike="noStrike" baseline="-25000">
                <a:solidFill>
                  <a:srgbClr val="000000"/>
                </a:solidFill>
                <a:latin typeface="Calibri"/>
              </a:rPr>
              <a:t>2</a:t>
            </a:r>
            <a:r>
              <a:rPr b="0" lang="en-GB" sz="1800" spc="-1" strike="noStrike">
                <a:solidFill>
                  <a:srgbClr val="000000"/>
                </a:solidFill>
                <a:latin typeface="Calibri"/>
              </a:rPr>
              <a:t> (stable).</a:t>
            </a:r>
            <a:endParaRPr b="0" lang="en-GB" sz="1800" spc="-1" strike="noStrike">
              <a:latin typeface="Arial"/>
            </a:endParaRPr>
          </a:p>
        </p:txBody>
      </p:sp>
      <p:pic>
        <p:nvPicPr>
          <p:cNvPr id="367" name="Picture 3_1" descr=""/>
          <p:cNvPicPr/>
          <p:nvPr/>
        </p:nvPicPr>
        <p:blipFill>
          <a:blip r:embed="rId2"/>
          <a:stretch/>
        </p:blipFill>
        <p:spPr>
          <a:xfrm rot="21399600">
            <a:off x="5327280" y="2523240"/>
            <a:ext cx="2736000" cy="2570400"/>
          </a:xfrm>
          <a:prstGeom prst="rect">
            <a:avLst/>
          </a:prstGeom>
          <a:ln w="0">
            <a:noFill/>
          </a:ln>
        </p:spPr>
      </p:pic>
      <p:sp>
        <p:nvSpPr>
          <p:cNvPr id="368" name="TextBox 5_1"/>
          <p:cNvSpPr/>
          <p:nvPr/>
        </p:nvSpPr>
        <p:spPr>
          <a:xfrm>
            <a:off x="432000" y="2709000"/>
            <a:ext cx="4392000" cy="35629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endParaRPr b="0" lang="en-GB" sz="1800" spc="-1" strike="noStrike">
              <a:latin typeface="Arial"/>
            </a:endParaRPr>
          </a:p>
          <a:p>
            <a:pPr>
              <a:lnSpc>
                <a:spcPct val="100000"/>
              </a:lnSpc>
              <a:buNone/>
            </a:pPr>
            <a:r>
              <a:rPr b="0" lang="en-GB" sz="1800" spc="-1" strike="noStrike">
                <a:solidFill>
                  <a:srgbClr val="000000"/>
                </a:solidFill>
                <a:latin typeface="Calibri"/>
              </a:rPr>
              <a:t>i) For a highly-relativisitic particle an increase in energy translates to an increase in Lorentz factor but only a small increase in speed.</a:t>
            </a:r>
            <a:endParaRPr b="0" lang="en-GB" sz="1800" spc="-1" strike="noStrike">
              <a:latin typeface="Arial"/>
            </a:endParaRPr>
          </a:p>
          <a:p>
            <a:pPr>
              <a:lnSpc>
                <a:spcPct val="100000"/>
              </a:lnSpc>
              <a:buNone/>
            </a:pPr>
            <a:r>
              <a:rPr b="0" lang="en-GB" sz="1800" spc="-1" strike="noStrike">
                <a:solidFill>
                  <a:srgbClr val="000000"/>
                </a:solidFill>
                <a:latin typeface="Calibri"/>
              </a:rPr>
              <a:t>ii) Particles with lower/higher momenta move on an inner/outer dispersive orbit, with a shorter/longer revolution time.</a:t>
            </a:r>
            <a:endParaRPr b="0" lang="en-GB" sz="1800" spc="-1" strike="noStrike">
              <a:latin typeface="Arial"/>
            </a:endParaRPr>
          </a:p>
          <a:p>
            <a:pPr>
              <a:lnSpc>
                <a:spcPct val="100000"/>
              </a:lnSpc>
              <a:buNone/>
            </a:pPr>
            <a:endParaRPr b="0" lang="en-GB" sz="1800" spc="-1" strike="noStrike">
              <a:latin typeface="Arial"/>
            </a:endParaRPr>
          </a:p>
          <a:p>
            <a:pPr>
              <a:lnSpc>
                <a:spcPct val="100000"/>
              </a:lnSpc>
              <a:buNone/>
            </a:pPr>
            <a:endParaRPr b="0" lang="en-GB" sz="1600" spc="-1" strike="noStrike">
              <a:latin typeface="Arial"/>
            </a:endParaRPr>
          </a:p>
          <a:p>
            <a:pPr>
              <a:lnSpc>
                <a:spcPct val="100000"/>
              </a:lnSpc>
              <a:buNone/>
            </a:pPr>
            <a:endParaRPr b="0" lang="en-GB" sz="1600" spc="-1" strike="noStrike">
              <a:latin typeface="Arial"/>
            </a:endParaRPr>
          </a:p>
          <a:p>
            <a:pPr>
              <a:lnSpc>
                <a:spcPct val="100000"/>
              </a:lnSpc>
              <a:buNone/>
            </a:pPr>
            <a:endParaRPr b="0" lang="en-GB" sz="1600" spc="-1" strike="noStrike">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9"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Relativistic considerations</a:t>
            </a:r>
            <a:endParaRPr b="0" lang="en-GB" sz="1600" spc="-1" strike="noStrike">
              <a:solidFill>
                <a:srgbClr val="000000"/>
              </a:solidFill>
              <a:latin typeface="Calibri"/>
            </a:endParaRPr>
          </a:p>
        </p:txBody>
      </p:sp>
      <p:pic>
        <p:nvPicPr>
          <p:cNvPr id="370" name="Picture 1063_2" descr=""/>
          <p:cNvPicPr/>
          <p:nvPr/>
        </p:nvPicPr>
        <p:blipFill>
          <a:blip r:embed="rId1"/>
          <a:stretch/>
        </p:blipFill>
        <p:spPr>
          <a:xfrm>
            <a:off x="2267640" y="980640"/>
            <a:ext cx="4056840" cy="1746720"/>
          </a:xfrm>
          <a:prstGeom prst="rect">
            <a:avLst/>
          </a:prstGeom>
          <a:ln w="0">
            <a:noFill/>
          </a:ln>
        </p:spPr>
      </p:pic>
      <p:sp>
        <p:nvSpPr>
          <p:cNvPr id="371" name="Text Box 1066_2"/>
          <p:cNvSpPr/>
          <p:nvPr/>
        </p:nvSpPr>
        <p:spPr>
          <a:xfrm>
            <a:off x="287640" y="5229000"/>
            <a:ext cx="8280000" cy="1317600"/>
          </a:xfrm>
          <a:prstGeom prst="rect">
            <a:avLst/>
          </a:prstGeom>
          <a:noFill/>
          <a:ln w="19080">
            <a:solidFill>
              <a:srgbClr val="ff3300"/>
            </a:solidFill>
            <a:miter/>
          </a:ln>
        </p:spPr>
        <p:style>
          <a:lnRef idx="0"/>
          <a:fillRef idx="0"/>
          <a:effectRef idx="0"/>
          <a:fontRef idx="minor"/>
        </p:style>
        <p:txBody>
          <a:bodyPr lIns="90000" rIns="90000" tIns="45000" bIns="45000" anchor="t">
            <a:spAutoFit/>
          </a:bodyPr>
          <a:p>
            <a:pPr>
              <a:lnSpc>
                <a:spcPct val="100000"/>
              </a:lnSpc>
              <a:spcBef>
                <a:spcPts val="901"/>
              </a:spcBef>
              <a:buNone/>
            </a:pPr>
            <a:r>
              <a:rPr b="0" lang="en-GB" sz="1800" spc="-1" strike="noStrike">
                <a:solidFill>
                  <a:srgbClr val="000000"/>
                </a:solidFill>
                <a:latin typeface="Calibri"/>
              </a:rPr>
              <a:t>For highly-relativistic particles, higher energy means a longer revolution time, this means P</a:t>
            </a:r>
            <a:r>
              <a:rPr b="0" lang="en-GB" sz="1800" spc="-1" strike="noStrike" baseline="-33000">
                <a:solidFill>
                  <a:srgbClr val="000000"/>
                </a:solidFill>
                <a:latin typeface="Calibri"/>
              </a:rPr>
              <a:t>2</a:t>
            </a:r>
            <a:r>
              <a:rPr b="0" lang="en-GB" sz="1800" spc="-1" strike="noStrike">
                <a:solidFill>
                  <a:srgbClr val="000000"/>
                </a:solidFill>
                <a:latin typeface="Calibri"/>
              </a:rPr>
              <a:t> becomes a stable point and P</a:t>
            </a:r>
            <a:r>
              <a:rPr b="0" lang="en-GB" sz="1800" spc="-1" strike="noStrike" baseline="-33000">
                <a:solidFill>
                  <a:srgbClr val="000000"/>
                </a:solidFill>
                <a:latin typeface="Calibri"/>
              </a:rPr>
              <a:t>1</a:t>
            </a:r>
            <a:r>
              <a:rPr b="0" lang="en-GB" sz="1800" spc="-1" strike="noStrike">
                <a:solidFill>
                  <a:srgbClr val="000000"/>
                </a:solidFill>
                <a:latin typeface="Calibri"/>
              </a:rPr>
              <a:t> becomes an unstable fixed point. Now M</a:t>
            </a:r>
            <a:r>
              <a:rPr b="0" lang="en-GB" sz="1800" spc="-1" strike="noStrike" baseline="-25000">
                <a:solidFill>
                  <a:srgbClr val="000000"/>
                </a:solidFill>
                <a:latin typeface="Calibri"/>
              </a:rPr>
              <a:t>1 </a:t>
            </a:r>
            <a:r>
              <a:rPr b="0" lang="en-GB" sz="1800" spc="-1" strike="noStrike">
                <a:solidFill>
                  <a:srgbClr val="000000"/>
                </a:solidFill>
                <a:latin typeface="Calibri"/>
              </a:rPr>
              <a:t>&amp; N</a:t>
            </a:r>
            <a:r>
              <a:rPr b="0" lang="en-GB" sz="1800" spc="-1" strike="noStrike" baseline="-25000">
                <a:solidFill>
                  <a:srgbClr val="000000"/>
                </a:solidFill>
                <a:latin typeface="Calibri"/>
              </a:rPr>
              <a:t>1 </a:t>
            </a:r>
            <a:r>
              <a:rPr b="0" lang="en-GB" sz="1800" spc="-1" strike="noStrike">
                <a:solidFill>
                  <a:srgbClr val="000000"/>
                </a:solidFill>
                <a:latin typeface="Calibri"/>
              </a:rPr>
              <a:t>will move away from P</a:t>
            </a:r>
            <a:r>
              <a:rPr b="0" lang="en-GB" sz="1800" spc="-1" strike="noStrike" baseline="-25000">
                <a:solidFill>
                  <a:srgbClr val="000000"/>
                </a:solidFill>
                <a:latin typeface="Calibri"/>
              </a:rPr>
              <a:t>1</a:t>
            </a:r>
            <a:r>
              <a:rPr b="0" lang="en-GB" sz="1800" spc="-1" strike="noStrike">
                <a:solidFill>
                  <a:srgbClr val="000000"/>
                </a:solidFill>
                <a:latin typeface="Calibri"/>
              </a:rPr>
              <a:t>(unstable), while M</a:t>
            </a:r>
            <a:r>
              <a:rPr b="0" lang="en-GB" sz="1800" spc="-1" strike="noStrike" baseline="-25000">
                <a:solidFill>
                  <a:srgbClr val="000000"/>
                </a:solidFill>
                <a:latin typeface="Calibri"/>
              </a:rPr>
              <a:t>2</a:t>
            </a:r>
            <a:r>
              <a:rPr b="0" lang="en-GB" sz="1800" spc="-1" strike="noStrike">
                <a:solidFill>
                  <a:srgbClr val="000000"/>
                </a:solidFill>
                <a:latin typeface="Calibri"/>
              </a:rPr>
              <a:t> &amp; N</a:t>
            </a:r>
            <a:r>
              <a:rPr b="0" lang="en-GB" sz="1800" spc="-1" strike="noStrike" baseline="-25000">
                <a:solidFill>
                  <a:srgbClr val="000000"/>
                </a:solidFill>
                <a:latin typeface="Calibri"/>
              </a:rPr>
              <a:t>2</a:t>
            </a:r>
            <a:r>
              <a:rPr b="0" lang="en-GB" sz="1800" spc="-1" strike="noStrike">
                <a:solidFill>
                  <a:srgbClr val="000000"/>
                </a:solidFill>
                <a:latin typeface="Calibri"/>
              </a:rPr>
              <a:t> will go towards P</a:t>
            </a:r>
            <a:r>
              <a:rPr b="0" lang="en-GB" sz="1800" spc="-1" strike="noStrike" baseline="-25000">
                <a:solidFill>
                  <a:srgbClr val="000000"/>
                </a:solidFill>
                <a:latin typeface="Calibri"/>
              </a:rPr>
              <a:t>2</a:t>
            </a:r>
            <a:r>
              <a:rPr b="0" lang="en-GB" sz="1800" spc="-1" strike="noStrike">
                <a:solidFill>
                  <a:srgbClr val="000000"/>
                </a:solidFill>
                <a:latin typeface="Calibri"/>
              </a:rPr>
              <a:t> (stable).</a:t>
            </a:r>
            <a:endParaRPr b="0" lang="en-GB" sz="1800" spc="-1" strike="noStrike">
              <a:latin typeface="Arial"/>
            </a:endParaRPr>
          </a:p>
        </p:txBody>
      </p:sp>
      <p:pic>
        <p:nvPicPr>
          <p:cNvPr id="372" name="Picture 3_2" descr=""/>
          <p:cNvPicPr/>
          <p:nvPr/>
        </p:nvPicPr>
        <p:blipFill>
          <a:blip r:embed="rId2"/>
          <a:stretch/>
        </p:blipFill>
        <p:spPr>
          <a:xfrm rot="21399600">
            <a:off x="5327280" y="2523240"/>
            <a:ext cx="2736000" cy="2570400"/>
          </a:xfrm>
          <a:prstGeom prst="rect">
            <a:avLst/>
          </a:prstGeom>
          <a:ln w="0">
            <a:noFill/>
          </a:ln>
        </p:spPr>
      </p:pic>
      <p:sp>
        <p:nvSpPr>
          <p:cNvPr id="373" name="TextBox 5_0"/>
          <p:cNvSpPr/>
          <p:nvPr/>
        </p:nvSpPr>
        <p:spPr>
          <a:xfrm>
            <a:off x="432000" y="3213000"/>
            <a:ext cx="4392000" cy="12117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800" spc="-1" strike="noStrike">
                <a:solidFill>
                  <a:srgbClr val="000000"/>
                </a:solidFill>
                <a:latin typeface="Calibri"/>
              </a:rPr>
              <a:t>The change of ring behaviour when P</a:t>
            </a:r>
            <a:r>
              <a:rPr b="0" lang="en-GB" sz="1800" spc="-1" strike="noStrike" baseline="-33000">
                <a:solidFill>
                  <a:srgbClr val="000000"/>
                </a:solidFill>
                <a:latin typeface="Calibri"/>
              </a:rPr>
              <a:t>1</a:t>
            </a:r>
            <a:r>
              <a:rPr b="0" lang="en-GB" sz="1800" spc="-1" strike="noStrike">
                <a:solidFill>
                  <a:srgbClr val="000000"/>
                </a:solidFill>
                <a:latin typeface="Calibri"/>
              </a:rPr>
              <a:t> and P</a:t>
            </a:r>
            <a:r>
              <a:rPr b="0" lang="en-GB" sz="1800" spc="-1" strike="noStrike" baseline="-33000">
                <a:solidFill>
                  <a:srgbClr val="000000"/>
                </a:solidFill>
                <a:latin typeface="Calibri"/>
              </a:rPr>
              <a:t>2</a:t>
            </a:r>
            <a:r>
              <a:rPr b="0" lang="en-GB" sz="1800" spc="-1" strike="noStrike">
                <a:solidFill>
                  <a:srgbClr val="000000"/>
                </a:solidFill>
                <a:latin typeface="Calibri"/>
              </a:rPr>
              <a:t> swap between stable and unstable is called </a:t>
            </a:r>
            <a:r>
              <a:rPr b="1" lang="en-GB" sz="1800" spc="-1" strike="noStrike">
                <a:solidFill>
                  <a:srgbClr val="000000"/>
                </a:solidFill>
                <a:latin typeface="Calibri"/>
              </a:rPr>
              <a:t>transition.</a:t>
            </a:r>
            <a:endParaRPr b="0" lang="en-GB" sz="1800" spc="-1" strike="noStrike">
              <a:latin typeface="Arial"/>
            </a:endParaRPr>
          </a:p>
          <a:p>
            <a:pPr>
              <a:lnSpc>
                <a:spcPct val="100000"/>
              </a:lnSpc>
              <a:buNone/>
            </a:pPr>
            <a:endParaRPr b="0" lang="en-GB" sz="1600" spc="-1" strike="noStrike">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4"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Phase slip and transition energy</a:t>
            </a:r>
            <a:endParaRPr b="0" lang="en-GB" sz="1600" spc="-1" strike="noStrike">
              <a:solidFill>
                <a:srgbClr val="000000"/>
              </a:solidFill>
              <a:latin typeface="Calibri"/>
            </a:endParaRPr>
          </a:p>
        </p:txBody>
      </p:sp>
      <p:pic>
        <p:nvPicPr>
          <p:cNvPr id="375" name="Picture 4" descr=""/>
          <p:cNvPicPr/>
          <p:nvPr/>
        </p:nvPicPr>
        <p:blipFill>
          <a:blip r:embed="rId1"/>
          <a:stretch/>
        </p:blipFill>
        <p:spPr>
          <a:xfrm>
            <a:off x="3708000" y="1407240"/>
            <a:ext cx="919800" cy="653040"/>
          </a:xfrm>
          <a:prstGeom prst="rect">
            <a:avLst/>
          </a:prstGeom>
          <a:ln w="0">
            <a:noFill/>
          </a:ln>
        </p:spPr>
      </p:pic>
      <p:pic>
        <p:nvPicPr>
          <p:cNvPr id="376" name="Picture 6" descr=""/>
          <p:cNvPicPr/>
          <p:nvPr/>
        </p:nvPicPr>
        <p:blipFill>
          <a:blip r:embed="rId2"/>
          <a:stretch/>
        </p:blipFill>
        <p:spPr>
          <a:xfrm>
            <a:off x="2131200" y="2673000"/>
            <a:ext cx="3952800" cy="752040"/>
          </a:xfrm>
          <a:prstGeom prst="rect">
            <a:avLst/>
          </a:prstGeom>
          <a:ln w="0">
            <a:noFill/>
          </a:ln>
        </p:spPr>
      </p:pic>
      <p:pic>
        <p:nvPicPr>
          <p:cNvPr id="377" name="Picture 7" descr=""/>
          <p:cNvPicPr/>
          <p:nvPr/>
        </p:nvPicPr>
        <p:blipFill>
          <a:blip r:embed="rId3"/>
          <a:stretch/>
        </p:blipFill>
        <p:spPr>
          <a:xfrm>
            <a:off x="2051640" y="4221000"/>
            <a:ext cx="4363200" cy="772920"/>
          </a:xfrm>
          <a:prstGeom prst="rect">
            <a:avLst/>
          </a:prstGeom>
          <a:ln w="0">
            <a:noFill/>
          </a:ln>
        </p:spPr>
      </p:pic>
      <p:sp>
        <p:nvSpPr>
          <p:cNvPr id="378" name="TextBox 9"/>
          <p:cNvSpPr/>
          <p:nvPr/>
        </p:nvSpPr>
        <p:spPr>
          <a:xfrm>
            <a:off x="323640" y="764640"/>
            <a:ext cx="8064360" cy="82044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600" spc="-1" strike="noStrike">
                <a:solidFill>
                  <a:srgbClr val="000000"/>
                </a:solidFill>
                <a:latin typeface="Calibri"/>
              </a:rPr>
              <a:t>Particles with different momenta travel on different paths. The revolution period depends on the circumference taken by a particle and its speed</a:t>
            </a:r>
            <a:endParaRPr b="0" lang="en-GB" sz="1600" spc="-1" strike="noStrike">
              <a:latin typeface="Arial"/>
            </a:endParaRPr>
          </a:p>
          <a:p>
            <a:pPr>
              <a:lnSpc>
                <a:spcPct val="100000"/>
              </a:lnSpc>
              <a:buNone/>
            </a:pPr>
            <a:endParaRPr b="0" lang="en-GB" sz="1600" spc="-1" strike="noStrike">
              <a:latin typeface="Arial"/>
            </a:endParaRPr>
          </a:p>
        </p:txBody>
      </p:sp>
      <p:sp>
        <p:nvSpPr>
          <p:cNvPr id="379" name="TextBox 10"/>
          <p:cNvSpPr/>
          <p:nvPr/>
        </p:nvSpPr>
        <p:spPr>
          <a:xfrm>
            <a:off x="323640" y="2133000"/>
            <a:ext cx="8064360" cy="82044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600" spc="-1" strike="noStrike">
                <a:solidFill>
                  <a:srgbClr val="000000"/>
                </a:solidFill>
                <a:latin typeface="Calibri"/>
              </a:rPr>
              <a:t>The fractional revolution frequency for a slightly different circumference and velocity is therefore given by </a:t>
            </a:r>
            <a:endParaRPr b="0" lang="en-GB" sz="1600" spc="-1" strike="noStrike">
              <a:latin typeface="Arial"/>
            </a:endParaRPr>
          </a:p>
          <a:p>
            <a:pPr>
              <a:lnSpc>
                <a:spcPct val="100000"/>
              </a:lnSpc>
              <a:buNone/>
            </a:pPr>
            <a:endParaRPr b="0" lang="en-GB" sz="1600" spc="-1" strike="noStrike">
              <a:latin typeface="Arial"/>
            </a:endParaRPr>
          </a:p>
        </p:txBody>
      </p:sp>
      <p:sp>
        <p:nvSpPr>
          <p:cNvPr id="380" name="TextBox 11"/>
          <p:cNvSpPr/>
          <p:nvPr/>
        </p:nvSpPr>
        <p:spPr>
          <a:xfrm>
            <a:off x="467640" y="3357000"/>
            <a:ext cx="8064360" cy="10638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600" spc="-1" strike="noStrike">
                <a:solidFill>
                  <a:srgbClr val="000000"/>
                </a:solidFill>
                <a:latin typeface="Calibri"/>
              </a:rPr>
              <a:t>The particle arrival time is affected both by a longer path around the machine and also by the particle moving faster. We can relate both these contributions to the fractional momentum deviation, </a:t>
            </a:r>
            <a:endParaRPr b="0" lang="en-GB" sz="1600" spc="-1" strike="noStrike">
              <a:latin typeface="Arial"/>
            </a:endParaRPr>
          </a:p>
          <a:p>
            <a:pPr>
              <a:lnSpc>
                <a:spcPct val="100000"/>
              </a:lnSpc>
              <a:buNone/>
            </a:pPr>
            <a:endParaRPr b="0" lang="en-GB" sz="1600" spc="-1" strike="noStrike">
              <a:latin typeface="Arial"/>
            </a:endParaRPr>
          </a:p>
        </p:txBody>
      </p:sp>
      <p:sp>
        <p:nvSpPr>
          <p:cNvPr id="381" name="TextBox 12"/>
          <p:cNvSpPr/>
          <p:nvPr/>
        </p:nvSpPr>
        <p:spPr>
          <a:xfrm>
            <a:off x="395640" y="5085360"/>
            <a:ext cx="8064360" cy="5770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600" spc="-1" strike="noStrike">
                <a:solidFill>
                  <a:srgbClr val="000000"/>
                </a:solidFill>
                <a:latin typeface="Calibri"/>
              </a:rPr>
              <a:t>And define the phase slippage factor by</a:t>
            </a:r>
            <a:endParaRPr b="0" lang="en-GB" sz="1600" spc="-1" strike="noStrike">
              <a:latin typeface="Arial"/>
            </a:endParaRPr>
          </a:p>
          <a:p>
            <a:pPr>
              <a:lnSpc>
                <a:spcPct val="100000"/>
              </a:lnSpc>
              <a:buNone/>
            </a:pPr>
            <a:endParaRPr b="0" lang="en-GB" sz="1600" spc="-1" strike="noStrike">
              <a:latin typeface="Arial"/>
            </a:endParaRPr>
          </a:p>
        </p:txBody>
      </p:sp>
      <p:pic>
        <p:nvPicPr>
          <p:cNvPr id="382" name="Picture 13" descr=""/>
          <p:cNvPicPr/>
          <p:nvPr/>
        </p:nvPicPr>
        <p:blipFill>
          <a:blip r:embed="rId4"/>
          <a:stretch/>
        </p:blipFill>
        <p:spPr>
          <a:xfrm>
            <a:off x="7524360" y="4149000"/>
            <a:ext cx="1491120" cy="621720"/>
          </a:xfrm>
          <a:prstGeom prst="rect">
            <a:avLst/>
          </a:prstGeom>
          <a:ln w="0">
            <a:noFill/>
          </a:ln>
        </p:spPr>
      </p:pic>
      <p:pic>
        <p:nvPicPr>
          <p:cNvPr id="383" name="Picture 16" descr=""/>
          <p:cNvPicPr/>
          <p:nvPr/>
        </p:nvPicPr>
        <p:blipFill>
          <a:blip r:embed="rId5"/>
          <a:stretch/>
        </p:blipFill>
        <p:spPr>
          <a:xfrm>
            <a:off x="7524360" y="4941000"/>
            <a:ext cx="1275840" cy="520200"/>
          </a:xfrm>
          <a:prstGeom prst="rect">
            <a:avLst/>
          </a:prstGeom>
          <a:ln w="0">
            <a:noFill/>
          </a:ln>
        </p:spPr>
      </p:pic>
      <p:pic>
        <p:nvPicPr>
          <p:cNvPr id="384" name="" descr=""/>
          <p:cNvPicPr/>
          <p:nvPr/>
        </p:nvPicPr>
        <p:blipFill>
          <a:blip r:embed="rId6"/>
          <a:stretch/>
        </p:blipFill>
        <p:spPr>
          <a:xfrm>
            <a:off x="2556000" y="5544000"/>
            <a:ext cx="3672000" cy="1060920"/>
          </a:xfrm>
          <a:prstGeom prst="rect">
            <a:avLst/>
          </a:prstGeom>
          <a:ln w="0">
            <a:no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5"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Phase slip and transition energy</a:t>
            </a:r>
            <a:endParaRPr b="0" lang="en-GB" sz="1600" spc="-1" strike="noStrike">
              <a:solidFill>
                <a:srgbClr val="000000"/>
              </a:solidFill>
              <a:latin typeface="Calibri"/>
            </a:endParaRPr>
          </a:p>
        </p:txBody>
      </p:sp>
      <p:pic>
        <p:nvPicPr>
          <p:cNvPr id="386" name="Picture 4" descr=""/>
          <p:cNvPicPr/>
          <p:nvPr/>
        </p:nvPicPr>
        <p:blipFill>
          <a:blip r:embed="rId1"/>
          <a:stretch/>
        </p:blipFill>
        <p:spPr>
          <a:xfrm>
            <a:off x="3708000" y="1407240"/>
            <a:ext cx="919800" cy="653040"/>
          </a:xfrm>
          <a:prstGeom prst="rect">
            <a:avLst/>
          </a:prstGeom>
          <a:ln w="0">
            <a:noFill/>
          </a:ln>
        </p:spPr>
      </p:pic>
      <p:pic>
        <p:nvPicPr>
          <p:cNvPr id="387" name="Picture 6" descr=""/>
          <p:cNvPicPr/>
          <p:nvPr/>
        </p:nvPicPr>
        <p:blipFill>
          <a:blip r:embed="rId2"/>
          <a:stretch/>
        </p:blipFill>
        <p:spPr>
          <a:xfrm>
            <a:off x="2131200" y="2673000"/>
            <a:ext cx="3952800" cy="752040"/>
          </a:xfrm>
          <a:prstGeom prst="rect">
            <a:avLst/>
          </a:prstGeom>
          <a:ln w="0">
            <a:noFill/>
          </a:ln>
        </p:spPr>
      </p:pic>
      <p:pic>
        <p:nvPicPr>
          <p:cNvPr id="388" name="Picture 7" descr=""/>
          <p:cNvPicPr/>
          <p:nvPr/>
        </p:nvPicPr>
        <p:blipFill>
          <a:blip r:embed="rId3"/>
          <a:stretch/>
        </p:blipFill>
        <p:spPr>
          <a:xfrm>
            <a:off x="2051640" y="4221000"/>
            <a:ext cx="4363200" cy="772920"/>
          </a:xfrm>
          <a:prstGeom prst="rect">
            <a:avLst/>
          </a:prstGeom>
          <a:ln w="0">
            <a:noFill/>
          </a:ln>
        </p:spPr>
      </p:pic>
      <p:sp>
        <p:nvSpPr>
          <p:cNvPr id="389" name="TextBox 9"/>
          <p:cNvSpPr/>
          <p:nvPr/>
        </p:nvSpPr>
        <p:spPr>
          <a:xfrm>
            <a:off x="323640" y="764640"/>
            <a:ext cx="8064360" cy="82044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600" spc="-1" strike="noStrike">
                <a:solidFill>
                  <a:srgbClr val="000000"/>
                </a:solidFill>
                <a:latin typeface="Calibri"/>
              </a:rPr>
              <a:t>Particles with different momenta travel on different paths. The revolution period depends on the circumference taken by a particle and its speed</a:t>
            </a:r>
            <a:endParaRPr b="0" lang="en-GB" sz="1600" spc="-1" strike="noStrike">
              <a:latin typeface="Arial"/>
            </a:endParaRPr>
          </a:p>
          <a:p>
            <a:pPr>
              <a:lnSpc>
                <a:spcPct val="100000"/>
              </a:lnSpc>
              <a:buNone/>
            </a:pPr>
            <a:endParaRPr b="0" lang="en-GB" sz="1600" spc="-1" strike="noStrike">
              <a:latin typeface="Arial"/>
            </a:endParaRPr>
          </a:p>
        </p:txBody>
      </p:sp>
      <p:sp>
        <p:nvSpPr>
          <p:cNvPr id="390" name="TextBox 10"/>
          <p:cNvSpPr/>
          <p:nvPr/>
        </p:nvSpPr>
        <p:spPr>
          <a:xfrm>
            <a:off x="323640" y="2133000"/>
            <a:ext cx="8064360" cy="82044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600" spc="-1" strike="noStrike">
                <a:solidFill>
                  <a:srgbClr val="000000"/>
                </a:solidFill>
                <a:latin typeface="Calibri"/>
              </a:rPr>
              <a:t>The fractional revolution frequency for a slightly different circumference and velocity is therefore given by </a:t>
            </a:r>
            <a:endParaRPr b="0" lang="en-GB" sz="1600" spc="-1" strike="noStrike">
              <a:latin typeface="Arial"/>
            </a:endParaRPr>
          </a:p>
          <a:p>
            <a:pPr>
              <a:lnSpc>
                <a:spcPct val="100000"/>
              </a:lnSpc>
              <a:buNone/>
            </a:pPr>
            <a:endParaRPr b="0" lang="en-GB" sz="1600" spc="-1" strike="noStrike">
              <a:latin typeface="Arial"/>
            </a:endParaRPr>
          </a:p>
        </p:txBody>
      </p:sp>
      <p:sp>
        <p:nvSpPr>
          <p:cNvPr id="391" name="TextBox 11"/>
          <p:cNvSpPr/>
          <p:nvPr/>
        </p:nvSpPr>
        <p:spPr>
          <a:xfrm>
            <a:off x="467640" y="3357000"/>
            <a:ext cx="8064360" cy="10638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600" spc="-1" strike="noStrike">
                <a:solidFill>
                  <a:srgbClr val="000000"/>
                </a:solidFill>
                <a:latin typeface="Calibri"/>
              </a:rPr>
              <a:t>The particle arrival time is affected both by a longer path around the machine and also by the particle moving faster. We can relate both these contributions to the fractional momentum deviation, </a:t>
            </a:r>
            <a:endParaRPr b="0" lang="en-GB" sz="1600" spc="-1" strike="noStrike">
              <a:latin typeface="Arial"/>
            </a:endParaRPr>
          </a:p>
          <a:p>
            <a:pPr>
              <a:lnSpc>
                <a:spcPct val="100000"/>
              </a:lnSpc>
              <a:buNone/>
            </a:pPr>
            <a:endParaRPr b="0" lang="en-GB" sz="1600" spc="-1" strike="noStrike">
              <a:latin typeface="Arial"/>
            </a:endParaRPr>
          </a:p>
        </p:txBody>
      </p:sp>
      <p:sp>
        <p:nvSpPr>
          <p:cNvPr id="392" name="TextBox 12"/>
          <p:cNvSpPr/>
          <p:nvPr/>
        </p:nvSpPr>
        <p:spPr>
          <a:xfrm>
            <a:off x="395640" y="5085360"/>
            <a:ext cx="8064360" cy="5770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600" spc="-1" strike="noStrike">
                <a:solidFill>
                  <a:srgbClr val="000000"/>
                </a:solidFill>
                <a:latin typeface="Calibri"/>
              </a:rPr>
              <a:t>And define the phase slippage factor by</a:t>
            </a:r>
            <a:endParaRPr b="0" lang="en-GB" sz="1600" spc="-1" strike="noStrike">
              <a:latin typeface="Arial"/>
            </a:endParaRPr>
          </a:p>
          <a:p>
            <a:pPr>
              <a:lnSpc>
                <a:spcPct val="100000"/>
              </a:lnSpc>
              <a:buNone/>
            </a:pPr>
            <a:endParaRPr b="0" lang="en-GB" sz="1600" spc="-1" strike="noStrike">
              <a:latin typeface="Arial"/>
            </a:endParaRPr>
          </a:p>
        </p:txBody>
      </p:sp>
      <p:pic>
        <p:nvPicPr>
          <p:cNvPr id="393" name="Picture 13" descr=""/>
          <p:cNvPicPr/>
          <p:nvPr/>
        </p:nvPicPr>
        <p:blipFill>
          <a:blip r:embed="rId4"/>
          <a:stretch/>
        </p:blipFill>
        <p:spPr>
          <a:xfrm>
            <a:off x="7524360" y="4149000"/>
            <a:ext cx="1491120" cy="621720"/>
          </a:xfrm>
          <a:prstGeom prst="rect">
            <a:avLst/>
          </a:prstGeom>
          <a:ln w="0">
            <a:noFill/>
          </a:ln>
        </p:spPr>
      </p:pic>
      <p:pic>
        <p:nvPicPr>
          <p:cNvPr id="394" name="Picture 16" descr=""/>
          <p:cNvPicPr/>
          <p:nvPr/>
        </p:nvPicPr>
        <p:blipFill>
          <a:blip r:embed="rId5"/>
          <a:stretch/>
        </p:blipFill>
        <p:spPr>
          <a:xfrm>
            <a:off x="7524360" y="4941000"/>
            <a:ext cx="1275840" cy="520200"/>
          </a:xfrm>
          <a:prstGeom prst="rect">
            <a:avLst/>
          </a:prstGeom>
          <a:ln w="0">
            <a:noFill/>
          </a:ln>
        </p:spPr>
      </p:pic>
      <p:pic>
        <p:nvPicPr>
          <p:cNvPr id="395" name="" descr=""/>
          <p:cNvPicPr/>
          <p:nvPr/>
        </p:nvPicPr>
        <p:blipFill>
          <a:blip r:embed="rId6"/>
          <a:stretch/>
        </p:blipFill>
        <p:spPr>
          <a:xfrm>
            <a:off x="2556000" y="5544000"/>
            <a:ext cx="3672000" cy="1060920"/>
          </a:xfrm>
          <a:prstGeom prst="rect">
            <a:avLst/>
          </a:prstGeom>
          <a:ln w="0">
            <a:noFill/>
          </a:ln>
        </p:spPr>
      </p:pic>
      <p:pic>
        <p:nvPicPr>
          <p:cNvPr id="396" name="" descr=""/>
          <p:cNvPicPr/>
          <p:nvPr/>
        </p:nvPicPr>
        <p:blipFill>
          <a:blip r:embed="rId7"/>
          <a:stretch/>
        </p:blipFill>
        <p:spPr>
          <a:xfrm>
            <a:off x="4968000" y="1296000"/>
            <a:ext cx="4032000" cy="849960"/>
          </a:xfrm>
          <a:prstGeom prst="rect">
            <a:avLst/>
          </a:prstGeom>
          <a:ln w="0">
            <a:solidFill>
              <a:srgbClr val="ff0000"/>
            </a:solid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7"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Phase slip and transition energy</a:t>
            </a:r>
            <a:endParaRPr b="0" lang="en-GB" sz="1600" spc="-1" strike="noStrike">
              <a:solidFill>
                <a:srgbClr val="000000"/>
              </a:solidFill>
              <a:latin typeface="Calibri"/>
            </a:endParaRPr>
          </a:p>
        </p:txBody>
      </p:sp>
      <p:pic>
        <p:nvPicPr>
          <p:cNvPr id="398" name="Picture 4" descr=""/>
          <p:cNvPicPr/>
          <p:nvPr/>
        </p:nvPicPr>
        <p:blipFill>
          <a:blip r:embed="rId1"/>
          <a:stretch/>
        </p:blipFill>
        <p:spPr>
          <a:xfrm>
            <a:off x="3708000" y="1407240"/>
            <a:ext cx="919800" cy="653040"/>
          </a:xfrm>
          <a:prstGeom prst="rect">
            <a:avLst/>
          </a:prstGeom>
          <a:ln w="0">
            <a:noFill/>
          </a:ln>
        </p:spPr>
      </p:pic>
      <p:pic>
        <p:nvPicPr>
          <p:cNvPr id="399" name="Picture 6" descr=""/>
          <p:cNvPicPr/>
          <p:nvPr/>
        </p:nvPicPr>
        <p:blipFill>
          <a:blip r:embed="rId2"/>
          <a:stretch/>
        </p:blipFill>
        <p:spPr>
          <a:xfrm>
            <a:off x="2131200" y="2673000"/>
            <a:ext cx="3952800" cy="752040"/>
          </a:xfrm>
          <a:prstGeom prst="rect">
            <a:avLst/>
          </a:prstGeom>
          <a:ln w="0">
            <a:noFill/>
          </a:ln>
        </p:spPr>
      </p:pic>
      <p:pic>
        <p:nvPicPr>
          <p:cNvPr id="400" name="Picture 7" descr=""/>
          <p:cNvPicPr/>
          <p:nvPr/>
        </p:nvPicPr>
        <p:blipFill>
          <a:blip r:embed="rId3"/>
          <a:stretch/>
        </p:blipFill>
        <p:spPr>
          <a:xfrm>
            <a:off x="2051640" y="4221000"/>
            <a:ext cx="4363200" cy="772920"/>
          </a:xfrm>
          <a:prstGeom prst="rect">
            <a:avLst/>
          </a:prstGeom>
          <a:ln w="0">
            <a:noFill/>
          </a:ln>
        </p:spPr>
      </p:pic>
      <p:sp>
        <p:nvSpPr>
          <p:cNvPr id="401" name="TextBox 9"/>
          <p:cNvSpPr/>
          <p:nvPr/>
        </p:nvSpPr>
        <p:spPr>
          <a:xfrm>
            <a:off x="323640" y="764640"/>
            <a:ext cx="8064360" cy="82044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600" spc="-1" strike="noStrike">
                <a:solidFill>
                  <a:srgbClr val="000000"/>
                </a:solidFill>
                <a:latin typeface="Calibri"/>
              </a:rPr>
              <a:t>Particles with different momenta travel on different paths. The revolution period depends on the circumference taken by a particle and its speed</a:t>
            </a:r>
            <a:endParaRPr b="0" lang="en-GB" sz="1600" spc="-1" strike="noStrike">
              <a:latin typeface="Arial"/>
            </a:endParaRPr>
          </a:p>
          <a:p>
            <a:pPr>
              <a:lnSpc>
                <a:spcPct val="100000"/>
              </a:lnSpc>
              <a:buNone/>
            </a:pPr>
            <a:endParaRPr b="0" lang="en-GB" sz="1600" spc="-1" strike="noStrike">
              <a:latin typeface="Arial"/>
            </a:endParaRPr>
          </a:p>
        </p:txBody>
      </p:sp>
      <p:sp>
        <p:nvSpPr>
          <p:cNvPr id="402" name="TextBox 10"/>
          <p:cNvSpPr/>
          <p:nvPr/>
        </p:nvSpPr>
        <p:spPr>
          <a:xfrm>
            <a:off x="323640" y="2133000"/>
            <a:ext cx="8064360" cy="82044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600" spc="-1" strike="noStrike">
                <a:solidFill>
                  <a:srgbClr val="000000"/>
                </a:solidFill>
                <a:latin typeface="Calibri"/>
              </a:rPr>
              <a:t>The fractional revolution frequency for a slightly different circumference and velocity is therefore given by </a:t>
            </a:r>
            <a:endParaRPr b="0" lang="en-GB" sz="1600" spc="-1" strike="noStrike">
              <a:latin typeface="Arial"/>
            </a:endParaRPr>
          </a:p>
          <a:p>
            <a:pPr>
              <a:lnSpc>
                <a:spcPct val="100000"/>
              </a:lnSpc>
              <a:buNone/>
            </a:pPr>
            <a:endParaRPr b="0" lang="en-GB" sz="1600" spc="-1" strike="noStrike">
              <a:latin typeface="Arial"/>
            </a:endParaRPr>
          </a:p>
        </p:txBody>
      </p:sp>
      <p:sp>
        <p:nvSpPr>
          <p:cNvPr id="403" name="TextBox 11"/>
          <p:cNvSpPr/>
          <p:nvPr/>
        </p:nvSpPr>
        <p:spPr>
          <a:xfrm>
            <a:off x="467640" y="3357000"/>
            <a:ext cx="8064360" cy="10638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600" spc="-1" strike="noStrike">
                <a:solidFill>
                  <a:srgbClr val="000000"/>
                </a:solidFill>
                <a:latin typeface="Calibri"/>
              </a:rPr>
              <a:t>The particle arrival time is affected both by a longer path around the machine and also by the particle moving faster. We can relate both these contributions to the fractional momentum deviation, </a:t>
            </a:r>
            <a:endParaRPr b="0" lang="en-GB" sz="1600" spc="-1" strike="noStrike">
              <a:latin typeface="Arial"/>
            </a:endParaRPr>
          </a:p>
          <a:p>
            <a:pPr>
              <a:lnSpc>
                <a:spcPct val="100000"/>
              </a:lnSpc>
              <a:buNone/>
            </a:pPr>
            <a:endParaRPr b="0" lang="en-GB" sz="1600" spc="-1" strike="noStrike">
              <a:latin typeface="Arial"/>
            </a:endParaRPr>
          </a:p>
        </p:txBody>
      </p:sp>
      <p:sp>
        <p:nvSpPr>
          <p:cNvPr id="404" name="TextBox 12"/>
          <p:cNvSpPr/>
          <p:nvPr/>
        </p:nvSpPr>
        <p:spPr>
          <a:xfrm>
            <a:off x="395640" y="5085360"/>
            <a:ext cx="8064360" cy="5770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600" spc="-1" strike="noStrike">
                <a:solidFill>
                  <a:srgbClr val="000000"/>
                </a:solidFill>
                <a:latin typeface="Calibri"/>
              </a:rPr>
              <a:t>And define the phase slippage factor by</a:t>
            </a:r>
            <a:endParaRPr b="0" lang="en-GB" sz="1600" spc="-1" strike="noStrike">
              <a:latin typeface="Arial"/>
            </a:endParaRPr>
          </a:p>
          <a:p>
            <a:pPr>
              <a:lnSpc>
                <a:spcPct val="100000"/>
              </a:lnSpc>
              <a:buNone/>
            </a:pPr>
            <a:endParaRPr b="0" lang="en-GB" sz="1600" spc="-1" strike="noStrike">
              <a:latin typeface="Arial"/>
            </a:endParaRPr>
          </a:p>
        </p:txBody>
      </p:sp>
      <p:pic>
        <p:nvPicPr>
          <p:cNvPr id="405" name="Picture 13" descr=""/>
          <p:cNvPicPr/>
          <p:nvPr/>
        </p:nvPicPr>
        <p:blipFill>
          <a:blip r:embed="rId4"/>
          <a:stretch/>
        </p:blipFill>
        <p:spPr>
          <a:xfrm>
            <a:off x="7524360" y="4149000"/>
            <a:ext cx="1491120" cy="621720"/>
          </a:xfrm>
          <a:prstGeom prst="rect">
            <a:avLst/>
          </a:prstGeom>
          <a:ln w="0">
            <a:noFill/>
          </a:ln>
        </p:spPr>
      </p:pic>
      <p:pic>
        <p:nvPicPr>
          <p:cNvPr id="406" name="Picture 16" descr=""/>
          <p:cNvPicPr/>
          <p:nvPr/>
        </p:nvPicPr>
        <p:blipFill>
          <a:blip r:embed="rId5"/>
          <a:stretch/>
        </p:blipFill>
        <p:spPr>
          <a:xfrm>
            <a:off x="7524360" y="4941000"/>
            <a:ext cx="1275840" cy="520200"/>
          </a:xfrm>
          <a:prstGeom prst="rect">
            <a:avLst/>
          </a:prstGeom>
          <a:ln w="0">
            <a:noFill/>
          </a:ln>
        </p:spPr>
      </p:pic>
      <p:pic>
        <p:nvPicPr>
          <p:cNvPr id="407" name="" descr=""/>
          <p:cNvPicPr/>
          <p:nvPr/>
        </p:nvPicPr>
        <p:blipFill>
          <a:blip r:embed="rId6"/>
          <a:stretch/>
        </p:blipFill>
        <p:spPr>
          <a:xfrm>
            <a:off x="2556000" y="5544000"/>
            <a:ext cx="3672000" cy="1060920"/>
          </a:xfrm>
          <a:prstGeom prst="rect">
            <a:avLst/>
          </a:prstGeom>
          <a:ln w="0">
            <a:noFill/>
          </a:ln>
        </p:spPr>
      </p:pic>
      <p:sp>
        <p:nvSpPr>
          <p:cNvPr id="408" name=""/>
          <p:cNvSpPr/>
          <p:nvPr/>
        </p:nvSpPr>
        <p:spPr>
          <a:xfrm>
            <a:off x="8136000" y="4104000"/>
            <a:ext cx="576000" cy="666720"/>
          </a:xfrm>
          <a:prstGeom prst="ellipse">
            <a:avLst/>
          </a:prstGeom>
          <a:noFill/>
          <a:ln w="0">
            <a:solidFill>
              <a:srgbClr val="ed1c24"/>
            </a:solidFill>
          </a:ln>
        </p:spPr>
        <p:style>
          <a:lnRef idx="0"/>
          <a:fillRef idx="0"/>
          <a:effectRef idx="0"/>
          <a:fontRef idx="minor"/>
        </p:style>
      </p:sp>
      <p:sp>
        <p:nvSpPr>
          <p:cNvPr id="409" name=""/>
          <p:cNvSpPr/>
          <p:nvPr/>
        </p:nvSpPr>
        <p:spPr>
          <a:xfrm>
            <a:off x="4140360" y="4104360"/>
            <a:ext cx="576000" cy="981000"/>
          </a:xfrm>
          <a:prstGeom prst="ellipse">
            <a:avLst/>
          </a:prstGeom>
          <a:noFill/>
          <a:ln w="0">
            <a:solidFill>
              <a:srgbClr val="ed1c24"/>
            </a:solidFill>
          </a:ln>
        </p:spPr>
        <p:style>
          <a:lnRef idx="0"/>
          <a:fillRef idx="0"/>
          <a:effectRef idx="0"/>
          <a:fontRef idx="minor"/>
        </p:style>
      </p:sp>
      <p:sp>
        <p:nvSpPr>
          <p:cNvPr id="410" name=""/>
          <p:cNvSpPr/>
          <p:nvPr/>
        </p:nvSpPr>
        <p:spPr>
          <a:xfrm>
            <a:off x="8136360" y="4860360"/>
            <a:ext cx="323640" cy="666720"/>
          </a:xfrm>
          <a:prstGeom prst="ellipse">
            <a:avLst/>
          </a:prstGeom>
          <a:noFill/>
          <a:ln w="0">
            <a:solidFill>
              <a:srgbClr val="a3238e"/>
            </a:solidFill>
            <a:custDash>
              <a:ds d="197000" sp="197000"/>
            </a:custDash>
          </a:ln>
        </p:spPr>
        <p:style>
          <a:lnRef idx="0"/>
          <a:fillRef idx="0"/>
          <a:effectRef idx="0"/>
          <a:fontRef idx="minor"/>
        </p:style>
      </p:sp>
      <p:sp>
        <p:nvSpPr>
          <p:cNvPr id="411" name=""/>
          <p:cNvSpPr/>
          <p:nvPr/>
        </p:nvSpPr>
        <p:spPr>
          <a:xfrm>
            <a:off x="3420360" y="4176720"/>
            <a:ext cx="467640" cy="908640"/>
          </a:xfrm>
          <a:prstGeom prst="ellipse">
            <a:avLst/>
          </a:prstGeom>
          <a:noFill/>
          <a:ln w="0">
            <a:solidFill>
              <a:srgbClr val="a3238e"/>
            </a:solidFill>
            <a:custDash>
              <a:ds d="197000" sp="197000"/>
            </a:custDash>
          </a:ln>
        </p:spPr>
        <p:style>
          <a:lnRef idx="0"/>
          <a:fillRef idx="0"/>
          <a:effectRef idx="0"/>
          <a:fontRef idx="minor"/>
        </p:style>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2"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Phase slip and transition energy</a:t>
            </a:r>
            <a:endParaRPr b="0" lang="en-GB" sz="1600" spc="-1" strike="noStrike">
              <a:solidFill>
                <a:srgbClr val="000000"/>
              </a:solidFill>
              <a:latin typeface="Calibri"/>
            </a:endParaRPr>
          </a:p>
        </p:txBody>
      </p:sp>
      <p:pic>
        <p:nvPicPr>
          <p:cNvPr id="413" name="Picture 4" descr=""/>
          <p:cNvPicPr/>
          <p:nvPr/>
        </p:nvPicPr>
        <p:blipFill>
          <a:blip r:embed="rId1"/>
          <a:stretch/>
        </p:blipFill>
        <p:spPr>
          <a:xfrm>
            <a:off x="3708000" y="1407240"/>
            <a:ext cx="919800" cy="653040"/>
          </a:xfrm>
          <a:prstGeom prst="rect">
            <a:avLst/>
          </a:prstGeom>
          <a:ln w="0">
            <a:noFill/>
          </a:ln>
        </p:spPr>
      </p:pic>
      <p:pic>
        <p:nvPicPr>
          <p:cNvPr id="414" name="Picture 6" descr=""/>
          <p:cNvPicPr/>
          <p:nvPr/>
        </p:nvPicPr>
        <p:blipFill>
          <a:blip r:embed="rId2"/>
          <a:stretch/>
        </p:blipFill>
        <p:spPr>
          <a:xfrm>
            <a:off x="2131200" y="2673000"/>
            <a:ext cx="3952800" cy="752040"/>
          </a:xfrm>
          <a:prstGeom prst="rect">
            <a:avLst/>
          </a:prstGeom>
          <a:ln w="0">
            <a:noFill/>
          </a:ln>
        </p:spPr>
      </p:pic>
      <p:pic>
        <p:nvPicPr>
          <p:cNvPr id="415" name="Picture 7" descr=""/>
          <p:cNvPicPr/>
          <p:nvPr/>
        </p:nvPicPr>
        <p:blipFill>
          <a:blip r:embed="rId3"/>
          <a:stretch/>
        </p:blipFill>
        <p:spPr>
          <a:xfrm>
            <a:off x="2051640" y="4221000"/>
            <a:ext cx="4363200" cy="772920"/>
          </a:xfrm>
          <a:prstGeom prst="rect">
            <a:avLst/>
          </a:prstGeom>
          <a:ln w="0">
            <a:noFill/>
          </a:ln>
        </p:spPr>
      </p:pic>
      <p:sp>
        <p:nvSpPr>
          <p:cNvPr id="416" name="TextBox 9"/>
          <p:cNvSpPr/>
          <p:nvPr/>
        </p:nvSpPr>
        <p:spPr>
          <a:xfrm>
            <a:off x="323640" y="764640"/>
            <a:ext cx="8064360" cy="82044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600" spc="-1" strike="noStrike">
                <a:solidFill>
                  <a:srgbClr val="000000"/>
                </a:solidFill>
                <a:latin typeface="Calibri"/>
              </a:rPr>
              <a:t>Particles with different momenta travel on different paths. The revolution period depends on the circumference taken by a particle and its speed</a:t>
            </a:r>
            <a:endParaRPr b="0" lang="en-GB" sz="1600" spc="-1" strike="noStrike">
              <a:latin typeface="Arial"/>
            </a:endParaRPr>
          </a:p>
          <a:p>
            <a:pPr>
              <a:lnSpc>
                <a:spcPct val="100000"/>
              </a:lnSpc>
              <a:buNone/>
            </a:pPr>
            <a:endParaRPr b="0" lang="en-GB" sz="1600" spc="-1" strike="noStrike">
              <a:latin typeface="Arial"/>
            </a:endParaRPr>
          </a:p>
        </p:txBody>
      </p:sp>
      <p:sp>
        <p:nvSpPr>
          <p:cNvPr id="417" name="TextBox 10"/>
          <p:cNvSpPr/>
          <p:nvPr/>
        </p:nvSpPr>
        <p:spPr>
          <a:xfrm>
            <a:off x="323640" y="2133000"/>
            <a:ext cx="8064360" cy="82044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600" spc="-1" strike="noStrike">
                <a:solidFill>
                  <a:srgbClr val="000000"/>
                </a:solidFill>
                <a:latin typeface="Calibri"/>
              </a:rPr>
              <a:t>The fractional revolution frequency for a slightly different circumference and velocity is therefore given by </a:t>
            </a:r>
            <a:endParaRPr b="0" lang="en-GB" sz="1600" spc="-1" strike="noStrike">
              <a:latin typeface="Arial"/>
            </a:endParaRPr>
          </a:p>
          <a:p>
            <a:pPr>
              <a:lnSpc>
                <a:spcPct val="100000"/>
              </a:lnSpc>
              <a:buNone/>
            </a:pPr>
            <a:endParaRPr b="0" lang="en-GB" sz="1600" spc="-1" strike="noStrike">
              <a:latin typeface="Arial"/>
            </a:endParaRPr>
          </a:p>
        </p:txBody>
      </p:sp>
      <p:sp>
        <p:nvSpPr>
          <p:cNvPr id="418" name="TextBox 11"/>
          <p:cNvSpPr/>
          <p:nvPr/>
        </p:nvSpPr>
        <p:spPr>
          <a:xfrm>
            <a:off x="467640" y="3357000"/>
            <a:ext cx="8064360" cy="10638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600" spc="-1" strike="noStrike">
                <a:solidFill>
                  <a:srgbClr val="000000"/>
                </a:solidFill>
                <a:latin typeface="Calibri"/>
              </a:rPr>
              <a:t>The particle arrival time is affected both by a longer path around the machine and also by the particle moving faster. We can relate both these contributions to the fractional momentum deviation, </a:t>
            </a:r>
            <a:endParaRPr b="0" lang="en-GB" sz="1600" spc="-1" strike="noStrike">
              <a:latin typeface="Arial"/>
            </a:endParaRPr>
          </a:p>
          <a:p>
            <a:pPr>
              <a:lnSpc>
                <a:spcPct val="100000"/>
              </a:lnSpc>
              <a:buNone/>
            </a:pPr>
            <a:endParaRPr b="0" lang="en-GB" sz="1600" spc="-1" strike="noStrike">
              <a:latin typeface="Arial"/>
            </a:endParaRPr>
          </a:p>
        </p:txBody>
      </p:sp>
      <p:sp>
        <p:nvSpPr>
          <p:cNvPr id="419" name="TextBox 12"/>
          <p:cNvSpPr/>
          <p:nvPr/>
        </p:nvSpPr>
        <p:spPr>
          <a:xfrm>
            <a:off x="395640" y="5085360"/>
            <a:ext cx="8064360" cy="5770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600" spc="-1" strike="noStrike">
                <a:solidFill>
                  <a:srgbClr val="000000"/>
                </a:solidFill>
                <a:latin typeface="Calibri"/>
              </a:rPr>
              <a:t>And define the phase slippage factor by</a:t>
            </a:r>
            <a:endParaRPr b="0" lang="en-GB" sz="1600" spc="-1" strike="noStrike">
              <a:latin typeface="Arial"/>
            </a:endParaRPr>
          </a:p>
          <a:p>
            <a:pPr>
              <a:lnSpc>
                <a:spcPct val="100000"/>
              </a:lnSpc>
              <a:buNone/>
            </a:pPr>
            <a:endParaRPr b="0" lang="en-GB" sz="1600" spc="-1" strike="noStrike">
              <a:latin typeface="Arial"/>
            </a:endParaRPr>
          </a:p>
        </p:txBody>
      </p:sp>
      <p:pic>
        <p:nvPicPr>
          <p:cNvPr id="420" name="Picture 13" descr=""/>
          <p:cNvPicPr/>
          <p:nvPr/>
        </p:nvPicPr>
        <p:blipFill>
          <a:blip r:embed="rId4"/>
          <a:stretch/>
        </p:blipFill>
        <p:spPr>
          <a:xfrm>
            <a:off x="7524360" y="4149000"/>
            <a:ext cx="1491120" cy="621720"/>
          </a:xfrm>
          <a:prstGeom prst="rect">
            <a:avLst/>
          </a:prstGeom>
          <a:ln w="0">
            <a:noFill/>
          </a:ln>
        </p:spPr>
      </p:pic>
      <p:pic>
        <p:nvPicPr>
          <p:cNvPr id="421" name="Picture 16" descr=""/>
          <p:cNvPicPr/>
          <p:nvPr/>
        </p:nvPicPr>
        <p:blipFill>
          <a:blip r:embed="rId5"/>
          <a:stretch/>
        </p:blipFill>
        <p:spPr>
          <a:xfrm>
            <a:off x="7524360" y="4941000"/>
            <a:ext cx="1275840" cy="520200"/>
          </a:xfrm>
          <a:prstGeom prst="rect">
            <a:avLst/>
          </a:prstGeom>
          <a:ln w="0">
            <a:noFill/>
          </a:ln>
        </p:spPr>
      </p:pic>
      <p:pic>
        <p:nvPicPr>
          <p:cNvPr id="422" name="" descr=""/>
          <p:cNvPicPr/>
          <p:nvPr/>
        </p:nvPicPr>
        <p:blipFill>
          <a:blip r:embed="rId6"/>
          <a:stretch/>
        </p:blipFill>
        <p:spPr>
          <a:xfrm>
            <a:off x="2556000" y="5544000"/>
            <a:ext cx="3672000" cy="1060920"/>
          </a:xfrm>
          <a:prstGeom prst="rect">
            <a:avLst/>
          </a:prstGeom>
          <a:ln w="0">
            <a:noFill/>
          </a:ln>
        </p:spPr>
      </p:pic>
      <p:sp>
        <p:nvSpPr>
          <p:cNvPr id="423" name=""/>
          <p:cNvSpPr/>
          <p:nvPr/>
        </p:nvSpPr>
        <p:spPr>
          <a:xfrm>
            <a:off x="5904000" y="4473360"/>
            <a:ext cx="360000" cy="314640"/>
          </a:xfrm>
          <a:prstGeom prst="ellipse">
            <a:avLst/>
          </a:prstGeom>
          <a:noFill/>
          <a:ln w="0">
            <a:solidFill>
              <a:srgbClr val="ed1c24"/>
            </a:solidFill>
          </a:ln>
        </p:spPr>
        <p:style>
          <a:lnRef idx="0"/>
          <a:fillRef idx="0"/>
          <a:effectRef idx="0"/>
          <a:fontRef idx="minor"/>
        </p:style>
      </p:sp>
      <p:sp>
        <p:nvSpPr>
          <p:cNvPr id="424" name=""/>
          <p:cNvSpPr/>
          <p:nvPr/>
        </p:nvSpPr>
        <p:spPr>
          <a:xfrm>
            <a:off x="3168360" y="5517720"/>
            <a:ext cx="1295640" cy="1087200"/>
          </a:xfrm>
          <a:prstGeom prst="ellipse">
            <a:avLst/>
          </a:prstGeom>
          <a:noFill/>
          <a:ln w="0">
            <a:solidFill>
              <a:srgbClr val="ed1c24"/>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7" name="PlaceHolder 1"/>
          <p:cNvSpPr>
            <a:spLocks noGrp="1"/>
          </p:cNvSpPr>
          <p:nvPr>
            <p:ph type="title"/>
          </p:nvPr>
        </p:nvSpPr>
        <p:spPr>
          <a:xfrm>
            <a:off x="8610480" y="380880"/>
            <a:ext cx="533160" cy="5866920"/>
          </a:xfrm>
          <a:prstGeom prst="rect">
            <a:avLst/>
          </a:prstGeom>
          <a:noFill/>
          <a:ln w="0">
            <a:noFill/>
          </a:ln>
        </p:spPr>
        <p:txBody>
          <a:bodyPr lIns="90000" rIns="90000" tIns="45000" bIns="45000" anchor="ctr" anchorCtr="1">
            <a:normAutofit/>
          </a:bodyPr>
          <a:p>
            <a:pPr>
              <a:lnSpc>
                <a:spcPct val="100000"/>
              </a:lnSpc>
              <a:buNone/>
            </a:pPr>
            <a:r>
              <a:rPr b="0" lang="en-GB" sz="2400" spc="-1" strike="noStrike" cap="small">
                <a:solidFill>
                  <a:srgbClr val="ffffff"/>
                </a:solidFill>
                <a:latin typeface="Calibri"/>
              </a:rPr>
              <a:t>er</a:t>
            </a:r>
            <a:endParaRPr b="0" lang="en-GB" sz="2400" spc="-1" strike="noStrike">
              <a:solidFill>
                <a:srgbClr val="000000"/>
              </a:solidFill>
              <a:latin typeface="Calibri"/>
            </a:endParaRPr>
          </a:p>
        </p:txBody>
      </p:sp>
      <p:sp>
        <p:nvSpPr>
          <p:cNvPr id="158" name="PlaceHolder 2"/>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Recall – One-turn map, lattice functions</a:t>
            </a:r>
            <a:endParaRPr b="0" lang="en-GB" sz="1600" spc="-1" strike="noStrike">
              <a:solidFill>
                <a:srgbClr val="000000"/>
              </a:solidFill>
              <a:latin typeface="Calibri"/>
            </a:endParaRPr>
          </a:p>
        </p:txBody>
      </p:sp>
      <p:pic>
        <p:nvPicPr>
          <p:cNvPr id="159" name="Picture 2" descr=""/>
          <p:cNvPicPr/>
          <p:nvPr/>
        </p:nvPicPr>
        <p:blipFill>
          <a:blip r:embed="rId1"/>
          <a:stretch/>
        </p:blipFill>
        <p:spPr>
          <a:xfrm>
            <a:off x="288000" y="936000"/>
            <a:ext cx="3647160" cy="1872000"/>
          </a:xfrm>
          <a:prstGeom prst="rect">
            <a:avLst/>
          </a:prstGeom>
          <a:ln w="0">
            <a:noFill/>
          </a:ln>
        </p:spPr>
      </p:pic>
      <p:pic>
        <p:nvPicPr>
          <p:cNvPr id="160" name="Picture 14" descr=""/>
          <p:cNvPicPr/>
          <p:nvPr/>
        </p:nvPicPr>
        <p:blipFill>
          <a:blip r:embed="rId2"/>
          <a:stretch/>
        </p:blipFill>
        <p:spPr>
          <a:xfrm>
            <a:off x="4320000" y="1047600"/>
            <a:ext cx="2849400" cy="743400"/>
          </a:xfrm>
          <a:prstGeom prst="rect">
            <a:avLst/>
          </a:prstGeom>
          <a:ln w="0">
            <a:noFill/>
          </a:ln>
        </p:spPr>
      </p:pic>
      <p:pic>
        <p:nvPicPr>
          <p:cNvPr id="161" name="Picture 15" descr=""/>
          <p:cNvPicPr/>
          <p:nvPr/>
        </p:nvPicPr>
        <p:blipFill>
          <a:blip r:embed="rId3"/>
          <a:stretch/>
        </p:blipFill>
        <p:spPr>
          <a:xfrm>
            <a:off x="4254840" y="1830240"/>
            <a:ext cx="1757160" cy="298080"/>
          </a:xfrm>
          <a:prstGeom prst="rect">
            <a:avLst/>
          </a:prstGeom>
          <a:ln w="0">
            <a:noFill/>
          </a:ln>
        </p:spPr>
      </p:pic>
      <p:pic>
        <p:nvPicPr>
          <p:cNvPr id="162" name="Picture 2" descr=""/>
          <p:cNvPicPr/>
          <p:nvPr/>
        </p:nvPicPr>
        <p:blipFill>
          <a:blip r:embed="rId4"/>
          <a:stretch/>
        </p:blipFill>
        <p:spPr>
          <a:xfrm>
            <a:off x="288360" y="864000"/>
            <a:ext cx="3647160" cy="1872000"/>
          </a:xfrm>
          <a:prstGeom prst="rect">
            <a:avLst/>
          </a:prstGeom>
          <a:ln w="0">
            <a:noFill/>
          </a:ln>
        </p:spPr>
      </p:pic>
      <p:pic>
        <p:nvPicPr>
          <p:cNvPr id="163" name="Picture 4" descr=""/>
          <p:cNvPicPr/>
          <p:nvPr/>
        </p:nvPicPr>
        <p:blipFill>
          <a:blip r:embed="rId5"/>
          <a:stretch/>
        </p:blipFill>
        <p:spPr>
          <a:xfrm>
            <a:off x="648000" y="5112000"/>
            <a:ext cx="8014320" cy="968040"/>
          </a:xfrm>
          <a:prstGeom prst="rect">
            <a:avLst/>
          </a:prstGeom>
          <a:ln w="0">
            <a:noFill/>
          </a:ln>
        </p:spPr>
      </p:pic>
      <p:pic>
        <p:nvPicPr>
          <p:cNvPr id="164" name="" descr=""/>
          <p:cNvPicPr/>
          <p:nvPr/>
        </p:nvPicPr>
        <p:blipFill>
          <a:blip r:embed="rId6"/>
          <a:stretch/>
        </p:blipFill>
        <p:spPr>
          <a:xfrm>
            <a:off x="541440" y="3420000"/>
            <a:ext cx="6658560" cy="1215000"/>
          </a:xfrm>
          <a:prstGeom prst="rect">
            <a:avLst/>
          </a:prstGeom>
          <a:ln w="0">
            <a:noFill/>
          </a:ln>
        </p:spPr>
      </p:pic>
      <p:pic>
        <p:nvPicPr>
          <p:cNvPr id="165" name="" descr=""/>
          <p:cNvPicPr/>
          <p:nvPr/>
        </p:nvPicPr>
        <p:blipFill>
          <a:blip r:embed="rId7"/>
          <a:stretch/>
        </p:blipFill>
        <p:spPr>
          <a:xfrm>
            <a:off x="576000" y="2757960"/>
            <a:ext cx="3312000" cy="664920"/>
          </a:xfrm>
          <a:prstGeom prst="rect">
            <a:avLst/>
          </a:prstGeom>
          <a:ln w="0">
            <a:noFill/>
          </a:ln>
        </p:spPr>
      </p:pic>
      <p:sp>
        <p:nvSpPr>
          <p:cNvPr id="166" name=""/>
          <p:cNvSpPr/>
          <p:nvPr/>
        </p:nvSpPr>
        <p:spPr>
          <a:xfrm>
            <a:off x="7128000" y="2592000"/>
            <a:ext cx="432000" cy="1800000"/>
          </a:xfrm>
          <a:custGeom>
            <a:avLst/>
            <a:gdLst/>
            <a:ahLst/>
            <a:rect l="l" t="t" r="r" b="b"/>
            <a:pathLst>
              <a:path w="21600" h="21600">
                <a:moveTo>
                  <a:pt x="0" y="0"/>
                </a:moveTo>
                <a:cubicBezTo>
                  <a:pt x="5400" y="0"/>
                  <a:pt x="10800" y="900"/>
                  <a:pt x="10800" y="1800"/>
                </a:cubicBezTo>
                <a:lnTo>
                  <a:pt x="10800" y="9000"/>
                </a:lnTo>
                <a:cubicBezTo>
                  <a:pt x="10800" y="9900"/>
                  <a:pt x="16200" y="10800"/>
                  <a:pt x="21600" y="10800"/>
                </a:cubicBezTo>
                <a:cubicBezTo>
                  <a:pt x="16200" y="10800"/>
                  <a:pt x="10800" y="11700"/>
                  <a:pt x="10800" y="12600"/>
                </a:cubicBezTo>
                <a:lnTo>
                  <a:pt x="10800" y="19800"/>
                </a:lnTo>
                <a:cubicBezTo>
                  <a:pt x="10800" y="20700"/>
                  <a:pt x="5400" y="21600"/>
                  <a:pt x="0" y="21600"/>
                </a:cubicBezTo>
              </a:path>
            </a:pathLst>
          </a:custGeom>
          <a:noFill/>
          <a:ln w="0">
            <a:solidFill>
              <a:srgbClr val="3465a4"/>
            </a:solidFill>
          </a:ln>
        </p:spPr>
        <p:style>
          <a:lnRef idx="0"/>
          <a:fillRef idx="0"/>
          <a:effectRef idx="0"/>
          <a:fontRef idx="minor"/>
        </p:style>
      </p:sp>
      <p:sp>
        <p:nvSpPr>
          <p:cNvPr id="167" name=""/>
          <p:cNvSpPr txBox="1"/>
          <p:nvPr/>
        </p:nvSpPr>
        <p:spPr>
          <a:xfrm>
            <a:off x="7776000" y="2880000"/>
            <a:ext cx="1152000" cy="602280"/>
          </a:xfrm>
          <a:prstGeom prst="rect">
            <a:avLst/>
          </a:prstGeom>
          <a:noFill/>
          <a:ln w="0">
            <a:noFill/>
          </a:ln>
        </p:spPr>
        <p:txBody>
          <a:bodyPr lIns="90000" rIns="90000" tIns="45000" bIns="45000" anchor="t">
            <a:noAutofit/>
          </a:bodyPr>
          <a:p>
            <a:r>
              <a:rPr b="0" lang="en-GB" sz="1800" spc="-1" strike="noStrike">
                <a:latin typeface="Arial"/>
              </a:rPr>
              <a:t>One-turn</a:t>
            </a:r>
            <a:endParaRPr b="0" lang="en-GB" sz="1800" spc="-1" strike="noStrike">
              <a:latin typeface="Arial"/>
            </a:endParaRPr>
          </a:p>
          <a:p>
            <a:r>
              <a:rPr b="0" lang="en-GB" sz="1800" spc="-1" strike="noStrike">
                <a:latin typeface="Arial"/>
              </a:rPr>
              <a:t>map</a:t>
            </a:r>
            <a:endParaRPr b="0" lang="en-GB" sz="1800" spc="-1" strike="noStrike">
              <a:latin typeface="Arial"/>
            </a:endParaRPr>
          </a:p>
        </p:txBody>
      </p:sp>
      <p:sp>
        <p:nvSpPr>
          <p:cNvPr id="168" name=""/>
          <p:cNvSpPr txBox="1"/>
          <p:nvPr/>
        </p:nvSpPr>
        <p:spPr>
          <a:xfrm>
            <a:off x="648000" y="4608000"/>
            <a:ext cx="3456000" cy="346320"/>
          </a:xfrm>
          <a:prstGeom prst="rect">
            <a:avLst/>
          </a:prstGeom>
          <a:noFill/>
          <a:ln w="0">
            <a:noFill/>
          </a:ln>
        </p:spPr>
        <p:txBody>
          <a:bodyPr lIns="90000" rIns="90000" tIns="45000" bIns="45000" anchor="t">
            <a:noAutofit/>
          </a:bodyPr>
          <a:p>
            <a:r>
              <a:rPr b="0" lang="en-GB" sz="1800" spc="-1" strike="noStrike">
                <a:latin typeface="Arial"/>
              </a:rPr>
              <a:t>Propagating lattice functions</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5"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Transition energy</a:t>
            </a:r>
            <a:endParaRPr b="0" lang="en-GB" sz="1600" spc="-1" strike="noStrike">
              <a:solidFill>
                <a:srgbClr val="000000"/>
              </a:solidFill>
              <a:latin typeface="Calibri"/>
            </a:endParaRPr>
          </a:p>
        </p:txBody>
      </p:sp>
      <p:pic>
        <p:nvPicPr>
          <p:cNvPr id="426" name="Picture 5" descr=""/>
          <p:cNvPicPr/>
          <p:nvPr/>
        </p:nvPicPr>
        <p:blipFill>
          <a:blip r:embed="rId1"/>
          <a:stretch/>
        </p:blipFill>
        <p:spPr>
          <a:xfrm>
            <a:off x="3060000" y="2668680"/>
            <a:ext cx="1908000" cy="279720"/>
          </a:xfrm>
          <a:prstGeom prst="rect">
            <a:avLst/>
          </a:prstGeom>
          <a:ln w="0">
            <a:noFill/>
          </a:ln>
        </p:spPr>
      </p:pic>
      <p:pic>
        <p:nvPicPr>
          <p:cNvPr id="427" name="Picture 6" descr=""/>
          <p:cNvPicPr/>
          <p:nvPr/>
        </p:nvPicPr>
        <p:blipFill>
          <a:blip r:embed="rId2"/>
          <a:stretch/>
        </p:blipFill>
        <p:spPr>
          <a:xfrm>
            <a:off x="3132000" y="4473000"/>
            <a:ext cx="2082960" cy="305280"/>
          </a:xfrm>
          <a:prstGeom prst="rect">
            <a:avLst/>
          </a:prstGeom>
          <a:ln w="0">
            <a:noFill/>
          </a:ln>
        </p:spPr>
      </p:pic>
      <p:sp>
        <p:nvSpPr>
          <p:cNvPr id="428" name="TextBox 7"/>
          <p:cNvSpPr/>
          <p:nvPr/>
        </p:nvSpPr>
        <p:spPr>
          <a:xfrm>
            <a:off x="395640" y="908640"/>
            <a:ext cx="8064360" cy="82044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600" spc="-1" strike="noStrike">
                <a:solidFill>
                  <a:srgbClr val="000000"/>
                </a:solidFill>
                <a:latin typeface="Calibri"/>
              </a:rPr>
              <a:t>The quantity       is called the transition gamma and is related to the momentum compaction factor of the lattice: </a:t>
            </a:r>
            <a:endParaRPr b="0" lang="en-GB" sz="1600" spc="-1" strike="noStrike">
              <a:latin typeface="Arial"/>
            </a:endParaRPr>
          </a:p>
          <a:p>
            <a:pPr>
              <a:lnSpc>
                <a:spcPct val="100000"/>
              </a:lnSpc>
              <a:buNone/>
            </a:pPr>
            <a:endParaRPr b="0" lang="en-GB" sz="1600" spc="-1" strike="noStrike">
              <a:latin typeface="Arial"/>
            </a:endParaRPr>
          </a:p>
        </p:txBody>
      </p:sp>
      <p:sp>
        <p:nvSpPr>
          <p:cNvPr id="429" name="TextBox 8"/>
          <p:cNvSpPr/>
          <p:nvPr/>
        </p:nvSpPr>
        <p:spPr>
          <a:xfrm>
            <a:off x="323640" y="2133000"/>
            <a:ext cx="8064360" cy="5770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600" spc="-1" strike="noStrike">
                <a:solidFill>
                  <a:srgbClr val="000000"/>
                </a:solidFill>
                <a:latin typeface="Calibri"/>
              </a:rPr>
              <a:t>Below the transition energy we have </a:t>
            </a:r>
            <a:endParaRPr b="0" lang="en-GB" sz="1600" spc="-1" strike="noStrike">
              <a:latin typeface="Arial"/>
            </a:endParaRPr>
          </a:p>
          <a:p>
            <a:pPr>
              <a:lnSpc>
                <a:spcPct val="100000"/>
              </a:lnSpc>
              <a:buNone/>
            </a:pPr>
            <a:endParaRPr b="0" lang="en-GB" sz="1600" spc="-1" strike="noStrike">
              <a:latin typeface="Arial"/>
            </a:endParaRPr>
          </a:p>
        </p:txBody>
      </p:sp>
      <p:sp>
        <p:nvSpPr>
          <p:cNvPr id="430" name="TextBox 9"/>
          <p:cNvSpPr/>
          <p:nvPr/>
        </p:nvSpPr>
        <p:spPr>
          <a:xfrm>
            <a:off x="395640" y="3069000"/>
            <a:ext cx="8064360" cy="1583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600" spc="-1" strike="noStrike">
                <a:solidFill>
                  <a:srgbClr val="000000"/>
                </a:solidFill>
                <a:latin typeface="Calibri"/>
              </a:rPr>
              <a:t>and a higher momentum particle has a revolution period shorter than that of the synchronous particle and so makes a single turn back to the cavity in a shorter time. This means our fixed point P</a:t>
            </a:r>
            <a:r>
              <a:rPr b="0" lang="en-GB" sz="1600" spc="-1" strike="noStrike" baseline="-25000">
                <a:solidFill>
                  <a:srgbClr val="000000"/>
                </a:solidFill>
                <a:latin typeface="Calibri"/>
              </a:rPr>
              <a:t>1</a:t>
            </a:r>
            <a:r>
              <a:rPr b="0" lang="en-GB" sz="1600" spc="-1" strike="noStrike">
                <a:solidFill>
                  <a:srgbClr val="000000"/>
                </a:solidFill>
                <a:latin typeface="Calibri"/>
              </a:rPr>
              <a:t> is stable and P</a:t>
            </a:r>
            <a:r>
              <a:rPr b="0" lang="en-GB" sz="1600" spc="-1" strike="noStrike" baseline="-25000">
                <a:solidFill>
                  <a:srgbClr val="000000"/>
                </a:solidFill>
                <a:latin typeface="Calibri"/>
              </a:rPr>
              <a:t>2</a:t>
            </a:r>
            <a:r>
              <a:rPr b="0" lang="en-GB" sz="1600" spc="-1" strike="noStrike">
                <a:solidFill>
                  <a:srgbClr val="000000"/>
                </a:solidFill>
                <a:latin typeface="Calibri"/>
              </a:rPr>
              <a:t> is unstable.</a:t>
            </a:r>
            <a:endParaRPr b="0" lang="en-GB" sz="1600" spc="-1" strike="noStrike">
              <a:latin typeface="Arial"/>
            </a:endParaRPr>
          </a:p>
          <a:p>
            <a:pPr>
              <a:lnSpc>
                <a:spcPct val="100000"/>
              </a:lnSpc>
              <a:buNone/>
            </a:pPr>
            <a:endParaRPr b="0" lang="en-GB" sz="1600" spc="-1" strike="noStrike">
              <a:latin typeface="Arial"/>
            </a:endParaRPr>
          </a:p>
          <a:p>
            <a:pPr>
              <a:lnSpc>
                <a:spcPct val="100000"/>
              </a:lnSpc>
              <a:buNone/>
            </a:pPr>
            <a:r>
              <a:rPr b="0" lang="en-GB" sz="1600" spc="-1" strike="noStrike">
                <a:solidFill>
                  <a:srgbClr val="000000"/>
                </a:solidFill>
                <a:latin typeface="Calibri"/>
              </a:rPr>
              <a:t>Above the transition energy we have </a:t>
            </a:r>
            <a:endParaRPr b="0" lang="en-GB" sz="1600" spc="-1" strike="noStrike">
              <a:latin typeface="Arial"/>
            </a:endParaRPr>
          </a:p>
          <a:p>
            <a:pPr>
              <a:lnSpc>
                <a:spcPct val="100000"/>
              </a:lnSpc>
              <a:buNone/>
            </a:pPr>
            <a:endParaRPr b="0" lang="en-GB" sz="1600" spc="-1" strike="noStrike">
              <a:latin typeface="Arial"/>
            </a:endParaRPr>
          </a:p>
        </p:txBody>
      </p:sp>
      <p:sp>
        <p:nvSpPr>
          <p:cNvPr id="431" name="TextBox 11"/>
          <p:cNvSpPr/>
          <p:nvPr/>
        </p:nvSpPr>
        <p:spPr>
          <a:xfrm>
            <a:off x="395640" y="4795920"/>
            <a:ext cx="8064360" cy="20862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600" spc="-1" strike="noStrike">
                <a:solidFill>
                  <a:srgbClr val="000000"/>
                </a:solidFill>
                <a:latin typeface="Calibri"/>
              </a:rPr>
              <a:t>And the opposite is true. Now higher momentum particles have a revolution period greater than that of the synchronous particle. This means our fixed point P</a:t>
            </a:r>
            <a:r>
              <a:rPr b="0" lang="en-GB" sz="1600" spc="-1" strike="noStrike" baseline="-33000">
                <a:solidFill>
                  <a:srgbClr val="000000"/>
                </a:solidFill>
                <a:latin typeface="Calibri"/>
              </a:rPr>
              <a:t>1</a:t>
            </a:r>
            <a:r>
              <a:rPr b="0" lang="en-GB" sz="1600" spc="-1" strike="noStrike">
                <a:solidFill>
                  <a:srgbClr val="000000"/>
                </a:solidFill>
                <a:latin typeface="Calibri"/>
              </a:rPr>
              <a:t> is unstable and P</a:t>
            </a:r>
            <a:r>
              <a:rPr b="0" lang="en-GB" sz="1600" spc="-1" strike="noStrike" baseline="-33000">
                <a:solidFill>
                  <a:srgbClr val="000000"/>
                </a:solidFill>
                <a:latin typeface="Calibri"/>
              </a:rPr>
              <a:t>2</a:t>
            </a:r>
            <a:r>
              <a:rPr b="0" lang="en-GB" sz="1600" spc="-1" strike="noStrike">
                <a:solidFill>
                  <a:srgbClr val="000000"/>
                </a:solidFill>
                <a:latin typeface="Calibri"/>
              </a:rPr>
              <a:t> is stable.</a:t>
            </a:r>
            <a:endParaRPr b="0" lang="en-GB" sz="1600" spc="-1" strike="noStrike">
              <a:latin typeface="Arial"/>
            </a:endParaRPr>
          </a:p>
          <a:p>
            <a:pPr>
              <a:lnSpc>
                <a:spcPct val="100000"/>
              </a:lnSpc>
              <a:buNone/>
            </a:pPr>
            <a:endParaRPr b="0" lang="en-GB" sz="1600" spc="-1" strike="noStrike">
              <a:latin typeface="Arial"/>
            </a:endParaRPr>
          </a:p>
          <a:p>
            <a:pPr>
              <a:lnSpc>
                <a:spcPct val="100000"/>
              </a:lnSpc>
              <a:buNone/>
            </a:pPr>
            <a:r>
              <a:rPr b="0" lang="en-GB" sz="1600" spc="-1" strike="noStrike">
                <a:solidFill>
                  <a:srgbClr val="000000"/>
                </a:solidFill>
                <a:latin typeface="Calibri"/>
              </a:rPr>
              <a:t>At the transition energy the machine is isochronous for all momenta and all particle circulate with the same period. I.e. </a:t>
            </a:r>
            <a:endParaRPr b="0" lang="en-GB" sz="1600" spc="-1" strike="noStrike">
              <a:latin typeface="Arial"/>
            </a:endParaRPr>
          </a:p>
          <a:p>
            <a:pPr>
              <a:lnSpc>
                <a:spcPct val="100000"/>
              </a:lnSpc>
              <a:buNone/>
            </a:pPr>
            <a:endParaRPr b="0" lang="en-GB" sz="1600" spc="-1" strike="noStrike">
              <a:latin typeface="Arial"/>
            </a:endParaRPr>
          </a:p>
          <a:p>
            <a:pPr>
              <a:lnSpc>
                <a:spcPct val="100000"/>
              </a:lnSpc>
              <a:buNone/>
            </a:pPr>
            <a:r>
              <a:rPr b="0" lang="en-GB" sz="1600" spc="-1" strike="noStrike">
                <a:solidFill>
                  <a:srgbClr val="000000"/>
                </a:solidFill>
                <a:latin typeface="Calibri"/>
              </a:rPr>
              <a:t>(Some authors define the phase slippage eta the other way around!)</a:t>
            </a:r>
            <a:endParaRPr b="0" lang="en-GB" sz="1600" spc="-1" strike="noStrike">
              <a:latin typeface="Arial"/>
            </a:endParaRPr>
          </a:p>
        </p:txBody>
      </p:sp>
      <p:pic>
        <p:nvPicPr>
          <p:cNvPr id="432" name="" descr=""/>
          <p:cNvPicPr/>
          <p:nvPr/>
        </p:nvPicPr>
        <p:blipFill>
          <a:blip r:embed="rId3"/>
          <a:stretch/>
        </p:blipFill>
        <p:spPr>
          <a:xfrm>
            <a:off x="3528000" y="1404000"/>
            <a:ext cx="1148040" cy="805680"/>
          </a:xfrm>
          <a:prstGeom prst="rect">
            <a:avLst/>
          </a:prstGeom>
          <a:ln w="0">
            <a:noFill/>
          </a:ln>
        </p:spPr>
      </p:pic>
      <p:pic>
        <p:nvPicPr>
          <p:cNvPr id="433" name="" descr=""/>
          <p:cNvPicPr/>
          <p:nvPr/>
        </p:nvPicPr>
        <p:blipFill>
          <a:blip r:embed="rId4"/>
          <a:stretch/>
        </p:blipFill>
        <p:spPr>
          <a:xfrm>
            <a:off x="1836000" y="961200"/>
            <a:ext cx="288000" cy="262800"/>
          </a:xfrm>
          <a:prstGeom prst="rect">
            <a:avLst/>
          </a:prstGeom>
          <a:ln w="0">
            <a:noFill/>
          </a:ln>
        </p:spPr>
      </p:pic>
      <p:pic>
        <p:nvPicPr>
          <p:cNvPr id="434" name="" descr=""/>
          <p:cNvPicPr/>
          <p:nvPr/>
        </p:nvPicPr>
        <p:blipFill>
          <a:blip r:embed="rId5"/>
          <a:stretch/>
        </p:blipFill>
        <p:spPr>
          <a:xfrm>
            <a:off x="4968000" y="6120000"/>
            <a:ext cx="691560" cy="297360"/>
          </a:xfrm>
          <a:prstGeom prst="rect">
            <a:avLst/>
          </a:prstGeom>
          <a:ln w="0">
            <a:noFill/>
          </a:ln>
        </p:spPr>
      </p:pic>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5"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Linacs</a:t>
            </a:r>
            <a:endParaRPr b="0" lang="en-GB" sz="1600" spc="-1" strike="noStrike">
              <a:solidFill>
                <a:srgbClr val="000000"/>
              </a:solidFill>
              <a:latin typeface="Calibri"/>
            </a:endParaRPr>
          </a:p>
        </p:txBody>
      </p:sp>
      <p:pic>
        <p:nvPicPr>
          <p:cNvPr id="436" name="Picture 4" descr=""/>
          <p:cNvPicPr/>
          <p:nvPr/>
        </p:nvPicPr>
        <p:blipFill>
          <a:blip r:embed="rId1"/>
          <a:stretch/>
        </p:blipFill>
        <p:spPr>
          <a:xfrm>
            <a:off x="5029200" y="2314440"/>
            <a:ext cx="3963600" cy="3839760"/>
          </a:xfrm>
          <a:prstGeom prst="rect">
            <a:avLst/>
          </a:prstGeom>
          <a:ln w="0">
            <a:noFill/>
          </a:ln>
        </p:spPr>
      </p:pic>
      <p:pic>
        <p:nvPicPr>
          <p:cNvPr id="437" name="Picture 5" descr=""/>
          <p:cNvPicPr/>
          <p:nvPr/>
        </p:nvPicPr>
        <p:blipFill>
          <a:blip r:embed="rId2"/>
          <a:stretch/>
        </p:blipFill>
        <p:spPr>
          <a:xfrm>
            <a:off x="380880" y="869760"/>
            <a:ext cx="4347720" cy="4039920"/>
          </a:xfrm>
          <a:prstGeom prst="rect">
            <a:avLst/>
          </a:prstGeom>
          <a:ln w="0">
            <a:noFill/>
          </a:ln>
        </p:spPr>
      </p:pic>
      <p:sp>
        <p:nvSpPr>
          <p:cNvPr id="438" name="Text Box 6"/>
          <p:cNvSpPr/>
          <p:nvPr/>
        </p:nvSpPr>
        <p:spPr>
          <a:xfrm>
            <a:off x="609480" y="5205240"/>
            <a:ext cx="3885840" cy="819720"/>
          </a:xfrm>
          <a:prstGeom prst="rect">
            <a:avLst/>
          </a:prstGeom>
          <a:noFill/>
          <a:ln w="19080">
            <a:solidFill>
              <a:srgbClr val="ff3300"/>
            </a:solidFill>
            <a:miter/>
          </a:ln>
        </p:spPr>
        <p:style>
          <a:lnRef idx="0"/>
          <a:fillRef idx="0"/>
          <a:effectRef idx="0"/>
          <a:fontRef idx="minor"/>
        </p:style>
        <p:txBody>
          <a:bodyPr lIns="90000" rIns="90000" tIns="45000" bIns="45000" anchor="t">
            <a:spAutoFit/>
          </a:bodyPr>
          <a:p>
            <a:pPr algn="ctr">
              <a:lnSpc>
                <a:spcPct val="100000"/>
              </a:lnSpc>
              <a:spcBef>
                <a:spcPts val="799"/>
              </a:spcBef>
              <a:buNone/>
            </a:pPr>
            <a:r>
              <a:rPr b="1" lang="en-GB" sz="1600" spc="-1" strike="noStrike">
                <a:solidFill>
                  <a:srgbClr val="ff3300"/>
                </a:solidFill>
                <a:latin typeface="Calibri"/>
              </a:rPr>
              <a:t>Accelerating section, of an electron linac, equipped with solenoids</a:t>
            </a:r>
            <a:endParaRPr b="0" lang="en-GB" sz="1600" spc="-1" strike="noStrike">
              <a:latin typeface="Arial"/>
            </a:endParaRPr>
          </a:p>
        </p:txBody>
      </p:sp>
      <p:sp>
        <p:nvSpPr>
          <p:cNvPr id="439" name="Text Box 7"/>
          <p:cNvSpPr/>
          <p:nvPr/>
        </p:nvSpPr>
        <p:spPr>
          <a:xfrm>
            <a:off x="5029200" y="1448280"/>
            <a:ext cx="3963600" cy="819720"/>
          </a:xfrm>
          <a:prstGeom prst="rect">
            <a:avLst/>
          </a:prstGeom>
          <a:noFill/>
          <a:ln w="19080">
            <a:solidFill>
              <a:srgbClr val="ff3300"/>
            </a:solidFill>
            <a:miter/>
          </a:ln>
        </p:spPr>
        <p:style>
          <a:lnRef idx="0"/>
          <a:fillRef idx="0"/>
          <a:effectRef idx="0"/>
          <a:fontRef idx="minor"/>
        </p:style>
        <p:txBody>
          <a:bodyPr lIns="90000" rIns="90000" tIns="45000" bIns="45000" anchor="t">
            <a:spAutoFit/>
          </a:bodyPr>
          <a:p>
            <a:pPr algn="ctr">
              <a:lnSpc>
                <a:spcPct val="100000"/>
              </a:lnSpc>
              <a:spcBef>
                <a:spcPts val="799"/>
              </a:spcBef>
              <a:buNone/>
            </a:pPr>
            <a:r>
              <a:rPr b="1" lang="en-GB" sz="1600" spc="-1" strike="noStrike">
                <a:solidFill>
                  <a:srgbClr val="ff3300"/>
                </a:solidFill>
                <a:latin typeface="Calibri"/>
              </a:rPr>
              <a:t>Accelerating section, of an electron linac, equipped with quadrupoles</a:t>
            </a:r>
            <a:endParaRPr b="0" lang="en-GB" sz="1600" spc="-1" strike="noStrike">
              <a:latin typeface="Arial"/>
            </a:endParaRPr>
          </a:p>
        </p:txBody>
      </p:sp>
      <p:sp>
        <p:nvSpPr>
          <p:cNvPr id="440" name="TextBox 1"/>
          <p:cNvSpPr/>
          <p:nvPr/>
        </p:nvSpPr>
        <p:spPr>
          <a:xfrm>
            <a:off x="323640" y="6021360"/>
            <a:ext cx="4932360" cy="82044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600" spc="-1" strike="noStrike">
                <a:solidFill>
                  <a:srgbClr val="000000"/>
                </a:solidFill>
                <a:latin typeface="Calibri"/>
              </a:rPr>
              <a:t>(In a linac, only speed changes matter for longitudinal stability as there are no dipoles and hence no momentum compaction)</a:t>
            </a:r>
            <a:endParaRPr b="0" lang="en-GB" sz="1600" spc="-1" strike="noStrike">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1"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A ‘real’ cavity on-axis field</a:t>
            </a:r>
            <a:endParaRPr b="0" lang="en-GB" sz="1600" spc="-1" strike="noStrike">
              <a:solidFill>
                <a:srgbClr val="000000"/>
              </a:solidFill>
              <a:latin typeface="Calibri"/>
            </a:endParaRPr>
          </a:p>
        </p:txBody>
      </p:sp>
      <p:pic>
        <p:nvPicPr>
          <p:cNvPr id="442" name="Picture 3" descr=""/>
          <p:cNvPicPr/>
          <p:nvPr/>
        </p:nvPicPr>
        <p:blipFill>
          <a:blip r:embed="rId1"/>
          <a:stretch/>
        </p:blipFill>
        <p:spPr>
          <a:xfrm>
            <a:off x="1115640" y="1412640"/>
            <a:ext cx="6360840" cy="4525560"/>
          </a:xfrm>
          <a:prstGeom prst="rect">
            <a:avLst/>
          </a:prstGeom>
          <a:ln w="0">
            <a:noFill/>
          </a:ln>
        </p:spPr>
      </p:pic>
      <p:sp>
        <p:nvSpPr>
          <p:cNvPr id="443" name="TextBox 3"/>
          <p:cNvSpPr/>
          <p:nvPr/>
        </p:nvSpPr>
        <p:spPr>
          <a:xfrm>
            <a:off x="32760" y="6488640"/>
            <a:ext cx="3639240" cy="3646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800" spc="-1" strike="noStrike">
                <a:solidFill>
                  <a:srgbClr val="000000"/>
                </a:solidFill>
                <a:latin typeface="Calibri"/>
              </a:rPr>
              <a:t>Courtesy of Graeme Burt</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4" name="PlaceHolder 1"/>
          <p:cNvSpPr>
            <a:spLocks noGrp="1"/>
          </p:cNvSpPr>
          <p:nvPr>
            <p:ph type="title"/>
          </p:nvPr>
        </p:nvSpPr>
        <p:spPr>
          <a:xfrm>
            <a:off x="8610480" y="380880"/>
            <a:ext cx="533160" cy="5866920"/>
          </a:xfrm>
          <a:prstGeom prst="rect">
            <a:avLst/>
          </a:prstGeom>
          <a:noFill/>
          <a:ln w="0">
            <a:noFill/>
          </a:ln>
        </p:spPr>
        <p:txBody>
          <a:bodyPr lIns="90000" rIns="90000" tIns="45000" bIns="45000" anchor="ctr" anchorCtr="1">
            <a:normAutofit/>
          </a:bodyPr>
          <a:p>
            <a:endParaRPr b="0" lang="en-GB" sz="1800" spc="-1" strike="noStrike">
              <a:solidFill>
                <a:srgbClr val="000000"/>
              </a:solidFill>
              <a:latin typeface="Calibri"/>
            </a:endParaRPr>
          </a:p>
        </p:txBody>
      </p:sp>
      <p:sp>
        <p:nvSpPr>
          <p:cNvPr id="445" name="PlaceHolder 2"/>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The phase space portrait</a:t>
            </a:r>
            <a:endParaRPr b="0" lang="en-GB" sz="1600" spc="-1" strike="noStrike">
              <a:solidFill>
                <a:srgbClr val="000000"/>
              </a:solidFill>
              <a:latin typeface="Calibri"/>
            </a:endParaRPr>
          </a:p>
        </p:txBody>
      </p:sp>
      <p:pic>
        <p:nvPicPr>
          <p:cNvPr id="446" name="" descr=""/>
          <p:cNvPicPr/>
          <p:nvPr/>
        </p:nvPicPr>
        <p:blipFill>
          <a:blip r:embed="rId1"/>
          <a:stretch/>
        </p:blipFill>
        <p:spPr>
          <a:xfrm>
            <a:off x="1728000" y="1584000"/>
            <a:ext cx="6198480" cy="3863520"/>
          </a:xfrm>
          <a:prstGeom prst="rect">
            <a:avLst/>
          </a:prstGeom>
          <a:ln w="0">
            <a:noFill/>
          </a:ln>
        </p:spPr>
      </p:pic>
      <p:sp>
        <p:nvSpPr>
          <p:cNvPr id="447" name=""/>
          <p:cNvSpPr txBox="1"/>
          <p:nvPr/>
        </p:nvSpPr>
        <p:spPr>
          <a:xfrm rot="16212000">
            <a:off x="7309440" y="2706120"/>
            <a:ext cx="3024000" cy="346320"/>
          </a:xfrm>
          <a:prstGeom prst="rect">
            <a:avLst/>
          </a:prstGeom>
          <a:noFill/>
          <a:ln w="0">
            <a:noFill/>
          </a:ln>
        </p:spPr>
        <p:txBody>
          <a:bodyPr lIns="90000" rIns="90000" tIns="45000" bIns="45000" anchor="t">
            <a:noAutofit/>
          </a:bodyPr>
          <a:p>
            <a:r>
              <a:rPr b="0" lang="en-GB" sz="1800" spc="-1" strike="noStrike">
                <a:latin typeface="Arial"/>
              </a:rPr>
              <a:t>Wiedemann p212</a:t>
            </a:r>
            <a:endParaRPr b="0" lang="en-GB" sz="1800" spc="-1" strike="noStrike">
              <a:latin typeface="Arial"/>
            </a:endParaRPr>
          </a:p>
        </p:txBody>
      </p:sp>
      <p:sp>
        <p:nvSpPr>
          <p:cNvPr id="448" name=""/>
          <p:cNvSpPr txBox="1"/>
          <p:nvPr/>
        </p:nvSpPr>
        <p:spPr>
          <a:xfrm>
            <a:off x="668160" y="871920"/>
            <a:ext cx="7395840" cy="794520"/>
          </a:xfrm>
          <a:prstGeom prst="rect">
            <a:avLst/>
          </a:prstGeom>
          <a:noFill/>
          <a:ln w="0">
            <a:noFill/>
          </a:ln>
        </p:spPr>
        <p:txBody>
          <a:bodyPr lIns="90000" rIns="90000" tIns="45000" bIns="45000" anchor="t">
            <a:noAutofit/>
          </a:bodyPr>
          <a:p>
            <a:r>
              <a:rPr b="0" lang="en-GB" sz="1600" spc="-1" strike="noStrike">
                <a:solidFill>
                  <a:srgbClr val="000000"/>
                </a:solidFill>
                <a:latin typeface="Calibri"/>
              </a:rPr>
              <a:t>Given the parameters of the cavity, we can compute the motion in the longitudinal phase space. </a:t>
            </a:r>
            <a:endParaRPr b="0" lang="en-GB" sz="1600" spc="-1" strike="noStrike">
              <a:latin typeface="Arial"/>
            </a:endParaRPr>
          </a:p>
          <a:p>
            <a:endParaRPr b="0" lang="en-GB" sz="1600" spc="-1" strike="noStrike">
              <a:latin typeface="Arial"/>
            </a:endParaRPr>
          </a:p>
        </p:txBody>
      </p:sp>
      <p:sp>
        <p:nvSpPr>
          <p:cNvPr id="449" name=""/>
          <p:cNvSpPr txBox="1"/>
          <p:nvPr/>
        </p:nvSpPr>
        <p:spPr>
          <a:xfrm>
            <a:off x="70560" y="5695920"/>
            <a:ext cx="9123480" cy="794880"/>
          </a:xfrm>
          <a:prstGeom prst="rect">
            <a:avLst/>
          </a:prstGeom>
          <a:noFill/>
          <a:ln w="0">
            <a:noFill/>
          </a:ln>
        </p:spPr>
        <p:txBody>
          <a:bodyPr lIns="90000" rIns="90000" tIns="45000" bIns="45000" anchor="t">
            <a:noAutofit/>
          </a:bodyPr>
          <a:p>
            <a:r>
              <a:rPr b="0" lang="en-GB" sz="1600" spc="-1" strike="noStrike">
                <a:solidFill>
                  <a:srgbClr val="000000"/>
                </a:solidFill>
                <a:latin typeface="Calibri"/>
              </a:rPr>
              <a:t>The separatrix starts from a point very close to (but not exactly at) the unstable fixed point, moves away and forms an ‘alpha’ or ‘fish shape’ around the stable fixed point. The area enclosed is the </a:t>
            </a:r>
            <a:r>
              <a:rPr b="1" lang="en-GB" sz="1600" spc="-1" strike="noStrike">
                <a:solidFill>
                  <a:srgbClr val="000000"/>
                </a:solidFill>
                <a:latin typeface="Calibri"/>
              </a:rPr>
              <a:t>bucket</a:t>
            </a:r>
            <a:r>
              <a:rPr b="0" lang="en-GB" sz="1600" spc="-1" strike="noStrike">
                <a:solidFill>
                  <a:srgbClr val="000000"/>
                </a:solidFill>
                <a:latin typeface="Calibri"/>
              </a:rPr>
              <a:t> and corresponds to stable motion.</a:t>
            </a:r>
            <a:endParaRPr b="0" lang="en-GB" sz="1600" spc="-1" strike="noStrike">
              <a:latin typeface="Arial"/>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0" name="PlaceHolder 1"/>
          <p:cNvSpPr>
            <a:spLocks noGrp="1"/>
          </p:cNvSpPr>
          <p:nvPr>
            <p:ph type="title"/>
          </p:nvPr>
        </p:nvSpPr>
        <p:spPr>
          <a:xfrm>
            <a:off x="8610480" y="380880"/>
            <a:ext cx="533160" cy="5866920"/>
          </a:xfrm>
          <a:prstGeom prst="rect">
            <a:avLst/>
          </a:prstGeom>
          <a:noFill/>
          <a:ln w="0">
            <a:noFill/>
          </a:ln>
        </p:spPr>
        <p:txBody>
          <a:bodyPr lIns="90000" rIns="90000" tIns="45000" bIns="45000" anchor="ctr" anchorCtr="1">
            <a:normAutofit/>
          </a:bodyPr>
          <a:p>
            <a:endParaRPr b="0" lang="en-GB" sz="1800" spc="-1" strike="noStrike">
              <a:solidFill>
                <a:srgbClr val="000000"/>
              </a:solidFill>
              <a:latin typeface="Calibri"/>
            </a:endParaRPr>
          </a:p>
        </p:txBody>
      </p:sp>
      <p:sp>
        <p:nvSpPr>
          <p:cNvPr id="451" name="PlaceHolder 2"/>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Stable and unstable fixed points (SFP, UFP)</a:t>
            </a:r>
            <a:endParaRPr b="0" lang="en-GB" sz="1600" spc="-1" strike="noStrike">
              <a:solidFill>
                <a:srgbClr val="000000"/>
              </a:solidFill>
              <a:latin typeface="Calibri"/>
            </a:endParaRPr>
          </a:p>
        </p:txBody>
      </p:sp>
      <p:pic>
        <p:nvPicPr>
          <p:cNvPr id="452" name="Picture 1063" descr=""/>
          <p:cNvPicPr/>
          <p:nvPr/>
        </p:nvPicPr>
        <p:blipFill>
          <a:blip r:embed="rId1"/>
          <a:stretch/>
        </p:blipFill>
        <p:spPr>
          <a:xfrm>
            <a:off x="1224000" y="3581280"/>
            <a:ext cx="6230520" cy="2682720"/>
          </a:xfrm>
          <a:prstGeom prst="rect">
            <a:avLst/>
          </a:prstGeom>
          <a:ln w="0">
            <a:noFill/>
          </a:ln>
        </p:spPr>
      </p:pic>
      <p:pic>
        <p:nvPicPr>
          <p:cNvPr id="453" name="Picture 5" descr=""/>
          <p:cNvPicPr/>
          <p:nvPr/>
        </p:nvPicPr>
        <p:blipFill>
          <a:blip r:embed="rId2"/>
          <a:stretch/>
        </p:blipFill>
        <p:spPr>
          <a:xfrm>
            <a:off x="2411640" y="1268640"/>
            <a:ext cx="1472760" cy="393480"/>
          </a:xfrm>
          <a:prstGeom prst="rect">
            <a:avLst/>
          </a:prstGeom>
          <a:ln w="0">
            <a:noFill/>
          </a:ln>
        </p:spPr>
      </p:pic>
      <p:pic>
        <p:nvPicPr>
          <p:cNvPr id="454" name="Picture 6" descr=""/>
          <p:cNvPicPr/>
          <p:nvPr/>
        </p:nvPicPr>
        <p:blipFill>
          <a:blip r:embed="rId3"/>
          <a:stretch/>
        </p:blipFill>
        <p:spPr>
          <a:xfrm>
            <a:off x="4284000" y="1268640"/>
            <a:ext cx="2298240" cy="393480"/>
          </a:xfrm>
          <a:prstGeom prst="rect">
            <a:avLst/>
          </a:prstGeom>
          <a:ln w="0">
            <a:noFill/>
          </a:ln>
        </p:spPr>
      </p:pic>
      <p:sp>
        <p:nvSpPr>
          <p:cNvPr id="455" name="Content Placeholder 3"/>
          <p:cNvSpPr/>
          <p:nvPr/>
        </p:nvSpPr>
        <p:spPr>
          <a:xfrm>
            <a:off x="323640" y="836640"/>
            <a:ext cx="8064360" cy="43164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Our “fixed points” are</a:t>
            </a:r>
            <a:endParaRPr b="0" lang="en-GB" sz="1600" spc="-1" strike="noStrike">
              <a:latin typeface="Arial"/>
            </a:endParaRPr>
          </a:p>
        </p:txBody>
      </p:sp>
      <p:sp>
        <p:nvSpPr>
          <p:cNvPr id="456" name="Content Placeholder 3"/>
          <p:cNvSpPr/>
          <p:nvPr/>
        </p:nvSpPr>
        <p:spPr>
          <a:xfrm>
            <a:off x="323640" y="1772640"/>
            <a:ext cx="8064360" cy="158364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If the synchronous phase P</a:t>
            </a:r>
            <a:r>
              <a:rPr b="0" lang="en-GB" sz="1600" spc="-1" strike="noStrike" baseline="-33000">
                <a:solidFill>
                  <a:srgbClr val="000000"/>
                </a:solidFill>
                <a:latin typeface="Calibri"/>
              </a:rPr>
              <a:t>2</a:t>
            </a:r>
            <a:r>
              <a:rPr b="0" lang="en-GB" sz="1600" spc="-1" strike="noStrike">
                <a:solidFill>
                  <a:srgbClr val="000000"/>
                </a:solidFill>
                <a:latin typeface="Calibri"/>
              </a:rPr>
              <a:t> in the diagram below is stable, P</a:t>
            </a:r>
            <a:r>
              <a:rPr b="0" lang="en-GB" sz="1600" spc="-1" strike="noStrike" baseline="-33000">
                <a:solidFill>
                  <a:srgbClr val="000000"/>
                </a:solidFill>
                <a:latin typeface="Calibri"/>
              </a:rPr>
              <a:t>2</a:t>
            </a:r>
            <a:r>
              <a:rPr b="0" lang="en-GB" sz="1600" spc="-1" strike="noStrike">
                <a:solidFill>
                  <a:srgbClr val="000000"/>
                </a:solidFill>
                <a:latin typeface="Calibri"/>
              </a:rPr>
              <a:t> is a SFP. Hence P</a:t>
            </a:r>
            <a:r>
              <a:rPr b="0" lang="en-GB" sz="1600" spc="-1" strike="noStrike" baseline="-33000">
                <a:solidFill>
                  <a:srgbClr val="000000"/>
                </a:solidFill>
                <a:latin typeface="Calibri"/>
              </a:rPr>
              <a:t>1</a:t>
            </a:r>
            <a:r>
              <a:rPr b="0" lang="en-GB" sz="1600" spc="-1" strike="noStrike">
                <a:solidFill>
                  <a:srgbClr val="000000"/>
                </a:solidFill>
                <a:latin typeface="Calibri"/>
              </a:rPr>
              <a:t> is an UFP. This is </a:t>
            </a:r>
            <a:r>
              <a:rPr b="1" lang="en-GB" sz="1600" spc="-1" strike="noStrike">
                <a:solidFill>
                  <a:srgbClr val="000000"/>
                </a:solidFill>
                <a:latin typeface="Calibri"/>
              </a:rPr>
              <a:t>above </a:t>
            </a:r>
            <a:r>
              <a:rPr b="0" lang="en-GB" sz="1600" spc="-1" strike="noStrike">
                <a:solidFill>
                  <a:srgbClr val="000000"/>
                </a:solidFill>
                <a:latin typeface="Calibri"/>
              </a:rPr>
              <a:t>transition.</a:t>
            </a:r>
            <a:endParaRPr b="0" lang="en-GB" sz="1600" spc="-1" strike="noStrike">
              <a:latin typeface="Arial"/>
            </a:endParaRPr>
          </a:p>
          <a:p>
            <a:pPr>
              <a:lnSpc>
                <a:spcPct val="100000"/>
              </a:lnSpc>
              <a:spcBef>
                <a:spcPts val="320"/>
              </a:spcBef>
              <a:buNone/>
              <a:tabLst>
                <a:tab algn="l" pos="0"/>
              </a:tabLst>
            </a:pPr>
            <a:endParaRPr b="0" lang="en-GB" sz="1600" spc="-1" strike="noStrike">
              <a:latin typeface="Arial"/>
            </a:endParaRPr>
          </a:p>
          <a:p>
            <a:pPr>
              <a:lnSpc>
                <a:spcPct val="100000"/>
              </a:lnSpc>
              <a:spcBef>
                <a:spcPts val="320"/>
              </a:spcBef>
              <a:buNone/>
              <a:tabLst>
                <a:tab algn="l" pos="0"/>
              </a:tabLst>
            </a:pPr>
            <a:r>
              <a:rPr b="0" lang="en-GB" sz="1600" spc="-1" strike="noStrike">
                <a:solidFill>
                  <a:srgbClr val="000000"/>
                </a:solidFill>
                <a:latin typeface="Calibri"/>
              </a:rPr>
              <a:t>If the synchronous phase P</a:t>
            </a:r>
            <a:r>
              <a:rPr b="0" lang="en-GB" sz="1600" spc="-1" strike="noStrike" baseline="-33000">
                <a:solidFill>
                  <a:srgbClr val="000000"/>
                </a:solidFill>
                <a:latin typeface="Calibri"/>
              </a:rPr>
              <a:t>1</a:t>
            </a:r>
            <a:r>
              <a:rPr b="0" lang="en-GB" sz="1600" spc="-1" strike="noStrike">
                <a:solidFill>
                  <a:srgbClr val="000000"/>
                </a:solidFill>
                <a:latin typeface="Calibri"/>
              </a:rPr>
              <a:t> in the diagram below is stable, P</a:t>
            </a:r>
            <a:r>
              <a:rPr b="0" lang="en-GB" sz="1600" spc="-1" strike="noStrike" baseline="-33000">
                <a:solidFill>
                  <a:srgbClr val="000000"/>
                </a:solidFill>
                <a:latin typeface="Calibri"/>
              </a:rPr>
              <a:t>1</a:t>
            </a:r>
            <a:r>
              <a:rPr b="0" lang="en-GB" sz="1600" spc="-1" strike="noStrike">
                <a:solidFill>
                  <a:srgbClr val="000000"/>
                </a:solidFill>
                <a:latin typeface="Calibri"/>
              </a:rPr>
              <a:t> is a SFP. Hence P</a:t>
            </a:r>
            <a:r>
              <a:rPr b="0" lang="en-GB" sz="1600" spc="-1" strike="noStrike" baseline="-33000">
                <a:solidFill>
                  <a:srgbClr val="000000"/>
                </a:solidFill>
                <a:latin typeface="Calibri"/>
              </a:rPr>
              <a:t>2</a:t>
            </a:r>
            <a:r>
              <a:rPr b="0" lang="en-GB" sz="1600" spc="-1" strike="noStrike">
                <a:solidFill>
                  <a:srgbClr val="000000"/>
                </a:solidFill>
                <a:latin typeface="Calibri"/>
              </a:rPr>
              <a:t> is an UFP. This is </a:t>
            </a:r>
            <a:r>
              <a:rPr b="1" lang="en-GB" sz="1600" spc="-1" strike="noStrike">
                <a:solidFill>
                  <a:srgbClr val="000000"/>
                </a:solidFill>
                <a:latin typeface="Calibri"/>
              </a:rPr>
              <a:t>below</a:t>
            </a:r>
            <a:r>
              <a:rPr b="0" lang="en-GB" sz="1600" spc="-1" strike="noStrike">
                <a:solidFill>
                  <a:srgbClr val="000000"/>
                </a:solidFill>
                <a:latin typeface="Calibri"/>
              </a:rPr>
              <a:t> transition.</a:t>
            </a:r>
            <a:endParaRPr b="0" lang="en-GB" sz="1600" spc="-1" strike="noStrike">
              <a:latin typeface="Arial"/>
            </a:endParaRPr>
          </a:p>
          <a:p>
            <a:pPr>
              <a:lnSpc>
                <a:spcPct val="100000"/>
              </a:lnSpc>
              <a:spcBef>
                <a:spcPts val="320"/>
              </a:spcBef>
              <a:buNone/>
              <a:tabLst>
                <a:tab algn="l" pos="0"/>
              </a:tabLst>
            </a:pPr>
            <a:endParaRPr b="0" lang="en-GB" sz="1600" spc="-1" strike="noStrike">
              <a:latin typeface="Arial"/>
            </a:endParaRPr>
          </a:p>
          <a:p>
            <a:pPr>
              <a:lnSpc>
                <a:spcPct val="100000"/>
              </a:lnSpc>
              <a:spcBef>
                <a:spcPts val="320"/>
              </a:spcBef>
              <a:buNone/>
              <a:tabLst>
                <a:tab algn="l" pos="0"/>
              </a:tabLst>
            </a:pPr>
            <a:endParaRPr b="0" lang="en-GB" sz="1600" spc="-1" strike="noStrike">
              <a:latin typeface="Arial"/>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7" name="PlaceHolder 1"/>
          <p:cNvSpPr>
            <a:spLocks noGrp="1"/>
          </p:cNvSpPr>
          <p:nvPr>
            <p:ph type="title"/>
          </p:nvPr>
        </p:nvSpPr>
        <p:spPr>
          <a:xfrm>
            <a:off x="8610480" y="380880"/>
            <a:ext cx="533160" cy="5866920"/>
          </a:xfrm>
          <a:prstGeom prst="rect">
            <a:avLst/>
          </a:prstGeom>
          <a:noFill/>
          <a:ln w="0">
            <a:noFill/>
          </a:ln>
        </p:spPr>
        <p:txBody>
          <a:bodyPr lIns="90000" rIns="90000" tIns="45000" bIns="45000" anchor="ctr" anchorCtr="1">
            <a:normAutofit/>
          </a:bodyPr>
          <a:p>
            <a:endParaRPr b="0" lang="en-GB" sz="1800" spc="-1" strike="noStrike">
              <a:solidFill>
                <a:srgbClr val="000000"/>
              </a:solidFill>
              <a:latin typeface="Calibri"/>
            </a:endParaRPr>
          </a:p>
        </p:txBody>
      </p:sp>
      <p:pic>
        <p:nvPicPr>
          <p:cNvPr id="458" name="Picture 3" descr=""/>
          <p:cNvPicPr/>
          <p:nvPr/>
        </p:nvPicPr>
        <p:blipFill>
          <a:blip r:embed="rId1"/>
          <a:srcRect l="15976" t="0" r="0" b="0"/>
          <a:stretch/>
        </p:blipFill>
        <p:spPr>
          <a:xfrm rot="120000">
            <a:off x="178920" y="738720"/>
            <a:ext cx="7003440" cy="5745960"/>
          </a:xfrm>
          <a:prstGeom prst="rect">
            <a:avLst/>
          </a:prstGeom>
          <a:ln w="0">
            <a:noFill/>
          </a:ln>
        </p:spPr>
      </p:pic>
      <p:sp>
        <p:nvSpPr>
          <p:cNvPr id="459" name="PlaceHolder 2"/>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The phase space portrait – above and below transition</a:t>
            </a:r>
            <a:endParaRPr b="0" lang="en-GB" sz="1600" spc="-1" strike="noStrike">
              <a:solidFill>
                <a:srgbClr val="000000"/>
              </a:solidFill>
              <a:latin typeface="Calibri"/>
            </a:endParaRPr>
          </a:p>
        </p:txBody>
      </p:sp>
      <p:sp>
        <p:nvSpPr>
          <p:cNvPr id="460" name=""/>
          <p:cNvSpPr txBox="1"/>
          <p:nvPr/>
        </p:nvSpPr>
        <p:spPr>
          <a:xfrm>
            <a:off x="6660000" y="3795840"/>
            <a:ext cx="2448000" cy="1263960"/>
          </a:xfrm>
          <a:prstGeom prst="rect">
            <a:avLst/>
          </a:prstGeom>
          <a:noFill/>
          <a:ln w="0">
            <a:noFill/>
          </a:ln>
        </p:spPr>
        <p:txBody>
          <a:bodyPr lIns="90000" rIns="90000" tIns="45000" bIns="45000" anchor="t">
            <a:noAutofit/>
          </a:bodyPr>
          <a:p>
            <a:r>
              <a:rPr b="0" lang="en-GB" sz="1600" spc="-1" strike="noStrike">
                <a:solidFill>
                  <a:srgbClr val="000000"/>
                </a:solidFill>
                <a:latin typeface="Calibri"/>
              </a:rPr>
              <a:t>(Ignore the odd units of the energy axis….</a:t>
            </a:r>
            <a:endParaRPr b="0" lang="en-GB" sz="1600" spc="-1" strike="noStrike">
              <a:latin typeface="Arial"/>
            </a:endParaRPr>
          </a:p>
          <a:p>
            <a:r>
              <a:rPr b="0" lang="en-GB" sz="1600" spc="-1" strike="noStrike">
                <a:solidFill>
                  <a:srgbClr val="000000"/>
                </a:solidFill>
                <a:latin typeface="Calibri"/>
              </a:rPr>
              <a:t>It’s expressed in terms of a normalised momenta deviation).</a:t>
            </a:r>
            <a:endParaRPr b="0" lang="en-GB" sz="1600" spc="-1" strike="noStrike">
              <a:latin typeface="Arial"/>
            </a:endParaRPr>
          </a:p>
        </p:txBody>
      </p:sp>
      <p:sp>
        <p:nvSpPr>
          <p:cNvPr id="461" name=""/>
          <p:cNvSpPr txBox="1"/>
          <p:nvPr/>
        </p:nvSpPr>
        <p:spPr>
          <a:xfrm>
            <a:off x="6696000" y="1008000"/>
            <a:ext cx="2447640" cy="1296000"/>
          </a:xfrm>
          <a:prstGeom prst="rect">
            <a:avLst/>
          </a:prstGeom>
          <a:noFill/>
          <a:ln w="0">
            <a:noFill/>
          </a:ln>
        </p:spPr>
        <p:txBody>
          <a:bodyPr lIns="90000" rIns="90000" tIns="45000" bIns="45000" anchor="t">
            <a:noAutofit/>
          </a:bodyPr>
          <a:p>
            <a:r>
              <a:rPr b="0" lang="en-GB" sz="1600" spc="-1" strike="noStrike">
                <a:solidFill>
                  <a:srgbClr val="000000"/>
                </a:solidFill>
                <a:latin typeface="Calibri"/>
              </a:rPr>
              <a:t>Each fish-shaped curve corresponds to a different value of the synchronous phase (RF settings).</a:t>
            </a:r>
            <a:endParaRPr b="0" lang="en-GB" sz="1600" spc="-1" strike="noStrike">
              <a:latin typeface="Arial"/>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2"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Buckets and bunches – LHC example</a:t>
            </a:r>
            <a:endParaRPr b="0" lang="en-GB" sz="1600" spc="-1" strike="noStrike">
              <a:solidFill>
                <a:srgbClr val="000000"/>
              </a:solidFill>
              <a:latin typeface="Calibri"/>
            </a:endParaRPr>
          </a:p>
        </p:txBody>
      </p:sp>
      <p:sp>
        <p:nvSpPr>
          <p:cNvPr id="463" name="Line 32"/>
          <p:cNvSpPr/>
          <p:nvPr/>
        </p:nvSpPr>
        <p:spPr>
          <a:xfrm flipV="1">
            <a:off x="370080" y="2889000"/>
            <a:ext cx="8212680" cy="21240"/>
          </a:xfrm>
          <a:prstGeom prst="line">
            <a:avLst/>
          </a:prstGeom>
          <a:ln w="12600">
            <a:solidFill>
              <a:srgbClr val="000000"/>
            </a:solidFill>
            <a:custDash>
              <a:ds d="400000" sp="300000"/>
            </a:custDash>
            <a:round/>
            <a:tailEnd len="med" type="triangle" w="med"/>
          </a:ln>
        </p:spPr>
        <p:style>
          <a:lnRef idx="0"/>
          <a:fillRef idx="0"/>
          <a:effectRef idx="0"/>
          <a:fontRef idx="minor"/>
        </p:style>
      </p:sp>
      <p:grpSp>
        <p:nvGrpSpPr>
          <p:cNvPr id="464" name="Group 15"/>
          <p:cNvGrpSpPr/>
          <p:nvPr/>
        </p:nvGrpSpPr>
        <p:grpSpPr>
          <a:xfrm>
            <a:off x="371520" y="1905120"/>
            <a:ext cx="1088640" cy="978120"/>
            <a:chOff x="371520" y="1905120"/>
            <a:chExt cx="1088640" cy="978120"/>
          </a:xfrm>
        </p:grpSpPr>
        <p:sp>
          <p:nvSpPr>
            <p:cNvPr id="465" name="Freeform 13"/>
            <p:cNvSpPr/>
            <p:nvPr/>
          </p:nvSpPr>
          <p:spPr>
            <a:xfrm>
              <a:off x="371520" y="1905120"/>
              <a:ext cx="1088640" cy="978120"/>
            </a:xfrm>
            <a:custGeom>
              <a:avLst/>
              <a:gdLst/>
              <a:ahLst/>
              <a:rect l="l" t="t" r="r" b="b"/>
              <a:pathLst>
                <a:path w="21600" h="21600">
                  <a:moveTo>
                    <a:pt x="0" y="21600"/>
                  </a:moveTo>
                  <a:cubicBezTo>
                    <a:pt x="3600" y="10800"/>
                    <a:pt x="7200" y="0"/>
                    <a:pt x="10800" y="0"/>
                  </a:cubicBezTo>
                  <a:cubicBezTo>
                    <a:pt x="14400" y="0"/>
                    <a:pt x="18000" y="10800"/>
                    <a:pt x="21600" y="21600"/>
                  </a:cubicBezTo>
                </a:path>
              </a:pathLst>
            </a:custGeom>
            <a:noFill/>
            <a:ln w="25560">
              <a:solidFill>
                <a:srgbClr val="cc3399"/>
              </a:solidFill>
              <a:round/>
            </a:ln>
          </p:spPr>
          <p:style>
            <a:lnRef idx="0"/>
            <a:fillRef idx="0"/>
            <a:effectRef idx="0"/>
            <a:fontRef idx="minor"/>
          </p:style>
        </p:sp>
        <p:sp>
          <p:nvSpPr>
            <p:cNvPr id="466" name="Rectangle 14"/>
            <p:cNvSpPr/>
            <p:nvPr/>
          </p:nvSpPr>
          <p:spPr>
            <a:xfrm>
              <a:off x="371520" y="1905120"/>
              <a:ext cx="1088640" cy="978120"/>
            </a:xfrm>
            <a:prstGeom prst="rect">
              <a:avLst/>
            </a:prstGeom>
            <a:noFill/>
            <a:ln w="0">
              <a:noFill/>
            </a:ln>
          </p:spPr>
          <p:style>
            <a:lnRef idx="0"/>
            <a:fillRef idx="0"/>
            <a:effectRef idx="0"/>
            <a:fontRef idx="minor"/>
          </p:style>
        </p:sp>
      </p:grpSp>
      <p:grpSp>
        <p:nvGrpSpPr>
          <p:cNvPr id="467" name="Group 9"/>
          <p:cNvGrpSpPr/>
          <p:nvPr/>
        </p:nvGrpSpPr>
        <p:grpSpPr>
          <a:xfrm>
            <a:off x="1439640" y="2826000"/>
            <a:ext cx="1015560" cy="971280"/>
            <a:chOff x="1439640" y="2826000"/>
            <a:chExt cx="1015560" cy="971280"/>
          </a:xfrm>
        </p:grpSpPr>
        <p:sp>
          <p:nvSpPr>
            <p:cNvPr id="468" name="Freeform 7"/>
            <p:cNvSpPr/>
            <p:nvPr/>
          </p:nvSpPr>
          <p:spPr>
            <a:xfrm rot="10800000">
              <a:off x="1439640" y="2826000"/>
              <a:ext cx="1015560" cy="971280"/>
            </a:xfrm>
            <a:custGeom>
              <a:avLst/>
              <a:gdLst/>
              <a:ahLst/>
              <a:rect l="l" t="t" r="r" b="b"/>
              <a:pathLst>
                <a:path w="21600" h="21600">
                  <a:moveTo>
                    <a:pt x="0" y="21600"/>
                  </a:moveTo>
                  <a:cubicBezTo>
                    <a:pt x="3600" y="10800"/>
                    <a:pt x="7200" y="0"/>
                    <a:pt x="10800" y="0"/>
                  </a:cubicBezTo>
                  <a:cubicBezTo>
                    <a:pt x="14400" y="0"/>
                    <a:pt x="18000" y="10800"/>
                    <a:pt x="21600" y="21600"/>
                  </a:cubicBezTo>
                </a:path>
              </a:pathLst>
            </a:custGeom>
            <a:noFill/>
            <a:ln w="25560">
              <a:solidFill>
                <a:srgbClr val="cc3399"/>
              </a:solidFill>
              <a:round/>
            </a:ln>
          </p:spPr>
          <p:style>
            <a:lnRef idx="0"/>
            <a:fillRef idx="0"/>
            <a:effectRef idx="0"/>
            <a:fontRef idx="minor"/>
          </p:style>
        </p:sp>
        <p:sp>
          <p:nvSpPr>
            <p:cNvPr id="469" name="Rectangle 8"/>
            <p:cNvSpPr/>
            <p:nvPr/>
          </p:nvSpPr>
          <p:spPr>
            <a:xfrm rot="10800000">
              <a:off x="1439640" y="2826000"/>
              <a:ext cx="1015560" cy="971280"/>
            </a:xfrm>
            <a:prstGeom prst="rect">
              <a:avLst/>
            </a:prstGeom>
            <a:noFill/>
            <a:ln w="0">
              <a:noFill/>
            </a:ln>
          </p:spPr>
          <p:style>
            <a:lnRef idx="0"/>
            <a:fillRef idx="0"/>
            <a:effectRef idx="0"/>
            <a:fontRef idx="minor"/>
          </p:style>
        </p:sp>
      </p:grpSp>
      <p:grpSp>
        <p:nvGrpSpPr>
          <p:cNvPr id="470" name="Group 15"/>
          <p:cNvGrpSpPr/>
          <p:nvPr/>
        </p:nvGrpSpPr>
        <p:grpSpPr>
          <a:xfrm>
            <a:off x="2428920" y="1909080"/>
            <a:ext cx="1088640" cy="978120"/>
            <a:chOff x="2428920" y="1909080"/>
            <a:chExt cx="1088640" cy="978120"/>
          </a:xfrm>
        </p:grpSpPr>
        <p:sp>
          <p:nvSpPr>
            <p:cNvPr id="471" name="Freeform 13"/>
            <p:cNvSpPr/>
            <p:nvPr/>
          </p:nvSpPr>
          <p:spPr>
            <a:xfrm>
              <a:off x="2428920" y="1909080"/>
              <a:ext cx="1088640" cy="978120"/>
            </a:xfrm>
            <a:custGeom>
              <a:avLst/>
              <a:gdLst/>
              <a:ahLst/>
              <a:rect l="l" t="t" r="r" b="b"/>
              <a:pathLst>
                <a:path w="21600" h="21600">
                  <a:moveTo>
                    <a:pt x="0" y="21600"/>
                  </a:moveTo>
                  <a:cubicBezTo>
                    <a:pt x="3600" y="10800"/>
                    <a:pt x="7200" y="0"/>
                    <a:pt x="10800" y="0"/>
                  </a:cubicBezTo>
                  <a:cubicBezTo>
                    <a:pt x="14400" y="0"/>
                    <a:pt x="18000" y="10800"/>
                    <a:pt x="21600" y="21600"/>
                  </a:cubicBezTo>
                </a:path>
              </a:pathLst>
            </a:custGeom>
            <a:noFill/>
            <a:ln w="25560">
              <a:solidFill>
                <a:srgbClr val="cc3399"/>
              </a:solidFill>
              <a:round/>
            </a:ln>
          </p:spPr>
          <p:style>
            <a:lnRef idx="0"/>
            <a:fillRef idx="0"/>
            <a:effectRef idx="0"/>
            <a:fontRef idx="minor"/>
          </p:style>
        </p:sp>
        <p:sp>
          <p:nvSpPr>
            <p:cNvPr id="472" name="Rectangle 14"/>
            <p:cNvSpPr/>
            <p:nvPr/>
          </p:nvSpPr>
          <p:spPr>
            <a:xfrm>
              <a:off x="2428920" y="1909080"/>
              <a:ext cx="1088640" cy="978120"/>
            </a:xfrm>
            <a:prstGeom prst="rect">
              <a:avLst/>
            </a:prstGeom>
            <a:noFill/>
            <a:ln w="0">
              <a:noFill/>
            </a:ln>
          </p:spPr>
          <p:style>
            <a:lnRef idx="0"/>
            <a:fillRef idx="0"/>
            <a:effectRef idx="0"/>
            <a:fontRef idx="minor"/>
          </p:style>
        </p:sp>
      </p:grpSp>
      <p:grpSp>
        <p:nvGrpSpPr>
          <p:cNvPr id="473" name="Group 9"/>
          <p:cNvGrpSpPr/>
          <p:nvPr/>
        </p:nvGrpSpPr>
        <p:grpSpPr>
          <a:xfrm>
            <a:off x="3497040" y="2830320"/>
            <a:ext cx="1015560" cy="971280"/>
            <a:chOff x="3497040" y="2830320"/>
            <a:chExt cx="1015560" cy="971280"/>
          </a:xfrm>
        </p:grpSpPr>
        <p:sp>
          <p:nvSpPr>
            <p:cNvPr id="474" name="Freeform 7"/>
            <p:cNvSpPr/>
            <p:nvPr/>
          </p:nvSpPr>
          <p:spPr>
            <a:xfrm rot="10800000">
              <a:off x="3497040" y="2830320"/>
              <a:ext cx="1015560" cy="971280"/>
            </a:xfrm>
            <a:custGeom>
              <a:avLst/>
              <a:gdLst/>
              <a:ahLst/>
              <a:rect l="l" t="t" r="r" b="b"/>
              <a:pathLst>
                <a:path w="21600" h="21600">
                  <a:moveTo>
                    <a:pt x="0" y="21600"/>
                  </a:moveTo>
                  <a:cubicBezTo>
                    <a:pt x="3600" y="10800"/>
                    <a:pt x="7200" y="0"/>
                    <a:pt x="10800" y="0"/>
                  </a:cubicBezTo>
                  <a:cubicBezTo>
                    <a:pt x="14400" y="0"/>
                    <a:pt x="18000" y="10800"/>
                    <a:pt x="21600" y="21600"/>
                  </a:cubicBezTo>
                </a:path>
              </a:pathLst>
            </a:custGeom>
            <a:noFill/>
            <a:ln w="25560">
              <a:solidFill>
                <a:srgbClr val="cc3399"/>
              </a:solidFill>
              <a:round/>
            </a:ln>
          </p:spPr>
          <p:style>
            <a:lnRef idx="0"/>
            <a:fillRef idx="0"/>
            <a:effectRef idx="0"/>
            <a:fontRef idx="minor"/>
          </p:style>
        </p:sp>
        <p:sp>
          <p:nvSpPr>
            <p:cNvPr id="475" name="Rectangle 8"/>
            <p:cNvSpPr/>
            <p:nvPr/>
          </p:nvSpPr>
          <p:spPr>
            <a:xfrm rot="10800000">
              <a:off x="3497040" y="2830320"/>
              <a:ext cx="1015560" cy="971280"/>
            </a:xfrm>
            <a:prstGeom prst="rect">
              <a:avLst/>
            </a:prstGeom>
            <a:noFill/>
            <a:ln w="0">
              <a:noFill/>
            </a:ln>
          </p:spPr>
          <p:style>
            <a:lnRef idx="0"/>
            <a:fillRef idx="0"/>
            <a:effectRef idx="0"/>
            <a:fontRef idx="minor"/>
          </p:style>
        </p:sp>
      </p:grpSp>
      <p:grpSp>
        <p:nvGrpSpPr>
          <p:cNvPr id="476" name="Group 15"/>
          <p:cNvGrpSpPr/>
          <p:nvPr/>
        </p:nvGrpSpPr>
        <p:grpSpPr>
          <a:xfrm>
            <a:off x="5085360" y="1930320"/>
            <a:ext cx="1088640" cy="978120"/>
            <a:chOff x="5085360" y="1930320"/>
            <a:chExt cx="1088640" cy="978120"/>
          </a:xfrm>
        </p:grpSpPr>
        <p:sp>
          <p:nvSpPr>
            <p:cNvPr id="477" name="Freeform 13"/>
            <p:cNvSpPr/>
            <p:nvPr/>
          </p:nvSpPr>
          <p:spPr>
            <a:xfrm>
              <a:off x="5085360" y="1930320"/>
              <a:ext cx="1088640" cy="978120"/>
            </a:xfrm>
            <a:custGeom>
              <a:avLst/>
              <a:gdLst/>
              <a:ahLst/>
              <a:rect l="l" t="t" r="r" b="b"/>
              <a:pathLst>
                <a:path w="21600" h="21600">
                  <a:moveTo>
                    <a:pt x="0" y="21600"/>
                  </a:moveTo>
                  <a:cubicBezTo>
                    <a:pt x="3600" y="10800"/>
                    <a:pt x="7200" y="0"/>
                    <a:pt x="10800" y="0"/>
                  </a:cubicBezTo>
                  <a:cubicBezTo>
                    <a:pt x="14400" y="0"/>
                    <a:pt x="18000" y="10800"/>
                    <a:pt x="21600" y="21600"/>
                  </a:cubicBezTo>
                </a:path>
              </a:pathLst>
            </a:custGeom>
            <a:noFill/>
            <a:ln w="25560">
              <a:solidFill>
                <a:srgbClr val="cc3399"/>
              </a:solidFill>
              <a:round/>
            </a:ln>
          </p:spPr>
          <p:style>
            <a:lnRef idx="0"/>
            <a:fillRef idx="0"/>
            <a:effectRef idx="0"/>
            <a:fontRef idx="minor"/>
          </p:style>
        </p:sp>
        <p:sp>
          <p:nvSpPr>
            <p:cNvPr id="478" name="Rectangle 14"/>
            <p:cNvSpPr/>
            <p:nvPr/>
          </p:nvSpPr>
          <p:spPr>
            <a:xfrm>
              <a:off x="5085360" y="1930320"/>
              <a:ext cx="1088640" cy="978120"/>
            </a:xfrm>
            <a:prstGeom prst="rect">
              <a:avLst/>
            </a:prstGeom>
            <a:noFill/>
            <a:ln w="0">
              <a:noFill/>
            </a:ln>
          </p:spPr>
          <p:style>
            <a:lnRef idx="0"/>
            <a:fillRef idx="0"/>
            <a:effectRef idx="0"/>
            <a:fontRef idx="minor"/>
          </p:style>
        </p:sp>
      </p:grpSp>
      <p:grpSp>
        <p:nvGrpSpPr>
          <p:cNvPr id="479" name="Group 9"/>
          <p:cNvGrpSpPr/>
          <p:nvPr/>
        </p:nvGrpSpPr>
        <p:grpSpPr>
          <a:xfrm>
            <a:off x="6153480" y="2851560"/>
            <a:ext cx="1015560" cy="971280"/>
            <a:chOff x="6153480" y="2851560"/>
            <a:chExt cx="1015560" cy="971280"/>
          </a:xfrm>
        </p:grpSpPr>
        <p:sp>
          <p:nvSpPr>
            <p:cNvPr id="480" name="Freeform 7"/>
            <p:cNvSpPr/>
            <p:nvPr/>
          </p:nvSpPr>
          <p:spPr>
            <a:xfrm rot="10800000">
              <a:off x="6153480" y="2851560"/>
              <a:ext cx="1015560" cy="971280"/>
            </a:xfrm>
            <a:custGeom>
              <a:avLst/>
              <a:gdLst/>
              <a:ahLst/>
              <a:rect l="l" t="t" r="r" b="b"/>
              <a:pathLst>
                <a:path w="21600" h="21600">
                  <a:moveTo>
                    <a:pt x="0" y="21600"/>
                  </a:moveTo>
                  <a:cubicBezTo>
                    <a:pt x="3600" y="10800"/>
                    <a:pt x="7200" y="0"/>
                    <a:pt x="10800" y="0"/>
                  </a:cubicBezTo>
                  <a:cubicBezTo>
                    <a:pt x="14400" y="0"/>
                    <a:pt x="18000" y="10800"/>
                    <a:pt x="21600" y="21600"/>
                  </a:cubicBezTo>
                </a:path>
              </a:pathLst>
            </a:custGeom>
            <a:noFill/>
            <a:ln w="25560">
              <a:solidFill>
                <a:srgbClr val="cc3399"/>
              </a:solidFill>
              <a:round/>
            </a:ln>
          </p:spPr>
          <p:style>
            <a:lnRef idx="0"/>
            <a:fillRef idx="0"/>
            <a:effectRef idx="0"/>
            <a:fontRef idx="minor"/>
          </p:style>
        </p:sp>
        <p:sp>
          <p:nvSpPr>
            <p:cNvPr id="481" name="Rectangle 8"/>
            <p:cNvSpPr/>
            <p:nvPr/>
          </p:nvSpPr>
          <p:spPr>
            <a:xfrm rot="10800000">
              <a:off x="6153480" y="2851560"/>
              <a:ext cx="1015560" cy="971280"/>
            </a:xfrm>
            <a:prstGeom prst="rect">
              <a:avLst/>
            </a:prstGeom>
            <a:noFill/>
            <a:ln w="0">
              <a:noFill/>
            </a:ln>
          </p:spPr>
          <p:style>
            <a:lnRef idx="0"/>
            <a:fillRef idx="0"/>
            <a:effectRef idx="0"/>
            <a:fontRef idx="minor"/>
          </p:style>
        </p:sp>
      </p:grpSp>
      <p:grpSp>
        <p:nvGrpSpPr>
          <p:cNvPr id="482" name="Group 15"/>
          <p:cNvGrpSpPr/>
          <p:nvPr/>
        </p:nvGrpSpPr>
        <p:grpSpPr>
          <a:xfrm>
            <a:off x="7142760" y="1934640"/>
            <a:ext cx="1088640" cy="978120"/>
            <a:chOff x="7142760" y="1934640"/>
            <a:chExt cx="1088640" cy="978120"/>
          </a:xfrm>
        </p:grpSpPr>
        <p:sp>
          <p:nvSpPr>
            <p:cNvPr id="483" name="Freeform 13"/>
            <p:cNvSpPr/>
            <p:nvPr/>
          </p:nvSpPr>
          <p:spPr>
            <a:xfrm>
              <a:off x="7142760" y="1934640"/>
              <a:ext cx="1088640" cy="978120"/>
            </a:xfrm>
            <a:custGeom>
              <a:avLst/>
              <a:gdLst/>
              <a:ahLst/>
              <a:rect l="l" t="t" r="r" b="b"/>
              <a:pathLst>
                <a:path w="21600" h="21600">
                  <a:moveTo>
                    <a:pt x="0" y="21600"/>
                  </a:moveTo>
                  <a:cubicBezTo>
                    <a:pt x="3600" y="10800"/>
                    <a:pt x="7200" y="0"/>
                    <a:pt x="10800" y="0"/>
                  </a:cubicBezTo>
                  <a:cubicBezTo>
                    <a:pt x="14400" y="0"/>
                    <a:pt x="18000" y="10800"/>
                    <a:pt x="21600" y="21600"/>
                  </a:cubicBezTo>
                </a:path>
              </a:pathLst>
            </a:custGeom>
            <a:noFill/>
            <a:ln w="25560">
              <a:solidFill>
                <a:srgbClr val="cc3399"/>
              </a:solidFill>
              <a:round/>
            </a:ln>
          </p:spPr>
          <p:style>
            <a:lnRef idx="0"/>
            <a:fillRef idx="0"/>
            <a:effectRef idx="0"/>
            <a:fontRef idx="minor"/>
          </p:style>
        </p:sp>
        <p:sp>
          <p:nvSpPr>
            <p:cNvPr id="484" name="Rectangle 14"/>
            <p:cNvSpPr/>
            <p:nvPr/>
          </p:nvSpPr>
          <p:spPr>
            <a:xfrm>
              <a:off x="7142760" y="1934640"/>
              <a:ext cx="1088640" cy="978120"/>
            </a:xfrm>
            <a:prstGeom prst="rect">
              <a:avLst/>
            </a:prstGeom>
            <a:noFill/>
            <a:ln w="0">
              <a:noFill/>
            </a:ln>
          </p:spPr>
          <p:style>
            <a:lnRef idx="0"/>
            <a:fillRef idx="0"/>
            <a:effectRef idx="0"/>
            <a:fontRef idx="minor"/>
          </p:style>
        </p:sp>
      </p:grpSp>
      <p:grpSp>
        <p:nvGrpSpPr>
          <p:cNvPr id="485" name="Group 9"/>
          <p:cNvGrpSpPr/>
          <p:nvPr/>
        </p:nvGrpSpPr>
        <p:grpSpPr>
          <a:xfrm>
            <a:off x="8210880" y="2855520"/>
            <a:ext cx="1015560" cy="971280"/>
            <a:chOff x="8210880" y="2855520"/>
            <a:chExt cx="1015560" cy="971280"/>
          </a:xfrm>
        </p:grpSpPr>
        <p:sp>
          <p:nvSpPr>
            <p:cNvPr id="486" name="Freeform 7"/>
            <p:cNvSpPr/>
            <p:nvPr/>
          </p:nvSpPr>
          <p:spPr>
            <a:xfrm rot="10800000">
              <a:off x="8210880" y="2855520"/>
              <a:ext cx="1015560" cy="971280"/>
            </a:xfrm>
            <a:custGeom>
              <a:avLst/>
              <a:gdLst/>
              <a:ahLst/>
              <a:rect l="l" t="t" r="r" b="b"/>
              <a:pathLst>
                <a:path w="21600" h="21600">
                  <a:moveTo>
                    <a:pt x="0" y="21600"/>
                  </a:moveTo>
                  <a:cubicBezTo>
                    <a:pt x="3600" y="10800"/>
                    <a:pt x="7200" y="0"/>
                    <a:pt x="10800" y="0"/>
                  </a:cubicBezTo>
                  <a:cubicBezTo>
                    <a:pt x="14400" y="0"/>
                    <a:pt x="18000" y="10800"/>
                    <a:pt x="21600" y="21600"/>
                  </a:cubicBezTo>
                </a:path>
              </a:pathLst>
            </a:custGeom>
            <a:noFill/>
            <a:ln w="25560">
              <a:solidFill>
                <a:srgbClr val="cc3399"/>
              </a:solidFill>
              <a:round/>
            </a:ln>
          </p:spPr>
          <p:style>
            <a:lnRef idx="0"/>
            <a:fillRef idx="0"/>
            <a:effectRef idx="0"/>
            <a:fontRef idx="minor"/>
          </p:style>
        </p:sp>
        <p:sp>
          <p:nvSpPr>
            <p:cNvPr id="487" name="Rectangle 8"/>
            <p:cNvSpPr/>
            <p:nvPr/>
          </p:nvSpPr>
          <p:spPr>
            <a:xfrm rot="10800000">
              <a:off x="8210880" y="2855520"/>
              <a:ext cx="1015560" cy="971280"/>
            </a:xfrm>
            <a:prstGeom prst="rect">
              <a:avLst/>
            </a:prstGeom>
            <a:noFill/>
            <a:ln w="0">
              <a:noFill/>
            </a:ln>
          </p:spPr>
          <p:style>
            <a:lnRef idx="0"/>
            <a:fillRef idx="0"/>
            <a:effectRef idx="0"/>
            <a:fontRef idx="minor"/>
          </p:style>
        </p:sp>
      </p:grpSp>
      <p:sp>
        <p:nvSpPr>
          <p:cNvPr id="488" name="Line 11"/>
          <p:cNvSpPr/>
          <p:nvPr/>
        </p:nvSpPr>
        <p:spPr>
          <a:xfrm flipH="1">
            <a:off x="4452840" y="2186280"/>
            <a:ext cx="422280" cy="1374840"/>
          </a:xfrm>
          <a:prstGeom prst="line">
            <a:avLst/>
          </a:prstGeom>
          <a:ln w="25560">
            <a:solidFill>
              <a:srgbClr val="000000"/>
            </a:solidFill>
            <a:round/>
          </a:ln>
        </p:spPr>
        <p:style>
          <a:lnRef idx="0"/>
          <a:fillRef idx="0"/>
          <a:effectRef idx="0"/>
          <a:fontRef idx="minor"/>
        </p:style>
      </p:sp>
      <p:sp>
        <p:nvSpPr>
          <p:cNvPr id="489" name="Line 12"/>
          <p:cNvSpPr/>
          <p:nvPr/>
        </p:nvSpPr>
        <p:spPr>
          <a:xfrm flipH="1">
            <a:off x="4659120" y="2186280"/>
            <a:ext cx="422280" cy="1374840"/>
          </a:xfrm>
          <a:prstGeom prst="line">
            <a:avLst/>
          </a:prstGeom>
          <a:ln w="25560">
            <a:solidFill>
              <a:srgbClr val="000000"/>
            </a:solidFill>
            <a:round/>
          </a:ln>
        </p:spPr>
        <p:style>
          <a:lnRef idx="0"/>
          <a:fillRef idx="0"/>
          <a:effectRef idx="0"/>
          <a:fontRef idx="minor"/>
        </p:style>
      </p:sp>
      <p:sp>
        <p:nvSpPr>
          <p:cNvPr id="490" name="Rectangle 3"/>
          <p:cNvSpPr/>
          <p:nvPr/>
        </p:nvSpPr>
        <p:spPr>
          <a:xfrm>
            <a:off x="128520" y="1522800"/>
            <a:ext cx="1098720" cy="297000"/>
          </a:xfrm>
          <a:prstGeom prst="rect">
            <a:avLst/>
          </a:prstGeom>
          <a:noFill/>
          <a:ln w="0">
            <a:noFill/>
          </a:ln>
        </p:spPr>
        <p:style>
          <a:lnRef idx="0"/>
          <a:fillRef idx="0"/>
          <a:effectRef idx="0"/>
          <a:fontRef idx="minor"/>
        </p:style>
        <p:txBody>
          <a:bodyPr lIns="0" rIns="40680" tIns="0" bIns="0" anchor="t">
            <a:noAutofit/>
          </a:bodyPr>
          <a:p>
            <a:pPr marL="39600">
              <a:lnSpc>
                <a:spcPct val="100000"/>
              </a:lnSpc>
              <a:buNone/>
            </a:pPr>
            <a:r>
              <a:rPr b="0" lang="en-GB" sz="1400" spc="-1" strike="noStrike">
                <a:solidFill>
                  <a:srgbClr val="000000"/>
                </a:solidFill>
                <a:latin typeface="Arial"/>
                <a:ea typeface="ＭＳ Ｐゴシック"/>
              </a:rPr>
              <a:t>RF Voltage</a:t>
            </a:r>
            <a:endParaRPr b="0" lang="en-GB" sz="1400" spc="-1" strike="noStrike">
              <a:latin typeface="Arial"/>
            </a:endParaRPr>
          </a:p>
        </p:txBody>
      </p:sp>
      <p:sp>
        <p:nvSpPr>
          <p:cNvPr id="491" name="Line 34"/>
          <p:cNvSpPr/>
          <p:nvPr/>
        </p:nvSpPr>
        <p:spPr>
          <a:xfrm flipH="1" flipV="1">
            <a:off x="370080" y="1682640"/>
            <a:ext cx="13320" cy="2355840"/>
          </a:xfrm>
          <a:prstGeom prst="line">
            <a:avLst/>
          </a:prstGeom>
          <a:ln w="25560">
            <a:solidFill>
              <a:srgbClr val="000000"/>
            </a:solidFill>
            <a:round/>
            <a:tailEnd len="med" type="triangle" w="med"/>
          </a:ln>
        </p:spPr>
        <p:style>
          <a:lnRef idx="0"/>
          <a:fillRef idx="0"/>
          <a:effectRef idx="0"/>
          <a:fontRef idx="minor"/>
        </p:style>
      </p:sp>
      <p:sp>
        <p:nvSpPr>
          <p:cNvPr id="492" name="Oval 36"/>
          <p:cNvSpPr/>
          <p:nvPr/>
        </p:nvSpPr>
        <p:spPr>
          <a:xfrm>
            <a:off x="1386000" y="2833560"/>
            <a:ext cx="139320" cy="166320"/>
          </a:xfrm>
          <a:prstGeom prst="ellipse">
            <a:avLst/>
          </a:prstGeom>
          <a:solidFill>
            <a:srgbClr val="0000ff"/>
          </a:solidFill>
          <a:ln w="12600">
            <a:solidFill>
              <a:srgbClr val="0000ff"/>
            </a:solidFill>
            <a:round/>
          </a:ln>
        </p:spPr>
        <p:style>
          <a:lnRef idx="0"/>
          <a:fillRef idx="0"/>
          <a:effectRef idx="0"/>
          <a:fontRef idx="minor"/>
        </p:style>
      </p:sp>
      <p:sp>
        <p:nvSpPr>
          <p:cNvPr id="493" name="Rectangle 37"/>
          <p:cNvSpPr/>
          <p:nvPr/>
        </p:nvSpPr>
        <p:spPr>
          <a:xfrm>
            <a:off x="1819440" y="3524400"/>
            <a:ext cx="97920" cy="118800"/>
          </a:xfrm>
          <a:prstGeom prst="rect">
            <a:avLst/>
          </a:prstGeom>
          <a:noFill/>
          <a:ln w="0">
            <a:noFill/>
          </a:ln>
        </p:spPr>
        <p:style>
          <a:lnRef idx="0"/>
          <a:fillRef idx="0"/>
          <a:effectRef idx="0"/>
          <a:fontRef idx="minor"/>
        </p:style>
      </p:sp>
      <p:sp>
        <p:nvSpPr>
          <p:cNvPr id="494" name="Oval 38"/>
          <p:cNvSpPr/>
          <p:nvPr/>
        </p:nvSpPr>
        <p:spPr>
          <a:xfrm>
            <a:off x="1136520" y="2129760"/>
            <a:ext cx="139320" cy="164880"/>
          </a:xfrm>
          <a:prstGeom prst="ellipse">
            <a:avLst/>
          </a:prstGeom>
          <a:solidFill>
            <a:srgbClr val="0000ff"/>
          </a:solidFill>
          <a:ln w="12600">
            <a:solidFill>
              <a:srgbClr val="0000ff"/>
            </a:solidFill>
            <a:round/>
          </a:ln>
        </p:spPr>
        <p:style>
          <a:lnRef idx="0"/>
          <a:fillRef idx="0"/>
          <a:effectRef idx="0"/>
          <a:fontRef idx="minor"/>
        </p:style>
      </p:sp>
      <p:sp>
        <p:nvSpPr>
          <p:cNvPr id="495" name="Rectangle 39"/>
          <p:cNvSpPr/>
          <p:nvPr/>
        </p:nvSpPr>
        <p:spPr>
          <a:xfrm>
            <a:off x="1506600" y="2746440"/>
            <a:ext cx="97920" cy="117000"/>
          </a:xfrm>
          <a:prstGeom prst="rect">
            <a:avLst/>
          </a:prstGeom>
          <a:noFill/>
          <a:ln w="0">
            <a:noFill/>
          </a:ln>
        </p:spPr>
        <p:style>
          <a:lnRef idx="0"/>
          <a:fillRef idx="0"/>
          <a:effectRef idx="0"/>
          <a:fontRef idx="minor"/>
        </p:style>
      </p:sp>
      <p:sp>
        <p:nvSpPr>
          <p:cNvPr id="496" name="Oval 40"/>
          <p:cNvSpPr/>
          <p:nvPr/>
        </p:nvSpPr>
        <p:spPr>
          <a:xfrm>
            <a:off x="1567440" y="3282840"/>
            <a:ext cx="137880" cy="166320"/>
          </a:xfrm>
          <a:prstGeom prst="ellipse">
            <a:avLst/>
          </a:prstGeom>
          <a:solidFill>
            <a:srgbClr val="0000ff"/>
          </a:solidFill>
          <a:ln w="12600">
            <a:solidFill>
              <a:srgbClr val="0000ff"/>
            </a:solidFill>
            <a:round/>
          </a:ln>
        </p:spPr>
        <p:style>
          <a:lnRef idx="0"/>
          <a:fillRef idx="0"/>
          <a:effectRef idx="0"/>
          <a:fontRef idx="minor"/>
        </p:style>
      </p:sp>
      <p:sp>
        <p:nvSpPr>
          <p:cNvPr id="497" name="Rectangle 41"/>
          <p:cNvSpPr/>
          <p:nvPr/>
        </p:nvSpPr>
        <p:spPr>
          <a:xfrm>
            <a:off x="2170080" y="4260960"/>
            <a:ext cx="96480" cy="115560"/>
          </a:xfrm>
          <a:prstGeom prst="rect">
            <a:avLst/>
          </a:prstGeom>
          <a:noFill/>
          <a:ln w="0">
            <a:noFill/>
          </a:ln>
        </p:spPr>
        <p:style>
          <a:lnRef idx="0"/>
          <a:fillRef idx="0"/>
          <a:effectRef idx="0"/>
          <a:fontRef idx="minor"/>
        </p:style>
      </p:sp>
      <p:sp>
        <p:nvSpPr>
          <p:cNvPr id="498" name="Line 42"/>
          <p:cNvSpPr/>
          <p:nvPr/>
        </p:nvSpPr>
        <p:spPr>
          <a:xfrm flipV="1">
            <a:off x="1261440" y="2561040"/>
            <a:ext cx="368280" cy="744120"/>
          </a:xfrm>
          <a:prstGeom prst="line">
            <a:avLst/>
          </a:prstGeom>
          <a:ln w="12600">
            <a:solidFill>
              <a:srgbClr val="0000ff"/>
            </a:solidFill>
            <a:custDash>
              <a:ds d="100000" sp="300000"/>
              <a:ds d="400000" sp="300000"/>
            </a:custDash>
            <a:round/>
            <a:headEnd len="med" type="triangle" w="med"/>
            <a:tailEnd len="med" type="triangle" w="med"/>
          </a:ln>
        </p:spPr>
        <p:style>
          <a:lnRef idx="0"/>
          <a:fillRef idx="0"/>
          <a:effectRef idx="0"/>
          <a:fontRef idx="minor"/>
        </p:style>
      </p:sp>
      <p:sp>
        <p:nvSpPr>
          <p:cNvPr id="499" name="Line 44"/>
          <p:cNvSpPr/>
          <p:nvPr/>
        </p:nvSpPr>
        <p:spPr>
          <a:xfrm flipH="1">
            <a:off x="1439280" y="2084760"/>
            <a:ext cx="285480" cy="423360"/>
          </a:xfrm>
          <a:prstGeom prst="line">
            <a:avLst/>
          </a:prstGeom>
          <a:ln w="12600">
            <a:solidFill>
              <a:srgbClr val="0000ff"/>
            </a:solidFill>
            <a:round/>
            <a:tailEnd len="med" type="arrow" w="med"/>
          </a:ln>
        </p:spPr>
        <p:style>
          <a:lnRef idx="0"/>
          <a:fillRef idx="0"/>
          <a:effectRef idx="0"/>
          <a:fontRef idx="minor"/>
        </p:style>
      </p:sp>
      <p:sp>
        <p:nvSpPr>
          <p:cNvPr id="500" name="Rectangle 43"/>
          <p:cNvSpPr/>
          <p:nvPr/>
        </p:nvSpPr>
        <p:spPr>
          <a:xfrm>
            <a:off x="1639800" y="1341000"/>
            <a:ext cx="1481760" cy="881280"/>
          </a:xfrm>
          <a:prstGeom prst="rect">
            <a:avLst/>
          </a:prstGeom>
          <a:noFill/>
          <a:ln w="12600">
            <a:noFill/>
          </a:ln>
        </p:spPr>
        <p:style>
          <a:lnRef idx="0"/>
          <a:fillRef idx="0"/>
          <a:effectRef idx="0"/>
          <a:fontRef idx="minor"/>
        </p:style>
        <p:txBody>
          <a:bodyPr lIns="0" rIns="40680" tIns="0" bIns="0" anchor="t">
            <a:noAutofit/>
          </a:bodyPr>
          <a:p>
            <a:pPr marL="39600">
              <a:lnSpc>
                <a:spcPct val="100000"/>
              </a:lnSpc>
              <a:buNone/>
            </a:pPr>
            <a:r>
              <a:rPr b="1" lang="en-GB" sz="1200" spc="-1" strike="noStrike">
                <a:solidFill>
                  <a:srgbClr val="0000ff"/>
                </a:solidFill>
                <a:latin typeface="Arial"/>
                <a:ea typeface="ＭＳ Ｐゴシック"/>
              </a:rPr>
              <a:t>The particles oscillate back and forth in phase/energy</a:t>
            </a:r>
            <a:endParaRPr b="0" lang="en-GB" sz="1200" spc="-1" strike="noStrike">
              <a:latin typeface="Arial"/>
            </a:endParaRPr>
          </a:p>
        </p:txBody>
      </p:sp>
      <p:sp>
        <p:nvSpPr>
          <p:cNvPr id="501" name="Line 32"/>
          <p:cNvSpPr/>
          <p:nvPr/>
        </p:nvSpPr>
        <p:spPr>
          <a:xfrm flipV="1">
            <a:off x="385200" y="5274720"/>
            <a:ext cx="8212680" cy="20880"/>
          </a:xfrm>
          <a:prstGeom prst="line">
            <a:avLst/>
          </a:prstGeom>
          <a:ln w="12600">
            <a:solidFill>
              <a:srgbClr val="000000"/>
            </a:solidFill>
            <a:custDash>
              <a:ds d="400000" sp="300000"/>
            </a:custDash>
            <a:round/>
            <a:tailEnd len="med" type="triangle" w="med"/>
          </a:ln>
        </p:spPr>
        <p:style>
          <a:lnRef idx="0"/>
          <a:fillRef idx="0"/>
          <a:effectRef idx="0"/>
          <a:fontRef idx="minor"/>
        </p:style>
      </p:sp>
      <p:sp>
        <p:nvSpPr>
          <p:cNvPr id="502" name="Line 34"/>
          <p:cNvSpPr/>
          <p:nvPr/>
        </p:nvSpPr>
        <p:spPr>
          <a:xfrm flipH="1" flipV="1">
            <a:off x="385200" y="4068000"/>
            <a:ext cx="12960" cy="2355840"/>
          </a:xfrm>
          <a:prstGeom prst="line">
            <a:avLst/>
          </a:prstGeom>
          <a:ln w="25560">
            <a:solidFill>
              <a:srgbClr val="000000"/>
            </a:solidFill>
            <a:round/>
            <a:tailEnd len="med" type="triangle" w="med"/>
          </a:ln>
        </p:spPr>
        <p:style>
          <a:lnRef idx="0"/>
          <a:fillRef idx="0"/>
          <a:effectRef idx="0"/>
          <a:fontRef idx="minor"/>
        </p:style>
      </p:sp>
      <p:sp>
        <p:nvSpPr>
          <p:cNvPr id="503" name="Freeform 49"/>
          <p:cNvSpPr/>
          <p:nvPr/>
        </p:nvSpPr>
        <p:spPr>
          <a:xfrm>
            <a:off x="444600" y="4661280"/>
            <a:ext cx="1915200" cy="599760"/>
          </a:xfrm>
          <a:custGeom>
            <a:avLst/>
            <a:gdLst/>
            <a:ahLst/>
            <a:rect l="l" t="t" r="r" b="b"/>
            <a:pathLst>
              <a:path w="21600" h="21600">
                <a:moveTo>
                  <a:pt x="0" y="21600"/>
                </a:moveTo>
                <a:cubicBezTo>
                  <a:pt x="3420" y="10800"/>
                  <a:pt x="6840" y="0"/>
                  <a:pt x="10440" y="0"/>
                </a:cubicBezTo>
                <a:cubicBezTo>
                  <a:pt x="14040" y="0"/>
                  <a:pt x="19740" y="18000"/>
                  <a:pt x="21600" y="21600"/>
                </a:cubicBezTo>
              </a:path>
            </a:pathLst>
          </a:custGeom>
          <a:noFill/>
          <a:ln w="25560">
            <a:solidFill>
              <a:srgbClr val="009999"/>
            </a:solidFill>
            <a:custDash>
              <a:ds d="400000" sp="300000"/>
            </a:custDash>
            <a:round/>
          </a:ln>
        </p:spPr>
        <p:style>
          <a:lnRef idx="0"/>
          <a:fillRef idx="0"/>
          <a:effectRef idx="0"/>
          <a:fontRef idx="minor"/>
        </p:style>
      </p:sp>
      <p:sp>
        <p:nvSpPr>
          <p:cNvPr id="504" name="Freeform 49"/>
          <p:cNvSpPr/>
          <p:nvPr/>
        </p:nvSpPr>
        <p:spPr>
          <a:xfrm>
            <a:off x="2353680" y="4676400"/>
            <a:ext cx="1915200" cy="599760"/>
          </a:xfrm>
          <a:custGeom>
            <a:avLst/>
            <a:gdLst/>
            <a:ahLst/>
            <a:rect l="l" t="t" r="r" b="b"/>
            <a:pathLst>
              <a:path w="21600" h="21600">
                <a:moveTo>
                  <a:pt x="0" y="21600"/>
                </a:moveTo>
                <a:cubicBezTo>
                  <a:pt x="3420" y="10800"/>
                  <a:pt x="6840" y="0"/>
                  <a:pt x="10440" y="0"/>
                </a:cubicBezTo>
                <a:cubicBezTo>
                  <a:pt x="14040" y="0"/>
                  <a:pt x="19740" y="18000"/>
                  <a:pt x="21600" y="21600"/>
                </a:cubicBezTo>
              </a:path>
            </a:pathLst>
          </a:custGeom>
          <a:noFill/>
          <a:ln w="25560">
            <a:solidFill>
              <a:srgbClr val="009999"/>
            </a:solidFill>
            <a:custDash>
              <a:ds d="400000" sp="300000"/>
            </a:custDash>
            <a:round/>
          </a:ln>
        </p:spPr>
        <p:style>
          <a:lnRef idx="0"/>
          <a:fillRef idx="0"/>
          <a:effectRef idx="0"/>
          <a:fontRef idx="minor"/>
        </p:style>
      </p:sp>
      <p:sp>
        <p:nvSpPr>
          <p:cNvPr id="505" name="Freeform 49"/>
          <p:cNvSpPr/>
          <p:nvPr/>
        </p:nvSpPr>
        <p:spPr>
          <a:xfrm>
            <a:off x="4813200" y="4659480"/>
            <a:ext cx="1832760" cy="600120"/>
          </a:xfrm>
          <a:custGeom>
            <a:avLst/>
            <a:gdLst/>
            <a:ahLst/>
            <a:rect l="l" t="t" r="r" b="b"/>
            <a:pathLst>
              <a:path w="21600" h="21600">
                <a:moveTo>
                  <a:pt x="0" y="21600"/>
                </a:moveTo>
                <a:cubicBezTo>
                  <a:pt x="3420" y="10800"/>
                  <a:pt x="6840" y="0"/>
                  <a:pt x="10440" y="0"/>
                </a:cubicBezTo>
                <a:cubicBezTo>
                  <a:pt x="14040" y="0"/>
                  <a:pt x="19740" y="18000"/>
                  <a:pt x="21600" y="21600"/>
                </a:cubicBezTo>
              </a:path>
            </a:pathLst>
          </a:custGeom>
          <a:noFill/>
          <a:ln w="25560">
            <a:solidFill>
              <a:srgbClr val="009999"/>
            </a:solidFill>
            <a:custDash>
              <a:ds d="400000" sp="300000"/>
            </a:custDash>
            <a:round/>
          </a:ln>
        </p:spPr>
        <p:style>
          <a:lnRef idx="0"/>
          <a:fillRef idx="0"/>
          <a:effectRef idx="0"/>
          <a:fontRef idx="minor"/>
        </p:style>
      </p:sp>
      <p:sp>
        <p:nvSpPr>
          <p:cNvPr id="506" name="Freeform 49"/>
          <p:cNvSpPr/>
          <p:nvPr/>
        </p:nvSpPr>
        <p:spPr>
          <a:xfrm>
            <a:off x="6665400" y="4669920"/>
            <a:ext cx="1915200" cy="599760"/>
          </a:xfrm>
          <a:custGeom>
            <a:avLst/>
            <a:gdLst/>
            <a:ahLst/>
            <a:rect l="l" t="t" r="r" b="b"/>
            <a:pathLst>
              <a:path w="21600" h="21600">
                <a:moveTo>
                  <a:pt x="0" y="21600"/>
                </a:moveTo>
                <a:cubicBezTo>
                  <a:pt x="3420" y="10800"/>
                  <a:pt x="6840" y="0"/>
                  <a:pt x="10440" y="0"/>
                </a:cubicBezTo>
                <a:cubicBezTo>
                  <a:pt x="14040" y="0"/>
                  <a:pt x="19740" y="18000"/>
                  <a:pt x="21600" y="21600"/>
                </a:cubicBezTo>
              </a:path>
            </a:pathLst>
          </a:custGeom>
          <a:noFill/>
          <a:ln w="25560">
            <a:solidFill>
              <a:srgbClr val="009999"/>
            </a:solidFill>
            <a:custDash>
              <a:ds d="400000" sp="300000"/>
            </a:custDash>
            <a:round/>
          </a:ln>
        </p:spPr>
        <p:style>
          <a:lnRef idx="0"/>
          <a:fillRef idx="0"/>
          <a:effectRef idx="0"/>
          <a:fontRef idx="minor"/>
        </p:style>
      </p:sp>
      <p:sp>
        <p:nvSpPr>
          <p:cNvPr id="507" name="Freeform 46"/>
          <p:cNvSpPr/>
          <p:nvPr/>
        </p:nvSpPr>
        <p:spPr>
          <a:xfrm rot="10800000">
            <a:off x="391320" y="5321160"/>
            <a:ext cx="1905120" cy="596520"/>
          </a:xfrm>
          <a:custGeom>
            <a:avLst/>
            <a:gdLst/>
            <a:ahLst/>
            <a:rect l="l" t="t" r="r" b="b"/>
            <a:pathLst>
              <a:path w="21600" h="21600">
                <a:moveTo>
                  <a:pt x="0" y="21600"/>
                </a:moveTo>
                <a:cubicBezTo>
                  <a:pt x="3420" y="10743"/>
                  <a:pt x="7328" y="0"/>
                  <a:pt x="10928" y="0"/>
                </a:cubicBezTo>
                <a:cubicBezTo>
                  <a:pt x="14528" y="0"/>
                  <a:pt x="19920" y="16822"/>
                  <a:pt x="21600" y="21600"/>
                </a:cubicBezTo>
              </a:path>
            </a:pathLst>
          </a:custGeom>
          <a:noFill/>
          <a:ln w="25560">
            <a:solidFill>
              <a:srgbClr val="009999"/>
            </a:solidFill>
            <a:custDash>
              <a:ds d="400000" sp="300000"/>
            </a:custDash>
            <a:round/>
          </a:ln>
        </p:spPr>
        <p:style>
          <a:lnRef idx="0"/>
          <a:fillRef idx="0"/>
          <a:effectRef idx="0"/>
          <a:fontRef idx="minor"/>
        </p:style>
      </p:sp>
      <p:sp>
        <p:nvSpPr>
          <p:cNvPr id="508" name="Freeform 46"/>
          <p:cNvSpPr/>
          <p:nvPr/>
        </p:nvSpPr>
        <p:spPr>
          <a:xfrm rot="10800000">
            <a:off x="2289960" y="5261760"/>
            <a:ext cx="1905120" cy="596520"/>
          </a:xfrm>
          <a:custGeom>
            <a:avLst/>
            <a:gdLst/>
            <a:ahLst/>
            <a:rect l="l" t="t" r="r" b="b"/>
            <a:pathLst>
              <a:path w="21600" h="21600">
                <a:moveTo>
                  <a:pt x="0" y="21600"/>
                </a:moveTo>
                <a:cubicBezTo>
                  <a:pt x="3420" y="10743"/>
                  <a:pt x="7328" y="0"/>
                  <a:pt x="10928" y="0"/>
                </a:cubicBezTo>
                <a:cubicBezTo>
                  <a:pt x="14528" y="0"/>
                  <a:pt x="19920" y="16822"/>
                  <a:pt x="21600" y="21600"/>
                </a:cubicBezTo>
              </a:path>
            </a:pathLst>
          </a:custGeom>
          <a:noFill/>
          <a:ln w="25560">
            <a:solidFill>
              <a:srgbClr val="009999"/>
            </a:solidFill>
            <a:custDash>
              <a:ds d="400000" sp="300000"/>
            </a:custDash>
            <a:round/>
          </a:ln>
        </p:spPr>
        <p:style>
          <a:lnRef idx="0"/>
          <a:fillRef idx="0"/>
          <a:effectRef idx="0"/>
          <a:fontRef idx="minor"/>
        </p:style>
      </p:sp>
      <p:sp>
        <p:nvSpPr>
          <p:cNvPr id="509" name="Freeform 46"/>
          <p:cNvSpPr/>
          <p:nvPr/>
        </p:nvSpPr>
        <p:spPr>
          <a:xfrm rot="10800000">
            <a:off x="4787640" y="5272560"/>
            <a:ext cx="1905120" cy="596520"/>
          </a:xfrm>
          <a:custGeom>
            <a:avLst/>
            <a:gdLst/>
            <a:ahLst/>
            <a:rect l="l" t="t" r="r" b="b"/>
            <a:pathLst>
              <a:path w="21600" h="21600">
                <a:moveTo>
                  <a:pt x="0" y="21600"/>
                </a:moveTo>
                <a:cubicBezTo>
                  <a:pt x="3420" y="10743"/>
                  <a:pt x="7328" y="0"/>
                  <a:pt x="10928" y="0"/>
                </a:cubicBezTo>
                <a:cubicBezTo>
                  <a:pt x="14528" y="0"/>
                  <a:pt x="19920" y="16822"/>
                  <a:pt x="21600" y="21600"/>
                </a:cubicBezTo>
              </a:path>
            </a:pathLst>
          </a:custGeom>
          <a:noFill/>
          <a:ln w="25560">
            <a:solidFill>
              <a:srgbClr val="009999"/>
            </a:solidFill>
            <a:custDash>
              <a:ds d="400000" sp="300000"/>
            </a:custDash>
            <a:round/>
          </a:ln>
        </p:spPr>
        <p:style>
          <a:lnRef idx="0"/>
          <a:fillRef idx="0"/>
          <a:effectRef idx="0"/>
          <a:fontRef idx="minor"/>
        </p:style>
      </p:sp>
      <p:sp>
        <p:nvSpPr>
          <p:cNvPr id="510" name="Freeform 46"/>
          <p:cNvSpPr/>
          <p:nvPr/>
        </p:nvSpPr>
        <p:spPr>
          <a:xfrm rot="10800000">
            <a:off x="6650280" y="5283000"/>
            <a:ext cx="1905120" cy="596520"/>
          </a:xfrm>
          <a:custGeom>
            <a:avLst/>
            <a:gdLst/>
            <a:ahLst/>
            <a:rect l="l" t="t" r="r" b="b"/>
            <a:pathLst>
              <a:path w="21600" h="21600">
                <a:moveTo>
                  <a:pt x="0" y="21600"/>
                </a:moveTo>
                <a:cubicBezTo>
                  <a:pt x="3420" y="10743"/>
                  <a:pt x="7328" y="0"/>
                  <a:pt x="10928" y="0"/>
                </a:cubicBezTo>
                <a:cubicBezTo>
                  <a:pt x="14528" y="0"/>
                  <a:pt x="19920" y="16822"/>
                  <a:pt x="21600" y="21600"/>
                </a:cubicBezTo>
              </a:path>
            </a:pathLst>
          </a:custGeom>
          <a:noFill/>
          <a:ln w="25560">
            <a:solidFill>
              <a:srgbClr val="009999"/>
            </a:solidFill>
            <a:custDash>
              <a:ds d="400000" sp="300000"/>
            </a:custDash>
            <a:round/>
          </a:ln>
        </p:spPr>
        <p:style>
          <a:lnRef idx="0"/>
          <a:fillRef idx="0"/>
          <a:effectRef idx="0"/>
          <a:fontRef idx="minor"/>
        </p:style>
      </p:sp>
      <p:sp>
        <p:nvSpPr>
          <p:cNvPr id="511" name="Line 11"/>
          <p:cNvSpPr/>
          <p:nvPr/>
        </p:nvSpPr>
        <p:spPr>
          <a:xfrm flipH="1">
            <a:off x="4266360" y="4539960"/>
            <a:ext cx="422280" cy="1374840"/>
          </a:xfrm>
          <a:prstGeom prst="line">
            <a:avLst/>
          </a:prstGeom>
          <a:ln w="25560">
            <a:solidFill>
              <a:srgbClr val="000000"/>
            </a:solidFill>
            <a:round/>
          </a:ln>
        </p:spPr>
        <p:style>
          <a:lnRef idx="0"/>
          <a:fillRef idx="0"/>
          <a:effectRef idx="0"/>
          <a:fontRef idx="minor"/>
        </p:style>
      </p:sp>
      <p:sp>
        <p:nvSpPr>
          <p:cNvPr id="512" name="Line 12"/>
          <p:cNvSpPr/>
          <p:nvPr/>
        </p:nvSpPr>
        <p:spPr>
          <a:xfrm flipH="1">
            <a:off x="4473000" y="4539960"/>
            <a:ext cx="422280" cy="1374840"/>
          </a:xfrm>
          <a:prstGeom prst="line">
            <a:avLst/>
          </a:prstGeom>
          <a:ln w="25560">
            <a:solidFill>
              <a:srgbClr val="000000"/>
            </a:solidFill>
            <a:round/>
          </a:ln>
        </p:spPr>
        <p:style>
          <a:lnRef idx="0"/>
          <a:fillRef idx="0"/>
          <a:effectRef idx="0"/>
          <a:fontRef idx="minor"/>
        </p:style>
      </p:sp>
      <p:sp>
        <p:nvSpPr>
          <p:cNvPr id="513" name="Oval 79"/>
          <p:cNvSpPr/>
          <p:nvPr/>
        </p:nvSpPr>
        <p:spPr>
          <a:xfrm>
            <a:off x="867960" y="5058720"/>
            <a:ext cx="926640" cy="434520"/>
          </a:xfrm>
          <a:prstGeom prst="ellipse">
            <a:avLst/>
          </a:prstGeom>
          <a:gradFill rotWithShape="0">
            <a:gsLst>
              <a:gs pos="0">
                <a:srgbClr val="ccccff"/>
              </a:gs>
              <a:gs pos="100000">
                <a:srgbClr val="5e5e76"/>
              </a:gs>
            </a:gsLst>
            <a:lin ang="0"/>
          </a:gradFill>
          <a:ln w="12600">
            <a:solidFill>
              <a:srgbClr val="ccccff"/>
            </a:solidFill>
            <a:round/>
          </a:ln>
        </p:spPr>
        <p:style>
          <a:lnRef idx="0"/>
          <a:fillRef idx="0"/>
          <a:effectRef idx="0"/>
          <a:fontRef idx="minor"/>
        </p:style>
      </p:sp>
      <p:sp>
        <p:nvSpPr>
          <p:cNvPr id="514" name="Oval 79"/>
          <p:cNvSpPr/>
          <p:nvPr/>
        </p:nvSpPr>
        <p:spPr>
          <a:xfrm>
            <a:off x="7169040" y="5052600"/>
            <a:ext cx="926640" cy="434520"/>
          </a:xfrm>
          <a:prstGeom prst="ellipse">
            <a:avLst/>
          </a:prstGeom>
          <a:gradFill rotWithShape="0">
            <a:gsLst>
              <a:gs pos="0">
                <a:srgbClr val="ccccff"/>
              </a:gs>
              <a:gs pos="100000">
                <a:srgbClr val="5e5e76"/>
              </a:gs>
            </a:gsLst>
            <a:lin ang="0"/>
          </a:gradFill>
          <a:ln w="12600">
            <a:solidFill>
              <a:srgbClr val="ccccff"/>
            </a:solidFill>
            <a:round/>
          </a:ln>
        </p:spPr>
        <p:style>
          <a:lnRef idx="0"/>
          <a:fillRef idx="0"/>
          <a:effectRef idx="0"/>
          <a:fontRef idx="minor"/>
        </p:style>
      </p:sp>
      <p:sp>
        <p:nvSpPr>
          <p:cNvPr id="515" name="Rectangle 92"/>
          <p:cNvSpPr/>
          <p:nvPr/>
        </p:nvSpPr>
        <p:spPr>
          <a:xfrm>
            <a:off x="3420000" y="5949360"/>
            <a:ext cx="3813480" cy="259560"/>
          </a:xfrm>
          <a:prstGeom prst="rect">
            <a:avLst/>
          </a:prstGeom>
          <a:noFill/>
          <a:ln w="0">
            <a:noFill/>
          </a:ln>
        </p:spPr>
        <p:style>
          <a:lnRef idx="0"/>
          <a:fillRef idx="0"/>
          <a:effectRef idx="0"/>
          <a:fontRef idx="minor"/>
        </p:style>
        <p:txBody>
          <a:bodyPr lIns="0" rIns="40680" tIns="0" bIns="0" anchor="t">
            <a:noAutofit/>
          </a:bodyPr>
          <a:p>
            <a:pPr marL="39600">
              <a:lnSpc>
                <a:spcPct val="100000"/>
              </a:lnSpc>
              <a:buNone/>
            </a:pPr>
            <a:r>
              <a:rPr b="0" lang="en-GB" sz="1400" spc="-1" strike="noStrike">
                <a:solidFill>
                  <a:srgbClr val="0000ff"/>
                </a:solidFill>
                <a:latin typeface="Arial"/>
                <a:ea typeface="ＭＳ Ｐゴシック"/>
              </a:rPr>
              <a:t>LHC harmonic number is 35,640</a:t>
            </a:r>
            <a:endParaRPr b="0" lang="en-GB" sz="1400" spc="-1" strike="noStrike">
              <a:latin typeface="Arial"/>
            </a:endParaRPr>
          </a:p>
          <a:p>
            <a:pPr marL="39600">
              <a:lnSpc>
                <a:spcPct val="100000"/>
              </a:lnSpc>
              <a:buNone/>
            </a:pPr>
            <a:r>
              <a:rPr b="0" lang="en-GB" sz="1400" spc="-1" strike="noStrike">
                <a:solidFill>
                  <a:srgbClr val="0000ff"/>
                </a:solidFill>
                <a:latin typeface="Arial"/>
                <a:ea typeface="ＭＳ Ｐゴシック"/>
              </a:rPr>
              <a:t>RF frequency is 400 MHz</a:t>
            </a:r>
            <a:endParaRPr b="0" lang="en-GB" sz="1400" spc="-1" strike="noStrike">
              <a:latin typeface="Arial"/>
            </a:endParaRPr>
          </a:p>
          <a:p>
            <a:pPr marL="39600">
              <a:lnSpc>
                <a:spcPct val="100000"/>
              </a:lnSpc>
              <a:buNone/>
            </a:pPr>
            <a:r>
              <a:rPr b="0" lang="en-GB" sz="1400" spc="-1" strike="noStrike">
                <a:solidFill>
                  <a:srgbClr val="0000ff"/>
                </a:solidFill>
                <a:latin typeface="Arial"/>
                <a:ea typeface="ＭＳ Ｐゴシック"/>
              </a:rPr>
              <a:t>Every 10</a:t>
            </a:r>
            <a:r>
              <a:rPr b="0" lang="en-GB" sz="1400" spc="-1" strike="noStrike" baseline="30000">
                <a:solidFill>
                  <a:srgbClr val="0000ff"/>
                </a:solidFill>
                <a:latin typeface="Arial"/>
                <a:ea typeface="ＭＳ Ｐゴシック"/>
              </a:rPr>
              <a:t>th</a:t>
            </a:r>
            <a:r>
              <a:rPr b="0" lang="en-GB" sz="1400" spc="-1" strike="noStrike">
                <a:solidFill>
                  <a:srgbClr val="0000ff"/>
                </a:solidFill>
                <a:latin typeface="Arial"/>
                <a:ea typeface="ＭＳ Ｐゴシック"/>
              </a:rPr>
              <a:t> bucket is filled </a:t>
            </a:r>
            <a:endParaRPr b="0" lang="en-GB" sz="1400" spc="-1" strike="noStrike">
              <a:latin typeface="Arial"/>
            </a:endParaRPr>
          </a:p>
          <a:p>
            <a:pPr marL="39600">
              <a:lnSpc>
                <a:spcPct val="100000"/>
              </a:lnSpc>
              <a:buNone/>
            </a:pPr>
            <a:r>
              <a:rPr b="0" lang="en-GB" sz="1400" spc="-1" strike="noStrike">
                <a:solidFill>
                  <a:srgbClr val="0000ff"/>
                </a:solidFill>
                <a:latin typeface="Arial"/>
                <a:ea typeface="ＭＳ Ｐゴシック"/>
              </a:rPr>
              <a:t>Bunch spacing is 7.5m </a:t>
            </a:r>
            <a:endParaRPr b="0" lang="en-GB" sz="1400" spc="-1" strike="noStrike">
              <a:latin typeface="Arial"/>
            </a:endParaRPr>
          </a:p>
        </p:txBody>
      </p:sp>
      <p:sp>
        <p:nvSpPr>
          <p:cNvPr id="516" name="Rectangle 88"/>
          <p:cNvSpPr/>
          <p:nvPr/>
        </p:nvSpPr>
        <p:spPr>
          <a:xfrm>
            <a:off x="8618040" y="5165280"/>
            <a:ext cx="525600" cy="295560"/>
          </a:xfrm>
          <a:prstGeom prst="rect">
            <a:avLst/>
          </a:prstGeom>
          <a:noFill/>
          <a:ln w="0">
            <a:noFill/>
          </a:ln>
        </p:spPr>
        <p:style>
          <a:lnRef idx="0"/>
          <a:fillRef idx="0"/>
          <a:effectRef idx="0"/>
          <a:fontRef idx="minor"/>
        </p:style>
        <p:txBody>
          <a:bodyPr lIns="0" rIns="40680" tIns="0" bIns="0" anchor="t">
            <a:noAutofit/>
          </a:bodyPr>
          <a:p>
            <a:pPr marL="39600">
              <a:lnSpc>
                <a:spcPct val="100000"/>
              </a:lnSpc>
              <a:buNone/>
            </a:pPr>
            <a:r>
              <a:rPr b="0" lang="en-GB" sz="1400" spc="-1" strike="noStrike">
                <a:solidFill>
                  <a:srgbClr val="000000"/>
                </a:solidFill>
                <a:latin typeface="Arial"/>
                <a:ea typeface="ＭＳ Ｐゴシック"/>
              </a:rPr>
              <a:t>time</a:t>
            </a:r>
            <a:endParaRPr b="0" lang="en-GB" sz="1400" spc="-1" strike="noStrike">
              <a:latin typeface="Arial"/>
            </a:endParaRPr>
          </a:p>
        </p:txBody>
      </p:sp>
      <p:sp>
        <p:nvSpPr>
          <p:cNvPr id="517" name="Rectangle 93"/>
          <p:cNvSpPr/>
          <p:nvPr/>
        </p:nvSpPr>
        <p:spPr>
          <a:xfrm>
            <a:off x="2763720" y="5037120"/>
            <a:ext cx="1088280" cy="232920"/>
          </a:xfrm>
          <a:prstGeom prst="rect">
            <a:avLst/>
          </a:prstGeom>
          <a:noFill/>
          <a:ln w="0">
            <a:noFill/>
          </a:ln>
        </p:spPr>
        <p:style>
          <a:lnRef idx="0"/>
          <a:fillRef idx="0"/>
          <a:effectRef idx="0"/>
          <a:fontRef idx="minor"/>
        </p:style>
        <p:txBody>
          <a:bodyPr lIns="0" rIns="40680" tIns="0" bIns="0" anchor="t">
            <a:noAutofit/>
          </a:bodyPr>
          <a:p>
            <a:pPr marL="39600">
              <a:lnSpc>
                <a:spcPct val="100000"/>
              </a:lnSpc>
              <a:buNone/>
            </a:pPr>
            <a:r>
              <a:rPr b="1" lang="en-GB" sz="1600" spc="-1" strike="noStrike">
                <a:solidFill>
                  <a:srgbClr val="4597a0"/>
                </a:solidFill>
                <a:latin typeface="Arial"/>
                <a:ea typeface="ＭＳ Ｐゴシック"/>
              </a:rPr>
              <a:t>RF bucket</a:t>
            </a:r>
            <a:endParaRPr b="0" lang="en-GB" sz="1600" spc="-1" strike="noStrike">
              <a:latin typeface="Arial"/>
            </a:endParaRPr>
          </a:p>
        </p:txBody>
      </p:sp>
      <p:sp>
        <p:nvSpPr>
          <p:cNvPr id="518" name="Rectangle 89"/>
          <p:cNvSpPr/>
          <p:nvPr/>
        </p:nvSpPr>
        <p:spPr>
          <a:xfrm>
            <a:off x="1768320" y="3927960"/>
            <a:ext cx="7375320" cy="597960"/>
          </a:xfrm>
          <a:prstGeom prst="rect">
            <a:avLst/>
          </a:prstGeom>
          <a:noFill/>
          <a:ln w="0">
            <a:noFill/>
          </a:ln>
        </p:spPr>
        <p:style>
          <a:lnRef idx="0"/>
          <a:fillRef idx="0"/>
          <a:effectRef idx="0"/>
          <a:fontRef idx="minor"/>
        </p:style>
        <p:txBody>
          <a:bodyPr lIns="0" rIns="40680" tIns="0" bIns="0" anchor="t">
            <a:noAutofit/>
          </a:bodyPr>
          <a:p>
            <a:pPr marL="39600">
              <a:lnSpc>
                <a:spcPct val="100000"/>
              </a:lnSpc>
              <a:buNone/>
            </a:pPr>
            <a:r>
              <a:rPr b="0" lang="en-GB" sz="2300" spc="-1" strike="noStrike">
                <a:solidFill>
                  <a:srgbClr val="0070c0"/>
                </a:solidFill>
                <a:latin typeface="Arial"/>
              </a:rPr>
              <a:t>LHC bunch spacing = 25 ns = 10 buckets ⇔ 7.5 m</a:t>
            </a:r>
            <a:endParaRPr b="0" lang="en-GB" sz="2300" spc="-1" strike="noStrike">
              <a:latin typeface="Arial"/>
            </a:endParaRPr>
          </a:p>
        </p:txBody>
      </p:sp>
      <p:sp>
        <p:nvSpPr>
          <p:cNvPr id="519" name="Line 94"/>
          <p:cNvSpPr/>
          <p:nvPr/>
        </p:nvSpPr>
        <p:spPr>
          <a:xfrm>
            <a:off x="1330560" y="5686920"/>
            <a:ext cx="2003040" cy="17280"/>
          </a:xfrm>
          <a:prstGeom prst="line">
            <a:avLst/>
          </a:prstGeom>
          <a:ln w="12600">
            <a:solidFill>
              <a:srgbClr val="00b0f0"/>
            </a:solidFill>
            <a:custDash>
              <a:ds d="400000" sp="300000"/>
            </a:custDash>
            <a:round/>
            <a:headEnd len="med" type="triangle" w="med"/>
            <a:tailEnd len="med" type="triangle" w="med"/>
          </a:ln>
        </p:spPr>
        <p:style>
          <a:lnRef idx="0"/>
          <a:fillRef idx="0"/>
          <a:effectRef idx="0"/>
          <a:fontRef idx="minor"/>
        </p:style>
      </p:sp>
      <p:sp>
        <p:nvSpPr>
          <p:cNvPr id="520" name="Rectangle 95"/>
          <p:cNvSpPr/>
          <p:nvPr/>
        </p:nvSpPr>
        <p:spPr>
          <a:xfrm>
            <a:off x="2056320" y="5734440"/>
            <a:ext cx="694800" cy="318600"/>
          </a:xfrm>
          <a:prstGeom prst="rect">
            <a:avLst/>
          </a:prstGeom>
          <a:noFill/>
          <a:ln w="0">
            <a:noFill/>
          </a:ln>
        </p:spPr>
        <p:style>
          <a:lnRef idx="0"/>
          <a:fillRef idx="0"/>
          <a:effectRef idx="0"/>
          <a:fontRef idx="minor"/>
        </p:style>
        <p:txBody>
          <a:bodyPr lIns="0" rIns="40680" tIns="0" bIns="0" anchor="t">
            <a:noAutofit/>
          </a:bodyPr>
          <a:p>
            <a:pPr marL="39600">
              <a:lnSpc>
                <a:spcPct val="100000"/>
              </a:lnSpc>
              <a:buNone/>
            </a:pPr>
            <a:r>
              <a:rPr b="0" lang="en-GB" sz="1600" spc="-1" strike="noStrike">
                <a:solidFill>
                  <a:srgbClr val="0070c0"/>
                </a:solidFill>
                <a:latin typeface="Arial"/>
                <a:ea typeface="ＭＳ Ｐゴシック"/>
              </a:rPr>
              <a:t>2.5 ns</a:t>
            </a:r>
            <a:endParaRPr b="0" lang="en-GB" sz="1600" spc="-1" strike="noStrike">
              <a:latin typeface="Arial"/>
            </a:endParaRPr>
          </a:p>
        </p:txBody>
      </p:sp>
      <p:pic>
        <p:nvPicPr>
          <p:cNvPr id="521" name="Picture 4" descr=""/>
          <p:cNvPicPr/>
          <p:nvPr/>
        </p:nvPicPr>
        <p:blipFill>
          <a:blip r:embed="rId1"/>
          <a:stretch/>
        </p:blipFill>
        <p:spPr>
          <a:xfrm>
            <a:off x="815040" y="6336000"/>
            <a:ext cx="1704960" cy="285480"/>
          </a:xfrm>
          <a:prstGeom prst="rect">
            <a:avLst/>
          </a:prstGeom>
          <a:ln w="0">
            <a:noFill/>
          </a:ln>
        </p:spPr>
      </p:pic>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2"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Longitudinal dynamics (variables)</a:t>
            </a:r>
            <a:endParaRPr b="0" lang="en-GB" sz="1600" spc="-1" strike="noStrike">
              <a:solidFill>
                <a:srgbClr val="000000"/>
              </a:solidFill>
              <a:latin typeface="Calibri"/>
            </a:endParaRPr>
          </a:p>
        </p:txBody>
      </p:sp>
      <p:sp>
        <p:nvSpPr>
          <p:cNvPr id="523" name="Text Box 23"/>
          <p:cNvSpPr/>
          <p:nvPr/>
        </p:nvSpPr>
        <p:spPr>
          <a:xfrm>
            <a:off x="971640" y="1196640"/>
            <a:ext cx="7391160" cy="5150160"/>
          </a:xfrm>
          <a:prstGeom prst="rect">
            <a:avLst/>
          </a:prstGeom>
          <a:noFill/>
          <a:ln w="0">
            <a:noFill/>
          </a:ln>
        </p:spPr>
        <p:style>
          <a:lnRef idx="0"/>
          <a:fillRef idx="0"/>
          <a:effectRef idx="0"/>
          <a:fontRef idx="minor"/>
        </p:style>
        <p:txBody>
          <a:bodyPr lIns="90000" rIns="90000" tIns="45000" bIns="45000" anchor="t">
            <a:spAutoFit/>
          </a:bodyPr>
          <a:p>
            <a:pPr>
              <a:lnSpc>
                <a:spcPct val="100000"/>
              </a:lnSpc>
              <a:spcBef>
                <a:spcPts val="1001"/>
              </a:spcBef>
              <a:buNone/>
            </a:pPr>
            <a:r>
              <a:rPr b="0" lang="en-GB" sz="2000" spc="-1" strike="noStrike">
                <a:solidFill>
                  <a:srgbClr val="000000"/>
                </a:solidFill>
                <a:latin typeface="Calibri"/>
              </a:rPr>
              <a:t>The RF acceleration process relates the energy gained by a particle to the RF phase experienced by the same particle. Since there is a well-defined synchronous particle which always experiences the same rf phase </a:t>
            </a:r>
            <a:r>
              <a:rPr b="0" lang="en-GB" sz="2000" spc="-1" strike="noStrike">
                <a:solidFill>
                  <a:srgbClr val="000000"/>
                </a:solidFill>
                <a:latin typeface="wasy10"/>
                <a:ea typeface="wasy10"/>
              </a:rPr>
              <a:t>ψ</a:t>
            </a:r>
            <a:r>
              <a:rPr b="1" lang="en-GB" sz="2000" spc="-1" strike="noStrike" baseline="-25000">
                <a:solidFill>
                  <a:srgbClr val="000000"/>
                </a:solidFill>
                <a:latin typeface="Calibri"/>
              </a:rPr>
              <a:t>0</a:t>
            </a:r>
            <a:r>
              <a:rPr b="0" lang="en-GB" sz="2000" spc="-1" strike="noStrike">
                <a:solidFill>
                  <a:srgbClr val="000000"/>
                </a:solidFill>
                <a:latin typeface="Calibri"/>
              </a:rPr>
              <a:t>,</a:t>
            </a:r>
            <a:r>
              <a:rPr b="1" lang="en-GB" sz="2000" spc="-1" strike="noStrike">
                <a:solidFill>
                  <a:srgbClr val="000000"/>
                </a:solidFill>
                <a:latin typeface="Calibri"/>
              </a:rPr>
              <a:t> </a:t>
            </a:r>
            <a:r>
              <a:rPr b="0" lang="en-GB" sz="2000" spc="-1" strike="noStrike">
                <a:solidFill>
                  <a:srgbClr val="000000"/>
                </a:solidFill>
                <a:latin typeface="Calibri"/>
              </a:rPr>
              <a:t>and gains the nominal energy E</a:t>
            </a:r>
            <a:r>
              <a:rPr b="0" lang="en-GB" sz="2000" spc="-1" strike="noStrike" baseline="-25000">
                <a:solidFill>
                  <a:srgbClr val="000000"/>
                </a:solidFill>
                <a:latin typeface="Calibri"/>
              </a:rPr>
              <a:t>0</a:t>
            </a:r>
            <a:r>
              <a:rPr b="0" lang="en-GB" sz="2000" spc="-1" strike="noStrike">
                <a:solidFill>
                  <a:srgbClr val="000000"/>
                </a:solidFill>
                <a:latin typeface="Calibri"/>
              </a:rPr>
              <a:t>, it is sufficient to follow</a:t>
            </a:r>
            <a:r>
              <a:rPr b="1" lang="en-GB" sz="2000" spc="-1" strike="noStrike">
                <a:solidFill>
                  <a:srgbClr val="000000"/>
                </a:solidFill>
                <a:latin typeface="Calibri"/>
              </a:rPr>
              <a:t> </a:t>
            </a:r>
            <a:r>
              <a:rPr b="0" lang="en-GB" sz="2000" spc="-1" strike="noStrike">
                <a:solidFill>
                  <a:srgbClr val="000000"/>
                </a:solidFill>
                <a:latin typeface="Calibri"/>
              </a:rPr>
              <a:t>other particles with respect to that particle. Possible choice of “reduced variables” are</a:t>
            </a:r>
            <a:endParaRPr b="0" lang="en-GB" sz="2000" spc="-1" strike="noStrike">
              <a:latin typeface="Arial"/>
            </a:endParaRPr>
          </a:p>
          <a:p>
            <a:pPr>
              <a:lnSpc>
                <a:spcPct val="100000"/>
              </a:lnSpc>
              <a:spcBef>
                <a:spcPts val="1001"/>
              </a:spcBef>
              <a:buNone/>
            </a:pPr>
            <a:r>
              <a:rPr b="0" lang="en-GB" sz="2000" spc="-1" strike="noStrike">
                <a:solidFill>
                  <a:srgbClr val="006600"/>
                </a:solidFill>
                <a:latin typeface="Calibri"/>
              </a:rPr>
              <a:t>           </a:t>
            </a:r>
            <a:r>
              <a:rPr b="0" lang="en-GB" sz="2000" spc="-1" strike="noStrike">
                <a:solidFill>
                  <a:srgbClr val="ff3300"/>
                </a:solidFill>
                <a:latin typeface="Calibri"/>
              </a:rPr>
              <a:t>revolution frequency  :</a:t>
            </a:r>
            <a:r>
              <a:rPr b="0" lang="en-GB" sz="2000" spc="-1" strike="noStrike">
                <a:solidFill>
                  <a:srgbClr val="ff3300"/>
                </a:solidFill>
                <a:latin typeface="Calibri"/>
              </a:rPr>
              <a:t>	</a:t>
            </a:r>
            <a:r>
              <a:rPr b="0" lang="en-GB" sz="2000" spc="-1" strike="noStrike">
                <a:solidFill>
                  <a:srgbClr val="ff3300"/>
                </a:solidFill>
                <a:latin typeface="Calibri"/>
              </a:rPr>
              <a:t>	</a:t>
            </a:r>
            <a:r>
              <a:rPr b="0" lang="en-GB" sz="2000" spc="-1" strike="noStrike">
                <a:solidFill>
                  <a:srgbClr val="ff3300"/>
                </a:solidFill>
                <a:latin typeface="Calibri"/>
              </a:rPr>
              <a:t>	</a:t>
            </a:r>
            <a:r>
              <a:rPr b="0" lang="en-GB" sz="2000" spc="-1" strike="noStrike">
                <a:solidFill>
                  <a:srgbClr val="ff3300"/>
                </a:solidFill>
                <a:latin typeface="DejaVu Sans"/>
                <a:ea typeface="DejaVu Sans"/>
              </a:rPr>
              <a:t>Δ</a:t>
            </a:r>
            <a:r>
              <a:rPr b="0" lang="en-GB" sz="2000" spc="-1" strike="noStrike">
                <a:solidFill>
                  <a:srgbClr val="ff3300"/>
                </a:solidFill>
                <a:latin typeface="Calibri"/>
              </a:rPr>
              <a:t>f</a:t>
            </a:r>
            <a:r>
              <a:rPr b="0" lang="en-GB" sz="2000" spc="-1" strike="noStrike" baseline="-25000">
                <a:solidFill>
                  <a:srgbClr val="ff3300"/>
                </a:solidFill>
                <a:latin typeface="Calibri"/>
              </a:rPr>
              <a:t>r</a:t>
            </a:r>
            <a:r>
              <a:rPr b="0" lang="en-GB" sz="2000" spc="-1" strike="noStrike">
                <a:solidFill>
                  <a:srgbClr val="ff3300"/>
                </a:solidFill>
                <a:latin typeface="Calibri"/>
              </a:rPr>
              <a:t> = f</a:t>
            </a:r>
            <a:r>
              <a:rPr b="0" lang="en-GB" sz="2000" spc="-1" strike="noStrike" baseline="-25000">
                <a:solidFill>
                  <a:srgbClr val="ff3300"/>
                </a:solidFill>
                <a:latin typeface="Calibri"/>
              </a:rPr>
              <a:t>r</a:t>
            </a:r>
            <a:r>
              <a:rPr b="0" lang="en-GB" sz="2000" spc="-1" strike="noStrike">
                <a:solidFill>
                  <a:srgbClr val="ff3300"/>
                </a:solidFill>
                <a:latin typeface="Calibri"/>
              </a:rPr>
              <a:t> – f</a:t>
            </a:r>
            <a:r>
              <a:rPr b="0" lang="en-GB" sz="2000" spc="-1" strike="noStrike" baseline="-25000">
                <a:solidFill>
                  <a:srgbClr val="ff3300"/>
                </a:solidFill>
                <a:latin typeface="Calibri"/>
              </a:rPr>
              <a:t>rs</a:t>
            </a:r>
            <a:endParaRPr b="0" lang="en-GB" sz="2000" spc="-1" strike="noStrike">
              <a:latin typeface="Arial"/>
            </a:endParaRPr>
          </a:p>
          <a:p>
            <a:pPr>
              <a:lnSpc>
                <a:spcPct val="100000"/>
              </a:lnSpc>
              <a:spcBef>
                <a:spcPts val="1001"/>
              </a:spcBef>
              <a:buNone/>
            </a:pPr>
            <a:r>
              <a:rPr b="0" lang="en-GB" sz="2000" spc="-1" strike="noStrike">
                <a:solidFill>
                  <a:srgbClr val="ff3300"/>
                </a:solidFill>
                <a:latin typeface="Calibri"/>
              </a:rPr>
              <a:t>    </a:t>
            </a:r>
            <a:r>
              <a:rPr b="0" lang="en-GB" sz="2000" spc="-1" strike="noStrike" baseline="-25000">
                <a:solidFill>
                  <a:srgbClr val="ff3300"/>
                </a:solidFill>
                <a:latin typeface="Calibri"/>
              </a:rPr>
              <a:t>            </a:t>
            </a:r>
            <a:r>
              <a:rPr b="0" lang="en-GB" sz="2000" spc="-1" strike="noStrike">
                <a:solidFill>
                  <a:srgbClr val="ff3300"/>
                </a:solidFill>
                <a:latin typeface="Calibri"/>
              </a:rPr>
              <a:t>particle RF phase       :</a:t>
            </a:r>
            <a:r>
              <a:rPr b="0" lang="en-GB" sz="2000" spc="-1" strike="noStrike">
                <a:solidFill>
                  <a:srgbClr val="ff3300"/>
                </a:solidFill>
                <a:latin typeface="Calibri"/>
              </a:rPr>
              <a:t>	</a:t>
            </a:r>
            <a:r>
              <a:rPr b="0" lang="en-GB" sz="2000" spc="-1" strike="noStrike">
                <a:solidFill>
                  <a:srgbClr val="ff3300"/>
                </a:solidFill>
                <a:latin typeface="Calibri"/>
              </a:rPr>
              <a:t>	</a:t>
            </a:r>
            <a:r>
              <a:rPr b="0" lang="en-GB" sz="2000" spc="-1" strike="noStrike">
                <a:solidFill>
                  <a:srgbClr val="ff3300"/>
                </a:solidFill>
                <a:latin typeface="Calibri"/>
              </a:rPr>
              <a:t>	</a:t>
            </a:r>
            <a:r>
              <a:rPr b="0" lang="en-GB" sz="2000" spc="-1" strike="noStrike">
                <a:solidFill>
                  <a:srgbClr val="ff3300"/>
                </a:solidFill>
                <a:latin typeface="wasy10"/>
                <a:ea typeface="wasy10"/>
              </a:rPr>
              <a:t>Δ</a:t>
            </a:r>
            <a:r>
              <a:rPr b="0" lang="en-GB" sz="2000" spc="-1" strike="noStrike">
                <a:solidFill>
                  <a:srgbClr val="ff3300"/>
                </a:solidFill>
                <a:latin typeface="Ubuntu"/>
                <a:ea typeface="Ubuntu"/>
              </a:rPr>
              <a:t>ψ</a:t>
            </a:r>
            <a:r>
              <a:rPr b="0" lang="en-GB" sz="2000" spc="-1" strike="noStrike">
                <a:solidFill>
                  <a:srgbClr val="ff3300"/>
                </a:solidFill>
                <a:latin typeface="Calibri"/>
              </a:rPr>
              <a:t> = </a:t>
            </a:r>
            <a:r>
              <a:rPr b="0" lang="en-GB" sz="2000" spc="-1" strike="noStrike">
                <a:solidFill>
                  <a:srgbClr val="ff3300"/>
                </a:solidFill>
                <a:latin typeface="Ubuntu"/>
                <a:ea typeface="Ubuntu"/>
              </a:rPr>
              <a:t>ψ</a:t>
            </a:r>
            <a:r>
              <a:rPr b="0" lang="en-GB" sz="2000" spc="-1" strike="noStrike">
                <a:solidFill>
                  <a:srgbClr val="ff3300"/>
                </a:solidFill>
                <a:latin typeface="Calibri"/>
              </a:rPr>
              <a:t> – </a:t>
            </a:r>
            <a:r>
              <a:rPr b="0" lang="en-GB" sz="2000" spc="-1" strike="noStrike">
                <a:solidFill>
                  <a:srgbClr val="ff3300"/>
                </a:solidFill>
                <a:latin typeface="Ubuntu"/>
                <a:ea typeface="Ubuntu"/>
              </a:rPr>
              <a:t>ψ</a:t>
            </a:r>
            <a:r>
              <a:rPr b="0" lang="en-GB" sz="2000" spc="-1" strike="noStrike" baseline="-25000">
                <a:solidFill>
                  <a:srgbClr val="ff3300"/>
                </a:solidFill>
                <a:latin typeface="Calibri"/>
              </a:rPr>
              <a:t>s</a:t>
            </a:r>
            <a:endParaRPr b="0" lang="en-GB" sz="2000" spc="-1" strike="noStrike">
              <a:latin typeface="Arial"/>
            </a:endParaRPr>
          </a:p>
          <a:p>
            <a:pPr>
              <a:lnSpc>
                <a:spcPct val="100000"/>
              </a:lnSpc>
              <a:spcBef>
                <a:spcPts val="1001"/>
              </a:spcBef>
              <a:buNone/>
            </a:pPr>
            <a:r>
              <a:rPr b="0" lang="en-GB" sz="2000" spc="-1" strike="noStrike">
                <a:solidFill>
                  <a:srgbClr val="ff3300"/>
                </a:solidFill>
                <a:latin typeface="Calibri"/>
              </a:rPr>
              <a:t>	</a:t>
            </a:r>
            <a:r>
              <a:rPr b="0" lang="en-GB" sz="2000" spc="-1" strike="noStrike">
                <a:solidFill>
                  <a:srgbClr val="ff3300"/>
                </a:solidFill>
                <a:latin typeface="Calibri"/>
              </a:rPr>
              <a:t>	</a:t>
            </a:r>
            <a:r>
              <a:rPr b="0" lang="en-GB" sz="2000" spc="-1" strike="noStrike">
                <a:solidFill>
                  <a:srgbClr val="ff3300"/>
                </a:solidFill>
                <a:latin typeface="Calibri"/>
              </a:rPr>
              <a:t>azimuth angle            :</a:t>
            </a:r>
            <a:r>
              <a:rPr b="0" lang="en-GB" sz="2000" spc="-1" strike="noStrike">
                <a:solidFill>
                  <a:srgbClr val="ff3300"/>
                </a:solidFill>
                <a:latin typeface="Calibri"/>
              </a:rPr>
              <a:t>	</a:t>
            </a:r>
            <a:r>
              <a:rPr b="0" lang="en-GB" sz="2000" spc="-1" strike="noStrike">
                <a:solidFill>
                  <a:srgbClr val="ff3300"/>
                </a:solidFill>
                <a:latin typeface="Calibri"/>
              </a:rPr>
              <a:t>	</a:t>
            </a:r>
            <a:r>
              <a:rPr b="0" lang="en-GB" sz="2000" spc="-1" strike="noStrike">
                <a:solidFill>
                  <a:srgbClr val="ff3300"/>
                </a:solidFill>
                <a:latin typeface="Calibri"/>
              </a:rPr>
              <a:t>	</a:t>
            </a:r>
            <a:r>
              <a:rPr b="0" lang="en-GB" sz="2000" spc="-1" strike="noStrike">
                <a:solidFill>
                  <a:srgbClr val="ff3300"/>
                </a:solidFill>
                <a:latin typeface="wasy10"/>
                <a:ea typeface="wasy10"/>
              </a:rPr>
              <a:t>Δ</a:t>
            </a:r>
            <a:r>
              <a:rPr b="0" lang="en-GB" sz="2000" spc="-1" strike="noStrike">
                <a:solidFill>
                  <a:srgbClr val="ff3300"/>
                </a:solidFill>
                <a:latin typeface="Berenis ADF Pro Math"/>
                <a:ea typeface="Berenis ADF Pro Math"/>
              </a:rPr>
              <a:t>θ</a:t>
            </a:r>
            <a:r>
              <a:rPr b="1" lang="en-GB" sz="2000" spc="-1" strike="noStrike">
                <a:solidFill>
                  <a:srgbClr val="ff3300"/>
                </a:solidFill>
                <a:latin typeface="Calibri"/>
              </a:rPr>
              <a:t> = </a:t>
            </a:r>
            <a:r>
              <a:rPr b="0" lang="en-GB" sz="2000" spc="-1" strike="noStrike">
                <a:solidFill>
                  <a:srgbClr val="ff3300"/>
                </a:solidFill>
                <a:latin typeface="wasy10"/>
                <a:ea typeface="wasy10"/>
              </a:rPr>
              <a:t>θ</a:t>
            </a:r>
            <a:r>
              <a:rPr b="0" lang="en-GB" sz="2000" spc="-1" strike="noStrike">
                <a:solidFill>
                  <a:srgbClr val="ff3300"/>
                </a:solidFill>
                <a:latin typeface="Calibri"/>
              </a:rPr>
              <a:t> - </a:t>
            </a:r>
            <a:r>
              <a:rPr b="0" lang="en-GB" sz="2000" spc="-1" strike="noStrike">
                <a:solidFill>
                  <a:srgbClr val="ff3300"/>
                </a:solidFill>
                <a:latin typeface="wasy10"/>
                <a:ea typeface="wasy10"/>
              </a:rPr>
              <a:t>θ</a:t>
            </a:r>
            <a:r>
              <a:rPr b="0" lang="en-GB" sz="2000" spc="-1" strike="noStrike" baseline="-25000">
                <a:solidFill>
                  <a:srgbClr val="ff3300"/>
                </a:solidFill>
                <a:latin typeface="Calibri"/>
              </a:rPr>
              <a:t>s</a:t>
            </a:r>
            <a:r>
              <a:rPr b="0" lang="en-GB" sz="2000" spc="-1" strike="noStrike">
                <a:solidFill>
                  <a:srgbClr val="ff3300"/>
                </a:solidFill>
                <a:latin typeface="Calibri"/>
              </a:rPr>
              <a:t> </a:t>
            </a:r>
            <a:endParaRPr b="0" lang="en-GB" sz="2000" spc="-1" strike="noStrike">
              <a:latin typeface="Arial"/>
            </a:endParaRPr>
          </a:p>
          <a:p>
            <a:pPr>
              <a:lnSpc>
                <a:spcPct val="100000"/>
              </a:lnSpc>
              <a:spcBef>
                <a:spcPts val="1001"/>
              </a:spcBef>
              <a:buNone/>
            </a:pPr>
            <a:r>
              <a:rPr b="0" lang="en-GB" sz="2000" spc="-1" strike="noStrike">
                <a:solidFill>
                  <a:srgbClr val="ff3300"/>
                </a:solidFill>
                <a:latin typeface="Calibri"/>
              </a:rPr>
              <a:t>	</a:t>
            </a:r>
            <a:r>
              <a:rPr b="0" lang="en-GB" sz="2000" spc="-1" strike="noStrike">
                <a:solidFill>
                  <a:srgbClr val="ff3300"/>
                </a:solidFill>
                <a:latin typeface="Calibri"/>
              </a:rPr>
              <a:t>	</a:t>
            </a:r>
            <a:r>
              <a:rPr b="0" lang="en-GB" sz="2000" spc="-1" strike="noStrike">
                <a:solidFill>
                  <a:srgbClr val="ff3300"/>
                </a:solidFill>
                <a:latin typeface="Calibri"/>
              </a:rPr>
              <a:t>particle momentum   :</a:t>
            </a:r>
            <a:r>
              <a:rPr b="0" lang="en-GB" sz="2000" spc="-1" strike="noStrike">
                <a:solidFill>
                  <a:srgbClr val="ff3300"/>
                </a:solidFill>
                <a:latin typeface="Calibri"/>
              </a:rPr>
              <a:t>	</a:t>
            </a:r>
            <a:r>
              <a:rPr b="0" lang="en-GB" sz="2000" spc="-1" strike="noStrike">
                <a:solidFill>
                  <a:srgbClr val="ff3300"/>
                </a:solidFill>
                <a:latin typeface="Calibri"/>
              </a:rPr>
              <a:t>	</a:t>
            </a:r>
            <a:r>
              <a:rPr b="0" lang="en-GB" sz="2000" spc="-1" strike="noStrike">
                <a:solidFill>
                  <a:srgbClr val="ff3300"/>
                </a:solidFill>
                <a:latin typeface="Calibri"/>
              </a:rPr>
              <a:t>	</a:t>
            </a:r>
            <a:r>
              <a:rPr b="0" lang="en-GB" sz="2000" spc="-1" strike="noStrike">
                <a:solidFill>
                  <a:srgbClr val="ff3300"/>
                </a:solidFill>
                <a:latin typeface="wasy10"/>
                <a:ea typeface="wasy10"/>
              </a:rPr>
              <a:t>Δ</a:t>
            </a:r>
            <a:r>
              <a:rPr b="0" lang="en-GB" sz="2000" spc="-1" strike="noStrike">
                <a:solidFill>
                  <a:srgbClr val="ff3300"/>
                </a:solidFill>
                <a:latin typeface="Calibri"/>
              </a:rPr>
              <a:t>p = p - p</a:t>
            </a:r>
            <a:r>
              <a:rPr b="0" lang="en-GB" sz="2000" spc="-1" strike="noStrike" baseline="-25000">
                <a:solidFill>
                  <a:srgbClr val="ff3300"/>
                </a:solidFill>
                <a:latin typeface="Calibri"/>
              </a:rPr>
              <a:t>s</a:t>
            </a:r>
            <a:endParaRPr b="0" lang="en-GB" sz="2000" spc="-1" strike="noStrike">
              <a:latin typeface="Arial"/>
            </a:endParaRPr>
          </a:p>
          <a:p>
            <a:pPr>
              <a:lnSpc>
                <a:spcPct val="100000"/>
              </a:lnSpc>
              <a:spcBef>
                <a:spcPts val="1001"/>
              </a:spcBef>
              <a:buNone/>
            </a:pPr>
            <a:r>
              <a:rPr b="0" lang="en-GB" sz="2000" spc="-1" strike="noStrike">
                <a:solidFill>
                  <a:srgbClr val="ff3300"/>
                </a:solidFill>
                <a:latin typeface="Calibri"/>
              </a:rPr>
              <a:t>           </a:t>
            </a:r>
            <a:r>
              <a:rPr b="0" lang="en-GB" sz="2000" spc="-1" strike="noStrike">
                <a:solidFill>
                  <a:srgbClr val="ff3300"/>
                </a:solidFill>
                <a:latin typeface="Calibri"/>
              </a:rPr>
              <a:t>particle energy          :</a:t>
            </a:r>
            <a:r>
              <a:rPr b="0" lang="en-GB" sz="2000" spc="-1" strike="noStrike">
                <a:solidFill>
                  <a:srgbClr val="ff3300"/>
                </a:solidFill>
                <a:latin typeface="Calibri"/>
              </a:rPr>
              <a:t>	</a:t>
            </a:r>
            <a:r>
              <a:rPr b="0" lang="en-GB" sz="2000" spc="-1" strike="noStrike">
                <a:solidFill>
                  <a:srgbClr val="ff3300"/>
                </a:solidFill>
                <a:latin typeface="Calibri"/>
              </a:rPr>
              <a:t>	</a:t>
            </a:r>
            <a:r>
              <a:rPr b="0" lang="en-GB" sz="2000" spc="-1" strike="noStrike">
                <a:solidFill>
                  <a:srgbClr val="ff3300"/>
                </a:solidFill>
                <a:latin typeface="Calibri"/>
              </a:rPr>
              <a:t>	</a:t>
            </a:r>
            <a:r>
              <a:rPr b="0" lang="en-GB" sz="2000" spc="-1" strike="noStrike">
                <a:solidFill>
                  <a:srgbClr val="ff3300"/>
                </a:solidFill>
                <a:latin typeface="wasy10"/>
                <a:ea typeface="wasy10"/>
              </a:rPr>
              <a:t>Δ</a:t>
            </a:r>
            <a:r>
              <a:rPr b="0" lang="en-GB" sz="2000" spc="-1" strike="noStrike">
                <a:solidFill>
                  <a:srgbClr val="ff3300"/>
                </a:solidFill>
                <a:latin typeface="Calibri"/>
              </a:rPr>
              <a:t>E = E – E</a:t>
            </a:r>
            <a:r>
              <a:rPr b="0" lang="en-GB" sz="2000" spc="-1" strike="noStrike" baseline="-25000">
                <a:solidFill>
                  <a:srgbClr val="ff3300"/>
                </a:solidFill>
                <a:latin typeface="Calibri"/>
              </a:rPr>
              <a:t>s</a:t>
            </a:r>
            <a:endParaRPr b="0" lang="en-GB" sz="2000" spc="-1" strike="noStrike">
              <a:latin typeface="Arial"/>
            </a:endParaRPr>
          </a:p>
          <a:p>
            <a:pPr>
              <a:lnSpc>
                <a:spcPct val="100000"/>
              </a:lnSpc>
              <a:spcBef>
                <a:spcPts val="1001"/>
              </a:spcBef>
              <a:buNone/>
            </a:pPr>
            <a:r>
              <a:rPr b="0" lang="en-GB" sz="2000" spc="-1" strike="noStrike" baseline="-25000">
                <a:solidFill>
                  <a:srgbClr val="ff3300"/>
                </a:solidFill>
                <a:latin typeface="Calibri"/>
              </a:rPr>
              <a:t>                     </a:t>
            </a:r>
            <a:endParaRPr b="0" lang="en-GB" sz="2000" spc="-1" strike="noStrike">
              <a:latin typeface="Arial"/>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4"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Longitudinal dynamics (variables)</a:t>
            </a:r>
            <a:endParaRPr b="0" lang="en-GB" sz="1600" spc="-1" strike="noStrike">
              <a:solidFill>
                <a:srgbClr val="000000"/>
              </a:solidFill>
              <a:latin typeface="Calibri"/>
            </a:endParaRPr>
          </a:p>
        </p:txBody>
      </p:sp>
      <p:sp>
        <p:nvSpPr>
          <p:cNvPr id="525" name="Text Box 2"/>
          <p:cNvSpPr/>
          <p:nvPr/>
        </p:nvSpPr>
        <p:spPr>
          <a:xfrm>
            <a:off x="971640" y="1196640"/>
            <a:ext cx="7391160" cy="5150160"/>
          </a:xfrm>
          <a:prstGeom prst="rect">
            <a:avLst/>
          </a:prstGeom>
          <a:noFill/>
          <a:ln w="0">
            <a:noFill/>
          </a:ln>
        </p:spPr>
        <p:style>
          <a:lnRef idx="0"/>
          <a:fillRef idx="0"/>
          <a:effectRef idx="0"/>
          <a:fontRef idx="minor"/>
        </p:style>
        <p:txBody>
          <a:bodyPr lIns="90000" rIns="90000" tIns="45000" bIns="45000" anchor="t">
            <a:spAutoFit/>
          </a:bodyPr>
          <a:p>
            <a:pPr>
              <a:lnSpc>
                <a:spcPct val="100000"/>
              </a:lnSpc>
              <a:spcBef>
                <a:spcPts val="1001"/>
              </a:spcBef>
              <a:buNone/>
            </a:pPr>
            <a:r>
              <a:rPr b="0" lang="en-GB" sz="2000" spc="-1" strike="noStrike">
                <a:solidFill>
                  <a:srgbClr val="000000"/>
                </a:solidFill>
                <a:latin typeface="Calibri"/>
              </a:rPr>
              <a:t>The RF acceleration process relates the energy gained </a:t>
            </a:r>
            <a:r>
              <a:rPr b="0" lang="en-GB" sz="2000" spc="-1" strike="noStrike">
                <a:solidFill>
                  <a:srgbClr val="000000"/>
                </a:solidFill>
                <a:latin typeface="Calibri"/>
              </a:rPr>
              <a:t>by a particle to the RF phase experienced by the same </a:t>
            </a:r>
            <a:r>
              <a:rPr b="0" lang="en-GB" sz="2000" spc="-1" strike="noStrike">
                <a:solidFill>
                  <a:srgbClr val="000000"/>
                </a:solidFill>
                <a:latin typeface="Calibri"/>
              </a:rPr>
              <a:t>particle. Since there is a well-defined synchronous </a:t>
            </a:r>
            <a:r>
              <a:rPr b="0" lang="en-GB" sz="2000" spc="-1" strike="noStrike">
                <a:solidFill>
                  <a:srgbClr val="000000"/>
                </a:solidFill>
                <a:latin typeface="Calibri"/>
              </a:rPr>
              <a:t>particle which always experiences the same rf phase </a:t>
            </a:r>
            <a:r>
              <a:rPr b="0" lang="en-GB" sz="2000" spc="-1" strike="noStrike">
                <a:solidFill>
                  <a:srgbClr val="000000"/>
                </a:solidFill>
                <a:latin typeface="wasy10"/>
                <a:ea typeface="wasy10"/>
              </a:rPr>
              <a:t>ψ</a:t>
            </a:r>
            <a:r>
              <a:rPr b="1" lang="en-GB" sz="2000" spc="-1" strike="noStrike" baseline="-25000">
                <a:solidFill>
                  <a:srgbClr val="000000"/>
                </a:solidFill>
                <a:latin typeface="Calibri"/>
              </a:rPr>
              <a:t>0</a:t>
            </a:r>
            <a:r>
              <a:rPr b="0" lang="en-GB" sz="2000" spc="-1" strike="noStrike">
                <a:solidFill>
                  <a:srgbClr val="000000"/>
                </a:solidFill>
                <a:latin typeface="Calibri"/>
              </a:rPr>
              <a:t>,</a:t>
            </a:r>
            <a:r>
              <a:rPr b="1" lang="en-GB" sz="2000" spc="-1" strike="noStrike">
                <a:solidFill>
                  <a:srgbClr val="000000"/>
                </a:solidFill>
                <a:latin typeface="Calibri"/>
              </a:rPr>
              <a:t> </a:t>
            </a:r>
            <a:r>
              <a:rPr b="0" lang="en-GB" sz="2000" spc="-1" strike="noStrike">
                <a:solidFill>
                  <a:srgbClr val="000000"/>
                </a:solidFill>
                <a:latin typeface="Calibri"/>
              </a:rPr>
              <a:t>and gains the nominal energy E</a:t>
            </a:r>
            <a:r>
              <a:rPr b="0" lang="en-GB" sz="2000" spc="-1" strike="noStrike" baseline="-25000">
                <a:solidFill>
                  <a:srgbClr val="000000"/>
                </a:solidFill>
                <a:latin typeface="Calibri"/>
              </a:rPr>
              <a:t>0</a:t>
            </a:r>
            <a:r>
              <a:rPr b="0" lang="en-GB" sz="2000" spc="-1" strike="noStrike">
                <a:solidFill>
                  <a:srgbClr val="000000"/>
                </a:solidFill>
                <a:latin typeface="Calibri"/>
              </a:rPr>
              <a:t>, it is sufficient to </a:t>
            </a:r>
            <a:r>
              <a:rPr b="0" lang="en-GB" sz="2000" spc="-1" strike="noStrike">
                <a:solidFill>
                  <a:srgbClr val="000000"/>
                </a:solidFill>
                <a:latin typeface="Calibri"/>
              </a:rPr>
              <a:t>follow</a:t>
            </a:r>
            <a:r>
              <a:rPr b="1" lang="en-GB" sz="2000" spc="-1" strike="noStrike">
                <a:solidFill>
                  <a:srgbClr val="000000"/>
                </a:solidFill>
                <a:latin typeface="Calibri"/>
              </a:rPr>
              <a:t> </a:t>
            </a:r>
            <a:r>
              <a:rPr b="0" lang="en-GB" sz="2000" spc="-1" strike="noStrike">
                <a:solidFill>
                  <a:srgbClr val="000000"/>
                </a:solidFill>
                <a:latin typeface="Calibri"/>
              </a:rPr>
              <a:t>other particles with respect to that particle. </a:t>
            </a:r>
            <a:r>
              <a:rPr b="0" lang="en-GB" sz="2000" spc="-1" strike="noStrike">
                <a:solidFill>
                  <a:srgbClr val="000000"/>
                </a:solidFill>
                <a:latin typeface="Calibri"/>
              </a:rPr>
              <a:t>Possible choice of “reduced variables” are</a:t>
            </a:r>
            <a:endParaRPr b="0" lang="en-GB" sz="2000" spc="-1" strike="noStrike">
              <a:latin typeface="Arial"/>
            </a:endParaRPr>
          </a:p>
          <a:p>
            <a:pPr>
              <a:lnSpc>
                <a:spcPct val="100000"/>
              </a:lnSpc>
              <a:spcBef>
                <a:spcPts val="1001"/>
              </a:spcBef>
              <a:buNone/>
            </a:pPr>
            <a:r>
              <a:rPr b="0" lang="en-GB" sz="2000" spc="-1" strike="noStrike">
                <a:solidFill>
                  <a:srgbClr val="006600"/>
                </a:solidFill>
                <a:latin typeface="Calibri"/>
              </a:rPr>
              <a:t>           </a:t>
            </a:r>
            <a:r>
              <a:rPr b="0" lang="en-GB" sz="2000" spc="-1" strike="noStrike">
                <a:solidFill>
                  <a:srgbClr val="ff3300"/>
                </a:solidFill>
                <a:latin typeface="Calibri"/>
              </a:rPr>
              <a:t>revolution frequency  :</a:t>
            </a:r>
            <a:r>
              <a:rPr b="0" lang="en-GB" sz="2000" spc="-1" strike="noStrike">
                <a:solidFill>
                  <a:srgbClr val="ff3300"/>
                </a:solidFill>
                <a:latin typeface="Calibri"/>
              </a:rPr>
              <a:t>	</a:t>
            </a:r>
            <a:r>
              <a:rPr b="0" lang="en-GB" sz="2000" spc="-1" strike="noStrike">
                <a:solidFill>
                  <a:srgbClr val="ff3300"/>
                </a:solidFill>
                <a:latin typeface="Calibri"/>
              </a:rPr>
              <a:t>	</a:t>
            </a:r>
            <a:r>
              <a:rPr b="0" lang="en-GB" sz="2000" spc="-1" strike="noStrike">
                <a:solidFill>
                  <a:srgbClr val="ff3300"/>
                </a:solidFill>
                <a:latin typeface="Calibri"/>
              </a:rPr>
              <a:t>	</a:t>
            </a:r>
            <a:r>
              <a:rPr b="0" lang="en-GB" sz="2000" spc="-1" strike="noStrike">
                <a:solidFill>
                  <a:srgbClr val="ff3300"/>
                </a:solidFill>
                <a:latin typeface="DejaVu Sans"/>
                <a:ea typeface="DejaVu Sans"/>
              </a:rPr>
              <a:t>Δ</a:t>
            </a:r>
            <a:r>
              <a:rPr b="0" lang="en-GB" sz="2000" spc="-1" strike="noStrike">
                <a:solidFill>
                  <a:srgbClr val="ff3300"/>
                </a:solidFill>
                <a:latin typeface="Calibri"/>
              </a:rPr>
              <a:t>f</a:t>
            </a:r>
            <a:r>
              <a:rPr b="0" lang="en-GB" sz="2000" spc="-1" strike="noStrike" baseline="-25000">
                <a:solidFill>
                  <a:srgbClr val="ff3300"/>
                </a:solidFill>
                <a:latin typeface="Calibri"/>
              </a:rPr>
              <a:t>r</a:t>
            </a:r>
            <a:r>
              <a:rPr b="0" lang="en-GB" sz="2000" spc="-1" strike="noStrike">
                <a:solidFill>
                  <a:srgbClr val="ff3300"/>
                </a:solidFill>
                <a:latin typeface="Calibri"/>
              </a:rPr>
              <a:t> = f</a:t>
            </a:r>
            <a:r>
              <a:rPr b="0" lang="en-GB" sz="2000" spc="-1" strike="noStrike" baseline="-25000">
                <a:solidFill>
                  <a:srgbClr val="ff3300"/>
                </a:solidFill>
                <a:latin typeface="Calibri"/>
              </a:rPr>
              <a:t>r</a:t>
            </a:r>
            <a:r>
              <a:rPr b="0" lang="en-GB" sz="2000" spc="-1" strike="noStrike">
                <a:solidFill>
                  <a:srgbClr val="ff3300"/>
                </a:solidFill>
                <a:latin typeface="Calibri"/>
              </a:rPr>
              <a:t> – f</a:t>
            </a:r>
            <a:r>
              <a:rPr b="0" lang="en-GB" sz="2000" spc="-1" strike="noStrike" baseline="-25000">
                <a:solidFill>
                  <a:srgbClr val="ff3300"/>
                </a:solidFill>
                <a:latin typeface="Calibri"/>
              </a:rPr>
              <a:t>rs</a:t>
            </a:r>
            <a:endParaRPr b="0" lang="en-GB" sz="2000" spc="-1" strike="noStrike">
              <a:latin typeface="Arial"/>
            </a:endParaRPr>
          </a:p>
          <a:p>
            <a:pPr>
              <a:lnSpc>
                <a:spcPct val="100000"/>
              </a:lnSpc>
              <a:spcBef>
                <a:spcPts val="1001"/>
              </a:spcBef>
              <a:buNone/>
            </a:pPr>
            <a:r>
              <a:rPr b="0" lang="en-GB" sz="2000" spc="-1" strike="noStrike">
                <a:solidFill>
                  <a:srgbClr val="ff3300"/>
                </a:solidFill>
                <a:latin typeface="Calibri"/>
              </a:rPr>
              <a:t>    </a:t>
            </a:r>
            <a:r>
              <a:rPr b="0" lang="en-GB" sz="2000" spc="-1" strike="noStrike" baseline="-25000">
                <a:solidFill>
                  <a:srgbClr val="ff3300"/>
                </a:solidFill>
                <a:latin typeface="Calibri"/>
              </a:rPr>
              <a:t>            </a:t>
            </a:r>
            <a:r>
              <a:rPr b="0" lang="en-GB" sz="2000" spc="-1" strike="noStrike">
                <a:solidFill>
                  <a:srgbClr val="ff3300"/>
                </a:solidFill>
                <a:latin typeface="Calibri"/>
              </a:rPr>
              <a:t>particle RF phase       :</a:t>
            </a:r>
            <a:r>
              <a:rPr b="0" lang="en-GB" sz="2000" spc="-1" strike="noStrike">
                <a:solidFill>
                  <a:srgbClr val="ff3300"/>
                </a:solidFill>
                <a:latin typeface="Calibri"/>
              </a:rPr>
              <a:t>	</a:t>
            </a:r>
            <a:r>
              <a:rPr b="0" lang="en-GB" sz="2000" spc="-1" strike="noStrike">
                <a:solidFill>
                  <a:srgbClr val="ff3300"/>
                </a:solidFill>
                <a:latin typeface="Calibri"/>
              </a:rPr>
              <a:t>	</a:t>
            </a:r>
            <a:r>
              <a:rPr b="0" lang="en-GB" sz="2000" spc="-1" strike="noStrike">
                <a:solidFill>
                  <a:srgbClr val="ff3300"/>
                </a:solidFill>
                <a:latin typeface="Calibri"/>
              </a:rPr>
              <a:t>	</a:t>
            </a:r>
            <a:r>
              <a:rPr b="0" lang="en-GB" sz="2000" spc="-1" strike="noStrike">
                <a:solidFill>
                  <a:srgbClr val="ff3300"/>
                </a:solidFill>
                <a:latin typeface="wasy10"/>
                <a:ea typeface="wasy10"/>
              </a:rPr>
              <a:t>Δ</a:t>
            </a:r>
            <a:r>
              <a:rPr b="0" lang="en-GB" sz="2000" spc="-1" strike="noStrike">
                <a:solidFill>
                  <a:srgbClr val="ff3300"/>
                </a:solidFill>
                <a:latin typeface="Ubuntu"/>
                <a:ea typeface="Ubuntu"/>
              </a:rPr>
              <a:t>ψ</a:t>
            </a:r>
            <a:r>
              <a:rPr b="0" lang="en-GB" sz="2000" spc="-1" strike="noStrike">
                <a:solidFill>
                  <a:srgbClr val="ff3300"/>
                </a:solidFill>
                <a:latin typeface="Calibri"/>
              </a:rPr>
              <a:t> = </a:t>
            </a:r>
            <a:r>
              <a:rPr b="0" lang="en-GB" sz="2000" spc="-1" strike="noStrike">
                <a:solidFill>
                  <a:srgbClr val="ff3300"/>
                </a:solidFill>
                <a:latin typeface="Ubuntu"/>
                <a:ea typeface="Ubuntu"/>
              </a:rPr>
              <a:t>ψ</a:t>
            </a:r>
            <a:r>
              <a:rPr b="0" lang="en-GB" sz="2000" spc="-1" strike="noStrike">
                <a:solidFill>
                  <a:srgbClr val="ff3300"/>
                </a:solidFill>
                <a:latin typeface="Calibri"/>
              </a:rPr>
              <a:t> – </a:t>
            </a:r>
            <a:r>
              <a:rPr b="0" lang="en-GB" sz="2000" spc="-1" strike="noStrike">
                <a:solidFill>
                  <a:srgbClr val="ff3300"/>
                </a:solidFill>
                <a:latin typeface="Ubuntu"/>
                <a:ea typeface="Ubuntu"/>
              </a:rPr>
              <a:t>ψ</a:t>
            </a:r>
            <a:r>
              <a:rPr b="0" lang="en-GB" sz="2000" spc="-1" strike="noStrike" baseline="-25000">
                <a:solidFill>
                  <a:srgbClr val="ff3300"/>
                </a:solidFill>
                <a:latin typeface="Calibri"/>
              </a:rPr>
              <a:t>s</a:t>
            </a:r>
            <a:endParaRPr b="0" lang="en-GB" sz="2000" spc="-1" strike="noStrike">
              <a:latin typeface="Arial"/>
            </a:endParaRPr>
          </a:p>
          <a:p>
            <a:pPr>
              <a:lnSpc>
                <a:spcPct val="100000"/>
              </a:lnSpc>
              <a:spcBef>
                <a:spcPts val="1001"/>
              </a:spcBef>
              <a:buNone/>
            </a:pPr>
            <a:r>
              <a:rPr b="0" lang="en-GB" sz="2000" spc="-1" strike="noStrike">
                <a:solidFill>
                  <a:srgbClr val="ff3300"/>
                </a:solidFill>
                <a:latin typeface="Calibri"/>
              </a:rPr>
              <a:t>	</a:t>
            </a:r>
            <a:r>
              <a:rPr b="0" lang="en-GB" sz="2000" spc="-1" strike="noStrike">
                <a:solidFill>
                  <a:srgbClr val="ff3300"/>
                </a:solidFill>
                <a:latin typeface="Calibri"/>
              </a:rPr>
              <a:t>	</a:t>
            </a:r>
            <a:r>
              <a:rPr b="0" lang="en-GB" sz="2000" spc="-1" strike="noStrike">
                <a:solidFill>
                  <a:srgbClr val="ff3300"/>
                </a:solidFill>
                <a:latin typeface="Calibri"/>
              </a:rPr>
              <a:t>azimuth angle            :</a:t>
            </a:r>
            <a:r>
              <a:rPr b="0" lang="en-GB" sz="2000" spc="-1" strike="noStrike">
                <a:solidFill>
                  <a:srgbClr val="ff3300"/>
                </a:solidFill>
                <a:latin typeface="Calibri"/>
              </a:rPr>
              <a:t>	</a:t>
            </a:r>
            <a:r>
              <a:rPr b="0" lang="en-GB" sz="2000" spc="-1" strike="noStrike">
                <a:solidFill>
                  <a:srgbClr val="ff3300"/>
                </a:solidFill>
                <a:latin typeface="Calibri"/>
              </a:rPr>
              <a:t>	</a:t>
            </a:r>
            <a:r>
              <a:rPr b="0" lang="en-GB" sz="2000" spc="-1" strike="noStrike">
                <a:solidFill>
                  <a:srgbClr val="ff3300"/>
                </a:solidFill>
                <a:latin typeface="Calibri"/>
              </a:rPr>
              <a:t>	</a:t>
            </a:r>
            <a:r>
              <a:rPr b="0" lang="en-GB" sz="2000" spc="-1" strike="noStrike">
                <a:solidFill>
                  <a:srgbClr val="ff3300"/>
                </a:solidFill>
                <a:latin typeface="wasy10"/>
                <a:ea typeface="wasy10"/>
              </a:rPr>
              <a:t>Δ</a:t>
            </a:r>
            <a:r>
              <a:rPr b="0" lang="en-GB" sz="2000" spc="-1" strike="noStrike">
                <a:solidFill>
                  <a:srgbClr val="ff3300"/>
                </a:solidFill>
                <a:latin typeface="Berenis ADF Pro Math"/>
                <a:ea typeface="Berenis ADF Pro Math"/>
              </a:rPr>
              <a:t>θ</a:t>
            </a:r>
            <a:r>
              <a:rPr b="1" lang="en-GB" sz="2000" spc="-1" strike="noStrike">
                <a:solidFill>
                  <a:srgbClr val="ff3300"/>
                </a:solidFill>
                <a:latin typeface="Calibri"/>
              </a:rPr>
              <a:t> = </a:t>
            </a:r>
            <a:r>
              <a:rPr b="0" lang="en-GB" sz="2000" spc="-1" strike="noStrike">
                <a:solidFill>
                  <a:srgbClr val="ff3300"/>
                </a:solidFill>
                <a:latin typeface="wasy10"/>
                <a:ea typeface="wasy10"/>
              </a:rPr>
              <a:t>θ</a:t>
            </a:r>
            <a:r>
              <a:rPr b="0" lang="en-GB" sz="2000" spc="-1" strike="noStrike">
                <a:solidFill>
                  <a:srgbClr val="ff3300"/>
                </a:solidFill>
                <a:latin typeface="Calibri"/>
              </a:rPr>
              <a:t> - </a:t>
            </a:r>
            <a:r>
              <a:rPr b="0" lang="en-GB" sz="2000" spc="-1" strike="noStrike">
                <a:solidFill>
                  <a:srgbClr val="ff3300"/>
                </a:solidFill>
                <a:latin typeface="wasy10"/>
                <a:ea typeface="wasy10"/>
              </a:rPr>
              <a:t>θ</a:t>
            </a:r>
            <a:r>
              <a:rPr b="0" lang="en-GB" sz="2000" spc="-1" strike="noStrike" baseline="-25000">
                <a:solidFill>
                  <a:srgbClr val="ff3300"/>
                </a:solidFill>
                <a:latin typeface="Calibri"/>
              </a:rPr>
              <a:t>s</a:t>
            </a:r>
            <a:r>
              <a:rPr b="0" lang="en-GB" sz="2000" spc="-1" strike="noStrike">
                <a:solidFill>
                  <a:srgbClr val="ff3300"/>
                </a:solidFill>
                <a:latin typeface="Calibri"/>
              </a:rPr>
              <a:t> </a:t>
            </a:r>
            <a:endParaRPr b="0" lang="en-GB" sz="2000" spc="-1" strike="noStrike">
              <a:latin typeface="Arial"/>
            </a:endParaRPr>
          </a:p>
          <a:p>
            <a:pPr>
              <a:lnSpc>
                <a:spcPct val="100000"/>
              </a:lnSpc>
              <a:spcBef>
                <a:spcPts val="1001"/>
              </a:spcBef>
              <a:buNone/>
            </a:pPr>
            <a:r>
              <a:rPr b="0" lang="en-GB" sz="2000" spc="-1" strike="noStrike">
                <a:solidFill>
                  <a:srgbClr val="ff3300"/>
                </a:solidFill>
                <a:latin typeface="Calibri"/>
              </a:rPr>
              <a:t>	</a:t>
            </a:r>
            <a:r>
              <a:rPr b="0" lang="en-GB" sz="2000" spc="-1" strike="noStrike">
                <a:solidFill>
                  <a:srgbClr val="ff3300"/>
                </a:solidFill>
                <a:latin typeface="Calibri"/>
              </a:rPr>
              <a:t>	</a:t>
            </a:r>
            <a:r>
              <a:rPr b="0" lang="en-GB" sz="2000" spc="-1" strike="noStrike">
                <a:solidFill>
                  <a:srgbClr val="ff3300"/>
                </a:solidFill>
                <a:latin typeface="Calibri"/>
              </a:rPr>
              <a:t>particle momentum   :</a:t>
            </a:r>
            <a:r>
              <a:rPr b="0" lang="en-GB" sz="2000" spc="-1" strike="noStrike">
                <a:solidFill>
                  <a:srgbClr val="ff3300"/>
                </a:solidFill>
                <a:latin typeface="Calibri"/>
              </a:rPr>
              <a:t>	</a:t>
            </a:r>
            <a:r>
              <a:rPr b="0" lang="en-GB" sz="2000" spc="-1" strike="noStrike">
                <a:solidFill>
                  <a:srgbClr val="ff3300"/>
                </a:solidFill>
                <a:latin typeface="Calibri"/>
              </a:rPr>
              <a:t>	</a:t>
            </a:r>
            <a:r>
              <a:rPr b="0" lang="en-GB" sz="2000" spc="-1" strike="noStrike">
                <a:solidFill>
                  <a:srgbClr val="ff3300"/>
                </a:solidFill>
                <a:latin typeface="Calibri"/>
              </a:rPr>
              <a:t>	</a:t>
            </a:r>
            <a:r>
              <a:rPr b="0" lang="en-GB" sz="2000" spc="-1" strike="noStrike">
                <a:solidFill>
                  <a:srgbClr val="ff3300"/>
                </a:solidFill>
                <a:latin typeface="wasy10"/>
                <a:ea typeface="wasy10"/>
              </a:rPr>
              <a:t>Δ</a:t>
            </a:r>
            <a:r>
              <a:rPr b="0" lang="en-GB" sz="2000" spc="-1" strike="noStrike">
                <a:solidFill>
                  <a:srgbClr val="ff3300"/>
                </a:solidFill>
                <a:latin typeface="Calibri"/>
              </a:rPr>
              <a:t>p = p - p</a:t>
            </a:r>
            <a:r>
              <a:rPr b="0" lang="en-GB" sz="2000" spc="-1" strike="noStrike" baseline="-25000">
                <a:solidFill>
                  <a:srgbClr val="ff3300"/>
                </a:solidFill>
                <a:latin typeface="Calibri"/>
              </a:rPr>
              <a:t>s</a:t>
            </a:r>
            <a:endParaRPr b="0" lang="en-GB" sz="2000" spc="-1" strike="noStrike">
              <a:latin typeface="Arial"/>
            </a:endParaRPr>
          </a:p>
          <a:p>
            <a:pPr>
              <a:lnSpc>
                <a:spcPct val="100000"/>
              </a:lnSpc>
              <a:spcBef>
                <a:spcPts val="1001"/>
              </a:spcBef>
              <a:buNone/>
            </a:pPr>
            <a:r>
              <a:rPr b="0" lang="en-GB" sz="2000" spc="-1" strike="noStrike">
                <a:solidFill>
                  <a:srgbClr val="ff3300"/>
                </a:solidFill>
                <a:latin typeface="Calibri"/>
              </a:rPr>
              <a:t>           </a:t>
            </a:r>
            <a:r>
              <a:rPr b="0" lang="en-GB" sz="2000" spc="-1" strike="noStrike">
                <a:solidFill>
                  <a:srgbClr val="ff3300"/>
                </a:solidFill>
                <a:latin typeface="Calibri"/>
              </a:rPr>
              <a:t>particle energy          :</a:t>
            </a:r>
            <a:r>
              <a:rPr b="0" lang="en-GB" sz="2000" spc="-1" strike="noStrike">
                <a:solidFill>
                  <a:srgbClr val="ff3300"/>
                </a:solidFill>
                <a:latin typeface="Calibri"/>
              </a:rPr>
              <a:t>	</a:t>
            </a:r>
            <a:r>
              <a:rPr b="0" lang="en-GB" sz="2000" spc="-1" strike="noStrike">
                <a:solidFill>
                  <a:srgbClr val="ff3300"/>
                </a:solidFill>
                <a:latin typeface="Calibri"/>
              </a:rPr>
              <a:t>	</a:t>
            </a:r>
            <a:r>
              <a:rPr b="0" lang="en-GB" sz="2000" spc="-1" strike="noStrike">
                <a:solidFill>
                  <a:srgbClr val="ff3300"/>
                </a:solidFill>
                <a:latin typeface="Calibri"/>
              </a:rPr>
              <a:t>	</a:t>
            </a:r>
            <a:r>
              <a:rPr b="0" lang="en-GB" sz="2000" spc="-1" strike="noStrike">
                <a:solidFill>
                  <a:srgbClr val="ff3300"/>
                </a:solidFill>
                <a:latin typeface="wasy10"/>
                <a:ea typeface="wasy10"/>
              </a:rPr>
              <a:t>Δ</a:t>
            </a:r>
            <a:r>
              <a:rPr b="0" lang="en-GB" sz="2000" spc="-1" strike="noStrike">
                <a:solidFill>
                  <a:srgbClr val="ff3300"/>
                </a:solidFill>
                <a:latin typeface="Calibri"/>
              </a:rPr>
              <a:t>E = E – E</a:t>
            </a:r>
            <a:r>
              <a:rPr b="0" lang="en-GB" sz="2000" spc="-1" strike="noStrike" baseline="-25000">
                <a:solidFill>
                  <a:srgbClr val="ff3300"/>
                </a:solidFill>
                <a:latin typeface="Calibri"/>
              </a:rPr>
              <a:t>s</a:t>
            </a:r>
            <a:endParaRPr b="0" lang="en-GB" sz="2000" spc="-1" strike="noStrike">
              <a:latin typeface="Arial"/>
            </a:endParaRPr>
          </a:p>
          <a:p>
            <a:pPr>
              <a:lnSpc>
                <a:spcPct val="100000"/>
              </a:lnSpc>
              <a:spcBef>
                <a:spcPts val="1001"/>
              </a:spcBef>
              <a:buNone/>
            </a:pPr>
            <a:r>
              <a:rPr b="0" lang="en-GB" sz="2000" spc="-1" strike="noStrike" baseline="-25000">
                <a:solidFill>
                  <a:srgbClr val="ff3300"/>
                </a:solidFill>
                <a:latin typeface="Calibri"/>
              </a:rPr>
              <a:t>                     </a:t>
            </a:r>
            <a:endParaRPr b="0" lang="en-GB" sz="2000" spc="-1" strike="noStrike">
              <a:latin typeface="Arial"/>
            </a:endParaRPr>
          </a:p>
        </p:txBody>
      </p:sp>
      <p:sp>
        <p:nvSpPr>
          <p:cNvPr id="526" name=""/>
          <p:cNvSpPr/>
          <p:nvPr/>
        </p:nvSpPr>
        <p:spPr>
          <a:xfrm>
            <a:off x="2017440" y="3925440"/>
            <a:ext cx="5688000" cy="648000"/>
          </a:xfrm>
          <a:prstGeom prst="ellipse">
            <a:avLst/>
          </a:prstGeom>
          <a:noFill/>
          <a:ln w="0">
            <a:solidFill>
              <a:srgbClr val="a3238e"/>
            </a:solidFill>
            <a:custDash>
              <a:ds d="189239" sp="189239"/>
              <a:ds d="189239" sp="189239"/>
            </a:custDash>
          </a:ln>
        </p:spPr>
        <p:style>
          <a:lnRef idx="0"/>
          <a:fillRef idx="0"/>
          <a:effectRef idx="0"/>
          <a:fontRef idx="minor"/>
        </p:style>
      </p:sp>
      <p:sp>
        <p:nvSpPr>
          <p:cNvPr id="527" name=""/>
          <p:cNvSpPr/>
          <p:nvPr/>
        </p:nvSpPr>
        <p:spPr>
          <a:xfrm>
            <a:off x="1801080" y="5329080"/>
            <a:ext cx="5688000" cy="648000"/>
          </a:xfrm>
          <a:prstGeom prst="ellipse">
            <a:avLst/>
          </a:prstGeom>
          <a:noFill/>
          <a:ln w="0">
            <a:solidFill>
              <a:srgbClr val="a3238e"/>
            </a:solidFill>
            <a:custDash>
              <a:ds d="189239" sp="189239"/>
              <a:ds d="189239" sp="189239"/>
            </a:custDash>
          </a:ln>
        </p:spPr>
        <p:style>
          <a:lnRef idx="0"/>
          <a:fillRef idx="0"/>
          <a:effectRef idx="0"/>
          <a:fontRef idx="minor"/>
        </p:style>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8" name="PlaceHolder 1"/>
          <p:cNvSpPr>
            <a:spLocks noGrp="1"/>
          </p:cNvSpPr>
          <p:nvPr>
            <p:ph/>
          </p:nvPr>
        </p:nvSpPr>
        <p:spPr>
          <a:xfrm>
            <a:off x="304920" y="714240"/>
            <a:ext cx="8076960" cy="2570400"/>
          </a:xfrm>
          <a:prstGeom prst="rect">
            <a:avLst/>
          </a:prstGeom>
          <a:noFill/>
          <a:ln w="0">
            <a:noFill/>
          </a:ln>
        </p:spPr>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 </a:t>
            </a:r>
            <a:r>
              <a:rPr b="0" lang="en-GB" sz="1600" spc="-1" strike="noStrike">
                <a:solidFill>
                  <a:srgbClr val="000000"/>
                </a:solidFill>
                <a:latin typeface="Calibri"/>
              </a:rPr>
              <a:t>The periodic longitudinal motion around the nominal phase is known as  </a:t>
            </a:r>
            <a:r>
              <a:rPr b="1" lang="en-GB" sz="1600" spc="-1" strike="noStrike">
                <a:solidFill>
                  <a:srgbClr val="000000"/>
                </a:solidFill>
                <a:latin typeface="Calibri"/>
              </a:rPr>
              <a:t>synchrotron motion</a:t>
            </a:r>
            <a:r>
              <a:rPr b="0" lang="en-GB" sz="1600" spc="-1" strike="noStrike">
                <a:solidFill>
                  <a:srgbClr val="000000"/>
                </a:solidFill>
                <a:latin typeface="Calibri"/>
              </a:rPr>
              <a:t>.</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r>
              <a:rPr b="0" lang="en-GB" sz="1600" spc="-1" strike="noStrike">
                <a:solidFill>
                  <a:srgbClr val="000000"/>
                </a:solidFill>
                <a:latin typeface="Calibri"/>
              </a:rPr>
              <a:t>Let’s study this motion in a more quantitative way by looking at energy balance for one complete turn of the machine. </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r>
              <a:rPr b="0" lang="en-GB" sz="1600" spc="-1" strike="noStrike">
                <a:solidFill>
                  <a:srgbClr val="000000"/>
                </a:solidFill>
                <a:latin typeface="Calibri"/>
              </a:rPr>
              <a:t>The nominal quantities are denoted by ‘0’ subscripts, U is the peak voltage and W denotes the energy loss per revolution of the particle.</a:t>
            </a:r>
            <a:endParaRPr b="0" lang="en-GB" sz="1600" spc="-1" strike="noStrike">
              <a:solidFill>
                <a:srgbClr val="000000"/>
              </a:solidFill>
              <a:latin typeface="Calibri"/>
            </a:endParaRPr>
          </a:p>
          <a:p>
            <a:pPr>
              <a:lnSpc>
                <a:spcPct val="100000"/>
              </a:lnSpc>
              <a:spcBef>
                <a:spcPts val="320"/>
              </a:spcBef>
              <a:buNone/>
              <a:tabLst>
                <a:tab algn="l" pos="0"/>
              </a:tabLst>
            </a:pPr>
            <a:r>
              <a:rPr b="0" lang="en-GB" sz="1600" spc="-1" strike="noStrike">
                <a:solidFill>
                  <a:srgbClr val="000000"/>
                </a:solidFill>
                <a:latin typeface="Calibri"/>
              </a:rPr>
              <a:t>The nominal particle energy balance is </a:t>
            </a:r>
            <a:endParaRPr b="0" lang="en-GB" sz="1600" spc="-1" strike="noStrike">
              <a:solidFill>
                <a:srgbClr val="000000"/>
              </a:solidFill>
              <a:latin typeface="Calibri"/>
            </a:endParaRPr>
          </a:p>
        </p:txBody>
      </p:sp>
      <p:sp>
        <p:nvSpPr>
          <p:cNvPr id="529" name="PlaceHolder 2"/>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Longitudinal motion</a:t>
            </a:r>
            <a:endParaRPr b="0" lang="en-GB" sz="1600" spc="-1" strike="noStrike">
              <a:solidFill>
                <a:srgbClr val="000000"/>
              </a:solidFill>
              <a:latin typeface="Calibri"/>
            </a:endParaRPr>
          </a:p>
        </p:txBody>
      </p:sp>
      <p:pic>
        <p:nvPicPr>
          <p:cNvPr id="530" name="Picture 9" descr=""/>
          <p:cNvPicPr/>
          <p:nvPr/>
        </p:nvPicPr>
        <p:blipFill>
          <a:blip r:embed="rId1"/>
          <a:stretch/>
        </p:blipFill>
        <p:spPr>
          <a:xfrm>
            <a:off x="2699640" y="3255840"/>
            <a:ext cx="3487320" cy="320400"/>
          </a:xfrm>
          <a:prstGeom prst="rect">
            <a:avLst/>
          </a:prstGeom>
          <a:ln w="0">
            <a:noFill/>
          </a:ln>
        </p:spPr>
      </p:pic>
      <p:pic>
        <p:nvPicPr>
          <p:cNvPr id="531" name="Picture 10" descr=""/>
          <p:cNvPicPr/>
          <p:nvPr/>
        </p:nvPicPr>
        <p:blipFill>
          <a:blip r:embed="rId2"/>
          <a:stretch/>
        </p:blipFill>
        <p:spPr>
          <a:xfrm>
            <a:off x="2627640" y="4401720"/>
            <a:ext cx="4338000" cy="366120"/>
          </a:xfrm>
          <a:prstGeom prst="rect">
            <a:avLst/>
          </a:prstGeom>
          <a:ln w="0">
            <a:noFill/>
          </a:ln>
        </p:spPr>
      </p:pic>
      <p:pic>
        <p:nvPicPr>
          <p:cNvPr id="532" name="Picture 13" descr=""/>
          <p:cNvPicPr/>
          <p:nvPr/>
        </p:nvPicPr>
        <p:blipFill>
          <a:blip r:embed="rId3"/>
          <a:stretch/>
        </p:blipFill>
        <p:spPr>
          <a:xfrm>
            <a:off x="2988000" y="5373360"/>
            <a:ext cx="2695680" cy="667080"/>
          </a:xfrm>
          <a:prstGeom prst="rect">
            <a:avLst/>
          </a:prstGeom>
          <a:ln w="0">
            <a:noFill/>
          </a:ln>
        </p:spPr>
      </p:pic>
      <p:sp>
        <p:nvSpPr>
          <p:cNvPr id="533" name="Content Placeholder 3"/>
          <p:cNvSpPr/>
          <p:nvPr/>
        </p:nvSpPr>
        <p:spPr>
          <a:xfrm>
            <a:off x="395640" y="3717000"/>
            <a:ext cx="8076960" cy="93564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An arbitrary particle which has a slight momentum deviation and a slight phase deviation from the nominal particle has energy balance</a:t>
            </a:r>
            <a:endParaRPr b="0" lang="en-GB" sz="1600" spc="-1" strike="noStrike">
              <a:latin typeface="Arial"/>
            </a:endParaRPr>
          </a:p>
        </p:txBody>
      </p:sp>
      <p:sp>
        <p:nvSpPr>
          <p:cNvPr id="534" name="Content Placeholder 3"/>
          <p:cNvSpPr/>
          <p:nvPr/>
        </p:nvSpPr>
        <p:spPr>
          <a:xfrm>
            <a:off x="395640" y="4869000"/>
            <a:ext cx="8076960" cy="93564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We write the energy loss per turn for the arbitrary particle as a linear function in the energy deviation</a:t>
            </a:r>
            <a:endParaRPr b="0" lang="en-GB" sz="16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9" name="PlaceHolder 1"/>
          <p:cNvSpPr>
            <a:spLocks noGrp="1"/>
          </p:cNvSpPr>
          <p:nvPr>
            <p:ph type="title"/>
          </p:nvPr>
        </p:nvSpPr>
        <p:spPr>
          <a:xfrm>
            <a:off x="8610480" y="380880"/>
            <a:ext cx="533160" cy="5866920"/>
          </a:xfrm>
          <a:prstGeom prst="rect">
            <a:avLst/>
          </a:prstGeom>
          <a:noFill/>
          <a:ln w="0">
            <a:noFill/>
          </a:ln>
        </p:spPr>
        <p:txBody>
          <a:bodyPr lIns="90000" rIns="90000" tIns="45000" bIns="45000" anchor="ctr" anchorCtr="1">
            <a:normAutofit/>
          </a:bodyPr>
          <a:p>
            <a:pPr>
              <a:lnSpc>
                <a:spcPct val="100000"/>
              </a:lnSpc>
              <a:buNone/>
            </a:pPr>
            <a:r>
              <a:rPr b="0" lang="en-GB" sz="2400" spc="-1" strike="noStrike" cap="small">
                <a:solidFill>
                  <a:srgbClr val="ffffff"/>
                </a:solidFill>
                <a:latin typeface="Calibri"/>
              </a:rPr>
              <a:t>er</a:t>
            </a:r>
            <a:endParaRPr b="0" lang="en-GB" sz="2400" spc="-1" strike="noStrike">
              <a:solidFill>
                <a:srgbClr val="000000"/>
              </a:solidFill>
              <a:latin typeface="Calibri"/>
            </a:endParaRPr>
          </a:p>
        </p:txBody>
      </p:sp>
      <p:sp>
        <p:nvSpPr>
          <p:cNvPr id="170" name="PlaceHolder 2"/>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Recall – Dispersion, Momentum Compaction</a:t>
            </a:r>
            <a:endParaRPr b="0" lang="en-GB" sz="1600" spc="-1" strike="noStrike">
              <a:solidFill>
                <a:srgbClr val="000000"/>
              </a:solidFill>
              <a:latin typeface="Calibri"/>
            </a:endParaRPr>
          </a:p>
        </p:txBody>
      </p:sp>
      <p:pic>
        <p:nvPicPr>
          <p:cNvPr id="171" name="" descr=""/>
          <p:cNvPicPr/>
          <p:nvPr/>
        </p:nvPicPr>
        <p:blipFill>
          <a:blip r:embed="rId1"/>
          <a:stretch/>
        </p:blipFill>
        <p:spPr>
          <a:xfrm>
            <a:off x="1474920" y="864000"/>
            <a:ext cx="5941080" cy="894960"/>
          </a:xfrm>
          <a:prstGeom prst="rect">
            <a:avLst/>
          </a:prstGeom>
          <a:ln w="0">
            <a:noFill/>
          </a:ln>
        </p:spPr>
      </p:pic>
      <p:pic>
        <p:nvPicPr>
          <p:cNvPr id="172" name="" descr=""/>
          <p:cNvPicPr/>
          <p:nvPr/>
        </p:nvPicPr>
        <p:blipFill>
          <a:blip r:embed="rId2"/>
          <a:stretch/>
        </p:blipFill>
        <p:spPr>
          <a:xfrm>
            <a:off x="144360" y="2362320"/>
            <a:ext cx="3095640" cy="589680"/>
          </a:xfrm>
          <a:prstGeom prst="rect">
            <a:avLst/>
          </a:prstGeom>
          <a:ln w="0">
            <a:noFill/>
          </a:ln>
        </p:spPr>
      </p:pic>
      <p:sp>
        <p:nvSpPr>
          <p:cNvPr id="173" name=""/>
          <p:cNvSpPr txBox="1"/>
          <p:nvPr/>
        </p:nvSpPr>
        <p:spPr>
          <a:xfrm>
            <a:off x="216000" y="1944000"/>
            <a:ext cx="2664000" cy="346320"/>
          </a:xfrm>
          <a:prstGeom prst="rect">
            <a:avLst/>
          </a:prstGeom>
          <a:noFill/>
          <a:ln w="0">
            <a:noFill/>
          </a:ln>
        </p:spPr>
        <p:txBody>
          <a:bodyPr lIns="90000" rIns="90000" tIns="45000" bIns="45000" anchor="t">
            <a:noAutofit/>
          </a:bodyPr>
          <a:p>
            <a:r>
              <a:rPr b="0" lang="en-GB" sz="1800" spc="-1" strike="noStrike">
                <a:latin typeface="Arial"/>
              </a:rPr>
              <a:t>Dispersion</a:t>
            </a:r>
            <a:endParaRPr b="0" lang="en-GB" sz="1800" spc="-1" strike="noStrike">
              <a:latin typeface="Arial"/>
            </a:endParaRPr>
          </a:p>
        </p:txBody>
      </p:sp>
      <p:pic>
        <p:nvPicPr>
          <p:cNvPr id="174" name="Picture 11" descr=""/>
          <p:cNvPicPr/>
          <p:nvPr/>
        </p:nvPicPr>
        <p:blipFill>
          <a:blip r:embed="rId3"/>
          <a:stretch/>
        </p:blipFill>
        <p:spPr>
          <a:xfrm>
            <a:off x="3672000" y="2349360"/>
            <a:ext cx="5112000" cy="602640"/>
          </a:xfrm>
          <a:prstGeom prst="rect">
            <a:avLst/>
          </a:prstGeom>
          <a:ln w="0">
            <a:noFill/>
          </a:ln>
        </p:spPr>
      </p:pic>
      <p:sp>
        <p:nvSpPr>
          <p:cNvPr id="175" name=""/>
          <p:cNvSpPr/>
          <p:nvPr/>
        </p:nvSpPr>
        <p:spPr>
          <a:xfrm>
            <a:off x="3384000" y="2088000"/>
            <a:ext cx="216000" cy="1080000"/>
          </a:xfrm>
          <a:custGeom>
            <a:avLst/>
            <a:gdLst/>
            <a:ahLst/>
            <a:rect l="l" t="t" r="r" b="b"/>
            <a:pathLst>
              <a:path w="21600" h="21600">
                <a:moveTo>
                  <a:pt x="21600" y="0"/>
                </a:moveTo>
                <a:cubicBezTo>
                  <a:pt x="16200" y="0"/>
                  <a:pt x="10800" y="900"/>
                  <a:pt x="10800" y="1800"/>
                </a:cubicBezTo>
                <a:lnTo>
                  <a:pt x="10800" y="9000"/>
                </a:lnTo>
                <a:cubicBezTo>
                  <a:pt x="10800" y="9900"/>
                  <a:pt x="5400" y="10800"/>
                  <a:pt x="0" y="10800"/>
                </a:cubicBezTo>
                <a:cubicBezTo>
                  <a:pt x="5400" y="10800"/>
                  <a:pt x="10800" y="11700"/>
                  <a:pt x="10800" y="12600"/>
                </a:cubicBezTo>
                <a:lnTo>
                  <a:pt x="10800" y="19800"/>
                </a:lnTo>
                <a:cubicBezTo>
                  <a:pt x="10800" y="20700"/>
                  <a:pt x="16200" y="21600"/>
                  <a:pt x="21600" y="21600"/>
                </a:cubicBezTo>
              </a:path>
            </a:pathLst>
          </a:custGeom>
          <a:noFill/>
          <a:ln w="0">
            <a:solidFill>
              <a:srgbClr val="3465a4"/>
            </a:solidFill>
          </a:ln>
        </p:spPr>
        <p:style>
          <a:lnRef idx="0"/>
          <a:fillRef idx="0"/>
          <a:effectRef idx="0"/>
          <a:fontRef idx="minor"/>
        </p:style>
      </p:sp>
      <p:sp>
        <p:nvSpPr>
          <p:cNvPr id="176" name=""/>
          <p:cNvSpPr/>
          <p:nvPr/>
        </p:nvSpPr>
        <p:spPr>
          <a:xfrm>
            <a:off x="8784000" y="2052000"/>
            <a:ext cx="288000" cy="1044000"/>
          </a:xfrm>
          <a:custGeom>
            <a:avLst/>
            <a:gdLst/>
            <a:ahLst/>
            <a:rect l="l" t="t" r="r" b="b"/>
            <a:pathLst>
              <a:path w="21600" h="21600">
                <a:moveTo>
                  <a:pt x="0" y="0"/>
                </a:moveTo>
                <a:cubicBezTo>
                  <a:pt x="5400" y="0"/>
                  <a:pt x="10800" y="900"/>
                  <a:pt x="10800" y="1800"/>
                </a:cubicBezTo>
                <a:lnTo>
                  <a:pt x="10800" y="9000"/>
                </a:lnTo>
                <a:cubicBezTo>
                  <a:pt x="10800" y="9900"/>
                  <a:pt x="16200" y="10800"/>
                  <a:pt x="21600" y="10800"/>
                </a:cubicBezTo>
                <a:cubicBezTo>
                  <a:pt x="16200" y="10800"/>
                  <a:pt x="10800" y="11700"/>
                  <a:pt x="10800" y="12600"/>
                </a:cubicBezTo>
                <a:lnTo>
                  <a:pt x="10800" y="19800"/>
                </a:lnTo>
                <a:cubicBezTo>
                  <a:pt x="10800" y="20700"/>
                  <a:pt x="5400" y="21600"/>
                  <a:pt x="0" y="21600"/>
                </a:cubicBezTo>
              </a:path>
            </a:pathLst>
          </a:custGeom>
          <a:noFill/>
          <a:ln w="0">
            <a:solidFill>
              <a:srgbClr val="3465a4"/>
            </a:solidFill>
          </a:ln>
        </p:spPr>
        <p:style>
          <a:lnRef idx="0"/>
          <a:fillRef idx="0"/>
          <a:effectRef idx="0"/>
          <a:fontRef idx="minor"/>
        </p:style>
      </p:sp>
      <p:sp>
        <p:nvSpPr>
          <p:cNvPr id="177" name=""/>
          <p:cNvSpPr txBox="1"/>
          <p:nvPr/>
        </p:nvSpPr>
        <p:spPr>
          <a:xfrm>
            <a:off x="4320000" y="1872000"/>
            <a:ext cx="3024000" cy="346320"/>
          </a:xfrm>
          <a:prstGeom prst="rect">
            <a:avLst/>
          </a:prstGeom>
          <a:noFill/>
          <a:ln w="0">
            <a:noFill/>
          </a:ln>
        </p:spPr>
        <p:txBody>
          <a:bodyPr lIns="90000" rIns="90000" tIns="45000" bIns="45000" anchor="t">
            <a:noAutofit/>
          </a:bodyPr>
          <a:p>
            <a:r>
              <a:rPr b="0" lang="en-GB" sz="1800" spc="-1" strike="noStrike">
                <a:latin typeface="Arial"/>
              </a:rPr>
              <a:t>E.g. Dipoles</a:t>
            </a:r>
            <a:endParaRPr b="0" lang="en-GB" sz="1800" spc="-1" strike="noStrike">
              <a:latin typeface="Arial"/>
            </a:endParaRPr>
          </a:p>
        </p:txBody>
      </p:sp>
      <p:sp>
        <p:nvSpPr>
          <p:cNvPr id="178" name=""/>
          <p:cNvSpPr txBox="1"/>
          <p:nvPr/>
        </p:nvSpPr>
        <p:spPr>
          <a:xfrm>
            <a:off x="216000" y="4824000"/>
            <a:ext cx="3600000" cy="602280"/>
          </a:xfrm>
          <a:prstGeom prst="rect">
            <a:avLst/>
          </a:prstGeom>
          <a:noFill/>
          <a:ln w="0">
            <a:noFill/>
          </a:ln>
        </p:spPr>
        <p:txBody>
          <a:bodyPr lIns="90000" rIns="90000" tIns="45000" bIns="45000" anchor="t">
            <a:noAutofit/>
          </a:bodyPr>
          <a:p>
            <a:r>
              <a:rPr b="0" lang="en-GB" sz="1800" spc="-1" strike="noStrike">
                <a:latin typeface="Arial"/>
              </a:rPr>
              <a:t>Linear momentum compaction</a:t>
            </a:r>
            <a:endParaRPr b="0" lang="en-GB" sz="1800" spc="-1" strike="noStrike">
              <a:latin typeface="Arial"/>
            </a:endParaRPr>
          </a:p>
        </p:txBody>
      </p:sp>
      <p:pic>
        <p:nvPicPr>
          <p:cNvPr id="179" name="Picture 10" descr=""/>
          <p:cNvPicPr/>
          <p:nvPr/>
        </p:nvPicPr>
        <p:blipFill>
          <a:blip r:embed="rId4"/>
          <a:stretch/>
        </p:blipFill>
        <p:spPr>
          <a:xfrm>
            <a:off x="4453920" y="5220000"/>
            <a:ext cx="2746080" cy="819000"/>
          </a:xfrm>
          <a:prstGeom prst="rect">
            <a:avLst/>
          </a:prstGeom>
          <a:ln w="0">
            <a:noFill/>
          </a:ln>
        </p:spPr>
      </p:pic>
      <p:sp>
        <p:nvSpPr>
          <p:cNvPr id="180" name=""/>
          <p:cNvSpPr/>
          <p:nvPr/>
        </p:nvSpPr>
        <p:spPr>
          <a:xfrm>
            <a:off x="3420000" y="5462280"/>
            <a:ext cx="648000" cy="369720"/>
          </a:xfrm>
          <a:custGeom>
            <a:avLst/>
            <a:gdLst/>
            <a:ahLst/>
            <a:rect l="l" t="t" r="r" b="b"/>
            <a:pathLst>
              <a:path w="21600" h="21600">
                <a:moveTo>
                  <a:pt x="0" y="5400"/>
                </a:moveTo>
                <a:lnTo>
                  <a:pt x="16200" y="5400"/>
                </a:lnTo>
                <a:lnTo>
                  <a:pt x="16200" y="0"/>
                </a:lnTo>
                <a:lnTo>
                  <a:pt x="21600" y="10800"/>
                </a:lnTo>
                <a:lnTo>
                  <a:pt x="16200" y="21600"/>
                </a:lnTo>
                <a:lnTo>
                  <a:pt x="16200" y="16200"/>
                </a:lnTo>
                <a:lnTo>
                  <a:pt x="0" y="16200"/>
                </a:lnTo>
                <a:close/>
              </a:path>
            </a:pathLst>
          </a:custGeom>
          <a:solidFill>
            <a:srgbClr val="729fcf"/>
          </a:solidFill>
          <a:ln w="0">
            <a:solidFill>
              <a:srgbClr val="3465a4"/>
            </a:solidFill>
          </a:ln>
        </p:spPr>
        <p:style>
          <a:lnRef idx="0"/>
          <a:fillRef idx="0"/>
          <a:effectRef idx="0"/>
          <a:fontRef idx="minor"/>
        </p:style>
      </p:sp>
      <p:sp>
        <p:nvSpPr>
          <p:cNvPr id="181" name="CustomShape 11"/>
          <p:cNvSpPr/>
          <p:nvPr/>
        </p:nvSpPr>
        <p:spPr>
          <a:xfrm>
            <a:off x="2069280" y="3342600"/>
            <a:ext cx="4863960" cy="1106280"/>
          </a:xfrm>
          <a:custGeom>
            <a:avLst/>
            <a:gdLst/>
            <a:ahLst/>
            <a:rect l="l" t="t" r="r" b="b"/>
            <a:pathLst>
              <a:path w="21600" h="21271">
                <a:moveTo>
                  <a:pt x="0" y="0"/>
                </a:moveTo>
                <a:cubicBezTo>
                  <a:pt x="491" y="89"/>
                  <a:pt x="982" y="177"/>
                  <a:pt x="1473" y="2125"/>
                </a:cubicBezTo>
                <a:cubicBezTo>
                  <a:pt x="1964" y="4072"/>
                  <a:pt x="2250" y="9738"/>
                  <a:pt x="2945" y="11685"/>
                </a:cubicBezTo>
                <a:cubicBezTo>
                  <a:pt x="3641" y="13633"/>
                  <a:pt x="4827" y="12570"/>
                  <a:pt x="5645" y="13810"/>
                </a:cubicBezTo>
                <a:cubicBezTo>
                  <a:pt x="6464" y="15049"/>
                  <a:pt x="7036" y="18236"/>
                  <a:pt x="7855" y="19121"/>
                </a:cubicBezTo>
                <a:cubicBezTo>
                  <a:pt x="8673" y="20007"/>
                  <a:pt x="9695" y="18767"/>
                  <a:pt x="10555" y="19121"/>
                </a:cubicBezTo>
                <a:cubicBezTo>
                  <a:pt x="11414" y="19475"/>
                  <a:pt x="12273" y="21600"/>
                  <a:pt x="13009" y="21246"/>
                </a:cubicBezTo>
                <a:cubicBezTo>
                  <a:pt x="13745" y="20892"/>
                  <a:pt x="14195" y="17528"/>
                  <a:pt x="14973" y="16997"/>
                </a:cubicBezTo>
                <a:cubicBezTo>
                  <a:pt x="15750" y="16466"/>
                  <a:pt x="16895" y="18767"/>
                  <a:pt x="17673" y="18059"/>
                </a:cubicBezTo>
                <a:cubicBezTo>
                  <a:pt x="18450" y="17351"/>
                  <a:pt x="18982" y="13633"/>
                  <a:pt x="19636" y="12748"/>
                </a:cubicBezTo>
                <a:cubicBezTo>
                  <a:pt x="20291" y="11862"/>
                  <a:pt x="21273" y="12748"/>
                  <a:pt x="21600" y="12748"/>
                </a:cubicBezTo>
              </a:path>
            </a:pathLst>
          </a:custGeom>
          <a:noFill/>
          <a:ln cap="rnd" w="38160">
            <a:solidFill>
              <a:srgbClr val="ff6600"/>
            </a:solidFill>
            <a:custDash>
              <a:ds d="424000" sp="318000"/>
            </a:custDash>
            <a:round/>
          </a:ln>
        </p:spPr>
        <p:style>
          <a:lnRef idx="0"/>
          <a:fillRef idx="0"/>
          <a:effectRef idx="0"/>
          <a:fontRef idx="minor"/>
        </p:style>
      </p:sp>
      <p:sp>
        <p:nvSpPr>
          <p:cNvPr id="182" name="CustomShape 9"/>
          <p:cNvSpPr/>
          <p:nvPr/>
        </p:nvSpPr>
        <p:spPr>
          <a:xfrm>
            <a:off x="2345040" y="2955600"/>
            <a:ext cx="4366800" cy="1110600"/>
          </a:xfrm>
          <a:custGeom>
            <a:avLst/>
            <a:gdLst/>
            <a:ahLst/>
            <a:rect l="l" t="t" r="r" b="b"/>
            <a:pathLst>
              <a:path w="21600" h="21013">
                <a:moveTo>
                  <a:pt x="0" y="0"/>
                </a:moveTo>
                <a:cubicBezTo>
                  <a:pt x="137" y="1916"/>
                  <a:pt x="273" y="3832"/>
                  <a:pt x="547" y="5226"/>
                </a:cubicBezTo>
                <a:cubicBezTo>
                  <a:pt x="820" y="6619"/>
                  <a:pt x="1185" y="7665"/>
                  <a:pt x="1641" y="8361"/>
                </a:cubicBezTo>
                <a:cubicBezTo>
                  <a:pt x="2096" y="9058"/>
                  <a:pt x="2689" y="8013"/>
                  <a:pt x="3281" y="9406"/>
                </a:cubicBezTo>
                <a:cubicBezTo>
                  <a:pt x="3873" y="10800"/>
                  <a:pt x="4694" y="15329"/>
                  <a:pt x="5195" y="16723"/>
                </a:cubicBezTo>
                <a:cubicBezTo>
                  <a:pt x="5696" y="18116"/>
                  <a:pt x="5787" y="17594"/>
                  <a:pt x="6289" y="17768"/>
                </a:cubicBezTo>
                <a:cubicBezTo>
                  <a:pt x="6790" y="17942"/>
                  <a:pt x="7701" y="17594"/>
                  <a:pt x="8203" y="17768"/>
                </a:cubicBezTo>
                <a:cubicBezTo>
                  <a:pt x="8704" y="17942"/>
                  <a:pt x="8932" y="18290"/>
                  <a:pt x="9296" y="18813"/>
                </a:cubicBezTo>
                <a:cubicBezTo>
                  <a:pt x="9661" y="19335"/>
                  <a:pt x="9752" y="20903"/>
                  <a:pt x="10390" y="20903"/>
                </a:cubicBezTo>
                <a:cubicBezTo>
                  <a:pt x="11028" y="20903"/>
                  <a:pt x="12258" y="18813"/>
                  <a:pt x="13124" y="18813"/>
                </a:cubicBezTo>
                <a:cubicBezTo>
                  <a:pt x="13990" y="18813"/>
                  <a:pt x="14856" y="21600"/>
                  <a:pt x="15585" y="20903"/>
                </a:cubicBezTo>
                <a:cubicBezTo>
                  <a:pt x="16314" y="20206"/>
                  <a:pt x="16724" y="15503"/>
                  <a:pt x="17499" y="14632"/>
                </a:cubicBezTo>
                <a:cubicBezTo>
                  <a:pt x="18273" y="13761"/>
                  <a:pt x="19641" y="16026"/>
                  <a:pt x="20233" y="15677"/>
                </a:cubicBezTo>
                <a:cubicBezTo>
                  <a:pt x="20825" y="15329"/>
                  <a:pt x="20825" y="13065"/>
                  <a:pt x="21053" y="12542"/>
                </a:cubicBezTo>
                <a:cubicBezTo>
                  <a:pt x="21281" y="12019"/>
                  <a:pt x="21441" y="12281"/>
                  <a:pt x="21600" y="12542"/>
                </a:cubicBezTo>
              </a:path>
            </a:pathLst>
          </a:custGeom>
          <a:noFill/>
          <a:ln cap="rnd" w="38160">
            <a:solidFill>
              <a:srgbClr val="339966"/>
            </a:solidFill>
            <a:custDash>
              <a:ds d="424000" sp="318000"/>
            </a:custDash>
            <a:round/>
          </a:ln>
        </p:spPr>
        <p:style>
          <a:lnRef idx="0"/>
          <a:fillRef idx="0"/>
          <a:effectRef idx="0"/>
          <a:fontRef idx="minor"/>
        </p:style>
      </p:sp>
      <p:sp>
        <p:nvSpPr>
          <p:cNvPr id="183" name="CustomShape 2"/>
          <p:cNvSpPr/>
          <p:nvPr/>
        </p:nvSpPr>
        <p:spPr>
          <a:xfrm>
            <a:off x="2013480" y="3011400"/>
            <a:ext cx="5582520" cy="1161360"/>
          </a:xfrm>
          <a:custGeom>
            <a:avLst/>
            <a:gdLst/>
            <a:ahLst/>
            <a:rect l="l" t="t" r="r" b="b"/>
            <a:pathLst>
              <a:path w="21600" h="21263">
                <a:moveTo>
                  <a:pt x="0" y="0"/>
                </a:moveTo>
                <a:cubicBezTo>
                  <a:pt x="1319" y="5822"/>
                  <a:pt x="2638" y="11644"/>
                  <a:pt x="4277" y="15188"/>
                </a:cubicBezTo>
                <a:cubicBezTo>
                  <a:pt x="5917" y="18731"/>
                  <a:pt x="7877" y="20925"/>
                  <a:pt x="9838" y="21263"/>
                </a:cubicBezTo>
                <a:cubicBezTo>
                  <a:pt x="11798" y="21600"/>
                  <a:pt x="14400" y="19069"/>
                  <a:pt x="16040" y="17213"/>
                </a:cubicBezTo>
                <a:cubicBezTo>
                  <a:pt x="17679" y="15356"/>
                  <a:pt x="18749" y="12994"/>
                  <a:pt x="19675" y="10125"/>
                </a:cubicBezTo>
                <a:cubicBezTo>
                  <a:pt x="20602" y="7256"/>
                  <a:pt x="21101" y="3628"/>
                  <a:pt x="21600" y="0"/>
                </a:cubicBezTo>
              </a:path>
            </a:pathLst>
          </a:custGeom>
          <a:noFill/>
          <a:ln w="25560">
            <a:solidFill>
              <a:srgbClr val="3333cc"/>
            </a:solidFill>
            <a:round/>
          </a:ln>
        </p:spPr>
        <p:style>
          <a:lnRef idx="0"/>
          <a:fillRef idx="0"/>
          <a:effectRef idx="0"/>
          <a:fontRef idx="minor"/>
        </p:style>
      </p:sp>
      <p:sp>
        <p:nvSpPr>
          <p:cNvPr id="184" name="CustomShape 3"/>
          <p:cNvSpPr/>
          <p:nvPr/>
        </p:nvSpPr>
        <p:spPr>
          <a:xfrm rot="18480000">
            <a:off x="2026080" y="3219480"/>
            <a:ext cx="782640" cy="260280"/>
          </a:xfrm>
          <a:custGeom>
            <a:avLst/>
            <a:gdLst/>
            <a:ahLst/>
            <a:rect l="l" t="t" r="r" b="b"/>
            <a:pathLst>
              <a:path w="21600" h="21600">
                <a:moveTo>
                  <a:pt x="32" y="1808"/>
                </a:moveTo>
                <a:lnTo>
                  <a:pt x="32" y="1808"/>
                </a:lnTo>
                <a:lnTo>
                  <a:pt x="0" y="0"/>
                </a:lnTo>
                <a:lnTo>
                  <a:pt x="254" y="1808"/>
                </a:lnTo>
                <a:lnTo>
                  <a:pt x="604" y="2855"/>
                </a:lnTo>
                <a:lnTo>
                  <a:pt x="1461" y="3996"/>
                </a:lnTo>
                <a:lnTo>
                  <a:pt x="2160" y="4567"/>
                </a:lnTo>
                <a:lnTo>
                  <a:pt x="2859" y="5233"/>
                </a:lnTo>
                <a:lnTo>
                  <a:pt x="3304" y="5614"/>
                </a:lnTo>
                <a:lnTo>
                  <a:pt x="4002" y="6090"/>
                </a:lnTo>
                <a:lnTo>
                  <a:pt x="4447" y="6375"/>
                </a:lnTo>
                <a:lnTo>
                  <a:pt x="5273" y="6851"/>
                </a:lnTo>
                <a:lnTo>
                  <a:pt x="5972" y="6756"/>
                </a:lnTo>
                <a:lnTo>
                  <a:pt x="6702" y="6851"/>
                </a:lnTo>
                <a:lnTo>
                  <a:pt x="7369" y="7041"/>
                </a:lnTo>
                <a:lnTo>
                  <a:pt x="8068" y="7232"/>
                </a:lnTo>
                <a:lnTo>
                  <a:pt x="8704" y="7422"/>
                </a:lnTo>
                <a:lnTo>
                  <a:pt x="9371" y="7232"/>
                </a:lnTo>
                <a:lnTo>
                  <a:pt x="9911" y="6946"/>
                </a:lnTo>
                <a:lnTo>
                  <a:pt x="10514" y="7041"/>
                </a:lnTo>
                <a:lnTo>
                  <a:pt x="11118" y="6946"/>
                </a:lnTo>
                <a:lnTo>
                  <a:pt x="11689" y="6946"/>
                </a:lnTo>
                <a:lnTo>
                  <a:pt x="12356" y="6946"/>
                </a:lnTo>
                <a:lnTo>
                  <a:pt x="12801" y="6946"/>
                </a:lnTo>
                <a:lnTo>
                  <a:pt x="13341" y="6851"/>
                </a:lnTo>
                <a:lnTo>
                  <a:pt x="13913" y="6756"/>
                </a:lnTo>
                <a:lnTo>
                  <a:pt x="14612" y="6756"/>
                </a:lnTo>
                <a:lnTo>
                  <a:pt x="15120" y="6470"/>
                </a:lnTo>
                <a:lnTo>
                  <a:pt x="15501" y="6661"/>
                </a:lnTo>
                <a:lnTo>
                  <a:pt x="15946" y="6185"/>
                </a:lnTo>
                <a:lnTo>
                  <a:pt x="16391" y="6090"/>
                </a:lnTo>
                <a:lnTo>
                  <a:pt x="16899" y="5804"/>
                </a:lnTo>
                <a:lnTo>
                  <a:pt x="17502" y="5519"/>
                </a:lnTo>
                <a:lnTo>
                  <a:pt x="18296" y="5329"/>
                </a:lnTo>
                <a:lnTo>
                  <a:pt x="18836" y="4948"/>
                </a:lnTo>
                <a:lnTo>
                  <a:pt x="19599" y="4472"/>
                </a:lnTo>
                <a:lnTo>
                  <a:pt x="20171" y="4092"/>
                </a:lnTo>
                <a:lnTo>
                  <a:pt x="20456" y="3806"/>
                </a:lnTo>
                <a:lnTo>
                  <a:pt x="20742" y="3235"/>
                </a:lnTo>
                <a:lnTo>
                  <a:pt x="21028" y="2759"/>
                </a:lnTo>
                <a:lnTo>
                  <a:pt x="21314" y="1903"/>
                </a:lnTo>
                <a:lnTo>
                  <a:pt x="21600" y="1237"/>
                </a:lnTo>
                <a:lnTo>
                  <a:pt x="21600" y="21600"/>
                </a:lnTo>
                <a:lnTo>
                  <a:pt x="21378" y="20078"/>
                </a:lnTo>
                <a:lnTo>
                  <a:pt x="21092" y="19602"/>
                </a:lnTo>
                <a:lnTo>
                  <a:pt x="21378" y="20078"/>
                </a:lnTo>
                <a:lnTo>
                  <a:pt x="20838" y="18745"/>
                </a:lnTo>
                <a:lnTo>
                  <a:pt x="20552" y="18460"/>
                </a:lnTo>
                <a:lnTo>
                  <a:pt x="20202" y="17699"/>
                </a:lnTo>
                <a:lnTo>
                  <a:pt x="19376" y="16937"/>
                </a:lnTo>
                <a:lnTo>
                  <a:pt x="18900" y="16367"/>
                </a:lnTo>
                <a:lnTo>
                  <a:pt x="18424" y="16081"/>
                </a:lnTo>
                <a:lnTo>
                  <a:pt x="17947" y="15891"/>
                </a:lnTo>
                <a:lnTo>
                  <a:pt x="17375" y="15605"/>
                </a:lnTo>
                <a:lnTo>
                  <a:pt x="16708" y="15320"/>
                </a:lnTo>
                <a:lnTo>
                  <a:pt x="16041" y="14844"/>
                </a:lnTo>
                <a:lnTo>
                  <a:pt x="15787" y="14844"/>
                </a:lnTo>
                <a:lnTo>
                  <a:pt x="15215" y="14654"/>
                </a:lnTo>
                <a:lnTo>
                  <a:pt x="14612" y="14368"/>
                </a:lnTo>
                <a:lnTo>
                  <a:pt x="13754" y="14178"/>
                </a:lnTo>
                <a:lnTo>
                  <a:pt x="13278" y="14083"/>
                </a:lnTo>
                <a:lnTo>
                  <a:pt x="12547" y="13893"/>
                </a:lnTo>
                <a:lnTo>
                  <a:pt x="11785" y="13893"/>
                </a:lnTo>
                <a:lnTo>
                  <a:pt x="11181" y="13893"/>
                </a:lnTo>
                <a:lnTo>
                  <a:pt x="10705" y="13893"/>
                </a:lnTo>
                <a:lnTo>
                  <a:pt x="10228" y="13893"/>
                </a:lnTo>
                <a:lnTo>
                  <a:pt x="9625" y="14083"/>
                </a:lnTo>
                <a:lnTo>
                  <a:pt x="8704" y="14083"/>
                </a:lnTo>
                <a:lnTo>
                  <a:pt x="7909" y="14368"/>
                </a:lnTo>
                <a:lnTo>
                  <a:pt x="6988" y="14368"/>
                </a:lnTo>
                <a:lnTo>
                  <a:pt x="6416" y="14463"/>
                </a:lnTo>
                <a:lnTo>
                  <a:pt x="5972" y="14749"/>
                </a:lnTo>
                <a:lnTo>
                  <a:pt x="5591" y="14654"/>
                </a:lnTo>
                <a:lnTo>
                  <a:pt x="4987" y="14844"/>
                </a:lnTo>
                <a:lnTo>
                  <a:pt x="4511" y="14939"/>
                </a:lnTo>
                <a:lnTo>
                  <a:pt x="3907" y="15605"/>
                </a:lnTo>
                <a:lnTo>
                  <a:pt x="3494" y="15796"/>
                </a:lnTo>
                <a:lnTo>
                  <a:pt x="3049" y="15986"/>
                </a:lnTo>
                <a:lnTo>
                  <a:pt x="2351" y="16367"/>
                </a:lnTo>
                <a:lnTo>
                  <a:pt x="1779" y="16652"/>
                </a:lnTo>
                <a:lnTo>
                  <a:pt x="1461" y="16937"/>
                </a:lnTo>
                <a:lnTo>
                  <a:pt x="858" y="17794"/>
                </a:lnTo>
                <a:lnTo>
                  <a:pt x="286" y="18460"/>
                </a:lnTo>
                <a:lnTo>
                  <a:pt x="32" y="20173"/>
                </a:lnTo>
                <a:lnTo>
                  <a:pt x="32" y="1808"/>
                </a:lnTo>
              </a:path>
            </a:pathLst>
          </a:custGeom>
          <a:solidFill>
            <a:srgbClr val="ff0000"/>
          </a:solidFill>
          <a:ln w="12600">
            <a:solidFill>
              <a:srgbClr val="000000"/>
            </a:solidFill>
            <a:round/>
          </a:ln>
        </p:spPr>
        <p:style>
          <a:lnRef idx="0"/>
          <a:fillRef idx="0"/>
          <a:effectRef idx="0"/>
          <a:fontRef idx="minor"/>
        </p:style>
      </p:sp>
      <p:sp>
        <p:nvSpPr>
          <p:cNvPr id="185" name="CustomShape 4"/>
          <p:cNvSpPr/>
          <p:nvPr/>
        </p:nvSpPr>
        <p:spPr>
          <a:xfrm rot="18120000">
            <a:off x="2481480" y="3649680"/>
            <a:ext cx="764280" cy="155880"/>
          </a:xfrm>
          <a:prstGeom prst="ellipse">
            <a:avLst/>
          </a:prstGeom>
          <a:solidFill>
            <a:srgbClr val="ff0000"/>
          </a:solidFill>
          <a:ln w="12600">
            <a:solidFill>
              <a:srgbClr val="000000"/>
            </a:solidFill>
            <a:round/>
          </a:ln>
        </p:spPr>
        <p:style>
          <a:lnRef idx="0"/>
          <a:fillRef idx="0"/>
          <a:effectRef idx="0"/>
          <a:fontRef idx="minor"/>
        </p:style>
      </p:sp>
      <p:sp>
        <p:nvSpPr>
          <p:cNvPr id="186" name="CustomShape 5"/>
          <p:cNvSpPr/>
          <p:nvPr/>
        </p:nvSpPr>
        <p:spPr>
          <a:xfrm rot="17460000">
            <a:off x="2964240" y="3827520"/>
            <a:ext cx="782280" cy="260640"/>
          </a:xfrm>
          <a:custGeom>
            <a:avLst/>
            <a:gdLst/>
            <a:ahLst/>
            <a:rect l="l" t="t" r="r" b="b"/>
            <a:pathLst>
              <a:path w="21600" h="21600">
                <a:moveTo>
                  <a:pt x="32" y="1808"/>
                </a:moveTo>
                <a:lnTo>
                  <a:pt x="32" y="1808"/>
                </a:lnTo>
                <a:lnTo>
                  <a:pt x="0" y="0"/>
                </a:lnTo>
                <a:lnTo>
                  <a:pt x="254" y="1808"/>
                </a:lnTo>
                <a:lnTo>
                  <a:pt x="604" y="2855"/>
                </a:lnTo>
                <a:lnTo>
                  <a:pt x="1461" y="3996"/>
                </a:lnTo>
                <a:lnTo>
                  <a:pt x="2160" y="4567"/>
                </a:lnTo>
                <a:lnTo>
                  <a:pt x="2859" y="5233"/>
                </a:lnTo>
                <a:lnTo>
                  <a:pt x="3304" y="5614"/>
                </a:lnTo>
                <a:lnTo>
                  <a:pt x="4002" y="6090"/>
                </a:lnTo>
                <a:lnTo>
                  <a:pt x="4447" y="6375"/>
                </a:lnTo>
                <a:lnTo>
                  <a:pt x="5273" y="6851"/>
                </a:lnTo>
                <a:lnTo>
                  <a:pt x="5972" y="6756"/>
                </a:lnTo>
                <a:lnTo>
                  <a:pt x="6702" y="6851"/>
                </a:lnTo>
                <a:lnTo>
                  <a:pt x="7369" y="7041"/>
                </a:lnTo>
                <a:lnTo>
                  <a:pt x="8068" y="7232"/>
                </a:lnTo>
                <a:lnTo>
                  <a:pt x="8704" y="7422"/>
                </a:lnTo>
                <a:lnTo>
                  <a:pt x="9371" y="7232"/>
                </a:lnTo>
                <a:lnTo>
                  <a:pt x="9911" y="6946"/>
                </a:lnTo>
                <a:lnTo>
                  <a:pt x="10514" y="7041"/>
                </a:lnTo>
                <a:lnTo>
                  <a:pt x="11118" y="6946"/>
                </a:lnTo>
                <a:lnTo>
                  <a:pt x="11689" y="6946"/>
                </a:lnTo>
                <a:lnTo>
                  <a:pt x="12356" y="6946"/>
                </a:lnTo>
                <a:lnTo>
                  <a:pt x="12801" y="6946"/>
                </a:lnTo>
                <a:lnTo>
                  <a:pt x="13341" y="6851"/>
                </a:lnTo>
                <a:lnTo>
                  <a:pt x="13913" y="6756"/>
                </a:lnTo>
                <a:lnTo>
                  <a:pt x="14612" y="6756"/>
                </a:lnTo>
                <a:lnTo>
                  <a:pt x="15120" y="6470"/>
                </a:lnTo>
                <a:lnTo>
                  <a:pt x="15501" y="6661"/>
                </a:lnTo>
                <a:lnTo>
                  <a:pt x="15946" y="6185"/>
                </a:lnTo>
                <a:lnTo>
                  <a:pt x="16391" y="6090"/>
                </a:lnTo>
                <a:lnTo>
                  <a:pt x="16899" y="5804"/>
                </a:lnTo>
                <a:lnTo>
                  <a:pt x="17502" y="5519"/>
                </a:lnTo>
                <a:lnTo>
                  <a:pt x="18296" y="5329"/>
                </a:lnTo>
                <a:lnTo>
                  <a:pt x="18836" y="4948"/>
                </a:lnTo>
                <a:lnTo>
                  <a:pt x="19599" y="4472"/>
                </a:lnTo>
                <a:lnTo>
                  <a:pt x="20171" y="4092"/>
                </a:lnTo>
                <a:lnTo>
                  <a:pt x="20456" y="3806"/>
                </a:lnTo>
                <a:lnTo>
                  <a:pt x="20742" y="3235"/>
                </a:lnTo>
                <a:lnTo>
                  <a:pt x="21028" y="2759"/>
                </a:lnTo>
                <a:lnTo>
                  <a:pt x="21314" y="1903"/>
                </a:lnTo>
                <a:lnTo>
                  <a:pt x="21600" y="1237"/>
                </a:lnTo>
                <a:lnTo>
                  <a:pt x="21600" y="21600"/>
                </a:lnTo>
                <a:lnTo>
                  <a:pt x="21378" y="20078"/>
                </a:lnTo>
                <a:lnTo>
                  <a:pt x="21092" y="19602"/>
                </a:lnTo>
                <a:lnTo>
                  <a:pt x="21378" y="20078"/>
                </a:lnTo>
                <a:lnTo>
                  <a:pt x="20838" y="18745"/>
                </a:lnTo>
                <a:lnTo>
                  <a:pt x="20552" y="18460"/>
                </a:lnTo>
                <a:lnTo>
                  <a:pt x="20202" y="17699"/>
                </a:lnTo>
                <a:lnTo>
                  <a:pt x="19376" y="16937"/>
                </a:lnTo>
                <a:lnTo>
                  <a:pt x="18900" y="16367"/>
                </a:lnTo>
                <a:lnTo>
                  <a:pt x="18424" y="16081"/>
                </a:lnTo>
                <a:lnTo>
                  <a:pt x="17947" y="15891"/>
                </a:lnTo>
                <a:lnTo>
                  <a:pt x="17375" y="15605"/>
                </a:lnTo>
                <a:lnTo>
                  <a:pt x="16708" y="15320"/>
                </a:lnTo>
                <a:lnTo>
                  <a:pt x="16041" y="14844"/>
                </a:lnTo>
                <a:lnTo>
                  <a:pt x="15787" y="14844"/>
                </a:lnTo>
                <a:lnTo>
                  <a:pt x="15215" y="14654"/>
                </a:lnTo>
                <a:lnTo>
                  <a:pt x="14612" y="14368"/>
                </a:lnTo>
                <a:lnTo>
                  <a:pt x="13754" y="14178"/>
                </a:lnTo>
                <a:lnTo>
                  <a:pt x="13278" y="14083"/>
                </a:lnTo>
                <a:lnTo>
                  <a:pt x="12547" y="13893"/>
                </a:lnTo>
                <a:lnTo>
                  <a:pt x="11785" y="13893"/>
                </a:lnTo>
                <a:lnTo>
                  <a:pt x="11181" y="13893"/>
                </a:lnTo>
                <a:lnTo>
                  <a:pt x="10705" y="13893"/>
                </a:lnTo>
                <a:lnTo>
                  <a:pt x="10228" y="13893"/>
                </a:lnTo>
                <a:lnTo>
                  <a:pt x="9625" y="14083"/>
                </a:lnTo>
                <a:lnTo>
                  <a:pt x="8704" y="14083"/>
                </a:lnTo>
                <a:lnTo>
                  <a:pt x="7909" y="14368"/>
                </a:lnTo>
                <a:lnTo>
                  <a:pt x="6988" y="14368"/>
                </a:lnTo>
                <a:lnTo>
                  <a:pt x="6416" y="14463"/>
                </a:lnTo>
                <a:lnTo>
                  <a:pt x="5972" y="14749"/>
                </a:lnTo>
                <a:lnTo>
                  <a:pt x="5591" y="14654"/>
                </a:lnTo>
                <a:lnTo>
                  <a:pt x="4987" y="14844"/>
                </a:lnTo>
                <a:lnTo>
                  <a:pt x="4511" y="14939"/>
                </a:lnTo>
                <a:lnTo>
                  <a:pt x="3907" y="15605"/>
                </a:lnTo>
                <a:lnTo>
                  <a:pt x="3494" y="15796"/>
                </a:lnTo>
                <a:lnTo>
                  <a:pt x="3049" y="15986"/>
                </a:lnTo>
                <a:lnTo>
                  <a:pt x="2351" y="16367"/>
                </a:lnTo>
                <a:lnTo>
                  <a:pt x="1779" y="16652"/>
                </a:lnTo>
                <a:lnTo>
                  <a:pt x="1461" y="16937"/>
                </a:lnTo>
                <a:lnTo>
                  <a:pt x="858" y="17794"/>
                </a:lnTo>
                <a:lnTo>
                  <a:pt x="286" y="18460"/>
                </a:lnTo>
                <a:lnTo>
                  <a:pt x="32" y="20173"/>
                </a:lnTo>
                <a:lnTo>
                  <a:pt x="32" y="1808"/>
                </a:lnTo>
              </a:path>
            </a:pathLst>
          </a:custGeom>
          <a:solidFill>
            <a:srgbClr val="ff0000"/>
          </a:solidFill>
          <a:ln w="12600">
            <a:solidFill>
              <a:srgbClr val="000000"/>
            </a:solidFill>
            <a:round/>
          </a:ln>
        </p:spPr>
        <p:style>
          <a:lnRef idx="0"/>
          <a:fillRef idx="0"/>
          <a:effectRef idx="0"/>
          <a:fontRef idx="minor"/>
        </p:style>
      </p:sp>
      <p:sp>
        <p:nvSpPr>
          <p:cNvPr id="187" name="CustomShape 6"/>
          <p:cNvSpPr/>
          <p:nvPr/>
        </p:nvSpPr>
        <p:spPr>
          <a:xfrm rot="16500000">
            <a:off x="4072680" y="4049280"/>
            <a:ext cx="782640" cy="260640"/>
          </a:xfrm>
          <a:custGeom>
            <a:avLst/>
            <a:gdLst/>
            <a:ahLst/>
            <a:rect l="l" t="t" r="r" b="b"/>
            <a:pathLst>
              <a:path w="21600" h="21600">
                <a:moveTo>
                  <a:pt x="32" y="1808"/>
                </a:moveTo>
                <a:lnTo>
                  <a:pt x="32" y="1808"/>
                </a:lnTo>
                <a:lnTo>
                  <a:pt x="0" y="0"/>
                </a:lnTo>
                <a:lnTo>
                  <a:pt x="254" y="1808"/>
                </a:lnTo>
                <a:lnTo>
                  <a:pt x="604" y="2855"/>
                </a:lnTo>
                <a:lnTo>
                  <a:pt x="1461" y="3996"/>
                </a:lnTo>
                <a:lnTo>
                  <a:pt x="2160" y="4567"/>
                </a:lnTo>
                <a:lnTo>
                  <a:pt x="2859" y="5233"/>
                </a:lnTo>
                <a:lnTo>
                  <a:pt x="3304" y="5614"/>
                </a:lnTo>
                <a:lnTo>
                  <a:pt x="4002" y="6090"/>
                </a:lnTo>
                <a:lnTo>
                  <a:pt x="4447" y="6375"/>
                </a:lnTo>
                <a:lnTo>
                  <a:pt x="5273" y="6851"/>
                </a:lnTo>
                <a:lnTo>
                  <a:pt x="5972" y="6756"/>
                </a:lnTo>
                <a:lnTo>
                  <a:pt x="6702" y="6851"/>
                </a:lnTo>
                <a:lnTo>
                  <a:pt x="7369" y="7041"/>
                </a:lnTo>
                <a:lnTo>
                  <a:pt x="8068" y="7232"/>
                </a:lnTo>
                <a:lnTo>
                  <a:pt x="8704" y="7422"/>
                </a:lnTo>
                <a:lnTo>
                  <a:pt x="9371" y="7232"/>
                </a:lnTo>
                <a:lnTo>
                  <a:pt x="9911" y="6946"/>
                </a:lnTo>
                <a:lnTo>
                  <a:pt x="10514" y="7041"/>
                </a:lnTo>
                <a:lnTo>
                  <a:pt x="11118" y="6946"/>
                </a:lnTo>
                <a:lnTo>
                  <a:pt x="11689" y="6946"/>
                </a:lnTo>
                <a:lnTo>
                  <a:pt x="12356" y="6946"/>
                </a:lnTo>
                <a:lnTo>
                  <a:pt x="12801" y="6946"/>
                </a:lnTo>
                <a:lnTo>
                  <a:pt x="13341" y="6851"/>
                </a:lnTo>
                <a:lnTo>
                  <a:pt x="13913" y="6756"/>
                </a:lnTo>
                <a:lnTo>
                  <a:pt x="14612" y="6756"/>
                </a:lnTo>
                <a:lnTo>
                  <a:pt x="15120" y="6470"/>
                </a:lnTo>
                <a:lnTo>
                  <a:pt x="15501" y="6661"/>
                </a:lnTo>
                <a:lnTo>
                  <a:pt x="15946" y="6185"/>
                </a:lnTo>
                <a:lnTo>
                  <a:pt x="16391" y="6090"/>
                </a:lnTo>
                <a:lnTo>
                  <a:pt x="16899" y="5804"/>
                </a:lnTo>
                <a:lnTo>
                  <a:pt x="17502" y="5519"/>
                </a:lnTo>
                <a:lnTo>
                  <a:pt x="18296" y="5329"/>
                </a:lnTo>
                <a:lnTo>
                  <a:pt x="18836" y="4948"/>
                </a:lnTo>
                <a:lnTo>
                  <a:pt x="19599" y="4472"/>
                </a:lnTo>
                <a:lnTo>
                  <a:pt x="20171" y="4092"/>
                </a:lnTo>
                <a:lnTo>
                  <a:pt x="20456" y="3806"/>
                </a:lnTo>
                <a:lnTo>
                  <a:pt x="20742" y="3235"/>
                </a:lnTo>
                <a:lnTo>
                  <a:pt x="21028" y="2759"/>
                </a:lnTo>
                <a:lnTo>
                  <a:pt x="21314" y="1903"/>
                </a:lnTo>
                <a:lnTo>
                  <a:pt x="21600" y="1237"/>
                </a:lnTo>
                <a:lnTo>
                  <a:pt x="21600" y="21600"/>
                </a:lnTo>
                <a:lnTo>
                  <a:pt x="21378" y="20078"/>
                </a:lnTo>
                <a:lnTo>
                  <a:pt x="21092" y="19602"/>
                </a:lnTo>
                <a:lnTo>
                  <a:pt x="21378" y="20078"/>
                </a:lnTo>
                <a:lnTo>
                  <a:pt x="20838" y="18745"/>
                </a:lnTo>
                <a:lnTo>
                  <a:pt x="20552" y="18460"/>
                </a:lnTo>
                <a:lnTo>
                  <a:pt x="20202" y="17699"/>
                </a:lnTo>
                <a:lnTo>
                  <a:pt x="19376" y="16937"/>
                </a:lnTo>
                <a:lnTo>
                  <a:pt x="18900" y="16367"/>
                </a:lnTo>
                <a:lnTo>
                  <a:pt x="18424" y="16081"/>
                </a:lnTo>
                <a:lnTo>
                  <a:pt x="17947" y="15891"/>
                </a:lnTo>
                <a:lnTo>
                  <a:pt x="17375" y="15605"/>
                </a:lnTo>
                <a:lnTo>
                  <a:pt x="16708" y="15320"/>
                </a:lnTo>
                <a:lnTo>
                  <a:pt x="16041" y="14844"/>
                </a:lnTo>
                <a:lnTo>
                  <a:pt x="15787" y="14844"/>
                </a:lnTo>
                <a:lnTo>
                  <a:pt x="15215" y="14654"/>
                </a:lnTo>
                <a:lnTo>
                  <a:pt x="14612" y="14368"/>
                </a:lnTo>
                <a:lnTo>
                  <a:pt x="13754" y="14178"/>
                </a:lnTo>
                <a:lnTo>
                  <a:pt x="13278" y="14083"/>
                </a:lnTo>
                <a:lnTo>
                  <a:pt x="12547" y="13893"/>
                </a:lnTo>
                <a:lnTo>
                  <a:pt x="11785" y="13893"/>
                </a:lnTo>
                <a:lnTo>
                  <a:pt x="11181" y="13893"/>
                </a:lnTo>
                <a:lnTo>
                  <a:pt x="10705" y="13893"/>
                </a:lnTo>
                <a:lnTo>
                  <a:pt x="10228" y="13893"/>
                </a:lnTo>
                <a:lnTo>
                  <a:pt x="9625" y="14083"/>
                </a:lnTo>
                <a:lnTo>
                  <a:pt x="8704" y="14083"/>
                </a:lnTo>
                <a:lnTo>
                  <a:pt x="7909" y="14368"/>
                </a:lnTo>
                <a:lnTo>
                  <a:pt x="6988" y="14368"/>
                </a:lnTo>
                <a:lnTo>
                  <a:pt x="6416" y="14463"/>
                </a:lnTo>
                <a:lnTo>
                  <a:pt x="5972" y="14749"/>
                </a:lnTo>
                <a:lnTo>
                  <a:pt x="5591" y="14654"/>
                </a:lnTo>
                <a:lnTo>
                  <a:pt x="4987" y="14844"/>
                </a:lnTo>
                <a:lnTo>
                  <a:pt x="4511" y="14939"/>
                </a:lnTo>
                <a:lnTo>
                  <a:pt x="3907" y="15605"/>
                </a:lnTo>
                <a:lnTo>
                  <a:pt x="3494" y="15796"/>
                </a:lnTo>
                <a:lnTo>
                  <a:pt x="3049" y="15986"/>
                </a:lnTo>
                <a:lnTo>
                  <a:pt x="2351" y="16367"/>
                </a:lnTo>
                <a:lnTo>
                  <a:pt x="1779" y="16652"/>
                </a:lnTo>
                <a:lnTo>
                  <a:pt x="1461" y="16937"/>
                </a:lnTo>
                <a:lnTo>
                  <a:pt x="858" y="17794"/>
                </a:lnTo>
                <a:lnTo>
                  <a:pt x="286" y="18460"/>
                </a:lnTo>
                <a:lnTo>
                  <a:pt x="32" y="20173"/>
                </a:lnTo>
                <a:lnTo>
                  <a:pt x="32" y="1808"/>
                </a:lnTo>
              </a:path>
            </a:pathLst>
          </a:custGeom>
          <a:solidFill>
            <a:srgbClr val="ff0000"/>
          </a:solidFill>
          <a:ln w="12600">
            <a:solidFill>
              <a:srgbClr val="000000"/>
            </a:solidFill>
            <a:round/>
          </a:ln>
        </p:spPr>
        <p:style>
          <a:lnRef idx="0"/>
          <a:fillRef idx="0"/>
          <a:effectRef idx="0"/>
          <a:fontRef idx="minor"/>
        </p:style>
      </p:sp>
      <p:sp>
        <p:nvSpPr>
          <p:cNvPr id="188" name="CustomShape 7"/>
          <p:cNvSpPr/>
          <p:nvPr/>
        </p:nvSpPr>
        <p:spPr>
          <a:xfrm rot="16200000">
            <a:off x="4582800" y="4091400"/>
            <a:ext cx="763920" cy="155880"/>
          </a:xfrm>
          <a:prstGeom prst="ellipse">
            <a:avLst/>
          </a:prstGeom>
          <a:solidFill>
            <a:srgbClr val="ff0000"/>
          </a:solidFill>
          <a:ln w="12600">
            <a:solidFill>
              <a:srgbClr val="000000"/>
            </a:solidFill>
            <a:round/>
          </a:ln>
        </p:spPr>
        <p:style>
          <a:lnRef idx="0"/>
          <a:fillRef idx="0"/>
          <a:effectRef idx="0"/>
          <a:fontRef idx="minor"/>
        </p:style>
      </p:sp>
      <p:sp>
        <p:nvSpPr>
          <p:cNvPr id="189" name="CustomShape 8"/>
          <p:cNvSpPr/>
          <p:nvPr/>
        </p:nvSpPr>
        <p:spPr>
          <a:xfrm rot="17100000">
            <a:off x="3534480" y="4035960"/>
            <a:ext cx="763920" cy="155880"/>
          </a:xfrm>
          <a:prstGeom prst="ellipse">
            <a:avLst/>
          </a:prstGeom>
          <a:solidFill>
            <a:srgbClr val="ff0000"/>
          </a:solidFill>
          <a:ln w="12600">
            <a:solidFill>
              <a:srgbClr val="000000"/>
            </a:solidFill>
            <a:round/>
          </a:ln>
        </p:spPr>
        <p:style>
          <a:lnRef idx="0"/>
          <a:fillRef idx="0"/>
          <a:effectRef idx="0"/>
          <a:fontRef idx="minor"/>
        </p:style>
      </p:sp>
      <p:pic>
        <p:nvPicPr>
          <p:cNvPr id="190" name="" descr=""/>
          <p:cNvPicPr/>
          <p:nvPr/>
        </p:nvPicPr>
        <p:blipFill>
          <a:blip r:embed="rId5"/>
          <a:stretch/>
        </p:blipFill>
        <p:spPr>
          <a:xfrm>
            <a:off x="324000" y="5187240"/>
            <a:ext cx="2808000" cy="1092600"/>
          </a:xfrm>
          <a:prstGeom prst="rect">
            <a:avLst/>
          </a:prstGeom>
          <a:ln w="0">
            <a:noFill/>
          </a:ln>
        </p:spPr>
      </p:pic>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5"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Longitudinal motion (smooth approximation)</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p:txBody>
      </p:sp>
      <p:pic>
        <p:nvPicPr>
          <p:cNvPr id="536" name="Picture 4" descr=""/>
          <p:cNvPicPr/>
          <p:nvPr/>
        </p:nvPicPr>
        <p:blipFill>
          <a:blip r:embed="rId1"/>
          <a:stretch/>
        </p:blipFill>
        <p:spPr>
          <a:xfrm>
            <a:off x="431640" y="2096640"/>
            <a:ext cx="8135640" cy="697680"/>
          </a:xfrm>
          <a:prstGeom prst="rect">
            <a:avLst/>
          </a:prstGeom>
          <a:ln w="0">
            <a:noFill/>
          </a:ln>
        </p:spPr>
      </p:pic>
      <p:sp>
        <p:nvSpPr>
          <p:cNvPr id="537" name="Content Placeholder 3"/>
          <p:cNvSpPr/>
          <p:nvPr/>
        </p:nvSpPr>
        <p:spPr>
          <a:xfrm>
            <a:off x="323640" y="980640"/>
            <a:ext cx="8244360" cy="103536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800" spc="-1" strike="noStrike">
                <a:solidFill>
                  <a:srgbClr val="000000"/>
                </a:solidFill>
                <a:latin typeface="Calibri"/>
              </a:rPr>
              <a:t>If we take the difference between the one-turn energy balance of the nominal and arbitrary particle, we get an expression for the energy difference between the two</a:t>
            </a:r>
            <a:endParaRPr b="0" lang="en-GB" sz="1800" spc="-1" strike="noStrike">
              <a:latin typeface="Arial"/>
            </a:endParaRPr>
          </a:p>
        </p:txBody>
      </p:sp>
      <p:sp>
        <p:nvSpPr>
          <p:cNvPr id="538" name="Content Placeholder 3"/>
          <p:cNvSpPr/>
          <p:nvPr/>
        </p:nvSpPr>
        <p:spPr>
          <a:xfrm>
            <a:off x="395640" y="3789000"/>
            <a:ext cx="8076960" cy="1728000"/>
          </a:xfrm>
          <a:prstGeom prst="rect">
            <a:avLst/>
          </a:prstGeom>
          <a:noFill/>
          <a:ln w="0">
            <a:noFill/>
          </a:ln>
        </p:spPr>
        <p:style>
          <a:lnRef idx="0"/>
          <a:fillRef idx="0"/>
          <a:effectRef idx="0"/>
          <a:fontRef idx="minor"/>
        </p:style>
      </p:sp>
      <p:pic>
        <p:nvPicPr>
          <p:cNvPr id="539" name="Picture 5" descr=""/>
          <p:cNvPicPr/>
          <p:nvPr/>
        </p:nvPicPr>
        <p:blipFill>
          <a:blip r:embed="rId2"/>
          <a:stretch/>
        </p:blipFill>
        <p:spPr>
          <a:xfrm>
            <a:off x="467640" y="4329000"/>
            <a:ext cx="7884000" cy="759960"/>
          </a:xfrm>
          <a:prstGeom prst="rect">
            <a:avLst/>
          </a:prstGeom>
          <a:ln w="0">
            <a:noFill/>
          </a:ln>
        </p:spPr>
      </p:pic>
      <p:sp>
        <p:nvSpPr>
          <p:cNvPr id="540" name="Content Placeholder 3"/>
          <p:cNvSpPr/>
          <p:nvPr/>
        </p:nvSpPr>
        <p:spPr>
          <a:xfrm>
            <a:off x="395640" y="3104640"/>
            <a:ext cx="8076960" cy="935640"/>
          </a:xfrm>
          <a:prstGeom prst="rect">
            <a:avLst/>
          </a:prstGeom>
          <a:noFill/>
          <a:ln w="0">
            <a:noFill/>
          </a:ln>
        </p:spPr>
        <p:style>
          <a:lnRef idx="0"/>
          <a:fillRef idx="0"/>
          <a:effectRef idx="0"/>
          <a:fontRef idx="minor"/>
        </p:style>
        <p:txBody>
          <a:bodyPr lIns="90000" rIns="90000" tIns="45000" bIns="45000" anchor="t">
            <a:normAutofit fontScale="98000"/>
          </a:bodyPr>
          <a:p>
            <a:pPr>
              <a:lnSpc>
                <a:spcPct val="100000"/>
              </a:lnSpc>
              <a:spcBef>
                <a:spcPts val="320"/>
              </a:spcBef>
              <a:buNone/>
              <a:tabLst>
                <a:tab algn="l" pos="0"/>
              </a:tabLst>
            </a:pPr>
            <a:r>
              <a:rPr b="0" lang="en-GB" sz="1800" spc="-1" strike="noStrike">
                <a:solidFill>
                  <a:srgbClr val="000000"/>
                </a:solidFill>
                <a:latin typeface="Calibri"/>
              </a:rPr>
              <a:t>One synchrotron oscillation lasts many turns of the machine. So to get the rate of change of the energy deviation we can simply divide by the revolution time T</a:t>
            </a:r>
            <a:r>
              <a:rPr b="0" lang="en-GB" sz="1800" spc="-1" strike="noStrike" baseline="-25000">
                <a:solidFill>
                  <a:srgbClr val="000000"/>
                </a:solidFill>
                <a:latin typeface="Calibri"/>
              </a:rPr>
              <a:t>0</a:t>
            </a:r>
            <a:endParaRPr b="0" lang="en-GB" sz="1800" spc="-1" strike="noStrike">
              <a:latin typeface="Arial"/>
            </a:endParaRPr>
          </a:p>
        </p:txBody>
      </p:sp>
      <p:sp>
        <p:nvSpPr>
          <p:cNvPr id="541" name="Content Placeholder 3"/>
          <p:cNvSpPr/>
          <p:nvPr/>
        </p:nvSpPr>
        <p:spPr>
          <a:xfrm>
            <a:off x="395640" y="5193000"/>
            <a:ext cx="8076960" cy="280800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800" spc="-1" strike="noStrike">
                <a:solidFill>
                  <a:srgbClr val="000000"/>
                </a:solidFill>
                <a:latin typeface="Calibri"/>
              </a:rPr>
              <a:t>This gives a differential equation for the energy deviation in the </a:t>
            </a:r>
            <a:r>
              <a:rPr b="1" lang="en-GB" sz="1800" spc="-1" strike="noStrike">
                <a:solidFill>
                  <a:srgbClr val="000000"/>
                </a:solidFill>
                <a:latin typeface="Calibri"/>
              </a:rPr>
              <a:t>smooth approximation</a:t>
            </a:r>
            <a:r>
              <a:rPr b="0" lang="en-GB" sz="1800" spc="-1" strike="noStrike">
                <a:solidFill>
                  <a:srgbClr val="000000"/>
                </a:solidFill>
                <a:latin typeface="Calibri"/>
              </a:rPr>
              <a:t>.</a:t>
            </a:r>
            <a:endParaRPr b="0" lang="en-GB" sz="1800" spc="-1" strike="noStrike">
              <a:latin typeface="Arial"/>
            </a:endParaRPr>
          </a:p>
          <a:p>
            <a:pPr>
              <a:lnSpc>
                <a:spcPct val="100000"/>
              </a:lnSpc>
              <a:spcBef>
                <a:spcPts val="320"/>
              </a:spcBef>
              <a:buNone/>
              <a:tabLst>
                <a:tab algn="l" pos="0"/>
              </a:tabLst>
            </a:pPr>
            <a:endParaRPr b="0" lang="en-GB" sz="1800" spc="-1" strike="noStrike">
              <a:latin typeface="Arial"/>
            </a:endParaRPr>
          </a:p>
          <a:p>
            <a:pPr>
              <a:lnSpc>
                <a:spcPct val="100000"/>
              </a:lnSpc>
              <a:spcBef>
                <a:spcPts val="320"/>
              </a:spcBef>
              <a:buNone/>
              <a:tabLst>
                <a:tab algn="l" pos="0"/>
              </a:tabLst>
            </a:pPr>
            <a:r>
              <a:rPr b="0" lang="en-GB" sz="1800" spc="-1" strike="noStrike">
                <a:solidFill>
                  <a:srgbClr val="000000"/>
                </a:solidFill>
                <a:latin typeface="Calibri"/>
              </a:rPr>
              <a:t>Now we want a differential equation for the phase difference.</a:t>
            </a:r>
            <a:endParaRPr b="0" lang="en-GB" sz="1800" spc="-1" strike="noStrike">
              <a:latin typeface="Arial"/>
            </a:endParaRPr>
          </a:p>
          <a:p>
            <a:pPr>
              <a:lnSpc>
                <a:spcPct val="100000"/>
              </a:lnSpc>
              <a:spcBef>
                <a:spcPts val="320"/>
              </a:spcBef>
              <a:buNone/>
              <a:tabLst>
                <a:tab algn="l" pos="0"/>
              </a:tabLst>
            </a:pPr>
            <a:endParaRPr b="0" lang="en-GB" sz="1800" spc="-1" strike="noStrike">
              <a:latin typeface="Arial"/>
            </a:endParaRPr>
          </a:p>
          <a:p>
            <a:pPr>
              <a:lnSpc>
                <a:spcPct val="100000"/>
              </a:lnSpc>
              <a:spcBef>
                <a:spcPts val="320"/>
              </a:spcBef>
              <a:buNone/>
              <a:tabLst>
                <a:tab algn="l" pos="0"/>
              </a:tabLst>
            </a:pPr>
            <a:endParaRPr b="0" lang="en-GB" sz="1600" spc="-1" strike="noStrike">
              <a:latin typeface="Arial"/>
            </a:endParaRPr>
          </a:p>
          <a:p>
            <a:pPr>
              <a:lnSpc>
                <a:spcPct val="100000"/>
              </a:lnSpc>
              <a:spcBef>
                <a:spcPts val="320"/>
              </a:spcBef>
              <a:buNone/>
              <a:tabLst>
                <a:tab algn="l" pos="0"/>
              </a:tabLst>
            </a:pPr>
            <a:endParaRPr b="0" lang="en-GB" sz="1600" spc="-1" strike="noStrike">
              <a:latin typeface="Arial"/>
            </a:endParaRPr>
          </a:p>
        </p:txBody>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2"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Getting an equation for the phase difference</a:t>
            </a:r>
            <a:endParaRPr b="0" lang="en-GB" sz="1600" spc="-1" strike="noStrike">
              <a:solidFill>
                <a:srgbClr val="000000"/>
              </a:solidFill>
              <a:latin typeface="Calibri"/>
            </a:endParaRPr>
          </a:p>
        </p:txBody>
      </p:sp>
      <p:sp>
        <p:nvSpPr>
          <p:cNvPr id="543" name="Content Placeholder 3"/>
          <p:cNvSpPr/>
          <p:nvPr/>
        </p:nvSpPr>
        <p:spPr>
          <a:xfrm>
            <a:off x="251640" y="908640"/>
            <a:ext cx="8748360" cy="64764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We already have a useful starting expression a few slides ago, when we derived</a:t>
            </a:r>
            <a:endParaRPr b="0" lang="en-GB" sz="1600" spc="-1" strike="noStrike">
              <a:latin typeface="Arial"/>
            </a:endParaRPr>
          </a:p>
        </p:txBody>
      </p:sp>
      <p:pic>
        <p:nvPicPr>
          <p:cNvPr id="544" name="Picture 5" descr=""/>
          <p:cNvPicPr/>
          <p:nvPr/>
        </p:nvPicPr>
        <p:blipFill>
          <a:blip r:embed="rId1"/>
          <a:stretch/>
        </p:blipFill>
        <p:spPr>
          <a:xfrm>
            <a:off x="2627640" y="1340640"/>
            <a:ext cx="3063960" cy="802800"/>
          </a:xfrm>
          <a:prstGeom prst="rect">
            <a:avLst/>
          </a:prstGeom>
          <a:ln w="0">
            <a:noFill/>
          </a:ln>
        </p:spPr>
      </p:pic>
      <p:sp>
        <p:nvSpPr>
          <p:cNvPr id="545" name="Content Placeholder 3"/>
          <p:cNvSpPr/>
          <p:nvPr/>
        </p:nvSpPr>
        <p:spPr>
          <a:xfrm>
            <a:off x="251640" y="2277000"/>
            <a:ext cx="8316360" cy="81900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in our discussion of the transition ‘gamma’. </a:t>
            </a:r>
            <a:endParaRPr b="0" lang="en-GB" sz="1600" spc="-1" strike="noStrike">
              <a:latin typeface="Arial"/>
            </a:endParaRPr>
          </a:p>
          <a:p>
            <a:pPr>
              <a:lnSpc>
                <a:spcPct val="100000"/>
              </a:lnSpc>
              <a:spcBef>
                <a:spcPts val="320"/>
              </a:spcBef>
              <a:buNone/>
              <a:tabLst>
                <a:tab algn="l" pos="0"/>
              </a:tabLst>
            </a:pPr>
            <a:r>
              <a:rPr b="0" lang="en-GB" sz="1600" spc="-1" strike="noStrike">
                <a:solidFill>
                  <a:srgbClr val="000000"/>
                </a:solidFill>
                <a:latin typeface="Calibri"/>
              </a:rPr>
              <a:t>As the accelerating RF frequency has period T</a:t>
            </a:r>
            <a:r>
              <a:rPr b="0" lang="en-GB" sz="1600" spc="-1" strike="noStrike" baseline="-25000">
                <a:solidFill>
                  <a:srgbClr val="000000"/>
                </a:solidFill>
                <a:latin typeface="Calibri"/>
              </a:rPr>
              <a:t>RF</a:t>
            </a:r>
            <a:endParaRPr b="0" lang="en-GB" sz="1600" spc="-1" strike="noStrike">
              <a:latin typeface="Arial"/>
            </a:endParaRPr>
          </a:p>
        </p:txBody>
      </p:sp>
      <p:pic>
        <p:nvPicPr>
          <p:cNvPr id="546" name="Picture 7" descr=""/>
          <p:cNvPicPr/>
          <p:nvPr/>
        </p:nvPicPr>
        <p:blipFill>
          <a:blip r:embed="rId2"/>
          <a:stretch/>
        </p:blipFill>
        <p:spPr>
          <a:xfrm>
            <a:off x="3204000" y="3047400"/>
            <a:ext cx="2952000" cy="627480"/>
          </a:xfrm>
          <a:prstGeom prst="rect">
            <a:avLst/>
          </a:prstGeom>
          <a:ln w="0">
            <a:noFill/>
          </a:ln>
        </p:spPr>
      </p:pic>
      <p:pic>
        <p:nvPicPr>
          <p:cNvPr id="547" name="Picture 8" descr=""/>
          <p:cNvPicPr/>
          <p:nvPr/>
        </p:nvPicPr>
        <p:blipFill>
          <a:blip r:embed="rId3"/>
          <a:stretch/>
        </p:blipFill>
        <p:spPr>
          <a:xfrm>
            <a:off x="3672000" y="4557960"/>
            <a:ext cx="1015920" cy="554040"/>
          </a:xfrm>
          <a:prstGeom prst="rect">
            <a:avLst/>
          </a:prstGeom>
          <a:ln w="0">
            <a:noFill/>
          </a:ln>
        </p:spPr>
      </p:pic>
      <p:sp>
        <p:nvSpPr>
          <p:cNvPr id="548" name="Content Placeholder 3"/>
          <p:cNvSpPr/>
          <p:nvPr/>
        </p:nvSpPr>
        <p:spPr>
          <a:xfrm>
            <a:off x="251640" y="3789000"/>
            <a:ext cx="8076960" cy="64764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Recall the RF frequency should be an integer multiple of the revolution frequency. The harmonic number q (or h) is</a:t>
            </a:r>
            <a:endParaRPr b="0" lang="en-GB" sz="1600" spc="-1" strike="noStrike">
              <a:latin typeface="Arial"/>
            </a:endParaRPr>
          </a:p>
        </p:txBody>
      </p:sp>
      <p:pic>
        <p:nvPicPr>
          <p:cNvPr id="549" name="Picture 10" descr=""/>
          <p:cNvPicPr/>
          <p:nvPr/>
        </p:nvPicPr>
        <p:blipFill>
          <a:blip r:embed="rId4"/>
          <a:stretch/>
        </p:blipFill>
        <p:spPr>
          <a:xfrm>
            <a:off x="1331640" y="5661360"/>
            <a:ext cx="5939640" cy="693360"/>
          </a:xfrm>
          <a:prstGeom prst="rect">
            <a:avLst/>
          </a:prstGeom>
          <a:ln w="0">
            <a:noFill/>
          </a:ln>
        </p:spPr>
      </p:pic>
      <p:sp>
        <p:nvSpPr>
          <p:cNvPr id="550" name="Content Placeholder 3"/>
          <p:cNvSpPr/>
          <p:nvPr/>
        </p:nvSpPr>
        <p:spPr>
          <a:xfrm>
            <a:off x="395640" y="5301360"/>
            <a:ext cx="8076960" cy="64764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Therefore the more general expression for the phase deviation is given by </a:t>
            </a:r>
            <a:endParaRPr b="0" lang="en-GB" sz="1600" spc="-1" strike="noStrike">
              <a:latin typeface="Arial"/>
            </a:endParaRPr>
          </a:p>
        </p:txBody>
      </p:sp>
      <p:pic>
        <p:nvPicPr>
          <p:cNvPr id="551" name="Picture 12" descr=""/>
          <p:cNvPicPr/>
          <p:nvPr/>
        </p:nvPicPr>
        <p:blipFill>
          <a:blip r:embed="rId5"/>
          <a:stretch/>
        </p:blipFill>
        <p:spPr>
          <a:xfrm>
            <a:off x="2123640" y="6595200"/>
            <a:ext cx="500040" cy="188280"/>
          </a:xfrm>
          <a:prstGeom prst="rect">
            <a:avLst/>
          </a:prstGeom>
          <a:ln w="0">
            <a:noFill/>
          </a:ln>
        </p:spPr>
      </p:pic>
      <p:sp>
        <p:nvSpPr>
          <p:cNvPr id="552" name="Right Brace 13"/>
          <p:cNvSpPr/>
          <p:nvPr/>
        </p:nvSpPr>
        <p:spPr>
          <a:xfrm rot="5400000">
            <a:off x="2232000" y="6129360"/>
            <a:ext cx="348840" cy="420840"/>
          </a:xfrm>
          <a:prstGeom prst="rightBrace">
            <a:avLst>
              <a:gd name="adj1" fmla="val 8333"/>
              <a:gd name="adj2" fmla="val 50000"/>
            </a:avLst>
          </a:prstGeom>
          <a:noFill/>
          <a:ln w="42480">
            <a:solidFill>
              <a:srgbClr val="d16349"/>
            </a:solidFill>
            <a:round/>
          </a:ln>
          <a:effectLst>
            <a:outerShdw dist="38160" dir="5400000" blurRad="0" rotWithShape="0">
              <a:srgbClr val="000000">
                <a:alpha val="40000"/>
              </a:srgbClr>
            </a:outerShdw>
          </a:effectLst>
        </p:spPr>
        <p:style>
          <a:lnRef idx="0"/>
          <a:fillRef idx="0"/>
          <a:effectRef idx="0"/>
          <a:fontRef idx="minor"/>
        </p:style>
      </p:sp>
      <p:sp>
        <p:nvSpPr>
          <p:cNvPr id="553" name="TextBox 1"/>
          <p:cNvSpPr/>
          <p:nvPr/>
        </p:nvSpPr>
        <p:spPr>
          <a:xfrm>
            <a:off x="3960000" y="1664640"/>
            <a:ext cx="359640" cy="3646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800" spc="-1" strike="noStrike">
                <a:solidFill>
                  <a:srgbClr val="000000"/>
                </a:solidFill>
                <a:latin typeface="Calibri"/>
              </a:rPr>
              <a:t>c</a:t>
            </a:r>
            <a:endParaRPr b="0" lang="en-GB" sz="1800" spc="-1" strike="noStrike">
              <a:latin typeface="Arial"/>
            </a:endParaRPr>
          </a:p>
        </p:txBody>
      </p:sp>
      <p:sp>
        <p:nvSpPr>
          <p:cNvPr id="554" name="TextBox 14"/>
          <p:cNvSpPr/>
          <p:nvPr/>
        </p:nvSpPr>
        <p:spPr>
          <a:xfrm>
            <a:off x="5760000" y="5940000"/>
            <a:ext cx="359640" cy="3646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800" spc="-1" strike="noStrike">
                <a:solidFill>
                  <a:srgbClr val="000000"/>
                </a:solidFill>
                <a:latin typeface="Calibri"/>
              </a:rPr>
              <a:t>c</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5"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Phase differential equation</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p:txBody>
      </p:sp>
      <p:pic>
        <p:nvPicPr>
          <p:cNvPr id="556" name="Picture 5" descr=""/>
          <p:cNvPicPr/>
          <p:nvPr/>
        </p:nvPicPr>
        <p:blipFill>
          <a:blip r:embed="rId1"/>
          <a:stretch/>
        </p:blipFill>
        <p:spPr>
          <a:xfrm>
            <a:off x="2411640" y="2709000"/>
            <a:ext cx="3478320" cy="738000"/>
          </a:xfrm>
          <a:prstGeom prst="rect">
            <a:avLst/>
          </a:prstGeom>
          <a:ln w="0">
            <a:noFill/>
          </a:ln>
        </p:spPr>
      </p:pic>
      <p:pic>
        <p:nvPicPr>
          <p:cNvPr id="557" name="Picture 6" descr=""/>
          <p:cNvPicPr/>
          <p:nvPr/>
        </p:nvPicPr>
        <p:blipFill>
          <a:blip r:embed="rId2"/>
          <a:stretch/>
        </p:blipFill>
        <p:spPr>
          <a:xfrm>
            <a:off x="3420000" y="1484640"/>
            <a:ext cx="1938240" cy="753120"/>
          </a:xfrm>
          <a:prstGeom prst="rect">
            <a:avLst/>
          </a:prstGeom>
          <a:ln w="0">
            <a:noFill/>
          </a:ln>
        </p:spPr>
      </p:pic>
      <p:pic>
        <p:nvPicPr>
          <p:cNvPr id="558" name="Picture 7" descr=""/>
          <p:cNvPicPr/>
          <p:nvPr/>
        </p:nvPicPr>
        <p:blipFill>
          <a:blip r:embed="rId3"/>
          <a:stretch/>
        </p:blipFill>
        <p:spPr>
          <a:xfrm>
            <a:off x="2267640" y="4021200"/>
            <a:ext cx="3943440" cy="631440"/>
          </a:xfrm>
          <a:prstGeom prst="rect">
            <a:avLst/>
          </a:prstGeom>
          <a:ln w="0">
            <a:noFill/>
          </a:ln>
        </p:spPr>
      </p:pic>
      <p:sp>
        <p:nvSpPr>
          <p:cNvPr id="559" name="Content Placeholder 3"/>
          <p:cNvSpPr/>
          <p:nvPr/>
        </p:nvSpPr>
        <p:spPr>
          <a:xfrm>
            <a:off x="251640" y="980640"/>
            <a:ext cx="8076960" cy="64764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Let’s swap momentum deviation for energy deviation (convention) using</a:t>
            </a:r>
            <a:endParaRPr b="0" lang="en-GB" sz="1600" spc="-1" strike="noStrike">
              <a:latin typeface="Arial"/>
            </a:endParaRPr>
          </a:p>
        </p:txBody>
      </p:sp>
      <p:sp>
        <p:nvSpPr>
          <p:cNvPr id="560" name="Content Placeholder 3"/>
          <p:cNvSpPr/>
          <p:nvPr/>
        </p:nvSpPr>
        <p:spPr>
          <a:xfrm>
            <a:off x="251640" y="2349000"/>
            <a:ext cx="8076960" cy="64764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giving an expression for the phase deviation </a:t>
            </a:r>
            <a:endParaRPr b="0" lang="en-GB" sz="1600" spc="-1" strike="noStrike">
              <a:latin typeface="Arial"/>
            </a:endParaRPr>
          </a:p>
        </p:txBody>
      </p:sp>
      <p:sp>
        <p:nvSpPr>
          <p:cNvPr id="561" name="Content Placeholder 3"/>
          <p:cNvSpPr/>
          <p:nvPr/>
        </p:nvSpPr>
        <p:spPr>
          <a:xfrm>
            <a:off x="251640" y="3573000"/>
            <a:ext cx="8076960" cy="64764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a:t>
            </a:r>
            <a:r>
              <a:rPr b="0" lang="en-GB" sz="1600" spc="-1" strike="noStrike">
                <a:solidFill>
                  <a:srgbClr val="000000"/>
                </a:solidFill>
                <a:latin typeface="Calibri"/>
              </a:rPr>
              <a:t>Differentiating’ this with respect to time using the smooth approximation as before gives us</a:t>
            </a:r>
            <a:endParaRPr b="0" lang="en-GB" sz="1600" spc="-1" strike="noStrike">
              <a:latin typeface="Arial"/>
            </a:endParaRPr>
          </a:p>
        </p:txBody>
      </p:sp>
      <p:pic>
        <p:nvPicPr>
          <p:cNvPr id="562" name="Picture 12" descr=""/>
          <p:cNvPicPr/>
          <p:nvPr/>
        </p:nvPicPr>
        <p:blipFill>
          <a:blip r:embed="rId4"/>
          <a:stretch/>
        </p:blipFill>
        <p:spPr>
          <a:xfrm>
            <a:off x="899640" y="5157000"/>
            <a:ext cx="7164000" cy="690480"/>
          </a:xfrm>
          <a:prstGeom prst="rect">
            <a:avLst/>
          </a:prstGeom>
          <a:ln w="0">
            <a:noFill/>
          </a:ln>
        </p:spPr>
      </p:pic>
      <p:sp>
        <p:nvSpPr>
          <p:cNvPr id="563" name="Content Placeholder 3"/>
          <p:cNvSpPr/>
          <p:nvPr/>
        </p:nvSpPr>
        <p:spPr>
          <a:xfrm>
            <a:off x="323640" y="4653000"/>
            <a:ext cx="8076960" cy="64764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Together with the first order equation for the energy deviation</a:t>
            </a:r>
            <a:endParaRPr b="0" lang="en-GB" sz="1600" spc="-1" strike="noStrike">
              <a:latin typeface="Arial"/>
            </a:endParaRPr>
          </a:p>
        </p:txBody>
      </p:sp>
      <p:sp>
        <p:nvSpPr>
          <p:cNvPr id="564" name="Content Placeholder 3"/>
          <p:cNvSpPr/>
          <p:nvPr/>
        </p:nvSpPr>
        <p:spPr>
          <a:xfrm>
            <a:off x="323640" y="5733360"/>
            <a:ext cx="7128360" cy="112428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endParaRPr b="0" lang="en-GB" sz="1600" spc="-1" strike="noStrike">
              <a:latin typeface="Arial"/>
            </a:endParaRPr>
          </a:p>
          <a:p>
            <a:pPr>
              <a:lnSpc>
                <a:spcPct val="100000"/>
              </a:lnSpc>
              <a:spcBef>
                <a:spcPts val="320"/>
              </a:spcBef>
              <a:buNone/>
              <a:tabLst>
                <a:tab algn="l" pos="0"/>
              </a:tabLst>
            </a:pPr>
            <a:r>
              <a:rPr b="0" lang="en-GB" sz="1600" spc="-1" strike="noStrike">
                <a:solidFill>
                  <a:srgbClr val="000000"/>
                </a:solidFill>
                <a:latin typeface="Calibri"/>
              </a:rPr>
              <a:t>We can either solve the equations numerically, or combine them to make a second order ODE.</a:t>
            </a:r>
            <a:endParaRPr b="0" lang="en-GB" sz="1600" spc="-1" strike="noStrike">
              <a:latin typeface="Arial"/>
            </a:endParaRPr>
          </a:p>
        </p:txBody>
      </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5"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Phase differential equation</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p:txBody>
      </p:sp>
      <p:pic>
        <p:nvPicPr>
          <p:cNvPr id="566" name="Picture 5" descr=""/>
          <p:cNvPicPr/>
          <p:nvPr/>
        </p:nvPicPr>
        <p:blipFill>
          <a:blip r:embed="rId1"/>
          <a:stretch/>
        </p:blipFill>
        <p:spPr>
          <a:xfrm>
            <a:off x="2411640" y="2709000"/>
            <a:ext cx="3478320" cy="738000"/>
          </a:xfrm>
          <a:prstGeom prst="rect">
            <a:avLst/>
          </a:prstGeom>
          <a:ln w="0">
            <a:noFill/>
          </a:ln>
        </p:spPr>
      </p:pic>
      <p:pic>
        <p:nvPicPr>
          <p:cNvPr id="567" name="Picture 6" descr=""/>
          <p:cNvPicPr/>
          <p:nvPr/>
        </p:nvPicPr>
        <p:blipFill>
          <a:blip r:embed="rId2"/>
          <a:stretch/>
        </p:blipFill>
        <p:spPr>
          <a:xfrm>
            <a:off x="3420000" y="1484640"/>
            <a:ext cx="1938240" cy="753120"/>
          </a:xfrm>
          <a:prstGeom prst="rect">
            <a:avLst/>
          </a:prstGeom>
          <a:ln w="0">
            <a:noFill/>
          </a:ln>
        </p:spPr>
      </p:pic>
      <p:pic>
        <p:nvPicPr>
          <p:cNvPr id="568" name="Picture 7" descr=""/>
          <p:cNvPicPr/>
          <p:nvPr/>
        </p:nvPicPr>
        <p:blipFill>
          <a:blip r:embed="rId3"/>
          <a:stretch/>
        </p:blipFill>
        <p:spPr>
          <a:xfrm>
            <a:off x="2267640" y="4021200"/>
            <a:ext cx="3943440" cy="631440"/>
          </a:xfrm>
          <a:prstGeom prst="rect">
            <a:avLst/>
          </a:prstGeom>
          <a:ln w="0">
            <a:noFill/>
          </a:ln>
        </p:spPr>
      </p:pic>
      <p:sp>
        <p:nvSpPr>
          <p:cNvPr id="569" name="Content Placeholder 3"/>
          <p:cNvSpPr/>
          <p:nvPr/>
        </p:nvSpPr>
        <p:spPr>
          <a:xfrm>
            <a:off x="251640" y="980640"/>
            <a:ext cx="8076960" cy="64764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Let’s swap momentum deviation for energy deviation (convention) using</a:t>
            </a:r>
            <a:endParaRPr b="0" lang="en-GB" sz="1600" spc="-1" strike="noStrike">
              <a:latin typeface="Arial"/>
            </a:endParaRPr>
          </a:p>
        </p:txBody>
      </p:sp>
      <p:sp>
        <p:nvSpPr>
          <p:cNvPr id="570" name="Content Placeholder 3"/>
          <p:cNvSpPr/>
          <p:nvPr/>
        </p:nvSpPr>
        <p:spPr>
          <a:xfrm>
            <a:off x="251640" y="2349000"/>
            <a:ext cx="8076960" cy="64764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giving an expression for the phase deviation </a:t>
            </a:r>
            <a:endParaRPr b="0" lang="en-GB" sz="1600" spc="-1" strike="noStrike">
              <a:latin typeface="Arial"/>
            </a:endParaRPr>
          </a:p>
        </p:txBody>
      </p:sp>
      <p:sp>
        <p:nvSpPr>
          <p:cNvPr id="571" name="Content Placeholder 3"/>
          <p:cNvSpPr/>
          <p:nvPr/>
        </p:nvSpPr>
        <p:spPr>
          <a:xfrm>
            <a:off x="251640" y="3573000"/>
            <a:ext cx="8076960" cy="64764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a:t>
            </a:r>
            <a:r>
              <a:rPr b="0" lang="en-GB" sz="1600" spc="-1" strike="noStrike">
                <a:solidFill>
                  <a:srgbClr val="000000"/>
                </a:solidFill>
                <a:latin typeface="Calibri"/>
              </a:rPr>
              <a:t>Differentiating’ this with respect to time using the smooth approximation as before gives us</a:t>
            </a:r>
            <a:endParaRPr b="0" lang="en-GB" sz="1600" spc="-1" strike="noStrike">
              <a:latin typeface="Arial"/>
            </a:endParaRPr>
          </a:p>
        </p:txBody>
      </p:sp>
      <p:pic>
        <p:nvPicPr>
          <p:cNvPr id="572" name="Picture 12" descr=""/>
          <p:cNvPicPr/>
          <p:nvPr/>
        </p:nvPicPr>
        <p:blipFill>
          <a:blip r:embed="rId4"/>
          <a:stretch/>
        </p:blipFill>
        <p:spPr>
          <a:xfrm>
            <a:off x="899640" y="5157000"/>
            <a:ext cx="7164000" cy="690480"/>
          </a:xfrm>
          <a:prstGeom prst="rect">
            <a:avLst/>
          </a:prstGeom>
          <a:ln w="0">
            <a:noFill/>
          </a:ln>
        </p:spPr>
      </p:pic>
      <p:sp>
        <p:nvSpPr>
          <p:cNvPr id="573" name="Content Placeholder 3"/>
          <p:cNvSpPr/>
          <p:nvPr/>
        </p:nvSpPr>
        <p:spPr>
          <a:xfrm>
            <a:off x="323640" y="4653000"/>
            <a:ext cx="8076960" cy="64764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Together with the first order equation for the energy deviation</a:t>
            </a:r>
            <a:endParaRPr b="0" lang="en-GB" sz="1600" spc="-1" strike="noStrike">
              <a:latin typeface="Arial"/>
            </a:endParaRPr>
          </a:p>
        </p:txBody>
      </p:sp>
      <p:sp>
        <p:nvSpPr>
          <p:cNvPr id="574" name="Content Placeholder 3"/>
          <p:cNvSpPr/>
          <p:nvPr/>
        </p:nvSpPr>
        <p:spPr>
          <a:xfrm>
            <a:off x="323640" y="5733360"/>
            <a:ext cx="7128360" cy="112428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endParaRPr b="0" lang="en-GB" sz="1600" spc="-1" strike="noStrike">
              <a:latin typeface="Arial"/>
            </a:endParaRPr>
          </a:p>
          <a:p>
            <a:pPr>
              <a:lnSpc>
                <a:spcPct val="100000"/>
              </a:lnSpc>
              <a:spcBef>
                <a:spcPts val="320"/>
              </a:spcBef>
              <a:buNone/>
              <a:tabLst>
                <a:tab algn="l" pos="0"/>
              </a:tabLst>
            </a:pPr>
            <a:r>
              <a:rPr b="0" lang="en-GB" sz="1600" spc="-1" strike="noStrike">
                <a:solidFill>
                  <a:srgbClr val="000000"/>
                </a:solidFill>
                <a:latin typeface="Calibri"/>
              </a:rPr>
              <a:t>We can either solve the equations numerically, or combine them to make a second order ODE.</a:t>
            </a:r>
            <a:endParaRPr b="0" lang="en-GB" sz="1600" spc="-1" strike="noStrike">
              <a:latin typeface="Arial"/>
            </a:endParaRPr>
          </a:p>
        </p:txBody>
      </p:sp>
      <p:sp>
        <p:nvSpPr>
          <p:cNvPr id="575" name=""/>
          <p:cNvSpPr/>
          <p:nvPr/>
        </p:nvSpPr>
        <p:spPr>
          <a:xfrm>
            <a:off x="1512000" y="3888000"/>
            <a:ext cx="5616000" cy="836640"/>
          </a:xfrm>
          <a:prstGeom prst="ellipse">
            <a:avLst/>
          </a:prstGeom>
          <a:noFill/>
          <a:ln w="0">
            <a:solidFill>
              <a:srgbClr val="ed1c24"/>
            </a:solidFill>
          </a:ln>
        </p:spPr>
        <p:style>
          <a:lnRef idx="0"/>
          <a:fillRef idx="0"/>
          <a:effectRef idx="0"/>
          <a:fontRef idx="minor"/>
        </p:style>
      </p:sp>
      <p:sp>
        <p:nvSpPr>
          <p:cNvPr id="576" name=""/>
          <p:cNvSpPr/>
          <p:nvPr/>
        </p:nvSpPr>
        <p:spPr>
          <a:xfrm>
            <a:off x="324360" y="4968000"/>
            <a:ext cx="8099640" cy="1008000"/>
          </a:xfrm>
          <a:prstGeom prst="ellipse">
            <a:avLst/>
          </a:prstGeom>
          <a:noFill/>
          <a:ln w="0">
            <a:solidFill>
              <a:srgbClr val="ed1c24"/>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7"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Longitudinal motion</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p:txBody>
      </p:sp>
      <p:pic>
        <p:nvPicPr>
          <p:cNvPr id="578" name="Picture 4" descr=""/>
          <p:cNvPicPr/>
          <p:nvPr/>
        </p:nvPicPr>
        <p:blipFill>
          <a:blip r:embed="rId1"/>
          <a:stretch/>
        </p:blipFill>
        <p:spPr>
          <a:xfrm>
            <a:off x="395640" y="2349000"/>
            <a:ext cx="8604000" cy="316440"/>
          </a:xfrm>
          <a:prstGeom prst="rect">
            <a:avLst/>
          </a:prstGeom>
          <a:ln w="0">
            <a:noFill/>
          </a:ln>
        </p:spPr>
      </p:pic>
      <p:pic>
        <p:nvPicPr>
          <p:cNvPr id="579" name="Picture 5" descr=""/>
          <p:cNvPicPr/>
          <p:nvPr/>
        </p:nvPicPr>
        <p:blipFill>
          <a:blip r:embed="rId2"/>
          <a:stretch/>
        </p:blipFill>
        <p:spPr>
          <a:xfrm>
            <a:off x="1907640" y="4307400"/>
            <a:ext cx="5040360" cy="806400"/>
          </a:xfrm>
          <a:prstGeom prst="rect">
            <a:avLst/>
          </a:prstGeom>
          <a:ln w="0">
            <a:noFill/>
          </a:ln>
        </p:spPr>
      </p:pic>
      <p:pic>
        <p:nvPicPr>
          <p:cNvPr id="580" name="Picture 6" descr=""/>
          <p:cNvPicPr/>
          <p:nvPr/>
        </p:nvPicPr>
        <p:blipFill>
          <a:blip r:embed="rId3"/>
          <a:stretch/>
        </p:blipFill>
        <p:spPr>
          <a:xfrm>
            <a:off x="1835640" y="5661360"/>
            <a:ext cx="5201640" cy="914760"/>
          </a:xfrm>
          <a:prstGeom prst="rect">
            <a:avLst/>
          </a:prstGeom>
          <a:ln w="0">
            <a:noFill/>
          </a:ln>
        </p:spPr>
      </p:pic>
      <p:sp>
        <p:nvSpPr>
          <p:cNvPr id="581" name="Content Placeholder 3"/>
          <p:cNvSpPr/>
          <p:nvPr/>
        </p:nvSpPr>
        <p:spPr>
          <a:xfrm>
            <a:off x="323640" y="908640"/>
            <a:ext cx="8064360" cy="50364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Let’s make a second order ODE for small momentum deviations i.e.</a:t>
            </a:r>
            <a:endParaRPr b="0" lang="en-GB" sz="1600" spc="-1" strike="noStrike">
              <a:latin typeface="Arial"/>
            </a:endParaRPr>
          </a:p>
        </p:txBody>
      </p:sp>
      <p:pic>
        <p:nvPicPr>
          <p:cNvPr id="582" name="Picture 3" descr=""/>
          <p:cNvPicPr/>
          <p:nvPr/>
        </p:nvPicPr>
        <p:blipFill>
          <a:blip r:embed="rId4"/>
          <a:stretch/>
        </p:blipFill>
        <p:spPr>
          <a:xfrm>
            <a:off x="3276000" y="1340640"/>
            <a:ext cx="1284120" cy="274680"/>
          </a:xfrm>
          <a:prstGeom prst="rect">
            <a:avLst/>
          </a:prstGeom>
          <a:ln w="0">
            <a:noFill/>
          </a:ln>
        </p:spPr>
      </p:pic>
      <p:sp>
        <p:nvSpPr>
          <p:cNvPr id="583" name="Content Placeholder 3"/>
          <p:cNvSpPr/>
          <p:nvPr/>
        </p:nvSpPr>
        <p:spPr>
          <a:xfrm>
            <a:off x="323640" y="1772640"/>
            <a:ext cx="8064360" cy="50364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Expanding the sine function using standard identities we get</a:t>
            </a:r>
            <a:endParaRPr b="0" lang="en-GB" sz="1600" spc="-1" strike="noStrike">
              <a:latin typeface="Arial"/>
            </a:endParaRPr>
          </a:p>
        </p:txBody>
      </p:sp>
      <p:sp>
        <p:nvSpPr>
          <p:cNvPr id="584" name="Content Placeholder 3"/>
          <p:cNvSpPr/>
          <p:nvPr/>
        </p:nvSpPr>
        <p:spPr>
          <a:xfrm>
            <a:off x="395640" y="2925000"/>
            <a:ext cx="8064360" cy="50364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Which is approximately</a:t>
            </a:r>
            <a:endParaRPr b="0" lang="en-GB" sz="1600" spc="-1" strike="noStrike">
              <a:latin typeface="Arial"/>
            </a:endParaRPr>
          </a:p>
        </p:txBody>
      </p:sp>
      <p:pic>
        <p:nvPicPr>
          <p:cNvPr id="585" name="Picture 12" descr=""/>
          <p:cNvPicPr/>
          <p:nvPr/>
        </p:nvPicPr>
        <p:blipFill>
          <a:blip r:embed="rId5"/>
          <a:stretch/>
        </p:blipFill>
        <p:spPr>
          <a:xfrm>
            <a:off x="2123640" y="3285000"/>
            <a:ext cx="4407480" cy="385200"/>
          </a:xfrm>
          <a:prstGeom prst="rect">
            <a:avLst/>
          </a:prstGeom>
          <a:ln w="0">
            <a:noFill/>
          </a:ln>
        </p:spPr>
      </p:pic>
      <p:sp>
        <p:nvSpPr>
          <p:cNvPr id="586" name="Content Placeholder 3"/>
          <p:cNvSpPr/>
          <p:nvPr/>
        </p:nvSpPr>
        <p:spPr>
          <a:xfrm>
            <a:off x="323640" y="3861000"/>
            <a:ext cx="8064360" cy="50364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and so our energy equation becomes</a:t>
            </a:r>
            <a:endParaRPr b="0" lang="en-GB" sz="1600" spc="-1" strike="noStrike">
              <a:latin typeface="Arial"/>
            </a:endParaRPr>
          </a:p>
        </p:txBody>
      </p:sp>
      <p:sp>
        <p:nvSpPr>
          <p:cNvPr id="587" name="Content Placeholder 3"/>
          <p:cNvSpPr/>
          <p:nvPr/>
        </p:nvSpPr>
        <p:spPr>
          <a:xfrm>
            <a:off x="323640" y="5157360"/>
            <a:ext cx="8064360" cy="50364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which we can differentiate to get</a:t>
            </a:r>
            <a:endParaRPr b="0" lang="en-GB" sz="1600" spc="-1" strike="noStrike">
              <a:latin typeface="Arial"/>
            </a:endParaRPr>
          </a:p>
        </p:txBody>
      </p:sp>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8"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Longitudinal motion</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p:txBody>
      </p:sp>
      <p:pic>
        <p:nvPicPr>
          <p:cNvPr id="589" name="Picture 4" descr=""/>
          <p:cNvPicPr/>
          <p:nvPr/>
        </p:nvPicPr>
        <p:blipFill>
          <a:blip r:embed="rId1"/>
          <a:stretch/>
        </p:blipFill>
        <p:spPr>
          <a:xfrm>
            <a:off x="395640" y="2349000"/>
            <a:ext cx="8604000" cy="316440"/>
          </a:xfrm>
          <a:prstGeom prst="rect">
            <a:avLst/>
          </a:prstGeom>
          <a:ln w="0">
            <a:noFill/>
          </a:ln>
        </p:spPr>
      </p:pic>
      <p:pic>
        <p:nvPicPr>
          <p:cNvPr id="590" name="Picture 5" descr=""/>
          <p:cNvPicPr/>
          <p:nvPr/>
        </p:nvPicPr>
        <p:blipFill>
          <a:blip r:embed="rId2"/>
          <a:stretch/>
        </p:blipFill>
        <p:spPr>
          <a:xfrm>
            <a:off x="1907640" y="4307400"/>
            <a:ext cx="5040360" cy="806400"/>
          </a:xfrm>
          <a:prstGeom prst="rect">
            <a:avLst/>
          </a:prstGeom>
          <a:ln w="0">
            <a:noFill/>
          </a:ln>
        </p:spPr>
      </p:pic>
      <p:pic>
        <p:nvPicPr>
          <p:cNvPr id="591" name="Picture 6" descr=""/>
          <p:cNvPicPr/>
          <p:nvPr/>
        </p:nvPicPr>
        <p:blipFill>
          <a:blip r:embed="rId3"/>
          <a:stretch/>
        </p:blipFill>
        <p:spPr>
          <a:xfrm>
            <a:off x="1835640" y="5661360"/>
            <a:ext cx="5201640" cy="914760"/>
          </a:xfrm>
          <a:prstGeom prst="rect">
            <a:avLst/>
          </a:prstGeom>
          <a:ln w="0">
            <a:noFill/>
          </a:ln>
        </p:spPr>
      </p:pic>
      <p:sp>
        <p:nvSpPr>
          <p:cNvPr id="592" name="Content Placeholder 3"/>
          <p:cNvSpPr/>
          <p:nvPr/>
        </p:nvSpPr>
        <p:spPr>
          <a:xfrm>
            <a:off x="323640" y="908640"/>
            <a:ext cx="8064360" cy="50364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Let’s make a second order ODE for small momentum deviations i.e.</a:t>
            </a:r>
            <a:endParaRPr b="0" lang="en-GB" sz="1600" spc="-1" strike="noStrike">
              <a:latin typeface="Arial"/>
            </a:endParaRPr>
          </a:p>
        </p:txBody>
      </p:sp>
      <p:pic>
        <p:nvPicPr>
          <p:cNvPr id="593" name="Picture 3" descr=""/>
          <p:cNvPicPr/>
          <p:nvPr/>
        </p:nvPicPr>
        <p:blipFill>
          <a:blip r:embed="rId4"/>
          <a:stretch/>
        </p:blipFill>
        <p:spPr>
          <a:xfrm>
            <a:off x="3276000" y="1340640"/>
            <a:ext cx="1284120" cy="274680"/>
          </a:xfrm>
          <a:prstGeom prst="rect">
            <a:avLst/>
          </a:prstGeom>
          <a:ln w="0">
            <a:noFill/>
          </a:ln>
        </p:spPr>
      </p:pic>
      <p:sp>
        <p:nvSpPr>
          <p:cNvPr id="594" name="Content Placeholder 3"/>
          <p:cNvSpPr/>
          <p:nvPr/>
        </p:nvSpPr>
        <p:spPr>
          <a:xfrm>
            <a:off x="323640" y="1772640"/>
            <a:ext cx="8064360" cy="50364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Expanding the sine function using standard identities we get</a:t>
            </a:r>
            <a:endParaRPr b="0" lang="en-GB" sz="1600" spc="-1" strike="noStrike">
              <a:latin typeface="Arial"/>
            </a:endParaRPr>
          </a:p>
        </p:txBody>
      </p:sp>
      <p:sp>
        <p:nvSpPr>
          <p:cNvPr id="595" name="Content Placeholder 3"/>
          <p:cNvSpPr/>
          <p:nvPr/>
        </p:nvSpPr>
        <p:spPr>
          <a:xfrm>
            <a:off x="395640" y="2925000"/>
            <a:ext cx="8064360" cy="50364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Which is approximately</a:t>
            </a:r>
            <a:endParaRPr b="0" lang="en-GB" sz="1600" spc="-1" strike="noStrike">
              <a:latin typeface="Arial"/>
            </a:endParaRPr>
          </a:p>
        </p:txBody>
      </p:sp>
      <p:pic>
        <p:nvPicPr>
          <p:cNvPr id="596" name="Picture 12" descr=""/>
          <p:cNvPicPr/>
          <p:nvPr/>
        </p:nvPicPr>
        <p:blipFill>
          <a:blip r:embed="rId5"/>
          <a:stretch/>
        </p:blipFill>
        <p:spPr>
          <a:xfrm>
            <a:off x="2123640" y="3285000"/>
            <a:ext cx="4407480" cy="385200"/>
          </a:xfrm>
          <a:prstGeom prst="rect">
            <a:avLst/>
          </a:prstGeom>
          <a:ln w="0">
            <a:noFill/>
          </a:ln>
        </p:spPr>
      </p:pic>
      <p:sp>
        <p:nvSpPr>
          <p:cNvPr id="597" name="Content Placeholder 3"/>
          <p:cNvSpPr/>
          <p:nvPr/>
        </p:nvSpPr>
        <p:spPr>
          <a:xfrm>
            <a:off x="323640" y="3861000"/>
            <a:ext cx="8064360" cy="50364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and so our energy equation becomes</a:t>
            </a:r>
            <a:endParaRPr b="0" lang="en-GB" sz="1600" spc="-1" strike="noStrike">
              <a:latin typeface="Arial"/>
            </a:endParaRPr>
          </a:p>
        </p:txBody>
      </p:sp>
      <p:sp>
        <p:nvSpPr>
          <p:cNvPr id="598" name="Content Placeholder 3"/>
          <p:cNvSpPr/>
          <p:nvPr/>
        </p:nvSpPr>
        <p:spPr>
          <a:xfrm>
            <a:off x="323640" y="5157360"/>
            <a:ext cx="8064360" cy="50364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which we can differentiate to get</a:t>
            </a:r>
            <a:endParaRPr b="0" lang="en-GB" sz="1600" spc="-1" strike="noStrike">
              <a:latin typeface="Arial"/>
            </a:endParaRPr>
          </a:p>
        </p:txBody>
      </p:sp>
      <p:sp>
        <p:nvSpPr>
          <p:cNvPr id="599" name=""/>
          <p:cNvSpPr/>
          <p:nvPr/>
        </p:nvSpPr>
        <p:spPr>
          <a:xfrm flipV="1">
            <a:off x="4032000" y="2276280"/>
            <a:ext cx="1440000" cy="459720"/>
          </a:xfrm>
          <a:prstGeom prst="line">
            <a:avLst/>
          </a:prstGeom>
          <a:ln w="0">
            <a:solidFill>
              <a:srgbClr val="ed1c24"/>
            </a:solidFill>
          </a:ln>
        </p:spPr>
        <p:style>
          <a:lnRef idx="0"/>
          <a:fillRef idx="0"/>
          <a:effectRef idx="0"/>
          <a:fontRef idx="minor"/>
        </p:style>
      </p:sp>
      <p:sp>
        <p:nvSpPr>
          <p:cNvPr id="600" name=""/>
          <p:cNvSpPr/>
          <p:nvPr/>
        </p:nvSpPr>
        <p:spPr>
          <a:xfrm flipV="1">
            <a:off x="7524000" y="2276640"/>
            <a:ext cx="1440000" cy="459720"/>
          </a:xfrm>
          <a:prstGeom prst="line">
            <a:avLst/>
          </a:prstGeom>
          <a:ln w="0">
            <a:solidFill>
              <a:srgbClr val="ed1c24"/>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1"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Longitudinal motion</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p:txBody>
      </p:sp>
      <p:pic>
        <p:nvPicPr>
          <p:cNvPr id="602" name="Picture 6" descr=""/>
          <p:cNvPicPr/>
          <p:nvPr/>
        </p:nvPicPr>
        <p:blipFill>
          <a:blip r:embed="rId1"/>
          <a:stretch/>
        </p:blipFill>
        <p:spPr>
          <a:xfrm>
            <a:off x="1422360" y="1245240"/>
            <a:ext cx="5201640" cy="914760"/>
          </a:xfrm>
          <a:prstGeom prst="rect">
            <a:avLst/>
          </a:prstGeom>
          <a:ln w="0">
            <a:noFill/>
          </a:ln>
        </p:spPr>
      </p:pic>
      <p:pic>
        <p:nvPicPr>
          <p:cNvPr id="603" name="Picture 7" descr=""/>
          <p:cNvPicPr/>
          <p:nvPr/>
        </p:nvPicPr>
        <p:blipFill>
          <a:blip r:embed="rId2"/>
          <a:stretch/>
        </p:blipFill>
        <p:spPr>
          <a:xfrm>
            <a:off x="922680" y="2376000"/>
            <a:ext cx="5845320" cy="936000"/>
          </a:xfrm>
          <a:prstGeom prst="rect">
            <a:avLst/>
          </a:prstGeom>
          <a:ln w="0">
            <a:noFill/>
          </a:ln>
        </p:spPr>
      </p:pic>
      <p:sp>
        <p:nvSpPr>
          <p:cNvPr id="604" name=""/>
          <p:cNvSpPr/>
          <p:nvPr/>
        </p:nvSpPr>
        <p:spPr>
          <a:xfrm>
            <a:off x="7200000" y="1152000"/>
            <a:ext cx="504000" cy="2232000"/>
          </a:xfrm>
          <a:custGeom>
            <a:avLst/>
            <a:gdLst/>
            <a:ahLst/>
            <a:rect l="l" t="t" r="r" b="b"/>
            <a:pathLst>
              <a:path w="21600" h="21600">
                <a:moveTo>
                  <a:pt x="0" y="0"/>
                </a:moveTo>
                <a:cubicBezTo>
                  <a:pt x="5400" y="0"/>
                  <a:pt x="10800" y="900"/>
                  <a:pt x="10800" y="1800"/>
                </a:cubicBezTo>
                <a:lnTo>
                  <a:pt x="10800" y="9000"/>
                </a:lnTo>
                <a:cubicBezTo>
                  <a:pt x="10800" y="9900"/>
                  <a:pt x="16200" y="10800"/>
                  <a:pt x="21600" y="10800"/>
                </a:cubicBezTo>
                <a:cubicBezTo>
                  <a:pt x="16200" y="10800"/>
                  <a:pt x="10800" y="11700"/>
                  <a:pt x="10800" y="12600"/>
                </a:cubicBezTo>
                <a:lnTo>
                  <a:pt x="10800" y="19800"/>
                </a:lnTo>
                <a:cubicBezTo>
                  <a:pt x="10800" y="20700"/>
                  <a:pt x="5400" y="21600"/>
                  <a:pt x="0" y="21600"/>
                </a:cubicBezTo>
              </a:path>
            </a:pathLst>
          </a:custGeom>
          <a:noFill/>
          <a:ln w="0">
            <a:solidFill>
              <a:srgbClr val="3465a4"/>
            </a:solidFill>
          </a:ln>
        </p:spPr>
        <p:style>
          <a:lnRef idx="0"/>
          <a:fillRef idx="0"/>
          <a:effectRef idx="0"/>
          <a:fontRef idx="minor"/>
        </p:style>
      </p:sp>
      <p:pic>
        <p:nvPicPr>
          <p:cNvPr id="605" name="Picture 7" descr=""/>
          <p:cNvPicPr/>
          <p:nvPr/>
        </p:nvPicPr>
        <p:blipFill>
          <a:blip r:embed="rId3"/>
          <a:stretch/>
        </p:blipFill>
        <p:spPr>
          <a:xfrm>
            <a:off x="2232000" y="5132160"/>
            <a:ext cx="4338360" cy="411840"/>
          </a:xfrm>
          <a:prstGeom prst="rect">
            <a:avLst/>
          </a:prstGeom>
          <a:ln w="0">
            <a:noFill/>
          </a:ln>
        </p:spPr>
      </p:pic>
      <p:sp>
        <p:nvSpPr>
          <p:cNvPr id="606" name=""/>
          <p:cNvSpPr txBox="1"/>
          <p:nvPr/>
        </p:nvSpPr>
        <p:spPr>
          <a:xfrm>
            <a:off x="1571400" y="4106160"/>
            <a:ext cx="5781600" cy="356040"/>
          </a:xfrm>
          <a:prstGeom prst="rect">
            <a:avLst/>
          </a:prstGeom>
          <a:noFill/>
          <a:ln w="0">
            <a:noFill/>
          </a:ln>
        </p:spPr>
        <p:txBody>
          <a:bodyPr lIns="90000" rIns="90000" tIns="45000" bIns="45000" anchor="t">
            <a:noAutofit/>
          </a:bodyPr>
          <a:p>
            <a:r>
              <a:rPr b="0" lang="en-GB" sz="1800" spc="-1" strike="noStrike">
                <a:solidFill>
                  <a:srgbClr val="000000"/>
                </a:solidFill>
                <a:latin typeface="Calibri"/>
              </a:rPr>
              <a:t>We can eliminate the phase differential to obtain</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7"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Longitudinal motion</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p:txBody>
      </p:sp>
      <p:pic>
        <p:nvPicPr>
          <p:cNvPr id="608" name="Picture 6" descr=""/>
          <p:cNvPicPr/>
          <p:nvPr/>
        </p:nvPicPr>
        <p:blipFill>
          <a:blip r:embed="rId1"/>
          <a:stretch/>
        </p:blipFill>
        <p:spPr>
          <a:xfrm>
            <a:off x="1422360" y="1245240"/>
            <a:ext cx="5201640" cy="914760"/>
          </a:xfrm>
          <a:prstGeom prst="rect">
            <a:avLst/>
          </a:prstGeom>
          <a:ln w="0">
            <a:noFill/>
          </a:ln>
        </p:spPr>
      </p:pic>
      <p:pic>
        <p:nvPicPr>
          <p:cNvPr id="609" name="Picture 7" descr=""/>
          <p:cNvPicPr/>
          <p:nvPr/>
        </p:nvPicPr>
        <p:blipFill>
          <a:blip r:embed="rId2"/>
          <a:stretch/>
        </p:blipFill>
        <p:spPr>
          <a:xfrm>
            <a:off x="922680" y="2376000"/>
            <a:ext cx="5845320" cy="936000"/>
          </a:xfrm>
          <a:prstGeom prst="rect">
            <a:avLst/>
          </a:prstGeom>
          <a:ln w="0">
            <a:noFill/>
          </a:ln>
        </p:spPr>
      </p:pic>
      <p:sp>
        <p:nvSpPr>
          <p:cNvPr id="610" name=""/>
          <p:cNvSpPr/>
          <p:nvPr/>
        </p:nvSpPr>
        <p:spPr>
          <a:xfrm>
            <a:off x="7200000" y="1152000"/>
            <a:ext cx="504000" cy="2232000"/>
          </a:xfrm>
          <a:custGeom>
            <a:avLst/>
            <a:gdLst/>
            <a:ahLst/>
            <a:rect l="l" t="t" r="r" b="b"/>
            <a:pathLst>
              <a:path w="21600" h="21600">
                <a:moveTo>
                  <a:pt x="0" y="0"/>
                </a:moveTo>
                <a:cubicBezTo>
                  <a:pt x="5400" y="0"/>
                  <a:pt x="10800" y="900"/>
                  <a:pt x="10800" y="1800"/>
                </a:cubicBezTo>
                <a:lnTo>
                  <a:pt x="10800" y="9000"/>
                </a:lnTo>
                <a:cubicBezTo>
                  <a:pt x="10800" y="9900"/>
                  <a:pt x="16200" y="10800"/>
                  <a:pt x="21600" y="10800"/>
                </a:cubicBezTo>
                <a:cubicBezTo>
                  <a:pt x="16200" y="10800"/>
                  <a:pt x="10800" y="11700"/>
                  <a:pt x="10800" y="12600"/>
                </a:cubicBezTo>
                <a:lnTo>
                  <a:pt x="10800" y="19800"/>
                </a:lnTo>
                <a:cubicBezTo>
                  <a:pt x="10800" y="20700"/>
                  <a:pt x="5400" y="21600"/>
                  <a:pt x="0" y="21600"/>
                </a:cubicBezTo>
              </a:path>
            </a:pathLst>
          </a:custGeom>
          <a:noFill/>
          <a:ln w="0">
            <a:solidFill>
              <a:srgbClr val="3465a4"/>
            </a:solidFill>
          </a:ln>
        </p:spPr>
        <p:style>
          <a:lnRef idx="0"/>
          <a:fillRef idx="0"/>
          <a:effectRef idx="0"/>
          <a:fontRef idx="minor"/>
        </p:style>
      </p:sp>
      <p:pic>
        <p:nvPicPr>
          <p:cNvPr id="611" name="Picture 7" descr=""/>
          <p:cNvPicPr/>
          <p:nvPr/>
        </p:nvPicPr>
        <p:blipFill>
          <a:blip r:embed="rId3"/>
          <a:stretch/>
        </p:blipFill>
        <p:spPr>
          <a:xfrm>
            <a:off x="2232000" y="5132160"/>
            <a:ext cx="4338360" cy="411840"/>
          </a:xfrm>
          <a:prstGeom prst="rect">
            <a:avLst/>
          </a:prstGeom>
          <a:ln w="0">
            <a:noFill/>
          </a:ln>
        </p:spPr>
      </p:pic>
      <p:sp>
        <p:nvSpPr>
          <p:cNvPr id="612" name=""/>
          <p:cNvSpPr txBox="1"/>
          <p:nvPr/>
        </p:nvSpPr>
        <p:spPr>
          <a:xfrm>
            <a:off x="1571400" y="4106160"/>
            <a:ext cx="5781600" cy="356040"/>
          </a:xfrm>
          <a:prstGeom prst="rect">
            <a:avLst/>
          </a:prstGeom>
          <a:noFill/>
          <a:ln w="0">
            <a:noFill/>
          </a:ln>
        </p:spPr>
        <p:txBody>
          <a:bodyPr lIns="90000" rIns="90000" tIns="45000" bIns="45000" anchor="t">
            <a:noAutofit/>
          </a:bodyPr>
          <a:p>
            <a:r>
              <a:rPr b="0" lang="en-GB" sz="1800" spc="-1" strike="noStrike">
                <a:solidFill>
                  <a:srgbClr val="000000"/>
                </a:solidFill>
                <a:latin typeface="Calibri"/>
              </a:rPr>
              <a:t>We can eliminate the phase differential to obtain</a:t>
            </a:r>
            <a:endParaRPr b="0" lang="en-GB" sz="1800" spc="-1" strike="noStrike">
              <a:latin typeface="Arial"/>
            </a:endParaRPr>
          </a:p>
        </p:txBody>
      </p:sp>
      <p:sp>
        <p:nvSpPr>
          <p:cNvPr id="613" name=""/>
          <p:cNvSpPr/>
          <p:nvPr/>
        </p:nvSpPr>
        <p:spPr>
          <a:xfrm>
            <a:off x="1296000" y="1368000"/>
            <a:ext cx="792000" cy="648000"/>
          </a:xfrm>
          <a:prstGeom prst="ellipse">
            <a:avLst/>
          </a:prstGeom>
          <a:noFill/>
          <a:ln w="0">
            <a:solidFill>
              <a:srgbClr val="ed1c24"/>
            </a:solidFill>
          </a:ln>
        </p:spPr>
        <p:style>
          <a:lnRef idx="0"/>
          <a:fillRef idx="0"/>
          <a:effectRef idx="0"/>
          <a:fontRef idx="minor"/>
        </p:style>
      </p:sp>
      <p:sp>
        <p:nvSpPr>
          <p:cNvPr id="614" name=""/>
          <p:cNvSpPr/>
          <p:nvPr/>
        </p:nvSpPr>
        <p:spPr>
          <a:xfrm>
            <a:off x="2088360" y="5040360"/>
            <a:ext cx="792000" cy="648000"/>
          </a:xfrm>
          <a:prstGeom prst="ellipse">
            <a:avLst/>
          </a:prstGeom>
          <a:noFill/>
          <a:ln w="0">
            <a:solidFill>
              <a:srgbClr val="ed1c24"/>
            </a:solidFill>
          </a:ln>
        </p:spPr>
        <p:style>
          <a:lnRef idx="0"/>
          <a:fillRef idx="0"/>
          <a:effectRef idx="0"/>
          <a:fontRef idx="minor"/>
        </p:style>
      </p:sp>
      <p:sp>
        <p:nvSpPr>
          <p:cNvPr id="615" name=""/>
          <p:cNvSpPr/>
          <p:nvPr/>
        </p:nvSpPr>
        <p:spPr>
          <a:xfrm>
            <a:off x="3744720" y="5040720"/>
            <a:ext cx="792000" cy="648000"/>
          </a:xfrm>
          <a:prstGeom prst="ellipse">
            <a:avLst/>
          </a:prstGeom>
          <a:noFill/>
          <a:ln w="0">
            <a:solidFill>
              <a:srgbClr val="a3238e"/>
            </a:solidFill>
            <a:custDash>
              <a:ds d="197000" sp="197000"/>
            </a:custDash>
          </a:ln>
        </p:spPr>
        <p:style>
          <a:lnRef idx="0"/>
          <a:fillRef idx="0"/>
          <a:effectRef idx="0"/>
          <a:fontRef idx="minor"/>
        </p:style>
      </p:sp>
      <p:sp>
        <p:nvSpPr>
          <p:cNvPr id="616" name=""/>
          <p:cNvSpPr/>
          <p:nvPr/>
        </p:nvSpPr>
        <p:spPr>
          <a:xfrm>
            <a:off x="5941080" y="1117080"/>
            <a:ext cx="792000" cy="648000"/>
          </a:xfrm>
          <a:prstGeom prst="ellipse">
            <a:avLst/>
          </a:prstGeom>
          <a:noFill/>
          <a:ln w="0">
            <a:solidFill>
              <a:srgbClr val="a3238e"/>
            </a:solidFill>
            <a:custDash>
              <a:ds d="197000" sp="197000"/>
            </a:custDash>
          </a:ln>
        </p:spPr>
        <p:style>
          <a:lnRef idx="0"/>
          <a:fillRef idx="0"/>
          <a:effectRef idx="0"/>
          <a:fontRef idx="minor"/>
        </p:style>
      </p:sp>
      <p:sp>
        <p:nvSpPr>
          <p:cNvPr id="617" name=""/>
          <p:cNvSpPr/>
          <p:nvPr/>
        </p:nvSpPr>
        <p:spPr>
          <a:xfrm>
            <a:off x="5221080" y="5041080"/>
            <a:ext cx="792000" cy="648000"/>
          </a:xfrm>
          <a:prstGeom prst="ellipse">
            <a:avLst/>
          </a:prstGeom>
          <a:noFill/>
          <a:ln w="0">
            <a:solidFill>
              <a:srgbClr val="00a65d"/>
            </a:solidFill>
            <a:custDash>
              <a:ds d="189239" sp="471243"/>
              <a:ds d="189239" sp="471243"/>
              <a:ds d="942486" sp="471243"/>
              <a:ds d="942486" sp="471243"/>
              <a:ds d="942486" sp="471243"/>
            </a:custDash>
          </a:ln>
        </p:spPr>
        <p:style>
          <a:lnRef idx="0"/>
          <a:fillRef idx="0"/>
          <a:effectRef idx="0"/>
          <a:fontRef idx="minor"/>
        </p:style>
      </p:sp>
      <p:sp>
        <p:nvSpPr>
          <p:cNvPr id="618" name=""/>
          <p:cNvSpPr/>
          <p:nvPr/>
        </p:nvSpPr>
        <p:spPr>
          <a:xfrm>
            <a:off x="6049440" y="2233440"/>
            <a:ext cx="792000" cy="648000"/>
          </a:xfrm>
          <a:prstGeom prst="ellipse">
            <a:avLst/>
          </a:prstGeom>
          <a:noFill/>
          <a:ln w="0">
            <a:solidFill>
              <a:srgbClr val="00a65d"/>
            </a:solidFill>
            <a:custDash>
              <a:ds d="189239" sp="471243"/>
              <a:ds d="189239" sp="471243"/>
              <a:ds d="942486" sp="471243"/>
              <a:ds d="942486" sp="471243"/>
              <a:ds d="942486" sp="471243"/>
            </a:custDash>
          </a:ln>
        </p:spPr>
        <p:style>
          <a:lnRef idx="0"/>
          <a:fillRef idx="0"/>
          <a:effectRef idx="0"/>
          <a:fontRef idx="minor"/>
        </p:style>
      </p:sp>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9"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Longitudinal motion</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p:txBody>
      </p:sp>
      <p:pic>
        <p:nvPicPr>
          <p:cNvPr id="620" name="Picture 7" descr=""/>
          <p:cNvPicPr/>
          <p:nvPr/>
        </p:nvPicPr>
        <p:blipFill>
          <a:blip r:embed="rId1"/>
          <a:stretch/>
        </p:blipFill>
        <p:spPr>
          <a:xfrm>
            <a:off x="2195640" y="1288440"/>
            <a:ext cx="4338360" cy="411840"/>
          </a:xfrm>
          <a:prstGeom prst="rect">
            <a:avLst/>
          </a:prstGeom>
          <a:ln w="0">
            <a:noFill/>
          </a:ln>
        </p:spPr>
      </p:pic>
      <p:pic>
        <p:nvPicPr>
          <p:cNvPr id="621" name="Picture 8" descr=""/>
          <p:cNvPicPr/>
          <p:nvPr/>
        </p:nvPicPr>
        <p:blipFill>
          <a:blip r:embed="rId2"/>
          <a:stretch/>
        </p:blipFill>
        <p:spPr>
          <a:xfrm>
            <a:off x="3276000" y="2349000"/>
            <a:ext cx="1883160" cy="727560"/>
          </a:xfrm>
          <a:prstGeom prst="rect">
            <a:avLst/>
          </a:prstGeom>
          <a:ln w="0">
            <a:noFill/>
          </a:ln>
        </p:spPr>
      </p:pic>
      <p:sp>
        <p:nvSpPr>
          <p:cNvPr id="622" name="Content Placeholder 3"/>
          <p:cNvSpPr/>
          <p:nvPr/>
        </p:nvSpPr>
        <p:spPr>
          <a:xfrm>
            <a:off x="323640" y="908640"/>
            <a:ext cx="8064360" cy="50364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800" spc="-1" strike="noStrike">
                <a:solidFill>
                  <a:srgbClr val="000000"/>
                </a:solidFill>
                <a:latin typeface="Calibri"/>
              </a:rPr>
              <a:t>We can eliminate the phase difference from the ODE to obtain</a:t>
            </a:r>
            <a:endParaRPr b="0" lang="en-GB" sz="1800" spc="-1" strike="noStrike">
              <a:latin typeface="Arial"/>
            </a:endParaRPr>
          </a:p>
        </p:txBody>
      </p:sp>
      <p:pic>
        <p:nvPicPr>
          <p:cNvPr id="623" name="Picture 10" descr=""/>
          <p:cNvPicPr/>
          <p:nvPr/>
        </p:nvPicPr>
        <p:blipFill>
          <a:blip r:embed="rId3"/>
          <a:stretch/>
        </p:blipFill>
        <p:spPr>
          <a:xfrm>
            <a:off x="1979640" y="3789000"/>
            <a:ext cx="4626000" cy="894960"/>
          </a:xfrm>
          <a:prstGeom prst="rect">
            <a:avLst/>
          </a:prstGeom>
          <a:ln w="0">
            <a:noFill/>
          </a:ln>
        </p:spPr>
      </p:pic>
      <p:sp>
        <p:nvSpPr>
          <p:cNvPr id="624" name="Content Placeholder 3"/>
          <p:cNvSpPr/>
          <p:nvPr/>
        </p:nvSpPr>
        <p:spPr>
          <a:xfrm>
            <a:off x="395640" y="1845000"/>
            <a:ext cx="8064360" cy="50364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Here we have defined a damping term as</a:t>
            </a:r>
            <a:endParaRPr b="0" lang="en-GB" sz="1600" spc="-1" strike="noStrike">
              <a:latin typeface="Arial"/>
            </a:endParaRPr>
          </a:p>
        </p:txBody>
      </p:sp>
      <p:sp>
        <p:nvSpPr>
          <p:cNvPr id="625" name="Content Placeholder 3"/>
          <p:cNvSpPr/>
          <p:nvPr/>
        </p:nvSpPr>
        <p:spPr>
          <a:xfrm>
            <a:off x="467640" y="3213000"/>
            <a:ext cx="8064360" cy="79164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and  the ‘frequency’ of the motion as</a:t>
            </a:r>
            <a:endParaRPr b="0" lang="en-GB" sz="1600" spc="-1" strike="noStrike">
              <a:latin typeface="Arial"/>
            </a:endParaRPr>
          </a:p>
        </p:txBody>
      </p:sp>
      <p:sp>
        <p:nvSpPr>
          <p:cNvPr id="626" name="Content Placeholder 3"/>
          <p:cNvSpPr/>
          <p:nvPr/>
        </p:nvSpPr>
        <p:spPr>
          <a:xfrm>
            <a:off x="395640" y="4725000"/>
            <a:ext cx="8064360" cy="187200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This differential equation is the same form as the one for a damped harmonic oscillator, and means our motion in longitudinal phase space is (at least for small values of the energy deviation) oscillatory around the nominal energy provided the damping term is not too large. </a:t>
            </a:r>
            <a:endParaRPr b="0" lang="en-GB" sz="1600" spc="-1" strike="noStrike">
              <a:latin typeface="Arial"/>
            </a:endParaRPr>
          </a:p>
          <a:p>
            <a:pPr>
              <a:lnSpc>
                <a:spcPct val="100000"/>
              </a:lnSpc>
              <a:spcBef>
                <a:spcPts val="320"/>
              </a:spcBef>
              <a:buNone/>
              <a:tabLst>
                <a:tab algn="l" pos="0"/>
              </a:tabLst>
            </a:pPr>
            <a:endParaRPr b="0" lang="en-GB" sz="1600" spc="-1" strike="noStrike">
              <a:latin typeface="Arial"/>
            </a:endParaRPr>
          </a:p>
          <a:p>
            <a:pPr>
              <a:lnSpc>
                <a:spcPct val="100000"/>
              </a:lnSpc>
              <a:spcBef>
                <a:spcPts val="320"/>
              </a:spcBef>
              <a:buNone/>
              <a:tabLst>
                <a:tab algn="l" pos="0"/>
              </a:tabLst>
            </a:pPr>
            <a:r>
              <a:rPr b="0" lang="en-GB" sz="1600" spc="-1" strike="noStrike">
                <a:solidFill>
                  <a:srgbClr val="000000"/>
                </a:solidFill>
                <a:latin typeface="Calibri"/>
              </a:rPr>
              <a:t>We can use our knowledge of differential equations to find the solutions  to this equation…</a:t>
            </a:r>
            <a:endParaRPr b="0" lang="en-GB" sz="1600" spc="-1" strike="noStrike">
              <a:latin typeface="Arial"/>
            </a:endParaRPr>
          </a:p>
        </p:txBody>
      </p:sp>
      <p:sp>
        <p:nvSpPr>
          <p:cNvPr id="627" name="TextBox 14"/>
          <p:cNvSpPr/>
          <p:nvPr/>
        </p:nvSpPr>
        <p:spPr>
          <a:xfrm>
            <a:off x="5508000" y="4149000"/>
            <a:ext cx="359640" cy="3646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800" spc="-1" strike="noStrike">
                <a:solidFill>
                  <a:srgbClr val="000000"/>
                </a:solidFill>
                <a:latin typeface="Calibri"/>
              </a:rPr>
              <a:t>c</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8"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Longitudinal motion</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p:txBody>
      </p:sp>
      <p:pic>
        <p:nvPicPr>
          <p:cNvPr id="629" name="Picture 5" descr=""/>
          <p:cNvPicPr/>
          <p:nvPr/>
        </p:nvPicPr>
        <p:blipFill>
          <a:blip r:embed="rId1"/>
          <a:stretch/>
        </p:blipFill>
        <p:spPr>
          <a:xfrm>
            <a:off x="2915640" y="1585440"/>
            <a:ext cx="2975040" cy="395640"/>
          </a:xfrm>
          <a:prstGeom prst="rect">
            <a:avLst/>
          </a:prstGeom>
          <a:ln w="0">
            <a:noFill/>
          </a:ln>
        </p:spPr>
      </p:pic>
      <p:pic>
        <p:nvPicPr>
          <p:cNvPr id="630" name="Picture 6" descr=""/>
          <p:cNvPicPr/>
          <p:nvPr/>
        </p:nvPicPr>
        <p:blipFill>
          <a:blip r:embed="rId2"/>
          <a:stretch/>
        </p:blipFill>
        <p:spPr>
          <a:xfrm>
            <a:off x="2483640" y="2637000"/>
            <a:ext cx="3517200" cy="429480"/>
          </a:xfrm>
          <a:prstGeom prst="rect">
            <a:avLst/>
          </a:prstGeom>
          <a:ln w="0">
            <a:noFill/>
          </a:ln>
        </p:spPr>
      </p:pic>
      <p:pic>
        <p:nvPicPr>
          <p:cNvPr id="631" name="Picture 7" descr=""/>
          <p:cNvPicPr/>
          <p:nvPr/>
        </p:nvPicPr>
        <p:blipFill>
          <a:blip r:embed="rId3"/>
          <a:stretch/>
        </p:blipFill>
        <p:spPr>
          <a:xfrm>
            <a:off x="2483640" y="4869000"/>
            <a:ext cx="4210920" cy="397080"/>
          </a:xfrm>
          <a:prstGeom prst="rect">
            <a:avLst/>
          </a:prstGeom>
          <a:ln w="0">
            <a:noFill/>
          </a:ln>
        </p:spPr>
      </p:pic>
      <p:sp>
        <p:nvSpPr>
          <p:cNvPr id="632" name="Content Placeholder 3"/>
          <p:cNvSpPr/>
          <p:nvPr/>
        </p:nvSpPr>
        <p:spPr>
          <a:xfrm>
            <a:off x="323640" y="836640"/>
            <a:ext cx="8064360" cy="64764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We adopt a trial solution for the energy deviation, where the constant       may in general be complex</a:t>
            </a:r>
            <a:endParaRPr b="0" lang="en-GB" sz="1600" spc="-1" strike="noStrike">
              <a:latin typeface="Arial"/>
            </a:endParaRPr>
          </a:p>
        </p:txBody>
      </p:sp>
      <p:sp>
        <p:nvSpPr>
          <p:cNvPr id="633" name="Content Placeholder 3"/>
          <p:cNvSpPr/>
          <p:nvPr/>
        </p:nvSpPr>
        <p:spPr>
          <a:xfrm>
            <a:off x="323640" y="2133000"/>
            <a:ext cx="8064360" cy="43164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This gives the characteristic equation for </a:t>
            </a:r>
            <a:r>
              <a:rPr b="0" lang="en-GB" sz="1600" spc="-1" strike="noStrike">
                <a:solidFill>
                  <a:srgbClr val="000000"/>
                </a:solidFill>
                <a:latin typeface="Ubuntu"/>
                <a:ea typeface="Ubuntu"/>
              </a:rPr>
              <a:t>ω</a:t>
            </a:r>
            <a:r>
              <a:rPr b="0" lang="en-GB" sz="1600" spc="-1" strike="noStrike">
                <a:solidFill>
                  <a:srgbClr val="000000"/>
                </a:solidFill>
                <a:latin typeface="Calibri"/>
              </a:rPr>
              <a:t>, </a:t>
            </a:r>
            <a:endParaRPr b="0" lang="en-GB" sz="1600" spc="-1" strike="noStrike">
              <a:latin typeface="Arial"/>
            </a:endParaRPr>
          </a:p>
        </p:txBody>
      </p:sp>
      <p:sp>
        <p:nvSpPr>
          <p:cNvPr id="634" name="Content Placeholder 3"/>
          <p:cNvSpPr/>
          <p:nvPr/>
        </p:nvSpPr>
        <p:spPr>
          <a:xfrm>
            <a:off x="323640" y="3141000"/>
            <a:ext cx="8064360" cy="43164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Which can be solved to get</a:t>
            </a:r>
            <a:endParaRPr b="0" lang="en-GB" sz="1600" spc="-1" strike="noStrike">
              <a:latin typeface="Arial"/>
            </a:endParaRPr>
          </a:p>
        </p:txBody>
      </p:sp>
      <p:pic>
        <p:nvPicPr>
          <p:cNvPr id="635" name="Picture 1" descr=""/>
          <p:cNvPicPr/>
          <p:nvPr/>
        </p:nvPicPr>
        <p:blipFill>
          <a:blip r:embed="rId4"/>
          <a:stretch/>
        </p:blipFill>
        <p:spPr>
          <a:xfrm>
            <a:off x="2483640" y="3573000"/>
            <a:ext cx="3521520" cy="463680"/>
          </a:xfrm>
          <a:prstGeom prst="rect">
            <a:avLst/>
          </a:prstGeom>
          <a:ln w="0">
            <a:noFill/>
          </a:ln>
        </p:spPr>
      </p:pic>
      <p:sp>
        <p:nvSpPr>
          <p:cNvPr id="636" name="Content Placeholder 3"/>
          <p:cNvSpPr/>
          <p:nvPr/>
        </p:nvSpPr>
        <p:spPr>
          <a:xfrm>
            <a:off x="323640" y="4149000"/>
            <a:ext cx="8064360" cy="71964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If we assume light damping, then the second term is purely imaginary and we obtain an oscillatory solution for the energy deviation </a:t>
            </a:r>
            <a:endParaRPr b="0" lang="en-GB" sz="1600" spc="-1" strike="noStrike">
              <a:latin typeface="Arial"/>
            </a:endParaRPr>
          </a:p>
        </p:txBody>
      </p:sp>
      <p:pic>
        <p:nvPicPr>
          <p:cNvPr id="637" name="Picture 4" descr=""/>
          <p:cNvPicPr/>
          <p:nvPr/>
        </p:nvPicPr>
        <p:blipFill>
          <a:blip r:embed="rId5"/>
          <a:stretch/>
        </p:blipFill>
        <p:spPr>
          <a:xfrm>
            <a:off x="2547720" y="5589360"/>
            <a:ext cx="240480" cy="270360"/>
          </a:xfrm>
          <a:prstGeom prst="rect">
            <a:avLst/>
          </a:prstGeom>
          <a:ln w="0">
            <a:noFill/>
          </a:ln>
        </p:spPr>
      </p:pic>
      <p:pic>
        <p:nvPicPr>
          <p:cNvPr id="638" name="Picture 12" descr=""/>
          <p:cNvPicPr/>
          <p:nvPr/>
        </p:nvPicPr>
        <p:blipFill>
          <a:blip r:embed="rId6"/>
          <a:stretch/>
        </p:blipFill>
        <p:spPr>
          <a:xfrm>
            <a:off x="2555640" y="6261120"/>
            <a:ext cx="359640" cy="255240"/>
          </a:xfrm>
          <a:prstGeom prst="rect">
            <a:avLst/>
          </a:prstGeom>
          <a:ln w="0">
            <a:noFill/>
          </a:ln>
        </p:spPr>
      </p:pic>
      <p:sp>
        <p:nvSpPr>
          <p:cNvPr id="639" name="TextBox 13"/>
          <p:cNvSpPr/>
          <p:nvPr/>
        </p:nvSpPr>
        <p:spPr>
          <a:xfrm>
            <a:off x="3060000" y="5517360"/>
            <a:ext cx="3384000" cy="3646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800" spc="-1" strike="noStrike">
                <a:solidFill>
                  <a:srgbClr val="000000"/>
                </a:solidFill>
                <a:latin typeface="Calibri"/>
              </a:rPr>
              <a:t>Frequency</a:t>
            </a:r>
            <a:endParaRPr b="0" lang="en-GB" sz="1800" spc="-1" strike="noStrike">
              <a:latin typeface="Arial"/>
            </a:endParaRPr>
          </a:p>
        </p:txBody>
      </p:sp>
      <p:sp>
        <p:nvSpPr>
          <p:cNvPr id="640" name="TextBox 14"/>
          <p:cNvSpPr/>
          <p:nvPr/>
        </p:nvSpPr>
        <p:spPr>
          <a:xfrm>
            <a:off x="3060000" y="6165360"/>
            <a:ext cx="3384000" cy="3646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800" spc="-1" strike="noStrike">
                <a:solidFill>
                  <a:srgbClr val="000000"/>
                </a:solidFill>
                <a:latin typeface="Calibri"/>
              </a:rPr>
              <a:t>Damping constant</a:t>
            </a:r>
            <a:endParaRPr b="0" lang="en-GB" sz="1800" spc="-1" strike="noStrike">
              <a:latin typeface="Arial"/>
            </a:endParaRPr>
          </a:p>
        </p:txBody>
      </p:sp>
      <p:pic>
        <p:nvPicPr>
          <p:cNvPr id="641" name="" descr=""/>
          <p:cNvPicPr/>
          <p:nvPr/>
        </p:nvPicPr>
        <p:blipFill>
          <a:blip r:embed="rId7"/>
          <a:stretch/>
        </p:blipFill>
        <p:spPr>
          <a:xfrm>
            <a:off x="7583760" y="800640"/>
            <a:ext cx="228240" cy="36000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1" name="PlaceHolder 1"/>
          <p:cNvSpPr>
            <a:spLocks noGrp="1"/>
          </p:cNvSpPr>
          <p:nvPr>
            <p:ph type="title"/>
          </p:nvPr>
        </p:nvSpPr>
        <p:spPr>
          <a:xfrm>
            <a:off x="8610480" y="380880"/>
            <a:ext cx="533160" cy="5866920"/>
          </a:xfrm>
          <a:prstGeom prst="rect">
            <a:avLst/>
          </a:prstGeom>
          <a:noFill/>
          <a:ln w="0">
            <a:noFill/>
          </a:ln>
        </p:spPr>
        <p:txBody>
          <a:bodyPr lIns="90000" rIns="90000" tIns="45000" bIns="45000" anchor="ctr" anchorCtr="1">
            <a:normAutofit/>
          </a:bodyPr>
          <a:p>
            <a:pPr>
              <a:lnSpc>
                <a:spcPct val="100000"/>
              </a:lnSpc>
              <a:buNone/>
            </a:pPr>
            <a:r>
              <a:rPr b="0" lang="en-GB" sz="2400" spc="-1" strike="noStrike" cap="small">
                <a:solidFill>
                  <a:srgbClr val="ffffff"/>
                </a:solidFill>
                <a:latin typeface="Calibri"/>
              </a:rPr>
              <a:t>er</a:t>
            </a:r>
            <a:endParaRPr b="0" lang="en-GB" sz="2400" spc="-1" strike="noStrike">
              <a:solidFill>
                <a:srgbClr val="000000"/>
              </a:solidFill>
              <a:latin typeface="Calibri"/>
            </a:endParaRPr>
          </a:p>
        </p:txBody>
      </p:sp>
      <p:sp>
        <p:nvSpPr>
          <p:cNvPr id="192" name="PlaceHolder 2"/>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Recall – Dispersion, Momentum Compaction</a:t>
            </a:r>
            <a:endParaRPr b="0" lang="en-GB" sz="1600" spc="-1" strike="noStrike">
              <a:solidFill>
                <a:srgbClr val="000000"/>
              </a:solidFill>
              <a:latin typeface="Calibri"/>
            </a:endParaRPr>
          </a:p>
        </p:txBody>
      </p:sp>
      <p:pic>
        <p:nvPicPr>
          <p:cNvPr id="193" name="" descr=""/>
          <p:cNvPicPr/>
          <p:nvPr/>
        </p:nvPicPr>
        <p:blipFill>
          <a:blip r:embed="rId1"/>
          <a:stretch/>
        </p:blipFill>
        <p:spPr>
          <a:xfrm>
            <a:off x="1474920" y="864000"/>
            <a:ext cx="5941080" cy="894960"/>
          </a:xfrm>
          <a:prstGeom prst="rect">
            <a:avLst/>
          </a:prstGeom>
          <a:ln w="0">
            <a:noFill/>
          </a:ln>
        </p:spPr>
      </p:pic>
      <p:pic>
        <p:nvPicPr>
          <p:cNvPr id="194" name="" descr=""/>
          <p:cNvPicPr/>
          <p:nvPr/>
        </p:nvPicPr>
        <p:blipFill>
          <a:blip r:embed="rId2"/>
          <a:stretch/>
        </p:blipFill>
        <p:spPr>
          <a:xfrm>
            <a:off x="144360" y="2362320"/>
            <a:ext cx="3095640" cy="589680"/>
          </a:xfrm>
          <a:prstGeom prst="rect">
            <a:avLst/>
          </a:prstGeom>
          <a:ln w="0">
            <a:noFill/>
          </a:ln>
        </p:spPr>
      </p:pic>
      <p:sp>
        <p:nvSpPr>
          <p:cNvPr id="195" name=""/>
          <p:cNvSpPr txBox="1"/>
          <p:nvPr/>
        </p:nvSpPr>
        <p:spPr>
          <a:xfrm>
            <a:off x="216000" y="1944000"/>
            <a:ext cx="2664000" cy="346320"/>
          </a:xfrm>
          <a:prstGeom prst="rect">
            <a:avLst/>
          </a:prstGeom>
          <a:noFill/>
          <a:ln w="0">
            <a:noFill/>
          </a:ln>
        </p:spPr>
        <p:txBody>
          <a:bodyPr lIns="90000" rIns="90000" tIns="45000" bIns="45000" anchor="t">
            <a:noAutofit/>
          </a:bodyPr>
          <a:p>
            <a:r>
              <a:rPr b="0" lang="en-GB" sz="1800" spc="-1" strike="noStrike">
                <a:latin typeface="Arial"/>
              </a:rPr>
              <a:t>Dispersion</a:t>
            </a:r>
            <a:endParaRPr b="0" lang="en-GB" sz="1800" spc="-1" strike="noStrike">
              <a:latin typeface="Arial"/>
            </a:endParaRPr>
          </a:p>
        </p:txBody>
      </p:sp>
      <p:pic>
        <p:nvPicPr>
          <p:cNvPr id="196" name="Picture 11_2" descr=""/>
          <p:cNvPicPr/>
          <p:nvPr/>
        </p:nvPicPr>
        <p:blipFill>
          <a:blip r:embed="rId3"/>
          <a:stretch/>
        </p:blipFill>
        <p:spPr>
          <a:xfrm>
            <a:off x="3672000" y="2349360"/>
            <a:ext cx="5112000" cy="602640"/>
          </a:xfrm>
          <a:prstGeom prst="rect">
            <a:avLst/>
          </a:prstGeom>
          <a:ln w="0">
            <a:noFill/>
          </a:ln>
        </p:spPr>
      </p:pic>
      <p:sp>
        <p:nvSpPr>
          <p:cNvPr id="197" name=""/>
          <p:cNvSpPr/>
          <p:nvPr/>
        </p:nvSpPr>
        <p:spPr>
          <a:xfrm>
            <a:off x="3384000" y="2088000"/>
            <a:ext cx="216000" cy="1080000"/>
          </a:xfrm>
          <a:custGeom>
            <a:avLst/>
            <a:gdLst/>
            <a:ahLst/>
            <a:rect l="l" t="t" r="r" b="b"/>
            <a:pathLst>
              <a:path w="21600" h="21600">
                <a:moveTo>
                  <a:pt x="21600" y="0"/>
                </a:moveTo>
                <a:cubicBezTo>
                  <a:pt x="16200" y="0"/>
                  <a:pt x="10800" y="900"/>
                  <a:pt x="10800" y="1800"/>
                </a:cubicBezTo>
                <a:lnTo>
                  <a:pt x="10800" y="9000"/>
                </a:lnTo>
                <a:cubicBezTo>
                  <a:pt x="10800" y="9900"/>
                  <a:pt x="5400" y="10800"/>
                  <a:pt x="0" y="10800"/>
                </a:cubicBezTo>
                <a:cubicBezTo>
                  <a:pt x="5400" y="10800"/>
                  <a:pt x="10800" y="11700"/>
                  <a:pt x="10800" y="12600"/>
                </a:cubicBezTo>
                <a:lnTo>
                  <a:pt x="10800" y="19800"/>
                </a:lnTo>
                <a:cubicBezTo>
                  <a:pt x="10800" y="20700"/>
                  <a:pt x="16200" y="21600"/>
                  <a:pt x="21600" y="21600"/>
                </a:cubicBezTo>
              </a:path>
            </a:pathLst>
          </a:custGeom>
          <a:noFill/>
          <a:ln w="0">
            <a:solidFill>
              <a:srgbClr val="3465a4"/>
            </a:solidFill>
          </a:ln>
        </p:spPr>
        <p:style>
          <a:lnRef idx="0"/>
          <a:fillRef idx="0"/>
          <a:effectRef idx="0"/>
          <a:fontRef idx="minor"/>
        </p:style>
      </p:sp>
      <p:sp>
        <p:nvSpPr>
          <p:cNvPr id="198" name=""/>
          <p:cNvSpPr/>
          <p:nvPr/>
        </p:nvSpPr>
        <p:spPr>
          <a:xfrm>
            <a:off x="8784000" y="2052000"/>
            <a:ext cx="288000" cy="1044000"/>
          </a:xfrm>
          <a:custGeom>
            <a:avLst/>
            <a:gdLst/>
            <a:ahLst/>
            <a:rect l="l" t="t" r="r" b="b"/>
            <a:pathLst>
              <a:path w="21600" h="21600">
                <a:moveTo>
                  <a:pt x="0" y="0"/>
                </a:moveTo>
                <a:cubicBezTo>
                  <a:pt x="5400" y="0"/>
                  <a:pt x="10800" y="900"/>
                  <a:pt x="10800" y="1800"/>
                </a:cubicBezTo>
                <a:lnTo>
                  <a:pt x="10800" y="9000"/>
                </a:lnTo>
                <a:cubicBezTo>
                  <a:pt x="10800" y="9900"/>
                  <a:pt x="16200" y="10800"/>
                  <a:pt x="21600" y="10800"/>
                </a:cubicBezTo>
                <a:cubicBezTo>
                  <a:pt x="16200" y="10800"/>
                  <a:pt x="10800" y="11700"/>
                  <a:pt x="10800" y="12600"/>
                </a:cubicBezTo>
                <a:lnTo>
                  <a:pt x="10800" y="19800"/>
                </a:lnTo>
                <a:cubicBezTo>
                  <a:pt x="10800" y="20700"/>
                  <a:pt x="5400" y="21600"/>
                  <a:pt x="0" y="21600"/>
                </a:cubicBezTo>
              </a:path>
            </a:pathLst>
          </a:custGeom>
          <a:noFill/>
          <a:ln w="0">
            <a:solidFill>
              <a:srgbClr val="3465a4"/>
            </a:solidFill>
          </a:ln>
        </p:spPr>
        <p:style>
          <a:lnRef idx="0"/>
          <a:fillRef idx="0"/>
          <a:effectRef idx="0"/>
          <a:fontRef idx="minor"/>
        </p:style>
      </p:sp>
      <p:sp>
        <p:nvSpPr>
          <p:cNvPr id="199" name=""/>
          <p:cNvSpPr txBox="1"/>
          <p:nvPr/>
        </p:nvSpPr>
        <p:spPr>
          <a:xfrm>
            <a:off x="4320000" y="1872000"/>
            <a:ext cx="3024000" cy="346320"/>
          </a:xfrm>
          <a:prstGeom prst="rect">
            <a:avLst/>
          </a:prstGeom>
          <a:noFill/>
          <a:ln w="0">
            <a:noFill/>
          </a:ln>
        </p:spPr>
        <p:txBody>
          <a:bodyPr lIns="90000" rIns="90000" tIns="45000" bIns="45000" anchor="t">
            <a:noAutofit/>
          </a:bodyPr>
          <a:p>
            <a:r>
              <a:rPr b="0" lang="en-GB" sz="1800" spc="-1" strike="noStrike">
                <a:latin typeface="Arial"/>
              </a:rPr>
              <a:t>E.g. Dipoles</a:t>
            </a:r>
            <a:endParaRPr b="0" lang="en-GB" sz="1800" spc="-1" strike="noStrike">
              <a:latin typeface="Arial"/>
            </a:endParaRPr>
          </a:p>
        </p:txBody>
      </p:sp>
      <p:pic>
        <p:nvPicPr>
          <p:cNvPr id="200" name="" descr=""/>
          <p:cNvPicPr/>
          <p:nvPr/>
        </p:nvPicPr>
        <p:blipFill>
          <a:blip r:embed="rId4"/>
          <a:stretch/>
        </p:blipFill>
        <p:spPr>
          <a:xfrm>
            <a:off x="360000" y="5212080"/>
            <a:ext cx="2448000" cy="932400"/>
          </a:xfrm>
          <a:prstGeom prst="rect">
            <a:avLst/>
          </a:prstGeom>
          <a:ln w="0">
            <a:noFill/>
          </a:ln>
        </p:spPr>
      </p:pic>
      <p:sp>
        <p:nvSpPr>
          <p:cNvPr id="201" name=""/>
          <p:cNvSpPr txBox="1"/>
          <p:nvPr/>
        </p:nvSpPr>
        <p:spPr>
          <a:xfrm>
            <a:off x="216000" y="4824000"/>
            <a:ext cx="3600000" cy="602280"/>
          </a:xfrm>
          <a:prstGeom prst="rect">
            <a:avLst/>
          </a:prstGeom>
          <a:noFill/>
          <a:ln w="0">
            <a:noFill/>
          </a:ln>
        </p:spPr>
        <p:txBody>
          <a:bodyPr lIns="90000" rIns="90000" tIns="45000" bIns="45000" anchor="t">
            <a:noAutofit/>
          </a:bodyPr>
          <a:p>
            <a:r>
              <a:rPr b="0" lang="en-GB" sz="1800" spc="-1" strike="noStrike">
                <a:latin typeface="Arial"/>
              </a:rPr>
              <a:t>Linear momentum compaction</a:t>
            </a:r>
            <a:endParaRPr b="0" lang="en-GB" sz="1800" spc="-1" strike="noStrike">
              <a:latin typeface="Arial"/>
            </a:endParaRPr>
          </a:p>
        </p:txBody>
      </p:sp>
      <p:pic>
        <p:nvPicPr>
          <p:cNvPr id="202" name="Picture 10_1" descr=""/>
          <p:cNvPicPr/>
          <p:nvPr/>
        </p:nvPicPr>
        <p:blipFill>
          <a:blip r:embed="rId5"/>
          <a:stretch/>
        </p:blipFill>
        <p:spPr>
          <a:xfrm>
            <a:off x="4453920" y="5220000"/>
            <a:ext cx="2746080" cy="819000"/>
          </a:xfrm>
          <a:prstGeom prst="rect">
            <a:avLst/>
          </a:prstGeom>
          <a:ln w="0">
            <a:noFill/>
          </a:ln>
        </p:spPr>
      </p:pic>
      <p:sp>
        <p:nvSpPr>
          <p:cNvPr id="203" name=""/>
          <p:cNvSpPr/>
          <p:nvPr/>
        </p:nvSpPr>
        <p:spPr>
          <a:xfrm>
            <a:off x="3420000" y="5462280"/>
            <a:ext cx="648000" cy="369720"/>
          </a:xfrm>
          <a:custGeom>
            <a:avLst/>
            <a:gdLst/>
            <a:ahLst/>
            <a:rect l="l" t="t" r="r" b="b"/>
            <a:pathLst>
              <a:path w="21600" h="21600">
                <a:moveTo>
                  <a:pt x="0" y="5400"/>
                </a:moveTo>
                <a:lnTo>
                  <a:pt x="16200" y="5400"/>
                </a:lnTo>
                <a:lnTo>
                  <a:pt x="16200" y="0"/>
                </a:lnTo>
                <a:lnTo>
                  <a:pt x="21600" y="10800"/>
                </a:lnTo>
                <a:lnTo>
                  <a:pt x="16200" y="21600"/>
                </a:lnTo>
                <a:lnTo>
                  <a:pt x="16200" y="16200"/>
                </a:lnTo>
                <a:lnTo>
                  <a:pt x="0" y="16200"/>
                </a:lnTo>
                <a:close/>
              </a:path>
            </a:pathLst>
          </a:custGeom>
          <a:solidFill>
            <a:srgbClr val="729fcf"/>
          </a:solidFill>
          <a:ln w="0">
            <a:solidFill>
              <a:srgbClr val="3465a4"/>
            </a:solidFill>
          </a:ln>
        </p:spPr>
        <p:style>
          <a:lnRef idx="0"/>
          <a:fillRef idx="0"/>
          <a:effectRef idx="0"/>
          <a:fontRef idx="minor"/>
        </p:style>
      </p:sp>
      <p:sp>
        <p:nvSpPr>
          <p:cNvPr id="204" name="CustomShape 11_1"/>
          <p:cNvSpPr/>
          <p:nvPr/>
        </p:nvSpPr>
        <p:spPr>
          <a:xfrm>
            <a:off x="2069280" y="3342600"/>
            <a:ext cx="4863960" cy="1106280"/>
          </a:xfrm>
          <a:custGeom>
            <a:avLst/>
            <a:gdLst/>
            <a:ahLst/>
            <a:rect l="l" t="t" r="r" b="b"/>
            <a:pathLst>
              <a:path w="21600" h="21271">
                <a:moveTo>
                  <a:pt x="0" y="0"/>
                </a:moveTo>
                <a:cubicBezTo>
                  <a:pt x="491" y="89"/>
                  <a:pt x="982" y="177"/>
                  <a:pt x="1473" y="2125"/>
                </a:cubicBezTo>
                <a:cubicBezTo>
                  <a:pt x="1964" y="4072"/>
                  <a:pt x="2250" y="9738"/>
                  <a:pt x="2945" y="11685"/>
                </a:cubicBezTo>
                <a:cubicBezTo>
                  <a:pt x="3641" y="13633"/>
                  <a:pt x="4827" y="12570"/>
                  <a:pt x="5645" y="13810"/>
                </a:cubicBezTo>
                <a:cubicBezTo>
                  <a:pt x="6464" y="15049"/>
                  <a:pt x="7036" y="18236"/>
                  <a:pt x="7855" y="19121"/>
                </a:cubicBezTo>
                <a:cubicBezTo>
                  <a:pt x="8673" y="20007"/>
                  <a:pt x="9695" y="18767"/>
                  <a:pt x="10555" y="19121"/>
                </a:cubicBezTo>
                <a:cubicBezTo>
                  <a:pt x="11414" y="19475"/>
                  <a:pt x="12273" y="21600"/>
                  <a:pt x="13009" y="21246"/>
                </a:cubicBezTo>
                <a:cubicBezTo>
                  <a:pt x="13745" y="20892"/>
                  <a:pt x="14195" y="17528"/>
                  <a:pt x="14973" y="16997"/>
                </a:cubicBezTo>
                <a:cubicBezTo>
                  <a:pt x="15750" y="16466"/>
                  <a:pt x="16895" y="18767"/>
                  <a:pt x="17673" y="18059"/>
                </a:cubicBezTo>
                <a:cubicBezTo>
                  <a:pt x="18450" y="17351"/>
                  <a:pt x="18982" y="13633"/>
                  <a:pt x="19636" y="12748"/>
                </a:cubicBezTo>
                <a:cubicBezTo>
                  <a:pt x="20291" y="11862"/>
                  <a:pt x="21273" y="12748"/>
                  <a:pt x="21600" y="12748"/>
                </a:cubicBezTo>
              </a:path>
            </a:pathLst>
          </a:custGeom>
          <a:noFill/>
          <a:ln cap="rnd" w="38160">
            <a:solidFill>
              <a:srgbClr val="ff6600"/>
            </a:solidFill>
            <a:custDash>
              <a:ds d="424000" sp="318000"/>
            </a:custDash>
            <a:round/>
          </a:ln>
        </p:spPr>
        <p:style>
          <a:lnRef idx="0"/>
          <a:fillRef idx="0"/>
          <a:effectRef idx="0"/>
          <a:fontRef idx="minor"/>
        </p:style>
      </p:sp>
      <p:sp>
        <p:nvSpPr>
          <p:cNvPr id="205" name="CustomShape 9_1"/>
          <p:cNvSpPr/>
          <p:nvPr/>
        </p:nvSpPr>
        <p:spPr>
          <a:xfrm>
            <a:off x="2345040" y="2955600"/>
            <a:ext cx="4366800" cy="1110600"/>
          </a:xfrm>
          <a:custGeom>
            <a:avLst/>
            <a:gdLst/>
            <a:ahLst/>
            <a:rect l="l" t="t" r="r" b="b"/>
            <a:pathLst>
              <a:path w="21600" h="21013">
                <a:moveTo>
                  <a:pt x="0" y="0"/>
                </a:moveTo>
                <a:cubicBezTo>
                  <a:pt x="137" y="1916"/>
                  <a:pt x="273" y="3832"/>
                  <a:pt x="547" y="5226"/>
                </a:cubicBezTo>
                <a:cubicBezTo>
                  <a:pt x="820" y="6619"/>
                  <a:pt x="1185" y="7665"/>
                  <a:pt x="1641" y="8361"/>
                </a:cubicBezTo>
                <a:cubicBezTo>
                  <a:pt x="2096" y="9058"/>
                  <a:pt x="2689" y="8013"/>
                  <a:pt x="3281" y="9406"/>
                </a:cubicBezTo>
                <a:cubicBezTo>
                  <a:pt x="3873" y="10800"/>
                  <a:pt x="4694" y="15329"/>
                  <a:pt x="5195" y="16723"/>
                </a:cubicBezTo>
                <a:cubicBezTo>
                  <a:pt x="5696" y="18116"/>
                  <a:pt x="5787" y="17594"/>
                  <a:pt x="6289" y="17768"/>
                </a:cubicBezTo>
                <a:cubicBezTo>
                  <a:pt x="6790" y="17942"/>
                  <a:pt x="7701" y="17594"/>
                  <a:pt x="8203" y="17768"/>
                </a:cubicBezTo>
                <a:cubicBezTo>
                  <a:pt x="8704" y="17942"/>
                  <a:pt x="8932" y="18290"/>
                  <a:pt x="9296" y="18813"/>
                </a:cubicBezTo>
                <a:cubicBezTo>
                  <a:pt x="9661" y="19335"/>
                  <a:pt x="9752" y="20903"/>
                  <a:pt x="10390" y="20903"/>
                </a:cubicBezTo>
                <a:cubicBezTo>
                  <a:pt x="11028" y="20903"/>
                  <a:pt x="12258" y="18813"/>
                  <a:pt x="13124" y="18813"/>
                </a:cubicBezTo>
                <a:cubicBezTo>
                  <a:pt x="13990" y="18813"/>
                  <a:pt x="14856" y="21600"/>
                  <a:pt x="15585" y="20903"/>
                </a:cubicBezTo>
                <a:cubicBezTo>
                  <a:pt x="16314" y="20206"/>
                  <a:pt x="16724" y="15503"/>
                  <a:pt x="17499" y="14632"/>
                </a:cubicBezTo>
                <a:cubicBezTo>
                  <a:pt x="18273" y="13761"/>
                  <a:pt x="19641" y="16026"/>
                  <a:pt x="20233" y="15677"/>
                </a:cubicBezTo>
                <a:cubicBezTo>
                  <a:pt x="20825" y="15329"/>
                  <a:pt x="20825" y="13065"/>
                  <a:pt x="21053" y="12542"/>
                </a:cubicBezTo>
                <a:cubicBezTo>
                  <a:pt x="21281" y="12019"/>
                  <a:pt x="21441" y="12281"/>
                  <a:pt x="21600" y="12542"/>
                </a:cubicBezTo>
              </a:path>
            </a:pathLst>
          </a:custGeom>
          <a:noFill/>
          <a:ln cap="rnd" w="38160">
            <a:solidFill>
              <a:srgbClr val="339966"/>
            </a:solidFill>
            <a:custDash>
              <a:ds d="424000" sp="318000"/>
            </a:custDash>
            <a:round/>
          </a:ln>
        </p:spPr>
        <p:style>
          <a:lnRef idx="0"/>
          <a:fillRef idx="0"/>
          <a:effectRef idx="0"/>
          <a:fontRef idx="minor"/>
        </p:style>
      </p:sp>
      <p:sp>
        <p:nvSpPr>
          <p:cNvPr id="206" name="CustomShape 2_1"/>
          <p:cNvSpPr/>
          <p:nvPr/>
        </p:nvSpPr>
        <p:spPr>
          <a:xfrm>
            <a:off x="2013480" y="3011400"/>
            <a:ext cx="5582520" cy="1161360"/>
          </a:xfrm>
          <a:custGeom>
            <a:avLst/>
            <a:gdLst/>
            <a:ahLst/>
            <a:rect l="l" t="t" r="r" b="b"/>
            <a:pathLst>
              <a:path w="21600" h="21263">
                <a:moveTo>
                  <a:pt x="0" y="0"/>
                </a:moveTo>
                <a:cubicBezTo>
                  <a:pt x="1319" y="5822"/>
                  <a:pt x="2638" y="11644"/>
                  <a:pt x="4277" y="15188"/>
                </a:cubicBezTo>
                <a:cubicBezTo>
                  <a:pt x="5917" y="18731"/>
                  <a:pt x="7877" y="20925"/>
                  <a:pt x="9838" y="21263"/>
                </a:cubicBezTo>
                <a:cubicBezTo>
                  <a:pt x="11798" y="21600"/>
                  <a:pt x="14400" y="19069"/>
                  <a:pt x="16040" y="17213"/>
                </a:cubicBezTo>
                <a:cubicBezTo>
                  <a:pt x="17679" y="15356"/>
                  <a:pt x="18749" y="12994"/>
                  <a:pt x="19675" y="10125"/>
                </a:cubicBezTo>
                <a:cubicBezTo>
                  <a:pt x="20602" y="7256"/>
                  <a:pt x="21101" y="3628"/>
                  <a:pt x="21600" y="0"/>
                </a:cubicBezTo>
              </a:path>
            </a:pathLst>
          </a:custGeom>
          <a:noFill/>
          <a:ln w="25560">
            <a:solidFill>
              <a:srgbClr val="3333cc"/>
            </a:solidFill>
            <a:round/>
          </a:ln>
        </p:spPr>
        <p:style>
          <a:lnRef idx="0"/>
          <a:fillRef idx="0"/>
          <a:effectRef idx="0"/>
          <a:fontRef idx="minor"/>
        </p:style>
      </p:sp>
      <p:sp>
        <p:nvSpPr>
          <p:cNvPr id="207" name="CustomShape 3_1"/>
          <p:cNvSpPr/>
          <p:nvPr/>
        </p:nvSpPr>
        <p:spPr>
          <a:xfrm rot="18480000">
            <a:off x="2026080" y="3219480"/>
            <a:ext cx="782640" cy="260280"/>
          </a:xfrm>
          <a:custGeom>
            <a:avLst/>
            <a:gdLst/>
            <a:ahLst/>
            <a:rect l="l" t="t" r="r" b="b"/>
            <a:pathLst>
              <a:path w="21600" h="21600">
                <a:moveTo>
                  <a:pt x="32" y="1808"/>
                </a:moveTo>
                <a:lnTo>
                  <a:pt x="32" y="1808"/>
                </a:lnTo>
                <a:lnTo>
                  <a:pt x="0" y="0"/>
                </a:lnTo>
                <a:lnTo>
                  <a:pt x="254" y="1808"/>
                </a:lnTo>
                <a:lnTo>
                  <a:pt x="604" y="2855"/>
                </a:lnTo>
                <a:lnTo>
                  <a:pt x="1461" y="3996"/>
                </a:lnTo>
                <a:lnTo>
                  <a:pt x="2160" y="4567"/>
                </a:lnTo>
                <a:lnTo>
                  <a:pt x="2859" y="5233"/>
                </a:lnTo>
                <a:lnTo>
                  <a:pt x="3304" y="5614"/>
                </a:lnTo>
                <a:lnTo>
                  <a:pt x="4002" y="6090"/>
                </a:lnTo>
                <a:lnTo>
                  <a:pt x="4447" y="6375"/>
                </a:lnTo>
                <a:lnTo>
                  <a:pt x="5273" y="6851"/>
                </a:lnTo>
                <a:lnTo>
                  <a:pt x="5972" y="6756"/>
                </a:lnTo>
                <a:lnTo>
                  <a:pt x="6702" y="6851"/>
                </a:lnTo>
                <a:lnTo>
                  <a:pt x="7369" y="7041"/>
                </a:lnTo>
                <a:lnTo>
                  <a:pt x="8068" y="7232"/>
                </a:lnTo>
                <a:lnTo>
                  <a:pt x="8704" y="7422"/>
                </a:lnTo>
                <a:lnTo>
                  <a:pt x="9371" y="7232"/>
                </a:lnTo>
                <a:lnTo>
                  <a:pt x="9911" y="6946"/>
                </a:lnTo>
                <a:lnTo>
                  <a:pt x="10514" y="7041"/>
                </a:lnTo>
                <a:lnTo>
                  <a:pt x="11118" y="6946"/>
                </a:lnTo>
                <a:lnTo>
                  <a:pt x="11689" y="6946"/>
                </a:lnTo>
                <a:lnTo>
                  <a:pt x="12356" y="6946"/>
                </a:lnTo>
                <a:lnTo>
                  <a:pt x="12801" y="6946"/>
                </a:lnTo>
                <a:lnTo>
                  <a:pt x="13341" y="6851"/>
                </a:lnTo>
                <a:lnTo>
                  <a:pt x="13913" y="6756"/>
                </a:lnTo>
                <a:lnTo>
                  <a:pt x="14612" y="6756"/>
                </a:lnTo>
                <a:lnTo>
                  <a:pt x="15120" y="6470"/>
                </a:lnTo>
                <a:lnTo>
                  <a:pt x="15501" y="6661"/>
                </a:lnTo>
                <a:lnTo>
                  <a:pt x="15946" y="6185"/>
                </a:lnTo>
                <a:lnTo>
                  <a:pt x="16391" y="6090"/>
                </a:lnTo>
                <a:lnTo>
                  <a:pt x="16899" y="5804"/>
                </a:lnTo>
                <a:lnTo>
                  <a:pt x="17502" y="5519"/>
                </a:lnTo>
                <a:lnTo>
                  <a:pt x="18296" y="5329"/>
                </a:lnTo>
                <a:lnTo>
                  <a:pt x="18836" y="4948"/>
                </a:lnTo>
                <a:lnTo>
                  <a:pt x="19599" y="4472"/>
                </a:lnTo>
                <a:lnTo>
                  <a:pt x="20171" y="4092"/>
                </a:lnTo>
                <a:lnTo>
                  <a:pt x="20456" y="3806"/>
                </a:lnTo>
                <a:lnTo>
                  <a:pt x="20742" y="3235"/>
                </a:lnTo>
                <a:lnTo>
                  <a:pt x="21028" y="2759"/>
                </a:lnTo>
                <a:lnTo>
                  <a:pt x="21314" y="1903"/>
                </a:lnTo>
                <a:lnTo>
                  <a:pt x="21600" y="1237"/>
                </a:lnTo>
                <a:lnTo>
                  <a:pt x="21600" y="21600"/>
                </a:lnTo>
                <a:lnTo>
                  <a:pt x="21378" y="20078"/>
                </a:lnTo>
                <a:lnTo>
                  <a:pt x="21092" y="19602"/>
                </a:lnTo>
                <a:lnTo>
                  <a:pt x="21378" y="20078"/>
                </a:lnTo>
                <a:lnTo>
                  <a:pt x="20838" y="18745"/>
                </a:lnTo>
                <a:lnTo>
                  <a:pt x="20552" y="18460"/>
                </a:lnTo>
                <a:lnTo>
                  <a:pt x="20202" y="17699"/>
                </a:lnTo>
                <a:lnTo>
                  <a:pt x="19376" y="16937"/>
                </a:lnTo>
                <a:lnTo>
                  <a:pt x="18900" y="16367"/>
                </a:lnTo>
                <a:lnTo>
                  <a:pt x="18424" y="16081"/>
                </a:lnTo>
                <a:lnTo>
                  <a:pt x="17947" y="15891"/>
                </a:lnTo>
                <a:lnTo>
                  <a:pt x="17375" y="15605"/>
                </a:lnTo>
                <a:lnTo>
                  <a:pt x="16708" y="15320"/>
                </a:lnTo>
                <a:lnTo>
                  <a:pt x="16041" y="14844"/>
                </a:lnTo>
                <a:lnTo>
                  <a:pt x="15787" y="14844"/>
                </a:lnTo>
                <a:lnTo>
                  <a:pt x="15215" y="14654"/>
                </a:lnTo>
                <a:lnTo>
                  <a:pt x="14612" y="14368"/>
                </a:lnTo>
                <a:lnTo>
                  <a:pt x="13754" y="14178"/>
                </a:lnTo>
                <a:lnTo>
                  <a:pt x="13278" y="14083"/>
                </a:lnTo>
                <a:lnTo>
                  <a:pt x="12547" y="13893"/>
                </a:lnTo>
                <a:lnTo>
                  <a:pt x="11785" y="13893"/>
                </a:lnTo>
                <a:lnTo>
                  <a:pt x="11181" y="13893"/>
                </a:lnTo>
                <a:lnTo>
                  <a:pt x="10705" y="13893"/>
                </a:lnTo>
                <a:lnTo>
                  <a:pt x="10228" y="13893"/>
                </a:lnTo>
                <a:lnTo>
                  <a:pt x="9625" y="14083"/>
                </a:lnTo>
                <a:lnTo>
                  <a:pt x="8704" y="14083"/>
                </a:lnTo>
                <a:lnTo>
                  <a:pt x="7909" y="14368"/>
                </a:lnTo>
                <a:lnTo>
                  <a:pt x="6988" y="14368"/>
                </a:lnTo>
                <a:lnTo>
                  <a:pt x="6416" y="14463"/>
                </a:lnTo>
                <a:lnTo>
                  <a:pt x="5972" y="14749"/>
                </a:lnTo>
                <a:lnTo>
                  <a:pt x="5591" y="14654"/>
                </a:lnTo>
                <a:lnTo>
                  <a:pt x="4987" y="14844"/>
                </a:lnTo>
                <a:lnTo>
                  <a:pt x="4511" y="14939"/>
                </a:lnTo>
                <a:lnTo>
                  <a:pt x="3907" y="15605"/>
                </a:lnTo>
                <a:lnTo>
                  <a:pt x="3494" y="15796"/>
                </a:lnTo>
                <a:lnTo>
                  <a:pt x="3049" y="15986"/>
                </a:lnTo>
                <a:lnTo>
                  <a:pt x="2351" y="16367"/>
                </a:lnTo>
                <a:lnTo>
                  <a:pt x="1779" y="16652"/>
                </a:lnTo>
                <a:lnTo>
                  <a:pt x="1461" y="16937"/>
                </a:lnTo>
                <a:lnTo>
                  <a:pt x="858" y="17794"/>
                </a:lnTo>
                <a:lnTo>
                  <a:pt x="286" y="18460"/>
                </a:lnTo>
                <a:lnTo>
                  <a:pt x="32" y="20173"/>
                </a:lnTo>
                <a:lnTo>
                  <a:pt x="32" y="1808"/>
                </a:lnTo>
              </a:path>
            </a:pathLst>
          </a:custGeom>
          <a:solidFill>
            <a:srgbClr val="ff0000"/>
          </a:solidFill>
          <a:ln w="12600">
            <a:solidFill>
              <a:srgbClr val="000000"/>
            </a:solidFill>
            <a:round/>
          </a:ln>
        </p:spPr>
        <p:style>
          <a:lnRef idx="0"/>
          <a:fillRef idx="0"/>
          <a:effectRef idx="0"/>
          <a:fontRef idx="minor"/>
        </p:style>
      </p:sp>
      <p:sp>
        <p:nvSpPr>
          <p:cNvPr id="208" name="CustomShape 4_1"/>
          <p:cNvSpPr/>
          <p:nvPr/>
        </p:nvSpPr>
        <p:spPr>
          <a:xfrm rot="18120000">
            <a:off x="2481480" y="3649680"/>
            <a:ext cx="764280" cy="155880"/>
          </a:xfrm>
          <a:prstGeom prst="ellipse">
            <a:avLst/>
          </a:prstGeom>
          <a:solidFill>
            <a:srgbClr val="ff0000"/>
          </a:solidFill>
          <a:ln w="12600">
            <a:solidFill>
              <a:srgbClr val="000000"/>
            </a:solidFill>
            <a:round/>
          </a:ln>
        </p:spPr>
        <p:style>
          <a:lnRef idx="0"/>
          <a:fillRef idx="0"/>
          <a:effectRef idx="0"/>
          <a:fontRef idx="minor"/>
        </p:style>
      </p:sp>
      <p:sp>
        <p:nvSpPr>
          <p:cNvPr id="209" name="CustomShape 5_1"/>
          <p:cNvSpPr/>
          <p:nvPr/>
        </p:nvSpPr>
        <p:spPr>
          <a:xfrm rot="17460000">
            <a:off x="2964240" y="3827520"/>
            <a:ext cx="782280" cy="260640"/>
          </a:xfrm>
          <a:custGeom>
            <a:avLst/>
            <a:gdLst/>
            <a:ahLst/>
            <a:rect l="l" t="t" r="r" b="b"/>
            <a:pathLst>
              <a:path w="21600" h="21600">
                <a:moveTo>
                  <a:pt x="32" y="1808"/>
                </a:moveTo>
                <a:lnTo>
                  <a:pt x="32" y="1808"/>
                </a:lnTo>
                <a:lnTo>
                  <a:pt x="0" y="0"/>
                </a:lnTo>
                <a:lnTo>
                  <a:pt x="254" y="1808"/>
                </a:lnTo>
                <a:lnTo>
                  <a:pt x="604" y="2855"/>
                </a:lnTo>
                <a:lnTo>
                  <a:pt x="1461" y="3996"/>
                </a:lnTo>
                <a:lnTo>
                  <a:pt x="2160" y="4567"/>
                </a:lnTo>
                <a:lnTo>
                  <a:pt x="2859" y="5233"/>
                </a:lnTo>
                <a:lnTo>
                  <a:pt x="3304" y="5614"/>
                </a:lnTo>
                <a:lnTo>
                  <a:pt x="4002" y="6090"/>
                </a:lnTo>
                <a:lnTo>
                  <a:pt x="4447" y="6375"/>
                </a:lnTo>
                <a:lnTo>
                  <a:pt x="5273" y="6851"/>
                </a:lnTo>
                <a:lnTo>
                  <a:pt x="5972" y="6756"/>
                </a:lnTo>
                <a:lnTo>
                  <a:pt x="6702" y="6851"/>
                </a:lnTo>
                <a:lnTo>
                  <a:pt x="7369" y="7041"/>
                </a:lnTo>
                <a:lnTo>
                  <a:pt x="8068" y="7232"/>
                </a:lnTo>
                <a:lnTo>
                  <a:pt x="8704" y="7422"/>
                </a:lnTo>
                <a:lnTo>
                  <a:pt x="9371" y="7232"/>
                </a:lnTo>
                <a:lnTo>
                  <a:pt x="9911" y="6946"/>
                </a:lnTo>
                <a:lnTo>
                  <a:pt x="10514" y="7041"/>
                </a:lnTo>
                <a:lnTo>
                  <a:pt x="11118" y="6946"/>
                </a:lnTo>
                <a:lnTo>
                  <a:pt x="11689" y="6946"/>
                </a:lnTo>
                <a:lnTo>
                  <a:pt x="12356" y="6946"/>
                </a:lnTo>
                <a:lnTo>
                  <a:pt x="12801" y="6946"/>
                </a:lnTo>
                <a:lnTo>
                  <a:pt x="13341" y="6851"/>
                </a:lnTo>
                <a:lnTo>
                  <a:pt x="13913" y="6756"/>
                </a:lnTo>
                <a:lnTo>
                  <a:pt x="14612" y="6756"/>
                </a:lnTo>
                <a:lnTo>
                  <a:pt x="15120" y="6470"/>
                </a:lnTo>
                <a:lnTo>
                  <a:pt x="15501" y="6661"/>
                </a:lnTo>
                <a:lnTo>
                  <a:pt x="15946" y="6185"/>
                </a:lnTo>
                <a:lnTo>
                  <a:pt x="16391" y="6090"/>
                </a:lnTo>
                <a:lnTo>
                  <a:pt x="16899" y="5804"/>
                </a:lnTo>
                <a:lnTo>
                  <a:pt x="17502" y="5519"/>
                </a:lnTo>
                <a:lnTo>
                  <a:pt x="18296" y="5329"/>
                </a:lnTo>
                <a:lnTo>
                  <a:pt x="18836" y="4948"/>
                </a:lnTo>
                <a:lnTo>
                  <a:pt x="19599" y="4472"/>
                </a:lnTo>
                <a:lnTo>
                  <a:pt x="20171" y="4092"/>
                </a:lnTo>
                <a:lnTo>
                  <a:pt x="20456" y="3806"/>
                </a:lnTo>
                <a:lnTo>
                  <a:pt x="20742" y="3235"/>
                </a:lnTo>
                <a:lnTo>
                  <a:pt x="21028" y="2759"/>
                </a:lnTo>
                <a:lnTo>
                  <a:pt x="21314" y="1903"/>
                </a:lnTo>
                <a:lnTo>
                  <a:pt x="21600" y="1237"/>
                </a:lnTo>
                <a:lnTo>
                  <a:pt x="21600" y="21600"/>
                </a:lnTo>
                <a:lnTo>
                  <a:pt x="21378" y="20078"/>
                </a:lnTo>
                <a:lnTo>
                  <a:pt x="21092" y="19602"/>
                </a:lnTo>
                <a:lnTo>
                  <a:pt x="21378" y="20078"/>
                </a:lnTo>
                <a:lnTo>
                  <a:pt x="20838" y="18745"/>
                </a:lnTo>
                <a:lnTo>
                  <a:pt x="20552" y="18460"/>
                </a:lnTo>
                <a:lnTo>
                  <a:pt x="20202" y="17699"/>
                </a:lnTo>
                <a:lnTo>
                  <a:pt x="19376" y="16937"/>
                </a:lnTo>
                <a:lnTo>
                  <a:pt x="18900" y="16367"/>
                </a:lnTo>
                <a:lnTo>
                  <a:pt x="18424" y="16081"/>
                </a:lnTo>
                <a:lnTo>
                  <a:pt x="17947" y="15891"/>
                </a:lnTo>
                <a:lnTo>
                  <a:pt x="17375" y="15605"/>
                </a:lnTo>
                <a:lnTo>
                  <a:pt x="16708" y="15320"/>
                </a:lnTo>
                <a:lnTo>
                  <a:pt x="16041" y="14844"/>
                </a:lnTo>
                <a:lnTo>
                  <a:pt x="15787" y="14844"/>
                </a:lnTo>
                <a:lnTo>
                  <a:pt x="15215" y="14654"/>
                </a:lnTo>
                <a:lnTo>
                  <a:pt x="14612" y="14368"/>
                </a:lnTo>
                <a:lnTo>
                  <a:pt x="13754" y="14178"/>
                </a:lnTo>
                <a:lnTo>
                  <a:pt x="13278" y="14083"/>
                </a:lnTo>
                <a:lnTo>
                  <a:pt x="12547" y="13893"/>
                </a:lnTo>
                <a:lnTo>
                  <a:pt x="11785" y="13893"/>
                </a:lnTo>
                <a:lnTo>
                  <a:pt x="11181" y="13893"/>
                </a:lnTo>
                <a:lnTo>
                  <a:pt x="10705" y="13893"/>
                </a:lnTo>
                <a:lnTo>
                  <a:pt x="10228" y="13893"/>
                </a:lnTo>
                <a:lnTo>
                  <a:pt x="9625" y="14083"/>
                </a:lnTo>
                <a:lnTo>
                  <a:pt x="8704" y="14083"/>
                </a:lnTo>
                <a:lnTo>
                  <a:pt x="7909" y="14368"/>
                </a:lnTo>
                <a:lnTo>
                  <a:pt x="6988" y="14368"/>
                </a:lnTo>
                <a:lnTo>
                  <a:pt x="6416" y="14463"/>
                </a:lnTo>
                <a:lnTo>
                  <a:pt x="5972" y="14749"/>
                </a:lnTo>
                <a:lnTo>
                  <a:pt x="5591" y="14654"/>
                </a:lnTo>
                <a:lnTo>
                  <a:pt x="4987" y="14844"/>
                </a:lnTo>
                <a:lnTo>
                  <a:pt x="4511" y="14939"/>
                </a:lnTo>
                <a:lnTo>
                  <a:pt x="3907" y="15605"/>
                </a:lnTo>
                <a:lnTo>
                  <a:pt x="3494" y="15796"/>
                </a:lnTo>
                <a:lnTo>
                  <a:pt x="3049" y="15986"/>
                </a:lnTo>
                <a:lnTo>
                  <a:pt x="2351" y="16367"/>
                </a:lnTo>
                <a:lnTo>
                  <a:pt x="1779" y="16652"/>
                </a:lnTo>
                <a:lnTo>
                  <a:pt x="1461" y="16937"/>
                </a:lnTo>
                <a:lnTo>
                  <a:pt x="858" y="17794"/>
                </a:lnTo>
                <a:lnTo>
                  <a:pt x="286" y="18460"/>
                </a:lnTo>
                <a:lnTo>
                  <a:pt x="32" y="20173"/>
                </a:lnTo>
                <a:lnTo>
                  <a:pt x="32" y="1808"/>
                </a:lnTo>
              </a:path>
            </a:pathLst>
          </a:custGeom>
          <a:solidFill>
            <a:srgbClr val="ff0000"/>
          </a:solidFill>
          <a:ln w="12600">
            <a:solidFill>
              <a:srgbClr val="000000"/>
            </a:solidFill>
            <a:round/>
          </a:ln>
        </p:spPr>
        <p:style>
          <a:lnRef idx="0"/>
          <a:fillRef idx="0"/>
          <a:effectRef idx="0"/>
          <a:fontRef idx="minor"/>
        </p:style>
      </p:sp>
      <p:sp>
        <p:nvSpPr>
          <p:cNvPr id="210" name="CustomShape 6_1"/>
          <p:cNvSpPr/>
          <p:nvPr/>
        </p:nvSpPr>
        <p:spPr>
          <a:xfrm rot="16500000">
            <a:off x="4072680" y="4049280"/>
            <a:ext cx="782640" cy="260640"/>
          </a:xfrm>
          <a:custGeom>
            <a:avLst/>
            <a:gdLst/>
            <a:ahLst/>
            <a:rect l="l" t="t" r="r" b="b"/>
            <a:pathLst>
              <a:path w="21600" h="21600">
                <a:moveTo>
                  <a:pt x="32" y="1808"/>
                </a:moveTo>
                <a:lnTo>
                  <a:pt x="32" y="1808"/>
                </a:lnTo>
                <a:lnTo>
                  <a:pt x="0" y="0"/>
                </a:lnTo>
                <a:lnTo>
                  <a:pt x="254" y="1808"/>
                </a:lnTo>
                <a:lnTo>
                  <a:pt x="604" y="2855"/>
                </a:lnTo>
                <a:lnTo>
                  <a:pt x="1461" y="3996"/>
                </a:lnTo>
                <a:lnTo>
                  <a:pt x="2160" y="4567"/>
                </a:lnTo>
                <a:lnTo>
                  <a:pt x="2859" y="5233"/>
                </a:lnTo>
                <a:lnTo>
                  <a:pt x="3304" y="5614"/>
                </a:lnTo>
                <a:lnTo>
                  <a:pt x="4002" y="6090"/>
                </a:lnTo>
                <a:lnTo>
                  <a:pt x="4447" y="6375"/>
                </a:lnTo>
                <a:lnTo>
                  <a:pt x="5273" y="6851"/>
                </a:lnTo>
                <a:lnTo>
                  <a:pt x="5972" y="6756"/>
                </a:lnTo>
                <a:lnTo>
                  <a:pt x="6702" y="6851"/>
                </a:lnTo>
                <a:lnTo>
                  <a:pt x="7369" y="7041"/>
                </a:lnTo>
                <a:lnTo>
                  <a:pt x="8068" y="7232"/>
                </a:lnTo>
                <a:lnTo>
                  <a:pt x="8704" y="7422"/>
                </a:lnTo>
                <a:lnTo>
                  <a:pt x="9371" y="7232"/>
                </a:lnTo>
                <a:lnTo>
                  <a:pt x="9911" y="6946"/>
                </a:lnTo>
                <a:lnTo>
                  <a:pt x="10514" y="7041"/>
                </a:lnTo>
                <a:lnTo>
                  <a:pt x="11118" y="6946"/>
                </a:lnTo>
                <a:lnTo>
                  <a:pt x="11689" y="6946"/>
                </a:lnTo>
                <a:lnTo>
                  <a:pt x="12356" y="6946"/>
                </a:lnTo>
                <a:lnTo>
                  <a:pt x="12801" y="6946"/>
                </a:lnTo>
                <a:lnTo>
                  <a:pt x="13341" y="6851"/>
                </a:lnTo>
                <a:lnTo>
                  <a:pt x="13913" y="6756"/>
                </a:lnTo>
                <a:lnTo>
                  <a:pt x="14612" y="6756"/>
                </a:lnTo>
                <a:lnTo>
                  <a:pt x="15120" y="6470"/>
                </a:lnTo>
                <a:lnTo>
                  <a:pt x="15501" y="6661"/>
                </a:lnTo>
                <a:lnTo>
                  <a:pt x="15946" y="6185"/>
                </a:lnTo>
                <a:lnTo>
                  <a:pt x="16391" y="6090"/>
                </a:lnTo>
                <a:lnTo>
                  <a:pt x="16899" y="5804"/>
                </a:lnTo>
                <a:lnTo>
                  <a:pt x="17502" y="5519"/>
                </a:lnTo>
                <a:lnTo>
                  <a:pt x="18296" y="5329"/>
                </a:lnTo>
                <a:lnTo>
                  <a:pt x="18836" y="4948"/>
                </a:lnTo>
                <a:lnTo>
                  <a:pt x="19599" y="4472"/>
                </a:lnTo>
                <a:lnTo>
                  <a:pt x="20171" y="4092"/>
                </a:lnTo>
                <a:lnTo>
                  <a:pt x="20456" y="3806"/>
                </a:lnTo>
                <a:lnTo>
                  <a:pt x="20742" y="3235"/>
                </a:lnTo>
                <a:lnTo>
                  <a:pt x="21028" y="2759"/>
                </a:lnTo>
                <a:lnTo>
                  <a:pt x="21314" y="1903"/>
                </a:lnTo>
                <a:lnTo>
                  <a:pt x="21600" y="1237"/>
                </a:lnTo>
                <a:lnTo>
                  <a:pt x="21600" y="21600"/>
                </a:lnTo>
                <a:lnTo>
                  <a:pt x="21378" y="20078"/>
                </a:lnTo>
                <a:lnTo>
                  <a:pt x="21092" y="19602"/>
                </a:lnTo>
                <a:lnTo>
                  <a:pt x="21378" y="20078"/>
                </a:lnTo>
                <a:lnTo>
                  <a:pt x="20838" y="18745"/>
                </a:lnTo>
                <a:lnTo>
                  <a:pt x="20552" y="18460"/>
                </a:lnTo>
                <a:lnTo>
                  <a:pt x="20202" y="17699"/>
                </a:lnTo>
                <a:lnTo>
                  <a:pt x="19376" y="16937"/>
                </a:lnTo>
                <a:lnTo>
                  <a:pt x="18900" y="16367"/>
                </a:lnTo>
                <a:lnTo>
                  <a:pt x="18424" y="16081"/>
                </a:lnTo>
                <a:lnTo>
                  <a:pt x="17947" y="15891"/>
                </a:lnTo>
                <a:lnTo>
                  <a:pt x="17375" y="15605"/>
                </a:lnTo>
                <a:lnTo>
                  <a:pt x="16708" y="15320"/>
                </a:lnTo>
                <a:lnTo>
                  <a:pt x="16041" y="14844"/>
                </a:lnTo>
                <a:lnTo>
                  <a:pt x="15787" y="14844"/>
                </a:lnTo>
                <a:lnTo>
                  <a:pt x="15215" y="14654"/>
                </a:lnTo>
                <a:lnTo>
                  <a:pt x="14612" y="14368"/>
                </a:lnTo>
                <a:lnTo>
                  <a:pt x="13754" y="14178"/>
                </a:lnTo>
                <a:lnTo>
                  <a:pt x="13278" y="14083"/>
                </a:lnTo>
                <a:lnTo>
                  <a:pt x="12547" y="13893"/>
                </a:lnTo>
                <a:lnTo>
                  <a:pt x="11785" y="13893"/>
                </a:lnTo>
                <a:lnTo>
                  <a:pt x="11181" y="13893"/>
                </a:lnTo>
                <a:lnTo>
                  <a:pt x="10705" y="13893"/>
                </a:lnTo>
                <a:lnTo>
                  <a:pt x="10228" y="13893"/>
                </a:lnTo>
                <a:lnTo>
                  <a:pt x="9625" y="14083"/>
                </a:lnTo>
                <a:lnTo>
                  <a:pt x="8704" y="14083"/>
                </a:lnTo>
                <a:lnTo>
                  <a:pt x="7909" y="14368"/>
                </a:lnTo>
                <a:lnTo>
                  <a:pt x="6988" y="14368"/>
                </a:lnTo>
                <a:lnTo>
                  <a:pt x="6416" y="14463"/>
                </a:lnTo>
                <a:lnTo>
                  <a:pt x="5972" y="14749"/>
                </a:lnTo>
                <a:lnTo>
                  <a:pt x="5591" y="14654"/>
                </a:lnTo>
                <a:lnTo>
                  <a:pt x="4987" y="14844"/>
                </a:lnTo>
                <a:lnTo>
                  <a:pt x="4511" y="14939"/>
                </a:lnTo>
                <a:lnTo>
                  <a:pt x="3907" y="15605"/>
                </a:lnTo>
                <a:lnTo>
                  <a:pt x="3494" y="15796"/>
                </a:lnTo>
                <a:lnTo>
                  <a:pt x="3049" y="15986"/>
                </a:lnTo>
                <a:lnTo>
                  <a:pt x="2351" y="16367"/>
                </a:lnTo>
                <a:lnTo>
                  <a:pt x="1779" y="16652"/>
                </a:lnTo>
                <a:lnTo>
                  <a:pt x="1461" y="16937"/>
                </a:lnTo>
                <a:lnTo>
                  <a:pt x="858" y="17794"/>
                </a:lnTo>
                <a:lnTo>
                  <a:pt x="286" y="18460"/>
                </a:lnTo>
                <a:lnTo>
                  <a:pt x="32" y="20173"/>
                </a:lnTo>
                <a:lnTo>
                  <a:pt x="32" y="1808"/>
                </a:lnTo>
              </a:path>
            </a:pathLst>
          </a:custGeom>
          <a:solidFill>
            <a:srgbClr val="ff0000"/>
          </a:solidFill>
          <a:ln w="12600">
            <a:solidFill>
              <a:srgbClr val="000000"/>
            </a:solidFill>
            <a:round/>
          </a:ln>
        </p:spPr>
        <p:style>
          <a:lnRef idx="0"/>
          <a:fillRef idx="0"/>
          <a:effectRef idx="0"/>
          <a:fontRef idx="minor"/>
        </p:style>
      </p:sp>
      <p:sp>
        <p:nvSpPr>
          <p:cNvPr id="211" name="CustomShape 7_1"/>
          <p:cNvSpPr/>
          <p:nvPr/>
        </p:nvSpPr>
        <p:spPr>
          <a:xfrm rot="16200000">
            <a:off x="4582800" y="4091400"/>
            <a:ext cx="763920" cy="155880"/>
          </a:xfrm>
          <a:prstGeom prst="ellipse">
            <a:avLst/>
          </a:prstGeom>
          <a:solidFill>
            <a:srgbClr val="ff0000"/>
          </a:solidFill>
          <a:ln w="12600">
            <a:solidFill>
              <a:srgbClr val="000000"/>
            </a:solidFill>
            <a:round/>
          </a:ln>
        </p:spPr>
        <p:style>
          <a:lnRef idx="0"/>
          <a:fillRef idx="0"/>
          <a:effectRef idx="0"/>
          <a:fontRef idx="minor"/>
        </p:style>
      </p:sp>
      <p:sp>
        <p:nvSpPr>
          <p:cNvPr id="212" name="CustomShape 8_1"/>
          <p:cNvSpPr/>
          <p:nvPr/>
        </p:nvSpPr>
        <p:spPr>
          <a:xfrm rot="17100000">
            <a:off x="3534480" y="4035960"/>
            <a:ext cx="763920" cy="155880"/>
          </a:xfrm>
          <a:prstGeom prst="ellipse">
            <a:avLst/>
          </a:prstGeom>
          <a:solidFill>
            <a:srgbClr val="ff0000"/>
          </a:solidFill>
          <a:ln w="12600">
            <a:solidFill>
              <a:srgbClr val="000000"/>
            </a:solidFill>
            <a:round/>
          </a:ln>
        </p:spPr>
        <p:style>
          <a:lnRef idx="0"/>
          <a:fillRef idx="0"/>
          <a:effectRef idx="0"/>
          <a:fontRef idx="minor"/>
        </p:style>
      </p:sp>
      <p:sp>
        <p:nvSpPr>
          <p:cNvPr id="213" name=""/>
          <p:cNvSpPr/>
          <p:nvPr/>
        </p:nvSpPr>
        <p:spPr>
          <a:xfrm>
            <a:off x="5616000" y="1008000"/>
            <a:ext cx="576000" cy="576000"/>
          </a:xfrm>
          <a:prstGeom prst="ellipse">
            <a:avLst/>
          </a:prstGeom>
          <a:noFill/>
          <a:ln w="0">
            <a:solidFill>
              <a:srgbClr val="ed1c24"/>
            </a:solidFill>
          </a:ln>
        </p:spPr>
        <p:style>
          <a:lnRef idx="0"/>
          <a:fillRef idx="0"/>
          <a:effectRef idx="0"/>
          <a:fontRef idx="minor"/>
        </p:style>
      </p:sp>
      <p:pic>
        <p:nvPicPr>
          <p:cNvPr id="214" name="" descr=""/>
          <p:cNvPicPr/>
          <p:nvPr/>
        </p:nvPicPr>
        <p:blipFill>
          <a:blip r:embed="rId6"/>
          <a:stretch/>
        </p:blipFill>
        <p:spPr>
          <a:xfrm>
            <a:off x="324000" y="5187600"/>
            <a:ext cx="2808000" cy="1092600"/>
          </a:xfrm>
          <a:prstGeom prst="rect">
            <a:avLst/>
          </a:prstGeom>
          <a:ln w="0">
            <a:noFill/>
          </a:ln>
        </p:spPr>
      </p:pic>
    </p:spTree>
  </p:cSld>
  <mc:AlternateContent>
    <mc:Choice Requires="p14">
      <p:transition spd="slow" p14:dur="2000"/>
    </mc:Choice>
    <mc:Fallback>
      <p:transition spd="slow"/>
    </mc:Fallback>
  </mc:AlternateContent>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2"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Above and below transition </a:t>
            </a:r>
            <a:endParaRPr b="0" lang="en-GB" sz="1600" spc="-1" strike="noStrike">
              <a:solidFill>
                <a:srgbClr val="000000"/>
              </a:solidFill>
              <a:latin typeface="Calibri"/>
            </a:endParaRPr>
          </a:p>
        </p:txBody>
      </p:sp>
      <p:pic>
        <p:nvPicPr>
          <p:cNvPr id="643" name="Picture 5" descr=""/>
          <p:cNvPicPr/>
          <p:nvPr/>
        </p:nvPicPr>
        <p:blipFill>
          <a:blip r:embed="rId1"/>
          <a:stretch/>
        </p:blipFill>
        <p:spPr>
          <a:xfrm>
            <a:off x="3204000" y="2862360"/>
            <a:ext cx="2764440" cy="735120"/>
          </a:xfrm>
          <a:prstGeom prst="rect">
            <a:avLst/>
          </a:prstGeom>
          <a:ln w="0">
            <a:noFill/>
          </a:ln>
        </p:spPr>
      </p:pic>
      <p:pic>
        <p:nvPicPr>
          <p:cNvPr id="644" name="Picture 7" descr=""/>
          <p:cNvPicPr/>
          <p:nvPr/>
        </p:nvPicPr>
        <p:blipFill>
          <a:blip r:embed="rId2"/>
          <a:stretch/>
        </p:blipFill>
        <p:spPr>
          <a:xfrm>
            <a:off x="2051640" y="1340640"/>
            <a:ext cx="4626000" cy="894960"/>
          </a:xfrm>
          <a:prstGeom prst="rect">
            <a:avLst/>
          </a:prstGeom>
          <a:ln w="0">
            <a:noFill/>
          </a:ln>
        </p:spPr>
      </p:pic>
      <p:sp>
        <p:nvSpPr>
          <p:cNvPr id="645" name="Content Placeholder 3"/>
          <p:cNvSpPr/>
          <p:nvPr/>
        </p:nvSpPr>
        <p:spPr>
          <a:xfrm>
            <a:off x="323640" y="908640"/>
            <a:ext cx="8064360" cy="71964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Recalling the expression for the frequency,</a:t>
            </a:r>
            <a:endParaRPr b="0" lang="en-GB" sz="1600" spc="-1" strike="noStrike">
              <a:latin typeface="Arial"/>
            </a:endParaRPr>
          </a:p>
        </p:txBody>
      </p:sp>
      <p:sp>
        <p:nvSpPr>
          <p:cNvPr id="646" name="Content Placeholder 3"/>
          <p:cNvSpPr/>
          <p:nvPr/>
        </p:nvSpPr>
        <p:spPr>
          <a:xfrm>
            <a:off x="323640" y="2349000"/>
            <a:ext cx="8064360" cy="71964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Stable solutions require this to be a real number, and so we require that</a:t>
            </a:r>
            <a:endParaRPr b="0" lang="en-GB" sz="1600" spc="-1" strike="noStrike">
              <a:latin typeface="Arial"/>
            </a:endParaRPr>
          </a:p>
        </p:txBody>
      </p:sp>
      <p:sp>
        <p:nvSpPr>
          <p:cNvPr id="647" name="Content Placeholder 3"/>
          <p:cNvSpPr/>
          <p:nvPr/>
        </p:nvSpPr>
        <p:spPr>
          <a:xfrm>
            <a:off x="359640" y="3753000"/>
            <a:ext cx="8352360" cy="85500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There are two solutions for this stable phase, namely the ones we derived previously when we talked about the transition energy. This solution below transition is </a:t>
            </a:r>
            <a:endParaRPr b="0" lang="en-GB" sz="1600" spc="-1" strike="noStrike">
              <a:latin typeface="Arial"/>
            </a:endParaRPr>
          </a:p>
        </p:txBody>
      </p:sp>
      <p:sp>
        <p:nvSpPr>
          <p:cNvPr id="648" name="Content Placeholder 3"/>
          <p:cNvSpPr/>
          <p:nvPr/>
        </p:nvSpPr>
        <p:spPr>
          <a:xfrm>
            <a:off x="323640" y="5085360"/>
            <a:ext cx="8064360" cy="71964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320"/>
              </a:spcBef>
              <a:buNone/>
              <a:tabLst>
                <a:tab algn="l" pos="0"/>
              </a:tabLst>
            </a:pPr>
            <a:r>
              <a:rPr b="0" lang="en-GB" sz="1600" spc="-1" strike="noStrike">
                <a:solidFill>
                  <a:srgbClr val="000000"/>
                </a:solidFill>
                <a:latin typeface="Calibri"/>
              </a:rPr>
              <a:t>And above transition is</a:t>
            </a:r>
            <a:endParaRPr b="0" lang="en-GB" sz="1600" spc="-1" strike="noStrike">
              <a:latin typeface="Arial"/>
            </a:endParaRPr>
          </a:p>
        </p:txBody>
      </p:sp>
      <p:sp>
        <p:nvSpPr>
          <p:cNvPr id="649" name="TextBox 14"/>
          <p:cNvSpPr/>
          <p:nvPr/>
        </p:nvSpPr>
        <p:spPr>
          <a:xfrm>
            <a:off x="5616000" y="1728000"/>
            <a:ext cx="359640" cy="3646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800" spc="-1" strike="noStrike">
                <a:solidFill>
                  <a:srgbClr val="000000"/>
                </a:solidFill>
                <a:latin typeface="Calibri"/>
              </a:rPr>
              <a:t>c</a:t>
            </a:r>
            <a:endParaRPr b="0" lang="en-GB" sz="1800" spc="-1" strike="noStrike">
              <a:latin typeface="Arial"/>
            </a:endParaRPr>
          </a:p>
        </p:txBody>
      </p:sp>
      <p:sp>
        <p:nvSpPr>
          <p:cNvPr id="650" name="TextBox 14"/>
          <p:cNvSpPr/>
          <p:nvPr/>
        </p:nvSpPr>
        <p:spPr>
          <a:xfrm>
            <a:off x="3456000" y="3132000"/>
            <a:ext cx="359640" cy="3646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800" spc="-1" strike="noStrike">
                <a:solidFill>
                  <a:srgbClr val="000000"/>
                </a:solidFill>
                <a:latin typeface="Calibri"/>
              </a:rPr>
              <a:t>c</a:t>
            </a:r>
            <a:endParaRPr b="0" lang="en-GB" sz="1800" spc="-1" strike="noStrike">
              <a:latin typeface="Arial"/>
            </a:endParaRPr>
          </a:p>
        </p:txBody>
      </p:sp>
      <p:pic>
        <p:nvPicPr>
          <p:cNvPr id="651" name="" descr=""/>
          <p:cNvPicPr/>
          <p:nvPr/>
        </p:nvPicPr>
        <p:blipFill>
          <a:blip r:embed="rId3"/>
          <a:stretch/>
        </p:blipFill>
        <p:spPr>
          <a:xfrm>
            <a:off x="2232000" y="4392000"/>
            <a:ext cx="2131200" cy="749520"/>
          </a:xfrm>
          <a:prstGeom prst="rect">
            <a:avLst/>
          </a:prstGeom>
          <a:ln w="0">
            <a:noFill/>
          </a:ln>
        </p:spPr>
      </p:pic>
      <p:pic>
        <p:nvPicPr>
          <p:cNvPr id="652" name="" descr=""/>
          <p:cNvPicPr/>
          <p:nvPr/>
        </p:nvPicPr>
        <p:blipFill>
          <a:blip r:embed="rId4"/>
          <a:stretch/>
        </p:blipFill>
        <p:spPr>
          <a:xfrm>
            <a:off x="5393520" y="4392000"/>
            <a:ext cx="1302480" cy="802080"/>
          </a:xfrm>
          <a:prstGeom prst="rect">
            <a:avLst/>
          </a:prstGeom>
          <a:ln w="0">
            <a:noFill/>
          </a:ln>
        </p:spPr>
      </p:pic>
      <p:pic>
        <p:nvPicPr>
          <p:cNvPr id="653" name="" descr=""/>
          <p:cNvPicPr/>
          <p:nvPr/>
        </p:nvPicPr>
        <p:blipFill>
          <a:blip r:embed="rId5"/>
          <a:stretch/>
        </p:blipFill>
        <p:spPr>
          <a:xfrm>
            <a:off x="2444760" y="5616000"/>
            <a:ext cx="2091240" cy="797760"/>
          </a:xfrm>
          <a:prstGeom prst="rect">
            <a:avLst/>
          </a:prstGeom>
          <a:ln w="0">
            <a:noFill/>
          </a:ln>
        </p:spPr>
      </p:pic>
      <p:pic>
        <p:nvPicPr>
          <p:cNvPr id="654" name="" descr=""/>
          <p:cNvPicPr/>
          <p:nvPr/>
        </p:nvPicPr>
        <p:blipFill>
          <a:blip r:embed="rId6"/>
          <a:stretch/>
        </p:blipFill>
        <p:spPr>
          <a:xfrm>
            <a:off x="5428080" y="5544000"/>
            <a:ext cx="1231920" cy="792360"/>
          </a:xfrm>
          <a:prstGeom prst="rect">
            <a:avLst/>
          </a:prstGeom>
          <a:ln w="0">
            <a:noFill/>
          </a:ln>
        </p:spPr>
      </p:pic>
      <p:sp>
        <p:nvSpPr>
          <p:cNvPr id="655" name=""/>
          <p:cNvSpPr txBox="1"/>
          <p:nvPr/>
        </p:nvSpPr>
        <p:spPr>
          <a:xfrm>
            <a:off x="4680000" y="4549680"/>
            <a:ext cx="576000" cy="346320"/>
          </a:xfrm>
          <a:prstGeom prst="rect">
            <a:avLst/>
          </a:prstGeom>
          <a:noFill/>
          <a:ln w="0">
            <a:noFill/>
          </a:ln>
        </p:spPr>
        <p:txBody>
          <a:bodyPr lIns="90000" rIns="90000" tIns="45000" bIns="45000" anchor="t">
            <a:noAutofit/>
          </a:bodyPr>
          <a:p>
            <a:r>
              <a:rPr b="0" lang="en-GB" sz="1800" spc="-1" strike="noStrike">
                <a:latin typeface="Arial"/>
              </a:rPr>
              <a:t>and</a:t>
            </a:r>
            <a:endParaRPr b="0" lang="en-GB" sz="1800" spc="-1" strike="noStrike">
              <a:latin typeface="Arial"/>
            </a:endParaRPr>
          </a:p>
        </p:txBody>
      </p:sp>
      <p:sp>
        <p:nvSpPr>
          <p:cNvPr id="656" name=""/>
          <p:cNvSpPr txBox="1"/>
          <p:nvPr/>
        </p:nvSpPr>
        <p:spPr>
          <a:xfrm>
            <a:off x="4680000" y="5701680"/>
            <a:ext cx="576000" cy="346320"/>
          </a:xfrm>
          <a:prstGeom prst="rect">
            <a:avLst/>
          </a:prstGeom>
          <a:noFill/>
          <a:ln w="0">
            <a:noFill/>
          </a:ln>
        </p:spPr>
        <p:txBody>
          <a:bodyPr lIns="90000" rIns="90000" tIns="45000" bIns="45000" anchor="t">
            <a:noAutofit/>
          </a:bodyPr>
          <a:p>
            <a:r>
              <a:rPr b="0" lang="en-GB" sz="1800" spc="-1" strike="noStrike">
                <a:latin typeface="Arial"/>
              </a:rPr>
              <a:t>and</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7"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longitudinal phase analysis - summary</a:t>
            </a:r>
            <a:endParaRPr b="0" lang="en-GB" sz="1600" spc="-1" strike="noStrike">
              <a:solidFill>
                <a:srgbClr val="000000"/>
              </a:solidFill>
              <a:latin typeface="Calibri"/>
            </a:endParaRPr>
          </a:p>
        </p:txBody>
      </p:sp>
      <p:sp>
        <p:nvSpPr>
          <p:cNvPr id="658" name="PlaceHolder 2"/>
          <p:cNvSpPr>
            <a:spLocks noGrp="1"/>
          </p:cNvSpPr>
          <p:nvPr>
            <p:ph/>
          </p:nvPr>
        </p:nvSpPr>
        <p:spPr>
          <a:xfrm>
            <a:off x="304920" y="714240"/>
            <a:ext cx="8076960" cy="5882760"/>
          </a:xfrm>
          <a:prstGeom prst="rect">
            <a:avLst/>
          </a:prstGeom>
          <a:noFill/>
          <a:ln w="0">
            <a:noFill/>
          </a:ln>
        </p:spPr>
        <p:txBody>
          <a:bodyPr lIns="90000" rIns="90000" tIns="45000" bIns="45000" anchor="t">
            <a:noAutofit/>
          </a:bodyPr>
          <a:p>
            <a:pPr marL="432000" indent="-324000">
              <a:lnSpc>
                <a:spcPct val="100000"/>
              </a:lnSpc>
              <a:spcBef>
                <a:spcPts val="320"/>
              </a:spcBef>
              <a:buClr>
                <a:srgbClr val="000000"/>
              </a:buClr>
              <a:buFont typeface="StarSymbol"/>
              <a:buAutoNum type="arabicParenR"/>
              <a:tabLst>
                <a:tab algn="l" pos="0"/>
              </a:tabLst>
            </a:pPr>
            <a:r>
              <a:rPr b="0" lang="en-GB" sz="1600" spc="-1" strike="noStrike">
                <a:solidFill>
                  <a:srgbClr val="000000"/>
                </a:solidFill>
                <a:latin typeface="Calibri"/>
              </a:rPr>
              <a:t>Choose the required energy gain per turn. Knowing the RF voltage we obtain the synchronous phase. There are two possible phase solutions between 0 and 2</a:t>
            </a:r>
            <a:r>
              <a:rPr b="0" lang="en-GB" sz="1600" spc="-1" strike="noStrike">
                <a:solidFill>
                  <a:srgbClr val="000000"/>
                </a:solidFill>
                <a:latin typeface="Ubuntu"/>
                <a:ea typeface="Ubuntu"/>
              </a:rPr>
              <a:t>π</a:t>
            </a:r>
            <a:r>
              <a:rPr b="0" lang="en-GB" sz="1600" spc="-1" strike="noStrike">
                <a:solidFill>
                  <a:srgbClr val="000000"/>
                </a:solidFill>
                <a:latin typeface="Calibri"/>
                <a:ea typeface="Ubuntu"/>
              </a:rPr>
              <a:t>.</a:t>
            </a:r>
            <a:endParaRPr b="0" lang="en-GB" sz="1600" spc="-1" strike="noStrike">
              <a:solidFill>
                <a:srgbClr val="000000"/>
              </a:solidFill>
              <a:latin typeface="Calibri"/>
            </a:endParaRPr>
          </a:p>
          <a:p>
            <a:pPr marL="432000" indent="-324000">
              <a:lnSpc>
                <a:spcPct val="100000"/>
              </a:lnSpc>
              <a:spcBef>
                <a:spcPts val="320"/>
              </a:spcBef>
              <a:buClr>
                <a:srgbClr val="000000"/>
              </a:buClr>
              <a:buFont typeface="StarSymbol"/>
              <a:buAutoNum type="arabicParenR"/>
              <a:tabLst>
                <a:tab algn="l" pos="0"/>
              </a:tabLst>
            </a:pPr>
            <a:r>
              <a:rPr b="0" lang="en-GB" sz="1600" spc="-1" strike="noStrike">
                <a:solidFill>
                  <a:srgbClr val="000000"/>
                </a:solidFill>
                <a:latin typeface="Calibri"/>
              </a:rPr>
              <a:t>Here we assume we want acceleration, so U</a:t>
            </a:r>
            <a:r>
              <a:rPr b="0" lang="en-GB" sz="1600" spc="-1" strike="noStrike" baseline="-25000">
                <a:solidFill>
                  <a:srgbClr val="000000"/>
                </a:solidFill>
                <a:latin typeface="Calibri"/>
              </a:rPr>
              <a:t>0</a:t>
            </a:r>
            <a:r>
              <a:rPr b="0" lang="en-GB" sz="1600" spc="-1" strike="noStrike">
                <a:solidFill>
                  <a:srgbClr val="000000"/>
                </a:solidFill>
                <a:latin typeface="Calibri"/>
              </a:rPr>
              <a:t> &gt;  0</a:t>
            </a:r>
            <a:endParaRPr b="0" lang="en-GB" sz="1600" spc="-1" strike="noStrike">
              <a:solidFill>
                <a:srgbClr val="000000"/>
              </a:solidFill>
              <a:latin typeface="Calibri"/>
            </a:endParaRPr>
          </a:p>
          <a:p>
            <a:pPr marL="432000" indent="-324000">
              <a:lnSpc>
                <a:spcPct val="100000"/>
              </a:lnSpc>
              <a:spcBef>
                <a:spcPts val="320"/>
              </a:spcBef>
              <a:buClr>
                <a:srgbClr val="000000"/>
              </a:buClr>
              <a:buFont typeface="StarSymbol"/>
              <a:buAutoNum type="arabicParenR"/>
              <a:tabLst>
                <a:tab algn="l" pos="0"/>
              </a:tabLst>
            </a:pPr>
            <a:r>
              <a:rPr b="0" lang="en-GB" sz="1600" spc="-1" strike="noStrike">
                <a:solidFill>
                  <a:srgbClr val="000000"/>
                </a:solidFill>
                <a:latin typeface="Calibri"/>
              </a:rPr>
              <a:t>We now check the phase slippage factor. I.e. how does the frequency of revolution change for a small change dp/p? Positive means above transition, meaning the synchronous phase lies between </a:t>
            </a:r>
            <a:r>
              <a:rPr b="0" lang="en-GB" sz="1600" spc="-1" strike="noStrike">
                <a:solidFill>
                  <a:srgbClr val="000000"/>
                </a:solidFill>
                <a:latin typeface="Ubuntu"/>
                <a:ea typeface="Ubuntu"/>
              </a:rPr>
              <a:t>π</a:t>
            </a:r>
            <a:r>
              <a:rPr b="0" lang="en-GB" sz="1600" spc="-1" strike="noStrike">
                <a:solidFill>
                  <a:srgbClr val="000000"/>
                </a:solidFill>
                <a:latin typeface="Calibri"/>
              </a:rPr>
              <a:t>/2 and </a:t>
            </a:r>
            <a:r>
              <a:rPr b="0" lang="en-GB" sz="1600" spc="-1" strike="noStrike">
                <a:solidFill>
                  <a:srgbClr val="000000"/>
                </a:solidFill>
                <a:latin typeface="Ubuntu"/>
                <a:ea typeface="Ubuntu"/>
              </a:rPr>
              <a:t>π</a:t>
            </a:r>
            <a:r>
              <a:rPr b="0" lang="en-GB" sz="1600" spc="-1" strike="noStrike">
                <a:solidFill>
                  <a:srgbClr val="000000"/>
                </a:solidFill>
                <a:latin typeface="Calibri"/>
              </a:rPr>
              <a:t>. Negative means below transition, meaning the synchronous phase lies between 0 and </a:t>
            </a:r>
            <a:r>
              <a:rPr b="0" lang="en-GB" sz="1600" spc="-1" strike="noStrike">
                <a:solidFill>
                  <a:srgbClr val="000000"/>
                </a:solidFill>
                <a:latin typeface="Ubuntu"/>
                <a:ea typeface="Ubuntu"/>
              </a:rPr>
              <a:t>π</a:t>
            </a:r>
            <a:r>
              <a:rPr b="0" lang="en-GB" sz="1600" spc="-1" strike="noStrike">
                <a:solidFill>
                  <a:srgbClr val="000000"/>
                </a:solidFill>
                <a:latin typeface="Calibri"/>
              </a:rPr>
              <a:t>/2.</a:t>
            </a:r>
            <a:endParaRPr b="0" lang="en-GB" sz="1600" spc="-1" strike="noStrike">
              <a:solidFill>
                <a:srgbClr val="000000"/>
              </a:solidFill>
              <a:latin typeface="Calibri"/>
            </a:endParaRPr>
          </a:p>
          <a:p>
            <a:pPr marL="432000" indent="-324000">
              <a:lnSpc>
                <a:spcPct val="100000"/>
              </a:lnSpc>
              <a:spcBef>
                <a:spcPts val="320"/>
              </a:spcBef>
              <a:buClr>
                <a:srgbClr val="000000"/>
              </a:buClr>
              <a:buFont typeface="StarSymbol"/>
              <a:buAutoNum type="arabicParenR"/>
              <a:tabLst>
                <a:tab algn="l" pos="0"/>
              </a:tabLst>
            </a:pPr>
            <a:r>
              <a:rPr b="0" lang="en-GB" sz="1600" spc="-1" strike="noStrike">
                <a:solidFill>
                  <a:srgbClr val="000000"/>
                </a:solidFill>
                <a:latin typeface="Calibri"/>
              </a:rPr>
              <a:t>The curve in phase space which divides the stable and unstable regions of flow is called the </a:t>
            </a:r>
            <a:r>
              <a:rPr b="1" lang="en-GB" sz="1600" spc="-1" strike="noStrike">
                <a:solidFill>
                  <a:srgbClr val="000000"/>
                </a:solidFill>
                <a:latin typeface="Calibri"/>
              </a:rPr>
              <a:t>separatrix</a:t>
            </a:r>
            <a:r>
              <a:rPr b="0" lang="en-GB" sz="1600" spc="-1" strike="noStrike">
                <a:solidFill>
                  <a:srgbClr val="000000"/>
                </a:solidFill>
                <a:latin typeface="Calibri"/>
              </a:rPr>
              <a:t>. The stable region surrounds the stable fixed point. The separatrix can be found by a Hamiltonian analysis of the system (beyond this course).</a:t>
            </a:r>
            <a:endParaRPr b="0" lang="en-GB" sz="1600" spc="-1" strike="noStrike">
              <a:solidFill>
                <a:srgbClr val="000000"/>
              </a:solidFill>
              <a:latin typeface="Calibri"/>
            </a:endParaRPr>
          </a:p>
          <a:p>
            <a:pPr marL="432000" indent="-324000">
              <a:lnSpc>
                <a:spcPct val="100000"/>
              </a:lnSpc>
              <a:spcBef>
                <a:spcPts val="320"/>
              </a:spcBef>
              <a:buClr>
                <a:srgbClr val="000000"/>
              </a:buClr>
              <a:buFont typeface="StarSymbol"/>
              <a:buAutoNum type="arabicParenR"/>
              <a:tabLst>
                <a:tab algn="l" pos="0"/>
              </a:tabLst>
            </a:pPr>
            <a:r>
              <a:rPr b="0" lang="en-GB" sz="1600" spc="-1" strike="noStrike">
                <a:solidFill>
                  <a:srgbClr val="000000"/>
                </a:solidFill>
                <a:latin typeface="Calibri"/>
              </a:rPr>
              <a:t>The region inside the separatrix, where stable motion exists, is called the bucket. Expressions exist (beyond this course) for the width (in phase), height (in energy) and the area (maximum longitudinal emittance) of this bucket.</a:t>
            </a:r>
            <a:endParaRPr b="0" lang="en-GB" sz="1600" spc="-1" strike="noStrike">
              <a:solidFill>
                <a:srgbClr val="000000"/>
              </a:solidFill>
              <a:latin typeface="Calibri"/>
            </a:endParaRPr>
          </a:p>
          <a:p>
            <a:pPr marL="432000" indent="-324000">
              <a:lnSpc>
                <a:spcPct val="100000"/>
              </a:lnSpc>
              <a:spcBef>
                <a:spcPts val="320"/>
              </a:spcBef>
              <a:buClr>
                <a:srgbClr val="000000"/>
              </a:buClr>
              <a:buFont typeface="StarSymbol"/>
              <a:buAutoNum type="arabicParenR"/>
              <a:tabLst>
                <a:tab algn="l" pos="0"/>
              </a:tabLst>
            </a:pPr>
            <a:r>
              <a:rPr b="0" lang="en-GB" sz="1600" spc="-1" strike="noStrike">
                <a:solidFill>
                  <a:srgbClr val="000000"/>
                </a:solidFill>
                <a:latin typeface="Calibri"/>
              </a:rPr>
              <a:t>Motion is stable near the stable fixed point and unstable near the unstable fixed point. So particles cluster around the SFP and stay away from the UFP. </a:t>
            </a:r>
            <a:r>
              <a:rPr b="1" lang="en-GB" sz="1600" spc="-1" strike="noStrike">
                <a:solidFill>
                  <a:srgbClr val="000000"/>
                </a:solidFill>
                <a:latin typeface="Calibri"/>
              </a:rPr>
              <a:t>Hence we observe the fact that beams in a synchrotron when RF is applied are necessarily bunched</a:t>
            </a:r>
            <a:r>
              <a:rPr b="0" lang="en-GB" sz="1600" spc="-1" strike="noStrike">
                <a:solidFill>
                  <a:srgbClr val="000000"/>
                </a:solidFill>
                <a:latin typeface="Calibri"/>
              </a:rPr>
              <a:t>. </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59" name="" descr=""/>
          <p:cNvPicPr/>
          <p:nvPr/>
        </p:nvPicPr>
        <p:blipFill>
          <a:blip r:embed="rId1"/>
          <a:stretch/>
        </p:blipFill>
        <p:spPr>
          <a:xfrm>
            <a:off x="2376000" y="1900080"/>
            <a:ext cx="3675600" cy="3427920"/>
          </a:xfrm>
          <a:prstGeom prst="rect">
            <a:avLst/>
          </a:prstGeom>
          <a:ln w="0">
            <a:noFill/>
          </a:ln>
        </p:spPr>
      </p:pic>
      <p:sp>
        <p:nvSpPr>
          <p:cNvPr id="660" name="PlaceHolder 1"/>
          <p:cNvSpPr>
            <a:spLocks noGrp="1"/>
          </p:cNvSpPr>
          <p:nvPr>
            <p:ph/>
          </p:nvPr>
        </p:nvSpPr>
        <p:spPr>
          <a:xfrm>
            <a:off x="304920" y="38124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longitudinal phase analysis – the need for compression</a:t>
            </a:r>
            <a:endParaRPr b="0" lang="en-GB" sz="1600" spc="-1" strike="noStrike">
              <a:solidFill>
                <a:srgbClr val="000000"/>
              </a:solidFill>
              <a:latin typeface="Calibri"/>
            </a:endParaRPr>
          </a:p>
        </p:txBody>
      </p:sp>
      <p:sp>
        <p:nvSpPr>
          <p:cNvPr id="661" name=""/>
          <p:cNvSpPr txBox="1"/>
          <p:nvPr/>
        </p:nvSpPr>
        <p:spPr>
          <a:xfrm>
            <a:off x="432000" y="1008000"/>
            <a:ext cx="8352000" cy="1370160"/>
          </a:xfrm>
          <a:prstGeom prst="rect">
            <a:avLst/>
          </a:prstGeom>
          <a:noFill/>
          <a:ln w="0">
            <a:noFill/>
          </a:ln>
        </p:spPr>
        <p:txBody>
          <a:bodyPr lIns="90000" rIns="90000" tIns="45000" bIns="45000" anchor="t">
            <a:noAutofit/>
          </a:bodyPr>
          <a:p>
            <a:r>
              <a:rPr b="0" lang="en-GB" sz="1800" spc="-1" strike="noStrike">
                <a:latin typeface="Arial"/>
              </a:rPr>
              <a:t>Bunches of particles accelerated in this way have a spread of momenta imprinted on the bunch by the change of rf phase with time. </a:t>
            </a:r>
            <a:endParaRPr b="0" lang="en-GB" sz="1800" spc="-1" strike="noStrike">
              <a:latin typeface="Arial"/>
            </a:endParaRPr>
          </a:p>
          <a:p>
            <a:r>
              <a:rPr b="0" lang="en-GB" sz="1800" spc="-1" strike="noStrike">
                <a:latin typeface="Arial"/>
              </a:rPr>
              <a:t>This can lead to a spread in the bunch length.</a:t>
            </a:r>
            <a:endParaRPr b="0" lang="en-GB" sz="1800" spc="-1" strike="noStrike">
              <a:latin typeface="Arial"/>
            </a:endParaRPr>
          </a:p>
          <a:p>
            <a:r>
              <a:rPr b="0" lang="en-GB" sz="1800" spc="-1" strike="noStrike">
                <a:latin typeface="Arial"/>
              </a:rPr>
              <a:t>Some (many) applications require very short bunches.</a:t>
            </a:r>
            <a:endParaRPr b="0" lang="en-GB" sz="1800" spc="-1" strike="noStrike">
              <a:latin typeface="Arial"/>
            </a:endParaRPr>
          </a:p>
          <a:p>
            <a:r>
              <a:rPr b="0" lang="en-GB" sz="1800" spc="-1" strike="noStrike">
                <a:latin typeface="Arial"/>
              </a:rPr>
              <a:t> </a:t>
            </a:r>
            <a:endParaRPr b="0" lang="en-GB" sz="1800" spc="-1" strike="noStrike">
              <a:latin typeface="Arial"/>
            </a:endParaRPr>
          </a:p>
        </p:txBody>
      </p:sp>
      <p:sp>
        <p:nvSpPr>
          <p:cNvPr id="662" name=""/>
          <p:cNvSpPr txBox="1"/>
          <p:nvPr/>
        </p:nvSpPr>
        <p:spPr>
          <a:xfrm>
            <a:off x="432000" y="4932000"/>
            <a:ext cx="8352000" cy="858240"/>
          </a:xfrm>
          <a:prstGeom prst="rect">
            <a:avLst/>
          </a:prstGeom>
          <a:noFill/>
          <a:ln w="0">
            <a:noFill/>
          </a:ln>
        </p:spPr>
        <p:txBody>
          <a:bodyPr lIns="90000" rIns="90000" tIns="45000" bIns="45000" anchor="t">
            <a:noAutofit/>
          </a:bodyPr>
          <a:p>
            <a:r>
              <a:rPr b="0" lang="en-GB" sz="1800" spc="-1" strike="noStrike">
                <a:latin typeface="Arial"/>
              </a:rPr>
              <a:t>Therefore in some machines a “bunch compressor” is necessary. </a:t>
            </a:r>
            <a:endParaRPr b="0" lang="en-GB" sz="1800" spc="-1" strike="noStrike">
              <a:latin typeface="Arial"/>
            </a:endParaRPr>
          </a:p>
          <a:p>
            <a:r>
              <a:rPr b="0" lang="en-GB" sz="1800" spc="-1" strike="noStrike">
                <a:latin typeface="Arial"/>
              </a:rPr>
              <a:t>This often takes the form of a chicane or an arc.</a:t>
            </a:r>
            <a:endParaRPr b="0" lang="en-GB" sz="1800" spc="-1" strike="noStrike">
              <a:latin typeface="Arial"/>
            </a:endParaRPr>
          </a:p>
          <a:p>
            <a:r>
              <a:rPr b="0" lang="en-GB" sz="1800" spc="-1" strike="noStrike">
                <a:latin typeface="Arial"/>
              </a:rPr>
              <a:t> </a:t>
            </a:r>
            <a:endParaRPr b="0" lang="en-GB" sz="1800" spc="-1" strike="noStrike">
              <a:latin typeface="Arial"/>
            </a:endParaRPr>
          </a:p>
        </p:txBody>
      </p:sp>
      <p:sp>
        <p:nvSpPr>
          <p:cNvPr id="663" name=""/>
          <p:cNvSpPr txBox="1"/>
          <p:nvPr/>
        </p:nvSpPr>
        <p:spPr>
          <a:xfrm rot="5410800">
            <a:off x="6711480" y="3456000"/>
            <a:ext cx="4247280" cy="360000"/>
          </a:xfrm>
          <a:prstGeom prst="rect">
            <a:avLst/>
          </a:prstGeom>
          <a:noFill/>
          <a:ln w="0">
            <a:noFill/>
          </a:ln>
        </p:spPr>
        <p:txBody>
          <a:bodyPr lIns="90000" rIns="90000" tIns="45000" bIns="45000" anchor="t">
            <a:noAutofit/>
          </a:bodyPr>
          <a:p>
            <a:r>
              <a:rPr b="0" lang="en-GB" sz="1800" spc="-1" strike="noStrike">
                <a:latin typeface="Arial"/>
              </a:rPr>
              <a:t>Figure courtesy of G. Perez Segurana</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4" name="PlaceHolder 1"/>
          <p:cNvSpPr>
            <a:spLocks noGrp="1"/>
          </p:cNvSpPr>
          <p:nvPr>
            <p:ph type="title"/>
          </p:nvPr>
        </p:nvSpPr>
        <p:spPr>
          <a:xfrm>
            <a:off x="228600" y="4114800"/>
            <a:ext cx="8772120" cy="533160"/>
          </a:xfrm>
          <a:prstGeom prst="rect">
            <a:avLst/>
          </a:prstGeom>
          <a:noFill/>
          <a:ln w="0">
            <a:noFill/>
          </a:ln>
        </p:spPr>
        <p:txBody>
          <a:bodyPr lIns="90000" rIns="90000" tIns="45000" bIns="45000" anchor="ctr">
            <a:normAutofit/>
          </a:bodyPr>
          <a:p>
            <a:pPr>
              <a:lnSpc>
                <a:spcPct val="100000"/>
              </a:lnSpc>
              <a:buNone/>
            </a:pPr>
            <a:r>
              <a:rPr b="0" lang="en-GB" sz="2000" spc="148" strike="noStrike" cap="all">
                <a:solidFill>
                  <a:srgbClr val="ffffff"/>
                </a:solidFill>
                <a:latin typeface="Calibri"/>
              </a:rPr>
              <a:t>Synchrotron radiation and damping</a:t>
            </a:r>
            <a:endParaRPr b="0" lang="en-GB" sz="2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5" name="PlaceHolder 1"/>
          <p:cNvSpPr>
            <a:spLocks noGrp="1"/>
          </p:cNvSpPr>
          <p:nvPr>
            <p:ph type="title"/>
          </p:nvPr>
        </p:nvSpPr>
        <p:spPr>
          <a:xfrm>
            <a:off x="8610480" y="380880"/>
            <a:ext cx="533160" cy="5866920"/>
          </a:xfrm>
          <a:prstGeom prst="rect">
            <a:avLst/>
          </a:prstGeom>
          <a:noFill/>
          <a:ln w="0">
            <a:noFill/>
          </a:ln>
        </p:spPr>
        <p:txBody>
          <a:bodyPr lIns="90000" rIns="90000" tIns="45000" bIns="45000" anchor="ctr" anchorCtr="1">
            <a:normAutofit/>
          </a:bodyPr>
          <a:p>
            <a:endParaRPr b="0" lang="en-GB" sz="1800" spc="-1" strike="noStrike">
              <a:solidFill>
                <a:srgbClr val="000000"/>
              </a:solidFill>
              <a:latin typeface="Calibri"/>
            </a:endParaRPr>
          </a:p>
        </p:txBody>
      </p:sp>
      <p:sp>
        <p:nvSpPr>
          <p:cNvPr id="666" name="PlaceHolder 2"/>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Emission of synchrotron radiation</a:t>
            </a:r>
            <a:endParaRPr b="0" lang="en-GB" sz="1600" spc="-1" strike="noStrike">
              <a:solidFill>
                <a:srgbClr val="000000"/>
              </a:solidFill>
              <a:latin typeface="Calibri"/>
            </a:endParaRPr>
          </a:p>
        </p:txBody>
      </p:sp>
      <p:pic>
        <p:nvPicPr>
          <p:cNvPr id="667" name="Picture 2" descr=""/>
          <p:cNvPicPr/>
          <p:nvPr/>
        </p:nvPicPr>
        <p:blipFill>
          <a:blip r:embed="rId1"/>
          <a:stretch/>
        </p:blipFill>
        <p:spPr>
          <a:xfrm>
            <a:off x="5760" y="1080000"/>
            <a:ext cx="6978240" cy="2160000"/>
          </a:xfrm>
          <a:prstGeom prst="rect">
            <a:avLst/>
          </a:prstGeom>
          <a:ln w="0">
            <a:noFill/>
          </a:ln>
        </p:spPr>
      </p:pic>
      <p:pic>
        <p:nvPicPr>
          <p:cNvPr id="668" name="Picture 3" descr=""/>
          <p:cNvPicPr/>
          <p:nvPr/>
        </p:nvPicPr>
        <p:blipFill>
          <a:blip r:embed="rId2"/>
          <a:stretch/>
        </p:blipFill>
        <p:spPr>
          <a:xfrm>
            <a:off x="360000" y="3240000"/>
            <a:ext cx="3410280" cy="3410640"/>
          </a:xfrm>
          <a:prstGeom prst="rect">
            <a:avLst/>
          </a:prstGeom>
          <a:ln w="0">
            <a:noFill/>
          </a:ln>
        </p:spPr>
      </p:pic>
      <p:sp>
        <p:nvSpPr>
          <p:cNvPr id="669" name=""/>
          <p:cNvSpPr txBox="1"/>
          <p:nvPr/>
        </p:nvSpPr>
        <p:spPr>
          <a:xfrm>
            <a:off x="4464000" y="4032000"/>
            <a:ext cx="3960000" cy="602280"/>
          </a:xfrm>
          <a:prstGeom prst="rect">
            <a:avLst/>
          </a:prstGeom>
          <a:noFill/>
          <a:ln w="0">
            <a:noFill/>
          </a:ln>
        </p:spPr>
        <p:txBody>
          <a:bodyPr lIns="90000" rIns="90000" tIns="45000" bIns="45000" anchor="t">
            <a:noAutofit/>
          </a:bodyPr>
          <a:p>
            <a:r>
              <a:rPr b="0" lang="en-GB" sz="1800" spc="-1" strike="noStrike">
                <a:latin typeface="Arial"/>
              </a:rPr>
              <a:t>All accelerating charges radiate electromagnetic radiation.</a:t>
            </a:r>
            <a:endParaRPr b="0" lang="en-GB" sz="1800" spc="-1" strike="noStrike">
              <a:latin typeface="Arial"/>
            </a:endParaRPr>
          </a:p>
        </p:txBody>
      </p:sp>
      <p:pic>
        <p:nvPicPr>
          <p:cNvPr id="670" name="" descr=""/>
          <p:cNvPicPr/>
          <p:nvPr/>
        </p:nvPicPr>
        <p:blipFill>
          <a:blip r:embed="rId3"/>
          <a:stretch/>
        </p:blipFill>
        <p:spPr>
          <a:xfrm>
            <a:off x="6480000" y="936000"/>
            <a:ext cx="2609280" cy="2592000"/>
          </a:xfrm>
          <a:prstGeom prst="rect">
            <a:avLst/>
          </a:prstGeom>
          <a:ln w="0">
            <a:noFill/>
          </a:ln>
        </p:spPr>
      </p:pic>
    </p:spTree>
  </p:cSld>
  <mc:AlternateContent>
    <mc:Choice Requires="p14">
      <p:transition spd="slow" p14:dur="2000"/>
    </mc:Choice>
    <mc:Fallback>
      <p:transition spd="slow"/>
    </mc:Fallback>
  </mc:AlternateContent>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1" name="PlaceHolder 1"/>
          <p:cNvSpPr>
            <a:spLocks noGrp="1"/>
          </p:cNvSpPr>
          <p:nvPr>
            <p:ph type="title"/>
          </p:nvPr>
        </p:nvSpPr>
        <p:spPr>
          <a:xfrm>
            <a:off x="8610480" y="380880"/>
            <a:ext cx="533160" cy="5866920"/>
          </a:xfrm>
          <a:prstGeom prst="rect">
            <a:avLst/>
          </a:prstGeom>
          <a:noFill/>
          <a:ln w="0">
            <a:noFill/>
          </a:ln>
        </p:spPr>
        <p:txBody>
          <a:bodyPr lIns="90000" rIns="90000" tIns="45000" bIns="45000" anchor="ctr" anchorCtr="1">
            <a:normAutofit/>
          </a:bodyPr>
          <a:p>
            <a:endParaRPr b="0" lang="en-GB" sz="1800" spc="-1" strike="noStrike">
              <a:solidFill>
                <a:srgbClr val="000000"/>
              </a:solidFill>
              <a:latin typeface="Calibri"/>
            </a:endParaRPr>
          </a:p>
        </p:txBody>
      </p:sp>
      <p:sp>
        <p:nvSpPr>
          <p:cNvPr id="672" name="PlaceHolder 2"/>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It can be intense...</a:t>
            </a:r>
            <a:endParaRPr b="0" lang="en-GB" sz="1600" spc="-1" strike="noStrike">
              <a:solidFill>
                <a:srgbClr val="000000"/>
              </a:solidFill>
              <a:latin typeface="Calibri"/>
            </a:endParaRPr>
          </a:p>
        </p:txBody>
      </p:sp>
      <p:pic>
        <p:nvPicPr>
          <p:cNvPr id="673" name="Picture 4" descr=""/>
          <p:cNvPicPr/>
          <p:nvPr/>
        </p:nvPicPr>
        <p:blipFill>
          <a:blip r:embed="rId1"/>
          <a:stretch/>
        </p:blipFill>
        <p:spPr>
          <a:xfrm>
            <a:off x="0" y="1270080"/>
            <a:ext cx="9143640" cy="5205240"/>
          </a:xfrm>
          <a:prstGeom prst="rect">
            <a:avLst/>
          </a:prstGeom>
          <a:ln w="0">
            <a:noFill/>
          </a:ln>
        </p:spPr>
      </p:pic>
    </p:spTree>
  </p:cSld>
  <mc:AlternateContent>
    <mc:Choice Requires="p14">
      <p:transition spd="slow" p14:dur="2000"/>
    </mc:Choice>
    <mc:Fallback>
      <p:transition spd="slow"/>
    </mc:Fallback>
  </mc:AlternateContent>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4" name="PlaceHolder 1"/>
          <p:cNvSpPr>
            <a:spLocks noGrp="1"/>
          </p:cNvSpPr>
          <p:nvPr>
            <p:ph type="title"/>
          </p:nvPr>
        </p:nvSpPr>
        <p:spPr>
          <a:xfrm>
            <a:off x="8610480" y="380880"/>
            <a:ext cx="533160" cy="5866920"/>
          </a:xfrm>
          <a:prstGeom prst="rect">
            <a:avLst/>
          </a:prstGeom>
          <a:noFill/>
          <a:ln w="0">
            <a:noFill/>
          </a:ln>
        </p:spPr>
        <p:txBody>
          <a:bodyPr lIns="90000" rIns="90000" tIns="45000" bIns="45000" anchor="ctr" anchorCtr="1">
            <a:normAutofit/>
          </a:bodyPr>
          <a:p>
            <a:endParaRPr b="0" lang="en-GB" sz="1800" spc="-1" strike="noStrike">
              <a:solidFill>
                <a:srgbClr val="000000"/>
              </a:solidFill>
              <a:latin typeface="Calibri"/>
            </a:endParaRPr>
          </a:p>
        </p:txBody>
      </p:sp>
      <p:sp>
        <p:nvSpPr>
          <p:cNvPr id="675" name="PlaceHolder 2"/>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And can interact with material...</a:t>
            </a:r>
            <a:endParaRPr b="0" lang="en-GB" sz="1600" spc="-1" strike="noStrike">
              <a:solidFill>
                <a:srgbClr val="000000"/>
              </a:solidFill>
              <a:latin typeface="Calibri"/>
            </a:endParaRPr>
          </a:p>
        </p:txBody>
      </p:sp>
      <p:pic>
        <p:nvPicPr>
          <p:cNvPr id="676" name="Picture 4" descr=""/>
          <p:cNvPicPr/>
          <p:nvPr/>
        </p:nvPicPr>
        <p:blipFill>
          <a:blip r:embed="rId1"/>
          <a:stretch/>
        </p:blipFill>
        <p:spPr>
          <a:xfrm>
            <a:off x="1513440" y="1598040"/>
            <a:ext cx="6092280" cy="4916880"/>
          </a:xfrm>
          <a:prstGeom prst="rect">
            <a:avLst/>
          </a:prstGeom>
          <a:ln w="0">
            <a:noFill/>
          </a:ln>
        </p:spPr>
      </p:pic>
    </p:spTree>
  </p:cSld>
  <mc:AlternateContent>
    <mc:Choice Requires="p14">
      <p:transition spd="slow" p14:dur="2000"/>
    </mc:Choice>
    <mc:Fallback>
      <p:transition spd="slow"/>
    </mc:Fallback>
  </mc:AlternateContent>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7" name="TextBox 8"/>
          <p:cNvSpPr/>
          <p:nvPr/>
        </p:nvSpPr>
        <p:spPr>
          <a:xfrm>
            <a:off x="395640" y="934920"/>
            <a:ext cx="8064360" cy="557604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800" spc="-1" strike="noStrike">
                <a:solidFill>
                  <a:srgbClr val="000000"/>
                </a:solidFill>
                <a:latin typeface="Calibri"/>
              </a:rPr>
              <a:t>The radiation field is given in terms of the potentials by</a:t>
            </a:r>
            <a:endParaRPr b="0" lang="en-GB" sz="1800" spc="-1" strike="noStrike">
              <a:latin typeface="Arial"/>
            </a:endParaRPr>
          </a:p>
          <a:p>
            <a:pPr>
              <a:lnSpc>
                <a:spcPct val="100000"/>
              </a:lnSpc>
              <a:buNone/>
            </a:pPr>
            <a:endParaRPr b="0" lang="en-GB" sz="1800" spc="-1" strike="noStrike">
              <a:latin typeface="Arial"/>
            </a:endParaRPr>
          </a:p>
          <a:p>
            <a:pPr>
              <a:lnSpc>
                <a:spcPct val="100000"/>
              </a:lnSpc>
              <a:buNone/>
            </a:pPr>
            <a:endParaRPr b="0" lang="en-GB" sz="1800" spc="-1" strike="noStrike">
              <a:latin typeface="Arial"/>
            </a:endParaRPr>
          </a:p>
          <a:p>
            <a:pPr>
              <a:lnSpc>
                <a:spcPct val="100000"/>
              </a:lnSpc>
              <a:buNone/>
            </a:pPr>
            <a:endParaRPr b="0" lang="en-GB" sz="1800" spc="-1" strike="noStrike">
              <a:latin typeface="Arial"/>
            </a:endParaRPr>
          </a:p>
          <a:p>
            <a:pPr>
              <a:lnSpc>
                <a:spcPct val="100000"/>
              </a:lnSpc>
              <a:buNone/>
            </a:pPr>
            <a:endParaRPr b="0" lang="en-GB" sz="1800" spc="-1" strike="noStrike">
              <a:latin typeface="Arial"/>
            </a:endParaRPr>
          </a:p>
          <a:p>
            <a:pPr>
              <a:lnSpc>
                <a:spcPct val="100000"/>
              </a:lnSpc>
              <a:buNone/>
            </a:pPr>
            <a:endParaRPr b="0" lang="en-GB" sz="1800" spc="-1" strike="noStrike">
              <a:latin typeface="Arial"/>
            </a:endParaRPr>
          </a:p>
          <a:p>
            <a:pPr>
              <a:lnSpc>
                <a:spcPct val="100000"/>
              </a:lnSpc>
              <a:buNone/>
            </a:pPr>
            <a:endParaRPr b="0" lang="en-GB" sz="1800" spc="-1" strike="noStrike">
              <a:latin typeface="Arial"/>
            </a:endParaRPr>
          </a:p>
          <a:p>
            <a:pPr>
              <a:lnSpc>
                <a:spcPct val="100000"/>
              </a:lnSpc>
              <a:buNone/>
            </a:pPr>
            <a:endParaRPr b="0" lang="en-GB" sz="1800" spc="-1" strike="noStrike">
              <a:latin typeface="Arial"/>
            </a:endParaRPr>
          </a:p>
          <a:p>
            <a:pPr>
              <a:lnSpc>
                <a:spcPct val="100000"/>
              </a:lnSpc>
              <a:buNone/>
            </a:pPr>
            <a:endParaRPr b="0" lang="en-GB" sz="1800" spc="-1" strike="noStrike">
              <a:latin typeface="Arial"/>
            </a:endParaRPr>
          </a:p>
          <a:p>
            <a:pPr>
              <a:lnSpc>
                <a:spcPct val="100000"/>
              </a:lnSpc>
              <a:buNone/>
            </a:pPr>
            <a:endParaRPr b="0" lang="en-GB" sz="1800" spc="-1" strike="noStrike">
              <a:latin typeface="Arial"/>
            </a:endParaRPr>
          </a:p>
          <a:p>
            <a:pPr>
              <a:lnSpc>
                <a:spcPct val="100000"/>
              </a:lnSpc>
              <a:buNone/>
            </a:pPr>
            <a:r>
              <a:rPr b="0" lang="en-GB" sz="1800" spc="-1" strike="noStrike">
                <a:solidFill>
                  <a:srgbClr val="000000"/>
                </a:solidFill>
                <a:latin typeface="Calibri"/>
              </a:rPr>
              <a:t>Where the potentials are the retarded potentials (see EM course). </a:t>
            </a:r>
            <a:endParaRPr b="0" lang="en-GB" sz="1800" spc="-1" strike="noStrike">
              <a:latin typeface="Arial"/>
            </a:endParaRPr>
          </a:p>
          <a:p>
            <a:pPr>
              <a:lnSpc>
                <a:spcPct val="100000"/>
              </a:lnSpc>
              <a:buNone/>
            </a:pPr>
            <a:endParaRPr b="0" lang="en-GB" sz="1800" spc="-1" strike="noStrike">
              <a:latin typeface="Arial"/>
            </a:endParaRPr>
          </a:p>
          <a:p>
            <a:pPr>
              <a:lnSpc>
                <a:spcPct val="100000"/>
              </a:lnSpc>
              <a:buNone/>
            </a:pPr>
            <a:r>
              <a:rPr b="0" lang="en-GB" sz="1800" spc="-1" strike="noStrike">
                <a:solidFill>
                  <a:srgbClr val="000000"/>
                </a:solidFill>
                <a:latin typeface="Calibri"/>
              </a:rPr>
              <a:t>The calculations of E and B lead to a doughnut-shaped pattern of radiation power in the instantaneous rest frame of an accelerating, charged particle. </a:t>
            </a:r>
            <a:endParaRPr b="0" lang="en-GB" sz="1800" spc="-1" strike="noStrike">
              <a:latin typeface="Arial"/>
            </a:endParaRPr>
          </a:p>
          <a:p>
            <a:pPr>
              <a:lnSpc>
                <a:spcPct val="100000"/>
              </a:lnSpc>
              <a:buNone/>
            </a:pPr>
            <a:endParaRPr b="0" lang="en-GB" sz="1800" spc="-1" strike="noStrike">
              <a:latin typeface="Arial"/>
            </a:endParaRPr>
          </a:p>
          <a:p>
            <a:pPr>
              <a:lnSpc>
                <a:spcPct val="100000"/>
              </a:lnSpc>
              <a:buNone/>
            </a:pPr>
            <a:r>
              <a:rPr b="0" lang="en-GB" sz="1800" spc="-1" strike="noStrike">
                <a:solidFill>
                  <a:srgbClr val="000000"/>
                </a:solidFill>
                <a:latin typeface="Calibri"/>
              </a:rPr>
              <a:t>This means the pattern is also doughnut-shaped in the non-relativistic case in the lab, but in the relativistic case becomes two back-to-back cones in the lab after the appropriate Lorentz transformation.</a:t>
            </a:r>
            <a:endParaRPr b="0" lang="en-GB" sz="1800" spc="-1" strike="noStrike">
              <a:latin typeface="Arial"/>
            </a:endParaRPr>
          </a:p>
        </p:txBody>
      </p:sp>
      <p:sp>
        <p:nvSpPr>
          <p:cNvPr id="678" name="PlaceHolder 1"/>
          <p:cNvSpPr>
            <a:spLocks noGrp="1"/>
          </p:cNvSpPr>
          <p:nvPr>
            <p:ph type="title"/>
          </p:nvPr>
        </p:nvSpPr>
        <p:spPr>
          <a:xfrm>
            <a:off x="8610480" y="380880"/>
            <a:ext cx="533160" cy="5866920"/>
          </a:xfrm>
          <a:prstGeom prst="rect">
            <a:avLst/>
          </a:prstGeom>
          <a:noFill/>
          <a:ln w="0">
            <a:noFill/>
          </a:ln>
        </p:spPr>
        <p:txBody>
          <a:bodyPr lIns="90000" rIns="90000" tIns="45000" bIns="45000" anchor="ctr" anchorCtr="1">
            <a:normAutofit/>
          </a:bodyPr>
          <a:p>
            <a:endParaRPr b="0" lang="en-GB" sz="1800" spc="-1" strike="noStrike">
              <a:solidFill>
                <a:srgbClr val="000000"/>
              </a:solidFill>
              <a:latin typeface="Calibri"/>
            </a:endParaRPr>
          </a:p>
        </p:txBody>
      </p:sp>
      <p:sp>
        <p:nvSpPr>
          <p:cNvPr id="679" name="PlaceHolder 2"/>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Retarded potentials</a:t>
            </a:r>
            <a:endParaRPr b="0" lang="en-GB" sz="1600" spc="-1" strike="noStrike">
              <a:solidFill>
                <a:srgbClr val="000000"/>
              </a:solidFill>
              <a:latin typeface="Calibri"/>
            </a:endParaRPr>
          </a:p>
        </p:txBody>
      </p:sp>
      <p:pic>
        <p:nvPicPr>
          <p:cNvPr id="680" name="" descr=""/>
          <p:cNvPicPr/>
          <p:nvPr/>
        </p:nvPicPr>
        <p:blipFill>
          <a:blip r:embed="rId1"/>
          <a:stretch/>
        </p:blipFill>
        <p:spPr>
          <a:xfrm>
            <a:off x="3093840" y="1584000"/>
            <a:ext cx="2666160" cy="1942200"/>
          </a:xfrm>
          <a:prstGeom prst="rect">
            <a:avLst/>
          </a:prstGeom>
          <a:ln w="0">
            <a:noFill/>
          </a:ln>
        </p:spPr>
      </p:pic>
    </p:spTree>
  </p:cSld>
  <mc:AlternateContent>
    <mc:Choice Requires="p14">
      <p:transition spd="slow" p14:dur="2000"/>
    </mc:Choice>
    <mc:Fallback>
      <p:transition spd="slow"/>
    </mc:Fallback>
  </mc:AlternateContent>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1" name="PlaceHolder 1"/>
          <p:cNvSpPr>
            <a:spLocks noGrp="1"/>
          </p:cNvSpPr>
          <p:nvPr>
            <p:ph type="title"/>
          </p:nvPr>
        </p:nvSpPr>
        <p:spPr>
          <a:xfrm>
            <a:off x="8610480" y="380880"/>
            <a:ext cx="533160" cy="5866920"/>
          </a:xfrm>
          <a:prstGeom prst="rect">
            <a:avLst/>
          </a:prstGeom>
          <a:noFill/>
          <a:ln w="0">
            <a:noFill/>
          </a:ln>
        </p:spPr>
        <p:txBody>
          <a:bodyPr lIns="90000" rIns="90000" tIns="45000" bIns="45000" anchor="ctr" anchorCtr="1">
            <a:normAutofit/>
          </a:bodyPr>
          <a:p>
            <a:endParaRPr b="0" lang="en-GB" sz="1800" spc="-1" strike="noStrike">
              <a:solidFill>
                <a:srgbClr val="000000"/>
              </a:solidFill>
              <a:latin typeface="Calibri"/>
            </a:endParaRPr>
          </a:p>
        </p:txBody>
      </p:sp>
      <p:sp>
        <p:nvSpPr>
          <p:cNvPr id="682" name="PlaceHolder 2"/>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Emission of synchrotron radiation from a dipole bend</a:t>
            </a:r>
            <a:endParaRPr b="0" lang="en-GB" sz="1600" spc="-1" strike="noStrike">
              <a:solidFill>
                <a:srgbClr val="000000"/>
              </a:solidFill>
              <a:latin typeface="Calibri"/>
            </a:endParaRPr>
          </a:p>
        </p:txBody>
      </p:sp>
      <p:sp>
        <p:nvSpPr>
          <p:cNvPr id="683" name="TextBox 7"/>
          <p:cNvSpPr/>
          <p:nvPr/>
        </p:nvSpPr>
        <p:spPr>
          <a:xfrm>
            <a:off x="467640" y="908640"/>
            <a:ext cx="7767720" cy="1614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000" spc="-1" strike="noStrike">
                <a:solidFill>
                  <a:srgbClr val="000000"/>
                </a:solidFill>
                <a:latin typeface="Calibri"/>
              </a:rPr>
              <a:t>The radiation is emitted into a cone with an opening angle of ~1/</a:t>
            </a:r>
            <a:r>
              <a:rPr b="0" lang="en-GB" sz="2000" spc="-1" strike="noStrike">
                <a:solidFill>
                  <a:srgbClr val="000000"/>
                </a:solidFill>
                <a:latin typeface="Ubuntu"/>
                <a:ea typeface="Ubuntu"/>
              </a:rPr>
              <a:t>γ</a:t>
            </a:r>
            <a:r>
              <a:rPr b="0" lang="en-GB" sz="2000" spc="-1" strike="noStrike">
                <a:solidFill>
                  <a:srgbClr val="000000"/>
                </a:solidFill>
                <a:latin typeface="Calibri"/>
              </a:rPr>
              <a:t>, where </a:t>
            </a:r>
            <a:r>
              <a:rPr b="0" lang="en-GB" sz="2000" spc="-1" strike="noStrike">
                <a:solidFill>
                  <a:srgbClr val="000000"/>
                </a:solidFill>
                <a:latin typeface="Ubuntu"/>
                <a:ea typeface="Ubuntu"/>
              </a:rPr>
              <a:t>γ</a:t>
            </a:r>
            <a:r>
              <a:rPr b="0" lang="en-GB" sz="2000" spc="-1" strike="noStrike">
                <a:solidFill>
                  <a:srgbClr val="000000"/>
                </a:solidFill>
                <a:latin typeface="Calibri"/>
              </a:rPr>
              <a:t> is the relativistic Lorentz factor.</a:t>
            </a: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r>
              <a:rPr b="0" lang="en-GB" sz="2000" spc="-1" strike="noStrike">
                <a:solidFill>
                  <a:srgbClr val="000000"/>
                </a:solidFill>
                <a:latin typeface="Calibri"/>
              </a:rPr>
              <a:t>(We shall assume the radiation is emitted in the direction of motion i.e. </a:t>
            </a:r>
            <a:r>
              <a:rPr b="0" i="1" lang="en-GB" sz="2000" spc="-1" strike="noStrike">
                <a:solidFill>
                  <a:srgbClr val="000000"/>
                </a:solidFill>
                <a:latin typeface="Calibri"/>
              </a:rPr>
              <a:t>v</a:t>
            </a:r>
            <a:r>
              <a:rPr b="0" lang="en-GB" sz="2000" spc="-1" strike="noStrike">
                <a:solidFill>
                  <a:srgbClr val="000000"/>
                </a:solidFill>
                <a:latin typeface="Calibri"/>
              </a:rPr>
              <a:t> is close to </a:t>
            </a:r>
            <a:r>
              <a:rPr b="0" i="1" lang="en-GB" sz="2000" spc="-1" strike="noStrike">
                <a:solidFill>
                  <a:srgbClr val="000000"/>
                </a:solidFill>
                <a:latin typeface="Calibri"/>
              </a:rPr>
              <a:t>c)</a:t>
            </a:r>
            <a:endParaRPr b="0" lang="en-GB" sz="2000" spc="-1" strike="noStrike">
              <a:latin typeface="Arial"/>
            </a:endParaRPr>
          </a:p>
        </p:txBody>
      </p:sp>
      <p:pic>
        <p:nvPicPr>
          <p:cNvPr id="684" name="Picture 9" descr=""/>
          <p:cNvPicPr/>
          <p:nvPr/>
        </p:nvPicPr>
        <p:blipFill>
          <a:blip r:embed="rId1"/>
          <a:srcRect l="139" t="25049" r="0" b="0"/>
          <a:stretch/>
        </p:blipFill>
        <p:spPr>
          <a:xfrm>
            <a:off x="539640" y="3141000"/>
            <a:ext cx="7618320" cy="3083760"/>
          </a:xfrm>
          <a:prstGeom prst="rect">
            <a:avLst/>
          </a:prstGeom>
          <a:ln w="0">
            <a:noFill/>
          </a:ln>
        </p:spPr>
      </p:pic>
    </p:spTree>
  </p:cSld>
  <mc:AlternateContent>
    <mc:Choice Requires="p14">
      <p:transition spd="slow" p14:dur="2000"/>
    </mc:Choice>
    <mc:Fallback>
      <p:transition spd="slow"/>
    </mc:Fallback>
  </mc:AlternateContent>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5" name="PlaceHolder 1"/>
          <p:cNvSpPr>
            <a:spLocks noGrp="1"/>
          </p:cNvSpPr>
          <p:nvPr>
            <p:ph type="title"/>
          </p:nvPr>
        </p:nvSpPr>
        <p:spPr>
          <a:xfrm>
            <a:off x="8610480" y="380880"/>
            <a:ext cx="533160" cy="5866920"/>
          </a:xfrm>
          <a:prstGeom prst="rect">
            <a:avLst/>
          </a:prstGeom>
          <a:noFill/>
          <a:ln w="0">
            <a:noFill/>
          </a:ln>
        </p:spPr>
        <p:txBody>
          <a:bodyPr lIns="90000" rIns="90000" tIns="45000" bIns="45000" anchor="ctr" anchorCtr="1">
            <a:normAutofit/>
          </a:bodyPr>
          <a:p>
            <a:endParaRPr b="0" lang="en-GB" sz="1800" spc="-1" strike="noStrike">
              <a:solidFill>
                <a:srgbClr val="000000"/>
              </a:solidFill>
              <a:latin typeface="Calibri"/>
            </a:endParaRPr>
          </a:p>
        </p:txBody>
      </p:sp>
      <p:sp>
        <p:nvSpPr>
          <p:cNvPr id="686" name="PlaceHolder 2"/>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The spectrum of bending radiation</a:t>
            </a:r>
            <a:endParaRPr b="0" lang="en-GB" sz="1600" spc="-1" strike="noStrike">
              <a:solidFill>
                <a:srgbClr val="000000"/>
              </a:solidFill>
              <a:latin typeface="Calibri"/>
            </a:endParaRPr>
          </a:p>
        </p:txBody>
      </p:sp>
      <p:sp>
        <p:nvSpPr>
          <p:cNvPr id="687" name="TextBox 6"/>
          <p:cNvSpPr/>
          <p:nvPr/>
        </p:nvSpPr>
        <p:spPr>
          <a:xfrm>
            <a:off x="349200" y="1439280"/>
            <a:ext cx="8794440" cy="19191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000" spc="-1" strike="noStrike">
                <a:solidFill>
                  <a:srgbClr val="000000"/>
                </a:solidFill>
                <a:latin typeface="Calibri"/>
              </a:rPr>
              <a:t>A fixed observer sees a very short EM pulse of photons as the circulating electron bunch passes them turn after turn.</a:t>
            </a: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r>
              <a:rPr b="0" lang="en-GB" sz="2000" spc="-1" strike="noStrike">
                <a:solidFill>
                  <a:srgbClr val="000000"/>
                </a:solidFill>
                <a:latin typeface="Calibri"/>
              </a:rPr>
              <a:t>This gives a broad photon frequency spectrum characterised by the “critical energy”, which divides the spectrum into two regions of equal power.</a:t>
            </a:r>
            <a:endParaRPr b="0" lang="en-GB" sz="2000" spc="-1" strike="noStrike">
              <a:latin typeface="Arial"/>
            </a:endParaRPr>
          </a:p>
        </p:txBody>
      </p:sp>
      <p:sp>
        <p:nvSpPr>
          <p:cNvPr id="688" name=""/>
          <p:cNvSpPr txBox="1"/>
          <p:nvPr/>
        </p:nvSpPr>
        <p:spPr>
          <a:xfrm>
            <a:off x="504000" y="3528000"/>
            <a:ext cx="7776000" cy="858240"/>
          </a:xfrm>
          <a:prstGeom prst="rect">
            <a:avLst/>
          </a:prstGeom>
          <a:noFill/>
          <a:ln w="0">
            <a:noFill/>
          </a:ln>
        </p:spPr>
        <p:txBody>
          <a:bodyPr lIns="90000" rIns="90000" tIns="45000" bIns="45000" anchor="t">
            <a:noAutofit/>
          </a:bodyPr>
          <a:p>
            <a:r>
              <a:rPr b="0" lang="en-GB" sz="1800" spc="-1" strike="noStrike">
                <a:latin typeface="Arial"/>
              </a:rPr>
              <a:t>We won’t be deriving the expression here, but for reference, the number of photons emitted per unit time as a function of frequency / energy is given by  </a:t>
            </a:r>
            <a:endParaRPr b="0" lang="en-GB" sz="1800" spc="-1" strike="noStrike">
              <a:latin typeface="Arial"/>
            </a:endParaRPr>
          </a:p>
        </p:txBody>
      </p:sp>
      <p:pic>
        <p:nvPicPr>
          <p:cNvPr id="689" name="" descr=""/>
          <p:cNvPicPr/>
          <p:nvPr/>
        </p:nvPicPr>
        <p:blipFill>
          <a:blip r:embed="rId1"/>
          <a:stretch/>
        </p:blipFill>
        <p:spPr>
          <a:xfrm>
            <a:off x="5616000" y="5256000"/>
            <a:ext cx="2504160" cy="942480"/>
          </a:xfrm>
          <a:prstGeom prst="rect">
            <a:avLst/>
          </a:prstGeom>
          <a:ln w="0">
            <a:noFill/>
          </a:ln>
        </p:spPr>
      </p:pic>
      <p:sp>
        <p:nvSpPr>
          <p:cNvPr id="690" name=""/>
          <p:cNvSpPr txBox="1"/>
          <p:nvPr/>
        </p:nvSpPr>
        <p:spPr>
          <a:xfrm>
            <a:off x="432000" y="5616000"/>
            <a:ext cx="4896000" cy="602280"/>
          </a:xfrm>
          <a:prstGeom prst="rect">
            <a:avLst/>
          </a:prstGeom>
          <a:noFill/>
          <a:ln w="0">
            <a:noFill/>
          </a:ln>
        </p:spPr>
        <p:txBody>
          <a:bodyPr lIns="90000" rIns="90000" tIns="45000" bIns="45000" anchor="t">
            <a:noAutofit/>
          </a:bodyPr>
          <a:p>
            <a:r>
              <a:rPr b="0" lang="en-GB" sz="1800" spc="-1" strike="noStrike">
                <a:latin typeface="Arial"/>
              </a:rPr>
              <a:t>where K is a modified Bessel function and the critical frequency is given by</a:t>
            </a:r>
            <a:endParaRPr b="0" lang="en-GB" sz="1800" spc="-1" strike="noStrike">
              <a:latin typeface="Arial"/>
            </a:endParaRPr>
          </a:p>
        </p:txBody>
      </p:sp>
      <p:pic>
        <p:nvPicPr>
          <p:cNvPr id="691" name="" descr=""/>
          <p:cNvPicPr/>
          <p:nvPr/>
        </p:nvPicPr>
        <p:blipFill>
          <a:blip r:embed="rId2"/>
          <a:stretch/>
        </p:blipFill>
        <p:spPr>
          <a:xfrm>
            <a:off x="1440000" y="4383000"/>
            <a:ext cx="4392000" cy="108900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5" name="PlaceHolder 1"/>
          <p:cNvSpPr>
            <a:spLocks noGrp="1"/>
          </p:cNvSpPr>
          <p:nvPr>
            <p:ph type="title"/>
          </p:nvPr>
        </p:nvSpPr>
        <p:spPr>
          <a:xfrm>
            <a:off x="8610480" y="380880"/>
            <a:ext cx="533160" cy="5866920"/>
          </a:xfrm>
          <a:prstGeom prst="rect">
            <a:avLst/>
          </a:prstGeom>
          <a:noFill/>
          <a:ln w="0">
            <a:noFill/>
          </a:ln>
        </p:spPr>
        <p:txBody>
          <a:bodyPr lIns="90000" rIns="90000" tIns="45000" bIns="45000" anchor="ctr" anchorCtr="1">
            <a:normAutofit/>
          </a:bodyPr>
          <a:p>
            <a:pPr>
              <a:lnSpc>
                <a:spcPct val="100000"/>
              </a:lnSpc>
              <a:buNone/>
            </a:pPr>
            <a:r>
              <a:rPr b="0" lang="en-GB" sz="2400" spc="-1" strike="noStrike" cap="small">
                <a:solidFill>
                  <a:srgbClr val="ffffff"/>
                </a:solidFill>
                <a:latin typeface="Calibri"/>
              </a:rPr>
              <a:t>er</a:t>
            </a:r>
            <a:endParaRPr b="0" lang="en-GB" sz="2400" spc="-1" strike="noStrike">
              <a:solidFill>
                <a:srgbClr val="000000"/>
              </a:solidFill>
              <a:latin typeface="Calibri"/>
            </a:endParaRPr>
          </a:p>
        </p:txBody>
      </p:sp>
      <p:sp>
        <p:nvSpPr>
          <p:cNvPr id="216" name="PlaceHolder 2"/>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Recall – Tune, Resonances, Chromaticity</a:t>
            </a:r>
            <a:endParaRPr b="0" lang="en-GB" sz="1600" spc="-1" strike="noStrike">
              <a:solidFill>
                <a:srgbClr val="000000"/>
              </a:solidFill>
              <a:latin typeface="Calibri"/>
            </a:endParaRPr>
          </a:p>
        </p:txBody>
      </p:sp>
      <p:pic>
        <p:nvPicPr>
          <p:cNvPr id="217" name="" descr=""/>
          <p:cNvPicPr/>
          <p:nvPr/>
        </p:nvPicPr>
        <p:blipFill>
          <a:blip r:embed="rId1"/>
          <a:stretch/>
        </p:blipFill>
        <p:spPr>
          <a:xfrm>
            <a:off x="1474920" y="864000"/>
            <a:ext cx="5941080" cy="894960"/>
          </a:xfrm>
          <a:prstGeom prst="rect">
            <a:avLst/>
          </a:prstGeom>
          <a:ln w="0">
            <a:noFill/>
          </a:ln>
        </p:spPr>
      </p:pic>
      <p:pic>
        <p:nvPicPr>
          <p:cNvPr id="218" name="Picture 5" descr=""/>
          <p:cNvPicPr/>
          <p:nvPr/>
        </p:nvPicPr>
        <p:blipFill>
          <a:blip r:embed="rId2"/>
          <a:stretch/>
        </p:blipFill>
        <p:spPr>
          <a:xfrm>
            <a:off x="1585080" y="2341440"/>
            <a:ext cx="3022920" cy="826560"/>
          </a:xfrm>
          <a:prstGeom prst="rect">
            <a:avLst/>
          </a:prstGeom>
          <a:ln w="0">
            <a:noFill/>
          </a:ln>
        </p:spPr>
      </p:pic>
      <p:pic>
        <p:nvPicPr>
          <p:cNvPr id="219" name="" descr=""/>
          <p:cNvPicPr/>
          <p:nvPr/>
        </p:nvPicPr>
        <p:blipFill>
          <a:blip r:embed="rId3"/>
          <a:stretch/>
        </p:blipFill>
        <p:spPr>
          <a:xfrm>
            <a:off x="5040000" y="1728000"/>
            <a:ext cx="4118400" cy="3107880"/>
          </a:xfrm>
          <a:prstGeom prst="rect">
            <a:avLst/>
          </a:prstGeom>
          <a:ln w="0">
            <a:noFill/>
          </a:ln>
        </p:spPr>
      </p:pic>
      <p:sp>
        <p:nvSpPr>
          <p:cNvPr id="220" name=""/>
          <p:cNvSpPr txBox="1"/>
          <p:nvPr/>
        </p:nvSpPr>
        <p:spPr>
          <a:xfrm>
            <a:off x="1584000" y="1758960"/>
            <a:ext cx="2376000" cy="602280"/>
          </a:xfrm>
          <a:prstGeom prst="rect">
            <a:avLst/>
          </a:prstGeom>
          <a:noFill/>
          <a:ln w="0">
            <a:noFill/>
          </a:ln>
        </p:spPr>
        <p:txBody>
          <a:bodyPr lIns="90000" rIns="90000" tIns="45000" bIns="45000" anchor="t">
            <a:noAutofit/>
          </a:bodyPr>
          <a:p>
            <a:r>
              <a:rPr b="0" lang="en-GB" sz="1800" spc="-1" strike="noStrike">
                <a:latin typeface="Arial"/>
              </a:rPr>
              <a:t>Tune and resonances</a:t>
            </a:r>
            <a:endParaRPr b="0" lang="en-GB" sz="1800" spc="-1" strike="noStrike">
              <a:latin typeface="Arial"/>
            </a:endParaRPr>
          </a:p>
        </p:txBody>
      </p:sp>
      <p:pic>
        <p:nvPicPr>
          <p:cNvPr id="221" name="Picture 4" descr=""/>
          <p:cNvPicPr/>
          <p:nvPr/>
        </p:nvPicPr>
        <p:blipFill>
          <a:blip r:embed="rId4"/>
          <a:stretch/>
        </p:blipFill>
        <p:spPr>
          <a:xfrm>
            <a:off x="1404720" y="4126680"/>
            <a:ext cx="3563280" cy="409320"/>
          </a:xfrm>
          <a:prstGeom prst="rect">
            <a:avLst/>
          </a:prstGeom>
          <a:ln w="0">
            <a:noFill/>
          </a:ln>
        </p:spPr>
      </p:pic>
      <p:sp>
        <p:nvSpPr>
          <p:cNvPr id="222" name=""/>
          <p:cNvSpPr txBox="1"/>
          <p:nvPr/>
        </p:nvSpPr>
        <p:spPr>
          <a:xfrm>
            <a:off x="1584000" y="3559320"/>
            <a:ext cx="2376000" cy="346320"/>
          </a:xfrm>
          <a:prstGeom prst="rect">
            <a:avLst/>
          </a:prstGeom>
          <a:noFill/>
          <a:ln w="0">
            <a:noFill/>
          </a:ln>
        </p:spPr>
        <p:txBody>
          <a:bodyPr lIns="90000" rIns="90000" tIns="45000" bIns="45000" anchor="t">
            <a:noAutofit/>
          </a:bodyPr>
          <a:p>
            <a:r>
              <a:rPr b="0" lang="en-GB" sz="1800" spc="-1" strike="noStrike">
                <a:latin typeface="Arial"/>
              </a:rPr>
              <a:t>Natural chromaticity</a:t>
            </a:r>
            <a:endParaRPr b="0" lang="en-GB" sz="1800" spc="-1" strike="noStrike">
              <a:latin typeface="Arial"/>
            </a:endParaRPr>
          </a:p>
        </p:txBody>
      </p:sp>
      <p:pic>
        <p:nvPicPr>
          <p:cNvPr id="223" name="Picture 9" descr=""/>
          <p:cNvPicPr/>
          <p:nvPr/>
        </p:nvPicPr>
        <p:blipFill>
          <a:blip r:embed="rId5"/>
          <a:stretch/>
        </p:blipFill>
        <p:spPr>
          <a:xfrm>
            <a:off x="1547640" y="5330880"/>
            <a:ext cx="5724360" cy="354960"/>
          </a:xfrm>
          <a:prstGeom prst="rect">
            <a:avLst/>
          </a:prstGeom>
          <a:ln w="0">
            <a:noFill/>
          </a:ln>
        </p:spPr>
      </p:pic>
      <p:pic>
        <p:nvPicPr>
          <p:cNvPr id="224" name="Picture 11" descr=""/>
          <p:cNvPicPr/>
          <p:nvPr/>
        </p:nvPicPr>
        <p:blipFill>
          <a:blip r:embed="rId6"/>
          <a:stretch/>
        </p:blipFill>
        <p:spPr>
          <a:xfrm>
            <a:off x="1486080" y="5733000"/>
            <a:ext cx="5245200" cy="675000"/>
          </a:xfrm>
          <a:prstGeom prst="rect">
            <a:avLst/>
          </a:prstGeom>
          <a:ln w="0">
            <a:noFill/>
          </a:ln>
        </p:spPr>
      </p:pic>
      <p:sp>
        <p:nvSpPr>
          <p:cNvPr id="225" name=""/>
          <p:cNvSpPr txBox="1"/>
          <p:nvPr/>
        </p:nvSpPr>
        <p:spPr>
          <a:xfrm>
            <a:off x="1476000" y="4819320"/>
            <a:ext cx="4608000" cy="602280"/>
          </a:xfrm>
          <a:prstGeom prst="rect">
            <a:avLst/>
          </a:prstGeom>
          <a:noFill/>
          <a:ln w="0">
            <a:noFill/>
          </a:ln>
        </p:spPr>
        <p:txBody>
          <a:bodyPr lIns="90000" rIns="90000" tIns="45000" bIns="45000" anchor="t">
            <a:noAutofit/>
          </a:bodyPr>
          <a:p>
            <a:r>
              <a:rPr b="0" lang="en-GB" sz="1800" spc="-1" strike="noStrike">
                <a:latin typeface="Arial"/>
              </a:rPr>
              <a:t>Reducing chromaticity using sextupoles</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2" name="PlaceHolder 1"/>
          <p:cNvSpPr>
            <a:spLocks noGrp="1"/>
          </p:cNvSpPr>
          <p:nvPr>
            <p:ph type="title"/>
          </p:nvPr>
        </p:nvSpPr>
        <p:spPr>
          <a:xfrm>
            <a:off x="8610480" y="380880"/>
            <a:ext cx="533160" cy="5866920"/>
          </a:xfrm>
          <a:prstGeom prst="rect">
            <a:avLst/>
          </a:prstGeom>
          <a:noFill/>
          <a:ln w="0">
            <a:noFill/>
          </a:ln>
        </p:spPr>
        <p:txBody>
          <a:bodyPr lIns="90000" rIns="90000" tIns="45000" bIns="45000" anchor="ctr" anchorCtr="1">
            <a:normAutofit/>
          </a:bodyPr>
          <a:p>
            <a:endParaRPr b="0" lang="en-GB" sz="1800" spc="-1" strike="noStrike">
              <a:solidFill>
                <a:srgbClr val="000000"/>
              </a:solidFill>
              <a:latin typeface="Calibri"/>
            </a:endParaRPr>
          </a:p>
        </p:txBody>
      </p:sp>
      <p:sp>
        <p:nvSpPr>
          <p:cNvPr id="693" name="PlaceHolder 2"/>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The spectrum of bending radiation</a:t>
            </a:r>
            <a:endParaRPr b="0" lang="en-GB" sz="1600" spc="-1" strike="noStrike">
              <a:solidFill>
                <a:srgbClr val="000000"/>
              </a:solidFill>
              <a:latin typeface="Calibri"/>
            </a:endParaRPr>
          </a:p>
        </p:txBody>
      </p:sp>
      <p:pic>
        <p:nvPicPr>
          <p:cNvPr id="694" name="Picture 4_1" descr=""/>
          <p:cNvPicPr/>
          <p:nvPr/>
        </p:nvPicPr>
        <p:blipFill>
          <a:blip r:embed="rId1"/>
          <a:stretch/>
        </p:blipFill>
        <p:spPr>
          <a:xfrm>
            <a:off x="779760" y="3217320"/>
            <a:ext cx="4236480" cy="3252960"/>
          </a:xfrm>
          <a:prstGeom prst="rect">
            <a:avLst/>
          </a:prstGeom>
          <a:ln w="0">
            <a:noFill/>
          </a:ln>
        </p:spPr>
      </p:pic>
      <p:sp>
        <p:nvSpPr>
          <p:cNvPr id="695" name="TextBox 6_4"/>
          <p:cNvSpPr/>
          <p:nvPr/>
        </p:nvSpPr>
        <p:spPr>
          <a:xfrm>
            <a:off x="349200" y="1439280"/>
            <a:ext cx="8794440" cy="19191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000" spc="-1" strike="noStrike">
                <a:solidFill>
                  <a:srgbClr val="000000"/>
                </a:solidFill>
                <a:latin typeface="Calibri"/>
              </a:rPr>
              <a:t>A fixed observer sees a very short EM pulse of photons as the circulating electron bunch passes them turn after turn.</a:t>
            </a: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r>
              <a:rPr b="0" lang="en-GB" sz="2000" spc="-1" strike="noStrike">
                <a:solidFill>
                  <a:srgbClr val="000000"/>
                </a:solidFill>
                <a:latin typeface="Calibri"/>
              </a:rPr>
              <a:t>This gives a broad photon frequency spectrum characterised by the “critical energy”, which divides the spectrum into two regions of equal power.</a:t>
            </a:r>
            <a:endParaRPr b="0" lang="en-GB" sz="2000" spc="-1" strike="noStrike">
              <a:latin typeface="Arial"/>
            </a:endParaRPr>
          </a:p>
        </p:txBody>
      </p:sp>
      <p:sp>
        <p:nvSpPr>
          <p:cNvPr id="696" name="TextBox 7_5"/>
          <p:cNvSpPr/>
          <p:nvPr/>
        </p:nvSpPr>
        <p:spPr>
          <a:xfrm>
            <a:off x="5084280" y="3570840"/>
            <a:ext cx="3508920" cy="19191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000" spc="-1" strike="noStrike">
                <a:solidFill>
                  <a:srgbClr val="000000"/>
                </a:solidFill>
                <a:latin typeface="Calibri"/>
              </a:rPr>
              <a:t>The plot shows the spectrum for an electron beam of energy 5 GeV passing through a dipole of bend radius 12.2 m but the shape is universal.</a:t>
            </a:r>
            <a:endParaRPr b="0" lang="en-GB" sz="2000" spc="-1" strike="noStrike">
              <a:latin typeface="Arial"/>
            </a:endParaRPr>
          </a:p>
        </p:txBody>
      </p:sp>
      <p:pic>
        <p:nvPicPr>
          <p:cNvPr id="697" name="" descr=""/>
          <p:cNvPicPr/>
          <p:nvPr/>
        </p:nvPicPr>
        <p:blipFill>
          <a:blip r:embed="rId2"/>
          <a:stretch/>
        </p:blipFill>
        <p:spPr>
          <a:xfrm>
            <a:off x="5616000" y="5508000"/>
            <a:ext cx="2504160" cy="942480"/>
          </a:xfrm>
          <a:prstGeom prst="rect">
            <a:avLst/>
          </a:prstGeom>
          <a:ln w="0">
            <a:noFill/>
          </a:ln>
        </p:spPr>
      </p:pic>
      <p:sp>
        <p:nvSpPr>
          <p:cNvPr id="698" name=""/>
          <p:cNvSpPr/>
          <p:nvPr/>
        </p:nvSpPr>
        <p:spPr>
          <a:xfrm flipV="1">
            <a:off x="3456000" y="4032000"/>
            <a:ext cx="0" cy="1944000"/>
          </a:xfrm>
          <a:prstGeom prst="line">
            <a:avLst/>
          </a:prstGeom>
          <a:ln w="0">
            <a:solidFill>
              <a:srgbClr val="ed1c24"/>
            </a:solidFill>
          </a:ln>
        </p:spPr>
        <p:style>
          <a:lnRef idx="0"/>
          <a:fillRef idx="0"/>
          <a:effectRef idx="0"/>
          <a:fontRef idx="minor"/>
        </p:style>
      </p:sp>
      <p:sp>
        <p:nvSpPr>
          <p:cNvPr id="699" name=""/>
          <p:cNvSpPr txBox="1"/>
          <p:nvPr/>
        </p:nvSpPr>
        <p:spPr>
          <a:xfrm>
            <a:off x="288000" y="6480000"/>
            <a:ext cx="3960000" cy="378000"/>
          </a:xfrm>
          <a:prstGeom prst="rect">
            <a:avLst/>
          </a:prstGeom>
          <a:noFill/>
          <a:ln w="0">
            <a:solidFill>
              <a:srgbClr val="000000"/>
            </a:solidFill>
          </a:ln>
        </p:spPr>
        <p:txBody>
          <a:bodyPr lIns="90000" rIns="90000" tIns="45000" bIns="45000" anchor="t">
            <a:noAutofit/>
          </a:bodyPr>
          <a:p>
            <a:r>
              <a:rPr b="0" lang="en-GB" sz="1500" spc="-1" strike="noStrike">
                <a:latin typeface="Arial"/>
              </a:rPr>
              <a:t>The Physics of Accelerator Physics, K. Wille</a:t>
            </a:r>
            <a:endParaRPr b="0" lang="en-GB" sz="1500" spc="-1" strike="noStrike">
              <a:latin typeface="Arial"/>
            </a:endParaRPr>
          </a:p>
        </p:txBody>
      </p:sp>
    </p:spTree>
  </p:cSld>
  <mc:AlternateContent>
    <mc:Choice Requires="p14">
      <p:transition spd="slow" p14:dur="2000"/>
    </mc:Choice>
    <mc:Fallback>
      <p:transition spd="slow"/>
    </mc:Fallback>
  </mc:AlternateContent>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0" name="PlaceHolder 1"/>
          <p:cNvSpPr>
            <a:spLocks noGrp="1"/>
          </p:cNvSpPr>
          <p:nvPr>
            <p:ph type="title"/>
          </p:nvPr>
        </p:nvSpPr>
        <p:spPr>
          <a:xfrm>
            <a:off x="8610480" y="380880"/>
            <a:ext cx="533160" cy="5866920"/>
          </a:xfrm>
          <a:prstGeom prst="rect">
            <a:avLst/>
          </a:prstGeom>
          <a:noFill/>
          <a:ln w="0">
            <a:noFill/>
          </a:ln>
        </p:spPr>
        <p:txBody>
          <a:bodyPr lIns="90000" rIns="90000" tIns="45000" bIns="45000" anchor="ctr" anchorCtr="1">
            <a:normAutofit/>
          </a:bodyPr>
          <a:p>
            <a:endParaRPr b="0" lang="en-GB" sz="1800" spc="-1" strike="noStrike">
              <a:solidFill>
                <a:srgbClr val="000000"/>
              </a:solidFill>
              <a:latin typeface="Calibri"/>
            </a:endParaRPr>
          </a:p>
        </p:txBody>
      </p:sp>
      <p:sp>
        <p:nvSpPr>
          <p:cNvPr id="701" name="PlaceHolder 2"/>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Larmor’s formula</a:t>
            </a:r>
            <a:endParaRPr b="0" lang="en-GB" sz="1600" spc="-1" strike="noStrike">
              <a:solidFill>
                <a:srgbClr val="000000"/>
              </a:solidFill>
              <a:latin typeface="Calibri"/>
            </a:endParaRPr>
          </a:p>
        </p:txBody>
      </p:sp>
      <p:sp>
        <p:nvSpPr>
          <p:cNvPr id="702" name="TextBox 8"/>
          <p:cNvSpPr/>
          <p:nvPr/>
        </p:nvSpPr>
        <p:spPr>
          <a:xfrm>
            <a:off x="611640" y="1124640"/>
            <a:ext cx="7767720" cy="10051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000" spc="-1" strike="noStrike">
                <a:solidFill>
                  <a:srgbClr val="000000"/>
                </a:solidFill>
                <a:latin typeface="Calibri"/>
              </a:rPr>
              <a:t>To calculate the SR power in colliders, we’ll jump from the retarded potentials to the relativistic version of Larmor’s formula, giving the power emitted by a charged particle</a:t>
            </a:r>
            <a:endParaRPr b="0" lang="en-GB" sz="2000" spc="-1" strike="noStrike">
              <a:latin typeface="Arial"/>
            </a:endParaRPr>
          </a:p>
        </p:txBody>
      </p:sp>
      <p:sp>
        <p:nvSpPr>
          <p:cNvPr id="703" name="TextBox 9"/>
          <p:cNvSpPr/>
          <p:nvPr/>
        </p:nvSpPr>
        <p:spPr>
          <a:xfrm>
            <a:off x="956880" y="3412080"/>
            <a:ext cx="7767720" cy="161424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000" spc="-1" strike="noStrike">
                <a:solidFill>
                  <a:srgbClr val="000000"/>
                </a:solidFill>
                <a:latin typeface="Calibri"/>
              </a:rPr>
              <a:t>This tells us that power is emitted in the form of SR if the momentum of the charged particle changes or its total energy changes.  </a:t>
            </a: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r>
              <a:rPr b="0" lang="en-GB" sz="2000" spc="-1" strike="noStrike">
                <a:solidFill>
                  <a:srgbClr val="000000"/>
                </a:solidFill>
                <a:latin typeface="Calibri"/>
              </a:rPr>
              <a:t>We’ll deal with two limiting cases:</a:t>
            </a:r>
            <a:endParaRPr b="0" lang="en-GB" sz="2000" spc="-1" strike="noStrike">
              <a:latin typeface="Arial"/>
            </a:endParaRPr>
          </a:p>
        </p:txBody>
      </p:sp>
      <p:sp>
        <p:nvSpPr>
          <p:cNvPr id="704" name="TextBox 10"/>
          <p:cNvSpPr/>
          <p:nvPr/>
        </p:nvSpPr>
        <p:spPr>
          <a:xfrm>
            <a:off x="5184000" y="5325480"/>
            <a:ext cx="2054520" cy="7002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000" spc="-1" strike="noStrike">
                <a:solidFill>
                  <a:srgbClr val="000000"/>
                </a:solidFill>
                <a:latin typeface="Calibri"/>
              </a:rPr>
              <a:t>Circular acceleration</a:t>
            </a:r>
            <a:endParaRPr b="0" lang="en-GB" sz="2000" spc="-1" strike="noStrike">
              <a:latin typeface="Arial"/>
            </a:endParaRPr>
          </a:p>
        </p:txBody>
      </p:sp>
      <p:sp>
        <p:nvSpPr>
          <p:cNvPr id="705" name="TextBox 11"/>
          <p:cNvSpPr/>
          <p:nvPr/>
        </p:nvSpPr>
        <p:spPr>
          <a:xfrm>
            <a:off x="792000" y="5365800"/>
            <a:ext cx="1792080" cy="7002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000" spc="-1" strike="noStrike">
                <a:solidFill>
                  <a:srgbClr val="000000"/>
                </a:solidFill>
                <a:latin typeface="Calibri"/>
              </a:rPr>
              <a:t>Linear</a:t>
            </a:r>
            <a:endParaRPr b="0" lang="en-GB" sz="2000" spc="-1" strike="noStrike">
              <a:latin typeface="Arial"/>
            </a:endParaRPr>
          </a:p>
          <a:p>
            <a:pPr>
              <a:lnSpc>
                <a:spcPct val="100000"/>
              </a:lnSpc>
              <a:buNone/>
            </a:pPr>
            <a:r>
              <a:rPr b="0" lang="en-GB" sz="2000" spc="-1" strike="noStrike">
                <a:solidFill>
                  <a:srgbClr val="000000"/>
                </a:solidFill>
                <a:latin typeface="Calibri"/>
              </a:rPr>
              <a:t>acceleration</a:t>
            </a:r>
            <a:endParaRPr b="0" lang="en-GB" sz="2000" spc="-1" strike="noStrike">
              <a:latin typeface="Arial"/>
            </a:endParaRPr>
          </a:p>
        </p:txBody>
      </p:sp>
      <p:pic>
        <p:nvPicPr>
          <p:cNvPr id="706" name="" descr=""/>
          <p:cNvPicPr/>
          <p:nvPr/>
        </p:nvPicPr>
        <p:blipFill>
          <a:blip r:embed="rId1"/>
          <a:stretch/>
        </p:blipFill>
        <p:spPr>
          <a:xfrm>
            <a:off x="2736000" y="5250960"/>
            <a:ext cx="1224000" cy="872280"/>
          </a:xfrm>
          <a:prstGeom prst="rect">
            <a:avLst/>
          </a:prstGeom>
          <a:ln w="0">
            <a:noFill/>
          </a:ln>
        </p:spPr>
      </p:pic>
      <p:pic>
        <p:nvPicPr>
          <p:cNvPr id="707" name="" descr=""/>
          <p:cNvPicPr/>
          <p:nvPr/>
        </p:nvPicPr>
        <p:blipFill>
          <a:blip r:embed="rId2"/>
          <a:stretch/>
        </p:blipFill>
        <p:spPr>
          <a:xfrm>
            <a:off x="7128000" y="5184000"/>
            <a:ext cx="1312920" cy="909000"/>
          </a:xfrm>
          <a:prstGeom prst="rect">
            <a:avLst/>
          </a:prstGeom>
          <a:ln w="0">
            <a:noFill/>
          </a:ln>
        </p:spPr>
      </p:pic>
      <p:pic>
        <p:nvPicPr>
          <p:cNvPr id="708" name="" descr=""/>
          <p:cNvPicPr/>
          <p:nvPr/>
        </p:nvPicPr>
        <p:blipFill>
          <a:blip r:embed="rId3"/>
          <a:stretch/>
        </p:blipFill>
        <p:spPr>
          <a:xfrm>
            <a:off x="864000" y="2129760"/>
            <a:ext cx="5976000" cy="1252800"/>
          </a:xfrm>
          <a:prstGeom prst="rect">
            <a:avLst/>
          </a:prstGeom>
          <a:ln w="0">
            <a:noFill/>
          </a:ln>
        </p:spPr>
      </p:pic>
      <p:pic>
        <p:nvPicPr>
          <p:cNvPr id="709" name="" descr=""/>
          <p:cNvPicPr/>
          <p:nvPr/>
        </p:nvPicPr>
        <p:blipFill>
          <a:blip r:embed="rId4"/>
          <a:stretch/>
        </p:blipFill>
        <p:spPr>
          <a:xfrm>
            <a:off x="7056000" y="2538720"/>
            <a:ext cx="1532880" cy="485280"/>
          </a:xfrm>
          <a:prstGeom prst="rect">
            <a:avLst/>
          </a:prstGeom>
          <a:ln w="0">
            <a:noFill/>
          </a:ln>
        </p:spPr>
      </p:pic>
    </p:spTree>
  </p:cSld>
  <mc:AlternateContent>
    <mc:Choice Requires="p14">
      <p:transition spd="slow" p14:dur="2000"/>
    </mc:Choice>
    <mc:Fallback>
      <p:transition spd="slow"/>
    </mc:Fallback>
  </mc:AlternateContent>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0" name="PlaceHolder 1"/>
          <p:cNvSpPr>
            <a:spLocks noGrp="1"/>
          </p:cNvSpPr>
          <p:nvPr>
            <p:ph type="title"/>
          </p:nvPr>
        </p:nvSpPr>
        <p:spPr>
          <a:xfrm>
            <a:off x="8610480" y="380880"/>
            <a:ext cx="533160" cy="5866920"/>
          </a:xfrm>
          <a:prstGeom prst="rect">
            <a:avLst/>
          </a:prstGeom>
          <a:noFill/>
          <a:ln w="0">
            <a:noFill/>
          </a:ln>
        </p:spPr>
        <p:txBody>
          <a:bodyPr lIns="90000" rIns="90000" tIns="45000" bIns="45000" anchor="ctr" anchorCtr="1">
            <a:normAutofit/>
          </a:bodyPr>
          <a:p>
            <a:endParaRPr b="0" lang="en-GB" sz="1800" spc="-1" strike="noStrike">
              <a:solidFill>
                <a:srgbClr val="000000"/>
              </a:solidFill>
              <a:latin typeface="Calibri"/>
            </a:endParaRPr>
          </a:p>
        </p:txBody>
      </p:sp>
      <p:sp>
        <p:nvSpPr>
          <p:cNvPr id="711" name="PlaceHolder 2"/>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The linear case</a:t>
            </a:r>
            <a:endParaRPr b="0" lang="en-GB" sz="1600" spc="-1" strike="noStrike">
              <a:solidFill>
                <a:srgbClr val="000000"/>
              </a:solidFill>
              <a:latin typeface="Calibri"/>
            </a:endParaRPr>
          </a:p>
        </p:txBody>
      </p:sp>
      <p:sp>
        <p:nvSpPr>
          <p:cNvPr id="712" name="TextBox 5"/>
          <p:cNvSpPr/>
          <p:nvPr/>
        </p:nvSpPr>
        <p:spPr>
          <a:xfrm>
            <a:off x="683640" y="1412640"/>
            <a:ext cx="7767720" cy="13093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000" spc="-1" strike="noStrike">
                <a:solidFill>
                  <a:srgbClr val="000000"/>
                </a:solidFill>
                <a:latin typeface="Calibri"/>
              </a:rPr>
              <a:t>For the case in linear acceleration (linacs), the spatial energy gradient is often known, and a short calculation gives a formula for the power radiated from linearly-accelerating particles:</a:t>
            </a:r>
            <a:endParaRPr b="0" lang="en-GB" sz="2000" spc="-1" strike="noStrike">
              <a:latin typeface="Arial"/>
            </a:endParaRPr>
          </a:p>
        </p:txBody>
      </p:sp>
      <p:sp>
        <p:nvSpPr>
          <p:cNvPr id="713" name="TextBox 6"/>
          <p:cNvSpPr/>
          <p:nvPr/>
        </p:nvSpPr>
        <p:spPr>
          <a:xfrm>
            <a:off x="360000" y="4029120"/>
            <a:ext cx="8640000" cy="16560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000" spc="-1" strike="noStrike">
                <a:solidFill>
                  <a:srgbClr val="000000"/>
                </a:solidFill>
                <a:latin typeface="Calibri"/>
              </a:rPr>
              <a:t>Even a high field gradient such as dE/dx=35 MeV / m gives P</a:t>
            </a:r>
            <a:r>
              <a:rPr b="0" lang="en-GB" sz="2000" spc="-1" strike="noStrike" baseline="-25000">
                <a:solidFill>
                  <a:srgbClr val="000000"/>
                </a:solidFill>
                <a:latin typeface="Calibri"/>
              </a:rPr>
              <a:t>s</a:t>
            </a:r>
            <a:r>
              <a:rPr b="0" lang="en-GB" sz="2000" spc="-1" strike="noStrike">
                <a:solidFill>
                  <a:srgbClr val="000000"/>
                </a:solidFill>
                <a:latin typeface="Calibri"/>
              </a:rPr>
              <a:t> around 10</a:t>
            </a:r>
            <a:r>
              <a:rPr b="0" lang="en-GB" sz="2000" spc="-1" strike="noStrike" baseline="33000">
                <a:solidFill>
                  <a:srgbClr val="000000"/>
                </a:solidFill>
                <a:latin typeface="Calibri"/>
              </a:rPr>
              <a:t>-16</a:t>
            </a:r>
            <a:r>
              <a:rPr b="0" lang="en-GB" sz="2000" spc="-1" strike="noStrike">
                <a:solidFill>
                  <a:srgbClr val="000000"/>
                </a:solidFill>
                <a:latin typeface="Calibri"/>
              </a:rPr>
              <a:t> W (for electrons).</a:t>
            </a: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r>
              <a:rPr b="0" lang="en-GB" sz="2000" spc="-1" strike="noStrike">
                <a:solidFill>
                  <a:srgbClr val="000000"/>
                </a:solidFill>
                <a:latin typeface="Calibri"/>
              </a:rPr>
              <a:t>For ultra-relativistic particles we can generally neglect this effect. </a:t>
            </a:r>
            <a:endParaRPr b="0" lang="en-GB" sz="2000" spc="-1" strike="noStrike">
              <a:latin typeface="Arial"/>
            </a:endParaRPr>
          </a:p>
          <a:p>
            <a:pPr>
              <a:lnSpc>
                <a:spcPct val="100000"/>
              </a:lnSpc>
              <a:buNone/>
            </a:pPr>
            <a:endParaRPr b="0" lang="en-GB" sz="2000" spc="-1" strike="noStrike">
              <a:latin typeface="Arial"/>
            </a:endParaRPr>
          </a:p>
        </p:txBody>
      </p:sp>
      <p:pic>
        <p:nvPicPr>
          <p:cNvPr id="714" name="" descr=""/>
          <p:cNvPicPr/>
          <p:nvPr/>
        </p:nvPicPr>
        <p:blipFill>
          <a:blip r:embed="rId1"/>
          <a:stretch/>
        </p:blipFill>
        <p:spPr>
          <a:xfrm>
            <a:off x="2520000" y="2854080"/>
            <a:ext cx="4150440" cy="1175040"/>
          </a:xfrm>
          <a:prstGeom prst="rect">
            <a:avLst/>
          </a:prstGeom>
          <a:ln w="0">
            <a:noFill/>
          </a:ln>
        </p:spPr>
      </p:pic>
    </p:spTree>
  </p:cSld>
  <mc:AlternateContent>
    <mc:Choice Requires="p14">
      <p:transition spd="slow" p14:dur="2000"/>
    </mc:Choice>
    <mc:Fallback>
      <p:transition spd="slow"/>
    </mc:Fallback>
  </mc:AlternateContent>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5"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The circular case</a:t>
            </a:r>
            <a:endParaRPr b="0" lang="en-GB" sz="1600" spc="-1" strike="noStrike">
              <a:solidFill>
                <a:srgbClr val="000000"/>
              </a:solidFill>
              <a:latin typeface="Calibri"/>
            </a:endParaRPr>
          </a:p>
        </p:txBody>
      </p:sp>
      <p:sp>
        <p:nvSpPr>
          <p:cNvPr id="716" name="TextBox 6"/>
          <p:cNvSpPr/>
          <p:nvPr/>
        </p:nvSpPr>
        <p:spPr>
          <a:xfrm>
            <a:off x="395640" y="1052640"/>
            <a:ext cx="7767720" cy="7002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000" spc="-1" strike="noStrike">
                <a:solidFill>
                  <a:srgbClr val="000000"/>
                </a:solidFill>
                <a:latin typeface="Calibri"/>
              </a:rPr>
              <a:t>Assume the motion is circular and the total energy stays the same. Larmor’s formula becomes</a:t>
            </a:r>
            <a:endParaRPr b="0" lang="en-GB" sz="2000" spc="-1" strike="noStrike">
              <a:latin typeface="Arial"/>
            </a:endParaRPr>
          </a:p>
        </p:txBody>
      </p:sp>
      <p:sp>
        <p:nvSpPr>
          <p:cNvPr id="717" name="TextBox 7"/>
          <p:cNvSpPr/>
          <p:nvPr/>
        </p:nvSpPr>
        <p:spPr>
          <a:xfrm>
            <a:off x="399600" y="2919600"/>
            <a:ext cx="8024400" cy="10044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000" spc="-1" strike="noStrike">
                <a:solidFill>
                  <a:srgbClr val="000000"/>
                </a:solidFill>
                <a:latin typeface="Calibri"/>
              </a:rPr>
              <a:t>This can be written in terms of the energy of the particle E (for a relativistic particle) and the bending radius of the motion R</a:t>
            </a:r>
            <a:endParaRPr b="0" lang="en-GB" sz="2000" spc="-1" strike="noStrike">
              <a:latin typeface="Arial"/>
            </a:endParaRPr>
          </a:p>
        </p:txBody>
      </p:sp>
      <p:sp>
        <p:nvSpPr>
          <p:cNvPr id="718" name="TextBox 8"/>
          <p:cNvSpPr/>
          <p:nvPr/>
        </p:nvSpPr>
        <p:spPr>
          <a:xfrm>
            <a:off x="399600" y="4348440"/>
            <a:ext cx="7767720" cy="13093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000" spc="-1" strike="noStrike">
                <a:solidFill>
                  <a:srgbClr val="000000"/>
                </a:solidFill>
                <a:latin typeface="Calibri"/>
              </a:rPr>
              <a:t>This formula was found by Lienard. Note it depends on the fourth power of the particle energy and the second power of the radius.</a:t>
            </a:r>
            <a:endParaRPr b="0" lang="en-GB" sz="2000" spc="-1" strike="noStrike">
              <a:latin typeface="Arial"/>
            </a:endParaRPr>
          </a:p>
          <a:p>
            <a:pPr>
              <a:lnSpc>
                <a:spcPct val="100000"/>
              </a:lnSpc>
              <a:buNone/>
            </a:pPr>
            <a:r>
              <a:rPr b="0" lang="en-GB" sz="2000" spc="-1" strike="noStrike">
                <a:solidFill>
                  <a:srgbClr val="000000"/>
                </a:solidFill>
                <a:latin typeface="Calibri"/>
              </a:rPr>
              <a:t>Comparing electrons to protons</a:t>
            </a:r>
            <a:endParaRPr b="0" lang="en-GB" sz="2000" spc="-1" strike="noStrike">
              <a:latin typeface="Arial"/>
            </a:endParaRPr>
          </a:p>
        </p:txBody>
      </p:sp>
      <p:sp>
        <p:nvSpPr>
          <p:cNvPr id="719" name="TextBox 10"/>
          <p:cNvSpPr/>
          <p:nvPr/>
        </p:nvSpPr>
        <p:spPr>
          <a:xfrm>
            <a:off x="5018040" y="5974920"/>
            <a:ext cx="3261960" cy="5770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600" spc="-1" strike="noStrike">
                <a:solidFill>
                  <a:srgbClr val="ff0000"/>
                </a:solidFill>
                <a:latin typeface="Calibri"/>
              </a:rPr>
              <a:t>i.e. SR much more important in electron machines</a:t>
            </a:r>
            <a:endParaRPr b="0" lang="en-GB" sz="1600" spc="-1" strike="noStrike">
              <a:latin typeface="Arial"/>
            </a:endParaRPr>
          </a:p>
        </p:txBody>
      </p:sp>
      <p:pic>
        <p:nvPicPr>
          <p:cNvPr id="720" name="" descr=""/>
          <p:cNvPicPr/>
          <p:nvPr/>
        </p:nvPicPr>
        <p:blipFill>
          <a:blip r:embed="rId1"/>
          <a:stretch/>
        </p:blipFill>
        <p:spPr>
          <a:xfrm>
            <a:off x="144000" y="1894320"/>
            <a:ext cx="4970880" cy="913680"/>
          </a:xfrm>
          <a:prstGeom prst="rect">
            <a:avLst/>
          </a:prstGeom>
          <a:ln w="0">
            <a:noFill/>
          </a:ln>
        </p:spPr>
      </p:pic>
      <p:pic>
        <p:nvPicPr>
          <p:cNvPr id="721" name="" descr=""/>
          <p:cNvPicPr/>
          <p:nvPr/>
        </p:nvPicPr>
        <p:blipFill>
          <a:blip r:embed="rId2"/>
          <a:stretch/>
        </p:blipFill>
        <p:spPr>
          <a:xfrm>
            <a:off x="5344200" y="1908000"/>
            <a:ext cx="3151800" cy="856440"/>
          </a:xfrm>
          <a:prstGeom prst="rect">
            <a:avLst/>
          </a:prstGeom>
          <a:ln w="0">
            <a:noFill/>
          </a:ln>
        </p:spPr>
      </p:pic>
      <p:pic>
        <p:nvPicPr>
          <p:cNvPr id="722" name="" descr=""/>
          <p:cNvPicPr/>
          <p:nvPr/>
        </p:nvPicPr>
        <p:blipFill>
          <a:blip r:embed="rId3"/>
          <a:stretch/>
        </p:blipFill>
        <p:spPr>
          <a:xfrm>
            <a:off x="2628720" y="3661920"/>
            <a:ext cx="2532960" cy="732960"/>
          </a:xfrm>
          <a:prstGeom prst="rect">
            <a:avLst/>
          </a:prstGeom>
          <a:ln w="0">
            <a:noFill/>
          </a:ln>
        </p:spPr>
      </p:pic>
      <p:pic>
        <p:nvPicPr>
          <p:cNvPr id="723" name="" descr=""/>
          <p:cNvPicPr/>
          <p:nvPr/>
        </p:nvPicPr>
        <p:blipFill>
          <a:blip r:embed="rId4"/>
          <a:stretch/>
        </p:blipFill>
        <p:spPr>
          <a:xfrm>
            <a:off x="1080000" y="5760000"/>
            <a:ext cx="3685320" cy="761400"/>
          </a:xfrm>
          <a:prstGeom prst="rect">
            <a:avLst/>
          </a:prstGeom>
          <a:ln w="0">
            <a:noFill/>
          </a:ln>
        </p:spPr>
      </p:pic>
      <p:sp>
        <p:nvSpPr>
          <p:cNvPr id="724" name=""/>
          <p:cNvSpPr/>
          <p:nvPr/>
        </p:nvSpPr>
        <p:spPr>
          <a:xfrm flipV="1">
            <a:off x="3960000" y="1872000"/>
            <a:ext cx="1008000" cy="1047600"/>
          </a:xfrm>
          <a:prstGeom prst="line">
            <a:avLst/>
          </a:prstGeom>
          <a:ln w="0">
            <a:solidFill>
              <a:srgbClr val="ed1c24"/>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5"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The circular case</a:t>
            </a:r>
            <a:endParaRPr b="0" lang="en-GB" sz="1600" spc="-1" strike="noStrike">
              <a:solidFill>
                <a:srgbClr val="000000"/>
              </a:solidFill>
              <a:latin typeface="Calibri"/>
            </a:endParaRPr>
          </a:p>
        </p:txBody>
      </p:sp>
      <p:sp>
        <p:nvSpPr>
          <p:cNvPr id="726" name="TextBox 6_5"/>
          <p:cNvSpPr/>
          <p:nvPr/>
        </p:nvSpPr>
        <p:spPr>
          <a:xfrm>
            <a:off x="395640" y="1052640"/>
            <a:ext cx="7767720" cy="7002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000" spc="-1" strike="noStrike">
                <a:solidFill>
                  <a:srgbClr val="000000"/>
                </a:solidFill>
                <a:latin typeface="Calibri"/>
              </a:rPr>
              <a:t>Assume the motion is circular and the total energy stays the same. Larmor’s formula becomes</a:t>
            </a:r>
            <a:endParaRPr b="0" lang="en-GB" sz="2000" spc="-1" strike="noStrike">
              <a:latin typeface="Arial"/>
            </a:endParaRPr>
          </a:p>
        </p:txBody>
      </p:sp>
      <p:sp>
        <p:nvSpPr>
          <p:cNvPr id="727" name="TextBox 7_6"/>
          <p:cNvSpPr/>
          <p:nvPr/>
        </p:nvSpPr>
        <p:spPr>
          <a:xfrm>
            <a:off x="399600" y="2919600"/>
            <a:ext cx="8024400" cy="10044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000" spc="-1" strike="noStrike">
                <a:solidFill>
                  <a:srgbClr val="000000"/>
                </a:solidFill>
                <a:latin typeface="Calibri"/>
              </a:rPr>
              <a:t>This can be written in terms of the energy of the particle E (for a relativistic particle) and the bending radius of the motion R</a:t>
            </a:r>
            <a:endParaRPr b="0" lang="en-GB" sz="2000" spc="-1" strike="noStrike">
              <a:latin typeface="Arial"/>
            </a:endParaRPr>
          </a:p>
        </p:txBody>
      </p:sp>
      <p:sp>
        <p:nvSpPr>
          <p:cNvPr id="728" name="TextBox 8_5"/>
          <p:cNvSpPr/>
          <p:nvPr/>
        </p:nvSpPr>
        <p:spPr>
          <a:xfrm>
            <a:off x="399600" y="4348440"/>
            <a:ext cx="7767720" cy="13093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000" spc="-1" strike="noStrike">
                <a:solidFill>
                  <a:srgbClr val="000000"/>
                </a:solidFill>
                <a:latin typeface="Calibri"/>
              </a:rPr>
              <a:t>This formula was found by Lienard. Note it depends on the fourth power of the particle energy and the second power of the radius.</a:t>
            </a:r>
            <a:endParaRPr b="0" lang="en-GB" sz="2000" spc="-1" strike="noStrike">
              <a:latin typeface="Arial"/>
            </a:endParaRPr>
          </a:p>
          <a:p>
            <a:pPr>
              <a:lnSpc>
                <a:spcPct val="100000"/>
              </a:lnSpc>
              <a:buNone/>
            </a:pPr>
            <a:r>
              <a:rPr b="0" lang="en-GB" sz="2000" spc="-1" strike="noStrike">
                <a:solidFill>
                  <a:srgbClr val="000000"/>
                </a:solidFill>
                <a:latin typeface="Calibri"/>
              </a:rPr>
              <a:t>Comparing electrons to protons</a:t>
            </a:r>
            <a:endParaRPr b="0" lang="en-GB" sz="2000" spc="-1" strike="noStrike">
              <a:latin typeface="Arial"/>
            </a:endParaRPr>
          </a:p>
        </p:txBody>
      </p:sp>
      <p:sp>
        <p:nvSpPr>
          <p:cNvPr id="729" name="TextBox 10_4"/>
          <p:cNvSpPr/>
          <p:nvPr/>
        </p:nvSpPr>
        <p:spPr>
          <a:xfrm>
            <a:off x="5018040" y="5974920"/>
            <a:ext cx="3261960" cy="5770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600" spc="-1" strike="noStrike">
                <a:solidFill>
                  <a:srgbClr val="ff0000"/>
                </a:solidFill>
                <a:latin typeface="Calibri"/>
              </a:rPr>
              <a:t>i.e. SR much more important in electron machines</a:t>
            </a:r>
            <a:endParaRPr b="0" lang="en-GB" sz="1600" spc="-1" strike="noStrike">
              <a:latin typeface="Arial"/>
            </a:endParaRPr>
          </a:p>
        </p:txBody>
      </p:sp>
      <p:pic>
        <p:nvPicPr>
          <p:cNvPr id="730" name="" descr=""/>
          <p:cNvPicPr/>
          <p:nvPr/>
        </p:nvPicPr>
        <p:blipFill>
          <a:blip r:embed="rId1"/>
          <a:stretch/>
        </p:blipFill>
        <p:spPr>
          <a:xfrm>
            <a:off x="144000" y="1894320"/>
            <a:ext cx="4970880" cy="913680"/>
          </a:xfrm>
          <a:prstGeom prst="rect">
            <a:avLst/>
          </a:prstGeom>
          <a:ln w="0">
            <a:noFill/>
          </a:ln>
        </p:spPr>
      </p:pic>
      <p:pic>
        <p:nvPicPr>
          <p:cNvPr id="731" name="" descr=""/>
          <p:cNvPicPr/>
          <p:nvPr/>
        </p:nvPicPr>
        <p:blipFill>
          <a:blip r:embed="rId2"/>
          <a:stretch/>
        </p:blipFill>
        <p:spPr>
          <a:xfrm>
            <a:off x="5344200" y="1908000"/>
            <a:ext cx="3151800" cy="856440"/>
          </a:xfrm>
          <a:prstGeom prst="rect">
            <a:avLst/>
          </a:prstGeom>
          <a:ln w="0">
            <a:noFill/>
          </a:ln>
        </p:spPr>
      </p:pic>
      <p:pic>
        <p:nvPicPr>
          <p:cNvPr id="732" name="" descr=""/>
          <p:cNvPicPr/>
          <p:nvPr/>
        </p:nvPicPr>
        <p:blipFill>
          <a:blip r:embed="rId3"/>
          <a:stretch/>
        </p:blipFill>
        <p:spPr>
          <a:xfrm>
            <a:off x="2628720" y="3661920"/>
            <a:ext cx="2532960" cy="732960"/>
          </a:xfrm>
          <a:prstGeom prst="rect">
            <a:avLst/>
          </a:prstGeom>
          <a:ln w="0">
            <a:noFill/>
          </a:ln>
        </p:spPr>
      </p:pic>
      <p:pic>
        <p:nvPicPr>
          <p:cNvPr id="733" name="" descr=""/>
          <p:cNvPicPr/>
          <p:nvPr/>
        </p:nvPicPr>
        <p:blipFill>
          <a:blip r:embed="rId4"/>
          <a:stretch/>
        </p:blipFill>
        <p:spPr>
          <a:xfrm>
            <a:off x="1080000" y="5760000"/>
            <a:ext cx="3685320" cy="761400"/>
          </a:xfrm>
          <a:prstGeom prst="rect">
            <a:avLst/>
          </a:prstGeom>
          <a:ln w="0">
            <a:noFill/>
          </a:ln>
        </p:spPr>
      </p:pic>
      <p:sp>
        <p:nvSpPr>
          <p:cNvPr id="734" name=""/>
          <p:cNvSpPr/>
          <p:nvPr/>
        </p:nvSpPr>
        <p:spPr>
          <a:xfrm>
            <a:off x="6336720" y="1961640"/>
            <a:ext cx="360000" cy="414360"/>
          </a:xfrm>
          <a:prstGeom prst="ellipse">
            <a:avLst/>
          </a:prstGeom>
          <a:noFill/>
          <a:ln w="0">
            <a:solidFill>
              <a:srgbClr val="ed1c24"/>
            </a:solidFill>
          </a:ln>
        </p:spPr>
        <p:style>
          <a:lnRef idx="0"/>
          <a:fillRef idx="0"/>
          <a:effectRef idx="0"/>
          <a:fontRef idx="minor"/>
        </p:style>
      </p:sp>
      <p:sp>
        <p:nvSpPr>
          <p:cNvPr id="735" name=""/>
          <p:cNvSpPr/>
          <p:nvPr/>
        </p:nvSpPr>
        <p:spPr>
          <a:xfrm>
            <a:off x="7992720" y="2357640"/>
            <a:ext cx="360000" cy="414360"/>
          </a:xfrm>
          <a:prstGeom prst="ellipse">
            <a:avLst/>
          </a:prstGeom>
          <a:noFill/>
          <a:ln w="0">
            <a:solidFill>
              <a:srgbClr val="ed1c24"/>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6"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The circular case</a:t>
            </a:r>
            <a:endParaRPr b="0" lang="en-GB" sz="1600" spc="-1" strike="noStrike">
              <a:solidFill>
                <a:srgbClr val="000000"/>
              </a:solidFill>
              <a:latin typeface="Calibri"/>
            </a:endParaRPr>
          </a:p>
        </p:txBody>
      </p:sp>
      <p:sp>
        <p:nvSpPr>
          <p:cNvPr id="737" name="TextBox 6_6"/>
          <p:cNvSpPr/>
          <p:nvPr/>
        </p:nvSpPr>
        <p:spPr>
          <a:xfrm>
            <a:off x="395640" y="1052640"/>
            <a:ext cx="7767720" cy="7002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000" spc="-1" strike="noStrike">
                <a:solidFill>
                  <a:srgbClr val="000000"/>
                </a:solidFill>
                <a:latin typeface="Calibri"/>
              </a:rPr>
              <a:t>Assume the motion is circular and the total energy stays the same. Larmor’s formula becomes</a:t>
            </a:r>
            <a:endParaRPr b="0" lang="en-GB" sz="2000" spc="-1" strike="noStrike">
              <a:latin typeface="Arial"/>
            </a:endParaRPr>
          </a:p>
        </p:txBody>
      </p:sp>
      <p:sp>
        <p:nvSpPr>
          <p:cNvPr id="738" name="TextBox 7_7"/>
          <p:cNvSpPr/>
          <p:nvPr/>
        </p:nvSpPr>
        <p:spPr>
          <a:xfrm>
            <a:off x="399600" y="2919600"/>
            <a:ext cx="8024400" cy="10044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000" spc="-1" strike="noStrike">
                <a:solidFill>
                  <a:srgbClr val="000000"/>
                </a:solidFill>
                <a:latin typeface="Calibri"/>
              </a:rPr>
              <a:t>This can be written in terms of the energy of the particle E (for a relativistic particle) and the bending radius of the motion R</a:t>
            </a:r>
            <a:endParaRPr b="0" lang="en-GB" sz="2000" spc="-1" strike="noStrike">
              <a:latin typeface="Arial"/>
            </a:endParaRPr>
          </a:p>
        </p:txBody>
      </p:sp>
      <p:sp>
        <p:nvSpPr>
          <p:cNvPr id="739" name="TextBox 8_6"/>
          <p:cNvSpPr/>
          <p:nvPr/>
        </p:nvSpPr>
        <p:spPr>
          <a:xfrm>
            <a:off x="399600" y="4348440"/>
            <a:ext cx="7767720" cy="13093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000" spc="-1" strike="noStrike">
                <a:solidFill>
                  <a:srgbClr val="000000"/>
                </a:solidFill>
                <a:latin typeface="Calibri"/>
              </a:rPr>
              <a:t>This formula was found by Lienard. Note it depends on the fourth power of the particle energy and the second power of the radius.</a:t>
            </a:r>
            <a:endParaRPr b="0" lang="en-GB" sz="2000" spc="-1" strike="noStrike">
              <a:latin typeface="Arial"/>
            </a:endParaRPr>
          </a:p>
          <a:p>
            <a:pPr>
              <a:lnSpc>
                <a:spcPct val="100000"/>
              </a:lnSpc>
              <a:buNone/>
            </a:pPr>
            <a:r>
              <a:rPr b="0" lang="en-GB" sz="2000" spc="-1" strike="noStrike">
                <a:solidFill>
                  <a:srgbClr val="000000"/>
                </a:solidFill>
                <a:latin typeface="Calibri"/>
              </a:rPr>
              <a:t>Comparing electrons to protons</a:t>
            </a:r>
            <a:endParaRPr b="0" lang="en-GB" sz="2000" spc="-1" strike="noStrike">
              <a:latin typeface="Arial"/>
            </a:endParaRPr>
          </a:p>
        </p:txBody>
      </p:sp>
      <p:sp>
        <p:nvSpPr>
          <p:cNvPr id="740" name="TextBox 10_5"/>
          <p:cNvSpPr/>
          <p:nvPr/>
        </p:nvSpPr>
        <p:spPr>
          <a:xfrm>
            <a:off x="5018040" y="5974920"/>
            <a:ext cx="3261960" cy="5770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600" spc="-1" strike="noStrike">
                <a:solidFill>
                  <a:srgbClr val="ff0000"/>
                </a:solidFill>
                <a:latin typeface="Calibri"/>
              </a:rPr>
              <a:t>i.e. SR much more important in electron machines</a:t>
            </a:r>
            <a:endParaRPr b="0" lang="en-GB" sz="1600" spc="-1" strike="noStrike">
              <a:latin typeface="Arial"/>
            </a:endParaRPr>
          </a:p>
        </p:txBody>
      </p:sp>
      <p:pic>
        <p:nvPicPr>
          <p:cNvPr id="741" name="" descr=""/>
          <p:cNvPicPr/>
          <p:nvPr/>
        </p:nvPicPr>
        <p:blipFill>
          <a:blip r:embed="rId1"/>
          <a:stretch/>
        </p:blipFill>
        <p:spPr>
          <a:xfrm>
            <a:off x="144000" y="1894320"/>
            <a:ext cx="4970880" cy="913680"/>
          </a:xfrm>
          <a:prstGeom prst="rect">
            <a:avLst/>
          </a:prstGeom>
          <a:ln w="0">
            <a:noFill/>
          </a:ln>
        </p:spPr>
      </p:pic>
      <p:pic>
        <p:nvPicPr>
          <p:cNvPr id="742" name="" descr=""/>
          <p:cNvPicPr/>
          <p:nvPr/>
        </p:nvPicPr>
        <p:blipFill>
          <a:blip r:embed="rId2"/>
          <a:stretch/>
        </p:blipFill>
        <p:spPr>
          <a:xfrm>
            <a:off x="5344200" y="1908000"/>
            <a:ext cx="3151800" cy="856440"/>
          </a:xfrm>
          <a:prstGeom prst="rect">
            <a:avLst/>
          </a:prstGeom>
          <a:ln w="0">
            <a:noFill/>
          </a:ln>
        </p:spPr>
      </p:pic>
      <p:pic>
        <p:nvPicPr>
          <p:cNvPr id="743" name="" descr=""/>
          <p:cNvPicPr/>
          <p:nvPr/>
        </p:nvPicPr>
        <p:blipFill>
          <a:blip r:embed="rId3"/>
          <a:stretch/>
        </p:blipFill>
        <p:spPr>
          <a:xfrm>
            <a:off x="2628720" y="3661920"/>
            <a:ext cx="2532960" cy="732960"/>
          </a:xfrm>
          <a:prstGeom prst="rect">
            <a:avLst/>
          </a:prstGeom>
          <a:ln w="0">
            <a:noFill/>
          </a:ln>
        </p:spPr>
      </p:pic>
      <p:pic>
        <p:nvPicPr>
          <p:cNvPr id="744" name="" descr=""/>
          <p:cNvPicPr/>
          <p:nvPr/>
        </p:nvPicPr>
        <p:blipFill>
          <a:blip r:embed="rId4"/>
          <a:stretch/>
        </p:blipFill>
        <p:spPr>
          <a:xfrm>
            <a:off x="1080000" y="5760000"/>
            <a:ext cx="3685320" cy="761400"/>
          </a:xfrm>
          <a:prstGeom prst="rect">
            <a:avLst/>
          </a:prstGeom>
          <a:ln w="0">
            <a:noFill/>
          </a:ln>
        </p:spPr>
      </p:pic>
      <p:sp>
        <p:nvSpPr>
          <p:cNvPr id="745" name=""/>
          <p:cNvSpPr/>
          <p:nvPr/>
        </p:nvSpPr>
        <p:spPr>
          <a:xfrm>
            <a:off x="6336720" y="1961640"/>
            <a:ext cx="360000" cy="414360"/>
          </a:xfrm>
          <a:prstGeom prst="ellipse">
            <a:avLst/>
          </a:prstGeom>
          <a:noFill/>
          <a:ln w="0">
            <a:solidFill>
              <a:srgbClr val="ed1c24"/>
            </a:solidFill>
          </a:ln>
        </p:spPr>
        <p:style>
          <a:lnRef idx="0"/>
          <a:fillRef idx="0"/>
          <a:effectRef idx="0"/>
          <a:fontRef idx="minor"/>
        </p:style>
      </p:sp>
      <p:sp>
        <p:nvSpPr>
          <p:cNvPr id="746" name=""/>
          <p:cNvSpPr/>
          <p:nvPr/>
        </p:nvSpPr>
        <p:spPr>
          <a:xfrm>
            <a:off x="7992720" y="2357640"/>
            <a:ext cx="360000" cy="414360"/>
          </a:xfrm>
          <a:prstGeom prst="ellipse">
            <a:avLst/>
          </a:prstGeom>
          <a:noFill/>
          <a:ln w="0">
            <a:solidFill>
              <a:srgbClr val="ed1c24"/>
            </a:solidFill>
          </a:ln>
        </p:spPr>
        <p:style>
          <a:lnRef idx="0"/>
          <a:fillRef idx="0"/>
          <a:effectRef idx="0"/>
          <a:fontRef idx="minor"/>
        </p:style>
      </p:sp>
      <p:pic>
        <p:nvPicPr>
          <p:cNvPr id="747" name="" descr=""/>
          <p:cNvPicPr/>
          <p:nvPr/>
        </p:nvPicPr>
        <p:blipFill>
          <a:blip r:embed="rId5"/>
          <a:stretch/>
        </p:blipFill>
        <p:spPr>
          <a:xfrm>
            <a:off x="5690160" y="3580920"/>
            <a:ext cx="2877840" cy="811080"/>
          </a:xfrm>
          <a:prstGeom prst="rect">
            <a:avLst/>
          </a:prstGeom>
          <a:ln w="0">
            <a:noFill/>
          </a:ln>
        </p:spPr>
      </p:pic>
      <p:sp>
        <p:nvSpPr>
          <p:cNvPr id="748" name=""/>
          <p:cNvSpPr/>
          <p:nvPr/>
        </p:nvSpPr>
        <p:spPr>
          <a:xfrm>
            <a:off x="5690160" y="3544920"/>
            <a:ext cx="2949840" cy="883080"/>
          </a:xfrm>
          <a:prstGeom prst="rect">
            <a:avLst/>
          </a:prstGeom>
          <a:noFill/>
          <a:ln w="72000">
            <a:solidFill>
              <a:srgbClr val="ff33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9"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The circular case</a:t>
            </a:r>
            <a:endParaRPr b="0" lang="en-GB" sz="1600" spc="-1" strike="noStrike">
              <a:solidFill>
                <a:srgbClr val="000000"/>
              </a:solidFill>
              <a:latin typeface="Calibri"/>
            </a:endParaRPr>
          </a:p>
        </p:txBody>
      </p:sp>
      <p:sp>
        <p:nvSpPr>
          <p:cNvPr id="750" name="TextBox 6_7"/>
          <p:cNvSpPr/>
          <p:nvPr/>
        </p:nvSpPr>
        <p:spPr>
          <a:xfrm>
            <a:off x="395640" y="1052640"/>
            <a:ext cx="7767720" cy="7002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000" spc="-1" strike="noStrike">
                <a:solidFill>
                  <a:srgbClr val="000000"/>
                </a:solidFill>
                <a:latin typeface="Calibri"/>
              </a:rPr>
              <a:t>Assume the motion is circular and the total energy stays the same. Larmor’s formula becomes</a:t>
            </a:r>
            <a:endParaRPr b="0" lang="en-GB" sz="2000" spc="-1" strike="noStrike">
              <a:latin typeface="Arial"/>
            </a:endParaRPr>
          </a:p>
        </p:txBody>
      </p:sp>
      <p:sp>
        <p:nvSpPr>
          <p:cNvPr id="751" name="TextBox 7_8"/>
          <p:cNvSpPr/>
          <p:nvPr/>
        </p:nvSpPr>
        <p:spPr>
          <a:xfrm>
            <a:off x="399600" y="2919600"/>
            <a:ext cx="8024400" cy="10044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000" spc="-1" strike="noStrike">
                <a:solidFill>
                  <a:srgbClr val="000000"/>
                </a:solidFill>
                <a:latin typeface="Calibri"/>
              </a:rPr>
              <a:t>This can be written in terms of the energy of the particle E (for a relativistic particle) and the bending radius of the motion R</a:t>
            </a:r>
            <a:endParaRPr b="0" lang="en-GB" sz="2000" spc="-1" strike="noStrike">
              <a:latin typeface="Arial"/>
            </a:endParaRPr>
          </a:p>
        </p:txBody>
      </p:sp>
      <p:sp>
        <p:nvSpPr>
          <p:cNvPr id="752" name="TextBox 8_7"/>
          <p:cNvSpPr/>
          <p:nvPr/>
        </p:nvSpPr>
        <p:spPr>
          <a:xfrm>
            <a:off x="399600" y="4348440"/>
            <a:ext cx="7767720" cy="13093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000" spc="-1" strike="noStrike">
                <a:solidFill>
                  <a:srgbClr val="000000"/>
                </a:solidFill>
                <a:latin typeface="Calibri"/>
              </a:rPr>
              <a:t>This formula was found by Lienard. Note it depends on the fourth power of the particle energy and the second power of the radius.</a:t>
            </a:r>
            <a:endParaRPr b="0" lang="en-GB" sz="2000" spc="-1" strike="noStrike">
              <a:latin typeface="Arial"/>
            </a:endParaRPr>
          </a:p>
          <a:p>
            <a:pPr>
              <a:lnSpc>
                <a:spcPct val="100000"/>
              </a:lnSpc>
              <a:buNone/>
            </a:pPr>
            <a:r>
              <a:rPr b="0" lang="en-GB" sz="2000" spc="-1" strike="noStrike">
                <a:solidFill>
                  <a:srgbClr val="000000"/>
                </a:solidFill>
                <a:latin typeface="Calibri"/>
              </a:rPr>
              <a:t>Comparing electrons to protons</a:t>
            </a:r>
            <a:endParaRPr b="0" lang="en-GB" sz="2000" spc="-1" strike="noStrike">
              <a:latin typeface="Arial"/>
            </a:endParaRPr>
          </a:p>
        </p:txBody>
      </p:sp>
      <p:sp>
        <p:nvSpPr>
          <p:cNvPr id="753" name="TextBox 10_6"/>
          <p:cNvSpPr/>
          <p:nvPr/>
        </p:nvSpPr>
        <p:spPr>
          <a:xfrm>
            <a:off x="5018040" y="5974920"/>
            <a:ext cx="3261960" cy="5770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600" spc="-1" strike="noStrike">
                <a:solidFill>
                  <a:srgbClr val="ff0000"/>
                </a:solidFill>
                <a:latin typeface="Calibri"/>
              </a:rPr>
              <a:t>i.e. SR much more important in electron machines</a:t>
            </a:r>
            <a:endParaRPr b="0" lang="en-GB" sz="1600" spc="-1" strike="noStrike">
              <a:latin typeface="Arial"/>
            </a:endParaRPr>
          </a:p>
        </p:txBody>
      </p:sp>
      <p:pic>
        <p:nvPicPr>
          <p:cNvPr id="754" name="" descr=""/>
          <p:cNvPicPr/>
          <p:nvPr/>
        </p:nvPicPr>
        <p:blipFill>
          <a:blip r:embed="rId1"/>
          <a:stretch/>
        </p:blipFill>
        <p:spPr>
          <a:xfrm>
            <a:off x="144000" y="1894320"/>
            <a:ext cx="4970880" cy="913680"/>
          </a:xfrm>
          <a:prstGeom prst="rect">
            <a:avLst/>
          </a:prstGeom>
          <a:ln w="0">
            <a:noFill/>
          </a:ln>
        </p:spPr>
      </p:pic>
      <p:pic>
        <p:nvPicPr>
          <p:cNvPr id="755" name="" descr=""/>
          <p:cNvPicPr/>
          <p:nvPr/>
        </p:nvPicPr>
        <p:blipFill>
          <a:blip r:embed="rId2"/>
          <a:stretch/>
        </p:blipFill>
        <p:spPr>
          <a:xfrm>
            <a:off x="5344200" y="1908000"/>
            <a:ext cx="3151800" cy="856440"/>
          </a:xfrm>
          <a:prstGeom prst="rect">
            <a:avLst/>
          </a:prstGeom>
          <a:ln w="0">
            <a:noFill/>
          </a:ln>
        </p:spPr>
      </p:pic>
      <p:pic>
        <p:nvPicPr>
          <p:cNvPr id="756" name="" descr=""/>
          <p:cNvPicPr/>
          <p:nvPr/>
        </p:nvPicPr>
        <p:blipFill>
          <a:blip r:embed="rId3"/>
          <a:stretch/>
        </p:blipFill>
        <p:spPr>
          <a:xfrm>
            <a:off x="2628720" y="3661920"/>
            <a:ext cx="2532960" cy="732960"/>
          </a:xfrm>
          <a:prstGeom prst="rect">
            <a:avLst/>
          </a:prstGeom>
          <a:ln w="0">
            <a:noFill/>
          </a:ln>
        </p:spPr>
      </p:pic>
      <p:pic>
        <p:nvPicPr>
          <p:cNvPr id="757" name="" descr=""/>
          <p:cNvPicPr/>
          <p:nvPr/>
        </p:nvPicPr>
        <p:blipFill>
          <a:blip r:embed="rId4"/>
          <a:stretch/>
        </p:blipFill>
        <p:spPr>
          <a:xfrm>
            <a:off x="1080000" y="5760000"/>
            <a:ext cx="3685320" cy="761400"/>
          </a:xfrm>
          <a:prstGeom prst="rect">
            <a:avLst/>
          </a:prstGeom>
          <a:ln w="0">
            <a:noFill/>
          </a:ln>
        </p:spPr>
      </p:pic>
      <p:sp>
        <p:nvSpPr>
          <p:cNvPr id="758" name=""/>
          <p:cNvSpPr/>
          <p:nvPr/>
        </p:nvSpPr>
        <p:spPr>
          <a:xfrm>
            <a:off x="6336720" y="1961640"/>
            <a:ext cx="360000" cy="414360"/>
          </a:xfrm>
          <a:prstGeom prst="ellipse">
            <a:avLst/>
          </a:prstGeom>
          <a:noFill/>
          <a:ln w="0">
            <a:solidFill>
              <a:srgbClr val="ed1c24"/>
            </a:solidFill>
          </a:ln>
        </p:spPr>
        <p:style>
          <a:lnRef idx="0"/>
          <a:fillRef idx="0"/>
          <a:effectRef idx="0"/>
          <a:fontRef idx="minor"/>
        </p:style>
      </p:sp>
      <p:sp>
        <p:nvSpPr>
          <p:cNvPr id="759" name=""/>
          <p:cNvSpPr/>
          <p:nvPr/>
        </p:nvSpPr>
        <p:spPr>
          <a:xfrm>
            <a:off x="7992720" y="2357640"/>
            <a:ext cx="360000" cy="414360"/>
          </a:xfrm>
          <a:prstGeom prst="ellipse">
            <a:avLst/>
          </a:prstGeom>
          <a:noFill/>
          <a:ln w="0">
            <a:solidFill>
              <a:srgbClr val="ed1c24"/>
            </a:solidFill>
          </a:ln>
        </p:spPr>
        <p:style>
          <a:lnRef idx="0"/>
          <a:fillRef idx="0"/>
          <a:effectRef idx="0"/>
          <a:fontRef idx="minor"/>
        </p:style>
      </p:sp>
      <p:pic>
        <p:nvPicPr>
          <p:cNvPr id="760" name="" descr=""/>
          <p:cNvPicPr/>
          <p:nvPr/>
        </p:nvPicPr>
        <p:blipFill>
          <a:blip r:embed="rId5"/>
          <a:stretch/>
        </p:blipFill>
        <p:spPr>
          <a:xfrm>
            <a:off x="5400000" y="3600000"/>
            <a:ext cx="3716280" cy="810000"/>
          </a:xfrm>
          <a:prstGeom prst="rect">
            <a:avLst/>
          </a:prstGeom>
          <a:ln w="0">
            <a:noFill/>
          </a:ln>
        </p:spPr>
      </p:pic>
      <p:sp>
        <p:nvSpPr>
          <p:cNvPr id="761" name=""/>
          <p:cNvSpPr/>
          <p:nvPr/>
        </p:nvSpPr>
        <p:spPr>
          <a:xfrm>
            <a:off x="5400000" y="3564000"/>
            <a:ext cx="3716280" cy="883080"/>
          </a:xfrm>
          <a:prstGeom prst="rect">
            <a:avLst/>
          </a:prstGeom>
          <a:noFill/>
          <a:ln w="72000">
            <a:solidFill>
              <a:srgbClr val="ff33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2" name="PlaceHolder 1"/>
          <p:cNvSpPr>
            <a:spLocks noGrp="1"/>
          </p:cNvSpPr>
          <p:nvPr>
            <p:ph type="title"/>
          </p:nvPr>
        </p:nvSpPr>
        <p:spPr>
          <a:xfrm>
            <a:off x="8610480" y="380880"/>
            <a:ext cx="533160" cy="5866920"/>
          </a:xfrm>
          <a:prstGeom prst="rect">
            <a:avLst/>
          </a:prstGeom>
          <a:noFill/>
          <a:ln w="0">
            <a:noFill/>
          </a:ln>
        </p:spPr>
        <p:txBody>
          <a:bodyPr lIns="90000" rIns="90000" tIns="45000" bIns="45000" anchor="ctr" anchorCtr="1">
            <a:normAutofit/>
          </a:bodyPr>
          <a:p>
            <a:endParaRPr b="0" lang="en-GB" sz="1800" spc="-1" strike="noStrike">
              <a:solidFill>
                <a:srgbClr val="000000"/>
              </a:solidFill>
              <a:latin typeface="Calibri"/>
            </a:endParaRPr>
          </a:p>
        </p:txBody>
      </p:sp>
      <p:sp>
        <p:nvSpPr>
          <p:cNvPr id="763" name="PlaceHolder 2"/>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The circular case</a:t>
            </a:r>
            <a:endParaRPr b="0" lang="en-GB" sz="1600" spc="-1" strike="noStrike">
              <a:solidFill>
                <a:srgbClr val="000000"/>
              </a:solidFill>
              <a:latin typeface="Calibri"/>
            </a:endParaRPr>
          </a:p>
        </p:txBody>
      </p:sp>
      <p:sp>
        <p:nvSpPr>
          <p:cNvPr id="764" name="TextBox 7"/>
          <p:cNvSpPr/>
          <p:nvPr/>
        </p:nvSpPr>
        <p:spPr>
          <a:xfrm>
            <a:off x="539640" y="1124640"/>
            <a:ext cx="7767720" cy="10461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000" spc="-1" strike="noStrike">
                <a:solidFill>
                  <a:srgbClr val="000000"/>
                </a:solidFill>
                <a:latin typeface="Calibri"/>
              </a:rPr>
              <a:t>We’d like to know the energy loss per turn i.e. for one complete revolution. We assume constant R (i.e. a circular machine) and P</a:t>
            </a:r>
            <a:r>
              <a:rPr b="0" lang="en-GB" sz="2000" spc="-1" strike="noStrike" baseline="-25000">
                <a:solidFill>
                  <a:srgbClr val="000000"/>
                </a:solidFill>
                <a:latin typeface="Calibri"/>
              </a:rPr>
              <a:t>s</a:t>
            </a:r>
            <a:endParaRPr b="0" lang="en-GB" sz="2000" spc="-1" strike="noStrike">
              <a:latin typeface="Arial"/>
            </a:endParaRPr>
          </a:p>
        </p:txBody>
      </p:sp>
      <p:sp>
        <p:nvSpPr>
          <p:cNvPr id="765" name="TextBox 8"/>
          <p:cNvSpPr/>
          <p:nvPr/>
        </p:nvSpPr>
        <p:spPr>
          <a:xfrm>
            <a:off x="539640" y="2743920"/>
            <a:ext cx="8388360" cy="69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000" spc="-1" strike="noStrike">
                <a:solidFill>
                  <a:srgbClr val="000000"/>
                </a:solidFill>
                <a:latin typeface="Calibri"/>
              </a:rPr>
              <a:t>We obtain a useful expression for the energy loss per turn of a circular machine</a:t>
            </a:r>
            <a:endParaRPr b="0" lang="en-GB" sz="2000" spc="-1" strike="noStrike">
              <a:latin typeface="Arial"/>
            </a:endParaRPr>
          </a:p>
        </p:txBody>
      </p:sp>
      <p:sp>
        <p:nvSpPr>
          <p:cNvPr id="766" name="TextBox 9"/>
          <p:cNvSpPr/>
          <p:nvPr/>
        </p:nvSpPr>
        <p:spPr>
          <a:xfrm>
            <a:off x="539640" y="4359240"/>
            <a:ext cx="7767720" cy="395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000" spc="-1" strike="noStrike">
                <a:solidFill>
                  <a:srgbClr val="000000"/>
                </a:solidFill>
                <a:latin typeface="Calibri"/>
              </a:rPr>
              <a:t>Choosing values for an electron (or positron) we arrive at</a:t>
            </a:r>
            <a:endParaRPr b="0" lang="en-GB" sz="2000" spc="-1" strike="noStrike">
              <a:latin typeface="Arial"/>
            </a:endParaRPr>
          </a:p>
        </p:txBody>
      </p:sp>
      <p:pic>
        <p:nvPicPr>
          <p:cNvPr id="767" name="Picture 3" descr=""/>
          <p:cNvPicPr/>
          <p:nvPr/>
        </p:nvPicPr>
        <p:blipFill>
          <a:blip r:embed="rId1"/>
          <a:stretch/>
        </p:blipFill>
        <p:spPr>
          <a:xfrm>
            <a:off x="2627640" y="1989000"/>
            <a:ext cx="3512880" cy="789120"/>
          </a:xfrm>
          <a:prstGeom prst="rect">
            <a:avLst/>
          </a:prstGeom>
          <a:ln w="0">
            <a:noFill/>
          </a:ln>
        </p:spPr>
      </p:pic>
      <p:pic>
        <p:nvPicPr>
          <p:cNvPr id="768" name="Picture 11" descr=""/>
          <p:cNvPicPr/>
          <p:nvPr/>
        </p:nvPicPr>
        <p:blipFill>
          <a:blip r:embed="rId2"/>
          <a:stretch/>
        </p:blipFill>
        <p:spPr>
          <a:xfrm>
            <a:off x="1835640" y="3357000"/>
            <a:ext cx="5440680" cy="916920"/>
          </a:xfrm>
          <a:prstGeom prst="rect">
            <a:avLst/>
          </a:prstGeom>
          <a:ln w="0">
            <a:noFill/>
          </a:ln>
        </p:spPr>
      </p:pic>
      <p:pic>
        <p:nvPicPr>
          <p:cNvPr id="769" name="Picture 12" descr=""/>
          <p:cNvPicPr/>
          <p:nvPr/>
        </p:nvPicPr>
        <p:blipFill>
          <a:blip r:embed="rId3"/>
          <a:stretch/>
        </p:blipFill>
        <p:spPr>
          <a:xfrm>
            <a:off x="2339640" y="5080680"/>
            <a:ext cx="3672000" cy="724320"/>
          </a:xfrm>
          <a:prstGeom prst="rect">
            <a:avLst/>
          </a:prstGeom>
          <a:ln w="0">
            <a:noFill/>
          </a:ln>
        </p:spPr>
      </p:pic>
    </p:spTree>
  </p:cSld>
  <mc:AlternateContent>
    <mc:Choice Requires="p14">
      <p:transition spd="slow" p14:dur="2000"/>
    </mc:Choice>
    <mc:Fallback>
      <p:transition spd="slow"/>
    </mc:Fallback>
  </mc:AlternateContent>
</p:sld>
</file>

<file path=ppt/slides/slide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0" name="PlaceHolder 1"/>
          <p:cNvSpPr>
            <a:spLocks noGrp="1"/>
          </p:cNvSpPr>
          <p:nvPr>
            <p:ph type="title"/>
          </p:nvPr>
        </p:nvSpPr>
        <p:spPr>
          <a:xfrm>
            <a:off x="8610480" y="380880"/>
            <a:ext cx="533160" cy="5866920"/>
          </a:xfrm>
          <a:prstGeom prst="rect">
            <a:avLst/>
          </a:prstGeom>
          <a:noFill/>
          <a:ln w="0">
            <a:noFill/>
          </a:ln>
        </p:spPr>
        <p:txBody>
          <a:bodyPr lIns="90000" rIns="90000" tIns="45000" bIns="45000" anchor="ctr" anchorCtr="1">
            <a:normAutofit/>
          </a:bodyPr>
          <a:p>
            <a:endParaRPr b="0" lang="en-GB" sz="1800" spc="-1" strike="noStrike">
              <a:solidFill>
                <a:srgbClr val="000000"/>
              </a:solidFill>
              <a:latin typeface="Calibri"/>
            </a:endParaRPr>
          </a:p>
        </p:txBody>
      </p:sp>
      <p:sp>
        <p:nvSpPr>
          <p:cNvPr id="771" name="PlaceHolder 2"/>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The circular case</a:t>
            </a:r>
            <a:endParaRPr b="0" lang="en-GB" sz="1600" spc="-1" strike="noStrike">
              <a:solidFill>
                <a:srgbClr val="000000"/>
              </a:solidFill>
              <a:latin typeface="Calibri"/>
            </a:endParaRPr>
          </a:p>
        </p:txBody>
      </p:sp>
      <p:sp>
        <p:nvSpPr>
          <p:cNvPr id="772" name="TextBox 7_4"/>
          <p:cNvSpPr/>
          <p:nvPr/>
        </p:nvSpPr>
        <p:spPr>
          <a:xfrm>
            <a:off x="539640" y="1124640"/>
            <a:ext cx="7767720" cy="10461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000" spc="-1" strike="noStrike">
                <a:solidFill>
                  <a:srgbClr val="000000"/>
                </a:solidFill>
                <a:latin typeface="Calibri"/>
              </a:rPr>
              <a:t>We’d like to know the energy loss per turn i.e. for one complete revolution. We assume constant R (i.e. a circular machine) and P</a:t>
            </a:r>
            <a:r>
              <a:rPr b="0" lang="en-GB" sz="2000" spc="-1" strike="noStrike" baseline="-25000">
                <a:solidFill>
                  <a:srgbClr val="000000"/>
                </a:solidFill>
                <a:latin typeface="Calibri"/>
              </a:rPr>
              <a:t>s</a:t>
            </a:r>
            <a:endParaRPr b="0" lang="en-GB" sz="2000" spc="-1" strike="noStrike">
              <a:latin typeface="Arial"/>
            </a:endParaRPr>
          </a:p>
        </p:txBody>
      </p:sp>
      <p:sp>
        <p:nvSpPr>
          <p:cNvPr id="773" name="TextBox 8_4"/>
          <p:cNvSpPr/>
          <p:nvPr/>
        </p:nvSpPr>
        <p:spPr>
          <a:xfrm>
            <a:off x="539640" y="2743920"/>
            <a:ext cx="8388360" cy="69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000" spc="-1" strike="noStrike">
                <a:solidFill>
                  <a:srgbClr val="000000"/>
                </a:solidFill>
                <a:latin typeface="Calibri"/>
              </a:rPr>
              <a:t>We obtain a useful expression for the energy loss per turn of a circular machine</a:t>
            </a:r>
            <a:endParaRPr b="0" lang="en-GB" sz="2000" spc="-1" strike="noStrike">
              <a:latin typeface="Arial"/>
            </a:endParaRPr>
          </a:p>
        </p:txBody>
      </p:sp>
      <p:sp>
        <p:nvSpPr>
          <p:cNvPr id="774" name="TextBox 9_1"/>
          <p:cNvSpPr/>
          <p:nvPr/>
        </p:nvSpPr>
        <p:spPr>
          <a:xfrm>
            <a:off x="539640" y="4359240"/>
            <a:ext cx="7767720" cy="395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000" spc="-1" strike="noStrike">
                <a:solidFill>
                  <a:srgbClr val="000000"/>
                </a:solidFill>
                <a:latin typeface="Calibri"/>
              </a:rPr>
              <a:t>Choosing values for an electron (or positron) we arrive at</a:t>
            </a:r>
            <a:endParaRPr b="0" lang="en-GB" sz="2000" spc="-1" strike="noStrike">
              <a:latin typeface="Arial"/>
            </a:endParaRPr>
          </a:p>
        </p:txBody>
      </p:sp>
      <p:pic>
        <p:nvPicPr>
          <p:cNvPr id="775" name="Picture 3_3" descr=""/>
          <p:cNvPicPr/>
          <p:nvPr/>
        </p:nvPicPr>
        <p:blipFill>
          <a:blip r:embed="rId1"/>
          <a:stretch/>
        </p:blipFill>
        <p:spPr>
          <a:xfrm>
            <a:off x="2627640" y="1989000"/>
            <a:ext cx="3512880" cy="789120"/>
          </a:xfrm>
          <a:prstGeom prst="rect">
            <a:avLst/>
          </a:prstGeom>
          <a:ln w="0">
            <a:noFill/>
          </a:ln>
        </p:spPr>
      </p:pic>
      <p:pic>
        <p:nvPicPr>
          <p:cNvPr id="776" name="Picture 11_1" descr=""/>
          <p:cNvPicPr/>
          <p:nvPr/>
        </p:nvPicPr>
        <p:blipFill>
          <a:blip r:embed="rId2"/>
          <a:stretch/>
        </p:blipFill>
        <p:spPr>
          <a:xfrm>
            <a:off x="1835640" y="3357000"/>
            <a:ext cx="5440680" cy="916920"/>
          </a:xfrm>
          <a:prstGeom prst="rect">
            <a:avLst/>
          </a:prstGeom>
          <a:ln w="0">
            <a:noFill/>
          </a:ln>
        </p:spPr>
      </p:pic>
      <p:pic>
        <p:nvPicPr>
          <p:cNvPr id="777" name="Picture 12_1" descr=""/>
          <p:cNvPicPr/>
          <p:nvPr/>
        </p:nvPicPr>
        <p:blipFill>
          <a:blip r:embed="rId3"/>
          <a:stretch/>
        </p:blipFill>
        <p:spPr>
          <a:xfrm>
            <a:off x="2339640" y="5080680"/>
            <a:ext cx="3672000" cy="724320"/>
          </a:xfrm>
          <a:prstGeom prst="rect">
            <a:avLst/>
          </a:prstGeom>
          <a:ln w="0">
            <a:noFill/>
          </a:ln>
        </p:spPr>
      </p:pic>
      <p:sp>
        <p:nvSpPr>
          <p:cNvPr id="778" name=""/>
          <p:cNvSpPr/>
          <p:nvPr/>
        </p:nvSpPr>
        <p:spPr>
          <a:xfrm>
            <a:off x="5364000" y="1794600"/>
            <a:ext cx="1008000" cy="1013400"/>
          </a:xfrm>
          <a:prstGeom prst="ellipse">
            <a:avLst/>
          </a:prstGeom>
          <a:noFill/>
          <a:ln w="36000">
            <a:solidFill>
              <a:srgbClr val="ff3300"/>
            </a:solidFill>
            <a:round/>
          </a:ln>
        </p:spPr>
        <p:style>
          <a:lnRef idx="0"/>
          <a:fillRef idx="0"/>
          <a:effectRef idx="0"/>
          <a:fontRef idx="minor"/>
        </p:style>
      </p:sp>
      <p:sp>
        <p:nvSpPr>
          <p:cNvPr id="779" name=""/>
          <p:cNvSpPr txBox="1"/>
          <p:nvPr/>
        </p:nvSpPr>
        <p:spPr>
          <a:xfrm>
            <a:off x="6696000" y="2160000"/>
            <a:ext cx="1914480" cy="346320"/>
          </a:xfrm>
          <a:prstGeom prst="rect">
            <a:avLst/>
          </a:prstGeom>
          <a:noFill/>
          <a:ln w="0">
            <a:noFill/>
          </a:ln>
        </p:spPr>
        <p:txBody>
          <a:bodyPr lIns="90000" rIns="90000" tIns="45000" bIns="45000" anchor="t">
            <a:noAutofit/>
          </a:bodyPr>
          <a:p>
            <a:r>
              <a:rPr b="0" lang="en-GB" sz="1800" spc="-1" strike="noStrike">
                <a:latin typeface="Arial"/>
              </a:rPr>
              <a:t>Orbit period.</a:t>
            </a:r>
            <a:endParaRPr b="0" lang="en-GB" sz="1800" spc="-1" strike="noStrike">
              <a:latin typeface="Arial"/>
            </a:endParaRPr>
          </a:p>
        </p:txBody>
      </p:sp>
      <p:sp>
        <p:nvSpPr>
          <p:cNvPr id="780" name=""/>
          <p:cNvSpPr/>
          <p:nvPr/>
        </p:nvSpPr>
        <p:spPr>
          <a:xfrm>
            <a:off x="6372000" y="2304000"/>
            <a:ext cx="396000" cy="0"/>
          </a:xfrm>
          <a:prstGeom prst="line">
            <a:avLst/>
          </a:prstGeom>
          <a:ln w="0">
            <a:solidFill>
              <a:srgbClr val="ff3300"/>
            </a:solidFill>
            <a:tailEnd len="med" type="triangle" w="med"/>
          </a:ln>
        </p:spPr>
        <p:style>
          <a:lnRef idx="0"/>
          <a:fillRef idx="0"/>
          <a:effectRef idx="0"/>
          <a:fontRef idx="minor"/>
        </p:style>
      </p:sp>
    </p:spTree>
  </p:cSld>
  <mc:AlternateContent>
    <mc:Choice Requires="p14">
      <p:transition spd="slow" p14:dur="2000"/>
    </mc:Choice>
    <mc:Fallback>
      <p:transition spd="slow"/>
    </mc:Fallback>
  </mc:AlternateContent>
</p:sld>
</file>

<file path=ppt/slides/slide6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1"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The circular case</a:t>
            </a:r>
            <a:endParaRPr b="0" lang="en-GB" sz="1600" spc="-1" strike="noStrike">
              <a:solidFill>
                <a:srgbClr val="000000"/>
              </a:solidFill>
              <a:latin typeface="Calibri"/>
            </a:endParaRPr>
          </a:p>
        </p:txBody>
      </p:sp>
      <p:sp>
        <p:nvSpPr>
          <p:cNvPr id="782" name="TextBox 7"/>
          <p:cNvSpPr/>
          <p:nvPr/>
        </p:nvSpPr>
        <p:spPr>
          <a:xfrm>
            <a:off x="288000" y="908640"/>
            <a:ext cx="8784000" cy="51778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000" spc="-1" strike="noStrike">
                <a:solidFill>
                  <a:srgbClr val="000000"/>
                </a:solidFill>
                <a:latin typeface="Calibri"/>
              </a:rPr>
              <a:t>We define the useful constant</a:t>
            </a: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r>
              <a:rPr b="0" lang="en-GB" sz="2000" spc="-1" strike="noStrike">
                <a:solidFill>
                  <a:srgbClr val="000000"/>
                </a:solidFill>
                <a:latin typeface="Calibri"/>
              </a:rPr>
              <a:t>giving the compact formula for the energy radiated per revolution</a:t>
            </a: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r>
              <a:rPr b="0" lang="en-GB" sz="2000" spc="-1" strike="noStrike">
                <a:solidFill>
                  <a:srgbClr val="000000"/>
                </a:solidFill>
                <a:latin typeface="Calibri"/>
              </a:rPr>
              <a:t>Rewriting the radius </a:t>
            </a:r>
            <a:r>
              <a:rPr b="0" i="1" lang="en-GB" sz="2000" spc="-1" strike="noStrike">
                <a:solidFill>
                  <a:srgbClr val="000000"/>
                </a:solidFill>
                <a:latin typeface="Calibri"/>
              </a:rPr>
              <a:t>R</a:t>
            </a:r>
            <a:r>
              <a:rPr b="0" lang="en-GB" sz="2000" spc="-1" strike="noStrike">
                <a:solidFill>
                  <a:srgbClr val="000000"/>
                </a:solidFill>
                <a:latin typeface="Calibri"/>
              </a:rPr>
              <a:t> using the beam rigidity</a:t>
            </a: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r>
              <a:rPr b="0" lang="en-GB" sz="2000" spc="-1" strike="noStrike">
                <a:solidFill>
                  <a:srgbClr val="000000"/>
                </a:solidFill>
                <a:latin typeface="Calibri"/>
              </a:rPr>
              <a:t>we end up with our final expressions for the energy lost per turn,</a:t>
            </a: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r>
              <a:rPr b="0" lang="en-GB" sz="2000" spc="-1" strike="noStrike">
                <a:solidFill>
                  <a:srgbClr val="000000"/>
                </a:solidFill>
                <a:latin typeface="Calibri"/>
              </a:rPr>
              <a:t>and the power radiated:</a:t>
            </a:r>
            <a:endParaRPr b="0" lang="en-GB" sz="2000" spc="-1" strike="noStrike">
              <a:latin typeface="Arial"/>
            </a:endParaRPr>
          </a:p>
        </p:txBody>
      </p:sp>
      <p:pic>
        <p:nvPicPr>
          <p:cNvPr id="783" name="Picture 4" descr=""/>
          <p:cNvPicPr/>
          <p:nvPr/>
        </p:nvPicPr>
        <p:blipFill>
          <a:blip r:embed="rId1"/>
          <a:stretch/>
        </p:blipFill>
        <p:spPr>
          <a:xfrm>
            <a:off x="1511640" y="1448640"/>
            <a:ext cx="4072680" cy="733320"/>
          </a:xfrm>
          <a:prstGeom prst="rect">
            <a:avLst/>
          </a:prstGeom>
          <a:ln w="0">
            <a:noFill/>
          </a:ln>
        </p:spPr>
      </p:pic>
      <p:pic>
        <p:nvPicPr>
          <p:cNvPr id="784" name="Picture 5" descr=""/>
          <p:cNvPicPr/>
          <p:nvPr/>
        </p:nvPicPr>
        <p:blipFill>
          <a:blip r:embed="rId2"/>
          <a:stretch/>
        </p:blipFill>
        <p:spPr>
          <a:xfrm>
            <a:off x="3348000" y="2745000"/>
            <a:ext cx="1439280" cy="685440"/>
          </a:xfrm>
          <a:prstGeom prst="rect">
            <a:avLst/>
          </a:prstGeom>
          <a:ln w="0">
            <a:noFill/>
          </a:ln>
        </p:spPr>
      </p:pic>
      <p:pic>
        <p:nvPicPr>
          <p:cNvPr id="785" name="Picture 13" descr=""/>
          <p:cNvPicPr/>
          <p:nvPr/>
        </p:nvPicPr>
        <p:blipFill>
          <a:blip r:embed="rId3"/>
          <a:stretch/>
        </p:blipFill>
        <p:spPr>
          <a:xfrm>
            <a:off x="3276000" y="5247720"/>
            <a:ext cx="2238840" cy="701280"/>
          </a:xfrm>
          <a:prstGeom prst="rect">
            <a:avLst/>
          </a:prstGeom>
          <a:ln w="0">
            <a:noFill/>
          </a:ln>
        </p:spPr>
      </p:pic>
      <p:pic>
        <p:nvPicPr>
          <p:cNvPr id="786" name="Picture 14" descr=""/>
          <p:cNvPicPr/>
          <p:nvPr/>
        </p:nvPicPr>
        <p:blipFill>
          <a:blip r:embed="rId4"/>
          <a:stretch/>
        </p:blipFill>
        <p:spPr>
          <a:xfrm>
            <a:off x="3204000" y="6048000"/>
            <a:ext cx="2459160" cy="718920"/>
          </a:xfrm>
          <a:prstGeom prst="rect">
            <a:avLst/>
          </a:prstGeom>
          <a:ln w="0">
            <a:noFill/>
          </a:ln>
        </p:spPr>
      </p:pic>
      <p:pic>
        <p:nvPicPr>
          <p:cNvPr id="787" name="Picture 15" descr=""/>
          <p:cNvPicPr/>
          <p:nvPr/>
        </p:nvPicPr>
        <p:blipFill>
          <a:blip r:embed="rId5"/>
          <a:stretch/>
        </p:blipFill>
        <p:spPr>
          <a:xfrm>
            <a:off x="4139640" y="4014000"/>
            <a:ext cx="3098880" cy="710640"/>
          </a:xfrm>
          <a:prstGeom prst="rect">
            <a:avLst/>
          </a:prstGeom>
          <a:ln w="0">
            <a:noFill/>
          </a:ln>
        </p:spPr>
      </p:pic>
      <p:sp>
        <p:nvSpPr>
          <p:cNvPr id="788" name="TextBox 3"/>
          <p:cNvSpPr/>
          <p:nvPr/>
        </p:nvSpPr>
        <p:spPr>
          <a:xfrm>
            <a:off x="5760000" y="1332000"/>
            <a:ext cx="3312000" cy="402120"/>
          </a:xfrm>
          <a:prstGeom prst="rect">
            <a:avLst/>
          </a:prstGeom>
          <a:noFill/>
          <a:ln w="0">
            <a:solidFill>
              <a:srgbClr val="3465a4"/>
            </a:solidFill>
          </a:ln>
        </p:spPr>
        <p:style>
          <a:lnRef idx="0"/>
          <a:fillRef idx="0"/>
          <a:effectRef idx="0"/>
          <a:fontRef idx="minor"/>
        </p:style>
        <p:txBody>
          <a:bodyPr lIns="90000" rIns="90000" tIns="45000" bIns="45000" anchor="t">
            <a:spAutoFit/>
          </a:bodyPr>
          <a:p>
            <a:pPr>
              <a:lnSpc>
                <a:spcPct val="100000"/>
              </a:lnSpc>
              <a:buNone/>
            </a:pPr>
            <a:r>
              <a:rPr b="0" lang="en-GB" sz="1800" spc="-1" strike="noStrike">
                <a:solidFill>
                  <a:srgbClr val="000000"/>
                </a:solidFill>
                <a:latin typeface="Calibri"/>
              </a:rPr>
              <a:t>r</a:t>
            </a:r>
            <a:r>
              <a:rPr b="0" lang="en-GB" sz="1800" spc="-1" strike="noStrike" baseline="-25000">
                <a:solidFill>
                  <a:srgbClr val="000000"/>
                </a:solidFill>
                <a:latin typeface="Calibri"/>
              </a:rPr>
              <a:t>0</a:t>
            </a:r>
            <a:r>
              <a:rPr b="0" lang="en-GB" sz="1800" spc="-1" strike="noStrike">
                <a:solidFill>
                  <a:srgbClr val="000000"/>
                </a:solidFill>
                <a:latin typeface="Calibri"/>
              </a:rPr>
              <a:t>=classical electron radius</a:t>
            </a:r>
            <a:endParaRPr b="0" lang="en-GB" sz="1800" spc="-1" strike="noStrike">
              <a:latin typeface="Arial"/>
            </a:endParaRPr>
          </a:p>
        </p:txBody>
      </p:sp>
      <p:pic>
        <p:nvPicPr>
          <p:cNvPr id="789" name="" descr=""/>
          <p:cNvPicPr/>
          <p:nvPr/>
        </p:nvPicPr>
        <p:blipFill>
          <a:blip r:embed="rId6"/>
          <a:stretch/>
        </p:blipFill>
        <p:spPr>
          <a:xfrm>
            <a:off x="2232000" y="3934800"/>
            <a:ext cx="1315440" cy="889200"/>
          </a:xfrm>
          <a:prstGeom prst="rect">
            <a:avLst/>
          </a:prstGeom>
          <a:ln w="0">
            <a:noFill/>
          </a:ln>
        </p:spPr>
      </p:pic>
      <p:sp>
        <p:nvSpPr>
          <p:cNvPr id="790" name=""/>
          <p:cNvSpPr/>
          <p:nvPr/>
        </p:nvSpPr>
        <p:spPr>
          <a:xfrm>
            <a:off x="5544000" y="4014000"/>
            <a:ext cx="1944000" cy="738000"/>
          </a:xfrm>
          <a:prstGeom prst="rect">
            <a:avLst/>
          </a:prstGeom>
          <a:solidFill>
            <a:srgbClr val="ffffff"/>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6" name="PlaceHolder 1"/>
          <p:cNvSpPr>
            <a:spLocks noGrp="1"/>
          </p:cNvSpPr>
          <p:nvPr>
            <p:ph type="title"/>
          </p:nvPr>
        </p:nvSpPr>
        <p:spPr>
          <a:xfrm>
            <a:off x="8610480" y="380880"/>
            <a:ext cx="533160" cy="5866920"/>
          </a:xfrm>
          <a:prstGeom prst="rect">
            <a:avLst/>
          </a:prstGeom>
          <a:noFill/>
          <a:ln w="0">
            <a:noFill/>
          </a:ln>
        </p:spPr>
        <p:txBody>
          <a:bodyPr lIns="90000" rIns="90000" tIns="45000" bIns="45000" anchor="ctr" anchorCtr="1">
            <a:normAutofit/>
          </a:bodyPr>
          <a:p>
            <a:pPr>
              <a:lnSpc>
                <a:spcPct val="100000"/>
              </a:lnSpc>
              <a:buNone/>
            </a:pPr>
            <a:r>
              <a:rPr b="0" lang="en-GB" sz="2400" spc="-1" strike="noStrike" cap="small">
                <a:solidFill>
                  <a:srgbClr val="ffffff"/>
                </a:solidFill>
                <a:latin typeface="Calibri"/>
              </a:rPr>
              <a:t>er</a:t>
            </a:r>
            <a:endParaRPr b="0" lang="en-GB" sz="2400" spc="-1" strike="noStrike">
              <a:solidFill>
                <a:srgbClr val="000000"/>
              </a:solidFill>
              <a:latin typeface="Calibri"/>
            </a:endParaRPr>
          </a:p>
        </p:txBody>
      </p:sp>
      <p:sp>
        <p:nvSpPr>
          <p:cNvPr id="227" name="PlaceHolder 2"/>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Recall – Tune, Resonances, Chromaticity</a:t>
            </a:r>
            <a:endParaRPr b="0" lang="en-GB" sz="1600" spc="-1" strike="noStrike">
              <a:solidFill>
                <a:srgbClr val="000000"/>
              </a:solidFill>
              <a:latin typeface="Calibri"/>
            </a:endParaRPr>
          </a:p>
        </p:txBody>
      </p:sp>
      <p:pic>
        <p:nvPicPr>
          <p:cNvPr id="228" name="" descr=""/>
          <p:cNvPicPr/>
          <p:nvPr/>
        </p:nvPicPr>
        <p:blipFill>
          <a:blip r:embed="rId1"/>
          <a:stretch/>
        </p:blipFill>
        <p:spPr>
          <a:xfrm>
            <a:off x="1474920" y="864000"/>
            <a:ext cx="5941080" cy="894960"/>
          </a:xfrm>
          <a:prstGeom prst="rect">
            <a:avLst/>
          </a:prstGeom>
          <a:ln w="0">
            <a:noFill/>
          </a:ln>
        </p:spPr>
      </p:pic>
      <p:pic>
        <p:nvPicPr>
          <p:cNvPr id="229" name="Picture 5_4" descr=""/>
          <p:cNvPicPr/>
          <p:nvPr/>
        </p:nvPicPr>
        <p:blipFill>
          <a:blip r:embed="rId2"/>
          <a:stretch/>
        </p:blipFill>
        <p:spPr>
          <a:xfrm>
            <a:off x="1585080" y="2341440"/>
            <a:ext cx="3022920" cy="826560"/>
          </a:xfrm>
          <a:prstGeom prst="rect">
            <a:avLst/>
          </a:prstGeom>
          <a:ln w="0">
            <a:noFill/>
          </a:ln>
        </p:spPr>
      </p:pic>
      <p:pic>
        <p:nvPicPr>
          <p:cNvPr id="230" name="" descr=""/>
          <p:cNvPicPr/>
          <p:nvPr/>
        </p:nvPicPr>
        <p:blipFill>
          <a:blip r:embed="rId3"/>
          <a:stretch/>
        </p:blipFill>
        <p:spPr>
          <a:xfrm>
            <a:off x="5040000" y="1728000"/>
            <a:ext cx="4118400" cy="3107880"/>
          </a:xfrm>
          <a:prstGeom prst="rect">
            <a:avLst/>
          </a:prstGeom>
          <a:ln w="0">
            <a:noFill/>
          </a:ln>
        </p:spPr>
      </p:pic>
      <p:sp>
        <p:nvSpPr>
          <p:cNvPr id="231" name=""/>
          <p:cNvSpPr txBox="1"/>
          <p:nvPr/>
        </p:nvSpPr>
        <p:spPr>
          <a:xfrm>
            <a:off x="1584000" y="1758960"/>
            <a:ext cx="2376000" cy="602280"/>
          </a:xfrm>
          <a:prstGeom prst="rect">
            <a:avLst/>
          </a:prstGeom>
          <a:noFill/>
          <a:ln w="0">
            <a:noFill/>
          </a:ln>
        </p:spPr>
        <p:txBody>
          <a:bodyPr lIns="90000" rIns="90000" tIns="45000" bIns="45000" anchor="t">
            <a:noAutofit/>
          </a:bodyPr>
          <a:p>
            <a:r>
              <a:rPr b="0" lang="en-GB" sz="1800" spc="-1" strike="noStrike">
                <a:latin typeface="Arial"/>
              </a:rPr>
              <a:t>Tune and resonances</a:t>
            </a:r>
            <a:endParaRPr b="0" lang="en-GB" sz="1800" spc="-1" strike="noStrike">
              <a:latin typeface="Arial"/>
            </a:endParaRPr>
          </a:p>
        </p:txBody>
      </p:sp>
      <p:pic>
        <p:nvPicPr>
          <p:cNvPr id="232" name="Picture 4_8" descr=""/>
          <p:cNvPicPr/>
          <p:nvPr/>
        </p:nvPicPr>
        <p:blipFill>
          <a:blip r:embed="rId4"/>
          <a:stretch/>
        </p:blipFill>
        <p:spPr>
          <a:xfrm>
            <a:off x="1404720" y="4126680"/>
            <a:ext cx="3563280" cy="409320"/>
          </a:xfrm>
          <a:prstGeom prst="rect">
            <a:avLst/>
          </a:prstGeom>
          <a:ln w="0">
            <a:noFill/>
          </a:ln>
        </p:spPr>
      </p:pic>
      <p:sp>
        <p:nvSpPr>
          <p:cNvPr id="233" name=""/>
          <p:cNvSpPr txBox="1"/>
          <p:nvPr/>
        </p:nvSpPr>
        <p:spPr>
          <a:xfrm>
            <a:off x="1584000" y="3559320"/>
            <a:ext cx="2376000" cy="346320"/>
          </a:xfrm>
          <a:prstGeom prst="rect">
            <a:avLst/>
          </a:prstGeom>
          <a:noFill/>
          <a:ln w="0">
            <a:noFill/>
          </a:ln>
        </p:spPr>
        <p:txBody>
          <a:bodyPr lIns="90000" rIns="90000" tIns="45000" bIns="45000" anchor="t">
            <a:noAutofit/>
          </a:bodyPr>
          <a:p>
            <a:r>
              <a:rPr b="0" lang="en-GB" sz="1800" spc="-1" strike="noStrike">
                <a:latin typeface="Arial"/>
              </a:rPr>
              <a:t>Natural chromaticity</a:t>
            </a:r>
            <a:endParaRPr b="0" lang="en-GB" sz="1800" spc="-1" strike="noStrike">
              <a:latin typeface="Arial"/>
            </a:endParaRPr>
          </a:p>
        </p:txBody>
      </p:sp>
      <p:pic>
        <p:nvPicPr>
          <p:cNvPr id="234" name="Picture 9_4" descr=""/>
          <p:cNvPicPr/>
          <p:nvPr/>
        </p:nvPicPr>
        <p:blipFill>
          <a:blip r:embed="rId5"/>
          <a:stretch/>
        </p:blipFill>
        <p:spPr>
          <a:xfrm>
            <a:off x="1547640" y="5330880"/>
            <a:ext cx="5724360" cy="354960"/>
          </a:xfrm>
          <a:prstGeom prst="rect">
            <a:avLst/>
          </a:prstGeom>
          <a:ln w="0">
            <a:noFill/>
          </a:ln>
        </p:spPr>
      </p:pic>
      <p:pic>
        <p:nvPicPr>
          <p:cNvPr id="235" name="Picture 11_3" descr=""/>
          <p:cNvPicPr/>
          <p:nvPr/>
        </p:nvPicPr>
        <p:blipFill>
          <a:blip r:embed="rId6"/>
          <a:stretch/>
        </p:blipFill>
        <p:spPr>
          <a:xfrm>
            <a:off x="1486080" y="5733000"/>
            <a:ext cx="5245200" cy="675000"/>
          </a:xfrm>
          <a:prstGeom prst="rect">
            <a:avLst/>
          </a:prstGeom>
          <a:ln w="0">
            <a:noFill/>
          </a:ln>
        </p:spPr>
      </p:pic>
      <p:sp>
        <p:nvSpPr>
          <p:cNvPr id="236" name=""/>
          <p:cNvSpPr txBox="1"/>
          <p:nvPr/>
        </p:nvSpPr>
        <p:spPr>
          <a:xfrm>
            <a:off x="1476000" y="4819320"/>
            <a:ext cx="4608000" cy="602280"/>
          </a:xfrm>
          <a:prstGeom prst="rect">
            <a:avLst/>
          </a:prstGeom>
          <a:noFill/>
          <a:ln w="0">
            <a:noFill/>
          </a:ln>
        </p:spPr>
        <p:txBody>
          <a:bodyPr lIns="90000" rIns="90000" tIns="45000" bIns="45000" anchor="t">
            <a:noAutofit/>
          </a:bodyPr>
          <a:p>
            <a:r>
              <a:rPr b="0" lang="en-GB" sz="1800" spc="-1" strike="noStrike">
                <a:latin typeface="Arial"/>
              </a:rPr>
              <a:t>Reducing chromaticity using sextupoles</a:t>
            </a:r>
            <a:endParaRPr b="0" lang="en-GB" sz="1800" spc="-1" strike="noStrike">
              <a:latin typeface="Arial"/>
            </a:endParaRPr>
          </a:p>
        </p:txBody>
      </p:sp>
      <p:sp>
        <p:nvSpPr>
          <p:cNvPr id="237" name=""/>
          <p:cNvSpPr/>
          <p:nvPr/>
        </p:nvSpPr>
        <p:spPr>
          <a:xfrm>
            <a:off x="4608000" y="1110960"/>
            <a:ext cx="720000" cy="473040"/>
          </a:xfrm>
          <a:prstGeom prst="ellipse">
            <a:avLst/>
          </a:prstGeom>
          <a:noFill/>
          <a:ln w="0">
            <a:solidFill>
              <a:srgbClr val="ed1c24"/>
            </a:solidFill>
          </a:ln>
        </p:spPr>
        <p:style>
          <a:lnRef idx="0"/>
          <a:fillRef idx="0"/>
          <a:effectRef idx="0"/>
          <a:fontRef idx="minor"/>
        </p:style>
      </p:sp>
      <p:sp>
        <p:nvSpPr>
          <p:cNvPr id="238" name=""/>
          <p:cNvSpPr/>
          <p:nvPr/>
        </p:nvSpPr>
        <p:spPr>
          <a:xfrm>
            <a:off x="5652360" y="1111320"/>
            <a:ext cx="720000" cy="473040"/>
          </a:xfrm>
          <a:prstGeom prst="ellipse">
            <a:avLst/>
          </a:prstGeom>
          <a:noFill/>
          <a:ln w="0">
            <a:solidFill>
              <a:srgbClr val="ed1c24"/>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7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1"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The circular case</a:t>
            </a:r>
            <a:endParaRPr b="0" lang="en-GB" sz="1600" spc="-1" strike="noStrike">
              <a:solidFill>
                <a:srgbClr val="000000"/>
              </a:solidFill>
              <a:latin typeface="Calibri"/>
            </a:endParaRPr>
          </a:p>
        </p:txBody>
      </p:sp>
      <p:sp>
        <p:nvSpPr>
          <p:cNvPr id="792" name="TextBox 7"/>
          <p:cNvSpPr/>
          <p:nvPr/>
        </p:nvSpPr>
        <p:spPr>
          <a:xfrm>
            <a:off x="288000" y="908640"/>
            <a:ext cx="8784000" cy="51778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000" spc="-1" strike="noStrike">
                <a:solidFill>
                  <a:srgbClr val="000000"/>
                </a:solidFill>
                <a:latin typeface="Calibri"/>
              </a:rPr>
              <a:t>We define the useful constant</a:t>
            </a: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r>
              <a:rPr b="0" lang="en-GB" sz="2000" spc="-1" strike="noStrike">
                <a:solidFill>
                  <a:srgbClr val="000000"/>
                </a:solidFill>
                <a:latin typeface="Calibri"/>
              </a:rPr>
              <a:t>giving the compact formula for the energy radiated per revolution</a:t>
            </a: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r>
              <a:rPr b="0" lang="en-GB" sz="2000" spc="-1" strike="noStrike">
                <a:solidFill>
                  <a:srgbClr val="000000"/>
                </a:solidFill>
                <a:latin typeface="Calibri"/>
              </a:rPr>
              <a:t>Rewriting the radius </a:t>
            </a:r>
            <a:r>
              <a:rPr b="0" i="1" lang="en-GB" sz="2000" spc="-1" strike="noStrike">
                <a:solidFill>
                  <a:srgbClr val="000000"/>
                </a:solidFill>
                <a:latin typeface="Calibri"/>
              </a:rPr>
              <a:t>R</a:t>
            </a:r>
            <a:r>
              <a:rPr b="0" lang="en-GB" sz="2000" spc="-1" strike="noStrike">
                <a:solidFill>
                  <a:srgbClr val="000000"/>
                </a:solidFill>
                <a:latin typeface="Calibri"/>
              </a:rPr>
              <a:t> using the beam rigidity</a:t>
            </a: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r>
              <a:rPr b="0" lang="en-GB" sz="2000" spc="-1" strike="noStrike">
                <a:solidFill>
                  <a:srgbClr val="000000"/>
                </a:solidFill>
                <a:latin typeface="Calibri"/>
              </a:rPr>
              <a:t>we end up with our final expressions for the energy lost per turn,</a:t>
            </a: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r>
              <a:rPr b="0" lang="en-GB" sz="2000" spc="-1" strike="noStrike">
                <a:solidFill>
                  <a:srgbClr val="000000"/>
                </a:solidFill>
                <a:latin typeface="Calibri"/>
              </a:rPr>
              <a:t>and the power radiated:</a:t>
            </a:r>
            <a:endParaRPr b="0" lang="en-GB" sz="2000" spc="-1" strike="noStrike">
              <a:latin typeface="Arial"/>
            </a:endParaRPr>
          </a:p>
        </p:txBody>
      </p:sp>
      <p:pic>
        <p:nvPicPr>
          <p:cNvPr id="793" name="Picture 4" descr=""/>
          <p:cNvPicPr/>
          <p:nvPr/>
        </p:nvPicPr>
        <p:blipFill>
          <a:blip r:embed="rId1"/>
          <a:stretch/>
        </p:blipFill>
        <p:spPr>
          <a:xfrm>
            <a:off x="1511640" y="1448640"/>
            <a:ext cx="4072680" cy="733320"/>
          </a:xfrm>
          <a:prstGeom prst="rect">
            <a:avLst/>
          </a:prstGeom>
          <a:ln w="0">
            <a:noFill/>
          </a:ln>
        </p:spPr>
      </p:pic>
      <p:pic>
        <p:nvPicPr>
          <p:cNvPr id="794" name="Picture 5" descr=""/>
          <p:cNvPicPr/>
          <p:nvPr/>
        </p:nvPicPr>
        <p:blipFill>
          <a:blip r:embed="rId2"/>
          <a:stretch/>
        </p:blipFill>
        <p:spPr>
          <a:xfrm>
            <a:off x="3348000" y="2745000"/>
            <a:ext cx="1439280" cy="685440"/>
          </a:xfrm>
          <a:prstGeom prst="rect">
            <a:avLst/>
          </a:prstGeom>
          <a:ln w="0">
            <a:noFill/>
          </a:ln>
        </p:spPr>
      </p:pic>
      <p:pic>
        <p:nvPicPr>
          <p:cNvPr id="795" name="Picture 13" descr=""/>
          <p:cNvPicPr/>
          <p:nvPr/>
        </p:nvPicPr>
        <p:blipFill>
          <a:blip r:embed="rId3"/>
          <a:stretch/>
        </p:blipFill>
        <p:spPr>
          <a:xfrm>
            <a:off x="3276000" y="5247720"/>
            <a:ext cx="2238840" cy="701280"/>
          </a:xfrm>
          <a:prstGeom prst="rect">
            <a:avLst/>
          </a:prstGeom>
          <a:ln w="0">
            <a:noFill/>
          </a:ln>
        </p:spPr>
      </p:pic>
      <p:pic>
        <p:nvPicPr>
          <p:cNvPr id="796" name="Picture 14" descr=""/>
          <p:cNvPicPr/>
          <p:nvPr/>
        </p:nvPicPr>
        <p:blipFill>
          <a:blip r:embed="rId4"/>
          <a:stretch/>
        </p:blipFill>
        <p:spPr>
          <a:xfrm>
            <a:off x="3204000" y="6048000"/>
            <a:ext cx="2459160" cy="718920"/>
          </a:xfrm>
          <a:prstGeom prst="rect">
            <a:avLst/>
          </a:prstGeom>
          <a:ln w="0">
            <a:noFill/>
          </a:ln>
        </p:spPr>
      </p:pic>
      <p:pic>
        <p:nvPicPr>
          <p:cNvPr id="797" name="Picture 15" descr=""/>
          <p:cNvPicPr/>
          <p:nvPr/>
        </p:nvPicPr>
        <p:blipFill>
          <a:blip r:embed="rId5"/>
          <a:stretch/>
        </p:blipFill>
        <p:spPr>
          <a:xfrm>
            <a:off x="4139640" y="4014000"/>
            <a:ext cx="3098880" cy="710640"/>
          </a:xfrm>
          <a:prstGeom prst="rect">
            <a:avLst/>
          </a:prstGeom>
          <a:ln w="0">
            <a:noFill/>
          </a:ln>
        </p:spPr>
      </p:pic>
      <p:sp>
        <p:nvSpPr>
          <p:cNvPr id="798" name="TextBox 3"/>
          <p:cNvSpPr/>
          <p:nvPr/>
        </p:nvSpPr>
        <p:spPr>
          <a:xfrm>
            <a:off x="5760000" y="1332000"/>
            <a:ext cx="3312000" cy="402120"/>
          </a:xfrm>
          <a:prstGeom prst="rect">
            <a:avLst/>
          </a:prstGeom>
          <a:noFill/>
          <a:ln w="0">
            <a:solidFill>
              <a:srgbClr val="3465a4"/>
            </a:solidFill>
          </a:ln>
        </p:spPr>
        <p:style>
          <a:lnRef idx="0"/>
          <a:fillRef idx="0"/>
          <a:effectRef idx="0"/>
          <a:fontRef idx="minor"/>
        </p:style>
        <p:txBody>
          <a:bodyPr lIns="90000" rIns="90000" tIns="45000" bIns="45000" anchor="t">
            <a:spAutoFit/>
          </a:bodyPr>
          <a:p>
            <a:pPr>
              <a:lnSpc>
                <a:spcPct val="100000"/>
              </a:lnSpc>
              <a:buNone/>
            </a:pPr>
            <a:r>
              <a:rPr b="0" lang="en-GB" sz="1800" spc="-1" strike="noStrike">
                <a:solidFill>
                  <a:srgbClr val="000000"/>
                </a:solidFill>
                <a:latin typeface="Calibri"/>
              </a:rPr>
              <a:t>r</a:t>
            </a:r>
            <a:r>
              <a:rPr b="0" lang="en-GB" sz="1800" spc="-1" strike="noStrike" baseline="-25000">
                <a:solidFill>
                  <a:srgbClr val="000000"/>
                </a:solidFill>
                <a:latin typeface="Calibri"/>
              </a:rPr>
              <a:t>0</a:t>
            </a:r>
            <a:r>
              <a:rPr b="0" lang="en-GB" sz="1800" spc="-1" strike="noStrike">
                <a:solidFill>
                  <a:srgbClr val="000000"/>
                </a:solidFill>
                <a:latin typeface="Calibri"/>
              </a:rPr>
              <a:t>=classical electron radius</a:t>
            </a:r>
            <a:endParaRPr b="0" lang="en-GB" sz="1800" spc="-1" strike="noStrike">
              <a:latin typeface="Arial"/>
            </a:endParaRPr>
          </a:p>
        </p:txBody>
      </p:sp>
      <p:pic>
        <p:nvPicPr>
          <p:cNvPr id="799" name="" descr=""/>
          <p:cNvPicPr/>
          <p:nvPr/>
        </p:nvPicPr>
        <p:blipFill>
          <a:blip r:embed="rId6"/>
          <a:stretch/>
        </p:blipFill>
        <p:spPr>
          <a:xfrm>
            <a:off x="2232000" y="3934800"/>
            <a:ext cx="1315440" cy="889200"/>
          </a:xfrm>
          <a:prstGeom prst="rect">
            <a:avLst/>
          </a:prstGeom>
          <a:ln w="0">
            <a:noFill/>
          </a:ln>
        </p:spPr>
      </p:pic>
      <p:sp>
        <p:nvSpPr>
          <p:cNvPr id="800" name=""/>
          <p:cNvSpPr/>
          <p:nvPr/>
        </p:nvSpPr>
        <p:spPr>
          <a:xfrm>
            <a:off x="5544000" y="4014000"/>
            <a:ext cx="1944000" cy="738000"/>
          </a:xfrm>
          <a:prstGeom prst="rect">
            <a:avLst/>
          </a:prstGeom>
          <a:solidFill>
            <a:srgbClr val="ffffff"/>
          </a:solidFill>
          <a:ln w="0">
            <a:noFill/>
          </a:ln>
        </p:spPr>
        <p:style>
          <a:lnRef idx="0"/>
          <a:fillRef idx="0"/>
          <a:effectRef idx="0"/>
          <a:fontRef idx="minor"/>
        </p:style>
      </p:sp>
      <p:sp>
        <p:nvSpPr>
          <p:cNvPr id="801" name=""/>
          <p:cNvSpPr/>
          <p:nvPr/>
        </p:nvSpPr>
        <p:spPr>
          <a:xfrm>
            <a:off x="4104000" y="4014000"/>
            <a:ext cx="1440000" cy="710640"/>
          </a:xfrm>
          <a:prstGeom prst="rect">
            <a:avLst/>
          </a:prstGeom>
          <a:noFill/>
          <a:ln w="0">
            <a:solidFill>
              <a:srgbClr val="ff3333"/>
            </a:solidFill>
          </a:ln>
        </p:spPr>
        <p:style>
          <a:lnRef idx="0"/>
          <a:fillRef idx="0"/>
          <a:effectRef idx="0"/>
          <a:fontRef idx="minor"/>
        </p:style>
      </p:sp>
      <p:sp>
        <p:nvSpPr>
          <p:cNvPr id="802" name=""/>
          <p:cNvSpPr/>
          <p:nvPr/>
        </p:nvSpPr>
        <p:spPr>
          <a:xfrm>
            <a:off x="3888000" y="6048000"/>
            <a:ext cx="1775160" cy="718920"/>
          </a:xfrm>
          <a:prstGeom prst="rect">
            <a:avLst/>
          </a:prstGeom>
          <a:noFill/>
          <a:ln w="0">
            <a:solidFill>
              <a:srgbClr val="ff3333"/>
            </a:solidFill>
          </a:ln>
        </p:spPr>
        <p:style>
          <a:lnRef idx="0"/>
          <a:fillRef idx="0"/>
          <a:effectRef idx="0"/>
          <a:fontRef idx="minor"/>
        </p:style>
      </p:sp>
      <p:cxnSp>
        <p:nvCxnSpPr>
          <p:cNvPr id="803" name=""/>
          <p:cNvCxnSpPr>
            <a:stCxn id="801" idx="3"/>
            <a:endCxn id="802" idx="3"/>
          </p:cNvCxnSpPr>
          <p:nvPr/>
        </p:nvCxnSpPr>
        <p:spPr>
          <a:xfrm>
            <a:off x="5544000" y="4369320"/>
            <a:ext cx="119520" cy="2038320"/>
          </a:xfrm>
          <a:prstGeom prst="curvedConnector3">
            <a:avLst/>
          </a:prstGeom>
          <a:ln w="0">
            <a:solidFill>
              <a:srgbClr val="000000"/>
            </a:solidFill>
            <a:tailEnd len="med" type="triangle" w="med"/>
          </a:ln>
        </p:spPr>
      </p:cxnSp>
      <p:pic>
        <p:nvPicPr>
          <p:cNvPr id="804" name="" descr=""/>
          <p:cNvPicPr/>
          <p:nvPr/>
        </p:nvPicPr>
        <p:blipFill>
          <a:blip r:embed="rId7"/>
          <a:stretch/>
        </p:blipFill>
        <p:spPr>
          <a:xfrm>
            <a:off x="8064000" y="5227560"/>
            <a:ext cx="912960" cy="820440"/>
          </a:xfrm>
          <a:prstGeom prst="rect">
            <a:avLst/>
          </a:prstGeom>
          <a:ln w="0">
            <a:noFill/>
          </a:ln>
        </p:spPr>
      </p:pic>
    </p:spTree>
  </p:cSld>
  <mc:AlternateContent>
    <mc:Choice Requires="p14">
      <p:transition spd="slow" p14:dur="2000"/>
    </mc:Choice>
    <mc:Fallback>
      <p:transition spd="slow"/>
    </mc:Fallback>
  </mc:AlternateContent>
</p:sld>
</file>

<file path=ppt/slides/slide7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5"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Energy losses</a:t>
            </a:r>
            <a:endParaRPr b="0" lang="en-GB" sz="1600" spc="-1" strike="noStrike">
              <a:solidFill>
                <a:srgbClr val="000000"/>
              </a:solidFill>
              <a:latin typeface="Calibri"/>
            </a:endParaRPr>
          </a:p>
        </p:txBody>
      </p:sp>
      <p:pic>
        <p:nvPicPr>
          <p:cNvPr id="806" name="Picture 4" descr=""/>
          <p:cNvPicPr/>
          <p:nvPr/>
        </p:nvPicPr>
        <p:blipFill>
          <a:blip r:embed="rId1"/>
          <a:stretch/>
        </p:blipFill>
        <p:spPr>
          <a:xfrm>
            <a:off x="1043640" y="1196640"/>
            <a:ext cx="6863400" cy="3166200"/>
          </a:xfrm>
          <a:prstGeom prst="rect">
            <a:avLst/>
          </a:prstGeom>
          <a:ln w="0">
            <a:noFill/>
          </a:ln>
        </p:spPr>
      </p:pic>
      <p:sp>
        <p:nvSpPr>
          <p:cNvPr id="807" name="TextBox 5"/>
          <p:cNvSpPr/>
          <p:nvPr/>
        </p:nvSpPr>
        <p:spPr>
          <a:xfrm>
            <a:off x="674640" y="4543200"/>
            <a:ext cx="7905240" cy="19191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000" spc="-1" strike="noStrike">
                <a:solidFill>
                  <a:srgbClr val="000000"/>
                </a:solidFill>
                <a:latin typeface="Calibri"/>
              </a:rPr>
              <a:t>At around 100 GeV  beam energy the SR losses get so large that it becomes too expensive to replace them with the RF systems (e.g. LEP).</a:t>
            </a: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r>
              <a:rPr b="0" lang="en-GB" sz="2000" spc="-1" strike="noStrike">
                <a:solidFill>
                  <a:srgbClr val="000000"/>
                </a:solidFill>
                <a:latin typeface="Calibri"/>
              </a:rPr>
              <a:t>We need to use either  heavier particles (protons, muons, ...) or a larger bending radius.</a:t>
            </a:r>
            <a:endParaRPr b="0" lang="en-GB" sz="2000" spc="-1" strike="noStrike">
              <a:latin typeface="Arial"/>
            </a:endParaRPr>
          </a:p>
        </p:txBody>
      </p:sp>
      <p:sp>
        <p:nvSpPr>
          <p:cNvPr id="808" name="TextBox 6"/>
          <p:cNvSpPr/>
          <p:nvPr/>
        </p:nvSpPr>
        <p:spPr>
          <a:xfrm>
            <a:off x="7867080" y="3884760"/>
            <a:ext cx="952200" cy="3646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800" spc="-1" strike="noStrike">
                <a:solidFill>
                  <a:srgbClr val="000000"/>
                </a:solidFill>
                <a:latin typeface="Calibri"/>
              </a:rPr>
              <a:t>Wille</a:t>
            </a:r>
            <a:endParaRPr b="0" lang="en-GB" sz="1800" spc="-1" strike="noStrike">
              <a:latin typeface="Arial"/>
            </a:endParaRPr>
          </a:p>
        </p:txBody>
      </p:sp>
      <p:sp>
        <p:nvSpPr>
          <p:cNvPr id="809" name="Oval 7"/>
          <p:cNvSpPr/>
          <p:nvPr/>
        </p:nvSpPr>
        <p:spPr>
          <a:xfrm>
            <a:off x="6432120" y="3846960"/>
            <a:ext cx="1155240" cy="355320"/>
          </a:xfrm>
          <a:prstGeom prst="ellipse">
            <a:avLst/>
          </a:prstGeom>
          <a:noFill/>
          <a:ln w="9360">
            <a:solidFill>
              <a:srgbClr val="ff00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7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0"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Energy losses – e.g. the proposed FCC-ee at CERN</a:t>
            </a:r>
            <a:endParaRPr b="0" lang="en-GB" sz="1600" spc="-1" strike="noStrike">
              <a:solidFill>
                <a:srgbClr val="000000"/>
              </a:solidFill>
              <a:latin typeface="Calibri"/>
            </a:endParaRPr>
          </a:p>
        </p:txBody>
      </p:sp>
      <p:sp>
        <p:nvSpPr>
          <p:cNvPr id="811" name="TextBox 5"/>
          <p:cNvSpPr/>
          <p:nvPr/>
        </p:nvSpPr>
        <p:spPr>
          <a:xfrm>
            <a:off x="674640" y="4543200"/>
            <a:ext cx="7905240" cy="395280"/>
          </a:xfrm>
          <a:prstGeom prst="rect">
            <a:avLst/>
          </a:prstGeom>
          <a:noFill/>
          <a:ln w="0">
            <a:noFill/>
          </a:ln>
        </p:spPr>
        <p:style>
          <a:lnRef idx="0"/>
          <a:fillRef idx="0"/>
          <a:effectRef idx="0"/>
          <a:fontRef idx="minor"/>
        </p:style>
      </p:sp>
      <p:pic>
        <p:nvPicPr>
          <p:cNvPr id="812" name="" descr=""/>
          <p:cNvPicPr/>
          <p:nvPr/>
        </p:nvPicPr>
        <p:blipFill>
          <a:blip r:embed="rId1"/>
          <a:stretch/>
        </p:blipFill>
        <p:spPr>
          <a:xfrm>
            <a:off x="72360" y="1224000"/>
            <a:ext cx="9143640" cy="2824560"/>
          </a:xfrm>
          <a:prstGeom prst="rect">
            <a:avLst/>
          </a:prstGeom>
          <a:ln w="0">
            <a:noFill/>
          </a:ln>
        </p:spPr>
      </p:pic>
      <p:sp>
        <p:nvSpPr>
          <p:cNvPr id="813" name=""/>
          <p:cNvSpPr txBox="1"/>
          <p:nvPr/>
        </p:nvSpPr>
        <p:spPr>
          <a:xfrm>
            <a:off x="2061720" y="4459680"/>
            <a:ext cx="5161320" cy="346680"/>
          </a:xfrm>
          <a:prstGeom prst="rect">
            <a:avLst/>
          </a:prstGeom>
          <a:noFill/>
          <a:ln w="0">
            <a:noFill/>
          </a:ln>
        </p:spPr>
        <p:txBody>
          <a:bodyPr lIns="90000" rIns="90000" tIns="45000" bIns="45000" anchor="t">
            <a:noAutofit/>
          </a:bodyPr>
          <a:p>
            <a:r>
              <a:rPr b="0" lang="en-GB" sz="1800" spc="-1" strike="noStrike">
                <a:latin typeface="Arial"/>
              </a:rPr>
              <a:t>Eur. Phys. J. Special Topics 228, 261–623 (2019)</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7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4"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Energy losses – e.g. the proposed FCC-ee at CERN</a:t>
            </a:r>
            <a:endParaRPr b="0" lang="en-GB" sz="1600" spc="-1" strike="noStrike">
              <a:solidFill>
                <a:srgbClr val="000000"/>
              </a:solidFill>
              <a:latin typeface="Calibri"/>
            </a:endParaRPr>
          </a:p>
        </p:txBody>
      </p:sp>
      <p:sp>
        <p:nvSpPr>
          <p:cNvPr id="815" name="TextBox 5_2"/>
          <p:cNvSpPr/>
          <p:nvPr/>
        </p:nvSpPr>
        <p:spPr>
          <a:xfrm>
            <a:off x="674640" y="4543200"/>
            <a:ext cx="7905240" cy="395280"/>
          </a:xfrm>
          <a:prstGeom prst="rect">
            <a:avLst/>
          </a:prstGeom>
          <a:noFill/>
          <a:ln w="0">
            <a:noFill/>
          </a:ln>
        </p:spPr>
        <p:style>
          <a:lnRef idx="0"/>
          <a:fillRef idx="0"/>
          <a:effectRef idx="0"/>
          <a:fontRef idx="minor"/>
        </p:style>
      </p:sp>
      <p:pic>
        <p:nvPicPr>
          <p:cNvPr id="816" name="" descr=""/>
          <p:cNvPicPr/>
          <p:nvPr/>
        </p:nvPicPr>
        <p:blipFill>
          <a:blip r:embed="rId1"/>
          <a:stretch/>
        </p:blipFill>
        <p:spPr>
          <a:xfrm>
            <a:off x="72360" y="1224000"/>
            <a:ext cx="9143640" cy="2824560"/>
          </a:xfrm>
          <a:prstGeom prst="rect">
            <a:avLst/>
          </a:prstGeom>
          <a:ln w="0">
            <a:noFill/>
          </a:ln>
        </p:spPr>
      </p:pic>
      <p:sp>
        <p:nvSpPr>
          <p:cNvPr id="817" name=""/>
          <p:cNvSpPr txBox="1"/>
          <p:nvPr/>
        </p:nvSpPr>
        <p:spPr>
          <a:xfrm>
            <a:off x="2061720" y="4459680"/>
            <a:ext cx="5161320" cy="346680"/>
          </a:xfrm>
          <a:prstGeom prst="rect">
            <a:avLst/>
          </a:prstGeom>
          <a:noFill/>
          <a:ln w="0">
            <a:noFill/>
          </a:ln>
        </p:spPr>
        <p:txBody>
          <a:bodyPr lIns="90000" rIns="90000" tIns="45000" bIns="45000" anchor="t">
            <a:noAutofit/>
          </a:bodyPr>
          <a:p>
            <a:r>
              <a:rPr b="0" lang="en-GB" sz="1800" spc="-1" strike="noStrike">
                <a:latin typeface="Arial"/>
              </a:rPr>
              <a:t>Eur. Phys. J. Special Topics 228, 261–623 (2019)</a:t>
            </a:r>
            <a:endParaRPr b="0" lang="en-GB" sz="1800" spc="-1" strike="noStrike">
              <a:latin typeface="Arial"/>
            </a:endParaRPr>
          </a:p>
        </p:txBody>
      </p:sp>
      <p:sp>
        <p:nvSpPr>
          <p:cNvPr id="818" name=""/>
          <p:cNvSpPr/>
          <p:nvPr/>
        </p:nvSpPr>
        <p:spPr>
          <a:xfrm>
            <a:off x="5616000" y="3168000"/>
            <a:ext cx="720000" cy="360000"/>
          </a:xfrm>
          <a:prstGeom prst="ellipse">
            <a:avLst/>
          </a:prstGeom>
          <a:noFill/>
          <a:ln w="36000">
            <a:solidFill>
              <a:srgbClr val="ff33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7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9"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Away from the design orbit</a:t>
            </a:r>
            <a:endParaRPr b="0" lang="en-GB" sz="1600" spc="-1" strike="noStrike">
              <a:solidFill>
                <a:srgbClr val="000000"/>
              </a:solidFill>
              <a:latin typeface="Calibri"/>
            </a:endParaRPr>
          </a:p>
        </p:txBody>
      </p:sp>
      <p:sp>
        <p:nvSpPr>
          <p:cNvPr id="820" name="TextBox 7"/>
          <p:cNvSpPr/>
          <p:nvPr/>
        </p:nvSpPr>
        <p:spPr>
          <a:xfrm>
            <a:off x="288000" y="908640"/>
            <a:ext cx="8784000" cy="174024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p:txBody>
      </p:sp>
      <p:pic>
        <p:nvPicPr>
          <p:cNvPr id="821" name="Picture 14" descr=""/>
          <p:cNvPicPr/>
          <p:nvPr/>
        </p:nvPicPr>
        <p:blipFill>
          <a:blip r:embed="rId1"/>
          <a:stretch/>
        </p:blipFill>
        <p:spPr>
          <a:xfrm>
            <a:off x="3204000" y="936000"/>
            <a:ext cx="2459160" cy="718920"/>
          </a:xfrm>
          <a:prstGeom prst="rect">
            <a:avLst/>
          </a:prstGeom>
          <a:ln w="0">
            <a:noFill/>
          </a:ln>
        </p:spPr>
      </p:pic>
      <p:sp>
        <p:nvSpPr>
          <p:cNvPr id="822" name=""/>
          <p:cNvSpPr txBox="1"/>
          <p:nvPr/>
        </p:nvSpPr>
        <p:spPr>
          <a:xfrm>
            <a:off x="216000" y="1728000"/>
            <a:ext cx="8640000" cy="3673800"/>
          </a:xfrm>
          <a:prstGeom prst="rect">
            <a:avLst/>
          </a:prstGeom>
          <a:noFill/>
          <a:ln w="0">
            <a:noFill/>
          </a:ln>
        </p:spPr>
        <p:txBody>
          <a:bodyPr lIns="90000" rIns="90000" tIns="45000" bIns="45000" anchor="t">
            <a:noAutofit/>
          </a:bodyPr>
          <a:p>
            <a:r>
              <a:rPr b="0" lang="en-GB" sz="1800" spc="-1" strike="noStrike">
                <a:latin typeface="Arial"/>
              </a:rPr>
              <a:t>Note that we’ve implicitly assumed that we’re considering a particle on a circular reference orbit moving in an isomagnetic ring.</a:t>
            </a:r>
            <a:endParaRPr b="0" lang="en-GB" sz="1800" spc="-1" strike="noStrike">
              <a:latin typeface="Arial"/>
            </a:endParaRPr>
          </a:p>
          <a:p>
            <a:endParaRPr b="0" lang="en-GB" sz="1800" spc="-1" strike="noStrike">
              <a:latin typeface="Arial"/>
            </a:endParaRPr>
          </a:p>
          <a:p>
            <a:r>
              <a:rPr b="0" lang="en-GB" sz="1800" spc="-1" strike="noStrike">
                <a:latin typeface="Arial"/>
              </a:rPr>
              <a:t>What if a particle is not on the reference orbit?</a:t>
            </a:r>
            <a:endParaRPr b="0" lang="en-GB" sz="1800" spc="-1" strike="noStrike">
              <a:latin typeface="Arial"/>
            </a:endParaRPr>
          </a:p>
          <a:p>
            <a:endParaRPr b="0" lang="en-GB" sz="1800" spc="-1" strike="noStrike">
              <a:latin typeface="Arial"/>
            </a:endParaRPr>
          </a:p>
          <a:p>
            <a:r>
              <a:rPr b="0" lang="en-GB" sz="1800" spc="-1" strike="noStrike">
                <a:latin typeface="Arial"/>
              </a:rPr>
              <a:t>If the particle is not on the reference orbit but does have the reference energy, E, then the effect of the betratron oscillations on the synchrotron radiation emission will average out, </a:t>
            </a:r>
            <a:r>
              <a:rPr b="1" lang="en-GB" sz="1800" spc="-1" strike="noStrike">
                <a:latin typeface="Arial"/>
              </a:rPr>
              <a:t>as long as</a:t>
            </a:r>
            <a:r>
              <a:rPr b="0" lang="en-GB" sz="1800" spc="-1" strike="noStrike">
                <a:latin typeface="Arial"/>
              </a:rPr>
              <a:t> the fields vary linearly with displacement from the design orbit.</a:t>
            </a:r>
            <a:endParaRPr b="0" lang="en-GB" sz="1800" spc="-1" strike="noStrike">
              <a:latin typeface="Arial"/>
            </a:endParaRPr>
          </a:p>
          <a:p>
            <a:endParaRPr b="0" lang="en-GB" sz="1800" spc="-1" strike="noStrike">
              <a:latin typeface="Arial"/>
            </a:endParaRPr>
          </a:p>
          <a:p>
            <a:r>
              <a:rPr b="0" lang="en-GB" sz="1800" spc="-1" strike="noStrike">
                <a:latin typeface="Arial"/>
              </a:rPr>
              <a:t>What if a particle does not have the reference energy / momentum?</a:t>
            </a:r>
            <a:endParaRPr b="0" lang="en-GB" sz="1800" spc="-1" strike="noStrike">
              <a:latin typeface="Arial"/>
            </a:endParaRPr>
          </a:p>
          <a:p>
            <a:endParaRPr b="0" lang="en-GB" sz="1800" spc="-1" strike="noStrike">
              <a:latin typeface="Arial"/>
            </a:endParaRPr>
          </a:p>
          <a:p>
            <a:r>
              <a:rPr b="0" lang="en-GB" sz="1800" spc="-1" strike="noStrike">
                <a:latin typeface="Arial"/>
              </a:rPr>
              <a:t>That will affect the amount of synchrotron radiation emitted, and that’s what we’ll consider next.</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7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3" name="PlaceHolder 1"/>
          <p:cNvSpPr>
            <a:spLocks noGrp="1"/>
          </p:cNvSpPr>
          <p:nvPr>
            <p:ph type="title"/>
          </p:nvPr>
        </p:nvSpPr>
        <p:spPr>
          <a:xfrm>
            <a:off x="8610480" y="380880"/>
            <a:ext cx="533160" cy="5866920"/>
          </a:xfrm>
          <a:prstGeom prst="rect">
            <a:avLst/>
          </a:prstGeom>
          <a:noFill/>
          <a:ln w="0">
            <a:noFill/>
          </a:ln>
        </p:spPr>
        <p:txBody>
          <a:bodyPr lIns="90000" rIns="90000" tIns="45000" bIns="45000" anchor="ctr" anchorCtr="1">
            <a:normAutofit/>
          </a:bodyPr>
          <a:p>
            <a:endParaRPr b="0" lang="en-GB" sz="1800" spc="-1" strike="noStrike">
              <a:solidFill>
                <a:srgbClr val="000000"/>
              </a:solidFill>
              <a:latin typeface="Calibri"/>
            </a:endParaRPr>
          </a:p>
        </p:txBody>
      </p:sp>
      <p:sp>
        <p:nvSpPr>
          <p:cNvPr id="824" name="PlaceHolder 2"/>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Effect of radiation on beam</a:t>
            </a:r>
            <a:endParaRPr b="0" lang="en-GB" sz="1600" spc="-1" strike="noStrike">
              <a:solidFill>
                <a:srgbClr val="000000"/>
              </a:solidFill>
              <a:latin typeface="Calibri"/>
            </a:endParaRPr>
          </a:p>
        </p:txBody>
      </p:sp>
      <p:sp>
        <p:nvSpPr>
          <p:cNvPr id="825" name="TextBox 7"/>
          <p:cNvSpPr/>
          <p:nvPr/>
        </p:nvSpPr>
        <p:spPr>
          <a:xfrm>
            <a:off x="467640" y="908640"/>
            <a:ext cx="8532360" cy="466344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000" spc="-1" strike="noStrike">
                <a:solidFill>
                  <a:srgbClr val="000000"/>
                </a:solidFill>
                <a:latin typeface="Calibri"/>
              </a:rPr>
              <a:t>So far all our analysis of beams has assumed motion in dipoles, quadrupoles and sextupoles without any effects of radiation.</a:t>
            </a: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r>
              <a:rPr b="0" lang="en-GB" sz="2000" spc="-1" strike="noStrike">
                <a:solidFill>
                  <a:srgbClr val="000000"/>
                </a:solidFill>
                <a:latin typeface="Calibri"/>
              </a:rPr>
              <a:t>We now know a charged particle moving in an electromagnetic field (e.g. a dipole magnet or an rf cavity), will radiate.</a:t>
            </a: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r>
              <a:rPr b="0" lang="en-GB" sz="2000" spc="-1" strike="noStrike">
                <a:solidFill>
                  <a:srgbClr val="000000"/>
                </a:solidFill>
                <a:latin typeface="Calibri"/>
              </a:rPr>
              <a:t>What does this mean for the particle motion?</a:t>
            </a: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r>
              <a:rPr b="0" lang="en-GB" sz="2000" spc="-1" strike="noStrike">
                <a:solidFill>
                  <a:srgbClr val="000000"/>
                </a:solidFill>
                <a:latin typeface="Calibri"/>
              </a:rPr>
              <a:t>The radiation can produce damping effects in all planes, and lead to concepts such as equilibrium emittance, growing energy spread and beam polarization.</a:t>
            </a:r>
            <a:endParaRPr b="0" lang="en-GB" sz="2000" spc="-1" strike="noStrike">
              <a:latin typeface="Arial"/>
            </a:endParaRPr>
          </a:p>
        </p:txBody>
      </p:sp>
    </p:spTree>
  </p:cSld>
  <mc:AlternateContent>
    <mc:Choice Requires="p14">
      <p:transition spd="slow" p14:dur="2000"/>
    </mc:Choice>
    <mc:Fallback>
      <p:transition spd="slow"/>
    </mc:Fallback>
  </mc:AlternateContent>
</p:sld>
</file>

<file path=ppt/slides/slide7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6"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Radiation damping for longitudinal motion (rough calculation)</a:t>
            </a:r>
            <a:endParaRPr b="0" lang="en-GB" sz="1600" spc="-1" strike="noStrike">
              <a:solidFill>
                <a:srgbClr val="000000"/>
              </a:solidFill>
              <a:latin typeface="Calibri"/>
            </a:endParaRPr>
          </a:p>
        </p:txBody>
      </p:sp>
      <p:sp>
        <p:nvSpPr>
          <p:cNvPr id="827" name="TextBox 9"/>
          <p:cNvSpPr/>
          <p:nvPr/>
        </p:nvSpPr>
        <p:spPr>
          <a:xfrm>
            <a:off x="467640" y="908640"/>
            <a:ext cx="8280720" cy="56617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000" spc="-1" strike="noStrike">
                <a:solidFill>
                  <a:srgbClr val="000000"/>
                </a:solidFill>
                <a:latin typeface="Calibri"/>
              </a:rPr>
              <a:t>Synchrotron radiation gives a natural mechanism to damp the synchrotron oscillations of a particle: </a:t>
            </a:r>
            <a:endParaRPr b="0" lang="en-GB" sz="2000" spc="-1" strike="noStrike">
              <a:latin typeface="Arial"/>
            </a:endParaRPr>
          </a:p>
          <a:p>
            <a:pPr marL="216000" indent="-216000">
              <a:lnSpc>
                <a:spcPct val="100000"/>
              </a:lnSpc>
              <a:buClr>
                <a:srgbClr val="000000"/>
              </a:buClr>
              <a:buSzPct val="45000"/>
              <a:buFont typeface="Wingdings" charset="2"/>
              <a:buChar char=""/>
            </a:pPr>
            <a:r>
              <a:rPr b="0" lang="en-GB" sz="2000" spc="-1" strike="noStrike">
                <a:solidFill>
                  <a:srgbClr val="000000"/>
                </a:solidFill>
                <a:latin typeface="Calibri"/>
              </a:rPr>
              <a:t>Let E</a:t>
            </a:r>
            <a:r>
              <a:rPr b="0" lang="en-GB" sz="2000" spc="-1" strike="noStrike" baseline="-25000">
                <a:solidFill>
                  <a:srgbClr val="000000"/>
                </a:solidFill>
                <a:latin typeface="Calibri"/>
              </a:rPr>
              <a:t>s</a:t>
            </a:r>
            <a:r>
              <a:rPr b="0" lang="en-GB" sz="2000" spc="-1" strike="noStrike">
                <a:solidFill>
                  <a:srgbClr val="000000"/>
                </a:solidFill>
                <a:latin typeface="Calibri"/>
              </a:rPr>
              <a:t> be the synchronous particle energy. </a:t>
            </a:r>
            <a:endParaRPr b="0" lang="en-GB" sz="2000" spc="-1" strike="noStrike">
              <a:latin typeface="Arial"/>
            </a:endParaRPr>
          </a:p>
          <a:p>
            <a:pPr marL="216000" indent="-216000">
              <a:lnSpc>
                <a:spcPct val="100000"/>
              </a:lnSpc>
              <a:buClr>
                <a:srgbClr val="000000"/>
              </a:buClr>
              <a:buSzPct val="45000"/>
              <a:buFont typeface="Wingdings" charset="2"/>
              <a:buChar char=""/>
            </a:pPr>
            <a:r>
              <a:rPr b="0" lang="en-GB" sz="2000" spc="-1" strike="noStrike">
                <a:solidFill>
                  <a:srgbClr val="000000"/>
                </a:solidFill>
                <a:latin typeface="Calibri"/>
              </a:rPr>
              <a:t>Imagine some particle has more energy by         .  </a:t>
            </a:r>
            <a:endParaRPr b="0" lang="en-GB" sz="2000" spc="-1" strike="noStrike">
              <a:latin typeface="Arial"/>
            </a:endParaRPr>
          </a:p>
          <a:p>
            <a:pPr marL="216000" indent="-216000">
              <a:lnSpc>
                <a:spcPct val="100000"/>
              </a:lnSpc>
              <a:buClr>
                <a:srgbClr val="000000"/>
              </a:buClr>
              <a:buSzPct val="45000"/>
              <a:buFont typeface="Wingdings" charset="2"/>
              <a:buChar char=""/>
            </a:pPr>
            <a:r>
              <a:rPr b="0" lang="en-GB" sz="2000" spc="-1" strike="noStrike">
                <a:solidFill>
                  <a:srgbClr val="000000"/>
                </a:solidFill>
                <a:latin typeface="Calibri"/>
              </a:rPr>
              <a:t>Then this particle will radiate more, moving its energy close to E</a:t>
            </a:r>
            <a:r>
              <a:rPr b="0" lang="en-GB" sz="2000" spc="-1" strike="noStrike" baseline="-25000">
                <a:solidFill>
                  <a:srgbClr val="000000"/>
                </a:solidFill>
                <a:latin typeface="Calibri"/>
              </a:rPr>
              <a:t>s</a:t>
            </a:r>
            <a:r>
              <a:rPr b="0" lang="en-GB" sz="2000" spc="-1" strike="noStrike">
                <a:solidFill>
                  <a:srgbClr val="000000"/>
                </a:solidFill>
                <a:latin typeface="Calibri"/>
              </a:rPr>
              <a:t>.</a:t>
            </a:r>
            <a:endParaRPr b="0" lang="en-GB" sz="2000" spc="-1" strike="noStrike">
              <a:latin typeface="Arial"/>
            </a:endParaRPr>
          </a:p>
          <a:p>
            <a:pPr>
              <a:lnSpc>
                <a:spcPct val="100000"/>
              </a:lnSpc>
              <a:buNone/>
            </a:pPr>
            <a:r>
              <a:rPr b="0" lang="en-GB" sz="2000" spc="-1" strike="noStrike">
                <a:solidFill>
                  <a:srgbClr val="000000"/>
                </a:solidFill>
                <a:latin typeface="Calibri"/>
              </a:rPr>
              <a:t>The radiation power is</a:t>
            </a: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r>
              <a:rPr b="0" lang="en-GB" sz="2000" spc="-1" strike="noStrike">
                <a:solidFill>
                  <a:srgbClr val="000000"/>
                </a:solidFill>
                <a:latin typeface="Calibri"/>
              </a:rPr>
              <a:t>Hence we can show that for a period of orbit T</a:t>
            </a:r>
            <a:r>
              <a:rPr b="0" lang="en-GB" sz="2000" spc="-1" strike="noStrike" baseline="-8000">
                <a:solidFill>
                  <a:srgbClr val="000000"/>
                </a:solidFill>
                <a:latin typeface="Calibri"/>
              </a:rPr>
              <a:t>0</a:t>
            </a: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r>
              <a:rPr b="0" lang="en-GB" sz="2000" spc="-1" strike="noStrike">
                <a:solidFill>
                  <a:srgbClr val="000000"/>
                </a:solidFill>
                <a:latin typeface="Calibri"/>
              </a:rPr>
              <a:t>Showing that the rate of energy loss varies linearly with          and hence exponential damping will occur.</a:t>
            </a:r>
            <a:endParaRPr b="0" lang="en-GB" sz="2000" spc="-1" strike="noStrike">
              <a:latin typeface="Arial"/>
            </a:endParaRPr>
          </a:p>
        </p:txBody>
      </p:sp>
      <p:pic>
        <p:nvPicPr>
          <p:cNvPr id="828" name="" descr=""/>
          <p:cNvPicPr/>
          <p:nvPr/>
        </p:nvPicPr>
        <p:blipFill>
          <a:blip r:embed="rId1"/>
          <a:stretch/>
        </p:blipFill>
        <p:spPr>
          <a:xfrm>
            <a:off x="6328440" y="1835280"/>
            <a:ext cx="1375560" cy="396720"/>
          </a:xfrm>
          <a:prstGeom prst="rect">
            <a:avLst/>
          </a:prstGeom>
          <a:ln w="0">
            <a:solidFill>
              <a:srgbClr val="ff3333"/>
            </a:solidFill>
          </a:ln>
        </p:spPr>
      </p:pic>
      <p:pic>
        <p:nvPicPr>
          <p:cNvPr id="829" name="" descr=""/>
          <p:cNvPicPr/>
          <p:nvPr/>
        </p:nvPicPr>
        <p:blipFill>
          <a:blip r:embed="rId2"/>
          <a:stretch/>
        </p:blipFill>
        <p:spPr>
          <a:xfrm>
            <a:off x="5754240" y="2840040"/>
            <a:ext cx="3317760" cy="903960"/>
          </a:xfrm>
          <a:prstGeom prst="rect">
            <a:avLst/>
          </a:prstGeom>
          <a:ln w="0">
            <a:noFill/>
          </a:ln>
        </p:spPr>
      </p:pic>
      <p:pic>
        <p:nvPicPr>
          <p:cNvPr id="830" name="" descr=""/>
          <p:cNvPicPr/>
          <p:nvPr/>
        </p:nvPicPr>
        <p:blipFill>
          <a:blip r:embed="rId3"/>
          <a:stretch/>
        </p:blipFill>
        <p:spPr>
          <a:xfrm>
            <a:off x="87120" y="2879280"/>
            <a:ext cx="5609160" cy="904320"/>
          </a:xfrm>
          <a:prstGeom prst="rect">
            <a:avLst/>
          </a:prstGeom>
          <a:ln w="0">
            <a:noFill/>
          </a:ln>
        </p:spPr>
      </p:pic>
      <p:pic>
        <p:nvPicPr>
          <p:cNvPr id="831" name="" descr=""/>
          <p:cNvPicPr/>
          <p:nvPr/>
        </p:nvPicPr>
        <p:blipFill>
          <a:blip r:embed="rId4"/>
          <a:stretch/>
        </p:blipFill>
        <p:spPr>
          <a:xfrm>
            <a:off x="4358880" y="4485960"/>
            <a:ext cx="4209120" cy="475560"/>
          </a:xfrm>
          <a:prstGeom prst="rect">
            <a:avLst/>
          </a:prstGeom>
          <a:ln w="0">
            <a:noFill/>
          </a:ln>
        </p:spPr>
      </p:pic>
      <p:sp>
        <p:nvSpPr>
          <p:cNvPr id="832" name=""/>
          <p:cNvSpPr txBox="1"/>
          <p:nvPr/>
        </p:nvSpPr>
        <p:spPr>
          <a:xfrm>
            <a:off x="420480" y="4536000"/>
            <a:ext cx="3938400" cy="385920"/>
          </a:xfrm>
          <a:prstGeom prst="rect">
            <a:avLst/>
          </a:prstGeom>
          <a:noFill/>
          <a:ln w="0">
            <a:noFill/>
          </a:ln>
        </p:spPr>
        <p:txBody>
          <a:bodyPr lIns="90000" rIns="90000" tIns="45000" bIns="45000" anchor="t">
            <a:noAutofit/>
          </a:bodyPr>
          <a:p>
            <a:r>
              <a:rPr b="0" lang="en-GB" sz="2000" spc="-1" strike="noStrike">
                <a:latin typeface="Calibri"/>
              </a:rPr>
              <a:t>the change in </a:t>
            </a:r>
            <a:r>
              <a:rPr b="0" lang="en-GB" sz="2000" spc="-1" strike="noStrike">
                <a:latin typeface="Calibri"/>
                <a:ea typeface="Arial"/>
              </a:rPr>
              <a:t>ΔE is given by</a:t>
            </a:r>
            <a:endParaRPr b="0" lang="en-GB" sz="2000" spc="-1" strike="noStrike">
              <a:latin typeface="Arial"/>
            </a:endParaRPr>
          </a:p>
        </p:txBody>
      </p:sp>
      <p:pic>
        <p:nvPicPr>
          <p:cNvPr id="833" name="" descr=""/>
          <p:cNvPicPr/>
          <p:nvPr/>
        </p:nvPicPr>
        <p:blipFill>
          <a:blip r:embed="rId5"/>
          <a:stretch/>
        </p:blipFill>
        <p:spPr>
          <a:xfrm>
            <a:off x="4196520" y="4961520"/>
            <a:ext cx="4551840" cy="942480"/>
          </a:xfrm>
          <a:prstGeom prst="rect">
            <a:avLst/>
          </a:prstGeom>
          <a:ln w="0">
            <a:noFill/>
          </a:ln>
        </p:spPr>
      </p:pic>
      <p:pic>
        <p:nvPicPr>
          <p:cNvPr id="834" name="" descr=""/>
          <p:cNvPicPr/>
          <p:nvPr/>
        </p:nvPicPr>
        <p:blipFill>
          <a:blip r:embed="rId6"/>
          <a:stretch/>
        </p:blipFill>
        <p:spPr>
          <a:xfrm>
            <a:off x="7776000" y="5832000"/>
            <a:ext cx="599400" cy="447120"/>
          </a:xfrm>
          <a:prstGeom prst="rect">
            <a:avLst/>
          </a:prstGeom>
          <a:ln w="0">
            <a:noFill/>
          </a:ln>
        </p:spPr>
      </p:pic>
    </p:spTree>
  </p:cSld>
  <mc:AlternateContent>
    <mc:Choice Requires="p14">
      <p:transition spd="slow" p14:dur="2000"/>
    </mc:Choice>
    <mc:Fallback>
      <p:transition spd="slow"/>
    </mc:Fallback>
  </mc:AlternateContent>
</p:sld>
</file>

<file path=ppt/slides/slide7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5" name="PlaceHolder 1"/>
          <p:cNvSpPr>
            <a:spLocks noGrp="1"/>
          </p:cNvSpPr>
          <p:nvPr>
            <p:ph type="title"/>
          </p:nvPr>
        </p:nvSpPr>
        <p:spPr>
          <a:xfrm>
            <a:off x="8610480" y="380880"/>
            <a:ext cx="533160" cy="5866920"/>
          </a:xfrm>
          <a:prstGeom prst="rect">
            <a:avLst/>
          </a:prstGeom>
          <a:noFill/>
          <a:ln w="0">
            <a:noFill/>
          </a:ln>
        </p:spPr>
        <p:txBody>
          <a:bodyPr lIns="90000" rIns="90000" tIns="45000" bIns="45000" anchor="ctr" anchorCtr="1">
            <a:normAutofit/>
          </a:bodyPr>
          <a:p>
            <a:pPr>
              <a:lnSpc>
                <a:spcPct val="100000"/>
              </a:lnSpc>
              <a:buNone/>
            </a:pPr>
            <a:r>
              <a:rPr b="0" lang="en-GB" sz="2400" spc="-1" strike="noStrike" cap="small">
                <a:solidFill>
                  <a:srgbClr val="ffffff"/>
                </a:solidFill>
                <a:latin typeface="Calibri"/>
              </a:rPr>
              <a:t> </a:t>
            </a:r>
            <a:r>
              <a:rPr b="0" lang="en-GB" sz="2400" spc="-1" strike="noStrike" cap="small">
                <a:solidFill>
                  <a:srgbClr val="ffffff"/>
                </a:solidFill>
                <a:latin typeface="Calibri"/>
              </a:rPr>
              <a:t>it</a:t>
            </a:r>
            <a:endParaRPr b="0" lang="en-GB" sz="2400" spc="-1" strike="noStrike">
              <a:solidFill>
                <a:srgbClr val="000000"/>
              </a:solidFill>
              <a:latin typeface="Calibri"/>
            </a:endParaRPr>
          </a:p>
        </p:txBody>
      </p:sp>
      <p:sp>
        <p:nvSpPr>
          <p:cNvPr id="836" name="PlaceHolder 2"/>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Transverse damping</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p:txBody>
      </p:sp>
      <p:sp>
        <p:nvSpPr>
          <p:cNvPr id="837" name="TextBox 9"/>
          <p:cNvSpPr/>
          <p:nvPr/>
        </p:nvSpPr>
        <p:spPr>
          <a:xfrm>
            <a:off x="467640" y="908640"/>
            <a:ext cx="8280720" cy="63954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000" spc="-1" strike="noStrike">
                <a:solidFill>
                  <a:srgbClr val="000000"/>
                </a:solidFill>
                <a:latin typeface="Calibri"/>
              </a:rPr>
              <a:t>So the synchrotron radiation provides a natural damping mechanism scaling as U</a:t>
            </a:r>
            <a:r>
              <a:rPr b="0" lang="en-GB" sz="2000" spc="-1" strike="noStrike" baseline="-25000">
                <a:solidFill>
                  <a:srgbClr val="000000"/>
                </a:solidFill>
                <a:latin typeface="Calibri"/>
              </a:rPr>
              <a:t>0</a:t>
            </a:r>
            <a:r>
              <a:rPr b="0" lang="en-GB" sz="2000" spc="-1" strike="noStrike">
                <a:solidFill>
                  <a:srgbClr val="000000"/>
                </a:solidFill>
                <a:latin typeface="Calibri"/>
              </a:rPr>
              <a:t>/E</a:t>
            </a:r>
            <a:r>
              <a:rPr b="0" lang="en-GB" sz="2000" spc="-1" strike="noStrike" baseline="-25000">
                <a:solidFill>
                  <a:srgbClr val="000000"/>
                </a:solidFill>
                <a:latin typeface="Calibri"/>
              </a:rPr>
              <a:t>s</a:t>
            </a:r>
            <a:r>
              <a:rPr b="0" lang="en-GB" sz="2000" spc="-1" strike="noStrike">
                <a:solidFill>
                  <a:srgbClr val="000000"/>
                </a:solidFill>
                <a:latin typeface="Calibri"/>
              </a:rPr>
              <a:t>.</a:t>
            </a: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r>
              <a:rPr b="0" lang="en-GB" sz="2000" spc="-1" strike="noStrike">
                <a:solidFill>
                  <a:srgbClr val="000000"/>
                </a:solidFill>
                <a:latin typeface="Calibri"/>
              </a:rPr>
              <a:t>There is also a natural damping in the transverse plane too. The radiation takes energy from all three spatial directions, so p</a:t>
            </a:r>
            <a:r>
              <a:rPr b="0" lang="en-GB" sz="2000" spc="-1" strike="noStrike" baseline="-33000">
                <a:solidFill>
                  <a:srgbClr val="000000"/>
                </a:solidFill>
                <a:latin typeface="Calibri"/>
              </a:rPr>
              <a:t>x</a:t>
            </a:r>
            <a:r>
              <a:rPr b="0" lang="en-GB" sz="2000" spc="-1" strike="noStrike">
                <a:solidFill>
                  <a:srgbClr val="000000"/>
                </a:solidFill>
                <a:latin typeface="Calibri"/>
              </a:rPr>
              <a:t> and p</a:t>
            </a:r>
            <a:r>
              <a:rPr b="0" lang="en-GB" sz="2000" spc="-1" strike="noStrike" baseline="-33000">
                <a:solidFill>
                  <a:srgbClr val="000000"/>
                </a:solidFill>
                <a:latin typeface="Calibri"/>
              </a:rPr>
              <a:t>y</a:t>
            </a:r>
            <a:r>
              <a:rPr b="0" lang="en-GB" sz="2000" spc="-1" strike="noStrike">
                <a:solidFill>
                  <a:srgbClr val="000000"/>
                </a:solidFill>
                <a:latin typeface="Calibri"/>
              </a:rPr>
              <a:t> reduce.</a:t>
            </a:r>
            <a:endParaRPr b="0" lang="en-GB" sz="2000" spc="-1" strike="noStrike">
              <a:latin typeface="Arial"/>
            </a:endParaRPr>
          </a:p>
          <a:p>
            <a:pPr>
              <a:lnSpc>
                <a:spcPct val="100000"/>
              </a:lnSpc>
              <a:buNone/>
            </a:pPr>
            <a:r>
              <a:rPr b="0" lang="en-GB" sz="2000" spc="-1" strike="noStrike">
                <a:solidFill>
                  <a:srgbClr val="000000"/>
                </a:solidFill>
                <a:latin typeface="Calibri"/>
              </a:rPr>
              <a:t>Momentum is regained longitudinally in the RF cavity. </a:t>
            </a: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r>
              <a:rPr b="0" lang="en-GB" sz="2000" spc="-1" strike="noStrike">
                <a:solidFill>
                  <a:srgbClr val="000000"/>
                </a:solidFill>
                <a:latin typeface="Calibri"/>
              </a:rPr>
              <a:t>This means the ratios p</a:t>
            </a:r>
            <a:r>
              <a:rPr b="0" lang="en-GB" sz="2000" spc="-1" strike="noStrike" baseline="-25000">
                <a:solidFill>
                  <a:srgbClr val="000000"/>
                </a:solidFill>
                <a:latin typeface="Calibri"/>
              </a:rPr>
              <a:t>x</a:t>
            </a:r>
            <a:r>
              <a:rPr b="0" lang="en-GB" sz="2000" spc="-1" strike="noStrike">
                <a:solidFill>
                  <a:srgbClr val="000000"/>
                </a:solidFill>
                <a:latin typeface="Calibri"/>
              </a:rPr>
              <a:t>/p</a:t>
            </a:r>
            <a:r>
              <a:rPr b="0" lang="en-GB" sz="2000" spc="-1" strike="noStrike" baseline="-25000">
                <a:solidFill>
                  <a:srgbClr val="000000"/>
                </a:solidFill>
                <a:latin typeface="Calibri"/>
              </a:rPr>
              <a:t>z</a:t>
            </a:r>
            <a:r>
              <a:rPr b="0" lang="en-GB" sz="2000" spc="-1" strike="noStrike">
                <a:solidFill>
                  <a:srgbClr val="000000"/>
                </a:solidFill>
                <a:latin typeface="Calibri"/>
              </a:rPr>
              <a:t> and p</a:t>
            </a:r>
            <a:r>
              <a:rPr b="0" lang="en-GB" sz="2000" spc="-1" strike="noStrike" baseline="-33000">
                <a:solidFill>
                  <a:srgbClr val="000000"/>
                </a:solidFill>
                <a:latin typeface="Calibri"/>
              </a:rPr>
              <a:t>y</a:t>
            </a:r>
            <a:r>
              <a:rPr b="0" lang="en-GB" sz="2000" spc="-1" strike="noStrike">
                <a:solidFill>
                  <a:srgbClr val="000000"/>
                </a:solidFill>
                <a:latin typeface="Calibri"/>
              </a:rPr>
              <a:t>/p</a:t>
            </a:r>
            <a:r>
              <a:rPr b="0" lang="en-GB" sz="2000" spc="-1" strike="noStrike" baseline="-33000">
                <a:solidFill>
                  <a:srgbClr val="000000"/>
                </a:solidFill>
                <a:latin typeface="Calibri"/>
              </a:rPr>
              <a:t>z</a:t>
            </a:r>
            <a:r>
              <a:rPr b="0" lang="en-GB" sz="2000" spc="-1" strike="noStrike">
                <a:solidFill>
                  <a:srgbClr val="000000"/>
                </a:solidFill>
                <a:latin typeface="Calibri"/>
              </a:rPr>
              <a:t> drop, and so the slopes </a:t>
            </a:r>
            <a:r>
              <a:rPr b="0" i="1" lang="en-GB" sz="2000" spc="-1" strike="noStrike">
                <a:solidFill>
                  <a:srgbClr val="000000"/>
                </a:solidFill>
                <a:latin typeface="Calibri"/>
              </a:rPr>
              <a:t>x’ and y’ </a:t>
            </a:r>
            <a:r>
              <a:rPr b="0" lang="en-GB" sz="2000" spc="-1" strike="noStrike">
                <a:solidFill>
                  <a:srgbClr val="000000"/>
                </a:solidFill>
                <a:latin typeface="Calibri"/>
              </a:rPr>
              <a:t>reduce. </a:t>
            </a: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r>
              <a:rPr b="0" lang="en-GB" sz="2000" spc="-1" strike="noStrike">
                <a:solidFill>
                  <a:srgbClr val="000000"/>
                </a:solidFill>
                <a:latin typeface="Calibri"/>
              </a:rPr>
              <a:t>Hence radiation damps the beam motion in all three planes.</a:t>
            </a: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r>
              <a:rPr b="0" lang="en-GB" sz="2000" spc="-1" strike="noStrike">
                <a:solidFill>
                  <a:srgbClr val="000000"/>
                </a:solidFill>
                <a:latin typeface="Calibri"/>
              </a:rPr>
              <a:t>The full calculation of how fast the emittance drops is too long for this course, but let’s look at the general procedure and some of the results. </a:t>
            </a: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p:txBody>
      </p:sp>
    </p:spTree>
  </p:cSld>
  <mc:AlternateContent>
    <mc:Choice Requires="p14">
      <p:transition spd="slow" p14:dur="2000"/>
    </mc:Choice>
    <mc:Fallback>
      <p:transition spd="slow"/>
    </mc:Fallback>
  </mc:AlternateContent>
</p:sld>
</file>

<file path=ppt/slides/slide7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8" name="PlaceHolder 1"/>
          <p:cNvSpPr>
            <a:spLocks noGrp="1"/>
          </p:cNvSpPr>
          <p:nvPr>
            <p:ph type="title"/>
          </p:nvPr>
        </p:nvSpPr>
        <p:spPr>
          <a:xfrm>
            <a:off x="8610480" y="380880"/>
            <a:ext cx="533160" cy="5866920"/>
          </a:xfrm>
          <a:prstGeom prst="rect">
            <a:avLst/>
          </a:prstGeom>
          <a:noFill/>
          <a:ln w="0">
            <a:noFill/>
          </a:ln>
        </p:spPr>
        <p:txBody>
          <a:bodyPr lIns="90000" rIns="90000" tIns="45000" bIns="45000" anchor="ctr" anchorCtr="1">
            <a:normAutofit/>
          </a:bodyPr>
          <a:p>
            <a:endParaRPr b="0" lang="en-GB" sz="1800" spc="-1" strike="noStrike">
              <a:solidFill>
                <a:srgbClr val="000000"/>
              </a:solidFill>
              <a:latin typeface="Calibri"/>
            </a:endParaRPr>
          </a:p>
        </p:txBody>
      </p:sp>
      <p:sp>
        <p:nvSpPr>
          <p:cNvPr id="839" name="PlaceHolder 2"/>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Result of a more detailed calculation vertically</a:t>
            </a:r>
            <a:endParaRPr b="0" lang="en-GB" sz="1600" spc="-1" strike="noStrike">
              <a:solidFill>
                <a:srgbClr val="000000"/>
              </a:solidFill>
              <a:latin typeface="Calibri"/>
            </a:endParaRPr>
          </a:p>
        </p:txBody>
      </p:sp>
      <p:sp>
        <p:nvSpPr>
          <p:cNvPr id="840" name="TextBox 9"/>
          <p:cNvSpPr/>
          <p:nvPr/>
        </p:nvSpPr>
        <p:spPr>
          <a:xfrm>
            <a:off x="467640" y="908640"/>
            <a:ext cx="8280720" cy="58831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000" spc="-1" strike="noStrike">
                <a:solidFill>
                  <a:srgbClr val="000000"/>
                </a:solidFill>
                <a:latin typeface="Calibri"/>
              </a:rPr>
              <a:t>To get the correct answer for how the emittance reduces with time due to damping, we need to be a little more careful in our calculation. Let’s look at the answer for all three planes separately.</a:t>
            </a: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r>
              <a:rPr b="0" lang="en-GB" sz="2000" spc="-1" strike="noStrike">
                <a:solidFill>
                  <a:srgbClr val="000000"/>
                </a:solidFill>
                <a:latin typeface="Calibri"/>
              </a:rPr>
              <a:t>Vertically, it turns out the rough estimate we derived for longitudinal damping is  quite accurate, and the vertical emittance damps according to</a:t>
            </a: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r>
              <a:rPr b="0" lang="en-GB" sz="2000" spc="-1" strike="noStrike">
                <a:solidFill>
                  <a:srgbClr val="000000"/>
                </a:solidFill>
                <a:latin typeface="Calibri"/>
              </a:rPr>
              <a:t>With the damping time given by</a:t>
            </a: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r>
              <a:rPr b="0" lang="en-GB" sz="2000" spc="-1" strike="noStrike">
                <a:solidFill>
                  <a:srgbClr val="000000"/>
                </a:solidFill>
                <a:latin typeface="Calibri"/>
              </a:rPr>
              <a:t>This is valid for v</a:t>
            </a:r>
            <a:r>
              <a:rPr b="0" lang="en-GB" sz="2000" spc="-1" strike="noStrike">
                <a:solidFill>
                  <a:srgbClr val="000000"/>
                </a:solidFill>
                <a:latin typeface="Ubuntu"/>
                <a:ea typeface="Ubuntu"/>
              </a:rPr>
              <a:t>≈</a:t>
            </a:r>
            <a:r>
              <a:rPr b="0" lang="en-GB" sz="2000" spc="-1" strike="noStrike">
                <a:solidFill>
                  <a:srgbClr val="000000"/>
                </a:solidFill>
                <a:latin typeface="Calibri"/>
              </a:rPr>
              <a:t>c, such that E=pc.</a:t>
            </a: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p:txBody>
      </p:sp>
      <p:pic>
        <p:nvPicPr>
          <p:cNvPr id="841" name="Picture 3" descr=""/>
          <p:cNvPicPr/>
          <p:nvPr/>
        </p:nvPicPr>
        <p:blipFill>
          <a:blip r:embed="rId1"/>
          <a:stretch/>
        </p:blipFill>
        <p:spPr>
          <a:xfrm>
            <a:off x="2195640" y="3429000"/>
            <a:ext cx="3954240" cy="876240"/>
          </a:xfrm>
          <a:prstGeom prst="rect">
            <a:avLst/>
          </a:prstGeom>
          <a:ln w="0">
            <a:noFill/>
          </a:ln>
        </p:spPr>
      </p:pic>
      <p:pic>
        <p:nvPicPr>
          <p:cNvPr id="842" name="Picture 4" descr=""/>
          <p:cNvPicPr/>
          <p:nvPr/>
        </p:nvPicPr>
        <p:blipFill>
          <a:blip r:embed="rId2"/>
          <a:stretch/>
        </p:blipFill>
        <p:spPr>
          <a:xfrm>
            <a:off x="4435920" y="4653000"/>
            <a:ext cx="1811520" cy="791640"/>
          </a:xfrm>
          <a:prstGeom prst="rect">
            <a:avLst/>
          </a:prstGeom>
          <a:ln w="0">
            <a:noFill/>
          </a:ln>
        </p:spPr>
      </p:pic>
    </p:spTree>
  </p:cSld>
  <mc:AlternateContent>
    <mc:Choice Requires="p14">
      <p:transition spd="slow" p14:dur="2000"/>
    </mc:Choice>
    <mc:Fallback>
      <p:transition spd="slow"/>
    </mc:Fallback>
  </mc:AlternateContent>
</p:sld>
</file>

<file path=ppt/slides/slide7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3" name="PlaceHolder 1"/>
          <p:cNvSpPr>
            <a:spLocks noGrp="1"/>
          </p:cNvSpPr>
          <p:nvPr>
            <p:ph type="title"/>
          </p:nvPr>
        </p:nvSpPr>
        <p:spPr>
          <a:xfrm>
            <a:off x="8610480" y="380880"/>
            <a:ext cx="533160" cy="5866920"/>
          </a:xfrm>
          <a:prstGeom prst="rect">
            <a:avLst/>
          </a:prstGeom>
          <a:noFill/>
          <a:ln w="0">
            <a:noFill/>
          </a:ln>
        </p:spPr>
        <p:txBody>
          <a:bodyPr lIns="90000" rIns="90000" tIns="45000" bIns="45000" anchor="ctr" anchorCtr="1">
            <a:normAutofit/>
          </a:bodyPr>
          <a:p>
            <a:endParaRPr b="0" lang="en-GB" sz="1800" spc="-1" strike="noStrike">
              <a:solidFill>
                <a:srgbClr val="000000"/>
              </a:solidFill>
              <a:latin typeface="Calibri"/>
            </a:endParaRPr>
          </a:p>
        </p:txBody>
      </p:sp>
      <p:sp>
        <p:nvSpPr>
          <p:cNvPr id="844" name="PlaceHolder 2"/>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Result of a more detailed calculation longitudinally</a:t>
            </a:r>
            <a:endParaRPr b="0" lang="en-GB" sz="1600" spc="-1" strike="noStrike">
              <a:solidFill>
                <a:srgbClr val="000000"/>
              </a:solidFill>
              <a:latin typeface="Calibri"/>
            </a:endParaRPr>
          </a:p>
        </p:txBody>
      </p:sp>
      <p:sp>
        <p:nvSpPr>
          <p:cNvPr id="845" name="TextBox 9"/>
          <p:cNvSpPr/>
          <p:nvPr/>
        </p:nvSpPr>
        <p:spPr>
          <a:xfrm>
            <a:off x="467640" y="908640"/>
            <a:ext cx="8280720" cy="594504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000" spc="-1" strike="noStrike">
                <a:solidFill>
                  <a:srgbClr val="000000"/>
                </a:solidFill>
                <a:latin typeface="Calibri"/>
              </a:rPr>
              <a:t>We have to do a bit more work to get the correct effects for longitudinal damping but the results are given here. </a:t>
            </a: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r>
              <a:rPr b="0" lang="en-GB" sz="2000" spc="-1" strike="noStrike">
                <a:solidFill>
                  <a:srgbClr val="000000"/>
                </a:solidFill>
                <a:latin typeface="Calibri"/>
              </a:rPr>
              <a:t>We introduce the longitudinal beam emittance:</a:t>
            </a: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r>
              <a:rPr b="0" lang="en-GB" sz="2000" spc="-1" strike="noStrike">
                <a:solidFill>
                  <a:srgbClr val="000000"/>
                </a:solidFill>
                <a:latin typeface="Calibri"/>
              </a:rPr>
              <a:t> </a:t>
            </a:r>
            <a:endParaRPr b="0" lang="en-GB" sz="2000" spc="-1" strike="noStrike">
              <a:latin typeface="Arial"/>
            </a:endParaRPr>
          </a:p>
          <a:p>
            <a:pPr>
              <a:lnSpc>
                <a:spcPct val="100000"/>
              </a:lnSpc>
              <a:buNone/>
            </a:pPr>
            <a:r>
              <a:rPr b="0" lang="en-GB" sz="2000" spc="-1" strike="noStrike">
                <a:solidFill>
                  <a:srgbClr val="000000"/>
                </a:solidFill>
                <a:latin typeface="Calibri"/>
              </a:rPr>
              <a:t>Then</a:t>
            </a: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r>
              <a:rPr b="0" lang="en-GB" sz="2000" spc="-1" strike="noStrike">
                <a:solidFill>
                  <a:srgbClr val="000000"/>
                </a:solidFill>
                <a:latin typeface="Calibri"/>
              </a:rPr>
              <a:t>where we define the longitudinal damping time</a:t>
            </a: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r>
              <a:rPr b="0" lang="en-GB" sz="2000" spc="-1" strike="noStrike">
                <a:solidFill>
                  <a:srgbClr val="000000"/>
                </a:solidFill>
                <a:latin typeface="Calibri"/>
              </a:rPr>
              <a:t>and introduce j</a:t>
            </a:r>
            <a:r>
              <a:rPr b="0" lang="en-GB" sz="2000" spc="-1" strike="noStrike" baseline="-33000">
                <a:solidFill>
                  <a:srgbClr val="000000"/>
                </a:solidFill>
                <a:latin typeface="Calibri"/>
              </a:rPr>
              <a:t>z</a:t>
            </a:r>
            <a:r>
              <a:rPr b="0" lang="en-GB" sz="2000" spc="-1" strike="noStrike">
                <a:solidFill>
                  <a:srgbClr val="000000"/>
                </a:solidFill>
                <a:latin typeface="Calibri"/>
              </a:rPr>
              <a:t> which is an example of a ‘damping partition number’.</a:t>
            </a:r>
            <a:endParaRPr b="0" lang="en-GB" sz="2000" spc="-1" strike="noStrike">
              <a:latin typeface="Arial"/>
            </a:endParaRPr>
          </a:p>
          <a:p>
            <a:pPr>
              <a:lnSpc>
                <a:spcPct val="100000"/>
              </a:lnSpc>
              <a:buNone/>
            </a:pPr>
            <a:endParaRPr b="0" lang="en-GB" sz="2000" spc="-1" strike="noStrike">
              <a:latin typeface="Arial"/>
            </a:endParaRPr>
          </a:p>
        </p:txBody>
      </p:sp>
      <p:pic>
        <p:nvPicPr>
          <p:cNvPr id="846" name="Picture 3" descr=""/>
          <p:cNvPicPr/>
          <p:nvPr/>
        </p:nvPicPr>
        <p:blipFill>
          <a:blip r:embed="rId1"/>
          <a:stretch/>
        </p:blipFill>
        <p:spPr>
          <a:xfrm>
            <a:off x="1979640" y="2529000"/>
            <a:ext cx="4806720" cy="429120"/>
          </a:xfrm>
          <a:prstGeom prst="rect">
            <a:avLst/>
          </a:prstGeom>
          <a:ln w="0">
            <a:noFill/>
          </a:ln>
        </p:spPr>
      </p:pic>
      <p:pic>
        <p:nvPicPr>
          <p:cNvPr id="847" name="Picture 4" descr=""/>
          <p:cNvPicPr/>
          <p:nvPr/>
        </p:nvPicPr>
        <p:blipFill>
          <a:blip r:embed="rId2"/>
          <a:stretch/>
        </p:blipFill>
        <p:spPr>
          <a:xfrm>
            <a:off x="2627640" y="3352680"/>
            <a:ext cx="3725640" cy="820440"/>
          </a:xfrm>
          <a:prstGeom prst="rect">
            <a:avLst/>
          </a:prstGeom>
          <a:ln w="0">
            <a:noFill/>
          </a:ln>
        </p:spPr>
      </p:pic>
      <p:pic>
        <p:nvPicPr>
          <p:cNvPr id="848" name="Picture 5" descr=""/>
          <p:cNvPicPr/>
          <p:nvPr/>
        </p:nvPicPr>
        <p:blipFill>
          <a:blip r:embed="rId3"/>
          <a:stretch/>
        </p:blipFill>
        <p:spPr>
          <a:xfrm>
            <a:off x="3492000" y="4887360"/>
            <a:ext cx="2014200" cy="80964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9" name="PlaceHolder 1"/>
          <p:cNvSpPr>
            <a:spLocks noGrp="1"/>
          </p:cNvSpPr>
          <p:nvPr>
            <p:ph type="title"/>
          </p:nvPr>
        </p:nvSpPr>
        <p:spPr>
          <a:xfrm>
            <a:off x="8610480" y="380880"/>
            <a:ext cx="533160" cy="5866920"/>
          </a:xfrm>
          <a:prstGeom prst="rect">
            <a:avLst/>
          </a:prstGeom>
          <a:noFill/>
          <a:ln w="0">
            <a:noFill/>
          </a:ln>
        </p:spPr>
        <p:txBody>
          <a:bodyPr lIns="90000" rIns="90000" tIns="45000" bIns="45000" anchor="ctr" anchorCtr="1">
            <a:normAutofit/>
          </a:bodyPr>
          <a:p>
            <a:pPr>
              <a:lnSpc>
                <a:spcPct val="100000"/>
              </a:lnSpc>
              <a:buNone/>
            </a:pPr>
            <a:r>
              <a:rPr b="0" lang="en-GB" sz="2400" spc="-1" strike="noStrike" cap="small">
                <a:solidFill>
                  <a:srgbClr val="ffffff"/>
                </a:solidFill>
                <a:latin typeface="Calibri"/>
              </a:rPr>
              <a:t>er</a:t>
            </a:r>
            <a:endParaRPr b="0" lang="en-GB" sz="2400" spc="-1" strike="noStrike">
              <a:solidFill>
                <a:srgbClr val="000000"/>
              </a:solidFill>
              <a:latin typeface="Calibri"/>
            </a:endParaRPr>
          </a:p>
        </p:txBody>
      </p:sp>
      <p:sp>
        <p:nvSpPr>
          <p:cNvPr id="240" name="PlaceHolder 2"/>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Recall – Tune, Resonances, Chromaticity</a:t>
            </a:r>
            <a:endParaRPr b="0" lang="en-GB" sz="1600" spc="-1" strike="noStrike">
              <a:solidFill>
                <a:srgbClr val="000000"/>
              </a:solidFill>
              <a:latin typeface="Calibri"/>
            </a:endParaRPr>
          </a:p>
        </p:txBody>
      </p:sp>
      <p:pic>
        <p:nvPicPr>
          <p:cNvPr id="241" name="" descr=""/>
          <p:cNvPicPr/>
          <p:nvPr/>
        </p:nvPicPr>
        <p:blipFill>
          <a:blip r:embed="rId1"/>
          <a:stretch/>
        </p:blipFill>
        <p:spPr>
          <a:xfrm>
            <a:off x="1474920" y="864000"/>
            <a:ext cx="5941080" cy="894960"/>
          </a:xfrm>
          <a:prstGeom prst="rect">
            <a:avLst/>
          </a:prstGeom>
          <a:ln w="0">
            <a:noFill/>
          </a:ln>
        </p:spPr>
      </p:pic>
      <p:pic>
        <p:nvPicPr>
          <p:cNvPr id="242" name="Picture 5" descr=""/>
          <p:cNvPicPr/>
          <p:nvPr/>
        </p:nvPicPr>
        <p:blipFill>
          <a:blip r:embed="rId2"/>
          <a:stretch/>
        </p:blipFill>
        <p:spPr>
          <a:xfrm>
            <a:off x="1585080" y="2341440"/>
            <a:ext cx="3022920" cy="826560"/>
          </a:xfrm>
          <a:prstGeom prst="rect">
            <a:avLst/>
          </a:prstGeom>
          <a:ln w="0">
            <a:noFill/>
          </a:ln>
        </p:spPr>
      </p:pic>
      <p:pic>
        <p:nvPicPr>
          <p:cNvPr id="243" name="" descr=""/>
          <p:cNvPicPr/>
          <p:nvPr/>
        </p:nvPicPr>
        <p:blipFill>
          <a:blip r:embed="rId3"/>
          <a:stretch/>
        </p:blipFill>
        <p:spPr>
          <a:xfrm>
            <a:off x="5040000" y="1728000"/>
            <a:ext cx="4118400" cy="3107880"/>
          </a:xfrm>
          <a:prstGeom prst="rect">
            <a:avLst/>
          </a:prstGeom>
          <a:ln w="0">
            <a:noFill/>
          </a:ln>
        </p:spPr>
      </p:pic>
      <p:sp>
        <p:nvSpPr>
          <p:cNvPr id="244" name=""/>
          <p:cNvSpPr txBox="1"/>
          <p:nvPr/>
        </p:nvSpPr>
        <p:spPr>
          <a:xfrm>
            <a:off x="1584000" y="1758960"/>
            <a:ext cx="2376000" cy="602280"/>
          </a:xfrm>
          <a:prstGeom prst="rect">
            <a:avLst/>
          </a:prstGeom>
          <a:noFill/>
          <a:ln w="0">
            <a:noFill/>
          </a:ln>
        </p:spPr>
        <p:txBody>
          <a:bodyPr lIns="90000" rIns="90000" tIns="45000" bIns="45000" anchor="t">
            <a:noAutofit/>
          </a:bodyPr>
          <a:p>
            <a:r>
              <a:rPr b="0" lang="en-GB" sz="1800" spc="-1" strike="noStrike">
                <a:latin typeface="Arial"/>
              </a:rPr>
              <a:t>Tune and resonances</a:t>
            </a:r>
            <a:endParaRPr b="0" lang="en-GB" sz="1800" spc="-1" strike="noStrike">
              <a:latin typeface="Arial"/>
            </a:endParaRPr>
          </a:p>
        </p:txBody>
      </p:sp>
      <p:pic>
        <p:nvPicPr>
          <p:cNvPr id="245" name="Picture 4" descr=""/>
          <p:cNvPicPr/>
          <p:nvPr/>
        </p:nvPicPr>
        <p:blipFill>
          <a:blip r:embed="rId4"/>
          <a:stretch/>
        </p:blipFill>
        <p:spPr>
          <a:xfrm>
            <a:off x="1404720" y="4126680"/>
            <a:ext cx="3563280" cy="409320"/>
          </a:xfrm>
          <a:prstGeom prst="rect">
            <a:avLst/>
          </a:prstGeom>
          <a:ln w="0">
            <a:noFill/>
          </a:ln>
        </p:spPr>
      </p:pic>
      <p:sp>
        <p:nvSpPr>
          <p:cNvPr id="246" name=""/>
          <p:cNvSpPr txBox="1"/>
          <p:nvPr/>
        </p:nvSpPr>
        <p:spPr>
          <a:xfrm>
            <a:off x="1584000" y="3559320"/>
            <a:ext cx="2376000" cy="346320"/>
          </a:xfrm>
          <a:prstGeom prst="rect">
            <a:avLst/>
          </a:prstGeom>
          <a:noFill/>
          <a:ln w="0">
            <a:noFill/>
          </a:ln>
        </p:spPr>
        <p:txBody>
          <a:bodyPr lIns="90000" rIns="90000" tIns="45000" bIns="45000" anchor="t">
            <a:noAutofit/>
          </a:bodyPr>
          <a:p>
            <a:r>
              <a:rPr b="0" lang="en-GB" sz="1800" spc="-1" strike="noStrike">
                <a:latin typeface="Arial"/>
              </a:rPr>
              <a:t>Natural chromaticity</a:t>
            </a:r>
            <a:endParaRPr b="0" lang="en-GB" sz="1800" spc="-1" strike="noStrike">
              <a:latin typeface="Arial"/>
            </a:endParaRPr>
          </a:p>
        </p:txBody>
      </p:sp>
      <p:pic>
        <p:nvPicPr>
          <p:cNvPr id="247" name="Picture 9" descr=""/>
          <p:cNvPicPr/>
          <p:nvPr/>
        </p:nvPicPr>
        <p:blipFill>
          <a:blip r:embed="rId5"/>
          <a:stretch/>
        </p:blipFill>
        <p:spPr>
          <a:xfrm>
            <a:off x="1547640" y="5330880"/>
            <a:ext cx="5724360" cy="354960"/>
          </a:xfrm>
          <a:prstGeom prst="rect">
            <a:avLst/>
          </a:prstGeom>
          <a:ln w="0">
            <a:noFill/>
          </a:ln>
        </p:spPr>
      </p:pic>
      <p:pic>
        <p:nvPicPr>
          <p:cNvPr id="248" name="Picture 11" descr=""/>
          <p:cNvPicPr/>
          <p:nvPr/>
        </p:nvPicPr>
        <p:blipFill>
          <a:blip r:embed="rId6"/>
          <a:stretch/>
        </p:blipFill>
        <p:spPr>
          <a:xfrm>
            <a:off x="1486080" y="5733000"/>
            <a:ext cx="5245200" cy="675000"/>
          </a:xfrm>
          <a:prstGeom prst="rect">
            <a:avLst/>
          </a:prstGeom>
          <a:ln w="0">
            <a:noFill/>
          </a:ln>
        </p:spPr>
      </p:pic>
      <p:sp>
        <p:nvSpPr>
          <p:cNvPr id="249" name=""/>
          <p:cNvSpPr txBox="1"/>
          <p:nvPr/>
        </p:nvSpPr>
        <p:spPr>
          <a:xfrm>
            <a:off x="1476000" y="4819320"/>
            <a:ext cx="4608000" cy="602280"/>
          </a:xfrm>
          <a:prstGeom prst="rect">
            <a:avLst/>
          </a:prstGeom>
          <a:noFill/>
          <a:ln w="0">
            <a:noFill/>
          </a:ln>
        </p:spPr>
        <p:txBody>
          <a:bodyPr lIns="90000" rIns="90000" tIns="45000" bIns="45000" anchor="t">
            <a:noAutofit/>
          </a:bodyPr>
          <a:p>
            <a:r>
              <a:rPr b="0" lang="en-GB" sz="1800" spc="-1" strike="noStrike">
                <a:latin typeface="Arial"/>
              </a:rPr>
              <a:t>Reducing chromaticity using sextupoles</a:t>
            </a:r>
            <a:endParaRPr b="0" lang="en-GB" sz="1800" spc="-1" strike="noStrike">
              <a:latin typeface="Arial"/>
            </a:endParaRPr>
          </a:p>
        </p:txBody>
      </p:sp>
      <p:sp>
        <p:nvSpPr>
          <p:cNvPr id="250" name=""/>
          <p:cNvSpPr/>
          <p:nvPr/>
        </p:nvSpPr>
        <p:spPr>
          <a:xfrm>
            <a:off x="6192000" y="5112000"/>
            <a:ext cx="1152000" cy="720000"/>
          </a:xfrm>
          <a:prstGeom prst="ellipse">
            <a:avLst/>
          </a:prstGeom>
          <a:noFill/>
          <a:ln w="0">
            <a:solidFill>
              <a:srgbClr val="ed1c24"/>
            </a:solidFill>
          </a:ln>
        </p:spPr>
        <p:style>
          <a:lnRef idx="0"/>
          <a:fillRef idx="0"/>
          <a:effectRef idx="0"/>
          <a:fontRef idx="minor"/>
        </p:style>
      </p:sp>
      <p:sp>
        <p:nvSpPr>
          <p:cNvPr id="251" name=""/>
          <p:cNvSpPr/>
          <p:nvPr/>
        </p:nvSpPr>
        <p:spPr>
          <a:xfrm>
            <a:off x="4284360" y="5688360"/>
            <a:ext cx="1152000" cy="720000"/>
          </a:xfrm>
          <a:prstGeom prst="ellipse">
            <a:avLst/>
          </a:prstGeom>
          <a:noFill/>
          <a:ln w="0">
            <a:solidFill>
              <a:srgbClr val="ed1c24"/>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8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9"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Damping partition numbers and radiation integrals</a:t>
            </a:r>
            <a:endParaRPr b="0" lang="en-GB" sz="1600" spc="-1" strike="noStrike">
              <a:solidFill>
                <a:srgbClr val="000000"/>
              </a:solidFill>
              <a:latin typeface="Calibri"/>
            </a:endParaRPr>
          </a:p>
        </p:txBody>
      </p:sp>
      <p:sp>
        <p:nvSpPr>
          <p:cNvPr id="850" name="PlaceHolder 2"/>
          <p:cNvSpPr>
            <a:spLocks noGrp="1"/>
          </p:cNvSpPr>
          <p:nvPr>
            <p:ph/>
          </p:nvPr>
        </p:nvSpPr>
        <p:spPr>
          <a:xfrm>
            <a:off x="347040" y="802440"/>
            <a:ext cx="8076960" cy="5533560"/>
          </a:xfrm>
          <a:prstGeom prst="rect">
            <a:avLst/>
          </a:prstGeom>
          <a:noFill/>
          <a:ln w="0">
            <a:noFill/>
          </a:ln>
        </p:spPr>
        <p:txBody>
          <a:bodyPr lIns="90000" rIns="90000" tIns="45000" bIns="45000" anchor="t">
            <a:noAutofit/>
          </a:bodyPr>
          <a:p>
            <a:pPr>
              <a:lnSpc>
                <a:spcPct val="100000"/>
              </a:lnSpc>
              <a:spcBef>
                <a:spcPts val="320"/>
              </a:spcBef>
              <a:buNone/>
              <a:tabLst>
                <a:tab algn="l" pos="0"/>
              </a:tabLst>
            </a:pPr>
            <a:r>
              <a:rPr b="0" lang="en-GB" sz="1600" spc="-1" strike="noStrike">
                <a:solidFill>
                  <a:srgbClr val="000000"/>
                </a:solidFill>
                <a:latin typeface="Calibri"/>
              </a:rPr>
              <a:t>The full analysis to calculate j</a:t>
            </a:r>
            <a:r>
              <a:rPr b="0" lang="en-GB" sz="1600" spc="-1" strike="noStrike" baseline="-8000">
                <a:solidFill>
                  <a:srgbClr val="000000"/>
                </a:solidFill>
                <a:latin typeface="Calibri"/>
              </a:rPr>
              <a:t>z</a:t>
            </a:r>
            <a:r>
              <a:rPr b="0" lang="en-GB" sz="1600" spc="-1" strike="noStrike">
                <a:solidFill>
                  <a:srgbClr val="000000"/>
                </a:solidFill>
                <a:latin typeface="Calibri"/>
              </a:rPr>
              <a:t> starts by considering the radiated energy per turn</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r>
              <a:rPr b="0" lang="en-GB" sz="1600" spc="-1" strike="noStrike">
                <a:solidFill>
                  <a:srgbClr val="000000"/>
                </a:solidFill>
                <a:latin typeface="Calibri"/>
              </a:rPr>
              <a:t>Recall this?</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r>
              <a:rPr b="0" lang="en-GB" sz="1600" spc="-1" strike="noStrike">
                <a:solidFill>
                  <a:srgbClr val="000000"/>
                </a:solidFill>
                <a:latin typeface="Calibri"/>
              </a:rPr>
              <a:t>We’ve identified our energy loss W as due to radiation emission U</a:t>
            </a:r>
            <a:r>
              <a:rPr b="0" lang="en-GB" sz="1600" spc="-1" strike="noStrike" baseline="-8000">
                <a:solidFill>
                  <a:srgbClr val="000000"/>
                </a:solidFill>
                <a:latin typeface="Calibri"/>
              </a:rPr>
              <a:t>rad</a:t>
            </a:r>
            <a:r>
              <a:rPr b="0" lang="en-GB" sz="1600" spc="-1" strike="noStrike">
                <a:solidFill>
                  <a:srgbClr val="000000"/>
                </a:solidFill>
                <a:latin typeface="Calibri"/>
              </a:rPr>
              <a:t>. So to find the damping time we need to calculate</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p:txBody>
      </p:sp>
      <p:pic>
        <p:nvPicPr>
          <p:cNvPr id="851" name="" descr=""/>
          <p:cNvPicPr/>
          <p:nvPr/>
        </p:nvPicPr>
        <p:blipFill>
          <a:blip r:embed="rId1"/>
          <a:stretch/>
        </p:blipFill>
        <p:spPr>
          <a:xfrm>
            <a:off x="3577680" y="5703840"/>
            <a:ext cx="742320" cy="704160"/>
          </a:xfrm>
          <a:prstGeom prst="rect">
            <a:avLst/>
          </a:prstGeom>
          <a:ln w="0">
            <a:noFill/>
          </a:ln>
        </p:spPr>
      </p:pic>
      <p:pic>
        <p:nvPicPr>
          <p:cNvPr id="852" name="" descr=""/>
          <p:cNvPicPr/>
          <p:nvPr/>
        </p:nvPicPr>
        <p:blipFill>
          <a:blip r:embed="rId2"/>
          <a:stretch/>
        </p:blipFill>
        <p:spPr>
          <a:xfrm>
            <a:off x="1656000" y="2315520"/>
            <a:ext cx="6624000" cy="2364480"/>
          </a:xfrm>
          <a:prstGeom prst="rect">
            <a:avLst/>
          </a:prstGeom>
          <a:ln w="36000">
            <a:solidFill>
              <a:srgbClr val="ff3300"/>
            </a:solidFill>
            <a:round/>
          </a:ln>
        </p:spPr>
      </p:pic>
      <p:pic>
        <p:nvPicPr>
          <p:cNvPr id="853" name="Picture 7_0" descr=""/>
          <p:cNvPicPr/>
          <p:nvPr/>
        </p:nvPicPr>
        <p:blipFill>
          <a:blip r:embed="rId3"/>
          <a:stretch/>
        </p:blipFill>
        <p:spPr>
          <a:xfrm>
            <a:off x="5616000" y="3812040"/>
            <a:ext cx="3096000" cy="291960"/>
          </a:xfrm>
          <a:prstGeom prst="rect">
            <a:avLst/>
          </a:prstGeom>
          <a:ln w="36000">
            <a:solidFill>
              <a:srgbClr val="ff3300"/>
            </a:solidFill>
            <a:round/>
          </a:ln>
        </p:spPr>
      </p:pic>
      <p:pic>
        <p:nvPicPr>
          <p:cNvPr id="854" name="" descr=""/>
          <p:cNvPicPr/>
          <p:nvPr/>
        </p:nvPicPr>
        <p:blipFill>
          <a:blip r:embed="rId4"/>
          <a:stretch/>
        </p:blipFill>
        <p:spPr>
          <a:xfrm>
            <a:off x="72000" y="1415160"/>
            <a:ext cx="9000000" cy="780840"/>
          </a:xfrm>
          <a:prstGeom prst="rect">
            <a:avLst/>
          </a:prstGeom>
          <a:ln w="0">
            <a:noFill/>
          </a:ln>
        </p:spPr>
      </p:pic>
    </p:spTree>
  </p:cSld>
  <mc:AlternateContent>
    <mc:Choice Requires="p14">
      <p:transition spd="slow" p14:dur="2000"/>
    </mc:Choice>
    <mc:Fallback>
      <p:transition spd="slow"/>
    </mc:Fallback>
  </mc:AlternateContent>
</p:sld>
</file>

<file path=ppt/slides/slide8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5"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Damping partition numbers and radiation integrals</a:t>
            </a:r>
            <a:endParaRPr b="0" lang="en-GB" sz="1600" spc="-1" strike="noStrike">
              <a:solidFill>
                <a:srgbClr val="000000"/>
              </a:solidFill>
              <a:latin typeface="Calibri"/>
            </a:endParaRPr>
          </a:p>
        </p:txBody>
      </p:sp>
      <p:sp>
        <p:nvSpPr>
          <p:cNvPr id="856" name="PlaceHolder 2"/>
          <p:cNvSpPr>
            <a:spLocks noGrp="1"/>
          </p:cNvSpPr>
          <p:nvPr>
            <p:ph/>
          </p:nvPr>
        </p:nvSpPr>
        <p:spPr>
          <a:xfrm>
            <a:off x="347040" y="802440"/>
            <a:ext cx="8076960" cy="5533560"/>
          </a:xfrm>
          <a:prstGeom prst="rect">
            <a:avLst/>
          </a:prstGeom>
          <a:noFill/>
          <a:ln w="0">
            <a:noFill/>
          </a:ln>
        </p:spPr>
        <p:txBody>
          <a:bodyPr lIns="90000" rIns="90000" tIns="45000" bIns="45000" anchor="t">
            <a:noAutofit/>
          </a:bodyPr>
          <a:p>
            <a:pPr>
              <a:lnSpc>
                <a:spcPct val="100000"/>
              </a:lnSpc>
              <a:spcBef>
                <a:spcPts val="320"/>
              </a:spcBef>
              <a:buNone/>
              <a:tabLst>
                <a:tab algn="l" pos="0"/>
              </a:tabLst>
            </a:pPr>
            <a:r>
              <a:rPr b="0" lang="en-GB" sz="1600" spc="-1" strike="noStrike">
                <a:solidFill>
                  <a:srgbClr val="000000"/>
                </a:solidFill>
                <a:latin typeface="Calibri"/>
              </a:rPr>
              <a:t>The full analysis to calculate j</a:t>
            </a:r>
            <a:r>
              <a:rPr b="0" lang="en-GB" sz="1600" spc="-1" strike="noStrike" baseline="-8000">
                <a:solidFill>
                  <a:srgbClr val="000000"/>
                </a:solidFill>
                <a:latin typeface="Calibri"/>
              </a:rPr>
              <a:t>z</a:t>
            </a:r>
            <a:r>
              <a:rPr b="0" lang="en-GB" sz="1600" spc="-1" strike="noStrike">
                <a:solidFill>
                  <a:srgbClr val="000000"/>
                </a:solidFill>
                <a:latin typeface="Calibri"/>
              </a:rPr>
              <a:t> starts by considering the radiated energy per turn</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r>
              <a:rPr b="0" lang="en-GB" sz="1600" spc="-1" strike="noStrike">
                <a:solidFill>
                  <a:srgbClr val="000000"/>
                </a:solidFill>
                <a:latin typeface="Calibri"/>
              </a:rPr>
              <a:t>Now we need to calculate</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r>
              <a:rPr b="0" lang="en-GB" sz="1600" spc="-1" strike="noStrike">
                <a:solidFill>
                  <a:srgbClr val="000000"/>
                </a:solidFill>
                <a:latin typeface="Calibri"/>
              </a:rPr>
              <a:t>We won’t carry out all of the steps here, but using</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r>
              <a:rPr b="0" lang="en-GB" sz="1600" spc="-1" strike="noStrike">
                <a:solidFill>
                  <a:srgbClr val="000000"/>
                </a:solidFill>
                <a:latin typeface="Calibri"/>
              </a:rPr>
              <a:t>we can calculate</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r>
              <a:rPr b="0" lang="en-GB" sz="1600" spc="-1" strike="noStrike">
                <a:solidFill>
                  <a:srgbClr val="000000"/>
                </a:solidFill>
                <a:latin typeface="Calibri"/>
              </a:rPr>
              <a:t>which helps us see where some of the terms come from in the answer (on the next slide). </a:t>
            </a:r>
            <a:endParaRPr b="0" lang="en-GB" sz="1600" spc="-1" strike="noStrike">
              <a:solidFill>
                <a:srgbClr val="000000"/>
              </a:solidFill>
              <a:latin typeface="Calibri"/>
            </a:endParaRPr>
          </a:p>
          <a:p>
            <a:pPr>
              <a:lnSpc>
                <a:spcPct val="100000"/>
              </a:lnSpc>
              <a:spcBef>
                <a:spcPts val="320"/>
              </a:spcBef>
              <a:buNone/>
              <a:tabLst>
                <a:tab algn="l" pos="0"/>
              </a:tabLst>
            </a:pPr>
            <a:r>
              <a:rPr b="0" lang="en-GB" sz="1600" spc="-1" strike="noStrike">
                <a:solidFill>
                  <a:srgbClr val="000000"/>
                </a:solidFill>
                <a:latin typeface="Calibri"/>
              </a:rPr>
              <a:t> </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p:txBody>
      </p:sp>
      <p:pic>
        <p:nvPicPr>
          <p:cNvPr id="857" name="" descr=""/>
          <p:cNvPicPr/>
          <p:nvPr/>
        </p:nvPicPr>
        <p:blipFill>
          <a:blip r:embed="rId1"/>
          <a:stretch/>
        </p:blipFill>
        <p:spPr>
          <a:xfrm>
            <a:off x="5940000" y="3456000"/>
            <a:ext cx="1494720" cy="551880"/>
          </a:xfrm>
          <a:prstGeom prst="rect">
            <a:avLst/>
          </a:prstGeom>
          <a:ln w="0">
            <a:noFill/>
          </a:ln>
        </p:spPr>
      </p:pic>
      <p:pic>
        <p:nvPicPr>
          <p:cNvPr id="858" name="" descr=""/>
          <p:cNvPicPr/>
          <p:nvPr/>
        </p:nvPicPr>
        <p:blipFill>
          <a:blip r:embed="rId2"/>
          <a:stretch/>
        </p:blipFill>
        <p:spPr>
          <a:xfrm>
            <a:off x="2203200" y="4896000"/>
            <a:ext cx="3282480" cy="864000"/>
          </a:xfrm>
          <a:prstGeom prst="rect">
            <a:avLst/>
          </a:prstGeom>
          <a:ln w="0">
            <a:noFill/>
          </a:ln>
        </p:spPr>
      </p:pic>
      <p:sp>
        <p:nvSpPr>
          <p:cNvPr id="859" name=""/>
          <p:cNvSpPr txBox="1"/>
          <p:nvPr/>
        </p:nvSpPr>
        <p:spPr>
          <a:xfrm>
            <a:off x="6048000" y="5040000"/>
            <a:ext cx="2304000" cy="401040"/>
          </a:xfrm>
          <a:prstGeom prst="rect">
            <a:avLst/>
          </a:prstGeom>
          <a:noFill/>
          <a:ln w="0">
            <a:noFill/>
          </a:ln>
        </p:spPr>
        <p:txBody>
          <a:bodyPr lIns="90000" rIns="90000" tIns="45000" bIns="45000" anchor="t">
            <a:noAutofit/>
          </a:bodyPr>
          <a:p>
            <a:r>
              <a:rPr b="0" lang="en-GB" sz="1800" spc="-1" strike="noStrike">
                <a:latin typeface="Arial"/>
              </a:rPr>
              <a:t>evaluated at E=E</a:t>
            </a:r>
            <a:r>
              <a:rPr b="0" lang="en-GB" sz="1800" spc="-1" strike="noStrike" baseline="-33000">
                <a:latin typeface="Arial"/>
              </a:rPr>
              <a:t>0</a:t>
            </a:r>
            <a:endParaRPr b="0" lang="en-GB" sz="1800" spc="-1" strike="noStrike">
              <a:latin typeface="Arial"/>
            </a:endParaRPr>
          </a:p>
        </p:txBody>
      </p:sp>
      <p:sp>
        <p:nvSpPr>
          <p:cNvPr id="860" name=""/>
          <p:cNvSpPr/>
          <p:nvPr/>
        </p:nvSpPr>
        <p:spPr>
          <a:xfrm rot="16316400">
            <a:off x="4824000" y="4535640"/>
            <a:ext cx="288000" cy="648000"/>
          </a:xfrm>
          <a:custGeom>
            <a:avLst/>
            <a:gdLst/>
            <a:ahLst/>
            <a:rect l="l" t="t" r="r" b="b"/>
            <a:pathLst>
              <a:path w="21600" h="21600">
                <a:moveTo>
                  <a:pt x="0" y="0"/>
                </a:moveTo>
                <a:cubicBezTo>
                  <a:pt x="5400" y="0"/>
                  <a:pt x="10800" y="900"/>
                  <a:pt x="10800" y="1800"/>
                </a:cubicBezTo>
                <a:lnTo>
                  <a:pt x="10800" y="9000"/>
                </a:lnTo>
                <a:cubicBezTo>
                  <a:pt x="10800" y="9900"/>
                  <a:pt x="16200" y="10800"/>
                  <a:pt x="21600" y="10800"/>
                </a:cubicBezTo>
                <a:cubicBezTo>
                  <a:pt x="16200" y="10800"/>
                  <a:pt x="10800" y="11700"/>
                  <a:pt x="10800" y="12600"/>
                </a:cubicBezTo>
                <a:lnTo>
                  <a:pt x="10800" y="19800"/>
                </a:lnTo>
                <a:cubicBezTo>
                  <a:pt x="10800" y="20700"/>
                  <a:pt x="5400" y="21600"/>
                  <a:pt x="0" y="21600"/>
                </a:cubicBezTo>
              </a:path>
            </a:pathLst>
          </a:custGeom>
          <a:noFill/>
          <a:ln w="0">
            <a:solidFill>
              <a:srgbClr val="3465a4"/>
            </a:solidFill>
          </a:ln>
        </p:spPr>
        <p:style>
          <a:lnRef idx="0"/>
          <a:fillRef idx="0"/>
          <a:effectRef idx="0"/>
          <a:fontRef idx="minor"/>
        </p:style>
      </p:sp>
      <p:pic>
        <p:nvPicPr>
          <p:cNvPr id="861" name="" descr=""/>
          <p:cNvPicPr/>
          <p:nvPr/>
        </p:nvPicPr>
        <p:blipFill>
          <a:blip r:embed="rId3"/>
          <a:stretch/>
        </p:blipFill>
        <p:spPr>
          <a:xfrm>
            <a:off x="4752000" y="4060080"/>
            <a:ext cx="462600" cy="644760"/>
          </a:xfrm>
          <a:prstGeom prst="rect">
            <a:avLst/>
          </a:prstGeom>
          <a:ln w="0">
            <a:noFill/>
          </a:ln>
        </p:spPr>
      </p:pic>
      <p:pic>
        <p:nvPicPr>
          <p:cNvPr id="862" name="" descr=""/>
          <p:cNvPicPr/>
          <p:nvPr/>
        </p:nvPicPr>
        <p:blipFill>
          <a:blip r:embed="rId4"/>
          <a:stretch/>
        </p:blipFill>
        <p:spPr>
          <a:xfrm>
            <a:off x="6408000" y="4079880"/>
            <a:ext cx="1227960" cy="675720"/>
          </a:xfrm>
          <a:prstGeom prst="rect">
            <a:avLst/>
          </a:prstGeom>
          <a:ln w="0">
            <a:noFill/>
          </a:ln>
        </p:spPr>
      </p:pic>
      <p:pic>
        <p:nvPicPr>
          <p:cNvPr id="863" name="" descr=""/>
          <p:cNvPicPr/>
          <p:nvPr/>
        </p:nvPicPr>
        <p:blipFill>
          <a:blip r:embed="rId5"/>
          <a:stretch/>
        </p:blipFill>
        <p:spPr>
          <a:xfrm>
            <a:off x="3721680" y="2679840"/>
            <a:ext cx="742320" cy="704160"/>
          </a:xfrm>
          <a:prstGeom prst="rect">
            <a:avLst/>
          </a:prstGeom>
          <a:ln w="0">
            <a:noFill/>
          </a:ln>
        </p:spPr>
      </p:pic>
      <p:pic>
        <p:nvPicPr>
          <p:cNvPr id="864" name="" descr=""/>
          <p:cNvPicPr/>
          <p:nvPr/>
        </p:nvPicPr>
        <p:blipFill>
          <a:blip r:embed="rId6"/>
          <a:stretch/>
        </p:blipFill>
        <p:spPr>
          <a:xfrm>
            <a:off x="108000" y="1440720"/>
            <a:ext cx="9047520" cy="785160"/>
          </a:xfrm>
          <a:prstGeom prst="rect">
            <a:avLst/>
          </a:prstGeom>
          <a:ln w="0">
            <a:noFill/>
          </a:ln>
        </p:spPr>
      </p:pic>
    </p:spTree>
  </p:cSld>
  <mc:AlternateContent>
    <mc:Choice Requires="p14">
      <p:transition spd="slow" p14:dur="2000"/>
    </mc:Choice>
    <mc:Fallback>
      <p:transition spd="slow"/>
    </mc:Fallback>
  </mc:AlternateContent>
</p:sld>
</file>

<file path=ppt/slides/slide8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5" name="PlaceHolder 1"/>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Damping partition numbers and radiation integrals</a:t>
            </a:r>
            <a:endParaRPr b="0" lang="en-GB" sz="1600" spc="-1" strike="noStrike">
              <a:solidFill>
                <a:srgbClr val="000000"/>
              </a:solidFill>
              <a:latin typeface="Calibri"/>
            </a:endParaRPr>
          </a:p>
        </p:txBody>
      </p:sp>
      <p:sp>
        <p:nvSpPr>
          <p:cNvPr id="866" name="PlaceHolder 2"/>
          <p:cNvSpPr>
            <a:spLocks noGrp="1"/>
          </p:cNvSpPr>
          <p:nvPr>
            <p:ph/>
          </p:nvPr>
        </p:nvSpPr>
        <p:spPr>
          <a:xfrm>
            <a:off x="347040" y="802440"/>
            <a:ext cx="8076960" cy="5533560"/>
          </a:xfrm>
          <a:prstGeom prst="rect">
            <a:avLst/>
          </a:prstGeom>
          <a:noFill/>
          <a:ln w="0">
            <a:noFill/>
          </a:ln>
        </p:spPr>
        <p:txBody>
          <a:bodyPr lIns="90000" rIns="90000" tIns="45000" bIns="45000" anchor="t">
            <a:noAutofit/>
          </a:bodyPr>
          <a:p>
            <a:pPr>
              <a:lnSpc>
                <a:spcPct val="100000"/>
              </a:lnSpc>
              <a:spcBef>
                <a:spcPts val="320"/>
              </a:spcBef>
              <a:buNone/>
              <a:tabLst>
                <a:tab algn="l" pos="0"/>
              </a:tabLst>
            </a:pPr>
            <a:r>
              <a:rPr b="0" lang="en-GB" sz="1600" spc="-1" strike="noStrike">
                <a:solidFill>
                  <a:srgbClr val="000000"/>
                </a:solidFill>
                <a:latin typeface="Calibri"/>
              </a:rPr>
              <a:t>The full analysis to calculate j</a:t>
            </a:r>
            <a:r>
              <a:rPr b="0" lang="en-GB" sz="1600" spc="-1" strike="noStrike" baseline="-8000">
                <a:solidFill>
                  <a:srgbClr val="000000"/>
                </a:solidFill>
                <a:latin typeface="Calibri"/>
              </a:rPr>
              <a:t>z</a:t>
            </a:r>
            <a:r>
              <a:rPr b="0" lang="en-GB" sz="1600" spc="-1" strike="noStrike">
                <a:solidFill>
                  <a:srgbClr val="000000"/>
                </a:solidFill>
                <a:latin typeface="Calibri"/>
              </a:rPr>
              <a:t> starts by considering the radiated energy per turn</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r>
              <a:rPr b="0" lang="en-GB" sz="1600" spc="-1" strike="noStrike">
                <a:solidFill>
                  <a:srgbClr val="000000"/>
                </a:solidFill>
                <a:latin typeface="Calibri"/>
              </a:rPr>
              <a:t>Now we need to calculate</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r>
              <a:rPr b="0" lang="en-GB" sz="1600" spc="-1" strike="noStrike">
                <a:solidFill>
                  <a:srgbClr val="000000"/>
                </a:solidFill>
                <a:latin typeface="Calibri"/>
              </a:rPr>
              <a:t>We won’t carry out all of the steps here, but using</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r>
              <a:rPr b="0" lang="en-GB" sz="1600" spc="-1" strike="noStrike">
                <a:solidFill>
                  <a:srgbClr val="000000"/>
                </a:solidFill>
                <a:latin typeface="Calibri"/>
              </a:rPr>
              <a:t>we can calculate</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r>
              <a:rPr b="0" lang="en-GB" sz="1600" spc="-1" strike="noStrike">
                <a:solidFill>
                  <a:srgbClr val="000000"/>
                </a:solidFill>
                <a:latin typeface="Calibri"/>
              </a:rPr>
              <a:t>which helps us see where some of the terms come from in the answer (on the next slide). </a:t>
            </a:r>
            <a:endParaRPr b="0" lang="en-GB" sz="1600" spc="-1" strike="noStrike">
              <a:solidFill>
                <a:srgbClr val="000000"/>
              </a:solidFill>
              <a:latin typeface="Calibri"/>
            </a:endParaRPr>
          </a:p>
          <a:p>
            <a:pPr>
              <a:lnSpc>
                <a:spcPct val="100000"/>
              </a:lnSpc>
              <a:spcBef>
                <a:spcPts val="320"/>
              </a:spcBef>
              <a:buNone/>
              <a:tabLst>
                <a:tab algn="l" pos="0"/>
              </a:tabLst>
            </a:pPr>
            <a:r>
              <a:rPr b="0" lang="en-GB" sz="1600" spc="-1" strike="noStrike">
                <a:solidFill>
                  <a:srgbClr val="000000"/>
                </a:solidFill>
                <a:latin typeface="Calibri"/>
              </a:rPr>
              <a:t> </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p:txBody>
      </p:sp>
      <p:pic>
        <p:nvPicPr>
          <p:cNvPr id="867" name="" descr=""/>
          <p:cNvPicPr/>
          <p:nvPr/>
        </p:nvPicPr>
        <p:blipFill>
          <a:blip r:embed="rId1"/>
          <a:stretch/>
        </p:blipFill>
        <p:spPr>
          <a:xfrm>
            <a:off x="5940000" y="3456000"/>
            <a:ext cx="1494720" cy="551880"/>
          </a:xfrm>
          <a:prstGeom prst="rect">
            <a:avLst/>
          </a:prstGeom>
          <a:ln w="0">
            <a:noFill/>
          </a:ln>
        </p:spPr>
      </p:pic>
      <p:pic>
        <p:nvPicPr>
          <p:cNvPr id="868" name="" descr=""/>
          <p:cNvPicPr/>
          <p:nvPr/>
        </p:nvPicPr>
        <p:blipFill>
          <a:blip r:embed="rId2"/>
          <a:stretch/>
        </p:blipFill>
        <p:spPr>
          <a:xfrm>
            <a:off x="2203200" y="4896000"/>
            <a:ext cx="3282480" cy="864000"/>
          </a:xfrm>
          <a:prstGeom prst="rect">
            <a:avLst/>
          </a:prstGeom>
          <a:ln w="0">
            <a:noFill/>
          </a:ln>
        </p:spPr>
      </p:pic>
      <p:sp>
        <p:nvSpPr>
          <p:cNvPr id="869" name=""/>
          <p:cNvSpPr txBox="1"/>
          <p:nvPr/>
        </p:nvSpPr>
        <p:spPr>
          <a:xfrm>
            <a:off x="6048000" y="5040000"/>
            <a:ext cx="2304000" cy="401040"/>
          </a:xfrm>
          <a:prstGeom prst="rect">
            <a:avLst/>
          </a:prstGeom>
          <a:noFill/>
          <a:ln w="0">
            <a:noFill/>
          </a:ln>
        </p:spPr>
        <p:txBody>
          <a:bodyPr lIns="90000" rIns="90000" tIns="45000" bIns="45000" anchor="t">
            <a:noAutofit/>
          </a:bodyPr>
          <a:p>
            <a:r>
              <a:rPr b="0" lang="en-GB" sz="1800" spc="-1" strike="noStrike">
                <a:latin typeface="Arial"/>
              </a:rPr>
              <a:t>evaluated at E=E</a:t>
            </a:r>
            <a:r>
              <a:rPr b="0" lang="en-GB" sz="1800" spc="-1" strike="noStrike" baseline="-33000">
                <a:latin typeface="Arial"/>
              </a:rPr>
              <a:t>0</a:t>
            </a:r>
            <a:endParaRPr b="0" lang="en-GB" sz="1800" spc="-1" strike="noStrike">
              <a:latin typeface="Arial"/>
            </a:endParaRPr>
          </a:p>
        </p:txBody>
      </p:sp>
      <p:sp>
        <p:nvSpPr>
          <p:cNvPr id="870" name=""/>
          <p:cNvSpPr/>
          <p:nvPr/>
        </p:nvSpPr>
        <p:spPr>
          <a:xfrm rot="16316400">
            <a:off x="4824000" y="4535640"/>
            <a:ext cx="288000" cy="648000"/>
          </a:xfrm>
          <a:custGeom>
            <a:avLst/>
            <a:gdLst/>
            <a:ahLst/>
            <a:rect l="l" t="t" r="r" b="b"/>
            <a:pathLst>
              <a:path w="21600" h="21600">
                <a:moveTo>
                  <a:pt x="0" y="0"/>
                </a:moveTo>
                <a:cubicBezTo>
                  <a:pt x="5400" y="0"/>
                  <a:pt x="10800" y="900"/>
                  <a:pt x="10800" y="1800"/>
                </a:cubicBezTo>
                <a:lnTo>
                  <a:pt x="10800" y="9000"/>
                </a:lnTo>
                <a:cubicBezTo>
                  <a:pt x="10800" y="9900"/>
                  <a:pt x="16200" y="10800"/>
                  <a:pt x="21600" y="10800"/>
                </a:cubicBezTo>
                <a:cubicBezTo>
                  <a:pt x="16200" y="10800"/>
                  <a:pt x="10800" y="11700"/>
                  <a:pt x="10800" y="12600"/>
                </a:cubicBezTo>
                <a:lnTo>
                  <a:pt x="10800" y="19800"/>
                </a:lnTo>
                <a:cubicBezTo>
                  <a:pt x="10800" y="20700"/>
                  <a:pt x="5400" y="21600"/>
                  <a:pt x="0" y="21600"/>
                </a:cubicBezTo>
              </a:path>
            </a:pathLst>
          </a:custGeom>
          <a:noFill/>
          <a:ln w="0">
            <a:solidFill>
              <a:srgbClr val="3465a4"/>
            </a:solidFill>
          </a:ln>
        </p:spPr>
        <p:style>
          <a:lnRef idx="0"/>
          <a:fillRef idx="0"/>
          <a:effectRef idx="0"/>
          <a:fontRef idx="minor"/>
        </p:style>
      </p:sp>
      <p:pic>
        <p:nvPicPr>
          <p:cNvPr id="871" name="" descr=""/>
          <p:cNvPicPr/>
          <p:nvPr/>
        </p:nvPicPr>
        <p:blipFill>
          <a:blip r:embed="rId3"/>
          <a:stretch/>
        </p:blipFill>
        <p:spPr>
          <a:xfrm>
            <a:off x="4752000" y="4060080"/>
            <a:ext cx="462600" cy="644760"/>
          </a:xfrm>
          <a:prstGeom prst="rect">
            <a:avLst/>
          </a:prstGeom>
          <a:ln w="0">
            <a:noFill/>
          </a:ln>
        </p:spPr>
      </p:pic>
      <p:pic>
        <p:nvPicPr>
          <p:cNvPr id="872" name="" descr=""/>
          <p:cNvPicPr/>
          <p:nvPr/>
        </p:nvPicPr>
        <p:blipFill>
          <a:blip r:embed="rId4"/>
          <a:stretch/>
        </p:blipFill>
        <p:spPr>
          <a:xfrm>
            <a:off x="6408000" y="4079880"/>
            <a:ext cx="1227960" cy="675720"/>
          </a:xfrm>
          <a:prstGeom prst="rect">
            <a:avLst/>
          </a:prstGeom>
          <a:ln w="0">
            <a:noFill/>
          </a:ln>
        </p:spPr>
      </p:pic>
      <p:sp>
        <p:nvSpPr>
          <p:cNvPr id="873" name=""/>
          <p:cNvSpPr/>
          <p:nvPr/>
        </p:nvSpPr>
        <p:spPr>
          <a:xfrm>
            <a:off x="4536000" y="4752000"/>
            <a:ext cx="432000" cy="936000"/>
          </a:xfrm>
          <a:prstGeom prst="ellipse">
            <a:avLst/>
          </a:prstGeom>
          <a:noFill/>
          <a:ln w="0">
            <a:solidFill>
              <a:srgbClr val="ed1c24"/>
            </a:solidFill>
          </a:ln>
        </p:spPr>
        <p:style>
          <a:lnRef idx="0"/>
          <a:fillRef idx="0"/>
          <a:effectRef idx="0"/>
          <a:fontRef idx="minor"/>
        </p:style>
      </p:sp>
      <p:sp>
        <p:nvSpPr>
          <p:cNvPr id="874" name=""/>
          <p:cNvSpPr/>
          <p:nvPr/>
        </p:nvSpPr>
        <p:spPr>
          <a:xfrm>
            <a:off x="6516360" y="3996360"/>
            <a:ext cx="1187640" cy="936000"/>
          </a:xfrm>
          <a:prstGeom prst="ellipse">
            <a:avLst/>
          </a:prstGeom>
          <a:noFill/>
          <a:ln w="0">
            <a:solidFill>
              <a:srgbClr val="ed1c24"/>
            </a:solidFill>
          </a:ln>
        </p:spPr>
        <p:style>
          <a:lnRef idx="0"/>
          <a:fillRef idx="0"/>
          <a:effectRef idx="0"/>
          <a:fontRef idx="minor"/>
        </p:style>
      </p:sp>
      <p:pic>
        <p:nvPicPr>
          <p:cNvPr id="875" name="" descr=""/>
          <p:cNvPicPr/>
          <p:nvPr/>
        </p:nvPicPr>
        <p:blipFill>
          <a:blip r:embed="rId5"/>
          <a:stretch/>
        </p:blipFill>
        <p:spPr>
          <a:xfrm>
            <a:off x="3721680" y="2679840"/>
            <a:ext cx="742320" cy="704160"/>
          </a:xfrm>
          <a:prstGeom prst="rect">
            <a:avLst/>
          </a:prstGeom>
          <a:ln w="0">
            <a:noFill/>
          </a:ln>
        </p:spPr>
      </p:pic>
      <p:pic>
        <p:nvPicPr>
          <p:cNvPr id="876" name="" descr=""/>
          <p:cNvPicPr/>
          <p:nvPr/>
        </p:nvPicPr>
        <p:blipFill>
          <a:blip r:embed="rId6"/>
          <a:stretch/>
        </p:blipFill>
        <p:spPr>
          <a:xfrm>
            <a:off x="108000" y="1440720"/>
            <a:ext cx="9047520" cy="785160"/>
          </a:xfrm>
          <a:prstGeom prst="rect">
            <a:avLst/>
          </a:prstGeom>
          <a:ln w="0">
            <a:noFill/>
          </a:ln>
        </p:spPr>
      </p:pic>
      <p:sp>
        <p:nvSpPr>
          <p:cNvPr id="877" name=""/>
          <p:cNvSpPr/>
          <p:nvPr/>
        </p:nvSpPr>
        <p:spPr>
          <a:xfrm>
            <a:off x="7848000" y="1368720"/>
            <a:ext cx="792000" cy="936000"/>
          </a:xfrm>
          <a:prstGeom prst="ellipse">
            <a:avLst/>
          </a:prstGeom>
          <a:noFill/>
          <a:ln w="0">
            <a:solidFill>
              <a:srgbClr val="ed1c24"/>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8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8" name="PlaceHolder 1"/>
          <p:cNvSpPr>
            <a:spLocks noGrp="1"/>
          </p:cNvSpPr>
          <p:nvPr>
            <p:ph type="title"/>
          </p:nvPr>
        </p:nvSpPr>
        <p:spPr>
          <a:xfrm>
            <a:off x="8610480" y="380880"/>
            <a:ext cx="533160" cy="5866920"/>
          </a:xfrm>
          <a:prstGeom prst="rect">
            <a:avLst/>
          </a:prstGeom>
          <a:noFill/>
          <a:ln w="0">
            <a:noFill/>
          </a:ln>
        </p:spPr>
        <p:txBody>
          <a:bodyPr lIns="90000" rIns="90000" tIns="45000" bIns="45000" anchor="ctr" anchorCtr="1">
            <a:normAutofit/>
          </a:bodyPr>
          <a:p>
            <a:endParaRPr b="0" lang="en-GB" sz="1800" spc="-1" strike="noStrike">
              <a:solidFill>
                <a:srgbClr val="000000"/>
              </a:solidFill>
              <a:latin typeface="Calibri"/>
            </a:endParaRPr>
          </a:p>
        </p:txBody>
      </p:sp>
      <p:sp>
        <p:nvSpPr>
          <p:cNvPr id="879" name="PlaceHolder 2"/>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Damping partition numbers and radiation integrals</a:t>
            </a:r>
            <a:endParaRPr b="0" lang="en-GB" sz="1600" spc="-1" strike="noStrike">
              <a:solidFill>
                <a:srgbClr val="000000"/>
              </a:solidFill>
              <a:latin typeface="Calibri"/>
            </a:endParaRPr>
          </a:p>
        </p:txBody>
      </p:sp>
      <p:sp>
        <p:nvSpPr>
          <p:cNvPr id="880" name="PlaceHolder 3"/>
          <p:cNvSpPr>
            <a:spLocks noGrp="1"/>
          </p:cNvSpPr>
          <p:nvPr>
            <p:ph/>
          </p:nvPr>
        </p:nvSpPr>
        <p:spPr>
          <a:xfrm>
            <a:off x="347040" y="802440"/>
            <a:ext cx="8076960" cy="5533560"/>
          </a:xfrm>
          <a:prstGeom prst="rect">
            <a:avLst/>
          </a:prstGeom>
          <a:noFill/>
          <a:ln w="0">
            <a:noFill/>
          </a:ln>
        </p:spPr>
        <p:txBody>
          <a:bodyPr lIns="90000" rIns="90000" tIns="45000" bIns="45000" anchor="t">
            <a:noAutofit/>
          </a:bodyPr>
          <a:p>
            <a:pPr>
              <a:lnSpc>
                <a:spcPct val="100000"/>
              </a:lnSpc>
              <a:spcBef>
                <a:spcPts val="320"/>
              </a:spcBef>
              <a:buNone/>
              <a:tabLst>
                <a:tab algn="l" pos="0"/>
              </a:tabLst>
            </a:pPr>
            <a:r>
              <a:rPr b="0" lang="en-GB" sz="1600" spc="-1" strike="noStrike">
                <a:solidFill>
                  <a:srgbClr val="000000"/>
                </a:solidFill>
                <a:latin typeface="Calibri"/>
              </a:rPr>
              <a:t>For  the longitudinal case the full analysis finds</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r>
              <a:rPr b="0" lang="en-GB" sz="1600" spc="-1" strike="noStrike">
                <a:solidFill>
                  <a:srgbClr val="000000"/>
                </a:solidFill>
                <a:latin typeface="Calibri"/>
              </a:rPr>
              <a:t>The discussion of damping partition numbers is beyond this course, but there is one for each plane. It is a function of the lattice (not the beam).</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r>
              <a:rPr b="0" lang="en-GB" sz="1600" spc="-1" strike="noStrike">
                <a:solidFill>
                  <a:srgbClr val="000000"/>
                </a:solidFill>
                <a:latin typeface="Calibri"/>
              </a:rPr>
              <a:t>This result is phrased in terms of “radiation integrals”, where we need numbers 2 and 4</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r>
              <a:rPr b="0" lang="en-GB" sz="1600" spc="-1" strike="noStrike">
                <a:solidFill>
                  <a:srgbClr val="000000"/>
                </a:solidFill>
                <a:latin typeface="Calibri"/>
              </a:rPr>
              <a:t>Each is an integral over the lattice.</a:t>
            </a:r>
            <a:endParaRPr b="0" lang="en-GB" sz="1600" spc="-1" strike="noStrike">
              <a:solidFill>
                <a:srgbClr val="000000"/>
              </a:solidFill>
              <a:latin typeface="Calibri"/>
            </a:endParaRPr>
          </a:p>
        </p:txBody>
      </p:sp>
      <p:pic>
        <p:nvPicPr>
          <p:cNvPr id="881" name="Picture 5" descr=""/>
          <p:cNvPicPr/>
          <p:nvPr/>
        </p:nvPicPr>
        <p:blipFill>
          <a:blip r:embed="rId1"/>
          <a:stretch/>
        </p:blipFill>
        <p:spPr>
          <a:xfrm>
            <a:off x="1331640" y="5157000"/>
            <a:ext cx="1565640" cy="797040"/>
          </a:xfrm>
          <a:prstGeom prst="rect">
            <a:avLst/>
          </a:prstGeom>
          <a:ln w="0">
            <a:noFill/>
          </a:ln>
        </p:spPr>
      </p:pic>
      <p:pic>
        <p:nvPicPr>
          <p:cNvPr id="882" name="Picture 6" descr=""/>
          <p:cNvPicPr/>
          <p:nvPr/>
        </p:nvPicPr>
        <p:blipFill>
          <a:blip r:embed="rId2"/>
          <a:stretch/>
        </p:blipFill>
        <p:spPr>
          <a:xfrm>
            <a:off x="3780000" y="5085000"/>
            <a:ext cx="4253760" cy="918000"/>
          </a:xfrm>
          <a:prstGeom prst="rect">
            <a:avLst/>
          </a:prstGeom>
          <a:ln w="0">
            <a:noFill/>
          </a:ln>
        </p:spPr>
      </p:pic>
      <p:pic>
        <p:nvPicPr>
          <p:cNvPr id="883" name="" descr=""/>
          <p:cNvPicPr/>
          <p:nvPr/>
        </p:nvPicPr>
        <p:blipFill>
          <a:blip r:embed="rId3"/>
          <a:stretch/>
        </p:blipFill>
        <p:spPr>
          <a:xfrm>
            <a:off x="5069520" y="1368000"/>
            <a:ext cx="3282480" cy="864000"/>
          </a:xfrm>
          <a:prstGeom prst="rect">
            <a:avLst/>
          </a:prstGeom>
          <a:ln w="0">
            <a:noFill/>
          </a:ln>
        </p:spPr>
      </p:pic>
      <p:pic>
        <p:nvPicPr>
          <p:cNvPr id="884" name="" descr=""/>
          <p:cNvPicPr/>
          <p:nvPr/>
        </p:nvPicPr>
        <p:blipFill>
          <a:blip r:embed="rId4"/>
          <a:stretch/>
        </p:blipFill>
        <p:spPr>
          <a:xfrm>
            <a:off x="1434600" y="1224000"/>
            <a:ext cx="2237400" cy="1142280"/>
          </a:xfrm>
          <a:prstGeom prst="rect">
            <a:avLst/>
          </a:prstGeom>
          <a:ln w="0">
            <a:noFill/>
          </a:ln>
        </p:spPr>
      </p:pic>
      <p:pic>
        <p:nvPicPr>
          <p:cNvPr id="885" name="Picture 4" descr=""/>
          <p:cNvPicPr/>
          <p:nvPr/>
        </p:nvPicPr>
        <p:blipFill>
          <a:blip r:embed="rId5"/>
          <a:stretch/>
        </p:blipFill>
        <p:spPr>
          <a:xfrm>
            <a:off x="5731920" y="2551680"/>
            <a:ext cx="1612080" cy="724320"/>
          </a:xfrm>
          <a:prstGeom prst="rect">
            <a:avLst/>
          </a:prstGeom>
          <a:ln w="0">
            <a:noFill/>
          </a:ln>
        </p:spPr>
      </p:pic>
    </p:spTree>
  </p:cSld>
  <mc:AlternateContent>
    <mc:Choice Requires="p14">
      <p:transition spd="slow" p14:dur="2000"/>
    </mc:Choice>
    <mc:Fallback>
      <p:transition spd="slow"/>
    </mc:Fallback>
  </mc:AlternateContent>
</p:sld>
</file>

<file path=ppt/slides/slide8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6" name="PlaceHolder 1"/>
          <p:cNvSpPr>
            <a:spLocks noGrp="1"/>
          </p:cNvSpPr>
          <p:nvPr>
            <p:ph type="title"/>
          </p:nvPr>
        </p:nvSpPr>
        <p:spPr>
          <a:xfrm>
            <a:off x="8610480" y="380880"/>
            <a:ext cx="533160" cy="5866920"/>
          </a:xfrm>
          <a:prstGeom prst="rect">
            <a:avLst/>
          </a:prstGeom>
          <a:noFill/>
          <a:ln w="0">
            <a:noFill/>
          </a:ln>
        </p:spPr>
        <p:txBody>
          <a:bodyPr lIns="90000" rIns="90000" tIns="45000" bIns="45000" anchor="ctr" anchorCtr="1">
            <a:normAutofit/>
          </a:bodyPr>
          <a:p>
            <a:endParaRPr b="0" lang="en-GB" sz="1800" spc="-1" strike="noStrike">
              <a:solidFill>
                <a:srgbClr val="000000"/>
              </a:solidFill>
              <a:latin typeface="Calibri"/>
            </a:endParaRPr>
          </a:p>
        </p:txBody>
      </p:sp>
      <p:sp>
        <p:nvSpPr>
          <p:cNvPr id="887" name="PlaceHolder 2"/>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Damping partition numbers and radiation integrals</a:t>
            </a:r>
            <a:endParaRPr b="0" lang="en-GB" sz="1600" spc="-1" strike="noStrike">
              <a:solidFill>
                <a:srgbClr val="000000"/>
              </a:solidFill>
              <a:latin typeface="Calibri"/>
            </a:endParaRPr>
          </a:p>
        </p:txBody>
      </p:sp>
      <p:sp>
        <p:nvSpPr>
          <p:cNvPr id="888" name="PlaceHolder 3"/>
          <p:cNvSpPr>
            <a:spLocks noGrp="1"/>
          </p:cNvSpPr>
          <p:nvPr>
            <p:ph/>
          </p:nvPr>
        </p:nvSpPr>
        <p:spPr>
          <a:xfrm>
            <a:off x="347040" y="802440"/>
            <a:ext cx="8076960" cy="5533560"/>
          </a:xfrm>
          <a:prstGeom prst="rect">
            <a:avLst/>
          </a:prstGeom>
          <a:noFill/>
          <a:ln w="0">
            <a:noFill/>
          </a:ln>
        </p:spPr>
        <p:txBody>
          <a:bodyPr lIns="90000" rIns="90000" tIns="45000" bIns="45000" anchor="t">
            <a:noAutofit/>
          </a:bodyPr>
          <a:p>
            <a:pPr>
              <a:lnSpc>
                <a:spcPct val="100000"/>
              </a:lnSpc>
              <a:spcBef>
                <a:spcPts val="320"/>
              </a:spcBef>
              <a:buNone/>
              <a:tabLst>
                <a:tab algn="l" pos="0"/>
              </a:tabLst>
            </a:pPr>
            <a:r>
              <a:rPr b="0" lang="en-GB" sz="1600" spc="-1" strike="noStrike">
                <a:solidFill>
                  <a:srgbClr val="000000"/>
                </a:solidFill>
                <a:latin typeface="Calibri"/>
              </a:rPr>
              <a:t>For  the longitudinal case the full analysis finds</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r>
              <a:rPr b="0" lang="en-GB" sz="1600" spc="-1" strike="noStrike">
                <a:solidFill>
                  <a:srgbClr val="000000"/>
                </a:solidFill>
                <a:latin typeface="Calibri"/>
              </a:rPr>
              <a:t>The discussion of damping partition numbers is beyond this course, but there is one for each plane. It is a function of the lattice (not the beam).</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r>
              <a:rPr b="0" lang="en-GB" sz="1600" spc="-1" strike="noStrike">
                <a:solidFill>
                  <a:srgbClr val="000000"/>
                </a:solidFill>
                <a:latin typeface="Calibri"/>
              </a:rPr>
              <a:t>This result is phrased in terms of “radiation integrals”, where we need numbers 2 and 4</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r>
              <a:rPr b="0" lang="en-GB" sz="1600" spc="-1" strike="noStrike">
                <a:solidFill>
                  <a:srgbClr val="000000"/>
                </a:solidFill>
                <a:latin typeface="Calibri"/>
              </a:rPr>
              <a:t>Each is an integral over the lattice.</a:t>
            </a:r>
            <a:endParaRPr b="0" lang="en-GB" sz="1600" spc="-1" strike="noStrike">
              <a:solidFill>
                <a:srgbClr val="000000"/>
              </a:solidFill>
              <a:latin typeface="Calibri"/>
            </a:endParaRPr>
          </a:p>
        </p:txBody>
      </p:sp>
      <p:pic>
        <p:nvPicPr>
          <p:cNvPr id="889" name="Picture 4" descr=""/>
          <p:cNvPicPr/>
          <p:nvPr/>
        </p:nvPicPr>
        <p:blipFill>
          <a:blip r:embed="rId1"/>
          <a:stretch/>
        </p:blipFill>
        <p:spPr>
          <a:xfrm>
            <a:off x="5731920" y="2551680"/>
            <a:ext cx="1612080" cy="724320"/>
          </a:xfrm>
          <a:prstGeom prst="rect">
            <a:avLst/>
          </a:prstGeom>
          <a:ln w="0">
            <a:noFill/>
          </a:ln>
        </p:spPr>
      </p:pic>
      <p:pic>
        <p:nvPicPr>
          <p:cNvPr id="890" name="Picture 5" descr=""/>
          <p:cNvPicPr/>
          <p:nvPr/>
        </p:nvPicPr>
        <p:blipFill>
          <a:blip r:embed="rId2"/>
          <a:stretch/>
        </p:blipFill>
        <p:spPr>
          <a:xfrm>
            <a:off x="1331640" y="5157000"/>
            <a:ext cx="1565640" cy="797040"/>
          </a:xfrm>
          <a:prstGeom prst="rect">
            <a:avLst/>
          </a:prstGeom>
          <a:ln w="0">
            <a:noFill/>
          </a:ln>
        </p:spPr>
      </p:pic>
      <p:pic>
        <p:nvPicPr>
          <p:cNvPr id="891" name="Picture 6" descr=""/>
          <p:cNvPicPr/>
          <p:nvPr/>
        </p:nvPicPr>
        <p:blipFill>
          <a:blip r:embed="rId3"/>
          <a:stretch/>
        </p:blipFill>
        <p:spPr>
          <a:xfrm>
            <a:off x="3780000" y="5085000"/>
            <a:ext cx="4253760" cy="918000"/>
          </a:xfrm>
          <a:prstGeom prst="rect">
            <a:avLst/>
          </a:prstGeom>
          <a:ln w="0">
            <a:noFill/>
          </a:ln>
        </p:spPr>
      </p:pic>
      <p:pic>
        <p:nvPicPr>
          <p:cNvPr id="892" name="" descr=""/>
          <p:cNvPicPr/>
          <p:nvPr/>
        </p:nvPicPr>
        <p:blipFill>
          <a:blip r:embed="rId4"/>
          <a:stretch/>
        </p:blipFill>
        <p:spPr>
          <a:xfrm>
            <a:off x="5069520" y="1368000"/>
            <a:ext cx="3282480" cy="864000"/>
          </a:xfrm>
          <a:prstGeom prst="rect">
            <a:avLst/>
          </a:prstGeom>
          <a:ln w="0">
            <a:noFill/>
          </a:ln>
        </p:spPr>
      </p:pic>
      <p:sp>
        <p:nvSpPr>
          <p:cNvPr id="893" name=""/>
          <p:cNvSpPr/>
          <p:nvPr/>
        </p:nvSpPr>
        <p:spPr>
          <a:xfrm>
            <a:off x="5904000" y="1368000"/>
            <a:ext cx="792000" cy="792000"/>
          </a:xfrm>
          <a:prstGeom prst="ellipse">
            <a:avLst/>
          </a:prstGeom>
          <a:noFill/>
          <a:ln w="0">
            <a:solidFill>
              <a:srgbClr val="ed1c24"/>
            </a:solidFill>
          </a:ln>
        </p:spPr>
        <p:style>
          <a:lnRef idx="0"/>
          <a:fillRef idx="0"/>
          <a:effectRef idx="0"/>
          <a:fontRef idx="minor"/>
        </p:style>
      </p:sp>
      <p:sp>
        <p:nvSpPr>
          <p:cNvPr id="894" name=""/>
          <p:cNvSpPr/>
          <p:nvPr/>
        </p:nvSpPr>
        <p:spPr>
          <a:xfrm>
            <a:off x="6336000" y="2664000"/>
            <a:ext cx="360360" cy="576360"/>
          </a:xfrm>
          <a:prstGeom prst="ellipse">
            <a:avLst/>
          </a:prstGeom>
          <a:noFill/>
          <a:ln w="0">
            <a:solidFill>
              <a:srgbClr val="ed1c24"/>
            </a:solidFill>
          </a:ln>
        </p:spPr>
        <p:style>
          <a:lnRef idx="0"/>
          <a:fillRef idx="0"/>
          <a:effectRef idx="0"/>
          <a:fontRef idx="minor"/>
        </p:style>
      </p:sp>
      <p:pic>
        <p:nvPicPr>
          <p:cNvPr id="895" name="" descr=""/>
          <p:cNvPicPr/>
          <p:nvPr/>
        </p:nvPicPr>
        <p:blipFill>
          <a:blip r:embed="rId5"/>
          <a:stretch/>
        </p:blipFill>
        <p:spPr>
          <a:xfrm>
            <a:off x="1434600" y="1224000"/>
            <a:ext cx="2237400" cy="1142280"/>
          </a:xfrm>
          <a:prstGeom prst="rect">
            <a:avLst/>
          </a:prstGeom>
          <a:ln w="0">
            <a:noFill/>
          </a:ln>
        </p:spPr>
      </p:pic>
      <p:sp>
        <p:nvSpPr>
          <p:cNvPr id="896" name=""/>
          <p:cNvSpPr/>
          <p:nvPr/>
        </p:nvSpPr>
        <p:spPr>
          <a:xfrm>
            <a:off x="6876360" y="1368360"/>
            <a:ext cx="1547640" cy="792000"/>
          </a:xfrm>
          <a:prstGeom prst="ellipse">
            <a:avLst/>
          </a:prstGeom>
          <a:noFill/>
          <a:ln w="0">
            <a:solidFill>
              <a:srgbClr val="a3238e"/>
            </a:solidFill>
            <a:custDash>
              <a:ds d="197000" sp="197000"/>
            </a:custDash>
          </a:ln>
        </p:spPr>
        <p:style>
          <a:lnRef idx="0"/>
          <a:fillRef idx="0"/>
          <a:effectRef idx="0"/>
          <a:fontRef idx="minor"/>
        </p:style>
      </p:sp>
      <p:sp>
        <p:nvSpPr>
          <p:cNvPr id="897" name=""/>
          <p:cNvSpPr/>
          <p:nvPr/>
        </p:nvSpPr>
        <p:spPr>
          <a:xfrm>
            <a:off x="6876360" y="2376000"/>
            <a:ext cx="611640" cy="972720"/>
          </a:xfrm>
          <a:prstGeom prst="ellipse">
            <a:avLst/>
          </a:prstGeom>
          <a:noFill/>
          <a:ln w="0">
            <a:solidFill>
              <a:srgbClr val="a3238e"/>
            </a:solidFill>
            <a:custDash>
              <a:ds d="197000" sp="197000"/>
            </a:custDash>
          </a:ln>
        </p:spPr>
        <p:style>
          <a:lnRef idx="0"/>
          <a:fillRef idx="0"/>
          <a:effectRef idx="0"/>
          <a:fontRef idx="minor"/>
        </p:style>
      </p:sp>
    </p:spTree>
  </p:cSld>
  <mc:AlternateContent>
    <mc:Choice Requires="p14">
      <p:transition spd="slow" p14:dur="2000"/>
    </mc:Choice>
    <mc:Fallback>
      <p:transition spd="slow"/>
    </mc:Fallback>
  </mc:AlternateContent>
</p:sld>
</file>

<file path=ppt/slides/slide8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8" name="PlaceHolder 1"/>
          <p:cNvSpPr>
            <a:spLocks noGrp="1"/>
          </p:cNvSpPr>
          <p:nvPr>
            <p:ph/>
          </p:nvPr>
        </p:nvSpPr>
        <p:spPr>
          <a:xfrm>
            <a:off x="347040" y="802440"/>
            <a:ext cx="8076960" cy="5533560"/>
          </a:xfrm>
          <a:prstGeom prst="rect">
            <a:avLst/>
          </a:prstGeom>
          <a:noFill/>
          <a:ln w="0">
            <a:noFill/>
          </a:ln>
        </p:spPr>
        <p:txBody>
          <a:bodyPr lIns="90000" rIns="90000" tIns="45000" bIns="45000" anchor="t">
            <a:noAutofit/>
          </a:bodyPr>
          <a:p>
            <a:pPr>
              <a:lnSpc>
                <a:spcPct val="100000"/>
              </a:lnSpc>
              <a:spcBef>
                <a:spcPts val="320"/>
              </a:spcBef>
              <a:buNone/>
              <a:tabLst>
                <a:tab algn="l" pos="0"/>
              </a:tabLst>
            </a:pPr>
            <a:r>
              <a:rPr b="0" lang="en-GB" sz="1600" spc="-1" strike="noStrike">
                <a:solidFill>
                  <a:srgbClr val="000000"/>
                </a:solidFill>
                <a:latin typeface="Calibri"/>
              </a:rPr>
              <a:t>For  the longitudinal case the full analysis finds</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r>
              <a:rPr b="0" lang="en-GB" sz="1600" spc="-1" strike="noStrike">
                <a:solidFill>
                  <a:srgbClr val="000000"/>
                </a:solidFill>
                <a:latin typeface="Calibri"/>
              </a:rPr>
              <a:t>The discussion of damping partition numbers is beyond this course, but there is one for each plane. It is a function of the lattice (not the beam).</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r>
              <a:rPr b="0" lang="en-GB" sz="1600" spc="-1" strike="noStrike">
                <a:solidFill>
                  <a:srgbClr val="000000"/>
                </a:solidFill>
                <a:latin typeface="Calibri"/>
              </a:rPr>
              <a:t>This result is phrased in terms of “radiation integrals”, where we need numbers 2 and 4</a:t>
            </a: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endParaRPr b="0" lang="en-GB" sz="1600" spc="-1" strike="noStrike">
              <a:solidFill>
                <a:srgbClr val="000000"/>
              </a:solidFill>
              <a:latin typeface="Calibri"/>
            </a:endParaRPr>
          </a:p>
          <a:p>
            <a:pPr>
              <a:lnSpc>
                <a:spcPct val="100000"/>
              </a:lnSpc>
              <a:spcBef>
                <a:spcPts val="320"/>
              </a:spcBef>
              <a:buNone/>
              <a:tabLst>
                <a:tab algn="l" pos="0"/>
              </a:tabLst>
            </a:pPr>
            <a:r>
              <a:rPr b="0" lang="en-GB" sz="1600" spc="-1" strike="noStrike">
                <a:solidFill>
                  <a:srgbClr val="000000"/>
                </a:solidFill>
                <a:latin typeface="Calibri"/>
              </a:rPr>
              <a:t>Each is an integral over the lattice.</a:t>
            </a:r>
            <a:endParaRPr b="0" lang="en-GB" sz="1600" spc="-1" strike="noStrike">
              <a:solidFill>
                <a:srgbClr val="000000"/>
              </a:solidFill>
              <a:latin typeface="Calibri"/>
            </a:endParaRPr>
          </a:p>
        </p:txBody>
      </p:sp>
      <p:sp>
        <p:nvSpPr>
          <p:cNvPr id="899" name="PlaceHolder 2"/>
          <p:cNvSpPr>
            <a:spLocks noGrp="1"/>
          </p:cNvSpPr>
          <p:nvPr>
            <p:ph type="title"/>
          </p:nvPr>
        </p:nvSpPr>
        <p:spPr>
          <a:xfrm>
            <a:off x="8610480" y="380880"/>
            <a:ext cx="533160" cy="5866920"/>
          </a:xfrm>
          <a:prstGeom prst="rect">
            <a:avLst/>
          </a:prstGeom>
          <a:noFill/>
          <a:ln w="0">
            <a:noFill/>
          </a:ln>
        </p:spPr>
        <p:txBody>
          <a:bodyPr lIns="90000" rIns="90000" tIns="45000" bIns="45000" anchor="ctr" anchorCtr="1">
            <a:normAutofit/>
          </a:bodyPr>
          <a:p>
            <a:endParaRPr b="0" lang="en-GB" sz="1800" spc="-1" strike="noStrike">
              <a:solidFill>
                <a:srgbClr val="000000"/>
              </a:solidFill>
              <a:latin typeface="Calibri"/>
            </a:endParaRPr>
          </a:p>
        </p:txBody>
      </p:sp>
      <p:sp>
        <p:nvSpPr>
          <p:cNvPr id="900" name="PlaceHolder 3"/>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Damping partition numbers and radiation integrals</a:t>
            </a:r>
            <a:endParaRPr b="0" lang="en-GB" sz="1600" spc="-1" strike="noStrike">
              <a:solidFill>
                <a:srgbClr val="000000"/>
              </a:solidFill>
              <a:latin typeface="Calibri"/>
            </a:endParaRPr>
          </a:p>
        </p:txBody>
      </p:sp>
      <p:pic>
        <p:nvPicPr>
          <p:cNvPr id="901" name="Picture 4" descr=""/>
          <p:cNvPicPr/>
          <p:nvPr/>
        </p:nvPicPr>
        <p:blipFill>
          <a:blip r:embed="rId1"/>
          <a:stretch/>
        </p:blipFill>
        <p:spPr>
          <a:xfrm>
            <a:off x="5731920" y="2551680"/>
            <a:ext cx="1612080" cy="724320"/>
          </a:xfrm>
          <a:prstGeom prst="rect">
            <a:avLst/>
          </a:prstGeom>
          <a:ln w="0">
            <a:noFill/>
          </a:ln>
        </p:spPr>
      </p:pic>
      <p:pic>
        <p:nvPicPr>
          <p:cNvPr id="902" name="Picture 5" descr=""/>
          <p:cNvPicPr/>
          <p:nvPr/>
        </p:nvPicPr>
        <p:blipFill>
          <a:blip r:embed="rId2"/>
          <a:stretch/>
        </p:blipFill>
        <p:spPr>
          <a:xfrm>
            <a:off x="1331640" y="5157000"/>
            <a:ext cx="1565640" cy="797040"/>
          </a:xfrm>
          <a:prstGeom prst="rect">
            <a:avLst/>
          </a:prstGeom>
          <a:ln w="0">
            <a:noFill/>
          </a:ln>
        </p:spPr>
      </p:pic>
      <p:pic>
        <p:nvPicPr>
          <p:cNvPr id="903" name="Picture 6" descr=""/>
          <p:cNvPicPr/>
          <p:nvPr/>
        </p:nvPicPr>
        <p:blipFill>
          <a:blip r:embed="rId3"/>
          <a:stretch/>
        </p:blipFill>
        <p:spPr>
          <a:xfrm>
            <a:off x="3780000" y="5085000"/>
            <a:ext cx="4253760" cy="918000"/>
          </a:xfrm>
          <a:prstGeom prst="rect">
            <a:avLst/>
          </a:prstGeom>
          <a:ln w="0">
            <a:noFill/>
          </a:ln>
        </p:spPr>
      </p:pic>
      <p:pic>
        <p:nvPicPr>
          <p:cNvPr id="904" name="" descr=""/>
          <p:cNvPicPr/>
          <p:nvPr/>
        </p:nvPicPr>
        <p:blipFill>
          <a:blip r:embed="rId4"/>
          <a:stretch/>
        </p:blipFill>
        <p:spPr>
          <a:xfrm>
            <a:off x="5069520" y="1368000"/>
            <a:ext cx="3282480" cy="864000"/>
          </a:xfrm>
          <a:prstGeom prst="rect">
            <a:avLst/>
          </a:prstGeom>
          <a:ln w="0">
            <a:noFill/>
          </a:ln>
        </p:spPr>
      </p:pic>
      <p:pic>
        <p:nvPicPr>
          <p:cNvPr id="905" name="" descr=""/>
          <p:cNvPicPr/>
          <p:nvPr/>
        </p:nvPicPr>
        <p:blipFill>
          <a:blip r:embed="rId5"/>
          <a:stretch/>
        </p:blipFill>
        <p:spPr>
          <a:xfrm>
            <a:off x="1434600" y="1224000"/>
            <a:ext cx="2237400" cy="1142280"/>
          </a:xfrm>
          <a:prstGeom prst="rect">
            <a:avLst/>
          </a:prstGeom>
          <a:ln w="0">
            <a:noFill/>
          </a:ln>
        </p:spPr>
      </p:pic>
      <p:sp>
        <p:nvSpPr>
          <p:cNvPr id="906" name=""/>
          <p:cNvSpPr/>
          <p:nvPr/>
        </p:nvSpPr>
        <p:spPr>
          <a:xfrm>
            <a:off x="5616000" y="4824000"/>
            <a:ext cx="1944000" cy="1440000"/>
          </a:xfrm>
          <a:prstGeom prst="ellipse">
            <a:avLst/>
          </a:prstGeom>
          <a:noFill/>
          <a:ln w="0">
            <a:solidFill>
              <a:srgbClr val="ed1c24"/>
            </a:solidFill>
          </a:ln>
        </p:spPr>
        <p:style>
          <a:lnRef idx="0"/>
          <a:fillRef idx="0"/>
          <a:effectRef idx="0"/>
          <a:fontRef idx="minor"/>
        </p:style>
      </p:sp>
      <p:sp>
        <p:nvSpPr>
          <p:cNvPr id="907" name=""/>
          <p:cNvSpPr txBox="1"/>
          <p:nvPr/>
        </p:nvSpPr>
        <p:spPr>
          <a:xfrm>
            <a:off x="6192000" y="6264000"/>
            <a:ext cx="648000" cy="401040"/>
          </a:xfrm>
          <a:prstGeom prst="rect">
            <a:avLst/>
          </a:prstGeom>
          <a:noFill/>
          <a:ln w="0">
            <a:noFill/>
          </a:ln>
        </p:spPr>
        <p:txBody>
          <a:bodyPr lIns="90000" rIns="90000" tIns="45000" bIns="45000" anchor="t">
            <a:noAutofit/>
          </a:bodyPr>
          <a:p>
            <a:r>
              <a:rPr b="0" lang="en-GB" sz="1800" spc="-1" strike="noStrike">
                <a:latin typeface="Arial"/>
              </a:rPr>
              <a:t>K</a:t>
            </a:r>
            <a:r>
              <a:rPr b="0" lang="en-GB" sz="1800" spc="-1" strike="noStrike" baseline="-33000">
                <a:latin typeface="Arial"/>
              </a:rPr>
              <a:t>x</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8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8" name="PlaceHolder 1"/>
          <p:cNvSpPr>
            <a:spLocks noGrp="1"/>
          </p:cNvSpPr>
          <p:nvPr>
            <p:ph type="title"/>
          </p:nvPr>
        </p:nvSpPr>
        <p:spPr>
          <a:xfrm>
            <a:off x="8610480" y="380880"/>
            <a:ext cx="533160" cy="5866920"/>
          </a:xfrm>
          <a:prstGeom prst="rect">
            <a:avLst/>
          </a:prstGeom>
          <a:noFill/>
          <a:ln w="0">
            <a:noFill/>
          </a:ln>
        </p:spPr>
        <p:txBody>
          <a:bodyPr lIns="90000" rIns="90000" tIns="45000" bIns="45000" anchor="ctr" anchorCtr="1">
            <a:normAutofit/>
          </a:bodyPr>
          <a:p>
            <a:endParaRPr b="0" lang="en-GB" sz="1800" spc="-1" strike="noStrike">
              <a:solidFill>
                <a:srgbClr val="000000"/>
              </a:solidFill>
              <a:latin typeface="Calibri"/>
            </a:endParaRPr>
          </a:p>
        </p:txBody>
      </p:sp>
      <p:sp>
        <p:nvSpPr>
          <p:cNvPr id="909" name="PlaceHolder 2"/>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Radiation damping for transverse</a:t>
            </a:r>
            <a:endParaRPr b="0" lang="en-GB" sz="1600" spc="-1" strike="noStrike">
              <a:solidFill>
                <a:srgbClr val="000000"/>
              </a:solidFill>
              <a:latin typeface="Calibri"/>
            </a:endParaRPr>
          </a:p>
        </p:txBody>
      </p:sp>
      <p:sp>
        <p:nvSpPr>
          <p:cNvPr id="910" name="TextBox 9"/>
          <p:cNvSpPr/>
          <p:nvPr/>
        </p:nvSpPr>
        <p:spPr>
          <a:xfrm>
            <a:off x="467640" y="908640"/>
            <a:ext cx="8676000" cy="89323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000" spc="-1" strike="noStrike">
                <a:solidFill>
                  <a:srgbClr val="000000"/>
                </a:solidFill>
                <a:latin typeface="Calibri"/>
              </a:rPr>
              <a:t>The horizontal emittance is a very involved calculation due to dispersion, coupling and other factors.</a:t>
            </a:r>
            <a:endParaRPr b="0" lang="en-GB" sz="2000" spc="-1" strike="noStrike">
              <a:latin typeface="Arial"/>
            </a:endParaRPr>
          </a:p>
          <a:p>
            <a:pPr>
              <a:lnSpc>
                <a:spcPct val="100000"/>
              </a:lnSpc>
              <a:buNone/>
            </a:pPr>
            <a:r>
              <a:rPr b="0" lang="en-GB" sz="2000" spc="-1" strike="noStrike">
                <a:solidFill>
                  <a:srgbClr val="000000"/>
                </a:solidFill>
                <a:latin typeface="Calibri"/>
              </a:rPr>
              <a:t>The complete calculation shows the horizontal emittance also decays exponentially,</a:t>
            </a: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r>
              <a:rPr b="0" lang="en-GB" sz="2000" spc="-1" strike="noStrike">
                <a:solidFill>
                  <a:srgbClr val="000000"/>
                </a:solidFill>
                <a:latin typeface="Calibri"/>
              </a:rPr>
              <a:t>Where we define the damping constant,</a:t>
            </a: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r>
              <a:rPr b="0" lang="en-GB" sz="2000" spc="-1" strike="noStrike">
                <a:solidFill>
                  <a:srgbClr val="000000"/>
                </a:solidFill>
                <a:latin typeface="Calibri"/>
              </a:rPr>
              <a:t>With the damping partition number</a:t>
            </a: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p:txBody>
      </p:sp>
      <p:pic>
        <p:nvPicPr>
          <p:cNvPr id="911" name="Picture 3" descr=""/>
          <p:cNvPicPr/>
          <p:nvPr/>
        </p:nvPicPr>
        <p:blipFill>
          <a:blip r:embed="rId1"/>
          <a:stretch/>
        </p:blipFill>
        <p:spPr>
          <a:xfrm>
            <a:off x="3204000" y="2313000"/>
            <a:ext cx="2217600" cy="873720"/>
          </a:xfrm>
          <a:prstGeom prst="rect">
            <a:avLst/>
          </a:prstGeom>
          <a:ln w="0">
            <a:noFill/>
          </a:ln>
        </p:spPr>
      </p:pic>
      <p:pic>
        <p:nvPicPr>
          <p:cNvPr id="912" name="Picture 6" descr=""/>
          <p:cNvPicPr/>
          <p:nvPr/>
        </p:nvPicPr>
        <p:blipFill>
          <a:blip r:embed="rId2"/>
          <a:stretch/>
        </p:blipFill>
        <p:spPr>
          <a:xfrm>
            <a:off x="3420000" y="4113000"/>
            <a:ext cx="1999080" cy="791640"/>
          </a:xfrm>
          <a:prstGeom prst="rect">
            <a:avLst/>
          </a:prstGeom>
          <a:ln w="0">
            <a:noFill/>
          </a:ln>
        </p:spPr>
      </p:pic>
      <p:pic>
        <p:nvPicPr>
          <p:cNvPr id="913" name="Picture 7" descr=""/>
          <p:cNvPicPr/>
          <p:nvPr/>
        </p:nvPicPr>
        <p:blipFill>
          <a:blip r:embed="rId3"/>
          <a:stretch/>
        </p:blipFill>
        <p:spPr>
          <a:xfrm>
            <a:off x="3420000" y="5625360"/>
            <a:ext cx="1782000" cy="791640"/>
          </a:xfrm>
          <a:prstGeom prst="rect">
            <a:avLst/>
          </a:prstGeom>
          <a:ln w="0">
            <a:noFill/>
          </a:ln>
        </p:spPr>
      </p:pic>
    </p:spTree>
  </p:cSld>
  <mc:AlternateContent>
    <mc:Choice Requires="p14">
      <p:transition spd="slow" p14:dur="2000"/>
    </mc:Choice>
    <mc:Fallback>
      <p:transition spd="slow"/>
    </mc:Fallback>
  </mc:AlternateContent>
</p:sld>
</file>

<file path=ppt/slides/slide8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4" name="PlaceHolder 1"/>
          <p:cNvSpPr>
            <a:spLocks noGrp="1"/>
          </p:cNvSpPr>
          <p:nvPr>
            <p:ph type="title"/>
          </p:nvPr>
        </p:nvSpPr>
        <p:spPr>
          <a:xfrm>
            <a:off x="8610480" y="380880"/>
            <a:ext cx="533160" cy="5866920"/>
          </a:xfrm>
          <a:prstGeom prst="rect">
            <a:avLst/>
          </a:prstGeom>
          <a:noFill/>
          <a:ln w="0">
            <a:noFill/>
          </a:ln>
        </p:spPr>
        <p:txBody>
          <a:bodyPr lIns="90000" rIns="90000" tIns="45000" bIns="45000" anchor="ctr" anchorCtr="1">
            <a:normAutofit/>
          </a:bodyPr>
          <a:p>
            <a:endParaRPr b="0" lang="en-GB" sz="1800" spc="-1" strike="noStrike">
              <a:solidFill>
                <a:srgbClr val="000000"/>
              </a:solidFill>
              <a:latin typeface="Calibri"/>
            </a:endParaRPr>
          </a:p>
        </p:txBody>
      </p:sp>
      <p:sp>
        <p:nvSpPr>
          <p:cNvPr id="915" name="PlaceHolder 2"/>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Parition numbers summary</a:t>
            </a:r>
            <a:endParaRPr b="0" lang="en-GB" sz="1600" spc="-1" strike="noStrike">
              <a:solidFill>
                <a:srgbClr val="000000"/>
              </a:solidFill>
              <a:latin typeface="Calibri"/>
            </a:endParaRPr>
          </a:p>
        </p:txBody>
      </p:sp>
      <p:sp>
        <p:nvSpPr>
          <p:cNvPr id="916" name="TextBox 9_3"/>
          <p:cNvSpPr/>
          <p:nvPr/>
        </p:nvSpPr>
        <p:spPr>
          <a:xfrm>
            <a:off x="467640" y="908640"/>
            <a:ext cx="8676000" cy="37494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p:txBody>
      </p:sp>
      <p:pic>
        <p:nvPicPr>
          <p:cNvPr id="917" name="" descr=""/>
          <p:cNvPicPr/>
          <p:nvPr/>
        </p:nvPicPr>
        <p:blipFill>
          <a:blip r:embed="rId1"/>
          <a:stretch/>
        </p:blipFill>
        <p:spPr>
          <a:xfrm>
            <a:off x="384840" y="1728000"/>
            <a:ext cx="1847160" cy="2637720"/>
          </a:xfrm>
          <a:prstGeom prst="rect">
            <a:avLst/>
          </a:prstGeom>
          <a:ln w="0">
            <a:noFill/>
          </a:ln>
        </p:spPr>
      </p:pic>
      <p:pic>
        <p:nvPicPr>
          <p:cNvPr id="918" name="" descr=""/>
          <p:cNvPicPr/>
          <p:nvPr/>
        </p:nvPicPr>
        <p:blipFill>
          <a:blip r:embed="rId2"/>
          <a:stretch/>
        </p:blipFill>
        <p:spPr>
          <a:xfrm>
            <a:off x="2458800" y="1941480"/>
            <a:ext cx="1513800" cy="2142360"/>
          </a:xfrm>
          <a:prstGeom prst="rect">
            <a:avLst/>
          </a:prstGeom>
          <a:ln w="0">
            <a:noFill/>
          </a:ln>
        </p:spPr>
      </p:pic>
      <p:sp>
        <p:nvSpPr>
          <p:cNvPr id="919" name=""/>
          <p:cNvSpPr txBox="1"/>
          <p:nvPr/>
        </p:nvSpPr>
        <p:spPr>
          <a:xfrm>
            <a:off x="467640" y="936000"/>
            <a:ext cx="6228360" cy="602280"/>
          </a:xfrm>
          <a:prstGeom prst="rect">
            <a:avLst/>
          </a:prstGeom>
          <a:noFill/>
          <a:ln w="0">
            <a:noFill/>
          </a:ln>
        </p:spPr>
        <p:txBody>
          <a:bodyPr lIns="90000" rIns="90000" tIns="45000" bIns="45000" anchor="t">
            <a:noAutofit/>
          </a:bodyPr>
          <a:p>
            <a:r>
              <a:rPr b="0" lang="en-GB" sz="1800" spc="-1" strike="noStrike">
                <a:latin typeface="Arial"/>
              </a:rPr>
              <a:t>The damping times for the synchrotron/betatron oscillations are given by</a:t>
            </a:r>
            <a:endParaRPr b="0" lang="en-GB" sz="1800" spc="-1" strike="noStrike">
              <a:latin typeface="Arial"/>
            </a:endParaRPr>
          </a:p>
        </p:txBody>
      </p:sp>
      <p:sp>
        <p:nvSpPr>
          <p:cNvPr id="920" name=""/>
          <p:cNvSpPr txBox="1"/>
          <p:nvPr/>
        </p:nvSpPr>
        <p:spPr>
          <a:xfrm>
            <a:off x="467640" y="4365720"/>
            <a:ext cx="6732360" cy="1114200"/>
          </a:xfrm>
          <a:prstGeom prst="rect">
            <a:avLst/>
          </a:prstGeom>
          <a:noFill/>
          <a:ln w="0">
            <a:noFill/>
          </a:ln>
        </p:spPr>
        <p:txBody>
          <a:bodyPr lIns="90000" rIns="90000" tIns="45000" bIns="45000" anchor="t">
            <a:noAutofit/>
          </a:bodyPr>
          <a:p>
            <a:r>
              <a:rPr b="0" lang="en-GB" sz="1800" spc="-1" strike="noStrike">
                <a:latin typeface="Arial"/>
              </a:rPr>
              <a:t>Note that the sum of the three damping partition numbers is 4. This result comes from “Robinson’s damping criterion” which you can read about if you would like to understand this topic in more depth. See e.g. Wiedemann, Particle Accelerator Physics.</a:t>
            </a:r>
            <a:endParaRPr b="0" lang="en-GB" sz="1800" spc="-1" strike="noStrike">
              <a:latin typeface="Arial"/>
            </a:endParaRPr>
          </a:p>
        </p:txBody>
      </p:sp>
      <p:pic>
        <p:nvPicPr>
          <p:cNvPr id="921" name="" descr=""/>
          <p:cNvPicPr/>
          <p:nvPr/>
        </p:nvPicPr>
        <p:blipFill>
          <a:blip r:embed="rId3"/>
          <a:stretch/>
        </p:blipFill>
        <p:spPr>
          <a:xfrm>
            <a:off x="5040000" y="2350440"/>
            <a:ext cx="3551760" cy="1180440"/>
          </a:xfrm>
          <a:prstGeom prst="rect">
            <a:avLst/>
          </a:prstGeom>
          <a:ln w="0">
            <a:noFill/>
          </a:ln>
        </p:spPr>
      </p:pic>
    </p:spTree>
  </p:cSld>
  <mc:AlternateContent>
    <mc:Choice Requires="p14">
      <p:transition spd="slow" p14:dur="2000"/>
    </mc:Choice>
    <mc:Fallback>
      <p:transition spd="slow"/>
    </mc:Fallback>
  </mc:AlternateContent>
</p:sld>
</file>

<file path=ppt/slides/slide8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2" name="PlaceHolder 1"/>
          <p:cNvSpPr>
            <a:spLocks noGrp="1"/>
          </p:cNvSpPr>
          <p:nvPr>
            <p:ph type="title"/>
          </p:nvPr>
        </p:nvSpPr>
        <p:spPr>
          <a:xfrm>
            <a:off x="8610480" y="380880"/>
            <a:ext cx="533160" cy="5866920"/>
          </a:xfrm>
          <a:prstGeom prst="rect">
            <a:avLst/>
          </a:prstGeom>
          <a:noFill/>
          <a:ln w="0">
            <a:noFill/>
          </a:ln>
        </p:spPr>
        <p:txBody>
          <a:bodyPr lIns="90000" rIns="90000" tIns="45000" bIns="45000" anchor="ctr" anchorCtr="1">
            <a:normAutofit/>
          </a:bodyPr>
          <a:p>
            <a:endParaRPr b="0" lang="en-GB" sz="1800" spc="-1" strike="noStrike">
              <a:solidFill>
                <a:srgbClr val="000000"/>
              </a:solidFill>
              <a:latin typeface="Calibri"/>
            </a:endParaRPr>
          </a:p>
        </p:txBody>
      </p:sp>
      <p:sp>
        <p:nvSpPr>
          <p:cNvPr id="923" name="PlaceHolder 2"/>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Quantum excitation</a:t>
            </a:r>
            <a:endParaRPr b="0" lang="en-GB" sz="1600" spc="-1" strike="noStrike">
              <a:solidFill>
                <a:srgbClr val="000000"/>
              </a:solidFill>
              <a:latin typeface="Calibri"/>
            </a:endParaRPr>
          </a:p>
        </p:txBody>
      </p:sp>
      <p:sp>
        <p:nvSpPr>
          <p:cNvPr id="924" name="TextBox 9_2"/>
          <p:cNvSpPr/>
          <p:nvPr/>
        </p:nvSpPr>
        <p:spPr>
          <a:xfrm>
            <a:off x="467640" y="908640"/>
            <a:ext cx="8280720" cy="28756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000" spc="-1" strike="noStrike">
                <a:solidFill>
                  <a:srgbClr val="000000"/>
                </a:solidFill>
                <a:latin typeface="Calibri"/>
              </a:rPr>
              <a:t>So, we have damping times in all three planes of order E</a:t>
            </a:r>
            <a:r>
              <a:rPr b="0" lang="en-GB" sz="2000" spc="-1" strike="noStrike" baseline="-25000">
                <a:solidFill>
                  <a:srgbClr val="000000"/>
                </a:solidFill>
                <a:latin typeface="Calibri"/>
              </a:rPr>
              <a:t>S</a:t>
            </a:r>
            <a:r>
              <a:rPr b="0" lang="en-GB" sz="2000" spc="-1" strike="noStrike">
                <a:solidFill>
                  <a:srgbClr val="000000"/>
                </a:solidFill>
                <a:latin typeface="Calibri"/>
              </a:rPr>
              <a:t>/U</a:t>
            </a:r>
            <a:r>
              <a:rPr b="0" lang="en-GB" sz="2000" spc="-1" strike="noStrike" baseline="-25000">
                <a:solidFill>
                  <a:srgbClr val="000000"/>
                </a:solidFill>
                <a:latin typeface="Calibri"/>
              </a:rPr>
              <a:t>0</a:t>
            </a:r>
            <a:r>
              <a:rPr b="0" lang="en-GB" sz="2000" spc="-1" strike="noStrike">
                <a:solidFill>
                  <a:srgbClr val="000000"/>
                </a:solidFill>
                <a:latin typeface="Calibri"/>
              </a:rPr>
              <a:t>.</a:t>
            </a: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r>
              <a:rPr b="0" lang="en-GB" sz="2000" spc="-1" strike="noStrike">
                <a:solidFill>
                  <a:srgbClr val="000000"/>
                </a:solidFill>
                <a:latin typeface="Calibri"/>
              </a:rPr>
              <a:t>According to this picture,  a beam of electrons in a storage ring would damp down to zero size in a few thousand turns. Which cannot be true!</a:t>
            </a: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p:txBody>
      </p:sp>
    </p:spTree>
  </p:cSld>
  <mc:AlternateContent>
    <mc:Choice Requires="p14">
      <p:transition spd="slow" p14:dur="2000"/>
    </mc:Choice>
    <mc:Fallback>
      <p:transition spd="slow"/>
    </mc:Fallback>
  </mc:AlternateContent>
</p:sld>
</file>

<file path=ppt/slides/slide8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5" name="PlaceHolder 1"/>
          <p:cNvSpPr>
            <a:spLocks noGrp="1"/>
          </p:cNvSpPr>
          <p:nvPr>
            <p:ph type="title"/>
          </p:nvPr>
        </p:nvSpPr>
        <p:spPr>
          <a:xfrm>
            <a:off x="8610480" y="380880"/>
            <a:ext cx="533160" cy="5866920"/>
          </a:xfrm>
          <a:prstGeom prst="rect">
            <a:avLst/>
          </a:prstGeom>
          <a:noFill/>
          <a:ln w="0">
            <a:noFill/>
          </a:ln>
        </p:spPr>
        <p:txBody>
          <a:bodyPr lIns="90000" rIns="90000" tIns="45000" bIns="45000" anchor="ctr" anchorCtr="1">
            <a:normAutofit/>
          </a:bodyPr>
          <a:p>
            <a:endParaRPr b="0" lang="en-GB" sz="1800" spc="-1" strike="noStrike">
              <a:solidFill>
                <a:srgbClr val="000000"/>
              </a:solidFill>
              <a:latin typeface="Calibri"/>
            </a:endParaRPr>
          </a:p>
        </p:txBody>
      </p:sp>
      <p:sp>
        <p:nvSpPr>
          <p:cNvPr id="926" name="PlaceHolder 2"/>
          <p:cNvSpPr>
            <a:spLocks noGrp="1"/>
          </p:cNvSpPr>
          <p:nvPr>
            <p:ph/>
          </p:nvPr>
        </p:nvSpPr>
        <p:spPr>
          <a:xfrm>
            <a:off x="304920" y="380880"/>
            <a:ext cx="8076960" cy="333000"/>
          </a:xfrm>
          <a:prstGeom prst="rect">
            <a:avLst/>
          </a:prstGeom>
          <a:solidFill>
            <a:srgbClr val="0000ff"/>
          </a:solidFill>
          <a:ln w="0">
            <a:noFill/>
          </a:ln>
        </p:spPr>
        <p:txBody>
          <a:bodyPr lIns="90000" rIns="90000" tIns="45000" bIns="45000" anchor="t">
            <a:normAutofit/>
          </a:bodyPr>
          <a:p>
            <a:pPr>
              <a:lnSpc>
                <a:spcPct val="100000"/>
              </a:lnSpc>
              <a:spcBef>
                <a:spcPts val="320"/>
              </a:spcBef>
              <a:buNone/>
              <a:tabLst>
                <a:tab algn="l" pos="0"/>
              </a:tabLst>
            </a:pPr>
            <a:r>
              <a:rPr b="1" lang="en-GB" sz="1600" spc="-1" strike="noStrike">
                <a:solidFill>
                  <a:srgbClr val="ffffff"/>
                </a:solidFill>
                <a:latin typeface="Calibri"/>
              </a:rPr>
              <a:t>Quantum excitation</a:t>
            </a:r>
            <a:endParaRPr b="0" lang="en-GB" sz="1600" spc="-1" strike="noStrike">
              <a:solidFill>
                <a:srgbClr val="000000"/>
              </a:solidFill>
              <a:latin typeface="Calibri"/>
            </a:endParaRPr>
          </a:p>
        </p:txBody>
      </p:sp>
      <p:sp>
        <p:nvSpPr>
          <p:cNvPr id="927" name="TextBox 9"/>
          <p:cNvSpPr/>
          <p:nvPr/>
        </p:nvSpPr>
        <p:spPr>
          <a:xfrm>
            <a:off x="467640" y="908640"/>
            <a:ext cx="8280720" cy="653544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2000" spc="-1" strike="noStrike">
                <a:solidFill>
                  <a:srgbClr val="000000"/>
                </a:solidFill>
                <a:latin typeface="Calibri"/>
              </a:rPr>
              <a:t>So, we have damping times in all three planes of order E</a:t>
            </a:r>
            <a:r>
              <a:rPr b="0" lang="en-GB" sz="2000" spc="-1" strike="noStrike" baseline="-25000">
                <a:solidFill>
                  <a:srgbClr val="000000"/>
                </a:solidFill>
                <a:latin typeface="Calibri"/>
              </a:rPr>
              <a:t>S</a:t>
            </a:r>
            <a:r>
              <a:rPr b="0" lang="en-GB" sz="2000" spc="-1" strike="noStrike">
                <a:solidFill>
                  <a:srgbClr val="000000"/>
                </a:solidFill>
                <a:latin typeface="Calibri"/>
              </a:rPr>
              <a:t>/U</a:t>
            </a:r>
            <a:r>
              <a:rPr b="0" lang="en-GB" sz="2000" spc="-1" strike="noStrike" baseline="-25000">
                <a:solidFill>
                  <a:srgbClr val="000000"/>
                </a:solidFill>
                <a:latin typeface="Calibri"/>
              </a:rPr>
              <a:t>0</a:t>
            </a:r>
            <a:r>
              <a:rPr b="0" lang="en-GB" sz="2000" spc="-1" strike="noStrike">
                <a:solidFill>
                  <a:srgbClr val="000000"/>
                </a:solidFill>
                <a:latin typeface="Calibri"/>
              </a:rPr>
              <a:t>.</a:t>
            </a: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r>
              <a:rPr b="0" lang="en-GB" sz="2000" spc="-1" strike="noStrike">
                <a:solidFill>
                  <a:srgbClr val="000000"/>
                </a:solidFill>
                <a:latin typeface="Calibri"/>
              </a:rPr>
              <a:t>According to this picture,  a beam of electrons in a storage ring would damp down to zero size in a few thousand turns. Which cannot be true!</a:t>
            </a: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r>
              <a:rPr b="0" lang="en-GB" sz="2000" spc="-1" strike="noStrike">
                <a:solidFill>
                  <a:srgbClr val="000000"/>
                </a:solidFill>
                <a:latin typeface="Calibri"/>
              </a:rPr>
              <a:t>Lots of things happen to stop this (e,g intra-beam scattering, beam-beam effects) but often the first physics to limit the shrinking beam is the synchrotron radiation itself.</a:t>
            </a: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r>
              <a:rPr b="0" lang="en-GB" sz="2000" spc="-1" strike="noStrike">
                <a:solidFill>
                  <a:srgbClr val="000000"/>
                </a:solidFill>
                <a:latin typeface="Calibri"/>
              </a:rPr>
              <a:t>The discrete quantum nature of photon emission acts as a noise source on the beam through little kicks causing the energy oscillation to grow, providing a growth on the emittance.</a:t>
            </a: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r>
              <a:rPr b="0" lang="en-GB" sz="2000" spc="-1" strike="noStrike">
                <a:solidFill>
                  <a:srgbClr val="000000"/>
                </a:solidFill>
                <a:latin typeface="Calibri"/>
              </a:rPr>
              <a:t>The result is that some kind of equilibrium, where beam sizes (length, height, energy spread, etc) all tend to some non-zero values.</a:t>
            </a:r>
            <a:endParaRPr b="0" lang="en-GB" sz="2000" spc="-1" strike="noStrike">
              <a:latin typeface="Arial"/>
            </a:endParaRPr>
          </a:p>
          <a:p>
            <a:pPr>
              <a:lnSpc>
                <a:spcPct val="100000"/>
              </a:lnSpc>
              <a:buNone/>
            </a:pPr>
            <a:r>
              <a:rPr b="0" lang="en-GB" sz="2000" spc="-1" strike="noStrike">
                <a:solidFill>
                  <a:srgbClr val="000000"/>
                </a:solidFill>
                <a:latin typeface="Calibri"/>
              </a:rPr>
              <a:t>See later courses for more details!</a:t>
            </a:r>
            <a:endParaRPr b="0" lang="en-GB" sz="2000" spc="-1" strike="noStrike">
              <a:latin typeface="Arial"/>
            </a:endParaRPr>
          </a:p>
          <a:p>
            <a:pPr>
              <a:lnSpc>
                <a:spcPct val="100000"/>
              </a:lnSpc>
              <a:buNone/>
            </a:pPr>
            <a:endParaRPr b="0" lang="en-GB" sz="2000" spc="-1" strike="noStrike">
              <a:latin typeface="Arial"/>
            </a:endParaRPr>
          </a:p>
          <a:p>
            <a:pPr>
              <a:lnSpc>
                <a:spcPct val="100000"/>
              </a:lnSpc>
              <a:buNone/>
            </a:pPr>
            <a:endParaRPr b="0" lang="en-GB" sz="20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2" name="PlaceHolder 1"/>
          <p:cNvSpPr>
            <a:spLocks noGrp="1"/>
          </p:cNvSpPr>
          <p:nvPr>
            <p:ph type="title"/>
          </p:nvPr>
        </p:nvSpPr>
        <p:spPr>
          <a:xfrm>
            <a:off x="228600" y="4114800"/>
            <a:ext cx="8772120" cy="533160"/>
          </a:xfrm>
          <a:prstGeom prst="rect">
            <a:avLst/>
          </a:prstGeom>
          <a:noFill/>
          <a:ln w="0">
            <a:noFill/>
          </a:ln>
        </p:spPr>
        <p:txBody>
          <a:bodyPr lIns="90000" rIns="90000" tIns="45000" bIns="45000" anchor="ctr">
            <a:normAutofit/>
          </a:bodyPr>
          <a:p>
            <a:pPr>
              <a:lnSpc>
                <a:spcPct val="100000"/>
              </a:lnSpc>
              <a:buNone/>
            </a:pPr>
            <a:r>
              <a:rPr b="0" lang="en-GB" sz="2000" spc="148" strike="noStrike" cap="all">
                <a:solidFill>
                  <a:srgbClr val="ffffff"/>
                </a:solidFill>
                <a:latin typeface="Calibri"/>
              </a:rPr>
              <a:t>longitudinal BEAM dynamics</a:t>
            </a:r>
            <a:endParaRPr b="0" lang="en-GB" sz="2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Pitchbook</Template>
  <TotalTime>3013</TotalTime>
  <Application>LibreOffice/7.3.7.2$Linux_X86_64 LibreOffice_project/30$Build-2</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2008-04-28T11:20:02Z</dcterms:created>
  <dc:creator/>
  <dc:description/>
  <dc:language>en-GB</dc:language>
  <cp:lastModifiedBy/>
  <dcterms:modified xsi:type="dcterms:W3CDTF">2024-11-24T23:34:16Z</dcterms:modified>
  <cp:revision>218</cp:revision>
  <dc:subject/>
  <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iddenSlides">
    <vt:r8>0</vt:r8>
  </property>
  <property fmtid="{D5CDD505-2E9C-101B-9397-08002B2CF9AE}" pid="3" name="HyperlinksChanged">
    <vt:bool>0</vt:bool>
  </property>
  <property fmtid="{D5CDD505-2E9C-101B-9397-08002B2CF9AE}" pid="4" name="LinksUpToDate">
    <vt:bool>0</vt:bool>
  </property>
  <property fmtid="{D5CDD505-2E9C-101B-9397-08002B2CF9AE}" pid="5" name="MMClips">
    <vt:r8>0</vt:r8>
  </property>
  <property fmtid="{D5CDD505-2E9C-101B-9397-08002B2CF9AE}" pid="6" name="Notes">
    <vt:r8>1</vt:r8>
  </property>
  <property fmtid="{D5CDD505-2E9C-101B-9397-08002B2CF9AE}" pid="7" name="PresentationFormat">
    <vt:lpwstr>On-screen Show (4:3)</vt:lpwstr>
  </property>
  <property fmtid="{D5CDD505-2E9C-101B-9397-08002B2CF9AE}" pid="8" name="ScaleCrop">
    <vt:bool>0</vt:bool>
  </property>
  <property fmtid="{D5CDD505-2E9C-101B-9397-08002B2CF9AE}" pid="9" name="ShareDoc">
    <vt:bool>0</vt:bool>
  </property>
  <property fmtid="{D5CDD505-2E9C-101B-9397-08002B2CF9AE}" pid="10" name="Slides">
    <vt:r8>33</vt:r8>
  </property>
  <property fmtid="{D5CDD505-2E9C-101B-9397-08002B2CF9AE}" pid="11" name="_LCID">
    <vt:r8>1033</vt:r8>
  </property>
  <property fmtid="{D5CDD505-2E9C-101B-9397-08002B2CF9AE}" pid="12" name="_Version">
    <vt:lpwstr>12.0.4518</vt:lpwstr>
  </property>
</Properties>
</file>