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71" r:id="rId3"/>
    <p:sldId id="260" r:id="rId4"/>
    <p:sldId id="372" r:id="rId5"/>
    <p:sldId id="373" r:id="rId6"/>
  </p:sldIdLst>
  <p:sldSz cx="18288000" cy="10287000"/>
  <p:notesSz cx="6858000" cy="9144000"/>
  <p:embeddedFontLst>
    <p:embeddedFont>
      <p:font typeface="Natalie Bold" panose="020B0604020202020204" charset="-78"/>
      <p:regular r:id="rId7"/>
    </p:embeddedFont>
    <p:embeddedFont>
      <p:font typeface="Gotham Bold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BFC78-0402-4217-8E9A-1C94C71BFF3D}" v="9" dt="2025-09-12T08:57:36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94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ircloth, Dan (STFC,RAL,ISIS)" userId="e167dbae-9943-4303-9257-36acfec753ab" providerId="ADAL" clId="{54FF5A7C-B080-450D-8854-D482712854D3}"/>
    <pc:docChg chg="custSel addSld delSld modSld">
      <pc:chgData name="Faircloth, Dan (STFC,RAL,ISIS)" userId="e167dbae-9943-4303-9257-36acfec753ab" providerId="ADAL" clId="{54FF5A7C-B080-450D-8854-D482712854D3}" dt="2025-09-09T16:41:49.508" v="454" actId="20577"/>
      <pc:docMkLst>
        <pc:docMk/>
      </pc:docMkLst>
      <pc:sldChg chg="addSp modSp mod">
        <pc:chgData name="Faircloth, Dan (STFC,RAL,ISIS)" userId="e167dbae-9943-4303-9257-36acfec753ab" providerId="ADAL" clId="{54FF5A7C-B080-450D-8854-D482712854D3}" dt="2025-09-09T16:41:49.508" v="454" actId="20577"/>
        <pc:sldMkLst>
          <pc:docMk/>
          <pc:sldMk cId="1976526029" sldId="371"/>
        </pc:sldMkLst>
        <pc:spChg chg="add mod">
          <ac:chgData name="Faircloth, Dan (STFC,RAL,ISIS)" userId="e167dbae-9943-4303-9257-36acfec753ab" providerId="ADAL" clId="{54FF5A7C-B080-450D-8854-D482712854D3}" dt="2025-09-09T16:28:38.033" v="241" actId="1076"/>
          <ac:spMkLst>
            <pc:docMk/>
            <pc:sldMk cId="1976526029" sldId="371"/>
            <ac:spMk id="8" creationId="{E53B7171-F714-D1C3-28F1-0D5C5B92EA1F}"/>
          </ac:spMkLst>
        </pc:spChg>
        <pc:spChg chg="mod">
          <ac:chgData name="Faircloth, Dan (STFC,RAL,ISIS)" userId="e167dbae-9943-4303-9257-36acfec753ab" providerId="ADAL" clId="{54FF5A7C-B080-450D-8854-D482712854D3}" dt="2025-09-09T16:41:49.508" v="454" actId="20577"/>
          <ac:spMkLst>
            <pc:docMk/>
            <pc:sldMk cId="1976526029" sldId="371"/>
            <ac:spMk id="13" creationId="{812458A1-8E6C-BF5B-93B5-1C5B93EFDB83}"/>
          </ac:spMkLst>
        </pc:spChg>
      </pc:sldChg>
      <pc:sldChg chg="new del">
        <pc:chgData name="Faircloth, Dan (STFC,RAL,ISIS)" userId="e167dbae-9943-4303-9257-36acfec753ab" providerId="ADAL" clId="{54FF5A7C-B080-450D-8854-D482712854D3}" dt="2025-09-09T16:40:43.998" v="442" actId="2696"/>
        <pc:sldMkLst>
          <pc:docMk/>
          <pc:sldMk cId="3814725763" sldId="372"/>
        </pc:sldMkLst>
      </pc:sldChg>
    </pc:docChg>
  </pc:docChgLst>
  <pc:docChgLst>
    <pc:chgData name="Faircloth, Dan (STFC,RAL,ISIS)" userId="e167dbae-9943-4303-9257-36acfec753ab" providerId="ADAL" clId="{173BFC78-0402-4217-8E9A-1C94C71BFF3D}"/>
    <pc:docChg chg="custSel addSld delSld modSld">
      <pc:chgData name="Faircloth, Dan (STFC,RAL,ISIS)" userId="e167dbae-9943-4303-9257-36acfec753ab" providerId="ADAL" clId="{173BFC78-0402-4217-8E9A-1C94C71BFF3D}" dt="2025-09-12T08:59:48.129" v="56" actId="20577"/>
      <pc:docMkLst>
        <pc:docMk/>
      </pc:docMkLst>
      <pc:sldChg chg="modSp add mod">
        <pc:chgData name="Faircloth, Dan (STFC,RAL,ISIS)" userId="e167dbae-9943-4303-9257-36acfec753ab" providerId="ADAL" clId="{173BFC78-0402-4217-8E9A-1C94C71BFF3D}" dt="2025-09-12T08:59:48.129" v="56" actId="20577"/>
        <pc:sldMkLst>
          <pc:docMk/>
          <pc:sldMk cId="2772258088" sldId="260"/>
        </pc:sldMkLst>
        <pc:spChg chg="mod">
          <ac:chgData name="Faircloth, Dan (STFC,RAL,ISIS)" userId="e167dbae-9943-4303-9257-36acfec753ab" providerId="ADAL" clId="{173BFC78-0402-4217-8E9A-1C94C71BFF3D}" dt="2025-09-12T08:59:48.129" v="56" actId="20577"/>
          <ac:spMkLst>
            <pc:docMk/>
            <pc:sldMk cId="2772258088" sldId="260"/>
            <ac:spMk id="8" creationId="{CC124F5A-30EB-AB48-4BCF-3E17417699A1}"/>
          </ac:spMkLst>
        </pc:spChg>
        <pc:spChg chg="mod">
          <ac:chgData name="Faircloth, Dan (STFC,RAL,ISIS)" userId="e167dbae-9943-4303-9257-36acfec753ab" providerId="ADAL" clId="{173BFC78-0402-4217-8E9A-1C94C71BFF3D}" dt="2025-09-12T08:59:33.508" v="54" actId="1076"/>
          <ac:spMkLst>
            <pc:docMk/>
            <pc:sldMk cId="2772258088" sldId="260"/>
            <ac:spMk id="15" creationId="{24518CDE-AB60-84BA-5817-33C29B1B58CB}"/>
          </ac:spMkLst>
        </pc:spChg>
        <pc:spChg chg="mod">
          <ac:chgData name="Faircloth, Dan (STFC,RAL,ISIS)" userId="e167dbae-9943-4303-9257-36acfec753ab" providerId="ADAL" clId="{173BFC78-0402-4217-8E9A-1C94C71BFF3D}" dt="2025-09-12T08:59:39.624" v="55" actId="1076"/>
          <ac:spMkLst>
            <pc:docMk/>
            <pc:sldMk cId="2772258088" sldId="260"/>
            <ac:spMk id="19" creationId="{0DFAB722-A246-8F3E-00B5-A13E0F5831F1}"/>
          </ac:spMkLst>
        </pc:spChg>
      </pc:sldChg>
      <pc:sldChg chg="modSp mod">
        <pc:chgData name="Faircloth, Dan (STFC,RAL,ISIS)" userId="e167dbae-9943-4303-9257-36acfec753ab" providerId="ADAL" clId="{173BFC78-0402-4217-8E9A-1C94C71BFF3D}" dt="2025-09-11T23:04:42.678" v="0" actId="20577"/>
        <pc:sldMkLst>
          <pc:docMk/>
          <pc:sldMk cId="1976526029" sldId="371"/>
        </pc:sldMkLst>
        <pc:spChg chg="mod">
          <ac:chgData name="Faircloth, Dan (STFC,RAL,ISIS)" userId="e167dbae-9943-4303-9257-36acfec753ab" providerId="ADAL" clId="{173BFC78-0402-4217-8E9A-1C94C71BFF3D}" dt="2025-09-11T23:04:42.678" v="0" actId="20577"/>
          <ac:spMkLst>
            <pc:docMk/>
            <pc:sldMk cId="1976526029" sldId="371"/>
            <ac:spMk id="13" creationId="{812458A1-8E6C-BF5B-93B5-1C5B93EFDB83}"/>
          </ac:spMkLst>
        </pc:spChg>
      </pc:sldChg>
      <pc:sldChg chg="addSp delSp modSp new mod">
        <pc:chgData name="Faircloth, Dan (STFC,RAL,ISIS)" userId="e167dbae-9943-4303-9257-36acfec753ab" providerId="ADAL" clId="{173BFC78-0402-4217-8E9A-1C94C71BFF3D}" dt="2025-09-11T23:14:50.653" v="11" actId="21"/>
        <pc:sldMkLst>
          <pc:docMk/>
          <pc:sldMk cId="1301729798" sldId="372"/>
        </pc:sldMkLst>
        <pc:graphicFrameChg chg="add mod">
          <ac:chgData name="Faircloth, Dan (STFC,RAL,ISIS)" userId="e167dbae-9943-4303-9257-36acfec753ab" providerId="ADAL" clId="{173BFC78-0402-4217-8E9A-1C94C71BFF3D}" dt="2025-09-11T23:11:50.356" v="3"/>
          <ac:graphicFrameMkLst>
            <pc:docMk/>
            <pc:sldMk cId="1301729798" sldId="372"/>
            <ac:graphicFrameMk id="2" creationId="{34A0CA7D-E6AD-CEAF-2BD3-55AB8A3CF259}"/>
          </ac:graphicFrameMkLst>
        </pc:graphicFrameChg>
        <pc:picChg chg="add mod">
          <ac:chgData name="Faircloth, Dan (STFC,RAL,ISIS)" userId="e167dbae-9943-4303-9257-36acfec753ab" providerId="ADAL" clId="{173BFC78-0402-4217-8E9A-1C94C71BFF3D}" dt="2025-09-11T23:14:26.867" v="9" actId="14100"/>
          <ac:picMkLst>
            <pc:docMk/>
            <pc:sldMk cId="1301729798" sldId="372"/>
            <ac:picMk id="4" creationId="{BA8E5A14-96C3-6E72-5836-FCF0D691FBE5}"/>
          </ac:picMkLst>
        </pc:picChg>
        <pc:picChg chg="add del mod">
          <ac:chgData name="Faircloth, Dan (STFC,RAL,ISIS)" userId="e167dbae-9943-4303-9257-36acfec753ab" providerId="ADAL" clId="{173BFC78-0402-4217-8E9A-1C94C71BFF3D}" dt="2025-09-11T23:14:50.653" v="11" actId="21"/>
          <ac:picMkLst>
            <pc:docMk/>
            <pc:sldMk cId="1301729798" sldId="372"/>
            <ac:picMk id="6" creationId="{595AF736-2893-6E0F-D877-A84C1F1C12D0}"/>
          </ac:picMkLst>
        </pc:picChg>
      </pc:sldChg>
      <pc:sldChg chg="addSp modSp add mod">
        <pc:chgData name="Faircloth, Dan (STFC,RAL,ISIS)" userId="e167dbae-9943-4303-9257-36acfec753ab" providerId="ADAL" clId="{173BFC78-0402-4217-8E9A-1C94C71BFF3D}" dt="2025-09-11T23:15:02.839" v="14" actId="14100"/>
        <pc:sldMkLst>
          <pc:docMk/>
          <pc:sldMk cId="2087003076" sldId="373"/>
        </pc:sldMkLst>
        <pc:picChg chg="add mod">
          <ac:chgData name="Faircloth, Dan (STFC,RAL,ISIS)" userId="e167dbae-9943-4303-9257-36acfec753ab" providerId="ADAL" clId="{173BFC78-0402-4217-8E9A-1C94C71BFF3D}" dt="2025-09-11T23:15:02.839" v="14" actId="14100"/>
          <ac:picMkLst>
            <pc:docMk/>
            <pc:sldMk cId="2087003076" sldId="373"/>
            <ac:picMk id="6" creationId="{595AF736-2893-6E0F-D877-A84C1F1C12D0}"/>
          </ac:picMkLst>
        </pc:picChg>
      </pc:sldChg>
      <pc:sldChg chg="new del">
        <pc:chgData name="Faircloth, Dan (STFC,RAL,ISIS)" userId="e167dbae-9943-4303-9257-36acfec753ab" providerId="ADAL" clId="{173BFC78-0402-4217-8E9A-1C94C71BFF3D}" dt="2025-09-12T08:50:37.548" v="17" actId="47"/>
        <pc:sldMkLst>
          <pc:docMk/>
          <pc:sldMk cId="2898077334" sldId="374"/>
        </pc:sldMkLst>
      </pc:sldChg>
      <pc:sldChg chg="add del">
        <pc:chgData name="Faircloth, Dan (STFC,RAL,ISIS)" userId="e167dbae-9943-4303-9257-36acfec753ab" providerId="ADAL" clId="{173BFC78-0402-4217-8E9A-1C94C71BFF3D}" dt="2025-09-12T08:57:36.910" v="41"/>
        <pc:sldMkLst>
          <pc:docMk/>
          <pc:sldMk cId="3984899494" sldId="3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3.svg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7.sv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99830" y="-4249933"/>
            <a:ext cx="10453284" cy="18786865"/>
          </a:xfrm>
          <a:custGeom>
            <a:avLst/>
            <a:gdLst/>
            <a:ahLst/>
            <a:cxnLst/>
            <a:rect l="l" t="t" r="r" b="b"/>
            <a:pathLst>
              <a:path w="10453284" h="18786865">
                <a:moveTo>
                  <a:pt x="0" y="0"/>
                </a:moveTo>
                <a:lnTo>
                  <a:pt x="10453284" y="0"/>
                </a:lnTo>
                <a:lnTo>
                  <a:pt x="10453284" y="18786866"/>
                </a:lnTo>
                <a:lnTo>
                  <a:pt x="0" y="18786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85639" r="-856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736414" y="4223520"/>
            <a:ext cx="7551586" cy="6191134"/>
          </a:xfrm>
          <a:custGeom>
            <a:avLst/>
            <a:gdLst/>
            <a:ahLst/>
            <a:cxnLst/>
            <a:rect l="l" t="t" r="r" b="b"/>
            <a:pathLst>
              <a:path w="7551586" h="6191134">
                <a:moveTo>
                  <a:pt x="0" y="0"/>
                </a:moveTo>
                <a:lnTo>
                  <a:pt x="7551586" y="0"/>
                </a:lnTo>
                <a:lnTo>
                  <a:pt x="7551586" y="6191134"/>
                </a:lnTo>
                <a:lnTo>
                  <a:pt x="0" y="6191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2197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67375" y="-338132"/>
            <a:ext cx="3371840" cy="3371840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-2587239" y="1028700"/>
            <a:ext cx="5947500" cy="2973750"/>
          </a:xfrm>
          <a:custGeom>
            <a:avLst/>
            <a:gdLst/>
            <a:ahLst/>
            <a:cxnLst/>
            <a:rect l="l" t="t" r="r" b="b"/>
            <a:pathLst>
              <a:path w="5947500" h="2973750">
                <a:moveTo>
                  <a:pt x="0" y="0"/>
                </a:moveTo>
                <a:lnTo>
                  <a:pt x="5947500" y="0"/>
                </a:lnTo>
                <a:lnTo>
                  <a:pt x="5947500" y="2973750"/>
                </a:lnTo>
                <a:lnTo>
                  <a:pt x="0" y="29737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2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>
            <a:off x="3948538" y="7171088"/>
            <a:ext cx="8419850" cy="14287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>
            <a:off x="14933561" y="5407308"/>
            <a:ext cx="3354439" cy="0"/>
          </a:xfrm>
          <a:prstGeom prst="line">
            <a:avLst/>
          </a:prstGeom>
          <a:ln w="38100" cap="flat">
            <a:solidFill>
              <a:srgbClr val="300F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>
            <a:off x="14987067" y="7585787"/>
            <a:ext cx="3354439" cy="0"/>
          </a:xfrm>
          <a:prstGeom prst="line">
            <a:avLst/>
          </a:prstGeom>
          <a:ln w="38100" cap="flat">
            <a:solidFill>
              <a:srgbClr val="300F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2417361" y="546989"/>
            <a:ext cx="1531177" cy="1493638"/>
          </a:xfrm>
          <a:custGeom>
            <a:avLst/>
            <a:gdLst/>
            <a:ahLst/>
            <a:cxnLst/>
            <a:rect l="l" t="t" r="r" b="b"/>
            <a:pathLst>
              <a:path w="1531177" h="1493638">
                <a:moveTo>
                  <a:pt x="0" y="0"/>
                </a:moveTo>
                <a:lnTo>
                  <a:pt x="1531177" y="0"/>
                </a:lnTo>
                <a:lnTo>
                  <a:pt x="1531177" y="1493638"/>
                </a:lnTo>
                <a:lnTo>
                  <a:pt x="0" y="149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93" t="-1590" r="-2219" b="-17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7259300" y="5674008"/>
            <a:ext cx="727220" cy="725813"/>
          </a:xfrm>
          <a:custGeom>
            <a:avLst/>
            <a:gdLst/>
            <a:ahLst/>
            <a:cxnLst/>
            <a:rect l="l" t="t" r="r" b="b"/>
            <a:pathLst>
              <a:path w="727220" h="725813">
                <a:moveTo>
                  <a:pt x="0" y="0"/>
                </a:moveTo>
                <a:lnTo>
                  <a:pt x="727220" y="0"/>
                </a:lnTo>
                <a:lnTo>
                  <a:pt x="727220" y="725813"/>
                </a:lnTo>
                <a:lnTo>
                  <a:pt x="0" y="725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4933561" y="5664969"/>
            <a:ext cx="1506447" cy="734852"/>
          </a:xfrm>
          <a:custGeom>
            <a:avLst/>
            <a:gdLst/>
            <a:ahLst/>
            <a:cxnLst/>
            <a:rect l="l" t="t" r="r" b="b"/>
            <a:pathLst>
              <a:path w="1506447" h="734852">
                <a:moveTo>
                  <a:pt x="0" y="0"/>
                </a:moveTo>
                <a:lnTo>
                  <a:pt x="1506447" y="0"/>
                </a:lnTo>
                <a:lnTo>
                  <a:pt x="1506447" y="734852"/>
                </a:lnTo>
                <a:lnTo>
                  <a:pt x="0" y="7348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4215390" y="8751067"/>
            <a:ext cx="1723629" cy="295171"/>
          </a:xfrm>
          <a:custGeom>
            <a:avLst/>
            <a:gdLst/>
            <a:ahLst/>
            <a:cxnLst/>
            <a:rect l="l" t="t" r="r" b="b"/>
            <a:pathLst>
              <a:path w="1723629" h="295171">
                <a:moveTo>
                  <a:pt x="0" y="0"/>
                </a:moveTo>
                <a:lnTo>
                  <a:pt x="1723629" y="0"/>
                </a:lnTo>
                <a:lnTo>
                  <a:pt x="1723629" y="295172"/>
                </a:lnTo>
                <a:lnTo>
                  <a:pt x="0" y="295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5607651" y="7783800"/>
            <a:ext cx="1129181" cy="769255"/>
          </a:xfrm>
          <a:custGeom>
            <a:avLst/>
            <a:gdLst/>
            <a:ahLst/>
            <a:cxnLst/>
            <a:rect l="l" t="t" r="r" b="b"/>
            <a:pathLst>
              <a:path w="1129181" h="769255">
                <a:moveTo>
                  <a:pt x="0" y="0"/>
                </a:moveTo>
                <a:lnTo>
                  <a:pt x="1129182" y="0"/>
                </a:lnTo>
                <a:lnTo>
                  <a:pt x="1129182" y="769254"/>
                </a:lnTo>
                <a:lnTo>
                  <a:pt x="0" y="769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2975942" y="9208317"/>
            <a:ext cx="1002502" cy="492479"/>
          </a:xfrm>
          <a:custGeom>
            <a:avLst/>
            <a:gdLst/>
            <a:ahLst/>
            <a:cxnLst/>
            <a:rect l="l" t="t" r="r" b="b"/>
            <a:pathLst>
              <a:path w="1002502" h="492479">
                <a:moveTo>
                  <a:pt x="0" y="0"/>
                </a:moveTo>
                <a:lnTo>
                  <a:pt x="1002502" y="0"/>
                </a:lnTo>
                <a:lnTo>
                  <a:pt x="1002502" y="492479"/>
                </a:lnTo>
                <a:lnTo>
                  <a:pt x="0" y="4924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6172242" y="9454556"/>
            <a:ext cx="1691865" cy="342005"/>
          </a:xfrm>
          <a:custGeom>
            <a:avLst/>
            <a:gdLst/>
            <a:ahLst/>
            <a:cxnLst/>
            <a:rect l="l" t="t" r="r" b="b"/>
            <a:pathLst>
              <a:path w="1691865" h="342005">
                <a:moveTo>
                  <a:pt x="0" y="0"/>
                </a:moveTo>
                <a:lnTo>
                  <a:pt x="1691864" y="0"/>
                </a:lnTo>
                <a:lnTo>
                  <a:pt x="1691864" y="342005"/>
                </a:lnTo>
                <a:lnTo>
                  <a:pt x="0" y="342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4340394" y="9373201"/>
            <a:ext cx="1473621" cy="504715"/>
          </a:xfrm>
          <a:custGeom>
            <a:avLst/>
            <a:gdLst/>
            <a:ahLst/>
            <a:cxnLst/>
            <a:rect l="l" t="t" r="r" b="b"/>
            <a:pathLst>
              <a:path w="1473621" h="504715">
                <a:moveTo>
                  <a:pt x="0" y="0"/>
                </a:moveTo>
                <a:lnTo>
                  <a:pt x="1473621" y="0"/>
                </a:lnTo>
                <a:lnTo>
                  <a:pt x="1473621" y="504715"/>
                </a:lnTo>
                <a:lnTo>
                  <a:pt x="0" y="504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6654494" y="8715267"/>
            <a:ext cx="1209613" cy="246459"/>
          </a:xfrm>
          <a:custGeom>
            <a:avLst/>
            <a:gdLst/>
            <a:ahLst/>
            <a:cxnLst/>
            <a:rect l="l" t="t" r="r" b="b"/>
            <a:pathLst>
              <a:path w="1209613" h="246459">
                <a:moveTo>
                  <a:pt x="0" y="0"/>
                </a:moveTo>
                <a:lnTo>
                  <a:pt x="1209612" y="0"/>
                </a:lnTo>
                <a:lnTo>
                  <a:pt x="1209612" y="246459"/>
                </a:lnTo>
                <a:lnTo>
                  <a:pt x="0" y="2464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3458925" y="1764691"/>
            <a:ext cx="9761220" cy="506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Natalie Bold"/>
                <a:ea typeface="Natalie Bold"/>
                <a:cs typeface="Natalie Bold"/>
                <a:sym typeface="Natalie Bold"/>
              </a:rPr>
              <a:t>21ST INTERNATIONAL CONFERENCE ON ION SOURCES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6511" y="2206453"/>
            <a:ext cx="1358998" cy="61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7"/>
              </a:lnSpc>
            </a:pPr>
            <a:r>
              <a:rPr lang="en-US" sz="2031" b="1">
                <a:solidFill>
                  <a:srgbClr val="FFFFFF"/>
                </a:solidFill>
                <a:latin typeface="Natalie Bold"/>
                <a:ea typeface="Natalie Bold"/>
                <a:cs typeface="Natalie Bold"/>
                <a:sym typeface="Natalie Bold"/>
              </a:rPr>
              <a:t>SEPT</a:t>
            </a:r>
          </a:p>
          <a:p>
            <a:pPr algn="l">
              <a:lnSpc>
                <a:spcPts val="2437"/>
              </a:lnSpc>
            </a:pPr>
            <a:r>
              <a:rPr lang="en-US" sz="2031" b="1">
                <a:solidFill>
                  <a:srgbClr val="FFFFFF"/>
                </a:solidFill>
                <a:latin typeface="Natalie Bold"/>
                <a:ea typeface="Natalie Bold"/>
                <a:cs typeface="Natalie Bold"/>
                <a:sym typeface="Natalie Bold"/>
              </a:rPr>
              <a:t>8-12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939019" y="4799878"/>
            <a:ext cx="2348981" cy="343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1945" b="1">
                <a:solidFill>
                  <a:srgbClr val="300F80"/>
                </a:solidFill>
                <a:latin typeface="Gotham Bold"/>
                <a:ea typeface="Gotham Bold"/>
                <a:cs typeface="Gotham Bold"/>
                <a:sym typeface="Gotham Bold"/>
              </a:rPr>
              <a:t>ORGANISERS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569166" y="6975464"/>
            <a:ext cx="2348981" cy="343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1945" b="1">
                <a:solidFill>
                  <a:srgbClr val="300F80"/>
                </a:solidFill>
                <a:latin typeface="Gotham Bold"/>
                <a:ea typeface="Gotham Bold"/>
                <a:cs typeface="Gotham Bold"/>
                <a:sym typeface="Gotham Bold"/>
              </a:rPr>
              <a:t>OUR SPONSORS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05069-E340-F6D9-9828-6EDF6FA3D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6B8719-E706-8F6A-C136-77B08C23CB63}"/>
              </a:ext>
            </a:extLst>
          </p:cNvPr>
          <p:cNvSpPr/>
          <p:nvPr/>
        </p:nvSpPr>
        <p:spPr>
          <a:xfrm>
            <a:off x="11672376" y="4769913"/>
            <a:ext cx="6762582" cy="5544273"/>
          </a:xfrm>
          <a:custGeom>
            <a:avLst/>
            <a:gdLst/>
            <a:ahLst/>
            <a:cxnLst/>
            <a:rect l="l" t="t" r="r" b="b"/>
            <a:pathLst>
              <a:path w="6762582" h="5544273">
                <a:moveTo>
                  <a:pt x="0" y="0"/>
                </a:moveTo>
                <a:lnTo>
                  <a:pt x="6762581" y="0"/>
                </a:lnTo>
                <a:lnTo>
                  <a:pt x="6762581" y="5544273"/>
                </a:lnTo>
                <a:lnTo>
                  <a:pt x="0" y="55442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2197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F857497-8CE9-3F79-AFFC-92F58ED20A30}"/>
              </a:ext>
            </a:extLst>
          </p:cNvPr>
          <p:cNvGrpSpPr>
            <a:grpSpLocks noChangeAspect="1"/>
          </p:cNvGrpSpPr>
          <p:nvPr/>
        </p:nvGrpSpPr>
        <p:grpSpPr>
          <a:xfrm>
            <a:off x="12877716" y="7542049"/>
            <a:ext cx="3371840" cy="3371840"/>
            <a:chOff x="0" y="0"/>
            <a:chExt cx="6355080" cy="635508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ED734CA-DA1A-8EF3-3AB4-082B2C80BC57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6">
            <a:extLst>
              <a:ext uri="{FF2B5EF4-FFF2-40B4-BE49-F238E27FC236}">
                <a16:creationId xmlns:a16="http://schemas.microsoft.com/office/drawing/2014/main" id="{F278EB95-4508-3AF9-A191-B5C1F8C9FB55}"/>
              </a:ext>
            </a:extLst>
          </p:cNvPr>
          <p:cNvSpPr/>
          <p:nvPr/>
        </p:nvSpPr>
        <p:spPr>
          <a:xfrm>
            <a:off x="13827702" y="8427170"/>
            <a:ext cx="1531177" cy="1493638"/>
          </a:xfrm>
          <a:custGeom>
            <a:avLst/>
            <a:gdLst/>
            <a:ahLst/>
            <a:cxnLst/>
            <a:rect l="l" t="t" r="r" b="b"/>
            <a:pathLst>
              <a:path w="1531177" h="1493638">
                <a:moveTo>
                  <a:pt x="0" y="0"/>
                </a:moveTo>
                <a:lnTo>
                  <a:pt x="1531177" y="0"/>
                </a:lnTo>
                <a:lnTo>
                  <a:pt x="1531177" y="1493638"/>
                </a:lnTo>
                <a:lnTo>
                  <a:pt x="0" y="1493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93" t="-1590" r="-2219" b="-17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C935FD53-434B-6B94-43CA-DF8ED216BB9C}"/>
              </a:ext>
            </a:extLst>
          </p:cNvPr>
          <p:cNvSpPr txBox="1"/>
          <p:nvPr/>
        </p:nvSpPr>
        <p:spPr>
          <a:xfrm>
            <a:off x="16857887" y="9190826"/>
            <a:ext cx="1358998" cy="61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7"/>
              </a:lnSpc>
            </a:pPr>
            <a:r>
              <a:rPr lang="en-US" sz="2031" b="1">
                <a:solidFill>
                  <a:srgbClr val="FFFFFF"/>
                </a:solidFill>
                <a:latin typeface="Natalie Bold"/>
                <a:ea typeface="Natalie Bold"/>
                <a:cs typeface="Natalie Bold"/>
                <a:sym typeface="Natalie Bold"/>
              </a:rPr>
              <a:t>SEPT</a:t>
            </a:r>
          </a:p>
          <a:p>
            <a:pPr algn="l">
              <a:lnSpc>
                <a:spcPts val="2437"/>
              </a:lnSpc>
            </a:pPr>
            <a:r>
              <a:rPr lang="en-US" sz="2031" b="1">
                <a:solidFill>
                  <a:srgbClr val="FFFFFF"/>
                </a:solidFill>
                <a:latin typeface="Natalie Bold"/>
                <a:ea typeface="Natalie Bold"/>
                <a:cs typeface="Natalie Bold"/>
                <a:sym typeface="Natalie Bold"/>
              </a:rPr>
              <a:t>8-12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77EC37C-E1BF-4C3F-7B67-13D008D67CE0}"/>
              </a:ext>
            </a:extLst>
          </p:cNvPr>
          <p:cNvSpPr txBox="1"/>
          <p:nvPr/>
        </p:nvSpPr>
        <p:spPr>
          <a:xfrm>
            <a:off x="-146957" y="9643315"/>
            <a:ext cx="11986575" cy="49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b="1">
                <a:solidFill>
                  <a:srgbClr val="2E2D62"/>
                </a:solidFill>
                <a:latin typeface="Natalie Bold"/>
                <a:ea typeface="Natalie Bold"/>
                <a:cs typeface="Natalie Bold"/>
                <a:sym typeface="Natalie Bold"/>
              </a:rPr>
              <a:t>21ST INTERNATIONAL CONFERENCE ON ION SOURCES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2458A1-8E6C-BF5B-93B5-1C5B93EFDB83}"/>
              </a:ext>
            </a:extLst>
          </p:cNvPr>
          <p:cNvSpPr txBox="1"/>
          <p:nvPr/>
        </p:nvSpPr>
        <p:spPr>
          <a:xfrm>
            <a:off x="1967425" y="1943100"/>
            <a:ext cx="92964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16 invited orals</a:t>
            </a:r>
          </a:p>
          <a:p>
            <a:r>
              <a:rPr lang="en-GB" sz="3600" dirty="0"/>
              <a:t>36 contributed orals</a:t>
            </a:r>
          </a:p>
          <a:p>
            <a:r>
              <a:rPr lang="en-GB" sz="3600" dirty="0"/>
              <a:t>117 posters</a:t>
            </a:r>
          </a:p>
          <a:p>
            <a:r>
              <a:rPr lang="en-GB" sz="3600" dirty="0"/>
              <a:t>169 total possible papers</a:t>
            </a:r>
          </a:p>
          <a:p>
            <a:endParaRPr lang="en-GB" sz="3600" dirty="0"/>
          </a:p>
          <a:p>
            <a:r>
              <a:rPr lang="en-GB" sz="3600" dirty="0"/>
              <a:t>190 delegates</a:t>
            </a:r>
          </a:p>
          <a:p>
            <a:r>
              <a:rPr lang="en-GB" sz="3600" dirty="0" smtClean="0"/>
              <a:t>13 </a:t>
            </a:r>
            <a:r>
              <a:rPr lang="en-GB" sz="3600" dirty="0"/>
              <a:t>accompanying persons</a:t>
            </a:r>
          </a:p>
          <a:p>
            <a:r>
              <a:rPr lang="en-GB" sz="3600" dirty="0"/>
              <a:t>9 exhibitors</a:t>
            </a:r>
          </a:p>
          <a:p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3B7171-F714-D1C3-28F1-0D5C5B92EA1F}"/>
              </a:ext>
            </a:extLst>
          </p:cNvPr>
          <p:cNvSpPr txBox="1"/>
          <p:nvPr/>
        </p:nvSpPr>
        <p:spPr>
          <a:xfrm>
            <a:off x="685800" y="342900"/>
            <a:ext cx="9296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/>
              <a:t>ICIS 2025 by numbers: </a:t>
            </a:r>
          </a:p>
        </p:txBody>
      </p:sp>
    </p:spTree>
    <p:extLst>
      <p:ext uri="{BB962C8B-B14F-4D97-AF65-F5344CB8AC3E}">
        <p14:creationId xmlns:p14="http://schemas.microsoft.com/office/powerpoint/2010/main" val="197652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1D2CE5-2B65-DBF8-1713-8C75F913513C}"/>
              </a:ext>
            </a:extLst>
          </p:cNvPr>
          <p:cNvSpPr/>
          <p:nvPr/>
        </p:nvSpPr>
        <p:spPr>
          <a:xfrm>
            <a:off x="11672376" y="4769913"/>
            <a:ext cx="6762582" cy="5544273"/>
          </a:xfrm>
          <a:custGeom>
            <a:avLst/>
            <a:gdLst/>
            <a:ahLst/>
            <a:cxnLst/>
            <a:rect l="l" t="t" r="r" b="b"/>
            <a:pathLst>
              <a:path w="6762582" h="5544273">
                <a:moveTo>
                  <a:pt x="0" y="0"/>
                </a:moveTo>
                <a:lnTo>
                  <a:pt x="6762581" y="0"/>
                </a:lnTo>
                <a:lnTo>
                  <a:pt x="6762581" y="5544273"/>
                </a:lnTo>
                <a:lnTo>
                  <a:pt x="0" y="55442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2197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F3B18C2-E06E-0C9D-75C0-4B53B1F90F7A}"/>
              </a:ext>
            </a:extLst>
          </p:cNvPr>
          <p:cNvGrpSpPr>
            <a:grpSpLocks noChangeAspect="1"/>
          </p:cNvGrpSpPr>
          <p:nvPr/>
        </p:nvGrpSpPr>
        <p:grpSpPr>
          <a:xfrm>
            <a:off x="12877716" y="7542049"/>
            <a:ext cx="3371840" cy="3371840"/>
            <a:chOff x="0" y="0"/>
            <a:chExt cx="6355080" cy="635508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5D05F68-CB39-260F-306F-9E8A35A57925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6">
            <a:extLst>
              <a:ext uri="{FF2B5EF4-FFF2-40B4-BE49-F238E27FC236}">
                <a16:creationId xmlns:a16="http://schemas.microsoft.com/office/drawing/2014/main" id="{E1EE2239-EDF9-5134-025B-C145E96F0286}"/>
              </a:ext>
            </a:extLst>
          </p:cNvPr>
          <p:cNvSpPr/>
          <p:nvPr/>
        </p:nvSpPr>
        <p:spPr>
          <a:xfrm>
            <a:off x="13827702" y="8427170"/>
            <a:ext cx="1531177" cy="1493638"/>
          </a:xfrm>
          <a:custGeom>
            <a:avLst/>
            <a:gdLst/>
            <a:ahLst/>
            <a:cxnLst/>
            <a:rect l="l" t="t" r="r" b="b"/>
            <a:pathLst>
              <a:path w="1531177" h="1493638">
                <a:moveTo>
                  <a:pt x="0" y="0"/>
                </a:moveTo>
                <a:lnTo>
                  <a:pt x="1531177" y="0"/>
                </a:lnTo>
                <a:lnTo>
                  <a:pt x="1531177" y="1493638"/>
                </a:lnTo>
                <a:lnTo>
                  <a:pt x="0" y="1493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93" t="-1590" r="-2219" b="-17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51BB759D-0D4B-95F6-5554-8EE190248F03}"/>
              </a:ext>
            </a:extLst>
          </p:cNvPr>
          <p:cNvSpPr txBox="1"/>
          <p:nvPr/>
        </p:nvSpPr>
        <p:spPr>
          <a:xfrm>
            <a:off x="16857887" y="9190826"/>
            <a:ext cx="1358998" cy="61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7"/>
              </a:lnSpc>
            </a:pPr>
            <a:r>
              <a:rPr lang="en-US" sz="2031" b="1">
                <a:solidFill>
                  <a:srgbClr val="FFFFFF"/>
                </a:solidFill>
                <a:latin typeface="Natalie Bold"/>
                <a:ea typeface="Natalie Bold"/>
                <a:cs typeface="Natalie Bold"/>
                <a:sym typeface="Natalie Bold"/>
              </a:rPr>
              <a:t>SEPT</a:t>
            </a:r>
          </a:p>
          <a:p>
            <a:pPr algn="l">
              <a:lnSpc>
                <a:spcPts val="2437"/>
              </a:lnSpc>
            </a:pPr>
            <a:r>
              <a:rPr lang="en-US" sz="2031" b="1">
                <a:solidFill>
                  <a:srgbClr val="FFFFFF"/>
                </a:solidFill>
                <a:latin typeface="Natalie Bold"/>
                <a:ea typeface="Natalie Bold"/>
                <a:cs typeface="Natalie Bold"/>
                <a:sym typeface="Natalie Bold"/>
              </a:rPr>
              <a:t>8-12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6DE7892-6BAB-ECFB-7E5A-BEAFEE64ECED}"/>
              </a:ext>
            </a:extLst>
          </p:cNvPr>
          <p:cNvSpPr txBox="1"/>
          <p:nvPr/>
        </p:nvSpPr>
        <p:spPr>
          <a:xfrm>
            <a:off x="-146957" y="9643315"/>
            <a:ext cx="11986575" cy="49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b="1">
                <a:solidFill>
                  <a:srgbClr val="2E2D62"/>
                </a:solidFill>
                <a:latin typeface="Natalie Bold"/>
                <a:ea typeface="Natalie Bold"/>
                <a:cs typeface="Natalie Bold"/>
                <a:sym typeface="Natalie Bold"/>
              </a:rPr>
              <a:t>21ST INTERNATIONAL CONFERENCE ON ION SOURCES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518CDE-AB60-84BA-5817-33C29B1B58CB}"/>
              </a:ext>
            </a:extLst>
          </p:cNvPr>
          <p:cNvSpPr txBox="1"/>
          <p:nvPr/>
        </p:nvSpPr>
        <p:spPr>
          <a:xfrm>
            <a:off x="10576324" y="82836"/>
            <a:ext cx="8296941" cy="6304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46755" algn="l">
              <a:spcAft>
                <a:spcPts val="230"/>
              </a:spcAft>
              <a:buNone/>
            </a:pPr>
            <a:r>
              <a:rPr lang="en-GB" sz="2400" b="1" i="0" dirty="0">
                <a:solidFill>
                  <a:srgbClr val="000046"/>
                </a:solidFill>
                <a:effectLst/>
              </a:rPr>
              <a:t>International Advisory Committee:</a:t>
            </a:r>
            <a:endParaRPr lang="en-GB" sz="2400" b="1" i="0" dirty="0">
              <a:solidFill>
                <a:srgbClr val="555555"/>
              </a:solidFill>
              <a:effectLst/>
            </a:endParaRPr>
          </a:p>
          <a:p>
            <a:pPr algn="l">
              <a:buNone/>
            </a:pPr>
            <a:r>
              <a:rPr lang="en-GB" b="0" i="0" dirty="0">
                <a:effectLst/>
              </a:rPr>
              <a:t>Edward Beebe – </a:t>
            </a:r>
            <a:r>
              <a:rPr lang="en-GB" b="0" i="1" dirty="0">
                <a:effectLst/>
              </a:rPr>
              <a:t>BNL, USA</a:t>
            </a:r>
          </a:p>
          <a:p>
            <a:pPr algn="l">
              <a:buNone/>
            </a:pPr>
            <a:r>
              <a:rPr lang="en-GB" b="0" i="0" dirty="0">
                <a:effectLst/>
              </a:rPr>
              <a:t>Jeong-Jeung Dang-  </a:t>
            </a:r>
            <a:r>
              <a:rPr lang="en-GB" b="0" i="1" dirty="0">
                <a:effectLst/>
              </a:rPr>
              <a:t>KENTECH, Korea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Dan Faircloth – </a:t>
            </a:r>
            <a:r>
              <a:rPr lang="en-GB" b="0" i="1" dirty="0">
                <a:effectLst/>
              </a:rPr>
              <a:t>RAL, UK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Ursel Fantz – </a:t>
            </a:r>
            <a:r>
              <a:rPr lang="en-GB" b="0" i="1" dirty="0">
                <a:effectLst/>
              </a:rPr>
              <a:t>IPP, Univ. Augsburg, Germany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Santo Gammino – </a:t>
            </a:r>
            <a:r>
              <a:rPr lang="en-GB" b="0" i="1" dirty="0">
                <a:effectLst/>
              </a:rPr>
              <a:t>INFN-LNS, Italy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Ralph Hollinger – </a:t>
            </a:r>
            <a:r>
              <a:rPr lang="en-GB" b="0" i="1" dirty="0">
                <a:effectLst/>
              </a:rPr>
              <a:t>GSI, Germany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Oliver Kester – </a:t>
            </a:r>
            <a:r>
              <a:rPr lang="en-GB" b="0" i="1" dirty="0">
                <a:effectLst/>
              </a:rPr>
              <a:t>TRIUMF, Canada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Hyung Jin Kim – </a:t>
            </a:r>
            <a:r>
              <a:rPr lang="en-GB" b="0" i="1" dirty="0">
                <a:effectLst/>
              </a:rPr>
              <a:t>IBS, South Korea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Atsushi Kitagawa – </a:t>
            </a:r>
            <a:r>
              <a:rPr lang="en-GB" b="0" i="1" dirty="0">
                <a:effectLst/>
              </a:rPr>
              <a:t>QST, Japan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Daniela Leitner – </a:t>
            </a:r>
            <a:r>
              <a:rPr lang="en-GB" b="0" i="1" dirty="0">
                <a:effectLst/>
              </a:rPr>
              <a:t>LBNL, USA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Renan Leroy – </a:t>
            </a:r>
            <a:r>
              <a:rPr lang="en-GB" b="0" i="1" dirty="0">
                <a:effectLst/>
              </a:rPr>
              <a:t>GANIL, France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Takahide Nakagawa – </a:t>
            </a:r>
            <a:r>
              <a:rPr lang="en-GB" b="0" i="1" dirty="0">
                <a:effectLst/>
              </a:rPr>
              <a:t>RIKEN, Japan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 err="1">
                <a:effectLst/>
              </a:rPr>
              <a:t>Harushisa</a:t>
            </a:r>
            <a:r>
              <a:rPr lang="en-GB" b="0" i="0" dirty="0">
                <a:effectLst/>
              </a:rPr>
              <a:t> Nakano – </a:t>
            </a:r>
            <a:r>
              <a:rPr lang="en-GB" b="0" i="1" dirty="0">
                <a:effectLst/>
              </a:rPr>
              <a:t>NIFS, Japan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Shixiang Peng – </a:t>
            </a:r>
            <a:r>
              <a:rPr lang="en-GB" b="0" i="1" dirty="0">
                <a:effectLst/>
              </a:rPr>
              <a:t>PKU, China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Mahendrajit Singh  – </a:t>
            </a:r>
            <a:r>
              <a:rPr lang="en-GB" b="0" i="1" dirty="0">
                <a:effectLst/>
              </a:rPr>
              <a:t>ITER, India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Panagiotis Svarnas – </a:t>
            </a:r>
            <a:r>
              <a:rPr lang="en-GB" b="0" i="1" dirty="0">
                <a:effectLst/>
              </a:rPr>
              <a:t>Univ. of Patras, Greece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Pierluigi Veltri – </a:t>
            </a:r>
            <a:r>
              <a:rPr lang="en-GB" b="0" i="1" dirty="0">
                <a:effectLst/>
              </a:rPr>
              <a:t>Consorzio RFX, Italy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Rick Vondrasek  – </a:t>
            </a:r>
            <a:r>
              <a:rPr lang="en-GB" b="0" i="1" dirty="0">
                <a:effectLst/>
              </a:rPr>
              <a:t>ANL, USA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Robert Welton – </a:t>
            </a:r>
            <a:r>
              <a:rPr lang="en-GB" b="0" i="1" dirty="0">
                <a:effectLst/>
              </a:rPr>
              <a:t>ORNL-SNS, USA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Fredrik Wenander – </a:t>
            </a:r>
            <a:r>
              <a:rPr lang="en-GB" b="0" i="1" dirty="0">
                <a:effectLst/>
              </a:rPr>
              <a:t>CERN, Switzerland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Hongwei Zhao – </a:t>
            </a:r>
            <a:r>
              <a:rPr lang="en-GB" b="0" i="1" dirty="0">
                <a:effectLst/>
              </a:rPr>
              <a:t>IMP, China</a:t>
            </a:r>
            <a:endParaRPr lang="en-GB" b="0" i="0" dirty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AD47B-52DE-140F-C118-03081477137B}"/>
              </a:ext>
            </a:extLst>
          </p:cNvPr>
          <p:cNvSpPr txBox="1"/>
          <p:nvPr/>
        </p:nvSpPr>
        <p:spPr>
          <a:xfrm>
            <a:off x="319956" y="1510593"/>
            <a:ext cx="10065774" cy="4088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46755" algn="l">
              <a:spcAft>
                <a:spcPts val="230"/>
              </a:spcAft>
              <a:buNone/>
            </a:pPr>
            <a:r>
              <a:rPr lang="en-GB" sz="2400" b="1" i="0" dirty="0">
                <a:solidFill>
                  <a:srgbClr val="000046"/>
                </a:solidFill>
                <a:effectLst/>
                <a:latin typeface="+mj-lt"/>
              </a:rPr>
              <a:t>Local Organizing Committee:</a:t>
            </a:r>
            <a:endParaRPr lang="en-GB" sz="2400" b="1" i="0" dirty="0">
              <a:solidFill>
                <a:srgbClr val="555555"/>
              </a:solidFill>
              <a:effectLst/>
              <a:latin typeface="+mj-lt"/>
            </a:endParaRPr>
          </a:p>
          <a:p>
            <a:pPr algn="l">
              <a:buNone/>
            </a:pPr>
            <a:r>
              <a:rPr lang="en-GB" b="0" i="0" dirty="0">
                <a:effectLst/>
                <a:latin typeface="+mj-lt"/>
              </a:rPr>
              <a:t>Dan Faircloth (</a:t>
            </a:r>
            <a:r>
              <a:rPr lang="en-GB" b="0" i="1" dirty="0">
                <a:effectLst/>
                <a:latin typeface="+mj-lt"/>
              </a:rPr>
              <a:t>Chair)</a:t>
            </a:r>
            <a:r>
              <a:rPr lang="en-GB" b="0" i="0" dirty="0">
                <a:effectLst/>
                <a:latin typeface="+mj-lt"/>
              </a:rPr>
              <a:t/>
            </a:r>
            <a:br>
              <a:rPr lang="en-GB" b="0" i="0" dirty="0">
                <a:effectLst/>
                <a:latin typeface="+mj-lt"/>
              </a:rPr>
            </a:br>
            <a:r>
              <a:rPr lang="en-GB" b="0" i="0" dirty="0">
                <a:effectLst/>
                <a:latin typeface="+mj-lt"/>
              </a:rPr>
              <a:t>Olli Tarvainen (</a:t>
            </a:r>
            <a:r>
              <a:rPr lang="en-GB" b="0" i="1" dirty="0">
                <a:effectLst/>
                <a:latin typeface="+mj-lt"/>
              </a:rPr>
              <a:t>SPC Chair)</a:t>
            </a:r>
            <a:r>
              <a:rPr lang="en-GB" b="0" i="0" dirty="0">
                <a:effectLst/>
                <a:latin typeface="+mj-lt"/>
              </a:rPr>
              <a:t/>
            </a:r>
            <a:br>
              <a:rPr lang="en-GB" b="0" i="0" dirty="0">
                <a:effectLst/>
                <a:latin typeface="+mj-lt"/>
              </a:rPr>
            </a:br>
            <a:r>
              <a:rPr lang="en-GB" b="0" i="0" dirty="0">
                <a:effectLst/>
                <a:latin typeface="+mj-lt"/>
              </a:rPr>
              <a:t>Damian King (</a:t>
            </a:r>
            <a:r>
              <a:rPr lang="en-GB" b="0" i="1" dirty="0">
                <a:effectLst/>
                <a:latin typeface="+mj-lt"/>
              </a:rPr>
              <a:t>SPC Co-Chair Fusion)</a:t>
            </a:r>
            <a:r>
              <a:rPr lang="en-GB" b="0" i="0" dirty="0">
                <a:effectLst/>
                <a:latin typeface="+mj-lt"/>
              </a:rPr>
              <a:t/>
            </a:r>
            <a:br>
              <a:rPr lang="en-GB" b="0" i="0" dirty="0">
                <a:effectLst/>
                <a:latin typeface="+mj-lt"/>
              </a:rPr>
            </a:br>
            <a:r>
              <a:rPr lang="en-GB" b="0" i="0" dirty="0">
                <a:effectLst/>
                <a:latin typeface="+mj-lt"/>
              </a:rPr>
              <a:t>Erin Flannigan (</a:t>
            </a:r>
            <a:r>
              <a:rPr lang="en-GB" b="0" i="1" dirty="0">
                <a:effectLst/>
                <a:latin typeface="+mj-lt"/>
              </a:rPr>
              <a:t>Conference Proceedings Manager)</a:t>
            </a:r>
            <a:r>
              <a:rPr lang="en-GB" b="0" i="0" dirty="0">
                <a:effectLst/>
                <a:latin typeface="+mj-lt"/>
              </a:rPr>
              <a:t/>
            </a:r>
            <a:br>
              <a:rPr lang="en-GB" b="0" i="0" dirty="0">
                <a:effectLst/>
                <a:latin typeface="+mj-lt"/>
              </a:rPr>
            </a:br>
            <a:r>
              <a:rPr lang="en-GB" b="0" i="0" dirty="0">
                <a:effectLst/>
                <a:latin typeface="+mj-lt"/>
              </a:rPr>
              <a:t>Amanda Hoyland</a:t>
            </a:r>
          </a:p>
          <a:p>
            <a:pPr algn="l">
              <a:buNone/>
            </a:pPr>
            <a:r>
              <a:rPr lang="en-GB" b="0" i="0" dirty="0">
                <a:effectLst/>
                <a:latin typeface="+mj-lt"/>
              </a:rPr>
              <a:t>Alex Garcia Sosa (</a:t>
            </a:r>
            <a:r>
              <a:rPr lang="en-GB" b="0" i="1" dirty="0">
                <a:effectLst/>
                <a:latin typeface="+mj-lt"/>
              </a:rPr>
              <a:t>Industrial Exhibit Manager)</a:t>
            </a:r>
            <a:r>
              <a:rPr lang="en-GB" b="0" i="0" dirty="0">
                <a:effectLst/>
                <a:latin typeface="+mj-lt"/>
              </a:rPr>
              <a:t/>
            </a:r>
            <a:br>
              <a:rPr lang="en-GB" b="0" i="0" dirty="0">
                <a:effectLst/>
                <a:latin typeface="+mj-lt"/>
              </a:rPr>
            </a:br>
            <a:r>
              <a:rPr lang="en-GB" b="0" i="0" dirty="0">
                <a:effectLst/>
                <a:latin typeface="+mj-lt"/>
              </a:rPr>
              <a:t>Claire Talbott (</a:t>
            </a:r>
            <a:r>
              <a:rPr lang="en-GB" b="0" i="1" dirty="0">
                <a:effectLst/>
                <a:latin typeface="+mj-lt"/>
              </a:rPr>
              <a:t>Social Programme Manager)</a:t>
            </a:r>
            <a:r>
              <a:rPr lang="en-GB" b="0" i="0" dirty="0">
                <a:effectLst/>
                <a:latin typeface="+mj-lt"/>
              </a:rPr>
              <a:t/>
            </a:r>
            <a:br>
              <a:rPr lang="en-GB" b="0" i="0" dirty="0">
                <a:effectLst/>
                <a:latin typeface="+mj-lt"/>
              </a:rPr>
            </a:br>
            <a:r>
              <a:rPr lang="en-GB" b="0" i="0" dirty="0">
                <a:effectLst/>
                <a:latin typeface="+mj-lt"/>
              </a:rPr>
              <a:t>Rob Abel</a:t>
            </a:r>
          </a:p>
          <a:p>
            <a:pPr algn="l">
              <a:buNone/>
            </a:pPr>
            <a:r>
              <a:rPr lang="en-GB" b="0" i="0" dirty="0">
                <a:effectLst/>
                <a:latin typeface="+mj-lt"/>
              </a:rPr>
              <a:t>Chrstopher Cahil</a:t>
            </a:r>
            <a:br>
              <a:rPr lang="en-GB" b="0" i="0" dirty="0">
                <a:effectLst/>
                <a:latin typeface="+mj-lt"/>
              </a:rPr>
            </a:br>
            <a:r>
              <a:rPr lang="en-GB" b="0" i="0" dirty="0">
                <a:effectLst/>
                <a:latin typeface="+mj-lt"/>
              </a:rPr>
              <a:t>Maria Nicassio</a:t>
            </a:r>
            <a:br>
              <a:rPr lang="en-GB" b="0" i="0" dirty="0">
                <a:effectLst/>
                <a:latin typeface="+mj-lt"/>
              </a:rPr>
            </a:br>
            <a:r>
              <a:rPr lang="en-GB" b="0" i="0" dirty="0">
                <a:effectLst/>
                <a:latin typeface="+mj-lt"/>
              </a:rPr>
              <a:t>Roy McAdams</a:t>
            </a:r>
            <a:br>
              <a:rPr lang="en-GB" b="0" i="0" dirty="0">
                <a:effectLst/>
                <a:latin typeface="+mj-lt"/>
              </a:rPr>
            </a:br>
            <a:r>
              <a:rPr lang="en-GB" b="0" i="0" dirty="0">
                <a:effectLst/>
                <a:latin typeface="+mj-lt"/>
              </a:rPr>
              <a:t>Darren Mitchard</a:t>
            </a:r>
            <a:br>
              <a:rPr lang="en-GB" b="0" i="0" dirty="0">
                <a:effectLst/>
                <a:latin typeface="+mj-lt"/>
              </a:rPr>
            </a:br>
            <a:r>
              <a:rPr lang="en-GB" b="0" i="0" dirty="0">
                <a:effectLst/>
                <a:latin typeface="+mj-lt"/>
              </a:rPr>
              <a:t>Dean Morris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FAB722-A246-8F3E-00B5-A13E0F5831F1}"/>
              </a:ext>
            </a:extLst>
          </p:cNvPr>
          <p:cNvSpPr txBox="1"/>
          <p:nvPr/>
        </p:nvSpPr>
        <p:spPr>
          <a:xfrm>
            <a:off x="5495245" y="2462323"/>
            <a:ext cx="11194026" cy="658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46755" algn="l">
              <a:spcAft>
                <a:spcPts val="230"/>
              </a:spcAft>
              <a:buNone/>
            </a:pPr>
            <a:r>
              <a:rPr lang="en-GB" sz="2400" b="1" i="0" dirty="0">
                <a:solidFill>
                  <a:srgbClr val="000046"/>
                </a:solidFill>
                <a:effectLst/>
              </a:rPr>
              <a:t>Scientific Program Committee:</a:t>
            </a:r>
            <a:endParaRPr lang="en-GB" sz="2400" b="1" i="0" dirty="0">
              <a:solidFill>
                <a:srgbClr val="555555"/>
              </a:solidFill>
              <a:effectLst/>
            </a:endParaRPr>
          </a:p>
          <a:p>
            <a:pPr algn="l">
              <a:buNone/>
            </a:pPr>
            <a:r>
              <a:rPr lang="en-GB" b="0" i="0" dirty="0">
                <a:effectLst/>
              </a:rPr>
              <a:t>Friedhelm Ames – </a:t>
            </a:r>
            <a:r>
              <a:rPr lang="en-GB" b="0" i="1" dirty="0">
                <a:effectLst/>
              </a:rPr>
              <a:t>TRIUMF, Canada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Mainak Bandyopadhyay – </a:t>
            </a:r>
            <a:r>
              <a:rPr lang="en-GB" b="0" i="1" dirty="0">
                <a:effectLst/>
              </a:rPr>
              <a:t>ITER, India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Janilee Benitez – </a:t>
            </a:r>
            <a:r>
              <a:rPr lang="en-GB" b="0" i="1" dirty="0">
                <a:effectLst/>
              </a:rPr>
              <a:t>LBNL, USA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Luigi Celona – </a:t>
            </a:r>
            <a:r>
              <a:rPr lang="en-GB" b="0" i="1" dirty="0">
                <a:effectLst/>
              </a:rPr>
              <a:t>INFN-LNS, Italy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Yong-Sub Cho – </a:t>
            </a:r>
            <a:r>
              <a:rPr lang="en-GB" b="0" i="1" dirty="0" err="1">
                <a:effectLst/>
              </a:rPr>
              <a:t>Kaeri</a:t>
            </a:r>
            <a:r>
              <a:rPr lang="en-GB" b="0" i="1" dirty="0">
                <a:effectLst/>
              </a:rPr>
              <a:t>, South Korea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Clayton Dickerson – ANL, USA</a:t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Baoxi Han – ORNL-SAS, USA</a:t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Damian King – </a:t>
            </a:r>
            <a:r>
              <a:rPr lang="en-GB" b="0" i="1" dirty="0">
                <a:effectLst/>
              </a:rPr>
              <a:t>CCFE, UK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Hannu Koivisto – </a:t>
            </a:r>
            <a:r>
              <a:rPr lang="en-GB" b="0" i="1" dirty="0">
                <a:effectLst/>
              </a:rPr>
              <a:t>JYFL, Finland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Detlef Küchler – </a:t>
            </a:r>
            <a:r>
              <a:rPr lang="en-GB" b="0" i="1" dirty="0">
                <a:effectLst/>
              </a:rPr>
              <a:t>CERN, Switzerland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Alain Lapierre – </a:t>
            </a:r>
            <a:r>
              <a:rPr lang="en-GB" b="0" i="1" dirty="0">
                <a:effectLst/>
              </a:rPr>
              <a:t>NSCL-FRIB, USA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Guillaume </a:t>
            </a:r>
            <a:r>
              <a:rPr lang="en-GB" b="0" i="0" dirty="0" err="1">
                <a:effectLst/>
              </a:rPr>
              <a:t>Machicoane</a:t>
            </a:r>
            <a:r>
              <a:rPr lang="en-GB" b="0" i="0" dirty="0">
                <a:effectLst/>
              </a:rPr>
              <a:t> – </a:t>
            </a:r>
            <a:r>
              <a:rPr lang="en-GB" b="0" i="1" dirty="0">
                <a:effectLst/>
              </a:rPr>
              <a:t>NSCL-FRIB, USA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Fabio Maimone – </a:t>
            </a:r>
            <a:r>
              <a:rPr lang="en-GB" b="0" i="1" dirty="0">
                <a:effectLst/>
              </a:rPr>
              <a:t>GSI, Germany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Laurent Maunoury – </a:t>
            </a:r>
            <a:r>
              <a:rPr lang="en-GB" b="0" i="1" dirty="0">
                <a:effectLst/>
              </a:rPr>
              <a:t>Ion Beam Application, France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Kenji Miyamoto – </a:t>
            </a:r>
            <a:r>
              <a:rPr lang="en-GB" b="0" i="1" dirty="0">
                <a:effectLst/>
              </a:rPr>
              <a:t>Naruto University, Japan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Masahiro Okamura – </a:t>
            </a:r>
            <a:r>
              <a:rPr lang="en-GB" b="0" i="1" dirty="0">
                <a:effectLst/>
              </a:rPr>
              <a:t>BNL, USA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Muneer Sakildien – </a:t>
            </a:r>
            <a:r>
              <a:rPr lang="en-GB" b="0" i="1" dirty="0" err="1">
                <a:effectLst/>
              </a:rPr>
              <a:t>iThemba</a:t>
            </a:r>
            <a:r>
              <a:rPr lang="en-GB" b="0" i="1" dirty="0">
                <a:effectLst/>
              </a:rPr>
              <a:t> LABS, South Africa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 err="1">
                <a:effectLst/>
              </a:rPr>
              <a:t>Liangting</a:t>
            </a:r>
            <a:r>
              <a:rPr lang="en-GB" b="0" i="0" dirty="0">
                <a:effectLst/>
              </a:rPr>
              <a:t> Sun  – </a:t>
            </a:r>
            <a:r>
              <a:rPr lang="en-GB" b="0" i="1" dirty="0">
                <a:effectLst/>
              </a:rPr>
              <a:t>IMP, China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Thomas Thuillier – </a:t>
            </a:r>
            <a:r>
              <a:rPr lang="en-GB" b="0" i="1" dirty="0">
                <a:effectLst/>
              </a:rPr>
              <a:t>LPSC, France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Olli Tarvainen – </a:t>
            </a:r>
            <a:r>
              <a:rPr lang="en-GB" b="0" i="1" dirty="0">
                <a:effectLst/>
              </a:rPr>
              <a:t>RAL, UK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Christian Wimmer – </a:t>
            </a:r>
            <a:r>
              <a:rPr lang="en-GB" b="0" i="1" dirty="0">
                <a:effectLst/>
              </a:rPr>
              <a:t>IPP-MPI, Germany</a:t>
            </a:r>
            <a:r>
              <a:rPr lang="en-GB" b="0" i="0" dirty="0">
                <a:effectLst/>
              </a:rPr>
              <a:t/>
            </a:r>
            <a:br>
              <a:rPr lang="en-GB" b="0" i="0" dirty="0">
                <a:effectLst/>
              </a:rPr>
            </a:br>
            <a:r>
              <a:rPr lang="en-GB" b="0" i="0" dirty="0" err="1">
                <a:effectLst/>
              </a:rPr>
              <a:t>Yahong</a:t>
            </a:r>
            <a:r>
              <a:rPr lang="en-GB" b="0" i="0" dirty="0">
                <a:effectLst/>
              </a:rPr>
              <a:t> Xie  – </a:t>
            </a:r>
            <a:r>
              <a:rPr lang="en-GB" b="0" i="1" dirty="0">
                <a:effectLst/>
              </a:rPr>
              <a:t>ASIPP, China</a:t>
            </a:r>
            <a:endParaRPr lang="en-GB" b="0" i="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24F5A-30EB-AB48-4BCF-3E17417699A1}"/>
              </a:ext>
            </a:extLst>
          </p:cNvPr>
          <p:cNvSpPr txBox="1"/>
          <p:nvPr/>
        </p:nvSpPr>
        <p:spPr>
          <a:xfrm>
            <a:off x="609600" y="342900"/>
            <a:ext cx="464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/>
              <a:t>Many thanks to: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AEF45-B183-488A-AFD9-F81895026374}"/>
              </a:ext>
            </a:extLst>
          </p:cNvPr>
          <p:cNvSpPr txBox="1"/>
          <p:nvPr/>
        </p:nvSpPr>
        <p:spPr>
          <a:xfrm>
            <a:off x="483254" y="6209188"/>
            <a:ext cx="10065774" cy="104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46755" algn="l">
              <a:spcAft>
                <a:spcPts val="230"/>
              </a:spcAft>
              <a:buNone/>
            </a:pPr>
            <a:r>
              <a:rPr lang="en-GB" sz="2400" b="1" i="0" dirty="0">
                <a:solidFill>
                  <a:srgbClr val="000046"/>
                </a:solidFill>
                <a:effectLst/>
                <a:latin typeface="+mj-lt"/>
              </a:rPr>
              <a:t>St Catherine’s College:</a:t>
            </a:r>
            <a:endParaRPr lang="en-GB" sz="2400" b="1" i="0" dirty="0">
              <a:solidFill>
                <a:srgbClr val="555555"/>
              </a:solidFill>
              <a:effectLst/>
              <a:latin typeface="+mj-lt"/>
            </a:endParaRPr>
          </a:p>
          <a:p>
            <a:pPr algn="l">
              <a:buNone/>
            </a:pPr>
            <a:r>
              <a:rPr lang="en-GB" b="0" i="0" dirty="0">
                <a:effectLst/>
                <a:latin typeface="+mj-lt"/>
              </a:rPr>
              <a:t>Belinda Gardener</a:t>
            </a:r>
          </a:p>
          <a:p>
            <a:pPr algn="l">
              <a:buNone/>
            </a:pPr>
            <a:r>
              <a:rPr lang="en-GB" dirty="0">
                <a:latin typeface="+mj-lt"/>
              </a:rPr>
              <a:t>All the staff at St Catz</a:t>
            </a:r>
            <a:endParaRPr lang="en-GB" b="0" i="0" dirty="0"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EAEF45-B183-488A-AFD9-F81895026374}"/>
              </a:ext>
            </a:extLst>
          </p:cNvPr>
          <p:cNvSpPr txBox="1"/>
          <p:nvPr/>
        </p:nvSpPr>
        <p:spPr>
          <a:xfrm>
            <a:off x="178604" y="7386520"/>
            <a:ext cx="10065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46755" algn="l">
              <a:spcAft>
                <a:spcPts val="230"/>
              </a:spcAft>
              <a:buNone/>
            </a:pPr>
            <a:r>
              <a:rPr lang="en-GB" sz="2400" b="1" dirty="0" smtClean="0">
                <a:solidFill>
                  <a:srgbClr val="000046"/>
                </a:solidFill>
                <a:latin typeface="+mj-lt"/>
              </a:rPr>
              <a:t>Our sponsors:</a:t>
            </a:r>
            <a:endParaRPr lang="en-GB" sz="2400" b="1" i="0" dirty="0">
              <a:solidFill>
                <a:srgbClr val="555555"/>
              </a:solidFill>
              <a:effectLst/>
              <a:latin typeface="+mj-lt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1157" y="8023120"/>
            <a:ext cx="1723629" cy="295171"/>
          </a:xfrm>
          <a:custGeom>
            <a:avLst/>
            <a:gdLst/>
            <a:ahLst/>
            <a:cxnLst/>
            <a:rect l="l" t="t" r="r" b="b"/>
            <a:pathLst>
              <a:path w="1723629" h="295171">
                <a:moveTo>
                  <a:pt x="0" y="0"/>
                </a:moveTo>
                <a:lnTo>
                  <a:pt x="1723629" y="0"/>
                </a:lnTo>
                <a:lnTo>
                  <a:pt x="1723629" y="295172"/>
                </a:lnTo>
                <a:lnTo>
                  <a:pt x="0" y="295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4"/>
          <p:cNvSpPr/>
          <p:nvPr/>
        </p:nvSpPr>
        <p:spPr>
          <a:xfrm>
            <a:off x="2564417" y="7831820"/>
            <a:ext cx="1129181" cy="769255"/>
          </a:xfrm>
          <a:custGeom>
            <a:avLst/>
            <a:gdLst/>
            <a:ahLst/>
            <a:cxnLst/>
            <a:rect l="l" t="t" r="r" b="b"/>
            <a:pathLst>
              <a:path w="1129181" h="769255">
                <a:moveTo>
                  <a:pt x="0" y="0"/>
                </a:moveTo>
                <a:lnTo>
                  <a:pt x="1129182" y="0"/>
                </a:lnTo>
                <a:lnTo>
                  <a:pt x="1129182" y="769254"/>
                </a:lnTo>
                <a:lnTo>
                  <a:pt x="0" y="769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5"/>
          <p:cNvSpPr/>
          <p:nvPr/>
        </p:nvSpPr>
        <p:spPr>
          <a:xfrm>
            <a:off x="464678" y="8601251"/>
            <a:ext cx="1002502" cy="492479"/>
          </a:xfrm>
          <a:custGeom>
            <a:avLst/>
            <a:gdLst/>
            <a:ahLst/>
            <a:cxnLst/>
            <a:rect l="l" t="t" r="r" b="b"/>
            <a:pathLst>
              <a:path w="1002502" h="492479">
                <a:moveTo>
                  <a:pt x="0" y="0"/>
                </a:moveTo>
                <a:lnTo>
                  <a:pt x="1002502" y="0"/>
                </a:lnTo>
                <a:lnTo>
                  <a:pt x="1002502" y="492479"/>
                </a:lnTo>
                <a:lnTo>
                  <a:pt x="0" y="49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16"/>
          <p:cNvSpPr/>
          <p:nvPr/>
        </p:nvSpPr>
        <p:spPr>
          <a:xfrm>
            <a:off x="3660978" y="8847490"/>
            <a:ext cx="1691865" cy="342005"/>
          </a:xfrm>
          <a:custGeom>
            <a:avLst/>
            <a:gdLst/>
            <a:ahLst/>
            <a:cxnLst/>
            <a:rect l="l" t="t" r="r" b="b"/>
            <a:pathLst>
              <a:path w="1691865" h="342005">
                <a:moveTo>
                  <a:pt x="0" y="0"/>
                </a:moveTo>
                <a:lnTo>
                  <a:pt x="1691864" y="0"/>
                </a:lnTo>
                <a:lnTo>
                  <a:pt x="1691864" y="342005"/>
                </a:lnTo>
                <a:lnTo>
                  <a:pt x="0" y="3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17"/>
          <p:cNvSpPr/>
          <p:nvPr/>
        </p:nvSpPr>
        <p:spPr>
          <a:xfrm>
            <a:off x="1829130" y="8766135"/>
            <a:ext cx="1473621" cy="504715"/>
          </a:xfrm>
          <a:custGeom>
            <a:avLst/>
            <a:gdLst/>
            <a:ahLst/>
            <a:cxnLst/>
            <a:rect l="l" t="t" r="r" b="b"/>
            <a:pathLst>
              <a:path w="1473621" h="504715">
                <a:moveTo>
                  <a:pt x="0" y="0"/>
                </a:moveTo>
                <a:lnTo>
                  <a:pt x="1473621" y="0"/>
                </a:lnTo>
                <a:lnTo>
                  <a:pt x="1473621" y="504715"/>
                </a:lnTo>
                <a:lnTo>
                  <a:pt x="0" y="5047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18"/>
          <p:cNvSpPr/>
          <p:nvPr/>
        </p:nvSpPr>
        <p:spPr>
          <a:xfrm>
            <a:off x="4001878" y="8093217"/>
            <a:ext cx="1209613" cy="246459"/>
          </a:xfrm>
          <a:custGeom>
            <a:avLst/>
            <a:gdLst/>
            <a:ahLst/>
            <a:cxnLst/>
            <a:rect l="l" t="t" r="r" b="b"/>
            <a:pathLst>
              <a:path w="1209613" h="246459">
                <a:moveTo>
                  <a:pt x="0" y="0"/>
                </a:moveTo>
                <a:lnTo>
                  <a:pt x="1209612" y="0"/>
                </a:lnTo>
                <a:lnTo>
                  <a:pt x="1209612" y="246459"/>
                </a:lnTo>
                <a:lnTo>
                  <a:pt x="0" y="2464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2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a hall&#10;&#10;AI-generated content may be incorrect.">
            <a:extLst>
              <a:ext uri="{FF2B5EF4-FFF2-40B4-BE49-F238E27FC236}">
                <a16:creationId xmlns:a16="http://schemas.microsoft.com/office/drawing/2014/main" id="{BA8E5A14-96C3-6E72-5836-FCF0D691F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2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142C9-5170-A372-A39A-2E38402FE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5AF736-2893-6E0F-D877-A84C1F1C1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0"/>
            <a:ext cx="18273252" cy="1027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03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</TotalTime>
  <Words>504</Words>
  <Application>Microsoft Office PowerPoint</Application>
  <PresentationFormat>Custom</PresentationFormat>
  <Paragraphs>34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Natalie Bold</vt:lpstr>
      <vt:lpstr>Gotham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Pop-up Banner (Presentation)</dc:title>
  <cp:lastModifiedBy>Faircloth, Dan (STFC,RAL,ISIS)</cp:lastModifiedBy>
  <cp:revision>7</cp:revision>
  <dcterms:created xsi:type="dcterms:W3CDTF">2006-08-16T00:00:00Z</dcterms:created>
  <dcterms:modified xsi:type="dcterms:W3CDTF">2025-09-12T09:09:25Z</dcterms:modified>
  <dc:identifier>DAGxWj28XsY</dc:identifier>
</cp:coreProperties>
</file>