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21"/>
  </p:notesMasterIdLst>
  <p:sldIdLst>
    <p:sldId id="256" r:id="rId2"/>
    <p:sldId id="262" r:id="rId3"/>
    <p:sldId id="266" r:id="rId4"/>
    <p:sldId id="277" r:id="rId5"/>
    <p:sldId id="272" r:id="rId6"/>
    <p:sldId id="286" r:id="rId7"/>
    <p:sldId id="274" r:id="rId8"/>
    <p:sldId id="273" r:id="rId9"/>
    <p:sldId id="282" r:id="rId10"/>
    <p:sldId id="279" r:id="rId11"/>
    <p:sldId id="288" r:id="rId12"/>
    <p:sldId id="270" r:id="rId13"/>
    <p:sldId id="287" r:id="rId14"/>
    <p:sldId id="275" r:id="rId15"/>
    <p:sldId id="281" r:id="rId16"/>
    <p:sldId id="283" r:id="rId17"/>
    <p:sldId id="284" r:id="rId18"/>
    <p:sldId id="285" r:id="rId19"/>
    <p:sldId id="261" r:id="rId20"/>
  </p:sldIdLst>
  <p:sldSz cx="12192000" cy="6858000"/>
  <p:notesSz cx="6858000" cy="9144000"/>
  <p:custDataLst>
    <p:tags r:id="rId2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4" userDrawn="1">
          <p15:clr>
            <a:srgbClr val="A4A3A4"/>
          </p15:clr>
        </p15:guide>
        <p15:guide id="2" pos="38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00"/>
    <a:srgbClr val="015978"/>
    <a:srgbClr val="1B8BA1"/>
    <a:srgbClr val="66DADA"/>
    <a:srgbClr val="1B9191"/>
    <a:srgbClr val="1A8C8D"/>
    <a:srgbClr val="69CDCB"/>
    <a:srgbClr val="E90600"/>
    <a:srgbClr val="6F6F6F"/>
    <a:srgbClr val="0064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777" autoAdjust="0"/>
    <p:restoredTop sz="94660"/>
  </p:normalViewPr>
  <p:slideViewPr>
    <p:cSldViewPr snapToGrid="0" showGuides="1">
      <p:cViewPr varScale="1">
        <p:scale>
          <a:sx n="87" d="100"/>
          <a:sy n="87" d="100"/>
        </p:scale>
        <p:origin x="846" y="90"/>
      </p:cViewPr>
      <p:guideLst>
        <p:guide orient="horz" pos="2134"/>
        <p:guide pos="3839"/>
      </p:guideLst>
    </p:cSldViewPr>
  </p:slideViewPr>
  <p:notesTextViewPr>
    <p:cViewPr>
      <p:scale>
        <a:sx n="3" d="2"/>
        <a:sy n="3" d="2"/>
      </p:scale>
      <p:origin x="0" y="0"/>
    </p:cViewPr>
  </p:notesTextViewPr>
  <p:sorterViewPr>
    <p:cViewPr>
      <p:scale>
        <a:sx n="125" d="100"/>
        <a:sy n="12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6D8963-CFCD-4740-AF60-049850373CDF}" type="datetimeFigureOut">
              <a:rPr lang="zh-CN" altLang="en-US" smtClean="0"/>
              <a:t>2025/9/3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E6FDB6-6D2B-46C1-9FA1-D82906A37C3A}"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13"/>
            <a:ext cx="12192000" cy="6854573"/>
          </a:xfrm>
          <a:prstGeom prst="rect">
            <a:avLst/>
          </a:prstGeom>
        </p:spPr>
      </p:pic>
      <p:sp>
        <p:nvSpPr>
          <p:cNvPr id="9801" name="副标题 9800"/>
          <p:cNvSpPr>
            <a:spLocks noGrp="1"/>
          </p:cNvSpPr>
          <p:nvPr userDrawn="1">
            <p:ph type="subTitle" idx="1"/>
          </p:nvPr>
        </p:nvSpPr>
        <p:spPr>
          <a:xfrm>
            <a:off x="7097487" y="3648619"/>
            <a:ext cx="4423002" cy="558799"/>
          </a:xfrm>
        </p:spPr>
        <p:txBody>
          <a:bodyPr anchor="ctr">
            <a:norm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defRPr sz="2000">
                <a:solidFill>
                  <a:srgbClr val="01597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ltLang="zh-CN" dirty="0"/>
              <a:t>Click to edit Master subtitle style</a:t>
            </a:r>
          </a:p>
        </p:txBody>
      </p:sp>
      <p:sp>
        <p:nvSpPr>
          <p:cNvPr id="9802" name="标题 9801"/>
          <p:cNvSpPr>
            <a:spLocks noGrp="1"/>
          </p:cNvSpPr>
          <p:nvPr userDrawn="1">
            <p:ph type="ctrTitle"/>
          </p:nvPr>
        </p:nvSpPr>
        <p:spPr>
          <a:xfrm>
            <a:off x="7097487" y="2387600"/>
            <a:ext cx="4423002" cy="1261019"/>
          </a:xfrm>
        </p:spPr>
        <p:txBody>
          <a:bodyPr anchor="ctr">
            <a:normAutofit/>
          </a:bodyPr>
          <a:lstStyle>
            <a:lvl1pPr algn="r">
              <a:defRPr sz="4000">
                <a:solidFill>
                  <a:srgbClr val="015978"/>
                </a:solidFill>
              </a:defRPr>
            </a:lvl1pPr>
          </a:lstStyle>
          <a:p>
            <a:r>
              <a:rPr lang="en-US" altLang="zh-CN" dirty="0"/>
              <a:t>Click to edit Master title style</a:t>
            </a:r>
            <a:endParaRPr lang="zh-CN" altLang="en-US" dirty="0"/>
          </a:p>
        </p:txBody>
      </p:sp>
      <p:sp>
        <p:nvSpPr>
          <p:cNvPr id="12" name="文本占位符 11"/>
          <p:cNvSpPr>
            <a:spLocks noGrp="1"/>
          </p:cNvSpPr>
          <p:nvPr userDrawn="1">
            <p:ph type="body" sz="quarter" idx="10" hasCustomPrompt="1"/>
          </p:nvPr>
        </p:nvSpPr>
        <p:spPr>
          <a:xfrm>
            <a:off x="9475344" y="4819177"/>
            <a:ext cx="2045144" cy="248371"/>
          </a:xfrm>
        </p:spPr>
        <p:txBody>
          <a:bodyPr anchor="ctr">
            <a:no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defRPr sz="1500" b="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ltLang="zh-CN" dirty="0"/>
              <a:t>Signature</a:t>
            </a:r>
          </a:p>
        </p:txBody>
      </p:sp>
      <p:sp>
        <p:nvSpPr>
          <p:cNvPr id="13" name="文本占位符 12"/>
          <p:cNvSpPr>
            <a:spLocks noGrp="1"/>
          </p:cNvSpPr>
          <p:nvPr userDrawn="1">
            <p:ph type="body" sz="quarter" idx="11" hasCustomPrompt="1"/>
          </p:nvPr>
        </p:nvSpPr>
        <p:spPr>
          <a:xfrm>
            <a:off x="9475344" y="5083073"/>
            <a:ext cx="2045144" cy="248371"/>
          </a:xfrm>
        </p:spPr>
        <p:txBody>
          <a:bodyPr anchor="ctr">
            <a:no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defRPr sz="1500" b="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Date</a:t>
            </a:r>
            <a:endParaRPr lang="zh-CN" alt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sp>
        <p:nvSpPr>
          <p:cNvPr id="20" name="标题 19"/>
          <p:cNvSpPr>
            <a:spLocks noGrp="1"/>
          </p:cNvSpPr>
          <p:nvPr>
            <p:ph type="title"/>
          </p:nvPr>
        </p:nvSpPr>
        <p:spPr>
          <a:xfrm>
            <a:off x="1022350" y="3034769"/>
            <a:ext cx="4535055" cy="656792"/>
          </a:xfrm>
        </p:spPr>
        <p:txBody>
          <a:bodyPr anchor="ctr">
            <a:normAutofit/>
          </a:bodyPr>
          <a:lstStyle>
            <a:lvl1pPr algn="l">
              <a:defRPr sz="2400" b="1">
                <a:solidFill>
                  <a:srgbClr val="015978"/>
                </a:solidFill>
              </a:defRPr>
            </a:lvl1pPr>
          </a:lstStyle>
          <a:p>
            <a:r>
              <a:rPr lang="en-US" altLang="zh-CN" dirty="0"/>
              <a:t>Click to edit Master title style</a:t>
            </a:r>
            <a:endParaRPr lang="zh-CN" altLang="en-US" dirty="0"/>
          </a:p>
        </p:txBody>
      </p:sp>
      <p:sp>
        <p:nvSpPr>
          <p:cNvPr id="21" name="文本占位符 20"/>
          <p:cNvSpPr>
            <a:spLocks noGrp="1"/>
          </p:cNvSpPr>
          <p:nvPr>
            <p:ph type="body" idx="1"/>
          </p:nvPr>
        </p:nvSpPr>
        <p:spPr>
          <a:xfrm>
            <a:off x="1022350" y="3915820"/>
            <a:ext cx="4546600" cy="1015623"/>
          </a:xfrm>
        </p:spPr>
        <p:txBody>
          <a:bodyPr anchor="t">
            <a:normAutofit/>
          </a:bodyPr>
          <a:lstStyle>
            <a:lvl1pPr marL="0" indent="0" algn="l">
              <a:buNone/>
              <a:defRPr sz="1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dirty="0"/>
              <a:t>Edit Master text styles</a:t>
            </a:r>
          </a:p>
        </p:txBody>
      </p:sp>
      <p:pic>
        <p:nvPicPr>
          <p:cNvPr id="11" name="图片 10"/>
          <p:cNvPicPr>
            <a:picLocks noChangeAspect="1"/>
          </p:cNvPicPr>
          <p:nvPr userDrawn="1"/>
        </p:nvPicPr>
        <p:blipFill rotWithShape="1">
          <a:blip r:embed="rId2">
            <a:extLst>
              <a:ext uri="{28A0092B-C50C-407E-A947-70E740481C1C}">
                <a14:useLocalDpi xmlns:a14="http://schemas.microsoft.com/office/drawing/2010/main" val="0"/>
              </a:ext>
            </a:extLst>
          </a:blip>
          <a:srcRect t="92058" b="6089"/>
          <a:stretch>
            <a:fillRect/>
          </a:stretch>
        </p:blipFill>
        <p:spPr>
          <a:xfrm>
            <a:off x="0" y="2476500"/>
            <a:ext cx="12192000" cy="127000"/>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Click to edit Master title style</a:t>
            </a:r>
            <a:endParaRPr lang="zh-CN" altLang="en-US" dirty="0"/>
          </a:p>
        </p:txBody>
      </p:sp>
      <p:sp>
        <p:nvSpPr>
          <p:cNvPr id="3" name="内容占位符 2"/>
          <p:cNvSpPr>
            <a:spLocks noGrp="1"/>
          </p:cNvSpPr>
          <p:nvPr>
            <p:ph idx="1"/>
          </p:nvPr>
        </p:nvSpPr>
        <p:spPr/>
        <p:txBody>
          <a:bodyPr/>
          <a:lstStyle/>
          <a:p>
            <a:pPr lvl="0"/>
            <a:r>
              <a:rPr lang="en-US" altLang="zh-CN" dirty="0"/>
              <a:t>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zh-CN" altLang="en-US" dirty="0"/>
          </a:p>
        </p:txBody>
      </p:sp>
      <p:sp>
        <p:nvSpPr>
          <p:cNvPr id="5" name="日期占位符 4"/>
          <p:cNvSpPr>
            <a:spLocks noGrp="1"/>
          </p:cNvSpPr>
          <p:nvPr>
            <p:ph type="dt" sz="half" idx="10"/>
          </p:nvPr>
        </p:nvSpPr>
        <p:spPr/>
        <p:txBody>
          <a:bodyPr/>
          <a:lstStyle/>
          <a:p>
            <a:fld id="{6489D9C7-5DC6-4263-87FF-7C99F6FB63C3}" type="datetime1">
              <a:rPr lang="zh-CN" altLang="en-US" smtClean="0"/>
              <a:t>2025/9/3</a:t>
            </a:fld>
            <a:endParaRPr lang="zh-CN" altLang="en-US"/>
          </a:p>
        </p:txBody>
      </p:sp>
      <p:sp>
        <p:nvSpPr>
          <p:cNvPr id="6" name="页脚占位符 5"/>
          <p:cNvSpPr>
            <a:spLocks noGrp="1"/>
          </p:cNvSpPr>
          <p:nvPr>
            <p:ph type="ftr" sz="quarter" idx="11"/>
          </p:nvPr>
        </p:nvSpPr>
        <p:spPr/>
        <p:txBody>
          <a:bodyPr/>
          <a:lstStyle/>
          <a:p>
            <a:r>
              <a:rPr lang="en-US" altLang="zh-CN"/>
              <a:t>OfficePLUS </a:t>
            </a:r>
            <a:endParaRPr lang="zh-CN" altLang="en-US" dirty="0"/>
          </a:p>
        </p:txBody>
      </p:sp>
      <p:sp>
        <p:nvSpPr>
          <p:cNvPr id="10" name="灯片编号占位符 9"/>
          <p:cNvSpPr>
            <a:spLocks noGrp="1"/>
          </p:cNvSpPr>
          <p:nvPr>
            <p:ph type="sldNum" sz="quarter" idx="12"/>
          </p:nvPr>
        </p:nvSpPr>
        <p:spPr/>
        <p:txBody>
          <a:bodyPr/>
          <a:lstStyle/>
          <a:p>
            <a:fld id="{5DD3DB80-B894-403A-B48E-6FDC1A72010E}"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Click to edit Master title style</a:t>
            </a:r>
            <a:endParaRPr lang="zh-CN" altLang="en-US" dirty="0"/>
          </a:p>
        </p:txBody>
      </p:sp>
      <p:sp>
        <p:nvSpPr>
          <p:cNvPr id="3" name="日期占位符 2"/>
          <p:cNvSpPr>
            <a:spLocks noGrp="1"/>
          </p:cNvSpPr>
          <p:nvPr>
            <p:ph type="dt" sz="half" idx="10"/>
          </p:nvPr>
        </p:nvSpPr>
        <p:spPr/>
        <p:txBody>
          <a:bodyPr/>
          <a:lstStyle/>
          <a:p>
            <a:fld id="{6489D9C7-5DC6-4263-87FF-7C99F6FB63C3}" type="datetime1">
              <a:rPr lang="zh-CN" altLang="en-US" smtClean="0"/>
              <a:t>2025/9/3</a:t>
            </a:fld>
            <a:endParaRPr lang="zh-CN" altLang="en-US"/>
          </a:p>
        </p:txBody>
      </p:sp>
      <p:sp>
        <p:nvSpPr>
          <p:cNvPr id="4" name="页脚占位符 3"/>
          <p:cNvSpPr>
            <a:spLocks noGrp="1"/>
          </p:cNvSpPr>
          <p:nvPr>
            <p:ph type="ftr" sz="quarter" idx="11"/>
          </p:nvPr>
        </p:nvSpPr>
        <p:spPr/>
        <p:txBody>
          <a:bodyPr/>
          <a:lstStyle/>
          <a:p>
            <a:r>
              <a:rPr lang="en-US" altLang="zh-CN"/>
              <a:t>OfficePLUS </a:t>
            </a:r>
            <a:endParaRPr lang="zh-CN" altLang="en-US" dirty="0"/>
          </a:p>
        </p:txBody>
      </p:sp>
      <p:sp>
        <p:nvSpPr>
          <p:cNvPr id="5" name="灯片编号占位符 4"/>
          <p:cNvSpPr>
            <a:spLocks noGrp="1"/>
          </p:cNvSpPr>
          <p:nvPr>
            <p:ph type="sldNum" sz="quarter" idx="12"/>
          </p:nvPr>
        </p:nvSpPr>
        <p:spPr/>
        <p:txBody>
          <a:bodyPr/>
          <a:lstStyle/>
          <a:p>
            <a:fld id="{5DD3DB80-B894-403A-B48E-6FDC1A72010E}"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末尾幻灯片">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13"/>
            <a:ext cx="12192000" cy="6854573"/>
          </a:xfrm>
          <a:prstGeom prst="rect">
            <a:avLst/>
          </a:prstGeom>
        </p:spPr>
      </p:pic>
      <p:sp>
        <p:nvSpPr>
          <p:cNvPr id="13" name="标题 12"/>
          <p:cNvSpPr>
            <a:spLocks noGrp="1"/>
          </p:cNvSpPr>
          <p:nvPr>
            <p:ph type="ctrTitle" hasCustomPrompt="1"/>
          </p:nvPr>
        </p:nvSpPr>
        <p:spPr>
          <a:xfrm>
            <a:off x="7535286" y="2962642"/>
            <a:ext cx="3985202" cy="865136"/>
          </a:xfrm>
        </p:spPr>
        <p:txBody>
          <a:bodyPr anchor="ctr">
            <a:normAutofit/>
          </a:bodyPr>
          <a:lstStyle>
            <a:lvl1pPr marL="0" indent="0" algn="r">
              <a:buFont typeface="Arial" panose="020B0604020202020204" pitchFamily="34" charset="0"/>
              <a:buNone/>
              <a:defRPr sz="3200">
                <a:solidFill>
                  <a:schemeClr val="tx1"/>
                </a:solidFill>
              </a:defRPr>
            </a:lvl1pPr>
          </a:lstStyle>
          <a:p>
            <a:r>
              <a:rPr lang="en-US" altLang="zh-CN" dirty="0"/>
              <a:t>Conclusion</a:t>
            </a:r>
            <a:endParaRPr lang="zh-CN" altLang="en-US" dirty="0"/>
          </a:p>
        </p:txBody>
      </p:sp>
      <p:sp>
        <p:nvSpPr>
          <p:cNvPr id="14" name="文本占位符 13"/>
          <p:cNvSpPr>
            <a:spLocks noGrp="1"/>
          </p:cNvSpPr>
          <p:nvPr>
            <p:ph type="body" sz="quarter" idx="17" hasCustomPrompt="1"/>
          </p:nvPr>
        </p:nvSpPr>
        <p:spPr>
          <a:xfrm>
            <a:off x="7535286" y="4390676"/>
            <a:ext cx="3985202" cy="310871"/>
          </a:xfrm>
        </p:spPr>
        <p:txBody>
          <a:bodyPr vert="horz" lIns="91440" tIns="45720" rIns="91440" bIns="45720" rtlCol="0">
            <a:normAutofit/>
          </a:bodyPr>
          <a:lstStyle>
            <a:lvl1pPr marL="0" indent="0" algn="r">
              <a:buNone/>
              <a:defRPr lang="zh-CN" altLang="en-US" sz="1600" smtClean="0">
                <a:solidFill>
                  <a:schemeClr val="tx1"/>
                </a:solidFill>
              </a:defRPr>
            </a:lvl1pPr>
            <a:lvl2pPr>
              <a:defRPr lang="zh-CN" altLang="en-US" sz="2000" smtClean="0"/>
            </a:lvl2pPr>
            <a:lvl3pPr>
              <a:defRPr lang="zh-CN" altLang="en-US" sz="1800" smtClean="0"/>
            </a:lvl3pPr>
            <a:lvl4pPr>
              <a:defRPr lang="zh-CN" altLang="en-US" sz="1600" smtClean="0"/>
            </a:lvl4pPr>
            <a:lvl5pPr>
              <a:defRPr lang="zh-CN" altLang="en-US" sz="1600"/>
            </a:lvl5pPr>
          </a:lstStyle>
          <a:p>
            <a:pPr lvl="0"/>
            <a:r>
              <a:rPr lang="en-US" altLang="zh-CN" dirty="0"/>
              <a:t>Signature</a:t>
            </a:r>
          </a:p>
        </p:txBody>
      </p:sp>
      <p:sp>
        <p:nvSpPr>
          <p:cNvPr id="15" name="文本占位符 14"/>
          <p:cNvSpPr>
            <a:spLocks noGrp="1"/>
          </p:cNvSpPr>
          <p:nvPr>
            <p:ph type="body" sz="quarter" idx="18" hasCustomPrompt="1"/>
          </p:nvPr>
        </p:nvSpPr>
        <p:spPr>
          <a:xfrm>
            <a:off x="7535286" y="4706310"/>
            <a:ext cx="3985202" cy="310871"/>
          </a:xfrm>
        </p:spPr>
        <p:txBody>
          <a:bodyPr vert="horz" lIns="91440" tIns="45720" rIns="91440" bIns="45720" rtlCol="0">
            <a:normAutofit/>
          </a:bodyPr>
          <a:lstStyle>
            <a:lvl1pPr marL="0" indent="0" algn="r">
              <a:buNone/>
              <a:defRPr lang="zh-CN" altLang="en-US" sz="1600" smtClean="0">
                <a:solidFill>
                  <a:schemeClr val="tx1"/>
                </a:solidFill>
              </a:defRPr>
            </a:lvl1pPr>
            <a:lvl2pPr>
              <a:defRPr lang="zh-CN" altLang="en-US" sz="2000" smtClean="0"/>
            </a:lvl2pPr>
            <a:lvl3pPr>
              <a:defRPr lang="zh-CN" altLang="en-US" sz="1800" smtClean="0"/>
            </a:lvl3pPr>
            <a:lvl4pPr>
              <a:defRPr lang="zh-CN" altLang="en-US" sz="1600" smtClean="0"/>
            </a:lvl4pPr>
            <a:lvl5pPr>
              <a:defRPr lang="zh-CN" altLang="en-US" sz="1600"/>
            </a:lvl5pPr>
          </a:lstStyle>
          <a:p>
            <a:pPr marL="228600" marR="0" lvl="0" indent="-228600" fontAlgn="auto">
              <a:spcAft>
                <a:spcPts val="0"/>
              </a:spcAft>
              <a:buClrTx/>
              <a:buSzTx/>
            </a:pPr>
            <a:r>
              <a:rPr lang="en-US" altLang="zh-CN" dirty="0"/>
              <a:t>Data</a:t>
            </a:r>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69924" y="1"/>
            <a:ext cx="10850563" cy="1028699"/>
          </a:xfrm>
          <a:prstGeom prst="rect">
            <a:avLst/>
          </a:prstGeom>
        </p:spPr>
        <p:txBody>
          <a:bodyPr vert="horz" lIns="91440" tIns="45720" rIns="91440" bIns="45720" rtlCol="0" anchor="b">
            <a:normAutofit/>
          </a:bodyPr>
          <a:lstStyle/>
          <a:p>
            <a:r>
              <a:rPr lang="en-US" altLang="zh-CN" dirty="0"/>
              <a:t>Click to edit Master title style</a:t>
            </a:r>
            <a:endParaRPr lang="zh-CN" altLang="en-US" dirty="0"/>
          </a:p>
        </p:txBody>
      </p:sp>
      <p:sp>
        <p:nvSpPr>
          <p:cNvPr id="3" name="文本占位符 2"/>
          <p:cNvSpPr>
            <a:spLocks noGrp="1"/>
          </p:cNvSpPr>
          <p:nvPr>
            <p:ph type="body" idx="1"/>
          </p:nvPr>
        </p:nvSpPr>
        <p:spPr>
          <a:xfrm>
            <a:off x="669924" y="1123950"/>
            <a:ext cx="10850563" cy="5019675"/>
          </a:xfrm>
          <a:prstGeom prst="rect">
            <a:avLst/>
          </a:prstGeom>
        </p:spPr>
        <p:txBody>
          <a:bodyPr vert="horz" lIns="91440" tIns="45720" rIns="91440" bIns="45720" rtlCol="0">
            <a:normAutofit/>
          </a:bodyPr>
          <a:lstStyle/>
          <a:p>
            <a:pPr lvl="0"/>
            <a:r>
              <a:rPr lang="en-US" altLang="zh-CN" dirty="0"/>
              <a:t>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zh-CN" altLang="en-US" dirty="0"/>
          </a:p>
        </p:txBody>
      </p:sp>
      <p:sp>
        <p:nvSpPr>
          <p:cNvPr id="4" name="日期占位符 3"/>
          <p:cNvSpPr>
            <a:spLocks noGrp="1"/>
          </p:cNvSpPr>
          <p:nvPr>
            <p:ph type="dt" sz="half" idx="2"/>
          </p:nvPr>
        </p:nvSpPr>
        <p:spPr>
          <a:xfrm>
            <a:off x="5401732" y="6240463"/>
            <a:ext cx="1388536" cy="206381"/>
          </a:xfrm>
          <a:prstGeom prst="rect">
            <a:avLst/>
          </a:prstGeom>
        </p:spPr>
        <p:txBody>
          <a:bodyPr vert="horz" lIns="91440" tIns="45720" rIns="91440" bIns="45720" rtlCol="0" anchor="ctr"/>
          <a:lstStyle>
            <a:lvl1pPr algn="ctr">
              <a:defRPr sz="1000">
                <a:solidFill>
                  <a:schemeClr val="tx1">
                    <a:tint val="75000"/>
                  </a:schemeClr>
                </a:solidFill>
              </a:defRPr>
            </a:lvl1pPr>
          </a:lstStyle>
          <a:p>
            <a:fld id="{6489D9C7-5DC6-4263-87FF-7C99F6FB63C3}" type="datetime1">
              <a:rPr lang="zh-CN" altLang="en-US" smtClean="0"/>
              <a:t>2025/9/3</a:t>
            </a:fld>
            <a:endParaRPr lang="zh-CN" altLang="en-US"/>
          </a:p>
        </p:txBody>
      </p:sp>
      <p:sp>
        <p:nvSpPr>
          <p:cNvPr id="5" name="页脚占位符 4"/>
          <p:cNvSpPr>
            <a:spLocks noGrp="1"/>
          </p:cNvSpPr>
          <p:nvPr>
            <p:ph type="ftr" sz="quarter" idx="3"/>
          </p:nvPr>
        </p:nvSpPr>
        <p:spPr>
          <a:xfrm>
            <a:off x="669924" y="6240463"/>
            <a:ext cx="4140201" cy="206381"/>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ltLang="zh-CN" dirty="0"/>
              <a:t>OfficePLUS </a:t>
            </a:r>
            <a:endParaRPr lang="zh-CN" altLang="en-US" dirty="0"/>
          </a:p>
        </p:txBody>
      </p:sp>
      <p:sp>
        <p:nvSpPr>
          <p:cNvPr id="6" name="灯片编号占位符 5"/>
          <p:cNvSpPr>
            <a:spLocks noGrp="1"/>
          </p:cNvSpPr>
          <p:nvPr>
            <p:ph type="sldNum" sz="quarter" idx="4"/>
          </p:nvPr>
        </p:nvSpPr>
        <p:spPr>
          <a:xfrm>
            <a:off x="8610599" y="6240463"/>
            <a:ext cx="2909888" cy="206381"/>
          </a:xfrm>
          <a:prstGeom prst="rect">
            <a:avLst/>
          </a:prstGeom>
        </p:spPr>
        <p:txBody>
          <a:bodyPr vert="horz" lIns="91440" tIns="45720" rIns="91440" bIns="45720" rtlCol="0" anchor="ctr"/>
          <a:lstStyle>
            <a:lvl1pPr algn="r">
              <a:defRPr sz="1000">
                <a:solidFill>
                  <a:schemeClr val="tx1">
                    <a:tint val="75000"/>
                  </a:schemeClr>
                </a:solidFill>
              </a:defRPr>
            </a:lvl1pPr>
          </a:lstStyle>
          <a:p>
            <a:fld id="{5DD3DB80-B894-403A-B48E-6FDC1A72010E}" type="slidenum">
              <a:rPr lang="zh-CN" altLang="en-US" smtClean="0"/>
              <a:t>‹#›</a:t>
            </a:fld>
            <a:endParaRPr lang="zh-CN" altLang="en-US"/>
          </a:p>
        </p:txBody>
      </p:sp>
      <p:cxnSp>
        <p:nvCxnSpPr>
          <p:cNvPr id="7" name="直接连接符 6"/>
          <p:cNvCxnSpPr/>
          <p:nvPr userDrawn="1"/>
        </p:nvCxnSpPr>
        <p:spPr>
          <a:xfrm>
            <a:off x="669924" y="1028700"/>
            <a:ext cx="10850563"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hd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emf"/><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emf"/><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Layout" Target="../slideLayouts/slideLayout4.xml"/><Relationship Id="rId1" Type="http://schemas.openxmlformats.org/officeDocument/2006/relationships/themeOverride" Target="../theme/themeOverride2.xml"/><Relationship Id="rId5" Type="http://schemas.openxmlformats.org/officeDocument/2006/relationships/image" Target="../media/image43.jpe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emf"/><Relationship Id="rId1" Type="http://schemas.openxmlformats.org/officeDocument/2006/relationships/slideLayout" Target="../slideLayouts/slideLayout4.xml"/><Relationship Id="rId4" Type="http://schemas.openxmlformats.org/officeDocument/2006/relationships/image" Target="../media/image45.emf"/></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emf"/><Relationship Id="rId1" Type="http://schemas.openxmlformats.org/officeDocument/2006/relationships/slideLayout" Target="../slideLayouts/slideLayout4.xml"/><Relationship Id="rId4" Type="http://schemas.openxmlformats.org/officeDocument/2006/relationships/image" Target="../media/image47.emf"/></Relationships>
</file>

<file path=ppt/slides/_rels/slide15.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emf"/><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GIF"/></Relationships>
</file>

<file path=ppt/slides/_rels/slide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emf"/><Relationship Id="rId1" Type="http://schemas.openxmlformats.org/officeDocument/2006/relationships/slideLayout" Target="../slideLayouts/slideLayout4.xml"/><Relationship Id="rId5" Type="http://schemas.openxmlformats.org/officeDocument/2006/relationships/image" Target="../media/image55.jpeg"/><Relationship Id="rId4" Type="http://schemas.openxmlformats.org/officeDocument/2006/relationships/image" Target="../media/image54.jpeg"/></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3.emf"/><Relationship Id="rId1" Type="http://schemas.openxmlformats.org/officeDocument/2006/relationships/slideLayout" Target="../slideLayouts/slideLayout4.xml"/><Relationship Id="rId5" Type="http://schemas.openxmlformats.org/officeDocument/2006/relationships/image" Target="../media/image58.jpeg"/><Relationship Id="rId4" Type="http://schemas.openxmlformats.org/officeDocument/2006/relationships/image" Target="../media/image57.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hemeOverride" Target="../theme/themeOverride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Layout" Target="../slideLayouts/slideLayout4.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emf"/><Relationship Id="rId12" Type="http://schemas.openxmlformats.org/officeDocument/2006/relationships/image" Target="../media/image17.emf"/><Relationship Id="rId2" Type="http://schemas.openxmlformats.org/officeDocument/2006/relationships/image" Target="../media/image3.emf"/><Relationship Id="rId1" Type="http://schemas.openxmlformats.org/officeDocument/2006/relationships/slideLayout" Target="../slideLayouts/slideLayout4.xml"/><Relationship Id="rId6" Type="http://schemas.openxmlformats.org/officeDocument/2006/relationships/image" Target="../media/image11.png"/><Relationship Id="rId11" Type="http://schemas.openxmlformats.org/officeDocument/2006/relationships/image" Target="../media/image16.emf"/><Relationship Id="rId5" Type="http://schemas.openxmlformats.org/officeDocument/2006/relationships/image" Target="../media/image10.png"/><Relationship Id="rId10" Type="http://schemas.openxmlformats.org/officeDocument/2006/relationships/image" Target="../media/image15.emf"/><Relationship Id="rId4" Type="http://schemas.openxmlformats.org/officeDocument/2006/relationships/image" Target="../media/image9.png"/><Relationship Id="rId9" Type="http://schemas.openxmlformats.org/officeDocument/2006/relationships/image" Target="../media/image14.emf"/><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emf"/><Relationship Id="rId1" Type="http://schemas.openxmlformats.org/officeDocument/2006/relationships/slideLayout" Target="../slideLayouts/slideLayout4.xml"/><Relationship Id="rId4" Type="http://schemas.openxmlformats.org/officeDocument/2006/relationships/image" Target="../media/image25.emf"/></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emf"/><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9.emf"/><Relationship Id="rId7" Type="http://schemas.openxmlformats.org/officeDocument/2006/relationships/image" Target="../media/image33.emf"/><Relationship Id="rId2" Type="http://schemas.openxmlformats.org/officeDocument/2006/relationships/image" Target="../media/image3.emf"/><Relationship Id="rId1" Type="http://schemas.openxmlformats.org/officeDocument/2006/relationships/slideLayout" Target="../slideLayouts/slideLayout4.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em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p:nvPr>
        </p:nvSpPr>
        <p:spPr>
          <a:xfrm>
            <a:off x="6761747" y="2562061"/>
            <a:ext cx="4704600" cy="1261019"/>
          </a:xfrm>
        </p:spPr>
        <p:txBody>
          <a:bodyPr>
            <a:normAutofit fontScale="90000"/>
          </a:bodyPr>
          <a:lstStyle/>
          <a:p>
            <a:r>
              <a:rPr lang="en-US" altLang="zh-CN" b="0" dirty="0"/>
              <a:t>Microwave Power Source Products Introduction</a:t>
            </a:r>
            <a:endParaRPr lang="zh-CN" altLang="en-US" dirty="0"/>
          </a:p>
        </p:txBody>
      </p:sp>
      <p:pic>
        <p:nvPicPr>
          <p:cNvPr id="3" name="图片 2"/>
          <p:cNvPicPr>
            <a:picLocks noChangeAspect="1"/>
          </p:cNvPicPr>
          <p:nvPr/>
        </p:nvPicPr>
        <p:blipFill>
          <a:blip r:embed="rId3"/>
          <a:stretch>
            <a:fillRect/>
          </a:stretch>
        </p:blipFill>
        <p:spPr>
          <a:xfrm>
            <a:off x="8547648" y="230136"/>
            <a:ext cx="2862971" cy="1172577"/>
          </a:xfrm>
          <a:prstGeom prst="rect">
            <a:avLst/>
          </a:prstGeom>
        </p:spPr>
      </p:pic>
      <p:sp>
        <p:nvSpPr>
          <p:cNvPr id="2" name="文本占位符 6">
            <a:extLst>
              <a:ext uri="{FF2B5EF4-FFF2-40B4-BE49-F238E27FC236}">
                <a16:creationId xmlns:a16="http://schemas.microsoft.com/office/drawing/2014/main" id="{63BE5A6E-6E8D-8930-91E9-576939AF5A7D}"/>
              </a:ext>
            </a:extLst>
          </p:cNvPr>
          <p:cNvSpPr txBox="1">
            <a:spLocks/>
          </p:cNvSpPr>
          <p:nvPr/>
        </p:nvSpPr>
        <p:spPr>
          <a:xfrm>
            <a:off x="7888078" y="4285559"/>
            <a:ext cx="3817447" cy="1432193"/>
          </a:xfrm>
          <a:prstGeom prst="rect">
            <a:avLst/>
          </a:prstGeom>
        </p:spPr>
        <p:txBody>
          <a:bodyPr vert="horz" lIns="91440" tIns="45720" rIns="91440" bIns="45720" rtlCol="0" anchor="ctr">
            <a:no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defRPr sz="15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altLang="zh-CN" sz="1600" dirty="0">
                <a:solidFill>
                  <a:srgbClr val="015978"/>
                </a:solidFill>
                <a:latin typeface="+mj-lt"/>
                <a:ea typeface="+mj-ea"/>
                <a:cs typeface="+mj-cs"/>
              </a:rPr>
              <a:t>Website: www.prodigyEI.com</a:t>
            </a:r>
          </a:p>
          <a:p>
            <a:pPr algn="l"/>
            <a:r>
              <a:rPr lang="en-US" altLang="en-US" sz="1600" dirty="0">
                <a:solidFill>
                  <a:srgbClr val="015978"/>
                </a:solidFill>
                <a:latin typeface="+mj-lt"/>
                <a:ea typeface="+mj-ea"/>
                <a:cs typeface="+mj-cs"/>
              </a:rPr>
              <a:t>Mailbox: Shawn.wang@prodigyEI.com</a:t>
            </a:r>
          </a:p>
          <a:p>
            <a:pPr algn="l"/>
            <a:r>
              <a:rPr lang="en-US" altLang="en-US" sz="1600" dirty="0">
                <a:solidFill>
                  <a:srgbClr val="015978"/>
                </a:solidFill>
                <a:latin typeface="+mj-lt"/>
                <a:ea typeface="+mj-ea"/>
                <a:cs typeface="+mj-cs"/>
              </a:rPr>
              <a:t>Date: 10 September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lvl="0">
              <a:lnSpc>
                <a:spcPct val="150000"/>
              </a:lnSpc>
            </a:pPr>
            <a:r>
              <a:rPr lang="en-US" altLang="zh-CN" sz="1800" dirty="0">
                <a:solidFill>
                  <a:schemeClr val="accent6">
                    <a:lumMod val="75000"/>
                  </a:schemeClr>
                </a:solidFill>
              </a:rPr>
              <a:t>Advantages of Core Technology</a:t>
            </a:r>
          </a:p>
        </p:txBody>
      </p:sp>
      <p:pic>
        <p:nvPicPr>
          <p:cNvPr id="5" name="图片 4"/>
          <p:cNvPicPr>
            <a:picLocks noChangeAspect="1"/>
          </p:cNvPicPr>
          <p:nvPr/>
        </p:nvPicPr>
        <p:blipFill>
          <a:blip r:embed="rId2"/>
          <a:stretch>
            <a:fillRect/>
          </a:stretch>
        </p:blipFill>
        <p:spPr>
          <a:xfrm>
            <a:off x="9666477" y="230137"/>
            <a:ext cx="1744142" cy="714342"/>
          </a:xfrm>
          <a:prstGeom prst="rect">
            <a:avLst/>
          </a:prstGeom>
        </p:spPr>
      </p:pic>
      <p:sp>
        <p:nvSpPr>
          <p:cNvPr id="3" name="Rectangle 2"/>
          <p:cNvSpPr>
            <a:spLocks noChangeArrowheads="1"/>
          </p:cNvSpPr>
          <p:nvPr/>
        </p:nvSpPr>
        <p:spPr bwMode="auto">
          <a:xfrm>
            <a:off x="3254542" y="249655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6" name="文本占位符 5"/>
          <p:cNvSpPr txBox="1"/>
          <p:nvPr/>
        </p:nvSpPr>
        <p:spPr>
          <a:xfrm>
            <a:off x="669924" y="1353472"/>
            <a:ext cx="5216525" cy="530860"/>
          </a:xfrm>
          <a:prstGeom prst="rect">
            <a:avLst/>
          </a:prstGeom>
        </p:spPr>
        <p:txBody>
          <a:bodyPr>
            <a:noAutofit/>
          </a:bodyPr>
          <a:lstStyle>
            <a:defPPr>
              <a:defRPr lang="zh-CN"/>
            </a:defPPr>
            <a:lvl1pPr marL="228600" indent="-228600" defTabSz="914400">
              <a:lnSpc>
                <a:spcPct val="170000"/>
              </a:lnSpc>
              <a:spcBef>
                <a:spcPts val="1000"/>
              </a:spcBef>
              <a:buFont typeface="Wingdings" panose="05000000000000000000" pitchFamily="2" charset="2"/>
              <a:buChar char="u"/>
              <a:defRPr sz="2000"/>
            </a:lvl1pPr>
            <a:lvl2pPr marL="685800" indent="-228600" defTabSz="914400">
              <a:lnSpc>
                <a:spcPct val="90000"/>
              </a:lnSpc>
              <a:spcBef>
                <a:spcPts val="500"/>
              </a:spcBef>
              <a:buFont typeface="Arial" panose="020B0604020202020204" pitchFamily="34" charset="0"/>
              <a:buChar char="•"/>
            </a:lvl2pPr>
            <a:lvl3pPr marL="1143000" indent="-228600" defTabSz="914400">
              <a:lnSpc>
                <a:spcPct val="90000"/>
              </a:lnSpc>
              <a:spcBef>
                <a:spcPts val="500"/>
              </a:spcBef>
              <a:buFont typeface="Arial" panose="020B0604020202020204" pitchFamily="34" charset="0"/>
              <a:buChar char="•"/>
              <a:defRPr sz="1600"/>
            </a:lvl3pPr>
            <a:lvl4pPr marL="1600200" indent="-228600" defTabSz="914400">
              <a:lnSpc>
                <a:spcPct val="90000"/>
              </a:lnSpc>
              <a:spcBef>
                <a:spcPts val="500"/>
              </a:spcBef>
              <a:buFont typeface="Arial" panose="020B0604020202020204" pitchFamily="34" charset="0"/>
              <a:buChar char="•"/>
              <a:defRPr sz="1400"/>
            </a:lvl4pPr>
            <a:lvl5pPr marL="2057400" indent="-228600" defTabSz="914400">
              <a:lnSpc>
                <a:spcPct val="90000"/>
              </a:lnSpc>
              <a:spcBef>
                <a:spcPts val="500"/>
              </a:spcBef>
              <a:buFont typeface="Arial" panose="020B0604020202020204" pitchFamily="34" charset="0"/>
              <a:buChar char="•"/>
              <a:defRPr sz="14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US" altLang="zh-CN" sz="1600" b="1" dirty="0"/>
              <a:t> </a:t>
            </a:r>
            <a:r>
              <a:rPr lang="en-US" altLang="zh-CN" sz="1800" b="1" dirty="0"/>
              <a:t>Spatial waveguide combining techonology</a:t>
            </a:r>
          </a:p>
          <a:p>
            <a:endParaRPr lang="en-US" altLang="zh-CN" sz="1600" dirty="0"/>
          </a:p>
          <a:p>
            <a:endParaRPr lang="en-US" altLang="zh-CN" sz="1200" dirty="0"/>
          </a:p>
        </p:txBody>
      </p:sp>
      <p:sp>
        <p:nvSpPr>
          <p:cNvPr id="7" name="文本框 6"/>
          <p:cNvSpPr txBox="1"/>
          <p:nvPr/>
        </p:nvSpPr>
        <p:spPr>
          <a:xfrm>
            <a:off x="946842" y="2220550"/>
            <a:ext cx="6392277" cy="2891790"/>
          </a:xfrm>
          <a:prstGeom prst="rect">
            <a:avLst/>
          </a:prstGeom>
          <a:noFill/>
        </p:spPr>
        <p:txBody>
          <a:bodyPr wrap="square">
            <a:spAutoFit/>
          </a:bodyPr>
          <a:lstStyle>
            <a:defPPr>
              <a:defRPr lang="zh-CN"/>
            </a:defPPr>
            <a:lvl1pPr>
              <a:defRPr sz="1200"/>
            </a:lvl1pPr>
          </a:lstStyle>
          <a:p>
            <a:r>
              <a:rPr lang="en-US" altLang="zh-CN" sz="1400" dirty="0"/>
              <a:t>Waveguide spatial power combining technology exhibits key technical advantages, including high power capacity, low insertion loss (with high combined efficiency), and strong anti-interference capability.</a:t>
            </a:r>
          </a:p>
          <a:p>
            <a:br>
              <a:rPr lang="en-US" altLang="zh-CN" sz="1400" dirty="0"/>
            </a:br>
            <a:r>
              <a:rPr lang="en-US" altLang="zh-CN" sz="1400" dirty="0"/>
              <a:t>The 18GHz 2.4KW microwave power source enables power combining and output by integrating 16 200W power modules via a multi-stage waveguide spatial power combining network.</a:t>
            </a:r>
          </a:p>
          <a:p>
            <a:br>
              <a:rPr lang="en-US" altLang="zh-CN" sz="1400" dirty="0"/>
            </a:br>
            <a:r>
              <a:rPr lang="en-US" altLang="zh-CN" sz="1400" dirty="0"/>
              <a:t>By leveraging advanced microwave transmission simulation technology, the structural design of the waveguide combining cavity has been optimized appropriately. Consequently, its comprehensive actual insertion loss is controlled within 0.8dB, and the power amplifier’s output power exceeds 2400W.</a:t>
            </a:r>
          </a:p>
        </p:txBody>
      </p:sp>
      <p:grpSp>
        <p:nvGrpSpPr>
          <p:cNvPr id="20" name="组合 19"/>
          <p:cNvGrpSpPr/>
          <p:nvPr/>
        </p:nvGrpSpPr>
        <p:grpSpPr>
          <a:xfrm>
            <a:off x="7019629" y="1994053"/>
            <a:ext cx="4700154" cy="3325642"/>
            <a:chOff x="1271847" y="1238848"/>
            <a:chExt cx="8302066" cy="5874212"/>
          </a:xfrm>
        </p:grpSpPr>
        <p:pic>
          <p:nvPicPr>
            <p:cNvPr id="21" name="图片 20"/>
            <p:cNvPicPr>
              <a:picLocks noChangeAspect="1"/>
            </p:cNvPicPr>
            <p:nvPr/>
          </p:nvPicPr>
          <p:blipFill>
            <a:blip r:embed="rId3"/>
            <a:stretch>
              <a:fillRect/>
            </a:stretch>
          </p:blipFill>
          <p:spPr>
            <a:xfrm>
              <a:off x="1271847" y="4213076"/>
              <a:ext cx="8302066" cy="2899984"/>
            </a:xfrm>
            <a:prstGeom prst="rect">
              <a:avLst/>
            </a:prstGeom>
          </p:spPr>
        </p:pic>
        <p:pic>
          <p:nvPicPr>
            <p:cNvPr id="22" name="图片 21"/>
            <p:cNvPicPr>
              <a:picLocks noChangeAspect="1"/>
            </p:cNvPicPr>
            <p:nvPr/>
          </p:nvPicPr>
          <p:blipFill>
            <a:blip r:embed="rId4"/>
            <a:stretch>
              <a:fillRect/>
            </a:stretch>
          </p:blipFill>
          <p:spPr>
            <a:xfrm>
              <a:off x="1271847" y="1238848"/>
              <a:ext cx="3965390" cy="2933795"/>
            </a:xfrm>
            <a:prstGeom prst="rect">
              <a:avLst/>
            </a:prstGeom>
          </p:spPr>
        </p:pic>
        <p:pic>
          <p:nvPicPr>
            <p:cNvPr id="23" name="图片 22"/>
            <p:cNvPicPr>
              <a:picLocks noChangeAspect="1"/>
            </p:cNvPicPr>
            <p:nvPr/>
          </p:nvPicPr>
          <p:blipFill>
            <a:blip r:embed="rId5"/>
            <a:stretch>
              <a:fillRect/>
            </a:stretch>
          </p:blipFill>
          <p:spPr>
            <a:xfrm>
              <a:off x="5323975" y="1238850"/>
              <a:ext cx="4249938" cy="2933793"/>
            </a:xfrm>
            <a:prstGeom prst="rect">
              <a:avLst/>
            </a:prstGeom>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75DE0D-CF3B-3677-6F6C-215062E38CCD}"/>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04978121-2E15-D904-CEC0-711298B04B0B}"/>
              </a:ext>
            </a:extLst>
          </p:cNvPr>
          <p:cNvSpPr>
            <a:spLocks noGrp="1"/>
          </p:cNvSpPr>
          <p:nvPr>
            <p:ph type="title"/>
          </p:nvPr>
        </p:nvSpPr>
        <p:spPr/>
        <p:txBody>
          <a:bodyPr>
            <a:normAutofit/>
          </a:bodyPr>
          <a:lstStyle/>
          <a:p>
            <a:pPr lvl="0">
              <a:lnSpc>
                <a:spcPct val="150000"/>
              </a:lnSpc>
            </a:pPr>
            <a:r>
              <a:rPr lang="en-US" altLang="zh-CN" sz="1800" dirty="0">
                <a:solidFill>
                  <a:schemeClr val="accent6">
                    <a:lumMod val="75000"/>
                  </a:schemeClr>
                </a:solidFill>
              </a:rPr>
              <a:t>Advantages of Core Technology</a:t>
            </a:r>
          </a:p>
        </p:txBody>
      </p:sp>
      <p:sp>
        <p:nvSpPr>
          <p:cNvPr id="4" name="灯片编号占位符 3">
            <a:extLst>
              <a:ext uri="{FF2B5EF4-FFF2-40B4-BE49-F238E27FC236}">
                <a16:creationId xmlns:a16="http://schemas.microsoft.com/office/drawing/2014/main" id="{53E160AF-06B5-6801-EC9E-9B65E1E4A89E}"/>
              </a:ext>
            </a:extLst>
          </p:cNvPr>
          <p:cNvSpPr>
            <a:spLocks noGrp="1"/>
          </p:cNvSpPr>
          <p:nvPr>
            <p:ph type="sldNum" sz="quarter" idx="12"/>
          </p:nvPr>
        </p:nvSpPr>
        <p:spPr/>
        <p:txBody>
          <a:bodyPr/>
          <a:lstStyle/>
          <a:p>
            <a:fld id="{5DD3DB80-B894-403A-B48E-6FDC1A72010E}" type="slidenum">
              <a:rPr lang="zh-CN" altLang="en-US" smtClean="0"/>
              <a:t>11</a:t>
            </a:fld>
            <a:endParaRPr lang="zh-CN" altLang="en-US"/>
          </a:p>
        </p:txBody>
      </p:sp>
      <p:pic>
        <p:nvPicPr>
          <p:cNvPr id="5" name="图片 4">
            <a:extLst>
              <a:ext uri="{FF2B5EF4-FFF2-40B4-BE49-F238E27FC236}">
                <a16:creationId xmlns:a16="http://schemas.microsoft.com/office/drawing/2014/main" id="{4DAD189E-56AB-AD4A-68BC-C5ED90FFEEF8}"/>
              </a:ext>
            </a:extLst>
          </p:cNvPr>
          <p:cNvPicPr>
            <a:picLocks noChangeAspect="1"/>
          </p:cNvPicPr>
          <p:nvPr/>
        </p:nvPicPr>
        <p:blipFill>
          <a:blip r:embed="rId2"/>
          <a:stretch>
            <a:fillRect/>
          </a:stretch>
        </p:blipFill>
        <p:spPr>
          <a:xfrm>
            <a:off x="9666477" y="230137"/>
            <a:ext cx="1744142" cy="714342"/>
          </a:xfrm>
          <a:prstGeom prst="rect">
            <a:avLst/>
          </a:prstGeom>
        </p:spPr>
      </p:pic>
      <p:sp>
        <p:nvSpPr>
          <p:cNvPr id="3" name="Rectangle 2">
            <a:extLst>
              <a:ext uri="{FF2B5EF4-FFF2-40B4-BE49-F238E27FC236}">
                <a16:creationId xmlns:a16="http://schemas.microsoft.com/office/drawing/2014/main" id="{1A7ABE2B-FF87-F129-53EC-A65909AD4A16}"/>
              </a:ext>
            </a:extLst>
          </p:cNvPr>
          <p:cNvSpPr>
            <a:spLocks noChangeArrowheads="1"/>
          </p:cNvSpPr>
          <p:nvPr/>
        </p:nvSpPr>
        <p:spPr bwMode="auto">
          <a:xfrm>
            <a:off x="3254542" y="249655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4" name="文本占位符 5">
            <a:extLst>
              <a:ext uri="{FF2B5EF4-FFF2-40B4-BE49-F238E27FC236}">
                <a16:creationId xmlns:a16="http://schemas.microsoft.com/office/drawing/2014/main" id="{16F0CAD8-00F5-F726-622D-B6F1728FF90F}"/>
              </a:ext>
            </a:extLst>
          </p:cNvPr>
          <p:cNvSpPr txBox="1"/>
          <p:nvPr/>
        </p:nvSpPr>
        <p:spPr>
          <a:xfrm>
            <a:off x="669924" y="1704763"/>
            <a:ext cx="6164580" cy="530860"/>
          </a:xfrm>
          <a:prstGeom prst="rect">
            <a:avLst/>
          </a:prstGeom>
        </p:spPr>
        <p:txBody>
          <a:bodyPr>
            <a:noAutofit/>
          </a:bodyPr>
          <a:lstStyle>
            <a:defPPr>
              <a:defRPr lang="zh-CN"/>
            </a:defPPr>
            <a:lvl1pPr marL="228600" indent="-228600" defTabSz="914400">
              <a:lnSpc>
                <a:spcPct val="170000"/>
              </a:lnSpc>
              <a:spcBef>
                <a:spcPts val="1000"/>
              </a:spcBef>
              <a:buFont typeface="Wingdings" panose="05000000000000000000" pitchFamily="2" charset="2"/>
              <a:buChar char="u"/>
              <a:defRPr b="1"/>
            </a:lvl1pPr>
            <a:lvl2pPr marL="685800" indent="-228600" defTabSz="914400">
              <a:lnSpc>
                <a:spcPct val="90000"/>
              </a:lnSpc>
              <a:spcBef>
                <a:spcPts val="500"/>
              </a:spcBef>
              <a:buFont typeface="Arial" panose="020B0604020202020204" pitchFamily="34" charset="0"/>
              <a:buChar char="•"/>
            </a:lvl2pPr>
            <a:lvl3pPr marL="1143000" indent="-228600" defTabSz="914400">
              <a:lnSpc>
                <a:spcPct val="90000"/>
              </a:lnSpc>
              <a:spcBef>
                <a:spcPts val="500"/>
              </a:spcBef>
              <a:buFont typeface="Arial" panose="020B0604020202020204" pitchFamily="34" charset="0"/>
              <a:buChar char="•"/>
              <a:defRPr sz="1600"/>
            </a:lvl3pPr>
            <a:lvl4pPr marL="1600200" indent="-228600" defTabSz="914400">
              <a:lnSpc>
                <a:spcPct val="90000"/>
              </a:lnSpc>
              <a:spcBef>
                <a:spcPts val="500"/>
              </a:spcBef>
              <a:buFont typeface="Arial" panose="020B0604020202020204" pitchFamily="34" charset="0"/>
              <a:buChar char="•"/>
              <a:defRPr sz="1400"/>
            </a:lvl4pPr>
            <a:lvl5pPr marL="2057400" indent="-228600" defTabSz="914400">
              <a:lnSpc>
                <a:spcPct val="90000"/>
              </a:lnSpc>
              <a:spcBef>
                <a:spcPts val="500"/>
              </a:spcBef>
              <a:buFont typeface="Arial" panose="020B0604020202020204" pitchFamily="34" charset="0"/>
              <a:buChar char="•"/>
              <a:defRPr sz="14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US" altLang="zh-CN" sz="1700" dirty="0"/>
              <a:t> GaN MMIC chips in 200W </a:t>
            </a:r>
            <a:r>
              <a:rPr lang="en-US" altLang="zh-CN" sz="1700" dirty="0" err="1"/>
              <a:t>GaN</a:t>
            </a:r>
            <a:r>
              <a:rPr lang="en-US" altLang="zh-CN" sz="1700" dirty="0"/>
              <a:t> Power Module</a:t>
            </a:r>
          </a:p>
          <a:p>
            <a:endParaRPr lang="en-US" altLang="zh-CN" sz="1700" dirty="0"/>
          </a:p>
        </p:txBody>
      </p:sp>
      <p:sp>
        <p:nvSpPr>
          <p:cNvPr id="15" name="文本框 14">
            <a:extLst>
              <a:ext uri="{FF2B5EF4-FFF2-40B4-BE49-F238E27FC236}">
                <a16:creationId xmlns:a16="http://schemas.microsoft.com/office/drawing/2014/main" id="{083039BE-FDC9-888B-46D5-56E84BB8B358}"/>
              </a:ext>
            </a:extLst>
          </p:cNvPr>
          <p:cNvSpPr txBox="1"/>
          <p:nvPr/>
        </p:nvSpPr>
        <p:spPr>
          <a:xfrm>
            <a:off x="882930" y="2751823"/>
            <a:ext cx="6186911" cy="1599565"/>
          </a:xfrm>
          <a:prstGeom prst="rect">
            <a:avLst/>
          </a:prstGeom>
          <a:noFill/>
        </p:spPr>
        <p:txBody>
          <a:bodyPr wrap="square" rtlCol="0" anchor="t">
            <a:spAutoFit/>
          </a:bodyPr>
          <a:lstStyle/>
          <a:p>
            <a:pPr algn="just"/>
            <a:r>
              <a:rPr lang="en-US" altLang="zh-CN" sz="1400" dirty="0">
                <a:sym typeface="+mn-ea"/>
              </a:rPr>
              <a:t>The 18GHz 200W power amplifier module employs four basic power amplifier sub-modules packaged with 50W </a:t>
            </a:r>
            <a:r>
              <a:rPr lang="en-US" altLang="zh-CN" sz="1400" dirty="0" err="1">
                <a:sym typeface="+mn-ea"/>
              </a:rPr>
              <a:t>GaN</a:t>
            </a:r>
            <a:r>
              <a:rPr lang="en-US" altLang="zh-CN" sz="1400" dirty="0">
                <a:sym typeface="+mn-ea"/>
              </a:rPr>
              <a:t> MMIC chips, and achieves 200W power output through the waveguide spatial power combining technology.</a:t>
            </a:r>
          </a:p>
          <a:p>
            <a:pPr algn="just"/>
            <a:endParaRPr lang="en-US" altLang="zh-CN" sz="1400" dirty="0"/>
          </a:p>
          <a:p>
            <a:pPr algn="just"/>
            <a:r>
              <a:rPr lang="en-US" altLang="zh-CN" sz="1400" dirty="0">
                <a:sym typeface="+mn-ea"/>
              </a:rPr>
              <a:t>The operating efficiency of the power module is ≥37.2%.</a:t>
            </a:r>
            <a:endParaRPr lang="zh-CN" altLang="en-US" sz="1400" dirty="0"/>
          </a:p>
          <a:p>
            <a:pPr algn="just"/>
            <a:endParaRPr lang="en-US" altLang="zh-CN" sz="1400" dirty="0"/>
          </a:p>
        </p:txBody>
      </p:sp>
      <p:grpSp>
        <p:nvGrpSpPr>
          <p:cNvPr id="30" name="组合 29">
            <a:extLst>
              <a:ext uri="{FF2B5EF4-FFF2-40B4-BE49-F238E27FC236}">
                <a16:creationId xmlns:a16="http://schemas.microsoft.com/office/drawing/2014/main" id="{FEA45A3E-D274-43C9-D316-ED01EAAD2580}"/>
              </a:ext>
            </a:extLst>
          </p:cNvPr>
          <p:cNvGrpSpPr/>
          <p:nvPr/>
        </p:nvGrpSpPr>
        <p:grpSpPr>
          <a:xfrm>
            <a:off x="9112457" y="1414227"/>
            <a:ext cx="2573839" cy="2164651"/>
            <a:chOff x="7215244" y="4770746"/>
            <a:chExt cx="1340944" cy="1127761"/>
          </a:xfrm>
        </p:grpSpPr>
        <p:pic>
          <p:nvPicPr>
            <p:cNvPr id="25" name="图片 1">
              <a:extLst>
                <a:ext uri="{FF2B5EF4-FFF2-40B4-BE49-F238E27FC236}">
                  <a16:creationId xmlns:a16="http://schemas.microsoft.com/office/drawing/2014/main" id="{888013B8-384A-14AC-785D-83EF257F7A84}"/>
                </a:ext>
              </a:extLst>
            </p:cNvPr>
            <p:cNvPicPr>
              <a:picLocks noChangeAspect="1"/>
            </p:cNvPicPr>
            <p:nvPr/>
          </p:nvPicPr>
          <p:blipFill>
            <a:blip r:embed="rId3" cstate="print">
              <a:extLst>
                <a:ext uri="{28A0092B-C50C-407E-A947-70E740481C1C}">
                  <a14:useLocalDpi xmlns:a14="http://schemas.microsoft.com/office/drawing/2010/main" val="0"/>
                </a:ext>
              </a:extLst>
            </a:blip>
            <a:srcRect l="32870" t="29066" r="30449" b="38103"/>
            <a:stretch>
              <a:fillRect/>
            </a:stretch>
          </p:blipFill>
          <p:spPr bwMode="auto">
            <a:xfrm>
              <a:off x="7588291" y="4770746"/>
              <a:ext cx="603539" cy="69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文本框 25">
              <a:extLst>
                <a:ext uri="{FF2B5EF4-FFF2-40B4-BE49-F238E27FC236}">
                  <a16:creationId xmlns:a16="http://schemas.microsoft.com/office/drawing/2014/main" id="{12833C75-B6A6-FD68-F7D3-AD697D23F218}"/>
                </a:ext>
              </a:extLst>
            </p:cNvPr>
            <p:cNvSpPr txBox="1"/>
            <p:nvPr/>
          </p:nvSpPr>
          <p:spPr>
            <a:xfrm>
              <a:off x="7215244" y="5467620"/>
              <a:ext cx="1340944" cy="430887"/>
            </a:xfrm>
            <a:prstGeom prst="rect">
              <a:avLst/>
            </a:prstGeom>
            <a:noFill/>
          </p:spPr>
          <p:txBody>
            <a:bodyPr wrap="square">
              <a:spAutoFit/>
            </a:bodyPr>
            <a:lstStyle>
              <a:defPPr>
                <a:defRPr lang="zh-CN"/>
              </a:defPPr>
              <a:lvl1pPr algn="just">
                <a:defRPr sz="1100"/>
              </a:lvl1pPr>
            </a:lstStyle>
            <a:p>
              <a:pPr algn="ctr"/>
              <a:r>
                <a:rPr lang="en-US" altLang="zh-CN" b="1" dirty="0"/>
                <a:t>18GHz 50W</a:t>
              </a:r>
            </a:p>
            <a:p>
              <a:pPr algn="ctr"/>
              <a:r>
                <a:rPr lang="en-US" altLang="zh-CN" b="1" dirty="0"/>
                <a:t> </a:t>
              </a:r>
              <a:r>
                <a:rPr lang="en-US" altLang="zh-CN" b="1" dirty="0" err="1"/>
                <a:t>GaN</a:t>
              </a:r>
              <a:r>
                <a:rPr lang="en-US" altLang="zh-CN" b="1" dirty="0"/>
                <a:t> Power Unit</a:t>
              </a:r>
            </a:p>
          </p:txBody>
        </p:sp>
      </p:grpSp>
      <p:grpSp>
        <p:nvGrpSpPr>
          <p:cNvPr id="31" name="组合 30">
            <a:extLst>
              <a:ext uri="{FF2B5EF4-FFF2-40B4-BE49-F238E27FC236}">
                <a16:creationId xmlns:a16="http://schemas.microsoft.com/office/drawing/2014/main" id="{B4A19835-51B5-12FA-D3E8-38FE9E3CE017}"/>
              </a:ext>
            </a:extLst>
          </p:cNvPr>
          <p:cNvGrpSpPr/>
          <p:nvPr/>
        </p:nvGrpSpPr>
        <p:grpSpPr>
          <a:xfrm>
            <a:off x="7383423" y="1760267"/>
            <a:ext cx="1867494" cy="1839165"/>
            <a:chOff x="6148536" y="4926119"/>
            <a:chExt cx="972945" cy="958186"/>
          </a:xfrm>
        </p:grpSpPr>
        <p:pic>
          <p:nvPicPr>
            <p:cNvPr id="28" name="图片 27">
              <a:extLst>
                <a:ext uri="{FF2B5EF4-FFF2-40B4-BE49-F238E27FC236}">
                  <a16:creationId xmlns:a16="http://schemas.microsoft.com/office/drawing/2014/main" id="{65A99470-6A1D-2B8A-CFB6-3453C3259A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3739" y="4926119"/>
              <a:ext cx="822539" cy="521196"/>
            </a:xfrm>
            <a:prstGeom prst="rect">
              <a:avLst/>
            </a:prstGeom>
          </p:spPr>
        </p:pic>
        <p:sp>
          <p:nvSpPr>
            <p:cNvPr id="29" name="文本框 28">
              <a:extLst>
                <a:ext uri="{FF2B5EF4-FFF2-40B4-BE49-F238E27FC236}">
                  <a16:creationId xmlns:a16="http://schemas.microsoft.com/office/drawing/2014/main" id="{78EBAC51-20EC-DFEA-77AB-C86D0FF7F040}"/>
                </a:ext>
              </a:extLst>
            </p:cNvPr>
            <p:cNvSpPr txBox="1"/>
            <p:nvPr/>
          </p:nvSpPr>
          <p:spPr>
            <a:xfrm>
              <a:off x="6148536" y="5453418"/>
              <a:ext cx="972945" cy="430887"/>
            </a:xfrm>
            <a:prstGeom prst="rect">
              <a:avLst/>
            </a:prstGeom>
            <a:noFill/>
          </p:spPr>
          <p:txBody>
            <a:bodyPr wrap="square">
              <a:spAutoFit/>
            </a:bodyPr>
            <a:lstStyle>
              <a:defPPr>
                <a:defRPr lang="zh-CN"/>
              </a:defPPr>
              <a:lvl1pPr algn="ctr">
                <a:defRPr sz="1100" b="1"/>
              </a:lvl1pPr>
            </a:lstStyle>
            <a:p>
              <a:r>
                <a:rPr lang="en-US" altLang="zh-CN" dirty="0"/>
                <a:t>18GHz 50W </a:t>
              </a:r>
              <a:r>
                <a:rPr lang="en-US" altLang="zh-CN" dirty="0" err="1"/>
                <a:t>GaN</a:t>
              </a:r>
              <a:r>
                <a:rPr lang="en-US" altLang="zh-CN" dirty="0"/>
                <a:t> MMIC</a:t>
              </a:r>
            </a:p>
          </p:txBody>
        </p:sp>
      </p:grpSp>
      <p:grpSp>
        <p:nvGrpSpPr>
          <p:cNvPr id="32" name="组合 31">
            <a:extLst>
              <a:ext uri="{FF2B5EF4-FFF2-40B4-BE49-F238E27FC236}">
                <a16:creationId xmlns:a16="http://schemas.microsoft.com/office/drawing/2014/main" id="{88FAEDEF-2AB9-2C82-8C4B-C76DE2880523}"/>
              </a:ext>
            </a:extLst>
          </p:cNvPr>
          <p:cNvGrpSpPr/>
          <p:nvPr/>
        </p:nvGrpSpPr>
        <p:grpSpPr>
          <a:xfrm>
            <a:off x="7383423" y="3666402"/>
            <a:ext cx="4512981" cy="2339240"/>
            <a:chOff x="7178448" y="3929918"/>
            <a:chExt cx="5127993" cy="2658023"/>
          </a:xfrm>
        </p:grpSpPr>
        <p:pic>
          <p:nvPicPr>
            <p:cNvPr id="33" name="图片 32">
              <a:extLst>
                <a:ext uri="{FF2B5EF4-FFF2-40B4-BE49-F238E27FC236}">
                  <a16:creationId xmlns:a16="http://schemas.microsoft.com/office/drawing/2014/main" id="{43DF31B3-80DF-4C8B-77A8-39CD6FB618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6327" y="4036222"/>
              <a:ext cx="3160114" cy="2307431"/>
            </a:xfrm>
            <a:prstGeom prst="rect">
              <a:avLst/>
            </a:prstGeom>
          </p:spPr>
        </p:pic>
        <p:sp>
          <p:nvSpPr>
            <p:cNvPr id="34" name="文本框 33">
              <a:extLst>
                <a:ext uri="{FF2B5EF4-FFF2-40B4-BE49-F238E27FC236}">
                  <a16:creationId xmlns:a16="http://schemas.microsoft.com/office/drawing/2014/main" id="{1C430C82-4AED-A57C-138D-0F5DA351DA7C}"/>
                </a:ext>
              </a:extLst>
            </p:cNvPr>
            <p:cNvSpPr txBox="1"/>
            <p:nvPr/>
          </p:nvSpPr>
          <p:spPr>
            <a:xfrm>
              <a:off x="7342465" y="6326332"/>
              <a:ext cx="4781206" cy="261609"/>
            </a:xfrm>
            <a:prstGeom prst="rect">
              <a:avLst/>
            </a:prstGeom>
            <a:noFill/>
          </p:spPr>
          <p:txBody>
            <a:bodyPr wrap="square">
              <a:spAutoFit/>
            </a:bodyPr>
            <a:lstStyle>
              <a:defPPr>
                <a:defRPr lang="zh-CN"/>
              </a:defPPr>
              <a:lvl1pPr algn="just">
                <a:defRPr sz="1100"/>
              </a:lvl1pPr>
            </a:lstStyle>
            <a:p>
              <a:pPr algn="ctr"/>
              <a:r>
                <a:rPr lang="en-US" altLang="zh-CN" b="1" dirty="0"/>
                <a:t>18GHz 200W </a:t>
              </a:r>
              <a:r>
                <a:rPr lang="en-US" altLang="zh-CN" b="1" dirty="0" err="1"/>
                <a:t>GaN</a:t>
              </a:r>
              <a:r>
                <a:rPr lang="en-US" altLang="zh-CN" b="1" dirty="0"/>
                <a:t> Power Module</a:t>
              </a:r>
            </a:p>
          </p:txBody>
        </p:sp>
        <p:pic>
          <p:nvPicPr>
            <p:cNvPr id="36" name="图片 35">
              <a:extLst>
                <a:ext uri="{FF2B5EF4-FFF2-40B4-BE49-F238E27FC236}">
                  <a16:creationId xmlns:a16="http://schemas.microsoft.com/office/drawing/2014/main" id="{04D3E5C8-B908-942A-B96F-974D03EDC7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78448" y="3929918"/>
              <a:ext cx="2365291" cy="2391202"/>
            </a:xfrm>
            <a:prstGeom prst="rect">
              <a:avLst/>
            </a:prstGeom>
          </p:spPr>
        </p:pic>
      </p:grpSp>
    </p:spTree>
    <p:extLst>
      <p:ext uri="{BB962C8B-B14F-4D97-AF65-F5344CB8AC3E}">
        <p14:creationId xmlns:p14="http://schemas.microsoft.com/office/powerpoint/2010/main" val="27631901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lvl="0">
              <a:lnSpc>
                <a:spcPct val="150000"/>
              </a:lnSpc>
            </a:pPr>
            <a:r>
              <a:rPr lang="en-US" altLang="zh-CN" sz="1800" dirty="0">
                <a:solidFill>
                  <a:schemeClr val="accent6">
                    <a:lumMod val="75000"/>
                  </a:schemeClr>
                </a:solidFill>
              </a:rPr>
              <a:t>Advantages of Core Technology</a:t>
            </a:r>
          </a:p>
        </p:txBody>
      </p:sp>
      <p:pic>
        <p:nvPicPr>
          <p:cNvPr id="5" name="图片 4"/>
          <p:cNvPicPr>
            <a:picLocks noChangeAspect="1"/>
          </p:cNvPicPr>
          <p:nvPr/>
        </p:nvPicPr>
        <p:blipFill>
          <a:blip r:embed="rId3"/>
          <a:stretch>
            <a:fillRect/>
          </a:stretch>
        </p:blipFill>
        <p:spPr>
          <a:xfrm>
            <a:off x="9666477" y="230137"/>
            <a:ext cx="1744142" cy="714342"/>
          </a:xfrm>
          <a:prstGeom prst="rect">
            <a:avLst/>
          </a:prstGeom>
        </p:spPr>
      </p:pic>
      <p:sp>
        <p:nvSpPr>
          <p:cNvPr id="8" name="文本占位符 5"/>
          <p:cNvSpPr txBox="1"/>
          <p:nvPr/>
        </p:nvSpPr>
        <p:spPr>
          <a:xfrm>
            <a:off x="669924" y="1861334"/>
            <a:ext cx="4373815" cy="530731"/>
          </a:xfrm>
          <a:prstGeom prst="rect">
            <a:avLst/>
          </a:prstGeom>
        </p:spPr>
        <p:txBody>
          <a:bodyPr>
            <a:normAutofit fontScale="92500" lnSpcReduction="10000"/>
          </a:bodyPr>
          <a:lstStyle>
            <a:defPPr>
              <a:defRPr lang="zh-CN"/>
            </a:defPPr>
            <a:lvl1pPr marL="228600" indent="-228600" defTabSz="914400">
              <a:lnSpc>
                <a:spcPct val="170000"/>
              </a:lnSpc>
              <a:spcBef>
                <a:spcPts val="1000"/>
              </a:spcBef>
              <a:buFont typeface="Wingdings" panose="05000000000000000000" pitchFamily="2" charset="2"/>
              <a:buChar char="u"/>
              <a:defRPr b="1"/>
            </a:lvl1pPr>
            <a:lvl2pPr marL="685800" indent="-228600" defTabSz="914400">
              <a:lnSpc>
                <a:spcPct val="90000"/>
              </a:lnSpc>
              <a:spcBef>
                <a:spcPts val="500"/>
              </a:spcBef>
              <a:buFont typeface="Arial" panose="020B0604020202020204" pitchFamily="34" charset="0"/>
              <a:buChar char="•"/>
            </a:lvl2pPr>
            <a:lvl3pPr marL="1143000" indent="-228600" defTabSz="914400">
              <a:lnSpc>
                <a:spcPct val="90000"/>
              </a:lnSpc>
              <a:spcBef>
                <a:spcPts val="500"/>
              </a:spcBef>
              <a:buFont typeface="Arial" panose="020B0604020202020204" pitchFamily="34" charset="0"/>
              <a:buChar char="•"/>
              <a:defRPr sz="1600"/>
            </a:lvl3pPr>
            <a:lvl4pPr marL="1600200" indent="-228600" defTabSz="914400">
              <a:lnSpc>
                <a:spcPct val="90000"/>
              </a:lnSpc>
              <a:spcBef>
                <a:spcPts val="500"/>
              </a:spcBef>
              <a:buFont typeface="Arial" panose="020B0604020202020204" pitchFamily="34" charset="0"/>
              <a:buChar char="•"/>
              <a:defRPr sz="1400"/>
            </a:lvl4pPr>
            <a:lvl5pPr marL="2057400" indent="-228600" defTabSz="914400">
              <a:lnSpc>
                <a:spcPct val="90000"/>
              </a:lnSpc>
              <a:spcBef>
                <a:spcPts val="500"/>
              </a:spcBef>
              <a:buFont typeface="Arial" panose="020B0604020202020204" pitchFamily="34" charset="0"/>
              <a:buChar char="•"/>
              <a:defRPr sz="14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US" altLang="zh-CN" dirty="0"/>
              <a:t> Distributed Waveguide isolators</a:t>
            </a:r>
          </a:p>
          <a:p>
            <a:endParaRPr lang="en-US" altLang="zh-CN" dirty="0"/>
          </a:p>
        </p:txBody>
      </p:sp>
      <p:sp>
        <p:nvSpPr>
          <p:cNvPr id="3" name="Rectangle 2"/>
          <p:cNvSpPr>
            <a:spLocks noChangeArrowheads="1"/>
          </p:cNvSpPr>
          <p:nvPr/>
        </p:nvSpPr>
        <p:spPr bwMode="auto">
          <a:xfrm>
            <a:off x="3254542" y="249655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7" name="文本框 6"/>
          <p:cNvSpPr txBox="1"/>
          <p:nvPr/>
        </p:nvSpPr>
        <p:spPr>
          <a:xfrm>
            <a:off x="948385" y="2412561"/>
            <a:ext cx="5161546" cy="2030095"/>
          </a:xfrm>
          <a:prstGeom prst="rect">
            <a:avLst/>
          </a:prstGeom>
          <a:noFill/>
        </p:spPr>
        <p:txBody>
          <a:bodyPr wrap="square">
            <a:spAutoFit/>
          </a:bodyPr>
          <a:lstStyle>
            <a:defPPr>
              <a:defRPr lang="zh-CN"/>
            </a:defPPr>
            <a:lvl1pPr>
              <a:defRPr sz="1200"/>
            </a:lvl1pPr>
          </a:lstStyle>
          <a:p>
            <a:pPr algn="just"/>
            <a:r>
              <a:rPr lang="en-US" altLang="zh-CN" sz="1400" dirty="0"/>
              <a:t>The waveguide isolators are  functional modules specifically added to protect core power components, which addresses the issue of high reflected power caused by load mismatch when power sources are applied in heavy ion accelerator systems.</a:t>
            </a:r>
          </a:p>
          <a:p>
            <a:pPr algn="just"/>
            <a:endParaRPr lang="en-US" altLang="zh-CN" sz="1400" dirty="0"/>
          </a:p>
          <a:p>
            <a:pPr algn="just"/>
            <a:r>
              <a:rPr lang="en-US" altLang="zh-CN" sz="1400" dirty="0"/>
              <a:t>Adopting a distributed isolator design offers distinct advantages of low heat generation, low loss, and high isolation. the reflected power tolerance for CW is more than 300W, and that for pulsed wave more than 2400W.</a:t>
            </a:r>
            <a:endParaRPr lang="zh-CN" altLang="en-US" sz="1400" dirty="0"/>
          </a:p>
        </p:txBody>
      </p:sp>
      <p:grpSp>
        <p:nvGrpSpPr>
          <p:cNvPr id="37" name="组合 36"/>
          <p:cNvGrpSpPr/>
          <p:nvPr/>
        </p:nvGrpSpPr>
        <p:grpSpPr>
          <a:xfrm>
            <a:off x="6937531" y="1861334"/>
            <a:ext cx="4915534" cy="2678312"/>
            <a:chOff x="6757005" y="1297851"/>
            <a:chExt cx="4966999" cy="2706354"/>
          </a:xfrm>
        </p:grpSpPr>
        <p:grpSp>
          <p:nvGrpSpPr>
            <p:cNvPr id="36" name="组合 35"/>
            <p:cNvGrpSpPr/>
            <p:nvPr/>
          </p:nvGrpSpPr>
          <p:grpSpPr>
            <a:xfrm>
              <a:off x="6757005" y="1297851"/>
              <a:ext cx="4966999" cy="2706354"/>
              <a:chOff x="6757005" y="1297851"/>
              <a:chExt cx="4966999" cy="2706354"/>
            </a:xfrm>
          </p:grpSpPr>
          <p:grpSp>
            <p:nvGrpSpPr>
              <p:cNvPr id="10" name="组合 9"/>
              <p:cNvGrpSpPr/>
              <p:nvPr/>
            </p:nvGrpSpPr>
            <p:grpSpPr>
              <a:xfrm>
                <a:off x="6757005" y="1900388"/>
                <a:ext cx="1582403" cy="1244445"/>
                <a:chOff x="9318434" y="1227163"/>
                <a:chExt cx="1940876" cy="1526357"/>
              </a:xfrm>
            </p:grpSpPr>
            <p:sp>
              <p:nvSpPr>
                <p:cNvPr id="11" name="文本框 10"/>
                <p:cNvSpPr txBox="1"/>
                <p:nvPr/>
              </p:nvSpPr>
              <p:spPr>
                <a:xfrm>
                  <a:off x="9318434" y="2429286"/>
                  <a:ext cx="1940876" cy="324234"/>
                </a:xfrm>
                <a:prstGeom prst="rect">
                  <a:avLst/>
                </a:prstGeom>
                <a:noFill/>
              </p:spPr>
              <p:txBody>
                <a:bodyPr wrap="square">
                  <a:spAutoFit/>
                </a:bodyPr>
                <a:lstStyle>
                  <a:defPPr>
                    <a:defRPr lang="zh-CN"/>
                  </a:defPPr>
                  <a:lvl1pPr algn="ctr">
                    <a:defRPr sz="1100" b="1"/>
                  </a:lvl1pPr>
                </a:lstStyle>
                <a:p>
                  <a:r>
                    <a:rPr lang="en-US" altLang="zh-CN" dirty="0"/>
                    <a:t>Waveguide isolator</a:t>
                  </a:r>
                  <a:endParaRPr lang="zh-CN" altLang="en-US" dirty="0"/>
                </a:p>
              </p:txBody>
            </p:sp>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5500" y="1227163"/>
                  <a:ext cx="1528011" cy="1202123"/>
                </a:xfrm>
                <a:prstGeom prst="rect">
                  <a:avLst/>
                </a:prstGeom>
              </p:spPr>
            </p:pic>
          </p:grpSp>
          <p:pic>
            <p:nvPicPr>
              <p:cNvPr id="23" name="图片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9409" y="1297851"/>
                <a:ext cx="3384595" cy="2706354"/>
              </a:xfrm>
              <a:prstGeom prst="rect">
                <a:avLst/>
              </a:prstGeom>
            </p:spPr>
          </p:pic>
        </p:grpSp>
        <p:cxnSp>
          <p:nvCxnSpPr>
            <p:cNvPr id="9" name="直接箭头连接符 8"/>
            <p:cNvCxnSpPr/>
            <p:nvPr/>
          </p:nvCxnSpPr>
          <p:spPr>
            <a:xfrm flipH="1" flipV="1">
              <a:off x="8199521" y="2540543"/>
              <a:ext cx="1151021" cy="256799"/>
            </a:xfrm>
            <a:prstGeom prst="straightConnector1">
              <a:avLst/>
            </a:prstGeom>
            <a:ln w="635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lvl="0">
              <a:lnSpc>
                <a:spcPct val="150000"/>
              </a:lnSpc>
            </a:pPr>
            <a:r>
              <a:rPr lang="en-US" altLang="zh-CN" sz="1800" dirty="0">
                <a:solidFill>
                  <a:schemeClr val="accent6">
                    <a:lumMod val="75000"/>
                  </a:schemeClr>
                </a:solidFill>
              </a:rPr>
              <a:t>Advantages of Core Technology</a:t>
            </a:r>
          </a:p>
        </p:txBody>
      </p:sp>
      <p:pic>
        <p:nvPicPr>
          <p:cNvPr id="5" name="图片 4"/>
          <p:cNvPicPr>
            <a:picLocks noChangeAspect="1"/>
          </p:cNvPicPr>
          <p:nvPr/>
        </p:nvPicPr>
        <p:blipFill>
          <a:blip r:embed="rId2"/>
          <a:stretch>
            <a:fillRect/>
          </a:stretch>
        </p:blipFill>
        <p:spPr>
          <a:xfrm>
            <a:off x="9666477" y="230137"/>
            <a:ext cx="1744142" cy="714342"/>
          </a:xfrm>
          <a:prstGeom prst="rect">
            <a:avLst/>
          </a:prstGeom>
        </p:spPr>
      </p:pic>
      <p:sp>
        <p:nvSpPr>
          <p:cNvPr id="3" name="Rectangle 2"/>
          <p:cNvSpPr>
            <a:spLocks noChangeArrowheads="1"/>
          </p:cNvSpPr>
          <p:nvPr/>
        </p:nvSpPr>
        <p:spPr bwMode="auto">
          <a:xfrm>
            <a:off x="3254542" y="249655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3" name="文本占位符 5"/>
          <p:cNvSpPr txBox="1"/>
          <p:nvPr/>
        </p:nvSpPr>
        <p:spPr>
          <a:xfrm>
            <a:off x="669924" y="1171228"/>
            <a:ext cx="7748905" cy="472440"/>
          </a:xfrm>
          <a:prstGeom prst="rect">
            <a:avLst/>
          </a:prstGeom>
        </p:spPr>
        <p:txBody>
          <a:bodyPr>
            <a:noAutofit/>
          </a:bodyPr>
          <a:lstStyle>
            <a:defPPr>
              <a:defRPr lang="zh-CN"/>
            </a:defPPr>
            <a:lvl1pPr marL="228600" indent="-228600" defTabSz="914400">
              <a:lnSpc>
                <a:spcPct val="170000"/>
              </a:lnSpc>
              <a:spcBef>
                <a:spcPts val="1000"/>
              </a:spcBef>
              <a:buFont typeface="Wingdings" panose="05000000000000000000" pitchFamily="2" charset="2"/>
              <a:buChar char="u"/>
              <a:defRPr sz="2000"/>
            </a:lvl1pPr>
            <a:lvl2pPr marL="685800" indent="-228600" defTabSz="914400">
              <a:lnSpc>
                <a:spcPct val="90000"/>
              </a:lnSpc>
              <a:spcBef>
                <a:spcPts val="500"/>
              </a:spcBef>
              <a:buFont typeface="Arial" panose="020B0604020202020204" pitchFamily="34" charset="0"/>
              <a:buChar char="•"/>
            </a:lvl2pPr>
            <a:lvl3pPr marL="1143000" indent="-228600" defTabSz="914400">
              <a:lnSpc>
                <a:spcPct val="90000"/>
              </a:lnSpc>
              <a:spcBef>
                <a:spcPts val="500"/>
              </a:spcBef>
              <a:buFont typeface="Arial" panose="020B0604020202020204" pitchFamily="34" charset="0"/>
              <a:buChar char="•"/>
              <a:defRPr sz="1600"/>
            </a:lvl3pPr>
            <a:lvl4pPr marL="1600200" indent="-228600" defTabSz="914400">
              <a:lnSpc>
                <a:spcPct val="90000"/>
              </a:lnSpc>
              <a:spcBef>
                <a:spcPts val="500"/>
              </a:spcBef>
              <a:buFont typeface="Arial" panose="020B0604020202020204" pitchFamily="34" charset="0"/>
              <a:buChar char="•"/>
              <a:defRPr sz="1400"/>
            </a:lvl4pPr>
            <a:lvl5pPr marL="2057400" indent="-228600" defTabSz="914400">
              <a:lnSpc>
                <a:spcPct val="90000"/>
              </a:lnSpc>
              <a:spcBef>
                <a:spcPts val="500"/>
              </a:spcBef>
              <a:buFont typeface="Arial" panose="020B0604020202020204" pitchFamily="34" charset="0"/>
              <a:buChar char="•"/>
              <a:defRPr sz="14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a:lnSpc>
                <a:spcPct val="160000"/>
              </a:lnSpc>
            </a:pPr>
            <a:r>
              <a:rPr lang="en-US" altLang="zh-CN" sz="1700" b="1" dirty="0"/>
              <a:t> </a:t>
            </a:r>
            <a:r>
              <a:rPr lang="en-US" altLang="zh-CN" sz="1700" b="1" dirty="0">
                <a:sym typeface="+mn-ea"/>
              </a:rPr>
              <a:t> Liquid-cooled plate heat conduction and dissipation method</a:t>
            </a:r>
            <a:r>
              <a:rPr lang="en-US" altLang="zh-CN" sz="1700" b="1" dirty="0"/>
              <a:t> </a:t>
            </a:r>
          </a:p>
        </p:txBody>
      </p:sp>
      <p:sp>
        <p:nvSpPr>
          <p:cNvPr id="15" name="文本框 14"/>
          <p:cNvSpPr txBox="1"/>
          <p:nvPr/>
        </p:nvSpPr>
        <p:spPr>
          <a:xfrm>
            <a:off x="1018545" y="1804055"/>
            <a:ext cx="6040005" cy="2462213"/>
          </a:xfrm>
          <a:prstGeom prst="rect">
            <a:avLst/>
          </a:prstGeom>
          <a:noFill/>
        </p:spPr>
        <p:txBody>
          <a:bodyPr wrap="square">
            <a:spAutoFit/>
          </a:bodyPr>
          <a:lstStyle>
            <a:defPPr>
              <a:defRPr lang="zh-CN"/>
            </a:defPPr>
            <a:lvl1pPr algn="just">
              <a:defRPr sz="1400"/>
            </a:lvl1pPr>
          </a:lstStyle>
          <a:p>
            <a:r>
              <a:rPr lang="en-US" altLang="zh-CN" dirty="0"/>
              <a:t>The microwave power source adopts a liquid cooling method and can make full use of the existing deionized cooling water resources of the accelerator.</a:t>
            </a:r>
          </a:p>
          <a:p>
            <a:endParaRPr lang="en-US" altLang="zh-CN" dirty="0"/>
          </a:p>
          <a:p>
            <a:endParaRPr lang="en-US" altLang="zh-CN" dirty="0"/>
          </a:p>
          <a:p>
            <a:r>
              <a:rPr lang="en-US" altLang="zh-CN" dirty="0"/>
              <a:t>The RF unit adopts the liquid-cooled plate heat conduction and dissipation method. Through thermal analysis of each component in the RF unit and design simulation, the structure of the liquid-cooled plate and its internal flow channels are reasonably optimized and designed, thereby achieving the effect of rapid heat extraction and ensuring the stable and reliable operation of the entire power source.</a:t>
            </a:r>
          </a:p>
        </p:txBody>
      </p:sp>
      <p:grpSp>
        <p:nvGrpSpPr>
          <p:cNvPr id="49" name="组合 48"/>
          <p:cNvGrpSpPr/>
          <p:nvPr/>
        </p:nvGrpSpPr>
        <p:grpSpPr>
          <a:xfrm>
            <a:off x="7438750" y="3638830"/>
            <a:ext cx="4166376" cy="2463677"/>
            <a:chOff x="7130189" y="4078704"/>
            <a:chExt cx="4390298" cy="2596088"/>
          </a:xfrm>
        </p:grpSpPr>
        <p:pic>
          <p:nvPicPr>
            <p:cNvPr id="33" name="图片 32"/>
            <p:cNvPicPr>
              <a:picLocks noChangeAspect="1"/>
            </p:cNvPicPr>
            <p:nvPr/>
          </p:nvPicPr>
          <p:blipFill>
            <a:blip r:embed="rId3"/>
            <a:stretch>
              <a:fillRect/>
            </a:stretch>
          </p:blipFill>
          <p:spPr>
            <a:xfrm>
              <a:off x="7567828" y="4078704"/>
              <a:ext cx="3952659" cy="2596088"/>
            </a:xfrm>
            <a:prstGeom prst="rect">
              <a:avLst/>
            </a:prstGeom>
          </p:spPr>
        </p:pic>
        <p:cxnSp>
          <p:nvCxnSpPr>
            <p:cNvPr id="38" name="直接箭头连接符 37"/>
            <p:cNvCxnSpPr/>
            <p:nvPr/>
          </p:nvCxnSpPr>
          <p:spPr>
            <a:xfrm flipH="1" flipV="1">
              <a:off x="8103268" y="4655046"/>
              <a:ext cx="715879" cy="653524"/>
            </a:xfrm>
            <a:prstGeom prst="straightConnector1">
              <a:avLst/>
            </a:prstGeom>
            <a:ln w="635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3" name="文本框 42"/>
            <p:cNvSpPr txBox="1"/>
            <p:nvPr/>
          </p:nvSpPr>
          <p:spPr>
            <a:xfrm>
              <a:off x="7130189" y="4452234"/>
              <a:ext cx="1544580" cy="294943"/>
            </a:xfrm>
            <a:prstGeom prst="rect">
              <a:avLst/>
            </a:prstGeom>
            <a:noFill/>
          </p:spPr>
          <p:txBody>
            <a:bodyPr wrap="square">
              <a:spAutoFit/>
            </a:bodyPr>
            <a:lstStyle>
              <a:defPPr>
                <a:defRPr lang="zh-CN"/>
              </a:defPPr>
              <a:lvl1pPr algn="ctr">
                <a:defRPr sz="1100" b="1"/>
              </a:lvl1pPr>
            </a:lstStyle>
            <a:p>
              <a:r>
                <a:rPr lang="en-US" altLang="zh-CN" sz="800" dirty="0"/>
                <a:t>liquid-cooled plate </a:t>
              </a:r>
              <a:endParaRPr lang="zh-CN" altLang="en-US" sz="800" dirty="0"/>
            </a:p>
          </p:txBody>
        </p:sp>
      </p:grpSp>
      <p:pic>
        <p:nvPicPr>
          <p:cNvPr id="48" name="图片 47"/>
          <p:cNvPicPr>
            <a:picLocks noChangeAspect="1"/>
          </p:cNvPicPr>
          <p:nvPr/>
        </p:nvPicPr>
        <p:blipFill>
          <a:blip r:embed="rId4"/>
          <a:stretch>
            <a:fillRect/>
          </a:stretch>
        </p:blipFill>
        <p:spPr>
          <a:xfrm>
            <a:off x="7974179" y="1489375"/>
            <a:ext cx="3384595" cy="1543415"/>
          </a:xfrm>
          <a:prstGeom prst="rect">
            <a:avLst/>
          </a:prstGeom>
        </p:spPr>
      </p:pic>
      <p:graphicFrame>
        <p:nvGraphicFramePr>
          <p:cNvPr id="4" name="表格 3"/>
          <p:cNvGraphicFramePr>
            <a:graphicFrameLocks noGrp="1"/>
          </p:cNvGraphicFramePr>
          <p:nvPr/>
        </p:nvGraphicFramePr>
        <p:xfrm>
          <a:off x="1197145" y="4848304"/>
          <a:ext cx="2658979" cy="1247015"/>
        </p:xfrm>
        <a:graphic>
          <a:graphicData uri="http://schemas.openxmlformats.org/drawingml/2006/table">
            <a:tbl>
              <a:tblPr firstRow="1" bandRow="1">
                <a:tableStyleId>{5C22544A-7EE6-4342-B048-85BDC9FD1C3A}</a:tableStyleId>
              </a:tblPr>
              <a:tblGrid>
                <a:gridCol w="1515979">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tblGrid>
              <a:tr h="271655">
                <a:tc gridSpan="2">
                  <a:txBody>
                    <a:bodyPr/>
                    <a:lstStyle/>
                    <a:p>
                      <a:r>
                        <a:rPr lang="en-US" altLang="zh-CN" sz="1000" b="1" dirty="0">
                          <a:solidFill>
                            <a:srgbClr val="FFFFFF"/>
                          </a:solidFill>
                        </a:rPr>
                        <a:t>Power Supply Chassis</a:t>
                      </a:r>
                    </a:p>
                  </a:txBody>
                  <a:tcPr>
                    <a:lnL w="12700" cmpd="sng">
                      <a:solidFill>
                        <a:srgbClr val="D6DFFE"/>
                      </a:solidFill>
                      <a:prstDash val="solid"/>
                    </a:lnL>
                    <a:lnR w="12700" cmpd="sng">
                      <a:solidFill>
                        <a:srgbClr val="D6DFFE"/>
                      </a:solidFill>
                      <a:prstDash val="solid"/>
                    </a:lnR>
                    <a:lnT w="12700" cmpd="sng">
                      <a:solidFill>
                        <a:srgbClr val="4466F6"/>
                      </a:solidFill>
                      <a:prstDash val="solid"/>
                    </a:lnT>
                    <a:lnB w="38100" cap="flat" cmpd="sng" algn="ctr">
                      <a:solidFill>
                        <a:srgbClr val="4466F6"/>
                      </a:solidFill>
                      <a:prstDash val="solid"/>
                      <a:round/>
                      <a:headEnd type="none" w="med" len="med"/>
                      <a:tailEnd type="none" w="med" len="med"/>
                    </a:lnB>
                    <a:solidFill>
                      <a:srgbClr val="4466F6"/>
                    </a:solidFill>
                  </a:tcPr>
                </a:tc>
                <a:tc hMerge="1">
                  <a:txBody>
                    <a:bodyPr/>
                    <a:lstStyle/>
                    <a:p>
                      <a:endParaRPr lang="zh-CN"/>
                    </a:p>
                  </a:txBody>
                  <a:tcPr>
                    <a:lnL w="12700" cmpd="sng">
                      <a:solidFill>
                        <a:srgbClr val="BBCCFD"/>
                      </a:solidFill>
                      <a:prstDash val="solid"/>
                    </a:lnL>
                    <a:lnR w="12700" cmpd="sng">
                      <a:solidFill>
                        <a:srgbClr val="B9D7EA"/>
                      </a:solidFill>
                      <a:prstDash val="solid"/>
                    </a:lnR>
                    <a:lnT w="12700" cmpd="sng">
                      <a:solidFill>
                        <a:srgbClr val="4466F6"/>
                      </a:solidFill>
                      <a:prstDash val="solid"/>
                    </a:lnT>
                    <a:lnB w="38100" cap="flat" cmpd="sng" algn="ctr">
                      <a:solidFill>
                        <a:srgbClr val="BBCCFD"/>
                      </a:solidFill>
                      <a:prstDash val="solid"/>
                      <a:round/>
                      <a:headEnd type="none" w="med" len="med"/>
                      <a:tailEnd type="none" w="med" len="med"/>
                    </a:lnB>
                    <a:solidFill>
                      <a:srgbClr val="4466F6"/>
                    </a:solidFill>
                  </a:tcPr>
                </a:tc>
                <a:extLst>
                  <a:ext uri="{0D108BD9-81ED-4DB2-BD59-A6C34878D82A}">
                    <a16:rowId xmlns:a16="http://schemas.microsoft.com/office/drawing/2014/main" val="10000"/>
                  </a:ext>
                </a:extLst>
              </a:tr>
              <a:tr h="167172">
                <a:tc>
                  <a:txBody>
                    <a:bodyPr/>
                    <a:lstStyle/>
                    <a:p>
                      <a:r>
                        <a:rPr lang="en-US" altLang="zh-CN" sz="1000" b="1" kern="1200" dirty="0">
                          <a:solidFill>
                            <a:srgbClr val="0E2841"/>
                          </a:solidFill>
                          <a:latin typeface="+mn-lt"/>
                          <a:ea typeface="+mn-ea"/>
                          <a:cs typeface="+mn-cs"/>
                        </a:rPr>
                        <a:t>Medium: </a:t>
                      </a:r>
                      <a:endParaRPr lang="zh-CN" altLang="en-US" sz="1000" b="1" kern="1200" dirty="0">
                        <a:solidFill>
                          <a:srgbClr val="0E2841"/>
                        </a:solidFill>
                        <a:latin typeface="+mn-lt"/>
                        <a:ea typeface="+mn-ea"/>
                        <a:cs typeface="+mn-cs"/>
                      </a:endParaRPr>
                    </a:p>
                  </a:txBody>
                  <a:tcPr>
                    <a:lnL w="12700" cmpd="sng">
                      <a:solidFill>
                        <a:srgbClr val="FFFFFF"/>
                      </a:solidFill>
                      <a:prstDash val="solid"/>
                    </a:lnL>
                    <a:lnR w="12700" cap="flat" cmpd="sng" algn="ctr">
                      <a:solidFill>
                        <a:srgbClr val="FFFFFF"/>
                      </a:solidFill>
                      <a:prstDash val="solid"/>
                      <a:round/>
                      <a:headEnd type="none" w="med" len="med"/>
                      <a:tailEnd type="none" w="med" len="med"/>
                    </a:lnR>
                    <a:lnT w="38100" cap="flat" cmpd="sng" algn="ctr">
                      <a:solidFill>
                        <a:srgbClr val="4466F6"/>
                      </a:solidFill>
                      <a:prstDash val="solid"/>
                      <a:round/>
                      <a:headEnd type="none" w="med" len="med"/>
                      <a:tailEnd type="none" w="med" len="med"/>
                    </a:lnT>
                    <a:lnB w="12700" cap="flat" cmpd="sng" algn="ctr">
                      <a:solidFill>
                        <a:srgbClr val="AAC1F0"/>
                      </a:solidFill>
                      <a:prstDash val="solid"/>
                      <a:round/>
                      <a:headEnd type="none" w="med" len="med"/>
                      <a:tailEnd type="none" w="med" len="med"/>
                    </a:lnB>
                    <a:solidFill>
                      <a:srgbClr val="ECECE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000" kern="1200" dirty="0">
                          <a:solidFill>
                            <a:srgbClr val="0E2841"/>
                          </a:solidFill>
                          <a:latin typeface="+mn-lt"/>
                          <a:ea typeface="+mn-ea"/>
                          <a:cs typeface="+mn-cs"/>
                        </a:rPr>
                        <a:t>Deionized Water</a:t>
                      </a:r>
                      <a:endParaRPr lang="zh-CN" altLang="en-US" sz="1000" kern="1200" dirty="0">
                        <a:solidFill>
                          <a:srgbClr val="0E2841"/>
                        </a:solidFill>
                        <a:latin typeface="+mn-lt"/>
                        <a:ea typeface="+mn-ea"/>
                        <a:cs typeface="+mn-cs"/>
                      </a:endParaRPr>
                    </a:p>
                  </a:txBody>
                  <a:tcPr>
                    <a:lnL w="12700" cap="flat" cmpd="sng" algn="ctr">
                      <a:solidFill>
                        <a:srgbClr val="FFFFFF"/>
                      </a:solidFill>
                      <a:prstDash val="solid"/>
                      <a:round/>
                      <a:headEnd type="none" w="med" len="med"/>
                      <a:tailEnd type="none" w="med" len="med"/>
                    </a:lnL>
                    <a:lnR w="12700" cmpd="sng">
                      <a:solidFill>
                        <a:srgbClr val="FFFFFF"/>
                      </a:solidFill>
                      <a:prstDash val="solid"/>
                    </a:lnR>
                    <a:lnT w="38100" cap="flat" cmpd="sng" algn="ctr">
                      <a:solidFill>
                        <a:srgbClr val="4466F6"/>
                      </a:solidFill>
                      <a:prstDash val="solid"/>
                      <a:round/>
                      <a:headEnd type="none" w="med" len="med"/>
                      <a:tailEnd type="none" w="med" len="med"/>
                    </a:lnT>
                    <a:lnB w="12700" cap="flat" cmpd="sng" algn="ctr">
                      <a:solidFill>
                        <a:srgbClr val="AAC1F0"/>
                      </a:solidFill>
                      <a:prstDash val="solid"/>
                      <a:round/>
                      <a:headEnd type="none" w="med" len="med"/>
                      <a:tailEnd type="none" w="med" len="med"/>
                    </a:lnB>
                    <a:solidFill>
                      <a:srgbClr val="F0F2FF"/>
                    </a:solidFill>
                  </a:tcPr>
                </a:tc>
                <a:extLst>
                  <a:ext uri="{0D108BD9-81ED-4DB2-BD59-A6C34878D82A}">
                    <a16:rowId xmlns:a16="http://schemas.microsoft.com/office/drawing/2014/main" val="10001"/>
                  </a:ext>
                </a:extLst>
              </a:tr>
              <a:tr h="167172">
                <a:tc>
                  <a:txBody>
                    <a:bodyPr/>
                    <a:lstStyle/>
                    <a:p>
                      <a:r>
                        <a:rPr lang="en-US" altLang="zh-CN" sz="1000" b="1" dirty="0">
                          <a:solidFill>
                            <a:srgbClr val="0E2841"/>
                          </a:solidFill>
                        </a:rPr>
                        <a:t>Water Temperature: </a:t>
                      </a:r>
                      <a:endParaRPr lang="zh-CN" altLang="en-US" sz="1000" b="1" dirty="0">
                        <a:solidFill>
                          <a:srgbClr val="0E2841"/>
                        </a:solidFill>
                      </a:endParaRPr>
                    </a:p>
                  </a:txBody>
                  <a:tcPr>
                    <a:lnL w="12700" cmpd="sng">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AAC1F0"/>
                      </a:solidFill>
                      <a:prstDash val="solid"/>
                      <a:round/>
                      <a:headEnd type="none" w="med" len="med"/>
                      <a:tailEnd type="none" w="med" len="med"/>
                    </a:lnT>
                    <a:lnB w="12700" cmpd="sng">
                      <a:solidFill>
                        <a:srgbClr val="AAC1F0"/>
                      </a:solidFill>
                      <a:prstDash val="solid"/>
                    </a:lnB>
                    <a:solidFill>
                      <a:srgbClr val="ECECE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000" dirty="0">
                          <a:solidFill>
                            <a:srgbClr val="0E2841"/>
                          </a:solidFill>
                        </a:rPr>
                        <a:t>25±2℃</a:t>
                      </a:r>
                      <a:endParaRPr lang="zh-CN" altLang="en-US" sz="1000" dirty="0">
                        <a:solidFill>
                          <a:srgbClr val="0E2841"/>
                        </a:solidFill>
                      </a:endParaRPr>
                    </a:p>
                  </a:txBody>
                  <a:tcPr>
                    <a:lnL w="12700" cap="flat" cmpd="sng" algn="ctr">
                      <a:solidFill>
                        <a:srgbClr val="FFFFFF"/>
                      </a:solidFill>
                      <a:prstDash val="solid"/>
                      <a:round/>
                      <a:headEnd type="none" w="med" len="med"/>
                      <a:tailEnd type="none" w="med" len="med"/>
                    </a:lnL>
                    <a:lnR w="12700" cmpd="sng">
                      <a:solidFill>
                        <a:srgbClr val="FFFFFF"/>
                      </a:solidFill>
                      <a:prstDash val="solid"/>
                    </a:lnR>
                    <a:lnT w="12700" cap="flat" cmpd="sng" algn="ctr">
                      <a:solidFill>
                        <a:srgbClr val="AAC1F0"/>
                      </a:solidFill>
                      <a:prstDash val="solid"/>
                      <a:round/>
                      <a:headEnd type="none" w="med" len="med"/>
                      <a:tailEnd type="none" w="med" len="med"/>
                    </a:lnT>
                    <a:lnB w="12700" cmpd="sng">
                      <a:solidFill>
                        <a:srgbClr val="AAC1F0"/>
                      </a:solidFill>
                      <a:prstDash val="solid"/>
                    </a:lnB>
                    <a:solidFill>
                      <a:srgbClr val="F0F2FF"/>
                    </a:solidFill>
                  </a:tcPr>
                </a:tc>
                <a:extLst>
                  <a:ext uri="{0D108BD9-81ED-4DB2-BD59-A6C34878D82A}">
                    <a16:rowId xmlns:a16="http://schemas.microsoft.com/office/drawing/2014/main" val="10002"/>
                  </a:ext>
                </a:extLst>
              </a:tr>
              <a:tr h="121920">
                <a:tc>
                  <a:txBody>
                    <a:bodyPr/>
                    <a:lstStyle/>
                    <a:p>
                      <a:r>
                        <a:rPr lang="en-US" altLang="zh-CN" sz="1000" b="1" dirty="0">
                          <a:solidFill>
                            <a:srgbClr val="0E2841"/>
                          </a:solidFill>
                        </a:rPr>
                        <a:t>Water Pressure: </a:t>
                      </a:r>
                      <a:endParaRPr lang="zh-CN" altLang="en-US" sz="1000" b="1" dirty="0">
                        <a:solidFill>
                          <a:srgbClr val="0E2841"/>
                        </a:solidFill>
                      </a:endParaRPr>
                    </a:p>
                  </a:txBody>
                  <a:tcPr>
                    <a:lnL w="12700" cmpd="sng">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AAC1F0"/>
                      </a:solidFill>
                      <a:prstDash val="solid"/>
                      <a:round/>
                      <a:headEnd type="none" w="med" len="med"/>
                      <a:tailEnd type="none" w="med" len="med"/>
                    </a:lnT>
                    <a:lnB w="12700" cap="flat" cmpd="sng" algn="ctr">
                      <a:solidFill>
                        <a:srgbClr val="AAC1F0"/>
                      </a:solidFill>
                      <a:prstDash val="solid"/>
                      <a:round/>
                      <a:headEnd type="none" w="med" len="med"/>
                      <a:tailEnd type="none" w="med" len="med"/>
                    </a:lnB>
                    <a:solidFill>
                      <a:srgbClr val="ECECE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000" dirty="0">
                          <a:solidFill>
                            <a:srgbClr val="0E2841"/>
                          </a:solidFill>
                        </a:rPr>
                        <a:t>0.4–0.6 MPa</a:t>
                      </a:r>
                      <a:endParaRPr lang="zh-CN" altLang="en-US" sz="1000" dirty="0">
                        <a:solidFill>
                          <a:srgbClr val="0E2841"/>
                        </a:solidFill>
                      </a:endParaRPr>
                    </a:p>
                  </a:txBody>
                  <a:tcPr>
                    <a:lnL w="12700" cap="flat" cmpd="sng" algn="ctr">
                      <a:solidFill>
                        <a:srgbClr val="FFFFFF"/>
                      </a:solidFill>
                      <a:prstDash val="solid"/>
                      <a:round/>
                      <a:headEnd type="none" w="med" len="med"/>
                      <a:tailEnd type="none" w="med" len="med"/>
                    </a:lnL>
                    <a:lnR w="12700" cmpd="sng">
                      <a:solidFill>
                        <a:srgbClr val="FFFFFF"/>
                      </a:solidFill>
                      <a:prstDash val="solid"/>
                    </a:lnR>
                    <a:lnT w="12700" cap="flat" cmpd="sng" algn="ctr">
                      <a:solidFill>
                        <a:srgbClr val="AAC1F0"/>
                      </a:solidFill>
                      <a:prstDash val="solid"/>
                      <a:round/>
                      <a:headEnd type="none" w="med" len="med"/>
                      <a:tailEnd type="none" w="med" len="med"/>
                    </a:lnT>
                    <a:lnB w="12700" cap="flat" cmpd="sng" algn="ctr">
                      <a:solidFill>
                        <a:srgbClr val="AAC1F0"/>
                      </a:solidFill>
                      <a:prstDash val="solid"/>
                      <a:round/>
                      <a:headEnd type="none" w="med" len="med"/>
                      <a:tailEnd type="none" w="med" len="med"/>
                    </a:lnB>
                    <a:solidFill>
                      <a:srgbClr val="F0F2FF"/>
                    </a:solidFill>
                  </a:tcPr>
                </a:tc>
                <a:extLst>
                  <a:ext uri="{0D108BD9-81ED-4DB2-BD59-A6C34878D82A}">
                    <a16:rowId xmlns:a16="http://schemas.microsoft.com/office/drawing/2014/main" val="10003"/>
                  </a:ext>
                </a:extLst>
              </a:tr>
              <a:tr h="121920">
                <a:tc>
                  <a:txBody>
                    <a:bodyPr/>
                    <a:lstStyle/>
                    <a:p>
                      <a:r>
                        <a:rPr lang="en-US" altLang="zh-CN" sz="1000" b="1" dirty="0">
                          <a:solidFill>
                            <a:srgbClr val="0E2841"/>
                          </a:solidFill>
                        </a:rPr>
                        <a:t>Flow Rate: </a:t>
                      </a:r>
                      <a:endParaRPr lang="zh-CN" altLang="en-US" sz="1000" b="1" dirty="0">
                        <a:solidFill>
                          <a:srgbClr val="0E2841"/>
                        </a:solidFill>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AAC1F0"/>
                      </a:solidFill>
                      <a:prstDash val="solid"/>
                      <a:round/>
                      <a:headEnd type="none" w="med" len="med"/>
                      <a:tailEnd type="none" w="med" len="med"/>
                    </a:lnT>
                    <a:lnB w="12700" cmpd="sng">
                      <a:solidFill>
                        <a:srgbClr val="0E2841"/>
                      </a:solidFill>
                      <a:prstDash val="solid"/>
                    </a:lnB>
                    <a:solidFill>
                      <a:srgbClr val="ECECE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000" dirty="0">
                          <a:solidFill>
                            <a:srgbClr val="0E2841"/>
                          </a:solidFill>
                        </a:rPr>
                        <a:t>≥5 L/min</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AAC1F0"/>
                      </a:solidFill>
                      <a:prstDash val="solid"/>
                      <a:round/>
                      <a:headEnd type="none" w="med" len="med"/>
                      <a:tailEnd type="none" w="med" len="med"/>
                    </a:lnT>
                    <a:lnB w="12700" cmpd="sng">
                      <a:solidFill>
                        <a:srgbClr val="0E2841"/>
                      </a:solidFill>
                      <a:prstDash val="solid"/>
                    </a:lnB>
                    <a:solidFill>
                      <a:srgbClr val="F0F2FF"/>
                    </a:solidFill>
                  </a:tcPr>
                </a:tc>
                <a:extLst>
                  <a:ext uri="{0D108BD9-81ED-4DB2-BD59-A6C34878D82A}">
                    <a16:rowId xmlns:a16="http://schemas.microsoft.com/office/drawing/2014/main" val="10004"/>
                  </a:ext>
                </a:extLst>
              </a:tr>
            </a:tbl>
          </a:graphicData>
        </a:graphic>
      </p:graphicFrame>
      <p:graphicFrame>
        <p:nvGraphicFramePr>
          <p:cNvPr id="6" name="表格 5"/>
          <p:cNvGraphicFramePr>
            <a:graphicFrameLocks noGrp="1"/>
          </p:cNvGraphicFramePr>
          <p:nvPr/>
        </p:nvGraphicFramePr>
        <p:xfrm>
          <a:off x="4285250" y="4855497"/>
          <a:ext cx="2658979" cy="1247015"/>
        </p:xfrm>
        <a:graphic>
          <a:graphicData uri="http://schemas.openxmlformats.org/drawingml/2006/table">
            <a:tbl>
              <a:tblPr firstRow="1" bandRow="1">
                <a:tableStyleId>{5C22544A-7EE6-4342-B048-85BDC9FD1C3A}</a:tableStyleId>
              </a:tblPr>
              <a:tblGrid>
                <a:gridCol w="1515979">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tblGrid>
              <a:tr h="271655">
                <a:tc gridSpan="2">
                  <a:txBody>
                    <a:bodyPr/>
                    <a:lstStyle/>
                    <a:p>
                      <a:r>
                        <a:rPr lang="en-US" altLang="zh-CN" sz="1000" b="1" dirty="0">
                          <a:solidFill>
                            <a:srgbClr val="FFFFFF"/>
                          </a:solidFill>
                        </a:rPr>
                        <a:t>RF Unit</a:t>
                      </a:r>
                      <a:r>
                        <a:rPr lang="zh-CN" altLang="en-US" sz="1000" b="1" dirty="0">
                          <a:solidFill>
                            <a:srgbClr val="FFFFFF"/>
                          </a:solidFill>
                        </a:rPr>
                        <a:t> </a:t>
                      </a:r>
                      <a:r>
                        <a:rPr lang="en-US" altLang="zh-CN" sz="1000" b="1" dirty="0">
                          <a:solidFill>
                            <a:srgbClr val="FFFFFF"/>
                          </a:solidFill>
                        </a:rPr>
                        <a:t>Chassis</a:t>
                      </a:r>
                    </a:p>
                  </a:txBody>
                  <a:tcPr>
                    <a:lnL w="12700" cmpd="sng">
                      <a:solidFill>
                        <a:srgbClr val="D6DFFE"/>
                      </a:solidFill>
                      <a:prstDash val="solid"/>
                    </a:lnL>
                    <a:lnR w="12700" cmpd="sng">
                      <a:solidFill>
                        <a:srgbClr val="D6DFFE"/>
                      </a:solidFill>
                      <a:prstDash val="solid"/>
                    </a:lnR>
                    <a:lnT w="12700" cmpd="sng">
                      <a:solidFill>
                        <a:srgbClr val="4466F6"/>
                      </a:solidFill>
                      <a:prstDash val="solid"/>
                    </a:lnT>
                    <a:lnB w="38100" cap="flat" cmpd="sng" algn="ctr">
                      <a:solidFill>
                        <a:srgbClr val="4466F6"/>
                      </a:solidFill>
                      <a:prstDash val="solid"/>
                      <a:round/>
                      <a:headEnd type="none" w="med" len="med"/>
                      <a:tailEnd type="none" w="med" len="med"/>
                    </a:lnB>
                    <a:solidFill>
                      <a:srgbClr val="4466F6"/>
                    </a:solidFill>
                  </a:tcPr>
                </a:tc>
                <a:tc hMerge="1">
                  <a:txBody>
                    <a:bodyPr/>
                    <a:lstStyle/>
                    <a:p>
                      <a:endParaRPr lang="zh-CN"/>
                    </a:p>
                  </a:txBody>
                  <a:tcPr>
                    <a:lnL w="12700" cmpd="sng">
                      <a:solidFill>
                        <a:srgbClr val="BBCCFD"/>
                      </a:solidFill>
                      <a:prstDash val="solid"/>
                    </a:lnL>
                    <a:lnR w="12700" cmpd="sng">
                      <a:solidFill>
                        <a:srgbClr val="B9D7EA"/>
                      </a:solidFill>
                      <a:prstDash val="solid"/>
                    </a:lnR>
                    <a:lnT w="12700" cmpd="sng">
                      <a:solidFill>
                        <a:srgbClr val="4466F6"/>
                      </a:solidFill>
                      <a:prstDash val="solid"/>
                    </a:lnT>
                    <a:lnB w="38100" cap="flat" cmpd="sng" algn="ctr">
                      <a:solidFill>
                        <a:srgbClr val="BBCCFD"/>
                      </a:solidFill>
                      <a:prstDash val="solid"/>
                      <a:round/>
                      <a:headEnd type="none" w="med" len="med"/>
                      <a:tailEnd type="none" w="med" len="med"/>
                    </a:lnB>
                    <a:solidFill>
                      <a:srgbClr val="4466F6"/>
                    </a:solidFill>
                  </a:tcPr>
                </a:tc>
                <a:extLst>
                  <a:ext uri="{0D108BD9-81ED-4DB2-BD59-A6C34878D82A}">
                    <a16:rowId xmlns:a16="http://schemas.microsoft.com/office/drawing/2014/main" val="10000"/>
                  </a:ext>
                </a:extLst>
              </a:tr>
              <a:tr h="167172">
                <a:tc>
                  <a:txBody>
                    <a:bodyPr/>
                    <a:lstStyle/>
                    <a:p>
                      <a:r>
                        <a:rPr lang="en-US" altLang="zh-CN" sz="1000" b="1" kern="1200" dirty="0">
                          <a:solidFill>
                            <a:srgbClr val="0E2841"/>
                          </a:solidFill>
                          <a:latin typeface="+mn-lt"/>
                          <a:ea typeface="+mn-ea"/>
                          <a:cs typeface="+mn-cs"/>
                        </a:rPr>
                        <a:t>Medium: </a:t>
                      </a:r>
                      <a:endParaRPr lang="zh-CN" altLang="en-US" sz="1000" b="1" kern="1200" dirty="0">
                        <a:solidFill>
                          <a:srgbClr val="0E2841"/>
                        </a:solidFill>
                        <a:latin typeface="+mn-lt"/>
                        <a:ea typeface="+mn-ea"/>
                        <a:cs typeface="+mn-cs"/>
                      </a:endParaRPr>
                    </a:p>
                  </a:txBody>
                  <a:tcPr>
                    <a:lnL w="12700" cmpd="sng">
                      <a:solidFill>
                        <a:srgbClr val="FFFFFF"/>
                      </a:solidFill>
                      <a:prstDash val="solid"/>
                    </a:lnL>
                    <a:lnR w="12700" cap="flat" cmpd="sng" algn="ctr">
                      <a:solidFill>
                        <a:srgbClr val="FFFFFF"/>
                      </a:solidFill>
                      <a:prstDash val="solid"/>
                      <a:round/>
                      <a:headEnd type="none" w="med" len="med"/>
                      <a:tailEnd type="none" w="med" len="med"/>
                    </a:lnR>
                    <a:lnT w="38100" cap="flat" cmpd="sng" algn="ctr">
                      <a:solidFill>
                        <a:srgbClr val="4466F6"/>
                      </a:solidFill>
                      <a:prstDash val="solid"/>
                      <a:round/>
                      <a:headEnd type="none" w="med" len="med"/>
                      <a:tailEnd type="none" w="med" len="med"/>
                    </a:lnT>
                    <a:lnB w="12700" cap="flat" cmpd="sng" algn="ctr">
                      <a:solidFill>
                        <a:srgbClr val="AAC1F0"/>
                      </a:solidFill>
                      <a:prstDash val="solid"/>
                      <a:round/>
                      <a:headEnd type="none" w="med" len="med"/>
                      <a:tailEnd type="none" w="med" len="med"/>
                    </a:lnB>
                    <a:solidFill>
                      <a:srgbClr val="ECECE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000" kern="1200" dirty="0">
                          <a:solidFill>
                            <a:srgbClr val="0E2841"/>
                          </a:solidFill>
                          <a:latin typeface="+mn-lt"/>
                          <a:ea typeface="+mn-ea"/>
                          <a:cs typeface="+mn-cs"/>
                        </a:rPr>
                        <a:t>Deionized Water</a:t>
                      </a:r>
                      <a:endParaRPr lang="zh-CN" altLang="en-US" sz="1000" kern="1200" dirty="0">
                        <a:solidFill>
                          <a:srgbClr val="0E2841"/>
                        </a:solidFill>
                        <a:latin typeface="+mn-lt"/>
                        <a:ea typeface="+mn-ea"/>
                        <a:cs typeface="+mn-cs"/>
                      </a:endParaRPr>
                    </a:p>
                  </a:txBody>
                  <a:tcPr>
                    <a:lnL w="12700" cap="flat" cmpd="sng" algn="ctr">
                      <a:solidFill>
                        <a:srgbClr val="FFFFFF"/>
                      </a:solidFill>
                      <a:prstDash val="solid"/>
                      <a:round/>
                      <a:headEnd type="none" w="med" len="med"/>
                      <a:tailEnd type="none" w="med" len="med"/>
                    </a:lnL>
                    <a:lnR w="12700" cmpd="sng">
                      <a:solidFill>
                        <a:srgbClr val="FFFFFF"/>
                      </a:solidFill>
                      <a:prstDash val="solid"/>
                    </a:lnR>
                    <a:lnT w="38100" cap="flat" cmpd="sng" algn="ctr">
                      <a:solidFill>
                        <a:srgbClr val="4466F6"/>
                      </a:solidFill>
                      <a:prstDash val="solid"/>
                      <a:round/>
                      <a:headEnd type="none" w="med" len="med"/>
                      <a:tailEnd type="none" w="med" len="med"/>
                    </a:lnT>
                    <a:lnB w="12700" cap="flat" cmpd="sng" algn="ctr">
                      <a:solidFill>
                        <a:srgbClr val="AAC1F0"/>
                      </a:solidFill>
                      <a:prstDash val="solid"/>
                      <a:round/>
                      <a:headEnd type="none" w="med" len="med"/>
                      <a:tailEnd type="none" w="med" len="med"/>
                    </a:lnB>
                    <a:solidFill>
                      <a:srgbClr val="F0F2FF"/>
                    </a:solidFill>
                  </a:tcPr>
                </a:tc>
                <a:extLst>
                  <a:ext uri="{0D108BD9-81ED-4DB2-BD59-A6C34878D82A}">
                    <a16:rowId xmlns:a16="http://schemas.microsoft.com/office/drawing/2014/main" val="10001"/>
                  </a:ext>
                </a:extLst>
              </a:tr>
              <a:tr h="167172">
                <a:tc>
                  <a:txBody>
                    <a:bodyPr/>
                    <a:lstStyle/>
                    <a:p>
                      <a:r>
                        <a:rPr lang="en-US" altLang="zh-CN" sz="1000" b="1" dirty="0">
                          <a:solidFill>
                            <a:srgbClr val="0E2841"/>
                          </a:solidFill>
                        </a:rPr>
                        <a:t>Water Temperature: </a:t>
                      </a:r>
                      <a:endParaRPr lang="zh-CN" altLang="en-US" sz="1000" b="1" dirty="0">
                        <a:solidFill>
                          <a:srgbClr val="0E2841"/>
                        </a:solidFill>
                      </a:endParaRPr>
                    </a:p>
                  </a:txBody>
                  <a:tcPr>
                    <a:lnL w="12700" cmpd="sng">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AAC1F0"/>
                      </a:solidFill>
                      <a:prstDash val="solid"/>
                      <a:round/>
                      <a:headEnd type="none" w="med" len="med"/>
                      <a:tailEnd type="none" w="med" len="med"/>
                    </a:lnT>
                    <a:lnB w="12700" cmpd="sng">
                      <a:solidFill>
                        <a:srgbClr val="AAC1F0"/>
                      </a:solidFill>
                      <a:prstDash val="solid"/>
                    </a:lnB>
                    <a:solidFill>
                      <a:srgbClr val="ECECE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000" dirty="0">
                          <a:solidFill>
                            <a:srgbClr val="0E2841"/>
                          </a:solidFill>
                        </a:rPr>
                        <a:t>25±2℃</a:t>
                      </a:r>
                      <a:endParaRPr lang="zh-CN" altLang="en-US" sz="1000" dirty="0">
                        <a:solidFill>
                          <a:srgbClr val="0E2841"/>
                        </a:solidFill>
                      </a:endParaRPr>
                    </a:p>
                  </a:txBody>
                  <a:tcPr>
                    <a:lnL w="12700" cap="flat" cmpd="sng" algn="ctr">
                      <a:solidFill>
                        <a:srgbClr val="FFFFFF"/>
                      </a:solidFill>
                      <a:prstDash val="solid"/>
                      <a:round/>
                      <a:headEnd type="none" w="med" len="med"/>
                      <a:tailEnd type="none" w="med" len="med"/>
                    </a:lnL>
                    <a:lnR w="12700" cmpd="sng">
                      <a:solidFill>
                        <a:srgbClr val="FFFFFF"/>
                      </a:solidFill>
                      <a:prstDash val="solid"/>
                    </a:lnR>
                    <a:lnT w="12700" cap="flat" cmpd="sng" algn="ctr">
                      <a:solidFill>
                        <a:srgbClr val="AAC1F0"/>
                      </a:solidFill>
                      <a:prstDash val="solid"/>
                      <a:round/>
                      <a:headEnd type="none" w="med" len="med"/>
                      <a:tailEnd type="none" w="med" len="med"/>
                    </a:lnT>
                    <a:lnB w="12700" cmpd="sng">
                      <a:solidFill>
                        <a:srgbClr val="AAC1F0"/>
                      </a:solidFill>
                      <a:prstDash val="solid"/>
                    </a:lnB>
                    <a:solidFill>
                      <a:srgbClr val="F0F2FF"/>
                    </a:solidFill>
                  </a:tcPr>
                </a:tc>
                <a:extLst>
                  <a:ext uri="{0D108BD9-81ED-4DB2-BD59-A6C34878D82A}">
                    <a16:rowId xmlns:a16="http://schemas.microsoft.com/office/drawing/2014/main" val="10002"/>
                  </a:ext>
                </a:extLst>
              </a:tr>
              <a:tr h="121920">
                <a:tc>
                  <a:txBody>
                    <a:bodyPr/>
                    <a:lstStyle/>
                    <a:p>
                      <a:r>
                        <a:rPr lang="en-US" altLang="zh-CN" sz="1000" b="1" dirty="0">
                          <a:solidFill>
                            <a:srgbClr val="0E2841"/>
                          </a:solidFill>
                        </a:rPr>
                        <a:t>Water Pressure: </a:t>
                      </a:r>
                      <a:endParaRPr lang="zh-CN" altLang="en-US" sz="1000" b="1" dirty="0">
                        <a:solidFill>
                          <a:srgbClr val="0E2841"/>
                        </a:solidFill>
                      </a:endParaRPr>
                    </a:p>
                  </a:txBody>
                  <a:tcPr>
                    <a:lnL w="12700" cmpd="sng">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AAC1F0"/>
                      </a:solidFill>
                      <a:prstDash val="solid"/>
                      <a:round/>
                      <a:headEnd type="none" w="med" len="med"/>
                      <a:tailEnd type="none" w="med" len="med"/>
                    </a:lnT>
                    <a:lnB w="12700" cap="flat" cmpd="sng" algn="ctr">
                      <a:solidFill>
                        <a:srgbClr val="AAC1F0"/>
                      </a:solidFill>
                      <a:prstDash val="solid"/>
                      <a:round/>
                      <a:headEnd type="none" w="med" len="med"/>
                      <a:tailEnd type="none" w="med" len="med"/>
                    </a:lnB>
                    <a:solidFill>
                      <a:srgbClr val="ECECE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000" dirty="0">
                          <a:solidFill>
                            <a:srgbClr val="0E2841"/>
                          </a:solidFill>
                        </a:rPr>
                        <a:t>0.4–0.6 MPa</a:t>
                      </a:r>
                      <a:endParaRPr lang="zh-CN" altLang="en-US" sz="1000" dirty="0">
                        <a:solidFill>
                          <a:srgbClr val="0E2841"/>
                        </a:solidFill>
                      </a:endParaRPr>
                    </a:p>
                  </a:txBody>
                  <a:tcPr>
                    <a:lnL w="12700" cap="flat" cmpd="sng" algn="ctr">
                      <a:solidFill>
                        <a:srgbClr val="FFFFFF"/>
                      </a:solidFill>
                      <a:prstDash val="solid"/>
                      <a:round/>
                      <a:headEnd type="none" w="med" len="med"/>
                      <a:tailEnd type="none" w="med" len="med"/>
                    </a:lnL>
                    <a:lnR w="12700" cmpd="sng">
                      <a:solidFill>
                        <a:srgbClr val="FFFFFF"/>
                      </a:solidFill>
                      <a:prstDash val="solid"/>
                    </a:lnR>
                    <a:lnT w="12700" cap="flat" cmpd="sng" algn="ctr">
                      <a:solidFill>
                        <a:srgbClr val="AAC1F0"/>
                      </a:solidFill>
                      <a:prstDash val="solid"/>
                      <a:round/>
                      <a:headEnd type="none" w="med" len="med"/>
                      <a:tailEnd type="none" w="med" len="med"/>
                    </a:lnT>
                    <a:lnB w="12700" cap="flat" cmpd="sng" algn="ctr">
                      <a:solidFill>
                        <a:srgbClr val="AAC1F0"/>
                      </a:solidFill>
                      <a:prstDash val="solid"/>
                      <a:round/>
                      <a:headEnd type="none" w="med" len="med"/>
                      <a:tailEnd type="none" w="med" len="med"/>
                    </a:lnB>
                    <a:solidFill>
                      <a:srgbClr val="F0F2FF"/>
                    </a:solidFill>
                  </a:tcPr>
                </a:tc>
                <a:extLst>
                  <a:ext uri="{0D108BD9-81ED-4DB2-BD59-A6C34878D82A}">
                    <a16:rowId xmlns:a16="http://schemas.microsoft.com/office/drawing/2014/main" val="10003"/>
                  </a:ext>
                </a:extLst>
              </a:tr>
              <a:tr h="121920">
                <a:tc>
                  <a:txBody>
                    <a:bodyPr/>
                    <a:lstStyle/>
                    <a:p>
                      <a:r>
                        <a:rPr lang="en-US" altLang="zh-CN" sz="1000" b="1" dirty="0">
                          <a:solidFill>
                            <a:srgbClr val="0E2841"/>
                          </a:solidFill>
                        </a:rPr>
                        <a:t>Flow Rate: </a:t>
                      </a:r>
                      <a:endParaRPr lang="zh-CN" altLang="en-US" sz="1000" b="1" dirty="0">
                        <a:solidFill>
                          <a:srgbClr val="0E2841"/>
                        </a:solidFill>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AAC1F0"/>
                      </a:solidFill>
                      <a:prstDash val="solid"/>
                      <a:round/>
                      <a:headEnd type="none" w="med" len="med"/>
                      <a:tailEnd type="none" w="med" len="med"/>
                    </a:lnT>
                    <a:lnB w="12700" cmpd="sng">
                      <a:solidFill>
                        <a:srgbClr val="0E2841"/>
                      </a:solidFill>
                      <a:prstDash val="solid"/>
                    </a:lnB>
                    <a:solidFill>
                      <a:srgbClr val="ECECE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000" dirty="0">
                          <a:solidFill>
                            <a:srgbClr val="0E2841"/>
                          </a:solidFill>
                        </a:rPr>
                        <a:t>≥30 L/min</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AAC1F0"/>
                      </a:solidFill>
                      <a:prstDash val="solid"/>
                      <a:round/>
                      <a:headEnd type="none" w="med" len="med"/>
                      <a:tailEnd type="none" w="med" len="med"/>
                    </a:lnT>
                    <a:lnB w="12700" cmpd="sng">
                      <a:solidFill>
                        <a:srgbClr val="0E2841"/>
                      </a:solidFill>
                      <a:prstDash val="solid"/>
                    </a:lnB>
                    <a:solidFill>
                      <a:srgbClr val="F0F2FF"/>
                    </a:solidFill>
                  </a:tcPr>
                </a:tc>
                <a:extLst>
                  <a:ext uri="{0D108BD9-81ED-4DB2-BD59-A6C34878D82A}">
                    <a16:rowId xmlns:a16="http://schemas.microsoft.com/office/drawing/2014/main" val="10004"/>
                  </a:ext>
                </a:extLst>
              </a:tr>
            </a:tbl>
          </a:graphicData>
        </a:graphic>
      </p:graphicFrame>
      <p:sp>
        <p:nvSpPr>
          <p:cNvPr id="14" name="文本框 13"/>
          <p:cNvSpPr txBox="1"/>
          <p:nvPr/>
        </p:nvSpPr>
        <p:spPr>
          <a:xfrm>
            <a:off x="1049597" y="4516408"/>
            <a:ext cx="3490662" cy="306705"/>
          </a:xfrm>
          <a:prstGeom prst="rect">
            <a:avLst/>
          </a:prstGeom>
          <a:noFill/>
        </p:spPr>
        <p:txBody>
          <a:bodyPr wrap="square">
            <a:spAutoFit/>
          </a:bodyPr>
          <a:lstStyle/>
          <a:p>
            <a:r>
              <a:rPr lang="en-US" altLang="zh-CN" sz="1400" b="1" i="0" dirty="0">
                <a:solidFill>
                  <a:srgbClr val="000000"/>
                </a:solidFill>
                <a:effectLst/>
                <a:latin typeface="Arial" panose="020B0604020202020204" pitchFamily="34" charset="0"/>
                <a:cs typeface="Arial" panose="020B0604020202020204" pitchFamily="34" charset="0"/>
              </a:rPr>
              <a:t>Liquid Supply Requirements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lvl="0">
              <a:lnSpc>
                <a:spcPct val="150000"/>
              </a:lnSpc>
            </a:pPr>
            <a:r>
              <a:rPr lang="en-US" altLang="zh-CN" sz="1800" dirty="0">
                <a:solidFill>
                  <a:schemeClr val="accent6">
                    <a:lumMod val="75000"/>
                  </a:schemeClr>
                </a:solidFill>
              </a:rPr>
              <a:t>Advantages of Core Technology</a:t>
            </a:r>
          </a:p>
        </p:txBody>
      </p:sp>
      <p:pic>
        <p:nvPicPr>
          <p:cNvPr id="5" name="图片 4"/>
          <p:cNvPicPr>
            <a:picLocks noChangeAspect="1"/>
          </p:cNvPicPr>
          <p:nvPr/>
        </p:nvPicPr>
        <p:blipFill>
          <a:blip r:embed="rId2"/>
          <a:stretch>
            <a:fillRect/>
          </a:stretch>
        </p:blipFill>
        <p:spPr>
          <a:xfrm>
            <a:off x="9666477" y="230137"/>
            <a:ext cx="1744142" cy="714342"/>
          </a:xfrm>
          <a:prstGeom prst="rect">
            <a:avLst/>
          </a:prstGeom>
        </p:spPr>
      </p:pic>
      <p:sp>
        <p:nvSpPr>
          <p:cNvPr id="8" name="文本占位符 5"/>
          <p:cNvSpPr txBox="1"/>
          <p:nvPr/>
        </p:nvSpPr>
        <p:spPr>
          <a:xfrm>
            <a:off x="553117" y="1038643"/>
            <a:ext cx="4373815" cy="530731"/>
          </a:xfrm>
          <a:prstGeom prst="rect">
            <a:avLst/>
          </a:prstGeom>
        </p:spPr>
        <p:txBody>
          <a:bodyPr>
            <a:normAutofit fontScale="92500" lnSpcReduction="10000"/>
          </a:bodyPr>
          <a:lstStyle>
            <a:defPPr>
              <a:defRPr lang="zh-CN"/>
            </a:defPPr>
            <a:lvl1pPr marL="228600" indent="-228600" defTabSz="914400">
              <a:lnSpc>
                <a:spcPct val="170000"/>
              </a:lnSpc>
              <a:spcBef>
                <a:spcPts val="1000"/>
              </a:spcBef>
              <a:buFont typeface="Wingdings" panose="05000000000000000000" pitchFamily="2" charset="2"/>
              <a:buChar char="u"/>
              <a:defRPr sz="2000" b="1"/>
            </a:lvl1pPr>
            <a:lvl2pPr marL="685800" indent="-228600" defTabSz="914400">
              <a:lnSpc>
                <a:spcPct val="90000"/>
              </a:lnSpc>
              <a:spcBef>
                <a:spcPts val="500"/>
              </a:spcBef>
              <a:buFont typeface="Arial" panose="020B0604020202020204" pitchFamily="34" charset="0"/>
              <a:buChar char="•"/>
            </a:lvl2pPr>
            <a:lvl3pPr marL="1143000" indent="-228600" defTabSz="914400">
              <a:lnSpc>
                <a:spcPct val="90000"/>
              </a:lnSpc>
              <a:spcBef>
                <a:spcPts val="500"/>
              </a:spcBef>
              <a:buFont typeface="Arial" panose="020B0604020202020204" pitchFamily="34" charset="0"/>
              <a:buChar char="•"/>
              <a:defRPr sz="1600"/>
            </a:lvl3pPr>
            <a:lvl4pPr marL="1600200" indent="-228600" defTabSz="914400">
              <a:lnSpc>
                <a:spcPct val="90000"/>
              </a:lnSpc>
              <a:spcBef>
                <a:spcPts val="500"/>
              </a:spcBef>
              <a:buFont typeface="Arial" panose="020B0604020202020204" pitchFamily="34" charset="0"/>
              <a:buChar char="•"/>
              <a:defRPr sz="1400"/>
            </a:lvl4pPr>
            <a:lvl5pPr marL="2057400" indent="-228600" defTabSz="914400">
              <a:lnSpc>
                <a:spcPct val="90000"/>
              </a:lnSpc>
              <a:spcBef>
                <a:spcPts val="500"/>
              </a:spcBef>
              <a:buFont typeface="Arial" panose="020B0604020202020204" pitchFamily="34" charset="0"/>
              <a:buChar char="•"/>
              <a:defRPr sz="14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US" altLang="zh-CN" sz="1800" dirty="0"/>
              <a:t> Power Supply Unit Design</a:t>
            </a:r>
          </a:p>
          <a:p>
            <a:endParaRPr lang="en-US" altLang="zh-CN" dirty="0"/>
          </a:p>
        </p:txBody>
      </p:sp>
      <p:sp>
        <p:nvSpPr>
          <p:cNvPr id="3" name="Rectangle 2"/>
          <p:cNvSpPr>
            <a:spLocks noChangeArrowheads="1"/>
          </p:cNvSpPr>
          <p:nvPr/>
        </p:nvSpPr>
        <p:spPr bwMode="auto">
          <a:xfrm>
            <a:off x="3254542" y="249655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6" name="文本框 15"/>
          <p:cNvSpPr txBox="1"/>
          <p:nvPr/>
        </p:nvSpPr>
        <p:spPr>
          <a:xfrm>
            <a:off x="878305" y="1476984"/>
            <a:ext cx="5823284" cy="3754874"/>
          </a:xfrm>
          <a:prstGeom prst="rect">
            <a:avLst/>
          </a:prstGeom>
          <a:noFill/>
        </p:spPr>
        <p:txBody>
          <a:bodyPr wrap="square">
            <a:spAutoFit/>
          </a:bodyPr>
          <a:lstStyle>
            <a:defPPr>
              <a:defRPr lang="zh-CN"/>
            </a:defPPr>
            <a:lvl1pPr>
              <a:defRPr sz="1200"/>
            </a:lvl1pPr>
          </a:lstStyle>
          <a:p>
            <a:pPr algn="just"/>
            <a:r>
              <a:rPr lang="en-US" altLang="zh-CN" sz="1400" dirty="0"/>
              <a:t>The power supply adopts an independent 4U power cabinet design, which can convert two channels of 380V AC (three-phase four-wire system) into three channels of low-voltage DC power, with a maximum output power of up to 20KW.</a:t>
            </a:r>
          </a:p>
          <a:p>
            <a:pPr algn="just"/>
            <a:endParaRPr lang="en-US" altLang="zh-CN" sz="1400" dirty="0"/>
          </a:p>
          <a:p>
            <a:r>
              <a:rPr lang="en-US" altLang="zh-CN" sz="1400" b="1" dirty="0"/>
              <a:t>Modular Design </a:t>
            </a:r>
          </a:p>
          <a:p>
            <a:pPr marL="285750" indent="-285750">
              <a:buFontTx/>
              <a:buChar char="-"/>
            </a:pPr>
            <a:r>
              <a:rPr lang="en-US" altLang="zh-CN" sz="1400" dirty="0"/>
              <a:t>The power cabinet integrates 4 AC/DC power modules.</a:t>
            </a:r>
          </a:p>
          <a:p>
            <a:pPr marL="285750" indent="-285750">
              <a:buFontTx/>
              <a:buChar char="-"/>
            </a:pPr>
            <a:r>
              <a:rPr lang="en-US" altLang="zh-CN" sz="1400" dirty="0"/>
              <a:t>Input: 380VAC</a:t>
            </a:r>
            <a:r>
              <a:rPr lang="zh-CN" altLang="en-US" sz="1400" dirty="0"/>
              <a:t>；</a:t>
            </a:r>
            <a:r>
              <a:rPr lang="en-US" altLang="zh-CN" sz="1400" dirty="0"/>
              <a:t>Output: Single module delivers a maximum current of 155A at 28VDC; 4 modules operate in parallel to achieve 620A output.</a:t>
            </a:r>
          </a:p>
          <a:p>
            <a:r>
              <a:rPr lang="en-US" altLang="zh-CN" sz="1400" dirty="0"/>
              <a:t> </a:t>
            </a:r>
          </a:p>
          <a:p>
            <a:r>
              <a:rPr lang="en-US" altLang="zh-CN" sz="1400" b="1" dirty="0"/>
              <a:t>Heat Dissipation </a:t>
            </a:r>
          </a:p>
          <a:p>
            <a:pPr marL="285750" indent="-285750">
              <a:buFontTx/>
              <a:buChar char="-"/>
            </a:pPr>
            <a:r>
              <a:rPr lang="en-US" altLang="zh-CN" sz="1400" dirty="0"/>
              <a:t>The liquid-cooled plate heat conduction and dissipation method is adopted.</a:t>
            </a:r>
          </a:p>
          <a:p>
            <a:pPr marL="285750" indent="-285750">
              <a:buFontTx/>
              <a:buChar char="-"/>
            </a:pPr>
            <a:r>
              <a:rPr lang="en-US" altLang="zh-CN" sz="1400" dirty="0"/>
              <a:t>Dust-free interior design for maintenance-free operation.</a:t>
            </a:r>
          </a:p>
          <a:p>
            <a:pPr marL="285750" indent="-285750">
              <a:buFontTx/>
              <a:buChar char="-"/>
            </a:pPr>
            <a:endParaRPr lang="en-US" altLang="zh-CN" sz="1400" dirty="0"/>
          </a:p>
          <a:p>
            <a:r>
              <a:rPr lang="en-US" altLang="zh-CN" sz="1400" b="1" dirty="0"/>
              <a:t>Performance Parameters</a:t>
            </a:r>
          </a:p>
        </p:txBody>
      </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2349" y="4974893"/>
            <a:ext cx="4383569" cy="1644483"/>
          </a:xfrm>
          <a:prstGeom prst="rect">
            <a:avLst/>
          </a:prstGeom>
        </p:spPr>
      </p:pic>
      <p:pic>
        <p:nvPicPr>
          <p:cNvPr id="15" name="图片 14"/>
          <p:cNvPicPr>
            <a:picLocks noChangeAspect="1"/>
          </p:cNvPicPr>
          <p:nvPr/>
        </p:nvPicPr>
        <p:blipFill>
          <a:blip r:embed="rId4"/>
          <a:stretch>
            <a:fillRect/>
          </a:stretch>
        </p:blipFill>
        <p:spPr>
          <a:xfrm>
            <a:off x="6891835" y="1674987"/>
            <a:ext cx="5079838" cy="2662389"/>
          </a:xfrm>
          <a:prstGeom prst="rect">
            <a:avLst/>
          </a:prstGeom>
        </p:spPr>
      </p:pic>
      <p:graphicFrame>
        <p:nvGraphicFramePr>
          <p:cNvPr id="17" name="表格 16"/>
          <p:cNvGraphicFramePr>
            <a:graphicFrameLocks noGrp="1"/>
          </p:cNvGraphicFramePr>
          <p:nvPr/>
        </p:nvGraphicFramePr>
        <p:xfrm>
          <a:off x="968208" y="5135719"/>
          <a:ext cx="2924010" cy="1374587"/>
        </p:xfrm>
        <a:graphic>
          <a:graphicData uri="http://schemas.openxmlformats.org/drawingml/2006/table">
            <a:tbl>
              <a:tblPr>
                <a:tableStyleId>{2D5ABB26-0587-4C30-8999-92F81FD0307C}</a:tableStyleId>
              </a:tblPr>
              <a:tblGrid>
                <a:gridCol w="178101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tblGrid>
              <a:tr h="177375">
                <a:tc>
                  <a:txBody>
                    <a:bodyPr/>
                    <a:lstStyle/>
                    <a:p>
                      <a:pPr>
                        <a:lnSpc>
                          <a:spcPts val="2100"/>
                        </a:lnSpc>
                        <a:buNone/>
                      </a:pPr>
                      <a:r>
                        <a:rPr lang="en-US" sz="1000" b="0" dirty="0">
                          <a:effectLst/>
                        </a:rPr>
                        <a:t>Input Voltage Type</a:t>
                      </a:r>
                    </a:p>
                  </a:txBody>
                  <a:tcPr marL="0" marR="0" marT="0" marB="0" anchor="ctr"/>
                </a:tc>
                <a:tc>
                  <a:txBody>
                    <a:bodyPr/>
                    <a:lstStyle/>
                    <a:p>
                      <a:pPr>
                        <a:lnSpc>
                          <a:spcPts val="2100"/>
                        </a:lnSpc>
                        <a:buNone/>
                      </a:pPr>
                      <a:r>
                        <a:rPr lang="en-US" sz="1000" b="0" dirty="0">
                          <a:effectLst/>
                        </a:rPr>
                        <a:t>:</a:t>
                      </a:r>
                      <a:r>
                        <a:rPr lang="zh-CN" altLang="en-US" sz="1000" b="0" dirty="0">
                          <a:effectLst/>
                        </a:rPr>
                        <a:t> </a:t>
                      </a:r>
                      <a:r>
                        <a:rPr lang="en-US" sz="1000" b="0" dirty="0">
                          <a:effectLst/>
                        </a:rPr>
                        <a:t>Three-phase AC</a:t>
                      </a:r>
                    </a:p>
                  </a:txBody>
                  <a:tcPr marL="0" marR="0" marT="0" marB="0" anchor="ctr"/>
                </a:tc>
                <a:extLst>
                  <a:ext uri="{0D108BD9-81ED-4DB2-BD59-A6C34878D82A}">
                    <a16:rowId xmlns:a16="http://schemas.microsoft.com/office/drawing/2014/main" val="10000"/>
                  </a:ext>
                </a:extLst>
              </a:tr>
              <a:tr h="177375">
                <a:tc>
                  <a:txBody>
                    <a:bodyPr/>
                    <a:lstStyle/>
                    <a:p>
                      <a:pPr>
                        <a:lnSpc>
                          <a:spcPts val="2100"/>
                        </a:lnSpc>
                        <a:buNone/>
                      </a:pPr>
                      <a:r>
                        <a:rPr lang="en-US" sz="1000" b="0" dirty="0">
                          <a:effectLst/>
                        </a:rPr>
                        <a:t>Input Voltage Range (VAC)</a:t>
                      </a:r>
                    </a:p>
                  </a:txBody>
                  <a:tcPr marL="0" marR="0" marT="0" marB="0" anchor="ctr"/>
                </a:tc>
                <a:tc>
                  <a:txBody>
                    <a:bodyPr/>
                    <a:lstStyle/>
                    <a:p>
                      <a:pPr>
                        <a:lnSpc>
                          <a:spcPts val="2100"/>
                        </a:lnSpc>
                        <a:buNone/>
                      </a:pPr>
                      <a:r>
                        <a:rPr lang="en-US" altLang="zh-CN" sz="1000" b="0" dirty="0">
                          <a:effectLst/>
                        </a:rPr>
                        <a:t>: 266-456</a:t>
                      </a:r>
                    </a:p>
                  </a:txBody>
                  <a:tcPr marL="0" marR="0" marT="0" marB="0" anchor="ctr"/>
                </a:tc>
                <a:extLst>
                  <a:ext uri="{0D108BD9-81ED-4DB2-BD59-A6C34878D82A}">
                    <a16:rowId xmlns:a16="http://schemas.microsoft.com/office/drawing/2014/main" val="10001"/>
                  </a:ext>
                </a:extLst>
              </a:tr>
              <a:tr h="178211">
                <a:tc>
                  <a:txBody>
                    <a:bodyPr/>
                    <a:lstStyle/>
                    <a:p>
                      <a:pPr>
                        <a:lnSpc>
                          <a:spcPts val="2100"/>
                        </a:lnSpc>
                        <a:buNone/>
                      </a:pPr>
                      <a:r>
                        <a:rPr lang="en-US" sz="1000" b="0" dirty="0">
                          <a:effectLst/>
                        </a:rPr>
                        <a:t>Frequency Range (Hz)</a:t>
                      </a:r>
                    </a:p>
                  </a:txBody>
                  <a:tcPr marL="0" marR="0" marT="0" marB="0" anchor="ctr"/>
                </a:tc>
                <a:tc>
                  <a:txBody>
                    <a:bodyPr/>
                    <a:lstStyle/>
                    <a:p>
                      <a:pPr>
                        <a:lnSpc>
                          <a:spcPts val="2100"/>
                        </a:lnSpc>
                        <a:buNone/>
                      </a:pPr>
                      <a:r>
                        <a:rPr lang="en-US" altLang="zh-CN" sz="1000" b="0" dirty="0">
                          <a:effectLst/>
                        </a:rPr>
                        <a:t>: 50/60±7%</a:t>
                      </a:r>
                    </a:p>
                  </a:txBody>
                  <a:tcPr marL="0" marR="0" marT="0" marB="0" anchor="ctr"/>
                </a:tc>
                <a:extLst>
                  <a:ext uri="{0D108BD9-81ED-4DB2-BD59-A6C34878D82A}">
                    <a16:rowId xmlns:a16="http://schemas.microsoft.com/office/drawing/2014/main" val="10002"/>
                  </a:ext>
                </a:extLst>
              </a:tr>
              <a:tr h="177375">
                <a:tc>
                  <a:txBody>
                    <a:bodyPr/>
                    <a:lstStyle/>
                    <a:p>
                      <a:pPr>
                        <a:lnSpc>
                          <a:spcPts val="2100"/>
                        </a:lnSpc>
                        <a:buNone/>
                      </a:pPr>
                      <a:r>
                        <a:rPr lang="en-US" sz="1000" b="0" dirty="0">
                          <a:effectLst/>
                        </a:rPr>
                        <a:t>Output Rated Voltage (V)</a:t>
                      </a:r>
                    </a:p>
                  </a:txBody>
                  <a:tcPr marL="0" marR="0" marT="0" marB="0" anchor="ctr"/>
                </a:tc>
                <a:tc>
                  <a:txBody>
                    <a:bodyPr/>
                    <a:lstStyle/>
                    <a:p>
                      <a:pPr>
                        <a:lnSpc>
                          <a:spcPts val="2100"/>
                        </a:lnSpc>
                        <a:buNone/>
                      </a:pPr>
                      <a:r>
                        <a:rPr lang="en-US" altLang="zh-CN" sz="1000" b="0" dirty="0">
                          <a:effectLst/>
                        </a:rPr>
                        <a:t>: 28.0</a:t>
                      </a:r>
                    </a:p>
                  </a:txBody>
                  <a:tcPr marL="0" marR="0" marT="0" marB="0" anchor="ctr"/>
                </a:tc>
                <a:extLst>
                  <a:ext uri="{0D108BD9-81ED-4DB2-BD59-A6C34878D82A}">
                    <a16:rowId xmlns:a16="http://schemas.microsoft.com/office/drawing/2014/main" val="10003"/>
                  </a:ext>
                </a:extLst>
              </a:tr>
              <a:tr h="177375">
                <a:tc>
                  <a:txBody>
                    <a:bodyPr/>
                    <a:lstStyle/>
                    <a:p>
                      <a:pPr>
                        <a:lnSpc>
                          <a:spcPts val="2100"/>
                        </a:lnSpc>
                        <a:buNone/>
                      </a:pPr>
                      <a:r>
                        <a:rPr lang="en-US" sz="1000" b="0" dirty="0">
                          <a:effectLst/>
                        </a:rPr>
                        <a:t>Output Maximum Current (A)</a:t>
                      </a:r>
                    </a:p>
                  </a:txBody>
                  <a:tcPr marL="0" marR="0" marT="0" marB="0" anchor="ctr"/>
                </a:tc>
                <a:tc>
                  <a:txBody>
                    <a:bodyPr/>
                    <a:lstStyle/>
                    <a:p>
                      <a:pPr>
                        <a:lnSpc>
                          <a:spcPts val="2100"/>
                        </a:lnSpc>
                        <a:buNone/>
                      </a:pPr>
                      <a:r>
                        <a:rPr lang="en-US" altLang="zh-CN" sz="1000" b="0" dirty="0">
                          <a:effectLst/>
                        </a:rPr>
                        <a:t>: 620.0</a:t>
                      </a:r>
                    </a:p>
                  </a:txBody>
                  <a:tcPr marL="0" marR="0" marT="0" marB="0" anchor="ctr"/>
                </a:tc>
                <a:extLst>
                  <a:ext uri="{0D108BD9-81ED-4DB2-BD59-A6C34878D82A}">
                    <a16:rowId xmlns:a16="http://schemas.microsoft.com/office/drawing/2014/main" val="10004"/>
                  </a:ext>
                </a:extLst>
              </a:tr>
              <a:tr h="177375">
                <a:tc>
                  <a:txBody>
                    <a:bodyPr/>
                    <a:lstStyle/>
                    <a:p>
                      <a:pPr>
                        <a:lnSpc>
                          <a:spcPts val="2100"/>
                        </a:lnSpc>
                        <a:buNone/>
                      </a:pPr>
                      <a:r>
                        <a:rPr lang="en-US" sz="1000" b="0" dirty="0">
                          <a:effectLst/>
                        </a:rPr>
                        <a:t>Voltage Regulation (Su)</a:t>
                      </a:r>
                    </a:p>
                  </a:txBody>
                  <a:tcPr marL="0" marR="0" marT="0" marB="0" anchor="ctr"/>
                </a:tc>
                <a:tc>
                  <a:txBody>
                    <a:bodyPr/>
                    <a:lstStyle/>
                    <a:p>
                      <a:pPr>
                        <a:lnSpc>
                          <a:spcPts val="2100"/>
                        </a:lnSpc>
                        <a:buNone/>
                      </a:pPr>
                      <a:r>
                        <a:rPr lang="en-US" altLang="zh-CN" sz="1000" b="0" dirty="0">
                          <a:effectLst/>
                        </a:rPr>
                        <a:t>: 0.1%</a:t>
                      </a:r>
                    </a:p>
                  </a:txBody>
                  <a:tcPr marL="0" marR="0" marT="0" marB="0" anchor="ctr"/>
                </a:tc>
                <a:extLst>
                  <a:ext uri="{0D108BD9-81ED-4DB2-BD59-A6C34878D82A}">
                    <a16:rowId xmlns:a16="http://schemas.microsoft.com/office/drawing/2014/main" val="10005"/>
                  </a:ext>
                </a:extLst>
              </a:tr>
            </a:tbl>
          </a:graphicData>
        </a:graphic>
      </p:graphicFrame>
      <p:graphicFrame>
        <p:nvGraphicFramePr>
          <p:cNvPr id="18" name="表格 17"/>
          <p:cNvGraphicFramePr>
            <a:graphicFrameLocks noGrp="1"/>
          </p:cNvGraphicFramePr>
          <p:nvPr/>
        </p:nvGraphicFramePr>
        <p:xfrm>
          <a:off x="4096756" y="5135719"/>
          <a:ext cx="3066855" cy="1144590"/>
        </p:xfrm>
        <a:graphic>
          <a:graphicData uri="http://schemas.openxmlformats.org/drawingml/2006/table">
            <a:tbl>
              <a:tblPr>
                <a:tableStyleId>{2D5ABB26-0587-4C30-8999-92F81FD0307C}</a:tableStyleId>
              </a:tblPr>
              <a:tblGrid>
                <a:gridCol w="2267949">
                  <a:extLst>
                    <a:ext uri="{9D8B030D-6E8A-4147-A177-3AD203B41FA5}">
                      <a16:colId xmlns:a16="http://schemas.microsoft.com/office/drawing/2014/main" val="20000"/>
                    </a:ext>
                  </a:extLst>
                </a:gridCol>
                <a:gridCol w="798906">
                  <a:extLst>
                    <a:ext uri="{9D8B030D-6E8A-4147-A177-3AD203B41FA5}">
                      <a16:colId xmlns:a16="http://schemas.microsoft.com/office/drawing/2014/main" val="20001"/>
                    </a:ext>
                  </a:extLst>
                </a:gridCol>
              </a:tblGrid>
              <a:tr h="206413">
                <a:tc>
                  <a:txBody>
                    <a:bodyPr/>
                    <a:lstStyle/>
                    <a:p>
                      <a:pPr>
                        <a:lnSpc>
                          <a:spcPts val="2100"/>
                        </a:lnSpc>
                        <a:buNone/>
                      </a:pPr>
                      <a:r>
                        <a:rPr lang="en-US" sz="1000" b="0" dirty="0">
                          <a:effectLst/>
                        </a:rPr>
                        <a:t>Load Regulation (Su)</a:t>
                      </a:r>
                    </a:p>
                  </a:txBody>
                  <a:tcPr marL="0" marR="0" marT="0" marB="0" anchor="ctr"/>
                </a:tc>
                <a:tc>
                  <a:txBody>
                    <a:bodyPr/>
                    <a:lstStyle/>
                    <a:p>
                      <a:pPr>
                        <a:lnSpc>
                          <a:spcPts val="2100"/>
                        </a:lnSpc>
                        <a:buNone/>
                      </a:pPr>
                      <a:r>
                        <a:rPr lang="en-US" altLang="zh-CN" sz="1000" b="0" dirty="0">
                          <a:effectLst/>
                        </a:rPr>
                        <a:t>: 0.3%</a:t>
                      </a:r>
                    </a:p>
                  </a:txBody>
                  <a:tcPr marL="0" marR="0" marT="0" marB="0" anchor="ctr"/>
                </a:tc>
                <a:extLst>
                  <a:ext uri="{0D108BD9-81ED-4DB2-BD59-A6C34878D82A}">
                    <a16:rowId xmlns:a16="http://schemas.microsoft.com/office/drawing/2014/main" val="10000"/>
                  </a:ext>
                </a:extLst>
              </a:tr>
              <a:tr h="206413">
                <a:tc>
                  <a:txBody>
                    <a:bodyPr/>
                    <a:lstStyle/>
                    <a:p>
                      <a:pPr>
                        <a:lnSpc>
                          <a:spcPts val="2100"/>
                        </a:lnSpc>
                        <a:buNone/>
                      </a:pPr>
                      <a:r>
                        <a:rPr lang="en-US" sz="1000" b="0" dirty="0">
                          <a:effectLst/>
                        </a:rPr>
                        <a:t>Output Voltage Ripple (Peak-to-Peak)</a:t>
                      </a:r>
                    </a:p>
                  </a:txBody>
                  <a:tcPr marL="0" marR="0" marT="0" marB="0" anchor="ctr"/>
                </a:tc>
                <a:tc>
                  <a:txBody>
                    <a:bodyPr/>
                    <a:lstStyle/>
                    <a:p>
                      <a:pPr>
                        <a:lnSpc>
                          <a:spcPts val="2100"/>
                        </a:lnSpc>
                        <a:buNone/>
                      </a:pPr>
                      <a:r>
                        <a:rPr lang="en-US" sz="1000" b="0" dirty="0">
                          <a:effectLst/>
                        </a:rPr>
                        <a:t>: ≤200mV</a:t>
                      </a:r>
                    </a:p>
                  </a:txBody>
                  <a:tcPr marL="0" marR="0" marT="0" marB="0" anchor="ctr"/>
                </a:tc>
                <a:extLst>
                  <a:ext uri="{0D108BD9-81ED-4DB2-BD59-A6C34878D82A}">
                    <a16:rowId xmlns:a16="http://schemas.microsoft.com/office/drawing/2014/main" val="10001"/>
                  </a:ext>
                </a:extLst>
              </a:tr>
              <a:tr h="206413">
                <a:tc>
                  <a:txBody>
                    <a:bodyPr/>
                    <a:lstStyle/>
                    <a:p>
                      <a:pPr>
                        <a:lnSpc>
                          <a:spcPts val="2100"/>
                        </a:lnSpc>
                        <a:buNone/>
                      </a:pPr>
                      <a:r>
                        <a:rPr lang="en-US" sz="1000" b="0" dirty="0">
                          <a:effectLst/>
                        </a:rPr>
                        <a:t>Efficiency</a:t>
                      </a:r>
                    </a:p>
                  </a:txBody>
                  <a:tcPr marL="0" marR="0" marT="0" marB="0" anchor="ctr"/>
                </a:tc>
                <a:tc>
                  <a:txBody>
                    <a:bodyPr/>
                    <a:lstStyle/>
                    <a:p>
                      <a:pPr>
                        <a:lnSpc>
                          <a:spcPts val="2100"/>
                        </a:lnSpc>
                        <a:buNone/>
                      </a:pPr>
                      <a:r>
                        <a:rPr lang="en-US" altLang="zh-CN" sz="1000" b="0" dirty="0">
                          <a:effectLst/>
                        </a:rPr>
                        <a:t>: 94%</a:t>
                      </a:r>
                    </a:p>
                  </a:txBody>
                  <a:tcPr marL="0" marR="0" marT="0" marB="0" anchor="ctr"/>
                </a:tc>
                <a:extLst>
                  <a:ext uri="{0D108BD9-81ED-4DB2-BD59-A6C34878D82A}">
                    <a16:rowId xmlns:a16="http://schemas.microsoft.com/office/drawing/2014/main" val="10002"/>
                  </a:ext>
                </a:extLst>
              </a:tr>
              <a:tr h="206413">
                <a:tc>
                  <a:txBody>
                    <a:bodyPr/>
                    <a:lstStyle/>
                    <a:p>
                      <a:pPr>
                        <a:lnSpc>
                          <a:spcPts val="2100"/>
                        </a:lnSpc>
                        <a:buNone/>
                      </a:pPr>
                      <a:r>
                        <a:rPr lang="en-US" sz="1000" b="0" dirty="0">
                          <a:effectLst/>
                        </a:rPr>
                        <a:t>Power Factor</a:t>
                      </a:r>
                    </a:p>
                  </a:txBody>
                  <a:tcPr marL="0" marR="0" marT="0" marB="0" anchor="ctr"/>
                </a:tc>
                <a:tc>
                  <a:txBody>
                    <a:bodyPr/>
                    <a:lstStyle/>
                    <a:p>
                      <a:pPr>
                        <a:lnSpc>
                          <a:spcPts val="2100"/>
                        </a:lnSpc>
                        <a:buNone/>
                      </a:pPr>
                      <a:r>
                        <a:rPr lang="en-US" altLang="zh-CN" sz="1000" b="0" dirty="0">
                          <a:effectLst/>
                        </a:rPr>
                        <a:t>: 0.95</a:t>
                      </a:r>
                    </a:p>
                  </a:txBody>
                  <a:tcPr marL="0" marR="0" marT="0" marB="0" anchor="ctr"/>
                </a:tc>
                <a:extLst>
                  <a:ext uri="{0D108BD9-81ED-4DB2-BD59-A6C34878D82A}">
                    <a16:rowId xmlns:a16="http://schemas.microsoft.com/office/drawing/2014/main" val="10003"/>
                  </a:ext>
                </a:extLst>
              </a:tr>
              <a:tr h="206413">
                <a:tc>
                  <a:txBody>
                    <a:bodyPr/>
                    <a:lstStyle/>
                    <a:p>
                      <a:pPr>
                        <a:lnSpc>
                          <a:spcPts val="2100"/>
                        </a:lnSpc>
                        <a:buNone/>
                      </a:pPr>
                      <a:r>
                        <a:rPr lang="en-US" sz="1000" b="0" dirty="0">
                          <a:effectLst/>
                        </a:rPr>
                        <a:t>Output Control</a:t>
                      </a:r>
                    </a:p>
                  </a:txBody>
                  <a:tcPr marL="0" marR="0" marT="0" marB="0" anchor="ctr"/>
                </a:tc>
                <a:tc>
                  <a:txBody>
                    <a:bodyPr/>
                    <a:lstStyle/>
                    <a:p>
                      <a:pPr>
                        <a:lnSpc>
                          <a:spcPts val="2100"/>
                        </a:lnSpc>
                        <a:buNone/>
                      </a:pPr>
                      <a:r>
                        <a:rPr lang="en-US" sz="1000" b="0" dirty="0">
                          <a:effectLst/>
                        </a:rPr>
                        <a:t>: Available</a:t>
                      </a:r>
                    </a:p>
                  </a:txBody>
                  <a:tcPr marL="0" marR="0" marT="0" marB="0" anchor="ctr"/>
                </a:tc>
                <a:extLst>
                  <a:ext uri="{0D108BD9-81ED-4DB2-BD59-A6C34878D82A}">
                    <a16:rowId xmlns:a16="http://schemas.microsoft.com/office/drawing/2014/main" val="10004"/>
                  </a:ext>
                </a:extLst>
              </a:tr>
            </a:tbl>
          </a:graphicData>
        </a:graphic>
      </p:graphicFrame>
      <p:cxnSp>
        <p:nvCxnSpPr>
          <p:cNvPr id="10" name="直接连接符 9"/>
          <p:cNvCxnSpPr/>
          <p:nvPr/>
        </p:nvCxnSpPr>
        <p:spPr>
          <a:xfrm>
            <a:off x="968208" y="5197645"/>
            <a:ext cx="6008854" cy="0"/>
          </a:xfrm>
          <a:prstGeom prst="line">
            <a:avLst/>
          </a:prstGeom>
        </p:spPr>
        <p:style>
          <a:lnRef idx="1">
            <a:schemeClr val="dk1"/>
          </a:lnRef>
          <a:fillRef idx="0">
            <a:schemeClr val="dk1"/>
          </a:fillRef>
          <a:effectRef idx="0">
            <a:schemeClr val="dk1"/>
          </a:effectRef>
          <a:fontRef idx="minor">
            <a:schemeClr val="tx1"/>
          </a:fontRef>
        </p:style>
      </p:cxnSp>
      <p:cxnSp>
        <p:nvCxnSpPr>
          <p:cNvPr id="11" name="直接连接符 10"/>
          <p:cNvCxnSpPr/>
          <p:nvPr/>
        </p:nvCxnSpPr>
        <p:spPr>
          <a:xfrm>
            <a:off x="968208" y="6619376"/>
            <a:ext cx="6008854" cy="0"/>
          </a:xfrm>
          <a:prstGeom prst="line">
            <a:avLst/>
          </a:prstGeom>
        </p:spPr>
        <p:style>
          <a:lnRef idx="1">
            <a:schemeClr val="dk1"/>
          </a:lnRef>
          <a:fillRef idx="0">
            <a:schemeClr val="dk1"/>
          </a:fillRef>
          <a:effectRef idx="0">
            <a:schemeClr val="dk1"/>
          </a:effectRef>
          <a:fontRef idx="minor">
            <a:schemeClr val="tx1"/>
          </a:fontRef>
        </p:style>
      </p:cxnSp>
      <p:cxnSp>
        <p:nvCxnSpPr>
          <p:cNvPr id="21" name="直接连接符 20"/>
          <p:cNvCxnSpPr/>
          <p:nvPr/>
        </p:nvCxnSpPr>
        <p:spPr>
          <a:xfrm>
            <a:off x="3892218" y="5197645"/>
            <a:ext cx="0" cy="1421731"/>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9666477" y="230137"/>
            <a:ext cx="1744142" cy="714342"/>
          </a:xfrm>
          <a:prstGeom prst="rect">
            <a:avLst/>
          </a:prstGeom>
        </p:spPr>
      </p:pic>
      <p:sp>
        <p:nvSpPr>
          <p:cNvPr id="12" name="标题 1"/>
          <p:cNvSpPr>
            <a:spLocks noGrp="1"/>
          </p:cNvSpPr>
          <p:nvPr>
            <p:ph type="title"/>
          </p:nvPr>
        </p:nvSpPr>
        <p:spPr>
          <a:xfrm>
            <a:off x="669924" y="1"/>
            <a:ext cx="10850563" cy="1028699"/>
          </a:xfrm>
        </p:spPr>
        <p:txBody>
          <a:bodyPr vert="horz" lIns="91440" tIns="45720" rIns="91440" bIns="45720" rtlCol="0" anchor="b">
            <a:normAutofit/>
          </a:bodyPr>
          <a:lstStyle/>
          <a:p>
            <a:r>
              <a:rPr lang="en-US" altLang="zh-CN" sz="1800" dirty="0">
                <a:solidFill>
                  <a:schemeClr val="accent6">
                    <a:lumMod val="75000"/>
                  </a:schemeClr>
                </a:solidFill>
              </a:rPr>
              <a:t>Specifications</a:t>
            </a:r>
          </a:p>
        </p:txBody>
      </p:sp>
      <p:pic>
        <p:nvPicPr>
          <p:cNvPr id="3" name="图片 2"/>
          <p:cNvPicPr>
            <a:picLocks noChangeAspect="1"/>
          </p:cNvPicPr>
          <p:nvPr/>
        </p:nvPicPr>
        <p:blipFill>
          <a:blip r:embed="rId3"/>
          <a:stretch>
            <a:fillRect/>
          </a:stretch>
        </p:blipFill>
        <p:spPr>
          <a:xfrm>
            <a:off x="669923" y="2326104"/>
            <a:ext cx="10539663" cy="2705412"/>
          </a:xfrm>
          <a:prstGeom prst="rect">
            <a:avLst/>
          </a:prstGeom>
        </p:spPr>
      </p:pic>
      <p:sp>
        <p:nvSpPr>
          <p:cNvPr id="6" name="文本框 5"/>
          <p:cNvSpPr txBox="1"/>
          <p:nvPr/>
        </p:nvSpPr>
        <p:spPr>
          <a:xfrm>
            <a:off x="669923" y="1254785"/>
            <a:ext cx="9875755" cy="1071319"/>
          </a:xfrm>
          <a:prstGeom prst="rect">
            <a:avLst/>
          </a:prstGeom>
        </p:spPr>
        <p:txBody>
          <a:bodyPr>
            <a:normAutofit/>
          </a:bodyPr>
          <a:lstStyle>
            <a:defPPr>
              <a:defRPr lang="zh-CN"/>
            </a:defPPr>
            <a:lvl1pPr marL="228600" indent="-228600" defTabSz="914400">
              <a:lnSpc>
                <a:spcPct val="170000"/>
              </a:lnSpc>
              <a:spcBef>
                <a:spcPts val="1000"/>
              </a:spcBef>
              <a:buFont typeface="Wingdings" panose="05000000000000000000" pitchFamily="2" charset="2"/>
              <a:buChar char="u"/>
              <a:defRPr sz="2000" b="1"/>
            </a:lvl1pPr>
            <a:lvl2pPr marL="685800" indent="-228600" defTabSz="914400">
              <a:lnSpc>
                <a:spcPct val="90000"/>
              </a:lnSpc>
              <a:spcBef>
                <a:spcPts val="500"/>
              </a:spcBef>
              <a:buFont typeface="Arial" panose="020B0604020202020204" pitchFamily="34" charset="0"/>
              <a:buChar char="•"/>
            </a:lvl2pPr>
            <a:lvl3pPr marL="1143000" indent="-228600" defTabSz="914400">
              <a:lnSpc>
                <a:spcPct val="90000"/>
              </a:lnSpc>
              <a:spcBef>
                <a:spcPts val="500"/>
              </a:spcBef>
              <a:buFont typeface="Arial" panose="020B0604020202020204" pitchFamily="34" charset="0"/>
              <a:buChar char="•"/>
              <a:defRPr sz="1600"/>
            </a:lvl3pPr>
            <a:lvl4pPr marL="1600200" indent="-228600" defTabSz="914400">
              <a:lnSpc>
                <a:spcPct val="90000"/>
              </a:lnSpc>
              <a:spcBef>
                <a:spcPts val="500"/>
              </a:spcBef>
              <a:buFont typeface="Arial" panose="020B0604020202020204" pitchFamily="34" charset="0"/>
              <a:buChar char="•"/>
              <a:defRPr sz="1400"/>
            </a:lvl4pPr>
            <a:lvl5pPr marL="2057400" indent="-228600" defTabSz="914400">
              <a:lnSpc>
                <a:spcPct val="90000"/>
              </a:lnSpc>
              <a:spcBef>
                <a:spcPts val="500"/>
              </a:spcBef>
              <a:buFont typeface="Arial" panose="020B0604020202020204" pitchFamily="34" charset="0"/>
              <a:buChar char="•"/>
              <a:defRPr sz="14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US" altLang="zh-CN" dirty="0"/>
              <a:t>Technical Specifications of 18GHz 2.4kW Microwave Power Source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9666477" y="230137"/>
            <a:ext cx="1744142" cy="714342"/>
          </a:xfrm>
          <a:prstGeom prst="rect">
            <a:avLst/>
          </a:prstGeom>
        </p:spPr>
      </p:pic>
      <p:sp>
        <p:nvSpPr>
          <p:cNvPr id="6" name="标题 1"/>
          <p:cNvSpPr>
            <a:spLocks noGrp="1"/>
          </p:cNvSpPr>
          <p:nvPr>
            <p:ph type="title"/>
          </p:nvPr>
        </p:nvSpPr>
        <p:spPr>
          <a:xfrm>
            <a:off x="669924" y="1"/>
            <a:ext cx="10850563" cy="1028699"/>
          </a:xfrm>
        </p:spPr>
        <p:txBody>
          <a:bodyPr vert="horz" lIns="91440" tIns="45720" rIns="91440" bIns="45720" rtlCol="0" anchor="b">
            <a:normAutofit/>
          </a:bodyPr>
          <a:lstStyle/>
          <a:p>
            <a:r>
              <a:rPr lang="en-US" altLang="zh-CN" sz="1800" dirty="0">
                <a:solidFill>
                  <a:schemeClr val="accent6">
                    <a:lumMod val="75000"/>
                  </a:schemeClr>
                </a:solidFill>
              </a:rPr>
              <a:t>The Application of Microwave Power Sources in China</a:t>
            </a:r>
          </a:p>
        </p:txBody>
      </p:sp>
      <p:sp>
        <p:nvSpPr>
          <p:cNvPr id="2" name="TextBox 1"/>
          <p:cNvSpPr txBox="1"/>
          <p:nvPr/>
        </p:nvSpPr>
        <p:spPr>
          <a:xfrm>
            <a:off x="705128" y="2201849"/>
            <a:ext cx="6361731" cy="2477601"/>
          </a:xfrm>
          <a:prstGeom prst="rect">
            <a:avLst/>
          </a:prstGeom>
          <a:noFill/>
        </p:spPr>
        <p:txBody>
          <a:bodyPr wrap="square" rtlCol="0">
            <a:spAutoFit/>
          </a:bodyPr>
          <a:lstStyle/>
          <a:p>
            <a:pPr marL="285750" indent="-285750">
              <a:spcBef>
                <a:spcPts val="600"/>
              </a:spcBef>
              <a:buFont typeface="Wingdings" panose="05000000000000000000" pitchFamily="2" charset="2"/>
              <a:buChar char="u"/>
            </a:pPr>
            <a:r>
              <a:rPr lang="en-US" altLang="zh-CN" sz="1600" b="1" dirty="0"/>
              <a:t>Fundamental Scientific Research Field:</a:t>
            </a:r>
          </a:p>
          <a:p>
            <a:pPr lvl="1">
              <a:spcBef>
                <a:spcPts val="600"/>
              </a:spcBef>
            </a:pPr>
            <a:r>
              <a:rPr lang="en-US" altLang="zh-CN" sz="1600" dirty="0"/>
              <a:t>18GHz 2.4kW Microwave Power Source: 3 sets</a:t>
            </a:r>
          </a:p>
          <a:p>
            <a:pPr lvl="1">
              <a:spcBef>
                <a:spcPts val="600"/>
              </a:spcBef>
            </a:pPr>
            <a:r>
              <a:rPr lang="en-US" altLang="zh-CN" sz="1600" dirty="0"/>
              <a:t>14GHz 200W Microwave Power Source: 2 sets</a:t>
            </a:r>
          </a:p>
          <a:p>
            <a:pPr marL="285750" indent="-285750">
              <a:spcBef>
                <a:spcPts val="600"/>
              </a:spcBef>
              <a:buFont typeface="Wingdings" panose="05000000000000000000" pitchFamily="2" charset="2"/>
              <a:buChar char="u"/>
            </a:pPr>
            <a:r>
              <a:rPr lang="en-US" altLang="zh-CN" sz="1600" b="1" dirty="0"/>
              <a:t>Heavy Ion Therapy Application:</a:t>
            </a:r>
          </a:p>
          <a:p>
            <a:pPr lvl="1">
              <a:spcBef>
                <a:spcPts val="600"/>
              </a:spcBef>
            </a:pPr>
            <a:r>
              <a:rPr lang="en-US" altLang="zh-CN" sz="1600" dirty="0"/>
              <a:t>14GHz 500W Microwave Power Source: 10 sets</a:t>
            </a:r>
          </a:p>
          <a:p>
            <a:pPr marL="285750" indent="-285750">
              <a:spcBef>
                <a:spcPts val="600"/>
              </a:spcBef>
              <a:buFont typeface="Wingdings" panose="05000000000000000000" pitchFamily="2" charset="2"/>
              <a:buChar char="u"/>
            </a:pPr>
            <a:r>
              <a:rPr lang="en-US" altLang="zh-CN" sz="1600" b="1" dirty="0"/>
              <a:t>5 sets of Microwave Power Sources are in the process of production and awaiting delivery</a:t>
            </a:r>
          </a:p>
          <a:p>
            <a:endParaRPr lang="zh-CN" altLang="en-US" dirty="0"/>
          </a:p>
        </p:txBody>
      </p:sp>
      <p:grpSp>
        <p:nvGrpSpPr>
          <p:cNvPr id="11" name="组合 10"/>
          <p:cNvGrpSpPr/>
          <p:nvPr/>
        </p:nvGrpSpPr>
        <p:grpSpPr>
          <a:xfrm>
            <a:off x="7129156" y="2049837"/>
            <a:ext cx="3971089" cy="3059875"/>
            <a:chOff x="760164" y="1110225"/>
            <a:chExt cx="3361015" cy="2589790"/>
          </a:xfrm>
        </p:grpSpPr>
        <p:pic>
          <p:nvPicPr>
            <p:cNvPr id="1026" name="Picture 2" descr="C:\Users\Amy Dou\AppData\Local\Temp\e55f2be76aa94834bb00c07eb2da2e6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164" y="2507778"/>
              <a:ext cx="3361015" cy="82807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my Dou\Desktop\imp-log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164" y="1110225"/>
              <a:ext cx="3276434" cy="6363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my Dou\Desktop\gcj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908" y="3208550"/>
              <a:ext cx="3276434" cy="49146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组合 3"/>
            <p:cNvGrpSpPr/>
            <p:nvPr/>
          </p:nvGrpSpPr>
          <p:grpSpPr>
            <a:xfrm>
              <a:off x="865616" y="1789920"/>
              <a:ext cx="3170982" cy="783741"/>
              <a:chOff x="6822113" y="1225663"/>
              <a:chExt cx="4032739" cy="1031020"/>
            </a:xfrm>
          </p:grpSpPr>
          <p:sp>
            <p:nvSpPr>
              <p:cNvPr id="3" name="矩形 2"/>
              <p:cNvSpPr/>
              <p:nvPr/>
            </p:nvSpPr>
            <p:spPr>
              <a:xfrm>
                <a:off x="6822113" y="1237695"/>
                <a:ext cx="4032739" cy="10081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0" name="Picture 6" descr="C:\Users\Amy Dou\Desktop\202209271346289770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13811" y="1225663"/>
                <a:ext cx="3716204" cy="1031020"/>
              </a:xfrm>
              <a:prstGeom prst="rect">
                <a:avLst/>
              </a:prstGeom>
              <a:noFill/>
              <a:extLst>
                <a:ext uri="{909E8E84-426E-40DD-AFC4-6F175D3DCCD1}">
                  <a14:hiddenFill xmlns:a14="http://schemas.microsoft.com/office/drawing/2010/main">
                    <a:solidFill>
                      <a:srgbClr val="FFFFFF"/>
                    </a:solidFill>
                  </a14:hiddenFill>
                </a:ext>
              </a:extLst>
            </p:spPr>
          </p:pic>
        </p:gr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9666477" y="230137"/>
            <a:ext cx="1744142" cy="714342"/>
          </a:xfrm>
          <a:prstGeom prst="rect">
            <a:avLst/>
          </a:prstGeom>
        </p:spPr>
      </p:pic>
      <p:sp>
        <p:nvSpPr>
          <p:cNvPr id="6" name="标题 1"/>
          <p:cNvSpPr>
            <a:spLocks noGrp="1"/>
          </p:cNvSpPr>
          <p:nvPr>
            <p:ph type="title"/>
          </p:nvPr>
        </p:nvSpPr>
        <p:spPr>
          <a:xfrm>
            <a:off x="669924" y="1"/>
            <a:ext cx="10850563" cy="1028699"/>
          </a:xfrm>
        </p:spPr>
        <p:txBody>
          <a:bodyPr vert="horz" lIns="91440" tIns="45720" rIns="91440" bIns="45720" rtlCol="0" anchor="b">
            <a:normAutofit/>
          </a:bodyPr>
          <a:lstStyle/>
          <a:p>
            <a:r>
              <a:rPr lang="en-US" altLang="zh-CN" sz="1800" dirty="0">
                <a:solidFill>
                  <a:schemeClr val="accent6">
                    <a:lumMod val="75000"/>
                  </a:schemeClr>
                </a:solidFill>
              </a:rPr>
              <a:t>The Application of Microwave Power Sources in China</a:t>
            </a:r>
          </a:p>
        </p:txBody>
      </p:sp>
      <p:grpSp>
        <p:nvGrpSpPr>
          <p:cNvPr id="21" name="组合 20"/>
          <p:cNvGrpSpPr/>
          <p:nvPr/>
        </p:nvGrpSpPr>
        <p:grpSpPr>
          <a:xfrm>
            <a:off x="713387" y="1410723"/>
            <a:ext cx="10873306" cy="3810981"/>
            <a:chOff x="358456" y="1603229"/>
            <a:chExt cx="11846147" cy="4151952"/>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456" y="1603229"/>
              <a:ext cx="5537016" cy="4151952"/>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1586" y="1603229"/>
              <a:ext cx="3084361" cy="4151952"/>
            </a:xfrm>
            <a:prstGeom prst="rect">
              <a:avLst/>
            </a:prstGeom>
          </p:spPr>
        </p:pic>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0241" y="1603229"/>
              <a:ext cx="3084362" cy="4151952"/>
            </a:xfrm>
            <a:prstGeom prst="rect">
              <a:avLst/>
            </a:prstGeom>
          </p:spPr>
        </p:pic>
      </p:grpSp>
      <p:sp>
        <p:nvSpPr>
          <p:cNvPr id="23" name="文本框 22"/>
          <p:cNvSpPr txBox="1"/>
          <p:nvPr/>
        </p:nvSpPr>
        <p:spPr>
          <a:xfrm>
            <a:off x="713387" y="5319782"/>
            <a:ext cx="10873306" cy="276999"/>
          </a:xfrm>
          <a:prstGeom prst="rect">
            <a:avLst/>
          </a:prstGeom>
          <a:noFill/>
        </p:spPr>
        <p:txBody>
          <a:bodyPr wrap="square">
            <a:spAutoFit/>
          </a:bodyPr>
          <a:lstStyle/>
          <a:p>
            <a:pPr algn="ctr"/>
            <a:r>
              <a:rPr lang="en-US" altLang="zh-CN" sz="1200" b="1" dirty="0"/>
              <a:t>On-Site Application Photos of 18GHz 2.4kW Microwave Power Sources </a:t>
            </a:r>
            <a:r>
              <a:rPr lang="zh-CN" altLang="en-US" sz="1200" b="1" dirty="0"/>
              <a:t>（</a:t>
            </a:r>
            <a:r>
              <a:rPr lang="en-US" altLang="zh-CN" sz="1200" b="1" dirty="0"/>
              <a:t> Courtesy of IMP </a:t>
            </a:r>
            <a:r>
              <a:rPr lang="zh-CN" altLang="en-US" sz="1200" b="1" dirty="0"/>
              <a: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9666477" y="230137"/>
            <a:ext cx="1744142" cy="714342"/>
          </a:xfrm>
          <a:prstGeom prst="rect">
            <a:avLst/>
          </a:prstGeom>
        </p:spPr>
      </p:pic>
      <p:sp>
        <p:nvSpPr>
          <p:cNvPr id="6" name="标题 1"/>
          <p:cNvSpPr>
            <a:spLocks noGrp="1"/>
          </p:cNvSpPr>
          <p:nvPr>
            <p:ph type="title"/>
          </p:nvPr>
        </p:nvSpPr>
        <p:spPr>
          <a:xfrm>
            <a:off x="669924" y="1"/>
            <a:ext cx="10850563" cy="1028699"/>
          </a:xfrm>
        </p:spPr>
        <p:txBody>
          <a:bodyPr vert="horz" lIns="91440" tIns="45720" rIns="91440" bIns="45720" rtlCol="0" anchor="b">
            <a:normAutofit/>
          </a:bodyPr>
          <a:lstStyle/>
          <a:p>
            <a:r>
              <a:rPr lang="en-US" altLang="zh-CN" sz="1800" dirty="0">
                <a:solidFill>
                  <a:schemeClr val="accent6">
                    <a:lumMod val="75000"/>
                  </a:schemeClr>
                </a:solidFill>
              </a:rPr>
              <a:t>The Application of Microwave Power Sources in China</a:t>
            </a:r>
          </a:p>
        </p:txBody>
      </p:sp>
      <p:grpSp>
        <p:nvGrpSpPr>
          <p:cNvPr id="11" name="组合 10"/>
          <p:cNvGrpSpPr/>
          <p:nvPr/>
        </p:nvGrpSpPr>
        <p:grpSpPr>
          <a:xfrm>
            <a:off x="750517" y="1313832"/>
            <a:ext cx="10875393" cy="3125821"/>
            <a:chOff x="1087402" y="1319847"/>
            <a:chExt cx="10047320" cy="2887815"/>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9073" y="1331141"/>
              <a:ext cx="3806733" cy="2853933"/>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7864" y="1319847"/>
              <a:ext cx="3836858" cy="2876520"/>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7402" y="1353729"/>
              <a:ext cx="2139613" cy="2853933"/>
            </a:xfrm>
            <a:prstGeom prst="rect">
              <a:avLst/>
            </a:prstGeom>
          </p:spPr>
        </p:pic>
      </p:grpSp>
      <p:sp>
        <p:nvSpPr>
          <p:cNvPr id="12" name="文本框 11"/>
          <p:cNvSpPr txBox="1"/>
          <p:nvPr/>
        </p:nvSpPr>
        <p:spPr>
          <a:xfrm>
            <a:off x="752604" y="4761459"/>
            <a:ext cx="10873306" cy="276999"/>
          </a:xfrm>
          <a:prstGeom prst="rect">
            <a:avLst/>
          </a:prstGeom>
          <a:noFill/>
        </p:spPr>
        <p:txBody>
          <a:bodyPr wrap="square">
            <a:spAutoFit/>
          </a:bodyPr>
          <a:lstStyle/>
          <a:p>
            <a:pPr algn="ctr"/>
            <a:r>
              <a:rPr lang="en-US" altLang="zh-CN" sz="1200" b="1" dirty="0">
                <a:latin typeface="+mj-lt"/>
              </a:rPr>
              <a:t>On-Site Application Photos of 14GHz 500W Microwave Power Sources for Heavy Ion Cancer Therapy System </a:t>
            </a:r>
            <a:r>
              <a:rPr lang="zh-CN" altLang="en-US" sz="1200" b="1" dirty="0">
                <a:latin typeface="+mj-lt"/>
              </a:rPr>
              <a:t>（</a:t>
            </a:r>
            <a:r>
              <a:rPr lang="en-US" altLang="zh-CN" sz="1200" b="1" dirty="0">
                <a:latin typeface="+mj-lt"/>
              </a:rPr>
              <a:t> Courtesy of LITC </a:t>
            </a:r>
            <a:r>
              <a:rPr lang="zh-CN" altLang="en-US" sz="1200" b="1" dirty="0">
                <a:latin typeface="+mj-lt"/>
              </a:rPr>
              <a: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文本框 45"/>
          <p:cNvSpPr txBox="1"/>
          <p:nvPr/>
        </p:nvSpPr>
        <p:spPr>
          <a:xfrm>
            <a:off x="4041775" y="3547350"/>
            <a:ext cx="4264025" cy="1319472"/>
          </a:xfrm>
          <a:prstGeom prst="rect">
            <a:avLst/>
          </a:prstGeom>
          <a:noFill/>
        </p:spPr>
        <p:txBody>
          <a:bodyPr wrap="none" rtlCol="0">
            <a:prstTxWarp prst="textPlain">
              <a:avLst/>
            </a:prstTxWarp>
            <a:spAutoFit/>
          </a:bodyPr>
          <a:lstStyle/>
          <a:p>
            <a:r>
              <a:rPr lang="en-US" altLang="zh-CN" dirty="0">
                <a:gradFill>
                  <a:gsLst>
                    <a:gs pos="0">
                      <a:srgbClr val="015978"/>
                    </a:gs>
                    <a:gs pos="100000">
                      <a:srgbClr val="015978">
                        <a:alpha val="0"/>
                      </a:srgbClr>
                    </a:gs>
                  </a:gsLst>
                  <a:lin ang="5400000" scaled="1"/>
                </a:gradFill>
                <a:latin typeface="等线 Light" panose="02010600030101010101" pitchFamily="2" charset="-122"/>
                <a:ea typeface="等线 Light" panose="02010600030101010101" pitchFamily="2" charset="-122"/>
              </a:rPr>
              <a:t>Thanks</a:t>
            </a:r>
            <a:endParaRPr lang="zh-CN" altLang="en-US" dirty="0">
              <a:gradFill>
                <a:gsLst>
                  <a:gs pos="0">
                    <a:srgbClr val="015978"/>
                  </a:gs>
                  <a:gs pos="100000">
                    <a:srgbClr val="015978">
                      <a:alpha val="0"/>
                    </a:srgbClr>
                  </a:gs>
                </a:gsLst>
                <a:lin ang="5400000" scaled="1"/>
              </a:gradFill>
              <a:latin typeface="等线 Light" panose="02010600030101010101" pitchFamily="2" charset="-122"/>
              <a:ea typeface="等线 Light" panose="02010600030101010101" pitchFamily="2"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000" dirty="0">
                <a:solidFill>
                  <a:schemeClr val="accent6">
                    <a:lumMod val="75000"/>
                  </a:schemeClr>
                </a:solidFill>
              </a:rPr>
              <a:t>Prodigy Company Profile</a:t>
            </a:r>
            <a:endParaRPr lang="zh-CN" altLang="en-US" sz="2000" dirty="0">
              <a:solidFill>
                <a:schemeClr val="accent6">
                  <a:lumMod val="75000"/>
                </a:schemeClr>
              </a:solidFill>
            </a:endParaRPr>
          </a:p>
        </p:txBody>
      </p:sp>
      <p:pic>
        <p:nvPicPr>
          <p:cNvPr id="5" name="图片 4"/>
          <p:cNvPicPr>
            <a:picLocks noChangeAspect="1"/>
          </p:cNvPicPr>
          <p:nvPr/>
        </p:nvPicPr>
        <p:blipFill>
          <a:blip r:embed="rId2"/>
          <a:stretch>
            <a:fillRect/>
          </a:stretch>
        </p:blipFill>
        <p:spPr>
          <a:xfrm>
            <a:off x="9666477" y="230137"/>
            <a:ext cx="1744142" cy="714342"/>
          </a:xfrm>
          <a:prstGeom prst="rect">
            <a:avLst/>
          </a:prstGeom>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5932" y="1398250"/>
            <a:ext cx="2952639" cy="23586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河北东森电子科技有限公司招聘信息|招聘岗位|最新职位信息-智联招聘官网"/>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4623" y="4913685"/>
            <a:ext cx="2952639" cy="15343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射频通讯RF实验室介绍"/>
          <p:cNvPicPr>
            <a:picLocks noChangeArrowheads="1"/>
          </p:cNvPicPr>
          <p:nvPr/>
        </p:nvPicPr>
        <p:blipFill rotWithShape="1">
          <a:blip r:embed="rId5" cstate="print">
            <a:extLst>
              <a:ext uri="{28A0092B-C50C-407E-A947-70E740481C1C}">
                <a14:useLocalDpi xmlns:a14="http://schemas.microsoft.com/office/drawing/2010/main" val="0"/>
              </a:ext>
            </a:extLst>
          </a:blip>
          <a:srcRect r="12097"/>
          <a:stretch>
            <a:fillRect/>
          </a:stretch>
        </p:blipFill>
        <p:spPr bwMode="auto">
          <a:xfrm>
            <a:off x="9919478" y="3791747"/>
            <a:ext cx="1389093" cy="10870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研发实验室"/>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74623" y="3791747"/>
            <a:ext cx="1523391" cy="1087058"/>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9"/>
          <p:cNvSpPr txBox="1"/>
          <p:nvPr/>
        </p:nvSpPr>
        <p:spPr>
          <a:xfrm>
            <a:off x="787567" y="1483647"/>
            <a:ext cx="7189369" cy="4007485"/>
          </a:xfrm>
          <a:prstGeom prst="rect">
            <a:avLst/>
          </a:prstGeom>
          <a:noFill/>
        </p:spPr>
        <p:txBody>
          <a:bodyPr wrap="square">
            <a:spAutoFit/>
          </a:bodyPr>
          <a:lstStyle/>
          <a:p>
            <a:pPr marL="228600" indent="-228600" algn="just" defTabSz="914400">
              <a:lnSpc>
                <a:spcPct val="170000"/>
              </a:lnSpc>
              <a:spcBef>
                <a:spcPts val="1000"/>
              </a:spcBef>
              <a:buFont typeface="Wingdings" panose="05000000000000000000" pitchFamily="2" charset="2"/>
              <a:buChar char="u"/>
            </a:pPr>
            <a:r>
              <a:rPr lang="en-US" altLang="zh-CN" sz="1200" b="1" dirty="0"/>
              <a:t>CORPORATE INFORMATION:</a:t>
            </a:r>
          </a:p>
          <a:p>
            <a:pPr marL="215900" indent="0">
              <a:lnSpc>
                <a:spcPct val="120000"/>
              </a:lnSpc>
              <a:spcBef>
                <a:spcPts val="600"/>
              </a:spcBef>
              <a:buNone/>
            </a:pPr>
            <a:r>
              <a:rPr lang="en-US" altLang="zh-CN" sz="1200" b="1" dirty="0"/>
              <a:t>Headquarters(China)</a:t>
            </a:r>
            <a:r>
              <a:rPr lang="en-US" altLang="zh-CN" sz="1200" dirty="0"/>
              <a:t>: Beijing </a:t>
            </a:r>
            <a:r>
              <a:rPr lang="en-US" altLang="zh-CN" sz="1200" dirty="0" err="1"/>
              <a:t>Feifan</a:t>
            </a:r>
            <a:r>
              <a:rPr lang="en-US" altLang="zh-CN" sz="1200" dirty="0"/>
              <a:t> </a:t>
            </a:r>
            <a:r>
              <a:rPr lang="en-US" altLang="zh-CN" sz="1200" dirty="0" err="1"/>
              <a:t>Langtian</a:t>
            </a:r>
            <a:r>
              <a:rPr lang="en-US" altLang="zh-CN" sz="1200" dirty="0"/>
              <a:t> Tech. Co., Ltd.</a:t>
            </a:r>
          </a:p>
          <a:p>
            <a:pPr marL="215900" indent="0">
              <a:lnSpc>
                <a:spcPct val="120000"/>
              </a:lnSpc>
              <a:spcBef>
                <a:spcPts val="600"/>
              </a:spcBef>
              <a:buNone/>
            </a:pPr>
            <a:r>
              <a:rPr lang="en-US" altLang="zh-CN" sz="1200" b="1" dirty="0"/>
              <a:t>U.S. Branch</a:t>
            </a:r>
            <a:r>
              <a:rPr lang="en-US" altLang="zh-CN" sz="1200" dirty="0"/>
              <a:t>:</a:t>
            </a:r>
            <a:r>
              <a:rPr lang="en-US" altLang="zh-CN" sz="1200" b="1" dirty="0"/>
              <a:t> </a:t>
            </a:r>
            <a:r>
              <a:rPr lang="en-US" altLang="zh-CN" sz="1200" dirty="0"/>
              <a:t>Prodigy Enterprises Inc</a:t>
            </a:r>
          </a:p>
          <a:p>
            <a:pPr marL="228600" indent="-228600" algn="just" defTabSz="914400">
              <a:lnSpc>
                <a:spcPct val="170000"/>
              </a:lnSpc>
              <a:spcBef>
                <a:spcPts val="1000"/>
              </a:spcBef>
              <a:buFont typeface="Wingdings" panose="05000000000000000000" pitchFamily="2" charset="2"/>
              <a:buChar char="u"/>
            </a:pPr>
            <a:r>
              <a:rPr lang="en-US" altLang="zh-CN" sz="1200" b="1" dirty="0"/>
              <a:t>Year of Establishment: </a:t>
            </a:r>
            <a:r>
              <a:rPr lang="en-US" altLang="zh-CN" sz="1200" dirty="0"/>
              <a:t>2004</a:t>
            </a:r>
          </a:p>
          <a:p>
            <a:pPr indent="-171450">
              <a:lnSpc>
                <a:spcPct val="170000"/>
              </a:lnSpc>
              <a:spcBef>
                <a:spcPts val="600"/>
              </a:spcBef>
              <a:buFont typeface="Wingdings" panose="05000000000000000000" pitchFamily="2" charset="2"/>
              <a:buChar char="u"/>
            </a:pPr>
            <a:r>
              <a:rPr lang="en-US" altLang="zh-CN" sz="1200" b="1" dirty="0"/>
              <a:t> Business: </a:t>
            </a:r>
            <a:r>
              <a:rPr lang="en-US" altLang="zh-CN" sz="1200" dirty="0"/>
              <a:t>R&amp;D and Manufacturing of Microwave RF Components;</a:t>
            </a:r>
          </a:p>
          <a:p>
            <a:pPr marL="989965" indent="0">
              <a:lnSpc>
                <a:spcPct val="120000"/>
              </a:lnSpc>
              <a:buNone/>
            </a:pPr>
            <a:r>
              <a:rPr lang="en-US" altLang="zh-CN" sz="1200" dirty="0"/>
              <a:t>R&amp;D and Manufacturing of RF Power Amplifiers;</a:t>
            </a:r>
          </a:p>
          <a:p>
            <a:pPr marL="989965" indent="0">
              <a:lnSpc>
                <a:spcPct val="120000"/>
              </a:lnSpc>
              <a:buNone/>
            </a:pPr>
            <a:r>
              <a:rPr lang="en-US" altLang="zh-CN" sz="1200" dirty="0"/>
              <a:t>R&amp;D and Manufacturing of other Satellite Communication Products;</a:t>
            </a:r>
          </a:p>
          <a:p>
            <a:pPr marL="989965" indent="0">
              <a:lnSpc>
                <a:spcPct val="120000"/>
              </a:lnSpc>
              <a:buNone/>
            </a:pPr>
            <a:r>
              <a:rPr lang="en-US" altLang="zh-CN" sz="1200" dirty="0"/>
              <a:t>Development of Intelligent Operation and Maintenance software, M&amp;C</a:t>
            </a:r>
          </a:p>
          <a:p>
            <a:pPr marL="989965">
              <a:lnSpc>
                <a:spcPct val="120000"/>
              </a:lnSpc>
              <a:spcBef>
                <a:spcPts val="0"/>
              </a:spcBef>
            </a:pPr>
            <a:r>
              <a:rPr lang="en-US" altLang="zh-CN" sz="1200" dirty="0"/>
              <a:t>Software etc. for Communication System;</a:t>
            </a:r>
          </a:p>
          <a:p>
            <a:pPr marL="989965">
              <a:lnSpc>
                <a:spcPct val="120000"/>
              </a:lnSpc>
            </a:pPr>
            <a:r>
              <a:rPr lang="fr-FR" altLang="zh-CN" sz="1200" dirty="0"/>
              <a:t>Satellite Communication System Integration Services.</a:t>
            </a:r>
          </a:p>
          <a:p>
            <a:pPr marL="228600" indent="-228600" algn="just">
              <a:spcBef>
                <a:spcPts val="1000"/>
              </a:spcBef>
              <a:buFont typeface="Wingdings" panose="05000000000000000000" pitchFamily="2" charset="2"/>
              <a:buChar char="u"/>
            </a:pPr>
            <a:r>
              <a:rPr lang="en-US" altLang="zh-CN" sz="1200" dirty="0"/>
              <a:t>Established the CPI-Prodigy Service Center in China in 2007, Provides after-sales services for CPI power amplifiers of Chinese customers.</a:t>
            </a:r>
          </a:p>
          <a:p>
            <a:pPr marL="228600" indent="-228600" algn="just" defTabSz="914400">
              <a:lnSpc>
                <a:spcPct val="120000"/>
              </a:lnSpc>
              <a:spcBef>
                <a:spcPts val="1000"/>
              </a:spcBef>
              <a:buFont typeface="Wingdings" panose="05000000000000000000" pitchFamily="2" charset="2"/>
              <a:buChar char="u"/>
            </a:pPr>
            <a:r>
              <a:rPr lang="en-US" altLang="zh-CN" sz="1200" dirty="0"/>
              <a:t>Has provided technical services for high-power RF equipment to users in the ion accelerator field for nearly 20 years.</a:t>
            </a:r>
            <a:endParaRPr lang="zh-CN" altLang="en-US" sz="12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a:xfrm>
            <a:off x="856538" y="1437704"/>
            <a:ext cx="10477334" cy="4704347"/>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p:txBody>
          <a:bodyPr>
            <a:normAutofit/>
          </a:bodyPr>
          <a:lstStyle/>
          <a:p>
            <a:r>
              <a:rPr lang="en-US" altLang="zh-CN" sz="2000" dirty="0">
                <a:solidFill>
                  <a:schemeClr val="accent6">
                    <a:lumMod val="75000"/>
                  </a:schemeClr>
                </a:solidFill>
              </a:rPr>
              <a:t>Prodigy Company Profile</a:t>
            </a:r>
            <a:endParaRPr lang="zh-CN" altLang="en-US" sz="2000" dirty="0">
              <a:solidFill>
                <a:schemeClr val="accent6">
                  <a:lumMod val="75000"/>
                </a:schemeClr>
              </a:solidFill>
            </a:endParaRPr>
          </a:p>
        </p:txBody>
      </p:sp>
      <p:pic>
        <p:nvPicPr>
          <p:cNvPr id="5" name="图片 4"/>
          <p:cNvPicPr>
            <a:picLocks noChangeAspect="1"/>
          </p:cNvPicPr>
          <p:nvPr/>
        </p:nvPicPr>
        <p:blipFill>
          <a:blip r:embed="rId2"/>
          <a:stretch>
            <a:fillRect/>
          </a:stretch>
        </p:blipFill>
        <p:spPr>
          <a:xfrm>
            <a:off x="9666477" y="230137"/>
            <a:ext cx="1744142" cy="714342"/>
          </a:xfrm>
          <a:prstGeom prst="rect">
            <a:avLst/>
          </a:prstGeom>
        </p:spPr>
      </p:pic>
      <p:grpSp>
        <p:nvGrpSpPr>
          <p:cNvPr id="10" name="组合 9"/>
          <p:cNvGrpSpPr/>
          <p:nvPr/>
        </p:nvGrpSpPr>
        <p:grpSpPr>
          <a:xfrm>
            <a:off x="5586546" y="3630331"/>
            <a:ext cx="1569817" cy="1545047"/>
            <a:chOff x="461540" y="4100545"/>
            <a:chExt cx="1569817" cy="1545047"/>
          </a:xfrm>
        </p:grpSpPr>
        <p:pic>
          <p:nvPicPr>
            <p:cNvPr id="11" name="图片 6" descr="KU 40W1"/>
            <p:cNvPicPr>
              <a:picLocks noChangeAspect="1"/>
            </p:cNvPicPr>
            <p:nvPr/>
          </p:nvPicPr>
          <p:blipFill>
            <a:blip r:embed="rId3"/>
            <a:stretch>
              <a:fillRect/>
            </a:stretch>
          </p:blipFill>
          <p:spPr>
            <a:xfrm>
              <a:off x="461540" y="4100545"/>
              <a:ext cx="1569817" cy="1236052"/>
            </a:xfrm>
            <a:prstGeom prst="rect">
              <a:avLst/>
            </a:prstGeom>
            <a:noFill/>
            <a:ln w="9525">
              <a:noFill/>
            </a:ln>
          </p:spPr>
        </p:pic>
        <p:sp>
          <p:nvSpPr>
            <p:cNvPr id="12" name="文本框 11"/>
            <p:cNvSpPr txBox="1"/>
            <p:nvPr/>
          </p:nvSpPr>
          <p:spPr>
            <a:xfrm>
              <a:off x="508301" y="5336597"/>
              <a:ext cx="1476757" cy="308995"/>
            </a:xfrm>
            <a:prstGeom prst="rect">
              <a:avLst/>
            </a:prstGeom>
            <a:noFill/>
          </p:spPr>
          <p:txBody>
            <a:bodyPr wrap="square">
              <a:spAutoFit/>
            </a:bodyPr>
            <a:lstStyle/>
            <a:p>
              <a:pPr algn="ctr" eaLnBrk="1" hangingPunct="1">
                <a:lnSpc>
                  <a:spcPct val="130000"/>
                </a:lnSpc>
              </a:pPr>
              <a:endParaRPr lang="zh-CN" altLang="en-US" sz="1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pic>
        <p:nvPicPr>
          <p:cNvPr id="19" name="图片 10" descr="KU频段400W发射机"/>
          <p:cNvPicPr>
            <a:picLocks noChangeAspect="1"/>
          </p:cNvPicPr>
          <p:nvPr/>
        </p:nvPicPr>
        <p:blipFill>
          <a:blip r:embed="rId4"/>
          <a:stretch>
            <a:fillRect/>
          </a:stretch>
        </p:blipFill>
        <p:spPr>
          <a:xfrm>
            <a:off x="5471269" y="2210278"/>
            <a:ext cx="1569817" cy="1383806"/>
          </a:xfrm>
          <a:prstGeom prst="rect">
            <a:avLst/>
          </a:prstGeom>
          <a:noFill/>
          <a:ln w="9525">
            <a:noFill/>
          </a:ln>
        </p:spPr>
      </p:pic>
      <p:pic>
        <p:nvPicPr>
          <p:cNvPr id="23" name="图片 1" descr="KU 200W"/>
          <p:cNvPicPr>
            <a:picLocks noChangeAspect="1"/>
          </p:cNvPicPr>
          <p:nvPr/>
        </p:nvPicPr>
        <p:blipFill>
          <a:blip r:embed="rId5"/>
          <a:stretch>
            <a:fillRect/>
          </a:stretch>
        </p:blipFill>
        <p:spPr>
          <a:xfrm>
            <a:off x="4078306" y="3232957"/>
            <a:ext cx="1665426" cy="1499779"/>
          </a:xfrm>
          <a:prstGeom prst="rect">
            <a:avLst/>
          </a:prstGeom>
          <a:noFill/>
          <a:ln w="9525">
            <a:noFill/>
          </a:ln>
        </p:spPr>
      </p:pic>
      <p:pic>
        <p:nvPicPr>
          <p:cNvPr id="32" name="图片 3" descr="ka40w"/>
          <p:cNvPicPr>
            <a:picLocks noChangeAspect="1"/>
          </p:cNvPicPr>
          <p:nvPr/>
        </p:nvPicPr>
        <p:blipFill>
          <a:blip r:embed="rId6"/>
          <a:stretch>
            <a:fillRect/>
          </a:stretch>
        </p:blipFill>
        <p:spPr>
          <a:xfrm>
            <a:off x="4120636" y="2297249"/>
            <a:ext cx="856105" cy="718799"/>
          </a:xfrm>
          <a:prstGeom prst="rect">
            <a:avLst/>
          </a:prstGeom>
          <a:noFill/>
          <a:ln w="9525">
            <a:noFill/>
          </a:ln>
        </p:spPr>
      </p:pic>
      <p:grpSp>
        <p:nvGrpSpPr>
          <p:cNvPr id="48" name="组合 47"/>
          <p:cNvGrpSpPr/>
          <p:nvPr/>
        </p:nvGrpSpPr>
        <p:grpSpPr>
          <a:xfrm>
            <a:off x="1248032" y="1960469"/>
            <a:ext cx="2820405" cy="2668988"/>
            <a:chOff x="1221737" y="1545323"/>
            <a:chExt cx="2820405" cy="2668988"/>
          </a:xfrm>
        </p:grpSpPr>
        <p:pic>
          <p:nvPicPr>
            <p:cNvPr id="4" name="图片 3"/>
            <p:cNvPicPr>
              <a:picLocks noChangeAspect="1"/>
            </p:cNvPicPr>
            <p:nvPr/>
          </p:nvPicPr>
          <p:blipFill>
            <a:blip r:embed="rId7"/>
            <a:stretch>
              <a:fillRect/>
            </a:stretch>
          </p:blipFill>
          <p:spPr>
            <a:xfrm>
              <a:off x="2331171" y="1704612"/>
              <a:ext cx="1434264" cy="1057688"/>
            </a:xfrm>
            <a:prstGeom prst="rect">
              <a:avLst/>
            </a:prstGeom>
          </p:spPr>
        </p:pic>
        <p:pic>
          <p:nvPicPr>
            <p:cNvPr id="18" name="图片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97854" y="2849994"/>
              <a:ext cx="1744288" cy="1308989"/>
            </a:xfrm>
            <a:prstGeom prst="rect">
              <a:avLst/>
            </a:prstGeom>
          </p:spPr>
        </p:pic>
        <p:pic>
          <p:nvPicPr>
            <p:cNvPr id="47" name="图片 46"/>
            <p:cNvPicPr>
              <a:picLocks noChangeAspect="1"/>
            </p:cNvPicPr>
            <p:nvPr/>
          </p:nvPicPr>
          <p:blipFill>
            <a:blip r:embed="rId9"/>
            <a:stretch>
              <a:fillRect/>
            </a:stretch>
          </p:blipFill>
          <p:spPr>
            <a:xfrm>
              <a:off x="1221737" y="1545323"/>
              <a:ext cx="900597" cy="2668988"/>
            </a:xfrm>
            <a:prstGeom prst="rect">
              <a:avLst/>
            </a:prstGeom>
          </p:spPr>
        </p:pic>
      </p:grpSp>
      <p:sp>
        <p:nvSpPr>
          <p:cNvPr id="50" name="文本框 49"/>
          <p:cNvSpPr txBox="1"/>
          <p:nvPr/>
        </p:nvSpPr>
        <p:spPr>
          <a:xfrm>
            <a:off x="973490" y="5051709"/>
            <a:ext cx="6189893" cy="549061"/>
          </a:xfrm>
          <a:prstGeom prst="rect">
            <a:avLst/>
          </a:prstGeom>
          <a:noFill/>
        </p:spPr>
        <p:txBody>
          <a:bodyPr wrap="square">
            <a:spAutoFit/>
          </a:bodyPr>
          <a:lstStyle/>
          <a:p>
            <a:pPr algn="ctr" eaLnBrk="1" hangingPunct="1">
              <a:lnSpc>
                <a:spcPct val="130000"/>
              </a:lnSpc>
            </a:pPr>
            <a:r>
              <a:rPr lang="en-US" altLang="zh-CN" sz="1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C/Ku-Band </a:t>
            </a:r>
            <a:r>
              <a:rPr lang="en-US" altLang="zh-CN" sz="1200" dirty="0" err="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GaN</a:t>
            </a:r>
            <a:r>
              <a:rPr lang="en-US" altLang="zh-CN" sz="1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SSPA up to 2.5KW; </a:t>
            </a:r>
          </a:p>
          <a:p>
            <a:pPr algn="ctr" eaLnBrk="1" hangingPunct="1">
              <a:lnSpc>
                <a:spcPct val="130000"/>
              </a:lnSpc>
            </a:pPr>
            <a:r>
              <a:rPr lang="en-US" altLang="zh-CN" sz="1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Ka-Band </a:t>
            </a:r>
            <a:r>
              <a:rPr lang="en-US" altLang="zh-CN" sz="1200" dirty="0" err="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GaN</a:t>
            </a:r>
            <a:r>
              <a:rPr lang="en-US" altLang="zh-CN" sz="1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SSPA  up to 500W</a:t>
            </a:r>
            <a:endParaRPr lang="zh-CN" altLang="en-US" sz="1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55" name="图片 54"/>
          <p:cNvPicPr>
            <a:picLocks noChangeAspect="1"/>
          </p:cNvPicPr>
          <p:nvPr/>
        </p:nvPicPr>
        <p:blipFill>
          <a:blip r:embed="rId10"/>
          <a:stretch>
            <a:fillRect/>
          </a:stretch>
        </p:blipFill>
        <p:spPr>
          <a:xfrm>
            <a:off x="9546744" y="4251100"/>
            <a:ext cx="1240776" cy="274856"/>
          </a:xfrm>
          <a:prstGeom prst="rect">
            <a:avLst/>
          </a:prstGeom>
        </p:spPr>
      </p:pic>
      <p:pic>
        <p:nvPicPr>
          <p:cNvPr id="57" name="图片 56"/>
          <p:cNvPicPr>
            <a:picLocks noChangeAspect="1"/>
          </p:cNvPicPr>
          <p:nvPr/>
        </p:nvPicPr>
        <p:blipFill>
          <a:blip r:embed="rId11"/>
          <a:stretch>
            <a:fillRect/>
          </a:stretch>
        </p:blipFill>
        <p:spPr>
          <a:xfrm>
            <a:off x="9358298" y="2342148"/>
            <a:ext cx="1327386" cy="560033"/>
          </a:xfrm>
          <a:prstGeom prst="rect">
            <a:avLst/>
          </a:prstGeom>
        </p:spPr>
      </p:pic>
      <p:pic>
        <p:nvPicPr>
          <p:cNvPr id="59" name="图片 58"/>
          <p:cNvPicPr>
            <a:picLocks noChangeAspect="1"/>
          </p:cNvPicPr>
          <p:nvPr/>
        </p:nvPicPr>
        <p:blipFill>
          <a:blip r:embed="rId12"/>
          <a:stretch>
            <a:fillRect/>
          </a:stretch>
        </p:blipFill>
        <p:spPr>
          <a:xfrm>
            <a:off x="8901411" y="2950195"/>
            <a:ext cx="1530132" cy="1121020"/>
          </a:xfrm>
          <a:prstGeom prst="rect">
            <a:avLst/>
          </a:prstGeom>
        </p:spPr>
      </p:pic>
      <p:pic>
        <p:nvPicPr>
          <p:cNvPr id="63" name="图片 6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213297" y="2941539"/>
            <a:ext cx="1345180" cy="209574"/>
          </a:xfrm>
          <a:prstGeom prst="rect">
            <a:avLst/>
          </a:prstGeom>
        </p:spPr>
      </p:pic>
      <p:pic>
        <p:nvPicPr>
          <p:cNvPr id="2049" name="图片 204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969299" y="3357024"/>
            <a:ext cx="1808015" cy="1028308"/>
          </a:xfrm>
          <a:prstGeom prst="rect">
            <a:avLst/>
          </a:prstGeom>
        </p:spPr>
      </p:pic>
      <p:pic>
        <p:nvPicPr>
          <p:cNvPr id="2051" name="图片 205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200716" y="2711044"/>
            <a:ext cx="1345180" cy="209574"/>
          </a:xfrm>
          <a:prstGeom prst="rect">
            <a:avLst/>
          </a:prstGeom>
        </p:spPr>
      </p:pic>
      <p:sp>
        <p:nvSpPr>
          <p:cNvPr id="2052" name="文本框 2051"/>
          <p:cNvSpPr txBox="1"/>
          <p:nvPr/>
        </p:nvSpPr>
        <p:spPr>
          <a:xfrm>
            <a:off x="6577022" y="5031213"/>
            <a:ext cx="1952707" cy="549061"/>
          </a:xfrm>
          <a:prstGeom prst="rect">
            <a:avLst/>
          </a:prstGeom>
          <a:noFill/>
        </p:spPr>
        <p:txBody>
          <a:bodyPr wrap="square">
            <a:spAutoFit/>
          </a:bodyPr>
          <a:lstStyle/>
          <a:p>
            <a:pPr algn="ctr" eaLnBrk="1" hangingPunct="1">
              <a:lnSpc>
                <a:spcPct val="130000"/>
              </a:lnSpc>
            </a:pPr>
            <a:r>
              <a:rPr lang="en-US" altLang="zh-CN" sz="1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C/Ku/DBS-Band </a:t>
            </a:r>
          </a:p>
          <a:p>
            <a:pPr algn="ctr" eaLnBrk="1" hangingPunct="1">
              <a:lnSpc>
                <a:spcPct val="130000"/>
              </a:lnSpc>
            </a:pPr>
            <a:r>
              <a:rPr lang="en-US" altLang="zh-CN" sz="1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Up Converter</a:t>
            </a:r>
            <a:endParaRPr lang="zh-CN" altLang="en-US" sz="1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53" name="文本框 2052"/>
          <p:cNvSpPr txBox="1"/>
          <p:nvPr/>
        </p:nvSpPr>
        <p:spPr>
          <a:xfrm>
            <a:off x="8770750" y="5031213"/>
            <a:ext cx="2322100" cy="549061"/>
          </a:xfrm>
          <a:prstGeom prst="rect">
            <a:avLst/>
          </a:prstGeom>
          <a:noFill/>
        </p:spPr>
        <p:txBody>
          <a:bodyPr wrap="square">
            <a:spAutoFit/>
          </a:bodyPr>
          <a:lstStyle>
            <a:defPPr>
              <a:defRPr lang="zh-CN"/>
            </a:defPPr>
            <a:lvl1pPr algn="ctr">
              <a:lnSpc>
                <a:spcPct val="130000"/>
              </a:lnSpc>
              <a:defRPr sz="1200">
                <a:solidFill>
                  <a:schemeClr val="bg1"/>
                </a:solidFill>
                <a:latin typeface="微软雅黑" panose="020B0503020204020204" pitchFamily="34" charset="-122"/>
                <a:ea typeface="微软雅黑" panose="020B0503020204020204" pitchFamily="34" charset="-122"/>
              </a:defRPr>
            </a:lvl1pPr>
          </a:lstStyle>
          <a:p>
            <a:r>
              <a:rPr lang="en-US" altLang="zh-CN" dirty="0"/>
              <a:t>Microwave Power Sources 14GHz/18GHz Up to 2.4KW </a:t>
            </a:r>
            <a:endParaRPr lang="zh-CN" altLang="en-US" dirty="0">
              <a:sym typeface="微软雅黑" panose="020B0503020204020204" pitchFamily="34" charset="-122"/>
            </a:endParaRPr>
          </a:p>
        </p:txBody>
      </p:sp>
      <p:sp>
        <p:nvSpPr>
          <p:cNvPr id="2054" name="文本框 2053"/>
          <p:cNvSpPr txBox="1"/>
          <p:nvPr/>
        </p:nvSpPr>
        <p:spPr>
          <a:xfrm>
            <a:off x="846678" y="1078783"/>
            <a:ext cx="1184940" cy="369332"/>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Products</a:t>
            </a:r>
            <a:endParaRPr lang="zh-CN" altLang="en-US" b="1" dirty="0">
              <a:latin typeface="Arial" panose="020B0604020202020204" pitchFamily="34" charset="0"/>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idx="1"/>
          </p:nvPr>
        </p:nvSpPr>
        <p:spPr>
          <a:xfrm>
            <a:off x="717550" y="2929689"/>
            <a:ext cx="10287334" cy="2778835"/>
          </a:xfrm>
        </p:spPr>
        <p:txBody>
          <a:bodyPr>
            <a:normAutofit/>
          </a:bodyPr>
          <a:lstStyle/>
          <a:p>
            <a:pPr marL="285750" lvl="0" indent="-285750">
              <a:lnSpc>
                <a:spcPct val="150000"/>
              </a:lnSpc>
              <a:buFont typeface="Wingdings" panose="05000000000000000000" pitchFamily="2" charset="2"/>
              <a:buChar char="Ø"/>
            </a:pPr>
            <a:r>
              <a:rPr lang="en-US" altLang="zh-CN" sz="1600" b="1" dirty="0">
                <a:solidFill>
                  <a:schemeClr val="accent6">
                    <a:lumMod val="75000"/>
                  </a:schemeClr>
                </a:solidFill>
                <a:latin typeface="+mj-lt"/>
              </a:rPr>
              <a:t>Special Features for the Operating Environment of Accelerator Systems</a:t>
            </a:r>
          </a:p>
          <a:p>
            <a:pPr marL="285750" indent="-285750">
              <a:lnSpc>
                <a:spcPct val="150000"/>
              </a:lnSpc>
              <a:buFont typeface="Wingdings" panose="05000000000000000000" pitchFamily="2" charset="2"/>
              <a:buChar char="Ø"/>
            </a:pPr>
            <a:r>
              <a:rPr lang="en-US" altLang="zh-CN" sz="1600" b="1" dirty="0">
                <a:solidFill>
                  <a:schemeClr val="accent6">
                    <a:lumMod val="75000"/>
                  </a:schemeClr>
                </a:solidFill>
                <a:latin typeface="+mj-lt"/>
                <a:cs typeface="+mj-lt"/>
                <a:sym typeface="+mn-ea"/>
              </a:rPr>
              <a:t>Advantages of Core Technology</a:t>
            </a:r>
            <a:endParaRPr lang="en-US" altLang="zh-CN" sz="1600" b="1" dirty="0">
              <a:solidFill>
                <a:schemeClr val="accent6">
                  <a:lumMod val="75000"/>
                </a:schemeClr>
              </a:solidFill>
              <a:latin typeface="+mj-lt"/>
              <a:cs typeface="+mj-lt"/>
            </a:endParaRPr>
          </a:p>
          <a:p>
            <a:pPr marL="285750" lvl="0" indent="-285750">
              <a:lnSpc>
                <a:spcPct val="150000"/>
              </a:lnSpc>
              <a:buFont typeface="Wingdings" panose="05000000000000000000" pitchFamily="2" charset="2"/>
              <a:buChar char="Ø"/>
            </a:pPr>
            <a:r>
              <a:rPr lang="en-US" altLang="zh-CN" sz="1600" b="1" dirty="0">
                <a:solidFill>
                  <a:schemeClr val="accent6">
                    <a:lumMod val="75000"/>
                  </a:schemeClr>
                </a:solidFill>
                <a:latin typeface="+mj-lt"/>
              </a:rPr>
              <a:t>Specifications</a:t>
            </a:r>
          </a:p>
          <a:p>
            <a:pPr marL="285750" indent="-285750">
              <a:lnSpc>
                <a:spcPct val="150000"/>
              </a:lnSpc>
              <a:buFont typeface="Wingdings" panose="05000000000000000000" pitchFamily="2" charset="2"/>
              <a:buChar char="Ø"/>
            </a:pPr>
            <a:r>
              <a:rPr lang="en-US" altLang="zh-CN" sz="1600" b="1" dirty="0">
                <a:solidFill>
                  <a:schemeClr val="accent6">
                    <a:lumMod val="75000"/>
                  </a:schemeClr>
                </a:solidFill>
                <a:latin typeface="+mj-lt"/>
              </a:rPr>
              <a:t>Application Case</a:t>
            </a:r>
            <a:endParaRPr lang="zh-CN" altLang="en-US" sz="1600" b="1" dirty="0">
              <a:solidFill>
                <a:schemeClr val="accent6">
                  <a:lumMod val="75000"/>
                </a:schemeClr>
              </a:solidFill>
              <a:latin typeface="+mj-lt"/>
            </a:endParaRPr>
          </a:p>
        </p:txBody>
      </p:sp>
      <p:pic>
        <p:nvPicPr>
          <p:cNvPr id="3" name="图片 2"/>
          <p:cNvPicPr>
            <a:picLocks noChangeAspect="1"/>
          </p:cNvPicPr>
          <p:nvPr/>
        </p:nvPicPr>
        <p:blipFill>
          <a:blip r:embed="rId2"/>
          <a:stretch>
            <a:fillRect/>
          </a:stretch>
        </p:blipFill>
        <p:spPr>
          <a:xfrm>
            <a:off x="8547648" y="230136"/>
            <a:ext cx="2862971" cy="1172577"/>
          </a:xfrm>
          <a:prstGeom prst="rect">
            <a:avLst/>
          </a:prstGeom>
        </p:spPr>
      </p:pic>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955" y="73274"/>
            <a:ext cx="1023515" cy="995852"/>
          </a:xfrm>
          <a:prstGeom prst="rect">
            <a:avLst/>
          </a:prstGeom>
        </p:spPr>
      </p:pic>
      <p:pic>
        <p:nvPicPr>
          <p:cNvPr id="4" name="图片 3"/>
          <p:cNvPicPr>
            <a:picLocks noChangeAspect="1"/>
          </p:cNvPicPr>
          <p:nvPr/>
        </p:nvPicPr>
        <p:blipFill>
          <a:blip r:embed="rId4"/>
          <a:stretch>
            <a:fillRect/>
          </a:stretch>
        </p:blipFill>
        <p:spPr>
          <a:xfrm>
            <a:off x="1278085" y="5599000"/>
            <a:ext cx="2406065" cy="808724"/>
          </a:xfrm>
          <a:prstGeom prst="rect">
            <a:avLst/>
          </a:prstGeom>
        </p:spPr>
      </p:pic>
      <p:pic>
        <p:nvPicPr>
          <p:cNvPr id="8" name="图片 7"/>
          <p:cNvPicPr>
            <a:picLocks noChangeAspect="1"/>
          </p:cNvPicPr>
          <p:nvPr/>
        </p:nvPicPr>
        <p:blipFill>
          <a:blip r:embed="rId5"/>
          <a:stretch>
            <a:fillRect/>
          </a:stretch>
        </p:blipFill>
        <p:spPr>
          <a:xfrm>
            <a:off x="4516314" y="5017616"/>
            <a:ext cx="2792870" cy="1424828"/>
          </a:xfrm>
          <a:prstGeom prst="rect">
            <a:avLst/>
          </a:prstGeom>
        </p:spPr>
      </p:pic>
      <p:pic>
        <p:nvPicPr>
          <p:cNvPr id="10" name="图片 9"/>
          <p:cNvPicPr>
            <a:picLocks noChangeAspect="1"/>
          </p:cNvPicPr>
          <p:nvPr/>
        </p:nvPicPr>
        <p:blipFill>
          <a:blip r:embed="rId6"/>
          <a:stretch>
            <a:fillRect/>
          </a:stretch>
        </p:blipFill>
        <p:spPr>
          <a:xfrm>
            <a:off x="8639275" y="4154471"/>
            <a:ext cx="3129280" cy="2332355"/>
          </a:xfrm>
          <a:prstGeom prst="rect">
            <a:avLst/>
          </a:prstGeom>
        </p:spPr>
      </p:pic>
      <p:sp>
        <p:nvSpPr>
          <p:cNvPr id="12" name="文本框 11"/>
          <p:cNvSpPr txBox="1"/>
          <p:nvPr/>
        </p:nvSpPr>
        <p:spPr>
          <a:xfrm>
            <a:off x="5313617" y="2122767"/>
            <a:ext cx="6097002" cy="424732"/>
          </a:xfrm>
          <a:prstGeom prst="rect">
            <a:avLst/>
          </a:prstGeom>
        </p:spPr>
        <p:txBody>
          <a:bodyPr vert="horz" lIns="91440" tIns="45720" rIns="91440" bIns="45720" rtlCol="0" anchor="ctr">
            <a:normAutofit fontScale="67500" lnSpcReduction="20000"/>
          </a:bodyPr>
          <a:lstStyle>
            <a:lvl1pPr algn="r">
              <a:lnSpc>
                <a:spcPct val="90000"/>
              </a:lnSpc>
              <a:spcBef>
                <a:spcPct val="0"/>
              </a:spcBef>
              <a:buNone/>
              <a:defRPr sz="2400" b="1">
                <a:solidFill>
                  <a:srgbClr val="015978"/>
                </a:solidFill>
                <a:latin typeface="+mj-lt"/>
                <a:ea typeface="+mj-ea"/>
                <a:cs typeface="+mj-cs"/>
              </a:defRPr>
            </a:lvl1pPr>
          </a:lstStyle>
          <a:p>
            <a:r>
              <a:rPr lang="en-US" altLang="zh-CN" dirty="0"/>
              <a:t>18GHz 2.4KW Microwave Power Source Product Introduction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b">
            <a:normAutofit/>
          </a:bodyPr>
          <a:lstStyle/>
          <a:p>
            <a:pPr>
              <a:lnSpc>
                <a:spcPct val="150000"/>
              </a:lnSpc>
            </a:pPr>
            <a:r>
              <a:rPr lang="en-US" altLang="zh-CN" sz="1800" dirty="0">
                <a:solidFill>
                  <a:schemeClr val="accent6">
                    <a:lumMod val="75000"/>
                  </a:schemeClr>
                </a:solidFill>
              </a:rPr>
              <a:t>Special Features for the Operating Environment of Accelerator Systems</a:t>
            </a:r>
          </a:p>
        </p:txBody>
      </p:sp>
      <p:pic>
        <p:nvPicPr>
          <p:cNvPr id="5" name="图片 4"/>
          <p:cNvPicPr>
            <a:picLocks noChangeAspect="1"/>
          </p:cNvPicPr>
          <p:nvPr/>
        </p:nvPicPr>
        <p:blipFill>
          <a:blip r:embed="rId2"/>
          <a:stretch>
            <a:fillRect/>
          </a:stretch>
        </p:blipFill>
        <p:spPr>
          <a:xfrm>
            <a:off x="9666477" y="230137"/>
            <a:ext cx="1744142" cy="714342"/>
          </a:xfrm>
          <a:prstGeom prst="rect">
            <a:avLst/>
          </a:prstGeom>
        </p:spPr>
      </p:pic>
      <p:sp>
        <p:nvSpPr>
          <p:cNvPr id="6" name="文本框 5"/>
          <p:cNvSpPr txBox="1"/>
          <p:nvPr/>
        </p:nvSpPr>
        <p:spPr>
          <a:xfrm>
            <a:off x="669924" y="1015049"/>
            <a:ext cx="5724860" cy="504625"/>
          </a:xfrm>
          <a:prstGeom prst="rect">
            <a:avLst/>
          </a:prstGeom>
        </p:spPr>
        <p:txBody>
          <a:bodyPr>
            <a:normAutofit fontScale="32500" lnSpcReduction="20000"/>
          </a:bodyPr>
          <a:lstStyle>
            <a:defPPr>
              <a:defRPr lang="zh-CN"/>
            </a:defPPr>
            <a:lvl1pPr marL="228600" indent="-228600">
              <a:lnSpc>
                <a:spcPct val="170000"/>
              </a:lnSpc>
              <a:spcBef>
                <a:spcPts val="1000"/>
              </a:spcBef>
              <a:buFont typeface="Wingdings" panose="05000000000000000000" pitchFamily="2" charset="2"/>
              <a:buChar char="u"/>
              <a:defRPr b="1"/>
            </a:lvl1pPr>
            <a:lvl2pPr marL="685800" indent="-228600">
              <a:lnSpc>
                <a:spcPct val="90000"/>
              </a:lnSpc>
              <a:spcBef>
                <a:spcPts val="500"/>
              </a:spcBef>
              <a:buFont typeface="Arial" panose="020B0604020202020204" pitchFamily="34" charset="0"/>
              <a:buChar char="•"/>
            </a:lvl2pPr>
            <a:lvl3pPr marL="1143000" indent="-228600">
              <a:lnSpc>
                <a:spcPct val="90000"/>
              </a:lnSpc>
              <a:spcBef>
                <a:spcPts val="500"/>
              </a:spcBef>
              <a:buFont typeface="Arial" panose="020B0604020202020204" pitchFamily="34" charset="0"/>
              <a:buChar char="•"/>
              <a:defRPr sz="1600"/>
            </a:lvl3pPr>
            <a:lvl4pPr marL="1600200" indent="-228600">
              <a:lnSpc>
                <a:spcPct val="90000"/>
              </a:lnSpc>
              <a:spcBef>
                <a:spcPts val="500"/>
              </a:spcBef>
              <a:buFont typeface="Arial" panose="020B0604020202020204" pitchFamily="34" charset="0"/>
              <a:buChar char="•"/>
              <a:defRPr sz="1400"/>
            </a:lvl4pPr>
            <a:lvl5pPr marL="2057400" indent="-228600">
              <a:lnSpc>
                <a:spcPct val="90000"/>
              </a:lnSpc>
              <a:spcBef>
                <a:spcPts val="500"/>
              </a:spcBef>
              <a:buFont typeface="Arial" panose="020B0604020202020204" pitchFamily="34" charset="0"/>
              <a:buChar char="•"/>
              <a:defRPr sz="14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ltLang="zh-CN" sz="5500" dirty="0"/>
              <a:t> Function Integration:</a:t>
            </a:r>
            <a:endParaRPr lang="zh-CN" altLang="en-US" dirty="0"/>
          </a:p>
        </p:txBody>
      </p:sp>
      <p:sp>
        <p:nvSpPr>
          <p:cNvPr id="4" name="文本框 3"/>
          <p:cNvSpPr txBox="1"/>
          <p:nvPr/>
        </p:nvSpPr>
        <p:spPr>
          <a:xfrm>
            <a:off x="950567" y="1580615"/>
            <a:ext cx="10569920" cy="738664"/>
          </a:xfrm>
          <a:prstGeom prst="rect">
            <a:avLst/>
          </a:prstGeom>
          <a:noFill/>
        </p:spPr>
        <p:txBody>
          <a:bodyPr wrap="square">
            <a:spAutoFit/>
          </a:bodyPr>
          <a:lstStyle>
            <a:defPPr>
              <a:defRPr lang="zh-CN"/>
            </a:defPPr>
            <a:lvl1pPr algn="just">
              <a:defRPr sz="1400"/>
            </a:lvl1pPr>
            <a:lvl2pPr marL="685800" indent="-228600">
              <a:lnSpc>
                <a:spcPct val="90000"/>
              </a:lnSpc>
              <a:spcBef>
                <a:spcPts val="500"/>
              </a:spcBef>
              <a:buFont typeface="Arial" panose="020B0604020202020204" pitchFamily="34" charset="0"/>
              <a:buChar char="•"/>
            </a:lvl2pPr>
            <a:lvl3pPr marL="1143000" indent="-228600">
              <a:lnSpc>
                <a:spcPct val="90000"/>
              </a:lnSpc>
              <a:spcBef>
                <a:spcPts val="500"/>
              </a:spcBef>
              <a:buFont typeface="Arial" panose="020B0604020202020204" pitchFamily="34" charset="0"/>
              <a:buChar char="•"/>
              <a:defRPr sz="1600"/>
            </a:lvl3pPr>
            <a:lvl4pPr marL="1600200" indent="-228600">
              <a:lnSpc>
                <a:spcPct val="90000"/>
              </a:lnSpc>
              <a:spcBef>
                <a:spcPts val="500"/>
              </a:spcBef>
              <a:buFont typeface="Arial" panose="020B0604020202020204" pitchFamily="34" charset="0"/>
              <a:buChar char="•"/>
              <a:defRPr sz="1400"/>
            </a:lvl4pPr>
            <a:lvl5pPr marL="2057400" indent="-228600">
              <a:lnSpc>
                <a:spcPct val="90000"/>
              </a:lnSpc>
              <a:spcBef>
                <a:spcPts val="500"/>
              </a:spcBef>
              <a:buFont typeface="Arial" panose="020B0604020202020204" pitchFamily="34" charset="0"/>
              <a:buChar char="•"/>
              <a:defRPr sz="14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ltLang="zh-CN" dirty="0"/>
              <a:t>The microwave power source is developed by integrating an RF signal generator module into the power amplifier product, thus meeting the application requirements of accelerator systems. This module can generate continuous wave (CW) signals in the 17.3~18.1GHz frequency band and can receive external control to produce pulse signals.</a:t>
            </a:r>
          </a:p>
        </p:txBody>
      </p:sp>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4819" y="3225923"/>
            <a:ext cx="3265170" cy="2905760"/>
          </a:xfrm>
          <a:prstGeom prst="rect">
            <a:avLst/>
          </a:prstGeom>
        </p:spPr>
      </p:pic>
      <p:pic>
        <p:nvPicPr>
          <p:cNvPr id="12" name="图片 11"/>
          <p:cNvPicPr>
            <a:picLocks noChangeAspect="1"/>
          </p:cNvPicPr>
          <p:nvPr/>
        </p:nvPicPr>
        <p:blipFill>
          <a:blip r:embed="rId4"/>
          <a:stretch>
            <a:fillRect/>
          </a:stretch>
        </p:blipFill>
        <p:spPr>
          <a:xfrm>
            <a:off x="1052011" y="3225923"/>
            <a:ext cx="6242133" cy="248305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b">
            <a:normAutofit/>
          </a:bodyPr>
          <a:lstStyle/>
          <a:p>
            <a:pPr>
              <a:lnSpc>
                <a:spcPct val="150000"/>
              </a:lnSpc>
            </a:pPr>
            <a:r>
              <a:rPr lang="en-US" altLang="zh-CN" sz="1800" dirty="0">
                <a:solidFill>
                  <a:schemeClr val="accent6">
                    <a:lumMod val="75000"/>
                  </a:schemeClr>
                </a:solidFill>
              </a:rPr>
              <a:t>Special Features for the Operating Environment of Accelerator Systems</a:t>
            </a:r>
          </a:p>
        </p:txBody>
      </p:sp>
      <p:pic>
        <p:nvPicPr>
          <p:cNvPr id="5" name="图片 4"/>
          <p:cNvPicPr>
            <a:picLocks noChangeAspect="1"/>
          </p:cNvPicPr>
          <p:nvPr/>
        </p:nvPicPr>
        <p:blipFill>
          <a:blip r:embed="rId2"/>
          <a:stretch>
            <a:fillRect/>
          </a:stretch>
        </p:blipFill>
        <p:spPr>
          <a:xfrm>
            <a:off x="9666477" y="230137"/>
            <a:ext cx="1744142" cy="714342"/>
          </a:xfrm>
          <a:prstGeom prst="rect">
            <a:avLst/>
          </a:prstGeom>
        </p:spPr>
      </p:pic>
      <p:sp>
        <p:nvSpPr>
          <p:cNvPr id="6" name="文本框 5"/>
          <p:cNvSpPr txBox="1"/>
          <p:nvPr/>
        </p:nvSpPr>
        <p:spPr>
          <a:xfrm>
            <a:off x="669924" y="1015049"/>
            <a:ext cx="2907131" cy="504625"/>
          </a:xfrm>
          <a:prstGeom prst="rect">
            <a:avLst/>
          </a:prstGeom>
        </p:spPr>
        <p:txBody>
          <a:bodyPr>
            <a:normAutofit/>
          </a:bodyPr>
          <a:lstStyle>
            <a:defPPr>
              <a:defRPr lang="zh-CN"/>
            </a:defPPr>
            <a:lvl1pPr marL="228600" indent="-228600" defTabSz="914400">
              <a:lnSpc>
                <a:spcPct val="170000"/>
              </a:lnSpc>
              <a:spcBef>
                <a:spcPts val="1000"/>
              </a:spcBef>
              <a:buFont typeface="Wingdings" panose="05000000000000000000" pitchFamily="2" charset="2"/>
              <a:buChar char="u"/>
              <a:defRPr b="1"/>
            </a:lvl1pPr>
            <a:lvl2pPr marL="685800" indent="-228600" defTabSz="914400">
              <a:lnSpc>
                <a:spcPct val="90000"/>
              </a:lnSpc>
              <a:spcBef>
                <a:spcPts val="500"/>
              </a:spcBef>
              <a:buFont typeface="Arial" panose="020B0604020202020204" pitchFamily="34" charset="0"/>
              <a:buChar char="•"/>
            </a:lvl2pPr>
            <a:lvl3pPr marL="1143000" indent="-228600" defTabSz="914400">
              <a:lnSpc>
                <a:spcPct val="90000"/>
              </a:lnSpc>
              <a:spcBef>
                <a:spcPts val="500"/>
              </a:spcBef>
              <a:buFont typeface="Arial" panose="020B0604020202020204" pitchFamily="34" charset="0"/>
              <a:buChar char="•"/>
              <a:defRPr sz="1600"/>
            </a:lvl3pPr>
            <a:lvl4pPr marL="1600200" indent="-228600" defTabSz="914400">
              <a:lnSpc>
                <a:spcPct val="90000"/>
              </a:lnSpc>
              <a:spcBef>
                <a:spcPts val="500"/>
              </a:spcBef>
              <a:buFont typeface="Arial" panose="020B0604020202020204" pitchFamily="34" charset="0"/>
              <a:buChar char="•"/>
              <a:defRPr sz="1400"/>
            </a:lvl4pPr>
            <a:lvl5pPr marL="2057400" indent="-228600" defTabSz="914400">
              <a:lnSpc>
                <a:spcPct val="90000"/>
              </a:lnSpc>
              <a:spcBef>
                <a:spcPts val="500"/>
              </a:spcBef>
              <a:buFont typeface="Arial" panose="020B0604020202020204" pitchFamily="34" charset="0"/>
              <a:buChar char="•"/>
              <a:defRPr sz="14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US" altLang="zh-CN" dirty="0"/>
              <a:t> Full-shielded chassis</a:t>
            </a:r>
            <a:endParaRPr lang="zh-CN" altLang="en-US" dirty="0"/>
          </a:p>
        </p:txBody>
      </p:sp>
      <p:sp>
        <p:nvSpPr>
          <p:cNvPr id="8" name="文本占位符 5"/>
          <p:cNvSpPr txBox="1"/>
          <p:nvPr/>
        </p:nvSpPr>
        <p:spPr>
          <a:xfrm>
            <a:off x="912395" y="1657190"/>
            <a:ext cx="7006935" cy="4185761"/>
          </a:xfrm>
          <a:prstGeom prst="rect">
            <a:avLst/>
          </a:prstGeom>
          <a:noFill/>
        </p:spPr>
        <p:txBody>
          <a:bodyPr wrap="square">
            <a:spAutoFit/>
          </a:bodyPr>
          <a:lstStyle>
            <a:defPPr>
              <a:defRPr lang="zh-CN"/>
            </a:defPPr>
            <a:lvl1pPr algn="just">
              <a:defRPr sz="1400"/>
            </a:lvl1pPr>
            <a:lvl2pPr marL="685800" indent="-228600" defTabSz="914400">
              <a:lnSpc>
                <a:spcPct val="90000"/>
              </a:lnSpc>
              <a:spcBef>
                <a:spcPts val="500"/>
              </a:spcBef>
              <a:buFont typeface="Arial" panose="020B0604020202020204" pitchFamily="34" charset="0"/>
              <a:buChar char="•"/>
            </a:lvl2pPr>
            <a:lvl3pPr marL="1143000" indent="-228600" defTabSz="914400">
              <a:lnSpc>
                <a:spcPct val="90000"/>
              </a:lnSpc>
              <a:spcBef>
                <a:spcPts val="500"/>
              </a:spcBef>
              <a:buFont typeface="Arial" panose="020B0604020202020204" pitchFamily="34" charset="0"/>
              <a:buChar char="•"/>
              <a:defRPr sz="1600"/>
            </a:lvl3pPr>
            <a:lvl4pPr marL="1600200" indent="-228600" defTabSz="914400">
              <a:lnSpc>
                <a:spcPct val="90000"/>
              </a:lnSpc>
              <a:spcBef>
                <a:spcPts val="500"/>
              </a:spcBef>
              <a:buFont typeface="Arial" panose="020B0604020202020204" pitchFamily="34" charset="0"/>
              <a:buChar char="•"/>
              <a:defRPr sz="1400"/>
            </a:lvl4pPr>
            <a:lvl5pPr marL="2057400" indent="-228600" defTabSz="914400">
              <a:lnSpc>
                <a:spcPct val="90000"/>
              </a:lnSpc>
              <a:spcBef>
                <a:spcPts val="500"/>
              </a:spcBef>
              <a:buFont typeface="Arial" panose="020B0604020202020204" pitchFamily="34" charset="0"/>
              <a:buChar char="•"/>
              <a:defRPr sz="14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US" altLang="zh-CN" dirty="0"/>
              <a:t>The 18GHz 2.4kW microwave power source equipment consists of one 5U (698×482.6×221.5mm) RF chassis and one 4U (668×</a:t>
            </a:r>
            <a:r>
              <a:rPr lang="en-US" altLang="zh-CN" i="1" dirty="0"/>
              <a:t>482.6</a:t>
            </a:r>
            <a:r>
              <a:rPr lang="en-US" altLang="zh-CN" dirty="0"/>
              <a:t>×177mm) power supply chassis. It adopts a fully shielded chassis design, which can effectively protect internal components from damage in high-intensity electromagnetic field environments.</a:t>
            </a:r>
          </a:p>
          <a:p>
            <a:endParaRPr lang="en-US" altLang="zh-CN" dirty="0"/>
          </a:p>
          <a:p>
            <a:r>
              <a:rPr lang="en-US" altLang="zh-CN" b="1" dirty="0"/>
              <a:t>Chassis Front Panel</a:t>
            </a:r>
          </a:p>
          <a:p>
            <a:pPr marL="285750" indent="-285750">
              <a:buFontTx/>
              <a:buChar char="-"/>
            </a:pPr>
            <a:r>
              <a:rPr lang="en-US" altLang="zh-CN" dirty="0"/>
              <a:t>To ensure the overall shielding performance of the chassis, we have omitted the large-size LCD control screen	</a:t>
            </a:r>
          </a:p>
          <a:p>
            <a:pPr marL="285750" indent="-285750">
              <a:buFontTx/>
              <a:buChar char="-"/>
            </a:pPr>
            <a:r>
              <a:rPr lang="en-US" altLang="zh-CN" dirty="0"/>
              <a:t>A switchable shielded door for hiding essential interfaces is designed on the front panel. Inside the shielded door, there are an RF output sampling port, an ethernet port, a USB port, and a dedicated data interface for the manufacturer to debug the equipment.</a:t>
            </a:r>
          </a:p>
          <a:p>
            <a:pPr marL="285750" indent="-285750">
              <a:buFontTx/>
              <a:buChar char="-"/>
            </a:pPr>
            <a:endParaRPr lang="en-US" altLang="zh-CN" dirty="0"/>
          </a:p>
          <a:p>
            <a:r>
              <a:rPr lang="en-US" altLang="zh-CN" b="1" dirty="0"/>
              <a:t>Chassis Rear Panel</a:t>
            </a:r>
          </a:p>
          <a:p>
            <a:pPr marL="285750" indent="-285750">
              <a:buFontTx/>
              <a:buChar char="-"/>
            </a:pPr>
            <a:r>
              <a:rPr lang="en-US" altLang="zh-CN" dirty="0"/>
              <a:t>All power and control interfaces employ aviation connectors, ensuring exceptional anti-interference capability and unwavering operational stability.</a:t>
            </a:r>
          </a:p>
          <a:p>
            <a:endParaRPr lang="en-US" altLang="zh-CN" dirty="0"/>
          </a:p>
          <a:p>
            <a:endParaRPr lang="en-US" altLang="zh-CN" b="1" dirty="0"/>
          </a:p>
          <a:p>
            <a:endParaRPr lang="en-US" altLang="zh-CN" b="1" dirty="0"/>
          </a:p>
        </p:txBody>
      </p:sp>
      <p:grpSp>
        <p:nvGrpSpPr>
          <p:cNvPr id="37" name="组合 36"/>
          <p:cNvGrpSpPr/>
          <p:nvPr/>
        </p:nvGrpSpPr>
        <p:grpSpPr>
          <a:xfrm>
            <a:off x="8121018" y="964059"/>
            <a:ext cx="3309019" cy="2368683"/>
            <a:chOff x="6977145" y="1641644"/>
            <a:chExt cx="5036387" cy="3605178"/>
          </a:xfrm>
        </p:grpSpPr>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1" y="1641644"/>
              <a:ext cx="4926931" cy="3605178"/>
            </a:xfrm>
            <a:prstGeom prst="rect">
              <a:avLst/>
            </a:prstGeom>
          </p:spPr>
        </p:pic>
        <p:cxnSp>
          <p:nvCxnSpPr>
            <p:cNvPr id="25" name="直接箭头连接符 24"/>
            <p:cNvCxnSpPr/>
            <p:nvPr/>
          </p:nvCxnSpPr>
          <p:spPr>
            <a:xfrm flipH="1" flipV="1">
              <a:off x="8028736" y="3732687"/>
              <a:ext cx="322284" cy="241441"/>
            </a:xfrm>
            <a:prstGeom prst="straightConnector1">
              <a:avLst/>
            </a:prstGeom>
            <a:ln w="635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接箭头连接符 34"/>
            <p:cNvCxnSpPr/>
            <p:nvPr/>
          </p:nvCxnSpPr>
          <p:spPr>
            <a:xfrm flipV="1">
              <a:off x="6977145" y="4963028"/>
              <a:ext cx="368134" cy="159934"/>
            </a:xfrm>
            <a:prstGeom prst="straightConnector1">
              <a:avLst/>
            </a:prstGeom>
            <a:ln w="635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pic>
        <p:nvPicPr>
          <p:cNvPr id="40" name="图片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8563" y="3387823"/>
            <a:ext cx="2991042" cy="282626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9666477" y="230137"/>
            <a:ext cx="1744142" cy="714342"/>
          </a:xfrm>
          <a:prstGeom prst="rect">
            <a:avLst/>
          </a:prstGeom>
        </p:spPr>
      </p:pic>
      <p:sp>
        <p:nvSpPr>
          <p:cNvPr id="3" name="Rectangle 2"/>
          <p:cNvSpPr>
            <a:spLocks noChangeArrowheads="1"/>
          </p:cNvSpPr>
          <p:nvPr/>
        </p:nvSpPr>
        <p:spPr bwMode="auto">
          <a:xfrm>
            <a:off x="3254542" y="249655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5" name="文本框 14"/>
          <p:cNvSpPr txBox="1"/>
          <p:nvPr/>
        </p:nvSpPr>
        <p:spPr>
          <a:xfrm>
            <a:off x="669924" y="1015049"/>
            <a:ext cx="4708192" cy="504625"/>
          </a:xfrm>
          <a:prstGeom prst="rect">
            <a:avLst/>
          </a:prstGeom>
        </p:spPr>
        <p:txBody>
          <a:bodyPr>
            <a:noAutofit/>
          </a:bodyPr>
          <a:lstStyle>
            <a:defPPr>
              <a:defRPr lang="zh-CN"/>
            </a:defPPr>
            <a:lvl1pPr marL="228600" indent="-228600" defTabSz="914400">
              <a:lnSpc>
                <a:spcPct val="170000"/>
              </a:lnSpc>
              <a:spcBef>
                <a:spcPts val="1000"/>
              </a:spcBef>
              <a:buFont typeface="Wingdings" panose="05000000000000000000" pitchFamily="2" charset="2"/>
              <a:buChar char="u"/>
              <a:defRPr b="1"/>
            </a:lvl1pPr>
            <a:lvl2pPr marL="685800" indent="-228600" defTabSz="914400">
              <a:lnSpc>
                <a:spcPct val="90000"/>
              </a:lnSpc>
              <a:spcBef>
                <a:spcPts val="500"/>
              </a:spcBef>
              <a:buFont typeface="Arial" panose="020B0604020202020204" pitchFamily="34" charset="0"/>
              <a:buChar char="•"/>
            </a:lvl2pPr>
            <a:lvl3pPr marL="1143000" indent="-228600" defTabSz="914400">
              <a:lnSpc>
                <a:spcPct val="90000"/>
              </a:lnSpc>
              <a:spcBef>
                <a:spcPts val="500"/>
              </a:spcBef>
              <a:buFont typeface="Arial" panose="020B0604020202020204" pitchFamily="34" charset="0"/>
              <a:buChar char="•"/>
              <a:defRPr sz="1600"/>
            </a:lvl3pPr>
            <a:lvl4pPr marL="1600200" indent="-228600" defTabSz="914400">
              <a:lnSpc>
                <a:spcPct val="90000"/>
              </a:lnSpc>
              <a:spcBef>
                <a:spcPts val="500"/>
              </a:spcBef>
              <a:buFont typeface="Arial" panose="020B0604020202020204" pitchFamily="34" charset="0"/>
              <a:buChar char="•"/>
              <a:defRPr sz="1400"/>
            </a:lvl4pPr>
            <a:lvl5pPr marL="2057400" indent="-228600" defTabSz="914400">
              <a:lnSpc>
                <a:spcPct val="90000"/>
              </a:lnSpc>
              <a:spcBef>
                <a:spcPts val="500"/>
              </a:spcBef>
              <a:buFont typeface="Arial" panose="020B0604020202020204" pitchFamily="34" charset="0"/>
              <a:buChar char="•"/>
              <a:defRPr sz="14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US" altLang="zh-CN" dirty="0"/>
              <a:t> Optically Isolated Control Port</a:t>
            </a:r>
            <a:endParaRPr lang="zh-CN" altLang="en-US" dirty="0"/>
          </a:p>
        </p:txBody>
      </p:sp>
      <p:pic>
        <p:nvPicPr>
          <p:cNvPr id="4" name="图片 3"/>
          <p:cNvPicPr>
            <a:picLocks noChangeAspect="1"/>
          </p:cNvPicPr>
          <p:nvPr/>
        </p:nvPicPr>
        <p:blipFill>
          <a:blip r:embed="rId3"/>
          <a:stretch>
            <a:fillRect/>
          </a:stretch>
        </p:blipFill>
        <p:spPr>
          <a:xfrm>
            <a:off x="1550567" y="3116180"/>
            <a:ext cx="9533649" cy="3159650"/>
          </a:xfrm>
          <a:prstGeom prst="rect">
            <a:avLst/>
          </a:prstGeom>
        </p:spPr>
      </p:pic>
      <p:sp>
        <p:nvSpPr>
          <p:cNvPr id="7" name="标题 1"/>
          <p:cNvSpPr>
            <a:spLocks noGrp="1"/>
          </p:cNvSpPr>
          <p:nvPr>
            <p:ph type="title"/>
          </p:nvPr>
        </p:nvSpPr>
        <p:spPr>
          <a:xfrm>
            <a:off x="669924" y="1"/>
            <a:ext cx="10850563" cy="1028699"/>
          </a:xfrm>
        </p:spPr>
        <p:txBody>
          <a:bodyPr vert="horz" lIns="91440" tIns="45720" rIns="91440" bIns="45720" rtlCol="0" anchor="b">
            <a:normAutofit/>
          </a:bodyPr>
          <a:lstStyle/>
          <a:p>
            <a:pPr>
              <a:lnSpc>
                <a:spcPct val="150000"/>
              </a:lnSpc>
            </a:pPr>
            <a:r>
              <a:rPr lang="en-US" altLang="zh-CN" sz="1800" dirty="0">
                <a:solidFill>
                  <a:schemeClr val="accent6">
                    <a:lumMod val="75000"/>
                  </a:schemeClr>
                </a:solidFill>
              </a:rPr>
              <a:t>Special Features for the Operating Environment of Accelerator Systems</a:t>
            </a:r>
          </a:p>
        </p:txBody>
      </p:sp>
      <p:sp>
        <p:nvSpPr>
          <p:cNvPr id="2" name="文本框 20"/>
          <p:cNvSpPr txBox="1"/>
          <p:nvPr/>
        </p:nvSpPr>
        <p:spPr>
          <a:xfrm>
            <a:off x="973304" y="1626094"/>
            <a:ext cx="10547183" cy="138366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altLang="zh-CN" sz="1400" b="0" i="0" dirty="0">
                <a:effectLst/>
                <a:latin typeface="Arial" panose="020B0604020202020204" pitchFamily="34" charset="0"/>
                <a:cs typeface="Arial" panose="020B0604020202020204" pitchFamily="34" charset="0"/>
              </a:rPr>
              <a:t>The optically isolated control ports are adopted to prevent ground loops and electromagnetic interference (EMI) from propagating into the main control circuit, thereby avoiding damage to the equipment's control motherboard.</a:t>
            </a:r>
          </a:p>
          <a:p>
            <a:pPr algn="just"/>
            <a:endParaRPr lang="en-US" altLang="zh-CN" sz="1400" dirty="0">
              <a:latin typeface="Arial" panose="020B0604020202020204" pitchFamily="34" charset="0"/>
              <a:cs typeface="Arial" panose="020B0604020202020204" pitchFamily="34" charset="0"/>
            </a:endParaRPr>
          </a:p>
          <a:p>
            <a:pPr algn="just"/>
            <a:r>
              <a:rPr lang="en-US" altLang="zh-CN" sz="1400" dirty="0">
                <a:latin typeface="Arial" panose="020B0604020202020204" pitchFamily="34" charset="0"/>
                <a:cs typeface="Arial" panose="020B0604020202020204" pitchFamily="34" charset="0"/>
              </a:rPr>
              <a:t>The control interfaces of the microwave source (including Ethernet port, GPIO linkage control port, and ASK pulse modulation signal port) are all converted to optical ports via optical modules.  The power source can be isolated with the control system via Optical Fiber.</a:t>
            </a:r>
            <a:endParaRPr lang="zh-CN" altLang="en-US" sz="1400" dirty="0">
              <a:latin typeface="Arial" panose="020B0604020202020204" pitchFamily="34" charset="0"/>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9666477" y="230137"/>
            <a:ext cx="1744142" cy="714342"/>
          </a:xfrm>
          <a:prstGeom prst="rect">
            <a:avLst/>
          </a:prstGeom>
        </p:spPr>
      </p:pic>
      <p:sp>
        <p:nvSpPr>
          <p:cNvPr id="8" name="文本占位符 5"/>
          <p:cNvSpPr txBox="1"/>
          <p:nvPr/>
        </p:nvSpPr>
        <p:spPr>
          <a:xfrm>
            <a:off x="669924" y="1032635"/>
            <a:ext cx="4373815" cy="530731"/>
          </a:xfrm>
          <a:prstGeom prst="rect">
            <a:avLst/>
          </a:prstGeom>
        </p:spPr>
        <p:txBody>
          <a:bodyPr>
            <a:normAutofit lnSpcReduction="10000"/>
          </a:bodyPr>
          <a:lstStyle>
            <a:defPPr>
              <a:defRPr lang="zh-CN"/>
            </a:defPPr>
            <a:lvl1pPr marL="228600" indent="-228600" defTabSz="914400">
              <a:lnSpc>
                <a:spcPct val="170000"/>
              </a:lnSpc>
              <a:spcBef>
                <a:spcPts val="1000"/>
              </a:spcBef>
              <a:buFont typeface="Wingdings" panose="05000000000000000000" pitchFamily="2" charset="2"/>
              <a:buChar char="u"/>
              <a:defRPr sz="2000"/>
            </a:lvl1pPr>
            <a:lvl2pPr marL="685800" indent="-228600" defTabSz="914400">
              <a:lnSpc>
                <a:spcPct val="90000"/>
              </a:lnSpc>
              <a:spcBef>
                <a:spcPts val="500"/>
              </a:spcBef>
              <a:buFont typeface="Arial" panose="020B0604020202020204" pitchFamily="34" charset="0"/>
              <a:buChar char="•"/>
            </a:lvl2pPr>
            <a:lvl3pPr marL="1143000" indent="-228600" defTabSz="914400">
              <a:lnSpc>
                <a:spcPct val="90000"/>
              </a:lnSpc>
              <a:spcBef>
                <a:spcPts val="500"/>
              </a:spcBef>
              <a:buFont typeface="Arial" panose="020B0604020202020204" pitchFamily="34" charset="0"/>
              <a:buChar char="•"/>
              <a:defRPr sz="1600"/>
            </a:lvl3pPr>
            <a:lvl4pPr marL="1600200" indent="-228600" defTabSz="914400">
              <a:lnSpc>
                <a:spcPct val="90000"/>
              </a:lnSpc>
              <a:spcBef>
                <a:spcPts val="500"/>
              </a:spcBef>
              <a:buFont typeface="Arial" panose="020B0604020202020204" pitchFamily="34" charset="0"/>
              <a:buChar char="•"/>
              <a:defRPr sz="1400"/>
            </a:lvl4pPr>
            <a:lvl5pPr marL="2057400" indent="-228600" defTabSz="914400">
              <a:lnSpc>
                <a:spcPct val="90000"/>
              </a:lnSpc>
              <a:spcBef>
                <a:spcPts val="500"/>
              </a:spcBef>
              <a:buFont typeface="Arial" panose="020B0604020202020204" pitchFamily="34" charset="0"/>
              <a:buChar char="•"/>
              <a:defRPr sz="1400"/>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r>
              <a:rPr lang="en-US" altLang="zh-CN" b="1" dirty="0"/>
              <a:t> Flexible Monitoring and Control: </a:t>
            </a:r>
            <a:endParaRPr lang="en-US" altLang="zh-CN" dirty="0"/>
          </a:p>
        </p:txBody>
      </p:sp>
      <p:pic>
        <p:nvPicPr>
          <p:cNvPr id="20" name="图片 19"/>
          <p:cNvPicPr>
            <a:picLocks noChangeAspect="1"/>
          </p:cNvPicPr>
          <p:nvPr/>
        </p:nvPicPr>
        <p:blipFill>
          <a:blip r:embed="rId3"/>
          <a:stretch>
            <a:fillRect/>
          </a:stretch>
        </p:blipFill>
        <p:spPr>
          <a:xfrm>
            <a:off x="908871" y="4743109"/>
            <a:ext cx="3459331" cy="1730936"/>
          </a:xfrm>
          <a:prstGeom prst="rect">
            <a:avLst/>
          </a:prstGeom>
        </p:spPr>
      </p:pic>
      <p:pic>
        <p:nvPicPr>
          <p:cNvPr id="22" name="图片 21"/>
          <p:cNvPicPr>
            <a:picLocks noChangeAspect="1"/>
          </p:cNvPicPr>
          <p:nvPr/>
        </p:nvPicPr>
        <p:blipFill>
          <a:blip r:embed="rId4"/>
          <a:stretch>
            <a:fillRect/>
          </a:stretch>
        </p:blipFill>
        <p:spPr>
          <a:xfrm>
            <a:off x="8141347" y="4746460"/>
            <a:ext cx="3459331" cy="1730940"/>
          </a:xfrm>
          <a:prstGeom prst="rect">
            <a:avLst/>
          </a:prstGeom>
        </p:spPr>
      </p:pic>
      <p:pic>
        <p:nvPicPr>
          <p:cNvPr id="24" name="图片 23"/>
          <p:cNvPicPr>
            <a:picLocks noChangeAspect="1"/>
          </p:cNvPicPr>
          <p:nvPr/>
        </p:nvPicPr>
        <p:blipFill>
          <a:blip r:embed="rId5"/>
          <a:stretch>
            <a:fillRect/>
          </a:stretch>
        </p:blipFill>
        <p:spPr>
          <a:xfrm>
            <a:off x="4542661" y="4743109"/>
            <a:ext cx="3459331" cy="1730936"/>
          </a:xfrm>
          <a:prstGeom prst="rect">
            <a:avLst/>
          </a:prstGeom>
        </p:spPr>
      </p:pic>
      <p:pic>
        <p:nvPicPr>
          <p:cNvPr id="28" name="图片 27"/>
          <p:cNvPicPr>
            <a:picLocks noChangeAspect="1"/>
          </p:cNvPicPr>
          <p:nvPr/>
        </p:nvPicPr>
        <p:blipFill>
          <a:blip r:embed="rId6"/>
          <a:stretch>
            <a:fillRect/>
          </a:stretch>
        </p:blipFill>
        <p:spPr>
          <a:xfrm>
            <a:off x="8129084" y="2949054"/>
            <a:ext cx="3459331" cy="1730936"/>
          </a:xfrm>
          <a:prstGeom prst="rect">
            <a:avLst/>
          </a:prstGeom>
        </p:spPr>
      </p:pic>
      <p:pic>
        <p:nvPicPr>
          <p:cNvPr id="30" name="图片 29"/>
          <p:cNvPicPr>
            <a:picLocks noChangeAspect="1"/>
          </p:cNvPicPr>
          <p:nvPr/>
        </p:nvPicPr>
        <p:blipFill>
          <a:blip r:embed="rId7"/>
          <a:stretch>
            <a:fillRect/>
          </a:stretch>
        </p:blipFill>
        <p:spPr>
          <a:xfrm>
            <a:off x="8372645" y="1396979"/>
            <a:ext cx="3037974" cy="1147743"/>
          </a:xfrm>
          <a:prstGeom prst="rect">
            <a:avLst/>
          </a:prstGeom>
        </p:spPr>
      </p:pic>
      <p:sp>
        <p:nvSpPr>
          <p:cNvPr id="4" name="标题 1"/>
          <p:cNvSpPr>
            <a:spLocks noGrp="1"/>
          </p:cNvSpPr>
          <p:nvPr>
            <p:ph type="title"/>
          </p:nvPr>
        </p:nvSpPr>
        <p:spPr>
          <a:xfrm>
            <a:off x="669924" y="1"/>
            <a:ext cx="10850563" cy="1028699"/>
          </a:xfrm>
        </p:spPr>
        <p:txBody>
          <a:bodyPr vert="horz" lIns="91440" tIns="45720" rIns="91440" bIns="45720" rtlCol="0" anchor="b">
            <a:normAutofit/>
          </a:bodyPr>
          <a:lstStyle/>
          <a:p>
            <a:pPr>
              <a:lnSpc>
                <a:spcPct val="150000"/>
              </a:lnSpc>
            </a:pPr>
            <a:r>
              <a:rPr lang="en-US" altLang="zh-CN" sz="1800" dirty="0">
                <a:solidFill>
                  <a:schemeClr val="accent6">
                    <a:lumMod val="75000"/>
                  </a:schemeClr>
                </a:solidFill>
              </a:rPr>
              <a:t>Special Features for the Operating Environment of Accelerator Systems</a:t>
            </a:r>
          </a:p>
        </p:txBody>
      </p:sp>
      <p:sp>
        <p:nvSpPr>
          <p:cNvPr id="2" name="文本框 1"/>
          <p:cNvSpPr txBox="1"/>
          <p:nvPr/>
        </p:nvSpPr>
        <p:spPr>
          <a:xfrm>
            <a:off x="681956" y="1675571"/>
            <a:ext cx="7048334" cy="3322955"/>
          </a:xfrm>
          <a:prstGeom prst="rect">
            <a:avLst/>
          </a:prstGeom>
          <a:noFill/>
        </p:spPr>
        <p:txBody>
          <a:bodyPr wrap="square">
            <a:spAutoFit/>
          </a:bodyPr>
          <a:lstStyle/>
          <a:p>
            <a:pPr marL="285750" marR="0" indent="-285750" algn="just">
              <a:buFontTx/>
              <a:buChar char="-"/>
            </a:pPr>
            <a:r>
              <a:rPr lang="en-US" altLang="zh-CN" sz="1400" b="1" dirty="0"/>
              <a:t>Built-in WEB Server &amp; Integrated Wi-Fi </a:t>
            </a:r>
          </a:p>
          <a:p>
            <a:pPr marL="269875" marR="0" algn="just"/>
            <a:r>
              <a:rPr lang="en-US" altLang="zh-CN" sz="1400" dirty="0"/>
              <a:t>To ensure the chassis' shielding performance, no LED control panel is installed on the equipment's chassis panel. As an alternative, a high-performance web server is embedded in the microwave power source, with an additional Wi-Fi module integrated. Users can establish a wireless connection to the microwave power source via web browser using smartphones, tablets, or laptops to achieve full-function control of the equipment. Additionally, users can also connect to the equipment via a wired ethernet.</a:t>
            </a:r>
          </a:p>
          <a:p>
            <a:pPr marL="269875" marR="0" algn="just"/>
            <a:endParaRPr lang="en-US" altLang="zh-CN" sz="1400" dirty="0"/>
          </a:p>
          <a:p>
            <a:pPr marL="285750" indent="-285750" algn="just">
              <a:buFontTx/>
              <a:buChar char="-"/>
            </a:pPr>
            <a:r>
              <a:rPr lang="en-US" altLang="zh-CN" sz="1400" b="1" dirty="0"/>
              <a:t>Supports industry-standard TCP/MODBUS protocols</a:t>
            </a:r>
          </a:p>
          <a:p>
            <a:pPr marL="269875" algn="just"/>
            <a:r>
              <a:rPr lang="en-US" altLang="zh-CN" sz="1400" dirty="0"/>
              <a:t>Supporting MODBUS protocol enables customized development of monitoring platform software for various devices, software, or systems. It allows seamless connectivity between devices from different manufacturers, enhancing flexibility and scalability in industrial automation systems. </a:t>
            </a:r>
          </a:p>
          <a:p>
            <a:pPr marL="285750" indent="-285750" algn="just">
              <a:buFontTx/>
              <a:buChar char="-"/>
            </a:pPr>
            <a:endParaRPr lang="zh-CN" altLang="en-US" sz="1400" b="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9666477" y="230137"/>
            <a:ext cx="1744142" cy="714342"/>
          </a:xfrm>
          <a:prstGeom prst="rect">
            <a:avLst/>
          </a:prstGeom>
        </p:spPr>
      </p:pic>
      <p:sp>
        <p:nvSpPr>
          <p:cNvPr id="16" name="文本框 15"/>
          <p:cNvSpPr txBox="1"/>
          <p:nvPr/>
        </p:nvSpPr>
        <p:spPr>
          <a:xfrm>
            <a:off x="681956" y="1675571"/>
            <a:ext cx="7048334" cy="4276725"/>
          </a:xfrm>
          <a:prstGeom prst="rect">
            <a:avLst/>
          </a:prstGeom>
          <a:noFill/>
        </p:spPr>
        <p:txBody>
          <a:bodyPr wrap="square">
            <a:spAutoFit/>
          </a:bodyPr>
          <a:lstStyle/>
          <a:p>
            <a:pPr marL="285750" indent="-285750" algn="just">
              <a:buFontTx/>
              <a:buChar char="-"/>
            </a:pPr>
            <a:r>
              <a:rPr lang="en-US" altLang="zh-CN" sz="2000" b="1" dirty="0">
                <a:latin typeface="+mj-lt"/>
                <a:cs typeface="+mj-lt"/>
              </a:rPr>
              <a:t>Abundant GPIO Interconnection and Interlocking Functions</a:t>
            </a:r>
          </a:p>
          <a:p>
            <a:pPr algn="just"/>
            <a:endParaRPr lang="en-US" altLang="zh-CN" sz="1200" dirty="0"/>
          </a:p>
          <a:p>
            <a:pPr marL="288290" algn="just"/>
            <a:r>
              <a:rPr lang="en-US" altLang="zh-CN" sz="1400" dirty="0"/>
              <a:t>In accordance with the characteristics of users' requirements for the interlocking control function of power source equipment in accelerator systems, the 18G/2.4KW power source equipment is equipped with a comprehensive set of GPIO interconnection and interlocking functions. These functions encompass 4 types of TLC(trip lock control) signals, specifically: equipment fault interlock signal, power on/off linkage interlock signal, power source operating status interlock signal (indicating whether it is in the transmission state), and power source alarm interlock signal.</a:t>
            </a:r>
          </a:p>
          <a:p>
            <a:pPr marL="288290" algn="just"/>
            <a:br>
              <a:rPr lang="en-US" altLang="zh-CN" sz="1400" dirty="0"/>
            </a:br>
            <a:r>
              <a:rPr lang="en-US" altLang="zh-CN" sz="1400" dirty="0"/>
              <a:t>By leveraging these diverse interlock signals, users can implement the most fundamental and direct remote monitoring of the power source equipment. This not only expands the user's equipment management capabilities but also further safeguards the safe operation of the accelerator system.</a:t>
            </a:r>
          </a:p>
          <a:p>
            <a:pPr marL="269875" algn="just"/>
            <a:endParaRPr lang="en-US" altLang="zh-CN" sz="1400" dirty="0"/>
          </a:p>
          <a:p>
            <a:pPr marL="269875" algn="just"/>
            <a:endParaRPr lang="en-US" altLang="zh-CN" sz="1200" dirty="0"/>
          </a:p>
          <a:p>
            <a:pPr marL="285750" indent="-285750" algn="just">
              <a:buFontTx/>
              <a:buChar char="-"/>
            </a:pPr>
            <a:endParaRPr lang="zh-CN" altLang="en-US" sz="1200" b="1" dirty="0"/>
          </a:p>
        </p:txBody>
      </p:sp>
      <p:pic>
        <p:nvPicPr>
          <p:cNvPr id="8" name="图片 7"/>
          <p:cNvPicPr>
            <a:picLocks noChangeAspect="1"/>
          </p:cNvPicPr>
          <p:nvPr/>
        </p:nvPicPr>
        <p:blipFill>
          <a:blip r:embed="rId3"/>
          <a:stretch>
            <a:fillRect/>
          </a:stretch>
        </p:blipFill>
        <p:spPr>
          <a:xfrm>
            <a:off x="8675355" y="1401679"/>
            <a:ext cx="2481873" cy="4475748"/>
          </a:xfrm>
          <a:prstGeom prst="rect">
            <a:avLst/>
          </a:prstGeom>
        </p:spPr>
      </p:pic>
      <p:sp>
        <p:nvSpPr>
          <p:cNvPr id="4" name="标题 1"/>
          <p:cNvSpPr>
            <a:spLocks noGrp="1"/>
          </p:cNvSpPr>
          <p:nvPr>
            <p:ph type="title"/>
          </p:nvPr>
        </p:nvSpPr>
        <p:spPr>
          <a:xfrm>
            <a:off x="669924" y="1"/>
            <a:ext cx="10850563" cy="1028699"/>
          </a:xfrm>
        </p:spPr>
        <p:txBody>
          <a:bodyPr vert="horz" lIns="91440" tIns="45720" rIns="91440" bIns="45720" rtlCol="0" anchor="b">
            <a:normAutofit/>
          </a:bodyPr>
          <a:lstStyle/>
          <a:p>
            <a:pPr>
              <a:lnSpc>
                <a:spcPct val="150000"/>
              </a:lnSpc>
            </a:pPr>
            <a:r>
              <a:rPr lang="en-US" altLang="zh-CN" sz="1800" dirty="0">
                <a:solidFill>
                  <a:schemeClr val="accent6">
                    <a:lumMod val="75000"/>
                  </a:schemeClr>
                </a:solidFill>
              </a:rPr>
              <a:t>Special Features for the Operating Environment of Accelerator Systems</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THEME" val="f75e67a5-ad69-4258-a0ce-aaf28fa7197c"/>
</p:tagLst>
</file>

<file path=ppt/theme/theme1.xml><?xml version="1.0" encoding="utf-8"?>
<a:theme xmlns:a="http://schemas.openxmlformats.org/drawingml/2006/main" name="主题5">
  <a:themeElements>
    <a:clrScheme name="20171020-02">
      <a:dk1>
        <a:srgbClr val="000000"/>
      </a:dk1>
      <a:lt1>
        <a:srgbClr val="FFFFFF"/>
      </a:lt1>
      <a:dk2>
        <a:srgbClr val="778495"/>
      </a:dk2>
      <a:lt2>
        <a:srgbClr val="F0F0F0"/>
      </a:lt2>
      <a:accent1>
        <a:srgbClr val="015978"/>
      </a:accent1>
      <a:accent2>
        <a:srgbClr val="10779D"/>
      </a:accent2>
      <a:accent3>
        <a:srgbClr val="2693A9"/>
      </a:accent3>
      <a:accent4>
        <a:srgbClr val="0E7999"/>
      </a:accent4>
      <a:accent5>
        <a:srgbClr val="3D84B0"/>
      </a:accent5>
      <a:accent6>
        <a:srgbClr val="416499"/>
      </a:accent6>
      <a:hlink>
        <a:srgbClr val="0CCA82"/>
      </a:hlink>
      <a:folHlink>
        <a:srgbClr val="BFBFBF"/>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20171020-02">
    <a:dk1>
      <a:srgbClr val="000000"/>
    </a:dk1>
    <a:lt1>
      <a:srgbClr val="FFFFFF"/>
    </a:lt1>
    <a:dk2>
      <a:srgbClr val="778495"/>
    </a:dk2>
    <a:lt2>
      <a:srgbClr val="F0F0F0"/>
    </a:lt2>
    <a:accent1>
      <a:srgbClr val="015978"/>
    </a:accent1>
    <a:accent2>
      <a:srgbClr val="10779D"/>
    </a:accent2>
    <a:accent3>
      <a:srgbClr val="2693A9"/>
    </a:accent3>
    <a:accent4>
      <a:srgbClr val="0E7999"/>
    </a:accent4>
    <a:accent5>
      <a:srgbClr val="3D84B0"/>
    </a:accent5>
    <a:accent6>
      <a:srgbClr val="416499"/>
    </a:accent6>
    <a:hlink>
      <a:srgbClr val="0CCA82"/>
    </a:hlink>
    <a:folHlink>
      <a:srgbClr val="BFBFBF"/>
    </a:folHlink>
  </a:clrScheme>
</a:themeOverride>
</file>

<file path=ppt/theme/themeOverride2.xml><?xml version="1.0" encoding="utf-8"?>
<a:themeOverride xmlns:a="http://schemas.openxmlformats.org/drawingml/2006/main">
  <a:clrScheme name="20171020-02">
    <a:dk1>
      <a:srgbClr val="000000"/>
    </a:dk1>
    <a:lt1>
      <a:srgbClr val="FFFFFF"/>
    </a:lt1>
    <a:dk2>
      <a:srgbClr val="778495"/>
    </a:dk2>
    <a:lt2>
      <a:srgbClr val="F0F0F0"/>
    </a:lt2>
    <a:accent1>
      <a:srgbClr val="015978"/>
    </a:accent1>
    <a:accent2>
      <a:srgbClr val="10779D"/>
    </a:accent2>
    <a:accent3>
      <a:srgbClr val="2693A9"/>
    </a:accent3>
    <a:accent4>
      <a:srgbClr val="0E7999"/>
    </a:accent4>
    <a:accent5>
      <a:srgbClr val="3D84B0"/>
    </a:accent5>
    <a:accent6>
      <a:srgbClr val="416499"/>
    </a:accent6>
    <a:hlink>
      <a:srgbClr val="0CCA82"/>
    </a:hlink>
    <a:folHlink>
      <a:srgbClr val="BFBFBF"/>
    </a:folHlink>
  </a:clrScheme>
</a:themeOverride>
</file>

<file path=ppt/theme/themeOverride3.xml><?xml version="1.0" encoding="utf-8"?>
<a:themeOverride xmlns:a="http://schemas.openxmlformats.org/drawingml/2006/main">
  <a:clrScheme name="20171020-02">
    <a:dk1>
      <a:srgbClr val="000000"/>
    </a:dk1>
    <a:lt1>
      <a:srgbClr val="FFFFFF"/>
    </a:lt1>
    <a:dk2>
      <a:srgbClr val="778495"/>
    </a:dk2>
    <a:lt2>
      <a:srgbClr val="F0F0F0"/>
    </a:lt2>
    <a:accent1>
      <a:srgbClr val="015978"/>
    </a:accent1>
    <a:accent2>
      <a:srgbClr val="10779D"/>
    </a:accent2>
    <a:accent3>
      <a:srgbClr val="2693A9"/>
    </a:accent3>
    <a:accent4>
      <a:srgbClr val="0E7999"/>
    </a:accent4>
    <a:accent5>
      <a:srgbClr val="3D84B0"/>
    </a:accent5>
    <a:accent6>
      <a:srgbClr val="416499"/>
    </a:accent6>
    <a:hlink>
      <a:srgbClr val="0CCA82"/>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225</TotalTime>
  <Words>1565</Words>
  <Application>Microsoft Office PowerPoint</Application>
  <PresentationFormat>宽屏</PresentationFormat>
  <Paragraphs>157</Paragraphs>
  <Slides>19</Slides>
  <Notes>0</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19</vt:i4>
      </vt:variant>
    </vt:vector>
  </HeadingPairs>
  <TitlesOfParts>
    <vt:vector size="25" baseType="lpstr">
      <vt:lpstr>等线 Light</vt:lpstr>
      <vt:lpstr>微软雅黑</vt:lpstr>
      <vt:lpstr>Arial</vt:lpstr>
      <vt:lpstr>Calibri</vt:lpstr>
      <vt:lpstr>Wingdings</vt:lpstr>
      <vt:lpstr>主题5</vt:lpstr>
      <vt:lpstr>Microwave Power Source Products Introduction</vt:lpstr>
      <vt:lpstr>Prodigy Company Profile</vt:lpstr>
      <vt:lpstr>Prodigy Company Profile</vt:lpstr>
      <vt:lpstr>PowerPoint 演示文稿</vt:lpstr>
      <vt:lpstr>Special Features for the Operating Environment of Accelerator Systems</vt:lpstr>
      <vt:lpstr>Special Features for the Operating Environment of Accelerator Systems</vt:lpstr>
      <vt:lpstr>Special Features for the Operating Environment of Accelerator Systems</vt:lpstr>
      <vt:lpstr>Special Features for the Operating Environment of Accelerator Systems</vt:lpstr>
      <vt:lpstr>Special Features for the Operating Environment of Accelerator Systems</vt:lpstr>
      <vt:lpstr>Advantages of Core Technology</vt:lpstr>
      <vt:lpstr>Advantages of Core Technology</vt:lpstr>
      <vt:lpstr>Advantages of Core Technology</vt:lpstr>
      <vt:lpstr>Advantages of Core Technology</vt:lpstr>
      <vt:lpstr>Advantages of Core Technology</vt:lpstr>
      <vt:lpstr>Specifications</vt:lpstr>
      <vt:lpstr>The Application of Microwave Power Sources in China</vt:lpstr>
      <vt:lpstr>The Application of Microwave Power Sources in China</vt:lpstr>
      <vt:lpstr>The Application of Microwave Power Sources in China</vt:lpstr>
      <vt:lpstr>PowerPoint 演示文稿</vt:lpstr>
    </vt:vector>
  </TitlesOfParts>
  <Manager>iSlide</Manager>
  <Company>iSlide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iSlide</dc:creator>
  <cp:lastModifiedBy>a34328</cp:lastModifiedBy>
  <cp:revision>98</cp:revision>
  <cp:lastPrinted>2019-09-08T16:00:00Z</cp:lastPrinted>
  <dcterms:created xsi:type="dcterms:W3CDTF">2019-09-08T16:00:00Z</dcterms:created>
  <dcterms:modified xsi:type="dcterms:W3CDTF">2025-09-03T09:19:11Z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lide.Theme">
    <vt:lpwstr>48706f29-9ca0-418e-876d-de7b156ca083</vt:lpwstr>
  </property>
  <property fmtid="{D5CDD505-2E9C-101B-9397-08002B2CF9AE}" pid="3" name="ICV">
    <vt:lpwstr>16F85DA301B74376A3D66B60F84E9F01_13</vt:lpwstr>
  </property>
  <property fmtid="{D5CDD505-2E9C-101B-9397-08002B2CF9AE}" pid="4" name="KSOProductBuildVer">
    <vt:lpwstr>2052-12.1.0.22529</vt:lpwstr>
  </property>
</Properties>
</file>